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Default Extension="bin" ContentType="application/vnd.openxmlformats-officedocument.oleObject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gif" ContentType="image/gif"/>
  <Override PartName="/ppt/slides/slide89.xml" ContentType="application/vnd.openxmlformats-officedocument.presentationml.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Override PartName="/ppt/slideLayouts/slideLayout15.xml" ContentType="application/vnd.openxmlformats-officedocument.presentationml.slideLayout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2"/>
  </p:notesMasterIdLst>
  <p:sldIdLst>
    <p:sldId id="256" r:id="rId2"/>
    <p:sldId id="258" r:id="rId3"/>
    <p:sldId id="259" r:id="rId4"/>
    <p:sldId id="260" r:id="rId5"/>
    <p:sldId id="261" r:id="rId6"/>
    <p:sldId id="263" r:id="rId7"/>
    <p:sldId id="264" r:id="rId8"/>
    <p:sldId id="265" r:id="rId9"/>
    <p:sldId id="262" r:id="rId10"/>
    <p:sldId id="257" r:id="rId11"/>
    <p:sldId id="266" r:id="rId12"/>
    <p:sldId id="267" r:id="rId13"/>
    <p:sldId id="268" r:id="rId14"/>
    <p:sldId id="270" r:id="rId15"/>
    <p:sldId id="271" r:id="rId16"/>
    <p:sldId id="273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358" r:id="rId25"/>
    <p:sldId id="359" r:id="rId26"/>
    <p:sldId id="343" r:id="rId27"/>
    <p:sldId id="286" r:id="rId28"/>
    <p:sldId id="287" r:id="rId29"/>
    <p:sldId id="348" r:id="rId30"/>
    <p:sldId id="350" r:id="rId31"/>
    <p:sldId id="288" r:id="rId32"/>
    <p:sldId id="351" r:id="rId33"/>
    <p:sldId id="352" r:id="rId34"/>
    <p:sldId id="354" r:id="rId35"/>
    <p:sldId id="355" r:id="rId36"/>
    <p:sldId id="356" r:id="rId37"/>
    <p:sldId id="357" r:id="rId38"/>
    <p:sldId id="289" r:id="rId39"/>
    <p:sldId id="290" r:id="rId40"/>
    <p:sldId id="291" r:id="rId41"/>
    <p:sldId id="292" r:id="rId42"/>
    <p:sldId id="293" r:id="rId43"/>
    <p:sldId id="296" r:id="rId44"/>
    <p:sldId id="298" r:id="rId45"/>
    <p:sldId id="299" r:id="rId46"/>
    <p:sldId id="300" r:id="rId47"/>
    <p:sldId id="301" r:id="rId48"/>
    <p:sldId id="302" r:id="rId49"/>
    <p:sldId id="303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  <p:sldId id="315" r:id="rId61"/>
    <p:sldId id="316" r:id="rId62"/>
    <p:sldId id="317" r:id="rId63"/>
    <p:sldId id="330" r:id="rId64"/>
    <p:sldId id="318" r:id="rId65"/>
    <p:sldId id="319" r:id="rId66"/>
    <p:sldId id="320" r:id="rId67"/>
    <p:sldId id="321" r:id="rId68"/>
    <p:sldId id="332" r:id="rId69"/>
    <p:sldId id="335" r:id="rId70"/>
    <p:sldId id="333" r:id="rId71"/>
    <p:sldId id="334" r:id="rId72"/>
    <p:sldId id="322" r:id="rId73"/>
    <p:sldId id="326" r:id="rId74"/>
    <p:sldId id="327" r:id="rId75"/>
    <p:sldId id="328" r:id="rId76"/>
    <p:sldId id="331" r:id="rId77"/>
    <p:sldId id="282" r:id="rId78"/>
    <p:sldId id="283" r:id="rId79"/>
    <p:sldId id="284" r:id="rId80"/>
    <p:sldId id="285" r:id="rId81"/>
    <p:sldId id="336" r:id="rId82"/>
    <p:sldId id="337" r:id="rId83"/>
    <p:sldId id="338" r:id="rId84"/>
    <p:sldId id="340" r:id="rId85"/>
    <p:sldId id="341" r:id="rId86"/>
    <p:sldId id="342" r:id="rId87"/>
    <p:sldId id="344" r:id="rId88"/>
    <p:sldId id="345" r:id="rId89"/>
    <p:sldId id="346" r:id="rId90"/>
    <p:sldId id="347" r:id="rId91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482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34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image" Target="../media/image48.png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image" Target="../media/image73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89.png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3.png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6.png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8.png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0.png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2.png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97860C-BCAD-4335-BC2E-4D2D77E4B8A1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320206F-A3EC-4FDB-A5FC-7E532D66D8F9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xmlns="" val="28040437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72D078D-B60A-4255-8201-940A051E7921}" type="slidenum">
              <a:rPr lang="cs-CZ" smtClean="0"/>
              <a:pPr/>
              <a:t>58</a:t>
            </a:fld>
            <a:endParaRPr lang="cs-CZ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27585341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9F8F227-FED1-4BE3-B38F-885B8E5B98E6}" type="slidenum">
              <a:rPr lang="cs-CZ" smtClean="0"/>
              <a:pPr/>
              <a:t>60</a:t>
            </a:fld>
            <a:endParaRPr lang="cs-CZ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cs-CZ" smtClean="0"/>
          </a:p>
        </p:txBody>
      </p:sp>
    </p:spTree>
    <p:extLst>
      <p:ext uri="{BB962C8B-B14F-4D97-AF65-F5344CB8AC3E}">
        <p14:creationId xmlns:p14="http://schemas.microsoft.com/office/powerpoint/2010/main" xmlns="" val="3247231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Klepnutím lze upravit styl předlohy podnadpisů.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69197F-EB11-4022-9EA0-E9272BC7216F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Nadpis a 4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 sz="quarter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858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6858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B3C02B-473A-4498-AD48-B17060F1FA3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lipArt">
  <p:cSld name="Nadpis, text a klip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klipart 3"/>
          <p:cNvSpPr>
            <a:spLocks noGrp="1"/>
          </p:cNvSpPr>
          <p:nvPr>
            <p:ph type="clip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D113B74-E91F-4915-A1A4-8E68453EA64B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Nadpis, text a 2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2"/>
          </p:nvPr>
        </p:nvSpPr>
        <p:spPr>
          <a:xfrm>
            <a:off x="4648200" y="19812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3"/>
          </p:nvPr>
        </p:nvSpPr>
        <p:spPr>
          <a:xfrm>
            <a:off x="4648200" y="4114800"/>
            <a:ext cx="3810000" cy="19812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01775C-87E5-489B-B56F-73C836616375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endParaRPr lang="cs-CZ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CA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4F71615-0A23-4464-9025-19AF9414591E}" type="slidenum">
              <a:rPr lang="en-CA"/>
              <a:pPr>
                <a:defRPr/>
              </a:pPr>
              <a:t>‹#›</a:t>
            </a:fld>
            <a:endParaRPr lang="en-CA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457172" y="273352"/>
            <a:ext cx="8228763" cy="1145009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40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457172" y="1604841"/>
            <a:ext cx="8228763" cy="3977484"/>
          </a:xfrm>
          <a:prstGeom prst="rect">
            <a:avLst/>
          </a:prstGeom>
        </p:spPr>
        <p:txBody>
          <a:bodyPr lIns="0" tIns="0" rIns="0" bIns="0" anchor="ctr"/>
          <a:lstStyle/>
          <a:p>
            <a:pPr algn="ctr"/>
            <a:endParaRPr lang="en-US" sz="2900" b="0" strike="noStrike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0349249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8000">
              <a:srgbClr val="000082"/>
            </a:gs>
            <a:gs pos="42999">
              <a:srgbClr val="0047FF"/>
            </a:gs>
            <a:gs pos="58000">
              <a:srgbClr val="000082"/>
            </a:gs>
            <a:gs pos="72000">
              <a:srgbClr val="0047FF"/>
            </a:gs>
            <a:gs pos="87000">
              <a:srgbClr val="000082"/>
            </a:gs>
            <a:gs pos="100000">
              <a:srgbClr val="0047FF"/>
            </a:gs>
          </a:gsLst>
          <a:lin ang="2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Klepnutím lze upravit styl předlohy nadpisů.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Klepnutím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A02C77-E685-4C0A-9B3C-F63105149F5C}" type="datetimeFigureOut">
              <a:rPr lang="cs-CZ" smtClean="0"/>
              <a:pPr/>
              <a:t>30.9.2019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81E023-B114-4409-9A54-A9825F4AAF33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://www.google.cz/url?sa=i&amp;rct=j&amp;q=Bleck+popliteal+angle&amp;source=images&amp;cd=&amp;docid=OMnIU0O4-IJKoM&amp;tbnid=I0jmmmlSVa74LM:&amp;ved=0CAUQjRw&amp;url=http://www.sciencedirect.com/science/article/pii/S1360859208001277&amp;ei=9E-RUfzCKMfFtQaPioCoDA&amp;bvm=bv.46340616,d.Yms&amp;psig=AFQjCNFE1fpi-ZD0JBsRU0H9FxpAgjxzHw&amp;ust=1368562386235358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hyperlink" Target="http://www.google.cz/url?sa=i&amp;rct=j&amp;q=patella+alta&amp;source=images&amp;cd=&amp;cad=rja&amp;docid=m3SkKws1FVogMM&amp;tbnid=px7-N9ZlHKSS6M:&amp;ved=0CAUQjRw&amp;url=http://www.radiologytutorials.com/main.cgi?frame=main&amp;tt=1&amp;s=2&amp;t=310&amp;ei=alGRUe-xM5DntQb08oGYDA&amp;psig=AFQjCNFPwtpVaxwJ5oCZ4hlJpU_xituheg&amp;ust=1368564394046882" TargetMode="Externa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valgus+stress+test&amp;source=images&amp;cd=&amp;cad=rja&amp;docid=q5A5mgwrG2WERM&amp;tbnid=DsCPedeBIxh0IM:&amp;ved=0CAUQjRw&amp;url=http://emedicine.medscape.com/article/1909230-overview&amp;ei=1FiRUfyANsv1sgaNpIGoDA&amp;psig=AFQjCNFAD5YNCdncH49_PNfxtjaJwsji0A&amp;ust=1368566215561412" TargetMode="External"/><Relationship Id="rId7" Type="http://schemas.openxmlformats.org/officeDocument/2006/relationships/image" Target="../media/image22.jpeg"/><Relationship Id="rId2" Type="http://schemas.openxmlformats.org/officeDocument/2006/relationships/hyperlink" Target="http://www.google.cz/url?sa=i&amp;rct=j&amp;q=knee+examination&amp;source=images&amp;cd=&amp;docid=HmajiEg7oIZUUM&amp;tbnid=WulDKIgfgW4RsM:&amp;ved=&amp;url=http://www.arthritis.co.za/the%20clinical%20examination%20technique.html&amp;ei=A1ORUeS3BoTusgb_mIGo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hyperlink" Target="http://www.sportsdoc.umn.edu/clinical_folder/knee_folder/knee_exam/varus%20stress.htm" TargetMode="External"/><Relationship Id="rId4" Type="http://schemas.openxmlformats.org/officeDocument/2006/relationships/image" Target="../media/image20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2.jpeg"/><Relationship Id="rId2" Type="http://schemas.openxmlformats.org/officeDocument/2006/relationships/hyperlink" Target="http://www.google.cz/url?sa=i&amp;rct=j&amp;q=knee+examination&amp;source=images&amp;cd=&amp;cad=rja&amp;docid=Kw4Xl-EIA3_f7M&amp;tbnid=TtPczg0CJMm61M:&amp;ved=0CAUQjRw&amp;url=http://www.society-of-sports-therapists.org/whychoose.htm&amp;ei=RVORUaizBMmRswaVu4GwDA&amp;psig=AFQjCNECZHN8MQFh0M0UiV96712EqJ9KRA&amp;ust=1368564867596640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4" Type="http://schemas.openxmlformats.org/officeDocument/2006/relationships/hyperlink" Target="http://www.google.cz/url?sa=i&amp;rct=j&amp;q=knee+examination&amp;source=images&amp;cd=&amp;cad=rja&amp;docid=KsxX1FUtDzYmAM&amp;tbnid=fc200RzLHD_I6M:&amp;ved=0CAUQjRw&amp;url=http://www.sciencedirect.com/science/article/pii/S0001209206609368&amp;ei=mVORUfKeGYv5sgaIm4CoDA&amp;psig=AFQjCNECZHN8MQFh0M0UiV96712EqJ9KRA&amp;ust=1368564867596640" TargetMode="Externa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hyperlink" Target="http://www.google.cz/url?sa=i&amp;rct=j&amp;q=McMurray+test&amp;source=images&amp;cd=&amp;cad=rja&amp;docid=1i-JEFwvx-HF8M&amp;tbnid=eWZBhisTF_gFCM:&amp;ved=0CAUQjRw&amp;url=http://www.mikereinold.com/2009/09/clinical-examination-for-meniscus.html&amp;ei=FV2RUY_RBcXsswbjg4GgDA&amp;psig=AFQjCNFFn_hGVkmkN5bafGpt_p3mvs-Otg&amp;ust=136856740290412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hyperlink" Target="http://www.google.cz/url?sa=i&amp;rct=j&amp;q=knee+examination&amp;source=images&amp;cd=&amp;cad=rja&amp;docid=CmEWAp6KjvINGM&amp;tbnid=yanj8p0FxyRxeM:&amp;ved=0CAUQjRw&amp;url=http://openi.nlm.nih.gov/detailedresult.php?img=3213012_1758-2555-3-25-3&amp;req=4&amp;ei=kmCRUcrHFdDFtAad04CYCA&amp;psig=AFQjCNGn-FnLPibUOAQNZ0HwFgoZNX-kmA&amp;ust=1368568173216524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7" Type="http://schemas.openxmlformats.org/officeDocument/2006/relationships/image" Target="../media/image32.jpeg"/><Relationship Id="rId2" Type="http://schemas.openxmlformats.org/officeDocument/2006/relationships/hyperlink" Target="http://www.google.cz/imgres?imgurl=http://www.mhhe.com/hper/physed/athletictraining/illustrations/ch20/20-26.jpg&amp;imgrefurl=http://www.mhhe.com/hper/physed/athletictraining/ch20.mhtml&amp;docid=KvXPTWeDeZL6qM&amp;tbnid=3vWuFkTSZQ5QPM&amp;w=698&amp;h=457&amp;ei=8F2RUYK9GoKItAbb5ICoDA&amp;ved=0CAQQxiAwAg&amp;iact=rics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hyperlink" Target="http://www.google.cz/url?sa=i&amp;rct=j&amp;q=appley+test&amp;source=images&amp;cd=&amp;cad=rja&amp;docid=9brT-tOLFgviwM&amp;tbnid=76pRcqfxYuZ6zM:&amp;ved=0CAUQjRw&amp;url=http://www.netterimages.com/product/9781929007875/8-312.htm&amp;ei=KF6RUYHgNYm0tAbApoCgDA&amp;psig=AFQjCNEShCp6dBXPFPFs7fUHozlfk8QBvQ&amp;ust=1368567665398231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hyperlink" Target="http://www.google.cz/url?sa=i&amp;rct=j&amp;q=Q+angle&amp;source=images&amp;cd=&amp;cad=rja&amp;docid=vRVrXDmyb7CBSM&amp;tbnid=7KnNjk7cWyY13M:&amp;ved=0CAUQjRw&amp;url=http://www.coreconcepts.com.sg/mcr/q-angle-and-knee-pain/&amp;ei=iWmRUZe-EYjIsgbkxIF4&amp;psig=AFQjCNFWCXu-u46ss3fmCw17WY2I0R0C3w&amp;ust=1368570425562108" TargetMode="Externa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2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google.cz/url?sa=i&amp;rct=j&amp;q=knee&amp;source=images&amp;cd=&amp;cad=rja&amp;docid=UIhoSFokeG4biM&amp;tbnid=Qq_JkFN3jWNUKM:&amp;ved=&amp;url=http://handballcity.com/knee.htm&amp;ei=2AKRUYiIJM3Tsgbq6YGoDA&amp;bvm=bv.46340616,d.Yms&amp;psig=AFQjCNGjt7hW4SvV6XBR__UpmVsRG_5RTA&amp;ust=1368544345156672" TargetMode="External"/><Relationship Id="rId2" Type="http://schemas.openxmlformats.org/officeDocument/2006/relationships/hyperlink" Target="http://www.google.cz/url?sa=i&amp;rct=j&amp;q=knee&amp;source=images&amp;cd=&amp;cad=rja&amp;docid=0H9UoAxxzuZHSM&amp;tbnid=6j0DnxJ5YeSbPM:&amp;ved=0CAUQjRw&amp;url=http://www.pinnacle-ortho.com/what_hurts_area.php?id=9&amp;ei=5wORUamHIs2Uswa2q4CoDA&amp;bvm=bv.46340616,d.Yms&amp;psig=AFQjCNGjt7hW4SvV6XBR__UpmVsRG_5RTA&amp;ust=1368544345156672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52.png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51.png"/><Relationship Id="rId4" Type="http://schemas.openxmlformats.org/officeDocument/2006/relationships/image" Target="../media/image50.jpeg"/><Relationship Id="rId9" Type="http://schemas.openxmlformats.org/officeDocument/2006/relationships/image" Target="../media/image5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://www.google.cz/url?sa=i&amp;rct=j&amp;q=knee&amp;source=images&amp;cd=&amp;cad=rja&amp;docid=ytuKYBf24dW3mM&amp;tbnid=WDkYbuM_LNeOvM:&amp;ved=0CAUQjRw&amp;url=http://www.arthroscopy.com/sp05001.htm&amp;ei=fQORUZj5AYfitQbri4CgDA&amp;bvm=bv.46340616,d.Yms&amp;psig=AFQjCNGjt7hW4SvV6XBR__UpmVsRG_5RTA&amp;ust=1368544345156672" TargetMode="Externa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69.pn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2.vml"/><Relationship Id="rId4" Type="http://schemas.openxmlformats.org/officeDocument/2006/relationships/oleObject" Target="../embeddings/oleObject4.bin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8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16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oleObject" Target="../embeddings/oleObject5.bin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6.png"/><Relationship Id="rId4" Type="http://schemas.openxmlformats.org/officeDocument/2006/relationships/image" Target="../media/image95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16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02.jpeg"/><Relationship Id="rId5" Type="http://schemas.openxmlformats.org/officeDocument/2006/relationships/image" Target="../media/image101.png"/><Relationship Id="rId4" Type="http://schemas.openxmlformats.org/officeDocument/2006/relationships/image" Target="../media/image100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9.jpeg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hyperlink" Target="http://www.google.cz/url?sa=i&amp;rct=j&amp;q=knee+anatomy&amp;source=images&amp;cd=&amp;cad=rja&amp;docid=QJI6DHVOwJXORM&amp;tbnid=i7SZq32uFPp6SM:&amp;ved=0CAUQjRw&amp;url=http://www.thesoccerdoc.com/knee_bursitis.html&amp;ei=1jSRUZGkMcWRtAb7oYGgDA&amp;bvm=bv.46340616,d.Yms&amp;psig=AFQjCNH_sdhyAdbqZo1iZyEMAeplR4M-_g&amp;ust=136855650103999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112.png"/><Relationship Id="rId4" Type="http://schemas.openxmlformats.org/officeDocument/2006/relationships/image" Target="../media/image11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4.vml"/><Relationship Id="rId4" Type="http://schemas.openxmlformats.org/officeDocument/2006/relationships/oleObject" Target="../embeddings/oleObject6.bin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slideLayout" Target="../slideLayouts/slideLayout4.xml"/><Relationship Id="rId1" Type="http://schemas.openxmlformats.org/officeDocument/2006/relationships/vmlDrawing" Target="../drawings/vmlDrawing5.vml"/><Relationship Id="rId4" Type="http://schemas.openxmlformats.org/officeDocument/2006/relationships/oleObject" Target="../embeddings/oleObject7.bin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4" Type="http://schemas.openxmlformats.org/officeDocument/2006/relationships/oleObject" Target="../embeddings/oleObject8.bin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slideLayout" Target="../slideLayouts/slideLayout14.xml"/><Relationship Id="rId1" Type="http://schemas.openxmlformats.org/officeDocument/2006/relationships/vmlDrawing" Target="../drawings/vmlDrawing7.vml"/><Relationship Id="rId4" Type="http://schemas.openxmlformats.org/officeDocument/2006/relationships/oleObject" Target="../embeddings/oleObject9.bin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4" Type="http://schemas.openxmlformats.org/officeDocument/2006/relationships/oleObject" Target="../embeddings/oleObject10.bin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jpe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hyperlink" Target="http://www.google.cz/url?sa=i&amp;rct=j&amp;q=knee+anatomy&amp;source=images&amp;cd=&amp;cad=rja&amp;docid=JG9Pzqp0UA-Q2M&amp;tbnid=FARR280NyCdB9M:&amp;ved=0CAUQjRw&amp;url=http://www.studyblue.com/notes/note/n/lecture-10-antmed-thighknee/deck/1019399&amp;ei=ejKRUbi0A8TCswbvvIGwDA&amp;bvm=bv.46340616,d.Yms&amp;psig=AFQjCNH_sdhyAdbqZo1iZyEMAeplR4M-_g&amp;ust=1368556501039993" TargetMode="Externa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9.vml"/><Relationship Id="rId5" Type="http://schemas.openxmlformats.org/officeDocument/2006/relationships/oleObject" Target="../embeddings/oleObject11.bin"/><Relationship Id="rId4" Type="http://schemas.openxmlformats.org/officeDocument/2006/relationships/image" Target="../media/image132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14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7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jpeg"/><Relationship Id="rId2" Type="http://schemas.openxmlformats.org/officeDocument/2006/relationships/hyperlink" Target="http://www.google.cz/url?sa=i&amp;rct=j&amp;q=osteochondrosis+dissecans&amp;source=images&amp;cd=&amp;cad=rja&amp;docid=5TPftZjeN-SUvM&amp;tbnid=yXszSAUFy0s1fM:&amp;ved=0CAUQjRw&amp;url=http://www.eorthopod.com/content/osteochondritis-dissecans-knee&amp;ei=LEiSUar3CoPN0QWWsoCYCg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2.jpeg"/><Relationship Id="rId4" Type="http://schemas.openxmlformats.org/officeDocument/2006/relationships/hyperlink" Target="http://www.google.cz/url?sa=i&amp;rct=j&amp;q=osteochondrosis+dissecans&amp;source=images&amp;cd=&amp;cad=rja&amp;docid=f34OxYLflatnzM&amp;tbnid=aZ2_-tSqKgopxM:&amp;ved=0CAUQjRw&amp;url=http://www.lgsmash.com/2011/05/06/osteochondritis-dissecans-what-is-it/&amp;ei=RVGSUaPjGMbasgbogoCwDQ&amp;bvm=bv.46471029,d.Yms&amp;psig=AFQjCNE5ZG-Zpnj-3Slbhe_B9YMNzUB1fQ&amp;ust=1368628408119322" TargetMode="External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hyperlink" Target="http://www.google.cz/url?sa=i&amp;rct=j&amp;q=osteochondrosis+dissecans&amp;source=images&amp;cd=&amp;cad=rja&amp;docid=5h30io10LHCykM&amp;tbnid=RxgIL9gI2nZMSM:&amp;ved=0CAUQjRw&amp;url=http://www.drdavidgeier.com/injuries/osteochondritis-dissecans-of-the-knee/&amp;ei=70iSUaSPM-iL0AXZrIHQBQ&amp;bvm=bv.46471029,d.ZG4&amp;psig=AFQjCNEpaCv-UblpV-Z_7WHrnxxOczPouQ&amp;ust=1368627226886846" TargetMode="External"/><Relationship Id="rId13" Type="http://schemas.openxmlformats.org/officeDocument/2006/relationships/image" Target="../media/image148.jpeg"/><Relationship Id="rId3" Type="http://schemas.openxmlformats.org/officeDocument/2006/relationships/image" Target="../media/image143.jpeg"/><Relationship Id="rId7" Type="http://schemas.openxmlformats.org/officeDocument/2006/relationships/image" Target="../media/image145.jpeg"/><Relationship Id="rId12" Type="http://schemas.openxmlformats.org/officeDocument/2006/relationships/hyperlink" Target="http://www.google.cz/url?sa=i&amp;rct=j&amp;q=osteochondrosis+dissecans&amp;source=images&amp;cd=&amp;cad=rja&amp;docid=ajDx_xuGWoTbzM&amp;tbnid=RG4pVyJvmzXVYM:&amp;ved=0CAUQjRw&amp;url=http://ajs.sagepub.com/content/34/7/1181/F3.expansion&amp;ei=RUuSUdXKBcKgtAaykYCwDQ&amp;bvm=bv.46471029,d.Yms&amp;psig=AFQjCNE5ZG-Zpnj-3Slbhe_B9YMNzUB1fQ&amp;ust=1368628408119322" TargetMode="External"/><Relationship Id="rId2" Type="http://schemas.openxmlformats.org/officeDocument/2006/relationships/hyperlink" Target="http://radiopaedia.org/images/219533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www.google.cz/url?sa=i&amp;rct=j&amp;q=osteochondrosis+dissecans&amp;source=images&amp;cd=&amp;cad=rja&amp;docid=7WDdtsobcNqLFM&amp;tbnid=0fDAOE_CLPpz8M:&amp;ved=0CAUQjRw&amp;url=http://www.gvle.de/kompendium/knie/0136/0020.html&amp;ei=zkeSUcCgHse_0QXxwIDACg&amp;bvm=bv.46471029,d.ZG4&amp;psig=AFQjCNEpaCv-UblpV-Z_7WHrnxxOczPouQ&amp;ust=1368627226886846" TargetMode="External"/><Relationship Id="rId11" Type="http://schemas.openxmlformats.org/officeDocument/2006/relationships/image" Target="../media/image147.gif"/><Relationship Id="rId5" Type="http://schemas.openxmlformats.org/officeDocument/2006/relationships/image" Target="../media/image144.jpeg"/><Relationship Id="rId10" Type="http://schemas.openxmlformats.org/officeDocument/2006/relationships/hyperlink" Target="http://www.google.cz/url?sa=i&amp;rct=j&amp;q=osteochondrosis+dissecans&amp;source=images&amp;cd=&amp;cad=rja&amp;docid=QQVdG_q7iz1smM&amp;tbnid=d2UXiRRMdVoA-M:&amp;ved=0CAUQjRw&amp;url=http://www.dr-angermueller.de/arthroskopie/arthroskopie_3.html&amp;ei=UUmSUdLbH4KctAbCioCQDg&amp;bvm=bv.46471029,d.ZG4&amp;psig=AFQjCNEpaCv-UblpV-Z_7WHrnxxOczPouQ&amp;ust=1368627226886846" TargetMode="External"/><Relationship Id="rId4" Type="http://schemas.openxmlformats.org/officeDocument/2006/relationships/hyperlink" Target="http://www.google.cz/url?sa=i&amp;rct=j&amp;q=osteochondrosis+dissecans&amp;source=images&amp;cd=&amp;cad=rja&amp;docid=HbWO77ljfU5WdM&amp;tbnid=TH8PLd48jcsRpM:&amp;ved=0CAUQjRw&amp;url=http://orthoinfo.aaos.org/topic.cfm?topic=A00610&amp;ei=fEeSUcmFOoH60gWX5oHwBQ&amp;bvm=bv.46471029,d.ZG4&amp;psig=AFQjCNEpaCv-UblpV-Z_7WHrnxxOczPouQ&amp;ust=1368627226886846" TargetMode="External"/><Relationship Id="rId9" Type="http://schemas.openxmlformats.org/officeDocument/2006/relationships/image" Target="../media/image146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9.jpeg"/><Relationship Id="rId2" Type="http://schemas.openxmlformats.org/officeDocument/2006/relationships/hyperlink" Target="http://www.google.cz/url?sa=i&amp;rct=j&amp;q=osteochondrosis+dissecans&amp;source=images&amp;cd=&amp;cad=rja&amp;docid=-u-VduYTx1NP2M&amp;tbnid=9wljmz_TsOwarM:&amp;ved=0CAUQjRw&amp;url=http://www.orthogate.org/patient-education/knee/osteochondritis-dissecans-of-the-knee.html&amp;ei=nkiSUcPJMqmL0AXI_IDYCw&amp;bvm=bv.46471029,d.ZG4&amp;psig=AFQjCNEpaCv-UblpV-Z_7WHrnxxOczPouQ&amp;ust=1368627226886846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0.jpeg"/><Relationship Id="rId4" Type="http://schemas.openxmlformats.org/officeDocument/2006/relationships/hyperlink" Target="http://ajs.sagepub.com/content/29/5/562/F2.expansion" TargetMode="Externa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://www.studyblue.com/notes/note/n/anatomy-knee-/deck/3161083" TargetMode="Externa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hyperlink" Target="http://www.google.cz/url?sa=i&amp;rct=j&amp;q=osteochondrosis+dissecans&amp;source=images&amp;cd=&amp;cad=rja&amp;docid=HbWO77ljfU5WdM&amp;tbnid=HHUn2HCqnEPWRM:&amp;ved=0CAUQjRw&amp;url=http://eorif.com/osteochondritis-dissecans-7327&amp;ei=zVGSUZfcIM7Isga6k4CwDQ&amp;bvm=bv.46471029,d.Yms&amp;psig=AFQjCNE5ZG-Zpnj-3Slbhe_B9YMNzUB1fQ&amp;ust=1368628408119322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52.gif"/><Relationship Id="rId4" Type="http://schemas.openxmlformats.org/officeDocument/2006/relationships/hyperlink" Target="http://www.google.cz/url?sa=i&amp;rct=j&amp;q=osteochondrosis+dissecans&amp;source=images&amp;cd=&amp;cad=rja&amp;docid=iB6sXu1stFh8dM&amp;tbnid=V5NOZw1fzK7ZBM:&amp;ved=0CAUQjRw&amp;url=http://www.arthros.de/Behandlung/Knorpeltransplantation/knorpeltransplantation.html&amp;ei=K1KSUYamKI71sgaPt4GoDQ&amp;bvm=bv.46471029,d.Yms&amp;psig=AFQjCNE5ZG-Zpnj-3Slbhe_B9YMNzUB1fQ&amp;ust=1368628408119322" TargetMode="Externa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image" Target="../media/image153.png"/><Relationship Id="rId1" Type="http://schemas.openxmlformats.org/officeDocument/2006/relationships/slideLayout" Target="../slideLayouts/slideLayout1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1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image" Target="../media/image156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1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57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7" Type="http://schemas.openxmlformats.org/officeDocument/2006/relationships/image" Target="../media/image166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65.jpeg"/><Relationship Id="rId5" Type="http://schemas.openxmlformats.org/officeDocument/2006/relationships/image" Target="../media/image164.jpeg"/><Relationship Id="rId4" Type="http://schemas.openxmlformats.org/officeDocument/2006/relationships/image" Target="../media/image163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1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71.jpeg"/><Relationship Id="rId5" Type="http://schemas.openxmlformats.org/officeDocument/2006/relationships/hyperlink" Target="http://www.google.cz/url?sa=i&amp;rct=j&amp;q=&amp;esrc=s&amp;source=images&amp;cd=&amp;cad=rja&amp;uact=8&amp;docid=yEwpgCP92pQZpM&amp;tbnid=48k5FvGZ1bH_9M:&amp;ved=0CAUQjRw&amp;url=http://www.eurorad.org/eurorad/case.php?id=2246&amp;teaching=true&amp;ei=dVtMU5u6O8GftAaV8oAo&amp;bvm=bv.64764171,d.Yms&amp;psig=AFQjCNG5J0X8KFq0N5wzBjBVQj7uMWCuaw&amp;ust=1397599465076051" TargetMode="External"/><Relationship Id="rId4" Type="http://schemas.openxmlformats.org/officeDocument/2006/relationships/image" Target="../media/image17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844824"/>
            <a:ext cx="7772400" cy="1470025"/>
          </a:xfrm>
        </p:spPr>
        <p:txBody>
          <a:bodyPr>
            <a:normAutofit/>
          </a:bodyPr>
          <a:lstStyle/>
          <a:p>
            <a:r>
              <a:rPr lang="cs-CZ" sz="6000" b="1" dirty="0" smtClean="0">
                <a:solidFill>
                  <a:srgbClr val="FFFF00"/>
                </a:solidFill>
              </a:rPr>
              <a:t>Kolenní kloub</a:t>
            </a:r>
            <a:endParaRPr lang="cs-CZ" sz="6000" b="1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Anatomie, klinické vyšetření, zobrazovací metody, patologie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Klinické vyšetření </a:t>
            </a:r>
            <a:br>
              <a:rPr lang="cs-CZ" b="1" dirty="0" smtClean="0">
                <a:solidFill>
                  <a:schemeClr val="bg1"/>
                </a:solidFill>
              </a:rPr>
            </a:br>
            <a:r>
              <a:rPr lang="cs-CZ" b="1" dirty="0" smtClean="0">
                <a:solidFill>
                  <a:schemeClr val="bg1"/>
                </a:solidFill>
              </a:rPr>
              <a:t>- </a:t>
            </a:r>
            <a:r>
              <a:rPr lang="cs-CZ" b="1" dirty="0" err="1" smtClean="0">
                <a:solidFill>
                  <a:schemeClr val="bg1"/>
                </a:solidFill>
              </a:rPr>
              <a:t>aspekce</a:t>
            </a:r>
            <a:r>
              <a:rPr lang="cs-CZ" b="1" dirty="0" smtClean="0">
                <a:solidFill>
                  <a:schemeClr val="bg1"/>
                </a:solidFill>
              </a:rPr>
              <a:t>, palpace a funkční vyšetření -</a:t>
            </a:r>
            <a:endParaRPr lang="cs-CZ" b="1" dirty="0">
              <a:solidFill>
                <a:schemeClr val="bg1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412776"/>
            <a:ext cx="4114800" cy="5112568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FF00"/>
                </a:solidFill>
              </a:rPr>
              <a:t>stav kůže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otok, zduření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osa DKK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deformita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postavení v kloubu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kontraktura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aktivní a pasivní pohyb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stabilita (vazy)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manévry na menisky  </a:t>
            </a:r>
          </a:p>
          <a:p>
            <a:r>
              <a:rPr lang="cs-CZ" dirty="0" smtClean="0">
                <a:solidFill>
                  <a:srgbClr val="FFFF00"/>
                </a:solidFill>
              </a:rPr>
              <a:t>FP manévry</a:t>
            </a:r>
            <a:endParaRPr lang="cs-CZ" dirty="0">
              <a:solidFill>
                <a:srgbClr val="FFFF00"/>
              </a:solidFill>
            </a:endParaRPr>
          </a:p>
        </p:txBody>
      </p:sp>
      <p:pic>
        <p:nvPicPr>
          <p:cNvPr id="1026" name="Picture 2" descr="http://t0.gstatic.com/images?q=tbn:ANd9GcR2G3ITCm6X0K0PIL4UcpIIod-W3k939_XOyQpSxlv3pHDYANi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5976" y="1988840"/>
            <a:ext cx="4619879" cy="33123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Otok v oblasti kolenního kloubu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0" y="1052736"/>
            <a:ext cx="9144000" cy="5544616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Výpotek </a:t>
            </a:r>
            <a:r>
              <a:rPr lang="cs-CZ" sz="2800" b="1" dirty="0" smtClean="0">
                <a:solidFill>
                  <a:srgbClr val="FFC000"/>
                </a:solidFill>
              </a:rPr>
              <a:t>- </a:t>
            </a:r>
            <a:r>
              <a:rPr lang="cs-CZ" sz="2800" b="1" dirty="0" err="1" smtClean="0">
                <a:solidFill>
                  <a:srgbClr val="FFC000"/>
                </a:solidFill>
              </a:rPr>
              <a:t>balottement</a:t>
            </a:r>
            <a:r>
              <a:rPr lang="cs-CZ" sz="2800" b="1" dirty="0" smtClean="0">
                <a:solidFill>
                  <a:srgbClr val="FFC000"/>
                </a:solidFill>
              </a:rPr>
              <a:t> pately</a:t>
            </a:r>
          </a:p>
          <a:p>
            <a:pPr>
              <a:buNone/>
            </a:pPr>
            <a:r>
              <a:rPr lang="cs-CZ" sz="2800" b="1" dirty="0" smtClean="0">
                <a:solidFill>
                  <a:srgbClr val="FFC000"/>
                </a:solidFill>
              </a:rPr>
              <a:t>		           - punkce </a:t>
            </a: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			</a:t>
            </a:r>
            <a:r>
              <a:rPr lang="cs-CZ" b="1" dirty="0" smtClean="0">
                <a:solidFill>
                  <a:srgbClr val="FFFF00"/>
                </a:solidFill>
              </a:rPr>
              <a:t> -</a:t>
            </a:r>
            <a:r>
              <a:rPr lang="cs-CZ" sz="2400" b="1" dirty="0" smtClean="0">
                <a:solidFill>
                  <a:srgbClr val="FFFF00"/>
                </a:solidFill>
              </a:rPr>
              <a:t> charakter výpotku </a:t>
            </a:r>
            <a:r>
              <a:rPr lang="cs-CZ" sz="2400" b="1" dirty="0" smtClean="0">
                <a:solidFill>
                  <a:srgbClr val="92D050"/>
                </a:solidFill>
              </a:rPr>
              <a:t>(</a:t>
            </a:r>
            <a:r>
              <a:rPr lang="cs-CZ" sz="2400" b="1" dirty="0" err="1" smtClean="0">
                <a:solidFill>
                  <a:srgbClr val="92D050"/>
                </a:solidFill>
              </a:rPr>
              <a:t>haemarthros</a:t>
            </a:r>
            <a:r>
              <a:rPr lang="cs-CZ" sz="2400" b="1" dirty="0" smtClean="0">
                <a:solidFill>
                  <a:srgbClr val="92D050"/>
                </a:solidFill>
              </a:rPr>
              <a:t>, mastná oka, serózní, 			</a:t>
            </a:r>
            <a:r>
              <a:rPr lang="cs-CZ" sz="2400" b="1" dirty="0" err="1" smtClean="0">
                <a:solidFill>
                  <a:srgbClr val="92D050"/>
                </a:solidFill>
              </a:rPr>
              <a:t>serofibrinózní</a:t>
            </a:r>
            <a:r>
              <a:rPr lang="cs-CZ" sz="2400" b="1" dirty="0" smtClean="0">
                <a:solidFill>
                  <a:srgbClr val="92D050"/>
                </a:solidFill>
              </a:rPr>
              <a:t>, hnisavý) </a:t>
            </a:r>
          </a:p>
          <a:p>
            <a:pPr>
              <a:buNone/>
            </a:pPr>
            <a:r>
              <a:rPr lang="cs-CZ" sz="2400" b="1" dirty="0" smtClean="0">
                <a:solidFill>
                  <a:srgbClr val="FFC000"/>
                </a:solidFill>
              </a:rPr>
              <a:t>			 </a:t>
            </a:r>
            <a:r>
              <a:rPr lang="cs-CZ" sz="2400" b="1" dirty="0" smtClean="0">
                <a:solidFill>
                  <a:srgbClr val="FFFF00"/>
                </a:solidFill>
              </a:rPr>
              <a:t>- další vyšetření výpotku </a:t>
            </a:r>
            <a:r>
              <a:rPr lang="cs-CZ" sz="2400" b="1" dirty="0" smtClean="0">
                <a:solidFill>
                  <a:srgbClr val="92D050"/>
                </a:solidFill>
              </a:rPr>
              <a:t>(mikroskopie, mikrobiologie,    			biochemie, cytologie, PCR)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Synovitis</a:t>
            </a:r>
            <a:r>
              <a:rPr lang="cs-CZ" b="1" dirty="0" smtClean="0">
                <a:solidFill>
                  <a:srgbClr val="FFC000"/>
                </a:solidFill>
              </a:rPr>
              <a:t> – těstovité ztluštění s otokem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Burzy, </a:t>
            </a:r>
            <a:r>
              <a:rPr lang="cs-CZ" b="1" dirty="0" err="1" smtClean="0">
                <a:solidFill>
                  <a:schemeClr val="bg1"/>
                </a:solidFill>
              </a:rPr>
              <a:t>Bakerská</a:t>
            </a:r>
            <a:r>
              <a:rPr lang="cs-CZ" b="1" dirty="0" smtClean="0">
                <a:solidFill>
                  <a:schemeClr val="bg1"/>
                </a:solidFill>
              </a:rPr>
              <a:t> cysta, ganglia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Otok v měkkých tkáních, hematom, otok cévní etiologie  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endParaRPr lang="cs-CZ" b="1" dirty="0" smtClean="0">
              <a:solidFill>
                <a:srgbClr val="FFC000"/>
              </a:solidFill>
            </a:endParaRPr>
          </a:p>
          <a:p>
            <a:pPr>
              <a:buNone/>
            </a:pPr>
            <a:r>
              <a:rPr lang="cs-CZ" b="1" dirty="0" smtClean="0">
                <a:solidFill>
                  <a:srgbClr val="FFC000"/>
                </a:solidFill>
              </a:rPr>
              <a:t>                 </a:t>
            </a:r>
          </a:p>
          <a:p>
            <a:pPr>
              <a:buNone/>
            </a:pPr>
            <a:endParaRPr lang="cs-CZ" b="1" dirty="0" smtClean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Osa DKK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 Mikulič"/>
          <p:cNvPicPr>
            <a:picLocks noChangeAspect="1" noChangeArrowheads="1"/>
          </p:cNvPicPr>
          <p:nvPr/>
        </p:nvPicPr>
        <p:blipFill>
          <a:blip r:embed="rId2" cstate="print"/>
          <a:srcRect l="41137" t="33263" r="45082" b="32077"/>
          <a:stretch>
            <a:fillRect/>
          </a:stretch>
        </p:blipFill>
        <p:spPr bwMode="auto">
          <a:xfrm>
            <a:off x="611560" y="980728"/>
            <a:ext cx="1296144" cy="5368017"/>
          </a:xfrm>
          <a:prstGeom prst="rect">
            <a:avLst/>
          </a:prstGeom>
          <a:noFill/>
        </p:spPr>
      </p:pic>
      <p:pic>
        <p:nvPicPr>
          <p:cNvPr id="5" name="Picture 5" descr="M-osa DK"/>
          <p:cNvPicPr>
            <a:picLocks noChangeAspect="1" noChangeArrowheads="1"/>
          </p:cNvPicPr>
          <p:nvPr/>
        </p:nvPicPr>
        <p:blipFill>
          <a:blip r:embed="rId3" cstate="print"/>
          <a:srcRect l="4942" r="3911" b="1306"/>
          <a:stretch>
            <a:fillRect/>
          </a:stretch>
        </p:blipFill>
        <p:spPr bwMode="auto">
          <a:xfrm>
            <a:off x="3203848" y="908720"/>
            <a:ext cx="2663825" cy="5400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M- osa DK  2"/>
          <p:cNvPicPr>
            <a:picLocks noChangeAspect="1" noChangeArrowheads="1"/>
          </p:cNvPicPr>
          <p:nvPr/>
        </p:nvPicPr>
        <p:blipFill>
          <a:blip r:embed="rId4" cstate="print"/>
          <a:srcRect r="53590"/>
          <a:stretch>
            <a:fillRect/>
          </a:stretch>
        </p:blipFill>
        <p:spPr bwMode="auto">
          <a:xfrm>
            <a:off x="7092280" y="908720"/>
            <a:ext cx="1337084" cy="54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ovéPole 6"/>
          <p:cNvSpPr txBox="1"/>
          <p:nvPr/>
        </p:nvSpPr>
        <p:spPr>
          <a:xfrm>
            <a:off x="0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Mikuliczova</a:t>
            </a:r>
            <a:r>
              <a:rPr lang="cs-CZ" sz="2400" b="1" dirty="0" smtClean="0">
                <a:solidFill>
                  <a:srgbClr val="FFFF00"/>
                </a:solidFill>
              </a:rPr>
              <a:t> linie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3131840" y="6279703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Mechanická osa DKK</a:t>
            </a:r>
            <a:endParaRPr lang="cs-CZ" sz="2400" b="1" dirty="0">
              <a:solidFill>
                <a:srgbClr val="FFFF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192688" y="6309320"/>
            <a:ext cx="28438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Anatomická osa DKK</a:t>
            </a:r>
            <a:endParaRPr lang="cs-CZ" sz="2400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6216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Osové deformity kolena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7084" t="1724" r="43331" b="9254"/>
          <a:stretch>
            <a:fillRect/>
          </a:stretch>
        </p:blipFill>
        <p:spPr bwMode="auto">
          <a:xfrm>
            <a:off x="295998" y="1628800"/>
            <a:ext cx="4492025" cy="4032448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5733256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varum</a:t>
            </a:r>
            <a:endParaRPr lang="cs-CZ" sz="2400" b="1" dirty="0" smtClean="0">
              <a:solidFill>
                <a:srgbClr val="FFFF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2483768" y="573325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 </a:t>
            </a:r>
            <a:r>
              <a:rPr lang="cs-CZ" sz="2400" b="1" dirty="0" err="1" smtClean="0">
                <a:solidFill>
                  <a:srgbClr val="FFFF00"/>
                </a:solidFill>
              </a:rPr>
              <a:t>valgum</a:t>
            </a:r>
            <a:endParaRPr lang="cs-CZ" sz="2400" b="1" dirty="0" smtClean="0">
              <a:solidFill>
                <a:srgbClr val="FFFF00"/>
              </a:solidFill>
            </a:endParaRPr>
          </a:p>
        </p:txBody>
      </p:sp>
      <p:pic>
        <p:nvPicPr>
          <p:cNvPr id="10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54972" t="1724" r="-346" b="9254"/>
          <a:stretch>
            <a:fillRect/>
          </a:stretch>
        </p:blipFill>
        <p:spPr bwMode="auto">
          <a:xfrm>
            <a:off x="4788024" y="1628800"/>
            <a:ext cx="4104456" cy="404256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4644008" y="5733256"/>
            <a:ext cx="23042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recurvatum</a:t>
            </a:r>
            <a:endParaRPr lang="cs-CZ" sz="2400" b="1" dirty="0" smtClean="0">
              <a:solidFill>
                <a:srgbClr val="FFFF00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588224" y="5733256"/>
            <a:ext cx="194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FF00"/>
                </a:solidFill>
              </a:rPr>
              <a:t>flectum</a:t>
            </a:r>
            <a:endParaRPr lang="cs-CZ" sz="2400" b="1" dirty="0" smtClean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Postavení kolena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51520" y="1600200"/>
            <a:ext cx="8712968" cy="452596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C000"/>
                </a:solidFill>
              </a:rPr>
              <a:t>Semiflexe</a:t>
            </a:r>
            <a:r>
              <a:rPr lang="cs-CZ" b="1" dirty="0" smtClean="0">
                <a:solidFill>
                  <a:srgbClr val="FFC000"/>
                </a:solidFill>
              </a:rPr>
              <a:t> (úlevová poloha):</a:t>
            </a:r>
          </a:p>
          <a:p>
            <a:pPr lvl="1"/>
            <a:r>
              <a:rPr lang="cs-CZ" sz="3200" b="1" dirty="0" err="1" smtClean="0">
                <a:solidFill>
                  <a:schemeClr val="bg1"/>
                </a:solidFill>
              </a:rPr>
              <a:t>antalgicky</a:t>
            </a:r>
            <a:endParaRPr lang="cs-CZ" sz="3200" b="1" dirty="0" smtClean="0">
              <a:solidFill>
                <a:schemeClr val="bg1"/>
              </a:solidFill>
            </a:endParaRP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při zánětech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při úrazech</a:t>
            </a:r>
          </a:p>
          <a:p>
            <a:pPr lvl="1"/>
            <a:r>
              <a:rPr lang="cs-CZ" sz="3200" b="1" dirty="0" smtClean="0">
                <a:solidFill>
                  <a:schemeClr val="bg1"/>
                </a:solidFill>
              </a:rPr>
              <a:t>extenční blok kolena </a:t>
            </a:r>
            <a:r>
              <a:rPr lang="cs-CZ" b="1" dirty="0" smtClean="0">
                <a:solidFill>
                  <a:srgbClr val="FFFF00"/>
                </a:solidFill>
              </a:rPr>
              <a:t>(není možná plná extenze, další flexe možná)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ruptura menisku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volné tělísko</a:t>
            </a:r>
          </a:p>
          <a:p>
            <a:pPr lvl="2"/>
            <a:r>
              <a:rPr lang="cs-CZ" b="1" dirty="0" smtClean="0">
                <a:solidFill>
                  <a:srgbClr val="92D050"/>
                </a:solidFill>
              </a:rPr>
              <a:t>uskřinutí synoviální </a:t>
            </a:r>
            <a:r>
              <a:rPr lang="cs-CZ" b="1" dirty="0" err="1" smtClean="0">
                <a:solidFill>
                  <a:srgbClr val="92D050"/>
                </a:solidFill>
              </a:rPr>
              <a:t>pliky</a:t>
            </a:r>
            <a:endParaRPr lang="cs-CZ" b="1" dirty="0" smtClean="0">
              <a:solidFill>
                <a:srgbClr val="92D050"/>
              </a:solidFill>
            </a:endParaRPr>
          </a:p>
          <a:p>
            <a:pPr lvl="2"/>
            <a:endParaRPr lang="cs-CZ" b="1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ars.els-cdn.com/content/image/1-s2.0-S1360859208001277-gr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72150" y="0"/>
            <a:ext cx="3371850" cy="2533651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764704"/>
            <a:ext cx="6372200" cy="1143000"/>
          </a:xfrm>
        </p:spPr>
        <p:txBody>
          <a:bodyPr>
            <a:noAutofit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Flekční kontraktura kolena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u spastické DMO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492896"/>
            <a:ext cx="8568952" cy="4104456"/>
          </a:xfrm>
        </p:spPr>
        <p:txBody>
          <a:bodyPr>
            <a:normAutofit fontScale="92500"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kontraktura </a:t>
            </a:r>
            <a:r>
              <a:rPr lang="cs-CZ" b="1" dirty="0" err="1" smtClean="0">
                <a:solidFill>
                  <a:srgbClr val="FFC000"/>
                </a:solidFill>
              </a:rPr>
              <a:t>hamstringů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dirty="0" smtClean="0">
                <a:solidFill>
                  <a:srgbClr val="FFC000"/>
                </a:solidFill>
              </a:rPr>
              <a:t>(m.</a:t>
            </a:r>
            <a:r>
              <a:rPr lang="cs-CZ" dirty="0" err="1" smtClean="0">
                <a:solidFill>
                  <a:srgbClr val="FFC000"/>
                </a:solidFill>
              </a:rPr>
              <a:t>semitendinosus</a:t>
            </a:r>
            <a:r>
              <a:rPr lang="cs-CZ" dirty="0" smtClean="0">
                <a:solidFill>
                  <a:srgbClr val="FFC000"/>
                </a:solidFill>
              </a:rPr>
              <a:t>, m.</a:t>
            </a:r>
            <a:r>
              <a:rPr lang="cs-CZ" dirty="0" err="1" smtClean="0">
                <a:solidFill>
                  <a:srgbClr val="FFC000"/>
                </a:solidFill>
              </a:rPr>
              <a:t>semimembranosus</a:t>
            </a:r>
            <a:r>
              <a:rPr lang="cs-CZ" dirty="0" smtClean="0">
                <a:solidFill>
                  <a:srgbClr val="FFC000"/>
                </a:solidFill>
              </a:rPr>
              <a:t>, m.</a:t>
            </a:r>
            <a:r>
              <a:rPr lang="cs-CZ" dirty="0" err="1" smtClean="0">
                <a:solidFill>
                  <a:srgbClr val="FFC000"/>
                </a:solidFill>
              </a:rPr>
              <a:t>gracilis</a:t>
            </a:r>
            <a:r>
              <a:rPr lang="cs-CZ" dirty="0" smtClean="0">
                <a:solidFill>
                  <a:srgbClr val="FFC000"/>
                </a:solidFill>
              </a:rPr>
              <a:t>, m.biceps </a:t>
            </a:r>
            <a:r>
              <a:rPr lang="cs-CZ" dirty="0" err="1" smtClean="0">
                <a:solidFill>
                  <a:srgbClr val="FFC000"/>
                </a:solidFill>
              </a:rPr>
              <a:t>femoris</a:t>
            </a:r>
            <a:r>
              <a:rPr lang="cs-CZ" dirty="0" smtClean="0">
                <a:solidFill>
                  <a:srgbClr val="FFC000"/>
                </a:solidFill>
              </a:rPr>
              <a:t>)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hodnocení </a:t>
            </a:r>
            <a:r>
              <a:rPr lang="cs-CZ" b="1" dirty="0" err="1" smtClean="0">
                <a:solidFill>
                  <a:srgbClr val="FFC000"/>
                </a:solidFill>
              </a:rPr>
              <a:t>Bleckova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b="1" dirty="0" err="1" smtClean="0">
                <a:solidFill>
                  <a:srgbClr val="FFC000"/>
                </a:solidFill>
              </a:rPr>
              <a:t>popliteálního</a:t>
            </a:r>
            <a:r>
              <a:rPr lang="cs-CZ" b="1" dirty="0" smtClean="0">
                <a:solidFill>
                  <a:srgbClr val="FFC000"/>
                </a:solidFill>
              </a:rPr>
              <a:t> úhlu</a:t>
            </a:r>
          </a:p>
          <a:p>
            <a:r>
              <a:rPr lang="cs-CZ" dirty="0" smtClean="0">
                <a:solidFill>
                  <a:srgbClr val="FFC000"/>
                </a:solidFill>
              </a:rPr>
              <a:t>další změny u DMO v oblasti kolena: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patela </a:t>
            </a:r>
            <a:r>
              <a:rPr lang="cs-CZ" dirty="0" err="1" smtClean="0">
                <a:solidFill>
                  <a:srgbClr val="FFC000"/>
                </a:solidFill>
              </a:rPr>
              <a:t>alta</a:t>
            </a:r>
            <a:endParaRPr lang="cs-CZ" dirty="0" smtClean="0">
              <a:solidFill>
                <a:srgbClr val="FFC000"/>
              </a:solidFill>
            </a:endParaRP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stiff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knee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gait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</a:p>
          <a:p>
            <a:endParaRPr lang="cs-CZ" dirty="0" smtClean="0">
              <a:solidFill>
                <a:srgbClr val="FFC000"/>
              </a:solidFill>
            </a:endParaRPr>
          </a:p>
          <a:p>
            <a:pPr lvl="1">
              <a:buNone/>
            </a:pPr>
            <a:r>
              <a:rPr lang="cs-CZ" dirty="0" smtClean="0">
                <a:solidFill>
                  <a:schemeClr val="bg1"/>
                </a:solidFill>
              </a:rPr>
              <a:t>  </a:t>
            </a:r>
          </a:p>
          <a:p>
            <a:pPr lvl="1"/>
            <a:endParaRPr lang="cs-CZ" dirty="0">
              <a:solidFill>
                <a:schemeClr val="bg1"/>
              </a:solidFill>
            </a:endParaRPr>
          </a:p>
        </p:txBody>
      </p:sp>
      <p:pic>
        <p:nvPicPr>
          <p:cNvPr id="1028" name="Picture 4" descr="http://www.radiologytutorials.com/getimage.cgi?i=bilder/2/310-1&amp;r=1400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347864" y="4693327"/>
            <a:ext cx="2952328" cy="216467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Pohyb v kolenním kloubu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:\Výuka\Nová složka\kole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1988840"/>
            <a:ext cx="5007829" cy="3888432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5292080" y="3212976"/>
            <a:ext cx="36004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S: extenze - 0 - flexe</a:t>
            </a:r>
          </a:p>
          <a:p>
            <a:r>
              <a:rPr lang="cs-CZ" sz="3200" b="1" dirty="0" smtClean="0">
                <a:solidFill>
                  <a:schemeClr val="bg1"/>
                </a:solidFill>
              </a:rPr>
              <a:t>                0 - 0 - 140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179512" y="1268760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cs-CZ" sz="3200" b="1" dirty="0" smtClean="0">
                <a:solidFill>
                  <a:srgbClr val="FFC000"/>
                </a:solidFill>
              </a:rPr>
              <a:t> aktivní i pasivní</a:t>
            </a:r>
            <a:endParaRPr lang="cs-CZ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908720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Testy na nestabilitu – postranní vazy</a:t>
            </a:r>
            <a:endParaRPr lang="cs-CZ" b="1" dirty="0"/>
          </a:p>
        </p:txBody>
      </p:sp>
      <p:sp>
        <p:nvSpPr>
          <p:cNvPr id="29702" name="AutoShape 6" descr="http://t3.gstatic.com/images?q=tbn:ANd9GcSixC6b2C-GmHizZE4uxSbmn83k42ubcy14ur9Mr-C_v-BLjFCR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715963"/>
            <a:ext cx="3743325" cy="149542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29708" name="Picture 12" descr="http://img.medscape.com/pi/emed/ckb/clinical_procedures/79926-1750718-1909230-2020095tn.jpg">
            <a:hlinkClick r:id="rId3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780928"/>
            <a:ext cx="4499992" cy="3374994"/>
          </a:xfrm>
          <a:prstGeom prst="rect">
            <a:avLst/>
          </a:prstGeom>
          <a:noFill/>
        </p:spPr>
      </p:pic>
      <p:sp>
        <p:nvSpPr>
          <p:cNvPr id="14" name="TextovéPole 13"/>
          <p:cNvSpPr txBox="1"/>
          <p:nvPr/>
        </p:nvSpPr>
        <p:spPr>
          <a:xfrm>
            <a:off x="0" y="6165304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Valgus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(na LCM)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29714" name="Picture 18" descr="http://www.sportsdoc.umn.edu/clinical_folder/knee_folder/knee_exam/mlinstabvarus2-2.jpg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1764"/>
          <a:stretch>
            <a:fillRect/>
          </a:stretch>
        </p:blipFill>
        <p:spPr bwMode="auto">
          <a:xfrm>
            <a:off x="4499991" y="2708920"/>
            <a:ext cx="4644009" cy="3384376"/>
          </a:xfrm>
          <a:prstGeom prst="rect">
            <a:avLst/>
          </a:prstGeom>
          <a:noFill/>
        </p:spPr>
      </p:pic>
      <p:sp>
        <p:nvSpPr>
          <p:cNvPr id="16" name="TextovéPole 15"/>
          <p:cNvSpPr txBox="1"/>
          <p:nvPr/>
        </p:nvSpPr>
        <p:spPr>
          <a:xfrm>
            <a:off x="4644008" y="6135687"/>
            <a:ext cx="44999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rgbClr val="FFC000"/>
                </a:solidFill>
              </a:rPr>
              <a:t>Varus</a:t>
            </a:r>
            <a:r>
              <a:rPr lang="cs-CZ" sz="2400" b="1" dirty="0" smtClean="0">
                <a:solidFill>
                  <a:srgbClr val="FFC000"/>
                </a:solidFill>
              </a:rPr>
              <a:t> stress test (na LCL)</a:t>
            </a:r>
            <a:endParaRPr lang="cs-CZ" sz="2400" b="1" dirty="0">
              <a:solidFill>
                <a:srgbClr val="FFC000"/>
              </a:solidFill>
            </a:endParaRPr>
          </a:p>
        </p:txBody>
      </p:sp>
      <p:pic>
        <p:nvPicPr>
          <p:cNvPr id="17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6250" t="11111" r="23010" b="33083"/>
          <a:stretch>
            <a:fillRect/>
          </a:stretch>
        </p:blipFill>
        <p:spPr>
          <a:xfrm>
            <a:off x="5220072" y="188640"/>
            <a:ext cx="3672408" cy="2394187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5940152" y="260648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Hodnocení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980728"/>
            <a:ext cx="4176464" cy="980728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Testy na nestabilitu – zkřížené vazy</a:t>
            </a:r>
            <a:endParaRPr lang="cs-CZ" b="1" dirty="0"/>
          </a:p>
        </p:txBody>
      </p:sp>
      <p:pic>
        <p:nvPicPr>
          <p:cNvPr id="29698" name="Picture 2" descr="http://www.society-of-sports-therapists.org/picts/knee%20examination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05064"/>
            <a:ext cx="3086056" cy="2160240"/>
          </a:xfrm>
          <a:prstGeom prst="rect">
            <a:avLst/>
          </a:prstGeom>
          <a:noFill/>
        </p:spPr>
      </p:pic>
      <p:pic>
        <p:nvPicPr>
          <p:cNvPr id="29700" name="Picture 4" descr="http://ars.els-cdn.com/content/image/1-s2.0-S0001209206609368-gr3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r="3802"/>
          <a:stretch>
            <a:fillRect/>
          </a:stretch>
        </p:blipFill>
        <p:spPr bwMode="auto">
          <a:xfrm>
            <a:off x="3059832" y="4005064"/>
            <a:ext cx="6084168" cy="2152650"/>
          </a:xfrm>
          <a:prstGeom prst="rect">
            <a:avLst/>
          </a:prstGeom>
          <a:noFill/>
        </p:spPr>
      </p:pic>
      <p:pic>
        <p:nvPicPr>
          <p:cNvPr id="32770" name="Picture 2" descr="http://t3.gstatic.com/images?q=tbn:ANd9GcTUIGw3BfMKEBHffIOG0ah-tBFbHDVmIIdL5lkv7Zk7sfAVMzgc0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79912" y="908720"/>
            <a:ext cx="2987824" cy="2237985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0" y="3429000"/>
            <a:ext cx="9144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  zásuvkové testy – přední (LCA) a zadní (LCP):</a:t>
            </a:r>
            <a:endParaRPr lang="cs-CZ" sz="3200" b="1" dirty="0">
              <a:solidFill>
                <a:srgbClr val="FFC000"/>
              </a:solidFill>
            </a:endParaRPr>
          </a:p>
        </p:txBody>
      </p:sp>
      <p:sp>
        <p:nvSpPr>
          <p:cNvPr id="8" name="TextovéPole 7"/>
          <p:cNvSpPr txBox="1"/>
          <p:nvPr/>
        </p:nvSpPr>
        <p:spPr>
          <a:xfrm>
            <a:off x="2771800" y="6165304"/>
            <a:ext cx="20882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chemeClr val="bg1"/>
                </a:solidFill>
              </a:rPr>
              <a:t>norma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0" name="TextovéPole 9"/>
          <p:cNvSpPr txBox="1"/>
          <p:nvPr/>
        </p:nvSpPr>
        <p:spPr>
          <a:xfrm>
            <a:off x="4788024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bg1"/>
                </a:solidFill>
              </a:rPr>
              <a:t>pozit</a:t>
            </a:r>
            <a:r>
              <a:rPr lang="cs-CZ" sz="2400" b="1" dirty="0" smtClean="0">
                <a:solidFill>
                  <a:schemeClr val="bg1"/>
                </a:solidFill>
              </a:rPr>
              <a:t>. přední zásuvka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7055768" y="6027003"/>
            <a:ext cx="20882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err="1" smtClean="0">
                <a:solidFill>
                  <a:schemeClr val="bg1"/>
                </a:solidFill>
              </a:rPr>
              <a:t>pozit</a:t>
            </a:r>
            <a:r>
              <a:rPr lang="cs-CZ" sz="2400" b="1" dirty="0" smtClean="0">
                <a:solidFill>
                  <a:schemeClr val="bg1"/>
                </a:solidFill>
              </a:rPr>
              <a:t>. zadní zásuvka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14" name="TextovéPole 13"/>
          <p:cNvSpPr txBox="1"/>
          <p:nvPr/>
        </p:nvSpPr>
        <p:spPr>
          <a:xfrm>
            <a:off x="3563888" y="188640"/>
            <a:ext cx="35638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  </a:t>
            </a:r>
            <a:r>
              <a:rPr lang="cs-CZ" sz="3200" b="1" dirty="0" err="1" smtClean="0">
                <a:solidFill>
                  <a:srgbClr val="FFC000"/>
                </a:solidFill>
              </a:rPr>
              <a:t>Lachmannův</a:t>
            </a:r>
            <a:r>
              <a:rPr lang="cs-CZ" sz="3200" b="1" dirty="0" smtClean="0">
                <a:solidFill>
                  <a:srgbClr val="FFC000"/>
                </a:solidFill>
              </a:rPr>
              <a:t>  test: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16" name="Picture 4" descr="S2400094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7" cstate="print"/>
          <a:srcRect l="78126" t="13287" b="39959"/>
          <a:stretch>
            <a:fillRect/>
          </a:stretch>
        </p:blipFill>
        <p:spPr>
          <a:xfrm>
            <a:off x="7164289" y="4079"/>
            <a:ext cx="1979712" cy="3496929"/>
          </a:xfrm>
          <a:prstGeom prst="rect">
            <a:avLst/>
          </a:prstGeom>
          <a:noFill/>
        </p:spPr>
      </p:pic>
      <p:sp>
        <p:nvSpPr>
          <p:cNvPr id="17" name="TextovéPole 16"/>
          <p:cNvSpPr txBox="1"/>
          <p:nvPr/>
        </p:nvSpPr>
        <p:spPr>
          <a:xfrm>
            <a:off x="7020272" y="2924944"/>
            <a:ext cx="212372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smtClean="0"/>
              <a:t>Hodnocení</a:t>
            </a:r>
            <a:endParaRPr lang="cs-CZ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Manévry na menisky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4" name="Picture 2" descr="http://www.mikereinold.com/wp-content/uploads/blogger/19-image5.pn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6278" r="9144"/>
          <a:stretch>
            <a:fillRect/>
          </a:stretch>
        </p:blipFill>
        <p:spPr bwMode="auto">
          <a:xfrm>
            <a:off x="72008" y="1700808"/>
            <a:ext cx="5364088" cy="2406513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251520" y="1124744"/>
            <a:ext cx="504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McMurray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cxnSp>
        <p:nvCxnSpPr>
          <p:cNvPr id="16" name="Přímá spojovací čára 15"/>
          <p:cNvCxnSpPr/>
          <p:nvPr/>
        </p:nvCxnSpPr>
        <p:spPr>
          <a:xfrm flipH="1">
            <a:off x="1259632" y="5196114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802" name="Picture 10" descr="http://openi.nlm.nih.gov/imgs/rescaled512/3213012_1758-2555-3-25-3.pn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008" y="4060712"/>
            <a:ext cx="5364088" cy="2797288"/>
          </a:xfrm>
          <a:prstGeom prst="rect">
            <a:avLst/>
          </a:prstGeom>
          <a:noFill/>
        </p:spPr>
      </p:pic>
      <p:pic>
        <p:nvPicPr>
          <p:cNvPr id="33807" name="Picture 15" descr="C:\Users\Lukas\Desktop\X\steinmann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36096" y="1700808"/>
            <a:ext cx="3571833" cy="5157192"/>
          </a:xfrm>
          <a:prstGeom prst="rect">
            <a:avLst/>
          </a:prstGeom>
          <a:noFill/>
        </p:spPr>
      </p:pic>
      <p:sp>
        <p:nvSpPr>
          <p:cNvPr id="26" name="TextovéPole 25"/>
          <p:cNvSpPr txBox="1"/>
          <p:nvPr/>
        </p:nvSpPr>
        <p:spPr>
          <a:xfrm>
            <a:off x="5004048" y="1124744"/>
            <a:ext cx="413995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Steinmannův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ext Box 4"/>
          <p:cNvSpPr txBox="1">
            <a:spLocks noChangeArrowheads="1"/>
          </p:cNvSpPr>
          <p:nvPr/>
        </p:nvSpPr>
        <p:spPr bwMode="auto">
          <a:xfrm>
            <a:off x="1258888" y="111125"/>
            <a:ext cx="6409456" cy="7694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cs-CZ" sz="4400" b="1" dirty="0" smtClean="0">
                <a:solidFill>
                  <a:schemeClr val="bg1"/>
                </a:solidFill>
              </a:rPr>
              <a:t>Anatomie</a:t>
            </a:r>
            <a:r>
              <a:rPr lang="cs-CZ" sz="4400" b="1" dirty="0" smtClean="0">
                <a:solidFill>
                  <a:srgbClr val="FFFF00"/>
                </a:solidFill>
              </a:rPr>
              <a:t> - skelet</a:t>
            </a:r>
            <a:endParaRPr lang="cs-CZ" sz="4400" b="1" dirty="0">
              <a:solidFill>
                <a:srgbClr val="FFFF00"/>
              </a:solidFill>
            </a:endParaRPr>
          </a:p>
        </p:txBody>
      </p:sp>
      <p:pic>
        <p:nvPicPr>
          <p:cNvPr id="9220" name="Picture 6" descr="rozkydal_koleno_back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964224" y="1124744"/>
            <a:ext cx="2975927" cy="51838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1" name="Picture 7" descr="rozkydal_koleno_fron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121498"/>
            <a:ext cx="2987824" cy="51870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2" name="Picture 9" descr="rozkydal_koleno_iso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1124744"/>
            <a:ext cx="3275856" cy="5173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3" name="Text Box 10"/>
          <p:cNvSpPr txBox="1">
            <a:spLocks noChangeArrowheads="1"/>
          </p:cNvSpPr>
          <p:nvPr/>
        </p:nvSpPr>
        <p:spPr bwMode="auto">
          <a:xfrm>
            <a:off x="1043608" y="6237312"/>
            <a:ext cx="667086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2400" dirty="0">
                <a:solidFill>
                  <a:schemeClr val="bg1"/>
                </a:solidFill>
              </a:rPr>
              <a:t>Stabilitu kloubu </a:t>
            </a:r>
            <a:r>
              <a:rPr lang="cs-CZ" sz="2400" dirty="0" smtClean="0">
                <a:solidFill>
                  <a:schemeClr val="bg1"/>
                </a:solidFill>
              </a:rPr>
              <a:t>je nutno </a:t>
            </a:r>
            <a:r>
              <a:rPr lang="cs-CZ" sz="2400" dirty="0">
                <a:solidFill>
                  <a:schemeClr val="bg1"/>
                </a:solidFill>
              </a:rPr>
              <a:t>zajistit dalšími  </a:t>
            </a:r>
            <a:r>
              <a:rPr lang="cs-CZ" sz="2400" dirty="0" smtClean="0">
                <a:solidFill>
                  <a:schemeClr val="bg1"/>
                </a:solidFill>
              </a:rPr>
              <a:t>strukturami</a:t>
            </a:r>
            <a:endParaRPr lang="cs-CZ" sz="2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11560" y="980728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Manévry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na </a:t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smtClean="0">
                <a:solidFill>
                  <a:srgbClr val="FFFF00"/>
                </a:solidFill>
              </a:rPr>
              <a:t>menisky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3796" name="Picture 4" descr="http://t2.gstatic.com/images?q=tbn:ANd9GcTnGKP06_ahMBJs9Ce_XLegShbsF31_58m1eggDs4p1mMNxViK-ssk6QQ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77072"/>
            <a:ext cx="4240915" cy="2780928"/>
          </a:xfrm>
          <a:prstGeom prst="rect">
            <a:avLst/>
          </a:prstGeom>
          <a:noFill/>
        </p:spPr>
      </p:pic>
      <p:cxnSp>
        <p:nvCxnSpPr>
          <p:cNvPr id="8" name="Přímá spojovací šipka 7"/>
          <p:cNvCxnSpPr/>
          <p:nvPr/>
        </p:nvCxnSpPr>
        <p:spPr>
          <a:xfrm flipV="1">
            <a:off x="2195736" y="4293096"/>
            <a:ext cx="0" cy="28803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12" name="Volný tvar 11"/>
          <p:cNvSpPr/>
          <p:nvPr/>
        </p:nvSpPr>
        <p:spPr>
          <a:xfrm>
            <a:off x="1763688" y="4149080"/>
            <a:ext cx="633791" cy="437847"/>
          </a:xfrm>
          <a:custGeom>
            <a:avLst/>
            <a:gdLst>
              <a:gd name="connsiteX0" fmla="*/ 633791 w 633791"/>
              <a:gd name="connsiteY0" fmla="*/ 125790 h 437847"/>
              <a:gd name="connsiteX1" fmla="*/ 387048 w 633791"/>
              <a:gd name="connsiteY1" fmla="*/ 9676 h 437847"/>
              <a:gd name="connsiteX2" fmla="*/ 38705 w 633791"/>
              <a:gd name="connsiteY2" fmla="*/ 183847 h 437847"/>
              <a:gd name="connsiteX3" fmla="*/ 154820 w 633791"/>
              <a:gd name="connsiteY3" fmla="*/ 401561 h 437847"/>
              <a:gd name="connsiteX4" fmla="*/ 169334 w 633791"/>
              <a:gd name="connsiteY4" fmla="*/ 401561 h 43784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3791" h="437847">
                <a:moveTo>
                  <a:pt x="633791" y="125790"/>
                </a:moveTo>
                <a:cubicBezTo>
                  <a:pt x="560010" y="62895"/>
                  <a:pt x="486229" y="0"/>
                  <a:pt x="387048" y="9676"/>
                </a:cubicBezTo>
                <a:cubicBezTo>
                  <a:pt x="287867" y="19352"/>
                  <a:pt x="77410" y="118533"/>
                  <a:pt x="38705" y="183847"/>
                </a:cubicBezTo>
                <a:cubicBezTo>
                  <a:pt x="0" y="249161"/>
                  <a:pt x="133049" y="365275"/>
                  <a:pt x="154820" y="401561"/>
                </a:cubicBezTo>
                <a:cubicBezTo>
                  <a:pt x="176591" y="437847"/>
                  <a:pt x="172962" y="419704"/>
                  <a:pt x="169334" y="401561"/>
                </a:cubicBezTo>
              </a:path>
            </a:pathLst>
          </a:cu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cxnSp>
        <p:nvCxnSpPr>
          <p:cNvPr id="16" name="Přímá spojovací čára 15"/>
          <p:cNvCxnSpPr>
            <a:stCxn id="12" idx="3"/>
          </p:cNvCxnSpPr>
          <p:nvPr/>
        </p:nvCxnSpPr>
        <p:spPr>
          <a:xfrm flipH="1">
            <a:off x="1770254" y="4550641"/>
            <a:ext cx="148254" cy="33086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798" name="Picture 6" descr="http://www.netterimages.com/images/vpv/000/000/011/11066-0550x0475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2230" r="4108" b="3818"/>
          <a:stretch>
            <a:fillRect/>
          </a:stretch>
        </p:blipFill>
        <p:spPr bwMode="auto">
          <a:xfrm>
            <a:off x="4139952" y="4077072"/>
            <a:ext cx="2376264" cy="2780928"/>
          </a:xfrm>
          <a:prstGeom prst="rect">
            <a:avLst/>
          </a:prstGeom>
          <a:noFill/>
        </p:spPr>
      </p:pic>
      <p:sp>
        <p:nvSpPr>
          <p:cNvPr id="18" name="TextovéPole 17"/>
          <p:cNvSpPr txBox="1"/>
          <p:nvPr/>
        </p:nvSpPr>
        <p:spPr>
          <a:xfrm>
            <a:off x="2195736" y="3429000"/>
            <a:ext cx="32038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Appley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3800" name="Picture 8" descr="http://t2.gstatic.com/images?q=tbn:ANd9GcRsGZwaklPyXvBg2CkFkdDvAX9bncbMREqQEit9vmPxNyO-43Dw"/>
          <p:cNvPicPr>
            <a:picLocks noChangeAspect="1" noChangeArrowheads="1"/>
          </p:cNvPicPr>
          <p:nvPr/>
        </p:nvPicPr>
        <p:blipFill>
          <a:blip r:embed="rId6" cstate="print"/>
          <a:srcRect b="18742"/>
          <a:stretch>
            <a:fillRect/>
          </a:stretch>
        </p:blipFill>
        <p:spPr bwMode="auto">
          <a:xfrm>
            <a:off x="6516216" y="4088979"/>
            <a:ext cx="2627784" cy="2769021"/>
          </a:xfrm>
          <a:prstGeom prst="rect">
            <a:avLst/>
          </a:prstGeom>
          <a:noFill/>
        </p:spPr>
      </p:pic>
      <p:sp>
        <p:nvSpPr>
          <p:cNvPr id="20" name="TextovéPole 19"/>
          <p:cNvSpPr txBox="1"/>
          <p:nvPr/>
        </p:nvSpPr>
        <p:spPr>
          <a:xfrm>
            <a:off x="6660232" y="3501008"/>
            <a:ext cx="24837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err="1" smtClean="0">
                <a:solidFill>
                  <a:schemeClr val="bg1"/>
                </a:solidFill>
              </a:rPr>
              <a:t>Childress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34818" name="Picture 2" descr="http://t3.gstatic.com/images?q=tbn:ANd9GcRFXRjstymtWRLoS5uLhYF2b-3z0tqZosEH9LK7feh4iXzq7z0_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8064" y="548679"/>
            <a:ext cx="3995936" cy="2592347"/>
          </a:xfrm>
          <a:prstGeom prst="rect">
            <a:avLst/>
          </a:prstGeom>
          <a:noFill/>
        </p:spPr>
      </p:pic>
      <p:sp>
        <p:nvSpPr>
          <p:cNvPr id="15" name="TextovéPole 14"/>
          <p:cNvSpPr txBox="1"/>
          <p:nvPr/>
        </p:nvSpPr>
        <p:spPr>
          <a:xfrm>
            <a:off x="5148064" y="0"/>
            <a:ext cx="39959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3200" b="1" dirty="0" err="1" smtClean="0">
                <a:solidFill>
                  <a:schemeClr val="bg1"/>
                </a:solidFill>
              </a:rPr>
              <a:t>Payerův</a:t>
            </a:r>
            <a:r>
              <a:rPr lang="cs-CZ" sz="3200" b="1" dirty="0" smtClean="0">
                <a:solidFill>
                  <a:schemeClr val="bg1"/>
                </a:solidFill>
              </a:rPr>
              <a:t> test</a:t>
            </a:r>
            <a:endParaRPr lang="cs-CZ" sz="32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Vyšetření pately a FP manévry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313384"/>
            <a:ext cx="8568952" cy="5544616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rgbClr val="FFC000"/>
                </a:solidFill>
              </a:rPr>
              <a:t>anamnesticky obtíže </a:t>
            </a:r>
            <a:r>
              <a:rPr lang="cs-CZ" b="1" dirty="0" err="1" smtClean="0">
                <a:solidFill>
                  <a:schemeClr val="bg1"/>
                </a:solidFill>
              </a:rPr>
              <a:t>obtíže</a:t>
            </a:r>
            <a:r>
              <a:rPr lang="cs-CZ" b="1" dirty="0" smtClean="0">
                <a:solidFill>
                  <a:schemeClr val="bg1"/>
                </a:solidFill>
              </a:rPr>
              <a:t> ze schodů a méně i do schodu, problémy při dřepu a kleku, delší flexi kolena, </a:t>
            </a:r>
            <a:r>
              <a:rPr lang="cs-CZ" b="1" dirty="0" err="1" smtClean="0">
                <a:solidFill>
                  <a:schemeClr val="bg1"/>
                </a:solidFill>
              </a:rPr>
              <a:t>pseudoblokády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giving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away</a:t>
            </a:r>
            <a:r>
              <a:rPr lang="cs-CZ" b="1" dirty="0" smtClean="0">
                <a:solidFill>
                  <a:schemeClr val="bg1"/>
                </a:solidFill>
              </a:rPr>
              <a:t> fenomén)</a:t>
            </a:r>
          </a:p>
          <a:p>
            <a:r>
              <a:rPr lang="cs-CZ" b="1" dirty="0" smtClean="0">
                <a:solidFill>
                  <a:srgbClr val="FFC000"/>
                </a:solidFill>
              </a:rPr>
              <a:t>postavení pately: 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kraniokaudálně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alta</a:t>
            </a:r>
            <a:r>
              <a:rPr lang="cs-CZ" b="1" dirty="0" smtClean="0">
                <a:solidFill>
                  <a:schemeClr val="bg1"/>
                </a:solidFill>
              </a:rPr>
              <a:t> / </a:t>
            </a:r>
            <a:r>
              <a:rPr lang="cs-CZ" b="1" dirty="0" err="1" smtClean="0">
                <a:solidFill>
                  <a:schemeClr val="bg1"/>
                </a:solidFill>
              </a:rPr>
              <a:t>baja</a:t>
            </a:r>
            <a:r>
              <a:rPr lang="cs-CZ" b="1" dirty="0" smtClean="0">
                <a:solidFill>
                  <a:schemeClr val="bg1"/>
                </a:solidFill>
              </a:rPr>
              <a:t>) </a:t>
            </a:r>
          </a:p>
          <a:p>
            <a:pPr lvl="1"/>
            <a:r>
              <a:rPr lang="cs-CZ" b="1" dirty="0" err="1" smtClean="0">
                <a:solidFill>
                  <a:schemeClr val="bg1"/>
                </a:solidFill>
              </a:rPr>
              <a:t>mediolaterálně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lateralizace</a:t>
            </a:r>
            <a:r>
              <a:rPr lang="cs-CZ" b="1" dirty="0" smtClean="0">
                <a:solidFill>
                  <a:schemeClr val="bg1"/>
                </a:solidFill>
              </a:rPr>
              <a:t>)</a:t>
            </a:r>
          </a:p>
          <a:p>
            <a:r>
              <a:rPr lang="cs-CZ" b="1" dirty="0" err="1" smtClean="0">
                <a:solidFill>
                  <a:srgbClr val="FFC000"/>
                </a:solidFill>
              </a:rPr>
              <a:t>patelarní</a:t>
            </a:r>
            <a:r>
              <a:rPr lang="cs-CZ" b="1" dirty="0" smtClean="0">
                <a:solidFill>
                  <a:srgbClr val="FFC000"/>
                </a:solidFill>
              </a:rPr>
              <a:t> </a:t>
            </a:r>
            <a:r>
              <a:rPr lang="cs-CZ" b="1" dirty="0" err="1" smtClean="0">
                <a:solidFill>
                  <a:srgbClr val="FFC000"/>
                </a:solidFill>
              </a:rPr>
              <a:t>tracking</a:t>
            </a:r>
            <a:r>
              <a:rPr lang="cs-CZ" b="1" dirty="0" smtClean="0">
                <a:solidFill>
                  <a:srgbClr val="FFC000"/>
                </a:solidFill>
              </a:rPr>
              <a:t> s </a:t>
            </a:r>
            <a:r>
              <a:rPr lang="cs-CZ" b="1" dirty="0" err="1" smtClean="0">
                <a:solidFill>
                  <a:srgbClr val="FFC000"/>
                </a:solidFill>
              </a:rPr>
              <a:t>event</a:t>
            </a:r>
            <a:r>
              <a:rPr lang="cs-CZ" b="1" dirty="0" smtClean="0">
                <a:solidFill>
                  <a:srgbClr val="FFC000"/>
                </a:solidFill>
              </a:rPr>
              <a:t>. </a:t>
            </a:r>
            <a:r>
              <a:rPr lang="cs-CZ" b="1" dirty="0" err="1" smtClean="0">
                <a:solidFill>
                  <a:srgbClr val="FFC000"/>
                </a:solidFill>
              </a:rPr>
              <a:t>lateralizací</a:t>
            </a:r>
            <a:endParaRPr lang="cs-CZ" b="1" dirty="0" smtClean="0">
              <a:solidFill>
                <a:srgbClr val="FFC000"/>
              </a:solidFill>
            </a:endParaRPr>
          </a:p>
          <a:p>
            <a:r>
              <a:rPr lang="cs-CZ" b="1" dirty="0" smtClean="0">
                <a:solidFill>
                  <a:srgbClr val="FFC000"/>
                </a:solidFill>
              </a:rPr>
              <a:t>vyšetření stability 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tlakem med. i lat.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posouzení </a:t>
            </a:r>
            <a:r>
              <a:rPr lang="cs-CZ" sz="2800" b="1" dirty="0" err="1" smtClean="0">
                <a:solidFill>
                  <a:srgbClr val="FFC000"/>
                </a:solidFill>
              </a:rPr>
              <a:t>retinákul</a:t>
            </a:r>
            <a:r>
              <a:rPr lang="cs-CZ" sz="2800" b="1" dirty="0" smtClean="0">
                <a:solidFill>
                  <a:srgbClr val="FFC000"/>
                </a:solidFill>
              </a:rPr>
              <a:t> </a:t>
            </a:r>
            <a:endParaRPr lang="cs-CZ" sz="2800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poranění? – hl. mediálně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palpace facet, </a:t>
            </a:r>
            <a:r>
              <a:rPr lang="cs-CZ" sz="2800" b="1" dirty="0" err="1" smtClean="0">
                <a:solidFill>
                  <a:srgbClr val="FFC000"/>
                </a:solidFill>
              </a:rPr>
              <a:t>baze</a:t>
            </a:r>
            <a:r>
              <a:rPr lang="cs-CZ" sz="2800" b="1" dirty="0" smtClean="0">
                <a:solidFill>
                  <a:srgbClr val="FFC000"/>
                </a:solidFill>
              </a:rPr>
              <a:t> a apexu pately, </a:t>
            </a:r>
            <a:r>
              <a:rPr lang="cs-CZ" sz="2800" b="1" dirty="0" err="1" smtClean="0">
                <a:solidFill>
                  <a:srgbClr val="FFC000"/>
                </a:solidFill>
              </a:rPr>
              <a:t>retinakul</a:t>
            </a:r>
            <a:endParaRPr lang="cs-CZ" sz="2800" b="1" dirty="0" smtClean="0">
              <a:solidFill>
                <a:srgbClr val="FFC000"/>
              </a:solidFill>
            </a:endParaRPr>
          </a:p>
          <a:p>
            <a:r>
              <a:rPr lang="cs-CZ" sz="2800" b="1" dirty="0" smtClean="0">
                <a:solidFill>
                  <a:srgbClr val="FFC000"/>
                </a:solidFill>
              </a:rPr>
              <a:t>FP manévry </a:t>
            </a:r>
            <a:r>
              <a:rPr lang="cs-CZ" sz="2800" b="1" dirty="0" smtClean="0">
                <a:solidFill>
                  <a:schemeClr val="bg1"/>
                </a:solidFill>
              </a:rPr>
              <a:t>(</a:t>
            </a:r>
            <a:r>
              <a:rPr lang="cs-CZ" sz="2800" b="1" dirty="0" err="1" smtClean="0">
                <a:solidFill>
                  <a:schemeClr val="bg1"/>
                </a:solidFill>
              </a:rPr>
              <a:t>Zohlen</a:t>
            </a:r>
            <a:r>
              <a:rPr lang="cs-CZ" sz="2800" b="1" dirty="0" smtClean="0">
                <a:solidFill>
                  <a:schemeClr val="bg1"/>
                </a:solidFill>
              </a:rPr>
              <a:t>, hoblík,..)</a:t>
            </a:r>
          </a:p>
          <a:p>
            <a:r>
              <a:rPr lang="cs-CZ" sz="2800" b="1" dirty="0" smtClean="0">
                <a:solidFill>
                  <a:srgbClr val="FFC000"/>
                </a:solidFill>
              </a:rPr>
              <a:t>zhodnocení Q-úhlu</a:t>
            </a:r>
            <a:endParaRPr lang="cs-CZ" sz="2800" b="1" dirty="0">
              <a:solidFill>
                <a:srgbClr val="FFC000"/>
              </a:solidFill>
            </a:endParaRPr>
          </a:p>
        </p:txBody>
      </p:sp>
      <p:pic>
        <p:nvPicPr>
          <p:cNvPr id="35846" name="Picture 6" descr="http://t1.gstatic.com/images?q=tbn:ANd9GcRGt5Vfy2mbsuD7LsPAsnHDn6KHFA61oakQ8io91JY9DvKJerCctw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39744" y="2091828"/>
            <a:ext cx="2304256" cy="4766172"/>
          </a:xfrm>
          <a:prstGeom prst="rect">
            <a:avLst/>
          </a:prstGeom>
          <a:noFill/>
        </p:spPr>
      </p:pic>
      <p:sp>
        <p:nvSpPr>
          <p:cNvPr id="7" name="TextovéPole 6"/>
          <p:cNvSpPr txBox="1"/>
          <p:nvPr/>
        </p:nvSpPr>
        <p:spPr>
          <a:xfrm>
            <a:off x="7884368" y="2060848"/>
            <a:ext cx="12596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/>
              <a:t>M 8-10st.</a:t>
            </a:r>
          </a:p>
          <a:p>
            <a:r>
              <a:rPr lang="cs-CZ" b="1" dirty="0" smtClean="0"/>
              <a:t>Ž 15±5st.</a:t>
            </a:r>
            <a:endParaRPr lang="cs-CZ" b="1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Zobrazovací metody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1196752"/>
            <a:ext cx="8640960" cy="5400600"/>
          </a:xfrm>
        </p:spPr>
        <p:txBody>
          <a:bodyPr>
            <a:norm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RTG </a:t>
            </a:r>
          </a:p>
          <a:p>
            <a:pPr lvl="1"/>
            <a:r>
              <a:rPr lang="cs-CZ" dirty="0" err="1" smtClean="0">
                <a:solidFill>
                  <a:schemeClr val="bg1"/>
                </a:solidFill>
              </a:rPr>
              <a:t>ap</a:t>
            </a:r>
            <a:r>
              <a:rPr lang="cs-CZ" dirty="0" smtClean="0">
                <a:solidFill>
                  <a:schemeClr val="bg1"/>
                </a:solidFill>
              </a:rPr>
              <a:t> a bočná projekce</a:t>
            </a:r>
          </a:p>
          <a:p>
            <a:pPr lvl="1"/>
            <a:r>
              <a:rPr lang="cs-CZ" dirty="0" smtClean="0">
                <a:solidFill>
                  <a:schemeClr val="bg1"/>
                </a:solidFill>
              </a:rPr>
              <a:t>axiální projekce na patelu, </a:t>
            </a:r>
            <a:r>
              <a:rPr lang="cs-CZ" dirty="0" err="1" smtClean="0">
                <a:solidFill>
                  <a:schemeClr val="bg1"/>
                </a:solidFill>
              </a:rPr>
              <a:t>event</a:t>
            </a:r>
            <a:r>
              <a:rPr lang="cs-CZ" dirty="0" smtClean="0">
                <a:solidFill>
                  <a:schemeClr val="bg1"/>
                </a:solidFill>
              </a:rPr>
              <a:t>. defilé pately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Sono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CT a MRI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Scintigrafie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ASK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90872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Nejčastější patologie 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836712"/>
            <a:ext cx="8964488" cy="6021288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Přenesená bolest (LS </a:t>
            </a:r>
            <a:r>
              <a:rPr lang="cs-CZ" b="1" dirty="0" err="1" smtClean="0">
                <a:solidFill>
                  <a:schemeClr val="bg1"/>
                </a:solidFill>
              </a:rPr>
              <a:t>pateř</a:t>
            </a:r>
            <a:r>
              <a:rPr lang="cs-CZ" b="1" dirty="0" smtClean="0">
                <a:solidFill>
                  <a:schemeClr val="bg1"/>
                </a:solidFill>
              </a:rPr>
              <a:t>, kyčel)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Osové </a:t>
            </a:r>
            <a:r>
              <a:rPr lang="cs-CZ" b="1" dirty="0" smtClean="0">
                <a:solidFill>
                  <a:schemeClr val="bg1"/>
                </a:solidFill>
              </a:rPr>
              <a:t>deformity 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Postižení menisků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Poranění vazů a nestability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Luxace pately a další </a:t>
            </a:r>
            <a:r>
              <a:rPr lang="cs-CZ" b="1" dirty="0" err="1" smtClean="0">
                <a:solidFill>
                  <a:schemeClr val="bg1"/>
                </a:solidFill>
              </a:rPr>
              <a:t>femoropatelární</a:t>
            </a:r>
            <a:r>
              <a:rPr lang="cs-CZ" b="1" dirty="0" smtClean="0">
                <a:solidFill>
                  <a:schemeClr val="bg1"/>
                </a:solidFill>
              </a:rPr>
              <a:t> obtíže (</a:t>
            </a:r>
            <a:r>
              <a:rPr lang="cs-CZ" b="1" dirty="0" err="1" smtClean="0">
                <a:solidFill>
                  <a:schemeClr val="bg1"/>
                </a:solidFill>
              </a:rPr>
              <a:t>chondropatie</a:t>
            </a:r>
            <a:r>
              <a:rPr lang="cs-CZ" b="1" dirty="0" smtClean="0">
                <a:solidFill>
                  <a:schemeClr val="bg1"/>
                </a:solidFill>
              </a:rPr>
              <a:t> pately)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Chondropatie</a:t>
            </a:r>
            <a:r>
              <a:rPr lang="cs-CZ" b="1" dirty="0" smtClean="0">
                <a:solidFill>
                  <a:schemeClr val="bg1"/>
                </a:solidFill>
              </a:rPr>
              <a:t>  / </a:t>
            </a:r>
            <a:r>
              <a:rPr lang="cs-CZ" b="1" dirty="0" err="1" smtClean="0">
                <a:solidFill>
                  <a:schemeClr val="bg1"/>
                </a:solidFill>
              </a:rPr>
              <a:t>Gonartróza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Poranění kloubní chrupavky / </a:t>
            </a:r>
            <a:r>
              <a:rPr lang="cs-CZ" b="1" dirty="0" err="1" smtClean="0">
                <a:solidFill>
                  <a:schemeClr val="bg1"/>
                </a:solidFill>
              </a:rPr>
              <a:t>dissekující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osteochondróza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Entezopatie</a:t>
            </a:r>
            <a:r>
              <a:rPr lang="cs-CZ" b="1" dirty="0" smtClean="0">
                <a:solidFill>
                  <a:schemeClr val="bg1"/>
                </a:solidFill>
              </a:rPr>
              <a:t> (</a:t>
            </a:r>
            <a:r>
              <a:rPr lang="cs-CZ" b="1" dirty="0" err="1" smtClean="0">
                <a:solidFill>
                  <a:schemeClr val="bg1"/>
                </a:solidFill>
              </a:rPr>
              <a:t>jumperś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knee</a:t>
            </a:r>
            <a:r>
              <a:rPr lang="cs-CZ" b="1" dirty="0" smtClean="0">
                <a:solidFill>
                  <a:schemeClr val="bg1"/>
                </a:solidFill>
              </a:rPr>
              <a:t>), burzitidy a ganglia menisků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Bakerská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pseudocysta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err="1" smtClean="0">
                <a:solidFill>
                  <a:schemeClr val="bg1"/>
                </a:solidFill>
              </a:rPr>
              <a:t>M</a:t>
            </a:r>
            <a:r>
              <a:rPr lang="cs-CZ" b="1" dirty="0" smtClean="0">
                <a:solidFill>
                  <a:schemeClr val="bg1"/>
                </a:solidFill>
              </a:rPr>
              <a:t>.</a:t>
            </a:r>
            <a:r>
              <a:rPr lang="cs-CZ" b="1" dirty="0" err="1" smtClean="0">
                <a:solidFill>
                  <a:schemeClr val="bg1"/>
                </a:solidFill>
              </a:rPr>
              <a:t>Osgood</a:t>
            </a:r>
            <a:r>
              <a:rPr lang="cs-CZ" b="1" dirty="0" smtClean="0">
                <a:solidFill>
                  <a:schemeClr val="bg1"/>
                </a:solidFill>
              </a:rPr>
              <a:t>-</a:t>
            </a:r>
            <a:r>
              <a:rPr lang="cs-CZ" b="1" dirty="0" err="1" smtClean="0">
                <a:solidFill>
                  <a:schemeClr val="bg1"/>
                </a:solidFill>
              </a:rPr>
              <a:t>Schlatter</a:t>
            </a:r>
            <a:endParaRPr lang="cs-CZ" b="1" dirty="0" smtClean="0">
              <a:solidFill>
                <a:schemeClr val="bg1"/>
              </a:solidFill>
            </a:endParaRPr>
          </a:p>
          <a:p>
            <a:r>
              <a:rPr lang="cs-CZ" b="1" dirty="0" smtClean="0">
                <a:solidFill>
                  <a:schemeClr val="bg1"/>
                </a:solidFill>
              </a:rPr>
              <a:t>Záněty (</a:t>
            </a:r>
            <a:r>
              <a:rPr lang="cs-CZ" b="1" dirty="0" err="1" smtClean="0">
                <a:solidFill>
                  <a:schemeClr val="bg1"/>
                </a:solidFill>
              </a:rPr>
              <a:t>gonitis</a:t>
            </a:r>
            <a:r>
              <a:rPr lang="cs-CZ" b="1" dirty="0" smtClean="0">
                <a:solidFill>
                  <a:schemeClr val="bg1"/>
                </a:solidFill>
              </a:rPr>
              <a:t>, RA </a:t>
            </a:r>
            <a:r>
              <a:rPr lang="cs-CZ" b="1" dirty="0" err="1" smtClean="0">
                <a:solidFill>
                  <a:schemeClr val="bg1"/>
                </a:solidFill>
              </a:rPr>
              <a:t>synovialitis</a:t>
            </a:r>
            <a:r>
              <a:rPr lang="cs-CZ" b="1" dirty="0" smtClean="0">
                <a:solidFill>
                  <a:schemeClr val="bg1"/>
                </a:solidFill>
              </a:rPr>
              <a:t>, </a:t>
            </a:r>
            <a:r>
              <a:rPr lang="cs-CZ" b="1" dirty="0" err="1" smtClean="0">
                <a:solidFill>
                  <a:schemeClr val="bg1"/>
                </a:solidFill>
              </a:rPr>
              <a:t>parinfekční</a:t>
            </a:r>
            <a:r>
              <a:rPr lang="cs-CZ" b="1" dirty="0" smtClean="0">
                <a:solidFill>
                  <a:schemeClr val="bg1"/>
                </a:solidFill>
              </a:rPr>
              <a:t> </a:t>
            </a:r>
            <a:r>
              <a:rPr lang="cs-CZ" b="1" dirty="0" err="1" smtClean="0">
                <a:solidFill>
                  <a:schemeClr val="bg1"/>
                </a:solidFill>
              </a:rPr>
              <a:t>synovialitida</a:t>
            </a:r>
            <a:r>
              <a:rPr lang="cs-CZ" b="1" dirty="0" smtClean="0">
                <a:solidFill>
                  <a:schemeClr val="bg1"/>
                </a:solidFill>
              </a:rPr>
              <a:t>,..)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Tumory</a:t>
            </a:r>
          </a:p>
          <a:p>
            <a:r>
              <a:rPr lang="cs-CZ" b="1" dirty="0" err="1" smtClean="0">
                <a:solidFill>
                  <a:schemeClr val="bg1"/>
                </a:solidFill>
              </a:rPr>
              <a:t>Charcotův</a:t>
            </a:r>
            <a:r>
              <a:rPr lang="cs-CZ" b="1" dirty="0" smtClean="0">
                <a:solidFill>
                  <a:schemeClr val="bg1"/>
                </a:solidFill>
              </a:rPr>
              <a:t> kloub, postižení při DMO, vrozených vadách apod.</a:t>
            </a:r>
          </a:p>
          <a:p>
            <a:endParaRPr lang="cs-CZ" b="1" dirty="0" smtClean="0">
              <a:solidFill>
                <a:schemeClr val="bg1"/>
              </a:solidFill>
            </a:endParaRPr>
          </a:p>
          <a:p>
            <a:endParaRPr lang="cs-CZ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0" y="0"/>
            <a:ext cx="6516216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1.) Osové </a:t>
            </a:r>
            <a:r>
              <a:rPr lang="cs-CZ" b="1" dirty="0" smtClean="0">
                <a:solidFill>
                  <a:srgbClr val="FFFF00"/>
                </a:solidFill>
              </a:rPr>
              <a:t>deformity kolena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t="1724" r="39008" b="9254"/>
          <a:stretch>
            <a:fillRect/>
          </a:stretch>
        </p:blipFill>
        <p:spPr bwMode="auto">
          <a:xfrm>
            <a:off x="467544" y="908720"/>
            <a:ext cx="5580112" cy="4072376"/>
          </a:xfrm>
          <a:prstGeom prst="rect">
            <a:avLst/>
          </a:prstGeom>
          <a:noFill/>
        </p:spPr>
      </p:pic>
      <p:sp>
        <p:nvSpPr>
          <p:cNvPr id="5" name="TextovéPole 4"/>
          <p:cNvSpPr txBox="1"/>
          <p:nvPr/>
        </p:nvSpPr>
        <p:spPr>
          <a:xfrm>
            <a:off x="32352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varum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M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  <a:r>
              <a:rPr lang="cs-CZ" sz="2400" b="1" dirty="0" err="1" smtClean="0">
                <a:solidFill>
                  <a:schemeClr val="bg1"/>
                </a:solidFill>
              </a:rPr>
              <a:t>Blount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artróza 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203848" y="4919008"/>
            <a:ext cx="309634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valgum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rachitis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poúrazová deformita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RA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artróza 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7" name="Picture 4" descr="Osteo- Blount1"/>
          <p:cNvPicPr>
            <a:picLocks noChangeAspect="1" noChangeArrowheads="1"/>
          </p:cNvPicPr>
          <p:nvPr/>
        </p:nvPicPr>
        <p:blipFill>
          <a:blip r:embed="rId3" cstate="print"/>
          <a:srcRect r="352" b="1459"/>
          <a:stretch>
            <a:fillRect/>
          </a:stretch>
        </p:blipFill>
        <p:spPr bwMode="auto">
          <a:xfrm>
            <a:off x="6588224" y="1484784"/>
            <a:ext cx="2246873" cy="3455590"/>
          </a:xfrm>
          <a:prstGeom prst="rect">
            <a:avLst/>
          </a:prstGeom>
          <a:noFill/>
        </p:spPr>
      </p:pic>
      <p:sp>
        <p:nvSpPr>
          <p:cNvPr id="8" name="TextovéPole 7"/>
          <p:cNvSpPr txBox="1"/>
          <p:nvPr/>
        </p:nvSpPr>
        <p:spPr>
          <a:xfrm>
            <a:off x="6588224" y="1052736"/>
            <a:ext cx="2232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M. </a:t>
            </a:r>
            <a:r>
              <a:rPr lang="cs-CZ" sz="2400" b="1" dirty="0" err="1" smtClean="0">
                <a:solidFill>
                  <a:srgbClr val="FFC000"/>
                </a:solidFill>
              </a:rPr>
              <a:t>Blount</a:t>
            </a:r>
            <a:endParaRPr lang="cs-CZ" sz="2400" b="1" dirty="0">
              <a:solidFill>
                <a:srgbClr val="FFC000"/>
              </a:solidFill>
            </a:endParaRPr>
          </a:p>
        </p:txBody>
      </p:sp>
      <p:sp>
        <p:nvSpPr>
          <p:cNvPr id="9" name="TextovéPole 8"/>
          <p:cNvSpPr txBox="1"/>
          <p:nvPr/>
        </p:nvSpPr>
        <p:spPr>
          <a:xfrm>
            <a:off x="6588224" y="4941168"/>
            <a:ext cx="22322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>
                <a:solidFill>
                  <a:srgbClr val="92D050"/>
                </a:solidFill>
              </a:rPr>
              <a:t>Porucha med. části růstové ploténky</a:t>
            </a:r>
            <a:endParaRPr lang="cs-CZ" dirty="0">
              <a:solidFill>
                <a:srgbClr val="92D050"/>
              </a:solidFill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ovéPole 4"/>
          <p:cNvSpPr txBox="1"/>
          <p:nvPr/>
        </p:nvSpPr>
        <p:spPr>
          <a:xfrm>
            <a:off x="0" y="4653136"/>
            <a:ext cx="338437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</a:t>
            </a:r>
            <a:r>
              <a:rPr lang="cs-CZ" sz="2400" b="1" dirty="0" err="1" smtClean="0">
                <a:solidFill>
                  <a:srgbClr val="FFFF00"/>
                </a:solidFill>
              </a:rPr>
              <a:t>recurvatum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VV </a:t>
            </a:r>
            <a:r>
              <a:rPr lang="cs-CZ" sz="2400" b="1" dirty="0" err="1" smtClean="0">
                <a:solidFill>
                  <a:schemeClr val="bg1"/>
                </a:solidFill>
              </a:rPr>
              <a:t>proxim</a:t>
            </a:r>
            <a:r>
              <a:rPr lang="cs-CZ" sz="2400" b="1" dirty="0" smtClean="0">
                <a:solidFill>
                  <a:schemeClr val="bg1"/>
                </a:solidFill>
              </a:rPr>
              <a:t>. </a:t>
            </a:r>
            <a:r>
              <a:rPr lang="cs-CZ" sz="2400" b="1" dirty="0" err="1" smtClean="0">
                <a:solidFill>
                  <a:schemeClr val="bg1"/>
                </a:solidFill>
              </a:rPr>
              <a:t>tibie</a:t>
            </a:r>
            <a:endParaRPr lang="cs-CZ" sz="2400" b="1" dirty="0" smtClean="0">
              <a:solidFill>
                <a:schemeClr val="bg1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aplazie </a:t>
            </a:r>
            <a:r>
              <a:rPr lang="cs-CZ" sz="2400" b="1" dirty="0" err="1" smtClean="0">
                <a:solidFill>
                  <a:schemeClr val="bg1"/>
                </a:solidFill>
              </a:rPr>
              <a:t>extenz</a:t>
            </a:r>
            <a:r>
              <a:rPr lang="cs-CZ" sz="2400" b="1" dirty="0" smtClean="0">
                <a:solidFill>
                  <a:schemeClr val="bg1"/>
                </a:solidFill>
              </a:rPr>
              <a:t>. aparátu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</a:t>
            </a:r>
            <a:r>
              <a:rPr lang="cs-CZ" sz="2400" b="1" dirty="0" err="1" smtClean="0">
                <a:solidFill>
                  <a:schemeClr val="bg1"/>
                </a:solidFill>
              </a:rPr>
              <a:t>laxicita</a:t>
            </a:r>
            <a:r>
              <a:rPr lang="cs-CZ" sz="2400" b="1" dirty="0" smtClean="0">
                <a:solidFill>
                  <a:schemeClr val="bg1"/>
                </a:solidFill>
              </a:rPr>
              <a:t> mesenchymu</a:t>
            </a:r>
            <a:endParaRPr lang="cs-CZ" sz="2400" b="1" dirty="0">
              <a:solidFill>
                <a:schemeClr val="bg1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3347864" y="4653136"/>
            <a:ext cx="3888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FF00"/>
                </a:solidFill>
              </a:rPr>
              <a:t>Genu  </a:t>
            </a:r>
            <a:r>
              <a:rPr lang="cs-CZ" sz="2400" b="1" dirty="0" err="1" smtClean="0">
                <a:solidFill>
                  <a:srgbClr val="FFFF00"/>
                </a:solidFill>
              </a:rPr>
              <a:t>flectum</a:t>
            </a:r>
            <a:endParaRPr lang="cs-CZ" sz="2400" b="1" dirty="0" smtClean="0">
              <a:solidFill>
                <a:srgbClr val="FFFF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DMO a další </a:t>
            </a:r>
            <a:r>
              <a:rPr lang="cs-CZ" sz="2400" b="1" dirty="0" err="1" smtClean="0">
                <a:solidFill>
                  <a:schemeClr val="bg1"/>
                </a:solidFill>
              </a:rPr>
              <a:t>neurol</a:t>
            </a:r>
            <a:r>
              <a:rPr lang="cs-CZ" sz="2400" b="1" dirty="0" smtClean="0">
                <a:solidFill>
                  <a:schemeClr val="bg1"/>
                </a:solidFill>
              </a:rPr>
              <a:t>. </a:t>
            </a:r>
            <a:r>
              <a:rPr lang="cs-CZ" sz="2400" b="1" dirty="0" err="1" smtClean="0">
                <a:solidFill>
                  <a:schemeClr val="bg1"/>
                </a:solidFill>
              </a:rPr>
              <a:t>postiž</a:t>
            </a:r>
            <a:r>
              <a:rPr lang="cs-CZ" sz="2400" b="1" dirty="0" smtClean="0">
                <a:solidFill>
                  <a:schemeClr val="bg1"/>
                </a:solidFill>
              </a:rPr>
              <a:t>.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při destrukci kl. artrózou, RA, infekčním zánětem</a:t>
            </a:r>
            <a:endParaRPr lang="cs-CZ" sz="2400" b="1" dirty="0">
              <a:solidFill>
                <a:schemeClr val="bg1"/>
              </a:solidFill>
            </a:endParaRPr>
          </a:p>
        </p:txBody>
      </p:sp>
      <p:pic>
        <p:nvPicPr>
          <p:cNvPr id="8" name="Picture 4" descr="OO-deformity kolena"/>
          <p:cNvPicPr>
            <a:picLocks noChangeAspect="1" noChangeArrowheads="1"/>
          </p:cNvPicPr>
          <p:nvPr/>
        </p:nvPicPr>
        <p:blipFill>
          <a:blip r:embed="rId2" cstate="print"/>
          <a:srcRect l="54972" t="1724" r="-346" b="9254"/>
          <a:stretch>
            <a:fillRect/>
          </a:stretch>
        </p:blipFill>
        <p:spPr bwMode="auto">
          <a:xfrm>
            <a:off x="1475656" y="260648"/>
            <a:ext cx="4032448" cy="3971647"/>
          </a:xfrm>
          <a:prstGeom prst="rect">
            <a:avLst/>
          </a:prstGeom>
          <a:noFill/>
        </p:spPr>
      </p:pic>
      <p:pic>
        <p:nvPicPr>
          <p:cNvPr id="9" name="Picture 5" descr="OO- genu recurvatum"/>
          <p:cNvPicPr>
            <a:picLocks noChangeAspect="1" noChangeArrowheads="1"/>
          </p:cNvPicPr>
          <p:nvPr/>
        </p:nvPicPr>
        <p:blipFill>
          <a:blip r:embed="rId3" cstate="print"/>
          <a:srcRect l="5812" t="7106" r="13872" b="5049"/>
          <a:stretch>
            <a:fillRect/>
          </a:stretch>
        </p:blipFill>
        <p:spPr bwMode="auto">
          <a:xfrm>
            <a:off x="6372200" y="1268760"/>
            <a:ext cx="2304256" cy="3427077"/>
          </a:xfrm>
          <a:prstGeom prst="rect">
            <a:avLst/>
          </a:prstGeom>
          <a:noFill/>
        </p:spPr>
      </p:pic>
      <p:sp>
        <p:nvSpPr>
          <p:cNvPr id="10" name="TextovéPole 9"/>
          <p:cNvSpPr txBox="1"/>
          <p:nvPr/>
        </p:nvSpPr>
        <p:spPr>
          <a:xfrm>
            <a:off x="6228184" y="260648"/>
            <a:ext cx="26642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400" b="1" dirty="0" smtClean="0">
                <a:solidFill>
                  <a:srgbClr val="FFC000"/>
                </a:solidFill>
              </a:rPr>
              <a:t>Genu </a:t>
            </a:r>
            <a:r>
              <a:rPr lang="cs-CZ" sz="2400" b="1" dirty="0" err="1" smtClean="0">
                <a:solidFill>
                  <a:srgbClr val="FFC000"/>
                </a:solidFill>
              </a:rPr>
              <a:t>recurvatum</a:t>
            </a:r>
            <a:r>
              <a:rPr lang="cs-CZ" sz="2400" b="1" dirty="0" smtClean="0">
                <a:solidFill>
                  <a:srgbClr val="FFC000"/>
                </a:solidFill>
              </a:rPr>
              <a:t> </a:t>
            </a:r>
            <a:r>
              <a:rPr lang="cs-CZ" sz="2400" b="1" dirty="0" err="1" smtClean="0">
                <a:solidFill>
                  <a:srgbClr val="FFC000"/>
                </a:solidFill>
              </a:rPr>
              <a:t>congenitum</a:t>
            </a:r>
            <a:endParaRPr lang="cs-CZ" sz="2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539552" y="332656"/>
            <a:ext cx="79928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rgbClr val="FFC000"/>
                </a:solidFill>
              </a:rPr>
              <a:t>Řešení:</a:t>
            </a: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 dětství </a:t>
            </a:r>
            <a:r>
              <a:rPr lang="cs-CZ" sz="2400" b="1" dirty="0" smtClean="0">
                <a:solidFill>
                  <a:srgbClr val="FFC000"/>
                </a:solidFill>
              </a:rPr>
              <a:t>- </a:t>
            </a:r>
            <a:r>
              <a:rPr lang="cs-CZ" sz="2400" b="1" u="sng" dirty="0" err="1" smtClean="0">
                <a:solidFill>
                  <a:srgbClr val="FFC000"/>
                </a:solidFill>
              </a:rPr>
              <a:t>hemiepifyzeodéza</a:t>
            </a:r>
            <a:endParaRPr lang="cs-CZ" sz="2400" b="1" u="sng" dirty="0" smtClean="0">
              <a:solidFill>
                <a:srgbClr val="FFC000"/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cs-CZ" sz="2400" b="1" dirty="0" smtClean="0">
                <a:solidFill>
                  <a:schemeClr val="bg1"/>
                </a:solidFill>
              </a:rPr>
              <a:t> v dospělosti při artróze</a:t>
            </a:r>
            <a:r>
              <a:rPr lang="cs-CZ" sz="2400" b="1" dirty="0" smtClean="0">
                <a:solidFill>
                  <a:srgbClr val="FFC000"/>
                </a:solidFill>
              </a:rPr>
              <a:t> - </a:t>
            </a:r>
            <a:r>
              <a:rPr lang="cs-CZ" sz="2400" b="1" u="sng" dirty="0" smtClean="0">
                <a:solidFill>
                  <a:srgbClr val="FFC000"/>
                </a:solidFill>
              </a:rPr>
              <a:t>osteotomie</a:t>
            </a:r>
            <a:endParaRPr lang="cs-CZ" sz="2400" b="1" u="sng" dirty="0" smtClean="0">
              <a:solidFill>
                <a:schemeClr val="bg1"/>
              </a:solidFill>
            </a:endParaRPr>
          </a:p>
        </p:txBody>
      </p:sp>
      <p:pic>
        <p:nvPicPr>
          <p:cNvPr id="7" name="Picture 4" descr="OO- genu valg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2120" y="1772816"/>
            <a:ext cx="2356462" cy="2026313"/>
          </a:xfrm>
          <a:prstGeom prst="rect">
            <a:avLst/>
          </a:prstGeom>
          <a:noFill/>
        </p:spPr>
      </p:pic>
      <p:pic>
        <p:nvPicPr>
          <p:cNvPr id="8" name="Picture 5" descr="OO- genu var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7704" y="1844824"/>
            <a:ext cx="2441914" cy="2016224"/>
          </a:xfrm>
          <a:prstGeom prst="rect">
            <a:avLst/>
          </a:prstGeom>
          <a:noFill/>
        </p:spPr>
      </p:pic>
      <p:sp>
        <p:nvSpPr>
          <p:cNvPr id="9" name="Obdélník 8"/>
          <p:cNvSpPr/>
          <p:nvPr/>
        </p:nvSpPr>
        <p:spPr>
          <a:xfrm>
            <a:off x="2267744" y="4005064"/>
            <a:ext cx="5449312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200" b="1" dirty="0" err="1" smtClean="0">
                <a:solidFill>
                  <a:srgbClr val="FFC000"/>
                </a:solidFill>
              </a:rPr>
              <a:t>valgizační</a:t>
            </a:r>
            <a:r>
              <a:rPr lang="cs-CZ" sz="2200" b="1" dirty="0" smtClean="0">
                <a:solidFill>
                  <a:srgbClr val="FFC000"/>
                </a:solidFill>
              </a:rPr>
              <a:t> (</a:t>
            </a:r>
            <a:r>
              <a:rPr lang="cs-CZ" sz="2200" b="1" dirty="0" err="1" smtClean="0">
                <a:solidFill>
                  <a:srgbClr val="FFC000"/>
                </a:solidFill>
              </a:rPr>
              <a:t>proxim</a:t>
            </a:r>
            <a:r>
              <a:rPr lang="cs-CZ" sz="2200" b="1" dirty="0" smtClean="0">
                <a:solidFill>
                  <a:srgbClr val="FFC000"/>
                </a:solidFill>
              </a:rPr>
              <a:t>. tib.) / </a:t>
            </a:r>
            <a:r>
              <a:rPr lang="cs-CZ" sz="2200" b="1" dirty="0" err="1" smtClean="0">
                <a:solidFill>
                  <a:srgbClr val="FFC000"/>
                </a:solidFill>
              </a:rPr>
              <a:t>varizační</a:t>
            </a:r>
            <a:r>
              <a:rPr lang="cs-CZ" sz="2200" b="1" dirty="0" smtClean="0">
                <a:solidFill>
                  <a:srgbClr val="FFC000"/>
                </a:solidFill>
              </a:rPr>
              <a:t> (</a:t>
            </a:r>
            <a:r>
              <a:rPr lang="cs-CZ" sz="2200" b="1" dirty="0" err="1" smtClean="0">
                <a:solidFill>
                  <a:srgbClr val="FFC000"/>
                </a:solidFill>
              </a:rPr>
              <a:t>dist.fem</a:t>
            </a:r>
            <a:r>
              <a:rPr lang="cs-CZ" sz="2200" b="1" dirty="0" smtClean="0">
                <a:solidFill>
                  <a:srgbClr val="FFC000"/>
                </a:solidFill>
              </a:rPr>
              <a:t>.)</a:t>
            </a:r>
            <a:endParaRPr lang="cs-CZ" sz="2200" b="1" dirty="0">
              <a:solidFill>
                <a:srgbClr val="FFC000"/>
              </a:solidFill>
            </a:endParaRPr>
          </a:p>
        </p:txBody>
      </p:sp>
      <p:pic>
        <p:nvPicPr>
          <p:cNvPr id="10" name="Picture 4" descr="OO- Coventry 1"/>
          <p:cNvPicPr>
            <a:picLocks noChangeAspect="1" noChangeArrowheads="1"/>
          </p:cNvPicPr>
          <p:nvPr/>
        </p:nvPicPr>
        <p:blipFill>
          <a:blip r:embed="rId4" cstate="print"/>
          <a:srcRect t="2165" r="3021" b="-337"/>
          <a:stretch>
            <a:fillRect/>
          </a:stretch>
        </p:blipFill>
        <p:spPr bwMode="auto">
          <a:xfrm>
            <a:off x="1979712" y="4509120"/>
            <a:ext cx="2088232" cy="2043170"/>
          </a:xfrm>
          <a:prstGeom prst="rect">
            <a:avLst/>
          </a:prstGeom>
          <a:noFill/>
        </p:spPr>
      </p:pic>
      <p:cxnSp>
        <p:nvCxnSpPr>
          <p:cNvPr id="12" name="Přímá spojovací šipka 11"/>
          <p:cNvCxnSpPr/>
          <p:nvPr/>
        </p:nvCxnSpPr>
        <p:spPr>
          <a:xfrm>
            <a:off x="4499992" y="5517232"/>
            <a:ext cx="504056" cy="0"/>
          </a:xfrm>
          <a:prstGeom prst="straightConnector1">
            <a:avLst/>
          </a:prstGeom>
          <a:ln w="38100" cmpd="sng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5" descr="OO- Coventry 2"/>
          <p:cNvPicPr>
            <a:picLocks noChangeAspect="1" noChangeArrowheads="1"/>
          </p:cNvPicPr>
          <p:nvPr/>
        </p:nvPicPr>
        <p:blipFill>
          <a:blip r:embed="rId5" cstate="print"/>
          <a:srcRect l="1654" t="2280" r="1654" b="1216"/>
          <a:stretch>
            <a:fillRect/>
          </a:stretch>
        </p:blipFill>
        <p:spPr bwMode="auto">
          <a:xfrm>
            <a:off x="5292080" y="4509120"/>
            <a:ext cx="2880320" cy="208557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>
          <a:xfrm>
            <a:off x="1187450" y="260350"/>
            <a:ext cx="6934200" cy="839788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2.) Menisky a jejich postižení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827088" y="1268413"/>
            <a:ext cx="3810000" cy="3529012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mediální + laterální</a:t>
            </a: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sz="2400" dirty="0" err="1" smtClean="0">
                <a:solidFill>
                  <a:schemeClr val="bg1"/>
                </a:solidFill>
              </a:rPr>
              <a:t>fibrokartilago</a:t>
            </a:r>
            <a:r>
              <a:rPr lang="cs-CZ" sz="2400" dirty="0" smtClean="0">
                <a:solidFill>
                  <a:schemeClr val="bg1"/>
                </a:solidFill>
              </a:rPr>
              <a:t> – vysoká elasticita</a:t>
            </a:r>
          </a:p>
          <a:p>
            <a:endParaRPr lang="cs-CZ" sz="2400" dirty="0" smtClean="0">
              <a:solidFill>
                <a:schemeClr val="bg1"/>
              </a:solidFill>
            </a:endParaRPr>
          </a:p>
          <a:p>
            <a:r>
              <a:rPr lang="cs-CZ" sz="2400" dirty="0" err="1" smtClean="0">
                <a:solidFill>
                  <a:schemeClr val="bg1"/>
                </a:solidFill>
              </a:rPr>
              <a:t>parakapsulární</a:t>
            </a:r>
            <a:r>
              <a:rPr lang="cs-CZ" sz="2400" dirty="0" smtClean="0">
                <a:solidFill>
                  <a:schemeClr val="bg1"/>
                </a:solidFill>
              </a:rPr>
              <a:t> R-R </a:t>
            </a:r>
            <a:r>
              <a:rPr lang="cs-CZ" sz="2400" dirty="0" err="1" smtClean="0">
                <a:solidFill>
                  <a:schemeClr val="bg1"/>
                </a:solidFill>
              </a:rPr>
              <a:t>zona</a:t>
            </a:r>
            <a:r>
              <a:rPr lang="cs-CZ" sz="2400" dirty="0" smtClean="0">
                <a:solidFill>
                  <a:schemeClr val="bg1"/>
                </a:solidFill>
              </a:rPr>
              <a:t> - cévně zásobená - šance k </a:t>
            </a:r>
            <a:r>
              <a:rPr lang="cs-CZ" sz="2400" dirty="0" err="1" smtClean="0">
                <a:solidFill>
                  <a:schemeClr val="bg1"/>
                </a:solidFill>
              </a:rPr>
              <a:t>přihojení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41988" name="Picture 4" descr="S2400077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8000" t="6000" r="6000" b="15334"/>
          <a:stretch>
            <a:fillRect/>
          </a:stretch>
        </p:blipFill>
        <p:spPr>
          <a:xfrm>
            <a:off x="4953000" y="1371600"/>
            <a:ext cx="3352800" cy="2298700"/>
          </a:xfrm>
        </p:spPr>
      </p:pic>
      <p:pic>
        <p:nvPicPr>
          <p:cNvPr id="4198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3000" y="3962400"/>
            <a:ext cx="3352800" cy="2200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990" name="Text Box 6"/>
          <p:cNvSpPr txBox="1">
            <a:spLocks noChangeArrowheads="1"/>
          </p:cNvSpPr>
          <p:nvPr/>
        </p:nvSpPr>
        <p:spPr bwMode="auto">
          <a:xfrm>
            <a:off x="5334000" y="6248400"/>
            <a:ext cx="3048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- intaktní meniskus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1991" name="Picture 7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908175" y="4719638"/>
            <a:ext cx="1849438" cy="1373187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Funkce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5013325"/>
            <a:ext cx="4032250" cy="1512888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nárazník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stabilizátor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vyrovnávač kloubních ploch</a:t>
            </a:r>
          </a:p>
        </p:txBody>
      </p:sp>
      <p:sp>
        <p:nvSpPr>
          <p:cNvPr id="43012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4859338" y="5084763"/>
            <a:ext cx="4105275" cy="1584325"/>
          </a:xfrm>
        </p:spPr>
        <p:txBody>
          <a:bodyPr/>
          <a:lstStyle/>
          <a:p>
            <a:r>
              <a:rPr lang="cs-CZ" sz="2400" dirty="0" smtClean="0">
                <a:solidFill>
                  <a:schemeClr val="bg1"/>
                </a:solidFill>
              </a:rPr>
              <a:t>rozdělovač kloubní tekutiny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LM – mobilnější</a:t>
            </a:r>
          </a:p>
          <a:p>
            <a:r>
              <a:rPr lang="cs-CZ" sz="2400" dirty="0" smtClean="0">
                <a:solidFill>
                  <a:schemeClr val="bg1"/>
                </a:solidFill>
              </a:rPr>
              <a:t>MM - zranitelnější</a:t>
            </a:r>
          </a:p>
        </p:txBody>
      </p:sp>
      <p:pic>
        <p:nvPicPr>
          <p:cNvPr id="43013" name="Picture 5" descr="Koleno menisky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971550" y="1052513"/>
            <a:ext cx="6840538" cy="3829050"/>
          </a:xfr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457172" y="82953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33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 menisku</a:t>
            </a:r>
            <a:endParaRPr lang="en-US" sz="4000" spc="-1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0" name="TextShape 2"/>
          <p:cNvSpPr txBox="1"/>
          <p:nvPr/>
        </p:nvSpPr>
        <p:spPr>
          <a:xfrm>
            <a:off x="457172" y="1418361"/>
            <a:ext cx="8228763" cy="397748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Fibro</a:t>
            </a:r>
            <a:r>
              <a:rPr lang="cs-CZ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</a:t>
            </a: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artilaginózní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struktura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Relativně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acelulární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fibroblast-like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chondrocytes-like cells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Kolagen</a:t>
            </a: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ová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vlákna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matrix -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rozložení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přenosu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kompresního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tlaku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+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hoop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stresu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51" name="Obrázek 50"/>
          <p:cNvPicPr/>
          <p:nvPr/>
        </p:nvPicPr>
        <p:blipFill>
          <a:blip r:embed="rId2" cstate="print"/>
          <a:stretch/>
        </p:blipFill>
        <p:spPr>
          <a:xfrm>
            <a:off x="2401457" y="4645352"/>
            <a:ext cx="2989903" cy="2014706"/>
          </a:xfrm>
          <a:prstGeom prst="rect">
            <a:avLst/>
          </a:prstGeom>
          <a:ln>
            <a:noFill/>
          </a:ln>
        </p:spPr>
      </p:pic>
      <p:pic>
        <p:nvPicPr>
          <p:cNvPr id="52" name="Obrázek 51"/>
          <p:cNvPicPr/>
          <p:nvPr/>
        </p:nvPicPr>
        <p:blipFill>
          <a:blip r:embed="rId3" cstate="print"/>
          <a:stretch/>
        </p:blipFill>
        <p:spPr>
          <a:xfrm>
            <a:off x="5391360" y="4645352"/>
            <a:ext cx="2992515" cy="2014706"/>
          </a:xfrm>
          <a:prstGeom prst="rect">
            <a:avLst/>
          </a:prstGeom>
          <a:ln>
            <a:noFill/>
          </a:ln>
        </p:spPr>
      </p:pic>
      <p:pic>
        <p:nvPicPr>
          <p:cNvPr id="53" name="Obrázek 52"/>
          <p:cNvPicPr/>
          <p:nvPr/>
        </p:nvPicPr>
        <p:blipFill>
          <a:blip r:embed="rId4" cstate="print"/>
          <a:stretch/>
        </p:blipFill>
        <p:spPr>
          <a:xfrm>
            <a:off x="725597" y="4645352"/>
            <a:ext cx="1675861" cy="201470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5231655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4"/>
          <p:cNvSpPr txBox="1">
            <a:spLocks noChangeArrowheads="1"/>
          </p:cNvSpPr>
          <p:nvPr/>
        </p:nvSpPr>
        <p:spPr bwMode="auto">
          <a:xfrm>
            <a:off x="0" y="260350"/>
            <a:ext cx="9144000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- mohutný vazivový aparát</a:t>
            </a:r>
          </a:p>
          <a:p>
            <a:pPr>
              <a:defRPr/>
            </a:pPr>
            <a:r>
              <a:rPr lang="cs-CZ" sz="3600" b="1" dirty="0"/>
              <a:t> </a:t>
            </a:r>
          </a:p>
        </p:txBody>
      </p:sp>
      <p:sp>
        <p:nvSpPr>
          <p:cNvPr id="5124" name="AutoShape 4" descr="http://www.pinnacle-ortho.com/education_images/knee/ACLtears/acl01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31813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6" name="AutoShape 6" descr="http://www.pinnacle-ortho.com/education_images/knee/ACLtears/acl01.jpg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3181350" cy="3743325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5128" name="AutoShape 8" descr="http://t1.gstatic.com/images?q=tbn:ANd9GcQrVZuA4GQI8pybJvrbI-4jsO_wkNVPTRGEgRC51V-tdSvURSCB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55575" y="-1790700"/>
            <a:ext cx="4676775" cy="373380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13" name="Obrázek 12" descr="kol1.jpg"/>
          <p:cNvPicPr>
            <a:picLocks noChangeAspect="1"/>
          </p:cNvPicPr>
          <p:nvPr/>
        </p:nvPicPr>
        <p:blipFill>
          <a:blip r:embed="rId4" cstate="print"/>
          <a:srcRect t="5668"/>
          <a:stretch>
            <a:fillRect/>
          </a:stretch>
        </p:blipFill>
        <p:spPr>
          <a:xfrm>
            <a:off x="2267744" y="980728"/>
            <a:ext cx="5004317" cy="5564460"/>
          </a:xfrm>
          <a:prstGeom prst="rect">
            <a:avLst/>
          </a:prstGeom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TextShape 1"/>
          <p:cNvSpPr txBox="1"/>
          <p:nvPr/>
        </p:nvSpPr>
        <p:spPr>
          <a:xfrm>
            <a:off x="457172" y="273352"/>
            <a:ext cx="8228763" cy="114500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algn="ctr"/>
            <a:r>
              <a:rPr lang="en-US" sz="4000" spc="-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Typy ruptur menisku</a:t>
            </a:r>
          </a:p>
        </p:txBody>
      </p:sp>
      <p:pic>
        <p:nvPicPr>
          <p:cNvPr id="55" name="Obrázek 54"/>
          <p:cNvPicPr/>
          <p:nvPr/>
        </p:nvPicPr>
        <p:blipFill>
          <a:blip r:embed="rId2" cstate="print"/>
          <a:stretch/>
        </p:blipFill>
        <p:spPr>
          <a:xfrm>
            <a:off x="4396032" y="2156770"/>
            <a:ext cx="3546999" cy="2874932"/>
          </a:xfrm>
          <a:prstGeom prst="rect">
            <a:avLst/>
          </a:prstGeom>
          <a:ln>
            <a:noFill/>
          </a:ln>
        </p:spPr>
      </p:pic>
      <p:sp>
        <p:nvSpPr>
          <p:cNvPr id="56" name="TextShape 2"/>
          <p:cNvSpPr txBox="1"/>
          <p:nvPr/>
        </p:nvSpPr>
        <p:spPr>
          <a:xfrm>
            <a:off x="457172" y="1659054"/>
            <a:ext cx="8228763" cy="4096035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/>
          <a:lstStyle/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Šikmá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Bucket handle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195934" indent="-195934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Komplexní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21337690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194" name="Object 2"/>
          <p:cNvGraphicFramePr>
            <a:graphicFrameLocks noGrp="1" noChangeAspect="1"/>
          </p:cNvGraphicFramePr>
          <p:nvPr>
            <p:ph type="ctrTitle"/>
          </p:nvPr>
        </p:nvGraphicFramePr>
        <p:xfrm>
          <a:off x="6227763" y="3068638"/>
          <a:ext cx="2614612" cy="1760537"/>
        </p:xfrm>
        <a:graphic>
          <a:graphicData uri="http://schemas.openxmlformats.org/presentationml/2006/ole">
            <p:oleObj spid="_x0000_s1032" name="Rastrový obrázek" r:id="rId3" imgW="4114286" imgH="2771429" progId="PBrush">
              <p:embed/>
            </p:oleObj>
          </a:graphicData>
        </a:graphic>
      </p:graphicFrame>
      <p:sp>
        <p:nvSpPr>
          <p:cNvPr id="35635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95288" y="260350"/>
            <a:ext cx="6400800" cy="792163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Ruptury menisků</a:t>
            </a:r>
          </a:p>
        </p:txBody>
      </p:sp>
      <p:pic>
        <p:nvPicPr>
          <p:cNvPr id="8197" name="Picture 4" descr="S2400065"/>
          <p:cNvPicPr>
            <a:picLocks noChangeAspect="1" noChangeArrowheads="1"/>
          </p:cNvPicPr>
          <p:nvPr/>
        </p:nvPicPr>
        <p:blipFill>
          <a:blip r:embed="rId4" cstate="print"/>
          <a:srcRect l="6000" t="2000" r="12000" b="10001"/>
          <a:stretch>
            <a:fillRect/>
          </a:stretch>
        </p:blipFill>
        <p:spPr bwMode="auto">
          <a:xfrm>
            <a:off x="2124075" y="3789363"/>
            <a:ext cx="3671888" cy="283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7763" y="5013325"/>
            <a:ext cx="2630487" cy="1598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8195" name="Object 6"/>
          <p:cNvGraphicFramePr>
            <a:graphicFrameLocks noChangeAspect="1"/>
          </p:cNvGraphicFramePr>
          <p:nvPr/>
        </p:nvGraphicFramePr>
        <p:xfrm>
          <a:off x="395288" y="3141663"/>
          <a:ext cx="1289050" cy="3443287"/>
        </p:xfrm>
        <a:graphic>
          <a:graphicData uri="http://schemas.openxmlformats.org/presentationml/2006/ole">
            <p:oleObj spid="_x0000_s1033" name="Rastrový obrázek" r:id="rId6" imgW="1504762" imgH="4019048" progId="PBrush">
              <p:embed/>
            </p:oleObj>
          </a:graphicData>
        </a:graphic>
      </p:graphicFrame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708400" y="2133600"/>
            <a:ext cx="2014538" cy="1220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0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659563" y="1628775"/>
            <a:ext cx="1944687" cy="1233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201" name="Picture 9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88125" y="260350"/>
            <a:ext cx="1944688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202" name="Text Box 10"/>
          <p:cNvSpPr txBox="1">
            <a:spLocks noChangeArrowheads="1"/>
          </p:cNvSpPr>
          <p:nvPr/>
        </p:nvSpPr>
        <p:spPr bwMode="auto">
          <a:xfrm>
            <a:off x="611188" y="1268413"/>
            <a:ext cx="554513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/>
          </a:p>
        </p:txBody>
      </p:sp>
      <p:sp>
        <p:nvSpPr>
          <p:cNvPr id="8203" name="Rectangle 11"/>
          <p:cNvSpPr>
            <a:spLocks noChangeArrowheads="1"/>
          </p:cNvSpPr>
          <p:nvPr/>
        </p:nvSpPr>
        <p:spPr bwMode="auto">
          <a:xfrm>
            <a:off x="395288" y="1268413"/>
            <a:ext cx="5184775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longitudinální, horizontální, radiální</a:t>
            </a:r>
          </a:p>
          <a:p>
            <a:pPr marL="342900" indent="-342900">
              <a:spcBef>
                <a:spcPct val="20000"/>
              </a:spcBef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„ucho od koše“</a:t>
            </a:r>
          </a:p>
          <a:p>
            <a:pPr marL="742950" lvl="1" indent="-285750">
              <a:spcBef>
                <a:spcPct val="20000"/>
              </a:spcBef>
              <a:buClr>
                <a:schemeClr val="tx1"/>
              </a:buClr>
              <a:buFontTx/>
              <a:buChar char="-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typické bloky kolena</a:t>
            </a:r>
          </a:p>
          <a:p>
            <a:pPr marL="342900" indent="-342900">
              <a:spcBef>
                <a:spcPct val="20000"/>
              </a:spcBef>
              <a:buClr>
                <a:schemeClr val="tx1"/>
              </a:buClr>
              <a:buFontTx/>
              <a:buChar char="•"/>
            </a:pPr>
            <a:r>
              <a:rPr lang="cs-CZ" sz="2000" b="1" dirty="0">
                <a:solidFill>
                  <a:schemeClr val="bg1"/>
                </a:solidFill>
                <a:latin typeface="Times New Roman" pitchFamily="18" charset="0"/>
              </a:rPr>
              <a:t>degenerativní léze</a:t>
            </a:r>
          </a:p>
          <a:p>
            <a:pPr>
              <a:spcBef>
                <a:spcPct val="20000"/>
              </a:spcBef>
            </a:pPr>
            <a:endParaRPr lang="cs-CZ" sz="20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Shape 1"/>
          <p:cNvSpPr txBox="1"/>
          <p:nvPr/>
        </p:nvSpPr>
        <p:spPr>
          <a:xfrm>
            <a:off x="231525" y="165906"/>
            <a:ext cx="8726427" cy="64703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Limitována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kapacita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hojení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menisku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výsledky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cs-CZ" sz="25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red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zóně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Trhliny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rozsahu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0-2mm od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pouzdra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nejlepší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potenciál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5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-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sutura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v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avaskulární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zóně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– poop.</a:t>
            </a: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75%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asympt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.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/ follow-up 51m /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rpt. -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512693" lvl="1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Traumatická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vs.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degenerativní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5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40024233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TextShape 1"/>
          <p:cNvSpPr txBox="1"/>
          <p:nvPr/>
        </p:nvSpPr>
        <p:spPr>
          <a:xfrm>
            <a:off x="457172" y="331811"/>
            <a:ext cx="8228763" cy="6304406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Techniky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sutury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Outside – in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Inside – 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</a:t>
            </a:r>
            <a:endParaRPr lang="cs-CZ" sz="25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                 </a:t>
            </a: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</p:txBody>
      </p:sp>
      <p:pic>
        <p:nvPicPr>
          <p:cNvPr id="62" name="Obrázek 61"/>
          <p:cNvPicPr/>
          <p:nvPr/>
        </p:nvPicPr>
        <p:blipFill>
          <a:blip r:embed="rId2" cstate="print"/>
          <a:stretch/>
        </p:blipFill>
        <p:spPr>
          <a:xfrm>
            <a:off x="5474304" y="2737440"/>
            <a:ext cx="1907712" cy="1907912"/>
          </a:xfrm>
          <a:prstGeom prst="rect">
            <a:avLst/>
          </a:prstGeom>
          <a:ln>
            <a:noFill/>
          </a:ln>
        </p:spPr>
      </p:pic>
      <p:pic>
        <p:nvPicPr>
          <p:cNvPr id="63" name="Obrázek 62"/>
          <p:cNvPicPr/>
          <p:nvPr/>
        </p:nvPicPr>
        <p:blipFill>
          <a:blip r:embed="rId3" cstate="print"/>
          <a:stretch/>
        </p:blipFill>
        <p:spPr>
          <a:xfrm>
            <a:off x="3815424" y="1327243"/>
            <a:ext cx="2044210" cy="1881459"/>
          </a:xfrm>
          <a:prstGeom prst="rect">
            <a:avLst/>
          </a:prstGeom>
          <a:ln>
            <a:noFill/>
          </a:ln>
        </p:spPr>
      </p:pic>
      <p:pic>
        <p:nvPicPr>
          <p:cNvPr id="64" name="Obrázek 63"/>
          <p:cNvPicPr/>
          <p:nvPr/>
        </p:nvPicPr>
        <p:blipFill>
          <a:blip r:embed="rId4" cstate="print"/>
          <a:stretch/>
        </p:blipFill>
        <p:spPr>
          <a:xfrm>
            <a:off x="6801408" y="4396494"/>
            <a:ext cx="2262020" cy="19049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77418392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TextShape 1"/>
          <p:cNvSpPr txBox="1"/>
          <p:nvPr/>
        </p:nvSpPr>
        <p:spPr>
          <a:xfrm>
            <a:off x="457172" y="248858"/>
            <a:ext cx="8228763" cy="6470311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cs-CZ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Vertikální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longitudinální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Resekce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vede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3x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kontaktnímu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Zlatý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standard – inside-out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Dop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vertikální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,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odstup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3-5mm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biomechanicky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výhodnější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než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A: Inside-out  B: All-inside  C: All inside knot tying tech.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68" name="Obrázek 67"/>
          <p:cNvPicPr/>
          <p:nvPr/>
        </p:nvPicPr>
        <p:blipFill>
          <a:blip r:embed="rId2" cstate="print"/>
          <a:srcRect t="2697" r="1890" b="3747"/>
          <a:stretch/>
        </p:blipFill>
        <p:spPr>
          <a:xfrm>
            <a:off x="2198222" y="2906405"/>
            <a:ext cx="4312761" cy="207349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3234801472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TextShape 1"/>
          <p:cNvSpPr txBox="1"/>
          <p:nvPr/>
        </p:nvSpPr>
        <p:spPr>
          <a:xfrm>
            <a:off x="457172" y="165905"/>
            <a:ext cx="8228763" cy="65532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Horizontální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cs-CZ" sz="2900" b="1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 algn="ctr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Nevede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k 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Resekce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1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lišty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=&gt;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redukce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plochy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59 % =&gt; ↑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horizonzální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rpt.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snižuje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kontaktní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k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minimálním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hladinám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Menší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potenciál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k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zhojení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Snaha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o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zachování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obou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lišt</a:t>
            </a: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2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menisku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2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Healing rate 78,6 %</a:t>
            </a:r>
            <a:endParaRPr lang="cs-CZ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2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5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57554476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TextShape 1"/>
          <p:cNvSpPr txBox="1"/>
          <p:nvPr/>
        </p:nvSpPr>
        <p:spPr>
          <a:xfrm>
            <a:off x="457172" y="331811"/>
            <a:ext cx="8228763" cy="613850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Excelentní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výsl</a:t>
            </a:r>
            <a:r>
              <a:rPr lang="cs-CZ" sz="29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edky</a:t>
            </a:r>
            <a:r>
              <a:rPr lang="en-US" sz="29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zhojení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u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mladých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pac.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endParaRPr lang="cs-CZ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All – inside –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kompresní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cirkumferentní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steh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                   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po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obvodu</a:t>
            </a:r>
            <a:r>
              <a:rPr lang="en-US" sz="29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léze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1" name="Obrázek 70"/>
          <p:cNvPicPr/>
          <p:nvPr/>
        </p:nvPicPr>
        <p:blipFill>
          <a:blip r:embed="rId2" cstate="print"/>
          <a:stretch/>
        </p:blipFill>
        <p:spPr>
          <a:xfrm>
            <a:off x="1251344" y="3401061"/>
            <a:ext cx="6545392" cy="2300468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2814403871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TextShape 1"/>
          <p:cNvSpPr txBox="1"/>
          <p:nvPr/>
        </p:nvSpPr>
        <p:spPr>
          <a:xfrm>
            <a:off x="457172" y="165905"/>
            <a:ext cx="8228763" cy="6553264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pPr marL="97967" algn="ctr">
              <a:buClr>
                <a:srgbClr val="FFFFFF"/>
              </a:buClr>
              <a:buSzPct val="45000"/>
            </a:pP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Radiální</a:t>
            </a:r>
            <a:r>
              <a:rPr lang="en-US" sz="2900" b="1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900" b="1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ruptura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 algn="ctr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Rpt. 60 %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centrální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zóny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nemá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vl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i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v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na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tlaku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- </a:t>
            </a:r>
            <a:r>
              <a:rPr lang="en-US" sz="2400" spc="-1" dirty="0" err="1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parc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.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menisektomie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Rpt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90 %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siginifikantně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</a:rPr>
              <a:t> 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↑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tlak</a:t>
            </a: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cs-CZ" sz="24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cs-CZ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cs-CZ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 -</a:t>
            </a:r>
            <a:r>
              <a:rPr lang="en-US" sz="24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4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sutura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endParaRPr lang="cs-CZ" sz="24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A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Inside-out -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horizontální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matracový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steh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 </a:t>
            </a:r>
            <a:endParaRPr lang="cs-CZ" sz="2000" spc="-1" dirty="0" smtClean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  <a:ea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 smtClean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B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: All-inside knot tying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91867" indent="-293900">
              <a:buClr>
                <a:srgbClr val="FFFFFF"/>
              </a:buClr>
              <a:buSzPct val="45000"/>
              <a:buFont typeface="Wingdings" charset="2"/>
              <a:buChar char=""/>
            </a:pP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C: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Transtibiální</a:t>
            </a:r>
            <a:r>
              <a:rPr lang="en-US" sz="20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r>
              <a:rPr lang="en-US" sz="2000" spc="-1" dirty="0" err="1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technika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7967">
              <a:buClr>
                <a:srgbClr val="FFFFFF"/>
              </a:buClr>
              <a:buSzPct val="45000"/>
            </a:pPr>
            <a:r>
              <a:rPr lang="en-US" sz="2400" spc="-1" dirty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Arial"/>
                <a:ea typeface="Arial"/>
              </a:rPr>
              <a:t> </a:t>
            </a:r>
            <a:endParaRPr lang="en-US" sz="2900" spc="-1" dirty="0">
              <a:solidFill>
                <a:srgbClr val="FFFFFF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73" name="Obrázek 72"/>
          <p:cNvPicPr/>
          <p:nvPr/>
        </p:nvPicPr>
        <p:blipFill>
          <a:blip r:embed="rId2" cstate="print"/>
          <a:stretch/>
        </p:blipFill>
        <p:spPr>
          <a:xfrm>
            <a:off x="1568815" y="3411011"/>
            <a:ext cx="5391033" cy="1771073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xmlns="" val="971551755"/>
      </p:ext>
    </p:extLst>
  </p:cSld>
  <p:clrMapOvr>
    <a:masterClrMapping/>
  </p:clrMapOvr>
  <p:timing>
    <p:tnLst>
      <p:par>
        <p:cTn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3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762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Ošetření menisků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066800" y="1219200"/>
            <a:ext cx="2667000" cy="22098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err="1" smtClean="0">
                <a:solidFill>
                  <a:srgbClr val="FFC000"/>
                </a:solidFill>
              </a:rPr>
              <a:t>Menisektomie</a:t>
            </a:r>
            <a:endParaRPr lang="cs-CZ" dirty="0" smtClean="0">
              <a:solidFill>
                <a:srgbClr val="FFC0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parciální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subtotální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totální</a:t>
            </a:r>
          </a:p>
        </p:txBody>
      </p:sp>
      <p:sp>
        <p:nvSpPr>
          <p:cNvPr id="44036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486400" y="1219200"/>
            <a:ext cx="2590800" cy="2209800"/>
          </a:xfrm>
        </p:spPr>
        <p:txBody>
          <a:bodyPr>
            <a:normAutofit/>
          </a:bodyPr>
          <a:lstStyle/>
          <a:p>
            <a:pPr>
              <a:buClr>
                <a:schemeClr val="tx1"/>
              </a:buClr>
              <a:buFontTx/>
              <a:buNone/>
            </a:pPr>
            <a:r>
              <a:rPr lang="cs-CZ" u="sng" dirty="0" smtClean="0">
                <a:solidFill>
                  <a:srgbClr val="FFC000"/>
                </a:solidFill>
              </a:rPr>
              <a:t>Sutura 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outside</a:t>
            </a:r>
            <a:r>
              <a:rPr lang="cs-CZ" dirty="0" smtClean="0">
                <a:solidFill>
                  <a:schemeClr val="bg1"/>
                </a:solidFill>
              </a:rPr>
              <a:t>-in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inside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out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err="1" smtClean="0">
                <a:solidFill>
                  <a:schemeClr val="bg1"/>
                </a:solidFill>
              </a:rPr>
              <a:t>all</a:t>
            </a:r>
            <a:r>
              <a:rPr lang="cs-CZ" dirty="0" smtClean="0">
                <a:solidFill>
                  <a:schemeClr val="bg1"/>
                </a:solidFill>
              </a:rPr>
              <a:t>-</a:t>
            </a:r>
            <a:r>
              <a:rPr lang="cs-CZ" dirty="0" err="1" smtClean="0">
                <a:solidFill>
                  <a:schemeClr val="bg1"/>
                </a:solidFill>
              </a:rPr>
              <a:t>inside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44037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3400" y="3657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8" name="Text Box 6"/>
          <p:cNvSpPr txBox="1">
            <a:spLocks noChangeArrowheads="1"/>
          </p:cNvSpPr>
          <p:nvPr/>
        </p:nvSpPr>
        <p:spPr bwMode="auto">
          <a:xfrm>
            <a:off x="1219200" y="6096000"/>
            <a:ext cx="2438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err="1">
                <a:solidFill>
                  <a:srgbClr val="FFC000"/>
                </a:solidFill>
                <a:latin typeface="Times New Roman" pitchFamily="18" charset="0"/>
              </a:rPr>
              <a:t>Punch</a:t>
            </a:r>
            <a:r>
              <a:rPr lang="cs-CZ" sz="2400" b="1" dirty="0">
                <a:solidFill>
                  <a:srgbClr val="FFC000"/>
                </a:solidFill>
                <a:latin typeface="Times New Roman" pitchFamily="18" charset="0"/>
              </a:rPr>
              <a:t> „v akci“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  <p:pic>
        <p:nvPicPr>
          <p:cNvPr id="44039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733800"/>
            <a:ext cx="3124200" cy="2271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40" name="Text Box 8"/>
          <p:cNvSpPr txBox="1">
            <a:spLocks noChangeArrowheads="1"/>
          </p:cNvSpPr>
          <p:nvPr/>
        </p:nvSpPr>
        <p:spPr bwMode="auto">
          <a:xfrm>
            <a:off x="5715000" y="6096000"/>
            <a:ext cx="23622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 smtClean="0">
                <a:solidFill>
                  <a:srgbClr val="FFC000"/>
                </a:solidFill>
                <a:latin typeface="Times New Roman" pitchFamily="18" charset="0"/>
              </a:rPr>
              <a:t>Sutura menisku</a:t>
            </a:r>
            <a:endParaRPr lang="cs-CZ" sz="2400" dirty="0">
              <a:solidFill>
                <a:srgbClr val="FFC000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Rectangle 2"/>
          <p:cNvSpPr>
            <a:spLocks noGrp="1" noChangeArrowheads="1"/>
          </p:cNvSpPr>
          <p:nvPr>
            <p:ph type="title"/>
          </p:nvPr>
        </p:nvSpPr>
        <p:spPr>
          <a:xfrm>
            <a:off x="1104900" y="739775"/>
            <a:ext cx="6932613" cy="9445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5059" name="Picture 3" descr="S2400098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12500" r="4167" b="11111"/>
          <a:stretch>
            <a:fillRect/>
          </a:stretch>
        </p:blipFill>
        <p:spPr>
          <a:xfrm>
            <a:off x="968375" y="2008188"/>
            <a:ext cx="3673475" cy="2284412"/>
          </a:xfrm>
        </p:spPr>
      </p:pic>
      <p:pic>
        <p:nvPicPr>
          <p:cNvPr id="45060" name="Picture 4" descr="S6R0000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59113" y="3429000"/>
            <a:ext cx="4962525" cy="3157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0" y="260350"/>
            <a:ext cx="914400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– mediální a laterální meniskus</a:t>
            </a:r>
          </a:p>
        </p:txBody>
      </p:sp>
      <p:pic>
        <p:nvPicPr>
          <p:cNvPr id="4098" name="Picture 2" descr="http://www.arthroscopy.com/nucleus/Knee4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367"/>
          <a:stretch>
            <a:fillRect/>
          </a:stretch>
        </p:blipFill>
        <p:spPr bwMode="auto">
          <a:xfrm>
            <a:off x="251520" y="1064413"/>
            <a:ext cx="8640960" cy="56049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426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971550" y="260350"/>
            <a:ext cx="7340600" cy="862013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Subtotální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menisektomie</a:t>
            </a:r>
            <a:endParaRPr lang="cs-CZ" b="1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6083" name="Picture 3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288" y="1484313"/>
            <a:ext cx="3381375" cy="2016125"/>
          </a:xfrm>
          <a:noFill/>
        </p:spPr>
      </p:pic>
      <p:pic>
        <p:nvPicPr>
          <p:cNvPr id="46084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4140200" y="1484313"/>
            <a:ext cx="2066925" cy="1981200"/>
          </a:xfrm>
          <a:noFill/>
        </p:spPr>
      </p:pic>
      <p:pic>
        <p:nvPicPr>
          <p:cNvPr id="46085" name="Picture 5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4" cstate="print"/>
          <a:srcRect/>
          <a:stretch>
            <a:fillRect/>
          </a:stretch>
        </p:blipFill>
        <p:spPr>
          <a:xfrm>
            <a:off x="6516688" y="1484313"/>
            <a:ext cx="1895475" cy="1981200"/>
          </a:xfrm>
          <a:noFill/>
        </p:spPr>
      </p:pic>
      <p:pic>
        <p:nvPicPr>
          <p:cNvPr id="46086" name="Picture 6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5" cstate="print"/>
          <a:srcRect/>
          <a:stretch>
            <a:fillRect/>
          </a:stretch>
        </p:blipFill>
        <p:spPr>
          <a:xfrm>
            <a:off x="395288" y="3949700"/>
            <a:ext cx="3384550" cy="2252663"/>
          </a:xfrm>
          <a:noFill/>
        </p:spPr>
      </p:pic>
      <p:pic>
        <p:nvPicPr>
          <p:cNvPr id="46087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356100" y="4005263"/>
            <a:ext cx="4097338" cy="224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ASK sutura menisku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47107" name="Picture 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95536" y="3933056"/>
            <a:ext cx="3244411" cy="2743646"/>
          </a:xfrm>
          <a:noFill/>
        </p:spPr>
      </p:pic>
      <p:pic>
        <p:nvPicPr>
          <p:cNvPr id="47108" name="Picture 4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395536" y="1340768"/>
            <a:ext cx="3246438" cy="2633663"/>
          </a:xfrm>
          <a:noFill/>
        </p:spPr>
      </p:pic>
      <p:pic>
        <p:nvPicPr>
          <p:cNvPr id="5" name="Picture 3" descr="S6R00002"/>
          <p:cNvPicPr>
            <a:picLocks noChangeAspect="1" noChangeArrowheads="1"/>
          </p:cNvPicPr>
          <p:nvPr/>
        </p:nvPicPr>
        <p:blipFill>
          <a:blip r:embed="rId4" cstate="print"/>
          <a:srcRect l="16521" r="8837"/>
          <a:stretch>
            <a:fillRect/>
          </a:stretch>
        </p:blipFill>
        <p:spPr>
          <a:xfrm>
            <a:off x="3851920" y="1412776"/>
            <a:ext cx="4680520" cy="41148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995936" y="5589240"/>
            <a:ext cx="49685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400" b="1" dirty="0" smtClean="0">
                <a:solidFill>
                  <a:schemeClr val="bg1"/>
                </a:solidFill>
                <a:latin typeface="Times New Roman" pitchFamily="18" charset="0"/>
              </a:rPr>
              <a:t>PDS vlákno </a:t>
            </a:r>
            <a:endParaRPr lang="cs-CZ" sz="2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218" name="Object 2"/>
          <p:cNvGraphicFramePr>
            <a:graphicFrameLocks noGrp="1" noChangeAspect="1"/>
          </p:cNvGraphicFramePr>
          <p:nvPr>
            <p:ph type="clipArt" sz="half" idx="2"/>
          </p:nvPr>
        </p:nvGraphicFramePr>
        <p:xfrm>
          <a:off x="757238" y="1990725"/>
          <a:ext cx="4006850" cy="2711450"/>
        </p:xfrm>
        <a:graphic>
          <a:graphicData uri="http://schemas.openxmlformats.org/presentationml/2006/ole">
            <p:oleObj spid="_x0000_s2056" name="Rastrový obraz" r:id="rId3" imgW="5401429" imgH="4334480" progId="PBrush">
              <p:embed/>
            </p:oleObj>
          </a:graphicData>
        </a:graphic>
      </p:graphicFrame>
      <p:graphicFrame>
        <p:nvGraphicFramePr>
          <p:cNvPr id="9219" name="Object 3"/>
          <p:cNvGraphicFramePr>
            <a:graphicFrameLocks noChangeAspect="1"/>
          </p:cNvGraphicFramePr>
          <p:nvPr/>
        </p:nvGraphicFramePr>
        <p:xfrm>
          <a:off x="5003800" y="1989138"/>
          <a:ext cx="3763963" cy="2667000"/>
        </p:xfrm>
        <a:graphic>
          <a:graphicData uri="http://schemas.openxmlformats.org/presentationml/2006/ole">
            <p:oleObj spid="_x0000_s2057" name="Rastrový obraz" r:id="rId4" imgW="6152381" imgH="4610744" progId="PBrush">
              <p:embed/>
            </p:oleObj>
          </a:graphicData>
        </a:graphic>
      </p:graphicFrame>
      <p:sp>
        <p:nvSpPr>
          <p:cNvPr id="361476" name="Rectangle 4"/>
          <p:cNvSpPr>
            <a:spLocks noGrp="1" noChangeArrowheads="1"/>
          </p:cNvSpPr>
          <p:nvPr>
            <p:ph type="body" sz="half" idx="1"/>
          </p:nvPr>
        </p:nvSpPr>
        <p:spPr>
          <a:xfrm>
            <a:off x="900113" y="476250"/>
            <a:ext cx="7391400" cy="1066800"/>
          </a:xfrm>
        </p:spPr>
        <p:txBody>
          <a:bodyPr/>
          <a:lstStyle/>
          <a:p>
            <a:pPr>
              <a:buClr>
                <a:schemeClr val="tx2"/>
              </a:buClr>
              <a:buFontTx/>
              <a:buNone/>
              <a:defRPr/>
            </a:pPr>
            <a:r>
              <a:rPr lang="cs-CZ" sz="44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MM </a:t>
            </a:r>
            <a:r>
              <a:rPr lang="cs-CZ" sz="4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„ucho od koše“</a:t>
            </a:r>
          </a:p>
        </p:txBody>
      </p:sp>
      <p:sp>
        <p:nvSpPr>
          <p:cNvPr id="9221" name="Rectangle 5"/>
          <p:cNvSpPr>
            <a:spLocks noChangeArrowheads="1"/>
          </p:cNvSpPr>
          <p:nvPr/>
        </p:nvSpPr>
        <p:spPr bwMode="auto">
          <a:xfrm>
            <a:off x="4953000" y="4876800"/>
            <a:ext cx="39624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</a:pP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cs-CZ" sz="3200" b="1" dirty="0">
                <a:solidFill>
                  <a:schemeClr val="tx2"/>
                </a:solidFill>
                <a:latin typeface="Times New Roman" pitchFamily="18" charset="0"/>
              </a:rPr>
              <a:t>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meniskopexe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 PDS vláknem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inside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out</a:t>
            </a:r>
            <a:endParaRPr lang="en-GB" sz="3200" b="1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9222" name="Rectangle 6"/>
          <p:cNvSpPr>
            <a:spLocks noChangeArrowheads="1"/>
          </p:cNvSpPr>
          <p:nvPr/>
        </p:nvSpPr>
        <p:spPr bwMode="auto">
          <a:xfrm>
            <a:off x="685800" y="3429000"/>
            <a:ext cx="7696200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>
              <a:spcBef>
                <a:spcPct val="20000"/>
              </a:spcBef>
              <a:buFontTx/>
              <a:buChar char="•"/>
            </a:pPr>
            <a:endParaRPr lang="en-GB" sz="2800">
              <a:latin typeface="Times New Roman" pitchFamily="18" charset="0"/>
            </a:endParaRPr>
          </a:p>
        </p:txBody>
      </p:sp>
      <p:sp>
        <p:nvSpPr>
          <p:cNvPr id="9223" name="Text Box 7"/>
          <p:cNvSpPr txBox="1">
            <a:spLocks noChangeArrowheads="1"/>
          </p:cNvSpPr>
          <p:nvPr/>
        </p:nvSpPr>
        <p:spPr bwMode="auto">
          <a:xfrm>
            <a:off x="4114800" y="6172200"/>
            <a:ext cx="4572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endParaRPr lang="cs-CZ" sz="2400">
              <a:latin typeface="Times New Roman" pitchFamily="18" charset="0"/>
            </a:endParaRPr>
          </a:p>
        </p:txBody>
      </p:sp>
      <p:sp>
        <p:nvSpPr>
          <p:cNvPr id="9224" name="Text Box 8"/>
          <p:cNvSpPr txBox="1">
            <a:spLocks noChangeArrowheads="1"/>
          </p:cNvSpPr>
          <p:nvPr/>
        </p:nvSpPr>
        <p:spPr bwMode="auto">
          <a:xfrm>
            <a:off x="1143000" y="4876800"/>
            <a:ext cx="2895600" cy="1631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 blok kolena</a:t>
            </a:r>
          </a:p>
          <a:p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3200" b="1" dirty="0" err="1">
                <a:solidFill>
                  <a:schemeClr val="bg1"/>
                </a:solidFill>
                <a:latin typeface="Times New Roman" pitchFamily="18" charset="0"/>
              </a:rPr>
              <a:t>hemartros</a:t>
            </a:r>
            <a:r>
              <a:rPr lang="cs-CZ" sz="3200" b="1" dirty="0">
                <a:solidFill>
                  <a:schemeClr val="bg1"/>
                </a:solidFill>
                <a:latin typeface="Times New Roman" pitchFamily="18" charset="0"/>
              </a:rPr>
              <a:t> </a:t>
            </a:r>
          </a:p>
          <a:p>
            <a:pPr>
              <a:spcBef>
                <a:spcPct val="50000"/>
              </a:spcBef>
            </a:pPr>
            <a:endParaRPr lang="cs-CZ" sz="2400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570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188640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3.) Vazy a jejich postižení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79512" y="1124744"/>
            <a:ext cx="7924800" cy="3633192"/>
          </a:xfrm>
        </p:spPr>
        <p:txBody>
          <a:bodyPr>
            <a:normAutofit lnSpcReduction="10000"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Postranní (LCM a LCL) a zkřížené (ACL a PCL)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důležité statické stabilizátory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insuficience kolenních vazů – chronická </a:t>
            </a:r>
            <a:r>
              <a:rPr lang="cs-CZ" sz="2800" dirty="0" err="1" smtClean="0">
                <a:solidFill>
                  <a:schemeClr val="bg1"/>
                </a:solidFill>
              </a:rPr>
              <a:t>instabilita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zhodnocení mechanismu úrazu a klinické vyšetření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zhodnocení stupně poranění :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distenze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parciální ruptura</a:t>
            </a:r>
          </a:p>
          <a:p>
            <a:pPr lvl="1"/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totální ruptura</a:t>
            </a:r>
            <a:endParaRPr lang="cs-CZ" sz="2400" dirty="0" smtClean="0"/>
          </a:p>
          <a:p>
            <a:pPr lvl="1"/>
            <a:endParaRPr lang="cs-CZ" sz="2400" dirty="0" smtClean="0">
              <a:solidFill>
                <a:schemeClr val="bg1"/>
              </a:solidFill>
            </a:endParaRPr>
          </a:p>
          <a:p>
            <a:pPr lvl="1"/>
            <a:endParaRPr lang="cs-CZ" sz="2400" dirty="0" smtClean="0">
              <a:solidFill>
                <a:schemeClr val="bg1"/>
              </a:solidFill>
            </a:endParaRPr>
          </a:p>
          <a:p>
            <a:endParaRPr lang="cs-CZ" sz="2800" dirty="0" smtClean="0"/>
          </a:p>
        </p:txBody>
      </p:sp>
      <p:pic>
        <p:nvPicPr>
          <p:cNvPr id="5" name="Picture 4" descr="S240007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2000" b="4666"/>
          <a:stretch>
            <a:fillRect/>
          </a:stretch>
        </p:blipFill>
        <p:spPr>
          <a:xfrm>
            <a:off x="5148064" y="3068960"/>
            <a:ext cx="2913062" cy="3013075"/>
          </a:xfrm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580112" y="6165304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„</a:t>
            </a: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unhappy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trias“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618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333375"/>
            <a:ext cx="41021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LCM</a:t>
            </a:r>
          </a:p>
        </p:txBody>
      </p:sp>
      <p:sp>
        <p:nvSpPr>
          <p:cNvPr id="3676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3810000" cy="4184650"/>
          </a:xfrm>
        </p:spPr>
        <p:txBody>
          <a:bodyPr/>
          <a:lstStyle/>
          <a:p>
            <a:pPr>
              <a:defRPr/>
            </a:pP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funkční léčba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v dlouhé ortéze s kloubem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časná RHB hybnosti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dobrý funkční výsledek i u totálních ruptur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pokud intaktní PZV – není chronická </a:t>
            </a:r>
            <a:r>
              <a:rPr lang="cs-CZ" sz="2400" dirty="0" err="1" smtClean="0">
                <a:solidFill>
                  <a:schemeClr val="bg1"/>
                </a:solidFill>
              </a:rPr>
              <a:t>instabilita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sp>
        <p:nvSpPr>
          <p:cNvPr id="3676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076825" y="1916113"/>
            <a:ext cx="3810000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poranění celého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posterolaterálního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komplexu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problém chronické </a:t>
            </a:r>
            <a:r>
              <a:rPr lang="cs-CZ" sz="2400" dirty="0" err="1" smtClean="0">
                <a:solidFill>
                  <a:schemeClr val="bg1"/>
                </a:solidFill>
              </a:rPr>
              <a:t>instability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nutnost rekonstrukční operace</a:t>
            </a:r>
          </a:p>
        </p:txBody>
      </p:sp>
      <p:sp>
        <p:nvSpPr>
          <p:cNvPr id="367621" name="Rectangle 5"/>
          <p:cNvSpPr>
            <a:spLocks noChangeArrowheads="1"/>
          </p:cNvSpPr>
          <p:nvPr/>
        </p:nvSpPr>
        <p:spPr bwMode="auto">
          <a:xfrm>
            <a:off x="4716463" y="333375"/>
            <a:ext cx="41021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cs-CZ" sz="4400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Ruptura LCL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4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PCL</a:t>
            </a:r>
          </a:p>
        </p:txBody>
      </p:sp>
      <p:sp>
        <p:nvSpPr>
          <p:cNvPr id="3686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773238"/>
            <a:ext cx="5040312" cy="4114800"/>
          </a:xfrm>
        </p:spPr>
        <p:txBody>
          <a:bodyPr/>
          <a:lstStyle/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relativně vzácně izolované sportovní poranění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součást komplexu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dashboard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injury</a:t>
            </a:r>
            <a:endParaRPr lang="cs-CZ" sz="2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kombinované postižení kolenních vazů při </a:t>
            </a:r>
            <a:r>
              <a:rPr lang="cs-CZ" sz="2400" dirty="0" err="1" smtClean="0">
                <a:solidFill>
                  <a:schemeClr val="bg1"/>
                </a:solidFill>
              </a:rPr>
              <a:t>posterolaterální</a:t>
            </a:r>
            <a:r>
              <a:rPr lang="cs-CZ" sz="2400" dirty="0" smtClean="0">
                <a:solidFill>
                  <a:schemeClr val="bg1"/>
                </a:solidFill>
              </a:rPr>
              <a:t> </a:t>
            </a:r>
            <a:r>
              <a:rPr lang="cs-CZ" sz="2400" dirty="0" err="1" smtClean="0">
                <a:solidFill>
                  <a:schemeClr val="bg1"/>
                </a:solidFill>
              </a:rPr>
              <a:t>instabilitě</a:t>
            </a:r>
            <a:r>
              <a:rPr lang="cs-CZ" sz="2400" dirty="0" smtClean="0">
                <a:solidFill>
                  <a:schemeClr val="bg1"/>
                </a:solidFill>
              </a:rPr>
              <a:t> nebo po luxaci kolene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CAVE zadní zásuvkový příznak</a:t>
            </a:r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rekonstrukce při chronické </a:t>
            </a:r>
            <a:r>
              <a:rPr lang="cs-CZ" sz="2400" dirty="0" err="1" smtClean="0">
                <a:solidFill>
                  <a:schemeClr val="bg1"/>
                </a:solidFill>
              </a:rPr>
              <a:t>instabilitě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5632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588" y="1916113"/>
            <a:ext cx="2076450" cy="26670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5632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797425"/>
            <a:ext cx="3429000" cy="17430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666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398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Ruptura ACL (PZV)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696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4752975" cy="3960812"/>
          </a:xfrm>
        </p:spPr>
        <p:txBody>
          <a:bodyPr>
            <a:normAutofit fontScale="92500"/>
          </a:bodyPr>
          <a:lstStyle/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ruptura PZV</a:t>
            </a:r>
          </a:p>
          <a:p>
            <a:pPr lvl="1"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časté sportovní poranění</a:t>
            </a:r>
          </a:p>
          <a:p>
            <a:pPr lvl="1"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60/100 000 obyvatel ročně</a:t>
            </a:r>
          </a:p>
          <a:p>
            <a:pPr>
              <a:lnSpc>
                <a:spcPct val="105000"/>
              </a:lnSpc>
              <a:buClr>
                <a:schemeClr val="tx1"/>
              </a:buClr>
              <a:defRPr/>
            </a:pPr>
            <a:r>
              <a:rPr lang="cs-CZ" dirty="0" smtClean="0">
                <a:solidFill>
                  <a:schemeClr val="bg1"/>
                </a:solidFill>
              </a:rPr>
              <a:t>různá taktika ošetření</a:t>
            </a:r>
          </a:p>
          <a:p>
            <a:pPr>
              <a:lnSpc>
                <a:spcPct val="105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různé typy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rekonstrukcí (plastik)</a:t>
            </a:r>
            <a:r>
              <a:rPr lang="cs-CZ" dirty="0" smtClean="0">
                <a:solidFill>
                  <a:srgbClr val="FF0000"/>
                </a:solidFill>
              </a:rPr>
              <a:t> </a:t>
            </a:r>
            <a:r>
              <a:rPr lang="cs-CZ" dirty="0" smtClean="0">
                <a:solidFill>
                  <a:schemeClr val="bg1"/>
                </a:solidFill>
              </a:rPr>
              <a:t>při chronické </a:t>
            </a:r>
            <a:r>
              <a:rPr lang="cs-CZ" dirty="0" err="1" smtClean="0">
                <a:solidFill>
                  <a:schemeClr val="bg1"/>
                </a:solidFill>
              </a:rPr>
              <a:t>instabilitě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57348" name="Picture 4" descr="ACL zdravý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35600" y="1557338"/>
            <a:ext cx="3292475" cy="2160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7349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5600" y="4076700"/>
            <a:ext cx="3311525" cy="2173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690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404813"/>
            <a:ext cx="6932612" cy="944562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Instabilita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anteromediální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95400" y="1447800"/>
            <a:ext cx="7237413" cy="1143000"/>
          </a:xfrm>
        </p:spPr>
        <p:txBody>
          <a:bodyPr/>
          <a:lstStyle/>
          <a:p>
            <a:r>
              <a:rPr lang="cs-CZ" sz="2800" dirty="0" smtClean="0">
                <a:solidFill>
                  <a:schemeClr val="bg1"/>
                </a:solidFill>
              </a:rPr>
              <a:t>v praxi nejčastější typ </a:t>
            </a:r>
            <a:r>
              <a:rPr lang="cs-CZ" sz="2800" dirty="0" err="1" smtClean="0">
                <a:solidFill>
                  <a:schemeClr val="bg1"/>
                </a:solidFill>
              </a:rPr>
              <a:t>instability</a:t>
            </a:r>
            <a:r>
              <a:rPr lang="cs-CZ" sz="2800" dirty="0" smtClean="0">
                <a:solidFill>
                  <a:schemeClr val="bg1"/>
                </a:solidFill>
              </a:rPr>
              <a:t> kolena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následek páčení do valgozity – </a:t>
            </a:r>
            <a:r>
              <a:rPr lang="cs-CZ" sz="2800" dirty="0" err="1" smtClean="0">
                <a:solidFill>
                  <a:schemeClr val="bg1"/>
                </a:solidFill>
              </a:rPr>
              <a:t>unhappy</a:t>
            </a:r>
            <a:r>
              <a:rPr lang="cs-CZ" sz="2800" dirty="0" smtClean="0">
                <a:solidFill>
                  <a:schemeClr val="bg1"/>
                </a:solidFill>
              </a:rPr>
              <a:t> trias</a:t>
            </a:r>
          </a:p>
        </p:txBody>
      </p:sp>
      <p:pic>
        <p:nvPicPr>
          <p:cNvPr id="58372" name="Picture 4" descr="S240009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250" t="11111" b="29166"/>
          <a:stretch>
            <a:fillRect/>
          </a:stretch>
        </p:blipFill>
        <p:spPr>
          <a:xfrm>
            <a:off x="1601788" y="2667000"/>
            <a:ext cx="5940425" cy="3127375"/>
          </a:xfrm>
          <a:noFill/>
        </p:spPr>
      </p:pic>
      <p:sp>
        <p:nvSpPr>
          <p:cNvPr id="58373" name="Text Box 5"/>
          <p:cNvSpPr txBox="1">
            <a:spLocks noChangeArrowheads="1"/>
          </p:cNvSpPr>
          <p:nvPr/>
        </p:nvSpPr>
        <p:spPr bwMode="auto">
          <a:xfrm>
            <a:off x="2057400" y="6019800"/>
            <a:ext cx="4953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dirty="0" err="1">
                <a:solidFill>
                  <a:srgbClr val="FFC000"/>
                </a:solidFill>
                <a:latin typeface="Times New Roman" pitchFamily="18" charset="0"/>
              </a:rPr>
              <a:t>valgus</a:t>
            </a:r>
            <a:r>
              <a:rPr lang="cs-CZ" sz="2400" dirty="0">
                <a:solidFill>
                  <a:srgbClr val="FFC000"/>
                </a:solidFill>
                <a:latin typeface="Times New Roman" pitchFamily="18" charset="0"/>
              </a:rPr>
              <a:t> stress test    +    přední zásuvka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1714" name="Rectangle 2"/>
          <p:cNvSpPr>
            <a:spLocks noGrp="1" noChangeArrowheads="1"/>
          </p:cNvSpPr>
          <p:nvPr>
            <p:ph type="title"/>
          </p:nvPr>
        </p:nvSpPr>
        <p:spPr>
          <a:xfrm>
            <a:off x="1258888" y="476250"/>
            <a:ext cx="6545262" cy="1081088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Indikace k rekonstrukci</a:t>
            </a:r>
          </a:p>
        </p:txBody>
      </p:sp>
      <p:sp>
        <p:nvSpPr>
          <p:cNvPr id="59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4932363" cy="3241675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kompenzovaná i na sport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kompenzovaná jen po modifikaci sport. aktivit</a:t>
            </a:r>
          </a:p>
          <a:p>
            <a:pPr>
              <a:lnSpc>
                <a:spcPct val="120000"/>
              </a:lnSpc>
            </a:pPr>
            <a:r>
              <a:rPr lang="cs-CZ" sz="2800" dirty="0" smtClean="0">
                <a:solidFill>
                  <a:schemeClr val="bg1"/>
                </a:solidFill>
              </a:rPr>
              <a:t>1/3 nutnost rekonstrukce PZV</a:t>
            </a:r>
          </a:p>
        </p:txBody>
      </p:sp>
      <p:pic>
        <p:nvPicPr>
          <p:cNvPr id="5939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1844824"/>
            <a:ext cx="3600450" cy="2652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1717" name="Rectangle 5"/>
          <p:cNvSpPr>
            <a:spLocks noChangeArrowheads="1"/>
          </p:cNvSpPr>
          <p:nvPr/>
        </p:nvSpPr>
        <p:spPr bwMode="auto">
          <a:xfrm>
            <a:off x="684213" y="5229225"/>
            <a:ext cx="7429500" cy="6953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Symbol" pitchFamily="18" charset="2"/>
              <a:buChar char="Þ"/>
              <a:defRPr/>
            </a:pPr>
            <a:r>
              <a:rPr lang="cs-CZ" sz="4400" b="1"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 </a:t>
            </a:r>
            <a:r>
              <a:rPr lang="cs-CZ" sz="36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individuální přístup k pacientovi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738" name="Rectangle 2"/>
          <p:cNvSpPr>
            <a:spLocks noGrp="1" noChangeArrowheads="1"/>
          </p:cNvSpPr>
          <p:nvPr>
            <p:ph type="title"/>
          </p:nvPr>
        </p:nvSpPr>
        <p:spPr>
          <a:xfrm>
            <a:off x="611188" y="188913"/>
            <a:ext cx="7772400" cy="954087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Akutní ruptura PZV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727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1052513"/>
            <a:ext cx="4495800" cy="5329237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endParaRPr lang="cs-CZ" sz="2800" dirty="0" smtClean="0"/>
          </a:p>
          <a:p>
            <a:pPr>
              <a:lnSpc>
                <a:spcPct val="90000"/>
              </a:lnSpc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Artroskopie</a:t>
            </a:r>
            <a:endParaRPr lang="cs-CZ" sz="2800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debridement</a:t>
            </a:r>
            <a:r>
              <a:rPr lang="cs-CZ" sz="2400" dirty="0" smtClean="0">
                <a:solidFill>
                  <a:schemeClr val="bg1"/>
                </a:solidFill>
              </a:rPr>
              <a:t> PZV</a:t>
            </a:r>
          </a:p>
          <a:p>
            <a:pPr lvl="1"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ošetření přidružených poranění  (menisků, chrupavek)</a:t>
            </a: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Pooperační režim</a:t>
            </a:r>
            <a:endParaRPr lang="cs-CZ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RHB program - </a:t>
            </a:r>
            <a:r>
              <a:rPr lang="cs-CZ" sz="2400" dirty="0" err="1" smtClean="0">
                <a:solidFill>
                  <a:schemeClr val="bg1"/>
                </a:solidFill>
              </a:rPr>
              <a:t>hamstringy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                            </a:t>
            </a:r>
            <a:r>
              <a:rPr lang="cs-CZ" sz="2400" dirty="0" smtClean="0">
                <a:solidFill>
                  <a:schemeClr val="bg1"/>
                </a:solidFill>
              </a:rPr>
              <a:t>- </a:t>
            </a:r>
            <a:r>
              <a:rPr lang="cs-CZ" sz="2400" dirty="0" err="1" smtClean="0">
                <a:solidFill>
                  <a:schemeClr val="bg1"/>
                </a:solidFill>
              </a:rPr>
              <a:t>propriocepce</a:t>
            </a:r>
            <a:endParaRPr lang="cs-CZ" sz="2400" dirty="0" smtClean="0">
              <a:solidFill>
                <a:schemeClr val="bg1"/>
              </a:solidFill>
            </a:endParaRPr>
          </a:p>
          <a:p>
            <a:pPr>
              <a:lnSpc>
                <a:spcPct val="90000"/>
              </a:lnSpc>
              <a:buClr>
                <a:srgbClr val="FF0000"/>
              </a:buCl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Modifikace sport. aktivit</a:t>
            </a:r>
            <a:endParaRPr lang="cs-CZ" sz="2800" dirty="0" smtClean="0"/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omezení rizikových sportů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ortéza</a:t>
            </a: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57800" y="13716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2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57800" y="3962400"/>
            <a:ext cx="3505200" cy="2300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179388" y="260350"/>
            <a:ext cx="8785225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cs-CZ" sz="3600" b="1" dirty="0">
                <a:solidFill>
                  <a:srgbClr val="FFFF00"/>
                </a:solidFill>
              </a:rPr>
              <a:t>Stabilita kolena </a:t>
            </a:r>
            <a:r>
              <a:rPr lang="cs-CZ" sz="3200" b="1" dirty="0">
                <a:solidFill>
                  <a:schemeClr val="bg2"/>
                </a:solidFill>
              </a:rPr>
              <a:t>- silné </a:t>
            </a:r>
            <a:r>
              <a:rPr lang="cs-CZ" sz="3200" b="1" dirty="0" err="1">
                <a:solidFill>
                  <a:schemeClr val="bg2"/>
                </a:solidFill>
              </a:rPr>
              <a:t>kolemkloubní</a:t>
            </a:r>
            <a:r>
              <a:rPr lang="cs-CZ" sz="3200" b="1" dirty="0">
                <a:solidFill>
                  <a:schemeClr val="bg2"/>
                </a:solidFill>
              </a:rPr>
              <a:t> svaly</a:t>
            </a:r>
          </a:p>
          <a:p>
            <a:pPr>
              <a:defRPr/>
            </a:pPr>
            <a:r>
              <a:rPr lang="cs-CZ" sz="3600" dirty="0"/>
              <a:t> </a:t>
            </a:r>
          </a:p>
        </p:txBody>
      </p:sp>
      <p:pic>
        <p:nvPicPr>
          <p:cNvPr id="3074" name="Picture 2" descr="http://www.aafp.org/afp/1999/1201/afp19991201p2599-f2.jpg"/>
          <p:cNvPicPr>
            <a:picLocks noChangeAspect="1" noChangeArrowheads="1"/>
          </p:cNvPicPr>
          <p:nvPr/>
        </p:nvPicPr>
        <p:blipFill>
          <a:blip r:embed="rId2" cstate="print"/>
          <a:srcRect r="2887"/>
          <a:stretch>
            <a:fillRect/>
          </a:stretch>
        </p:blipFill>
        <p:spPr bwMode="auto">
          <a:xfrm>
            <a:off x="611560" y="980728"/>
            <a:ext cx="7848872" cy="560641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810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0" y="2636912"/>
            <a:ext cx="7994848" cy="1249288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dirty="0" smtClean="0">
                <a:solidFill>
                  <a:srgbClr val="FFFF00"/>
                </a:solidFill>
              </a:rPr>
              <a:t>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Kolenní ortézy</a:t>
            </a: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/>
              <a:t/>
            </a:r>
            <a:br>
              <a:rPr lang="cs-CZ" sz="2400" dirty="0" smtClean="0"/>
            </a:br>
            <a:r>
              <a:rPr lang="cs-CZ" sz="2400" dirty="0" smtClean="0">
                <a:solidFill>
                  <a:schemeClr val="bg1"/>
                </a:solidFill>
              </a:rPr>
              <a:t/>
            </a:r>
            <a:br>
              <a:rPr lang="cs-CZ" sz="2400" dirty="0" smtClean="0">
                <a:solidFill>
                  <a:schemeClr val="bg1"/>
                </a:solidFill>
              </a:rPr>
            </a:br>
            <a:r>
              <a:rPr lang="cs-CZ" sz="2400" dirty="0" smtClean="0">
                <a:solidFill>
                  <a:schemeClr val="bg1"/>
                </a:solidFill>
              </a:rPr>
              <a:t>postranní výztuhy	        skořepinové	             individuální</a:t>
            </a: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rgbClr val="FF0000"/>
                </a:solidFill>
              </a:rPr>
              <a:t/>
            </a:r>
            <a:br>
              <a:rPr lang="cs-CZ" sz="2400" dirty="0" smtClean="0">
                <a:solidFill>
                  <a:srgbClr val="FF0000"/>
                </a:solidFill>
              </a:rPr>
            </a:br>
            <a:r>
              <a:rPr lang="cs-CZ" sz="2400" dirty="0" smtClean="0">
                <a:solidFill>
                  <a:srgbClr val="800000"/>
                </a:solidFill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 smtClean="0">
                <a:solidFill>
                  <a:schemeClr val="tx1"/>
                </a:solidFill>
              </a:rPr>
              <a:t>   </a:t>
            </a:r>
            <a:r>
              <a:rPr lang="cs-CZ" sz="2400" dirty="0" smtClean="0">
                <a:solidFill>
                  <a:schemeClr val="bg1"/>
                </a:solidFill>
              </a:rPr>
              <a:t>proprioceptivní mechanismy</a:t>
            </a:r>
            <a:r>
              <a:rPr lang="cs-CZ" sz="2400" dirty="0" smtClean="0">
                <a:solidFill>
                  <a:schemeClr val="tx1"/>
                </a:solidFill>
              </a:rPr>
              <a:t/>
            </a:r>
            <a:br>
              <a:rPr lang="cs-CZ" sz="2400" dirty="0" smtClean="0">
                <a:solidFill>
                  <a:schemeClr val="tx1"/>
                </a:solidFill>
              </a:rPr>
            </a:br>
            <a:r>
              <a:rPr lang="cs-CZ" sz="2400" dirty="0" smtClean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Wingdings" pitchFamily="2" charset="2"/>
              </a:rPr>
              <a:t></a:t>
            </a:r>
            <a:r>
              <a:rPr lang="cs-CZ" sz="2400" dirty="0" smtClean="0">
                <a:solidFill>
                  <a:schemeClr val="tx1"/>
                </a:solidFill>
              </a:rPr>
              <a:t>   </a:t>
            </a:r>
            <a:r>
              <a:rPr lang="cs-CZ" sz="2400" dirty="0" smtClean="0">
                <a:solidFill>
                  <a:schemeClr val="bg1"/>
                </a:solidFill>
              </a:rPr>
              <a:t>psychologický efekt</a:t>
            </a:r>
          </a:p>
        </p:txBody>
      </p:sp>
      <p:pic>
        <p:nvPicPr>
          <p:cNvPr id="62467" name="Picture 3" descr="4titude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3563888" y="1916832"/>
            <a:ext cx="1136650" cy="1981200"/>
          </a:xfrm>
        </p:spPr>
      </p:pic>
      <p:pic>
        <p:nvPicPr>
          <p:cNvPr id="62468" name="Picture 4" descr="playmakeracl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755576" y="1844824"/>
            <a:ext cx="1250950" cy="1981200"/>
          </a:xfrm>
        </p:spPr>
      </p:pic>
      <p:pic>
        <p:nvPicPr>
          <p:cNvPr id="62469" name="Picture 5" descr="defiancetiger6_99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1052736"/>
            <a:ext cx="1358900" cy="289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8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Rekonstrukce PZV ve II. době</a:t>
            </a:r>
          </a:p>
        </p:txBody>
      </p:sp>
      <p:sp>
        <p:nvSpPr>
          <p:cNvPr id="3768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8888" y="1844675"/>
            <a:ext cx="7123112" cy="4392613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selhání konzervativního postupu</a:t>
            </a:r>
          </a:p>
          <a:p>
            <a:pPr>
              <a:defRPr/>
            </a:pPr>
            <a:endParaRPr lang="cs-CZ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dirty="0" smtClean="0"/>
              <a:t>		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výhody: </a:t>
            </a:r>
          </a:p>
          <a:p>
            <a:pPr lvl="1">
              <a:defRPr/>
            </a:pPr>
            <a:r>
              <a:rPr lang="cs-CZ" dirty="0" smtClean="0">
                <a:solidFill>
                  <a:schemeClr val="bg1"/>
                </a:solidFill>
              </a:rPr>
              <a:t>motivovaný, spolupracující pacient, který má realistické představy o operaci, čas na RHB</a:t>
            </a:r>
          </a:p>
          <a:p>
            <a:pPr lvl="1">
              <a:defRPr/>
            </a:pPr>
            <a:r>
              <a:rPr lang="cs-CZ" dirty="0" smtClean="0">
                <a:solidFill>
                  <a:schemeClr val="bg1"/>
                </a:solidFill>
              </a:rPr>
              <a:t>koleno s plným pohybem bez hypotrofie stehenního svalstva =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předoperační RHB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85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88913"/>
            <a:ext cx="8229600" cy="1106487"/>
          </a:xfrm>
        </p:spPr>
        <p:txBody>
          <a:bodyPr/>
          <a:lstStyle/>
          <a:p>
            <a:pPr>
              <a:defRPr/>
            </a:pPr>
            <a:r>
              <a:rPr lang="cs-CZ" sz="48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Typy štěpů a fixace</a:t>
            </a:r>
            <a:r>
              <a:rPr lang="cs-CZ" sz="4800" b="1" dirty="0" smtClean="0">
                <a:solidFill>
                  <a:srgbClr val="FFFF00"/>
                </a:solidFill>
              </a:rPr>
              <a:t>  </a:t>
            </a:r>
          </a:p>
        </p:txBody>
      </p:sp>
      <p:sp>
        <p:nvSpPr>
          <p:cNvPr id="3778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195513" y="1773238"/>
            <a:ext cx="5113337" cy="4465637"/>
          </a:xfrm>
        </p:spPr>
        <p:txBody>
          <a:bodyPr>
            <a:normAutofit lnSpcReduction="10000"/>
          </a:bodyPr>
          <a:lstStyle/>
          <a:p>
            <a:pPr lvl="1">
              <a:lnSpc>
                <a:spcPct val="90000"/>
              </a:lnSpc>
              <a:buClr>
                <a:schemeClr val="tx1"/>
              </a:buClr>
              <a:buNone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 smtClean="0">
                <a:solidFill>
                  <a:schemeClr val="bg1"/>
                </a:solidFill>
              </a:rPr>
              <a:t>autoštěp</a:t>
            </a:r>
            <a:r>
              <a:rPr lang="cs-CZ" dirty="0" smtClean="0">
                <a:solidFill>
                  <a:schemeClr val="bg1"/>
                </a:solidFill>
              </a:rPr>
              <a:t> – vlastní tkáň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štěp z </a:t>
            </a:r>
            <a:r>
              <a:rPr lang="cs-CZ" dirty="0" err="1" smtClean="0">
                <a:solidFill>
                  <a:schemeClr val="bg1"/>
                </a:solidFill>
              </a:rPr>
              <a:t>kadaveru</a:t>
            </a: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štěp z lig. </a:t>
            </a:r>
            <a:r>
              <a:rPr lang="cs-CZ" dirty="0" err="1" smtClean="0">
                <a:solidFill>
                  <a:schemeClr val="bg1"/>
                </a:solidFill>
              </a:rPr>
              <a:t>patelea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/BTB/</a:t>
            </a:r>
            <a:endParaRPr lang="cs-CZ" dirty="0" smtClean="0">
              <a:solidFill>
                <a:srgbClr val="FF0000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šlachy</a:t>
            </a:r>
            <a:r>
              <a:rPr lang="cs-CZ" dirty="0" smtClean="0"/>
              <a:t> </a:t>
            </a:r>
            <a:r>
              <a:rPr lang="cs-CZ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hamstringů</a:t>
            </a:r>
            <a:endParaRPr lang="cs-CZ" dirty="0" smtClean="0"/>
          </a:p>
          <a:p>
            <a:pPr lvl="1">
              <a:lnSpc>
                <a:spcPct val="90000"/>
              </a:lnSpc>
              <a:buFontTx/>
              <a:buChar char="•"/>
              <a:defRPr/>
            </a:pPr>
            <a:endParaRPr lang="cs-CZ" dirty="0" smtClean="0">
              <a:solidFill>
                <a:schemeClr val="bg1"/>
              </a:solidFill>
            </a:endParaRP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smtClean="0">
                <a:solidFill>
                  <a:schemeClr val="bg1"/>
                </a:solidFill>
              </a:rPr>
              <a:t>fixace titanovými nebo vstřebatelnými materiály</a:t>
            </a:r>
          </a:p>
          <a:p>
            <a:pPr lvl="1">
              <a:lnSpc>
                <a:spcPct val="90000"/>
              </a:lnSpc>
              <a:buFontTx/>
              <a:buChar char="•"/>
              <a:defRPr/>
            </a:pPr>
            <a:r>
              <a:rPr lang="cs-CZ" dirty="0" err="1" smtClean="0">
                <a:solidFill>
                  <a:schemeClr val="bg1"/>
                </a:solidFill>
              </a:rPr>
              <a:t>press</a:t>
            </a:r>
            <a:r>
              <a:rPr lang="cs-CZ" dirty="0" smtClean="0">
                <a:solidFill>
                  <a:schemeClr val="bg1"/>
                </a:solidFill>
              </a:rPr>
              <a:t>-fit fixace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03981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</a:t>
            </a: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štěp = zlatý standard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95288" y="1557338"/>
            <a:ext cx="4968875" cy="2592387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B</a:t>
            </a:r>
            <a:r>
              <a:rPr lang="cs-CZ" sz="2800" dirty="0" smtClean="0">
                <a:solidFill>
                  <a:srgbClr val="FFFF00"/>
                </a:solidFill>
              </a:rPr>
              <a:t>one-</a:t>
            </a:r>
            <a:r>
              <a:rPr lang="cs-CZ" sz="2800" b="1" dirty="0" err="1" smtClean="0">
                <a:solidFill>
                  <a:srgbClr val="FF0000"/>
                </a:solidFill>
              </a:rPr>
              <a:t>T</a:t>
            </a:r>
            <a:r>
              <a:rPr lang="cs-CZ" sz="2800" dirty="0" err="1" smtClean="0">
                <a:solidFill>
                  <a:srgbClr val="FFFF00"/>
                </a:solidFill>
              </a:rPr>
              <a:t>endon</a:t>
            </a:r>
            <a:r>
              <a:rPr lang="cs-CZ" sz="2800" dirty="0" smtClean="0">
                <a:solidFill>
                  <a:srgbClr val="FFFF00"/>
                </a:solidFill>
              </a:rPr>
              <a:t>-</a:t>
            </a:r>
            <a:r>
              <a:rPr lang="cs-CZ" sz="2800" b="1" dirty="0" smtClean="0">
                <a:solidFill>
                  <a:srgbClr val="FF0000"/>
                </a:solidFill>
              </a:rPr>
              <a:t>B</a:t>
            </a:r>
            <a:r>
              <a:rPr lang="cs-CZ" sz="2800" dirty="0" smtClean="0">
                <a:solidFill>
                  <a:srgbClr val="FFFF00"/>
                </a:solidFill>
              </a:rPr>
              <a:t>one</a:t>
            </a:r>
          </a:p>
          <a:p>
            <a:pPr>
              <a:buClr>
                <a:schemeClr val="tx1"/>
              </a:buClr>
            </a:pPr>
            <a:r>
              <a:rPr lang="cs-CZ" sz="2800" dirty="0" err="1" smtClean="0">
                <a:solidFill>
                  <a:schemeClr val="bg1"/>
                </a:solidFill>
              </a:rPr>
              <a:t>autoštěp</a:t>
            </a:r>
            <a:r>
              <a:rPr lang="cs-CZ" sz="2800" dirty="0" smtClean="0">
                <a:solidFill>
                  <a:schemeClr val="bg1"/>
                </a:solidFill>
              </a:rPr>
              <a:t> ze střední třetiny </a:t>
            </a:r>
            <a:r>
              <a:rPr lang="cs-CZ" sz="2800" dirty="0" err="1" smtClean="0">
                <a:solidFill>
                  <a:schemeClr val="bg1"/>
                </a:solidFill>
              </a:rPr>
              <a:t>ligamentum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patelae</a:t>
            </a:r>
            <a:endParaRPr lang="cs-CZ" sz="2800" dirty="0" smtClean="0">
              <a:solidFill>
                <a:schemeClr val="bg1"/>
              </a:solidFill>
            </a:endParaRPr>
          </a:p>
          <a:p>
            <a:pPr>
              <a:buClr>
                <a:schemeClr val="tx1"/>
              </a:buClr>
            </a:pPr>
            <a:r>
              <a:rPr lang="cs-CZ" sz="2800" dirty="0" err="1" smtClean="0">
                <a:solidFill>
                  <a:schemeClr val="bg1"/>
                </a:solidFill>
              </a:rPr>
              <a:t>vhojení</a:t>
            </a:r>
            <a:r>
              <a:rPr lang="cs-CZ" sz="2800" dirty="0" smtClean="0">
                <a:solidFill>
                  <a:schemeClr val="bg1"/>
                </a:solidFill>
              </a:rPr>
              <a:t> kostních bločků</a:t>
            </a:r>
          </a:p>
          <a:p>
            <a:pPr>
              <a:buClr>
                <a:schemeClr val="tx2"/>
              </a:buClr>
            </a:pPr>
            <a:r>
              <a:rPr lang="cs-CZ" sz="2800" dirty="0" smtClean="0">
                <a:solidFill>
                  <a:schemeClr val="bg1"/>
                </a:solidFill>
              </a:rPr>
              <a:t>potíže z odběrového místa</a:t>
            </a:r>
          </a:p>
        </p:txBody>
      </p:sp>
      <p:pic>
        <p:nvPicPr>
          <p:cNvPr id="65540" name="Picture 4" descr="S2400101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 l="16000" r="10001" b="10001"/>
          <a:stretch>
            <a:fillRect/>
          </a:stretch>
        </p:blipFill>
        <p:spPr>
          <a:xfrm>
            <a:off x="5508625" y="1484313"/>
            <a:ext cx="3352800" cy="3017837"/>
          </a:xfrm>
          <a:noFill/>
        </p:spPr>
      </p:pic>
      <p:pic>
        <p:nvPicPr>
          <p:cNvPr id="6554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652963"/>
            <a:ext cx="1692275" cy="1903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886" name="Text Box 6"/>
          <p:cNvSpPr txBox="1">
            <a:spLocks noChangeArrowheads="1"/>
          </p:cNvSpPr>
          <p:nvPr/>
        </p:nvSpPr>
        <p:spPr bwMode="auto">
          <a:xfrm>
            <a:off x="2916238" y="5516563"/>
            <a:ext cx="601186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cs-CZ" sz="2400" b="1" dirty="0">
                <a:latin typeface="Times New Roman" pitchFamily="18" charset="0"/>
              </a:rPr>
              <a:t>  </a:t>
            </a:r>
            <a:r>
              <a:rPr lang="cs-CZ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</a:rPr>
              <a:t>miniincize</a:t>
            </a:r>
            <a:r>
              <a:rPr lang="cs-CZ" sz="2400" dirty="0">
                <a:latin typeface="Times New Roman" pitchFamily="18" charset="0"/>
              </a:rPr>
              <a:t> 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- šetří r.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infrapatelaris</a:t>
            </a:r>
            <a:r>
              <a:rPr lang="cs-CZ" sz="2400" dirty="0">
                <a:solidFill>
                  <a:schemeClr val="bg1"/>
                </a:solidFill>
                <a:latin typeface="Times New Roman" pitchFamily="18" charset="0"/>
              </a:rPr>
              <a:t> n. </a:t>
            </a:r>
            <a:r>
              <a:rPr lang="cs-CZ" sz="2400" dirty="0" err="1">
                <a:solidFill>
                  <a:schemeClr val="bg1"/>
                </a:solidFill>
                <a:latin typeface="Times New Roman" pitchFamily="18" charset="0"/>
              </a:rPr>
              <a:t>sapheni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9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Hamstringy</a:t>
            </a:r>
            <a: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/>
            </a:r>
            <a:b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(m. </a:t>
            </a:r>
            <a:r>
              <a:rPr 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semitendinosus</a:t>
            </a: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+ m. </a:t>
            </a:r>
            <a:r>
              <a:rPr lang="cs-CZ" sz="4000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gracilis</a:t>
            </a:r>
            <a:r>
              <a:rPr lang="cs-CZ" sz="4000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)</a:t>
            </a:r>
          </a:p>
        </p:txBody>
      </p:sp>
      <p:sp>
        <p:nvSpPr>
          <p:cNvPr id="3799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55650" y="1988840"/>
            <a:ext cx="5616575" cy="273685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nejsou potíže z odběrového místa </a:t>
            </a:r>
          </a:p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oslabení flexorů</a:t>
            </a:r>
          </a:p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častější selhání</a:t>
            </a:r>
          </a:p>
          <a:p>
            <a:pPr lvl="1">
              <a:defRPr/>
            </a:pPr>
            <a:r>
              <a:rPr lang="cs-CZ" sz="2400" dirty="0" smtClean="0">
                <a:solidFill>
                  <a:srgbClr val="FFFF00"/>
                </a:solidFill>
              </a:rPr>
              <a:t>B-T-B</a:t>
            </a:r>
            <a:r>
              <a:rPr lang="cs-CZ" sz="2400" dirty="0" smtClean="0"/>
              <a:t>		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1,9 %</a:t>
            </a:r>
          </a:p>
          <a:p>
            <a:pPr lvl="1">
              <a:defRPr/>
            </a:pPr>
            <a:r>
              <a:rPr lang="cs-CZ" sz="2400" dirty="0" err="1" smtClean="0">
                <a:solidFill>
                  <a:srgbClr val="FFFF00"/>
                </a:solidFill>
              </a:rPr>
              <a:t>hamstringy</a:t>
            </a:r>
            <a:r>
              <a:rPr lang="cs-CZ" sz="2400" dirty="0" smtClean="0"/>
              <a:t>	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4,9%</a:t>
            </a:r>
          </a:p>
        </p:txBody>
      </p:sp>
      <p:pic>
        <p:nvPicPr>
          <p:cNvPr id="66564" name="Picture 4" descr="Hamstr schem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51500" y="2708275"/>
            <a:ext cx="2808288" cy="2808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6565" name="Picture 5" descr="Hamstr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27088" y="4941888"/>
            <a:ext cx="5256212" cy="1539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7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Fixace štěpu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11268" name="Picture 3" descr="S2400100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3" cstate="print"/>
          <a:srcRect l="11111" r="12500"/>
          <a:stretch>
            <a:fillRect/>
          </a:stretch>
        </p:blipFill>
        <p:spPr>
          <a:xfrm>
            <a:off x="395288" y="1989138"/>
            <a:ext cx="2716212" cy="3043237"/>
          </a:xfrm>
          <a:noFill/>
        </p:spPr>
      </p:pic>
      <p:graphicFrame>
        <p:nvGraphicFramePr>
          <p:cNvPr id="11266" name="Object 4"/>
          <p:cNvGraphicFramePr>
            <a:graphicFrameLocks noChangeAspect="1"/>
          </p:cNvGraphicFramePr>
          <p:nvPr/>
        </p:nvGraphicFramePr>
        <p:xfrm>
          <a:off x="3708400" y="1989138"/>
          <a:ext cx="2281238" cy="3024187"/>
        </p:xfrm>
        <a:graphic>
          <a:graphicData uri="http://schemas.openxmlformats.org/presentationml/2006/ole">
            <p:oleObj spid="_x0000_s3077" name="Rastrový obraz" r:id="rId4" imgW="11428571" imgH="15238095" progId="PBrush">
              <p:embed/>
            </p:oleObj>
          </a:graphicData>
        </a:graphic>
      </p:graphicFrame>
      <p:sp>
        <p:nvSpPr>
          <p:cNvPr id="11269" name="Text Box 5"/>
          <p:cNvSpPr txBox="1">
            <a:spLocks noChangeArrowheads="1"/>
          </p:cNvSpPr>
          <p:nvPr/>
        </p:nvSpPr>
        <p:spPr bwMode="auto">
          <a:xfrm>
            <a:off x="250825" y="5373688"/>
            <a:ext cx="30257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interferenční šroubky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11270" name="Text Box 6"/>
          <p:cNvSpPr txBox="1">
            <a:spLocks noChangeArrowheads="1"/>
          </p:cNvSpPr>
          <p:nvPr/>
        </p:nvSpPr>
        <p:spPr bwMode="auto">
          <a:xfrm>
            <a:off x="3635375" y="5373688"/>
            <a:ext cx="28082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vstřebatelné klínky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pic>
        <p:nvPicPr>
          <p:cNvPr id="11271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88125" y="1989138"/>
            <a:ext cx="2106613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272" name="Text Box 8"/>
          <p:cNvSpPr txBox="1">
            <a:spLocks noChangeArrowheads="1"/>
          </p:cNvSpPr>
          <p:nvPr/>
        </p:nvSpPr>
        <p:spPr bwMode="auto">
          <a:xfrm>
            <a:off x="6659563" y="5373688"/>
            <a:ext cx="2232025" cy="457200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press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-fit</a:t>
            </a:r>
          </a:p>
        </p:txBody>
      </p:sp>
      <p:pic>
        <p:nvPicPr>
          <p:cNvPr id="11273" name="Picture 9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3850" y="1125538"/>
            <a:ext cx="1368425" cy="115887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1954" name="Rectangle 2"/>
          <p:cNvSpPr>
            <a:spLocks noGrp="1" noChangeArrowheads="1"/>
          </p:cNvSpPr>
          <p:nvPr>
            <p:ph type="title"/>
          </p:nvPr>
        </p:nvSpPr>
        <p:spPr>
          <a:xfrm>
            <a:off x="395288" y="188913"/>
            <a:ext cx="6481762" cy="1008062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3819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11188" y="1628775"/>
            <a:ext cx="5759450" cy="1727200"/>
          </a:xfrm>
        </p:spPr>
        <p:txBody>
          <a:bodyPr/>
          <a:lstStyle/>
          <a:p>
            <a:pPr>
              <a:defRPr/>
            </a:pPr>
            <a:r>
              <a:rPr lang="cs-CZ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transtibiální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techniky</a:t>
            </a:r>
            <a:r>
              <a:rPr lang="cs-CZ" sz="2800" b="1" dirty="0" smtClean="0"/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- </a:t>
            </a:r>
            <a:r>
              <a:rPr lang="cs-CZ" sz="2800" dirty="0" smtClean="0">
                <a:solidFill>
                  <a:schemeClr val="bg1"/>
                </a:solidFill>
              </a:rPr>
              <a:t>štěp se protahuje přes T kanál do F kanálu</a:t>
            </a:r>
          </a:p>
        </p:txBody>
      </p:sp>
      <p:pic>
        <p:nvPicPr>
          <p:cNvPr id="67588" name="Picture 4" descr="TT vrt 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850" y="3068638"/>
            <a:ext cx="25177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 descr="TT pass graft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87675" y="3068638"/>
            <a:ext cx="2298700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0" name="Picture 6" descr="TT šroub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3068638"/>
            <a:ext cx="2378075" cy="302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91" name="Picture 7" descr="ACL IS výsl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04025" y="549275"/>
            <a:ext cx="2130425" cy="2881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97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Techniky operace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258888" y="1412875"/>
            <a:ext cx="6911975" cy="1020763"/>
          </a:xfrm>
        </p:spPr>
        <p:txBody>
          <a:bodyPr/>
          <a:lstStyle/>
          <a:p>
            <a:r>
              <a:rPr lang="cs-CZ" sz="2800" b="1" dirty="0" smtClean="0">
                <a:solidFill>
                  <a:srgbClr val="FF0000"/>
                </a:solidFill>
              </a:rPr>
              <a:t>s pomocnou laterální </a:t>
            </a:r>
            <a:r>
              <a:rPr lang="cs-CZ" sz="2800" b="1" dirty="0" err="1" smtClean="0">
                <a:solidFill>
                  <a:srgbClr val="FF0000"/>
                </a:solidFill>
              </a:rPr>
              <a:t>miniincizí</a:t>
            </a:r>
            <a:r>
              <a:rPr lang="cs-CZ" sz="2800" b="1" dirty="0" smtClean="0">
                <a:solidFill>
                  <a:schemeClr val="tx2"/>
                </a:solidFill>
              </a:rPr>
              <a:t> </a:t>
            </a:r>
            <a:r>
              <a:rPr lang="cs-CZ" sz="2800" b="1" dirty="0" smtClean="0">
                <a:solidFill>
                  <a:schemeClr val="bg1"/>
                </a:solidFill>
              </a:rPr>
              <a:t>- štěp se protahuje přes F kanál do T kanálu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68612" name="Picture 4"/>
          <p:cNvPicPr>
            <a:picLocks noGrp="1" noChangeAspect="1" noChangeArrowheads="1"/>
          </p:cNvPicPr>
          <p:nvPr>
            <p:ph type="ch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116013" y="2997200"/>
            <a:ext cx="2971800" cy="2744788"/>
          </a:xfrm>
          <a:noFill/>
        </p:spPr>
      </p:pic>
      <p:pic>
        <p:nvPicPr>
          <p:cNvPr id="68613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3048000"/>
            <a:ext cx="3581400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8614" name="Line 6"/>
          <p:cNvSpPr>
            <a:spLocks noChangeShapeType="1"/>
          </p:cNvSpPr>
          <p:nvPr/>
        </p:nvSpPr>
        <p:spPr bwMode="auto">
          <a:xfrm>
            <a:off x="1258888" y="3141663"/>
            <a:ext cx="649287" cy="503237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 anchor="ctr"/>
          <a:lstStyle/>
          <a:p>
            <a:endParaRPr lang="cs-CZ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0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Femorální kanál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14400" y="5638800"/>
            <a:ext cx="76962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 smtClean="0">
                <a:solidFill>
                  <a:schemeClr val="bg1"/>
                </a:solidFill>
              </a:rPr>
              <a:t>	femorální </a:t>
            </a:r>
            <a:r>
              <a:rPr lang="cs-CZ" sz="2800" dirty="0" err="1" smtClean="0">
                <a:solidFill>
                  <a:schemeClr val="bg1"/>
                </a:solidFill>
              </a:rPr>
              <a:t>cílič</a:t>
            </a:r>
            <a:r>
              <a:rPr lang="cs-CZ" sz="2800" dirty="0" smtClean="0">
                <a:solidFill>
                  <a:schemeClr val="bg1"/>
                </a:solidFill>
              </a:rPr>
              <a:t> + vrtání femorálního kanálu pod ASK kontrolou</a:t>
            </a:r>
          </a:p>
        </p:txBody>
      </p:sp>
      <p:pic>
        <p:nvPicPr>
          <p:cNvPr id="6963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66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48400" y="1066800"/>
            <a:ext cx="2590800" cy="194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39" name="Picture 7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28600" y="3429000"/>
            <a:ext cx="2895600" cy="1900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0" name="Picture 8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76600" y="3429000"/>
            <a:ext cx="2895600" cy="190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9641" name="Picture 9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400800" y="3429000"/>
            <a:ext cx="2743200" cy="192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05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Tibiální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kanál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706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38200" y="5410200"/>
            <a:ext cx="7543800" cy="12192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800" dirty="0" smtClean="0"/>
              <a:t>	</a:t>
            </a:r>
            <a:r>
              <a:rPr lang="cs-CZ" sz="2800" dirty="0" err="1" smtClean="0">
                <a:solidFill>
                  <a:schemeClr val="bg1"/>
                </a:solidFill>
              </a:rPr>
              <a:t>tibiální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cílič</a:t>
            </a:r>
            <a:r>
              <a:rPr lang="cs-CZ" sz="2800" dirty="0" smtClean="0">
                <a:solidFill>
                  <a:schemeClr val="bg1"/>
                </a:solidFill>
              </a:rPr>
              <a:t> + vrtání </a:t>
            </a:r>
            <a:r>
              <a:rPr lang="cs-CZ" sz="2800" dirty="0" err="1" smtClean="0">
                <a:solidFill>
                  <a:schemeClr val="bg1"/>
                </a:solidFill>
              </a:rPr>
              <a:t>tibiálního</a:t>
            </a:r>
            <a:r>
              <a:rPr lang="cs-CZ" sz="2800" dirty="0" smtClean="0">
                <a:solidFill>
                  <a:schemeClr val="bg1"/>
                </a:solidFill>
              </a:rPr>
              <a:t> kanálu pod ASK kontrolou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70660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143000"/>
            <a:ext cx="23622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1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120015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2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1219200"/>
            <a:ext cx="2286000" cy="171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3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3716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64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76800" y="3200400"/>
            <a:ext cx="2971800" cy="1951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 </a:t>
            </a:r>
            <a:r>
              <a:rPr lang="cs-CZ" b="1" dirty="0" smtClean="0">
                <a:solidFill>
                  <a:srgbClr val="FFFF00"/>
                </a:solidFill>
              </a:rPr>
              <a:t>- burzy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4098" name="Picture 2" descr="http://www.thesoccerdoc.com/images/kKnee_bursitis_image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4225"/>
          <a:stretch>
            <a:fillRect/>
          </a:stretch>
        </p:blipFill>
        <p:spPr bwMode="auto">
          <a:xfrm>
            <a:off x="467545" y="1772816"/>
            <a:ext cx="4032447" cy="4204406"/>
          </a:xfrm>
          <a:prstGeom prst="rect">
            <a:avLst/>
          </a:prstGeom>
          <a:noFill/>
        </p:spPr>
      </p:pic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4" cstate="print"/>
          <a:srcRect l="2051" t="3674" b="6061"/>
          <a:stretch>
            <a:fillRect/>
          </a:stretch>
        </p:blipFill>
        <p:spPr bwMode="auto">
          <a:xfrm>
            <a:off x="4716016" y="1772816"/>
            <a:ext cx="3967368" cy="42484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07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Protažení štěpu</a:t>
            </a:r>
            <a:endParaRPr lang="cs-CZ" b="1" dirty="0" smtClean="0">
              <a:solidFill>
                <a:srgbClr val="FFFF00"/>
              </a:solidFill>
            </a:endParaRPr>
          </a:p>
        </p:txBody>
      </p:sp>
      <p:sp>
        <p:nvSpPr>
          <p:cNvPr id="71683" name="Text Box 3"/>
          <p:cNvSpPr txBox="1">
            <a:spLocks noChangeArrowheads="1"/>
          </p:cNvSpPr>
          <p:nvPr/>
        </p:nvSpPr>
        <p:spPr bwMode="auto">
          <a:xfrm>
            <a:off x="381000" y="4343400"/>
            <a:ext cx="4648200" cy="1373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76238" indent="-376238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vláken nejprve přes femorální kanál a poté přes </a:t>
            </a:r>
            <a:r>
              <a:rPr lang="cs-CZ" sz="2800" dirty="0" err="1">
                <a:solidFill>
                  <a:schemeClr val="bg1"/>
                </a:solidFill>
                <a:latin typeface="Times New Roman" pitchFamily="18" charset="0"/>
              </a:rPr>
              <a:t>tibiální</a:t>
            </a: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 kanál</a:t>
            </a:r>
          </a:p>
        </p:txBody>
      </p:sp>
      <p:sp>
        <p:nvSpPr>
          <p:cNvPr id="71684" name="Rectangle 4"/>
          <p:cNvSpPr>
            <a:spLocks noChangeArrowheads="1"/>
          </p:cNvSpPr>
          <p:nvPr/>
        </p:nvSpPr>
        <p:spPr bwMode="auto">
          <a:xfrm>
            <a:off x="0" y="5943600"/>
            <a:ext cx="91440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385763" lvl="1" indent="384175">
              <a:spcBef>
                <a:spcPct val="50000"/>
              </a:spcBef>
              <a:buFontTx/>
              <a:buChar char="•"/>
            </a:pPr>
            <a:r>
              <a:rPr lang="cs-CZ" sz="2800" dirty="0">
                <a:solidFill>
                  <a:schemeClr val="bg1"/>
                </a:solidFill>
                <a:latin typeface="Times New Roman" pitchFamily="18" charset="0"/>
              </a:rPr>
              <a:t>protažení štěpu tahem za vlákna pod ASK kontrolou</a:t>
            </a:r>
          </a:p>
        </p:txBody>
      </p:sp>
      <p:pic>
        <p:nvPicPr>
          <p:cNvPr id="7168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1143000"/>
            <a:ext cx="3733800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6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181600" y="1128713"/>
            <a:ext cx="3505200" cy="2300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687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257800" y="3733800"/>
            <a:ext cx="3429000" cy="2251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2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BTB štěp pro </a:t>
            </a:r>
            <a:r>
              <a:rPr lang="cs-CZ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press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-fit</a:t>
            </a:r>
            <a:r>
              <a:rPr lang="cs-CZ" b="1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fixaci</a:t>
            </a:r>
          </a:p>
        </p:txBody>
      </p:sp>
      <p:sp>
        <p:nvSpPr>
          <p:cNvPr id="389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981200"/>
            <a:ext cx="4173538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rgbClr val="FFC000"/>
                </a:solidFill>
              </a:rPr>
              <a:t>proximální konec na řezu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 lichoběžníkovitý tvar</a:t>
            </a:r>
          </a:p>
          <a:p>
            <a:pPr>
              <a:buClr>
                <a:schemeClr val="tx1"/>
              </a:buCl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defRPr/>
            </a:pPr>
            <a:r>
              <a:rPr lang="cs-CZ" sz="2800" dirty="0" err="1" smtClean="0">
                <a:solidFill>
                  <a:srgbClr val="FFC000"/>
                </a:solidFill>
              </a:rPr>
              <a:t>press</a:t>
            </a:r>
            <a:r>
              <a:rPr lang="cs-CZ" sz="2800" dirty="0" smtClean="0">
                <a:solidFill>
                  <a:srgbClr val="FFC000"/>
                </a:solidFill>
              </a:rPr>
              <a:t>-fit fixace v 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zužujícím se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rgbClr val="FFC000"/>
                </a:solidFill>
              </a:rPr>
              <a:t>femorálním kanálu</a:t>
            </a:r>
            <a:endParaRPr lang="cs-CZ" sz="2800" b="1" dirty="0" smtClean="0">
              <a:solidFill>
                <a:srgbClr val="FFC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cs-CZ" sz="2800" dirty="0" smtClean="0"/>
          </a:p>
        </p:txBody>
      </p:sp>
      <p:pic>
        <p:nvPicPr>
          <p:cNvPr id="12293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076825" y="1484313"/>
            <a:ext cx="3665538" cy="1998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2290" name="Object 5"/>
          <p:cNvGraphicFramePr>
            <a:graphicFrameLocks noGrp="1" noChangeAspect="1"/>
          </p:cNvGraphicFramePr>
          <p:nvPr>
            <p:ph sz="half" idx="2"/>
          </p:nvPr>
        </p:nvGraphicFramePr>
        <p:xfrm>
          <a:off x="5076825" y="3548063"/>
          <a:ext cx="3665538" cy="3009900"/>
        </p:xfrm>
        <a:graphic>
          <a:graphicData uri="http://schemas.openxmlformats.org/presentationml/2006/ole">
            <p:oleObj spid="_x0000_s4101" name="Rastrový obrázek" r:id="rId4" imgW="5649114" imgH="4638095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1116013" y="260350"/>
            <a:ext cx="6932612" cy="942975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REHABILITACE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90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42988" y="1628775"/>
            <a:ext cx="7489825" cy="4824413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předoperační RHB</a:t>
            </a:r>
          </a:p>
          <a:p>
            <a:pPr>
              <a:lnSpc>
                <a:spcPct val="90000"/>
              </a:lnSpc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pooperační </a:t>
            </a: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RHB protokol 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ortéza 0-30 st.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pohyb ihned po operaci</a:t>
            </a:r>
          </a:p>
          <a:p>
            <a:pPr lvl="1">
              <a:lnSpc>
                <a:spcPct val="90000"/>
              </a:lnSpc>
              <a:defRPr/>
            </a:pPr>
            <a:r>
              <a:rPr lang="cs-CZ" sz="2000" dirty="0" smtClean="0">
                <a:solidFill>
                  <a:schemeClr val="bg1"/>
                </a:solidFill>
              </a:rPr>
              <a:t>polohování do plné extenze</a:t>
            </a:r>
          </a:p>
          <a:p>
            <a:pPr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RHB protokol respektující jednotlivé fáze </a:t>
            </a:r>
            <a:r>
              <a:rPr lang="cs-CZ" sz="2400" dirty="0" err="1" smtClean="0">
                <a:solidFill>
                  <a:schemeClr val="bg1"/>
                </a:solidFill>
              </a:rPr>
              <a:t>vhojování</a:t>
            </a:r>
            <a:r>
              <a:rPr lang="cs-CZ" sz="2400" dirty="0" smtClean="0">
                <a:solidFill>
                  <a:schemeClr val="bg1"/>
                </a:solidFill>
              </a:rPr>
              <a:t> štěpu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hojení kostních štěpů – 6 týdnů dlouhá ortéza s kloubem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reedukace reflexních ochranných mechanismů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revaskularizace</a:t>
            </a:r>
            <a:r>
              <a:rPr lang="cs-CZ" sz="2400" dirty="0" smtClean="0">
                <a:solidFill>
                  <a:schemeClr val="bg1"/>
                </a:solidFill>
              </a:rPr>
              <a:t> štěpu = přestavba - </a:t>
            </a:r>
            <a:r>
              <a:rPr lang="cs-CZ" sz="2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rizikové sporty až za 8 - 10 měsíců</a:t>
            </a:r>
          </a:p>
          <a:p>
            <a:pPr lvl="1">
              <a:lnSpc>
                <a:spcPct val="90000"/>
              </a:lnSpc>
              <a:buClr>
                <a:schemeClr val="tx1"/>
              </a:buClr>
              <a:defRPr/>
            </a:pPr>
            <a:endParaRPr lang="cs-CZ" sz="24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525" y="1341438"/>
            <a:ext cx="2217738" cy="193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4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.) 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Chrupavka a její postižení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Difuzní změny</a:t>
            </a: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Chondropatie</a:t>
            </a:r>
            <a:endParaRPr lang="cs-CZ" dirty="0" smtClean="0">
              <a:solidFill>
                <a:srgbClr val="FFC000"/>
              </a:solidFill>
            </a:endParaRP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Artróza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Ložiskové defekty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v rámci celkových artrotických změn</a:t>
            </a:r>
          </a:p>
          <a:p>
            <a:pPr lvl="1"/>
            <a:r>
              <a:rPr lang="cs-CZ" dirty="0" smtClean="0">
                <a:solidFill>
                  <a:srgbClr val="FFC000"/>
                </a:solidFill>
              </a:rPr>
              <a:t>traumata chrupavky</a:t>
            </a:r>
          </a:p>
          <a:p>
            <a:pPr lvl="2"/>
            <a:r>
              <a:rPr lang="cs-CZ" dirty="0" err="1" smtClean="0">
                <a:solidFill>
                  <a:srgbClr val="FFFF00"/>
                </a:solidFill>
              </a:rPr>
              <a:t>tranaschondrální</a:t>
            </a:r>
            <a:r>
              <a:rPr lang="cs-CZ" dirty="0" smtClean="0">
                <a:solidFill>
                  <a:srgbClr val="FFFF00"/>
                </a:solidFill>
              </a:rPr>
              <a:t> fraktury</a:t>
            </a:r>
          </a:p>
          <a:p>
            <a:pPr lvl="2"/>
            <a:r>
              <a:rPr lang="cs-CZ" dirty="0" err="1" smtClean="0">
                <a:solidFill>
                  <a:srgbClr val="FFFF00"/>
                </a:solidFill>
              </a:rPr>
              <a:t>osteochondrální</a:t>
            </a:r>
            <a:r>
              <a:rPr lang="cs-CZ" dirty="0" smtClean="0">
                <a:solidFill>
                  <a:srgbClr val="FFFF00"/>
                </a:solidFill>
              </a:rPr>
              <a:t> fraktury</a:t>
            </a:r>
          </a:p>
          <a:p>
            <a:pPr lvl="1"/>
            <a:r>
              <a:rPr lang="cs-CZ" dirty="0" err="1" smtClean="0">
                <a:solidFill>
                  <a:srgbClr val="FFC000"/>
                </a:solidFill>
              </a:rPr>
              <a:t>dissekující</a:t>
            </a:r>
            <a:r>
              <a:rPr lang="cs-CZ" dirty="0" smtClean="0">
                <a:solidFill>
                  <a:srgbClr val="FFC000"/>
                </a:solidFill>
              </a:rPr>
              <a:t> </a:t>
            </a:r>
            <a:r>
              <a:rPr lang="cs-CZ" dirty="0" err="1" smtClean="0">
                <a:solidFill>
                  <a:srgbClr val="FFC000"/>
                </a:solidFill>
              </a:rPr>
              <a:t>osteochondróza</a:t>
            </a:r>
            <a:endParaRPr lang="cs-CZ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1026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076" name="Picture 1029" descr="S6R00001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619250" y="1628775"/>
            <a:ext cx="5976938" cy="3922713"/>
          </a:xfrm>
        </p:spPr>
      </p:pic>
      <p:sp>
        <p:nvSpPr>
          <p:cNvPr id="3077" name="Text Box 1030"/>
          <p:cNvSpPr txBox="1">
            <a:spLocks noChangeArrowheads="1"/>
          </p:cNvSpPr>
          <p:nvPr/>
        </p:nvSpPr>
        <p:spPr bwMode="auto">
          <a:xfrm>
            <a:off x="1752600" y="5715000"/>
            <a:ext cx="5638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Chondromalacie - změknutí chrupavky</a:t>
            </a:r>
          </a:p>
        </p:txBody>
      </p:sp>
      <p:graphicFrame>
        <p:nvGraphicFramePr>
          <p:cNvPr id="3074" name="Object 1039"/>
          <p:cNvGraphicFramePr>
            <a:graphicFrameLocks noGrp="1" noChangeAspect="1"/>
          </p:cNvGraphicFramePr>
          <p:nvPr>
            <p:ph sz="half" idx="2"/>
          </p:nvPr>
        </p:nvGraphicFramePr>
        <p:xfrm>
          <a:off x="6732588" y="4005263"/>
          <a:ext cx="2066925" cy="1647825"/>
        </p:xfrm>
        <a:graphic>
          <a:graphicData uri="http://schemas.openxmlformats.org/presentationml/2006/ole">
            <p:oleObj spid="_x0000_s6149" name="Rastrový obrázek" r:id="rId4" imgW="2066667" imgH="1647619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260350"/>
            <a:ext cx="7340600" cy="944563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4100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447800" y="1447800"/>
            <a:ext cx="6267450" cy="4114800"/>
          </a:xfrm>
        </p:spPr>
      </p:pic>
      <p:sp>
        <p:nvSpPr>
          <p:cNvPr id="4101" name="Text Box 6"/>
          <p:cNvSpPr txBox="1">
            <a:spLocks noChangeArrowheads="1"/>
          </p:cNvSpPr>
          <p:nvPr/>
        </p:nvSpPr>
        <p:spPr bwMode="auto">
          <a:xfrm>
            <a:off x="3276600" y="5715000"/>
            <a:ext cx="259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Fisury  chrupavky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graphicFrame>
        <p:nvGraphicFramePr>
          <p:cNvPr id="4098" name="Object 9"/>
          <p:cNvGraphicFramePr>
            <a:graphicFrameLocks noChangeAspect="1"/>
          </p:cNvGraphicFramePr>
          <p:nvPr/>
        </p:nvGraphicFramePr>
        <p:xfrm>
          <a:off x="6659563" y="4797425"/>
          <a:ext cx="2085975" cy="1647825"/>
        </p:xfrm>
        <a:graphic>
          <a:graphicData uri="http://schemas.openxmlformats.org/presentationml/2006/ole">
            <p:oleObj spid="_x0000_s7173" name="Rastrový obrázek" r:id="rId4" imgW="2085714" imgH="1647619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III. st.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124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2057400" y="5867400"/>
            <a:ext cx="4953000" cy="533400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Fibrilace chrupavky  - „krabí maso“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5125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371600" y="1447800"/>
            <a:ext cx="6324600" cy="4114800"/>
          </a:xfrm>
        </p:spPr>
      </p:pic>
      <p:graphicFrame>
        <p:nvGraphicFramePr>
          <p:cNvPr id="5122" name="Object 7"/>
          <p:cNvGraphicFramePr>
            <a:graphicFrameLocks noChangeAspect="1"/>
          </p:cNvGraphicFramePr>
          <p:nvPr/>
        </p:nvGraphicFramePr>
        <p:xfrm>
          <a:off x="6659563" y="4076700"/>
          <a:ext cx="2009775" cy="1676400"/>
        </p:xfrm>
        <a:graphic>
          <a:graphicData uri="http://schemas.openxmlformats.org/presentationml/2006/ole">
            <p:oleObj spid="_x0000_s8197" name="Rastrový obrázek" r:id="rId4" imgW="2010056" imgH="1676634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404813"/>
            <a:ext cx="7340600" cy="917575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IV. st.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endParaRPr lang="cs-CZ" dirty="0" smtClean="0">
              <a:solidFill>
                <a:srgbClr val="FFFF00"/>
              </a:solidFill>
            </a:endParaRPr>
          </a:p>
        </p:txBody>
      </p:sp>
      <p:pic>
        <p:nvPicPr>
          <p:cNvPr id="6148" name="Picture 5" descr="S6R00002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547813" y="1484313"/>
            <a:ext cx="5884862" cy="3862387"/>
          </a:xfrm>
        </p:spPr>
      </p:pic>
      <p:sp>
        <p:nvSpPr>
          <p:cNvPr id="6149" name="Text Box 7"/>
          <p:cNvSpPr txBox="1">
            <a:spLocks noChangeArrowheads="1"/>
          </p:cNvSpPr>
          <p:nvPr/>
        </p:nvSpPr>
        <p:spPr bwMode="auto">
          <a:xfrm>
            <a:off x="1219200" y="5486400"/>
            <a:ext cx="6705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Degenerativní nález ve vnitřním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kompartmentu</a:t>
            </a:r>
            <a:endParaRPr lang="cs-CZ" sz="2400" b="1" dirty="0">
              <a:solidFill>
                <a:schemeClr val="bg1"/>
              </a:solidFill>
              <a:latin typeface="Times New Roman" pitchFamily="18" charset="0"/>
            </a:endParaRP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 -  plošně obnažená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kost</a:t>
            </a:r>
          </a:p>
        </p:txBody>
      </p:sp>
      <p:graphicFrame>
        <p:nvGraphicFramePr>
          <p:cNvPr id="6146" name="Object 10"/>
          <p:cNvGraphicFramePr>
            <a:graphicFrameLocks noChangeAspect="1"/>
          </p:cNvGraphicFramePr>
          <p:nvPr/>
        </p:nvGraphicFramePr>
        <p:xfrm>
          <a:off x="6877050" y="4076700"/>
          <a:ext cx="1819275" cy="1419225"/>
        </p:xfrm>
        <a:graphic>
          <a:graphicData uri="http://schemas.openxmlformats.org/presentationml/2006/ole">
            <p:oleObj spid="_x0000_s9221" name="Rastrový obrázek" r:id="rId4" imgW="1819529" imgH="1419048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Gonartróza</a:t>
            </a:r>
            <a:endParaRPr lang="cs-CZ" b="1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Picture 5" descr="FOTO 2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lum bright="18000"/>
          </a:blip>
          <a:srcRect l="12790" t="13255"/>
          <a:stretch>
            <a:fillRect/>
          </a:stretch>
        </p:blipFill>
        <p:spPr bwMode="auto">
          <a:xfrm>
            <a:off x="395536" y="1916832"/>
            <a:ext cx="5147166" cy="38433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266" name="Picture 2" descr="D:\artróza\koleno\image4.jpg"/>
          <p:cNvPicPr>
            <a:picLocks noChangeAspect="1" noChangeArrowheads="1"/>
          </p:cNvPicPr>
          <p:nvPr/>
        </p:nvPicPr>
        <p:blipFill>
          <a:blip r:embed="rId3" cstate="print"/>
          <a:srcRect l="51737" t="22433" r="3599" b="14007"/>
          <a:stretch>
            <a:fillRect/>
          </a:stretch>
        </p:blipFill>
        <p:spPr bwMode="auto">
          <a:xfrm>
            <a:off x="5796136" y="1916832"/>
            <a:ext cx="2732411" cy="388843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228600"/>
            <a:ext cx="8534400" cy="11430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sz="40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Ložiskový defekt chrupavky IV. st. při artrotických změnách</a:t>
            </a:r>
            <a:endParaRPr lang="cs-CZ" sz="4000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1827213" y="5559425"/>
            <a:ext cx="1144587" cy="536575"/>
          </a:xfrm>
        </p:spPr>
        <p:txBody>
          <a:bodyPr/>
          <a:lstStyle/>
          <a:p>
            <a:pPr>
              <a:buClr>
                <a:schemeClr val="tx1"/>
              </a:buClr>
              <a:buFontTx/>
              <a:buNone/>
            </a:pPr>
            <a:r>
              <a:rPr lang="cs-CZ" sz="2400" b="1" dirty="0" smtClean="0">
                <a:solidFill>
                  <a:schemeClr val="bg1"/>
                </a:solidFill>
              </a:rPr>
              <a:t>Patela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35844" name="Picture 4"/>
          <p:cNvPicPr>
            <a:picLocks noGrp="1" noChangeAspect="1" noChangeArrowheads="1"/>
          </p:cNvPicPr>
          <p:nvPr>
            <p:ph type="clipArt"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228600" y="2209800"/>
            <a:ext cx="4038600" cy="2717800"/>
          </a:xfrm>
        </p:spPr>
      </p:pic>
      <p:pic>
        <p:nvPicPr>
          <p:cNvPr id="3584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87900" y="2227263"/>
            <a:ext cx="4127500" cy="270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846" name="Text Box 6"/>
          <p:cNvSpPr txBox="1">
            <a:spLocks noChangeArrowheads="1"/>
          </p:cNvSpPr>
          <p:nvPr/>
        </p:nvSpPr>
        <p:spPr bwMode="auto">
          <a:xfrm>
            <a:off x="5029200" y="5562600"/>
            <a:ext cx="373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Mediální kondyl femuru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</a:t>
            </a:r>
            <a:r>
              <a:rPr lang="cs-CZ" b="1" dirty="0" smtClean="0">
                <a:solidFill>
                  <a:srgbClr val="FFFF00"/>
                </a:solidFill>
              </a:rPr>
              <a:t> – cévy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3074" name="Picture 2" descr="http://classconnection.s3.amazonaws.com/694/flashcards/597694/jpg/knee_joint313121539082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9589"/>
          <a:stretch>
            <a:fillRect/>
          </a:stretch>
        </p:blipFill>
        <p:spPr bwMode="auto">
          <a:xfrm>
            <a:off x="1259632" y="1412776"/>
            <a:ext cx="6726677" cy="51845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228600"/>
            <a:ext cx="7162800" cy="1066800"/>
          </a:xfrm>
        </p:spPr>
        <p:txBody>
          <a:bodyPr>
            <a:normAutofit fontScale="90000"/>
          </a:bodyPr>
          <a:lstStyle/>
          <a:p>
            <a:pPr algn="l">
              <a:defRPr/>
            </a:pPr>
            <a:r>
              <a:rPr lang="cs-CZ" b="1" dirty="0" smtClean="0">
                <a:solidFill>
                  <a:srgbClr val="FFFF00"/>
                </a:solidFill>
              </a:rPr>
              <a:t>   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Transchondrální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fraktura</a:t>
            </a:r>
            <a:r>
              <a:rPr lang="cs-CZ" b="1" dirty="0" smtClean="0"/>
              <a:t/>
            </a:r>
            <a:br>
              <a:rPr lang="cs-CZ" b="1" dirty="0" smtClean="0"/>
            </a:br>
            <a:endParaRPr lang="cs-CZ" sz="2400" b="1" dirty="0" smtClean="0"/>
          </a:p>
        </p:txBody>
      </p:sp>
      <p:pic>
        <p:nvPicPr>
          <p:cNvPr id="36867" name="Picture 8" descr="abraze subch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800600" y="1524000"/>
            <a:ext cx="4038600" cy="2740025"/>
          </a:xfrm>
          <a:noFill/>
        </p:spPr>
      </p:pic>
      <p:pic>
        <p:nvPicPr>
          <p:cNvPr id="36868" name="Picture 9" descr="S6R0000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524000"/>
            <a:ext cx="3962400" cy="2776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869" name="Text Box 10"/>
          <p:cNvSpPr txBox="1">
            <a:spLocks noChangeArrowheads="1"/>
          </p:cNvSpPr>
          <p:nvPr/>
        </p:nvSpPr>
        <p:spPr bwMode="auto">
          <a:xfrm>
            <a:off x="762000" y="4724400"/>
            <a:ext cx="3352800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odstranění poškozené chrupavky</a:t>
            </a:r>
            <a:r>
              <a:rPr lang="cs-CZ" sz="2400" b="1" dirty="0">
                <a:latin typeface="Times New Roman" pitchFamily="18" charset="0"/>
              </a:rPr>
              <a:t/>
            </a:r>
            <a:br>
              <a:rPr lang="cs-CZ" sz="2400" b="1" dirty="0">
                <a:latin typeface="Times New Roman" pitchFamily="18" charset="0"/>
              </a:rPr>
            </a:br>
            <a:r>
              <a:rPr lang="cs-CZ" sz="2400" b="1" dirty="0">
                <a:latin typeface="Times New Roman" pitchFamily="18" charset="0"/>
              </a:rPr>
              <a:t>					</a:t>
            </a:r>
          </a:p>
        </p:txBody>
      </p:sp>
      <p:sp>
        <p:nvSpPr>
          <p:cNvPr id="36870" name="Text Box 11"/>
          <p:cNvSpPr txBox="1">
            <a:spLocks noChangeArrowheads="1"/>
          </p:cNvSpPr>
          <p:nvPr/>
        </p:nvSpPr>
        <p:spPr bwMode="auto">
          <a:xfrm>
            <a:off x="5257800" y="4648200"/>
            <a:ext cx="3429000" cy="17543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subchondrální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abraze</a:t>
            </a:r>
          </a:p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</a:t>
            </a:r>
            <a:r>
              <a:rPr lang="cs-CZ" sz="2400" b="1" dirty="0" err="1">
                <a:solidFill>
                  <a:schemeClr val="bg1"/>
                </a:solidFill>
                <a:latin typeface="Times New Roman" pitchFamily="18" charset="0"/>
              </a:rPr>
              <a:t>přehojení</a:t>
            </a: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vazivovou</a:t>
            </a:r>
            <a:b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</a:b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chrupavkou</a:t>
            </a:r>
            <a:r>
              <a:rPr lang="cs-CZ" sz="2400" b="1" dirty="0">
                <a:latin typeface="Times New Roman" pitchFamily="18" charset="0"/>
              </a:rPr>
              <a:t/>
            </a:r>
            <a:br>
              <a:rPr lang="cs-CZ" sz="2400" b="1" dirty="0">
                <a:latin typeface="Times New Roman" pitchFamily="18" charset="0"/>
              </a:rPr>
            </a:br>
            <a:endParaRPr lang="cs-CZ" sz="2400" b="1" dirty="0"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Osteochondrální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fraktury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2205038"/>
            <a:ext cx="4391025" cy="4114800"/>
          </a:xfrm>
        </p:spPr>
        <p:txBody>
          <a:bodyPr/>
          <a:lstStyle/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Menší fragmenty - extrakce</a:t>
            </a:r>
          </a:p>
          <a:p>
            <a:pPr>
              <a:defRPr/>
            </a:pPr>
            <a:r>
              <a:rPr lang="cs-CZ" sz="2400" dirty="0" err="1" smtClean="0">
                <a:solidFill>
                  <a:schemeClr val="bg1"/>
                </a:solidFill>
              </a:rPr>
              <a:t>Refixace</a:t>
            </a:r>
            <a:r>
              <a:rPr lang="cs-CZ" sz="2400" dirty="0" smtClean="0">
                <a:solidFill>
                  <a:schemeClr val="bg1"/>
                </a:solidFill>
              </a:rPr>
              <a:t> pokud lze</a:t>
            </a:r>
          </a:p>
          <a:p>
            <a:pPr lvl="1"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vstřebatelné šroubky, hřebíčky</a:t>
            </a:r>
          </a:p>
          <a:p>
            <a:pPr lvl="1">
              <a:defRPr/>
            </a:pPr>
            <a:r>
              <a:rPr lang="cs-CZ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kongruence</a:t>
            </a:r>
            <a:r>
              <a:rPr lang="cs-CZ" sz="2400" dirty="0" smtClean="0"/>
              <a:t> </a:t>
            </a:r>
            <a:r>
              <a:rPr lang="cs-CZ" sz="2400" dirty="0" smtClean="0">
                <a:solidFill>
                  <a:schemeClr val="bg1"/>
                </a:solidFill>
              </a:rPr>
              <a:t>kloubu</a:t>
            </a:r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endParaRPr lang="cs-CZ" sz="2400" dirty="0" smtClean="0"/>
          </a:p>
          <a:p>
            <a:pPr>
              <a:defRPr/>
            </a:pPr>
            <a:r>
              <a:rPr lang="cs-CZ" sz="2400" dirty="0" smtClean="0">
                <a:solidFill>
                  <a:schemeClr val="bg1"/>
                </a:solidFill>
              </a:rPr>
              <a:t>Neošetřené - volné tělísko = kloubní myš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7173" name="Picture 6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5759450" y="1989138"/>
            <a:ext cx="3205163" cy="2222500"/>
          </a:xfrm>
          <a:noFill/>
        </p:spPr>
      </p:pic>
      <p:pic>
        <p:nvPicPr>
          <p:cNvPr id="7174" name="Picture 4" descr="S6R0000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5600" y="4508500"/>
            <a:ext cx="2667000" cy="1960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170" name="Object 5"/>
          <p:cNvGraphicFramePr>
            <a:graphicFrameLocks noChangeAspect="1"/>
          </p:cNvGraphicFramePr>
          <p:nvPr/>
        </p:nvGraphicFramePr>
        <p:xfrm>
          <a:off x="4284663" y="2852738"/>
          <a:ext cx="1317625" cy="1317625"/>
        </p:xfrm>
        <a:graphic>
          <a:graphicData uri="http://schemas.openxmlformats.org/presentationml/2006/ole">
            <p:oleObj spid="_x0000_s12293" name="Rastrový obraz" r:id="rId5" imgW="2381582" imgH="1971950" progId="PBrush">
              <p:embed/>
            </p:oleObj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smtClean="0">
                <a:solidFill>
                  <a:srgbClr val="FFFF00"/>
                </a:solidFill>
              </a:rPr>
              <a:t>Možnosti řešení ložiskových </a:t>
            </a:r>
            <a:r>
              <a:rPr lang="cs-CZ" b="1" dirty="0" err="1" smtClean="0">
                <a:solidFill>
                  <a:srgbClr val="FFFF00"/>
                </a:solidFill>
              </a:rPr>
              <a:t>chondrálních</a:t>
            </a:r>
            <a:r>
              <a:rPr lang="cs-CZ" b="1" dirty="0" smtClean="0">
                <a:solidFill>
                  <a:srgbClr val="FFFF00"/>
                </a:solidFill>
              </a:rPr>
              <a:t> defektů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66800" y="2817813"/>
            <a:ext cx="7391400" cy="3278187"/>
          </a:xfrm>
        </p:spPr>
        <p:txBody>
          <a:bodyPr/>
          <a:lstStyle/>
          <a:p>
            <a:r>
              <a:rPr lang="cs-CZ" dirty="0" err="1" smtClean="0">
                <a:solidFill>
                  <a:schemeClr val="bg1"/>
                </a:solidFill>
              </a:rPr>
              <a:t>Subchondrální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err="1" smtClean="0">
                <a:solidFill>
                  <a:schemeClr val="bg1"/>
                </a:solidFill>
              </a:rPr>
              <a:t>mikrofraktury</a:t>
            </a:r>
            <a:r>
              <a:rPr lang="cs-CZ" dirty="0" smtClean="0">
                <a:solidFill>
                  <a:schemeClr val="bg1"/>
                </a:solidFill>
              </a:rPr>
              <a:t>  /návrty/ - </a:t>
            </a:r>
            <a:r>
              <a:rPr lang="cs-CZ" dirty="0" err="1" smtClean="0">
                <a:solidFill>
                  <a:schemeClr val="bg1"/>
                </a:solidFill>
              </a:rPr>
              <a:t>přehojení</a:t>
            </a:r>
            <a:r>
              <a:rPr lang="cs-CZ" dirty="0" smtClean="0">
                <a:solidFill>
                  <a:schemeClr val="bg1"/>
                </a:solidFill>
              </a:rPr>
              <a:t> vazivovou chrupavkou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Mozaiková plastika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Transplantace kultivovaných </a:t>
            </a:r>
            <a:r>
              <a:rPr lang="cs-CZ" dirty="0" err="1" smtClean="0">
                <a:solidFill>
                  <a:schemeClr val="bg1"/>
                </a:solidFill>
              </a:rPr>
              <a:t>chondrocytů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Genová léčba - výzkum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789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550" y="1844675"/>
            <a:ext cx="4176713" cy="2741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2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708275"/>
            <a:ext cx="4176713" cy="2686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893" name="Text Box 16"/>
          <p:cNvSpPr txBox="1">
            <a:spLocks noChangeArrowheads="1"/>
          </p:cNvSpPr>
          <p:nvPr/>
        </p:nvSpPr>
        <p:spPr bwMode="auto">
          <a:xfrm>
            <a:off x="5219700" y="5661025"/>
            <a:ext cx="2667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 - konečný stav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  <p:sp>
        <p:nvSpPr>
          <p:cNvPr id="37894" name="Text Box 17"/>
          <p:cNvSpPr txBox="1">
            <a:spLocks noChangeArrowheads="1"/>
          </p:cNvSpPr>
          <p:nvPr/>
        </p:nvSpPr>
        <p:spPr bwMode="auto">
          <a:xfrm>
            <a:off x="1258888" y="5013325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cs-CZ" sz="2400" b="1" dirty="0">
                <a:solidFill>
                  <a:schemeClr val="bg1"/>
                </a:solidFill>
                <a:latin typeface="Times New Roman" pitchFamily="18" charset="0"/>
              </a:rPr>
              <a:t>- návrty šídlem</a:t>
            </a:r>
            <a:endParaRPr lang="cs-CZ" sz="2400" dirty="0">
              <a:solidFill>
                <a:schemeClr val="bg1"/>
              </a:solidFill>
              <a:latin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4213" y="260350"/>
            <a:ext cx="7772400" cy="1081088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Návrty - defekt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763713" y="5157788"/>
            <a:ext cx="5638800" cy="1296987"/>
          </a:xfrm>
        </p:spPr>
        <p:txBody>
          <a:bodyPr/>
          <a:lstStyle/>
          <a:p>
            <a:pPr algn="l"/>
            <a:r>
              <a:rPr lang="cs-CZ" dirty="0" smtClean="0">
                <a:solidFill>
                  <a:schemeClr val="bg1"/>
                </a:solidFill>
              </a:rPr>
              <a:t>- návrty spodiny K - drátem</a:t>
            </a:r>
          </a:p>
          <a:p>
            <a:pPr algn="l"/>
            <a:r>
              <a:rPr lang="cs-CZ" dirty="0" smtClean="0">
                <a:solidFill>
                  <a:schemeClr val="bg1"/>
                </a:solidFill>
              </a:rPr>
              <a:t>- </a:t>
            </a:r>
            <a:r>
              <a:rPr lang="cs-CZ" dirty="0" err="1" smtClean="0">
                <a:solidFill>
                  <a:schemeClr val="bg1"/>
                </a:solidFill>
              </a:rPr>
              <a:t>subchondrální</a:t>
            </a:r>
            <a:r>
              <a:rPr lang="cs-CZ" dirty="0" smtClean="0">
                <a:solidFill>
                  <a:schemeClr val="bg1"/>
                </a:solidFill>
              </a:rPr>
              <a:t> abraze </a:t>
            </a:r>
            <a:r>
              <a:rPr lang="cs-CZ" dirty="0" err="1" smtClean="0">
                <a:solidFill>
                  <a:schemeClr val="bg1"/>
                </a:solidFill>
              </a:rPr>
              <a:t>shaverem</a:t>
            </a:r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38916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288" y="1341438"/>
            <a:ext cx="3276600" cy="2151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916238" y="2708275"/>
            <a:ext cx="3248025" cy="21320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8918" name="Picture 6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51500" y="1341438"/>
            <a:ext cx="3182938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0"/>
            <a:ext cx="82296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Mozaiková plastika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39939" name="Picture 3" descr="S2400099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12976"/>
          <a:stretch>
            <a:fillRect/>
          </a:stretch>
        </p:blipFill>
        <p:spPr>
          <a:xfrm>
            <a:off x="277043" y="1124744"/>
            <a:ext cx="4799013" cy="3578225"/>
          </a:xfrm>
        </p:spPr>
      </p:pic>
      <p:pic>
        <p:nvPicPr>
          <p:cNvPr id="39940" name="Picture 4" descr="S2400102"/>
          <p:cNvPicPr>
            <a:picLocks noChangeAspect="1" noChangeArrowheads="1"/>
          </p:cNvPicPr>
          <p:nvPr/>
        </p:nvPicPr>
        <p:blipFill>
          <a:blip r:embed="rId3" cstate="print"/>
          <a:srcRect l="2788" r="5551" b="3717"/>
          <a:stretch>
            <a:fillRect/>
          </a:stretch>
        </p:blipFill>
        <p:spPr bwMode="auto">
          <a:xfrm>
            <a:off x="2051720" y="4293096"/>
            <a:ext cx="3024336" cy="23488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 descr="S6R00005"/>
          <p:cNvPicPr>
            <a:picLocks noChangeAspect="1" noChangeArrowheads="1"/>
          </p:cNvPicPr>
          <p:nvPr/>
        </p:nvPicPr>
        <p:blipFill>
          <a:blip r:embed="rId4" cstate="print"/>
          <a:srcRect l="29060"/>
          <a:stretch>
            <a:fillRect/>
          </a:stretch>
        </p:blipFill>
        <p:spPr>
          <a:xfrm>
            <a:off x="5220072" y="1124744"/>
            <a:ext cx="3743995" cy="3466728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0"/>
            <a:ext cx="6588224" cy="1143000"/>
          </a:xfrm>
        </p:spPr>
        <p:txBody>
          <a:bodyPr>
            <a:noAutofit/>
          </a:bodyPr>
          <a:lstStyle/>
          <a:p>
            <a:r>
              <a:rPr lang="cs-CZ" b="1" dirty="0" err="1" smtClean="0">
                <a:solidFill>
                  <a:srgbClr val="FFFF00"/>
                </a:solidFill>
              </a:rPr>
              <a:t>Dissekující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osteochondróza</a:t>
            </a:r>
            <a:r>
              <a:rPr lang="cs-CZ" b="1" dirty="0" smtClean="0">
                <a:solidFill>
                  <a:srgbClr val="FFFF00"/>
                </a:solidFill>
              </a:rPr>
              <a:t/>
            </a:r>
            <a:br>
              <a:rPr lang="cs-CZ" b="1" dirty="0" smtClean="0">
                <a:solidFill>
                  <a:srgbClr val="FFFF00"/>
                </a:solidFill>
              </a:rPr>
            </a:br>
            <a:r>
              <a:rPr lang="cs-CZ" b="1" dirty="0" err="1" smtClean="0">
                <a:solidFill>
                  <a:srgbClr val="FFFF00"/>
                </a:solidFill>
              </a:rPr>
              <a:t>Osteochondrosis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  <a:r>
              <a:rPr lang="cs-CZ" b="1" dirty="0" err="1" smtClean="0">
                <a:solidFill>
                  <a:srgbClr val="FFFF00"/>
                </a:solidFill>
              </a:rPr>
              <a:t>dissecans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23528" y="2132856"/>
            <a:ext cx="8568952" cy="4525963"/>
          </a:xfrm>
        </p:spPr>
        <p:txBody>
          <a:bodyPr>
            <a:normAutofit fontScale="92500" lnSpcReduction="10000"/>
          </a:bodyPr>
          <a:lstStyle/>
          <a:p>
            <a:r>
              <a:rPr lang="cs-CZ" dirty="0" smtClean="0">
                <a:solidFill>
                  <a:srgbClr val="FFC000"/>
                </a:solidFill>
              </a:rPr>
              <a:t>Lokální aseptická nekróza vznikající v </a:t>
            </a:r>
            <a:r>
              <a:rPr lang="cs-CZ" dirty="0" err="1" smtClean="0">
                <a:solidFill>
                  <a:srgbClr val="FFC000"/>
                </a:solidFill>
              </a:rPr>
              <a:t>sucbchondrální</a:t>
            </a:r>
            <a:r>
              <a:rPr lang="cs-CZ" dirty="0" smtClean="0">
                <a:solidFill>
                  <a:srgbClr val="FFC000"/>
                </a:solidFill>
              </a:rPr>
              <a:t> kosti kloubních ploch hl. kolena a </a:t>
            </a:r>
            <a:r>
              <a:rPr lang="cs-CZ" dirty="0" err="1" smtClean="0">
                <a:solidFill>
                  <a:srgbClr val="FFC000"/>
                </a:solidFill>
              </a:rPr>
              <a:t>hlezna</a:t>
            </a:r>
            <a:endParaRPr lang="cs-CZ" dirty="0" smtClean="0">
              <a:solidFill>
                <a:srgbClr val="FFC000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→ zhojení ad </a:t>
            </a:r>
            <a:r>
              <a:rPr lang="cs-CZ" dirty="0" err="1" smtClean="0">
                <a:solidFill>
                  <a:schemeClr val="bg1"/>
                </a:solidFill>
              </a:rPr>
              <a:t>integrum</a:t>
            </a:r>
            <a:endParaRPr lang="cs-CZ" dirty="0" smtClean="0">
              <a:solidFill>
                <a:schemeClr val="bg1"/>
              </a:solidFill>
            </a:endParaRPr>
          </a:p>
          <a:p>
            <a:r>
              <a:rPr lang="cs-CZ" dirty="0" smtClean="0">
                <a:solidFill>
                  <a:schemeClr val="bg1"/>
                </a:solidFill>
              </a:rPr>
              <a:t>→ oddělení fragmentu kosti, </a:t>
            </a:r>
            <a:r>
              <a:rPr lang="cs-CZ" dirty="0" err="1" smtClean="0">
                <a:solidFill>
                  <a:schemeClr val="bg1"/>
                </a:solidFill>
              </a:rPr>
              <a:t>pozdějí</a:t>
            </a:r>
            <a:r>
              <a:rPr lang="cs-CZ" dirty="0" smtClean="0">
                <a:solidFill>
                  <a:schemeClr val="bg1"/>
                </a:solidFill>
              </a:rPr>
              <a:t> i nad ní ležící chrupavky → uvolnění tzv. </a:t>
            </a:r>
            <a:r>
              <a:rPr lang="cs-CZ" dirty="0" err="1" smtClean="0">
                <a:solidFill>
                  <a:schemeClr val="bg1"/>
                </a:solidFill>
              </a:rPr>
              <a:t>dissekátu</a:t>
            </a:r>
            <a:r>
              <a:rPr lang="cs-CZ" dirty="0" smtClean="0">
                <a:solidFill>
                  <a:schemeClr val="bg1"/>
                </a:solidFill>
              </a:rPr>
              <a:t> do kloubu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→ </a:t>
            </a:r>
            <a:r>
              <a:rPr lang="cs-CZ" dirty="0" smtClean="0">
                <a:solidFill>
                  <a:srgbClr val="92D050"/>
                </a:solidFill>
              </a:rPr>
              <a:t>vznik defektu kl. plochy</a:t>
            </a:r>
          </a:p>
          <a:p>
            <a:pPr lvl="2"/>
            <a:r>
              <a:rPr lang="cs-CZ" dirty="0" smtClean="0">
                <a:solidFill>
                  <a:schemeClr val="bg1"/>
                </a:solidFill>
              </a:rPr>
              <a:t>→ </a:t>
            </a:r>
            <a:r>
              <a:rPr lang="cs-CZ" dirty="0" smtClean="0">
                <a:solidFill>
                  <a:srgbClr val="92D050"/>
                </a:solidFill>
              </a:rPr>
              <a:t>vznik kl. myšky – blokády, abraze kl. povrchů</a:t>
            </a:r>
          </a:p>
          <a:p>
            <a:pPr lvl="1"/>
            <a:r>
              <a:rPr lang="cs-CZ" b="1" dirty="0" smtClean="0">
                <a:solidFill>
                  <a:srgbClr val="FFC000"/>
                </a:solidFill>
              </a:rPr>
              <a:t>lokalizace </a:t>
            </a:r>
            <a:r>
              <a:rPr lang="cs-CZ" dirty="0" smtClean="0">
                <a:solidFill>
                  <a:srgbClr val="FFC000"/>
                </a:solidFill>
              </a:rPr>
              <a:t>- 80%med. kondyl, 15% lat. kondyl, 5% patela</a:t>
            </a:r>
          </a:p>
          <a:p>
            <a:pPr lvl="1"/>
            <a:r>
              <a:rPr lang="cs-CZ" b="1" dirty="0" smtClean="0">
                <a:solidFill>
                  <a:schemeClr val="bg1"/>
                </a:solidFill>
              </a:rPr>
              <a:t>etiologie</a:t>
            </a:r>
            <a:r>
              <a:rPr lang="cs-CZ" dirty="0" smtClean="0">
                <a:solidFill>
                  <a:schemeClr val="bg1"/>
                </a:solidFill>
              </a:rPr>
              <a:t> – trauma, </a:t>
            </a:r>
            <a:r>
              <a:rPr lang="cs-CZ" dirty="0" err="1" smtClean="0">
                <a:solidFill>
                  <a:schemeClr val="bg1"/>
                </a:solidFill>
              </a:rPr>
              <a:t>mikrotraumatizace</a:t>
            </a:r>
            <a:r>
              <a:rPr lang="cs-CZ" dirty="0" smtClean="0">
                <a:solidFill>
                  <a:schemeClr val="bg1"/>
                </a:solidFill>
              </a:rPr>
              <a:t>, cévní příčina</a:t>
            </a:r>
          </a:p>
          <a:p>
            <a:endParaRPr lang="cs-CZ" dirty="0" smtClean="0">
              <a:solidFill>
                <a:schemeClr val="bg1"/>
              </a:solidFill>
            </a:endParaRPr>
          </a:p>
        </p:txBody>
      </p:sp>
      <p:pic>
        <p:nvPicPr>
          <p:cNvPr id="20482" name="Picture 2" descr="http://www.eorthopod.com/sites/default/files/images/knee_OCD_anatomy02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l="-5924" b="3162"/>
          <a:stretch>
            <a:fillRect/>
          </a:stretch>
        </p:blipFill>
        <p:spPr bwMode="auto">
          <a:xfrm>
            <a:off x="6732240" y="1"/>
            <a:ext cx="2411759" cy="2204863"/>
          </a:xfrm>
          <a:prstGeom prst="rect">
            <a:avLst/>
          </a:prstGeom>
          <a:noFill/>
        </p:spPr>
      </p:pic>
      <p:pic>
        <p:nvPicPr>
          <p:cNvPr id="20484" name="Picture 4" descr="http://lgsmash.files.wordpress.com/2011/05/osteochondritis_dessicans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52137" b="6898"/>
          <a:stretch>
            <a:fillRect/>
          </a:stretch>
        </p:blipFill>
        <p:spPr bwMode="auto">
          <a:xfrm>
            <a:off x="467544" y="1268760"/>
            <a:ext cx="5715000" cy="792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95536" y="188640"/>
            <a:ext cx="8229600" cy="1368152"/>
          </a:xfrm>
        </p:spPr>
        <p:txBody>
          <a:bodyPr>
            <a:normAutofit fontScale="85000" lnSpcReduction="10000"/>
          </a:bodyPr>
          <a:lstStyle/>
          <a:p>
            <a:r>
              <a:rPr lang="cs-CZ" sz="4000" b="1" dirty="0" smtClean="0">
                <a:solidFill>
                  <a:srgbClr val="FFFF00"/>
                </a:solidFill>
              </a:rPr>
              <a:t>Diagnostika: </a:t>
            </a:r>
            <a:r>
              <a:rPr lang="cs-CZ" sz="4000" dirty="0" smtClean="0">
                <a:solidFill>
                  <a:srgbClr val="FFC000"/>
                </a:solidFill>
              </a:rPr>
              <a:t>klinika (</a:t>
            </a:r>
            <a:r>
              <a:rPr lang="cs-CZ" sz="4000" dirty="0" err="1" smtClean="0">
                <a:solidFill>
                  <a:srgbClr val="FFC000"/>
                </a:solidFill>
              </a:rPr>
              <a:t>nespec</a:t>
            </a:r>
            <a:r>
              <a:rPr lang="cs-CZ" sz="4000" dirty="0" smtClean="0">
                <a:solidFill>
                  <a:srgbClr val="FFC000"/>
                </a:solidFill>
              </a:rPr>
              <a:t>.) + zobrazovací metody (RTG,CT, MRI, </a:t>
            </a:r>
            <a:r>
              <a:rPr lang="cs-CZ" sz="4000" dirty="0" err="1" smtClean="0">
                <a:solidFill>
                  <a:srgbClr val="FFC000"/>
                </a:solidFill>
              </a:rPr>
              <a:t>scinti</a:t>
            </a:r>
            <a:r>
              <a:rPr lang="cs-CZ" sz="4000" dirty="0" smtClean="0">
                <a:solidFill>
                  <a:srgbClr val="FFC000"/>
                </a:solidFill>
              </a:rPr>
              <a:t>) + ASK </a:t>
            </a:r>
          </a:p>
          <a:p>
            <a:pPr>
              <a:buNone/>
            </a:pPr>
            <a:endParaRPr lang="cs-CZ" sz="4000" b="1" dirty="0">
              <a:solidFill>
                <a:srgbClr val="FFFF00"/>
              </a:solidFill>
            </a:endParaRPr>
          </a:p>
        </p:txBody>
      </p:sp>
      <p:pic>
        <p:nvPicPr>
          <p:cNvPr id="1028" name="Picture 4" descr="http://images.radiopaedia.org/images/219533/d2fbda723d9371baeb5e044715eb15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9664" y="1556792"/>
            <a:ext cx="3024336" cy="3096343"/>
          </a:xfrm>
          <a:prstGeom prst="rect">
            <a:avLst/>
          </a:prstGeom>
          <a:noFill/>
        </p:spPr>
      </p:pic>
      <p:pic>
        <p:nvPicPr>
          <p:cNvPr id="1030" name="Picture 6" descr="http://t3.gstatic.com/images?q=tbn:ANd9GcTgB0JqnPmk9bzscCs8P3xUw8QR2eDSzgvKIag55-oS_L0m7473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1556792"/>
            <a:ext cx="4074135" cy="3096344"/>
          </a:xfrm>
          <a:prstGeom prst="rect">
            <a:avLst/>
          </a:prstGeom>
          <a:noFill/>
        </p:spPr>
      </p:pic>
      <p:pic>
        <p:nvPicPr>
          <p:cNvPr id="1032" name="Picture 8" descr="http://www.gvle.de/kompendium/knie/0136/2_089_078_Osteochondrosis_dissecans.jpg">
            <a:hlinkClick r:id="rId6"/>
          </p:cNvPr>
          <p:cNvPicPr>
            <a:picLocks noChangeAspect="1" noChangeArrowheads="1"/>
          </p:cNvPicPr>
          <p:nvPr/>
        </p:nvPicPr>
        <p:blipFill>
          <a:blip r:embed="rId7" cstate="print"/>
          <a:srcRect t="15238" b="11454"/>
          <a:stretch>
            <a:fillRect/>
          </a:stretch>
        </p:blipFill>
        <p:spPr bwMode="auto">
          <a:xfrm>
            <a:off x="0" y="4643530"/>
            <a:ext cx="3203848" cy="2214469"/>
          </a:xfrm>
          <a:prstGeom prst="rect">
            <a:avLst/>
          </a:prstGeom>
          <a:noFill/>
        </p:spPr>
      </p:pic>
      <p:pic>
        <p:nvPicPr>
          <p:cNvPr id="1034" name="Picture 10" descr="http://www.drdavidgeier.com/wp-content/uploads/2010/08/IMG007.jpg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220072" y="4651842"/>
            <a:ext cx="3923928" cy="2206157"/>
          </a:xfrm>
          <a:prstGeom prst="rect">
            <a:avLst/>
          </a:prstGeom>
          <a:noFill/>
        </p:spPr>
      </p:pic>
      <p:pic>
        <p:nvPicPr>
          <p:cNvPr id="1036" name="Picture 12" descr="http://www.dr-angermueller.de/images/oesteochondrosis_1.gif">
            <a:hlinkClick r:id="rId10"/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131840" y="4625751"/>
            <a:ext cx="2232248" cy="2232249"/>
          </a:xfrm>
          <a:prstGeom prst="rect">
            <a:avLst/>
          </a:prstGeom>
          <a:noFill/>
        </p:spPr>
      </p:pic>
      <p:sp>
        <p:nvSpPr>
          <p:cNvPr id="11" name="TextovéPole 10"/>
          <p:cNvSpPr txBox="1"/>
          <p:nvPr/>
        </p:nvSpPr>
        <p:spPr>
          <a:xfrm>
            <a:off x="1331640" y="3933056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RTG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2" name="TextovéPole 11"/>
          <p:cNvSpPr txBox="1"/>
          <p:nvPr/>
        </p:nvSpPr>
        <p:spPr>
          <a:xfrm>
            <a:off x="6660232" y="1484784"/>
            <a:ext cx="10081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MRI</a:t>
            </a:r>
            <a:endParaRPr lang="cs-CZ" sz="3200" b="1" dirty="0">
              <a:solidFill>
                <a:schemeClr val="bg1"/>
              </a:solidFill>
            </a:endParaRPr>
          </a:p>
        </p:txBody>
      </p:sp>
      <p:sp>
        <p:nvSpPr>
          <p:cNvPr id="13" name="TextovéPole 12"/>
          <p:cNvSpPr txBox="1"/>
          <p:nvPr/>
        </p:nvSpPr>
        <p:spPr>
          <a:xfrm>
            <a:off x="8388424" y="4725144"/>
            <a:ext cx="971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ASK</a:t>
            </a:r>
            <a:endParaRPr lang="cs-CZ" sz="3200" b="1" dirty="0">
              <a:solidFill>
                <a:schemeClr val="bg1"/>
              </a:solidFill>
            </a:endParaRPr>
          </a:p>
        </p:txBody>
      </p:sp>
      <p:pic>
        <p:nvPicPr>
          <p:cNvPr id="1038" name="Picture 14" descr="http://ajs.sagepub.com/content/34/7/1181/F3/graphic-5.large.jpg">
            <a:hlinkClick r:id="rId12"/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923928" y="1556792"/>
            <a:ext cx="2323409" cy="309525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http://www.eorthopod.com/images/ContentImages/knee/knee_osteochondritis_dessicans/knee_OCD_symptoms0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3818"/>
          <a:stretch>
            <a:fillRect/>
          </a:stretch>
        </p:blipFill>
        <p:spPr bwMode="auto">
          <a:xfrm>
            <a:off x="5220072" y="0"/>
            <a:ext cx="3927473" cy="3777517"/>
          </a:xfrm>
          <a:prstGeom prst="rect">
            <a:avLst/>
          </a:prstGeom>
          <a:noFill/>
        </p:spPr>
      </p:pic>
      <p:sp>
        <p:nvSpPr>
          <p:cNvPr id="6" name="TextovéPole 5"/>
          <p:cNvSpPr txBox="1"/>
          <p:nvPr/>
        </p:nvSpPr>
        <p:spPr>
          <a:xfrm>
            <a:off x="251520" y="0"/>
            <a:ext cx="468052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14350" indent="-514350"/>
            <a:r>
              <a:rPr lang="cs-CZ" sz="3200" b="1" dirty="0" smtClean="0">
                <a:solidFill>
                  <a:schemeClr val="bg1"/>
                </a:solidFill>
              </a:rPr>
              <a:t>ASK klasifikace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Intaktní chrupavka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Stabilní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r>
              <a:rPr lang="cs-CZ" sz="3200" b="1" dirty="0" smtClean="0">
                <a:solidFill>
                  <a:srgbClr val="FFC000"/>
                </a:solidFill>
              </a:rPr>
              <a:t> (</a:t>
            </a:r>
            <a:r>
              <a:rPr lang="cs-CZ" sz="3200" b="1" dirty="0" err="1" smtClean="0">
                <a:solidFill>
                  <a:srgbClr val="FFC000"/>
                </a:solidFill>
              </a:rPr>
              <a:t>chondropatie</a:t>
            </a:r>
            <a:r>
              <a:rPr lang="cs-CZ" sz="3200" b="1" dirty="0" smtClean="0">
                <a:solidFill>
                  <a:srgbClr val="FFC000"/>
                </a:solidFill>
              </a:rPr>
              <a:t> I-II)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Částečně uvolněný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endParaRPr lang="cs-CZ" sz="3200" b="1" dirty="0" smtClean="0">
              <a:solidFill>
                <a:srgbClr val="FFC000"/>
              </a:solidFill>
            </a:endParaRP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Kompletně uvolněný </a:t>
            </a:r>
            <a:r>
              <a:rPr lang="cs-CZ" sz="3200" b="1" dirty="0" err="1" smtClean="0">
                <a:solidFill>
                  <a:srgbClr val="FFC000"/>
                </a:solidFill>
              </a:rPr>
              <a:t>dissekát</a:t>
            </a:r>
            <a:r>
              <a:rPr lang="cs-CZ" sz="3200" b="1" dirty="0" smtClean="0">
                <a:solidFill>
                  <a:srgbClr val="FFC000"/>
                </a:solidFill>
              </a:rPr>
              <a:t> – </a:t>
            </a:r>
            <a:r>
              <a:rPr lang="cs-CZ" sz="3200" b="1" dirty="0" err="1" smtClean="0">
                <a:solidFill>
                  <a:srgbClr val="FFC000"/>
                </a:solidFill>
              </a:rPr>
              <a:t>kl.myška</a:t>
            </a:r>
            <a:endParaRPr lang="cs-CZ" sz="3200" b="1" dirty="0">
              <a:solidFill>
                <a:srgbClr val="FFC000"/>
              </a:solidFill>
            </a:endParaRPr>
          </a:p>
        </p:txBody>
      </p:sp>
      <p:sp>
        <p:nvSpPr>
          <p:cNvPr id="7" name="TextovéPole 6"/>
          <p:cNvSpPr txBox="1"/>
          <p:nvPr/>
        </p:nvSpPr>
        <p:spPr>
          <a:xfrm>
            <a:off x="5220072" y="4005064"/>
            <a:ext cx="392392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chemeClr val="bg1"/>
                </a:solidFill>
              </a:rPr>
              <a:t>RTG stádia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err="1" smtClean="0">
                <a:solidFill>
                  <a:srgbClr val="FFC000"/>
                </a:solidFill>
              </a:rPr>
              <a:t>Negat</a:t>
            </a:r>
            <a:r>
              <a:rPr lang="cs-CZ" sz="3200" b="1" dirty="0" smtClean="0">
                <a:solidFill>
                  <a:srgbClr val="FFC000"/>
                </a:solidFill>
              </a:rPr>
              <a:t>.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Projasnění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Skleróza</a:t>
            </a:r>
          </a:p>
          <a:p>
            <a:pPr marL="514350" indent="-514350">
              <a:buFont typeface="+mj-lt"/>
              <a:buAutoNum type="arabicPeriod"/>
            </a:pPr>
            <a:r>
              <a:rPr lang="cs-CZ" sz="3200" b="1" dirty="0" smtClean="0">
                <a:solidFill>
                  <a:srgbClr val="FFC000"/>
                </a:solidFill>
              </a:rPr>
              <a:t>Volný fragment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39940" name="Picture 4" descr="http://ajs.sagepub.com/content/29/5/562/F2.large.jpg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t="7379" b="55756"/>
          <a:stretch>
            <a:fillRect/>
          </a:stretch>
        </p:blipFill>
        <p:spPr bwMode="auto">
          <a:xfrm>
            <a:off x="755576" y="4005064"/>
            <a:ext cx="3672408" cy="268712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Klasifikace dle věku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8" name="Zástupný symbol pro text 7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Juvenilní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9" name="Zástupný symbol pro obsah 8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5 – 15 let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otevřené </a:t>
            </a:r>
            <a:r>
              <a:rPr lang="cs-CZ" sz="2800" dirty="0" err="1" smtClean="0">
                <a:solidFill>
                  <a:srgbClr val="FFC000"/>
                </a:solidFill>
              </a:rPr>
              <a:t>fýzy</a:t>
            </a:r>
            <a:endParaRPr lang="cs-CZ" sz="2800" dirty="0" smtClean="0">
              <a:solidFill>
                <a:srgbClr val="FFC000"/>
              </a:solidFill>
            </a:endParaRPr>
          </a:p>
          <a:p>
            <a:r>
              <a:rPr lang="cs-CZ" sz="2800" dirty="0" smtClean="0">
                <a:solidFill>
                  <a:srgbClr val="FFC000"/>
                </a:solidFill>
              </a:rPr>
              <a:t>oboustranně 30%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začátek pozvolný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trauma je vedlejší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léčba hl. konzervativní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prognóza výborná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10" name="Zástupný symbol pro text 9"/>
          <p:cNvSpPr>
            <a:spLocks noGrp="1"/>
          </p:cNvSpPr>
          <p:nvPr>
            <p:ph type="body" sz="quarter" idx="3"/>
          </p:nvPr>
        </p:nvSpPr>
        <p:spPr/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Adultní</a:t>
            </a:r>
            <a:r>
              <a:rPr lang="cs-CZ" sz="3200" dirty="0" smtClean="0">
                <a:solidFill>
                  <a:schemeClr val="bg1"/>
                </a:solidFill>
              </a:rPr>
              <a:t>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4"/>
          </p:nvPr>
        </p:nvSpPr>
        <p:spPr/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nad 15 let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zavřené </a:t>
            </a:r>
            <a:r>
              <a:rPr lang="cs-CZ" sz="2800" dirty="0" err="1" smtClean="0">
                <a:solidFill>
                  <a:srgbClr val="FFC000"/>
                </a:solidFill>
              </a:rPr>
              <a:t>fýzy</a:t>
            </a:r>
            <a:endParaRPr lang="cs-CZ" sz="2800" dirty="0" smtClean="0">
              <a:solidFill>
                <a:srgbClr val="FFC000"/>
              </a:solidFill>
            </a:endParaRPr>
          </a:p>
          <a:p>
            <a:r>
              <a:rPr lang="cs-CZ" sz="2800" dirty="0" smtClean="0">
                <a:solidFill>
                  <a:srgbClr val="FFC000"/>
                </a:solidFill>
              </a:rPr>
              <a:t>oboustranně vzácně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začátek akutní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většinou trauma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léčba operační</a:t>
            </a:r>
          </a:p>
          <a:p>
            <a:r>
              <a:rPr lang="cs-CZ" sz="2800" dirty="0" smtClean="0">
                <a:solidFill>
                  <a:srgbClr val="FFC000"/>
                </a:solidFill>
              </a:rPr>
              <a:t>prognóza horší</a:t>
            </a:r>
            <a:endParaRPr lang="cs-CZ" sz="2800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b="1" dirty="0" smtClean="0">
                <a:solidFill>
                  <a:schemeClr val="bg1"/>
                </a:solidFill>
              </a:rPr>
              <a:t>Anatomie</a:t>
            </a:r>
            <a:r>
              <a:rPr lang="cs-CZ" b="1" dirty="0" smtClean="0">
                <a:solidFill>
                  <a:srgbClr val="FFFF00"/>
                </a:solidFill>
              </a:rPr>
              <a:t> – nervy </a:t>
            </a:r>
            <a:endParaRPr lang="cs-CZ" b="1" dirty="0">
              <a:solidFill>
                <a:srgbClr val="FFFF00"/>
              </a:solidFill>
            </a:endParaRPr>
          </a:p>
        </p:txBody>
      </p:sp>
      <p:pic>
        <p:nvPicPr>
          <p:cNvPr id="22530" name="Picture 2" descr="http://classconnection.s3.amazonaws.com/14/flashcards/1581014/jpg/ess_knee1340493831911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 b="7666"/>
          <a:stretch>
            <a:fillRect/>
          </a:stretch>
        </p:blipFill>
        <p:spPr bwMode="auto">
          <a:xfrm>
            <a:off x="899592" y="1196752"/>
            <a:ext cx="7560840" cy="548727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Terapie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836712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smtClean="0">
                <a:solidFill>
                  <a:schemeClr val="bg1"/>
                </a:solidFill>
              </a:rPr>
              <a:t>Juvenilní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251520" y="1556792"/>
            <a:ext cx="4245868" cy="4383336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většinou konzervativně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omezení aktivity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odlehčení o berlích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dočasně fixace</a:t>
            </a:r>
          </a:p>
          <a:p>
            <a:r>
              <a:rPr lang="cs-CZ" sz="2800" dirty="0" err="1" smtClean="0">
                <a:solidFill>
                  <a:srgbClr val="FFC000"/>
                </a:solidFill>
              </a:rPr>
              <a:t>event</a:t>
            </a:r>
            <a:r>
              <a:rPr lang="cs-CZ" sz="2800" dirty="0" smtClean="0">
                <a:solidFill>
                  <a:srgbClr val="FFC000"/>
                </a:solidFill>
              </a:rPr>
              <a:t>. ASK s návrty</a:t>
            </a:r>
            <a:endParaRPr lang="cs-CZ" sz="2800" dirty="0">
              <a:solidFill>
                <a:srgbClr val="FFC000"/>
              </a:solidFill>
            </a:endParaRP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908720"/>
            <a:ext cx="4041775" cy="639762"/>
          </a:xfrm>
        </p:spPr>
        <p:txBody>
          <a:bodyPr>
            <a:normAutofit/>
          </a:bodyPr>
          <a:lstStyle/>
          <a:p>
            <a:pPr algn="ctr"/>
            <a:r>
              <a:rPr lang="cs-CZ" sz="3200" dirty="0" err="1" smtClean="0">
                <a:solidFill>
                  <a:schemeClr val="bg1"/>
                </a:solidFill>
              </a:rPr>
              <a:t>Adultní</a:t>
            </a:r>
            <a:r>
              <a:rPr lang="cs-CZ" sz="3200" dirty="0" smtClean="0">
                <a:solidFill>
                  <a:schemeClr val="bg1"/>
                </a:solidFill>
              </a:rPr>
              <a:t> forma</a:t>
            </a:r>
            <a:endParaRPr lang="cs-CZ" sz="3200" dirty="0">
              <a:solidFill>
                <a:schemeClr val="bg1"/>
              </a:solidFill>
            </a:endParaRP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1628800"/>
            <a:ext cx="4319463" cy="5229200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ložiska nad 10mm v zátěžové zóně </a:t>
            </a:r>
            <a:r>
              <a:rPr lang="cs-CZ" sz="2800" dirty="0" err="1" smtClean="0">
                <a:solidFill>
                  <a:srgbClr val="FFC000"/>
                </a:solidFill>
              </a:rPr>
              <a:t>indik</a:t>
            </a:r>
            <a:r>
              <a:rPr lang="cs-CZ" sz="2800" dirty="0" smtClean="0">
                <a:solidFill>
                  <a:srgbClr val="FFC000"/>
                </a:solidFill>
              </a:rPr>
              <a:t>. k </a:t>
            </a:r>
            <a:r>
              <a:rPr lang="cs-CZ" sz="2800" dirty="0" err="1" smtClean="0">
                <a:solidFill>
                  <a:srgbClr val="FFC000"/>
                </a:solidFill>
              </a:rPr>
              <a:t>op</a:t>
            </a:r>
            <a:r>
              <a:rPr lang="cs-CZ" sz="2800" dirty="0" smtClean="0">
                <a:solidFill>
                  <a:srgbClr val="FFC000"/>
                </a:solidFill>
              </a:rPr>
              <a:t>.</a:t>
            </a:r>
          </a:p>
          <a:p>
            <a:pPr>
              <a:buNone/>
            </a:pPr>
            <a:r>
              <a:rPr lang="cs-CZ" sz="2800" dirty="0" smtClean="0">
                <a:solidFill>
                  <a:srgbClr val="FFFF00"/>
                </a:solidFill>
              </a:rPr>
              <a:t>1.Intaktní chrupavka</a:t>
            </a:r>
          </a:p>
          <a:p>
            <a:pPr lvl="1"/>
            <a:r>
              <a:rPr lang="cs-CZ" sz="2400" dirty="0" err="1" smtClean="0">
                <a:solidFill>
                  <a:srgbClr val="FFC000"/>
                </a:solidFill>
              </a:rPr>
              <a:t>transchondrální</a:t>
            </a:r>
            <a:r>
              <a:rPr lang="cs-CZ" sz="2400" dirty="0" smtClean="0">
                <a:solidFill>
                  <a:srgbClr val="FFC000"/>
                </a:solidFill>
              </a:rPr>
              <a:t> návrty</a:t>
            </a:r>
          </a:p>
          <a:p>
            <a:pPr lvl="1"/>
            <a:r>
              <a:rPr lang="cs-CZ" sz="2400" dirty="0" smtClean="0">
                <a:solidFill>
                  <a:srgbClr val="FFC000"/>
                </a:solidFill>
              </a:rPr>
              <a:t>retrográdní návrty</a:t>
            </a:r>
          </a:p>
          <a:p>
            <a:pPr>
              <a:buNone/>
            </a:pPr>
            <a:r>
              <a:rPr lang="cs-CZ" sz="2800" dirty="0" smtClean="0">
                <a:solidFill>
                  <a:srgbClr val="FFFF00"/>
                </a:solidFill>
              </a:rPr>
              <a:t>2.Částečně nebo kompletně uvolněný </a:t>
            </a:r>
            <a:r>
              <a:rPr lang="cs-CZ" sz="2800" dirty="0" err="1" smtClean="0">
                <a:solidFill>
                  <a:srgbClr val="FFFF00"/>
                </a:solidFill>
              </a:rPr>
              <a:t>dissekát</a:t>
            </a:r>
            <a:endParaRPr lang="cs-CZ" sz="2800" dirty="0" smtClean="0">
              <a:solidFill>
                <a:srgbClr val="FFFF00"/>
              </a:solidFill>
            </a:endParaRPr>
          </a:p>
          <a:p>
            <a:pPr lvl="1">
              <a:buFontTx/>
              <a:buChar char="-"/>
            </a:pPr>
            <a:r>
              <a:rPr lang="cs-CZ" sz="2400" dirty="0" err="1" smtClean="0">
                <a:solidFill>
                  <a:srgbClr val="FFC000"/>
                </a:solidFill>
              </a:rPr>
              <a:t>debridement</a:t>
            </a:r>
            <a:r>
              <a:rPr lang="cs-CZ" sz="2400" dirty="0" smtClean="0">
                <a:solidFill>
                  <a:srgbClr val="FFC000"/>
                </a:solidFill>
              </a:rPr>
              <a:t>, návrty, </a:t>
            </a:r>
            <a:r>
              <a:rPr lang="cs-CZ" sz="2400" dirty="0" err="1" smtClean="0">
                <a:solidFill>
                  <a:srgbClr val="FFC000"/>
                </a:solidFill>
              </a:rPr>
              <a:t>event</a:t>
            </a:r>
            <a:r>
              <a:rPr lang="cs-CZ" sz="2400" dirty="0" smtClean="0">
                <a:solidFill>
                  <a:srgbClr val="FFC000"/>
                </a:solidFill>
              </a:rPr>
              <a:t>. </a:t>
            </a:r>
            <a:r>
              <a:rPr lang="cs-CZ" sz="2400" dirty="0" err="1" smtClean="0">
                <a:solidFill>
                  <a:srgbClr val="FFC000"/>
                </a:solidFill>
              </a:rPr>
              <a:t>spongioplastika</a:t>
            </a:r>
            <a:r>
              <a:rPr lang="cs-CZ" sz="2400" dirty="0" smtClean="0">
                <a:solidFill>
                  <a:srgbClr val="FFC000"/>
                </a:solidFill>
              </a:rPr>
              <a:t> + </a:t>
            </a:r>
            <a:r>
              <a:rPr lang="cs-CZ" sz="2400" dirty="0" err="1" smtClean="0">
                <a:solidFill>
                  <a:srgbClr val="FFC000"/>
                </a:solidFill>
              </a:rPr>
              <a:t>refixace</a:t>
            </a:r>
            <a:r>
              <a:rPr lang="cs-CZ" sz="2400" dirty="0" smtClean="0">
                <a:solidFill>
                  <a:srgbClr val="FFC000"/>
                </a:solidFill>
              </a:rPr>
              <a:t> fragmentu</a:t>
            </a:r>
          </a:p>
          <a:p>
            <a:pPr lvl="1">
              <a:buFontTx/>
              <a:buChar char="-"/>
            </a:pPr>
            <a:r>
              <a:rPr lang="cs-CZ" sz="2400" dirty="0" smtClean="0">
                <a:solidFill>
                  <a:srgbClr val="FFC000"/>
                </a:solidFill>
              </a:rPr>
              <a:t>odstranění fragmentu + </a:t>
            </a:r>
            <a:r>
              <a:rPr lang="cs-CZ" sz="2400" dirty="0" err="1" smtClean="0">
                <a:solidFill>
                  <a:srgbClr val="FFC000"/>
                </a:solidFill>
              </a:rPr>
              <a:t>debridement</a:t>
            </a:r>
            <a:r>
              <a:rPr lang="cs-CZ" sz="2400" dirty="0" smtClean="0">
                <a:solidFill>
                  <a:srgbClr val="FFC000"/>
                </a:solidFill>
              </a:rPr>
              <a:t>, návrty + </a:t>
            </a:r>
            <a:r>
              <a:rPr lang="cs-CZ" sz="2400" dirty="0" err="1" smtClean="0">
                <a:solidFill>
                  <a:srgbClr val="FFC000"/>
                </a:solidFill>
              </a:rPr>
              <a:t>mozaikoplastika</a:t>
            </a:r>
            <a:r>
              <a:rPr lang="cs-CZ" sz="2400" dirty="0" smtClean="0">
                <a:solidFill>
                  <a:srgbClr val="FFC000"/>
                </a:solidFill>
              </a:rPr>
              <a:t> či autologní </a:t>
            </a:r>
            <a:r>
              <a:rPr lang="cs-CZ" sz="2400" dirty="0" err="1" smtClean="0">
                <a:solidFill>
                  <a:srgbClr val="FFC000"/>
                </a:solidFill>
              </a:rPr>
              <a:t>kultiv</a:t>
            </a:r>
            <a:r>
              <a:rPr lang="cs-CZ" sz="2400" dirty="0" smtClean="0">
                <a:solidFill>
                  <a:srgbClr val="FFC000"/>
                </a:solidFill>
              </a:rPr>
              <a:t>. </a:t>
            </a:r>
            <a:r>
              <a:rPr lang="cs-CZ" sz="2400" dirty="0" err="1" smtClean="0">
                <a:solidFill>
                  <a:srgbClr val="FFC000"/>
                </a:solidFill>
              </a:rPr>
              <a:t>chondrocyty</a:t>
            </a:r>
            <a:endParaRPr lang="cs-CZ" sz="2400" dirty="0">
              <a:solidFill>
                <a:srgbClr val="FFC000"/>
              </a:solidFill>
            </a:endParaRPr>
          </a:p>
        </p:txBody>
      </p:sp>
      <p:pic>
        <p:nvPicPr>
          <p:cNvPr id="40962" name="Picture 2" descr="http://www.eorif.com/KneeLeg/Images/OCDknee3.jpg">
            <a:hlinkClick r:id="rId2"/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4446240"/>
            <a:ext cx="2411759" cy="2411759"/>
          </a:xfrm>
          <a:prstGeom prst="rect">
            <a:avLst/>
          </a:prstGeom>
          <a:noFill/>
        </p:spPr>
      </p:pic>
      <p:pic>
        <p:nvPicPr>
          <p:cNvPr id="40964" name="Picture 4" descr="http://www.arthros.de/Behandlung/Knorpeltransplantation/knie28.gif">
            <a:hlinkClick r:id="rId4"/>
          </p:cNvPr>
          <p:cNvPicPr>
            <a:picLocks noChangeAspect="1" noChangeArrowheads="1"/>
          </p:cNvPicPr>
          <p:nvPr/>
        </p:nvPicPr>
        <p:blipFill>
          <a:blip r:embed="rId5" cstate="print"/>
          <a:srcRect l="36808" r="6563"/>
          <a:stretch>
            <a:fillRect/>
          </a:stretch>
        </p:blipFill>
        <p:spPr bwMode="auto">
          <a:xfrm>
            <a:off x="2411760" y="4437112"/>
            <a:ext cx="1877093" cy="24208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792163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Patela a </a:t>
            </a: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femoropatelární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obtíže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468313" y="1557338"/>
            <a:ext cx="8305800" cy="4114800"/>
          </a:xfrm>
        </p:spPr>
        <p:txBody>
          <a:bodyPr/>
          <a:lstStyle/>
          <a:p>
            <a:pPr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největší sezamská kost, mediální + laterální </a:t>
            </a:r>
            <a:r>
              <a:rPr lang="cs-CZ" sz="2800" dirty="0" err="1" smtClean="0">
                <a:solidFill>
                  <a:schemeClr val="bg1"/>
                </a:solidFill>
              </a:rPr>
              <a:t>retinakula</a:t>
            </a:r>
            <a:endParaRPr lang="cs-CZ" sz="2800" dirty="0" smtClean="0">
              <a:solidFill>
                <a:schemeClr val="bg1"/>
              </a:solidFill>
            </a:endParaRPr>
          </a:p>
          <a:p>
            <a:pPr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/>
              <a:t>	</a:t>
            </a: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-  </a:t>
            </a:r>
            <a:r>
              <a:rPr lang="cs-CZ" sz="2800" b="1" u="sng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(sub)luxace</a:t>
            </a: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ruptura med.</a:t>
            </a:r>
            <a:r>
              <a:rPr lang="cs-CZ" sz="2800" dirty="0" err="1" smtClean="0">
                <a:solidFill>
                  <a:schemeClr val="bg1"/>
                </a:solidFill>
              </a:rPr>
              <a:t>retinakul</a:t>
            </a:r>
            <a:r>
              <a:rPr lang="cs-CZ" sz="2800" dirty="0" smtClean="0">
                <a:solidFill>
                  <a:schemeClr val="bg1"/>
                </a:solidFill>
              </a:rPr>
              <a:t> pately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</a:t>
            </a:r>
            <a:r>
              <a:rPr lang="cs-CZ" sz="2800" dirty="0" err="1" smtClean="0">
                <a:solidFill>
                  <a:schemeClr val="bg1"/>
                </a:solidFill>
              </a:rPr>
              <a:t>osteochondrální</a:t>
            </a:r>
            <a:r>
              <a:rPr lang="cs-CZ" sz="2800" dirty="0" smtClean="0">
                <a:solidFill>
                  <a:schemeClr val="bg1"/>
                </a:solidFill>
              </a:rPr>
              <a:t> fraktura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endParaRPr lang="cs-CZ" sz="2800" dirty="0" smtClean="0"/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	- </a:t>
            </a:r>
            <a:r>
              <a:rPr lang="cs-CZ" sz="2800" b="1" u="sng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sz="2800" dirty="0" smtClean="0"/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syndrom</a:t>
            </a:r>
          </a:p>
          <a:p>
            <a:pPr>
              <a:buClr>
                <a:schemeClr val="tx1"/>
              </a:buClr>
              <a:buFontTx/>
              <a:buNone/>
              <a:defRPr/>
            </a:pPr>
            <a:r>
              <a:rPr lang="cs-CZ" sz="2800" dirty="0" smtClean="0">
                <a:solidFill>
                  <a:schemeClr val="bg1"/>
                </a:solidFill>
              </a:rPr>
              <a:t>	laterální </a:t>
            </a:r>
            <a:r>
              <a:rPr lang="cs-CZ" sz="2800" dirty="0" err="1" smtClean="0">
                <a:solidFill>
                  <a:schemeClr val="bg1"/>
                </a:solidFill>
              </a:rPr>
              <a:t>hyperprese</a:t>
            </a:r>
            <a:endParaRPr lang="cs-CZ" sz="2800" dirty="0" smtClean="0">
              <a:solidFill>
                <a:schemeClr val="bg1"/>
              </a:solidFill>
            </a:endParaRPr>
          </a:p>
        </p:txBody>
      </p:sp>
      <p:pic>
        <p:nvPicPr>
          <p:cNvPr id="27652" name="Picture 8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5651500" y="4581525"/>
            <a:ext cx="2447925" cy="1762125"/>
          </a:xfrm>
          <a:noFill/>
        </p:spPr>
      </p:pic>
      <p:pic>
        <p:nvPicPr>
          <p:cNvPr id="27653" name="Picture 1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163" y="2636838"/>
            <a:ext cx="2960687" cy="169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225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Traumatická luxace pately</a:t>
            </a:r>
          </a:p>
        </p:txBody>
      </p:sp>
      <p:sp>
        <p:nvSpPr>
          <p:cNvPr id="3522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981200"/>
            <a:ext cx="8424862" cy="4114800"/>
          </a:xfrm>
        </p:spPr>
        <p:txBody>
          <a:bodyPr/>
          <a:lstStyle/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luxace</a:t>
            </a:r>
            <a:r>
              <a:rPr lang="cs-CZ" dirty="0" smtClean="0"/>
              <a:t> </a:t>
            </a:r>
            <a:r>
              <a:rPr lang="cs-CZ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vždy laterálně</a:t>
            </a:r>
            <a:r>
              <a:rPr lang="cs-CZ" dirty="0" smtClean="0">
                <a:solidFill>
                  <a:schemeClr val="bg1"/>
                </a:solidFill>
              </a:rPr>
              <a:t>, často spontánní repozice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úder při </a:t>
            </a:r>
            <a:r>
              <a:rPr lang="cs-CZ" dirty="0" err="1" smtClean="0">
                <a:solidFill>
                  <a:schemeClr val="bg1"/>
                </a:solidFill>
              </a:rPr>
              <a:t>semiflexi</a:t>
            </a:r>
            <a:r>
              <a:rPr lang="cs-CZ" dirty="0" smtClean="0">
                <a:solidFill>
                  <a:schemeClr val="bg1"/>
                </a:solidFill>
              </a:rPr>
              <a:t> z mediální strany, kombinace rotace </a:t>
            </a:r>
            <a:r>
              <a:rPr lang="cs-CZ" dirty="0" err="1" smtClean="0">
                <a:solidFill>
                  <a:schemeClr val="bg1"/>
                </a:solidFill>
              </a:rPr>
              <a:t>tibie</a:t>
            </a:r>
            <a:r>
              <a:rPr lang="cs-CZ" dirty="0" smtClean="0">
                <a:solidFill>
                  <a:schemeClr val="bg1"/>
                </a:solidFill>
              </a:rPr>
              <a:t> a valgozity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léčení konzervativní – repozice, punkce, ortéza, RHB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léčení operační – ASK, ošetření </a:t>
            </a:r>
            <a:r>
              <a:rPr lang="cs-CZ" dirty="0" err="1" smtClean="0">
                <a:solidFill>
                  <a:schemeClr val="bg1"/>
                </a:solidFill>
              </a:rPr>
              <a:t>osteochondrální</a:t>
            </a:r>
            <a:r>
              <a:rPr lang="cs-CZ" dirty="0" smtClean="0">
                <a:solidFill>
                  <a:schemeClr val="bg1"/>
                </a:solidFill>
              </a:rPr>
              <a:t> léze</a:t>
            </a:r>
          </a:p>
          <a:p>
            <a:pPr>
              <a:lnSpc>
                <a:spcPct val="90000"/>
              </a:lnSpc>
              <a:defRPr/>
            </a:pPr>
            <a:r>
              <a:rPr lang="cs-CZ" dirty="0" smtClean="0">
                <a:solidFill>
                  <a:schemeClr val="bg1"/>
                </a:solidFill>
              </a:rPr>
              <a:t>riziko recidivujících luxací pately v budoucnosti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762000" y="2209800"/>
            <a:ext cx="3810000" cy="4114800"/>
          </a:xfrm>
        </p:spPr>
        <p:txBody>
          <a:bodyPr/>
          <a:lstStyle/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posttraumatické</a:t>
            </a:r>
          </a:p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vrozené</a:t>
            </a:r>
            <a:r>
              <a:rPr lang="cs-CZ" sz="2800" dirty="0" smtClean="0">
                <a:effectLst>
                  <a:outerShdw blurRad="38100" dist="38100" dir="2700000" algn="tl">
                    <a:srgbClr val="000000"/>
                  </a:outerShdw>
                </a:effectLst>
              </a:rPr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hypoplazie čéšky a </a:t>
            </a:r>
            <a:r>
              <a:rPr lang="cs-CZ" sz="2800" dirty="0" err="1" smtClean="0">
                <a:solidFill>
                  <a:schemeClr val="bg1"/>
                </a:solidFill>
              </a:rPr>
              <a:t>lateralizace</a:t>
            </a:r>
            <a:r>
              <a:rPr lang="cs-CZ" sz="2800" dirty="0" smtClean="0">
                <a:solidFill>
                  <a:schemeClr val="bg1"/>
                </a:solidFill>
              </a:rPr>
              <a:t> MQF</a:t>
            </a:r>
          </a:p>
          <a:p>
            <a:pPr>
              <a:defRPr/>
            </a:pPr>
            <a:r>
              <a:rPr lang="cs-CZ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habituální</a:t>
            </a:r>
            <a:r>
              <a:rPr lang="cs-CZ" sz="2800" b="1" dirty="0" smtClean="0"/>
              <a:t> </a:t>
            </a:r>
            <a:r>
              <a:rPr lang="cs-CZ" sz="2800" dirty="0" smtClean="0">
                <a:solidFill>
                  <a:schemeClr val="bg1"/>
                </a:solidFill>
              </a:rPr>
              <a:t>- změny FP poměrů během růstu</a:t>
            </a:r>
          </a:p>
          <a:p>
            <a:pPr>
              <a:defRPr/>
            </a:pPr>
            <a:endParaRPr lang="cs-CZ" sz="28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29700" name="Picture 6" descr="S2400115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6000" t="3999" r="12000" b="12666"/>
          <a:stretch>
            <a:fillRect/>
          </a:stretch>
        </p:blipFill>
        <p:spPr>
          <a:xfrm>
            <a:off x="4572000" y="2606675"/>
            <a:ext cx="3886200" cy="2846388"/>
          </a:xfr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2"/>
          <p:cNvSpPr>
            <a:spLocks noGrp="1" noChangeArrowheads="1"/>
          </p:cNvSpPr>
          <p:nvPr>
            <p:ph type="title"/>
          </p:nvPr>
        </p:nvSpPr>
        <p:spPr>
          <a:xfrm>
            <a:off x="611560" y="332656"/>
            <a:ext cx="8001000" cy="1371600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Recidivující luxace pately - operace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138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259632" y="1700808"/>
            <a:ext cx="6629400" cy="2287587"/>
          </a:xfrm>
        </p:spPr>
        <p:txBody>
          <a:bodyPr/>
          <a:lstStyle/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ASK - laterální </a:t>
            </a:r>
            <a:r>
              <a:rPr lang="cs-CZ" dirty="0" err="1" smtClean="0">
                <a:solidFill>
                  <a:schemeClr val="bg1"/>
                </a:solidFill>
              </a:rPr>
              <a:t>release</a:t>
            </a:r>
            <a:r>
              <a:rPr lang="cs-CZ" dirty="0" smtClean="0">
                <a:solidFill>
                  <a:schemeClr val="bg1"/>
                </a:solidFill>
              </a:rPr>
              <a:t> + mediální </a:t>
            </a:r>
            <a:r>
              <a:rPr lang="cs-CZ" dirty="0" err="1" smtClean="0">
                <a:solidFill>
                  <a:schemeClr val="bg1"/>
                </a:solidFill>
              </a:rPr>
              <a:t>kapsulorhafie</a:t>
            </a:r>
            <a:endParaRPr lang="cs-CZ" dirty="0" smtClean="0">
              <a:solidFill>
                <a:schemeClr val="bg1"/>
              </a:solidFill>
            </a:endParaRPr>
          </a:p>
          <a:p>
            <a:pPr>
              <a:defRPr/>
            </a:pPr>
            <a:r>
              <a:rPr lang="cs-CZ" dirty="0" smtClean="0">
                <a:solidFill>
                  <a:schemeClr val="bg1"/>
                </a:solidFill>
              </a:rPr>
              <a:t>otevřeně - mnoho operací                    	- princip: </a:t>
            </a:r>
            <a:r>
              <a:rPr lang="cs-CZ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medializace pately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963988"/>
            <a:ext cx="4897437" cy="2894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94863" y="3933056"/>
            <a:ext cx="4949138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>
          <a:xfrm>
            <a:off x="683568" y="188640"/>
            <a:ext cx="7772400" cy="1143000"/>
          </a:xfrm>
        </p:spPr>
        <p:txBody>
          <a:bodyPr/>
          <a:lstStyle/>
          <a:p>
            <a:pPr>
              <a:defRPr/>
            </a:pPr>
            <a:r>
              <a:rPr lang="cs-CZ" b="1" dirty="0" err="1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pately</a:t>
            </a:r>
            <a:endParaRPr lang="cs-CZ" dirty="0" smtClean="0">
              <a:solidFill>
                <a:srgbClr val="FFFF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5800" y="1412776"/>
            <a:ext cx="4318248" cy="5112568"/>
          </a:xfrm>
        </p:spPr>
        <p:txBody>
          <a:bodyPr>
            <a:normAutofit fontScale="92500" lnSpcReduction="10000"/>
          </a:bodyPr>
          <a:lstStyle/>
          <a:p>
            <a:r>
              <a:rPr lang="cs-CZ" sz="2800" dirty="0" smtClean="0">
                <a:solidFill>
                  <a:srgbClr val="FFC000"/>
                </a:solidFill>
              </a:rPr>
              <a:t>porucha centrace spojená s přetížením čéšky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peripatelární</a:t>
            </a:r>
            <a:r>
              <a:rPr lang="cs-CZ" sz="2800" dirty="0" smtClean="0">
                <a:solidFill>
                  <a:schemeClr val="bg1"/>
                </a:solidFill>
              </a:rPr>
              <a:t> bolesti</a:t>
            </a:r>
          </a:p>
          <a:p>
            <a:r>
              <a:rPr lang="cs-CZ" sz="2800" dirty="0" err="1" smtClean="0">
                <a:solidFill>
                  <a:schemeClr val="bg1"/>
                </a:solidFill>
              </a:rPr>
              <a:t>krepitus</a:t>
            </a:r>
            <a:r>
              <a:rPr lang="cs-CZ" sz="2800" dirty="0" smtClean="0">
                <a:solidFill>
                  <a:schemeClr val="bg1"/>
                </a:solidFill>
              </a:rPr>
              <a:t> při flexi</a:t>
            </a:r>
          </a:p>
          <a:p>
            <a:pPr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rgbClr val="FFFF00"/>
                </a:solidFill>
              </a:rPr>
              <a:t>Konzervativní terapie: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Režimová opatření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RHB (posílení MQF)</a:t>
            </a: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NSA, obstřiky</a:t>
            </a:r>
          </a:p>
          <a:p>
            <a:pPr lvl="1"/>
            <a:r>
              <a:rPr lang="cs-CZ" sz="2400" dirty="0" err="1" smtClean="0">
                <a:solidFill>
                  <a:srgbClr val="FFFF00"/>
                </a:solidFill>
              </a:rPr>
              <a:t>Chondroprotektiva</a:t>
            </a:r>
            <a:r>
              <a:rPr lang="cs-CZ" sz="2400" dirty="0" smtClean="0">
                <a:solidFill>
                  <a:srgbClr val="FFFF00"/>
                </a:solidFill>
              </a:rPr>
              <a:t> a </a:t>
            </a:r>
            <a:r>
              <a:rPr lang="cs-CZ" sz="2400" dirty="0" err="1" smtClean="0">
                <a:solidFill>
                  <a:srgbClr val="FFFF00"/>
                </a:solidFill>
              </a:rPr>
              <a:t>viskosuplementace</a:t>
            </a:r>
            <a:endParaRPr lang="cs-CZ" sz="2400" dirty="0" smtClean="0">
              <a:solidFill>
                <a:srgbClr val="FFFF00"/>
              </a:solidFill>
            </a:endParaRPr>
          </a:p>
          <a:p>
            <a:pPr lvl="1"/>
            <a:r>
              <a:rPr lang="cs-CZ" sz="2400" dirty="0" smtClean="0">
                <a:solidFill>
                  <a:srgbClr val="FFFF00"/>
                </a:solidFill>
              </a:rPr>
              <a:t>Ortézy</a:t>
            </a:r>
          </a:p>
        </p:txBody>
      </p:sp>
      <p:pic>
        <p:nvPicPr>
          <p:cNvPr id="32772" name="Picture 9" descr="S2400114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7999" r="16000" b="10001"/>
          <a:stretch>
            <a:fillRect/>
          </a:stretch>
        </p:blipFill>
        <p:spPr>
          <a:xfrm>
            <a:off x="5435600" y="2189163"/>
            <a:ext cx="2449513" cy="1801812"/>
          </a:xfrm>
        </p:spPr>
      </p:pic>
      <p:pic>
        <p:nvPicPr>
          <p:cNvPr id="32773" name="Picture 10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86400" y="4038600"/>
            <a:ext cx="2590800" cy="1966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/>
          </p:nvPr>
        </p:nvSpPr>
        <p:spPr>
          <a:xfrm>
            <a:off x="1115616" y="404664"/>
            <a:ext cx="7340600" cy="944563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Chondropatie</a:t>
            </a:r>
            <a:r>
              <a:rPr lang="cs-CZ" b="1" dirty="0" smtClean="0">
                <a:solidFill>
                  <a:srgbClr val="FFFF00"/>
                </a:solidFill>
              </a:rPr>
              <a:t> pately</a:t>
            </a:r>
            <a:endParaRPr lang="cs-CZ" dirty="0" smtClean="0">
              <a:solidFill>
                <a:srgbClr val="FFFF00"/>
              </a:solidFill>
            </a:endParaRPr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11561" y="1052736"/>
            <a:ext cx="4176340" cy="3281139"/>
          </a:xfrm>
        </p:spPr>
        <p:txBody>
          <a:bodyPr>
            <a:normAutofit/>
          </a:bodyPr>
          <a:lstStyle/>
          <a:p>
            <a:pPr>
              <a:buNone/>
            </a:pP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b="1" dirty="0" smtClean="0">
                <a:solidFill>
                  <a:schemeClr val="bg1"/>
                </a:solidFill>
              </a:rPr>
              <a:t>Operační terapie:</a:t>
            </a:r>
          </a:p>
          <a:p>
            <a:pPr lvl="1"/>
            <a:r>
              <a:rPr lang="cs-CZ" sz="2400" dirty="0" smtClean="0">
                <a:solidFill>
                  <a:schemeClr val="bg1"/>
                </a:solidFill>
              </a:rPr>
              <a:t>laterální </a:t>
            </a:r>
            <a:r>
              <a:rPr lang="cs-CZ" sz="2400" dirty="0" err="1" smtClean="0">
                <a:solidFill>
                  <a:schemeClr val="bg1"/>
                </a:solidFill>
              </a:rPr>
              <a:t>release</a:t>
            </a:r>
            <a:r>
              <a:rPr lang="cs-CZ" sz="2400" dirty="0" smtClean="0">
                <a:solidFill>
                  <a:schemeClr val="bg1"/>
                </a:solidFill>
              </a:rPr>
              <a:t> při syndromu laterální </a:t>
            </a:r>
            <a:r>
              <a:rPr lang="cs-CZ" sz="2400" dirty="0" err="1" smtClean="0">
                <a:solidFill>
                  <a:schemeClr val="bg1"/>
                </a:solidFill>
              </a:rPr>
              <a:t>hyperpresse</a:t>
            </a:r>
            <a:endParaRPr lang="cs-CZ" sz="2400" dirty="0" smtClean="0">
              <a:solidFill>
                <a:schemeClr val="bg1"/>
              </a:solidFill>
            </a:endParaRPr>
          </a:p>
        </p:txBody>
      </p:sp>
      <p:pic>
        <p:nvPicPr>
          <p:cNvPr id="33796" name="Picture 6" descr="S2400113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 l="10001" t="2000" r="20000" b="12666"/>
          <a:stretch>
            <a:fillRect/>
          </a:stretch>
        </p:blipFill>
        <p:spPr>
          <a:xfrm>
            <a:off x="4716016" y="1628800"/>
            <a:ext cx="3238500" cy="2144712"/>
          </a:xfrm>
        </p:spPr>
      </p:pic>
      <p:pic>
        <p:nvPicPr>
          <p:cNvPr id="33797" name="Picture 7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933056"/>
            <a:ext cx="494887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8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195130" y="3933056"/>
            <a:ext cx="4948870" cy="29249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0" descr="DoleželDavid75boč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4355976" y="0"/>
            <a:ext cx="2493500" cy="4079106"/>
          </a:xfrm>
          <a:noFill/>
          <a:ln w="76200">
            <a:solidFill>
              <a:srgbClr val="000000"/>
            </a:solidFill>
          </a:ln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396044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Tumory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251520" y="1412776"/>
            <a:ext cx="3810000" cy="41148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Osteosarkom, </a:t>
            </a:r>
            <a:r>
              <a:rPr lang="cs-CZ" dirty="0" err="1" smtClean="0">
                <a:solidFill>
                  <a:schemeClr val="bg1"/>
                </a:solidFill>
              </a:rPr>
              <a:t>Ewingův</a:t>
            </a:r>
            <a:r>
              <a:rPr lang="cs-CZ" dirty="0" smtClean="0">
                <a:solidFill>
                  <a:schemeClr val="bg1"/>
                </a:solidFill>
              </a:rPr>
              <a:t> sarkom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OBN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Chondrosarkom</a:t>
            </a:r>
            <a:r>
              <a:rPr lang="cs-CZ" dirty="0" smtClean="0">
                <a:solidFill>
                  <a:schemeClr val="bg1"/>
                </a:solidFill>
              </a:rPr>
              <a:t>, kostní metastázy,.. </a:t>
            </a:r>
            <a:endParaRPr lang="cs-CZ" dirty="0">
              <a:solidFill>
                <a:schemeClr val="bg1"/>
              </a:solidFill>
            </a:endParaRPr>
          </a:p>
        </p:txBody>
      </p:sp>
      <p:cxnSp>
        <p:nvCxnSpPr>
          <p:cNvPr id="6" name="Přímá spojovací šipka 5"/>
          <p:cNvCxnSpPr/>
          <p:nvPr/>
        </p:nvCxnSpPr>
        <p:spPr>
          <a:xfrm>
            <a:off x="3923928" y="1484784"/>
            <a:ext cx="0" cy="259228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7" name="TextovéPole 6"/>
          <p:cNvSpPr txBox="1"/>
          <p:nvPr/>
        </p:nvSpPr>
        <p:spPr>
          <a:xfrm>
            <a:off x="3203848" y="2420888"/>
            <a:ext cx="10801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3200" b="1" dirty="0" smtClean="0">
                <a:solidFill>
                  <a:srgbClr val="FFC000"/>
                </a:solidFill>
              </a:rPr>
              <a:t>věk</a:t>
            </a:r>
            <a:endParaRPr lang="cs-CZ" sz="3200" b="1" dirty="0">
              <a:solidFill>
                <a:srgbClr val="FFC000"/>
              </a:solidFill>
            </a:endParaRPr>
          </a:p>
        </p:txBody>
      </p:sp>
      <p:pic>
        <p:nvPicPr>
          <p:cNvPr id="9" name="Picture 10" descr="DoleželDavid75boč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>
          <a:xfrm>
            <a:off x="6706481" y="0"/>
            <a:ext cx="2492257" cy="4077072"/>
          </a:xfrm>
          <a:prstGeom prst="rect">
            <a:avLst/>
          </a:prstGeom>
          <a:noFill/>
          <a:ln w="76200">
            <a:solidFill>
              <a:srgbClr val="000000"/>
            </a:solidFill>
          </a:ln>
        </p:spPr>
      </p:pic>
      <p:pic>
        <p:nvPicPr>
          <p:cNvPr id="10" name="Picture 9" descr="DistFem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465030" y="4293096"/>
            <a:ext cx="1082634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1" name="Picture 10" descr="DistFem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>
          <a:xfrm>
            <a:off x="1691680" y="4293096"/>
            <a:ext cx="1467809" cy="2492896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2" name="Picture 7" descr="TU-TKAfem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>
          <a:xfrm>
            <a:off x="3851920" y="4221088"/>
            <a:ext cx="1231169" cy="263691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3" name="Picture 8" descr="TU-TKAfem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>
          <a:xfrm>
            <a:off x="4932363" y="4163508"/>
            <a:ext cx="1367829" cy="2694492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  <p:pic>
        <p:nvPicPr>
          <p:cNvPr id="14" name="Picture 9" descr="WasserbauerAleš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>
          <a:xfrm>
            <a:off x="6876256" y="4155000"/>
            <a:ext cx="1862733" cy="2703000"/>
          </a:xfrm>
          <a:prstGeom prst="rect">
            <a:avLst/>
          </a:prstGeom>
          <a:ln w="76200">
            <a:solidFill>
              <a:srgbClr val="000000"/>
            </a:solidFill>
          </a:ln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260648"/>
            <a:ext cx="7772400" cy="1143000"/>
          </a:xfrm>
        </p:spPr>
        <p:txBody>
          <a:bodyPr/>
          <a:lstStyle/>
          <a:p>
            <a:r>
              <a:rPr lang="cs-CZ" b="1" dirty="0" err="1" smtClean="0">
                <a:solidFill>
                  <a:srgbClr val="FFFF00"/>
                </a:solidFill>
              </a:rPr>
              <a:t>Gonitis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395536" y="1196752"/>
            <a:ext cx="8280920" cy="5400600"/>
          </a:xfrm>
        </p:spPr>
        <p:txBody>
          <a:bodyPr/>
          <a:lstStyle/>
          <a:p>
            <a:r>
              <a:rPr lang="cs-CZ" dirty="0" smtClean="0">
                <a:solidFill>
                  <a:schemeClr val="bg1"/>
                </a:solidFill>
              </a:rPr>
              <a:t>Punkce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FF00"/>
                </a:solidFill>
              </a:rPr>
              <a:t>– ad </a:t>
            </a:r>
            <a:r>
              <a:rPr lang="cs-CZ" dirty="0" err="1" smtClean="0">
                <a:solidFill>
                  <a:srgbClr val="FFFF00"/>
                </a:solidFill>
              </a:rPr>
              <a:t>bakter</a:t>
            </a:r>
            <a:r>
              <a:rPr lang="cs-CZ" dirty="0" smtClean="0">
                <a:solidFill>
                  <a:srgbClr val="FFFF00"/>
                </a:solidFill>
              </a:rPr>
              <a:t> /</a:t>
            </a:r>
            <a:r>
              <a:rPr lang="cs-CZ" dirty="0" err="1" smtClean="0">
                <a:solidFill>
                  <a:srgbClr val="FFFF00"/>
                </a:solidFill>
              </a:rPr>
              <a:t>ev</a:t>
            </a:r>
            <a:r>
              <a:rPr lang="cs-CZ" dirty="0" smtClean="0">
                <a:solidFill>
                  <a:srgbClr val="FFFF00"/>
                </a:solidFill>
              </a:rPr>
              <a:t>. I PCR), NSA..</a:t>
            </a:r>
          </a:p>
          <a:p>
            <a:r>
              <a:rPr lang="cs-CZ" dirty="0" err="1" smtClean="0">
                <a:solidFill>
                  <a:schemeClr val="bg1"/>
                </a:solidFill>
              </a:rPr>
              <a:t>Lab</a:t>
            </a:r>
            <a:r>
              <a:rPr lang="cs-CZ" dirty="0" smtClean="0">
                <a:solidFill>
                  <a:schemeClr val="bg1"/>
                </a:solidFill>
              </a:rPr>
              <a:t>. - </a:t>
            </a:r>
            <a:r>
              <a:rPr lang="cs-CZ" dirty="0" smtClean="0">
                <a:solidFill>
                  <a:srgbClr val="FFFF00"/>
                </a:solidFill>
              </a:rPr>
              <a:t>elevace FW, CRP, KO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RTG a </a:t>
            </a:r>
            <a:r>
              <a:rPr lang="cs-CZ" dirty="0" err="1" smtClean="0">
                <a:solidFill>
                  <a:schemeClr val="bg1"/>
                </a:solidFill>
              </a:rPr>
              <a:t>sono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 smtClean="0">
                <a:solidFill>
                  <a:srgbClr val="FFFF00"/>
                </a:solidFill>
              </a:rPr>
              <a:t>- v normě</a:t>
            </a:r>
          </a:p>
          <a:p>
            <a:r>
              <a:rPr lang="cs-CZ" b="1" dirty="0" smtClean="0">
                <a:solidFill>
                  <a:schemeClr val="bg1"/>
                </a:solidFill>
              </a:rPr>
              <a:t>Terapie:</a:t>
            </a:r>
          </a:p>
          <a:p>
            <a:pPr lvl="1"/>
            <a:r>
              <a:rPr lang="cs-CZ" b="1" dirty="0" smtClean="0">
                <a:solidFill>
                  <a:srgbClr val="FFFF00"/>
                </a:solidFill>
              </a:rPr>
              <a:t>dlouhodobě ATB</a:t>
            </a:r>
          </a:p>
          <a:p>
            <a:pPr lvl="1"/>
            <a:r>
              <a:rPr lang="cs-CZ" b="1" dirty="0" smtClean="0">
                <a:solidFill>
                  <a:srgbClr val="FFFF00"/>
                </a:solidFill>
              </a:rPr>
              <a:t>klid, </a:t>
            </a:r>
            <a:r>
              <a:rPr lang="cs-CZ" b="1" dirty="0" err="1" smtClean="0">
                <a:solidFill>
                  <a:srgbClr val="FFFF00"/>
                </a:solidFill>
              </a:rPr>
              <a:t>analgetizace</a:t>
            </a:r>
            <a:r>
              <a:rPr lang="cs-CZ" b="1" dirty="0" smtClean="0">
                <a:solidFill>
                  <a:srgbClr val="FFFF00"/>
                </a:solidFill>
              </a:rPr>
              <a:t>, ortéza</a:t>
            </a:r>
          </a:p>
          <a:p>
            <a:pPr lvl="1"/>
            <a:r>
              <a:rPr lang="cs-CZ" b="1" dirty="0" err="1" smtClean="0">
                <a:solidFill>
                  <a:srgbClr val="FFFF00"/>
                </a:solidFill>
              </a:rPr>
              <a:t>lavage</a:t>
            </a:r>
            <a:endParaRPr lang="cs-CZ" b="1" dirty="0" smtClean="0">
              <a:solidFill>
                <a:srgbClr val="FFFF00"/>
              </a:solidFill>
            </a:endParaRPr>
          </a:p>
          <a:p>
            <a:pPr lvl="1"/>
            <a:r>
              <a:rPr lang="cs-CZ" b="1" dirty="0" err="1" smtClean="0">
                <a:solidFill>
                  <a:srgbClr val="FFFF00"/>
                </a:solidFill>
              </a:rPr>
              <a:t>ev</a:t>
            </a:r>
            <a:r>
              <a:rPr lang="cs-CZ" b="1" dirty="0" smtClean="0">
                <a:solidFill>
                  <a:srgbClr val="FFFF00"/>
                </a:solidFill>
              </a:rPr>
              <a:t>. otevřená </a:t>
            </a:r>
            <a:r>
              <a:rPr lang="cs-CZ" b="1" dirty="0" err="1" smtClean="0">
                <a:solidFill>
                  <a:srgbClr val="FFFF00"/>
                </a:solidFill>
              </a:rPr>
              <a:t>synovectmie</a:t>
            </a:r>
            <a:r>
              <a:rPr lang="cs-CZ" b="1" dirty="0" smtClean="0">
                <a:solidFill>
                  <a:srgbClr val="FFFF00"/>
                </a:solidFill>
              </a:rPr>
              <a:t> </a:t>
            </a:r>
          </a:p>
        </p:txBody>
      </p:sp>
      <p:pic>
        <p:nvPicPr>
          <p:cNvPr id="5" name="Picture 2" descr="H:\Výuka\kloub\3014[1]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63747" y="1052736"/>
            <a:ext cx="2280253" cy="2736304"/>
          </a:xfrm>
          <a:prstGeom prst="rect">
            <a:avLst/>
          </a:prstGeom>
          <a:noFill/>
        </p:spPr>
      </p:pic>
      <p:pic>
        <p:nvPicPr>
          <p:cNvPr id="6" name="Picture 7" descr="H:\Výuka\kloub\md_09-03-0027[1].jpg"/>
          <p:cNvPicPr>
            <a:picLocks noChangeAspect="1" noChangeArrowheads="1"/>
          </p:cNvPicPr>
          <p:nvPr/>
        </p:nvPicPr>
        <p:blipFill>
          <a:blip r:embed="rId3" cstate="print"/>
          <a:srcRect l="10768"/>
          <a:stretch>
            <a:fillRect/>
          </a:stretch>
        </p:blipFill>
        <p:spPr bwMode="auto">
          <a:xfrm>
            <a:off x="6876256" y="3861048"/>
            <a:ext cx="2299429" cy="299695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7" name="Picture 5" descr="Osgood Schlatter ...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75856" y="3230930"/>
            <a:ext cx="2880320" cy="3627070"/>
          </a:xfrm>
          <a:prstGeom prst="rect">
            <a:avLst/>
          </a:prstGeom>
          <a:noFill/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0"/>
            <a:ext cx="7772400" cy="1143000"/>
          </a:xfrm>
        </p:spPr>
        <p:txBody>
          <a:bodyPr/>
          <a:lstStyle/>
          <a:p>
            <a:pPr algn="l"/>
            <a:r>
              <a:rPr lang="cs-CZ" b="1" dirty="0" smtClean="0">
                <a:solidFill>
                  <a:srgbClr val="FFFF00"/>
                </a:solidFill>
              </a:rPr>
              <a:t>Další:</a:t>
            </a:r>
            <a:endParaRPr lang="cs-CZ" b="1" dirty="0">
              <a:solidFill>
                <a:srgbClr val="FFFF00"/>
              </a:solidFill>
            </a:endParaRP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0" y="980728"/>
            <a:ext cx="4283968" cy="4114800"/>
          </a:xfrm>
        </p:spPr>
        <p:txBody>
          <a:bodyPr>
            <a:normAutofit/>
          </a:bodyPr>
          <a:lstStyle/>
          <a:p>
            <a:r>
              <a:rPr lang="cs-CZ" sz="2800" dirty="0" smtClean="0">
                <a:solidFill>
                  <a:schemeClr val="bg1"/>
                </a:solidFill>
              </a:rPr>
              <a:t>M. </a:t>
            </a:r>
            <a:r>
              <a:rPr lang="cs-CZ" sz="2800" dirty="0" err="1" smtClean="0">
                <a:solidFill>
                  <a:schemeClr val="bg1"/>
                </a:solidFill>
              </a:rPr>
              <a:t>Osgood</a:t>
            </a:r>
            <a:r>
              <a:rPr lang="cs-CZ" sz="2800" dirty="0" smtClean="0">
                <a:solidFill>
                  <a:schemeClr val="bg1"/>
                </a:solidFill>
              </a:rPr>
              <a:t> – </a:t>
            </a:r>
            <a:r>
              <a:rPr lang="cs-CZ" sz="2800" dirty="0" err="1" smtClean="0">
                <a:solidFill>
                  <a:schemeClr val="bg1"/>
                </a:solidFill>
              </a:rPr>
              <a:t>Schlatter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Jumperś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knee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err="1" smtClean="0">
                <a:solidFill>
                  <a:schemeClr val="bg1"/>
                </a:solidFill>
              </a:rPr>
              <a:t>Bakerská</a:t>
            </a:r>
            <a:r>
              <a:rPr lang="cs-CZ" sz="2800" dirty="0" smtClean="0">
                <a:solidFill>
                  <a:schemeClr val="bg1"/>
                </a:solidFill>
              </a:rPr>
              <a:t> </a:t>
            </a:r>
            <a:r>
              <a:rPr lang="cs-CZ" sz="2800" dirty="0" err="1" smtClean="0">
                <a:solidFill>
                  <a:schemeClr val="bg1"/>
                </a:solidFill>
              </a:rPr>
              <a:t>pseudocysta</a:t>
            </a:r>
            <a:endParaRPr lang="cs-CZ" sz="2800" dirty="0" smtClean="0">
              <a:solidFill>
                <a:schemeClr val="bg1"/>
              </a:solidFill>
            </a:endParaRPr>
          </a:p>
          <a:p>
            <a:r>
              <a:rPr lang="cs-CZ" sz="2800" dirty="0" smtClean="0">
                <a:solidFill>
                  <a:schemeClr val="bg1"/>
                </a:solidFill>
              </a:rPr>
              <a:t>Další burzy </a:t>
            </a:r>
            <a:r>
              <a:rPr lang="cs-CZ" sz="2800" dirty="0" smtClean="0">
                <a:solidFill>
                  <a:srgbClr val="FFC000"/>
                </a:solidFill>
              </a:rPr>
              <a:t>(prepatelární, </a:t>
            </a:r>
            <a:r>
              <a:rPr lang="cs-CZ" sz="2800" dirty="0" err="1" smtClean="0">
                <a:solidFill>
                  <a:srgbClr val="FFC000"/>
                </a:solidFill>
              </a:rPr>
              <a:t>infrapatelární</a:t>
            </a:r>
            <a:r>
              <a:rPr lang="cs-CZ" sz="2800" dirty="0" smtClean="0">
                <a:solidFill>
                  <a:srgbClr val="FFC000"/>
                </a:solidFill>
              </a:rPr>
              <a:t>, </a:t>
            </a:r>
            <a:r>
              <a:rPr lang="cs-CZ" sz="2800" dirty="0" err="1" smtClean="0">
                <a:solidFill>
                  <a:srgbClr val="FFC000"/>
                </a:solidFill>
              </a:rPr>
              <a:t>pedes</a:t>
            </a:r>
            <a:r>
              <a:rPr lang="cs-CZ" sz="2800" dirty="0" smtClean="0">
                <a:solidFill>
                  <a:srgbClr val="FFC000"/>
                </a:solidFill>
              </a:rPr>
              <a:t> </a:t>
            </a:r>
            <a:r>
              <a:rPr lang="cs-CZ" sz="2800" dirty="0" err="1" smtClean="0">
                <a:solidFill>
                  <a:srgbClr val="FFC000"/>
                </a:solidFill>
              </a:rPr>
              <a:t>anseriny</a:t>
            </a:r>
            <a:r>
              <a:rPr lang="cs-CZ" sz="2800" dirty="0" smtClean="0">
                <a:solidFill>
                  <a:srgbClr val="FFC000"/>
                </a:solidFill>
              </a:rPr>
              <a:t>)</a:t>
            </a:r>
          </a:p>
          <a:p>
            <a:r>
              <a:rPr lang="cs-CZ" sz="2800" dirty="0" smtClean="0">
                <a:solidFill>
                  <a:schemeClr val="bg1"/>
                </a:solidFill>
              </a:rPr>
              <a:t>Ganglia menisků</a:t>
            </a:r>
            <a:endParaRPr lang="cs-CZ" sz="2800" dirty="0">
              <a:solidFill>
                <a:schemeClr val="bg1"/>
              </a:solidFill>
            </a:endParaRPr>
          </a:p>
        </p:txBody>
      </p:sp>
      <p:pic>
        <p:nvPicPr>
          <p:cNvPr id="5" name="Picture 7" descr="Entezo- Baker cysta1"/>
          <p:cNvPicPr>
            <a:picLocks noChangeAspect="1" noChangeArrowheads="1"/>
          </p:cNvPicPr>
          <p:nvPr/>
        </p:nvPicPr>
        <p:blipFill>
          <a:blip r:embed="rId3" cstate="print"/>
          <a:srcRect l="2051" t="3674" b="6061"/>
          <a:stretch>
            <a:fillRect/>
          </a:stretch>
        </p:blipFill>
        <p:spPr bwMode="auto">
          <a:xfrm>
            <a:off x="4139952" y="0"/>
            <a:ext cx="3067629" cy="32849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4994" name="AutoShape 2" descr="data:image/jpeg;base64,/9j/4AAQSkZJRgABAQAAAQABAAD/2wCEAAkGBxASERUQEhIUFRQUFRAQFRUUFRUUFBAUFRQXFhUVFRQYHSggGBwlHBQUITEhJSkrLi4uFx8zODMsNygtLiwBCgoKDg0OGxAQGy0kICYsLCwsLC0sLCwsLCwsLCwsLCwsLCwsLCwsLCwsLCwsLCwsLCwsLCwsLCwsLCwsLCwsLP/AABEIAQgAsAMBIgACEQEDEQH/xAAcAAEAAgMBAQEAAAAAAAAAAAAABQYCAwQHAQj/xABDEAABAwIEAwUFBAcGBwEAAAABAAIDBBEFEiExBkFRE2FxgZEiMlKhsSNCYpIHFHKCssHCNENjg6LRJDNzk9Lw8RX/xAAaAQEAAwEBAQAAAAAAAAAAAAAAAgMEAQUG/8QAKhEAAgIBBAEDAwQDAAAAAAAAAAECAxEEITFBEhMiMlFhcQUUgbHB0fD/2gAMAwEAAhEDEQA/APcUREAREQBERAEREAREQBERAEREAREQBERAERfLoD6i+XS6ZAREQBERAEREAREQBERAEREARF8JQH1FofVsHO/hquWqxENaXEhjRu55AA89lB2RRJQbJBzgNzZcz61vLVVKv4sp2uALifxHQW/C33j6BTGEV8FQ3NG8Hu+8PFu6pdrbwi/9u4x8pJ4JH9ZcVk2QrNkAW0RqSjLsrco9GLSVsC+hq+q1IrbCIikcCIiAIiIAiIgCLS+oHLX6eqga/iWnboZg4/DF7R9QbfNQc11uSUfqWF8rRubLndXDkCfkqeeJZC60dO1u9jLKQ4/5bWn6rH/9ard/eRs7mRa/me4/RRzN/Yl7EW11RIdrDwXLWTMjGaaQNH4jqfAbnyULBJK8XkneRtZpEfzZYr5iWCuey0Za2+t7OeXeI2PiSoyrljL3LKnGUsZx9yMxfjtjARBGTv8AaSiwH7Me58yPNee4pxBLK/PI9z3DVpcdGfsNGjfIXUtxLgLmaudKepeGsb+60OVUng10WKc5ccH1Og0mnUfJbv6s+PrXE3679/jzK6MOxSSJwfG5zXDm05fmuQQHc6Dv0A812YdhjprdnG6TvAsz8509FBG+6yquPvaSPU+HP0lQujDarSQG2ZgLmuHVx0AKutDjFPMA6OVjgdrHU+AXkWHcHSusZC1g09mMZnecjh9APFXbA8EZD7osTa53c7xcdSrVrVHbk+R1cNO5Zqz/AI/hcl2CLXB7o8FsXop5WTzQiIugIiIAiKMxfGYqcAvJu4lrGtGZ8jhuGMGp7zsFxtLk6lkkXPA/2VSxLi1r3GKlySOBLC8n7JjhoQLf81w5gEAdVz17qurBD4+xgI1iEl56i/KR7dI2/haTfryUcWugc1jYQZD9nDEwActhbRo+QGpVULYWPCaOtOJz4u10mtRO5zA27gbMjv1sPZA8QT3rKkwF0je0ZHkisPbleYY8vU6Z3Dx0XayTLIRGyOpq2mzpDcUlE74Wbl7xrt7XUt0C6jg4kIkq3mpeLEdoAImHqyD3W+Jue9VXauunbl/QlGEpEBFQURd7FRJPyyUUB7MHvlJLD5ldopRyp6/prJStt35QVZWH5fJbg0Lz5/qlmfaki1ULsqbpZW6NGIN8WUsjR+R7StlPjkrBlf2jz+KlqYrjpZrZWnyKtHZhOzCL9Vs7SHoR6KRX1RkNo6QEn8FQz5mBlvVQsPCNfO7M8Q0rDrYZppLdNSAD5leo9mF9DQqbNc5cRSNNdtsFhTZUcM4HpYrOcDK8fels6x6hvut8grJFRNHJdaLJKyUuWRbbeXyYNiAW+IarWt0O6t0yzNEJ8EpENAskCL6ZcGIIiLoCLB0gBAPNfJ32F1zJ3BHY7i7KeMuOpJyMYDZ0ryNGN9NTyAJUDhVE8uNROQ6Z4AJAs1jdxHGDs0fPcqPw+T9cqDVHWNt46cHYR31f4vIB8A0KzbBeHrtS5PwRprglua6idrG3KptNPNWVMxjdkgLWQmZpIlIbftIYnD3ATlLnjXS3K4w4ur3yPbTRuIL3ZLjdo3e4eDb+dlaMGoGRRtjY0Na0BrQNgBsFRCToj5Ll/wBEmlJ4N1HSMiY2ONoaxoDWtaLBoHIBfaiSwXQ9R2IPWdbvcmdFO7RdLCuSn2C6mLkjpsRF8JUTh9RYF61l67g6bS9fC9aDKtTp13xOHVnW+lddwUQ+pXZh02oWrTLE0QnwWVERfRmMIiIDnr6cvYWg2db2T0PJUTE+J+2pXQH2J+0FJI06OGa+Zw8WscPFehryPjDCuzxOKo7TNmJkcHAAtAcGWBG/nrpzWXU5j7omzS+nKMozeO0/v9P5Ljg9MGRgDoFnitT2cZPcs4apmUG49VTuM8YDx2LDuHXI5C3/AKPNeDXXKyzBJvCNHCcXbzyVJ1FzCzwB+0cD3uAH7ner/E2wVe4Tw9sMDI27Ma1vjbcqxhcvlmewisIweonE3WspV6iMYactxyUa+TrOundoF1tKiMOqAWqSZIkluEdBctTnrXJMFwz1YXFEHU+ZaH1CiqjEmjmoyoxjoro1NkXInpasDmo+oxUBRFFHU1esEb5G/G3SP/uGzT5XVioOAZnazzhg+CEZnecrxb0b5rZXo5S6K3YkQNVi9hmcQ1u13EAX6aqwcONqpCC2B+XT25LxNt3AjM70t3qz4Vw1SU5Do47vGgkeTJIPBzr28rKWJW2GjhH5Fbsb4PjAQAN0JWJctbpFpbwQUcnStEtXG33nALetb4GndoPiFN56OLGdyBxTjSihY53ate9uojabOd3C/NVl1TT4i+Xs3XtDAG30LH5pnG7fC3qrniHD1JKxzXQsGYalrWh3XR1rhVGqpG0847FjWMEbQWgWub735m11nfn5ryxg2N6f0vYpeWe8YKdFTVT5xSQyNdJdjSHEgMzEXJtfYEm3ctmK4I+jkdHLM2WRwpTdjCxseeYktuXEvJbFvpvss8CwWR2KZznEbnOcSw2dYgegud1JfpEYRVPOwElHa3wiNwA9XFRjFeMnjD3OamuEJRUJZyk3+S04Q8ZApRhVZwWq9kKwRPXgWRwyaNrwuSqiuCF27rU9qhFnSoySGF+uxUgzEBa4K6MVoQ8KnV0UkW2oWuKUyt7E9VYoBzVfxLHQ0ElwAFySTYAd5UDiGMFoJIOnTUnuA5lencFcBsiayprAJKggPDCLx0x3AA+88fEfIBbadJnkqlYVvBOGa2sAkt2MR1EkoJLh1ZFcE+Zb5q74TwLRxWc9pneLHNNZzQeojHsj0VoS69GFUIcIpcmz4BZCV8Llrc5TbCRkXLBz1rfKuaSZUyngsjA3PlWh0q0PmWLCSVS55LlHBPIiLaZDF+x8147Lj09RWlgyCJpLbsu5rwwHZx8QvUMcifKwwMOXMCHu6N5hU+soo4T2UbQ1rWx+LiRqT3rNZmU0lwjbRKFdUnJZb2X2+/8AomOBYwTNJzDmw+gzn+Jvoq7+lCAh8rv8KCcf5Tzn+Vla+BIctO93OSaZx8jkHyYFz8f0YcyKUi4Y50L++OYBp/1Bi0NbGPspmC1GgVvopbheZ4PI6ImFxu6I9mSfvZdneYsfNXbDKwLwNRW0zVBlmYVk4LkhmBW8SLC0Wmuduiq2NsCs1RJoqti8l1fTyRkVBlOw1lKHDQ1VLfv+1aR87L34lfnjG6oROZMf7qSGbTc5JGu079F+ghICA4G4IDgeoOoXv6Z+wyT5Nl1i560SSrjmq7K1yOKOTtfKueSoUXNXLlfWXVE7DRGslJKlcz51H9uSbDU9BqV202HTP+7lH4tPkqd5cFntjyGuuVJ0kK2UuFBvvG/gu9kYGyvrqa3ZTO1cIzREWkzmDxofA/RUXHR9s79iI/xD+Svcmx8CqPxE20oPWJn+l7//ACVU/kiyPDJ/g5tqVv7cp9ZHFSWJUTZonwv917S09RfYjvB18lD8ETXgc34JZG+oD/6lYVaVnh/EOGyMeZSPtIx2dQ0D3w3VsrfIk94d1avmGYja2uhsR0IPML0/i3CWPb24eyORgtme4NZI3fI9x252PK/eV5RUUIdeWms5mZzXxgi7Hg6lnLe927cweuW+jz3ROMsFvo8S71INxALzykxA8jtoeRaejgdQe4qSixLvXlzo3NCmWiqr9FX8RnutbqvvUVieINA01OwtqSTsAOZXa6sM45HGG9pMTa4jY+UjkSBlYD4uI9F7nTN7OGNnwRxs8crQP5LzbgrASZAxw1zR1FQfhDb9jDfxzH8y9Dr5rL1orwjgpx5M5qyrsoWprje3VdMVO+eTI3TmTyaOqtGH4XFCPZb7XNx1cfPkoKMrPwWtqH5KpBhVVJszKOrzl+W6maDhpo1ldnPwt0aPPc/JT6K2NMUVu2TNUFOxgsxob4Cy2oitKgiIgCIiA+P2VI4oFpYHdY6hp/ddER9XK8Km8XR2ELukkkf5oyfqwKufKJx4ZnwG6z6hn/QkHm1zD/APkpLiHiEU7mxRs7SZ4zBtyGxsvbPI4A2G9gNXWNtiRX+FZgyqLnGzewmzE7AMdG4HyBf6rVw+11QX1koIdOe0DTuxh9xvk23ndU6m/wBGvPZ2EPKRx8P0kVfGytq2NkneM4fdwMF/uRa+wBt1ve6wxnhh7HGaEuvzcxt32HKRm0re8WcPmpaLDuxkc+MWzEucB7rj1Ldr96k4arqvI/d2Rm5xeU+mX+mmsHm9QwP9uaHNyE9MS42HxN94eBzLnipGu0jqIn/heOzkHjY/0hej1+DwzEv1jkO747Nc79oWs7zCg6zhqY7iCottmHZPHkQ4ehC3w1lFi9+z/wC7KnXKPBVZ8MltrLBGOpc53y9n6qZ4d4WdIc0PtPA0qJWns2E6XY373gD3XCyFA+A5hTTR/iiGb07Mk/JdFHxRJmyNrHZ/gltm/JIA5a6/Se8Mf2Qeey/YZhcdLCIo7ndznO96V53e49Tby0CjcScuzB8SNRAHuADwXRvA2D27kdxFj5rgxBRuZbUju4UAyPPPOB5ZdPqVOqtcJzWfJH1DXjyuD9QrKraX7EV2/JhERWFYREQBERAEREAVW4wb9jf4ZoT6uy/1K0qscYD/AIeXufCfSVirn0Th2V6uo5OzaGAEPL4ZL6ERSM9ojvuGjwJVkoog1oA5BckrSHtbyIBPcRopGMaLxf1GzM1H6GipYWT6WhYGELYi84sNXZLTIxw2XYtUhXUzpE1da9o1CpnEWOxuBbLGSOj2Z2/QhXTEpRZeb8TTZyIWZs8nsjIMzmt0DngfhBut2mim+Cub2L7+i5rzRPlIIjllc+G97mMMa0nXXLdpt3KXrgpLCainkp4zTEGJrRG0AWLMgtlc06tcLag6rhrWr1blhEKTiwd+WoYet2+o/wDiuSo7DlkY7o5p+YV4U9O9miN63QREWgoCIiAIiIAiIgCrvE8d4Zh3NPo5pViVb40fkpp3f4Y/iAVdnCJw7IqimL6iX8DnMB6gE/7qdaq1wxrnd8TnO8iTZWUL5zVPNjZrjwERFnOglcFdVtY0lxAG6+4xiDIInSvNmsa5xPQAXJUFRYC+otPV3u6zmwn3YRuA4bOftcnY6DvshFY8pcHG+kRFZislU7JStzcjIbiNvfm+94D5KVwbh5lM1z3HPI73nkam3LuGuysTYWRiwsFHY9U5YnOHQq71HL2x2Rzx7ZxcB/22syA5OzgL9TlMhc8N02zZWu16W7lZKwKF/RbCP1J833pp5nO/ctGB6N+anKxexKPjWkV18kNOFd2m4B62Kpk43Vyj2HgPop6bsajoyREWozBERAEREAREQBVX9I39jeBzMbfLtGq1Kt8eMvSv/CA/8r2kqu34kockHwvowBWQKscNu0srMzZfNX/NmxcH1EQqk6U/jyoyxXOrWvie8cixsjS6/kCpCj4nieNTYrm4vpw6Mg7ODmnwIsVS+GohK1uY+032H97mnKT6hbYVxnVv0QbakXGprXzvAZ7oWjiqcR05zGwAJJ8ApuCFkUdwOShsBoTX1pkd/Z6ZzXHpLNuxng3Rx8W9VLT1+pNJcI5N+KLNwRhb6Wgiik0ec8rh8BkcX5fK9luqjqpepdooWpcvVufRGlHI1mZwb1IHqVb1WsLizSt7ru9FZVPTLZsje98BERaCgIiIAiIgCIiAKJ4kpu1hfF8ccrB4lunzspZcmIHRp71Cz4snD5HnPCVTnY13xNa7wuNVc49lTsLg7KeWLk2WQDuaXFzR6EK4Q7L5zVRxNmqPBmsXrNapFnwSIPiLWMqgcNOtVyR8nFknrdp/g+au/EMnslUrheO+IOPSNn8b16FKxXIrl8kW3ivEOzisN7K08A0vZ4fBpYyN7d3W8ntfQheZ8dSl5MbTq60Y8XkNHzK9ojiaxjY2izWNaxo6BosB8lu0MPGDZVa8s5qx6h53KQrHqKmKWvLL61sSvD8XvP62aPLU/wAlMLlwuLLE0dRf11XUttccRSMtjzJsIiKZAIiIAiIgCIiALlxFvsX6ELqWuobdpCjNZiyUXhoplRQH9Ze+3vFrv9IH8lO08JsuyGEX1C62sHRYv2sZvMi2VmCO/VytclOVL2SyktDWQ9VlOxXCHvabA+irWA4G6KaWVw3DWjwbmP1cfRerrnlo2Ovcbqb0scYQ9Q8oo8KNRXwh3uiVsp/yjnHzaF6xM5clLhEUcnaNGtiPVb6hShDwhgZzIi6py5Y4c7w3qbeXNdz4SV14dTWObyH81TGtykXuajEkAiItxkCIiAIiIAiIgCIiAL4V9RAamhbAgavtlFI62ERFI4EREB8K1PbdbiFjlUWsnU8Gjs1vY2wsgaskisHW8hERSIhERAEREAREQH1ERAEREAREQBERAEREAREQBERAEREAREQBERAEREB//9k="/>
          <p:cNvSpPr>
            <a:spLocks noChangeAspect="1" noChangeArrowheads="1"/>
          </p:cNvSpPr>
          <p:nvPr/>
        </p:nvSpPr>
        <p:spPr bwMode="auto">
          <a:xfrm>
            <a:off x="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84995" name="Picture 3" descr="C:\Users\Lukas\Pictures\JK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2195736" cy="3293604"/>
          </a:xfrm>
          <a:prstGeom prst="rect">
            <a:avLst/>
          </a:prstGeom>
          <a:noFill/>
        </p:spPr>
      </p:pic>
      <p:pic>
        <p:nvPicPr>
          <p:cNvPr id="84999" name="Picture 7" descr="https://encrypted-tbn1.gstatic.com/images?q=tbn:ANd9GcSR9l3x2y9DRK7uOL_QveRXtV-VY7sJnSBmM3SI7ZxYp0eI-JHo">
            <a:hlinkClick r:id="rId5"/>
          </p:cNvPr>
          <p:cNvPicPr>
            <a:picLocks noChangeAspect="1" noChangeArrowheads="1"/>
          </p:cNvPicPr>
          <p:nvPr/>
        </p:nvPicPr>
        <p:blipFill>
          <a:blip r:embed="rId6" cstate="print"/>
          <a:srcRect r="8565"/>
          <a:stretch>
            <a:fillRect/>
          </a:stretch>
        </p:blipFill>
        <p:spPr bwMode="auto">
          <a:xfrm>
            <a:off x="5724128" y="3284984"/>
            <a:ext cx="3419872" cy="357301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ext Box 4"/>
          <p:cNvSpPr txBox="1">
            <a:spLocks noChangeArrowheads="1"/>
          </p:cNvSpPr>
          <p:nvPr/>
        </p:nvSpPr>
        <p:spPr bwMode="auto">
          <a:xfrm>
            <a:off x="2195736" y="188640"/>
            <a:ext cx="4909614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cs-CZ" sz="4000" b="1" dirty="0">
                <a:solidFill>
                  <a:schemeClr val="bg1"/>
                </a:solidFill>
              </a:rPr>
              <a:t>Aktivní pohyb v koleni</a:t>
            </a:r>
          </a:p>
        </p:txBody>
      </p:sp>
      <p:sp>
        <p:nvSpPr>
          <p:cNvPr id="16387" name="Text Box 5"/>
          <p:cNvSpPr txBox="1">
            <a:spLocks noChangeArrowheads="1"/>
          </p:cNvSpPr>
          <p:nvPr/>
        </p:nvSpPr>
        <p:spPr bwMode="auto">
          <a:xfrm>
            <a:off x="251520" y="1772816"/>
            <a:ext cx="6084193" cy="3935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defRPr/>
            </a:pPr>
            <a:r>
              <a:rPr lang="cs-CZ" sz="2800" b="1" dirty="0">
                <a:solidFill>
                  <a:schemeClr val="bg1"/>
                </a:solidFill>
              </a:rPr>
              <a:t>Rovina:                   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Sagitální  </a:t>
            </a:r>
            <a:r>
              <a:rPr lang="cs-CZ" sz="2800" b="1" dirty="0"/>
              <a:t>               </a:t>
            </a:r>
            <a:r>
              <a:rPr lang="cs-CZ" sz="2800" b="1" dirty="0">
                <a:solidFill>
                  <a:srgbClr val="92D050"/>
                </a:solidFill>
              </a:rPr>
              <a:t>flexe/extenze 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valivý </a:t>
            </a:r>
            <a:r>
              <a:rPr lang="cs-CZ" sz="2800" b="1" dirty="0">
                <a:solidFill>
                  <a:srgbClr val="92D050"/>
                </a:solidFill>
              </a:rPr>
              <a:t>pohyb</a:t>
            </a:r>
          </a:p>
          <a:p>
            <a:pPr>
              <a:defRPr/>
            </a:pPr>
            <a:r>
              <a:rPr lang="cs-CZ" sz="2800" b="1" dirty="0">
                <a:solidFill>
                  <a:srgbClr val="92D050"/>
                </a:solidFill>
              </a:rPr>
              <a:t>                               </a:t>
            </a:r>
            <a:r>
              <a:rPr lang="cs-CZ" sz="2800" b="1" dirty="0" smtClean="0">
                <a:solidFill>
                  <a:srgbClr val="92D050"/>
                </a:solidFill>
              </a:rPr>
              <a:t>- klouzavý </a:t>
            </a:r>
            <a:r>
              <a:rPr lang="cs-CZ" sz="2800" b="1" dirty="0">
                <a:solidFill>
                  <a:srgbClr val="92D050"/>
                </a:solidFill>
              </a:rPr>
              <a:t>pohyb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Transverzální </a:t>
            </a:r>
            <a:r>
              <a:rPr lang="cs-CZ" sz="2800" b="1" dirty="0"/>
              <a:t>        </a:t>
            </a:r>
            <a:r>
              <a:rPr lang="cs-CZ" sz="2800" b="1" dirty="0">
                <a:solidFill>
                  <a:srgbClr val="92D050"/>
                </a:solidFill>
              </a:rPr>
              <a:t>zevní/ vnitřní rotace</a:t>
            </a:r>
          </a:p>
          <a:p>
            <a:pPr>
              <a:defRPr/>
            </a:pPr>
            <a:endParaRPr lang="cs-CZ" sz="2800" b="1" dirty="0"/>
          </a:p>
          <a:p>
            <a:pPr>
              <a:defRPr/>
            </a:pPr>
            <a:r>
              <a:rPr lang="cs-CZ" sz="2800" b="1" dirty="0">
                <a:solidFill>
                  <a:srgbClr val="FFC000"/>
                </a:solidFill>
              </a:rPr>
              <a:t>Frontální </a:t>
            </a:r>
            <a:r>
              <a:rPr lang="cs-CZ" sz="2800" b="1" dirty="0"/>
              <a:t>                </a:t>
            </a:r>
            <a:r>
              <a:rPr lang="cs-CZ" sz="2800" b="1" dirty="0">
                <a:solidFill>
                  <a:srgbClr val="92D050"/>
                </a:solidFill>
              </a:rPr>
              <a:t>addukce /abdukce</a:t>
            </a:r>
          </a:p>
        </p:txBody>
      </p:sp>
      <p:sp>
        <p:nvSpPr>
          <p:cNvPr id="13316" name="Text Box 6"/>
          <p:cNvSpPr txBox="1">
            <a:spLocks noChangeArrowheads="1"/>
          </p:cNvSpPr>
          <p:nvPr/>
        </p:nvSpPr>
        <p:spPr bwMode="auto">
          <a:xfrm>
            <a:off x="4716463" y="4652963"/>
            <a:ext cx="71437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cs-CZ" sz="2800"/>
          </a:p>
        </p:txBody>
      </p:sp>
      <p:pic>
        <p:nvPicPr>
          <p:cNvPr id="13317" name="Picture 8" descr="Koleno průřez"/>
          <p:cNvPicPr>
            <a:picLocks noChangeAspect="1" noChangeArrowheads="1"/>
          </p:cNvPicPr>
          <p:nvPr/>
        </p:nvPicPr>
        <p:blipFill>
          <a:blip r:embed="rId2" cstate="print"/>
          <a:srcRect l="4521" t="4048" r="5873" b="1459"/>
          <a:stretch>
            <a:fillRect/>
          </a:stretch>
        </p:blipFill>
        <p:spPr bwMode="auto">
          <a:xfrm>
            <a:off x="6372200" y="1412776"/>
            <a:ext cx="2541587" cy="4679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539552" y="2924944"/>
            <a:ext cx="8229600" cy="1143000"/>
          </a:xfrm>
        </p:spPr>
        <p:txBody>
          <a:bodyPr/>
          <a:lstStyle/>
          <a:p>
            <a:r>
              <a:rPr lang="cs-CZ" b="1" dirty="0" smtClean="0">
                <a:solidFill>
                  <a:srgbClr val="FFFF00"/>
                </a:solidFill>
              </a:rPr>
              <a:t>Děkuji Vám za pozornost</a:t>
            </a:r>
            <a:endParaRPr lang="cs-CZ" b="1" dirty="0">
              <a:solidFill>
                <a:srgbClr val="FFFF00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557</TotalTime>
  <Words>2008</Words>
  <Application>Microsoft Office PowerPoint</Application>
  <PresentationFormat>Předvádění na obrazovce (4:3)</PresentationFormat>
  <Paragraphs>569</Paragraphs>
  <Slides>90</Slides>
  <Notes>2</Notes>
  <HiddenSlides>0</HiddenSlides>
  <MMClips>0</MMClips>
  <ScaleCrop>false</ScaleCrop>
  <HeadingPairs>
    <vt:vector size="6" baseType="variant">
      <vt:variant>
        <vt:lpstr>Motiv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snímků</vt:lpstr>
      </vt:variant>
      <vt:variant>
        <vt:i4>90</vt:i4>
      </vt:variant>
    </vt:vector>
  </HeadingPairs>
  <TitlesOfParts>
    <vt:vector size="93" baseType="lpstr">
      <vt:lpstr>Motiv sady Office</vt:lpstr>
      <vt:lpstr>Rastrový obrázek</vt:lpstr>
      <vt:lpstr>Rastrový obraz</vt:lpstr>
      <vt:lpstr>Kolenní kloub</vt:lpstr>
      <vt:lpstr>Snímek 2</vt:lpstr>
      <vt:lpstr>Snímek 3</vt:lpstr>
      <vt:lpstr>Snímek 4</vt:lpstr>
      <vt:lpstr>Snímek 5</vt:lpstr>
      <vt:lpstr>Anatomie - burzy</vt:lpstr>
      <vt:lpstr>Anatomie – cévy </vt:lpstr>
      <vt:lpstr>Anatomie – nervy </vt:lpstr>
      <vt:lpstr>Snímek 9</vt:lpstr>
      <vt:lpstr>Klinické vyšetření  - aspekce, palpace a funkční vyšetření -</vt:lpstr>
      <vt:lpstr>Otok v oblasti kolenního kloubu</vt:lpstr>
      <vt:lpstr>Osa DKK</vt:lpstr>
      <vt:lpstr>Osové deformity kolena</vt:lpstr>
      <vt:lpstr>Postavení kolena</vt:lpstr>
      <vt:lpstr>Flekční kontraktura kolena  u spastické DMO</vt:lpstr>
      <vt:lpstr>Pohyb v kolenním kloubu</vt:lpstr>
      <vt:lpstr>Testy na nestabilitu – postranní vazy</vt:lpstr>
      <vt:lpstr>Testy na nestabilitu – zkřížené vazy</vt:lpstr>
      <vt:lpstr>Manévry na menisky</vt:lpstr>
      <vt:lpstr>Manévry  na  menisky</vt:lpstr>
      <vt:lpstr>Vyšetření pately a FP manévry</vt:lpstr>
      <vt:lpstr>Zobrazovací metody</vt:lpstr>
      <vt:lpstr>Nejčastější patologie </vt:lpstr>
      <vt:lpstr>1.) Osové deformity kolena</vt:lpstr>
      <vt:lpstr>Snímek 25</vt:lpstr>
      <vt:lpstr>Snímek 26</vt:lpstr>
      <vt:lpstr>2.) Menisky a jejich postižení</vt:lpstr>
      <vt:lpstr>Funkce</vt:lpstr>
      <vt:lpstr>Snímek 29</vt:lpstr>
      <vt:lpstr>Snímek 30</vt:lpstr>
      <vt:lpstr>Snímek 31</vt:lpstr>
      <vt:lpstr>Snímek 32</vt:lpstr>
      <vt:lpstr>Snímek 33</vt:lpstr>
      <vt:lpstr>Snímek 34</vt:lpstr>
      <vt:lpstr>Snímek 35</vt:lpstr>
      <vt:lpstr>Snímek 36</vt:lpstr>
      <vt:lpstr>Snímek 37</vt:lpstr>
      <vt:lpstr>Ošetření menisků</vt:lpstr>
      <vt:lpstr>Parciální menisektomie</vt:lpstr>
      <vt:lpstr>Subtotální menisektomie</vt:lpstr>
      <vt:lpstr>ASK sutura menisku</vt:lpstr>
      <vt:lpstr>Snímek 42</vt:lpstr>
      <vt:lpstr>3.) Vazy a jejich postižení</vt:lpstr>
      <vt:lpstr>Ruptura LCM</vt:lpstr>
      <vt:lpstr>Ruptura PCL</vt:lpstr>
      <vt:lpstr>Ruptura ACL (PZV)</vt:lpstr>
      <vt:lpstr>Instabilita anteromediální</vt:lpstr>
      <vt:lpstr>Indikace k rekonstrukci</vt:lpstr>
      <vt:lpstr>Akutní ruptura PZV</vt:lpstr>
      <vt:lpstr> Kolenní ortézy         postranní výztuhy         skořepinové              individuální       proprioceptivní mechanismy     psychologický efekt</vt:lpstr>
      <vt:lpstr>Rekonstrukce PZV ve II. době</vt:lpstr>
      <vt:lpstr>Typy štěpů a fixace  </vt:lpstr>
      <vt:lpstr>BTB štěp = zlatý standard</vt:lpstr>
      <vt:lpstr>Hamstringy (m. semitendinosus + m. gracilis)</vt:lpstr>
      <vt:lpstr>Fixace štěpu</vt:lpstr>
      <vt:lpstr>Techniky operace</vt:lpstr>
      <vt:lpstr>Techniky operace</vt:lpstr>
      <vt:lpstr>Femorální kanál</vt:lpstr>
      <vt:lpstr>Tibiální kanál</vt:lpstr>
      <vt:lpstr>Protažení štěpu</vt:lpstr>
      <vt:lpstr>BTB štěp pro press-fit fixaci</vt:lpstr>
      <vt:lpstr>REHABILITACE</vt:lpstr>
      <vt:lpstr>4.) Chrupavka a její postižení</vt:lpstr>
      <vt:lpstr>Chondropatie I. st.</vt:lpstr>
      <vt:lpstr>Chondropatie II. st.</vt:lpstr>
      <vt:lpstr>Chondropatie III. st.</vt:lpstr>
      <vt:lpstr>Chondropatie IV. st. </vt:lpstr>
      <vt:lpstr>Gonartróza</vt:lpstr>
      <vt:lpstr>Ložiskový defekt chrupavky IV. st. při artrotických změnách</vt:lpstr>
      <vt:lpstr>    Transchondrální fraktura </vt:lpstr>
      <vt:lpstr>Osteochondrální fraktury</vt:lpstr>
      <vt:lpstr>Možnosti řešení ložiskových chondrálních defektů</vt:lpstr>
      <vt:lpstr>Návrty</vt:lpstr>
      <vt:lpstr>Návrty - defekt pately</vt:lpstr>
      <vt:lpstr>Mozaiková plastika</vt:lpstr>
      <vt:lpstr>Dissekující osteochondróza Osteochondrosis dissecans</vt:lpstr>
      <vt:lpstr>Snímek 77</vt:lpstr>
      <vt:lpstr>Snímek 78</vt:lpstr>
      <vt:lpstr>Klasifikace dle věku</vt:lpstr>
      <vt:lpstr>Terapie</vt:lpstr>
      <vt:lpstr>Patela a femoropatelární obtíže</vt:lpstr>
      <vt:lpstr>Traumatická luxace pately</vt:lpstr>
      <vt:lpstr>Recidivující luxace pately</vt:lpstr>
      <vt:lpstr>Recidivující luxace pately - operace</vt:lpstr>
      <vt:lpstr>Chondropatie pately</vt:lpstr>
      <vt:lpstr>Chondropatie pately</vt:lpstr>
      <vt:lpstr>Tumory</vt:lpstr>
      <vt:lpstr>Gonitis</vt:lpstr>
      <vt:lpstr>Další:</vt:lpstr>
      <vt:lpstr>Děkuji Vám za pozornost</vt:lpstr>
    </vt:vector>
  </TitlesOfParts>
  <Company>HP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Kolenní kloub</dc:title>
  <dc:creator>Lukas</dc:creator>
  <cp:lastModifiedBy>Lukas</cp:lastModifiedBy>
  <cp:revision>68</cp:revision>
  <dcterms:created xsi:type="dcterms:W3CDTF">2013-05-13T15:02:29Z</dcterms:created>
  <dcterms:modified xsi:type="dcterms:W3CDTF">2019-09-30T20:26:22Z</dcterms:modified>
</cp:coreProperties>
</file>