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2" r:id="rId4"/>
    <p:sldId id="281" r:id="rId5"/>
    <p:sldId id="275" r:id="rId6"/>
    <p:sldId id="274" r:id="rId7"/>
    <p:sldId id="278" r:id="rId8"/>
    <p:sldId id="276" r:id="rId9"/>
    <p:sldId id="27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0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4C58F-DAC8-4F2B-B01A-6766F0A94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12B1CC1-FDDA-44C6-A3F9-78F9208768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AB24FF-2911-404A-92F3-044562C7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EB70DB-3DCC-48B0-8B05-302BE04D4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6E4001-F2BB-4672-9645-260F4F6F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86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11C4F5-C03E-4FE7-A698-5354B57AB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8E7F41C-26F8-4834-8FC6-EEEDD4770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4C2F55-A0A8-43D8-A631-14A1A3CBF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E69901-DEB6-4C38-869A-DFFFBDC6A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3F34A3-936F-4E0C-95F6-DFE66F83A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09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58A651-344B-4A31-A52A-7640797181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0AA4ED-7B22-42BC-AF96-42DA4E8C2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584AF0-7397-424C-8426-05D8EA6C8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EA9AA0-4FFC-4109-A198-78083DA3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085778-78C0-43AB-B225-0D485A941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04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2C911D-2B63-4813-A1D1-A0851933B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E2157E-A44C-442C-9BD0-9211A7E69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D19D42-7E98-47ED-A660-827F60CB7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54C53-C7F6-4388-A839-7A0194F1C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3B1B8A-99B9-4435-B0C8-CD7E4F5D0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34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1D455-4589-4686-B98D-DF3E2D82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AA3B3EA-CA7F-4609-93A2-DF2DCBDBD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47A8EA-2819-4AF1-90FF-92E3291F1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6479BC-5C00-43E3-A8F9-27AF68249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3C0BC2-A89F-41CB-B587-3A6071D59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81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7F46B-DB66-4133-828F-6A2BBEA1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C857EA-5A26-4F06-94B6-3BF41CD202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355B7D-889D-4BC1-8ADF-E99644D54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11C5A4-B7FB-4DB8-AF3C-24D0125F4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8C27A0-E63E-4F37-9CC5-69C41DA4D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27BE04-B2BF-441A-A23D-344C4DA5F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1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23B52A-E912-42A6-B647-DEEB7A8E5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2198531-5435-42DE-90F8-0232A1986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D2FCBA3-7954-4899-B884-98B177232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680616B0-2F73-4DCD-9E1F-9CBF3C8A7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7BC1274-5F7F-4019-8134-547A4398EE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83830D-2144-48BA-88A2-C4FD89236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CC8298B-80B5-4464-89FF-B000A3719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0B637A-0852-404E-AC26-95E1255A9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29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15EA9-3E7B-4ED7-8858-81F54697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2733150-C54F-4ABC-9E2D-51C166D1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0B253C-21F5-4657-91C7-8718F5F2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F5AD25-C697-44B7-83C8-440BCA240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676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A835031-5E55-4082-A585-2C8AA93D5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2CC2992-731F-4B7B-AE60-335C1E6E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492484-1257-40C5-A3FE-9CC31BBBC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14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DA8937-D8A0-4E78-9A26-01C2E699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029FDF-3785-46F8-A275-F8729FF95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EC0E71F-C3A8-4B22-A440-C4F3D7C2D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3B9402-35F3-4BF7-BE9D-E9649E319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1FF521-387C-4073-9207-C130969B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1BD4B9B-9169-4AE2-B4E3-CA0DF8E8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6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159D91-64F2-4C47-8284-6FDB670DD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F3B712-2447-4538-8B44-2C02FA912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8FC9AD4-9915-49CB-92DA-EC0BFB756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AFA516-AD1F-4375-924A-67D1AE9AE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30EE06-F2BE-4027-A4DA-703BA0BB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4987E7-3B9B-491D-A54C-CB423B42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48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D23DB6-1BE0-4415-ACE4-282E861C0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C8FC0FE-69EC-46DF-9B32-7B1B1F1BF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91BBA1-CD81-42F1-A9DC-D273604A8B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8C89A-EECD-4CD4-8BBB-2892A911CC26}" type="datetimeFigureOut">
              <a:rPr lang="cs-CZ" smtClean="0"/>
              <a:t>27.09.2024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A6FEFD-BFA5-46B3-9619-065953CE9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841404-3A5A-43EF-B5D0-1DEBE28E4D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E59A1-DDDF-4490-8632-A0DCFFCD3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27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ACF7D916-8455-452A-942F-F91D7D84DF5E}"/>
              </a:ext>
            </a:extLst>
          </p:cNvPr>
          <p:cNvSpPr/>
          <p:nvPr/>
        </p:nvSpPr>
        <p:spPr>
          <a:xfrm>
            <a:off x="1524000" y="1122363"/>
            <a:ext cx="9144000" cy="413543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99C6069-68C2-462C-AF4D-7A2244EA398A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6A811AC-9595-4C44-9FBD-4AA6A33A757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665" y="5986730"/>
            <a:ext cx="1194981" cy="92060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86281B-8E6B-4461-9BBF-A953884D9E0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0754" y="6080741"/>
            <a:ext cx="2847594" cy="682132"/>
          </a:xfrm>
          <a:prstGeom prst="rect">
            <a:avLst/>
          </a:prstGeom>
        </p:spPr>
      </p:pic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3AA040E8-131C-4C96-B099-4B26A1606AC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446EEFF4-DC09-414B-8C4D-A51AF8DB3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deliria v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neurointenzivní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péči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117A0F-6178-464B-A711-415816540C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Bakošová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Bednařík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A3E30C4-9741-4299-A2EE-B1D727FE1D9A}"/>
              </a:ext>
            </a:extLst>
          </p:cNvPr>
          <p:cNvSpPr txBox="1"/>
          <p:nvPr/>
        </p:nvSpPr>
        <p:spPr>
          <a:xfrm>
            <a:off x="0" y="5986730"/>
            <a:ext cx="3755254" cy="830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MUDr. Lucia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Bakošová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Jihlavská 20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62500 Brno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Bakosova.Lucia@fnbrno.cz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87EEDC7-C354-41F6-9602-20050EE2B4EB}"/>
              </a:ext>
            </a:extLst>
          </p:cNvPr>
          <p:cNvSpPr txBox="1"/>
          <p:nvPr/>
        </p:nvSpPr>
        <p:spPr>
          <a:xfrm>
            <a:off x="2654423" y="5986730"/>
            <a:ext cx="21736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Lékařská fakulta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Masarykova Univerzita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Kamenice 5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625 00 Brno</a:t>
            </a:r>
          </a:p>
        </p:txBody>
      </p:sp>
    </p:spTree>
    <p:extLst>
      <p:ext uri="{BB962C8B-B14F-4D97-AF65-F5344CB8AC3E}">
        <p14:creationId xmlns:p14="http://schemas.microsoft.com/office/powerpoint/2010/main" val="3719477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6014478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Delirium v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neurointenzivní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péči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E6DCB-DEAF-4ECF-98D5-85390B1C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deliria na interních odděleních: 10-25%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deliria u pacientů po CMP: 13-48%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Diagnostika deliria je komplikována tím, že u pacientů s primární lézí mozku se symptomy deliria můžou překrývat s primárním poškozením mozku</a:t>
            </a: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75CE8E-D05D-41C8-B871-446BC959391E}"/>
              </a:ext>
            </a:extLst>
          </p:cNvPr>
          <p:cNvSpPr txBox="1"/>
          <p:nvPr/>
        </p:nvSpPr>
        <p:spPr>
          <a:xfrm>
            <a:off x="62144" y="6014478"/>
            <a:ext cx="9889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Siddiqi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House AO, Holmes JD.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Occurrence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delirium in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Age and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Ageing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2006 Jul 1;35(4):350–64. doi:10.1093/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ageing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/afl005</a:t>
            </a:r>
          </a:p>
          <a:p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Oldenbeuving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de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Kort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PLM,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Jansen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BPW,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Roks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G,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Kappelle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LJ. Delirium in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International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  <a:r>
              <a:rPr lang="cs-CZ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2007 Nov;2(4):270–5. doi:10.1111/j.1747-4949.2007.00163.x</a:t>
            </a:r>
          </a:p>
        </p:txBody>
      </p:sp>
    </p:spTree>
    <p:extLst>
      <p:ext uri="{BB962C8B-B14F-4D97-AF65-F5344CB8AC3E}">
        <p14:creationId xmlns:p14="http://schemas.microsoft.com/office/powerpoint/2010/main" val="2657281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deliria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E6DCB-DEAF-4ECF-98D5-85390B1C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ABCDEF přístupu (ABCDEF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zdůrazňována důležitost systematické monitorace deliria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Screeningové dotazníky      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CAM-ICU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ICDSC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4AT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7A8AE3B-BA03-4934-BBFE-BC4F7E9FA3B3}"/>
              </a:ext>
            </a:extLst>
          </p:cNvPr>
          <p:cNvSpPr txBox="1"/>
          <p:nvPr/>
        </p:nvSpPr>
        <p:spPr>
          <a:xfrm>
            <a:off x="150920" y="5986730"/>
            <a:ext cx="96677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Marra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Ely EW,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Pandharipande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PP, Patel MB.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ABCDEF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Bundle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Clinics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2017;33(2):225–43. doi:10.1016/j.ccc.2016.12.005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https://www.czech-neuro.cz/content/uploads/2023/05/diagnosticke-testy-pro-screening-deliria_2023_new.docx</a:t>
            </a:r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3E9A39DF-633E-48AE-8EBC-8D6D3DAB3F08}"/>
              </a:ext>
            </a:extLst>
          </p:cNvPr>
          <p:cNvSpPr/>
          <p:nvPr/>
        </p:nvSpPr>
        <p:spPr>
          <a:xfrm>
            <a:off x="5193437" y="3429000"/>
            <a:ext cx="902563" cy="592584"/>
          </a:xfrm>
          <a:prstGeom prst="rightArrow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62B7654-931D-4E13-A004-628D1B1F7240}"/>
              </a:ext>
            </a:extLst>
          </p:cNvPr>
          <p:cNvSpPr txBox="1"/>
          <p:nvPr/>
        </p:nvSpPr>
        <p:spPr>
          <a:xfrm>
            <a:off x="6276512" y="3178205"/>
            <a:ext cx="491822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neurologická společnost</a:t>
            </a:r>
          </a:p>
          <a:p>
            <a:pPr algn="ctr"/>
            <a:r>
              <a:rPr lang="cs-CZ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Doporučené postupy</a:t>
            </a:r>
          </a:p>
        </p:txBody>
      </p:sp>
    </p:spTree>
    <p:extLst>
      <p:ext uri="{BB962C8B-B14F-4D97-AF65-F5344CB8AC3E}">
        <p14:creationId xmlns:p14="http://schemas.microsoft.com/office/powerpoint/2010/main" val="3012819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ICU (CAM-ICU)</a:t>
            </a:r>
          </a:p>
        </p:txBody>
      </p:sp>
      <p:sp>
        <p:nvSpPr>
          <p:cNvPr id="18" name="Zástupný symbol pro obsah 17">
            <a:extLst>
              <a:ext uri="{FF2B5EF4-FFF2-40B4-BE49-F238E27FC236}">
                <a16:creationId xmlns:a16="http://schemas.microsoft.com/office/drawing/2014/main" id="{0A43188B-F80C-4CC6-B7B0-6BD6327609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950" y="1602288"/>
            <a:ext cx="5181600" cy="4351338"/>
          </a:xfrm>
        </p:spPr>
        <p:txBody>
          <a:bodyPr>
            <a:normAutofit/>
          </a:bodyPr>
          <a:lstStyle/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Odvozen ze staršího CAM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Rychlý (do 10 minut), jednoduchý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Možnost vyšetřit pacienty na UPV po odtlumení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validační studii vyřazeni pacienti s neurologickým deficitem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 četné studie prokázaly jeho využití v neurologii (vč. Mitášová et al., 2012)</a:t>
            </a:r>
          </a:p>
          <a:p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Nevýhoda: menší senzitivita u neurologických pacientů, větší důraz na aktuální stav</a:t>
            </a:r>
          </a:p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8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krok: RASS</a:t>
            </a:r>
          </a:p>
        </p:txBody>
      </p:sp>
      <p:pic>
        <p:nvPicPr>
          <p:cNvPr id="17" name="Zástupný symbol pro obsah 16">
            <a:extLst>
              <a:ext uri="{FF2B5EF4-FFF2-40B4-BE49-F238E27FC236}">
                <a16:creationId xmlns:a16="http://schemas.microsoft.com/office/drawing/2014/main" id="{ECCBA8CD-1D2A-467A-BE52-8EB70F07099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891" y="1690688"/>
            <a:ext cx="4281568" cy="3813467"/>
          </a:xfrm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12E485A-B9B2-455D-91A4-F16D607766E7}"/>
              </a:ext>
            </a:extLst>
          </p:cNvPr>
          <p:cNvSpPr txBox="1"/>
          <p:nvPr/>
        </p:nvSpPr>
        <p:spPr>
          <a:xfrm>
            <a:off x="62144" y="5986730"/>
            <a:ext cx="9916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Ely EW,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Inouye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SK, Bernard GR,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Gordon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Francis J, May L, et al. Delirium in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Mechanically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Ventilated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Validity and Reliability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Unit (CAM-ICU). JAMA. 2001 Dec 5;286(21):2703. doi:10.1001/jama.286.21.2703</a:t>
            </a:r>
          </a:p>
          <a:p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Mitasova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Kostalova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Bednarik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Michalcakova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Kasparek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Balabanova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P, et al.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Poststroke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delirium incidence and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Validation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Unit (CAM-ICU)*.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2012 Feb;40(2):484–90. doi:10.1097/CCM.0b013e318232da12</a:t>
            </a:r>
          </a:p>
          <a:p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1957378-0389-4447-B829-0FA33EEB1D68}"/>
              </a:ext>
            </a:extLst>
          </p:cNvPr>
          <p:cNvSpPr txBox="1"/>
          <p:nvPr/>
        </p:nvSpPr>
        <p:spPr>
          <a:xfrm>
            <a:off x="7158285" y="1113854"/>
            <a:ext cx="4077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Richmond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Agitation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Sedation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RASS</a:t>
            </a:r>
          </a:p>
        </p:txBody>
      </p:sp>
      <p:sp>
        <p:nvSpPr>
          <p:cNvPr id="19" name="Šipka: doprava 18">
            <a:extLst>
              <a:ext uri="{FF2B5EF4-FFF2-40B4-BE49-F238E27FC236}">
                <a16:creationId xmlns:a16="http://schemas.microsoft.com/office/drawing/2014/main" id="{85B42C89-CCEE-4A5D-B7C5-6784E11A87A9}"/>
              </a:ext>
            </a:extLst>
          </p:cNvPr>
          <p:cNvSpPr/>
          <p:nvPr/>
        </p:nvSpPr>
        <p:spPr>
          <a:xfrm>
            <a:off x="6225576" y="5033574"/>
            <a:ext cx="199750" cy="159929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22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ICU (CAM-ICU)</a:t>
            </a:r>
          </a:p>
        </p:txBody>
      </p:sp>
      <p:pic>
        <p:nvPicPr>
          <p:cNvPr id="11" name="Zástupný symbol pro obsah 10">
            <a:extLst>
              <a:ext uri="{FF2B5EF4-FFF2-40B4-BE49-F238E27FC236}">
                <a16:creationId xmlns:a16="http://schemas.microsoft.com/office/drawing/2014/main" id="{696D8E6A-C250-4CDC-A0B4-F13B22584ED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993" y="1189088"/>
            <a:ext cx="3082418" cy="4351338"/>
          </a:xfrm>
        </p:spPr>
      </p:pic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159E98A3-29A7-4C46-B63D-81B8252390C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728" y="1960083"/>
            <a:ext cx="3330229" cy="2591025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12E485A-B9B2-455D-91A4-F16D607766E7}"/>
              </a:ext>
            </a:extLst>
          </p:cNvPr>
          <p:cNvSpPr txBox="1"/>
          <p:nvPr/>
        </p:nvSpPr>
        <p:spPr>
          <a:xfrm>
            <a:off x="62144" y="5986730"/>
            <a:ext cx="99163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Ely EW,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Inouye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SK, Bernard GR,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Gordon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Francis J, May L, et al. Delirium in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Mechanically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Ventilated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Validity and Reliability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Unit (CAM-ICU). JAMA. 2001 Dec 5;286(21):2703. doi:10.1001/jama.286.21.2703</a:t>
            </a:r>
          </a:p>
          <a:p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Mitasova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Kostalova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Bednarik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Michalcakova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Kasparek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T,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Balabanova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P, et al.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Poststroke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delirium incidence and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Validation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Confusion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Unit (CAM-ICU)*.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Critical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cs-CZ" sz="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Medicine</a:t>
            </a:r>
            <a:r>
              <a:rPr lang="cs-CZ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2012 Feb;40(2):484–90. doi:10.1097/CCM.0b013e318232da12</a:t>
            </a:r>
          </a:p>
          <a:p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C62D9E2-062A-4AF2-9C03-F4E4188DC50C}"/>
              </a:ext>
            </a:extLst>
          </p:cNvPr>
          <p:cNvSpPr txBox="1"/>
          <p:nvPr/>
        </p:nvSpPr>
        <p:spPr>
          <a:xfrm>
            <a:off x="5217727" y="2574524"/>
            <a:ext cx="127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2.krok:</a:t>
            </a:r>
          </a:p>
        </p:txBody>
      </p:sp>
      <p:sp>
        <p:nvSpPr>
          <p:cNvPr id="15" name="Šipka: doprava 14">
            <a:extLst>
              <a:ext uri="{FF2B5EF4-FFF2-40B4-BE49-F238E27FC236}">
                <a16:creationId xmlns:a16="http://schemas.microsoft.com/office/drawing/2014/main" id="{D6005485-617D-4CDA-8DF3-796AC67C16F7}"/>
              </a:ext>
            </a:extLst>
          </p:cNvPr>
          <p:cNvSpPr/>
          <p:nvPr/>
        </p:nvSpPr>
        <p:spPr>
          <a:xfrm>
            <a:off x="6223247" y="2689934"/>
            <a:ext cx="266330" cy="195309"/>
          </a:xfrm>
          <a:prstGeom prst="rightArrow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4DE4EB20-D6C8-42B0-A4C6-1241A782E430}"/>
              </a:ext>
            </a:extLst>
          </p:cNvPr>
          <p:cNvSpPr txBox="1"/>
          <p:nvPr/>
        </p:nvSpPr>
        <p:spPr>
          <a:xfrm>
            <a:off x="7315200" y="4989250"/>
            <a:ext cx="2237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= DELIRIUM</a:t>
            </a:r>
          </a:p>
        </p:txBody>
      </p:sp>
    </p:spTree>
    <p:extLst>
      <p:ext uri="{BB962C8B-B14F-4D97-AF65-F5344CB8AC3E}">
        <p14:creationId xmlns:p14="http://schemas.microsoft.com/office/powerpoint/2010/main" val="2438939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Care Delirium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6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Checklist</a:t>
            </a:r>
            <a:r>
              <a:rPr lang="cs-CZ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(ICDSC)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E6DCB-DEAF-4ECF-98D5-85390B1C44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75085" y="1523488"/>
            <a:ext cx="5181600" cy="4351338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Rychlý ( do 7-10 minut)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Validační studie zahrnovala i neurologické pacienty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Nezahrnovala pacienty na UPV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Lepší senzitivita u neurologických pacientů, nižší specificita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Nevýhoda: větší důraz na spolupráci se sesterským personálem, předávaní informací, nevhodný pro pacienty na UPV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7A92581D-D034-4850-A5D2-59051A99A6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211" y="1150374"/>
            <a:ext cx="3375241" cy="4351338"/>
          </a:xfr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F738ABA6-3415-42F8-8B7A-F24B60896276}"/>
              </a:ext>
            </a:extLst>
          </p:cNvPr>
          <p:cNvSpPr txBox="1"/>
          <p:nvPr/>
        </p:nvSpPr>
        <p:spPr>
          <a:xfrm>
            <a:off x="4596063" y="4860758"/>
            <a:ext cx="2097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Delirium </a:t>
            </a:r>
            <a:r>
              <a:rPr lang="en-US" sz="2000" b="1" u="sng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969C1A8-9182-45A3-8D67-DF5E4DD52879}"/>
              </a:ext>
            </a:extLst>
          </p:cNvPr>
          <p:cNvSpPr txBox="1"/>
          <p:nvPr/>
        </p:nvSpPr>
        <p:spPr>
          <a:xfrm>
            <a:off x="0" y="5986730"/>
            <a:ext cx="992605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Bergeron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Dubois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MJ,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Dumont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Skrobik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Delirium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Checklist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Med. 2001 May;27(5):859–64. doi:10.1007/s001340100909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889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/>
              <a:t>Tieges Z, Maclullich AMJ, Anand A, et al. Diagnostic accuracy of the 4AT for delirium detection in older adults: systematic review and meta-analysis. </a:t>
            </a:r>
            <a:r>
              <a:rPr lang="cs-CZ" i="1"/>
              <a:t>Age Ageing</a:t>
            </a:r>
            <a:r>
              <a:rPr lang="cs-CZ"/>
              <a:t>. 2021;50(3):733-743. doi:10.1093/ageing/afaa224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4ATest (4AT)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ED501490-CA83-425A-B3E6-974919B12B1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5467" y="1341209"/>
            <a:ext cx="4955406" cy="3993303"/>
          </a:xfrm>
        </p:spPr>
      </p:pic>
      <p:sp>
        <p:nvSpPr>
          <p:cNvPr id="8" name="Zástupný symbol pro obsah 7">
            <a:extLst>
              <a:ext uri="{FF2B5EF4-FFF2-40B4-BE49-F238E27FC236}">
                <a16:creationId xmlns:a16="http://schemas.microsoft.com/office/drawing/2014/main" id="{F9903A13-9FAB-48A1-9EB0-78C08CA56D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933" y="1356288"/>
            <a:ext cx="5181600" cy="4351338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Velmi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ychlý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(do 2 min)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 využívaný na standardních odděleních, než JIP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studii se zdá, že senzitivita není výrazně ovlivněna neurologickým deficitem 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Nevýhody: omezené využití na JIP, nevhodný pro pacienty na UPV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EBB870A-2662-4846-8B3A-A9D990CF4036}"/>
              </a:ext>
            </a:extLst>
          </p:cNvPr>
          <p:cNvSpPr txBox="1"/>
          <p:nvPr/>
        </p:nvSpPr>
        <p:spPr>
          <a:xfrm>
            <a:off x="0" y="5986730"/>
            <a:ext cx="9986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MacLullich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Shenkin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SD,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Goodacre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S, et al.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'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A's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test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delirium 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medical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study. 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Assess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2019;23(40):1-194. doi:10.3310/hta23400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Tieges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Maclullich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AMJ,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Anand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et al.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Diagnostic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4AT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delirium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adults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meta-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2021;50(3):733-743. doi:10.1093/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/afaa224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D45FFA4-D70D-41FB-BE63-74E2B10BE354}"/>
              </a:ext>
            </a:extLst>
          </p:cNvPr>
          <p:cNvSpPr txBox="1"/>
          <p:nvPr/>
        </p:nvSpPr>
        <p:spPr>
          <a:xfrm>
            <a:off x="4175759" y="4754484"/>
            <a:ext cx="2097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Delirium </a:t>
            </a:r>
            <a:r>
              <a:rPr lang="en-US" sz="2000" b="1" u="sng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>
                <a:solidFill>
                  <a:srgbClr val="C00000"/>
                </a:solidFill>
                <a:highlight>
                  <a:srgbClr val="C0C0C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0710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Afázie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E6DCB-DEAF-4ECF-98D5-85390B1C4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1171"/>
            <a:ext cx="10515600" cy="3809792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Málo studií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studií, vč. validačních vyřazuje pacienty s neurologickým deficitem (kromě ICDSC)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Afázie představuje překážku v diagnostice i pro zkušené neurology/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neurointenzivisty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Fluentní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afázie může zvyšovat falešnou pozitivitu screeningových dotazníků</a:t>
            </a:r>
          </a:p>
          <a:p>
            <a:pPr marL="457200" lvl="1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důležitý průběh/fluktuace symptomů.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stávajících screeningových dotazníku/ nový?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Boßelmann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2019)</a:t>
            </a: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100" dirty="0"/>
          </a:p>
          <a:p>
            <a:endParaRPr lang="cs-CZ" sz="11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410C807-988F-4518-99BB-E8E5D400854C}"/>
              </a:ext>
            </a:extLst>
          </p:cNvPr>
          <p:cNvSpPr txBox="1"/>
          <p:nvPr/>
        </p:nvSpPr>
        <p:spPr>
          <a:xfrm>
            <a:off x="0" y="5986730"/>
            <a:ext cx="99341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Carin-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GE, Nicol K,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R, van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Wijck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F. Delirium 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incidence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predictors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review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Journal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Neurology. 2012;259(8):1590–9. doi:10.1007/s00415-011-6383-4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Boßelmann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Zurloh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Stefanou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Stadler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V, Weber Y,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Lerche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H, et al. Delirium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Aphasic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Intensive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Care Delirium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Checklist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(ICDSC):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Prospective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Cohort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Study.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Frontiers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Neurology. 2019;10. doi:10.3389/fneur.2019.01198</a:t>
            </a:r>
          </a:p>
        </p:txBody>
      </p:sp>
    </p:spTree>
    <p:extLst>
      <p:ext uri="{BB962C8B-B14F-4D97-AF65-F5344CB8AC3E}">
        <p14:creationId xmlns:p14="http://schemas.microsoft.com/office/powerpoint/2010/main" val="45882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16D6EE4-E5F2-4AE3-BB3D-81D9B5350FF5}"/>
              </a:ext>
            </a:extLst>
          </p:cNvPr>
          <p:cNvSpPr/>
          <p:nvPr/>
        </p:nvSpPr>
        <p:spPr>
          <a:xfrm>
            <a:off x="0" y="5987845"/>
            <a:ext cx="12192000" cy="8701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Zástupný symbol pro obsah 12">
            <a:extLst>
              <a:ext uri="{FF2B5EF4-FFF2-40B4-BE49-F238E27FC236}">
                <a16:creationId xmlns:a16="http://schemas.microsoft.com/office/drawing/2014/main" id="{AB757FB2-716D-4B17-B819-2D117044DF2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957" y="5986730"/>
            <a:ext cx="2098042" cy="870155"/>
          </a:xfrm>
          <a:prstGeom prst="rect">
            <a:avLst/>
          </a:prstGeom>
        </p:spPr>
      </p:pic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6B41C55C-98EA-4B9E-B4F6-AB74AD30F4CF}"/>
              </a:ext>
            </a:extLst>
          </p:cNvPr>
          <p:cNvSpPr/>
          <p:nvPr/>
        </p:nvSpPr>
        <p:spPr>
          <a:xfrm>
            <a:off x="838200" y="365125"/>
            <a:ext cx="10515600" cy="534250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136705B-A2D7-48A5-B8C0-23B5412A1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cs-CZ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</a:t>
            </a:r>
            <a:endParaRPr lang="cs-CZ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4E6DCB-DEAF-4ECF-98D5-85390B1C4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Systematický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screening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deliria? Ano!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Který screeningový test? Kterýkoliv.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Screeningový test pro neurologické pacienty? </a:t>
            </a:r>
          </a:p>
          <a:p>
            <a:pPr marL="457200" lvl="1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Fluctuating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Reznik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 2023)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70757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1042</Words>
  <Application>Microsoft Office PowerPoint</Application>
  <PresentationFormat>Širokoúhlá obrazovka</PresentationFormat>
  <Paragraphs>78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Office</vt:lpstr>
      <vt:lpstr>Screening deliria v neurointenzivní péči</vt:lpstr>
      <vt:lpstr>Delirium v neurointenzivní péči</vt:lpstr>
      <vt:lpstr>Screening deliria</vt:lpstr>
      <vt:lpstr>The Confusion Assessment Method for the ICU (CAM-ICU)</vt:lpstr>
      <vt:lpstr>The Confusion Assessment Method for the ICU (CAM-ICU)</vt:lpstr>
      <vt:lpstr>The Intensive Care Delirium Screening Checklist (ICDSC)</vt:lpstr>
      <vt:lpstr>4ATest (4AT)</vt:lpstr>
      <vt:lpstr>Afázie</vt:lpstr>
      <vt:lpstr>Take home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Lucia Hrežová</dc:creator>
  <cp:lastModifiedBy>Lucia Hrežová</cp:lastModifiedBy>
  <cp:revision>78</cp:revision>
  <dcterms:created xsi:type="dcterms:W3CDTF">2023-11-14T10:14:59Z</dcterms:created>
  <dcterms:modified xsi:type="dcterms:W3CDTF">2024-09-27T10:15:22Z</dcterms:modified>
</cp:coreProperties>
</file>