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1" r:id="rId12"/>
    <p:sldId id="268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</p:sldIdLst>
  <p:sldSz cx="9144000" cy="5143500" type="screen16x9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72d853d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72d853d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7b5e83bc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7b5e83bc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https://images.radiopaedia.org/images/3242014/a5699b45459d932cfa3f6193d11c38_jumbo.JPG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7b5e83bc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7b5e83bc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By The original uploader was Glitzy queen00 at English Wikipedia - Transferred from en.wikipedia to Commons., CC BY-SA 3.0, https://commons.wikimedia.org/w/index.php?curid=2322851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7b5e83bc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7b5e83bc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7b5e83bcd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7b5e83bcd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7b5e83bc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7b5e83bc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7b5e83bcd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7b5e83bcd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7b5e83bcd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7b5e83bcd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7b5e83bcd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7b5e83bcd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https://upload.wikimedia.org/wikipedia/commons/d/d1/Ultrasound_image_of_kidney_110315111908_1120060.jpg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7b5e83bc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7b5e83bc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7b5e83bc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7b5e83bc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http://ultrasoundcases.info/files/Jpg/lbox_52228-Afbeelding13.jpg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b5e83b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7b5e83b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https://ilovethisaimglobal.files.wordpress.com/2015/08/female-and-male-urinary-system.jpg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7b5e83bcd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7b5e83bcd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https://images.radiopaedia.org/images/2970171/921cd79d4deda6ec9c23fa7d80177d_big_gallery.jpeg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b5e83bcd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b5e83bcd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https://kriznanusg.files.wordpress.com/2014/07/kidney-hypernephroma_2.jpg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7b5e83bcd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7b5e83bcd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https://images.radiopaedia.org/images/175716/58d582caa78d33890eec9ce6822ccf.jpg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7b5e83bcd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7b5e83bcd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Case courtesy of Dr Rahul Kulkarni, Radiopaedia.org, rID: 21044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7b5e83bcd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7b5e83bcd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7b5e83bcd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7b5e83bcd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7b5e83bcd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17b5e83bcd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7b5e83bcd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17b5e83bcd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7b5e83bcd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7b5e83bcd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7b5e83bcd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7b5e83bcd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7b5e83b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7b5e83b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7b5e83bcd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17b5e83bcd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7b5e83bcd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7b5e83bcd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7b5e83bcd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17b5e83bcd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7b5e83bcd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7b5e83bcd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http://clinical-mri.com/wp-content/uploads/2014/06/Untitled-12.jpg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7b5e83bcd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7b5e83bcd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http://ckj.oxfordjournals.org/content/2/5/360/F1.large.jpg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7b5e83bcd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7b5e83bcd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7b5e83bcd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7b5e83bcd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7b5e83bcd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7b5e83bcd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7b5e83bcd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17b5e83bcd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7b5e83bcd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7b5e83bcd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7b5e83bcd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7b5e83bcd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4adaa6c48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4adaa6c48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7b5e83bc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7b5e83bc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7b5e83b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7b5e83b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b5e83bc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7b5e83bc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7b5e83bc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7b5e83bc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7b5e83bc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7b5e83bc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2471C94-273C-4AEB-8E4F-67693DF4D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9" y="195263"/>
            <a:ext cx="58324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MEZINÁRODNÍ CENTRUM KLINICKÉHO VÝZKUMU</a:t>
            </a:r>
          </a:p>
          <a:p>
            <a:pPr algn="ctr">
              <a:defRPr/>
            </a:pPr>
            <a:endParaRPr lang="cs-CZ" dirty="0">
              <a:solidFill>
                <a:schemeClr val="bg1"/>
              </a:solidFill>
              <a:latin typeface="Arial" charset="0"/>
            </a:endParaRPr>
          </a:p>
          <a:p>
            <a:pPr algn="ctr">
              <a:defRPr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„TVOŘÍME BUDOUCNOST MEDICÍNY“</a:t>
            </a:r>
          </a:p>
        </p:txBody>
      </p:sp>
      <p:pic>
        <p:nvPicPr>
          <p:cNvPr id="5" name="Picture 4" descr="C:\Users\ing. Radomil Novak\Desktop\ICRC\propagace a marketing\PPT prezentace\Background\budovajpeg.jpg">
            <a:extLst>
              <a:ext uri="{FF2B5EF4-FFF2-40B4-BE49-F238E27FC236}">
                <a16:creationId xmlns:a16="http://schemas.microsoft.com/office/drawing/2014/main" id="{739751F6-2F1A-4A30-AAF6-722D142D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13235"/>
            <a:ext cx="3344862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707904" y="1167594"/>
            <a:ext cx="5110336" cy="1102519"/>
          </a:xfrm>
        </p:spPr>
        <p:txBody>
          <a:bodyPr/>
          <a:lstStyle>
            <a:lvl1pPr>
              <a:defRPr sz="2700">
                <a:solidFill>
                  <a:srgbClr val="E1253B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4048" y="2571750"/>
            <a:ext cx="3880520" cy="1314450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00171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>
            <a:extLst>
              <a:ext uri="{FF2B5EF4-FFF2-40B4-BE49-F238E27FC236}">
                <a16:creationId xmlns:a16="http://schemas.microsoft.com/office/drawing/2014/main" id="{DA4BB7BC-DD23-41ED-9A65-16CBDE05D921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E7B1ACCF-BF0B-4AEA-A052-09F3ECFA9A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FD200F4-A6B1-4FB4-8F01-5BDAEF22DFBF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8AFAE5B5-83BC-43A5-B89C-AB506330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644F7E0E-F92D-4DFB-955C-F72614C4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3190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>
            <a:extLst>
              <a:ext uri="{FF2B5EF4-FFF2-40B4-BE49-F238E27FC236}">
                <a16:creationId xmlns:a16="http://schemas.microsoft.com/office/drawing/2014/main" id="{D059CE10-DBC0-4136-B055-D7D212AD647E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8214ED39-6D91-429D-8EB8-E21A1A53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D75307-0249-42D8-B3D7-FD436C3A3BE4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5D9F9F4A-D0D7-46C8-922F-F0CA1F297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0070E029-6D96-4DDE-8BF1-9D0B66796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9497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3808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994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>
            <a:extLst>
              <a:ext uri="{FF2B5EF4-FFF2-40B4-BE49-F238E27FC236}">
                <a16:creationId xmlns:a16="http://schemas.microsoft.com/office/drawing/2014/main" id="{35FA2A6A-D867-4B11-9364-E2F4120C4C49}"/>
              </a:ext>
            </a:extLst>
          </p:cNvPr>
          <p:cNvCxnSpPr/>
          <p:nvPr/>
        </p:nvCxnSpPr>
        <p:spPr>
          <a:xfrm>
            <a:off x="2484438" y="844154"/>
            <a:ext cx="619125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ovací čára 5">
            <a:extLst>
              <a:ext uri="{FF2B5EF4-FFF2-40B4-BE49-F238E27FC236}">
                <a16:creationId xmlns:a16="http://schemas.microsoft.com/office/drawing/2014/main" id="{640A2A59-0ABA-4BA3-A597-EE21FD5DAD9F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141480"/>
            <a:ext cx="6552728" cy="702078"/>
          </a:xfrm>
        </p:spPr>
        <p:txBody>
          <a:bodyPr/>
          <a:lstStyle>
            <a:lvl1pPr>
              <a:defRPr sz="2700">
                <a:solidFill>
                  <a:srgbClr val="E1253B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059583"/>
            <a:ext cx="8496944" cy="3535040"/>
          </a:xfrm>
        </p:spPr>
        <p:txBody>
          <a:bodyPr/>
          <a:lstStyle>
            <a:lvl1pPr>
              <a:buClr>
                <a:srgbClr val="E1253B"/>
              </a:buClr>
              <a:buFont typeface="Wingdings" pitchFamily="2" charset="2"/>
              <a:buChar char="§"/>
              <a:defRPr sz="2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buClr>
                <a:srgbClr val="E1253B"/>
              </a:buClr>
              <a:buFont typeface="Wingdings" pitchFamily="2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E1253B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40362372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ovací čára 4">
            <a:extLst>
              <a:ext uri="{FF2B5EF4-FFF2-40B4-BE49-F238E27FC236}">
                <a16:creationId xmlns:a16="http://schemas.microsoft.com/office/drawing/2014/main" id="{4A7A321B-12E7-4162-9301-81E834CBDB7A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F34D550-B605-4C10-996A-835096369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D79B305-E3B6-4BFD-BBB3-AC97D14F20E7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FA231C10-7B48-43FD-9E6D-95684507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2FE5B44F-97DF-40E5-8C3B-BEBEEA19C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3459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>
            <a:extLst>
              <a:ext uri="{FF2B5EF4-FFF2-40B4-BE49-F238E27FC236}">
                <a16:creationId xmlns:a16="http://schemas.microsoft.com/office/drawing/2014/main" id="{0163918D-FB2F-4E71-9C7D-36F2477F4CEF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8DF58609-6AAE-4FA3-A1FF-F0A6D621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AD0CD21-A9E4-485D-8D5D-6D4AA1A3BC30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E88FEAB8-E466-476E-8267-4484883D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B9DAC3A4-4F97-4CFE-A926-35CEC2C0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83854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>
            <a:extLst>
              <a:ext uri="{FF2B5EF4-FFF2-40B4-BE49-F238E27FC236}">
                <a16:creationId xmlns:a16="http://schemas.microsoft.com/office/drawing/2014/main" id="{9DAF22C5-7E9A-4F7B-92B7-F19F9162E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6" y="4470798"/>
            <a:ext cx="3203575" cy="6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ovací čára 5">
            <a:extLst>
              <a:ext uri="{FF2B5EF4-FFF2-40B4-BE49-F238E27FC236}">
                <a16:creationId xmlns:a16="http://schemas.microsoft.com/office/drawing/2014/main" id="{07CED9A2-A83D-4706-9D86-035C256DE82D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0ADAAD11-4B82-4B34-96D7-77714F99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791DEB-B663-4DF7-A4C7-11816207D7FB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D1A8462B-5741-4F16-A264-A25A2C0B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2041109A-BEBE-4088-968D-B56D867C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5264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ovací čára 4">
            <a:extLst>
              <a:ext uri="{FF2B5EF4-FFF2-40B4-BE49-F238E27FC236}">
                <a16:creationId xmlns:a16="http://schemas.microsoft.com/office/drawing/2014/main" id="{8A673D7A-DC2C-4F88-8EDE-E92E10896852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8B5E10-D40D-4566-A777-208D0374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1C6DD75-05A2-42E8-99AF-4EB93C5FAEC5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602A6C-C7DF-4828-9D97-EE2E7461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88FDA-A433-435D-A00C-B53242749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869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Přímá spojovací čára 4">
            <a:extLst>
              <a:ext uri="{FF2B5EF4-FFF2-40B4-BE49-F238E27FC236}">
                <a16:creationId xmlns:a16="http://schemas.microsoft.com/office/drawing/2014/main" id="{A964C4E9-C247-4348-9372-53C9D4A25EF5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4A83E176-C2ED-4D5E-B961-1441101A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30C62C-B369-4061-A588-4AFA5BEAD900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AA677D3D-B463-4F8D-8407-EC3C497D5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20AAFC3D-F665-4966-94E8-7B227260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35497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>
            <a:extLst>
              <a:ext uri="{FF2B5EF4-FFF2-40B4-BE49-F238E27FC236}">
                <a16:creationId xmlns:a16="http://schemas.microsoft.com/office/drawing/2014/main" id="{511FB266-E50D-43DD-84FA-3EC5D87A8BBD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A094CC68-CD78-46C3-9F25-48DCF0AB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58C5D53-CD7C-4F1A-A257-120BFA404D40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AC645657-5D41-47AB-BEBB-1F5989D79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979E3810-AC88-499A-8B14-FDC1A4D7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424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Přímá spojovací čára 4">
            <a:extLst>
              <a:ext uri="{FF2B5EF4-FFF2-40B4-BE49-F238E27FC236}">
                <a16:creationId xmlns:a16="http://schemas.microsoft.com/office/drawing/2014/main" id="{0DE85EAB-4F28-4D38-8117-2F1BB3361A17}"/>
              </a:ext>
            </a:extLst>
          </p:cNvPr>
          <p:cNvCxnSpPr/>
          <p:nvPr/>
        </p:nvCxnSpPr>
        <p:spPr>
          <a:xfrm>
            <a:off x="2411414" y="844154"/>
            <a:ext cx="6264275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datum 3">
            <a:extLst>
              <a:ext uri="{FF2B5EF4-FFF2-40B4-BE49-F238E27FC236}">
                <a16:creationId xmlns:a16="http://schemas.microsoft.com/office/drawing/2014/main" id="{6F2C4FCF-63A9-4804-946A-49DF3F8BA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90FBA65-A21C-4C33-B77C-E77FF36539F5}" type="datetime1">
              <a:rPr lang="cs-CZ" smtClean="0"/>
              <a:pPr>
                <a:defRPr/>
              </a:pPr>
              <a:t>11.03.2025</a:t>
            </a:fld>
            <a:endParaRPr lang="cs-CZ"/>
          </a:p>
        </p:txBody>
      </p:sp>
      <p:sp>
        <p:nvSpPr>
          <p:cNvPr id="7" name="Zástupný symbol pro zápatí 4">
            <a:extLst>
              <a:ext uri="{FF2B5EF4-FFF2-40B4-BE49-F238E27FC236}">
                <a16:creationId xmlns:a16="http://schemas.microsoft.com/office/drawing/2014/main" id="{DF67240A-94C2-41F6-8E1D-537D8DD9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4CF51C05-43A7-4947-8175-C950C447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386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>
            <a:extLst>
              <a:ext uri="{FF2B5EF4-FFF2-40B4-BE49-F238E27FC236}">
                <a16:creationId xmlns:a16="http://schemas.microsoft.com/office/drawing/2014/main" id="{0AB78C9D-9E5E-428F-90A7-0FD9F9F9452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11413" y="141685"/>
            <a:ext cx="6275387" cy="702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Zástupný symbol pro text 2">
            <a:extLst>
              <a:ext uri="{FF2B5EF4-FFF2-40B4-BE49-F238E27FC236}">
                <a16:creationId xmlns:a16="http://schemas.microsoft.com/office/drawing/2014/main" id="{7747DA02-2797-4E6A-A318-403883B414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23850" y="1200150"/>
            <a:ext cx="8362950" cy="3639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</p:txBody>
      </p:sp>
      <p:pic>
        <p:nvPicPr>
          <p:cNvPr id="1028" name="Picture 6" descr="C:\Users\ing. Radomil Novak\Desktop\ICRC\propagace a marketing\loga\FNUSA - NEW!!\FNUSA_logo.jpg">
            <a:extLst>
              <a:ext uri="{FF2B5EF4-FFF2-40B4-BE49-F238E27FC236}">
                <a16:creationId xmlns:a16="http://schemas.microsoft.com/office/drawing/2014/main" id="{780C5E6E-7BA0-4625-A1FA-746EB2441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41685"/>
            <a:ext cx="2160587" cy="74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0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700" kern="1200">
          <a:solidFill>
            <a:srgbClr val="E1253B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E1253B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E1253B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E1253B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rgbClr val="E1253B"/>
          </a:solidFill>
          <a:latin typeface="Calibri" pitchFamily="34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1" fontAlgn="base" hangingPunct="1">
        <a:lnSpc>
          <a:spcPct val="114000"/>
        </a:lnSpc>
        <a:spcBef>
          <a:spcPct val="0"/>
        </a:spcBef>
        <a:spcAft>
          <a:spcPts val="450"/>
        </a:spcAft>
        <a:buClr>
          <a:srgbClr val="E1253B"/>
        </a:buClr>
        <a:buFont typeface="Wingdings" panose="05000000000000000000" pitchFamily="2" charset="2"/>
        <a:buChar char="§"/>
        <a:defRPr sz="2100" kern="1200">
          <a:solidFill>
            <a:srgbClr val="595959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lnSpc>
          <a:spcPct val="114000"/>
        </a:lnSpc>
        <a:spcBef>
          <a:spcPct val="0"/>
        </a:spcBef>
        <a:spcAft>
          <a:spcPts val="450"/>
        </a:spcAft>
        <a:buClr>
          <a:srgbClr val="E1253B"/>
        </a:buClr>
        <a:buFont typeface="Arial" panose="020B0604020202020204" pitchFamily="34" charset="0"/>
        <a:buChar char="–"/>
        <a:defRPr sz="2100" kern="1200">
          <a:solidFill>
            <a:srgbClr val="595959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114000"/>
        </a:lnSpc>
        <a:spcBef>
          <a:spcPct val="0"/>
        </a:spcBef>
        <a:spcAft>
          <a:spcPts val="450"/>
        </a:spcAft>
        <a:buClr>
          <a:srgbClr val="E1253B"/>
        </a:buClr>
        <a:buFont typeface="Wingdings" panose="05000000000000000000" pitchFamily="2" charset="2"/>
        <a:buChar char="§"/>
        <a:defRPr sz="1800" kern="1200">
          <a:solidFill>
            <a:srgbClr val="595959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lr>
          <a:srgbClr val="E1253B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rgbClr val="E1253B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 dirty="0" err="1"/>
              <a:t>Uroradiologie</a:t>
            </a:r>
            <a:endParaRPr sz="4800"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6" name="Google Shape;56;p13" descr="Svatá Anna 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4450" y="3974225"/>
            <a:ext cx="1807850" cy="74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 descr="Ureterolitiasi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5680" y="934720"/>
            <a:ext cx="3983315" cy="4208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D140C5B-C625-45D8-AC76-2C9F0896C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748" y="843558"/>
            <a:ext cx="2380551" cy="4021202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6890FC58-D817-46D8-A81B-EE1ED6003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Vylučovací urografie – nahrazena CT IVU</a:t>
            </a:r>
          </a:p>
        </p:txBody>
      </p:sp>
      <p:pic>
        <p:nvPicPr>
          <p:cNvPr id="6" name="Google Shape;120;p24" descr="IVU x-ray.jpg">
            <a:extLst>
              <a:ext uri="{FF2B5EF4-FFF2-40B4-BE49-F238E27FC236}">
                <a16:creationId xmlns:a16="http://schemas.microsoft.com/office/drawing/2014/main" id="{C0C81D64-D4E0-45CB-85A5-2BF8ECCA4E5C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961" y="906652"/>
            <a:ext cx="2689292" cy="3535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C27DDDB-0EF3-4D7A-95D5-10ACC232D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171" y="1877291"/>
            <a:ext cx="3286577" cy="224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0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2646218" y="445025"/>
            <a:ext cx="61860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IVU - </a:t>
            </a:r>
            <a:r>
              <a:rPr lang="en-GB" dirty="0" err="1"/>
              <a:t>indikace</a:t>
            </a:r>
            <a:r>
              <a:rPr lang="en-GB" dirty="0"/>
              <a:t> a </a:t>
            </a:r>
            <a:r>
              <a:rPr lang="en-GB" dirty="0" err="1"/>
              <a:t>limitace</a:t>
            </a:r>
            <a:endParaRPr dirty="0"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Ledvinové</a:t>
            </a:r>
            <a:r>
              <a:rPr lang="en-GB" dirty="0"/>
              <a:t> </a:t>
            </a:r>
            <a:r>
              <a:rPr lang="en-GB" dirty="0" err="1"/>
              <a:t>funkce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Anatomické</a:t>
            </a:r>
            <a:r>
              <a:rPr lang="en-GB" dirty="0"/>
              <a:t> abnormality (</a:t>
            </a:r>
            <a:r>
              <a:rPr lang="en-GB" dirty="0" err="1"/>
              <a:t>zdvojený</a:t>
            </a:r>
            <a:r>
              <a:rPr lang="en-GB" dirty="0"/>
              <a:t> </a:t>
            </a:r>
            <a:r>
              <a:rPr lang="en-GB" dirty="0" err="1"/>
              <a:t>vývodný</a:t>
            </a:r>
            <a:r>
              <a:rPr lang="en-GB" dirty="0"/>
              <a:t> </a:t>
            </a:r>
            <a:r>
              <a:rPr lang="en-GB" dirty="0" err="1"/>
              <a:t>trakt</a:t>
            </a:r>
            <a:r>
              <a:rPr lang="en-GB" dirty="0"/>
              <a:t>, </a:t>
            </a:r>
            <a:r>
              <a:rPr lang="en-GB" dirty="0" err="1"/>
              <a:t>podkovovitá</a:t>
            </a:r>
            <a:r>
              <a:rPr lang="en-GB" dirty="0"/>
              <a:t> </a:t>
            </a:r>
            <a:r>
              <a:rPr lang="en-GB" dirty="0" err="1"/>
              <a:t>ledvina</a:t>
            </a:r>
            <a:r>
              <a:rPr lang="en-GB" dirty="0"/>
              <a:t>…)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Průběh</a:t>
            </a:r>
            <a:r>
              <a:rPr lang="en-GB" dirty="0"/>
              <a:t> </a:t>
            </a:r>
            <a:r>
              <a:rPr lang="en-GB" dirty="0" err="1"/>
              <a:t>močovodů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Detekce</a:t>
            </a:r>
            <a:r>
              <a:rPr lang="en-GB" dirty="0"/>
              <a:t> a </a:t>
            </a:r>
            <a:r>
              <a:rPr lang="en-GB" dirty="0" err="1"/>
              <a:t>lokalizace</a:t>
            </a:r>
            <a:r>
              <a:rPr lang="en-GB" dirty="0"/>
              <a:t> </a:t>
            </a:r>
            <a:r>
              <a:rPr lang="en-GB" dirty="0" err="1"/>
              <a:t>obstrukce</a:t>
            </a:r>
            <a:r>
              <a:rPr lang="en-GB" dirty="0"/>
              <a:t> </a:t>
            </a:r>
            <a:r>
              <a:rPr lang="en-GB" dirty="0" err="1"/>
              <a:t>močového</a:t>
            </a:r>
            <a:r>
              <a:rPr lang="en-GB" dirty="0"/>
              <a:t> </a:t>
            </a:r>
            <a:r>
              <a:rPr lang="en-GB" dirty="0" err="1"/>
              <a:t>traktu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Nádory</a:t>
            </a:r>
            <a:r>
              <a:rPr lang="en-GB" dirty="0"/>
              <a:t>?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2"/>
          </p:nvPr>
        </p:nvSpPr>
        <p:spPr>
          <a:xfrm>
            <a:off x="43116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Renální</a:t>
            </a:r>
            <a:r>
              <a:rPr lang="en-GB" dirty="0"/>
              <a:t> </a:t>
            </a:r>
            <a:r>
              <a:rPr lang="en-GB" dirty="0" err="1"/>
              <a:t>selhání</a:t>
            </a:r>
            <a:r>
              <a:rPr lang="en-GB" dirty="0"/>
              <a:t> - </a:t>
            </a:r>
            <a:r>
              <a:rPr lang="en-GB" dirty="0" err="1"/>
              <a:t>ledvina</a:t>
            </a:r>
            <a:r>
              <a:rPr lang="en-GB" dirty="0"/>
              <a:t> </a:t>
            </a:r>
            <a:r>
              <a:rPr lang="en-GB" dirty="0" err="1"/>
              <a:t>nevylučuje</a:t>
            </a:r>
            <a:r>
              <a:rPr lang="en-GB" dirty="0"/>
              <a:t> </a:t>
            </a:r>
            <a:r>
              <a:rPr lang="en-GB" dirty="0" err="1"/>
              <a:t>kontrastní</a:t>
            </a:r>
            <a:r>
              <a:rPr lang="en-GB" dirty="0"/>
              <a:t> </a:t>
            </a:r>
            <a:r>
              <a:rPr lang="en-GB" dirty="0" err="1"/>
              <a:t>látku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Alergická</a:t>
            </a:r>
            <a:r>
              <a:rPr lang="en-GB" dirty="0"/>
              <a:t> </a:t>
            </a:r>
            <a:r>
              <a:rPr lang="en-GB" dirty="0" err="1"/>
              <a:t>reakce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Meteorismus</a:t>
            </a:r>
            <a:r>
              <a:rPr lang="en-GB" dirty="0"/>
              <a:t> </a:t>
            </a:r>
            <a:r>
              <a:rPr lang="en-GB" dirty="0" err="1"/>
              <a:t>střev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Radiační</a:t>
            </a:r>
            <a:r>
              <a:rPr lang="en-GB" dirty="0"/>
              <a:t> </a:t>
            </a:r>
            <a:r>
              <a:rPr lang="en-GB" dirty="0" err="1"/>
              <a:t>zátěž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AF61D80-87DF-48D7-B9B8-9A7DB5DFF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871" y="2571750"/>
            <a:ext cx="3561694" cy="23673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>
            <a:spLocks noGrp="1"/>
          </p:cNvSpPr>
          <p:nvPr>
            <p:ph type="title"/>
          </p:nvPr>
        </p:nvSpPr>
        <p:spPr>
          <a:xfrm>
            <a:off x="2362200" y="445025"/>
            <a:ext cx="647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Mikční</a:t>
            </a:r>
            <a:r>
              <a:rPr lang="en-GB" dirty="0"/>
              <a:t> </a:t>
            </a:r>
            <a:r>
              <a:rPr lang="en-GB" dirty="0" err="1"/>
              <a:t>cystouretrografie</a:t>
            </a:r>
            <a:endParaRPr dirty="0"/>
          </a:p>
        </p:txBody>
      </p:sp>
      <p:sp>
        <p:nvSpPr>
          <p:cNvPr id="143" name="Google Shape;143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2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Kontrastní zobrazení dolní části vylučovacích cest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Aplikace k.l. katetrem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Snímky i během močení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Riziko - infekce, poranění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Střední radiační zátěž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Hlavně u dětí - zobrazení vezikoureterálního refluxu, ev. vrozených vad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U dospělých - stenózy močové trubice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Trauma, poranění, fistuly</a:t>
            </a:r>
            <a:endParaRPr/>
          </a:p>
        </p:txBody>
      </p:sp>
      <p:pic>
        <p:nvPicPr>
          <p:cNvPr id="144" name="Google Shape;14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1090" y="1017724"/>
            <a:ext cx="3532909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2363" y="1011382"/>
            <a:ext cx="5625811" cy="4132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title"/>
          </p:nvPr>
        </p:nvSpPr>
        <p:spPr>
          <a:xfrm>
            <a:off x="2576944" y="445025"/>
            <a:ext cx="62553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Ultrasonogr</a:t>
            </a:r>
            <a:r>
              <a:rPr lang="cs-CZ" dirty="0" err="1"/>
              <a:t>afie</a:t>
            </a:r>
            <a:endParaRPr dirty="0"/>
          </a:p>
        </p:txBody>
      </p:sp>
      <p:sp>
        <p:nvSpPr>
          <p:cNvPr id="162" name="Google Shape;162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Nejběžnější vyšetření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Neinvazivní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Bez radiační zátěže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Relativně levné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Vhodné pro kontroly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Nutné zkušenosti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Limitace u obézních pacientů</a:t>
            </a:r>
            <a:endParaRPr/>
          </a:p>
        </p:txBody>
      </p:sp>
      <p:pic>
        <p:nvPicPr>
          <p:cNvPr id="163" name="Google Shape;163;p31" descr="Ultrasound machi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6472" y="0"/>
            <a:ext cx="273320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2500744" y="445025"/>
            <a:ext cx="63315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Ultrazvuk</a:t>
            </a:r>
            <a:r>
              <a:rPr lang="en-GB" dirty="0"/>
              <a:t> - </a:t>
            </a:r>
            <a:r>
              <a:rPr lang="en-GB" dirty="0" err="1"/>
              <a:t>indikace</a:t>
            </a:r>
            <a:endParaRPr dirty="0"/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75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Ledviny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Nefrolitiáza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Hydronefróza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Ložiska</a:t>
            </a:r>
            <a:r>
              <a:rPr lang="en-GB" dirty="0"/>
              <a:t> - </a:t>
            </a:r>
            <a:r>
              <a:rPr lang="en-GB" dirty="0" err="1"/>
              <a:t>tumory</a:t>
            </a:r>
            <a:r>
              <a:rPr lang="en-GB" dirty="0"/>
              <a:t>, </a:t>
            </a:r>
            <a:r>
              <a:rPr lang="en-GB" dirty="0" err="1"/>
              <a:t>cysty</a:t>
            </a:r>
            <a:r>
              <a:rPr lang="en-GB" dirty="0"/>
              <a:t>, </a:t>
            </a:r>
            <a:r>
              <a:rPr lang="en-GB" dirty="0" err="1"/>
              <a:t>abscesy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Trauma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Nefropatie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Vrozené</a:t>
            </a:r>
            <a:r>
              <a:rPr lang="en-GB" dirty="0"/>
              <a:t> </a:t>
            </a:r>
            <a:r>
              <a:rPr lang="en-GB" dirty="0" err="1"/>
              <a:t>malformace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Sledování</a:t>
            </a:r>
            <a:r>
              <a:rPr lang="en-GB" dirty="0"/>
              <a:t> po </a:t>
            </a:r>
            <a:r>
              <a:rPr lang="en-GB" dirty="0" err="1"/>
              <a:t>transplantaci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Biopsie</a:t>
            </a:r>
            <a:r>
              <a:rPr lang="en-GB" dirty="0"/>
              <a:t> pod UZ </a:t>
            </a:r>
            <a:r>
              <a:rPr lang="en-GB" dirty="0" err="1"/>
              <a:t>kontrolou</a:t>
            </a:r>
            <a:endParaRPr dirty="0"/>
          </a:p>
        </p:txBody>
      </p:sp>
      <p:sp>
        <p:nvSpPr>
          <p:cNvPr id="170" name="Google Shape;170;p32"/>
          <p:cNvSpPr txBox="1">
            <a:spLocks noGrp="1"/>
          </p:cNvSpPr>
          <p:nvPr>
            <p:ph type="body" idx="2"/>
          </p:nvPr>
        </p:nvSpPr>
        <p:spPr>
          <a:xfrm>
            <a:off x="3068700" y="1152475"/>
            <a:ext cx="288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Uretery</a:t>
            </a: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Většinou</a:t>
            </a:r>
            <a:r>
              <a:rPr lang="en-GB" dirty="0"/>
              <a:t> </a:t>
            </a:r>
            <a:r>
              <a:rPr lang="en-GB" dirty="0" err="1"/>
              <a:t>nelze</a:t>
            </a:r>
            <a:r>
              <a:rPr lang="en-GB" dirty="0"/>
              <a:t> </a:t>
            </a:r>
            <a:r>
              <a:rPr lang="en-GB" dirty="0" err="1"/>
              <a:t>zobrazit</a:t>
            </a:r>
            <a:r>
              <a:rPr lang="en-GB" dirty="0"/>
              <a:t> (</a:t>
            </a:r>
            <a:r>
              <a:rPr lang="en-GB" dirty="0" err="1"/>
              <a:t>pokud</a:t>
            </a:r>
            <a:r>
              <a:rPr lang="en-GB" dirty="0"/>
              <a:t> </a:t>
            </a:r>
            <a:r>
              <a:rPr lang="en-GB" dirty="0" err="1"/>
              <a:t>nejsou</a:t>
            </a:r>
            <a:r>
              <a:rPr lang="en-GB" dirty="0"/>
              <a:t> </a:t>
            </a:r>
            <a:r>
              <a:rPr lang="en-GB" dirty="0" err="1"/>
              <a:t>výrazněji</a:t>
            </a:r>
            <a:r>
              <a:rPr lang="en-GB" dirty="0"/>
              <a:t> </a:t>
            </a:r>
            <a:r>
              <a:rPr lang="en-GB" dirty="0" err="1"/>
              <a:t>dilatované</a:t>
            </a:r>
            <a:r>
              <a:rPr lang="en-GB" dirty="0"/>
              <a:t>)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Možné</a:t>
            </a:r>
            <a:r>
              <a:rPr lang="en-GB" dirty="0"/>
              <a:t> </a:t>
            </a:r>
            <a:r>
              <a:rPr lang="en-GB" dirty="0" err="1"/>
              <a:t>vidět</a:t>
            </a:r>
            <a:r>
              <a:rPr lang="en-GB" dirty="0"/>
              <a:t> </a:t>
            </a:r>
            <a:r>
              <a:rPr lang="en-GB" dirty="0" err="1"/>
              <a:t>litiázu</a:t>
            </a:r>
            <a:r>
              <a:rPr lang="en-GB" dirty="0"/>
              <a:t> </a:t>
            </a:r>
            <a:r>
              <a:rPr lang="en-GB" dirty="0" err="1"/>
              <a:t>ve</a:t>
            </a:r>
            <a:r>
              <a:rPr lang="en-GB" dirty="0"/>
              <a:t> </a:t>
            </a:r>
            <a:r>
              <a:rPr lang="en-GB" dirty="0" err="1"/>
              <a:t>vezikoureterální</a:t>
            </a:r>
            <a:r>
              <a:rPr lang="en-GB" dirty="0"/>
              <a:t> </a:t>
            </a:r>
            <a:r>
              <a:rPr lang="en-GB" dirty="0" err="1"/>
              <a:t>junkci</a:t>
            </a:r>
            <a:endParaRPr dirty="0"/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4294967295"/>
          </p:nvPr>
        </p:nvSpPr>
        <p:spPr>
          <a:xfrm>
            <a:off x="6388100" y="1152525"/>
            <a:ext cx="2755900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/>
              <a:t>Močový</a:t>
            </a:r>
            <a:r>
              <a:rPr lang="en-GB" sz="1200" dirty="0"/>
              <a:t> </a:t>
            </a:r>
            <a:r>
              <a:rPr lang="en-GB" sz="1200" dirty="0" err="1"/>
              <a:t>měchýř</a:t>
            </a:r>
            <a:endParaRPr sz="12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 sz="1200" dirty="0" err="1"/>
              <a:t>Litiáza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200" dirty="0" err="1"/>
              <a:t>Nádory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200" dirty="0" err="1"/>
              <a:t>Krevní</a:t>
            </a:r>
            <a:r>
              <a:rPr lang="en-GB" sz="1200" dirty="0"/>
              <a:t> </a:t>
            </a:r>
            <a:r>
              <a:rPr lang="en-GB" sz="1200" dirty="0" err="1"/>
              <a:t>sraženiny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200" dirty="0" err="1"/>
              <a:t>Zesílení</a:t>
            </a:r>
            <a:r>
              <a:rPr lang="en-GB" sz="1200" dirty="0"/>
              <a:t> </a:t>
            </a:r>
            <a:r>
              <a:rPr lang="en-GB" sz="1200" dirty="0" err="1"/>
              <a:t>stěny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sz="1200" dirty="0" err="1"/>
              <a:t>Divertikly</a:t>
            </a:r>
            <a:endParaRPr sz="1200" dirty="0"/>
          </a:p>
        </p:txBody>
      </p:sp>
      <p:sp>
        <p:nvSpPr>
          <p:cNvPr id="172" name="Google Shape;172;p32"/>
          <p:cNvSpPr txBox="1"/>
          <p:nvPr/>
        </p:nvSpPr>
        <p:spPr>
          <a:xfrm>
            <a:off x="5951100" y="3380225"/>
            <a:ext cx="2646000" cy="10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rgbClr val="666666"/>
                </a:solidFill>
              </a:rPr>
              <a:t>Prostata</a:t>
            </a:r>
            <a:endParaRPr sz="1200" dirty="0"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 sz="1200" dirty="0" err="1">
                <a:solidFill>
                  <a:srgbClr val="666666"/>
                </a:solidFill>
              </a:rPr>
              <a:t>Velikost</a:t>
            </a:r>
            <a:endParaRPr sz="1200" dirty="0">
              <a:solidFill>
                <a:srgbClr val="666666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</a:pPr>
            <a:r>
              <a:rPr lang="en-GB" sz="1200" dirty="0">
                <a:solidFill>
                  <a:srgbClr val="666666"/>
                </a:solidFill>
              </a:rPr>
              <a:t>Prominence do </a:t>
            </a:r>
            <a:r>
              <a:rPr lang="en-GB" sz="1200" dirty="0" err="1">
                <a:solidFill>
                  <a:srgbClr val="666666"/>
                </a:solidFill>
              </a:rPr>
              <a:t>spodiny</a:t>
            </a:r>
            <a:r>
              <a:rPr lang="en-GB" sz="1200" dirty="0">
                <a:solidFill>
                  <a:srgbClr val="666666"/>
                </a:solidFill>
              </a:rPr>
              <a:t> </a:t>
            </a:r>
            <a:r>
              <a:rPr lang="en-GB" sz="1200" dirty="0" err="1">
                <a:solidFill>
                  <a:srgbClr val="666666"/>
                </a:solidFill>
              </a:rPr>
              <a:t>močového</a:t>
            </a:r>
            <a:r>
              <a:rPr lang="en-GB" sz="1200" dirty="0">
                <a:solidFill>
                  <a:srgbClr val="666666"/>
                </a:solidFill>
              </a:rPr>
              <a:t> </a:t>
            </a:r>
            <a:r>
              <a:rPr lang="en-GB" sz="1200" dirty="0" err="1">
                <a:solidFill>
                  <a:srgbClr val="666666"/>
                </a:solidFill>
              </a:rPr>
              <a:t>měchýře</a:t>
            </a:r>
            <a:endParaRPr sz="1200" dirty="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3" descr="Normal liv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618" y="997527"/>
            <a:ext cx="4659096" cy="3844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4" descr="US Kidney sto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8890" y="1149928"/>
            <a:ext cx="4395788" cy="37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5" descr="Renal cy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0" y="990600"/>
            <a:ext cx="4882994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descr="Urinary system male femal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826" y="934720"/>
            <a:ext cx="5657056" cy="414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6" descr="US renal tum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9509" y="1212273"/>
            <a:ext cx="5004786" cy="3630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7" descr="US hydronephrosis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1799" y="1115291"/>
            <a:ext cx="4600575" cy="3880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8" descr="US urinary bladder blood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3364" y="983672"/>
            <a:ext cx="5015204" cy="3900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9" descr="US urinary bladder tumo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1745" y="1059872"/>
            <a:ext cx="4780056" cy="4083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0" descr="US diverticule bladd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6945" y="1122219"/>
            <a:ext cx="5388706" cy="3754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1" descr="CT machi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189826" y="1629555"/>
            <a:ext cx="4642474" cy="270734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41"/>
          <p:cNvSpPr txBox="1">
            <a:spLocks noGrp="1"/>
          </p:cNvSpPr>
          <p:nvPr>
            <p:ph type="title"/>
          </p:nvPr>
        </p:nvSpPr>
        <p:spPr>
          <a:xfrm>
            <a:off x="2438400" y="445025"/>
            <a:ext cx="63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Počítačová</a:t>
            </a:r>
            <a:r>
              <a:rPr lang="en-GB" dirty="0"/>
              <a:t> </a:t>
            </a:r>
            <a:r>
              <a:rPr lang="en-GB" dirty="0" err="1"/>
              <a:t>tomografie</a:t>
            </a:r>
            <a:r>
              <a:rPr lang="en-GB" dirty="0"/>
              <a:t> (CT)</a:t>
            </a:r>
            <a:endParaRPr dirty="0"/>
          </a:p>
        </p:txBody>
      </p:sp>
      <p:sp>
        <p:nvSpPr>
          <p:cNvPr id="219" name="Google Shape;219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Rychlé vyšetření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Relativně dostupné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Nativní skeny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Litiáza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Aplikace kontrastní látky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Různé fáze skenování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Alergie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Renální selhání (kreatinin)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Vyšší radiační zátěž (10 mSv)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2"/>
          <p:cNvSpPr txBox="1">
            <a:spLocks noGrp="1"/>
          </p:cNvSpPr>
          <p:nvPr>
            <p:ph type="title"/>
          </p:nvPr>
        </p:nvSpPr>
        <p:spPr>
          <a:xfrm>
            <a:off x="2590800" y="445025"/>
            <a:ext cx="6241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CT - </a:t>
            </a:r>
            <a:r>
              <a:rPr lang="en-GB" dirty="0" err="1"/>
              <a:t>indikace</a:t>
            </a:r>
            <a:r>
              <a:rPr lang="en-GB" dirty="0"/>
              <a:t> a </a:t>
            </a:r>
            <a:r>
              <a:rPr lang="en-GB" dirty="0" err="1"/>
              <a:t>limitace</a:t>
            </a:r>
            <a:endParaRPr dirty="0"/>
          </a:p>
        </p:txBody>
      </p:sp>
      <p:sp>
        <p:nvSpPr>
          <p:cNvPr id="225" name="Google Shape;225;p4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Nejasné</a:t>
            </a:r>
            <a:r>
              <a:rPr lang="en-GB" dirty="0"/>
              <a:t> </a:t>
            </a:r>
            <a:r>
              <a:rPr lang="en-GB" dirty="0" err="1"/>
              <a:t>nálezy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UZ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Litiáza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/>
              <a:t>Trauma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/>
              <a:t>Staging </a:t>
            </a:r>
            <a:r>
              <a:rPr lang="en-GB" dirty="0" err="1"/>
              <a:t>tumorů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Pokročilé</a:t>
            </a:r>
            <a:r>
              <a:rPr lang="en-GB" dirty="0"/>
              <a:t> </a:t>
            </a:r>
            <a:r>
              <a:rPr lang="en-GB" dirty="0" err="1"/>
              <a:t>záněty</a:t>
            </a:r>
            <a:r>
              <a:rPr lang="en-GB" dirty="0"/>
              <a:t>, </a:t>
            </a:r>
            <a:r>
              <a:rPr lang="en-GB" dirty="0" err="1"/>
              <a:t>abscesy</a:t>
            </a:r>
            <a:endParaRPr lang="cs-CZ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cs-CZ" dirty="0"/>
              <a:t>CT IVU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/>
              <a:t>CT </a:t>
            </a:r>
            <a:r>
              <a:rPr lang="en-GB" dirty="0" err="1"/>
              <a:t>angiografie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/>
              <a:t>CT </a:t>
            </a:r>
            <a:r>
              <a:rPr lang="en-GB" dirty="0" err="1"/>
              <a:t>navigovaná</a:t>
            </a:r>
            <a:r>
              <a:rPr lang="en-GB" dirty="0"/>
              <a:t> </a:t>
            </a:r>
            <a:r>
              <a:rPr lang="en-GB" dirty="0" err="1"/>
              <a:t>biopsie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Ablace</a:t>
            </a:r>
            <a:r>
              <a:rPr lang="en-GB" dirty="0"/>
              <a:t> </a:t>
            </a:r>
            <a:r>
              <a:rPr lang="en-GB" dirty="0" err="1"/>
              <a:t>ložisek</a:t>
            </a:r>
            <a:r>
              <a:rPr lang="en-GB" dirty="0"/>
              <a:t> pod CT </a:t>
            </a:r>
            <a:r>
              <a:rPr lang="en-GB" dirty="0" err="1"/>
              <a:t>kontrolou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26" name="Google Shape;226;p42"/>
          <p:cNvSpPr txBox="1">
            <a:spLocks noGrp="1"/>
          </p:cNvSpPr>
          <p:nvPr>
            <p:ph type="body" idx="2"/>
          </p:nvPr>
        </p:nvSpPr>
        <p:spPr>
          <a:xfrm>
            <a:off x="43116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Renální selhání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Alergie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Radiační zátěž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3" descr="Ureterolitiáza CT nativ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5036" y="872836"/>
            <a:ext cx="4991713" cy="4204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798" y="1177636"/>
            <a:ext cx="3241966" cy="208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7550" y="-1"/>
            <a:ext cx="3676450" cy="271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764" y="2355609"/>
            <a:ext cx="3676450" cy="2659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45" descr="CT IVU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79617" y="803564"/>
            <a:ext cx="4033405" cy="4339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 descr="chp07_fig012_pu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3896" y="887307"/>
            <a:ext cx="2387116" cy="4195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 descr="chp07_fig015_pu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0957" y="1368213"/>
            <a:ext cx="2873843" cy="3714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46" descr="Stent VRT.jpg"/>
          <p:cNvPicPr preferRelativeResize="0"/>
          <p:nvPr/>
        </p:nvPicPr>
        <p:blipFill rotWithShape="1">
          <a:blip r:embed="rId3">
            <a:alphaModFix/>
          </a:blip>
          <a:srcRect l="7689" t="5471" b="5568"/>
          <a:stretch/>
        </p:blipFill>
        <p:spPr>
          <a:xfrm>
            <a:off x="3463635" y="921326"/>
            <a:ext cx="4080611" cy="422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0618" y="990600"/>
            <a:ext cx="4428693" cy="3843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8"/>
          <p:cNvSpPr txBox="1">
            <a:spLocks noGrp="1"/>
          </p:cNvSpPr>
          <p:nvPr>
            <p:ph type="title"/>
          </p:nvPr>
        </p:nvSpPr>
        <p:spPr>
          <a:xfrm>
            <a:off x="2459182" y="445025"/>
            <a:ext cx="63731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Magnetická</a:t>
            </a:r>
            <a:r>
              <a:rPr lang="en-GB" dirty="0"/>
              <a:t> </a:t>
            </a:r>
            <a:r>
              <a:rPr lang="en-GB" dirty="0" err="1"/>
              <a:t>rezonance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9" name="Google Shape;259;p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Není radiační zátěž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Dobré zobrazení měkkých tkání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Specifická kontrastní látka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Gadolinium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Nefrogenní systémová fibróza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0" name="Google Shape;260;p48" descr="MRI machin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091076" y="1353800"/>
            <a:ext cx="5052924" cy="378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9"/>
          <p:cNvSpPr txBox="1">
            <a:spLocks noGrp="1"/>
          </p:cNvSpPr>
          <p:nvPr>
            <p:ph type="title"/>
          </p:nvPr>
        </p:nvSpPr>
        <p:spPr>
          <a:xfrm>
            <a:off x="2493818" y="445025"/>
            <a:ext cx="63384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MRI - </a:t>
            </a:r>
            <a:r>
              <a:rPr lang="en-GB" dirty="0" err="1"/>
              <a:t>indikace</a:t>
            </a:r>
            <a:r>
              <a:rPr lang="en-GB" dirty="0"/>
              <a:t> a </a:t>
            </a:r>
            <a:r>
              <a:rPr lang="en-GB" dirty="0" err="1"/>
              <a:t>limitace</a:t>
            </a:r>
            <a:endParaRPr dirty="0"/>
          </a:p>
        </p:txBody>
      </p:sp>
      <p:sp>
        <p:nvSpPr>
          <p:cNvPr id="266" name="Google Shape;266;p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Nejasné nálezy na CT</a:t>
            </a:r>
            <a:endParaRPr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cysta x tumor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Tumory v malé pánvi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MR angiografie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67" name="Google Shape;267;p49"/>
          <p:cNvSpPr txBox="1">
            <a:spLocks noGrp="1"/>
          </p:cNvSpPr>
          <p:nvPr>
            <p:ph type="body" idx="2"/>
          </p:nvPr>
        </p:nvSpPr>
        <p:spPr>
          <a:xfrm>
            <a:off x="43116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Klaustrofobie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Kovové implantáty, pacemakery, inzulinové pumpy, kochleární implantáty...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 vždy dostupné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Pomalé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Zkušenosti při interpretaci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50" descr="MRI sequenc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873" y="1039091"/>
            <a:ext cx="7273636" cy="3828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1" descr="MRI kidney cys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1345" y="955963"/>
            <a:ext cx="3593607" cy="406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2"/>
          <p:cNvSpPr txBox="1">
            <a:spLocks noGrp="1"/>
          </p:cNvSpPr>
          <p:nvPr>
            <p:ph type="title"/>
          </p:nvPr>
        </p:nvSpPr>
        <p:spPr>
          <a:xfrm>
            <a:off x="2542308" y="445025"/>
            <a:ext cx="628999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MRI urografie</a:t>
            </a:r>
            <a:endParaRPr/>
          </a:p>
        </p:txBody>
      </p:sp>
      <p:sp>
        <p:nvSpPr>
          <p:cNvPr id="283" name="Google Shape;283;p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Static-fluid MR urografie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T2-vážené sekvence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Není třeba aplikovat kontrastní látku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Nejužitečnější u pacientů s dilatovaným vývodným systémem a při špatných renálních funkcích</a:t>
            </a:r>
            <a:endParaRPr/>
          </a:p>
        </p:txBody>
      </p:sp>
      <p:sp>
        <p:nvSpPr>
          <p:cNvPr id="284" name="Google Shape;284;p52"/>
          <p:cNvSpPr txBox="1">
            <a:spLocks noGrp="1"/>
          </p:cNvSpPr>
          <p:nvPr>
            <p:ph type="body" idx="2"/>
          </p:nvPr>
        </p:nvSpPr>
        <p:spPr>
          <a:xfrm>
            <a:off x="4311600" y="1152475"/>
            <a:ext cx="426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Vylučovací MR urografie</a:t>
            </a:r>
            <a:endParaRPr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Po aplikaci kontrastní látky ve vylučovací fázi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Pacient musí mít dostatečné renální funkce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Možné zlepšit kvalitu zobrazení aplikací diuretik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1381" y="1000989"/>
            <a:ext cx="3092759" cy="404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764" y="1101435"/>
            <a:ext cx="4033740" cy="384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4"/>
          <p:cNvSpPr txBox="1">
            <a:spLocks noGrp="1"/>
          </p:cNvSpPr>
          <p:nvPr>
            <p:ph type="title"/>
          </p:nvPr>
        </p:nvSpPr>
        <p:spPr>
          <a:xfrm>
            <a:off x="2576944" y="445025"/>
            <a:ext cx="625535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Digitální</a:t>
            </a:r>
            <a:r>
              <a:rPr lang="en-GB" dirty="0"/>
              <a:t> </a:t>
            </a:r>
            <a:r>
              <a:rPr lang="en-GB" dirty="0" err="1"/>
              <a:t>subtrakční</a:t>
            </a:r>
            <a:r>
              <a:rPr lang="en-GB" dirty="0"/>
              <a:t> </a:t>
            </a:r>
            <a:r>
              <a:rPr lang="en-GB" dirty="0" err="1"/>
              <a:t>angiografie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9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GB"/>
              <a:t>Dvě sady rentgenových snímků</a:t>
            </a:r>
            <a:endParaRPr/>
          </a:p>
          <a:p>
            <a: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-GB"/>
              <a:t>Nativní a kontrastní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Odečtení obrazů od sebe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Zůstanou zobrazeny pouze struktury naplněné kontrastní látkou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6436" y="955964"/>
            <a:ext cx="3986335" cy="4187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3227" y="873760"/>
            <a:ext cx="5034386" cy="4097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6"/>
          <p:cNvSpPr txBox="1">
            <a:spLocks noGrp="1"/>
          </p:cNvSpPr>
          <p:nvPr>
            <p:ph type="title"/>
          </p:nvPr>
        </p:nvSpPr>
        <p:spPr>
          <a:xfrm>
            <a:off x="2417618" y="445025"/>
            <a:ext cx="64146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Digitální subtrakční angiografie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Diagnostická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Renovaskulární hypertenze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Potraumatické / pooperační poškození cévních struktur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08" name="Google Shape;308;p56"/>
          <p:cNvSpPr txBox="1">
            <a:spLocks noGrp="1"/>
          </p:cNvSpPr>
          <p:nvPr>
            <p:ph type="body" idx="2"/>
          </p:nvPr>
        </p:nvSpPr>
        <p:spPr>
          <a:xfrm>
            <a:off x="4537750" y="1152475"/>
            <a:ext cx="349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Interventional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Balonková angioplastika - PTA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Endovaskulární stenty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Embolizace při krvácení</a:t>
            </a:r>
            <a:endParaRPr/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/>
              <a:t>Embolizace tumorů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Děkuji za pozornost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7" descr="chp07_fig034_pu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0612" y="921172"/>
            <a:ext cx="4020105" cy="4222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 descr="chp07_fig036_pu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800" y="982133"/>
            <a:ext cx="3535484" cy="416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 descr="chp07_fig037_pur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718" y="1137919"/>
            <a:ext cx="3813382" cy="4005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2540000" y="221505"/>
            <a:ext cx="62313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/>
              <a:t>Zobrazovací</a:t>
            </a:r>
            <a:r>
              <a:rPr lang="en-GB" dirty="0"/>
              <a:t> </a:t>
            </a:r>
            <a:r>
              <a:rPr lang="en-GB" dirty="0" err="1"/>
              <a:t>metody</a:t>
            </a:r>
            <a:endParaRPr dirty="0"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544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err="1">
                <a:solidFill>
                  <a:schemeClr val="dk1"/>
                </a:solidFill>
              </a:rPr>
              <a:t>Radiologie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Ultrazvuk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 err="1"/>
              <a:t>Rentgen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CT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MRI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 dirty="0"/>
              <a:t>DSA</a:t>
            </a:r>
            <a:endParaRPr sz="1800" dirty="0"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2856600" y="1152475"/>
            <a:ext cx="3161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BF9000"/>
                </a:solidFill>
              </a:rPr>
              <a:t>Urology</a:t>
            </a:r>
            <a:endParaRPr sz="1800">
              <a:solidFill>
                <a:srgbClr val="BF9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Rentgen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Ascendentní pyelografie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GB" sz="1800"/>
              <a:t>Mikční cystouretrografie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4294967295"/>
          </p:nvPr>
        </p:nvSpPr>
        <p:spPr>
          <a:xfrm>
            <a:off x="6329363" y="1152525"/>
            <a:ext cx="2814637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990000"/>
                </a:solidFill>
              </a:rPr>
              <a:t>Nukleární medicína</a:t>
            </a:r>
            <a:endParaRPr sz="1800">
              <a:solidFill>
                <a:srgbClr val="99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Scintigrafie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SPECT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sz="1800"/>
              <a:t>PET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Indikace a limitace zobrazovacích metod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1415627" y="663786"/>
            <a:ext cx="7158976" cy="2252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 err="1"/>
              <a:t>Rentgen</a:t>
            </a:r>
            <a:r>
              <a:rPr lang="en-GB" sz="2400" dirty="0"/>
              <a:t> - </a:t>
            </a:r>
            <a:r>
              <a:rPr lang="en-GB" sz="2400" dirty="0" err="1"/>
              <a:t>prostý</a:t>
            </a:r>
            <a:r>
              <a:rPr lang="en-GB" sz="2400" dirty="0"/>
              <a:t> </a:t>
            </a:r>
            <a:r>
              <a:rPr lang="en-GB" sz="2400" dirty="0" err="1"/>
              <a:t>snímek</a:t>
            </a:r>
            <a:endParaRPr sz="2400" dirty="0"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Zobrazí</a:t>
            </a:r>
            <a:r>
              <a:rPr lang="en-GB" dirty="0"/>
              <a:t> </a:t>
            </a:r>
            <a:r>
              <a:rPr lang="en-GB" dirty="0" err="1"/>
              <a:t>jen</a:t>
            </a:r>
            <a:r>
              <a:rPr lang="en-GB" dirty="0"/>
              <a:t> </a:t>
            </a:r>
            <a:r>
              <a:rPr lang="en-GB" dirty="0" err="1"/>
              <a:t>rentgenkontrastní</a:t>
            </a:r>
            <a:r>
              <a:rPr lang="en-GB" dirty="0"/>
              <a:t> </a:t>
            </a:r>
            <a:r>
              <a:rPr lang="en-GB" dirty="0" err="1"/>
              <a:t>struktury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Horší</a:t>
            </a:r>
            <a:r>
              <a:rPr lang="en-GB" dirty="0"/>
              <a:t> </a:t>
            </a:r>
            <a:r>
              <a:rPr lang="en-GB" dirty="0" err="1"/>
              <a:t>interpretace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výrazném</a:t>
            </a:r>
            <a:r>
              <a:rPr lang="en-GB" dirty="0"/>
              <a:t> </a:t>
            </a:r>
            <a:r>
              <a:rPr lang="en-GB" dirty="0" err="1"/>
              <a:t>meteorismu</a:t>
            </a:r>
            <a:r>
              <a:rPr lang="en-GB" dirty="0"/>
              <a:t> </a:t>
            </a:r>
            <a:r>
              <a:rPr lang="en-GB" dirty="0" err="1"/>
              <a:t>střev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 err="1"/>
              <a:t>Nízká</a:t>
            </a:r>
            <a:r>
              <a:rPr lang="en-GB" dirty="0"/>
              <a:t> </a:t>
            </a:r>
            <a:r>
              <a:rPr lang="en-GB" dirty="0" err="1"/>
              <a:t>radiační</a:t>
            </a:r>
            <a:r>
              <a:rPr lang="en-GB" dirty="0"/>
              <a:t> </a:t>
            </a:r>
            <a:r>
              <a:rPr lang="en-GB" dirty="0" err="1"/>
              <a:t>zátěž</a:t>
            </a:r>
            <a:r>
              <a:rPr lang="en-GB" dirty="0"/>
              <a:t> (1 mSv)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Ledvinové</a:t>
            </a:r>
            <a:r>
              <a:rPr lang="en-GB" dirty="0"/>
              <a:t> </a:t>
            </a:r>
            <a:r>
              <a:rPr lang="en-GB" dirty="0" err="1"/>
              <a:t>kameny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Pozice</a:t>
            </a:r>
            <a:r>
              <a:rPr lang="en-GB" dirty="0"/>
              <a:t> </a:t>
            </a:r>
            <a:r>
              <a:rPr lang="en-GB" dirty="0" err="1"/>
              <a:t>stentů</a:t>
            </a:r>
            <a:r>
              <a:rPr lang="en-GB" dirty="0"/>
              <a:t> a </a:t>
            </a:r>
            <a:r>
              <a:rPr lang="en-GB" dirty="0" err="1"/>
              <a:t>katetrů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➢"/>
            </a:pPr>
            <a:r>
              <a:rPr lang="en-GB" dirty="0" err="1"/>
              <a:t>Skelet</a:t>
            </a:r>
            <a:endParaRPr dirty="0"/>
          </a:p>
        </p:txBody>
      </p:sp>
      <p:pic>
        <p:nvPicPr>
          <p:cNvPr id="103" name="Google Shape;10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8724" y="0"/>
            <a:ext cx="41052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template_FNUSA</Template>
  <TotalTime>29</TotalTime>
  <Words>642</Words>
  <Application>Microsoft Office PowerPoint</Application>
  <PresentationFormat>Předvádění na obrazovce (16:9)</PresentationFormat>
  <Paragraphs>151</Paragraphs>
  <Slides>41</Slides>
  <Notes>40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Motiv sady Office</vt:lpstr>
      <vt:lpstr>Uroradiologie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Zobrazovací metody</vt:lpstr>
      <vt:lpstr>Indikace a limitace zobrazovacích metod</vt:lpstr>
      <vt:lpstr>Rentgen - prostý snímek</vt:lpstr>
      <vt:lpstr>Prezentace aplikace PowerPoint</vt:lpstr>
      <vt:lpstr>Vylučovací urografie – nahrazena CT IVU</vt:lpstr>
      <vt:lpstr>IVU - indikace a limitace</vt:lpstr>
      <vt:lpstr>Mikční cystouretrografie</vt:lpstr>
      <vt:lpstr>Prezentace aplikace PowerPoint</vt:lpstr>
      <vt:lpstr>Ultrasonografie</vt:lpstr>
      <vt:lpstr>Ultrazvuk - indikace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Počítačová tomografie (CT)</vt:lpstr>
      <vt:lpstr>CT - indikace a limitace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Magnetická rezonance </vt:lpstr>
      <vt:lpstr>MRI - indikace a limitace</vt:lpstr>
      <vt:lpstr>Prezentace aplikace PowerPoint</vt:lpstr>
      <vt:lpstr>Prezentace aplikace PowerPoint</vt:lpstr>
      <vt:lpstr>MRI urografie</vt:lpstr>
      <vt:lpstr>Prezentace aplikace PowerPoint</vt:lpstr>
      <vt:lpstr>Digitální subtrakční angiografie </vt:lpstr>
      <vt:lpstr>Prezentace aplikace PowerPoint</vt:lpstr>
      <vt:lpstr>Digitální subtrakční angiografie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Uroradiologie</dc:title>
  <dc:creator>FNuSA</dc:creator>
  <cp:lastModifiedBy>FNuSA</cp:lastModifiedBy>
  <cp:revision>4</cp:revision>
  <dcterms:modified xsi:type="dcterms:W3CDTF">2025-03-11T10:54:17Z</dcterms:modified>
</cp:coreProperties>
</file>