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1" r:id="rId4"/>
    <p:sldId id="262" r:id="rId5"/>
    <p:sldId id="260" r:id="rId6"/>
    <p:sldId id="265" r:id="rId7"/>
    <p:sldId id="293" r:id="rId8"/>
    <p:sldId id="263" r:id="rId9"/>
    <p:sldId id="264" r:id="rId10"/>
    <p:sldId id="266" r:id="rId11"/>
    <p:sldId id="269" r:id="rId12"/>
    <p:sldId id="270" r:id="rId13"/>
    <p:sldId id="272" r:id="rId14"/>
    <p:sldId id="273" r:id="rId15"/>
    <p:sldId id="275" r:id="rId16"/>
    <p:sldId id="274" r:id="rId17"/>
    <p:sldId id="276" r:id="rId18"/>
    <p:sldId id="277" r:id="rId19"/>
    <p:sldId id="280" r:id="rId20"/>
    <p:sldId id="281" r:id="rId21"/>
    <p:sldId id="279" r:id="rId22"/>
    <p:sldId id="294" r:id="rId23"/>
    <p:sldId id="282" r:id="rId24"/>
    <p:sldId id="285" r:id="rId25"/>
    <p:sldId id="287" r:id="rId26"/>
    <p:sldId id="288" r:id="rId27"/>
    <p:sldId id="283" r:id="rId28"/>
    <p:sldId id="286" r:id="rId29"/>
    <p:sldId id="284" r:id="rId30"/>
    <p:sldId id="289" r:id="rId31"/>
    <p:sldId id="290" r:id="rId32"/>
    <p:sldId id="291" r:id="rId33"/>
    <p:sldId id="29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 showGuides="1">
      <p:cViewPr varScale="1">
        <p:scale>
          <a:sx n="37" d="100"/>
          <a:sy n="37" d="100"/>
        </p:scale>
        <p:origin x="624" y="54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61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0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44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/>
          <p:cNvSpPr>
            <a:spLocks noChangeArrowheads="1"/>
          </p:cNvSpPr>
          <p:nvPr userDrawn="1"/>
        </p:nvSpPr>
        <p:spPr bwMode="auto">
          <a:xfrm>
            <a:off x="912285" y="2133601"/>
            <a:ext cx="10367433" cy="1439863"/>
          </a:xfrm>
          <a:prstGeom prst="roundRect">
            <a:avLst>
              <a:gd name="adj" fmla="val 44981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>
                  <a:alpha val="46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4000" b="1" i="1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5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4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" name="Picture 9" descr="j030525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385" y="2205038"/>
            <a:ext cx="1051983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21" name="Zástupný symbol pro text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65220" name="Zástupný symbol pro nadpis 1"/>
          <p:cNvSpPr>
            <a:spLocks noGrp="1"/>
          </p:cNvSpPr>
          <p:nvPr>
            <p:ph type="ctrTitle"/>
          </p:nvPr>
        </p:nvSpPr>
        <p:spPr>
          <a:xfrm>
            <a:off x="2256367" y="2130426"/>
            <a:ext cx="7679267" cy="1470025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9D817-2951-40D7-B826-0441D5462A7A}" type="datetime1">
              <a:rPr lang="cs-CZ">
                <a:solidFill>
                  <a:srgbClr val="000000"/>
                </a:solidFill>
              </a:rPr>
              <a:pPr>
                <a:defRPr/>
              </a:pPr>
              <a:t>26.03.2025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FBDFF-6C68-4783-A3D5-120612C3B240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12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CF0BB-50DA-4652-A236-ED28656EF420}" type="datetime1">
              <a:rPr lang="cs-CZ">
                <a:solidFill>
                  <a:srgbClr val="000000"/>
                </a:solidFill>
              </a:rPr>
              <a:pPr>
                <a:defRPr/>
              </a:pPr>
              <a:t>26.03.2025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829924-ADCA-48E4-B0F0-5320D853DEC6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53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B86EA-EE2F-40C6-AB7C-AABCDDBEFA86}" type="datetime1">
              <a:rPr lang="cs-CZ">
                <a:solidFill>
                  <a:srgbClr val="000000"/>
                </a:solidFill>
              </a:rPr>
              <a:pPr>
                <a:defRPr/>
              </a:pPr>
              <a:t>26.03.2025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82A1EA-BEAE-441A-B9FA-016D4B381D34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64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4250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37818" y="1600201"/>
            <a:ext cx="542713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2176B-E86A-420F-8134-76CA219EDDF0}" type="datetime1">
              <a:rPr lang="cs-CZ">
                <a:solidFill>
                  <a:srgbClr val="000000"/>
                </a:solidFill>
              </a:rPr>
              <a:pPr>
                <a:defRPr/>
              </a:pPr>
              <a:t>26.03.2025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FCC089-7ED4-4942-A6D9-A72827F496F5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98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0753A-16ED-445B-890A-0D92D696F721}" type="datetime1">
              <a:rPr lang="cs-CZ">
                <a:solidFill>
                  <a:srgbClr val="000000"/>
                </a:solidFill>
              </a:rPr>
              <a:pPr>
                <a:defRPr/>
              </a:pPr>
              <a:t>26.03.2025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132B8-ED3B-4930-943E-8EB1DEB464AF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724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BB507-A578-4224-914A-FBC2F8FA1CD6}" type="datetime1">
              <a:rPr lang="cs-CZ">
                <a:solidFill>
                  <a:srgbClr val="000000"/>
                </a:solidFill>
              </a:rPr>
              <a:pPr>
                <a:defRPr/>
              </a:pPr>
              <a:t>26.03.2025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0B09ED-78D3-423C-9B12-84C57313CA22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57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74222-A014-4CAA-ADDE-DF3C9B6A3E31}" type="datetime1">
              <a:rPr lang="cs-CZ">
                <a:solidFill>
                  <a:srgbClr val="000000"/>
                </a:solidFill>
              </a:rPr>
              <a:pPr>
                <a:defRPr/>
              </a:pPr>
              <a:t>26.03.2025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072BB5-B79B-45C4-8B0E-8340139F7C59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33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384D7-E13A-4BC2-B9A5-52629A68F373}" type="datetime1">
              <a:rPr lang="cs-CZ">
                <a:solidFill>
                  <a:srgbClr val="000000"/>
                </a:solidFill>
              </a:rPr>
              <a:pPr>
                <a:defRPr/>
              </a:pPr>
              <a:t>26.03.2025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B0870-1C79-4B9E-AB85-963654FA89F1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20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3F910-A501-432D-8CAF-1809306E4F2F}" type="datetime1">
              <a:rPr lang="cs-CZ">
                <a:solidFill>
                  <a:srgbClr val="000000"/>
                </a:solidFill>
              </a:rPr>
              <a:pPr>
                <a:defRPr/>
              </a:pPr>
              <a:t>26.03.2025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BD1254-19E5-4CB6-93AC-A7B3750F3992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388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437DC-CF37-49C4-A21F-67051D435EFD}" type="datetime1">
              <a:rPr lang="cs-CZ">
                <a:solidFill>
                  <a:srgbClr val="000000"/>
                </a:solidFill>
              </a:rPr>
              <a:pPr>
                <a:defRPr/>
              </a:pPr>
              <a:t>26.03.2025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9DF178-41C8-4040-A171-1D8B332B4B8D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039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902700" y="274639"/>
            <a:ext cx="2762251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0899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0D1B8-599E-449E-B253-3F119967B072}" type="datetime1">
              <a:rPr lang="cs-CZ">
                <a:solidFill>
                  <a:srgbClr val="000000"/>
                </a:solidFill>
              </a:rPr>
              <a:pPr>
                <a:defRPr/>
              </a:pPr>
              <a:t>26.03.2025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241FF-2B29-4998-AB06-CBCC3DE8AFBC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410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2417108-99A5-4177-B0A6-80D218C2B3AE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178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C51DAB4-7022-4865-A4CE-831B1B9B6597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4177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Nadpis, 2 malé a 1 velký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5617E3F-37D8-4C52-BF4C-E3F86233070E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296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1_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425017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237818" y="1600200"/>
            <a:ext cx="5427133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237818" y="3938589"/>
            <a:ext cx="5427133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1F922-EBA3-4882-8F29-E37C7A3B5558}" type="datetime1">
              <a:rPr lang="cs-CZ">
                <a:solidFill>
                  <a:srgbClr val="000000"/>
                </a:solidFill>
              </a:rPr>
              <a:pPr>
                <a:defRPr/>
              </a:pPr>
              <a:t>26.03.2025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F9E4AB-7DD8-4E6C-AEE8-A2F0A53D4284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87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1_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1" y="1600200"/>
            <a:ext cx="5425017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237818" y="1600200"/>
            <a:ext cx="5427133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1" y="3938589"/>
            <a:ext cx="5425017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37818" y="3938589"/>
            <a:ext cx="5427133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E738A-927A-4FD1-9319-CF03F100BFFF}" type="datetime1">
              <a:rPr lang="cs-CZ">
                <a:solidFill>
                  <a:srgbClr val="000000"/>
                </a:solidFill>
              </a:rPr>
              <a:pPr>
                <a:defRPr/>
              </a:pPr>
              <a:t>26.03.2025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A2B473-DA35-4E84-B4B4-AF3893C7B6A2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16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14E8A-33ED-475B-BC38-843CD7270CA6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64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99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49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56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7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9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1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0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08090-EE08-46E5-9FBB-715D45637BA1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4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tx2"/>
            </a:gs>
            <a:gs pos="100000">
              <a:srgbClr val="638EC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4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cs-CZ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914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09601" y="1600201"/>
            <a:ext cx="1105535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D7BA7C1-7045-4CEB-9C5C-AEFF95B3A2D8}" type="datetime1">
              <a:rPr lang="cs-CZ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26.03.2025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2191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b="1" i="1">
                <a:solidFill>
                  <a:srgbClr val="FFCC00"/>
                </a:solidFill>
                <a:latin typeface="Verdana" panose="020B0604030504040204" pitchFamily="34" charset="0"/>
              </a:rPr>
              <a:t>I. PAÚ FN USA</a:t>
            </a:r>
          </a:p>
        </p:txBody>
      </p:sp>
      <p:sp>
        <p:nvSpPr>
          <p:cNvPr id="2191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595BE20-C101-47C8-9C49-D2E6105BEE1B}" type="slidenum">
              <a:rPr lang="cs-CZ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  <p:pic>
        <p:nvPicPr>
          <p:cNvPr id="1033" name="Picture 9" descr="j0305257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018" y="73026"/>
            <a:ext cx="1051983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47" name="AutoShape 11"/>
          <p:cNvSpPr>
            <a:spLocks noChangeArrowheads="1"/>
          </p:cNvSpPr>
          <p:nvPr userDrawn="1"/>
        </p:nvSpPr>
        <p:spPr bwMode="auto">
          <a:xfrm>
            <a:off x="0" y="1485901"/>
            <a:ext cx="11279717" cy="365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EAED4">
                  <a:alpha val="50000"/>
                </a:srgbClr>
              </a:gs>
              <a:gs pos="100000">
                <a:srgbClr val="8EAED4">
                  <a:gamma/>
                  <a:shade val="46275"/>
                  <a:invGamma/>
                </a:srgbClr>
              </a:gs>
            </a:gsLst>
            <a:lin ang="5400000" scaled="1"/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4000" b="1" i="1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36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anose="05000000000000000000" pitchFamily="2" charset="2"/>
        <a:buChar char="û"/>
        <a:defRPr sz="3200">
          <a:solidFill>
            <a:srgbClr val="FFFF66"/>
          </a:solidFill>
          <a:latin typeface="+mn-lt"/>
          <a:ea typeface="+mn-ea"/>
          <a:cs typeface="+mn-cs"/>
        </a:defRPr>
      </a:lvl1pPr>
      <a:lvl2pPr marL="539750" indent="-1778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anose="05000000000000000000" pitchFamily="2" charset="2"/>
        <a:buChar char="ð"/>
        <a:defRPr sz="2800" b="1" i="1">
          <a:solidFill>
            <a:schemeClr val="bg1"/>
          </a:solidFill>
          <a:latin typeface="Calibri" pitchFamily="34" charset="0"/>
        </a:defRPr>
      </a:lvl2pPr>
      <a:lvl3pPr marL="804863" indent="-85725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panose="020B0604020202020204" pitchFamily="34" charset="0"/>
        <a:buChar char="•"/>
        <a:defRPr sz="2400">
          <a:solidFill>
            <a:schemeClr val="bg1"/>
          </a:solidFill>
          <a:latin typeface="Calibri" pitchFamily="34" charset="0"/>
        </a:defRPr>
      </a:lvl3pPr>
      <a:lvl4pPr marL="1162050" indent="-1778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panose="020B0604020202020204" pitchFamily="34" charset="0"/>
        <a:buChar char="–"/>
        <a:defRPr sz="2000">
          <a:solidFill>
            <a:schemeClr val="bg1"/>
          </a:solidFill>
          <a:latin typeface="Calibri" pitchFamily="34" charset="0"/>
        </a:defRPr>
      </a:lvl4pPr>
      <a:lvl5pPr marL="15271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panose="020B0604020202020204" pitchFamily="34" charset="0"/>
        <a:buChar char="»"/>
        <a:defRPr sz="2000" i="1">
          <a:solidFill>
            <a:schemeClr val="bg1"/>
          </a:solidFill>
          <a:latin typeface="Calibri" pitchFamily="34" charset="0"/>
        </a:defRPr>
      </a:lvl5pPr>
      <a:lvl6pPr marL="19843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2000" i="1">
          <a:solidFill>
            <a:schemeClr val="bg1"/>
          </a:solidFill>
          <a:latin typeface="Calibri" pitchFamily="34" charset="0"/>
        </a:defRPr>
      </a:lvl6pPr>
      <a:lvl7pPr marL="24415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2000" i="1">
          <a:solidFill>
            <a:schemeClr val="bg1"/>
          </a:solidFill>
          <a:latin typeface="Calibri" pitchFamily="34" charset="0"/>
        </a:defRPr>
      </a:lvl7pPr>
      <a:lvl8pPr marL="28987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2000" i="1">
          <a:solidFill>
            <a:schemeClr val="bg1"/>
          </a:solidFill>
          <a:latin typeface="Calibri" pitchFamily="34" charset="0"/>
        </a:defRPr>
      </a:lvl8pPr>
      <a:lvl9pPr marL="33559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2000" i="1">
          <a:solidFill>
            <a:schemeClr val="bg1"/>
          </a:solidFill>
          <a:latin typeface="Calibri" pitchFamily="34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800" b="1" dirty="0"/>
              <a:t>Patologie </a:t>
            </a:r>
            <a:r>
              <a:rPr lang="cs-CZ" sz="8800" b="1" dirty="0" err="1"/>
              <a:t>mammy</a:t>
            </a:r>
            <a:endParaRPr lang="en-US" sz="8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Sylva Hotárková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47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4" descr="Cysty+duktektáz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r="3824" b="8725"/>
          <a:stretch>
            <a:fillRect/>
          </a:stretch>
        </p:blipFill>
        <p:spPr bwMode="auto">
          <a:xfrm>
            <a:off x="2208214" y="1628776"/>
            <a:ext cx="7704137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1" name="Nadpis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3200" dirty="0" err="1"/>
              <a:t>Fibrocystické</a:t>
            </a:r>
            <a:r>
              <a:rPr lang="cs-CZ" altLang="en-US" sz="3200" dirty="0"/>
              <a:t> změny </a:t>
            </a:r>
            <a:r>
              <a:rPr lang="cs-CZ" altLang="en-US" sz="3200" dirty="0" err="1"/>
              <a:t>mammy</a:t>
            </a:r>
            <a:br>
              <a:rPr lang="cs-CZ" altLang="en-US" sz="3200" dirty="0"/>
            </a:br>
            <a:r>
              <a:rPr lang="cs-CZ" altLang="en-US" sz="3200" dirty="0"/>
              <a:t>(dříve: fibrózní a cystická </a:t>
            </a:r>
            <a:r>
              <a:rPr lang="cs-CZ" altLang="en-US" sz="3200" dirty="0" err="1"/>
              <a:t>mastopatie</a:t>
            </a:r>
            <a:r>
              <a:rPr lang="cs-CZ" altLang="en-US" sz="3200" dirty="0"/>
              <a:t>)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5735638" y="5516564"/>
            <a:ext cx="4140200" cy="1201737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2563" indent="-182563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 cysticky dilatované vývody, někdy se sekretem v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luminu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182563" indent="-182563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 apokrinní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metaplázie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výstelky duktů</a:t>
            </a:r>
          </a:p>
          <a:p>
            <a:pPr marL="182563" indent="-182563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 fibróza</a:t>
            </a: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3648075" y="1773238"/>
            <a:ext cx="431800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5654" name="Text Box 5"/>
          <p:cNvSpPr txBox="1">
            <a:spLocks noChangeArrowheads="1"/>
          </p:cNvSpPr>
          <p:nvPr/>
        </p:nvSpPr>
        <p:spPr bwMode="auto">
          <a:xfrm>
            <a:off x="8975725" y="2133600"/>
            <a:ext cx="431800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5655" name="Text Box 5"/>
          <p:cNvSpPr txBox="1">
            <a:spLocks noChangeArrowheads="1"/>
          </p:cNvSpPr>
          <p:nvPr/>
        </p:nvSpPr>
        <p:spPr bwMode="auto">
          <a:xfrm>
            <a:off x="6959600" y="2924175"/>
            <a:ext cx="431800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5656" name="Text Box 5"/>
          <p:cNvSpPr txBox="1">
            <a:spLocks noChangeArrowheads="1"/>
          </p:cNvSpPr>
          <p:nvPr/>
        </p:nvSpPr>
        <p:spPr bwMode="auto">
          <a:xfrm>
            <a:off x="3287713" y="4581525"/>
            <a:ext cx="431800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5657" name="Text Box 5"/>
          <p:cNvSpPr txBox="1">
            <a:spLocks noChangeArrowheads="1"/>
          </p:cNvSpPr>
          <p:nvPr/>
        </p:nvSpPr>
        <p:spPr bwMode="auto">
          <a:xfrm>
            <a:off x="5159375" y="3573463"/>
            <a:ext cx="431800" cy="461962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209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Benigní </a:t>
            </a:r>
            <a:r>
              <a:rPr lang="cs-CZ" b="1" dirty="0" err="1"/>
              <a:t>proliferativní</a:t>
            </a:r>
            <a:r>
              <a:rPr lang="cs-CZ" b="1" dirty="0"/>
              <a:t> nenádorové změny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II. </a:t>
            </a:r>
            <a:r>
              <a:rPr lang="cs-CZ" dirty="0" err="1"/>
              <a:t>Adenózy</a:t>
            </a:r>
            <a:endParaRPr lang="cs-CZ" dirty="0"/>
          </a:p>
          <a:p>
            <a:pPr lvl="1"/>
            <a:r>
              <a:rPr lang="cs-CZ" dirty="0"/>
              <a:t>3.-4.dekáda</a:t>
            </a:r>
          </a:p>
          <a:p>
            <a:pPr lvl="1"/>
            <a:r>
              <a:rPr lang="cs-CZ" dirty="0" err="1"/>
              <a:t>hyperplázie</a:t>
            </a:r>
            <a:r>
              <a:rPr lang="cs-CZ" dirty="0"/>
              <a:t> epitelové komponenty TDLU - zvětšení </a:t>
            </a:r>
            <a:r>
              <a:rPr lang="cs-CZ" dirty="0" err="1"/>
              <a:t>lobulů</a:t>
            </a:r>
            <a:r>
              <a:rPr lang="cs-CZ" dirty="0"/>
              <a:t> a zmnožení acinů, neuspořádaný růst - „karikatura“ </a:t>
            </a:r>
            <a:r>
              <a:rPr lang="cs-CZ" dirty="0" err="1"/>
              <a:t>lobulu</a:t>
            </a:r>
            <a:endParaRPr lang="cs-CZ" dirty="0"/>
          </a:p>
          <a:p>
            <a:pPr lvl="1"/>
            <a:r>
              <a:rPr lang="cs-CZ" b="1" dirty="0"/>
              <a:t>a. floridní </a:t>
            </a:r>
            <a:r>
              <a:rPr lang="cs-CZ" dirty="0"/>
              <a:t>(</a:t>
            </a:r>
            <a:r>
              <a:rPr lang="cs-CZ" dirty="0" err="1"/>
              <a:t>hyperplázie</a:t>
            </a:r>
            <a:r>
              <a:rPr lang="cs-CZ" dirty="0"/>
              <a:t> epitelu i </a:t>
            </a:r>
            <a:r>
              <a:rPr lang="cs-CZ" dirty="0" err="1"/>
              <a:t>myoepiteliálních</a:t>
            </a:r>
            <a:r>
              <a:rPr lang="cs-CZ" dirty="0"/>
              <a:t> buněk, původní struktura setřelá )</a:t>
            </a:r>
          </a:p>
          <a:p>
            <a:pPr lvl="1"/>
            <a:r>
              <a:rPr lang="cs-CZ" b="1" dirty="0"/>
              <a:t>a. </a:t>
            </a:r>
            <a:r>
              <a:rPr lang="cs-CZ" b="1" dirty="0" err="1"/>
              <a:t>sklerozující</a:t>
            </a:r>
            <a:r>
              <a:rPr lang="cs-CZ" b="1" dirty="0"/>
              <a:t>/ radiální jizva  </a:t>
            </a:r>
            <a:r>
              <a:rPr lang="cs-CZ" dirty="0"/>
              <a:t>- zmnožení acinů a skleróza TDLU, </a:t>
            </a:r>
            <a:r>
              <a:rPr lang="cs-CZ" dirty="0" err="1"/>
              <a:t>větš</a:t>
            </a:r>
            <a:r>
              <a:rPr lang="cs-CZ" dirty="0"/>
              <a:t>. do 3 mm - </a:t>
            </a:r>
            <a:r>
              <a:rPr lang="cs-CZ" dirty="0" err="1"/>
              <a:t>dif</a:t>
            </a:r>
            <a:r>
              <a:rPr lang="cs-CZ" dirty="0"/>
              <a:t>. dg. invazivní karcinom!!! </a:t>
            </a:r>
          </a:p>
          <a:p>
            <a:r>
              <a:rPr lang="cs-CZ" dirty="0"/>
              <a:t>III. Cysty</a:t>
            </a:r>
          </a:p>
          <a:p>
            <a:r>
              <a:rPr lang="cs-CZ" dirty="0"/>
              <a:t>IV. Epitelové </a:t>
            </a:r>
            <a:r>
              <a:rPr lang="cs-CZ" dirty="0" err="1"/>
              <a:t>hyperplázie</a:t>
            </a:r>
            <a:r>
              <a:rPr lang="cs-CZ" dirty="0"/>
              <a:t> </a:t>
            </a:r>
            <a:r>
              <a:rPr lang="cs-CZ" dirty="0" err="1"/>
              <a:t>mammy</a:t>
            </a:r>
            <a:r>
              <a:rPr lang="cs-CZ" dirty="0"/>
              <a:t>  	</a:t>
            </a:r>
          </a:p>
          <a:p>
            <a:pPr lvl="1"/>
            <a:r>
              <a:rPr lang="cs-CZ" dirty="0" err="1"/>
              <a:t>hyperplázie</a:t>
            </a:r>
            <a:r>
              <a:rPr lang="cs-CZ" dirty="0"/>
              <a:t> </a:t>
            </a:r>
            <a:r>
              <a:rPr lang="cs-CZ" dirty="0" err="1"/>
              <a:t>epitelií</a:t>
            </a:r>
            <a:r>
              <a:rPr lang="cs-CZ" dirty="0"/>
              <a:t> v </a:t>
            </a:r>
            <a:r>
              <a:rPr lang="cs-CZ" dirty="0" err="1"/>
              <a:t>preexistujících</a:t>
            </a:r>
            <a:r>
              <a:rPr lang="cs-CZ" dirty="0"/>
              <a:t> prostorách žlázového stromu </a:t>
            </a:r>
          </a:p>
          <a:p>
            <a:pPr lvl="1"/>
            <a:r>
              <a:rPr lang="cs-CZ" dirty="0"/>
              <a:t>př. </a:t>
            </a:r>
            <a:r>
              <a:rPr lang="cs-CZ" dirty="0" err="1"/>
              <a:t>duktální</a:t>
            </a:r>
            <a:r>
              <a:rPr lang="cs-CZ" dirty="0"/>
              <a:t> či lobulární </a:t>
            </a:r>
            <a:r>
              <a:rPr lang="cs-CZ" dirty="0" err="1"/>
              <a:t>hyperplázie</a:t>
            </a:r>
            <a:r>
              <a:rPr lang="cs-CZ" dirty="0"/>
              <a:t> (= </a:t>
            </a:r>
            <a:r>
              <a:rPr lang="cs-CZ" dirty="0" err="1"/>
              <a:t>epitelióza</a:t>
            </a:r>
            <a:r>
              <a:rPr lang="cs-CZ" dirty="0"/>
              <a:t>) - viz dále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0436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838200" y="44451"/>
            <a:ext cx="10515600" cy="1646238"/>
          </a:xfrm>
        </p:spPr>
        <p:txBody>
          <a:bodyPr/>
          <a:lstStyle/>
          <a:p>
            <a:pPr algn="ctr">
              <a:defRPr/>
            </a:pPr>
            <a:r>
              <a:rPr lang="cs-CZ" sz="3600" dirty="0" err="1"/>
              <a:t>Sklerozující</a:t>
            </a:r>
            <a:r>
              <a:rPr lang="cs-CZ" sz="3600" dirty="0"/>
              <a:t> </a:t>
            </a:r>
            <a:r>
              <a:rPr lang="cs-CZ" sz="3600" dirty="0" err="1"/>
              <a:t>adenóza</a:t>
            </a:r>
            <a:endParaRPr lang="cs-CZ" sz="3600" dirty="0"/>
          </a:p>
        </p:txBody>
      </p:sp>
      <p:pic>
        <p:nvPicPr>
          <p:cNvPr id="156675" name="Picture 4" descr="Sklerozující adenóza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8" r="755" b="1778"/>
          <a:stretch>
            <a:fillRect/>
          </a:stretch>
        </p:blipFill>
        <p:spPr bwMode="auto">
          <a:xfrm>
            <a:off x="2567781" y="1281873"/>
            <a:ext cx="7056437" cy="528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6" name="Line 10"/>
          <p:cNvSpPr>
            <a:spLocks noChangeShapeType="1"/>
          </p:cNvSpPr>
          <p:nvPr/>
        </p:nvSpPr>
        <p:spPr bwMode="auto">
          <a:xfrm>
            <a:off x="7607301" y="4005264"/>
            <a:ext cx="504825" cy="1152525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7" name="Line 10"/>
          <p:cNvSpPr>
            <a:spLocks noChangeShapeType="1"/>
          </p:cNvSpPr>
          <p:nvPr/>
        </p:nvSpPr>
        <p:spPr bwMode="auto">
          <a:xfrm flipH="1" flipV="1">
            <a:off x="6815138" y="2852738"/>
            <a:ext cx="576262" cy="64770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8" name="Line 10"/>
          <p:cNvSpPr>
            <a:spLocks noChangeShapeType="1"/>
          </p:cNvSpPr>
          <p:nvPr/>
        </p:nvSpPr>
        <p:spPr bwMode="auto">
          <a:xfrm>
            <a:off x="7751763" y="4005263"/>
            <a:ext cx="792162" cy="576262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9" name="Line 10"/>
          <p:cNvSpPr>
            <a:spLocks noChangeShapeType="1"/>
          </p:cNvSpPr>
          <p:nvPr/>
        </p:nvSpPr>
        <p:spPr bwMode="auto">
          <a:xfrm flipH="1" flipV="1">
            <a:off x="3790951" y="3141664"/>
            <a:ext cx="73025" cy="50323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80" name="Line 10"/>
          <p:cNvSpPr>
            <a:spLocks noChangeShapeType="1"/>
          </p:cNvSpPr>
          <p:nvPr/>
        </p:nvSpPr>
        <p:spPr bwMode="auto">
          <a:xfrm flipV="1">
            <a:off x="3935413" y="3429000"/>
            <a:ext cx="863600" cy="28733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81" name="Line 10"/>
          <p:cNvSpPr>
            <a:spLocks noChangeShapeType="1"/>
          </p:cNvSpPr>
          <p:nvPr/>
        </p:nvSpPr>
        <p:spPr bwMode="auto">
          <a:xfrm flipV="1">
            <a:off x="3935413" y="3860800"/>
            <a:ext cx="10795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82" name="Text Box 5"/>
          <p:cNvSpPr txBox="1">
            <a:spLocks noChangeArrowheads="1"/>
          </p:cNvSpPr>
          <p:nvPr/>
        </p:nvSpPr>
        <p:spPr bwMode="auto">
          <a:xfrm>
            <a:off x="7319963" y="3500438"/>
            <a:ext cx="431800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6683" name="Text Box 5"/>
          <p:cNvSpPr txBox="1">
            <a:spLocks noChangeArrowheads="1"/>
          </p:cNvSpPr>
          <p:nvPr/>
        </p:nvSpPr>
        <p:spPr bwMode="auto">
          <a:xfrm>
            <a:off x="3503613" y="3644900"/>
            <a:ext cx="431800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6684" name="Text Box 5"/>
          <p:cNvSpPr txBox="1">
            <a:spLocks noChangeArrowheads="1"/>
          </p:cNvSpPr>
          <p:nvPr/>
        </p:nvSpPr>
        <p:spPr bwMode="auto">
          <a:xfrm>
            <a:off x="5375275" y="3213100"/>
            <a:ext cx="431800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5519738" y="5732464"/>
            <a:ext cx="4140200" cy="915987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2563" indent="-182563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aciny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182563" indent="-182563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myoepiteliální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bb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  <a:p>
            <a:pPr marL="182563" indent="-182563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 nepravidelná fibróza (skleróza)</a:t>
            </a:r>
          </a:p>
        </p:txBody>
      </p:sp>
    </p:spTree>
    <p:extLst>
      <p:ext uri="{BB962C8B-B14F-4D97-AF65-F5344CB8AC3E}">
        <p14:creationId xmlns:p14="http://schemas.microsoft.com/office/powerpoint/2010/main" val="2498293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Epitelové </a:t>
            </a:r>
            <a:r>
              <a:rPr lang="cs-CZ" dirty="0" err="1"/>
              <a:t>hyperplázie</a:t>
            </a:r>
            <a:r>
              <a:rPr lang="cs-CZ" dirty="0"/>
              <a:t> </a:t>
            </a:r>
            <a:r>
              <a:rPr lang="cs-CZ" dirty="0" err="1"/>
              <a:t>mammy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typická a atypická varianta </a:t>
            </a:r>
            <a:r>
              <a:rPr lang="cs-CZ" dirty="0" err="1"/>
              <a:t>duktální</a:t>
            </a:r>
            <a:r>
              <a:rPr lang="cs-CZ" dirty="0"/>
              <a:t> a lobulární </a:t>
            </a:r>
            <a:r>
              <a:rPr lang="cs-CZ" dirty="0" err="1"/>
              <a:t>hyperplázie</a:t>
            </a:r>
            <a:endParaRPr lang="cs-CZ" dirty="0"/>
          </a:p>
          <a:p>
            <a:r>
              <a:rPr lang="cs-CZ" dirty="0"/>
              <a:t>atypická </a:t>
            </a:r>
            <a:r>
              <a:rPr lang="cs-CZ" dirty="0" err="1"/>
              <a:t>duktální</a:t>
            </a:r>
            <a:r>
              <a:rPr lang="cs-CZ" dirty="0"/>
              <a:t> </a:t>
            </a:r>
            <a:r>
              <a:rPr lang="cs-CZ" dirty="0" err="1"/>
              <a:t>hyperplázie</a:t>
            </a: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(ADH) </a:t>
            </a:r>
            <a:r>
              <a:rPr lang="cs-CZ" dirty="0"/>
              <a:t>a atypická lobulární </a:t>
            </a:r>
            <a:r>
              <a:rPr lang="cs-CZ" dirty="0" err="1"/>
              <a:t>hyperplázie</a:t>
            </a: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(ALH) </a:t>
            </a:r>
            <a:r>
              <a:rPr lang="cs-CZ" dirty="0"/>
              <a:t>jsou </a:t>
            </a:r>
            <a:r>
              <a:rPr lang="cs-CZ" b="1" dirty="0">
                <a:solidFill>
                  <a:srgbClr val="FF0000"/>
                </a:solidFill>
              </a:rPr>
              <a:t>prekancerózy!!!! </a:t>
            </a:r>
            <a:r>
              <a:rPr lang="cs-CZ" dirty="0"/>
              <a:t>Vznikají při proliferaci izolovaného buněčného klonu.</a:t>
            </a:r>
          </a:p>
          <a:p>
            <a:endParaRPr lang="cs-CZ" b="1" dirty="0">
              <a:solidFill>
                <a:srgbClr val="FF0000"/>
              </a:solidFill>
            </a:endParaRPr>
          </a:p>
          <a:p>
            <a:r>
              <a:rPr lang="cs-CZ" b="1" dirty="0"/>
              <a:t>UDH (typická, banální) </a:t>
            </a:r>
            <a:r>
              <a:rPr lang="cs-CZ" b="1" dirty="0" err="1"/>
              <a:t>duktální</a:t>
            </a:r>
            <a:r>
              <a:rPr lang="cs-CZ" b="1" dirty="0"/>
              <a:t> </a:t>
            </a:r>
            <a:r>
              <a:rPr lang="cs-CZ" b="1" dirty="0" err="1"/>
              <a:t>hyperplázie</a:t>
            </a:r>
            <a:endParaRPr lang="cs-CZ" b="1" dirty="0"/>
          </a:p>
          <a:p>
            <a:pPr lvl="1"/>
            <a:r>
              <a:rPr lang="cs-CZ" dirty="0"/>
              <a:t>více vrstev epitelu, mírná jaderná </a:t>
            </a:r>
            <a:r>
              <a:rPr lang="cs-CZ" dirty="0" err="1"/>
              <a:t>pleiomorfie</a:t>
            </a:r>
            <a:r>
              <a:rPr lang="cs-CZ" dirty="0"/>
              <a:t>, oj. typické mitózy, nepravidelné arkády, směs epiteli a </a:t>
            </a:r>
            <a:r>
              <a:rPr lang="cs-CZ" dirty="0" err="1"/>
              <a:t>myoepitelií</a:t>
            </a:r>
            <a:r>
              <a:rPr lang="cs-CZ" dirty="0"/>
              <a:t>. Proces reaktivní, tzn. není klonální.</a:t>
            </a:r>
          </a:p>
          <a:p>
            <a:r>
              <a:rPr lang="cs-CZ" b="1" dirty="0"/>
              <a:t>ADH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výrazná </a:t>
            </a:r>
            <a:r>
              <a:rPr lang="cs-CZ" dirty="0" err="1"/>
              <a:t>intraduktální</a:t>
            </a:r>
            <a:r>
              <a:rPr lang="cs-CZ" dirty="0"/>
              <a:t> epitelové proliferace s tvorbou papil, </a:t>
            </a:r>
            <a:r>
              <a:rPr lang="cs-CZ" dirty="0" err="1"/>
              <a:t>mikropapil</a:t>
            </a:r>
            <a:r>
              <a:rPr lang="cs-CZ" dirty="0"/>
              <a:t> a </a:t>
            </a:r>
            <a:r>
              <a:rPr lang="cs-CZ" dirty="0" err="1"/>
              <a:t>kribriformních</a:t>
            </a:r>
            <a:r>
              <a:rPr lang="cs-CZ" dirty="0"/>
              <a:t> struktur. Buněčné atypie, atypické mitózy.</a:t>
            </a:r>
          </a:p>
          <a:p>
            <a:pPr lvl="1"/>
            <a:r>
              <a:rPr lang="cs-CZ" dirty="0"/>
              <a:t>odchylky přesahují rámec UDH a nedosahují stupně DCIS - viz dále</a:t>
            </a:r>
          </a:p>
          <a:p>
            <a:r>
              <a:rPr lang="cs-CZ" b="1" dirty="0"/>
              <a:t>ALH</a:t>
            </a:r>
          </a:p>
          <a:p>
            <a:pPr lvl="1"/>
            <a:r>
              <a:rPr lang="cs-CZ" dirty="0"/>
              <a:t>výrazná proliferace malých </a:t>
            </a:r>
            <a:r>
              <a:rPr lang="cs-CZ" dirty="0" err="1"/>
              <a:t>relat</a:t>
            </a:r>
            <a:r>
              <a:rPr lang="cs-CZ" dirty="0"/>
              <a:t>. uniformních buněk s </a:t>
            </a:r>
            <a:r>
              <a:rPr lang="cs-CZ" dirty="0" err="1"/>
              <a:t>hyperchromními</a:t>
            </a:r>
            <a:r>
              <a:rPr lang="cs-CZ" dirty="0"/>
              <a:t> jádry a mírnou </a:t>
            </a:r>
            <a:r>
              <a:rPr lang="cs-CZ" dirty="0" err="1"/>
              <a:t>pleiomorfií</a:t>
            </a:r>
            <a:r>
              <a:rPr lang="cs-CZ" dirty="0"/>
              <a:t>, vyplňujících a </a:t>
            </a:r>
            <a:r>
              <a:rPr lang="cs-CZ" dirty="0" err="1"/>
              <a:t>dilatujících</a:t>
            </a:r>
            <a:r>
              <a:rPr lang="cs-CZ" dirty="0"/>
              <a:t> aciny. Plynulý přechod v LCIS - viz dále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938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Neinvazivní maligní tumory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Intraduktální</a:t>
            </a:r>
            <a:r>
              <a:rPr lang="cs-CZ" b="1" dirty="0"/>
              <a:t> karcinom in </a:t>
            </a:r>
            <a:r>
              <a:rPr lang="cs-CZ" b="1" dirty="0" err="1"/>
              <a:t>situ</a:t>
            </a:r>
            <a:r>
              <a:rPr lang="cs-CZ" b="1" dirty="0"/>
              <a:t> (DCIS)</a:t>
            </a:r>
          </a:p>
          <a:p>
            <a:pPr lvl="1"/>
            <a:r>
              <a:rPr lang="cs-CZ" dirty="0"/>
              <a:t>proliferace nádorových buněk bez narušení bazální membrány</a:t>
            </a:r>
          </a:p>
          <a:p>
            <a:pPr lvl="1"/>
            <a:r>
              <a:rPr lang="cs-CZ" dirty="0" err="1"/>
              <a:t>high</a:t>
            </a:r>
            <a:r>
              <a:rPr lang="cs-CZ" dirty="0"/>
              <a:t> grade a non-</a:t>
            </a:r>
            <a:r>
              <a:rPr lang="cs-CZ" dirty="0" err="1"/>
              <a:t>high</a:t>
            </a:r>
            <a:r>
              <a:rPr lang="cs-CZ" dirty="0"/>
              <a:t> grade DCIS</a:t>
            </a:r>
          </a:p>
          <a:p>
            <a:pPr lvl="1"/>
            <a:r>
              <a:rPr lang="cs-CZ" dirty="0"/>
              <a:t>atypický epitel s nápadnými jadérky a jadernými </a:t>
            </a:r>
            <a:r>
              <a:rPr lang="cs-CZ" dirty="0" err="1"/>
              <a:t>pleiomorfiemi</a:t>
            </a:r>
            <a:r>
              <a:rPr lang="cs-CZ" dirty="0"/>
              <a:t> různého stupně, posun N/C poměru, nekrózy, </a:t>
            </a:r>
            <a:r>
              <a:rPr lang="cs-CZ" dirty="0" err="1"/>
              <a:t>mikrokalcifikace</a:t>
            </a:r>
            <a:endParaRPr lang="cs-CZ" dirty="0"/>
          </a:p>
          <a:p>
            <a:pPr lvl="1"/>
            <a:r>
              <a:rPr lang="cs-CZ" dirty="0"/>
              <a:t>typy</a:t>
            </a:r>
          </a:p>
          <a:p>
            <a:pPr lvl="2"/>
            <a:r>
              <a:rPr lang="cs-CZ" dirty="0"/>
              <a:t>solidní - </a:t>
            </a:r>
            <a:r>
              <a:rPr lang="cs-CZ" dirty="0" err="1"/>
              <a:t>komedomový</a:t>
            </a:r>
            <a:r>
              <a:rPr lang="cs-CZ" dirty="0"/>
              <a:t> a </a:t>
            </a:r>
            <a:r>
              <a:rPr lang="cs-CZ" dirty="0" err="1"/>
              <a:t>nekomedomový</a:t>
            </a:r>
            <a:endParaRPr lang="cs-CZ" dirty="0"/>
          </a:p>
          <a:p>
            <a:pPr lvl="2"/>
            <a:r>
              <a:rPr lang="cs-CZ" dirty="0" err="1"/>
              <a:t>kribriformní</a:t>
            </a:r>
            <a:r>
              <a:rPr lang="cs-CZ" dirty="0"/>
              <a:t> </a:t>
            </a:r>
          </a:p>
          <a:p>
            <a:pPr lvl="2"/>
            <a:r>
              <a:rPr lang="cs-CZ" dirty="0"/>
              <a:t>papilární</a:t>
            </a:r>
          </a:p>
          <a:p>
            <a:pPr lvl="2"/>
            <a:r>
              <a:rPr lang="cs-CZ" dirty="0" err="1"/>
              <a:t>adherující</a:t>
            </a:r>
            <a:endParaRPr lang="cs-CZ" dirty="0"/>
          </a:p>
          <a:p>
            <a:pPr lvl="2"/>
            <a:r>
              <a:rPr lang="cs-CZ" dirty="0"/>
              <a:t>a další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33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DCIS s </a:t>
            </a:r>
            <a:r>
              <a:rPr lang="cs-CZ" dirty="0" err="1"/>
              <a:t>mikrokalcifikacemi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33" y="1671236"/>
            <a:ext cx="6591869" cy="4478100"/>
          </a:xfrm>
        </p:spPr>
      </p:pic>
      <p:sp>
        <p:nvSpPr>
          <p:cNvPr id="5" name="Obdélník 4"/>
          <p:cNvSpPr/>
          <p:nvPr/>
        </p:nvSpPr>
        <p:spPr>
          <a:xfrm>
            <a:off x="2402006" y="1828799"/>
            <a:ext cx="70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kopie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405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Neinvazivní maligní tumory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Lobulární karcinom in </a:t>
            </a:r>
            <a:r>
              <a:rPr lang="cs-CZ" b="1" dirty="0" err="1"/>
              <a:t>situ</a:t>
            </a:r>
            <a:r>
              <a:rPr lang="cs-CZ" b="1" dirty="0"/>
              <a:t> (LCIS)</a:t>
            </a:r>
          </a:p>
          <a:p>
            <a:pPr lvl="1"/>
            <a:r>
              <a:rPr lang="cs-CZ" dirty="0"/>
              <a:t>zmnožení drobných relativně uniformních buněk v </a:t>
            </a:r>
            <a:r>
              <a:rPr lang="cs-CZ" dirty="0" err="1"/>
              <a:t>lobulech</a:t>
            </a:r>
            <a:r>
              <a:rPr lang="cs-CZ" dirty="0"/>
              <a:t> bez známek </a:t>
            </a:r>
            <a:r>
              <a:rPr lang="cs-CZ" dirty="0" err="1"/>
              <a:t>kohezivity</a:t>
            </a:r>
            <a:r>
              <a:rPr lang="cs-CZ" dirty="0"/>
              <a:t> (ztráta exprese E-</a:t>
            </a:r>
            <a:r>
              <a:rPr lang="cs-CZ" dirty="0" err="1"/>
              <a:t>cadherinu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většinou mírná </a:t>
            </a:r>
            <a:r>
              <a:rPr lang="cs-CZ" dirty="0" err="1"/>
              <a:t>cytonukleární</a:t>
            </a:r>
            <a:r>
              <a:rPr lang="cs-CZ" dirty="0"/>
              <a:t> atypie</a:t>
            </a:r>
          </a:p>
          <a:p>
            <a:pPr lvl="1"/>
            <a:r>
              <a:rPr lang="cs-CZ" dirty="0"/>
              <a:t>není hmatný, nejsou </a:t>
            </a:r>
            <a:r>
              <a:rPr lang="cs-CZ" dirty="0" err="1"/>
              <a:t>mikrokalcifikace</a:t>
            </a:r>
            <a:r>
              <a:rPr lang="cs-CZ" dirty="0"/>
              <a:t>, většinou náhodný nález</a:t>
            </a:r>
          </a:p>
          <a:p>
            <a:pPr lvl="1"/>
            <a:r>
              <a:rPr lang="cs-CZ" dirty="0"/>
              <a:t>riziko invazivního karcinomu nižší než u DCIS</a:t>
            </a:r>
          </a:p>
        </p:txBody>
      </p:sp>
    </p:spTree>
    <p:extLst>
      <p:ext uri="{BB962C8B-B14F-4D97-AF65-F5344CB8AC3E}">
        <p14:creationId xmlns:p14="http://schemas.microsoft.com/office/powerpoint/2010/main" val="2521105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7"/>
          <p:cNvGrpSpPr>
            <a:grpSpLocks/>
          </p:cNvGrpSpPr>
          <p:nvPr/>
        </p:nvGrpSpPr>
        <p:grpSpPr bwMode="auto">
          <a:xfrm>
            <a:off x="2500835" y="1138238"/>
            <a:ext cx="6697662" cy="5038725"/>
            <a:chOff x="1259632" y="1556792"/>
            <a:chExt cx="6696744" cy="5040000"/>
          </a:xfrm>
        </p:grpSpPr>
        <p:pic>
          <p:nvPicPr>
            <p:cNvPr id="5" name="Obrázek 5" descr="LCIS-mammaCZ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259632" y="1556792"/>
              <a:ext cx="6690265" cy="50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1259632" y="5877472"/>
              <a:ext cx="6696744" cy="646276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82563" indent="-182563" eaLnBrk="1" hangingPunct="1">
                <a:defRPr/>
              </a:pPr>
              <a:r>
                <a:rPr lang="cs-CZ" sz="1800" b="0" i="0" dirty="0" err="1">
                  <a:solidFill>
                    <a:schemeClr val="tx1"/>
                  </a:solidFill>
                  <a:latin typeface="Arial" charset="0"/>
                </a:rPr>
                <a:t>Aciny</a:t>
              </a:r>
              <a:r>
                <a:rPr lang="cs-CZ" sz="1800" b="0" i="0" dirty="0">
                  <a:solidFill>
                    <a:schemeClr val="tx1"/>
                  </a:solidFill>
                  <a:latin typeface="Arial" charset="0"/>
                </a:rPr>
                <a:t> jsou rozšířené a vyplněné mírně </a:t>
              </a:r>
              <a:r>
                <a:rPr lang="cs-CZ" sz="1800" b="0" i="0" dirty="0" err="1">
                  <a:solidFill>
                    <a:schemeClr val="tx1"/>
                  </a:solidFill>
                  <a:latin typeface="Arial" charset="0"/>
                </a:rPr>
                <a:t>pleiomorfními</a:t>
              </a:r>
              <a:r>
                <a:rPr lang="cs-CZ" sz="1800" b="0" i="0" dirty="0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cs-CZ" sz="1800" b="0" i="0" dirty="0" err="1">
                  <a:solidFill>
                    <a:schemeClr val="tx1"/>
                  </a:solidFill>
                  <a:latin typeface="Arial" charset="0"/>
                </a:rPr>
                <a:t>bb</a:t>
              </a:r>
              <a:r>
                <a:rPr lang="cs-CZ" sz="1800" b="0" i="0" dirty="0">
                  <a:solidFill>
                    <a:schemeClr val="tx1"/>
                  </a:solidFill>
                  <a:latin typeface="Arial" charset="0"/>
                </a:rPr>
                <a:t>.,bazální membrána </a:t>
              </a:r>
              <a:r>
                <a:rPr lang="cs-CZ" sz="1800" b="0" i="0" dirty="0" err="1">
                  <a:solidFill>
                    <a:schemeClr val="tx1"/>
                  </a:solidFill>
                  <a:latin typeface="Arial" charset="0"/>
                </a:rPr>
                <a:t>acinů</a:t>
              </a:r>
              <a:r>
                <a:rPr lang="cs-CZ" sz="1800" b="0" i="0" dirty="0">
                  <a:solidFill>
                    <a:schemeClr val="tx1"/>
                  </a:solidFill>
                  <a:latin typeface="Arial" charset="0"/>
                </a:rPr>
                <a:t> je intaktní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5234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Invazivní karcinomy </a:t>
            </a:r>
            <a:r>
              <a:rPr lang="cs-CZ" b="1" dirty="0" err="1"/>
              <a:t>mammy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patří mezi 4 nejčastější malignity v ČR (plíce, </a:t>
            </a:r>
            <a:r>
              <a:rPr lang="cs-CZ" dirty="0" err="1"/>
              <a:t>kolorectum</a:t>
            </a:r>
            <a:r>
              <a:rPr lang="cs-CZ" dirty="0"/>
              <a:t>, prs, prostata)</a:t>
            </a:r>
          </a:p>
          <a:p>
            <a:r>
              <a:rPr lang="cs-CZ" dirty="0"/>
              <a:t>v ČR u žen nejčastější (cca 7300 nově dg případů ročně)</a:t>
            </a:r>
          </a:p>
          <a:p>
            <a:r>
              <a:rPr lang="cs-CZ" dirty="0"/>
              <a:t>incidence roste, úmrtnost klesá</a:t>
            </a:r>
          </a:p>
          <a:p>
            <a:pPr lvl="1"/>
            <a:r>
              <a:rPr lang="cs-CZ" dirty="0"/>
              <a:t>screeningový program</a:t>
            </a:r>
          </a:p>
          <a:p>
            <a:pPr lvl="1"/>
            <a:r>
              <a:rPr lang="cs-CZ" dirty="0"/>
              <a:t>pokročilejší diagnostické metody</a:t>
            </a:r>
          </a:p>
          <a:p>
            <a:pPr lvl="1"/>
            <a:r>
              <a:rPr lang="cs-CZ" dirty="0"/>
              <a:t>lepší možnosti cílené terapie „šité na míru“</a:t>
            </a:r>
          </a:p>
          <a:p>
            <a:r>
              <a:rPr lang="cs-CZ" dirty="0"/>
              <a:t>přežití závisí na </a:t>
            </a:r>
            <a:r>
              <a:rPr lang="cs-CZ" dirty="0" err="1"/>
              <a:t>stage</a:t>
            </a:r>
            <a:r>
              <a:rPr lang="cs-CZ" dirty="0"/>
              <a:t> (TNM) v době dg., na histologickém typu</a:t>
            </a:r>
          </a:p>
          <a:p>
            <a:r>
              <a:rPr lang="cs-CZ" dirty="0"/>
              <a:t>2 nejčastější histologické typy: </a:t>
            </a:r>
            <a:r>
              <a:rPr lang="cs-CZ" b="1" dirty="0">
                <a:solidFill>
                  <a:srgbClr val="FF0000"/>
                </a:solidFill>
              </a:rPr>
              <a:t>invazivní NST </a:t>
            </a:r>
            <a:r>
              <a:rPr lang="cs-CZ" dirty="0"/>
              <a:t>(</a:t>
            </a:r>
            <a:r>
              <a:rPr lang="cs-CZ" dirty="0" err="1"/>
              <a:t>duktální</a:t>
            </a:r>
            <a:r>
              <a:rPr lang="cs-CZ" dirty="0"/>
              <a:t>) a </a:t>
            </a:r>
            <a:r>
              <a:rPr lang="cs-CZ" b="1" dirty="0">
                <a:solidFill>
                  <a:srgbClr val="FF0000"/>
                </a:solidFill>
              </a:rPr>
              <a:t>invazivní lobulární </a:t>
            </a:r>
          </a:p>
          <a:p>
            <a:r>
              <a:rPr lang="cs-CZ" dirty="0"/>
              <a:t>metastázy</a:t>
            </a:r>
          </a:p>
          <a:p>
            <a:pPr lvl="1"/>
            <a:r>
              <a:rPr lang="cs-CZ" dirty="0" err="1"/>
              <a:t>lymfogenně</a:t>
            </a:r>
            <a:r>
              <a:rPr lang="cs-CZ" dirty="0"/>
              <a:t> do spádových LU - </a:t>
            </a:r>
            <a:r>
              <a:rPr lang="cs-CZ" dirty="0" err="1"/>
              <a:t>axilla</a:t>
            </a:r>
            <a:r>
              <a:rPr lang="cs-CZ" dirty="0"/>
              <a:t> (</a:t>
            </a:r>
            <a:r>
              <a:rPr lang="cs-CZ" dirty="0" err="1"/>
              <a:t>sentinelová</a:t>
            </a:r>
            <a:r>
              <a:rPr lang="cs-CZ" dirty="0"/>
              <a:t> LU)</a:t>
            </a:r>
          </a:p>
          <a:p>
            <a:pPr lvl="1"/>
            <a:r>
              <a:rPr lang="cs-CZ" dirty="0"/>
              <a:t>hematogenně: plíce, mozek, kosti, játra</a:t>
            </a:r>
          </a:p>
        </p:txBody>
      </p:sp>
    </p:spTree>
    <p:extLst>
      <p:ext uri="{BB962C8B-B14F-4D97-AF65-F5344CB8AC3E}">
        <p14:creationId xmlns:p14="http://schemas.microsoft.com/office/powerpoint/2010/main" val="1397377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Invazivní karcinomy </a:t>
            </a:r>
            <a:r>
              <a:rPr lang="cs-CZ" b="1" dirty="0" err="1"/>
              <a:t>mammy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sporadické karcinomy </a:t>
            </a:r>
          </a:p>
          <a:p>
            <a:pPr lvl="1"/>
            <a:r>
              <a:rPr lang="cs-CZ" dirty="0"/>
              <a:t>starší ženy většinou po menopauze (50-75 let)</a:t>
            </a:r>
          </a:p>
          <a:p>
            <a:pPr lvl="1"/>
            <a:r>
              <a:rPr lang="cs-CZ" dirty="0"/>
              <a:t>náhodná mutace</a:t>
            </a:r>
          </a:p>
          <a:p>
            <a:pPr lvl="1"/>
            <a:endParaRPr lang="cs-CZ" dirty="0"/>
          </a:p>
          <a:p>
            <a:r>
              <a:rPr lang="cs-CZ" b="1" dirty="0"/>
              <a:t>familiární karcinomy </a:t>
            </a:r>
            <a:r>
              <a:rPr lang="cs-CZ" dirty="0"/>
              <a:t>(cca 15-20%)</a:t>
            </a:r>
          </a:p>
          <a:p>
            <a:pPr lvl="1"/>
            <a:r>
              <a:rPr lang="cs-CZ" dirty="0"/>
              <a:t>mladé ženy už po 20. roce </a:t>
            </a:r>
          </a:p>
          <a:p>
            <a:pPr lvl="1"/>
            <a:r>
              <a:rPr lang="cs-CZ" dirty="0"/>
              <a:t>pozitivní rodinná anamnéze</a:t>
            </a:r>
          </a:p>
          <a:p>
            <a:pPr lvl="1"/>
            <a:r>
              <a:rPr lang="cs-CZ" dirty="0"/>
              <a:t>mutace TSG (BRCA1, BRCA2) - tumory </a:t>
            </a:r>
            <a:r>
              <a:rPr lang="cs-CZ" dirty="0" err="1"/>
              <a:t>mammy</a:t>
            </a:r>
            <a:r>
              <a:rPr lang="cs-CZ" dirty="0"/>
              <a:t>, ovarií, peritonea</a:t>
            </a:r>
          </a:p>
          <a:p>
            <a:pPr lvl="1"/>
            <a:r>
              <a:rPr lang="cs-CZ" dirty="0"/>
              <a:t>větší agresivita, </a:t>
            </a:r>
            <a:r>
              <a:rPr lang="cs-CZ" dirty="0" err="1"/>
              <a:t>multicentricita</a:t>
            </a:r>
            <a:r>
              <a:rPr lang="cs-CZ" dirty="0"/>
              <a:t>, bilateralita</a:t>
            </a:r>
          </a:p>
          <a:p>
            <a:pPr lvl="1"/>
            <a:r>
              <a:rPr lang="cs-CZ" dirty="0"/>
              <a:t>profylaktické operace - mastektomie, </a:t>
            </a:r>
            <a:r>
              <a:rPr lang="cs-CZ" dirty="0" err="1"/>
              <a:t>ovarektomie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507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Poznámky k anatomii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Derivát kožních adnex</a:t>
            </a:r>
          </a:p>
          <a:p>
            <a:r>
              <a:rPr lang="cs-CZ" dirty="0"/>
              <a:t>Výskyt v párové mléčné liště</a:t>
            </a:r>
          </a:p>
          <a:p>
            <a:r>
              <a:rPr lang="cs-CZ" dirty="0"/>
              <a:t>Histologie : tubulární žláza bohatě větvená</a:t>
            </a:r>
          </a:p>
          <a:p>
            <a:pPr lvl="1"/>
            <a:r>
              <a:rPr lang="cs-CZ" dirty="0"/>
              <a:t>Základní jednotka </a:t>
            </a:r>
            <a:r>
              <a:rPr lang="cs-CZ" b="1" dirty="0">
                <a:solidFill>
                  <a:srgbClr val="FF0000"/>
                </a:solidFill>
              </a:rPr>
              <a:t>TDLU  </a:t>
            </a:r>
            <a:r>
              <a:rPr lang="cs-CZ" dirty="0"/>
              <a:t>- sekreční funkce pod vlivem hormonů</a:t>
            </a:r>
          </a:p>
          <a:p>
            <a:pPr lvl="2"/>
            <a:r>
              <a:rPr lang="cs-CZ" dirty="0"/>
              <a:t>aciny a </a:t>
            </a:r>
            <a:r>
              <a:rPr lang="cs-CZ" dirty="0" err="1"/>
              <a:t>intralobulární</a:t>
            </a:r>
            <a:r>
              <a:rPr lang="cs-CZ" dirty="0"/>
              <a:t> terminální dukty s dvojvrstevnou výstelkou -zevně </a:t>
            </a:r>
            <a:r>
              <a:rPr lang="cs-CZ" b="1" dirty="0" err="1">
                <a:solidFill>
                  <a:srgbClr val="FF0000"/>
                </a:solidFill>
              </a:rPr>
              <a:t>myoepitelie</a:t>
            </a:r>
            <a:endParaRPr lang="cs-CZ" b="1" dirty="0">
              <a:solidFill>
                <a:srgbClr val="FF0000"/>
              </a:solidFill>
            </a:endParaRPr>
          </a:p>
          <a:p>
            <a:pPr lvl="2"/>
            <a:r>
              <a:rPr lang="cs-CZ" dirty="0"/>
              <a:t>řídké </a:t>
            </a:r>
            <a:r>
              <a:rPr lang="cs-CZ" dirty="0" err="1"/>
              <a:t>intralobulární</a:t>
            </a:r>
            <a:r>
              <a:rPr lang="cs-CZ" dirty="0"/>
              <a:t> mezenchymové stroma hormonálně dependentní </a:t>
            </a:r>
          </a:p>
          <a:p>
            <a:pPr lvl="3"/>
            <a:r>
              <a:rPr lang="cs-CZ" dirty="0"/>
              <a:t>změny v průběhu MC</a:t>
            </a:r>
          </a:p>
          <a:p>
            <a:pPr lvl="1"/>
            <a:r>
              <a:rPr lang="cs-CZ" dirty="0"/>
              <a:t>Systém velkých vývodů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093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Invazivní karcinomy </a:t>
            </a:r>
            <a:r>
              <a:rPr lang="cs-CZ" b="1" dirty="0" err="1"/>
              <a:t>mammy</a:t>
            </a:r>
            <a:endParaRPr lang="en-US" b="1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Rizikové faktory</a:t>
            </a:r>
            <a:endParaRPr lang="en-US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výskyt rakoviny v rodině</a:t>
            </a:r>
          </a:p>
          <a:p>
            <a:r>
              <a:rPr lang="cs-CZ" dirty="0"/>
              <a:t>přítomnost prekancerózy v anamnéze  </a:t>
            </a:r>
          </a:p>
          <a:p>
            <a:r>
              <a:rPr lang="cs-CZ" dirty="0"/>
              <a:t>časná menarche</a:t>
            </a:r>
          </a:p>
          <a:p>
            <a:r>
              <a:rPr lang="cs-CZ" dirty="0"/>
              <a:t>pozdní menopauza</a:t>
            </a:r>
          </a:p>
          <a:p>
            <a:r>
              <a:rPr lang="cs-CZ" dirty="0"/>
              <a:t>absence kojení</a:t>
            </a:r>
          </a:p>
          <a:p>
            <a:r>
              <a:rPr lang="cs-CZ" dirty="0"/>
              <a:t>pozdní porod</a:t>
            </a:r>
          </a:p>
          <a:p>
            <a:r>
              <a:rPr lang="cs-CZ" dirty="0"/>
              <a:t>stres</a:t>
            </a:r>
          </a:p>
          <a:p>
            <a:r>
              <a:rPr lang="cs-CZ" dirty="0"/>
              <a:t>hormonální terapie (HRT)</a:t>
            </a:r>
          </a:p>
          <a:p>
            <a:r>
              <a:rPr lang="cs-CZ" dirty="0"/>
              <a:t>obezita - hlavně vzniklá postmenopauzálně</a:t>
            </a:r>
          </a:p>
          <a:p>
            <a:r>
              <a:rPr lang="cs-CZ" dirty="0" err="1"/>
              <a:t>vysokokalorická</a:t>
            </a:r>
            <a:r>
              <a:rPr lang="cs-CZ" dirty="0"/>
              <a:t> dieta</a:t>
            </a:r>
          </a:p>
          <a:p>
            <a:r>
              <a:rPr lang="cs-CZ" dirty="0"/>
              <a:t>kouření</a:t>
            </a:r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Protektivní vlivy</a:t>
            </a:r>
            <a:endParaRPr lang="en-US" sz="32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sz="2400" dirty="0"/>
              <a:t>dlouhodobé kojení</a:t>
            </a:r>
          </a:p>
          <a:p>
            <a:r>
              <a:rPr lang="cs-CZ" sz="2400" dirty="0"/>
              <a:t>více porodů</a:t>
            </a:r>
          </a:p>
          <a:p>
            <a:r>
              <a:rPr lang="cs-CZ" sz="2400" dirty="0"/>
              <a:t>přiměřená hmotnost</a:t>
            </a:r>
          </a:p>
          <a:p>
            <a:r>
              <a:rPr lang="cs-CZ" sz="2400" dirty="0"/>
              <a:t>fyzická aktivita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875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Terapie karcinomů prsu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grade, </a:t>
            </a:r>
            <a:r>
              <a:rPr lang="cs-CZ" dirty="0" err="1"/>
              <a:t>stage</a:t>
            </a:r>
            <a:endParaRPr lang="cs-CZ" dirty="0"/>
          </a:p>
          <a:p>
            <a:r>
              <a:rPr lang="cs-CZ" dirty="0"/>
              <a:t>exprese receptorů nádorovými buňkami:</a:t>
            </a:r>
          </a:p>
          <a:p>
            <a:pPr lvl="1"/>
            <a:r>
              <a:rPr lang="cs-CZ" dirty="0"/>
              <a:t>ER, PR, Her-2/</a:t>
            </a:r>
            <a:r>
              <a:rPr lang="cs-CZ" dirty="0" err="1"/>
              <a:t>neu</a:t>
            </a:r>
            <a:endParaRPr lang="cs-CZ" dirty="0"/>
          </a:p>
          <a:p>
            <a:r>
              <a:rPr lang="cs-CZ" dirty="0"/>
              <a:t>3 skupiny karcinomů</a:t>
            </a:r>
          </a:p>
          <a:p>
            <a:pPr lvl="1"/>
            <a:r>
              <a:rPr lang="cs-CZ" dirty="0" err="1"/>
              <a:t>luminální</a:t>
            </a:r>
            <a:r>
              <a:rPr lang="cs-CZ" dirty="0"/>
              <a:t> (hormonálně dependentní) - blokátory: tamoxifen</a:t>
            </a:r>
          </a:p>
          <a:p>
            <a:pPr lvl="1"/>
            <a:r>
              <a:rPr lang="cs-CZ" dirty="0"/>
              <a:t>HER2 pozitivní- monoklonální </a:t>
            </a:r>
            <a:r>
              <a:rPr lang="cs-CZ" dirty="0" err="1"/>
              <a:t>pl</a:t>
            </a:r>
            <a:r>
              <a:rPr lang="cs-CZ" dirty="0"/>
              <a:t> proti HER2 receptoru</a:t>
            </a:r>
          </a:p>
          <a:p>
            <a:pPr lvl="1"/>
            <a:r>
              <a:rPr lang="cs-CZ" dirty="0"/>
              <a:t>triple negativní - většinou velmi agresivní, systémová CHT, imunoterapie</a:t>
            </a:r>
          </a:p>
          <a:p>
            <a:r>
              <a:rPr lang="cs-CZ" dirty="0"/>
              <a:t>imunoterapie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68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I. Invazivní karcinom, NST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</a:t>
            </a:r>
            <a:r>
              <a:rPr lang="cs-CZ" dirty="0" err="1"/>
              <a:t>duktální</a:t>
            </a:r>
            <a:endParaRPr lang="cs-CZ" dirty="0"/>
          </a:p>
          <a:p>
            <a:r>
              <a:rPr lang="cs-CZ" dirty="0"/>
              <a:t>70-80% z Ca </a:t>
            </a:r>
            <a:r>
              <a:rPr lang="cs-CZ" dirty="0" err="1"/>
              <a:t>mammy</a:t>
            </a:r>
            <a:endParaRPr lang="cs-CZ" dirty="0"/>
          </a:p>
          <a:p>
            <a:r>
              <a:rPr lang="cs-CZ" dirty="0"/>
              <a:t>zatuhlé hmatné ložisko , někdy fixované k okolním strukturám</a:t>
            </a:r>
          </a:p>
          <a:p>
            <a:r>
              <a:rPr lang="cs-CZ" dirty="0"/>
              <a:t>někdy vtažení kůže, vpáčená bradavka, v pokročilých stádiích ulcerace, edém paže</a:t>
            </a:r>
          </a:p>
          <a:p>
            <a:r>
              <a:rPr lang="cs-CZ" dirty="0"/>
              <a:t>histologie: pruhy, tubuly, solidní ložiska kohezivních nádorových buněk </a:t>
            </a:r>
            <a:r>
              <a:rPr lang="cs-CZ" b="1" dirty="0"/>
              <a:t>(E-</a:t>
            </a:r>
            <a:r>
              <a:rPr lang="cs-CZ" b="1" dirty="0" err="1"/>
              <a:t>cadherin</a:t>
            </a:r>
            <a:r>
              <a:rPr lang="cs-CZ" b="1" dirty="0"/>
              <a:t>+), bez průkazné </a:t>
            </a:r>
            <a:r>
              <a:rPr lang="cs-CZ" b="1" dirty="0" err="1"/>
              <a:t>myoepiteliální</a:t>
            </a:r>
            <a:r>
              <a:rPr lang="cs-CZ" b="1" dirty="0"/>
              <a:t> vrstvy. </a:t>
            </a:r>
            <a:r>
              <a:rPr lang="cs-CZ" dirty="0"/>
              <a:t>Stroma vazivové, záchyt DCIS v okolí</a:t>
            </a:r>
          </a:p>
          <a:p>
            <a:endParaRPr lang="cs-CZ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030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/>
              <a:t>Invazivní karcinom, NOS</a:t>
            </a:r>
          </a:p>
        </p:txBody>
      </p:sp>
      <p:grpSp>
        <p:nvGrpSpPr>
          <p:cNvPr id="171011" name="Skupina 8"/>
          <p:cNvGrpSpPr>
            <a:grpSpLocks/>
          </p:cNvGrpSpPr>
          <p:nvPr/>
        </p:nvGrpSpPr>
        <p:grpSpPr bwMode="auto">
          <a:xfrm>
            <a:off x="1920876" y="1566864"/>
            <a:ext cx="8747125" cy="5100637"/>
            <a:chOff x="396875" y="1566863"/>
            <a:chExt cx="8747125" cy="5100637"/>
          </a:xfrm>
        </p:grpSpPr>
        <p:pic>
          <p:nvPicPr>
            <p:cNvPr id="171012" name="Obrázek 3" descr="duktál2, přehled_tuk40x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7351" y="1566863"/>
              <a:ext cx="6693240" cy="5039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1013" name="Obrázek 4" descr="duktál2, tubuly, 200x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038" y="3244850"/>
              <a:ext cx="4144962" cy="3121025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396875" y="5743575"/>
              <a:ext cx="4568825" cy="92392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82563" indent="-182563">
                <a:defRPr/>
              </a:pPr>
              <a:r>
                <a:rPr lang="cs-CZ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1 </a:t>
              </a:r>
              <a:r>
                <a:rPr lang="cs-CZ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kohezivní</a:t>
              </a:r>
              <a:r>
                <a:rPr lang="cs-CZ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nádorový infiltrát s ojedinělými tubuly</a:t>
              </a:r>
            </a:p>
            <a:p>
              <a:pPr marL="182563" indent="-182563">
                <a:defRPr/>
              </a:pPr>
              <a:r>
                <a:rPr lang="cs-CZ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2 infiltrace tukové tkáně</a:t>
              </a:r>
            </a:p>
          </p:txBody>
        </p:sp>
        <p:sp>
          <p:nvSpPr>
            <p:cNvPr id="171015" name="Text Box 5"/>
            <p:cNvSpPr txBox="1">
              <a:spLocks noChangeArrowheads="1"/>
            </p:cNvSpPr>
            <p:nvPr/>
          </p:nvSpPr>
          <p:spPr bwMode="auto">
            <a:xfrm>
              <a:off x="3250486" y="3432261"/>
              <a:ext cx="431767" cy="46166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cs-CZ" altLang="en-US" sz="2400" b="0" i="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endParaRPr lang="cs-CZ" altLang="en-US" sz="1800" b="0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1016" name="Text Box 5"/>
            <p:cNvSpPr txBox="1">
              <a:spLocks noChangeArrowheads="1"/>
            </p:cNvSpPr>
            <p:nvPr/>
          </p:nvSpPr>
          <p:spPr bwMode="auto">
            <a:xfrm>
              <a:off x="4789801" y="2008587"/>
              <a:ext cx="431767" cy="46166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cs-CZ" altLang="en-US" sz="2400" b="0" i="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endParaRPr lang="cs-CZ" altLang="en-US" sz="1800" b="0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6486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Pagetův</a:t>
            </a:r>
            <a:r>
              <a:rPr lang="cs-CZ" b="1" dirty="0"/>
              <a:t> karcinom bradavky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zvláštní typ karcinomu, kdy jsou nádorové buňky disperzně rozptýleny v epitelu bradavky</a:t>
            </a:r>
          </a:p>
          <a:p>
            <a:r>
              <a:rPr lang="cs-CZ" dirty="0"/>
              <a:t>klinické projevy: svědění, mokvání, eroze - podobné dlouhotrvajícímu ekzému</a:t>
            </a:r>
          </a:p>
          <a:p>
            <a:r>
              <a:rPr lang="cs-CZ" dirty="0"/>
              <a:t>souvislost s přítomností invazivního karcinomu NOS v </a:t>
            </a:r>
            <a:r>
              <a:rPr lang="cs-CZ" dirty="0" err="1"/>
              <a:t>mammě</a:t>
            </a:r>
            <a:r>
              <a:rPr lang="cs-CZ" dirty="0"/>
              <a:t> nebo </a:t>
            </a:r>
            <a:r>
              <a:rPr lang="cs-CZ" dirty="0" err="1"/>
              <a:t>high</a:t>
            </a:r>
            <a:r>
              <a:rPr lang="cs-CZ" dirty="0"/>
              <a:t> grade DCIS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80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cs-CZ" altLang="en-US">
                <a:effectLst/>
              </a:rPr>
              <a:t>Pagetův karcinom bradavky</a:t>
            </a:r>
          </a:p>
        </p:txBody>
      </p:sp>
      <p:grpSp>
        <p:nvGrpSpPr>
          <p:cNvPr id="147459" name="Skupina 14"/>
          <p:cNvGrpSpPr>
            <a:grpSpLocks/>
          </p:cNvGrpSpPr>
          <p:nvPr/>
        </p:nvGrpSpPr>
        <p:grpSpPr bwMode="auto">
          <a:xfrm>
            <a:off x="1919289" y="1628776"/>
            <a:ext cx="8569325" cy="4525963"/>
            <a:chOff x="395288" y="1628775"/>
            <a:chExt cx="8569325" cy="4525963"/>
          </a:xfrm>
        </p:grpSpPr>
        <p:pic>
          <p:nvPicPr>
            <p:cNvPr id="147460" name="Picture 5" descr="TMP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45"/>
            <a:stretch>
              <a:fillRect/>
            </a:stretch>
          </p:blipFill>
          <p:spPr bwMode="auto">
            <a:xfrm>
              <a:off x="395288" y="1628775"/>
              <a:ext cx="3370262" cy="452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7461" name="Group 18"/>
            <p:cNvGrpSpPr>
              <a:grpSpLocks/>
            </p:cNvGrpSpPr>
            <p:nvPr/>
          </p:nvGrpSpPr>
          <p:grpSpPr bwMode="auto">
            <a:xfrm>
              <a:off x="3995738" y="1700213"/>
              <a:ext cx="4968875" cy="4314825"/>
              <a:chOff x="2517" y="1071"/>
              <a:chExt cx="3130" cy="2718"/>
            </a:xfrm>
          </p:grpSpPr>
          <p:pic>
            <p:nvPicPr>
              <p:cNvPr id="147462" name="Picture 6" descr="Pagetův karcino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7" y="1259"/>
                <a:ext cx="3130" cy="2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8423" name="Rectangle 7"/>
              <p:cNvSpPr>
                <a:spLocks noChangeArrowheads="1"/>
              </p:cNvSpPr>
              <p:nvPr/>
            </p:nvSpPr>
            <p:spPr bwMode="auto">
              <a:xfrm>
                <a:off x="2517" y="3385"/>
                <a:ext cx="3130" cy="404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defRPr/>
                </a:pPr>
                <a:r>
                  <a:rPr lang="cs-CZ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Jednotlivé nádorové buňky (šipky) roztroušeny v dlaždicovém epitelu bradavky</a:t>
                </a:r>
              </a:p>
            </p:txBody>
          </p:sp>
          <p:sp>
            <p:nvSpPr>
              <p:cNvPr id="147464" name="Line 9"/>
              <p:cNvSpPr>
                <a:spLocks noChangeShapeType="1"/>
              </p:cNvSpPr>
              <p:nvPr/>
            </p:nvSpPr>
            <p:spPr bwMode="auto">
              <a:xfrm>
                <a:off x="4785" y="1888"/>
                <a:ext cx="45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7465" name="Line 10"/>
              <p:cNvSpPr>
                <a:spLocks noChangeShapeType="1"/>
              </p:cNvSpPr>
              <p:nvPr/>
            </p:nvSpPr>
            <p:spPr bwMode="auto">
              <a:xfrm>
                <a:off x="3606" y="2387"/>
                <a:ext cx="45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7466" name="Line 11"/>
              <p:cNvSpPr>
                <a:spLocks noChangeShapeType="1"/>
              </p:cNvSpPr>
              <p:nvPr/>
            </p:nvSpPr>
            <p:spPr bwMode="auto">
              <a:xfrm>
                <a:off x="3198" y="2296"/>
                <a:ext cx="45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7467" name="Line 12"/>
              <p:cNvSpPr>
                <a:spLocks noChangeShapeType="1"/>
              </p:cNvSpPr>
              <p:nvPr/>
            </p:nvSpPr>
            <p:spPr bwMode="auto">
              <a:xfrm>
                <a:off x="4332" y="1888"/>
                <a:ext cx="45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7468" name="Line 13"/>
              <p:cNvSpPr>
                <a:spLocks noChangeShapeType="1"/>
              </p:cNvSpPr>
              <p:nvPr/>
            </p:nvSpPr>
            <p:spPr bwMode="auto">
              <a:xfrm>
                <a:off x="4604" y="2069"/>
                <a:ext cx="45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7469" name="Line 14"/>
              <p:cNvSpPr>
                <a:spLocks noChangeShapeType="1"/>
              </p:cNvSpPr>
              <p:nvPr/>
            </p:nvSpPr>
            <p:spPr bwMode="auto">
              <a:xfrm>
                <a:off x="3152" y="2614"/>
                <a:ext cx="45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7470" name="Line 15"/>
              <p:cNvSpPr>
                <a:spLocks noChangeShapeType="1"/>
              </p:cNvSpPr>
              <p:nvPr/>
            </p:nvSpPr>
            <p:spPr bwMode="auto">
              <a:xfrm>
                <a:off x="3061" y="1979"/>
                <a:ext cx="45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7471" name="Text Box 16"/>
              <p:cNvSpPr txBox="1">
                <a:spLocks noChangeArrowheads="1"/>
              </p:cNvSpPr>
              <p:nvPr/>
            </p:nvSpPr>
            <p:spPr bwMode="auto">
              <a:xfrm>
                <a:off x="3560" y="1071"/>
                <a:ext cx="2068" cy="231"/>
              </a:xfrm>
              <a:prstGeom prst="rect">
                <a:avLst/>
              </a:prstGeom>
              <a:solidFill>
                <a:srgbClr val="DDDDDD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l" eaLnBrk="1" hangingPunct="1"/>
                <a:r>
                  <a:rPr lang="cs-CZ" altLang="en-US" sz="1800" b="0">
                    <a:solidFill>
                      <a:schemeClr val="tx1"/>
                    </a:solidFill>
                    <a:latin typeface="Arial" panose="020B0604020202020204" pitchFamily="34" charset="0"/>
                  </a:rPr>
                  <a:t>Upraveno dle www.mamma.cz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3158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II. Invazivní lobulární karcinom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5-10% karcinomů prsu</a:t>
            </a:r>
          </a:p>
          <a:p>
            <a:r>
              <a:rPr lang="cs-CZ" dirty="0"/>
              <a:t>často oboustranný, multicentrický</a:t>
            </a:r>
          </a:p>
          <a:p>
            <a:r>
              <a:rPr lang="cs-CZ" dirty="0"/>
              <a:t>roste difuzně - obtížně </a:t>
            </a:r>
            <a:r>
              <a:rPr lang="cs-CZ" dirty="0" err="1"/>
              <a:t>palpovatelné</a:t>
            </a:r>
            <a:endParaRPr lang="cs-CZ" dirty="0"/>
          </a:p>
          <a:p>
            <a:r>
              <a:rPr lang="cs-CZ" dirty="0"/>
              <a:t>histologie: v hojném vazivovém </a:t>
            </a:r>
            <a:r>
              <a:rPr lang="cs-CZ" dirty="0" err="1"/>
              <a:t>stromatu</a:t>
            </a:r>
            <a:r>
              <a:rPr lang="cs-CZ" dirty="0"/>
              <a:t> izolované nádorové buňky nebo řádkující formace („husí pochod“). Koncentrické uspořádaní kolem rozšířených duktů. Někdy buňky typu pečetního prstene. 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pozn.: další - málo časté typy karcinomu </a:t>
            </a:r>
            <a:r>
              <a:rPr lang="cs-CZ" dirty="0" err="1"/>
              <a:t>mammy</a:t>
            </a:r>
            <a:r>
              <a:rPr lang="cs-CZ" dirty="0"/>
              <a:t>: medulární, </a:t>
            </a:r>
            <a:r>
              <a:rPr lang="cs-CZ" dirty="0" err="1"/>
              <a:t>mucinózní</a:t>
            </a:r>
            <a:r>
              <a:rPr lang="cs-CZ" dirty="0"/>
              <a:t>, tubulární, papilární a jiné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63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/>
              <a:t>Invazivní lobulární karcinom</a:t>
            </a:r>
          </a:p>
        </p:txBody>
      </p:sp>
      <p:grpSp>
        <p:nvGrpSpPr>
          <p:cNvPr id="175107" name="Skupina 8"/>
          <p:cNvGrpSpPr>
            <a:grpSpLocks/>
          </p:cNvGrpSpPr>
          <p:nvPr/>
        </p:nvGrpSpPr>
        <p:grpSpPr bwMode="auto">
          <a:xfrm>
            <a:off x="1758951" y="1700213"/>
            <a:ext cx="8697913" cy="4824412"/>
            <a:chOff x="234950" y="1700213"/>
            <a:chExt cx="8697913" cy="4824412"/>
          </a:xfrm>
        </p:grpSpPr>
        <p:pic>
          <p:nvPicPr>
            <p:cNvPr id="175108" name="Obrázek 5" descr="lobulár, husí pochod, 100x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304" y="1700213"/>
              <a:ext cx="6406683" cy="4824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5109" name="Obrázek 6" descr="lobulár, husí pochod, 400x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7900" y="2347913"/>
              <a:ext cx="4144963" cy="3121025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234950" y="6115050"/>
              <a:ext cx="6408738" cy="36830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82563" indent="-182563">
                <a:defRPr/>
              </a:pPr>
              <a:r>
                <a:rPr lang="cs-CZ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1 nádorové </a:t>
              </a:r>
              <a:r>
                <a:rPr lang="cs-CZ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bb</a:t>
              </a:r>
              <a:r>
                <a:rPr lang="cs-CZ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. vytváří řady mezi snopci vaziva (husí pochod)</a:t>
              </a:r>
            </a:p>
          </p:txBody>
        </p:sp>
        <p:sp>
          <p:nvSpPr>
            <p:cNvPr id="175111" name="Text Box 5"/>
            <p:cNvSpPr txBox="1">
              <a:spLocks noChangeArrowheads="1"/>
            </p:cNvSpPr>
            <p:nvPr/>
          </p:nvSpPr>
          <p:spPr bwMode="auto">
            <a:xfrm>
              <a:off x="1190394" y="3571148"/>
              <a:ext cx="431739" cy="46166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cs-CZ" altLang="en-US" sz="2400" b="0" i="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endParaRPr lang="cs-CZ" altLang="en-US" sz="1800" b="0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5112" name="Text Box 5"/>
            <p:cNvSpPr txBox="1">
              <a:spLocks noChangeArrowheads="1"/>
            </p:cNvSpPr>
            <p:nvPr/>
          </p:nvSpPr>
          <p:spPr bwMode="auto">
            <a:xfrm>
              <a:off x="6724242" y="3700396"/>
              <a:ext cx="431739" cy="46166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cs-CZ" altLang="en-US" sz="2400" b="0" i="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endParaRPr lang="cs-CZ" altLang="en-US" sz="1800" b="0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0490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Smíšené tumory </a:t>
            </a:r>
            <a:r>
              <a:rPr lang="cs-CZ" b="1" dirty="0" err="1"/>
              <a:t>mammy</a:t>
            </a:r>
            <a:r>
              <a:rPr lang="cs-CZ" b="1" dirty="0"/>
              <a:t> </a:t>
            </a:r>
            <a:r>
              <a:rPr lang="cs-CZ" b="1" dirty="0" err="1"/>
              <a:t>fibroepitelové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err="1"/>
              <a:t>Fibroadenom</a:t>
            </a:r>
            <a:endParaRPr lang="cs-CZ" b="1" dirty="0"/>
          </a:p>
          <a:p>
            <a:pPr lvl="1"/>
            <a:r>
              <a:rPr lang="cs-CZ" dirty="0"/>
              <a:t>nejčastější benigní tumor prsu </a:t>
            </a:r>
          </a:p>
          <a:p>
            <a:pPr lvl="1"/>
            <a:r>
              <a:rPr lang="cs-CZ" dirty="0"/>
              <a:t>adolescentní a mladý dospělý věk (do 30 let), později </a:t>
            </a:r>
            <a:r>
              <a:rPr lang="cs-CZ" dirty="0" err="1"/>
              <a:t>spontálně</a:t>
            </a:r>
            <a:r>
              <a:rPr lang="cs-CZ" dirty="0"/>
              <a:t> regreduje</a:t>
            </a:r>
          </a:p>
          <a:p>
            <a:pPr lvl="1"/>
            <a:r>
              <a:rPr lang="cs-CZ" dirty="0"/>
              <a:t>dobře ohraničený, tuhý, pružný, opouzdřený, lobulární povrch, vel. do 30 mm </a:t>
            </a:r>
          </a:p>
          <a:p>
            <a:pPr lvl="1"/>
            <a:r>
              <a:rPr lang="cs-CZ" dirty="0"/>
              <a:t>histologie: tubulární či štěrbinovité epiteliální struktury v dominujícím </a:t>
            </a:r>
            <a:r>
              <a:rPr lang="cs-CZ" dirty="0" err="1"/>
              <a:t>stromatu</a:t>
            </a:r>
            <a:r>
              <a:rPr lang="cs-CZ" dirty="0"/>
              <a:t> (typ </a:t>
            </a:r>
            <a:r>
              <a:rPr lang="cs-CZ" dirty="0" err="1"/>
              <a:t>perikanalikulární</a:t>
            </a:r>
            <a:r>
              <a:rPr lang="cs-CZ" dirty="0"/>
              <a:t> či </a:t>
            </a:r>
            <a:r>
              <a:rPr lang="cs-CZ" dirty="0" err="1"/>
              <a:t>intrakanalikulární</a:t>
            </a:r>
            <a:r>
              <a:rPr lang="cs-CZ" dirty="0"/>
              <a:t>)</a:t>
            </a:r>
          </a:p>
          <a:p>
            <a:endParaRPr lang="cs-CZ" b="1" dirty="0"/>
          </a:p>
          <a:p>
            <a:r>
              <a:rPr lang="cs-CZ" b="1" dirty="0" err="1"/>
              <a:t>Fyloidní</a:t>
            </a:r>
            <a:r>
              <a:rPr lang="cs-CZ" b="1" dirty="0"/>
              <a:t> (</a:t>
            </a:r>
            <a:r>
              <a:rPr lang="cs-CZ" b="1" dirty="0" err="1"/>
              <a:t>phyllodes</a:t>
            </a:r>
            <a:r>
              <a:rPr lang="cs-CZ" b="1" dirty="0"/>
              <a:t>) tumor</a:t>
            </a:r>
          </a:p>
          <a:p>
            <a:pPr lvl="1"/>
            <a:r>
              <a:rPr lang="cs-CZ" dirty="0"/>
              <a:t>podobný </a:t>
            </a:r>
            <a:r>
              <a:rPr lang="cs-CZ" dirty="0" err="1"/>
              <a:t>fibroadenomu</a:t>
            </a:r>
            <a:r>
              <a:rPr lang="cs-CZ" dirty="0"/>
              <a:t>, velikost až 15 cm, elastický, většinou rychle roste </a:t>
            </a:r>
          </a:p>
          <a:p>
            <a:pPr lvl="1"/>
            <a:r>
              <a:rPr lang="cs-CZ" dirty="0"/>
              <a:t>více celulární vazivové složka s mitózami, případně atypiemi, epiteliální listovité formace</a:t>
            </a:r>
          </a:p>
          <a:p>
            <a:pPr lvl="1"/>
            <a:r>
              <a:rPr lang="cs-CZ" dirty="0"/>
              <a:t>vyšší </a:t>
            </a:r>
            <a:r>
              <a:rPr lang="cs-CZ" dirty="0" err="1"/>
              <a:t>vě</a:t>
            </a:r>
            <a:r>
              <a:rPr lang="cs-CZ" dirty="0"/>
              <a:t> než FA (až do 6. dekády)</a:t>
            </a:r>
          </a:p>
          <a:p>
            <a:pPr lvl="1"/>
            <a:r>
              <a:rPr lang="cs-CZ" dirty="0"/>
              <a:t>biologické spektrum chování B až M (závisí na </a:t>
            </a:r>
            <a:r>
              <a:rPr lang="cs-CZ" dirty="0" err="1"/>
              <a:t>stromální</a:t>
            </a:r>
            <a:r>
              <a:rPr lang="cs-CZ" dirty="0"/>
              <a:t> mezenchymové složce), nejčastěji nízce maligní</a:t>
            </a:r>
          </a:p>
          <a:p>
            <a:pPr lvl="1"/>
            <a:r>
              <a:rPr lang="cs-CZ" dirty="0"/>
              <a:t>recidivuje, metastázy netvoří kromě vysoce maligních forem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029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839788" y="968991"/>
            <a:ext cx="5157787" cy="1050878"/>
          </a:xfrm>
        </p:spPr>
        <p:txBody>
          <a:bodyPr/>
          <a:lstStyle/>
          <a:p>
            <a:pPr algn="ctr"/>
            <a:r>
              <a:rPr lang="cs-CZ" dirty="0" err="1"/>
              <a:t>Fibroadenom</a:t>
            </a:r>
            <a:endParaRPr lang="en-US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7" y="2019869"/>
            <a:ext cx="5157787" cy="4299044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6172200" y="968991"/>
            <a:ext cx="5183188" cy="1050878"/>
          </a:xfrm>
        </p:spPr>
        <p:txBody>
          <a:bodyPr/>
          <a:lstStyle/>
          <a:p>
            <a:pPr algn="ctr"/>
            <a:r>
              <a:rPr lang="cs-CZ" dirty="0" err="1"/>
              <a:t>Fyloidní</a:t>
            </a:r>
            <a:r>
              <a:rPr lang="cs-CZ" dirty="0"/>
              <a:t> tumor</a:t>
            </a:r>
            <a:endParaRPr lang="en-US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19869"/>
            <a:ext cx="5183188" cy="4299044"/>
          </a:xfrm>
        </p:spPr>
      </p:pic>
    </p:spTree>
    <p:extLst>
      <p:ext uri="{BB962C8B-B14F-4D97-AF65-F5344CB8AC3E}">
        <p14:creationId xmlns:p14="http://schemas.microsoft.com/office/powerpoint/2010/main" val="4113677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264" y="1719618"/>
            <a:ext cx="6537276" cy="3903259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91" y="2083673"/>
            <a:ext cx="3821372" cy="3539204"/>
          </a:xfrm>
        </p:spPr>
      </p:pic>
    </p:spTree>
    <p:extLst>
      <p:ext uri="{BB962C8B-B14F-4D97-AF65-F5344CB8AC3E}">
        <p14:creationId xmlns:p14="http://schemas.microsoft.com/office/powerpoint/2010/main" val="3257919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Benigní tumory </a:t>
            </a:r>
            <a:r>
              <a:rPr lang="cs-CZ" b="1" dirty="0" err="1"/>
              <a:t>mammy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fibroadenom</a:t>
            </a:r>
            <a:r>
              <a:rPr lang="cs-CZ" dirty="0"/>
              <a:t> - viz výše</a:t>
            </a:r>
          </a:p>
          <a:p>
            <a:r>
              <a:rPr lang="cs-CZ" dirty="0"/>
              <a:t>adenomy - tubulární, laktační, apokrinní</a:t>
            </a:r>
          </a:p>
          <a:p>
            <a:pPr lvl="1"/>
            <a:r>
              <a:rPr lang="cs-CZ" dirty="0"/>
              <a:t>ohraničené tumory mladých žen, spíše vzácné</a:t>
            </a:r>
          </a:p>
          <a:p>
            <a:r>
              <a:rPr lang="cs-CZ" dirty="0"/>
              <a:t>papilomy</a:t>
            </a:r>
          </a:p>
          <a:p>
            <a:pPr lvl="1"/>
            <a:r>
              <a:rPr lang="cs-CZ" dirty="0" err="1"/>
              <a:t>intraduktální</a:t>
            </a:r>
            <a:r>
              <a:rPr lang="cs-CZ" dirty="0"/>
              <a:t> papilom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029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Patologie mužského prsu</a:t>
            </a:r>
            <a:endParaRPr lang="en-US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en-US" dirty="0"/>
              <a:t> gynekomastie</a:t>
            </a:r>
          </a:p>
          <a:p>
            <a:pPr lvl="1"/>
            <a:r>
              <a:rPr lang="cs-CZ" altLang="en-US" dirty="0"/>
              <a:t>nejčastější patologie mužského prsu</a:t>
            </a:r>
          </a:p>
          <a:p>
            <a:pPr lvl="2"/>
            <a:r>
              <a:rPr lang="cs-CZ" altLang="en-US" dirty="0"/>
              <a:t> až u 30% dospělých mužů, často bilaterálně</a:t>
            </a:r>
          </a:p>
          <a:p>
            <a:pPr lvl="1"/>
            <a:r>
              <a:rPr lang="cs-CZ" altLang="en-US" dirty="0"/>
              <a:t>zvětšení </a:t>
            </a:r>
            <a:r>
              <a:rPr lang="en-US" altLang="en-US" dirty="0" err="1"/>
              <a:t>subareolar</a:t>
            </a:r>
            <a:r>
              <a:rPr lang="cs-CZ" altLang="en-US" dirty="0"/>
              <a:t>ní žlázy - </a:t>
            </a:r>
            <a:r>
              <a:rPr lang="cs-CZ" altLang="en-US" dirty="0" err="1"/>
              <a:t>hyperplázie</a:t>
            </a:r>
            <a:r>
              <a:rPr lang="cs-CZ" altLang="en-US" dirty="0"/>
              <a:t> </a:t>
            </a:r>
            <a:r>
              <a:rPr lang="cs-CZ" altLang="en-US" dirty="0" err="1"/>
              <a:t>stromatu</a:t>
            </a:r>
            <a:r>
              <a:rPr lang="cs-CZ" altLang="en-US" dirty="0"/>
              <a:t> i epitelu vývodů</a:t>
            </a:r>
          </a:p>
          <a:p>
            <a:pPr lvl="1"/>
            <a:r>
              <a:rPr lang="cs-CZ" altLang="en-US" dirty="0"/>
              <a:t>nemá maligní potenciál</a:t>
            </a:r>
          </a:p>
          <a:p>
            <a:pPr lvl="1"/>
            <a:r>
              <a:rPr lang="cs-CZ" altLang="en-US" dirty="0"/>
              <a:t>v pubertě, při </a:t>
            </a:r>
            <a:r>
              <a:rPr lang="cs-CZ" altLang="en-US" dirty="0" err="1"/>
              <a:t>hyperthyreóze</a:t>
            </a:r>
            <a:r>
              <a:rPr lang="cs-CZ" altLang="en-US" dirty="0"/>
              <a:t>, jaterní cirhóze, CHRI, chronické respirační insuficienci, </a:t>
            </a:r>
            <a:r>
              <a:rPr lang="cs-CZ" altLang="en-US" dirty="0" err="1"/>
              <a:t>hypogonadismu</a:t>
            </a:r>
            <a:r>
              <a:rPr lang="cs-CZ" altLang="en-US" dirty="0"/>
              <a:t>, hormonální </a:t>
            </a:r>
            <a:r>
              <a:rPr lang="cs-CZ" altLang="en-US" dirty="0" err="1"/>
              <a:t>tp</a:t>
            </a:r>
            <a:r>
              <a:rPr lang="cs-CZ" altLang="en-US" dirty="0"/>
              <a:t>.</a:t>
            </a:r>
          </a:p>
          <a:p>
            <a:endParaRPr lang="cs-CZ" altLang="en-US" dirty="0"/>
          </a:p>
          <a:p>
            <a:r>
              <a:rPr lang="cs-CZ" altLang="en-US" dirty="0"/>
              <a:t> karcinom</a:t>
            </a:r>
          </a:p>
          <a:p>
            <a:pPr lvl="1"/>
            <a:r>
              <a:rPr lang="cs-CZ" altLang="en-US" dirty="0"/>
              <a:t> vzácný (100x méně častý než u žen)</a:t>
            </a:r>
          </a:p>
          <a:p>
            <a:pPr lvl="1"/>
            <a:r>
              <a:rPr lang="cs-CZ" altLang="en-US" dirty="0"/>
              <a:t> špatná prognóza (pozdní dg.)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18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Děkuji za pozornost!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399" y="1690688"/>
            <a:ext cx="5793201" cy="4351338"/>
          </a:xfrm>
        </p:spPr>
      </p:pic>
    </p:spTree>
    <p:extLst>
      <p:ext uri="{BB962C8B-B14F-4D97-AF65-F5344CB8AC3E}">
        <p14:creationId xmlns:p14="http://schemas.microsoft.com/office/powerpoint/2010/main" val="2632349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Mamma</a:t>
            </a:r>
            <a:r>
              <a:rPr lang="cs-CZ" dirty="0"/>
              <a:t>- histologická stavba</a:t>
            </a:r>
            <a:endParaRPr lang="en-US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2205939"/>
            <a:ext cx="5392389" cy="3973524"/>
          </a:xfrm>
        </p:spPr>
      </p:pic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46" y="1828125"/>
            <a:ext cx="527826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00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22"/>
          <p:cNvGrpSpPr>
            <a:grpSpLocks/>
          </p:cNvGrpSpPr>
          <p:nvPr/>
        </p:nvGrpSpPr>
        <p:grpSpPr bwMode="auto">
          <a:xfrm>
            <a:off x="2555765" y="765768"/>
            <a:ext cx="6421437" cy="5758857"/>
            <a:chOff x="2555528" y="765174"/>
            <a:chExt cx="6421622" cy="5759205"/>
          </a:xfrm>
        </p:grpSpPr>
        <p:pic>
          <p:nvPicPr>
            <p:cNvPr id="5" name="Picture 4" descr="Norma -akti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528" y="765174"/>
              <a:ext cx="6421622" cy="5008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4571820" y="5876640"/>
              <a:ext cx="3168741" cy="647739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82563" indent="-182563" algn="l" eaLnBrk="1" hangingPunct="1">
                <a:defRPr/>
              </a:pP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1 </a:t>
              </a:r>
              <a:r>
                <a:rPr lang="cs-CZ" sz="18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luminální</a:t>
              </a: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buňky</a:t>
              </a:r>
            </a:p>
            <a:p>
              <a:pPr marL="182563" indent="-182563" algn="l" eaLnBrk="1" hangingPunct="1">
                <a:defRPr/>
              </a:pP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2 </a:t>
              </a:r>
              <a:r>
                <a:rPr lang="cs-CZ" sz="18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myoepiteliální</a:t>
              </a: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</a:t>
              </a:r>
              <a:r>
                <a:rPr lang="cs-CZ" sz="18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bb</a:t>
              </a: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. (SMA+)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955918" y="3392053"/>
              <a:ext cx="431800" cy="457200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cs-CZ" altLang="en-US" sz="2400" b="0" i="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endParaRPr lang="cs-CZ" altLang="en-US" sz="1800" b="0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6764099" y="5404684"/>
              <a:ext cx="431800" cy="369354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cs-CZ" altLang="en-US" sz="1800" b="0" i="0" dirty="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1653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Diagnostika lézí </a:t>
            </a:r>
            <a:r>
              <a:rPr lang="cs-CZ" b="1" dirty="0" err="1"/>
              <a:t>mammy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Aspekce</a:t>
            </a:r>
            <a:r>
              <a:rPr lang="cs-CZ" dirty="0"/>
              <a:t>, </a:t>
            </a:r>
            <a:r>
              <a:rPr lang="cs-CZ" b="1" dirty="0"/>
              <a:t>palpace </a:t>
            </a:r>
            <a:r>
              <a:rPr lang="cs-CZ" dirty="0"/>
              <a:t>(změny v průběhu MC)</a:t>
            </a:r>
          </a:p>
          <a:p>
            <a:r>
              <a:rPr lang="cs-CZ" dirty="0"/>
              <a:t>Mamografie (ložiskové léze včetně in </a:t>
            </a:r>
            <a:r>
              <a:rPr lang="cs-CZ" dirty="0" err="1"/>
              <a:t>situ</a:t>
            </a:r>
            <a:r>
              <a:rPr lang="cs-CZ" dirty="0"/>
              <a:t>, </a:t>
            </a:r>
            <a:r>
              <a:rPr lang="cs-CZ" dirty="0" err="1"/>
              <a:t>mikrokalcifikace</a:t>
            </a:r>
            <a:r>
              <a:rPr lang="cs-CZ" dirty="0"/>
              <a:t>) </a:t>
            </a:r>
          </a:p>
          <a:p>
            <a:r>
              <a:rPr lang="cs-CZ" dirty="0"/>
              <a:t>UZ výhody při výrazně mamograficky </a:t>
            </a:r>
            <a:r>
              <a:rPr lang="cs-CZ" dirty="0" err="1"/>
              <a:t>denzní</a:t>
            </a:r>
            <a:r>
              <a:rPr lang="cs-CZ" dirty="0"/>
              <a:t> tkáni </a:t>
            </a:r>
          </a:p>
          <a:p>
            <a:r>
              <a:rPr lang="cs-CZ" dirty="0"/>
              <a:t>NMR (vysoká senzitivita, u </a:t>
            </a:r>
            <a:r>
              <a:rPr lang="cs-CZ" dirty="0" err="1"/>
              <a:t>germinálních</a:t>
            </a:r>
            <a:r>
              <a:rPr lang="cs-CZ" dirty="0"/>
              <a:t> mutací)</a:t>
            </a:r>
          </a:p>
          <a:p>
            <a:endParaRPr lang="cs-CZ" dirty="0"/>
          </a:p>
          <a:p>
            <a:r>
              <a:rPr lang="cs-CZ" dirty="0" err="1"/>
              <a:t>Core-cut</a:t>
            </a:r>
            <a:r>
              <a:rPr lang="cs-CZ" dirty="0"/>
              <a:t> biopsie</a:t>
            </a:r>
          </a:p>
          <a:p>
            <a:r>
              <a:rPr lang="cs-CZ" dirty="0" err="1"/>
              <a:t>Resekáty</a:t>
            </a:r>
            <a:r>
              <a:rPr lang="cs-CZ" dirty="0"/>
              <a:t>: parciální, totální; vyšetření </a:t>
            </a:r>
            <a:r>
              <a:rPr lang="cs-CZ" dirty="0" err="1"/>
              <a:t>sentinelové</a:t>
            </a:r>
            <a:r>
              <a:rPr lang="cs-CZ" dirty="0"/>
              <a:t> 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61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Vývojové vady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hypoplazie/ </a:t>
            </a:r>
            <a:r>
              <a:rPr lang="cs-CZ" dirty="0" err="1"/>
              <a:t>aplázie</a:t>
            </a:r>
            <a:endParaRPr lang="cs-CZ" dirty="0"/>
          </a:p>
          <a:p>
            <a:r>
              <a:rPr lang="cs-CZ" dirty="0" err="1"/>
              <a:t>makromastie</a:t>
            </a:r>
            <a:r>
              <a:rPr lang="cs-CZ" dirty="0"/>
              <a:t> - </a:t>
            </a:r>
            <a:r>
              <a:rPr lang="cs-CZ" dirty="0" err="1"/>
              <a:t>gigantomastie</a:t>
            </a:r>
            <a:endParaRPr lang="cs-CZ" dirty="0"/>
          </a:p>
          <a:p>
            <a:pPr lvl="1"/>
            <a:r>
              <a:rPr lang="cs-CZ" dirty="0"/>
              <a:t>fyziologicky v graviditě</a:t>
            </a:r>
          </a:p>
          <a:p>
            <a:pPr lvl="1"/>
            <a:r>
              <a:rPr lang="cs-CZ" dirty="0"/>
              <a:t>patologicky - zvláště v případě získané asymetrie CAVE tumory, záněty </a:t>
            </a:r>
          </a:p>
          <a:p>
            <a:r>
              <a:rPr lang="cs-CZ" dirty="0"/>
              <a:t>akcesorní </a:t>
            </a:r>
            <a:r>
              <a:rPr lang="cs-CZ" dirty="0" err="1"/>
              <a:t>mamma</a:t>
            </a:r>
            <a:endParaRPr lang="cs-CZ" dirty="0"/>
          </a:p>
          <a:p>
            <a:pPr lvl="1"/>
            <a:r>
              <a:rPr lang="cs-CZ" dirty="0"/>
              <a:t>v průběhu mléčné lišty - s </a:t>
            </a:r>
            <a:r>
              <a:rPr lang="cs-CZ" dirty="0" err="1"/>
              <a:t>mammillou</a:t>
            </a:r>
            <a:endParaRPr lang="cs-CZ" dirty="0"/>
          </a:p>
          <a:p>
            <a:pPr lvl="1"/>
            <a:r>
              <a:rPr lang="cs-CZ" dirty="0"/>
              <a:t>aberantní </a:t>
            </a:r>
            <a:r>
              <a:rPr lang="cs-CZ" dirty="0" err="1"/>
              <a:t>mamma</a:t>
            </a:r>
            <a:r>
              <a:rPr lang="cs-CZ" dirty="0"/>
              <a:t> - bez </a:t>
            </a:r>
            <a:r>
              <a:rPr lang="cs-CZ" dirty="0" err="1"/>
              <a:t>mammilly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189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Záněty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29515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Puerperální mastitida- akutní, hnisavá</a:t>
            </a:r>
          </a:p>
          <a:p>
            <a:pPr lvl="1"/>
            <a:r>
              <a:rPr lang="cs-CZ" dirty="0"/>
              <a:t>v prvních týdnech laktace</a:t>
            </a:r>
          </a:p>
          <a:p>
            <a:pPr lvl="1"/>
            <a:r>
              <a:rPr lang="cs-CZ" dirty="0"/>
              <a:t>přestup infekce při poranění (ragády) retrográdně z vývodů do </a:t>
            </a:r>
            <a:r>
              <a:rPr lang="cs-CZ" dirty="0" err="1"/>
              <a:t>lobulů</a:t>
            </a:r>
            <a:endParaRPr lang="cs-CZ" dirty="0"/>
          </a:p>
          <a:p>
            <a:pPr lvl="1"/>
            <a:r>
              <a:rPr lang="cs-CZ" dirty="0"/>
              <a:t>příznaky: zvětšení, bolestivost, zvýšená teplota</a:t>
            </a:r>
          </a:p>
          <a:p>
            <a:pPr lvl="1"/>
            <a:r>
              <a:rPr lang="cs-CZ" dirty="0"/>
              <a:t>riziko šíření zánětu, abscesů</a:t>
            </a:r>
          </a:p>
          <a:p>
            <a:pPr lvl="1"/>
            <a:r>
              <a:rPr lang="cs-CZ" dirty="0"/>
              <a:t>nejčastější agens - </a:t>
            </a:r>
            <a:r>
              <a:rPr lang="cs-CZ" dirty="0" err="1"/>
              <a:t>Staphylococcus</a:t>
            </a:r>
            <a:r>
              <a:rPr lang="cs-CZ" dirty="0"/>
              <a:t> aureus</a:t>
            </a:r>
          </a:p>
          <a:p>
            <a:r>
              <a:rPr lang="cs-CZ" b="1" dirty="0" err="1"/>
              <a:t>Granulomatózní</a:t>
            </a:r>
            <a:r>
              <a:rPr lang="cs-CZ" b="1" dirty="0"/>
              <a:t> mastitida</a:t>
            </a:r>
          </a:p>
          <a:p>
            <a:pPr lvl="1"/>
            <a:r>
              <a:rPr lang="cs-CZ" dirty="0"/>
              <a:t>v různě dlouhém odstupu od laktace, gravidity, užívání HAK - i léta</a:t>
            </a:r>
          </a:p>
          <a:p>
            <a:pPr lvl="1"/>
            <a:r>
              <a:rPr lang="cs-CZ" dirty="0"/>
              <a:t>akutní zánět s recidivami centrovaný na TDLU</a:t>
            </a:r>
          </a:p>
          <a:p>
            <a:pPr lvl="1"/>
            <a:r>
              <a:rPr lang="cs-CZ" dirty="0"/>
              <a:t>etiologie neznámá, kouření?, hypersenzitivní </a:t>
            </a:r>
            <a:r>
              <a:rPr lang="cs-CZ" dirty="0" err="1"/>
              <a:t>rce</a:t>
            </a:r>
            <a:r>
              <a:rPr lang="cs-CZ" dirty="0"/>
              <a:t> na sekret? </a:t>
            </a:r>
          </a:p>
          <a:p>
            <a:pPr lvl="1"/>
            <a:r>
              <a:rPr lang="cs-CZ" dirty="0"/>
              <a:t>zánět. infiltrát: </a:t>
            </a:r>
            <a:r>
              <a:rPr lang="cs-CZ" dirty="0" err="1"/>
              <a:t>ly</a:t>
            </a:r>
            <a:r>
              <a:rPr lang="cs-CZ" dirty="0"/>
              <a:t>, </a:t>
            </a:r>
            <a:r>
              <a:rPr lang="cs-CZ" dirty="0" err="1"/>
              <a:t>pla</a:t>
            </a:r>
            <a:r>
              <a:rPr lang="cs-CZ" dirty="0"/>
              <a:t>, histiocyty i </a:t>
            </a:r>
            <a:r>
              <a:rPr lang="cs-CZ" dirty="0" err="1"/>
              <a:t>Langhansova</a:t>
            </a:r>
            <a:r>
              <a:rPr lang="cs-CZ" dirty="0"/>
              <a:t> typu</a:t>
            </a:r>
          </a:p>
          <a:p>
            <a:r>
              <a:rPr lang="cs-CZ" sz="2000" dirty="0" err="1"/>
              <a:t>Plazmocytární</a:t>
            </a:r>
            <a:r>
              <a:rPr lang="cs-CZ" sz="2000" dirty="0"/>
              <a:t> mastitida - podobná </a:t>
            </a:r>
            <a:r>
              <a:rPr lang="cs-CZ" sz="2000" dirty="0" err="1"/>
              <a:t>granulomatózní</a:t>
            </a:r>
            <a:r>
              <a:rPr lang="cs-CZ" sz="2000" dirty="0"/>
              <a:t>, asi imunitně podmíněná</a:t>
            </a:r>
          </a:p>
          <a:p>
            <a:r>
              <a:rPr lang="cs-CZ" sz="2000" dirty="0"/>
              <a:t>Lymfocytární </a:t>
            </a:r>
            <a:r>
              <a:rPr lang="cs-CZ" sz="2000" dirty="0" err="1"/>
              <a:t>mastopatie</a:t>
            </a:r>
            <a:r>
              <a:rPr lang="cs-CZ" sz="2000" dirty="0"/>
              <a:t> - u DM I. typu a AI chorob -</a:t>
            </a:r>
            <a:r>
              <a:rPr lang="cs-CZ" sz="2000" dirty="0" err="1"/>
              <a:t>lobulitis</a:t>
            </a:r>
            <a:r>
              <a:rPr lang="cs-CZ" sz="2000" dirty="0"/>
              <a:t>, atrofie, </a:t>
            </a:r>
            <a:r>
              <a:rPr lang="cs-CZ" sz="2000" dirty="0" err="1"/>
              <a:t>denzní</a:t>
            </a:r>
            <a:r>
              <a:rPr lang="cs-CZ" sz="2000" dirty="0"/>
              <a:t> zánět. infiltrát</a:t>
            </a:r>
          </a:p>
          <a:p>
            <a:endParaRPr lang="cs-CZ" sz="2400" dirty="0"/>
          </a:p>
          <a:p>
            <a:r>
              <a:rPr lang="cs-CZ" sz="2600" b="1" dirty="0" err="1">
                <a:solidFill>
                  <a:srgbClr val="FF0000"/>
                </a:solidFill>
              </a:rPr>
              <a:t>Dif</a:t>
            </a:r>
            <a:r>
              <a:rPr lang="cs-CZ" sz="2600" b="1" dirty="0">
                <a:solidFill>
                  <a:srgbClr val="FF0000"/>
                </a:solidFill>
              </a:rPr>
              <a:t>. dg. tumory!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23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Benigní </a:t>
            </a:r>
            <a:r>
              <a:rPr lang="cs-CZ" b="1" dirty="0" err="1"/>
              <a:t>proliferativní</a:t>
            </a:r>
            <a:r>
              <a:rPr lang="cs-CZ" b="1" dirty="0"/>
              <a:t> nenádorové změny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časté léze, hormonálně dependentní, projevující se citlivostí a bolestivostí s hmatnými měnlivými rezistencemi</a:t>
            </a:r>
          </a:p>
          <a:p>
            <a:endParaRPr lang="cs-CZ" dirty="0"/>
          </a:p>
          <a:p>
            <a:r>
              <a:rPr lang="cs-CZ" dirty="0"/>
              <a:t>I. </a:t>
            </a:r>
            <a:r>
              <a:rPr lang="cs-CZ" dirty="0" err="1"/>
              <a:t>Fibrocystické</a:t>
            </a:r>
            <a:r>
              <a:rPr lang="cs-CZ" dirty="0"/>
              <a:t> změny </a:t>
            </a:r>
            <a:r>
              <a:rPr lang="cs-CZ" dirty="0" err="1"/>
              <a:t>mammy</a:t>
            </a:r>
            <a:endParaRPr lang="cs-CZ" dirty="0"/>
          </a:p>
          <a:p>
            <a:pPr lvl="1"/>
            <a:r>
              <a:rPr lang="cs-CZ" dirty="0"/>
              <a:t>velmi časté</a:t>
            </a:r>
          </a:p>
          <a:p>
            <a:pPr lvl="1"/>
            <a:r>
              <a:rPr lang="cs-CZ" dirty="0"/>
              <a:t>není nosologická jednotka, často peri- a postmenopauzálně u většiny žen</a:t>
            </a:r>
          </a:p>
          <a:p>
            <a:pPr lvl="1"/>
            <a:r>
              <a:rPr lang="cs-CZ" dirty="0"/>
              <a:t>soubor histologických nálezů: </a:t>
            </a:r>
          </a:p>
          <a:p>
            <a:pPr lvl="2"/>
            <a:r>
              <a:rPr lang="cs-CZ" dirty="0"/>
              <a:t>fibróza</a:t>
            </a:r>
          </a:p>
          <a:p>
            <a:pPr lvl="2"/>
            <a:r>
              <a:rPr lang="cs-CZ" dirty="0"/>
              <a:t>cysty (často s </a:t>
            </a:r>
            <a:r>
              <a:rPr lang="cs-CZ" dirty="0" err="1"/>
              <a:t>metaplázií</a:t>
            </a:r>
            <a:r>
              <a:rPr lang="cs-CZ" dirty="0"/>
              <a:t> výstelky - apokrinní, </a:t>
            </a:r>
            <a:r>
              <a:rPr lang="cs-CZ" dirty="0" err="1"/>
              <a:t>kolumnární</a:t>
            </a:r>
            <a:r>
              <a:rPr lang="cs-CZ" dirty="0"/>
              <a:t>…)</a:t>
            </a:r>
          </a:p>
          <a:p>
            <a:pPr lvl="2"/>
            <a:r>
              <a:rPr lang="cs-CZ" dirty="0" err="1"/>
              <a:t>adenóza</a:t>
            </a:r>
            <a:endParaRPr lang="cs-CZ" dirty="0"/>
          </a:p>
          <a:p>
            <a:pPr lvl="2"/>
            <a:r>
              <a:rPr lang="cs-CZ" dirty="0"/>
              <a:t>typická </a:t>
            </a:r>
            <a:r>
              <a:rPr lang="cs-CZ" dirty="0" err="1"/>
              <a:t>hyperplázie</a:t>
            </a:r>
            <a:r>
              <a:rPr lang="cs-CZ" dirty="0"/>
              <a:t> výstelky duktů či </a:t>
            </a:r>
            <a:r>
              <a:rPr lang="cs-CZ" dirty="0" err="1"/>
              <a:t>lobulů</a:t>
            </a:r>
            <a:endParaRPr lang="cs-CZ" dirty="0"/>
          </a:p>
          <a:p>
            <a:pPr lvl="1"/>
            <a:r>
              <a:rPr lang="cs-CZ" dirty="0"/>
              <a:t>obecně </a:t>
            </a:r>
            <a:r>
              <a:rPr lang="cs-CZ" b="1" dirty="0">
                <a:solidFill>
                  <a:srgbClr val="FF0000"/>
                </a:solidFill>
              </a:rPr>
              <a:t>nezvyšuje riziko </a:t>
            </a:r>
            <a:r>
              <a:rPr lang="cs-CZ" dirty="0"/>
              <a:t>výskytu malignit v </a:t>
            </a:r>
            <a:r>
              <a:rPr lang="cs-CZ" dirty="0" err="1"/>
              <a:t>mammě</a:t>
            </a:r>
            <a:r>
              <a:rPr lang="cs-CZ" dirty="0"/>
              <a:t> </a:t>
            </a:r>
          </a:p>
          <a:p>
            <a:pPr lvl="2"/>
            <a:r>
              <a:rPr lang="cs-CZ" dirty="0" err="1"/>
              <a:t>vyjímka</a:t>
            </a:r>
            <a:r>
              <a:rPr lang="cs-CZ" dirty="0"/>
              <a:t> - přítomnost atypické </a:t>
            </a:r>
            <a:r>
              <a:rPr lang="cs-CZ" dirty="0" err="1"/>
              <a:t>hyperplázie</a:t>
            </a:r>
            <a:r>
              <a:rPr lang="cs-CZ" dirty="0"/>
              <a:t> výstelky!!!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98504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sady Office">
  <a:themeElements>
    <a:clrScheme name="1_Motiv sady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Motiv sady Offic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4000" b="1" i="1" u="none" strike="noStrike" cap="none" normalizeH="0" baseline="0" smtClean="0">
            <a:ln>
              <a:noFill/>
            </a:ln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4000" b="1" i="1" u="none" strike="noStrike" cap="none" normalizeH="0" baseline="0" smtClean="0">
            <a:ln>
              <a:noFill/>
            </a:ln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1_Motiv sady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1439</Words>
  <Application>Microsoft Office PowerPoint</Application>
  <PresentationFormat>Širokoúhlá obrazovka</PresentationFormat>
  <Paragraphs>231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Verdana</vt:lpstr>
      <vt:lpstr>Wingdings</vt:lpstr>
      <vt:lpstr>Motiv Office</vt:lpstr>
      <vt:lpstr>1_Motiv sady Office</vt:lpstr>
      <vt:lpstr>Patologie mammy</vt:lpstr>
      <vt:lpstr>Poznámky k anatomii</vt:lpstr>
      <vt:lpstr>Prezentace aplikace PowerPoint</vt:lpstr>
      <vt:lpstr>Mamma- histologická stavba</vt:lpstr>
      <vt:lpstr>Prezentace aplikace PowerPoint</vt:lpstr>
      <vt:lpstr>Diagnostika lézí mammy</vt:lpstr>
      <vt:lpstr>Vývojové vady</vt:lpstr>
      <vt:lpstr>Záněty</vt:lpstr>
      <vt:lpstr>Benigní proliferativní nenádorové změny</vt:lpstr>
      <vt:lpstr>Fibrocystické změny mammy (dříve: fibrózní a cystická mastopatie)</vt:lpstr>
      <vt:lpstr>Benigní proliferativní nenádorové změny</vt:lpstr>
      <vt:lpstr>Sklerozující adenóza</vt:lpstr>
      <vt:lpstr>Epitelové hyperplázie mammy</vt:lpstr>
      <vt:lpstr>Neinvazivní maligní tumory</vt:lpstr>
      <vt:lpstr>DCIS s mikrokalcifikacemi</vt:lpstr>
      <vt:lpstr>Neinvazivní maligní tumory</vt:lpstr>
      <vt:lpstr>Prezentace aplikace PowerPoint</vt:lpstr>
      <vt:lpstr>Invazivní karcinomy mammy</vt:lpstr>
      <vt:lpstr>Invazivní karcinomy mammy</vt:lpstr>
      <vt:lpstr>Invazivní karcinomy mammy</vt:lpstr>
      <vt:lpstr>Terapie karcinomů prsu</vt:lpstr>
      <vt:lpstr>I. Invazivní karcinom, NST</vt:lpstr>
      <vt:lpstr>Invazivní karcinom, NOS</vt:lpstr>
      <vt:lpstr>Pagetův karcinom bradavky</vt:lpstr>
      <vt:lpstr>Pagetův karcinom bradavky</vt:lpstr>
      <vt:lpstr>II. Invazivní lobulární karcinom</vt:lpstr>
      <vt:lpstr>Invazivní lobulární karcinom</vt:lpstr>
      <vt:lpstr>Smíšené tumory mammy fibroepitelové</vt:lpstr>
      <vt:lpstr>Prezentace aplikace PowerPoint</vt:lpstr>
      <vt:lpstr>Benigní tumory mammy</vt:lpstr>
      <vt:lpstr>Patologie mužského prsu</vt:lpstr>
      <vt:lpstr>Děkuji za pozornost!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Patologie mammy</dc:title>
  <dc:creator>Iva Zambo</dc:creator>
  <cp:lastModifiedBy>Sylva Hotárková</cp:lastModifiedBy>
  <cp:revision>48</cp:revision>
  <dcterms:created xsi:type="dcterms:W3CDTF">2018-02-16T16:53:47Z</dcterms:created>
  <dcterms:modified xsi:type="dcterms:W3CDTF">2025-03-26T16:18:15Z</dcterms:modified>
</cp:coreProperties>
</file>