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7"/>
  </p:notesMasterIdLst>
  <p:sldIdLst>
    <p:sldId id="256" r:id="rId2"/>
    <p:sldId id="312" r:id="rId3"/>
    <p:sldId id="295" r:id="rId4"/>
    <p:sldId id="299" r:id="rId5"/>
    <p:sldId id="313" r:id="rId6"/>
    <p:sldId id="314" r:id="rId7"/>
    <p:sldId id="315" r:id="rId8"/>
    <p:sldId id="297" r:id="rId9"/>
    <p:sldId id="316" r:id="rId10"/>
    <p:sldId id="317" r:id="rId11"/>
    <p:sldId id="337" r:id="rId12"/>
    <p:sldId id="338" r:id="rId13"/>
    <p:sldId id="339" r:id="rId14"/>
    <p:sldId id="340" r:id="rId15"/>
    <p:sldId id="298" r:id="rId16"/>
    <p:sldId id="333" r:id="rId17"/>
    <p:sldId id="334" r:id="rId18"/>
    <p:sldId id="341" r:id="rId19"/>
    <p:sldId id="343" r:id="rId20"/>
    <p:sldId id="345" r:id="rId21"/>
    <p:sldId id="318" r:id="rId22"/>
    <p:sldId id="301" r:id="rId23"/>
    <p:sldId id="319" r:id="rId24"/>
    <p:sldId id="324" r:id="rId25"/>
    <p:sldId id="320" r:id="rId26"/>
    <p:sldId id="325" r:id="rId27"/>
    <p:sldId id="321" r:id="rId28"/>
    <p:sldId id="322" r:id="rId29"/>
    <p:sldId id="323" r:id="rId30"/>
    <p:sldId id="336" r:id="rId31"/>
    <p:sldId id="335" r:id="rId32"/>
    <p:sldId id="326" r:id="rId33"/>
    <p:sldId id="303" r:id="rId34"/>
    <p:sldId id="304" r:id="rId35"/>
    <p:sldId id="305" r:id="rId36"/>
    <p:sldId id="329" r:id="rId37"/>
    <p:sldId id="307" r:id="rId38"/>
    <p:sldId id="328" r:id="rId39"/>
    <p:sldId id="309" r:id="rId40"/>
    <p:sldId id="327" r:id="rId41"/>
    <p:sldId id="311" r:id="rId42"/>
    <p:sldId id="330" r:id="rId43"/>
    <p:sldId id="331" r:id="rId44"/>
    <p:sldId id="332" r:id="rId45"/>
    <p:sldId id="29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99D7-E61E-44D3-A34B-CDD6F8700F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632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w/J%C3%A1tra" TargetMode="External"/><Relationship Id="rId2" Type="http://schemas.openxmlformats.org/officeDocument/2006/relationships/hyperlink" Target="http://www.wikiskripta.eu/w/Mitochond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skripta.eu/w/Ed%C3%A9m_mozku" TargetMode="External"/><Relationship Id="rId5" Type="http://schemas.openxmlformats.org/officeDocument/2006/relationships/hyperlink" Target="http://www.wikiskripta.eu/w/Srdce" TargetMode="External"/><Relationship Id="rId4" Type="http://schemas.openxmlformats.org/officeDocument/2006/relationships/hyperlink" Target="http://www.wikiskripta.eu/w/Ledvin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jater, pankreatu, žlučníku </a:t>
            </a:r>
            <a:r>
              <a:rPr lang="cs-CZ" sz="4800" b="1"/>
              <a:t>a žlučových cest</a:t>
            </a:r>
            <a:endParaRPr lang="cs-CZ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F30EB-1AB1-4644-B293-18DB3E40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9" y="262110"/>
            <a:ext cx="11636829" cy="1450757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</a:rPr>
              <a:t>Klinicko-patologické formy akutní pankreatitidy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808FE0-8B6A-4ECC-92E6-1F713214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06" y="2164141"/>
            <a:ext cx="9996351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i="1" dirty="0"/>
              <a:t> </a:t>
            </a:r>
            <a:r>
              <a:rPr lang="cs-CZ" b="1" dirty="0"/>
              <a:t>Akutní </a:t>
            </a:r>
            <a:r>
              <a:rPr lang="cs-CZ" b="1" dirty="0" err="1"/>
              <a:t>interstitiální</a:t>
            </a:r>
            <a:r>
              <a:rPr lang="cs-CZ" b="1" dirty="0"/>
              <a:t> pankreatitida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mírný zánět, intersticiální edém a fokální nekrózy tukové tkáně pankreatu i </a:t>
            </a:r>
            <a:r>
              <a:rPr lang="cs-CZ" dirty="0" err="1"/>
              <a:t>peripankreaticky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Akutní nekrotizující pankreatitida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nekrózy tukové tkáně pankreatu i </a:t>
            </a:r>
            <a:r>
              <a:rPr lang="cs-CZ" dirty="0" err="1"/>
              <a:t>paripankreaticky</a:t>
            </a:r>
            <a:r>
              <a:rPr lang="cs-CZ" dirty="0"/>
              <a:t> (</a:t>
            </a:r>
            <a:r>
              <a:rPr lang="cs-CZ" dirty="0" err="1"/>
              <a:t>Balserovy</a:t>
            </a:r>
            <a:r>
              <a:rPr lang="cs-CZ" dirty="0"/>
              <a:t> nekrózy, vážou Ca, v krvi </a:t>
            </a:r>
            <a:r>
              <a:rPr lang="cs-CZ" dirty="0" err="1"/>
              <a:t>hypokalcémie</a:t>
            </a:r>
            <a:r>
              <a:rPr lang="cs-CZ" dirty="0"/>
              <a:t>), </a:t>
            </a:r>
            <a:r>
              <a:rPr lang="cs-CZ" dirty="0" err="1"/>
              <a:t>kolikvace</a:t>
            </a:r>
            <a:r>
              <a:rPr lang="cs-CZ" dirty="0"/>
              <a:t> nekróz, destrukce </a:t>
            </a:r>
            <a:r>
              <a:rPr lang="cs-CZ" dirty="0" err="1"/>
              <a:t>acinárních</a:t>
            </a:r>
            <a:r>
              <a:rPr lang="cs-CZ" dirty="0"/>
              <a:t> a </a:t>
            </a:r>
            <a:r>
              <a:rPr lang="cs-CZ" dirty="0" err="1"/>
              <a:t>duktálních</a:t>
            </a:r>
            <a:r>
              <a:rPr lang="cs-CZ" dirty="0"/>
              <a:t> struktur exokrinního pankreatu i struktur endokrinního pankreatu, krvácení do pankreatické tkáně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Hemoragická pankreatitida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extenzivní nekróza parenchymu pankreatu, krvácení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3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03416" y="270274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Akutní pankreatitida</a:t>
            </a:r>
          </a:p>
        </p:txBody>
      </p:sp>
      <p:pic>
        <p:nvPicPr>
          <p:cNvPr id="14339" name="Picture 3" descr="pancreas-acute-hemorrhagic-pancreatitis-sur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897063"/>
            <a:ext cx="8496300" cy="3911600"/>
          </a:xfrm>
        </p:spPr>
      </p:pic>
    </p:spTree>
    <p:extLst>
      <p:ext uri="{BB962C8B-B14F-4D97-AF65-F5344CB8AC3E}">
        <p14:creationId xmlns:p14="http://schemas.microsoft.com/office/powerpoint/2010/main" val="42289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Akutní pankreatitida, nekrotizující</a:t>
            </a:r>
          </a:p>
        </p:txBody>
      </p:sp>
      <p:pic>
        <p:nvPicPr>
          <p:cNvPr id="15363" name="Picture 3" descr="pancreas-enz-necr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971676"/>
            <a:ext cx="7489825" cy="3781425"/>
          </a:xfrm>
        </p:spPr>
      </p:pic>
    </p:spTree>
    <p:extLst>
      <p:ext uri="{BB962C8B-B14F-4D97-AF65-F5344CB8AC3E}">
        <p14:creationId xmlns:p14="http://schemas.microsoft.com/office/powerpoint/2010/main" val="2243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6266" y="74332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Akutní pankreatitida, nekrotizující</a:t>
            </a:r>
          </a:p>
        </p:txBody>
      </p:sp>
      <p:pic>
        <p:nvPicPr>
          <p:cNvPr id="16387" name="Picture 3" descr="s7-3-pancreas-ak-nekr-40x-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6" y="1600201"/>
            <a:ext cx="5351463" cy="4525963"/>
          </a:xfrm>
        </p:spPr>
      </p:pic>
    </p:spTree>
    <p:extLst>
      <p:ext uri="{BB962C8B-B14F-4D97-AF65-F5344CB8AC3E}">
        <p14:creationId xmlns:p14="http://schemas.microsoft.com/office/powerpoint/2010/main" val="4454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Nekrózy tukové tkáně omenta</a:t>
            </a:r>
          </a:p>
        </p:txBody>
      </p:sp>
      <p:pic>
        <p:nvPicPr>
          <p:cNvPr id="18435" name="Picture 3" descr="peritoneum-omentum-fat-necrosis-panceratitis-392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844675"/>
            <a:ext cx="7058025" cy="4464050"/>
          </a:xfrm>
        </p:spPr>
      </p:pic>
    </p:spTree>
    <p:extLst>
      <p:ext uri="{BB962C8B-B14F-4D97-AF65-F5344CB8AC3E}">
        <p14:creationId xmlns:p14="http://schemas.microsoft.com/office/powerpoint/2010/main" val="4123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6F995F38-CC49-47AA-ABCC-DC3EB28A14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44374" y="465364"/>
            <a:ext cx="9744755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Etiologie chronické pankreatitidy – klasifikace TIGARO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66379D4-FF74-41EF-83DA-767A5AE37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374" y="1763488"/>
            <a:ext cx="9205912" cy="48414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T</a:t>
            </a:r>
            <a:r>
              <a:rPr lang="cs-CZ" altLang="cs-CZ" sz="2800" b="1" dirty="0"/>
              <a:t>oxicko-metabolická</a:t>
            </a:r>
            <a:r>
              <a:rPr lang="cs-CZ" altLang="cs-CZ" sz="2800" dirty="0"/>
              <a:t> </a:t>
            </a:r>
            <a:r>
              <a:rPr lang="cs-CZ" altLang="cs-CZ" sz="2400" dirty="0"/>
              <a:t>(alkohol, nikotin, </a:t>
            </a:r>
            <a:r>
              <a:rPr lang="cs-CZ" altLang="cs-CZ" sz="2400" dirty="0" err="1"/>
              <a:t>hyperlipidémie</a:t>
            </a:r>
            <a:r>
              <a:rPr lang="cs-CZ" altLang="cs-CZ" sz="2400" dirty="0"/>
              <a:t>, léky, urémie, toxiny…)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I</a:t>
            </a:r>
            <a:r>
              <a:rPr lang="cs-CZ" altLang="cs-CZ" sz="2800" b="1" dirty="0"/>
              <a:t>diopatická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b="1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G</a:t>
            </a:r>
            <a:r>
              <a:rPr lang="cs-CZ" altLang="cs-CZ" sz="2800" b="1" dirty="0"/>
              <a:t>enetická</a:t>
            </a:r>
            <a:r>
              <a:rPr lang="cs-CZ" altLang="cs-CZ" sz="280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- hereditární pankreatitida, AD (mutace v genu </a:t>
            </a:r>
            <a:r>
              <a:rPr lang="cs-CZ" altLang="cs-CZ" sz="2400" i="1" dirty="0"/>
              <a:t>PRSS1 </a:t>
            </a:r>
            <a:r>
              <a:rPr lang="cs-CZ" altLang="cs-CZ" sz="2400" dirty="0"/>
              <a:t>(trypsinogen 1)), vysoké riziko karcinomu pankreatu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- geneticky indukované pankreatitidy (alterace v genech </a:t>
            </a:r>
            <a:r>
              <a:rPr lang="cs-CZ" altLang="cs-CZ" sz="2400" i="1" dirty="0"/>
              <a:t>CFTR</a:t>
            </a:r>
            <a:r>
              <a:rPr lang="cs-CZ" altLang="cs-CZ" sz="2400" dirty="0"/>
              <a:t>, </a:t>
            </a:r>
            <a:r>
              <a:rPr lang="cs-CZ" altLang="cs-CZ" sz="2400" i="1" dirty="0"/>
              <a:t>SPINK1 </a:t>
            </a:r>
            <a:r>
              <a:rPr lang="cs-CZ" altLang="cs-CZ" sz="2400" dirty="0"/>
              <a:t>(inhibitor trypsinu),…)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- deficit alfa-1 antitrypsinu))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</a:t>
            </a:r>
            <a:r>
              <a:rPr lang="cs-CZ" altLang="cs-CZ" sz="2800" b="1" dirty="0"/>
              <a:t>utoimunitní</a:t>
            </a:r>
            <a:r>
              <a:rPr lang="cs-CZ" altLang="cs-CZ" sz="2800" dirty="0"/>
              <a:t> </a:t>
            </a:r>
            <a:r>
              <a:rPr lang="cs-CZ" altLang="cs-CZ" sz="2400" dirty="0"/>
              <a:t>(imituje karcinom!)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R</a:t>
            </a:r>
            <a:r>
              <a:rPr lang="cs-CZ" altLang="cs-CZ" sz="2800" b="1" dirty="0"/>
              <a:t>ekurentní </a:t>
            </a:r>
            <a:r>
              <a:rPr lang="cs-CZ" altLang="cs-CZ" sz="2800" dirty="0"/>
              <a:t>(ataky akutní pankreatitidy)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b="1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O</a:t>
            </a:r>
            <a:r>
              <a:rPr lang="cs-CZ" altLang="cs-CZ" sz="2800" b="1" dirty="0"/>
              <a:t>bstrukční </a:t>
            </a:r>
            <a:r>
              <a:rPr lang="cs-CZ" altLang="cs-CZ" sz="2400" dirty="0"/>
              <a:t>(obstrukce kamenem, nádorem,…..) 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dirty="0"/>
          </a:p>
        </p:txBody>
      </p:sp>
      <p:sp>
        <p:nvSpPr>
          <p:cNvPr id="28676" name="TextovéPole 1">
            <a:extLst>
              <a:ext uri="{FF2B5EF4-FFF2-40B4-BE49-F238E27FC236}">
                <a16:creationId xmlns:a16="http://schemas.microsoft.com/office/drawing/2014/main" id="{E1DD8A82-05B9-4C63-A8F7-9A29E59A1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4823733"/>
            <a:ext cx="7143750" cy="147732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Následky a klinika: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Atrofie a nedostatečnost exokrinního a endokrinního pankreatu, </a:t>
            </a:r>
            <a:r>
              <a:rPr lang="cs-CZ" altLang="cs-CZ" sz="1800" dirty="0" err="1"/>
              <a:t>fibrotizace</a:t>
            </a:r>
            <a:r>
              <a:rPr lang="cs-CZ" altLang="cs-CZ" sz="1800" dirty="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Bolesti, hubnutí, ikterus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Pankreatogenní</a:t>
            </a:r>
            <a:r>
              <a:rPr lang="cs-CZ" altLang="cs-CZ" sz="1800" dirty="0"/>
              <a:t> malabsorpční syndrom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Zvýšené riziko vzniku karcinomu</a:t>
            </a:r>
          </a:p>
        </p:txBody>
      </p:sp>
    </p:spTree>
    <p:extLst>
      <p:ext uri="{BB962C8B-B14F-4D97-AF65-F5344CB8AC3E}">
        <p14:creationId xmlns:p14="http://schemas.microsoft.com/office/powerpoint/2010/main" val="158241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8794" y="384575"/>
            <a:ext cx="10814413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Alkoholická (kalcifikující) chronická pankreatitida 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v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resekátu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25603" name="Picture 6" descr="05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2420939"/>
            <a:ext cx="4321175" cy="286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8" descr="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2420939"/>
            <a:ext cx="4105275" cy="289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Alkoholická chronická pankreatitida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651" name="Picture 3" descr="06-11-23-1-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</p:spPr>
      </p:pic>
      <p:pic>
        <p:nvPicPr>
          <p:cNvPr id="27652" name="Picture 4" descr="06-11-23-1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</p:spTree>
    <p:extLst>
      <p:ext uri="{BB962C8B-B14F-4D97-AF65-F5344CB8AC3E}">
        <p14:creationId xmlns:p14="http://schemas.microsoft.com/office/powerpoint/2010/main" val="34817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4825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Autoimunitní pankreatitida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82563" indent="-182563">
              <a:defRPr/>
            </a:pPr>
            <a:r>
              <a:rPr lang="cs-CZ" altLang="cs-CZ" sz="2800"/>
              <a:t> </a:t>
            </a:r>
            <a:r>
              <a:rPr lang="cs-CZ" altLang="cs-CZ" sz="2400" b="1">
                <a:solidFill>
                  <a:schemeClr val="hlink"/>
                </a:solidFill>
              </a:rPr>
              <a:t>2 druhy histopatologických a klinických nálezů:</a:t>
            </a:r>
          </a:p>
          <a:p>
            <a:pPr marL="539750" lvl="1" indent="-177800">
              <a:defRPr/>
            </a:pPr>
            <a:r>
              <a:rPr lang="cs-CZ" altLang="cs-CZ" sz="2000" b="1">
                <a:solidFill>
                  <a:schemeClr val="hlink"/>
                </a:solidFill>
              </a:rPr>
              <a:t> lymfoplazmocytární sklerozující pankreatitida (LPSP, typ 1)</a:t>
            </a:r>
          </a:p>
          <a:p>
            <a:pPr marL="804863" lvl="2" indent="-85725">
              <a:defRPr/>
            </a:pPr>
            <a:r>
              <a:rPr lang="cs-CZ" altLang="cs-CZ" sz="1800">
                <a:solidFill>
                  <a:srgbClr val="FFCC66"/>
                </a:solidFill>
              </a:rPr>
              <a:t> </a:t>
            </a:r>
            <a:r>
              <a:rPr lang="cs-CZ" altLang="cs-CZ" sz="1800"/>
              <a:t>častá asociace s jinými sklerozujícími lézemi ve vztahu k IgG4</a:t>
            </a:r>
          </a:p>
          <a:p>
            <a:pPr marL="539750" lvl="1" indent="-177800">
              <a:defRPr/>
            </a:pPr>
            <a:endParaRPr lang="cs-CZ" altLang="cs-CZ" sz="2000"/>
          </a:p>
          <a:p>
            <a:pPr marL="539750" lvl="1" indent="-177800">
              <a:defRPr/>
            </a:pPr>
            <a:r>
              <a:rPr lang="cs-CZ" altLang="cs-CZ" sz="2000"/>
              <a:t> </a:t>
            </a:r>
            <a:r>
              <a:rPr lang="cs-CZ" altLang="cs-CZ" sz="2000" b="1">
                <a:solidFill>
                  <a:schemeClr val="hlink"/>
                </a:solidFill>
              </a:rPr>
              <a:t>idiopatická duktocentrická pankreatitida (IDCP, typ2)</a:t>
            </a:r>
          </a:p>
          <a:p>
            <a:pPr marL="804863" lvl="2" indent="-85725">
              <a:defRPr/>
            </a:pPr>
            <a:r>
              <a:rPr lang="cs-CZ" altLang="cs-CZ" sz="1800"/>
              <a:t> označovaná těž jako AIP s granulocytárními epiteliálními lézemi</a:t>
            </a:r>
          </a:p>
          <a:p>
            <a:pPr marL="804863" lvl="2" indent="-85725">
              <a:defRPr/>
            </a:pPr>
            <a:endParaRPr lang="cs-CZ" altLang="cs-CZ" sz="1800"/>
          </a:p>
          <a:p>
            <a:pPr marL="804863" lvl="2" indent="-85725">
              <a:defRPr/>
            </a:pPr>
            <a:r>
              <a:rPr lang="cs-CZ" altLang="cs-CZ" sz="1800"/>
              <a:t> vyskytuje se obvykle izolovaně</a:t>
            </a:r>
          </a:p>
          <a:p>
            <a:pPr marL="1162050" lvl="3" indent="-177800">
              <a:defRPr/>
            </a:pPr>
            <a:r>
              <a:rPr lang="cs-CZ" altLang="cs-CZ" sz="1600"/>
              <a:t> výjimečně v asociaci s ulcerózní kolitidou</a:t>
            </a:r>
          </a:p>
          <a:p>
            <a:pPr marL="804863" lvl="2" indent="-85725">
              <a:defRPr/>
            </a:pPr>
            <a:endParaRPr lang="cs-CZ" altLang="cs-CZ" sz="1800"/>
          </a:p>
          <a:p>
            <a:pPr marL="804863" lvl="2" indent="-85725">
              <a:defRPr/>
            </a:pPr>
            <a:r>
              <a:rPr lang="cs-CZ" altLang="cs-CZ" sz="1800"/>
              <a:t> denzní periduktální zánět asociovaný s destrukcí duktálního epitelu neutrofilními  </a:t>
            </a:r>
          </a:p>
          <a:p>
            <a:pPr marL="804863" lvl="2" indent="-85725">
              <a:buNone/>
              <a:defRPr/>
            </a:pPr>
            <a:r>
              <a:rPr lang="cs-CZ" altLang="cs-CZ" sz="1800"/>
              <a:t>   granulocyty</a:t>
            </a:r>
          </a:p>
          <a:p>
            <a:pPr marL="804863" lvl="2" indent="-85725">
              <a:defRPr/>
            </a:pPr>
            <a:endParaRPr lang="cs-CZ" altLang="cs-CZ" sz="1800"/>
          </a:p>
          <a:p>
            <a:pPr marL="804863" lvl="2" indent="-85725">
              <a:defRPr/>
            </a:pPr>
            <a:r>
              <a:rPr lang="cs-CZ" altLang="cs-CZ" sz="1800"/>
              <a:t> absence nebo nízký počet IgG4+ plazmocytů</a:t>
            </a:r>
          </a:p>
          <a:p>
            <a:pPr marL="182563" indent="-182563">
              <a:defRPr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752984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Klinické známky AIP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obstrukční ikterus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vágní bolesti břicha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zobrazovací metody – difúzní či fokální zvětšení pankreatu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ERCP – difúzně iregulární hlavní pankreatický vývod se strikturami a striktury </a:t>
            </a:r>
            <a:r>
              <a:rPr lang="cs-CZ" altLang="cs-CZ" sz="2400" dirty="0" err="1">
                <a:solidFill>
                  <a:schemeClr val="tx1"/>
                </a:solidFill>
              </a:rPr>
              <a:t>ductus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choledochus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klinická odpověď na imunosupresivní terapii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969B3-BC6F-439E-9675-42CE414A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Exokrinní pankreas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BB45AE-7DB9-4023-AC56-D7FF0AAF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Exokrinní pankreas produkuje trypsin, lipázu, fosfolipázu, amylázu, </a:t>
            </a:r>
            <a:r>
              <a:rPr lang="cs-CZ" dirty="0" err="1">
                <a:solidFill>
                  <a:schemeClr val="tx1"/>
                </a:solidFill>
              </a:rPr>
              <a:t>elastázu</a:t>
            </a:r>
            <a:r>
              <a:rPr lang="cs-CZ" dirty="0">
                <a:solidFill>
                  <a:schemeClr val="tx1"/>
                </a:solidFill>
              </a:rPr>
              <a:t>…enzymy s </a:t>
            </a:r>
            <a:r>
              <a:rPr lang="cs-CZ" dirty="0" err="1">
                <a:solidFill>
                  <a:schemeClr val="tx1"/>
                </a:solidFill>
              </a:rPr>
              <a:t>vyjímkou</a:t>
            </a:r>
            <a:r>
              <a:rPr lang="cs-CZ" dirty="0">
                <a:solidFill>
                  <a:schemeClr val="tx1"/>
                </a:solidFill>
              </a:rPr>
              <a:t> lipázy aktivovány z neaktivních proenzymů v duodenu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Většina proenzymů aktivována trypsinem, který sám je aktivován </a:t>
            </a:r>
            <a:r>
              <a:rPr lang="cs-CZ" dirty="0" err="1">
                <a:solidFill>
                  <a:schemeClr val="tx1"/>
                </a:solidFill>
              </a:rPr>
              <a:t>enteropeptidázou</a:t>
            </a:r>
            <a:r>
              <a:rPr lang="cs-CZ" dirty="0">
                <a:solidFill>
                  <a:schemeClr val="tx1"/>
                </a:solidFill>
              </a:rPr>
              <a:t> z neaktivního trypsinogenu v duodenu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Acinární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duktální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epitelie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secernují</a:t>
            </a:r>
            <a:r>
              <a:rPr lang="cs-CZ" dirty="0">
                <a:solidFill>
                  <a:schemeClr val="tx1"/>
                </a:solidFill>
              </a:rPr>
              <a:t> inhibitory proteáz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68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Sklerozující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léze ve vztahu k IgG4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Autoimunní pankreatitida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cholangoitida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Lymfoplasmocytická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sklerozující</a:t>
            </a:r>
            <a:r>
              <a:rPr lang="cs-CZ" altLang="cs-CZ" sz="1800" dirty="0"/>
              <a:t> cholecystitida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sialoadenitida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Küttnerův</a:t>
            </a:r>
            <a:r>
              <a:rPr lang="cs-CZ" altLang="cs-CZ" sz="1800" dirty="0"/>
              <a:t> tumor)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Idiopatická </a:t>
            </a:r>
            <a:r>
              <a:rPr lang="cs-CZ" altLang="cs-CZ" sz="1800" dirty="0" err="1"/>
              <a:t>retroperitoneální</a:t>
            </a:r>
            <a:r>
              <a:rPr lang="cs-CZ" altLang="cs-CZ" sz="1800" dirty="0"/>
              <a:t> fibróza (M. </a:t>
            </a:r>
            <a:r>
              <a:rPr lang="cs-CZ" altLang="cs-CZ" sz="1800" dirty="0" err="1"/>
              <a:t>Ormond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Inflamatorní </a:t>
            </a:r>
            <a:r>
              <a:rPr lang="cs-CZ" altLang="cs-CZ" sz="1800" dirty="0" err="1"/>
              <a:t>pseudotumor</a:t>
            </a:r>
            <a:r>
              <a:rPr lang="cs-CZ" altLang="cs-CZ" sz="1800" dirty="0"/>
              <a:t> jater, plic a hypofýzy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Tubulointerstitiální</a:t>
            </a:r>
            <a:r>
              <a:rPr lang="cs-CZ" altLang="cs-CZ" sz="1800" dirty="0"/>
              <a:t> nefritida ve vztahu k IgG4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Interstitiální</a:t>
            </a:r>
            <a:r>
              <a:rPr lang="cs-CZ" altLang="cs-CZ" sz="1800" dirty="0"/>
              <a:t> pneumonie ve vztahu k IgG4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prostatitida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tyreoiditida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Hypofysitis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Pachymeningitis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dacryoadenitis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Mikuliczova</a:t>
            </a:r>
            <a:r>
              <a:rPr lang="cs-CZ" altLang="cs-CZ" sz="1800" dirty="0"/>
              <a:t> choroba</a:t>
            </a:r>
            <a:r>
              <a:rPr lang="cs-CZ" altLang="cs-CZ" sz="1800" dirty="0" smtClean="0"/>
              <a:t>)……….</a:t>
            </a:r>
            <a:endParaRPr lang="cs-CZ" altLang="cs-CZ" sz="1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M</a:t>
            </a:r>
            <a:r>
              <a:rPr lang="en-US" altLang="cs-CZ" dirty="0"/>
              <a:t>&gt;</a:t>
            </a:r>
            <a:r>
              <a:rPr lang="cs-CZ" altLang="cs-CZ" dirty="0"/>
              <a:t>F; odpověď na kortikoidy, lymfadenopatie; imitují </a:t>
            </a:r>
            <a:r>
              <a:rPr lang="cs-CZ" altLang="cs-CZ" dirty="0" err="1"/>
              <a:t>neoplastické</a:t>
            </a:r>
            <a:r>
              <a:rPr lang="cs-CZ" altLang="cs-CZ" dirty="0"/>
              <a:t> léze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sklerozující</a:t>
            </a:r>
            <a:r>
              <a:rPr lang="cs-CZ" altLang="cs-CZ" dirty="0" smtClean="0"/>
              <a:t> </a:t>
            </a:r>
            <a:r>
              <a:rPr lang="cs-CZ" altLang="cs-CZ" dirty="0"/>
              <a:t>léze s difúzní </a:t>
            </a:r>
            <a:r>
              <a:rPr lang="cs-CZ" altLang="cs-CZ" dirty="0" err="1"/>
              <a:t>lymfoplazmocytární</a:t>
            </a:r>
            <a:r>
              <a:rPr lang="cs-CZ" altLang="cs-CZ" dirty="0"/>
              <a:t> infiltracím, iregulární </a:t>
            </a:r>
            <a:r>
              <a:rPr lang="cs-CZ" altLang="cs-CZ" dirty="0" err="1"/>
              <a:t>fibrotizací</a:t>
            </a:r>
            <a:r>
              <a:rPr lang="cs-CZ" altLang="cs-CZ" dirty="0"/>
              <a:t>, někdy s přítomností </a:t>
            </a:r>
            <a:r>
              <a:rPr lang="cs-CZ" altLang="cs-CZ" dirty="0" err="1"/>
              <a:t>eosinofilů</a:t>
            </a:r>
            <a:r>
              <a:rPr lang="cs-CZ" altLang="cs-CZ" dirty="0"/>
              <a:t>, známkami obliterující flebitidy a </a:t>
            </a:r>
            <a:r>
              <a:rPr lang="cs-CZ" altLang="cs-CZ" dirty="0" err="1"/>
              <a:t>a</a:t>
            </a:r>
            <a:r>
              <a:rPr lang="cs-CZ" altLang="cs-CZ" dirty="0"/>
              <a:t> s přítomností četných IgG4 pozitivních </a:t>
            </a:r>
            <a:r>
              <a:rPr lang="cs-CZ" altLang="cs-CZ" dirty="0" err="1"/>
              <a:t>plazmocytů</a:t>
            </a:r>
            <a:r>
              <a:rPr lang="cs-CZ" altLang="cs-CZ" dirty="0"/>
              <a:t>.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vyšší </a:t>
            </a:r>
            <a:r>
              <a:rPr lang="cs-CZ" altLang="cs-CZ" dirty="0"/>
              <a:t>riziko rozvoje maligního lymfomu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67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115FD-3383-40F8-911F-A7335D89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71" y="126459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Nádory pankreatu dle četnosti, lokalizace a charakteru růstu.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+mn-lt"/>
              </a:rPr>
            </a:br>
            <a:endParaRPr lang="cs-CZ" sz="2800" dirty="0">
              <a:latin typeface="+mn-lt"/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2C7BDB2-1BFC-493F-9A20-F1C2925A3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321561"/>
              </p:ext>
            </p:extLst>
          </p:nvPr>
        </p:nvGraphicFramePr>
        <p:xfrm>
          <a:off x="126460" y="1190994"/>
          <a:ext cx="11984447" cy="5456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8459">
                  <a:extLst>
                    <a:ext uri="{9D8B030D-6E8A-4147-A177-3AD203B41FA5}">
                      <a16:colId xmlns:a16="http://schemas.microsoft.com/office/drawing/2014/main" val="3514460757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3236013887"/>
                    </a:ext>
                  </a:extLst>
                </a:gridCol>
                <a:gridCol w="1284051">
                  <a:extLst>
                    <a:ext uri="{9D8B030D-6E8A-4147-A177-3AD203B41FA5}">
                      <a16:colId xmlns:a16="http://schemas.microsoft.com/office/drawing/2014/main" val="2113169888"/>
                    </a:ext>
                  </a:extLst>
                </a:gridCol>
                <a:gridCol w="4999988">
                  <a:extLst>
                    <a:ext uri="{9D8B030D-6E8A-4147-A177-3AD203B41FA5}">
                      <a16:colId xmlns:a16="http://schemas.microsoft.com/office/drawing/2014/main" val="1045430144"/>
                    </a:ext>
                  </a:extLst>
                </a:gridCol>
              </a:tblGrid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Typ nádoru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Četnost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Lokalizace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Charakteristiky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565349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Duktální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adenokarcinom (PDAC)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85-90 %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H˃K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Solidní,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neohraničný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desmoplastické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stroma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Vysoce agresivní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435743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Intraduktální</a:t>
                      </a:r>
                      <a:r>
                        <a:rPr lang="cs-CZ" sz="1800" dirty="0">
                          <a:effectLst/>
                        </a:rPr>
                        <a:t> papilární </a:t>
                      </a:r>
                      <a:r>
                        <a:rPr lang="cs-CZ" sz="1800" dirty="0" err="1">
                          <a:effectLst/>
                        </a:rPr>
                        <a:t>mucinózní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neoplazie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3-5 %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H˃K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Cystický, </a:t>
                      </a:r>
                      <a:r>
                        <a:rPr lang="cs-CZ" sz="1800" dirty="0" err="1">
                          <a:effectLst/>
                        </a:rPr>
                        <a:t>intraduktální</a:t>
                      </a:r>
                      <a:r>
                        <a:rPr lang="cs-CZ" sz="1800" dirty="0">
                          <a:effectLst/>
                        </a:rPr>
                        <a:t>, progreduje v karcinom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82901"/>
                  </a:ext>
                </a:extLst>
              </a:tr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Neuroendokrinní </a:t>
                      </a:r>
                      <a:r>
                        <a:rPr lang="cs-CZ" sz="1800" dirty="0" err="1" smtClean="0">
                          <a:effectLst/>
                        </a:rPr>
                        <a:t>neoplazie</a:t>
                      </a:r>
                      <a:r>
                        <a:rPr lang="cs-CZ" sz="1800" dirty="0" smtClean="0">
                          <a:effectLst/>
                        </a:rPr>
                        <a:t> (NEN)/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nádory endokrinního pankreatu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Solidní, </a:t>
                      </a:r>
                      <a:r>
                        <a:rPr lang="cs-CZ" sz="1800" dirty="0" err="1">
                          <a:effectLst/>
                        </a:rPr>
                        <a:t>pseudocystický</a:t>
                      </a:r>
                      <a:r>
                        <a:rPr lang="cs-CZ" sz="1800" dirty="0">
                          <a:effectLst/>
                        </a:rPr>
                        <a:t>*, různý stupeň </a:t>
                      </a:r>
                      <a:r>
                        <a:rPr lang="cs-CZ" sz="1800" dirty="0" smtClean="0">
                          <a:effectLst/>
                        </a:rPr>
                        <a:t>malignity, viz klasifikace NEN GIT; funkční/hormonálně aktivní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8196305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Mucinózní cystická neoplazie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K˃˃H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Cystický, nekomunikující s dukty, u žen, progreduje v karcinom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389327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Serózní cystadenom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Cystický, nekomunikující s dukty, benigní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586237"/>
                  </a:ext>
                </a:extLst>
              </a:tr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Karcinom z acinárních buněk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Solidní, </a:t>
                      </a:r>
                      <a:r>
                        <a:rPr lang="cs-CZ" sz="1800" dirty="0" err="1">
                          <a:effectLst/>
                        </a:rPr>
                        <a:t>pseudocystický</a:t>
                      </a:r>
                      <a:r>
                        <a:rPr lang="cs-CZ" sz="1800" dirty="0">
                          <a:effectLst/>
                        </a:rPr>
                        <a:t>*, agresivní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641559"/>
                  </a:ext>
                </a:extLst>
              </a:tr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Solidní-pseudopapilární nádor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Solidní, </a:t>
                      </a:r>
                      <a:r>
                        <a:rPr lang="cs-CZ" sz="1800" dirty="0" err="1">
                          <a:effectLst/>
                        </a:rPr>
                        <a:t>pseudocystický</a:t>
                      </a:r>
                      <a:r>
                        <a:rPr lang="cs-CZ" sz="1800" dirty="0">
                          <a:effectLst/>
                        </a:rPr>
                        <a:t>*, mladé žen, nízce maligní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241979"/>
                  </a:ext>
                </a:extLst>
              </a:tr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Pankreatoblastom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˂1 %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Solidní, u dětí, maligní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5862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BDA67F2-ED21-411E-B919-B58C9607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149" y="6519446"/>
            <a:ext cx="49808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H, hlava; K - kauda; * často s </a:t>
            </a:r>
            <a:r>
              <a:rPr lang="cs-CZ" alt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pseudocystickou</a:t>
            </a:r>
            <a:r>
              <a:rPr lang="cs-CZ" alt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degenerací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7515414A-32F4-4C58-854A-C1B537D803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52923" y="0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Duktální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adenokarcinom </a:t>
            </a:r>
            <a:r>
              <a:rPr lang="cs-CZ" altLang="cs-CZ" sz="3600">
                <a:solidFill>
                  <a:schemeClr val="tx1"/>
                </a:solidFill>
                <a:latin typeface="+mn-lt"/>
              </a:rPr>
              <a:t>hlavy pankreatu (PDAC)</a:t>
            </a:r>
            <a:endParaRPr lang="cs-CZ" altLang="cs-CZ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4" descr="_pancreas-adenocarcinoma">
            <a:extLst>
              <a:ext uri="{FF2B5EF4-FFF2-40B4-BE49-F238E27FC236}">
                <a16:creationId xmlns:a16="http://schemas.microsoft.com/office/drawing/2014/main" id="{2076AF92-9046-4F34-BA96-F034AC75B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0634" y="1528156"/>
            <a:ext cx="68754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68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906CD4C-B180-4119-A73B-9145769C4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510779"/>
              </p:ext>
            </p:extLst>
          </p:nvPr>
        </p:nvGraphicFramePr>
        <p:xfrm>
          <a:off x="1206230" y="690663"/>
          <a:ext cx="9883302" cy="5408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919">
                  <a:extLst>
                    <a:ext uri="{9D8B030D-6E8A-4147-A177-3AD203B41FA5}">
                      <a16:colId xmlns:a16="http://schemas.microsoft.com/office/drawing/2014/main" val="715464163"/>
                    </a:ext>
                  </a:extLst>
                </a:gridCol>
                <a:gridCol w="5058383">
                  <a:extLst>
                    <a:ext uri="{9D8B030D-6E8A-4147-A177-3AD203B41FA5}">
                      <a16:colId xmlns:a16="http://schemas.microsoft.com/office/drawing/2014/main" val="1336883622"/>
                    </a:ext>
                  </a:extLst>
                </a:gridCol>
              </a:tblGrid>
              <a:tr h="77265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r>
                        <a:rPr lang="cs-CZ" altLang="cs-CZ" sz="28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Rizikové faktory karcinomu pankreatu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939454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Exogenní rizikové faktory 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Endogenní rizikové faktory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872198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Věk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Familiární výskyt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967696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Kouření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Hereditární syndromy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34366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Alkoholismus*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Chronická pankreatitida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544804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Dietní návyky, obezita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Diabetes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</a:rPr>
                        <a:t>mellitus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592058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Expozice organickým sloučeninám a radiaci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8216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0FAB875-7860-405D-A8A4-50C6AA090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919" y="6276175"/>
            <a:ext cx="49423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nepřímý vliv způsobující chronickou pankreatitidu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02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2959" y="-11112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Genetické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syndromy asociované s PDAC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904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218090"/>
              </p:ext>
            </p:extLst>
          </p:nvPr>
        </p:nvGraphicFramePr>
        <p:xfrm>
          <a:off x="1902959" y="1131888"/>
          <a:ext cx="8507412" cy="5159374"/>
        </p:xfrm>
        <a:graphic>
          <a:graphicData uri="http://schemas.openxmlformats.org/drawingml/2006/table">
            <a:tbl>
              <a:tblPr/>
              <a:tblGrid>
                <a:gridCol w="3106737">
                  <a:extLst>
                    <a:ext uri="{9D8B030D-6E8A-4147-A177-3AD203B41FA5}">
                      <a16:colId xmlns:a16="http://schemas.microsoft.com/office/drawing/2014/main" val="2949437970"/>
                    </a:ext>
                  </a:extLst>
                </a:gridCol>
                <a:gridCol w="2379663">
                  <a:extLst>
                    <a:ext uri="{9D8B030D-6E8A-4147-A177-3AD203B41FA5}">
                      <a16:colId xmlns:a16="http://schemas.microsoft.com/office/drawing/2014/main" val="1949218687"/>
                    </a:ext>
                  </a:extLst>
                </a:gridCol>
                <a:gridCol w="3021012">
                  <a:extLst>
                    <a:ext uri="{9D8B030D-6E8A-4147-A177-3AD203B41FA5}">
                      <a16:colId xmlns:a16="http://schemas.microsoft.com/office/drawing/2014/main" val="1539082156"/>
                    </a:ext>
                  </a:extLst>
                </a:gridCol>
              </a:tblGrid>
              <a:tr h="944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Syndrom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Typ dědičnosti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Gen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08549"/>
                  </a:ext>
                </a:extLst>
              </a:tr>
              <a:tr h="701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Lynchův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(hereditární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nepolypózní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CRC)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MSH2, MLH1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,…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43229"/>
                  </a:ext>
                </a:extLst>
              </a:tr>
              <a:tr h="701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Familiární karcinom prsu;   geny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Fanconiho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anémie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BRCA2, PALB2, FANCC, PANCG, (BRCA1)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273570"/>
                  </a:ext>
                </a:extLst>
              </a:tr>
              <a:tr h="701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Familiární karcinom pankreatu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Není znám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42594"/>
                  </a:ext>
                </a:extLst>
              </a:tr>
              <a:tr h="701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Syndrom familiárního melanomu (FAMMM)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CDKN2A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(p16)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366814"/>
                  </a:ext>
                </a:extLst>
              </a:tr>
              <a:tr h="762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Hereditární pankreatitida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 (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PRSS1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AR (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SPINK1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PRSS1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SPINK1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827583"/>
                  </a:ext>
                </a:extLst>
              </a:tr>
              <a:tr h="647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Peutz-Jeghersův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STK11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074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6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9B63-84EF-4295-BAAA-24CFF4B0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Prekurzorové</a:t>
            </a:r>
            <a:r>
              <a:rPr lang="cs-CZ" dirty="0">
                <a:latin typeface="+mn-lt"/>
              </a:rPr>
              <a:t> léze karcinomu pankreatu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D9BCB3-FF8C-44CE-9B4E-84E95800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6474"/>
            <a:ext cx="10058400" cy="4023360"/>
          </a:xfrm>
        </p:spPr>
        <p:txBody>
          <a:bodyPr/>
          <a:lstStyle/>
          <a:p>
            <a:pPr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Pankreatická </a:t>
            </a:r>
            <a:r>
              <a:rPr lang="cs-CZ" altLang="cs-CZ" sz="28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2800" b="1" dirty="0">
                <a:solidFill>
                  <a:schemeClr val="tx1"/>
                </a:solidFill>
              </a:rPr>
              <a:t> (</a:t>
            </a:r>
            <a:r>
              <a:rPr lang="cs-CZ" altLang="cs-CZ" sz="2800" b="1" dirty="0" err="1">
                <a:solidFill>
                  <a:schemeClr val="tx1"/>
                </a:solidFill>
              </a:rPr>
              <a:t>PanIN</a:t>
            </a:r>
            <a:r>
              <a:rPr lang="cs-CZ" altLang="cs-CZ" sz="2800" b="1" dirty="0">
                <a:solidFill>
                  <a:schemeClr val="tx1"/>
                </a:solidFill>
              </a:rPr>
              <a:t>) </a:t>
            </a:r>
            <a:r>
              <a:rPr lang="cs-CZ" altLang="cs-CZ" sz="2800" dirty="0">
                <a:solidFill>
                  <a:schemeClr val="tx1"/>
                </a:solidFill>
              </a:rPr>
              <a:t>– prekurzor PDAC </a:t>
            </a:r>
          </a:p>
          <a:p>
            <a:pPr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b="1" dirty="0" err="1">
                <a:solidFill>
                  <a:schemeClr val="tx1"/>
                </a:solidFill>
              </a:rPr>
              <a:t>Mucinózní</a:t>
            </a:r>
            <a:r>
              <a:rPr lang="cs-CZ" altLang="cs-CZ" b="1" dirty="0">
                <a:solidFill>
                  <a:schemeClr val="tx1"/>
                </a:solidFill>
              </a:rPr>
              <a:t> cystická </a:t>
            </a:r>
            <a:r>
              <a:rPr lang="cs-CZ" altLang="cs-CZ" b="1" dirty="0" err="1">
                <a:solidFill>
                  <a:schemeClr val="tx1"/>
                </a:solidFill>
              </a:rPr>
              <a:t>neoplazie</a:t>
            </a:r>
            <a:r>
              <a:rPr lang="cs-CZ" altLang="cs-CZ" b="1" dirty="0">
                <a:solidFill>
                  <a:schemeClr val="tx1"/>
                </a:solidFill>
              </a:rPr>
              <a:t> (MCN)</a:t>
            </a:r>
          </a:p>
          <a:p>
            <a:pPr>
              <a:defRPr/>
            </a:pPr>
            <a:r>
              <a:rPr lang="cs-CZ" altLang="cs-CZ" b="1" dirty="0" err="1">
                <a:solidFill>
                  <a:schemeClr val="tx1"/>
                </a:solidFill>
              </a:rPr>
              <a:t>Intraduktální</a:t>
            </a:r>
            <a:r>
              <a:rPr lang="cs-CZ" altLang="cs-CZ" b="1" dirty="0">
                <a:solidFill>
                  <a:schemeClr val="tx1"/>
                </a:solidFill>
              </a:rPr>
              <a:t> papilární </a:t>
            </a:r>
            <a:r>
              <a:rPr lang="cs-CZ" altLang="cs-CZ" b="1" dirty="0" err="1">
                <a:solidFill>
                  <a:schemeClr val="tx1"/>
                </a:solidFill>
              </a:rPr>
              <a:t>mucinózní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neoplazie</a:t>
            </a:r>
            <a:r>
              <a:rPr lang="cs-CZ" altLang="cs-CZ" b="1" dirty="0">
                <a:solidFill>
                  <a:schemeClr val="tx1"/>
                </a:solidFill>
              </a:rPr>
              <a:t> (IPMN)  </a:t>
            </a:r>
          </a:p>
          <a:p>
            <a:endParaRPr lang="cs-CZ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A7C7F3-EB5C-414F-8D50-3EDA7CDBC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13" y="5623525"/>
            <a:ext cx="81809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>
                <a:latin typeface="+mn-lt"/>
              </a:rPr>
              <a:t> vícestupňový proces histologické a genetické progrese v invazivní karcinom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+mn-lt"/>
              </a:rPr>
              <a:t>- odlišné klinicko-patologické a genetické charakteristiky 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78FED94-20E8-45D4-91F8-7643790F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825" y="2646786"/>
            <a:ext cx="6887184" cy="18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9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Charakteristiky PDAC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81707" cy="463670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představuje 85-90 </a:t>
            </a:r>
            <a:r>
              <a:rPr lang="cs-CZ" dirty="0"/>
              <a:t>% všech nádorů </a:t>
            </a:r>
            <a:r>
              <a:rPr lang="cs-CZ" dirty="0" smtClean="0"/>
              <a:t>pankreatu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vysoce </a:t>
            </a:r>
            <a:r>
              <a:rPr lang="cs-CZ" dirty="0" smtClean="0"/>
              <a:t>nepříznivá prognóza, </a:t>
            </a:r>
            <a:r>
              <a:rPr lang="cs-CZ" dirty="0"/>
              <a:t>5leté přežití </a:t>
            </a:r>
            <a:r>
              <a:rPr lang="cs-CZ" dirty="0" smtClean="0"/>
              <a:t>nepřesahuje </a:t>
            </a:r>
            <a:r>
              <a:rPr lang="cs-CZ" dirty="0"/>
              <a:t>5 %, mortalita se téměř rovná </a:t>
            </a:r>
            <a:r>
              <a:rPr lang="cs-CZ" dirty="0" smtClean="0"/>
              <a:t>incidenci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vzrůstající incidence, Česká </a:t>
            </a:r>
            <a:r>
              <a:rPr lang="cs-CZ" dirty="0"/>
              <a:t>republika zaujímá celosvětově první místo v incidenci této choroby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</a:t>
            </a:r>
            <a:r>
              <a:rPr lang="cs-CZ" dirty="0"/>
              <a:t> zemích západního světa je 4.-5. nejčastější příčinou úmrtí v souvislosti s onkologickým onemocněním, v gastrointestinálním traktu 2. nejčastější po kolorektálním </a:t>
            </a:r>
            <a:r>
              <a:rPr lang="cs-CZ" dirty="0" smtClean="0"/>
              <a:t>karcinomu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příčiny </a:t>
            </a:r>
            <a:r>
              <a:rPr lang="cs-CZ" dirty="0"/>
              <a:t>tohoto nepříznivého </a:t>
            </a:r>
            <a:r>
              <a:rPr lang="cs-CZ" dirty="0" smtClean="0"/>
              <a:t>stavu: </a:t>
            </a:r>
          </a:p>
          <a:p>
            <a:pPr marL="0" indent="0">
              <a:buNone/>
            </a:pPr>
            <a:r>
              <a:rPr lang="cs-CZ" dirty="0" smtClean="0"/>
              <a:t> absence </a:t>
            </a:r>
            <a:r>
              <a:rPr lang="cs-CZ" dirty="0"/>
              <a:t>efektivního </a:t>
            </a:r>
            <a:r>
              <a:rPr lang="cs-CZ" dirty="0" err="1" smtClean="0"/>
              <a:t>screeningu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diagnostika </a:t>
            </a:r>
            <a:r>
              <a:rPr lang="cs-CZ" dirty="0"/>
              <a:t>v pozdních stádiích onemocnění vzhledem k dlouhému asymptomatickému průběhu onemocnění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vlastní </a:t>
            </a:r>
            <a:r>
              <a:rPr lang="cs-CZ" dirty="0"/>
              <a:t>molekulárně-biologické vlastnosti </a:t>
            </a:r>
            <a:r>
              <a:rPr lang="cs-CZ" dirty="0" err="1"/>
              <a:t>duktálního</a:t>
            </a:r>
            <a:r>
              <a:rPr lang="cs-CZ" dirty="0"/>
              <a:t> adenokarcinomu </a:t>
            </a:r>
            <a:r>
              <a:rPr lang="cs-CZ" dirty="0" smtClean="0"/>
              <a:t>pankreatu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radikální resekce - příznivě </a:t>
            </a:r>
            <a:r>
              <a:rPr lang="cs-CZ" dirty="0"/>
              <a:t>ovlivňuje přežití </a:t>
            </a:r>
            <a:r>
              <a:rPr lang="cs-CZ" dirty="0" smtClean="0"/>
              <a:t>pacientů; v</a:t>
            </a:r>
            <a:r>
              <a:rPr lang="cs-CZ" dirty="0"/>
              <a:t> době diagnózy </a:t>
            </a:r>
            <a:r>
              <a:rPr lang="cs-CZ" dirty="0" err="1" smtClean="0"/>
              <a:t>resekabilních</a:t>
            </a:r>
            <a:r>
              <a:rPr lang="cs-CZ" dirty="0" smtClean="0"/>
              <a:t> </a:t>
            </a:r>
            <a:r>
              <a:rPr lang="cs-CZ" dirty="0"/>
              <a:t>pouze 10-15 % </a:t>
            </a:r>
            <a:r>
              <a:rPr lang="cs-CZ" dirty="0" err="1"/>
              <a:t>duktálních</a:t>
            </a:r>
            <a:r>
              <a:rPr lang="cs-CZ" dirty="0"/>
              <a:t> adenokarcinomů pankreatu, </a:t>
            </a:r>
            <a:r>
              <a:rPr lang="cs-CZ" dirty="0" smtClean="0"/>
              <a:t>u </a:t>
            </a:r>
            <a:r>
              <a:rPr lang="cs-CZ" dirty="0"/>
              <a:t>70 % pacientů je přítomno metastatické postižení regionálních lymfatických uzlin. I přes radikální resekci dochází k recidivě tohoto onemocnění do dvou let až u 90  </a:t>
            </a:r>
            <a:r>
              <a:rPr lang="x-none" dirty="0"/>
              <a:t> </a:t>
            </a:r>
            <a:r>
              <a:rPr lang="cs-CZ" dirty="0"/>
              <a:t>% pacientů. </a:t>
            </a:r>
          </a:p>
          <a:p>
            <a:r>
              <a:rPr lang="x-none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59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Klinické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příznaky PDAC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26584" cy="439994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/>
              <a:t>Nejčastější lokalizace </a:t>
            </a:r>
            <a:r>
              <a:rPr lang="cs-CZ" altLang="cs-CZ" sz="2400" b="1" dirty="0"/>
              <a:t>v hlavě </a:t>
            </a:r>
            <a:r>
              <a:rPr lang="cs-CZ" altLang="cs-CZ" sz="2400" b="1" dirty="0" smtClean="0"/>
              <a:t>pankreatu (2/3)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Bolest břicha, ztráta hmotnosti, náhle vzniklý bezbolestný ikterus, pruritus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Migrující tromboflebitida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Příznaky vyplývající z metastáz a postižení okolních orgánů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/>
              <a:t>Onkomarkery</a:t>
            </a:r>
            <a:r>
              <a:rPr lang="cs-CZ" altLang="cs-CZ" sz="2400" b="1" dirty="0"/>
              <a:t> </a:t>
            </a:r>
            <a:r>
              <a:rPr lang="cs-CZ" altLang="cs-CZ" sz="2400" dirty="0"/>
              <a:t>(CA 19-9, CEA</a:t>
            </a:r>
            <a:r>
              <a:rPr lang="cs-CZ" altLang="cs-CZ" sz="2400" dirty="0" smtClean="0"/>
              <a:t>,…nejsou specifické)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DM asociovaný s PDAC (atypický)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200" dirty="0" smtClean="0"/>
              <a:t> vznikající </a:t>
            </a:r>
            <a:r>
              <a:rPr lang="cs-CZ" altLang="cs-CZ" sz="2200" dirty="0"/>
              <a:t>náhle</a:t>
            </a:r>
            <a:r>
              <a:rPr lang="cs-CZ" altLang="cs-CZ" sz="2200" b="1" dirty="0"/>
              <a:t> </a:t>
            </a:r>
            <a:r>
              <a:rPr lang="cs-CZ" altLang="cs-CZ" sz="2200" dirty="0"/>
              <a:t>ve vyšším věku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200" dirty="0" smtClean="0"/>
              <a:t> absence </a:t>
            </a:r>
            <a:r>
              <a:rPr lang="cs-CZ" altLang="cs-CZ" sz="2200" dirty="0"/>
              <a:t>obezity, rychlá progrese k </a:t>
            </a:r>
            <a:r>
              <a:rPr lang="cs-CZ" altLang="cs-CZ" sz="2200" dirty="0" err="1"/>
              <a:t>inzulinoterapii</a:t>
            </a:r>
            <a:endParaRPr lang="cs-CZ" altLang="cs-CZ" sz="22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200" dirty="0" smtClean="0"/>
              <a:t> opakující </a:t>
            </a:r>
            <a:r>
              <a:rPr lang="cs-CZ" altLang="cs-CZ" sz="2200" dirty="0"/>
              <a:t>se </a:t>
            </a:r>
            <a:r>
              <a:rPr lang="cs-CZ" altLang="cs-CZ" sz="2200" dirty="0" err="1"/>
              <a:t>infekty</a:t>
            </a:r>
            <a:r>
              <a:rPr lang="cs-CZ" altLang="cs-CZ" sz="2200" dirty="0"/>
              <a:t> včetně mykotických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200" dirty="0" smtClean="0"/>
              <a:t> nestabilita </a:t>
            </a:r>
            <a:r>
              <a:rPr lang="cs-CZ" altLang="cs-CZ" sz="2200" dirty="0"/>
              <a:t>vnitřního prostředí</a:t>
            </a:r>
            <a:r>
              <a:rPr lang="cs-CZ" altLang="cs-CZ" sz="2200" b="1" dirty="0"/>
              <a:t> </a:t>
            </a:r>
            <a:r>
              <a:rPr lang="cs-CZ" altLang="cs-CZ" sz="2200" dirty="0"/>
              <a:t>s opakujícími se hyperglykémiemi a</a:t>
            </a:r>
            <a:r>
              <a:rPr lang="cs-CZ" altLang="cs-CZ" sz="2200" b="1" dirty="0"/>
              <a:t> </a:t>
            </a:r>
            <a:r>
              <a:rPr lang="cs-CZ" altLang="cs-CZ" sz="2200" dirty="0"/>
              <a:t>tendencí ke </a:t>
            </a:r>
            <a:r>
              <a:rPr lang="cs-CZ" altLang="cs-CZ" sz="2200" dirty="0" err="1"/>
              <a:t>ketoacidóze</a:t>
            </a:r>
            <a:r>
              <a:rPr lang="cs-CZ" altLang="cs-CZ" sz="2200" dirty="0"/>
              <a:t> a </a:t>
            </a:r>
            <a:r>
              <a:rPr lang="cs-CZ" altLang="cs-CZ" sz="2200" dirty="0" err="1"/>
              <a:t>kachektizaci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43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Šíření PDAC</a:t>
            </a:r>
            <a:endParaRPr lang="cs-CZ" altLang="cs-CZ" dirty="0"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Metastázy </a:t>
            </a:r>
            <a:r>
              <a:rPr lang="cs-CZ" altLang="cs-CZ" dirty="0" err="1"/>
              <a:t>lymfogenní</a:t>
            </a:r>
            <a:r>
              <a:rPr lang="cs-CZ" altLang="cs-CZ" dirty="0"/>
              <a:t> do regionálních lymfatických </a:t>
            </a:r>
            <a:r>
              <a:rPr lang="cs-CZ" altLang="cs-CZ" dirty="0" smtClean="0"/>
              <a:t>uzlin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Hematogenní metastázy v játrech, plicích, </a:t>
            </a:r>
            <a:r>
              <a:rPr lang="cs-CZ" altLang="cs-CZ" dirty="0" smtClean="0"/>
              <a:t>kostech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Karcinomatóza </a:t>
            </a:r>
            <a:r>
              <a:rPr lang="cs-CZ" altLang="cs-CZ" dirty="0" smtClean="0"/>
              <a:t>peritonea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err="1"/>
              <a:t>Perineurální</a:t>
            </a:r>
            <a:r>
              <a:rPr lang="cs-CZ" altLang="cs-CZ" dirty="0"/>
              <a:t> propagace</a:t>
            </a:r>
          </a:p>
        </p:txBody>
      </p:sp>
    </p:spTree>
    <p:extLst>
      <p:ext uri="{BB962C8B-B14F-4D97-AF65-F5344CB8AC3E}">
        <p14:creationId xmlns:p14="http://schemas.microsoft.com/office/powerpoint/2010/main" val="18965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479677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Duktální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adenokarcinom a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perineurální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propagace</a:t>
            </a:r>
          </a:p>
        </p:txBody>
      </p:sp>
      <p:pic>
        <p:nvPicPr>
          <p:cNvPr id="66563" name="Picture 7" descr="06-11-23-1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8" descr="06-11-23-1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63B1B-50C8-4904-9A53-7B371AFF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Kongenitální abnormity pankreatu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D458E3-A660-4781-8DC7-B3C54D13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dirty="0"/>
              <a:t>Vznikají nejčastěji  v důsledku poruchy migrace a splynutí dorzálního a ventrálního základu pankreatu</a:t>
            </a:r>
          </a:p>
          <a:p>
            <a:pPr marL="0" indent="0">
              <a:buNone/>
              <a:defRPr/>
            </a:pPr>
            <a:r>
              <a:rPr lang="cs-CZ" dirty="0"/>
              <a:t>Mohou působit obstrukci duodena, zvyšují riziko pankreatitidy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Pancreas</a:t>
            </a:r>
            <a:r>
              <a:rPr lang="cs-CZ" dirty="0"/>
              <a:t> </a:t>
            </a:r>
            <a:r>
              <a:rPr lang="cs-CZ" dirty="0" err="1"/>
              <a:t>annulare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Pancreas</a:t>
            </a:r>
            <a:r>
              <a:rPr lang="cs-CZ" dirty="0"/>
              <a:t> </a:t>
            </a:r>
            <a:r>
              <a:rPr lang="cs-CZ" dirty="0" err="1"/>
              <a:t>divisum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/>
              <a:t> Ektopický pankreas (v žaludku, duodenu, jejunu, ..)</a:t>
            </a:r>
          </a:p>
          <a:p>
            <a:pPr>
              <a:buFontTx/>
              <a:buChar char="-"/>
              <a:defRPr/>
            </a:pPr>
            <a:r>
              <a:rPr lang="cs-CZ" dirty="0"/>
              <a:t> Kongenitální/dysgenetické cysty pankreatu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25604" name="Obrázek 3">
            <a:extLst>
              <a:ext uri="{FF2B5EF4-FFF2-40B4-BE49-F238E27FC236}">
                <a16:creationId xmlns:a16="http://schemas.microsoft.com/office/drawing/2014/main" id="{FE7C7AD0-BAC1-412D-A882-BCE18B654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45" y="3155448"/>
            <a:ext cx="4932362" cy="370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1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Cystické nádory pankreatu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err="1" smtClean="0">
                <a:solidFill>
                  <a:schemeClr val="tx1"/>
                </a:solidFill>
              </a:rPr>
              <a:t>Mucinózní</a:t>
            </a:r>
            <a:r>
              <a:rPr lang="cs-CZ" sz="2800" b="1" dirty="0" smtClean="0">
                <a:solidFill>
                  <a:schemeClr val="tx1"/>
                </a:solidFill>
              </a:rPr>
              <a:t> cystické nádory</a:t>
            </a:r>
          </a:p>
          <a:p>
            <a:r>
              <a:rPr lang="cs-CZ" dirty="0" err="1" smtClean="0"/>
              <a:t>Mucinózní</a:t>
            </a:r>
            <a:r>
              <a:rPr lang="cs-CZ" dirty="0" smtClean="0"/>
              <a:t> cystické </a:t>
            </a:r>
            <a:r>
              <a:rPr lang="cs-CZ" dirty="0" err="1" smtClean="0"/>
              <a:t>neoplazie</a:t>
            </a:r>
            <a:r>
              <a:rPr lang="cs-CZ" dirty="0" smtClean="0"/>
              <a:t> (MCN)</a:t>
            </a:r>
          </a:p>
          <a:p>
            <a:r>
              <a:rPr lang="cs-CZ" dirty="0" err="1" smtClean="0"/>
              <a:t>Intraduktální</a:t>
            </a:r>
            <a:r>
              <a:rPr lang="cs-CZ" dirty="0" smtClean="0"/>
              <a:t> papilární </a:t>
            </a:r>
            <a:r>
              <a:rPr lang="cs-CZ" dirty="0" err="1" smtClean="0"/>
              <a:t>mucinózní</a:t>
            </a:r>
            <a:r>
              <a:rPr lang="cs-CZ" dirty="0" smtClean="0"/>
              <a:t> </a:t>
            </a:r>
            <a:r>
              <a:rPr lang="cs-CZ" dirty="0" err="1" smtClean="0"/>
              <a:t>neoplazie</a:t>
            </a:r>
            <a:r>
              <a:rPr lang="cs-CZ" dirty="0" smtClean="0"/>
              <a:t> (IPMN)</a:t>
            </a:r>
          </a:p>
          <a:p>
            <a:pPr marL="0" indent="0">
              <a:buNone/>
            </a:pPr>
            <a:r>
              <a:rPr lang="cs-CZ" i="1" dirty="0"/>
              <a:t>Benigní, mohou progredovat v karcinom.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sz="2800" b="1" dirty="0">
                <a:solidFill>
                  <a:schemeClr val="tx1"/>
                </a:solidFill>
              </a:rPr>
              <a:t>Serózní cystické nádory </a:t>
            </a:r>
            <a:endParaRPr lang="cs-CZ" sz="2800" b="1" dirty="0" smtClean="0">
              <a:solidFill>
                <a:schemeClr val="tx1"/>
              </a:solidFill>
            </a:endParaRPr>
          </a:p>
          <a:p>
            <a:r>
              <a:rPr lang="cs-CZ" i="1" dirty="0"/>
              <a:t>Téměř vždy </a:t>
            </a:r>
            <a:r>
              <a:rPr lang="cs-CZ" i="1" dirty="0" smtClean="0"/>
              <a:t>benigní; u některých asociace s VHL chorobou.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200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AE18EBAB-BD4C-45B0-9606-EC4EC9211B9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b="1" dirty="0" smtClean="0"/>
              <a:t>Klasifikace neuroendokrinních </a:t>
            </a:r>
            <a:r>
              <a:rPr lang="cs-CZ" altLang="cs-CZ" sz="4400" b="1" dirty="0" err="1" smtClean="0"/>
              <a:t>neoplazií</a:t>
            </a:r>
            <a:r>
              <a:rPr lang="cs-CZ" altLang="cs-CZ" sz="4400" b="1" dirty="0" smtClean="0"/>
              <a:t> GIT:</a:t>
            </a:r>
            <a:br>
              <a:rPr lang="cs-CZ" altLang="cs-CZ" sz="4400" b="1" dirty="0" smtClean="0"/>
            </a:br>
            <a:r>
              <a:rPr lang="cs-CZ" altLang="cs-CZ" sz="3200" b="1" dirty="0" smtClean="0"/>
              <a:t>platná i pro nádory endokrinního pankreatu</a:t>
            </a:r>
            <a:endParaRPr lang="cs-CZ" altLang="cs-CZ" sz="3200" b="1" dirty="0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A44A5430-5489-4CFA-8448-DC50B9AE6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659291" cy="402336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Neuroendokrinní tumor - NET G1/G2/G3 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     </a:t>
            </a:r>
            <a:r>
              <a:rPr lang="cs-CZ" altLang="cs-CZ" dirty="0" smtClean="0">
                <a:solidFill>
                  <a:schemeClr val="hlink"/>
                </a:solidFill>
              </a:rPr>
              <a:t>dobře diferencované neuroendokrinní </a:t>
            </a:r>
            <a:r>
              <a:rPr lang="cs-CZ" altLang="cs-CZ" dirty="0" err="1" smtClean="0">
                <a:solidFill>
                  <a:schemeClr val="hlink"/>
                </a:solidFill>
              </a:rPr>
              <a:t>neoplazie</a:t>
            </a:r>
            <a:r>
              <a:rPr lang="cs-CZ" altLang="cs-CZ" dirty="0" smtClean="0">
                <a:solidFill>
                  <a:schemeClr val="hlink"/>
                </a:solidFill>
              </a:rPr>
              <a:t>; </a:t>
            </a:r>
            <a:r>
              <a:rPr lang="cs-CZ" altLang="cs-CZ" dirty="0" err="1" smtClean="0">
                <a:solidFill>
                  <a:schemeClr val="hlink"/>
                </a:solidFill>
              </a:rPr>
              <a:t>low</a:t>
            </a:r>
            <a:r>
              <a:rPr lang="cs-CZ" altLang="cs-CZ" dirty="0" smtClean="0">
                <a:solidFill>
                  <a:schemeClr val="hlink"/>
                </a:solidFill>
              </a:rPr>
              <a:t> grade (G1/G2) a </a:t>
            </a:r>
            <a:r>
              <a:rPr lang="cs-CZ" altLang="cs-CZ" dirty="0" err="1" smtClean="0">
                <a:solidFill>
                  <a:schemeClr val="hlink"/>
                </a:solidFill>
              </a:rPr>
              <a:t>high</a:t>
            </a:r>
            <a:r>
              <a:rPr lang="cs-CZ" altLang="cs-CZ" dirty="0" smtClean="0">
                <a:solidFill>
                  <a:schemeClr val="hlink"/>
                </a:solidFill>
              </a:rPr>
              <a:t> grade (G3) malignity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smtClean="0">
                <a:solidFill>
                  <a:schemeClr val="hlink"/>
                </a:solidFill>
              </a:rPr>
              <a:t>    (dříve </a:t>
            </a:r>
            <a:r>
              <a:rPr lang="cs-CZ" altLang="cs-CZ" dirty="0" err="1" smtClean="0">
                <a:solidFill>
                  <a:schemeClr val="hlink"/>
                </a:solidFill>
              </a:rPr>
              <a:t>karcinoidy</a:t>
            </a:r>
            <a:r>
              <a:rPr lang="cs-CZ" altLang="cs-CZ" dirty="0" smtClean="0">
                <a:solidFill>
                  <a:schemeClr val="hlink"/>
                </a:solidFill>
              </a:rPr>
              <a:t> a atypické, maligní </a:t>
            </a:r>
            <a:r>
              <a:rPr lang="cs-CZ" altLang="cs-CZ" dirty="0" err="1" smtClean="0">
                <a:solidFill>
                  <a:schemeClr val="hlink"/>
                </a:solidFill>
              </a:rPr>
              <a:t>karcinoidy</a:t>
            </a:r>
            <a:r>
              <a:rPr lang="cs-CZ" altLang="cs-CZ" dirty="0" smtClean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Neuroendokrinní karcinom - NEC G3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     </a:t>
            </a:r>
            <a:r>
              <a:rPr lang="cs-CZ" altLang="cs-CZ" dirty="0" smtClean="0">
                <a:solidFill>
                  <a:schemeClr val="hlink"/>
                </a:solidFill>
              </a:rPr>
              <a:t>nízce </a:t>
            </a:r>
            <a:r>
              <a:rPr lang="cs-CZ" altLang="cs-CZ" dirty="0">
                <a:solidFill>
                  <a:schemeClr val="hlink"/>
                </a:solidFill>
              </a:rPr>
              <a:t>diferencované neuroendokrinní </a:t>
            </a:r>
            <a:r>
              <a:rPr lang="cs-CZ" altLang="cs-CZ" dirty="0" err="1" smtClean="0">
                <a:solidFill>
                  <a:schemeClr val="hlink"/>
                </a:solidFill>
              </a:rPr>
              <a:t>neoplazie</a:t>
            </a:r>
            <a:endParaRPr lang="cs-CZ" altLang="cs-CZ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smtClean="0">
                <a:solidFill>
                  <a:schemeClr val="hlink"/>
                </a:solidFill>
              </a:rPr>
              <a:t>    (neuroendokrinní karcinomy, </a:t>
            </a:r>
            <a:r>
              <a:rPr lang="cs-CZ" altLang="cs-CZ" dirty="0" err="1" smtClean="0">
                <a:solidFill>
                  <a:schemeClr val="hlink"/>
                </a:solidFill>
              </a:rPr>
              <a:t>high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>
                <a:solidFill>
                  <a:schemeClr val="hlink"/>
                </a:solidFill>
              </a:rPr>
              <a:t>grade malignity)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malobuněčný </a:t>
            </a:r>
            <a:r>
              <a:rPr lang="cs-CZ" altLang="cs-CZ" dirty="0"/>
              <a:t>(</a:t>
            </a:r>
            <a:r>
              <a:rPr lang="cs-CZ" altLang="cs-CZ" dirty="0" err="1"/>
              <a:t>ovískový</a:t>
            </a:r>
            <a:r>
              <a:rPr lang="cs-CZ" altLang="cs-CZ" dirty="0"/>
              <a:t>) neuroendokrinní karcinom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velkobuněčný</a:t>
            </a:r>
            <a:r>
              <a:rPr lang="cs-CZ" altLang="cs-CZ" dirty="0" smtClean="0"/>
              <a:t> </a:t>
            </a:r>
            <a:r>
              <a:rPr lang="cs-CZ" altLang="cs-CZ" dirty="0"/>
              <a:t>neuroendokrinní </a:t>
            </a:r>
            <a:r>
              <a:rPr lang="cs-CZ" altLang="cs-CZ" dirty="0" smtClean="0"/>
              <a:t>karcinom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100" b="1" dirty="0">
                <a:solidFill>
                  <a:schemeClr val="hlink"/>
                </a:solidFill>
              </a:rPr>
              <a:t>Smíšené neuroendokrinní a </a:t>
            </a:r>
            <a:r>
              <a:rPr lang="cs-CZ" altLang="cs-CZ" sz="2100" b="1" dirty="0" err="1">
                <a:solidFill>
                  <a:schemeClr val="hlink"/>
                </a:solidFill>
              </a:rPr>
              <a:t>nonneuroendokrinní</a:t>
            </a:r>
            <a:r>
              <a:rPr lang="cs-CZ" altLang="cs-CZ" sz="2100" b="1" dirty="0">
                <a:solidFill>
                  <a:schemeClr val="hlink"/>
                </a:solidFill>
              </a:rPr>
              <a:t> </a:t>
            </a:r>
            <a:r>
              <a:rPr lang="cs-CZ" altLang="cs-CZ" sz="2100" b="1" dirty="0" err="1">
                <a:solidFill>
                  <a:schemeClr val="hlink"/>
                </a:solidFill>
              </a:rPr>
              <a:t>neoplazie</a:t>
            </a:r>
            <a:r>
              <a:rPr lang="cs-CZ" altLang="cs-CZ" sz="2100" b="1" dirty="0">
                <a:solidFill>
                  <a:schemeClr val="hlink"/>
                </a:solidFill>
              </a:rPr>
              <a:t> </a:t>
            </a:r>
            <a:r>
              <a:rPr lang="cs-CZ" altLang="cs-CZ" sz="2100" b="1" dirty="0" smtClean="0">
                <a:solidFill>
                  <a:schemeClr val="hlink"/>
                </a:solidFill>
              </a:rPr>
              <a:t>(</a:t>
            </a:r>
            <a:r>
              <a:rPr lang="cs-CZ" altLang="cs-CZ" sz="2100" b="1" dirty="0" err="1" smtClean="0">
                <a:solidFill>
                  <a:schemeClr val="hlink"/>
                </a:solidFill>
              </a:rPr>
              <a:t>MiNEN</a:t>
            </a:r>
            <a:r>
              <a:rPr lang="cs-CZ" altLang="cs-CZ" sz="2100" b="1" dirty="0" smtClean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dirty="0" smtClean="0">
                <a:solidFill>
                  <a:schemeClr val="hlink"/>
                </a:solidFill>
              </a:rPr>
              <a:t>(dříve MANEC)</a:t>
            </a:r>
            <a:endParaRPr lang="cs-CZ" altLang="cs-CZ" sz="2100" dirty="0">
              <a:solidFill>
                <a:schemeClr val="hlin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86199" y="5752273"/>
            <a:ext cx="418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WHO 2010: NET G1/G2; NEC; MANEC)</a:t>
            </a:r>
          </a:p>
          <a:p>
            <a:r>
              <a:rPr lang="cs-CZ" dirty="0" smtClean="0"/>
              <a:t>WHO 2017: NET G1/G2/G3; NEC; </a:t>
            </a:r>
            <a:r>
              <a:rPr lang="cs-CZ" dirty="0" err="1" smtClean="0"/>
              <a:t>MiNEN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43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+mn-lt"/>
              </a:rPr>
              <a:t>Klinické syndromy asociované </a:t>
            </a:r>
            <a:br>
              <a:rPr lang="cs-CZ" sz="4400" dirty="0" smtClean="0">
                <a:latin typeface="+mn-lt"/>
              </a:rPr>
            </a:br>
            <a:r>
              <a:rPr lang="cs-CZ" sz="4400" dirty="0" smtClean="0">
                <a:latin typeface="+mn-lt"/>
              </a:rPr>
              <a:t>s funkčními neuroendokrinními tumory</a:t>
            </a:r>
            <a:endParaRPr lang="cs-CZ" sz="4400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97280" y="1845733"/>
            <a:ext cx="11094720" cy="485714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1) </a:t>
            </a:r>
            <a:r>
              <a:rPr lang="cs-CZ" b="1" dirty="0" err="1" smtClean="0"/>
              <a:t>Insulinom</a:t>
            </a:r>
            <a:r>
              <a:rPr lang="cs-CZ" b="1" dirty="0" smtClean="0"/>
              <a:t>/hyperinzulinismus</a:t>
            </a:r>
            <a:r>
              <a:rPr lang="cs-CZ" dirty="0" smtClean="0"/>
              <a:t>…..hypoglykémie</a:t>
            </a:r>
          </a:p>
          <a:p>
            <a:endParaRPr lang="cs-CZ" dirty="0" smtClean="0"/>
          </a:p>
          <a:p>
            <a:r>
              <a:rPr lang="cs-CZ" dirty="0" smtClean="0"/>
              <a:t>2) </a:t>
            </a:r>
            <a:r>
              <a:rPr lang="cs-CZ" b="1" dirty="0" err="1" smtClean="0"/>
              <a:t>Gastrinom</a:t>
            </a:r>
            <a:r>
              <a:rPr lang="cs-CZ" b="1" dirty="0" smtClean="0"/>
              <a:t>/</a:t>
            </a:r>
            <a:r>
              <a:rPr lang="cs-CZ" b="1" dirty="0" err="1" smtClean="0"/>
              <a:t>ZollingerEllisonův</a:t>
            </a:r>
            <a:r>
              <a:rPr lang="cs-CZ" b="1" dirty="0" smtClean="0"/>
              <a:t> syndrom</a:t>
            </a:r>
            <a:r>
              <a:rPr lang="cs-CZ" dirty="0" smtClean="0"/>
              <a:t>……peptické ulcerace v atypických lokalizacích</a:t>
            </a:r>
          </a:p>
          <a:p>
            <a:endParaRPr lang="cs-CZ" dirty="0" smtClean="0"/>
          </a:p>
          <a:p>
            <a:r>
              <a:rPr lang="cs-CZ" dirty="0" smtClean="0"/>
              <a:t>3) </a:t>
            </a:r>
            <a:r>
              <a:rPr lang="cs-CZ" b="1" dirty="0" err="1" smtClean="0"/>
              <a:t>Glukagonom</a:t>
            </a:r>
            <a:r>
              <a:rPr lang="cs-CZ" dirty="0" smtClean="0"/>
              <a:t>….diabetes, migrující erytém, anémie</a:t>
            </a:r>
          </a:p>
          <a:p>
            <a:endParaRPr lang="cs-CZ" dirty="0" smtClean="0"/>
          </a:p>
          <a:p>
            <a:r>
              <a:rPr lang="cs-CZ" dirty="0" smtClean="0"/>
              <a:t>4) </a:t>
            </a:r>
            <a:r>
              <a:rPr lang="cs-CZ" b="1" dirty="0" err="1" smtClean="0"/>
              <a:t>Somatostatinom</a:t>
            </a:r>
            <a:r>
              <a:rPr lang="cs-CZ" dirty="0" smtClean="0"/>
              <a:t>…diabetes, cholelitiáza, </a:t>
            </a:r>
            <a:r>
              <a:rPr lang="cs-CZ" dirty="0" err="1" smtClean="0"/>
              <a:t>steatorhea</a:t>
            </a:r>
            <a:r>
              <a:rPr lang="cs-CZ" dirty="0" smtClean="0"/>
              <a:t>, </a:t>
            </a:r>
            <a:r>
              <a:rPr lang="cs-CZ" dirty="0" err="1" smtClean="0"/>
              <a:t>hypochlorhydrie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5) </a:t>
            </a:r>
            <a:r>
              <a:rPr lang="cs-CZ" b="1" dirty="0" err="1" smtClean="0"/>
              <a:t>VIPom</a:t>
            </a:r>
            <a:r>
              <a:rPr lang="cs-CZ" b="1" dirty="0" smtClean="0"/>
              <a:t>/WDHA syndrom</a:t>
            </a:r>
            <a:r>
              <a:rPr lang="cs-CZ" dirty="0" smtClean="0"/>
              <a:t>….(„</a:t>
            </a:r>
            <a:r>
              <a:rPr lang="cs-CZ" dirty="0" err="1" smtClean="0"/>
              <a:t>watery</a:t>
            </a:r>
            <a:r>
              <a:rPr lang="cs-CZ" dirty="0" smtClean="0"/>
              <a:t> </a:t>
            </a:r>
            <a:r>
              <a:rPr lang="cs-CZ" dirty="0" err="1" smtClean="0"/>
              <a:t>diarrha</a:t>
            </a:r>
            <a:r>
              <a:rPr lang="cs-CZ" dirty="0" smtClean="0"/>
              <a:t>, </a:t>
            </a:r>
            <a:r>
              <a:rPr lang="cs-CZ" dirty="0" err="1" smtClean="0"/>
              <a:t>hypokalémie</a:t>
            </a:r>
            <a:r>
              <a:rPr lang="cs-CZ" dirty="0" smtClean="0"/>
              <a:t>, achlorhydrie)</a:t>
            </a:r>
          </a:p>
          <a:p>
            <a:endParaRPr lang="cs-CZ" dirty="0" smtClean="0"/>
          </a:p>
          <a:p>
            <a:r>
              <a:rPr lang="cs-CZ" dirty="0" smtClean="0"/>
              <a:t>6) </a:t>
            </a:r>
            <a:r>
              <a:rPr lang="cs-CZ" b="1" dirty="0" err="1" smtClean="0"/>
              <a:t>Karcinoid</a:t>
            </a:r>
            <a:r>
              <a:rPr lang="cs-CZ" b="1" dirty="0" smtClean="0"/>
              <a:t>/</a:t>
            </a:r>
            <a:r>
              <a:rPr lang="cs-CZ" b="1" dirty="0" err="1" smtClean="0"/>
              <a:t>karcinoidový</a:t>
            </a:r>
            <a:r>
              <a:rPr lang="cs-CZ" b="1" dirty="0" smtClean="0"/>
              <a:t> syndrom</a:t>
            </a:r>
          </a:p>
          <a:p>
            <a:endParaRPr lang="cs-CZ" dirty="0" smtClean="0"/>
          </a:p>
          <a:p>
            <a:r>
              <a:rPr lang="cs-CZ" dirty="0" smtClean="0"/>
              <a:t>+ nádory s ektopickou produkcí ACTH..</a:t>
            </a:r>
            <a:r>
              <a:rPr lang="cs-CZ" dirty="0" err="1" smtClean="0"/>
              <a:t>Cushingův</a:t>
            </a:r>
            <a:r>
              <a:rPr lang="cs-CZ" dirty="0" smtClean="0"/>
              <a:t> syndrom, MSH..</a:t>
            </a:r>
            <a:r>
              <a:rPr lang="cs-CZ" dirty="0" err="1" smtClean="0"/>
              <a:t>hyperpigmentace</a:t>
            </a:r>
            <a:r>
              <a:rPr lang="cs-CZ" dirty="0" smtClean="0"/>
              <a:t>, </a:t>
            </a:r>
            <a:r>
              <a:rPr lang="cs-CZ" dirty="0" err="1" smtClean="0"/>
              <a:t>ADH..diabetes</a:t>
            </a:r>
            <a:r>
              <a:rPr lang="cs-CZ" dirty="0" smtClean="0"/>
              <a:t> </a:t>
            </a:r>
            <a:r>
              <a:rPr lang="cs-CZ" dirty="0" err="1" smtClean="0"/>
              <a:t>insipidus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731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DBD05-2752-4372-8ADB-497C9ABBD63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Patologie jater a žlučových cest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FED1A6-515B-48EF-A1B3-557003B8BA9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047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7866D-36D6-4F48-9BF9-97EB9C86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Struktura jater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819" name="Zástupný symbol pro obsah 3">
            <a:extLst>
              <a:ext uri="{FF2B5EF4-FFF2-40B4-BE49-F238E27FC236}">
                <a16:creationId xmlns:a16="http://schemas.microsoft.com/office/drawing/2014/main" id="{6D0D5826-9FFF-4C2F-85A2-C22780534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31989"/>
            <a:ext cx="8229600" cy="3862387"/>
          </a:xfrm>
        </p:spPr>
      </p:pic>
    </p:spTree>
    <p:extLst>
      <p:ext uri="{BB962C8B-B14F-4D97-AF65-F5344CB8AC3E}">
        <p14:creationId xmlns:p14="http://schemas.microsoft.com/office/powerpoint/2010/main" val="2324046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A7679AE-D6D3-4AB1-BA80-D10DE7854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439875"/>
              </p:ext>
            </p:extLst>
          </p:nvPr>
        </p:nvGraphicFramePr>
        <p:xfrm>
          <a:off x="122464" y="119323"/>
          <a:ext cx="11960679" cy="673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772">
                  <a:extLst>
                    <a:ext uri="{9D8B030D-6E8A-4147-A177-3AD203B41FA5}">
                      <a16:colId xmlns:a16="http://schemas.microsoft.com/office/drawing/2014/main" val="3488515669"/>
                    </a:ext>
                  </a:extLst>
                </a:gridCol>
                <a:gridCol w="8890907">
                  <a:extLst>
                    <a:ext uri="{9D8B030D-6E8A-4147-A177-3AD203B41FA5}">
                      <a16:colId xmlns:a16="http://schemas.microsoft.com/office/drawing/2014/main" val="3863315847"/>
                    </a:ext>
                  </a:extLst>
                </a:gridCol>
              </a:tblGrid>
              <a:tr h="425246">
                <a:tc gridSpan="2">
                  <a:txBody>
                    <a:bodyPr/>
                    <a:lstStyle/>
                    <a:p>
                      <a:r>
                        <a:rPr lang="cs-CZ" sz="1800" dirty="0" smtClean="0"/>
                        <a:t>Jaterní nemoci</a:t>
                      </a:r>
                      <a:endParaRPr lang="cs-CZ" sz="1800" dirty="0"/>
                    </a:p>
                  </a:txBody>
                  <a:tcPr marL="91437" marR="91437" marT="45714" marB="4571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60466"/>
                  </a:ext>
                </a:extLst>
              </a:tr>
              <a:tr h="355662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Příznaky</a:t>
                      </a:r>
                      <a:endParaRPr lang="cs-CZ" sz="1400" b="1" dirty="0"/>
                    </a:p>
                  </a:txBody>
                  <a:tcPr marL="91437" marR="91437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Patologický základ</a:t>
                      </a:r>
                      <a:endParaRPr lang="cs-CZ" sz="1400" b="1" dirty="0"/>
                    </a:p>
                  </a:txBody>
                  <a:tcPr marL="91437" marR="91437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08948"/>
                  </a:ext>
                </a:extLst>
              </a:tr>
              <a:tr h="944841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Ikterus/žloutenka</a:t>
                      </a:r>
                      <a:endParaRPr lang="cs-CZ" sz="1600" b="1" dirty="0"/>
                    </a:p>
                    <a:p>
                      <a:r>
                        <a:rPr lang="cs-CZ" sz="1400" dirty="0" smtClean="0"/>
                        <a:t>(žluté zbarvení kůže a sliznic, </a:t>
                      </a:r>
                    </a:p>
                    <a:p>
                      <a:r>
                        <a:rPr lang="cs-CZ" sz="1400" dirty="0" smtClean="0"/>
                        <a:t>↑</a:t>
                      </a:r>
                      <a:r>
                        <a:rPr lang="cs-CZ" sz="1400" dirty="0"/>
                        <a:t>bilirubin)</a:t>
                      </a: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b="1" i="0" dirty="0" smtClean="0"/>
                        <a:t>Hemolytický</a:t>
                      </a:r>
                      <a:r>
                        <a:rPr lang="cs-CZ" sz="1400" dirty="0" smtClean="0"/>
                        <a:t> (↑hemolýza, nekonjugovaná </a:t>
                      </a:r>
                      <a:r>
                        <a:rPr lang="cs-CZ" sz="1400" dirty="0" err="1" smtClean="0"/>
                        <a:t>hyperbilirubinémie</a:t>
                      </a:r>
                      <a:r>
                        <a:rPr lang="cs-CZ" sz="1400" dirty="0" smtClean="0"/>
                        <a:t>)</a:t>
                      </a:r>
                    </a:p>
                    <a:p>
                      <a:r>
                        <a:rPr lang="cs-CZ" sz="1400" dirty="0" smtClean="0"/>
                        <a:t>+ hereditární nekonjugovaná </a:t>
                      </a:r>
                      <a:r>
                        <a:rPr lang="cs-CZ" sz="1400" dirty="0" err="1" smtClean="0"/>
                        <a:t>hyperbilirubinémie</a:t>
                      </a:r>
                      <a:r>
                        <a:rPr lang="cs-CZ" sz="1400" dirty="0" smtClean="0"/>
                        <a:t> (vrozené poruchy </a:t>
                      </a:r>
                      <a:r>
                        <a:rPr lang="cs-CZ" sz="1400" dirty="0" err="1" smtClean="0"/>
                        <a:t>glukuronizačních</a:t>
                      </a:r>
                      <a:r>
                        <a:rPr lang="cs-CZ" sz="1400" dirty="0" smtClean="0"/>
                        <a:t> enzymů, lehké i těžké formy)</a:t>
                      </a:r>
                      <a:endParaRPr lang="cs-CZ" sz="1400" dirty="0"/>
                    </a:p>
                    <a:p>
                      <a:r>
                        <a:rPr lang="cs-CZ" sz="1400" b="1" dirty="0" err="1" smtClean="0"/>
                        <a:t>Hepatální</a:t>
                      </a:r>
                      <a:r>
                        <a:rPr lang="cs-CZ" sz="1400" dirty="0" smtClean="0"/>
                        <a:t> (u jaterních onemocnění, alterovaná konjugace a/nebo exkrece žluči, konjugovaný a nekonjugovaný)</a:t>
                      </a:r>
                      <a:endParaRPr lang="cs-CZ" sz="1400" dirty="0"/>
                    </a:p>
                    <a:p>
                      <a:r>
                        <a:rPr lang="cs-CZ" sz="1400" b="1" dirty="0" err="1" smtClean="0"/>
                        <a:t>Posthepatální</a:t>
                      </a:r>
                      <a:r>
                        <a:rPr lang="cs-CZ" sz="1400" b="1" dirty="0" smtClean="0"/>
                        <a:t>/obstrukční/konjugovaný</a:t>
                      </a:r>
                      <a:r>
                        <a:rPr lang="cs-CZ" sz="1400" dirty="0" smtClean="0"/>
                        <a:t> (při obstrukci žlučovodů (nádorem, kamenem, </a:t>
                      </a:r>
                      <a:r>
                        <a:rPr lang="cs-CZ" sz="1400" dirty="0" err="1" smtClean="0"/>
                        <a:t>stikturou</a:t>
                      </a:r>
                      <a:r>
                        <a:rPr lang="cs-CZ" sz="1400" dirty="0" smtClean="0"/>
                        <a:t>,..)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+ </a:t>
                      </a:r>
                      <a:r>
                        <a:rPr lang="cs-CZ" sz="1400" dirty="0" smtClean="0"/>
                        <a:t>vrozená porucha sekreční </a:t>
                      </a:r>
                      <a:r>
                        <a:rPr lang="cs-CZ" sz="1400" dirty="0" err="1" smtClean="0"/>
                        <a:t>fce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hepatocytů</a:t>
                      </a:r>
                      <a:r>
                        <a:rPr lang="cs-CZ" sz="1400" dirty="0" smtClean="0"/>
                        <a:t> (př. AR Dubinův-</a:t>
                      </a:r>
                      <a:r>
                        <a:rPr lang="cs-CZ" sz="1400" dirty="0" err="1" smtClean="0"/>
                        <a:t>Johnsonův</a:t>
                      </a:r>
                      <a:r>
                        <a:rPr lang="cs-CZ" sz="1400" dirty="0" smtClean="0"/>
                        <a:t> syndrom)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77092297"/>
                  </a:ext>
                </a:extLst>
              </a:tr>
              <a:tr h="34368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Tmavá moč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 konjugované </a:t>
                      </a:r>
                      <a:r>
                        <a:rPr lang="cs-CZ" sz="1400" dirty="0" err="1" smtClean="0"/>
                        <a:t>hyperbilirubinémie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3369856436"/>
                  </a:ext>
                </a:extLst>
              </a:tr>
              <a:tr h="354958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Acholická</a:t>
                      </a:r>
                      <a:r>
                        <a:rPr lang="cs-CZ" sz="1600" b="1" dirty="0" smtClean="0"/>
                        <a:t> stolice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 obstrukčního ikteru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3808207027"/>
                  </a:ext>
                </a:extLst>
              </a:tr>
              <a:tr h="327902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Pavoučkovité</a:t>
                      </a:r>
                      <a:r>
                        <a:rPr lang="cs-CZ" sz="1600" b="1" dirty="0" smtClean="0"/>
                        <a:t> névy, gynekomastie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Sekundárně, u </a:t>
                      </a:r>
                      <a:r>
                        <a:rPr lang="cs-CZ" sz="1400" dirty="0" err="1" smtClean="0"/>
                        <a:t>hyperestrinismu</a:t>
                      </a:r>
                      <a:r>
                        <a:rPr lang="cs-CZ" sz="1400" dirty="0" smtClean="0"/>
                        <a:t> 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239763902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Edémy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snížení </a:t>
                      </a:r>
                      <a:r>
                        <a:rPr lang="cs-CZ" sz="1400" dirty="0" err="1" smtClean="0"/>
                        <a:t>onkotického</a:t>
                      </a:r>
                      <a:r>
                        <a:rPr lang="cs-CZ" sz="1400" dirty="0" smtClean="0"/>
                        <a:t> tlaku při </a:t>
                      </a:r>
                      <a:r>
                        <a:rPr lang="cs-CZ" sz="1400" dirty="0" err="1" smtClean="0"/>
                        <a:t>hypoalbuminémii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482775262"/>
                  </a:ext>
                </a:extLst>
              </a:tr>
              <a:tr h="354958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Xanthelazmata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Kožní depozita u </a:t>
                      </a:r>
                      <a:r>
                        <a:rPr lang="cs-CZ" sz="1400" dirty="0" err="1" smtClean="0"/>
                        <a:t>hypercholesterolémie</a:t>
                      </a:r>
                      <a:r>
                        <a:rPr lang="cs-CZ" sz="1400" dirty="0" smtClean="0"/>
                        <a:t> při chronické obstrukci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889715362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Steatorhea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Malabsorpce tuků v důsledku absence žluči ve střevě při obstrukčním ikteru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73271522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Pruritus/svědění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obstrukčním ikteru 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605966098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Ascites; splenomegalie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 důsledku </a:t>
                      </a:r>
                      <a:r>
                        <a:rPr lang="cs-CZ" sz="1400" dirty="0" err="1" smtClean="0"/>
                        <a:t>hypoalbuminémie</a:t>
                      </a:r>
                      <a:r>
                        <a:rPr lang="cs-CZ" sz="1400" dirty="0" smtClean="0"/>
                        <a:t> a portální hypertenze; při portální hypertenzi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3843647088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Hemoragická diatéza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nedostatečně tvorbě protrombinu a dalších koagulačních faktorů v játrech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3416924588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Hepatomegalie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Zvětšená játra v důsledku inflamace (u hepatitid), při steatóze a </a:t>
                      </a:r>
                      <a:r>
                        <a:rPr lang="cs-CZ" sz="1400" dirty="0" err="1" smtClean="0"/>
                        <a:t>steatohepatitidách</a:t>
                      </a:r>
                      <a:r>
                        <a:rPr lang="cs-CZ" sz="1400" dirty="0" smtClean="0"/>
                        <a:t> a nádorové </a:t>
                      </a:r>
                      <a:r>
                        <a:rPr lang="cs-CZ" sz="1400" dirty="0" err="1" smtClean="0"/>
                        <a:t>inifltraci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914917483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Encephalopatie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jaterním selhán, v důsledku toxického poškození mozku amoniakem, který krví nejde do jater ale přímo do systémového oběhu, falešné neurotransmitery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236178767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Hematemeza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ruptuře jícnových varixů - </a:t>
                      </a:r>
                      <a:r>
                        <a:rPr lang="cs-CZ" sz="1400" dirty="0" err="1" smtClean="0"/>
                        <a:t>portokaválních</a:t>
                      </a:r>
                      <a:r>
                        <a:rPr lang="cs-CZ" sz="1400" dirty="0" smtClean="0"/>
                        <a:t> anastomóz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52108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94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Jaterní selhání: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- v návaznosti na akutní či chronické poškození, resp. na akutní inzult při chronické poškození </a:t>
            </a:r>
            <a:endParaRPr lang="cs-CZ" sz="27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45784"/>
            <a:ext cx="10058400" cy="4023360"/>
          </a:xfrm>
        </p:spPr>
        <p:txBody>
          <a:bodyPr/>
          <a:lstStyle/>
          <a:p>
            <a:r>
              <a:rPr lang="cs-CZ" b="1" dirty="0" smtClean="0"/>
              <a:t>A:</a:t>
            </a:r>
            <a:r>
              <a:rPr lang="cs-CZ" dirty="0" smtClean="0"/>
              <a:t> </a:t>
            </a:r>
            <a:r>
              <a:rPr lang="cs-CZ" dirty="0" err="1" smtClean="0"/>
              <a:t>Acetaminophen</a:t>
            </a:r>
            <a:r>
              <a:rPr lang="cs-CZ" dirty="0" smtClean="0"/>
              <a:t>, hepatitida A, autoimunitní hepatitida</a:t>
            </a:r>
          </a:p>
          <a:p>
            <a:r>
              <a:rPr lang="cs-CZ" b="1" dirty="0" smtClean="0"/>
              <a:t>B: </a:t>
            </a:r>
            <a:r>
              <a:rPr lang="cs-CZ" dirty="0" smtClean="0"/>
              <a:t>Hepatitida B</a:t>
            </a:r>
          </a:p>
          <a:p>
            <a:r>
              <a:rPr lang="cs-CZ" b="1" dirty="0" smtClean="0"/>
              <a:t>C:</a:t>
            </a:r>
            <a:r>
              <a:rPr lang="cs-CZ" dirty="0" smtClean="0"/>
              <a:t> Hepatitida C, + </a:t>
            </a:r>
            <a:r>
              <a:rPr lang="cs-CZ" dirty="0" smtClean="0"/>
              <a:t>„</a:t>
            </a:r>
            <a:r>
              <a:rPr lang="cs-CZ" dirty="0" err="1" smtClean="0"/>
              <a:t>cryptogenic</a:t>
            </a:r>
            <a:r>
              <a:rPr lang="cs-CZ" dirty="0" smtClean="0"/>
              <a:t>“</a:t>
            </a:r>
            <a:endParaRPr lang="cs-CZ" dirty="0" smtClean="0"/>
          </a:p>
          <a:p>
            <a:r>
              <a:rPr lang="cs-CZ" b="1" dirty="0" smtClean="0"/>
              <a:t>D:</a:t>
            </a:r>
            <a:r>
              <a:rPr lang="cs-CZ" dirty="0" smtClean="0"/>
              <a:t> </a:t>
            </a:r>
            <a:r>
              <a:rPr lang="cs-CZ" dirty="0" err="1" smtClean="0"/>
              <a:t>Drugs</a:t>
            </a:r>
            <a:r>
              <a:rPr lang="cs-CZ" dirty="0" smtClean="0"/>
              <a:t>/</a:t>
            </a:r>
            <a:r>
              <a:rPr lang="cs-CZ" dirty="0" err="1" smtClean="0"/>
              <a:t>toxins</a:t>
            </a:r>
            <a:r>
              <a:rPr lang="cs-CZ" dirty="0" smtClean="0"/>
              <a:t>, hepatitida D</a:t>
            </a:r>
          </a:p>
          <a:p>
            <a:r>
              <a:rPr lang="cs-CZ" b="1" dirty="0" smtClean="0"/>
              <a:t>E:</a:t>
            </a:r>
            <a:r>
              <a:rPr lang="cs-CZ" dirty="0" smtClean="0"/>
              <a:t> Hepatitida E, </a:t>
            </a:r>
            <a:r>
              <a:rPr lang="cs-CZ" dirty="0" smtClean="0"/>
              <a:t>„ezoterické“ </a:t>
            </a:r>
            <a:r>
              <a:rPr lang="cs-CZ" dirty="0" smtClean="0"/>
              <a:t>příčiny (</a:t>
            </a:r>
            <a:r>
              <a:rPr lang="cs-CZ" dirty="0" err="1" smtClean="0"/>
              <a:t>Willsonova</a:t>
            </a:r>
            <a:r>
              <a:rPr lang="cs-CZ" dirty="0" smtClean="0"/>
              <a:t> choroba, </a:t>
            </a:r>
            <a:r>
              <a:rPr lang="cs-CZ" dirty="0" err="1" smtClean="0"/>
              <a:t>Budd-Chiari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 (trombóza jaterních žil))</a:t>
            </a:r>
          </a:p>
          <a:p>
            <a:r>
              <a:rPr lang="cs-CZ" b="1" dirty="0" smtClean="0"/>
              <a:t>F:</a:t>
            </a:r>
            <a:r>
              <a:rPr lang="cs-CZ" dirty="0" smtClean="0"/>
              <a:t> „</a:t>
            </a:r>
            <a:r>
              <a:rPr lang="cs-CZ" dirty="0" err="1" smtClean="0"/>
              <a:t>fatty</a:t>
            </a:r>
            <a:r>
              <a:rPr lang="cs-CZ" dirty="0" smtClean="0"/>
              <a:t>“ změny (steatóza a </a:t>
            </a:r>
            <a:r>
              <a:rPr lang="cs-CZ" dirty="0" err="1" smtClean="0"/>
              <a:t>steatohepatitida</a:t>
            </a:r>
            <a:r>
              <a:rPr lang="cs-CZ" dirty="0" smtClean="0"/>
              <a:t> (alkoholická i nealkoholická (u metabolického syndromu), těhotenství, </a:t>
            </a:r>
            <a:r>
              <a:rPr lang="cs-CZ" dirty="0" err="1" smtClean="0"/>
              <a:t>valproát</a:t>
            </a:r>
            <a:r>
              <a:rPr lang="cs-CZ" dirty="0" smtClean="0"/>
              <a:t>, tetracyklin, </a:t>
            </a:r>
            <a:r>
              <a:rPr lang="cs-CZ" dirty="0" err="1" smtClean="0"/>
              <a:t>Reyův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74078" y="5429250"/>
            <a:ext cx="692638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Reyův</a:t>
            </a:r>
            <a:r>
              <a:rPr lang="cs-CZ" b="1" dirty="0" smtClean="0"/>
              <a:t> syndrom: </a:t>
            </a:r>
          </a:p>
          <a:p>
            <a:r>
              <a:rPr lang="cs-CZ" dirty="0" smtClean="0"/>
              <a:t>-    Nasedá </a:t>
            </a:r>
            <a:r>
              <a:rPr lang="cs-CZ" dirty="0"/>
              <a:t>na </a:t>
            </a:r>
            <a:r>
              <a:rPr lang="cs-CZ" dirty="0" smtClean="0"/>
              <a:t>virózu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Poškození </a:t>
            </a:r>
            <a:r>
              <a:rPr lang="cs-CZ" dirty="0">
                <a:hlinkClick r:id="rId2" tooltip="Mitochondrie"/>
              </a:rPr>
              <a:t>mitochondrií</a:t>
            </a:r>
            <a:r>
              <a:rPr lang="cs-CZ" dirty="0"/>
              <a:t> → steatóza </a:t>
            </a:r>
            <a:r>
              <a:rPr lang="cs-CZ" dirty="0">
                <a:hlinkClick r:id="rId3" tooltip="Játra"/>
              </a:rPr>
              <a:t>jater</a:t>
            </a:r>
            <a:r>
              <a:rPr lang="cs-CZ" dirty="0"/>
              <a:t>, </a:t>
            </a:r>
            <a:r>
              <a:rPr lang="cs-CZ" dirty="0">
                <a:hlinkClick r:id="rId4" tooltip="Ledviny"/>
              </a:rPr>
              <a:t>ledvin</a:t>
            </a:r>
            <a:r>
              <a:rPr lang="cs-CZ" dirty="0"/>
              <a:t>, </a:t>
            </a:r>
            <a:r>
              <a:rPr lang="cs-CZ" dirty="0">
                <a:hlinkClick r:id="rId5" tooltip="Srdce"/>
              </a:rPr>
              <a:t>srdce</a:t>
            </a:r>
            <a:r>
              <a:rPr lang="cs-CZ" dirty="0"/>
              <a:t> + </a:t>
            </a:r>
            <a:r>
              <a:rPr lang="cs-CZ" dirty="0">
                <a:hlinkClick r:id="rId6" tooltip="Edém mozku"/>
              </a:rPr>
              <a:t>edém </a:t>
            </a:r>
            <a:r>
              <a:rPr lang="cs-CZ" dirty="0" smtClean="0">
                <a:hlinkClick r:id="rId6" tooltip="Edém mozku"/>
              </a:rPr>
              <a:t>mozku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Chorobu </a:t>
            </a:r>
            <a:r>
              <a:rPr lang="cs-CZ" dirty="0"/>
              <a:t>spouští léčba salicyláty (+ genetická predispozice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053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D83BF84-B010-4EAE-95B2-5F2796C45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861914"/>
              </p:ext>
            </p:extLst>
          </p:nvPr>
        </p:nvGraphicFramePr>
        <p:xfrm>
          <a:off x="604154" y="431347"/>
          <a:ext cx="11299374" cy="508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742">
                  <a:extLst>
                    <a:ext uri="{9D8B030D-6E8A-4147-A177-3AD203B41FA5}">
                      <a16:colId xmlns:a16="http://schemas.microsoft.com/office/drawing/2014/main" val="2768990253"/>
                    </a:ext>
                  </a:extLst>
                </a:gridCol>
                <a:gridCol w="973794">
                  <a:extLst>
                    <a:ext uri="{9D8B030D-6E8A-4147-A177-3AD203B41FA5}">
                      <a16:colId xmlns:a16="http://schemas.microsoft.com/office/drawing/2014/main" val="2873736549"/>
                    </a:ext>
                  </a:extLst>
                </a:gridCol>
                <a:gridCol w="1628588">
                  <a:extLst>
                    <a:ext uri="{9D8B030D-6E8A-4147-A177-3AD203B41FA5}">
                      <a16:colId xmlns:a16="http://schemas.microsoft.com/office/drawing/2014/main" val="76454189"/>
                    </a:ext>
                  </a:extLst>
                </a:gridCol>
                <a:gridCol w="3382470">
                  <a:extLst>
                    <a:ext uri="{9D8B030D-6E8A-4147-A177-3AD203B41FA5}">
                      <a16:colId xmlns:a16="http://schemas.microsoft.com/office/drawing/2014/main" val="996691376"/>
                    </a:ext>
                  </a:extLst>
                </a:gridCol>
                <a:gridCol w="1335395">
                  <a:extLst>
                    <a:ext uri="{9D8B030D-6E8A-4147-A177-3AD203B41FA5}">
                      <a16:colId xmlns:a16="http://schemas.microsoft.com/office/drawing/2014/main" val="1592574961"/>
                    </a:ext>
                  </a:extLst>
                </a:gridCol>
                <a:gridCol w="1372720">
                  <a:extLst>
                    <a:ext uri="{9D8B030D-6E8A-4147-A177-3AD203B41FA5}">
                      <a16:colId xmlns:a16="http://schemas.microsoft.com/office/drawing/2014/main" val="3700637808"/>
                    </a:ext>
                  </a:extLst>
                </a:gridCol>
                <a:gridCol w="1867665">
                  <a:extLst>
                    <a:ext uri="{9D8B030D-6E8A-4147-A177-3AD203B41FA5}">
                      <a16:colId xmlns:a16="http://schemas.microsoft.com/office/drawing/2014/main" val="3321062686"/>
                    </a:ext>
                  </a:extLst>
                </a:gridCol>
              </a:tblGrid>
              <a:tr h="370829">
                <a:tc gridSpan="7">
                  <a:txBody>
                    <a:bodyPr/>
                    <a:lstStyle/>
                    <a:p>
                      <a:r>
                        <a:rPr lang="cs-CZ" sz="1800" dirty="0" smtClean="0"/>
                        <a:t>Virové hepatitidy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920264"/>
                  </a:ext>
                </a:extLst>
              </a:tr>
              <a:tr h="724545">
                <a:tc>
                  <a:txBody>
                    <a:bodyPr/>
                    <a:lstStyle/>
                    <a:p>
                      <a:r>
                        <a:rPr lang="cs-CZ" sz="1800" dirty="0"/>
                        <a:t>Virus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Typ viru 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Inkubační doba (týdny)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Klinika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Chronicita/</a:t>
                      </a:r>
                    </a:p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↑HCC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Sérologie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Přenos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926082629"/>
                  </a:ext>
                </a:extLst>
              </a:tr>
              <a:tr h="640143">
                <a:tc>
                  <a:txBody>
                    <a:bodyPr/>
                    <a:lstStyle/>
                    <a:p>
                      <a:r>
                        <a:rPr lang="cs-CZ" sz="1800" dirty="0"/>
                        <a:t>HAV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2-6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Obvykle mírná, nízká mortalita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IgM</a:t>
                      </a:r>
                      <a:r>
                        <a:rPr lang="cs-CZ" sz="1800" dirty="0"/>
                        <a:t> anti-HAV Ab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Fekálně-orálně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297476907"/>
                  </a:ext>
                </a:extLst>
              </a:tr>
              <a:tr h="1188849">
                <a:tc>
                  <a:txBody>
                    <a:bodyPr/>
                    <a:lstStyle/>
                    <a:p>
                      <a:r>
                        <a:rPr lang="cs-CZ" sz="1800" dirty="0"/>
                        <a:t>HBV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2-26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Možný fulminantní průběh, ↑riziko chronické  HBV, cirhózy a hepatocelulárního karcinomu (HCC)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Ano </a:t>
                      </a:r>
                    </a:p>
                    <a:p>
                      <a:r>
                        <a:rPr lang="cs-CZ" sz="1800" dirty="0" smtClean="0"/>
                        <a:t>(5-10 %)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HBsAg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 smtClean="0"/>
                        <a:t>HBcAg</a:t>
                      </a:r>
                      <a:r>
                        <a:rPr lang="cs-CZ" sz="1800" dirty="0" smtClean="0"/>
                        <a:t>,</a:t>
                      </a:r>
                    </a:p>
                    <a:p>
                      <a:r>
                        <a:rPr lang="cs-CZ" sz="1800" dirty="0" smtClean="0"/>
                        <a:t>HBV DNA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Krev, krevní produkty, jehly, pohlavním stykem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954693564"/>
                  </a:ext>
                </a:extLst>
              </a:tr>
              <a:tr h="1077117">
                <a:tc>
                  <a:txBody>
                    <a:bodyPr/>
                    <a:lstStyle/>
                    <a:p>
                      <a:r>
                        <a:rPr lang="cs-CZ" sz="1800" dirty="0"/>
                        <a:t>HCV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4-26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Fluktuující; ↑riziko chronické hepatitidy, cirhózy a hepatocelulárního karcinomu (HCC)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Ano</a:t>
                      </a:r>
                    </a:p>
                    <a:p>
                      <a:r>
                        <a:rPr lang="cs-CZ" sz="1800" dirty="0" smtClean="0"/>
                        <a:t>(&gt;80 %)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anti-HCV Ab, HCV RNA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Krev, krevní produkty, jehly, pohlavním stykem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2638634389"/>
                  </a:ext>
                </a:extLst>
              </a:tr>
              <a:tr h="974626">
                <a:tc>
                  <a:txBody>
                    <a:bodyPr/>
                    <a:lstStyle/>
                    <a:p>
                      <a:r>
                        <a:rPr lang="cs-CZ" sz="1800" dirty="0"/>
                        <a:t>HEV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4-5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Nízké riziko chronické HEV*, obvykle plné uzdravení, v těhotenství vysoká mortalita.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 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anti-HEV Ab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Fekálně-orálně</a:t>
                      </a:r>
                    </a:p>
                    <a:p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3232703471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254159" y="5829300"/>
            <a:ext cx="73391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+HDV: defektní RNA virus, parenterální superinfekce chronických nosičů HBV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919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Alkoholické poškození jater</a:t>
            </a:r>
            <a:endParaRPr lang="cs-CZ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326711"/>
            <a:ext cx="4938712" cy="3061828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217920" y="2629506"/>
            <a:ext cx="4937760" cy="4023360"/>
          </a:xfrm>
        </p:spPr>
        <p:txBody>
          <a:bodyPr/>
          <a:lstStyle/>
          <a:p>
            <a:r>
              <a:rPr lang="cs-CZ" dirty="0" smtClean="0"/>
              <a:t>1. Alkoholická steatóza</a:t>
            </a:r>
          </a:p>
          <a:p>
            <a:endParaRPr lang="cs-CZ" dirty="0"/>
          </a:p>
          <a:p>
            <a:r>
              <a:rPr lang="cs-CZ" dirty="0" smtClean="0"/>
              <a:t>2. Alkoholická </a:t>
            </a:r>
            <a:r>
              <a:rPr lang="cs-CZ" dirty="0" err="1" smtClean="0"/>
              <a:t>steatohepatitida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3. Alkoholická cirhóza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120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37382-A7B0-45C9-A019-6A65D84A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431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chemeClr val="tx1"/>
                </a:solidFill>
                <a:latin typeface="+mn-lt"/>
              </a:rPr>
              <a:t>Další chronická onemocnění jater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321DF2-E38C-4470-BE5D-E012FDCA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0" y="1994511"/>
            <a:ext cx="8273369" cy="472469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Chronické hepatitidy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Hemochromatóza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Zvýšené vstřebávání železa, ukládání </a:t>
            </a:r>
            <a:r>
              <a:rPr lang="cs-CZ" sz="1800" dirty="0" err="1">
                <a:solidFill>
                  <a:schemeClr val="tx1"/>
                </a:solidFill>
              </a:rPr>
              <a:t>Fe</a:t>
            </a:r>
            <a:r>
              <a:rPr lang="cs-CZ" sz="1800" dirty="0">
                <a:solidFill>
                  <a:schemeClr val="tx1"/>
                </a:solidFill>
              </a:rPr>
              <a:t> ve tkáních, cirhóza </a:t>
            </a:r>
            <a:endParaRPr lang="cs-CZ" sz="1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Hereditární hemochromatóza a sekundární hemochromatóza (</a:t>
            </a:r>
            <a:r>
              <a:rPr lang="cs-CZ" sz="1800" dirty="0" err="1" smtClean="0">
                <a:solidFill>
                  <a:schemeClr val="tx1"/>
                </a:solidFill>
              </a:rPr>
              <a:t>hemosideróza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Wilson´s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disease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Vrozená porucha metabolismu </a:t>
            </a:r>
            <a:r>
              <a:rPr lang="cs-CZ" sz="1800" dirty="0" err="1" smtClean="0">
                <a:solidFill>
                  <a:schemeClr val="tx1"/>
                </a:solidFill>
              </a:rPr>
              <a:t>Cu</a:t>
            </a:r>
            <a:r>
              <a:rPr lang="cs-CZ" sz="1800" dirty="0" smtClean="0">
                <a:solidFill>
                  <a:schemeClr val="tx1"/>
                </a:solidFill>
              </a:rPr>
              <a:t> s akumulací v játrech, mozku a rohovce; defekt přenašeče mědi - </a:t>
            </a:r>
            <a:r>
              <a:rPr lang="cs-CZ" sz="1800" dirty="0" err="1" smtClean="0">
                <a:solidFill>
                  <a:schemeClr val="tx1"/>
                </a:solidFill>
              </a:rPr>
              <a:t>ceruloplazminu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Alpha-1 antitrypsin </a:t>
            </a:r>
            <a:r>
              <a:rPr lang="cs-CZ" sz="2400" b="1" dirty="0" err="1">
                <a:solidFill>
                  <a:schemeClr val="tx1"/>
                </a:solidFill>
              </a:rPr>
              <a:t>deficiency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Kongenitální defekt syntézy </a:t>
            </a:r>
            <a:r>
              <a:rPr lang="cs-CZ" sz="1800" dirty="0" err="1" smtClean="0">
                <a:solidFill>
                  <a:schemeClr val="tx1"/>
                </a:solidFill>
              </a:rPr>
              <a:t>antiproteázy</a:t>
            </a:r>
            <a:r>
              <a:rPr lang="cs-CZ" sz="1800" dirty="0" smtClean="0">
                <a:solidFill>
                  <a:schemeClr val="tx1"/>
                </a:solidFill>
              </a:rPr>
              <a:t>, plicní emfyzém a cirhóza jater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Autoimunitní nemoci jater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Autoimunitní hepatitida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Primární biliární cirhóza (</a:t>
            </a:r>
            <a:r>
              <a:rPr lang="cs-CZ" sz="1800" dirty="0" err="1" smtClean="0">
                <a:solidFill>
                  <a:schemeClr val="tx1"/>
                </a:solidFill>
              </a:rPr>
              <a:t>antimitochondriální</a:t>
            </a:r>
            <a:r>
              <a:rPr lang="cs-CZ" sz="1800" dirty="0" smtClean="0">
                <a:solidFill>
                  <a:schemeClr val="tx1"/>
                </a:solidFill>
              </a:rPr>
              <a:t> Ab)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err="1" smtClean="0">
                <a:solidFill>
                  <a:schemeClr val="tx1"/>
                </a:solidFill>
              </a:rPr>
              <a:t>Sklerozující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cholangoitida</a:t>
            </a:r>
            <a:r>
              <a:rPr lang="cs-CZ" sz="1800" dirty="0" smtClean="0">
                <a:solidFill>
                  <a:schemeClr val="tx1"/>
                </a:solidFill>
              </a:rPr>
              <a:t> (často asociace s IBD/UC)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Toxická poškození jater (poléková a jiná)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Sekundární biliární cirhóza při obstrukci žlučových cest</a:t>
            </a: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9940" name="TextovéPole 3">
            <a:extLst>
              <a:ext uri="{FF2B5EF4-FFF2-40B4-BE49-F238E27FC236}">
                <a16:creationId xmlns:a16="http://schemas.microsoft.com/office/drawing/2014/main" id="{44356E8C-3ADA-4339-B76D-5A1EC228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486" y="5748565"/>
            <a:ext cx="4104906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Schopnost progrese v cirhózu!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5313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2C1DDC6-FF0E-48B9-9C4B-E6ADB4B8D00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Cystická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pankreato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)fibróza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mukoviscidóza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3558E6C-94AF-48CF-B98A-D125C5BFD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4822" y="2057400"/>
            <a:ext cx="8578850" cy="4492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 AR dědičné onemocnění, podmíněné mutacemi v CFTR genu (7q 31.2)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 CFTR gen kóduje protein chloridového kanálu, CFTR se podílí i na regulaci jiných iontových kanálů (Na, K) a buněčných procesů (transport ATP, bikarbonátů a na sekreci hlenu)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Kanalopatie</a:t>
            </a:r>
            <a:r>
              <a:rPr lang="cs-CZ" altLang="cs-CZ" dirty="0">
                <a:solidFill>
                  <a:schemeClr val="tx1"/>
                </a:solidFill>
              </a:rPr>
              <a:t> způsobující abnormální transport iontů a vody přes membrány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 Účinek CFTR tkáňově specifický: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i="1" dirty="0">
                <a:solidFill>
                  <a:schemeClr val="tx1"/>
                </a:solidFill>
              </a:rPr>
              <a:t>Potní žlázy: </a:t>
            </a:r>
            <a:r>
              <a:rPr lang="cs-CZ" altLang="cs-CZ" dirty="0">
                <a:solidFill>
                  <a:schemeClr val="tx1"/>
                </a:solidFill>
              </a:rPr>
              <a:t>reabsorpce chloridů i sodíku; ztráta funkce CFTR → hypertonický pot (s vysokým obsahem </a:t>
            </a:r>
            <a:r>
              <a:rPr lang="cs-CZ" altLang="cs-CZ" dirty="0" err="1">
                <a:solidFill>
                  <a:schemeClr val="tx1"/>
                </a:solidFill>
              </a:rPr>
              <a:t>NaCl</a:t>
            </a:r>
            <a:r>
              <a:rPr lang="cs-CZ" altLang="cs-CZ" dirty="0">
                <a:solidFill>
                  <a:schemeClr val="tx1"/>
                </a:solidFill>
              </a:rPr>
              <a:t> – „slané děti“)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i="1" dirty="0">
                <a:solidFill>
                  <a:schemeClr val="tx1"/>
                </a:solidFill>
              </a:rPr>
              <a:t>Epitel dýchacích cest a GIT</a:t>
            </a:r>
            <a:r>
              <a:rPr lang="cs-CZ" altLang="cs-CZ" dirty="0">
                <a:solidFill>
                  <a:schemeClr val="tx1"/>
                </a:solidFill>
              </a:rPr>
              <a:t>: CFTR je cestou pro aktivní </a:t>
            </a:r>
            <a:r>
              <a:rPr lang="cs-CZ" altLang="cs-CZ" dirty="0" err="1">
                <a:solidFill>
                  <a:schemeClr val="tx1"/>
                </a:solidFill>
              </a:rPr>
              <a:t>luminální</a:t>
            </a:r>
            <a:r>
              <a:rPr lang="cs-CZ" altLang="cs-CZ" dirty="0">
                <a:solidFill>
                  <a:schemeClr val="tx1"/>
                </a:solidFill>
              </a:rPr>
              <a:t> sekreci chloridů; ztráta CFTR → snížení </a:t>
            </a:r>
            <a:r>
              <a:rPr lang="cs-CZ" altLang="cs-CZ" dirty="0" err="1">
                <a:solidFill>
                  <a:schemeClr val="tx1"/>
                </a:solidFill>
              </a:rPr>
              <a:t>luminální</a:t>
            </a:r>
            <a:r>
              <a:rPr lang="cs-CZ" altLang="cs-CZ" dirty="0">
                <a:solidFill>
                  <a:schemeClr val="tx1"/>
                </a:solidFill>
              </a:rPr>
              <a:t> sekrece chloridů a zvýšená reabsorpce sodíku a vody z lumen → hustý zvýšeně viskózní sekret ucpávající vývody žláz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59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0387" y="58275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latin typeface="+mn-lt"/>
              </a:rPr>
              <a:t>Cirhóza </a:t>
            </a:r>
            <a:r>
              <a:rPr lang="cs-CZ" dirty="0">
                <a:latin typeface="+mn-lt"/>
              </a:rPr>
              <a:t>jater</a:t>
            </a:r>
            <a:br>
              <a:rPr lang="cs-CZ" dirty="0">
                <a:latin typeface="+mn-lt"/>
              </a:rPr>
            </a:br>
            <a:r>
              <a:rPr lang="cs-CZ" sz="3600" dirty="0" smtClean="0">
                <a:latin typeface="+mn-lt"/>
              </a:rPr>
              <a:t>Klinické konsekvence portální hypertenze </a:t>
            </a:r>
            <a:br>
              <a:rPr lang="cs-CZ" sz="3600" dirty="0" smtClean="0">
                <a:latin typeface="+mn-lt"/>
              </a:rPr>
            </a:br>
            <a:endParaRPr lang="cs-CZ" sz="36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" y="306964"/>
            <a:ext cx="3595859" cy="5692653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458641" y="1853898"/>
            <a:ext cx="6477545" cy="482448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- difúzní uzlovitá přestavba jater</a:t>
            </a:r>
          </a:p>
          <a:p>
            <a:r>
              <a:rPr lang="cs-CZ" dirty="0" smtClean="0"/>
              <a:t>- rozsáhlý zánik </a:t>
            </a:r>
            <a:r>
              <a:rPr lang="cs-CZ" dirty="0" err="1" smtClean="0"/>
              <a:t>hepatocytů</a:t>
            </a:r>
            <a:r>
              <a:rPr lang="cs-CZ" dirty="0" smtClean="0"/>
              <a:t> – </a:t>
            </a:r>
            <a:r>
              <a:rPr lang="cs-CZ" dirty="0" err="1" smtClean="0"/>
              <a:t>fibrotizace</a:t>
            </a:r>
            <a:r>
              <a:rPr lang="cs-CZ" dirty="0" smtClean="0"/>
              <a:t> – uzlovitá hyperplazie zachovalého parenchymu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mikronodulární</a:t>
            </a:r>
            <a:r>
              <a:rPr lang="cs-CZ" dirty="0" smtClean="0"/>
              <a:t> a </a:t>
            </a:r>
            <a:r>
              <a:rPr lang="cs-CZ" dirty="0" err="1" smtClean="0"/>
              <a:t>makronodulární</a:t>
            </a:r>
            <a:endParaRPr lang="cs-CZ" dirty="0" smtClean="0"/>
          </a:p>
          <a:p>
            <a:r>
              <a:rPr lang="cs-CZ" b="1" dirty="0" smtClean="0"/>
              <a:t>Konsekvence:</a:t>
            </a:r>
          </a:p>
          <a:p>
            <a:r>
              <a:rPr lang="cs-CZ" dirty="0" smtClean="0"/>
              <a:t>- portální hypertenze </a:t>
            </a:r>
          </a:p>
          <a:p>
            <a:r>
              <a:rPr lang="cs-CZ" dirty="0" err="1" smtClean="0"/>
              <a:t>portokavální</a:t>
            </a:r>
            <a:r>
              <a:rPr lang="cs-CZ" dirty="0" smtClean="0"/>
              <a:t> anastomózy (jícnové varixy, </a:t>
            </a:r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meusae</a:t>
            </a:r>
            <a:r>
              <a:rPr lang="cs-CZ" dirty="0" smtClean="0"/>
              <a:t>, hemoroidy)</a:t>
            </a:r>
          </a:p>
          <a:p>
            <a:r>
              <a:rPr lang="cs-CZ" dirty="0" smtClean="0"/>
              <a:t>ascites</a:t>
            </a:r>
          </a:p>
          <a:p>
            <a:r>
              <a:rPr lang="cs-CZ" dirty="0" smtClean="0"/>
              <a:t>splenomegalie</a:t>
            </a:r>
          </a:p>
          <a:p>
            <a:r>
              <a:rPr lang="cs-CZ" dirty="0" smtClean="0"/>
              <a:t>venostáza ve sliznicích GIT</a:t>
            </a:r>
          </a:p>
          <a:p>
            <a:r>
              <a:rPr lang="cs-CZ" dirty="0" smtClean="0"/>
              <a:t>- snížená </a:t>
            </a:r>
            <a:r>
              <a:rPr lang="cs-CZ" dirty="0" err="1" smtClean="0"/>
              <a:t>obranyschoplnost</a:t>
            </a:r>
            <a:endParaRPr lang="cs-CZ" dirty="0" smtClean="0"/>
          </a:p>
          <a:p>
            <a:r>
              <a:rPr lang="cs-CZ" dirty="0" smtClean="0"/>
              <a:t>- krvácivost</a:t>
            </a:r>
          </a:p>
          <a:p>
            <a:r>
              <a:rPr lang="cs-CZ" dirty="0" smtClean="0"/>
              <a:t>- ikterus</a:t>
            </a:r>
          </a:p>
          <a:p>
            <a:r>
              <a:rPr lang="cs-CZ" dirty="0" err="1" smtClean="0"/>
              <a:t>Pavoučkovité</a:t>
            </a:r>
            <a:r>
              <a:rPr lang="cs-CZ" dirty="0" smtClean="0"/>
              <a:t> névy</a:t>
            </a:r>
          </a:p>
          <a:p>
            <a:r>
              <a:rPr lang="cs-CZ" dirty="0" smtClean="0"/>
              <a:t>Selhání jater  (</a:t>
            </a:r>
            <a:r>
              <a:rPr lang="cs-CZ" dirty="0" err="1" smtClean="0"/>
              <a:t>hepatocerebrální</a:t>
            </a:r>
            <a:r>
              <a:rPr lang="cs-CZ" dirty="0" smtClean="0"/>
              <a:t> a </a:t>
            </a:r>
            <a:r>
              <a:rPr lang="cs-CZ" dirty="0" err="1" smtClean="0"/>
              <a:t>hepatální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513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1963E-189D-44EF-B484-3D37EC2E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462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chemeClr val="tx1"/>
                </a:solidFill>
                <a:latin typeface="+mn-lt"/>
              </a:rPr>
              <a:t>Nádory jater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9EA598-015F-41A0-AA95-CAA97B0E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135" y="1819502"/>
            <a:ext cx="8229600" cy="452596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FFC000"/>
                </a:solidFill>
              </a:rPr>
              <a:t>Benigní</a:t>
            </a:r>
            <a:endParaRPr lang="cs-CZ" sz="28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 smtClean="0"/>
              <a:t> Hepatocelulární adenom (při užívání </a:t>
            </a:r>
            <a:r>
              <a:rPr lang="cs-CZ" dirty="0" err="1" smtClean="0"/>
              <a:t>kontraceptiv</a:t>
            </a:r>
            <a:r>
              <a:rPr lang="cs-CZ" dirty="0" smtClean="0"/>
              <a:t>)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 </a:t>
            </a:r>
            <a:r>
              <a:rPr lang="cs-CZ" dirty="0" err="1" smtClean="0"/>
              <a:t>Cholangiocelulární</a:t>
            </a:r>
            <a:r>
              <a:rPr lang="cs-CZ" dirty="0" smtClean="0"/>
              <a:t> adenom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 Hemangiom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sz="2800" b="1" dirty="0" smtClean="0">
                <a:solidFill>
                  <a:srgbClr val="FFC000"/>
                </a:solidFill>
              </a:rPr>
              <a:t>Maligní</a:t>
            </a:r>
            <a:endParaRPr lang="cs-CZ" sz="28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 smtClean="0">
                <a:solidFill>
                  <a:srgbClr val="FFC000"/>
                </a:solidFill>
              </a:rPr>
              <a:t>Primární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cs-CZ" dirty="0" smtClean="0"/>
              <a:t>Hepatocelulární karcinom (téměř vždy v terénu cirhózy, nejčastěji v souvislosti s HCV)   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 smtClean="0"/>
              <a:t>Cholangiocelulární</a:t>
            </a:r>
            <a:r>
              <a:rPr lang="cs-CZ" dirty="0" smtClean="0"/>
              <a:t> karcinom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 smtClean="0"/>
              <a:t>Angiosarkom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 smtClean="0"/>
              <a:t>Hepatoblastom</a:t>
            </a:r>
            <a:r>
              <a:rPr lang="cs-CZ" dirty="0" smtClean="0"/>
              <a:t> (u dětí)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b="1" dirty="0" smtClean="0">
                <a:solidFill>
                  <a:srgbClr val="FFC000"/>
                </a:solidFill>
              </a:rPr>
              <a:t>Sekundární – metastatické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038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Nemoci žlučníku: cholelitiáza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3"/>
            <a:ext cx="10871564" cy="440810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Cholelitiáza</a:t>
            </a:r>
          </a:p>
          <a:p>
            <a:r>
              <a:rPr lang="cs-CZ" dirty="0" smtClean="0"/>
              <a:t>- cholesterolové konkrementy </a:t>
            </a:r>
            <a:r>
              <a:rPr lang="cs-CZ" sz="1800" dirty="0" smtClean="0"/>
              <a:t>(solitární, při ↑cholesterolu ve žluči či poruše sekrece žlučových solí játry)</a:t>
            </a:r>
          </a:p>
          <a:p>
            <a:r>
              <a:rPr lang="cs-CZ" dirty="0" smtClean="0"/>
              <a:t>- pigmentové konkrementy </a:t>
            </a:r>
            <a:r>
              <a:rPr lang="cs-CZ" sz="1800" dirty="0" smtClean="0"/>
              <a:t>(mnohočetné, </a:t>
            </a:r>
            <a:r>
              <a:rPr lang="cs-CZ" sz="1800" dirty="0" err="1" smtClean="0"/>
              <a:t>bilirubin+kalcium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- </a:t>
            </a:r>
            <a:r>
              <a:rPr lang="cs-CZ" dirty="0"/>
              <a:t>smíšené</a:t>
            </a:r>
            <a:r>
              <a:rPr lang="cs-CZ" sz="1800" dirty="0" smtClean="0"/>
              <a:t> (mnohočetné, v zánětlivě změněném žlučníku)</a:t>
            </a:r>
          </a:p>
          <a:p>
            <a:endParaRPr lang="cs-CZ" sz="1800" dirty="0" smtClean="0"/>
          </a:p>
          <a:p>
            <a:r>
              <a:rPr lang="cs-CZ" sz="1800" i="1" dirty="0" smtClean="0"/>
              <a:t>Klinika: </a:t>
            </a:r>
            <a:r>
              <a:rPr lang="cs-CZ" sz="1800" dirty="0" smtClean="0"/>
              <a:t>bezpříznakové nebo nauzea, zvracení, bolesti v pravém epigastriu, nesnášenlivost tučné stravy</a:t>
            </a:r>
          </a:p>
          <a:p>
            <a:endParaRPr lang="cs-CZ" sz="1800" i="1" dirty="0" smtClean="0"/>
          </a:p>
          <a:p>
            <a:r>
              <a:rPr lang="cs-CZ" sz="1800" i="1" dirty="0" smtClean="0"/>
              <a:t>Komplikace cholelitiázy</a:t>
            </a:r>
            <a:r>
              <a:rPr lang="cs-CZ" sz="1800" dirty="0" smtClean="0"/>
              <a:t>: </a:t>
            </a:r>
          </a:p>
          <a:p>
            <a:r>
              <a:rPr lang="cs-CZ" sz="1800" dirty="0" smtClean="0"/>
              <a:t>- žlučová kolika při průchodu kamene </a:t>
            </a:r>
          </a:p>
          <a:p>
            <a:r>
              <a:rPr lang="cs-CZ" sz="1800" dirty="0" smtClean="0"/>
              <a:t>- uzávěr choledochu, dilatace žlučovodů, cholestáza, ascendentní infekce (</a:t>
            </a:r>
            <a:r>
              <a:rPr lang="cs-CZ" sz="1800" dirty="0" err="1" smtClean="0"/>
              <a:t>cholangoitidy-cholangitické</a:t>
            </a:r>
            <a:r>
              <a:rPr lang="cs-CZ" sz="1800" dirty="0" smtClean="0"/>
              <a:t> abscesy jater-</a:t>
            </a:r>
            <a:r>
              <a:rPr lang="cs-CZ" sz="1800" dirty="0" err="1" smtClean="0"/>
              <a:t>cholangiogenní</a:t>
            </a:r>
            <a:r>
              <a:rPr lang="cs-CZ" sz="1800" dirty="0" smtClean="0"/>
              <a:t> sepse) </a:t>
            </a:r>
          </a:p>
          <a:p>
            <a:r>
              <a:rPr lang="cs-CZ" sz="1800" dirty="0" smtClean="0"/>
              <a:t>- akutní pankreatitida!</a:t>
            </a:r>
          </a:p>
          <a:p>
            <a:r>
              <a:rPr lang="cs-CZ" sz="1800" dirty="0" smtClean="0"/>
              <a:t>- cholecystitida, perforace žlučníku</a:t>
            </a:r>
          </a:p>
          <a:p>
            <a:r>
              <a:rPr lang="cs-CZ" sz="1800" dirty="0" smtClean="0"/>
              <a:t>- karcinom žlučníku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67873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Nemoci žlučníku</a:t>
            </a:r>
            <a:r>
              <a:rPr lang="cs-CZ" dirty="0" smtClean="0">
                <a:latin typeface="+mn-lt"/>
              </a:rPr>
              <a:t>: cholecystitida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Akutní kalkulózní </a:t>
            </a:r>
            <a:r>
              <a:rPr lang="cs-CZ" dirty="0" smtClean="0"/>
              <a:t>(90 %)</a:t>
            </a:r>
          </a:p>
          <a:p>
            <a:r>
              <a:rPr lang="cs-CZ" b="1" dirty="0" smtClean="0"/>
              <a:t>Akutní </a:t>
            </a:r>
            <a:r>
              <a:rPr lang="cs-CZ" b="1" dirty="0" err="1" smtClean="0"/>
              <a:t>akalkulózní</a:t>
            </a:r>
            <a:r>
              <a:rPr lang="cs-CZ" b="1" dirty="0" smtClean="0"/>
              <a:t> </a:t>
            </a:r>
            <a:r>
              <a:rPr lang="cs-CZ" dirty="0" smtClean="0"/>
              <a:t>(10 %, při bakteriémii, komplikace šokových stavů, operací; u salmonelózy, cholery)</a:t>
            </a:r>
          </a:p>
          <a:p>
            <a:r>
              <a:rPr lang="cs-CZ" b="1" dirty="0" smtClean="0"/>
              <a:t>Chronická</a:t>
            </a:r>
          </a:p>
          <a:p>
            <a:endParaRPr lang="cs-CZ" b="1" dirty="0"/>
          </a:p>
          <a:p>
            <a:r>
              <a:rPr lang="cs-CZ" dirty="0" smtClean="0"/>
              <a:t>Záněty flegmonózní a gangrenózní; empyém žlučníku (=žlučník vyplněný hnisem).</a:t>
            </a:r>
          </a:p>
          <a:p>
            <a:endParaRPr lang="cs-CZ" dirty="0" smtClean="0"/>
          </a:p>
          <a:p>
            <a:r>
              <a:rPr lang="cs-CZ" b="1" dirty="0" smtClean="0"/>
              <a:t>Komplikace: </a:t>
            </a:r>
            <a:r>
              <a:rPr lang="cs-CZ" dirty="0" smtClean="0"/>
              <a:t>perforace žlučníku, peritonitida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267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Nádory žlučníku a </a:t>
            </a:r>
            <a:r>
              <a:rPr lang="cs-CZ" dirty="0" err="1" smtClean="0">
                <a:latin typeface="+mn-lt"/>
              </a:rPr>
              <a:t>extrahepatálních</a:t>
            </a:r>
            <a:r>
              <a:rPr lang="cs-CZ" dirty="0" smtClean="0">
                <a:latin typeface="+mn-lt"/>
              </a:rPr>
              <a:t> žlučových cest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Karcinom žlučníku</a:t>
            </a:r>
          </a:p>
          <a:p>
            <a:r>
              <a:rPr lang="cs-CZ" dirty="0" smtClean="0"/>
              <a:t>- častěji u žen</a:t>
            </a:r>
          </a:p>
          <a:p>
            <a:r>
              <a:rPr lang="cs-CZ" dirty="0" smtClean="0"/>
              <a:t>- v souvislosti s cholelitiázou a chronickou cholecystitidou</a:t>
            </a:r>
          </a:p>
          <a:p>
            <a:r>
              <a:rPr lang="cs-CZ" dirty="0" smtClean="0"/>
              <a:t>- nejčastěji ve fundu a krčku žlučníku</a:t>
            </a:r>
          </a:p>
          <a:p>
            <a:r>
              <a:rPr lang="cs-CZ" dirty="0" smtClean="0"/>
              <a:t>- formy infiltrující stěnu i </a:t>
            </a:r>
            <a:r>
              <a:rPr lang="cs-CZ" dirty="0" err="1" smtClean="0"/>
              <a:t>exofytické</a:t>
            </a:r>
            <a:r>
              <a:rPr lang="cs-CZ" dirty="0" smtClean="0"/>
              <a:t>/</a:t>
            </a:r>
            <a:r>
              <a:rPr lang="cs-CZ" dirty="0" err="1" smtClean="0"/>
              <a:t>polypózní</a:t>
            </a:r>
            <a:endParaRPr lang="cs-CZ" dirty="0" smtClean="0"/>
          </a:p>
          <a:p>
            <a:r>
              <a:rPr lang="cs-CZ" dirty="0" smtClean="0"/>
              <a:t>- adenokarcinomy, vzácněji </a:t>
            </a:r>
            <a:r>
              <a:rPr lang="cs-CZ" dirty="0" err="1" smtClean="0"/>
              <a:t>adenoskvamózní</a:t>
            </a:r>
            <a:r>
              <a:rPr lang="cs-CZ" dirty="0" smtClean="0"/>
              <a:t>, </a:t>
            </a:r>
            <a:r>
              <a:rPr lang="cs-CZ" dirty="0" err="1" smtClean="0"/>
              <a:t>skvamózní</a:t>
            </a:r>
            <a:r>
              <a:rPr lang="cs-CZ" dirty="0" smtClean="0"/>
              <a:t>/</a:t>
            </a:r>
            <a:r>
              <a:rPr lang="cs-CZ" dirty="0" err="1" smtClean="0"/>
              <a:t>dlaždicobuněčné</a:t>
            </a:r>
            <a:r>
              <a:rPr lang="cs-CZ" dirty="0" smtClean="0"/>
              <a:t>, </a:t>
            </a:r>
            <a:r>
              <a:rPr lang="cs-CZ" dirty="0" err="1" smtClean="0"/>
              <a:t>karcinosarkomy</a:t>
            </a:r>
            <a:endParaRPr lang="cs-CZ" dirty="0" smtClean="0"/>
          </a:p>
          <a:p>
            <a:r>
              <a:rPr lang="cs-CZ" dirty="0" smtClean="0"/>
              <a:t>- obvykle pozdní diagnostika při dlouhém bezpříznakovém průběhu, špatná prognóza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Karcinomy </a:t>
            </a:r>
            <a:r>
              <a:rPr lang="cs-CZ" b="1" dirty="0" err="1"/>
              <a:t>extrahepatálních</a:t>
            </a:r>
            <a:r>
              <a:rPr lang="cs-CZ" b="1" dirty="0"/>
              <a:t> žlučovodů</a:t>
            </a:r>
          </a:p>
          <a:p>
            <a:r>
              <a:rPr lang="cs-CZ" dirty="0"/>
              <a:t>- </a:t>
            </a:r>
            <a:r>
              <a:rPr lang="cs-CZ" dirty="0" err="1" smtClean="0"/>
              <a:t>perihilózně</a:t>
            </a:r>
            <a:r>
              <a:rPr lang="cs-CZ" dirty="0" smtClean="0"/>
              <a:t> </a:t>
            </a:r>
            <a:r>
              <a:rPr lang="cs-CZ" dirty="0"/>
              <a:t>lokalizované tzv. </a:t>
            </a:r>
            <a:r>
              <a:rPr lang="cs-CZ" dirty="0" err="1"/>
              <a:t>Klatskinovy</a:t>
            </a:r>
            <a:r>
              <a:rPr lang="cs-CZ" dirty="0"/>
              <a:t> tumory </a:t>
            </a:r>
          </a:p>
          <a:p>
            <a:r>
              <a:rPr lang="cs-CZ" dirty="0"/>
              <a:t>- karcinomy </a:t>
            </a:r>
            <a:r>
              <a:rPr lang="cs-CZ" dirty="0" smtClean="0"/>
              <a:t>choledochu</a:t>
            </a:r>
          </a:p>
          <a:p>
            <a:endParaRPr lang="cs-CZ" dirty="0"/>
          </a:p>
          <a:p>
            <a:r>
              <a:rPr lang="cs-CZ" dirty="0"/>
              <a:t>- adenokarcinomy</a:t>
            </a:r>
          </a:p>
          <a:p>
            <a:r>
              <a:rPr lang="cs-CZ" dirty="0"/>
              <a:t>- </a:t>
            </a:r>
            <a:r>
              <a:rPr lang="cs-CZ" i="1" dirty="0" smtClean="0"/>
              <a:t>komplikace: </a:t>
            </a:r>
          </a:p>
          <a:p>
            <a:r>
              <a:rPr lang="cs-CZ" dirty="0" smtClean="0"/>
              <a:t>obstrukční ikterus </a:t>
            </a:r>
          </a:p>
          <a:p>
            <a:r>
              <a:rPr lang="cs-CZ" dirty="0" err="1" smtClean="0"/>
              <a:t>cholangoitidy</a:t>
            </a:r>
            <a:r>
              <a:rPr lang="cs-CZ" dirty="0" smtClean="0"/>
              <a:t>, sepse  </a:t>
            </a:r>
          </a:p>
          <a:p>
            <a:r>
              <a:rPr lang="cs-CZ" dirty="0" smtClean="0"/>
              <a:t>akutní </a:t>
            </a:r>
            <a:r>
              <a:rPr lang="cs-CZ" dirty="0"/>
              <a:t>pankreatitida</a:t>
            </a:r>
          </a:p>
          <a:p>
            <a:r>
              <a:rPr lang="cs-CZ" dirty="0"/>
              <a:t>- </a:t>
            </a:r>
            <a:r>
              <a:rPr lang="cs-CZ" i="1" dirty="0"/>
              <a:t>prognóza: </a:t>
            </a:r>
            <a:r>
              <a:rPr lang="cs-CZ" dirty="0"/>
              <a:t>nepříznivá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36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6C5CD-019C-4060-90A5-557B84FB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Cystická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pankreato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)fibróza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mukoviscidóza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6571F3-1561-47B7-8258-718DABC71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Fenotypicky</a:t>
            </a:r>
            <a:r>
              <a:rPr lang="cs-CZ" dirty="0"/>
              <a:t> vysoce variabilní onemocnění</a:t>
            </a:r>
          </a:p>
          <a:p>
            <a:endParaRPr lang="cs-CZ" dirty="0"/>
          </a:p>
          <a:p>
            <a:r>
              <a:rPr lang="cs-CZ" dirty="0"/>
              <a:t>5 tříd mutací CFTR genu: </a:t>
            </a:r>
          </a:p>
          <a:p>
            <a:r>
              <a:rPr lang="cs-CZ" dirty="0"/>
              <a:t>- kombinace 2 „závažných mutací“ → klinicky závažný fenotyp</a:t>
            </a:r>
          </a:p>
          <a:p>
            <a:r>
              <a:rPr lang="cs-CZ" dirty="0"/>
              <a:t>- kombinace méně závažných mutací → mírnější postižení</a:t>
            </a:r>
          </a:p>
          <a:p>
            <a:endParaRPr lang="cs-CZ" dirty="0"/>
          </a:p>
          <a:p>
            <a:r>
              <a:rPr lang="cs-CZ" dirty="0"/>
              <a:t>+ modifikující faktory </a:t>
            </a:r>
          </a:p>
          <a:p>
            <a:r>
              <a:rPr lang="cs-CZ" dirty="0">
                <a:latin typeface="Garamond" panose="02020404030301010803" pitchFamily="18" charset="0"/>
              </a:rPr>
              <a:t>(např. polymorfismy v genech, jejichž produkty ovlivňují funkci neutrofilů v rámci zánětlivé odpovědi na bakteriální infekci)</a:t>
            </a:r>
          </a:p>
        </p:txBody>
      </p:sp>
    </p:spTree>
    <p:extLst>
      <p:ext uri="{BB962C8B-B14F-4D97-AF65-F5344CB8AC3E}">
        <p14:creationId xmlns:p14="http://schemas.microsoft.com/office/powerpoint/2010/main" val="289861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8D571-7108-49E8-8AC0-CDC5DDD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Cystická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pankreato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)fibróza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mukoviscidóza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):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orgánové postižení</a:t>
            </a:r>
            <a:endParaRPr 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E8B9D8-15B6-40F6-AEBD-BAB09D036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778" y="1911049"/>
            <a:ext cx="5592535" cy="4023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sz="3800" dirty="0"/>
              <a:t>Postižení pankreatu</a:t>
            </a:r>
          </a:p>
          <a:p>
            <a:r>
              <a:rPr lang="cs-CZ" dirty="0"/>
              <a:t>- viskózní sekret blokuje </a:t>
            </a:r>
            <a:r>
              <a:rPr lang="cs-CZ" dirty="0" err="1"/>
              <a:t>dilatující</a:t>
            </a:r>
            <a:r>
              <a:rPr lang="cs-CZ" dirty="0"/>
              <a:t> se vývody, atrofie parenchymu, fibróza</a:t>
            </a:r>
          </a:p>
          <a:p>
            <a:r>
              <a:rPr lang="cs-CZ" dirty="0"/>
              <a:t>- insuficience exokrinního pankreatu (malabsorpce tuku a vitamínů AEDK)</a:t>
            </a:r>
          </a:p>
          <a:p>
            <a:r>
              <a:rPr lang="cs-CZ" dirty="0"/>
              <a:t>- insuficience endokrinního pankreatu (diabetes asociovaný s cystickou fibrózou)</a:t>
            </a:r>
          </a:p>
          <a:p>
            <a:endParaRPr lang="cs-CZ" dirty="0"/>
          </a:p>
          <a:p>
            <a:r>
              <a:rPr lang="cs-CZ" sz="3800" dirty="0"/>
              <a:t>Postižení plic</a:t>
            </a:r>
          </a:p>
          <a:p>
            <a:r>
              <a:rPr lang="cs-CZ" dirty="0"/>
              <a:t>- obstrukce DC viskózním sekretem, opakované infekce</a:t>
            </a:r>
          </a:p>
          <a:p>
            <a:r>
              <a:rPr lang="cs-CZ" dirty="0"/>
              <a:t>- bronchitidy, bronchiektázie, bronchopneumonie, abscesy</a:t>
            </a:r>
          </a:p>
          <a:p>
            <a:r>
              <a:rPr lang="cs-CZ" dirty="0"/>
              <a:t>- </a:t>
            </a:r>
            <a:r>
              <a:rPr lang="cs-CZ" i="1" dirty="0" err="1"/>
              <a:t>Pseudomonas</a:t>
            </a:r>
            <a:r>
              <a:rPr lang="cs-CZ" i="1" dirty="0"/>
              <a:t> aeruginosa, </a:t>
            </a:r>
            <a:r>
              <a:rPr lang="cs-CZ" i="1" dirty="0" err="1"/>
              <a:t>Hamophilus</a:t>
            </a:r>
            <a:r>
              <a:rPr lang="cs-CZ" i="1" dirty="0"/>
              <a:t> </a:t>
            </a:r>
            <a:r>
              <a:rPr lang="cs-CZ" i="1" dirty="0" err="1"/>
              <a:t>influenzae</a:t>
            </a:r>
            <a:r>
              <a:rPr lang="cs-CZ" i="1" dirty="0"/>
              <a:t>, Staphylococcus aureus, </a:t>
            </a:r>
            <a:r>
              <a:rPr lang="cs-CZ" i="1" dirty="0" err="1"/>
              <a:t>Burkholderia</a:t>
            </a:r>
            <a:r>
              <a:rPr lang="cs-CZ" i="1" dirty="0"/>
              <a:t> </a:t>
            </a:r>
            <a:r>
              <a:rPr lang="cs-CZ" i="1" dirty="0" err="1"/>
              <a:t>cepacia</a:t>
            </a:r>
            <a:r>
              <a:rPr lang="cs-CZ" i="1" dirty="0"/>
              <a:t>, </a:t>
            </a:r>
            <a:r>
              <a:rPr lang="cs-CZ" i="1" dirty="0" err="1"/>
              <a:t>Strenotrophomonas</a:t>
            </a:r>
            <a:r>
              <a:rPr lang="cs-CZ" i="1" dirty="0"/>
              <a:t> </a:t>
            </a:r>
            <a:r>
              <a:rPr lang="cs-CZ" i="1" dirty="0" err="1"/>
              <a:t>maltophilia</a:t>
            </a:r>
            <a:r>
              <a:rPr lang="cs-CZ" dirty="0"/>
              <a:t>, atypická </a:t>
            </a:r>
            <a:r>
              <a:rPr lang="cs-CZ" dirty="0" err="1"/>
              <a:t>mykobakteria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ED30DF-43E0-41D0-BAD0-223FB3073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5019" y="1911049"/>
            <a:ext cx="6175467" cy="4023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sz="2600" dirty="0" err="1"/>
              <a:t>Mekoniový</a:t>
            </a:r>
            <a:r>
              <a:rPr lang="cs-CZ" sz="2600" dirty="0"/>
              <a:t> ileus</a:t>
            </a:r>
          </a:p>
          <a:p>
            <a:endParaRPr lang="cs-CZ" sz="2600" dirty="0"/>
          </a:p>
          <a:p>
            <a:r>
              <a:rPr lang="cs-CZ" sz="2600" dirty="0"/>
              <a:t>Obstrukce žlučovodů </a:t>
            </a:r>
            <a:r>
              <a:rPr lang="cs-CZ" sz="2300" dirty="0"/>
              <a:t>(s rozvojem biliární cirhózy)</a:t>
            </a:r>
          </a:p>
          <a:p>
            <a:endParaRPr lang="cs-CZ" sz="2300" dirty="0"/>
          </a:p>
          <a:p>
            <a:r>
              <a:rPr lang="cs-CZ" sz="2600" dirty="0"/>
              <a:t>Postižení slinných žláz </a:t>
            </a:r>
            <a:r>
              <a:rPr lang="cs-CZ" sz="2300" dirty="0"/>
              <a:t>(analogie pankreatického postižení) </a:t>
            </a:r>
          </a:p>
          <a:p>
            <a:endParaRPr lang="cs-CZ" sz="2600" dirty="0"/>
          </a:p>
          <a:p>
            <a:r>
              <a:rPr lang="cs-CZ" sz="2600" dirty="0"/>
              <a:t>Azoospermie a infertilita </a:t>
            </a:r>
            <a:r>
              <a:rPr lang="cs-CZ" sz="2300" dirty="0"/>
              <a:t>(v důsledku bilaterální ageneze </a:t>
            </a:r>
            <a:r>
              <a:rPr lang="cs-CZ" sz="2300" dirty="0" err="1"/>
              <a:t>vas</a:t>
            </a:r>
            <a:r>
              <a:rPr lang="cs-CZ" sz="2300" dirty="0"/>
              <a:t> </a:t>
            </a:r>
            <a:r>
              <a:rPr lang="cs-CZ" sz="2300" dirty="0" err="1"/>
              <a:t>deferens</a:t>
            </a:r>
            <a:r>
              <a:rPr lang="cs-CZ" sz="2300" dirty="0"/>
              <a:t>)</a:t>
            </a:r>
          </a:p>
          <a:p>
            <a:endParaRPr lang="cs-CZ" sz="2600" dirty="0"/>
          </a:p>
          <a:p>
            <a:r>
              <a:rPr lang="cs-CZ" sz="2600" dirty="0"/>
              <a:t>Postižení potních žláz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71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D0C21E8-E0A6-4FD3-ABC7-8B7E03F8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Pankreatitidy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D27B6B5-9CE4-4553-8619-8D8DEBC2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Akutní</a:t>
            </a:r>
          </a:p>
          <a:p>
            <a:pPr marL="0" indent="0">
              <a:buNone/>
            </a:pPr>
            <a:r>
              <a:rPr lang="cs-CZ" dirty="0"/>
              <a:t>Systémová zánětlivá odpověď na </a:t>
            </a:r>
            <a:r>
              <a:rPr lang="cs-CZ" b="1" dirty="0"/>
              <a:t>samonatrávení/</a:t>
            </a:r>
            <a:r>
              <a:rPr lang="cs-CZ" b="1" dirty="0" err="1"/>
              <a:t>autodigesci</a:t>
            </a:r>
            <a:r>
              <a:rPr lang="cs-CZ" b="1" dirty="0"/>
              <a:t> pankreatu a </a:t>
            </a:r>
            <a:r>
              <a:rPr lang="cs-CZ" b="1" dirty="0" err="1"/>
              <a:t>peripankreatických</a:t>
            </a:r>
            <a:r>
              <a:rPr lang="cs-CZ" b="1" dirty="0"/>
              <a:t> tkání </a:t>
            </a:r>
            <a:r>
              <a:rPr lang="cs-CZ" dirty="0"/>
              <a:t>vlastním neadekvátně aktivovaným enzymatickým aparátem. </a:t>
            </a:r>
          </a:p>
          <a:p>
            <a:pPr marL="0" indent="0">
              <a:buNone/>
            </a:pP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Chronické</a:t>
            </a:r>
          </a:p>
          <a:p>
            <a:pPr marL="0" indent="0">
              <a:buNone/>
            </a:pPr>
            <a:r>
              <a:rPr lang="cs-CZ" dirty="0"/>
              <a:t>Trvale progredující zánětlivý proces, při kterém je funkční parenchym pankreatu postupně nahrazován vazivovou tkání, s  rozvojem ireverzibilní nedostatečnosti exokrinního a později i endokrinního pankreatu.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7683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1EA08-CD96-4165-AE42-5CAA2F99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Etiologie akutní pankreatitidy</a:t>
            </a:r>
          </a:p>
        </p:txBody>
      </p:sp>
      <p:pic>
        <p:nvPicPr>
          <p:cNvPr id="27651" name="Picture 3" descr="pancr">
            <a:extLst>
              <a:ext uri="{FF2B5EF4-FFF2-40B4-BE49-F238E27FC236}">
                <a16:creationId xmlns:a16="http://schemas.microsoft.com/office/drawing/2014/main" id="{591507D0-463C-475E-AA60-74FFE9964F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" y="2025976"/>
            <a:ext cx="4938712" cy="3662877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5C8594D-77A6-461C-99A7-5FB248DB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883" y="1845733"/>
            <a:ext cx="6208124" cy="446525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Klíčový spouštěč:</a:t>
            </a:r>
          </a:p>
          <a:p>
            <a:r>
              <a:rPr lang="cs-CZ" dirty="0"/>
              <a:t>Předčasná a masivní aktivace trypsinogenu.</a:t>
            </a:r>
          </a:p>
          <a:p>
            <a:r>
              <a:rPr lang="cs-CZ" dirty="0"/>
              <a:t>Aktivace </a:t>
            </a:r>
            <a:r>
              <a:rPr lang="cs-CZ" dirty="0" err="1"/>
              <a:t>elastázy</a:t>
            </a:r>
            <a:r>
              <a:rPr lang="cs-CZ" dirty="0"/>
              <a:t> a fosfolipázy → poškození buněčných membrán a krvácení, ARDS (fosfolipázy interagují se surfaktante) </a:t>
            </a:r>
          </a:p>
          <a:p>
            <a:r>
              <a:rPr lang="cs-CZ" dirty="0"/>
              <a:t>Aktivace ostatních enzymů, komplementu, </a:t>
            </a:r>
            <a:r>
              <a:rPr lang="cs-CZ" dirty="0" err="1"/>
              <a:t>kalikrein</a:t>
            </a:r>
            <a:r>
              <a:rPr lang="cs-CZ" dirty="0"/>
              <a:t>-kininového systému, koagulačního a fibrinolytického systému → DIK, šok (mortalita 2-4 %)</a:t>
            </a:r>
          </a:p>
          <a:p>
            <a:endParaRPr lang="cs-CZ" dirty="0"/>
          </a:p>
          <a:p>
            <a:r>
              <a:rPr lang="cs-CZ" b="1" dirty="0"/>
              <a:t>Spouštěcí mechanismy neadekvátní aktivace enzymů:</a:t>
            </a:r>
          </a:p>
          <a:p>
            <a:r>
              <a:rPr lang="cs-CZ" dirty="0"/>
              <a:t>- obstrukce duktů</a:t>
            </a:r>
          </a:p>
          <a:p>
            <a:r>
              <a:rPr lang="cs-CZ" dirty="0"/>
              <a:t>- primární poškození </a:t>
            </a:r>
            <a:r>
              <a:rPr lang="cs-CZ" dirty="0" err="1"/>
              <a:t>acinárních</a:t>
            </a:r>
            <a:r>
              <a:rPr lang="cs-CZ" dirty="0"/>
              <a:t> buněk</a:t>
            </a:r>
          </a:p>
          <a:p>
            <a:r>
              <a:rPr lang="cs-CZ" dirty="0"/>
              <a:t>- primární porucha intracelulárního transportu proenzymů</a:t>
            </a:r>
          </a:p>
          <a:p>
            <a:endParaRPr lang="cs-CZ" dirty="0"/>
          </a:p>
          <a:p>
            <a:r>
              <a:rPr lang="cs-CZ" dirty="0"/>
              <a:t>Nejčastější </a:t>
            </a:r>
            <a:r>
              <a:rPr lang="cs-CZ" b="1" dirty="0"/>
              <a:t>etiologie biliární a alkoholická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88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DD3CA27-6069-47E3-A979-9D93D801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Akutní pankreatitida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F0F5CDE-4327-469E-9912-C1D8BCF0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1457"/>
            <a:ext cx="10389870" cy="436686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Mezi základní morfologické alterace pankreatu patří: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err="1"/>
              <a:t>interstitiální</a:t>
            </a:r>
            <a:r>
              <a:rPr lang="cs-CZ" b="1" dirty="0"/>
              <a:t> edém</a:t>
            </a:r>
            <a:r>
              <a:rPr lang="cs-CZ" dirty="0"/>
              <a:t> způsobený poruchou mikrocirkulace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nekrózy tukové tkáně</a:t>
            </a:r>
            <a:r>
              <a:rPr lang="cs-CZ" dirty="0"/>
              <a:t> způsobené lipázami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akutní zánět</a:t>
            </a:r>
            <a:endParaRPr lang="cs-CZ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destrukce pankreatického parenchymu</a:t>
            </a:r>
            <a:r>
              <a:rPr lang="cs-CZ" dirty="0"/>
              <a:t> proteolytickými enzymy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destrukce cév </a:t>
            </a:r>
            <a:r>
              <a:rPr lang="cs-CZ" dirty="0"/>
              <a:t>způsobená </a:t>
            </a:r>
            <a:r>
              <a:rPr lang="cs-CZ" dirty="0" err="1"/>
              <a:t>elastázou</a:t>
            </a:r>
            <a:r>
              <a:rPr lang="cs-CZ" b="1" dirty="0"/>
              <a:t> a krvácení.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lvl="0" indent="0">
              <a:buNone/>
            </a:pPr>
            <a:r>
              <a:rPr lang="cs-CZ" b="1" dirty="0"/>
              <a:t>Klinické příznaky: </a:t>
            </a:r>
          </a:p>
          <a:p>
            <a:pPr marL="0" lvl="0" indent="0">
              <a:buNone/>
            </a:pPr>
            <a:r>
              <a:rPr lang="cs-CZ" dirty="0"/>
              <a:t>Bolest v epigastriu a horním </a:t>
            </a:r>
            <a:r>
              <a:rPr lang="cs-CZ" dirty="0" err="1"/>
              <a:t>mezogastriu</a:t>
            </a:r>
            <a:r>
              <a:rPr lang="cs-CZ" dirty="0"/>
              <a:t>, anorexie, nauzea, zvracení; těžké formy pod obrazem NPB</a:t>
            </a:r>
          </a:p>
          <a:p>
            <a:pPr marL="0" lvl="0" indent="0">
              <a:buNone/>
            </a:pPr>
            <a:r>
              <a:rPr lang="cs-CZ" dirty="0"/>
              <a:t>DIK, ARDS, šok</a:t>
            </a:r>
          </a:p>
          <a:p>
            <a:pPr marL="0" lvl="0" indent="0">
              <a:buNone/>
            </a:pPr>
            <a:r>
              <a:rPr lang="cs-CZ" dirty="0" err="1"/>
              <a:t>Hypokalcémie</a:t>
            </a:r>
            <a:r>
              <a:rPr lang="cs-CZ" dirty="0"/>
              <a:t>, zvýšená sérová amyláze a lipáza</a:t>
            </a:r>
          </a:p>
          <a:p>
            <a:pPr marL="0" lvl="0" indent="0">
              <a:buNone/>
            </a:pPr>
            <a:r>
              <a:rPr lang="cs-CZ" dirty="0" err="1"/>
              <a:t>Postnekrotické</a:t>
            </a:r>
            <a:r>
              <a:rPr lang="cs-CZ" dirty="0"/>
              <a:t> </a:t>
            </a:r>
            <a:r>
              <a:rPr lang="cs-CZ" dirty="0" err="1"/>
              <a:t>pseudocysty</a:t>
            </a:r>
            <a:r>
              <a:rPr lang="cs-CZ" dirty="0"/>
              <a:t>, sekundární infekce, absces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287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519</TotalTime>
  <Words>2507</Words>
  <Application>Microsoft Office PowerPoint</Application>
  <PresentationFormat>Širokoúhlá obrazovka</PresentationFormat>
  <Paragraphs>509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Garamond</vt:lpstr>
      <vt:lpstr>Times New Roman</vt:lpstr>
      <vt:lpstr>Wingdings</vt:lpstr>
      <vt:lpstr>Retrospektiva</vt:lpstr>
      <vt:lpstr>Patologie jater, pankreatu, žlučníku a žlučových cest</vt:lpstr>
      <vt:lpstr>Exokrinní pankreas</vt:lpstr>
      <vt:lpstr>Kongenitální abnormity pankreatu</vt:lpstr>
      <vt:lpstr>Cystická (pankreato)fibróza (mukoviscidóza)</vt:lpstr>
      <vt:lpstr>Cystická (pankreato)fibróza (mukoviscidóza)</vt:lpstr>
      <vt:lpstr>Cystická (pankreato)fibróza (mukoviscidóza): orgánové postižení</vt:lpstr>
      <vt:lpstr>Pankreatitidy</vt:lpstr>
      <vt:lpstr>Etiologie akutní pankreatitidy</vt:lpstr>
      <vt:lpstr>Akutní pankreatitida</vt:lpstr>
      <vt:lpstr>Klinicko-patologické formy akutní pankreatitidy</vt:lpstr>
      <vt:lpstr>Akutní pankreatitida</vt:lpstr>
      <vt:lpstr>Akutní pankreatitida, nekrotizující</vt:lpstr>
      <vt:lpstr>Akutní pankreatitida, nekrotizující</vt:lpstr>
      <vt:lpstr>Nekrózy tukové tkáně omenta</vt:lpstr>
      <vt:lpstr>Etiologie chronické pankreatitidy – klasifikace TIGARO</vt:lpstr>
      <vt:lpstr>Alkoholická (kalcifikující) chronická pankreatitida v resekátu </vt:lpstr>
      <vt:lpstr>Alkoholická chronická pankreatitida</vt:lpstr>
      <vt:lpstr>Autoimunitní pankreatitida</vt:lpstr>
      <vt:lpstr>Klinické známky AIP</vt:lpstr>
      <vt:lpstr>Sklerozující léze ve vztahu k IgG4</vt:lpstr>
      <vt:lpstr>Nádory pankreatu dle četnosti, lokalizace a charakteru růstu. </vt:lpstr>
      <vt:lpstr>Duktální adenokarcinom hlavy pankreatu (PDAC)</vt:lpstr>
      <vt:lpstr>Prezentace aplikace PowerPoint</vt:lpstr>
      <vt:lpstr>Genetické syndromy asociované s PDAC</vt:lpstr>
      <vt:lpstr>Prekurzorové léze karcinomu pankreatu</vt:lpstr>
      <vt:lpstr>Charakteristiky PDAC</vt:lpstr>
      <vt:lpstr>Klinické příznaky PDAC</vt:lpstr>
      <vt:lpstr>Šíření PDAC</vt:lpstr>
      <vt:lpstr>Duktální adenokarcinom a perineurální propagace</vt:lpstr>
      <vt:lpstr>Cystické nádory pankreatu</vt:lpstr>
      <vt:lpstr>Klasifikace neuroendokrinních neoplazií GIT: platná i pro nádory endokrinního pankreatu</vt:lpstr>
      <vt:lpstr>Klinické syndromy asociované  s funkčními neuroendokrinními tumory</vt:lpstr>
      <vt:lpstr>Patologie jater a žlučových cest</vt:lpstr>
      <vt:lpstr>Struktura jater</vt:lpstr>
      <vt:lpstr>Prezentace aplikace PowerPoint</vt:lpstr>
      <vt:lpstr>Jaterní selhání: - v návaznosti na akutní či chronické poškození, resp. na akutní inzult při chronické poškození </vt:lpstr>
      <vt:lpstr>Prezentace aplikace PowerPoint</vt:lpstr>
      <vt:lpstr>Alkoholické poškození jater</vt:lpstr>
      <vt:lpstr>Další chronická onemocnění jater</vt:lpstr>
      <vt:lpstr>    Cirhóza jater Klinické konsekvence portální hypertenze  </vt:lpstr>
      <vt:lpstr>Nádory jater</vt:lpstr>
      <vt:lpstr>Nemoci žlučníku: cholelitiáza</vt:lpstr>
      <vt:lpstr>Nemoci žlučníku: cholecystitida</vt:lpstr>
      <vt:lpstr>Nádory žlučníku a extrahepatálních žlučových cest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86</cp:revision>
  <dcterms:created xsi:type="dcterms:W3CDTF">2017-08-15T07:48:05Z</dcterms:created>
  <dcterms:modified xsi:type="dcterms:W3CDTF">2018-03-15T06:49:21Z</dcterms:modified>
</cp:coreProperties>
</file>