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27" r:id="rId1"/>
  </p:sldMasterIdLst>
  <p:notesMasterIdLst>
    <p:notesMasterId r:id="rId68"/>
  </p:notesMasterIdLst>
  <p:sldIdLst>
    <p:sldId id="338" r:id="rId2"/>
    <p:sldId id="339" r:id="rId3"/>
    <p:sldId id="342" r:id="rId4"/>
    <p:sldId id="343" r:id="rId5"/>
    <p:sldId id="344" r:id="rId6"/>
    <p:sldId id="346" r:id="rId7"/>
    <p:sldId id="347" r:id="rId8"/>
    <p:sldId id="348" r:id="rId9"/>
    <p:sldId id="349" r:id="rId10"/>
    <p:sldId id="351" r:id="rId11"/>
    <p:sldId id="350" r:id="rId12"/>
    <p:sldId id="352" r:id="rId13"/>
    <p:sldId id="353" r:id="rId14"/>
    <p:sldId id="354" r:id="rId15"/>
    <p:sldId id="355" r:id="rId16"/>
    <p:sldId id="356" r:id="rId17"/>
    <p:sldId id="357" r:id="rId18"/>
    <p:sldId id="358" r:id="rId19"/>
    <p:sldId id="359" r:id="rId20"/>
    <p:sldId id="360" r:id="rId21"/>
    <p:sldId id="399" r:id="rId22"/>
    <p:sldId id="361" r:id="rId23"/>
    <p:sldId id="400" r:id="rId24"/>
    <p:sldId id="401" r:id="rId25"/>
    <p:sldId id="402" r:id="rId26"/>
    <p:sldId id="403" r:id="rId27"/>
    <p:sldId id="404" r:id="rId28"/>
    <p:sldId id="405" r:id="rId29"/>
    <p:sldId id="406" r:id="rId30"/>
    <p:sldId id="407" r:id="rId31"/>
    <p:sldId id="363" r:id="rId32"/>
    <p:sldId id="362" r:id="rId33"/>
    <p:sldId id="364" r:id="rId34"/>
    <p:sldId id="365" r:id="rId35"/>
    <p:sldId id="367" r:id="rId36"/>
    <p:sldId id="366" r:id="rId37"/>
    <p:sldId id="368" r:id="rId38"/>
    <p:sldId id="369" r:id="rId39"/>
    <p:sldId id="370" r:id="rId40"/>
    <p:sldId id="374" r:id="rId41"/>
    <p:sldId id="372" r:id="rId42"/>
    <p:sldId id="375" r:id="rId43"/>
    <p:sldId id="378" r:id="rId44"/>
    <p:sldId id="376" r:id="rId45"/>
    <p:sldId id="377" r:id="rId46"/>
    <p:sldId id="379" r:id="rId47"/>
    <p:sldId id="380" r:id="rId48"/>
    <p:sldId id="381" r:id="rId49"/>
    <p:sldId id="382" r:id="rId50"/>
    <p:sldId id="383" r:id="rId51"/>
    <p:sldId id="384" r:id="rId52"/>
    <p:sldId id="385" r:id="rId53"/>
    <p:sldId id="408" r:id="rId54"/>
    <p:sldId id="386" r:id="rId55"/>
    <p:sldId id="387" r:id="rId56"/>
    <p:sldId id="388" r:id="rId57"/>
    <p:sldId id="389" r:id="rId58"/>
    <p:sldId id="409" r:id="rId59"/>
    <p:sldId id="390" r:id="rId60"/>
    <p:sldId id="391" r:id="rId61"/>
    <p:sldId id="392" r:id="rId62"/>
    <p:sldId id="393" r:id="rId63"/>
    <p:sldId id="395" r:id="rId64"/>
    <p:sldId id="396" r:id="rId65"/>
    <p:sldId id="397" r:id="rId66"/>
    <p:sldId id="398" r:id="rId67"/>
  </p:sldIdLst>
  <p:sldSz cx="9144000" cy="5143500" type="screen16x9"/>
  <p:notesSz cx="6858000" cy="9144000"/>
  <p:embeddedFontLst>
    <p:embeddedFont>
      <p:font typeface="Arial Unicode MS" panose="020B0600070205080204" charset="-128"/>
      <p:regular r:id="rId69"/>
    </p:embeddedFont>
    <p:embeddedFont>
      <p:font typeface="Average" panose="020B0604020202020204" charset="0"/>
      <p:regular r:id="rId70"/>
    </p:embeddedFont>
    <p:embeddedFont>
      <p:font typeface="Calibri" panose="020F0502020204030204" pitchFamily="34" charset="0"/>
      <p:regular r:id="rId71"/>
      <p:bold r:id="rId72"/>
      <p:italic r:id="rId73"/>
      <p:boldItalic r:id="rId74"/>
    </p:embeddedFont>
    <p:embeddedFont>
      <p:font typeface="Wingdings 3" panose="05040102010807070707" pitchFamily="18" charset="2"/>
      <p:regular r:id="rId75"/>
    </p:embeddedFont>
  </p:embeddedFontLst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74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6.fntdata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1.fntdata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2.fntdata"/><Relationship Id="rId75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5.fntdata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font" Target="fonts/font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227806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7BD87437-B6B4-4167-9899-1917F87EB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9" y="195264"/>
            <a:ext cx="5832475" cy="71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350" dirty="0">
                <a:solidFill>
                  <a:schemeClr val="bg1"/>
                </a:solidFill>
                <a:latin typeface="Arial" charset="0"/>
              </a:rPr>
              <a:t>MEZINÁRODNÍ CENTRUM KLINICKÉHO VÝZKUMU</a:t>
            </a:r>
          </a:p>
          <a:p>
            <a:pPr algn="ctr">
              <a:defRPr/>
            </a:pPr>
            <a:endParaRPr lang="cs-CZ" sz="1350" dirty="0">
              <a:solidFill>
                <a:schemeClr val="bg1"/>
              </a:solidFill>
              <a:latin typeface="Arial" charset="0"/>
            </a:endParaRPr>
          </a:p>
          <a:p>
            <a:pPr algn="ctr">
              <a:defRPr/>
            </a:pPr>
            <a:r>
              <a:rPr lang="cs-CZ" sz="1350" dirty="0">
                <a:solidFill>
                  <a:schemeClr val="bg1"/>
                </a:solidFill>
                <a:latin typeface="Arial" charset="0"/>
              </a:rPr>
              <a:t>„TVOŘÍME BUDOUCNOST MEDICÍNY“</a:t>
            </a:r>
          </a:p>
        </p:txBody>
      </p:sp>
      <p:pic>
        <p:nvPicPr>
          <p:cNvPr id="5" name="Picture 4" descr="C:\Users\ing. Radomil Novak\Desktop\ICRC\propagace a marketing\PPT prezentace\Background\budovajpeg.jpg">
            <a:extLst>
              <a:ext uri="{FF2B5EF4-FFF2-40B4-BE49-F238E27FC236}">
                <a16:creationId xmlns:a16="http://schemas.microsoft.com/office/drawing/2014/main" id="{7D59AC9C-27BD-41CE-9B9F-DC79915AD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13235"/>
            <a:ext cx="3344862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707904" y="1167595"/>
            <a:ext cx="5110336" cy="1102519"/>
          </a:xfrm>
        </p:spPr>
        <p:txBody>
          <a:bodyPr/>
          <a:lstStyle>
            <a:lvl1pPr>
              <a:defRPr sz="2700">
                <a:solidFill>
                  <a:srgbClr val="E1253B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004049" y="2571750"/>
            <a:ext cx="3880520" cy="131445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957634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4">
            <a:extLst>
              <a:ext uri="{FF2B5EF4-FFF2-40B4-BE49-F238E27FC236}">
                <a16:creationId xmlns:a16="http://schemas.microsoft.com/office/drawing/2014/main" id="{3180C72D-E4AE-4790-BB5F-143C1901C9C8}"/>
              </a:ext>
            </a:extLst>
          </p:cNvPr>
          <p:cNvCxnSpPr/>
          <p:nvPr/>
        </p:nvCxnSpPr>
        <p:spPr>
          <a:xfrm>
            <a:off x="2411414" y="844154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43C7E172-FFFE-4213-93FA-A089B6692C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3/25/2025</a:t>
            </a:fld>
            <a:endParaRPr lang="en-US" dirty="0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3222D47C-064A-4774-BCA3-B3F543063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5E5DFA58-BDA5-47C4-836E-A43A36B10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7506899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4">
            <a:extLst>
              <a:ext uri="{FF2B5EF4-FFF2-40B4-BE49-F238E27FC236}">
                <a16:creationId xmlns:a16="http://schemas.microsoft.com/office/drawing/2014/main" id="{FA6CB4EB-4CD0-44C5-A644-8E6738463756}"/>
              </a:ext>
            </a:extLst>
          </p:cNvPr>
          <p:cNvCxnSpPr/>
          <p:nvPr/>
        </p:nvCxnSpPr>
        <p:spPr>
          <a:xfrm>
            <a:off x="2411414" y="844154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1C64DD2E-6BC7-4844-9783-52EA96A99D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3/25/2025</a:t>
            </a:fld>
            <a:endParaRPr lang="en-US" dirty="0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5E0E6D57-1B22-4696-BBA7-38EB37C78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84635C76-9FB6-4706-BECD-52941C3E8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9695832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4">
            <a:extLst>
              <a:ext uri="{FF2B5EF4-FFF2-40B4-BE49-F238E27FC236}">
                <a16:creationId xmlns:a16="http://schemas.microsoft.com/office/drawing/2014/main" id="{188CD865-AFEE-48DC-A64E-37D28B186157}"/>
              </a:ext>
            </a:extLst>
          </p:cNvPr>
          <p:cNvCxnSpPr/>
          <p:nvPr/>
        </p:nvCxnSpPr>
        <p:spPr>
          <a:xfrm>
            <a:off x="2484438" y="844154"/>
            <a:ext cx="619125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ovací čára 5">
            <a:extLst>
              <a:ext uri="{FF2B5EF4-FFF2-40B4-BE49-F238E27FC236}">
                <a16:creationId xmlns:a16="http://schemas.microsoft.com/office/drawing/2014/main" id="{DB74E2E3-7BE8-45A6-AD99-0832E1DD101E}"/>
              </a:ext>
            </a:extLst>
          </p:cNvPr>
          <p:cNvCxnSpPr/>
          <p:nvPr/>
        </p:nvCxnSpPr>
        <p:spPr>
          <a:xfrm>
            <a:off x="2411414" y="844154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7745" y="141480"/>
            <a:ext cx="6552728" cy="702078"/>
          </a:xfrm>
        </p:spPr>
        <p:txBody>
          <a:bodyPr/>
          <a:lstStyle>
            <a:lvl1pPr>
              <a:defRPr sz="2700">
                <a:solidFill>
                  <a:srgbClr val="E1253B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9" y="1059583"/>
            <a:ext cx="8496944" cy="3535040"/>
          </a:xfrm>
        </p:spPr>
        <p:txBody>
          <a:bodyPr/>
          <a:lstStyle>
            <a:lvl1pPr>
              <a:buClr>
                <a:srgbClr val="E1253B"/>
              </a:buClr>
              <a:buFont typeface="Wingdings" pitchFamily="2" charset="2"/>
              <a:buChar char="§"/>
              <a:defRPr sz="2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Clr>
                <a:srgbClr val="E1253B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Clr>
                <a:srgbClr val="E1253B"/>
              </a:buClr>
              <a:buFont typeface="Wingdings" pitchFamily="2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Clr>
                <a:srgbClr val="E1253B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rgbClr val="E1253B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320489453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4">
            <a:extLst>
              <a:ext uri="{FF2B5EF4-FFF2-40B4-BE49-F238E27FC236}">
                <a16:creationId xmlns:a16="http://schemas.microsoft.com/office/drawing/2014/main" id="{71A244D6-7463-4CE2-B91A-B974F6089697}"/>
              </a:ext>
            </a:extLst>
          </p:cNvPr>
          <p:cNvCxnSpPr/>
          <p:nvPr/>
        </p:nvCxnSpPr>
        <p:spPr>
          <a:xfrm>
            <a:off x="2411414" y="844154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6C740EC3-949E-482C-BE4A-A85CCEEF02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3/25/2025</a:t>
            </a:fld>
            <a:endParaRPr lang="en-US" dirty="0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BE0D3C9C-8E74-4012-A343-C8409C58B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DFE82333-FDF2-4FDF-B706-0A058DB34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0424021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ovací čára 4">
            <a:extLst>
              <a:ext uri="{FF2B5EF4-FFF2-40B4-BE49-F238E27FC236}">
                <a16:creationId xmlns:a16="http://schemas.microsoft.com/office/drawing/2014/main" id="{D6B73F08-036F-4610-894E-1B4231CAB5E3}"/>
              </a:ext>
            </a:extLst>
          </p:cNvPr>
          <p:cNvCxnSpPr/>
          <p:nvPr/>
        </p:nvCxnSpPr>
        <p:spPr>
          <a:xfrm>
            <a:off x="2411414" y="844154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3">
            <a:extLst>
              <a:ext uri="{FF2B5EF4-FFF2-40B4-BE49-F238E27FC236}">
                <a16:creationId xmlns:a16="http://schemas.microsoft.com/office/drawing/2014/main" id="{8215CB79-5C28-4221-B243-1DBC5758F8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3/25/2025</a:t>
            </a:fld>
            <a:endParaRPr lang="en-US" dirty="0"/>
          </a:p>
        </p:txBody>
      </p:sp>
      <p:sp>
        <p:nvSpPr>
          <p:cNvPr id="7" name="Zástupný symbol pro zápatí 4">
            <a:extLst>
              <a:ext uri="{FF2B5EF4-FFF2-40B4-BE49-F238E27FC236}">
                <a16:creationId xmlns:a16="http://schemas.microsoft.com/office/drawing/2014/main" id="{B974F40C-8645-4D6F-B952-6338F0AAB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594A9B88-0740-403E-98E9-694CBDAC3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3377533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4C1D0CE6-7F86-4ED5-A2D2-0E8FEA3FF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6" y="4470798"/>
            <a:ext cx="3203575" cy="672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Přímá spojovací čára 5">
            <a:extLst>
              <a:ext uri="{FF2B5EF4-FFF2-40B4-BE49-F238E27FC236}">
                <a16:creationId xmlns:a16="http://schemas.microsoft.com/office/drawing/2014/main" id="{BD8FF3D5-A7C5-4849-AD03-A92D3663183C}"/>
              </a:ext>
            </a:extLst>
          </p:cNvPr>
          <p:cNvCxnSpPr/>
          <p:nvPr/>
        </p:nvCxnSpPr>
        <p:spPr>
          <a:xfrm>
            <a:off x="2411414" y="844154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datum 3">
            <a:extLst>
              <a:ext uri="{FF2B5EF4-FFF2-40B4-BE49-F238E27FC236}">
                <a16:creationId xmlns:a16="http://schemas.microsoft.com/office/drawing/2014/main" id="{B62D4AE3-AA0A-4B51-B524-3C256FA2BB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3/25/2025</a:t>
            </a:fld>
            <a:endParaRPr lang="en-US" dirty="0"/>
          </a:p>
        </p:txBody>
      </p:sp>
      <p:sp>
        <p:nvSpPr>
          <p:cNvPr id="10" name="Zástupný symbol pro zápatí 4">
            <a:extLst>
              <a:ext uri="{FF2B5EF4-FFF2-40B4-BE49-F238E27FC236}">
                <a16:creationId xmlns:a16="http://schemas.microsoft.com/office/drawing/2014/main" id="{7AC8AD0A-DC0C-48D9-8CA7-2CA8A6600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id="{237D1D20-FDE1-4EF9-A853-7D39B131B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7480610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ovací čára 4">
            <a:extLst>
              <a:ext uri="{FF2B5EF4-FFF2-40B4-BE49-F238E27FC236}">
                <a16:creationId xmlns:a16="http://schemas.microsoft.com/office/drawing/2014/main" id="{CF268902-AE6E-40CC-A690-48D3759F21D4}"/>
              </a:ext>
            </a:extLst>
          </p:cNvPr>
          <p:cNvCxnSpPr/>
          <p:nvPr/>
        </p:nvCxnSpPr>
        <p:spPr>
          <a:xfrm>
            <a:off x="2411414" y="844154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85A33C1-EDE1-447C-ACAF-06D249A0FF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3/25/2025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408FD3C-8571-41E6-B3F5-BD24CE17B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CB65E2C-AC10-424E-BD67-331E0633D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964257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ovací čára 4">
            <a:extLst>
              <a:ext uri="{FF2B5EF4-FFF2-40B4-BE49-F238E27FC236}">
                <a16:creationId xmlns:a16="http://schemas.microsoft.com/office/drawing/2014/main" id="{7A2FC99F-AC6B-4990-B27A-BCD582175273}"/>
              </a:ext>
            </a:extLst>
          </p:cNvPr>
          <p:cNvCxnSpPr/>
          <p:nvPr/>
        </p:nvCxnSpPr>
        <p:spPr>
          <a:xfrm>
            <a:off x="2411414" y="844154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C1E7903F-1C64-4C82-8ECD-8AC9045613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3/25/2025</a:t>
            </a:fld>
            <a:endParaRPr lang="en-US" dirty="0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10EC164F-13F1-407E-85F1-61E90C321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1D836D31-5D58-42D1-880A-7CDE54352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8915121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ovací čára 4">
            <a:extLst>
              <a:ext uri="{FF2B5EF4-FFF2-40B4-BE49-F238E27FC236}">
                <a16:creationId xmlns:a16="http://schemas.microsoft.com/office/drawing/2014/main" id="{77FB9F80-6F6B-4B08-B0C2-C0F4C94AFCB3}"/>
              </a:ext>
            </a:extLst>
          </p:cNvPr>
          <p:cNvCxnSpPr/>
          <p:nvPr/>
        </p:nvCxnSpPr>
        <p:spPr>
          <a:xfrm>
            <a:off x="2411414" y="844154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datum 3">
            <a:extLst>
              <a:ext uri="{FF2B5EF4-FFF2-40B4-BE49-F238E27FC236}">
                <a16:creationId xmlns:a16="http://schemas.microsoft.com/office/drawing/2014/main" id="{C1677CA4-6399-41DD-ACDE-B56DC4AF5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3/25/2025</a:t>
            </a:fld>
            <a:endParaRPr lang="en-US" dirty="0"/>
          </a:p>
        </p:txBody>
      </p:sp>
      <p:sp>
        <p:nvSpPr>
          <p:cNvPr id="7" name="Zástupný symbol pro zápatí 4">
            <a:extLst>
              <a:ext uri="{FF2B5EF4-FFF2-40B4-BE49-F238E27FC236}">
                <a16:creationId xmlns:a16="http://schemas.microsoft.com/office/drawing/2014/main" id="{39ACAF09-A8AC-4331-8276-C4539722D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E1239E5C-A673-4366-A053-232E4D28E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2396180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ovací čára 4">
            <a:extLst>
              <a:ext uri="{FF2B5EF4-FFF2-40B4-BE49-F238E27FC236}">
                <a16:creationId xmlns:a16="http://schemas.microsoft.com/office/drawing/2014/main" id="{7D808672-02E0-4F46-9F8A-3D557C0DE787}"/>
              </a:ext>
            </a:extLst>
          </p:cNvPr>
          <p:cNvCxnSpPr/>
          <p:nvPr/>
        </p:nvCxnSpPr>
        <p:spPr>
          <a:xfrm>
            <a:off x="2411414" y="844154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datum 3">
            <a:extLst>
              <a:ext uri="{FF2B5EF4-FFF2-40B4-BE49-F238E27FC236}">
                <a16:creationId xmlns:a16="http://schemas.microsoft.com/office/drawing/2014/main" id="{2EF1420C-92B2-4DDC-B954-505BA01AFB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3/25/2025</a:t>
            </a:fld>
            <a:endParaRPr lang="en-US" dirty="0"/>
          </a:p>
        </p:txBody>
      </p:sp>
      <p:sp>
        <p:nvSpPr>
          <p:cNvPr id="7" name="Zástupný symbol pro zápatí 4">
            <a:extLst>
              <a:ext uri="{FF2B5EF4-FFF2-40B4-BE49-F238E27FC236}">
                <a16:creationId xmlns:a16="http://schemas.microsoft.com/office/drawing/2014/main" id="{11A0A9CC-E4D0-4265-A9E4-77DEF35B2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B1A17E00-2C67-4EFE-A2CF-51C3745A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8743265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9A126D74-1327-4647-9072-FDEC50FBD43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411414" y="141686"/>
            <a:ext cx="6275387" cy="702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BDC9B785-BCAB-4F31-80B0-485F617A77B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23850" y="1200150"/>
            <a:ext cx="8362950" cy="3639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</p:txBody>
      </p:sp>
      <p:pic>
        <p:nvPicPr>
          <p:cNvPr id="1028" name="Picture 5" descr="C:\Users\ing. Radomil Novak\Documents\ICRC\propagace a marketing\loga\FNUSA - NEW!!\fnusa_logo_an.jpg">
            <a:extLst>
              <a:ext uri="{FF2B5EF4-FFF2-40B4-BE49-F238E27FC236}">
                <a16:creationId xmlns:a16="http://schemas.microsoft.com/office/drawing/2014/main" id="{6F75973F-E6D8-4931-8482-515843EFE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5263"/>
            <a:ext cx="1885950" cy="591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129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700" kern="1200">
          <a:solidFill>
            <a:srgbClr val="E1253B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700">
          <a:solidFill>
            <a:srgbClr val="E1253B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700">
          <a:solidFill>
            <a:srgbClr val="E1253B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700">
          <a:solidFill>
            <a:srgbClr val="E1253B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700">
          <a:solidFill>
            <a:srgbClr val="E1253B"/>
          </a:solidFill>
          <a:latin typeface="Calibri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1" fontAlgn="base" hangingPunct="1">
        <a:lnSpc>
          <a:spcPct val="114000"/>
        </a:lnSpc>
        <a:spcBef>
          <a:spcPct val="0"/>
        </a:spcBef>
        <a:spcAft>
          <a:spcPts val="450"/>
        </a:spcAft>
        <a:buClr>
          <a:srgbClr val="E1253B"/>
        </a:buClr>
        <a:buFont typeface="Wingdings" panose="05000000000000000000" pitchFamily="2" charset="2"/>
        <a:buChar char="§"/>
        <a:defRPr sz="2100" kern="1200">
          <a:solidFill>
            <a:srgbClr val="595959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lnSpc>
          <a:spcPct val="114000"/>
        </a:lnSpc>
        <a:spcBef>
          <a:spcPct val="0"/>
        </a:spcBef>
        <a:spcAft>
          <a:spcPts val="450"/>
        </a:spcAft>
        <a:buClr>
          <a:srgbClr val="E1253B"/>
        </a:buClr>
        <a:buFont typeface="Arial" panose="020B0604020202020204" pitchFamily="34" charset="0"/>
        <a:buChar char="–"/>
        <a:defRPr sz="2100" kern="1200">
          <a:solidFill>
            <a:srgbClr val="595959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114000"/>
        </a:lnSpc>
        <a:spcBef>
          <a:spcPct val="0"/>
        </a:spcBef>
        <a:spcAft>
          <a:spcPts val="450"/>
        </a:spcAft>
        <a:buClr>
          <a:srgbClr val="E1253B"/>
        </a:buClr>
        <a:buFont typeface="Wingdings" panose="05000000000000000000" pitchFamily="2" charset="2"/>
        <a:buChar char="§"/>
        <a:defRPr sz="1800" kern="1200">
          <a:solidFill>
            <a:srgbClr val="595959"/>
          </a:solidFill>
          <a:latin typeface="+mn-lt"/>
          <a:ea typeface="+mn-ea"/>
          <a:cs typeface="+mn-cs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lr>
          <a:srgbClr val="E1253B"/>
        </a:buClr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lr>
          <a:srgbClr val="E1253B"/>
        </a:buClr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4dFVeP9Vdo" TargetMode="External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B745C6-7F22-4158-B9D1-A4C278F0F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9723" y="1439632"/>
            <a:ext cx="6683765" cy="1132118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875" b="1" dirty="0" err="1"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Imaging</a:t>
            </a:r>
            <a:r>
              <a:rPr lang="cs-CZ" sz="4875" b="1" dirty="0"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cs-CZ" sz="4875" b="1" dirty="0" err="1"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Methods</a:t>
            </a:r>
            <a:br>
              <a:rPr lang="cs-CZ" b="1" dirty="0"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2775" b="1" dirty="0"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Chest imaging</a:t>
            </a:r>
            <a:endParaRPr lang="en-US" sz="2775" dirty="0"/>
          </a:p>
        </p:txBody>
      </p:sp>
      <p:pic>
        <p:nvPicPr>
          <p:cNvPr id="5" name="Google Shape;56;p13" descr="Svatá Anna logo.jpg">
            <a:extLst>
              <a:ext uri="{FF2B5EF4-FFF2-40B4-BE49-F238E27FC236}">
                <a16:creationId xmlns:a16="http://schemas.microsoft.com/office/drawing/2014/main" id="{C4FBB759-4554-4F72-AA33-BCA15E88DE6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55458" y="3841674"/>
            <a:ext cx="1684477" cy="83374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6D08DC28-2590-4948-997C-04A4A5F43BA5}"/>
              </a:ext>
            </a:extLst>
          </p:cNvPr>
          <p:cNvSpPr txBox="1"/>
          <p:nvPr/>
        </p:nvSpPr>
        <p:spPr>
          <a:xfrm>
            <a:off x="6914311" y="4675418"/>
            <a:ext cx="2111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/>
              <a:t>karin.durcanska@fnusa.cz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73211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26;p23">
            <a:extLst>
              <a:ext uri="{FF2B5EF4-FFF2-40B4-BE49-F238E27FC236}">
                <a16:creationId xmlns:a16="http://schemas.microsoft.com/office/drawing/2014/main" id="{D50EF119-90E7-411D-AAAC-114557B02B1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2499" y="1438050"/>
            <a:ext cx="2713325" cy="257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7;p23">
            <a:extLst>
              <a:ext uri="{FF2B5EF4-FFF2-40B4-BE49-F238E27FC236}">
                <a16:creationId xmlns:a16="http://schemas.microsoft.com/office/drawing/2014/main" id="{C20FB668-8EAC-497D-AF63-57CFB47FD8E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8550" y="1454675"/>
            <a:ext cx="2713325" cy="2538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8;p23">
            <a:extLst>
              <a:ext uri="{FF2B5EF4-FFF2-40B4-BE49-F238E27FC236}">
                <a16:creationId xmlns:a16="http://schemas.microsoft.com/office/drawing/2014/main" id="{D0CC4624-4C49-43D3-B9F2-589CD34BF69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99773" y="1454675"/>
            <a:ext cx="2713325" cy="248720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29;p23">
            <a:extLst>
              <a:ext uri="{FF2B5EF4-FFF2-40B4-BE49-F238E27FC236}">
                <a16:creationId xmlns:a16="http://schemas.microsoft.com/office/drawing/2014/main" id="{24DD8AB7-8C4D-4593-BF07-31D0C2954115}"/>
              </a:ext>
            </a:extLst>
          </p:cNvPr>
          <p:cNvSpPr/>
          <p:nvPr/>
        </p:nvSpPr>
        <p:spPr>
          <a:xfrm>
            <a:off x="1400862" y="275716"/>
            <a:ext cx="636600" cy="118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30;p23">
            <a:extLst>
              <a:ext uri="{FF2B5EF4-FFF2-40B4-BE49-F238E27FC236}">
                <a16:creationId xmlns:a16="http://schemas.microsoft.com/office/drawing/2014/main" id="{3B0898CB-38B4-4457-BB39-2187ED907F58}"/>
              </a:ext>
            </a:extLst>
          </p:cNvPr>
          <p:cNvSpPr/>
          <p:nvPr/>
        </p:nvSpPr>
        <p:spPr>
          <a:xfrm>
            <a:off x="4344713" y="1200675"/>
            <a:ext cx="681000" cy="118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31;p23">
            <a:extLst>
              <a:ext uri="{FF2B5EF4-FFF2-40B4-BE49-F238E27FC236}">
                <a16:creationId xmlns:a16="http://schemas.microsoft.com/office/drawing/2014/main" id="{B49B2A9F-45E2-4503-9421-FBE6B546FF6B}"/>
              </a:ext>
            </a:extLst>
          </p:cNvPr>
          <p:cNvSpPr/>
          <p:nvPr/>
        </p:nvSpPr>
        <p:spPr>
          <a:xfrm>
            <a:off x="7310763" y="2295125"/>
            <a:ext cx="681000" cy="1185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4296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58D2DF-9232-4330-913D-E9D76CE15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1814" y="102322"/>
            <a:ext cx="6683765" cy="70955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Angulation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B57F990-F423-4438-ACF6-A180C860E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9322" y="1032836"/>
            <a:ext cx="6686550" cy="3172653"/>
          </a:xfrm>
        </p:spPr>
        <p:txBody>
          <a:bodyPr/>
          <a:lstStyle/>
          <a:p>
            <a:r>
              <a:rPr lang="en-US" sz="1800" dirty="0"/>
              <a:t>X-ray beam not perpendicular but angled toward head</a:t>
            </a:r>
          </a:p>
          <a:p>
            <a:endParaRPr lang="en-US" dirty="0"/>
          </a:p>
        </p:txBody>
      </p:sp>
      <p:pic>
        <p:nvPicPr>
          <p:cNvPr id="4" name="Google Shape;138;p24">
            <a:extLst>
              <a:ext uri="{FF2B5EF4-FFF2-40B4-BE49-F238E27FC236}">
                <a16:creationId xmlns:a16="http://schemas.microsoft.com/office/drawing/2014/main" id="{392D5183-0158-4B32-9691-91DFDE0F8DD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74866" y="1643793"/>
            <a:ext cx="6057659" cy="3238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6730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BD58DC-4741-45CB-85B9-B6FD3D8F0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961" y="122642"/>
            <a:ext cx="6683765" cy="741951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err="1"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Lateral</a:t>
            </a:r>
            <a:r>
              <a:rPr lang="cs-CZ" sz="4000" b="1" dirty="0"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X-</a:t>
            </a:r>
            <a:r>
              <a:rPr lang="cs-CZ" sz="4000" b="1" dirty="0" err="1"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ray</a:t>
            </a:r>
            <a:endParaRPr lang="en-US" sz="4000" b="1" dirty="0">
              <a:solidFill>
                <a:schemeClr val="accent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Google Shape;145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262" y="1551501"/>
            <a:ext cx="2902875" cy="265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5489" y="1124628"/>
            <a:ext cx="3306965" cy="3754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367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2774" y="167588"/>
            <a:ext cx="6683765" cy="762577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Anatomy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6184" y="1350836"/>
            <a:ext cx="8496944" cy="3535040"/>
          </a:xfrm>
        </p:spPr>
        <p:txBody>
          <a:bodyPr/>
          <a:lstStyle/>
          <a:p>
            <a:pPr lvl="0"/>
            <a:r>
              <a:rPr lang="cs-CZ" sz="1800" b="1" dirty="0"/>
              <a:t>L</a:t>
            </a:r>
            <a:r>
              <a:rPr lang="en-US" sz="1800" b="1" dirty="0" err="1"/>
              <a:t>ung</a:t>
            </a:r>
            <a:r>
              <a:rPr lang="en-US" sz="1800" b="1" dirty="0"/>
              <a:t> </a:t>
            </a:r>
            <a:r>
              <a:rPr lang="en-US" sz="1800" dirty="0"/>
              <a:t>- right (3 lobes), left (2 lobes)</a:t>
            </a:r>
          </a:p>
          <a:p>
            <a:pPr lvl="0"/>
            <a:r>
              <a:rPr lang="cs-CZ" sz="1800" b="1" dirty="0"/>
              <a:t>Mediastinum </a:t>
            </a:r>
            <a:r>
              <a:rPr lang="cs-CZ" sz="1800" dirty="0"/>
              <a:t>- </a:t>
            </a:r>
            <a:r>
              <a:rPr lang="cs-CZ" sz="1800" dirty="0" err="1"/>
              <a:t>heart</a:t>
            </a:r>
            <a:r>
              <a:rPr lang="cs-CZ" sz="1800" dirty="0"/>
              <a:t>, </a:t>
            </a:r>
            <a:r>
              <a:rPr lang="cs-CZ" sz="1800" dirty="0" err="1"/>
              <a:t>great</a:t>
            </a:r>
            <a:r>
              <a:rPr lang="cs-CZ" sz="1800" dirty="0"/>
              <a:t> </a:t>
            </a:r>
            <a:r>
              <a:rPr lang="cs-CZ" sz="1800" dirty="0" err="1"/>
              <a:t>vessels</a:t>
            </a:r>
            <a:r>
              <a:rPr lang="cs-CZ" sz="1800" dirty="0"/>
              <a:t>, </a:t>
            </a:r>
            <a:r>
              <a:rPr lang="cs-CZ" sz="1800" dirty="0" err="1"/>
              <a:t>nerves</a:t>
            </a:r>
            <a:r>
              <a:rPr lang="cs-CZ" sz="1800" dirty="0"/>
              <a:t>, </a:t>
            </a:r>
            <a:r>
              <a:rPr lang="cs-CZ" sz="1800" dirty="0" err="1"/>
              <a:t>lymph</a:t>
            </a:r>
            <a:r>
              <a:rPr lang="cs-CZ" sz="1800" dirty="0"/>
              <a:t> </a:t>
            </a:r>
            <a:r>
              <a:rPr lang="cs-CZ" sz="1800" dirty="0" err="1"/>
              <a:t>nodes</a:t>
            </a:r>
            <a:r>
              <a:rPr lang="cs-CZ" sz="1800" dirty="0"/>
              <a:t>, </a:t>
            </a:r>
            <a:r>
              <a:rPr lang="cs-CZ" sz="1800" dirty="0" err="1"/>
              <a:t>oesophagus</a:t>
            </a:r>
            <a:r>
              <a:rPr lang="cs-CZ" sz="1800" dirty="0"/>
              <a:t>, trachea</a:t>
            </a:r>
          </a:p>
          <a:p>
            <a:pPr lvl="0"/>
            <a:r>
              <a:rPr lang="cs-CZ" sz="1800" b="1" dirty="0"/>
              <a:t>Pleura </a:t>
            </a:r>
            <a:r>
              <a:rPr lang="cs-CZ" sz="1800" dirty="0"/>
              <a:t>- </a:t>
            </a:r>
            <a:r>
              <a:rPr lang="cs-CZ" sz="1800" dirty="0" err="1"/>
              <a:t>visceral</a:t>
            </a:r>
            <a:r>
              <a:rPr lang="cs-CZ" sz="1800" dirty="0"/>
              <a:t>, </a:t>
            </a:r>
            <a:r>
              <a:rPr lang="cs-CZ" sz="1800" dirty="0" err="1"/>
              <a:t>parietal</a:t>
            </a:r>
            <a:endParaRPr lang="cs-CZ" sz="1800" dirty="0"/>
          </a:p>
          <a:p>
            <a:pPr lvl="0"/>
            <a:r>
              <a:rPr lang="cs-CZ" sz="1800" b="1" dirty="0" err="1"/>
              <a:t>Diaphragm</a:t>
            </a:r>
            <a:endParaRPr lang="cs-CZ" sz="1800" b="1" dirty="0"/>
          </a:p>
          <a:p>
            <a:pPr lvl="0"/>
            <a:r>
              <a:rPr lang="cs-CZ" sz="1800" b="1" dirty="0" err="1"/>
              <a:t>Bones</a:t>
            </a:r>
            <a:r>
              <a:rPr lang="cs-CZ" sz="1800" b="1" dirty="0"/>
              <a:t> </a:t>
            </a:r>
            <a:r>
              <a:rPr lang="cs-CZ" sz="1800" dirty="0"/>
              <a:t>- spine, </a:t>
            </a:r>
            <a:r>
              <a:rPr lang="cs-CZ" sz="1800" dirty="0" err="1"/>
              <a:t>ribs</a:t>
            </a:r>
            <a:r>
              <a:rPr lang="cs-CZ" sz="1800" dirty="0"/>
              <a:t>, sternum, </a:t>
            </a:r>
            <a:r>
              <a:rPr lang="cs-CZ" sz="1800" dirty="0" err="1"/>
              <a:t>clavicles</a:t>
            </a:r>
            <a:r>
              <a:rPr lang="cs-CZ" sz="1800" dirty="0"/>
              <a:t>, </a:t>
            </a:r>
            <a:r>
              <a:rPr lang="cs-CZ" sz="1800" dirty="0" err="1"/>
              <a:t>scapula</a:t>
            </a:r>
            <a:endParaRPr lang="cs-CZ" sz="1800" dirty="0"/>
          </a:p>
          <a:p>
            <a:pPr lvl="0"/>
            <a:r>
              <a:rPr lang="cs-CZ" sz="1800" b="1" dirty="0"/>
              <a:t>Skin and soft </a:t>
            </a:r>
            <a:r>
              <a:rPr lang="cs-CZ" sz="1800" b="1" dirty="0" err="1"/>
              <a:t>tissues</a:t>
            </a:r>
            <a:endParaRPr lang="cs-CZ" sz="1800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4899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56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5467" y="860213"/>
            <a:ext cx="4294293" cy="4111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7847" y="860213"/>
            <a:ext cx="4350686" cy="41114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749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44694" y="378135"/>
            <a:ext cx="6683765" cy="827165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err="1"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Cardiothoracic</a:t>
            </a:r>
            <a:r>
              <a:rPr lang="cs-CZ" sz="4000" b="1" dirty="0"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ratio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41909" y="1043090"/>
            <a:ext cx="6686550" cy="3390328"/>
          </a:xfrm>
        </p:spPr>
        <p:txBody>
          <a:bodyPr/>
          <a:lstStyle/>
          <a:p>
            <a:pPr lvl="0"/>
            <a:r>
              <a:rPr lang="cs-CZ" sz="1800" dirty="0" err="1"/>
              <a:t>Maximal</a:t>
            </a:r>
            <a:r>
              <a:rPr lang="cs-CZ" sz="1800" dirty="0"/>
              <a:t> </a:t>
            </a:r>
            <a:r>
              <a:rPr lang="cs-CZ" sz="1800" dirty="0" err="1"/>
              <a:t>horizontal</a:t>
            </a:r>
            <a:r>
              <a:rPr lang="cs-CZ" sz="1800" dirty="0"/>
              <a:t> </a:t>
            </a:r>
            <a:r>
              <a:rPr lang="cs-CZ" sz="1800" dirty="0" err="1"/>
              <a:t>cardiac</a:t>
            </a:r>
            <a:r>
              <a:rPr lang="cs-CZ" sz="1800" dirty="0"/>
              <a:t> </a:t>
            </a:r>
            <a:r>
              <a:rPr lang="cs-CZ" sz="1800" dirty="0" err="1"/>
              <a:t>diameter</a:t>
            </a:r>
            <a:r>
              <a:rPr lang="cs-CZ" sz="1800" dirty="0"/>
              <a:t> to </a:t>
            </a:r>
            <a:r>
              <a:rPr lang="cs-CZ" sz="1800" dirty="0" err="1"/>
              <a:t>maximal</a:t>
            </a:r>
            <a:r>
              <a:rPr lang="cs-CZ" sz="1800" dirty="0"/>
              <a:t> </a:t>
            </a:r>
            <a:r>
              <a:rPr lang="cs-CZ" sz="1800" dirty="0" err="1"/>
              <a:t>horizontal</a:t>
            </a:r>
            <a:r>
              <a:rPr lang="cs-CZ" sz="1800" dirty="0"/>
              <a:t> </a:t>
            </a:r>
            <a:r>
              <a:rPr lang="cs-CZ" sz="1800" dirty="0" err="1"/>
              <a:t>thoracic</a:t>
            </a:r>
            <a:r>
              <a:rPr lang="cs-CZ" sz="1800" dirty="0"/>
              <a:t> </a:t>
            </a:r>
            <a:r>
              <a:rPr lang="cs-CZ" sz="1800" dirty="0" err="1"/>
              <a:t>diameter</a:t>
            </a:r>
            <a:endParaRPr lang="cs-CZ" sz="1800" dirty="0"/>
          </a:p>
          <a:p>
            <a:endParaRPr lang="cs-CZ" dirty="0"/>
          </a:p>
        </p:txBody>
      </p:sp>
      <p:pic>
        <p:nvPicPr>
          <p:cNvPr id="4" name="Google Shape;164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5023" y="1753172"/>
            <a:ext cx="3843229" cy="3390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6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0772" y="1753172"/>
            <a:ext cx="3561347" cy="3390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5067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36321" y="197149"/>
            <a:ext cx="6683765" cy="776327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err="1"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Patologies</a:t>
            </a:r>
            <a:endParaRPr lang="cs-CZ" sz="4000" b="1" dirty="0">
              <a:solidFill>
                <a:schemeClr val="accent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41909" y="1436914"/>
            <a:ext cx="6686550" cy="2996503"/>
          </a:xfrm>
        </p:spPr>
        <p:txBody>
          <a:bodyPr>
            <a:normAutofit/>
          </a:bodyPr>
          <a:lstStyle/>
          <a:p>
            <a:pPr lvl="0"/>
            <a:r>
              <a:rPr lang="cs-CZ" sz="1800" b="1" dirty="0" err="1"/>
              <a:t>Lung</a:t>
            </a:r>
            <a:r>
              <a:rPr lang="cs-CZ" sz="1800" b="1" dirty="0"/>
              <a:t> </a:t>
            </a:r>
            <a:r>
              <a:rPr lang="cs-CZ" sz="1800" b="1" dirty="0" err="1"/>
              <a:t>diseases</a:t>
            </a:r>
            <a:r>
              <a:rPr lang="cs-CZ" sz="1800" dirty="0"/>
              <a:t> - </a:t>
            </a:r>
            <a:r>
              <a:rPr lang="cs-CZ" sz="1800" dirty="0" err="1"/>
              <a:t>alveolar</a:t>
            </a:r>
            <a:r>
              <a:rPr lang="cs-CZ" sz="1800" dirty="0"/>
              <a:t> vs. </a:t>
            </a:r>
            <a:r>
              <a:rPr lang="cs-CZ" sz="1800" dirty="0" err="1"/>
              <a:t>interstitial</a:t>
            </a:r>
            <a:r>
              <a:rPr lang="cs-CZ" sz="1800" dirty="0"/>
              <a:t>, </a:t>
            </a:r>
            <a:r>
              <a:rPr lang="cs-CZ" sz="1800" dirty="0" err="1"/>
              <a:t>inflammation</a:t>
            </a:r>
            <a:r>
              <a:rPr lang="cs-CZ" sz="1800" dirty="0"/>
              <a:t>, </a:t>
            </a:r>
            <a:r>
              <a:rPr lang="cs-CZ" sz="1800" dirty="0" err="1"/>
              <a:t>neoplasm</a:t>
            </a:r>
            <a:endParaRPr lang="cs-CZ" sz="1800" dirty="0"/>
          </a:p>
          <a:p>
            <a:pPr lvl="0"/>
            <a:r>
              <a:rPr lang="en-US" sz="1800" b="1" dirty="0"/>
              <a:t>Heart diseases</a:t>
            </a:r>
            <a:r>
              <a:rPr lang="en-US" sz="1800" dirty="0"/>
              <a:t> - heart enlargement, failure</a:t>
            </a:r>
          </a:p>
          <a:p>
            <a:pPr lvl="0"/>
            <a:r>
              <a:rPr lang="fr-FR" sz="1800" b="1" dirty="0"/>
              <a:t>Pleural pathologies</a:t>
            </a:r>
            <a:r>
              <a:rPr lang="fr-FR" sz="1800" dirty="0"/>
              <a:t> - effusion, pneumothorax, tumours </a:t>
            </a:r>
          </a:p>
          <a:p>
            <a:pPr lvl="0"/>
            <a:r>
              <a:rPr lang="cs-CZ" sz="1800" b="1" dirty="0" err="1"/>
              <a:t>Mediastinal</a:t>
            </a:r>
            <a:r>
              <a:rPr lang="cs-CZ" sz="1800" b="1" dirty="0"/>
              <a:t> </a:t>
            </a:r>
            <a:r>
              <a:rPr lang="cs-CZ" sz="1800" b="1" dirty="0" err="1"/>
              <a:t>pathology</a:t>
            </a:r>
            <a:r>
              <a:rPr lang="cs-CZ" sz="1800" dirty="0"/>
              <a:t> - </a:t>
            </a:r>
            <a:r>
              <a:rPr lang="cs-CZ" sz="1800" dirty="0" err="1"/>
              <a:t>infiltration</a:t>
            </a:r>
            <a:endParaRPr lang="cs-CZ" sz="1800" dirty="0"/>
          </a:p>
          <a:p>
            <a:pPr lvl="0"/>
            <a:r>
              <a:rPr lang="cs-CZ" sz="1800" b="1" dirty="0"/>
              <a:t>Bone </a:t>
            </a:r>
            <a:r>
              <a:rPr lang="cs-CZ" sz="1800" b="1" dirty="0" err="1"/>
              <a:t>pathologies</a:t>
            </a:r>
            <a:r>
              <a:rPr lang="cs-CZ" sz="1800" dirty="0"/>
              <a:t> - </a:t>
            </a:r>
            <a:r>
              <a:rPr lang="cs-CZ" sz="1800" dirty="0" err="1"/>
              <a:t>fractures</a:t>
            </a:r>
            <a:r>
              <a:rPr lang="cs-CZ" sz="1800" dirty="0"/>
              <a:t>, </a:t>
            </a:r>
            <a:r>
              <a:rPr lang="cs-CZ" sz="1800" dirty="0" err="1"/>
              <a:t>metastasis</a:t>
            </a:r>
            <a:endParaRPr lang="cs-CZ" sz="1800" dirty="0"/>
          </a:p>
          <a:p>
            <a:r>
              <a:rPr lang="en" sz="1800" b="1" dirty="0"/>
              <a:t>Trauma</a:t>
            </a:r>
            <a:endParaRPr 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1869932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10828" y="142962"/>
            <a:ext cx="6683765" cy="82445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err="1"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Alveolar</a:t>
            </a:r>
            <a:r>
              <a:rPr lang="cs-CZ" sz="4000" b="1" dirty="0"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cs-CZ" sz="4000" b="1" dirty="0" err="1"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vs</a:t>
            </a:r>
            <a:r>
              <a:rPr lang="cs-CZ" sz="4000" b="1" dirty="0"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cs-CZ" sz="4000" b="1" dirty="0" err="1"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intersticial</a:t>
            </a:r>
            <a:endParaRPr lang="cs-CZ" sz="4000" b="1" dirty="0">
              <a:solidFill>
                <a:schemeClr val="accent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Google Shape;177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79095" y="1706675"/>
            <a:ext cx="5032638" cy="2612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" y="1965543"/>
            <a:ext cx="4111362" cy="194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79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dirty="0" err="1"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Alveolar</a:t>
            </a:r>
            <a:r>
              <a:rPr lang="cs-CZ" sz="4000" b="1" dirty="0"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cs-CZ" sz="4000" b="1" dirty="0" err="1"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lung</a:t>
            </a:r>
            <a:r>
              <a:rPr lang="cs-CZ" sz="4000" b="1" dirty="0"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cs-CZ" sz="4000" b="1" dirty="0" err="1"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disease</a:t>
            </a:r>
            <a:endParaRPr lang="cs-CZ" sz="4000" b="1" dirty="0">
              <a:solidFill>
                <a:schemeClr val="accent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41909" y="1258159"/>
            <a:ext cx="6686550" cy="3175259"/>
          </a:xfrm>
        </p:spPr>
        <p:txBody>
          <a:bodyPr/>
          <a:lstStyle/>
          <a:p>
            <a:pPr lvl="0"/>
            <a:r>
              <a:rPr lang="cs-CZ" sz="1600" b="1" dirty="0"/>
              <a:t>A</a:t>
            </a:r>
            <a:r>
              <a:rPr lang="en-US" sz="1600" b="1" dirty="0" err="1"/>
              <a:t>ir</a:t>
            </a:r>
            <a:r>
              <a:rPr lang="en-US" sz="1600" b="1" dirty="0"/>
              <a:t> </a:t>
            </a:r>
            <a:r>
              <a:rPr lang="en-US" sz="1600" b="1" dirty="0" err="1"/>
              <a:t>bronchograms</a:t>
            </a:r>
            <a:r>
              <a:rPr lang="en-US" sz="1600" b="1" dirty="0"/>
              <a:t> </a:t>
            </a:r>
            <a:r>
              <a:rPr lang="en-US" sz="1600" dirty="0"/>
              <a:t>- the visibility of air in the bronchi because of surrounding airspace disease</a:t>
            </a:r>
          </a:p>
          <a:p>
            <a:pPr lvl="0"/>
            <a:r>
              <a:rPr lang="cs-CZ" sz="1600" dirty="0" err="1"/>
              <a:t>Ill-defined</a:t>
            </a:r>
            <a:r>
              <a:rPr lang="cs-CZ" sz="1600" dirty="0"/>
              <a:t> </a:t>
            </a:r>
            <a:r>
              <a:rPr lang="cs-CZ" sz="1600" dirty="0" err="1"/>
              <a:t>margins</a:t>
            </a:r>
            <a:endParaRPr lang="cs-CZ" sz="1600" dirty="0"/>
          </a:p>
          <a:p>
            <a:pPr lvl="0"/>
            <a:r>
              <a:rPr lang="cs-CZ" sz="1600" dirty="0" err="1"/>
              <a:t>Segmental</a:t>
            </a:r>
            <a:r>
              <a:rPr lang="cs-CZ" sz="1600" dirty="0"/>
              <a:t> / </a:t>
            </a:r>
            <a:r>
              <a:rPr lang="cs-CZ" sz="1600" dirty="0" err="1"/>
              <a:t>lobar</a:t>
            </a:r>
            <a:endParaRPr lang="cs-CZ" sz="1600" dirty="0"/>
          </a:p>
          <a:p>
            <a:endParaRPr lang="cs-CZ" dirty="0"/>
          </a:p>
        </p:txBody>
      </p:sp>
      <p:pic>
        <p:nvPicPr>
          <p:cNvPr id="4" name="Google Shape;18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37719" y="1963767"/>
            <a:ext cx="4742121" cy="30382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6414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" sz="4000" b="1" dirty="0"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Alveolar lung disease</a:t>
            </a:r>
            <a:endParaRPr lang="cs-CZ" sz="4000" b="1" dirty="0">
              <a:solidFill>
                <a:schemeClr val="accent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65395" y="1235689"/>
            <a:ext cx="8496944" cy="3535040"/>
          </a:xfrm>
        </p:spPr>
        <p:txBody>
          <a:bodyPr/>
          <a:lstStyle/>
          <a:p>
            <a:r>
              <a:rPr lang="en" sz="1800" b="1" dirty="0"/>
              <a:t>Pneumonia</a:t>
            </a:r>
            <a:endParaRPr lang="cs-CZ" sz="1800" b="1" dirty="0"/>
          </a:p>
          <a:p>
            <a:pPr lvl="0"/>
            <a:r>
              <a:rPr lang="cs-CZ" sz="1800" b="1" dirty="0" err="1"/>
              <a:t>Pulmonary</a:t>
            </a:r>
            <a:r>
              <a:rPr lang="cs-CZ" sz="1800" b="1" dirty="0"/>
              <a:t> </a:t>
            </a:r>
            <a:r>
              <a:rPr lang="cs-CZ" sz="1800" b="1" dirty="0" err="1"/>
              <a:t>oedema</a:t>
            </a:r>
            <a:endParaRPr lang="cs-CZ" sz="1800" b="1" dirty="0"/>
          </a:p>
          <a:p>
            <a:pPr lvl="0"/>
            <a:r>
              <a:rPr lang="cs-CZ" sz="1800" b="1" dirty="0" err="1"/>
              <a:t>Pulmonary</a:t>
            </a:r>
            <a:r>
              <a:rPr lang="cs-CZ" sz="1800" b="1" dirty="0"/>
              <a:t> </a:t>
            </a:r>
            <a:r>
              <a:rPr lang="cs-CZ" sz="1800" b="1" dirty="0" err="1"/>
              <a:t>haemorrhage</a:t>
            </a:r>
            <a:endParaRPr lang="cs-CZ" sz="1800" b="1" dirty="0"/>
          </a:p>
          <a:p>
            <a:pPr lvl="0"/>
            <a:r>
              <a:rPr lang="cs-CZ" sz="1800" b="1" dirty="0" err="1"/>
              <a:t>Aspiration</a:t>
            </a:r>
            <a:endParaRPr lang="cs-CZ" sz="1800" b="1" dirty="0"/>
          </a:p>
          <a:p>
            <a:endParaRPr lang="cs-CZ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A04B7E07-8327-49D1-BCB5-DCE568555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578421"/>
            <a:ext cx="3872319" cy="238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668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A12492-A7E8-47F0-A89C-D377A0B89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err="1"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Diagnosting</a:t>
            </a:r>
            <a:r>
              <a:rPr lang="en-US" sz="4000" b="1" dirty="0"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methods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931EF28-D34D-4E83-9C99-F5E47B708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b="1" dirty="0"/>
              <a:t>X-ray</a:t>
            </a:r>
          </a:p>
          <a:p>
            <a:r>
              <a:rPr lang="en-US" sz="2200" b="1" dirty="0"/>
              <a:t>Ultrasound</a:t>
            </a:r>
          </a:p>
          <a:p>
            <a:r>
              <a:rPr lang="en-US" sz="2200" b="1" dirty="0"/>
              <a:t>CT</a:t>
            </a:r>
          </a:p>
          <a:p>
            <a:r>
              <a:rPr lang="en-US" sz="2200" b="1" dirty="0"/>
              <a:t>MRI</a:t>
            </a:r>
          </a:p>
          <a:p>
            <a:r>
              <a:rPr lang="en-US" sz="2200" b="1" dirty="0"/>
              <a:t>Hybrid methods</a:t>
            </a:r>
          </a:p>
        </p:txBody>
      </p:sp>
    </p:spTree>
    <p:extLst>
      <p:ext uri="{BB962C8B-B14F-4D97-AF65-F5344CB8AC3E}">
        <p14:creationId xmlns:p14="http://schemas.microsoft.com/office/powerpoint/2010/main" val="175417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95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60319" y="199813"/>
            <a:ext cx="5570005" cy="47438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0057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00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38027" y="152401"/>
            <a:ext cx="4815448" cy="4838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35500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16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10924" y="277033"/>
            <a:ext cx="6167896" cy="4589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9651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800" b="1" dirty="0" err="1"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Congestive</a:t>
            </a:r>
            <a:r>
              <a:rPr lang="cs-CZ" sz="2800" b="1" dirty="0"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cs-CZ" sz="2800" b="1" dirty="0" err="1"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heart</a:t>
            </a:r>
            <a:r>
              <a:rPr lang="cs-CZ" sz="2800" b="1" dirty="0"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cs-CZ" sz="2800" b="1" dirty="0" err="1"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failure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3503" y="1276329"/>
            <a:ext cx="8496944" cy="3535040"/>
          </a:xfrm>
        </p:spPr>
        <p:txBody>
          <a:bodyPr/>
          <a:lstStyle/>
          <a:p>
            <a:r>
              <a:rPr lang="en-US" sz="1600" b="1" dirty="0"/>
              <a:t>Stage I – redistribution</a:t>
            </a:r>
            <a:endParaRPr lang="cs-CZ" sz="1600" b="1" dirty="0"/>
          </a:p>
          <a:p>
            <a:pPr lvl="1"/>
            <a:r>
              <a:rPr lang="cs-CZ" sz="1600" dirty="0" err="1"/>
              <a:t>Cephalisation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pulmonary</a:t>
            </a:r>
            <a:r>
              <a:rPr lang="cs-CZ" sz="1600" dirty="0"/>
              <a:t> </a:t>
            </a:r>
            <a:r>
              <a:rPr lang="cs-CZ" sz="1600" dirty="0" err="1"/>
              <a:t>veins</a:t>
            </a:r>
            <a:endParaRPr lang="cs-CZ" sz="1600" dirty="0"/>
          </a:p>
          <a:p>
            <a:pPr lvl="1"/>
            <a:r>
              <a:rPr lang="cs-CZ" sz="1600" dirty="0" err="1"/>
              <a:t>Central</a:t>
            </a:r>
            <a:r>
              <a:rPr lang="cs-CZ" sz="1600" dirty="0"/>
              <a:t> </a:t>
            </a:r>
            <a:r>
              <a:rPr lang="cs-CZ" sz="1600" dirty="0" err="1"/>
              <a:t>pulmonary</a:t>
            </a:r>
            <a:r>
              <a:rPr lang="cs-CZ" sz="1600" dirty="0"/>
              <a:t> </a:t>
            </a:r>
            <a:r>
              <a:rPr lang="cs-CZ" sz="1600" dirty="0" err="1"/>
              <a:t>venous</a:t>
            </a:r>
            <a:r>
              <a:rPr lang="cs-CZ" sz="1600" dirty="0"/>
              <a:t> </a:t>
            </a:r>
            <a:r>
              <a:rPr lang="cs-CZ" sz="1600" dirty="0" err="1"/>
              <a:t>congestion</a:t>
            </a:r>
            <a:endParaRPr lang="cs-CZ" sz="1600" dirty="0"/>
          </a:p>
          <a:p>
            <a:pPr lvl="1"/>
            <a:r>
              <a:rPr lang="cs-CZ" sz="1600" dirty="0" err="1"/>
              <a:t>Cardiomegaly</a:t>
            </a:r>
            <a:endParaRPr lang="cs-CZ" sz="1600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81548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28;p39"/>
          <p:cNvPicPr preferRelativeResize="0">
            <a:picLocks noGrp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833120"/>
            <a:ext cx="4720856" cy="4310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3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4912" y="952738"/>
            <a:ext cx="4579088" cy="39255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Google Shape;238;p40"/>
          <p:cNvCxnSpPr/>
          <p:nvPr/>
        </p:nvCxnSpPr>
        <p:spPr>
          <a:xfrm flipV="1">
            <a:off x="5819553" y="2257333"/>
            <a:ext cx="420833" cy="244862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" name="Google Shape;239;p40"/>
          <p:cNvCxnSpPr/>
          <p:nvPr/>
        </p:nvCxnSpPr>
        <p:spPr>
          <a:xfrm flipH="1" flipV="1">
            <a:off x="7477446" y="2261295"/>
            <a:ext cx="333940" cy="240900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" name="Google Shape;231;p39"/>
          <p:cNvCxnSpPr/>
          <p:nvPr/>
        </p:nvCxnSpPr>
        <p:spPr>
          <a:xfrm>
            <a:off x="1364467" y="4003530"/>
            <a:ext cx="2271868" cy="8489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230;p39"/>
          <p:cNvCxnSpPr/>
          <p:nvPr/>
        </p:nvCxnSpPr>
        <p:spPr>
          <a:xfrm rot="10800000">
            <a:off x="4251112" y="4416693"/>
            <a:ext cx="313800" cy="0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" name="Google Shape;229;p39"/>
          <p:cNvCxnSpPr/>
          <p:nvPr/>
        </p:nvCxnSpPr>
        <p:spPr>
          <a:xfrm flipV="1">
            <a:off x="1011517" y="3918277"/>
            <a:ext cx="253712" cy="327658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3633490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81503"/>
            <a:ext cx="8496944" cy="3535040"/>
          </a:xfrm>
        </p:spPr>
        <p:txBody>
          <a:bodyPr/>
          <a:lstStyle/>
          <a:p>
            <a:r>
              <a:rPr lang="en-US" sz="1600" b="1" dirty="0"/>
              <a:t>Stage I</a:t>
            </a:r>
            <a:r>
              <a:rPr lang="cs-CZ" sz="1600" b="1" dirty="0"/>
              <a:t>I</a:t>
            </a:r>
            <a:r>
              <a:rPr lang="en-US" sz="1600" b="1" dirty="0"/>
              <a:t> – </a:t>
            </a:r>
            <a:r>
              <a:rPr lang="cs-CZ" sz="1600" b="1" dirty="0" err="1"/>
              <a:t>interstitial</a:t>
            </a:r>
            <a:r>
              <a:rPr lang="cs-CZ" sz="1600" b="1" dirty="0"/>
              <a:t> </a:t>
            </a:r>
            <a:r>
              <a:rPr lang="cs-CZ" sz="1600" b="1" dirty="0" err="1"/>
              <a:t>oedema</a:t>
            </a:r>
            <a:endParaRPr lang="cs-CZ" sz="1600" b="1" dirty="0"/>
          </a:p>
          <a:p>
            <a:pPr lvl="1"/>
            <a:r>
              <a:rPr lang="en-US" sz="1600" dirty="0" err="1"/>
              <a:t>Kerley</a:t>
            </a:r>
            <a:r>
              <a:rPr lang="en-US" sz="1600" dirty="0"/>
              <a:t> B lines - base, </a:t>
            </a:r>
            <a:r>
              <a:rPr lang="en-US" sz="1600" dirty="0" err="1"/>
              <a:t>Kerley</a:t>
            </a:r>
            <a:r>
              <a:rPr lang="en-US" sz="1600" dirty="0"/>
              <a:t> A lines - apex</a:t>
            </a:r>
          </a:p>
          <a:p>
            <a:pPr lvl="1"/>
            <a:r>
              <a:rPr lang="cs-CZ" sz="1600" dirty="0" err="1"/>
              <a:t>Peribronchial</a:t>
            </a:r>
            <a:r>
              <a:rPr lang="cs-CZ" sz="1600" dirty="0"/>
              <a:t> </a:t>
            </a:r>
            <a:r>
              <a:rPr lang="cs-CZ" sz="1600" dirty="0" err="1"/>
              <a:t>cuffing</a:t>
            </a:r>
            <a:endParaRPr lang="cs-CZ" sz="1600" dirty="0"/>
          </a:p>
          <a:p>
            <a:pPr lvl="1"/>
            <a:r>
              <a:rPr lang="en-US" sz="1600" dirty="0"/>
              <a:t>Thickening of the </a:t>
            </a:r>
            <a:r>
              <a:rPr lang="en-US" sz="1600" dirty="0" err="1"/>
              <a:t>interlobar</a:t>
            </a:r>
            <a:r>
              <a:rPr lang="en-US" sz="1600" dirty="0"/>
              <a:t> fissures</a:t>
            </a:r>
          </a:p>
          <a:p>
            <a:pPr lvl="1"/>
            <a:endParaRPr lang="cs-CZ" sz="16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23644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51;p42"/>
          <p:cNvPicPr preferRelativeResize="0">
            <a:picLocks noGrp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71" y="860214"/>
            <a:ext cx="5222240" cy="42291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bdélník 4"/>
          <p:cNvSpPr/>
          <p:nvPr/>
        </p:nvSpPr>
        <p:spPr>
          <a:xfrm>
            <a:off x="130977" y="4448840"/>
            <a:ext cx="51091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0">
              <a:buSzPts val="1800"/>
            </a:pPr>
            <a:r>
              <a:rPr lang="en-US" sz="1200" b="1" dirty="0" err="1">
                <a:solidFill>
                  <a:schemeClr val="bg1"/>
                </a:solidFill>
              </a:rPr>
              <a:t>Kerley</a:t>
            </a:r>
            <a:r>
              <a:rPr lang="en-US" sz="1200" b="1" dirty="0">
                <a:solidFill>
                  <a:schemeClr val="bg1"/>
                </a:solidFill>
              </a:rPr>
              <a:t> B lines - </a:t>
            </a:r>
            <a:r>
              <a:rPr lang="en-US" sz="1200" dirty="0">
                <a:solidFill>
                  <a:schemeClr val="bg1"/>
                </a:solidFill>
              </a:rPr>
              <a:t>short 1-2cm white lines at the lung bases, perpendicular to the pleural surface representing distended interlobular septa</a:t>
            </a:r>
          </a:p>
        </p:txBody>
      </p:sp>
      <p:pic>
        <p:nvPicPr>
          <p:cNvPr id="6" name="Google Shape;26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4911" y="879244"/>
            <a:ext cx="3733941" cy="272542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bdélník 6"/>
          <p:cNvSpPr/>
          <p:nvPr/>
        </p:nvSpPr>
        <p:spPr>
          <a:xfrm>
            <a:off x="5240117" y="3623702"/>
            <a:ext cx="37887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1600"/>
              </a:spcAft>
            </a:pPr>
            <a:r>
              <a:rPr lang="en-US" sz="1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Peribronchial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cuffing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fluid in the walls of the bronchi make them visible</a:t>
            </a:r>
          </a:p>
        </p:txBody>
      </p:sp>
    </p:spTree>
    <p:extLst>
      <p:ext uri="{BB962C8B-B14F-4D97-AF65-F5344CB8AC3E}">
        <p14:creationId xmlns:p14="http://schemas.microsoft.com/office/powerpoint/2010/main" val="2053632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66;p44"/>
          <p:cNvPicPr preferRelativeResize="0">
            <a:picLocks noGrp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75466" y="113030"/>
            <a:ext cx="5272962" cy="4917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39958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b="1" dirty="0"/>
              <a:t>Stage I</a:t>
            </a:r>
            <a:r>
              <a:rPr lang="cs-CZ" sz="1600" b="1" dirty="0"/>
              <a:t>II</a:t>
            </a:r>
            <a:r>
              <a:rPr lang="en-US" sz="1600" b="1" dirty="0"/>
              <a:t> – </a:t>
            </a:r>
            <a:r>
              <a:rPr lang="cs-CZ" sz="1600" b="1" dirty="0" err="1"/>
              <a:t>alveolar</a:t>
            </a:r>
            <a:r>
              <a:rPr lang="cs-CZ" sz="1600" b="1" dirty="0"/>
              <a:t> </a:t>
            </a:r>
            <a:r>
              <a:rPr lang="cs-CZ" sz="1600" b="1" dirty="0" err="1"/>
              <a:t>oedema</a:t>
            </a:r>
            <a:endParaRPr lang="cs-CZ" sz="1600" b="1" dirty="0"/>
          </a:p>
          <a:p>
            <a:pPr lvl="1"/>
            <a:r>
              <a:rPr lang="cs-CZ" sz="1600" dirty="0" err="1"/>
              <a:t>Pleural</a:t>
            </a:r>
            <a:r>
              <a:rPr lang="cs-CZ" sz="1600" dirty="0"/>
              <a:t> </a:t>
            </a:r>
            <a:r>
              <a:rPr lang="cs-CZ" sz="1600" dirty="0" err="1"/>
              <a:t>effusion</a:t>
            </a:r>
            <a:endParaRPr lang="en-US" sz="1600" dirty="0"/>
          </a:p>
          <a:p>
            <a:pPr lvl="1"/>
            <a:r>
              <a:rPr lang="cs-CZ" sz="1600" dirty="0"/>
              <a:t>Air-</a:t>
            </a:r>
            <a:r>
              <a:rPr lang="cs-CZ" sz="1600" dirty="0" err="1"/>
              <a:t>bronchogram</a:t>
            </a:r>
            <a:endParaRPr lang="cs-CZ" sz="1600" dirty="0"/>
          </a:p>
          <a:p>
            <a:pPr lvl="1"/>
            <a:r>
              <a:rPr lang="cs-CZ" sz="1600" dirty="0" err="1"/>
              <a:t>Consolidation</a:t>
            </a:r>
            <a:endParaRPr lang="en-US" sz="1600" dirty="0"/>
          </a:p>
          <a:p>
            <a:endParaRPr lang="cs-CZ" dirty="0"/>
          </a:p>
        </p:txBody>
      </p:sp>
      <p:pic>
        <p:nvPicPr>
          <p:cNvPr id="5" name="Google Shape;286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89213" y="878128"/>
            <a:ext cx="3886200" cy="4114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Google Shape;289;p47"/>
          <p:cNvCxnSpPr/>
          <p:nvPr/>
        </p:nvCxnSpPr>
        <p:spPr>
          <a:xfrm>
            <a:off x="4890186" y="3415271"/>
            <a:ext cx="425700" cy="11100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" name="Google Shape;290;p47"/>
          <p:cNvCxnSpPr/>
          <p:nvPr/>
        </p:nvCxnSpPr>
        <p:spPr>
          <a:xfrm rot="10800000">
            <a:off x="7886235" y="3403871"/>
            <a:ext cx="363300" cy="11400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0649890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96;p48"/>
          <p:cNvPicPr preferRelativeResize="0">
            <a:picLocks noGrp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90067" y="117397"/>
            <a:ext cx="4996140" cy="443388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bdélník 4"/>
          <p:cNvSpPr/>
          <p:nvPr/>
        </p:nvSpPr>
        <p:spPr>
          <a:xfrm>
            <a:off x="953386" y="4512762"/>
            <a:ext cx="81906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600"/>
              </a:spcAft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Alveolar </a:t>
            </a: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oedema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perihilar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consolidation, air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bronchogram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(Bat´s wing or butterfly opacities), pleural fluid, enlarged heart</a:t>
            </a:r>
          </a:p>
        </p:txBody>
      </p:sp>
      <p:sp>
        <p:nvSpPr>
          <p:cNvPr id="6" name="Google Shape;298;p48"/>
          <p:cNvSpPr/>
          <p:nvPr/>
        </p:nvSpPr>
        <p:spPr>
          <a:xfrm flipH="1">
            <a:off x="5422604" y="1290085"/>
            <a:ext cx="777935" cy="1772092"/>
          </a:xfrm>
          <a:custGeom>
            <a:avLst/>
            <a:gdLst/>
            <a:ahLst/>
            <a:cxnLst/>
            <a:rect l="l" t="t" r="r" b="b"/>
            <a:pathLst>
              <a:path w="22704" h="70537" extrusionOk="0">
                <a:moveTo>
                  <a:pt x="22704" y="6887"/>
                </a:moveTo>
                <a:cubicBezTo>
                  <a:pt x="19705" y="5088"/>
                  <a:pt x="15315" y="5776"/>
                  <a:pt x="12843" y="3302"/>
                </a:cubicBezTo>
                <a:cubicBezTo>
                  <a:pt x="11376" y="1834"/>
                  <a:pt x="9433" y="-492"/>
                  <a:pt x="7464" y="164"/>
                </a:cubicBezTo>
                <a:cubicBezTo>
                  <a:pt x="-2071" y="3342"/>
                  <a:pt x="17784" y="20757"/>
                  <a:pt x="13291" y="29747"/>
                </a:cubicBezTo>
                <a:cubicBezTo>
                  <a:pt x="9602" y="37128"/>
                  <a:pt x="-1708" y="42809"/>
                  <a:pt x="292" y="50814"/>
                </a:cubicBezTo>
                <a:cubicBezTo>
                  <a:pt x="2650" y="60253"/>
                  <a:pt x="13105" y="66186"/>
                  <a:pt x="21807" y="70537"/>
                </a:cubicBezTo>
              </a:path>
            </a:pathLst>
          </a:cu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" name="Google Shape;297;p48"/>
          <p:cNvSpPr/>
          <p:nvPr/>
        </p:nvSpPr>
        <p:spPr>
          <a:xfrm>
            <a:off x="3478294" y="1298111"/>
            <a:ext cx="847711" cy="1837665"/>
          </a:xfrm>
          <a:custGeom>
            <a:avLst/>
            <a:gdLst/>
            <a:ahLst/>
            <a:cxnLst/>
            <a:rect l="l" t="t" r="r" b="b"/>
            <a:pathLst>
              <a:path w="22704" h="70537" extrusionOk="0">
                <a:moveTo>
                  <a:pt x="22704" y="6887"/>
                </a:moveTo>
                <a:cubicBezTo>
                  <a:pt x="19705" y="5088"/>
                  <a:pt x="15315" y="5776"/>
                  <a:pt x="12843" y="3302"/>
                </a:cubicBezTo>
                <a:cubicBezTo>
                  <a:pt x="11376" y="1834"/>
                  <a:pt x="9433" y="-492"/>
                  <a:pt x="7464" y="164"/>
                </a:cubicBezTo>
                <a:cubicBezTo>
                  <a:pt x="-2071" y="3342"/>
                  <a:pt x="17784" y="20757"/>
                  <a:pt x="13291" y="29747"/>
                </a:cubicBezTo>
                <a:cubicBezTo>
                  <a:pt x="9602" y="37128"/>
                  <a:pt x="-1708" y="42809"/>
                  <a:pt x="292" y="50814"/>
                </a:cubicBezTo>
                <a:cubicBezTo>
                  <a:pt x="2650" y="60253"/>
                  <a:pt x="13105" y="66186"/>
                  <a:pt x="21807" y="70537"/>
                </a:cubicBezTo>
              </a:path>
            </a:pathLst>
          </a:cu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8" name="Google Shape;301;p48"/>
          <p:cNvCxnSpPr/>
          <p:nvPr/>
        </p:nvCxnSpPr>
        <p:spPr>
          <a:xfrm>
            <a:off x="3969488" y="3768032"/>
            <a:ext cx="2417987" cy="8318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Google Shape;300;p48"/>
          <p:cNvCxnSpPr/>
          <p:nvPr/>
        </p:nvCxnSpPr>
        <p:spPr>
          <a:xfrm flipH="1">
            <a:off x="6562175" y="3675550"/>
            <a:ext cx="571500" cy="11100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" name="Google Shape;299;p48"/>
          <p:cNvCxnSpPr/>
          <p:nvPr/>
        </p:nvCxnSpPr>
        <p:spPr>
          <a:xfrm>
            <a:off x="2551247" y="3686650"/>
            <a:ext cx="571500" cy="11100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382778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E8F186-8FC0-4D01-9C12-D2B6F98B8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4374" y="173732"/>
            <a:ext cx="6683765" cy="7372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X-ray basics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0A7BB24-CE95-4754-8173-9562C3475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056" y="1486303"/>
            <a:ext cx="8496944" cy="3535040"/>
          </a:xfrm>
        </p:spPr>
        <p:txBody>
          <a:bodyPr/>
          <a:lstStyle/>
          <a:p>
            <a:r>
              <a:rPr lang="en-US" sz="1800" b="1" dirty="0"/>
              <a:t>PA</a:t>
            </a:r>
            <a:r>
              <a:rPr lang="en-US" sz="1800" dirty="0"/>
              <a:t> - standard technique</a:t>
            </a:r>
          </a:p>
          <a:p>
            <a:r>
              <a:rPr lang="en-US" sz="1800" dirty="0"/>
              <a:t>Fixed distance 1,5 meter</a:t>
            </a:r>
          </a:p>
          <a:p>
            <a:r>
              <a:rPr lang="en-US" sz="1800" dirty="0"/>
              <a:t>Beam is minimally divergent 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dirty="0"/>
          </a:p>
        </p:txBody>
      </p:sp>
      <p:pic>
        <p:nvPicPr>
          <p:cNvPr id="4" name="Google Shape;73;p15">
            <a:extLst>
              <a:ext uri="{FF2B5EF4-FFF2-40B4-BE49-F238E27FC236}">
                <a16:creationId xmlns:a16="http://schemas.microsoft.com/office/drawing/2014/main" id="{B2C4BF90-E1BD-4FC4-82C5-AC6E18321EA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22464" y="1322891"/>
            <a:ext cx="3385675" cy="3320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72725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14;p50"/>
          <p:cNvPicPr preferRelativeResize="0">
            <a:picLocks noGrp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5793" y="0"/>
            <a:ext cx="6443331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6602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65014" y="171026"/>
            <a:ext cx="6683765" cy="755701"/>
          </a:xfrm>
        </p:spPr>
        <p:txBody>
          <a:bodyPr>
            <a:normAutofit/>
          </a:bodyPr>
          <a:lstStyle/>
          <a:p>
            <a:pPr algn="ctr"/>
            <a:r>
              <a:rPr lang="en" sz="4000" b="1" dirty="0"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Interstitial lung disease</a:t>
            </a:r>
            <a:endParaRPr lang="cs-CZ" sz="4000" b="1" dirty="0">
              <a:solidFill>
                <a:schemeClr val="accent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94463" y="1350836"/>
            <a:ext cx="8496944" cy="3535040"/>
          </a:xfrm>
        </p:spPr>
        <p:txBody>
          <a:bodyPr/>
          <a:lstStyle/>
          <a:p>
            <a:pPr lvl="0"/>
            <a:r>
              <a:rPr lang="en-US" sz="1800" b="1" dirty="0"/>
              <a:t>Linear-septal</a:t>
            </a:r>
            <a:r>
              <a:rPr lang="en-US" sz="1800" dirty="0"/>
              <a:t> or </a:t>
            </a:r>
            <a:r>
              <a:rPr lang="en-US" sz="1800" b="1" dirty="0"/>
              <a:t>dots-nodular</a:t>
            </a:r>
            <a:r>
              <a:rPr lang="en-US" sz="1800" dirty="0"/>
              <a:t> or </a:t>
            </a:r>
            <a:r>
              <a:rPr lang="en-US" sz="1800" b="1" dirty="0"/>
              <a:t>both-</a:t>
            </a:r>
            <a:r>
              <a:rPr lang="en-US" sz="1800" b="1" dirty="0" err="1"/>
              <a:t>reticulonodular</a:t>
            </a:r>
            <a:endParaRPr lang="en-US" sz="1800" b="1" dirty="0"/>
          </a:p>
          <a:p>
            <a:pPr lvl="0"/>
            <a:r>
              <a:rPr lang="cs-CZ" sz="1800" dirty="0" err="1"/>
              <a:t>Reduced</a:t>
            </a:r>
            <a:r>
              <a:rPr lang="cs-CZ" sz="1800" dirty="0"/>
              <a:t> </a:t>
            </a:r>
            <a:r>
              <a:rPr lang="cs-CZ" sz="1800" dirty="0" err="1"/>
              <a:t>lung</a:t>
            </a:r>
            <a:r>
              <a:rPr lang="cs-CZ" sz="1800" dirty="0"/>
              <a:t> </a:t>
            </a:r>
            <a:r>
              <a:rPr lang="cs-CZ" sz="1800" dirty="0" err="1"/>
              <a:t>volume</a:t>
            </a:r>
            <a:endParaRPr lang="cs-CZ" sz="1800" dirty="0"/>
          </a:p>
          <a:p>
            <a:pPr lvl="0"/>
            <a:r>
              <a:rPr lang="cs-CZ" sz="1800" dirty="0"/>
              <a:t>No air </a:t>
            </a:r>
            <a:r>
              <a:rPr lang="cs-CZ" sz="1800" dirty="0" err="1"/>
              <a:t>bronchogram</a:t>
            </a:r>
            <a:endParaRPr lang="cs-CZ" sz="1800" dirty="0"/>
          </a:p>
          <a:p>
            <a:pPr lvl="0"/>
            <a:r>
              <a:rPr lang="cs-CZ" sz="1800" dirty="0" err="1"/>
              <a:t>Inhomogeneous</a:t>
            </a:r>
            <a:r>
              <a:rPr lang="cs-CZ" sz="1800" dirty="0"/>
              <a:t>, </a:t>
            </a:r>
            <a:r>
              <a:rPr lang="cs-CZ" sz="1800" dirty="0" err="1"/>
              <a:t>discrete</a:t>
            </a:r>
            <a:endParaRPr lang="cs-CZ" sz="1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966962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44694" y="183602"/>
            <a:ext cx="6683765" cy="755701"/>
          </a:xfrm>
        </p:spPr>
        <p:txBody>
          <a:bodyPr>
            <a:normAutofit/>
          </a:bodyPr>
          <a:lstStyle/>
          <a:p>
            <a:pPr algn="ctr"/>
            <a:r>
              <a:rPr lang="en" sz="4000" b="1" dirty="0"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Interstitial lung disease</a:t>
            </a:r>
            <a:endParaRPr lang="cs-CZ" sz="4000" b="1" dirty="0">
              <a:solidFill>
                <a:schemeClr val="accent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41909" y="1320036"/>
            <a:ext cx="6686550" cy="3575098"/>
          </a:xfrm>
        </p:spPr>
        <p:txBody>
          <a:bodyPr>
            <a:normAutofit/>
          </a:bodyPr>
          <a:lstStyle/>
          <a:p>
            <a:pPr lvl="0"/>
            <a:r>
              <a:rPr lang="cs-CZ" sz="1800" dirty="0"/>
              <a:t>More </a:t>
            </a:r>
            <a:r>
              <a:rPr lang="cs-CZ" sz="1800" dirty="0" err="1"/>
              <a:t>than</a:t>
            </a:r>
            <a:r>
              <a:rPr lang="cs-CZ" sz="1800" dirty="0"/>
              <a:t> 200 </a:t>
            </a:r>
            <a:r>
              <a:rPr lang="cs-CZ" sz="1800" dirty="0" err="1"/>
              <a:t>diseases</a:t>
            </a:r>
            <a:endParaRPr lang="cs-CZ" sz="1800" dirty="0"/>
          </a:p>
          <a:p>
            <a:pPr lvl="0"/>
            <a:r>
              <a:rPr lang="cs-CZ" sz="1800" b="1" dirty="0" err="1"/>
              <a:t>Granulomatous</a:t>
            </a:r>
            <a:r>
              <a:rPr lang="cs-CZ" sz="1800" b="1" dirty="0"/>
              <a:t> </a:t>
            </a:r>
            <a:r>
              <a:rPr lang="cs-CZ" sz="1800" b="1" dirty="0" err="1"/>
              <a:t>diseases</a:t>
            </a:r>
            <a:r>
              <a:rPr lang="cs-CZ" sz="1800" b="1" dirty="0"/>
              <a:t> </a:t>
            </a:r>
            <a:r>
              <a:rPr lang="cs-CZ" sz="1800" dirty="0"/>
              <a:t>- </a:t>
            </a:r>
            <a:r>
              <a:rPr lang="cs-CZ" sz="1800" dirty="0" err="1"/>
              <a:t>sarcoidosis</a:t>
            </a:r>
            <a:r>
              <a:rPr lang="cs-CZ" sz="1800" dirty="0"/>
              <a:t>, </a:t>
            </a:r>
            <a:r>
              <a:rPr lang="cs-CZ" sz="1800" dirty="0" err="1"/>
              <a:t>tuberculosis</a:t>
            </a:r>
            <a:r>
              <a:rPr lang="cs-CZ" sz="1800" dirty="0"/>
              <a:t>…</a:t>
            </a:r>
          </a:p>
          <a:p>
            <a:pPr lvl="0"/>
            <a:r>
              <a:rPr lang="cs-CZ" sz="1800" dirty="0" err="1"/>
              <a:t>Idiopathic</a:t>
            </a:r>
            <a:r>
              <a:rPr lang="cs-CZ" sz="1800" dirty="0"/>
              <a:t> </a:t>
            </a:r>
            <a:r>
              <a:rPr lang="cs-CZ" sz="1800" dirty="0" err="1"/>
              <a:t>pulmonary</a:t>
            </a:r>
            <a:r>
              <a:rPr lang="cs-CZ" sz="1800" dirty="0"/>
              <a:t> </a:t>
            </a:r>
            <a:r>
              <a:rPr lang="cs-CZ" sz="1800" b="1" dirty="0" err="1"/>
              <a:t>fibrosis</a:t>
            </a:r>
            <a:r>
              <a:rPr lang="cs-CZ" sz="1800" b="1" dirty="0"/>
              <a:t> </a:t>
            </a:r>
          </a:p>
          <a:p>
            <a:pPr lvl="0"/>
            <a:r>
              <a:rPr lang="cs-CZ" sz="1800" b="1" dirty="0" err="1"/>
              <a:t>Viral</a:t>
            </a:r>
            <a:r>
              <a:rPr lang="cs-CZ" sz="1800" b="1" dirty="0"/>
              <a:t> </a:t>
            </a:r>
            <a:r>
              <a:rPr lang="cs-CZ" sz="1800" b="1" dirty="0" err="1"/>
              <a:t>interstitial</a:t>
            </a:r>
            <a:r>
              <a:rPr lang="cs-CZ" sz="1800" b="1" dirty="0"/>
              <a:t> </a:t>
            </a:r>
            <a:r>
              <a:rPr lang="cs-CZ" sz="1800" b="1" dirty="0" err="1"/>
              <a:t>pneumonia</a:t>
            </a:r>
            <a:endParaRPr lang="cs-CZ" sz="1800" b="1" dirty="0"/>
          </a:p>
          <a:p>
            <a:pPr lvl="0"/>
            <a:r>
              <a:rPr lang="cs-CZ" sz="1800" b="1" dirty="0" err="1"/>
              <a:t>Occupational</a:t>
            </a:r>
            <a:r>
              <a:rPr lang="cs-CZ" sz="1800" b="1" dirty="0"/>
              <a:t> </a:t>
            </a:r>
            <a:r>
              <a:rPr lang="cs-CZ" sz="1800" b="1" dirty="0" err="1"/>
              <a:t>disease</a:t>
            </a:r>
            <a:r>
              <a:rPr lang="cs-CZ" sz="1800" dirty="0"/>
              <a:t>, </a:t>
            </a:r>
            <a:r>
              <a:rPr lang="cs-CZ" sz="1800" dirty="0" err="1"/>
              <a:t>pneumoconiosis</a:t>
            </a:r>
            <a:r>
              <a:rPr lang="cs-CZ" sz="1800" dirty="0"/>
              <a:t>, </a:t>
            </a:r>
            <a:r>
              <a:rPr lang="cs-CZ" sz="1800" dirty="0" err="1"/>
              <a:t>asbestosis</a:t>
            </a:r>
            <a:r>
              <a:rPr lang="cs-CZ" sz="1800" dirty="0"/>
              <a:t>, </a:t>
            </a:r>
            <a:r>
              <a:rPr lang="cs-CZ" sz="1800" dirty="0" err="1"/>
              <a:t>silicosis</a:t>
            </a:r>
            <a:endParaRPr lang="cs-CZ" sz="1800" dirty="0"/>
          </a:p>
          <a:p>
            <a:pPr lvl="0"/>
            <a:r>
              <a:rPr lang="cs-CZ" sz="1800" b="1" dirty="0" err="1"/>
              <a:t>Radiotherapy</a:t>
            </a:r>
            <a:r>
              <a:rPr lang="cs-CZ" sz="1800" dirty="0"/>
              <a:t>, </a:t>
            </a:r>
            <a:r>
              <a:rPr lang="cs-CZ" sz="1800" dirty="0" err="1"/>
              <a:t>drug-releated</a:t>
            </a:r>
            <a:r>
              <a:rPr lang="cs-CZ" sz="1800" dirty="0"/>
              <a:t> - </a:t>
            </a:r>
            <a:r>
              <a:rPr lang="cs-CZ" sz="1800" dirty="0" err="1"/>
              <a:t>amiodarone</a:t>
            </a:r>
            <a:r>
              <a:rPr lang="cs-CZ" sz="1800" dirty="0"/>
              <a:t>, </a:t>
            </a:r>
            <a:r>
              <a:rPr lang="cs-CZ" sz="1800" dirty="0" err="1"/>
              <a:t>methotrexate</a:t>
            </a:r>
            <a:endParaRPr lang="cs-CZ" sz="1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476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32;p53"/>
          <p:cNvPicPr preferRelativeResize="0">
            <a:picLocks noGrp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8001" y="904355"/>
            <a:ext cx="4450080" cy="3869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3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7627" y="2411306"/>
            <a:ext cx="3437733" cy="2288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34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1827" y="63939"/>
            <a:ext cx="2707773" cy="228835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ovéPole 7"/>
          <p:cNvSpPr txBox="1"/>
          <p:nvPr/>
        </p:nvSpPr>
        <p:spPr>
          <a:xfrm>
            <a:off x="2048806" y="4774168"/>
            <a:ext cx="1133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Sarcoidosis</a:t>
            </a:r>
            <a:endParaRPr lang="cs-CZ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3692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40;p54"/>
          <p:cNvPicPr preferRelativeResize="0">
            <a:picLocks noGrp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17016" y="0"/>
            <a:ext cx="442074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4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238" y="1140558"/>
            <a:ext cx="3126676" cy="31266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/>
          <p:cNvSpPr txBox="1"/>
          <p:nvPr/>
        </p:nvSpPr>
        <p:spPr>
          <a:xfrm>
            <a:off x="1094194" y="4534873"/>
            <a:ext cx="1707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Miliary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tuberculosis</a:t>
            </a:r>
            <a:endParaRPr lang="cs-CZ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2028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55;p56"/>
          <p:cNvPicPr preferRelativeResize="0">
            <a:picLocks noGrp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3199" y="894181"/>
            <a:ext cx="4673601" cy="3518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5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0000" y="894180"/>
            <a:ext cx="4064001" cy="35185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délník 5"/>
          <p:cNvSpPr/>
          <p:nvPr/>
        </p:nvSpPr>
        <p:spPr>
          <a:xfrm>
            <a:off x="3716801" y="4607770"/>
            <a:ext cx="24529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1600"/>
              </a:spcAft>
            </a:pP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Idiopathic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pulmonary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fibrosis</a:t>
            </a:r>
            <a:endParaRPr lang="cs-CZ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5953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97280" y="122900"/>
            <a:ext cx="6683765" cy="851954"/>
          </a:xfrm>
        </p:spPr>
        <p:txBody>
          <a:bodyPr>
            <a:normAutofit/>
          </a:bodyPr>
          <a:lstStyle/>
          <a:p>
            <a:pPr algn="ctr"/>
            <a:r>
              <a:rPr lang="en" sz="4000" b="1" dirty="0"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Neoplasms</a:t>
            </a:r>
            <a:endParaRPr lang="cs-CZ" sz="4000" b="1" dirty="0">
              <a:solidFill>
                <a:schemeClr val="accent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7056" y="1377929"/>
            <a:ext cx="8496944" cy="3535040"/>
          </a:xfrm>
        </p:spPr>
        <p:txBody>
          <a:bodyPr/>
          <a:lstStyle/>
          <a:p>
            <a:pPr lvl="0"/>
            <a:r>
              <a:rPr lang="cs-CZ" sz="1800" b="1" dirty="0" err="1"/>
              <a:t>Primary</a:t>
            </a:r>
            <a:r>
              <a:rPr lang="cs-CZ" sz="1800" b="1" dirty="0"/>
              <a:t>, </a:t>
            </a:r>
            <a:r>
              <a:rPr lang="cs-CZ" sz="1800" b="1" dirty="0" err="1"/>
              <a:t>secondary</a:t>
            </a:r>
            <a:r>
              <a:rPr lang="cs-CZ" sz="1800" b="1" dirty="0"/>
              <a:t> </a:t>
            </a:r>
            <a:r>
              <a:rPr lang="cs-CZ" sz="1800" b="1" dirty="0" err="1"/>
              <a:t>lung</a:t>
            </a:r>
            <a:r>
              <a:rPr lang="cs-CZ" sz="1800" b="1" dirty="0"/>
              <a:t> </a:t>
            </a:r>
            <a:r>
              <a:rPr lang="cs-CZ" sz="1800" b="1" dirty="0" err="1"/>
              <a:t>tumors</a:t>
            </a:r>
            <a:endParaRPr lang="cs-CZ" sz="1800" b="1" dirty="0"/>
          </a:p>
          <a:p>
            <a:pPr lvl="0"/>
            <a:r>
              <a:rPr lang="cs-CZ" sz="1800" b="1" dirty="0" err="1"/>
              <a:t>Mediastinal</a:t>
            </a:r>
            <a:r>
              <a:rPr lang="cs-CZ" sz="1800" b="1" dirty="0"/>
              <a:t> </a:t>
            </a:r>
            <a:r>
              <a:rPr lang="cs-CZ" sz="1800" b="1" dirty="0" err="1"/>
              <a:t>tumors</a:t>
            </a:r>
            <a:endParaRPr lang="cs-CZ" sz="1800" b="1" dirty="0"/>
          </a:p>
          <a:p>
            <a:pPr lvl="0"/>
            <a:r>
              <a:rPr lang="cs-CZ" sz="1800" b="1" dirty="0" err="1"/>
              <a:t>Pleural</a:t>
            </a:r>
            <a:r>
              <a:rPr lang="cs-CZ" sz="1800" b="1" dirty="0"/>
              <a:t> </a:t>
            </a:r>
            <a:r>
              <a:rPr lang="cs-CZ" sz="1800" b="1" dirty="0" err="1"/>
              <a:t>tumors</a:t>
            </a:r>
            <a:endParaRPr lang="cs-CZ" sz="1800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34689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66;p58"/>
          <p:cNvPicPr preferRelativeResize="0">
            <a:picLocks noGrp="1"/>
          </p:cNvPicPr>
          <p:nvPr>
            <p:ph idx="1"/>
          </p:nvPr>
        </p:nvPicPr>
        <p:blipFill rotWithShape="1">
          <a:blip r:embed="rId2">
            <a:alphaModFix/>
          </a:blip>
          <a:srcRect l="-1840" r="1839"/>
          <a:stretch/>
        </p:blipFill>
        <p:spPr>
          <a:xfrm>
            <a:off x="2797948" y="84666"/>
            <a:ext cx="4673039" cy="4974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55327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71;p59"/>
          <p:cNvPicPr preferRelativeResize="0">
            <a:picLocks noGrp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2650" y="102870"/>
            <a:ext cx="5203804" cy="49377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4609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77;p60"/>
          <p:cNvPicPr preferRelativeResize="0">
            <a:picLocks noGrp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0690" y="887413"/>
            <a:ext cx="4131310" cy="4179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78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5153" y="1256937"/>
            <a:ext cx="3991300" cy="298848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76;p60"/>
          <p:cNvSpPr txBox="1">
            <a:spLocks/>
          </p:cNvSpPr>
          <p:nvPr/>
        </p:nvSpPr>
        <p:spPr>
          <a:xfrm>
            <a:off x="6567613" y="4335720"/>
            <a:ext cx="1143074" cy="535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57175" indent="-257175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600"/>
              </a:spcAft>
              <a:buFont typeface="Wingdings 3" charset="2"/>
              <a:buNone/>
            </a:pP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Thymoma</a:t>
            </a:r>
            <a:endParaRPr lang="cs-CZ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822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6955158-DCFA-4680-92DE-7269BF06D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2187" y="937492"/>
            <a:ext cx="6686550" cy="3699126"/>
          </a:xfrm>
        </p:spPr>
        <p:txBody>
          <a:bodyPr/>
          <a:lstStyle/>
          <a:p>
            <a:r>
              <a:rPr lang="en-US" sz="1800" b="1" dirty="0"/>
              <a:t>AP</a:t>
            </a:r>
            <a:r>
              <a:rPr lang="en-US" sz="1800" dirty="0"/>
              <a:t> - if unstable to stand, emergency unit, at bedside </a:t>
            </a:r>
          </a:p>
          <a:p>
            <a:endParaRPr lang="en-US" dirty="0"/>
          </a:p>
        </p:txBody>
      </p:sp>
      <p:pic>
        <p:nvPicPr>
          <p:cNvPr id="4" name="Google Shape;80;p16">
            <a:extLst>
              <a:ext uri="{FF2B5EF4-FFF2-40B4-BE49-F238E27FC236}">
                <a16:creationId xmlns:a16="http://schemas.microsoft.com/office/drawing/2014/main" id="{C427BE96-D952-468C-9E7A-F819F4C61BF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29146" y="1810623"/>
            <a:ext cx="2805550" cy="299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81;p16">
            <a:extLst>
              <a:ext uri="{FF2B5EF4-FFF2-40B4-BE49-F238E27FC236}">
                <a16:creationId xmlns:a16="http://schemas.microsoft.com/office/drawing/2014/main" id="{373AED76-C7A0-4117-BFD2-AD01D3EAA12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3127" y="1810623"/>
            <a:ext cx="3011727" cy="2999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98091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84;p61"/>
          <p:cNvPicPr preferRelativeResize="0">
            <a:picLocks noGrp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9653" y="931391"/>
            <a:ext cx="4619413" cy="377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85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3325" y="931390"/>
            <a:ext cx="3775875" cy="37758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83;p61"/>
          <p:cNvSpPr txBox="1">
            <a:spLocks/>
          </p:cNvSpPr>
          <p:nvPr/>
        </p:nvSpPr>
        <p:spPr>
          <a:xfrm>
            <a:off x="5439712" y="4693800"/>
            <a:ext cx="3023100" cy="449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57175" indent="-257175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600"/>
              </a:spcAft>
              <a:buFont typeface="Wingdings 3" charset="2"/>
              <a:buNone/>
            </a:pP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Malignant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mesothelioma</a:t>
            </a:r>
            <a:endParaRPr lang="cs-CZ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5747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44694" y="140646"/>
            <a:ext cx="6683765" cy="76529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Pneumothorax</a:t>
            </a:r>
            <a:endParaRPr lang="cs-CZ" sz="4000" b="1" dirty="0">
              <a:solidFill>
                <a:schemeClr val="accent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41909" y="1233377"/>
            <a:ext cx="6686550" cy="3200041"/>
          </a:xfrm>
        </p:spPr>
        <p:txBody>
          <a:bodyPr/>
          <a:lstStyle/>
          <a:p>
            <a:r>
              <a:rPr lang="en-US" sz="1800" dirty="0"/>
              <a:t>Two layers of </a:t>
            </a:r>
            <a:r>
              <a:rPr lang="en-US" sz="1800" b="1" dirty="0"/>
              <a:t>pleura</a:t>
            </a:r>
            <a:r>
              <a:rPr lang="en-US" sz="1800" dirty="0"/>
              <a:t> - </a:t>
            </a:r>
            <a:r>
              <a:rPr lang="en-US" sz="1800" b="1" dirty="0"/>
              <a:t>parietal and visceral </a:t>
            </a:r>
            <a:r>
              <a:rPr lang="en-US" sz="1800" dirty="0"/>
              <a:t>and </a:t>
            </a:r>
            <a:r>
              <a:rPr lang="en-US" sz="1800" b="1" dirty="0"/>
              <a:t>pleural space</a:t>
            </a:r>
            <a:r>
              <a:rPr lang="en-US" sz="1800" dirty="0"/>
              <a:t> between them</a:t>
            </a:r>
          </a:p>
          <a:p>
            <a:r>
              <a:rPr lang="en-US" sz="1800" dirty="0"/>
              <a:t>Air enters the pleural space, </a:t>
            </a:r>
            <a:r>
              <a:rPr lang="en-US" sz="1800" b="1" dirty="0"/>
              <a:t>the parietal and visceral pleura separate </a:t>
            </a:r>
            <a:r>
              <a:rPr lang="en-US" sz="1800" dirty="0"/>
              <a:t>making the visceral pleura visible 							</a:t>
            </a:r>
            <a:endParaRPr lang="cs-CZ" dirty="0"/>
          </a:p>
        </p:txBody>
      </p:sp>
      <p:pic>
        <p:nvPicPr>
          <p:cNvPr id="4" name="Google Shape;392;p62">
            <a:extLst>
              <a:ext uri="{FF2B5EF4-FFF2-40B4-BE49-F238E27FC236}">
                <a16:creationId xmlns:a16="http://schemas.microsoft.com/office/drawing/2014/main" id="{85FEC9B9-ACD8-4A22-B91D-ADCED88253D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02091" y="2732567"/>
            <a:ext cx="1844459" cy="2410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D7D1AF6E-B797-46E2-BCF9-492D950CC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725" y="2724150"/>
            <a:ext cx="5629275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223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97;p63">
            <a:extLst>
              <a:ext uri="{FF2B5EF4-FFF2-40B4-BE49-F238E27FC236}">
                <a16:creationId xmlns:a16="http://schemas.microsoft.com/office/drawing/2014/main" id="{0E36DE03-47A5-4295-9F9B-97D117EB6BD9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09333" y="98213"/>
            <a:ext cx="4493791" cy="49470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55217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33FA21-EE08-42B6-8ECA-C47CBDDED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" sz="4000" b="1" dirty="0"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Tension pneumothorax</a:t>
            </a:r>
            <a:endParaRPr lang="en-US" sz="4000" b="1" dirty="0">
              <a:solidFill>
                <a:schemeClr val="accent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C66D966-2557-4CBF-A5D2-11165A44D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5637" y="1275907"/>
            <a:ext cx="7230140" cy="3157511"/>
          </a:xfrm>
        </p:spPr>
        <p:txBody>
          <a:bodyPr/>
          <a:lstStyle/>
          <a:p>
            <a:r>
              <a:rPr lang="en-US" sz="1800" b="1" dirty="0"/>
              <a:t>Life-threatening</a:t>
            </a:r>
            <a:r>
              <a:rPr lang="en-US" sz="1800" dirty="0"/>
              <a:t> occurrence, requires rapid recognition and prompt treatment</a:t>
            </a:r>
          </a:p>
          <a:p>
            <a:r>
              <a:rPr lang="en-US" sz="1800" b="1" dirty="0"/>
              <a:t>Intrapleural air accumulates progressively </a:t>
            </a:r>
            <a:r>
              <a:rPr lang="en-US" sz="1800" dirty="0"/>
              <a:t>in thoracic cavity caused by a valve effect during inspiration/expiration</a:t>
            </a:r>
          </a:p>
          <a:p>
            <a:endParaRPr lang="en-US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FC57AD62-7F82-4F0C-9B40-77A0DC646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395" y="2659565"/>
            <a:ext cx="3338623" cy="248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405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99F00C5-2BFA-4330-9532-4D84772D5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chemeClr val="accent1"/>
                </a:solidFill>
              </a:rPr>
              <a:t>Absence of lung markings but not pneumothorax !</a:t>
            </a:r>
          </a:p>
          <a:p>
            <a:pPr lvl="1"/>
            <a:r>
              <a:rPr lang="en-US" sz="1800" b="1" dirty="0"/>
              <a:t>Bullous</a:t>
            </a:r>
            <a:r>
              <a:rPr lang="en-US" sz="1800" dirty="0"/>
              <a:t> disease, large </a:t>
            </a:r>
            <a:r>
              <a:rPr lang="en-US" sz="1800" b="1" dirty="0"/>
              <a:t>cysts</a:t>
            </a:r>
            <a:r>
              <a:rPr lang="en-US" sz="1800" dirty="0"/>
              <a:t>, pulmonary embolism</a:t>
            </a:r>
          </a:p>
          <a:p>
            <a:r>
              <a:rPr lang="en-US" sz="1800" dirty="0"/>
              <a:t>Reduction of vascular markings and hyperlucent lungs</a:t>
            </a:r>
          </a:p>
          <a:p>
            <a:r>
              <a:rPr lang="en-US" sz="1800" dirty="0"/>
              <a:t>Insertion of a chest tube into a bulla can produce an intractable pneumothorax !</a:t>
            </a:r>
          </a:p>
          <a:p>
            <a:endParaRPr lang="en-US" sz="1550" dirty="0"/>
          </a:p>
          <a:p>
            <a:pPr lvl="1"/>
            <a:endParaRPr lang="en-US" sz="1250" dirty="0"/>
          </a:p>
        </p:txBody>
      </p:sp>
    </p:spTree>
    <p:extLst>
      <p:ext uri="{BB962C8B-B14F-4D97-AF65-F5344CB8AC3E}">
        <p14:creationId xmlns:p14="http://schemas.microsoft.com/office/powerpoint/2010/main" val="3072694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12;p66">
            <a:extLst>
              <a:ext uri="{FF2B5EF4-FFF2-40B4-BE49-F238E27FC236}">
                <a16:creationId xmlns:a16="http://schemas.microsoft.com/office/drawing/2014/main" id="{554C8AD4-3974-4A68-83A9-5CFA2F73C3DB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602005" y="907628"/>
            <a:ext cx="3969995" cy="4235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13;p66">
            <a:extLst>
              <a:ext uri="{FF2B5EF4-FFF2-40B4-BE49-F238E27FC236}">
                <a16:creationId xmlns:a16="http://schemas.microsoft.com/office/drawing/2014/main" id="{AD646A68-200C-4F00-8381-6C6D4B28CB1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6157" y="1205126"/>
            <a:ext cx="4178591" cy="33038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Google Shape;414;p66">
            <a:extLst>
              <a:ext uri="{FF2B5EF4-FFF2-40B4-BE49-F238E27FC236}">
                <a16:creationId xmlns:a16="http://schemas.microsoft.com/office/drawing/2014/main" id="{509A50F8-1347-4484-831B-E69455D347C6}"/>
              </a:ext>
            </a:extLst>
          </p:cNvPr>
          <p:cNvCxnSpPr>
            <a:cxnSpLocks/>
          </p:cNvCxnSpPr>
          <p:nvPr/>
        </p:nvCxnSpPr>
        <p:spPr>
          <a:xfrm flipV="1">
            <a:off x="1102348" y="2309707"/>
            <a:ext cx="611305" cy="422806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" name="Google Shape;415;p66">
            <a:extLst>
              <a:ext uri="{FF2B5EF4-FFF2-40B4-BE49-F238E27FC236}">
                <a16:creationId xmlns:a16="http://schemas.microsoft.com/office/drawing/2014/main" id="{BC4122F1-88E9-4CD9-87D8-23985306A97C}"/>
              </a:ext>
            </a:extLst>
          </p:cNvPr>
          <p:cNvCxnSpPr>
            <a:cxnSpLocks/>
          </p:cNvCxnSpPr>
          <p:nvPr/>
        </p:nvCxnSpPr>
        <p:spPr>
          <a:xfrm flipH="1" flipV="1">
            <a:off x="3519274" y="2177576"/>
            <a:ext cx="653099" cy="394174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" name="Google Shape;416;p66">
            <a:extLst>
              <a:ext uri="{FF2B5EF4-FFF2-40B4-BE49-F238E27FC236}">
                <a16:creationId xmlns:a16="http://schemas.microsoft.com/office/drawing/2014/main" id="{5E2A5FE4-1232-4668-832A-87275070553D}"/>
              </a:ext>
            </a:extLst>
          </p:cNvPr>
          <p:cNvCxnSpPr/>
          <p:nvPr/>
        </p:nvCxnSpPr>
        <p:spPr>
          <a:xfrm rot="10800000" flipH="1">
            <a:off x="5160977" y="3258889"/>
            <a:ext cx="570600" cy="570600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7249021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27;p68">
            <a:extLst>
              <a:ext uri="{FF2B5EF4-FFF2-40B4-BE49-F238E27FC236}">
                <a16:creationId xmlns:a16="http://schemas.microsoft.com/office/drawing/2014/main" id="{E2BDDDB3-C356-459B-80DA-7E2D4AACAAB5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338667" y="880532"/>
            <a:ext cx="4414087" cy="4006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28;p68">
            <a:extLst>
              <a:ext uri="{FF2B5EF4-FFF2-40B4-BE49-F238E27FC236}">
                <a16:creationId xmlns:a16="http://schemas.microsoft.com/office/drawing/2014/main" id="{E1DB1893-B5C6-4B9C-8C67-139D6DB4B84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7761" y="880532"/>
            <a:ext cx="4009813" cy="40069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74621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37;p69">
            <a:extLst>
              <a:ext uri="{FF2B5EF4-FFF2-40B4-BE49-F238E27FC236}">
                <a16:creationId xmlns:a16="http://schemas.microsoft.com/office/drawing/2014/main" id="{05F03207-0FBF-4F5F-99AD-DBBF48278D3A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31765" y="0"/>
            <a:ext cx="5559425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40623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D2D84D-0A80-4345-BE26-85E6E5920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694" y="295053"/>
            <a:ext cx="6683765" cy="1132118"/>
          </a:xfrm>
        </p:spPr>
        <p:txBody>
          <a:bodyPr>
            <a:noAutofit/>
          </a:bodyPr>
          <a:lstStyle/>
          <a:p>
            <a:pPr algn="ctr"/>
            <a:r>
              <a:rPr lang="en" sz="3800" b="1" dirty="0"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Pleural effusion vs. hydropneumothorax</a:t>
            </a:r>
            <a:endParaRPr lang="en-US" sz="3800" b="1" dirty="0">
              <a:solidFill>
                <a:schemeClr val="accent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C6B2FB1-57D0-4BAA-ABCB-7E5DA7DDB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909" y="1786270"/>
            <a:ext cx="6686550" cy="3062177"/>
          </a:xfrm>
        </p:spPr>
        <p:txBody>
          <a:bodyPr>
            <a:normAutofit/>
          </a:bodyPr>
          <a:lstStyle/>
          <a:p>
            <a:r>
              <a:rPr lang="en-US" sz="1800" b="1" dirty="0"/>
              <a:t>Pleural effusion</a:t>
            </a:r>
            <a:r>
              <a:rPr lang="en-US" sz="1800" dirty="0"/>
              <a:t> - accumulations of fluid within pleural space</a:t>
            </a:r>
          </a:p>
          <a:p>
            <a:pPr lvl="1"/>
            <a:r>
              <a:rPr lang="en-US" sz="1600" dirty="0"/>
              <a:t>Blunting of costophrenic / </a:t>
            </a:r>
            <a:r>
              <a:rPr lang="en-US" sz="1600" dirty="0" err="1"/>
              <a:t>cardiophrenic</a:t>
            </a:r>
            <a:r>
              <a:rPr lang="en-US" sz="1600" dirty="0"/>
              <a:t> angle</a:t>
            </a:r>
          </a:p>
          <a:p>
            <a:pPr lvl="1"/>
            <a:r>
              <a:rPr lang="en-US" sz="1600" dirty="0"/>
              <a:t>Fluid within the horizontal or oblique fissures</a:t>
            </a:r>
          </a:p>
          <a:p>
            <a:pPr lvl="1"/>
            <a:r>
              <a:rPr lang="en" sz="1600" dirty="0"/>
              <a:t>A meniscus is seen lateral, gently sloping medially</a:t>
            </a:r>
          </a:p>
          <a:p>
            <a:pPr lvl="1"/>
            <a:r>
              <a:rPr lang="en-US" sz="1600" dirty="0"/>
              <a:t>On supine films - fluid posteriorly, no meniscus, veil-like increased density of the hemithorax</a:t>
            </a:r>
          </a:p>
          <a:p>
            <a:pPr lvl="1"/>
            <a:endParaRPr lang="en-US" sz="1250" dirty="0"/>
          </a:p>
          <a:p>
            <a:r>
              <a:rPr lang="en-US" sz="1800" b="1" dirty="0"/>
              <a:t>Hydropneumothorax</a:t>
            </a:r>
            <a:r>
              <a:rPr lang="en-US" sz="1800" dirty="0"/>
              <a:t> - a gas-fluid level, no meniscus</a:t>
            </a:r>
          </a:p>
          <a:p>
            <a:endParaRPr lang="en-US" sz="1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2733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52;p71">
            <a:extLst>
              <a:ext uri="{FF2B5EF4-FFF2-40B4-BE49-F238E27FC236}">
                <a16:creationId xmlns:a16="http://schemas.microsoft.com/office/drawing/2014/main" id="{A86DD91D-2A02-49B6-912A-376D31F63D8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6775" y="900853"/>
            <a:ext cx="3950116" cy="3685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53;p71">
            <a:extLst>
              <a:ext uri="{FF2B5EF4-FFF2-40B4-BE49-F238E27FC236}">
                <a16:creationId xmlns:a16="http://schemas.microsoft.com/office/drawing/2014/main" id="{64E1D3C2-5E6B-4CAB-BD24-5E66956E7D4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1653" y="900853"/>
            <a:ext cx="4382347" cy="36854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Google Shape;454;p71">
            <a:extLst>
              <a:ext uri="{FF2B5EF4-FFF2-40B4-BE49-F238E27FC236}">
                <a16:creationId xmlns:a16="http://schemas.microsoft.com/office/drawing/2014/main" id="{99623A9D-866F-4848-8779-33E25AED5DE6}"/>
              </a:ext>
            </a:extLst>
          </p:cNvPr>
          <p:cNvCxnSpPr/>
          <p:nvPr/>
        </p:nvCxnSpPr>
        <p:spPr>
          <a:xfrm rot="10800000" flipH="1">
            <a:off x="334025" y="2658375"/>
            <a:ext cx="445500" cy="292200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" name="Google Shape;455;p71">
            <a:extLst>
              <a:ext uri="{FF2B5EF4-FFF2-40B4-BE49-F238E27FC236}">
                <a16:creationId xmlns:a16="http://schemas.microsoft.com/office/drawing/2014/main" id="{A0459A47-E2B9-4AA9-9EC9-A0D697C4F3DE}"/>
              </a:ext>
            </a:extLst>
          </p:cNvPr>
          <p:cNvCxnSpPr/>
          <p:nvPr/>
        </p:nvCxnSpPr>
        <p:spPr>
          <a:xfrm rot="10800000">
            <a:off x="8406225" y="3618575"/>
            <a:ext cx="445500" cy="417600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234452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0CC0CB60-C3FA-461D-AE49-911DD4DC6C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6782" y="0"/>
            <a:ext cx="4772890" cy="4651732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9EF0A371-C49E-47A8-9D5E-2C7597BBB8A1}"/>
              </a:ext>
            </a:extLst>
          </p:cNvPr>
          <p:cNvSpPr txBox="1"/>
          <p:nvPr/>
        </p:nvSpPr>
        <p:spPr>
          <a:xfrm>
            <a:off x="1872037" y="4820334"/>
            <a:ext cx="5875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</a:rPr>
              <a:t>AP</a:t>
            </a: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cardiac, mediastinal, aortic false enlargement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1919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67;p73">
            <a:extLst>
              <a:ext uri="{FF2B5EF4-FFF2-40B4-BE49-F238E27FC236}">
                <a16:creationId xmlns:a16="http://schemas.microsoft.com/office/drawing/2014/main" id="{F8A3D128-D878-4728-8F2D-8F9E8EA69970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2532" y="907627"/>
            <a:ext cx="4017341" cy="3859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68;p73">
            <a:extLst>
              <a:ext uri="{FF2B5EF4-FFF2-40B4-BE49-F238E27FC236}">
                <a16:creationId xmlns:a16="http://schemas.microsoft.com/office/drawing/2014/main" id="{11A73482-33EF-42AA-9848-40DB3D0FD00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6941" y="907626"/>
            <a:ext cx="4267199" cy="38590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Google Shape;455;p71">
            <a:extLst>
              <a:ext uri="{FF2B5EF4-FFF2-40B4-BE49-F238E27FC236}">
                <a16:creationId xmlns:a16="http://schemas.microsoft.com/office/drawing/2014/main" id="{E06258AE-7D56-4F62-8B79-9AB263269214}"/>
              </a:ext>
            </a:extLst>
          </p:cNvPr>
          <p:cNvCxnSpPr/>
          <p:nvPr/>
        </p:nvCxnSpPr>
        <p:spPr>
          <a:xfrm rot="10800000">
            <a:off x="3823592" y="4213998"/>
            <a:ext cx="445500" cy="417600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8602011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B1609C-B52C-40A0-B70E-A7C4336E2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" sz="4000" b="1" dirty="0"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Pneumomediastinum</a:t>
            </a:r>
            <a:endParaRPr lang="en-US" sz="4000" b="1" dirty="0">
              <a:solidFill>
                <a:schemeClr val="accent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457B766-396D-4E78-B49C-8E6849F551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1" dirty="0"/>
              <a:t>Extraluminal gas </a:t>
            </a:r>
            <a:r>
              <a:rPr lang="en-US" sz="1800" dirty="0"/>
              <a:t>within the mediastinum</a:t>
            </a:r>
          </a:p>
          <a:p>
            <a:r>
              <a:rPr lang="en-US" sz="1800" dirty="0" err="1"/>
              <a:t>Lucencies</a:t>
            </a:r>
            <a:r>
              <a:rPr lang="en-US" sz="1800" dirty="0"/>
              <a:t> outlining mediastinal contours</a:t>
            </a:r>
          </a:p>
          <a:p>
            <a:r>
              <a:rPr lang="en-US" sz="1800" dirty="0"/>
              <a:t>Blunt / penetrating chest trauma</a:t>
            </a:r>
          </a:p>
          <a:p>
            <a:r>
              <a:rPr lang="en-US" sz="1800" dirty="0"/>
              <a:t>Esophageal / tracheobronchial perforation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66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80;p75">
            <a:extLst>
              <a:ext uri="{FF2B5EF4-FFF2-40B4-BE49-F238E27FC236}">
                <a16:creationId xmlns:a16="http://schemas.microsoft.com/office/drawing/2014/main" id="{8CC247D1-CDF7-4662-B951-176B16C7C62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8025" y="152400"/>
            <a:ext cx="4167376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79;p75">
            <a:extLst>
              <a:ext uri="{FF2B5EF4-FFF2-40B4-BE49-F238E27FC236}">
                <a16:creationId xmlns:a16="http://schemas.microsoft.com/office/drawing/2014/main" id="{61FA7A3A-EE7A-4680-A79C-6B6D321F189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0350" y="152413"/>
            <a:ext cx="4167376" cy="48386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02200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800" b="1" dirty="0" err="1"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Atelectasis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41909" y="1013638"/>
            <a:ext cx="6686550" cy="3419780"/>
          </a:xfrm>
        </p:spPr>
        <p:txBody>
          <a:bodyPr/>
          <a:lstStyle/>
          <a:p>
            <a:r>
              <a:rPr lang="cs-CZ" dirty="0" err="1"/>
              <a:t>Loss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lung</a:t>
            </a:r>
            <a:r>
              <a:rPr lang="cs-CZ" dirty="0"/>
              <a:t> </a:t>
            </a:r>
            <a:r>
              <a:rPr lang="cs-CZ" dirty="0" err="1"/>
              <a:t>volume</a:t>
            </a:r>
            <a:r>
              <a:rPr lang="cs-CZ" dirty="0"/>
              <a:t> </a:t>
            </a:r>
            <a:r>
              <a:rPr lang="cs-CZ" dirty="0" err="1"/>
              <a:t>secondary</a:t>
            </a:r>
            <a:r>
              <a:rPr lang="cs-CZ" dirty="0"/>
              <a:t> to </a:t>
            </a:r>
            <a:r>
              <a:rPr lang="cs-CZ" dirty="0" err="1"/>
              <a:t>collapse</a:t>
            </a:r>
            <a:endParaRPr lang="cs-CZ" dirty="0"/>
          </a:p>
          <a:p>
            <a:r>
              <a:rPr lang="cs-CZ" dirty="0" err="1"/>
              <a:t>Subsegmental</a:t>
            </a:r>
            <a:r>
              <a:rPr lang="cs-CZ" dirty="0"/>
              <a:t>/</a:t>
            </a:r>
            <a:r>
              <a:rPr lang="cs-CZ" dirty="0" err="1"/>
              <a:t>segmental</a:t>
            </a:r>
            <a:r>
              <a:rPr lang="cs-CZ" dirty="0"/>
              <a:t>/</a:t>
            </a:r>
            <a:r>
              <a:rPr lang="cs-CZ" dirty="0" err="1"/>
              <a:t>lobar</a:t>
            </a:r>
            <a:r>
              <a:rPr lang="cs-CZ" dirty="0"/>
              <a:t>/</a:t>
            </a:r>
            <a:r>
              <a:rPr lang="cs-CZ" dirty="0" err="1"/>
              <a:t>entire</a:t>
            </a:r>
            <a:r>
              <a:rPr lang="cs-CZ" dirty="0"/>
              <a:t> </a:t>
            </a:r>
            <a:r>
              <a:rPr lang="cs-CZ" dirty="0" err="1"/>
              <a:t>lung</a:t>
            </a:r>
            <a:endParaRPr lang="cs-CZ" dirty="0"/>
          </a:p>
          <a:p>
            <a:r>
              <a:rPr lang="cs-CZ" dirty="0"/>
              <a:t>Shift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heart</a:t>
            </a:r>
            <a:r>
              <a:rPr lang="cs-CZ" dirty="0"/>
              <a:t> and </a:t>
            </a:r>
            <a:r>
              <a:rPr lang="cs-CZ" dirty="0" err="1"/>
              <a:t>mediastinal</a:t>
            </a:r>
            <a:r>
              <a:rPr lang="cs-CZ" dirty="0"/>
              <a:t> </a:t>
            </a:r>
            <a:r>
              <a:rPr lang="cs-CZ" dirty="0" err="1"/>
              <a:t>structures</a:t>
            </a:r>
            <a:r>
              <a:rPr lang="cs-CZ" dirty="0"/>
              <a:t> </a:t>
            </a:r>
            <a:r>
              <a:rPr lang="cs-CZ" dirty="0" err="1"/>
              <a:t>toward</a:t>
            </a:r>
            <a:r>
              <a:rPr lang="cs-CZ" dirty="0"/>
              <a:t> </a:t>
            </a:r>
            <a:r>
              <a:rPr lang="cs-CZ" dirty="0" err="1"/>
              <a:t>collapsed</a:t>
            </a:r>
            <a:r>
              <a:rPr lang="cs-CZ" dirty="0"/>
              <a:t> </a:t>
            </a:r>
            <a:r>
              <a:rPr lang="cs-CZ" dirty="0" err="1"/>
              <a:t>lung</a:t>
            </a:r>
            <a:endParaRPr lang="cs-CZ" dirty="0"/>
          </a:p>
        </p:txBody>
      </p:sp>
      <p:pic>
        <p:nvPicPr>
          <p:cNvPr id="4" name="Google Shape;499;p7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14133" y="2615162"/>
            <a:ext cx="2529976" cy="2461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98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0605" y="2615162"/>
            <a:ext cx="3082972" cy="2461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97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672" y="2615162"/>
            <a:ext cx="2399939" cy="2461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52303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85;p76">
            <a:extLst>
              <a:ext uri="{FF2B5EF4-FFF2-40B4-BE49-F238E27FC236}">
                <a16:creationId xmlns:a16="http://schemas.microsoft.com/office/drawing/2014/main" id="{995A2FE4-704B-4B54-BF14-874BC498EA7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39713" y="0"/>
            <a:ext cx="560177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505;p79">
            <a:extLst>
              <a:ext uri="{FF2B5EF4-FFF2-40B4-BE49-F238E27FC236}">
                <a16:creationId xmlns:a16="http://schemas.microsoft.com/office/drawing/2014/main" id="{D9D6AC7E-E4AD-4578-B3BA-9CC3426F4739}"/>
              </a:ext>
            </a:extLst>
          </p:cNvPr>
          <p:cNvSpPr txBox="1"/>
          <p:nvPr/>
        </p:nvSpPr>
        <p:spPr>
          <a:xfrm>
            <a:off x="7138970" y="255181"/>
            <a:ext cx="2005030" cy="467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rage"/>
                <a:ea typeface="Average"/>
                <a:cs typeface="Average"/>
                <a:sym typeface="Average"/>
              </a:rPr>
              <a:t>… and some more scans</a:t>
            </a:r>
            <a:endParaRPr sz="1400" dirty="0">
              <a:solidFill>
                <a:schemeClr val="tx1">
                  <a:lumMod val="65000"/>
                  <a:lumOff val="35000"/>
                </a:schemeClr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  <p:extLst>
      <p:ext uri="{BB962C8B-B14F-4D97-AF65-F5344CB8AC3E}">
        <p14:creationId xmlns:p14="http://schemas.microsoft.com/office/powerpoint/2010/main" val="20723654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90;p77">
            <a:extLst>
              <a:ext uri="{FF2B5EF4-FFF2-40B4-BE49-F238E27FC236}">
                <a16:creationId xmlns:a16="http://schemas.microsoft.com/office/drawing/2014/main" id="{50AD200F-8A02-4F60-B442-8AFC310149E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00250" y="0"/>
            <a:ext cx="5143501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06829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504;p79">
            <a:extLst>
              <a:ext uri="{FF2B5EF4-FFF2-40B4-BE49-F238E27FC236}">
                <a16:creationId xmlns:a16="http://schemas.microsoft.com/office/drawing/2014/main" id="{AD8CEBC1-805F-4E41-8598-A8AD7A94989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97616" y="914399"/>
            <a:ext cx="4737632" cy="4229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06;p79">
            <a:extLst>
              <a:ext uri="{FF2B5EF4-FFF2-40B4-BE49-F238E27FC236}">
                <a16:creationId xmlns:a16="http://schemas.microsoft.com/office/drawing/2014/main" id="{4795C45A-182A-4627-9ED0-57C045B3C9A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5248" y="1140566"/>
            <a:ext cx="3600249" cy="3594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32446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521;p82">
            <a:extLst>
              <a:ext uri="{FF2B5EF4-FFF2-40B4-BE49-F238E27FC236}">
                <a16:creationId xmlns:a16="http://schemas.microsoft.com/office/drawing/2014/main" id="{C21EAEA6-3B16-4675-BC92-90EE2B620911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53173" y="135466"/>
            <a:ext cx="4527500" cy="48725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72062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516;p81"/>
          <p:cNvPicPr preferRelativeResize="0">
            <a:picLocks noGrp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1004" y="866986"/>
            <a:ext cx="4451498" cy="4082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26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8747" y="866986"/>
            <a:ext cx="4355253" cy="40824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86695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E2AF3B-2DDA-42C2-9274-FB9486F62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1909" y="140648"/>
            <a:ext cx="6683765" cy="76529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Ultrasound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E652B3A-1AC1-42A8-B678-8823B3628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909" y="1233378"/>
            <a:ext cx="6686550" cy="3200040"/>
          </a:xfrm>
        </p:spPr>
        <p:txBody>
          <a:bodyPr/>
          <a:lstStyle/>
          <a:p>
            <a:r>
              <a:rPr lang="en-US" sz="1800" b="1" dirty="0"/>
              <a:t>Pleural effusion</a:t>
            </a:r>
          </a:p>
          <a:p>
            <a:r>
              <a:rPr lang="en-US" sz="1800" b="1" dirty="0"/>
              <a:t>Pneumothorax</a:t>
            </a:r>
          </a:p>
          <a:p>
            <a:endParaRPr lang="en-US" dirty="0"/>
          </a:p>
        </p:txBody>
      </p:sp>
      <p:pic>
        <p:nvPicPr>
          <p:cNvPr id="4" name="Google Shape;537;p85">
            <a:extLst>
              <a:ext uri="{FF2B5EF4-FFF2-40B4-BE49-F238E27FC236}">
                <a16:creationId xmlns:a16="http://schemas.microsoft.com/office/drawing/2014/main" id="{565B128D-32F7-464D-8A97-207FEE6F79C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36874" y="2029966"/>
            <a:ext cx="5007935" cy="31135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1899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6AD427-F62D-44BF-84E7-0B0289FA7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1909" y="125826"/>
            <a:ext cx="6683765" cy="87976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Penetration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81D0A33-E3BB-47C9-979F-098CA7D0B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909" y="1137685"/>
            <a:ext cx="6686550" cy="3295734"/>
          </a:xfrm>
        </p:spPr>
        <p:txBody>
          <a:bodyPr/>
          <a:lstStyle/>
          <a:p>
            <a:r>
              <a:rPr lang="en-US" sz="1800" dirty="0"/>
              <a:t>We should be able to see the thoracic spine through the heart</a:t>
            </a:r>
          </a:p>
          <a:p>
            <a:r>
              <a:rPr lang="en-US" sz="1800" b="1" dirty="0"/>
              <a:t>Over / underexposure </a:t>
            </a:r>
          </a:p>
          <a:p>
            <a:endParaRPr lang="en-US" sz="1400" dirty="0"/>
          </a:p>
          <a:p>
            <a:endParaRPr lang="en-US" dirty="0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F239C9D4-5F36-41D4-A150-907D0D58D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247" y="2014943"/>
            <a:ext cx="5163598" cy="275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392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543;p86">
            <a:extLst>
              <a:ext uri="{FF2B5EF4-FFF2-40B4-BE49-F238E27FC236}">
                <a16:creationId xmlns:a16="http://schemas.microsoft.com/office/drawing/2014/main" id="{21B1686D-7515-4F97-8400-12CAFD1A6F4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141648"/>
            <a:ext cx="4229050" cy="317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42;p86">
            <a:extLst>
              <a:ext uri="{FF2B5EF4-FFF2-40B4-BE49-F238E27FC236}">
                <a16:creationId xmlns:a16="http://schemas.microsoft.com/office/drawing/2014/main" id="{B7E9AFED-F71F-4AC0-994F-D89F9661A33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7775" y="907419"/>
            <a:ext cx="4826225" cy="3464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69475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524DB0-84C5-40F5-B018-27612AE02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Computed tomography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DC64A97-4E45-4262-A351-114940593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909" y="1428750"/>
            <a:ext cx="6686550" cy="3004667"/>
          </a:xfrm>
        </p:spPr>
        <p:txBody>
          <a:bodyPr/>
          <a:lstStyle/>
          <a:p>
            <a:r>
              <a:rPr lang="en-US" sz="1800" dirty="0"/>
              <a:t>Verification of X-ray findings</a:t>
            </a:r>
          </a:p>
          <a:p>
            <a:r>
              <a:rPr lang="en-US" sz="1800" b="1" dirty="0"/>
              <a:t>Pulmonary embolism</a:t>
            </a:r>
          </a:p>
          <a:p>
            <a:r>
              <a:rPr lang="en-US" sz="1800" b="1" dirty="0"/>
              <a:t>Mediastinal masses</a:t>
            </a:r>
          </a:p>
          <a:p>
            <a:r>
              <a:rPr lang="en-US" sz="1800" dirty="0"/>
              <a:t>Calcium score of coronary arteries, CT coronarography, </a:t>
            </a:r>
            <a:r>
              <a:rPr lang="en-US" sz="1800" b="1" dirty="0"/>
              <a:t>CT angiography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142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554;p88">
            <a:extLst>
              <a:ext uri="{FF2B5EF4-FFF2-40B4-BE49-F238E27FC236}">
                <a16:creationId xmlns:a16="http://schemas.microsoft.com/office/drawing/2014/main" id="{A757C0E1-9A29-4360-85E3-47CA22DACC6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58998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04924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559;p89">
            <a:extLst>
              <a:ext uri="{FF2B5EF4-FFF2-40B4-BE49-F238E27FC236}">
                <a16:creationId xmlns:a16="http://schemas.microsoft.com/office/drawing/2014/main" id="{7A843425-52F7-4318-9E31-63132B9B714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01925" y="-12"/>
            <a:ext cx="3710500" cy="323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60;p89">
            <a:extLst>
              <a:ext uri="{FF2B5EF4-FFF2-40B4-BE49-F238E27FC236}">
                <a16:creationId xmlns:a16="http://schemas.microsoft.com/office/drawing/2014/main" id="{00692A75-122E-4E59-B602-455A0A75CBB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2875" y="1298167"/>
            <a:ext cx="3051125" cy="305115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62;p89">
            <a:extLst>
              <a:ext uri="{FF2B5EF4-FFF2-40B4-BE49-F238E27FC236}">
                <a16:creationId xmlns:a16="http://schemas.microsoft.com/office/drawing/2014/main" id="{54963362-9324-4B80-A352-621D21CCC769}"/>
              </a:ext>
            </a:extLst>
          </p:cNvPr>
          <p:cNvSpPr txBox="1"/>
          <p:nvPr/>
        </p:nvSpPr>
        <p:spPr>
          <a:xfrm>
            <a:off x="3398725" y="3493125"/>
            <a:ext cx="25833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bg1"/>
                </a:solidFill>
                <a:latin typeface="Average"/>
                <a:ea typeface="Average"/>
                <a:cs typeface="Average"/>
                <a:sym typeface="Average"/>
              </a:rPr>
              <a:t>Pleural empyema</a:t>
            </a:r>
            <a:endParaRPr sz="2000" dirty="0">
              <a:solidFill>
                <a:schemeClr val="bg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4" name="Google Shape;561;p89">
            <a:extLst>
              <a:ext uri="{FF2B5EF4-FFF2-40B4-BE49-F238E27FC236}">
                <a16:creationId xmlns:a16="http://schemas.microsoft.com/office/drawing/2014/main" id="{2CA93F5D-FE70-4320-80A4-900C9BF2E12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187525"/>
            <a:ext cx="3287875" cy="3161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79986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567;p90">
            <a:extLst>
              <a:ext uri="{FF2B5EF4-FFF2-40B4-BE49-F238E27FC236}">
                <a16:creationId xmlns:a16="http://schemas.microsoft.com/office/drawing/2014/main" id="{65826055-5024-4F96-A61B-8826C4B2C48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00" y="152400"/>
            <a:ext cx="440055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68;p90">
            <a:extLst>
              <a:ext uri="{FF2B5EF4-FFF2-40B4-BE49-F238E27FC236}">
                <a16:creationId xmlns:a16="http://schemas.microsoft.com/office/drawing/2014/main" id="{1712FFF4-075D-485E-B3AD-0F8EC425DCD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5350" y="1197513"/>
            <a:ext cx="4286249" cy="24817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45837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0F04AD-5BBC-4EC3-9A9D-3C16EE8E2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694" y="145464"/>
            <a:ext cx="6683765" cy="80782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Magnetic resonance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F388125-EAE6-4F99-9D51-5E916C326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909" y="1275908"/>
            <a:ext cx="6686550" cy="3157510"/>
          </a:xfrm>
        </p:spPr>
        <p:txBody>
          <a:bodyPr/>
          <a:lstStyle/>
          <a:p>
            <a:r>
              <a:rPr lang="en-US" sz="1800" b="1" dirty="0"/>
              <a:t>Heart imaging</a:t>
            </a:r>
          </a:p>
          <a:p>
            <a:pPr marL="342900" lvl="1" indent="0">
              <a:buNone/>
            </a:pPr>
            <a:endParaRPr lang="en-US" dirty="0"/>
          </a:p>
        </p:txBody>
      </p:sp>
      <p:pic>
        <p:nvPicPr>
          <p:cNvPr id="8" name="Google Shape;575;p91">
            <a:extLst>
              <a:ext uri="{FF2B5EF4-FFF2-40B4-BE49-F238E27FC236}">
                <a16:creationId xmlns:a16="http://schemas.microsoft.com/office/drawing/2014/main" id="{689A5D24-9E7E-46E4-8840-2921D50379F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97159" y="1438494"/>
            <a:ext cx="3031300" cy="299492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973390A1-2179-4904-8799-C13F8C4DA1BC}"/>
              </a:ext>
            </a:extLst>
          </p:cNvPr>
          <p:cNvSpPr txBox="1"/>
          <p:nvPr/>
        </p:nvSpPr>
        <p:spPr>
          <a:xfrm>
            <a:off x="3976576" y="4774168"/>
            <a:ext cx="51674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400" u="sng" dirty="0">
                <a:solidFill>
                  <a:schemeClr val="hlink"/>
                </a:solidFill>
                <a:hlinkClick r:id="rId3"/>
              </a:rPr>
              <a:t>https://www.youtube.com/watch?v=G4dFVeP9Vdo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61136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7B062D-4711-43B0-A43E-A247A8D06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Intervention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A4675FC-1CA7-4E6A-AF7D-F3D84BB62C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" sz="1800" b="1" dirty="0"/>
              <a:t>Biopsy</a:t>
            </a:r>
          </a:p>
          <a:p>
            <a:r>
              <a:rPr lang="en" sz="1800" b="1" dirty="0"/>
              <a:t>Drainage</a:t>
            </a:r>
            <a:endParaRPr lang="en-US" sz="1800" b="1" dirty="0"/>
          </a:p>
        </p:txBody>
      </p:sp>
      <p:pic>
        <p:nvPicPr>
          <p:cNvPr id="4" name="Google Shape;582;p92">
            <a:extLst>
              <a:ext uri="{FF2B5EF4-FFF2-40B4-BE49-F238E27FC236}">
                <a16:creationId xmlns:a16="http://schemas.microsoft.com/office/drawing/2014/main" id="{AF6E76E6-6CC0-4B0A-9258-DD00BE539A4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13590" y="1239250"/>
            <a:ext cx="4422161" cy="3904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1906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F8B8DD-F060-46FE-ADDB-68738271B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1909" y="150033"/>
            <a:ext cx="6683765" cy="82626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Inspiration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5AF41A9-3219-42B3-8566-48B89EC48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909" y="1233055"/>
            <a:ext cx="6686550" cy="3200363"/>
          </a:xfrm>
        </p:spPr>
        <p:txBody>
          <a:bodyPr/>
          <a:lstStyle/>
          <a:p>
            <a:r>
              <a:rPr lang="en-US" sz="1800" b="1" dirty="0"/>
              <a:t>10 posterior ribs </a:t>
            </a:r>
            <a:r>
              <a:rPr lang="en-US" sz="1800" dirty="0"/>
              <a:t>visible is an excellent inspiration</a:t>
            </a:r>
          </a:p>
          <a:p>
            <a:endParaRPr lang="en-US" dirty="0"/>
          </a:p>
        </p:txBody>
      </p:sp>
      <p:pic>
        <p:nvPicPr>
          <p:cNvPr id="4" name="Google Shape;107;p20">
            <a:extLst>
              <a:ext uri="{FF2B5EF4-FFF2-40B4-BE49-F238E27FC236}">
                <a16:creationId xmlns:a16="http://schemas.microsoft.com/office/drawing/2014/main" id="{EF53C18F-D381-4E7B-B276-52490A65B58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2569" y="1746575"/>
            <a:ext cx="3248025" cy="329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08;p20">
            <a:extLst>
              <a:ext uri="{FF2B5EF4-FFF2-40B4-BE49-F238E27FC236}">
                <a16:creationId xmlns:a16="http://schemas.microsoft.com/office/drawing/2014/main" id="{9A5FB4BA-B400-4807-8CA2-D1879A870E5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6349" y="1746575"/>
            <a:ext cx="4493845" cy="3295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3770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C0CE2977-7F46-4A19-8FD6-BC57BA29C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58" y="1358627"/>
            <a:ext cx="4240107" cy="2912576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01A6C09A-9A91-48E1-85EB-C7F361D0C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865" y="0"/>
            <a:ext cx="481913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16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828C98-9CB9-476C-8D86-FD7BBA483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1909" y="138473"/>
            <a:ext cx="6683765" cy="744191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Rotation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CAA93EE-7981-4569-8BBF-04FCAF57E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909" y="1212274"/>
            <a:ext cx="6686550" cy="3221144"/>
          </a:xfrm>
        </p:spPr>
        <p:txBody>
          <a:bodyPr/>
          <a:lstStyle/>
          <a:p>
            <a:r>
              <a:rPr lang="en-US" sz="1800" dirty="0"/>
              <a:t>The spinous process of the vertebral body is equidistant from medial ends of clavicle</a:t>
            </a:r>
          </a:p>
          <a:p>
            <a:endParaRPr lang="en-US" dirty="0"/>
          </a:p>
        </p:txBody>
      </p:sp>
      <p:pic>
        <p:nvPicPr>
          <p:cNvPr id="4" name="Google Shape;121;p22">
            <a:extLst>
              <a:ext uri="{FF2B5EF4-FFF2-40B4-BE49-F238E27FC236}">
                <a16:creationId xmlns:a16="http://schemas.microsoft.com/office/drawing/2014/main" id="{EC2DE071-25FB-4FF3-B011-4893528B77C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83827" y="2040264"/>
            <a:ext cx="3002714" cy="2964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694404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Diagnosting Imaging-Musculosceletal, trauma - kopie</Template>
  <TotalTime>253</TotalTime>
  <Words>677</Words>
  <Application>Microsoft Office PowerPoint</Application>
  <PresentationFormat>Předvádění na obrazovce (16:9)</PresentationFormat>
  <Paragraphs>131</Paragraphs>
  <Slides>66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66</vt:i4>
      </vt:variant>
    </vt:vector>
  </HeadingPairs>
  <TitlesOfParts>
    <vt:vector size="73" baseType="lpstr">
      <vt:lpstr>Calibri</vt:lpstr>
      <vt:lpstr>Average</vt:lpstr>
      <vt:lpstr>Wingdings 3</vt:lpstr>
      <vt:lpstr>Arial Unicode MS</vt:lpstr>
      <vt:lpstr>Wingdings</vt:lpstr>
      <vt:lpstr>Arial</vt:lpstr>
      <vt:lpstr>Motiv sady Office</vt:lpstr>
      <vt:lpstr>Imaging Methods Chest imaging</vt:lpstr>
      <vt:lpstr>Diagnosting methods</vt:lpstr>
      <vt:lpstr>X-ray basics</vt:lpstr>
      <vt:lpstr>Prezentace aplikace PowerPoint</vt:lpstr>
      <vt:lpstr>Prezentace aplikace PowerPoint</vt:lpstr>
      <vt:lpstr>Penetration</vt:lpstr>
      <vt:lpstr>Inspiration</vt:lpstr>
      <vt:lpstr>Prezentace aplikace PowerPoint</vt:lpstr>
      <vt:lpstr>Rotation</vt:lpstr>
      <vt:lpstr>Prezentace aplikace PowerPoint</vt:lpstr>
      <vt:lpstr>Angulation</vt:lpstr>
      <vt:lpstr>Lateral X-ray</vt:lpstr>
      <vt:lpstr>Anatomy</vt:lpstr>
      <vt:lpstr>Prezentace aplikace PowerPoint</vt:lpstr>
      <vt:lpstr>Cardiothoracic ratio</vt:lpstr>
      <vt:lpstr>Patologies</vt:lpstr>
      <vt:lpstr>Alveolar vs intersticial</vt:lpstr>
      <vt:lpstr>Alveolar lung disease</vt:lpstr>
      <vt:lpstr>Alveolar lung disease</vt:lpstr>
      <vt:lpstr>Prezentace aplikace PowerPoint</vt:lpstr>
      <vt:lpstr>Prezentace aplikace PowerPoint</vt:lpstr>
      <vt:lpstr>Prezentace aplikace PowerPoint</vt:lpstr>
      <vt:lpstr>Congestive heart failure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Interstitial lung disease</vt:lpstr>
      <vt:lpstr>Interstitial lung disease</vt:lpstr>
      <vt:lpstr>Prezentace aplikace PowerPoint</vt:lpstr>
      <vt:lpstr>Prezentace aplikace PowerPoint</vt:lpstr>
      <vt:lpstr>Prezentace aplikace PowerPoint</vt:lpstr>
      <vt:lpstr>Neoplasms</vt:lpstr>
      <vt:lpstr>Prezentace aplikace PowerPoint</vt:lpstr>
      <vt:lpstr>Prezentace aplikace PowerPoint</vt:lpstr>
      <vt:lpstr>Prezentace aplikace PowerPoint</vt:lpstr>
      <vt:lpstr>Prezentace aplikace PowerPoint</vt:lpstr>
      <vt:lpstr>Pneumothorax</vt:lpstr>
      <vt:lpstr>Prezentace aplikace PowerPoint</vt:lpstr>
      <vt:lpstr>Tension pneumothorax</vt:lpstr>
      <vt:lpstr>Prezentace aplikace PowerPoint</vt:lpstr>
      <vt:lpstr>Prezentace aplikace PowerPoint</vt:lpstr>
      <vt:lpstr>Prezentace aplikace PowerPoint</vt:lpstr>
      <vt:lpstr>Prezentace aplikace PowerPoint</vt:lpstr>
      <vt:lpstr>Pleural effusion vs. hydropneumothorax</vt:lpstr>
      <vt:lpstr>Prezentace aplikace PowerPoint</vt:lpstr>
      <vt:lpstr>Prezentace aplikace PowerPoint</vt:lpstr>
      <vt:lpstr>Pneumomediastinum</vt:lpstr>
      <vt:lpstr>Prezentace aplikace PowerPoint</vt:lpstr>
      <vt:lpstr>Atelectasis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Ultrasound</vt:lpstr>
      <vt:lpstr>Prezentace aplikace PowerPoint</vt:lpstr>
      <vt:lpstr>Computed tomography</vt:lpstr>
      <vt:lpstr>Prezentace aplikace PowerPoint</vt:lpstr>
      <vt:lpstr>Prezentace aplikace PowerPoint</vt:lpstr>
      <vt:lpstr>Prezentace aplikace PowerPoint</vt:lpstr>
      <vt:lpstr>Magnetic resonance</vt:lpstr>
      <vt:lpstr>Intervention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Chest radiology</dc:title>
  <dc:creator>Karinka</dc:creator>
  <cp:lastModifiedBy>FNuSA</cp:lastModifiedBy>
  <cp:revision>29</cp:revision>
  <dcterms:modified xsi:type="dcterms:W3CDTF">2025-03-25T09:37:24Z</dcterms:modified>
</cp:coreProperties>
</file>