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33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36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48864" y="270713"/>
            <a:ext cx="4445634" cy="1017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00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720" y="1536725"/>
            <a:ext cx="7870825" cy="4437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1219200"/>
            <a:ext cx="7924800" cy="914400"/>
          </a:xfrm>
          <a:custGeom>
            <a:avLst/>
            <a:gdLst/>
            <a:ahLst/>
            <a:cxnLst/>
            <a:rect l="l" t="t" r="r" b="b"/>
            <a:pathLst>
              <a:path w="7924800" h="914400">
                <a:moveTo>
                  <a:pt x="0" y="914400"/>
                </a:moveTo>
                <a:lnTo>
                  <a:pt x="0" y="0"/>
                </a:lnTo>
                <a:lnTo>
                  <a:pt x="7924800" y="0"/>
                </a:lnTo>
              </a:path>
            </a:pathLst>
          </a:custGeom>
          <a:ln w="2556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962400"/>
            <a:ext cx="6511925" cy="1905"/>
          </a:xfrm>
          <a:custGeom>
            <a:avLst/>
            <a:gdLst/>
            <a:ahLst/>
            <a:cxnLst/>
            <a:rect l="l" t="t" r="r" b="b"/>
            <a:pathLst>
              <a:path w="6511925" h="1904">
                <a:moveTo>
                  <a:pt x="0" y="0"/>
                </a:moveTo>
                <a:lnTo>
                  <a:pt x="6511925" y="1524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7825" y="1506727"/>
            <a:ext cx="616140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54735" marR="5080" indent="-1042669">
              <a:lnSpc>
                <a:spcPct val="100000"/>
              </a:lnSpc>
              <a:spcBef>
                <a:spcPts val="105"/>
              </a:spcBef>
              <a:tabLst>
                <a:tab pos="3415665" algn="l"/>
              </a:tabLst>
            </a:pPr>
            <a:r>
              <a:rPr sz="5000" spc="-90" dirty="0"/>
              <a:t>Pathology</a:t>
            </a:r>
            <a:r>
              <a:rPr sz="5000" spc="-165" dirty="0"/>
              <a:t> </a:t>
            </a:r>
            <a:r>
              <a:rPr sz="5000" spc="-25" dirty="0"/>
              <a:t>of</a:t>
            </a:r>
            <a:r>
              <a:rPr sz="5000" dirty="0"/>
              <a:t>	the</a:t>
            </a:r>
            <a:r>
              <a:rPr sz="5000" spc="-55" dirty="0"/>
              <a:t> </a:t>
            </a:r>
            <a:r>
              <a:rPr sz="5000" spc="-85" dirty="0"/>
              <a:t>Central </a:t>
            </a:r>
            <a:r>
              <a:rPr sz="5000" dirty="0"/>
              <a:t>Nervous</a:t>
            </a:r>
            <a:r>
              <a:rPr sz="5000" spc="-155" dirty="0"/>
              <a:t> </a:t>
            </a:r>
            <a:r>
              <a:rPr sz="5000" spc="-10" dirty="0"/>
              <a:t>System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84225"/>
            <a:ext cx="8220075" cy="5830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4443" y="6266789"/>
            <a:ext cx="73348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Pick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disease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cortical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atrophy, </a:t>
            </a:r>
            <a:r>
              <a:rPr sz="1800" dirty="0">
                <a:latin typeface="Arial"/>
                <a:cs typeface="Arial"/>
              </a:rPr>
              <a:t>foremost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frontal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temporal</a:t>
            </a:r>
            <a:r>
              <a:rPr sz="1800" spc="-20" dirty="0">
                <a:latin typeface="Arial"/>
                <a:cs typeface="Arial"/>
              </a:rPr>
              <a:t> lobe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15715" y="6266789"/>
            <a:ext cx="2513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Pick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disease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Pick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cells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1017" y="270713"/>
            <a:ext cx="5062220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55" dirty="0"/>
              <a:t>degenerative</a:t>
            </a:r>
            <a:r>
              <a:rPr sz="2400" spc="-45" dirty="0"/>
              <a:t> </a:t>
            </a:r>
            <a:r>
              <a:rPr sz="2400" spc="-65" dirty="0"/>
              <a:t>diseases</a:t>
            </a:r>
            <a:r>
              <a:rPr sz="2400" spc="-35" dirty="0"/>
              <a:t> </a:t>
            </a:r>
            <a:r>
              <a:rPr sz="2400" dirty="0"/>
              <a:t>–</a:t>
            </a:r>
            <a:r>
              <a:rPr sz="2400" spc="-45" dirty="0"/>
              <a:t> </a:t>
            </a:r>
            <a:r>
              <a:rPr sz="2400" spc="-10" dirty="0"/>
              <a:t>Huntington</a:t>
            </a:r>
            <a:r>
              <a:rPr sz="2400" spc="-45" dirty="0"/>
              <a:t> </a:t>
            </a:r>
            <a:r>
              <a:rPr sz="2400" spc="-10" dirty="0"/>
              <a:t>chorea</a:t>
            </a:r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34720" y="1536725"/>
            <a:ext cx="7870825" cy="4998163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46075" indent="-333375">
              <a:lnSpc>
                <a:spcPct val="100000"/>
              </a:lnSpc>
              <a:spcBef>
                <a:spcPts val="7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  <a:tab pos="2306320" algn="l"/>
              </a:tabLst>
            </a:pPr>
            <a:r>
              <a:rPr spc="-10" dirty="0"/>
              <a:t>inheredited</a:t>
            </a:r>
            <a:r>
              <a:rPr dirty="0"/>
              <a:t>	autosomal</a:t>
            </a:r>
            <a:r>
              <a:rPr spc="-120" dirty="0"/>
              <a:t> </a:t>
            </a:r>
            <a:r>
              <a:rPr dirty="0"/>
              <a:t>dominant</a:t>
            </a:r>
            <a:r>
              <a:rPr spc="-105" dirty="0"/>
              <a:t> </a:t>
            </a:r>
            <a:r>
              <a:rPr spc="-10" dirty="0"/>
              <a:t>disease</a:t>
            </a:r>
            <a:endParaRPr lang="sk-SK" spc="-10" dirty="0"/>
          </a:p>
          <a:p>
            <a:pPr marL="346075" indent="-333375">
              <a:lnSpc>
                <a:spcPct val="100000"/>
              </a:lnSpc>
              <a:spcBef>
                <a:spcPts val="7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  <a:tab pos="2306320" algn="l"/>
              </a:tabLst>
            </a:pPr>
            <a:r>
              <a:rPr lang="sk-SK" spc="-10" dirty="0" err="1"/>
              <a:t>Trinucleotide</a:t>
            </a:r>
            <a:r>
              <a:rPr lang="sk-SK" spc="-10" dirty="0"/>
              <a:t> </a:t>
            </a:r>
            <a:r>
              <a:rPr lang="sk-SK" spc="-10" dirty="0" err="1"/>
              <a:t>repetitions</a:t>
            </a:r>
            <a:r>
              <a:rPr lang="sk-SK" spc="-10" dirty="0"/>
              <a:t> CAG</a:t>
            </a:r>
            <a:endParaRPr spc="-10" dirty="0"/>
          </a:p>
          <a:p>
            <a:pPr marL="345440" indent="-332740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dirty="0"/>
              <a:t>progressive</a:t>
            </a:r>
            <a:r>
              <a:rPr spc="-110" dirty="0"/>
              <a:t> </a:t>
            </a:r>
            <a:r>
              <a:rPr dirty="0"/>
              <a:t>movement</a:t>
            </a:r>
            <a:r>
              <a:rPr spc="-105" dirty="0"/>
              <a:t> </a:t>
            </a:r>
            <a:r>
              <a:rPr dirty="0"/>
              <a:t>disorders</a:t>
            </a:r>
            <a:r>
              <a:rPr spc="-105" dirty="0"/>
              <a:t> </a:t>
            </a:r>
            <a:r>
              <a:rPr dirty="0"/>
              <a:t>and</a:t>
            </a:r>
            <a:r>
              <a:rPr spc="-95" dirty="0"/>
              <a:t> </a:t>
            </a:r>
            <a:r>
              <a:rPr spc="-10" dirty="0"/>
              <a:t>dementia</a:t>
            </a: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pc="-10" dirty="0"/>
              <a:t>macroscopically</a:t>
            </a:r>
          </a:p>
          <a:p>
            <a:pPr marL="671195" marR="21590" lvl="1" indent="-32385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72465" algn="l"/>
              </a:tabLst>
            </a:pPr>
            <a:r>
              <a:rPr sz="2400" dirty="0">
                <a:latin typeface="Arial"/>
                <a:cs typeface="Arial"/>
              </a:rPr>
              <a:t>striking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atrophy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caudate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nucleus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putamen, 	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weight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brain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decreased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about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30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%</a:t>
            </a:r>
            <a:endParaRPr sz="24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dirty="0"/>
              <a:t>microscopic</a:t>
            </a:r>
            <a:r>
              <a:rPr spc="-130" dirty="0"/>
              <a:t> </a:t>
            </a:r>
            <a:r>
              <a:rPr spc="-10" dirty="0"/>
              <a:t>examination</a:t>
            </a:r>
          </a:p>
          <a:p>
            <a:pPr marL="671195" marR="5080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72465" algn="l"/>
              </a:tabLst>
            </a:pPr>
            <a:r>
              <a:rPr sz="2400" dirty="0">
                <a:latin typeface="Arial"/>
                <a:cs typeface="Arial"/>
              </a:rPr>
              <a:t>severe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loss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striatal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neurons,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both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large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the 	</a:t>
            </a:r>
            <a:r>
              <a:rPr sz="2400" dirty="0">
                <a:latin typeface="Arial"/>
                <a:cs typeface="Arial"/>
              </a:rPr>
              <a:t>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neurons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affected,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but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loss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small 	</a:t>
            </a:r>
            <a:r>
              <a:rPr sz="2400" dirty="0">
                <a:latin typeface="Arial"/>
                <a:cs typeface="Arial"/>
              </a:rPr>
              <a:t>neurons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generally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precedes,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glial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proliferation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the 	</a:t>
            </a:r>
            <a:r>
              <a:rPr sz="2400" dirty="0">
                <a:latin typeface="Arial"/>
                <a:cs typeface="Arial"/>
              </a:rPr>
              <a:t>caudate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nucleus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putamen.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7659" y="277875"/>
            <a:ext cx="8249284" cy="5905500"/>
            <a:chOff x="447659" y="277875"/>
            <a:chExt cx="8249284" cy="5905500"/>
          </a:xfrm>
        </p:grpSpPr>
        <p:sp>
          <p:nvSpPr>
            <p:cNvPr id="3" name="object 3"/>
            <p:cNvSpPr/>
            <p:nvPr/>
          </p:nvSpPr>
          <p:spPr>
            <a:xfrm>
              <a:off x="457199" y="6172199"/>
              <a:ext cx="8229600" cy="1905"/>
            </a:xfrm>
            <a:custGeom>
              <a:avLst/>
              <a:gdLst/>
              <a:ahLst/>
              <a:cxnLst/>
              <a:rect l="l" t="t" r="r" b="b"/>
              <a:pathLst>
                <a:path w="8229600" h="1904">
                  <a:moveTo>
                    <a:pt x="0" y="0"/>
                  </a:moveTo>
                  <a:lnTo>
                    <a:pt x="8229600" y="1587"/>
                  </a:lnTo>
                </a:path>
              </a:pathLst>
            </a:custGeom>
            <a:ln w="1908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375" y="277875"/>
              <a:ext cx="6688201" cy="58435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37766" y="6266789"/>
            <a:ext cx="526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Huntington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chorea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atrophy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caudate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nucleus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6360" y="270713"/>
            <a:ext cx="489267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55" dirty="0"/>
              <a:t>degenerative</a:t>
            </a:r>
            <a:r>
              <a:rPr sz="2400" spc="-50" dirty="0"/>
              <a:t> </a:t>
            </a:r>
            <a:r>
              <a:rPr sz="2400" spc="-65" dirty="0"/>
              <a:t>diseases</a:t>
            </a:r>
            <a:r>
              <a:rPr sz="2400" spc="-35" dirty="0"/>
              <a:t> </a:t>
            </a:r>
            <a:r>
              <a:rPr sz="2400" dirty="0"/>
              <a:t>–</a:t>
            </a:r>
            <a:r>
              <a:rPr sz="2400" spc="-50" dirty="0"/>
              <a:t> </a:t>
            </a:r>
            <a:r>
              <a:rPr sz="2400" spc="-35" dirty="0"/>
              <a:t>Parkinson</a:t>
            </a:r>
            <a:r>
              <a:rPr sz="2400" spc="-60" dirty="0"/>
              <a:t> </a:t>
            </a:r>
            <a:r>
              <a:rPr sz="2400" spc="-10" dirty="0"/>
              <a:t>disease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49395"/>
            <a:ext cx="7596505" cy="3374642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lang="sk-SK" sz="2800" spc="-10" dirty="0">
                <a:latin typeface="Arial"/>
                <a:cs typeface="Arial"/>
              </a:rPr>
              <a:t>Alfa </a:t>
            </a:r>
            <a:r>
              <a:rPr lang="sk-SK" sz="2800" spc="-10" dirty="0" err="1">
                <a:latin typeface="Arial"/>
                <a:cs typeface="Arial"/>
              </a:rPr>
              <a:t>synuclein</a:t>
            </a:r>
            <a:r>
              <a:rPr lang="sk-SK" sz="2800" spc="-10" dirty="0">
                <a:latin typeface="Arial"/>
                <a:cs typeface="Arial"/>
              </a:rPr>
              <a:t> </a:t>
            </a:r>
            <a:r>
              <a:rPr lang="sk-SK" sz="2800" spc="-10" dirty="0" err="1">
                <a:latin typeface="Arial"/>
                <a:cs typeface="Arial"/>
              </a:rPr>
              <a:t>protein</a:t>
            </a:r>
            <a:r>
              <a:rPr lang="sk-SK" sz="2800" spc="-10" dirty="0">
                <a:latin typeface="Arial"/>
                <a:cs typeface="Arial"/>
              </a:rPr>
              <a:t> (</a:t>
            </a:r>
            <a:r>
              <a:rPr lang="sk-SK" sz="2800" spc="-10" dirty="0" err="1">
                <a:latin typeface="Arial"/>
                <a:cs typeface="Arial"/>
              </a:rPr>
              <a:t>lewy</a:t>
            </a:r>
            <a:r>
              <a:rPr lang="sk-SK" sz="2800" spc="-10" dirty="0">
                <a:latin typeface="Arial"/>
                <a:cs typeface="Arial"/>
              </a:rPr>
              <a:t> </a:t>
            </a:r>
            <a:r>
              <a:rPr lang="sk-SK" sz="2800" spc="-10" dirty="0" err="1">
                <a:latin typeface="Arial"/>
                <a:cs typeface="Arial"/>
              </a:rPr>
              <a:t>bodies</a:t>
            </a:r>
            <a:r>
              <a:rPr lang="sk-SK" sz="2800" spc="-10" dirty="0">
                <a:latin typeface="Arial"/>
                <a:cs typeface="Arial"/>
              </a:rPr>
              <a:t>)</a:t>
            </a:r>
          </a:p>
          <a:p>
            <a:pPr marL="345440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spc="-10" dirty="0">
                <a:latin typeface="Arial"/>
                <a:cs typeface="Arial"/>
              </a:rPr>
              <a:t>macroscopically</a:t>
            </a:r>
            <a:endParaRPr sz="2800" dirty="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Loss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pigmentation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substantia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nigra</a:t>
            </a:r>
            <a:endParaRPr sz="24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Microscopic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changes</a:t>
            </a:r>
            <a:endParaRPr sz="2800" dirty="0">
              <a:latin typeface="Arial"/>
              <a:cs typeface="Arial"/>
            </a:endParaRPr>
          </a:p>
          <a:p>
            <a:pPr marL="664845" lvl="1" indent="-324485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Loss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pigmented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neurons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substantia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nigra</a:t>
            </a:r>
            <a:endParaRPr sz="2400" dirty="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spc="-10" dirty="0">
                <a:latin typeface="Arial"/>
                <a:cs typeface="Arial"/>
              </a:rPr>
              <a:t>Proliferation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astrocytes</a:t>
            </a:r>
            <a:endParaRPr sz="2400" dirty="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Lewy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bodies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intraneuronal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eosinophilic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inclusions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6360" y="270713"/>
            <a:ext cx="489267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55" dirty="0"/>
              <a:t>degenerative</a:t>
            </a:r>
            <a:r>
              <a:rPr sz="2400" spc="-50" dirty="0"/>
              <a:t> </a:t>
            </a:r>
            <a:r>
              <a:rPr sz="2400" spc="-65" dirty="0"/>
              <a:t>diseases</a:t>
            </a:r>
            <a:r>
              <a:rPr sz="2400" spc="-35" dirty="0"/>
              <a:t> </a:t>
            </a:r>
            <a:r>
              <a:rPr sz="2400" dirty="0"/>
              <a:t>–</a:t>
            </a:r>
            <a:r>
              <a:rPr sz="2400" spc="-50" dirty="0"/>
              <a:t> </a:t>
            </a:r>
            <a:r>
              <a:rPr sz="2400" spc="-35" dirty="0"/>
              <a:t>Parkinson</a:t>
            </a:r>
            <a:r>
              <a:rPr sz="2400" spc="-60" dirty="0"/>
              <a:t> </a:t>
            </a:r>
            <a:r>
              <a:rPr sz="2400" spc="-10" dirty="0"/>
              <a:t>disease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63846"/>
            <a:ext cx="6328410" cy="25412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Clinical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features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(TRAP)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SzPct val="96428"/>
              <a:buFont typeface="Wingdings"/>
              <a:buChar char=""/>
              <a:tabLst>
                <a:tab pos="664210" algn="l"/>
              </a:tabLst>
            </a:pPr>
            <a:r>
              <a:rPr sz="2800" spc="-10" dirty="0">
                <a:latin typeface="Arial"/>
                <a:cs typeface="Arial"/>
              </a:rPr>
              <a:t>Tremor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SzPct val="96428"/>
              <a:buFont typeface="Wingdings"/>
              <a:buChar char=""/>
              <a:tabLst>
                <a:tab pos="664210" algn="l"/>
              </a:tabLst>
            </a:pPr>
            <a:r>
              <a:rPr sz="2800" spc="-10" dirty="0">
                <a:latin typeface="Arial"/>
                <a:cs typeface="Arial"/>
              </a:rPr>
              <a:t>Rigidity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SzPct val="96428"/>
              <a:buFont typeface="Wingdings"/>
              <a:buChar char=""/>
              <a:tabLst>
                <a:tab pos="664210" algn="l"/>
              </a:tabLst>
            </a:pPr>
            <a:r>
              <a:rPr sz="2800" spc="-10" dirty="0">
                <a:latin typeface="Arial"/>
                <a:cs typeface="Arial"/>
              </a:rPr>
              <a:t>Akinesia/bradykinesia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SzPct val="96428"/>
              <a:buFont typeface="Wingdings"/>
              <a:buChar char=""/>
              <a:tabLst>
                <a:tab pos="664210" algn="l"/>
              </a:tabLst>
            </a:pPr>
            <a:r>
              <a:rPr sz="2800" dirty="0">
                <a:latin typeface="Arial"/>
                <a:cs typeface="Arial"/>
              </a:rPr>
              <a:t>Postural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instability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shuffling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gait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24761" y="6266789"/>
            <a:ext cx="6094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Parkinson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disease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loss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pigmentation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substantia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nigra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AutoShape 2" descr="Náhled obrázk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5184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63673" y="6266789"/>
            <a:ext cx="521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Parkinson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disease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microscopically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Lewy</a:t>
            </a:r>
            <a:r>
              <a:rPr sz="1800" spc="-10" dirty="0">
                <a:latin typeface="Arial"/>
                <a:cs typeface="Arial"/>
              </a:rPr>
              <a:t> bodies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6629400" cy="55316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0749" y="270713"/>
            <a:ext cx="6303010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55" dirty="0"/>
              <a:t>degenerative</a:t>
            </a:r>
            <a:r>
              <a:rPr sz="2400" spc="-70" dirty="0"/>
              <a:t> </a:t>
            </a:r>
            <a:r>
              <a:rPr sz="2400" spc="-25" dirty="0"/>
              <a:t>disorders</a:t>
            </a:r>
            <a:r>
              <a:rPr sz="2400" spc="-60" dirty="0"/>
              <a:t> </a:t>
            </a:r>
            <a:r>
              <a:rPr sz="2400" dirty="0"/>
              <a:t>–</a:t>
            </a:r>
            <a:r>
              <a:rPr sz="2400" spc="-65" dirty="0"/>
              <a:t> </a:t>
            </a:r>
            <a:r>
              <a:rPr sz="2400" spc="-25" dirty="0"/>
              <a:t>Spongiform</a:t>
            </a:r>
            <a:r>
              <a:rPr sz="2400" spc="-80" dirty="0"/>
              <a:t> </a:t>
            </a:r>
            <a:r>
              <a:rPr sz="2400" spc="-20" dirty="0"/>
              <a:t>encephalopathy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16940" y="1897532"/>
            <a:ext cx="7515859" cy="277749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71475" indent="-333375">
              <a:lnSpc>
                <a:spcPct val="100000"/>
              </a:lnSpc>
              <a:spcBef>
                <a:spcPts val="475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Degenerative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disease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due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prion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protein</a:t>
            </a:r>
            <a:endParaRPr sz="280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370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  <a:tab pos="4620895" algn="l"/>
                <a:tab pos="4936490" algn="l"/>
              </a:tabLst>
            </a:pPr>
            <a:r>
              <a:rPr sz="2800" dirty="0">
                <a:latin typeface="Arial"/>
                <a:cs typeface="Arial"/>
              </a:rPr>
              <a:t>Normal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conformation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PrP</a:t>
            </a:r>
            <a:r>
              <a:rPr sz="2775" spc="-30" baseline="27027" dirty="0">
                <a:latin typeface="Arial"/>
                <a:cs typeface="Arial"/>
              </a:rPr>
              <a:t>c</a:t>
            </a:r>
            <a:r>
              <a:rPr sz="2775" baseline="27027" dirty="0">
                <a:latin typeface="Arial"/>
                <a:cs typeface="Arial"/>
              </a:rPr>
              <a:t>	</a:t>
            </a:r>
            <a:r>
              <a:rPr sz="2800" spc="-50" dirty="0">
                <a:latin typeface="Arial"/>
                <a:cs typeface="Arial"/>
              </a:rPr>
              <a:t>-</a:t>
            </a:r>
            <a:r>
              <a:rPr sz="2800" dirty="0">
                <a:latin typeface="Arial"/>
                <a:cs typeface="Arial"/>
              </a:rPr>
              <a:t>	alpha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helix</a:t>
            </a:r>
            <a:endParaRPr sz="2800">
              <a:latin typeface="Arial"/>
              <a:cs typeface="Arial"/>
            </a:endParaRPr>
          </a:p>
          <a:p>
            <a:pPr marL="371475" marR="30480" indent="-334010">
              <a:lnSpc>
                <a:spcPts val="3020"/>
              </a:lnSpc>
              <a:spcBef>
                <a:spcPts val="745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Pathologic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conformation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PrP</a:t>
            </a:r>
            <a:r>
              <a:rPr sz="2775" baseline="27027" dirty="0">
                <a:latin typeface="Arial"/>
                <a:cs typeface="Arial"/>
              </a:rPr>
              <a:t>sc</a:t>
            </a:r>
            <a:r>
              <a:rPr sz="2775" spc="277" baseline="27027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beta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pleated sheet</a:t>
            </a:r>
            <a:endParaRPr sz="280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325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Conversion: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sporadic,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inherited,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transmitted</a:t>
            </a:r>
            <a:endParaRPr sz="280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370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Intracellular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vacuoles,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brain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atrophy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9327" y="6266789"/>
            <a:ext cx="6907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Spongiform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encephalopathy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vacuolar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degeneration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neurons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7613" y="269189"/>
            <a:ext cx="466979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853055" algn="l"/>
              </a:tabLst>
            </a:pPr>
            <a:r>
              <a:rPr sz="4200" spc="-80" dirty="0"/>
              <a:t>Pathology</a:t>
            </a:r>
            <a:r>
              <a:rPr sz="4200" spc="-125" dirty="0"/>
              <a:t> </a:t>
            </a:r>
            <a:r>
              <a:rPr sz="4200" spc="-25" dirty="0"/>
              <a:t>of</a:t>
            </a:r>
            <a:r>
              <a:rPr sz="4200" dirty="0"/>
              <a:t>	the</a:t>
            </a:r>
            <a:r>
              <a:rPr sz="4200" spc="-55" dirty="0"/>
              <a:t> </a:t>
            </a:r>
            <a:r>
              <a:rPr sz="4200" spc="-25" dirty="0"/>
              <a:t>CNS</a:t>
            </a:r>
            <a:endParaRPr sz="4200"/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2400" spc="-55" dirty="0"/>
              <a:t>degenerative</a:t>
            </a:r>
            <a:r>
              <a:rPr sz="2400" spc="-85" dirty="0"/>
              <a:t> </a:t>
            </a:r>
            <a:r>
              <a:rPr sz="2400" spc="-10" dirty="0"/>
              <a:t>diseases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50119"/>
            <a:ext cx="7741284" cy="3061094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heterogenous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group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diseases</a:t>
            </a:r>
            <a:endParaRPr lang="sk-SK" sz="2800" spc="-10" dirty="0">
              <a:latin typeface="Arial"/>
              <a:cs typeface="Arial"/>
            </a:endParaRPr>
          </a:p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lang="sk-SK" sz="2800" spc="-10" dirty="0" err="1">
                <a:latin typeface="Arial"/>
                <a:cs typeface="Arial"/>
              </a:rPr>
              <a:t>proteinopaties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 err="1">
                <a:latin typeface="Arial"/>
                <a:cs typeface="Arial"/>
              </a:rPr>
              <a:t>familiary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incidence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some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diseases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progressive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course</a:t>
            </a:r>
            <a:endParaRPr sz="2800" dirty="0">
              <a:latin typeface="Arial"/>
              <a:cs typeface="Arial"/>
            </a:endParaRPr>
          </a:p>
          <a:p>
            <a:pPr marL="346075" marR="5080" indent="-334010">
              <a:lnSpc>
                <a:spcPct val="100000"/>
              </a:lnSpc>
              <a:spcBef>
                <a:spcPts val="70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selective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pattern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neuronal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loss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(different </a:t>
            </a:r>
            <a:r>
              <a:rPr sz="2800" dirty="0">
                <a:latin typeface="Arial"/>
                <a:cs typeface="Arial"/>
              </a:rPr>
              <a:t>anatomic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distribution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degenerative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changes)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19099" y="6266789"/>
            <a:ext cx="75063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Spongiform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encephalopathy –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vacuolar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degeneration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neurons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EM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635" algn="ctr">
              <a:lnSpc>
                <a:spcPct val="100000"/>
              </a:lnSpc>
              <a:spcBef>
                <a:spcPts val="140"/>
              </a:spcBef>
            </a:pPr>
            <a:r>
              <a:rPr sz="2400" spc="-65" dirty="0"/>
              <a:t>demyelinating </a:t>
            </a:r>
            <a:r>
              <a:rPr sz="2400" spc="-10" dirty="0"/>
              <a:t>disorders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50119"/>
            <a:ext cx="6887845" cy="260667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Heterogenous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group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diseases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spc="-35" dirty="0">
                <a:latin typeface="Arial"/>
                <a:cs typeface="Arial"/>
              </a:rPr>
              <a:t>Young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adults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spc="-10" dirty="0">
                <a:latin typeface="Arial"/>
                <a:cs typeface="Arial"/>
              </a:rPr>
              <a:t>Slow,</a:t>
            </a:r>
            <a:r>
              <a:rPr sz="2800" spc="-1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progressive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Destruction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myelin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oligodendrocytes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Axons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are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generally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preserved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635" algn="ctr">
              <a:lnSpc>
                <a:spcPct val="100000"/>
              </a:lnSpc>
              <a:spcBef>
                <a:spcPts val="140"/>
              </a:spcBef>
            </a:pPr>
            <a:r>
              <a:rPr sz="2400" spc="-65" dirty="0"/>
              <a:t>demyelinating </a:t>
            </a:r>
            <a:r>
              <a:rPr sz="2400" spc="-10" dirty="0"/>
              <a:t>disorders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50119"/>
            <a:ext cx="6802120" cy="2558393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Multiple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sclerosis</a:t>
            </a:r>
            <a:endParaRPr lang="sk-SK" sz="2800" spc="-10" dirty="0">
              <a:latin typeface="Arial"/>
              <a:cs typeface="Arial"/>
            </a:endParaRPr>
          </a:p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lang="sk-SK" sz="2800" spc="-10" dirty="0">
                <a:latin typeface="Arial"/>
                <a:cs typeface="Arial"/>
              </a:rPr>
              <a:t>PML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Acute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disseminated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encephalomyelitis</a:t>
            </a:r>
            <a:endParaRPr sz="2800" dirty="0">
              <a:latin typeface="Arial"/>
              <a:cs typeface="Arial"/>
            </a:endParaRPr>
          </a:p>
          <a:p>
            <a:pPr marL="197485" indent="-184785">
              <a:lnSpc>
                <a:spcPct val="100000"/>
              </a:lnSpc>
              <a:spcBef>
                <a:spcPts val="710"/>
              </a:spcBef>
              <a:buChar char="-"/>
              <a:tabLst>
                <a:tab pos="197485" algn="l"/>
              </a:tabLst>
            </a:pPr>
            <a:r>
              <a:rPr sz="2400" dirty="0">
                <a:latin typeface="Arial"/>
                <a:cs typeface="Arial"/>
              </a:rPr>
              <a:t>postinfectious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encephalomyelitis</a:t>
            </a:r>
            <a:endParaRPr sz="2400" dirty="0">
              <a:latin typeface="Arial"/>
              <a:cs typeface="Arial"/>
            </a:endParaRPr>
          </a:p>
          <a:p>
            <a:pPr marL="197485" indent="-184785">
              <a:lnSpc>
                <a:spcPct val="100000"/>
              </a:lnSpc>
              <a:spcBef>
                <a:spcPts val="1085"/>
              </a:spcBef>
              <a:buChar char="-"/>
              <a:tabLst>
                <a:tab pos="197485" algn="l"/>
              </a:tabLst>
            </a:pPr>
            <a:r>
              <a:rPr sz="2400" dirty="0">
                <a:latin typeface="Arial"/>
                <a:cs typeface="Arial"/>
              </a:rPr>
              <a:t>acute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necrotizing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hemorrhagic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encephalomyelitis</a:t>
            </a:r>
            <a:endParaRPr lang="sk-SK" sz="2400" spc="-1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9764" y="270713"/>
            <a:ext cx="528383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65" dirty="0"/>
              <a:t>demyelinating</a:t>
            </a:r>
            <a:r>
              <a:rPr sz="2400" spc="-35" dirty="0"/>
              <a:t> </a:t>
            </a:r>
            <a:r>
              <a:rPr sz="2400" spc="-30" dirty="0"/>
              <a:t>disorders</a:t>
            </a:r>
            <a:r>
              <a:rPr sz="2400" spc="-40" dirty="0"/>
              <a:t> </a:t>
            </a:r>
            <a:r>
              <a:rPr sz="2400" dirty="0"/>
              <a:t>–</a:t>
            </a:r>
            <a:r>
              <a:rPr sz="2400" spc="-45" dirty="0"/>
              <a:t> </a:t>
            </a:r>
            <a:r>
              <a:rPr sz="2400" spc="-65" dirty="0"/>
              <a:t>sclerosis</a:t>
            </a:r>
            <a:r>
              <a:rPr sz="2400" spc="-45" dirty="0"/>
              <a:t> </a:t>
            </a:r>
            <a:r>
              <a:rPr sz="2400" spc="-20" dirty="0"/>
              <a:t>multiplex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06974"/>
            <a:ext cx="7899400" cy="31794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46075" indent="-333375">
              <a:lnSpc>
                <a:spcPct val="100000"/>
              </a:lnSpc>
              <a:spcBef>
                <a:spcPts val="48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spc="-10" dirty="0">
                <a:latin typeface="Arial"/>
                <a:cs typeface="Arial"/>
              </a:rPr>
              <a:t>macro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32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spc="-10" dirty="0">
                <a:latin typeface="Arial"/>
                <a:cs typeface="Arial"/>
              </a:rPr>
              <a:t>Gray-</a:t>
            </a:r>
            <a:r>
              <a:rPr sz="2400" dirty="0">
                <a:latin typeface="Arial"/>
                <a:cs typeface="Arial"/>
              </a:rPr>
              <a:t>appearing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plaques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white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matter</a:t>
            </a:r>
            <a:endParaRPr sz="24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35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spc="-10" dirty="0">
                <a:latin typeface="Arial"/>
                <a:cs typeface="Arial"/>
              </a:rPr>
              <a:t>micro</a:t>
            </a:r>
            <a:endParaRPr sz="2800">
              <a:latin typeface="Arial"/>
              <a:cs typeface="Arial"/>
            </a:endParaRPr>
          </a:p>
          <a:p>
            <a:pPr marL="663575" marR="414020" lvl="1" indent="-323850">
              <a:lnSpc>
                <a:spcPts val="2590"/>
              </a:lnSpc>
              <a:spcBef>
                <a:spcPts val="650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Active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plaques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(early)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reduction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myelin, 	</a:t>
            </a:r>
            <a:r>
              <a:rPr sz="2400" dirty="0">
                <a:latin typeface="Arial"/>
                <a:cs typeface="Arial"/>
              </a:rPr>
              <a:t>perivascular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inflammatory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infiltration,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phagocytosis 	(macrophages)</a:t>
            </a:r>
            <a:endParaRPr sz="2400">
              <a:latin typeface="Arial"/>
              <a:cs typeface="Arial"/>
            </a:endParaRPr>
          </a:p>
          <a:p>
            <a:pPr marL="663575" marR="5080" lvl="1" indent="-323850">
              <a:lnSpc>
                <a:spcPts val="259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Inactive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plaques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loss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oligodendroglia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myelin, 	astrocytosis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52420" y="6266789"/>
            <a:ext cx="3439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sclerosis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multiplex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gray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plaques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12686"/>
            <a:ext cx="8220075" cy="55737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66266" y="6266789"/>
            <a:ext cx="6412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sclerosis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multiplex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myelin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stain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demyelinization (light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focus)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52066" y="6266789"/>
            <a:ext cx="5042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sclerosis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multiplex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histotopogram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myelin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stain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8489" y="270713"/>
            <a:ext cx="750887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65" dirty="0"/>
              <a:t>demyelinating</a:t>
            </a:r>
            <a:r>
              <a:rPr sz="2400" spc="-60" dirty="0"/>
              <a:t> </a:t>
            </a:r>
            <a:r>
              <a:rPr sz="2400" spc="-30" dirty="0"/>
              <a:t>disorders</a:t>
            </a:r>
            <a:r>
              <a:rPr sz="2400" spc="-65" dirty="0"/>
              <a:t> </a:t>
            </a:r>
            <a:r>
              <a:rPr sz="2400" dirty="0"/>
              <a:t>–</a:t>
            </a:r>
            <a:r>
              <a:rPr sz="2400" spc="-65" dirty="0"/>
              <a:t> </a:t>
            </a:r>
            <a:r>
              <a:rPr sz="2400" spc="-25" dirty="0"/>
              <a:t>acute</a:t>
            </a:r>
            <a:r>
              <a:rPr sz="2400" spc="-70" dirty="0"/>
              <a:t> </a:t>
            </a:r>
            <a:r>
              <a:rPr sz="2400" spc="-45" dirty="0"/>
              <a:t>disseminated</a:t>
            </a:r>
            <a:r>
              <a:rPr sz="2400" spc="-70" dirty="0"/>
              <a:t> </a:t>
            </a:r>
            <a:r>
              <a:rPr sz="2400" spc="-35" dirty="0"/>
              <a:t>encephalomyelitis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140661"/>
            <a:ext cx="7363459" cy="3754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805" marR="620395" indent="-332740">
              <a:lnSpc>
                <a:spcPct val="100000"/>
              </a:lnSpc>
              <a:spcBef>
                <a:spcPts val="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Autoimmune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reaction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white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matter 	</a:t>
            </a:r>
            <a:r>
              <a:rPr sz="2800" dirty="0">
                <a:latin typeface="Arial"/>
                <a:cs typeface="Arial"/>
              </a:rPr>
              <a:t>damaged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by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viruses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toxins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Brain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edema</a:t>
            </a:r>
            <a:endParaRPr sz="2800">
              <a:latin typeface="Arial"/>
              <a:cs typeface="Arial"/>
            </a:endParaRPr>
          </a:p>
          <a:p>
            <a:pPr marL="345440" indent="-33274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Perivenous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pink-</a:t>
            </a:r>
            <a:r>
              <a:rPr sz="2800" dirty="0">
                <a:latin typeface="Arial"/>
                <a:cs typeface="Arial"/>
              </a:rPr>
              <a:t>gray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foci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white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matter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spc="-10" dirty="0">
                <a:latin typeface="Arial"/>
                <a:cs typeface="Arial"/>
              </a:rPr>
              <a:t>Micro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20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spc="-10" dirty="0">
                <a:latin typeface="Arial"/>
                <a:cs typeface="Arial"/>
              </a:rPr>
              <a:t>Demyelinization</a:t>
            </a:r>
            <a:endParaRPr sz="24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spc="-10" dirty="0">
                <a:latin typeface="Arial"/>
                <a:cs typeface="Arial"/>
              </a:rPr>
              <a:t>Lymphocytes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plasma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cells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infiltration</a:t>
            </a:r>
            <a:endParaRPr sz="24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Macrophages,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erythrocytes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8864" y="270713"/>
            <a:ext cx="44456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285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55" dirty="0"/>
              <a:t>CNS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9163" y="857810"/>
            <a:ext cx="7844790" cy="54159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61620">
              <a:lnSpc>
                <a:spcPct val="100000"/>
              </a:lnSpc>
              <a:spcBef>
                <a:spcPts val="409"/>
              </a:spcBef>
            </a:pPr>
            <a:r>
              <a:rPr sz="2400" spc="-65" dirty="0">
                <a:solidFill>
                  <a:srgbClr val="006633"/>
                </a:solidFill>
                <a:latin typeface="Times New Roman"/>
                <a:cs typeface="Times New Roman"/>
              </a:rPr>
              <a:t>demyelinating</a:t>
            </a:r>
            <a:r>
              <a:rPr sz="2400" spc="-60" dirty="0">
                <a:solidFill>
                  <a:srgbClr val="006633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006633"/>
                </a:solidFill>
                <a:latin typeface="Times New Roman"/>
                <a:cs typeface="Times New Roman"/>
              </a:rPr>
              <a:t>disorders</a:t>
            </a:r>
            <a:r>
              <a:rPr sz="2400" spc="-65" dirty="0">
                <a:solidFill>
                  <a:srgbClr val="006633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6633"/>
                </a:solidFill>
                <a:latin typeface="Times New Roman"/>
                <a:cs typeface="Times New Roman"/>
              </a:rPr>
              <a:t>–</a:t>
            </a:r>
            <a:r>
              <a:rPr sz="2400" spc="-65" dirty="0">
                <a:solidFill>
                  <a:srgbClr val="006633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006633"/>
                </a:solidFill>
                <a:latin typeface="Times New Roman"/>
                <a:cs typeface="Times New Roman"/>
              </a:rPr>
              <a:t>acute</a:t>
            </a:r>
            <a:r>
              <a:rPr sz="2400" spc="-70" dirty="0">
                <a:solidFill>
                  <a:srgbClr val="006633"/>
                </a:solidFill>
                <a:latin typeface="Times New Roman"/>
                <a:cs typeface="Times New Roman"/>
              </a:rPr>
              <a:t> </a:t>
            </a:r>
            <a:r>
              <a:rPr sz="2400" spc="-45" dirty="0">
                <a:solidFill>
                  <a:srgbClr val="006633"/>
                </a:solidFill>
                <a:latin typeface="Times New Roman"/>
                <a:cs typeface="Times New Roman"/>
              </a:rPr>
              <a:t>disseminated</a:t>
            </a:r>
            <a:r>
              <a:rPr sz="2400" spc="-70" dirty="0">
                <a:solidFill>
                  <a:srgbClr val="006633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6633"/>
                </a:solidFill>
                <a:latin typeface="Times New Roman"/>
                <a:cs typeface="Times New Roman"/>
              </a:rPr>
              <a:t>encephalomyelitis</a:t>
            </a:r>
            <a:endParaRPr sz="2400">
              <a:latin typeface="Times New Roman"/>
              <a:cs typeface="Times New Roman"/>
            </a:endParaRPr>
          </a:p>
          <a:p>
            <a:pPr marL="346075" indent="-333375">
              <a:lnSpc>
                <a:spcPct val="100000"/>
              </a:lnSpc>
              <a:spcBef>
                <a:spcPts val="36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Postinfectious</a:t>
            </a:r>
            <a:r>
              <a:rPr sz="2800" spc="-1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encephalomyelitis</a:t>
            </a:r>
            <a:endParaRPr sz="2800">
              <a:latin typeface="Arial"/>
              <a:cs typeface="Arial"/>
            </a:endParaRPr>
          </a:p>
          <a:p>
            <a:pPr marL="663575" lvl="1" indent="-323850">
              <a:lnSpc>
                <a:spcPts val="1945"/>
              </a:lnSpc>
              <a:spcBef>
                <a:spcPts val="90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Complication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measles,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variolla,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rubella,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flu,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pertussis,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scarlatina,</a:t>
            </a:r>
            <a:endParaRPr sz="1800">
              <a:latin typeface="Arial"/>
              <a:cs typeface="Arial"/>
            </a:endParaRPr>
          </a:p>
          <a:p>
            <a:pPr marL="664845">
              <a:lnSpc>
                <a:spcPts val="1945"/>
              </a:lnSpc>
            </a:pPr>
            <a:r>
              <a:rPr sz="1800" spc="-10" dirty="0">
                <a:latin typeface="Arial"/>
                <a:cs typeface="Arial"/>
              </a:rPr>
              <a:t>parotitis</a:t>
            </a:r>
            <a:endParaRPr sz="1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70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Usually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3-</a:t>
            </a:r>
            <a:r>
              <a:rPr sz="1800" dirty="0">
                <a:latin typeface="Arial"/>
                <a:cs typeface="Arial"/>
              </a:rPr>
              <a:t>21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days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after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onset</a:t>
            </a:r>
            <a:endParaRPr sz="1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75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Or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simultaneously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(parainfectious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encephalitis)</a:t>
            </a:r>
            <a:endParaRPr sz="1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60"/>
              </a:spcBef>
              <a:buClr>
                <a:srgbClr val="3A812E"/>
              </a:buClr>
              <a:buFont typeface="Wingdings"/>
              <a:buChar char=""/>
            </a:pPr>
            <a:endParaRPr sz="1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Postvaccinal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encephalomyelitis</a:t>
            </a:r>
            <a:endParaRPr sz="2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85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Rare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complication</a:t>
            </a:r>
            <a:endParaRPr sz="1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75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Rabies,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variolla,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typhus,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paratyphus</a:t>
            </a:r>
            <a:endParaRPr sz="1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75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spc="-10" dirty="0">
                <a:latin typeface="Arial"/>
                <a:cs typeface="Arial"/>
              </a:rPr>
              <a:t>3-</a:t>
            </a:r>
            <a:r>
              <a:rPr sz="1800" dirty="0">
                <a:latin typeface="Arial"/>
                <a:cs typeface="Arial"/>
              </a:rPr>
              <a:t>20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days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after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vaccination</a:t>
            </a:r>
            <a:endParaRPr sz="1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60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2O%</a:t>
            </a:r>
            <a:r>
              <a:rPr sz="1800" spc="-10" dirty="0">
                <a:latin typeface="Arial"/>
                <a:cs typeface="Arial"/>
              </a:rPr>
              <a:t> lethality</a:t>
            </a:r>
            <a:endParaRPr sz="1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10"/>
              </a:spcBef>
              <a:buClr>
                <a:srgbClr val="3A812E"/>
              </a:buClr>
              <a:buFont typeface="Wingdings"/>
              <a:buChar char=""/>
            </a:pPr>
            <a:endParaRPr sz="1800">
              <a:latin typeface="Arial"/>
              <a:cs typeface="Arial"/>
            </a:endParaRPr>
          </a:p>
          <a:p>
            <a:pPr marL="346075" marR="2684145" indent="-334010">
              <a:lnSpc>
                <a:spcPts val="2690"/>
              </a:lnSpc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Acute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necrotizing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hemorrhagic encephalomyelitis</a:t>
            </a:r>
            <a:endParaRPr sz="2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115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Hyperacute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anaphylactoid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reaction</a:t>
            </a:r>
            <a:endParaRPr sz="1800">
              <a:latin typeface="Arial"/>
              <a:cs typeface="Arial"/>
            </a:endParaRPr>
          </a:p>
          <a:p>
            <a:pPr marL="663575" lvl="1" indent="-323850">
              <a:lnSpc>
                <a:spcPct val="100000"/>
              </a:lnSpc>
              <a:spcBef>
                <a:spcPts val="70"/>
              </a:spcBef>
              <a:buClr>
                <a:srgbClr val="3A812E"/>
              </a:buClr>
              <a:buFont typeface="Wingdings"/>
              <a:buChar char=""/>
              <a:tabLst>
                <a:tab pos="663575" algn="l"/>
              </a:tabLst>
            </a:pPr>
            <a:r>
              <a:rPr sz="1800" dirty="0">
                <a:latin typeface="Arial"/>
                <a:cs typeface="Arial"/>
              </a:rPr>
              <a:t>Multiple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pericapillary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hemorrhage,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necrosis,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perivascular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demyelination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04671" y="6266789"/>
            <a:ext cx="6737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Acute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disseminated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encephalomyelitis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perivenous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demyelination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7613" y="269189"/>
            <a:ext cx="4669790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853055" algn="l"/>
              </a:tabLst>
            </a:pPr>
            <a:r>
              <a:rPr sz="4200" spc="-80" dirty="0"/>
              <a:t>Pathology</a:t>
            </a:r>
            <a:r>
              <a:rPr sz="4200" spc="-125" dirty="0"/>
              <a:t> </a:t>
            </a:r>
            <a:r>
              <a:rPr sz="4200" spc="-25" dirty="0"/>
              <a:t>of</a:t>
            </a:r>
            <a:r>
              <a:rPr sz="4200" dirty="0"/>
              <a:t>	the</a:t>
            </a:r>
            <a:r>
              <a:rPr sz="4200" spc="-55" dirty="0"/>
              <a:t> </a:t>
            </a:r>
            <a:r>
              <a:rPr sz="4200" spc="-25" dirty="0"/>
              <a:t>CNS</a:t>
            </a:r>
            <a:endParaRPr sz="4200"/>
          </a:p>
          <a:p>
            <a:pPr marL="635" algn="ctr">
              <a:lnSpc>
                <a:spcPct val="100000"/>
              </a:lnSpc>
              <a:spcBef>
                <a:spcPts val="145"/>
              </a:spcBef>
            </a:pPr>
            <a:r>
              <a:rPr sz="2400" spc="-55" dirty="0"/>
              <a:t>degenerative</a:t>
            </a:r>
            <a:r>
              <a:rPr sz="2400" spc="-45" dirty="0"/>
              <a:t> </a:t>
            </a:r>
            <a:r>
              <a:rPr sz="2400" spc="-65" dirty="0"/>
              <a:t>diseases</a:t>
            </a:r>
            <a:r>
              <a:rPr sz="2400" spc="-25" dirty="0"/>
              <a:t> </a:t>
            </a:r>
            <a:r>
              <a:rPr sz="2400" dirty="0"/>
              <a:t>–</a:t>
            </a:r>
            <a:r>
              <a:rPr sz="2400" spc="-45" dirty="0"/>
              <a:t> </a:t>
            </a:r>
            <a:r>
              <a:rPr sz="2400" spc="-10" dirty="0"/>
              <a:t>classification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49395"/>
            <a:ext cx="7929245" cy="369633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diseases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affecting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cerebral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cortex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Alzheimer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disease,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Pick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disease…</a:t>
            </a:r>
            <a:endParaRPr sz="2400">
              <a:latin typeface="Arial"/>
              <a:cs typeface="Arial"/>
            </a:endParaRPr>
          </a:p>
          <a:p>
            <a:pPr marL="346075" marR="5080" indent="-334010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diseases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affecting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extrapyramidal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system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(basal </a:t>
            </a:r>
            <a:r>
              <a:rPr sz="2800" dirty="0">
                <a:latin typeface="Arial"/>
                <a:cs typeface="Arial"/>
              </a:rPr>
              <a:t>ganglia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brain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stem)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Parkinson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disease,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Huntington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chorea…</a:t>
            </a:r>
            <a:endParaRPr sz="24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spinocerebellar</a:t>
            </a:r>
            <a:r>
              <a:rPr sz="2800" spc="-1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degenerations</a:t>
            </a:r>
            <a:endParaRPr sz="2800">
              <a:latin typeface="Arial"/>
              <a:cs typeface="Arial"/>
            </a:endParaRPr>
          </a:p>
          <a:p>
            <a:pPr marL="663575" marR="36195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amyotrophic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lateral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sclerosis,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spinocerebellar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ataxias, 	</a:t>
            </a:r>
            <a:r>
              <a:rPr sz="2400" dirty="0">
                <a:latin typeface="Arial"/>
                <a:cs typeface="Arial"/>
              </a:rPr>
              <a:t>spinal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muscular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atrophy…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92036"/>
            <a:ext cx="8220075" cy="58150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04671" y="6266789"/>
            <a:ext cx="6737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Acute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disseminated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encephalomyelitis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perivenous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demyelination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09625"/>
            <a:ext cx="8220075" cy="57800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2667" y="6266789"/>
            <a:ext cx="68008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Acute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disseminated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encephalomyelitis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perivenous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demyelination,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hemorrhage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74713"/>
            <a:ext cx="8220075" cy="56498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86077" y="6266789"/>
            <a:ext cx="6372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Parainfectious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flu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encephalomyelitis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asymmetric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hemorrhage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1832" y="270713"/>
            <a:ext cx="5721350" cy="1383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12065" marR="5080" algn="ctr">
              <a:lnSpc>
                <a:spcPct val="100000"/>
              </a:lnSpc>
              <a:spcBef>
                <a:spcPts val="140"/>
              </a:spcBef>
            </a:pPr>
            <a:r>
              <a:rPr sz="2400" spc="-65" dirty="0"/>
              <a:t>demyelinating</a:t>
            </a:r>
            <a:r>
              <a:rPr sz="2400" spc="-50" dirty="0"/>
              <a:t> </a:t>
            </a:r>
            <a:r>
              <a:rPr sz="2400" spc="-30" dirty="0"/>
              <a:t>disorders</a:t>
            </a:r>
            <a:r>
              <a:rPr sz="2400" spc="-55" dirty="0"/>
              <a:t> </a:t>
            </a:r>
            <a:r>
              <a:rPr sz="2400" dirty="0"/>
              <a:t>–</a:t>
            </a:r>
            <a:r>
              <a:rPr sz="2400" spc="-60" dirty="0"/>
              <a:t> </a:t>
            </a:r>
            <a:r>
              <a:rPr sz="2400" spc="-45" dirty="0"/>
              <a:t>progressive</a:t>
            </a:r>
            <a:r>
              <a:rPr sz="2400" spc="-60" dirty="0"/>
              <a:t> </a:t>
            </a:r>
            <a:r>
              <a:rPr sz="2400" spc="-45" dirty="0"/>
              <a:t>multifocal </a:t>
            </a:r>
            <a:r>
              <a:rPr sz="2400" spc="-10" dirty="0"/>
              <a:t>leukoencephalopathy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7768" y="2140661"/>
            <a:ext cx="7288530" cy="2337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7980" marR="124460" indent="-335280">
              <a:lnSpc>
                <a:spcPct val="100000"/>
              </a:lnSpc>
              <a:spcBef>
                <a:spcPts val="95"/>
              </a:spcBef>
              <a:buClr>
                <a:srgbClr val="CC9900"/>
              </a:buClr>
              <a:buFont typeface="Wingdings"/>
              <a:buChar char=""/>
              <a:tabLst>
                <a:tab pos="347980" algn="l"/>
              </a:tabLst>
            </a:pPr>
            <a:r>
              <a:rPr sz="2800" dirty="0">
                <a:latin typeface="Arial"/>
                <a:cs typeface="Arial"/>
              </a:rPr>
              <a:t>JC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virus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(John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Cunningham,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polyomavirus) </a:t>
            </a:r>
            <a:r>
              <a:rPr sz="2800" dirty="0">
                <a:latin typeface="Arial"/>
                <a:cs typeface="Arial"/>
              </a:rPr>
              <a:t>infection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oligodendrocytes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(white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matter)</a:t>
            </a:r>
            <a:endParaRPr sz="2800">
              <a:latin typeface="Arial"/>
              <a:cs typeface="Arial"/>
            </a:endParaRPr>
          </a:p>
          <a:p>
            <a:pPr marL="347345" indent="-33464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7345" algn="l"/>
              </a:tabLst>
            </a:pPr>
            <a:r>
              <a:rPr sz="2800" spc="-10" dirty="0">
                <a:latin typeface="Arial"/>
                <a:cs typeface="Arial"/>
              </a:rPr>
              <a:t>Immunosuppresion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(AIDS,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leukemia,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TBC)</a:t>
            </a:r>
            <a:endParaRPr sz="2800">
              <a:latin typeface="Arial"/>
              <a:cs typeface="Arial"/>
            </a:endParaRPr>
          </a:p>
          <a:p>
            <a:pPr marL="347980" marR="5080" indent="-33528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7980" algn="l"/>
              </a:tabLst>
            </a:pPr>
            <a:r>
              <a:rPr sz="2800" dirty="0">
                <a:latin typeface="Arial"/>
                <a:cs typeface="Arial"/>
              </a:rPr>
              <a:t>Rapidly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progressive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neurologic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signs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(visual </a:t>
            </a:r>
            <a:r>
              <a:rPr sz="2800" dirty="0">
                <a:latin typeface="Arial"/>
                <a:cs typeface="Arial"/>
              </a:rPr>
              <a:t>loss,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weakness,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dementia)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leading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death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1832" y="270713"/>
            <a:ext cx="5721350" cy="1383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12065" marR="5080" algn="ctr">
              <a:lnSpc>
                <a:spcPct val="100000"/>
              </a:lnSpc>
              <a:spcBef>
                <a:spcPts val="140"/>
              </a:spcBef>
            </a:pPr>
            <a:r>
              <a:rPr sz="2400" spc="-65" dirty="0"/>
              <a:t>demyelinating</a:t>
            </a:r>
            <a:r>
              <a:rPr sz="2400" spc="-50" dirty="0"/>
              <a:t> </a:t>
            </a:r>
            <a:r>
              <a:rPr sz="2400" spc="-30" dirty="0"/>
              <a:t>disorders</a:t>
            </a:r>
            <a:r>
              <a:rPr sz="2400" spc="-55" dirty="0"/>
              <a:t> </a:t>
            </a:r>
            <a:r>
              <a:rPr sz="2400" dirty="0"/>
              <a:t>–</a:t>
            </a:r>
            <a:r>
              <a:rPr sz="2400" spc="-60" dirty="0"/>
              <a:t> </a:t>
            </a:r>
            <a:r>
              <a:rPr sz="2400" spc="-45" dirty="0"/>
              <a:t>progressive</a:t>
            </a:r>
            <a:r>
              <a:rPr sz="2400" spc="-60" dirty="0"/>
              <a:t> </a:t>
            </a:r>
            <a:r>
              <a:rPr sz="2400" spc="-45" dirty="0"/>
              <a:t>multifocal </a:t>
            </a:r>
            <a:r>
              <a:rPr sz="2400" spc="-10" dirty="0"/>
              <a:t>leukoencephalopathy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49395"/>
            <a:ext cx="7200900" cy="3926204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spc="-10" dirty="0">
                <a:latin typeface="Arial"/>
                <a:cs typeface="Arial"/>
              </a:rPr>
              <a:t>macro</a:t>
            </a:r>
            <a:endParaRPr sz="2800">
              <a:latin typeface="Arial"/>
              <a:cs typeface="Arial"/>
            </a:endParaRPr>
          </a:p>
          <a:p>
            <a:pPr marL="663575" marR="5080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Gray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foci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3-</a:t>
            </a:r>
            <a:r>
              <a:rPr sz="2400" dirty="0">
                <a:latin typeface="Arial"/>
                <a:cs typeface="Arial"/>
              </a:rPr>
              <a:t>5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mm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white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matter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25" dirty="0">
                <a:latin typeface="Arial"/>
                <a:cs typeface="Arial"/>
              </a:rPr>
              <a:t> the 	</a:t>
            </a:r>
            <a:r>
              <a:rPr sz="2400" dirty="0">
                <a:latin typeface="Arial"/>
                <a:cs typeface="Arial"/>
              </a:rPr>
              <a:t>hemispheres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brain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stem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(similar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sclerosis 	multiplex)</a:t>
            </a:r>
            <a:endParaRPr sz="24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spc="-10" dirty="0">
                <a:latin typeface="Arial"/>
                <a:cs typeface="Arial"/>
              </a:rPr>
              <a:t>micro</a:t>
            </a:r>
            <a:endParaRPr sz="2800">
              <a:latin typeface="Arial"/>
              <a:cs typeface="Arial"/>
            </a:endParaRPr>
          </a:p>
          <a:p>
            <a:pPr marL="663575" marR="408940" lvl="1" indent="-32385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Regressive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changes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oligodendrocytes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with 	</a:t>
            </a:r>
            <a:r>
              <a:rPr sz="2400" dirty="0">
                <a:latin typeface="Arial"/>
                <a:cs typeface="Arial"/>
              </a:rPr>
              <a:t>intranuclear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inclusions</a:t>
            </a:r>
            <a:endParaRPr sz="24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spc="-10" dirty="0">
                <a:latin typeface="Arial"/>
                <a:cs typeface="Arial"/>
              </a:rPr>
              <a:t>Perivascular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demyelination</a:t>
            </a:r>
            <a:endParaRPr sz="24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Astroglial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proliferation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41312"/>
            <a:ext cx="8220075" cy="5715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5759" y="6266789"/>
            <a:ext cx="7676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37100" algn="l"/>
              </a:tabLst>
            </a:pPr>
            <a:r>
              <a:rPr sz="1800" dirty="0">
                <a:latin typeface="Arial"/>
                <a:cs typeface="Arial"/>
              </a:rPr>
              <a:t>Progressive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multifocal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leukoencephalopathy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-</a:t>
            </a:r>
            <a:r>
              <a:rPr sz="1800" dirty="0">
                <a:latin typeface="Arial"/>
                <a:cs typeface="Arial"/>
              </a:rPr>
              <a:t>	multiple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foci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demyelination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592" y="270713"/>
            <a:ext cx="444563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20" dirty="0"/>
              <a:t>brain</a:t>
            </a:r>
            <a:r>
              <a:rPr sz="2400" spc="-125" dirty="0"/>
              <a:t> </a:t>
            </a:r>
            <a:r>
              <a:rPr sz="2400" spc="-10" dirty="0"/>
              <a:t>tumors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50119"/>
            <a:ext cx="4375150" cy="260667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Neuron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derived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tumors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Glial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tumors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Tumors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meninges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Other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intracranial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tumors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Metastatic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tumors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50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%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592" y="270713"/>
            <a:ext cx="444563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635"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medulloblastoma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140661"/>
            <a:ext cx="7796530" cy="3369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4805" marR="196850" indent="-332740">
              <a:lnSpc>
                <a:spcPct val="100000"/>
              </a:lnSpc>
              <a:spcBef>
                <a:spcPts val="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Malignant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tumor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derived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granular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cells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of 	</a:t>
            </a:r>
            <a:r>
              <a:rPr sz="2800" dirty="0">
                <a:latin typeface="Arial"/>
                <a:cs typeface="Arial"/>
              </a:rPr>
              <a:t>cerebellum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(nuroectoderm)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Usually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arises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children</a:t>
            </a:r>
            <a:endParaRPr sz="2800">
              <a:latin typeface="Arial"/>
              <a:cs typeface="Arial"/>
            </a:endParaRPr>
          </a:p>
          <a:p>
            <a:pPr marL="344805" marR="5080" indent="-332740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Small,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rouind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blue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cells;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Homer-</a:t>
            </a:r>
            <a:r>
              <a:rPr sz="2800" dirty="0">
                <a:latin typeface="Arial"/>
                <a:cs typeface="Arial"/>
              </a:rPr>
              <a:t>Wright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rosettes 	</a:t>
            </a:r>
            <a:r>
              <a:rPr sz="2800" dirty="0">
                <a:latin typeface="Arial"/>
                <a:cs typeface="Arial"/>
              </a:rPr>
              <a:t>may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present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Poor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prognosis</a:t>
            </a:r>
            <a:endParaRPr sz="28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Tumor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grows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rapidly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spreads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via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CSF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1B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62"/>
            <a:ext cx="9144000" cy="6858000"/>
            <a:chOff x="0" y="62"/>
            <a:chExt cx="9144000" cy="6858000"/>
          </a:xfrm>
        </p:grpSpPr>
        <p:sp>
          <p:nvSpPr>
            <p:cNvPr id="5" name="object 5"/>
            <p:cNvSpPr/>
            <p:nvPr/>
          </p:nvSpPr>
          <p:spPr>
            <a:xfrm>
              <a:off x="457200" y="6172199"/>
              <a:ext cx="8229600" cy="1905"/>
            </a:xfrm>
            <a:custGeom>
              <a:avLst/>
              <a:gdLst/>
              <a:ahLst/>
              <a:cxnLst/>
              <a:rect l="l" t="t" r="r" b="b"/>
              <a:pathLst>
                <a:path w="8229600" h="1904">
                  <a:moveTo>
                    <a:pt x="0" y="0"/>
                  </a:moveTo>
                  <a:lnTo>
                    <a:pt x="8229600" y="1587"/>
                  </a:lnTo>
                </a:path>
              </a:pathLst>
            </a:custGeom>
            <a:ln w="1908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29001" y="62"/>
              <a:ext cx="6214999" cy="68579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57501"/>
              <a:ext cx="4500626" cy="450049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215" y="25146"/>
            <a:ext cx="2713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Medulloblastoma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8619" y="6266789"/>
            <a:ext cx="7567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medulloblastoma 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cerebellum,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tumor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made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small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mitotically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active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cells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5025" y="270713"/>
            <a:ext cx="493712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55" dirty="0"/>
              <a:t>degenerative</a:t>
            </a:r>
            <a:r>
              <a:rPr sz="2400" spc="-60" dirty="0"/>
              <a:t> </a:t>
            </a:r>
            <a:r>
              <a:rPr sz="2400" spc="-65" dirty="0"/>
              <a:t>diseases</a:t>
            </a:r>
            <a:r>
              <a:rPr sz="2400" spc="-40" dirty="0"/>
              <a:t> </a:t>
            </a:r>
            <a:r>
              <a:rPr sz="2400" dirty="0"/>
              <a:t>–</a:t>
            </a:r>
            <a:r>
              <a:rPr sz="2400" spc="-55" dirty="0"/>
              <a:t> Alzheimer</a:t>
            </a:r>
            <a:r>
              <a:rPr sz="2400" spc="-50" dirty="0"/>
              <a:t> </a:t>
            </a:r>
            <a:r>
              <a:rPr sz="2400" spc="-10" dirty="0"/>
              <a:t>disease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34959" y="2049395"/>
            <a:ext cx="8274684" cy="1486946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452755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452755" algn="l"/>
              </a:tabLst>
            </a:pPr>
            <a:r>
              <a:rPr lang="sk-SK" sz="2800" dirty="0">
                <a:latin typeface="Arial"/>
                <a:cs typeface="Arial"/>
              </a:rPr>
              <a:t>A beta </a:t>
            </a:r>
            <a:r>
              <a:rPr lang="sk-SK" sz="2800" dirty="0" err="1">
                <a:latin typeface="Arial"/>
                <a:cs typeface="Arial"/>
              </a:rPr>
              <a:t>Amyloid-senile</a:t>
            </a:r>
            <a:r>
              <a:rPr lang="sk-SK" sz="2800" dirty="0">
                <a:latin typeface="Arial"/>
                <a:cs typeface="Arial"/>
              </a:rPr>
              <a:t>/</a:t>
            </a:r>
            <a:r>
              <a:rPr lang="sk-SK" sz="2800" dirty="0" err="1">
                <a:latin typeface="Arial"/>
                <a:cs typeface="Arial"/>
              </a:rPr>
              <a:t>neuritic</a:t>
            </a:r>
            <a:r>
              <a:rPr lang="sk-SK" sz="2800" dirty="0">
                <a:latin typeface="Arial"/>
                <a:cs typeface="Arial"/>
              </a:rPr>
              <a:t> </a:t>
            </a:r>
            <a:r>
              <a:rPr lang="sk-SK" sz="2800" dirty="0" err="1">
                <a:latin typeface="Arial"/>
                <a:cs typeface="Arial"/>
              </a:rPr>
              <a:t>plaques</a:t>
            </a:r>
            <a:r>
              <a:rPr lang="sk-SK" sz="2800" dirty="0">
                <a:latin typeface="Arial"/>
                <a:cs typeface="Arial"/>
              </a:rPr>
              <a:t>, </a:t>
            </a:r>
            <a:r>
              <a:rPr lang="sk-SK" sz="2800" dirty="0" err="1">
                <a:latin typeface="Arial"/>
                <a:cs typeface="Arial"/>
              </a:rPr>
              <a:t>amyloid</a:t>
            </a:r>
            <a:r>
              <a:rPr lang="sk-SK" sz="2800" dirty="0">
                <a:latin typeface="Arial"/>
                <a:cs typeface="Arial"/>
              </a:rPr>
              <a:t> </a:t>
            </a:r>
            <a:r>
              <a:rPr lang="sk-SK" sz="2800" dirty="0" err="1">
                <a:latin typeface="Arial"/>
                <a:cs typeface="Arial"/>
              </a:rPr>
              <a:t>vasculopathy</a:t>
            </a:r>
            <a:endParaRPr lang="en-US" sz="2400" dirty="0">
              <a:latin typeface="Arial"/>
              <a:cs typeface="Arial"/>
            </a:endParaRPr>
          </a:p>
          <a:p>
            <a:pPr marL="453390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453390" algn="l"/>
                <a:tab pos="2529840" algn="l"/>
              </a:tabLst>
            </a:pPr>
            <a:r>
              <a:rPr lang="sk-SK" sz="28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Tau</a:t>
            </a:r>
            <a:r>
              <a:rPr lang="sk-SK" sz="28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</a:t>
            </a:r>
            <a:r>
              <a:rPr lang="sk-SK" sz="28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protein</a:t>
            </a:r>
            <a:r>
              <a:rPr lang="sk-SK" sz="28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– </a:t>
            </a:r>
            <a:r>
              <a:rPr lang="sk-SK" sz="28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neurofibrilary</a:t>
            </a:r>
            <a:r>
              <a:rPr lang="sk-SK" sz="28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</a:t>
            </a:r>
            <a:r>
              <a:rPr lang="sk-SK" sz="28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tangles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114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592" y="270713"/>
            <a:ext cx="444563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3175"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astrocytomas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50119"/>
            <a:ext cx="7364095" cy="312166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Most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common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group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primary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brain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tumors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Pilocytic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astrocytoma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lang="sk-SK" sz="2800" spc="-70" dirty="0">
                <a:latin typeface="Arial"/>
                <a:cs typeface="Arial"/>
              </a:rPr>
              <a:t>G1 </a:t>
            </a:r>
            <a:r>
              <a:rPr sz="2800" dirty="0">
                <a:latin typeface="Arial"/>
                <a:cs typeface="Arial"/>
              </a:rPr>
              <a:t>-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chlidren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Fibrillary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astroctic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neoplasms</a:t>
            </a:r>
            <a:endParaRPr sz="2800" dirty="0">
              <a:latin typeface="Arial"/>
              <a:cs typeface="Arial"/>
            </a:endParaRPr>
          </a:p>
          <a:p>
            <a:pPr marL="740410" lvl="1" indent="-278130">
              <a:lnSpc>
                <a:spcPct val="100000"/>
              </a:lnSpc>
              <a:spcBef>
                <a:spcPts val="700"/>
              </a:spcBef>
              <a:buFont typeface="Times New Roman"/>
              <a:buChar char="–"/>
              <a:tabLst>
                <a:tab pos="740410" algn="l"/>
              </a:tabLst>
            </a:pPr>
            <a:r>
              <a:rPr lang="sk-SK" sz="2800" dirty="0" err="1">
                <a:latin typeface="Arial"/>
                <a:cs typeface="Arial"/>
              </a:rPr>
              <a:t>Diffuse</a:t>
            </a:r>
            <a:r>
              <a:rPr lang="sk-SK" sz="28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astrocytoma</a:t>
            </a:r>
            <a:r>
              <a:rPr lang="sk-SK" sz="2800" spc="-10" dirty="0">
                <a:latin typeface="Arial"/>
                <a:cs typeface="Arial"/>
              </a:rPr>
              <a:t> G2</a:t>
            </a:r>
            <a:endParaRPr sz="2800" dirty="0">
              <a:latin typeface="Arial"/>
              <a:cs typeface="Arial"/>
            </a:endParaRPr>
          </a:p>
          <a:p>
            <a:pPr marL="740410" lvl="1" indent="-278130">
              <a:lnSpc>
                <a:spcPct val="100000"/>
              </a:lnSpc>
              <a:spcBef>
                <a:spcPts val="705"/>
              </a:spcBef>
              <a:buFont typeface="Times New Roman"/>
              <a:buChar char="–"/>
              <a:tabLst>
                <a:tab pos="740410" algn="l"/>
              </a:tabLst>
            </a:pPr>
            <a:r>
              <a:rPr sz="2800" dirty="0">
                <a:latin typeface="Arial"/>
                <a:cs typeface="Arial"/>
              </a:rPr>
              <a:t>Anaplastic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astrocytoma</a:t>
            </a:r>
            <a:r>
              <a:rPr lang="sk-SK" sz="2800" spc="-10" dirty="0">
                <a:latin typeface="Arial"/>
                <a:cs typeface="Arial"/>
              </a:rPr>
              <a:t> G3</a:t>
            </a:r>
            <a:endParaRPr sz="2800" dirty="0">
              <a:latin typeface="Arial"/>
              <a:cs typeface="Arial"/>
            </a:endParaRPr>
          </a:p>
          <a:p>
            <a:pPr marL="740410" lvl="1" indent="-278130">
              <a:lnSpc>
                <a:spcPct val="100000"/>
              </a:lnSpc>
              <a:spcBef>
                <a:spcPts val="700"/>
              </a:spcBef>
              <a:buFont typeface="Times New Roman"/>
              <a:buChar char="–"/>
              <a:tabLst>
                <a:tab pos="740410" algn="l"/>
              </a:tabLst>
            </a:pPr>
            <a:r>
              <a:rPr sz="2800" dirty="0">
                <a:latin typeface="Arial"/>
                <a:cs typeface="Arial"/>
              </a:rPr>
              <a:t>Glioblastoma</a:t>
            </a:r>
            <a:r>
              <a:rPr sz="2800" spc="-1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multiforme</a:t>
            </a:r>
            <a:r>
              <a:rPr lang="sk-SK" sz="2800" spc="-10" dirty="0">
                <a:latin typeface="Arial"/>
                <a:cs typeface="Arial"/>
              </a:rPr>
              <a:t> G4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59457" y="6266789"/>
            <a:ext cx="5624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Pilocytic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astrocytoma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spindle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cells,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hairlike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processes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13835" y="6266789"/>
            <a:ext cx="2117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fibrillary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astrocytoma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89351" y="6266789"/>
            <a:ext cx="3771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glioblastoma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multiforme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8599" y="6266789"/>
            <a:ext cx="78879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glioblastoma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multiforme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microscopically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necrosis,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pseudopalisading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nuclei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45819" y="6266789"/>
            <a:ext cx="66528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glioblastoma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multiforme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microskopically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malignant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astrocytes,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multinucleated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cells,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atypic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mitosis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592" y="270713"/>
            <a:ext cx="444563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oligodendroglioma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50119"/>
            <a:ext cx="6099175" cy="2617383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Malignant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tumor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oligodendrocytes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Calcified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tumor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white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matter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Usually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involves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frontal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lobe</a:t>
            </a:r>
            <a:endParaRPr sz="28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May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present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seizures</a:t>
            </a:r>
            <a:endParaRPr lang="sk-SK" sz="2800" spc="-1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lang="sk-SK" sz="2800" spc="-10" dirty="0">
                <a:latin typeface="Arial"/>
                <a:cs typeface="Arial"/>
              </a:rPr>
              <a:t>G2/G3(</a:t>
            </a:r>
            <a:r>
              <a:rPr lang="sk-SK" sz="2800" spc="-10" dirty="0" err="1">
                <a:latin typeface="Arial"/>
                <a:cs typeface="Arial"/>
              </a:rPr>
              <a:t>anaplastic</a:t>
            </a:r>
            <a:r>
              <a:rPr lang="sk-SK" sz="2800" spc="-10" dirty="0">
                <a:latin typeface="Arial"/>
                <a:cs typeface="Arial"/>
              </a:rPr>
              <a:t>)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62148" y="6266789"/>
            <a:ext cx="3225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Oligodendroglioma -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5027" y="6266789"/>
            <a:ext cx="7133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oligodendroglioma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histology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uniform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clear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cells,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plentiful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capillaries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592" y="270713"/>
            <a:ext cx="444563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635"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ependymoma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16940" y="2050119"/>
            <a:ext cx="6010910" cy="208978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708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70840" algn="l"/>
              </a:tabLst>
            </a:pPr>
            <a:r>
              <a:rPr sz="2800" dirty="0">
                <a:latin typeface="Arial"/>
                <a:cs typeface="Arial"/>
              </a:rPr>
              <a:t>Malignant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tumor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ependymal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cells</a:t>
            </a:r>
            <a:endParaRPr sz="280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Usually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seen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children</a:t>
            </a:r>
            <a:endParaRPr sz="280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Most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comonly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arises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4</a:t>
            </a:r>
            <a:r>
              <a:rPr sz="2775" baseline="27027" dirty="0">
                <a:latin typeface="Arial"/>
                <a:cs typeface="Arial"/>
              </a:rPr>
              <a:t>th</a:t>
            </a:r>
            <a:r>
              <a:rPr sz="2775" spc="315" baseline="27027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ventricle</a:t>
            </a:r>
            <a:endParaRPr sz="280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May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present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hydrocefalus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5025" y="270713"/>
            <a:ext cx="493712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55" dirty="0"/>
              <a:t>degenerative</a:t>
            </a:r>
            <a:r>
              <a:rPr sz="2400" spc="-60" dirty="0"/>
              <a:t> </a:t>
            </a:r>
            <a:r>
              <a:rPr sz="2400" spc="-65" dirty="0"/>
              <a:t>diseases</a:t>
            </a:r>
            <a:r>
              <a:rPr sz="2400" spc="-40" dirty="0"/>
              <a:t> </a:t>
            </a:r>
            <a:r>
              <a:rPr sz="2400" dirty="0"/>
              <a:t>–</a:t>
            </a:r>
            <a:r>
              <a:rPr sz="2400" spc="-55" dirty="0"/>
              <a:t> Alzheimer</a:t>
            </a:r>
            <a:r>
              <a:rPr sz="2400" spc="-50" dirty="0"/>
              <a:t> </a:t>
            </a:r>
            <a:r>
              <a:rPr sz="2400" spc="-10" dirty="0"/>
              <a:t>disease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34959" y="2049395"/>
            <a:ext cx="8274684" cy="413956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452755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452755" algn="l"/>
              </a:tabLst>
            </a:pPr>
            <a:r>
              <a:rPr sz="2800" dirty="0">
                <a:latin typeface="Arial"/>
                <a:cs typeface="Arial"/>
              </a:rPr>
              <a:t>macroscopic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examination</a:t>
            </a:r>
            <a:endParaRPr sz="2800" dirty="0">
              <a:latin typeface="Arial"/>
              <a:cs typeface="Arial"/>
            </a:endParaRPr>
          </a:p>
          <a:p>
            <a:pPr marL="770890" marR="135255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772160" algn="l"/>
              </a:tabLst>
            </a:pPr>
            <a:r>
              <a:rPr sz="2400" dirty="0">
                <a:latin typeface="Arial"/>
                <a:cs typeface="Arial"/>
              </a:rPr>
              <a:t>variable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degree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cortical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atrophy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widening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the 	</a:t>
            </a:r>
            <a:r>
              <a:rPr sz="2400" dirty="0">
                <a:latin typeface="Arial"/>
                <a:cs typeface="Arial"/>
              </a:rPr>
              <a:t>cerebral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sulci,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most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pronounced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frontal,</a:t>
            </a:r>
            <a:r>
              <a:rPr sz="2400" spc="600" dirty="0">
                <a:latin typeface="Arial"/>
                <a:cs typeface="Arial"/>
              </a:rPr>
              <a:t> 	</a:t>
            </a:r>
            <a:r>
              <a:rPr sz="2400" dirty="0">
                <a:latin typeface="Arial"/>
                <a:cs typeface="Arial"/>
              </a:rPr>
              <a:t>temporal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parietal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lobes,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compensatory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ventricular 	</a:t>
            </a:r>
            <a:r>
              <a:rPr sz="2400" dirty="0">
                <a:latin typeface="Arial"/>
                <a:cs typeface="Arial"/>
              </a:rPr>
              <a:t>enlargement,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cerebellum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brain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stem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remain 	unchanged</a:t>
            </a:r>
            <a:endParaRPr sz="2400" dirty="0">
              <a:latin typeface="Arial"/>
              <a:cs typeface="Arial"/>
            </a:endParaRPr>
          </a:p>
          <a:p>
            <a:pPr marL="453390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453390" algn="l"/>
                <a:tab pos="2529840" algn="l"/>
              </a:tabLst>
            </a:pPr>
            <a:r>
              <a:rPr sz="2800" spc="-10" dirty="0">
                <a:latin typeface="Arial"/>
                <a:cs typeface="Arial"/>
              </a:rPr>
              <a:t>microscopic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10" dirty="0">
                <a:latin typeface="Arial"/>
                <a:cs typeface="Arial"/>
              </a:rPr>
              <a:t>changes</a:t>
            </a:r>
            <a:endParaRPr sz="2800" dirty="0">
              <a:latin typeface="Arial"/>
              <a:cs typeface="Arial"/>
            </a:endParaRPr>
          </a:p>
          <a:p>
            <a:pPr marL="770890" marR="608965" lvl="1" indent="-32385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772160" algn="l"/>
              </a:tabLst>
            </a:pPr>
            <a:r>
              <a:rPr sz="2400" spc="-10" dirty="0">
                <a:latin typeface="Arial"/>
                <a:cs typeface="Arial"/>
              </a:rPr>
              <a:t>neurofibrillary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tangles,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senile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(neuritic)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plaques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and 	</a:t>
            </a:r>
            <a:r>
              <a:rPr sz="2400" dirty="0">
                <a:latin typeface="Arial"/>
                <a:cs typeface="Arial"/>
              </a:rPr>
              <a:t>amyloid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angiopathy,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Hirano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bodies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and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772160" algn="l"/>
                <a:tab pos="8260715" algn="l"/>
              </a:tabLst>
            </a:pPr>
            <a:r>
              <a:rPr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	</a:t>
            </a:r>
            <a:r>
              <a:rPr sz="2400" u="sng" spc="-10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granulovacuolar</a:t>
            </a:r>
            <a:r>
              <a:rPr sz="2400" u="sng" spc="-55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10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degeneration</a:t>
            </a:r>
            <a:r>
              <a:rPr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	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62277" y="6266789"/>
            <a:ext cx="6219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70200" algn="l"/>
              </a:tabLst>
            </a:pPr>
            <a:r>
              <a:rPr sz="1800" dirty="0">
                <a:latin typeface="Arial"/>
                <a:cs typeface="Arial"/>
              </a:rPr>
              <a:t>ependymoma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histology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–</a:t>
            </a:r>
            <a:r>
              <a:rPr sz="1800" dirty="0">
                <a:latin typeface="Arial"/>
                <a:cs typeface="Arial"/>
              </a:rPr>
              <a:t>	pseudorosettes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aound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capillaries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05025" y="270713"/>
            <a:ext cx="4937125" cy="1058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  <a:r>
              <a:rPr lang="sk-SK" spc="-25" dirty="0"/>
              <a:t/>
            </a:r>
            <a:br>
              <a:rPr lang="sk-SK" spc="-25" dirty="0"/>
            </a:br>
            <a:r>
              <a:rPr lang="sk-SK" sz="2800" spc="-25" dirty="0" err="1"/>
              <a:t>meningioma</a:t>
            </a:r>
            <a:endParaRPr sz="2800"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434959" y="2049395"/>
            <a:ext cx="8274684" cy="176138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453390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453390" algn="l"/>
                <a:tab pos="2529840" algn="l"/>
              </a:tabLst>
            </a:pP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Tumor of </a:t>
            </a: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the</a:t>
            </a: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</a:t>
            </a: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meninges</a:t>
            </a:r>
            <a:endParaRPr lang="sk-SK" sz="2400" u="sng" dirty="0">
              <a:uFill>
                <a:solidFill>
                  <a:srgbClr val="CC9900"/>
                </a:solidFill>
              </a:uFill>
              <a:latin typeface="Arial"/>
              <a:cs typeface="Arial"/>
            </a:endParaRPr>
          </a:p>
          <a:p>
            <a:pPr marL="453390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453390" algn="l"/>
                <a:tab pos="2529840" algn="l"/>
              </a:tabLst>
            </a:pP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G1-G3</a:t>
            </a:r>
          </a:p>
          <a:p>
            <a:pPr marL="453390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453390" algn="l"/>
                <a:tab pos="2529840" algn="l"/>
              </a:tabLst>
            </a:pP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Different</a:t>
            </a: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</a:t>
            </a: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morfological</a:t>
            </a: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</a:t>
            </a: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patterns</a:t>
            </a: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, most </a:t>
            </a: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common</a:t>
            </a: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</a:t>
            </a: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meningothelial</a:t>
            </a:r>
            <a:r>
              <a:rPr lang="sk-SK"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 and </a:t>
            </a:r>
            <a:r>
              <a:rPr lang="sk-SK" sz="2400" u="sng" dirty="0" err="1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fibrous</a:t>
            </a:r>
            <a:r>
              <a:rPr sz="2400" u="sng" dirty="0">
                <a:uFill>
                  <a:solidFill>
                    <a:srgbClr val="CC9900"/>
                  </a:solidFill>
                </a:uFill>
                <a:latin typeface="Arial"/>
                <a:cs typeface="Arial"/>
              </a:rPr>
              <a:t>	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797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7659" y="277875"/>
            <a:ext cx="8249284" cy="5905500"/>
            <a:chOff x="447659" y="277875"/>
            <a:chExt cx="8249284" cy="5905500"/>
          </a:xfrm>
        </p:grpSpPr>
        <p:sp>
          <p:nvSpPr>
            <p:cNvPr id="3" name="object 3"/>
            <p:cNvSpPr/>
            <p:nvPr/>
          </p:nvSpPr>
          <p:spPr>
            <a:xfrm>
              <a:off x="457199" y="6172199"/>
              <a:ext cx="8229600" cy="1905"/>
            </a:xfrm>
            <a:custGeom>
              <a:avLst/>
              <a:gdLst/>
              <a:ahLst/>
              <a:cxnLst/>
              <a:rect l="l" t="t" r="r" b="b"/>
              <a:pathLst>
                <a:path w="8229600" h="1904">
                  <a:moveTo>
                    <a:pt x="0" y="0"/>
                  </a:moveTo>
                  <a:lnTo>
                    <a:pt x="8229600" y="1587"/>
                  </a:lnTo>
                </a:path>
              </a:pathLst>
            </a:custGeom>
            <a:ln w="1908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7426" y="277875"/>
              <a:ext cx="5618099" cy="58435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34944" y="6266789"/>
            <a:ext cx="267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meningeoma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88769" y="6324600"/>
            <a:ext cx="618363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meningeoma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histology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 smtClean="0">
                <a:latin typeface="Arial"/>
                <a:cs typeface="Arial"/>
              </a:rPr>
              <a:t>who</a:t>
            </a:r>
            <a:r>
              <a:rPr lang="cs-CZ" sz="1800" dirty="0" smtClean="0">
                <a:latin typeface="Arial"/>
                <a:cs typeface="Arial"/>
              </a:rPr>
              <a:t>r</a:t>
            </a:r>
            <a:r>
              <a:rPr sz="1800" dirty="0" smtClean="0">
                <a:latin typeface="Arial"/>
                <a:cs typeface="Arial"/>
              </a:rPr>
              <a:t>led</a:t>
            </a:r>
            <a:r>
              <a:rPr sz="1800" spc="5" dirty="0" smtClean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structures,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calcifications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592" y="270713"/>
            <a:ext cx="4445635" cy="1017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77470" algn="ctr">
              <a:lnSpc>
                <a:spcPct val="100000"/>
              </a:lnSpc>
              <a:spcBef>
                <a:spcPts val="140"/>
              </a:spcBef>
            </a:pPr>
            <a:r>
              <a:rPr sz="2400" dirty="0"/>
              <a:t>other</a:t>
            </a:r>
            <a:r>
              <a:rPr sz="2400" spc="-45" dirty="0"/>
              <a:t> intracranial</a:t>
            </a:r>
            <a:r>
              <a:rPr sz="2400" spc="-30" dirty="0"/>
              <a:t> </a:t>
            </a:r>
            <a:r>
              <a:rPr sz="2400" spc="-10" dirty="0"/>
              <a:t>tumors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16940" y="2050119"/>
            <a:ext cx="5674360" cy="208978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370840" indent="-332740">
              <a:lnSpc>
                <a:spcPct val="100000"/>
              </a:lnSpc>
              <a:spcBef>
                <a:spcPts val="810"/>
              </a:spcBef>
              <a:buClr>
                <a:srgbClr val="CC9900"/>
              </a:buClr>
              <a:buFont typeface="Wingdings"/>
              <a:buChar char=""/>
              <a:tabLst>
                <a:tab pos="370840" algn="l"/>
              </a:tabLst>
            </a:pPr>
            <a:r>
              <a:rPr sz="2800" spc="-10" dirty="0">
                <a:latin typeface="Arial"/>
                <a:cs typeface="Arial"/>
              </a:rPr>
              <a:t>Lymphoma</a:t>
            </a:r>
            <a:endParaRPr sz="2800" dirty="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710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Germ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cell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neoplasms</a:t>
            </a:r>
            <a:endParaRPr sz="2800" dirty="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spc="-10" dirty="0">
                <a:latin typeface="Arial"/>
                <a:cs typeface="Arial"/>
              </a:rPr>
              <a:t>Hemangioblastoma</a:t>
            </a:r>
            <a:endParaRPr sz="2800" dirty="0">
              <a:latin typeface="Arial"/>
              <a:cs typeface="Arial"/>
            </a:endParaRPr>
          </a:p>
          <a:p>
            <a:pPr marL="3714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71475" algn="l"/>
              </a:tabLst>
            </a:pPr>
            <a:r>
              <a:rPr sz="2800" dirty="0">
                <a:latin typeface="Arial"/>
                <a:cs typeface="Arial"/>
              </a:rPr>
              <a:t>Schwannoma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8</a:t>
            </a:r>
            <a:r>
              <a:rPr sz="2775" baseline="27027" dirty="0">
                <a:latin typeface="Arial"/>
                <a:cs typeface="Arial"/>
              </a:rPr>
              <a:t>th</a:t>
            </a:r>
            <a:r>
              <a:rPr sz="2775" spc="270" baseline="27027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cranial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nerve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30" dirty="0"/>
              <a:t>infections</a:t>
            </a:r>
            <a:r>
              <a:rPr sz="2400" spc="-50" dirty="0"/>
              <a:t> </a:t>
            </a:r>
            <a:r>
              <a:rPr sz="2400" dirty="0"/>
              <a:t>of</a:t>
            </a:r>
            <a:r>
              <a:rPr sz="2400" spc="240" dirty="0"/>
              <a:t> </a:t>
            </a:r>
            <a:r>
              <a:rPr sz="2400" dirty="0"/>
              <a:t>the</a:t>
            </a:r>
            <a:r>
              <a:rPr sz="2400" spc="-50" dirty="0"/>
              <a:t> </a:t>
            </a:r>
            <a:r>
              <a:rPr sz="2400" spc="-10" dirty="0"/>
              <a:t>nervous</a:t>
            </a:r>
            <a:r>
              <a:rPr sz="2400" spc="-50" dirty="0"/>
              <a:t> </a:t>
            </a:r>
            <a:r>
              <a:rPr sz="2400" spc="-10" dirty="0"/>
              <a:t>system</a:t>
            </a:r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16175" rIns="0" bIns="0" rtlCol="0">
            <a:spAutoFit/>
          </a:bodyPr>
          <a:lstStyle/>
          <a:p>
            <a:pPr marL="352425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53060" algn="l"/>
                <a:tab pos="2155190" algn="l"/>
              </a:tabLst>
            </a:pPr>
            <a:r>
              <a:rPr spc="-10" dirty="0"/>
              <a:t>Meningitis</a:t>
            </a:r>
            <a:r>
              <a:rPr dirty="0"/>
              <a:t>	–</a:t>
            </a:r>
            <a:r>
              <a:rPr spc="-65" dirty="0"/>
              <a:t> </a:t>
            </a:r>
            <a:r>
              <a:rPr dirty="0"/>
              <a:t>inflammation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65" dirty="0"/>
              <a:t> </a:t>
            </a:r>
            <a:r>
              <a:rPr dirty="0"/>
              <a:t>the</a:t>
            </a:r>
            <a:r>
              <a:rPr spc="-65" dirty="0"/>
              <a:t> </a:t>
            </a:r>
            <a:r>
              <a:rPr spc="-10" dirty="0"/>
              <a:t>meninges</a:t>
            </a:r>
          </a:p>
          <a:p>
            <a:pPr marL="671195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71830" algn="l"/>
              </a:tabLst>
            </a:pPr>
            <a:r>
              <a:rPr sz="2400" dirty="0">
                <a:latin typeface="Arial"/>
                <a:cs typeface="Arial"/>
              </a:rPr>
              <a:t>leptomeningitis,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epidural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abscess,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subdural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abscess</a:t>
            </a:r>
            <a:endParaRPr sz="2400">
              <a:latin typeface="Arial"/>
              <a:cs typeface="Arial"/>
            </a:endParaRPr>
          </a:p>
          <a:p>
            <a:pPr marL="353060" indent="-333375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53695" algn="l"/>
              </a:tabLst>
            </a:pPr>
            <a:r>
              <a:rPr spc="-10" dirty="0"/>
              <a:t>Encephalitis</a:t>
            </a:r>
          </a:p>
          <a:p>
            <a:pPr marL="671830" lvl="1" indent="-324485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72465" algn="l"/>
              </a:tabLst>
            </a:pPr>
            <a:r>
              <a:rPr sz="2400" dirty="0">
                <a:latin typeface="Arial"/>
                <a:cs typeface="Arial"/>
              </a:rPr>
              <a:t>General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term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brain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inflammation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regardless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cause</a:t>
            </a:r>
            <a:endParaRPr sz="2400">
              <a:latin typeface="Arial"/>
              <a:cs typeface="Arial"/>
            </a:endParaRPr>
          </a:p>
          <a:p>
            <a:pPr marL="671830">
              <a:lnSpc>
                <a:spcPct val="100000"/>
              </a:lnSpc>
            </a:pPr>
            <a:r>
              <a:rPr sz="2400" dirty="0"/>
              <a:t>or</a:t>
            </a:r>
            <a:r>
              <a:rPr sz="2400" spc="-25" dirty="0"/>
              <a:t> </a:t>
            </a:r>
            <a:r>
              <a:rPr sz="2400" spc="-10" dirty="0"/>
              <a:t>morphology</a:t>
            </a:r>
            <a:endParaRPr sz="2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meningitis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49395"/>
            <a:ext cx="7374890" cy="333502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purulent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meningitis</a:t>
            </a:r>
            <a:endParaRPr sz="2800">
              <a:latin typeface="Arial"/>
              <a:cs typeface="Arial"/>
            </a:endParaRPr>
          </a:p>
          <a:p>
            <a:pPr marL="663575" marR="189865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etiology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Neisseria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meningitidis,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E.coli,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group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B 	</a:t>
            </a:r>
            <a:r>
              <a:rPr sz="2400" dirty="0">
                <a:latin typeface="Arial"/>
                <a:cs typeface="Arial"/>
              </a:rPr>
              <a:t>streptococci,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Haemophilus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influenzae</a:t>
            </a:r>
            <a:endParaRPr sz="2400">
              <a:latin typeface="Arial"/>
              <a:cs typeface="Arial"/>
            </a:endParaRPr>
          </a:p>
          <a:p>
            <a:pPr marL="664845" marR="193040" lvl="1" indent="-32512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gross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congested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pia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mater,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variable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amount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creamy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exudate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subarachnoid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space, </a:t>
            </a:r>
            <a:r>
              <a:rPr sz="2400" dirty="0">
                <a:latin typeface="Arial"/>
                <a:cs typeface="Arial"/>
              </a:rPr>
              <a:t>edematous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brain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tissue</a:t>
            </a:r>
            <a:endParaRPr sz="2400">
              <a:latin typeface="Arial"/>
              <a:cs typeface="Arial"/>
            </a:endParaRPr>
          </a:p>
          <a:p>
            <a:pPr marL="663575" marR="5080" lvl="1" indent="-323850">
              <a:lnSpc>
                <a:spcPct val="100000"/>
              </a:lnSpc>
              <a:spcBef>
                <a:spcPts val="600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histology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leptomeninges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congested,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contain 	</a:t>
            </a:r>
            <a:r>
              <a:rPr sz="2400" dirty="0">
                <a:latin typeface="Arial"/>
                <a:cs typeface="Arial"/>
              </a:rPr>
              <a:t>neutrophils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fibrin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37764" y="6266789"/>
            <a:ext cx="3275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purulent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meningitis 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7659" y="277875"/>
            <a:ext cx="8249284" cy="5905500"/>
            <a:chOff x="447659" y="277875"/>
            <a:chExt cx="8249284" cy="5905500"/>
          </a:xfrm>
        </p:grpSpPr>
        <p:sp>
          <p:nvSpPr>
            <p:cNvPr id="3" name="object 3"/>
            <p:cNvSpPr/>
            <p:nvPr/>
          </p:nvSpPr>
          <p:spPr>
            <a:xfrm>
              <a:off x="457199" y="6172199"/>
              <a:ext cx="8229600" cy="1905"/>
            </a:xfrm>
            <a:custGeom>
              <a:avLst/>
              <a:gdLst/>
              <a:ahLst/>
              <a:cxnLst/>
              <a:rect l="l" t="t" r="r" b="b"/>
              <a:pathLst>
                <a:path w="8229600" h="1904">
                  <a:moveTo>
                    <a:pt x="0" y="0"/>
                  </a:moveTo>
                  <a:lnTo>
                    <a:pt x="8229600" y="1587"/>
                  </a:lnTo>
                </a:path>
              </a:pathLst>
            </a:custGeom>
            <a:ln w="1908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5675" y="277875"/>
              <a:ext cx="4683125" cy="58435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13964" y="6266789"/>
            <a:ext cx="3123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basilar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meningitis 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915" y="71482"/>
            <a:ext cx="3202940" cy="39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90"/>
              </a:lnSpc>
            </a:pPr>
            <a:r>
              <a:rPr sz="2800" dirty="0">
                <a:latin typeface="Arial"/>
                <a:cs typeface="Arial"/>
              </a:rPr>
              <a:t>Hnisavá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meningitida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680" y="-4680"/>
            <a:ext cx="3438525" cy="581025"/>
            <a:chOff x="-4680" y="-4680"/>
            <a:chExt cx="3438525" cy="581025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429000" cy="571500"/>
            </a:xfrm>
            <a:custGeom>
              <a:avLst/>
              <a:gdLst/>
              <a:ahLst/>
              <a:cxnLst/>
              <a:rect l="l" t="t" r="r" b="b"/>
              <a:pathLst>
                <a:path w="3429000" h="571500">
                  <a:moveTo>
                    <a:pt x="3429000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3429000" y="571500"/>
                  </a:lnTo>
                  <a:lnTo>
                    <a:pt x="3429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3429000" cy="571500"/>
            </a:xfrm>
            <a:custGeom>
              <a:avLst/>
              <a:gdLst/>
              <a:ahLst/>
              <a:cxnLst/>
              <a:rect l="l" t="t" r="r" b="b"/>
              <a:pathLst>
                <a:path w="3429000" h="571500">
                  <a:moveTo>
                    <a:pt x="0" y="571500"/>
                  </a:moveTo>
                  <a:lnTo>
                    <a:pt x="3429000" y="571500"/>
                  </a:lnTo>
                  <a:lnTo>
                    <a:pt x="3429000" y="0"/>
                  </a:lnTo>
                  <a:lnTo>
                    <a:pt x="0" y="0"/>
                  </a:lnTo>
                  <a:lnTo>
                    <a:pt x="0" y="571500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215" y="25146"/>
            <a:ext cx="3148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4795" algn="l"/>
              </a:tabLst>
            </a:pP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Purulent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meningitis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27451" y="6266789"/>
            <a:ext cx="3693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Alzheimer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disease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cortical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atrophy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620648"/>
            <a:ext cx="8220075" cy="49593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64027" y="6266789"/>
            <a:ext cx="36182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Brain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abscess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perifocal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edema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72460" y="6266789"/>
            <a:ext cx="280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4800" algn="l"/>
              </a:tabLst>
            </a:pPr>
            <a:r>
              <a:rPr sz="1800" dirty="0">
                <a:latin typeface="Arial"/>
                <a:cs typeface="Arial"/>
              </a:rPr>
              <a:t>Brain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abscess</a:t>
            </a:r>
            <a:r>
              <a:rPr sz="1800" dirty="0">
                <a:latin typeface="Arial"/>
                <a:cs typeface="Arial"/>
              </a:rPr>
              <a:t>	-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view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680" y="-4680"/>
            <a:ext cx="9149080" cy="6863080"/>
            <a:chOff x="-4680" y="-4680"/>
            <a:chExt cx="9149080" cy="686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3424554" cy="567055"/>
            </a:xfrm>
            <a:custGeom>
              <a:avLst/>
              <a:gdLst/>
              <a:ahLst/>
              <a:cxnLst/>
              <a:rect l="l" t="t" r="r" b="b"/>
              <a:pathLst>
                <a:path w="3424554" h="567055">
                  <a:moveTo>
                    <a:pt x="0" y="566674"/>
                  </a:moveTo>
                  <a:lnTo>
                    <a:pt x="3424236" y="566674"/>
                  </a:lnTo>
                  <a:lnTo>
                    <a:pt x="3424236" y="0"/>
                  </a:lnTo>
                  <a:lnTo>
                    <a:pt x="0" y="0"/>
                  </a:lnTo>
                  <a:lnTo>
                    <a:pt x="0" y="566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424554" cy="567055"/>
            </a:xfrm>
            <a:custGeom>
              <a:avLst/>
              <a:gdLst/>
              <a:ahLst/>
              <a:cxnLst/>
              <a:rect l="l" t="t" r="r" b="b"/>
              <a:pathLst>
                <a:path w="3424554" h="567055">
                  <a:moveTo>
                    <a:pt x="0" y="566674"/>
                  </a:moveTo>
                  <a:lnTo>
                    <a:pt x="3424236" y="566674"/>
                  </a:lnTo>
                  <a:lnTo>
                    <a:pt x="3424236" y="0"/>
                  </a:lnTo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643" y="20192"/>
            <a:ext cx="2259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Brain</a:t>
            </a:r>
            <a:r>
              <a:rPr sz="2800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abscess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1905"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encephalitis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06974"/>
            <a:ext cx="5814695" cy="178625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46075" indent="-333375">
              <a:lnSpc>
                <a:spcPct val="100000"/>
              </a:lnSpc>
              <a:spcBef>
                <a:spcPts val="48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Primary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encephalitis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32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Caused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by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neurotropic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viruses</a:t>
            </a:r>
            <a:endParaRPr sz="24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35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secondary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encephalitis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320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Complication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generalised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infections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1905"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encephalitis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49395"/>
            <a:ext cx="7122159" cy="231076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Inclusion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body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encephalitis</a:t>
            </a:r>
            <a:endParaRPr sz="2800">
              <a:latin typeface="Arial"/>
              <a:cs typeface="Arial"/>
            </a:endParaRPr>
          </a:p>
          <a:p>
            <a:pPr marL="663575" marR="5080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rabies,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herpetic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enceohalitis,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poliomyelitis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acuta 	anterior…</a:t>
            </a:r>
            <a:endParaRPr sz="2400">
              <a:latin typeface="Arial"/>
              <a:cs typeface="Arial"/>
            </a:endParaRPr>
          </a:p>
          <a:p>
            <a:pPr marL="345440" indent="-332740">
              <a:lnSpc>
                <a:spcPct val="100000"/>
              </a:lnSpc>
              <a:spcBef>
                <a:spcPts val="69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Encephalitis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without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inclusion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bodies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spc="-35" dirty="0">
                <a:latin typeface="Arial"/>
                <a:cs typeface="Arial"/>
              </a:rPr>
              <a:t>Tick-</a:t>
            </a:r>
            <a:r>
              <a:rPr sz="2400" dirty="0">
                <a:latin typeface="Arial"/>
                <a:cs typeface="Arial"/>
              </a:rPr>
              <a:t>borne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encephalitis,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HIV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encephalitis,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...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48916" y="6266789"/>
            <a:ext cx="4646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encephalitis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perivascular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lymfocytic </a:t>
            </a:r>
            <a:r>
              <a:rPr sz="1800" spc="-10" dirty="0">
                <a:latin typeface="Arial"/>
                <a:cs typeface="Arial"/>
              </a:rPr>
              <a:t>infiltrate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81832" y="6266789"/>
            <a:ext cx="2183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rabies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Negri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bodies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4373"/>
            <a:ext cx="9144000" cy="61436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215" y="25146"/>
            <a:ext cx="39255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Rabies</a:t>
            </a:r>
            <a:r>
              <a:rPr sz="28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sz="28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Negriho</a:t>
            </a:r>
            <a:r>
              <a:rPr sz="28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bodies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7659" y="277875"/>
            <a:ext cx="8249284" cy="5905500"/>
            <a:chOff x="447659" y="277875"/>
            <a:chExt cx="8249284" cy="5905500"/>
          </a:xfrm>
        </p:grpSpPr>
        <p:sp>
          <p:nvSpPr>
            <p:cNvPr id="3" name="object 3"/>
            <p:cNvSpPr/>
            <p:nvPr/>
          </p:nvSpPr>
          <p:spPr>
            <a:xfrm>
              <a:off x="457199" y="6172199"/>
              <a:ext cx="8229600" cy="1905"/>
            </a:xfrm>
            <a:custGeom>
              <a:avLst/>
              <a:gdLst/>
              <a:ahLst/>
              <a:cxnLst/>
              <a:rect l="l" t="t" r="r" b="b"/>
              <a:pathLst>
                <a:path w="8229600" h="1904">
                  <a:moveTo>
                    <a:pt x="0" y="0"/>
                  </a:moveTo>
                  <a:lnTo>
                    <a:pt x="8229600" y="1587"/>
                  </a:lnTo>
                </a:path>
              </a:pathLst>
            </a:custGeom>
            <a:ln w="1908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8725" y="277875"/>
              <a:ext cx="6675501" cy="58435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181604" y="6266789"/>
            <a:ext cx="2781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herpetic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encephalitis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MRI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459" y="0"/>
            <a:ext cx="8773160" cy="6183630"/>
            <a:chOff x="371459" y="0"/>
            <a:chExt cx="8773160" cy="6183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659" y="277875"/>
              <a:ext cx="8248680" cy="59054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4074" y="0"/>
              <a:ext cx="3209924" cy="292900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44344" y="6266789"/>
            <a:ext cx="4657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Herpetic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encephalitis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intranuclear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inclusions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70123" y="6266789"/>
            <a:ext cx="3604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Alzheimer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disease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senile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plaques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3503" y="6266789"/>
            <a:ext cx="7136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Herpetic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encephalitis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necrotic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neurons,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edema,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perivascular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infiltrate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659" y="277876"/>
            <a:ext cx="8248680" cy="59054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11707" y="6266789"/>
            <a:ext cx="6920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47765" algn="l"/>
              </a:tabLst>
            </a:pPr>
            <a:r>
              <a:rPr sz="1800" dirty="0">
                <a:latin typeface="Arial"/>
                <a:cs typeface="Arial"/>
              </a:rPr>
              <a:t>herpetic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encephalitis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EM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intranuclear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inclusion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virions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1B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228600"/>
            <a:ext cx="8229600" cy="609600"/>
          </a:xfrm>
          <a:custGeom>
            <a:avLst/>
            <a:gdLst/>
            <a:ahLst/>
            <a:cxnLst/>
            <a:rect l="l" t="t" r="r" b="b"/>
            <a:pathLst>
              <a:path w="8229600" h="609600">
                <a:moveTo>
                  <a:pt x="0" y="609600"/>
                </a:moveTo>
                <a:lnTo>
                  <a:pt x="0" y="0"/>
                </a:lnTo>
                <a:lnTo>
                  <a:pt x="8229600" y="0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47659" y="785811"/>
            <a:ext cx="8688705" cy="6064250"/>
            <a:chOff x="447659" y="785811"/>
            <a:chExt cx="8688705" cy="6064250"/>
          </a:xfrm>
        </p:grpSpPr>
        <p:sp>
          <p:nvSpPr>
            <p:cNvPr id="5" name="object 5"/>
            <p:cNvSpPr/>
            <p:nvPr/>
          </p:nvSpPr>
          <p:spPr>
            <a:xfrm>
              <a:off x="457199" y="6172200"/>
              <a:ext cx="8229600" cy="1905"/>
            </a:xfrm>
            <a:custGeom>
              <a:avLst/>
              <a:gdLst/>
              <a:ahLst/>
              <a:cxnLst/>
              <a:rect l="l" t="t" r="r" b="b"/>
              <a:pathLst>
                <a:path w="8229600" h="1904">
                  <a:moveTo>
                    <a:pt x="0" y="0"/>
                  </a:moveTo>
                  <a:lnTo>
                    <a:pt x="8229600" y="1587"/>
                  </a:lnTo>
                </a:path>
              </a:pathLst>
            </a:custGeom>
            <a:ln w="19080">
              <a:solidFill>
                <a:srgbClr val="CC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1751" y="785811"/>
              <a:ext cx="7064375" cy="606425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215" y="183261"/>
            <a:ext cx="4277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Poliomyelitis</a:t>
            </a:r>
            <a:r>
              <a:rPr sz="28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acuta</a:t>
            </a:r>
            <a:r>
              <a:rPr sz="2800" spc="-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anterior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02404" y="93497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97804" y="93497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22211" y="93497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9390" y="93497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36745" y="3605529"/>
            <a:ext cx="216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of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215" y="2233676"/>
            <a:ext cx="35877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256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1-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4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Motor</a:t>
            </a:r>
            <a:r>
              <a:rPr sz="1800" spc="-10" dirty="0">
                <a:latin typeface="Arial"/>
                <a:cs typeface="Arial"/>
              </a:rPr>
              <a:t> neurons</a:t>
            </a:r>
            <a:endParaRPr sz="1800">
              <a:latin typeface="Arial"/>
              <a:cs typeface="Arial"/>
            </a:endParaRPr>
          </a:p>
          <a:p>
            <a:pPr marR="1636395" algn="ct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1=</a:t>
            </a:r>
            <a:r>
              <a:rPr sz="1800" spc="-10" dirty="0">
                <a:latin typeface="Arial"/>
                <a:cs typeface="Arial"/>
              </a:rPr>
              <a:t> normal</a:t>
            </a:r>
            <a:endParaRPr sz="1800">
              <a:latin typeface="Arial"/>
              <a:cs typeface="Arial"/>
            </a:endParaRPr>
          </a:p>
          <a:p>
            <a:pPr marR="285750" algn="ct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2=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affected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neuron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with</a:t>
            </a:r>
            <a:endParaRPr sz="1800">
              <a:latin typeface="Arial"/>
              <a:cs typeface="Arial"/>
            </a:endParaRPr>
          </a:p>
          <a:p>
            <a:pPr marR="1296670" algn="ct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intranuclear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inclusions</a:t>
            </a:r>
            <a:endParaRPr sz="1800">
              <a:latin typeface="Arial"/>
              <a:cs typeface="Arial"/>
            </a:endParaRPr>
          </a:p>
          <a:p>
            <a:pPr marL="461009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3=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necrosis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neurons</a:t>
            </a:r>
            <a:endParaRPr sz="1800">
              <a:latin typeface="Arial"/>
              <a:cs typeface="Arial"/>
            </a:endParaRPr>
          </a:p>
          <a:p>
            <a:pPr marL="12700" marR="267335" indent="448309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4=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leukocytic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infiltrate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site </a:t>
            </a:r>
            <a:r>
              <a:rPr sz="1800" dirty="0">
                <a:latin typeface="Arial"/>
                <a:cs typeface="Arial"/>
              </a:rPr>
              <a:t>necrotic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neron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5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late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complications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poliomyelitis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10403" y="504113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1291" y="6266789"/>
            <a:ext cx="74803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poliomyelitis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lymphocytic inflitrate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anterior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spinal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columns,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necrosis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</a:t>
            </a:r>
            <a:endParaRPr sz="18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1800" spc="-10" dirty="0">
                <a:latin typeface="Arial"/>
                <a:cs typeface="Arial"/>
              </a:rPr>
              <a:t>neurons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3000"/>
            <a:ext cx="9143935" cy="62149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215" y="25146"/>
            <a:ext cx="4277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Poliomyelitis</a:t>
            </a:r>
            <a:r>
              <a:rPr sz="28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acuta</a:t>
            </a:r>
            <a:r>
              <a:rPr sz="2800" spc="-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anterior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35657" y="6266789"/>
            <a:ext cx="5473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tick-</a:t>
            </a:r>
            <a:r>
              <a:rPr sz="1800" dirty="0">
                <a:latin typeface="Arial"/>
                <a:cs typeface="Arial"/>
              </a:rPr>
              <a:t>borne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encephalitis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edema,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perivascular</a:t>
            </a:r>
            <a:r>
              <a:rPr sz="1800" spc="-10" dirty="0">
                <a:latin typeface="Arial"/>
                <a:cs typeface="Arial"/>
              </a:rPr>
              <a:t> infiltrate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1905" algn="ctr">
              <a:lnSpc>
                <a:spcPct val="100000"/>
              </a:lnSpc>
              <a:spcBef>
                <a:spcPts val="140"/>
              </a:spcBef>
            </a:pPr>
            <a:r>
              <a:rPr sz="2400" spc="-10" dirty="0"/>
              <a:t>neurosyphilis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1823719"/>
            <a:ext cx="7983220" cy="3342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6075" indent="-333375">
              <a:lnSpc>
                <a:spcPct val="100000"/>
              </a:lnSpc>
              <a:spcBef>
                <a:spcPts val="95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spc="-10" dirty="0">
                <a:latin typeface="Arial"/>
                <a:cs typeface="Arial"/>
              </a:rPr>
              <a:t>meningovascular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form</a:t>
            </a:r>
            <a:endParaRPr sz="2800">
              <a:latin typeface="Arial"/>
              <a:cs typeface="Arial"/>
            </a:endParaRPr>
          </a:p>
          <a:p>
            <a:pPr marL="664845" marR="5080" lvl="1" indent="-325120">
              <a:lnSpc>
                <a:spcPct val="80000"/>
              </a:lnSpc>
              <a:spcBef>
                <a:spcPts val="605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Thickening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meninges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miliary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gummas, </a:t>
            </a:r>
            <a:r>
              <a:rPr sz="2400" dirty="0">
                <a:latin typeface="Arial"/>
                <a:cs typeface="Arial"/>
              </a:rPr>
              <a:t>lymphoplasmocytic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infiltrate,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particularly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base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brain,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Heubner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arteritis.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occasion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process </a:t>
            </a:r>
            <a:r>
              <a:rPr sz="2400" dirty="0">
                <a:latin typeface="Arial"/>
                <a:cs typeface="Arial"/>
              </a:rPr>
              <a:t>preferentially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involves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spinal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meninges</a:t>
            </a:r>
            <a:endParaRPr sz="240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205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800" dirty="0">
                <a:latin typeface="Arial"/>
                <a:cs typeface="Arial"/>
              </a:rPr>
              <a:t>paralysis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progresiva</a:t>
            </a:r>
            <a:endParaRPr sz="2800">
              <a:latin typeface="Arial"/>
              <a:cs typeface="Arial"/>
            </a:endParaRPr>
          </a:p>
          <a:p>
            <a:pPr marL="663575" marR="712470" lvl="1" indent="-323850">
              <a:lnSpc>
                <a:spcPct val="80000"/>
              </a:lnSpc>
              <a:spcBef>
                <a:spcPts val="620"/>
              </a:spcBef>
              <a:buClr>
                <a:srgbClr val="3A812E"/>
              </a:buClr>
              <a:buFont typeface="Wingdings"/>
              <a:buChar char=""/>
              <a:tabLst>
                <a:tab pos="664845" algn="l"/>
              </a:tabLst>
            </a:pPr>
            <a:r>
              <a:rPr sz="2400" dirty="0">
                <a:latin typeface="Arial"/>
                <a:cs typeface="Arial"/>
              </a:rPr>
              <a:t>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untreatud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syphilis.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Atrophy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cortex, 	hemosiderine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deposition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(atrophia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cerebri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rubra), 	</a:t>
            </a:r>
            <a:r>
              <a:rPr sz="2400" dirty="0">
                <a:latin typeface="Arial"/>
                <a:cs typeface="Arial"/>
              </a:rPr>
              <a:t>neuronal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27158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25" dirty="0"/>
              <a:t>CNS</a:t>
            </a:r>
          </a:p>
          <a:p>
            <a:pPr marL="635" algn="ctr">
              <a:lnSpc>
                <a:spcPct val="100000"/>
              </a:lnSpc>
              <a:spcBef>
                <a:spcPts val="140"/>
              </a:spcBef>
            </a:pPr>
            <a:r>
              <a:rPr sz="2400" spc="-55" dirty="0"/>
              <a:t>záněty </a:t>
            </a:r>
            <a:r>
              <a:rPr sz="2400" spc="-10" dirty="0"/>
              <a:t>mozku</a:t>
            </a:r>
            <a:r>
              <a:rPr sz="2400" spc="-65" dirty="0"/>
              <a:t> </a:t>
            </a:r>
            <a:r>
              <a:rPr sz="2400" dirty="0"/>
              <a:t>–</a:t>
            </a:r>
            <a:r>
              <a:rPr sz="2400" spc="-65" dirty="0"/>
              <a:t> </a:t>
            </a:r>
            <a:r>
              <a:rPr sz="2400" spc="-10" dirty="0"/>
              <a:t>neurosyphilis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2340" y="2049395"/>
            <a:ext cx="6187440" cy="246126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45440" indent="-332740">
              <a:lnSpc>
                <a:spcPct val="100000"/>
              </a:lnSpc>
              <a:spcBef>
                <a:spcPts val="81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dirty="0">
                <a:latin typeface="Arial"/>
                <a:cs typeface="Arial"/>
              </a:rPr>
              <a:t>tabes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dorsalis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spc="-10" dirty="0">
                <a:latin typeface="Arial"/>
                <a:cs typeface="Arial"/>
              </a:rPr>
              <a:t>Demyelinization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dorsal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spinal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columns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989"/>
              </a:spcBef>
              <a:buClr>
                <a:srgbClr val="3A812E"/>
              </a:buClr>
              <a:buFont typeface="Wingdings"/>
              <a:buChar char=""/>
            </a:pPr>
            <a:endParaRPr sz="2400">
              <a:latin typeface="Arial"/>
              <a:cs typeface="Arial"/>
            </a:endParaRPr>
          </a:p>
          <a:p>
            <a:pPr marL="345440" indent="-332740">
              <a:lnSpc>
                <a:spcPct val="100000"/>
              </a:lnSpc>
              <a:spcBef>
                <a:spcPts val="5"/>
              </a:spcBef>
              <a:buClr>
                <a:srgbClr val="CC9900"/>
              </a:buClr>
              <a:buFont typeface="Wingdings"/>
              <a:buChar char=""/>
              <a:tabLst>
                <a:tab pos="345440" algn="l"/>
              </a:tabLst>
            </a:pPr>
            <a:r>
              <a:rPr sz="2800" spc="-10" dirty="0">
                <a:latin typeface="Arial"/>
                <a:cs typeface="Arial"/>
              </a:rPr>
              <a:t>gumma</a:t>
            </a:r>
            <a:endParaRPr sz="2800">
              <a:latin typeface="Arial"/>
              <a:cs typeface="Arial"/>
            </a:endParaRPr>
          </a:p>
          <a:p>
            <a:pPr marL="664210" lvl="1" indent="-323850">
              <a:lnSpc>
                <a:spcPct val="100000"/>
              </a:lnSpc>
              <a:spcBef>
                <a:spcPts val="615"/>
              </a:spcBef>
              <a:buClr>
                <a:srgbClr val="3A812E"/>
              </a:buClr>
              <a:buFont typeface="Wingdings"/>
              <a:buChar char=""/>
              <a:tabLst>
                <a:tab pos="664210" algn="l"/>
              </a:tabLst>
            </a:pPr>
            <a:r>
              <a:rPr sz="2400" dirty="0">
                <a:latin typeface="Arial"/>
                <a:cs typeface="Arial"/>
              </a:rPr>
              <a:t>Nodular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tumor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like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focus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74111" y="6266789"/>
            <a:ext cx="3796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neurosyphilis 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atrophia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cerebri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rubra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312" y="333375"/>
            <a:ext cx="8197850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21585" y="6266789"/>
            <a:ext cx="5102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neurosyphilis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syphilitic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gumma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cerebellum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96261" y="6266789"/>
            <a:ext cx="4954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05964" algn="l"/>
              </a:tabLst>
            </a:pPr>
            <a:r>
              <a:rPr sz="1800" dirty="0">
                <a:latin typeface="Arial"/>
                <a:cs typeface="Arial"/>
              </a:rPr>
              <a:t>Alzheimer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disease</a:t>
            </a:r>
            <a:r>
              <a:rPr sz="1800" dirty="0">
                <a:latin typeface="Arial"/>
                <a:cs typeface="Arial"/>
              </a:rPr>
              <a:t>	-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senile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plaques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silver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stain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220075" cy="44545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96161" y="6266789"/>
            <a:ext cx="6551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neurosyphilis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tabes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dorsalis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atrophy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dorsal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spinal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columns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1905"/>
          </a:xfrm>
          <a:custGeom>
            <a:avLst/>
            <a:gdLst/>
            <a:ahLst/>
            <a:cxnLst/>
            <a:rect l="l" t="t" r="r" b="b"/>
            <a:pathLst>
              <a:path w="8229600" h="1904">
                <a:moveTo>
                  <a:pt x="0" y="0"/>
                </a:moveTo>
                <a:lnTo>
                  <a:pt x="8229600" y="1587"/>
                </a:lnTo>
              </a:path>
            </a:pathLst>
          </a:custGeom>
          <a:ln w="1908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333375"/>
            <a:ext cx="8220075" cy="574992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27323" y="6266789"/>
            <a:ext cx="269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neurosyphilis –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silver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stain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28595" algn="l"/>
              </a:tabLst>
            </a:pPr>
            <a:r>
              <a:rPr spc="-70" dirty="0"/>
              <a:t>Pathology</a:t>
            </a:r>
            <a:r>
              <a:rPr spc="-175" dirty="0"/>
              <a:t> </a:t>
            </a:r>
            <a:r>
              <a:rPr spc="-25" dirty="0"/>
              <a:t>of</a:t>
            </a:r>
            <a:r>
              <a:rPr dirty="0"/>
              <a:t>	the</a:t>
            </a:r>
            <a:r>
              <a:rPr spc="-50" dirty="0"/>
              <a:t> </a:t>
            </a:r>
            <a:r>
              <a:rPr spc="-55" dirty="0"/>
              <a:t>CNS</a:t>
            </a:r>
          </a:p>
          <a:p>
            <a:pPr marL="114300">
              <a:lnSpc>
                <a:spcPct val="100000"/>
              </a:lnSpc>
              <a:spcBef>
                <a:spcPts val="140"/>
              </a:spcBef>
              <a:tabLst>
                <a:tab pos="2754630" algn="l"/>
              </a:tabLst>
            </a:pPr>
            <a:r>
              <a:rPr sz="2400" spc="-55" dirty="0"/>
              <a:t>degenerative</a:t>
            </a:r>
            <a:r>
              <a:rPr sz="2400" spc="-85" dirty="0"/>
              <a:t> </a:t>
            </a:r>
            <a:r>
              <a:rPr sz="2400" spc="-10" dirty="0"/>
              <a:t>changes</a:t>
            </a:r>
            <a:r>
              <a:rPr sz="2400" dirty="0"/>
              <a:t>	-</a:t>
            </a:r>
            <a:r>
              <a:rPr sz="2400" spc="-65" dirty="0"/>
              <a:t> </a:t>
            </a:r>
            <a:r>
              <a:rPr sz="2400" spc="-55" dirty="0"/>
              <a:t>Pick</a:t>
            </a:r>
            <a:r>
              <a:rPr sz="2400" spc="-70" dirty="0"/>
              <a:t> </a:t>
            </a:r>
            <a:r>
              <a:rPr sz="2400" spc="-10" dirty="0"/>
              <a:t>disease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34720" y="1550467"/>
            <a:ext cx="8061325" cy="463460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460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lang="sk-SK" sz="2400" spc="-10" dirty="0">
                <a:latin typeface="Arial"/>
                <a:cs typeface="Arial"/>
              </a:rPr>
              <a:t>FTLD </a:t>
            </a:r>
            <a:r>
              <a:rPr lang="sk-SK" sz="2400" spc="-10" dirty="0" err="1">
                <a:latin typeface="Arial"/>
                <a:cs typeface="Arial"/>
              </a:rPr>
              <a:t>associated</a:t>
            </a:r>
            <a:r>
              <a:rPr lang="sk-SK" sz="2400" spc="-10" dirty="0">
                <a:latin typeface="Arial"/>
                <a:cs typeface="Arial"/>
              </a:rPr>
              <a:t> </a:t>
            </a:r>
            <a:r>
              <a:rPr lang="sk-SK" sz="2400" spc="-10" dirty="0" err="1">
                <a:latin typeface="Arial"/>
                <a:cs typeface="Arial"/>
              </a:rPr>
              <a:t>with</a:t>
            </a:r>
            <a:r>
              <a:rPr lang="sk-SK" sz="2400" spc="-10" dirty="0">
                <a:latin typeface="Arial"/>
                <a:cs typeface="Arial"/>
              </a:rPr>
              <a:t> </a:t>
            </a:r>
            <a:r>
              <a:rPr lang="sk-SK" sz="2400" spc="-10" dirty="0" err="1">
                <a:latin typeface="Arial"/>
                <a:cs typeface="Arial"/>
              </a:rPr>
              <a:t>tau-protein</a:t>
            </a:r>
            <a:r>
              <a:rPr lang="sk-SK" sz="2400" spc="-10" dirty="0">
                <a:latin typeface="Arial"/>
                <a:cs typeface="Arial"/>
              </a:rPr>
              <a:t> </a:t>
            </a:r>
            <a:r>
              <a:rPr lang="sk-SK" sz="2400" spc="-10" dirty="0" err="1">
                <a:latin typeface="Arial"/>
                <a:cs typeface="Arial"/>
              </a:rPr>
              <a:t>accumulation</a:t>
            </a:r>
            <a:endParaRPr lang="sk-SK" sz="2400" spc="-1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7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400" spc="-10" dirty="0">
                <a:latin typeface="Arial"/>
                <a:cs typeface="Arial"/>
              </a:rPr>
              <a:t>macroscopically</a:t>
            </a:r>
            <a:endParaRPr sz="2400" dirty="0">
              <a:latin typeface="Arial"/>
              <a:cs typeface="Arial"/>
            </a:endParaRPr>
          </a:p>
          <a:p>
            <a:pPr marL="672465" marR="531495" lvl="1" indent="-325120">
              <a:lnSpc>
                <a:spcPct val="100000"/>
              </a:lnSpc>
              <a:spcBef>
                <a:spcPts val="509"/>
              </a:spcBef>
              <a:buClr>
                <a:srgbClr val="3A812E"/>
              </a:buClr>
              <a:buFont typeface="Wingdings"/>
              <a:buChar char=""/>
              <a:tabLst>
                <a:tab pos="672465" algn="l"/>
              </a:tabLst>
            </a:pPr>
            <a:r>
              <a:rPr sz="2000" dirty="0">
                <a:latin typeface="Arial"/>
                <a:cs typeface="Arial"/>
              </a:rPr>
              <a:t>pronounced,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frequently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asymmetric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atrophy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frontal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temporal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lobes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conspicious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sparing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posterior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two </a:t>
            </a:r>
            <a:r>
              <a:rPr sz="2000" dirty="0">
                <a:latin typeface="Arial"/>
                <a:cs typeface="Arial"/>
              </a:rPr>
              <a:t>thirds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superior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temporal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gyrus</a:t>
            </a:r>
            <a:endParaRPr sz="2000" dirty="0">
              <a:latin typeface="Arial"/>
              <a:cs typeface="Arial"/>
            </a:endParaRPr>
          </a:p>
          <a:p>
            <a:pPr marL="672465" marR="857885" lvl="1" indent="-325120">
              <a:lnSpc>
                <a:spcPct val="100000"/>
              </a:lnSpc>
              <a:spcBef>
                <a:spcPts val="495"/>
              </a:spcBef>
              <a:buClr>
                <a:srgbClr val="3A812E"/>
              </a:buClr>
              <a:buFont typeface="Wingdings"/>
              <a:buChar char=""/>
              <a:tabLst>
                <a:tab pos="672465" algn="l"/>
              </a:tabLst>
            </a:pPr>
            <a:r>
              <a:rPr sz="2000" dirty="0">
                <a:latin typeface="Arial"/>
                <a:cs typeface="Arial"/>
              </a:rPr>
              <a:t>lobar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atrophy,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bilateral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atrophy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caudate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nucleus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and </a:t>
            </a:r>
            <a:r>
              <a:rPr sz="2000" spc="-10" dirty="0">
                <a:latin typeface="Arial"/>
                <a:cs typeface="Arial"/>
              </a:rPr>
              <a:t>putamen</a:t>
            </a:r>
            <a:endParaRPr sz="2000" dirty="0">
              <a:latin typeface="Arial"/>
              <a:cs typeface="Arial"/>
            </a:endParaRPr>
          </a:p>
          <a:p>
            <a:pPr marL="346075" indent="-333375">
              <a:lnSpc>
                <a:spcPct val="100000"/>
              </a:lnSpc>
              <a:spcBef>
                <a:spcPts val="600"/>
              </a:spcBef>
              <a:buClr>
                <a:srgbClr val="CC9900"/>
              </a:buClr>
              <a:buFont typeface="Wingdings"/>
              <a:buChar char=""/>
              <a:tabLst>
                <a:tab pos="346075" algn="l"/>
              </a:tabLst>
            </a:pPr>
            <a:r>
              <a:rPr sz="2400" dirty="0">
                <a:latin typeface="Arial"/>
                <a:cs typeface="Arial"/>
              </a:rPr>
              <a:t>microscopic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examination</a:t>
            </a:r>
            <a:endParaRPr sz="2400" dirty="0">
              <a:latin typeface="Arial"/>
              <a:cs typeface="Arial"/>
            </a:endParaRPr>
          </a:p>
          <a:p>
            <a:pPr marL="672465" marR="5080" lvl="1" indent="-325120">
              <a:lnSpc>
                <a:spcPct val="100000"/>
              </a:lnSpc>
              <a:spcBef>
                <a:spcPts val="505"/>
              </a:spcBef>
              <a:buClr>
                <a:srgbClr val="3A812E"/>
              </a:buClr>
              <a:buFont typeface="Wingdings"/>
              <a:buChar char=""/>
              <a:tabLst>
                <a:tab pos="672465" algn="l"/>
                <a:tab pos="6962775" algn="l"/>
              </a:tabLst>
            </a:pPr>
            <a:r>
              <a:rPr sz="2000" dirty="0">
                <a:latin typeface="Arial"/>
                <a:cs typeface="Arial"/>
              </a:rPr>
              <a:t>neuronal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loss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most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severe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outer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three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layers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cortex,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demyelinisation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white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matter,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Pick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bodies</a:t>
            </a:r>
            <a:r>
              <a:rPr lang="sk-SK"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round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to </a:t>
            </a:r>
            <a:r>
              <a:rPr sz="2000" dirty="0">
                <a:latin typeface="Arial"/>
                <a:cs typeface="Arial"/>
              </a:rPr>
              <a:t>oval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weakly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eosinophilic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cytoplasmatic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inclusions,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Pick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– </a:t>
            </a:r>
            <a:r>
              <a:rPr sz="2000" dirty="0">
                <a:latin typeface="Arial"/>
                <a:cs typeface="Arial"/>
              </a:rPr>
              <a:t>swelling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surviving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neurons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(Hirano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bodies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and</a:t>
            </a:r>
            <a:endParaRPr sz="2000" dirty="0">
              <a:latin typeface="Arial"/>
              <a:cs typeface="Arial"/>
            </a:endParaRPr>
          </a:p>
          <a:p>
            <a:pPr marL="67246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granulovacuolar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degeneration)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1018</Words>
  <Application>Microsoft Office PowerPoint</Application>
  <PresentationFormat>Předvádění na obrazovce (4:3)</PresentationFormat>
  <Paragraphs>280</Paragraphs>
  <Slides>81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5" baseType="lpstr">
      <vt:lpstr>Arial</vt:lpstr>
      <vt:lpstr>Times New Roman</vt:lpstr>
      <vt:lpstr>Wingdings</vt:lpstr>
      <vt:lpstr>Office Theme</vt:lpstr>
      <vt:lpstr>Pathology of the Central Nervous System</vt:lpstr>
      <vt:lpstr>Pathology of the CNS degenerative diseases</vt:lpstr>
      <vt:lpstr>Pathology of the CNS degenerative diseases – classification</vt:lpstr>
      <vt:lpstr>Pathology of the CNS degenerative diseases – Alzheimer disease</vt:lpstr>
      <vt:lpstr>Pathology of the CNS degenerative diseases – Alzheimer disease</vt:lpstr>
      <vt:lpstr>Prezentace aplikace PowerPoint</vt:lpstr>
      <vt:lpstr>Prezentace aplikace PowerPoint</vt:lpstr>
      <vt:lpstr>Prezentace aplikace PowerPoint</vt:lpstr>
      <vt:lpstr>Pathology of the CNS degenerative changes - Pick disease</vt:lpstr>
      <vt:lpstr>Prezentace aplikace PowerPoint</vt:lpstr>
      <vt:lpstr>Prezentace aplikace PowerPoint</vt:lpstr>
      <vt:lpstr>Pathology of the CNS degenerative diseases – Huntington chorea</vt:lpstr>
      <vt:lpstr>Prezentace aplikace PowerPoint</vt:lpstr>
      <vt:lpstr>Pathology of the CNS degenerative diseases – Parkinson disease</vt:lpstr>
      <vt:lpstr>Pathology of the CNS degenerative diseases – Parkinson disease</vt:lpstr>
      <vt:lpstr>Prezentace aplikace PowerPoint</vt:lpstr>
      <vt:lpstr>Prezentace aplikace PowerPoint</vt:lpstr>
      <vt:lpstr>Pathology of the CNS degenerative disorders – Spongiform encephalopathy</vt:lpstr>
      <vt:lpstr>Prezentace aplikace PowerPoint</vt:lpstr>
      <vt:lpstr>Prezentace aplikace PowerPoint</vt:lpstr>
      <vt:lpstr>Pathology of the CNS demyelinating disorders</vt:lpstr>
      <vt:lpstr>Pathology of the CNS demyelinating disorders</vt:lpstr>
      <vt:lpstr>Pathology of the CNS demyelinating disorders – sclerosis multiplex</vt:lpstr>
      <vt:lpstr>Prezentace aplikace PowerPoint</vt:lpstr>
      <vt:lpstr>Prezentace aplikace PowerPoint</vt:lpstr>
      <vt:lpstr>Prezentace aplikace PowerPoint</vt:lpstr>
      <vt:lpstr>Pathology of the CNS demyelinating disorders – acute disseminated encephalomyelitis</vt:lpstr>
      <vt:lpstr>Pathology of the CNS</vt:lpstr>
      <vt:lpstr>Prezentace aplikace PowerPoint</vt:lpstr>
      <vt:lpstr>Prezentace aplikace PowerPoint</vt:lpstr>
      <vt:lpstr>Prezentace aplikace PowerPoint</vt:lpstr>
      <vt:lpstr>Prezentace aplikace PowerPoint</vt:lpstr>
      <vt:lpstr>Pathology of the CNS demyelinating disorders – progressive multifocal leukoencephalopathy</vt:lpstr>
      <vt:lpstr>Pathology of the CNS demyelinating disorders – progressive multifocal leukoencephalopathy</vt:lpstr>
      <vt:lpstr>Prezentace aplikace PowerPoint</vt:lpstr>
      <vt:lpstr>Pathology of the CNS brain tumors</vt:lpstr>
      <vt:lpstr>Pathology of the CNS medulloblastoma</vt:lpstr>
      <vt:lpstr>Medulloblastoma</vt:lpstr>
      <vt:lpstr>Prezentace aplikace PowerPoint</vt:lpstr>
      <vt:lpstr>Pathology of the CNS astrocytomas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Pathology of the CNS oligodendroglioma</vt:lpstr>
      <vt:lpstr>Prezentace aplikace PowerPoint</vt:lpstr>
      <vt:lpstr>Prezentace aplikace PowerPoint</vt:lpstr>
      <vt:lpstr>Pathology of the CNS ependymoma</vt:lpstr>
      <vt:lpstr>Prezentace aplikace PowerPoint</vt:lpstr>
      <vt:lpstr>Pathology of the CNS meningioma</vt:lpstr>
      <vt:lpstr>Prezentace aplikace PowerPoint</vt:lpstr>
      <vt:lpstr>Prezentace aplikace PowerPoint</vt:lpstr>
      <vt:lpstr>Pathology of the CNS other intracranial tumors</vt:lpstr>
      <vt:lpstr>Pathology of the CNS infections of the nervous system</vt:lpstr>
      <vt:lpstr>Pathology of the CNS meningitis</vt:lpstr>
      <vt:lpstr>Prezentace aplikace PowerPoint</vt:lpstr>
      <vt:lpstr>Prezentace aplikace PowerPoint</vt:lpstr>
      <vt:lpstr>Purulent meningitis</vt:lpstr>
      <vt:lpstr>Prezentace aplikace PowerPoint</vt:lpstr>
      <vt:lpstr>Prezentace aplikace PowerPoint</vt:lpstr>
      <vt:lpstr>Brain abscess</vt:lpstr>
      <vt:lpstr>Pathology of the CNS encephalitis</vt:lpstr>
      <vt:lpstr>Pathology of the CNS encephalitis</vt:lpstr>
      <vt:lpstr>Prezentace aplikace PowerPoint</vt:lpstr>
      <vt:lpstr>Prezentace aplikace PowerPoint</vt:lpstr>
      <vt:lpstr>Rabies – Negriho bodies</vt:lpstr>
      <vt:lpstr>Prezentace aplikace PowerPoint</vt:lpstr>
      <vt:lpstr>Prezentace aplikace PowerPoint</vt:lpstr>
      <vt:lpstr>Prezentace aplikace PowerPoint</vt:lpstr>
      <vt:lpstr>Prezentace aplikace PowerPoint</vt:lpstr>
      <vt:lpstr>Poliomyelitis acuta anterior</vt:lpstr>
      <vt:lpstr>Prezentace aplikace PowerPoint</vt:lpstr>
      <vt:lpstr>Poliomyelitis acuta anterior</vt:lpstr>
      <vt:lpstr>Prezentace aplikace PowerPoint</vt:lpstr>
      <vt:lpstr>Pathology of the CNS neurosyphilis</vt:lpstr>
      <vt:lpstr>Pathology of the CNS záněty mozku – neurosyphilis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Neuropatologie</dc:title>
  <dc:creator>Ondřej Souček</dc:creator>
  <cp:lastModifiedBy>Said Dávid</cp:lastModifiedBy>
  <cp:revision>5</cp:revision>
  <dcterms:created xsi:type="dcterms:W3CDTF">2024-04-21T11:35:59Z</dcterms:created>
  <dcterms:modified xsi:type="dcterms:W3CDTF">2025-04-22T07:37:47Z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2015-04-16T00:00:00Z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2024-04-21T00:00:00Z</vt:filetime>
  </property>
  <property fmtid="{D5CDD505-2E9C-101B-9397-08002B2CF9AE}" pid="5" name="Producer">
    <vt:lpwstr>3-Heights(TM) PDF Security Shell 4.8.25.2 (http://www.pdf-tools.com)</vt:lpwstr>
  </property>
</Properties>
</file>