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303" r:id="rId41"/>
    <p:sldId id="304" r:id="rId42"/>
    <p:sldId id="295" r:id="rId43"/>
    <p:sldId id="307" r:id="rId44"/>
    <p:sldId id="306" r:id="rId45"/>
    <p:sldId id="296" r:id="rId46"/>
    <p:sldId id="297" r:id="rId47"/>
    <p:sldId id="298" r:id="rId48"/>
    <p:sldId id="299" r:id="rId49"/>
    <p:sldId id="300" r:id="rId50"/>
    <p:sldId id="301" r:id="rId51"/>
    <p:sldId id="302" r:id="rId52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0" i="0">
                <a:solidFill>
                  <a:srgbClr val="00663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81000" y="228600"/>
            <a:ext cx="8229600" cy="609600"/>
          </a:xfrm>
          <a:custGeom>
            <a:avLst/>
            <a:gdLst/>
            <a:ahLst/>
            <a:cxnLst/>
            <a:rect l="l" t="t" r="r" b="b"/>
            <a:pathLst>
              <a:path w="8229600" h="609600">
                <a:moveTo>
                  <a:pt x="0" y="609600"/>
                </a:moveTo>
                <a:lnTo>
                  <a:pt x="0" y="0"/>
                </a:lnTo>
                <a:lnTo>
                  <a:pt x="8229600" y="0"/>
                </a:lnTo>
              </a:path>
            </a:pathLst>
          </a:custGeom>
          <a:ln w="18288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23"/>
                </a:lnTo>
              </a:path>
            </a:pathLst>
          </a:custGeom>
          <a:ln w="18288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0" i="0">
                <a:solidFill>
                  <a:srgbClr val="00663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0" i="0">
                <a:solidFill>
                  <a:srgbClr val="00663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10362" y="1219961"/>
            <a:ext cx="7924800" cy="914400"/>
          </a:xfrm>
          <a:custGeom>
            <a:avLst/>
            <a:gdLst/>
            <a:ahLst/>
            <a:cxnLst/>
            <a:rect l="l" t="t" r="r" b="b"/>
            <a:pathLst>
              <a:path w="7924800" h="914400">
                <a:moveTo>
                  <a:pt x="0" y="914400"/>
                </a:moveTo>
                <a:lnTo>
                  <a:pt x="0" y="0"/>
                </a:lnTo>
                <a:lnTo>
                  <a:pt x="7924800" y="0"/>
                </a:lnTo>
              </a:path>
            </a:pathLst>
          </a:custGeom>
          <a:ln w="25908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981200" y="3962400"/>
            <a:ext cx="6512559" cy="1905"/>
          </a:xfrm>
          <a:custGeom>
            <a:avLst/>
            <a:gdLst/>
            <a:ahLst/>
            <a:cxnLst/>
            <a:rect l="l" t="t" r="r" b="b"/>
            <a:pathLst>
              <a:path w="6512559" h="1904">
                <a:moveTo>
                  <a:pt x="0" y="0"/>
                </a:moveTo>
                <a:lnTo>
                  <a:pt x="6512052" y="1524"/>
                </a:lnTo>
              </a:path>
            </a:pathLst>
          </a:custGeom>
          <a:ln w="18288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0" i="0">
                <a:solidFill>
                  <a:srgbClr val="00663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81000" y="228600"/>
            <a:ext cx="8229600" cy="609600"/>
          </a:xfrm>
          <a:custGeom>
            <a:avLst/>
            <a:gdLst/>
            <a:ahLst/>
            <a:cxnLst/>
            <a:rect l="l" t="t" r="r" b="b"/>
            <a:pathLst>
              <a:path w="8229600" h="609600">
                <a:moveTo>
                  <a:pt x="0" y="609600"/>
                </a:moveTo>
                <a:lnTo>
                  <a:pt x="0" y="0"/>
                </a:lnTo>
                <a:lnTo>
                  <a:pt x="8229600" y="0"/>
                </a:lnTo>
              </a:path>
            </a:pathLst>
          </a:custGeom>
          <a:ln w="18288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55319" y="293954"/>
            <a:ext cx="7833360" cy="1039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0" i="0">
                <a:solidFill>
                  <a:srgbClr val="00663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76096" y="2002053"/>
            <a:ext cx="7705725" cy="39331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6092" y="1550034"/>
            <a:ext cx="6416675" cy="1550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83460" marR="5080" indent="-2271395">
              <a:lnSpc>
                <a:spcPct val="100000"/>
              </a:lnSpc>
              <a:spcBef>
                <a:spcPts val="105"/>
              </a:spcBef>
            </a:pPr>
            <a:r>
              <a:rPr sz="5000" dirty="0"/>
              <a:t>Pathology</a:t>
            </a:r>
            <a:r>
              <a:rPr sz="5000" spc="-50" dirty="0"/>
              <a:t> </a:t>
            </a:r>
            <a:r>
              <a:rPr sz="5000" dirty="0"/>
              <a:t>of</a:t>
            </a:r>
            <a:r>
              <a:rPr sz="5000" spc="-45" dirty="0"/>
              <a:t> </a:t>
            </a:r>
            <a:r>
              <a:rPr sz="5000" dirty="0"/>
              <a:t>the</a:t>
            </a:r>
            <a:r>
              <a:rPr sz="5000" spc="-35" dirty="0"/>
              <a:t> </a:t>
            </a:r>
            <a:r>
              <a:rPr sz="5000" spc="-10" dirty="0"/>
              <a:t>Skeletal Muscle</a:t>
            </a:r>
            <a:endParaRPr sz="5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23"/>
                </a:lnTo>
              </a:path>
            </a:pathLst>
          </a:custGeom>
          <a:ln w="18288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391" y="332231"/>
            <a:ext cx="8229600" cy="578510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145917" y="6266484"/>
            <a:ext cx="28270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Atrophy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muscle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fibers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23"/>
                </a:lnTo>
              </a:path>
            </a:pathLst>
          </a:custGeom>
          <a:ln w="18288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32231"/>
            <a:ext cx="8229600" cy="57591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802763" y="6266484"/>
            <a:ext cx="35121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Atrophy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muscle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fibers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-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SDH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1856" y="219456"/>
            <a:ext cx="8324215" cy="5963920"/>
            <a:chOff x="371856" y="219456"/>
            <a:chExt cx="8324215" cy="5963920"/>
          </a:xfrm>
        </p:grpSpPr>
        <p:sp>
          <p:nvSpPr>
            <p:cNvPr id="3" name="object 3"/>
            <p:cNvSpPr/>
            <p:nvPr/>
          </p:nvSpPr>
          <p:spPr>
            <a:xfrm>
              <a:off x="381000" y="228600"/>
              <a:ext cx="8229600" cy="609600"/>
            </a:xfrm>
            <a:custGeom>
              <a:avLst/>
              <a:gdLst/>
              <a:ahLst/>
              <a:cxnLst/>
              <a:rect l="l" t="t" r="r" b="b"/>
              <a:pathLst>
                <a:path w="8229600" h="609600">
                  <a:moveTo>
                    <a:pt x="0" y="609600"/>
                  </a:moveTo>
                  <a:lnTo>
                    <a:pt x="0" y="0"/>
                  </a:lnTo>
                  <a:lnTo>
                    <a:pt x="8229600" y="0"/>
                  </a:lnTo>
                </a:path>
              </a:pathLst>
            </a:custGeom>
            <a:ln w="18288">
              <a:solidFill>
                <a:srgbClr val="CC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8056" y="277368"/>
              <a:ext cx="8247888" cy="59055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03019" y="571500"/>
            <a:ext cx="2369820" cy="547370"/>
          </a:xfrm>
          <a:prstGeom prst="rect">
            <a:avLst/>
          </a:prstGeom>
          <a:solidFill>
            <a:srgbClr val="0066CC"/>
          </a:solidFill>
          <a:ln w="3175">
            <a:solidFill>
              <a:srgbClr val="FFFFFF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225"/>
              </a:spcBef>
            </a:pPr>
            <a:r>
              <a:rPr sz="2200" spc="-10" dirty="0">
                <a:solidFill>
                  <a:srgbClr val="000000"/>
                </a:solidFill>
                <a:latin typeface="Arial"/>
                <a:cs typeface="Arial"/>
              </a:rPr>
              <a:t>Reinervation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dirty="0"/>
              <a:t>Neurogenic</a:t>
            </a:r>
            <a:r>
              <a:rPr spc="-110" dirty="0"/>
              <a:t> </a:t>
            </a:r>
            <a:r>
              <a:rPr spc="-10" dirty="0"/>
              <a:t>lesions</a:t>
            </a:r>
          </a:p>
          <a:p>
            <a:pPr algn="ctr">
              <a:lnSpc>
                <a:spcPct val="100000"/>
              </a:lnSpc>
              <a:spcBef>
                <a:spcPts val="45"/>
              </a:spcBef>
            </a:pPr>
            <a:r>
              <a:rPr sz="2400" dirty="0"/>
              <a:t>nuclear</a:t>
            </a:r>
            <a:r>
              <a:rPr sz="2400" spc="-70" dirty="0"/>
              <a:t> </a:t>
            </a:r>
            <a:r>
              <a:rPr sz="2400" spc="-10" dirty="0"/>
              <a:t>leasions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34416" y="2206878"/>
            <a:ext cx="196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6096" y="2139772"/>
            <a:ext cx="6877050" cy="139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Arial"/>
                <a:cs typeface="Arial"/>
              </a:rPr>
              <a:t>Amyotrophic</a:t>
            </a:r>
            <a:r>
              <a:rPr sz="2800" spc="-1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lateral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sclerosis</a:t>
            </a:r>
            <a:r>
              <a:rPr sz="2800" spc="-1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(motor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neuron disease)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800" dirty="0">
                <a:latin typeface="Arial"/>
                <a:cs typeface="Arial"/>
              </a:rPr>
              <a:t>Spinal</a:t>
            </a:r>
            <a:r>
              <a:rPr sz="2800" spc="-14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atrophy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4416" y="3149346"/>
            <a:ext cx="196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7316" y="4090542"/>
            <a:ext cx="18986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0" dirty="0">
                <a:solidFill>
                  <a:srgbClr val="39802D"/>
                </a:solidFill>
                <a:latin typeface="Wingdings"/>
                <a:cs typeface="Wingdings"/>
              </a:rPr>
              <a:t></a:t>
            </a:r>
            <a:endParaRPr sz="1450">
              <a:latin typeface="Wingdings"/>
              <a:cs typeface="Wing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7316" y="4532503"/>
            <a:ext cx="18986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0" dirty="0">
                <a:solidFill>
                  <a:srgbClr val="39802D"/>
                </a:solidFill>
                <a:latin typeface="Wingdings"/>
                <a:cs typeface="Wingdings"/>
              </a:rPr>
              <a:t></a:t>
            </a:r>
            <a:endParaRPr sz="1450">
              <a:latin typeface="Wingdings"/>
              <a:cs typeface="Wingding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7316" y="3471544"/>
            <a:ext cx="4531995" cy="13925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38455" marR="292735" indent="-326390">
              <a:lnSpc>
                <a:spcPct val="120800"/>
              </a:lnSpc>
              <a:spcBef>
                <a:spcPts val="95"/>
              </a:spcBef>
              <a:tabLst>
                <a:tab pos="337185" algn="l"/>
              </a:tabLst>
            </a:pPr>
            <a:r>
              <a:rPr sz="2175" spc="-75" baseline="15325" dirty="0">
                <a:solidFill>
                  <a:srgbClr val="39802D"/>
                </a:solidFill>
                <a:latin typeface="Wingdings"/>
                <a:cs typeface="Wingdings"/>
              </a:rPr>
              <a:t></a:t>
            </a:r>
            <a:r>
              <a:rPr sz="2175" baseline="15325" dirty="0">
                <a:solidFill>
                  <a:srgbClr val="39802D"/>
                </a:solidFill>
                <a:latin typeface="Times New Roman"/>
                <a:cs typeface="Times New Roman"/>
              </a:rPr>
              <a:t>	</a:t>
            </a:r>
            <a:r>
              <a:rPr sz="2400" dirty="0">
                <a:latin typeface="Arial"/>
                <a:cs typeface="Arial"/>
              </a:rPr>
              <a:t>Infantile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(Werdnig-</a:t>
            </a:r>
            <a:r>
              <a:rPr sz="2400" spc="-10" dirty="0">
                <a:latin typeface="Arial"/>
                <a:cs typeface="Arial"/>
              </a:rPr>
              <a:t>Hoffmann) Intermedate</a:t>
            </a:r>
            <a:endParaRPr sz="2400">
              <a:latin typeface="Arial"/>
              <a:cs typeface="Arial"/>
            </a:endParaRPr>
          </a:p>
          <a:p>
            <a:pPr marL="338455">
              <a:lnSpc>
                <a:spcPct val="100000"/>
              </a:lnSpc>
              <a:spcBef>
                <a:spcPts val="925"/>
              </a:spcBef>
            </a:pPr>
            <a:r>
              <a:rPr sz="2400" spc="-10" dirty="0">
                <a:latin typeface="Arial"/>
                <a:cs typeface="Arial"/>
              </a:rPr>
              <a:t>Juvenile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(Kugelberg-</a:t>
            </a:r>
            <a:r>
              <a:rPr sz="2400" spc="-10" dirty="0">
                <a:latin typeface="Arial"/>
                <a:cs typeface="Arial"/>
              </a:rPr>
              <a:t>Welander)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dirty="0"/>
              <a:t>Diseases</a:t>
            </a:r>
            <a:r>
              <a:rPr spc="-95" dirty="0"/>
              <a:t> </a:t>
            </a:r>
            <a:r>
              <a:rPr dirty="0"/>
              <a:t>of</a:t>
            </a:r>
            <a:r>
              <a:rPr spc="-45" dirty="0"/>
              <a:t> </a:t>
            </a:r>
            <a:r>
              <a:rPr dirty="0"/>
              <a:t>the</a:t>
            </a:r>
            <a:r>
              <a:rPr spc="-40" dirty="0"/>
              <a:t> </a:t>
            </a:r>
            <a:r>
              <a:rPr dirty="0"/>
              <a:t>Neuromuscular</a:t>
            </a:r>
            <a:r>
              <a:rPr spc="-45" dirty="0"/>
              <a:t> </a:t>
            </a:r>
            <a:r>
              <a:rPr spc="-10" dirty="0"/>
              <a:t>Junction</a:t>
            </a:r>
          </a:p>
          <a:p>
            <a:pPr marL="2540" algn="ctr">
              <a:lnSpc>
                <a:spcPct val="100000"/>
              </a:lnSpc>
              <a:spcBef>
                <a:spcPts val="45"/>
              </a:spcBef>
            </a:pPr>
            <a:r>
              <a:rPr sz="2400" dirty="0"/>
              <a:t>myasthenia</a:t>
            </a:r>
            <a:r>
              <a:rPr sz="2400" spc="-75" dirty="0"/>
              <a:t> </a:t>
            </a:r>
            <a:r>
              <a:rPr sz="2400" spc="-10" dirty="0"/>
              <a:t>gravis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34416" y="2206878"/>
            <a:ext cx="196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49783" rIns="0" bIns="0" rtlCol="0">
            <a:spAutoFit/>
          </a:bodyPr>
          <a:lstStyle/>
          <a:p>
            <a:pPr marL="12700" marR="1155065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Autoantibodies</a:t>
            </a:r>
            <a:r>
              <a:rPr spc="-130" dirty="0"/>
              <a:t> </a:t>
            </a:r>
            <a:r>
              <a:rPr dirty="0"/>
              <a:t>against</a:t>
            </a:r>
            <a:r>
              <a:rPr spc="-95" dirty="0"/>
              <a:t> </a:t>
            </a:r>
            <a:r>
              <a:rPr spc="-10" dirty="0"/>
              <a:t>postsynaptic</a:t>
            </a:r>
            <a:r>
              <a:rPr spc="-185" dirty="0"/>
              <a:t> </a:t>
            </a:r>
            <a:r>
              <a:rPr spc="-25" dirty="0"/>
              <a:t>Ach </a:t>
            </a:r>
            <a:r>
              <a:rPr dirty="0"/>
              <a:t>receptors</a:t>
            </a:r>
            <a:r>
              <a:rPr spc="-95" dirty="0"/>
              <a:t> </a:t>
            </a:r>
            <a:r>
              <a:rPr dirty="0"/>
              <a:t>at</a:t>
            </a:r>
            <a:r>
              <a:rPr spc="-80" dirty="0"/>
              <a:t> </a:t>
            </a:r>
            <a:r>
              <a:rPr dirty="0"/>
              <a:t>the</a:t>
            </a:r>
            <a:r>
              <a:rPr spc="-70" dirty="0"/>
              <a:t> </a:t>
            </a:r>
            <a:r>
              <a:rPr spc="-25" dirty="0"/>
              <a:t>NMJ</a:t>
            </a:r>
          </a:p>
          <a:p>
            <a:pPr marL="12700" marR="502284">
              <a:lnSpc>
                <a:spcPct val="100000"/>
              </a:lnSpc>
              <a:spcBef>
                <a:spcPts val="700"/>
              </a:spcBef>
            </a:pPr>
            <a:r>
              <a:rPr dirty="0"/>
              <a:t>Muscle</a:t>
            </a:r>
            <a:r>
              <a:rPr spc="-90" dirty="0"/>
              <a:t> </a:t>
            </a:r>
            <a:r>
              <a:rPr dirty="0"/>
              <a:t>weakness</a:t>
            </a:r>
            <a:r>
              <a:rPr spc="-110" dirty="0"/>
              <a:t> </a:t>
            </a:r>
            <a:r>
              <a:rPr dirty="0"/>
              <a:t>that</a:t>
            </a:r>
            <a:r>
              <a:rPr spc="-80" dirty="0"/>
              <a:t> </a:t>
            </a:r>
            <a:r>
              <a:rPr dirty="0"/>
              <a:t>worsens</a:t>
            </a:r>
            <a:r>
              <a:rPr spc="-100" dirty="0"/>
              <a:t> </a:t>
            </a:r>
            <a:r>
              <a:rPr dirty="0"/>
              <a:t>with</a:t>
            </a:r>
            <a:r>
              <a:rPr spc="-80" dirty="0"/>
              <a:t> </a:t>
            </a:r>
            <a:r>
              <a:rPr dirty="0"/>
              <a:t>use</a:t>
            </a:r>
            <a:r>
              <a:rPr spc="-80" dirty="0"/>
              <a:t> </a:t>
            </a:r>
            <a:r>
              <a:rPr spc="-25" dirty="0"/>
              <a:t>and </a:t>
            </a:r>
            <a:r>
              <a:rPr dirty="0"/>
              <a:t>improves</a:t>
            </a:r>
            <a:r>
              <a:rPr spc="-114" dirty="0"/>
              <a:t> </a:t>
            </a:r>
            <a:r>
              <a:rPr dirty="0"/>
              <a:t>with</a:t>
            </a:r>
            <a:r>
              <a:rPr spc="-90" dirty="0"/>
              <a:t> </a:t>
            </a:r>
            <a:r>
              <a:rPr spc="-20" dirty="0"/>
              <a:t>rest</a:t>
            </a: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dirty="0"/>
              <a:t>Classically</a:t>
            </a:r>
            <a:r>
              <a:rPr spc="-100" dirty="0"/>
              <a:t> </a:t>
            </a:r>
            <a:r>
              <a:rPr dirty="0"/>
              <a:t>involves</a:t>
            </a:r>
            <a:r>
              <a:rPr spc="-85" dirty="0"/>
              <a:t> </a:t>
            </a:r>
            <a:r>
              <a:rPr dirty="0"/>
              <a:t>eyes</a:t>
            </a:r>
            <a:r>
              <a:rPr spc="-85" dirty="0"/>
              <a:t> </a:t>
            </a:r>
            <a:r>
              <a:rPr dirty="0"/>
              <a:t>–</a:t>
            </a:r>
            <a:r>
              <a:rPr spc="-70" dirty="0"/>
              <a:t> </a:t>
            </a:r>
            <a:r>
              <a:rPr dirty="0"/>
              <a:t>ptosis,</a:t>
            </a:r>
            <a:r>
              <a:rPr spc="-100" dirty="0"/>
              <a:t> </a:t>
            </a:r>
            <a:r>
              <a:rPr dirty="0"/>
              <a:t>double</a:t>
            </a:r>
            <a:r>
              <a:rPr spc="-75" dirty="0"/>
              <a:t> </a:t>
            </a:r>
            <a:r>
              <a:rPr spc="-10" dirty="0"/>
              <a:t>vision</a:t>
            </a:r>
          </a:p>
          <a:p>
            <a:pPr marL="12700" marR="781050">
              <a:lnSpc>
                <a:spcPct val="100000"/>
              </a:lnSpc>
              <a:spcBef>
                <a:spcPts val="695"/>
              </a:spcBef>
            </a:pPr>
            <a:r>
              <a:rPr dirty="0"/>
              <a:t>Symptoms</a:t>
            </a:r>
            <a:r>
              <a:rPr spc="-130" dirty="0"/>
              <a:t> </a:t>
            </a:r>
            <a:r>
              <a:rPr dirty="0"/>
              <a:t>improve</a:t>
            </a:r>
            <a:r>
              <a:rPr spc="-125" dirty="0"/>
              <a:t> </a:t>
            </a:r>
            <a:r>
              <a:rPr dirty="0"/>
              <a:t>with</a:t>
            </a:r>
            <a:r>
              <a:rPr spc="-120" dirty="0"/>
              <a:t> </a:t>
            </a:r>
            <a:r>
              <a:rPr spc="-10" dirty="0"/>
              <a:t>anticholinesterase agents</a:t>
            </a: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pc="-10" dirty="0"/>
              <a:t>Associated</a:t>
            </a:r>
            <a:r>
              <a:rPr spc="-120" dirty="0"/>
              <a:t> </a:t>
            </a:r>
            <a:r>
              <a:rPr dirty="0"/>
              <a:t>with</a:t>
            </a:r>
            <a:r>
              <a:rPr spc="-90" dirty="0"/>
              <a:t> </a:t>
            </a:r>
            <a:r>
              <a:rPr dirty="0"/>
              <a:t>thymic</a:t>
            </a:r>
            <a:r>
              <a:rPr spc="-80" dirty="0"/>
              <a:t> </a:t>
            </a:r>
            <a:r>
              <a:rPr dirty="0"/>
              <a:t>hyperplasia</a:t>
            </a:r>
            <a:r>
              <a:rPr spc="-95" dirty="0"/>
              <a:t> </a:t>
            </a:r>
            <a:r>
              <a:rPr dirty="0"/>
              <a:t>or</a:t>
            </a:r>
            <a:r>
              <a:rPr spc="-85" dirty="0"/>
              <a:t> </a:t>
            </a:r>
            <a:r>
              <a:rPr spc="-10" dirty="0"/>
              <a:t>thymoma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4416" y="3149346"/>
            <a:ext cx="196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4416" y="4090542"/>
            <a:ext cx="196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4416" y="4606290"/>
            <a:ext cx="196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4416" y="5548376"/>
            <a:ext cx="1968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096135">
              <a:lnSpc>
                <a:spcPct val="100000"/>
              </a:lnSpc>
              <a:spcBef>
                <a:spcPts val="105"/>
              </a:spcBef>
            </a:pPr>
            <a:r>
              <a:rPr dirty="0"/>
              <a:t>Myogenic</a:t>
            </a:r>
            <a:r>
              <a:rPr spc="-140" dirty="0"/>
              <a:t> </a:t>
            </a:r>
            <a:r>
              <a:rPr spc="-10" dirty="0"/>
              <a:t>leasions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4416" y="2206878"/>
            <a:ext cx="196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6096" y="2050373"/>
            <a:ext cx="7548245" cy="3542665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sz="2800" spc="-10" dirty="0">
                <a:latin typeface="Arial"/>
                <a:cs typeface="Arial"/>
              </a:rPr>
              <a:t>Heterogenous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group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diseases</a:t>
            </a:r>
            <a:endParaRPr sz="2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700"/>
              </a:spcBef>
            </a:pPr>
            <a:r>
              <a:rPr sz="2800" dirty="0">
                <a:latin typeface="Arial"/>
                <a:cs typeface="Arial"/>
              </a:rPr>
              <a:t>Nuclear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changes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–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inner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nuclei,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multiplication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of </a:t>
            </a:r>
            <a:r>
              <a:rPr sz="2800" spc="-10" dirty="0">
                <a:latin typeface="Arial"/>
                <a:cs typeface="Arial"/>
              </a:rPr>
              <a:t>nuclei</a:t>
            </a:r>
            <a:endParaRPr sz="2800">
              <a:latin typeface="Arial"/>
              <a:cs typeface="Arial"/>
            </a:endParaRPr>
          </a:p>
          <a:p>
            <a:pPr marL="12700" marR="3491865">
              <a:lnSpc>
                <a:spcPts val="4110"/>
              </a:lnSpc>
              <a:spcBef>
                <a:spcPts val="65"/>
              </a:spcBef>
            </a:pPr>
            <a:r>
              <a:rPr sz="2800" spc="-25" dirty="0">
                <a:latin typeface="Arial"/>
                <a:cs typeface="Arial"/>
              </a:rPr>
              <a:t>Variation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fiber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diameter </a:t>
            </a:r>
            <a:r>
              <a:rPr sz="2800" dirty="0">
                <a:latin typeface="Arial"/>
                <a:cs typeface="Arial"/>
              </a:rPr>
              <a:t>Splitting</a:t>
            </a:r>
            <a:r>
              <a:rPr sz="2800" spc="-1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fibers</a:t>
            </a:r>
            <a:endParaRPr sz="2800">
              <a:latin typeface="Arial"/>
              <a:cs typeface="Arial"/>
            </a:endParaRPr>
          </a:p>
          <a:p>
            <a:pPr marL="12700" marR="47625">
              <a:lnSpc>
                <a:spcPts val="4090"/>
              </a:lnSpc>
            </a:pPr>
            <a:r>
              <a:rPr sz="2800" dirty="0">
                <a:latin typeface="Arial"/>
                <a:cs typeface="Arial"/>
              </a:rPr>
              <a:t>Endomysial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and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perimysial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fibrosis Focal/diffuse</a:t>
            </a:r>
            <a:r>
              <a:rPr sz="2800" spc="-1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regresive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sarcoplasmatic</a:t>
            </a:r>
            <a:r>
              <a:rPr sz="2800" spc="-12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changes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4416" y="2722626"/>
            <a:ext cx="196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4416" y="3664966"/>
            <a:ext cx="196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4416" y="4179570"/>
            <a:ext cx="196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4416" y="4695190"/>
            <a:ext cx="196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4416" y="5209794"/>
            <a:ext cx="196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8056" y="277368"/>
            <a:ext cx="8247888" cy="59055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226055" y="6266484"/>
            <a:ext cx="46685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Regresive</a:t>
            </a:r>
            <a:r>
              <a:rPr sz="1800" spc="-9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changes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muscle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fibers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-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necrosis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8056" y="277368"/>
            <a:ext cx="8247888" cy="59055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970146" y="6266484"/>
            <a:ext cx="11849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Inner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nuclei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8056" y="277368"/>
            <a:ext cx="8247888" cy="59055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405508" y="6266484"/>
            <a:ext cx="62903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Regeneration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muscle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fibers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(basophylic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cytoplasm,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nucleoli)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5"/>
              </a:spcBef>
            </a:pPr>
            <a:r>
              <a:rPr dirty="0"/>
              <a:t>Myogenic</a:t>
            </a:r>
            <a:r>
              <a:rPr spc="-135" dirty="0"/>
              <a:t> </a:t>
            </a:r>
            <a:r>
              <a:rPr spc="-10" dirty="0"/>
              <a:t>leasions</a:t>
            </a:r>
          </a:p>
          <a:p>
            <a:pPr marL="1270" algn="ctr">
              <a:lnSpc>
                <a:spcPct val="100000"/>
              </a:lnSpc>
              <a:spcBef>
                <a:spcPts val="45"/>
              </a:spcBef>
            </a:pPr>
            <a:r>
              <a:rPr sz="2400" dirty="0"/>
              <a:t>muscular</a:t>
            </a:r>
            <a:r>
              <a:rPr sz="2400" spc="-90" dirty="0"/>
              <a:t> </a:t>
            </a:r>
            <a:r>
              <a:rPr sz="2400" spc="-10" dirty="0"/>
              <a:t>dystrophy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34416" y="2206878"/>
            <a:ext cx="196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6096" y="2139772"/>
            <a:ext cx="58242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Arial"/>
                <a:cs typeface="Arial"/>
              </a:rPr>
              <a:t>Duchen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/</a:t>
            </a:r>
            <a:r>
              <a:rPr sz="2800" spc="-1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Becker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muscular</a:t>
            </a:r>
            <a:r>
              <a:rPr sz="2800" spc="-12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dystrophy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7316" y="3513835"/>
            <a:ext cx="18986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0" dirty="0">
                <a:solidFill>
                  <a:srgbClr val="39802D"/>
                </a:solidFill>
                <a:latin typeface="Wingdings"/>
                <a:cs typeface="Wingdings"/>
              </a:rPr>
              <a:t></a:t>
            </a:r>
            <a:endParaRPr sz="1450">
              <a:latin typeface="Wingdings"/>
              <a:cs typeface="Wing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7316" y="3955796"/>
            <a:ext cx="18986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0" dirty="0">
                <a:solidFill>
                  <a:srgbClr val="39802D"/>
                </a:solidFill>
                <a:latin typeface="Wingdings"/>
                <a:cs typeface="Wingdings"/>
              </a:rPr>
              <a:t></a:t>
            </a:r>
            <a:endParaRPr sz="1450">
              <a:latin typeface="Wingdings"/>
              <a:cs typeface="Wing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7316" y="4398010"/>
            <a:ext cx="18986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0" dirty="0">
                <a:solidFill>
                  <a:srgbClr val="39802D"/>
                </a:solidFill>
                <a:latin typeface="Wingdings"/>
                <a:cs typeface="Wingdings"/>
              </a:rPr>
              <a:t></a:t>
            </a:r>
            <a:endParaRPr sz="1450">
              <a:latin typeface="Wingdings"/>
              <a:cs typeface="Wingding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7316" y="2644902"/>
            <a:ext cx="7523480" cy="208343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38455" marR="5080" indent="-326390">
              <a:lnSpc>
                <a:spcPts val="2860"/>
              </a:lnSpc>
              <a:spcBef>
                <a:spcPts val="210"/>
              </a:spcBef>
              <a:tabLst>
                <a:tab pos="337185" algn="l"/>
              </a:tabLst>
            </a:pPr>
            <a:r>
              <a:rPr sz="2175" spc="-75" baseline="13409" dirty="0">
                <a:solidFill>
                  <a:srgbClr val="39802D"/>
                </a:solidFill>
                <a:latin typeface="Wingdings"/>
                <a:cs typeface="Wingdings"/>
              </a:rPr>
              <a:t></a:t>
            </a:r>
            <a:r>
              <a:rPr sz="2175" baseline="13409" dirty="0">
                <a:solidFill>
                  <a:srgbClr val="39802D"/>
                </a:solidFill>
                <a:latin typeface="Times New Roman"/>
                <a:cs typeface="Times New Roman"/>
              </a:rPr>
              <a:t>	</a:t>
            </a:r>
            <a:r>
              <a:rPr sz="2400" dirty="0">
                <a:latin typeface="Arial"/>
                <a:cs typeface="Arial"/>
              </a:rPr>
              <a:t>DMD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onset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within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1-</a:t>
            </a:r>
            <a:r>
              <a:rPr sz="2400" dirty="0">
                <a:latin typeface="Arial"/>
                <a:cs typeface="Arial"/>
              </a:rPr>
              <a:t>3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years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life,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BMD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slower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onset </a:t>
            </a:r>
            <a:r>
              <a:rPr sz="2400" dirty="0">
                <a:latin typeface="Arial"/>
                <a:cs typeface="Arial"/>
              </a:rPr>
              <a:t>milder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symptoms</a:t>
            </a:r>
            <a:endParaRPr sz="2400">
              <a:latin typeface="Arial"/>
              <a:cs typeface="Arial"/>
            </a:endParaRPr>
          </a:p>
          <a:p>
            <a:pPr marL="338455">
              <a:lnSpc>
                <a:spcPct val="100000"/>
              </a:lnSpc>
              <a:spcBef>
                <a:spcPts val="204"/>
              </a:spcBef>
            </a:pPr>
            <a:r>
              <a:rPr sz="2400" dirty="0">
                <a:latin typeface="Arial"/>
                <a:cs typeface="Arial"/>
              </a:rPr>
              <a:t>Proximal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mucle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weakness,</a:t>
            </a:r>
            <a:r>
              <a:rPr sz="2400" spc="-1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calf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pseudohypertrophy</a:t>
            </a:r>
            <a:endParaRPr sz="2400">
              <a:latin typeface="Arial"/>
              <a:cs typeface="Arial"/>
            </a:endParaRPr>
          </a:p>
          <a:p>
            <a:pPr marL="338455">
              <a:lnSpc>
                <a:spcPct val="100000"/>
              </a:lnSpc>
              <a:spcBef>
                <a:spcPts val="600"/>
              </a:spcBef>
            </a:pPr>
            <a:r>
              <a:rPr sz="2400" spc="-10" dirty="0">
                <a:latin typeface="Arial"/>
                <a:cs typeface="Arial"/>
              </a:rPr>
              <a:t>X-</a:t>
            </a:r>
            <a:r>
              <a:rPr sz="2400" dirty="0">
                <a:latin typeface="Arial"/>
                <a:cs typeface="Arial"/>
              </a:rPr>
              <a:t>linked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disease</a:t>
            </a:r>
            <a:endParaRPr sz="2400">
              <a:latin typeface="Arial"/>
              <a:cs typeface="Arial"/>
            </a:endParaRPr>
          </a:p>
          <a:p>
            <a:pPr marL="338455">
              <a:lnSpc>
                <a:spcPct val="100000"/>
              </a:lnSpc>
              <a:spcBef>
                <a:spcPts val="925"/>
              </a:spcBef>
            </a:pPr>
            <a:r>
              <a:rPr sz="2400" spc="-10" dirty="0">
                <a:latin typeface="Arial"/>
                <a:cs typeface="Arial"/>
              </a:rPr>
              <a:t>Deletion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/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mutation</a:t>
            </a:r>
            <a:r>
              <a:rPr sz="2400" spc="-1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dystrophin</a:t>
            </a:r>
            <a:r>
              <a:rPr sz="2400" spc="-11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gene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99589">
              <a:lnSpc>
                <a:spcPct val="100000"/>
              </a:lnSpc>
              <a:spcBef>
                <a:spcPts val="105"/>
              </a:spcBef>
            </a:pPr>
            <a:r>
              <a:rPr dirty="0"/>
              <a:t>Examination</a:t>
            </a:r>
            <a:r>
              <a:rPr spc="-135" dirty="0"/>
              <a:t> </a:t>
            </a:r>
            <a:r>
              <a:rPr spc="-10" dirty="0"/>
              <a:t>methods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4416" y="2206878"/>
            <a:ext cx="196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6096" y="2139772"/>
            <a:ext cx="7331709" cy="27647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Arial"/>
                <a:cs typeface="Arial"/>
              </a:rPr>
              <a:t>Clinical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examination</a:t>
            </a:r>
            <a:r>
              <a:rPr sz="2800" spc="-1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–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neurologic</a:t>
            </a:r>
            <a:r>
              <a:rPr sz="2800" spc="-12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examination, </a:t>
            </a:r>
            <a:r>
              <a:rPr sz="2800" spc="-25" dirty="0">
                <a:latin typeface="Arial"/>
                <a:cs typeface="Arial"/>
              </a:rPr>
              <a:t>EMG</a:t>
            </a:r>
            <a:endParaRPr sz="2800">
              <a:latin typeface="Arial"/>
              <a:cs typeface="Arial"/>
            </a:endParaRPr>
          </a:p>
          <a:p>
            <a:pPr marL="12700" marR="553720">
              <a:lnSpc>
                <a:spcPct val="100000"/>
              </a:lnSpc>
              <a:spcBef>
                <a:spcPts val="700"/>
              </a:spcBef>
              <a:tabLst>
                <a:tab pos="2762250" algn="l"/>
              </a:tabLst>
            </a:pPr>
            <a:r>
              <a:rPr sz="2800" dirty="0">
                <a:latin typeface="Arial"/>
                <a:cs typeface="Arial"/>
              </a:rPr>
              <a:t>Muscle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biopsy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spc="-50" dirty="0">
                <a:latin typeface="Arial"/>
                <a:cs typeface="Arial"/>
              </a:rPr>
              <a:t>–</a:t>
            </a:r>
            <a:r>
              <a:rPr sz="2800" dirty="0">
                <a:latin typeface="Arial"/>
                <a:cs typeface="Arial"/>
              </a:rPr>
              <a:t>	</a:t>
            </a:r>
            <a:r>
              <a:rPr sz="2800" spc="-10" dirty="0">
                <a:latin typeface="Arial"/>
                <a:cs typeface="Arial"/>
              </a:rPr>
              <a:t>conventional,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quantitative </a:t>
            </a:r>
            <a:r>
              <a:rPr sz="2800" dirty="0">
                <a:latin typeface="Arial"/>
                <a:cs typeface="Arial"/>
              </a:rPr>
              <a:t>analysis,</a:t>
            </a:r>
            <a:r>
              <a:rPr sz="2800" spc="-13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histochemical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examination, </a:t>
            </a:r>
            <a:r>
              <a:rPr sz="2800" spc="-25" dirty="0">
                <a:latin typeface="Arial"/>
                <a:cs typeface="Arial"/>
              </a:rPr>
              <a:t>immunohistochemistry,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Western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blotting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2800" dirty="0">
                <a:latin typeface="Arial"/>
                <a:cs typeface="Arial"/>
              </a:rPr>
              <a:t>Molecular</a:t>
            </a:r>
            <a:r>
              <a:rPr sz="2800" spc="-17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genetics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4416" y="3149346"/>
            <a:ext cx="196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4416" y="4516958"/>
            <a:ext cx="1968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23"/>
                </a:lnTo>
              </a:path>
            </a:pathLst>
          </a:custGeom>
          <a:ln w="18288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32231"/>
            <a:ext cx="8229600" cy="575919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8056" y="277368"/>
            <a:ext cx="8247888" cy="59055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192907" y="6266484"/>
            <a:ext cx="27349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dystrophin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9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normal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finding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8056" y="277368"/>
            <a:ext cx="8247888" cy="59055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648836" y="6266484"/>
            <a:ext cx="183451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dystrophin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DMD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095500">
              <a:lnSpc>
                <a:spcPct val="100000"/>
              </a:lnSpc>
              <a:spcBef>
                <a:spcPts val="105"/>
              </a:spcBef>
            </a:pPr>
            <a:r>
              <a:rPr dirty="0"/>
              <a:t>Myogenic</a:t>
            </a:r>
            <a:r>
              <a:rPr spc="-135" dirty="0"/>
              <a:t> </a:t>
            </a:r>
            <a:r>
              <a:rPr spc="-10" dirty="0"/>
              <a:t>leasions</a:t>
            </a:r>
          </a:p>
          <a:p>
            <a:pPr marL="1961514">
              <a:lnSpc>
                <a:spcPct val="100000"/>
              </a:lnSpc>
              <a:spcBef>
                <a:spcPts val="45"/>
              </a:spcBef>
            </a:pPr>
            <a:r>
              <a:rPr sz="2400" dirty="0"/>
              <a:t>congenital</a:t>
            </a:r>
            <a:r>
              <a:rPr sz="2400" spc="-65" dirty="0"/>
              <a:t> </a:t>
            </a:r>
            <a:r>
              <a:rPr sz="2400" dirty="0"/>
              <a:t>structural</a:t>
            </a:r>
            <a:r>
              <a:rPr sz="2400" spc="-50" dirty="0"/>
              <a:t> </a:t>
            </a:r>
            <a:r>
              <a:rPr sz="2400" spc="-10" dirty="0"/>
              <a:t>myopathies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34416" y="2206878"/>
            <a:ext cx="196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1100"/>
              </a:lnSpc>
              <a:spcBef>
                <a:spcPts val="100"/>
              </a:spcBef>
            </a:pPr>
            <a:r>
              <a:rPr dirty="0"/>
              <a:t>Defined</a:t>
            </a:r>
            <a:r>
              <a:rPr spc="-114" dirty="0"/>
              <a:t> </a:t>
            </a:r>
            <a:r>
              <a:rPr dirty="0"/>
              <a:t>by</a:t>
            </a:r>
            <a:r>
              <a:rPr spc="-75" dirty="0"/>
              <a:t> </a:t>
            </a:r>
            <a:r>
              <a:rPr dirty="0"/>
              <a:t>characteristic</a:t>
            </a:r>
            <a:r>
              <a:rPr spc="-114" dirty="0"/>
              <a:t> </a:t>
            </a:r>
            <a:r>
              <a:rPr spc="-10" dirty="0"/>
              <a:t>histopathologic</a:t>
            </a:r>
            <a:r>
              <a:rPr spc="-110" dirty="0"/>
              <a:t> </a:t>
            </a:r>
            <a:r>
              <a:rPr spc="-10" dirty="0"/>
              <a:t>findings </a:t>
            </a:r>
            <a:r>
              <a:rPr dirty="0"/>
              <a:t>Central</a:t>
            </a:r>
            <a:r>
              <a:rPr spc="-105" dirty="0"/>
              <a:t> </a:t>
            </a:r>
            <a:r>
              <a:rPr dirty="0"/>
              <a:t>core</a:t>
            </a:r>
            <a:r>
              <a:rPr spc="-85" dirty="0"/>
              <a:t> </a:t>
            </a:r>
            <a:r>
              <a:rPr spc="-10" dirty="0"/>
              <a:t>disease</a:t>
            </a:r>
          </a:p>
          <a:p>
            <a:pPr marL="12700" marR="3820160">
              <a:lnSpc>
                <a:spcPct val="121100"/>
              </a:lnSpc>
            </a:pPr>
            <a:r>
              <a:rPr dirty="0"/>
              <a:t>Multicore</a:t>
            </a:r>
            <a:r>
              <a:rPr spc="-165" dirty="0"/>
              <a:t> </a:t>
            </a:r>
            <a:r>
              <a:rPr spc="-10" dirty="0"/>
              <a:t>disease Centronuclear</a:t>
            </a:r>
            <a:r>
              <a:rPr spc="-135" dirty="0"/>
              <a:t> </a:t>
            </a:r>
            <a:r>
              <a:rPr spc="-10" dirty="0"/>
              <a:t>myopathy</a:t>
            </a:r>
          </a:p>
          <a:p>
            <a:pPr marL="12700">
              <a:lnSpc>
                <a:spcPct val="100000"/>
              </a:lnSpc>
              <a:spcBef>
                <a:spcPts val="1065"/>
              </a:spcBef>
            </a:pPr>
            <a:r>
              <a:rPr spc="-50" dirty="0"/>
              <a:t>…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4416" y="2722626"/>
            <a:ext cx="196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4416" y="3238246"/>
            <a:ext cx="196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4416" y="3752850"/>
            <a:ext cx="196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4416" y="4268470"/>
            <a:ext cx="196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8056" y="277368"/>
            <a:ext cx="8247888" cy="59055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539744" y="6266484"/>
            <a:ext cx="2042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central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core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disease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8056" y="277368"/>
            <a:ext cx="8247888" cy="59055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321177" y="6266484"/>
            <a:ext cx="24803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Centronuclear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myopathy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5"/>
              </a:spcBef>
            </a:pPr>
            <a:r>
              <a:rPr dirty="0"/>
              <a:t>Myogenic</a:t>
            </a:r>
            <a:r>
              <a:rPr spc="-135" dirty="0"/>
              <a:t> </a:t>
            </a:r>
            <a:r>
              <a:rPr spc="-10" dirty="0"/>
              <a:t>leasions</a:t>
            </a:r>
          </a:p>
          <a:p>
            <a:pPr marL="74930" algn="ctr">
              <a:lnSpc>
                <a:spcPct val="100000"/>
              </a:lnSpc>
              <a:spcBef>
                <a:spcPts val="45"/>
              </a:spcBef>
            </a:pPr>
            <a:r>
              <a:rPr sz="2400" dirty="0"/>
              <a:t>metabolic</a:t>
            </a:r>
            <a:r>
              <a:rPr sz="2400" spc="-100" dirty="0"/>
              <a:t> </a:t>
            </a:r>
            <a:r>
              <a:rPr sz="2400" spc="-10" dirty="0"/>
              <a:t>myopathies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34416" y="2206878"/>
            <a:ext cx="196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6096" y="2139772"/>
            <a:ext cx="6285230" cy="8794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Arial"/>
                <a:cs typeface="Arial"/>
              </a:rPr>
              <a:t>Defects</a:t>
            </a:r>
            <a:r>
              <a:rPr sz="2800" spc="-1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metabolism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carbohydrates (glycogenosis)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and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lipids</a:t>
            </a:r>
            <a:r>
              <a:rPr sz="2800" spc="-4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(lipidosis)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8056" y="277368"/>
            <a:ext cx="8247888" cy="59055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691129" y="6266484"/>
            <a:ext cx="37236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glycogenosis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35" dirty="0">
                <a:latin typeface="Arial"/>
                <a:cs typeface="Arial"/>
              </a:rPr>
              <a:t>PAS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positive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material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09700">
              <a:lnSpc>
                <a:spcPct val="100000"/>
              </a:lnSpc>
              <a:spcBef>
                <a:spcPts val="105"/>
              </a:spcBef>
            </a:pPr>
            <a:r>
              <a:rPr dirty="0"/>
              <a:t>Inflammatory</a:t>
            </a:r>
            <a:r>
              <a:rPr spc="-145" dirty="0"/>
              <a:t> </a:t>
            </a:r>
            <a:r>
              <a:rPr spc="-10" dirty="0"/>
              <a:t>myopathies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4416" y="2206878"/>
            <a:ext cx="196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6096" y="2002053"/>
            <a:ext cx="2669540" cy="1059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1100"/>
              </a:lnSpc>
              <a:spcBef>
                <a:spcPts val="100"/>
              </a:spcBef>
            </a:pPr>
            <a:r>
              <a:rPr sz="2800" spc="-10" dirty="0">
                <a:latin typeface="Arial"/>
                <a:cs typeface="Arial"/>
              </a:rPr>
              <a:t>Dermatomyositis Polymyositis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4416" y="2722626"/>
            <a:ext cx="196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8056" y="277368"/>
            <a:ext cx="8247888" cy="59055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18996" y="6266484"/>
            <a:ext cx="66668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inflammatory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myopathy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dermatomyositis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perifascicular</a:t>
            </a:r>
            <a:r>
              <a:rPr sz="1800" spc="-11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atrophy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23"/>
                </a:lnTo>
              </a:path>
            </a:pathLst>
          </a:custGeom>
          <a:ln w="18288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32231"/>
            <a:ext cx="8229600" cy="575919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8056" y="277368"/>
            <a:ext cx="8247888" cy="59055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542669" y="6266484"/>
            <a:ext cx="60299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Inflammatory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myopathy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lymphocytic</a:t>
            </a:r>
            <a:r>
              <a:rPr sz="1800" dirty="0">
                <a:latin typeface="Arial"/>
                <a:cs typeface="Arial"/>
              </a:rPr>
              <a:t> inflammatory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infiltrate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23"/>
                </a:lnTo>
              </a:path>
            </a:pathLst>
          </a:custGeom>
          <a:ln w="18288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391" y="332231"/>
            <a:ext cx="8206740" cy="577138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38834" y="6266484"/>
            <a:ext cx="682688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Inflammatory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myopathy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lymphocytic inflammatory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infiltrate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(CD8+)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23"/>
                </a:lnTo>
              </a:path>
            </a:pathLst>
          </a:custGeom>
          <a:ln w="18288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32231"/>
            <a:ext cx="8229600" cy="57591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081276" y="6266484"/>
            <a:ext cx="49599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myositis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ossificans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peritrochanteric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calcification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23"/>
                </a:lnTo>
              </a:path>
            </a:pathLst>
          </a:custGeom>
          <a:ln w="18288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32231"/>
            <a:ext cx="8229600" cy="57591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72795" y="6266484"/>
            <a:ext cx="63258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myositis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ossificans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proliferation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fibrous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tissue,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formation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of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26351" y="6266484"/>
            <a:ext cx="1321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Arial"/>
                <a:cs typeface="Arial"/>
              </a:rPr>
              <a:t>lamelar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bone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35963" y="1535938"/>
            <a:ext cx="5961380" cy="788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0" dirty="0"/>
              <a:t>Pathology</a:t>
            </a:r>
            <a:r>
              <a:rPr sz="5000" spc="-30" dirty="0"/>
              <a:t> </a:t>
            </a:r>
            <a:r>
              <a:rPr sz="5000" dirty="0"/>
              <a:t>of</a:t>
            </a:r>
            <a:r>
              <a:rPr sz="5000" spc="30" dirty="0"/>
              <a:t> </a:t>
            </a:r>
            <a:r>
              <a:rPr sz="5000" dirty="0"/>
              <a:t>the</a:t>
            </a:r>
            <a:r>
              <a:rPr sz="5000" spc="-105" dirty="0"/>
              <a:t> </a:t>
            </a:r>
            <a:r>
              <a:rPr sz="5000" spc="-10" dirty="0"/>
              <a:t>Bones</a:t>
            </a:r>
            <a:endParaRPr sz="50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23"/>
                </a:lnTo>
              </a:path>
            </a:pathLst>
          </a:custGeom>
          <a:ln w="18288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32231"/>
            <a:ext cx="8229600" cy="57591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589913" y="6266484"/>
            <a:ext cx="58712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hyperparathyreoidism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decalcification,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pathologic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fracture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23"/>
                </a:lnTo>
              </a:path>
            </a:pathLst>
          </a:custGeom>
          <a:ln w="18288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78763" y="6266484"/>
            <a:ext cx="654430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Cystic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fibrous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osteodystrophy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multinucleated</a:t>
            </a:r>
            <a:r>
              <a:rPr sz="1800" spc="-9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cells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-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osteoclasts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8011"/>
            <a:ext cx="9143999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5"/>
              </a:spcBef>
            </a:pPr>
            <a:r>
              <a:rPr dirty="0"/>
              <a:t>Bone</a:t>
            </a:r>
            <a:r>
              <a:rPr spc="-95" dirty="0"/>
              <a:t> </a:t>
            </a:r>
            <a:r>
              <a:rPr spc="-10" dirty="0"/>
              <a:t>tumors</a:t>
            </a:r>
          </a:p>
          <a:p>
            <a:pPr marL="1905" algn="ctr">
              <a:lnSpc>
                <a:spcPct val="100000"/>
              </a:lnSpc>
              <a:spcBef>
                <a:spcPts val="45"/>
              </a:spcBef>
            </a:pPr>
            <a:r>
              <a:rPr sz="2400" spc="-10" dirty="0"/>
              <a:t>osteosarcoma</a:t>
            </a:r>
            <a:endParaRPr sz="2400" dirty="0"/>
          </a:p>
        </p:txBody>
      </p:sp>
      <p:sp>
        <p:nvSpPr>
          <p:cNvPr id="3" name="object 3"/>
          <p:cNvSpPr txBox="1"/>
          <p:nvPr/>
        </p:nvSpPr>
        <p:spPr>
          <a:xfrm>
            <a:off x="534416" y="2206878"/>
            <a:ext cx="196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6096" y="2002053"/>
            <a:ext cx="7614284" cy="2564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137535">
              <a:lnSpc>
                <a:spcPct val="121100"/>
              </a:lnSpc>
              <a:spcBef>
                <a:spcPts val="100"/>
              </a:spcBef>
            </a:pPr>
            <a:r>
              <a:rPr sz="2800" dirty="0">
                <a:latin typeface="Arial"/>
                <a:cs typeface="Arial"/>
              </a:rPr>
              <a:t>Hihg</a:t>
            </a:r>
            <a:r>
              <a:rPr sz="2800" spc="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grade</a:t>
            </a:r>
            <a:r>
              <a:rPr sz="2800" spc="7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malignancy </a:t>
            </a:r>
            <a:r>
              <a:rPr sz="2800" dirty="0">
                <a:latin typeface="Arial"/>
                <a:cs typeface="Arial"/>
              </a:rPr>
              <a:t>Peak</a:t>
            </a:r>
            <a:r>
              <a:rPr sz="2800" spc="-1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incidence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teenagers</a:t>
            </a:r>
            <a:endParaRPr sz="2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080"/>
              </a:spcBef>
            </a:pPr>
            <a:r>
              <a:rPr sz="2800" dirty="0">
                <a:latin typeface="Arial"/>
                <a:cs typeface="Arial"/>
              </a:rPr>
              <a:t>Usually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starts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medullar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spaces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metaphysis, </a:t>
            </a:r>
            <a:r>
              <a:rPr sz="2800" dirty="0">
                <a:latin typeface="Arial"/>
                <a:cs typeface="Arial"/>
              </a:rPr>
              <a:t>infiltrates</a:t>
            </a:r>
            <a:r>
              <a:rPr sz="2800" spc="-1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cortex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sz="2800" dirty="0">
                <a:latin typeface="Arial"/>
                <a:cs typeface="Arial"/>
              </a:rPr>
              <a:t>Hihg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grade</a:t>
            </a:r>
            <a:r>
              <a:rPr sz="2800" spc="-114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pleiomorphic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cells</a:t>
            </a:r>
            <a:r>
              <a:rPr sz="2800" spc="-1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producing</a:t>
            </a:r>
            <a:r>
              <a:rPr sz="2800" spc="-12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osteoid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4416" y="2722626"/>
            <a:ext cx="196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4416" y="3238246"/>
            <a:ext cx="196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4416" y="4179570"/>
            <a:ext cx="196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23"/>
                </a:lnTo>
              </a:path>
            </a:pathLst>
          </a:custGeom>
          <a:ln w="18288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71675" y="6266484"/>
            <a:ext cx="61683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osteosarcoma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tumorous</a:t>
            </a:r>
            <a:r>
              <a:rPr sz="1800" spc="-9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osteoid,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sarcomatous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spindle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cells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8011"/>
            <a:ext cx="9143999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23"/>
                </a:lnTo>
              </a:path>
            </a:pathLst>
          </a:custGeom>
          <a:ln w="18288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87955" y="6266484"/>
            <a:ext cx="47332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osteosacoma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trabeculae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tumorous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osteoid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8011"/>
            <a:ext cx="9143999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23"/>
                </a:lnTo>
              </a:path>
            </a:pathLst>
          </a:custGeom>
          <a:ln w="18288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32231"/>
            <a:ext cx="8229600" cy="57591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017902" y="6266484"/>
            <a:ext cx="50406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Arial"/>
                <a:cs typeface="Arial"/>
              </a:rPr>
              <a:t>Type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1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type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2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muscle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fibers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myosin</a:t>
            </a:r>
            <a:r>
              <a:rPr sz="1800" spc="-10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ATPase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44136" y="2017521"/>
            <a:ext cx="666115" cy="962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90"/>
              </a:spcBef>
            </a:pP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spc="-50" dirty="0"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1CFD8FB-1CBD-AFAA-1DDF-BBD6DC65CFB9}"/>
              </a:ext>
            </a:extLst>
          </p:cNvPr>
          <p:cNvSpPr txBox="1"/>
          <p:nvPr/>
        </p:nvSpPr>
        <p:spPr>
          <a:xfrm>
            <a:off x="1181100" y="381000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5"/>
              </a:spcBef>
            </a:pPr>
            <a:r>
              <a:rPr lang="sk-SK" sz="3600" b="1" dirty="0">
                <a:solidFill>
                  <a:srgbClr val="92D050"/>
                </a:solidFill>
              </a:rPr>
              <a:t>Bone</a:t>
            </a:r>
            <a:r>
              <a:rPr lang="sk-SK" sz="3600" b="1" spc="-95" dirty="0">
                <a:solidFill>
                  <a:srgbClr val="92D050"/>
                </a:solidFill>
              </a:rPr>
              <a:t> </a:t>
            </a:r>
            <a:r>
              <a:rPr lang="sk-SK" sz="3600" b="1" spc="-10" dirty="0" err="1">
                <a:solidFill>
                  <a:srgbClr val="92D050"/>
                </a:solidFill>
              </a:rPr>
              <a:t>tumors</a:t>
            </a:r>
            <a:endParaRPr lang="sk-SK" sz="3600" b="1" spc="-10" dirty="0">
              <a:solidFill>
                <a:srgbClr val="92D050"/>
              </a:solidFill>
            </a:endParaRPr>
          </a:p>
          <a:p>
            <a:pPr marL="1905" algn="ctr">
              <a:lnSpc>
                <a:spcPct val="100000"/>
              </a:lnSpc>
              <a:spcBef>
                <a:spcPts val="45"/>
              </a:spcBef>
            </a:pPr>
            <a:r>
              <a:rPr lang="sk-SK" b="1" spc="-10" dirty="0" err="1">
                <a:solidFill>
                  <a:srgbClr val="92D050"/>
                </a:solidFill>
              </a:rPr>
              <a:t>Osteochondroma</a:t>
            </a:r>
            <a:endParaRPr lang="sk-SK" b="1" dirty="0">
              <a:solidFill>
                <a:srgbClr val="92D05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33B3FE9-2FEC-9A2A-82E5-A0699CB038E1}"/>
              </a:ext>
            </a:extLst>
          </p:cNvPr>
          <p:cNvSpPr txBox="1"/>
          <p:nvPr/>
        </p:nvSpPr>
        <p:spPr>
          <a:xfrm>
            <a:off x="1181100" y="1676400"/>
            <a:ext cx="7429500" cy="251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sk-SK" sz="2000" dirty="0"/>
              <a:t>- Most </a:t>
            </a:r>
            <a:r>
              <a:rPr lang="sk-SK" sz="2000" dirty="0" err="1"/>
              <a:t>common</a:t>
            </a:r>
            <a:r>
              <a:rPr lang="sk-SK" sz="2000" dirty="0"/>
              <a:t> </a:t>
            </a:r>
            <a:r>
              <a:rPr lang="sk-SK" sz="2000" dirty="0" err="1"/>
              <a:t>benign</a:t>
            </a:r>
            <a:r>
              <a:rPr lang="sk-SK" sz="2000" dirty="0"/>
              <a:t> bone tumor</a:t>
            </a:r>
          </a:p>
          <a:p>
            <a:pPr>
              <a:lnSpc>
                <a:spcPct val="200000"/>
              </a:lnSpc>
            </a:pPr>
            <a:r>
              <a:rPr lang="sk-SK" sz="2000" dirty="0"/>
              <a:t>- </a:t>
            </a:r>
            <a:r>
              <a:rPr lang="sk-SK" sz="2000" dirty="0" err="1"/>
              <a:t>surface</a:t>
            </a:r>
            <a:r>
              <a:rPr lang="sk-SK" sz="2000" dirty="0"/>
              <a:t> of </a:t>
            </a:r>
            <a:r>
              <a:rPr lang="sk-SK" sz="2000" dirty="0" err="1"/>
              <a:t>metaphysis</a:t>
            </a:r>
            <a:r>
              <a:rPr lang="sk-SK" sz="2000" dirty="0"/>
              <a:t> of </a:t>
            </a:r>
            <a:r>
              <a:rPr lang="sk-SK" sz="2000" dirty="0" err="1"/>
              <a:t>long</a:t>
            </a:r>
            <a:r>
              <a:rPr lang="sk-SK" sz="2000" dirty="0"/>
              <a:t>/</a:t>
            </a:r>
            <a:r>
              <a:rPr lang="sk-SK" sz="2000" dirty="0" err="1"/>
              <a:t>flat</a:t>
            </a:r>
            <a:r>
              <a:rPr lang="sk-SK" sz="2000" dirty="0"/>
              <a:t> </a:t>
            </a:r>
            <a:r>
              <a:rPr lang="sk-SK" sz="2000" dirty="0" err="1"/>
              <a:t>bones</a:t>
            </a:r>
            <a:endParaRPr lang="sk-SK" sz="2000" dirty="0"/>
          </a:p>
          <a:p>
            <a:pPr>
              <a:lnSpc>
                <a:spcPct val="200000"/>
              </a:lnSpc>
            </a:pPr>
            <a:r>
              <a:rPr lang="sk-SK" sz="2000" dirty="0"/>
              <a:t>- </a:t>
            </a:r>
            <a:r>
              <a:rPr lang="sk-SK" sz="2000" dirty="0" err="1"/>
              <a:t>Exophytic</a:t>
            </a:r>
            <a:r>
              <a:rPr lang="sk-SK" sz="2000" dirty="0"/>
              <a:t> </a:t>
            </a:r>
            <a:r>
              <a:rPr lang="sk-SK" sz="2000" dirty="0" err="1"/>
              <a:t>lesion</a:t>
            </a:r>
            <a:r>
              <a:rPr lang="sk-SK" sz="2000" dirty="0"/>
              <a:t> on </a:t>
            </a:r>
            <a:r>
              <a:rPr lang="sk-SK" sz="2000" dirty="0" err="1"/>
              <a:t>the</a:t>
            </a:r>
            <a:r>
              <a:rPr lang="sk-SK" sz="2000" dirty="0"/>
              <a:t> </a:t>
            </a:r>
            <a:r>
              <a:rPr lang="sk-SK" sz="2000" dirty="0" err="1"/>
              <a:t>surface</a:t>
            </a:r>
            <a:r>
              <a:rPr lang="sk-SK" sz="2000" dirty="0"/>
              <a:t> </a:t>
            </a:r>
            <a:r>
              <a:rPr lang="sk-SK" sz="2000" dirty="0" err="1"/>
              <a:t>composed</a:t>
            </a:r>
            <a:r>
              <a:rPr lang="sk-SK" sz="2000" dirty="0"/>
              <a:t> of </a:t>
            </a:r>
            <a:r>
              <a:rPr lang="sk-SK" sz="2000" dirty="0" err="1"/>
              <a:t>mature</a:t>
            </a:r>
            <a:r>
              <a:rPr lang="sk-SK" sz="2000" dirty="0"/>
              <a:t> bone and </a:t>
            </a:r>
            <a:r>
              <a:rPr lang="sk-SK" sz="2000" dirty="0" err="1"/>
              <a:t>cartilagineous</a:t>
            </a:r>
            <a:r>
              <a:rPr lang="sk-SK" sz="2000" dirty="0"/>
              <a:t> cap</a:t>
            </a:r>
          </a:p>
        </p:txBody>
      </p:sp>
    </p:spTree>
    <p:extLst>
      <p:ext uri="{BB962C8B-B14F-4D97-AF65-F5344CB8AC3E}">
        <p14:creationId xmlns:p14="http://schemas.microsoft.com/office/powerpoint/2010/main" val="22723075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>
            <a:extLst>
              <a:ext uri="{FF2B5EF4-FFF2-40B4-BE49-F238E27FC236}">
                <a16:creationId xmlns:a16="http://schemas.microsoft.com/office/drawing/2014/main" id="{7A170D1B-CF74-8443-6C18-BB9415B9E780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1"/>
          <a:stretch>
            <a:fillRect/>
          </a:stretch>
        </p:blipFill>
        <p:spPr bwMode="auto">
          <a:xfrm>
            <a:off x="914400" y="294503"/>
            <a:ext cx="7162800" cy="613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3022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5319" y="293954"/>
            <a:ext cx="7833360" cy="96757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5"/>
              </a:spcBef>
            </a:pPr>
            <a:r>
              <a:rPr dirty="0"/>
              <a:t>Bone</a:t>
            </a:r>
            <a:r>
              <a:rPr spc="-95" dirty="0"/>
              <a:t> </a:t>
            </a:r>
            <a:r>
              <a:rPr spc="-10" dirty="0"/>
              <a:t>tumors</a:t>
            </a:r>
          </a:p>
          <a:p>
            <a:pPr marL="1905" algn="ctr">
              <a:lnSpc>
                <a:spcPct val="100000"/>
              </a:lnSpc>
              <a:spcBef>
                <a:spcPts val="45"/>
              </a:spcBef>
            </a:pPr>
            <a:r>
              <a:rPr lang="sk-SK" sz="2400" spc="-10" dirty="0" err="1"/>
              <a:t>Giant</a:t>
            </a:r>
            <a:r>
              <a:rPr lang="sk-SK" sz="2400" spc="-10" dirty="0"/>
              <a:t> </a:t>
            </a:r>
            <a:r>
              <a:rPr lang="sk-SK" sz="2400" spc="-10" dirty="0" err="1"/>
              <a:t>cell</a:t>
            </a:r>
            <a:r>
              <a:rPr lang="sk-SK" sz="2400" spc="-10" dirty="0"/>
              <a:t> tumor of </a:t>
            </a:r>
            <a:r>
              <a:rPr lang="sk-SK" sz="2400" spc="-10" dirty="0" err="1"/>
              <a:t>the</a:t>
            </a:r>
            <a:r>
              <a:rPr lang="sk-SK" sz="2400" spc="-10" dirty="0"/>
              <a:t> bone</a:t>
            </a:r>
            <a:endParaRPr sz="24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ADA2F98-EBC4-F925-C292-0D84A9E2B289}"/>
              </a:ext>
            </a:extLst>
          </p:cNvPr>
          <p:cNvSpPr txBox="1"/>
          <p:nvPr/>
        </p:nvSpPr>
        <p:spPr>
          <a:xfrm>
            <a:off x="990600" y="2057400"/>
            <a:ext cx="7620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sk-SK" dirty="0"/>
              <a:t>-   </a:t>
            </a:r>
            <a:r>
              <a:rPr lang="sk-SK" dirty="0" err="1"/>
              <a:t>Locally</a:t>
            </a:r>
            <a:r>
              <a:rPr lang="sk-SK" dirty="0"/>
              <a:t> </a:t>
            </a:r>
            <a:r>
              <a:rPr lang="sk-SK" dirty="0" err="1"/>
              <a:t>aggressive</a:t>
            </a:r>
            <a:r>
              <a:rPr lang="sk-SK" dirty="0"/>
              <a:t> tumor, </a:t>
            </a:r>
            <a:r>
              <a:rPr lang="sk-SK" dirty="0" err="1"/>
              <a:t>very</a:t>
            </a:r>
            <a:r>
              <a:rPr lang="sk-SK" dirty="0"/>
              <a:t> </a:t>
            </a:r>
            <a:r>
              <a:rPr lang="sk-SK" dirty="0" err="1"/>
              <a:t>rarely</a:t>
            </a:r>
            <a:r>
              <a:rPr lang="sk-SK" dirty="0"/>
              <a:t> </a:t>
            </a:r>
            <a:r>
              <a:rPr lang="sk-SK" dirty="0" err="1"/>
              <a:t>malignant</a:t>
            </a:r>
            <a:endParaRPr lang="sk-SK" dirty="0"/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sk-SK" dirty="0" err="1"/>
              <a:t>Epiphysis</a:t>
            </a:r>
            <a:r>
              <a:rPr lang="sk-SK" dirty="0"/>
              <a:t> and </a:t>
            </a:r>
            <a:r>
              <a:rPr lang="sk-SK" dirty="0" err="1"/>
              <a:t>metaphysis</a:t>
            </a:r>
            <a:r>
              <a:rPr lang="sk-SK" dirty="0"/>
              <a:t> of </a:t>
            </a:r>
            <a:r>
              <a:rPr lang="sk-SK" dirty="0" err="1"/>
              <a:t>skeletally</a:t>
            </a:r>
            <a:r>
              <a:rPr lang="sk-SK" dirty="0"/>
              <a:t> </a:t>
            </a:r>
            <a:r>
              <a:rPr lang="sk-SK" dirty="0" err="1"/>
              <a:t>mature</a:t>
            </a:r>
            <a:r>
              <a:rPr lang="sk-SK" dirty="0"/>
              <a:t> </a:t>
            </a:r>
            <a:r>
              <a:rPr lang="sk-SK" dirty="0" err="1"/>
              <a:t>individuals</a:t>
            </a:r>
            <a:endParaRPr lang="sk-SK" dirty="0"/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sk-SK" dirty="0" err="1"/>
              <a:t>Composed</a:t>
            </a:r>
            <a:r>
              <a:rPr lang="sk-SK" dirty="0"/>
              <a:t> of </a:t>
            </a:r>
            <a:r>
              <a:rPr lang="sk-SK" dirty="0" err="1"/>
              <a:t>mononuclear</a:t>
            </a:r>
            <a:r>
              <a:rPr lang="sk-SK" dirty="0"/>
              <a:t> (</a:t>
            </a:r>
            <a:r>
              <a:rPr lang="sk-SK" dirty="0" err="1"/>
              <a:t>neoplastic</a:t>
            </a:r>
            <a:r>
              <a:rPr lang="sk-SK" dirty="0"/>
              <a:t>) </a:t>
            </a:r>
            <a:r>
              <a:rPr lang="sk-SK" dirty="0" err="1"/>
              <a:t>cells</a:t>
            </a:r>
            <a:r>
              <a:rPr lang="sk-SK" dirty="0"/>
              <a:t> </a:t>
            </a:r>
            <a:r>
              <a:rPr lang="sk-SK" dirty="0" err="1"/>
              <a:t>with</a:t>
            </a:r>
            <a:r>
              <a:rPr lang="sk-SK" dirty="0"/>
              <a:t> </a:t>
            </a:r>
            <a:r>
              <a:rPr lang="sk-SK" dirty="0" err="1"/>
              <a:t>admixture</a:t>
            </a:r>
            <a:r>
              <a:rPr lang="sk-SK" dirty="0"/>
              <a:t> of </a:t>
            </a:r>
            <a:r>
              <a:rPr lang="sk-SK" dirty="0" err="1"/>
              <a:t>macrophages</a:t>
            </a:r>
            <a:r>
              <a:rPr lang="sk-SK" dirty="0"/>
              <a:t> and </a:t>
            </a:r>
            <a:r>
              <a:rPr lang="sk-SK" dirty="0" err="1"/>
              <a:t>numerous</a:t>
            </a:r>
            <a:r>
              <a:rPr lang="sk-SK" dirty="0"/>
              <a:t> </a:t>
            </a:r>
            <a:r>
              <a:rPr lang="sk-SK" dirty="0" err="1"/>
              <a:t>osteoclasts</a:t>
            </a:r>
            <a:endParaRPr lang="sk-SK" dirty="0"/>
          </a:p>
          <a:p>
            <a:endParaRPr lang="sk-SK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DFDF9A-F277-FBD6-E0C6-21F211039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C6FE923-1AA3-335F-DB95-F344A2E943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04E8D77D-DEA1-C239-3112-404A93CE270C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95" y="261999"/>
            <a:ext cx="7705725" cy="5800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1194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5"/>
              </a:spcBef>
            </a:pPr>
            <a:r>
              <a:rPr dirty="0"/>
              <a:t>Bone</a:t>
            </a:r>
            <a:r>
              <a:rPr spc="-95" dirty="0"/>
              <a:t> </a:t>
            </a:r>
            <a:r>
              <a:rPr spc="-10" dirty="0"/>
              <a:t>tumors</a:t>
            </a:r>
          </a:p>
          <a:p>
            <a:pPr marL="1905" algn="ctr">
              <a:lnSpc>
                <a:spcPct val="100000"/>
              </a:lnSpc>
              <a:spcBef>
                <a:spcPts val="45"/>
              </a:spcBef>
            </a:pPr>
            <a:r>
              <a:rPr sz="2400" spc="-10" dirty="0"/>
              <a:t>chondrosarcoma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34416" y="2206878"/>
            <a:ext cx="196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6096" y="2050373"/>
            <a:ext cx="6518275" cy="2427605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sz="2800" dirty="0">
                <a:latin typeface="Arial"/>
                <a:cs typeface="Arial"/>
              </a:rPr>
              <a:t>Several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forms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–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classic,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juxtacortical,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spc="-50" dirty="0">
                <a:latin typeface="Arial"/>
                <a:cs typeface="Arial"/>
              </a:rPr>
              <a:t>…</a:t>
            </a:r>
            <a:endParaRPr sz="2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700"/>
              </a:spcBef>
            </a:pPr>
            <a:r>
              <a:rPr sz="2800" dirty="0">
                <a:latin typeface="Arial"/>
                <a:cs typeface="Arial"/>
              </a:rPr>
              <a:t>Older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than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20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years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(pelvic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bones,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femur, shoulder)</a:t>
            </a:r>
            <a:endParaRPr sz="2800">
              <a:latin typeface="Arial"/>
              <a:cs typeface="Arial"/>
            </a:endParaRPr>
          </a:p>
          <a:p>
            <a:pPr marL="12700" marR="381000">
              <a:lnSpc>
                <a:spcPct val="100000"/>
              </a:lnSpc>
              <a:spcBef>
                <a:spcPts val="710"/>
              </a:spcBef>
              <a:tabLst>
                <a:tab pos="1772920" algn="l"/>
              </a:tabLst>
            </a:pPr>
            <a:r>
              <a:rPr sz="2800" spc="-10" dirty="0">
                <a:latin typeface="Arial"/>
                <a:cs typeface="Arial"/>
              </a:rPr>
              <a:t>Histology:</a:t>
            </a:r>
            <a:r>
              <a:rPr sz="2800" dirty="0">
                <a:latin typeface="Arial"/>
                <a:cs typeface="Arial"/>
              </a:rPr>
              <a:t>	more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or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less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differencciated </a:t>
            </a:r>
            <a:r>
              <a:rPr sz="2800" dirty="0">
                <a:latin typeface="Arial"/>
                <a:cs typeface="Arial"/>
              </a:rPr>
              <a:t>chondrous</a:t>
            </a:r>
            <a:r>
              <a:rPr sz="2800" spc="-1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tissue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with</a:t>
            </a:r>
            <a:r>
              <a:rPr sz="2800" spc="-1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lacunar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cells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4416" y="2722626"/>
            <a:ext cx="196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4416" y="3664966"/>
            <a:ext cx="196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2593362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23"/>
                </a:lnTo>
              </a:path>
            </a:pathLst>
          </a:custGeom>
          <a:ln w="18288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32231"/>
            <a:ext cx="8229600" cy="57591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390269" y="6266484"/>
            <a:ext cx="63360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chondrosarcoma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irregular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foci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neoplastic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chondrous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tissue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Bone</a:t>
            </a:r>
            <a:r>
              <a:rPr sz="4200" spc="-160" dirty="0"/>
              <a:t> </a:t>
            </a:r>
            <a:r>
              <a:rPr sz="4200" spc="-10" dirty="0"/>
              <a:t>tumors</a:t>
            </a:r>
            <a:endParaRPr sz="4200"/>
          </a:p>
          <a:p>
            <a:pPr algn="ctr">
              <a:lnSpc>
                <a:spcPct val="100000"/>
              </a:lnSpc>
              <a:spcBef>
                <a:spcPts val="65"/>
              </a:spcBef>
            </a:pPr>
            <a:r>
              <a:rPr sz="2400" dirty="0"/>
              <a:t>multiple</a:t>
            </a:r>
            <a:r>
              <a:rPr sz="2400" spc="-110" dirty="0"/>
              <a:t> </a:t>
            </a:r>
            <a:r>
              <a:rPr sz="2400" spc="-10" dirty="0"/>
              <a:t>myeloma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34416" y="2206878"/>
            <a:ext cx="196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50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pc="-20" dirty="0"/>
              <a:t>Tumor</a:t>
            </a:r>
            <a:r>
              <a:rPr spc="-85" dirty="0"/>
              <a:t> </a:t>
            </a:r>
            <a:r>
              <a:rPr dirty="0"/>
              <a:t>of</a:t>
            </a:r>
            <a:r>
              <a:rPr spc="-105" dirty="0"/>
              <a:t> </a:t>
            </a:r>
            <a:r>
              <a:rPr dirty="0"/>
              <a:t>bone</a:t>
            </a:r>
            <a:r>
              <a:rPr spc="-95" dirty="0"/>
              <a:t> </a:t>
            </a:r>
            <a:r>
              <a:rPr spc="-10" dirty="0"/>
              <a:t>medulla</a:t>
            </a: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dirty="0"/>
              <a:t>Multifocal</a:t>
            </a:r>
            <a:r>
              <a:rPr spc="-160" dirty="0"/>
              <a:t> </a:t>
            </a:r>
            <a:r>
              <a:rPr dirty="0"/>
              <a:t>destructive</a:t>
            </a:r>
            <a:r>
              <a:rPr spc="-135" dirty="0"/>
              <a:t> </a:t>
            </a:r>
            <a:r>
              <a:rPr dirty="0"/>
              <a:t>bone</a:t>
            </a:r>
            <a:r>
              <a:rPr spc="-130" dirty="0"/>
              <a:t> </a:t>
            </a:r>
            <a:r>
              <a:rPr spc="-10" dirty="0"/>
              <a:t>lesions</a:t>
            </a: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dirty="0"/>
              <a:t>Clonal</a:t>
            </a:r>
            <a:r>
              <a:rPr spc="-105" dirty="0"/>
              <a:t> </a:t>
            </a:r>
            <a:r>
              <a:rPr dirty="0"/>
              <a:t>proliferation</a:t>
            </a:r>
            <a:r>
              <a:rPr spc="-125" dirty="0"/>
              <a:t> </a:t>
            </a:r>
            <a:r>
              <a:rPr dirty="0"/>
              <a:t>of</a:t>
            </a:r>
            <a:r>
              <a:rPr spc="-110" dirty="0"/>
              <a:t> </a:t>
            </a:r>
            <a:r>
              <a:rPr dirty="0"/>
              <a:t>plasma</a:t>
            </a:r>
            <a:r>
              <a:rPr spc="-120" dirty="0"/>
              <a:t> </a:t>
            </a:r>
            <a:r>
              <a:rPr spc="-10" dirty="0"/>
              <a:t>cells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4416" y="2722626"/>
            <a:ext cx="196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4416" y="3238246"/>
            <a:ext cx="196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23"/>
                </a:lnTo>
              </a:path>
            </a:pathLst>
          </a:custGeom>
          <a:ln w="18288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32231"/>
            <a:ext cx="8229600" cy="57591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247645" y="6266484"/>
            <a:ext cx="46208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multiple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myeloma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osteolytic</a:t>
            </a:r>
            <a:r>
              <a:rPr sz="1800" dirty="0">
                <a:latin typeface="Arial"/>
                <a:cs typeface="Arial"/>
              </a:rPr>
              <a:t> foci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spine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23"/>
                </a:lnTo>
              </a:path>
            </a:pathLst>
          </a:custGeom>
          <a:ln w="18288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74109" y="6266484"/>
            <a:ext cx="17767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multiple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myeloma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8011"/>
            <a:ext cx="9143999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5"/>
              </a:spcBef>
            </a:pPr>
            <a:r>
              <a:rPr dirty="0"/>
              <a:t>Bone</a:t>
            </a:r>
            <a:r>
              <a:rPr spc="-95" dirty="0"/>
              <a:t> </a:t>
            </a:r>
            <a:r>
              <a:rPr spc="-10" dirty="0"/>
              <a:t>tumors</a:t>
            </a:r>
          </a:p>
          <a:p>
            <a:pPr marL="75565" algn="ctr">
              <a:lnSpc>
                <a:spcPct val="100000"/>
              </a:lnSpc>
              <a:spcBef>
                <a:spcPts val="45"/>
              </a:spcBef>
            </a:pPr>
            <a:r>
              <a:rPr sz="2400" dirty="0"/>
              <a:t>Ewing</a:t>
            </a:r>
            <a:r>
              <a:rPr sz="2400" spc="-100" dirty="0"/>
              <a:t> </a:t>
            </a:r>
            <a:r>
              <a:rPr sz="2400" spc="-10" dirty="0"/>
              <a:t>sarcoma</a:t>
            </a:r>
            <a:endParaRPr sz="2400"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969318" y="1752600"/>
            <a:ext cx="7717482" cy="4492444"/>
          </a:xfrm>
          <a:prstGeom prst="rect">
            <a:avLst/>
          </a:prstGeom>
        </p:spPr>
        <p:txBody>
          <a:bodyPr vert="horz" wrap="square" lIns="0" tIns="61020" rIns="0" bIns="0" rtlCol="0">
            <a:spAutoFit/>
          </a:bodyPr>
          <a:lstStyle/>
          <a:p>
            <a:pPr marL="469900" marR="529590" indent="-457200">
              <a:lnSpc>
                <a:spcPct val="120800"/>
              </a:lnSpc>
              <a:spcBef>
                <a:spcPts val="100"/>
              </a:spcBef>
              <a:buFontTx/>
              <a:buChar char="-"/>
            </a:pPr>
            <a:r>
              <a:rPr spc="-10" dirty="0"/>
              <a:t>Tumor</a:t>
            </a:r>
            <a:r>
              <a:rPr spc="-85" dirty="0"/>
              <a:t> </a:t>
            </a:r>
            <a:r>
              <a:rPr dirty="0"/>
              <a:t>of</a:t>
            </a:r>
            <a:r>
              <a:rPr spc="-114" dirty="0"/>
              <a:t> </a:t>
            </a:r>
            <a:r>
              <a:rPr dirty="0"/>
              <a:t>bone</a:t>
            </a:r>
            <a:r>
              <a:rPr spc="-90" dirty="0"/>
              <a:t> </a:t>
            </a:r>
            <a:r>
              <a:rPr lang="sk-SK" spc="-90" dirty="0"/>
              <a:t>in and </a:t>
            </a:r>
            <a:r>
              <a:rPr lang="sk-SK" spc="-90" dirty="0" err="1"/>
              <a:t>young</a:t>
            </a:r>
            <a:r>
              <a:rPr lang="sk-SK" spc="-90" dirty="0"/>
              <a:t> </a:t>
            </a:r>
            <a:r>
              <a:rPr lang="sk-SK" spc="-90" dirty="0" err="1"/>
              <a:t>adults</a:t>
            </a:r>
            <a:r>
              <a:rPr lang="sk-SK" spc="-90" dirty="0"/>
              <a:t> </a:t>
            </a:r>
            <a:r>
              <a:rPr lang="sk-SK" spc="-20" dirty="0" err="1"/>
              <a:t>children</a:t>
            </a:r>
            <a:endParaRPr lang="sk-SK" spc="-10" dirty="0"/>
          </a:p>
          <a:p>
            <a:pPr marL="469900" marR="529590" indent="-457200">
              <a:lnSpc>
                <a:spcPct val="120800"/>
              </a:lnSpc>
              <a:spcBef>
                <a:spcPts val="100"/>
              </a:spcBef>
              <a:buFontTx/>
              <a:buChar char="-"/>
            </a:pPr>
            <a:r>
              <a:rPr dirty="0"/>
              <a:t>Soft,</a:t>
            </a:r>
            <a:r>
              <a:rPr spc="-85" dirty="0"/>
              <a:t> </a:t>
            </a:r>
            <a:r>
              <a:rPr dirty="0"/>
              <a:t>pink</a:t>
            </a:r>
            <a:r>
              <a:rPr spc="-60" dirty="0"/>
              <a:t> </a:t>
            </a:r>
            <a:r>
              <a:rPr dirty="0"/>
              <a:t>osteolytic</a:t>
            </a:r>
            <a:r>
              <a:rPr spc="-65" dirty="0"/>
              <a:t> </a:t>
            </a:r>
            <a:r>
              <a:rPr dirty="0"/>
              <a:t>foci</a:t>
            </a:r>
            <a:r>
              <a:rPr spc="-55" dirty="0"/>
              <a:t> </a:t>
            </a:r>
            <a:r>
              <a:rPr dirty="0"/>
              <a:t>in</a:t>
            </a:r>
            <a:r>
              <a:rPr spc="-50" dirty="0"/>
              <a:t> </a:t>
            </a:r>
            <a:r>
              <a:rPr spc="-10" dirty="0"/>
              <a:t>diaphyses</a:t>
            </a:r>
          </a:p>
          <a:p>
            <a:pPr marL="12700">
              <a:lnSpc>
                <a:spcPct val="100000"/>
              </a:lnSpc>
            </a:pPr>
            <a:r>
              <a:rPr dirty="0"/>
              <a:t>a</a:t>
            </a:r>
            <a:r>
              <a:rPr spc="-45" dirty="0"/>
              <a:t> </a:t>
            </a:r>
            <a:r>
              <a:rPr dirty="0"/>
              <a:t>metaphyses</a:t>
            </a:r>
            <a:r>
              <a:rPr spc="-110" dirty="0"/>
              <a:t> </a:t>
            </a:r>
            <a:r>
              <a:rPr dirty="0"/>
              <a:t>of</a:t>
            </a:r>
            <a:r>
              <a:rPr spc="-65" dirty="0"/>
              <a:t> </a:t>
            </a:r>
            <a:r>
              <a:rPr dirty="0"/>
              <a:t>the</a:t>
            </a:r>
            <a:r>
              <a:rPr spc="-65" dirty="0"/>
              <a:t> </a:t>
            </a:r>
            <a:r>
              <a:rPr dirty="0"/>
              <a:t>long</a:t>
            </a:r>
            <a:r>
              <a:rPr spc="-70" dirty="0"/>
              <a:t> </a:t>
            </a:r>
            <a:r>
              <a:rPr spc="-10" dirty="0"/>
              <a:t>bones</a:t>
            </a:r>
            <a:r>
              <a:rPr lang="sk-SK" spc="-10" dirty="0"/>
              <a:t> (12% </a:t>
            </a:r>
            <a:r>
              <a:rPr lang="sk-SK" spc="-10" dirty="0" err="1"/>
              <a:t>extraskeletal</a:t>
            </a:r>
            <a:r>
              <a:rPr lang="sk-SK" spc="-10" dirty="0"/>
              <a:t>)</a:t>
            </a:r>
            <a:endParaRPr spc="-10" dirty="0"/>
          </a:p>
          <a:p>
            <a:pPr marL="469900" indent="-457200">
              <a:lnSpc>
                <a:spcPct val="100000"/>
              </a:lnSpc>
              <a:spcBef>
                <a:spcPts val="710"/>
              </a:spcBef>
              <a:buFontTx/>
              <a:buChar char="-"/>
            </a:pPr>
            <a:r>
              <a:rPr dirty="0"/>
              <a:t>Histology:</a:t>
            </a:r>
            <a:r>
              <a:rPr spc="-114" dirty="0"/>
              <a:t> </a:t>
            </a:r>
            <a:r>
              <a:rPr dirty="0"/>
              <a:t>solid</a:t>
            </a:r>
            <a:r>
              <a:rPr spc="-70" dirty="0"/>
              <a:t> </a:t>
            </a:r>
            <a:r>
              <a:rPr dirty="0"/>
              <a:t>foci</a:t>
            </a:r>
            <a:r>
              <a:rPr spc="-90" dirty="0"/>
              <a:t> </a:t>
            </a:r>
            <a:r>
              <a:rPr dirty="0"/>
              <a:t>of</a:t>
            </a:r>
            <a:r>
              <a:rPr spc="-90" dirty="0"/>
              <a:t> </a:t>
            </a:r>
            <a:r>
              <a:rPr dirty="0"/>
              <a:t>uniform</a:t>
            </a:r>
            <a:r>
              <a:rPr spc="-95" dirty="0"/>
              <a:t> </a:t>
            </a:r>
            <a:r>
              <a:rPr dirty="0"/>
              <a:t>small</a:t>
            </a:r>
            <a:r>
              <a:rPr spc="-85" dirty="0"/>
              <a:t> </a:t>
            </a:r>
            <a:r>
              <a:rPr dirty="0"/>
              <a:t>round</a:t>
            </a:r>
            <a:r>
              <a:rPr spc="-90" dirty="0"/>
              <a:t> </a:t>
            </a:r>
            <a:r>
              <a:rPr spc="-10" dirty="0"/>
              <a:t>cells</a:t>
            </a:r>
            <a:endParaRPr lang="sk-SK" spc="-10" dirty="0"/>
          </a:p>
          <a:p>
            <a:pPr marL="469900" indent="-457200">
              <a:lnSpc>
                <a:spcPct val="100000"/>
              </a:lnSpc>
              <a:spcBef>
                <a:spcPts val="710"/>
              </a:spcBef>
              <a:buFontTx/>
              <a:buChar char="-"/>
            </a:pPr>
            <a:r>
              <a:rPr lang="sk-SK" spc="-10" dirty="0" err="1"/>
              <a:t>Fusion</a:t>
            </a:r>
            <a:r>
              <a:rPr lang="sk-SK" spc="-10" dirty="0"/>
              <a:t> in EWSR </a:t>
            </a:r>
            <a:r>
              <a:rPr lang="sk-SK" spc="-10" dirty="0" err="1"/>
              <a:t>gene</a:t>
            </a:r>
            <a:endParaRPr lang="sk-SK" spc="-10" dirty="0"/>
          </a:p>
          <a:p>
            <a:pPr marL="469900" indent="-457200">
              <a:lnSpc>
                <a:spcPct val="100000"/>
              </a:lnSpc>
              <a:spcBef>
                <a:spcPts val="710"/>
              </a:spcBef>
              <a:buFontTx/>
              <a:buChar char="-"/>
            </a:pPr>
            <a:endParaRPr lang="sk-SK" spc="-10" dirty="0"/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endParaRPr spc="-1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23"/>
                </a:lnTo>
              </a:path>
            </a:pathLst>
          </a:custGeom>
          <a:ln w="18288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391" y="836675"/>
            <a:ext cx="8229600" cy="4661916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23"/>
                </a:lnTo>
              </a:path>
            </a:pathLst>
          </a:custGeom>
          <a:ln w="18288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750309" y="6266484"/>
            <a:ext cx="15671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Arial"/>
                <a:cs typeface="Arial"/>
              </a:rPr>
              <a:t>Ewing</a:t>
            </a:r>
            <a:r>
              <a:rPr sz="1800" spc="-9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sarcoma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8011"/>
            <a:ext cx="9143999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8055" y="176784"/>
            <a:ext cx="8248015" cy="6032500"/>
            <a:chOff x="448055" y="176784"/>
            <a:chExt cx="8248015" cy="6032500"/>
          </a:xfrm>
        </p:grpSpPr>
        <p:sp>
          <p:nvSpPr>
            <p:cNvPr id="3" name="object 3"/>
            <p:cNvSpPr/>
            <p:nvPr/>
          </p:nvSpPr>
          <p:spPr>
            <a:xfrm>
              <a:off x="457199" y="6172199"/>
              <a:ext cx="8229600" cy="1905"/>
            </a:xfrm>
            <a:custGeom>
              <a:avLst/>
              <a:gdLst/>
              <a:ahLst/>
              <a:cxnLst/>
              <a:rect l="l" t="t" r="r" b="b"/>
              <a:pathLst>
                <a:path w="8229600" h="1904">
                  <a:moveTo>
                    <a:pt x="0" y="0"/>
                  </a:moveTo>
                  <a:lnTo>
                    <a:pt x="8229600" y="1523"/>
                  </a:lnTo>
                </a:path>
              </a:pathLst>
            </a:custGeom>
            <a:ln w="18288">
              <a:solidFill>
                <a:srgbClr val="CC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2835" y="176784"/>
              <a:ext cx="8043672" cy="6031991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753616" y="6266484"/>
            <a:ext cx="56184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077335" algn="l"/>
              </a:tabLst>
            </a:pPr>
            <a:r>
              <a:rPr sz="1800" dirty="0">
                <a:latin typeface="Arial"/>
                <a:cs typeface="Arial"/>
              </a:rPr>
              <a:t>Ewing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sarcoma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uniform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population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of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10" dirty="0">
                <a:latin typeface="Arial"/>
                <a:cs typeface="Arial"/>
              </a:rPr>
              <a:t>neoplastic</a:t>
            </a:r>
            <a:r>
              <a:rPr sz="1800" spc="-9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cells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8056" y="277368"/>
            <a:ext cx="8247888" cy="5905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6555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Pathology</a:t>
            </a:r>
            <a:r>
              <a:rPr sz="4200" spc="-20" dirty="0"/>
              <a:t> </a:t>
            </a:r>
            <a:r>
              <a:rPr sz="4200" dirty="0"/>
              <a:t>of</a:t>
            </a:r>
            <a:r>
              <a:rPr sz="4200" spc="10" dirty="0"/>
              <a:t> </a:t>
            </a:r>
            <a:r>
              <a:rPr sz="4200" dirty="0"/>
              <a:t>the</a:t>
            </a:r>
            <a:r>
              <a:rPr sz="4200" spc="-5" dirty="0"/>
              <a:t> </a:t>
            </a:r>
            <a:r>
              <a:rPr sz="4200" dirty="0"/>
              <a:t>Skeletal</a:t>
            </a:r>
            <a:r>
              <a:rPr sz="4200" spc="-135" dirty="0"/>
              <a:t> </a:t>
            </a:r>
            <a:r>
              <a:rPr sz="4200" spc="-10" dirty="0"/>
              <a:t>Muscle</a:t>
            </a:r>
            <a:endParaRPr sz="4200"/>
          </a:p>
        </p:txBody>
      </p:sp>
      <p:sp>
        <p:nvSpPr>
          <p:cNvPr id="3" name="object 3"/>
          <p:cNvSpPr txBox="1"/>
          <p:nvPr/>
        </p:nvSpPr>
        <p:spPr>
          <a:xfrm>
            <a:off x="534416" y="2206878"/>
            <a:ext cx="196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6096" y="2002053"/>
            <a:ext cx="6729095" cy="1575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1100"/>
              </a:lnSpc>
              <a:spcBef>
                <a:spcPts val="100"/>
              </a:spcBef>
              <a:tabLst>
                <a:tab pos="5173345" algn="l"/>
              </a:tabLst>
            </a:pPr>
            <a:r>
              <a:rPr sz="2800" dirty="0">
                <a:latin typeface="Arial"/>
                <a:cs typeface="Arial"/>
              </a:rPr>
              <a:t>Neurogenic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lesions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–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defects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of</a:t>
            </a:r>
            <a:r>
              <a:rPr sz="2800" dirty="0">
                <a:latin typeface="Arial"/>
                <a:cs typeface="Arial"/>
              </a:rPr>
              <a:t>	</a:t>
            </a:r>
            <a:r>
              <a:rPr sz="2800" spc="-10" dirty="0">
                <a:latin typeface="Arial"/>
                <a:cs typeface="Arial"/>
              </a:rPr>
              <a:t>inervation </a:t>
            </a:r>
            <a:r>
              <a:rPr sz="2800" dirty="0">
                <a:latin typeface="Arial"/>
                <a:cs typeface="Arial"/>
              </a:rPr>
              <a:t>Disorders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neuromuscular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junction </a:t>
            </a:r>
            <a:r>
              <a:rPr sz="2800" dirty="0">
                <a:latin typeface="Arial"/>
                <a:cs typeface="Arial"/>
              </a:rPr>
              <a:t>Primary</a:t>
            </a:r>
            <a:r>
              <a:rPr sz="2800" spc="-13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myopathies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4416" y="2722626"/>
            <a:ext cx="196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4416" y="3238246"/>
            <a:ext cx="196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7316" y="4179570"/>
            <a:ext cx="18986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0" dirty="0">
                <a:solidFill>
                  <a:srgbClr val="39802D"/>
                </a:solidFill>
                <a:latin typeface="Wingdings"/>
                <a:cs typeface="Wingdings"/>
              </a:rPr>
              <a:t></a:t>
            </a:r>
            <a:endParaRPr sz="1450">
              <a:latin typeface="Wingdings"/>
              <a:cs typeface="Wingding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7316" y="4621529"/>
            <a:ext cx="18986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0" dirty="0">
                <a:solidFill>
                  <a:srgbClr val="39802D"/>
                </a:solidFill>
                <a:latin typeface="Wingdings"/>
                <a:cs typeface="Wingdings"/>
              </a:rPr>
              <a:t></a:t>
            </a:r>
            <a:endParaRPr sz="1450">
              <a:latin typeface="Wingdings"/>
              <a:cs typeface="Wingding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7316" y="3640073"/>
            <a:ext cx="4524375" cy="126936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  <a:tabLst>
                <a:tab pos="337185" algn="l"/>
              </a:tabLst>
            </a:pPr>
            <a:r>
              <a:rPr sz="2175" spc="-75" baseline="13409" dirty="0">
                <a:solidFill>
                  <a:srgbClr val="39802D"/>
                </a:solidFill>
                <a:latin typeface="Wingdings"/>
                <a:cs typeface="Wingdings"/>
              </a:rPr>
              <a:t></a:t>
            </a:r>
            <a:r>
              <a:rPr sz="2175" baseline="13409" dirty="0">
                <a:solidFill>
                  <a:srgbClr val="39802D"/>
                </a:solidFill>
                <a:latin typeface="Times New Roman"/>
                <a:cs typeface="Times New Roman"/>
              </a:rPr>
              <a:t>	</a:t>
            </a:r>
            <a:r>
              <a:rPr sz="2400" dirty="0">
                <a:latin typeface="Arial"/>
                <a:cs typeface="Arial"/>
              </a:rPr>
              <a:t>Muscular</a:t>
            </a:r>
            <a:r>
              <a:rPr sz="2400" spc="-16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dystrophy</a:t>
            </a:r>
            <a:endParaRPr sz="2400">
              <a:latin typeface="Arial"/>
              <a:cs typeface="Arial"/>
            </a:endParaRPr>
          </a:p>
          <a:p>
            <a:pPr marL="338455">
              <a:lnSpc>
                <a:spcPct val="100000"/>
              </a:lnSpc>
              <a:spcBef>
                <a:spcPts val="275"/>
              </a:spcBef>
            </a:pPr>
            <a:r>
              <a:rPr sz="2400" spc="-10" dirty="0">
                <a:latin typeface="Arial"/>
                <a:cs typeface="Arial"/>
              </a:rPr>
              <a:t>Structural</a:t>
            </a:r>
            <a:r>
              <a:rPr sz="2400" spc="-11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congenital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myopathy</a:t>
            </a:r>
            <a:endParaRPr sz="2400">
              <a:latin typeface="Arial"/>
              <a:cs typeface="Arial"/>
            </a:endParaRPr>
          </a:p>
          <a:p>
            <a:pPr marL="338455">
              <a:lnSpc>
                <a:spcPct val="100000"/>
              </a:lnSpc>
              <a:spcBef>
                <a:spcPts val="600"/>
              </a:spcBef>
            </a:pPr>
            <a:r>
              <a:rPr sz="2400" spc="-10" dirty="0">
                <a:latin typeface="Arial"/>
                <a:cs typeface="Arial"/>
              </a:rPr>
              <a:t>Myositis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4416" y="5078425"/>
            <a:ext cx="1968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6096" y="5012182"/>
            <a:ext cx="48196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Arial"/>
                <a:cs typeface="Arial"/>
              </a:rPr>
              <a:t>Secondary</a:t>
            </a:r>
            <a:r>
              <a:rPr sz="2800" spc="-1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muscular</a:t>
            </a:r>
            <a:r>
              <a:rPr sz="2800" spc="-17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disorders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056130">
              <a:lnSpc>
                <a:spcPct val="100000"/>
              </a:lnSpc>
              <a:spcBef>
                <a:spcPts val="105"/>
              </a:spcBef>
            </a:pPr>
            <a:r>
              <a:rPr dirty="0"/>
              <a:t>Neurogenic</a:t>
            </a:r>
            <a:r>
              <a:rPr spc="-110" dirty="0"/>
              <a:t> </a:t>
            </a:r>
            <a:r>
              <a:rPr spc="-10" dirty="0"/>
              <a:t>lesions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4416" y="2206878"/>
            <a:ext cx="196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49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dirty="0"/>
              <a:t>Nuclear</a:t>
            </a:r>
            <a:r>
              <a:rPr spc="-125" dirty="0"/>
              <a:t> </a:t>
            </a:r>
            <a:r>
              <a:rPr dirty="0"/>
              <a:t>leasions</a:t>
            </a:r>
            <a:r>
              <a:rPr spc="-145" dirty="0"/>
              <a:t> </a:t>
            </a:r>
            <a:r>
              <a:rPr dirty="0"/>
              <a:t>(ALS,</a:t>
            </a:r>
            <a:r>
              <a:rPr spc="-130" dirty="0"/>
              <a:t> </a:t>
            </a:r>
            <a:r>
              <a:rPr spc="-20" dirty="0"/>
              <a:t>SMA)</a:t>
            </a:r>
          </a:p>
          <a:p>
            <a:pPr marL="12700" marR="505459">
              <a:lnSpc>
                <a:spcPct val="100000"/>
              </a:lnSpc>
              <a:spcBef>
                <a:spcPts val="700"/>
              </a:spcBef>
            </a:pPr>
            <a:r>
              <a:rPr dirty="0"/>
              <a:t>Diseases</a:t>
            </a:r>
            <a:r>
              <a:rPr spc="-85" dirty="0"/>
              <a:t> </a:t>
            </a:r>
            <a:r>
              <a:rPr dirty="0"/>
              <a:t>of</a:t>
            </a:r>
            <a:r>
              <a:rPr spc="-70" dirty="0"/>
              <a:t> </a:t>
            </a:r>
            <a:r>
              <a:rPr dirty="0"/>
              <a:t>the</a:t>
            </a:r>
            <a:r>
              <a:rPr spc="-80" dirty="0"/>
              <a:t> </a:t>
            </a:r>
            <a:r>
              <a:rPr dirty="0"/>
              <a:t>spinal</a:t>
            </a:r>
            <a:r>
              <a:rPr spc="-65" dirty="0"/>
              <a:t> </a:t>
            </a:r>
            <a:r>
              <a:rPr dirty="0"/>
              <a:t>nerve</a:t>
            </a:r>
            <a:r>
              <a:rPr spc="-95" dirty="0"/>
              <a:t> </a:t>
            </a:r>
            <a:r>
              <a:rPr spc="-10" dirty="0"/>
              <a:t>(Discopathy, extramedullary</a:t>
            </a:r>
            <a:r>
              <a:rPr spc="-95" dirty="0"/>
              <a:t> </a:t>
            </a:r>
            <a:r>
              <a:rPr spc="-10" dirty="0"/>
              <a:t>tumors)</a:t>
            </a:r>
          </a:p>
          <a:p>
            <a:pPr marL="12700" marR="1273810">
              <a:lnSpc>
                <a:spcPct val="100000"/>
              </a:lnSpc>
              <a:spcBef>
                <a:spcPts val="710"/>
              </a:spcBef>
            </a:pPr>
            <a:r>
              <a:rPr spc="-10" dirty="0"/>
              <a:t>Involvement</a:t>
            </a:r>
            <a:r>
              <a:rPr spc="-120" dirty="0"/>
              <a:t> </a:t>
            </a:r>
            <a:r>
              <a:rPr dirty="0"/>
              <a:t>of</a:t>
            </a:r>
            <a:r>
              <a:rPr spc="-80" dirty="0"/>
              <a:t> </a:t>
            </a:r>
            <a:r>
              <a:rPr dirty="0"/>
              <a:t>the</a:t>
            </a:r>
            <a:r>
              <a:rPr spc="-75" dirty="0"/>
              <a:t> </a:t>
            </a:r>
            <a:r>
              <a:rPr dirty="0"/>
              <a:t>peripheral</a:t>
            </a:r>
            <a:r>
              <a:rPr spc="-95" dirty="0"/>
              <a:t> </a:t>
            </a:r>
            <a:r>
              <a:rPr spc="-10" dirty="0"/>
              <a:t>nerves (polyneuritis)</a:t>
            </a:r>
          </a:p>
          <a:p>
            <a:pPr marL="12700" marR="5080">
              <a:lnSpc>
                <a:spcPct val="100000"/>
              </a:lnSpc>
              <a:spcBef>
                <a:spcPts val="695"/>
              </a:spcBef>
            </a:pPr>
            <a:r>
              <a:rPr dirty="0"/>
              <a:t>Disorders</a:t>
            </a:r>
            <a:r>
              <a:rPr spc="-105" dirty="0"/>
              <a:t> </a:t>
            </a:r>
            <a:r>
              <a:rPr dirty="0"/>
              <a:t>of</a:t>
            </a:r>
            <a:r>
              <a:rPr spc="-90" dirty="0"/>
              <a:t> </a:t>
            </a:r>
            <a:r>
              <a:rPr dirty="0"/>
              <a:t>supraspinal</a:t>
            </a:r>
            <a:r>
              <a:rPr spc="-105" dirty="0"/>
              <a:t> </a:t>
            </a:r>
            <a:r>
              <a:rPr dirty="0"/>
              <a:t>muscle</a:t>
            </a:r>
            <a:r>
              <a:rPr spc="-95" dirty="0"/>
              <a:t> </a:t>
            </a:r>
            <a:r>
              <a:rPr dirty="0"/>
              <a:t>tone</a:t>
            </a:r>
            <a:r>
              <a:rPr spc="-114" dirty="0"/>
              <a:t> </a:t>
            </a:r>
            <a:r>
              <a:rPr spc="-10" dirty="0"/>
              <a:t>control </a:t>
            </a:r>
            <a:r>
              <a:rPr dirty="0"/>
              <a:t>(cerebral</a:t>
            </a:r>
            <a:r>
              <a:rPr spc="-140" dirty="0"/>
              <a:t> </a:t>
            </a:r>
            <a:r>
              <a:rPr spc="-10" dirty="0"/>
              <a:t>palsy)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4416" y="2722626"/>
            <a:ext cx="196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4416" y="3664966"/>
            <a:ext cx="196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4416" y="4606290"/>
            <a:ext cx="196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CC9900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23"/>
                </a:lnTo>
              </a:path>
            </a:pathLst>
          </a:custGeom>
          <a:ln w="18288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1188" y="214884"/>
            <a:ext cx="8249030" cy="58536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5319" y="661416"/>
            <a:ext cx="2586355" cy="637540"/>
          </a:xfrm>
          <a:prstGeom prst="rect">
            <a:avLst/>
          </a:prstGeom>
          <a:solidFill>
            <a:srgbClr val="0066CC"/>
          </a:solidFill>
          <a:ln w="3175">
            <a:solidFill>
              <a:srgbClr val="FFFFFF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89535">
              <a:lnSpc>
                <a:spcPct val="100000"/>
              </a:lnSpc>
              <a:spcBef>
                <a:spcPts val="254"/>
              </a:spcBef>
            </a:pPr>
            <a:r>
              <a:rPr sz="2000" spc="-10" dirty="0">
                <a:solidFill>
                  <a:srgbClr val="000000"/>
                </a:solidFill>
                <a:latin typeface="Arial"/>
                <a:cs typeface="Arial"/>
              </a:rPr>
              <a:t>Denervation</a:t>
            </a:r>
            <a:r>
              <a:rPr sz="2000" spc="-6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Arial"/>
                <a:cs typeface="Arial"/>
              </a:rPr>
              <a:t>atrophy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</TotalTime>
  <Words>682</Words>
  <Application>Microsoft Office PowerPoint</Application>
  <PresentationFormat>Předvádění na obrazovce (4:3)</PresentationFormat>
  <Paragraphs>165</Paragraphs>
  <Slides>51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5" baseType="lpstr">
      <vt:lpstr>Arial</vt:lpstr>
      <vt:lpstr>Times New Roman</vt:lpstr>
      <vt:lpstr>Wingdings</vt:lpstr>
      <vt:lpstr>Office Theme</vt:lpstr>
      <vt:lpstr>Pathology of the Skeletal Muscle</vt:lpstr>
      <vt:lpstr>Examination methods</vt:lpstr>
      <vt:lpstr>Prezentace aplikace PowerPoint</vt:lpstr>
      <vt:lpstr>Prezentace aplikace PowerPoint</vt:lpstr>
      <vt:lpstr>Prezentace aplikace PowerPoint</vt:lpstr>
      <vt:lpstr>Prezentace aplikace PowerPoint</vt:lpstr>
      <vt:lpstr>Pathology of the Skeletal Muscle</vt:lpstr>
      <vt:lpstr>Neurogenic lesions</vt:lpstr>
      <vt:lpstr>Denervation atrophy</vt:lpstr>
      <vt:lpstr>Prezentace aplikace PowerPoint</vt:lpstr>
      <vt:lpstr>Prezentace aplikace PowerPoint</vt:lpstr>
      <vt:lpstr>Reinervation</vt:lpstr>
      <vt:lpstr>Neurogenic lesions nuclear leasions</vt:lpstr>
      <vt:lpstr>Diseases of the Neuromuscular Junction myasthenia gravis</vt:lpstr>
      <vt:lpstr>Myogenic leasions</vt:lpstr>
      <vt:lpstr>Prezentace aplikace PowerPoint</vt:lpstr>
      <vt:lpstr>Prezentace aplikace PowerPoint</vt:lpstr>
      <vt:lpstr>Prezentace aplikace PowerPoint</vt:lpstr>
      <vt:lpstr>Myogenic leasions muscular dystrophy</vt:lpstr>
      <vt:lpstr>Prezentace aplikace PowerPoint</vt:lpstr>
      <vt:lpstr>Prezentace aplikace PowerPoint</vt:lpstr>
      <vt:lpstr>Prezentace aplikace PowerPoint</vt:lpstr>
      <vt:lpstr>Myogenic leasions congenital structural myopathies</vt:lpstr>
      <vt:lpstr>Prezentace aplikace PowerPoint</vt:lpstr>
      <vt:lpstr>Prezentace aplikace PowerPoint</vt:lpstr>
      <vt:lpstr>Myogenic leasions metabolic myopathies</vt:lpstr>
      <vt:lpstr>Prezentace aplikace PowerPoint</vt:lpstr>
      <vt:lpstr>Inflammatory myopathies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Pathology of the Bones</vt:lpstr>
      <vt:lpstr>Prezentace aplikace PowerPoint</vt:lpstr>
      <vt:lpstr>Prezentace aplikace PowerPoint</vt:lpstr>
      <vt:lpstr>Bone tumors osteosarcoma</vt:lpstr>
      <vt:lpstr>Prezentace aplikace PowerPoint</vt:lpstr>
      <vt:lpstr>Prezentace aplikace PowerPoint</vt:lpstr>
      <vt:lpstr>Prezentace aplikace PowerPoint</vt:lpstr>
      <vt:lpstr>Prezentace aplikace PowerPoint</vt:lpstr>
      <vt:lpstr>Bone tumors Giant cell tumor of the bone</vt:lpstr>
      <vt:lpstr>Prezentace aplikace PowerPoint</vt:lpstr>
      <vt:lpstr>Bone tumors chondrosarcoma</vt:lpstr>
      <vt:lpstr>Prezentace aplikace PowerPoint</vt:lpstr>
      <vt:lpstr>Bone tumors multiple myeloma</vt:lpstr>
      <vt:lpstr>Prezentace aplikace PowerPoint</vt:lpstr>
      <vt:lpstr>Prezentace aplikace PowerPoint</vt:lpstr>
      <vt:lpstr>Bone tumors Ewing sarcoma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Patologie svalů a kostí</dc:title>
  <dc:creator>Ondřej Souček</dc:creator>
  <cp:lastModifiedBy>Dávid Said</cp:lastModifiedBy>
  <cp:revision>2</cp:revision>
  <dcterms:created xsi:type="dcterms:W3CDTF">2024-04-28T14:51:00Z</dcterms:created>
  <dcterms:modified xsi:type="dcterms:W3CDTF">2024-04-28T15:07:18Z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2021-05-20T00:00:00Z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2024-04-28T00:00:00Z</vt:filetime>
  </property>
  <property fmtid="{D5CDD505-2E9C-101B-9397-08002B2CF9AE}" pid="5" name="Producer">
    <vt:lpwstr>Microsoft® PowerPoint® 2016</vt:lpwstr>
  </property>
</Properties>
</file>