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335" r:id="rId4"/>
    <p:sldId id="331" r:id="rId5"/>
    <p:sldId id="336" r:id="rId6"/>
    <p:sldId id="269" r:id="rId7"/>
    <p:sldId id="337" r:id="rId8"/>
    <p:sldId id="284" r:id="rId9"/>
    <p:sldId id="270" r:id="rId10"/>
    <p:sldId id="271" r:id="rId11"/>
    <p:sldId id="273" r:id="rId12"/>
    <p:sldId id="276" r:id="rId13"/>
    <p:sldId id="275" r:id="rId14"/>
    <p:sldId id="277" r:id="rId15"/>
    <p:sldId id="278" r:id="rId16"/>
    <p:sldId id="338" r:id="rId17"/>
    <p:sldId id="280" r:id="rId18"/>
    <p:sldId id="282" r:id="rId19"/>
    <p:sldId id="288" r:id="rId20"/>
    <p:sldId id="308" r:id="rId21"/>
    <p:sldId id="312" r:id="rId22"/>
    <p:sldId id="332" r:id="rId23"/>
    <p:sldId id="344" r:id="rId24"/>
    <p:sldId id="345" r:id="rId25"/>
    <p:sldId id="346" r:id="rId26"/>
    <p:sldId id="311" r:id="rId27"/>
    <p:sldId id="314" r:id="rId28"/>
    <p:sldId id="291" r:id="rId29"/>
    <p:sldId id="333" r:id="rId30"/>
    <p:sldId id="339" r:id="rId31"/>
    <p:sldId id="292" r:id="rId32"/>
    <p:sldId id="340" r:id="rId33"/>
    <p:sldId id="294" r:id="rId34"/>
    <p:sldId id="298" r:id="rId35"/>
    <p:sldId id="347" r:id="rId36"/>
    <p:sldId id="295" r:id="rId37"/>
    <p:sldId id="326" r:id="rId38"/>
    <p:sldId id="348" r:id="rId39"/>
    <p:sldId id="297" r:id="rId40"/>
    <p:sldId id="328" r:id="rId41"/>
    <p:sldId id="318" r:id="rId42"/>
    <p:sldId id="266" r:id="rId43"/>
    <p:sldId id="334" r:id="rId44"/>
    <p:sldId id="343" r:id="rId45"/>
    <p:sldId id="341" r:id="rId46"/>
    <p:sldId id="342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D5866-6AA8-450A-A97C-556B3376EF56}" v="36" dt="2025-02-17T11:51:34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768" autoAdjust="0"/>
  </p:normalViewPr>
  <p:slideViewPr>
    <p:cSldViewPr snapToGrid="0">
      <p:cViewPr>
        <p:scale>
          <a:sx n="75" d="100"/>
          <a:sy n="75" d="100"/>
        </p:scale>
        <p:origin x="1075" y="7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mír Gumulec" userId="1fe354de-62ef-4b4e-b166-b5e84605ef18" providerId="ADAL" clId="{A2CD5866-6AA8-450A-A97C-556B3376EF56}"/>
    <pc:docChg chg="undo redo custSel addSld delSld modSld sldOrd">
      <pc:chgData name="Jaromír Gumulec" userId="1fe354de-62ef-4b4e-b166-b5e84605ef18" providerId="ADAL" clId="{A2CD5866-6AA8-450A-A97C-556B3376EF56}" dt="2025-02-17T11:52:45.593" v="449" actId="21"/>
      <pc:docMkLst>
        <pc:docMk/>
      </pc:docMkLst>
      <pc:sldChg chg="modSp mod">
        <pc:chgData name="Jaromír Gumulec" userId="1fe354de-62ef-4b4e-b166-b5e84605ef18" providerId="ADAL" clId="{A2CD5866-6AA8-450A-A97C-556B3376EF56}" dt="2025-02-17T11:36:05.245" v="361" actId="113"/>
        <pc:sldMkLst>
          <pc:docMk/>
          <pc:sldMk cId="0" sldId="291"/>
        </pc:sldMkLst>
        <pc:spChg chg="mod">
          <ac:chgData name="Jaromír Gumulec" userId="1fe354de-62ef-4b4e-b166-b5e84605ef18" providerId="ADAL" clId="{A2CD5866-6AA8-450A-A97C-556B3376EF56}" dt="2025-02-17T11:36:05.245" v="361" actId="113"/>
          <ac:spMkLst>
            <pc:docMk/>
            <pc:sldMk cId="0" sldId="291"/>
            <ac:spMk id="89091" creationId="{38324A8B-647F-60FA-6203-6F3562D17998}"/>
          </ac:spMkLst>
        </pc:spChg>
      </pc:sldChg>
      <pc:sldChg chg="mod modShow">
        <pc:chgData name="Jaromír Gumulec" userId="1fe354de-62ef-4b4e-b166-b5e84605ef18" providerId="ADAL" clId="{A2CD5866-6AA8-450A-A97C-556B3376EF56}" dt="2025-02-17T11:16:24.217" v="153" actId="729"/>
        <pc:sldMkLst>
          <pc:docMk/>
          <pc:sldMk cId="0" sldId="292"/>
        </pc:sldMkLst>
      </pc:sldChg>
      <pc:sldChg chg="addSp modSp mod">
        <pc:chgData name="Jaromír Gumulec" userId="1fe354de-62ef-4b4e-b166-b5e84605ef18" providerId="ADAL" clId="{A2CD5866-6AA8-450A-A97C-556B3376EF56}" dt="2025-02-17T11:40:00.896" v="376" actId="12"/>
        <pc:sldMkLst>
          <pc:docMk/>
          <pc:sldMk cId="0" sldId="294"/>
        </pc:sldMkLst>
        <pc:spChg chg="add">
          <ac:chgData name="Jaromír Gumulec" userId="1fe354de-62ef-4b4e-b166-b5e84605ef18" providerId="ADAL" clId="{A2CD5866-6AA8-450A-A97C-556B3376EF56}" dt="2025-02-17T11:39:46.359" v="370"/>
          <ac:spMkLst>
            <pc:docMk/>
            <pc:sldMk cId="0" sldId="294"/>
            <ac:spMk id="2" creationId="{5881E645-B981-780B-9471-8F61946DB1CA}"/>
          </ac:spMkLst>
        </pc:spChg>
        <pc:spChg chg="mod">
          <ac:chgData name="Jaromír Gumulec" userId="1fe354de-62ef-4b4e-b166-b5e84605ef18" providerId="ADAL" clId="{A2CD5866-6AA8-450A-A97C-556B3376EF56}" dt="2025-02-17T11:40:00.896" v="376" actId="12"/>
          <ac:spMkLst>
            <pc:docMk/>
            <pc:sldMk cId="0" sldId="294"/>
            <ac:spMk id="3" creationId="{F2F1FC13-869E-AFB7-A66B-05292A9EE194}"/>
          </ac:spMkLst>
        </pc:spChg>
      </pc:sldChg>
      <pc:sldChg chg="modSp mod">
        <pc:chgData name="Jaromír Gumulec" userId="1fe354de-62ef-4b4e-b166-b5e84605ef18" providerId="ADAL" clId="{A2CD5866-6AA8-450A-A97C-556B3376EF56}" dt="2025-02-17T11:50:44.699" v="429" actId="15"/>
        <pc:sldMkLst>
          <pc:docMk/>
          <pc:sldMk cId="0" sldId="295"/>
        </pc:sldMkLst>
        <pc:spChg chg="mod">
          <ac:chgData name="Jaromír Gumulec" userId="1fe354de-62ef-4b4e-b166-b5e84605ef18" providerId="ADAL" clId="{A2CD5866-6AA8-450A-A97C-556B3376EF56}" dt="2025-02-17T11:50:44.699" v="429" actId="15"/>
          <ac:spMkLst>
            <pc:docMk/>
            <pc:sldMk cId="0" sldId="295"/>
            <ac:spMk id="94211" creationId="{9C6A5DC7-794D-2A2F-AD85-3D4733A0FD80}"/>
          </ac:spMkLst>
        </pc:spChg>
      </pc:sldChg>
      <pc:sldChg chg="modSp mod">
        <pc:chgData name="Jaromír Gumulec" userId="1fe354de-62ef-4b4e-b166-b5e84605ef18" providerId="ADAL" clId="{A2CD5866-6AA8-450A-A97C-556B3376EF56}" dt="2025-02-17T11:20:00.369" v="169" actId="113"/>
        <pc:sldMkLst>
          <pc:docMk/>
          <pc:sldMk cId="0" sldId="297"/>
        </pc:sldMkLst>
        <pc:spChg chg="mod">
          <ac:chgData name="Jaromír Gumulec" userId="1fe354de-62ef-4b4e-b166-b5e84605ef18" providerId="ADAL" clId="{A2CD5866-6AA8-450A-A97C-556B3376EF56}" dt="2025-02-17T11:20:00.369" v="169" actId="113"/>
          <ac:spMkLst>
            <pc:docMk/>
            <pc:sldMk cId="0" sldId="297"/>
            <ac:spMk id="96259" creationId="{22FA646D-62ED-763F-E8BA-54AC1A7D0950}"/>
          </ac:spMkLst>
        </pc:spChg>
      </pc:sldChg>
      <pc:sldChg chg="modSp mod">
        <pc:chgData name="Jaromír Gumulec" userId="1fe354de-62ef-4b4e-b166-b5e84605ef18" providerId="ADAL" clId="{A2CD5866-6AA8-450A-A97C-556B3376EF56}" dt="2025-02-17T11:46:06.340" v="390" actId="113"/>
        <pc:sldMkLst>
          <pc:docMk/>
          <pc:sldMk cId="0" sldId="298"/>
        </pc:sldMkLst>
        <pc:spChg chg="mod">
          <ac:chgData name="Jaromír Gumulec" userId="1fe354de-62ef-4b4e-b166-b5e84605ef18" providerId="ADAL" clId="{A2CD5866-6AA8-450A-A97C-556B3376EF56}" dt="2025-02-17T11:46:06.340" v="390" actId="113"/>
          <ac:spMkLst>
            <pc:docMk/>
            <pc:sldMk cId="0" sldId="298"/>
            <ac:spMk id="3" creationId="{8BC7EBF5-A650-B086-D43F-C371CB90C1BD}"/>
          </ac:spMkLst>
        </pc:spChg>
      </pc:sldChg>
      <pc:sldChg chg="ord">
        <pc:chgData name="Jaromír Gumulec" userId="1fe354de-62ef-4b4e-b166-b5e84605ef18" providerId="ADAL" clId="{A2CD5866-6AA8-450A-A97C-556B3376EF56}" dt="2025-02-17T11:29:12.272" v="268"/>
        <pc:sldMkLst>
          <pc:docMk/>
          <pc:sldMk cId="0" sldId="311"/>
        </pc:sldMkLst>
      </pc:sldChg>
      <pc:sldChg chg="modSp mod">
        <pc:chgData name="Jaromír Gumulec" userId="1fe354de-62ef-4b4e-b166-b5e84605ef18" providerId="ADAL" clId="{A2CD5866-6AA8-450A-A97C-556B3376EF56}" dt="2025-02-17T11:06:31.795" v="20" actId="113"/>
        <pc:sldMkLst>
          <pc:docMk/>
          <pc:sldMk cId="0" sldId="312"/>
        </pc:sldMkLst>
        <pc:spChg chg="mod">
          <ac:chgData name="Jaromír Gumulec" userId="1fe354de-62ef-4b4e-b166-b5e84605ef18" providerId="ADAL" clId="{A2CD5866-6AA8-450A-A97C-556B3376EF56}" dt="2025-02-17T11:05:48.756" v="1" actId="113"/>
          <ac:spMkLst>
            <pc:docMk/>
            <pc:sldMk cId="0" sldId="312"/>
            <ac:spMk id="3" creationId="{AC11D054-A7B2-1282-502F-1A435141618F}"/>
          </ac:spMkLst>
        </pc:spChg>
        <pc:spChg chg="mod">
          <ac:chgData name="Jaromír Gumulec" userId="1fe354de-62ef-4b4e-b166-b5e84605ef18" providerId="ADAL" clId="{A2CD5866-6AA8-450A-A97C-556B3376EF56}" dt="2025-02-17T11:06:31.795" v="20" actId="113"/>
          <ac:spMkLst>
            <pc:docMk/>
            <pc:sldMk cId="0" sldId="312"/>
            <ac:spMk id="5" creationId="{789F7B64-B27C-AE6C-6C9C-E82BF4F1CFD5}"/>
          </ac:spMkLst>
        </pc:spChg>
        <pc:spChg chg="mod">
          <ac:chgData name="Jaromír Gumulec" userId="1fe354de-62ef-4b4e-b166-b5e84605ef18" providerId="ADAL" clId="{A2CD5866-6AA8-450A-A97C-556B3376EF56}" dt="2025-02-17T11:06:27.544" v="19" actId="113"/>
          <ac:spMkLst>
            <pc:docMk/>
            <pc:sldMk cId="0" sldId="312"/>
            <ac:spMk id="7" creationId="{25E0BE2B-4693-F4AB-4BD9-675951E1337F}"/>
          </ac:spMkLst>
        </pc:spChg>
      </pc:sldChg>
      <pc:sldChg chg="modSp del ord">
        <pc:chgData name="Jaromír Gumulec" userId="1fe354de-62ef-4b4e-b166-b5e84605ef18" providerId="ADAL" clId="{A2CD5866-6AA8-450A-A97C-556B3376EF56}" dt="2025-02-17T11:30:49.606" v="294" actId="47"/>
        <pc:sldMkLst>
          <pc:docMk/>
          <pc:sldMk cId="0" sldId="313"/>
        </pc:sldMkLst>
        <pc:picChg chg="mod">
          <ac:chgData name="Jaromír Gumulec" userId="1fe354de-62ef-4b4e-b166-b5e84605ef18" providerId="ADAL" clId="{A2CD5866-6AA8-450A-A97C-556B3376EF56}" dt="2025-02-17T11:29:18.516" v="271" actId="1076"/>
          <ac:picMkLst>
            <pc:docMk/>
            <pc:sldMk cId="0" sldId="313"/>
            <ac:picMk id="141315" creationId="{04442E83-4299-A1B2-A8BD-69E925BB3E22}"/>
          </ac:picMkLst>
        </pc:picChg>
      </pc:sldChg>
      <pc:sldChg chg="addSp delSp modSp mod">
        <pc:chgData name="Jaromír Gumulec" userId="1fe354de-62ef-4b4e-b166-b5e84605ef18" providerId="ADAL" clId="{A2CD5866-6AA8-450A-A97C-556B3376EF56}" dt="2025-02-17T11:35:13.688" v="359" actId="5793"/>
        <pc:sldMkLst>
          <pc:docMk/>
          <pc:sldMk cId="0" sldId="314"/>
        </pc:sldMkLst>
        <pc:spChg chg="add del mod">
          <ac:chgData name="Jaromír Gumulec" userId="1fe354de-62ef-4b4e-b166-b5e84605ef18" providerId="ADAL" clId="{A2CD5866-6AA8-450A-A97C-556B3376EF56}" dt="2025-02-17T11:33:36.579" v="310" actId="478"/>
          <ac:spMkLst>
            <pc:docMk/>
            <pc:sldMk cId="0" sldId="314"/>
            <ac:spMk id="2" creationId="{662E872F-55D6-0023-3AC0-6596AE3DB8A8}"/>
          </ac:spMkLst>
        </pc:spChg>
        <pc:spChg chg="mod">
          <ac:chgData name="Jaromír Gumulec" userId="1fe354de-62ef-4b4e-b166-b5e84605ef18" providerId="ADAL" clId="{A2CD5866-6AA8-450A-A97C-556B3376EF56}" dt="2025-02-17T11:35:13.688" v="359" actId="5793"/>
          <ac:spMkLst>
            <pc:docMk/>
            <pc:sldMk cId="0" sldId="314"/>
            <ac:spMk id="3" creationId="{DBF8471C-1AB3-4A54-9576-CE0C059A0117}"/>
          </ac:spMkLst>
        </pc:spChg>
        <pc:spChg chg="mod">
          <ac:chgData name="Jaromír Gumulec" userId="1fe354de-62ef-4b4e-b166-b5e84605ef18" providerId="ADAL" clId="{A2CD5866-6AA8-450A-A97C-556B3376EF56}" dt="2025-02-17T11:34:54.819" v="349" actId="6549"/>
          <ac:spMkLst>
            <pc:docMk/>
            <pc:sldMk cId="0" sldId="314"/>
            <ac:spMk id="142338" creationId="{81AD9547-4C23-DE7A-F648-DE57B6309C6D}"/>
          </ac:spMkLst>
        </pc:spChg>
        <pc:picChg chg="mod">
          <ac:chgData name="Jaromír Gumulec" userId="1fe354de-62ef-4b4e-b166-b5e84605ef18" providerId="ADAL" clId="{A2CD5866-6AA8-450A-A97C-556B3376EF56}" dt="2025-02-17T11:34:27.863" v="326" actId="1076"/>
          <ac:picMkLst>
            <pc:docMk/>
            <pc:sldMk cId="0" sldId="314"/>
            <ac:picMk id="142339" creationId="{DC60A276-B2F9-2667-5E00-2DAC28E45395}"/>
          </ac:picMkLst>
        </pc:picChg>
      </pc:sldChg>
      <pc:sldChg chg="ord">
        <pc:chgData name="Jaromír Gumulec" userId="1fe354de-62ef-4b4e-b166-b5e84605ef18" providerId="ADAL" clId="{A2CD5866-6AA8-450A-A97C-556B3376EF56}" dt="2025-02-17T11:52:22.844" v="448"/>
        <pc:sldMkLst>
          <pc:docMk/>
          <pc:sldMk cId="0" sldId="328"/>
        </pc:sldMkLst>
      </pc:sldChg>
      <pc:sldChg chg="modSp mod">
        <pc:chgData name="Jaromír Gumulec" userId="1fe354de-62ef-4b4e-b166-b5e84605ef18" providerId="ADAL" clId="{A2CD5866-6AA8-450A-A97C-556B3376EF56}" dt="2025-02-17T11:07:23.184" v="23" actId="207"/>
        <pc:sldMkLst>
          <pc:docMk/>
          <pc:sldMk cId="1200156678" sldId="332"/>
        </pc:sldMkLst>
        <pc:spChg chg="mod">
          <ac:chgData name="Jaromír Gumulec" userId="1fe354de-62ef-4b4e-b166-b5e84605ef18" providerId="ADAL" clId="{A2CD5866-6AA8-450A-A97C-556B3376EF56}" dt="2025-02-17T11:07:23.184" v="23" actId="207"/>
          <ac:spMkLst>
            <pc:docMk/>
            <pc:sldMk cId="1200156678" sldId="332"/>
            <ac:spMk id="9" creationId="{E30AF68B-8AF4-ECEA-0277-BE8DAF7D73BB}"/>
          </ac:spMkLst>
        </pc:spChg>
      </pc:sldChg>
      <pc:sldChg chg="delSp modSp mod">
        <pc:chgData name="Jaromír Gumulec" userId="1fe354de-62ef-4b4e-b166-b5e84605ef18" providerId="ADAL" clId="{A2CD5866-6AA8-450A-A97C-556B3376EF56}" dt="2025-02-17T11:10:10.995" v="59" actId="478"/>
        <pc:sldMkLst>
          <pc:docMk/>
          <pc:sldMk cId="1416733205" sldId="333"/>
        </pc:sldMkLst>
        <pc:spChg chg="del">
          <ac:chgData name="Jaromír Gumulec" userId="1fe354de-62ef-4b4e-b166-b5e84605ef18" providerId="ADAL" clId="{A2CD5866-6AA8-450A-A97C-556B3376EF56}" dt="2025-02-17T11:10:10.995" v="59" actId="478"/>
          <ac:spMkLst>
            <pc:docMk/>
            <pc:sldMk cId="1416733205" sldId="333"/>
            <ac:spMk id="2" creationId="{994920B3-C951-AA6D-A9C1-F96F74B9AF5E}"/>
          </ac:spMkLst>
        </pc:spChg>
        <pc:spChg chg="mod">
          <ac:chgData name="Jaromír Gumulec" userId="1fe354de-62ef-4b4e-b166-b5e84605ef18" providerId="ADAL" clId="{A2CD5866-6AA8-450A-A97C-556B3376EF56}" dt="2025-02-17T11:10:07.499" v="58" actId="255"/>
          <ac:spMkLst>
            <pc:docMk/>
            <pc:sldMk cId="1416733205" sldId="333"/>
            <ac:spMk id="5" creationId="{4983346A-A6D6-A075-52AF-850E4500DC22}"/>
          </ac:spMkLst>
        </pc:spChg>
      </pc:sldChg>
      <pc:sldChg chg="modSp add mod ord">
        <pc:chgData name="Jaromír Gumulec" userId="1fe354de-62ef-4b4e-b166-b5e84605ef18" providerId="ADAL" clId="{A2CD5866-6AA8-450A-A97C-556B3376EF56}" dt="2025-02-17T11:13:18.739" v="127" actId="20577"/>
        <pc:sldMkLst>
          <pc:docMk/>
          <pc:sldMk cId="695826624" sldId="339"/>
        </pc:sldMkLst>
        <pc:spChg chg="mod">
          <ac:chgData name="Jaromír Gumulec" userId="1fe354de-62ef-4b4e-b166-b5e84605ef18" providerId="ADAL" clId="{A2CD5866-6AA8-450A-A97C-556B3376EF56}" dt="2025-02-17T11:13:18.739" v="127" actId="20577"/>
          <ac:spMkLst>
            <pc:docMk/>
            <pc:sldMk cId="695826624" sldId="339"/>
            <ac:spMk id="4" creationId="{AD064EBE-F7EA-CB59-74B6-97D0C4A55D63}"/>
          </ac:spMkLst>
        </pc:spChg>
        <pc:spChg chg="mod">
          <ac:chgData name="Jaromír Gumulec" userId="1fe354de-62ef-4b4e-b166-b5e84605ef18" providerId="ADAL" clId="{A2CD5866-6AA8-450A-A97C-556B3376EF56}" dt="2025-02-17T11:11:22.578" v="80" actId="20577"/>
          <ac:spMkLst>
            <pc:docMk/>
            <pc:sldMk cId="695826624" sldId="339"/>
            <ac:spMk id="91138" creationId="{1CB46241-56E4-16D2-DDEF-FEFA427CA71D}"/>
          </ac:spMkLst>
        </pc:spChg>
      </pc:sldChg>
      <pc:sldChg chg="addSp modSp add mod">
        <pc:chgData name="Jaromír Gumulec" userId="1fe354de-62ef-4b4e-b166-b5e84605ef18" providerId="ADAL" clId="{A2CD5866-6AA8-450A-A97C-556B3376EF56}" dt="2025-02-17T11:15:54.093" v="152" actId="12"/>
        <pc:sldMkLst>
          <pc:docMk/>
          <pc:sldMk cId="2374845540" sldId="340"/>
        </pc:sldMkLst>
        <pc:spChg chg="add">
          <ac:chgData name="Jaromír Gumulec" userId="1fe354de-62ef-4b4e-b166-b5e84605ef18" providerId="ADAL" clId="{A2CD5866-6AA8-450A-A97C-556B3376EF56}" dt="2025-02-17T11:14:21.567" v="129"/>
          <ac:spMkLst>
            <pc:docMk/>
            <pc:sldMk cId="2374845540" sldId="340"/>
            <ac:spMk id="2" creationId="{0B1F11F1-0779-E974-6E60-4E7F0AE0A80A}"/>
          </ac:spMkLst>
        </pc:spChg>
        <pc:spChg chg="add">
          <ac:chgData name="Jaromír Gumulec" userId="1fe354de-62ef-4b4e-b166-b5e84605ef18" providerId="ADAL" clId="{A2CD5866-6AA8-450A-A97C-556B3376EF56}" dt="2025-02-17T11:14:40.903" v="130"/>
          <ac:spMkLst>
            <pc:docMk/>
            <pc:sldMk cId="2374845540" sldId="340"/>
            <ac:spMk id="3" creationId="{4E46B2E6-CA47-BCDC-BAA3-CCE1D03CD9FC}"/>
          </ac:spMkLst>
        </pc:spChg>
        <pc:spChg chg="mod">
          <ac:chgData name="Jaromír Gumulec" userId="1fe354de-62ef-4b4e-b166-b5e84605ef18" providerId="ADAL" clId="{A2CD5866-6AA8-450A-A97C-556B3376EF56}" dt="2025-02-17T11:15:54.093" v="152" actId="12"/>
          <ac:spMkLst>
            <pc:docMk/>
            <pc:sldMk cId="2374845540" sldId="340"/>
            <ac:spMk id="4" creationId="{57CE3806-C6B9-6704-B993-72821FAADA43}"/>
          </ac:spMkLst>
        </pc:spChg>
        <pc:spChg chg="add">
          <ac:chgData name="Jaromír Gumulec" userId="1fe354de-62ef-4b4e-b166-b5e84605ef18" providerId="ADAL" clId="{A2CD5866-6AA8-450A-A97C-556B3376EF56}" dt="2025-02-17T11:14:40.903" v="130"/>
          <ac:spMkLst>
            <pc:docMk/>
            <pc:sldMk cId="2374845540" sldId="340"/>
            <ac:spMk id="5" creationId="{93543CF8-5F88-155D-E95C-0C3E3BECC65D}"/>
          </ac:spMkLst>
        </pc:spChg>
        <pc:spChg chg="add">
          <ac:chgData name="Jaromír Gumulec" userId="1fe354de-62ef-4b4e-b166-b5e84605ef18" providerId="ADAL" clId="{A2CD5866-6AA8-450A-A97C-556B3376EF56}" dt="2025-02-17T11:14:40.903" v="130"/>
          <ac:spMkLst>
            <pc:docMk/>
            <pc:sldMk cId="2374845540" sldId="340"/>
            <ac:spMk id="6" creationId="{45B7C638-1958-919A-7CBA-CAA8296A6998}"/>
          </ac:spMkLst>
        </pc:spChg>
      </pc:sldChg>
      <pc:sldChg chg="modSp new mod">
        <pc:chgData name="Jaromír Gumulec" userId="1fe354de-62ef-4b4e-b166-b5e84605ef18" providerId="ADAL" clId="{A2CD5866-6AA8-450A-A97C-556B3376EF56}" dt="2025-02-17T11:17:15.086" v="158" actId="20577"/>
        <pc:sldMkLst>
          <pc:docMk/>
          <pc:sldMk cId="1432767827" sldId="341"/>
        </pc:sldMkLst>
        <pc:spChg chg="mod">
          <ac:chgData name="Jaromír Gumulec" userId="1fe354de-62ef-4b4e-b166-b5e84605ef18" providerId="ADAL" clId="{A2CD5866-6AA8-450A-A97C-556B3376EF56}" dt="2025-02-17T11:17:04.478" v="156"/>
          <ac:spMkLst>
            <pc:docMk/>
            <pc:sldMk cId="1432767827" sldId="341"/>
            <ac:spMk id="4" creationId="{4ACC657A-2993-C872-4B0A-D78685DAC857}"/>
          </ac:spMkLst>
        </pc:spChg>
        <pc:spChg chg="mod">
          <ac:chgData name="Jaromír Gumulec" userId="1fe354de-62ef-4b4e-b166-b5e84605ef18" providerId="ADAL" clId="{A2CD5866-6AA8-450A-A97C-556B3376EF56}" dt="2025-02-17T11:17:15.086" v="158" actId="20577"/>
          <ac:spMkLst>
            <pc:docMk/>
            <pc:sldMk cId="1432767827" sldId="341"/>
            <ac:spMk id="5" creationId="{7560D3D8-AD0E-ECFC-F053-75F678B00A8D}"/>
          </ac:spMkLst>
        </pc:spChg>
      </pc:sldChg>
      <pc:sldChg chg="delSp modSp new mod">
        <pc:chgData name="Jaromír Gumulec" userId="1fe354de-62ef-4b4e-b166-b5e84605ef18" providerId="ADAL" clId="{A2CD5866-6AA8-450A-A97C-556B3376EF56}" dt="2025-02-17T11:17:51.576" v="164" actId="478"/>
        <pc:sldMkLst>
          <pc:docMk/>
          <pc:sldMk cId="3689884284" sldId="342"/>
        </pc:sldMkLst>
        <pc:spChg chg="del">
          <ac:chgData name="Jaromír Gumulec" userId="1fe354de-62ef-4b4e-b166-b5e84605ef18" providerId="ADAL" clId="{A2CD5866-6AA8-450A-A97C-556B3376EF56}" dt="2025-02-17T11:17:51.576" v="164" actId="478"/>
          <ac:spMkLst>
            <pc:docMk/>
            <pc:sldMk cId="3689884284" sldId="342"/>
            <ac:spMk id="2" creationId="{E8EB98DE-B826-0964-7533-ADEE0A68543E}"/>
          </ac:spMkLst>
        </pc:spChg>
        <pc:spChg chg="mod">
          <ac:chgData name="Jaromír Gumulec" userId="1fe354de-62ef-4b4e-b166-b5e84605ef18" providerId="ADAL" clId="{A2CD5866-6AA8-450A-A97C-556B3376EF56}" dt="2025-02-17T11:17:40.456" v="160"/>
          <ac:spMkLst>
            <pc:docMk/>
            <pc:sldMk cId="3689884284" sldId="342"/>
            <ac:spMk id="4" creationId="{1CC1F4A3-E324-2BE0-2832-A550B7582BC6}"/>
          </ac:spMkLst>
        </pc:spChg>
        <pc:spChg chg="mod">
          <ac:chgData name="Jaromír Gumulec" userId="1fe354de-62ef-4b4e-b166-b5e84605ef18" providerId="ADAL" clId="{A2CD5866-6AA8-450A-A97C-556B3376EF56}" dt="2025-02-17T11:17:47.199" v="163" actId="20577"/>
          <ac:spMkLst>
            <pc:docMk/>
            <pc:sldMk cId="3689884284" sldId="342"/>
            <ac:spMk id="5" creationId="{24053CE4-8B61-A3F1-DE3B-D4804EB8F2CE}"/>
          </ac:spMkLst>
        </pc:spChg>
      </pc:sldChg>
      <pc:sldChg chg="modSp new mod">
        <pc:chgData name="Jaromír Gumulec" userId="1fe354de-62ef-4b4e-b166-b5e84605ef18" providerId="ADAL" clId="{A2CD5866-6AA8-450A-A97C-556B3376EF56}" dt="2025-02-17T11:19:21.409" v="168" actId="20577"/>
        <pc:sldMkLst>
          <pc:docMk/>
          <pc:sldMk cId="3847215695" sldId="343"/>
        </pc:sldMkLst>
        <pc:spChg chg="mod">
          <ac:chgData name="Jaromír Gumulec" userId="1fe354de-62ef-4b4e-b166-b5e84605ef18" providerId="ADAL" clId="{A2CD5866-6AA8-450A-A97C-556B3376EF56}" dt="2025-02-17T11:18:38.215" v="166"/>
          <ac:spMkLst>
            <pc:docMk/>
            <pc:sldMk cId="3847215695" sldId="343"/>
            <ac:spMk id="4" creationId="{12F7F36B-AE9B-BDC3-A50E-CE679FB1E062}"/>
          </ac:spMkLst>
        </pc:spChg>
        <pc:spChg chg="mod">
          <ac:chgData name="Jaromír Gumulec" userId="1fe354de-62ef-4b4e-b166-b5e84605ef18" providerId="ADAL" clId="{A2CD5866-6AA8-450A-A97C-556B3376EF56}" dt="2025-02-17T11:19:21.409" v="168" actId="20577"/>
          <ac:spMkLst>
            <pc:docMk/>
            <pc:sldMk cId="3847215695" sldId="343"/>
            <ac:spMk id="5" creationId="{17623952-AD17-33C7-9A35-48F03ACED454}"/>
          </ac:spMkLst>
        </pc:spChg>
      </pc:sldChg>
      <pc:sldChg chg="addSp delSp modSp new mod ord">
        <pc:chgData name="Jaromír Gumulec" userId="1fe354de-62ef-4b4e-b166-b5e84605ef18" providerId="ADAL" clId="{A2CD5866-6AA8-450A-A97C-556B3376EF56}" dt="2025-02-17T11:23:22.141" v="219"/>
        <pc:sldMkLst>
          <pc:docMk/>
          <pc:sldMk cId="2566085878" sldId="344"/>
        </pc:sldMkLst>
        <pc:spChg chg="mod">
          <ac:chgData name="Jaromír Gumulec" userId="1fe354de-62ef-4b4e-b166-b5e84605ef18" providerId="ADAL" clId="{A2CD5866-6AA8-450A-A97C-556B3376EF56}" dt="2025-02-17T11:22:49.266" v="217" actId="20577"/>
          <ac:spMkLst>
            <pc:docMk/>
            <pc:sldMk cId="2566085878" sldId="344"/>
            <ac:spMk id="4" creationId="{2E155305-558D-F34E-6F20-36ABC1097EB3}"/>
          </ac:spMkLst>
        </pc:spChg>
        <pc:spChg chg="del">
          <ac:chgData name="Jaromír Gumulec" userId="1fe354de-62ef-4b4e-b166-b5e84605ef18" providerId="ADAL" clId="{A2CD5866-6AA8-450A-A97C-556B3376EF56}" dt="2025-02-17T11:22:21.960" v="171"/>
          <ac:spMkLst>
            <pc:docMk/>
            <pc:sldMk cId="2566085878" sldId="344"/>
            <ac:spMk id="5" creationId="{3B79C58D-E822-E4C7-7383-CB7DBEFD0BC6}"/>
          </ac:spMkLst>
        </pc:spChg>
        <pc:graphicFrameChg chg="add mod modGraphic">
          <ac:chgData name="Jaromír Gumulec" userId="1fe354de-62ef-4b4e-b166-b5e84605ef18" providerId="ADAL" clId="{A2CD5866-6AA8-450A-A97C-556B3376EF56}" dt="2025-02-17T11:22:37.360" v="173" actId="12385"/>
          <ac:graphicFrameMkLst>
            <pc:docMk/>
            <pc:sldMk cId="2566085878" sldId="344"/>
            <ac:graphicFrameMk id="6" creationId="{6AC78C78-054E-D47D-5060-596313D92F08}"/>
          </ac:graphicFrameMkLst>
        </pc:graphicFrameChg>
      </pc:sldChg>
      <pc:sldChg chg="addSp delSp modSp new mod">
        <pc:chgData name="Jaromír Gumulec" userId="1fe354de-62ef-4b4e-b166-b5e84605ef18" providerId="ADAL" clId="{A2CD5866-6AA8-450A-A97C-556B3376EF56}" dt="2025-02-17T11:27:19.700" v="241" actId="12385"/>
        <pc:sldMkLst>
          <pc:docMk/>
          <pc:sldMk cId="3712790338" sldId="345"/>
        </pc:sldMkLst>
        <pc:spChg chg="del">
          <ac:chgData name="Jaromír Gumulec" userId="1fe354de-62ef-4b4e-b166-b5e84605ef18" providerId="ADAL" clId="{A2CD5866-6AA8-450A-A97C-556B3376EF56}" dt="2025-02-17T11:27:08.588" v="239" actId="478"/>
          <ac:spMkLst>
            <pc:docMk/>
            <pc:sldMk cId="3712790338" sldId="345"/>
            <ac:spMk id="2" creationId="{18A225C5-4D7D-EB8E-0ADB-FBC5825A3006}"/>
          </ac:spMkLst>
        </pc:spChg>
        <pc:spChg chg="mod">
          <ac:chgData name="Jaromír Gumulec" userId="1fe354de-62ef-4b4e-b166-b5e84605ef18" providerId="ADAL" clId="{A2CD5866-6AA8-450A-A97C-556B3376EF56}" dt="2025-02-17T11:25:12.976" v="221"/>
          <ac:spMkLst>
            <pc:docMk/>
            <pc:sldMk cId="3712790338" sldId="345"/>
            <ac:spMk id="4" creationId="{8007189D-E94A-F9B8-5B8B-894BE7FD9EF4}"/>
          </ac:spMkLst>
        </pc:spChg>
        <pc:spChg chg="add del">
          <ac:chgData name="Jaromír Gumulec" userId="1fe354de-62ef-4b4e-b166-b5e84605ef18" providerId="ADAL" clId="{A2CD5866-6AA8-450A-A97C-556B3376EF56}" dt="2025-02-17T11:25:44.253" v="225"/>
          <ac:spMkLst>
            <pc:docMk/>
            <pc:sldMk cId="3712790338" sldId="345"/>
            <ac:spMk id="5" creationId="{C385266B-DE65-13A6-BA89-72AFAA2DF80E}"/>
          </ac:spMkLst>
        </pc:spChg>
        <pc:spChg chg="add mod">
          <ac:chgData name="Jaromír Gumulec" userId="1fe354de-62ef-4b4e-b166-b5e84605ef18" providerId="ADAL" clId="{A2CD5866-6AA8-450A-A97C-556B3376EF56}" dt="2025-02-17T11:25:43.276" v="224"/>
          <ac:spMkLst>
            <pc:docMk/>
            <pc:sldMk cId="3712790338" sldId="345"/>
            <ac:spMk id="6" creationId="{0C77FA83-DFAE-CA8E-21D7-0C2DC27941D9}"/>
          </ac:spMkLst>
        </pc:spChg>
        <pc:spChg chg="add del mod">
          <ac:chgData name="Jaromír Gumulec" userId="1fe354de-62ef-4b4e-b166-b5e84605ef18" providerId="ADAL" clId="{A2CD5866-6AA8-450A-A97C-556B3376EF56}" dt="2025-02-17T11:25:56.548" v="229" actId="478"/>
          <ac:spMkLst>
            <pc:docMk/>
            <pc:sldMk cId="3712790338" sldId="345"/>
            <ac:spMk id="13" creationId="{351994C3-5AAA-47D5-5A91-F8BF7E3A5104}"/>
          </ac:spMkLst>
        </pc:spChg>
        <pc:spChg chg="add mod">
          <ac:chgData name="Jaromír Gumulec" userId="1fe354de-62ef-4b4e-b166-b5e84605ef18" providerId="ADAL" clId="{A2CD5866-6AA8-450A-A97C-556B3376EF56}" dt="2025-02-17T11:26:58.325" v="234" actId="2711"/>
          <ac:spMkLst>
            <pc:docMk/>
            <pc:sldMk cId="3712790338" sldId="345"/>
            <ac:spMk id="14" creationId="{5DEB73DA-5E4A-537A-D5BB-48CB24FF52A5}"/>
          </ac:spMkLst>
        </pc:spChg>
        <pc:spChg chg="add">
          <ac:chgData name="Jaromír Gumulec" userId="1fe354de-62ef-4b4e-b166-b5e84605ef18" providerId="ADAL" clId="{A2CD5866-6AA8-450A-A97C-556B3376EF56}" dt="2025-02-17T11:26:43.195" v="232"/>
          <ac:spMkLst>
            <pc:docMk/>
            <pc:sldMk cId="3712790338" sldId="345"/>
            <ac:spMk id="15" creationId="{DFE28F13-9D4F-0467-B57D-CF50C1B60666}"/>
          </ac:spMkLst>
        </pc:spChg>
        <pc:graphicFrameChg chg="add mod">
          <ac:chgData name="Jaromír Gumulec" userId="1fe354de-62ef-4b4e-b166-b5e84605ef18" providerId="ADAL" clId="{A2CD5866-6AA8-450A-A97C-556B3376EF56}" dt="2025-02-17T11:25:31.875" v="223"/>
          <ac:graphicFrameMkLst>
            <pc:docMk/>
            <pc:sldMk cId="3712790338" sldId="345"/>
            <ac:graphicFrameMk id="7" creationId="{89109AE2-57FA-D184-86B9-513219F95018}"/>
          </ac:graphicFrameMkLst>
        </pc:graphicFrameChg>
        <pc:graphicFrameChg chg="add mod">
          <ac:chgData name="Jaromír Gumulec" userId="1fe354de-62ef-4b4e-b166-b5e84605ef18" providerId="ADAL" clId="{A2CD5866-6AA8-450A-A97C-556B3376EF56}" dt="2025-02-17T11:25:31.875" v="223"/>
          <ac:graphicFrameMkLst>
            <pc:docMk/>
            <pc:sldMk cId="3712790338" sldId="345"/>
            <ac:graphicFrameMk id="8" creationId="{A6700443-164E-D286-2F0A-DE1464FCC2B5}"/>
          </ac:graphicFrameMkLst>
        </pc:graphicFrameChg>
        <pc:graphicFrameChg chg="add mod">
          <ac:chgData name="Jaromír Gumulec" userId="1fe354de-62ef-4b4e-b166-b5e84605ef18" providerId="ADAL" clId="{A2CD5866-6AA8-450A-A97C-556B3376EF56}" dt="2025-02-17T11:25:31.875" v="223"/>
          <ac:graphicFrameMkLst>
            <pc:docMk/>
            <pc:sldMk cId="3712790338" sldId="345"/>
            <ac:graphicFrameMk id="9" creationId="{7F5B09F7-EFBE-106F-CA41-A121FD86F843}"/>
          </ac:graphicFrameMkLst>
        </pc:graphicFrameChg>
        <pc:graphicFrameChg chg="add mod">
          <ac:chgData name="Jaromír Gumulec" userId="1fe354de-62ef-4b4e-b166-b5e84605ef18" providerId="ADAL" clId="{A2CD5866-6AA8-450A-A97C-556B3376EF56}" dt="2025-02-17T11:25:31.875" v="223"/>
          <ac:graphicFrameMkLst>
            <pc:docMk/>
            <pc:sldMk cId="3712790338" sldId="345"/>
            <ac:graphicFrameMk id="10" creationId="{9BCCAC96-C903-EA6C-CC23-2560C9E94B18}"/>
          </ac:graphicFrameMkLst>
        </pc:graphicFrameChg>
        <pc:graphicFrameChg chg="add mod">
          <ac:chgData name="Jaromír Gumulec" userId="1fe354de-62ef-4b4e-b166-b5e84605ef18" providerId="ADAL" clId="{A2CD5866-6AA8-450A-A97C-556B3376EF56}" dt="2025-02-17T11:25:31.875" v="223"/>
          <ac:graphicFrameMkLst>
            <pc:docMk/>
            <pc:sldMk cId="3712790338" sldId="345"/>
            <ac:graphicFrameMk id="11" creationId="{897D7A19-5308-3E7C-8131-2690BA7E736D}"/>
          </ac:graphicFrameMkLst>
        </pc:graphicFrameChg>
        <pc:graphicFrameChg chg="add mod modGraphic">
          <ac:chgData name="Jaromír Gumulec" userId="1fe354de-62ef-4b4e-b166-b5e84605ef18" providerId="ADAL" clId="{A2CD5866-6AA8-450A-A97C-556B3376EF56}" dt="2025-02-17T11:27:19.700" v="241" actId="12385"/>
          <ac:graphicFrameMkLst>
            <pc:docMk/>
            <pc:sldMk cId="3712790338" sldId="345"/>
            <ac:graphicFrameMk id="12" creationId="{D6AABB35-0E93-3B2A-8BE8-5CE498122A04}"/>
          </ac:graphicFrameMkLst>
        </pc:graphicFrameChg>
      </pc:sldChg>
      <pc:sldChg chg="addSp delSp modSp new mod">
        <pc:chgData name="Jaromír Gumulec" userId="1fe354de-62ef-4b4e-b166-b5e84605ef18" providerId="ADAL" clId="{A2CD5866-6AA8-450A-A97C-556B3376EF56}" dt="2025-02-17T11:30:14.071" v="293" actId="207"/>
        <pc:sldMkLst>
          <pc:docMk/>
          <pc:sldMk cId="2483467724" sldId="346"/>
        </pc:sldMkLst>
        <pc:spChg chg="del">
          <ac:chgData name="Jaromír Gumulec" userId="1fe354de-62ef-4b4e-b166-b5e84605ef18" providerId="ADAL" clId="{A2CD5866-6AA8-450A-A97C-556B3376EF56}" dt="2025-02-17T11:29:00.276" v="266" actId="478"/>
          <ac:spMkLst>
            <pc:docMk/>
            <pc:sldMk cId="2483467724" sldId="346"/>
            <ac:spMk id="2" creationId="{7881C540-0E5A-ECD8-CB0F-F22D461AF252}"/>
          </ac:spMkLst>
        </pc:spChg>
        <pc:spChg chg="mod">
          <ac:chgData name="Jaromír Gumulec" userId="1fe354de-62ef-4b4e-b166-b5e84605ef18" providerId="ADAL" clId="{A2CD5866-6AA8-450A-A97C-556B3376EF56}" dt="2025-02-17T11:27:30.586" v="243"/>
          <ac:spMkLst>
            <pc:docMk/>
            <pc:sldMk cId="2483467724" sldId="346"/>
            <ac:spMk id="4" creationId="{FCD65EEF-8366-04B3-705A-ACF9EA8BECB7}"/>
          </ac:spMkLst>
        </pc:spChg>
        <pc:spChg chg="mod">
          <ac:chgData name="Jaromír Gumulec" userId="1fe354de-62ef-4b4e-b166-b5e84605ef18" providerId="ADAL" clId="{A2CD5866-6AA8-450A-A97C-556B3376EF56}" dt="2025-02-17T11:30:14.071" v="293" actId="207"/>
          <ac:spMkLst>
            <pc:docMk/>
            <pc:sldMk cId="2483467724" sldId="346"/>
            <ac:spMk id="5" creationId="{8E236E9B-4EF7-03A1-4A11-D951CC86DDA9}"/>
          </ac:spMkLst>
        </pc:spChg>
        <pc:picChg chg="add mod">
          <ac:chgData name="Jaromír Gumulec" userId="1fe354de-62ef-4b4e-b166-b5e84605ef18" providerId="ADAL" clId="{A2CD5866-6AA8-450A-A97C-556B3376EF56}" dt="2025-02-17T11:29:21.039" v="272"/>
          <ac:picMkLst>
            <pc:docMk/>
            <pc:sldMk cId="2483467724" sldId="346"/>
            <ac:picMk id="6" creationId="{AF5E684A-E256-1436-7E56-790A5BDF362C}"/>
          </ac:picMkLst>
        </pc:picChg>
      </pc:sldChg>
      <pc:sldChg chg="addSp delSp modSp new mod modClrScheme chgLayout">
        <pc:chgData name="Jaromír Gumulec" userId="1fe354de-62ef-4b4e-b166-b5e84605ef18" providerId="ADAL" clId="{A2CD5866-6AA8-450A-A97C-556B3376EF56}" dt="2025-02-17T11:52:45.593" v="449" actId="21"/>
        <pc:sldMkLst>
          <pc:docMk/>
          <pc:sldMk cId="4076792748" sldId="347"/>
        </pc:sldMkLst>
        <pc:spChg chg="del mod ord">
          <ac:chgData name="Jaromír Gumulec" userId="1fe354de-62ef-4b4e-b166-b5e84605ef18" providerId="ADAL" clId="{A2CD5866-6AA8-450A-A97C-556B3376EF56}" dt="2025-02-17T11:47:44.393" v="392" actId="700"/>
          <ac:spMkLst>
            <pc:docMk/>
            <pc:sldMk cId="4076792748" sldId="347"/>
            <ac:spMk id="2" creationId="{BF260C62-FF97-3BF8-1D6F-33F62428514E}"/>
          </ac:spMkLst>
        </pc:spChg>
        <pc:spChg chg="mod ord">
          <ac:chgData name="Jaromír Gumulec" userId="1fe354de-62ef-4b4e-b166-b5e84605ef18" providerId="ADAL" clId="{A2CD5866-6AA8-450A-A97C-556B3376EF56}" dt="2025-02-17T11:47:44.393" v="392" actId="700"/>
          <ac:spMkLst>
            <pc:docMk/>
            <pc:sldMk cId="4076792748" sldId="347"/>
            <ac:spMk id="3" creationId="{114A9FE9-84C4-FD58-A304-4227438E5AF9}"/>
          </ac:spMkLst>
        </pc:spChg>
        <pc:spChg chg="mod ord">
          <ac:chgData name="Jaromír Gumulec" userId="1fe354de-62ef-4b4e-b166-b5e84605ef18" providerId="ADAL" clId="{A2CD5866-6AA8-450A-A97C-556B3376EF56}" dt="2025-02-17T11:47:44.393" v="392" actId="700"/>
          <ac:spMkLst>
            <pc:docMk/>
            <pc:sldMk cId="4076792748" sldId="347"/>
            <ac:spMk id="4" creationId="{4DCB56FA-5E5C-E025-79B8-79CBAB208576}"/>
          </ac:spMkLst>
        </pc:spChg>
        <pc:spChg chg="add mod ord">
          <ac:chgData name="Jaromír Gumulec" userId="1fe354de-62ef-4b4e-b166-b5e84605ef18" providerId="ADAL" clId="{A2CD5866-6AA8-450A-A97C-556B3376EF56}" dt="2025-02-17T11:47:50.278" v="402" actId="20577"/>
          <ac:spMkLst>
            <pc:docMk/>
            <pc:sldMk cId="4076792748" sldId="347"/>
            <ac:spMk id="5" creationId="{20F163D9-707F-C3BC-5157-2E76A9F0BB5C}"/>
          </ac:spMkLst>
        </pc:spChg>
        <pc:spChg chg="add mod ord">
          <ac:chgData name="Jaromír Gumulec" userId="1fe354de-62ef-4b4e-b166-b5e84605ef18" providerId="ADAL" clId="{A2CD5866-6AA8-450A-A97C-556B3376EF56}" dt="2025-02-17T11:52:45.593" v="449" actId="21"/>
          <ac:spMkLst>
            <pc:docMk/>
            <pc:sldMk cId="4076792748" sldId="347"/>
            <ac:spMk id="6" creationId="{DAC980CD-1AA2-58A4-5989-4FFE071C7BD2}"/>
          </ac:spMkLst>
        </pc:spChg>
        <pc:spChg chg="add">
          <ac:chgData name="Jaromír Gumulec" userId="1fe354de-62ef-4b4e-b166-b5e84605ef18" providerId="ADAL" clId="{A2CD5866-6AA8-450A-A97C-556B3376EF56}" dt="2025-02-17T11:48:29.577" v="405"/>
          <ac:spMkLst>
            <pc:docMk/>
            <pc:sldMk cId="4076792748" sldId="347"/>
            <ac:spMk id="7" creationId="{952B49DF-8CC8-3C5C-B2DE-9064429254D0}"/>
          </ac:spMkLst>
        </pc:spChg>
      </pc:sldChg>
      <pc:sldChg chg="addSp delSp modSp new mod ord">
        <pc:chgData name="Jaromír Gumulec" userId="1fe354de-62ef-4b4e-b166-b5e84605ef18" providerId="ADAL" clId="{A2CD5866-6AA8-450A-A97C-556B3376EF56}" dt="2025-02-17T11:52:18.105" v="444"/>
        <pc:sldMkLst>
          <pc:docMk/>
          <pc:sldMk cId="2392355595" sldId="348"/>
        </pc:sldMkLst>
        <pc:spChg chg="mod">
          <ac:chgData name="Jaromír Gumulec" userId="1fe354de-62ef-4b4e-b166-b5e84605ef18" providerId="ADAL" clId="{A2CD5866-6AA8-450A-A97C-556B3376EF56}" dt="2025-02-17T11:51:54.591" v="437" actId="6549"/>
          <ac:spMkLst>
            <pc:docMk/>
            <pc:sldMk cId="2392355595" sldId="348"/>
            <ac:spMk id="4" creationId="{4ECECC9A-16F4-5A9B-35AC-3206106850E6}"/>
          </ac:spMkLst>
        </pc:spChg>
        <pc:spChg chg="del">
          <ac:chgData name="Jaromír Gumulec" userId="1fe354de-62ef-4b4e-b166-b5e84605ef18" providerId="ADAL" clId="{A2CD5866-6AA8-450A-A97C-556B3376EF56}" dt="2025-02-17T11:51:31.099" v="431"/>
          <ac:spMkLst>
            <pc:docMk/>
            <pc:sldMk cId="2392355595" sldId="348"/>
            <ac:spMk id="5" creationId="{BA9011E7-8F26-9040-3057-186D7B664987}"/>
          </ac:spMkLst>
        </pc:spChg>
        <pc:spChg chg="add del">
          <ac:chgData name="Jaromír Gumulec" userId="1fe354de-62ef-4b4e-b166-b5e84605ef18" providerId="ADAL" clId="{A2CD5866-6AA8-450A-A97C-556B3376EF56}" dt="2025-02-17T11:51:34.046" v="432" actId="478"/>
          <ac:spMkLst>
            <pc:docMk/>
            <pc:sldMk cId="2392355595" sldId="348"/>
            <ac:spMk id="7" creationId="{51AE1C06-C040-E02E-7619-FF2FAA34E049}"/>
          </ac:spMkLst>
        </pc:spChg>
        <pc:graphicFrameChg chg="add mod modGraphic">
          <ac:chgData name="Jaromír Gumulec" userId="1fe354de-62ef-4b4e-b166-b5e84605ef18" providerId="ADAL" clId="{A2CD5866-6AA8-450A-A97C-556B3376EF56}" dt="2025-02-17T11:52:09.397" v="442" actId="12385"/>
          <ac:graphicFrameMkLst>
            <pc:docMk/>
            <pc:sldMk cId="2392355595" sldId="348"/>
            <ac:graphicFrameMk id="6" creationId="{7D567C00-3481-F048-758E-FD4C9BDC07DF}"/>
          </ac:graphicFrameMkLst>
        </pc:graphicFrameChg>
      </pc:sldChg>
    </pc:docChg>
  </pc:docChgLst>
  <pc:docChgLst>
    <pc:chgData name="Jaromír Gumulec" userId="1fe354de-62ef-4b4e-b166-b5e84605ef18" providerId="ADAL" clId="{02291322-BC3E-434B-A3C9-7DE0DFDCAEE9}"/>
    <pc:docChg chg="undo custSel addSld delSld modSld sldOrd">
      <pc:chgData name="Jaromír Gumulec" userId="1fe354de-62ef-4b4e-b166-b5e84605ef18" providerId="ADAL" clId="{02291322-BC3E-434B-A3C9-7DE0DFDCAEE9}" dt="2024-02-22T10:53:16.026" v="1401" actId="47"/>
      <pc:docMkLst>
        <pc:docMk/>
      </pc:docMkLst>
      <pc:sldChg chg="modSp del mod">
        <pc:chgData name="Jaromír Gumulec" userId="1fe354de-62ef-4b4e-b166-b5e84605ef18" providerId="ADAL" clId="{02291322-BC3E-434B-A3C9-7DE0DFDCAEE9}" dt="2024-02-22T10:53:16.026" v="1401" actId="47"/>
        <pc:sldMkLst>
          <pc:docMk/>
          <pc:sldMk cId="0" sldId="257"/>
        </pc:sldMkLst>
      </pc:sldChg>
      <pc:sldChg chg="modSp mod ord">
        <pc:chgData name="Jaromír Gumulec" userId="1fe354de-62ef-4b4e-b166-b5e84605ef18" providerId="ADAL" clId="{02291322-BC3E-434B-A3C9-7DE0DFDCAEE9}" dt="2024-02-22T10:53:11.998" v="1400"/>
        <pc:sldMkLst>
          <pc:docMk/>
          <pc:sldMk cId="0" sldId="258"/>
        </pc:sldMkLst>
      </pc:sldChg>
      <pc:sldChg chg="del">
        <pc:chgData name="Jaromír Gumulec" userId="1fe354de-62ef-4b4e-b166-b5e84605ef18" providerId="ADAL" clId="{02291322-BC3E-434B-A3C9-7DE0DFDCAEE9}" dt="2024-02-22T10:51:25.006" v="1396" actId="47"/>
        <pc:sldMkLst>
          <pc:docMk/>
          <pc:sldMk cId="0" sldId="259"/>
        </pc:sldMkLst>
      </pc:sldChg>
      <pc:sldChg chg="addSp modSp mod">
        <pc:chgData name="Jaromír Gumulec" userId="1fe354de-62ef-4b4e-b166-b5e84605ef18" providerId="ADAL" clId="{02291322-BC3E-434B-A3C9-7DE0DFDCAEE9}" dt="2024-02-22T10:51:06.871" v="1392" actId="20577"/>
        <pc:sldMkLst>
          <pc:docMk/>
          <pc:sldMk cId="0" sldId="266"/>
        </pc:sldMkLst>
      </pc:sldChg>
      <pc:sldChg chg="addSp delSp modSp del mod">
        <pc:chgData name="Jaromír Gumulec" userId="1fe354de-62ef-4b4e-b166-b5e84605ef18" providerId="ADAL" clId="{02291322-BC3E-434B-A3C9-7DE0DFDCAEE9}" dt="2024-02-22T10:34:56.983" v="1265" actId="47"/>
        <pc:sldMkLst>
          <pc:docMk/>
          <pc:sldMk cId="0" sldId="267"/>
        </pc:sldMkLst>
      </pc:sldChg>
      <pc:sldChg chg="modSp mod">
        <pc:chgData name="Jaromír Gumulec" userId="1fe354de-62ef-4b4e-b166-b5e84605ef18" providerId="ADAL" clId="{02291322-BC3E-434B-A3C9-7DE0DFDCAEE9}" dt="2024-02-22T08:16:56.219" v="34" actId="1076"/>
        <pc:sldMkLst>
          <pc:docMk/>
          <pc:sldMk cId="0" sldId="269"/>
        </pc:sldMkLst>
      </pc:sldChg>
      <pc:sldChg chg="addSp modSp mod">
        <pc:chgData name="Jaromír Gumulec" userId="1fe354de-62ef-4b4e-b166-b5e84605ef18" providerId="ADAL" clId="{02291322-BC3E-434B-A3C9-7DE0DFDCAEE9}" dt="2024-02-22T08:23:40.125" v="85" actId="1076"/>
        <pc:sldMkLst>
          <pc:docMk/>
          <pc:sldMk cId="0" sldId="270"/>
        </pc:sldMkLst>
      </pc:sldChg>
      <pc:sldChg chg="addSp modSp mod">
        <pc:chgData name="Jaromír Gumulec" userId="1fe354de-62ef-4b4e-b166-b5e84605ef18" providerId="ADAL" clId="{02291322-BC3E-434B-A3C9-7DE0DFDCAEE9}" dt="2024-02-22T08:26:33.973" v="104" actId="404"/>
        <pc:sldMkLst>
          <pc:docMk/>
          <pc:sldMk cId="0" sldId="271"/>
        </pc:sldMkLst>
      </pc:sldChg>
      <pc:sldChg chg="modSp del mod">
        <pc:chgData name="Jaromír Gumulec" userId="1fe354de-62ef-4b4e-b166-b5e84605ef18" providerId="ADAL" clId="{02291322-BC3E-434B-A3C9-7DE0DFDCAEE9}" dt="2024-02-22T08:15:32.162" v="21" actId="47"/>
        <pc:sldMkLst>
          <pc:docMk/>
          <pc:sldMk cId="0" sldId="272"/>
        </pc:sldMkLst>
      </pc:sldChg>
      <pc:sldChg chg="modSp mod">
        <pc:chgData name="Jaromír Gumulec" userId="1fe354de-62ef-4b4e-b166-b5e84605ef18" providerId="ADAL" clId="{02291322-BC3E-434B-A3C9-7DE0DFDCAEE9}" dt="2024-02-22T08:26:47.991" v="106" actId="14100"/>
        <pc:sldMkLst>
          <pc:docMk/>
          <pc:sldMk cId="0" sldId="273"/>
        </pc:sldMkLst>
      </pc:sldChg>
      <pc:sldChg chg="del">
        <pc:chgData name="Jaromír Gumulec" userId="1fe354de-62ef-4b4e-b166-b5e84605ef18" providerId="ADAL" clId="{02291322-BC3E-434B-A3C9-7DE0DFDCAEE9}" dt="2024-02-22T08:37:10.252" v="140" actId="47"/>
        <pc:sldMkLst>
          <pc:docMk/>
          <pc:sldMk cId="0" sldId="274"/>
        </pc:sldMkLst>
      </pc:sldChg>
      <pc:sldChg chg="modSp mod">
        <pc:chgData name="Jaromír Gumulec" userId="1fe354de-62ef-4b4e-b166-b5e84605ef18" providerId="ADAL" clId="{02291322-BC3E-434B-A3C9-7DE0DFDCAEE9}" dt="2024-02-22T08:46:12.623" v="149" actId="20577"/>
        <pc:sldMkLst>
          <pc:docMk/>
          <pc:sldMk cId="0" sldId="275"/>
        </pc:sldMkLst>
      </pc:sldChg>
      <pc:sldChg chg="addSp modSp mod">
        <pc:chgData name="Jaromír Gumulec" userId="1fe354de-62ef-4b4e-b166-b5e84605ef18" providerId="ADAL" clId="{02291322-BC3E-434B-A3C9-7DE0DFDCAEE9}" dt="2024-02-22T08:48:19.985" v="183" actId="20577"/>
        <pc:sldMkLst>
          <pc:docMk/>
          <pc:sldMk cId="0" sldId="276"/>
        </pc:sldMkLst>
      </pc:sldChg>
      <pc:sldChg chg="modSp mod">
        <pc:chgData name="Jaromír Gumulec" userId="1fe354de-62ef-4b4e-b166-b5e84605ef18" providerId="ADAL" clId="{02291322-BC3E-434B-A3C9-7DE0DFDCAEE9}" dt="2024-02-22T08:37:09.049" v="139" actId="20577"/>
        <pc:sldMkLst>
          <pc:docMk/>
          <pc:sldMk cId="0" sldId="277"/>
        </pc:sldMkLst>
      </pc:sldChg>
      <pc:sldChg chg="addSp delSp modSp mod">
        <pc:chgData name="Jaromír Gumulec" userId="1fe354de-62ef-4b4e-b166-b5e84605ef18" providerId="ADAL" clId="{02291322-BC3E-434B-A3C9-7DE0DFDCAEE9}" dt="2024-02-22T08:56:55.167" v="386" actId="20577"/>
        <pc:sldMkLst>
          <pc:docMk/>
          <pc:sldMk cId="0" sldId="278"/>
        </pc:sldMkLst>
      </pc:sldChg>
      <pc:sldChg chg="del">
        <pc:chgData name="Jaromír Gumulec" userId="1fe354de-62ef-4b4e-b166-b5e84605ef18" providerId="ADAL" clId="{02291322-BC3E-434B-A3C9-7DE0DFDCAEE9}" dt="2024-02-22T08:55:48.110" v="368" actId="47"/>
        <pc:sldMkLst>
          <pc:docMk/>
          <pc:sldMk cId="0" sldId="279"/>
        </pc:sldMkLst>
      </pc:sldChg>
      <pc:sldChg chg="addSp delSp modSp mod">
        <pc:chgData name="Jaromír Gumulec" userId="1fe354de-62ef-4b4e-b166-b5e84605ef18" providerId="ADAL" clId="{02291322-BC3E-434B-A3C9-7DE0DFDCAEE9}" dt="2024-02-22T09:11:07.004" v="739" actId="20577"/>
        <pc:sldMkLst>
          <pc:docMk/>
          <pc:sldMk cId="0" sldId="280"/>
        </pc:sldMkLst>
      </pc:sldChg>
      <pc:sldChg chg="del">
        <pc:chgData name="Jaromír Gumulec" userId="1fe354de-62ef-4b4e-b166-b5e84605ef18" providerId="ADAL" clId="{02291322-BC3E-434B-A3C9-7DE0DFDCAEE9}" dt="2024-02-22T10:29:38.111" v="1106" actId="47"/>
        <pc:sldMkLst>
          <pc:docMk/>
          <pc:sldMk cId="0" sldId="281"/>
        </pc:sldMkLst>
      </pc:sldChg>
      <pc:sldChg chg="addSp delSp modSp mod">
        <pc:chgData name="Jaromír Gumulec" userId="1fe354de-62ef-4b4e-b166-b5e84605ef18" providerId="ADAL" clId="{02291322-BC3E-434B-A3C9-7DE0DFDCAEE9}" dt="2024-02-22T09:10:01.681" v="726" actId="113"/>
        <pc:sldMkLst>
          <pc:docMk/>
          <pc:sldMk cId="0" sldId="282"/>
        </pc:sldMkLst>
      </pc:sldChg>
      <pc:sldChg chg="del">
        <pc:chgData name="Jaromír Gumulec" userId="1fe354de-62ef-4b4e-b166-b5e84605ef18" providerId="ADAL" clId="{02291322-BC3E-434B-A3C9-7DE0DFDCAEE9}" dt="2024-02-22T09:13:25.725" v="740" actId="47"/>
        <pc:sldMkLst>
          <pc:docMk/>
          <pc:sldMk cId="0" sldId="283"/>
        </pc:sldMkLst>
      </pc:sldChg>
      <pc:sldChg chg="modSp mod">
        <pc:chgData name="Jaromír Gumulec" userId="1fe354de-62ef-4b4e-b166-b5e84605ef18" providerId="ADAL" clId="{02291322-BC3E-434B-A3C9-7DE0DFDCAEE9}" dt="2024-02-22T08:22:38.481" v="77" actId="6549"/>
        <pc:sldMkLst>
          <pc:docMk/>
          <pc:sldMk cId="0" sldId="284"/>
        </pc:sldMkLst>
      </pc:sldChg>
      <pc:sldChg chg="del">
        <pc:chgData name="Jaromír Gumulec" userId="1fe354de-62ef-4b4e-b166-b5e84605ef18" providerId="ADAL" clId="{02291322-BC3E-434B-A3C9-7DE0DFDCAEE9}" dt="2024-02-22T10:02:05.828" v="1074" actId="47"/>
        <pc:sldMkLst>
          <pc:docMk/>
          <pc:sldMk cId="0" sldId="285"/>
        </pc:sldMkLst>
      </pc:sldChg>
      <pc:sldChg chg="del">
        <pc:chgData name="Jaromír Gumulec" userId="1fe354de-62ef-4b4e-b166-b5e84605ef18" providerId="ADAL" clId="{02291322-BC3E-434B-A3C9-7DE0DFDCAEE9}" dt="2024-02-22T09:13:34.727" v="741" actId="47"/>
        <pc:sldMkLst>
          <pc:docMk/>
          <pc:sldMk cId="0" sldId="286"/>
        </pc:sldMkLst>
      </pc:sldChg>
      <pc:sldChg chg="del">
        <pc:chgData name="Jaromír Gumulec" userId="1fe354de-62ef-4b4e-b166-b5e84605ef18" providerId="ADAL" clId="{02291322-BC3E-434B-A3C9-7DE0DFDCAEE9}" dt="2024-02-22T09:13:34.727" v="741" actId="47"/>
        <pc:sldMkLst>
          <pc:docMk/>
          <pc:sldMk cId="0" sldId="287"/>
        </pc:sldMkLst>
      </pc:sldChg>
      <pc:sldChg chg="addSp modSp mod">
        <pc:chgData name="Jaromír Gumulec" userId="1fe354de-62ef-4b4e-b166-b5e84605ef18" providerId="ADAL" clId="{02291322-BC3E-434B-A3C9-7DE0DFDCAEE9}" dt="2024-02-22T09:15:30.325" v="775" actId="1076"/>
        <pc:sldMkLst>
          <pc:docMk/>
          <pc:sldMk cId="0" sldId="288"/>
        </pc:sldMkLst>
      </pc:sldChg>
      <pc:sldChg chg="del">
        <pc:chgData name="Jaromír Gumulec" userId="1fe354de-62ef-4b4e-b166-b5e84605ef18" providerId="ADAL" clId="{02291322-BC3E-434B-A3C9-7DE0DFDCAEE9}" dt="2024-02-22T09:15:32.948" v="776" actId="47"/>
        <pc:sldMkLst>
          <pc:docMk/>
          <pc:sldMk cId="0" sldId="289"/>
        </pc:sldMkLst>
      </pc:sldChg>
      <pc:sldChg chg="modSp mod">
        <pc:chgData name="Jaromír Gumulec" userId="1fe354de-62ef-4b4e-b166-b5e84605ef18" providerId="ADAL" clId="{02291322-BC3E-434B-A3C9-7DE0DFDCAEE9}" dt="2024-02-22T09:33:50.601" v="944" actId="113"/>
        <pc:sldMkLst>
          <pc:docMk/>
          <pc:sldMk cId="0" sldId="291"/>
        </pc:sldMkLst>
      </pc:sldChg>
      <pc:sldChg chg="addSp delSp modSp mod modClrScheme chgLayout">
        <pc:chgData name="Jaromír Gumulec" userId="1fe354de-62ef-4b4e-b166-b5e84605ef18" providerId="ADAL" clId="{02291322-BC3E-434B-A3C9-7DE0DFDCAEE9}" dt="2024-02-22T09:55:49.127" v="1017" actId="20577"/>
        <pc:sldMkLst>
          <pc:docMk/>
          <pc:sldMk cId="0" sldId="292"/>
        </pc:sldMkLst>
      </pc:sldChg>
      <pc:sldChg chg="del">
        <pc:chgData name="Jaromír Gumulec" userId="1fe354de-62ef-4b4e-b166-b5e84605ef18" providerId="ADAL" clId="{02291322-BC3E-434B-A3C9-7DE0DFDCAEE9}" dt="2024-02-22T09:54:20.843" v="994" actId="47"/>
        <pc:sldMkLst>
          <pc:docMk/>
          <pc:sldMk cId="0" sldId="293"/>
        </pc:sldMkLst>
      </pc:sldChg>
      <pc:sldChg chg="addSp modSp mod">
        <pc:chgData name="Jaromír Gumulec" userId="1fe354de-62ef-4b4e-b166-b5e84605ef18" providerId="ADAL" clId="{02291322-BC3E-434B-A3C9-7DE0DFDCAEE9}" dt="2024-02-22T10:01:32.749" v="1069" actId="113"/>
        <pc:sldMkLst>
          <pc:docMk/>
          <pc:sldMk cId="0" sldId="294"/>
        </pc:sldMkLst>
      </pc:sldChg>
      <pc:sldChg chg="addSp modSp mod">
        <pc:chgData name="Jaromír Gumulec" userId="1fe354de-62ef-4b4e-b166-b5e84605ef18" providerId="ADAL" clId="{02291322-BC3E-434B-A3C9-7DE0DFDCAEE9}" dt="2024-02-22T10:28:11.155" v="1088" actId="15"/>
        <pc:sldMkLst>
          <pc:docMk/>
          <pc:sldMk cId="0" sldId="295"/>
        </pc:sldMkLst>
      </pc:sldChg>
      <pc:sldChg chg="del">
        <pc:chgData name="Jaromír Gumulec" userId="1fe354de-62ef-4b4e-b166-b5e84605ef18" providerId="ADAL" clId="{02291322-BC3E-434B-A3C9-7DE0DFDCAEE9}" dt="2024-02-22T10:35:28.341" v="1271" actId="47"/>
        <pc:sldMkLst>
          <pc:docMk/>
          <pc:sldMk cId="0" sldId="296"/>
        </pc:sldMkLst>
      </pc:sldChg>
      <pc:sldChg chg="modSp mod">
        <pc:chgData name="Jaromír Gumulec" userId="1fe354de-62ef-4b4e-b166-b5e84605ef18" providerId="ADAL" clId="{02291322-BC3E-434B-A3C9-7DE0DFDCAEE9}" dt="2024-02-22T10:34:19.783" v="1252" actId="21"/>
        <pc:sldMkLst>
          <pc:docMk/>
          <pc:sldMk cId="0" sldId="297"/>
        </pc:sldMkLst>
      </pc:sldChg>
      <pc:sldChg chg="addSp delSp modSp mod">
        <pc:chgData name="Jaromír Gumulec" userId="1fe354de-62ef-4b4e-b166-b5e84605ef18" providerId="ADAL" clId="{02291322-BC3E-434B-A3C9-7DE0DFDCAEE9}" dt="2024-02-22T10:01:10.537" v="1063" actId="1076"/>
        <pc:sldMkLst>
          <pc:docMk/>
          <pc:sldMk cId="0" sldId="298"/>
        </pc:sldMkLst>
      </pc:sldChg>
      <pc:sldChg chg="del">
        <pc:chgData name="Jaromír Gumulec" userId="1fe354de-62ef-4b4e-b166-b5e84605ef18" providerId="ADAL" clId="{02291322-BC3E-434B-A3C9-7DE0DFDCAEE9}" dt="2024-02-22T09:15:44.318" v="777" actId="47"/>
        <pc:sldMkLst>
          <pc:docMk/>
          <pc:sldMk cId="0" sldId="307"/>
        </pc:sldMkLst>
      </pc:sldChg>
      <pc:sldChg chg="addSp modSp">
        <pc:chgData name="Jaromír Gumulec" userId="1fe354de-62ef-4b4e-b166-b5e84605ef18" providerId="ADAL" clId="{02291322-BC3E-434B-A3C9-7DE0DFDCAEE9}" dt="2024-02-22T09:17:17.667" v="791" actId="1076"/>
        <pc:sldMkLst>
          <pc:docMk/>
          <pc:sldMk cId="0" sldId="308"/>
        </pc:sldMkLst>
      </pc:sldChg>
      <pc:sldChg chg="addSp delSp modSp del">
        <pc:chgData name="Jaromír Gumulec" userId="1fe354de-62ef-4b4e-b166-b5e84605ef18" providerId="ADAL" clId="{02291322-BC3E-434B-A3C9-7DE0DFDCAEE9}" dt="2024-02-22T09:17:18.792" v="792" actId="47"/>
        <pc:sldMkLst>
          <pc:docMk/>
          <pc:sldMk cId="0" sldId="310"/>
        </pc:sldMkLst>
      </pc:sldChg>
      <pc:sldChg chg="addSp modSp mod">
        <pc:chgData name="Jaromír Gumulec" userId="1fe354de-62ef-4b4e-b166-b5e84605ef18" providerId="ADAL" clId="{02291322-BC3E-434B-A3C9-7DE0DFDCAEE9}" dt="2024-02-22T09:29:08.148" v="875" actId="14100"/>
        <pc:sldMkLst>
          <pc:docMk/>
          <pc:sldMk cId="0" sldId="311"/>
        </pc:sldMkLst>
      </pc:sldChg>
      <pc:sldChg chg="addSp modSp mod">
        <pc:chgData name="Jaromír Gumulec" userId="1fe354de-62ef-4b4e-b166-b5e84605ef18" providerId="ADAL" clId="{02291322-BC3E-434B-A3C9-7DE0DFDCAEE9}" dt="2024-02-22T09:19:48.522" v="822" actId="1076"/>
        <pc:sldMkLst>
          <pc:docMk/>
          <pc:sldMk cId="0" sldId="312"/>
        </pc:sldMkLst>
      </pc:sldChg>
      <pc:sldChg chg="addSp modSp mod">
        <pc:chgData name="Jaromír Gumulec" userId="1fe354de-62ef-4b4e-b166-b5e84605ef18" providerId="ADAL" clId="{02291322-BC3E-434B-A3C9-7DE0DFDCAEE9}" dt="2024-02-22T09:31:29.260" v="906" actId="20577"/>
        <pc:sldMkLst>
          <pc:docMk/>
          <pc:sldMk cId="0" sldId="313"/>
        </pc:sldMkLst>
      </pc:sldChg>
      <pc:sldChg chg="addSp modSp mod">
        <pc:chgData name="Jaromír Gumulec" userId="1fe354de-62ef-4b4e-b166-b5e84605ef18" providerId="ADAL" clId="{02291322-BC3E-434B-A3C9-7DE0DFDCAEE9}" dt="2024-02-22T09:32:05.171" v="931" actId="1076"/>
        <pc:sldMkLst>
          <pc:docMk/>
          <pc:sldMk cId="0" sldId="314"/>
        </pc:sldMkLst>
      </pc:sldChg>
      <pc:sldChg chg="addSp delSp modSp del">
        <pc:chgData name="Jaromír Gumulec" userId="1fe354de-62ef-4b4e-b166-b5e84605ef18" providerId="ADAL" clId="{02291322-BC3E-434B-A3C9-7DE0DFDCAEE9}" dt="2024-02-22T10:33:58.790" v="1250" actId="47"/>
        <pc:sldMkLst>
          <pc:docMk/>
          <pc:sldMk cId="0" sldId="315"/>
        </pc:sldMkLst>
      </pc:sldChg>
      <pc:sldChg chg="addSp delSp modSp del">
        <pc:chgData name="Jaromír Gumulec" userId="1fe354de-62ef-4b4e-b166-b5e84605ef18" providerId="ADAL" clId="{02291322-BC3E-434B-A3C9-7DE0DFDCAEE9}" dt="2024-02-22T10:34:01.756" v="1251" actId="47"/>
        <pc:sldMkLst>
          <pc:docMk/>
          <pc:sldMk cId="0" sldId="316"/>
        </pc:sldMkLst>
      </pc:sldChg>
      <pc:sldChg chg="addSp delSp modSp del">
        <pc:chgData name="Jaromír Gumulec" userId="1fe354de-62ef-4b4e-b166-b5e84605ef18" providerId="ADAL" clId="{02291322-BC3E-434B-A3C9-7DE0DFDCAEE9}" dt="2024-02-22T10:34:01.756" v="1251" actId="47"/>
        <pc:sldMkLst>
          <pc:docMk/>
          <pc:sldMk cId="0" sldId="317"/>
        </pc:sldMkLst>
      </pc:sldChg>
      <pc:sldChg chg="addSp delSp modSp mod">
        <pc:chgData name="Jaromír Gumulec" userId="1fe354de-62ef-4b4e-b166-b5e84605ef18" providerId="ADAL" clId="{02291322-BC3E-434B-A3C9-7DE0DFDCAEE9}" dt="2024-02-22T10:51:21.496" v="1395" actId="20577"/>
        <pc:sldMkLst>
          <pc:docMk/>
          <pc:sldMk cId="0" sldId="318"/>
        </pc:sldMkLst>
      </pc:sldChg>
      <pc:sldChg chg="addSp delSp modSp del mod">
        <pc:chgData name="Jaromír Gumulec" userId="1fe354de-62ef-4b4e-b166-b5e84605ef18" providerId="ADAL" clId="{02291322-BC3E-434B-A3C9-7DE0DFDCAEE9}" dt="2024-02-22T09:15:22.483" v="773" actId="47"/>
        <pc:sldMkLst>
          <pc:docMk/>
          <pc:sldMk cId="0" sldId="320"/>
        </pc:sldMkLst>
      </pc:sldChg>
      <pc:sldChg chg="del">
        <pc:chgData name="Jaromír Gumulec" userId="1fe354de-62ef-4b4e-b166-b5e84605ef18" providerId="ADAL" clId="{02291322-BC3E-434B-A3C9-7DE0DFDCAEE9}" dt="2024-02-22T09:17:29.290" v="793" actId="47"/>
        <pc:sldMkLst>
          <pc:docMk/>
          <pc:sldMk cId="0" sldId="321"/>
        </pc:sldMkLst>
      </pc:sldChg>
      <pc:sldChg chg="del">
        <pc:chgData name="Jaromír Gumulec" userId="1fe354de-62ef-4b4e-b166-b5e84605ef18" providerId="ADAL" clId="{02291322-BC3E-434B-A3C9-7DE0DFDCAEE9}" dt="2024-02-22T09:20:42.657" v="846" actId="47"/>
        <pc:sldMkLst>
          <pc:docMk/>
          <pc:sldMk cId="0" sldId="322"/>
        </pc:sldMkLst>
      </pc:sldChg>
      <pc:sldChg chg="del">
        <pc:chgData name="Jaromír Gumulec" userId="1fe354de-62ef-4b4e-b166-b5e84605ef18" providerId="ADAL" clId="{02291322-BC3E-434B-A3C9-7DE0DFDCAEE9}" dt="2024-02-22T09:29:13.861" v="876" actId="47"/>
        <pc:sldMkLst>
          <pc:docMk/>
          <pc:sldMk cId="0" sldId="323"/>
        </pc:sldMkLst>
      </pc:sldChg>
      <pc:sldChg chg="del">
        <pc:chgData name="Jaromír Gumulec" userId="1fe354de-62ef-4b4e-b166-b5e84605ef18" providerId="ADAL" clId="{02291322-BC3E-434B-A3C9-7DE0DFDCAEE9}" dt="2024-02-22T09:32:16.448" v="932" actId="47"/>
        <pc:sldMkLst>
          <pc:docMk/>
          <pc:sldMk cId="0" sldId="324"/>
        </pc:sldMkLst>
      </pc:sldChg>
      <pc:sldChg chg="delSp del">
        <pc:chgData name="Jaromír Gumulec" userId="1fe354de-62ef-4b4e-b166-b5e84605ef18" providerId="ADAL" clId="{02291322-BC3E-434B-A3C9-7DE0DFDCAEE9}" dt="2024-02-22T10:01:54.070" v="1073" actId="47"/>
        <pc:sldMkLst>
          <pc:docMk/>
          <pc:sldMk cId="0" sldId="325"/>
        </pc:sldMkLst>
      </pc:sldChg>
      <pc:sldChg chg="addSp delSp modSp mod">
        <pc:chgData name="Jaromír Gumulec" userId="1fe354de-62ef-4b4e-b166-b5e84605ef18" providerId="ADAL" clId="{02291322-BC3E-434B-A3C9-7DE0DFDCAEE9}" dt="2024-02-22T10:30:25.160" v="1132" actId="1076"/>
        <pc:sldMkLst>
          <pc:docMk/>
          <pc:sldMk cId="0" sldId="326"/>
        </pc:sldMkLst>
      </pc:sldChg>
      <pc:sldChg chg="del">
        <pc:chgData name="Jaromír Gumulec" userId="1fe354de-62ef-4b4e-b166-b5e84605ef18" providerId="ADAL" clId="{02291322-BC3E-434B-A3C9-7DE0DFDCAEE9}" dt="2024-02-22T10:02:05.828" v="1074" actId="47"/>
        <pc:sldMkLst>
          <pc:docMk/>
          <pc:sldMk cId="0" sldId="327"/>
        </pc:sldMkLst>
      </pc:sldChg>
      <pc:sldChg chg="addSp delSp modSp mod">
        <pc:chgData name="Jaromír Gumulec" userId="1fe354de-62ef-4b4e-b166-b5e84605ef18" providerId="ADAL" clId="{02291322-BC3E-434B-A3C9-7DE0DFDCAEE9}" dt="2024-02-22T10:33:48.606" v="1249" actId="20577"/>
        <pc:sldMkLst>
          <pc:docMk/>
          <pc:sldMk cId="0" sldId="328"/>
        </pc:sldMkLst>
      </pc:sldChg>
      <pc:sldChg chg="delSp del">
        <pc:chgData name="Jaromír Gumulec" userId="1fe354de-62ef-4b4e-b166-b5e84605ef18" providerId="ADAL" clId="{02291322-BC3E-434B-A3C9-7DE0DFDCAEE9}" dt="2024-02-22T10:34:01.756" v="1251" actId="47"/>
        <pc:sldMkLst>
          <pc:docMk/>
          <pc:sldMk cId="0" sldId="329"/>
        </pc:sldMkLst>
      </pc:sldChg>
      <pc:sldChg chg="delSp del">
        <pc:chgData name="Jaromír Gumulec" userId="1fe354de-62ef-4b4e-b166-b5e84605ef18" providerId="ADAL" clId="{02291322-BC3E-434B-A3C9-7DE0DFDCAEE9}" dt="2024-02-22T10:34:01.756" v="1251" actId="47"/>
        <pc:sldMkLst>
          <pc:docMk/>
          <pc:sldMk cId="0" sldId="330"/>
        </pc:sldMkLst>
      </pc:sldChg>
      <pc:sldChg chg="addSp delSp modSp new mod ord modClrScheme chgLayout">
        <pc:chgData name="Jaromír Gumulec" userId="1fe354de-62ef-4b4e-b166-b5e84605ef18" providerId="ADAL" clId="{02291322-BC3E-434B-A3C9-7DE0DFDCAEE9}" dt="2024-02-22T10:53:06.907" v="1398"/>
        <pc:sldMkLst>
          <pc:docMk/>
          <pc:sldMk cId="3999029095" sldId="331"/>
        </pc:sldMkLst>
      </pc:sldChg>
      <pc:sldChg chg="addSp delSp modSp new mod modClrScheme chgLayout">
        <pc:chgData name="Jaromír Gumulec" userId="1fe354de-62ef-4b4e-b166-b5e84605ef18" providerId="ADAL" clId="{02291322-BC3E-434B-A3C9-7DE0DFDCAEE9}" dt="2024-02-22T09:20:37.081" v="845" actId="20577"/>
        <pc:sldMkLst>
          <pc:docMk/>
          <pc:sldMk cId="1200156678" sldId="332"/>
        </pc:sldMkLst>
      </pc:sldChg>
      <pc:sldChg chg="modSp new mod">
        <pc:chgData name="Jaromír Gumulec" userId="1fe354de-62ef-4b4e-b166-b5e84605ef18" providerId="ADAL" clId="{02291322-BC3E-434B-A3C9-7DE0DFDCAEE9}" dt="2024-02-22T09:52:56.108" v="981" actId="113"/>
        <pc:sldMkLst>
          <pc:docMk/>
          <pc:sldMk cId="1416733205" sldId="333"/>
        </pc:sldMkLst>
      </pc:sldChg>
      <pc:sldChg chg="addSp delSp modSp new mod">
        <pc:chgData name="Jaromír Gumulec" userId="1fe354de-62ef-4b4e-b166-b5e84605ef18" providerId="ADAL" clId="{02291322-BC3E-434B-A3C9-7DE0DFDCAEE9}" dt="2024-02-22T10:49:03.192" v="1372" actId="20577"/>
        <pc:sldMkLst>
          <pc:docMk/>
          <pc:sldMk cId="2849469911" sldId="334"/>
        </pc:sldMkLst>
      </pc:sldChg>
      <pc:sldChg chg="add del">
        <pc:chgData name="Jaromír Gumulec" userId="1fe354de-62ef-4b4e-b166-b5e84605ef18" providerId="ADAL" clId="{02291322-BC3E-434B-A3C9-7DE0DFDCAEE9}" dt="2024-02-22T09:56:49.476" v="1019"/>
        <pc:sldMkLst>
          <pc:docMk/>
          <pc:sldMk cId="4232419528" sldId="3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BCC7D-5507-49BA-7ABC-8FCAFAAE1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AE9CEE-6B07-69DE-16B3-AA671618D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C513-96BA-467E-BB8E-5FB5FFBF9E7B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2F0F278-0E94-78CE-BD56-9C2020EE1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CD3BD62-C377-D73F-1976-AF3E7848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535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3C116C-451C-E89A-70D0-CD0F089FC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C513-96BA-467E-BB8E-5FB5FFBF9E7B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A39089DB-A804-0C69-71D4-0DB450682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BE7CE09-C438-0B46-FECB-8A43E049F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B1C4D-CE02-EBA1-145E-1E3CE69F7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1D62CC-91A2-3774-26BE-0CF24F61D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C513-96BA-467E-BB8E-5FB5FFBF9E7B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BE8705C-5746-1F9B-1FD6-C6C87EA26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16F528F2-A6FA-1B13-7D2D-24E4007CC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6931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FBD9BA-75BB-52CB-6CCE-3B6C0E01D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51EED-BDDC-4B08-9F5E-B56EE5B8A733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32DDD23-D2D7-E206-422D-576673D850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4E2553C-5595-FECB-D5E2-9E5C105B6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EE0790-DC53-73BA-004B-42F3DD9D7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1878A-D7AC-4339-9E36-869F5878E255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F63DCD6-B2B3-5C84-49D3-ED429A98F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F13C04D-656F-B860-4EB8-60674E013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D27133-09FC-5342-6C55-4256B7B659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52896-6B3A-4BE7-9076-D12F29AC2C8D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B3DE8EFA-F355-A5DF-F660-BAD24FF79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0ADF36A-B491-2457-7720-426BB48D0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2FF09B-D901-0E6A-330F-DDD3E6DDB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FD029-4F5E-4574-82AB-E7AC0827C93B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A6166AE-1D83-860F-8805-64E4F427A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1561FE9-C4AC-5702-A83B-DBC1B1E32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EB87AF-B62A-7AA0-115C-9DCE7BF89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54C7B-BF4C-44CF-9B08-C6CCBD2D8E40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B1B7A0D6-67C6-E64F-0B11-0B34801AE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369E39E-5373-DC39-B173-350E21EA1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A685F5-6736-894C-8542-852337B9F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29C14-0ED3-4111-9B24-7563E6583E7E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491C758-0E8C-77DB-6D5D-501CB2458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ED7848A-C18B-D9D4-6C3F-F1F482F40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D58F69-9D55-A6A7-C969-080DA635B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D3651-CF04-4255-8F37-F52299B01118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99A525B5-84CF-7044-9D42-9B7C6AB95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038B0F-9717-BA71-CF21-B0281BD67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2E3C5E-D801-7D1F-9AAB-D49DF9E91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A4E0-4B56-48CF-BE75-6B67744EC251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69D9C0C3-800A-D81B-F283-EE9729914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15179BCA-9FEF-762E-6BC3-E362C8FFB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cs-CZ" altLang="cs-CZ"/>
              <a:t>Chloridové ionty jsou aktivně transportovány z cytoplazmy do kanalikulu a sodné ionty jsou aktivně transportovány z kanalikulu do bb. Toto vytváří negativní potenciál v kanalikulu, který zapříčiňuje difuzi draselných a malého množství sodných iontů zpět do kanalikulu.</a:t>
            </a:r>
          </a:p>
          <a:p>
            <a:pPr marL="228600" indent="-228600">
              <a:buFontTx/>
              <a:buAutoNum type="arabicPeriod"/>
            </a:pPr>
            <a:r>
              <a:rPr lang="cs-CZ" altLang="cs-CZ"/>
              <a:t>Voda disociuje v buňce a hydrogenový iont je aktivně transportován do kanalikulu HK ATP-ázou.</a:t>
            </a:r>
          </a:p>
          <a:p>
            <a:pPr marL="228600" indent="-228600">
              <a:buFontTx/>
              <a:buAutoNum type="arabicPeriod"/>
            </a:pPr>
            <a:r>
              <a:rPr lang="cs-CZ" altLang="cs-CZ"/>
              <a:t>Voda prochází pasivní difuzí do kanalikulu, takže v kanalikulu máme roztok HCl s malou příměsí KCl a stopami NaCl.</a:t>
            </a:r>
          </a:p>
          <a:p>
            <a:pPr marL="228600" indent="-228600">
              <a:buFontTx/>
              <a:buAutoNum type="arabicPeriod"/>
            </a:pPr>
            <a:r>
              <a:rPr lang="cs-CZ" altLang="cs-CZ"/>
              <a:t>Oxid uhličitý reaguje za katalýzy karboanhydrázy s hydroxylem a opouští bb.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E53B00-3B10-837B-AD9D-CB2782266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1DF3D-E533-4DC4-80A6-C289F6EF081D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BDEBA011-7309-5C38-6B89-BD14811BE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EBF4CA2-A1C0-C9ED-464B-7E6F5C486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Dobře definována jedině histologicky, ostatní definice závisí na úhlu pohledu – klinická gastritida, endoskopická, rentgenologická atd.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07D9C-021B-43E6-A268-D81E51D64CFD}" type="datetimeFigureOut">
              <a:rPr lang="cs-CZ"/>
              <a:pPr>
                <a:defRPr/>
              </a:pPr>
              <a:t>17.02.2025</a:t>
            </a:fld>
            <a:endParaRPr lang="cs-CZ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BB5D-4EFE-4DE2-907B-566150208B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9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4CBA-D9A3-4F0D-8CF3-4C122CB09522}" type="datetimeFigureOut">
              <a:rPr lang="cs-CZ"/>
              <a:pPr>
                <a:defRPr/>
              </a:pPr>
              <a:t>17.02.2025</a:t>
            </a:fld>
            <a:endParaRPr lang="cs-CZ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583B-913B-46A9-B50D-A898796BE6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65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0003-6B19-49AA-A55E-4C885A65A94F}" type="datetimeFigureOut">
              <a:rPr lang="cs-CZ"/>
              <a:pPr>
                <a:defRPr/>
              </a:pPr>
              <a:t>17.02.2025</a:t>
            </a:fld>
            <a:endParaRPr lang="cs-CZ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9A72-B03D-4E6F-87C1-8B65066C1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440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E1E79E1-0494-962B-2410-8E36107F9F8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564217" y="304800"/>
            <a:ext cx="10363200" cy="579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C02F2-6342-ED76-C42E-E8B6C339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FA86D5-3C58-E763-C984-8F8A8520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E55FDC-E8DD-4BCE-B5A7-C21EACCD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4266459-F410-4B76-AC84-BDD812FA81E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6724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3AE5D-DBD5-15D8-1BFD-7E0FB8A0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17" y="304800"/>
            <a:ext cx="103632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AD02D7-7971-A0D6-FEFB-3578631B5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0374A4-50E1-D324-0E3F-68C2710F1FA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847417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449887-6189-F0D6-969C-47368FAA7B8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47417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15D3519-83C1-EC22-4039-5D324E20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B7DE1FA-E6AA-23E7-9370-B01E7242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51F749D-E91A-EA26-9DD0-BF2CEFD4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DDA3ECD-1E2C-4299-9F6A-F6F74DDC3E4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35753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7A3C5-0AE5-14A6-FF55-9E7F765F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0BCB80-8926-34AB-C553-70C9B7ED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02E81-E6CF-1DD0-CD13-66C8E0A2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125659-C260-7C2C-46CA-726950A6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46F27-508E-4BAB-9F20-B3E113CF11D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2320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wmf"/><Relationship Id="rId7" Type="http://schemas.openxmlformats.org/officeDocument/2006/relationships/image" Target="../media/image44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CD22B0-CEB6-0F67-4CE5-CB05A5C932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4B1FC4-2DCF-A4D7-9012-58723D297F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C7C515-131A-F2A7-AF63-89162086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Pathophysiology</a:t>
            </a:r>
            <a:r>
              <a:rPr lang="cs-CZ" dirty="0"/>
              <a:t> of </a:t>
            </a:r>
            <a:r>
              <a:rPr lang="cs-CZ" dirty="0" err="1"/>
              <a:t>gastrointestinal</a:t>
            </a:r>
            <a:r>
              <a:rPr lang="cs-CZ" dirty="0"/>
              <a:t> </a:t>
            </a:r>
            <a:r>
              <a:rPr lang="cs-CZ" dirty="0" err="1"/>
              <a:t>tract</a:t>
            </a:r>
            <a:br>
              <a:rPr lang="cs-CZ" dirty="0"/>
            </a:br>
            <a:r>
              <a:rPr lang="cs-CZ" sz="3200" dirty="0" err="1"/>
              <a:t>pt</a:t>
            </a:r>
            <a:r>
              <a:rPr lang="cs-CZ" sz="3200" dirty="0"/>
              <a:t>. 1, </a:t>
            </a:r>
            <a:r>
              <a:rPr lang="cs-CZ" sz="3200" dirty="0" err="1"/>
              <a:t>upper</a:t>
            </a:r>
            <a:r>
              <a:rPr lang="cs-CZ" sz="3200" dirty="0"/>
              <a:t> GIT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599518F-61AA-B2E8-6C53-34384FD8B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Jaromír Gumulec</a:t>
            </a:r>
          </a:p>
        </p:txBody>
      </p:sp>
    </p:spTree>
    <p:extLst>
      <p:ext uri="{BB962C8B-B14F-4D97-AF65-F5344CB8AC3E}">
        <p14:creationId xmlns:p14="http://schemas.microsoft.com/office/powerpoint/2010/main" val="376144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Esophageal achalasia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640080" y="1607275"/>
            <a:ext cx="631761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dirty="0"/>
              <a:t>The </a:t>
            </a:r>
            <a:r>
              <a:rPr lang="cs-CZ" sz="2000" dirty="0" err="1"/>
              <a:t>lower</a:t>
            </a:r>
            <a:r>
              <a:rPr lang="cs-CZ" sz="2000" dirty="0"/>
              <a:t> </a:t>
            </a:r>
            <a:r>
              <a:rPr lang="cs-CZ" sz="2000" dirty="0" err="1"/>
              <a:t>sphincter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incapable</a:t>
            </a:r>
            <a:r>
              <a:rPr lang="cs-CZ" sz="2000" dirty="0"/>
              <a:t> of </a:t>
            </a:r>
            <a:r>
              <a:rPr lang="cs-CZ" sz="2000" dirty="0" err="1"/>
              <a:t>relaxation</a:t>
            </a:r>
            <a:endParaRPr lang="cs-CZ" sz="2000" dirty="0"/>
          </a:p>
          <a:p>
            <a:pPr eaLnBrk="1" hangingPunct="1">
              <a:defRPr/>
            </a:pP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leads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esophageal</a:t>
            </a:r>
            <a:r>
              <a:rPr lang="cs-CZ" sz="2000" dirty="0"/>
              <a:t> </a:t>
            </a:r>
            <a:r>
              <a:rPr lang="cs-CZ" sz="2000" b="1" dirty="0" err="1"/>
              <a:t>dilatation</a:t>
            </a:r>
            <a:r>
              <a:rPr lang="cs-CZ" sz="2000" dirty="0"/>
              <a:t> and </a:t>
            </a:r>
            <a:r>
              <a:rPr lang="cs-CZ" sz="2000" b="1" dirty="0" err="1"/>
              <a:t>loss</a:t>
            </a:r>
            <a:r>
              <a:rPr lang="cs-CZ" sz="2000" b="1" dirty="0"/>
              <a:t> of </a:t>
            </a:r>
            <a:r>
              <a:rPr lang="cs-CZ" sz="2000" b="1" dirty="0" err="1"/>
              <a:t>peristaltic</a:t>
            </a:r>
            <a:r>
              <a:rPr lang="cs-CZ" sz="2000" b="1" dirty="0"/>
              <a:t> </a:t>
            </a:r>
            <a:r>
              <a:rPr lang="cs-CZ" sz="2000" dirty="0" err="1"/>
              <a:t>movements</a:t>
            </a:r>
            <a:endParaRPr lang="cs-CZ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The </a:t>
            </a:r>
            <a:r>
              <a:rPr lang="cs-CZ" sz="2000" dirty="0" err="1"/>
              <a:t>primary</a:t>
            </a:r>
            <a:r>
              <a:rPr lang="cs-CZ" sz="2000" dirty="0"/>
              <a:t> cause </a:t>
            </a:r>
            <a:r>
              <a:rPr lang="cs-CZ" sz="2000" dirty="0" err="1"/>
              <a:t>is</a:t>
            </a:r>
            <a:r>
              <a:rPr lang="cs-CZ" sz="2000" dirty="0"/>
              <a:t> the </a:t>
            </a:r>
            <a:r>
              <a:rPr lang="cs-CZ" sz="2000" b="1" dirty="0" err="1"/>
              <a:t>disorder</a:t>
            </a:r>
            <a:r>
              <a:rPr lang="cs-CZ" sz="2000" b="1" dirty="0"/>
              <a:t> of </a:t>
            </a:r>
            <a:r>
              <a:rPr lang="cs-CZ" sz="2000" b="1" dirty="0" err="1"/>
              <a:t>myenteric</a:t>
            </a:r>
            <a:r>
              <a:rPr lang="cs-CZ" sz="2000" b="1" dirty="0"/>
              <a:t> plexus </a:t>
            </a:r>
            <a:r>
              <a:rPr lang="cs-CZ" sz="2000" dirty="0"/>
              <a:t>(plexus </a:t>
            </a:r>
            <a:r>
              <a:rPr lang="cs-CZ" sz="2000" dirty="0" err="1"/>
              <a:t>Auerbachi</a:t>
            </a:r>
            <a:r>
              <a:rPr lang="cs-CZ" sz="2000" dirty="0"/>
              <a:t>), </a:t>
            </a: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produces</a:t>
            </a:r>
            <a:r>
              <a:rPr lang="cs-CZ" sz="2000" dirty="0"/>
              <a:t> </a:t>
            </a:r>
            <a:r>
              <a:rPr lang="cs-CZ" sz="2000" b="1" dirty="0"/>
              <a:t>NO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NO acts as a neurotransmitter, leading to relaxation of the LES</a:t>
            </a:r>
            <a:endParaRPr lang="cs-CZ" sz="1800" dirty="0"/>
          </a:p>
          <a:p>
            <a:pPr eaLnBrk="1" hangingPunct="1">
              <a:defRPr/>
            </a:pPr>
            <a:r>
              <a:rPr lang="cs-CZ" sz="2000" dirty="0"/>
              <a:t>Most </a:t>
            </a:r>
            <a:r>
              <a:rPr lang="cs-CZ" sz="2000" dirty="0" err="1"/>
              <a:t>often</a:t>
            </a:r>
            <a:r>
              <a:rPr lang="cs-CZ" sz="2000" dirty="0"/>
              <a:t>,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caused</a:t>
            </a:r>
            <a:r>
              <a:rPr lang="cs-CZ" sz="2000" dirty="0"/>
              <a:t> by </a:t>
            </a:r>
            <a:r>
              <a:rPr lang="cs-CZ" sz="2000" b="1" dirty="0" err="1"/>
              <a:t>autoimune</a:t>
            </a:r>
            <a:r>
              <a:rPr lang="cs-CZ" sz="2000" b="1" dirty="0"/>
              <a:t> </a:t>
            </a:r>
            <a:r>
              <a:rPr lang="cs-CZ" sz="2000" b="1" dirty="0" err="1"/>
              <a:t>destruction</a:t>
            </a:r>
            <a:endParaRPr lang="cs-CZ" sz="2000" b="1" dirty="0"/>
          </a:p>
          <a:p>
            <a:pPr eaLnBrk="1" hangingPunct="1">
              <a:defRPr/>
            </a:pPr>
            <a:r>
              <a:rPr lang="cs-CZ" sz="2000" b="1" dirty="0"/>
              <a:t>	</a:t>
            </a:r>
          </a:p>
          <a:p>
            <a:pPr eaLnBrk="1" hangingPunct="1">
              <a:defRPr/>
            </a:pPr>
            <a:r>
              <a:rPr lang="fr-FR" sz="2000" b="1" dirty="0"/>
              <a:t>Complications:</a:t>
            </a:r>
            <a:r>
              <a:rPr lang="cs-CZ" sz="2000" b="1" dirty="0"/>
              <a:t> </a:t>
            </a:r>
            <a:r>
              <a:rPr lang="fr-FR" sz="2000" dirty="0"/>
              <a:t>Esophageal dilation</a:t>
            </a:r>
            <a:r>
              <a:rPr lang="cs-CZ" sz="2000" dirty="0"/>
              <a:t>, a</a:t>
            </a:r>
            <a:r>
              <a:rPr lang="fr-FR" sz="2000" dirty="0"/>
              <a:t>spiration pneumonia.</a:t>
            </a:r>
            <a:endParaRPr lang="cs-CZ" sz="2000" dirty="0"/>
          </a:p>
        </p:txBody>
      </p:sp>
      <p:pic>
        <p:nvPicPr>
          <p:cNvPr id="101379" name="Picture 2" descr="http://www.achalasie.com/images/a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496" y="4574484"/>
            <a:ext cx="48482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sophagus Diseases - General and Hepato-Pancreato-Biliary Surgeon">
            <a:extLst>
              <a:ext uri="{FF2B5EF4-FFF2-40B4-BE49-F238E27FC236}">
                <a16:creationId xmlns:a16="http://schemas.microsoft.com/office/drawing/2014/main" id="{1CC7C711-D96D-0EF9-5298-A3FF9421F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46" y="373753"/>
            <a:ext cx="47148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877824" y="29344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/>
              <a:t>Hiatal</a:t>
            </a:r>
            <a:r>
              <a:rPr lang="cs-CZ" dirty="0"/>
              <a:t> </a:t>
            </a:r>
            <a:r>
              <a:rPr lang="cs-CZ" dirty="0" err="1"/>
              <a:t>hernias</a:t>
            </a:r>
            <a:endParaRPr lang="cs-CZ" dirty="0"/>
          </a:p>
        </p:txBody>
      </p:sp>
      <p:sp>
        <p:nvSpPr>
          <p:cNvPr id="26626" name="Zástupný symbol pro obsah 2"/>
          <p:cNvSpPr>
            <a:spLocks noGrp="1"/>
          </p:cNvSpPr>
          <p:nvPr>
            <p:ph type="body" sz="half" idx="1"/>
          </p:nvPr>
        </p:nvSpPr>
        <p:spPr>
          <a:xfrm>
            <a:off x="112713" y="4230723"/>
            <a:ext cx="4038600" cy="2447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400" b="1" dirty="0" err="1">
                <a:latin typeface="Arial" charset="0"/>
              </a:rPr>
              <a:t>sliding</a:t>
            </a:r>
            <a:endParaRPr lang="cs-CZ" sz="2400" b="1" dirty="0">
              <a:latin typeface="Arial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sz="1800" dirty="0" err="1">
                <a:latin typeface="Arial" charset="0"/>
              </a:rPr>
              <a:t>Lower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esophageal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sphincter</a:t>
            </a:r>
            <a:r>
              <a:rPr lang="cs-CZ" sz="1800" dirty="0">
                <a:latin typeface="Arial" charset="0"/>
              </a:rPr>
              <a:t> and </a:t>
            </a:r>
            <a:r>
              <a:rPr lang="cs-CZ" sz="1800" dirty="0" err="1">
                <a:latin typeface="Arial" charset="0"/>
              </a:rPr>
              <a:t>upper</a:t>
            </a:r>
            <a:r>
              <a:rPr lang="cs-CZ" sz="1800" dirty="0">
                <a:latin typeface="Arial" charset="0"/>
              </a:rPr>
              <a:t> part of </a:t>
            </a:r>
            <a:r>
              <a:rPr lang="cs-CZ" sz="1800" dirty="0" err="1">
                <a:latin typeface="Arial" charset="0"/>
              </a:rPr>
              <a:t>stomach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slides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into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thoracic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cavity</a:t>
            </a:r>
            <a:endParaRPr lang="cs-CZ" sz="1800" dirty="0">
              <a:latin typeface="Arial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sz="1800" dirty="0" err="1">
                <a:latin typeface="Arial" charset="0"/>
              </a:rPr>
              <a:t>Low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external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pressure</a:t>
            </a:r>
            <a:r>
              <a:rPr lang="cs-CZ" sz="1800" dirty="0">
                <a:latin typeface="Arial" charset="0"/>
              </a:rPr>
              <a:t> in the </a:t>
            </a:r>
            <a:r>
              <a:rPr lang="cs-CZ" sz="1800" dirty="0" err="1">
                <a:latin typeface="Arial" charset="0"/>
              </a:rPr>
              <a:t>thoracic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cavity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leads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into</a:t>
            </a:r>
            <a:r>
              <a:rPr lang="cs-CZ" sz="1800" dirty="0">
                <a:latin typeface="Arial" charset="0"/>
              </a:rPr>
              <a:t> the </a:t>
            </a:r>
            <a:r>
              <a:rPr lang="cs-CZ" sz="1800" dirty="0" err="1">
                <a:latin typeface="Arial" charset="0"/>
              </a:rPr>
              <a:t>loss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function</a:t>
            </a:r>
            <a:r>
              <a:rPr lang="cs-CZ" sz="1800" dirty="0">
                <a:latin typeface="Arial" charset="0"/>
              </a:rPr>
              <a:t> of LES and </a:t>
            </a:r>
            <a:r>
              <a:rPr lang="cs-CZ" sz="1800" dirty="0" err="1">
                <a:latin typeface="Arial" charset="0"/>
              </a:rPr>
              <a:t>gastroesophageal</a:t>
            </a:r>
            <a:r>
              <a:rPr lang="cs-CZ" sz="1800" dirty="0">
                <a:latin typeface="Arial" charset="0"/>
              </a:rPr>
              <a:t> reflux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107424" y="3807229"/>
            <a:ext cx="3017520" cy="294285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400" b="1" dirty="0" err="1">
                <a:latin typeface="Arial" charset="0"/>
              </a:rPr>
              <a:t>paraesophageal</a:t>
            </a:r>
            <a:endParaRPr lang="cs-CZ" sz="2400" b="1" dirty="0">
              <a:latin typeface="Arial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n-GB" sz="1800" dirty="0"/>
              <a:t>Part</a:t>
            </a:r>
            <a:r>
              <a:rPr lang="cs-CZ" sz="1800" dirty="0"/>
              <a:t> </a:t>
            </a:r>
            <a:r>
              <a:rPr lang="en-GB" sz="1800" dirty="0"/>
              <a:t>of</a:t>
            </a:r>
            <a:r>
              <a:rPr lang="cs-CZ" sz="1800" dirty="0"/>
              <a:t> </a:t>
            </a:r>
            <a:r>
              <a:rPr lang="cs-CZ" sz="1800" dirty="0" err="1"/>
              <a:t>stomach‘s</a:t>
            </a:r>
            <a:r>
              <a:rPr lang="cs-CZ" sz="1800" dirty="0"/>
              <a:t> fundus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squeezed</a:t>
            </a:r>
            <a:r>
              <a:rPr lang="cs-CZ" sz="1800" dirty="0"/>
              <a:t> </a:t>
            </a:r>
            <a:r>
              <a:rPr lang="cs-CZ" sz="1800" dirty="0" err="1"/>
              <a:t>into</a:t>
            </a:r>
            <a:r>
              <a:rPr lang="cs-CZ" sz="1800" dirty="0"/>
              <a:t> </a:t>
            </a:r>
            <a:r>
              <a:rPr lang="cs-CZ" sz="1800" dirty="0" err="1"/>
              <a:t>thoracic</a:t>
            </a:r>
            <a:r>
              <a:rPr lang="cs-CZ" sz="1800" dirty="0"/>
              <a:t> </a:t>
            </a:r>
            <a:r>
              <a:rPr lang="cs-CZ" sz="1800" dirty="0" err="1"/>
              <a:t>cavity</a:t>
            </a:r>
            <a:r>
              <a:rPr lang="cs-CZ" sz="1800" dirty="0"/>
              <a:t> </a:t>
            </a:r>
            <a:r>
              <a:rPr lang="cs-CZ" sz="1800" dirty="0" err="1"/>
              <a:t>paralelly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esophagus</a:t>
            </a:r>
            <a:endParaRPr lang="cs-CZ" sz="1800" dirty="0"/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can</a:t>
            </a:r>
            <a:r>
              <a:rPr lang="cs-CZ" sz="1800" dirty="0"/>
              <a:t> lead </a:t>
            </a:r>
            <a:r>
              <a:rPr lang="cs-CZ" sz="1800" dirty="0" err="1"/>
              <a:t>into</a:t>
            </a:r>
            <a:r>
              <a:rPr lang="cs-CZ" sz="1800" dirty="0"/>
              <a:t> </a:t>
            </a:r>
            <a:r>
              <a:rPr lang="cs-CZ" sz="1800" dirty="0" err="1"/>
              <a:t>its</a:t>
            </a:r>
            <a:r>
              <a:rPr lang="cs-CZ" sz="1800" dirty="0"/>
              <a:t> </a:t>
            </a:r>
            <a:r>
              <a:rPr lang="cs-CZ" sz="1800" dirty="0" err="1"/>
              <a:t>incarceration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strangulation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necrosis</a:t>
            </a:r>
            <a:r>
              <a:rPr lang="cs-CZ" sz="1800" dirty="0"/>
              <a:t> (</a:t>
            </a:r>
            <a:r>
              <a:rPr lang="cs-CZ" sz="1800" dirty="0" err="1"/>
              <a:t>life-threatening</a:t>
            </a:r>
            <a:r>
              <a:rPr lang="cs-CZ" sz="1800" dirty="0"/>
              <a:t>)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sz="1800" dirty="0" err="1"/>
              <a:t>Mostly</a:t>
            </a:r>
            <a:r>
              <a:rPr lang="cs-CZ" sz="1800" dirty="0"/>
              <a:t>,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manifests</a:t>
            </a:r>
            <a:r>
              <a:rPr lang="cs-CZ" sz="1800" dirty="0"/>
              <a:t> by </a:t>
            </a:r>
            <a:r>
              <a:rPr lang="cs-CZ" sz="1800" dirty="0" err="1"/>
              <a:t>pain</a:t>
            </a:r>
            <a:r>
              <a:rPr lang="cs-CZ" sz="1800" dirty="0"/>
              <a:t> and </a:t>
            </a:r>
            <a:r>
              <a:rPr lang="cs-CZ" sz="1800" dirty="0" err="1"/>
              <a:t>vomiting</a:t>
            </a:r>
            <a:endParaRPr lang="cs-CZ" sz="1800" dirty="0"/>
          </a:p>
        </p:txBody>
      </p:sp>
      <p:graphicFrame>
        <p:nvGraphicFramePr>
          <p:cNvPr id="26627" name="Zástupný symbol pro obsah 3"/>
          <p:cNvGraphicFramePr>
            <a:graphicFrameLocks noGrp="1"/>
          </p:cNvGraphicFramePr>
          <p:nvPr>
            <p:ph sz="half" idx="4294967295"/>
          </p:nvPr>
        </p:nvGraphicFramePr>
        <p:xfrm>
          <a:off x="4151313" y="4076700"/>
          <a:ext cx="4614862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486901" imgH="2114845" progId="PBrush">
                  <p:embed/>
                </p:oleObj>
              </mc:Choice>
              <mc:Fallback>
                <p:oleObj name="Rastrový obrázek" r:id="rId3" imgW="4486901" imgH="2114845" progId="PBrush">
                  <p:embed/>
                  <p:pic>
                    <p:nvPicPr>
                      <p:cNvPr id="26627" name="Zástupný symbol pro obsah 3"/>
                      <p:cNvPicPr>
                        <a:picLocks noGrp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4076700"/>
                        <a:ext cx="4614862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AutoShape 5" descr="hiatal%20hernia"/>
          <p:cNvSpPr>
            <a:spLocks noChangeAspect="1" noChangeArrowheads="1"/>
          </p:cNvSpPr>
          <p:nvPr/>
        </p:nvSpPr>
        <p:spPr bwMode="auto">
          <a:xfrm>
            <a:off x="1668464" y="46038"/>
            <a:ext cx="4486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2" name="AutoShape 7" descr="hiatal%20hernia"/>
          <p:cNvSpPr>
            <a:spLocks noChangeAspect="1" noChangeArrowheads="1"/>
          </p:cNvSpPr>
          <p:nvPr/>
        </p:nvSpPr>
        <p:spPr bwMode="auto">
          <a:xfrm>
            <a:off x="1668464" y="46038"/>
            <a:ext cx="4486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3" name="AutoShape 9" descr="hiatal%20hernia"/>
          <p:cNvSpPr>
            <a:spLocks noChangeAspect="1" noChangeArrowheads="1"/>
          </p:cNvSpPr>
          <p:nvPr/>
        </p:nvSpPr>
        <p:spPr bwMode="auto">
          <a:xfrm>
            <a:off x="1668464" y="46038"/>
            <a:ext cx="4486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D1AF0B-946D-DBFE-4022-20C6DBDBF34C}"/>
              </a:ext>
            </a:extLst>
          </p:cNvPr>
          <p:cNvSpPr txBox="1"/>
          <p:nvPr/>
        </p:nvSpPr>
        <p:spPr>
          <a:xfrm>
            <a:off x="150952" y="1071693"/>
            <a:ext cx="108896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Weakness in Diaphragmatic Structures: </a:t>
            </a:r>
            <a:endParaRPr lang="cs-CZ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phrenoesophageal</a:t>
            </a:r>
            <a:r>
              <a:rPr lang="en-US" b="0" i="0" dirty="0">
                <a:effectLst/>
                <a:latin typeface="+mj-lt"/>
              </a:rPr>
              <a:t> ligament and muscular diaphragmatic crura, allowing the stomach to herniate through the esophageal hiatus.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Increased Intra-abdominal Pressure: </a:t>
            </a:r>
            <a:r>
              <a:rPr lang="cs-CZ" b="0" i="0" dirty="0">
                <a:effectLst/>
                <a:latin typeface="+mj-lt"/>
              </a:rPr>
              <a:t>(</a:t>
            </a:r>
            <a:r>
              <a:rPr lang="en-US" b="0" i="0" dirty="0">
                <a:effectLst/>
                <a:latin typeface="+mj-lt"/>
              </a:rPr>
              <a:t>obesity, pregnancy, chronic cough, or heavy lifting</a:t>
            </a:r>
            <a:r>
              <a:rPr lang="cs-CZ" b="0" i="0" dirty="0">
                <a:effectLst/>
                <a:latin typeface="+mj-lt"/>
              </a:rPr>
              <a:t>)</a:t>
            </a:r>
            <a:r>
              <a:rPr lang="en-US" b="0" i="0" dirty="0">
                <a:effectLst/>
                <a:latin typeface="+mj-lt"/>
              </a:rPr>
              <a:t> </a:t>
            </a:r>
            <a:endParaRPr lang="cs-CZ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Aging: Age-related changes in connective tissue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Hiatal</a:t>
            </a:r>
            <a:r>
              <a:rPr lang="cs-CZ" dirty="0"/>
              <a:t> </a:t>
            </a:r>
            <a:r>
              <a:rPr lang="cs-CZ" dirty="0" err="1"/>
              <a:t>hernias</a:t>
            </a:r>
            <a:r>
              <a:rPr lang="cs-CZ" dirty="0"/>
              <a:t> – risk </a:t>
            </a:r>
            <a:r>
              <a:rPr lang="cs-CZ" dirty="0" err="1"/>
              <a:t>factors</a:t>
            </a:r>
            <a:r>
              <a:rPr lang="cs-CZ" dirty="0"/>
              <a:t>, </a:t>
            </a:r>
            <a:r>
              <a:rPr lang="cs-CZ" dirty="0" err="1"/>
              <a:t>complications</a:t>
            </a:r>
            <a:endParaRPr lang="en-GB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Wide hiatus</a:t>
            </a:r>
          </a:p>
          <a:p>
            <a:pPr eaLnBrk="1" hangingPunct="1">
              <a:defRPr/>
            </a:pPr>
            <a:r>
              <a:rPr lang="cs-CZ"/>
              <a:t>Obesity</a:t>
            </a:r>
          </a:p>
          <a:p>
            <a:pPr eaLnBrk="1" hangingPunct="1">
              <a:defRPr/>
            </a:pPr>
            <a:r>
              <a:rPr lang="cs-CZ"/>
              <a:t>High intraabdominal pressure</a:t>
            </a:r>
          </a:p>
          <a:p>
            <a:pPr eaLnBrk="1" hangingPunct="1">
              <a:defRPr/>
            </a:pPr>
            <a:r>
              <a:rPr lang="cs-CZ"/>
              <a:t>Gravidity</a:t>
            </a:r>
            <a:endParaRPr lang="en-GB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6B27639-1F73-8701-5685-9B1D30A255B4}"/>
              </a:ext>
            </a:extLst>
          </p:cNvPr>
          <p:cNvSpPr txBox="1"/>
          <p:nvPr/>
        </p:nvSpPr>
        <p:spPr>
          <a:xfrm>
            <a:off x="6469380" y="1859340"/>
            <a:ext cx="5288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 err="1">
                <a:effectLst/>
                <a:latin typeface="+mj-lt"/>
              </a:rPr>
              <a:t>Complications</a:t>
            </a:r>
            <a:r>
              <a:rPr lang="cs-CZ" b="0" i="0" dirty="0">
                <a:effectLst/>
                <a:latin typeface="+mj-lt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Gastroesophageal</a:t>
            </a:r>
            <a:r>
              <a:rPr lang="cs-CZ" b="0" i="0" dirty="0">
                <a:effectLst/>
                <a:latin typeface="+mj-lt"/>
              </a:rPr>
              <a:t> Reflux </a:t>
            </a:r>
            <a:r>
              <a:rPr lang="cs-CZ" b="0" i="0" dirty="0" err="1">
                <a:effectLst/>
                <a:latin typeface="+mj-lt"/>
              </a:rPr>
              <a:t>Disease</a:t>
            </a:r>
            <a:endParaRPr lang="cs-CZ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Esophagitis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Barrett's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esophagus</a:t>
            </a:r>
            <a:endParaRPr lang="cs-CZ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Bleeding</a:t>
            </a:r>
            <a:endParaRPr lang="cs-CZ" b="0" i="0" dirty="0"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Gastroesophageal reflux disease (GERD)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597408" y="1773239"/>
            <a:ext cx="6496812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000" b="1" dirty="0" err="1"/>
              <a:t>Retrograde</a:t>
            </a:r>
            <a:r>
              <a:rPr lang="cs-CZ" sz="2000" b="1" dirty="0"/>
              <a:t> </a:t>
            </a:r>
            <a:r>
              <a:rPr lang="cs-CZ" sz="2000" b="1" dirty="0" err="1"/>
              <a:t>movement</a:t>
            </a:r>
            <a:r>
              <a:rPr lang="cs-CZ" sz="2000" b="1" dirty="0"/>
              <a:t> of </a:t>
            </a:r>
            <a:r>
              <a:rPr lang="cs-CZ" sz="2000" b="1" dirty="0" err="1"/>
              <a:t>gastric</a:t>
            </a:r>
            <a:r>
              <a:rPr lang="cs-CZ" sz="2000" b="1" dirty="0"/>
              <a:t> </a:t>
            </a:r>
            <a:r>
              <a:rPr lang="cs-CZ" sz="2000" b="1" dirty="0" err="1"/>
              <a:t>juice</a:t>
            </a:r>
            <a:r>
              <a:rPr lang="cs-CZ" sz="2000" b="1" dirty="0"/>
              <a:t> = </a:t>
            </a:r>
            <a:r>
              <a:rPr lang="cs-CZ" sz="2000" dirty="0" err="1"/>
              <a:t>Loss</a:t>
            </a:r>
            <a:r>
              <a:rPr lang="cs-CZ" sz="2000" dirty="0"/>
              <a:t> of anti-reflux </a:t>
            </a:r>
            <a:r>
              <a:rPr lang="cs-CZ" sz="2000" dirty="0" err="1"/>
              <a:t>barrier</a:t>
            </a:r>
            <a:endParaRPr lang="cs-CZ" sz="2000" dirty="0"/>
          </a:p>
          <a:p>
            <a:pPr eaLnBrk="1" hangingPunct="1">
              <a:lnSpc>
                <a:spcPct val="100000"/>
              </a:lnSpc>
              <a:defRPr/>
            </a:pPr>
            <a:endParaRPr lang="cs-CZ" sz="20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 err="1"/>
              <a:t>Pathophysiology</a:t>
            </a:r>
            <a:r>
              <a:rPr lang="cs-CZ" sz="2000" dirty="0"/>
              <a:t>: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Incompetent</a:t>
            </a:r>
            <a:r>
              <a:rPr lang="cs-CZ" sz="2000" dirty="0"/>
              <a:t> </a:t>
            </a:r>
            <a:r>
              <a:rPr lang="cs-CZ" sz="2000" dirty="0" err="1"/>
              <a:t>lower</a:t>
            </a:r>
            <a:r>
              <a:rPr lang="cs-CZ" sz="2000" dirty="0"/>
              <a:t> </a:t>
            </a:r>
            <a:r>
              <a:rPr lang="cs-CZ" sz="2000" dirty="0" err="1"/>
              <a:t>esophageal</a:t>
            </a:r>
            <a:r>
              <a:rPr lang="cs-CZ" sz="2000" dirty="0"/>
              <a:t> </a:t>
            </a:r>
            <a:r>
              <a:rPr lang="cs-CZ" sz="2000" dirty="0" err="1"/>
              <a:t>sphincter</a:t>
            </a:r>
            <a:r>
              <a:rPr lang="cs-CZ" sz="2000" dirty="0"/>
              <a:t> (LES) </a:t>
            </a:r>
            <a:r>
              <a:rPr lang="cs-CZ" sz="2000" dirty="0" err="1"/>
              <a:t>allowing</a:t>
            </a:r>
            <a:r>
              <a:rPr lang="cs-CZ" sz="2000" dirty="0"/>
              <a:t> </a:t>
            </a:r>
            <a:r>
              <a:rPr lang="cs-CZ" sz="2000" dirty="0" err="1"/>
              <a:t>retrograde</a:t>
            </a:r>
            <a:r>
              <a:rPr lang="cs-CZ" sz="2000" dirty="0"/>
              <a:t> </a:t>
            </a:r>
            <a:r>
              <a:rPr lang="cs-CZ" sz="2000" dirty="0" err="1"/>
              <a:t>flow</a:t>
            </a:r>
            <a:r>
              <a:rPr lang="cs-CZ" sz="2000" dirty="0"/>
              <a:t> of </a:t>
            </a:r>
            <a:r>
              <a:rPr lang="cs-CZ" sz="2000" dirty="0" err="1"/>
              <a:t>gastric</a:t>
            </a:r>
            <a:r>
              <a:rPr lang="cs-CZ" sz="2000" dirty="0"/>
              <a:t> </a:t>
            </a:r>
            <a:r>
              <a:rPr lang="cs-CZ" sz="2000" dirty="0" err="1"/>
              <a:t>contents</a:t>
            </a:r>
            <a:r>
              <a:rPr lang="cs-CZ" sz="2000" dirty="0"/>
              <a:t>.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Impaired</a:t>
            </a:r>
            <a:r>
              <a:rPr lang="cs-CZ" sz="2000" dirty="0"/>
              <a:t> </a:t>
            </a:r>
            <a:r>
              <a:rPr lang="cs-CZ" sz="2000" dirty="0" err="1"/>
              <a:t>esophageal</a:t>
            </a:r>
            <a:r>
              <a:rPr lang="cs-CZ" sz="2000" dirty="0"/>
              <a:t> clearance </a:t>
            </a:r>
            <a:r>
              <a:rPr lang="cs-CZ" sz="2000" dirty="0" err="1"/>
              <a:t>mechanisms</a:t>
            </a:r>
            <a:r>
              <a:rPr lang="cs-CZ" sz="2000" dirty="0"/>
              <a:t>.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Factors</a:t>
            </a:r>
            <a:r>
              <a:rPr lang="cs-CZ" sz="2000" dirty="0"/>
              <a:t> </a:t>
            </a:r>
            <a:r>
              <a:rPr lang="cs-CZ" sz="2000" dirty="0" err="1"/>
              <a:t>contributing</a:t>
            </a:r>
            <a:r>
              <a:rPr lang="cs-CZ" sz="2000" dirty="0"/>
              <a:t> to LES </a:t>
            </a:r>
            <a:r>
              <a:rPr lang="cs-CZ" sz="2000" dirty="0" err="1"/>
              <a:t>dysfunction</a:t>
            </a:r>
            <a:r>
              <a:rPr lang="cs-CZ" sz="2000" dirty="0"/>
              <a:t>: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err="1"/>
              <a:t>Hiatal</a:t>
            </a:r>
            <a:r>
              <a:rPr lang="cs-CZ" dirty="0"/>
              <a:t> </a:t>
            </a:r>
            <a:r>
              <a:rPr lang="cs-CZ" dirty="0" err="1"/>
              <a:t>hernia</a:t>
            </a:r>
            <a:endParaRPr lang="cs-CZ" dirty="0"/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Obesity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Smoking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medications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anticholinergics</a:t>
            </a:r>
            <a:r>
              <a:rPr lang="cs-CZ" dirty="0"/>
              <a:t>, </a:t>
            </a:r>
            <a:r>
              <a:rPr lang="cs-CZ" dirty="0" err="1"/>
              <a:t>calcium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blockers</a:t>
            </a:r>
            <a:r>
              <a:rPr lang="cs-CZ" dirty="0"/>
              <a:t>)</a:t>
            </a:r>
          </a:p>
        </p:txBody>
      </p:sp>
      <p:graphicFrame>
        <p:nvGraphicFramePr>
          <p:cNvPr id="27651" name="Zástupný symbol pro obsah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70977079"/>
              </p:ext>
            </p:extLst>
          </p:nvPr>
        </p:nvGraphicFramePr>
        <p:xfrm>
          <a:off x="7555992" y="1773239"/>
          <a:ext cx="403860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2381582" imgH="2381582" progId="PBrush">
                  <p:embed/>
                </p:oleObj>
              </mc:Choice>
              <mc:Fallback>
                <p:oleObj name="Rastrový obrázek" r:id="rId3" imgW="2381582" imgH="2381582" progId="PBrush">
                  <p:embed/>
                  <p:pic>
                    <p:nvPicPr>
                      <p:cNvPr id="27651" name="Zástupný symbol pro obsah 3"/>
                      <p:cNvPicPr>
                        <a:picLocks noGrp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992" y="1773239"/>
                        <a:ext cx="4038600" cy="288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AutoShape 5" descr="Gerd"/>
          <p:cNvSpPr>
            <a:spLocks noChangeAspect="1" noChangeArrowheads="1"/>
          </p:cNvSpPr>
          <p:nvPr/>
        </p:nvSpPr>
        <p:spPr bwMode="auto">
          <a:xfrm>
            <a:off x="1668463" y="460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GERD – </a:t>
            </a:r>
            <a:r>
              <a:rPr lang="cs-CZ" dirty="0" err="1"/>
              <a:t>symptoms</a:t>
            </a:r>
            <a:r>
              <a:rPr lang="cs-CZ" dirty="0"/>
              <a:t> and </a:t>
            </a:r>
            <a:r>
              <a:rPr lang="cs-CZ" dirty="0" err="1"/>
              <a:t>complications</a:t>
            </a:r>
            <a:endParaRPr lang="en-GB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Clinical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Features</a:t>
            </a:r>
            <a:r>
              <a:rPr lang="cs-CZ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Heartburn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Retrosternal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burning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sensation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often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exacerbated</a:t>
            </a:r>
            <a:r>
              <a:rPr lang="cs-CZ" b="0" i="0" dirty="0">
                <a:effectLst/>
                <a:latin typeface="+mj-lt"/>
              </a:rPr>
              <a:t> by </a:t>
            </a:r>
            <a:r>
              <a:rPr lang="cs-CZ" b="0" i="0" dirty="0" err="1">
                <a:effectLst/>
                <a:latin typeface="+mj-lt"/>
              </a:rPr>
              <a:t>lying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down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after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meals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Regurgitation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Sour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bitter taste in the </a:t>
            </a:r>
            <a:r>
              <a:rPr lang="cs-CZ" b="0" i="0" dirty="0" err="1">
                <a:effectLst/>
                <a:latin typeface="+mj-lt"/>
              </a:rPr>
              <a:t>mouth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due</a:t>
            </a:r>
            <a:r>
              <a:rPr lang="cs-CZ" b="0" i="0" dirty="0">
                <a:effectLst/>
                <a:latin typeface="+mj-lt"/>
              </a:rPr>
              <a:t> to </a:t>
            </a:r>
            <a:r>
              <a:rPr lang="cs-CZ" b="0" i="0" dirty="0" err="1">
                <a:effectLst/>
                <a:latin typeface="+mj-lt"/>
              </a:rPr>
              <a:t>refluxed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gastric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contents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Dysphagia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Sensation</a:t>
            </a:r>
            <a:r>
              <a:rPr lang="cs-CZ" b="0" i="0" dirty="0">
                <a:effectLst/>
                <a:latin typeface="+mj-lt"/>
              </a:rPr>
              <a:t> of </a:t>
            </a:r>
            <a:r>
              <a:rPr lang="cs-CZ" b="0" i="0" dirty="0" err="1">
                <a:effectLst/>
                <a:latin typeface="+mj-lt"/>
              </a:rPr>
              <a:t>difficulty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swallowing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especially</a:t>
            </a:r>
            <a:r>
              <a:rPr lang="cs-CZ" b="0" i="0" dirty="0">
                <a:effectLst/>
                <a:latin typeface="+mj-lt"/>
              </a:rPr>
              <a:t> in severe </a:t>
            </a:r>
            <a:r>
              <a:rPr lang="cs-CZ" b="0" i="0" dirty="0" err="1">
                <a:effectLst/>
                <a:latin typeface="+mj-lt"/>
              </a:rPr>
              <a:t>cases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Complications</a:t>
            </a:r>
            <a:r>
              <a:rPr lang="cs-CZ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Esophagitis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Inflammation</a:t>
            </a:r>
            <a:r>
              <a:rPr lang="cs-CZ" b="0" i="0" dirty="0">
                <a:effectLst/>
                <a:latin typeface="+mj-lt"/>
              </a:rPr>
              <a:t> of the </a:t>
            </a:r>
            <a:r>
              <a:rPr lang="cs-CZ" b="0" i="0" dirty="0" err="1">
                <a:effectLst/>
                <a:latin typeface="+mj-lt"/>
              </a:rPr>
              <a:t>esophageal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mucosa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Barrett's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esophagus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Metaplastic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change</a:t>
            </a:r>
            <a:r>
              <a:rPr lang="cs-CZ" b="0" i="0" dirty="0">
                <a:effectLst/>
                <a:latin typeface="+mj-lt"/>
              </a:rPr>
              <a:t> in the </a:t>
            </a:r>
            <a:r>
              <a:rPr lang="cs-CZ" b="0" i="0" dirty="0" err="1">
                <a:effectLst/>
                <a:latin typeface="+mj-lt"/>
              </a:rPr>
              <a:t>esophageal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epithelium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predisposing</a:t>
            </a:r>
            <a:r>
              <a:rPr lang="cs-CZ" b="0" i="0" dirty="0">
                <a:effectLst/>
                <a:latin typeface="+mj-lt"/>
              </a:rPr>
              <a:t> to </a:t>
            </a:r>
            <a:r>
              <a:rPr lang="cs-CZ" b="0" i="0" dirty="0" err="1">
                <a:effectLst/>
                <a:latin typeface="+mj-lt"/>
              </a:rPr>
              <a:t>esophageal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adenocarcinoma</a:t>
            </a:r>
            <a:r>
              <a:rPr lang="cs-CZ" b="0" i="0" dirty="0">
                <a:effectLst/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Barrett‘s esophagus</a:t>
            </a: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9754" y="1133575"/>
            <a:ext cx="6193313" cy="54494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0" i="0" dirty="0">
                <a:effectLst/>
                <a:latin typeface="+mj-lt"/>
              </a:rPr>
              <a:t>metaplastic change in the esophageal epithelium, where normal </a:t>
            </a:r>
            <a:r>
              <a:rPr lang="en-US" b="1" i="0" dirty="0">
                <a:effectLst/>
                <a:latin typeface="+mj-lt"/>
              </a:rPr>
              <a:t>squamous epithelium is replaced by columnar epithelium </a:t>
            </a:r>
            <a:r>
              <a:rPr lang="en-US" b="0" i="0" dirty="0">
                <a:effectLst/>
                <a:latin typeface="+mj-lt"/>
              </a:rPr>
              <a:t>containing goblet cells.</a:t>
            </a:r>
            <a:endParaRPr lang="cs-CZ" b="0" i="0" dirty="0">
              <a:effectLst/>
              <a:latin typeface="+mj-lt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cs-CZ" dirty="0">
              <a:latin typeface="+mj-lt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cs-CZ" b="1" i="0" dirty="0" err="1">
                <a:effectLst/>
                <a:latin typeface="+mj-lt"/>
              </a:rPr>
              <a:t>Causes</a:t>
            </a:r>
            <a:r>
              <a:rPr lang="cs-CZ" b="1" i="0" dirty="0">
                <a:effectLst/>
                <a:latin typeface="+mj-lt"/>
              </a:rPr>
              <a:t> </a:t>
            </a:r>
          </a:p>
          <a:p>
            <a:pPr marL="171450" indent="-1714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j-lt"/>
              </a:rPr>
              <a:t>GERD</a:t>
            </a:r>
          </a:p>
          <a:p>
            <a:pPr marL="171450" indent="-1714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b="0" i="0" dirty="0" err="1">
                <a:effectLst/>
                <a:latin typeface="+mj-lt"/>
              </a:rPr>
              <a:t>Hiathal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hernia</a:t>
            </a:r>
            <a:endParaRPr lang="cs-CZ" b="0" i="0" dirty="0">
              <a:effectLst/>
              <a:latin typeface="+mj-lt"/>
            </a:endParaRPr>
          </a:p>
          <a:p>
            <a:pPr marL="171450" indent="-1714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+mj-lt"/>
              </a:rPr>
              <a:t>Genetic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factors</a:t>
            </a:r>
            <a:endParaRPr lang="cs-CZ" dirty="0">
              <a:latin typeface="+mj-lt"/>
            </a:endParaRPr>
          </a:p>
          <a:p>
            <a:pPr marL="171450" indent="-1714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b="0" i="0" dirty="0">
                <a:effectLst/>
                <a:latin typeface="+mj-lt"/>
              </a:rPr>
              <a:t>Lifestyle (obesity, smoking), </a:t>
            </a:r>
            <a:r>
              <a:rPr lang="cs-CZ" b="0" i="0" dirty="0" err="1">
                <a:effectLst/>
                <a:latin typeface="+mj-lt"/>
              </a:rPr>
              <a:t>age</a:t>
            </a:r>
            <a:r>
              <a:rPr lang="cs-CZ" b="0" i="0" dirty="0">
                <a:effectLst/>
                <a:latin typeface="+mj-lt"/>
              </a:rPr>
              <a:t>, male gender, NSAID </a:t>
            </a:r>
            <a:r>
              <a:rPr lang="cs-CZ" b="0" i="0" dirty="0" err="1">
                <a:effectLst/>
                <a:latin typeface="+mj-lt"/>
              </a:rPr>
              <a:t>overuse</a:t>
            </a:r>
            <a:endParaRPr lang="cs-CZ" b="0" i="0" dirty="0">
              <a:effectLst/>
              <a:latin typeface="+mj-lt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cs-CZ" dirty="0">
              <a:latin typeface="+mj-lt"/>
            </a:endParaRP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832F7D04-21E5-9237-9FE1-70B17117F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998855"/>
              </p:ext>
            </p:extLst>
          </p:nvPr>
        </p:nvGraphicFramePr>
        <p:xfrm>
          <a:off x="6754430" y="1371625"/>
          <a:ext cx="5247697" cy="375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980952" imgH="2133898" progId="PBrush">
                  <p:embed/>
                </p:oleObj>
              </mc:Choice>
              <mc:Fallback>
                <p:oleObj name="Rastrový obrázek" r:id="rId2" imgW="2980952" imgH="2133898" progId="PBrush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832F7D04-21E5-9237-9FE1-70B17117F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430" y="1371625"/>
                        <a:ext cx="5247697" cy="3754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074CD-5B66-94AF-B9D5-2BBAB90A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665535D-1B13-8BA8-6B67-68503CA02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Barrett‘s esophagus</a:t>
            </a:r>
            <a:endParaRPr lang="en-GB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89B391B-347A-0700-BC92-3E14CDF722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8437" y="867568"/>
            <a:ext cx="6193313" cy="54494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400" b="1" i="0" dirty="0" err="1">
                <a:effectLst/>
                <a:latin typeface="+mj-lt"/>
              </a:rPr>
              <a:t>Mechanism</a:t>
            </a:r>
            <a:endParaRPr lang="cs-CZ" sz="2400" b="1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j-lt"/>
              </a:rPr>
              <a:t>Activation of signaling pathways involved </a:t>
            </a:r>
            <a:r>
              <a:rPr lang="en-US" sz="2400" b="1" i="0" dirty="0">
                <a:effectLst/>
                <a:latin typeface="+mj-lt"/>
              </a:rPr>
              <a:t>in epithelial cell differentiation and proliferation</a:t>
            </a:r>
            <a:r>
              <a:rPr lang="cs-CZ" sz="2400" b="1" i="0" dirty="0">
                <a:effectLst/>
                <a:latin typeface="+mj-lt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+mj-lt"/>
              </a:rPr>
              <a:t>Wnt</a:t>
            </a:r>
            <a:r>
              <a:rPr lang="en-US" sz="2400" b="0" i="0" dirty="0">
                <a:effectLst/>
                <a:latin typeface="+mj-lt"/>
              </a:rPr>
              <a:t>/β-catenin, Notch, and Hedgehog signaling, contributes to the </a:t>
            </a:r>
            <a:r>
              <a:rPr lang="en-US" sz="2400" b="1" i="0" dirty="0">
                <a:effectLst/>
                <a:latin typeface="+mj-lt"/>
              </a:rPr>
              <a:t>development and maintenance </a:t>
            </a:r>
            <a:r>
              <a:rPr lang="en-US" sz="2400" b="0" i="0" dirty="0">
                <a:effectLst/>
                <a:latin typeface="+mj-lt"/>
              </a:rPr>
              <a:t>of metaplasia.</a:t>
            </a:r>
          </a:p>
          <a:p>
            <a:pPr marL="171450" indent="-1714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cs-CZ" sz="24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cs-CZ" sz="2400" b="1" i="0" dirty="0" err="1">
                <a:effectLst/>
                <a:latin typeface="+mj-lt"/>
              </a:rPr>
              <a:t>Complications</a:t>
            </a:r>
            <a:r>
              <a:rPr lang="cs-CZ" sz="2400" b="1" i="0" dirty="0">
                <a:effectLst/>
                <a:latin typeface="+mj-lt"/>
              </a:rPr>
              <a:t>: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 err="1">
                <a:effectLst/>
                <a:latin typeface="+mj-lt"/>
              </a:rPr>
              <a:t>Esophageal</a:t>
            </a:r>
            <a:r>
              <a:rPr lang="cs-CZ" sz="2400" b="0" i="0" dirty="0">
                <a:effectLst/>
                <a:latin typeface="+mj-lt"/>
              </a:rPr>
              <a:t> </a:t>
            </a:r>
            <a:r>
              <a:rPr lang="cs-CZ" sz="2400" b="0" i="0" dirty="0" err="1">
                <a:effectLst/>
                <a:latin typeface="+mj-lt"/>
              </a:rPr>
              <a:t>Adenocarcinoma</a:t>
            </a:r>
            <a:r>
              <a:rPr lang="cs-CZ" sz="2400" b="0" i="0" dirty="0">
                <a:effectLst/>
                <a:latin typeface="+mj-lt"/>
              </a:rPr>
              <a:t> (EAC) </a:t>
            </a:r>
            <a:br>
              <a:rPr lang="cs-CZ" sz="2400" b="0" i="0" dirty="0">
                <a:effectLst/>
                <a:latin typeface="+mj-lt"/>
              </a:rPr>
            </a:br>
            <a:r>
              <a:rPr lang="cs-CZ" sz="1800" b="0" i="0" dirty="0">
                <a:effectLst/>
                <a:latin typeface="+mj-lt"/>
              </a:rPr>
              <a:t>(not </a:t>
            </a:r>
            <a:r>
              <a:rPr lang="cs-CZ" sz="1800" b="0" i="0" dirty="0" err="1">
                <a:effectLst/>
                <a:latin typeface="+mj-lt"/>
              </a:rPr>
              <a:t>Esophageal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Squamous</a:t>
            </a:r>
            <a:r>
              <a:rPr lang="cs-CZ" sz="1800" b="0" i="0" dirty="0">
                <a:effectLst/>
                <a:latin typeface="+mj-lt"/>
              </a:rPr>
              <a:t> Cell </a:t>
            </a:r>
            <a:r>
              <a:rPr lang="cs-CZ" sz="1800" b="0" i="0" dirty="0" err="1">
                <a:effectLst/>
                <a:latin typeface="+mj-lt"/>
              </a:rPr>
              <a:t>Carcinoma</a:t>
            </a:r>
            <a:r>
              <a:rPr lang="cs-CZ" sz="1800" b="0" i="0" dirty="0">
                <a:effectLst/>
                <a:latin typeface="+mj-lt"/>
              </a:rPr>
              <a:t>!)</a:t>
            </a:r>
            <a:endParaRPr lang="cs-CZ" sz="24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 err="1">
                <a:effectLst/>
                <a:latin typeface="+mj-lt"/>
              </a:rPr>
              <a:t>Dysplasia</a:t>
            </a:r>
            <a:r>
              <a:rPr lang="cs-CZ" sz="2400" b="0" i="0" dirty="0">
                <a:effectLst/>
                <a:latin typeface="+mj-lt"/>
              </a:rPr>
              <a:t>: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 err="1">
                <a:effectLst/>
                <a:latin typeface="+mj-lt"/>
              </a:rPr>
              <a:t>Gastroesophageal</a:t>
            </a:r>
            <a:r>
              <a:rPr lang="cs-CZ" sz="2400" b="0" i="0" dirty="0">
                <a:effectLst/>
                <a:latin typeface="+mj-lt"/>
              </a:rPr>
              <a:t> Reflux </a:t>
            </a:r>
            <a:r>
              <a:rPr lang="cs-CZ" sz="2400" b="0" i="0" dirty="0" err="1">
                <a:effectLst/>
                <a:latin typeface="+mj-lt"/>
              </a:rPr>
              <a:t>Disease</a:t>
            </a:r>
            <a:r>
              <a:rPr lang="cs-CZ" sz="2400" b="0" i="0" dirty="0">
                <a:effectLst/>
                <a:latin typeface="+mj-lt"/>
              </a:rPr>
              <a:t> (GERD)</a:t>
            </a:r>
            <a:endParaRPr lang="en-GB" sz="2400" dirty="0">
              <a:latin typeface="+mj-lt"/>
            </a:endParaRPr>
          </a:p>
        </p:txBody>
      </p:sp>
      <p:graphicFrame>
        <p:nvGraphicFramePr>
          <p:cNvPr id="84998" name="Object 6">
            <a:extLst>
              <a:ext uri="{FF2B5EF4-FFF2-40B4-BE49-F238E27FC236}">
                <a16:creationId xmlns:a16="http://schemas.microsoft.com/office/drawing/2014/main" id="{076123D2-38F3-3A29-0331-20F8063E76C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496692"/>
              </p:ext>
            </p:extLst>
          </p:nvPr>
        </p:nvGraphicFramePr>
        <p:xfrm>
          <a:off x="5992940" y="1765173"/>
          <a:ext cx="5924925" cy="332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5714286" imgH="3209524" progId="PBrush">
                  <p:embed/>
                </p:oleObj>
              </mc:Choice>
              <mc:Fallback>
                <p:oleObj name="Rastrový obrázek" r:id="rId2" imgW="5714286" imgH="3209524" progId="PBrush">
                  <p:embed/>
                  <p:pic>
                    <p:nvPicPr>
                      <p:cNvPr id="84998" name="Object 6">
                        <a:extLst>
                          <a:ext uri="{FF2B5EF4-FFF2-40B4-BE49-F238E27FC236}">
                            <a16:creationId xmlns:a16="http://schemas.microsoft.com/office/drawing/2014/main" id="{076123D2-38F3-3A29-0331-20F8063E7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940" y="1765173"/>
                        <a:ext cx="5924925" cy="3327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85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Esophageal varices</a:t>
            </a:r>
            <a:endParaRPr lang="en-GB"/>
          </a:p>
        </p:txBody>
      </p:sp>
      <p:graphicFrame>
        <p:nvGraphicFramePr>
          <p:cNvPr id="8909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5837949"/>
              </p:ext>
            </p:extLst>
          </p:nvPr>
        </p:nvGraphicFramePr>
        <p:xfrm>
          <a:off x="7753000" y="1139525"/>
          <a:ext cx="4155929" cy="429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209524" imgH="2285714" progId="PBrush">
                  <p:embed/>
                </p:oleObj>
              </mc:Choice>
              <mc:Fallback>
                <p:oleObj name="Rastrový obrázek" r:id="rId2" imgW="2209524" imgH="2285714" progId="PBrush">
                  <p:embed/>
                  <p:pic>
                    <p:nvPicPr>
                      <p:cNvPr id="89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000" y="1139525"/>
                        <a:ext cx="4155929" cy="429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0325A3-2967-14FB-1897-8D31751871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0402" y="1122999"/>
            <a:ext cx="8077200" cy="4530725"/>
          </a:xfrm>
        </p:spPr>
        <p:txBody>
          <a:bodyPr/>
          <a:lstStyle/>
          <a:p>
            <a:r>
              <a:rPr lang="en-US" sz="2000" dirty="0"/>
              <a:t>Definition:</a:t>
            </a:r>
            <a:r>
              <a:rPr lang="cs-CZ" sz="2000" dirty="0"/>
              <a:t> </a:t>
            </a:r>
            <a:r>
              <a:rPr lang="en-US" sz="2000" dirty="0"/>
              <a:t>dilated, tortuous veins located in the submucosa of the esophagus, typically as a result of portal hypertension.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Pathophysiology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Portal</a:t>
            </a:r>
            <a:r>
              <a:rPr lang="cs-CZ" sz="2000" dirty="0"/>
              <a:t> </a:t>
            </a:r>
            <a:r>
              <a:rPr lang="cs-CZ" sz="2000" dirty="0" err="1"/>
              <a:t>hypertension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liver </a:t>
            </a:r>
            <a:r>
              <a:rPr lang="cs-CZ" sz="2000" dirty="0" err="1"/>
              <a:t>cirrhosis</a:t>
            </a:r>
            <a:r>
              <a:rPr lang="cs-CZ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Collateral</a:t>
            </a:r>
            <a:r>
              <a:rPr lang="cs-CZ" sz="2000" dirty="0"/>
              <a:t> </a:t>
            </a:r>
            <a:r>
              <a:rPr lang="cs-CZ" sz="2000" dirty="0" err="1"/>
              <a:t>vessels</a:t>
            </a:r>
            <a:r>
              <a:rPr lang="cs-CZ" sz="2000" dirty="0"/>
              <a:t> </a:t>
            </a:r>
            <a:r>
              <a:rPr lang="cs-CZ" sz="2000" dirty="0" err="1"/>
              <a:t>form</a:t>
            </a:r>
            <a:r>
              <a:rPr lang="cs-CZ" sz="2000" dirty="0"/>
              <a:t>, </a:t>
            </a:r>
            <a:r>
              <a:rPr lang="cs-CZ" sz="2000" dirty="0" err="1"/>
              <a:t>causing</a:t>
            </a:r>
            <a:r>
              <a:rPr lang="cs-CZ" sz="2000" dirty="0"/>
              <a:t> </a:t>
            </a:r>
            <a:r>
              <a:rPr lang="cs-CZ" sz="2000" dirty="0" err="1"/>
              <a:t>varices</a:t>
            </a:r>
            <a:r>
              <a:rPr lang="cs-CZ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Varices</a:t>
            </a:r>
            <a:r>
              <a:rPr lang="cs-CZ" sz="2000" dirty="0"/>
              <a:t> </a:t>
            </a:r>
            <a:r>
              <a:rPr lang="cs-CZ" sz="2000" dirty="0" err="1"/>
              <a:t>prone</a:t>
            </a:r>
            <a:r>
              <a:rPr lang="cs-CZ" sz="2000" dirty="0"/>
              <a:t> to </a:t>
            </a:r>
            <a:r>
              <a:rPr lang="cs-CZ" sz="2000" dirty="0" err="1"/>
              <a:t>rupture</a:t>
            </a:r>
            <a:r>
              <a:rPr lang="cs-CZ" sz="2000" dirty="0"/>
              <a:t>, </a:t>
            </a:r>
            <a:r>
              <a:rPr lang="cs-CZ" sz="2000" dirty="0" err="1"/>
              <a:t>leading</a:t>
            </a:r>
            <a:r>
              <a:rPr lang="cs-CZ" sz="2000" dirty="0"/>
              <a:t> to </a:t>
            </a:r>
            <a:r>
              <a:rPr lang="cs-CZ" sz="2000" dirty="0" err="1"/>
              <a:t>bleeding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r>
              <a:rPr lang="cs-CZ" sz="2000" b="1" dirty="0" err="1"/>
              <a:t>Causes</a:t>
            </a:r>
            <a:r>
              <a:rPr lang="cs-CZ" sz="2000" b="1" dirty="0"/>
              <a:t> of </a:t>
            </a:r>
            <a:r>
              <a:rPr lang="cs-CZ" sz="2000" b="1" dirty="0" err="1"/>
              <a:t>Portal</a:t>
            </a:r>
            <a:r>
              <a:rPr lang="cs-CZ" sz="2000" b="1" dirty="0"/>
              <a:t> </a:t>
            </a:r>
            <a:r>
              <a:rPr lang="cs-CZ" sz="2000" b="1" dirty="0" err="1"/>
              <a:t>Hypertension</a:t>
            </a:r>
            <a:r>
              <a:rPr lang="cs-CZ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Liver </a:t>
            </a:r>
            <a:r>
              <a:rPr lang="cs-CZ" sz="2000" dirty="0" err="1"/>
              <a:t>Cirrhosis</a:t>
            </a:r>
            <a:r>
              <a:rPr lang="cs-CZ" sz="2000" dirty="0"/>
              <a:t>: </a:t>
            </a:r>
            <a:r>
              <a:rPr lang="cs-CZ" sz="2000" dirty="0" err="1"/>
              <a:t>Main</a:t>
            </a:r>
            <a:r>
              <a:rPr lang="cs-CZ" sz="2000" dirty="0"/>
              <a:t> cause.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Portal</a:t>
            </a:r>
            <a:r>
              <a:rPr lang="cs-CZ" sz="2000" dirty="0"/>
              <a:t> </a:t>
            </a:r>
            <a:r>
              <a:rPr lang="cs-CZ" sz="2000" dirty="0" err="1"/>
              <a:t>Vein</a:t>
            </a:r>
            <a:r>
              <a:rPr lang="cs-CZ" sz="2000" dirty="0"/>
              <a:t> </a:t>
            </a:r>
            <a:r>
              <a:rPr lang="cs-CZ" sz="2000" dirty="0" err="1"/>
              <a:t>Thrombosis</a:t>
            </a:r>
            <a:r>
              <a:rPr lang="cs-CZ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Budd-Chiari</a:t>
            </a:r>
            <a:r>
              <a:rPr lang="cs-CZ" sz="2000" dirty="0"/>
              <a:t> Syndrome (</a:t>
            </a:r>
            <a:r>
              <a:rPr lang="cs-CZ" sz="2000" dirty="0" err="1"/>
              <a:t>hepatic</a:t>
            </a:r>
            <a:r>
              <a:rPr lang="cs-CZ" sz="2000" dirty="0"/>
              <a:t> </a:t>
            </a:r>
            <a:r>
              <a:rPr lang="cs-CZ" sz="2000" dirty="0" err="1"/>
              <a:t>venous</a:t>
            </a:r>
            <a:r>
              <a:rPr lang="cs-CZ" sz="2000" dirty="0"/>
              <a:t> </a:t>
            </a:r>
            <a:r>
              <a:rPr lang="cs-CZ" sz="2000" dirty="0" err="1"/>
              <a:t>outflow</a:t>
            </a:r>
            <a:r>
              <a:rPr lang="cs-CZ" sz="2000" dirty="0"/>
              <a:t> </a:t>
            </a:r>
            <a:r>
              <a:rPr lang="cs-CZ" sz="2000" dirty="0" err="1"/>
              <a:t>obstruction</a:t>
            </a:r>
            <a:r>
              <a:rPr lang="cs-CZ" sz="2000" dirty="0"/>
              <a:t>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Esophageal varices - complications</a:t>
            </a:r>
            <a:endParaRPr lang="en-GB"/>
          </a:p>
        </p:txBody>
      </p:sp>
      <p:graphicFrame>
        <p:nvGraphicFramePr>
          <p:cNvPr id="942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06006412"/>
              </p:ext>
            </p:extLst>
          </p:nvPr>
        </p:nvGraphicFramePr>
        <p:xfrm>
          <a:off x="8801394" y="3681116"/>
          <a:ext cx="3062654" cy="306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1428949" imgH="1428949" progId="PBrush">
                  <p:embed/>
                </p:oleObj>
              </mc:Choice>
              <mc:Fallback>
                <p:oleObj name="Rastrový obrázek" r:id="rId2" imgW="1428949" imgH="1428949" progId="PBrush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394" y="3681116"/>
                        <a:ext cx="3062654" cy="3062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04081001"/>
              </p:ext>
            </p:extLst>
          </p:nvPr>
        </p:nvGraphicFramePr>
        <p:xfrm>
          <a:off x="8240665" y="801345"/>
          <a:ext cx="3712306" cy="278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5087060" imgH="3809524" progId="PBrush">
                  <p:embed/>
                </p:oleObj>
              </mc:Choice>
              <mc:Fallback>
                <p:oleObj name="Rastrový obrázek" r:id="rId4" imgW="5087060" imgH="3809524" progId="PBrush">
                  <p:embed/>
                  <p:pic>
                    <p:nvPicPr>
                      <p:cNvPr id="94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665" y="801345"/>
                        <a:ext cx="3712306" cy="2781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9078466" y="982307"/>
            <a:ext cx="2874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/>
                </a:solidFill>
                <a:latin typeface="+mj-lt"/>
              </a:rPr>
              <a:t>Esophageal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+mj-lt"/>
              </a:rPr>
              <a:t>varices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9338533" y="381412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/>
                </a:solidFill>
                <a:latin typeface="+mj-lt"/>
              </a:rPr>
              <a:t>Bleeding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A42E87-8D7E-A540-3E70-755E8A6065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7292340" cy="4530725"/>
          </a:xfrm>
        </p:spPr>
        <p:txBody>
          <a:bodyPr/>
          <a:lstStyle/>
          <a:p>
            <a:r>
              <a:rPr lang="cs-CZ" b="1" dirty="0" err="1"/>
              <a:t>Diagnosis</a:t>
            </a:r>
            <a:r>
              <a:rPr lang="cs-CZ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endoscopy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Imaging</a:t>
            </a:r>
            <a:r>
              <a:rPr lang="cs-CZ" dirty="0"/>
              <a:t>: Doppler </a:t>
            </a:r>
            <a:r>
              <a:rPr lang="cs-CZ" dirty="0" err="1"/>
              <a:t>ultrasound</a:t>
            </a:r>
            <a:r>
              <a:rPr lang="cs-CZ" dirty="0"/>
              <a:t>, CT, MRI.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Liver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 err="1"/>
              <a:t>Complications</a:t>
            </a:r>
            <a:r>
              <a:rPr lang="cs-CZ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Variceal</a:t>
            </a:r>
            <a:r>
              <a:rPr lang="cs-CZ" dirty="0"/>
              <a:t> </a:t>
            </a:r>
            <a:r>
              <a:rPr lang="cs-CZ" dirty="0" err="1"/>
              <a:t>hemorrhage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Hypovolemic</a:t>
            </a:r>
            <a:r>
              <a:rPr lang="cs-CZ" dirty="0"/>
              <a:t> </a:t>
            </a:r>
            <a:r>
              <a:rPr lang="cs-CZ" dirty="0" err="1"/>
              <a:t>shock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Hepatic</a:t>
            </a:r>
            <a:r>
              <a:rPr lang="cs-CZ" dirty="0"/>
              <a:t> </a:t>
            </a:r>
            <a:r>
              <a:rPr lang="cs-CZ" dirty="0" err="1"/>
              <a:t>encephalopathy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E71F45B-26F8-8066-74C7-71F24BEE3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Stomach</a:t>
            </a:r>
            <a:r>
              <a:rPr lang="cs-CZ" altLang="cs-CZ" dirty="0">
                <a:latin typeface="Arial" panose="020B0604020202020204" pitchFamily="34" charset="0"/>
              </a:rPr>
              <a:t> p</a:t>
            </a:r>
            <a:r>
              <a:rPr lang="en-US" altLang="cs-CZ" dirty="0" err="1">
                <a:latin typeface="Arial" panose="020B0604020202020204" pitchFamily="34" charset="0"/>
              </a:rPr>
              <a:t>hysiology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D976233-702C-6617-6D2A-EF4D3EBB0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5376000" cy="1927498"/>
          </a:xfrm>
        </p:spPr>
        <p:txBody>
          <a:bodyPr/>
          <a:lstStyle/>
          <a:p>
            <a:r>
              <a:rPr lang="en-US" altLang="cs-CZ" dirty="0"/>
              <a:t>Motor functions of the stomach</a:t>
            </a:r>
          </a:p>
          <a:p>
            <a:pPr lvl="1"/>
            <a:r>
              <a:rPr lang="en-US" altLang="cs-CZ" dirty="0"/>
              <a:t>storage</a:t>
            </a:r>
          </a:p>
          <a:p>
            <a:pPr lvl="1"/>
            <a:r>
              <a:rPr lang="en-US" altLang="cs-CZ" dirty="0"/>
              <a:t>mixing and propulsion</a:t>
            </a:r>
          </a:p>
          <a:p>
            <a:pPr lvl="1"/>
            <a:r>
              <a:rPr lang="en-US" altLang="cs-CZ" dirty="0"/>
              <a:t>emptying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1CA4EE5-49B8-4FF5-AC04-15E6289D3C74}"/>
              </a:ext>
            </a:extLst>
          </p:cNvPr>
          <p:cNvSpPr txBox="1">
            <a:spLocks noChangeArrowheads="1"/>
          </p:cNvSpPr>
          <p:nvPr/>
        </p:nvSpPr>
        <p:spPr>
          <a:xfrm>
            <a:off x="720000" y="3619500"/>
            <a:ext cx="5025480" cy="270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cs-CZ" kern="0" dirty="0"/>
              <a:t>Secretions</a:t>
            </a:r>
          </a:p>
          <a:p>
            <a:pPr lvl="1"/>
            <a:r>
              <a:rPr lang="en-US" altLang="cs-CZ" kern="0" dirty="0"/>
              <a:t>parietal cells - HCl, intrinsic factor</a:t>
            </a:r>
          </a:p>
          <a:p>
            <a:pPr lvl="1"/>
            <a:r>
              <a:rPr lang="en-US" altLang="cs-CZ" kern="0" dirty="0"/>
              <a:t>chief cells – enzymes (pepsinogen, gastric lipase)</a:t>
            </a:r>
          </a:p>
          <a:p>
            <a:pPr lvl="1"/>
            <a:r>
              <a:rPr lang="en-US" altLang="cs-CZ" kern="0" dirty="0"/>
              <a:t>surface cells - mucous, sodium bicarbonate</a:t>
            </a:r>
            <a:endParaRPr lang="en-US" altLang="cs-CZ" kern="0" baseline="-25000" dirty="0"/>
          </a:p>
        </p:txBody>
      </p:sp>
      <p:pic>
        <p:nvPicPr>
          <p:cNvPr id="58370" name="Picture 2" descr="23.4 The Stomach – Anatomy &amp; Physiology">
            <a:extLst>
              <a:ext uri="{FF2B5EF4-FFF2-40B4-BE49-F238E27FC236}">
                <a16:creationId xmlns:a16="http://schemas.microsoft.com/office/drawing/2014/main" id="{9175AD2C-48BC-64E5-BE08-1E2A2D3C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2002"/>
            <a:ext cx="5823603" cy="38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 idx="4294967295"/>
          </p:nvPr>
        </p:nvSpPr>
        <p:spPr>
          <a:xfrm>
            <a:off x="1992313" y="3169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The GIT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4294967295"/>
          </p:nvPr>
        </p:nvSpPr>
        <p:spPr>
          <a:xfrm>
            <a:off x="6694488" y="1196975"/>
            <a:ext cx="3754437" cy="49291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1- </a:t>
            </a:r>
            <a:r>
              <a:rPr lang="cs-CZ" sz="2000" dirty="0" err="1"/>
              <a:t>esophagus</a:t>
            </a:r>
            <a:endParaRPr lang="cs-CZ" sz="20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2- </a:t>
            </a:r>
            <a:r>
              <a:rPr lang="cs-CZ" sz="2000" dirty="0" err="1"/>
              <a:t>peritoneal</a:t>
            </a:r>
            <a:r>
              <a:rPr lang="cs-CZ" sz="2000" dirty="0"/>
              <a:t> </a:t>
            </a:r>
            <a:r>
              <a:rPr lang="cs-CZ" sz="2000" dirty="0" err="1"/>
              <a:t>cavity</a:t>
            </a:r>
            <a:endParaRPr lang="cs-CZ" sz="20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3- </a:t>
            </a:r>
            <a:r>
              <a:rPr lang="cs-CZ" sz="2000" dirty="0" err="1"/>
              <a:t>stomach</a:t>
            </a:r>
            <a:r>
              <a:rPr lang="cs-CZ" sz="2000" dirty="0"/>
              <a:t> (1.5l)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4- </a:t>
            </a:r>
            <a:r>
              <a:rPr lang="cs-CZ" sz="2000" dirty="0" err="1"/>
              <a:t>gastroesophageal</a:t>
            </a:r>
            <a:r>
              <a:rPr lang="cs-CZ" sz="2000" dirty="0"/>
              <a:t> </a:t>
            </a:r>
            <a:r>
              <a:rPr lang="cs-CZ" sz="2000" dirty="0" err="1"/>
              <a:t>junction</a:t>
            </a:r>
            <a:endParaRPr lang="cs-CZ" sz="20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5- pylorus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6-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intestine</a:t>
            </a:r>
            <a:r>
              <a:rPr lang="cs-CZ" sz="2000" dirty="0"/>
              <a:t> (4.5 – 6m) </a:t>
            </a:r>
          </a:p>
          <a:p>
            <a:pPr lvl="2">
              <a:lnSpc>
                <a:spcPct val="100000"/>
              </a:lnSpc>
              <a:defRPr/>
            </a:pPr>
            <a:r>
              <a:rPr lang="cs-CZ" sz="1800" dirty="0"/>
              <a:t>7- duodenum</a:t>
            </a:r>
          </a:p>
          <a:p>
            <a:pPr lvl="2">
              <a:lnSpc>
                <a:spcPct val="100000"/>
              </a:lnSpc>
              <a:defRPr/>
            </a:pPr>
            <a:r>
              <a:rPr lang="cs-CZ" sz="1800" dirty="0"/>
              <a:t>8- jejunum</a:t>
            </a:r>
          </a:p>
          <a:p>
            <a:pPr lvl="2">
              <a:lnSpc>
                <a:spcPct val="100000"/>
              </a:lnSpc>
              <a:defRPr/>
            </a:pPr>
            <a:r>
              <a:rPr lang="cs-CZ" sz="1800" dirty="0"/>
              <a:t>9- ileum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10- </a:t>
            </a:r>
            <a:r>
              <a:rPr lang="cs-CZ" sz="2000" dirty="0" err="1"/>
              <a:t>ileocoecal</a:t>
            </a:r>
            <a:r>
              <a:rPr lang="cs-CZ" sz="2000" dirty="0"/>
              <a:t> </a:t>
            </a:r>
            <a:r>
              <a:rPr lang="cs-CZ" sz="2000" dirty="0" err="1"/>
              <a:t>valve</a:t>
            </a:r>
            <a:endParaRPr lang="cs-CZ" sz="20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/>
              <a:t>11- </a:t>
            </a:r>
            <a:r>
              <a:rPr lang="cs-CZ" sz="2000" dirty="0" err="1"/>
              <a:t>large</a:t>
            </a:r>
            <a:r>
              <a:rPr lang="cs-CZ" sz="2000" dirty="0"/>
              <a:t> </a:t>
            </a:r>
            <a:r>
              <a:rPr lang="cs-CZ" sz="2000" dirty="0" err="1"/>
              <a:t>intestine</a:t>
            </a:r>
            <a:endParaRPr lang="cs-CZ" sz="2000" dirty="0"/>
          </a:p>
          <a:p>
            <a:pPr lvl="2">
              <a:lnSpc>
                <a:spcPct val="100000"/>
              </a:lnSpc>
              <a:defRPr/>
            </a:pPr>
            <a:r>
              <a:rPr lang="cs-CZ" sz="1800" dirty="0"/>
              <a:t>ascendent</a:t>
            </a:r>
          </a:p>
          <a:p>
            <a:pPr lvl="2">
              <a:lnSpc>
                <a:spcPct val="100000"/>
              </a:lnSpc>
              <a:defRPr/>
            </a:pPr>
            <a:r>
              <a:rPr lang="cs-CZ" sz="1800" dirty="0" err="1"/>
              <a:t>transversal</a:t>
            </a:r>
            <a:endParaRPr lang="cs-CZ" sz="1800" dirty="0"/>
          </a:p>
          <a:p>
            <a:pPr lvl="2">
              <a:lnSpc>
                <a:spcPct val="100000"/>
              </a:lnSpc>
              <a:defRPr/>
            </a:pPr>
            <a:r>
              <a:rPr lang="cs-CZ" sz="1800" dirty="0"/>
              <a:t>descendent </a:t>
            </a:r>
            <a:r>
              <a:rPr lang="cs-CZ" sz="1800" dirty="0" err="1"/>
              <a:t>colon</a:t>
            </a:r>
            <a:endParaRPr lang="cs-CZ" sz="1800" dirty="0"/>
          </a:p>
          <a:p>
            <a:pPr lvl="2">
              <a:lnSpc>
                <a:spcPct val="100000"/>
              </a:lnSpc>
              <a:defRPr/>
            </a:pPr>
            <a:r>
              <a:rPr lang="cs-CZ" sz="1800" dirty="0" err="1"/>
              <a:t>rectum</a:t>
            </a:r>
            <a:r>
              <a:rPr lang="cs-CZ" sz="1800" dirty="0"/>
              <a:t> + anus</a:t>
            </a:r>
          </a:p>
        </p:txBody>
      </p:sp>
      <p:pic>
        <p:nvPicPr>
          <p:cNvPr id="19459" name="Picture 6" descr="E_digest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1" y="981075"/>
            <a:ext cx="4702175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D6C4163A-091D-0BB4-82C4-4949087762D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20" y="792913"/>
            <a:ext cx="5734560" cy="48102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Rectangle 5">
            <a:extLst>
              <a:ext uri="{FF2B5EF4-FFF2-40B4-BE49-F238E27FC236}">
                <a16:creationId xmlns:a16="http://schemas.microsoft.com/office/drawing/2014/main" id="{C2125EB3-8E6E-FB37-6F8E-E07C164B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6" y="3860801"/>
            <a:ext cx="10080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5174" name="Oval 6">
            <a:extLst>
              <a:ext uri="{FF2B5EF4-FFF2-40B4-BE49-F238E27FC236}">
                <a16:creationId xmlns:a16="http://schemas.microsoft.com/office/drawing/2014/main" id="{1F75F33D-C8C6-FA45-18FC-96310B663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1" y="2655862"/>
            <a:ext cx="1439863" cy="64883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37218" name="Picture 2">
            <a:extLst>
              <a:ext uri="{FF2B5EF4-FFF2-40B4-BE49-F238E27FC236}">
                <a16:creationId xmlns:a16="http://schemas.microsoft.com/office/drawing/2014/main" id="{CF33696B-664C-2CE6-5EB4-04EDCE7E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5546" y="784496"/>
            <a:ext cx="6140083" cy="50404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900695B9-1ADE-56CA-7936-C98D7701CD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488" y="1343970"/>
            <a:ext cx="2602281" cy="1831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>
            <a:extLst>
              <a:ext uri="{FF2B5EF4-FFF2-40B4-BE49-F238E27FC236}">
                <a16:creationId xmlns:a16="http://schemas.microsoft.com/office/drawing/2014/main" id="{F02F152F-EA86-D106-281E-1EC680A561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7429" y="1132610"/>
            <a:ext cx="3343932" cy="21837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>
            <a:extLst>
              <a:ext uri="{FF2B5EF4-FFF2-40B4-BE49-F238E27FC236}">
                <a16:creationId xmlns:a16="http://schemas.microsoft.com/office/drawing/2014/main" id="{64BB6E54-75FC-5104-802C-9CB96CFFA70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85" y="1241039"/>
            <a:ext cx="2286755" cy="2075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5">
            <a:extLst>
              <a:ext uri="{FF2B5EF4-FFF2-40B4-BE49-F238E27FC236}">
                <a16:creationId xmlns:a16="http://schemas.microsoft.com/office/drawing/2014/main" id="{2B66EC08-A750-F977-E067-FC9EFC868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481" y="573088"/>
            <a:ext cx="25241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latin typeface="Arial" panose="020B0604020202020204" pitchFamily="34" charset="0"/>
              </a:rPr>
              <a:t>Mucous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neck</a:t>
            </a:r>
            <a:r>
              <a:rPr lang="cs-CZ" altLang="cs-CZ" dirty="0">
                <a:latin typeface="Arial" panose="020B0604020202020204" pitchFamily="34" charset="0"/>
              </a:rPr>
              <a:t> cell</a:t>
            </a:r>
          </a:p>
        </p:txBody>
      </p:sp>
      <p:sp>
        <p:nvSpPr>
          <p:cNvPr id="140294" name="Text Box 6">
            <a:extLst>
              <a:ext uri="{FF2B5EF4-FFF2-40B4-BE49-F238E27FC236}">
                <a16:creationId xmlns:a16="http://schemas.microsoft.com/office/drawing/2014/main" id="{ABF6D514-ED39-2CE0-242B-70D74B085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1" y="710574"/>
            <a:ext cx="17621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latin typeface="Arial" panose="020B0604020202020204" pitchFamily="34" charset="0"/>
              </a:rPr>
              <a:t>Parietal</a:t>
            </a:r>
            <a:r>
              <a:rPr lang="cs-CZ" altLang="cs-CZ" dirty="0">
                <a:latin typeface="Arial" panose="020B0604020202020204" pitchFamily="34" charset="0"/>
              </a:rPr>
              <a:t> cell</a:t>
            </a:r>
          </a:p>
        </p:txBody>
      </p:sp>
      <p:sp>
        <p:nvSpPr>
          <p:cNvPr id="140295" name="Text Box 7">
            <a:extLst>
              <a:ext uri="{FF2B5EF4-FFF2-40B4-BE49-F238E27FC236}">
                <a16:creationId xmlns:a16="http://schemas.microsoft.com/office/drawing/2014/main" id="{75407338-24B4-986A-4AED-5A1D0FC5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069" y="675410"/>
            <a:ext cx="1439862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>
                <a:latin typeface="Arial" panose="020B0604020202020204" pitchFamily="34" charset="0"/>
              </a:rPr>
              <a:t>Chief</a:t>
            </a:r>
            <a:r>
              <a:rPr lang="cs-CZ" altLang="cs-CZ" dirty="0">
                <a:latin typeface="Arial" panose="020B0604020202020204" pitchFamily="34" charset="0"/>
              </a:rPr>
              <a:t> cell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11D054-A7B2-1282-502F-1A435141618F}"/>
              </a:ext>
            </a:extLst>
          </p:cNvPr>
          <p:cNvSpPr txBox="1"/>
          <p:nvPr/>
        </p:nvSpPr>
        <p:spPr>
          <a:xfrm>
            <a:off x="60960" y="3316358"/>
            <a:ext cx="41071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 err="1">
                <a:effectLst/>
                <a:latin typeface="+mj-lt"/>
              </a:rPr>
              <a:t>Secretion</a:t>
            </a:r>
            <a:r>
              <a:rPr lang="cs-CZ" sz="1600" b="0" i="0" dirty="0">
                <a:effectLst/>
                <a:latin typeface="+mj-lt"/>
              </a:rPr>
              <a:t> of </a:t>
            </a:r>
            <a:r>
              <a:rPr lang="cs-CZ" sz="1600" b="1" i="0" dirty="0" err="1">
                <a:effectLst/>
                <a:latin typeface="+mj-lt"/>
              </a:rPr>
              <a:t>Hydrochloric</a:t>
            </a:r>
            <a:r>
              <a:rPr lang="cs-CZ" sz="1600" b="1" i="0" dirty="0">
                <a:effectLst/>
                <a:latin typeface="+mj-lt"/>
              </a:rPr>
              <a:t> Acid </a:t>
            </a:r>
            <a:r>
              <a:rPr lang="cs-CZ" sz="1600" b="0" i="0" dirty="0">
                <a:effectLst/>
                <a:latin typeface="+mj-lt"/>
              </a:rPr>
              <a:t>(HCl):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0" i="0" dirty="0" err="1">
                <a:effectLst/>
                <a:latin typeface="+mj-lt"/>
              </a:rPr>
              <a:t>Activated</a:t>
            </a:r>
            <a:r>
              <a:rPr lang="cs-CZ" sz="1600" b="0" i="0" dirty="0">
                <a:effectLst/>
                <a:latin typeface="+mj-lt"/>
              </a:rPr>
              <a:t> by histamine, gastrin, and acetylcholine.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0" i="0" dirty="0" err="1">
                <a:effectLst/>
                <a:latin typeface="+mj-lt"/>
              </a:rPr>
              <a:t>Lowers</a:t>
            </a:r>
            <a:r>
              <a:rPr lang="cs-CZ" sz="1600" b="0" i="0" dirty="0">
                <a:effectLst/>
                <a:latin typeface="+mj-lt"/>
              </a:rPr>
              <a:t> pH of </a:t>
            </a:r>
            <a:r>
              <a:rPr lang="cs-CZ" sz="1600" b="0" i="0" dirty="0" err="1">
                <a:effectLst/>
                <a:latin typeface="+mj-lt"/>
              </a:rPr>
              <a:t>gastric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contents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for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optimal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enzymatic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activity</a:t>
            </a:r>
            <a:r>
              <a:rPr lang="cs-CZ" sz="1600" b="0" i="0" dirty="0">
                <a:effectLst/>
                <a:latin typeface="+mj-lt"/>
              </a:rPr>
              <a:t> and </a:t>
            </a:r>
            <a:r>
              <a:rPr lang="cs-CZ" sz="1600" b="0" i="0" dirty="0" err="1">
                <a:effectLst/>
                <a:latin typeface="+mj-lt"/>
              </a:rPr>
              <a:t>antimicrobial</a:t>
            </a:r>
            <a:r>
              <a:rPr lang="cs-CZ" sz="1600" b="0" i="0" dirty="0">
                <a:effectLst/>
                <a:latin typeface="+mj-lt"/>
              </a:rPr>
              <a:t> defense.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 err="1">
                <a:effectLst/>
                <a:latin typeface="+mj-lt"/>
              </a:rPr>
              <a:t>Secretion</a:t>
            </a:r>
            <a:r>
              <a:rPr lang="cs-CZ" sz="1600" b="0" i="0" dirty="0">
                <a:effectLst/>
                <a:latin typeface="+mj-lt"/>
              </a:rPr>
              <a:t> of </a:t>
            </a:r>
            <a:r>
              <a:rPr lang="cs-CZ" sz="1600" b="1" i="0" dirty="0" err="1">
                <a:effectLst/>
                <a:latin typeface="+mj-lt"/>
              </a:rPr>
              <a:t>Intrinsic</a:t>
            </a:r>
            <a:r>
              <a:rPr lang="cs-CZ" sz="1600" b="1" i="0" dirty="0">
                <a:effectLst/>
                <a:latin typeface="+mj-lt"/>
              </a:rPr>
              <a:t> </a:t>
            </a:r>
            <a:r>
              <a:rPr lang="cs-CZ" sz="1600" b="1" i="0" dirty="0" err="1">
                <a:effectLst/>
                <a:latin typeface="+mj-lt"/>
              </a:rPr>
              <a:t>Factor</a:t>
            </a:r>
            <a:r>
              <a:rPr lang="cs-CZ" sz="16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0" i="0" dirty="0" err="1">
                <a:effectLst/>
                <a:latin typeface="+mj-lt"/>
              </a:rPr>
              <a:t>Essential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for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absorption</a:t>
            </a:r>
            <a:r>
              <a:rPr lang="cs-CZ" sz="1600" b="0" i="0" dirty="0">
                <a:effectLst/>
                <a:latin typeface="+mj-lt"/>
              </a:rPr>
              <a:t> of vitamin B12 in the ileum.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b="0" i="0" dirty="0" err="1">
                <a:effectLst/>
                <a:latin typeface="+mj-lt"/>
              </a:rPr>
              <a:t>Deficiency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leads</a:t>
            </a:r>
            <a:r>
              <a:rPr lang="cs-CZ" sz="1600" b="0" i="0" dirty="0">
                <a:effectLst/>
                <a:latin typeface="+mj-lt"/>
              </a:rPr>
              <a:t> to </a:t>
            </a:r>
            <a:r>
              <a:rPr lang="cs-CZ" sz="1600" b="0" i="0" dirty="0" err="1">
                <a:effectLst/>
                <a:latin typeface="+mj-lt"/>
              </a:rPr>
              <a:t>pernicious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cs-CZ" sz="1600" b="0" i="0" dirty="0" err="1">
                <a:effectLst/>
                <a:latin typeface="+mj-lt"/>
              </a:rPr>
              <a:t>anemia</a:t>
            </a:r>
            <a:r>
              <a:rPr lang="cs-CZ" sz="1600" b="0" i="0" dirty="0">
                <a:effectLst/>
                <a:latin typeface="+mj-lt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9F7B64-B27C-AE6C-6C9C-E82BF4F1CFD5}"/>
              </a:ext>
            </a:extLst>
          </p:cNvPr>
          <p:cNvSpPr txBox="1"/>
          <p:nvPr/>
        </p:nvSpPr>
        <p:spPr>
          <a:xfrm>
            <a:off x="4638675" y="3562580"/>
            <a:ext cx="34766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Secretion of </a:t>
            </a:r>
            <a:r>
              <a:rPr lang="en-US" sz="1600" b="1" i="0" dirty="0">
                <a:effectLst/>
                <a:latin typeface="+mj-lt"/>
              </a:rPr>
              <a:t>Pepsinogen</a:t>
            </a:r>
            <a:r>
              <a:rPr lang="en-US" sz="16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Inactive precursor of pepsin, a proteolytic enzyme.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Activated to pepsin by low pH in the stomach.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Contribution to Protein Digestion: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Breaks down dietary proteins into peptides and amino acids.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E0BE2B-4693-F4AB-4BD9-675951E1337F}"/>
              </a:ext>
            </a:extLst>
          </p:cNvPr>
          <p:cNvSpPr txBox="1"/>
          <p:nvPr/>
        </p:nvSpPr>
        <p:spPr>
          <a:xfrm>
            <a:off x="8730615" y="3801079"/>
            <a:ext cx="34004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Production of </a:t>
            </a:r>
            <a:r>
              <a:rPr lang="en-US" sz="1600" b="1" i="0" dirty="0">
                <a:effectLst/>
                <a:latin typeface="+mj-lt"/>
              </a:rPr>
              <a:t>Mucus</a:t>
            </a:r>
            <a:r>
              <a:rPr lang="cs-CZ" sz="1600" b="1" i="0" dirty="0">
                <a:effectLst/>
                <a:latin typeface="+mj-lt"/>
              </a:rPr>
              <a:t> and </a:t>
            </a:r>
            <a:r>
              <a:rPr lang="cs-CZ" sz="1600" b="1" i="0" dirty="0" err="1">
                <a:effectLst/>
                <a:latin typeface="+mj-lt"/>
              </a:rPr>
              <a:t>bicarbonate</a:t>
            </a:r>
            <a:r>
              <a:rPr lang="en-US" sz="1600" b="0" i="0" dirty="0">
                <a:effectLst/>
                <a:latin typeface="+mj-lt"/>
              </a:rPr>
              <a:t>:</a:t>
            </a:r>
            <a:r>
              <a:rPr lang="cs-CZ" sz="1600" b="0" i="0" dirty="0">
                <a:effectLst/>
                <a:latin typeface="+mj-lt"/>
              </a:rPr>
              <a:t> </a:t>
            </a:r>
            <a:r>
              <a:rPr lang="en-US" sz="1600" b="0" i="0" dirty="0">
                <a:effectLst/>
                <a:latin typeface="+mj-lt"/>
              </a:rPr>
              <a:t>Forms protective layer over gastric mucosa.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Prevents self-digestion by gastric acid and pepsin.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+mj-lt"/>
              </a:rPr>
              <a:t>Facilitates smooth passage of food through stomach.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500009-23E1-AA9F-2A16-49A0311CE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A3ECD-1E2C-4299-9F6A-F6F74DDC3E42}" type="slidenum">
              <a:rPr lang="en-CA" altLang="cs-CZ" smtClean="0"/>
              <a:pPr/>
              <a:t>22</a:t>
            </a:fld>
            <a:endParaRPr lang="en-CA" alt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C44B324-7ABB-0A56-CE1A-541C45F5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cell </a:t>
            </a:r>
            <a:r>
              <a:rPr lang="cs-CZ" dirty="0" err="1"/>
              <a:t>types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30AF68B-8AF4-ECEA-0277-BE8DAF7D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Enterochromaffin-like (ECL) Cells: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Secretion of Histamine: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Acts as a paracrine signaling molecule to stimulate parietal cells.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50"/>
                </a:solidFill>
                <a:effectLst/>
                <a:latin typeface="+mj-lt"/>
              </a:rPr>
              <a:t>Potentiates secretion of HCl</a:t>
            </a:r>
            <a:r>
              <a:rPr lang="en-US" b="0" i="0" dirty="0">
                <a:effectLst/>
                <a:latin typeface="+mj-lt"/>
              </a:rPr>
              <a:t> in response to gastrin and acetylcholine.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G Cells (Gastric Cells):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Secretion of Gastrin: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50"/>
                </a:solidFill>
                <a:effectLst/>
                <a:latin typeface="+mj-lt"/>
              </a:rPr>
              <a:t>Stimulates acid secretion by parietal cells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Promotes gastric motility and emptying.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Regulated by luminal pH and presence of food in stomach.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D Cells: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Secretion of Somatostatin: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Inhibits acid secretion by parietal cells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Acts as a negative feedback regulator of gastric acid secretion.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15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635A58-49B4-0C35-8204-B8528F4DF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442817-AAF4-7579-0BB6-AE7F10C63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155305-558D-F34E-6F20-36ABC109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Phases</a:t>
            </a:r>
            <a:r>
              <a:rPr lang="cs-CZ" dirty="0"/>
              <a:t> of </a:t>
            </a:r>
            <a:r>
              <a:rPr lang="cs-CZ" dirty="0" err="1"/>
              <a:t>gastric</a:t>
            </a:r>
            <a:r>
              <a:rPr lang="cs-CZ" dirty="0"/>
              <a:t> </a:t>
            </a:r>
            <a:r>
              <a:rPr lang="cs-CZ" dirty="0" err="1"/>
              <a:t>secretion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AC78C78-054E-D47D-5060-596313D92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89098"/>
              </p:ext>
            </p:extLst>
          </p:nvPr>
        </p:nvGraphicFramePr>
        <p:xfrm>
          <a:off x="720726" y="2070735"/>
          <a:ext cx="10752136" cy="33832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88034">
                  <a:extLst>
                    <a:ext uri="{9D8B030D-6E8A-4147-A177-3AD203B41FA5}">
                      <a16:colId xmlns:a16="http://schemas.microsoft.com/office/drawing/2014/main" val="3880033960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1957598892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3025579468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3024467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/>
                        <a:t>Phase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Trigger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Mechanism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Contribution to Secretion</a:t>
                      </a:r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463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/>
                        <a:t>Cephalic Phase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Smell, taste, sight, thought of 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Vagus nerve (ACh)</a:t>
                      </a:r>
                      <a:r>
                        <a:rPr lang="en-US"/>
                        <a:t> stimulates parietal cells, G cells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~30% of total secretion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346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/>
                        <a:t>Gastric Phase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Food enters stomach (distension, peptides, pH change)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Gastrin (G cells), vagus nerve (ACh), histamine (ECL cells)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~60% of total secretion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486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/>
                        <a:t>Intestinal Phase</a:t>
                      </a:r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Chyme enters duodenum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Enterogastric reflex (inhibitory), secretin, CCK, GIP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~10% of secretion, mainly inhibitory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8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8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087EDF-D2A4-85D8-68C8-B2FA16937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07189D-E94A-F9B8-5B8B-894BE7FD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Regulation of Gastric Secretion</a:t>
            </a:r>
            <a:endParaRPr lang="cs-CZ" dirty="0"/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D6AABB35-0E93-3B2A-8BE8-5CE498122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213296"/>
              </p:ext>
            </p:extLst>
          </p:nvPr>
        </p:nvGraphicFramePr>
        <p:xfrm>
          <a:off x="774960" y="4768216"/>
          <a:ext cx="10752138" cy="19149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4101854713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3393963061"/>
                    </a:ext>
                  </a:extLst>
                </a:gridCol>
              </a:tblGrid>
              <a:tr h="224921">
                <a:tc>
                  <a:txBody>
                    <a:bodyPr/>
                    <a:lstStyle/>
                    <a:p>
                      <a:r>
                        <a:rPr lang="cs-CZ" sz="1400" b="1"/>
                        <a:t>Neurotransmitter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Effect</a:t>
                      </a:r>
                      <a:endParaRPr lang="cs-CZ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691136"/>
                  </a:ext>
                </a:extLst>
              </a:tr>
              <a:tr h="393612">
                <a:tc>
                  <a:txBody>
                    <a:bodyPr/>
                    <a:lstStyle/>
                    <a:p>
                      <a:r>
                        <a:rPr lang="cs-CZ" sz="1400" b="1" dirty="0"/>
                        <a:t>Acetylcholine (</a:t>
                      </a:r>
                      <a:r>
                        <a:rPr lang="cs-CZ" sz="1400" b="1" dirty="0" err="1"/>
                        <a:t>ACh</a:t>
                      </a:r>
                      <a:r>
                        <a:rPr lang="cs-CZ" sz="1400" b="1" dirty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Stimulates </a:t>
                      </a:r>
                      <a:r>
                        <a:rPr lang="en-US" sz="1400" b="1"/>
                        <a:t>parietal cells</a:t>
                      </a:r>
                      <a:r>
                        <a:rPr lang="en-US" sz="1400"/>
                        <a:t>, </a:t>
                      </a:r>
                      <a:r>
                        <a:rPr lang="en-US" sz="1400" b="1"/>
                        <a:t>G cells</a:t>
                      </a:r>
                      <a:r>
                        <a:rPr lang="en-US" sz="1400"/>
                        <a:t>, and </a:t>
                      </a:r>
                      <a:r>
                        <a:rPr lang="en-US" sz="1400" b="1"/>
                        <a:t>ECL cells</a:t>
                      </a:r>
                      <a:r>
                        <a:rPr lang="en-US" sz="1400"/>
                        <a:t> (histamine release)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396945"/>
                  </a:ext>
                </a:extLst>
              </a:tr>
              <a:tr h="224921">
                <a:tc>
                  <a:txBody>
                    <a:bodyPr/>
                    <a:lstStyle/>
                    <a:p>
                      <a:r>
                        <a:rPr lang="cs-CZ" sz="1400" b="1" dirty="0"/>
                        <a:t>Gastrin-</a:t>
                      </a:r>
                      <a:r>
                        <a:rPr lang="cs-CZ" sz="1400" b="1" dirty="0" err="1"/>
                        <a:t>releasing</a:t>
                      </a:r>
                      <a:r>
                        <a:rPr lang="cs-CZ" sz="1400" b="1" dirty="0"/>
                        <a:t> peptide (GRP)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Stimulates </a:t>
                      </a:r>
                      <a:r>
                        <a:rPr lang="en-US" sz="1400" b="1"/>
                        <a:t>G cells</a:t>
                      </a:r>
                      <a:r>
                        <a:rPr lang="en-US" sz="1400"/>
                        <a:t> (gastrin release)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967436"/>
                  </a:ext>
                </a:extLst>
              </a:tr>
              <a:tr h="393612">
                <a:tc>
                  <a:txBody>
                    <a:bodyPr/>
                    <a:lstStyle/>
                    <a:p>
                      <a:r>
                        <a:rPr lang="cs-CZ" sz="1400" b="1"/>
                        <a:t>VIP (Vasoactive Intestinal Peptide)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Inhibits gastric secretion, stimulates bicarbonate secretion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350715"/>
                  </a:ext>
                </a:extLst>
              </a:tr>
              <a:tr h="393612"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Somatostatin</a:t>
                      </a:r>
                      <a:r>
                        <a:rPr lang="cs-CZ" sz="1400" b="1" dirty="0"/>
                        <a:t> (</a:t>
                      </a:r>
                      <a:r>
                        <a:rPr lang="cs-CZ" sz="1400" b="1" dirty="0" err="1"/>
                        <a:t>from</a:t>
                      </a:r>
                      <a:r>
                        <a:rPr lang="cs-CZ" sz="1400" b="1" dirty="0"/>
                        <a:t> D </a:t>
                      </a:r>
                      <a:r>
                        <a:rPr lang="cs-CZ" sz="1400" b="1" dirty="0" err="1"/>
                        <a:t>cells</a:t>
                      </a:r>
                      <a:r>
                        <a:rPr lang="cs-CZ" sz="1400" b="1" dirty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Inhibits </a:t>
                      </a:r>
                      <a:r>
                        <a:rPr lang="en-US" sz="1400" b="1" dirty="0"/>
                        <a:t>gastrin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parietal cells</a:t>
                      </a:r>
                      <a:r>
                        <a:rPr lang="en-US" sz="1400" dirty="0"/>
                        <a:t>, and </a:t>
                      </a:r>
                      <a:r>
                        <a:rPr lang="en-US" sz="1400" b="1" dirty="0"/>
                        <a:t>histamine release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338899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5DEB73DA-5E4A-537A-D5BB-48CB24FF52A5}"/>
              </a:ext>
            </a:extLst>
          </p:cNvPr>
          <p:cNvSpPr txBox="1"/>
          <p:nvPr/>
        </p:nvSpPr>
        <p:spPr>
          <a:xfrm>
            <a:off x="883920" y="1473200"/>
            <a:ext cx="105342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latin typeface="+mj-lt"/>
              </a:rPr>
              <a:t>Vagus nerve (</a:t>
            </a:r>
            <a:r>
              <a:rPr lang="cs-CZ" b="1" dirty="0" err="1">
                <a:latin typeface="+mj-lt"/>
              </a:rPr>
              <a:t>parasympathetic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system</a:t>
            </a:r>
            <a:r>
              <a:rPr lang="cs-CZ" b="1" dirty="0">
                <a:latin typeface="+mj-lt"/>
              </a:rPr>
              <a:t>)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plays</a:t>
            </a:r>
            <a:r>
              <a:rPr lang="cs-CZ" dirty="0">
                <a:latin typeface="+mj-lt"/>
              </a:rPr>
              <a:t> a major role: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Stimulates</a:t>
            </a:r>
            <a:r>
              <a:rPr lang="cs-CZ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parietal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cells</a:t>
            </a:r>
            <a:r>
              <a:rPr lang="cs-CZ" dirty="0">
                <a:latin typeface="+mj-lt"/>
              </a:rPr>
              <a:t> (HCl </a:t>
            </a:r>
            <a:r>
              <a:rPr lang="cs-CZ" dirty="0" err="1">
                <a:latin typeface="+mj-lt"/>
              </a:rPr>
              <a:t>secretion</a:t>
            </a:r>
            <a:r>
              <a:rPr lang="cs-CZ" dirty="0">
                <a:latin typeface="+mj-lt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Stimulates</a:t>
            </a:r>
            <a:r>
              <a:rPr lang="cs-CZ" dirty="0">
                <a:latin typeface="+mj-lt"/>
              </a:rPr>
              <a:t> </a:t>
            </a:r>
            <a:r>
              <a:rPr lang="cs-CZ" b="1" dirty="0">
                <a:latin typeface="+mj-lt"/>
              </a:rPr>
              <a:t>G </a:t>
            </a:r>
            <a:r>
              <a:rPr lang="cs-CZ" b="1" dirty="0" err="1">
                <a:latin typeface="+mj-lt"/>
              </a:rPr>
              <a:t>cells</a:t>
            </a:r>
            <a:r>
              <a:rPr lang="cs-CZ" dirty="0">
                <a:latin typeface="+mj-lt"/>
              </a:rPr>
              <a:t> (gastrin </a:t>
            </a:r>
            <a:r>
              <a:rPr lang="cs-CZ" dirty="0" err="1">
                <a:latin typeface="+mj-lt"/>
              </a:rPr>
              <a:t>release</a:t>
            </a:r>
            <a:r>
              <a:rPr lang="cs-CZ" dirty="0">
                <a:latin typeface="+mj-lt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Stimulates</a:t>
            </a:r>
            <a:r>
              <a:rPr lang="cs-CZ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chief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cells</a:t>
            </a:r>
            <a:r>
              <a:rPr lang="cs-CZ" dirty="0">
                <a:latin typeface="+mj-lt"/>
              </a:rPr>
              <a:t> (pepsinogen </a:t>
            </a:r>
            <a:r>
              <a:rPr lang="cs-CZ" dirty="0" err="1">
                <a:latin typeface="+mj-lt"/>
              </a:rPr>
              <a:t>release</a:t>
            </a:r>
            <a:r>
              <a:rPr lang="cs-CZ" dirty="0">
                <a:latin typeface="+mj-lt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Increases</a:t>
            </a:r>
            <a:r>
              <a:rPr lang="cs-CZ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mucus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production</a:t>
            </a:r>
            <a:r>
              <a:rPr lang="cs-CZ" dirty="0">
                <a:latin typeface="+mj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>
                <a:latin typeface="+mj-lt"/>
              </a:rPr>
              <a:t>Local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enteric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nervous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system</a:t>
            </a:r>
            <a:r>
              <a:rPr lang="cs-CZ" b="1" dirty="0">
                <a:latin typeface="+mj-lt"/>
              </a:rPr>
              <a:t> (ENS)</a:t>
            </a:r>
            <a:r>
              <a:rPr lang="cs-CZ" dirty="0">
                <a:latin typeface="+mj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Controls </a:t>
            </a:r>
            <a:r>
              <a:rPr lang="cs-CZ" b="1" dirty="0" err="1">
                <a:latin typeface="+mj-lt"/>
              </a:rPr>
              <a:t>peristalsis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secretion</a:t>
            </a:r>
            <a:r>
              <a:rPr lang="cs-CZ" dirty="0">
                <a:latin typeface="+mj-lt"/>
              </a:rPr>
              <a:t>, and feedback </a:t>
            </a:r>
            <a:r>
              <a:rPr lang="cs-CZ" dirty="0" err="1">
                <a:latin typeface="+mj-lt"/>
              </a:rPr>
              <a:t>inhibition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b="1" dirty="0" err="1">
                <a:latin typeface="+mj-lt"/>
              </a:rPr>
              <a:t>Neurotransmitters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Involved</a:t>
            </a:r>
            <a:endParaRPr lang="cs-CZ" b="1" dirty="0">
              <a:latin typeface="+mj-lt"/>
            </a:endParaRPr>
          </a:p>
          <a:p>
            <a:pPr algn="l"/>
            <a:endParaRPr lang="cs-CZ" sz="2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79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71512E-D07D-2BD3-A07D-9F306E291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D65EEF-8366-04B3-705A-ACF9EA8B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Regulation of Gastric Secretion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236E9B-4EF7-03A1-4A11-D951CC86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59001"/>
            <a:ext cx="53836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600" b="1" dirty="0">
                <a:solidFill>
                  <a:srgbClr val="00B050"/>
                </a:solidFill>
              </a:rPr>
              <a:t>Gastrin (</a:t>
            </a:r>
            <a:r>
              <a:rPr lang="cs-CZ" sz="1600" b="1" dirty="0" err="1">
                <a:solidFill>
                  <a:srgbClr val="00B050"/>
                </a:solidFill>
              </a:rPr>
              <a:t>Key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Stimulatory</a:t>
            </a:r>
            <a:r>
              <a:rPr lang="cs-CZ" sz="1600" b="1" dirty="0">
                <a:solidFill>
                  <a:srgbClr val="00B050"/>
                </a:solidFill>
              </a:rPr>
              <a:t> Hormone): </a:t>
            </a:r>
          </a:p>
          <a:p>
            <a:pPr>
              <a:lnSpc>
                <a:spcPct val="100000"/>
              </a:lnSpc>
            </a:pPr>
            <a:r>
              <a:rPr lang="cs-CZ" sz="1600" b="1" dirty="0" err="1"/>
              <a:t>Secreted</a:t>
            </a:r>
            <a:r>
              <a:rPr lang="cs-CZ" sz="1600" b="1" dirty="0"/>
              <a:t> by</a:t>
            </a:r>
            <a:r>
              <a:rPr lang="cs-CZ" sz="1600" dirty="0"/>
              <a:t>: </a:t>
            </a:r>
            <a:r>
              <a:rPr lang="cs-CZ" sz="1600" b="1" dirty="0"/>
              <a:t>G </a:t>
            </a:r>
            <a:r>
              <a:rPr lang="cs-CZ" sz="1600" b="1" dirty="0" err="1"/>
              <a:t>cells</a:t>
            </a:r>
            <a:r>
              <a:rPr lang="cs-CZ" sz="1600" dirty="0"/>
              <a:t> (in the antrum of the </a:t>
            </a:r>
            <a:r>
              <a:rPr lang="cs-CZ" sz="1600" dirty="0" err="1"/>
              <a:t>stomach</a:t>
            </a:r>
            <a:r>
              <a:rPr lang="cs-CZ" sz="1600" dirty="0"/>
              <a:t>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Stimulus</a:t>
            </a:r>
            <a:r>
              <a:rPr lang="cs-CZ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Presence of </a:t>
            </a:r>
            <a:r>
              <a:rPr lang="cs-CZ" sz="1600" b="1" dirty="0" err="1"/>
              <a:t>peptides</a:t>
            </a:r>
            <a:r>
              <a:rPr lang="cs-CZ" sz="1600" b="1" dirty="0"/>
              <a:t>/</a:t>
            </a:r>
            <a:r>
              <a:rPr lang="cs-CZ" sz="1600" b="1" dirty="0" err="1"/>
              <a:t>amino</a:t>
            </a:r>
            <a:r>
              <a:rPr lang="cs-CZ" sz="1600" b="1" dirty="0"/>
              <a:t> </a:t>
            </a:r>
            <a:r>
              <a:rPr lang="cs-CZ" sz="1600" b="1" dirty="0" err="1"/>
              <a:t>acids</a:t>
            </a:r>
            <a:r>
              <a:rPr lang="cs-CZ" sz="1600" dirty="0"/>
              <a:t> in the </a:t>
            </a:r>
            <a:r>
              <a:rPr lang="cs-CZ" sz="1600" dirty="0" err="1"/>
              <a:t>stomach</a:t>
            </a:r>
            <a:r>
              <a:rPr lang="cs-CZ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Gastric</a:t>
            </a:r>
            <a:r>
              <a:rPr lang="cs-CZ" sz="1600" dirty="0"/>
              <a:t> </a:t>
            </a:r>
            <a:r>
              <a:rPr lang="cs-CZ" sz="1600" dirty="0" err="1"/>
              <a:t>distension</a:t>
            </a:r>
            <a:r>
              <a:rPr lang="cs-CZ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Vagal</a:t>
            </a:r>
            <a:r>
              <a:rPr lang="cs-CZ" sz="1600" dirty="0"/>
              <a:t> </a:t>
            </a:r>
            <a:r>
              <a:rPr lang="cs-CZ" sz="1600" dirty="0" err="1"/>
              <a:t>stimulation</a:t>
            </a:r>
            <a:r>
              <a:rPr lang="cs-CZ" sz="1600" dirty="0"/>
              <a:t> (via GRP).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 err="1"/>
              <a:t>Effects</a:t>
            </a:r>
            <a:r>
              <a:rPr lang="cs-CZ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Stimulates</a:t>
            </a:r>
            <a:r>
              <a:rPr lang="cs-CZ" sz="1600" dirty="0"/>
              <a:t> </a:t>
            </a:r>
            <a:r>
              <a:rPr lang="cs-CZ" sz="1600" b="1" dirty="0" err="1"/>
              <a:t>parietal</a:t>
            </a:r>
            <a:r>
              <a:rPr lang="cs-CZ" sz="1600" b="1" dirty="0"/>
              <a:t> </a:t>
            </a:r>
            <a:r>
              <a:rPr lang="cs-CZ" sz="1600" b="1" dirty="0" err="1"/>
              <a:t>cells</a:t>
            </a:r>
            <a:r>
              <a:rPr lang="cs-CZ" sz="1600" dirty="0"/>
              <a:t> → </a:t>
            </a:r>
            <a:r>
              <a:rPr lang="cs-CZ" sz="1600" b="1" dirty="0"/>
              <a:t>↑ HCl</a:t>
            </a:r>
            <a:r>
              <a:rPr lang="cs-CZ" sz="1600" dirty="0"/>
              <a:t> </a:t>
            </a:r>
            <a:r>
              <a:rPr lang="cs-CZ" sz="1600" dirty="0" err="1"/>
              <a:t>secretion</a:t>
            </a:r>
            <a:r>
              <a:rPr lang="cs-CZ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Stimulates</a:t>
            </a:r>
            <a:r>
              <a:rPr lang="cs-CZ" sz="1600" dirty="0"/>
              <a:t> </a:t>
            </a:r>
            <a:r>
              <a:rPr lang="cs-CZ" sz="1600" b="1" dirty="0" err="1"/>
              <a:t>chief</a:t>
            </a:r>
            <a:r>
              <a:rPr lang="cs-CZ" sz="1600" b="1" dirty="0"/>
              <a:t> </a:t>
            </a:r>
            <a:r>
              <a:rPr lang="cs-CZ" sz="1600" b="1" dirty="0" err="1"/>
              <a:t>cells</a:t>
            </a:r>
            <a:r>
              <a:rPr lang="cs-CZ" sz="1600" dirty="0"/>
              <a:t> → </a:t>
            </a:r>
            <a:r>
              <a:rPr lang="cs-CZ" sz="1600" b="1" dirty="0"/>
              <a:t>↑ pepsinogen</a:t>
            </a:r>
            <a:r>
              <a:rPr lang="cs-CZ" sz="1600" dirty="0"/>
              <a:t> </a:t>
            </a:r>
            <a:r>
              <a:rPr lang="cs-CZ" sz="1600" dirty="0" err="1"/>
              <a:t>secretion</a:t>
            </a:r>
            <a:r>
              <a:rPr lang="cs-CZ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Stimulates</a:t>
            </a:r>
            <a:r>
              <a:rPr lang="cs-CZ" sz="1600" dirty="0"/>
              <a:t> </a:t>
            </a:r>
            <a:r>
              <a:rPr lang="cs-CZ" sz="1600" b="1" dirty="0"/>
              <a:t>ECL </a:t>
            </a:r>
            <a:r>
              <a:rPr lang="cs-CZ" sz="1600" b="1" dirty="0" err="1"/>
              <a:t>cells</a:t>
            </a:r>
            <a:r>
              <a:rPr lang="cs-CZ" sz="1600" dirty="0"/>
              <a:t> → </a:t>
            </a:r>
            <a:r>
              <a:rPr lang="cs-CZ" sz="1600" b="1" dirty="0"/>
              <a:t>↑ histamine</a:t>
            </a:r>
            <a:r>
              <a:rPr lang="cs-CZ" sz="1600" dirty="0"/>
              <a:t>, </a:t>
            </a:r>
            <a:r>
              <a:rPr lang="cs-CZ" sz="1600" dirty="0" err="1"/>
              <a:t>which</a:t>
            </a:r>
            <a:r>
              <a:rPr lang="cs-CZ" sz="1600" dirty="0"/>
              <a:t> </a:t>
            </a:r>
            <a:r>
              <a:rPr lang="cs-CZ" sz="1600" dirty="0" err="1"/>
              <a:t>further</a:t>
            </a:r>
            <a:r>
              <a:rPr lang="cs-CZ" sz="1600" dirty="0"/>
              <a:t> </a:t>
            </a:r>
            <a:r>
              <a:rPr lang="cs-CZ" sz="1600" dirty="0" err="1"/>
              <a:t>stimulates</a:t>
            </a:r>
            <a:r>
              <a:rPr lang="cs-CZ" sz="1600" dirty="0"/>
              <a:t> acid </a:t>
            </a:r>
            <a:r>
              <a:rPr lang="cs-CZ" sz="1600" dirty="0" err="1"/>
              <a:t>secretion</a:t>
            </a:r>
            <a:r>
              <a:rPr lang="cs-CZ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Enhances</a:t>
            </a:r>
            <a:r>
              <a:rPr lang="cs-CZ" sz="1600" dirty="0"/>
              <a:t> </a:t>
            </a:r>
            <a:r>
              <a:rPr lang="cs-CZ" sz="1600" dirty="0" err="1"/>
              <a:t>gastric</a:t>
            </a:r>
            <a:r>
              <a:rPr lang="cs-CZ" sz="1600" dirty="0"/>
              <a:t> motility.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600" b="1" dirty="0">
                <a:solidFill>
                  <a:srgbClr val="00B050"/>
                </a:solidFill>
              </a:rPr>
              <a:t>Histamine (</a:t>
            </a:r>
            <a:r>
              <a:rPr lang="cs-CZ" sz="1600" b="1" dirty="0" err="1">
                <a:solidFill>
                  <a:srgbClr val="00B050"/>
                </a:solidFill>
              </a:rPr>
              <a:t>Paracrine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Regulation</a:t>
            </a:r>
            <a:r>
              <a:rPr lang="cs-CZ" sz="1600" b="1" dirty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 err="1"/>
              <a:t>Secreted</a:t>
            </a:r>
            <a:r>
              <a:rPr lang="cs-CZ" sz="1600" b="1" dirty="0"/>
              <a:t> by</a:t>
            </a:r>
            <a:r>
              <a:rPr lang="cs-CZ" sz="1600" dirty="0"/>
              <a:t>: </a:t>
            </a:r>
            <a:r>
              <a:rPr lang="cs-CZ" sz="1600" b="1" dirty="0" err="1"/>
              <a:t>Enterochromaffin-like</a:t>
            </a:r>
            <a:r>
              <a:rPr lang="cs-CZ" sz="1600" b="1" dirty="0"/>
              <a:t> (ECL) </a:t>
            </a:r>
            <a:r>
              <a:rPr lang="cs-CZ" sz="1600" b="1" dirty="0" err="1"/>
              <a:t>cells</a:t>
            </a:r>
            <a:r>
              <a:rPr lang="cs-CZ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/>
              <a:t>Stimulus</a:t>
            </a:r>
            <a:r>
              <a:rPr lang="cs-CZ" sz="1600" dirty="0"/>
              <a:t>: </a:t>
            </a:r>
            <a:r>
              <a:rPr lang="cs-CZ" sz="1600" b="1" dirty="0"/>
              <a:t>Gastrin</a:t>
            </a:r>
            <a:r>
              <a:rPr lang="cs-CZ" sz="1600" dirty="0"/>
              <a:t> and </a:t>
            </a:r>
            <a:r>
              <a:rPr lang="cs-CZ" sz="1600" b="1" dirty="0" err="1"/>
              <a:t>vagal</a:t>
            </a:r>
            <a:r>
              <a:rPr lang="cs-CZ" sz="1600" b="1" dirty="0"/>
              <a:t> </a:t>
            </a:r>
            <a:r>
              <a:rPr lang="cs-CZ" sz="1600" b="1" dirty="0" err="1"/>
              <a:t>stimulation</a:t>
            </a:r>
            <a:r>
              <a:rPr lang="cs-CZ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err="1"/>
              <a:t>Effect</a:t>
            </a:r>
            <a:r>
              <a:rPr lang="cs-CZ" sz="1600" dirty="0"/>
              <a:t>: </a:t>
            </a:r>
            <a:r>
              <a:rPr lang="cs-CZ" sz="1600" dirty="0" err="1"/>
              <a:t>Binds</a:t>
            </a:r>
            <a:r>
              <a:rPr lang="cs-CZ" sz="1600" dirty="0"/>
              <a:t> </a:t>
            </a:r>
            <a:r>
              <a:rPr lang="cs-CZ" sz="1600" b="1" dirty="0"/>
              <a:t>H₂ </a:t>
            </a:r>
            <a:r>
              <a:rPr lang="cs-CZ" sz="1600" b="1" dirty="0" err="1"/>
              <a:t>receptors</a:t>
            </a:r>
            <a:r>
              <a:rPr lang="cs-CZ" sz="1600" b="1" dirty="0"/>
              <a:t> on </a:t>
            </a:r>
            <a:r>
              <a:rPr lang="cs-CZ" sz="1600" b="1" dirty="0" err="1"/>
              <a:t>parietal</a:t>
            </a:r>
            <a:r>
              <a:rPr lang="cs-CZ" sz="1600" b="1" dirty="0"/>
              <a:t> </a:t>
            </a:r>
            <a:r>
              <a:rPr lang="cs-CZ" sz="1600" b="1" dirty="0" err="1"/>
              <a:t>cells</a:t>
            </a:r>
            <a:r>
              <a:rPr lang="cs-CZ" sz="1600" dirty="0"/>
              <a:t> → </a:t>
            </a:r>
            <a:r>
              <a:rPr lang="cs-CZ" sz="1600" b="1" dirty="0" err="1"/>
              <a:t>potentiates</a:t>
            </a:r>
            <a:r>
              <a:rPr lang="cs-CZ" sz="1600" b="1" dirty="0"/>
              <a:t> acid </a:t>
            </a:r>
            <a:r>
              <a:rPr lang="cs-CZ" sz="1600" b="1" dirty="0" err="1"/>
              <a:t>secretion</a:t>
            </a:r>
            <a:r>
              <a:rPr lang="cs-CZ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err="1"/>
              <a:t>Clinical</a:t>
            </a:r>
            <a:r>
              <a:rPr lang="cs-CZ" sz="1600" b="1" dirty="0"/>
              <a:t> relevance</a:t>
            </a:r>
            <a:r>
              <a:rPr lang="cs-CZ" sz="1600" dirty="0"/>
              <a:t>: </a:t>
            </a:r>
            <a:r>
              <a:rPr lang="cs-CZ" sz="1600" b="1" dirty="0"/>
              <a:t>H₂ </a:t>
            </a:r>
            <a:r>
              <a:rPr lang="cs-CZ" sz="1600" b="1" dirty="0" err="1"/>
              <a:t>blockers</a:t>
            </a:r>
            <a:r>
              <a:rPr lang="cs-CZ" sz="1600" dirty="0"/>
              <a:t> (</a:t>
            </a:r>
            <a:r>
              <a:rPr lang="cs-CZ" sz="1600" dirty="0" err="1"/>
              <a:t>e.g</a:t>
            </a:r>
            <a:r>
              <a:rPr lang="cs-CZ" sz="1600" dirty="0"/>
              <a:t>., </a:t>
            </a:r>
            <a:r>
              <a:rPr lang="cs-CZ" sz="1600" dirty="0" err="1"/>
              <a:t>ranitidine</a:t>
            </a:r>
            <a:r>
              <a:rPr lang="cs-CZ" sz="1600" dirty="0"/>
              <a:t>) </a:t>
            </a:r>
            <a:r>
              <a:rPr lang="cs-CZ" sz="1600" dirty="0" err="1"/>
              <a:t>reduce</a:t>
            </a:r>
            <a:r>
              <a:rPr lang="cs-CZ" sz="1600" dirty="0"/>
              <a:t> acid </a:t>
            </a:r>
            <a:r>
              <a:rPr lang="cs-CZ" sz="1600" dirty="0" err="1"/>
              <a:t>secretion</a:t>
            </a:r>
            <a:endParaRPr lang="cs-CZ" sz="16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F5E684A-E256-1436-7E56-790A5BDF3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4700" y="765175"/>
            <a:ext cx="6337300" cy="6092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467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2AA6F1D7-CE1F-FBCA-C375-50826B17C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" y="304801"/>
            <a:ext cx="11026140" cy="676275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H</a:t>
            </a:r>
            <a:r>
              <a:rPr lang="en-US" altLang="cs-CZ" dirty="0" err="1">
                <a:latin typeface="Arial" panose="020B0604020202020204" pitchFamily="34" charset="0"/>
              </a:rPr>
              <a:t>ydrochloric</a:t>
            </a:r>
            <a:r>
              <a:rPr lang="en-US" altLang="cs-CZ" dirty="0">
                <a:latin typeface="Arial" panose="020B0604020202020204" pitchFamily="34" charset="0"/>
              </a:rPr>
              <a:t> acid secretion</a:t>
            </a:r>
            <a:r>
              <a:rPr lang="cs-CZ" altLang="cs-CZ" dirty="0">
                <a:latin typeface="Arial" panose="020B0604020202020204" pitchFamily="34" charset="0"/>
              </a:rPr>
              <a:t> in </a:t>
            </a:r>
            <a:r>
              <a:rPr lang="cs-CZ" altLang="cs-CZ" dirty="0" err="1">
                <a:latin typeface="Arial" panose="020B0604020202020204" pitchFamily="34" charset="0"/>
              </a:rPr>
              <a:t>parietal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cells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pic>
        <p:nvPicPr>
          <p:cNvPr id="138243" name="Picture 3">
            <a:extLst>
              <a:ext uri="{FF2B5EF4-FFF2-40B4-BE49-F238E27FC236}">
                <a16:creationId xmlns:a16="http://schemas.microsoft.com/office/drawing/2014/main" id="{1E73AAB2-4F6C-D7BA-7D44-75D4E32CC5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020" y="1175982"/>
            <a:ext cx="6537960" cy="42177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9C38747-7E20-5F1B-BEF0-FAC302132B89}"/>
              </a:ext>
            </a:extLst>
          </p:cNvPr>
          <p:cNvSpPr txBox="1"/>
          <p:nvPr/>
        </p:nvSpPr>
        <p:spPr>
          <a:xfrm>
            <a:off x="396240" y="1394133"/>
            <a:ext cx="50977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Stimulation</a:t>
            </a:r>
            <a:r>
              <a:rPr lang="cs-CZ" sz="1800" b="0" i="0" dirty="0">
                <a:effectLst/>
                <a:latin typeface="+mj-lt"/>
              </a:rPr>
              <a:t>: </a:t>
            </a:r>
            <a:r>
              <a:rPr lang="cs-CZ" sz="1800" b="0" i="0" dirty="0" err="1">
                <a:effectLst/>
                <a:latin typeface="+mj-lt"/>
              </a:rPr>
              <a:t>Triggered</a:t>
            </a:r>
            <a:r>
              <a:rPr lang="cs-CZ" sz="1800" b="0" i="0" dirty="0">
                <a:effectLst/>
                <a:latin typeface="+mj-lt"/>
              </a:rPr>
              <a:t> by </a:t>
            </a:r>
            <a:r>
              <a:rPr lang="cs-CZ" sz="1800" b="0" i="0" dirty="0" err="1">
                <a:effectLst/>
                <a:latin typeface="+mj-lt"/>
              </a:rPr>
              <a:t>various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stimuli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including</a:t>
            </a:r>
            <a:r>
              <a:rPr lang="cs-CZ" sz="1800" b="0" i="0" dirty="0">
                <a:effectLst/>
                <a:latin typeface="+mj-lt"/>
              </a:rPr>
              <a:t> histamine, gastrin, and acetylcholine.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Activation</a:t>
            </a:r>
            <a:r>
              <a:rPr lang="cs-CZ" sz="1800" b="0" i="0" dirty="0">
                <a:effectLst/>
                <a:latin typeface="+mj-lt"/>
              </a:rPr>
              <a:t> of H+/K+ </a:t>
            </a:r>
            <a:r>
              <a:rPr lang="cs-CZ" sz="1800" b="0" i="0" dirty="0" err="1">
                <a:effectLst/>
                <a:latin typeface="+mj-lt"/>
              </a:rPr>
              <a:t>ATPase</a:t>
            </a:r>
            <a:r>
              <a:rPr lang="cs-CZ" sz="1800" b="0" i="0" dirty="0">
                <a:effectLst/>
                <a:latin typeface="+mj-lt"/>
              </a:rPr>
              <a:t> Pump: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+mj-lt"/>
              </a:rPr>
              <a:t>Proton pump </a:t>
            </a:r>
            <a:r>
              <a:rPr lang="cs-CZ" sz="1800" b="0" i="0" dirty="0" err="1">
                <a:effectLst/>
                <a:latin typeface="+mj-lt"/>
              </a:rPr>
              <a:t>located</a:t>
            </a:r>
            <a:r>
              <a:rPr lang="cs-CZ" sz="1800" b="0" i="0" dirty="0">
                <a:effectLst/>
                <a:latin typeface="+mj-lt"/>
              </a:rPr>
              <a:t> on the </a:t>
            </a:r>
            <a:r>
              <a:rPr lang="cs-CZ" sz="1800" b="0" i="0" dirty="0" err="1">
                <a:effectLst/>
                <a:latin typeface="+mj-lt"/>
              </a:rPr>
              <a:t>apical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membrane</a:t>
            </a:r>
            <a:r>
              <a:rPr lang="cs-CZ" sz="1800" b="0" i="0" dirty="0">
                <a:effectLst/>
                <a:latin typeface="+mj-lt"/>
              </a:rPr>
              <a:t> of </a:t>
            </a:r>
            <a:r>
              <a:rPr lang="cs-CZ" sz="1800" b="0" i="0" dirty="0" err="1">
                <a:effectLst/>
                <a:latin typeface="+mj-lt"/>
              </a:rPr>
              <a:t>parietal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cells</a:t>
            </a:r>
            <a:r>
              <a:rPr lang="cs-CZ" sz="18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Exchanges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cytoplasmic</a:t>
            </a:r>
            <a:r>
              <a:rPr lang="cs-CZ" sz="1800" b="0" i="0" dirty="0">
                <a:effectLst/>
                <a:latin typeface="+mj-lt"/>
              </a:rPr>
              <a:t> K+ </a:t>
            </a:r>
            <a:r>
              <a:rPr lang="cs-CZ" sz="1800" b="0" i="0" dirty="0" err="1">
                <a:effectLst/>
                <a:latin typeface="+mj-lt"/>
              </a:rPr>
              <a:t>for</a:t>
            </a:r>
            <a:r>
              <a:rPr lang="cs-CZ" sz="1800" b="0" i="0" dirty="0">
                <a:effectLst/>
                <a:latin typeface="+mj-lt"/>
              </a:rPr>
              <a:t> luminal H+ </a:t>
            </a:r>
            <a:r>
              <a:rPr lang="cs-CZ" sz="1800" b="0" i="0" dirty="0" err="1">
                <a:effectLst/>
                <a:latin typeface="+mj-lt"/>
              </a:rPr>
              <a:t>ions</a:t>
            </a:r>
            <a:r>
              <a:rPr lang="cs-CZ" sz="1800" b="0" i="0" dirty="0">
                <a:effectLst/>
                <a:latin typeface="+mj-lt"/>
              </a:rPr>
              <a:t>, </a:t>
            </a:r>
            <a:r>
              <a:rPr lang="cs-CZ" sz="1800" b="0" i="0" dirty="0" err="1">
                <a:effectLst/>
                <a:latin typeface="+mj-lt"/>
              </a:rPr>
              <a:t>generating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an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electrochemical</a:t>
            </a:r>
            <a:r>
              <a:rPr lang="cs-CZ" sz="1800" b="0" i="0" dirty="0">
                <a:effectLst/>
                <a:latin typeface="+mj-lt"/>
              </a:rPr>
              <a:t> gradient.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Secretion</a:t>
            </a:r>
            <a:r>
              <a:rPr lang="cs-CZ" sz="1800" b="0" i="0" dirty="0">
                <a:effectLst/>
                <a:latin typeface="+mj-lt"/>
              </a:rPr>
              <a:t> of HCl: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+mj-lt"/>
              </a:rPr>
              <a:t>H+ </a:t>
            </a:r>
            <a:r>
              <a:rPr lang="cs-CZ" sz="1800" b="0" i="0" dirty="0" err="1">
                <a:effectLst/>
                <a:latin typeface="+mj-lt"/>
              </a:rPr>
              <a:t>ions</a:t>
            </a:r>
            <a:r>
              <a:rPr lang="cs-CZ" sz="1800" b="0" i="0" dirty="0">
                <a:effectLst/>
                <a:latin typeface="+mj-lt"/>
              </a:rPr>
              <a:t> are </a:t>
            </a:r>
            <a:r>
              <a:rPr lang="cs-CZ" sz="1800" b="0" i="0" dirty="0" err="1">
                <a:effectLst/>
                <a:latin typeface="+mj-lt"/>
              </a:rPr>
              <a:t>actively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pumped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into</a:t>
            </a:r>
            <a:r>
              <a:rPr lang="cs-CZ" sz="1800" b="0" i="0" dirty="0">
                <a:effectLst/>
                <a:latin typeface="+mj-lt"/>
              </a:rPr>
              <a:t> the </a:t>
            </a:r>
            <a:r>
              <a:rPr lang="cs-CZ" sz="1800" b="0" i="0" dirty="0" err="1">
                <a:effectLst/>
                <a:latin typeface="+mj-lt"/>
              </a:rPr>
              <a:t>stomach</a:t>
            </a:r>
            <a:r>
              <a:rPr lang="cs-CZ" sz="1800" b="0" i="0" dirty="0">
                <a:effectLst/>
                <a:latin typeface="+mj-lt"/>
              </a:rPr>
              <a:t> lumen.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+mj-lt"/>
              </a:rPr>
              <a:t>Cl- </a:t>
            </a:r>
            <a:r>
              <a:rPr lang="cs-CZ" sz="1800" b="0" i="0" dirty="0" err="1">
                <a:effectLst/>
                <a:latin typeface="+mj-lt"/>
              </a:rPr>
              <a:t>ions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follow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passively</a:t>
            </a:r>
            <a:r>
              <a:rPr lang="cs-CZ" sz="1800" b="0" i="0" dirty="0">
                <a:effectLst/>
                <a:latin typeface="+mj-lt"/>
              </a:rPr>
              <a:t> via anion </a:t>
            </a:r>
            <a:r>
              <a:rPr lang="cs-CZ" sz="1800" b="0" i="0" dirty="0" err="1">
                <a:effectLst/>
                <a:latin typeface="+mj-lt"/>
              </a:rPr>
              <a:t>channels</a:t>
            </a:r>
            <a:r>
              <a:rPr lang="cs-CZ" sz="1800" b="0" i="0" dirty="0">
                <a:effectLst/>
                <a:latin typeface="+mj-lt"/>
              </a:rPr>
              <a:t>, </a:t>
            </a:r>
            <a:r>
              <a:rPr lang="cs-CZ" sz="1800" b="0" i="0" dirty="0" err="1">
                <a:effectLst/>
                <a:latin typeface="+mj-lt"/>
              </a:rPr>
              <a:t>forming</a:t>
            </a:r>
            <a:r>
              <a:rPr lang="cs-CZ" sz="1800" b="0" i="0" dirty="0">
                <a:effectLst/>
                <a:latin typeface="+mj-lt"/>
              </a:rPr>
              <a:t> HCl.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Acidification</a:t>
            </a:r>
            <a:r>
              <a:rPr lang="cs-CZ" sz="1800" b="0" i="0" dirty="0">
                <a:effectLst/>
                <a:latin typeface="+mj-lt"/>
              </a:rPr>
              <a:t> of </a:t>
            </a:r>
            <a:r>
              <a:rPr lang="cs-CZ" sz="1800" b="0" i="0" dirty="0" err="1">
                <a:effectLst/>
                <a:latin typeface="+mj-lt"/>
              </a:rPr>
              <a:t>Gastric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Contents</a:t>
            </a:r>
            <a:r>
              <a:rPr lang="cs-CZ" sz="18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Lowers</a:t>
            </a:r>
            <a:r>
              <a:rPr lang="cs-CZ" sz="1800" b="0" i="0" dirty="0">
                <a:effectLst/>
                <a:latin typeface="+mj-lt"/>
              </a:rPr>
              <a:t> pH to </a:t>
            </a:r>
            <a:r>
              <a:rPr lang="cs-CZ" sz="1800" b="0" i="0" dirty="0" err="1">
                <a:effectLst/>
                <a:latin typeface="+mj-lt"/>
              </a:rPr>
              <a:t>around</a:t>
            </a:r>
            <a:r>
              <a:rPr lang="cs-CZ" sz="1800" b="0" i="0" dirty="0">
                <a:effectLst/>
                <a:latin typeface="+mj-lt"/>
              </a:rPr>
              <a:t> 1-2, </a:t>
            </a:r>
            <a:r>
              <a:rPr lang="cs-CZ" sz="1800" b="0" i="0" dirty="0" err="1">
                <a:effectLst/>
                <a:latin typeface="+mj-lt"/>
              </a:rPr>
              <a:t>creating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an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acidic</a:t>
            </a:r>
            <a:r>
              <a:rPr lang="cs-CZ" sz="1800" b="0" i="0" dirty="0">
                <a:effectLst/>
                <a:latin typeface="+mj-lt"/>
              </a:rPr>
              <a:t> environment </a:t>
            </a:r>
            <a:r>
              <a:rPr lang="cs-CZ" sz="1800" b="0" i="0" dirty="0" err="1">
                <a:effectLst/>
                <a:latin typeface="+mj-lt"/>
              </a:rPr>
              <a:t>optimal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for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digestion</a:t>
            </a:r>
            <a:r>
              <a:rPr lang="cs-CZ" sz="1800" b="0" i="0" dirty="0">
                <a:effectLst/>
                <a:latin typeface="+mj-lt"/>
              </a:rPr>
              <a:t> and </a:t>
            </a:r>
            <a:r>
              <a:rPr lang="cs-CZ" sz="1800" b="0" i="0" dirty="0" err="1">
                <a:effectLst/>
                <a:latin typeface="+mj-lt"/>
              </a:rPr>
              <a:t>microbial</a:t>
            </a:r>
            <a:r>
              <a:rPr lang="cs-CZ" sz="1800" b="0" i="0" dirty="0">
                <a:effectLst/>
                <a:latin typeface="+mj-lt"/>
              </a:rPr>
              <a:t> defense.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>
            <a:extLst>
              <a:ext uri="{FF2B5EF4-FFF2-40B4-BE49-F238E27FC236}">
                <a16:creationId xmlns:a16="http://schemas.microsoft.com/office/drawing/2014/main" id="{DC60A276-B2F9-2667-5E00-2DAC28E453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8247" y="883920"/>
            <a:ext cx="6193753" cy="5430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F8471C-1AB3-4A54-9576-CE0C059A0117}"/>
              </a:ext>
            </a:extLst>
          </p:cNvPr>
          <p:cNvSpPr txBox="1"/>
          <p:nvPr/>
        </p:nvSpPr>
        <p:spPr>
          <a:xfrm>
            <a:off x="-437833" y="883920"/>
            <a:ext cx="653383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key inhibitory regulator</a:t>
            </a:r>
            <a:r>
              <a:rPr lang="en-US" sz="2000" dirty="0">
                <a:latin typeface="+mj-lt"/>
              </a:rPr>
              <a:t> of gastric acid secretion</a:t>
            </a:r>
            <a:endParaRPr lang="cs-CZ" sz="2000" b="0" i="0" dirty="0">
              <a:effectLst/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Released by D cells in response to low luminal pH and inhibits acid secretion by parietal cells.</a:t>
            </a:r>
            <a:endParaRPr lang="cs-CZ" sz="2000" b="0" i="0" dirty="0">
              <a:effectLst/>
              <a:latin typeface="+mj-lt"/>
            </a:endParaRPr>
          </a:p>
          <a:p>
            <a:pPr lvl="1" algn="l"/>
            <a:r>
              <a:rPr lang="en-US" sz="2000" b="1" i="0" dirty="0">
                <a:effectLst/>
                <a:latin typeface="+mj-lt"/>
              </a:rPr>
              <a:t>Feedback loop helps maintain gastric pH balance and prevent excessive acid production.</a:t>
            </a:r>
            <a:endParaRPr lang="cs-CZ" sz="2000" b="1" i="0" dirty="0">
              <a:effectLst/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effectLst/>
                <a:latin typeface="+mj-lt"/>
              </a:rPr>
              <a:t>Release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Stimuli</a:t>
            </a:r>
            <a:r>
              <a:rPr lang="cs-CZ" sz="2000" b="0" i="0" dirty="0">
                <a:effectLst/>
                <a:latin typeface="+mj-lt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b="0" i="0" dirty="0" err="1">
                <a:effectLst/>
                <a:latin typeface="+mj-lt"/>
              </a:rPr>
              <a:t>Low</a:t>
            </a:r>
            <a:r>
              <a:rPr lang="cs-CZ" sz="2000" b="0" i="0" dirty="0">
                <a:effectLst/>
                <a:latin typeface="+mj-lt"/>
              </a:rPr>
              <a:t> pH (</a:t>
            </a:r>
            <a:r>
              <a:rPr lang="cs-CZ" sz="2000" b="0" i="0" dirty="0" err="1">
                <a:effectLst/>
                <a:latin typeface="+mj-lt"/>
              </a:rPr>
              <a:t>acidic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conditions</a:t>
            </a:r>
            <a:r>
              <a:rPr lang="cs-CZ" sz="2000" b="0" i="0" dirty="0">
                <a:effectLst/>
                <a:latin typeface="+mj-lt"/>
              </a:rPr>
              <a:t>, pH &lt;3 in </a:t>
            </a:r>
            <a:r>
              <a:rPr lang="cs-CZ" sz="2000" b="0" i="0" dirty="0" err="1">
                <a:effectLst/>
                <a:latin typeface="+mj-lt"/>
              </a:rPr>
              <a:t>stomach</a:t>
            </a:r>
            <a:r>
              <a:rPr lang="cs-CZ" sz="2000" b="0" i="0" dirty="0">
                <a:effectLst/>
                <a:latin typeface="+mj-lt"/>
              </a:rPr>
              <a:t>) → Direct </a:t>
            </a:r>
            <a:r>
              <a:rPr lang="cs-CZ" sz="2000" b="0" i="0" dirty="0" err="1">
                <a:effectLst/>
                <a:latin typeface="+mj-lt"/>
              </a:rPr>
              <a:t>stimulation</a:t>
            </a:r>
            <a:r>
              <a:rPr lang="cs-CZ" sz="2000" b="0" i="0" dirty="0">
                <a:effectLst/>
                <a:latin typeface="+mj-lt"/>
              </a:rPr>
              <a:t> of D </a:t>
            </a:r>
            <a:r>
              <a:rPr lang="cs-CZ" sz="2000" b="0" i="0" dirty="0" err="1">
                <a:effectLst/>
                <a:latin typeface="+mj-lt"/>
              </a:rPr>
              <a:t>cells</a:t>
            </a:r>
            <a:r>
              <a:rPr lang="cs-CZ" sz="2000" b="0" i="0" dirty="0">
                <a:effectLst/>
                <a:latin typeface="+mj-lt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b="0" i="0" dirty="0" err="1">
                <a:effectLst/>
                <a:latin typeface="+mj-lt"/>
              </a:rPr>
              <a:t>Secretin</a:t>
            </a:r>
            <a:r>
              <a:rPr lang="cs-CZ" sz="2000" b="0" i="0" dirty="0">
                <a:effectLst/>
                <a:latin typeface="+mj-lt"/>
              </a:rPr>
              <a:t> (</a:t>
            </a:r>
            <a:r>
              <a:rPr lang="cs-CZ" sz="2000" b="0" i="0" dirty="0" err="1">
                <a:effectLst/>
                <a:latin typeface="+mj-lt"/>
              </a:rPr>
              <a:t>from</a:t>
            </a:r>
            <a:r>
              <a:rPr lang="cs-CZ" sz="2000" b="0" i="0" dirty="0">
                <a:effectLst/>
                <a:latin typeface="+mj-lt"/>
              </a:rPr>
              <a:t> S </a:t>
            </a:r>
            <a:r>
              <a:rPr lang="cs-CZ" sz="2000" b="0" i="0" dirty="0" err="1">
                <a:effectLst/>
                <a:latin typeface="+mj-lt"/>
              </a:rPr>
              <a:t>cells</a:t>
            </a:r>
            <a:r>
              <a:rPr lang="cs-CZ" sz="2000" b="0" i="0" dirty="0">
                <a:effectLst/>
                <a:latin typeface="+mj-lt"/>
              </a:rPr>
              <a:t> in duodenum) → </a:t>
            </a:r>
            <a:r>
              <a:rPr lang="cs-CZ" sz="2000" b="0" i="0" dirty="0" err="1">
                <a:effectLst/>
                <a:latin typeface="+mj-lt"/>
              </a:rPr>
              <a:t>Enhances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somatostatin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release</a:t>
            </a:r>
            <a:r>
              <a:rPr lang="cs-CZ" sz="2000" b="0" i="0" dirty="0">
                <a:effectLst/>
                <a:latin typeface="+mj-lt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latin typeface="+mj-lt"/>
              </a:rPr>
              <a:t>CCK (</a:t>
            </a:r>
            <a:r>
              <a:rPr lang="cs-CZ" sz="2000" b="0" i="0" dirty="0" err="1">
                <a:effectLst/>
                <a:latin typeface="+mj-lt"/>
              </a:rPr>
              <a:t>from</a:t>
            </a:r>
            <a:r>
              <a:rPr lang="cs-CZ" sz="2000" b="0" i="0" dirty="0">
                <a:effectLst/>
                <a:latin typeface="+mj-lt"/>
              </a:rPr>
              <a:t> I </a:t>
            </a:r>
            <a:r>
              <a:rPr lang="cs-CZ" sz="2000" b="0" i="0" dirty="0" err="1">
                <a:effectLst/>
                <a:latin typeface="+mj-lt"/>
              </a:rPr>
              <a:t>cells</a:t>
            </a:r>
            <a:r>
              <a:rPr lang="cs-CZ" sz="2000" b="0" i="0" dirty="0">
                <a:effectLst/>
                <a:latin typeface="+mj-lt"/>
              </a:rPr>
              <a:t> in duodenum) → </a:t>
            </a:r>
            <a:r>
              <a:rPr lang="cs-CZ" sz="2000" b="0" i="0" dirty="0" err="1">
                <a:effectLst/>
                <a:latin typeface="+mj-lt"/>
              </a:rPr>
              <a:t>Also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promotes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somatostatin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release</a:t>
            </a:r>
            <a:r>
              <a:rPr lang="cs-CZ" sz="2000" b="0" i="0" dirty="0">
                <a:effectLst/>
                <a:latin typeface="+mj-lt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b="0" i="0" dirty="0" err="1">
                <a:effectLst/>
                <a:latin typeface="+mj-lt"/>
              </a:rPr>
              <a:t>Vagal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stimulation</a:t>
            </a:r>
            <a:r>
              <a:rPr lang="cs-CZ" sz="2000" b="0" i="0" dirty="0">
                <a:effectLst/>
                <a:latin typeface="+mj-lt"/>
              </a:rPr>
              <a:t> (</a:t>
            </a:r>
            <a:r>
              <a:rPr lang="cs-CZ" sz="2000" b="0" i="0" dirty="0" err="1">
                <a:effectLst/>
                <a:latin typeface="+mj-lt"/>
              </a:rPr>
              <a:t>ACh</a:t>
            </a:r>
            <a:r>
              <a:rPr lang="cs-CZ" sz="2000" b="0" i="0" dirty="0">
                <a:effectLst/>
                <a:latin typeface="+mj-lt"/>
              </a:rPr>
              <a:t>, via M3 </a:t>
            </a:r>
            <a:r>
              <a:rPr lang="cs-CZ" sz="2000" b="0" i="0" dirty="0" err="1">
                <a:effectLst/>
                <a:latin typeface="+mj-lt"/>
              </a:rPr>
              <a:t>receptors</a:t>
            </a:r>
            <a:r>
              <a:rPr lang="cs-CZ" sz="2000" b="0" i="0" dirty="0">
                <a:effectLst/>
                <a:latin typeface="+mj-lt"/>
              </a:rPr>
              <a:t>) </a:t>
            </a:r>
            <a:r>
              <a:rPr lang="cs-CZ" sz="2000" b="0" i="0" dirty="0" err="1">
                <a:effectLst/>
                <a:latin typeface="+mj-lt"/>
              </a:rPr>
              <a:t>inhibits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somatostatin</a:t>
            </a:r>
            <a:r>
              <a:rPr lang="cs-CZ" sz="2000" b="0" i="0" dirty="0">
                <a:effectLst/>
                <a:latin typeface="+mj-lt"/>
              </a:rPr>
              <a:t> (</a:t>
            </a:r>
            <a:r>
              <a:rPr lang="cs-CZ" sz="2000" b="0" i="0" dirty="0" err="1">
                <a:effectLst/>
                <a:latin typeface="+mj-lt"/>
              </a:rPr>
              <a:t>during</a:t>
            </a:r>
            <a:r>
              <a:rPr lang="cs-CZ" sz="2000" b="0" i="0" dirty="0">
                <a:effectLst/>
                <a:latin typeface="+mj-lt"/>
              </a:rPr>
              <a:t> the </a:t>
            </a:r>
            <a:r>
              <a:rPr lang="cs-CZ" sz="2000" b="0" i="0" dirty="0" err="1">
                <a:effectLst/>
                <a:latin typeface="+mj-lt"/>
              </a:rPr>
              <a:t>cephalic</a:t>
            </a:r>
            <a:r>
              <a:rPr lang="cs-CZ" sz="2000" b="0" i="0" dirty="0">
                <a:effectLst/>
                <a:latin typeface="+mj-lt"/>
              </a:rPr>
              <a:t> and </a:t>
            </a:r>
            <a:r>
              <a:rPr lang="cs-CZ" sz="2000" b="0" i="0" dirty="0" err="1">
                <a:effectLst/>
                <a:latin typeface="+mj-lt"/>
              </a:rPr>
              <a:t>gastric</a:t>
            </a:r>
            <a:r>
              <a:rPr lang="cs-CZ" sz="2000" b="0" i="0" dirty="0">
                <a:effectLst/>
                <a:latin typeface="+mj-lt"/>
              </a:rPr>
              <a:t> </a:t>
            </a:r>
            <a:r>
              <a:rPr lang="cs-CZ" sz="2000" b="0" i="0" dirty="0" err="1">
                <a:effectLst/>
                <a:latin typeface="+mj-lt"/>
              </a:rPr>
              <a:t>phases</a:t>
            </a:r>
            <a:r>
              <a:rPr lang="cs-CZ" sz="2000" b="0" i="0" dirty="0">
                <a:effectLst/>
                <a:latin typeface="+mj-lt"/>
              </a:rPr>
              <a:t>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000" b="1" i="0" dirty="0">
              <a:effectLst/>
              <a:latin typeface="+mj-lt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81AD9547-4C23-DE7A-F648-DE57B6309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102" y="308927"/>
            <a:ext cx="11079797" cy="1371601"/>
          </a:xfrm>
        </p:spPr>
        <p:txBody>
          <a:bodyPr/>
          <a:lstStyle/>
          <a:p>
            <a:pPr algn="ctr"/>
            <a:r>
              <a:rPr lang="cs-CZ" altLang="cs-CZ" dirty="0" err="1">
                <a:latin typeface="Arial" panose="020B0604020202020204" pitchFamily="34" charset="0"/>
              </a:rPr>
              <a:t>Somatostatin</a:t>
            </a:r>
            <a:r>
              <a:rPr lang="cs-CZ" altLang="cs-CZ" dirty="0">
                <a:latin typeface="Arial" panose="020B0604020202020204" pitchFamily="34" charset="0"/>
              </a:rPr>
              <a:t> : Negative </a:t>
            </a:r>
            <a:r>
              <a:rPr lang="cs-CZ" altLang="cs-CZ" dirty="0" err="1">
                <a:latin typeface="Arial" panose="020B0604020202020204" pitchFamily="34" charset="0"/>
              </a:rPr>
              <a:t>Regulation</a:t>
            </a:r>
            <a:r>
              <a:rPr lang="cs-CZ" altLang="cs-CZ" dirty="0">
                <a:latin typeface="Arial" panose="020B0604020202020204" pitchFamily="34" charset="0"/>
              </a:rPr>
              <a:t> of HCl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050">
            <a:extLst>
              <a:ext uri="{FF2B5EF4-FFF2-40B4-BE49-F238E27FC236}">
                <a16:creationId xmlns:a16="http://schemas.microsoft.com/office/drawing/2014/main" id="{0AA8A76F-6D22-956A-8FB1-6644E27EA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Pathology</a:t>
            </a:r>
          </a:p>
        </p:txBody>
      </p:sp>
      <p:sp>
        <p:nvSpPr>
          <p:cNvPr id="89091" name="Rectangle 2051">
            <a:extLst>
              <a:ext uri="{FF2B5EF4-FFF2-40B4-BE49-F238E27FC236}">
                <a16:creationId xmlns:a16="http://schemas.microsoft.com/office/drawing/2014/main" id="{38324A8B-647F-60FA-6203-6F3562D1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Pathophysiology</a:t>
            </a:r>
            <a:r>
              <a:rPr lang="cs-CZ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+mj-lt"/>
              </a:rPr>
              <a:t>Peptic</a:t>
            </a:r>
            <a:r>
              <a:rPr lang="cs-CZ" b="1" i="0" dirty="0">
                <a:effectLst/>
                <a:latin typeface="+mj-lt"/>
              </a:rPr>
              <a:t> </a:t>
            </a:r>
            <a:r>
              <a:rPr lang="cs-CZ" b="1" i="0" dirty="0" err="1">
                <a:effectLst/>
                <a:latin typeface="+mj-lt"/>
              </a:rPr>
              <a:t>Ulcer</a:t>
            </a:r>
            <a:r>
              <a:rPr lang="cs-CZ" b="1" i="0" dirty="0">
                <a:effectLst/>
                <a:latin typeface="+mj-lt"/>
              </a:rPr>
              <a:t> </a:t>
            </a:r>
            <a:r>
              <a:rPr lang="cs-CZ" b="1" i="0" dirty="0" err="1">
                <a:effectLst/>
                <a:latin typeface="+mj-lt"/>
              </a:rPr>
              <a:t>Disease</a:t>
            </a:r>
            <a:r>
              <a:rPr lang="cs-CZ" b="1" i="0" dirty="0">
                <a:effectLst/>
                <a:latin typeface="+mj-lt"/>
              </a:rPr>
              <a:t> </a:t>
            </a:r>
            <a:r>
              <a:rPr lang="cs-CZ" b="0" i="0" dirty="0">
                <a:effectLst/>
                <a:latin typeface="+mj-lt"/>
              </a:rPr>
              <a:t>(PUD): </a:t>
            </a:r>
            <a:r>
              <a:rPr lang="cs-CZ" b="0" i="0" dirty="0" err="1">
                <a:effectLst/>
                <a:latin typeface="+mj-lt"/>
              </a:rPr>
              <a:t>Erosion</a:t>
            </a:r>
            <a:r>
              <a:rPr lang="cs-CZ" b="0" i="0" dirty="0">
                <a:effectLst/>
                <a:latin typeface="+mj-lt"/>
              </a:rPr>
              <a:t> of </a:t>
            </a:r>
            <a:r>
              <a:rPr lang="cs-CZ" b="0" i="0" dirty="0" err="1">
                <a:effectLst/>
                <a:latin typeface="+mj-lt"/>
              </a:rPr>
              <a:t>gastric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duodenal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mucosa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due</a:t>
            </a:r>
            <a:r>
              <a:rPr lang="cs-CZ" b="0" i="0" dirty="0">
                <a:effectLst/>
                <a:latin typeface="+mj-lt"/>
              </a:rPr>
              <a:t> to </a:t>
            </a:r>
            <a:r>
              <a:rPr lang="cs-CZ" b="0" i="0" dirty="0" err="1">
                <a:effectLst/>
                <a:latin typeface="+mj-lt"/>
              </a:rPr>
              <a:t>imbalance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between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chemeClr val="accent3"/>
                </a:solidFill>
                <a:effectLst/>
                <a:latin typeface="+mj-lt"/>
              </a:rPr>
              <a:t>protective</a:t>
            </a:r>
            <a:r>
              <a:rPr lang="cs-CZ" b="0" i="0" dirty="0">
                <a:solidFill>
                  <a:schemeClr val="accent3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chemeClr val="accent3"/>
                </a:solidFill>
                <a:effectLst/>
                <a:latin typeface="+mj-lt"/>
              </a:rPr>
              <a:t>factors</a:t>
            </a:r>
            <a:r>
              <a:rPr lang="cs-CZ" b="0" i="0" dirty="0">
                <a:solidFill>
                  <a:schemeClr val="accent3"/>
                </a:solidFill>
                <a:effectLst/>
                <a:latin typeface="+mj-lt"/>
              </a:rPr>
              <a:t> </a:t>
            </a:r>
            <a:r>
              <a:rPr lang="cs-CZ" b="0" i="0" dirty="0">
                <a:effectLst/>
                <a:latin typeface="+mj-lt"/>
              </a:rPr>
              <a:t>(</a:t>
            </a:r>
            <a:r>
              <a:rPr lang="cs-CZ" b="0" i="0" dirty="0" err="1">
                <a:effectLst/>
                <a:latin typeface="+mj-lt"/>
              </a:rPr>
              <a:t>mucus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bicarbonate</a:t>
            </a:r>
            <a:r>
              <a:rPr lang="cs-CZ" b="0" i="0" dirty="0">
                <a:effectLst/>
                <a:latin typeface="+mj-lt"/>
              </a:rPr>
              <a:t>) and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+mj-lt"/>
              </a:rPr>
              <a:t>damaging</a:t>
            </a:r>
            <a:r>
              <a:rPr lang="cs-CZ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+mj-lt"/>
              </a:rPr>
              <a:t>factors</a:t>
            </a:r>
            <a:r>
              <a:rPr lang="cs-CZ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cs-CZ" b="0" i="0" dirty="0">
                <a:effectLst/>
                <a:latin typeface="+mj-lt"/>
              </a:rPr>
              <a:t>(acid, pepsin).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Gastritis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Inflammation</a:t>
            </a:r>
            <a:r>
              <a:rPr lang="cs-CZ" b="0" i="0" dirty="0">
                <a:effectLst/>
                <a:latin typeface="+mj-lt"/>
              </a:rPr>
              <a:t> of </a:t>
            </a:r>
            <a:r>
              <a:rPr lang="cs-CZ" b="0" i="0" dirty="0" err="1">
                <a:effectLst/>
                <a:latin typeface="+mj-lt"/>
              </a:rPr>
              <a:t>gastric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mucosa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often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due</a:t>
            </a:r>
            <a:r>
              <a:rPr lang="cs-CZ" b="0" i="0" dirty="0">
                <a:effectLst/>
                <a:latin typeface="+mj-lt"/>
              </a:rPr>
              <a:t> to </a:t>
            </a:r>
            <a:r>
              <a:rPr lang="cs-CZ" b="0" i="0" dirty="0" err="1">
                <a:effectLst/>
                <a:latin typeface="+mj-lt"/>
              </a:rPr>
              <a:t>infection</a:t>
            </a:r>
            <a:r>
              <a:rPr lang="cs-CZ" b="0" i="0" dirty="0">
                <a:effectLst/>
                <a:latin typeface="+mj-lt"/>
              </a:rPr>
              <a:t> (</a:t>
            </a:r>
            <a:r>
              <a:rPr lang="cs-CZ" b="0" i="0" dirty="0" err="1">
                <a:effectLst/>
                <a:latin typeface="+mj-lt"/>
              </a:rPr>
              <a:t>Helicobacter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pylori</a:t>
            </a:r>
            <a:r>
              <a:rPr lang="cs-CZ" b="0" i="0" dirty="0">
                <a:effectLst/>
                <a:latin typeface="+mj-lt"/>
              </a:rPr>
              <a:t>), NSAID use,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alcohol</a:t>
            </a:r>
            <a:r>
              <a:rPr lang="cs-CZ" b="0" i="0" dirty="0">
                <a:effectLst/>
                <a:latin typeface="+mj-lt"/>
              </a:rPr>
              <a:t> abuse.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+mj-lt"/>
              </a:rPr>
              <a:t>Gastric</a:t>
            </a:r>
            <a:r>
              <a:rPr lang="cs-CZ" b="1" i="0" dirty="0">
                <a:effectLst/>
                <a:latin typeface="+mj-lt"/>
              </a:rPr>
              <a:t> Cancer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Malignant</a:t>
            </a:r>
            <a:r>
              <a:rPr lang="cs-CZ" b="0" i="0" dirty="0">
                <a:effectLst/>
                <a:latin typeface="+mj-lt"/>
              </a:rPr>
              <a:t> tumor </a:t>
            </a:r>
            <a:r>
              <a:rPr lang="cs-CZ" b="0" i="0" dirty="0" err="1">
                <a:effectLst/>
                <a:latin typeface="+mj-lt"/>
              </a:rPr>
              <a:t>arising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from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gastric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epithelium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often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associated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with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chronic</a:t>
            </a:r>
            <a:r>
              <a:rPr lang="cs-CZ" b="0" i="0" dirty="0">
                <a:effectLst/>
                <a:latin typeface="+mj-lt"/>
              </a:rPr>
              <a:t> gastritis, H. </a:t>
            </a:r>
            <a:r>
              <a:rPr lang="cs-CZ" b="0" i="0" dirty="0" err="1">
                <a:effectLst/>
                <a:latin typeface="+mj-lt"/>
              </a:rPr>
              <a:t>pylori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infection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genetic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predisposition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dirty="0" err="1"/>
              <a:t>Zollinger-Ellison</a:t>
            </a:r>
            <a:r>
              <a:rPr lang="cs-CZ" b="1" dirty="0"/>
              <a:t> syndrome</a:t>
            </a:r>
            <a:endParaRPr lang="cs-CZ" b="1" dirty="0"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dirty="0" err="1"/>
              <a:t>Gastroparesis</a:t>
            </a:r>
            <a:endParaRPr lang="cs-CZ" b="1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Common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Symptoms</a:t>
            </a:r>
            <a:r>
              <a:rPr lang="cs-CZ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+mj-lt"/>
              </a:rPr>
              <a:t>Dyspepsia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Epigastric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discomfort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bloating</a:t>
            </a:r>
            <a:r>
              <a:rPr lang="cs-CZ" b="0" i="0" dirty="0">
                <a:effectLst/>
                <a:latin typeface="+mj-lt"/>
              </a:rPr>
              <a:t>, early </a:t>
            </a:r>
            <a:r>
              <a:rPr lang="cs-CZ" b="0" i="0" dirty="0" err="1">
                <a:effectLst/>
                <a:latin typeface="+mj-lt"/>
              </a:rPr>
              <a:t>satiety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+mj-lt"/>
              </a:rPr>
              <a:t>Hematemesis</a:t>
            </a:r>
            <a:r>
              <a:rPr lang="cs-CZ" b="1" i="0" dirty="0">
                <a:effectLst/>
                <a:latin typeface="+mj-lt"/>
              </a:rPr>
              <a:t>: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Vomiting</a:t>
            </a:r>
            <a:r>
              <a:rPr lang="cs-CZ" b="0" i="0" dirty="0">
                <a:effectLst/>
                <a:latin typeface="+mj-lt"/>
              </a:rPr>
              <a:t> of </a:t>
            </a:r>
            <a:r>
              <a:rPr lang="cs-CZ" b="0" i="0" dirty="0" err="1">
                <a:effectLst/>
                <a:latin typeface="+mj-lt"/>
              </a:rPr>
              <a:t>blood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indicative</a:t>
            </a:r>
            <a:r>
              <a:rPr lang="cs-CZ" b="0" i="0" dirty="0">
                <a:effectLst/>
                <a:latin typeface="+mj-lt"/>
              </a:rPr>
              <a:t> of </a:t>
            </a:r>
            <a:r>
              <a:rPr lang="cs-CZ" b="0" i="0" dirty="0" err="1">
                <a:effectLst/>
                <a:latin typeface="+mj-lt"/>
              </a:rPr>
              <a:t>gastrointestinal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bleeding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+mj-lt"/>
              </a:rPr>
              <a:t>Melena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Dark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tarry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stools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due</a:t>
            </a:r>
            <a:r>
              <a:rPr lang="cs-CZ" b="0" i="0" dirty="0">
                <a:effectLst/>
                <a:latin typeface="+mj-lt"/>
              </a:rPr>
              <a:t> to </a:t>
            </a:r>
            <a:r>
              <a:rPr lang="cs-CZ" b="0" i="0" dirty="0" err="1">
                <a:effectLst/>
                <a:latin typeface="+mj-lt"/>
              </a:rPr>
              <a:t>digested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blood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+mj-lt"/>
              </a:rPr>
              <a:t>Nausea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vomiting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weight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loss</a:t>
            </a:r>
            <a:r>
              <a:rPr lang="cs-CZ" b="0" i="0" dirty="0">
                <a:effectLst/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A76B82-3E93-B58F-9A2C-61FC4D18F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676F6A-5EA8-068E-074D-85DC5E68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Gastritis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83346A-A6D6-A075-52AF-850E4500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 err="1"/>
              <a:t>Inflammation</a:t>
            </a:r>
            <a:r>
              <a:rPr lang="cs-CZ" sz="2000" b="1" dirty="0"/>
              <a:t> of the </a:t>
            </a:r>
            <a:r>
              <a:rPr lang="cs-CZ" sz="2000" b="1" dirty="0" err="1"/>
              <a:t>gastric</a:t>
            </a:r>
            <a:r>
              <a:rPr lang="cs-CZ" sz="2000" b="1" dirty="0"/>
              <a:t> </a:t>
            </a:r>
            <a:r>
              <a:rPr lang="cs-CZ" sz="2000" b="1" dirty="0" err="1"/>
              <a:t>mucosa</a:t>
            </a:r>
            <a:r>
              <a:rPr lang="cs-CZ" sz="2000" b="1" dirty="0"/>
              <a:t>, </a:t>
            </a:r>
            <a:r>
              <a:rPr lang="cs-CZ" sz="2000" b="1" dirty="0" err="1"/>
              <a:t>characterized</a:t>
            </a:r>
            <a:r>
              <a:rPr lang="cs-CZ" sz="2000" b="1" dirty="0"/>
              <a:t> by </a:t>
            </a:r>
            <a:r>
              <a:rPr lang="cs-CZ" sz="2000" b="1" dirty="0" err="1"/>
              <a:t>mucosal</a:t>
            </a:r>
            <a:r>
              <a:rPr lang="cs-CZ" sz="2000" b="1" dirty="0"/>
              <a:t> </a:t>
            </a:r>
            <a:r>
              <a:rPr lang="cs-CZ" sz="2000" b="1" dirty="0" err="1"/>
              <a:t>injury</a:t>
            </a:r>
            <a:r>
              <a:rPr lang="cs-CZ" sz="2000" b="1" dirty="0"/>
              <a:t> and </a:t>
            </a:r>
            <a:r>
              <a:rPr lang="cs-CZ" sz="2000" b="1" dirty="0" err="1"/>
              <a:t>infiltration</a:t>
            </a:r>
            <a:r>
              <a:rPr lang="cs-CZ" sz="2000" b="1" dirty="0"/>
              <a:t> of </a:t>
            </a:r>
            <a:r>
              <a:rPr lang="cs-CZ" sz="2000" b="1" dirty="0" err="1"/>
              <a:t>inflammatory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.</a:t>
            </a:r>
          </a:p>
          <a:p>
            <a:r>
              <a:rPr lang="cs-CZ" sz="2000" b="1" dirty="0" err="1"/>
              <a:t>Acute</a:t>
            </a:r>
            <a:r>
              <a:rPr lang="cs-CZ" sz="2000" b="1" dirty="0"/>
              <a:t> Gastritis</a:t>
            </a:r>
            <a:r>
              <a:rPr lang="cs-CZ" sz="2000" dirty="0"/>
              <a:t>: </a:t>
            </a:r>
          </a:p>
          <a:p>
            <a:pPr lvl="1"/>
            <a:r>
              <a:rPr lang="cs-CZ" sz="1600" dirty="0" err="1"/>
              <a:t>Sudden</a:t>
            </a:r>
            <a:r>
              <a:rPr lang="cs-CZ" sz="1600" dirty="0"/>
              <a:t> </a:t>
            </a:r>
            <a:r>
              <a:rPr lang="cs-CZ" sz="1600" dirty="0" err="1"/>
              <a:t>onset</a:t>
            </a:r>
            <a:r>
              <a:rPr lang="cs-CZ" sz="1600" dirty="0"/>
              <a:t>, </a:t>
            </a:r>
            <a:r>
              <a:rPr lang="cs-CZ" sz="1600" dirty="0" err="1"/>
              <a:t>often</a:t>
            </a:r>
            <a:r>
              <a:rPr lang="cs-CZ" sz="1600" dirty="0"/>
              <a:t> </a:t>
            </a:r>
            <a:r>
              <a:rPr lang="cs-CZ" sz="1600" dirty="0" err="1"/>
              <a:t>due</a:t>
            </a:r>
            <a:r>
              <a:rPr lang="cs-CZ" sz="1600" dirty="0"/>
              <a:t> to </a:t>
            </a:r>
            <a:r>
              <a:rPr lang="cs-CZ" sz="1600" dirty="0" err="1"/>
              <a:t>irritants</a:t>
            </a:r>
            <a:r>
              <a:rPr lang="cs-CZ" sz="1600" dirty="0"/>
              <a:t> such as </a:t>
            </a:r>
            <a:r>
              <a:rPr lang="cs-CZ" sz="1600" dirty="0" err="1"/>
              <a:t>NSAIDs</a:t>
            </a:r>
            <a:r>
              <a:rPr lang="cs-CZ" sz="1600" dirty="0"/>
              <a:t>, </a:t>
            </a:r>
            <a:r>
              <a:rPr lang="cs-CZ" sz="1600" dirty="0" err="1"/>
              <a:t>alcohol</a:t>
            </a:r>
            <a:r>
              <a:rPr lang="cs-CZ" sz="1600" dirty="0"/>
              <a:t>,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infectious</a:t>
            </a:r>
            <a:r>
              <a:rPr lang="cs-CZ" sz="1600" dirty="0"/>
              <a:t> </a:t>
            </a:r>
            <a:r>
              <a:rPr lang="cs-CZ" sz="1600" dirty="0" err="1"/>
              <a:t>agents</a:t>
            </a:r>
            <a:r>
              <a:rPr lang="cs-CZ" sz="1600" dirty="0"/>
              <a:t> (</a:t>
            </a:r>
            <a:r>
              <a:rPr lang="cs-CZ" sz="1600" dirty="0" err="1"/>
              <a:t>e.g</a:t>
            </a:r>
            <a:r>
              <a:rPr lang="cs-CZ" sz="1600" dirty="0"/>
              <a:t>., H. </a:t>
            </a:r>
            <a:r>
              <a:rPr lang="cs-CZ" sz="1600" dirty="0" err="1"/>
              <a:t>pylori</a:t>
            </a:r>
            <a:r>
              <a:rPr lang="cs-CZ" sz="1600" dirty="0"/>
              <a:t>).</a:t>
            </a:r>
          </a:p>
          <a:p>
            <a:r>
              <a:rPr lang="cs-CZ" sz="2000" b="1" dirty="0" err="1"/>
              <a:t>Chronic</a:t>
            </a:r>
            <a:r>
              <a:rPr lang="cs-CZ" sz="2000" b="1" dirty="0"/>
              <a:t> Gastritis</a:t>
            </a:r>
            <a:r>
              <a:rPr lang="cs-CZ" sz="2000" dirty="0"/>
              <a:t>: </a:t>
            </a:r>
          </a:p>
          <a:p>
            <a:pPr lvl="1"/>
            <a:r>
              <a:rPr lang="cs-CZ" sz="1600" dirty="0" err="1"/>
              <a:t>Persistent</a:t>
            </a:r>
            <a:r>
              <a:rPr lang="cs-CZ" sz="1600" dirty="0"/>
              <a:t> </a:t>
            </a:r>
            <a:r>
              <a:rPr lang="cs-CZ" sz="1600" dirty="0" err="1"/>
              <a:t>inflammation</a:t>
            </a:r>
            <a:r>
              <a:rPr lang="cs-CZ" sz="1600" dirty="0"/>
              <a:t>, </a:t>
            </a:r>
            <a:r>
              <a:rPr lang="cs-CZ" sz="1600" dirty="0" err="1"/>
              <a:t>typically</a:t>
            </a:r>
            <a:r>
              <a:rPr lang="cs-CZ" sz="1600" dirty="0"/>
              <a:t> </a:t>
            </a:r>
            <a:r>
              <a:rPr lang="cs-CZ" sz="1600" dirty="0" err="1"/>
              <a:t>associated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H. </a:t>
            </a:r>
            <a:r>
              <a:rPr lang="cs-CZ" sz="1600" dirty="0" err="1"/>
              <a:t>pylori</a:t>
            </a:r>
            <a:r>
              <a:rPr lang="cs-CZ" sz="1600" dirty="0"/>
              <a:t> </a:t>
            </a:r>
            <a:r>
              <a:rPr lang="cs-CZ" sz="1600" dirty="0" err="1"/>
              <a:t>infection</a:t>
            </a:r>
            <a:r>
              <a:rPr lang="cs-CZ" sz="1600" dirty="0"/>
              <a:t>, </a:t>
            </a:r>
            <a:r>
              <a:rPr lang="cs-CZ" sz="1600" dirty="0" err="1"/>
              <a:t>autoimmune</a:t>
            </a:r>
            <a:r>
              <a:rPr lang="cs-CZ" sz="1600" dirty="0"/>
              <a:t> </a:t>
            </a:r>
            <a:r>
              <a:rPr lang="cs-CZ" sz="1600" dirty="0" err="1"/>
              <a:t>conditions</a:t>
            </a:r>
            <a:r>
              <a:rPr lang="cs-CZ" sz="1600" dirty="0"/>
              <a:t> (</a:t>
            </a:r>
            <a:r>
              <a:rPr lang="cs-CZ" sz="1600" dirty="0" err="1"/>
              <a:t>e.g</a:t>
            </a:r>
            <a:r>
              <a:rPr lang="cs-CZ" sz="1600" dirty="0"/>
              <a:t>., </a:t>
            </a:r>
            <a:r>
              <a:rPr lang="cs-CZ" sz="1600" dirty="0" err="1"/>
              <a:t>autoimmune</a:t>
            </a:r>
            <a:r>
              <a:rPr lang="cs-CZ" sz="1600" dirty="0"/>
              <a:t> gastritis), </a:t>
            </a:r>
            <a:r>
              <a:rPr lang="cs-CZ" sz="1600" dirty="0" err="1"/>
              <a:t>or</a:t>
            </a:r>
            <a:r>
              <a:rPr lang="cs-CZ" sz="1600" dirty="0"/>
              <a:t> long-term use of </a:t>
            </a:r>
            <a:r>
              <a:rPr lang="cs-CZ" sz="1600" dirty="0" err="1"/>
              <a:t>NSAIDs</a:t>
            </a:r>
            <a:r>
              <a:rPr lang="cs-CZ" sz="1600" dirty="0"/>
              <a:t>.</a:t>
            </a:r>
          </a:p>
          <a:p>
            <a:r>
              <a:rPr lang="cs-CZ" sz="2000" dirty="0"/>
              <a:t>Etiology:</a:t>
            </a:r>
          </a:p>
          <a:p>
            <a:pPr lvl="1"/>
            <a:r>
              <a:rPr lang="cs-CZ" sz="1600" b="1" dirty="0" err="1"/>
              <a:t>Helicobacter</a:t>
            </a:r>
            <a:r>
              <a:rPr lang="cs-CZ" sz="1600" b="1" dirty="0"/>
              <a:t> </a:t>
            </a:r>
            <a:r>
              <a:rPr lang="cs-CZ" sz="1600" b="1" dirty="0" err="1"/>
              <a:t>pylori</a:t>
            </a:r>
            <a:r>
              <a:rPr lang="cs-CZ" sz="1600" b="1" dirty="0"/>
              <a:t> (H. </a:t>
            </a:r>
            <a:r>
              <a:rPr lang="cs-CZ" sz="1600" b="1" dirty="0" err="1"/>
              <a:t>pylori</a:t>
            </a:r>
            <a:r>
              <a:rPr lang="cs-CZ" sz="1600" b="1" dirty="0"/>
              <a:t>) </a:t>
            </a:r>
            <a:r>
              <a:rPr lang="cs-CZ" sz="1600" b="1" dirty="0" err="1"/>
              <a:t>infection</a:t>
            </a:r>
            <a:r>
              <a:rPr lang="cs-CZ" sz="1600" dirty="0"/>
              <a:t>: Most </a:t>
            </a:r>
            <a:r>
              <a:rPr lang="cs-CZ" sz="1600" dirty="0" err="1"/>
              <a:t>common</a:t>
            </a:r>
            <a:r>
              <a:rPr lang="cs-CZ" sz="1600" dirty="0"/>
              <a:t> cause of </a:t>
            </a:r>
            <a:r>
              <a:rPr lang="cs-CZ" sz="1600" dirty="0" err="1"/>
              <a:t>chronic</a:t>
            </a:r>
            <a:r>
              <a:rPr lang="cs-CZ" sz="1600" dirty="0"/>
              <a:t> gastritis, </a:t>
            </a:r>
            <a:r>
              <a:rPr lang="cs-CZ" sz="1600" dirty="0" err="1"/>
              <a:t>implicated</a:t>
            </a:r>
            <a:r>
              <a:rPr lang="cs-CZ" sz="1600" dirty="0"/>
              <a:t> in </a:t>
            </a:r>
            <a:r>
              <a:rPr lang="cs-CZ" sz="1600" dirty="0" err="1"/>
              <a:t>peptic</a:t>
            </a:r>
            <a:r>
              <a:rPr lang="cs-CZ" sz="1600" dirty="0"/>
              <a:t> </a:t>
            </a:r>
            <a:r>
              <a:rPr lang="cs-CZ" sz="1600" dirty="0" err="1"/>
              <a:t>ulcer</a:t>
            </a:r>
            <a:r>
              <a:rPr lang="cs-CZ" sz="1600" dirty="0"/>
              <a:t> </a:t>
            </a:r>
            <a:r>
              <a:rPr lang="cs-CZ" sz="1600" dirty="0" err="1"/>
              <a:t>disease</a:t>
            </a:r>
            <a:r>
              <a:rPr lang="cs-CZ" sz="1600" dirty="0"/>
              <a:t> and </a:t>
            </a:r>
            <a:r>
              <a:rPr lang="cs-CZ" sz="1600" dirty="0" err="1"/>
              <a:t>gastric</a:t>
            </a:r>
            <a:r>
              <a:rPr lang="cs-CZ" sz="1600" dirty="0"/>
              <a:t> cancer.</a:t>
            </a:r>
          </a:p>
          <a:p>
            <a:pPr lvl="1"/>
            <a:r>
              <a:rPr lang="cs-CZ" sz="1600" b="1" dirty="0"/>
              <a:t>NSAID Use</a:t>
            </a:r>
            <a:r>
              <a:rPr lang="cs-CZ" sz="1600" dirty="0"/>
              <a:t>: Direct </a:t>
            </a:r>
            <a:r>
              <a:rPr lang="cs-CZ" sz="1600" dirty="0" err="1"/>
              <a:t>mucosal</a:t>
            </a:r>
            <a:r>
              <a:rPr lang="cs-CZ" sz="1600" dirty="0"/>
              <a:t> </a:t>
            </a:r>
            <a:r>
              <a:rPr lang="cs-CZ" sz="1600" dirty="0" err="1"/>
              <a:t>injury</a:t>
            </a:r>
            <a:r>
              <a:rPr lang="cs-CZ" sz="1600" dirty="0"/>
              <a:t> </a:t>
            </a:r>
            <a:r>
              <a:rPr lang="cs-CZ" sz="1600" dirty="0" err="1"/>
              <a:t>leading</a:t>
            </a:r>
            <a:r>
              <a:rPr lang="cs-CZ" sz="1600" dirty="0"/>
              <a:t> to </a:t>
            </a:r>
            <a:r>
              <a:rPr lang="cs-CZ" sz="1600" dirty="0" err="1"/>
              <a:t>erosions</a:t>
            </a:r>
            <a:r>
              <a:rPr lang="cs-CZ" sz="1600" dirty="0"/>
              <a:t> and </a:t>
            </a:r>
            <a:r>
              <a:rPr lang="cs-CZ" sz="1600" dirty="0" err="1"/>
              <a:t>inflammation</a:t>
            </a:r>
            <a:r>
              <a:rPr lang="cs-CZ" sz="1600" dirty="0"/>
              <a:t>.</a:t>
            </a:r>
          </a:p>
          <a:p>
            <a:pPr lvl="1"/>
            <a:r>
              <a:rPr lang="cs-CZ" sz="1600" b="1" dirty="0" err="1"/>
              <a:t>Alcoho</a:t>
            </a:r>
            <a:r>
              <a:rPr lang="cs-CZ" sz="1600" dirty="0" err="1"/>
              <a:t>l</a:t>
            </a:r>
            <a:r>
              <a:rPr lang="cs-CZ" sz="1600" dirty="0"/>
              <a:t>: </a:t>
            </a:r>
            <a:r>
              <a:rPr lang="cs-CZ" sz="1600" dirty="0" err="1"/>
              <a:t>Disruption</a:t>
            </a:r>
            <a:r>
              <a:rPr lang="cs-CZ" sz="1600" dirty="0"/>
              <a:t> of </a:t>
            </a:r>
            <a:r>
              <a:rPr lang="cs-CZ" sz="1600" dirty="0" err="1"/>
              <a:t>mucosal</a:t>
            </a:r>
            <a:r>
              <a:rPr lang="cs-CZ" sz="1600" dirty="0"/>
              <a:t> </a:t>
            </a:r>
            <a:r>
              <a:rPr lang="cs-CZ" sz="1600" dirty="0" err="1"/>
              <a:t>barrier</a:t>
            </a:r>
            <a:r>
              <a:rPr lang="cs-CZ" sz="1600" dirty="0"/>
              <a:t> and </a:t>
            </a:r>
            <a:r>
              <a:rPr lang="cs-CZ" sz="1600" dirty="0" err="1"/>
              <a:t>stimulation</a:t>
            </a:r>
            <a:r>
              <a:rPr lang="cs-CZ" sz="1600" dirty="0"/>
              <a:t> of acid </a:t>
            </a:r>
            <a:r>
              <a:rPr lang="cs-CZ" sz="1600" dirty="0" err="1"/>
              <a:t>secretion</a:t>
            </a:r>
            <a:r>
              <a:rPr lang="cs-CZ" sz="1600" dirty="0"/>
              <a:t>.</a:t>
            </a:r>
          </a:p>
          <a:p>
            <a:pPr lvl="1"/>
            <a:r>
              <a:rPr lang="cs-CZ" sz="1600" b="1" dirty="0" err="1"/>
              <a:t>Autoimmune</a:t>
            </a:r>
            <a:r>
              <a:rPr lang="cs-CZ" sz="1600" b="1" dirty="0"/>
              <a:t> </a:t>
            </a:r>
            <a:r>
              <a:rPr lang="cs-CZ" sz="1600" b="1" dirty="0" err="1"/>
              <a:t>Disorders</a:t>
            </a:r>
            <a:r>
              <a:rPr lang="cs-CZ" sz="1600" dirty="0"/>
              <a:t>: </a:t>
            </a:r>
            <a:r>
              <a:rPr lang="cs-CZ" sz="1600" dirty="0" err="1"/>
              <a:t>Antibodies</a:t>
            </a:r>
            <a:r>
              <a:rPr lang="cs-CZ" sz="1600" dirty="0"/>
              <a:t> </a:t>
            </a:r>
            <a:r>
              <a:rPr lang="cs-CZ" sz="1600" dirty="0" err="1"/>
              <a:t>target</a:t>
            </a:r>
            <a:r>
              <a:rPr lang="cs-CZ" sz="1600" dirty="0"/>
              <a:t> </a:t>
            </a:r>
            <a:r>
              <a:rPr lang="cs-CZ" sz="1600" dirty="0" err="1"/>
              <a:t>gastric</a:t>
            </a:r>
            <a:r>
              <a:rPr lang="cs-CZ" sz="1600" dirty="0"/>
              <a:t> </a:t>
            </a:r>
            <a:r>
              <a:rPr lang="cs-CZ" sz="1600" dirty="0" err="1"/>
              <a:t>mucosal</a:t>
            </a:r>
            <a:r>
              <a:rPr lang="cs-CZ" sz="1600" dirty="0"/>
              <a:t> </a:t>
            </a:r>
            <a:r>
              <a:rPr lang="cs-CZ" sz="1600" dirty="0" err="1"/>
              <a:t>cells</a:t>
            </a:r>
            <a:r>
              <a:rPr lang="cs-CZ" sz="1600" dirty="0"/>
              <a:t>, </a:t>
            </a:r>
            <a:r>
              <a:rPr lang="cs-CZ" sz="1600" dirty="0" err="1"/>
              <a:t>leading</a:t>
            </a:r>
            <a:r>
              <a:rPr lang="cs-CZ" sz="1600" dirty="0"/>
              <a:t> to </a:t>
            </a:r>
            <a:r>
              <a:rPr lang="cs-CZ" sz="1600" dirty="0" err="1"/>
              <a:t>chronic</a:t>
            </a:r>
            <a:r>
              <a:rPr lang="cs-CZ" sz="1600" dirty="0"/>
              <a:t> </a:t>
            </a:r>
            <a:r>
              <a:rPr lang="cs-CZ" sz="1600" dirty="0" err="1"/>
              <a:t>inflammation</a:t>
            </a:r>
            <a:r>
              <a:rPr lang="cs-CZ" sz="1600" dirty="0"/>
              <a:t> (</a:t>
            </a:r>
            <a:r>
              <a:rPr lang="cs-CZ" sz="1600" dirty="0" err="1"/>
              <a:t>e.g</a:t>
            </a:r>
            <a:r>
              <a:rPr lang="cs-CZ" sz="1600" dirty="0"/>
              <a:t>., </a:t>
            </a:r>
            <a:r>
              <a:rPr lang="cs-CZ" sz="1600" dirty="0" err="1"/>
              <a:t>autoimmune</a:t>
            </a:r>
            <a:r>
              <a:rPr lang="cs-CZ" sz="1600" dirty="0"/>
              <a:t> gastritis).</a:t>
            </a:r>
          </a:p>
          <a:p>
            <a:pPr lvl="1"/>
            <a:r>
              <a:rPr lang="cs-CZ" sz="1600" dirty="0"/>
              <a:t>Severe </a:t>
            </a:r>
            <a:r>
              <a:rPr lang="cs-CZ" sz="1600" dirty="0" err="1"/>
              <a:t>inless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1673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BDA0-9960-A23A-0C06-D63BCF79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2F40DE-CC0C-97EA-C5D3-A9222F213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4FB830-9519-6705-F272-9F8195EB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Head</a:t>
            </a:r>
            <a:r>
              <a:rPr lang="cs-CZ" dirty="0"/>
              <a:t> and </a:t>
            </a:r>
            <a:r>
              <a:rPr lang="cs-CZ" dirty="0" err="1"/>
              <a:t>neck</a:t>
            </a:r>
            <a:r>
              <a:rPr lang="cs-CZ" dirty="0"/>
              <a:t> </a:t>
            </a:r>
            <a:r>
              <a:rPr lang="cs-CZ" dirty="0" err="1"/>
              <a:t>squamous</a:t>
            </a:r>
            <a:r>
              <a:rPr lang="cs-CZ" dirty="0"/>
              <a:t> cell cancer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FD35D1-4D06-1EAE-B3E8-36EA2821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0" y="1359001"/>
            <a:ext cx="12104460" cy="1214078"/>
          </a:xfrm>
        </p:spPr>
        <p:txBody>
          <a:bodyPr/>
          <a:lstStyle/>
          <a:p>
            <a:r>
              <a:rPr lang="cs-CZ" sz="2000" b="1" dirty="0"/>
              <a:t>Etiology</a:t>
            </a:r>
            <a:r>
              <a:rPr lang="cs-CZ" sz="2000" dirty="0"/>
              <a:t>: </a:t>
            </a:r>
            <a:r>
              <a:rPr lang="cs-CZ" sz="2000" dirty="0" err="1"/>
              <a:t>tombacco</a:t>
            </a:r>
            <a:r>
              <a:rPr lang="cs-CZ" sz="2000" dirty="0"/>
              <a:t>, </a:t>
            </a:r>
            <a:r>
              <a:rPr lang="cs-CZ" sz="2000" dirty="0" err="1"/>
              <a:t>alcohol</a:t>
            </a:r>
            <a:r>
              <a:rPr lang="cs-CZ" sz="2000" dirty="0"/>
              <a:t>, HPV, UV </a:t>
            </a:r>
            <a:r>
              <a:rPr lang="cs-CZ" sz="2000" dirty="0" err="1"/>
              <a:t>light</a:t>
            </a:r>
            <a:r>
              <a:rPr lang="cs-CZ" sz="2000" dirty="0"/>
              <a:t>, </a:t>
            </a:r>
            <a:r>
              <a:rPr lang="cs-CZ" sz="2000" dirty="0" err="1"/>
              <a:t>poor</a:t>
            </a:r>
            <a:r>
              <a:rPr lang="cs-CZ" sz="2000" dirty="0"/>
              <a:t> oral </a:t>
            </a:r>
            <a:r>
              <a:rPr lang="cs-CZ" sz="2000" dirty="0" err="1"/>
              <a:t>hygiene</a:t>
            </a:r>
            <a:r>
              <a:rPr lang="cs-CZ" sz="2000" dirty="0"/>
              <a:t>, </a:t>
            </a:r>
            <a:r>
              <a:rPr lang="cs-CZ" sz="2000" dirty="0" err="1"/>
              <a:t>exposure</a:t>
            </a:r>
            <a:r>
              <a:rPr lang="cs-CZ" sz="2000" dirty="0"/>
              <a:t> </a:t>
            </a:r>
            <a:r>
              <a:rPr lang="cs-CZ" sz="2000" dirty="0" err="1"/>
              <a:t>environmental</a:t>
            </a:r>
            <a:r>
              <a:rPr lang="cs-CZ" sz="2000" dirty="0"/>
              <a:t> </a:t>
            </a:r>
            <a:r>
              <a:rPr lang="cs-CZ" sz="2000" dirty="0" err="1"/>
              <a:t>polutants</a:t>
            </a:r>
            <a:endParaRPr lang="cs-CZ" sz="2000" dirty="0"/>
          </a:p>
          <a:p>
            <a:pPr lvl="1"/>
            <a:endParaRPr lang="cs-CZ" sz="1200" dirty="0"/>
          </a:p>
        </p:txBody>
      </p:sp>
      <p:pic>
        <p:nvPicPr>
          <p:cNvPr id="73730" name="Picture 2" descr="The changing therapeutic landscape of head and neck cancer | Nature Reviews  Clinical Oncology">
            <a:extLst>
              <a:ext uri="{FF2B5EF4-FFF2-40B4-BE49-F238E27FC236}">
                <a16:creationId xmlns:a16="http://schemas.microsoft.com/office/drawing/2014/main" id="{31D05737-6F48-8FF7-8194-31C64CB18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9"/>
          <a:stretch/>
        </p:blipFill>
        <p:spPr bwMode="auto">
          <a:xfrm>
            <a:off x="87540" y="2372443"/>
            <a:ext cx="5578390" cy="34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al squamous cell carcinomas: state of the field and emerging directions |  International Journal of Oral Science">
            <a:extLst>
              <a:ext uri="{FF2B5EF4-FFF2-40B4-BE49-F238E27FC236}">
                <a16:creationId xmlns:a16="http://schemas.microsoft.com/office/drawing/2014/main" id="{B482CBB7-DC20-9252-0784-D584557C3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32" y="2153219"/>
            <a:ext cx="5931477" cy="38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4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BF61A-1FEB-3F00-187F-98A47E8F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CB46241-56E4-16D2-DDEF-FEFA427CA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Acute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Gastritis </a:t>
            </a:r>
            <a:r>
              <a:rPr lang="cs-CZ" altLang="cs-CZ" dirty="0" err="1">
                <a:latin typeface="Arial" panose="020B0604020202020204" pitchFamily="34" charset="0"/>
              </a:rPr>
              <a:t>mechnaism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2391F979-E56E-0088-6DB6-276081995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449176" y="1981734"/>
            <a:ext cx="5554072" cy="3649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D064EBE-F7EA-CB59-74B6-97D0C4A55D63}"/>
              </a:ext>
            </a:extLst>
          </p:cNvPr>
          <p:cNvSpPr txBox="1"/>
          <p:nvPr/>
        </p:nvSpPr>
        <p:spPr>
          <a:xfrm>
            <a:off x="140880" y="1481182"/>
            <a:ext cx="826042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Etiology: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+mj-lt"/>
              </a:rPr>
              <a:t>Helicobacter</a:t>
            </a:r>
            <a:r>
              <a:rPr lang="cs-CZ" sz="1600" b="1" dirty="0">
                <a:latin typeface="+mj-lt"/>
              </a:rPr>
              <a:t> </a:t>
            </a:r>
            <a:r>
              <a:rPr lang="cs-CZ" sz="1600" b="1" dirty="0" err="1">
                <a:latin typeface="+mj-lt"/>
              </a:rPr>
              <a:t>pylori</a:t>
            </a:r>
            <a:r>
              <a:rPr lang="cs-CZ" sz="1600" b="1" dirty="0">
                <a:latin typeface="+mj-lt"/>
              </a:rPr>
              <a:t> (H. </a:t>
            </a:r>
            <a:r>
              <a:rPr lang="cs-CZ" sz="1600" b="1" dirty="0" err="1">
                <a:latin typeface="+mj-lt"/>
              </a:rPr>
              <a:t>pylori</a:t>
            </a:r>
            <a:r>
              <a:rPr lang="cs-CZ" sz="1600" b="1" dirty="0">
                <a:latin typeface="+mj-lt"/>
              </a:rPr>
              <a:t>) </a:t>
            </a:r>
            <a:r>
              <a:rPr lang="cs-CZ" sz="1600" b="1" dirty="0" err="1">
                <a:latin typeface="+mj-lt"/>
              </a:rPr>
              <a:t>infection</a:t>
            </a:r>
            <a:r>
              <a:rPr lang="cs-CZ" sz="1600" dirty="0">
                <a:latin typeface="+mj-lt"/>
              </a:rPr>
              <a:t>: Most </a:t>
            </a:r>
            <a:r>
              <a:rPr lang="cs-CZ" sz="1600" dirty="0" err="1">
                <a:latin typeface="+mj-lt"/>
              </a:rPr>
              <a:t>common</a:t>
            </a:r>
            <a:r>
              <a:rPr lang="cs-CZ" sz="1600" dirty="0">
                <a:latin typeface="+mj-lt"/>
              </a:rPr>
              <a:t> cause of </a:t>
            </a:r>
            <a:r>
              <a:rPr lang="cs-CZ" sz="1600" dirty="0" err="1">
                <a:latin typeface="+mj-lt"/>
              </a:rPr>
              <a:t>chronic</a:t>
            </a:r>
            <a:r>
              <a:rPr lang="cs-CZ" sz="1600" dirty="0">
                <a:latin typeface="+mj-lt"/>
              </a:rPr>
              <a:t> gastritis, </a:t>
            </a:r>
            <a:r>
              <a:rPr lang="cs-CZ" sz="1600" dirty="0" err="1">
                <a:latin typeface="+mj-lt"/>
              </a:rPr>
              <a:t>implicated</a:t>
            </a:r>
            <a:r>
              <a:rPr lang="cs-CZ" sz="1600" dirty="0">
                <a:latin typeface="+mj-lt"/>
              </a:rPr>
              <a:t> in </a:t>
            </a:r>
            <a:r>
              <a:rPr lang="cs-CZ" sz="1600" dirty="0" err="1">
                <a:latin typeface="+mj-lt"/>
              </a:rPr>
              <a:t>peptic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ulcer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disease</a:t>
            </a:r>
            <a:r>
              <a:rPr lang="cs-CZ" sz="1600" dirty="0">
                <a:latin typeface="+mj-lt"/>
              </a:rPr>
              <a:t> and </a:t>
            </a:r>
            <a:r>
              <a:rPr lang="cs-CZ" sz="1600" dirty="0" err="1">
                <a:latin typeface="+mj-lt"/>
              </a:rPr>
              <a:t>gastric</a:t>
            </a:r>
            <a:r>
              <a:rPr lang="cs-CZ" sz="1600" dirty="0">
                <a:latin typeface="+mj-lt"/>
              </a:rPr>
              <a:t> cancer.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NSAID Use</a:t>
            </a:r>
            <a:r>
              <a:rPr lang="cs-CZ" sz="1600" dirty="0">
                <a:latin typeface="+mj-lt"/>
              </a:rPr>
              <a:t>: </a:t>
            </a:r>
            <a:r>
              <a:rPr lang="cs-CZ" sz="1600" dirty="0" err="1">
                <a:latin typeface="+mj-lt"/>
              </a:rPr>
              <a:t>Inhibtion</a:t>
            </a:r>
            <a:r>
              <a:rPr lang="cs-CZ" sz="1600" dirty="0">
                <a:latin typeface="+mj-lt"/>
              </a:rPr>
              <a:t> of </a:t>
            </a:r>
            <a:r>
              <a:rPr lang="cs-CZ" sz="1600" dirty="0" err="1">
                <a:latin typeface="+mj-lt"/>
              </a:rPr>
              <a:t>prostaglandins</a:t>
            </a:r>
            <a:r>
              <a:rPr lang="cs-CZ" sz="1600" dirty="0">
                <a:latin typeface="+mj-lt"/>
              </a:rPr>
              <a:t>, Direct </a:t>
            </a:r>
            <a:r>
              <a:rPr lang="cs-CZ" sz="1600" dirty="0" err="1">
                <a:latin typeface="+mj-lt"/>
              </a:rPr>
              <a:t>mucosal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injury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leading</a:t>
            </a:r>
            <a:r>
              <a:rPr lang="cs-CZ" sz="1600" dirty="0">
                <a:latin typeface="+mj-lt"/>
              </a:rPr>
              <a:t> to </a:t>
            </a:r>
            <a:r>
              <a:rPr lang="cs-CZ" sz="1600" dirty="0" err="1">
                <a:latin typeface="+mj-lt"/>
              </a:rPr>
              <a:t>erosions</a:t>
            </a:r>
            <a:r>
              <a:rPr lang="cs-CZ" sz="1600" dirty="0">
                <a:latin typeface="+mj-lt"/>
              </a:rPr>
              <a:t> and </a:t>
            </a:r>
            <a:r>
              <a:rPr lang="cs-CZ" sz="1600" dirty="0" err="1">
                <a:latin typeface="+mj-lt"/>
              </a:rPr>
              <a:t>inflammation</a:t>
            </a:r>
            <a:r>
              <a:rPr lang="cs-CZ" sz="1600" dirty="0">
                <a:latin typeface="+mj-lt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+mj-lt"/>
              </a:rPr>
              <a:t>Alcoho</a:t>
            </a:r>
            <a:r>
              <a:rPr lang="cs-CZ" sz="1600" dirty="0" err="1">
                <a:latin typeface="+mj-lt"/>
              </a:rPr>
              <a:t>l</a:t>
            </a:r>
            <a:r>
              <a:rPr lang="cs-CZ" sz="1600" dirty="0">
                <a:latin typeface="+mj-lt"/>
              </a:rPr>
              <a:t>: </a:t>
            </a:r>
            <a:r>
              <a:rPr lang="cs-CZ" sz="1600" dirty="0" err="1">
                <a:latin typeface="+mj-lt"/>
              </a:rPr>
              <a:t>Disruption</a:t>
            </a:r>
            <a:r>
              <a:rPr lang="cs-CZ" sz="1600" dirty="0">
                <a:latin typeface="+mj-lt"/>
              </a:rPr>
              <a:t> of </a:t>
            </a:r>
            <a:r>
              <a:rPr lang="cs-CZ" sz="1600" dirty="0" err="1">
                <a:latin typeface="+mj-lt"/>
              </a:rPr>
              <a:t>mucosal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barrier</a:t>
            </a:r>
            <a:r>
              <a:rPr lang="cs-CZ" sz="1600" dirty="0">
                <a:latin typeface="+mj-lt"/>
              </a:rPr>
              <a:t> and </a:t>
            </a:r>
            <a:r>
              <a:rPr lang="cs-CZ" sz="1600" dirty="0" err="1">
                <a:latin typeface="+mj-lt"/>
              </a:rPr>
              <a:t>stimulation</a:t>
            </a:r>
            <a:r>
              <a:rPr lang="cs-CZ" sz="1600" dirty="0">
                <a:latin typeface="+mj-lt"/>
              </a:rPr>
              <a:t> of acid </a:t>
            </a:r>
            <a:r>
              <a:rPr lang="cs-CZ" sz="1600" dirty="0" err="1">
                <a:latin typeface="+mj-lt"/>
              </a:rPr>
              <a:t>secretion</a:t>
            </a:r>
            <a:r>
              <a:rPr lang="cs-CZ" sz="1600" dirty="0">
                <a:latin typeface="+mj-l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Severe </a:t>
            </a:r>
            <a:r>
              <a:rPr lang="cs-CZ" sz="1600" b="1" dirty="0" err="1">
                <a:latin typeface="+mj-lt"/>
              </a:rPr>
              <a:t>inless</a:t>
            </a:r>
            <a:endParaRPr lang="cs-CZ" b="1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Disruption of </a:t>
            </a:r>
            <a:r>
              <a:rPr lang="en-US" b="1" dirty="0">
                <a:latin typeface="+mj-lt"/>
              </a:rPr>
              <a:t>mucosal barrier</a:t>
            </a:r>
            <a:r>
              <a:rPr lang="en-US" dirty="0">
                <a:latin typeface="+mj-lt"/>
              </a:rPr>
              <a:t> → acid-induced injury → inflammation.</a:t>
            </a:r>
            <a:endParaRPr lang="cs-CZ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Symptoms</a:t>
            </a:r>
            <a:r>
              <a:rPr lang="en-US" dirty="0">
                <a:latin typeface="+mj-lt"/>
              </a:rPr>
              <a:t>: Epigastric pain, nausea, vomiting, GI bleeding (if severe).</a:t>
            </a:r>
            <a:endParaRPr lang="cs-CZ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826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E506C76-6D76-5715-9C98-B0C48CB8D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Gastritis </a:t>
            </a:r>
            <a:r>
              <a:rPr lang="cs-CZ" altLang="cs-CZ" dirty="0" err="1">
                <a:latin typeface="Arial" panose="020B0604020202020204" pitchFamily="34" charset="0"/>
              </a:rPr>
              <a:t>mechnaism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7DD39F5B-A146-5C3F-C508-FE47D18DE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449176" y="1981734"/>
            <a:ext cx="5554072" cy="3649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E42952C-0716-EA25-5363-1D416804B841}"/>
              </a:ext>
            </a:extLst>
          </p:cNvPr>
          <p:cNvSpPr txBox="1"/>
          <p:nvPr/>
        </p:nvSpPr>
        <p:spPr>
          <a:xfrm>
            <a:off x="140880" y="1481182"/>
            <a:ext cx="826042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Activation</a:t>
            </a:r>
            <a:r>
              <a:rPr lang="cs-CZ" sz="18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+mj-lt"/>
              </a:rPr>
              <a:t>H. </a:t>
            </a:r>
            <a:r>
              <a:rPr lang="cs-CZ" sz="1800" b="0" i="0" dirty="0" err="1">
                <a:effectLst/>
                <a:latin typeface="+mj-lt"/>
              </a:rPr>
              <a:t>pylori</a:t>
            </a:r>
            <a:r>
              <a:rPr lang="cs-CZ" sz="1800" b="0" i="0" dirty="0">
                <a:effectLst/>
                <a:latin typeface="+mj-lt"/>
              </a:rPr>
              <a:t>: </a:t>
            </a:r>
            <a:r>
              <a:rPr lang="cs-CZ" sz="1800" b="0" i="0" dirty="0" err="1">
                <a:effectLst/>
                <a:latin typeface="+mj-lt"/>
              </a:rPr>
              <a:t>Release</a:t>
            </a:r>
            <a:r>
              <a:rPr lang="cs-CZ" sz="1800" b="0" i="0" dirty="0">
                <a:effectLst/>
                <a:latin typeface="+mj-lt"/>
              </a:rPr>
              <a:t> of virulence </a:t>
            </a:r>
            <a:r>
              <a:rPr lang="cs-CZ" sz="1800" b="0" i="0" dirty="0" err="1">
                <a:effectLst/>
                <a:latin typeface="+mj-lt"/>
              </a:rPr>
              <a:t>factors</a:t>
            </a:r>
            <a:r>
              <a:rPr lang="cs-CZ" sz="1800" b="0" i="0" dirty="0">
                <a:effectLst/>
                <a:latin typeface="+mj-lt"/>
              </a:rPr>
              <a:t> (</a:t>
            </a:r>
            <a:r>
              <a:rPr lang="cs-CZ" sz="1800" b="0" i="0" dirty="0" err="1">
                <a:effectLst/>
                <a:latin typeface="+mj-lt"/>
              </a:rPr>
              <a:t>e.g</a:t>
            </a:r>
            <a:r>
              <a:rPr lang="cs-CZ" sz="1800" b="0" i="0" dirty="0">
                <a:effectLst/>
                <a:latin typeface="+mj-lt"/>
              </a:rPr>
              <a:t>., cytotoxin-</a:t>
            </a:r>
            <a:r>
              <a:rPr lang="cs-CZ" sz="1800" b="0" i="0" dirty="0" err="1">
                <a:effectLst/>
                <a:latin typeface="+mj-lt"/>
              </a:rPr>
              <a:t>associated</a:t>
            </a:r>
            <a:r>
              <a:rPr lang="cs-CZ" sz="1800" b="0" i="0" dirty="0">
                <a:effectLst/>
                <a:latin typeface="+mj-lt"/>
              </a:rPr>
              <a:t> gene A, </a:t>
            </a:r>
            <a:r>
              <a:rPr lang="cs-CZ" sz="1800" b="0" i="0" dirty="0" err="1">
                <a:effectLst/>
                <a:latin typeface="+mj-lt"/>
              </a:rPr>
              <a:t>CagA</a:t>
            </a:r>
            <a:r>
              <a:rPr lang="cs-CZ" sz="1800" b="0" i="0" dirty="0">
                <a:effectLst/>
                <a:latin typeface="+mj-lt"/>
              </a:rPr>
              <a:t>) </a:t>
            </a:r>
            <a:r>
              <a:rPr lang="cs-CZ" sz="1800" b="0" i="0" dirty="0" err="1">
                <a:effectLst/>
                <a:latin typeface="+mj-lt"/>
              </a:rPr>
              <a:t>causing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mucosal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damage</a:t>
            </a:r>
            <a:r>
              <a:rPr lang="cs-CZ" sz="18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NSAIDs</a:t>
            </a:r>
            <a:r>
              <a:rPr lang="cs-CZ" sz="1800" b="0" i="0" dirty="0">
                <a:effectLst/>
                <a:latin typeface="+mj-lt"/>
              </a:rPr>
              <a:t>/</a:t>
            </a:r>
            <a:r>
              <a:rPr lang="cs-CZ" sz="1800" b="0" i="0" dirty="0" err="1">
                <a:effectLst/>
                <a:latin typeface="+mj-lt"/>
              </a:rPr>
              <a:t>Alcohol</a:t>
            </a:r>
            <a:r>
              <a:rPr lang="cs-CZ" sz="1800" b="0" i="0" dirty="0">
                <a:effectLst/>
                <a:latin typeface="+mj-lt"/>
              </a:rPr>
              <a:t>: Direct </a:t>
            </a:r>
            <a:r>
              <a:rPr lang="cs-CZ" sz="1800" b="0" i="0" dirty="0" err="1">
                <a:effectLst/>
                <a:latin typeface="+mj-lt"/>
              </a:rPr>
              <a:t>injury</a:t>
            </a:r>
            <a:r>
              <a:rPr lang="cs-CZ" sz="1800" b="0" i="0" dirty="0">
                <a:effectLst/>
                <a:latin typeface="+mj-lt"/>
              </a:rPr>
              <a:t> to </a:t>
            </a:r>
            <a:r>
              <a:rPr lang="cs-CZ" sz="1800" b="0" i="0" dirty="0" err="1">
                <a:effectLst/>
                <a:latin typeface="+mj-lt"/>
              </a:rPr>
              <a:t>gastric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mucosa</a:t>
            </a:r>
            <a:r>
              <a:rPr lang="cs-CZ" sz="1800" b="0" i="0" dirty="0">
                <a:effectLst/>
                <a:latin typeface="+mj-lt"/>
              </a:rPr>
              <a:t>, </a:t>
            </a:r>
            <a:r>
              <a:rPr lang="cs-CZ" sz="1800" b="0" i="0" dirty="0" err="1">
                <a:effectLst/>
                <a:latin typeface="+mj-lt"/>
              </a:rPr>
              <a:t>disrupting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barrier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function</a:t>
            </a:r>
            <a:r>
              <a:rPr lang="cs-CZ" sz="1800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Inflammatory</a:t>
            </a:r>
            <a:r>
              <a:rPr lang="cs-CZ" sz="1800" b="0" i="0" dirty="0">
                <a:effectLst/>
                <a:latin typeface="+mj-lt"/>
              </a:rPr>
              <a:t> Response: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1" i="0" dirty="0" err="1">
                <a:effectLst/>
                <a:latin typeface="+mj-lt"/>
              </a:rPr>
              <a:t>Recruitment</a:t>
            </a:r>
            <a:r>
              <a:rPr lang="cs-CZ" sz="1800" b="1" i="0" dirty="0">
                <a:effectLst/>
                <a:latin typeface="+mj-lt"/>
              </a:rPr>
              <a:t> of </a:t>
            </a:r>
            <a:r>
              <a:rPr lang="cs-CZ" sz="1800" b="1" i="0" dirty="0" err="1">
                <a:effectLst/>
                <a:latin typeface="+mj-lt"/>
              </a:rPr>
              <a:t>immune</a:t>
            </a:r>
            <a:r>
              <a:rPr lang="cs-CZ" sz="1800" b="1" i="0" dirty="0">
                <a:effectLst/>
                <a:latin typeface="+mj-lt"/>
              </a:rPr>
              <a:t> </a:t>
            </a:r>
            <a:r>
              <a:rPr lang="cs-CZ" sz="1800" b="1" i="0" dirty="0" err="1">
                <a:effectLst/>
                <a:latin typeface="+mj-lt"/>
              </a:rPr>
              <a:t>cells</a:t>
            </a:r>
            <a:r>
              <a:rPr lang="cs-CZ" sz="1800" b="1" i="0" dirty="0">
                <a:effectLst/>
                <a:latin typeface="+mj-lt"/>
              </a:rPr>
              <a:t> </a:t>
            </a:r>
            <a:r>
              <a:rPr lang="cs-CZ" sz="1800" b="0" i="0" dirty="0">
                <a:effectLst/>
                <a:latin typeface="+mj-lt"/>
              </a:rPr>
              <a:t>(</a:t>
            </a:r>
            <a:r>
              <a:rPr lang="cs-CZ" sz="1800" b="0" i="0" dirty="0" err="1">
                <a:effectLst/>
                <a:latin typeface="+mj-lt"/>
              </a:rPr>
              <a:t>neutrophils</a:t>
            </a:r>
            <a:r>
              <a:rPr lang="cs-CZ" sz="1800" b="0" i="0" dirty="0">
                <a:effectLst/>
                <a:latin typeface="+mj-lt"/>
              </a:rPr>
              <a:t>, </a:t>
            </a:r>
            <a:r>
              <a:rPr lang="cs-CZ" sz="1800" b="0" i="0" dirty="0" err="1">
                <a:effectLst/>
                <a:latin typeface="+mj-lt"/>
              </a:rPr>
              <a:t>lymphocytes</a:t>
            </a:r>
            <a:r>
              <a:rPr lang="cs-CZ" sz="1800" b="0" i="0" dirty="0">
                <a:effectLst/>
                <a:latin typeface="+mj-lt"/>
              </a:rPr>
              <a:t>) to the </a:t>
            </a:r>
            <a:r>
              <a:rPr lang="cs-CZ" sz="1800" b="0" i="0" dirty="0" err="1">
                <a:effectLst/>
                <a:latin typeface="+mj-lt"/>
              </a:rPr>
              <a:t>gastric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mucosa</a:t>
            </a:r>
            <a:r>
              <a:rPr lang="cs-CZ" sz="18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1" i="0" dirty="0" err="1">
                <a:effectLst/>
                <a:latin typeface="+mj-lt"/>
              </a:rPr>
              <a:t>Release</a:t>
            </a:r>
            <a:r>
              <a:rPr lang="cs-CZ" sz="1800" b="1" i="0" dirty="0">
                <a:effectLst/>
                <a:latin typeface="+mj-lt"/>
              </a:rPr>
              <a:t> of pro-</a:t>
            </a:r>
            <a:r>
              <a:rPr lang="cs-CZ" sz="1800" b="1" i="0" dirty="0" err="1">
                <a:effectLst/>
                <a:latin typeface="+mj-lt"/>
              </a:rPr>
              <a:t>inflammatory</a:t>
            </a:r>
            <a:r>
              <a:rPr lang="cs-CZ" sz="1800" b="1" i="0" dirty="0">
                <a:effectLst/>
                <a:latin typeface="+mj-lt"/>
              </a:rPr>
              <a:t> </a:t>
            </a:r>
            <a:r>
              <a:rPr lang="cs-CZ" sz="1800" b="1" i="0" dirty="0" err="1">
                <a:effectLst/>
                <a:latin typeface="+mj-lt"/>
              </a:rPr>
              <a:t>cytokines</a:t>
            </a:r>
            <a:r>
              <a:rPr lang="cs-CZ" sz="1800" b="1" i="0" dirty="0">
                <a:effectLst/>
                <a:latin typeface="+mj-lt"/>
              </a:rPr>
              <a:t> </a:t>
            </a:r>
            <a:r>
              <a:rPr lang="cs-CZ" sz="1800" b="0" i="0" dirty="0">
                <a:effectLst/>
                <a:latin typeface="+mj-lt"/>
              </a:rPr>
              <a:t>(</a:t>
            </a:r>
            <a:r>
              <a:rPr lang="cs-CZ" sz="1800" b="0" i="0" dirty="0" err="1">
                <a:effectLst/>
                <a:latin typeface="+mj-lt"/>
              </a:rPr>
              <a:t>e.g</a:t>
            </a:r>
            <a:r>
              <a:rPr lang="cs-CZ" sz="1800" b="0" i="0" dirty="0">
                <a:effectLst/>
                <a:latin typeface="+mj-lt"/>
              </a:rPr>
              <a:t>., interleukin-1</a:t>
            </a:r>
            <a:r>
              <a:rPr lang="el-GR" sz="1800" b="0" i="0" dirty="0">
                <a:effectLst/>
                <a:latin typeface="+mj-lt"/>
              </a:rPr>
              <a:t>β, </a:t>
            </a:r>
            <a:r>
              <a:rPr lang="cs-CZ" sz="1800" b="0" i="0" dirty="0">
                <a:effectLst/>
                <a:latin typeface="+mj-lt"/>
              </a:rPr>
              <a:t>tumor </a:t>
            </a:r>
            <a:r>
              <a:rPr lang="cs-CZ" sz="1800" b="0" i="0" dirty="0" err="1">
                <a:effectLst/>
                <a:latin typeface="+mj-lt"/>
              </a:rPr>
              <a:t>necrosis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factor</a:t>
            </a:r>
            <a:r>
              <a:rPr lang="cs-CZ" sz="1800" b="0" i="0" dirty="0">
                <a:effectLst/>
                <a:latin typeface="+mj-lt"/>
              </a:rPr>
              <a:t>-</a:t>
            </a:r>
            <a:r>
              <a:rPr lang="el-GR" sz="1800" b="0" i="0" dirty="0">
                <a:effectLst/>
                <a:latin typeface="+mj-lt"/>
              </a:rPr>
              <a:t>α).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Mucosal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Damage</a:t>
            </a:r>
            <a:r>
              <a:rPr lang="cs-CZ" sz="18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Disruption</a:t>
            </a:r>
            <a:r>
              <a:rPr lang="cs-CZ" sz="1800" b="0" i="0" dirty="0">
                <a:effectLst/>
                <a:latin typeface="+mj-lt"/>
              </a:rPr>
              <a:t> of </a:t>
            </a:r>
            <a:r>
              <a:rPr lang="cs-CZ" sz="1800" b="0" i="0" dirty="0" err="1">
                <a:effectLst/>
                <a:latin typeface="+mj-lt"/>
              </a:rPr>
              <a:t>epithelial</a:t>
            </a:r>
            <a:r>
              <a:rPr lang="cs-CZ" sz="1800" b="0" i="0" dirty="0">
                <a:effectLst/>
                <a:latin typeface="+mj-lt"/>
              </a:rPr>
              <a:t> integrity, </a:t>
            </a:r>
            <a:r>
              <a:rPr lang="cs-CZ" sz="1800" b="0" i="0" dirty="0" err="1">
                <a:effectLst/>
                <a:latin typeface="+mj-lt"/>
              </a:rPr>
              <a:t>erosion</a:t>
            </a:r>
            <a:r>
              <a:rPr lang="cs-CZ" sz="1800" b="0" i="0" dirty="0">
                <a:effectLst/>
                <a:latin typeface="+mj-lt"/>
              </a:rPr>
              <a:t> of </a:t>
            </a:r>
            <a:r>
              <a:rPr lang="cs-CZ" sz="1800" b="0" i="0" dirty="0" err="1">
                <a:effectLst/>
                <a:latin typeface="+mj-lt"/>
              </a:rPr>
              <a:t>gastric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mucosa</a:t>
            </a:r>
            <a:r>
              <a:rPr lang="cs-CZ" sz="18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Activation</a:t>
            </a:r>
            <a:r>
              <a:rPr lang="cs-CZ" sz="1800" b="0" i="0" dirty="0">
                <a:effectLst/>
                <a:latin typeface="+mj-lt"/>
              </a:rPr>
              <a:t> of </a:t>
            </a:r>
            <a:r>
              <a:rPr lang="cs-CZ" sz="1800" b="0" i="0" dirty="0" err="1">
                <a:effectLst/>
                <a:latin typeface="+mj-lt"/>
              </a:rPr>
              <a:t>inflammatory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pathways</a:t>
            </a:r>
            <a:r>
              <a:rPr lang="cs-CZ" sz="1800" b="0" i="0" dirty="0">
                <a:effectLst/>
                <a:latin typeface="+mj-lt"/>
              </a:rPr>
              <a:t>, </a:t>
            </a:r>
            <a:r>
              <a:rPr lang="cs-CZ" sz="1800" b="0" i="0" dirty="0" err="1">
                <a:effectLst/>
                <a:latin typeface="+mj-lt"/>
              </a:rPr>
              <a:t>amplifying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tissue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injury</a:t>
            </a:r>
            <a:r>
              <a:rPr lang="cs-CZ" sz="1800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Consequences</a:t>
            </a:r>
            <a:r>
              <a:rPr lang="cs-CZ" sz="18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Chronic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Inflammation</a:t>
            </a:r>
            <a:r>
              <a:rPr lang="cs-CZ" sz="1800" b="0" i="0" dirty="0">
                <a:effectLst/>
                <a:latin typeface="+mj-lt"/>
              </a:rPr>
              <a:t>: Persistence of </a:t>
            </a:r>
            <a:r>
              <a:rPr lang="cs-CZ" sz="1800" b="0" i="0" dirty="0" err="1">
                <a:effectLst/>
                <a:latin typeface="+mj-lt"/>
              </a:rPr>
              <a:t>inflammatory</a:t>
            </a:r>
            <a:endParaRPr lang="cs-CZ" sz="1800" b="0" i="0" dirty="0">
              <a:effectLst/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Ulcer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Formation</a:t>
            </a:r>
            <a:endParaRPr lang="cs-CZ" sz="1800" dirty="0"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Carcinogenesis</a:t>
            </a:r>
            <a:r>
              <a:rPr lang="cs-CZ" sz="1800" b="0" i="0" dirty="0">
                <a:effectLst/>
                <a:latin typeface="+mj-lt"/>
              </a:rPr>
              <a:t>: </a:t>
            </a:r>
            <a:r>
              <a:rPr lang="cs-CZ" sz="1800" b="0" i="0" dirty="0" err="1">
                <a:effectLst/>
                <a:latin typeface="+mj-lt"/>
              </a:rPr>
              <a:t>Chronic</a:t>
            </a:r>
            <a:r>
              <a:rPr lang="cs-CZ" sz="1800" b="0" i="0" dirty="0">
                <a:effectLst/>
                <a:latin typeface="+mj-lt"/>
              </a:rPr>
              <a:t> </a:t>
            </a:r>
            <a:r>
              <a:rPr lang="cs-CZ" sz="1800" b="0" i="0" dirty="0" err="1">
                <a:effectLst/>
                <a:latin typeface="+mj-lt"/>
              </a:rPr>
              <a:t>inflammation-associated</a:t>
            </a:r>
            <a:endParaRPr lang="cs-CZ" sz="1800" b="0" i="0" dirty="0"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50868-E882-9F57-27DE-12CD202C6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357281F-98A4-8D1F-65C4-DD048771A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Gastritis </a:t>
            </a:r>
            <a:r>
              <a:rPr lang="cs-CZ" altLang="cs-CZ" dirty="0" err="1">
                <a:latin typeface="Arial" panose="020B0604020202020204" pitchFamily="34" charset="0"/>
              </a:rPr>
              <a:t>mechnaism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CF39300E-60F5-D912-EC85-D9F0FD720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449176" y="1981734"/>
            <a:ext cx="5554072" cy="3649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7CE3806-C6B9-6704-B993-72821FAADA43}"/>
              </a:ext>
            </a:extLst>
          </p:cNvPr>
          <p:cNvSpPr txBox="1"/>
          <p:nvPr/>
        </p:nvSpPr>
        <p:spPr>
          <a:xfrm>
            <a:off x="140880" y="1481182"/>
            <a:ext cx="826042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j-lt"/>
              </a:rPr>
              <a:t>Type A (</a:t>
            </a:r>
            <a:r>
              <a:rPr lang="cs-CZ" sz="2200" b="1" dirty="0" err="1">
                <a:latin typeface="+mj-lt"/>
              </a:rPr>
              <a:t>Autoimmune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metaplastic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atrophic</a:t>
            </a:r>
            <a:r>
              <a:rPr lang="cs-CZ" sz="2200" b="1" dirty="0">
                <a:latin typeface="+mj-lt"/>
              </a:rPr>
              <a:t> gastritis)</a:t>
            </a:r>
            <a:r>
              <a:rPr lang="cs-CZ" sz="2200" dirty="0">
                <a:latin typeface="+mj-lt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b="1" dirty="0" err="1">
                <a:latin typeface="+mj-lt"/>
              </a:rPr>
              <a:t>Pathophysiology</a:t>
            </a:r>
            <a:r>
              <a:rPr lang="cs-CZ" sz="2200" dirty="0">
                <a:latin typeface="+mj-lt"/>
              </a:rPr>
              <a:t>: </a:t>
            </a:r>
            <a:r>
              <a:rPr lang="cs-CZ" sz="2200" dirty="0" err="1">
                <a:latin typeface="+mj-lt"/>
              </a:rPr>
              <a:t>Autoantibodies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against</a:t>
            </a:r>
            <a:r>
              <a:rPr lang="cs-CZ" sz="2200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parietal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cells</a:t>
            </a:r>
            <a:r>
              <a:rPr lang="cs-CZ" sz="2200" b="1" dirty="0">
                <a:latin typeface="+mj-lt"/>
              </a:rPr>
              <a:t> &amp; </a:t>
            </a:r>
            <a:r>
              <a:rPr lang="cs-CZ" sz="2200" b="1" dirty="0" err="1">
                <a:latin typeface="+mj-lt"/>
              </a:rPr>
              <a:t>intrinsic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factor</a:t>
            </a:r>
            <a:r>
              <a:rPr lang="cs-CZ" sz="2200" dirty="0">
                <a:latin typeface="+mj-lt"/>
              </a:rPr>
              <a:t> → </a:t>
            </a:r>
            <a:r>
              <a:rPr lang="cs-CZ" sz="2200" b="1" dirty="0" err="1">
                <a:latin typeface="+mj-lt"/>
              </a:rPr>
              <a:t>achlorhydria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 err="1">
                <a:latin typeface="+mj-lt"/>
              </a:rPr>
              <a:t>pernicious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anemia</a:t>
            </a:r>
            <a:r>
              <a:rPr lang="cs-CZ" sz="2200" dirty="0">
                <a:latin typeface="+mj-lt"/>
              </a:rPr>
              <a:t> (B12 </a:t>
            </a:r>
            <a:r>
              <a:rPr lang="cs-CZ" sz="2200" dirty="0" err="1">
                <a:latin typeface="+mj-lt"/>
              </a:rPr>
              <a:t>deficiency</a:t>
            </a:r>
            <a:r>
              <a:rPr lang="cs-CZ" sz="2200" dirty="0">
                <a:latin typeface="+mj-lt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b="1" dirty="0" err="1">
                <a:latin typeface="+mj-lt"/>
              </a:rPr>
              <a:t>Associations</a:t>
            </a:r>
            <a:r>
              <a:rPr lang="cs-CZ" sz="2200" dirty="0">
                <a:latin typeface="+mj-lt"/>
              </a:rPr>
              <a:t>: </a:t>
            </a:r>
            <a:r>
              <a:rPr lang="cs-CZ" sz="2200" dirty="0" err="1">
                <a:latin typeface="+mj-lt"/>
              </a:rPr>
              <a:t>Increased</a:t>
            </a:r>
            <a:r>
              <a:rPr lang="cs-CZ" sz="2200" dirty="0">
                <a:latin typeface="+mj-lt"/>
              </a:rPr>
              <a:t> risk of </a:t>
            </a:r>
            <a:r>
              <a:rPr lang="cs-CZ" sz="2200" b="1" dirty="0" err="1">
                <a:latin typeface="+mj-lt"/>
              </a:rPr>
              <a:t>gastric</a:t>
            </a:r>
            <a:r>
              <a:rPr lang="cs-CZ" sz="2200" b="1" dirty="0">
                <a:latin typeface="+mj-lt"/>
              </a:rPr>
              <a:t> cancer</a:t>
            </a:r>
            <a:r>
              <a:rPr lang="cs-CZ" sz="2200" dirty="0">
                <a:latin typeface="+mj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j-lt"/>
              </a:rPr>
              <a:t>Type B (H. </a:t>
            </a:r>
            <a:r>
              <a:rPr lang="cs-CZ" sz="2200" b="1" dirty="0" err="1">
                <a:latin typeface="+mj-lt"/>
              </a:rPr>
              <a:t>pylori-associated</a:t>
            </a:r>
            <a:r>
              <a:rPr lang="cs-CZ" sz="2200" b="1" dirty="0">
                <a:latin typeface="+mj-lt"/>
              </a:rPr>
              <a:t> gastritis)</a:t>
            </a:r>
            <a:r>
              <a:rPr lang="cs-CZ" sz="2200" dirty="0">
                <a:latin typeface="+mj-lt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b="1" dirty="0" err="1">
                <a:latin typeface="+mj-lt"/>
              </a:rPr>
              <a:t>Pathophysiology</a:t>
            </a:r>
            <a:r>
              <a:rPr lang="cs-CZ" sz="2200" dirty="0">
                <a:latin typeface="+mj-lt"/>
              </a:rPr>
              <a:t>: H. </a:t>
            </a:r>
            <a:r>
              <a:rPr lang="cs-CZ" sz="2200" dirty="0" err="1">
                <a:latin typeface="+mj-lt"/>
              </a:rPr>
              <a:t>pylori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colonizes</a:t>
            </a:r>
            <a:r>
              <a:rPr lang="cs-CZ" sz="2200" dirty="0">
                <a:latin typeface="+mj-lt"/>
              </a:rPr>
              <a:t> antrum → </a:t>
            </a:r>
            <a:r>
              <a:rPr lang="cs-CZ" sz="2200" b="1" dirty="0" err="1">
                <a:latin typeface="+mj-lt"/>
              </a:rPr>
              <a:t>inflammation</a:t>
            </a:r>
            <a:r>
              <a:rPr lang="cs-CZ" sz="2200" dirty="0">
                <a:latin typeface="+mj-lt"/>
              </a:rPr>
              <a:t>, </a:t>
            </a:r>
            <a:r>
              <a:rPr lang="cs-CZ" sz="2200" b="1" dirty="0" err="1">
                <a:latin typeface="+mj-lt"/>
              </a:rPr>
              <a:t>increased</a:t>
            </a:r>
            <a:r>
              <a:rPr lang="cs-CZ" sz="2200" b="1" dirty="0">
                <a:latin typeface="+mj-lt"/>
              </a:rPr>
              <a:t> gastrin</a:t>
            </a:r>
            <a:r>
              <a:rPr lang="cs-CZ" sz="2200" dirty="0">
                <a:latin typeface="+mj-lt"/>
              </a:rPr>
              <a:t> → </a:t>
            </a:r>
            <a:r>
              <a:rPr lang="cs-CZ" sz="2200" dirty="0" err="1">
                <a:latin typeface="+mj-lt"/>
              </a:rPr>
              <a:t>increased</a:t>
            </a:r>
            <a:r>
              <a:rPr lang="cs-CZ" sz="2200" dirty="0">
                <a:latin typeface="+mj-lt"/>
              </a:rPr>
              <a:t> acid </a:t>
            </a:r>
            <a:r>
              <a:rPr lang="cs-CZ" sz="2200" dirty="0" err="1">
                <a:latin typeface="+mj-lt"/>
              </a:rPr>
              <a:t>secretion</a:t>
            </a:r>
            <a:r>
              <a:rPr lang="cs-CZ" sz="2200" dirty="0">
                <a:latin typeface="+mj-lt"/>
              </a:rPr>
              <a:t> → risk of </a:t>
            </a:r>
            <a:r>
              <a:rPr lang="cs-CZ" sz="2200" b="1" dirty="0" err="1">
                <a:latin typeface="+mj-lt"/>
              </a:rPr>
              <a:t>peptic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ulcer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err="1">
                <a:latin typeface="+mj-lt"/>
              </a:rPr>
              <a:t>disease</a:t>
            </a:r>
            <a:r>
              <a:rPr lang="cs-CZ" sz="2200" dirty="0">
                <a:latin typeface="+mj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b="1" dirty="0" err="1">
                <a:latin typeface="+mj-lt"/>
              </a:rPr>
              <a:t>Associations</a:t>
            </a:r>
            <a:r>
              <a:rPr lang="cs-CZ" sz="2200" dirty="0">
                <a:latin typeface="+mj-lt"/>
              </a:rPr>
              <a:t>: </a:t>
            </a:r>
            <a:r>
              <a:rPr lang="cs-CZ" sz="2200" dirty="0" err="1">
                <a:latin typeface="+mj-lt"/>
              </a:rPr>
              <a:t>Can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progress</a:t>
            </a:r>
            <a:r>
              <a:rPr lang="cs-CZ" sz="2200" dirty="0">
                <a:latin typeface="+mj-lt"/>
              </a:rPr>
              <a:t> to </a:t>
            </a:r>
            <a:r>
              <a:rPr lang="cs-CZ" sz="2200" b="1" dirty="0">
                <a:latin typeface="+mj-lt"/>
              </a:rPr>
              <a:t>MALT </a:t>
            </a:r>
            <a:r>
              <a:rPr lang="cs-CZ" sz="2200" b="1" dirty="0" err="1">
                <a:latin typeface="+mj-lt"/>
              </a:rPr>
              <a:t>lymphoma</a:t>
            </a:r>
            <a:r>
              <a:rPr lang="cs-CZ" sz="2200" dirty="0">
                <a:latin typeface="+mj-lt"/>
              </a:rPr>
              <a:t>, </a:t>
            </a:r>
            <a:r>
              <a:rPr lang="cs-CZ" sz="2200" dirty="0" err="1">
                <a:latin typeface="+mj-lt"/>
              </a:rPr>
              <a:t>gastric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adenocarcinoma</a:t>
            </a:r>
            <a:r>
              <a:rPr lang="cs-CZ" sz="2200" dirty="0">
                <a:latin typeface="+mj-lt"/>
              </a:rPr>
              <a:t>.</a:t>
            </a:r>
          </a:p>
          <a:p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845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1E57A2E-38D1-F1E3-976C-90FA90A96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H </a:t>
            </a:r>
            <a:r>
              <a:rPr lang="cs-CZ" altLang="cs-CZ" dirty="0" err="1">
                <a:latin typeface="Arial" panose="020B0604020202020204" pitchFamily="34" charset="0"/>
              </a:rPr>
              <a:t>Pylori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US" altLang="cs-CZ" dirty="0">
              <a:latin typeface="Arial" panose="020B0604020202020204" pitchFamily="34" charset="0"/>
            </a:endParaRPr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46A9094B-BBFB-6AF9-51BE-100642D697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1258" y="2697481"/>
            <a:ext cx="4689390" cy="30708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3" name="Picture 3">
            <a:extLst>
              <a:ext uri="{FF2B5EF4-FFF2-40B4-BE49-F238E27FC236}">
                <a16:creationId xmlns:a16="http://schemas.microsoft.com/office/drawing/2014/main" id="{DA74052C-5BAB-B18F-3F6E-36E7E1C2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58" y="-29905"/>
            <a:ext cx="4680742" cy="27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2F1FC13-869E-AFB7-A66B-05292A9EE194}"/>
              </a:ext>
            </a:extLst>
          </p:cNvPr>
          <p:cNvSpPr txBox="1"/>
          <p:nvPr/>
        </p:nvSpPr>
        <p:spPr>
          <a:xfrm>
            <a:off x="655320" y="1451402"/>
            <a:ext cx="64160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b="0" i="0" dirty="0"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Gram-negative, spiral-shaped, microaerophilic bacterium</a:t>
            </a:r>
            <a:endParaRPr lang="cs-CZ" b="0" i="0" dirty="0"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Resides in the gastric mucosa, primarily in the antrum of the stomach</a:t>
            </a:r>
            <a:endParaRPr lang="cs-CZ" b="0" i="0" dirty="0"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50-60% of the global population infected, but only some develop clinical disease</a:t>
            </a:r>
            <a:endParaRPr lang="cs-CZ" b="0" i="0" dirty="0">
              <a:effectLst/>
              <a:latin typeface="Söhne"/>
            </a:endParaRPr>
          </a:p>
          <a:p>
            <a:endParaRPr lang="cs-CZ" dirty="0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Söhne"/>
              </a:rPr>
              <a:t>Adherence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Söhne"/>
              </a:rPr>
              <a:t>Colonization</a:t>
            </a:r>
            <a:r>
              <a:rPr lang="cs-CZ" b="0" i="0" dirty="0">
                <a:effectLst/>
                <a:latin typeface="Söhne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Söhne"/>
              </a:rPr>
              <a:t>Inflammatory</a:t>
            </a:r>
            <a:r>
              <a:rPr lang="cs-CZ" b="1" i="0" dirty="0">
                <a:effectLst/>
                <a:latin typeface="Söhne"/>
              </a:rPr>
              <a:t> Response</a:t>
            </a:r>
            <a:endParaRPr lang="cs-CZ" dirty="0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Söhne"/>
            </a:endParaRPr>
          </a:p>
          <a:p>
            <a:endParaRPr lang="cs-CZ" b="0" i="0" dirty="0">
              <a:effectLst/>
              <a:latin typeface="Söhne"/>
            </a:endParaRPr>
          </a:p>
          <a:p>
            <a:endParaRPr lang="cs-CZ" dirty="0">
              <a:latin typeface="Söhne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E79D864-FE8A-249C-A753-2A7D6FE0A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Helicobacter pylori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C7EBF5-A650-B086-D43F-C371CB90C1BD}"/>
              </a:ext>
            </a:extLst>
          </p:cNvPr>
          <p:cNvSpPr txBox="1"/>
          <p:nvPr/>
        </p:nvSpPr>
        <p:spPr>
          <a:xfrm>
            <a:off x="556260" y="1497598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400" b="1" i="0" dirty="0" err="1">
                <a:effectLst/>
                <a:latin typeface="+mj-lt"/>
              </a:rPr>
              <a:t>Urease</a:t>
            </a:r>
            <a:r>
              <a:rPr lang="en-US" sz="1400" b="1" i="0" dirty="0">
                <a:effectLst/>
                <a:latin typeface="+mj-lt"/>
              </a:rPr>
              <a:t> Production: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+mj-lt"/>
              </a:rPr>
              <a:t>H. pylori converts urea to NH</a:t>
            </a:r>
            <a:r>
              <a:rPr lang="cs-CZ" sz="1400" b="0" i="0" dirty="0">
                <a:effectLst/>
                <a:latin typeface="+mj-lt"/>
              </a:rPr>
              <a:t>3+CO2</a:t>
            </a:r>
            <a:r>
              <a:rPr lang="en-US" sz="1400" b="0" i="0" dirty="0">
                <a:effectLst/>
                <a:latin typeface="+mj-lt"/>
              </a:rPr>
              <a:t>, buffering gastric acid.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+mj-lt"/>
              </a:rPr>
              <a:t>Movement: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+mj-lt"/>
              </a:rPr>
              <a:t>Flagella enable motility, facilitating penetration of mucus layer.</a:t>
            </a:r>
            <a:endParaRPr lang="cs-CZ" sz="140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Adhesins</a:t>
            </a:r>
            <a:r>
              <a:rPr lang="cs-CZ" sz="14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BabA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SabA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AlpA</a:t>
            </a:r>
            <a:r>
              <a:rPr lang="cs-CZ" sz="1400" b="0" i="0" dirty="0">
                <a:effectLst/>
                <a:latin typeface="+mj-lt"/>
              </a:rPr>
              <a:t>/B: </a:t>
            </a:r>
            <a:r>
              <a:rPr lang="cs-CZ" sz="1400" b="0" i="0" dirty="0" err="1">
                <a:effectLst/>
                <a:latin typeface="+mj-lt"/>
              </a:rPr>
              <a:t>Bind</a:t>
            </a:r>
            <a:r>
              <a:rPr lang="cs-CZ" sz="1400" b="0" i="0" dirty="0">
                <a:effectLst/>
                <a:latin typeface="+mj-lt"/>
              </a:rPr>
              <a:t> to </a:t>
            </a:r>
            <a:r>
              <a:rPr lang="cs-CZ" sz="1400" b="0" i="0" dirty="0" err="1">
                <a:effectLst/>
                <a:latin typeface="+mj-lt"/>
              </a:rPr>
              <a:t>gastric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epithelial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cells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facilitating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colonization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  <a:latin typeface="+mj-lt"/>
              </a:rPr>
              <a:t>Cytotoxin-</a:t>
            </a:r>
            <a:r>
              <a:rPr lang="cs-CZ" sz="1400" b="0" i="0" dirty="0" err="1">
                <a:effectLst/>
                <a:latin typeface="+mj-lt"/>
              </a:rPr>
              <a:t>Associated</a:t>
            </a:r>
            <a:r>
              <a:rPr lang="cs-CZ" sz="1400" b="0" i="0" dirty="0">
                <a:effectLst/>
                <a:latin typeface="+mj-lt"/>
              </a:rPr>
              <a:t> Gene A (</a:t>
            </a:r>
            <a:r>
              <a:rPr lang="cs-CZ" sz="1400" b="1" i="0" dirty="0" err="1">
                <a:effectLst/>
                <a:latin typeface="+mj-lt"/>
              </a:rPr>
              <a:t>CagA</a:t>
            </a:r>
            <a:r>
              <a:rPr lang="cs-CZ" sz="1400" b="1" i="0" dirty="0">
                <a:effectLst/>
                <a:latin typeface="+mj-lt"/>
              </a:rPr>
              <a:t>)</a:t>
            </a:r>
            <a:r>
              <a:rPr lang="cs-CZ" sz="14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Injected</a:t>
            </a:r>
            <a:r>
              <a:rPr lang="cs-CZ" sz="1400" b="0" i="0" dirty="0">
                <a:effectLst/>
                <a:latin typeface="+mj-lt"/>
              </a:rPr>
              <a:t> via Type IV </a:t>
            </a:r>
            <a:r>
              <a:rPr lang="cs-CZ" sz="1400" b="0" i="0" dirty="0" err="1">
                <a:effectLst/>
                <a:latin typeface="+mj-lt"/>
              </a:rPr>
              <a:t>Secretion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System</a:t>
            </a:r>
            <a:r>
              <a:rPr lang="cs-CZ" sz="1400" b="0" i="0" dirty="0">
                <a:effectLst/>
                <a:latin typeface="+mj-lt"/>
              </a:rPr>
              <a:t> (T4SS).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Phosphorylated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CagA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alters</a:t>
            </a:r>
            <a:r>
              <a:rPr lang="cs-CZ" sz="1400" b="0" i="0" dirty="0">
                <a:effectLst/>
                <a:latin typeface="+mj-lt"/>
              </a:rPr>
              <a:t> host cell </a:t>
            </a:r>
            <a:r>
              <a:rPr lang="cs-CZ" sz="1400" b="0" i="0" dirty="0" err="1">
                <a:effectLst/>
                <a:latin typeface="+mj-lt"/>
              </a:rPr>
              <a:t>signaling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contributing</a:t>
            </a:r>
            <a:r>
              <a:rPr lang="cs-CZ" sz="1400" b="0" i="0" dirty="0">
                <a:effectLst/>
                <a:latin typeface="+mj-lt"/>
              </a:rPr>
              <a:t> to </a:t>
            </a:r>
            <a:r>
              <a:rPr lang="cs-CZ" sz="1400" b="0" i="0" dirty="0" err="1">
                <a:effectLst/>
                <a:latin typeface="+mj-lt"/>
              </a:rPr>
              <a:t>gastric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carcinogenesis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Vacuolating</a:t>
            </a:r>
            <a:r>
              <a:rPr lang="cs-CZ" sz="1400" b="0" i="0" dirty="0">
                <a:effectLst/>
                <a:latin typeface="+mj-lt"/>
              </a:rPr>
              <a:t> Cytotoxin A (</a:t>
            </a:r>
            <a:r>
              <a:rPr lang="cs-CZ" sz="1400" b="1" i="0" dirty="0" err="1">
                <a:effectLst/>
                <a:latin typeface="+mj-lt"/>
              </a:rPr>
              <a:t>VacA</a:t>
            </a:r>
            <a:r>
              <a:rPr lang="cs-CZ" sz="1400" b="0" i="0" dirty="0">
                <a:effectLst/>
                <a:latin typeface="+mj-lt"/>
              </a:rPr>
              <a:t>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Forms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pores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causing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vacuolation</a:t>
            </a:r>
            <a:r>
              <a:rPr lang="cs-CZ" sz="1400" b="0" i="0" dirty="0">
                <a:effectLst/>
                <a:latin typeface="+mj-lt"/>
              </a:rPr>
              <a:t> and </a:t>
            </a:r>
            <a:r>
              <a:rPr lang="cs-CZ" sz="1400" b="0" i="0" dirty="0" err="1">
                <a:effectLst/>
                <a:latin typeface="+mj-lt"/>
              </a:rPr>
              <a:t>cellular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damage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Induces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apoptosis</a:t>
            </a:r>
            <a:r>
              <a:rPr lang="cs-CZ" sz="1400" b="0" i="0" dirty="0">
                <a:effectLst/>
                <a:latin typeface="+mj-lt"/>
              </a:rPr>
              <a:t> and </a:t>
            </a:r>
            <a:r>
              <a:rPr lang="cs-CZ" sz="1400" b="0" i="0" dirty="0" err="1">
                <a:effectLst/>
                <a:latin typeface="+mj-lt"/>
              </a:rPr>
              <a:t>modulates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immune</a:t>
            </a:r>
            <a:r>
              <a:rPr lang="cs-CZ" sz="1400" b="0" i="0" dirty="0">
                <a:effectLst/>
                <a:latin typeface="+mj-lt"/>
              </a:rPr>
              <a:t> response.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Gamma-Glutamyl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Transpeptidase</a:t>
            </a:r>
            <a:r>
              <a:rPr lang="cs-CZ" sz="1400" b="0" i="0" dirty="0">
                <a:effectLst/>
                <a:latin typeface="+mj-lt"/>
              </a:rPr>
              <a:t> (GGT):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Generates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reactive</a:t>
            </a:r>
            <a:r>
              <a:rPr lang="cs-CZ" sz="1400" b="0" i="0" dirty="0">
                <a:effectLst/>
                <a:latin typeface="+mj-lt"/>
              </a:rPr>
              <a:t> oxygen species, </a:t>
            </a:r>
            <a:r>
              <a:rPr lang="cs-CZ" sz="1400" b="0" i="0" dirty="0" err="1">
                <a:effectLst/>
                <a:latin typeface="+mj-lt"/>
              </a:rPr>
              <a:t>promoting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oxidative</a:t>
            </a:r>
            <a:r>
              <a:rPr lang="cs-CZ" sz="1400" b="0" i="0" dirty="0">
                <a:effectLst/>
                <a:latin typeface="+mj-lt"/>
              </a:rPr>
              <a:t> stress.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Impairs</a:t>
            </a:r>
            <a:r>
              <a:rPr lang="cs-CZ" sz="1400" b="0" i="0" dirty="0">
                <a:effectLst/>
                <a:latin typeface="+mj-lt"/>
              </a:rPr>
              <a:t> host </a:t>
            </a:r>
            <a:r>
              <a:rPr lang="cs-CZ" sz="1400" b="0" i="0" dirty="0" err="1">
                <a:effectLst/>
                <a:latin typeface="+mj-lt"/>
              </a:rPr>
              <a:t>immune</a:t>
            </a:r>
            <a:r>
              <a:rPr lang="cs-CZ" sz="1400" b="0" i="0" dirty="0">
                <a:effectLst/>
                <a:latin typeface="+mj-lt"/>
              </a:rPr>
              <a:t> response and </a:t>
            </a:r>
            <a:r>
              <a:rPr lang="cs-CZ" sz="1400" b="0" i="0" dirty="0" err="1">
                <a:effectLst/>
                <a:latin typeface="+mj-lt"/>
              </a:rPr>
              <a:t>mucosal</a:t>
            </a:r>
            <a:r>
              <a:rPr lang="cs-CZ" sz="1400" b="0" i="0" dirty="0">
                <a:effectLst/>
                <a:latin typeface="+mj-lt"/>
              </a:rPr>
              <a:t> integrity.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Outer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Inflammatory</a:t>
            </a:r>
            <a:r>
              <a:rPr lang="cs-CZ" sz="1400" b="0" i="0" dirty="0">
                <a:effectLst/>
                <a:latin typeface="+mj-lt"/>
              </a:rPr>
              <a:t> Protein A (</a:t>
            </a:r>
            <a:r>
              <a:rPr lang="cs-CZ" sz="1400" b="0" i="0" dirty="0" err="1">
                <a:effectLst/>
                <a:latin typeface="+mj-lt"/>
              </a:rPr>
              <a:t>OipA</a:t>
            </a:r>
            <a:r>
              <a:rPr lang="cs-CZ" sz="1400" b="0" i="0" dirty="0">
                <a:effectLst/>
                <a:latin typeface="+mj-lt"/>
              </a:rPr>
              <a:t>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Induces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inflammation</a:t>
            </a:r>
            <a:r>
              <a:rPr lang="cs-CZ" sz="1400" b="0" i="0" dirty="0">
                <a:effectLst/>
                <a:latin typeface="+mj-lt"/>
              </a:rPr>
              <a:t> and </a:t>
            </a:r>
            <a:r>
              <a:rPr lang="cs-CZ" sz="1400" b="0" i="0" dirty="0" err="1">
                <a:effectLst/>
                <a:latin typeface="+mj-lt"/>
              </a:rPr>
              <a:t>enhances</a:t>
            </a:r>
            <a:r>
              <a:rPr lang="cs-CZ" sz="1400" b="0" i="0" dirty="0">
                <a:effectLst/>
                <a:latin typeface="+mj-lt"/>
              </a:rPr>
              <a:t> adherence.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0" i="0" dirty="0">
              <a:effectLst/>
              <a:latin typeface="+mj-lt"/>
            </a:endParaRPr>
          </a:p>
        </p:txBody>
      </p:sp>
      <p:pic>
        <p:nvPicPr>
          <p:cNvPr id="30722" name="Picture 2" descr="PDF] Host-bacterial interactions in Helicobacter pylori infection. |  Semantic Scholar">
            <a:extLst>
              <a:ext uri="{FF2B5EF4-FFF2-40B4-BE49-F238E27FC236}">
                <a16:creationId xmlns:a16="http://schemas.microsoft.com/office/drawing/2014/main" id="{80F4BB24-AF81-6270-1EF4-E8039E87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49" y="720000"/>
            <a:ext cx="4757275" cy="58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14A9FE9-84C4-FD58-A304-4227438E5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CB56FA-5E5C-E025-79B8-79CBAB208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46F27-508E-4BAB-9F20-B3E113CF11DD}" type="slidenum">
              <a:rPr lang="en-CA" altLang="cs-CZ" smtClean="0"/>
              <a:pPr/>
              <a:t>35</a:t>
            </a:fld>
            <a:endParaRPr lang="en-CA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0F163D9-707F-C3BC-5157-2E76A9F0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 </a:t>
            </a:r>
            <a:r>
              <a:rPr lang="cs-CZ" dirty="0" err="1"/>
              <a:t>Pylori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C980CD-1AA2-58A4-5989-4FFE071C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Induction</a:t>
            </a:r>
            <a:r>
              <a:rPr lang="cs-CZ" b="1" dirty="0"/>
              <a:t> of </a:t>
            </a:r>
            <a:r>
              <a:rPr lang="cs-CZ" b="1" dirty="0" err="1"/>
              <a:t>Chronic</a:t>
            </a:r>
            <a:r>
              <a:rPr lang="cs-CZ" b="1" dirty="0"/>
              <a:t> </a:t>
            </a:r>
            <a:r>
              <a:rPr lang="cs-CZ" b="1" dirty="0" err="1"/>
              <a:t>Inflammation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H. </a:t>
            </a:r>
            <a:r>
              <a:rPr lang="cs-CZ" b="1" dirty="0" err="1"/>
              <a:t>pylori</a:t>
            </a:r>
            <a:r>
              <a:rPr lang="cs-CZ" b="1" dirty="0"/>
              <a:t> </a:t>
            </a:r>
            <a:r>
              <a:rPr lang="cs-CZ" b="1" dirty="0" err="1"/>
              <a:t>triggers</a:t>
            </a:r>
            <a:r>
              <a:rPr lang="cs-CZ" b="1" dirty="0"/>
              <a:t> </a:t>
            </a:r>
            <a:r>
              <a:rPr lang="cs-CZ" b="1" dirty="0" err="1"/>
              <a:t>an</a:t>
            </a:r>
            <a:r>
              <a:rPr lang="cs-CZ" b="1" dirty="0"/>
              <a:t> </a:t>
            </a:r>
            <a:r>
              <a:rPr lang="cs-CZ" b="1" dirty="0" err="1"/>
              <a:t>immune</a:t>
            </a:r>
            <a:r>
              <a:rPr lang="cs-CZ" b="1" dirty="0"/>
              <a:t> response</a:t>
            </a:r>
            <a:r>
              <a:rPr lang="cs-CZ" dirty="0"/>
              <a:t>, but </a:t>
            </a:r>
            <a:r>
              <a:rPr lang="cs-CZ" dirty="0" err="1"/>
              <a:t>evades</a:t>
            </a:r>
            <a:r>
              <a:rPr lang="cs-CZ" dirty="0"/>
              <a:t> clearance.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Inflammation</a:t>
            </a:r>
            <a:r>
              <a:rPr lang="cs-CZ" b="1" dirty="0"/>
              <a:t> </a:t>
            </a:r>
            <a:r>
              <a:rPr lang="cs-CZ" b="1" dirty="0" err="1"/>
              <a:t>leads</a:t>
            </a:r>
            <a:r>
              <a:rPr lang="cs-CZ" b="1" dirty="0"/>
              <a:t> to: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b="1" dirty="0"/>
              <a:t>gastritis</a:t>
            </a:r>
            <a:r>
              <a:rPr lang="cs-CZ" dirty="0"/>
              <a:t> (</a:t>
            </a:r>
            <a:r>
              <a:rPr lang="cs-CZ" dirty="0" err="1"/>
              <a:t>lymphocyte</a:t>
            </a:r>
            <a:r>
              <a:rPr lang="cs-CZ" dirty="0"/>
              <a:t> </a:t>
            </a:r>
            <a:r>
              <a:rPr lang="cs-CZ" dirty="0" err="1"/>
              <a:t>infiltration</a:t>
            </a:r>
            <a:r>
              <a:rPr lang="cs-CZ" dirty="0"/>
              <a:t>, </a:t>
            </a:r>
            <a:r>
              <a:rPr lang="cs-CZ" dirty="0" err="1"/>
              <a:t>epithelial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b="1" dirty="0"/>
              <a:t>gastrin </a:t>
            </a:r>
            <a:r>
              <a:rPr lang="cs-CZ" b="1" dirty="0" err="1"/>
              <a:t>secretion</a:t>
            </a:r>
            <a:r>
              <a:rPr lang="cs-CZ" dirty="0"/>
              <a:t> → </a:t>
            </a:r>
            <a:r>
              <a:rPr lang="cs-CZ" b="1" dirty="0"/>
              <a:t>acid </a:t>
            </a:r>
            <a:r>
              <a:rPr lang="cs-CZ" b="1" dirty="0" err="1"/>
              <a:t>hypersecretion</a:t>
            </a:r>
            <a:r>
              <a:rPr lang="cs-CZ" dirty="0"/>
              <a:t> (→ </a:t>
            </a:r>
            <a:r>
              <a:rPr lang="cs-CZ" dirty="0" err="1"/>
              <a:t>duodenal</a:t>
            </a:r>
            <a:r>
              <a:rPr lang="cs-CZ" dirty="0"/>
              <a:t> </a:t>
            </a:r>
            <a:r>
              <a:rPr lang="cs-CZ" dirty="0" err="1"/>
              <a:t>ulcers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Metaplasia</a:t>
            </a:r>
            <a:r>
              <a:rPr lang="cs-CZ" b="1" dirty="0"/>
              <a:t> &amp; </a:t>
            </a:r>
            <a:r>
              <a:rPr lang="cs-CZ" b="1" dirty="0" err="1"/>
              <a:t>dysplasia</a:t>
            </a:r>
            <a:r>
              <a:rPr lang="cs-CZ" dirty="0"/>
              <a:t> →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progression</a:t>
            </a:r>
            <a:r>
              <a:rPr lang="cs-CZ" dirty="0"/>
              <a:t> to </a:t>
            </a:r>
            <a:r>
              <a:rPr lang="cs-CZ" b="1" dirty="0" err="1"/>
              <a:t>gastric</a:t>
            </a:r>
            <a:r>
              <a:rPr lang="cs-CZ" b="1" dirty="0"/>
              <a:t> </a:t>
            </a:r>
            <a:r>
              <a:rPr lang="cs-CZ" b="1" dirty="0" err="1"/>
              <a:t>adenocarcinoma</a:t>
            </a:r>
            <a:r>
              <a:rPr lang="cs-CZ" dirty="0"/>
              <a:t>.</a:t>
            </a:r>
          </a:p>
          <a:p>
            <a:pPr marL="490950" indent="-285750">
              <a:buFont typeface="Arial" panose="020B0604020202020204" pitchFamily="34" charset="0"/>
              <a:buChar char="•"/>
            </a:pPr>
            <a:r>
              <a:rPr lang="cs-CZ" dirty="0" err="1"/>
              <a:t>Diagnostic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Stool</a:t>
            </a:r>
            <a:r>
              <a:rPr lang="cs-CZ" dirty="0"/>
              <a:t> antigen test (</a:t>
            </a:r>
            <a:r>
              <a:rPr lang="cs-CZ" dirty="0" err="1"/>
              <a:t>detects</a:t>
            </a:r>
            <a:r>
              <a:rPr lang="cs-CZ" dirty="0"/>
              <a:t> H. </a:t>
            </a:r>
            <a:r>
              <a:rPr lang="cs-CZ" dirty="0" err="1"/>
              <a:t>pylori</a:t>
            </a:r>
            <a:r>
              <a:rPr lang="cs-CZ" dirty="0"/>
              <a:t> </a:t>
            </a:r>
            <a:r>
              <a:rPr lang="cs-CZ" dirty="0" err="1"/>
              <a:t>antigens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Endoscopic</a:t>
            </a:r>
            <a:r>
              <a:rPr lang="cs-CZ" dirty="0"/>
              <a:t> </a:t>
            </a:r>
            <a:r>
              <a:rPr lang="cs-CZ" dirty="0" err="1"/>
              <a:t>biopsy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histology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urease</a:t>
            </a:r>
            <a:r>
              <a:rPr lang="cs-CZ" dirty="0"/>
              <a:t> test.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Urea </a:t>
            </a:r>
            <a:r>
              <a:rPr lang="cs-CZ" dirty="0" err="1"/>
              <a:t>breath</a:t>
            </a:r>
            <a:r>
              <a:rPr lang="cs-CZ" dirty="0"/>
              <a:t> test (</a:t>
            </a:r>
            <a:r>
              <a:rPr lang="cs-CZ" dirty="0" err="1"/>
              <a:t>detects</a:t>
            </a:r>
            <a:r>
              <a:rPr lang="cs-CZ" dirty="0"/>
              <a:t> CO₂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urease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).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792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5F28612-9F31-A4E1-7CA1-1DB562FE4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Peptic ulcer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C6A5DC7-794D-2A2F-AD85-3D4733A0F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133680" cy="4139998"/>
          </a:xfrm>
        </p:spPr>
        <p:txBody>
          <a:bodyPr/>
          <a:lstStyle/>
          <a:p>
            <a:r>
              <a:rPr lang="en-US" altLang="cs-CZ" dirty="0"/>
              <a:t>Mucosal defect reaching deeper than muscularis mucosae layer, localized in areas exposed to acid-pepsin secretions.</a:t>
            </a:r>
            <a:endParaRPr lang="cs-CZ" altLang="cs-CZ" dirty="0"/>
          </a:p>
          <a:p>
            <a:r>
              <a:rPr lang="en-US" altLang="cs-CZ" dirty="0"/>
              <a:t>Causes:</a:t>
            </a:r>
          </a:p>
          <a:p>
            <a:pPr lvl="1"/>
            <a:r>
              <a:rPr lang="en-US" altLang="cs-CZ" dirty="0"/>
              <a:t>Helicobacter pylori (H. pylori) infection</a:t>
            </a:r>
            <a:endParaRPr lang="cs-CZ" altLang="cs-CZ" dirty="0"/>
          </a:p>
          <a:p>
            <a:pPr lvl="1"/>
            <a:r>
              <a:rPr lang="en-US" altLang="cs-CZ" dirty="0"/>
              <a:t>NSAIDs Disrupt mucosal integrity, inhibit prostaglandin synthesis, increasing susceptibility to injury.</a:t>
            </a:r>
          </a:p>
          <a:p>
            <a:pPr lvl="1"/>
            <a:r>
              <a:rPr lang="en-US" altLang="cs-CZ" dirty="0"/>
              <a:t>Excessive alcohol consumption, smoking, stress, and genetic predisposition.</a:t>
            </a: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Common Locations: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Gastric ulcers → Lesser curvature of the stomach (near the antrum).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Duodenal ulcers → First part of the duodenum.</a:t>
            </a:r>
          </a:p>
          <a:p>
            <a:endParaRPr lang="en-US" altLang="cs-CZ" dirty="0"/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AD8CA39D-B950-EF8F-4809-0DBDC1A1D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33" y="164306"/>
            <a:ext cx="3840162" cy="652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B3A5DAB-EA26-A525-B3AF-0D2B949B5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Pathological anatomy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2D44E7C7-108B-B390-870B-A59EE658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70" y="3846394"/>
            <a:ext cx="4418810" cy="290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20F2FBF-6AA2-7CE9-EF7A-CD75A8666644}"/>
              </a:ext>
            </a:extLst>
          </p:cNvPr>
          <p:cNvSpPr txBox="1"/>
          <p:nvPr/>
        </p:nvSpPr>
        <p:spPr>
          <a:xfrm>
            <a:off x="297180" y="1387346"/>
            <a:ext cx="71170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 err="1">
                <a:effectLst/>
                <a:latin typeface="+mj-lt"/>
              </a:rPr>
              <a:t>Diagnosis</a:t>
            </a:r>
            <a:r>
              <a:rPr lang="cs-CZ" b="0" i="0" dirty="0">
                <a:effectLst/>
                <a:latin typeface="+mj-lt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Upper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Endoscopy</a:t>
            </a:r>
            <a:r>
              <a:rPr lang="cs-CZ" b="0" i="0" dirty="0">
                <a:effectLst/>
                <a:latin typeface="+mj-lt"/>
              </a:rPr>
              <a:t>: Direct </a:t>
            </a:r>
            <a:r>
              <a:rPr lang="cs-CZ" b="0" i="0" dirty="0" err="1">
                <a:effectLst/>
                <a:latin typeface="+mj-lt"/>
              </a:rPr>
              <a:t>visualization</a:t>
            </a:r>
            <a:r>
              <a:rPr lang="cs-CZ" b="0" i="0" dirty="0">
                <a:effectLst/>
                <a:latin typeface="+mj-lt"/>
              </a:rPr>
              <a:t> of </a:t>
            </a:r>
            <a:r>
              <a:rPr lang="cs-CZ" b="0" i="0" dirty="0" err="1">
                <a:effectLst/>
                <a:latin typeface="+mj-lt"/>
              </a:rPr>
              <a:t>ulcers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biopsy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for</a:t>
            </a:r>
            <a:r>
              <a:rPr lang="cs-CZ" b="0" i="0" dirty="0">
                <a:effectLst/>
                <a:latin typeface="+mj-lt"/>
              </a:rPr>
              <a:t> H. </a:t>
            </a:r>
            <a:r>
              <a:rPr lang="cs-CZ" b="0" i="0" dirty="0" err="1">
                <a:effectLst/>
                <a:latin typeface="+mj-lt"/>
              </a:rPr>
              <a:t>pylori</a:t>
            </a:r>
            <a:r>
              <a:rPr lang="cs-CZ" b="0" i="0" dirty="0">
                <a:effectLst/>
                <a:latin typeface="+mj-lt"/>
              </a:rPr>
              <a:t> testing and </a:t>
            </a:r>
            <a:r>
              <a:rPr lang="cs-CZ" b="0" i="0" dirty="0" err="1">
                <a:effectLst/>
                <a:latin typeface="+mj-lt"/>
              </a:rPr>
              <a:t>histological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examination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H. </a:t>
            </a:r>
            <a:r>
              <a:rPr lang="cs-CZ" b="0" i="0" dirty="0" err="1">
                <a:effectLst/>
                <a:latin typeface="+mj-lt"/>
              </a:rPr>
              <a:t>pylori</a:t>
            </a:r>
            <a:r>
              <a:rPr lang="cs-CZ" b="0" i="0" dirty="0">
                <a:effectLst/>
                <a:latin typeface="+mj-lt"/>
              </a:rPr>
              <a:t> Testing: </a:t>
            </a:r>
            <a:r>
              <a:rPr lang="cs-CZ" b="0" i="0" dirty="0" err="1">
                <a:effectLst/>
                <a:latin typeface="+mj-lt"/>
              </a:rPr>
              <a:t>Serology</a:t>
            </a:r>
            <a:r>
              <a:rPr lang="cs-CZ" b="0" i="0" dirty="0">
                <a:effectLst/>
                <a:latin typeface="+mj-lt"/>
              </a:rPr>
              <a:t>, urea </a:t>
            </a:r>
            <a:r>
              <a:rPr lang="cs-CZ" b="0" i="0" dirty="0" err="1">
                <a:effectLst/>
                <a:latin typeface="+mj-lt"/>
              </a:rPr>
              <a:t>breath</a:t>
            </a:r>
            <a:r>
              <a:rPr lang="cs-CZ" b="0" i="0" dirty="0">
                <a:effectLst/>
                <a:latin typeface="+mj-lt"/>
              </a:rPr>
              <a:t> test, </a:t>
            </a:r>
            <a:r>
              <a:rPr lang="cs-CZ" b="0" i="0" dirty="0" err="1">
                <a:effectLst/>
                <a:latin typeface="+mj-lt"/>
              </a:rPr>
              <a:t>stool</a:t>
            </a:r>
            <a:r>
              <a:rPr lang="cs-CZ" b="0" i="0" dirty="0">
                <a:effectLst/>
                <a:latin typeface="+mj-lt"/>
              </a:rPr>
              <a:t> antigen test.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Imaging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Studies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Upper</a:t>
            </a:r>
            <a:r>
              <a:rPr lang="cs-CZ" b="0" i="0" dirty="0">
                <a:effectLst/>
                <a:latin typeface="+mj-lt"/>
              </a:rPr>
              <a:t> GI </a:t>
            </a:r>
            <a:r>
              <a:rPr lang="cs-CZ" b="0" i="0" dirty="0" err="1">
                <a:effectLst/>
                <a:latin typeface="+mj-lt"/>
              </a:rPr>
              <a:t>series</a:t>
            </a:r>
            <a:r>
              <a:rPr lang="cs-CZ" b="0" i="0" dirty="0">
                <a:effectLst/>
                <a:latin typeface="+mj-lt"/>
              </a:rPr>
              <a:t>, CT </a:t>
            </a:r>
            <a:r>
              <a:rPr lang="cs-CZ" b="0" i="0" dirty="0" err="1">
                <a:effectLst/>
                <a:latin typeface="+mj-lt"/>
              </a:rPr>
              <a:t>scan</a:t>
            </a:r>
            <a:r>
              <a:rPr lang="cs-CZ" b="0" i="0" dirty="0">
                <a:effectLst/>
                <a:latin typeface="+mj-lt"/>
              </a:rPr>
              <a:t>, MRI, to </a:t>
            </a:r>
            <a:r>
              <a:rPr lang="cs-CZ" b="0" i="0" dirty="0" err="1">
                <a:effectLst/>
                <a:latin typeface="+mj-lt"/>
              </a:rPr>
              <a:t>assess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ulcer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size</a:t>
            </a:r>
            <a:r>
              <a:rPr lang="cs-CZ" b="0" i="0" dirty="0">
                <a:effectLst/>
                <a:latin typeface="+mj-lt"/>
              </a:rPr>
              <a:t> and </a:t>
            </a:r>
            <a:r>
              <a:rPr lang="cs-CZ" b="0" i="0" dirty="0" err="1">
                <a:effectLst/>
                <a:latin typeface="+mj-lt"/>
              </a:rPr>
              <a:t>complications</a:t>
            </a:r>
            <a:r>
              <a:rPr lang="cs-CZ" b="0" i="0" dirty="0">
                <a:effectLst/>
                <a:latin typeface="+mj-lt"/>
              </a:rPr>
              <a:t>.</a:t>
            </a:r>
          </a:p>
        </p:txBody>
      </p:sp>
      <p:pic>
        <p:nvPicPr>
          <p:cNvPr id="156676" name="Picture 4">
            <a:extLst>
              <a:ext uri="{FF2B5EF4-FFF2-40B4-BE49-F238E27FC236}">
                <a16:creationId xmlns:a16="http://schemas.microsoft.com/office/drawing/2014/main" id="{EB0F0BE7-846B-96E0-92BF-A5A14420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70" y="67537"/>
            <a:ext cx="4550520" cy="37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A89C6F-78F1-B800-40FD-43D2B2FD9C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AE4300-8CC1-6622-8A29-508988C64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CECC9A-16F4-5A9B-35AC-32061068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472000" cy="451576"/>
          </a:xfrm>
        </p:spPr>
        <p:txBody>
          <a:bodyPr/>
          <a:lstStyle/>
          <a:p>
            <a:r>
              <a:rPr lang="en-US" dirty="0"/>
              <a:t>Stomach vs. Duodenal Ulcers Differences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D567C00-3481-F048-758E-FD4C9BDC0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456776"/>
              </p:ext>
            </p:extLst>
          </p:nvPr>
        </p:nvGraphicFramePr>
        <p:xfrm>
          <a:off x="863600" y="1692275"/>
          <a:ext cx="10363200" cy="480798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4176200299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366542484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537982436"/>
                    </a:ext>
                  </a:extLst>
                </a:gridCol>
              </a:tblGrid>
              <a:tr h="250921">
                <a:tc>
                  <a:txBody>
                    <a:bodyPr/>
                    <a:lstStyle/>
                    <a:p>
                      <a:r>
                        <a:rPr lang="cs-CZ" sz="1600" b="1"/>
                        <a:t>Feature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Gastric Ulcers</a:t>
                      </a:r>
                      <a:r>
                        <a:rPr lang="cs-CZ" sz="1600"/>
                        <a:t> (Stomach)</a:t>
                      </a:r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Duodenal Ulcers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3810060676"/>
                  </a:ext>
                </a:extLst>
              </a:tr>
              <a:tr h="439112">
                <a:tc>
                  <a:txBody>
                    <a:bodyPr/>
                    <a:lstStyle/>
                    <a:p>
                      <a:r>
                        <a:rPr lang="cs-CZ" sz="1600" b="1"/>
                        <a:t>Location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Lesser curvature of the stomach (antrum)</a:t>
                      </a:r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First portion of the duodenum</a:t>
                      </a:r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2093166097"/>
                  </a:ext>
                </a:extLst>
              </a:tr>
              <a:tr h="439112">
                <a:tc>
                  <a:txBody>
                    <a:bodyPr/>
                    <a:lstStyle/>
                    <a:p>
                      <a:r>
                        <a:rPr lang="cs-CZ" sz="1600" b="1"/>
                        <a:t>Primary Cause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↓ Mucosal protection</a:t>
                      </a:r>
                      <a:r>
                        <a:rPr lang="cs-CZ" sz="1600"/>
                        <a:t> (weakened barrier)</a:t>
                      </a:r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↑ Acid secretion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3562458602"/>
                  </a:ext>
                </a:extLst>
              </a:tr>
              <a:tr h="250921">
                <a:tc>
                  <a:txBody>
                    <a:bodyPr/>
                    <a:lstStyle/>
                    <a:p>
                      <a:r>
                        <a:rPr lang="cs-CZ" sz="1600" b="1"/>
                        <a:t>H. pylori association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~70%</a:t>
                      </a:r>
                      <a:r>
                        <a:rPr lang="cs-CZ" sz="1600"/>
                        <a:t> of cases</a:t>
                      </a:r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&gt;90%</a:t>
                      </a:r>
                      <a:r>
                        <a:rPr lang="cs-CZ" sz="1600"/>
                        <a:t> of cases</a:t>
                      </a:r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3899825982"/>
                  </a:ext>
                </a:extLst>
              </a:tr>
              <a:tr h="439112">
                <a:tc>
                  <a:txBody>
                    <a:bodyPr/>
                    <a:lstStyle/>
                    <a:p>
                      <a:r>
                        <a:rPr lang="cs-CZ" sz="1600" b="1"/>
                        <a:t>Gastrin levels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Normal or decreased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Increased</a:t>
                      </a:r>
                      <a:r>
                        <a:rPr lang="en-US" sz="1600"/>
                        <a:t> (due to reduced acid inhibition)</a:t>
                      </a:r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983289555"/>
                  </a:ext>
                </a:extLst>
              </a:tr>
              <a:tr h="439112">
                <a:tc>
                  <a:txBody>
                    <a:bodyPr/>
                    <a:lstStyle/>
                    <a:p>
                      <a:r>
                        <a:rPr lang="cs-CZ" sz="1600" b="1"/>
                        <a:t>Gastric acid secretion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Normal or low</a:t>
                      </a:r>
                      <a:r>
                        <a:rPr lang="en-US" sz="1600"/>
                        <a:t> (mucosal damage is primary issue)</a:t>
                      </a:r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↑ Increased</a:t>
                      </a:r>
                      <a:r>
                        <a:rPr lang="en-US" sz="1600"/>
                        <a:t> (H. pylori affects inhibitory feedback)</a:t>
                      </a:r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2514339103"/>
                  </a:ext>
                </a:extLst>
              </a:tr>
              <a:tr h="815494">
                <a:tc>
                  <a:txBody>
                    <a:bodyPr/>
                    <a:lstStyle/>
                    <a:p>
                      <a:r>
                        <a:rPr lang="cs-CZ" sz="1600" b="1"/>
                        <a:t>Pain Pattern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Worsens with food</a:t>
                      </a:r>
                      <a:r>
                        <a:rPr lang="en-US" sz="1600"/>
                        <a:t> (acid secretion directly irritates ulcer)</a:t>
                      </a:r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Improves with food</a:t>
                      </a:r>
                      <a:r>
                        <a:rPr lang="en-US" sz="1600"/>
                        <a:t> (bicarbonate-rich secretions neutralize acid), worsens 2-3 hours later or at night</a:t>
                      </a:r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3939812029"/>
                  </a:ext>
                </a:extLst>
              </a:tr>
              <a:tr h="439112">
                <a:tc>
                  <a:txBody>
                    <a:bodyPr/>
                    <a:lstStyle/>
                    <a:p>
                      <a:r>
                        <a:rPr lang="cs-CZ" sz="1600" b="1"/>
                        <a:t>Cancer Risk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Higher (gastric adenocarcinoma risk)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Lower risk of malignancy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2877518814"/>
                  </a:ext>
                </a:extLst>
              </a:tr>
              <a:tr h="627303">
                <a:tc>
                  <a:txBody>
                    <a:bodyPr/>
                    <a:lstStyle/>
                    <a:p>
                      <a:r>
                        <a:rPr lang="cs-CZ" sz="1600" b="1"/>
                        <a:t>Complications</a:t>
                      </a:r>
                      <a:endParaRPr lang="cs-CZ" sz="1600"/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Bleeding (gastric artery erosion), perforation, gastric outlet obstruction</a:t>
                      </a:r>
                    </a:p>
                  </a:txBody>
                  <a:tcPr marL="62730" marR="62730" marT="31365" marB="31365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Perforation (into pancreas), bleeding (gastroduodenal artery erosion)</a:t>
                      </a:r>
                    </a:p>
                  </a:txBody>
                  <a:tcPr marL="62730" marR="62730" marT="31365" marB="31365" anchor="ctr"/>
                </a:tc>
                <a:extLst>
                  <a:ext uri="{0D108BD9-81ED-4DB2-BD59-A6C34878D82A}">
                    <a16:rowId xmlns:a16="http://schemas.microsoft.com/office/drawing/2014/main" val="73075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355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AD32166-0B27-BB73-1BBD-3CC4664BC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Complications of peptic ulcer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2FA646D-62ED-763F-E8BA-54AC1A7D0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805" y="1359001"/>
            <a:ext cx="10753200" cy="4139998"/>
          </a:xfrm>
        </p:spPr>
        <p:txBody>
          <a:bodyPr/>
          <a:lstStyle/>
          <a:p>
            <a:pPr marL="72000" indent="0" algn="l">
              <a:buNone/>
            </a:pPr>
            <a:r>
              <a:rPr lang="cs-CZ" b="0" i="0" dirty="0" err="1">
                <a:effectLst/>
                <a:latin typeface="+mj-lt"/>
              </a:rPr>
              <a:t>Complications</a:t>
            </a:r>
            <a:r>
              <a:rPr lang="cs-CZ" b="0" i="0" dirty="0">
                <a:effectLst/>
                <a:latin typeface="+mj-lt"/>
              </a:rPr>
              <a:t>:</a:t>
            </a:r>
          </a:p>
          <a:p>
            <a:pPr lvl="1"/>
            <a:r>
              <a:rPr lang="cs-CZ" b="1" i="0" dirty="0" err="1">
                <a:effectLst/>
                <a:latin typeface="+mj-lt"/>
              </a:rPr>
              <a:t>Bleeding</a:t>
            </a:r>
            <a:r>
              <a:rPr lang="cs-CZ" b="0" i="0" dirty="0">
                <a:effectLst/>
                <a:latin typeface="+mj-lt"/>
              </a:rPr>
              <a:t>: Major </a:t>
            </a:r>
            <a:r>
              <a:rPr lang="cs-CZ" b="0" i="0" dirty="0" err="1">
                <a:effectLst/>
                <a:latin typeface="+mj-lt"/>
              </a:rPr>
              <a:t>complication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requires</a:t>
            </a:r>
            <a:r>
              <a:rPr lang="cs-CZ" b="0" i="0" dirty="0">
                <a:effectLst/>
                <a:latin typeface="+mj-lt"/>
              </a:rPr>
              <a:t> urgent </a:t>
            </a:r>
            <a:r>
              <a:rPr lang="cs-CZ" b="0" i="0" dirty="0" err="1">
                <a:effectLst/>
                <a:latin typeface="+mj-lt"/>
              </a:rPr>
              <a:t>medical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attention</a:t>
            </a:r>
            <a:r>
              <a:rPr lang="cs-CZ" b="0" i="0" dirty="0">
                <a:effectLst/>
                <a:latin typeface="+mj-lt"/>
              </a:rPr>
              <a:t> and </a:t>
            </a:r>
            <a:r>
              <a:rPr lang="cs-CZ" b="0" i="0" dirty="0" err="1">
                <a:effectLst/>
                <a:latin typeface="+mj-lt"/>
              </a:rPr>
              <a:t>may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necessitate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endoscopic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hemostasis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surgery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lvl="1"/>
            <a:r>
              <a:rPr lang="cs-CZ" b="1" i="0" dirty="0" err="1">
                <a:effectLst/>
                <a:latin typeface="+mj-lt"/>
              </a:rPr>
              <a:t>Perforation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Ulcer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penetration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through</a:t>
            </a:r>
            <a:r>
              <a:rPr lang="cs-CZ" b="0" i="0" dirty="0">
                <a:effectLst/>
                <a:latin typeface="+mj-lt"/>
              </a:rPr>
              <a:t> the </a:t>
            </a:r>
            <a:r>
              <a:rPr lang="cs-CZ" b="0" i="0" dirty="0" err="1">
                <a:effectLst/>
                <a:latin typeface="+mj-lt"/>
              </a:rPr>
              <a:t>gastric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wall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leading</a:t>
            </a:r>
            <a:r>
              <a:rPr lang="cs-CZ" b="0" i="0" dirty="0">
                <a:effectLst/>
                <a:latin typeface="+mj-lt"/>
              </a:rPr>
              <a:t> to peritonitis and </a:t>
            </a:r>
            <a:r>
              <a:rPr lang="cs-CZ" b="0" i="0" dirty="0" err="1">
                <a:effectLst/>
                <a:latin typeface="+mj-lt"/>
              </a:rPr>
              <a:t>requiring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emergency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surgery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lvl="1"/>
            <a:r>
              <a:rPr lang="cs-CZ" b="1" i="0" dirty="0" err="1">
                <a:effectLst/>
                <a:latin typeface="+mj-lt"/>
              </a:rPr>
              <a:t>Gastric</a:t>
            </a:r>
            <a:r>
              <a:rPr lang="cs-CZ" b="1" i="0" dirty="0">
                <a:effectLst/>
                <a:latin typeface="+mj-lt"/>
              </a:rPr>
              <a:t> Outlet </a:t>
            </a:r>
            <a:r>
              <a:rPr lang="cs-CZ" b="1" i="0" dirty="0" err="1">
                <a:effectLst/>
                <a:latin typeface="+mj-lt"/>
              </a:rPr>
              <a:t>Obstruction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Scar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tissue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formation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edema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may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obstruct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gastric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emptying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requiring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endoscopic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dilation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surgical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intervention</a:t>
            </a:r>
            <a:r>
              <a:rPr lang="cs-CZ" b="0" i="0" dirty="0">
                <a:effectLst/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A3A304-6F28-EA35-0FAC-75FCE545C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2C0824-3C6F-9A34-02B0-E331AABB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Head</a:t>
            </a:r>
            <a:r>
              <a:rPr lang="cs-CZ" dirty="0"/>
              <a:t> and </a:t>
            </a:r>
            <a:r>
              <a:rPr lang="cs-CZ" dirty="0" err="1"/>
              <a:t>neck</a:t>
            </a:r>
            <a:r>
              <a:rPr lang="cs-CZ" dirty="0"/>
              <a:t> </a:t>
            </a:r>
            <a:r>
              <a:rPr lang="cs-CZ" dirty="0" err="1"/>
              <a:t>squamous</a:t>
            </a:r>
            <a:r>
              <a:rPr lang="cs-CZ" dirty="0"/>
              <a:t> cell cancer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E5C5F6-52CD-2B60-9ADB-4AAAC0EA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0" y="1359000"/>
            <a:ext cx="5834795" cy="5009901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 err="1"/>
              <a:t>Pathogenesis</a:t>
            </a:r>
            <a:r>
              <a:rPr lang="cs-CZ" sz="2400" dirty="0"/>
              <a:t>:</a:t>
            </a:r>
          </a:p>
          <a:p>
            <a:pPr lvl="1"/>
            <a:r>
              <a:rPr lang="cs-CZ" sz="1400" b="1" dirty="0" err="1"/>
              <a:t>Initiation</a:t>
            </a:r>
            <a:r>
              <a:rPr lang="cs-CZ" sz="1400" dirty="0"/>
              <a:t>: </a:t>
            </a:r>
            <a:r>
              <a:rPr lang="cs-CZ" sz="1400" dirty="0" err="1"/>
              <a:t>Exposure</a:t>
            </a:r>
            <a:r>
              <a:rPr lang="cs-CZ" sz="1400" dirty="0"/>
              <a:t> to </a:t>
            </a:r>
            <a:r>
              <a:rPr lang="cs-CZ" sz="1400" dirty="0" err="1"/>
              <a:t>carcinogens</a:t>
            </a:r>
            <a:r>
              <a:rPr lang="cs-CZ" sz="1400" dirty="0"/>
              <a:t>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oncogenic</a:t>
            </a:r>
            <a:r>
              <a:rPr lang="cs-CZ" sz="1400" dirty="0"/>
              <a:t> </a:t>
            </a:r>
            <a:r>
              <a:rPr lang="cs-CZ" sz="1400" dirty="0" err="1"/>
              <a:t>viruses</a:t>
            </a:r>
            <a:r>
              <a:rPr lang="cs-CZ" sz="1400" dirty="0"/>
              <a:t> (</a:t>
            </a:r>
            <a:r>
              <a:rPr lang="cs-CZ" sz="1400" dirty="0" err="1"/>
              <a:t>e.g</a:t>
            </a:r>
            <a:r>
              <a:rPr lang="cs-CZ" sz="1400" dirty="0"/>
              <a:t>., HPV) </a:t>
            </a:r>
            <a:r>
              <a:rPr lang="cs-CZ" sz="1400" dirty="0" err="1"/>
              <a:t>leads</a:t>
            </a:r>
            <a:r>
              <a:rPr lang="cs-CZ" sz="1400" dirty="0"/>
              <a:t> to </a:t>
            </a:r>
            <a:r>
              <a:rPr lang="cs-CZ" sz="1400" b="1" dirty="0" err="1"/>
              <a:t>genetic</a:t>
            </a:r>
            <a:r>
              <a:rPr lang="cs-CZ" sz="1400" b="1" dirty="0"/>
              <a:t> </a:t>
            </a:r>
            <a:r>
              <a:rPr lang="cs-CZ" sz="1400" b="1" dirty="0" err="1"/>
              <a:t>alterations</a:t>
            </a:r>
            <a:r>
              <a:rPr lang="cs-CZ" sz="1400" b="1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mutations</a:t>
            </a:r>
            <a:r>
              <a:rPr lang="cs-CZ" sz="1400" dirty="0"/>
              <a:t>, </a:t>
            </a:r>
            <a:r>
              <a:rPr lang="cs-CZ" sz="1400" dirty="0" err="1"/>
              <a:t>deletions</a:t>
            </a:r>
            <a:r>
              <a:rPr lang="cs-CZ" sz="1400" dirty="0"/>
              <a:t>, </a:t>
            </a:r>
            <a:r>
              <a:rPr lang="cs-CZ" sz="1400" dirty="0" err="1"/>
              <a:t>amplifications</a:t>
            </a:r>
            <a:r>
              <a:rPr lang="cs-CZ" sz="1400" dirty="0"/>
              <a:t>) </a:t>
            </a:r>
          </a:p>
          <a:p>
            <a:pPr lvl="1"/>
            <a:r>
              <a:rPr lang="cs-CZ" sz="1400" b="1" dirty="0" err="1"/>
              <a:t>Promotion</a:t>
            </a:r>
            <a:r>
              <a:rPr lang="cs-CZ" sz="1400" dirty="0"/>
              <a:t>: </a:t>
            </a:r>
            <a:r>
              <a:rPr lang="cs-CZ" sz="1400" dirty="0" err="1"/>
              <a:t>Proliferation</a:t>
            </a:r>
            <a:r>
              <a:rPr lang="cs-CZ" sz="1400" dirty="0"/>
              <a:t> of </a:t>
            </a:r>
            <a:r>
              <a:rPr lang="cs-CZ" sz="1400" dirty="0" err="1"/>
              <a:t>initiated</a:t>
            </a:r>
            <a:r>
              <a:rPr lang="cs-CZ" sz="1400" dirty="0"/>
              <a:t> </a:t>
            </a:r>
            <a:r>
              <a:rPr lang="cs-CZ" sz="1400" dirty="0" err="1"/>
              <a:t>cells</a:t>
            </a:r>
            <a:r>
              <a:rPr lang="cs-CZ" sz="1400" dirty="0"/>
              <a:t> </a:t>
            </a:r>
            <a:r>
              <a:rPr lang="cs-CZ" sz="1400" dirty="0" err="1"/>
              <a:t>driven</a:t>
            </a:r>
            <a:r>
              <a:rPr lang="cs-CZ" sz="1400" dirty="0"/>
              <a:t> by </a:t>
            </a:r>
            <a:r>
              <a:rPr lang="cs-CZ" sz="1400" dirty="0" err="1"/>
              <a:t>continued</a:t>
            </a:r>
            <a:r>
              <a:rPr lang="cs-CZ" sz="1400" dirty="0"/>
              <a:t> </a:t>
            </a:r>
            <a:r>
              <a:rPr lang="cs-CZ" sz="1400" dirty="0" err="1"/>
              <a:t>exposure</a:t>
            </a:r>
            <a:r>
              <a:rPr lang="cs-CZ" sz="1400" dirty="0"/>
              <a:t> of </a:t>
            </a:r>
            <a:r>
              <a:rPr lang="cs-CZ" sz="1400" dirty="0" err="1"/>
              <a:t>carcinogens</a:t>
            </a:r>
            <a:r>
              <a:rPr lang="cs-CZ" sz="1400" dirty="0"/>
              <a:t>.</a:t>
            </a:r>
          </a:p>
          <a:p>
            <a:pPr lvl="1"/>
            <a:r>
              <a:rPr lang="cs-CZ" sz="1400" b="1" dirty="0" err="1"/>
              <a:t>Progression</a:t>
            </a:r>
            <a:r>
              <a:rPr lang="cs-CZ" sz="1400" dirty="0"/>
              <a:t>: </a:t>
            </a:r>
            <a:r>
              <a:rPr lang="cs-CZ" sz="1400" dirty="0" err="1"/>
              <a:t>additional</a:t>
            </a:r>
            <a:r>
              <a:rPr lang="cs-CZ" sz="1400" dirty="0"/>
              <a:t> </a:t>
            </a:r>
            <a:r>
              <a:rPr lang="cs-CZ" sz="1400" dirty="0" err="1"/>
              <a:t>genetic</a:t>
            </a:r>
            <a:r>
              <a:rPr lang="cs-CZ" sz="1400" dirty="0"/>
              <a:t> </a:t>
            </a:r>
            <a:r>
              <a:rPr lang="cs-CZ" sz="1400" dirty="0" err="1"/>
              <a:t>alterations</a:t>
            </a:r>
            <a:r>
              <a:rPr lang="cs-CZ" sz="1400" dirty="0"/>
              <a:t>, </a:t>
            </a:r>
            <a:r>
              <a:rPr lang="cs-CZ" sz="1400" dirty="0" err="1"/>
              <a:t>leading</a:t>
            </a:r>
            <a:r>
              <a:rPr lang="cs-CZ" sz="1400" dirty="0"/>
              <a:t> to </a:t>
            </a:r>
            <a:r>
              <a:rPr lang="cs-CZ" sz="1400" b="1" dirty="0" err="1"/>
              <a:t>invasive</a:t>
            </a:r>
            <a:r>
              <a:rPr lang="cs-CZ" sz="1400" b="1" dirty="0"/>
              <a:t> </a:t>
            </a:r>
            <a:r>
              <a:rPr lang="cs-CZ" sz="1400" dirty="0" err="1"/>
              <a:t>carcinoma</a:t>
            </a:r>
            <a:r>
              <a:rPr lang="cs-CZ" sz="1400" dirty="0"/>
              <a:t>.</a:t>
            </a:r>
          </a:p>
          <a:p>
            <a:pPr marL="72000" indent="0">
              <a:buNone/>
            </a:pPr>
            <a:r>
              <a:rPr lang="cs-CZ" sz="2400" b="1" dirty="0" err="1"/>
              <a:t>Molecular</a:t>
            </a:r>
            <a:r>
              <a:rPr lang="cs-CZ" sz="2400" b="1" dirty="0"/>
              <a:t> </a:t>
            </a:r>
            <a:r>
              <a:rPr lang="cs-CZ" sz="2400" b="1" dirty="0" err="1"/>
              <a:t>Alterations</a:t>
            </a:r>
            <a:r>
              <a:rPr lang="cs-CZ" sz="2400" dirty="0"/>
              <a:t>:</a:t>
            </a:r>
          </a:p>
          <a:p>
            <a:pPr lvl="1"/>
            <a:r>
              <a:rPr lang="cs-CZ" sz="1400" b="1" dirty="0"/>
              <a:t>TP53</a:t>
            </a:r>
            <a:r>
              <a:rPr lang="cs-CZ" sz="1400" dirty="0"/>
              <a:t> </a:t>
            </a:r>
            <a:r>
              <a:rPr lang="cs-CZ" sz="1400" dirty="0" err="1"/>
              <a:t>mutations</a:t>
            </a:r>
            <a:r>
              <a:rPr lang="cs-CZ" sz="1400" dirty="0"/>
              <a:t>: </a:t>
            </a:r>
            <a:r>
              <a:rPr lang="cs-CZ" sz="1400" dirty="0" err="1"/>
              <a:t>Commonly</a:t>
            </a:r>
            <a:r>
              <a:rPr lang="cs-CZ" sz="1400" dirty="0"/>
              <a:t> </a:t>
            </a:r>
            <a:r>
              <a:rPr lang="cs-CZ" sz="1400" dirty="0" err="1"/>
              <a:t>observed</a:t>
            </a:r>
            <a:r>
              <a:rPr lang="cs-CZ" sz="1400" dirty="0"/>
              <a:t> in HNSCC, </a:t>
            </a:r>
            <a:r>
              <a:rPr lang="cs-CZ" sz="1400" dirty="0" err="1"/>
              <a:t>associated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resistance</a:t>
            </a:r>
            <a:r>
              <a:rPr lang="cs-CZ" sz="1400" dirty="0"/>
              <a:t> to </a:t>
            </a:r>
            <a:r>
              <a:rPr lang="cs-CZ" sz="1400" dirty="0" err="1"/>
              <a:t>apoptosis</a:t>
            </a:r>
            <a:r>
              <a:rPr lang="cs-CZ" sz="1400" dirty="0"/>
              <a:t> and </a:t>
            </a:r>
            <a:r>
              <a:rPr lang="cs-CZ" sz="1400" dirty="0" err="1"/>
              <a:t>poor</a:t>
            </a:r>
            <a:r>
              <a:rPr lang="cs-CZ" sz="1400" dirty="0"/>
              <a:t> </a:t>
            </a:r>
            <a:r>
              <a:rPr lang="cs-CZ" sz="1400" dirty="0" err="1"/>
              <a:t>prognosis</a:t>
            </a:r>
            <a:r>
              <a:rPr lang="cs-CZ" sz="1400" dirty="0"/>
              <a:t>.</a:t>
            </a:r>
          </a:p>
          <a:p>
            <a:pPr lvl="1"/>
            <a:r>
              <a:rPr lang="cs-CZ" sz="1400" b="1" dirty="0"/>
              <a:t>HPV</a:t>
            </a:r>
            <a:r>
              <a:rPr lang="cs-CZ" sz="1400" dirty="0"/>
              <a:t> </a:t>
            </a:r>
            <a:r>
              <a:rPr lang="cs-CZ" sz="1400" dirty="0" err="1"/>
              <a:t>infection</a:t>
            </a:r>
            <a:r>
              <a:rPr lang="cs-CZ" sz="1400" dirty="0"/>
              <a:t>: </a:t>
            </a:r>
            <a:r>
              <a:rPr lang="cs-CZ" sz="1400" dirty="0" err="1"/>
              <a:t>Integration</a:t>
            </a:r>
            <a:r>
              <a:rPr lang="cs-CZ" sz="1400" dirty="0"/>
              <a:t> of HPV DNA </a:t>
            </a:r>
            <a:r>
              <a:rPr lang="cs-CZ" sz="1400" dirty="0" err="1"/>
              <a:t>into</a:t>
            </a:r>
            <a:r>
              <a:rPr lang="cs-CZ" sz="1400" dirty="0"/>
              <a:t> host genome, </a:t>
            </a:r>
            <a:r>
              <a:rPr lang="cs-CZ" sz="1400" dirty="0" err="1"/>
              <a:t>leading</a:t>
            </a:r>
            <a:r>
              <a:rPr lang="cs-CZ" sz="1400" dirty="0"/>
              <a:t> to </a:t>
            </a:r>
            <a:r>
              <a:rPr lang="cs-CZ" sz="1400" dirty="0" err="1"/>
              <a:t>overexpression</a:t>
            </a:r>
            <a:r>
              <a:rPr lang="cs-CZ" sz="1400" dirty="0"/>
              <a:t> of </a:t>
            </a:r>
            <a:r>
              <a:rPr lang="cs-CZ" sz="1400" dirty="0" err="1"/>
              <a:t>viral</a:t>
            </a:r>
            <a:r>
              <a:rPr lang="cs-CZ" sz="1400" dirty="0"/>
              <a:t> </a:t>
            </a:r>
            <a:r>
              <a:rPr lang="cs-CZ" sz="1400" dirty="0" err="1"/>
              <a:t>oncoproteins</a:t>
            </a:r>
            <a:r>
              <a:rPr lang="cs-CZ" sz="1400" dirty="0"/>
              <a:t> (</a:t>
            </a:r>
            <a:r>
              <a:rPr lang="cs-CZ" sz="1400" dirty="0" err="1"/>
              <a:t>e.g</a:t>
            </a:r>
            <a:r>
              <a:rPr lang="cs-CZ" sz="1400" dirty="0"/>
              <a:t>., E6, E7), </a:t>
            </a:r>
            <a:r>
              <a:rPr lang="cs-CZ" sz="1400" dirty="0" err="1"/>
              <a:t>inactivation</a:t>
            </a:r>
            <a:r>
              <a:rPr lang="cs-CZ" sz="1400" dirty="0"/>
              <a:t> of tumor </a:t>
            </a:r>
            <a:r>
              <a:rPr lang="cs-CZ" sz="1400" dirty="0" err="1"/>
              <a:t>suppressor</a:t>
            </a:r>
            <a:r>
              <a:rPr lang="cs-CZ" sz="1400" dirty="0"/>
              <a:t> </a:t>
            </a:r>
            <a:r>
              <a:rPr lang="cs-CZ" sz="1400" dirty="0" err="1"/>
              <a:t>genes</a:t>
            </a:r>
            <a:r>
              <a:rPr lang="cs-CZ" sz="1400" dirty="0"/>
              <a:t> (</a:t>
            </a:r>
            <a:r>
              <a:rPr lang="cs-CZ" sz="1400" dirty="0" err="1"/>
              <a:t>e.g</a:t>
            </a:r>
            <a:r>
              <a:rPr lang="cs-CZ" sz="1400" dirty="0"/>
              <a:t>., p53, </a:t>
            </a:r>
            <a:r>
              <a:rPr lang="cs-CZ" sz="1400" dirty="0" err="1"/>
              <a:t>Rb</a:t>
            </a:r>
            <a:r>
              <a:rPr lang="cs-CZ" sz="1400" dirty="0"/>
              <a:t>), and </a:t>
            </a:r>
            <a:r>
              <a:rPr lang="cs-CZ" sz="1400" dirty="0" err="1"/>
              <a:t>promotion</a:t>
            </a:r>
            <a:r>
              <a:rPr lang="cs-CZ" sz="1400" dirty="0"/>
              <a:t> of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proliferation</a:t>
            </a:r>
            <a:r>
              <a:rPr lang="cs-CZ" sz="1400" dirty="0"/>
              <a:t>.</a:t>
            </a:r>
          </a:p>
          <a:p>
            <a:pPr lvl="1"/>
            <a:r>
              <a:rPr lang="cs-CZ" sz="1400" b="1" dirty="0"/>
              <a:t>EGFR</a:t>
            </a:r>
            <a:r>
              <a:rPr lang="cs-CZ" sz="1400" dirty="0"/>
              <a:t> (</a:t>
            </a:r>
            <a:r>
              <a:rPr lang="cs-CZ" sz="1400" dirty="0" err="1"/>
              <a:t>epidermal</a:t>
            </a:r>
            <a:r>
              <a:rPr lang="cs-CZ" sz="1400" dirty="0"/>
              <a:t> </a:t>
            </a:r>
            <a:r>
              <a:rPr lang="cs-CZ" sz="1400" dirty="0" err="1"/>
              <a:t>growth</a:t>
            </a:r>
            <a:r>
              <a:rPr lang="cs-CZ" sz="1400" dirty="0"/>
              <a:t> </a:t>
            </a:r>
            <a:r>
              <a:rPr lang="cs-CZ" sz="1400" dirty="0" err="1"/>
              <a:t>factor</a:t>
            </a:r>
            <a:r>
              <a:rPr lang="cs-CZ" sz="1400" dirty="0"/>
              <a:t> receptor) </a:t>
            </a:r>
            <a:r>
              <a:rPr lang="cs-CZ" sz="1400" dirty="0" err="1"/>
              <a:t>overexpression</a:t>
            </a:r>
            <a:r>
              <a:rPr lang="cs-CZ" sz="1400" dirty="0"/>
              <a:t>: </a:t>
            </a:r>
            <a:r>
              <a:rPr lang="cs-CZ" sz="1400" dirty="0" err="1"/>
              <a:t>Associated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tumor </a:t>
            </a:r>
            <a:r>
              <a:rPr lang="cs-CZ" sz="1400" dirty="0" err="1"/>
              <a:t>proliferation</a:t>
            </a:r>
            <a:r>
              <a:rPr lang="cs-CZ" sz="1400" dirty="0"/>
              <a:t>, </a:t>
            </a:r>
            <a:r>
              <a:rPr lang="cs-CZ" sz="1400" dirty="0" err="1"/>
              <a:t>angiogenesis</a:t>
            </a:r>
            <a:r>
              <a:rPr lang="cs-CZ" sz="1400" dirty="0"/>
              <a:t>, and </a:t>
            </a:r>
            <a:r>
              <a:rPr lang="cs-CZ" sz="1400" dirty="0" err="1"/>
              <a:t>resistance</a:t>
            </a:r>
            <a:r>
              <a:rPr lang="cs-CZ" sz="1400" dirty="0"/>
              <a:t> to therapy</a:t>
            </a:r>
          </a:p>
        </p:txBody>
      </p:sp>
      <p:pic>
        <p:nvPicPr>
          <p:cNvPr id="2052" name="Picture 4" descr="Head and neck squamous cell carcinoma (HNSCC) – BioGraphix">
            <a:extLst>
              <a:ext uri="{FF2B5EF4-FFF2-40B4-BE49-F238E27FC236}">
                <a16:creationId xmlns:a16="http://schemas.microsoft.com/office/drawing/2014/main" id="{4FED1D0D-6952-063E-DF3F-2B3B0B20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19" y="1359000"/>
            <a:ext cx="5737041" cy="18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53_cancer">
            <a:extLst>
              <a:ext uri="{FF2B5EF4-FFF2-40B4-BE49-F238E27FC236}">
                <a16:creationId xmlns:a16="http://schemas.microsoft.com/office/drawing/2014/main" id="{114DF2FA-0516-9714-A754-05B6F661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36" y="3510171"/>
            <a:ext cx="5401406" cy="32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29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1BB33F0-FD4E-FEE0-193D-4D7E02BE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" y="276801"/>
            <a:ext cx="4622814" cy="38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2DEA90E-A142-4AB4-1790-2521ED93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93" y="357826"/>
            <a:ext cx="3876315" cy="34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>
            <a:extLst>
              <a:ext uri="{FF2B5EF4-FFF2-40B4-BE49-F238E27FC236}">
                <a16:creationId xmlns:a16="http://schemas.microsoft.com/office/drawing/2014/main" id="{E0F6AF98-ED20-C6C4-07EB-BA5899B5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99" y="357826"/>
            <a:ext cx="3974985" cy="327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06D9A-19F6-E116-E59B-F4D66303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9352" y="4365580"/>
            <a:ext cx="4710545" cy="23708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3">
            <a:extLst>
              <a:ext uri="{FF2B5EF4-FFF2-40B4-BE49-F238E27FC236}">
                <a16:creationId xmlns:a16="http://schemas.microsoft.com/office/drawing/2014/main" id="{5F6975F3-B706-11FB-1A44-786F88A0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06" y="4396680"/>
            <a:ext cx="2370811" cy="23708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CC7373B-1BA6-C894-8CE3-EC79374C1ECA}"/>
              </a:ext>
            </a:extLst>
          </p:cNvPr>
          <p:cNvSpPr txBox="1"/>
          <p:nvPr/>
        </p:nvSpPr>
        <p:spPr>
          <a:xfrm>
            <a:off x="499653" y="4396680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solidFill>
                  <a:schemeClr val="bg1"/>
                </a:solidFill>
                <a:latin typeface="+mn-lt"/>
              </a:rPr>
              <a:t>bleeding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4387" name="Picture 3">
            <a:extLst>
              <a:ext uri="{FF2B5EF4-FFF2-40B4-BE49-F238E27FC236}">
                <a16:creationId xmlns:a16="http://schemas.microsoft.com/office/drawing/2014/main" id="{B05D77CF-E281-0FFF-2A75-1B7AA3E2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6398" y="4304211"/>
            <a:ext cx="2432181" cy="24321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>
            <a:extLst>
              <a:ext uri="{FF2B5EF4-FFF2-40B4-BE49-F238E27FC236}">
                <a16:creationId xmlns:a16="http://schemas.microsoft.com/office/drawing/2014/main" id="{2DDD6D9F-EDDA-C609-BBDD-D8C32CDE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8579" y="4334479"/>
            <a:ext cx="2433012" cy="2433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03C5BF2-4A98-5B3B-A941-5BB950DA6017}"/>
              </a:ext>
            </a:extLst>
          </p:cNvPr>
          <p:cNvSpPr txBox="1"/>
          <p:nvPr/>
        </p:nvSpPr>
        <p:spPr>
          <a:xfrm>
            <a:off x="7952967" y="4426948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solidFill>
                  <a:schemeClr val="bg1"/>
                </a:solidFill>
                <a:latin typeface="+mn-lt"/>
              </a:rPr>
              <a:t>Perforation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2DCBEC8-9ED6-393C-2119-1D976B965032}"/>
              </a:ext>
            </a:extLst>
          </p:cNvPr>
          <p:cNvSpPr txBox="1"/>
          <p:nvPr/>
        </p:nvSpPr>
        <p:spPr>
          <a:xfrm>
            <a:off x="0" y="1354238"/>
            <a:ext cx="104635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+mj-lt"/>
              </a:rPr>
              <a:t>Eradication</a:t>
            </a:r>
            <a:r>
              <a:rPr lang="cs-CZ" b="0" i="0" dirty="0">
                <a:effectLst/>
                <a:latin typeface="+mj-lt"/>
              </a:rPr>
              <a:t> of H. </a:t>
            </a:r>
            <a:r>
              <a:rPr lang="cs-CZ" b="0" i="0" dirty="0" err="1">
                <a:effectLst/>
                <a:latin typeface="+mj-lt"/>
              </a:rPr>
              <a:t>pylori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Antibiotics</a:t>
            </a:r>
            <a:r>
              <a:rPr lang="cs-CZ" b="0" i="0" dirty="0">
                <a:effectLst/>
                <a:latin typeface="+mj-lt"/>
              </a:rPr>
              <a:t> (</a:t>
            </a:r>
            <a:r>
              <a:rPr lang="cs-CZ" b="0" i="0" dirty="0" err="1">
                <a:effectLst/>
                <a:latin typeface="+mj-lt"/>
              </a:rPr>
              <a:t>e.g</a:t>
            </a:r>
            <a:r>
              <a:rPr lang="cs-CZ" b="0" i="0" dirty="0">
                <a:effectLst/>
                <a:latin typeface="+mj-lt"/>
              </a:rPr>
              <a:t>., </a:t>
            </a:r>
            <a:r>
              <a:rPr lang="cs-CZ" b="0" i="0" dirty="0" err="1">
                <a:effectLst/>
                <a:latin typeface="+mj-lt"/>
              </a:rPr>
              <a:t>clarithromycin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amoxicillin</a:t>
            </a:r>
            <a:r>
              <a:rPr lang="cs-CZ" b="0" i="0" dirty="0">
                <a:effectLst/>
                <a:latin typeface="+mj-lt"/>
              </a:rPr>
              <a:t>) </a:t>
            </a:r>
            <a:r>
              <a:rPr lang="cs-CZ" b="0" i="0" dirty="0" err="1">
                <a:effectLst/>
                <a:latin typeface="+mj-lt"/>
              </a:rPr>
              <a:t>with</a:t>
            </a:r>
            <a:r>
              <a:rPr lang="cs-CZ" b="0" i="0" dirty="0">
                <a:effectLst/>
                <a:latin typeface="+mj-lt"/>
              </a:rPr>
              <a:t> proton pump </a:t>
            </a:r>
            <a:r>
              <a:rPr lang="cs-CZ" b="0" i="0" dirty="0" err="1">
                <a:effectLst/>
                <a:latin typeface="+mj-lt"/>
              </a:rPr>
              <a:t>inhibitors</a:t>
            </a:r>
            <a:r>
              <a:rPr lang="cs-CZ" b="0" i="0" dirty="0">
                <a:effectLst/>
                <a:latin typeface="+mj-lt"/>
              </a:rPr>
              <a:t> (</a:t>
            </a:r>
            <a:r>
              <a:rPr lang="cs-CZ" b="0" i="0" dirty="0" err="1">
                <a:effectLst/>
                <a:latin typeface="+mj-lt"/>
              </a:rPr>
              <a:t>PPIs</a:t>
            </a:r>
            <a:r>
              <a:rPr lang="cs-CZ" b="0" i="0" dirty="0">
                <a:effectLst/>
                <a:latin typeface="+mj-lt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Acid </a:t>
            </a:r>
            <a:r>
              <a:rPr lang="cs-CZ" b="0" i="0" dirty="0" err="1">
                <a:effectLst/>
                <a:latin typeface="+mj-lt"/>
              </a:rPr>
              <a:t>Suppression</a:t>
            </a:r>
            <a:r>
              <a:rPr lang="cs-CZ" b="0" i="0" dirty="0">
                <a:effectLst/>
                <a:latin typeface="+mj-lt"/>
              </a:rPr>
              <a:t>: </a:t>
            </a:r>
            <a:r>
              <a:rPr lang="cs-CZ" b="0" i="0" dirty="0" err="1">
                <a:effectLst/>
                <a:latin typeface="+mj-lt"/>
              </a:rPr>
              <a:t>PPIs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H2-receptor </a:t>
            </a:r>
            <a:r>
              <a:rPr lang="cs-CZ" b="0" i="0" dirty="0" err="1">
                <a:effectLst/>
                <a:latin typeface="+mj-lt"/>
              </a:rPr>
              <a:t>antagonists</a:t>
            </a:r>
            <a:r>
              <a:rPr lang="cs-CZ" b="0" i="0" dirty="0">
                <a:effectLst/>
                <a:latin typeface="+mj-lt"/>
              </a:rPr>
              <a:t> to </a:t>
            </a:r>
            <a:r>
              <a:rPr lang="cs-CZ" b="0" i="0" dirty="0" err="1">
                <a:effectLst/>
                <a:latin typeface="+mj-lt"/>
              </a:rPr>
              <a:t>reduce</a:t>
            </a:r>
            <a:r>
              <a:rPr lang="cs-CZ" b="0" i="0" dirty="0">
                <a:effectLst/>
                <a:latin typeface="+mj-lt"/>
              </a:rPr>
              <a:t> acid </a:t>
            </a:r>
            <a:r>
              <a:rPr lang="cs-CZ" b="0" i="0" dirty="0" err="1">
                <a:effectLst/>
                <a:latin typeface="+mj-lt"/>
              </a:rPr>
              <a:t>secretion</a:t>
            </a:r>
            <a:r>
              <a:rPr lang="cs-CZ" b="0" i="0" dirty="0">
                <a:effectLst/>
                <a:latin typeface="+mj-lt"/>
              </a:rPr>
              <a:t> and </a:t>
            </a:r>
            <a:r>
              <a:rPr lang="cs-CZ" b="0" i="0" dirty="0" err="1">
                <a:effectLst/>
                <a:latin typeface="+mj-lt"/>
              </a:rPr>
              <a:t>promote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ulcer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healing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NSAID Use: </a:t>
            </a:r>
            <a:r>
              <a:rPr lang="cs-CZ" b="0" i="0" dirty="0" err="1">
                <a:effectLst/>
                <a:latin typeface="+mj-lt"/>
              </a:rPr>
              <a:t>Discontinue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reduce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dosage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consider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alternative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medications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or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gastroprotective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agents</a:t>
            </a:r>
            <a:r>
              <a:rPr lang="cs-CZ" b="0" i="0" dirty="0">
                <a:effectLst/>
                <a:latin typeface="+mj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Lifestyle </a:t>
            </a:r>
            <a:r>
              <a:rPr lang="cs-CZ" b="0" i="0" dirty="0" err="1">
                <a:effectLst/>
                <a:latin typeface="+mj-lt"/>
              </a:rPr>
              <a:t>Modifications</a:t>
            </a:r>
            <a:r>
              <a:rPr lang="cs-CZ" b="0" i="0" dirty="0">
                <a:effectLst/>
                <a:latin typeface="+mj-lt"/>
              </a:rPr>
              <a:t>: Smoking </a:t>
            </a:r>
            <a:r>
              <a:rPr lang="cs-CZ" b="0" i="0" dirty="0" err="1">
                <a:effectLst/>
                <a:latin typeface="+mj-lt"/>
              </a:rPr>
              <a:t>cessation</a:t>
            </a:r>
            <a:r>
              <a:rPr lang="cs-CZ" b="0" i="0" dirty="0">
                <a:effectLst/>
                <a:latin typeface="+mj-lt"/>
              </a:rPr>
              <a:t>, </a:t>
            </a:r>
            <a:r>
              <a:rPr lang="cs-CZ" b="0" i="0" dirty="0" err="1">
                <a:effectLst/>
                <a:latin typeface="+mj-lt"/>
              </a:rPr>
              <a:t>moderation</a:t>
            </a:r>
            <a:r>
              <a:rPr lang="cs-CZ" b="0" i="0" dirty="0">
                <a:effectLst/>
                <a:latin typeface="+mj-lt"/>
              </a:rPr>
              <a:t> of </a:t>
            </a:r>
            <a:r>
              <a:rPr lang="cs-CZ" b="0" i="0" dirty="0" err="1">
                <a:effectLst/>
                <a:latin typeface="+mj-lt"/>
              </a:rPr>
              <a:t>alcohol</a:t>
            </a:r>
            <a:r>
              <a:rPr lang="cs-CZ" b="0" i="0" dirty="0">
                <a:effectLst/>
                <a:latin typeface="+mj-lt"/>
              </a:rPr>
              <a:t> </a:t>
            </a:r>
            <a:r>
              <a:rPr lang="cs-CZ" b="0" i="0" dirty="0" err="1">
                <a:effectLst/>
                <a:latin typeface="+mj-lt"/>
              </a:rPr>
              <a:t>intake</a:t>
            </a:r>
            <a:r>
              <a:rPr lang="cs-CZ" b="0" i="0" dirty="0">
                <a:effectLst/>
                <a:latin typeface="+mj-lt"/>
              </a:rPr>
              <a:t>, stress management.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29D606-D044-52A2-75EC-3EE8F5A46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 err="1"/>
              <a:t>Treatment</a:t>
            </a:r>
            <a:endParaRPr lang="en-US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99F3D77-799E-E8C3-9083-6CA07E021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Treatment</a:t>
            </a:r>
            <a:endParaRPr lang="en-US" altLang="cs-CZ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A49650E-6E38-2806-EAA9-2DDF2B71F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564" y="1443370"/>
            <a:ext cx="5808122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+mj-lt"/>
              </a:rPr>
              <a:t>Histamine Receptor </a:t>
            </a:r>
            <a:r>
              <a:rPr lang="cs-CZ" sz="1800" b="0" i="0" dirty="0" err="1">
                <a:effectLst/>
                <a:latin typeface="+mj-lt"/>
              </a:rPr>
              <a:t>Antagonists</a:t>
            </a:r>
            <a:r>
              <a:rPr lang="cs-CZ" sz="1800" b="0" i="0" dirty="0">
                <a:effectLst/>
                <a:latin typeface="+mj-lt"/>
              </a:rPr>
              <a:t> (H2 </a:t>
            </a:r>
            <a:r>
              <a:rPr lang="cs-CZ" sz="1800" b="0" i="0" dirty="0" err="1">
                <a:effectLst/>
                <a:latin typeface="+mj-lt"/>
              </a:rPr>
              <a:t>Blockers</a:t>
            </a:r>
            <a:r>
              <a:rPr lang="cs-CZ" sz="1800" b="0" i="0" dirty="0">
                <a:effectLst/>
                <a:latin typeface="+mj-lt"/>
              </a:rPr>
              <a:t>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Examples</a:t>
            </a:r>
            <a:r>
              <a:rPr lang="cs-CZ" sz="1400" b="0" i="0" dirty="0">
                <a:effectLst/>
                <a:latin typeface="+mj-lt"/>
              </a:rPr>
              <a:t>: </a:t>
            </a:r>
            <a:r>
              <a:rPr lang="cs-CZ" sz="1400" b="0" i="0" dirty="0" err="1">
                <a:effectLst/>
                <a:latin typeface="+mj-lt"/>
              </a:rPr>
              <a:t>Ranitidine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Cimetidine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Famotidine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Mechanism</a:t>
            </a:r>
            <a:r>
              <a:rPr lang="cs-CZ" sz="1400" b="0" i="0" dirty="0">
                <a:effectLst/>
                <a:latin typeface="+mj-lt"/>
              </a:rPr>
              <a:t>: </a:t>
            </a:r>
            <a:r>
              <a:rPr lang="cs-CZ" sz="1400" b="0" i="0" dirty="0" err="1">
                <a:effectLst/>
                <a:latin typeface="+mj-lt"/>
              </a:rPr>
              <a:t>Block</a:t>
            </a:r>
            <a:r>
              <a:rPr lang="cs-CZ" sz="1400" b="0" i="0" dirty="0">
                <a:effectLst/>
                <a:latin typeface="+mj-lt"/>
              </a:rPr>
              <a:t> histamine </a:t>
            </a:r>
            <a:r>
              <a:rPr lang="cs-CZ" sz="1400" b="0" i="0" dirty="0" err="1">
                <a:effectLst/>
                <a:latin typeface="+mj-lt"/>
              </a:rPr>
              <a:t>receptors</a:t>
            </a:r>
            <a:r>
              <a:rPr lang="cs-CZ" sz="1400" b="0" i="0" dirty="0">
                <a:effectLst/>
                <a:latin typeface="+mj-lt"/>
              </a:rPr>
              <a:t> (H2 </a:t>
            </a:r>
            <a:r>
              <a:rPr lang="cs-CZ" sz="1400" b="0" i="0" dirty="0" err="1">
                <a:effectLst/>
                <a:latin typeface="+mj-lt"/>
              </a:rPr>
              <a:t>receptors</a:t>
            </a:r>
            <a:r>
              <a:rPr lang="cs-CZ" sz="1400" b="0" i="0" dirty="0">
                <a:effectLst/>
                <a:latin typeface="+mj-lt"/>
              </a:rPr>
              <a:t>) on </a:t>
            </a:r>
            <a:r>
              <a:rPr lang="cs-CZ" sz="1400" b="0" i="0" dirty="0" err="1">
                <a:effectLst/>
                <a:latin typeface="+mj-lt"/>
              </a:rPr>
              <a:t>parietal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cells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reducing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gastric</a:t>
            </a:r>
            <a:r>
              <a:rPr lang="cs-CZ" sz="1400" b="0" i="0" dirty="0">
                <a:effectLst/>
                <a:latin typeface="+mj-lt"/>
              </a:rPr>
              <a:t> acid </a:t>
            </a:r>
            <a:r>
              <a:rPr lang="cs-CZ" sz="1400" b="0" i="0" dirty="0" err="1">
                <a:effectLst/>
                <a:latin typeface="+mj-lt"/>
              </a:rPr>
              <a:t>secretion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+mj-lt"/>
              </a:rPr>
              <a:t>Proton Pump </a:t>
            </a:r>
            <a:r>
              <a:rPr lang="cs-CZ" sz="1800" b="0" i="0" dirty="0" err="1">
                <a:effectLst/>
                <a:latin typeface="+mj-lt"/>
              </a:rPr>
              <a:t>Inhibitors</a:t>
            </a:r>
            <a:r>
              <a:rPr lang="cs-CZ" sz="1800" b="0" i="0" dirty="0">
                <a:effectLst/>
                <a:latin typeface="+mj-lt"/>
              </a:rPr>
              <a:t> (</a:t>
            </a:r>
            <a:r>
              <a:rPr lang="cs-CZ" sz="1800" b="0" i="0" dirty="0" err="1">
                <a:effectLst/>
                <a:latin typeface="+mj-lt"/>
              </a:rPr>
              <a:t>PPIs</a:t>
            </a:r>
            <a:r>
              <a:rPr lang="cs-CZ" sz="1800" b="0" i="0" dirty="0">
                <a:effectLst/>
                <a:latin typeface="+mj-lt"/>
              </a:rPr>
              <a:t>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Examples</a:t>
            </a:r>
            <a:r>
              <a:rPr lang="cs-CZ" sz="1400" b="0" i="0" dirty="0">
                <a:effectLst/>
                <a:latin typeface="+mj-lt"/>
              </a:rPr>
              <a:t>: </a:t>
            </a:r>
            <a:r>
              <a:rPr lang="cs-CZ" sz="1400" b="0" i="0" dirty="0" err="1">
                <a:effectLst/>
                <a:latin typeface="+mj-lt"/>
              </a:rPr>
              <a:t>Omeprazole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Esomeprazole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Lansoprazole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Mechanism</a:t>
            </a:r>
            <a:r>
              <a:rPr lang="cs-CZ" sz="1400" b="0" i="0" dirty="0">
                <a:effectLst/>
                <a:latin typeface="+mj-lt"/>
              </a:rPr>
              <a:t>: </a:t>
            </a:r>
            <a:r>
              <a:rPr lang="cs-CZ" sz="1400" b="0" i="0" dirty="0" err="1">
                <a:effectLst/>
                <a:latin typeface="+mj-lt"/>
              </a:rPr>
              <a:t>Irreversibly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inhibit</a:t>
            </a:r>
            <a:r>
              <a:rPr lang="cs-CZ" sz="1400" b="0" i="0" dirty="0">
                <a:effectLst/>
                <a:latin typeface="+mj-lt"/>
              </a:rPr>
              <a:t> the H+/K+ </a:t>
            </a:r>
            <a:r>
              <a:rPr lang="cs-CZ" sz="1400" b="0" i="0" dirty="0" err="1">
                <a:effectLst/>
                <a:latin typeface="+mj-lt"/>
              </a:rPr>
              <a:t>ATPase</a:t>
            </a:r>
            <a:r>
              <a:rPr lang="cs-CZ" sz="1400" b="0" i="0" dirty="0">
                <a:effectLst/>
                <a:latin typeface="+mj-lt"/>
              </a:rPr>
              <a:t> pump on </a:t>
            </a:r>
            <a:r>
              <a:rPr lang="cs-CZ" sz="1400" b="0" i="0" dirty="0" err="1">
                <a:effectLst/>
                <a:latin typeface="+mj-lt"/>
              </a:rPr>
              <a:t>parietal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cells</a:t>
            </a:r>
            <a:r>
              <a:rPr lang="cs-CZ" sz="1400" b="0" i="0" dirty="0">
                <a:effectLst/>
                <a:latin typeface="+mj-lt"/>
              </a:rPr>
              <a:t>, </a:t>
            </a:r>
            <a:r>
              <a:rPr lang="cs-CZ" sz="1400" b="0" i="0" dirty="0" err="1">
                <a:effectLst/>
                <a:latin typeface="+mj-lt"/>
              </a:rPr>
              <a:t>preventing</a:t>
            </a:r>
            <a:r>
              <a:rPr lang="cs-CZ" sz="1400" b="0" i="0" dirty="0">
                <a:effectLst/>
                <a:latin typeface="+mj-lt"/>
              </a:rPr>
              <a:t> acid </a:t>
            </a:r>
            <a:r>
              <a:rPr lang="cs-CZ" sz="1400" b="0" i="0" dirty="0" err="1">
                <a:effectLst/>
                <a:latin typeface="+mj-lt"/>
              </a:rPr>
              <a:t>secretion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 err="1">
                <a:effectLst/>
                <a:latin typeface="+mj-lt"/>
              </a:rPr>
              <a:t>Antacids</a:t>
            </a:r>
            <a:r>
              <a:rPr lang="cs-CZ" sz="18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Examples</a:t>
            </a:r>
            <a:r>
              <a:rPr lang="cs-CZ" sz="1400" b="0" i="0" dirty="0">
                <a:effectLst/>
                <a:latin typeface="+mj-lt"/>
              </a:rPr>
              <a:t>: </a:t>
            </a:r>
            <a:r>
              <a:rPr lang="cs-CZ" sz="1400" b="0" i="0" dirty="0" err="1">
                <a:effectLst/>
                <a:latin typeface="+mj-lt"/>
              </a:rPr>
              <a:t>Aluminum</a:t>
            </a:r>
            <a:r>
              <a:rPr lang="cs-CZ" sz="1400" b="0" i="0" dirty="0">
                <a:effectLst/>
                <a:latin typeface="+mj-lt"/>
              </a:rPr>
              <a:t> hydroxide, Magnesium hydroxide, </a:t>
            </a:r>
            <a:r>
              <a:rPr lang="cs-CZ" sz="1400" b="0" i="0" dirty="0" err="1">
                <a:effectLst/>
                <a:latin typeface="+mj-lt"/>
              </a:rPr>
              <a:t>Calcium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carbonate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Mechanism</a:t>
            </a:r>
            <a:r>
              <a:rPr lang="cs-CZ" sz="1400" b="0" i="0" dirty="0">
                <a:effectLst/>
                <a:latin typeface="+mj-lt"/>
              </a:rPr>
              <a:t>: </a:t>
            </a:r>
            <a:r>
              <a:rPr lang="cs-CZ" sz="1400" b="0" i="0" dirty="0" err="1">
                <a:effectLst/>
                <a:latin typeface="+mj-lt"/>
              </a:rPr>
              <a:t>Neutralize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gastric</a:t>
            </a:r>
            <a:r>
              <a:rPr lang="cs-CZ" sz="1400" b="0" i="0" dirty="0">
                <a:effectLst/>
                <a:latin typeface="+mj-lt"/>
              </a:rPr>
              <a:t> acid, </a:t>
            </a:r>
            <a:r>
              <a:rPr lang="cs-CZ" sz="1400" b="0" i="0" dirty="0" err="1">
                <a:effectLst/>
                <a:latin typeface="+mj-lt"/>
              </a:rPr>
              <a:t>providing</a:t>
            </a:r>
            <a:r>
              <a:rPr lang="cs-CZ" sz="1400" b="0" i="0" dirty="0">
                <a:effectLst/>
                <a:latin typeface="+mj-lt"/>
              </a:rPr>
              <a:t> rapid but </a:t>
            </a:r>
            <a:r>
              <a:rPr lang="cs-CZ" sz="1400" b="0" i="0" dirty="0" err="1">
                <a:effectLst/>
                <a:latin typeface="+mj-lt"/>
              </a:rPr>
              <a:t>short</a:t>
            </a:r>
            <a:r>
              <a:rPr lang="cs-CZ" sz="1400" b="0" i="0" dirty="0">
                <a:effectLst/>
                <a:latin typeface="+mj-lt"/>
              </a:rPr>
              <a:t>-term </a:t>
            </a:r>
            <a:r>
              <a:rPr lang="cs-CZ" sz="1400" b="0" i="0" dirty="0" err="1">
                <a:effectLst/>
                <a:latin typeface="+mj-lt"/>
              </a:rPr>
              <a:t>relief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from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ulcer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symptoms</a:t>
            </a:r>
            <a:r>
              <a:rPr lang="cs-CZ" sz="1400" b="0" i="0" dirty="0"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effectLst/>
                <a:latin typeface="+mj-lt"/>
              </a:rPr>
              <a:t>Result</a:t>
            </a:r>
            <a:r>
              <a:rPr lang="cs-CZ" sz="1400" b="0" i="0" dirty="0">
                <a:effectLst/>
                <a:latin typeface="+mj-lt"/>
              </a:rPr>
              <a:t>: </a:t>
            </a:r>
            <a:r>
              <a:rPr lang="cs-CZ" sz="1400" b="0" i="0" dirty="0" err="1">
                <a:effectLst/>
                <a:latin typeface="+mj-lt"/>
              </a:rPr>
              <a:t>Temporary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reduction</a:t>
            </a:r>
            <a:r>
              <a:rPr lang="cs-CZ" sz="1400" b="0" i="0" dirty="0">
                <a:effectLst/>
                <a:latin typeface="+mj-lt"/>
              </a:rPr>
              <a:t> in acidity and </a:t>
            </a:r>
            <a:r>
              <a:rPr lang="cs-CZ" sz="1400" b="0" i="0" dirty="0" err="1">
                <a:effectLst/>
                <a:latin typeface="+mj-lt"/>
              </a:rPr>
              <a:t>symptomatic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relief</a:t>
            </a:r>
            <a:r>
              <a:rPr lang="cs-CZ" sz="1400" b="0" i="0" dirty="0">
                <a:effectLst/>
                <a:latin typeface="+mj-lt"/>
              </a:rPr>
              <a:t>, but not </a:t>
            </a:r>
            <a:r>
              <a:rPr lang="cs-CZ" sz="1400" b="0" i="0" dirty="0" err="1">
                <a:effectLst/>
                <a:latin typeface="+mj-lt"/>
              </a:rPr>
              <a:t>effective</a:t>
            </a:r>
            <a:r>
              <a:rPr lang="cs-CZ" sz="1400" b="0" i="0" dirty="0">
                <a:effectLst/>
                <a:latin typeface="+mj-lt"/>
              </a:rPr>
              <a:t> </a:t>
            </a:r>
            <a:r>
              <a:rPr lang="cs-CZ" sz="1400" b="0" i="0" dirty="0" err="1">
                <a:effectLst/>
                <a:latin typeface="+mj-lt"/>
              </a:rPr>
              <a:t>for</a:t>
            </a:r>
            <a:r>
              <a:rPr lang="cs-CZ" sz="1400" b="0" i="0" dirty="0">
                <a:effectLst/>
                <a:latin typeface="+mj-lt"/>
              </a:rPr>
              <a:t> long-term </a:t>
            </a:r>
            <a:r>
              <a:rPr lang="cs-CZ" sz="1400" b="0" i="0" dirty="0" err="1">
                <a:effectLst/>
                <a:latin typeface="+mj-lt"/>
              </a:rPr>
              <a:t>ulcer</a:t>
            </a:r>
            <a:r>
              <a:rPr lang="cs-CZ" sz="1400" b="0" i="0" dirty="0">
                <a:effectLst/>
                <a:latin typeface="+mj-lt"/>
              </a:rPr>
              <a:t> management.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EB50BCC-F2AC-5171-2853-41C4707F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>
            <a:fillRect/>
          </a:stretch>
        </p:blipFill>
        <p:spPr>
          <a:xfrm>
            <a:off x="5783705" y="555584"/>
            <a:ext cx="6408295" cy="52995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42632C-5E3D-90B9-D17F-B788BA9F8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C505DE-DE3D-203C-8F26-F97D0B897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D13510-B7F9-3535-7C8C-4F30A3C9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Stomach</a:t>
            </a:r>
            <a:r>
              <a:rPr lang="cs-CZ" dirty="0"/>
              <a:t> vs </a:t>
            </a:r>
            <a:r>
              <a:rPr lang="cs-CZ" dirty="0" err="1"/>
              <a:t>duodenal</a:t>
            </a:r>
            <a:r>
              <a:rPr lang="cs-CZ" dirty="0"/>
              <a:t> </a:t>
            </a:r>
            <a:r>
              <a:rPr lang="cs-CZ" dirty="0" err="1"/>
              <a:t>ulcers</a:t>
            </a: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3971B8B-199B-4E3C-CC01-FC24B5602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985643"/>
              </p:ext>
            </p:extLst>
          </p:nvPr>
        </p:nvGraphicFramePr>
        <p:xfrm>
          <a:off x="720725" y="1692275"/>
          <a:ext cx="10752138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46">
                  <a:extLst>
                    <a:ext uri="{9D8B030D-6E8A-4147-A177-3AD203B41FA5}">
                      <a16:colId xmlns:a16="http://schemas.microsoft.com/office/drawing/2014/main" val="2895713674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1807517949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159291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Gastric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Duodenum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0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Causes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H. </a:t>
                      </a:r>
                      <a:r>
                        <a:rPr lang="cs-CZ" dirty="0" err="1"/>
                        <a:t>pylori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infection</a:t>
                      </a:r>
                      <a:r>
                        <a:rPr lang="cs-CZ" dirty="0"/>
                        <a:t>.</a:t>
                      </a:r>
                    </a:p>
                    <a:p>
                      <a:r>
                        <a:rPr lang="cs-CZ" dirty="0"/>
                        <a:t>NSAID use.</a:t>
                      </a:r>
                    </a:p>
                    <a:p>
                      <a:r>
                        <a:rPr lang="cs-CZ" dirty="0" err="1"/>
                        <a:t>Excessive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alcohol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consumption</a:t>
                      </a:r>
                      <a:r>
                        <a:rPr lang="cs-CZ" dirty="0"/>
                        <a:t>.</a:t>
                      </a:r>
                    </a:p>
                    <a:p>
                      <a:r>
                        <a:rPr lang="cs-CZ" dirty="0"/>
                        <a:t>Smoking.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H. </a:t>
                      </a:r>
                      <a:r>
                        <a:rPr lang="cs-CZ" dirty="0" err="1"/>
                        <a:t>pylori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infection</a:t>
                      </a:r>
                      <a:endParaRPr lang="cs-CZ" dirty="0"/>
                    </a:p>
                    <a:p>
                      <a:r>
                        <a:rPr lang="cs-CZ" dirty="0"/>
                        <a:t>NSAID use.</a:t>
                      </a:r>
                    </a:p>
                    <a:p>
                      <a:r>
                        <a:rPr lang="cs-CZ" dirty="0" err="1"/>
                        <a:t>Hypersecretory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states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e.g</a:t>
                      </a:r>
                      <a:r>
                        <a:rPr lang="cs-CZ" dirty="0"/>
                        <a:t>., </a:t>
                      </a:r>
                      <a:r>
                        <a:rPr lang="cs-CZ" dirty="0" err="1"/>
                        <a:t>Zollinger-Ellison</a:t>
                      </a:r>
                      <a:r>
                        <a:rPr lang="cs-CZ" dirty="0"/>
                        <a:t> syndrome).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56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Clinical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presentation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Epigastric pain </a:t>
                      </a:r>
                      <a:r>
                        <a:rPr lang="en-US" b="1" dirty="0"/>
                        <a:t>worsened by meals.</a:t>
                      </a:r>
                    </a:p>
                    <a:p>
                      <a:r>
                        <a:rPr lang="en-US" dirty="0"/>
                        <a:t>Nausea and vomiting.</a:t>
                      </a:r>
                    </a:p>
                    <a:p>
                      <a:r>
                        <a:rPr lang="en-US" dirty="0"/>
                        <a:t>Hematemesis or melena.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Epigastric pain </a:t>
                      </a:r>
                      <a:r>
                        <a:rPr lang="en-US" b="1" dirty="0"/>
                        <a:t>relieved by meals </a:t>
                      </a:r>
                      <a:r>
                        <a:rPr lang="en-US" dirty="0"/>
                        <a:t>(hunger pain).</a:t>
                      </a:r>
                    </a:p>
                    <a:p>
                      <a:r>
                        <a:rPr lang="en-US" dirty="0"/>
                        <a:t>Nighttime awakening due to pain.</a:t>
                      </a:r>
                    </a:p>
                    <a:p>
                      <a:r>
                        <a:rPr lang="en-US" dirty="0"/>
                        <a:t>Hematemesis or melena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0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02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69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41E33F-0A1B-01D6-920C-903E47052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1FA16-59E9-C845-EC3C-9A88CF704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F7F36B-AE9B-BDC3-A50E-CE679FB1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Gastric</a:t>
            </a:r>
            <a:r>
              <a:rPr lang="cs-CZ" dirty="0"/>
              <a:t> Cancer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623952-AD17-33C7-9A35-48F03ACED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Types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Adenocarcinoma</a:t>
            </a:r>
            <a:r>
              <a:rPr lang="cs-CZ" dirty="0"/>
              <a:t> (most </a:t>
            </a:r>
            <a:r>
              <a:rPr lang="cs-CZ" dirty="0" err="1"/>
              <a:t>common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MALT </a:t>
            </a:r>
            <a:r>
              <a:rPr lang="cs-CZ" b="1" dirty="0" err="1"/>
              <a:t>lymphoma</a:t>
            </a:r>
            <a:r>
              <a:rPr lang="cs-CZ" dirty="0"/>
              <a:t> (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H. </a:t>
            </a:r>
            <a:r>
              <a:rPr lang="cs-CZ" dirty="0" err="1"/>
              <a:t>pylori</a:t>
            </a:r>
            <a:r>
              <a:rPr lang="cs-CZ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Risk </a:t>
            </a:r>
            <a:r>
              <a:rPr lang="cs-CZ" b="1" dirty="0" err="1"/>
              <a:t>Factors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H. </a:t>
            </a:r>
            <a:r>
              <a:rPr lang="cs-CZ" dirty="0" err="1"/>
              <a:t>pylori</a:t>
            </a:r>
            <a:r>
              <a:rPr lang="cs-CZ" dirty="0"/>
              <a:t> (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inflammation</a:t>
            </a:r>
            <a:r>
              <a:rPr lang="cs-CZ" dirty="0"/>
              <a:t> → </a:t>
            </a:r>
            <a:r>
              <a:rPr lang="cs-CZ" dirty="0" err="1"/>
              <a:t>atrophic</a:t>
            </a:r>
            <a:r>
              <a:rPr lang="cs-CZ" dirty="0"/>
              <a:t> gastritis → </a:t>
            </a:r>
            <a:r>
              <a:rPr lang="cs-CZ" dirty="0" err="1"/>
              <a:t>metaplasia</a:t>
            </a:r>
            <a:r>
              <a:rPr lang="cs-CZ" dirty="0"/>
              <a:t> → </a:t>
            </a:r>
            <a:r>
              <a:rPr lang="cs-CZ" dirty="0" err="1"/>
              <a:t>dysplasia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Diet: </a:t>
            </a:r>
            <a:r>
              <a:rPr lang="cs-CZ" dirty="0" err="1"/>
              <a:t>High</a:t>
            </a:r>
            <a:r>
              <a:rPr lang="cs-CZ" dirty="0"/>
              <a:t> salt, </a:t>
            </a:r>
            <a:r>
              <a:rPr lang="cs-CZ" dirty="0" err="1"/>
              <a:t>smoked</a:t>
            </a:r>
            <a:r>
              <a:rPr lang="cs-CZ" dirty="0"/>
              <a:t> </a:t>
            </a:r>
            <a:r>
              <a:rPr lang="cs-CZ" dirty="0" err="1"/>
              <a:t>foods</a:t>
            </a:r>
            <a:r>
              <a:rPr lang="cs-CZ" dirty="0"/>
              <a:t>, </a:t>
            </a:r>
            <a:r>
              <a:rPr lang="cs-CZ" dirty="0" err="1"/>
              <a:t>nitrosamines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Chronic</a:t>
            </a:r>
            <a:r>
              <a:rPr lang="cs-CZ" dirty="0"/>
              <a:t> gastritis (</a:t>
            </a:r>
            <a:r>
              <a:rPr lang="cs-CZ" dirty="0" err="1"/>
              <a:t>autoimmune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H. </a:t>
            </a:r>
            <a:r>
              <a:rPr lang="cs-CZ" dirty="0" err="1"/>
              <a:t>pylori-related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syndromes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., Lynch syndrome).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Features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Weight</a:t>
            </a:r>
            <a:r>
              <a:rPr lang="cs-CZ" b="1" dirty="0"/>
              <a:t> </a:t>
            </a:r>
            <a:r>
              <a:rPr lang="cs-CZ" b="1" dirty="0" err="1"/>
              <a:t>loss</a:t>
            </a:r>
            <a:r>
              <a:rPr lang="cs-CZ" b="1" dirty="0"/>
              <a:t>, early </a:t>
            </a:r>
            <a:r>
              <a:rPr lang="cs-CZ" b="1" dirty="0" err="1"/>
              <a:t>satiety</a:t>
            </a:r>
            <a:r>
              <a:rPr lang="cs-CZ" b="1" dirty="0"/>
              <a:t>, </a:t>
            </a:r>
            <a:r>
              <a:rPr lang="cs-CZ" b="1" dirty="0" err="1"/>
              <a:t>epigastric</a:t>
            </a:r>
            <a:r>
              <a:rPr lang="cs-CZ" b="1" dirty="0"/>
              <a:t> </a:t>
            </a:r>
            <a:r>
              <a:rPr lang="cs-CZ" b="1" dirty="0" err="1"/>
              <a:t>pain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Acanthosis</a:t>
            </a:r>
            <a:r>
              <a:rPr lang="cs-CZ" b="1" dirty="0"/>
              <a:t> </a:t>
            </a:r>
            <a:r>
              <a:rPr lang="cs-CZ" b="1" dirty="0" err="1"/>
              <a:t>nigricans</a:t>
            </a:r>
            <a:r>
              <a:rPr lang="cs-CZ" dirty="0"/>
              <a:t> (</a:t>
            </a:r>
            <a:r>
              <a:rPr lang="cs-CZ" dirty="0" err="1"/>
              <a:t>paraneoplastic</a:t>
            </a:r>
            <a:r>
              <a:rPr lang="cs-CZ" dirty="0"/>
              <a:t> sign).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Virchow’s</a:t>
            </a:r>
            <a:r>
              <a:rPr lang="cs-CZ" b="1" dirty="0"/>
              <a:t> node (</a:t>
            </a:r>
            <a:r>
              <a:rPr lang="cs-CZ" b="1" dirty="0" err="1"/>
              <a:t>supraclavicular</a:t>
            </a:r>
            <a:r>
              <a:rPr lang="cs-CZ" b="1" dirty="0"/>
              <a:t>)</a:t>
            </a:r>
            <a:r>
              <a:rPr lang="cs-CZ" dirty="0"/>
              <a:t>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215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8DB983-A242-5CF2-FCB7-A6C5A658B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1C7960-72E8-BCD1-89DF-C0AB6FD71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CC657A-2993-C872-4B0A-D78685DA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Gastroparesis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60D3D8-AD0E-ECFC-F053-75F678B00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Definition</a:t>
            </a:r>
            <a:r>
              <a:rPr lang="cs-CZ" dirty="0"/>
              <a:t>: </a:t>
            </a:r>
            <a:r>
              <a:rPr lang="cs-CZ" b="1" dirty="0" err="1"/>
              <a:t>Delayed</a:t>
            </a:r>
            <a:r>
              <a:rPr lang="cs-CZ" b="1" dirty="0"/>
              <a:t> </a:t>
            </a:r>
            <a:r>
              <a:rPr lang="cs-CZ" b="1" dirty="0" err="1"/>
              <a:t>gastric</a:t>
            </a:r>
            <a:r>
              <a:rPr lang="cs-CZ" b="1" dirty="0"/>
              <a:t> </a:t>
            </a:r>
            <a:r>
              <a:rPr lang="cs-CZ" b="1" dirty="0" err="1"/>
              <a:t>emptying</a:t>
            </a:r>
            <a:r>
              <a:rPr lang="cs-CZ" b="1" dirty="0"/>
              <a:t>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b="1" dirty="0" err="1"/>
              <a:t>mechanical</a:t>
            </a:r>
            <a:r>
              <a:rPr lang="cs-CZ" b="1" dirty="0"/>
              <a:t> </a:t>
            </a:r>
            <a:r>
              <a:rPr lang="cs-CZ" b="1" dirty="0" err="1"/>
              <a:t>obstruction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Causes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Diabetes </a:t>
            </a:r>
            <a:r>
              <a:rPr lang="cs-CZ" b="1" dirty="0" err="1"/>
              <a:t>mellitus</a:t>
            </a:r>
            <a:r>
              <a:rPr lang="cs-CZ" dirty="0"/>
              <a:t> (</a:t>
            </a:r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neuropathy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Vagal</a:t>
            </a:r>
            <a:r>
              <a:rPr lang="cs-CZ" b="1" dirty="0"/>
              <a:t> nerve </a:t>
            </a:r>
            <a:r>
              <a:rPr lang="cs-CZ" b="1" dirty="0" err="1"/>
              <a:t>damage</a:t>
            </a:r>
            <a:r>
              <a:rPr lang="cs-CZ" dirty="0"/>
              <a:t> (post-</a:t>
            </a:r>
            <a:r>
              <a:rPr lang="cs-CZ" dirty="0" err="1"/>
              <a:t>surgical</a:t>
            </a:r>
            <a:r>
              <a:rPr lang="cs-CZ" dirty="0"/>
              <a:t>, </a:t>
            </a:r>
            <a:r>
              <a:rPr lang="cs-CZ" dirty="0" err="1"/>
              <a:t>idiopathic</a:t>
            </a:r>
            <a:r>
              <a:rPr lang="cs-CZ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Medications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opioids</a:t>
            </a:r>
            <a:r>
              <a:rPr lang="cs-CZ" dirty="0"/>
              <a:t>, </a:t>
            </a:r>
            <a:r>
              <a:rPr lang="cs-CZ" dirty="0" err="1"/>
              <a:t>anticholinergics</a:t>
            </a:r>
            <a:r>
              <a:rPr lang="cs-CZ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Symptoms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Nausea</a:t>
            </a:r>
            <a:r>
              <a:rPr lang="cs-CZ" dirty="0"/>
              <a:t>, </a:t>
            </a:r>
            <a:r>
              <a:rPr lang="cs-CZ" dirty="0" err="1"/>
              <a:t>bloating</a:t>
            </a:r>
            <a:r>
              <a:rPr lang="cs-CZ" dirty="0"/>
              <a:t>, early </a:t>
            </a:r>
            <a:r>
              <a:rPr lang="cs-CZ" dirty="0" err="1"/>
              <a:t>satiety</a:t>
            </a:r>
            <a:r>
              <a:rPr lang="cs-CZ" dirty="0"/>
              <a:t>, </a:t>
            </a:r>
            <a:r>
              <a:rPr lang="cs-CZ" dirty="0" err="1"/>
              <a:t>vomiting</a:t>
            </a:r>
            <a:r>
              <a:rPr lang="cs-CZ" dirty="0"/>
              <a:t> </a:t>
            </a:r>
            <a:r>
              <a:rPr lang="cs-CZ" dirty="0" err="1"/>
              <a:t>undigested</a:t>
            </a:r>
            <a:r>
              <a:rPr lang="cs-CZ" dirty="0"/>
              <a:t> food.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Diagnosis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Gastric</a:t>
            </a:r>
            <a:r>
              <a:rPr lang="cs-CZ" b="1" dirty="0"/>
              <a:t> </a:t>
            </a:r>
            <a:r>
              <a:rPr lang="cs-CZ" b="1" dirty="0" err="1"/>
              <a:t>emptying</a:t>
            </a:r>
            <a:r>
              <a:rPr lang="cs-CZ" b="1" dirty="0"/>
              <a:t> </a:t>
            </a:r>
            <a:r>
              <a:rPr lang="cs-CZ" b="1" dirty="0" err="1"/>
              <a:t>scintigraphy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Treatment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Dietary</a:t>
            </a:r>
            <a:r>
              <a:rPr lang="cs-CZ" dirty="0"/>
              <a:t> </a:t>
            </a:r>
            <a:r>
              <a:rPr lang="cs-CZ" dirty="0" err="1"/>
              <a:t>modifications</a:t>
            </a:r>
            <a:r>
              <a:rPr lang="cs-CZ" dirty="0"/>
              <a:t>, </a:t>
            </a:r>
            <a:r>
              <a:rPr lang="cs-CZ" b="1" dirty="0" err="1"/>
              <a:t>prokinetic</a:t>
            </a:r>
            <a:r>
              <a:rPr lang="cs-CZ" b="1" dirty="0"/>
              <a:t> </a:t>
            </a:r>
            <a:r>
              <a:rPr lang="cs-CZ" b="1" dirty="0" err="1"/>
              <a:t>agents</a:t>
            </a:r>
            <a:r>
              <a:rPr lang="cs-CZ" dirty="0"/>
              <a:t> (</a:t>
            </a:r>
            <a:r>
              <a:rPr lang="cs-CZ" dirty="0" err="1"/>
              <a:t>metoclopramide</a:t>
            </a:r>
            <a:r>
              <a:rPr lang="cs-CZ" dirty="0"/>
              <a:t>, </a:t>
            </a:r>
            <a:r>
              <a:rPr lang="cs-CZ" dirty="0" err="1"/>
              <a:t>erythromycin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2767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0FEE61-1109-3F96-69FD-979324F997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C1F4A3-E324-2BE0-2832-A550B758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Zollinger-Ellison</a:t>
            </a:r>
            <a:r>
              <a:rPr lang="cs-CZ" dirty="0"/>
              <a:t> Syndrome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053CE4-8B61-A3F1-DE3B-D4804EB8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Pathophysiology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Gastrin-</a:t>
            </a:r>
            <a:r>
              <a:rPr lang="cs-CZ" b="1" dirty="0" err="1"/>
              <a:t>secreting</a:t>
            </a:r>
            <a:r>
              <a:rPr lang="cs-CZ" b="1" dirty="0"/>
              <a:t> tumor (</a:t>
            </a:r>
            <a:r>
              <a:rPr lang="cs-CZ" b="1" dirty="0" err="1"/>
              <a:t>gastrinoma</a:t>
            </a:r>
            <a:r>
              <a:rPr lang="cs-CZ" b="1" dirty="0"/>
              <a:t>)</a:t>
            </a:r>
            <a:r>
              <a:rPr lang="cs-CZ" dirty="0"/>
              <a:t> → </a:t>
            </a:r>
            <a:r>
              <a:rPr lang="cs-CZ" dirty="0" err="1"/>
              <a:t>excessive</a:t>
            </a:r>
            <a:r>
              <a:rPr lang="cs-CZ" dirty="0"/>
              <a:t> acid </a:t>
            </a:r>
            <a:r>
              <a:rPr lang="cs-CZ" dirty="0" err="1"/>
              <a:t>production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Leads</a:t>
            </a:r>
            <a:r>
              <a:rPr lang="cs-CZ" dirty="0"/>
              <a:t> to </a:t>
            </a:r>
            <a:r>
              <a:rPr lang="cs-CZ" b="1" dirty="0" err="1"/>
              <a:t>multiple</a:t>
            </a:r>
            <a:r>
              <a:rPr lang="cs-CZ" b="1" dirty="0"/>
              <a:t> </a:t>
            </a:r>
            <a:r>
              <a:rPr lang="cs-CZ" b="1" dirty="0" err="1"/>
              <a:t>peptic</a:t>
            </a:r>
            <a:r>
              <a:rPr lang="cs-CZ" b="1" dirty="0"/>
              <a:t> </a:t>
            </a:r>
            <a:r>
              <a:rPr lang="cs-CZ" b="1" dirty="0" err="1"/>
              <a:t>ulcers</a:t>
            </a:r>
            <a:r>
              <a:rPr lang="cs-CZ" dirty="0"/>
              <a:t>, </a:t>
            </a:r>
            <a:r>
              <a:rPr lang="cs-CZ" dirty="0" err="1"/>
              <a:t>diarrhea</a:t>
            </a:r>
            <a:r>
              <a:rPr lang="cs-CZ" dirty="0"/>
              <a:t>, acid-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complications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Diagnosis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b="1" dirty="0" err="1"/>
              <a:t>serum</a:t>
            </a:r>
            <a:r>
              <a:rPr lang="cs-CZ" b="1" dirty="0"/>
              <a:t> gastrin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Secretin</a:t>
            </a:r>
            <a:r>
              <a:rPr lang="cs-CZ" b="1" dirty="0"/>
              <a:t> </a:t>
            </a:r>
            <a:r>
              <a:rPr lang="cs-CZ" b="1" dirty="0" err="1"/>
              <a:t>stimulation</a:t>
            </a:r>
            <a:r>
              <a:rPr lang="cs-CZ" b="1" dirty="0"/>
              <a:t> test</a:t>
            </a:r>
            <a:r>
              <a:rPr lang="cs-CZ" dirty="0"/>
              <a:t> (gastrin </a:t>
            </a:r>
            <a:r>
              <a:rPr lang="cs-CZ" dirty="0" err="1"/>
              <a:t>remains</a:t>
            </a:r>
            <a:r>
              <a:rPr lang="cs-CZ" dirty="0"/>
              <a:t> </a:t>
            </a:r>
            <a:r>
              <a:rPr lang="cs-CZ" dirty="0" err="1"/>
              <a:t>elevated</a:t>
            </a:r>
            <a:r>
              <a:rPr lang="cs-CZ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/>
              <a:t>Treatment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High</a:t>
            </a:r>
            <a:r>
              <a:rPr lang="cs-CZ" dirty="0"/>
              <a:t>-dose </a:t>
            </a:r>
            <a:r>
              <a:rPr lang="cs-CZ" b="1" dirty="0"/>
              <a:t>proton pump </a:t>
            </a:r>
            <a:r>
              <a:rPr lang="cs-CZ" b="1" dirty="0" err="1"/>
              <a:t>inhibitors</a:t>
            </a:r>
            <a:r>
              <a:rPr lang="cs-CZ" b="1" dirty="0"/>
              <a:t> (</a:t>
            </a:r>
            <a:r>
              <a:rPr lang="cs-CZ" b="1" dirty="0" err="1"/>
              <a:t>PPIs</a:t>
            </a:r>
            <a:r>
              <a:rPr lang="cs-CZ" b="1" dirty="0"/>
              <a:t>)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Surgical</a:t>
            </a:r>
            <a:r>
              <a:rPr lang="cs-CZ" dirty="0"/>
              <a:t> </a:t>
            </a:r>
            <a:r>
              <a:rPr lang="cs-CZ" dirty="0" err="1"/>
              <a:t>removal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localized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88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7FACE9-9C3B-DD3B-E83B-CD686DDD5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88158A-CE8C-B80A-07D7-3E7DEC3B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8827"/>
            <a:ext cx="11244600" cy="451576"/>
          </a:xfrm>
        </p:spPr>
        <p:txBody>
          <a:bodyPr/>
          <a:lstStyle/>
          <a:p>
            <a:r>
              <a:rPr lang="cs-CZ" dirty="0"/>
              <a:t>EGFR in </a:t>
            </a:r>
            <a:r>
              <a:rPr lang="cs-CZ" dirty="0" err="1"/>
              <a:t>head</a:t>
            </a:r>
            <a:r>
              <a:rPr lang="cs-CZ" dirty="0"/>
              <a:t> and </a:t>
            </a:r>
            <a:r>
              <a:rPr lang="cs-CZ" dirty="0" err="1"/>
              <a:t>necjsquamous</a:t>
            </a:r>
            <a:r>
              <a:rPr lang="cs-CZ" dirty="0"/>
              <a:t> cell cancer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9C6D89-6BB0-B2FE-4460-E2E903C7C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18" y="1889429"/>
            <a:ext cx="606809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Impact</a:t>
            </a:r>
            <a:r>
              <a:rPr lang="cs-CZ" dirty="0"/>
              <a:t> on Tumor </a:t>
            </a:r>
            <a:r>
              <a:rPr lang="cs-CZ" dirty="0" err="1"/>
              <a:t>Behavior</a:t>
            </a:r>
            <a:r>
              <a:rPr lang="cs-CZ" dirty="0"/>
              <a:t>:</a:t>
            </a:r>
          </a:p>
          <a:p>
            <a:pPr lvl="1"/>
            <a:r>
              <a:rPr lang="cs-CZ" b="1" dirty="0" err="1"/>
              <a:t>Proliferation</a:t>
            </a:r>
            <a:r>
              <a:rPr lang="cs-CZ" dirty="0"/>
              <a:t>: EGFR </a:t>
            </a:r>
            <a:r>
              <a:rPr lang="cs-CZ" dirty="0" err="1"/>
              <a:t>signaling</a:t>
            </a:r>
            <a:r>
              <a:rPr lang="cs-CZ" dirty="0"/>
              <a:t> </a:t>
            </a:r>
            <a:r>
              <a:rPr lang="cs-CZ" dirty="0" err="1"/>
              <a:t>stimulates</a:t>
            </a:r>
            <a:r>
              <a:rPr lang="cs-CZ" dirty="0"/>
              <a:t> cell </a:t>
            </a:r>
            <a:r>
              <a:rPr lang="cs-CZ" dirty="0" err="1"/>
              <a:t>proliferation</a:t>
            </a:r>
            <a:r>
              <a:rPr lang="cs-CZ" dirty="0"/>
              <a:t> and tumor </a:t>
            </a:r>
            <a:r>
              <a:rPr lang="cs-CZ" dirty="0" err="1"/>
              <a:t>growth</a:t>
            </a:r>
            <a:r>
              <a:rPr lang="cs-CZ" dirty="0"/>
              <a:t>.</a:t>
            </a:r>
          </a:p>
          <a:p>
            <a:pPr lvl="1"/>
            <a:r>
              <a:rPr lang="cs-CZ" b="1" dirty="0" err="1"/>
              <a:t>Survival</a:t>
            </a:r>
            <a:r>
              <a:rPr lang="cs-CZ" dirty="0"/>
              <a:t>: </a:t>
            </a:r>
            <a:r>
              <a:rPr lang="cs-CZ" dirty="0" err="1"/>
              <a:t>Enhances</a:t>
            </a:r>
            <a:r>
              <a:rPr lang="cs-CZ" dirty="0"/>
              <a:t> cell </a:t>
            </a:r>
            <a:r>
              <a:rPr lang="cs-CZ" dirty="0" err="1"/>
              <a:t>survival</a:t>
            </a:r>
            <a:r>
              <a:rPr lang="cs-CZ" dirty="0"/>
              <a:t> by </a:t>
            </a:r>
            <a:r>
              <a:rPr lang="cs-CZ" dirty="0" err="1"/>
              <a:t>inhibiting</a:t>
            </a:r>
            <a:r>
              <a:rPr lang="cs-CZ" dirty="0"/>
              <a:t> </a:t>
            </a:r>
            <a:r>
              <a:rPr lang="cs-CZ" dirty="0" err="1"/>
              <a:t>apoptosis</a:t>
            </a:r>
            <a:r>
              <a:rPr lang="cs-CZ" dirty="0"/>
              <a:t> </a:t>
            </a:r>
            <a:r>
              <a:rPr lang="cs-CZ" b="1" dirty="0" err="1"/>
              <a:t>Invasion</a:t>
            </a:r>
            <a:r>
              <a:rPr lang="cs-CZ" b="1" dirty="0"/>
              <a:t> and </a:t>
            </a:r>
            <a:r>
              <a:rPr lang="cs-CZ" b="1" dirty="0" err="1"/>
              <a:t>Metastasis</a:t>
            </a:r>
            <a:r>
              <a:rPr lang="cs-CZ" dirty="0"/>
              <a:t>:</a:t>
            </a:r>
          </a:p>
          <a:p>
            <a:pPr marL="72000" indent="0">
              <a:buNone/>
            </a:pP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Implications</a:t>
            </a:r>
            <a:r>
              <a:rPr lang="cs-CZ" dirty="0"/>
              <a:t>:</a:t>
            </a:r>
          </a:p>
          <a:p>
            <a:pPr lvl="1"/>
            <a:r>
              <a:rPr lang="cs-CZ" b="1" dirty="0" err="1"/>
              <a:t>Prognostic</a:t>
            </a:r>
            <a:r>
              <a:rPr lang="cs-CZ" b="1" dirty="0"/>
              <a:t> Marker</a:t>
            </a:r>
            <a:r>
              <a:rPr lang="cs-CZ" dirty="0"/>
              <a:t>: </a:t>
            </a:r>
            <a:r>
              <a:rPr lang="cs-CZ" dirty="0" err="1"/>
              <a:t>Higher</a:t>
            </a:r>
            <a:r>
              <a:rPr lang="cs-CZ" dirty="0"/>
              <a:t> EGFR </a:t>
            </a:r>
            <a:r>
              <a:rPr lang="cs-CZ" dirty="0" err="1"/>
              <a:t>expression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poorer</a:t>
            </a:r>
            <a:r>
              <a:rPr lang="cs-CZ" dirty="0"/>
              <a:t> </a:t>
            </a:r>
            <a:r>
              <a:rPr lang="cs-CZ" dirty="0" err="1"/>
              <a:t>prognosis</a:t>
            </a:r>
            <a:endParaRPr lang="cs-CZ" dirty="0"/>
          </a:p>
          <a:p>
            <a:pPr lvl="1"/>
            <a:r>
              <a:rPr lang="cs-CZ" b="1" dirty="0" err="1"/>
              <a:t>Therapeutic</a:t>
            </a:r>
            <a:r>
              <a:rPr lang="cs-CZ" b="1" dirty="0"/>
              <a:t> Target</a:t>
            </a:r>
            <a:r>
              <a:rPr lang="cs-CZ" dirty="0"/>
              <a:t>: EGFR </a:t>
            </a:r>
            <a:r>
              <a:rPr lang="cs-CZ" dirty="0" err="1"/>
              <a:t>inhibitors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cetuximab</a:t>
            </a:r>
            <a:r>
              <a:rPr lang="cs-CZ" dirty="0"/>
              <a:t>)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targeted</a:t>
            </a:r>
            <a:r>
              <a:rPr lang="cs-CZ" dirty="0"/>
              <a:t> therapy</a:t>
            </a:r>
          </a:p>
          <a:p>
            <a:pPr lvl="1"/>
            <a:r>
              <a:rPr lang="cs-CZ" b="1" dirty="0" err="1"/>
              <a:t>Resistance</a:t>
            </a:r>
            <a:r>
              <a:rPr lang="cs-CZ" b="1" dirty="0"/>
              <a:t> </a:t>
            </a:r>
            <a:r>
              <a:rPr lang="cs-CZ" b="1" dirty="0" err="1"/>
              <a:t>Mechanisms</a:t>
            </a:r>
            <a:r>
              <a:rPr lang="cs-CZ" dirty="0"/>
              <a:t>: Development of </a:t>
            </a:r>
            <a:r>
              <a:rPr lang="cs-CZ" dirty="0" err="1"/>
              <a:t>resistance</a:t>
            </a:r>
            <a:r>
              <a:rPr lang="cs-CZ" dirty="0"/>
              <a:t> to EGFR </a:t>
            </a:r>
            <a:r>
              <a:rPr lang="cs-CZ" dirty="0" err="1"/>
              <a:t>inhibitors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HER2, MET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mutations</a:t>
            </a:r>
            <a:r>
              <a:rPr lang="cs-CZ" dirty="0"/>
              <a:t> in EGFR </a:t>
            </a:r>
            <a:r>
              <a:rPr lang="cs-CZ" dirty="0" err="1"/>
              <a:t>itself</a:t>
            </a:r>
            <a:r>
              <a:rPr lang="cs-CZ" dirty="0"/>
              <a:t>.</a:t>
            </a:r>
          </a:p>
        </p:txBody>
      </p:sp>
      <p:pic>
        <p:nvPicPr>
          <p:cNvPr id="3074" name="Picture 2" descr="Cetuximab Overview - Creative Biolabs">
            <a:extLst>
              <a:ext uri="{FF2B5EF4-FFF2-40B4-BE49-F238E27FC236}">
                <a16:creationId xmlns:a16="http://schemas.microsoft.com/office/drawing/2014/main" id="{B729F0D2-3A8B-39C3-4165-A3F58808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99" y="1288472"/>
            <a:ext cx="6123901" cy="55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8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Esophagus - anatomy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903" y="2030162"/>
            <a:ext cx="6181279" cy="4530725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Upper</a:t>
            </a:r>
            <a:r>
              <a:rPr lang="cs-CZ" sz="2400" dirty="0"/>
              <a:t> </a:t>
            </a:r>
            <a:r>
              <a:rPr lang="cs-CZ" sz="2400" dirty="0" err="1"/>
              <a:t>sphincter</a:t>
            </a:r>
            <a:r>
              <a:rPr lang="cs-CZ" sz="2400" dirty="0"/>
              <a:t> (</a:t>
            </a:r>
            <a:r>
              <a:rPr lang="cs-CZ" sz="2400" dirty="0" err="1"/>
              <a:t>cricopharyngeal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r>
              <a:rPr lang="cs-CZ" sz="2400" dirty="0"/>
              <a:t>)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Upper</a:t>
            </a:r>
            <a:r>
              <a:rPr lang="cs-CZ" sz="2400" dirty="0"/>
              <a:t> 2/3 – </a:t>
            </a:r>
            <a:r>
              <a:rPr lang="cs-CZ" sz="2400" dirty="0" err="1"/>
              <a:t>skeletal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r>
              <a:rPr lang="cs-CZ" sz="2400" dirty="0"/>
              <a:t>, </a:t>
            </a:r>
            <a:r>
              <a:rPr lang="cs-CZ" sz="2400" dirty="0" err="1"/>
              <a:t>squamous</a:t>
            </a:r>
            <a:r>
              <a:rPr lang="cs-CZ" sz="2400" dirty="0"/>
              <a:t> </a:t>
            </a:r>
            <a:r>
              <a:rPr lang="cs-CZ" sz="2400" dirty="0" err="1"/>
              <a:t>epithelium</a:t>
            </a:r>
            <a:endParaRPr lang="cs-CZ" sz="2400" dirty="0"/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Lower</a:t>
            </a:r>
            <a:r>
              <a:rPr lang="cs-CZ" sz="2400" dirty="0"/>
              <a:t> 1/3 – </a:t>
            </a:r>
            <a:r>
              <a:rPr lang="cs-CZ" sz="2400" dirty="0" err="1"/>
              <a:t>smooth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endParaRPr lang="cs-CZ" sz="2400" dirty="0"/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Lower</a:t>
            </a:r>
            <a:r>
              <a:rPr lang="cs-CZ" sz="2400" dirty="0"/>
              <a:t> </a:t>
            </a:r>
            <a:r>
              <a:rPr lang="cs-CZ" sz="2400" dirty="0" err="1"/>
              <a:t>sphincter</a:t>
            </a:r>
            <a:r>
              <a:rPr lang="cs-CZ" sz="2400" dirty="0"/>
              <a:t> (LES)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Cylindrical</a:t>
            </a:r>
            <a:r>
              <a:rPr lang="cs-CZ" sz="2400" dirty="0"/>
              <a:t> </a:t>
            </a:r>
            <a:r>
              <a:rPr lang="cs-CZ" sz="2400" dirty="0" err="1"/>
              <a:t>epithelium</a:t>
            </a:r>
            <a:r>
              <a:rPr lang="cs-CZ" sz="2400" dirty="0"/>
              <a:t> in the </a:t>
            </a:r>
            <a:r>
              <a:rPr lang="cs-CZ" sz="2400" dirty="0" err="1"/>
              <a:t>terminal</a:t>
            </a:r>
            <a:r>
              <a:rPr lang="cs-CZ" sz="2400" dirty="0"/>
              <a:t> part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cs-CZ" sz="2200" dirty="0"/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21507" name="Picture 2" descr="http://flylib.com/books/3/98/1/html/2/153_files/da2db3dc7c153f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6559" y="1298373"/>
            <a:ext cx="46450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A2532-0FEA-4962-C2AF-93B124B3D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BF7FF415-32A5-9781-6E75-91C5E99B7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Esophageal diverticula</a:t>
            </a:r>
            <a:endParaRPr lang="en-GB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9C8755C-4D7D-27D9-1DE8-88038E068F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5598" y="1067078"/>
            <a:ext cx="7117419" cy="453072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000" b="1" i="0" dirty="0">
                <a:effectLst/>
              </a:rPr>
              <a:t>Weakness in the esophageal wall leading to outpouching formation</a:t>
            </a:r>
            <a:endParaRPr lang="cs-CZ" sz="2000" b="1" i="0" dirty="0">
              <a:effectLst/>
            </a:endParaRPr>
          </a:p>
          <a:p>
            <a:pPr algn="l">
              <a:lnSpc>
                <a:spcPct val="100000"/>
              </a:lnSpc>
            </a:pPr>
            <a:endParaRPr lang="cs-CZ" sz="2000" b="1" i="0" dirty="0">
              <a:effectLst/>
            </a:endParaRP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500" dirty="0" err="1"/>
              <a:t>true</a:t>
            </a:r>
            <a:r>
              <a:rPr lang="cs-CZ" sz="1500" dirty="0"/>
              <a:t> </a:t>
            </a:r>
            <a:r>
              <a:rPr lang="cs-CZ" sz="1500" dirty="0" err="1"/>
              <a:t>diverticula</a:t>
            </a:r>
            <a:r>
              <a:rPr lang="cs-CZ" sz="1500" dirty="0"/>
              <a:t> (</a:t>
            </a:r>
            <a:r>
              <a:rPr lang="cs-CZ" sz="1500" dirty="0" err="1"/>
              <a:t>traction</a:t>
            </a:r>
            <a:r>
              <a:rPr lang="cs-CZ" sz="1500" dirty="0"/>
              <a:t>) – </a:t>
            </a:r>
            <a:r>
              <a:rPr lang="cs-CZ" sz="1500" dirty="0" err="1"/>
              <a:t>include</a:t>
            </a:r>
            <a:r>
              <a:rPr lang="cs-CZ" sz="1500" dirty="0"/>
              <a:t> </a:t>
            </a:r>
            <a:r>
              <a:rPr lang="cs-CZ" sz="1500" dirty="0" err="1"/>
              <a:t>muscular</a:t>
            </a:r>
            <a:r>
              <a:rPr lang="cs-CZ" sz="1500" dirty="0"/>
              <a:t> </a:t>
            </a:r>
            <a:r>
              <a:rPr lang="cs-CZ" sz="1500" dirty="0" err="1"/>
              <a:t>layer</a:t>
            </a:r>
            <a:endParaRPr lang="cs-CZ" sz="1500" dirty="0"/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500" dirty="0" err="1"/>
              <a:t>pseudodiverticula</a:t>
            </a:r>
            <a:r>
              <a:rPr lang="cs-CZ" sz="1500" dirty="0"/>
              <a:t> – </a:t>
            </a:r>
            <a:r>
              <a:rPr lang="cs-CZ" sz="1500" dirty="0" err="1"/>
              <a:t>only</a:t>
            </a:r>
            <a:r>
              <a:rPr lang="cs-CZ" sz="1500" dirty="0"/>
              <a:t> </a:t>
            </a:r>
            <a:r>
              <a:rPr lang="cs-CZ" sz="1500" dirty="0" err="1"/>
              <a:t>mucous</a:t>
            </a:r>
            <a:r>
              <a:rPr lang="cs-CZ" sz="1500" dirty="0"/>
              <a:t> </a:t>
            </a:r>
            <a:r>
              <a:rPr lang="cs-CZ" sz="1500" dirty="0" err="1"/>
              <a:t>layer</a:t>
            </a:r>
            <a:endParaRPr lang="cs-CZ" sz="1500" dirty="0"/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cs-CZ" sz="15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 err="1"/>
              <a:t>Localization</a:t>
            </a:r>
            <a:endParaRPr lang="cs-CZ" sz="2000" dirty="0"/>
          </a:p>
          <a:p>
            <a:pPr marL="285750" lvl="1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b="1" i="0" dirty="0" err="1">
                <a:effectLst/>
              </a:rPr>
              <a:t>Zenker's</a:t>
            </a:r>
            <a:r>
              <a:rPr lang="cs-CZ" b="1" i="0" dirty="0">
                <a:effectLst/>
              </a:rPr>
              <a:t> </a:t>
            </a:r>
            <a:r>
              <a:rPr lang="cs-CZ" b="1" i="0" dirty="0" err="1">
                <a:effectLst/>
              </a:rPr>
              <a:t>Diverticulum</a:t>
            </a:r>
            <a:r>
              <a:rPr lang="cs-CZ" b="0" i="0" dirty="0">
                <a:effectLst/>
              </a:rPr>
              <a:t>: </a:t>
            </a:r>
            <a:r>
              <a:rPr lang="cs-CZ" b="0" i="0" dirty="0" err="1">
                <a:effectLst/>
              </a:rPr>
              <a:t>Located</a:t>
            </a:r>
            <a:r>
              <a:rPr lang="cs-CZ" b="0" i="0" dirty="0">
                <a:effectLst/>
              </a:rPr>
              <a:t> in the </a:t>
            </a:r>
            <a:r>
              <a:rPr lang="cs-CZ" b="0" i="0" dirty="0" err="1">
                <a:effectLst/>
              </a:rPr>
              <a:t>posterior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hypopharyngeal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wall</a:t>
            </a:r>
            <a:r>
              <a:rPr lang="cs-CZ" b="0" i="0" dirty="0">
                <a:effectLst/>
              </a:rPr>
              <a:t>, just </a:t>
            </a:r>
            <a:r>
              <a:rPr lang="cs-CZ" b="0" i="0" dirty="0" err="1">
                <a:effectLst/>
              </a:rPr>
              <a:t>above</a:t>
            </a:r>
            <a:r>
              <a:rPr lang="cs-CZ" b="0" i="0" dirty="0">
                <a:effectLst/>
              </a:rPr>
              <a:t> the </a:t>
            </a:r>
            <a:r>
              <a:rPr lang="cs-CZ" b="0" i="0" dirty="0" err="1">
                <a:effectLst/>
              </a:rPr>
              <a:t>upper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esophageal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sphincter</a:t>
            </a:r>
            <a:r>
              <a:rPr lang="cs-CZ" b="0" i="0" dirty="0">
                <a:effectLst/>
              </a:rPr>
              <a:t>.</a:t>
            </a:r>
          </a:p>
          <a:p>
            <a:pPr marL="285750" lvl="1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b="1" i="0" dirty="0" err="1">
                <a:effectLst/>
              </a:rPr>
              <a:t>Epiphrenic</a:t>
            </a:r>
            <a:r>
              <a:rPr lang="cs-CZ" b="1" i="0" dirty="0">
                <a:effectLst/>
              </a:rPr>
              <a:t> </a:t>
            </a:r>
            <a:r>
              <a:rPr lang="cs-CZ" b="1" i="0" dirty="0" err="1">
                <a:effectLst/>
              </a:rPr>
              <a:t>Diverticulum</a:t>
            </a:r>
            <a:r>
              <a:rPr lang="cs-CZ" b="0" i="0" dirty="0">
                <a:effectLst/>
              </a:rPr>
              <a:t>: </a:t>
            </a:r>
            <a:r>
              <a:rPr lang="cs-CZ" b="0" i="0" dirty="0" err="1">
                <a:effectLst/>
              </a:rPr>
              <a:t>Arises</a:t>
            </a:r>
            <a:r>
              <a:rPr lang="cs-CZ" b="0" i="0" dirty="0">
                <a:effectLst/>
              </a:rPr>
              <a:t> in the </a:t>
            </a:r>
            <a:r>
              <a:rPr lang="cs-CZ" b="0" i="0" dirty="0" err="1">
                <a:effectLst/>
              </a:rPr>
              <a:t>distal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esophagus</a:t>
            </a:r>
            <a:r>
              <a:rPr lang="cs-CZ" b="0" i="0" dirty="0">
                <a:effectLst/>
              </a:rPr>
              <a:t>, </a:t>
            </a:r>
            <a:r>
              <a:rPr lang="cs-CZ" b="0" i="0" dirty="0" err="1">
                <a:effectLst/>
              </a:rPr>
              <a:t>typically</a:t>
            </a:r>
            <a:r>
              <a:rPr lang="cs-CZ" b="0" i="0" dirty="0">
                <a:effectLst/>
              </a:rPr>
              <a:t> just </a:t>
            </a:r>
            <a:r>
              <a:rPr lang="cs-CZ" b="0" i="0" dirty="0" err="1">
                <a:effectLst/>
              </a:rPr>
              <a:t>above</a:t>
            </a:r>
            <a:r>
              <a:rPr lang="cs-CZ" b="0" i="0" dirty="0">
                <a:effectLst/>
              </a:rPr>
              <a:t> the </a:t>
            </a:r>
            <a:r>
              <a:rPr lang="cs-CZ" b="0" i="0" dirty="0" err="1">
                <a:effectLst/>
              </a:rPr>
              <a:t>lower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esophageal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sphincter</a:t>
            </a:r>
            <a:r>
              <a:rPr lang="cs-CZ" b="0" i="0" dirty="0">
                <a:effectLst/>
              </a:rPr>
              <a:t>.</a:t>
            </a:r>
          </a:p>
          <a:p>
            <a:pPr algn="l">
              <a:lnSpc>
                <a:spcPct val="100000"/>
              </a:lnSpc>
            </a:pPr>
            <a:endParaRPr lang="cs-CZ" sz="2000" b="0" i="0" dirty="0">
              <a:effectLst/>
            </a:endParaRPr>
          </a:p>
          <a:p>
            <a:pPr algn="l">
              <a:lnSpc>
                <a:spcPct val="100000"/>
              </a:lnSpc>
            </a:pPr>
            <a:r>
              <a:rPr lang="en-US" sz="2000" b="0" i="0" dirty="0">
                <a:effectLst/>
              </a:rPr>
              <a:t>Factors contributing to the development:</a:t>
            </a:r>
            <a:endParaRPr lang="cs-CZ" sz="2000" b="0" i="0" dirty="0">
              <a:effectLst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dirty="0" err="1">
                <a:effectLst/>
              </a:rPr>
              <a:t>Zenker's</a:t>
            </a:r>
            <a:r>
              <a:rPr lang="en-US" sz="1500" b="0" i="0" dirty="0">
                <a:effectLst/>
              </a:rPr>
              <a:t> Diverticulum: Dysfunction of the </a:t>
            </a:r>
            <a:r>
              <a:rPr lang="en-US" sz="1500" b="1" i="0" dirty="0">
                <a:effectLst/>
              </a:rPr>
              <a:t>cricopharyngeal muscle </a:t>
            </a:r>
            <a:r>
              <a:rPr lang="en-US" sz="1500" b="0" i="0" dirty="0">
                <a:effectLst/>
              </a:rPr>
              <a:t>(upper esophageal sphincter dysfunction) leads to </a:t>
            </a:r>
            <a:r>
              <a:rPr lang="en-US" sz="1500" b="1" i="0" dirty="0">
                <a:effectLst/>
              </a:rPr>
              <a:t>increased pressure in the hypopharynx during swallowing, causing mucosal herniation</a:t>
            </a:r>
            <a:r>
              <a:rPr lang="en-US" sz="1500" b="0" i="0" dirty="0">
                <a:effectLst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dirty="0" err="1">
                <a:effectLst/>
              </a:rPr>
              <a:t>Epiphrenic</a:t>
            </a:r>
            <a:r>
              <a:rPr lang="en-US" sz="1500" b="0" i="0" dirty="0">
                <a:effectLst/>
              </a:rPr>
              <a:t> Diverticulum: Associated with esophageal </a:t>
            </a:r>
            <a:r>
              <a:rPr lang="en-US" sz="1500" b="1" i="0" dirty="0">
                <a:effectLst/>
              </a:rPr>
              <a:t>motility disorders </a:t>
            </a:r>
            <a:r>
              <a:rPr lang="en-US" sz="1500" b="0" i="0" dirty="0">
                <a:effectLst/>
              </a:rPr>
              <a:t>such as achalasia or diffuse esophageal spasm, leading to increased intraluminal pressures in the distal esophagus.</a:t>
            </a:r>
          </a:p>
          <a:p>
            <a:pPr eaLnBrk="1" hangingPunct="1">
              <a:lnSpc>
                <a:spcPct val="100000"/>
              </a:lnSpc>
              <a:defRPr/>
            </a:pPr>
            <a:endParaRPr lang="cs-CZ" sz="1400" dirty="0"/>
          </a:p>
          <a:p>
            <a:pPr lvl="1" eaLnBrk="1" hangingPunct="1">
              <a:lnSpc>
                <a:spcPct val="100000"/>
              </a:lnSpc>
              <a:defRPr/>
            </a:pPr>
            <a:endParaRPr lang="cs-CZ" sz="1800" dirty="0"/>
          </a:p>
          <a:p>
            <a:pPr eaLnBrk="1" hangingPunct="1">
              <a:lnSpc>
                <a:spcPct val="100000"/>
              </a:lnSpc>
              <a:defRPr/>
            </a:pPr>
            <a:endParaRPr lang="en-GB" sz="2000" dirty="0"/>
          </a:p>
        </p:txBody>
      </p:sp>
      <p:graphicFrame>
        <p:nvGraphicFramePr>
          <p:cNvPr id="98310" name="Object 6">
            <a:extLst>
              <a:ext uri="{FF2B5EF4-FFF2-40B4-BE49-F238E27FC236}">
                <a16:creationId xmlns:a16="http://schemas.microsoft.com/office/drawing/2014/main" id="{3BF31EF9-2FA5-686E-BC1F-A43EEAE6B31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51800" y="849313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743200" imgH="1828800" progId="Paint.Picture">
                  <p:embed/>
                </p:oleObj>
              </mc:Choice>
              <mc:Fallback>
                <p:oleObj name="Rastrový obrázek" r:id="rId2" imgW="2743200" imgH="1828800" progId="Paint.Picture">
                  <p:embed/>
                  <p:pic>
                    <p:nvPicPr>
                      <p:cNvPr id="98310" name="Object 6">
                        <a:extLst>
                          <a:ext uri="{FF2B5EF4-FFF2-40B4-BE49-F238E27FC236}">
                            <a16:creationId xmlns:a16="http://schemas.microsoft.com/office/drawing/2014/main" id="{3BF31EF9-2FA5-686E-BC1F-A43EEAE6B3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849313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AutoShape 5" descr="tix">
            <a:extLst>
              <a:ext uri="{FF2B5EF4-FFF2-40B4-BE49-F238E27FC236}">
                <a16:creationId xmlns:a16="http://schemas.microsoft.com/office/drawing/2014/main" id="{0B128B9B-DF7C-DCFD-8219-412EF413E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500" y="2286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2" name="Rectangle 8">
            <a:extLst>
              <a:ext uri="{FF2B5EF4-FFF2-40B4-BE49-F238E27FC236}">
                <a16:creationId xmlns:a16="http://schemas.microsoft.com/office/drawing/2014/main" id="{B9105BCF-7AAF-B13C-9443-B87342C4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272" y="5792372"/>
            <a:ext cx="171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latin typeface="+mj-lt"/>
              </a:rPr>
              <a:t>true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diverticulum</a:t>
            </a:r>
            <a:endParaRPr lang="en-GB" sz="1600" dirty="0">
              <a:latin typeface="+mj-lt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84890036-C2A8-883D-B237-3A8A89D3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285" y="5794376"/>
            <a:ext cx="1931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latin typeface="+mj-lt"/>
              </a:rPr>
              <a:t>pseudodiverticulum</a:t>
            </a:r>
            <a:endParaRPr lang="en-GB" sz="1600" dirty="0">
              <a:latin typeface="+mj-lt"/>
            </a:endParaRPr>
          </a:p>
        </p:txBody>
      </p:sp>
      <p:pic>
        <p:nvPicPr>
          <p:cNvPr id="98316" name="Picture 11" descr="divertikl">
            <a:extLst>
              <a:ext uri="{FF2B5EF4-FFF2-40B4-BE49-F238E27FC236}">
                <a16:creationId xmlns:a16="http://schemas.microsoft.com/office/drawing/2014/main" id="{FEA2D249-939D-D7CB-76B5-023481D7E45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109751" y="3477566"/>
            <a:ext cx="3676650" cy="2325688"/>
          </a:xfrm>
        </p:spPr>
      </p:pic>
    </p:spTree>
    <p:extLst>
      <p:ext uri="{BB962C8B-B14F-4D97-AF65-F5344CB8AC3E}">
        <p14:creationId xmlns:p14="http://schemas.microsoft.com/office/powerpoint/2010/main" val="28700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Esophageal diverticula</a:t>
            </a:r>
            <a:endParaRPr lang="en-GB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599" y="1067078"/>
            <a:ext cx="6644640" cy="453072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000" b="0" i="0" dirty="0">
                <a:effectLst/>
              </a:rPr>
              <a:t>Factors contributing to the development: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Increased </a:t>
            </a:r>
            <a:r>
              <a:rPr lang="en-US" b="0" i="0" dirty="0" err="1">
                <a:effectLst/>
              </a:rPr>
              <a:t>intraesophageal</a:t>
            </a:r>
            <a:r>
              <a:rPr lang="en-US" b="0" i="0" dirty="0">
                <a:effectLst/>
              </a:rPr>
              <a:t> pressure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Dysfunction of the esophageal sphincters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Structural abnormalities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Motor disorders (e.g., achalasia)</a:t>
            </a:r>
            <a:endParaRPr lang="cs-CZ" dirty="0"/>
          </a:p>
          <a:p>
            <a:pPr algn="l">
              <a:lnSpc>
                <a:spcPct val="100000"/>
              </a:lnSpc>
            </a:pPr>
            <a:endParaRPr lang="cs-CZ" sz="18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effectLst/>
                <a:latin typeface="+mj-lt"/>
              </a:rPr>
              <a:t>Pathophysiology: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Result of mediastinal or periesophageal inflammation or fibrosis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Traction on the esophageal wall leads to outpouching</a:t>
            </a:r>
          </a:p>
          <a:p>
            <a:pPr algn="l">
              <a:lnSpc>
                <a:spcPct val="100000"/>
              </a:lnSpc>
            </a:pPr>
            <a:endParaRPr lang="cs-CZ" sz="1800" b="0" i="0" dirty="0">
              <a:effectLst/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effectLst/>
                <a:latin typeface="+mj-lt"/>
              </a:rPr>
              <a:t>Clinical features</a:t>
            </a:r>
            <a:r>
              <a:rPr lang="cs-CZ" sz="1800" b="0" i="0" dirty="0">
                <a:effectLst/>
                <a:latin typeface="+mj-lt"/>
              </a:rPr>
              <a:t> and </a:t>
            </a:r>
            <a:r>
              <a:rPr lang="cs-CZ" sz="1800" b="0" i="0" dirty="0" err="1">
                <a:effectLst/>
                <a:latin typeface="+mj-lt"/>
              </a:rPr>
              <a:t>complications</a:t>
            </a:r>
            <a:r>
              <a:rPr lang="en-US" sz="1800" b="0" i="0" dirty="0">
                <a:effectLst/>
                <a:latin typeface="+mj-lt"/>
              </a:rPr>
              <a:t>: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Often asymptomatic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Dysphagia if large enough to obstruct the esophageal lumen</a:t>
            </a:r>
            <a:endParaRPr lang="cs-CZ" b="0" i="0" dirty="0">
              <a:effectLst/>
              <a:latin typeface="+mj-lt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Diverticulitis: Inflammation or infection of diverticula, usually resulting from fecal stasis and </a:t>
            </a:r>
            <a:r>
              <a:rPr lang="en-US" b="0" i="0" dirty="0" err="1">
                <a:effectLst/>
                <a:latin typeface="+mj-lt"/>
              </a:rPr>
              <a:t>microperforation</a:t>
            </a:r>
            <a:r>
              <a:rPr lang="en-US" b="0" i="0" dirty="0">
                <a:effectLst/>
                <a:latin typeface="+mj-lt"/>
              </a:rPr>
              <a:t> of diverticular wall.</a:t>
            </a:r>
          </a:p>
          <a:p>
            <a:pPr eaLnBrk="1" hangingPunct="1">
              <a:lnSpc>
                <a:spcPct val="100000"/>
              </a:lnSpc>
              <a:defRPr/>
            </a:pPr>
            <a:endParaRPr lang="cs-CZ" sz="1400" dirty="0"/>
          </a:p>
          <a:p>
            <a:pPr lvl="1" eaLnBrk="1" hangingPunct="1">
              <a:lnSpc>
                <a:spcPct val="100000"/>
              </a:lnSpc>
              <a:defRPr/>
            </a:pPr>
            <a:endParaRPr lang="cs-CZ" sz="1800" dirty="0"/>
          </a:p>
          <a:p>
            <a:pPr eaLnBrk="1" hangingPunct="1">
              <a:lnSpc>
                <a:spcPct val="100000"/>
              </a:lnSpc>
              <a:defRPr/>
            </a:pPr>
            <a:endParaRPr lang="en-GB" sz="2000" dirty="0"/>
          </a:p>
        </p:txBody>
      </p:sp>
      <p:graphicFrame>
        <p:nvGraphicFramePr>
          <p:cNvPr id="98310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08086924"/>
              </p:ext>
            </p:extLst>
          </p:nvPr>
        </p:nvGraphicFramePr>
        <p:xfrm>
          <a:off x="8051800" y="849313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743200" imgH="1828800" progId="Paint.Picture">
                  <p:embed/>
                </p:oleObj>
              </mc:Choice>
              <mc:Fallback>
                <p:oleObj name="Rastrový obrázek" r:id="rId2" imgW="2743200" imgH="1828800" progId="Paint.Picture">
                  <p:embed/>
                  <p:pic>
                    <p:nvPicPr>
                      <p:cNvPr id="98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849313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AutoShape 5" descr="tix"/>
          <p:cNvSpPr>
            <a:spLocks noChangeAspect="1" noChangeArrowheads="1"/>
          </p:cNvSpPr>
          <p:nvPr/>
        </p:nvSpPr>
        <p:spPr bwMode="auto">
          <a:xfrm>
            <a:off x="4381500" y="2286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0327272" y="5792372"/>
            <a:ext cx="171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latin typeface="+mj-lt"/>
              </a:rPr>
              <a:t>true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diverticulum</a:t>
            </a:r>
            <a:endParaRPr lang="en-GB" sz="1600" dirty="0">
              <a:latin typeface="+mj-lt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395285" y="5794376"/>
            <a:ext cx="1931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latin typeface="+mj-lt"/>
              </a:rPr>
              <a:t>pseudodiverticulum</a:t>
            </a:r>
            <a:endParaRPr lang="en-GB" sz="1600" dirty="0">
              <a:latin typeface="+mj-lt"/>
            </a:endParaRPr>
          </a:p>
        </p:txBody>
      </p:sp>
      <p:pic>
        <p:nvPicPr>
          <p:cNvPr id="98316" name="Picture 11" descr="divertik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109751" y="3477566"/>
            <a:ext cx="3676650" cy="23256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Dysphagia</a:t>
            </a:r>
          </a:p>
        </p:txBody>
      </p:sp>
      <p:sp>
        <p:nvSpPr>
          <p:cNvPr id="2355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986900" y="4008121"/>
            <a:ext cx="5786761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b="1" dirty="0" err="1"/>
              <a:t>Functional</a:t>
            </a:r>
            <a:endParaRPr lang="cs-CZ" b="1" dirty="0"/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Inflammation</a:t>
            </a:r>
            <a:r>
              <a:rPr lang="cs-CZ" sz="2400" dirty="0"/>
              <a:t> in </a:t>
            </a:r>
            <a:r>
              <a:rPr lang="cs-CZ" sz="2400" dirty="0" err="1"/>
              <a:t>gastroesophageal</a:t>
            </a:r>
            <a:r>
              <a:rPr lang="cs-CZ" sz="2400" dirty="0"/>
              <a:t> reflux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Sclerodermia</a:t>
            </a:r>
            <a:endParaRPr lang="cs-CZ" sz="2400" dirty="0"/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Neuropathy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. in diabetes)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Amyotrophic</a:t>
            </a:r>
            <a:r>
              <a:rPr lang="cs-CZ" sz="2400" dirty="0"/>
              <a:t> </a:t>
            </a:r>
            <a:r>
              <a:rPr lang="cs-CZ" sz="2400" dirty="0" err="1"/>
              <a:t>lateral</a:t>
            </a:r>
            <a:r>
              <a:rPr lang="cs-CZ" sz="2400" dirty="0"/>
              <a:t> </a:t>
            </a:r>
            <a:r>
              <a:rPr lang="cs-CZ" sz="2400" dirty="0" err="1"/>
              <a:t>sclerosis</a:t>
            </a:r>
            <a:endParaRPr lang="cs-CZ" sz="2400" dirty="0"/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Achalasia</a:t>
            </a:r>
            <a:endParaRPr lang="cs-CZ" sz="2400" dirty="0"/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  <p:sp>
        <p:nvSpPr>
          <p:cNvPr id="2355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8462639" y="4008121"/>
            <a:ext cx="4038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b="1" dirty="0" err="1"/>
              <a:t>Obstructive</a:t>
            </a:r>
            <a:endParaRPr lang="cs-CZ" b="1" dirty="0"/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sz="2400" dirty="0" err="1"/>
              <a:t>Tumours</a:t>
            </a:r>
            <a:endParaRPr lang="cs-CZ" sz="2400" dirty="0"/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sz="2400" dirty="0" err="1"/>
              <a:t>Strictures</a:t>
            </a:r>
            <a:endParaRPr lang="cs-CZ" sz="2400" dirty="0"/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sz="2400" dirty="0" err="1"/>
              <a:t>Peptic</a:t>
            </a:r>
            <a:r>
              <a:rPr lang="cs-CZ" sz="2400" dirty="0"/>
              <a:t> </a:t>
            </a:r>
            <a:r>
              <a:rPr lang="cs-CZ" sz="2400" dirty="0" err="1"/>
              <a:t>ulcers</a:t>
            </a: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FC74331-3E77-6570-4037-FCF20ABD84D6}"/>
              </a:ext>
            </a:extLst>
          </p:cNvPr>
          <p:cNvSpPr txBox="1"/>
          <p:nvPr/>
        </p:nvSpPr>
        <p:spPr>
          <a:xfrm>
            <a:off x="664464" y="1572012"/>
            <a:ext cx="11100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Difficulty swallowing, a common symptom in esophageal diverticula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Mechanisms: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Mechanical obstruction caused by the diverticulum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Functional impairment due to associated motility disorders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386</TotalTime>
  <Words>3729</Words>
  <Application>Microsoft Office PowerPoint</Application>
  <PresentationFormat>Širokoúhlá obrazovka</PresentationFormat>
  <Paragraphs>546</Paragraphs>
  <Slides>46</Slides>
  <Notes>18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Söhne</vt:lpstr>
      <vt:lpstr>Tahoma</vt:lpstr>
      <vt:lpstr>Wingdings</vt:lpstr>
      <vt:lpstr>Prezentace_MU_CZ</vt:lpstr>
      <vt:lpstr>Rastrový obrázek</vt:lpstr>
      <vt:lpstr>Pathophysiology of gastrointestinal tract pt. 1, upper GIT</vt:lpstr>
      <vt:lpstr>The GIT</vt:lpstr>
      <vt:lpstr>Head and neck squamous cell cancer</vt:lpstr>
      <vt:lpstr>Head and neck squamous cell cancer</vt:lpstr>
      <vt:lpstr>EGFR in head and necjsquamous cell cancer</vt:lpstr>
      <vt:lpstr>Esophagus - anatomy</vt:lpstr>
      <vt:lpstr>Esophageal diverticula</vt:lpstr>
      <vt:lpstr>Esophageal diverticula</vt:lpstr>
      <vt:lpstr>Dysphagia</vt:lpstr>
      <vt:lpstr>Esophageal achalasia</vt:lpstr>
      <vt:lpstr>Hiatal hernias</vt:lpstr>
      <vt:lpstr>Hiatal hernias – risk factors, complications</vt:lpstr>
      <vt:lpstr>Gastroesophageal reflux disease (GERD)</vt:lpstr>
      <vt:lpstr>GERD – symptoms and complications</vt:lpstr>
      <vt:lpstr>Barrett‘s esophagus</vt:lpstr>
      <vt:lpstr>Barrett‘s esophagus</vt:lpstr>
      <vt:lpstr>Esophageal varices</vt:lpstr>
      <vt:lpstr>Esophageal varices - complications</vt:lpstr>
      <vt:lpstr>Stomach physiology</vt:lpstr>
      <vt:lpstr>Prezentace aplikace PowerPoint</vt:lpstr>
      <vt:lpstr>Prezentace aplikace PowerPoint</vt:lpstr>
      <vt:lpstr>Other cell types</vt:lpstr>
      <vt:lpstr>Phases of gastric secretion regulation</vt:lpstr>
      <vt:lpstr>Neural Regulation of Gastric Secretion</vt:lpstr>
      <vt:lpstr>Hormonal Regulation of Gastric Secretion</vt:lpstr>
      <vt:lpstr>Hydrochloric acid secretion in parietal cells</vt:lpstr>
      <vt:lpstr>Somatostatin : Negative Regulation of HCl</vt:lpstr>
      <vt:lpstr>Pathology</vt:lpstr>
      <vt:lpstr>Gastritis</vt:lpstr>
      <vt:lpstr>Acute Gastritis mechnaism</vt:lpstr>
      <vt:lpstr>Gastritis mechnaism</vt:lpstr>
      <vt:lpstr>Gastritis mechnaism</vt:lpstr>
      <vt:lpstr>H Pylori </vt:lpstr>
      <vt:lpstr>Helicobacter pylori</vt:lpstr>
      <vt:lpstr>H Pylori</vt:lpstr>
      <vt:lpstr>Peptic ulcer</vt:lpstr>
      <vt:lpstr>Pathological anatomy</vt:lpstr>
      <vt:lpstr>Stomach vs. Duodenal Ulcers Differences</vt:lpstr>
      <vt:lpstr>Complications of peptic ulcer</vt:lpstr>
      <vt:lpstr>Prezentace aplikace PowerPoint</vt:lpstr>
      <vt:lpstr>Treatment</vt:lpstr>
      <vt:lpstr>Treatment</vt:lpstr>
      <vt:lpstr>Stomach vs duodenal ulcers</vt:lpstr>
      <vt:lpstr>Gastric Cancer</vt:lpstr>
      <vt:lpstr>Gastroparesis</vt:lpstr>
      <vt:lpstr>Zollinger-Ellison Syndrome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 Martin RNDr. Ph.D.</dc:creator>
  <cp:lastModifiedBy>Jaromír Gumulec</cp:lastModifiedBy>
  <cp:revision>5</cp:revision>
  <cp:lastPrinted>1601-01-01T00:00:00Z</cp:lastPrinted>
  <dcterms:created xsi:type="dcterms:W3CDTF">2022-12-15T06:25:17Z</dcterms:created>
  <dcterms:modified xsi:type="dcterms:W3CDTF">2025-02-17T11:52:54Z</dcterms:modified>
</cp:coreProperties>
</file>