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0" r:id="rId2"/>
    <p:sldId id="398" r:id="rId3"/>
    <p:sldId id="336" r:id="rId4"/>
    <p:sldId id="337" r:id="rId5"/>
    <p:sldId id="338" r:id="rId6"/>
    <p:sldId id="339" r:id="rId7"/>
    <p:sldId id="399" r:id="rId8"/>
    <p:sldId id="386" r:id="rId9"/>
    <p:sldId id="340" r:id="rId10"/>
    <p:sldId id="341" r:id="rId11"/>
    <p:sldId id="274" r:id="rId12"/>
    <p:sldId id="349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59" r:id="rId21"/>
    <p:sldId id="307" r:id="rId22"/>
    <p:sldId id="378" r:id="rId23"/>
    <p:sldId id="372" r:id="rId24"/>
    <p:sldId id="281" r:id="rId25"/>
    <p:sldId id="317" r:id="rId26"/>
    <p:sldId id="282" r:id="rId27"/>
    <p:sldId id="285" r:id="rId28"/>
    <p:sldId id="320" r:id="rId29"/>
    <p:sldId id="321" r:id="rId30"/>
    <p:sldId id="322" r:id="rId31"/>
    <p:sldId id="283" r:id="rId32"/>
    <p:sldId id="324" r:id="rId33"/>
    <p:sldId id="318" r:id="rId34"/>
    <p:sldId id="403" r:id="rId35"/>
    <p:sldId id="362" r:id="rId36"/>
    <p:sldId id="391" r:id="rId37"/>
    <p:sldId id="392" r:id="rId38"/>
    <p:sldId id="393" r:id="rId39"/>
    <p:sldId id="396" r:id="rId40"/>
    <p:sldId id="327" r:id="rId41"/>
    <p:sldId id="363" r:id="rId42"/>
    <p:sldId id="364" r:id="rId43"/>
    <p:sldId id="402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Hodnoty osy Y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star"/>
            <c:size val="15"/>
            <c:spPr>
              <a:ln w="25400">
                <a:solidFill>
                  <a:schemeClr val="tx1"/>
                </a:solidFill>
              </a:ln>
            </c:spPr>
          </c:marker>
          <c:xVal>
            <c:numRef>
              <c:f>List1!$A$2:$A$11</c:f>
              <c:numCache>
                <c:formatCode>General</c:formatCode>
                <c:ptCount val="10"/>
                <c:pt idx="0">
                  <c:v>0</c:v>
                </c:pt>
                <c:pt idx="1">
                  <c:v>1.085</c:v>
                </c:pt>
                <c:pt idx="2">
                  <c:v>1.9849999999999999</c:v>
                </c:pt>
                <c:pt idx="3">
                  <c:v>2.9249999999999998</c:v>
                </c:pt>
                <c:pt idx="4">
                  <c:v>3.887</c:v>
                </c:pt>
                <c:pt idx="5">
                  <c:v>4.9700000000000006</c:v>
                </c:pt>
                <c:pt idx="6">
                  <c:v>5.9870000000000001</c:v>
                </c:pt>
                <c:pt idx="7">
                  <c:v>6.98</c:v>
                </c:pt>
                <c:pt idx="8">
                  <c:v>8.077</c:v>
                </c:pt>
                <c:pt idx="9">
                  <c:v>9.0400000000000009</c:v>
                </c:pt>
              </c:numCache>
            </c:numRef>
          </c:xVal>
          <c:yVal>
            <c:numRef>
              <c:f>List1!$B$2:$B$11</c:f>
              <c:numCache>
                <c:formatCode>General</c:formatCode>
                <c:ptCount val="10"/>
                <c:pt idx="0">
                  <c:v>55</c:v>
                </c:pt>
                <c:pt idx="1">
                  <c:v>66</c:v>
                </c:pt>
                <c:pt idx="2">
                  <c:v>63</c:v>
                </c:pt>
                <c:pt idx="3">
                  <c:v>62</c:v>
                </c:pt>
                <c:pt idx="4">
                  <c:v>55</c:v>
                </c:pt>
                <c:pt idx="5">
                  <c:v>55</c:v>
                </c:pt>
                <c:pt idx="6">
                  <c:v>58</c:v>
                </c:pt>
                <c:pt idx="7">
                  <c:v>60</c:v>
                </c:pt>
                <c:pt idx="8">
                  <c:v>54</c:v>
                </c:pt>
                <c:pt idx="9">
                  <c:v>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DC-44A6-8EC4-6DE297EC63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477064"/>
        <c:axId val="129477456"/>
      </c:scatterChart>
      <c:valAx>
        <c:axId val="129477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 dirty="0"/>
                  <a:t>Time [s]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9477456"/>
        <c:crosses val="autoZero"/>
        <c:crossBetween val="midCat"/>
      </c:valAx>
      <c:valAx>
        <c:axId val="129477456"/>
        <c:scaling>
          <c:orientation val="minMax"/>
          <c:min val="4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dirty="0" err="1"/>
                  <a:t>Heart</a:t>
                </a:r>
                <a:r>
                  <a:rPr lang="cs-CZ" dirty="0"/>
                  <a:t> </a:t>
                </a:r>
                <a:r>
                  <a:rPr lang="cs-CZ" dirty="0" err="1"/>
                  <a:t>rate</a:t>
                </a:r>
                <a:r>
                  <a:rPr lang="cs-CZ" dirty="0"/>
                  <a:t>  /</a:t>
                </a:r>
                <a:r>
                  <a:rPr lang="cs-CZ" dirty="0" err="1"/>
                  <a:t>bpm</a:t>
                </a:r>
                <a:endParaRPr lang="cs-CZ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947706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emf"/><Relationship Id="rId7" Type="http://schemas.openxmlformats.org/officeDocument/2006/relationships/image" Target="../media/image29.w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6" Type="http://schemas.openxmlformats.org/officeDocument/2006/relationships/image" Target="../media/image28.w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67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60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397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1E46A-61E3-42D5-B227-F637184313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797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49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46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61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2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57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3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42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5079F-F71D-4B03-9B7C-589261EE1F01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830C-7CDE-4C2B-9AD1-6BF707FA5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54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3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7.e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26.e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8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C00000"/>
                </a:solidFill>
              </a:rPr>
              <a:t>Blood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pressure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measurement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 system pressure values are, for technical reasons, dependent on:</a:t>
            </a:r>
            <a:endParaRPr lang="cs-CZ" dirty="0"/>
          </a:p>
          <a:p>
            <a:r>
              <a:rPr lang="cs-CZ" dirty="0" err="1"/>
              <a:t>Measuring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 </a:t>
            </a:r>
            <a:r>
              <a:rPr lang="cs-CZ" dirty="0" err="1"/>
              <a:t>used</a:t>
            </a:r>
            <a:endParaRPr lang="cs-CZ" dirty="0"/>
          </a:p>
          <a:p>
            <a:pPr lvl="1"/>
            <a:r>
              <a:rPr lang="cs-CZ" dirty="0"/>
              <a:t>Non-</a:t>
            </a:r>
            <a:r>
              <a:rPr lang="cs-CZ" dirty="0" err="1"/>
              <a:t>invasive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:</a:t>
            </a:r>
          </a:p>
          <a:p>
            <a:pPr lvl="2"/>
            <a:r>
              <a:rPr lang="cs-CZ" dirty="0" err="1"/>
              <a:t>auscultatory</a:t>
            </a:r>
            <a:endParaRPr lang="cs-CZ" dirty="0"/>
          </a:p>
          <a:p>
            <a:pPr lvl="2"/>
            <a:r>
              <a:rPr lang="cs-CZ" dirty="0" err="1"/>
              <a:t>oscillometry</a:t>
            </a:r>
            <a:endParaRPr lang="cs-CZ" dirty="0"/>
          </a:p>
          <a:p>
            <a:pPr lvl="2"/>
            <a:r>
              <a:rPr lang="cs-CZ" dirty="0" err="1"/>
              <a:t>ultrasound</a:t>
            </a:r>
            <a:r>
              <a:rPr lang="cs-CZ" dirty="0"/>
              <a:t> – very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used</a:t>
            </a:r>
            <a:endParaRPr lang="cs-CZ" dirty="0"/>
          </a:p>
          <a:p>
            <a:pPr lvl="2"/>
            <a:r>
              <a:rPr lang="cs-CZ" dirty="0" err="1"/>
              <a:t>photopletysmography</a:t>
            </a:r>
            <a:endParaRPr lang="cs-CZ" dirty="0"/>
          </a:p>
          <a:p>
            <a:pPr lvl="1"/>
            <a:r>
              <a:rPr lang="cs-CZ" dirty="0" err="1"/>
              <a:t>Invasive</a:t>
            </a:r>
            <a:r>
              <a:rPr lang="cs-CZ" dirty="0"/>
              <a:t> </a:t>
            </a:r>
            <a:r>
              <a:rPr lang="cs-CZ" dirty="0" err="1"/>
              <a:t>methods</a:t>
            </a:r>
            <a:endParaRPr lang="cs-CZ" dirty="0"/>
          </a:p>
          <a:p>
            <a:pPr lvl="2"/>
            <a:r>
              <a:rPr lang="cs-CZ" dirty="0" err="1"/>
              <a:t>indirect</a:t>
            </a:r>
            <a:r>
              <a:rPr lang="cs-CZ" dirty="0"/>
              <a:t> – </a:t>
            </a:r>
            <a:r>
              <a:rPr lang="cs-CZ" dirty="0" err="1"/>
              <a:t>Swan-Ganz´s</a:t>
            </a:r>
            <a:r>
              <a:rPr lang="cs-CZ" dirty="0"/>
              <a:t> </a:t>
            </a:r>
            <a:r>
              <a:rPr lang="cs-CZ" dirty="0" err="1"/>
              <a:t>catheter</a:t>
            </a:r>
            <a:endParaRPr lang="cs-CZ" dirty="0"/>
          </a:p>
          <a:p>
            <a:pPr lvl="2"/>
            <a:r>
              <a:rPr lang="cs-CZ" dirty="0"/>
              <a:t>direct – c</a:t>
            </a:r>
            <a:r>
              <a:rPr lang="en-US" dirty="0" err="1"/>
              <a:t>atheter</a:t>
            </a:r>
            <a:r>
              <a:rPr lang="en-US" dirty="0"/>
              <a:t> with a pressure sensor at the end</a:t>
            </a:r>
            <a:endParaRPr lang="cs-CZ" dirty="0"/>
          </a:p>
          <a:p>
            <a:r>
              <a:rPr lang="cs-CZ" dirty="0" err="1"/>
              <a:t>Methodology</a:t>
            </a:r>
            <a:endParaRPr lang="cs-CZ" dirty="0"/>
          </a:p>
          <a:p>
            <a:pPr lvl="1"/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measurement</a:t>
            </a:r>
            <a:r>
              <a:rPr lang="cs-CZ" dirty="0"/>
              <a:t> – in ambulance - </a:t>
            </a:r>
            <a:r>
              <a:rPr lang="cs-CZ" dirty="0" err="1"/>
              <a:t>practitioner</a:t>
            </a:r>
            <a:endParaRPr lang="cs-CZ" dirty="0"/>
          </a:p>
          <a:p>
            <a:pPr lvl="1"/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measurement</a:t>
            </a:r>
            <a:endParaRPr lang="cs-CZ" dirty="0"/>
          </a:p>
          <a:p>
            <a:pPr lvl="1"/>
            <a:r>
              <a:rPr lang="cs-CZ" dirty="0"/>
              <a:t>24hour </a:t>
            </a:r>
            <a:r>
              <a:rPr lang="cs-CZ" dirty="0" err="1"/>
              <a:t>ambulatory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monitoring</a:t>
            </a:r>
          </a:p>
        </p:txBody>
      </p:sp>
    </p:spTree>
    <p:extLst>
      <p:ext uri="{BB962C8B-B14F-4D97-AF65-F5344CB8AC3E}">
        <p14:creationId xmlns:p14="http://schemas.microsoft.com/office/powerpoint/2010/main" val="2072503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229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162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981200" y="260350"/>
            <a:ext cx="8218488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Record</a:t>
            </a: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cs-CZ" alt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</a:t>
            </a: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cs-CZ" alt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breathing</a:t>
            </a: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</a:t>
            </a:r>
            <a:r>
              <a:rPr kumimoji="0" lang="cs-CZ" alt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waves</a:t>
            </a: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 </a:t>
            </a:r>
            <a:r>
              <a:rPr kumimoji="0" lang="cs-CZ" alt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circulatory</a:t>
            </a: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cs-CZ" alt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parameters</a:t>
            </a: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cs-CZ" alt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Peňáz´s</a:t>
            </a: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cs-CZ" alt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photoplethysmomanometr</a:t>
            </a: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 </a:t>
            </a:r>
            <a:b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267" name="Picture 3" descr="obr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565401"/>
            <a:ext cx="8208962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419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600" b="1" dirty="0" err="1">
                <a:solidFill>
                  <a:srgbClr val="FF0000"/>
                </a:solidFill>
              </a:rPr>
              <a:t>Continuously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blood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pressure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measurement</a:t>
            </a:r>
            <a:endParaRPr lang="cs-CZ" sz="3600" b="1" dirty="0">
              <a:solidFill>
                <a:srgbClr val="FF0000"/>
              </a:solidFill>
            </a:endParaRPr>
          </a:p>
          <a:p>
            <a:r>
              <a:rPr lang="cs-CZ" dirty="0"/>
              <a:t>Beat to beat </a:t>
            </a:r>
            <a:r>
              <a:rPr lang="cs-CZ" dirty="0" err="1"/>
              <a:t>record</a:t>
            </a:r>
            <a:r>
              <a:rPr lang="cs-CZ" dirty="0"/>
              <a:t> by </a:t>
            </a:r>
            <a:r>
              <a:rPr lang="cs-CZ" dirty="0" err="1"/>
              <a:t>Penaz</a:t>
            </a:r>
            <a:r>
              <a:rPr lang="cs-CZ" dirty="0"/>
              <a:t> </a:t>
            </a:r>
            <a:r>
              <a:rPr lang="cs-CZ" dirty="0" err="1"/>
              <a:t>method</a:t>
            </a:r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BP </a:t>
            </a:r>
            <a:r>
              <a:rPr lang="cs-CZ" dirty="0" err="1">
                <a:solidFill>
                  <a:srgbClr val="FF0000"/>
                </a:solidFill>
              </a:rPr>
              <a:t>is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dynamic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parameter</a:t>
            </a:r>
            <a:endParaRPr lang="cs-CZ" dirty="0">
              <a:solidFill>
                <a:srgbClr val="FF0000"/>
              </a:solidFill>
            </a:endParaRPr>
          </a:p>
          <a:p>
            <a:pPr lvl="1"/>
            <a:r>
              <a:rPr lang="cs-CZ" dirty="0"/>
              <a:t> variability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fluctuation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and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– </a:t>
            </a:r>
            <a:r>
              <a:rPr lang="cs-CZ" dirty="0" err="1"/>
              <a:t>regulation</a:t>
            </a:r>
            <a:r>
              <a:rPr lang="cs-CZ" dirty="0"/>
              <a:t> by </a:t>
            </a:r>
            <a:r>
              <a:rPr lang="cs-CZ" dirty="0" err="1"/>
              <a:t>baroreflex</a:t>
            </a:r>
            <a:r>
              <a:rPr lang="cs-CZ" dirty="0"/>
              <a:t> – </a:t>
            </a:r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autonomic</a:t>
            </a:r>
            <a:r>
              <a:rPr lang="cs-CZ" dirty="0"/>
              <a:t> </a:t>
            </a:r>
            <a:r>
              <a:rPr lang="cs-CZ" dirty="0" err="1"/>
              <a:t>nervous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(</a:t>
            </a:r>
            <a:r>
              <a:rPr lang="cs-CZ" dirty="0" err="1"/>
              <a:t>symphathetic</a:t>
            </a:r>
            <a:r>
              <a:rPr lang="cs-CZ" dirty="0"/>
              <a:t> and </a:t>
            </a:r>
            <a:r>
              <a:rPr lang="cs-CZ" dirty="0" err="1"/>
              <a:t>parasymphathetic</a:t>
            </a:r>
            <a:r>
              <a:rPr lang="cs-CZ" dirty="0"/>
              <a:t> part)</a:t>
            </a:r>
          </a:p>
          <a:p>
            <a:pPr lvl="1"/>
            <a:r>
              <a:rPr lang="cs-CZ" dirty="0" err="1"/>
              <a:t>Necessary</a:t>
            </a:r>
            <a:r>
              <a:rPr lang="cs-CZ" dirty="0"/>
              <a:t> </a:t>
            </a:r>
            <a:r>
              <a:rPr lang="cs-CZ" dirty="0" err="1"/>
              <a:t>component</a:t>
            </a:r>
            <a:r>
              <a:rPr lang="cs-CZ" dirty="0"/>
              <a:t> in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tests</a:t>
            </a:r>
            <a:r>
              <a:rPr lang="cs-CZ" dirty="0"/>
              <a:t>  - </a:t>
            </a:r>
            <a:r>
              <a:rPr lang="cs-CZ" dirty="0" err="1"/>
              <a:t>head</a:t>
            </a:r>
            <a:r>
              <a:rPr lang="cs-CZ" dirty="0"/>
              <a:t> up table test (on </a:t>
            </a:r>
            <a:r>
              <a:rPr lang="cs-CZ" dirty="0" err="1"/>
              <a:t>inclined</a:t>
            </a:r>
            <a:r>
              <a:rPr lang="cs-CZ" dirty="0"/>
              <a:t> plane) and BP </a:t>
            </a:r>
            <a:r>
              <a:rPr lang="cs-CZ" dirty="0" err="1"/>
              <a:t>dysregulation</a:t>
            </a:r>
            <a:r>
              <a:rPr lang="cs-CZ" dirty="0"/>
              <a:t> in </a:t>
            </a:r>
            <a:r>
              <a:rPr lang="cs-CZ" dirty="0" err="1"/>
              <a:t>young</a:t>
            </a:r>
            <a:r>
              <a:rPr lang="cs-CZ" dirty="0"/>
              <a:t> </a:t>
            </a:r>
            <a:r>
              <a:rPr lang="cs-CZ" dirty="0" err="1"/>
              <a:t>subjects</a:t>
            </a:r>
            <a:r>
              <a:rPr lang="cs-CZ" dirty="0"/>
              <a:t> - </a:t>
            </a:r>
            <a:r>
              <a:rPr lang="cs-CZ" dirty="0" err="1"/>
              <a:t>dif.dg</a:t>
            </a:r>
            <a:r>
              <a:rPr lang="cs-CZ" dirty="0"/>
              <a:t> </a:t>
            </a:r>
            <a:r>
              <a:rPr lang="cs-CZ" dirty="0" err="1"/>
              <a:t>syncope</a:t>
            </a:r>
            <a:endParaRPr lang="cs-CZ" dirty="0"/>
          </a:p>
          <a:p>
            <a:pPr lvl="1"/>
            <a:r>
              <a:rPr lang="cs-CZ" dirty="0"/>
              <a:t>BP </a:t>
            </a:r>
            <a:r>
              <a:rPr lang="cs-CZ" dirty="0" err="1"/>
              <a:t>regulation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- </a:t>
            </a:r>
            <a:r>
              <a:rPr lang="cs-CZ" dirty="0" err="1"/>
              <a:t>maneuvers</a:t>
            </a:r>
            <a:r>
              <a:rPr lang="cs-CZ" dirty="0"/>
              <a:t> – </a:t>
            </a:r>
            <a:r>
              <a:rPr lang="cs-CZ" dirty="0" err="1"/>
              <a:t>Valsalva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 ... ..</a:t>
            </a:r>
          </a:p>
          <a:p>
            <a:pPr lvl="1"/>
            <a:r>
              <a:rPr lang="cs-CZ" dirty="0"/>
              <a:t>BP </a:t>
            </a:r>
            <a:r>
              <a:rPr lang="cs-CZ" dirty="0" err="1"/>
              <a:t>measurement</a:t>
            </a:r>
            <a:r>
              <a:rPr lang="cs-CZ" dirty="0"/>
              <a:t> in </a:t>
            </a:r>
            <a:r>
              <a:rPr lang="cs-CZ" dirty="0" err="1"/>
              <a:t>extreme</a:t>
            </a:r>
            <a:r>
              <a:rPr lang="cs-CZ" dirty="0"/>
              <a:t> </a:t>
            </a:r>
            <a:r>
              <a:rPr lang="cs-CZ" dirty="0" err="1"/>
              <a:t>situations</a:t>
            </a:r>
            <a:r>
              <a:rPr lang="cs-CZ" dirty="0"/>
              <a:t>: </a:t>
            </a:r>
            <a:r>
              <a:rPr lang="cs-CZ" dirty="0" err="1"/>
              <a:t>supersonic</a:t>
            </a:r>
            <a:r>
              <a:rPr lang="cs-CZ" dirty="0"/>
              <a:t> </a:t>
            </a:r>
            <a:r>
              <a:rPr lang="cs-CZ" dirty="0" err="1"/>
              <a:t>airplane</a:t>
            </a:r>
            <a:r>
              <a:rPr lang="cs-CZ" dirty="0"/>
              <a:t> </a:t>
            </a:r>
            <a:r>
              <a:rPr lang="cs-CZ" dirty="0" err="1"/>
              <a:t>pilots</a:t>
            </a:r>
            <a:r>
              <a:rPr lang="cs-CZ" dirty="0"/>
              <a:t> – </a:t>
            </a:r>
            <a:r>
              <a:rPr lang="cs-CZ" dirty="0" err="1"/>
              <a:t>overload</a:t>
            </a:r>
            <a:r>
              <a:rPr lang="cs-CZ" dirty="0"/>
              <a:t> </a:t>
            </a:r>
            <a:r>
              <a:rPr lang="cs-CZ" dirty="0" err="1"/>
              <a:t>condition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cosmic</a:t>
            </a:r>
            <a:r>
              <a:rPr lang="cs-CZ" dirty="0"/>
              <a:t> program – </a:t>
            </a:r>
            <a:r>
              <a:rPr lang="cs-CZ" dirty="0" err="1"/>
              <a:t>weightlessness</a:t>
            </a:r>
            <a:r>
              <a:rPr lang="cs-CZ" dirty="0"/>
              <a:t> </a:t>
            </a:r>
            <a:r>
              <a:rPr lang="cs-CZ" dirty="0" err="1"/>
              <a:t>condition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408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Invasive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measurement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blood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pressure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The most accurate </a:t>
            </a:r>
            <a:r>
              <a:rPr lang="en-US" dirty="0"/>
              <a:t>measurement method </a:t>
            </a:r>
            <a:r>
              <a:rPr lang="cs-CZ" dirty="0" err="1"/>
              <a:t>of</a:t>
            </a:r>
            <a:r>
              <a:rPr lang="cs-CZ" dirty="0"/>
              <a:t> BP</a:t>
            </a:r>
            <a:r>
              <a:rPr lang="en-US" dirty="0"/>
              <a:t> – </a:t>
            </a:r>
            <a:r>
              <a:rPr lang="cs-CZ" dirty="0"/>
              <a:t>but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b="1" dirty="0" err="1"/>
              <a:t>great</a:t>
            </a:r>
            <a:r>
              <a:rPr lang="cs-CZ" b="1" dirty="0"/>
              <a:t> </a:t>
            </a:r>
            <a:r>
              <a:rPr lang="en-US" b="1" dirty="0"/>
              <a:t>RISK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- difficult accessibility, risk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</a:t>
            </a:r>
            <a:r>
              <a:rPr lang="cs-CZ" dirty="0" err="1"/>
              <a:t>diseases</a:t>
            </a:r>
            <a:br>
              <a:rPr lang="en-US" dirty="0"/>
            </a:br>
            <a:r>
              <a:rPr lang="en-US" dirty="0"/>
              <a:t>Usage: </a:t>
            </a:r>
            <a:r>
              <a:rPr lang="cs-CZ" dirty="0"/>
              <a:t>BP</a:t>
            </a:r>
            <a:r>
              <a:rPr lang="en-US" dirty="0"/>
              <a:t> monitoring in critical states (coronary units, </a:t>
            </a:r>
            <a:r>
              <a:rPr lang="cs-CZ" dirty="0" err="1"/>
              <a:t>intensive</a:t>
            </a:r>
            <a:r>
              <a:rPr lang="cs-CZ" dirty="0"/>
              <a:t> care </a:t>
            </a:r>
            <a:r>
              <a:rPr lang="cs-CZ" dirty="0" err="1"/>
              <a:t>units</a:t>
            </a:r>
            <a:r>
              <a:rPr lang="cs-CZ" dirty="0"/>
              <a:t>)</a:t>
            </a:r>
            <a:r>
              <a:rPr lang="en-US" dirty="0"/>
              <a:t>; in more complex therapeutic procedures</a:t>
            </a:r>
            <a:endParaRPr lang="cs-CZ" dirty="0"/>
          </a:p>
          <a:p>
            <a:pPr lvl="1"/>
            <a:r>
              <a:rPr lang="cs-CZ" dirty="0" err="1"/>
              <a:t>Indirect</a:t>
            </a:r>
            <a:r>
              <a:rPr lang="cs-CZ" dirty="0"/>
              <a:t> - </a:t>
            </a:r>
            <a:r>
              <a:rPr lang="en-US" dirty="0"/>
              <a:t>Swan-</a:t>
            </a:r>
            <a:r>
              <a:rPr lang="en-US" dirty="0" err="1"/>
              <a:t>Ganze</a:t>
            </a:r>
            <a:r>
              <a:rPr lang="en-US" dirty="0"/>
              <a:t> catheter - hollow tube, on the </a:t>
            </a:r>
            <a:r>
              <a:rPr lang="cs-CZ" dirty="0" err="1"/>
              <a:t>vessel</a:t>
            </a:r>
            <a:r>
              <a:rPr lang="en-US" dirty="0"/>
              <a:t> side with a hole, the other side connected to the sensor - filled with physiological solution - transfer of pressure changes from the vessel's light towards the sensor – inaccurate</a:t>
            </a:r>
            <a:endParaRPr lang="cs-CZ" dirty="0"/>
          </a:p>
          <a:p>
            <a:pPr lvl="1"/>
            <a:r>
              <a:rPr lang="cs-CZ" dirty="0"/>
              <a:t>Direct – </a:t>
            </a:r>
            <a:r>
              <a:rPr lang="cs-CZ" dirty="0" err="1"/>
              <a:t>special</a:t>
            </a:r>
            <a:r>
              <a:rPr lang="cs-CZ" dirty="0"/>
              <a:t> sensor – </a:t>
            </a:r>
            <a:r>
              <a:rPr lang="en-US" dirty="0"/>
              <a:t>special </a:t>
            </a:r>
            <a:r>
              <a:rPr lang="en-US" dirty="0" err="1"/>
              <a:t>microsensor</a:t>
            </a:r>
            <a:r>
              <a:rPr lang="en-US" dirty="0"/>
              <a:t> on the vessel side - the blood pressure signal is transmitted from it</a:t>
            </a:r>
            <a:endParaRPr lang="cs-CZ" dirty="0"/>
          </a:p>
          <a:p>
            <a:pPr lvl="1"/>
            <a:br>
              <a:rPr lang="en-US" dirty="0"/>
            </a:br>
            <a:r>
              <a:rPr lang="cs-CZ" dirty="0"/>
              <a:t>up</a:t>
            </a:r>
            <a:r>
              <a:rPr lang="en-US" dirty="0"/>
              <a:t>-</a:t>
            </a:r>
            <a:r>
              <a:rPr lang="cs-CZ" dirty="0"/>
              <a:t>to</a:t>
            </a:r>
            <a:r>
              <a:rPr lang="en-US" dirty="0"/>
              <a:t>-</a:t>
            </a:r>
            <a:r>
              <a:rPr lang="cs-CZ" dirty="0" err="1"/>
              <a:t>date</a:t>
            </a:r>
            <a:r>
              <a:rPr lang="cs-CZ" dirty="0"/>
              <a:t> c</a:t>
            </a:r>
            <a:r>
              <a:rPr lang="en-US" dirty="0" err="1"/>
              <a:t>atheters</a:t>
            </a:r>
            <a:r>
              <a:rPr lang="en-US" dirty="0"/>
              <a:t> - </a:t>
            </a:r>
            <a:r>
              <a:rPr lang="cs-CZ" dirty="0"/>
              <a:t>s</a:t>
            </a:r>
            <a:r>
              <a:rPr lang="en-US" dirty="0" err="1"/>
              <a:t>ignal</a:t>
            </a:r>
            <a:r>
              <a:rPr lang="en-US" dirty="0"/>
              <a:t> transmission via fiber optics</a:t>
            </a:r>
            <a:endParaRPr lang="cs-CZ" dirty="0"/>
          </a:p>
          <a:p>
            <a:pPr lvl="1"/>
            <a:br>
              <a:rPr lang="en-US" dirty="0"/>
            </a:br>
            <a:r>
              <a:rPr lang="en-US" b="1" dirty="0"/>
              <a:t>Important for the diagnosis of all forms of pulmonary hypertension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73534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 err="1">
                <a:solidFill>
                  <a:srgbClr val="FF0000"/>
                </a:solidFill>
              </a:rPr>
              <a:t>Clinical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statement</a:t>
            </a:r>
            <a:endParaRPr lang="cs-CZ" sz="3600" b="1" dirty="0">
              <a:solidFill>
                <a:srgbClr val="FF0000"/>
              </a:solidFill>
            </a:endParaRPr>
          </a:p>
          <a:p>
            <a:r>
              <a:rPr lang="en-US" b="1" dirty="0"/>
              <a:t>In keeping with</a:t>
            </a:r>
            <a:r>
              <a:rPr lang="cs-CZ" b="1" dirty="0"/>
              <a:t> a</a:t>
            </a:r>
            <a:r>
              <a:rPr lang="en-US" b="1" dirty="0"/>
              <a:t> good practice is still auscultation method able to report reliable results</a:t>
            </a:r>
            <a:endParaRPr lang="cs-CZ" b="1" dirty="0"/>
          </a:p>
          <a:p>
            <a:endParaRPr lang="cs-CZ" b="1" dirty="0"/>
          </a:p>
          <a:p>
            <a:r>
              <a:rPr lang="en-US" dirty="0"/>
              <a:t>We must rely on </a:t>
            </a:r>
            <a:r>
              <a:rPr lang="en-US" i="1" dirty="0"/>
              <a:t>white-co</a:t>
            </a:r>
            <a:r>
              <a:rPr lang="cs-CZ" i="1" dirty="0" err="1"/>
              <a:t>at</a:t>
            </a:r>
            <a:r>
              <a:rPr lang="en-US" i="1" dirty="0"/>
              <a:t> hypertension </a:t>
            </a:r>
            <a:r>
              <a:rPr lang="en-US" dirty="0"/>
              <a:t>versus </a:t>
            </a:r>
            <a:r>
              <a:rPr lang="en-US" i="1" dirty="0"/>
              <a:t>masked hypertension </a:t>
            </a:r>
            <a:r>
              <a:rPr lang="en-US" dirty="0"/>
              <a:t>in some patients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There is always higher </a:t>
            </a:r>
            <a:r>
              <a:rPr lang="cs-CZ" dirty="0"/>
              <a:t>BP</a:t>
            </a:r>
            <a:r>
              <a:rPr lang="en-US" dirty="0"/>
              <a:t> in the case of </a:t>
            </a:r>
            <a:r>
              <a:rPr lang="cs-CZ" dirty="0"/>
              <a:t>BP</a:t>
            </a:r>
            <a:r>
              <a:rPr lang="en-US" dirty="0"/>
              <a:t> measurement by physician and lower values measured by nurse or technician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9567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389" y="1825625"/>
            <a:ext cx="1181985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600" b="1" dirty="0">
                <a:solidFill>
                  <a:srgbClr val="FF0000"/>
                </a:solidFill>
              </a:rPr>
              <a:t>„</a:t>
            </a:r>
            <a:r>
              <a:rPr lang="cs-CZ" sz="3600" b="1" dirty="0" err="1">
                <a:solidFill>
                  <a:srgbClr val="FF0000"/>
                </a:solidFill>
              </a:rPr>
              <a:t>Home</a:t>
            </a:r>
            <a:r>
              <a:rPr lang="cs-CZ" sz="3600" b="1" dirty="0">
                <a:solidFill>
                  <a:srgbClr val="FF0000"/>
                </a:solidFill>
              </a:rPr>
              <a:t>“ </a:t>
            </a:r>
            <a:r>
              <a:rPr lang="cs-CZ" sz="3600" b="1" dirty="0" err="1">
                <a:solidFill>
                  <a:srgbClr val="FF0000"/>
                </a:solidFill>
              </a:rPr>
              <a:t>blood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presure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measurement</a:t>
            </a:r>
            <a:endParaRPr lang="cs-CZ" sz="3600" b="1" dirty="0">
              <a:solidFill>
                <a:srgbClr val="FF0000"/>
              </a:solidFill>
            </a:endParaRPr>
          </a:p>
          <a:p>
            <a:r>
              <a:rPr lang="cs-CZ" dirty="0" err="1"/>
              <a:t>Advantage</a:t>
            </a:r>
            <a:r>
              <a:rPr lang="cs-CZ" dirty="0"/>
              <a:t>: </a:t>
            </a:r>
            <a:r>
              <a:rPr lang="cs-CZ" dirty="0" err="1"/>
              <a:t>measurement</a:t>
            </a:r>
            <a:r>
              <a:rPr lang="cs-CZ" dirty="0"/>
              <a:t> by </a:t>
            </a:r>
            <a:r>
              <a:rPr lang="cs-CZ" dirty="0" err="1"/>
              <a:t>patients</a:t>
            </a:r>
            <a:r>
              <a:rPr lang="cs-CZ" dirty="0"/>
              <a:t>, </a:t>
            </a:r>
            <a:r>
              <a:rPr lang="cs-CZ" dirty="0" err="1"/>
              <a:t>elimination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white-coat</a:t>
            </a:r>
            <a:r>
              <a:rPr lang="cs-CZ" dirty="0"/>
              <a:t> </a:t>
            </a:r>
            <a:r>
              <a:rPr lang="cs-CZ" dirty="0" err="1"/>
              <a:t>hypertension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, </a:t>
            </a:r>
            <a:r>
              <a:rPr lang="cs-CZ" dirty="0" err="1"/>
              <a:t>measurement</a:t>
            </a:r>
            <a:r>
              <a:rPr lang="cs-CZ" dirty="0"/>
              <a:t> in long period</a:t>
            </a:r>
          </a:p>
          <a:p>
            <a:r>
              <a:rPr lang="cs-CZ" dirty="0" err="1"/>
              <a:t>Disadvantage</a:t>
            </a:r>
            <a:r>
              <a:rPr lang="cs-CZ" dirty="0"/>
              <a:t>: </a:t>
            </a:r>
            <a:r>
              <a:rPr lang="cs-CZ" dirty="0" err="1"/>
              <a:t>technical</a:t>
            </a:r>
            <a:r>
              <a:rPr lang="cs-CZ" dirty="0"/>
              <a:t> </a:t>
            </a:r>
            <a:r>
              <a:rPr lang="cs-CZ" dirty="0" err="1"/>
              <a:t>problem</a:t>
            </a:r>
            <a:r>
              <a:rPr lang="cs-CZ" dirty="0"/>
              <a:t>, </a:t>
            </a:r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measurement</a:t>
            </a:r>
            <a:r>
              <a:rPr lang="cs-CZ" dirty="0"/>
              <a:t> by </a:t>
            </a:r>
            <a:r>
              <a:rPr lang="cs-CZ" dirty="0" err="1"/>
              <a:t>patient</a:t>
            </a:r>
            <a:endParaRPr lang="cs-CZ" dirty="0"/>
          </a:p>
          <a:p>
            <a:r>
              <a:rPr lang="cs-CZ" dirty="0" err="1"/>
              <a:t>Classic</a:t>
            </a:r>
            <a:r>
              <a:rPr lang="cs-CZ" dirty="0"/>
              <a:t> </a:t>
            </a:r>
            <a:r>
              <a:rPr lang="cs-CZ" dirty="0" err="1"/>
              <a:t>oscillometry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 – </a:t>
            </a:r>
            <a:r>
              <a:rPr lang="cs-CZ" dirty="0" err="1"/>
              <a:t>cuff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endParaRPr lang="cs-CZ" dirty="0"/>
          </a:p>
          <a:p>
            <a:pPr lvl="1"/>
            <a:r>
              <a:rPr lang="cs-CZ" dirty="0" err="1"/>
              <a:t>Attention</a:t>
            </a:r>
            <a:r>
              <a:rPr lang="cs-CZ" dirty="0"/>
              <a:t> on </a:t>
            </a:r>
            <a:r>
              <a:rPr lang="cs-CZ" dirty="0" err="1"/>
              <a:t>location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measurement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en-US" dirty="0" err="1"/>
              <a:t>wri</a:t>
            </a:r>
            <a:r>
              <a:rPr lang="cs-CZ" dirty="0"/>
              <a:t>st</a:t>
            </a:r>
            <a:r>
              <a:rPr lang="en-US" dirty="0"/>
              <a:t> - in the vertical position - pressure </a:t>
            </a:r>
            <a:r>
              <a:rPr lang="cs-CZ" dirty="0" err="1"/>
              <a:t>above</a:t>
            </a:r>
            <a:r>
              <a:rPr lang="cs-CZ" dirty="0"/>
              <a:t> </a:t>
            </a:r>
            <a:r>
              <a:rPr lang="en-US" dirty="0"/>
              <a:t>15-20 mmHg higher than on the arm, even when in the heart position the </a:t>
            </a:r>
            <a:r>
              <a:rPr lang="cs-CZ" dirty="0"/>
              <a:t>SBP</a:t>
            </a:r>
            <a:r>
              <a:rPr lang="en-US" dirty="0"/>
              <a:t> is higher by 2-3mmHg than on the arm</a:t>
            </a:r>
            <a:endParaRPr lang="cs-CZ" dirty="0"/>
          </a:p>
          <a:p>
            <a:pPr lvl="1"/>
            <a:r>
              <a:rPr lang="en-US" dirty="0"/>
              <a:t>Finger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cuff</a:t>
            </a:r>
            <a:r>
              <a:rPr lang="en-US" dirty="0"/>
              <a:t> (non digital </a:t>
            </a:r>
            <a:r>
              <a:rPr lang="en-US" dirty="0" err="1"/>
              <a:t>photoplethysmography</a:t>
            </a:r>
            <a:r>
              <a:rPr lang="en-US" dirty="0"/>
              <a:t>) - Higher values of 4 mmHg than on the arm (another characteristic of the pulse curve in the finger artery)</a:t>
            </a:r>
            <a:endParaRPr lang="cs-CZ" dirty="0"/>
          </a:p>
          <a:p>
            <a:pPr marL="457200" lvl="1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Values at home measurements are always lower than in the clinical setting – </a:t>
            </a:r>
            <a:r>
              <a:rPr lang="cs-CZ" sz="3200" b="1" dirty="0" err="1">
                <a:solidFill>
                  <a:srgbClr val="7030A0"/>
                </a:solidFill>
              </a:rPr>
              <a:t>Hypertension</a:t>
            </a:r>
            <a:r>
              <a:rPr lang="cs-CZ" sz="3200" b="1" dirty="0">
                <a:solidFill>
                  <a:srgbClr val="7030A0"/>
                </a:solidFill>
              </a:rPr>
              <a:t> society </a:t>
            </a:r>
            <a:r>
              <a:rPr lang="en-US" sz="3200" b="1" dirty="0">
                <a:solidFill>
                  <a:srgbClr val="7030A0"/>
                </a:solidFill>
              </a:rPr>
              <a:t>recommendation: </a:t>
            </a:r>
            <a:r>
              <a:rPr lang="cs-CZ" sz="3200" b="1" dirty="0">
                <a:solidFill>
                  <a:srgbClr val="FF0000"/>
                </a:solidFill>
              </a:rPr>
              <a:t>BP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higher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than</a:t>
            </a:r>
            <a:r>
              <a:rPr lang="en-US" sz="3200" b="1" dirty="0">
                <a:solidFill>
                  <a:srgbClr val="FF0000"/>
                </a:solidFill>
              </a:rPr>
              <a:t> 135/85mmHg - </a:t>
            </a:r>
            <a:r>
              <a:rPr lang="cs-CZ" sz="3200" b="1" dirty="0">
                <a:solidFill>
                  <a:srgbClr val="FF0000"/>
                </a:solidFill>
              </a:rPr>
              <a:t>are</a:t>
            </a:r>
            <a:r>
              <a:rPr lang="en-US" sz="3200" b="1" dirty="0">
                <a:solidFill>
                  <a:srgbClr val="FF0000"/>
                </a:solidFill>
              </a:rPr>
              <a:t> increase</a:t>
            </a:r>
            <a:r>
              <a:rPr lang="cs-CZ" sz="3200" b="1" dirty="0">
                <a:solidFill>
                  <a:srgbClr val="FF0000"/>
                </a:solidFill>
              </a:rPr>
              <a:t>d !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2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0659" y="1825625"/>
            <a:ext cx="11730681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5100" b="1" dirty="0">
                <a:solidFill>
                  <a:srgbClr val="FF0000"/>
                </a:solidFill>
              </a:rPr>
              <a:t>24 </a:t>
            </a:r>
            <a:r>
              <a:rPr lang="cs-CZ" sz="5100" b="1" dirty="0" err="1">
                <a:solidFill>
                  <a:srgbClr val="FF0000"/>
                </a:solidFill>
              </a:rPr>
              <a:t>hour</a:t>
            </a:r>
            <a:r>
              <a:rPr lang="cs-CZ" sz="5100" b="1" dirty="0">
                <a:solidFill>
                  <a:srgbClr val="FF0000"/>
                </a:solidFill>
              </a:rPr>
              <a:t> </a:t>
            </a:r>
            <a:r>
              <a:rPr lang="cs-CZ" sz="5100" b="1" dirty="0" err="1">
                <a:solidFill>
                  <a:srgbClr val="FF0000"/>
                </a:solidFill>
              </a:rPr>
              <a:t>ambulatory</a:t>
            </a:r>
            <a:r>
              <a:rPr lang="cs-CZ" sz="5100" b="1" dirty="0">
                <a:solidFill>
                  <a:srgbClr val="FF0000"/>
                </a:solidFill>
              </a:rPr>
              <a:t> </a:t>
            </a:r>
            <a:r>
              <a:rPr lang="cs-CZ" sz="5100" b="1" dirty="0" err="1">
                <a:solidFill>
                  <a:srgbClr val="FF0000"/>
                </a:solidFill>
              </a:rPr>
              <a:t>blood</a:t>
            </a:r>
            <a:r>
              <a:rPr lang="cs-CZ" sz="5100" b="1" dirty="0">
                <a:solidFill>
                  <a:srgbClr val="FF0000"/>
                </a:solidFill>
              </a:rPr>
              <a:t> </a:t>
            </a:r>
            <a:r>
              <a:rPr lang="cs-CZ" sz="5100" b="1" dirty="0" err="1">
                <a:solidFill>
                  <a:srgbClr val="FF0000"/>
                </a:solidFill>
              </a:rPr>
              <a:t>pressure</a:t>
            </a:r>
            <a:r>
              <a:rPr lang="cs-CZ" sz="5100" b="1" dirty="0">
                <a:solidFill>
                  <a:srgbClr val="FF0000"/>
                </a:solidFill>
              </a:rPr>
              <a:t> monitoring </a:t>
            </a:r>
          </a:p>
          <a:p>
            <a:r>
              <a:rPr lang="cs-CZ" sz="4200" dirty="0" err="1"/>
              <a:t>Advantage</a:t>
            </a:r>
            <a:r>
              <a:rPr lang="cs-CZ" sz="4200" dirty="0"/>
              <a:t>: </a:t>
            </a:r>
            <a:r>
              <a:rPr lang="en-US" sz="4200" dirty="0"/>
              <a:t>an overview of absolute values and variability in time-defined periods (! but still intermittent measurement!)</a:t>
            </a:r>
            <a:endParaRPr lang="cs-CZ" sz="4200" dirty="0"/>
          </a:p>
          <a:p>
            <a:r>
              <a:rPr lang="cs-CZ" sz="4200" dirty="0" err="1"/>
              <a:t>Oscillometric</a:t>
            </a:r>
            <a:r>
              <a:rPr lang="cs-CZ" sz="4200" dirty="0"/>
              <a:t> </a:t>
            </a:r>
            <a:r>
              <a:rPr lang="cs-CZ" sz="4200" dirty="0" err="1"/>
              <a:t>method</a:t>
            </a:r>
            <a:endParaRPr lang="cs-CZ" sz="4200" dirty="0"/>
          </a:p>
          <a:p>
            <a:r>
              <a:rPr lang="en-US" sz="4200" dirty="0"/>
              <a:t>Information: S</a:t>
            </a:r>
            <a:r>
              <a:rPr lang="cs-CZ" sz="4200" dirty="0"/>
              <a:t>BP, DBP</a:t>
            </a:r>
            <a:r>
              <a:rPr lang="en-US" sz="4200" dirty="0"/>
              <a:t>, pulse pressure, mean arterial pressure - </a:t>
            </a:r>
            <a:r>
              <a:rPr lang="cs-CZ" sz="4200" dirty="0"/>
              <a:t>profile</a:t>
            </a:r>
            <a:r>
              <a:rPr lang="en-US" sz="4200" dirty="0"/>
              <a:t> of absolute values at monitored intervals; average and </a:t>
            </a:r>
            <a:r>
              <a:rPr lang="cs-CZ" sz="4200" dirty="0"/>
              <a:t>standard </a:t>
            </a:r>
            <a:r>
              <a:rPr lang="cs-CZ" sz="4200" dirty="0" err="1"/>
              <a:t>deviation</a:t>
            </a:r>
            <a:r>
              <a:rPr lang="en-US" sz="4200" dirty="0"/>
              <a:t> for the period under review; % of the </a:t>
            </a:r>
            <a:r>
              <a:rPr lang="cs-CZ" sz="4200" dirty="0" err="1"/>
              <a:t>blood</a:t>
            </a:r>
            <a:r>
              <a:rPr lang="cs-CZ" sz="4200" dirty="0"/>
              <a:t> </a:t>
            </a:r>
            <a:r>
              <a:rPr lang="cs-CZ" sz="4200" dirty="0" err="1"/>
              <a:t>pressure</a:t>
            </a:r>
            <a:r>
              <a:rPr lang="en-US" sz="4200" dirty="0"/>
              <a:t> parameters above the specified upper limit; calculation of different </a:t>
            </a:r>
            <a:r>
              <a:rPr lang="en-US" sz="4200" dirty="0" err="1"/>
              <a:t>ind</a:t>
            </a:r>
            <a:r>
              <a:rPr lang="cs-CZ" sz="4200" dirty="0" err="1"/>
              <a:t>exis</a:t>
            </a:r>
            <a:r>
              <a:rPr lang="en-US" sz="4200" dirty="0"/>
              <a:t>; determination of variability</a:t>
            </a:r>
            <a:r>
              <a:rPr lang="cs-CZ" sz="4200" dirty="0"/>
              <a:t> </a:t>
            </a:r>
            <a:r>
              <a:rPr lang="cs-CZ" sz="4200" dirty="0" err="1"/>
              <a:t>of</a:t>
            </a:r>
            <a:r>
              <a:rPr lang="cs-CZ" sz="4200" dirty="0"/>
              <a:t> </a:t>
            </a:r>
            <a:r>
              <a:rPr lang="cs-CZ" sz="4200" dirty="0" err="1"/>
              <a:t>blood</a:t>
            </a:r>
            <a:r>
              <a:rPr lang="cs-CZ" sz="4200" dirty="0"/>
              <a:t> </a:t>
            </a:r>
            <a:r>
              <a:rPr lang="cs-CZ" sz="4200" dirty="0" err="1"/>
              <a:t>pressure</a:t>
            </a:r>
            <a:r>
              <a:rPr lang="cs-CZ" sz="4200" dirty="0"/>
              <a:t> </a:t>
            </a:r>
            <a:r>
              <a:rPr lang="cs-CZ" sz="4200" dirty="0" err="1"/>
              <a:t>fluctuation</a:t>
            </a:r>
            <a:endParaRPr lang="cs-CZ" sz="4200" dirty="0"/>
          </a:p>
          <a:p>
            <a:r>
              <a:rPr lang="en-US" sz="4200" dirty="0"/>
              <a:t>The number of </a:t>
            </a:r>
            <a:r>
              <a:rPr lang="cs-CZ" sz="4200" dirty="0"/>
              <a:t>BP</a:t>
            </a:r>
            <a:r>
              <a:rPr lang="en-US" sz="4200" dirty="0"/>
              <a:t> increases in more than 40% of all values in </a:t>
            </a:r>
            <a:r>
              <a:rPr lang="cs-CZ" sz="4200" dirty="0" err="1"/>
              <a:t>either</a:t>
            </a:r>
            <a:r>
              <a:rPr lang="cs-CZ" sz="4200" dirty="0"/>
              <a:t> on </a:t>
            </a:r>
            <a:r>
              <a:rPr lang="en-US" sz="4200" dirty="0"/>
              <a:t>night</a:t>
            </a:r>
            <a:r>
              <a:rPr lang="cs-CZ" sz="4200" dirty="0"/>
              <a:t> – </a:t>
            </a:r>
            <a:r>
              <a:rPr lang="cs-CZ" sz="4200" dirty="0" err="1"/>
              <a:t>or</a:t>
            </a:r>
            <a:r>
              <a:rPr lang="cs-CZ" sz="4200" dirty="0"/>
              <a:t> d</a:t>
            </a:r>
            <a:r>
              <a:rPr lang="en-US" sz="4200" dirty="0"/>
              <a:t>ay</a:t>
            </a:r>
            <a:r>
              <a:rPr lang="cs-CZ" sz="4200" dirty="0"/>
              <a:t>-</a:t>
            </a:r>
            <a:r>
              <a:rPr lang="en-US" sz="4200" dirty="0"/>
              <a:t>time </a:t>
            </a:r>
            <a:r>
              <a:rPr lang="cs-CZ" sz="4200" dirty="0"/>
              <a:t>interval – dg: </a:t>
            </a:r>
            <a:r>
              <a:rPr lang="en-US" sz="4200" dirty="0"/>
              <a:t>arterial hypertension</a:t>
            </a:r>
            <a:endParaRPr lang="cs-CZ" sz="4200" dirty="0"/>
          </a:p>
          <a:p>
            <a:r>
              <a:rPr lang="cs-CZ" sz="4200" dirty="0"/>
              <a:t> </a:t>
            </a:r>
            <a:r>
              <a:rPr lang="cs-CZ" sz="5100" b="1" dirty="0">
                <a:solidFill>
                  <a:srgbClr val="FF0000"/>
                </a:solidFill>
              </a:rPr>
              <a:t>AB</a:t>
            </a:r>
            <a:r>
              <a:rPr lang="en-US" sz="5100" b="1" dirty="0">
                <a:solidFill>
                  <a:srgbClr val="FF0000"/>
                </a:solidFill>
              </a:rPr>
              <a:t>PM values </a:t>
            </a:r>
            <a:r>
              <a:rPr lang="en-US" sz="5100" b="1" dirty="0">
                <a:solidFill>
                  <a:srgbClr val="7030A0"/>
                </a:solidFill>
              </a:rPr>
              <a:t>are lower than clinical values </a:t>
            </a:r>
            <a:r>
              <a:rPr lang="en-US" sz="5100" b="1" dirty="0">
                <a:solidFill>
                  <a:srgbClr val="FF0000"/>
                </a:solidFill>
              </a:rPr>
              <a:t>- recommendations:</a:t>
            </a:r>
            <a:endParaRPr lang="cs-CZ" sz="51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5100" b="1" dirty="0">
                <a:solidFill>
                  <a:srgbClr val="FF0000"/>
                </a:solidFill>
              </a:rPr>
              <a:t> normal: below 135/85 daily</a:t>
            </a:r>
            <a:r>
              <a:rPr lang="cs-CZ" sz="5100" b="1" dirty="0">
                <a:solidFill>
                  <a:srgbClr val="FF0000"/>
                </a:solidFill>
              </a:rPr>
              <a:t>  and  </a:t>
            </a:r>
            <a:r>
              <a:rPr lang="en-US" sz="5100" b="1" dirty="0">
                <a:solidFill>
                  <a:srgbClr val="FF0000"/>
                </a:solidFill>
              </a:rPr>
              <a:t>night under 120/70</a:t>
            </a:r>
            <a:r>
              <a:rPr lang="cs-CZ" sz="5100" b="1" dirty="0">
                <a:solidFill>
                  <a:srgbClr val="FF0000"/>
                </a:solidFill>
              </a:rPr>
              <a:t>; </a:t>
            </a:r>
            <a:r>
              <a:rPr lang="en-US" sz="5100" b="1" dirty="0">
                <a:solidFill>
                  <a:srgbClr val="FF0000"/>
                </a:solidFill>
              </a:rPr>
              <a:t>24 hour diameters 130/80 mmHg</a:t>
            </a:r>
            <a:endParaRPr lang="cs-CZ" sz="3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1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88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ja2\Dokumenty\DEMONSTRACE\ABPM 1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6705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03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ja2\Dokumenty\DEMONSTRACE\ABPM 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9" y="304800"/>
            <a:ext cx="73755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45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33238" y="1057547"/>
            <a:ext cx="87455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b="1" dirty="0"/>
              <a:t>Laminar / turbulent flow, </a:t>
            </a:r>
            <a:r>
              <a:rPr lang="en-GB" sz="2700" b="1" dirty="0" err="1"/>
              <a:t>Korotkoff</a:t>
            </a:r>
            <a:r>
              <a:rPr lang="en-GB" sz="2700" b="1" dirty="0"/>
              <a:t> sounds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2164432" y="1600860"/>
                <a:ext cx="2081342" cy="754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/>
                        </a:rPr>
                        <m:t>𝑅𝑒</m:t>
                      </m:r>
                      <m:r>
                        <a:rPr lang="en-GB" sz="21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latin typeface="Cambria Math"/>
                            </a:rPr>
                            <m:t>𝑣</m:t>
                          </m:r>
                          <m:r>
                            <a:rPr lang="en-GB" sz="21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GB" sz="2100" i="1">
                              <a:latin typeface="Cambria Math"/>
                            </a:rPr>
                            <m:t>𝑆</m:t>
                          </m:r>
                          <m:r>
                            <a:rPr lang="en-GB" sz="21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GB" sz="2100" i="1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GB" sz="2100" i="1">
                              <a:latin typeface="Cambria Math"/>
                              <a:ea typeface="Cambria Math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432" y="1600860"/>
                <a:ext cx="2081342" cy="7541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ovéPole 3"/>
          <p:cNvSpPr txBox="1"/>
          <p:nvPr/>
        </p:nvSpPr>
        <p:spPr>
          <a:xfrm>
            <a:off x="1922456" y="2260765"/>
            <a:ext cx="8116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Reynolds number Re</a:t>
            </a:r>
            <a:r>
              <a:rPr lang="en-GB" dirty="0"/>
              <a:t>: predicts the transition from laminar to turbulent </a:t>
            </a:r>
            <a:r>
              <a:rPr lang="en-GB" dirty="0" err="1"/>
              <a:t>flo</a:t>
            </a:r>
            <a:r>
              <a:rPr lang="cs-CZ" dirty="0"/>
              <a:t>w</a:t>
            </a:r>
            <a:br>
              <a:rPr lang="en-GB" dirty="0"/>
            </a:br>
            <a:r>
              <a:rPr lang="en-GB" b="1" dirty="0"/>
              <a:t>v</a:t>
            </a:r>
            <a:r>
              <a:rPr lang="en-GB" dirty="0"/>
              <a:t>: velocity of blood flow</a:t>
            </a:r>
          </a:p>
          <a:p>
            <a:r>
              <a:rPr lang="en-GB" b="1" dirty="0"/>
              <a:t>S</a:t>
            </a:r>
            <a:r>
              <a:rPr lang="en-GB" dirty="0"/>
              <a:t>: area of vascular lumen (</a:t>
            </a:r>
            <a:r>
              <a:rPr lang="en-GB" b="1" dirty="0">
                <a:sym typeface="Symbol"/>
              </a:rPr>
              <a:t>.r</a:t>
            </a:r>
            <a:r>
              <a:rPr lang="en-GB" b="1" baseline="30000" dirty="0">
                <a:sym typeface="Symbol"/>
              </a:rPr>
              <a:t>2</a:t>
            </a:r>
            <a:r>
              <a:rPr lang="en-GB" dirty="0"/>
              <a:t>)</a:t>
            </a:r>
          </a:p>
          <a:p>
            <a:r>
              <a:rPr lang="en-GB" b="1" dirty="0">
                <a:sym typeface="Symbol"/>
              </a:rPr>
              <a:t></a:t>
            </a:r>
            <a:r>
              <a:rPr lang="en-GB" dirty="0">
                <a:sym typeface="Symbol"/>
              </a:rPr>
              <a:t>: density of </a:t>
            </a:r>
            <a:r>
              <a:rPr lang="en-GB" dirty="0" err="1">
                <a:sym typeface="Symbol"/>
              </a:rPr>
              <a:t>blo</a:t>
            </a:r>
            <a:r>
              <a:rPr lang="cs-CZ" dirty="0">
                <a:sym typeface="Symbol"/>
              </a:rPr>
              <a:t>o</a:t>
            </a:r>
            <a:r>
              <a:rPr lang="en-GB" dirty="0">
                <a:sym typeface="Symbol"/>
              </a:rPr>
              <a:t>d</a:t>
            </a:r>
          </a:p>
          <a:p>
            <a:r>
              <a:rPr lang="en-GB" b="1" dirty="0">
                <a:sym typeface="Symbol"/>
              </a:rPr>
              <a:t></a:t>
            </a:r>
            <a:r>
              <a:rPr lang="en-GB" dirty="0">
                <a:sym typeface="Symbol"/>
              </a:rPr>
              <a:t>: vis</a:t>
            </a:r>
            <a:r>
              <a:rPr lang="cs-CZ" dirty="0">
                <a:sym typeface="Symbol"/>
              </a:rPr>
              <a:t>c</a:t>
            </a:r>
            <a:r>
              <a:rPr lang="en-GB" dirty="0" err="1">
                <a:sym typeface="Symbol"/>
              </a:rPr>
              <a:t>osit</a:t>
            </a:r>
            <a:r>
              <a:rPr lang="cs-CZ" dirty="0">
                <a:sym typeface="Symbol"/>
              </a:rPr>
              <a:t>y</a:t>
            </a:r>
            <a:r>
              <a:rPr lang="en-GB" dirty="0">
                <a:sym typeface="Symbol"/>
              </a:rPr>
              <a:t> of blood</a:t>
            </a:r>
          </a:p>
          <a:p>
            <a:r>
              <a:rPr lang="en-GB" dirty="0">
                <a:sym typeface="Symbol"/>
              </a:rPr>
              <a:t>     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5682305" y="5370031"/>
            <a:ext cx="4919321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100" b="1">
                <a:solidFill>
                  <a:srgbClr val="0033CC"/>
                </a:solidFill>
              </a:rPr>
              <a:t>S</a:t>
            </a:r>
            <a:r>
              <a:rPr lang="en-GB" sz="2100" b="1" baseline="-25000">
                <a:solidFill>
                  <a:srgbClr val="0033CC"/>
                </a:solidFill>
              </a:rPr>
              <a:t>1</a:t>
            </a:r>
            <a:r>
              <a:rPr lang="en-GB" sz="2100">
                <a:sym typeface="Symbol"/>
              </a:rPr>
              <a:t> &lt;</a:t>
            </a:r>
            <a:r>
              <a:rPr lang="en-GB" sz="2100" b="1">
                <a:solidFill>
                  <a:srgbClr val="0033CC"/>
                </a:solidFill>
              </a:rPr>
              <a:t> S</a:t>
            </a:r>
            <a:r>
              <a:rPr lang="en-GB" sz="2100" b="1" baseline="-25000">
                <a:solidFill>
                  <a:srgbClr val="0033CC"/>
                </a:solidFill>
              </a:rPr>
              <a:t>2</a:t>
            </a:r>
            <a:r>
              <a:rPr lang="en-GB" sz="2100" b="1">
                <a:solidFill>
                  <a:srgbClr val="0033CC"/>
                </a:solidFill>
              </a:rPr>
              <a:t> a </a:t>
            </a:r>
            <a:r>
              <a:rPr lang="en-GB" sz="2100" b="1">
                <a:solidFill>
                  <a:srgbClr val="003300"/>
                </a:solidFill>
              </a:rPr>
              <a:t>v</a:t>
            </a:r>
            <a:r>
              <a:rPr lang="en-GB" sz="2100" b="1" baseline="-25000">
                <a:solidFill>
                  <a:srgbClr val="003300"/>
                </a:solidFill>
              </a:rPr>
              <a:t>1</a:t>
            </a:r>
            <a:r>
              <a:rPr lang="en-GB" sz="2100" b="1">
                <a:solidFill>
                  <a:srgbClr val="003300"/>
                </a:solidFill>
              </a:rPr>
              <a:t>≈ v</a:t>
            </a:r>
            <a:r>
              <a:rPr lang="en-GB" sz="2100" b="1" baseline="-25000">
                <a:solidFill>
                  <a:srgbClr val="003300"/>
                </a:solidFill>
              </a:rPr>
              <a:t>2  </a:t>
            </a:r>
            <a:r>
              <a:rPr lang="en-GB" sz="2100" b="1"/>
              <a:t>→ Re</a:t>
            </a:r>
            <a:r>
              <a:rPr lang="en-GB" sz="2100" b="1" baseline="-25000"/>
              <a:t>1</a:t>
            </a:r>
            <a:r>
              <a:rPr lang="en-GB" sz="2100">
                <a:sym typeface="Symbol"/>
              </a:rPr>
              <a:t> &lt;</a:t>
            </a:r>
            <a:r>
              <a:rPr lang="en-GB" sz="2100" b="1"/>
              <a:t> Re</a:t>
            </a:r>
            <a:r>
              <a:rPr lang="en-GB" sz="2100" b="1" baseline="-25000"/>
              <a:t>2</a:t>
            </a:r>
            <a:r>
              <a:rPr lang="en-GB" sz="2100" b="1"/>
              <a:t> → </a:t>
            </a:r>
            <a:r>
              <a:rPr lang="en-GB"/>
              <a:t>turbulent flow</a:t>
            </a:r>
            <a:endParaRPr lang="en-GB" baseline="-25000"/>
          </a:p>
        </p:txBody>
      </p:sp>
      <p:sp>
        <p:nvSpPr>
          <p:cNvPr id="10" name="TextovéPole 9"/>
          <p:cNvSpPr txBox="1"/>
          <p:nvPr/>
        </p:nvSpPr>
        <p:spPr>
          <a:xfrm>
            <a:off x="6280463" y="1600860"/>
            <a:ext cx="354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</a:t>
            </a:r>
            <a:r>
              <a:rPr lang="en-GB" dirty="0" err="1"/>
              <a:t>amin</a:t>
            </a:r>
            <a:r>
              <a:rPr lang="cs-CZ" dirty="0"/>
              <a:t>ar </a:t>
            </a:r>
            <a:r>
              <a:rPr lang="cs-CZ" dirty="0" err="1"/>
              <a:t>flow</a:t>
            </a:r>
            <a:r>
              <a:rPr lang="en-GB" dirty="0"/>
              <a:t> Re </a:t>
            </a:r>
            <a:r>
              <a:rPr lang="en-GB" dirty="0">
                <a:sym typeface="Symbol"/>
              </a:rPr>
              <a:t>&lt; 2000</a:t>
            </a:r>
          </a:p>
          <a:p>
            <a:r>
              <a:rPr lang="cs-CZ" dirty="0"/>
              <a:t>t</a:t>
            </a:r>
            <a:r>
              <a:rPr lang="en-GB" dirty="0" err="1"/>
              <a:t>urbulent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en-GB" dirty="0"/>
              <a:t> Re </a:t>
            </a:r>
            <a:r>
              <a:rPr lang="en-GB" dirty="0">
                <a:sym typeface="Symbol"/>
              </a:rPr>
              <a:t>&gt; 3000</a:t>
            </a:r>
            <a:endParaRPr lang="en-GB" baseline="-25000" dirty="0"/>
          </a:p>
        </p:txBody>
      </p:sp>
      <p:grpSp>
        <p:nvGrpSpPr>
          <p:cNvPr id="62" name="Skupina 61"/>
          <p:cNvGrpSpPr/>
          <p:nvPr/>
        </p:nvGrpSpPr>
        <p:grpSpPr>
          <a:xfrm>
            <a:off x="4010445" y="2725099"/>
            <a:ext cx="6028506" cy="2540344"/>
            <a:chOff x="3458844" y="2955481"/>
            <a:chExt cx="8036962" cy="3386684"/>
          </a:xfrm>
        </p:grpSpPr>
        <p:grpSp>
          <p:nvGrpSpPr>
            <p:cNvPr id="11" name="Skupina 10"/>
            <p:cNvGrpSpPr/>
            <p:nvPr/>
          </p:nvGrpSpPr>
          <p:grpSpPr>
            <a:xfrm>
              <a:off x="3458844" y="2955481"/>
              <a:ext cx="8036962" cy="3386684"/>
              <a:chOff x="567485" y="3270801"/>
              <a:chExt cx="8036962" cy="3386684"/>
            </a:xfrm>
          </p:grpSpPr>
          <p:sp>
            <p:nvSpPr>
              <p:cNvPr id="12" name="Ovál 11"/>
              <p:cNvSpPr>
                <a:spLocks noChangeAspect="1"/>
              </p:cNvSpPr>
              <p:nvPr/>
            </p:nvSpPr>
            <p:spPr>
              <a:xfrm>
                <a:off x="3261560" y="3736993"/>
                <a:ext cx="2719523" cy="83371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" name="Ovál 12"/>
              <p:cNvSpPr>
                <a:spLocks noChangeAspect="1"/>
              </p:cNvSpPr>
              <p:nvPr/>
            </p:nvSpPr>
            <p:spPr>
              <a:xfrm>
                <a:off x="3258974" y="5839373"/>
                <a:ext cx="2722109" cy="81811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cxnSp>
            <p:nvCxnSpPr>
              <p:cNvPr id="14" name="Přímá spojnice 13"/>
              <p:cNvCxnSpPr>
                <a:cxnSpLocks noChangeAspect="1"/>
              </p:cNvCxnSpPr>
              <p:nvPr/>
            </p:nvCxnSpPr>
            <p:spPr>
              <a:xfrm>
                <a:off x="718148" y="4139947"/>
                <a:ext cx="254341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>
                <a:cxnSpLocks noChangeAspect="1"/>
              </p:cNvCxnSpPr>
              <p:nvPr/>
            </p:nvCxnSpPr>
            <p:spPr>
              <a:xfrm>
                <a:off x="5981083" y="4187587"/>
                <a:ext cx="234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/>
              <p:cNvCxnSpPr>
                <a:cxnSpLocks noChangeAspect="1"/>
              </p:cNvCxnSpPr>
              <p:nvPr/>
            </p:nvCxnSpPr>
            <p:spPr>
              <a:xfrm>
                <a:off x="701641" y="6180526"/>
                <a:ext cx="262479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/>
              <p:cNvCxnSpPr>
                <a:cxnSpLocks noChangeAspect="1"/>
              </p:cNvCxnSpPr>
              <p:nvPr/>
            </p:nvCxnSpPr>
            <p:spPr>
              <a:xfrm>
                <a:off x="5973969" y="6229632"/>
                <a:ext cx="234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Volný tvar 17"/>
              <p:cNvSpPr>
                <a:spLocks noChangeAspect="1"/>
              </p:cNvSpPr>
              <p:nvPr/>
            </p:nvSpPr>
            <p:spPr>
              <a:xfrm>
                <a:off x="701641" y="4754469"/>
                <a:ext cx="7172999" cy="323619"/>
              </a:xfrm>
              <a:custGeom>
                <a:avLst/>
                <a:gdLst>
                  <a:gd name="connsiteX0" fmla="*/ 0 w 1488558"/>
                  <a:gd name="connsiteY0" fmla="*/ 10796 h 74627"/>
                  <a:gd name="connsiteX1" fmla="*/ 329610 w 1488558"/>
                  <a:gd name="connsiteY1" fmla="*/ 10796 h 74627"/>
                  <a:gd name="connsiteX2" fmla="*/ 680484 w 1488558"/>
                  <a:gd name="connsiteY2" fmla="*/ 53327 h 74627"/>
                  <a:gd name="connsiteX3" fmla="*/ 978196 w 1488558"/>
                  <a:gd name="connsiteY3" fmla="*/ 164 h 74627"/>
                  <a:gd name="connsiteX4" fmla="*/ 1297172 w 1488558"/>
                  <a:gd name="connsiteY4" fmla="*/ 74592 h 74627"/>
                  <a:gd name="connsiteX5" fmla="*/ 1488558 w 1488558"/>
                  <a:gd name="connsiteY5" fmla="*/ 10796 h 74627"/>
                  <a:gd name="connsiteX0" fmla="*/ 0 w 1488558"/>
                  <a:gd name="connsiteY0" fmla="*/ 10671 h 74502"/>
                  <a:gd name="connsiteX1" fmla="*/ 329610 w 1488558"/>
                  <a:gd name="connsiteY1" fmla="*/ 10671 h 74502"/>
                  <a:gd name="connsiteX2" fmla="*/ 659219 w 1488558"/>
                  <a:gd name="connsiteY2" fmla="*/ 63546 h 74502"/>
                  <a:gd name="connsiteX3" fmla="*/ 978196 w 1488558"/>
                  <a:gd name="connsiteY3" fmla="*/ 39 h 74502"/>
                  <a:gd name="connsiteX4" fmla="*/ 1297172 w 1488558"/>
                  <a:gd name="connsiteY4" fmla="*/ 74467 h 74502"/>
                  <a:gd name="connsiteX5" fmla="*/ 1488558 w 1488558"/>
                  <a:gd name="connsiteY5" fmla="*/ 10671 h 74502"/>
                  <a:gd name="connsiteX0" fmla="*/ 0 w 1488558"/>
                  <a:gd name="connsiteY0" fmla="*/ 10677 h 74508"/>
                  <a:gd name="connsiteX1" fmla="*/ 329610 w 1488558"/>
                  <a:gd name="connsiteY1" fmla="*/ 10677 h 74508"/>
                  <a:gd name="connsiteX2" fmla="*/ 659219 w 1488558"/>
                  <a:gd name="connsiteY2" fmla="*/ 63552 h 74508"/>
                  <a:gd name="connsiteX3" fmla="*/ 978196 w 1488558"/>
                  <a:gd name="connsiteY3" fmla="*/ 45 h 74508"/>
                  <a:gd name="connsiteX4" fmla="*/ 1297172 w 1488558"/>
                  <a:gd name="connsiteY4" fmla="*/ 74473 h 74508"/>
                  <a:gd name="connsiteX5" fmla="*/ 1488558 w 1488558"/>
                  <a:gd name="connsiteY5" fmla="*/ 10677 h 74508"/>
                  <a:gd name="connsiteX0" fmla="*/ 0 w 1488558"/>
                  <a:gd name="connsiteY0" fmla="*/ 10662 h 74493"/>
                  <a:gd name="connsiteX1" fmla="*/ 329610 w 1488558"/>
                  <a:gd name="connsiteY1" fmla="*/ 10662 h 74493"/>
                  <a:gd name="connsiteX2" fmla="*/ 659219 w 1488558"/>
                  <a:gd name="connsiteY2" fmla="*/ 63537 h 74493"/>
                  <a:gd name="connsiteX3" fmla="*/ 978196 w 1488558"/>
                  <a:gd name="connsiteY3" fmla="*/ 30 h 74493"/>
                  <a:gd name="connsiteX4" fmla="*/ 1297172 w 1488558"/>
                  <a:gd name="connsiteY4" fmla="*/ 74458 h 74493"/>
                  <a:gd name="connsiteX5" fmla="*/ 1488558 w 1488558"/>
                  <a:gd name="connsiteY5" fmla="*/ 10662 h 74493"/>
                  <a:gd name="connsiteX0" fmla="*/ 0 w 1488558"/>
                  <a:gd name="connsiteY0" fmla="*/ 10670 h 74501"/>
                  <a:gd name="connsiteX1" fmla="*/ 329610 w 1488558"/>
                  <a:gd name="connsiteY1" fmla="*/ 10670 h 74501"/>
                  <a:gd name="connsiteX2" fmla="*/ 659219 w 1488558"/>
                  <a:gd name="connsiteY2" fmla="*/ 63545 h 74501"/>
                  <a:gd name="connsiteX3" fmla="*/ 978196 w 1488558"/>
                  <a:gd name="connsiteY3" fmla="*/ 38 h 74501"/>
                  <a:gd name="connsiteX4" fmla="*/ 1297172 w 1488558"/>
                  <a:gd name="connsiteY4" fmla="*/ 74466 h 74501"/>
                  <a:gd name="connsiteX5" fmla="*/ 1488558 w 1488558"/>
                  <a:gd name="connsiteY5" fmla="*/ 10670 h 74501"/>
                  <a:gd name="connsiteX0" fmla="*/ 0 w 1488558"/>
                  <a:gd name="connsiteY0" fmla="*/ 4829 h 69119"/>
                  <a:gd name="connsiteX1" fmla="*/ 329610 w 1488558"/>
                  <a:gd name="connsiteY1" fmla="*/ 4829 h 69119"/>
                  <a:gd name="connsiteX2" fmla="*/ 659219 w 1488558"/>
                  <a:gd name="connsiteY2" fmla="*/ 57704 h 69119"/>
                  <a:gd name="connsiteX3" fmla="*/ 1052624 w 1488558"/>
                  <a:gd name="connsiteY3" fmla="*/ 35576 h 69119"/>
                  <a:gd name="connsiteX4" fmla="*/ 1297172 w 1488558"/>
                  <a:gd name="connsiteY4" fmla="*/ 68625 h 69119"/>
                  <a:gd name="connsiteX5" fmla="*/ 1488558 w 1488558"/>
                  <a:gd name="connsiteY5" fmla="*/ 4829 h 69119"/>
                  <a:gd name="connsiteX0" fmla="*/ 0 w 1488558"/>
                  <a:gd name="connsiteY0" fmla="*/ 4829 h 58547"/>
                  <a:gd name="connsiteX1" fmla="*/ 329610 w 1488558"/>
                  <a:gd name="connsiteY1" fmla="*/ 4829 h 58547"/>
                  <a:gd name="connsiteX2" fmla="*/ 659219 w 1488558"/>
                  <a:gd name="connsiteY2" fmla="*/ 57704 h 58547"/>
                  <a:gd name="connsiteX3" fmla="*/ 1052624 w 1488558"/>
                  <a:gd name="connsiteY3" fmla="*/ 35576 h 58547"/>
                  <a:gd name="connsiteX4" fmla="*/ 1307804 w 1488558"/>
                  <a:gd name="connsiteY4" fmla="*/ 11730 h 58547"/>
                  <a:gd name="connsiteX5" fmla="*/ 1488558 w 1488558"/>
                  <a:gd name="connsiteY5" fmla="*/ 4829 h 58547"/>
                  <a:gd name="connsiteX0" fmla="*/ 0 w 1488558"/>
                  <a:gd name="connsiteY0" fmla="*/ 4829 h 58547"/>
                  <a:gd name="connsiteX1" fmla="*/ 329610 w 1488558"/>
                  <a:gd name="connsiteY1" fmla="*/ 4829 h 58547"/>
                  <a:gd name="connsiteX2" fmla="*/ 659219 w 1488558"/>
                  <a:gd name="connsiteY2" fmla="*/ 57704 h 58547"/>
                  <a:gd name="connsiteX3" fmla="*/ 1073889 w 1488558"/>
                  <a:gd name="connsiteY3" fmla="*/ 35576 h 58547"/>
                  <a:gd name="connsiteX4" fmla="*/ 1307804 w 1488558"/>
                  <a:gd name="connsiteY4" fmla="*/ 11730 h 58547"/>
                  <a:gd name="connsiteX5" fmla="*/ 1488558 w 1488558"/>
                  <a:gd name="connsiteY5" fmla="*/ 4829 h 58547"/>
                  <a:gd name="connsiteX0" fmla="*/ 0 w 1488558"/>
                  <a:gd name="connsiteY0" fmla="*/ 4829 h 58443"/>
                  <a:gd name="connsiteX1" fmla="*/ 329610 w 1488558"/>
                  <a:gd name="connsiteY1" fmla="*/ 4829 h 58443"/>
                  <a:gd name="connsiteX2" fmla="*/ 659219 w 1488558"/>
                  <a:gd name="connsiteY2" fmla="*/ 57704 h 58443"/>
                  <a:gd name="connsiteX3" fmla="*/ 1073889 w 1488558"/>
                  <a:gd name="connsiteY3" fmla="*/ 35576 h 58443"/>
                  <a:gd name="connsiteX4" fmla="*/ 1339701 w 1488558"/>
                  <a:gd name="connsiteY4" fmla="*/ 32420 h 58443"/>
                  <a:gd name="connsiteX5" fmla="*/ 1488558 w 1488558"/>
                  <a:gd name="connsiteY5" fmla="*/ 4829 h 58443"/>
                  <a:gd name="connsiteX0" fmla="*/ 0 w 1488558"/>
                  <a:gd name="connsiteY0" fmla="*/ 4829 h 60521"/>
                  <a:gd name="connsiteX1" fmla="*/ 329610 w 1488558"/>
                  <a:gd name="connsiteY1" fmla="*/ 4829 h 60521"/>
                  <a:gd name="connsiteX2" fmla="*/ 659219 w 1488558"/>
                  <a:gd name="connsiteY2" fmla="*/ 57704 h 60521"/>
                  <a:gd name="connsiteX3" fmla="*/ 1095154 w 1488558"/>
                  <a:gd name="connsiteY3" fmla="*/ 51093 h 60521"/>
                  <a:gd name="connsiteX4" fmla="*/ 1339701 w 1488558"/>
                  <a:gd name="connsiteY4" fmla="*/ 32420 h 60521"/>
                  <a:gd name="connsiteX5" fmla="*/ 1488558 w 1488558"/>
                  <a:gd name="connsiteY5" fmla="*/ 4829 h 60521"/>
                  <a:gd name="connsiteX0" fmla="*/ 0 w 1497400"/>
                  <a:gd name="connsiteY0" fmla="*/ 1364 h 67378"/>
                  <a:gd name="connsiteX1" fmla="*/ 338452 w 1497400"/>
                  <a:gd name="connsiteY1" fmla="*/ 11686 h 67378"/>
                  <a:gd name="connsiteX2" fmla="*/ 668061 w 1497400"/>
                  <a:gd name="connsiteY2" fmla="*/ 64561 h 67378"/>
                  <a:gd name="connsiteX3" fmla="*/ 1103996 w 1497400"/>
                  <a:gd name="connsiteY3" fmla="*/ 57950 h 67378"/>
                  <a:gd name="connsiteX4" fmla="*/ 1348543 w 1497400"/>
                  <a:gd name="connsiteY4" fmla="*/ 39277 h 67378"/>
                  <a:gd name="connsiteX5" fmla="*/ 1497400 w 1497400"/>
                  <a:gd name="connsiteY5" fmla="*/ 11686 h 67378"/>
                  <a:gd name="connsiteX0" fmla="*/ 0 w 1497400"/>
                  <a:gd name="connsiteY0" fmla="*/ 2445 h 68767"/>
                  <a:gd name="connsiteX1" fmla="*/ 379123 w 1497400"/>
                  <a:gd name="connsiteY1" fmla="*/ 8466 h 68767"/>
                  <a:gd name="connsiteX2" fmla="*/ 668061 w 1497400"/>
                  <a:gd name="connsiteY2" fmla="*/ 65642 h 68767"/>
                  <a:gd name="connsiteX3" fmla="*/ 1103996 w 1497400"/>
                  <a:gd name="connsiteY3" fmla="*/ 59031 h 68767"/>
                  <a:gd name="connsiteX4" fmla="*/ 1348543 w 1497400"/>
                  <a:gd name="connsiteY4" fmla="*/ 40358 h 68767"/>
                  <a:gd name="connsiteX5" fmla="*/ 1497400 w 1497400"/>
                  <a:gd name="connsiteY5" fmla="*/ 12767 h 68767"/>
                  <a:gd name="connsiteX0" fmla="*/ 0 w 1497400"/>
                  <a:gd name="connsiteY0" fmla="*/ 1523 h 58119"/>
                  <a:gd name="connsiteX1" fmla="*/ 379123 w 1497400"/>
                  <a:gd name="connsiteY1" fmla="*/ 7544 h 58119"/>
                  <a:gd name="connsiteX2" fmla="*/ 701659 w 1497400"/>
                  <a:gd name="connsiteY2" fmla="*/ 41494 h 58119"/>
                  <a:gd name="connsiteX3" fmla="*/ 1103996 w 1497400"/>
                  <a:gd name="connsiteY3" fmla="*/ 58109 h 58119"/>
                  <a:gd name="connsiteX4" fmla="*/ 1348543 w 1497400"/>
                  <a:gd name="connsiteY4" fmla="*/ 39436 h 58119"/>
                  <a:gd name="connsiteX5" fmla="*/ 1497400 w 1497400"/>
                  <a:gd name="connsiteY5" fmla="*/ 11845 h 58119"/>
                  <a:gd name="connsiteX0" fmla="*/ 0 w 1497400"/>
                  <a:gd name="connsiteY0" fmla="*/ 1523 h 45348"/>
                  <a:gd name="connsiteX1" fmla="*/ 379123 w 1497400"/>
                  <a:gd name="connsiteY1" fmla="*/ 7544 h 45348"/>
                  <a:gd name="connsiteX2" fmla="*/ 701659 w 1497400"/>
                  <a:gd name="connsiteY2" fmla="*/ 41494 h 45348"/>
                  <a:gd name="connsiteX3" fmla="*/ 1109301 w 1497400"/>
                  <a:gd name="connsiteY3" fmla="*/ 44346 h 45348"/>
                  <a:gd name="connsiteX4" fmla="*/ 1348543 w 1497400"/>
                  <a:gd name="connsiteY4" fmla="*/ 39436 h 45348"/>
                  <a:gd name="connsiteX5" fmla="*/ 1497400 w 1497400"/>
                  <a:gd name="connsiteY5" fmla="*/ 11845 h 45348"/>
                  <a:gd name="connsiteX0" fmla="*/ 0 w 1497400"/>
                  <a:gd name="connsiteY0" fmla="*/ 1523 h 46382"/>
                  <a:gd name="connsiteX1" fmla="*/ 379123 w 1497400"/>
                  <a:gd name="connsiteY1" fmla="*/ 7544 h 46382"/>
                  <a:gd name="connsiteX2" fmla="*/ 701659 w 1497400"/>
                  <a:gd name="connsiteY2" fmla="*/ 41494 h 46382"/>
                  <a:gd name="connsiteX3" fmla="*/ 1109301 w 1497400"/>
                  <a:gd name="connsiteY3" fmla="*/ 44346 h 46382"/>
                  <a:gd name="connsiteX4" fmla="*/ 1346775 w 1497400"/>
                  <a:gd name="connsiteY4" fmla="*/ 23952 h 46382"/>
                  <a:gd name="connsiteX5" fmla="*/ 1497400 w 1497400"/>
                  <a:gd name="connsiteY5" fmla="*/ 11845 h 46382"/>
                  <a:gd name="connsiteX0" fmla="*/ 0 w 1858135"/>
                  <a:gd name="connsiteY0" fmla="*/ 1721 h 46580"/>
                  <a:gd name="connsiteX1" fmla="*/ 379123 w 1858135"/>
                  <a:gd name="connsiteY1" fmla="*/ 7742 h 46580"/>
                  <a:gd name="connsiteX2" fmla="*/ 701659 w 1858135"/>
                  <a:gd name="connsiteY2" fmla="*/ 41692 h 46580"/>
                  <a:gd name="connsiteX3" fmla="*/ 1109301 w 1858135"/>
                  <a:gd name="connsiteY3" fmla="*/ 44544 h 46580"/>
                  <a:gd name="connsiteX4" fmla="*/ 1346775 w 1858135"/>
                  <a:gd name="connsiteY4" fmla="*/ 24150 h 46580"/>
                  <a:gd name="connsiteX5" fmla="*/ 1858135 w 1858135"/>
                  <a:gd name="connsiteY5" fmla="*/ 0 h 46580"/>
                  <a:gd name="connsiteX0" fmla="*/ 0 w 1858135"/>
                  <a:gd name="connsiteY0" fmla="*/ 1721 h 47498"/>
                  <a:gd name="connsiteX1" fmla="*/ 379123 w 1858135"/>
                  <a:gd name="connsiteY1" fmla="*/ 7742 h 47498"/>
                  <a:gd name="connsiteX2" fmla="*/ 701659 w 1858135"/>
                  <a:gd name="connsiteY2" fmla="*/ 41692 h 47498"/>
                  <a:gd name="connsiteX3" fmla="*/ 1109301 w 1858135"/>
                  <a:gd name="connsiteY3" fmla="*/ 44544 h 47498"/>
                  <a:gd name="connsiteX4" fmla="*/ 1419276 w 1858135"/>
                  <a:gd name="connsiteY4" fmla="*/ 11247 h 47498"/>
                  <a:gd name="connsiteX5" fmla="*/ 1858135 w 1858135"/>
                  <a:gd name="connsiteY5" fmla="*/ 0 h 47498"/>
                  <a:gd name="connsiteX0" fmla="*/ 0 w 1858135"/>
                  <a:gd name="connsiteY0" fmla="*/ 3599 h 49376"/>
                  <a:gd name="connsiteX1" fmla="*/ 175288 w 1858135"/>
                  <a:gd name="connsiteY1" fmla="*/ 160 h 49376"/>
                  <a:gd name="connsiteX2" fmla="*/ 379123 w 1858135"/>
                  <a:gd name="connsiteY2" fmla="*/ 9620 h 49376"/>
                  <a:gd name="connsiteX3" fmla="*/ 701659 w 1858135"/>
                  <a:gd name="connsiteY3" fmla="*/ 43570 h 49376"/>
                  <a:gd name="connsiteX4" fmla="*/ 1109301 w 1858135"/>
                  <a:gd name="connsiteY4" fmla="*/ 46422 h 49376"/>
                  <a:gd name="connsiteX5" fmla="*/ 1419276 w 1858135"/>
                  <a:gd name="connsiteY5" fmla="*/ 13125 h 49376"/>
                  <a:gd name="connsiteX6" fmla="*/ 1858135 w 1858135"/>
                  <a:gd name="connsiteY6" fmla="*/ 1878 h 49376"/>
                  <a:gd name="connsiteX0" fmla="*/ 0 w 1858135"/>
                  <a:gd name="connsiteY0" fmla="*/ 1721 h 47498"/>
                  <a:gd name="connsiteX1" fmla="*/ 177290 w 1858135"/>
                  <a:gd name="connsiteY1" fmla="*/ 2177 h 47498"/>
                  <a:gd name="connsiteX2" fmla="*/ 379123 w 1858135"/>
                  <a:gd name="connsiteY2" fmla="*/ 7742 h 47498"/>
                  <a:gd name="connsiteX3" fmla="*/ 701659 w 1858135"/>
                  <a:gd name="connsiteY3" fmla="*/ 41692 h 47498"/>
                  <a:gd name="connsiteX4" fmla="*/ 1109301 w 1858135"/>
                  <a:gd name="connsiteY4" fmla="*/ 44544 h 47498"/>
                  <a:gd name="connsiteX5" fmla="*/ 1419276 w 1858135"/>
                  <a:gd name="connsiteY5" fmla="*/ 11247 h 47498"/>
                  <a:gd name="connsiteX6" fmla="*/ 1858135 w 1858135"/>
                  <a:gd name="connsiteY6" fmla="*/ 0 h 47498"/>
                  <a:gd name="connsiteX0" fmla="*/ 0 w 1858135"/>
                  <a:gd name="connsiteY0" fmla="*/ 3599 h 49376"/>
                  <a:gd name="connsiteX1" fmla="*/ 169283 w 1858135"/>
                  <a:gd name="connsiteY1" fmla="*/ 160 h 49376"/>
                  <a:gd name="connsiteX2" fmla="*/ 379123 w 1858135"/>
                  <a:gd name="connsiteY2" fmla="*/ 9620 h 49376"/>
                  <a:gd name="connsiteX3" fmla="*/ 701659 w 1858135"/>
                  <a:gd name="connsiteY3" fmla="*/ 43570 h 49376"/>
                  <a:gd name="connsiteX4" fmla="*/ 1109301 w 1858135"/>
                  <a:gd name="connsiteY4" fmla="*/ 46422 h 49376"/>
                  <a:gd name="connsiteX5" fmla="*/ 1419276 w 1858135"/>
                  <a:gd name="connsiteY5" fmla="*/ 13125 h 49376"/>
                  <a:gd name="connsiteX6" fmla="*/ 1858135 w 1858135"/>
                  <a:gd name="connsiteY6" fmla="*/ 1878 h 49376"/>
                  <a:gd name="connsiteX0" fmla="*/ 0 w 2208420"/>
                  <a:gd name="connsiteY0" fmla="*/ 926 h 49624"/>
                  <a:gd name="connsiteX1" fmla="*/ 519568 w 2208420"/>
                  <a:gd name="connsiteY1" fmla="*/ 408 h 49624"/>
                  <a:gd name="connsiteX2" fmla="*/ 729408 w 2208420"/>
                  <a:gd name="connsiteY2" fmla="*/ 9868 h 49624"/>
                  <a:gd name="connsiteX3" fmla="*/ 1051944 w 2208420"/>
                  <a:gd name="connsiteY3" fmla="*/ 43818 h 49624"/>
                  <a:gd name="connsiteX4" fmla="*/ 1459586 w 2208420"/>
                  <a:gd name="connsiteY4" fmla="*/ 46670 h 49624"/>
                  <a:gd name="connsiteX5" fmla="*/ 1769561 w 2208420"/>
                  <a:gd name="connsiteY5" fmla="*/ 13373 h 49624"/>
                  <a:gd name="connsiteX6" fmla="*/ 2208420 w 2208420"/>
                  <a:gd name="connsiteY6" fmla="*/ 2126 h 49624"/>
                  <a:gd name="connsiteX0" fmla="*/ 0 w 2261054"/>
                  <a:gd name="connsiteY0" fmla="*/ 926 h 49624"/>
                  <a:gd name="connsiteX1" fmla="*/ 519568 w 2261054"/>
                  <a:gd name="connsiteY1" fmla="*/ 408 h 49624"/>
                  <a:gd name="connsiteX2" fmla="*/ 729408 w 2261054"/>
                  <a:gd name="connsiteY2" fmla="*/ 9868 h 49624"/>
                  <a:gd name="connsiteX3" fmla="*/ 1051944 w 2261054"/>
                  <a:gd name="connsiteY3" fmla="*/ 43818 h 49624"/>
                  <a:gd name="connsiteX4" fmla="*/ 1459586 w 2261054"/>
                  <a:gd name="connsiteY4" fmla="*/ 46670 h 49624"/>
                  <a:gd name="connsiteX5" fmla="*/ 1769561 w 2261054"/>
                  <a:gd name="connsiteY5" fmla="*/ 13373 h 49624"/>
                  <a:gd name="connsiteX6" fmla="*/ 2261054 w 2261054"/>
                  <a:gd name="connsiteY6" fmla="*/ 4565 h 49624"/>
                  <a:gd name="connsiteX0" fmla="*/ 0 w 2261054"/>
                  <a:gd name="connsiteY0" fmla="*/ 926 h 49624"/>
                  <a:gd name="connsiteX1" fmla="*/ 519568 w 2261054"/>
                  <a:gd name="connsiteY1" fmla="*/ 408 h 49624"/>
                  <a:gd name="connsiteX2" fmla="*/ 729408 w 2261054"/>
                  <a:gd name="connsiteY2" fmla="*/ 9868 h 49624"/>
                  <a:gd name="connsiteX3" fmla="*/ 1051944 w 2261054"/>
                  <a:gd name="connsiteY3" fmla="*/ 43818 h 49624"/>
                  <a:gd name="connsiteX4" fmla="*/ 1459586 w 2261054"/>
                  <a:gd name="connsiteY4" fmla="*/ 46670 h 49624"/>
                  <a:gd name="connsiteX5" fmla="*/ 1769561 w 2261054"/>
                  <a:gd name="connsiteY5" fmla="*/ 13373 h 49624"/>
                  <a:gd name="connsiteX6" fmla="*/ 1986345 w 2261054"/>
                  <a:gd name="connsiteY6" fmla="*/ 1069 h 49624"/>
                  <a:gd name="connsiteX7" fmla="*/ 2261054 w 2261054"/>
                  <a:gd name="connsiteY7" fmla="*/ 4565 h 49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1054" h="49624">
                    <a:moveTo>
                      <a:pt x="0" y="926"/>
                    </a:moveTo>
                    <a:cubicBezTo>
                      <a:pt x="28881" y="515"/>
                      <a:pt x="456381" y="-596"/>
                      <a:pt x="519568" y="408"/>
                    </a:cubicBezTo>
                    <a:cubicBezTo>
                      <a:pt x="582755" y="1412"/>
                      <a:pt x="640679" y="2633"/>
                      <a:pt x="729408" y="9868"/>
                    </a:cubicBezTo>
                    <a:cubicBezTo>
                      <a:pt x="818137" y="17103"/>
                      <a:pt x="930248" y="37684"/>
                      <a:pt x="1051944" y="43818"/>
                    </a:cubicBezTo>
                    <a:cubicBezTo>
                      <a:pt x="1173640" y="49952"/>
                      <a:pt x="1339983" y="51744"/>
                      <a:pt x="1459586" y="46670"/>
                    </a:cubicBezTo>
                    <a:cubicBezTo>
                      <a:pt x="1579189" y="41596"/>
                      <a:pt x="1680932" y="19957"/>
                      <a:pt x="1769561" y="13373"/>
                    </a:cubicBezTo>
                    <a:cubicBezTo>
                      <a:pt x="1858190" y="6789"/>
                      <a:pt x="1904430" y="2537"/>
                      <a:pt x="1986345" y="1069"/>
                    </a:cubicBezTo>
                    <a:lnTo>
                      <a:pt x="2261054" y="4565"/>
                    </a:lnTo>
                  </a:path>
                </a:pathLst>
              </a:cu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9" name="Volný tvar 18"/>
              <p:cNvSpPr>
                <a:spLocks noChangeAspect="1"/>
              </p:cNvSpPr>
              <p:nvPr/>
            </p:nvSpPr>
            <p:spPr>
              <a:xfrm>
                <a:off x="670713" y="5310893"/>
                <a:ext cx="7184454" cy="365676"/>
              </a:xfrm>
              <a:custGeom>
                <a:avLst/>
                <a:gdLst>
                  <a:gd name="connsiteX0" fmla="*/ 0 w 1488558"/>
                  <a:gd name="connsiteY0" fmla="*/ 10796 h 74627"/>
                  <a:gd name="connsiteX1" fmla="*/ 329610 w 1488558"/>
                  <a:gd name="connsiteY1" fmla="*/ 10796 h 74627"/>
                  <a:gd name="connsiteX2" fmla="*/ 680484 w 1488558"/>
                  <a:gd name="connsiteY2" fmla="*/ 53327 h 74627"/>
                  <a:gd name="connsiteX3" fmla="*/ 978196 w 1488558"/>
                  <a:gd name="connsiteY3" fmla="*/ 164 h 74627"/>
                  <a:gd name="connsiteX4" fmla="*/ 1297172 w 1488558"/>
                  <a:gd name="connsiteY4" fmla="*/ 74592 h 74627"/>
                  <a:gd name="connsiteX5" fmla="*/ 1488558 w 1488558"/>
                  <a:gd name="connsiteY5" fmla="*/ 10796 h 74627"/>
                  <a:gd name="connsiteX0" fmla="*/ 0 w 1488558"/>
                  <a:gd name="connsiteY0" fmla="*/ 10671 h 74502"/>
                  <a:gd name="connsiteX1" fmla="*/ 329610 w 1488558"/>
                  <a:gd name="connsiteY1" fmla="*/ 10671 h 74502"/>
                  <a:gd name="connsiteX2" fmla="*/ 659219 w 1488558"/>
                  <a:gd name="connsiteY2" fmla="*/ 63546 h 74502"/>
                  <a:gd name="connsiteX3" fmla="*/ 978196 w 1488558"/>
                  <a:gd name="connsiteY3" fmla="*/ 39 h 74502"/>
                  <a:gd name="connsiteX4" fmla="*/ 1297172 w 1488558"/>
                  <a:gd name="connsiteY4" fmla="*/ 74467 h 74502"/>
                  <a:gd name="connsiteX5" fmla="*/ 1488558 w 1488558"/>
                  <a:gd name="connsiteY5" fmla="*/ 10671 h 74502"/>
                  <a:gd name="connsiteX0" fmla="*/ 0 w 1488558"/>
                  <a:gd name="connsiteY0" fmla="*/ 10677 h 74508"/>
                  <a:gd name="connsiteX1" fmla="*/ 329610 w 1488558"/>
                  <a:gd name="connsiteY1" fmla="*/ 10677 h 74508"/>
                  <a:gd name="connsiteX2" fmla="*/ 659219 w 1488558"/>
                  <a:gd name="connsiteY2" fmla="*/ 63552 h 74508"/>
                  <a:gd name="connsiteX3" fmla="*/ 978196 w 1488558"/>
                  <a:gd name="connsiteY3" fmla="*/ 45 h 74508"/>
                  <a:gd name="connsiteX4" fmla="*/ 1297172 w 1488558"/>
                  <a:gd name="connsiteY4" fmla="*/ 74473 h 74508"/>
                  <a:gd name="connsiteX5" fmla="*/ 1488558 w 1488558"/>
                  <a:gd name="connsiteY5" fmla="*/ 10677 h 74508"/>
                  <a:gd name="connsiteX0" fmla="*/ 0 w 1488558"/>
                  <a:gd name="connsiteY0" fmla="*/ 10662 h 74493"/>
                  <a:gd name="connsiteX1" fmla="*/ 329610 w 1488558"/>
                  <a:gd name="connsiteY1" fmla="*/ 10662 h 74493"/>
                  <a:gd name="connsiteX2" fmla="*/ 659219 w 1488558"/>
                  <a:gd name="connsiteY2" fmla="*/ 63537 h 74493"/>
                  <a:gd name="connsiteX3" fmla="*/ 978196 w 1488558"/>
                  <a:gd name="connsiteY3" fmla="*/ 30 h 74493"/>
                  <a:gd name="connsiteX4" fmla="*/ 1297172 w 1488558"/>
                  <a:gd name="connsiteY4" fmla="*/ 74458 h 74493"/>
                  <a:gd name="connsiteX5" fmla="*/ 1488558 w 1488558"/>
                  <a:gd name="connsiteY5" fmla="*/ 10662 h 74493"/>
                  <a:gd name="connsiteX0" fmla="*/ 0 w 1488558"/>
                  <a:gd name="connsiteY0" fmla="*/ 10670 h 74501"/>
                  <a:gd name="connsiteX1" fmla="*/ 329610 w 1488558"/>
                  <a:gd name="connsiteY1" fmla="*/ 10670 h 74501"/>
                  <a:gd name="connsiteX2" fmla="*/ 659219 w 1488558"/>
                  <a:gd name="connsiteY2" fmla="*/ 63545 h 74501"/>
                  <a:gd name="connsiteX3" fmla="*/ 978196 w 1488558"/>
                  <a:gd name="connsiteY3" fmla="*/ 38 h 74501"/>
                  <a:gd name="connsiteX4" fmla="*/ 1297172 w 1488558"/>
                  <a:gd name="connsiteY4" fmla="*/ 74466 h 74501"/>
                  <a:gd name="connsiteX5" fmla="*/ 1488558 w 1488558"/>
                  <a:gd name="connsiteY5" fmla="*/ 10670 h 74501"/>
                  <a:gd name="connsiteX0" fmla="*/ 0 w 1488558"/>
                  <a:gd name="connsiteY0" fmla="*/ 4829 h 69119"/>
                  <a:gd name="connsiteX1" fmla="*/ 329610 w 1488558"/>
                  <a:gd name="connsiteY1" fmla="*/ 4829 h 69119"/>
                  <a:gd name="connsiteX2" fmla="*/ 659219 w 1488558"/>
                  <a:gd name="connsiteY2" fmla="*/ 57704 h 69119"/>
                  <a:gd name="connsiteX3" fmla="*/ 1052624 w 1488558"/>
                  <a:gd name="connsiteY3" fmla="*/ 35576 h 69119"/>
                  <a:gd name="connsiteX4" fmla="*/ 1297172 w 1488558"/>
                  <a:gd name="connsiteY4" fmla="*/ 68625 h 69119"/>
                  <a:gd name="connsiteX5" fmla="*/ 1488558 w 1488558"/>
                  <a:gd name="connsiteY5" fmla="*/ 4829 h 69119"/>
                  <a:gd name="connsiteX0" fmla="*/ 0 w 1488558"/>
                  <a:gd name="connsiteY0" fmla="*/ 4829 h 58547"/>
                  <a:gd name="connsiteX1" fmla="*/ 329610 w 1488558"/>
                  <a:gd name="connsiteY1" fmla="*/ 4829 h 58547"/>
                  <a:gd name="connsiteX2" fmla="*/ 659219 w 1488558"/>
                  <a:gd name="connsiteY2" fmla="*/ 57704 h 58547"/>
                  <a:gd name="connsiteX3" fmla="*/ 1052624 w 1488558"/>
                  <a:gd name="connsiteY3" fmla="*/ 35576 h 58547"/>
                  <a:gd name="connsiteX4" fmla="*/ 1307804 w 1488558"/>
                  <a:gd name="connsiteY4" fmla="*/ 11730 h 58547"/>
                  <a:gd name="connsiteX5" fmla="*/ 1488558 w 1488558"/>
                  <a:gd name="connsiteY5" fmla="*/ 4829 h 58547"/>
                  <a:gd name="connsiteX0" fmla="*/ 0 w 1488558"/>
                  <a:gd name="connsiteY0" fmla="*/ 40693 h 72881"/>
                  <a:gd name="connsiteX1" fmla="*/ 329610 w 1488558"/>
                  <a:gd name="connsiteY1" fmla="*/ 40693 h 72881"/>
                  <a:gd name="connsiteX2" fmla="*/ 680484 w 1488558"/>
                  <a:gd name="connsiteY2" fmla="*/ 466 h 72881"/>
                  <a:gd name="connsiteX3" fmla="*/ 1052624 w 1488558"/>
                  <a:gd name="connsiteY3" fmla="*/ 71440 h 72881"/>
                  <a:gd name="connsiteX4" fmla="*/ 1307804 w 1488558"/>
                  <a:gd name="connsiteY4" fmla="*/ 47594 h 72881"/>
                  <a:gd name="connsiteX5" fmla="*/ 1488558 w 1488558"/>
                  <a:gd name="connsiteY5" fmla="*/ 40693 h 72881"/>
                  <a:gd name="connsiteX0" fmla="*/ 0 w 1488558"/>
                  <a:gd name="connsiteY0" fmla="*/ 40402 h 72590"/>
                  <a:gd name="connsiteX1" fmla="*/ 340242 w 1488558"/>
                  <a:gd name="connsiteY1" fmla="*/ 50747 h 72590"/>
                  <a:gd name="connsiteX2" fmla="*/ 680484 w 1488558"/>
                  <a:gd name="connsiteY2" fmla="*/ 175 h 72590"/>
                  <a:gd name="connsiteX3" fmla="*/ 1052624 w 1488558"/>
                  <a:gd name="connsiteY3" fmla="*/ 71149 h 72590"/>
                  <a:gd name="connsiteX4" fmla="*/ 1307804 w 1488558"/>
                  <a:gd name="connsiteY4" fmla="*/ 47303 h 72590"/>
                  <a:gd name="connsiteX5" fmla="*/ 1488558 w 1488558"/>
                  <a:gd name="connsiteY5" fmla="*/ 40402 h 72590"/>
                  <a:gd name="connsiteX0" fmla="*/ 0 w 1467293"/>
                  <a:gd name="connsiteY0" fmla="*/ 61104 h 72602"/>
                  <a:gd name="connsiteX1" fmla="*/ 318977 w 1467293"/>
                  <a:gd name="connsiteY1" fmla="*/ 50759 h 72602"/>
                  <a:gd name="connsiteX2" fmla="*/ 659219 w 1467293"/>
                  <a:gd name="connsiteY2" fmla="*/ 187 h 72602"/>
                  <a:gd name="connsiteX3" fmla="*/ 1031359 w 1467293"/>
                  <a:gd name="connsiteY3" fmla="*/ 71161 h 72602"/>
                  <a:gd name="connsiteX4" fmla="*/ 1286539 w 1467293"/>
                  <a:gd name="connsiteY4" fmla="*/ 47315 h 72602"/>
                  <a:gd name="connsiteX5" fmla="*/ 1467293 w 1467293"/>
                  <a:gd name="connsiteY5" fmla="*/ 40414 h 72602"/>
                  <a:gd name="connsiteX0" fmla="*/ 0 w 1467293"/>
                  <a:gd name="connsiteY0" fmla="*/ 63571 h 63571"/>
                  <a:gd name="connsiteX1" fmla="*/ 318977 w 1467293"/>
                  <a:gd name="connsiteY1" fmla="*/ 53226 h 63571"/>
                  <a:gd name="connsiteX2" fmla="*/ 659219 w 1467293"/>
                  <a:gd name="connsiteY2" fmla="*/ 2654 h 63571"/>
                  <a:gd name="connsiteX3" fmla="*/ 1041992 w 1467293"/>
                  <a:gd name="connsiteY3" fmla="*/ 11561 h 63571"/>
                  <a:gd name="connsiteX4" fmla="*/ 1286539 w 1467293"/>
                  <a:gd name="connsiteY4" fmla="*/ 49782 h 63571"/>
                  <a:gd name="connsiteX5" fmla="*/ 1467293 w 1467293"/>
                  <a:gd name="connsiteY5" fmla="*/ 42881 h 63571"/>
                  <a:gd name="connsiteX0" fmla="*/ 0 w 1467293"/>
                  <a:gd name="connsiteY0" fmla="*/ 63005 h 63005"/>
                  <a:gd name="connsiteX1" fmla="*/ 318977 w 1467293"/>
                  <a:gd name="connsiteY1" fmla="*/ 52660 h 63005"/>
                  <a:gd name="connsiteX2" fmla="*/ 659219 w 1467293"/>
                  <a:gd name="connsiteY2" fmla="*/ 2088 h 63005"/>
                  <a:gd name="connsiteX3" fmla="*/ 1041992 w 1467293"/>
                  <a:gd name="connsiteY3" fmla="*/ 10995 h 63005"/>
                  <a:gd name="connsiteX4" fmla="*/ 1275906 w 1467293"/>
                  <a:gd name="connsiteY4" fmla="*/ 23354 h 63005"/>
                  <a:gd name="connsiteX5" fmla="*/ 1467293 w 1467293"/>
                  <a:gd name="connsiteY5" fmla="*/ 42315 h 63005"/>
                  <a:gd name="connsiteX0" fmla="*/ 0 w 1488512"/>
                  <a:gd name="connsiteY0" fmla="*/ 63005 h 63005"/>
                  <a:gd name="connsiteX1" fmla="*/ 340196 w 1488512"/>
                  <a:gd name="connsiteY1" fmla="*/ 52660 h 63005"/>
                  <a:gd name="connsiteX2" fmla="*/ 680438 w 1488512"/>
                  <a:gd name="connsiteY2" fmla="*/ 2088 h 63005"/>
                  <a:gd name="connsiteX3" fmla="*/ 1063211 w 1488512"/>
                  <a:gd name="connsiteY3" fmla="*/ 10995 h 63005"/>
                  <a:gd name="connsiteX4" fmla="*/ 1297125 w 1488512"/>
                  <a:gd name="connsiteY4" fmla="*/ 23354 h 63005"/>
                  <a:gd name="connsiteX5" fmla="*/ 1488512 w 1488512"/>
                  <a:gd name="connsiteY5" fmla="*/ 42315 h 63005"/>
                  <a:gd name="connsiteX0" fmla="*/ 0 w 1488512"/>
                  <a:gd name="connsiteY0" fmla="*/ 63291 h 63291"/>
                  <a:gd name="connsiteX1" fmla="*/ 354342 w 1488512"/>
                  <a:gd name="connsiteY1" fmla="*/ 57247 h 63291"/>
                  <a:gd name="connsiteX2" fmla="*/ 680438 w 1488512"/>
                  <a:gd name="connsiteY2" fmla="*/ 2374 h 63291"/>
                  <a:gd name="connsiteX3" fmla="*/ 1063211 w 1488512"/>
                  <a:gd name="connsiteY3" fmla="*/ 11281 h 63291"/>
                  <a:gd name="connsiteX4" fmla="*/ 1297125 w 1488512"/>
                  <a:gd name="connsiteY4" fmla="*/ 23640 h 63291"/>
                  <a:gd name="connsiteX5" fmla="*/ 1488512 w 1488512"/>
                  <a:gd name="connsiteY5" fmla="*/ 42601 h 63291"/>
                  <a:gd name="connsiteX0" fmla="*/ 0 w 1488512"/>
                  <a:gd name="connsiteY0" fmla="*/ 56143 h 56143"/>
                  <a:gd name="connsiteX1" fmla="*/ 354342 w 1488512"/>
                  <a:gd name="connsiteY1" fmla="*/ 50099 h 56143"/>
                  <a:gd name="connsiteX2" fmla="*/ 696353 w 1488512"/>
                  <a:gd name="connsiteY2" fmla="*/ 3828 h 56143"/>
                  <a:gd name="connsiteX3" fmla="*/ 1063211 w 1488512"/>
                  <a:gd name="connsiteY3" fmla="*/ 4133 h 56143"/>
                  <a:gd name="connsiteX4" fmla="*/ 1297125 w 1488512"/>
                  <a:gd name="connsiteY4" fmla="*/ 16492 h 56143"/>
                  <a:gd name="connsiteX5" fmla="*/ 1488512 w 1488512"/>
                  <a:gd name="connsiteY5" fmla="*/ 35453 h 56143"/>
                  <a:gd name="connsiteX0" fmla="*/ 0 w 1488512"/>
                  <a:gd name="connsiteY0" fmla="*/ 53440 h 53440"/>
                  <a:gd name="connsiteX1" fmla="*/ 354342 w 1488512"/>
                  <a:gd name="connsiteY1" fmla="*/ 47396 h 53440"/>
                  <a:gd name="connsiteX2" fmla="*/ 712268 w 1488512"/>
                  <a:gd name="connsiteY2" fmla="*/ 5426 h 53440"/>
                  <a:gd name="connsiteX3" fmla="*/ 1063211 w 1488512"/>
                  <a:gd name="connsiteY3" fmla="*/ 1430 h 53440"/>
                  <a:gd name="connsiteX4" fmla="*/ 1297125 w 1488512"/>
                  <a:gd name="connsiteY4" fmla="*/ 13789 h 53440"/>
                  <a:gd name="connsiteX5" fmla="*/ 1488512 w 1488512"/>
                  <a:gd name="connsiteY5" fmla="*/ 32750 h 53440"/>
                  <a:gd name="connsiteX0" fmla="*/ 0 w 1835101"/>
                  <a:gd name="connsiteY0" fmla="*/ 53440 h 63718"/>
                  <a:gd name="connsiteX1" fmla="*/ 354342 w 1835101"/>
                  <a:gd name="connsiteY1" fmla="*/ 47396 h 63718"/>
                  <a:gd name="connsiteX2" fmla="*/ 712268 w 1835101"/>
                  <a:gd name="connsiteY2" fmla="*/ 5426 h 63718"/>
                  <a:gd name="connsiteX3" fmla="*/ 1063211 w 1835101"/>
                  <a:gd name="connsiteY3" fmla="*/ 1430 h 63718"/>
                  <a:gd name="connsiteX4" fmla="*/ 1297125 w 1835101"/>
                  <a:gd name="connsiteY4" fmla="*/ 13789 h 63718"/>
                  <a:gd name="connsiteX5" fmla="*/ 1835101 w 1835101"/>
                  <a:gd name="connsiteY5" fmla="*/ 63718 h 63718"/>
                  <a:gd name="connsiteX0" fmla="*/ 0 w 1835101"/>
                  <a:gd name="connsiteY0" fmla="*/ 55585 h 65863"/>
                  <a:gd name="connsiteX1" fmla="*/ 354342 w 1835101"/>
                  <a:gd name="connsiteY1" fmla="*/ 49541 h 65863"/>
                  <a:gd name="connsiteX2" fmla="*/ 712268 w 1835101"/>
                  <a:gd name="connsiteY2" fmla="*/ 7571 h 65863"/>
                  <a:gd name="connsiteX3" fmla="*/ 1063211 w 1835101"/>
                  <a:gd name="connsiteY3" fmla="*/ 3575 h 65863"/>
                  <a:gd name="connsiteX4" fmla="*/ 1491639 w 1835101"/>
                  <a:gd name="connsiteY4" fmla="*/ 46041 h 65863"/>
                  <a:gd name="connsiteX5" fmla="*/ 1835101 w 1835101"/>
                  <a:gd name="connsiteY5" fmla="*/ 65863 h 65863"/>
                  <a:gd name="connsiteX0" fmla="*/ 0 w 1835101"/>
                  <a:gd name="connsiteY0" fmla="*/ 55585 h 65863"/>
                  <a:gd name="connsiteX1" fmla="*/ 354342 w 1835101"/>
                  <a:gd name="connsiteY1" fmla="*/ 49541 h 65863"/>
                  <a:gd name="connsiteX2" fmla="*/ 712268 w 1835101"/>
                  <a:gd name="connsiteY2" fmla="*/ 7571 h 65863"/>
                  <a:gd name="connsiteX3" fmla="*/ 1063211 w 1835101"/>
                  <a:gd name="connsiteY3" fmla="*/ 3575 h 65863"/>
                  <a:gd name="connsiteX4" fmla="*/ 1491639 w 1835101"/>
                  <a:gd name="connsiteY4" fmla="*/ 46041 h 65863"/>
                  <a:gd name="connsiteX5" fmla="*/ 1631220 w 1835101"/>
                  <a:gd name="connsiteY5" fmla="*/ 47493 h 65863"/>
                  <a:gd name="connsiteX6" fmla="*/ 1835101 w 1835101"/>
                  <a:gd name="connsiteY6" fmla="*/ 65863 h 65863"/>
                  <a:gd name="connsiteX0" fmla="*/ 0 w 1835101"/>
                  <a:gd name="connsiteY0" fmla="*/ 55585 h 65863"/>
                  <a:gd name="connsiteX1" fmla="*/ 354342 w 1835101"/>
                  <a:gd name="connsiteY1" fmla="*/ 49541 h 65863"/>
                  <a:gd name="connsiteX2" fmla="*/ 712268 w 1835101"/>
                  <a:gd name="connsiteY2" fmla="*/ 7571 h 65863"/>
                  <a:gd name="connsiteX3" fmla="*/ 1063211 w 1835101"/>
                  <a:gd name="connsiteY3" fmla="*/ 3575 h 65863"/>
                  <a:gd name="connsiteX4" fmla="*/ 1491639 w 1835101"/>
                  <a:gd name="connsiteY4" fmla="*/ 46041 h 65863"/>
                  <a:gd name="connsiteX5" fmla="*/ 1643598 w 1835101"/>
                  <a:gd name="connsiteY5" fmla="*/ 57816 h 65863"/>
                  <a:gd name="connsiteX6" fmla="*/ 1835101 w 1835101"/>
                  <a:gd name="connsiteY6" fmla="*/ 65863 h 65863"/>
                  <a:gd name="connsiteX0" fmla="*/ 0 w 1835101"/>
                  <a:gd name="connsiteY0" fmla="*/ 55148 h 65426"/>
                  <a:gd name="connsiteX1" fmla="*/ 354342 w 1835101"/>
                  <a:gd name="connsiteY1" fmla="*/ 49104 h 65426"/>
                  <a:gd name="connsiteX2" fmla="*/ 712268 w 1835101"/>
                  <a:gd name="connsiteY2" fmla="*/ 7134 h 65426"/>
                  <a:gd name="connsiteX3" fmla="*/ 1063211 w 1835101"/>
                  <a:gd name="connsiteY3" fmla="*/ 3138 h 65426"/>
                  <a:gd name="connsiteX4" fmla="*/ 1403223 w 1835101"/>
                  <a:gd name="connsiteY4" fmla="*/ 39583 h 65426"/>
                  <a:gd name="connsiteX5" fmla="*/ 1643598 w 1835101"/>
                  <a:gd name="connsiteY5" fmla="*/ 57379 h 65426"/>
                  <a:gd name="connsiteX6" fmla="*/ 1835101 w 1835101"/>
                  <a:gd name="connsiteY6" fmla="*/ 65426 h 65426"/>
                  <a:gd name="connsiteX0" fmla="*/ 0 w 1851016"/>
                  <a:gd name="connsiteY0" fmla="*/ 55148 h 61985"/>
                  <a:gd name="connsiteX1" fmla="*/ 354342 w 1851016"/>
                  <a:gd name="connsiteY1" fmla="*/ 49104 h 61985"/>
                  <a:gd name="connsiteX2" fmla="*/ 712268 w 1851016"/>
                  <a:gd name="connsiteY2" fmla="*/ 7134 h 61985"/>
                  <a:gd name="connsiteX3" fmla="*/ 1063211 w 1851016"/>
                  <a:gd name="connsiteY3" fmla="*/ 3138 h 61985"/>
                  <a:gd name="connsiteX4" fmla="*/ 1403223 w 1851016"/>
                  <a:gd name="connsiteY4" fmla="*/ 39583 h 61985"/>
                  <a:gd name="connsiteX5" fmla="*/ 1643598 w 1851016"/>
                  <a:gd name="connsiteY5" fmla="*/ 57379 h 61985"/>
                  <a:gd name="connsiteX6" fmla="*/ 1851016 w 1851016"/>
                  <a:gd name="connsiteY6" fmla="*/ 61985 h 61985"/>
                  <a:gd name="connsiteX0" fmla="*/ 0 w 1851016"/>
                  <a:gd name="connsiteY0" fmla="*/ 55148 h 62112"/>
                  <a:gd name="connsiteX1" fmla="*/ 354342 w 1851016"/>
                  <a:gd name="connsiteY1" fmla="*/ 49104 h 62112"/>
                  <a:gd name="connsiteX2" fmla="*/ 712268 w 1851016"/>
                  <a:gd name="connsiteY2" fmla="*/ 7134 h 62112"/>
                  <a:gd name="connsiteX3" fmla="*/ 1063211 w 1851016"/>
                  <a:gd name="connsiteY3" fmla="*/ 3138 h 62112"/>
                  <a:gd name="connsiteX4" fmla="*/ 1403223 w 1851016"/>
                  <a:gd name="connsiteY4" fmla="*/ 39583 h 62112"/>
                  <a:gd name="connsiteX5" fmla="*/ 1641830 w 1851016"/>
                  <a:gd name="connsiteY5" fmla="*/ 60820 h 62112"/>
                  <a:gd name="connsiteX6" fmla="*/ 1851016 w 1851016"/>
                  <a:gd name="connsiteY6" fmla="*/ 61985 h 62112"/>
                  <a:gd name="connsiteX0" fmla="*/ 0 w 1851016"/>
                  <a:gd name="connsiteY0" fmla="*/ 55148 h 61985"/>
                  <a:gd name="connsiteX1" fmla="*/ 354342 w 1851016"/>
                  <a:gd name="connsiteY1" fmla="*/ 49104 h 61985"/>
                  <a:gd name="connsiteX2" fmla="*/ 712268 w 1851016"/>
                  <a:gd name="connsiteY2" fmla="*/ 7134 h 61985"/>
                  <a:gd name="connsiteX3" fmla="*/ 1063211 w 1851016"/>
                  <a:gd name="connsiteY3" fmla="*/ 3138 h 61985"/>
                  <a:gd name="connsiteX4" fmla="*/ 1403223 w 1851016"/>
                  <a:gd name="connsiteY4" fmla="*/ 39583 h 61985"/>
                  <a:gd name="connsiteX5" fmla="*/ 1565793 w 1851016"/>
                  <a:gd name="connsiteY5" fmla="*/ 57379 h 61985"/>
                  <a:gd name="connsiteX6" fmla="*/ 1851016 w 1851016"/>
                  <a:gd name="connsiteY6" fmla="*/ 61985 h 61985"/>
                  <a:gd name="connsiteX0" fmla="*/ 0 w 1851016"/>
                  <a:gd name="connsiteY0" fmla="*/ 55334 h 62171"/>
                  <a:gd name="connsiteX1" fmla="*/ 354342 w 1851016"/>
                  <a:gd name="connsiteY1" fmla="*/ 49290 h 62171"/>
                  <a:gd name="connsiteX2" fmla="*/ 712268 w 1851016"/>
                  <a:gd name="connsiteY2" fmla="*/ 7320 h 62171"/>
                  <a:gd name="connsiteX3" fmla="*/ 1063211 w 1851016"/>
                  <a:gd name="connsiteY3" fmla="*/ 3324 h 62171"/>
                  <a:gd name="connsiteX4" fmla="*/ 1394382 w 1851016"/>
                  <a:gd name="connsiteY4" fmla="*/ 42350 h 62171"/>
                  <a:gd name="connsiteX5" fmla="*/ 1565793 w 1851016"/>
                  <a:gd name="connsiteY5" fmla="*/ 57565 h 62171"/>
                  <a:gd name="connsiteX6" fmla="*/ 1851016 w 1851016"/>
                  <a:gd name="connsiteY6" fmla="*/ 62171 h 62171"/>
                  <a:gd name="connsiteX0" fmla="*/ 0 w 1851016"/>
                  <a:gd name="connsiteY0" fmla="*/ 55334 h 62171"/>
                  <a:gd name="connsiteX1" fmla="*/ 354342 w 1851016"/>
                  <a:gd name="connsiteY1" fmla="*/ 49290 h 62171"/>
                  <a:gd name="connsiteX2" fmla="*/ 712268 w 1851016"/>
                  <a:gd name="connsiteY2" fmla="*/ 7320 h 62171"/>
                  <a:gd name="connsiteX3" fmla="*/ 1063211 w 1851016"/>
                  <a:gd name="connsiteY3" fmla="*/ 3324 h 62171"/>
                  <a:gd name="connsiteX4" fmla="*/ 1394382 w 1851016"/>
                  <a:gd name="connsiteY4" fmla="*/ 42350 h 62171"/>
                  <a:gd name="connsiteX5" fmla="*/ 1565793 w 1851016"/>
                  <a:gd name="connsiteY5" fmla="*/ 57565 h 62171"/>
                  <a:gd name="connsiteX6" fmla="*/ 1851016 w 1851016"/>
                  <a:gd name="connsiteY6" fmla="*/ 62171 h 62171"/>
                  <a:gd name="connsiteX0" fmla="*/ 0 w 1849248"/>
                  <a:gd name="connsiteY0" fmla="*/ 55334 h 58857"/>
                  <a:gd name="connsiteX1" fmla="*/ 354342 w 1849248"/>
                  <a:gd name="connsiteY1" fmla="*/ 49290 h 58857"/>
                  <a:gd name="connsiteX2" fmla="*/ 712268 w 1849248"/>
                  <a:gd name="connsiteY2" fmla="*/ 7320 h 58857"/>
                  <a:gd name="connsiteX3" fmla="*/ 1063211 w 1849248"/>
                  <a:gd name="connsiteY3" fmla="*/ 3324 h 58857"/>
                  <a:gd name="connsiteX4" fmla="*/ 1394382 w 1849248"/>
                  <a:gd name="connsiteY4" fmla="*/ 42350 h 58857"/>
                  <a:gd name="connsiteX5" fmla="*/ 1565793 w 1849248"/>
                  <a:gd name="connsiteY5" fmla="*/ 57565 h 58857"/>
                  <a:gd name="connsiteX6" fmla="*/ 1849248 w 1849248"/>
                  <a:gd name="connsiteY6" fmla="*/ 58730 h 58857"/>
                  <a:gd name="connsiteX0" fmla="*/ 0 w 1849248"/>
                  <a:gd name="connsiteY0" fmla="*/ 55334 h 58730"/>
                  <a:gd name="connsiteX1" fmla="*/ 354342 w 1849248"/>
                  <a:gd name="connsiteY1" fmla="*/ 49290 h 58730"/>
                  <a:gd name="connsiteX2" fmla="*/ 712268 w 1849248"/>
                  <a:gd name="connsiteY2" fmla="*/ 7320 h 58730"/>
                  <a:gd name="connsiteX3" fmla="*/ 1063211 w 1849248"/>
                  <a:gd name="connsiteY3" fmla="*/ 3324 h 58730"/>
                  <a:gd name="connsiteX4" fmla="*/ 1394382 w 1849248"/>
                  <a:gd name="connsiteY4" fmla="*/ 42350 h 58730"/>
                  <a:gd name="connsiteX5" fmla="*/ 1569330 w 1849248"/>
                  <a:gd name="connsiteY5" fmla="*/ 53264 h 58730"/>
                  <a:gd name="connsiteX6" fmla="*/ 1849248 w 1849248"/>
                  <a:gd name="connsiteY6" fmla="*/ 58730 h 58730"/>
                  <a:gd name="connsiteX0" fmla="*/ 0 w 1849248"/>
                  <a:gd name="connsiteY0" fmla="*/ 55334 h 55334"/>
                  <a:gd name="connsiteX1" fmla="*/ 354342 w 1849248"/>
                  <a:gd name="connsiteY1" fmla="*/ 49290 h 55334"/>
                  <a:gd name="connsiteX2" fmla="*/ 712268 w 1849248"/>
                  <a:gd name="connsiteY2" fmla="*/ 7320 h 55334"/>
                  <a:gd name="connsiteX3" fmla="*/ 1063211 w 1849248"/>
                  <a:gd name="connsiteY3" fmla="*/ 3324 h 55334"/>
                  <a:gd name="connsiteX4" fmla="*/ 1394382 w 1849248"/>
                  <a:gd name="connsiteY4" fmla="*/ 42350 h 55334"/>
                  <a:gd name="connsiteX5" fmla="*/ 1569330 w 1849248"/>
                  <a:gd name="connsiteY5" fmla="*/ 53264 h 55334"/>
                  <a:gd name="connsiteX6" fmla="*/ 1849248 w 1849248"/>
                  <a:gd name="connsiteY6" fmla="*/ 55289 h 55334"/>
                  <a:gd name="connsiteX0" fmla="*/ 0 w 1849248"/>
                  <a:gd name="connsiteY0" fmla="*/ 55334 h 55334"/>
                  <a:gd name="connsiteX1" fmla="*/ 354342 w 1849248"/>
                  <a:gd name="connsiteY1" fmla="*/ 49290 h 55334"/>
                  <a:gd name="connsiteX2" fmla="*/ 712268 w 1849248"/>
                  <a:gd name="connsiteY2" fmla="*/ 7320 h 55334"/>
                  <a:gd name="connsiteX3" fmla="*/ 1063211 w 1849248"/>
                  <a:gd name="connsiteY3" fmla="*/ 3324 h 55334"/>
                  <a:gd name="connsiteX4" fmla="*/ 1394382 w 1849248"/>
                  <a:gd name="connsiteY4" fmla="*/ 42350 h 55334"/>
                  <a:gd name="connsiteX5" fmla="*/ 1576403 w 1849248"/>
                  <a:gd name="connsiteY5" fmla="*/ 53264 h 55334"/>
                  <a:gd name="connsiteX6" fmla="*/ 1849248 w 1849248"/>
                  <a:gd name="connsiteY6" fmla="*/ 55289 h 55334"/>
                  <a:gd name="connsiteX0" fmla="*/ 0 w 1849248"/>
                  <a:gd name="connsiteY0" fmla="*/ 55334 h 55334"/>
                  <a:gd name="connsiteX1" fmla="*/ 354342 w 1849248"/>
                  <a:gd name="connsiteY1" fmla="*/ 49290 h 55334"/>
                  <a:gd name="connsiteX2" fmla="*/ 712268 w 1849248"/>
                  <a:gd name="connsiteY2" fmla="*/ 7320 h 55334"/>
                  <a:gd name="connsiteX3" fmla="*/ 1063211 w 1849248"/>
                  <a:gd name="connsiteY3" fmla="*/ 3324 h 55334"/>
                  <a:gd name="connsiteX4" fmla="*/ 1394382 w 1849248"/>
                  <a:gd name="connsiteY4" fmla="*/ 42350 h 55334"/>
                  <a:gd name="connsiteX5" fmla="*/ 1576403 w 1849248"/>
                  <a:gd name="connsiteY5" fmla="*/ 53264 h 55334"/>
                  <a:gd name="connsiteX6" fmla="*/ 1849248 w 1849248"/>
                  <a:gd name="connsiteY6" fmla="*/ 55289 h 55334"/>
                  <a:gd name="connsiteX0" fmla="*/ 0 w 1849248"/>
                  <a:gd name="connsiteY0" fmla="*/ 55148 h 55148"/>
                  <a:gd name="connsiteX1" fmla="*/ 354342 w 1849248"/>
                  <a:gd name="connsiteY1" fmla="*/ 49104 h 55148"/>
                  <a:gd name="connsiteX2" fmla="*/ 712268 w 1849248"/>
                  <a:gd name="connsiteY2" fmla="*/ 7134 h 55148"/>
                  <a:gd name="connsiteX3" fmla="*/ 1063211 w 1849248"/>
                  <a:gd name="connsiteY3" fmla="*/ 3138 h 55148"/>
                  <a:gd name="connsiteX4" fmla="*/ 1362552 w 1849248"/>
                  <a:gd name="connsiteY4" fmla="*/ 39583 h 55148"/>
                  <a:gd name="connsiteX5" fmla="*/ 1576403 w 1849248"/>
                  <a:gd name="connsiteY5" fmla="*/ 53078 h 55148"/>
                  <a:gd name="connsiteX6" fmla="*/ 1849248 w 1849248"/>
                  <a:gd name="connsiteY6" fmla="*/ 55103 h 55148"/>
                  <a:gd name="connsiteX0" fmla="*/ 0 w 1849248"/>
                  <a:gd name="connsiteY0" fmla="*/ 54899 h 54899"/>
                  <a:gd name="connsiteX1" fmla="*/ 354342 w 1849248"/>
                  <a:gd name="connsiteY1" fmla="*/ 48855 h 54899"/>
                  <a:gd name="connsiteX2" fmla="*/ 712268 w 1849248"/>
                  <a:gd name="connsiteY2" fmla="*/ 6885 h 54899"/>
                  <a:gd name="connsiteX3" fmla="*/ 1063211 w 1849248"/>
                  <a:gd name="connsiteY3" fmla="*/ 2889 h 54899"/>
                  <a:gd name="connsiteX4" fmla="*/ 1362552 w 1849248"/>
                  <a:gd name="connsiteY4" fmla="*/ 35893 h 54899"/>
                  <a:gd name="connsiteX5" fmla="*/ 1576403 w 1849248"/>
                  <a:gd name="connsiteY5" fmla="*/ 52829 h 54899"/>
                  <a:gd name="connsiteX6" fmla="*/ 1849248 w 1849248"/>
                  <a:gd name="connsiteY6" fmla="*/ 54854 h 54899"/>
                  <a:gd name="connsiteX0" fmla="*/ 0 w 1849248"/>
                  <a:gd name="connsiteY0" fmla="*/ 54899 h 54899"/>
                  <a:gd name="connsiteX1" fmla="*/ 185036 w 1849248"/>
                  <a:gd name="connsiteY1" fmla="*/ 53353 h 54899"/>
                  <a:gd name="connsiteX2" fmla="*/ 354342 w 1849248"/>
                  <a:gd name="connsiteY2" fmla="*/ 48855 h 54899"/>
                  <a:gd name="connsiteX3" fmla="*/ 712268 w 1849248"/>
                  <a:gd name="connsiteY3" fmla="*/ 6885 h 54899"/>
                  <a:gd name="connsiteX4" fmla="*/ 1063211 w 1849248"/>
                  <a:gd name="connsiteY4" fmla="*/ 2889 h 54899"/>
                  <a:gd name="connsiteX5" fmla="*/ 1362552 w 1849248"/>
                  <a:gd name="connsiteY5" fmla="*/ 35893 h 54899"/>
                  <a:gd name="connsiteX6" fmla="*/ 1576403 w 1849248"/>
                  <a:gd name="connsiteY6" fmla="*/ 52829 h 54899"/>
                  <a:gd name="connsiteX7" fmla="*/ 1849248 w 1849248"/>
                  <a:gd name="connsiteY7" fmla="*/ 54854 h 54899"/>
                  <a:gd name="connsiteX0" fmla="*/ 0 w 2219550"/>
                  <a:gd name="connsiteY0" fmla="*/ 52952 h 54854"/>
                  <a:gd name="connsiteX1" fmla="*/ 555338 w 2219550"/>
                  <a:gd name="connsiteY1" fmla="*/ 53353 h 54854"/>
                  <a:gd name="connsiteX2" fmla="*/ 724644 w 2219550"/>
                  <a:gd name="connsiteY2" fmla="*/ 48855 h 54854"/>
                  <a:gd name="connsiteX3" fmla="*/ 1082570 w 2219550"/>
                  <a:gd name="connsiteY3" fmla="*/ 6885 h 54854"/>
                  <a:gd name="connsiteX4" fmla="*/ 1433513 w 2219550"/>
                  <a:gd name="connsiteY4" fmla="*/ 2889 h 54854"/>
                  <a:gd name="connsiteX5" fmla="*/ 1732854 w 2219550"/>
                  <a:gd name="connsiteY5" fmla="*/ 35893 h 54854"/>
                  <a:gd name="connsiteX6" fmla="*/ 1946705 w 2219550"/>
                  <a:gd name="connsiteY6" fmla="*/ 52829 h 54854"/>
                  <a:gd name="connsiteX7" fmla="*/ 2219550 w 2219550"/>
                  <a:gd name="connsiteY7" fmla="*/ 54854 h 54854"/>
                  <a:gd name="connsiteX0" fmla="*/ 0 w 2264665"/>
                  <a:gd name="connsiteY0" fmla="*/ 52952 h 56073"/>
                  <a:gd name="connsiteX1" fmla="*/ 555338 w 2264665"/>
                  <a:gd name="connsiteY1" fmla="*/ 53353 h 56073"/>
                  <a:gd name="connsiteX2" fmla="*/ 724644 w 2264665"/>
                  <a:gd name="connsiteY2" fmla="*/ 48855 h 56073"/>
                  <a:gd name="connsiteX3" fmla="*/ 1082570 w 2264665"/>
                  <a:gd name="connsiteY3" fmla="*/ 6885 h 56073"/>
                  <a:gd name="connsiteX4" fmla="*/ 1433513 w 2264665"/>
                  <a:gd name="connsiteY4" fmla="*/ 2889 h 56073"/>
                  <a:gd name="connsiteX5" fmla="*/ 1732854 w 2264665"/>
                  <a:gd name="connsiteY5" fmla="*/ 35893 h 56073"/>
                  <a:gd name="connsiteX6" fmla="*/ 1946705 w 2264665"/>
                  <a:gd name="connsiteY6" fmla="*/ 52829 h 56073"/>
                  <a:gd name="connsiteX7" fmla="*/ 2264665 w 2264665"/>
                  <a:gd name="connsiteY7" fmla="*/ 56073 h 56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4665" h="56073">
                    <a:moveTo>
                      <a:pt x="0" y="52952"/>
                    </a:moveTo>
                    <a:lnTo>
                      <a:pt x="555338" y="53353"/>
                    </a:lnTo>
                    <a:cubicBezTo>
                      <a:pt x="614395" y="52346"/>
                      <a:pt x="636772" y="56600"/>
                      <a:pt x="724644" y="48855"/>
                    </a:cubicBezTo>
                    <a:cubicBezTo>
                      <a:pt x="812516" y="41110"/>
                      <a:pt x="964425" y="14546"/>
                      <a:pt x="1082570" y="6885"/>
                    </a:cubicBezTo>
                    <a:cubicBezTo>
                      <a:pt x="1200715" y="-776"/>
                      <a:pt x="1325132" y="-1946"/>
                      <a:pt x="1433513" y="2889"/>
                    </a:cubicBezTo>
                    <a:cubicBezTo>
                      <a:pt x="1541894" y="7724"/>
                      <a:pt x="1637891" y="27713"/>
                      <a:pt x="1732854" y="35893"/>
                    </a:cubicBezTo>
                    <a:cubicBezTo>
                      <a:pt x="1786455" y="44406"/>
                      <a:pt x="1889568" y="50338"/>
                      <a:pt x="1946705" y="52829"/>
                    </a:cubicBezTo>
                    <a:cubicBezTo>
                      <a:pt x="2003949" y="56133"/>
                      <a:pt x="2230980" y="53872"/>
                      <a:pt x="2264665" y="56073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cxnSp>
            <p:nvCxnSpPr>
              <p:cNvPr id="20" name="Přímá spojnice se šipkou 19"/>
              <p:cNvCxnSpPr/>
              <p:nvPr/>
            </p:nvCxnSpPr>
            <p:spPr>
              <a:xfrm>
                <a:off x="1754465" y="5207308"/>
                <a:ext cx="6840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Přímá spojnice se šipkou 20"/>
              <p:cNvCxnSpPr/>
              <p:nvPr/>
            </p:nvCxnSpPr>
            <p:spPr>
              <a:xfrm>
                <a:off x="7042001" y="5227279"/>
                <a:ext cx="6840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se šipkou 21"/>
              <p:cNvCxnSpPr/>
              <p:nvPr/>
            </p:nvCxnSpPr>
            <p:spPr>
              <a:xfrm flipV="1">
                <a:off x="4403583" y="5191287"/>
                <a:ext cx="864000" cy="0"/>
              </a:xfrm>
              <a:prstGeom prst="straightConnector1">
                <a:avLst/>
              </a:prstGeom>
              <a:ln w="38100">
                <a:solidFill>
                  <a:srgbClr val="0033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Skupina 22"/>
              <p:cNvGrpSpPr/>
              <p:nvPr/>
            </p:nvGrpSpPr>
            <p:grpSpPr>
              <a:xfrm>
                <a:off x="5708689" y="4880362"/>
                <a:ext cx="1238245" cy="686702"/>
                <a:chOff x="6171985" y="3514131"/>
                <a:chExt cx="1511217" cy="686702"/>
              </a:xfrm>
            </p:grpSpPr>
            <p:sp>
              <p:nvSpPr>
                <p:cNvPr id="53" name="Volný tvar 52"/>
                <p:cNvSpPr/>
                <p:nvPr/>
              </p:nvSpPr>
              <p:spPr>
                <a:xfrm>
                  <a:off x="6435652" y="3514131"/>
                  <a:ext cx="824120" cy="296292"/>
                </a:xfrm>
                <a:custGeom>
                  <a:avLst/>
                  <a:gdLst>
                    <a:gd name="connsiteX0" fmla="*/ 0 w 866899"/>
                    <a:gd name="connsiteY0" fmla="*/ 821114 h 821114"/>
                    <a:gd name="connsiteX1" fmla="*/ 748146 w 866899"/>
                    <a:gd name="connsiteY1" fmla="*/ 536106 h 821114"/>
                    <a:gd name="connsiteX2" fmla="*/ 855024 w 866899"/>
                    <a:gd name="connsiteY2" fmla="*/ 120470 h 821114"/>
                    <a:gd name="connsiteX3" fmla="*/ 641268 w 866899"/>
                    <a:gd name="connsiteY3" fmla="*/ 1716 h 821114"/>
                    <a:gd name="connsiteX4" fmla="*/ 522515 w 866899"/>
                    <a:gd name="connsiteY4" fmla="*/ 61093 h 821114"/>
                    <a:gd name="connsiteX0" fmla="*/ 0 w 858074"/>
                    <a:gd name="connsiteY0" fmla="*/ 812532 h 812532"/>
                    <a:gd name="connsiteX1" fmla="*/ 748146 w 858074"/>
                    <a:gd name="connsiteY1" fmla="*/ 527524 h 812532"/>
                    <a:gd name="connsiteX2" fmla="*/ 855024 w 858074"/>
                    <a:gd name="connsiteY2" fmla="*/ 111888 h 812532"/>
                    <a:gd name="connsiteX3" fmla="*/ 760408 w 858074"/>
                    <a:gd name="connsiteY3" fmla="*/ 2146 h 812532"/>
                    <a:gd name="connsiteX4" fmla="*/ 522515 w 858074"/>
                    <a:gd name="connsiteY4" fmla="*/ 52511 h 812532"/>
                    <a:gd name="connsiteX0" fmla="*/ 0 w 858074"/>
                    <a:gd name="connsiteY0" fmla="*/ 811703 h 811703"/>
                    <a:gd name="connsiteX1" fmla="*/ 748146 w 858074"/>
                    <a:gd name="connsiteY1" fmla="*/ 526695 h 811703"/>
                    <a:gd name="connsiteX2" fmla="*/ 855024 w 858074"/>
                    <a:gd name="connsiteY2" fmla="*/ 111059 h 811703"/>
                    <a:gd name="connsiteX3" fmla="*/ 760408 w 858074"/>
                    <a:gd name="connsiteY3" fmla="*/ 1317 h 811703"/>
                    <a:gd name="connsiteX4" fmla="*/ 689311 w 858074"/>
                    <a:gd name="connsiteY4" fmla="*/ 60694 h 811703"/>
                    <a:gd name="connsiteX0" fmla="*/ 0 w 832479"/>
                    <a:gd name="connsiteY0" fmla="*/ 818261 h 818261"/>
                    <a:gd name="connsiteX1" fmla="*/ 748146 w 832479"/>
                    <a:gd name="connsiteY1" fmla="*/ 533253 h 818261"/>
                    <a:gd name="connsiteX2" fmla="*/ 816304 w 832479"/>
                    <a:gd name="connsiteY2" fmla="*/ 234794 h 818261"/>
                    <a:gd name="connsiteX3" fmla="*/ 760408 w 832479"/>
                    <a:gd name="connsiteY3" fmla="*/ 7875 h 818261"/>
                    <a:gd name="connsiteX4" fmla="*/ 689311 w 832479"/>
                    <a:gd name="connsiteY4" fmla="*/ 67252 h 818261"/>
                    <a:gd name="connsiteX0" fmla="*/ 0 w 847209"/>
                    <a:gd name="connsiteY0" fmla="*/ 817692 h 817692"/>
                    <a:gd name="connsiteX1" fmla="*/ 748146 w 847209"/>
                    <a:gd name="connsiteY1" fmla="*/ 532684 h 817692"/>
                    <a:gd name="connsiteX2" fmla="*/ 840132 w 847209"/>
                    <a:gd name="connsiteY2" fmla="*/ 225209 h 817692"/>
                    <a:gd name="connsiteX3" fmla="*/ 760408 w 847209"/>
                    <a:gd name="connsiteY3" fmla="*/ 7306 h 817692"/>
                    <a:gd name="connsiteX4" fmla="*/ 689311 w 847209"/>
                    <a:gd name="connsiteY4" fmla="*/ 66683 h 817692"/>
                    <a:gd name="connsiteX0" fmla="*/ 0 w 848487"/>
                    <a:gd name="connsiteY0" fmla="*/ 817692 h 817692"/>
                    <a:gd name="connsiteX1" fmla="*/ 748146 w 848487"/>
                    <a:gd name="connsiteY1" fmla="*/ 532684 h 817692"/>
                    <a:gd name="connsiteX2" fmla="*/ 840132 w 848487"/>
                    <a:gd name="connsiteY2" fmla="*/ 225209 h 817692"/>
                    <a:gd name="connsiteX3" fmla="*/ 760408 w 848487"/>
                    <a:gd name="connsiteY3" fmla="*/ 7306 h 817692"/>
                    <a:gd name="connsiteX4" fmla="*/ 689311 w 848487"/>
                    <a:gd name="connsiteY4" fmla="*/ 66683 h 817692"/>
                    <a:gd name="connsiteX0" fmla="*/ 0 w 841544"/>
                    <a:gd name="connsiteY0" fmla="*/ 817692 h 817692"/>
                    <a:gd name="connsiteX1" fmla="*/ 733253 w 841544"/>
                    <a:gd name="connsiteY1" fmla="*/ 658875 h 817692"/>
                    <a:gd name="connsiteX2" fmla="*/ 840132 w 841544"/>
                    <a:gd name="connsiteY2" fmla="*/ 225209 h 817692"/>
                    <a:gd name="connsiteX3" fmla="*/ 760408 w 841544"/>
                    <a:gd name="connsiteY3" fmla="*/ 7306 h 817692"/>
                    <a:gd name="connsiteX4" fmla="*/ 689311 w 841544"/>
                    <a:gd name="connsiteY4" fmla="*/ 66683 h 817692"/>
                    <a:gd name="connsiteX0" fmla="*/ 0 w 854544"/>
                    <a:gd name="connsiteY0" fmla="*/ 817692 h 817692"/>
                    <a:gd name="connsiteX1" fmla="*/ 733253 w 854544"/>
                    <a:gd name="connsiteY1" fmla="*/ 658875 h 817692"/>
                    <a:gd name="connsiteX2" fmla="*/ 844278 w 854544"/>
                    <a:gd name="connsiteY2" fmla="*/ 416383 h 817692"/>
                    <a:gd name="connsiteX3" fmla="*/ 840132 w 854544"/>
                    <a:gd name="connsiteY3" fmla="*/ 225209 h 817692"/>
                    <a:gd name="connsiteX4" fmla="*/ 760408 w 854544"/>
                    <a:gd name="connsiteY4" fmla="*/ 7306 h 817692"/>
                    <a:gd name="connsiteX5" fmla="*/ 689311 w 854544"/>
                    <a:gd name="connsiteY5" fmla="*/ 66683 h 817692"/>
                    <a:gd name="connsiteX0" fmla="*/ 0 w 849156"/>
                    <a:gd name="connsiteY0" fmla="*/ 817692 h 817692"/>
                    <a:gd name="connsiteX1" fmla="*/ 733253 w 849156"/>
                    <a:gd name="connsiteY1" fmla="*/ 658875 h 817692"/>
                    <a:gd name="connsiteX2" fmla="*/ 835342 w 849156"/>
                    <a:gd name="connsiteY2" fmla="*/ 506522 h 817692"/>
                    <a:gd name="connsiteX3" fmla="*/ 840132 w 849156"/>
                    <a:gd name="connsiteY3" fmla="*/ 225209 h 817692"/>
                    <a:gd name="connsiteX4" fmla="*/ 760408 w 849156"/>
                    <a:gd name="connsiteY4" fmla="*/ 7306 h 817692"/>
                    <a:gd name="connsiteX5" fmla="*/ 689311 w 849156"/>
                    <a:gd name="connsiteY5" fmla="*/ 66683 h 817692"/>
                    <a:gd name="connsiteX0" fmla="*/ 0 w 845158"/>
                    <a:gd name="connsiteY0" fmla="*/ 817692 h 817692"/>
                    <a:gd name="connsiteX1" fmla="*/ 733253 w 845158"/>
                    <a:gd name="connsiteY1" fmla="*/ 658875 h 817692"/>
                    <a:gd name="connsiteX2" fmla="*/ 835342 w 845158"/>
                    <a:gd name="connsiteY2" fmla="*/ 506522 h 817692"/>
                    <a:gd name="connsiteX3" fmla="*/ 840132 w 845158"/>
                    <a:gd name="connsiteY3" fmla="*/ 225209 h 817692"/>
                    <a:gd name="connsiteX4" fmla="*/ 760408 w 845158"/>
                    <a:gd name="connsiteY4" fmla="*/ 7306 h 817692"/>
                    <a:gd name="connsiteX5" fmla="*/ 689311 w 845158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6270 h 816270"/>
                    <a:gd name="connsiteX1" fmla="*/ 733253 w 850221"/>
                    <a:gd name="connsiteY1" fmla="*/ 657453 h 816270"/>
                    <a:gd name="connsiteX2" fmla="*/ 835342 w 850221"/>
                    <a:gd name="connsiteY2" fmla="*/ 505100 h 816270"/>
                    <a:gd name="connsiteX3" fmla="*/ 840132 w 850221"/>
                    <a:gd name="connsiteY3" fmla="*/ 200791 h 816270"/>
                    <a:gd name="connsiteX4" fmla="*/ 760408 w 850221"/>
                    <a:gd name="connsiteY4" fmla="*/ 5884 h 816270"/>
                    <a:gd name="connsiteX5" fmla="*/ 689311 w 850221"/>
                    <a:gd name="connsiteY5" fmla="*/ 65261 h 816270"/>
                    <a:gd name="connsiteX0" fmla="*/ 0 w 842597"/>
                    <a:gd name="connsiteY0" fmla="*/ 816270 h 816270"/>
                    <a:gd name="connsiteX1" fmla="*/ 733253 w 842597"/>
                    <a:gd name="connsiteY1" fmla="*/ 657453 h 816270"/>
                    <a:gd name="connsiteX2" fmla="*/ 812545 w 842597"/>
                    <a:gd name="connsiteY2" fmla="*/ 451445 h 816270"/>
                    <a:gd name="connsiteX3" fmla="*/ 840132 w 842597"/>
                    <a:gd name="connsiteY3" fmla="*/ 200791 h 816270"/>
                    <a:gd name="connsiteX4" fmla="*/ 760408 w 842597"/>
                    <a:gd name="connsiteY4" fmla="*/ 5884 h 816270"/>
                    <a:gd name="connsiteX5" fmla="*/ 689311 w 842597"/>
                    <a:gd name="connsiteY5" fmla="*/ 65261 h 816270"/>
                    <a:gd name="connsiteX0" fmla="*/ 0 w 826014"/>
                    <a:gd name="connsiteY0" fmla="*/ 815353 h 815353"/>
                    <a:gd name="connsiteX1" fmla="*/ 733253 w 826014"/>
                    <a:gd name="connsiteY1" fmla="*/ 656536 h 815353"/>
                    <a:gd name="connsiteX2" fmla="*/ 812545 w 826014"/>
                    <a:gd name="connsiteY2" fmla="*/ 450528 h 815353"/>
                    <a:gd name="connsiteX3" fmla="*/ 817335 w 826014"/>
                    <a:gd name="connsiteY3" fmla="*/ 184543 h 815353"/>
                    <a:gd name="connsiteX4" fmla="*/ 760408 w 826014"/>
                    <a:gd name="connsiteY4" fmla="*/ 4967 h 815353"/>
                    <a:gd name="connsiteX5" fmla="*/ 689311 w 826014"/>
                    <a:gd name="connsiteY5" fmla="*/ 64344 h 815353"/>
                    <a:gd name="connsiteX0" fmla="*/ 0 w 826014"/>
                    <a:gd name="connsiteY0" fmla="*/ 815353 h 815353"/>
                    <a:gd name="connsiteX1" fmla="*/ 725654 w 826014"/>
                    <a:gd name="connsiteY1" fmla="*/ 610543 h 815353"/>
                    <a:gd name="connsiteX2" fmla="*/ 812545 w 826014"/>
                    <a:gd name="connsiteY2" fmla="*/ 450528 h 815353"/>
                    <a:gd name="connsiteX3" fmla="*/ 817335 w 826014"/>
                    <a:gd name="connsiteY3" fmla="*/ 184543 h 815353"/>
                    <a:gd name="connsiteX4" fmla="*/ 760408 w 826014"/>
                    <a:gd name="connsiteY4" fmla="*/ 4967 h 815353"/>
                    <a:gd name="connsiteX5" fmla="*/ 689311 w 826014"/>
                    <a:gd name="connsiteY5" fmla="*/ 64344 h 815353"/>
                    <a:gd name="connsiteX0" fmla="*/ 0 w 826014"/>
                    <a:gd name="connsiteY0" fmla="*/ 815353 h 815353"/>
                    <a:gd name="connsiteX1" fmla="*/ 725654 w 826014"/>
                    <a:gd name="connsiteY1" fmla="*/ 610543 h 815353"/>
                    <a:gd name="connsiteX2" fmla="*/ 812545 w 826014"/>
                    <a:gd name="connsiteY2" fmla="*/ 450528 h 815353"/>
                    <a:gd name="connsiteX3" fmla="*/ 817335 w 826014"/>
                    <a:gd name="connsiteY3" fmla="*/ 184543 h 815353"/>
                    <a:gd name="connsiteX4" fmla="*/ 760408 w 826014"/>
                    <a:gd name="connsiteY4" fmla="*/ 4967 h 815353"/>
                    <a:gd name="connsiteX5" fmla="*/ 689311 w 826014"/>
                    <a:gd name="connsiteY5" fmla="*/ 64344 h 815353"/>
                    <a:gd name="connsiteX0" fmla="*/ 0 w 830148"/>
                    <a:gd name="connsiteY0" fmla="*/ 815353 h 815353"/>
                    <a:gd name="connsiteX1" fmla="*/ 725654 w 830148"/>
                    <a:gd name="connsiteY1" fmla="*/ 610543 h 815353"/>
                    <a:gd name="connsiteX2" fmla="*/ 812545 w 830148"/>
                    <a:gd name="connsiteY2" fmla="*/ 450528 h 815353"/>
                    <a:gd name="connsiteX3" fmla="*/ 817335 w 830148"/>
                    <a:gd name="connsiteY3" fmla="*/ 184543 h 815353"/>
                    <a:gd name="connsiteX4" fmla="*/ 760408 w 830148"/>
                    <a:gd name="connsiteY4" fmla="*/ 4967 h 815353"/>
                    <a:gd name="connsiteX5" fmla="*/ 689311 w 830148"/>
                    <a:gd name="connsiteY5" fmla="*/ 64344 h 815353"/>
                    <a:gd name="connsiteX0" fmla="*/ 0 w 830148"/>
                    <a:gd name="connsiteY0" fmla="*/ 815353 h 815353"/>
                    <a:gd name="connsiteX1" fmla="*/ 725654 w 830148"/>
                    <a:gd name="connsiteY1" fmla="*/ 610543 h 815353"/>
                    <a:gd name="connsiteX2" fmla="*/ 812545 w 830148"/>
                    <a:gd name="connsiteY2" fmla="*/ 450528 h 815353"/>
                    <a:gd name="connsiteX3" fmla="*/ 817335 w 830148"/>
                    <a:gd name="connsiteY3" fmla="*/ 184543 h 815353"/>
                    <a:gd name="connsiteX4" fmla="*/ 760408 w 830148"/>
                    <a:gd name="connsiteY4" fmla="*/ 4967 h 815353"/>
                    <a:gd name="connsiteX5" fmla="*/ 689311 w 830148"/>
                    <a:gd name="connsiteY5" fmla="*/ 64344 h 815353"/>
                    <a:gd name="connsiteX0" fmla="*/ 0 w 830148"/>
                    <a:gd name="connsiteY0" fmla="*/ 815353 h 815353"/>
                    <a:gd name="connsiteX1" fmla="*/ 725654 w 830148"/>
                    <a:gd name="connsiteY1" fmla="*/ 610543 h 815353"/>
                    <a:gd name="connsiteX2" fmla="*/ 812545 w 830148"/>
                    <a:gd name="connsiteY2" fmla="*/ 450528 h 815353"/>
                    <a:gd name="connsiteX3" fmla="*/ 817335 w 830148"/>
                    <a:gd name="connsiteY3" fmla="*/ 184543 h 815353"/>
                    <a:gd name="connsiteX4" fmla="*/ 760408 w 830148"/>
                    <a:gd name="connsiteY4" fmla="*/ 4967 h 815353"/>
                    <a:gd name="connsiteX5" fmla="*/ 689311 w 830148"/>
                    <a:gd name="connsiteY5" fmla="*/ 64344 h 815353"/>
                    <a:gd name="connsiteX0" fmla="*/ 0 w 830148"/>
                    <a:gd name="connsiteY0" fmla="*/ 815353 h 815353"/>
                    <a:gd name="connsiteX1" fmla="*/ 725654 w 830148"/>
                    <a:gd name="connsiteY1" fmla="*/ 610543 h 815353"/>
                    <a:gd name="connsiteX2" fmla="*/ 812545 w 830148"/>
                    <a:gd name="connsiteY2" fmla="*/ 450528 h 815353"/>
                    <a:gd name="connsiteX3" fmla="*/ 817335 w 830148"/>
                    <a:gd name="connsiteY3" fmla="*/ 184543 h 815353"/>
                    <a:gd name="connsiteX4" fmla="*/ 760408 w 830148"/>
                    <a:gd name="connsiteY4" fmla="*/ 4967 h 815353"/>
                    <a:gd name="connsiteX5" fmla="*/ 689311 w 830148"/>
                    <a:gd name="connsiteY5" fmla="*/ 64344 h 815353"/>
                    <a:gd name="connsiteX0" fmla="*/ 0 w 830148"/>
                    <a:gd name="connsiteY0" fmla="*/ 815353 h 815353"/>
                    <a:gd name="connsiteX1" fmla="*/ 725654 w 830148"/>
                    <a:gd name="connsiteY1" fmla="*/ 610543 h 815353"/>
                    <a:gd name="connsiteX2" fmla="*/ 812545 w 830148"/>
                    <a:gd name="connsiteY2" fmla="*/ 450528 h 815353"/>
                    <a:gd name="connsiteX3" fmla="*/ 817335 w 830148"/>
                    <a:gd name="connsiteY3" fmla="*/ 184543 h 815353"/>
                    <a:gd name="connsiteX4" fmla="*/ 760408 w 830148"/>
                    <a:gd name="connsiteY4" fmla="*/ 4967 h 815353"/>
                    <a:gd name="connsiteX5" fmla="*/ 689311 w 830148"/>
                    <a:gd name="connsiteY5" fmla="*/ 64344 h 815353"/>
                    <a:gd name="connsiteX0" fmla="*/ 0 w 824120"/>
                    <a:gd name="connsiteY0" fmla="*/ 815353 h 815353"/>
                    <a:gd name="connsiteX1" fmla="*/ 725654 w 824120"/>
                    <a:gd name="connsiteY1" fmla="*/ 610543 h 815353"/>
                    <a:gd name="connsiteX2" fmla="*/ 812545 w 824120"/>
                    <a:gd name="connsiteY2" fmla="*/ 450528 h 815353"/>
                    <a:gd name="connsiteX3" fmla="*/ 817335 w 824120"/>
                    <a:gd name="connsiteY3" fmla="*/ 184543 h 815353"/>
                    <a:gd name="connsiteX4" fmla="*/ 760408 w 824120"/>
                    <a:gd name="connsiteY4" fmla="*/ 4967 h 815353"/>
                    <a:gd name="connsiteX5" fmla="*/ 689311 w 824120"/>
                    <a:gd name="connsiteY5" fmla="*/ 64344 h 815353"/>
                    <a:gd name="connsiteX0" fmla="*/ 0 w 824120"/>
                    <a:gd name="connsiteY0" fmla="*/ 864242 h 864242"/>
                    <a:gd name="connsiteX1" fmla="*/ 725654 w 824120"/>
                    <a:gd name="connsiteY1" fmla="*/ 659432 h 864242"/>
                    <a:gd name="connsiteX2" fmla="*/ 812545 w 824120"/>
                    <a:gd name="connsiteY2" fmla="*/ 499417 h 864242"/>
                    <a:gd name="connsiteX3" fmla="*/ 817335 w 824120"/>
                    <a:gd name="connsiteY3" fmla="*/ 233432 h 864242"/>
                    <a:gd name="connsiteX4" fmla="*/ 760408 w 824120"/>
                    <a:gd name="connsiteY4" fmla="*/ 53856 h 864242"/>
                    <a:gd name="connsiteX5" fmla="*/ 696910 w 824120"/>
                    <a:gd name="connsiteY5" fmla="*/ 13585 h 864242"/>
                    <a:gd name="connsiteX0" fmla="*/ 0 w 824120"/>
                    <a:gd name="connsiteY0" fmla="*/ 850657 h 850657"/>
                    <a:gd name="connsiteX1" fmla="*/ 725654 w 824120"/>
                    <a:gd name="connsiteY1" fmla="*/ 645847 h 850657"/>
                    <a:gd name="connsiteX2" fmla="*/ 812545 w 824120"/>
                    <a:gd name="connsiteY2" fmla="*/ 485832 h 850657"/>
                    <a:gd name="connsiteX3" fmla="*/ 817335 w 824120"/>
                    <a:gd name="connsiteY3" fmla="*/ 219847 h 850657"/>
                    <a:gd name="connsiteX4" fmla="*/ 760408 w 824120"/>
                    <a:gd name="connsiteY4" fmla="*/ 40271 h 850657"/>
                    <a:gd name="connsiteX5" fmla="*/ 696910 w 824120"/>
                    <a:gd name="connsiteY5" fmla="*/ 0 h 850657"/>
                    <a:gd name="connsiteX0" fmla="*/ 0 w 824120"/>
                    <a:gd name="connsiteY0" fmla="*/ 888984 h 888984"/>
                    <a:gd name="connsiteX1" fmla="*/ 725654 w 824120"/>
                    <a:gd name="connsiteY1" fmla="*/ 684174 h 888984"/>
                    <a:gd name="connsiteX2" fmla="*/ 812545 w 824120"/>
                    <a:gd name="connsiteY2" fmla="*/ 524159 h 888984"/>
                    <a:gd name="connsiteX3" fmla="*/ 817335 w 824120"/>
                    <a:gd name="connsiteY3" fmla="*/ 258174 h 888984"/>
                    <a:gd name="connsiteX4" fmla="*/ 760408 w 824120"/>
                    <a:gd name="connsiteY4" fmla="*/ 78598 h 888984"/>
                    <a:gd name="connsiteX5" fmla="*/ 712108 w 824120"/>
                    <a:gd name="connsiteY5" fmla="*/ 0 h 888984"/>
                    <a:gd name="connsiteX0" fmla="*/ 0 w 824120"/>
                    <a:gd name="connsiteY0" fmla="*/ 896649 h 896649"/>
                    <a:gd name="connsiteX1" fmla="*/ 725654 w 824120"/>
                    <a:gd name="connsiteY1" fmla="*/ 691839 h 896649"/>
                    <a:gd name="connsiteX2" fmla="*/ 812545 w 824120"/>
                    <a:gd name="connsiteY2" fmla="*/ 531824 h 896649"/>
                    <a:gd name="connsiteX3" fmla="*/ 817335 w 824120"/>
                    <a:gd name="connsiteY3" fmla="*/ 265839 h 896649"/>
                    <a:gd name="connsiteX4" fmla="*/ 760408 w 824120"/>
                    <a:gd name="connsiteY4" fmla="*/ 86263 h 896649"/>
                    <a:gd name="connsiteX5" fmla="*/ 742503 w 824120"/>
                    <a:gd name="connsiteY5" fmla="*/ 0 h 896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24120" h="896649">
                      <a:moveTo>
                        <a:pt x="0" y="896649"/>
                      </a:moveTo>
                      <a:cubicBezTo>
                        <a:pt x="302821" y="812532"/>
                        <a:pt x="689015" y="744976"/>
                        <a:pt x="725654" y="691839"/>
                      </a:cubicBezTo>
                      <a:cubicBezTo>
                        <a:pt x="762293" y="638702"/>
                        <a:pt x="792057" y="631569"/>
                        <a:pt x="812545" y="531824"/>
                      </a:cubicBezTo>
                      <a:cubicBezTo>
                        <a:pt x="828270" y="434776"/>
                        <a:pt x="826024" y="340099"/>
                        <a:pt x="817335" y="265839"/>
                      </a:cubicBezTo>
                      <a:cubicBezTo>
                        <a:pt x="808646" y="191579"/>
                        <a:pt x="772880" y="130569"/>
                        <a:pt x="760408" y="86263"/>
                      </a:cubicBezTo>
                      <a:cubicBezTo>
                        <a:pt x="747936" y="41957"/>
                        <a:pt x="781769" y="3692"/>
                        <a:pt x="742503" y="0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4" name="Volný tvar 53"/>
                <p:cNvSpPr/>
                <p:nvPr/>
              </p:nvSpPr>
              <p:spPr>
                <a:xfrm rot="163748" flipV="1">
                  <a:off x="6171985" y="3962671"/>
                  <a:ext cx="639688" cy="121921"/>
                </a:xfrm>
                <a:custGeom>
                  <a:avLst/>
                  <a:gdLst>
                    <a:gd name="connsiteX0" fmla="*/ 0 w 866899"/>
                    <a:gd name="connsiteY0" fmla="*/ 821114 h 821114"/>
                    <a:gd name="connsiteX1" fmla="*/ 748146 w 866899"/>
                    <a:gd name="connsiteY1" fmla="*/ 536106 h 821114"/>
                    <a:gd name="connsiteX2" fmla="*/ 855024 w 866899"/>
                    <a:gd name="connsiteY2" fmla="*/ 120470 h 821114"/>
                    <a:gd name="connsiteX3" fmla="*/ 641268 w 866899"/>
                    <a:gd name="connsiteY3" fmla="*/ 1716 h 821114"/>
                    <a:gd name="connsiteX4" fmla="*/ 522515 w 866899"/>
                    <a:gd name="connsiteY4" fmla="*/ 61093 h 821114"/>
                    <a:gd name="connsiteX0" fmla="*/ 0 w 858074"/>
                    <a:gd name="connsiteY0" fmla="*/ 812532 h 812532"/>
                    <a:gd name="connsiteX1" fmla="*/ 748146 w 858074"/>
                    <a:gd name="connsiteY1" fmla="*/ 527524 h 812532"/>
                    <a:gd name="connsiteX2" fmla="*/ 855024 w 858074"/>
                    <a:gd name="connsiteY2" fmla="*/ 111888 h 812532"/>
                    <a:gd name="connsiteX3" fmla="*/ 760408 w 858074"/>
                    <a:gd name="connsiteY3" fmla="*/ 2146 h 812532"/>
                    <a:gd name="connsiteX4" fmla="*/ 522515 w 858074"/>
                    <a:gd name="connsiteY4" fmla="*/ 52511 h 812532"/>
                    <a:gd name="connsiteX0" fmla="*/ 0 w 858074"/>
                    <a:gd name="connsiteY0" fmla="*/ 811703 h 811703"/>
                    <a:gd name="connsiteX1" fmla="*/ 748146 w 858074"/>
                    <a:gd name="connsiteY1" fmla="*/ 526695 h 811703"/>
                    <a:gd name="connsiteX2" fmla="*/ 855024 w 858074"/>
                    <a:gd name="connsiteY2" fmla="*/ 111059 h 811703"/>
                    <a:gd name="connsiteX3" fmla="*/ 760408 w 858074"/>
                    <a:gd name="connsiteY3" fmla="*/ 1317 h 811703"/>
                    <a:gd name="connsiteX4" fmla="*/ 689311 w 858074"/>
                    <a:gd name="connsiteY4" fmla="*/ 60694 h 811703"/>
                    <a:gd name="connsiteX0" fmla="*/ 0 w 832479"/>
                    <a:gd name="connsiteY0" fmla="*/ 818261 h 818261"/>
                    <a:gd name="connsiteX1" fmla="*/ 748146 w 832479"/>
                    <a:gd name="connsiteY1" fmla="*/ 533253 h 818261"/>
                    <a:gd name="connsiteX2" fmla="*/ 816304 w 832479"/>
                    <a:gd name="connsiteY2" fmla="*/ 234794 h 818261"/>
                    <a:gd name="connsiteX3" fmla="*/ 760408 w 832479"/>
                    <a:gd name="connsiteY3" fmla="*/ 7875 h 818261"/>
                    <a:gd name="connsiteX4" fmla="*/ 689311 w 832479"/>
                    <a:gd name="connsiteY4" fmla="*/ 67252 h 818261"/>
                    <a:gd name="connsiteX0" fmla="*/ 0 w 847209"/>
                    <a:gd name="connsiteY0" fmla="*/ 817692 h 817692"/>
                    <a:gd name="connsiteX1" fmla="*/ 748146 w 847209"/>
                    <a:gd name="connsiteY1" fmla="*/ 532684 h 817692"/>
                    <a:gd name="connsiteX2" fmla="*/ 840132 w 847209"/>
                    <a:gd name="connsiteY2" fmla="*/ 225209 h 817692"/>
                    <a:gd name="connsiteX3" fmla="*/ 760408 w 847209"/>
                    <a:gd name="connsiteY3" fmla="*/ 7306 h 817692"/>
                    <a:gd name="connsiteX4" fmla="*/ 689311 w 847209"/>
                    <a:gd name="connsiteY4" fmla="*/ 66683 h 817692"/>
                    <a:gd name="connsiteX0" fmla="*/ 0 w 848487"/>
                    <a:gd name="connsiteY0" fmla="*/ 817692 h 817692"/>
                    <a:gd name="connsiteX1" fmla="*/ 748146 w 848487"/>
                    <a:gd name="connsiteY1" fmla="*/ 532684 h 817692"/>
                    <a:gd name="connsiteX2" fmla="*/ 840132 w 848487"/>
                    <a:gd name="connsiteY2" fmla="*/ 225209 h 817692"/>
                    <a:gd name="connsiteX3" fmla="*/ 760408 w 848487"/>
                    <a:gd name="connsiteY3" fmla="*/ 7306 h 817692"/>
                    <a:gd name="connsiteX4" fmla="*/ 689311 w 848487"/>
                    <a:gd name="connsiteY4" fmla="*/ 66683 h 817692"/>
                    <a:gd name="connsiteX0" fmla="*/ 0 w 841544"/>
                    <a:gd name="connsiteY0" fmla="*/ 817692 h 817692"/>
                    <a:gd name="connsiteX1" fmla="*/ 733253 w 841544"/>
                    <a:gd name="connsiteY1" fmla="*/ 658875 h 817692"/>
                    <a:gd name="connsiteX2" fmla="*/ 840132 w 841544"/>
                    <a:gd name="connsiteY2" fmla="*/ 225209 h 817692"/>
                    <a:gd name="connsiteX3" fmla="*/ 760408 w 841544"/>
                    <a:gd name="connsiteY3" fmla="*/ 7306 h 817692"/>
                    <a:gd name="connsiteX4" fmla="*/ 689311 w 841544"/>
                    <a:gd name="connsiteY4" fmla="*/ 66683 h 817692"/>
                    <a:gd name="connsiteX0" fmla="*/ 0 w 854544"/>
                    <a:gd name="connsiteY0" fmla="*/ 817692 h 817692"/>
                    <a:gd name="connsiteX1" fmla="*/ 733253 w 854544"/>
                    <a:gd name="connsiteY1" fmla="*/ 658875 h 817692"/>
                    <a:gd name="connsiteX2" fmla="*/ 844278 w 854544"/>
                    <a:gd name="connsiteY2" fmla="*/ 416383 h 817692"/>
                    <a:gd name="connsiteX3" fmla="*/ 840132 w 854544"/>
                    <a:gd name="connsiteY3" fmla="*/ 225209 h 817692"/>
                    <a:gd name="connsiteX4" fmla="*/ 760408 w 854544"/>
                    <a:gd name="connsiteY4" fmla="*/ 7306 h 817692"/>
                    <a:gd name="connsiteX5" fmla="*/ 689311 w 854544"/>
                    <a:gd name="connsiteY5" fmla="*/ 66683 h 817692"/>
                    <a:gd name="connsiteX0" fmla="*/ 0 w 849156"/>
                    <a:gd name="connsiteY0" fmla="*/ 817692 h 817692"/>
                    <a:gd name="connsiteX1" fmla="*/ 733253 w 849156"/>
                    <a:gd name="connsiteY1" fmla="*/ 658875 h 817692"/>
                    <a:gd name="connsiteX2" fmla="*/ 835342 w 849156"/>
                    <a:gd name="connsiteY2" fmla="*/ 506522 h 817692"/>
                    <a:gd name="connsiteX3" fmla="*/ 840132 w 849156"/>
                    <a:gd name="connsiteY3" fmla="*/ 225209 h 817692"/>
                    <a:gd name="connsiteX4" fmla="*/ 760408 w 849156"/>
                    <a:gd name="connsiteY4" fmla="*/ 7306 h 817692"/>
                    <a:gd name="connsiteX5" fmla="*/ 689311 w 849156"/>
                    <a:gd name="connsiteY5" fmla="*/ 66683 h 817692"/>
                    <a:gd name="connsiteX0" fmla="*/ 0 w 845158"/>
                    <a:gd name="connsiteY0" fmla="*/ 817692 h 817692"/>
                    <a:gd name="connsiteX1" fmla="*/ 733253 w 845158"/>
                    <a:gd name="connsiteY1" fmla="*/ 658875 h 817692"/>
                    <a:gd name="connsiteX2" fmla="*/ 835342 w 845158"/>
                    <a:gd name="connsiteY2" fmla="*/ 506522 h 817692"/>
                    <a:gd name="connsiteX3" fmla="*/ 840132 w 845158"/>
                    <a:gd name="connsiteY3" fmla="*/ 225209 h 817692"/>
                    <a:gd name="connsiteX4" fmla="*/ 760408 w 845158"/>
                    <a:gd name="connsiteY4" fmla="*/ 7306 h 817692"/>
                    <a:gd name="connsiteX5" fmla="*/ 689311 w 845158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6270 h 816270"/>
                    <a:gd name="connsiteX1" fmla="*/ 733253 w 850221"/>
                    <a:gd name="connsiteY1" fmla="*/ 657453 h 816270"/>
                    <a:gd name="connsiteX2" fmla="*/ 835342 w 850221"/>
                    <a:gd name="connsiteY2" fmla="*/ 505100 h 816270"/>
                    <a:gd name="connsiteX3" fmla="*/ 840132 w 850221"/>
                    <a:gd name="connsiteY3" fmla="*/ 200791 h 816270"/>
                    <a:gd name="connsiteX4" fmla="*/ 760408 w 850221"/>
                    <a:gd name="connsiteY4" fmla="*/ 5884 h 816270"/>
                    <a:gd name="connsiteX5" fmla="*/ 689311 w 850221"/>
                    <a:gd name="connsiteY5" fmla="*/ 65261 h 816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0221" h="816270">
                      <a:moveTo>
                        <a:pt x="0" y="816270"/>
                      </a:moveTo>
                      <a:cubicBezTo>
                        <a:pt x="302821" y="732153"/>
                        <a:pt x="677617" y="701648"/>
                        <a:pt x="733253" y="657453"/>
                      </a:cubicBezTo>
                      <a:cubicBezTo>
                        <a:pt x="788889" y="613258"/>
                        <a:pt x="799657" y="658503"/>
                        <a:pt x="835342" y="505100"/>
                      </a:cubicBezTo>
                      <a:cubicBezTo>
                        <a:pt x="856133" y="369725"/>
                        <a:pt x="852621" y="283994"/>
                        <a:pt x="840132" y="200791"/>
                      </a:cubicBezTo>
                      <a:cubicBezTo>
                        <a:pt x="827643" y="117588"/>
                        <a:pt x="785545" y="28472"/>
                        <a:pt x="760408" y="5884"/>
                      </a:cubicBezTo>
                      <a:cubicBezTo>
                        <a:pt x="735271" y="-16704"/>
                        <a:pt x="720978" y="30624"/>
                        <a:pt x="689311" y="65261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5" name="Volný tvar 54"/>
                <p:cNvSpPr/>
                <p:nvPr/>
              </p:nvSpPr>
              <p:spPr>
                <a:xfrm rot="21306556">
                  <a:off x="6172346" y="3603845"/>
                  <a:ext cx="673777" cy="155390"/>
                </a:xfrm>
                <a:custGeom>
                  <a:avLst/>
                  <a:gdLst>
                    <a:gd name="connsiteX0" fmla="*/ 0 w 866899"/>
                    <a:gd name="connsiteY0" fmla="*/ 821114 h 821114"/>
                    <a:gd name="connsiteX1" fmla="*/ 748146 w 866899"/>
                    <a:gd name="connsiteY1" fmla="*/ 536106 h 821114"/>
                    <a:gd name="connsiteX2" fmla="*/ 855024 w 866899"/>
                    <a:gd name="connsiteY2" fmla="*/ 120470 h 821114"/>
                    <a:gd name="connsiteX3" fmla="*/ 641268 w 866899"/>
                    <a:gd name="connsiteY3" fmla="*/ 1716 h 821114"/>
                    <a:gd name="connsiteX4" fmla="*/ 522515 w 866899"/>
                    <a:gd name="connsiteY4" fmla="*/ 61093 h 821114"/>
                    <a:gd name="connsiteX0" fmla="*/ 0 w 858074"/>
                    <a:gd name="connsiteY0" fmla="*/ 812532 h 812532"/>
                    <a:gd name="connsiteX1" fmla="*/ 748146 w 858074"/>
                    <a:gd name="connsiteY1" fmla="*/ 527524 h 812532"/>
                    <a:gd name="connsiteX2" fmla="*/ 855024 w 858074"/>
                    <a:gd name="connsiteY2" fmla="*/ 111888 h 812532"/>
                    <a:gd name="connsiteX3" fmla="*/ 760408 w 858074"/>
                    <a:gd name="connsiteY3" fmla="*/ 2146 h 812532"/>
                    <a:gd name="connsiteX4" fmla="*/ 522515 w 858074"/>
                    <a:gd name="connsiteY4" fmla="*/ 52511 h 812532"/>
                    <a:gd name="connsiteX0" fmla="*/ 0 w 858074"/>
                    <a:gd name="connsiteY0" fmla="*/ 811703 h 811703"/>
                    <a:gd name="connsiteX1" fmla="*/ 748146 w 858074"/>
                    <a:gd name="connsiteY1" fmla="*/ 526695 h 811703"/>
                    <a:gd name="connsiteX2" fmla="*/ 855024 w 858074"/>
                    <a:gd name="connsiteY2" fmla="*/ 111059 h 811703"/>
                    <a:gd name="connsiteX3" fmla="*/ 760408 w 858074"/>
                    <a:gd name="connsiteY3" fmla="*/ 1317 h 811703"/>
                    <a:gd name="connsiteX4" fmla="*/ 689311 w 858074"/>
                    <a:gd name="connsiteY4" fmla="*/ 60694 h 811703"/>
                    <a:gd name="connsiteX0" fmla="*/ 0 w 832479"/>
                    <a:gd name="connsiteY0" fmla="*/ 818261 h 818261"/>
                    <a:gd name="connsiteX1" fmla="*/ 748146 w 832479"/>
                    <a:gd name="connsiteY1" fmla="*/ 533253 h 818261"/>
                    <a:gd name="connsiteX2" fmla="*/ 816304 w 832479"/>
                    <a:gd name="connsiteY2" fmla="*/ 234794 h 818261"/>
                    <a:gd name="connsiteX3" fmla="*/ 760408 w 832479"/>
                    <a:gd name="connsiteY3" fmla="*/ 7875 h 818261"/>
                    <a:gd name="connsiteX4" fmla="*/ 689311 w 832479"/>
                    <a:gd name="connsiteY4" fmla="*/ 67252 h 818261"/>
                    <a:gd name="connsiteX0" fmla="*/ 0 w 847209"/>
                    <a:gd name="connsiteY0" fmla="*/ 817692 h 817692"/>
                    <a:gd name="connsiteX1" fmla="*/ 748146 w 847209"/>
                    <a:gd name="connsiteY1" fmla="*/ 532684 h 817692"/>
                    <a:gd name="connsiteX2" fmla="*/ 840132 w 847209"/>
                    <a:gd name="connsiteY2" fmla="*/ 225209 h 817692"/>
                    <a:gd name="connsiteX3" fmla="*/ 760408 w 847209"/>
                    <a:gd name="connsiteY3" fmla="*/ 7306 h 817692"/>
                    <a:gd name="connsiteX4" fmla="*/ 689311 w 847209"/>
                    <a:gd name="connsiteY4" fmla="*/ 66683 h 817692"/>
                    <a:gd name="connsiteX0" fmla="*/ 0 w 848487"/>
                    <a:gd name="connsiteY0" fmla="*/ 817692 h 817692"/>
                    <a:gd name="connsiteX1" fmla="*/ 748146 w 848487"/>
                    <a:gd name="connsiteY1" fmla="*/ 532684 h 817692"/>
                    <a:gd name="connsiteX2" fmla="*/ 840132 w 848487"/>
                    <a:gd name="connsiteY2" fmla="*/ 225209 h 817692"/>
                    <a:gd name="connsiteX3" fmla="*/ 760408 w 848487"/>
                    <a:gd name="connsiteY3" fmla="*/ 7306 h 817692"/>
                    <a:gd name="connsiteX4" fmla="*/ 689311 w 848487"/>
                    <a:gd name="connsiteY4" fmla="*/ 66683 h 817692"/>
                    <a:gd name="connsiteX0" fmla="*/ 0 w 841544"/>
                    <a:gd name="connsiteY0" fmla="*/ 817692 h 817692"/>
                    <a:gd name="connsiteX1" fmla="*/ 733253 w 841544"/>
                    <a:gd name="connsiteY1" fmla="*/ 658875 h 817692"/>
                    <a:gd name="connsiteX2" fmla="*/ 840132 w 841544"/>
                    <a:gd name="connsiteY2" fmla="*/ 225209 h 817692"/>
                    <a:gd name="connsiteX3" fmla="*/ 760408 w 841544"/>
                    <a:gd name="connsiteY3" fmla="*/ 7306 h 817692"/>
                    <a:gd name="connsiteX4" fmla="*/ 689311 w 841544"/>
                    <a:gd name="connsiteY4" fmla="*/ 66683 h 817692"/>
                    <a:gd name="connsiteX0" fmla="*/ 0 w 854544"/>
                    <a:gd name="connsiteY0" fmla="*/ 817692 h 817692"/>
                    <a:gd name="connsiteX1" fmla="*/ 733253 w 854544"/>
                    <a:gd name="connsiteY1" fmla="*/ 658875 h 817692"/>
                    <a:gd name="connsiteX2" fmla="*/ 844278 w 854544"/>
                    <a:gd name="connsiteY2" fmla="*/ 416383 h 817692"/>
                    <a:gd name="connsiteX3" fmla="*/ 840132 w 854544"/>
                    <a:gd name="connsiteY3" fmla="*/ 225209 h 817692"/>
                    <a:gd name="connsiteX4" fmla="*/ 760408 w 854544"/>
                    <a:gd name="connsiteY4" fmla="*/ 7306 h 817692"/>
                    <a:gd name="connsiteX5" fmla="*/ 689311 w 854544"/>
                    <a:gd name="connsiteY5" fmla="*/ 66683 h 817692"/>
                    <a:gd name="connsiteX0" fmla="*/ 0 w 849156"/>
                    <a:gd name="connsiteY0" fmla="*/ 817692 h 817692"/>
                    <a:gd name="connsiteX1" fmla="*/ 733253 w 849156"/>
                    <a:gd name="connsiteY1" fmla="*/ 658875 h 817692"/>
                    <a:gd name="connsiteX2" fmla="*/ 835342 w 849156"/>
                    <a:gd name="connsiteY2" fmla="*/ 506522 h 817692"/>
                    <a:gd name="connsiteX3" fmla="*/ 840132 w 849156"/>
                    <a:gd name="connsiteY3" fmla="*/ 225209 h 817692"/>
                    <a:gd name="connsiteX4" fmla="*/ 760408 w 849156"/>
                    <a:gd name="connsiteY4" fmla="*/ 7306 h 817692"/>
                    <a:gd name="connsiteX5" fmla="*/ 689311 w 849156"/>
                    <a:gd name="connsiteY5" fmla="*/ 66683 h 817692"/>
                    <a:gd name="connsiteX0" fmla="*/ 0 w 845158"/>
                    <a:gd name="connsiteY0" fmla="*/ 817692 h 817692"/>
                    <a:gd name="connsiteX1" fmla="*/ 733253 w 845158"/>
                    <a:gd name="connsiteY1" fmla="*/ 658875 h 817692"/>
                    <a:gd name="connsiteX2" fmla="*/ 835342 w 845158"/>
                    <a:gd name="connsiteY2" fmla="*/ 506522 h 817692"/>
                    <a:gd name="connsiteX3" fmla="*/ 840132 w 845158"/>
                    <a:gd name="connsiteY3" fmla="*/ 225209 h 817692"/>
                    <a:gd name="connsiteX4" fmla="*/ 760408 w 845158"/>
                    <a:gd name="connsiteY4" fmla="*/ 7306 h 817692"/>
                    <a:gd name="connsiteX5" fmla="*/ 689311 w 845158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6270 h 816270"/>
                    <a:gd name="connsiteX1" fmla="*/ 733253 w 850221"/>
                    <a:gd name="connsiteY1" fmla="*/ 657453 h 816270"/>
                    <a:gd name="connsiteX2" fmla="*/ 835342 w 850221"/>
                    <a:gd name="connsiteY2" fmla="*/ 505100 h 816270"/>
                    <a:gd name="connsiteX3" fmla="*/ 840132 w 850221"/>
                    <a:gd name="connsiteY3" fmla="*/ 200791 h 816270"/>
                    <a:gd name="connsiteX4" fmla="*/ 760408 w 850221"/>
                    <a:gd name="connsiteY4" fmla="*/ 5884 h 816270"/>
                    <a:gd name="connsiteX5" fmla="*/ 689311 w 850221"/>
                    <a:gd name="connsiteY5" fmla="*/ 65261 h 816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0221" h="816270">
                      <a:moveTo>
                        <a:pt x="0" y="816270"/>
                      </a:moveTo>
                      <a:cubicBezTo>
                        <a:pt x="302821" y="732153"/>
                        <a:pt x="677617" y="701648"/>
                        <a:pt x="733253" y="657453"/>
                      </a:cubicBezTo>
                      <a:cubicBezTo>
                        <a:pt x="788889" y="613258"/>
                        <a:pt x="799657" y="658503"/>
                        <a:pt x="835342" y="505100"/>
                      </a:cubicBezTo>
                      <a:cubicBezTo>
                        <a:pt x="856133" y="369725"/>
                        <a:pt x="852621" y="283994"/>
                        <a:pt x="840132" y="200791"/>
                      </a:cubicBezTo>
                      <a:cubicBezTo>
                        <a:pt x="827643" y="117588"/>
                        <a:pt x="785545" y="28472"/>
                        <a:pt x="760408" y="5884"/>
                      </a:cubicBezTo>
                      <a:cubicBezTo>
                        <a:pt x="735271" y="-16704"/>
                        <a:pt x="720978" y="30624"/>
                        <a:pt x="689311" y="65261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6" name="Volný tvar 55"/>
                <p:cNvSpPr/>
                <p:nvPr/>
              </p:nvSpPr>
              <p:spPr>
                <a:xfrm rot="21291781">
                  <a:off x="6759056" y="3581435"/>
                  <a:ext cx="924146" cy="217940"/>
                </a:xfrm>
                <a:custGeom>
                  <a:avLst/>
                  <a:gdLst>
                    <a:gd name="connsiteX0" fmla="*/ 0 w 733102"/>
                    <a:gd name="connsiteY0" fmla="*/ 217940 h 217940"/>
                    <a:gd name="connsiteX1" fmla="*/ 433137 w 733102"/>
                    <a:gd name="connsiteY1" fmla="*/ 197677 h 217940"/>
                    <a:gd name="connsiteX2" fmla="*/ 643373 w 733102"/>
                    <a:gd name="connsiteY2" fmla="*/ 116622 h 217940"/>
                    <a:gd name="connsiteX3" fmla="*/ 724428 w 733102"/>
                    <a:gd name="connsiteY3" fmla="*/ 10237 h 217940"/>
                    <a:gd name="connsiteX4" fmla="*/ 726961 w 733102"/>
                    <a:gd name="connsiteY4" fmla="*/ 10237 h 217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3102" h="217940">
                      <a:moveTo>
                        <a:pt x="0" y="217940"/>
                      </a:moveTo>
                      <a:cubicBezTo>
                        <a:pt x="162954" y="216251"/>
                        <a:pt x="325908" y="214563"/>
                        <a:pt x="433137" y="197677"/>
                      </a:cubicBezTo>
                      <a:cubicBezTo>
                        <a:pt x="540366" y="180791"/>
                        <a:pt x="594825" y="147862"/>
                        <a:pt x="643373" y="116622"/>
                      </a:cubicBezTo>
                      <a:cubicBezTo>
                        <a:pt x="691921" y="85382"/>
                        <a:pt x="710497" y="27968"/>
                        <a:pt x="724428" y="10237"/>
                      </a:cubicBezTo>
                      <a:cubicBezTo>
                        <a:pt x="738359" y="-7494"/>
                        <a:pt x="732660" y="1371"/>
                        <a:pt x="726961" y="10237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7" name="Volný tvar 56"/>
                <p:cNvSpPr/>
                <p:nvPr/>
              </p:nvSpPr>
              <p:spPr>
                <a:xfrm flipV="1">
                  <a:off x="6431660" y="3904541"/>
                  <a:ext cx="824120" cy="296292"/>
                </a:xfrm>
                <a:custGeom>
                  <a:avLst/>
                  <a:gdLst>
                    <a:gd name="connsiteX0" fmla="*/ 0 w 866899"/>
                    <a:gd name="connsiteY0" fmla="*/ 821114 h 821114"/>
                    <a:gd name="connsiteX1" fmla="*/ 748146 w 866899"/>
                    <a:gd name="connsiteY1" fmla="*/ 536106 h 821114"/>
                    <a:gd name="connsiteX2" fmla="*/ 855024 w 866899"/>
                    <a:gd name="connsiteY2" fmla="*/ 120470 h 821114"/>
                    <a:gd name="connsiteX3" fmla="*/ 641268 w 866899"/>
                    <a:gd name="connsiteY3" fmla="*/ 1716 h 821114"/>
                    <a:gd name="connsiteX4" fmla="*/ 522515 w 866899"/>
                    <a:gd name="connsiteY4" fmla="*/ 61093 h 821114"/>
                    <a:gd name="connsiteX0" fmla="*/ 0 w 858074"/>
                    <a:gd name="connsiteY0" fmla="*/ 812532 h 812532"/>
                    <a:gd name="connsiteX1" fmla="*/ 748146 w 858074"/>
                    <a:gd name="connsiteY1" fmla="*/ 527524 h 812532"/>
                    <a:gd name="connsiteX2" fmla="*/ 855024 w 858074"/>
                    <a:gd name="connsiteY2" fmla="*/ 111888 h 812532"/>
                    <a:gd name="connsiteX3" fmla="*/ 760408 w 858074"/>
                    <a:gd name="connsiteY3" fmla="*/ 2146 h 812532"/>
                    <a:gd name="connsiteX4" fmla="*/ 522515 w 858074"/>
                    <a:gd name="connsiteY4" fmla="*/ 52511 h 812532"/>
                    <a:gd name="connsiteX0" fmla="*/ 0 w 858074"/>
                    <a:gd name="connsiteY0" fmla="*/ 811703 h 811703"/>
                    <a:gd name="connsiteX1" fmla="*/ 748146 w 858074"/>
                    <a:gd name="connsiteY1" fmla="*/ 526695 h 811703"/>
                    <a:gd name="connsiteX2" fmla="*/ 855024 w 858074"/>
                    <a:gd name="connsiteY2" fmla="*/ 111059 h 811703"/>
                    <a:gd name="connsiteX3" fmla="*/ 760408 w 858074"/>
                    <a:gd name="connsiteY3" fmla="*/ 1317 h 811703"/>
                    <a:gd name="connsiteX4" fmla="*/ 689311 w 858074"/>
                    <a:gd name="connsiteY4" fmla="*/ 60694 h 811703"/>
                    <a:gd name="connsiteX0" fmla="*/ 0 w 832479"/>
                    <a:gd name="connsiteY0" fmla="*/ 818261 h 818261"/>
                    <a:gd name="connsiteX1" fmla="*/ 748146 w 832479"/>
                    <a:gd name="connsiteY1" fmla="*/ 533253 h 818261"/>
                    <a:gd name="connsiteX2" fmla="*/ 816304 w 832479"/>
                    <a:gd name="connsiteY2" fmla="*/ 234794 h 818261"/>
                    <a:gd name="connsiteX3" fmla="*/ 760408 w 832479"/>
                    <a:gd name="connsiteY3" fmla="*/ 7875 h 818261"/>
                    <a:gd name="connsiteX4" fmla="*/ 689311 w 832479"/>
                    <a:gd name="connsiteY4" fmla="*/ 67252 h 818261"/>
                    <a:gd name="connsiteX0" fmla="*/ 0 w 847209"/>
                    <a:gd name="connsiteY0" fmla="*/ 817692 h 817692"/>
                    <a:gd name="connsiteX1" fmla="*/ 748146 w 847209"/>
                    <a:gd name="connsiteY1" fmla="*/ 532684 h 817692"/>
                    <a:gd name="connsiteX2" fmla="*/ 840132 w 847209"/>
                    <a:gd name="connsiteY2" fmla="*/ 225209 h 817692"/>
                    <a:gd name="connsiteX3" fmla="*/ 760408 w 847209"/>
                    <a:gd name="connsiteY3" fmla="*/ 7306 h 817692"/>
                    <a:gd name="connsiteX4" fmla="*/ 689311 w 847209"/>
                    <a:gd name="connsiteY4" fmla="*/ 66683 h 817692"/>
                    <a:gd name="connsiteX0" fmla="*/ 0 w 848487"/>
                    <a:gd name="connsiteY0" fmla="*/ 817692 h 817692"/>
                    <a:gd name="connsiteX1" fmla="*/ 748146 w 848487"/>
                    <a:gd name="connsiteY1" fmla="*/ 532684 h 817692"/>
                    <a:gd name="connsiteX2" fmla="*/ 840132 w 848487"/>
                    <a:gd name="connsiteY2" fmla="*/ 225209 h 817692"/>
                    <a:gd name="connsiteX3" fmla="*/ 760408 w 848487"/>
                    <a:gd name="connsiteY3" fmla="*/ 7306 h 817692"/>
                    <a:gd name="connsiteX4" fmla="*/ 689311 w 848487"/>
                    <a:gd name="connsiteY4" fmla="*/ 66683 h 817692"/>
                    <a:gd name="connsiteX0" fmla="*/ 0 w 841544"/>
                    <a:gd name="connsiteY0" fmla="*/ 817692 h 817692"/>
                    <a:gd name="connsiteX1" fmla="*/ 733253 w 841544"/>
                    <a:gd name="connsiteY1" fmla="*/ 658875 h 817692"/>
                    <a:gd name="connsiteX2" fmla="*/ 840132 w 841544"/>
                    <a:gd name="connsiteY2" fmla="*/ 225209 h 817692"/>
                    <a:gd name="connsiteX3" fmla="*/ 760408 w 841544"/>
                    <a:gd name="connsiteY3" fmla="*/ 7306 h 817692"/>
                    <a:gd name="connsiteX4" fmla="*/ 689311 w 841544"/>
                    <a:gd name="connsiteY4" fmla="*/ 66683 h 817692"/>
                    <a:gd name="connsiteX0" fmla="*/ 0 w 854544"/>
                    <a:gd name="connsiteY0" fmla="*/ 817692 h 817692"/>
                    <a:gd name="connsiteX1" fmla="*/ 733253 w 854544"/>
                    <a:gd name="connsiteY1" fmla="*/ 658875 h 817692"/>
                    <a:gd name="connsiteX2" fmla="*/ 844278 w 854544"/>
                    <a:gd name="connsiteY2" fmla="*/ 416383 h 817692"/>
                    <a:gd name="connsiteX3" fmla="*/ 840132 w 854544"/>
                    <a:gd name="connsiteY3" fmla="*/ 225209 h 817692"/>
                    <a:gd name="connsiteX4" fmla="*/ 760408 w 854544"/>
                    <a:gd name="connsiteY4" fmla="*/ 7306 h 817692"/>
                    <a:gd name="connsiteX5" fmla="*/ 689311 w 854544"/>
                    <a:gd name="connsiteY5" fmla="*/ 66683 h 817692"/>
                    <a:gd name="connsiteX0" fmla="*/ 0 w 849156"/>
                    <a:gd name="connsiteY0" fmla="*/ 817692 h 817692"/>
                    <a:gd name="connsiteX1" fmla="*/ 733253 w 849156"/>
                    <a:gd name="connsiteY1" fmla="*/ 658875 h 817692"/>
                    <a:gd name="connsiteX2" fmla="*/ 835342 w 849156"/>
                    <a:gd name="connsiteY2" fmla="*/ 506522 h 817692"/>
                    <a:gd name="connsiteX3" fmla="*/ 840132 w 849156"/>
                    <a:gd name="connsiteY3" fmla="*/ 225209 h 817692"/>
                    <a:gd name="connsiteX4" fmla="*/ 760408 w 849156"/>
                    <a:gd name="connsiteY4" fmla="*/ 7306 h 817692"/>
                    <a:gd name="connsiteX5" fmla="*/ 689311 w 849156"/>
                    <a:gd name="connsiteY5" fmla="*/ 66683 h 817692"/>
                    <a:gd name="connsiteX0" fmla="*/ 0 w 845158"/>
                    <a:gd name="connsiteY0" fmla="*/ 817692 h 817692"/>
                    <a:gd name="connsiteX1" fmla="*/ 733253 w 845158"/>
                    <a:gd name="connsiteY1" fmla="*/ 658875 h 817692"/>
                    <a:gd name="connsiteX2" fmla="*/ 835342 w 845158"/>
                    <a:gd name="connsiteY2" fmla="*/ 506522 h 817692"/>
                    <a:gd name="connsiteX3" fmla="*/ 840132 w 845158"/>
                    <a:gd name="connsiteY3" fmla="*/ 225209 h 817692"/>
                    <a:gd name="connsiteX4" fmla="*/ 760408 w 845158"/>
                    <a:gd name="connsiteY4" fmla="*/ 7306 h 817692"/>
                    <a:gd name="connsiteX5" fmla="*/ 689311 w 845158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7692 h 817692"/>
                    <a:gd name="connsiteX1" fmla="*/ 733253 w 850221"/>
                    <a:gd name="connsiteY1" fmla="*/ 658875 h 817692"/>
                    <a:gd name="connsiteX2" fmla="*/ 835342 w 850221"/>
                    <a:gd name="connsiteY2" fmla="*/ 506522 h 817692"/>
                    <a:gd name="connsiteX3" fmla="*/ 840132 w 850221"/>
                    <a:gd name="connsiteY3" fmla="*/ 225209 h 817692"/>
                    <a:gd name="connsiteX4" fmla="*/ 760408 w 850221"/>
                    <a:gd name="connsiteY4" fmla="*/ 7306 h 817692"/>
                    <a:gd name="connsiteX5" fmla="*/ 689311 w 850221"/>
                    <a:gd name="connsiteY5" fmla="*/ 66683 h 817692"/>
                    <a:gd name="connsiteX0" fmla="*/ 0 w 850221"/>
                    <a:gd name="connsiteY0" fmla="*/ 816270 h 816270"/>
                    <a:gd name="connsiteX1" fmla="*/ 733253 w 850221"/>
                    <a:gd name="connsiteY1" fmla="*/ 657453 h 816270"/>
                    <a:gd name="connsiteX2" fmla="*/ 835342 w 850221"/>
                    <a:gd name="connsiteY2" fmla="*/ 505100 h 816270"/>
                    <a:gd name="connsiteX3" fmla="*/ 840132 w 850221"/>
                    <a:gd name="connsiteY3" fmla="*/ 200791 h 816270"/>
                    <a:gd name="connsiteX4" fmla="*/ 760408 w 850221"/>
                    <a:gd name="connsiteY4" fmla="*/ 5884 h 816270"/>
                    <a:gd name="connsiteX5" fmla="*/ 689311 w 850221"/>
                    <a:gd name="connsiteY5" fmla="*/ 65261 h 816270"/>
                    <a:gd name="connsiteX0" fmla="*/ 0 w 842597"/>
                    <a:gd name="connsiteY0" fmla="*/ 816270 h 816270"/>
                    <a:gd name="connsiteX1" fmla="*/ 733253 w 842597"/>
                    <a:gd name="connsiteY1" fmla="*/ 657453 h 816270"/>
                    <a:gd name="connsiteX2" fmla="*/ 812545 w 842597"/>
                    <a:gd name="connsiteY2" fmla="*/ 451445 h 816270"/>
                    <a:gd name="connsiteX3" fmla="*/ 840132 w 842597"/>
                    <a:gd name="connsiteY3" fmla="*/ 200791 h 816270"/>
                    <a:gd name="connsiteX4" fmla="*/ 760408 w 842597"/>
                    <a:gd name="connsiteY4" fmla="*/ 5884 h 816270"/>
                    <a:gd name="connsiteX5" fmla="*/ 689311 w 842597"/>
                    <a:gd name="connsiteY5" fmla="*/ 65261 h 816270"/>
                    <a:gd name="connsiteX0" fmla="*/ 0 w 826014"/>
                    <a:gd name="connsiteY0" fmla="*/ 815353 h 815353"/>
                    <a:gd name="connsiteX1" fmla="*/ 733253 w 826014"/>
                    <a:gd name="connsiteY1" fmla="*/ 656536 h 815353"/>
                    <a:gd name="connsiteX2" fmla="*/ 812545 w 826014"/>
                    <a:gd name="connsiteY2" fmla="*/ 450528 h 815353"/>
                    <a:gd name="connsiteX3" fmla="*/ 817335 w 826014"/>
                    <a:gd name="connsiteY3" fmla="*/ 184543 h 815353"/>
                    <a:gd name="connsiteX4" fmla="*/ 760408 w 826014"/>
                    <a:gd name="connsiteY4" fmla="*/ 4967 h 815353"/>
                    <a:gd name="connsiteX5" fmla="*/ 689311 w 826014"/>
                    <a:gd name="connsiteY5" fmla="*/ 64344 h 815353"/>
                    <a:gd name="connsiteX0" fmla="*/ 0 w 826014"/>
                    <a:gd name="connsiteY0" fmla="*/ 815353 h 815353"/>
                    <a:gd name="connsiteX1" fmla="*/ 725654 w 826014"/>
                    <a:gd name="connsiteY1" fmla="*/ 610543 h 815353"/>
                    <a:gd name="connsiteX2" fmla="*/ 812545 w 826014"/>
                    <a:gd name="connsiteY2" fmla="*/ 450528 h 815353"/>
                    <a:gd name="connsiteX3" fmla="*/ 817335 w 826014"/>
                    <a:gd name="connsiteY3" fmla="*/ 184543 h 815353"/>
                    <a:gd name="connsiteX4" fmla="*/ 760408 w 826014"/>
                    <a:gd name="connsiteY4" fmla="*/ 4967 h 815353"/>
                    <a:gd name="connsiteX5" fmla="*/ 689311 w 826014"/>
                    <a:gd name="connsiteY5" fmla="*/ 64344 h 815353"/>
                    <a:gd name="connsiteX0" fmla="*/ 0 w 826014"/>
                    <a:gd name="connsiteY0" fmla="*/ 815353 h 815353"/>
                    <a:gd name="connsiteX1" fmla="*/ 725654 w 826014"/>
                    <a:gd name="connsiteY1" fmla="*/ 610543 h 815353"/>
                    <a:gd name="connsiteX2" fmla="*/ 812545 w 826014"/>
                    <a:gd name="connsiteY2" fmla="*/ 450528 h 815353"/>
                    <a:gd name="connsiteX3" fmla="*/ 817335 w 826014"/>
                    <a:gd name="connsiteY3" fmla="*/ 184543 h 815353"/>
                    <a:gd name="connsiteX4" fmla="*/ 760408 w 826014"/>
                    <a:gd name="connsiteY4" fmla="*/ 4967 h 815353"/>
                    <a:gd name="connsiteX5" fmla="*/ 689311 w 826014"/>
                    <a:gd name="connsiteY5" fmla="*/ 64344 h 815353"/>
                    <a:gd name="connsiteX0" fmla="*/ 0 w 830148"/>
                    <a:gd name="connsiteY0" fmla="*/ 815353 h 815353"/>
                    <a:gd name="connsiteX1" fmla="*/ 725654 w 830148"/>
                    <a:gd name="connsiteY1" fmla="*/ 610543 h 815353"/>
                    <a:gd name="connsiteX2" fmla="*/ 812545 w 830148"/>
                    <a:gd name="connsiteY2" fmla="*/ 450528 h 815353"/>
                    <a:gd name="connsiteX3" fmla="*/ 817335 w 830148"/>
                    <a:gd name="connsiteY3" fmla="*/ 184543 h 815353"/>
                    <a:gd name="connsiteX4" fmla="*/ 760408 w 830148"/>
                    <a:gd name="connsiteY4" fmla="*/ 4967 h 815353"/>
                    <a:gd name="connsiteX5" fmla="*/ 689311 w 830148"/>
                    <a:gd name="connsiteY5" fmla="*/ 64344 h 815353"/>
                    <a:gd name="connsiteX0" fmla="*/ 0 w 830148"/>
                    <a:gd name="connsiteY0" fmla="*/ 815353 h 815353"/>
                    <a:gd name="connsiteX1" fmla="*/ 725654 w 830148"/>
                    <a:gd name="connsiteY1" fmla="*/ 610543 h 815353"/>
                    <a:gd name="connsiteX2" fmla="*/ 812545 w 830148"/>
                    <a:gd name="connsiteY2" fmla="*/ 450528 h 815353"/>
                    <a:gd name="connsiteX3" fmla="*/ 817335 w 830148"/>
                    <a:gd name="connsiteY3" fmla="*/ 184543 h 815353"/>
                    <a:gd name="connsiteX4" fmla="*/ 760408 w 830148"/>
                    <a:gd name="connsiteY4" fmla="*/ 4967 h 815353"/>
                    <a:gd name="connsiteX5" fmla="*/ 689311 w 830148"/>
                    <a:gd name="connsiteY5" fmla="*/ 64344 h 815353"/>
                    <a:gd name="connsiteX0" fmla="*/ 0 w 830148"/>
                    <a:gd name="connsiteY0" fmla="*/ 815353 h 815353"/>
                    <a:gd name="connsiteX1" fmla="*/ 725654 w 830148"/>
                    <a:gd name="connsiteY1" fmla="*/ 610543 h 815353"/>
                    <a:gd name="connsiteX2" fmla="*/ 812545 w 830148"/>
                    <a:gd name="connsiteY2" fmla="*/ 450528 h 815353"/>
                    <a:gd name="connsiteX3" fmla="*/ 817335 w 830148"/>
                    <a:gd name="connsiteY3" fmla="*/ 184543 h 815353"/>
                    <a:gd name="connsiteX4" fmla="*/ 760408 w 830148"/>
                    <a:gd name="connsiteY4" fmla="*/ 4967 h 815353"/>
                    <a:gd name="connsiteX5" fmla="*/ 689311 w 830148"/>
                    <a:gd name="connsiteY5" fmla="*/ 64344 h 815353"/>
                    <a:gd name="connsiteX0" fmla="*/ 0 w 830148"/>
                    <a:gd name="connsiteY0" fmla="*/ 815353 h 815353"/>
                    <a:gd name="connsiteX1" fmla="*/ 725654 w 830148"/>
                    <a:gd name="connsiteY1" fmla="*/ 610543 h 815353"/>
                    <a:gd name="connsiteX2" fmla="*/ 812545 w 830148"/>
                    <a:gd name="connsiteY2" fmla="*/ 450528 h 815353"/>
                    <a:gd name="connsiteX3" fmla="*/ 817335 w 830148"/>
                    <a:gd name="connsiteY3" fmla="*/ 184543 h 815353"/>
                    <a:gd name="connsiteX4" fmla="*/ 760408 w 830148"/>
                    <a:gd name="connsiteY4" fmla="*/ 4967 h 815353"/>
                    <a:gd name="connsiteX5" fmla="*/ 689311 w 830148"/>
                    <a:gd name="connsiteY5" fmla="*/ 64344 h 815353"/>
                    <a:gd name="connsiteX0" fmla="*/ 0 w 830148"/>
                    <a:gd name="connsiteY0" fmla="*/ 815353 h 815353"/>
                    <a:gd name="connsiteX1" fmla="*/ 725654 w 830148"/>
                    <a:gd name="connsiteY1" fmla="*/ 610543 h 815353"/>
                    <a:gd name="connsiteX2" fmla="*/ 812545 w 830148"/>
                    <a:gd name="connsiteY2" fmla="*/ 450528 h 815353"/>
                    <a:gd name="connsiteX3" fmla="*/ 817335 w 830148"/>
                    <a:gd name="connsiteY3" fmla="*/ 184543 h 815353"/>
                    <a:gd name="connsiteX4" fmla="*/ 760408 w 830148"/>
                    <a:gd name="connsiteY4" fmla="*/ 4967 h 815353"/>
                    <a:gd name="connsiteX5" fmla="*/ 689311 w 830148"/>
                    <a:gd name="connsiteY5" fmla="*/ 64344 h 815353"/>
                    <a:gd name="connsiteX0" fmla="*/ 0 w 824120"/>
                    <a:gd name="connsiteY0" fmla="*/ 815353 h 815353"/>
                    <a:gd name="connsiteX1" fmla="*/ 725654 w 824120"/>
                    <a:gd name="connsiteY1" fmla="*/ 610543 h 815353"/>
                    <a:gd name="connsiteX2" fmla="*/ 812545 w 824120"/>
                    <a:gd name="connsiteY2" fmla="*/ 450528 h 815353"/>
                    <a:gd name="connsiteX3" fmla="*/ 817335 w 824120"/>
                    <a:gd name="connsiteY3" fmla="*/ 184543 h 815353"/>
                    <a:gd name="connsiteX4" fmla="*/ 760408 w 824120"/>
                    <a:gd name="connsiteY4" fmla="*/ 4967 h 815353"/>
                    <a:gd name="connsiteX5" fmla="*/ 689311 w 824120"/>
                    <a:gd name="connsiteY5" fmla="*/ 64344 h 815353"/>
                    <a:gd name="connsiteX0" fmla="*/ 0 w 824120"/>
                    <a:gd name="connsiteY0" fmla="*/ 864242 h 864242"/>
                    <a:gd name="connsiteX1" fmla="*/ 725654 w 824120"/>
                    <a:gd name="connsiteY1" fmla="*/ 659432 h 864242"/>
                    <a:gd name="connsiteX2" fmla="*/ 812545 w 824120"/>
                    <a:gd name="connsiteY2" fmla="*/ 499417 h 864242"/>
                    <a:gd name="connsiteX3" fmla="*/ 817335 w 824120"/>
                    <a:gd name="connsiteY3" fmla="*/ 233432 h 864242"/>
                    <a:gd name="connsiteX4" fmla="*/ 760408 w 824120"/>
                    <a:gd name="connsiteY4" fmla="*/ 53856 h 864242"/>
                    <a:gd name="connsiteX5" fmla="*/ 696910 w 824120"/>
                    <a:gd name="connsiteY5" fmla="*/ 13585 h 864242"/>
                    <a:gd name="connsiteX0" fmla="*/ 0 w 824120"/>
                    <a:gd name="connsiteY0" fmla="*/ 850657 h 850657"/>
                    <a:gd name="connsiteX1" fmla="*/ 725654 w 824120"/>
                    <a:gd name="connsiteY1" fmla="*/ 645847 h 850657"/>
                    <a:gd name="connsiteX2" fmla="*/ 812545 w 824120"/>
                    <a:gd name="connsiteY2" fmla="*/ 485832 h 850657"/>
                    <a:gd name="connsiteX3" fmla="*/ 817335 w 824120"/>
                    <a:gd name="connsiteY3" fmla="*/ 219847 h 850657"/>
                    <a:gd name="connsiteX4" fmla="*/ 760408 w 824120"/>
                    <a:gd name="connsiteY4" fmla="*/ 40271 h 850657"/>
                    <a:gd name="connsiteX5" fmla="*/ 696910 w 824120"/>
                    <a:gd name="connsiteY5" fmla="*/ 0 h 850657"/>
                    <a:gd name="connsiteX0" fmla="*/ 0 w 824120"/>
                    <a:gd name="connsiteY0" fmla="*/ 888984 h 888984"/>
                    <a:gd name="connsiteX1" fmla="*/ 725654 w 824120"/>
                    <a:gd name="connsiteY1" fmla="*/ 684174 h 888984"/>
                    <a:gd name="connsiteX2" fmla="*/ 812545 w 824120"/>
                    <a:gd name="connsiteY2" fmla="*/ 524159 h 888984"/>
                    <a:gd name="connsiteX3" fmla="*/ 817335 w 824120"/>
                    <a:gd name="connsiteY3" fmla="*/ 258174 h 888984"/>
                    <a:gd name="connsiteX4" fmla="*/ 760408 w 824120"/>
                    <a:gd name="connsiteY4" fmla="*/ 78598 h 888984"/>
                    <a:gd name="connsiteX5" fmla="*/ 712108 w 824120"/>
                    <a:gd name="connsiteY5" fmla="*/ 0 h 888984"/>
                    <a:gd name="connsiteX0" fmla="*/ 0 w 824120"/>
                    <a:gd name="connsiteY0" fmla="*/ 896649 h 896649"/>
                    <a:gd name="connsiteX1" fmla="*/ 725654 w 824120"/>
                    <a:gd name="connsiteY1" fmla="*/ 691839 h 896649"/>
                    <a:gd name="connsiteX2" fmla="*/ 812545 w 824120"/>
                    <a:gd name="connsiteY2" fmla="*/ 531824 h 896649"/>
                    <a:gd name="connsiteX3" fmla="*/ 817335 w 824120"/>
                    <a:gd name="connsiteY3" fmla="*/ 265839 h 896649"/>
                    <a:gd name="connsiteX4" fmla="*/ 760408 w 824120"/>
                    <a:gd name="connsiteY4" fmla="*/ 86263 h 896649"/>
                    <a:gd name="connsiteX5" fmla="*/ 742503 w 824120"/>
                    <a:gd name="connsiteY5" fmla="*/ 0 h 896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24120" h="896649">
                      <a:moveTo>
                        <a:pt x="0" y="896649"/>
                      </a:moveTo>
                      <a:cubicBezTo>
                        <a:pt x="302821" y="812532"/>
                        <a:pt x="689015" y="744976"/>
                        <a:pt x="725654" y="691839"/>
                      </a:cubicBezTo>
                      <a:cubicBezTo>
                        <a:pt x="762293" y="638702"/>
                        <a:pt x="792057" y="631569"/>
                        <a:pt x="812545" y="531824"/>
                      </a:cubicBezTo>
                      <a:cubicBezTo>
                        <a:pt x="828270" y="434776"/>
                        <a:pt x="826024" y="340099"/>
                        <a:pt x="817335" y="265839"/>
                      </a:cubicBezTo>
                      <a:cubicBezTo>
                        <a:pt x="808646" y="191579"/>
                        <a:pt x="772880" y="130569"/>
                        <a:pt x="760408" y="86263"/>
                      </a:cubicBezTo>
                      <a:cubicBezTo>
                        <a:pt x="747936" y="41957"/>
                        <a:pt x="781769" y="3692"/>
                        <a:pt x="742503" y="0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58" name="Volný tvar 57"/>
                <p:cNvSpPr/>
                <p:nvPr/>
              </p:nvSpPr>
              <p:spPr>
                <a:xfrm rot="230004" flipV="1">
                  <a:off x="6747098" y="3914311"/>
                  <a:ext cx="924146" cy="217940"/>
                </a:xfrm>
                <a:custGeom>
                  <a:avLst/>
                  <a:gdLst>
                    <a:gd name="connsiteX0" fmla="*/ 0 w 733102"/>
                    <a:gd name="connsiteY0" fmla="*/ 217940 h 217940"/>
                    <a:gd name="connsiteX1" fmla="*/ 433137 w 733102"/>
                    <a:gd name="connsiteY1" fmla="*/ 197677 h 217940"/>
                    <a:gd name="connsiteX2" fmla="*/ 643373 w 733102"/>
                    <a:gd name="connsiteY2" fmla="*/ 116622 h 217940"/>
                    <a:gd name="connsiteX3" fmla="*/ 724428 w 733102"/>
                    <a:gd name="connsiteY3" fmla="*/ 10237 h 217940"/>
                    <a:gd name="connsiteX4" fmla="*/ 726961 w 733102"/>
                    <a:gd name="connsiteY4" fmla="*/ 10237 h 217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3102" h="217940">
                      <a:moveTo>
                        <a:pt x="0" y="217940"/>
                      </a:moveTo>
                      <a:cubicBezTo>
                        <a:pt x="162954" y="216251"/>
                        <a:pt x="325908" y="214563"/>
                        <a:pt x="433137" y="197677"/>
                      </a:cubicBezTo>
                      <a:cubicBezTo>
                        <a:pt x="540366" y="180791"/>
                        <a:pt x="594825" y="147862"/>
                        <a:pt x="643373" y="116622"/>
                      </a:cubicBezTo>
                      <a:cubicBezTo>
                        <a:pt x="691921" y="85382"/>
                        <a:pt x="710497" y="27968"/>
                        <a:pt x="724428" y="10237"/>
                      </a:cubicBezTo>
                      <a:cubicBezTo>
                        <a:pt x="738359" y="-7494"/>
                        <a:pt x="732660" y="1371"/>
                        <a:pt x="726961" y="10237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grpSp>
            <p:nvGrpSpPr>
              <p:cNvPr id="24" name="Skupina 23"/>
              <p:cNvGrpSpPr/>
              <p:nvPr/>
            </p:nvGrpSpPr>
            <p:grpSpPr>
              <a:xfrm>
                <a:off x="718147" y="4867239"/>
                <a:ext cx="798440" cy="692522"/>
                <a:chOff x="1181273" y="3501008"/>
                <a:chExt cx="612000" cy="692522"/>
              </a:xfrm>
            </p:grpSpPr>
            <p:cxnSp>
              <p:nvCxnSpPr>
                <p:cNvPr id="46" name="Přímá spojnice se šipkou 45"/>
                <p:cNvCxnSpPr/>
                <p:nvPr/>
              </p:nvCxnSpPr>
              <p:spPr>
                <a:xfrm flipV="1">
                  <a:off x="1181274" y="3718814"/>
                  <a:ext cx="575229" cy="13034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Přímá spojnice se šipkou 46"/>
                <p:cNvCxnSpPr/>
                <p:nvPr/>
              </p:nvCxnSpPr>
              <p:spPr>
                <a:xfrm flipV="1">
                  <a:off x="1181274" y="3962688"/>
                  <a:ext cx="575229" cy="13034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Přímá spojnice se šipkou 47"/>
                <p:cNvCxnSpPr/>
                <p:nvPr/>
              </p:nvCxnSpPr>
              <p:spPr>
                <a:xfrm flipV="1">
                  <a:off x="1181274" y="4084625"/>
                  <a:ext cx="468000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Přímá spojnice se šipkou 48"/>
                <p:cNvCxnSpPr/>
                <p:nvPr/>
              </p:nvCxnSpPr>
              <p:spPr>
                <a:xfrm flipV="1">
                  <a:off x="1181274" y="3609911"/>
                  <a:ext cx="468000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Přímá spojnice se šipkou 49"/>
                <p:cNvCxnSpPr/>
                <p:nvPr/>
              </p:nvCxnSpPr>
              <p:spPr>
                <a:xfrm flipV="1">
                  <a:off x="1181274" y="3501008"/>
                  <a:ext cx="252000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Přímá spojnice se šipkou 50"/>
                <p:cNvCxnSpPr/>
                <p:nvPr/>
              </p:nvCxnSpPr>
              <p:spPr>
                <a:xfrm flipV="1">
                  <a:off x="1181274" y="4193530"/>
                  <a:ext cx="252000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se šipkou 51"/>
                <p:cNvCxnSpPr/>
                <p:nvPr/>
              </p:nvCxnSpPr>
              <p:spPr>
                <a:xfrm flipV="1">
                  <a:off x="1181273" y="3840751"/>
                  <a:ext cx="612000" cy="13034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TextovéPole 26"/>
              <p:cNvSpPr txBox="1"/>
              <p:nvPr/>
            </p:nvSpPr>
            <p:spPr>
              <a:xfrm>
                <a:off x="4369293" y="4546953"/>
                <a:ext cx="504056" cy="553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100" b="1">
                    <a:solidFill>
                      <a:srgbClr val="0033CC"/>
                    </a:solidFill>
                  </a:rPr>
                  <a:t>r</a:t>
                </a:r>
                <a:r>
                  <a:rPr lang="en-GB" sz="2100" b="1" baseline="-25000">
                    <a:solidFill>
                      <a:srgbClr val="0033CC"/>
                    </a:solidFill>
                  </a:rPr>
                  <a:t>1</a:t>
                </a:r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7884367" y="4512489"/>
                <a:ext cx="504056" cy="553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100" b="1">
                    <a:solidFill>
                      <a:srgbClr val="0033CC"/>
                    </a:solidFill>
                  </a:rPr>
                  <a:t>r</a:t>
                </a:r>
                <a:r>
                  <a:rPr lang="en-GB" sz="2100" b="1" baseline="-25000">
                    <a:solidFill>
                      <a:srgbClr val="0033CC"/>
                    </a:solidFill>
                  </a:rPr>
                  <a:t>2</a:t>
                </a:r>
              </a:p>
            </p:txBody>
          </p:sp>
          <p:cxnSp>
            <p:nvCxnSpPr>
              <p:cNvPr id="29" name="Přímá spojnice 28"/>
              <p:cNvCxnSpPr/>
              <p:nvPr/>
            </p:nvCxnSpPr>
            <p:spPr>
              <a:xfrm>
                <a:off x="4612931" y="5011287"/>
                <a:ext cx="0" cy="360000"/>
              </a:xfrm>
              <a:prstGeom prst="line">
                <a:avLst/>
              </a:prstGeom>
              <a:ln w="19050">
                <a:solidFill>
                  <a:srgbClr val="0033CC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>
              <a:xfrm>
                <a:off x="7877593" y="4758874"/>
                <a:ext cx="0" cy="972000"/>
              </a:xfrm>
              <a:prstGeom prst="line">
                <a:avLst/>
              </a:prstGeom>
              <a:ln w="19050">
                <a:solidFill>
                  <a:srgbClr val="0033CC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ovéPole 30"/>
              <p:cNvSpPr txBox="1"/>
              <p:nvPr/>
            </p:nvSpPr>
            <p:spPr>
              <a:xfrm>
                <a:off x="3945780" y="3939892"/>
                <a:ext cx="1368001" cy="492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</a:rPr>
                  <a:t>cuff</a:t>
                </a:r>
              </a:p>
            </p:txBody>
          </p:sp>
          <p:sp>
            <p:nvSpPr>
              <p:cNvPr id="32" name="TextovéPole 31"/>
              <p:cNvSpPr txBox="1"/>
              <p:nvPr/>
            </p:nvSpPr>
            <p:spPr>
              <a:xfrm>
                <a:off x="567485" y="4351532"/>
                <a:ext cx="1692556" cy="430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>
                    <a:solidFill>
                      <a:srgbClr val="FF0000"/>
                    </a:solidFill>
                  </a:rPr>
                  <a:t>a. brachialis</a:t>
                </a:r>
              </a:p>
            </p:txBody>
          </p:sp>
          <p:sp>
            <p:nvSpPr>
              <p:cNvPr id="33" name="TextovéPole 32"/>
              <p:cNvSpPr txBox="1"/>
              <p:nvPr/>
            </p:nvSpPr>
            <p:spPr>
              <a:xfrm>
                <a:off x="570209" y="5723964"/>
                <a:ext cx="2463141" cy="430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/>
                  <a:t>laminar flow</a:t>
                </a:r>
              </a:p>
            </p:txBody>
          </p:sp>
          <p:sp>
            <p:nvSpPr>
              <p:cNvPr id="34" name="TextovéPole 33"/>
              <p:cNvSpPr txBox="1"/>
              <p:nvPr/>
            </p:nvSpPr>
            <p:spPr>
              <a:xfrm>
                <a:off x="5961667" y="5795972"/>
                <a:ext cx="2642780" cy="430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/>
                  <a:t>turbulent flow</a:t>
                </a:r>
              </a:p>
            </p:txBody>
          </p:sp>
          <p:grpSp>
            <p:nvGrpSpPr>
              <p:cNvPr id="35" name="Skupina 34"/>
              <p:cNvGrpSpPr/>
              <p:nvPr/>
            </p:nvGrpSpPr>
            <p:grpSpPr>
              <a:xfrm>
                <a:off x="6084170" y="3270801"/>
                <a:ext cx="2520277" cy="1107406"/>
                <a:chOff x="6084170" y="3236941"/>
                <a:chExt cx="2906234" cy="1141266"/>
              </a:xfrm>
            </p:grpSpPr>
            <p:grpSp>
              <p:nvGrpSpPr>
                <p:cNvPr id="38" name="Skupina 37"/>
                <p:cNvGrpSpPr>
                  <a:grpSpLocks noChangeAspect="1"/>
                </p:cNvGrpSpPr>
                <p:nvPr/>
              </p:nvGrpSpPr>
              <p:grpSpPr>
                <a:xfrm>
                  <a:off x="6084170" y="3236941"/>
                  <a:ext cx="2906234" cy="1141266"/>
                  <a:chOff x="6612690" y="-46093"/>
                  <a:chExt cx="3926687" cy="1541994"/>
                </a:xfrm>
              </p:grpSpPr>
              <p:sp>
                <p:nvSpPr>
                  <p:cNvPr id="40" name="Ovál 39"/>
                  <p:cNvSpPr/>
                  <p:nvPr/>
                </p:nvSpPr>
                <p:spPr>
                  <a:xfrm>
                    <a:off x="6612690" y="1146978"/>
                    <a:ext cx="1728234" cy="34892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350"/>
                  </a:p>
                </p:txBody>
              </p:sp>
              <p:sp>
                <p:nvSpPr>
                  <p:cNvPr id="41" name="Plechovka 40"/>
                  <p:cNvSpPr/>
                  <p:nvPr/>
                </p:nvSpPr>
                <p:spPr>
                  <a:xfrm>
                    <a:off x="7231732" y="1052735"/>
                    <a:ext cx="521636" cy="268703"/>
                  </a:xfrm>
                  <a:prstGeom prst="can">
                    <a:avLst>
                      <a:gd name="adj" fmla="val 5000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350"/>
                  </a:p>
                </p:txBody>
              </p:sp>
              <p:sp>
                <p:nvSpPr>
                  <p:cNvPr id="42" name="Volný tvar 41"/>
                  <p:cNvSpPr/>
                  <p:nvPr/>
                </p:nvSpPr>
                <p:spPr>
                  <a:xfrm>
                    <a:off x="7759316" y="-46093"/>
                    <a:ext cx="2759815" cy="1194020"/>
                  </a:xfrm>
                  <a:custGeom>
                    <a:avLst/>
                    <a:gdLst>
                      <a:gd name="connsiteX0" fmla="*/ 0 w 1189776"/>
                      <a:gd name="connsiteY0" fmla="*/ 462298 h 462298"/>
                      <a:gd name="connsiteX1" fmla="*/ 373919 w 1189776"/>
                      <a:gd name="connsiteY1" fmla="*/ 407910 h 462298"/>
                      <a:gd name="connsiteX2" fmla="*/ 778430 w 1189776"/>
                      <a:gd name="connsiteY2" fmla="*/ 288936 h 462298"/>
                      <a:gd name="connsiteX3" fmla="*/ 1121755 w 1189776"/>
                      <a:gd name="connsiteY3" fmla="*/ 61186 h 462298"/>
                      <a:gd name="connsiteX4" fmla="*/ 1189740 w 1189776"/>
                      <a:gd name="connsiteY4" fmla="*/ 0 h 462298"/>
                      <a:gd name="connsiteX0" fmla="*/ 0 w 2759816"/>
                      <a:gd name="connsiteY0" fmla="*/ 1194018 h 1194018"/>
                      <a:gd name="connsiteX1" fmla="*/ 373919 w 2759816"/>
                      <a:gd name="connsiteY1" fmla="*/ 1139630 h 1194018"/>
                      <a:gd name="connsiteX2" fmla="*/ 778430 w 2759816"/>
                      <a:gd name="connsiteY2" fmla="*/ 1020656 h 1194018"/>
                      <a:gd name="connsiteX3" fmla="*/ 1121755 w 2759816"/>
                      <a:gd name="connsiteY3" fmla="*/ 792906 h 1194018"/>
                      <a:gd name="connsiteX4" fmla="*/ 2759816 w 2759816"/>
                      <a:gd name="connsiteY4" fmla="*/ 0 h 1194018"/>
                      <a:gd name="connsiteX0" fmla="*/ 0 w 2759816"/>
                      <a:gd name="connsiteY0" fmla="*/ 1194018 h 1194018"/>
                      <a:gd name="connsiteX1" fmla="*/ 373919 w 2759816"/>
                      <a:gd name="connsiteY1" fmla="*/ 1139630 h 1194018"/>
                      <a:gd name="connsiteX2" fmla="*/ 778430 w 2759816"/>
                      <a:gd name="connsiteY2" fmla="*/ 1020656 h 1194018"/>
                      <a:gd name="connsiteX3" fmla="*/ 1618149 w 2759816"/>
                      <a:gd name="connsiteY3" fmla="*/ 498746 h 1194018"/>
                      <a:gd name="connsiteX4" fmla="*/ 2759816 w 2759816"/>
                      <a:gd name="connsiteY4" fmla="*/ 0 h 1194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59816" h="1194018">
                        <a:moveTo>
                          <a:pt x="0" y="1194018"/>
                        </a:moveTo>
                        <a:cubicBezTo>
                          <a:pt x="122090" y="1181271"/>
                          <a:pt x="244181" y="1168524"/>
                          <a:pt x="373919" y="1139630"/>
                        </a:cubicBezTo>
                        <a:cubicBezTo>
                          <a:pt x="503657" y="1110736"/>
                          <a:pt x="571058" y="1127470"/>
                          <a:pt x="778430" y="1020656"/>
                        </a:cubicBezTo>
                        <a:cubicBezTo>
                          <a:pt x="985802" y="913842"/>
                          <a:pt x="1287918" y="668855"/>
                          <a:pt x="1618149" y="498746"/>
                        </a:cubicBezTo>
                        <a:cubicBezTo>
                          <a:pt x="1948380" y="328637"/>
                          <a:pt x="2760099" y="6515"/>
                          <a:pt x="2759816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350"/>
                  </a:p>
                </p:txBody>
              </p:sp>
              <p:sp>
                <p:nvSpPr>
                  <p:cNvPr id="43" name="Volný tvar 42"/>
                  <p:cNvSpPr/>
                  <p:nvPr/>
                </p:nvSpPr>
                <p:spPr>
                  <a:xfrm>
                    <a:off x="7764288" y="82521"/>
                    <a:ext cx="2775089" cy="1164604"/>
                  </a:xfrm>
                  <a:custGeom>
                    <a:avLst/>
                    <a:gdLst>
                      <a:gd name="connsiteX0" fmla="*/ 0 w 1189776"/>
                      <a:gd name="connsiteY0" fmla="*/ 462298 h 462298"/>
                      <a:gd name="connsiteX1" fmla="*/ 373919 w 1189776"/>
                      <a:gd name="connsiteY1" fmla="*/ 407910 h 462298"/>
                      <a:gd name="connsiteX2" fmla="*/ 778430 w 1189776"/>
                      <a:gd name="connsiteY2" fmla="*/ 288936 h 462298"/>
                      <a:gd name="connsiteX3" fmla="*/ 1121755 w 1189776"/>
                      <a:gd name="connsiteY3" fmla="*/ 61186 h 462298"/>
                      <a:gd name="connsiteX4" fmla="*/ 1189740 w 1189776"/>
                      <a:gd name="connsiteY4" fmla="*/ 0 h 462298"/>
                      <a:gd name="connsiteX0" fmla="*/ 0 w 1223435"/>
                      <a:gd name="connsiteY0" fmla="*/ 462298 h 462298"/>
                      <a:gd name="connsiteX1" fmla="*/ 407578 w 1223435"/>
                      <a:gd name="connsiteY1" fmla="*/ 407910 h 462298"/>
                      <a:gd name="connsiteX2" fmla="*/ 812089 w 1223435"/>
                      <a:gd name="connsiteY2" fmla="*/ 288936 h 462298"/>
                      <a:gd name="connsiteX3" fmla="*/ 1155414 w 1223435"/>
                      <a:gd name="connsiteY3" fmla="*/ 61186 h 462298"/>
                      <a:gd name="connsiteX4" fmla="*/ 1223399 w 1223435"/>
                      <a:gd name="connsiteY4" fmla="*/ 0 h 462298"/>
                      <a:gd name="connsiteX0" fmla="*/ 0 w 2775090"/>
                      <a:gd name="connsiteY0" fmla="*/ 1164603 h 1164603"/>
                      <a:gd name="connsiteX1" fmla="*/ 407578 w 2775090"/>
                      <a:gd name="connsiteY1" fmla="*/ 1110215 h 1164603"/>
                      <a:gd name="connsiteX2" fmla="*/ 812089 w 2775090"/>
                      <a:gd name="connsiteY2" fmla="*/ 991241 h 1164603"/>
                      <a:gd name="connsiteX3" fmla="*/ 1155414 w 2775090"/>
                      <a:gd name="connsiteY3" fmla="*/ 763491 h 1164603"/>
                      <a:gd name="connsiteX4" fmla="*/ 2775090 w 2775090"/>
                      <a:gd name="connsiteY4" fmla="*/ 0 h 1164603"/>
                      <a:gd name="connsiteX0" fmla="*/ 0 w 2775090"/>
                      <a:gd name="connsiteY0" fmla="*/ 1164603 h 1164603"/>
                      <a:gd name="connsiteX1" fmla="*/ 407578 w 2775090"/>
                      <a:gd name="connsiteY1" fmla="*/ 1110215 h 1164603"/>
                      <a:gd name="connsiteX2" fmla="*/ 812089 w 2775090"/>
                      <a:gd name="connsiteY2" fmla="*/ 991241 h 1164603"/>
                      <a:gd name="connsiteX3" fmla="*/ 1743732 w 2775090"/>
                      <a:gd name="connsiteY3" fmla="*/ 417854 h 1164603"/>
                      <a:gd name="connsiteX4" fmla="*/ 2775090 w 2775090"/>
                      <a:gd name="connsiteY4" fmla="*/ 0 h 1164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5090" h="1164603">
                        <a:moveTo>
                          <a:pt x="0" y="1164603"/>
                        </a:moveTo>
                        <a:cubicBezTo>
                          <a:pt x="122090" y="1151856"/>
                          <a:pt x="272230" y="1139109"/>
                          <a:pt x="407578" y="1110215"/>
                        </a:cubicBezTo>
                        <a:cubicBezTo>
                          <a:pt x="542926" y="1081321"/>
                          <a:pt x="589397" y="1106635"/>
                          <a:pt x="812089" y="991241"/>
                        </a:cubicBezTo>
                        <a:cubicBezTo>
                          <a:pt x="1034781" y="875848"/>
                          <a:pt x="1416565" y="583061"/>
                          <a:pt x="1743732" y="417854"/>
                        </a:cubicBezTo>
                        <a:cubicBezTo>
                          <a:pt x="2070899" y="252647"/>
                          <a:pt x="2775373" y="6515"/>
                          <a:pt x="2775090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350"/>
                  </a:p>
                </p:txBody>
              </p:sp>
              <p:sp>
                <p:nvSpPr>
                  <p:cNvPr id="44" name="Volný tvar 43"/>
                  <p:cNvSpPr/>
                  <p:nvPr/>
                </p:nvSpPr>
                <p:spPr>
                  <a:xfrm>
                    <a:off x="7775620" y="714879"/>
                    <a:ext cx="1276021" cy="462299"/>
                  </a:xfrm>
                  <a:custGeom>
                    <a:avLst/>
                    <a:gdLst>
                      <a:gd name="connsiteX0" fmla="*/ 0 w 1189776"/>
                      <a:gd name="connsiteY0" fmla="*/ 462298 h 462298"/>
                      <a:gd name="connsiteX1" fmla="*/ 373919 w 1189776"/>
                      <a:gd name="connsiteY1" fmla="*/ 407910 h 462298"/>
                      <a:gd name="connsiteX2" fmla="*/ 778430 w 1189776"/>
                      <a:gd name="connsiteY2" fmla="*/ 288936 h 462298"/>
                      <a:gd name="connsiteX3" fmla="*/ 1121755 w 1189776"/>
                      <a:gd name="connsiteY3" fmla="*/ 61186 h 462298"/>
                      <a:gd name="connsiteX4" fmla="*/ 1189740 w 1189776"/>
                      <a:gd name="connsiteY4" fmla="*/ 0 h 462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89776" h="462298">
                        <a:moveTo>
                          <a:pt x="0" y="462298"/>
                        </a:moveTo>
                        <a:cubicBezTo>
                          <a:pt x="122090" y="449551"/>
                          <a:pt x="244181" y="436804"/>
                          <a:pt x="373919" y="407910"/>
                        </a:cubicBezTo>
                        <a:cubicBezTo>
                          <a:pt x="503657" y="379016"/>
                          <a:pt x="653791" y="346723"/>
                          <a:pt x="778430" y="288936"/>
                        </a:cubicBezTo>
                        <a:cubicBezTo>
                          <a:pt x="903069" y="231149"/>
                          <a:pt x="1053203" y="109342"/>
                          <a:pt x="1121755" y="61186"/>
                        </a:cubicBezTo>
                        <a:cubicBezTo>
                          <a:pt x="1190307" y="13030"/>
                          <a:pt x="1190023" y="6515"/>
                          <a:pt x="1189740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350"/>
                  </a:p>
                </p:txBody>
              </p:sp>
              <p:sp>
                <p:nvSpPr>
                  <p:cNvPr id="45" name="Volný tvar 44"/>
                  <p:cNvSpPr/>
                  <p:nvPr/>
                </p:nvSpPr>
                <p:spPr>
                  <a:xfrm>
                    <a:off x="7786205" y="32914"/>
                    <a:ext cx="2730398" cy="1179313"/>
                  </a:xfrm>
                  <a:custGeom>
                    <a:avLst/>
                    <a:gdLst>
                      <a:gd name="connsiteX0" fmla="*/ 0 w 1189776"/>
                      <a:gd name="connsiteY0" fmla="*/ 462298 h 462298"/>
                      <a:gd name="connsiteX1" fmla="*/ 373919 w 1189776"/>
                      <a:gd name="connsiteY1" fmla="*/ 407910 h 462298"/>
                      <a:gd name="connsiteX2" fmla="*/ 778430 w 1189776"/>
                      <a:gd name="connsiteY2" fmla="*/ 288936 h 462298"/>
                      <a:gd name="connsiteX3" fmla="*/ 1121755 w 1189776"/>
                      <a:gd name="connsiteY3" fmla="*/ 61186 h 462298"/>
                      <a:gd name="connsiteX4" fmla="*/ 1189740 w 1189776"/>
                      <a:gd name="connsiteY4" fmla="*/ 0 h 462298"/>
                      <a:gd name="connsiteX0" fmla="*/ 0 w 2730399"/>
                      <a:gd name="connsiteY0" fmla="*/ 1179311 h 1179311"/>
                      <a:gd name="connsiteX1" fmla="*/ 373919 w 2730399"/>
                      <a:gd name="connsiteY1" fmla="*/ 1124923 h 1179311"/>
                      <a:gd name="connsiteX2" fmla="*/ 778430 w 2730399"/>
                      <a:gd name="connsiteY2" fmla="*/ 1005949 h 1179311"/>
                      <a:gd name="connsiteX3" fmla="*/ 1121755 w 2730399"/>
                      <a:gd name="connsiteY3" fmla="*/ 778199 h 1179311"/>
                      <a:gd name="connsiteX4" fmla="*/ 2730399 w 2730399"/>
                      <a:gd name="connsiteY4" fmla="*/ 0 h 1179311"/>
                      <a:gd name="connsiteX0" fmla="*/ 0 w 2730399"/>
                      <a:gd name="connsiteY0" fmla="*/ 1179311 h 1179311"/>
                      <a:gd name="connsiteX1" fmla="*/ 373919 w 2730399"/>
                      <a:gd name="connsiteY1" fmla="*/ 1124923 h 1179311"/>
                      <a:gd name="connsiteX2" fmla="*/ 778430 w 2730399"/>
                      <a:gd name="connsiteY2" fmla="*/ 1005949 h 1179311"/>
                      <a:gd name="connsiteX3" fmla="*/ 1695366 w 2730399"/>
                      <a:gd name="connsiteY3" fmla="*/ 439917 h 1179311"/>
                      <a:gd name="connsiteX4" fmla="*/ 2730399 w 2730399"/>
                      <a:gd name="connsiteY4" fmla="*/ 0 h 1179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30399" h="1179311">
                        <a:moveTo>
                          <a:pt x="0" y="1179311"/>
                        </a:moveTo>
                        <a:cubicBezTo>
                          <a:pt x="122090" y="1166564"/>
                          <a:pt x="244181" y="1153817"/>
                          <a:pt x="373919" y="1124923"/>
                        </a:cubicBezTo>
                        <a:cubicBezTo>
                          <a:pt x="503657" y="1096029"/>
                          <a:pt x="558189" y="1120117"/>
                          <a:pt x="778430" y="1005949"/>
                        </a:cubicBezTo>
                        <a:cubicBezTo>
                          <a:pt x="998671" y="891781"/>
                          <a:pt x="1370038" y="607575"/>
                          <a:pt x="1695366" y="439917"/>
                        </a:cubicBezTo>
                        <a:cubicBezTo>
                          <a:pt x="2020694" y="272259"/>
                          <a:pt x="2730682" y="6515"/>
                          <a:pt x="2730399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350"/>
                  </a:p>
                </p:txBody>
              </p:sp>
            </p:grpSp>
            <p:sp>
              <p:nvSpPr>
                <p:cNvPr id="39" name="Volný tvar 38"/>
                <p:cNvSpPr/>
                <p:nvPr/>
              </p:nvSpPr>
              <p:spPr>
                <a:xfrm>
                  <a:off x="6952444" y="3270801"/>
                  <a:ext cx="2020832" cy="872837"/>
                </a:xfrm>
                <a:custGeom>
                  <a:avLst/>
                  <a:gdLst>
                    <a:gd name="connsiteX0" fmla="*/ 0 w 1189776"/>
                    <a:gd name="connsiteY0" fmla="*/ 462298 h 462298"/>
                    <a:gd name="connsiteX1" fmla="*/ 373919 w 1189776"/>
                    <a:gd name="connsiteY1" fmla="*/ 407910 h 462298"/>
                    <a:gd name="connsiteX2" fmla="*/ 778430 w 1189776"/>
                    <a:gd name="connsiteY2" fmla="*/ 288936 h 462298"/>
                    <a:gd name="connsiteX3" fmla="*/ 1121755 w 1189776"/>
                    <a:gd name="connsiteY3" fmla="*/ 61186 h 462298"/>
                    <a:gd name="connsiteX4" fmla="*/ 1189740 w 1189776"/>
                    <a:gd name="connsiteY4" fmla="*/ 0 h 462298"/>
                    <a:gd name="connsiteX0" fmla="*/ 0 w 2730399"/>
                    <a:gd name="connsiteY0" fmla="*/ 1179311 h 1179311"/>
                    <a:gd name="connsiteX1" fmla="*/ 373919 w 2730399"/>
                    <a:gd name="connsiteY1" fmla="*/ 1124923 h 1179311"/>
                    <a:gd name="connsiteX2" fmla="*/ 778430 w 2730399"/>
                    <a:gd name="connsiteY2" fmla="*/ 1005949 h 1179311"/>
                    <a:gd name="connsiteX3" fmla="*/ 1121755 w 2730399"/>
                    <a:gd name="connsiteY3" fmla="*/ 778199 h 1179311"/>
                    <a:gd name="connsiteX4" fmla="*/ 2730399 w 2730399"/>
                    <a:gd name="connsiteY4" fmla="*/ 0 h 1179311"/>
                    <a:gd name="connsiteX0" fmla="*/ 0 w 2730399"/>
                    <a:gd name="connsiteY0" fmla="*/ 1179311 h 1179311"/>
                    <a:gd name="connsiteX1" fmla="*/ 373919 w 2730399"/>
                    <a:gd name="connsiteY1" fmla="*/ 1124923 h 1179311"/>
                    <a:gd name="connsiteX2" fmla="*/ 778430 w 2730399"/>
                    <a:gd name="connsiteY2" fmla="*/ 1005949 h 1179311"/>
                    <a:gd name="connsiteX3" fmla="*/ 1695366 w 2730399"/>
                    <a:gd name="connsiteY3" fmla="*/ 439917 h 1179311"/>
                    <a:gd name="connsiteX4" fmla="*/ 2730399 w 2730399"/>
                    <a:gd name="connsiteY4" fmla="*/ 0 h 1179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0399" h="1179311">
                      <a:moveTo>
                        <a:pt x="0" y="1179311"/>
                      </a:moveTo>
                      <a:cubicBezTo>
                        <a:pt x="122090" y="1166564"/>
                        <a:pt x="244181" y="1153817"/>
                        <a:pt x="373919" y="1124923"/>
                      </a:cubicBezTo>
                      <a:cubicBezTo>
                        <a:pt x="503657" y="1096029"/>
                        <a:pt x="558189" y="1120117"/>
                        <a:pt x="778430" y="1005949"/>
                      </a:cubicBezTo>
                      <a:cubicBezTo>
                        <a:pt x="998671" y="891781"/>
                        <a:pt x="1370038" y="607575"/>
                        <a:pt x="1695366" y="439917"/>
                      </a:cubicBezTo>
                      <a:cubicBezTo>
                        <a:pt x="2020694" y="272259"/>
                        <a:pt x="2730682" y="6515"/>
                        <a:pt x="2730399" y="0"/>
                      </a:cubicBezTo>
                    </a:path>
                  </a:pathLst>
                </a:custGeom>
                <a:noFill/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sp>
            <p:nvSpPr>
              <p:cNvPr id="36" name="Obdélník 35"/>
              <p:cNvSpPr/>
              <p:nvPr/>
            </p:nvSpPr>
            <p:spPr>
              <a:xfrm>
                <a:off x="4698344" y="5337388"/>
                <a:ext cx="761805" cy="553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100" b="1"/>
                  <a:t>Re</a:t>
                </a:r>
                <a:r>
                  <a:rPr lang="en-GB" sz="2100" b="1" baseline="-25000"/>
                  <a:t>1</a:t>
                </a:r>
                <a:endParaRPr lang="en-GB" sz="2100"/>
              </a:p>
            </p:txBody>
          </p:sp>
          <p:sp>
            <p:nvSpPr>
              <p:cNvPr id="37" name="Obdélník 36"/>
              <p:cNvSpPr/>
              <p:nvPr/>
            </p:nvSpPr>
            <p:spPr>
              <a:xfrm>
                <a:off x="7092427" y="4275189"/>
                <a:ext cx="747373" cy="553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100" b="1"/>
                  <a:t>Re</a:t>
                </a:r>
                <a:r>
                  <a:rPr lang="en-GB" sz="2100" b="1" baseline="-25000"/>
                  <a:t>2</a:t>
                </a:r>
                <a:endParaRPr lang="en-GB" sz="2100"/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6798730" y="4398994"/>
              <a:ext cx="2418631" cy="736059"/>
              <a:chOff x="6798730" y="4398994"/>
              <a:chExt cx="2418631" cy="736059"/>
            </a:xfrm>
          </p:grpSpPr>
          <p:sp>
            <p:nvSpPr>
              <p:cNvPr id="59" name="TextovéPole 58"/>
              <p:cNvSpPr txBox="1"/>
              <p:nvPr/>
            </p:nvSpPr>
            <p:spPr>
              <a:xfrm>
                <a:off x="6798730" y="4581128"/>
                <a:ext cx="592622" cy="553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100" b="1" dirty="0">
                    <a:solidFill>
                      <a:srgbClr val="003300"/>
                    </a:solidFill>
                  </a:rPr>
                  <a:t>v</a:t>
                </a:r>
                <a:r>
                  <a:rPr lang="en-GB" sz="2100" b="1" baseline="-25000" dirty="0">
                    <a:solidFill>
                      <a:srgbClr val="003300"/>
                    </a:solidFill>
                  </a:rPr>
                  <a:t>1</a:t>
                </a:r>
              </a:p>
            </p:txBody>
          </p:sp>
          <p:sp>
            <p:nvSpPr>
              <p:cNvPr id="60" name="TextovéPole 59"/>
              <p:cNvSpPr txBox="1"/>
              <p:nvPr/>
            </p:nvSpPr>
            <p:spPr>
              <a:xfrm>
                <a:off x="8388058" y="4398994"/>
                <a:ext cx="822265" cy="553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100" b="1" dirty="0">
                    <a:solidFill>
                      <a:srgbClr val="003300"/>
                    </a:solidFill>
                  </a:rPr>
                  <a:t>v</a:t>
                </a:r>
                <a:r>
                  <a:rPr lang="en-GB" sz="2100" b="1" baseline="-25000" dirty="0">
                    <a:solidFill>
                      <a:srgbClr val="003300"/>
                    </a:solidFill>
                  </a:rPr>
                  <a:t>2</a:t>
                </a:r>
              </a:p>
            </p:txBody>
          </p:sp>
          <p:cxnSp>
            <p:nvCxnSpPr>
              <p:cNvPr id="61" name="Přímá spojnice se šipkou 60"/>
              <p:cNvCxnSpPr/>
              <p:nvPr/>
            </p:nvCxnSpPr>
            <p:spPr>
              <a:xfrm flipV="1">
                <a:off x="8353361" y="4892020"/>
                <a:ext cx="864000" cy="0"/>
              </a:xfrm>
              <a:prstGeom prst="straightConnector1">
                <a:avLst/>
              </a:prstGeom>
              <a:ln w="38100">
                <a:solidFill>
                  <a:srgbClr val="0033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Obdélník 62"/>
          <p:cNvSpPr/>
          <p:nvPr/>
        </p:nvSpPr>
        <p:spPr>
          <a:xfrm>
            <a:off x="1794484" y="5398252"/>
            <a:ext cx="3903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ym typeface="Symbol"/>
              </a:rPr>
              <a:t>closely behind narrowing of the artery: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1188312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measurement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36" y="1566133"/>
            <a:ext cx="11519555" cy="51188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000" b="1" dirty="0">
                <a:solidFill>
                  <a:srgbClr val="7030A0"/>
                </a:solidFill>
              </a:rPr>
              <a:t>     </a:t>
            </a:r>
            <a:r>
              <a:rPr lang="en-US" sz="3000" b="1" dirty="0">
                <a:solidFill>
                  <a:srgbClr val="7030A0"/>
                </a:solidFill>
              </a:rPr>
              <a:t>Pregnant women</a:t>
            </a:r>
            <a:endParaRPr lang="cs-CZ" sz="3000" b="1" dirty="0">
              <a:solidFill>
                <a:srgbClr val="7030A0"/>
              </a:solidFill>
            </a:endParaRPr>
          </a:p>
          <a:p>
            <a:pPr lvl="1"/>
            <a:r>
              <a:rPr lang="en-US" dirty="0"/>
              <a:t>Physiological </a:t>
            </a:r>
            <a:r>
              <a:rPr lang="cs-CZ" dirty="0"/>
              <a:t>profile</a:t>
            </a:r>
            <a:r>
              <a:rPr lang="en-US" dirty="0"/>
              <a:t> of pregnancy - decrease of </a:t>
            </a:r>
            <a:r>
              <a:rPr lang="cs-CZ" dirty="0"/>
              <a:t>BP</a:t>
            </a:r>
            <a:r>
              <a:rPr lang="en-US" dirty="0"/>
              <a:t> with increase in cardiac output and large decrease of peripheral resistance = special hyperkinetic conditions - </a:t>
            </a:r>
            <a:r>
              <a:rPr lang="cs-CZ" dirty="0" err="1"/>
              <a:t>Korotkoff</a:t>
            </a:r>
            <a:r>
              <a:rPr lang="en-US" dirty="0"/>
              <a:t> phenomena we </a:t>
            </a:r>
            <a:r>
              <a:rPr lang="cs-CZ" dirty="0" err="1"/>
              <a:t>auscultated</a:t>
            </a:r>
            <a:r>
              <a:rPr lang="en-US" dirty="0"/>
              <a:t> even after d</a:t>
            </a:r>
            <a:r>
              <a:rPr lang="cs-CZ" dirty="0" err="1"/>
              <a:t>eflation</a:t>
            </a:r>
            <a:r>
              <a:rPr lang="en-US" dirty="0"/>
              <a:t> of the cuff - diastolic </a:t>
            </a:r>
            <a:r>
              <a:rPr lang="cs-CZ" dirty="0"/>
              <a:t>BP</a:t>
            </a:r>
            <a:r>
              <a:rPr lang="en-US" dirty="0"/>
              <a:t> we </a:t>
            </a:r>
            <a:r>
              <a:rPr lang="cs-CZ" dirty="0" err="1"/>
              <a:t>estimated</a:t>
            </a:r>
            <a:r>
              <a:rPr lang="cs-CZ" dirty="0"/>
              <a:t> </a:t>
            </a:r>
            <a:r>
              <a:rPr lang="en-US" dirty="0"/>
              <a:t>in IV phase of </a:t>
            </a:r>
            <a:r>
              <a:rPr lang="cs-CZ" dirty="0" err="1"/>
              <a:t>Korotkoff</a:t>
            </a:r>
            <a:r>
              <a:rPr lang="cs-CZ" dirty="0"/>
              <a:t> </a:t>
            </a:r>
            <a:r>
              <a:rPr lang="en-US" dirty="0"/>
              <a:t>phenomena</a:t>
            </a:r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sz="3000" b="1" dirty="0" err="1">
                <a:solidFill>
                  <a:srgbClr val="7030A0"/>
                </a:solidFill>
              </a:rPr>
              <a:t>Elderly</a:t>
            </a:r>
            <a:r>
              <a:rPr lang="cs-CZ" sz="3000" b="1" dirty="0">
                <a:solidFill>
                  <a:srgbClr val="7030A0"/>
                </a:solidFill>
              </a:rPr>
              <a:t> </a:t>
            </a:r>
            <a:r>
              <a:rPr lang="cs-CZ" sz="3000" b="1" dirty="0" err="1">
                <a:solidFill>
                  <a:srgbClr val="7030A0"/>
                </a:solidFill>
              </a:rPr>
              <a:t>people</a:t>
            </a:r>
            <a:r>
              <a:rPr lang="cs-CZ" sz="3000" b="1" dirty="0">
                <a:solidFill>
                  <a:srgbClr val="7030A0"/>
                </a:solidFill>
              </a:rPr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atherosclerosis</a:t>
            </a:r>
            <a:r>
              <a:rPr lang="cs-CZ" dirty="0"/>
              <a:t> - </a:t>
            </a:r>
            <a:r>
              <a:rPr lang="en-US" dirty="0"/>
              <a:t>poor compressibility of the artery wall by a compression cuff - we need to inflate more - so we measure falsely higher </a:t>
            </a:r>
            <a:r>
              <a:rPr lang="cs-CZ" dirty="0"/>
              <a:t>SBP </a:t>
            </a:r>
            <a:r>
              <a:rPr lang="en-US" dirty="0"/>
              <a:t>values</a:t>
            </a:r>
            <a:r>
              <a:rPr lang="cs-CZ" dirty="0"/>
              <a:t> - </a:t>
            </a:r>
            <a:r>
              <a:rPr lang="cs-CZ" b="1" dirty="0" err="1">
                <a:solidFill>
                  <a:srgbClr val="7030A0"/>
                </a:solidFill>
              </a:rPr>
              <a:t>pseudohypertension</a:t>
            </a:r>
            <a:endParaRPr lang="cs-CZ" b="1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endParaRPr lang="cs-CZ" b="1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r>
              <a:rPr lang="cs-CZ" sz="3000" b="1" dirty="0" err="1">
                <a:solidFill>
                  <a:srgbClr val="7030A0"/>
                </a:solidFill>
              </a:rPr>
              <a:t>Obese</a:t>
            </a:r>
            <a:r>
              <a:rPr lang="cs-CZ" sz="3000" b="1" dirty="0">
                <a:solidFill>
                  <a:srgbClr val="7030A0"/>
                </a:solidFill>
              </a:rPr>
              <a:t> </a:t>
            </a:r>
            <a:r>
              <a:rPr lang="cs-CZ" sz="3000" b="1" dirty="0" err="1">
                <a:solidFill>
                  <a:srgbClr val="7030A0"/>
                </a:solidFill>
              </a:rPr>
              <a:t>persons</a:t>
            </a:r>
            <a:r>
              <a:rPr lang="cs-CZ" sz="3000" dirty="0"/>
              <a:t> </a:t>
            </a:r>
            <a:r>
              <a:rPr lang="cs-CZ" dirty="0"/>
              <a:t>– </a:t>
            </a:r>
            <a:r>
              <a:rPr lang="en-US" dirty="0"/>
              <a:t>using the right size of the cuff !!!!! using a standard cuff – overstocking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SBP</a:t>
            </a:r>
            <a:endParaRPr lang="cs-CZ" b="1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r>
              <a:rPr lang="cs-CZ" sz="3000" b="1" dirty="0" err="1">
                <a:solidFill>
                  <a:srgbClr val="7030A0"/>
                </a:solidFill>
              </a:rPr>
              <a:t>Dynamic</a:t>
            </a:r>
            <a:r>
              <a:rPr lang="cs-CZ" sz="3000" b="1" dirty="0">
                <a:solidFill>
                  <a:srgbClr val="7030A0"/>
                </a:solidFill>
              </a:rPr>
              <a:t> </a:t>
            </a:r>
            <a:r>
              <a:rPr lang="cs-CZ" sz="3000" b="1" dirty="0" err="1">
                <a:solidFill>
                  <a:srgbClr val="7030A0"/>
                </a:solidFill>
              </a:rPr>
              <a:t>physical</a:t>
            </a:r>
            <a:r>
              <a:rPr lang="cs-CZ" sz="3000" b="1" dirty="0">
                <a:solidFill>
                  <a:srgbClr val="7030A0"/>
                </a:solidFill>
              </a:rPr>
              <a:t> </a:t>
            </a:r>
            <a:r>
              <a:rPr lang="cs-CZ" sz="3000" b="1" dirty="0" err="1">
                <a:solidFill>
                  <a:srgbClr val="7030A0"/>
                </a:solidFill>
              </a:rPr>
              <a:t>exercise</a:t>
            </a:r>
            <a:r>
              <a:rPr lang="cs-CZ" sz="3000" b="1" dirty="0">
                <a:solidFill>
                  <a:srgbClr val="7030A0"/>
                </a:solidFill>
              </a:rPr>
              <a:t> </a:t>
            </a:r>
            <a:r>
              <a:rPr lang="en-US" dirty="0"/>
              <a:t>- auscultation method may underestimate </a:t>
            </a:r>
            <a:r>
              <a:rPr lang="cs-CZ" dirty="0"/>
              <a:t>SBP</a:t>
            </a:r>
            <a:r>
              <a:rPr lang="en-US" dirty="0"/>
              <a:t> by 15 mmHg, during recovery phase - overstatement of up to 30mmHg S</a:t>
            </a:r>
            <a:r>
              <a:rPr lang="cs-CZ" dirty="0"/>
              <a:t>BP</a:t>
            </a:r>
            <a:r>
              <a:rPr lang="en-US" dirty="0"/>
              <a:t>; D</a:t>
            </a:r>
            <a:r>
              <a:rPr lang="cs-CZ" dirty="0"/>
              <a:t>BP</a:t>
            </a:r>
            <a:r>
              <a:rPr lang="en-US" dirty="0"/>
              <a:t> less frequently but falsely low - better use </a:t>
            </a:r>
            <a:r>
              <a:rPr lang="cs-CZ" dirty="0" err="1"/>
              <a:t>for</a:t>
            </a:r>
            <a:r>
              <a:rPr lang="cs-CZ" dirty="0"/>
              <a:t> DBP </a:t>
            </a:r>
            <a:r>
              <a:rPr lang="cs-CZ" dirty="0" err="1"/>
              <a:t>measurement</a:t>
            </a:r>
            <a:r>
              <a:rPr lang="cs-CZ" dirty="0"/>
              <a:t> r</a:t>
            </a:r>
            <a:r>
              <a:rPr lang="en-US" dirty="0" err="1"/>
              <a:t>eading</a:t>
            </a:r>
            <a:r>
              <a:rPr lang="en-US" dirty="0"/>
              <a:t> from </a:t>
            </a:r>
            <a:r>
              <a:rPr lang="cs-CZ" dirty="0" err="1"/>
              <a:t>phase</a:t>
            </a:r>
            <a:r>
              <a:rPr lang="cs-CZ" dirty="0"/>
              <a:t> I</a:t>
            </a:r>
            <a:r>
              <a:rPr lang="en-US" dirty="0"/>
              <a:t>V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Korotkoff</a:t>
            </a:r>
            <a:r>
              <a:rPr lang="cs-CZ" dirty="0"/>
              <a:t> </a:t>
            </a:r>
            <a:r>
              <a:rPr lang="cs-CZ" dirty="0" err="1"/>
              <a:t>sounds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259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Actual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blood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pressure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values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are </a:t>
            </a:r>
            <a:r>
              <a:rPr lang="cs-CZ" dirty="0" err="1"/>
              <a:t>dependent</a:t>
            </a:r>
            <a:r>
              <a:rPr lang="cs-CZ" dirty="0"/>
              <a:t> on:</a:t>
            </a:r>
            <a:br>
              <a:rPr lang="cs-CZ" dirty="0"/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254" y="1529062"/>
            <a:ext cx="11689491" cy="50941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factors that are conditioned by the organism</a:t>
            </a:r>
            <a:br>
              <a:rPr lang="en-US" dirty="0"/>
            </a:br>
            <a:endParaRPr lang="cs-CZ" dirty="0"/>
          </a:p>
          <a:p>
            <a:r>
              <a:rPr lang="en-US" dirty="0"/>
              <a:t>on the measurement method </a:t>
            </a:r>
            <a:endParaRPr lang="cs-CZ" dirty="0"/>
          </a:p>
          <a:p>
            <a:endParaRPr lang="cs-CZ" dirty="0"/>
          </a:p>
          <a:p>
            <a:r>
              <a:rPr lang="en-US" dirty="0"/>
              <a:t>in which conditions the measurements are performed (methodology)</a:t>
            </a:r>
            <a:endParaRPr lang="cs-CZ" dirty="0"/>
          </a:p>
          <a:p>
            <a:endParaRPr lang="cs-CZ" dirty="0"/>
          </a:p>
          <a:p>
            <a:r>
              <a:rPr lang="en-US" dirty="0"/>
              <a:t>even on accuracy and reliability of instruments (technical page - necessary tests and calibration of pressure </a:t>
            </a:r>
            <a:r>
              <a:rPr lang="cs-CZ" dirty="0" err="1"/>
              <a:t>device</a:t>
            </a:r>
            <a:r>
              <a:rPr lang="en-US" dirty="0"/>
              <a:t> / 1 year)</a:t>
            </a:r>
            <a:endParaRPr lang="cs-CZ" dirty="0"/>
          </a:p>
          <a:p>
            <a:endParaRPr lang="cs-CZ" dirty="0"/>
          </a:p>
          <a:p>
            <a:r>
              <a:rPr lang="cs-CZ" b="1" u="sng" dirty="0">
                <a:solidFill>
                  <a:srgbClr val="7030A0"/>
                </a:solidFill>
              </a:rPr>
              <a:t>T</a:t>
            </a:r>
            <a:r>
              <a:rPr lang="en-US" b="1" u="sng" dirty="0">
                <a:solidFill>
                  <a:srgbClr val="7030A0"/>
                </a:solidFill>
              </a:rPr>
              <a:t>HIS MUST BE ALLOWED TO CONSIDER AT THE MEASUREMENT IN CLINICAL PRACTICE</a:t>
            </a:r>
            <a:endParaRPr lang="cs-CZ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06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25CE7E3-66E9-4EDF-8650-58734579E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34784" r="34391" b="7361"/>
          <a:stretch/>
        </p:blipFill>
        <p:spPr>
          <a:xfrm>
            <a:off x="1399429" y="1391478"/>
            <a:ext cx="8927051" cy="527171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E891279-51CB-4FE0-BA14-A7DFBA143121}"/>
              </a:ext>
            </a:extLst>
          </p:cNvPr>
          <p:cNvSpPr txBox="1"/>
          <p:nvPr/>
        </p:nvSpPr>
        <p:spPr>
          <a:xfrm>
            <a:off x="1614115" y="326004"/>
            <a:ext cx="7546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BP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cuff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64D36C-A043-412F-A073-6140004DE1E4}"/>
              </a:ext>
            </a:extLst>
          </p:cNvPr>
          <p:cNvSpPr txBox="1"/>
          <p:nvPr/>
        </p:nvSpPr>
        <p:spPr>
          <a:xfrm>
            <a:off x="3005593" y="2218414"/>
            <a:ext cx="196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patents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006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8C7273C-0639-4C88-9099-21270FE5D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5" t="35479" r="34064" b="12927"/>
          <a:stretch/>
        </p:blipFill>
        <p:spPr>
          <a:xfrm>
            <a:off x="262393" y="262393"/>
            <a:ext cx="6082748" cy="353833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0EAC044-C01D-4063-9270-1D052A33FA93}"/>
              </a:ext>
            </a:extLst>
          </p:cNvPr>
          <p:cNvSpPr txBox="1"/>
          <p:nvPr/>
        </p:nvSpPr>
        <p:spPr>
          <a:xfrm>
            <a:off x="628786" y="3987192"/>
            <a:ext cx="1109701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Conclusion</a:t>
            </a:r>
            <a:r>
              <a:rPr lang="cs-CZ" sz="2400" b="1" dirty="0">
                <a:solidFill>
                  <a:srgbClr val="FF0000"/>
                </a:solidFill>
              </a:rPr>
              <a:t>: </a:t>
            </a:r>
          </a:p>
          <a:p>
            <a:r>
              <a:rPr lang="cs-CZ" sz="2400" b="1" dirty="0" err="1">
                <a:solidFill>
                  <a:srgbClr val="FF0000"/>
                </a:solidFill>
              </a:rPr>
              <a:t>You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can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see</a:t>
            </a:r>
            <a:r>
              <a:rPr lang="cs-CZ" sz="2400" b="1" dirty="0">
                <a:solidFill>
                  <a:srgbClr val="FF0000"/>
                </a:solidFill>
              </a:rPr>
              <a:t> – a </a:t>
            </a:r>
            <a:r>
              <a:rPr lang="cs-CZ" sz="2400" b="1" dirty="0" err="1">
                <a:solidFill>
                  <a:srgbClr val="FF0000"/>
                </a:solidFill>
              </a:rPr>
              <a:t>great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researche</a:t>
            </a:r>
            <a:r>
              <a:rPr lang="cs-CZ" sz="2400" b="1" dirty="0">
                <a:solidFill>
                  <a:srgbClr val="FF0000"/>
                </a:solidFill>
              </a:rPr>
              <a:t> on problematice in BP </a:t>
            </a:r>
            <a:r>
              <a:rPr lang="cs-CZ" sz="2400" b="1" dirty="0" err="1">
                <a:solidFill>
                  <a:srgbClr val="FF0000"/>
                </a:solidFill>
              </a:rPr>
              <a:t>measurement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without</a:t>
            </a:r>
            <a:r>
              <a:rPr lang="cs-CZ" sz="2400" b="1" dirty="0">
                <a:solidFill>
                  <a:srgbClr val="FF0000"/>
                </a:solidFill>
              </a:rPr>
              <a:t>  </a:t>
            </a:r>
            <a:r>
              <a:rPr lang="cs-CZ" sz="2400" b="1" dirty="0" err="1">
                <a:solidFill>
                  <a:srgbClr val="FF0000"/>
                </a:solidFill>
              </a:rPr>
              <a:t>the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cuff</a:t>
            </a:r>
            <a:endParaRPr lang="cs-CZ" sz="2400" b="1" dirty="0">
              <a:solidFill>
                <a:srgbClr val="FF0000"/>
              </a:solidFill>
            </a:endParaRPr>
          </a:p>
          <a:p>
            <a:endParaRPr lang="cs-CZ" sz="2400" b="1" dirty="0">
              <a:solidFill>
                <a:srgbClr val="FF0000"/>
              </a:solidFill>
            </a:endParaRPr>
          </a:p>
          <a:p>
            <a:r>
              <a:rPr lang="cs-CZ" sz="2400" b="1" dirty="0">
                <a:solidFill>
                  <a:srgbClr val="FF0000"/>
                </a:solidFill>
              </a:rPr>
              <a:t>BUT</a:t>
            </a:r>
          </a:p>
          <a:p>
            <a:endParaRPr lang="cs-CZ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do not have validation studies</a:t>
            </a:r>
            <a:endParaRPr lang="cs-CZ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measurements should only be taken as indicative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94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900238" y="150495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774825" y="549276"/>
            <a:ext cx="65966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3600" b="1" dirty="0" err="1">
                <a:solidFill>
                  <a:srgbClr val="FF3300"/>
                </a:solidFill>
                <a:latin typeface="Arial" pitchFamily="34" charset="0"/>
              </a:rPr>
              <a:t>Regulation</a:t>
            </a:r>
            <a:r>
              <a:rPr lang="cs-CZ" sz="3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cs-CZ" sz="3600" b="1" dirty="0" err="1">
                <a:solidFill>
                  <a:srgbClr val="FF3300"/>
                </a:solidFill>
                <a:latin typeface="Arial" pitchFamily="34" charset="0"/>
              </a:rPr>
              <a:t>of</a:t>
            </a:r>
            <a:r>
              <a:rPr lang="cs-CZ" sz="3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cs-CZ" sz="3600" b="1" dirty="0" err="1">
                <a:solidFill>
                  <a:srgbClr val="FF3300"/>
                </a:solidFill>
                <a:latin typeface="Arial" pitchFamily="34" charset="0"/>
              </a:rPr>
              <a:t>blood</a:t>
            </a:r>
            <a:r>
              <a:rPr lang="cs-CZ" sz="3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cs-CZ" sz="3600" b="1" dirty="0" err="1">
                <a:solidFill>
                  <a:srgbClr val="FF3300"/>
                </a:solidFill>
                <a:latin typeface="Arial" pitchFamily="34" charset="0"/>
              </a:rPr>
              <a:t>pressure</a:t>
            </a:r>
            <a:endParaRPr lang="cs-CZ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063750" y="1412876"/>
            <a:ext cx="8619924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dirty="0" err="1">
                <a:solidFill>
                  <a:srgbClr val="FF0000"/>
                </a:solidFill>
              </a:rPr>
              <a:t>Short</a:t>
            </a:r>
            <a:r>
              <a:rPr lang="cs-CZ" sz="2800" dirty="0">
                <a:solidFill>
                  <a:srgbClr val="FF0000"/>
                </a:solidFill>
              </a:rPr>
              <a:t> - term </a:t>
            </a:r>
            <a:r>
              <a:rPr lang="cs-CZ" sz="2800" dirty="0" err="1">
                <a:solidFill>
                  <a:srgbClr val="FF0000"/>
                </a:solidFill>
              </a:rPr>
              <a:t>regulation</a:t>
            </a:r>
            <a:endParaRPr lang="cs-CZ" sz="2800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dirty="0">
                <a:solidFill>
                  <a:srgbClr val="FF0000"/>
                </a:solidFill>
              </a:rPr>
              <a:t>   -  </a:t>
            </a:r>
            <a:r>
              <a:rPr lang="cs-CZ" sz="2800" dirty="0" err="1">
                <a:solidFill>
                  <a:srgbClr val="FF0000"/>
                </a:solidFill>
              </a:rPr>
              <a:t>baroreflex</a:t>
            </a:r>
            <a:endParaRPr lang="cs-CZ" sz="2800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2800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dirty="0" err="1">
                <a:solidFill>
                  <a:srgbClr val="FF0000"/>
                </a:solidFill>
              </a:rPr>
              <a:t>Middle</a:t>
            </a:r>
            <a:r>
              <a:rPr lang="cs-CZ" sz="2800" dirty="0">
                <a:solidFill>
                  <a:srgbClr val="FF0000"/>
                </a:solidFill>
              </a:rPr>
              <a:t> - term </a:t>
            </a:r>
            <a:r>
              <a:rPr lang="cs-CZ" sz="2800" dirty="0" err="1">
                <a:solidFill>
                  <a:srgbClr val="FF0000"/>
                </a:solidFill>
              </a:rPr>
              <a:t>regulation</a:t>
            </a:r>
            <a:endParaRPr lang="cs-CZ" sz="2800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dirty="0">
                <a:solidFill>
                  <a:srgbClr val="FF0000"/>
                </a:solidFill>
              </a:rPr>
              <a:t>  -  </a:t>
            </a:r>
            <a:r>
              <a:rPr lang="cs-CZ" sz="2800" dirty="0" err="1">
                <a:solidFill>
                  <a:srgbClr val="FF0000"/>
                </a:solidFill>
              </a:rPr>
              <a:t>humorals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regulation</a:t>
            </a:r>
            <a:endParaRPr lang="cs-CZ" sz="2800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 </a:t>
            </a:r>
            <a:r>
              <a:rPr lang="cs-CZ" sz="2400" dirty="0" err="1">
                <a:solidFill>
                  <a:prstClr val="black"/>
                </a:solidFill>
              </a:rPr>
              <a:t>sympathetic</a:t>
            </a:r>
            <a:r>
              <a:rPr lang="cs-CZ" sz="2400" dirty="0">
                <a:solidFill>
                  <a:prstClr val="black"/>
                </a:solidFill>
              </a:rPr>
              <a:t> - </a:t>
            </a:r>
            <a:r>
              <a:rPr lang="cs-CZ" sz="2400" dirty="0" err="1">
                <a:solidFill>
                  <a:prstClr val="black"/>
                </a:solidFill>
              </a:rPr>
              <a:t>catecholamines</a:t>
            </a:r>
            <a:endParaRPr lang="cs-CZ" sz="2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 RAAS (</a:t>
            </a:r>
            <a:r>
              <a:rPr lang="cs-CZ" sz="2400" dirty="0" err="1">
                <a:solidFill>
                  <a:prstClr val="black"/>
                </a:solidFill>
              </a:rPr>
              <a:t>decrease</a:t>
            </a:r>
            <a:r>
              <a:rPr lang="cs-CZ" sz="2400" dirty="0">
                <a:solidFill>
                  <a:prstClr val="black"/>
                </a:solidFill>
              </a:rPr>
              <a:t> </a:t>
            </a:r>
            <a:r>
              <a:rPr lang="cs-CZ" sz="2400" dirty="0" err="1">
                <a:solidFill>
                  <a:prstClr val="black"/>
                </a:solidFill>
              </a:rPr>
              <a:t>perfusion</a:t>
            </a:r>
            <a:r>
              <a:rPr lang="cs-CZ" sz="2400" dirty="0">
                <a:solidFill>
                  <a:prstClr val="black"/>
                </a:solidFill>
              </a:rPr>
              <a:t> </a:t>
            </a:r>
            <a:r>
              <a:rPr lang="cs-CZ" sz="2400" dirty="0" err="1">
                <a:solidFill>
                  <a:prstClr val="black"/>
                </a:solidFill>
              </a:rPr>
              <a:t>pressure</a:t>
            </a:r>
            <a:r>
              <a:rPr lang="cs-CZ" sz="2400" dirty="0">
                <a:solidFill>
                  <a:prstClr val="black"/>
                </a:solidFill>
              </a:rPr>
              <a:t> in </a:t>
            </a:r>
            <a:r>
              <a:rPr lang="cs-CZ" sz="2400" dirty="0" err="1">
                <a:solidFill>
                  <a:prstClr val="black"/>
                </a:solidFill>
              </a:rPr>
              <a:t>kidney</a:t>
            </a:r>
            <a:r>
              <a:rPr lang="cs-CZ" sz="2400" dirty="0">
                <a:solidFill>
                  <a:prstClr val="black"/>
                </a:solidFill>
              </a:rPr>
              <a:t> – </a:t>
            </a:r>
            <a:r>
              <a:rPr lang="cs-CZ" sz="2400" dirty="0" err="1">
                <a:solidFill>
                  <a:prstClr val="black"/>
                </a:solidFill>
              </a:rPr>
              <a:t>secretion</a:t>
            </a:r>
            <a:r>
              <a:rPr lang="cs-CZ" sz="2400" dirty="0">
                <a:solidFill>
                  <a:prstClr val="black"/>
                </a:solidFill>
              </a:rPr>
              <a:t> </a:t>
            </a:r>
            <a:r>
              <a:rPr lang="cs-CZ" sz="2400" dirty="0" err="1">
                <a:solidFill>
                  <a:prstClr val="black"/>
                </a:solidFill>
              </a:rPr>
              <a:t>of</a:t>
            </a:r>
            <a:r>
              <a:rPr lang="cs-CZ" sz="2400" dirty="0">
                <a:solidFill>
                  <a:prstClr val="black"/>
                </a:solidFill>
              </a:rPr>
              <a:t> renin)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 ADH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2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dirty="0" err="1">
                <a:solidFill>
                  <a:srgbClr val="FF0000"/>
                </a:solidFill>
              </a:rPr>
              <a:t>Long</a:t>
            </a:r>
            <a:r>
              <a:rPr lang="cs-CZ" sz="2800" dirty="0">
                <a:solidFill>
                  <a:srgbClr val="FF0000"/>
                </a:solidFill>
              </a:rPr>
              <a:t> – term </a:t>
            </a:r>
            <a:r>
              <a:rPr lang="cs-CZ" sz="2800" dirty="0" err="1">
                <a:solidFill>
                  <a:srgbClr val="FF0000"/>
                </a:solidFill>
              </a:rPr>
              <a:t>regulation</a:t>
            </a:r>
            <a:endParaRPr lang="cs-CZ" sz="2800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dirty="0">
                <a:solidFill>
                  <a:srgbClr val="FF0000"/>
                </a:solidFill>
              </a:rPr>
              <a:t>  -  </a:t>
            </a:r>
            <a:r>
              <a:rPr lang="cs-CZ" sz="2800" dirty="0" err="1">
                <a:solidFill>
                  <a:srgbClr val="FF0000"/>
                </a:solidFill>
              </a:rPr>
              <a:t>kidney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regulation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9689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904042" y="44625"/>
            <a:ext cx="238392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3200" b="1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BAROREFLEX</a:t>
            </a:r>
            <a:endParaRPr lang="cs-CZ" sz="2800" b="1" u="sng" dirty="0">
              <a:ln w="11430"/>
              <a:gradFill>
                <a:gsLst>
                  <a:gs pos="0">
                    <a:srgbClr val="8C0000"/>
                  </a:gs>
                  <a:gs pos="25000">
                    <a:srgbClr val="8C0000"/>
                  </a:gs>
                  <a:gs pos="50000">
                    <a:srgbClr val="8C0000"/>
                  </a:gs>
                  <a:gs pos="75000">
                    <a:srgbClr val="8C0000"/>
                  </a:gs>
                  <a:gs pos="100000">
                    <a:srgbClr val="8C0000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5087938" y="1773239"/>
          <a:ext cx="2646362" cy="324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3" imgW="1817280" imgH="2255400" progId="CorelDraw.Graphic.12">
                  <p:embed/>
                </p:oleObj>
              </mc:Choice>
              <mc:Fallback>
                <p:oleObj name="CorelDRAW" r:id="rId3" imgW="1817280" imgH="2255400" progId="CorelDraw.Graphic.12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8" y="1773239"/>
                        <a:ext cx="2646362" cy="324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5"/>
          <p:cNvSpPr>
            <a:spLocks noChangeAspect="1" noChangeArrowheads="1"/>
          </p:cNvSpPr>
          <p:nvPr/>
        </p:nvSpPr>
        <p:spPr bwMode="auto">
          <a:xfrm rot="3671353">
            <a:off x="6058695" y="3294858"/>
            <a:ext cx="460375" cy="230187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6"/>
          <p:cNvSpPr>
            <a:spLocks noChangeAspect="1" noChangeArrowheads="1"/>
          </p:cNvSpPr>
          <p:nvPr/>
        </p:nvSpPr>
        <p:spPr bwMode="auto">
          <a:xfrm rot="3671353">
            <a:off x="6344444" y="3734594"/>
            <a:ext cx="458788" cy="2286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7"/>
          <p:cNvSpPr>
            <a:spLocks noChangeAspect="1" noChangeArrowheads="1"/>
          </p:cNvSpPr>
          <p:nvPr/>
        </p:nvSpPr>
        <p:spPr bwMode="auto">
          <a:xfrm rot="3990225">
            <a:off x="6093619" y="3969544"/>
            <a:ext cx="388938" cy="18415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8"/>
          <p:cNvSpPr>
            <a:spLocks noChangeAspect="1" noChangeArrowheads="1"/>
          </p:cNvSpPr>
          <p:nvPr/>
        </p:nvSpPr>
        <p:spPr bwMode="auto">
          <a:xfrm rot="3990225">
            <a:off x="5844381" y="3855244"/>
            <a:ext cx="388938" cy="184150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 rot="502278">
            <a:off x="6338889" y="3541713"/>
            <a:ext cx="280987" cy="360362"/>
          </a:xfrm>
          <a:custGeom>
            <a:avLst/>
            <a:gdLst>
              <a:gd name="T0" fmla="*/ 0 w 227"/>
              <a:gd name="T1" fmla="*/ 0 h 273"/>
              <a:gd name="T2" fmla="*/ 182 w 227"/>
              <a:gd name="T3" fmla="*/ 91 h 273"/>
              <a:gd name="T4" fmla="*/ 227 w 227"/>
              <a:gd name="T5" fmla="*/ 27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7" h="273">
                <a:moveTo>
                  <a:pt x="0" y="0"/>
                </a:moveTo>
                <a:cubicBezTo>
                  <a:pt x="72" y="22"/>
                  <a:pt x="144" y="45"/>
                  <a:pt x="182" y="91"/>
                </a:cubicBezTo>
                <a:cubicBezTo>
                  <a:pt x="220" y="137"/>
                  <a:pt x="220" y="235"/>
                  <a:pt x="227" y="273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 rot="2848331">
            <a:off x="6157913" y="3552825"/>
            <a:ext cx="271462" cy="433388"/>
          </a:xfrm>
          <a:custGeom>
            <a:avLst/>
            <a:gdLst>
              <a:gd name="T0" fmla="*/ 0 w 227"/>
              <a:gd name="T1" fmla="*/ 0 h 273"/>
              <a:gd name="T2" fmla="*/ 182 w 227"/>
              <a:gd name="T3" fmla="*/ 91 h 273"/>
              <a:gd name="T4" fmla="*/ 227 w 227"/>
              <a:gd name="T5" fmla="*/ 27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7" h="273">
                <a:moveTo>
                  <a:pt x="0" y="0"/>
                </a:moveTo>
                <a:cubicBezTo>
                  <a:pt x="72" y="22"/>
                  <a:pt x="144" y="45"/>
                  <a:pt x="182" y="91"/>
                </a:cubicBezTo>
                <a:cubicBezTo>
                  <a:pt x="220" y="137"/>
                  <a:pt x="220" y="235"/>
                  <a:pt x="227" y="273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 rot="2214166">
            <a:off x="6108700" y="3432176"/>
            <a:ext cx="128588" cy="549275"/>
          </a:xfrm>
          <a:custGeom>
            <a:avLst/>
            <a:gdLst>
              <a:gd name="T0" fmla="*/ 0 w 227"/>
              <a:gd name="T1" fmla="*/ 0 h 273"/>
              <a:gd name="T2" fmla="*/ 182 w 227"/>
              <a:gd name="T3" fmla="*/ 91 h 273"/>
              <a:gd name="T4" fmla="*/ 227 w 227"/>
              <a:gd name="T5" fmla="*/ 27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7" h="273">
                <a:moveTo>
                  <a:pt x="0" y="0"/>
                </a:moveTo>
                <a:cubicBezTo>
                  <a:pt x="72" y="22"/>
                  <a:pt x="144" y="45"/>
                  <a:pt x="182" y="91"/>
                </a:cubicBezTo>
                <a:cubicBezTo>
                  <a:pt x="220" y="137"/>
                  <a:pt x="220" y="235"/>
                  <a:pt x="227" y="273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205039"/>
            <a:ext cx="1625600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3"/>
          <p:cNvSpPr>
            <a:spLocks noChangeAspect="1" noChangeArrowheads="1"/>
          </p:cNvSpPr>
          <p:nvPr/>
        </p:nvSpPr>
        <p:spPr bwMode="auto">
          <a:xfrm rot="3593235">
            <a:off x="5537995" y="3304383"/>
            <a:ext cx="460375" cy="230187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2060575"/>
            <a:ext cx="1109663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reeform 15"/>
          <p:cNvSpPr>
            <a:spLocks/>
          </p:cNvSpPr>
          <p:nvPr/>
        </p:nvSpPr>
        <p:spPr bwMode="auto">
          <a:xfrm>
            <a:off x="6600826" y="2997201"/>
            <a:ext cx="2663825" cy="1019175"/>
          </a:xfrm>
          <a:custGeom>
            <a:avLst/>
            <a:gdLst>
              <a:gd name="T0" fmla="*/ 98 w 1776"/>
              <a:gd name="T1" fmla="*/ 590 h 642"/>
              <a:gd name="T2" fmla="*/ 143 w 1776"/>
              <a:gd name="T3" fmla="*/ 590 h 642"/>
              <a:gd name="T4" fmla="*/ 959 w 1776"/>
              <a:gd name="T5" fmla="*/ 544 h 642"/>
              <a:gd name="T6" fmla="*/ 1776 w 1776"/>
              <a:gd name="T7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642">
                <a:moveTo>
                  <a:pt x="98" y="590"/>
                </a:moveTo>
                <a:cubicBezTo>
                  <a:pt x="49" y="594"/>
                  <a:pt x="0" y="598"/>
                  <a:pt x="143" y="590"/>
                </a:cubicBezTo>
                <a:cubicBezTo>
                  <a:pt x="286" y="582"/>
                  <a:pt x="687" y="642"/>
                  <a:pt x="959" y="544"/>
                </a:cubicBezTo>
                <a:cubicBezTo>
                  <a:pt x="1231" y="446"/>
                  <a:pt x="1503" y="223"/>
                  <a:pt x="1776" y="0"/>
                </a:cubicBezTo>
              </a:path>
            </a:pathLst>
          </a:custGeom>
          <a:noFill/>
          <a:ln w="28575" cmpd="sng">
            <a:solidFill>
              <a:srgbClr val="99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6311900" y="3068639"/>
            <a:ext cx="3024188" cy="1177925"/>
          </a:xfrm>
          <a:custGeom>
            <a:avLst/>
            <a:gdLst>
              <a:gd name="T0" fmla="*/ 0 w 1905"/>
              <a:gd name="T1" fmla="*/ 636 h 742"/>
              <a:gd name="T2" fmla="*/ 953 w 1905"/>
              <a:gd name="T3" fmla="*/ 636 h 742"/>
              <a:gd name="T4" fmla="*/ 1905 w 1905"/>
              <a:gd name="T5" fmla="*/ 0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5" h="742">
                <a:moveTo>
                  <a:pt x="0" y="636"/>
                </a:moveTo>
                <a:cubicBezTo>
                  <a:pt x="318" y="689"/>
                  <a:pt x="636" y="742"/>
                  <a:pt x="953" y="636"/>
                </a:cubicBezTo>
                <a:cubicBezTo>
                  <a:pt x="1270" y="530"/>
                  <a:pt x="1746" y="98"/>
                  <a:pt x="1905" y="0"/>
                </a:cubicBezTo>
              </a:path>
            </a:pathLst>
          </a:cu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5667375" y="3429001"/>
            <a:ext cx="311150" cy="487363"/>
            <a:chOff x="2610" y="2069"/>
            <a:chExt cx="196" cy="307"/>
          </a:xfrm>
        </p:grpSpPr>
        <p:sp>
          <p:nvSpPr>
            <p:cNvPr id="20" name="Freeform 18"/>
            <p:cNvSpPr>
              <a:spLocks/>
            </p:cNvSpPr>
            <p:nvPr/>
          </p:nvSpPr>
          <p:spPr bwMode="auto">
            <a:xfrm rot="10800000">
              <a:off x="2653" y="2069"/>
              <a:ext cx="153" cy="307"/>
            </a:xfrm>
            <a:custGeom>
              <a:avLst/>
              <a:gdLst>
                <a:gd name="T0" fmla="*/ 0 w 227"/>
                <a:gd name="T1" fmla="*/ 0 h 273"/>
                <a:gd name="T2" fmla="*/ 182 w 227"/>
                <a:gd name="T3" fmla="*/ 91 h 273"/>
                <a:gd name="T4" fmla="*/ 227 w 227"/>
                <a:gd name="T5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273">
                  <a:moveTo>
                    <a:pt x="0" y="0"/>
                  </a:moveTo>
                  <a:cubicBezTo>
                    <a:pt x="72" y="22"/>
                    <a:pt x="144" y="45"/>
                    <a:pt x="182" y="91"/>
                  </a:cubicBezTo>
                  <a:cubicBezTo>
                    <a:pt x="220" y="137"/>
                    <a:pt x="220" y="235"/>
                    <a:pt x="227" y="273"/>
                  </a:cubicBezTo>
                </a:path>
              </a:pathLst>
            </a:custGeom>
            <a:noFill/>
            <a:ln w="28575" cmpd="sng">
              <a:solidFill>
                <a:srgbClr val="006600"/>
              </a:solidFill>
              <a:round/>
              <a:headEnd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2610" y="2069"/>
              <a:ext cx="91" cy="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8616951" y="4437063"/>
            <a:ext cx="1439863" cy="2159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arteries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9983788" y="4437063"/>
            <a:ext cx="144462" cy="2159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8616951" y="4870450"/>
            <a:ext cx="1439863" cy="215900"/>
          </a:xfrm>
          <a:prstGeom prst="rect">
            <a:avLst/>
          </a:prstGeom>
          <a:solidFill>
            <a:srgbClr val="66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veins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9983788" y="4870450"/>
            <a:ext cx="144462" cy="2159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" name="Freeform 24"/>
          <p:cNvSpPr>
            <a:spLocks/>
          </p:cNvSpPr>
          <p:nvPr/>
        </p:nvSpPr>
        <p:spPr bwMode="auto">
          <a:xfrm>
            <a:off x="6743701" y="4256088"/>
            <a:ext cx="2016125" cy="550862"/>
          </a:xfrm>
          <a:custGeom>
            <a:avLst/>
            <a:gdLst>
              <a:gd name="T0" fmla="*/ 0 w 1270"/>
              <a:gd name="T1" fmla="*/ 0 h 347"/>
              <a:gd name="T2" fmla="*/ 454 w 1270"/>
              <a:gd name="T3" fmla="*/ 317 h 347"/>
              <a:gd name="T4" fmla="*/ 1270 w 1270"/>
              <a:gd name="T5" fmla="*/ 181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0" h="347">
                <a:moveTo>
                  <a:pt x="0" y="0"/>
                </a:moveTo>
                <a:cubicBezTo>
                  <a:pt x="121" y="143"/>
                  <a:pt x="242" y="287"/>
                  <a:pt x="454" y="317"/>
                </a:cubicBezTo>
                <a:cubicBezTo>
                  <a:pt x="666" y="347"/>
                  <a:pt x="968" y="264"/>
                  <a:pt x="1270" y="181"/>
                </a:cubicBezTo>
              </a:path>
            </a:pathLst>
          </a:custGeom>
          <a:noFill/>
          <a:ln w="28575" cap="flat" cmpd="sng">
            <a:solidFill>
              <a:srgbClr val="0066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Freeform 25"/>
          <p:cNvSpPr>
            <a:spLocks/>
          </p:cNvSpPr>
          <p:nvPr/>
        </p:nvSpPr>
        <p:spPr bwMode="auto">
          <a:xfrm rot="226834">
            <a:off x="6888164" y="4510089"/>
            <a:ext cx="2016125" cy="719137"/>
          </a:xfrm>
          <a:custGeom>
            <a:avLst/>
            <a:gdLst>
              <a:gd name="T0" fmla="*/ 0 w 1270"/>
              <a:gd name="T1" fmla="*/ 0 h 347"/>
              <a:gd name="T2" fmla="*/ 454 w 1270"/>
              <a:gd name="T3" fmla="*/ 317 h 347"/>
              <a:gd name="T4" fmla="*/ 1270 w 1270"/>
              <a:gd name="T5" fmla="*/ 181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0" h="347">
                <a:moveTo>
                  <a:pt x="0" y="0"/>
                </a:moveTo>
                <a:cubicBezTo>
                  <a:pt x="121" y="143"/>
                  <a:pt x="242" y="287"/>
                  <a:pt x="454" y="317"/>
                </a:cubicBezTo>
                <a:cubicBezTo>
                  <a:pt x="666" y="347"/>
                  <a:pt x="968" y="264"/>
                  <a:pt x="1270" y="181"/>
                </a:cubicBezTo>
              </a:path>
            </a:pathLst>
          </a:custGeom>
          <a:noFill/>
          <a:ln w="28575" cap="flat" cmpd="sng">
            <a:solidFill>
              <a:srgbClr val="0066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5406726" y="2841483"/>
            <a:ext cx="2768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000" b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NucleusTractusSolitarii</a:t>
            </a:r>
            <a:endParaRPr lang="en-US" sz="2000" b="1" dirty="0">
              <a:solidFill>
                <a:srgbClr val="99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3" name="Group 31"/>
          <p:cNvGrpSpPr>
            <a:grpSpLocks/>
          </p:cNvGrpSpPr>
          <p:nvPr/>
        </p:nvGrpSpPr>
        <p:grpSpPr bwMode="auto">
          <a:xfrm>
            <a:off x="3432175" y="3357564"/>
            <a:ext cx="2808288" cy="936625"/>
            <a:chOff x="1202" y="2024"/>
            <a:chExt cx="1769" cy="590"/>
          </a:xfrm>
        </p:grpSpPr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1202" y="2024"/>
              <a:ext cx="1769" cy="590"/>
            </a:xfrm>
            <a:custGeom>
              <a:avLst/>
              <a:gdLst>
                <a:gd name="T0" fmla="*/ 0 w 1769"/>
                <a:gd name="T1" fmla="*/ 590 h 590"/>
                <a:gd name="T2" fmla="*/ 1179 w 1769"/>
                <a:gd name="T3" fmla="*/ 454 h 590"/>
                <a:gd name="T4" fmla="*/ 1769 w 1769"/>
                <a:gd name="T5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9" h="590">
                  <a:moveTo>
                    <a:pt x="0" y="590"/>
                  </a:moveTo>
                  <a:cubicBezTo>
                    <a:pt x="442" y="571"/>
                    <a:pt x="884" y="552"/>
                    <a:pt x="1179" y="454"/>
                  </a:cubicBezTo>
                  <a:cubicBezTo>
                    <a:pt x="1474" y="356"/>
                    <a:pt x="1678" y="68"/>
                    <a:pt x="1769" y="0"/>
                  </a:cubicBezTo>
                </a:path>
              </a:pathLst>
            </a:custGeom>
            <a:noFill/>
            <a:ln w="28575" cap="flat" cmpd="sng">
              <a:solidFill>
                <a:srgbClr val="9900CC"/>
              </a:solidFill>
              <a:prstDash val="solid"/>
              <a:round/>
              <a:headEnd type="diamond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1655" y="2341"/>
              <a:ext cx="2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20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X.</a:t>
              </a:r>
              <a:endParaRPr lang="en-US" sz="2000" b="1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36" name="Group 34"/>
          <p:cNvGrpSpPr>
            <a:grpSpLocks/>
          </p:cNvGrpSpPr>
          <p:nvPr/>
        </p:nvGrpSpPr>
        <p:grpSpPr bwMode="auto">
          <a:xfrm>
            <a:off x="2855913" y="2636839"/>
            <a:ext cx="3384550" cy="744537"/>
            <a:chOff x="839" y="1570"/>
            <a:chExt cx="2132" cy="469"/>
          </a:xfrm>
        </p:grpSpPr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1565" y="1585"/>
              <a:ext cx="1406" cy="454"/>
            </a:xfrm>
            <a:custGeom>
              <a:avLst/>
              <a:gdLst>
                <a:gd name="T0" fmla="*/ 0 w 1406"/>
                <a:gd name="T1" fmla="*/ 0 h 454"/>
                <a:gd name="T2" fmla="*/ 408 w 1406"/>
                <a:gd name="T3" fmla="*/ 363 h 454"/>
                <a:gd name="T4" fmla="*/ 1406 w 1406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6" h="454">
                  <a:moveTo>
                    <a:pt x="0" y="0"/>
                  </a:moveTo>
                  <a:cubicBezTo>
                    <a:pt x="87" y="143"/>
                    <a:pt x="174" y="287"/>
                    <a:pt x="408" y="363"/>
                  </a:cubicBezTo>
                  <a:cubicBezTo>
                    <a:pt x="642" y="439"/>
                    <a:pt x="1232" y="431"/>
                    <a:pt x="1406" y="454"/>
                  </a:cubicBezTo>
                </a:path>
              </a:pathLst>
            </a:custGeom>
            <a:noFill/>
            <a:ln w="28575" cap="flat" cmpd="sng">
              <a:solidFill>
                <a:srgbClr val="9900CC"/>
              </a:solidFill>
              <a:prstDash val="solid"/>
              <a:round/>
              <a:headEnd type="diamond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839" y="1570"/>
              <a:ext cx="2086" cy="454"/>
            </a:xfrm>
            <a:custGeom>
              <a:avLst/>
              <a:gdLst>
                <a:gd name="T0" fmla="*/ 0 w 2086"/>
                <a:gd name="T1" fmla="*/ 0 h 454"/>
                <a:gd name="T2" fmla="*/ 1088 w 2086"/>
                <a:gd name="T3" fmla="*/ 363 h 454"/>
                <a:gd name="T4" fmla="*/ 2086 w 2086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6" h="454">
                  <a:moveTo>
                    <a:pt x="0" y="0"/>
                  </a:moveTo>
                  <a:cubicBezTo>
                    <a:pt x="370" y="143"/>
                    <a:pt x="740" y="287"/>
                    <a:pt x="1088" y="363"/>
                  </a:cubicBezTo>
                  <a:cubicBezTo>
                    <a:pt x="1436" y="439"/>
                    <a:pt x="1761" y="446"/>
                    <a:pt x="2086" y="454"/>
                  </a:cubicBezTo>
                </a:path>
              </a:pathLst>
            </a:custGeom>
            <a:noFill/>
            <a:ln w="28575" cap="flat" cmpd="sng">
              <a:solidFill>
                <a:srgbClr val="9900CC"/>
              </a:solidFill>
              <a:prstDash val="solid"/>
              <a:round/>
              <a:headEnd type="diamond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>
              <a:off x="1746" y="1631"/>
              <a:ext cx="3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20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IX.</a:t>
              </a:r>
              <a:endParaRPr lang="en-US" sz="2000" b="1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40" name="Freeform 38"/>
          <p:cNvSpPr>
            <a:spLocks/>
          </p:cNvSpPr>
          <p:nvPr/>
        </p:nvSpPr>
        <p:spPr bwMode="auto">
          <a:xfrm>
            <a:off x="5735639" y="3189289"/>
            <a:ext cx="3673475" cy="1284287"/>
          </a:xfrm>
          <a:custGeom>
            <a:avLst/>
            <a:gdLst>
              <a:gd name="T0" fmla="*/ 0 w 2314"/>
              <a:gd name="T1" fmla="*/ 106 h 809"/>
              <a:gd name="T2" fmla="*/ 136 w 2314"/>
              <a:gd name="T3" fmla="*/ 106 h 809"/>
              <a:gd name="T4" fmla="*/ 771 w 2314"/>
              <a:gd name="T5" fmla="*/ 741 h 809"/>
              <a:gd name="T6" fmla="*/ 1724 w 2314"/>
              <a:gd name="T7" fmla="*/ 514 h 809"/>
              <a:gd name="T8" fmla="*/ 2314 w 2314"/>
              <a:gd name="T9" fmla="*/ 15 h 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4" h="809">
                <a:moveTo>
                  <a:pt x="0" y="106"/>
                </a:moveTo>
                <a:cubicBezTo>
                  <a:pt x="4" y="53"/>
                  <a:pt x="8" y="0"/>
                  <a:pt x="136" y="106"/>
                </a:cubicBezTo>
                <a:cubicBezTo>
                  <a:pt x="264" y="212"/>
                  <a:pt x="506" y="673"/>
                  <a:pt x="771" y="741"/>
                </a:cubicBezTo>
                <a:cubicBezTo>
                  <a:pt x="1036" y="809"/>
                  <a:pt x="1467" y="635"/>
                  <a:pt x="1724" y="514"/>
                </a:cubicBezTo>
                <a:cubicBezTo>
                  <a:pt x="1981" y="393"/>
                  <a:pt x="2223" y="98"/>
                  <a:pt x="2314" y="15"/>
                </a:cubicBezTo>
              </a:path>
            </a:pathLst>
          </a:custGeom>
          <a:noFill/>
          <a:ln w="28575" cap="flat" cmpd="sng">
            <a:solidFill>
              <a:srgbClr val="0066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442605F-70BD-41FC-A1BC-224DD9F8A724}"/>
              </a:ext>
            </a:extLst>
          </p:cNvPr>
          <p:cNvSpPr txBox="1"/>
          <p:nvPr/>
        </p:nvSpPr>
        <p:spPr>
          <a:xfrm>
            <a:off x="8455025" y="2294256"/>
            <a:ext cx="3480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Sinoatrial</a:t>
            </a:r>
            <a:r>
              <a:rPr lang="cs-CZ" b="1" dirty="0"/>
              <a:t> node</a:t>
            </a:r>
          </a:p>
          <a:p>
            <a:r>
              <a:rPr lang="cs-CZ" dirty="0" err="1">
                <a:solidFill>
                  <a:srgbClr val="C00000"/>
                </a:solidFill>
              </a:rPr>
              <a:t>Parasympathetic</a:t>
            </a:r>
            <a:r>
              <a:rPr lang="cs-CZ" dirty="0">
                <a:solidFill>
                  <a:srgbClr val="C00000"/>
                </a:solidFill>
              </a:rPr>
              <a:t> NS: </a:t>
            </a:r>
            <a:r>
              <a:rPr lang="cs-CZ" b="1" dirty="0" err="1">
                <a:solidFill>
                  <a:srgbClr val="C00000"/>
                </a:solidFill>
              </a:rPr>
              <a:t>prolongation</a:t>
            </a:r>
            <a:r>
              <a:rPr lang="cs-CZ" dirty="0">
                <a:solidFill>
                  <a:srgbClr val="C00000"/>
                </a:solidFill>
              </a:rPr>
              <a:t> of </a:t>
            </a:r>
            <a:r>
              <a:rPr lang="cs-CZ" dirty="0" err="1">
                <a:solidFill>
                  <a:srgbClr val="C00000"/>
                </a:solidFill>
              </a:rPr>
              <a:t>prepotencial</a:t>
            </a:r>
            <a:r>
              <a:rPr lang="cs-CZ" dirty="0">
                <a:solidFill>
                  <a:srgbClr val="C00000"/>
                </a:solidFill>
              </a:rPr>
              <a:t> of AP</a:t>
            </a:r>
          </a:p>
          <a:p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Sympathetic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shortening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of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prepotencial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of AP</a:t>
            </a:r>
          </a:p>
        </p:txBody>
      </p:sp>
    </p:spTree>
    <p:extLst>
      <p:ext uri="{BB962C8B-B14F-4D97-AF65-F5344CB8AC3E}">
        <p14:creationId xmlns:p14="http://schemas.microsoft.com/office/powerpoint/2010/main" val="48351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8" grpId="0" animBg="1"/>
      <p:bldP spid="26" grpId="0" animBg="1"/>
      <p:bldP spid="27" grpId="0" animBg="1"/>
      <p:bldP spid="28" grpId="0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Baroreflex</a:t>
            </a:r>
            <a:r>
              <a:rPr lang="cs-CZ" dirty="0"/>
              <a:t> – in </a:t>
            </a:r>
            <a:r>
              <a:rPr lang="cs-CZ" dirty="0" err="1"/>
              <a:t>every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r>
              <a:rPr lang="cs-CZ" dirty="0" err="1"/>
              <a:t>Orthostatic</a:t>
            </a:r>
            <a:r>
              <a:rPr lang="cs-CZ" dirty="0"/>
              <a:t> and </a:t>
            </a:r>
            <a:r>
              <a:rPr lang="cs-CZ" dirty="0" err="1"/>
              <a:t>clinostatic</a:t>
            </a:r>
            <a:r>
              <a:rPr lang="cs-CZ" dirty="0"/>
              <a:t> </a:t>
            </a:r>
            <a:r>
              <a:rPr lang="cs-CZ" dirty="0" err="1"/>
              <a:t>reaction</a:t>
            </a:r>
            <a:r>
              <a:rPr lang="cs-CZ" dirty="0"/>
              <a:t>  -  </a:t>
            </a:r>
            <a:r>
              <a:rPr lang="cs-CZ" dirty="0" err="1"/>
              <a:t>changes</a:t>
            </a:r>
            <a:r>
              <a:rPr lang="cs-CZ" dirty="0"/>
              <a:t> in body </a:t>
            </a:r>
            <a:r>
              <a:rPr lang="cs-CZ" dirty="0" err="1"/>
              <a:t>position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                     </a:t>
            </a:r>
            <a:r>
              <a:rPr lang="en-US" dirty="0"/>
              <a:t>lying down </a:t>
            </a:r>
            <a:r>
              <a:rPr lang="cs-CZ" dirty="0"/>
              <a:t>- </a:t>
            </a:r>
            <a:r>
              <a:rPr lang="en-US" dirty="0"/>
              <a:t>sitting - standing</a:t>
            </a:r>
            <a:r>
              <a:rPr lang="cs-CZ" dirty="0"/>
              <a:t>  </a:t>
            </a:r>
          </a:p>
          <a:p>
            <a:r>
              <a:rPr lang="cs-CZ" dirty="0" err="1"/>
              <a:t>Valsalva</a:t>
            </a:r>
            <a:r>
              <a:rPr lang="cs-CZ" dirty="0"/>
              <a:t> </a:t>
            </a:r>
            <a:r>
              <a:rPr lang="cs-CZ" dirty="0" err="1"/>
              <a:t>maneuvre</a:t>
            </a:r>
            <a:r>
              <a:rPr lang="cs-CZ" dirty="0"/>
              <a:t> - </a:t>
            </a:r>
            <a:r>
              <a:rPr lang="en-US" dirty="0"/>
              <a:t>changes in BP during defecation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859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7030A0"/>
                </a:solidFill>
              </a:rPr>
              <a:t>Resetting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b="1" dirty="0" err="1">
                <a:solidFill>
                  <a:srgbClr val="7030A0"/>
                </a:solidFill>
              </a:rPr>
              <a:t>of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b="1" dirty="0" err="1">
                <a:solidFill>
                  <a:srgbClr val="7030A0"/>
                </a:solidFill>
              </a:rPr>
              <a:t>baroreflex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During repeated raising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en-US" dirty="0"/>
              <a:t> blood pressure </a:t>
            </a:r>
            <a:r>
              <a:rPr lang="cs-CZ" dirty="0"/>
              <a:t> - </a:t>
            </a:r>
            <a:r>
              <a:rPr lang="cs-CZ" b="1" dirty="0" err="1">
                <a:solidFill>
                  <a:srgbClr val="7030A0"/>
                </a:solidFill>
              </a:rPr>
              <a:t>e.g</a:t>
            </a:r>
            <a:r>
              <a:rPr lang="cs-CZ" b="1" dirty="0">
                <a:solidFill>
                  <a:srgbClr val="7030A0"/>
                </a:solidFill>
              </a:rPr>
              <a:t>. in </a:t>
            </a:r>
            <a:r>
              <a:rPr lang="cs-CZ" b="1" dirty="0" err="1">
                <a:solidFill>
                  <a:srgbClr val="7030A0"/>
                </a:solidFill>
              </a:rPr>
              <a:t>chronic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b="1" dirty="0" err="1">
                <a:solidFill>
                  <a:srgbClr val="7030A0"/>
                </a:solidFill>
              </a:rPr>
              <a:t>hypertension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baroreflex</a:t>
            </a:r>
            <a:r>
              <a:rPr lang="cs-CZ" dirty="0"/>
              <a:t> </a:t>
            </a:r>
            <a:r>
              <a:rPr lang="cs-CZ" dirty="0" err="1"/>
              <a:t>reaction</a:t>
            </a:r>
            <a:r>
              <a:rPr lang="cs-CZ" dirty="0"/>
              <a:t> on </a:t>
            </a:r>
            <a:r>
              <a:rPr lang="cs-CZ" dirty="0" err="1"/>
              <a:t>systemic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</a:p>
          <a:p>
            <a:r>
              <a:rPr lang="cs-CZ" dirty="0"/>
              <a:t>??? </a:t>
            </a:r>
            <a:r>
              <a:rPr lang="cs-CZ" dirty="0" err="1"/>
              <a:t>Why</a:t>
            </a:r>
            <a:r>
              <a:rPr lang="cs-CZ" dirty="0"/>
              <a:t>???</a:t>
            </a:r>
            <a:r>
              <a:rPr lang="cs-CZ" dirty="0" err="1"/>
              <a:t>mechanical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 in </a:t>
            </a:r>
            <a:r>
              <a:rPr lang="cs-CZ" dirty="0" err="1"/>
              <a:t>baroreceptors</a:t>
            </a:r>
            <a:r>
              <a:rPr lang="cs-CZ" dirty="0"/>
              <a:t> – </a:t>
            </a:r>
            <a:r>
              <a:rPr lang="cs-CZ" dirty="0" err="1"/>
              <a:t>decrease</a:t>
            </a:r>
            <a:r>
              <a:rPr lang="cs-CZ" dirty="0"/>
              <a:t> sensitivity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structure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vessels</a:t>
            </a:r>
            <a:r>
              <a:rPr lang="cs-CZ" dirty="0"/>
              <a:t> </a:t>
            </a:r>
            <a:r>
              <a:rPr lang="cs-CZ" dirty="0" err="1"/>
              <a:t>wall</a:t>
            </a:r>
            <a:r>
              <a:rPr lang="cs-CZ" dirty="0"/>
              <a:t>  OR  </a:t>
            </a:r>
            <a:r>
              <a:rPr lang="cs-CZ" dirty="0" err="1"/>
              <a:t>dysfunction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endotelium</a:t>
            </a:r>
            <a:r>
              <a:rPr lang="cs-CZ" dirty="0"/>
              <a:t> OR  </a:t>
            </a:r>
            <a:r>
              <a:rPr lang="cs-CZ" dirty="0" err="1"/>
              <a:t>down-regulation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brain center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increasing</a:t>
            </a:r>
            <a:r>
              <a:rPr lang="cs-CZ" dirty="0"/>
              <a:t> </a:t>
            </a:r>
            <a:r>
              <a:rPr lang="cs-CZ" dirty="0" err="1"/>
              <a:t>frequency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stimulation</a:t>
            </a:r>
            <a:endParaRPr lang="cs-CZ" dirty="0"/>
          </a:p>
          <a:p>
            <a:r>
              <a:rPr lang="cs-CZ" dirty="0" err="1"/>
              <a:t>Resseting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baroreflex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regulate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 in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pressures</a:t>
            </a:r>
            <a:r>
              <a:rPr lang="cs-CZ" dirty="0"/>
              <a:t>, but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resseting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unable</a:t>
            </a:r>
            <a:r>
              <a:rPr lang="cs-CZ" dirty="0"/>
              <a:t> to go </a:t>
            </a:r>
            <a:r>
              <a:rPr lang="cs-CZ" dirty="0" err="1"/>
              <a:t>back</a:t>
            </a:r>
            <a:r>
              <a:rPr lang="cs-CZ" dirty="0"/>
              <a:t> on „</a:t>
            </a:r>
            <a:r>
              <a:rPr lang="cs-CZ" dirty="0" err="1"/>
              <a:t>normal</a:t>
            </a:r>
            <a:r>
              <a:rPr lang="cs-CZ" dirty="0"/>
              <a:t>“ </a:t>
            </a:r>
            <a:r>
              <a:rPr lang="cs-CZ" dirty="0" err="1"/>
              <a:t>level</a:t>
            </a:r>
            <a:endParaRPr lang="cs-CZ" dirty="0"/>
          </a:p>
          <a:p>
            <a:r>
              <a:rPr lang="cs-CZ" dirty="0" err="1"/>
              <a:t>Resetting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partially</a:t>
            </a:r>
            <a:r>
              <a:rPr lang="cs-CZ" dirty="0"/>
              <a:t> </a:t>
            </a:r>
            <a:r>
              <a:rPr lang="cs-CZ" dirty="0" err="1"/>
              <a:t>reversible</a:t>
            </a:r>
            <a:r>
              <a:rPr lang="cs-CZ" dirty="0"/>
              <a:t> – </a:t>
            </a:r>
            <a:r>
              <a:rPr lang="cs-CZ" dirty="0" err="1"/>
              <a:t>during</a:t>
            </a:r>
            <a:r>
              <a:rPr lang="cs-CZ" dirty="0"/>
              <a:t> a </a:t>
            </a:r>
            <a:r>
              <a:rPr lang="cs-CZ" dirty="0" err="1"/>
              <a:t>short</a:t>
            </a:r>
            <a:r>
              <a:rPr lang="cs-CZ" dirty="0"/>
              <a:t>-term influence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raising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pressure</a:t>
            </a:r>
            <a:endParaRPr lang="cs-CZ" dirty="0"/>
          </a:p>
          <a:p>
            <a:endParaRPr lang="cs-CZ" dirty="0"/>
          </a:p>
          <a:p>
            <a:r>
              <a:rPr lang="cs-CZ" i="1" dirty="0" err="1">
                <a:solidFill>
                  <a:srgbClr val="7030A0"/>
                </a:solidFill>
              </a:rPr>
              <a:t>Notice</a:t>
            </a:r>
            <a:r>
              <a:rPr lang="cs-CZ" i="1" dirty="0">
                <a:solidFill>
                  <a:srgbClr val="7030A0"/>
                </a:solidFill>
              </a:rPr>
              <a:t>: in </a:t>
            </a:r>
            <a:r>
              <a:rPr lang="cs-CZ" i="1" dirty="0" err="1">
                <a:solidFill>
                  <a:srgbClr val="7030A0"/>
                </a:solidFill>
              </a:rPr>
              <a:t>clinical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practice</a:t>
            </a:r>
            <a:r>
              <a:rPr lang="cs-CZ" i="1" dirty="0">
                <a:solidFill>
                  <a:srgbClr val="7030A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cs-CZ" sz="3300" i="1" u="sng" dirty="0">
                <a:solidFill>
                  <a:srgbClr val="FF0000"/>
                </a:solidFill>
              </a:rPr>
              <a:t>!start </a:t>
            </a:r>
            <a:r>
              <a:rPr lang="cs-CZ" sz="3300" i="1" u="sng" dirty="0" err="1">
                <a:solidFill>
                  <a:srgbClr val="FF0000"/>
                </a:solidFill>
              </a:rPr>
              <a:t>treatment</a:t>
            </a:r>
            <a:r>
              <a:rPr lang="cs-CZ" sz="3300" i="1" u="sng" dirty="0">
                <a:solidFill>
                  <a:srgbClr val="FF0000"/>
                </a:solidFill>
              </a:rPr>
              <a:t> </a:t>
            </a:r>
            <a:r>
              <a:rPr lang="cs-CZ" sz="3300" i="1" u="sng" dirty="0" err="1">
                <a:solidFill>
                  <a:srgbClr val="FF0000"/>
                </a:solidFill>
              </a:rPr>
              <a:t>of</a:t>
            </a:r>
            <a:r>
              <a:rPr lang="cs-CZ" sz="3300" i="1" u="sng" dirty="0">
                <a:solidFill>
                  <a:srgbClr val="FF0000"/>
                </a:solidFill>
              </a:rPr>
              <a:t> </a:t>
            </a:r>
            <a:r>
              <a:rPr lang="cs-CZ" sz="3300" i="1" u="sng" dirty="0" err="1">
                <a:solidFill>
                  <a:srgbClr val="FF0000"/>
                </a:solidFill>
              </a:rPr>
              <a:t>hypertension</a:t>
            </a:r>
            <a:r>
              <a:rPr lang="cs-CZ" sz="3300" i="1" u="sng" dirty="0">
                <a:solidFill>
                  <a:srgbClr val="FF0000"/>
                </a:solidFill>
              </a:rPr>
              <a:t> in </a:t>
            </a:r>
            <a:r>
              <a:rPr lang="cs-CZ" sz="3300" i="1" u="sng" dirty="0" err="1">
                <a:solidFill>
                  <a:srgbClr val="FF0000"/>
                </a:solidFill>
              </a:rPr>
              <a:t>time</a:t>
            </a:r>
            <a:r>
              <a:rPr lang="cs-CZ" sz="3300" i="1" u="sng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6627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002961" y="125084"/>
            <a:ext cx="452553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3C82D7"/>
              </a:contourClr>
            </a:sp3d>
          </a:bodyPr>
          <a:lstStyle>
            <a:defPPr>
              <a:defRPr lang="cs-CZ"/>
            </a:defPPr>
            <a:lvl1pPr algn="ctr">
              <a:defRPr sz="5400" b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BAROREFLEX SENSITIVITY</a:t>
            </a:r>
            <a:endParaRPr lang="en-US" sz="2800" u="sng" dirty="0">
              <a:gradFill>
                <a:gsLst>
                  <a:gs pos="0">
                    <a:srgbClr val="0000C0"/>
                  </a:gs>
                  <a:gs pos="25000">
                    <a:srgbClr val="0000C0"/>
                  </a:gs>
                  <a:gs pos="50000">
                    <a:srgbClr val="0000C0"/>
                  </a:gs>
                  <a:gs pos="75000">
                    <a:srgbClr val="0000C0"/>
                  </a:gs>
                  <a:gs pos="100000">
                    <a:srgbClr val="0000C0"/>
                  </a:gs>
                </a:gsLst>
                <a:lin ang="5400000"/>
              </a:gra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1000897" y="759479"/>
            <a:ext cx="8519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change of duration of pulse interval (in ms) </a:t>
            </a:r>
            <a:endParaRPr lang="cs-CZ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a change of </a:t>
            </a:r>
            <a:r>
              <a:rPr lang="cs-CZ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systolic</a:t>
            </a:r>
            <a:r>
              <a:rPr lang="cs-CZ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pressure by 1 mmHg</a:t>
            </a:r>
            <a:endParaRPr lang="cs-CZ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3606507" y="1921778"/>
            <a:ext cx="3308598" cy="52322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33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i="1" u="sng" dirty="0">
                <a:solidFill>
                  <a:srgbClr val="000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Laboratory methods: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3623819" y="4012516"/>
            <a:ext cx="3557384" cy="52322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33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i="1" u="sng" dirty="0">
                <a:solidFill>
                  <a:srgbClr val="000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Spontaneous methods: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3623819" y="5464024"/>
            <a:ext cx="3655553" cy="492443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81000">
              <a:defRPr>
                <a:solidFill>
                  <a:schemeClr val="tx1"/>
                </a:solidFill>
                <a:latin typeface="Arial" charset="0"/>
              </a:defRPr>
            </a:lvl1pPr>
            <a:lvl2pPr marL="6667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269875">
              <a:buFont typeface="Wingdings" pitchFamily="2" charset="2"/>
              <a:buChar char="§"/>
            </a:pPr>
            <a:r>
              <a:rPr lang="cs-CZ" sz="2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in </a:t>
            </a:r>
            <a:r>
              <a:rPr lang="cs-CZ" sz="2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frequency</a:t>
            </a:r>
            <a:r>
              <a:rPr lang="cs-CZ" sz="2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-</a:t>
            </a:r>
            <a:r>
              <a:rPr lang="cs-CZ" sz="2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domeain</a:t>
            </a:r>
            <a:endParaRPr lang="cs-CZ" sz="26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3736414" y="5122719"/>
            <a:ext cx="2610010" cy="46166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99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- </a:t>
            </a:r>
            <a:r>
              <a:rPr lang="cs-CZ" sz="2400" dirty="0" err="1">
                <a:latin typeface="Times New Roman" pitchFamily="18" charset="0"/>
              </a:rPr>
              <a:t>Sequence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</a:rPr>
              <a:t>analysis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3792134" y="5836107"/>
            <a:ext cx="3122971" cy="46166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99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- </a:t>
            </a:r>
            <a:r>
              <a:rPr lang="cs-CZ" sz="2400" dirty="0" err="1">
                <a:latin typeface="Times New Roman" pitchFamily="18" charset="0"/>
              </a:rPr>
              <a:t>cross</a:t>
            </a:r>
            <a:r>
              <a:rPr lang="cs-CZ" sz="2400" dirty="0">
                <a:latin typeface="Times New Roman" pitchFamily="18" charset="0"/>
              </a:rPr>
              <a:t>-</a:t>
            </a:r>
            <a:r>
              <a:rPr lang="cs-CZ" sz="2400" dirty="0" err="1">
                <a:latin typeface="Times New Roman" pitchFamily="18" charset="0"/>
              </a:rPr>
              <a:t>spectral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</a:rPr>
              <a:t>analysis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3629013" y="4682372"/>
            <a:ext cx="2717411" cy="492443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81000">
              <a:defRPr>
                <a:solidFill>
                  <a:schemeClr val="tx1"/>
                </a:solidFill>
                <a:latin typeface="Arial" charset="0"/>
              </a:defRPr>
            </a:lvl1pPr>
            <a:lvl2pPr marL="6667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269875">
              <a:buFont typeface="Wingdings" pitchFamily="2" charset="2"/>
              <a:buChar char="§"/>
            </a:pPr>
            <a:r>
              <a:rPr lang="cs-CZ" sz="2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in </a:t>
            </a:r>
            <a:r>
              <a:rPr lang="cs-CZ" sz="2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time</a:t>
            </a:r>
            <a:r>
              <a:rPr lang="cs-CZ" sz="2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-</a:t>
            </a:r>
            <a:r>
              <a:rPr lang="cs-CZ" sz="2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domain</a:t>
            </a:r>
            <a:endParaRPr lang="cs-CZ" sz="26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623819" y="2837856"/>
            <a:ext cx="1909497" cy="46166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99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- </a:t>
            </a:r>
            <a:r>
              <a:rPr lang="cs-CZ" sz="2400" dirty="0" err="1">
                <a:latin typeface="Times New Roman" pitchFamily="18" charset="0"/>
              </a:rPr>
              <a:t>neck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</a:rPr>
              <a:t>suction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3623819" y="3437336"/>
            <a:ext cx="2722605" cy="46166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99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</a:rPr>
              <a:t>Valsalva</a:t>
            </a:r>
            <a:r>
              <a:rPr lang="cs-CZ" sz="2400" dirty="0">
                <a:latin typeface="Times New Roman" pitchFamily="18" charset="0"/>
              </a:rPr>
              <a:t> man</a:t>
            </a:r>
            <a:r>
              <a:rPr lang="en-US" sz="2400" dirty="0" err="1">
                <a:latin typeface="Times New Roman" pitchFamily="18" charset="0"/>
              </a:rPr>
              <a:t>oever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3623819" y="2408291"/>
            <a:ext cx="3291286" cy="46166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99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- </a:t>
            </a:r>
            <a:r>
              <a:rPr lang="cs-CZ" sz="2400" dirty="0" err="1">
                <a:latin typeface="Times New Roman" pitchFamily="18" charset="0"/>
              </a:rPr>
              <a:t>Phenylephrin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</a:rPr>
              <a:t>aplication</a:t>
            </a:r>
            <a:endParaRPr lang="cs-CZ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6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18110" y="5842337"/>
            <a:ext cx="452553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3C82D7"/>
              </a:contourClr>
            </a:sp3d>
          </a:bodyPr>
          <a:lstStyle>
            <a:defPPr>
              <a:defRPr lang="cs-CZ"/>
            </a:defPPr>
            <a:lvl1pPr algn="ctr">
              <a:defRPr sz="5400" b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BAROREFLEX SENSITIVITY</a:t>
            </a:r>
          </a:p>
          <a:p>
            <a:r>
              <a:rPr lang="cs-CZ" sz="2800" u="sng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- </a:t>
            </a:r>
            <a:r>
              <a:rPr lang="cs-CZ" sz="2800" u="sng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Phenylephrin</a:t>
            </a:r>
            <a:r>
              <a:rPr lang="cs-CZ" sz="2800" u="sng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cs-CZ" sz="2800" u="sng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aplication</a:t>
            </a:r>
            <a:endParaRPr lang="cs-CZ" sz="2800" u="sng" dirty="0">
              <a:gradFill>
                <a:gsLst>
                  <a:gs pos="0">
                    <a:srgbClr val="0000C0"/>
                  </a:gs>
                  <a:gs pos="25000">
                    <a:srgbClr val="0000C0"/>
                  </a:gs>
                  <a:gs pos="50000">
                    <a:srgbClr val="0000C0"/>
                  </a:gs>
                  <a:gs pos="75000">
                    <a:srgbClr val="0000C0"/>
                  </a:gs>
                  <a:gs pos="100000">
                    <a:srgbClr val="0000C0"/>
                  </a:gs>
                </a:gsLst>
                <a:lin ang="5400000"/>
              </a:gradFill>
            </a:endParaRPr>
          </a:p>
          <a:p>
            <a:endParaRPr lang="en-US" sz="2800" u="sng" dirty="0">
              <a:gradFill>
                <a:gsLst>
                  <a:gs pos="0">
                    <a:srgbClr val="0000C0"/>
                  </a:gs>
                  <a:gs pos="25000">
                    <a:srgbClr val="0000C0"/>
                  </a:gs>
                  <a:gs pos="50000">
                    <a:srgbClr val="0000C0"/>
                  </a:gs>
                  <a:gs pos="75000">
                    <a:srgbClr val="0000C0"/>
                  </a:gs>
                  <a:gs pos="100000">
                    <a:srgbClr val="0000C0"/>
                  </a:gs>
                </a:gsLst>
                <a:lin ang="5400000"/>
              </a:gradFill>
            </a:endParaRPr>
          </a:p>
        </p:txBody>
      </p:sp>
      <p:pic>
        <p:nvPicPr>
          <p:cNvPr id="25" name="Picture 2" descr="E7C22FD0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3926" b="16033"/>
          <a:stretch>
            <a:fillRect/>
          </a:stretch>
        </p:blipFill>
        <p:spPr bwMode="auto">
          <a:xfrm>
            <a:off x="2741929" y="1196752"/>
            <a:ext cx="634340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666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 </a:t>
            </a:r>
            <a:r>
              <a:rPr lang="cs-CZ" dirty="0" err="1"/>
              <a:t>photoplethysmography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volume-clamp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Continuously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</a:t>
            </a:r>
            <a:r>
              <a:rPr lang="cs-CZ" dirty="0" err="1"/>
              <a:t>measurement</a:t>
            </a:r>
            <a:r>
              <a:rPr lang="cs-CZ" dirty="0"/>
              <a:t>  - „beat to beat“ –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artery</a:t>
            </a:r>
            <a:endParaRPr lang="cs-CZ" dirty="0"/>
          </a:p>
          <a:p>
            <a:endParaRPr lang="cs-CZ" dirty="0"/>
          </a:p>
          <a:p>
            <a:r>
              <a:rPr lang="cs-CZ" dirty="0"/>
              <a:t>Profesor Jan Peňáz – 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Physiology</a:t>
            </a:r>
            <a:r>
              <a:rPr lang="cs-CZ" dirty="0"/>
              <a:t> – Masaryk university in Brno - patent 1969</a:t>
            </a:r>
          </a:p>
          <a:p>
            <a:endParaRPr lang="cs-CZ" dirty="0"/>
          </a:p>
          <a:p>
            <a:r>
              <a:rPr lang="cs-CZ" dirty="0" err="1"/>
              <a:t>Disadvantage</a:t>
            </a:r>
            <a:r>
              <a:rPr lang="cs-CZ" dirty="0"/>
              <a:t>: </a:t>
            </a:r>
            <a:r>
              <a:rPr lang="en-US" dirty="0"/>
              <a:t>can not be used in conditions with peripheral vasoconstriction (shock states, </a:t>
            </a:r>
            <a:r>
              <a:rPr lang="en-US" dirty="0" err="1"/>
              <a:t>vasoneurosis</a:t>
            </a:r>
            <a:r>
              <a:rPr lang="en-US" dirty="0"/>
              <a:t>, diabetic </a:t>
            </a:r>
            <a:r>
              <a:rPr lang="en-US" dirty="0" err="1"/>
              <a:t>angiopathy</a:t>
            </a:r>
            <a:r>
              <a:rPr lang="en-US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001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18110" y="5842337"/>
            <a:ext cx="452553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3C82D7"/>
              </a:contourClr>
            </a:sp3d>
          </a:bodyPr>
          <a:lstStyle>
            <a:defPPr>
              <a:defRPr lang="cs-CZ"/>
            </a:defPPr>
            <a:lvl1pPr algn="ctr">
              <a:defRPr sz="5400" b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BAROREFLEX SENSITIVITY</a:t>
            </a:r>
          </a:p>
          <a:p>
            <a:r>
              <a:rPr lang="cs-CZ" sz="28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- </a:t>
            </a:r>
            <a:r>
              <a:rPr lang="cs-CZ" sz="2800" u="sng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Neck</a:t>
            </a:r>
            <a:r>
              <a:rPr lang="cs-CZ" sz="2800" u="sng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cs-CZ" sz="2800" u="sng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suction</a:t>
            </a:r>
            <a:endParaRPr lang="cs-CZ" sz="2800" u="sng" dirty="0">
              <a:gradFill>
                <a:gsLst>
                  <a:gs pos="0">
                    <a:srgbClr val="0000C0"/>
                  </a:gs>
                  <a:gs pos="25000">
                    <a:srgbClr val="0000C0"/>
                  </a:gs>
                  <a:gs pos="50000">
                    <a:srgbClr val="0000C0"/>
                  </a:gs>
                  <a:gs pos="75000">
                    <a:srgbClr val="0000C0"/>
                  </a:gs>
                  <a:gs pos="100000">
                    <a:srgbClr val="0000C0"/>
                  </a:gs>
                </a:gsLst>
                <a:lin ang="5400000"/>
              </a:gradFill>
            </a:endParaRPr>
          </a:p>
          <a:p>
            <a:endParaRPr lang="en-US" sz="2800" u="sng" dirty="0">
              <a:gradFill>
                <a:gsLst>
                  <a:gs pos="0">
                    <a:srgbClr val="0000C0"/>
                  </a:gs>
                  <a:gs pos="25000">
                    <a:srgbClr val="0000C0"/>
                  </a:gs>
                  <a:gs pos="50000">
                    <a:srgbClr val="0000C0"/>
                  </a:gs>
                  <a:gs pos="75000">
                    <a:srgbClr val="0000C0"/>
                  </a:gs>
                  <a:gs pos="100000">
                    <a:srgbClr val="0000C0"/>
                  </a:gs>
                </a:gsLst>
                <a:lin ang="5400000"/>
              </a:gra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8288" y="5373217"/>
            <a:ext cx="1752638" cy="8763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600" y="1196752"/>
            <a:ext cx="6984776" cy="3858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23592" y="5085185"/>
            <a:ext cx="3477036" cy="1968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Furlan</a:t>
            </a:r>
            <a:r>
              <a:rPr lang="en-GB" sz="12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R et al. Circulation 2003;108:717-723</a:t>
            </a:r>
          </a:p>
        </p:txBody>
      </p:sp>
    </p:spTree>
    <p:extLst>
      <p:ext uri="{BB962C8B-B14F-4D97-AF65-F5344CB8AC3E}">
        <p14:creationId xmlns:p14="http://schemas.microsoft.com/office/powerpoint/2010/main" val="3993726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0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6"/>
          <a:stretch/>
        </p:blipFill>
        <p:spPr>
          <a:xfrm>
            <a:off x="633046" y="559325"/>
            <a:ext cx="10977196" cy="54897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408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46261" y="162956"/>
            <a:ext cx="4525534" cy="18774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3C82D7"/>
              </a:contourClr>
            </a:sp3d>
          </a:bodyPr>
          <a:lstStyle>
            <a:defPPr>
              <a:defRPr lang="cs-CZ"/>
            </a:defPPr>
            <a:lvl1pPr algn="ctr">
              <a:defRPr sz="5400" b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BAROREFLEX SENSITIVITY</a:t>
            </a:r>
          </a:p>
          <a:p>
            <a:r>
              <a:rPr lang="cs-CZ" sz="28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- </a:t>
            </a:r>
            <a:r>
              <a:rPr lang="en-US" sz="2800" u="sng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Valsalva</a:t>
            </a:r>
            <a:r>
              <a:rPr lang="cs-CZ" sz="2800" u="sng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man</a:t>
            </a:r>
            <a:r>
              <a:rPr lang="en-US" sz="2800" u="sng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oever</a:t>
            </a:r>
            <a:endParaRPr lang="cs-CZ" sz="2800" u="sng" dirty="0">
              <a:gradFill>
                <a:gsLst>
                  <a:gs pos="0">
                    <a:srgbClr val="0000C0"/>
                  </a:gs>
                  <a:gs pos="25000">
                    <a:srgbClr val="0000C0"/>
                  </a:gs>
                  <a:gs pos="50000">
                    <a:srgbClr val="0000C0"/>
                  </a:gs>
                  <a:gs pos="75000">
                    <a:srgbClr val="0000C0"/>
                  </a:gs>
                  <a:gs pos="100000">
                    <a:srgbClr val="0000C0"/>
                  </a:gs>
                </a:gsLst>
                <a:lin ang="5400000"/>
              </a:gradFill>
            </a:endParaRPr>
          </a:p>
          <a:p>
            <a:endParaRPr lang="cs-CZ" sz="2800" u="sng" dirty="0">
              <a:gradFill>
                <a:gsLst>
                  <a:gs pos="0">
                    <a:srgbClr val="0000C0"/>
                  </a:gs>
                  <a:gs pos="25000">
                    <a:srgbClr val="0000C0"/>
                  </a:gs>
                  <a:gs pos="50000">
                    <a:srgbClr val="0000C0"/>
                  </a:gs>
                  <a:gs pos="75000">
                    <a:srgbClr val="0000C0"/>
                  </a:gs>
                  <a:gs pos="100000">
                    <a:srgbClr val="0000C0"/>
                  </a:gs>
                </a:gsLst>
                <a:lin ang="5400000"/>
              </a:gradFill>
            </a:endParaRPr>
          </a:p>
          <a:p>
            <a:endParaRPr lang="en-US" sz="2800" u="sng" dirty="0">
              <a:gradFill>
                <a:gsLst>
                  <a:gs pos="0">
                    <a:srgbClr val="0000C0"/>
                  </a:gs>
                  <a:gs pos="25000">
                    <a:srgbClr val="0000C0"/>
                  </a:gs>
                  <a:gs pos="50000">
                    <a:srgbClr val="0000C0"/>
                  </a:gs>
                  <a:gs pos="75000">
                    <a:srgbClr val="0000C0"/>
                  </a:gs>
                  <a:gs pos="100000">
                    <a:srgbClr val="0000C0"/>
                  </a:gs>
                </a:gsLst>
                <a:lin ang="5400000"/>
              </a:gradFill>
            </a:endParaRPr>
          </a:p>
        </p:txBody>
      </p:sp>
      <p:pic>
        <p:nvPicPr>
          <p:cNvPr id="4" name="Picture 2" descr="msoDBE03"/>
          <p:cNvPicPr>
            <a:picLocks noChangeAspect="1" noChangeArrowheads="1"/>
          </p:cNvPicPr>
          <p:nvPr/>
        </p:nvPicPr>
        <p:blipFill>
          <a:blip r:embed="rId2" cstate="print">
            <a:lum contrast="36000"/>
          </a:blip>
          <a:srcRect l="16138" r="17713" b="22639"/>
          <a:stretch>
            <a:fillRect/>
          </a:stretch>
        </p:blipFill>
        <p:spPr bwMode="auto">
          <a:xfrm>
            <a:off x="1847529" y="1340768"/>
            <a:ext cx="8554727" cy="407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491038" y="1503364"/>
            <a:ext cx="42723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  <a:sym typeface="Wingdings 3" pitchFamily="18" charset="2"/>
              </a:rPr>
              <a:t>(BP)VRSVPPMAP</a:t>
            </a:r>
          </a:p>
          <a:p>
            <a:endParaRPr lang="cs-CZ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844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981200" y="260350"/>
            <a:ext cx="82184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Records</a:t>
            </a:r>
            <a:r>
              <a:rPr 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circulatory</a:t>
            </a:r>
            <a:r>
              <a:rPr 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parameters</a:t>
            </a:r>
            <a:endParaRPr lang="cs-CZ" sz="40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Its</a:t>
            </a:r>
            <a:r>
              <a:rPr 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variability</a:t>
            </a:r>
          </a:p>
        </p:txBody>
      </p:sp>
      <p:pic>
        <p:nvPicPr>
          <p:cNvPr id="77827" name="Picture 3" descr="obr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313" y="2565401"/>
            <a:ext cx="8208962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4924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E0AF0E-E92C-4B85-AEA1-12F8459C8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Variability of </a:t>
            </a:r>
            <a:r>
              <a:rPr lang="cs-CZ" dirty="0" err="1"/>
              <a:t>parameters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1B4080-5F5D-452D-B804-C207D0022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variability expresses their fluctuation around the average value at specified time intervals (or under different </a:t>
            </a:r>
            <a:r>
              <a:rPr lang="cs-CZ" dirty="0" err="1"/>
              <a:t>conditions</a:t>
            </a:r>
            <a:r>
              <a:rPr lang="en-US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4767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9536" y="476672"/>
            <a:ext cx="8229600" cy="6048672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Spectral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analysis</a:t>
            </a:r>
            <a:r>
              <a:rPr lang="cs-CZ" b="1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/>
              <a:t>Carried out under standard conditions at various maneuvers (supine, standing); evaluated with 300 representative intervals RR / NN /</a:t>
            </a:r>
            <a:endParaRPr lang="cs-CZ" dirty="0"/>
          </a:p>
          <a:p>
            <a:r>
              <a:rPr lang="en-US" dirty="0"/>
              <a:t>Another mathematical processing (Fourier transform) -length RR intervals are converted to cycles in Hz</a:t>
            </a:r>
            <a:endParaRPr lang="cs-CZ" dirty="0"/>
          </a:p>
          <a:p>
            <a:r>
              <a:rPr lang="en-US" dirty="0"/>
              <a:t>The spectrum is divided into several components - low (LF: the sympathetic modulation) and high frequency (HF: vagal modulation)</a:t>
            </a:r>
            <a:endParaRPr lang="cs-CZ" dirty="0"/>
          </a:p>
          <a:p>
            <a:r>
              <a:rPr lang="cs-CZ" dirty="0"/>
              <a:t> </a:t>
            </a:r>
            <a:r>
              <a:rPr lang="en-US" dirty="0">
                <a:solidFill>
                  <a:srgbClr val="FF0000"/>
                </a:solidFill>
              </a:rPr>
              <a:t>People with reduced heart rate variability have a 5 times higher risk of death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1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981200" y="260350"/>
            <a:ext cx="82184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original</a:t>
            </a:r>
            <a:r>
              <a:rPr lang="cs-C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record</a:t>
            </a:r>
            <a:r>
              <a:rPr lang="cs-C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cs-C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waves</a:t>
            </a:r>
            <a:r>
              <a:rPr lang="cs-C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cs-CZ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circulatory</a:t>
            </a:r>
            <a:r>
              <a:rPr lang="cs-C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parameters</a:t>
            </a:r>
            <a:r>
              <a:rPr lang="cs-C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cs-C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cs-CZ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photoplethysmography</a:t>
            </a:r>
            <a:r>
              <a:rPr lang="cs-CZ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by Peňáz) </a:t>
            </a:r>
            <a:br>
              <a:rPr lang="cs-C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 sz="4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7827" name="Picture 3" descr="obr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2094256"/>
            <a:ext cx="8208962" cy="448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31B2771-5868-4CDA-84A5-71BCC5AD8B4E}"/>
              </a:ext>
            </a:extLst>
          </p:cNvPr>
          <p:cNvSpPr txBox="1"/>
          <p:nvPr/>
        </p:nvSpPr>
        <p:spPr>
          <a:xfrm>
            <a:off x="1540577" y="2636912"/>
            <a:ext cx="9550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Respiration</a:t>
            </a:r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r>
              <a:rPr lang="cs-CZ" sz="1200" dirty="0" err="1"/>
              <a:t>Blood</a:t>
            </a:r>
            <a:r>
              <a:rPr lang="cs-CZ" sz="1200" dirty="0"/>
              <a:t> </a:t>
            </a:r>
            <a:r>
              <a:rPr lang="cs-CZ" sz="1200" dirty="0" err="1"/>
              <a:t>flow</a:t>
            </a:r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r>
              <a:rPr lang="cs-CZ" sz="1200" dirty="0" err="1"/>
              <a:t>Blood</a:t>
            </a:r>
            <a:r>
              <a:rPr lang="cs-CZ" sz="1200" dirty="0"/>
              <a:t> </a:t>
            </a:r>
            <a:r>
              <a:rPr lang="cs-CZ" sz="1200" dirty="0" err="1"/>
              <a:t>pressure</a:t>
            </a:r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r>
              <a:rPr lang="cs-CZ" sz="1200" dirty="0" err="1"/>
              <a:t>Heart</a:t>
            </a:r>
            <a:r>
              <a:rPr lang="cs-CZ" sz="1200" dirty="0"/>
              <a:t> </a:t>
            </a:r>
            <a:r>
              <a:rPr lang="cs-CZ" sz="1200" dirty="0" err="1"/>
              <a:t>rate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6772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1991544" y="4549924"/>
          <a:ext cx="7344816" cy="5215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List" r:id="rId3" imgW="10696454" imgH="3419550" progId="Excel.Sheet.8">
                  <p:embed/>
                </p:oleObj>
              </mc:Choice>
              <mc:Fallback>
                <p:oleObj name="List" r:id="rId3" imgW="10696454" imgH="3419550" progId="Excel.Sheet.8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1544" y="4549924"/>
                        <a:ext cx="7344816" cy="5215781"/>
                      </a:xfrm>
                      <a:prstGeom prst="rect">
                        <a:avLst/>
                      </a:prstGeom>
                      <a:noFill/>
                      <a:effectLst>
                        <a:outerShdw dist="35921" dir="18900000" algn="ctr" rotWithShape="0">
                          <a:schemeClr val="tx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733149" y="138560"/>
            <a:ext cx="6388031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3C82D7"/>
              </a:contourClr>
            </a:sp3d>
          </a:bodyPr>
          <a:lstStyle>
            <a:defPPr>
              <a:defRPr lang="cs-CZ"/>
            </a:defPPr>
            <a:lvl1pPr algn="ctr">
              <a:defRPr sz="5400" b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Variability </a:t>
            </a:r>
            <a:r>
              <a:rPr lang="cs-CZ" sz="3200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of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cs-CZ" sz="3200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circulatory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cs-CZ" sz="3200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parameters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</a:p>
          <a:p>
            <a:r>
              <a:rPr lang="en-US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TIME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en-US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-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en-US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DOMAIN 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en-US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METHODS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t="5592" b="70630"/>
          <a:stretch/>
        </p:blipFill>
        <p:spPr bwMode="auto">
          <a:xfrm>
            <a:off x="1542286" y="1105366"/>
            <a:ext cx="9144000" cy="158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af 6"/>
          <p:cNvGraphicFramePr/>
          <p:nvPr/>
        </p:nvGraphicFramePr>
        <p:xfrm>
          <a:off x="2747191" y="3076599"/>
          <a:ext cx="650438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9" name="Přímá spojnice se šipkou 8"/>
          <p:cNvCxnSpPr/>
          <p:nvPr/>
        </p:nvCxnSpPr>
        <p:spPr>
          <a:xfrm>
            <a:off x="2639616" y="1988840"/>
            <a:ext cx="864096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3359696" y="1916832"/>
            <a:ext cx="648072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151784" y="1988840"/>
            <a:ext cx="50405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4871864" y="1988840"/>
            <a:ext cx="288032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5663952" y="1988840"/>
            <a:ext cx="36004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6240016" y="1988840"/>
            <a:ext cx="288032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6672064" y="1988840"/>
            <a:ext cx="648072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>
            <a:off x="7320136" y="1988840"/>
            <a:ext cx="792088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>
            <a:off x="7896200" y="1988840"/>
            <a:ext cx="1008112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>
            <a:off x="8510284" y="1988840"/>
            <a:ext cx="1258125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95A4F5C8-E008-40EB-95D9-3060B7F0600E}"/>
              </a:ext>
            </a:extLst>
          </p:cNvPr>
          <p:cNvSpPr txBox="1"/>
          <p:nvPr/>
        </p:nvSpPr>
        <p:spPr>
          <a:xfrm>
            <a:off x="111210" y="1215778"/>
            <a:ext cx="1287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Example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Holter</a:t>
            </a:r>
            <a:r>
              <a:rPr lang="cs-CZ" dirty="0"/>
              <a:t> monitoring of ECG</a:t>
            </a:r>
          </a:p>
        </p:txBody>
      </p:sp>
    </p:spTree>
    <p:extLst>
      <p:ext uri="{BB962C8B-B14F-4D97-AF65-F5344CB8AC3E}">
        <p14:creationId xmlns:p14="http://schemas.microsoft.com/office/powerpoint/2010/main" val="3664979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2495600" y="1988841"/>
          <a:ext cx="6768752" cy="521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List" r:id="rId3" imgW="10696454" imgH="3419550" progId="Excel.Sheet.8">
                  <p:embed/>
                </p:oleObj>
              </mc:Choice>
              <mc:Fallback>
                <p:oleObj name="List" r:id="rId3" imgW="10696454" imgH="3419550" progId="Excel.Sheet.8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600" y="1988841"/>
                        <a:ext cx="6768752" cy="5216525"/>
                      </a:xfrm>
                      <a:prstGeom prst="rect">
                        <a:avLst/>
                      </a:prstGeom>
                      <a:noFill/>
                      <a:effectLst>
                        <a:outerShdw dist="35921" dir="18900000" algn="ctr" rotWithShape="0">
                          <a:schemeClr val="tx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948482" y="415469"/>
            <a:ext cx="6295057" cy="150810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3C82D7"/>
              </a:contourClr>
            </a:sp3d>
          </a:bodyPr>
          <a:lstStyle>
            <a:defPPr>
              <a:defRPr lang="cs-CZ"/>
            </a:defPPr>
            <a:lvl1pPr algn="ctr">
              <a:defRPr sz="5400" b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Variability </a:t>
            </a:r>
            <a:r>
              <a:rPr lang="cs-CZ" sz="3200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of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cs-CZ" sz="3200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circulatory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cs-CZ" sz="3200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parameters</a:t>
            </a:r>
            <a:endParaRPr lang="cs-CZ" sz="3200" dirty="0">
              <a:gradFill>
                <a:gsLst>
                  <a:gs pos="0">
                    <a:srgbClr val="0000C0"/>
                  </a:gs>
                  <a:gs pos="25000">
                    <a:srgbClr val="0000C0"/>
                  </a:gs>
                  <a:gs pos="50000">
                    <a:srgbClr val="0000C0"/>
                  </a:gs>
                  <a:gs pos="75000">
                    <a:srgbClr val="0000C0"/>
                  </a:gs>
                  <a:gs pos="100000">
                    <a:srgbClr val="0000C0"/>
                  </a:gs>
                </a:gsLst>
                <a:lin ang="5400000"/>
              </a:gradFill>
            </a:endParaRPr>
          </a:p>
          <a:p>
            <a:r>
              <a:rPr lang="en-US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TIME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en-US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-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en-US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DOMAIN 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en-US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METHODS</a:t>
            </a:r>
          </a:p>
          <a:p>
            <a:r>
              <a:rPr lang="en-US" sz="28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- </a:t>
            </a:r>
            <a:r>
              <a:rPr lang="en-US" sz="2800" u="sng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statistical methods</a:t>
            </a:r>
          </a:p>
        </p:txBody>
      </p:sp>
      <p:sp>
        <p:nvSpPr>
          <p:cNvPr id="9" name="Ovál 8"/>
          <p:cNvSpPr/>
          <p:nvPr/>
        </p:nvSpPr>
        <p:spPr>
          <a:xfrm>
            <a:off x="3097952" y="2672916"/>
            <a:ext cx="72000" cy="72008"/>
          </a:xfrm>
          <a:prstGeom prst="ellips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933470" y="3627268"/>
            <a:ext cx="72000" cy="72008"/>
          </a:xfrm>
          <a:prstGeom prst="ellips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2932402">
            <a:off x="1685266" y="1818288"/>
            <a:ext cx="1656184" cy="360040"/>
          </a:xfrm>
          <a:prstGeom prst="rightArrow">
            <a:avLst/>
          </a:prstGeom>
          <a:solidFill>
            <a:srgbClr val="000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bg1"/>
                    </a:gs>
                    <a:gs pos="50000">
                      <a:schemeClr val="bg1"/>
                    </a:gs>
                    <a:gs pos="75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Maximal value</a:t>
            </a:r>
          </a:p>
        </p:txBody>
      </p:sp>
      <p:sp>
        <p:nvSpPr>
          <p:cNvPr id="14" name="Šipka doprava 13"/>
          <p:cNvSpPr/>
          <p:nvPr/>
        </p:nvSpPr>
        <p:spPr>
          <a:xfrm rot="19769142">
            <a:off x="5372569" y="4009241"/>
            <a:ext cx="1656184" cy="360040"/>
          </a:xfrm>
          <a:prstGeom prst="rightArrow">
            <a:avLst/>
          </a:prstGeom>
          <a:solidFill>
            <a:srgbClr val="000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bg1"/>
                    </a:gs>
                    <a:gs pos="50000">
                      <a:schemeClr val="bg1"/>
                    </a:gs>
                    <a:gs pos="75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</a:t>
            </a:r>
            <a:r>
              <a:rPr lang="cs-CZ" sz="1600" b="1" dirty="0" err="1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bg1"/>
                    </a:gs>
                    <a:gs pos="50000">
                      <a:schemeClr val="bg1"/>
                    </a:gs>
                    <a:gs pos="75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ini</a:t>
            </a:r>
            <a:r>
              <a:rPr lang="en-US" sz="1600" b="1" dirty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bg1"/>
                    </a:gs>
                    <a:gs pos="50000">
                      <a:schemeClr val="bg1"/>
                    </a:gs>
                    <a:gs pos="75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mal value</a:t>
            </a:r>
          </a:p>
        </p:txBody>
      </p:sp>
      <p:cxnSp>
        <p:nvCxnSpPr>
          <p:cNvPr id="19" name="Přímá spojnice 18"/>
          <p:cNvCxnSpPr/>
          <p:nvPr/>
        </p:nvCxnSpPr>
        <p:spPr>
          <a:xfrm>
            <a:off x="2279576" y="2708428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279576" y="3671658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2639616" y="2708920"/>
            <a:ext cx="0" cy="9632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 rot="16200000">
            <a:off x="2136939" y="2852937"/>
            <a:ext cx="949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Variační</a:t>
            </a:r>
          </a:p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rozpětí</a:t>
            </a:r>
          </a:p>
        </p:txBody>
      </p:sp>
      <p:cxnSp>
        <p:nvCxnSpPr>
          <p:cNvPr id="25" name="Přímá spojnice se šipkou 24"/>
          <p:cNvCxnSpPr/>
          <p:nvPr/>
        </p:nvCxnSpPr>
        <p:spPr>
          <a:xfrm>
            <a:off x="9624392" y="2708920"/>
            <a:ext cx="0" cy="9632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 rot="16200000">
            <a:off x="9061235" y="2974960"/>
            <a:ext cx="77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Přímá spojnice 26"/>
          <p:cNvCxnSpPr/>
          <p:nvPr/>
        </p:nvCxnSpPr>
        <p:spPr>
          <a:xfrm>
            <a:off x="2063552" y="2988074"/>
            <a:ext cx="8064896" cy="0"/>
          </a:xfrm>
          <a:prstGeom prst="line">
            <a:avLst/>
          </a:prstGeom>
          <a:ln w="19050">
            <a:solidFill>
              <a:srgbClr val="7030A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2063552" y="3356992"/>
            <a:ext cx="8064896" cy="0"/>
          </a:xfrm>
          <a:prstGeom prst="line">
            <a:avLst/>
          </a:prstGeom>
          <a:ln w="19050">
            <a:solidFill>
              <a:srgbClr val="7030A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755074" y="2945269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9866197" y="2928794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</a:t>
            </a:r>
          </a:p>
        </p:txBody>
      </p:sp>
    </p:spTree>
    <p:extLst>
      <p:ext uri="{BB962C8B-B14F-4D97-AF65-F5344CB8AC3E}">
        <p14:creationId xmlns:p14="http://schemas.microsoft.com/office/powerpoint/2010/main" val="34871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24" grpId="0"/>
      <p:bldP spid="26" grpId="0"/>
      <p:bldP spid="30" grpId="0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861018" y="83406"/>
            <a:ext cx="629505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3C82D7"/>
              </a:contourClr>
            </a:sp3d>
          </a:bodyPr>
          <a:lstStyle>
            <a:defPPr>
              <a:defRPr lang="cs-CZ"/>
            </a:defPPr>
            <a:lvl1pPr algn="ctr">
              <a:defRPr sz="5400" b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Variability </a:t>
            </a:r>
            <a:r>
              <a:rPr lang="cs-CZ" sz="3200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of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cs-CZ" sz="3200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circulatory</a:t>
            </a:r>
            <a:r>
              <a:rPr lang="cs-CZ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 </a:t>
            </a:r>
            <a:r>
              <a:rPr lang="cs-CZ" sz="3200" dirty="0" err="1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parameters</a:t>
            </a:r>
            <a:endParaRPr lang="cs-CZ" sz="3200" dirty="0">
              <a:gradFill>
                <a:gsLst>
                  <a:gs pos="0">
                    <a:srgbClr val="0000C0"/>
                  </a:gs>
                  <a:gs pos="25000">
                    <a:srgbClr val="0000C0"/>
                  </a:gs>
                  <a:gs pos="50000">
                    <a:srgbClr val="0000C0"/>
                  </a:gs>
                  <a:gs pos="75000">
                    <a:srgbClr val="0000C0"/>
                  </a:gs>
                  <a:gs pos="100000">
                    <a:srgbClr val="0000C0"/>
                  </a:gs>
                </a:gsLst>
                <a:lin ang="5400000"/>
              </a:gradFill>
            </a:endParaRPr>
          </a:p>
          <a:p>
            <a:r>
              <a:rPr lang="en-US" sz="20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FREQUENCY - DOMAIN  METHODS</a:t>
            </a:r>
          </a:p>
          <a:p>
            <a:r>
              <a:rPr lang="en-US" sz="20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- </a:t>
            </a:r>
            <a:r>
              <a:rPr lang="en-US" sz="2000" u="sng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spectral analysis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1685764" y="1153212"/>
            <a:ext cx="8820472" cy="4771399"/>
            <a:chOff x="15755" y="700901"/>
            <a:chExt cx="9074567" cy="6173609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6" r="17882"/>
            <a:stretch/>
          </p:blipFill>
          <p:spPr>
            <a:xfrm>
              <a:off x="471140" y="1092555"/>
              <a:ext cx="8593927" cy="5248786"/>
            </a:xfrm>
            <a:prstGeom prst="rect">
              <a:avLst/>
            </a:prstGeom>
          </p:spPr>
        </p:pic>
        <p:grpSp>
          <p:nvGrpSpPr>
            <p:cNvPr id="12" name="Skupina 85"/>
            <p:cNvGrpSpPr/>
            <p:nvPr/>
          </p:nvGrpSpPr>
          <p:grpSpPr>
            <a:xfrm>
              <a:off x="15755" y="700901"/>
              <a:ext cx="8876721" cy="6173609"/>
              <a:chOff x="15755" y="700903"/>
              <a:chExt cx="8876725" cy="6173625"/>
            </a:xfrm>
          </p:grpSpPr>
          <p:sp>
            <p:nvSpPr>
              <p:cNvPr id="25" name="TextovéPole 24"/>
              <p:cNvSpPr txBox="1"/>
              <p:nvPr/>
            </p:nvSpPr>
            <p:spPr>
              <a:xfrm>
                <a:off x="15755" y="2601852"/>
                <a:ext cx="506629" cy="182018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cs-CZ" sz="2000" b="1" dirty="0" err="1"/>
                  <a:t>amplitude</a:t>
                </a:r>
                <a:endParaRPr lang="cs-CZ" sz="2000" b="1" dirty="0"/>
              </a:p>
            </p:txBody>
          </p:sp>
          <p:sp>
            <p:nvSpPr>
              <p:cNvPr id="26" name="TextovéPole 25"/>
              <p:cNvSpPr txBox="1"/>
              <p:nvPr/>
            </p:nvSpPr>
            <p:spPr>
              <a:xfrm>
                <a:off x="1749772" y="6342847"/>
                <a:ext cx="2088232" cy="517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000" b="1" dirty="0" err="1"/>
                  <a:t>time</a:t>
                </a:r>
                <a:r>
                  <a:rPr lang="cs-CZ" sz="2000" b="1" dirty="0"/>
                  <a:t> (s)</a:t>
                </a:r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5968482" y="6356833"/>
                <a:ext cx="2088232" cy="517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000" b="1" dirty="0" err="1"/>
                  <a:t>frequency</a:t>
                </a:r>
                <a:r>
                  <a:rPr lang="cs-CZ" sz="2000" b="1" dirty="0"/>
                  <a:t> (Hz)</a:t>
                </a:r>
              </a:p>
            </p:txBody>
          </p:sp>
          <p:cxnSp>
            <p:nvCxnSpPr>
              <p:cNvPr id="28" name="Přímá spojnice se šipkou 89"/>
              <p:cNvCxnSpPr/>
              <p:nvPr/>
            </p:nvCxnSpPr>
            <p:spPr>
              <a:xfrm flipV="1">
                <a:off x="914447" y="1664437"/>
                <a:ext cx="3106633" cy="960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se šipkou 90"/>
              <p:cNvCxnSpPr/>
              <p:nvPr/>
            </p:nvCxnSpPr>
            <p:spPr>
              <a:xfrm>
                <a:off x="1520542" y="2736753"/>
                <a:ext cx="638572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se šipkou 91"/>
              <p:cNvCxnSpPr/>
              <p:nvPr/>
            </p:nvCxnSpPr>
            <p:spPr>
              <a:xfrm>
                <a:off x="1919209" y="3750296"/>
                <a:ext cx="211326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ovéPole 30"/>
              <p:cNvSpPr txBox="1"/>
              <p:nvPr/>
            </p:nvSpPr>
            <p:spPr>
              <a:xfrm>
                <a:off x="1275517" y="1307805"/>
                <a:ext cx="976342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FF0000"/>
                    </a:solidFill>
                  </a:rPr>
                  <a:t>T=50 s</a:t>
                </a:r>
              </a:p>
            </p:txBody>
          </p:sp>
          <p:sp>
            <p:nvSpPr>
              <p:cNvPr id="32" name="TextovéPole 31"/>
              <p:cNvSpPr txBox="1"/>
              <p:nvPr/>
            </p:nvSpPr>
            <p:spPr>
              <a:xfrm>
                <a:off x="1471936" y="2207308"/>
                <a:ext cx="848770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FF0000"/>
                    </a:solidFill>
                  </a:rPr>
                  <a:t>T=10 s</a:t>
                </a:r>
              </a:p>
            </p:txBody>
          </p:sp>
          <p:sp>
            <p:nvSpPr>
              <p:cNvPr id="33" name="TextovéPole 32"/>
              <p:cNvSpPr txBox="1"/>
              <p:nvPr/>
            </p:nvSpPr>
            <p:spPr>
              <a:xfrm>
                <a:off x="1619672" y="3143349"/>
                <a:ext cx="722782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FF0000"/>
                    </a:solidFill>
                  </a:rPr>
                  <a:t>T=3 s</a:t>
                </a:r>
              </a:p>
            </p:txBody>
          </p:sp>
          <p:cxnSp>
            <p:nvCxnSpPr>
              <p:cNvPr id="34" name="Přímá spojnice se šipkou 95"/>
              <p:cNvCxnSpPr/>
              <p:nvPr/>
            </p:nvCxnSpPr>
            <p:spPr>
              <a:xfrm flipV="1">
                <a:off x="2931788" y="2488136"/>
                <a:ext cx="0" cy="288032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se šipkou 96"/>
              <p:cNvCxnSpPr/>
              <p:nvPr/>
            </p:nvCxnSpPr>
            <p:spPr>
              <a:xfrm flipV="1">
                <a:off x="3034201" y="3409953"/>
                <a:ext cx="0" cy="366684"/>
              </a:xfrm>
              <a:prstGeom prst="straightConnector1">
                <a:avLst/>
              </a:prstGeom>
              <a:ln w="28575">
                <a:solidFill>
                  <a:srgbClr val="2D41FF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se šipkou 97"/>
              <p:cNvCxnSpPr/>
              <p:nvPr/>
            </p:nvCxnSpPr>
            <p:spPr>
              <a:xfrm flipV="1">
                <a:off x="3240493" y="1665656"/>
                <a:ext cx="0" cy="537235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ovéPole 36"/>
              <p:cNvSpPr txBox="1"/>
              <p:nvPr/>
            </p:nvSpPr>
            <p:spPr>
              <a:xfrm>
                <a:off x="3044739" y="1664437"/>
                <a:ext cx="976342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0013CA"/>
                    </a:solidFill>
                  </a:rPr>
                  <a:t>a=0.5</a:t>
                </a:r>
              </a:p>
            </p:txBody>
          </p:sp>
          <p:sp>
            <p:nvSpPr>
              <p:cNvPr id="38" name="TextovéPole 37"/>
              <p:cNvSpPr txBox="1"/>
              <p:nvPr/>
            </p:nvSpPr>
            <p:spPr>
              <a:xfrm>
                <a:off x="2534113" y="3951534"/>
                <a:ext cx="976342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0013CA"/>
                    </a:solidFill>
                  </a:rPr>
                  <a:t>a=0.3</a:t>
                </a:r>
              </a:p>
            </p:txBody>
          </p:sp>
          <p:sp>
            <p:nvSpPr>
              <p:cNvPr id="39" name="TextovéPole 38"/>
              <p:cNvSpPr txBox="1"/>
              <p:nvPr/>
            </p:nvSpPr>
            <p:spPr>
              <a:xfrm>
                <a:off x="2455190" y="2781989"/>
                <a:ext cx="976342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0013CA"/>
                    </a:solidFill>
                  </a:rPr>
                  <a:t>a=0.2</a:t>
                </a:r>
              </a:p>
            </p:txBody>
          </p:sp>
          <p:grpSp>
            <p:nvGrpSpPr>
              <p:cNvPr id="40" name="Skupina 101"/>
              <p:cNvGrpSpPr/>
              <p:nvPr/>
            </p:nvGrpSpPr>
            <p:grpSpPr>
              <a:xfrm>
                <a:off x="1166312" y="700903"/>
                <a:ext cx="3472644" cy="517695"/>
                <a:chOff x="1166312" y="700903"/>
                <a:chExt cx="3472644" cy="517695"/>
              </a:xfrm>
            </p:grpSpPr>
            <p:sp>
              <p:nvSpPr>
                <p:cNvPr id="48" name="TextovéPole 47"/>
                <p:cNvSpPr txBox="1"/>
                <p:nvPr/>
              </p:nvSpPr>
              <p:spPr>
                <a:xfrm>
                  <a:off x="1166312" y="700903"/>
                  <a:ext cx="1627576" cy="5176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>
                      <a:solidFill>
                        <a:srgbClr val="DE0000"/>
                      </a:solidFill>
                    </a:rPr>
                    <a:t>perioda  </a:t>
                  </a:r>
                  <a:r>
                    <a:rPr lang="cs-CZ" sz="2000" b="1" dirty="0">
                      <a:solidFill>
                        <a:srgbClr val="DE0000"/>
                      </a:solidFill>
                    </a:rPr>
                    <a:t>T</a:t>
                  </a:r>
                </a:p>
              </p:txBody>
            </p:sp>
            <p:sp>
              <p:nvSpPr>
                <p:cNvPr id="49" name="TextovéPole 48"/>
                <p:cNvSpPr txBox="1"/>
                <p:nvPr/>
              </p:nvSpPr>
              <p:spPr>
                <a:xfrm>
                  <a:off x="2933009" y="700903"/>
                  <a:ext cx="1705947" cy="5176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>
                      <a:solidFill>
                        <a:srgbClr val="0013CA"/>
                      </a:solidFill>
                    </a:rPr>
                    <a:t>amplituda  </a:t>
                  </a:r>
                  <a:r>
                    <a:rPr lang="cs-CZ" sz="2000" b="1" dirty="0">
                      <a:solidFill>
                        <a:srgbClr val="0013CA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41" name="TextovéPole 40"/>
              <p:cNvSpPr txBox="1"/>
              <p:nvPr/>
            </p:nvSpPr>
            <p:spPr>
              <a:xfrm>
                <a:off x="5797662" y="700903"/>
                <a:ext cx="2122710" cy="517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000" dirty="0">
                    <a:solidFill>
                      <a:srgbClr val="056400"/>
                    </a:solidFill>
                  </a:rPr>
                  <a:t>frekvence  </a:t>
                </a:r>
                <a:r>
                  <a:rPr lang="cs-CZ" sz="2000" b="1" dirty="0">
                    <a:solidFill>
                      <a:srgbClr val="056400"/>
                    </a:solidFill>
                  </a:rPr>
                  <a:t>f </a:t>
                </a:r>
                <a:r>
                  <a:rPr lang="cs-CZ" sz="2000" dirty="0"/>
                  <a:t>= 1/</a:t>
                </a:r>
                <a:r>
                  <a:rPr lang="cs-CZ" sz="2000" b="1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>
                <a:off x="6948264" y="4230380"/>
                <a:ext cx="1944216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056400"/>
                    </a:solidFill>
                  </a:rPr>
                  <a:t>f </a:t>
                </a:r>
                <a:r>
                  <a:rPr lang="cs-CZ" b="1">
                    <a:solidFill>
                      <a:srgbClr val="056400"/>
                    </a:solidFill>
                  </a:rPr>
                  <a:t>= </a:t>
                </a:r>
                <a:r>
                  <a:rPr lang="cs-CZ" b="1"/>
                  <a:t>1/</a:t>
                </a:r>
                <a:r>
                  <a:rPr lang="cs-CZ" b="1">
                    <a:solidFill>
                      <a:srgbClr val="FF0000"/>
                    </a:solidFill>
                  </a:rPr>
                  <a:t>3</a:t>
                </a:r>
                <a:r>
                  <a:rPr lang="cs-CZ" b="1">
                    <a:solidFill>
                      <a:srgbClr val="056400"/>
                    </a:solidFill>
                  </a:rPr>
                  <a:t> </a:t>
                </a:r>
                <a:r>
                  <a:rPr lang="cs-CZ" b="1" dirty="0">
                    <a:solidFill>
                      <a:srgbClr val="056400"/>
                    </a:solidFill>
                  </a:rPr>
                  <a:t>= 0.33 Hz</a:t>
                </a: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>
                <a:off x="5364088" y="3199619"/>
                <a:ext cx="1872208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056400"/>
                    </a:solidFill>
                  </a:rPr>
                  <a:t>f = </a:t>
                </a:r>
                <a:r>
                  <a:rPr lang="cs-CZ" b="1" dirty="0"/>
                  <a:t>1/</a:t>
                </a:r>
                <a:r>
                  <a:rPr lang="cs-CZ" b="1" dirty="0">
                    <a:solidFill>
                      <a:srgbClr val="FF0000"/>
                    </a:solidFill>
                  </a:rPr>
                  <a:t>10</a:t>
                </a:r>
                <a:r>
                  <a:rPr lang="cs-CZ" b="1" dirty="0">
                    <a:solidFill>
                      <a:srgbClr val="056400"/>
                    </a:solidFill>
                  </a:rPr>
                  <a:t> = 0.1 Hz</a:t>
                </a:r>
              </a:p>
            </p:txBody>
          </p:sp>
          <p:sp>
            <p:nvSpPr>
              <p:cNvPr id="44" name="TextovéPole 43"/>
              <p:cNvSpPr txBox="1"/>
              <p:nvPr/>
            </p:nvSpPr>
            <p:spPr>
              <a:xfrm>
                <a:off x="5148064" y="2148520"/>
                <a:ext cx="1864534" cy="83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056400"/>
                    </a:solidFill>
                  </a:rPr>
                  <a:t>f =</a:t>
                </a:r>
                <a:r>
                  <a:rPr lang="cs-CZ" b="1" dirty="0"/>
                  <a:t> 1/</a:t>
                </a:r>
                <a:r>
                  <a:rPr lang="cs-CZ" b="1" dirty="0">
                    <a:solidFill>
                      <a:srgbClr val="FF0000"/>
                    </a:solidFill>
                  </a:rPr>
                  <a:t>50</a:t>
                </a:r>
                <a:r>
                  <a:rPr lang="cs-CZ" b="1" dirty="0">
                    <a:solidFill>
                      <a:srgbClr val="056400"/>
                    </a:solidFill>
                  </a:rPr>
                  <a:t> = 0.02 Hz</a:t>
                </a:r>
              </a:p>
            </p:txBody>
          </p:sp>
          <p:sp>
            <p:nvSpPr>
              <p:cNvPr id="45" name="TextovéPole 44"/>
              <p:cNvSpPr txBox="1"/>
              <p:nvPr/>
            </p:nvSpPr>
            <p:spPr>
              <a:xfrm>
                <a:off x="4906018" y="1387308"/>
                <a:ext cx="976342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0013CA"/>
                    </a:solidFill>
                  </a:rPr>
                  <a:t>0.5</a:t>
                </a:r>
              </a:p>
            </p:txBody>
          </p:sp>
          <p:sp>
            <p:nvSpPr>
              <p:cNvPr id="46" name="TextovéPole 45"/>
              <p:cNvSpPr txBox="1"/>
              <p:nvPr/>
            </p:nvSpPr>
            <p:spPr>
              <a:xfrm>
                <a:off x="5491417" y="2721029"/>
                <a:ext cx="976342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0013CA"/>
                    </a:solidFill>
                  </a:rPr>
                  <a:t>0.2</a:t>
                </a:r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7192094" y="3651230"/>
                <a:ext cx="976342" cy="47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0013CA"/>
                    </a:solidFill>
                  </a:rPr>
                  <a:t>0.3</a:t>
                </a:r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782986" y="2043288"/>
              <a:ext cx="315864" cy="3982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782986" y="3080827"/>
              <a:ext cx="315864" cy="3982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774103" y="4104721"/>
              <a:ext cx="315864" cy="398226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8774458" y="2053415"/>
              <a:ext cx="315864" cy="3982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774458" y="3076501"/>
              <a:ext cx="315864" cy="3982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8774457" y="4120287"/>
              <a:ext cx="315864" cy="398226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906015" y="5208995"/>
              <a:ext cx="976341" cy="47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0013CA"/>
                  </a:solidFill>
                </a:rPr>
                <a:t>0.5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5491414" y="5587852"/>
              <a:ext cx="976341" cy="47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0013CA"/>
                  </a:solidFill>
                </a:rPr>
                <a:t>0.2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7198193" y="5473552"/>
              <a:ext cx="976341" cy="47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0013CA"/>
                  </a:solidFill>
                </a:rPr>
                <a:t>0.3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7245819" y="6178653"/>
              <a:ext cx="820416" cy="3584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056400"/>
                  </a:solidFill>
                </a:rPr>
                <a:t>0.33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5196830" y="6172219"/>
              <a:ext cx="426144" cy="3584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056400"/>
                  </a:solidFill>
                </a:rPr>
                <a:t>0.02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729460" y="6170709"/>
              <a:ext cx="505907" cy="3584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056400"/>
                  </a:solidFill>
                </a:rPr>
                <a:t>0.1</a:t>
              </a:r>
            </a:p>
          </p:txBody>
        </p:sp>
      </p:grpSp>
      <p:sp>
        <p:nvSpPr>
          <p:cNvPr id="6" name="Volný tvar 5"/>
          <p:cNvSpPr/>
          <p:nvPr/>
        </p:nvSpPr>
        <p:spPr>
          <a:xfrm>
            <a:off x="2534591" y="4156750"/>
            <a:ext cx="3835153" cy="960819"/>
          </a:xfrm>
          <a:custGeom>
            <a:avLst/>
            <a:gdLst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72"/>
              <a:gd name="connsiteX1" fmla="*/ 727969 w 3835153"/>
              <a:gd name="connsiteY1" fmla="*/ 9915 h 809072"/>
              <a:gd name="connsiteX2" fmla="*/ 1535837 w 3835153"/>
              <a:gd name="connsiteY2" fmla="*/ 400532 h 809072"/>
              <a:gd name="connsiteX3" fmla="*/ 2281561 w 3835153"/>
              <a:gd name="connsiteY3" fmla="*/ 808905 h 809072"/>
              <a:gd name="connsiteX4" fmla="*/ 3018407 w 3835153"/>
              <a:gd name="connsiteY4" fmla="*/ 444921 h 809072"/>
              <a:gd name="connsiteX5" fmla="*/ 3675355 w 3835153"/>
              <a:gd name="connsiteY5" fmla="*/ 18793 h 809072"/>
              <a:gd name="connsiteX6" fmla="*/ 3835153 w 3835153"/>
              <a:gd name="connsiteY6" fmla="*/ 18793 h 809072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153" h="799213">
                <a:moveTo>
                  <a:pt x="0" y="390617"/>
                </a:moveTo>
                <a:cubicBezTo>
                  <a:pt x="235998" y="195308"/>
                  <a:pt x="471996" y="0"/>
                  <a:pt x="727969" y="0"/>
                </a:cubicBezTo>
                <a:cubicBezTo>
                  <a:pt x="983942" y="0"/>
                  <a:pt x="1285783" y="195309"/>
                  <a:pt x="1535837" y="390617"/>
                </a:cubicBezTo>
                <a:cubicBezTo>
                  <a:pt x="1785891" y="585925"/>
                  <a:pt x="1954567" y="791592"/>
                  <a:pt x="2281561" y="798990"/>
                </a:cubicBezTo>
                <a:cubicBezTo>
                  <a:pt x="2608555" y="806388"/>
                  <a:pt x="2759475" y="628834"/>
                  <a:pt x="3018407" y="435006"/>
                </a:cubicBezTo>
                <a:cubicBezTo>
                  <a:pt x="3277339" y="241178"/>
                  <a:pt x="3496323" y="-35510"/>
                  <a:pt x="3835153" y="8878"/>
                </a:cubicBezTo>
              </a:path>
            </a:pathLst>
          </a:custGeom>
          <a:noFill/>
          <a:ln>
            <a:solidFill>
              <a:srgbClr val="000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541448" y="4014616"/>
            <a:ext cx="3793586" cy="1205477"/>
          </a:xfrm>
          <a:custGeom>
            <a:avLst/>
            <a:gdLst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66461 h 361770"/>
              <a:gd name="connsiteX1" fmla="*/ 150920 w 3817398"/>
              <a:gd name="connsiteY1" fmla="*/ 15541 h 361770"/>
              <a:gd name="connsiteX2" fmla="*/ 301193 w 3817398"/>
              <a:gd name="connsiteY2" fmla="*/ 41989 h 361770"/>
              <a:gd name="connsiteX3" fmla="*/ 443884 w 3817398"/>
              <a:gd name="connsiteY3" fmla="*/ 344014 h 361770"/>
              <a:gd name="connsiteX4" fmla="*/ 612559 w 3817398"/>
              <a:gd name="connsiteY4" fmla="*/ 175339 h 361770"/>
              <a:gd name="connsiteX5" fmla="*/ 754602 w 3817398"/>
              <a:gd name="connsiteY5" fmla="*/ 15541 h 361770"/>
              <a:gd name="connsiteX6" fmla="*/ 941033 w 3817398"/>
              <a:gd name="connsiteY6" fmla="*/ 201972 h 361770"/>
              <a:gd name="connsiteX7" fmla="*/ 1065320 w 3817398"/>
              <a:gd name="connsiteY7" fmla="*/ 344014 h 361770"/>
              <a:gd name="connsiteX8" fmla="*/ 1225118 w 3817398"/>
              <a:gd name="connsiteY8" fmla="*/ 193094 h 361770"/>
              <a:gd name="connsiteX9" fmla="*/ 1376039 w 3817398"/>
              <a:gd name="connsiteY9" fmla="*/ 15541 h 361770"/>
              <a:gd name="connsiteX10" fmla="*/ 1544715 w 3817398"/>
              <a:gd name="connsiteY10" fmla="*/ 184216 h 361770"/>
              <a:gd name="connsiteX11" fmla="*/ 1677880 w 3817398"/>
              <a:gd name="connsiteY11" fmla="*/ 352892 h 361770"/>
              <a:gd name="connsiteX12" fmla="*/ 1837678 w 3817398"/>
              <a:gd name="connsiteY12" fmla="*/ 175339 h 361770"/>
              <a:gd name="connsiteX13" fmla="*/ 1988598 w 3817398"/>
              <a:gd name="connsiteY13" fmla="*/ 15541 h 361770"/>
              <a:gd name="connsiteX14" fmla="*/ 2139518 w 3817398"/>
              <a:gd name="connsiteY14" fmla="*/ 175339 h 361770"/>
              <a:gd name="connsiteX15" fmla="*/ 2290439 w 3817398"/>
              <a:gd name="connsiteY15" fmla="*/ 344014 h 361770"/>
              <a:gd name="connsiteX16" fmla="*/ 2441359 w 3817398"/>
              <a:gd name="connsiteY16" fmla="*/ 175339 h 361770"/>
              <a:gd name="connsiteX17" fmla="*/ 2601157 w 3817398"/>
              <a:gd name="connsiteY17" fmla="*/ 6663 h 361770"/>
              <a:gd name="connsiteX18" fmla="*/ 2760955 w 3817398"/>
              <a:gd name="connsiteY18" fmla="*/ 184216 h 361770"/>
              <a:gd name="connsiteX19" fmla="*/ 2911876 w 3817398"/>
              <a:gd name="connsiteY19" fmla="*/ 361770 h 361770"/>
              <a:gd name="connsiteX20" fmla="*/ 3053918 w 3817398"/>
              <a:gd name="connsiteY20" fmla="*/ 184216 h 361770"/>
              <a:gd name="connsiteX21" fmla="*/ 3213717 w 3817398"/>
              <a:gd name="connsiteY21" fmla="*/ 6663 h 361770"/>
              <a:gd name="connsiteX22" fmla="*/ 3373515 w 3817398"/>
              <a:gd name="connsiteY22" fmla="*/ 175339 h 361770"/>
              <a:gd name="connsiteX23" fmla="*/ 3515557 w 3817398"/>
              <a:gd name="connsiteY23" fmla="*/ 344014 h 361770"/>
              <a:gd name="connsiteX24" fmla="*/ 3666478 w 3817398"/>
              <a:gd name="connsiteY24" fmla="*/ 184216 h 361770"/>
              <a:gd name="connsiteX25" fmla="*/ 3817398 w 3817398"/>
              <a:gd name="connsiteY25" fmla="*/ 24418 h 361770"/>
              <a:gd name="connsiteX0" fmla="*/ 0 w 3817398"/>
              <a:gd name="connsiteY0" fmla="*/ 259036 h 454345"/>
              <a:gd name="connsiteX1" fmla="*/ 174732 w 3817398"/>
              <a:gd name="connsiteY1" fmla="*/ 3341 h 454345"/>
              <a:gd name="connsiteX2" fmla="*/ 301193 w 3817398"/>
              <a:gd name="connsiteY2" fmla="*/ 134564 h 454345"/>
              <a:gd name="connsiteX3" fmla="*/ 443884 w 3817398"/>
              <a:gd name="connsiteY3" fmla="*/ 436589 h 454345"/>
              <a:gd name="connsiteX4" fmla="*/ 612559 w 3817398"/>
              <a:gd name="connsiteY4" fmla="*/ 267914 h 454345"/>
              <a:gd name="connsiteX5" fmla="*/ 754602 w 3817398"/>
              <a:gd name="connsiteY5" fmla="*/ 108116 h 454345"/>
              <a:gd name="connsiteX6" fmla="*/ 941033 w 3817398"/>
              <a:gd name="connsiteY6" fmla="*/ 294547 h 454345"/>
              <a:gd name="connsiteX7" fmla="*/ 1065320 w 3817398"/>
              <a:gd name="connsiteY7" fmla="*/ 436589 h 454345"/>
              <a:gd name="connsiteX8" fmla="*/ 1225118 w 3817398"/>
              <a:gd name="connsiteY8" fmla="*/ 285669 h 454345"/>
              <a:gd name="connsiteX9" fmla="*/ 1376039 w 3817398"/>
              <a:gd name="connsiteY9" fmla="*/ 108116 h 454345"/>
              <a:gd name="connsiteX10" fmla="*/ 1544715 w 3817398"/>
              <a:gd name="connsiteY10" fmla="*/ 276791 h 454345"/>
              <a:gd name="connsiteX11" fmla="*/ 1677880 w 3817398"/>
              <a:gd name="connsiteY11" fmla="*/ 445467 h 454345"/>
              <a:gd name="connsiteX12" fmla="*/ 1837678 w 3817398"/>
              <a:gd name="connsiteY12" fmla="*/ 267914 h 454345"/>
              <a:gd name="connsiteX13" fmla="*/ 1988598 w 3817398"/>
              <a:gd name="connsiteY13" fmla="*/ 108116 h 454345"/>
              <a:gd name="connsiteX14" fmla="*/ 2139518 w 3817398"/>
              <a:gd name="connsiteY14" fmla="*/ 267914 h 454345"/>
              <a:gd name="connsiteX15" fmla="*/ 2290439 w 3817398"/>
              <a:gd name="connsiteY15" fmla="*/ 436589 h 454345"/>
              <a:gd name="connsiteX16" fmla="*/ 2441359 w 3817398"/>
              <a:gd name="connsiteY16" fmla="*/ 267914 h 454345"/>
              <a:gd name="connsiteX17" fmla="*/ 2601157 w 3817398"/>
              <a:gd name="connsiteY17" fmla="*/ 99238 h 454345"/>
              <a:gd name="connsiteX18" fmla="*/ 2760955 w 3817398"/>
              <a:gd name="connsiteY18" fmla="*/ 276791 h 454345"/>
              <a:gd name="connsiteX19" fmla="*/ 2911876 w 3817398"/>
              <a:gd name="connsiteY19" fmla="*/ 454345 h 454345"/>
              <a:gd name="connsiteX20" fmla="*/ 3053918 w 3817398"/>
              <a:gd name="connsiteY20" fmla="*/ 276791 h 454345"/>
              <a:gd name="connsiteX21" fmla="*/ 3213717 w 3817398"/>
              <a:gd name="connsiteY21" fmla="*/ 99238 h 454345"/>
              <a:gd name="connsiteX22" fmla="*/ 3373515 w 3817398"/>
              <a:gd name="connsiteY22" fmla="*/ 267914 h 454345"/>
              <a:gd name="connsiteX23" fmla="*/ 3515557 w 3817398"/>
              <a:gd name="connsiteY23" fmla="*/ 436589 h 454345"/>
              <a:gd name="connsiteX24" fmla="*/ 3666478 w 3817398"/>
              <a:gd name="connsiteY24" fmla="*/ 276791 h 454345"/>
              <a:gd name="connsiteX25" fmla="*/ 3817398 w 3817398"/>
              <a:gd name="connsiteY25" fmla="*/ 116993 h 454345"/>
              <a:gd name="connsiteX0" fmla="*/ 0 w 3817398"/>
              <a:gd name="connsiteY0" fmla="*/ 290170 h 485479"/>
              <a:gd name="connsiteX1" fmla="*/ 174732 w 3817398"/>
              <a:gd name="connsiteY1" fmla="*/ 34475 h 485479"/>
              <a:gd name="connsiteX2" fmla="*/ 301193 w 3817398"/>
              <a:gd name="connsiteY2" fmla="*/ 165698 h 485479"/>
              <a:gd name="connsiteX3" fmla="*/ 443884 w 3817398"/>
              <a:gd name="connsiteY3" fmla="*/ 467723 h 485479"/>
              <a:gd name="connsiteX4" fmla="*/ 603034 w 3817398"/>
              <a:gd name="connsiteY4" fmla="*/ 13298 h 485479"/>
              <a:gd name="connsiteX5" fmla="*/ 754602 w 3817398"/>
              <a:gd name="connsiteY5" fmla="*/ 139250 h 485479"/>
              <a:gd name="connsiteX6" fmla="*/ 941033 w 3817398"/>
              <a:gd name="connsiteY6" fmla="*/ 325681 h 485479"/>
              <a:gd name="connsiteX7" fmla="*/ 1065320 w 3817398"/>
              <a:gd name="connsiteY7" fmla="*/ 467723 h 485479"/>
              <a:gd name="connsiteX8" fmla="*/ 1225118 w 3817398"/>
              <a:gd name="connsiteY8" fmla="*/ 316803 h 485479"/>
              <a:gd name="connsiteX9" fmla="*/ 1376039 w 3817398"/>
              <a:gd name="connsiteY9" fmla="*/ 139250 h 485479"/>
              <a:gd name="connsiteX10" fmla="*/ 1544715 w 3817398"/>
              <a:gd name="connsiteY10" fmla="*/ 307925 h 485479"/>
              <a:gd name="connsiteX11" fmla="*/ 1677880 w 3817398"/>
              <a:gd name="connsiteY11" fmla="*/ 476601 h 485479"/>
              <a:gd name="connsiteX12" fmla="*/ 1837678 w 3817398"/>
              <a:gd name="connsiteY12" fmla="*/ 299048 h 485479"/>
              <a:gd name="connsiteX13" fmla="*/ 1988598 w 3817398"/>
              <a:gd name="connsiteY13" fmla="*/ 139250 h 485479"/>
              <a:gd name="connsiteX14" fmla="*/ 2139518 w 3817398"/>
              <a:gd name="connsiteY14" fmla="*/ 299048 h 485479"/>
              <a:gd name="connsiteX15" fmla="*/ 2290439 w 3817398"/>
              <a:gd name="connsiteY15" fmla="*/ 467723 h 485479"/>
              <a:gd name="connsiteX16" fmla="*/ 2441359 w 3817398"/>
              <a:gd name="connsiteY16" fmla="*/ 299048 h 485479"/>
              <a:gd name="connsiteX17" fmla="*/ 2601157 w 3817398"/>
              <a:gd name="connsiteY17" fmla="*/ 130372 h 485479"/>
              <a:gd name="connsiteX18" fmla="*/ 2760955 w 3817398"/>
              <a:gd name="connsiteY18" fmla="*/ 307925 h 485479"/>
              <a:gd name="connsiteX19" fmla="*/ 2911876 w 3817398"/>
              <a:gd name="connsiteY19" fmla="*/ 485479 h 485479"/>
              <a:gd name="connsiteX20" fmla="*/ 3053918 w 3817398"/>
              <a:gd name="connsiteY20" fmla="*/ 307925 h 485479"/>
              <a:gd name="connsiteX21" fmla="*/ 3213717 w 3817398"/>
              <a:gd name="connsiteY21" fmla="*/ 130372 h 485479"/>
              <a:gd name="connsiteX22" fmla="*/ 3373515 w 3817398"/>
              <a:gd name="connsiteY22" fmla="*/ 299048 h 485479"/>
              <a:gd name="connsiteX23" fmla="*/ 3515557 w 3817398"/>
              <a:gd name="connsiteY23" fmla="*/ 467723 h 485479"/>
              <a:gd name="connsiteX24" fmla="*/ 3666478 w 3817398"/>
              <a:gd name="connsiteY24" fmla="*/ 307925 h 485479"/>
              <a:gd name="connsiteX25" fmla="*/ 3817398 w 3817398"/>
              <a:gd name="connsiteY25" fmla="*/ 148127 h 485479"/>
              <a:gd name="connsiteX0" fmla="*/ 0 w 3817398"/>
              <a:gd name="connsiteY0" fmla="*/ 508659 h 703968"/>
              <a:gd name="connsiteX1" fmla="*/ 174732 w 3817398"/>
              <a:gd name="connsiteY1" fmla="*/ 252964 h 703968"/>
              <a:gd name="connsiteX2" fmla="*/ 301193 w 3817398"/>
              <a:gd name="connsiteY2" fmla="*/ 384187 h 703968"/>
              <a:gd name="connsiteX3" fmla="*/ 443884 w 3817398"/>
              <a:gd name="connsiteY3" fmla="*/ 686212 h 703968"/>
              <a:gd name="connsiteX4" fmla="*/ 603034 w 3817398"/>
              <a:gd name="connsiteY4" fmla="*/ 231787 h 703968"/>
              <a:gd name="connsiteX5" fmla="*/ 778415 w 3817398"/>
              <a:gd name="connsiteY5" fmla="*/ 10077 h 703968"/>
              <a:gd name="connsiteX6" fmla="*/ 941033 w 3817398"/>
              <a:gd name="connsiteY6" fmla="*/ 544170 h 703968"/>
              <a:gd name="connsiteX7" fmla="*/ 1065320 w 3817398"/>
              <a:gd name="connsiteY7" fmla="*/ 686212 h 703968"/>
              <a:gd name="connsiteX8" fmla="*/ 1225118 w 3817398"/>
              <a:gd name="connsiteY8" fmla="*/ 535292 h 703968"/>
              <a:gd name="connsiteX9" fmla="*/ 1376039 w 3817398"/>
              <a:gd name="connsiteY9" fmla="*/ 357739 h 703968"/>
              <a:gd name="connsiteX10" fmla="*/ 1544715 w 3817398"/>
              <a:gd name="connsiteY10" fmla="*/ 526414 h 703968"/>
              <a:gd name="connsiteX11" fmla="*/ 1677880 w 3817398"/>
              <a:gd name="connsiteY11" fmla="*/ 695090 h 703968"/>
              <a:gd name="connsiteX12" fmla="*/ 1837678 w 3817398"/>
              <a:gd name="connsiteY12" fmla="*/ 517537 h 703968"/>
              <a:gd name="connsiteX13" fmla="*/ 1988598 w 3817398"/>
              <a:gd name="connsiteY13" fmla="*/ 357739 h 703968"/>
              <a:gd name="connsiteX14" fmla="*/ 2139518 w 3817398"/>
              <a:gd name="connsiteY14" fmla="*/ 517537 h 703968"/>
              <a:gd name="connsiteX15" fmla="*/ 2290439 w 3817398"/>
              <a:gd name="connsiteY15" fmla="*/ 686212 h 703968"/>
              <a:gd name="connsiteX16" fmla="*/ 2441359 w 3817398"/>
              <a:gd name="connsiteY16" fmla="*/ 517537 h 703968"/>
              <a:gd name="connsiteX17" fmla="*/ 2601157 w 3817398"/>
              <a:gd name="connsiteY17" fmla="*/ 348861 h 703968"/>
              <a:gd name="connsiteX18" fmla="*/ 2760955 w 3817398"/>
              <a:gd name="connsiteY18" fmla="*/ 526414 h 703968"/>
              <a:gd name="connsiteX19" fmla="*/ 2911876 w 3817398"/>
              <a:gd name="connsiteY19" fmla="*/ 703968 h 703968"/>
              <a:gd name="connsiteX20" fmla="*/ 3053918 w 3817398"/>
              <a:gd name="connsiteY20" fmla="*/ 526414 h 703968"/>
              <a:gd name="connsiteX21" fmla="*/ 3213717 w 3817398"/>
              <a:gd name="connsiteY21" fmla="*/ 348861 h 703968"/>
              <a:gd name="connsiteX22" fmla="*/ 3373515 w 3817398"/>
              <a:gd name="connsiteY22" fmla="*/ 517537 h 703968"/>
              <a:gd name="connsiteX23" fmla="*/ 3515557 w 3817398"/>
              <a:gd name="connsiteY23" fmla="*/ 686212 h 703968"/>
              <a:gd name="connsiteX24" fmla="*/ 3666478 w 3817398"/>
              <a:gd name="connsiteY24" fmla="*/ 526414 h 703968"/>
              <a:gd name="connsiteX25" fmla="*/ 3817398 w 3817398"/>
              <a:gd name="connsiteY25" fmla="*/ 366616 h 703968"/>
              <a:gd name="connsiteX0" fmla="*/ 0 w 3817398"/>
              <a:gd name="connsiteY0" fmla="*/ 498936 h 694245"/>
              <a:gd name="connsiteX1" fmla="*/ 174732 w 3817398"/>
              <a:gd name="connsiteY1" fmla="*/ 243241 h 694245"/>
              <a:gd name="connsiteX2" fmla="*/ 301193 w 3817398"/>
              <a:gd name="connsiteY2" fmla="*/ 374464 h 694245"/>
              <a:gd name="connsiteX3" fmla="*/ 443884 w 3817398"/>
              <a:gd name="connsiteY3" fmla="*/ 676489 h 694245"/>
              <a:gd name="connsiteX4" fmla="*/ 603034 w 3817398"/>
              <a:gd name="connsiteY4" fmla="*/ 222064 h 694245"/>
              <a:gd name="connsiteX5" fmla="*/ 778415 w 3817398"/>
              <a:gd name="connsiteY5" fmla="*/ 354 h 694245"/>
              <a:gd name="connsiteX6" fmla="*/ 955320 w 3817398"/>
              <a:gd name="connsiteY6" fmla="*/ 267747 h 694245"/>
              <a:gd name="connsiteX7" fmla="*/ 1065320 w 3817398"/>
              <a:gd name="connsiteY7" fmla="*/ 676489 h 694245"/>
              <a:gd name="connsiteX8" fmla="*/ 1225118 w 3817398"/>
              <a:gd name="connsiteY8" fmla="*/ 525569 h 694245"/>
              <a:gd name="connsiteX9" fmla="*/ 1376039 w 3817398"/>
              <a:gd name="connsiteY9" fmla="*/ 348016 h 694245"/>
              <a:gd name="connsiteX10" fmla="*/ 1544715 w 3817398"/>
              <a:gd name="connsiteY10" fmla="*/ 516691 h 694245"/>
              <a:gd name="connsiteX11" fmla="*/ 1677880 w 3817398"/>
              <a:gd name="connsiteY11" fmla="*/ 685367 h 694245"/>
              <a:gd name="connsiteX12" fmla="*/ 1837678 w 3817398"/>
              <a:gd name="connsiteY12" fmla="*/ 507814 h 694245"/>
              <a:gd name="connsiteX13" fmla="*/ 1988598 w 3817398"/>
              <a:gd name="connsiteY13" fmla="*/ 348016 h 694245"/>
              <a:gd name="connsiteX14" fmla="*/ 2139518 w 3817398"/>
              <a:gd name="connsiteY14" fmla="*/ 507814 h 694245"/>
              <a:gd name="connsiteX15" fmla="*/ 2290439 w 3817398"/>
              <a:gd name="connsiteY15" fmla="*/ 676489 h 694245"/>
              <a:gd name="connsiteX16" fmla="*/ 2441359 w 3817398"/>
              <a:gd name="connsiteY16" fmla="*/ 507814 h 694245"/>
              <a:gd name="connsiteX17" fmla="*/ 2601157 w 3817398"/>
              <a:gd name="connsiteY17" fmla="*/ 339138 h 694245"/>
              <a:gd name="connsiteX18" fmla="*/ 2760955 w 3817398"/>
              <a:gd name="connsiteY18" fmla="*/ 516691 h 694245"/>
              <a:gd name="connsiteX19" fmla="*/ 2911876 w 3817398"/>
              <a:gd name="connsiteY19" fmla="*/ 694245 h 694245"/>
              <a:gd name="connsiteX20" fmla="*/ 3053918 w 3817398"/>
              <a:gd name="connsiteY20" fmla="*/ 516691 h 694245"/>
              <a:gd name="connsiteX21" fmla="*/ 3213717 w 3817398"/>
              <a:gd name="connsiteY21" fmla="*/ 339138 h 694245"/>
              <a:gd name="connsiteX22" fmla="*/ 3373515 w 3817398"/>
              <a:gd name="connsiteY22" fmla="*/ 507814 h 694245"/>
              <a:gd name="connsiteX23" fmla="*/ 3515557 w 3817398"/>
              <a:gd name="connsiteY23" fmla="*/ 676489 h 694245"/>
              <a:gd name="connsiteX24" fmla="*/ 3666478 w 3817398"/>
              <a:gd name="connsiteY24" fmla="*/ 516691 h 694245"/>
              <a:gd name="connsiteX25" fmla="*/ 3817398 w 3817398"/>
              <a:gd name="connsiteY25" fmla="*/ 356893 h 694245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65320 w 3817398"/>
              <a:gd name="connsiteY7" fmla="*/ 676430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52227 w 3817398"/>
              <a:gd name="connsiteY9" fmla="*/ 224132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5836"/>
              <a:gd name="connsiteX1" fmla="*/ 174732 w 3817398"/>
              <a:gd name="connsiteY1" fmla="*/ 243182 h 695836"/>
              <a:gd name="connsiteX2" fmla="*/ 301193 w 3817398"/>
              <a:gd name="connsiteY2" fmla="*/ 374405 h 695836"/>
              <a:gd name="connsiteX3" fmla="*/ 439122 w 3817398"/>
              <a:gd name="connsiteY3" fmla="*/ 524030 h 695836"/>
              <a:gd name="connsiteX4" fmla="*/ 603034 w 3817398"/>
              <a:gd name="connsiteY4" fmla="*/ 222005 h 695836"/>
              <a:gd name="connsiteX5" fmla="*/ 778415 w 3817398"/>
              <a:gd name="connsiteY5" fmla="*/ 295 h 695836"/>
              <a:gd name="connsiteX6" fmla="*/ 955320 w 3817398"/>
              <a:gd name="connsiteY6" fmla="*/ 267688 h 695836"/>
              <a:gd name="connsiteX7" fmla="*/ 1084370 w 3817398"/>
              <a:gd name="connsiteY7" fmla="*/ 538318 h 695836"/>
              <a:gd name="connsiteX8" fmla="*/ 1215593 w 3817398"/>
              <a:gd name="connsiteY8" fmla="*/ 430260 h 695836"/>
              <a:gd name="connsiteX9" fmla="*/ 1352227 w 3817398"/>
              <a:gd name="connsiteY9" fmla="*/ 224132 h 695836"/>
              <a:gd name="connsiteX10" fmla="*/ 1511378 w 3817398"/>
              <a:gd name="connsiteY10" fmla="*/ 626169 h 695836"/>
              <a:gd name="connsiteX11" fmla="*/ 1677880 w 3817398"/>
              <a:gd name="connsiteY11" fmla="*/ 685308 h 695836"/>
              <a:gd name="connsiteX12" fmla="*/ 1837678 w 3817398"/>
              <a:gd name="connsiteY12" fmla="*/ 507755 h 695836"/>
              <a:gd name="connsiteX13" fmla="*/ 1988598 w 3817398"/>
              <a:gd name="connsiteY13" fmla="*/ 347957 h 695836"/>
              <a:gd name="connsiteX14" fmla="*/ 2139518 w 3817398"/>
              <a:gd name="connsiteY14" fmla="*/ 507755 h 695836"/>
              <a:gd name="connsiteX15" fmla="*/ 2290439 w 3817398"/>
              <a:gd name="connsiteY15" fmla="*/ 676430 h 695836"/>
              <a:gd name="connsiteX16" fmla="*/ 2441359 w 3817398"/>
              <a:gd name="connsiteY16" fmla="*/ 507755 h 695836"/>
              <a:gd name="connsiteX17" fmla="*/ 2601157 w 3817398"/>
              <a:gd name="connsiteY17" fmla="*/ 339079 h 695836"/>
              <a:gd name="connsiteX18" fmla="*/ 2760955 w 3817398"/>
              <a:gd name="connsiteY18" fmla="*/ 516632 h 695836"/>
              <a:gd name="connsiteX19" fmla="*/ 2911876 w 3817398"/>
              <a:gd name="connsiteY19" fmla="*/ 694186 h 695836"/>
              <a:gd name="connsiteX20" fmla="*/ 3053918 w 3817398"/>
              <a:gd name="connsiteY20" fmla="*/ 516632 h 695836"/>
              <a:gd name="connsiteX21" fmla="*/ 3213717 w 3817398"/>
              <a:gd name="connsiteY21" fmla="*/ 339079 h 695836"/>
              <a:gd name="connsiteX22" fmla="*/ 3373515 w 3817398"/>
              <a:gd name="connsiteY22" fmla="*/ 507755 h 695836"/>
              <a:gd name="connsiteX23" fmla="*/ 3515557 w 3817398"/>
              <a:gd name="connsiteY23" fmla="*/ 676430 h 695836"/>
              <a:gd name="connsiteX24" fmla="*/ 3666478 w 3817398"/>
              <a:gd name="connsiteY24" fmla="*/ 516632 h 695836"/>
              <a:gd name="connsiteX25" fmla="*/ 3817398 w 3817398"/>
              <a:gd name="connsiteY25" fmla="*/ 356834 h 695836"/>
              <a:gd name="connsiteX0" fmla="*/ 0 w 3817398"/>
              <a:gd name="connsiteY0" fmla="*/ 498877 h 995934"/>
              <a:gd name="connsiteX1" fmla="*/ 174732 w 3817398"/>
              <a:gd name="connsiteY1" fmla="*/ 243182 h 995934"/>
              <a:gd name="connsiteX2" fmla="*/ 301193 w 3817398"/>
              <a:gd name="connsiteY2" fmla="*/ 374405 h 995934"/>
              <a:gd name="connsiteX3" fmla="*/ 439122 w 3817398"/>
              <a:gd name="connsiteY3" fmla="*/ 524030 h 995934"/>
              <a:gd name="connsiteX4" fmla="*/ 603034 w 3817398"/>
              <a:gd name="connsiteY4" fmla="*/ 222005 h 995934"/>
              <a:gd name="connsiteX5" fmla="*/ 778415 w 3817398"/>
              <a:gd name="connsiteY5" fmla="*/ 295 h 995934"/>
              <a:gd name="connsiteX6" fmla="*/ 955320 w 3817398"/>
              <a:gd name="connsiteY6" fmla="*/ 267688 h 995934"/>
              <a:gd name="connsiteX7" fmla="*/ 1084370 w 3817398"/>
              <a:gd name="connsiteY7" fmla="*/ 538318 h 995934"/>
              <a:gd name="connsiteX8" fmla="*/ 1215593 w 3817398"/>
              <a:gd name="connsiteY8" fmla="*/ 430260 h 995934"/>
              <a:gd name="connsiteX9" fmla="*/ 1352227 w 3817398"/>
              <a:gd name="connsiteY9" fmla="*/ 224132 h 995934"/>
              <a:gd name="connsiteX10" fmla="*/ 1511378 w 3817398"/>
              <a:gd name="connsiteY10" fmla="*/ 626169 h 995934"/>
              <a:gd name="connsiteX11" fmla="*/ 1701693 w 3817398"/>
              <a:gd name="connsiteY11" fmla="*/ 994871 h 995934"/>
              <a:gd name="connsiteX12" fmla="*/ 1837678 w 3817398"/>
              <a:gd name="connsiteY12" fmla="*/ 507755 h 995934"/>
              <a:gd name="connsiteX13" fmla="*/ 1988598 w 3817398"/>
              <a:gd name="connsiteY13" fmla="*/ 347957 h 995934"/>
              <a:gd name="connsiteX14" fmla="*/ 2139518 w 3817398"/>
              <a:gd name="connsiteY14" fmla="*/ 507755 h 995934"/>
              <a:gd name="connsiteX15" fmla="*/ 2290439 w 3817398"/>
              <a:gd name="connsiteY15" fmla="*/ 676430 h 995934"/>
              <a:gd name="connsiteX16" fmla="*/ 2441359 w 3817398"/>
              <a:gd name="connsiteY16" fmla="*/ 507755 h 995934"/>
              <a:gd name="connsiteX17" fmla="*/ 2601157 w 3817398"/>
              <a:gd name="connsiteY17" fmla="*/ 339079 h 995934"/>
              <a:gd name="connsiteX18" fmla="*/ 2760955 w 3817398"/>
              <a:gd name="connsiteY18" fmla="*/ 516632 h 995934"/>
              <a:gd name="connsiteX19" fmla="*/ 2911876 w 3817398"/>
              <a:gd name="connsiteY19" fmla="*/ 694186 h 995934"/>
              <a:gd name="connsiteX20" fmla="*/ 3053918 w 3817398"/>
              <a:gd name="connsiteY20" fmla="*/ 516632 h 995934"/>
              <a:gd name="connsiteX21" fmla="*/ 3213717 w 3817398"/>
              <a:gd name="connsiteY21" fmla="*/ 339079 h 995934"/>
              <a:gd name="connsiteX22" fmla="*/ 3373515 w 3817398"/>
              <a:gd name="connsiteY22" fmla="*/ 507755 h 995934"/>
              <a:gd name="connsiteX23" fmla="*/ 3515557 w 3817398"/>
              <a:gd name="connsiteY23" fmla="*/ 676430 h 995934"/>
              <a:gd name="connsiteX24" fmla="*/ 3666478 w 3817398"/>
              <a:gd name="connsiteY24" fmla="*/ 516632 h 995934"/>
              <a:gd name="connsiteX25" fmla="*/ 3817398 w 3817398"/>
              <a:gd name="connsiteY25" fmla="*/ 356834 h 995934"/>
              <a:gd name="connsiteX0" fmla="*/ 0 w 3817398"/>
              <a:gd name="connsiteY0" fmla="*/ 498877 h 1018711"/>
              <a:gd name="connsiteX1" fmla="*/ 174732 w 3817398"/>
              <a:gd name="connsiteY1" fmla="*/ 243182 h 1018711"/>
              <a:gd name="connsiteX2" fmla="*/ 301193 w 3817398"/>
              <a:gd name="connsiteY2" fmla="*/ 374405 h 1018711"/>
              <a:gd name="connsiteX3" fmla="*/ 439122 w 3817398"/>
              <a:gd name="connsiteY3" fmla="*/ 524030 h 1018711"/>
              <a:gd name="connsiteX4" fmla="*/ 603034 w 3817398"/>
              <a:gd name="connsiteY4" fmla="*/ 222005 h 1018711"/>
              <a:gd name="connsiteX5" fmla="*/ 778415 w 3817398"/>
              <a:gd name="connsiteY5" fmla="*/ 295 h 1018711"/>
              <a:gd name="connsiteX6" fmla="*/ 955320 w 3817398"/>
              <a:gd name="connsiteY6" fmla="*/ 267688 h 1018711"/>
              <a:gd name="connsiteX7" fmla="*/ 1084370 w 3817398"/>
              <a:gd name="connsiteY7" fmla="*/ 538318 h 1018711"/>
              <a:gd name="connsiteX8" fmla="*/ 1215593 w 3817398"/>
              <a:gd name="connsiteY8" fmla="*/ 430260 h 1018711"/>
              <a:gd name="connsiteX9" fmla="*/ 1352227 w 3817398"/>
              <a:gd name="connsiteY9" fmla="*/ 224132 h 1018711"/>
              <a:gd name="connsiteX10" fmla="*/ 1511378 w 3817398"/>
              <a:gd name="connsiteY10" fmla="*/ 626169 h 1018711"/>
              <a:gd name="connsiteX11" fmla="*/ 1701693 w 3817398"/>
              <a:gd name="connsiteY11" fmla="*/ 994871 h 1018711"/>
              <a:gd name="connsiteX12" fmla="*/ 1785290 w 3817398"/>
              <a:gd name="connsiteY12" fmla="*/ 912567 h 1018711"/>
              <a:gd name="connsiteX13" fmla="*/ 1988598 w 3817398"/>
              <a:gd name="connsiteY13" fmla="*/ 347957 h 1018711"/>
              <a:gd name="connsiteX14" fmla="*/ 2139518 w 3817398"/>
              <a:gd name="connsiteY14" fmla="*/ 507755 h 1018711"/>
              <a:gd name="connsiteX15" fmla="*/ 2290439 w 3817398"/>
              <a:gd name="connsiteY15" fmla="*/ 676430 h 1018711"/>
              <a:gd name="connsiteX16" fmla="*/ 2441359 w 3817398"/>
              <a:gd name="connsiteY16" fmla="*/ 507755 h 1018711"/>
              <a:gd name="connsiteX17" fmla="*/ 2601157 w 3817398"/>
              <a:gd name="connsiteY17" fmla="*/ 339079 h 1018711"/>
              <a:gd name="connsiteX18" fmla="*/ 2760955 w 3817398"/>
              <a:gd name="connsiteY18" fmla="*/ 516632 h 1018711"/>
              <a:gd name="connsiteX19" fmla="*/ 2911876 w 3817398"/>
              <a:gd name="connsiteY19" fmla="*/ 694186 h 1018711"/>
              <a:gd name="connsiteX20" fmla="*/ 3053918 w 3817398"/>
              <a:gd name="connsiteY20" fmla="*/ 516632 h 1018711"/>
              <a:gd name="connsiteX21" fmla="*/ 3213717 w 3817398"/>
              <a:gd name="connsiteY21" fmla="*/ 339079 h 1018711"/>
              <a:gd name="connsiteX22" fmla="*/ 3373515 w 3817398"/>
              <a:gd name="connsiteY22" fmla="*/ 507755 h 1018711"/>
              <a:gd name="connsiteX23" fmla="*/ 3515557 w 3817398"/>
              <a:gd name="connsiteY23" fmla="*/ 676430 h 1018711"/>
              <a:gd name="connsiteX24" fmla="*/ 3666478 w 3817398"/>
              <a:gd name="connsiteY24" fmla="*/ 516632 h 1018711"/>
              <a:gd name="connsiteX25" fmla="*/ 3817398 w 3817398"/>
              <a:gd name="connsiteY25" fmla="*/ 356834 h 1018711"/>
              <a:gd name="connsiteX0" fmla="*/ 0 w 3817398"/>
              <a:gd name="connsiteY0" fmla="*/ 498877 h 1010895"/>
              <a:gd name="connsiteX1" fmla="*/ 174732 w 3817398"/>
              <a:gd name="connsiteY1" fmla="*/ 243182 h 1010895"/>
              <a:gd name="connsiteX2" fmla="*/ 301193 w 3817398"/>
              <a:gd name="connsiteY2" fmla="*/ 374405 h 1010895"/>
              <a:gd name="connsiteX3" fmla="*/ 439122 w 3817398"/>
              <a:gd name="connsiteY3" fmla="*/ 524030 h 1010895"/>
              <a:gd name="connsiteX4" fmla="*/ 603034 w 3817398"/>
              <a:gd name="connsiteY4" fmla="*/ 222005 h 1010895"/>
              <a:gd name="connsiteX5" fmla="*/ 778415 w 3817398"/>
              <a:gd name="connsiteY5" fmla="*/ 295 h 1010895"/>
              <a:gd name="connsiteX6" fmla="*/ 955320 w 3817398"/>
              <a:gd name="connsiteY6" fmla="*/ 267688 h 1010895"/>
              <a:gd name="connsiteX7" fmla="*/ 1084370 w 3817398"/>
              <a:gd name="connsiteY7" fmla="*/ 538318 h 1010895"/>
              <a:gd name="connsiteX8" fmla="*/ 1215593 w 3817398"/>
              <a:gd name="connsiteY8" fmla="*/ 430260 h 1010895"/>
              <a:gd name="connsiteX9" fmla="*/ 1352227 w 3817398"/>
              <a:gd name="connsiteY9" fmla="*/ 224132 h 1010895"/>
              <a:gd name="connsiteX10" fmla="*/ 1511378 w 3817398"/>
              <a:gd name="connsiteY10" fmla="*/ 626169 h 1010895"/>
              <a:gd name="connsiteX11" fmla="*/ 1701693 w 3817398"/>
              <a:gd name="connsiteY11" fmla="*/ 994871 h 1010895"/>
              <a:gd name="connsiteX12" fmla="*/ 1785290 w 3817398"/>
              <a:gd name="connsiteY12" fmla="*/ 912567 h 1010895"/>
              <a:gd name="connsiteX13" fmla="*/ 1940973 w 3817398"/>
              <a:gd name="connsiteY13" fmla="*/ 624182 h 1010895"/>
              <a:gd name="connsiteX14" fmla="*/ 2139518 w 3817398"/>
              <a:gd name="connsiteY14" fmla="*/ 507755 h 1010895"/>
              <a:gd name="connsiteX15" fmla="*/ 2290439 w 3817398"/>
              <a:gd name="connsiteY15" fmla="*/ 676430 h 1010895"/>
              <a:gd name="connsiteX16" fmla="*/ 2441359 w 3817398"/>
              <a:gd name="connsiteY16" fmla="*/ 507755 h 1010895"/>
              <a:gd name="connsiteX17" fmla="*/ 2601157 w 3817398"/>
              <a:gd name="connsiteY17" fmla="*/ 339079 h 1010895"/>
              <a:gd name="connsiteX18" fmla="*/ 2760955 w 3817398"/>
              <a:gd name="connsiteY18" fmla="*/ 516632 h 1010895"/>
              <a:gd name="connsiteX19" fmla="*/ 2911876 w 3817398"/>
              <a:gd name="connsiteY19" fmla="*/ 694186 h 1010895"/>
              <a:gd name="connsiteX20" fmla="*/ 3053918 w 3817398"/>
              <a:gd name="connsiteY20" fmla="*/ 516632 h 1010895"/>
              <a:gd name="connsiteX21" fmla="*/ 3213717 w 3817398"/>
              <a:gd name="connsiteY21" fmla="*/ 339079 h 1010895"/>
              <a:gd name="connsiteX22" fmla="*/ 3373515 w 3817398"/>
              <a:gd name="connsiteY22" fmla="*/ 507755 h 1010895"/>
              <a:gd name="connsiteX23" fmla="*/ 3515557 w 3817398"/>
              <a:gd name="connsiteY23" fmla="*/ 676430 h 1010895"/>
              <a:gd name="connsiteX24" fmla="*/ 3666478 w 3817398"/>
              <a:gd name="connsiteY24" fmla="*/ 516632 h 1010895"/>
              <a:gd name="connsiteX25" fmla="*/ 3817398 w 3817398"/>
              <a:gd name="connsiteY25" fmla="*/ 356834 h 1010895"/>
              <a:gd name="connsiteX0" fmla="*/ 0 w 3817398"/>
              <a:gd name="connsiteY0" fmla="*/ 498877 h 1093712"/>
              <a:gd name="connsiteX1" fmla="*/ 174732 w 3817398"/>
              <a:gd name="connsiteY1" fmla="*/ 243182 h 1093712"/>
              <a:gd name="connsiteX2" fmla="*/ 301193 w 3817398"/>
              <a:gd name="connsiteY2" fmla="*/ 374405 h 1093712"/>
              <a:gd name="connsiteX3" fmla="*/ 439122 w 3817398"/>
              <a:gd name="connsiteY3" fmla="*/ 524030 h 1093712"/>
              <a:gd name="connsiteX4" fmla="*/ 603034 w 3817398"/>
              <a:gd name="connsiteY4" fmla="*/ 222005 h 1093712"/>
              <a:gd name="connsiteX5" fmla="*/ 778415 w 3817398"/>
              <a:gd name="connsiteY5" fmla="*/ 295 h 1093712"/>
              <a:gd name="connsiteX6" fmla="*/ 955320 w 3817398"/>
              <a:gd name="connsiteY6" fmla="*/ 267688 h 1093712"/>
              <a:gd name="connsiteX7" fmla="*/ 1084370 w 3817398"/>
              <a:gd name="connsiteY7" fmla="*/ 538318 h 1093712"/>
              <a:gd name="connsiteX8" fmla="*/ 1215593 w 3817398"/>
              <a:gd name="connsiteY8" fmla="*/ 430260 h 1093712"/>
              <a:gd name="connsiteX9" fmla="*/ 1352227 w 3817398"/>
              <a:gd name="connsiteY9" fmla="*/ 224132 h 1093712"/>
              <a:gd name="connsiteX10" fmla="*/ 1511378 w 3817398"/>
              <a:gd name="connsiteY10" fmla="*/ 626169 h 1093712"/>
              <a:gd name="connsiteX11" fmla="*/ 1701693 w 3817398"/>
              <a:gd name="connsiteY11" fmla="*/ 994871 h 1093712"/>
              <a:gd name="connsiteX12" fmla="*/ 1785290 w 3817398"/>
              <a:gd name="connsiteY12" fmla="*/ 912567 h 1093712"/>
              <a:gd name="connsiteX13" fmla="*/ 1940973 w 3817398"/>
              <a:gd name="connsiteY13" fmla="*/ 624182 h 1093712"/>
              <a:gd name="connsiteX14" fmla="*/ 2082368 w 3817398"/>
              <a:gd name="connsiteY14" fmla="*/ 1093542 h 1093712"/>
              <a:gd name="connsiteX15" fmla="*/ 2290439 w 3817398"/>
              <a:gd name="connsiteY15" fmla="*/ 676430 h 1093712"/>
              <a:gd name="connsiteX16" fmla="*/ 2441359 w 3817398"/>
              <a:gd name="connsiteY16" fmla="*/ 507755 h 1093712"/>
              <a:gd name="connsiteX17" fmla="*/ 2601157 w 3817398"/>
              <a:gd name="connsiteY17" fmla="*/ 339079 h 1093712"/>
              <a:gd name="connsiteX18" fmla="*/ 2760955 w 3817398"/>
              <a:gd name="connsiteY18" fmla="*/ 516632 h 1093712"/>
              <a:gd name="connsiteX19" fmla="*/ 2911876 w 3817398"/>
              <a:gd name="connsiteY19" fmla="*/ 694186 h 1093712"/>
              <a:gd name="connsiteX20" fmla="*/ 3053918 w 3817398"/>
              <a:gd name="connsiteY20" fmla="*/ 516632 h 1093712"/>
              <a:gd name="connsiteX21" fmla="*/ 3213717 w 3817398"/>
              <a:gd name="connsiteY21" fmla="*/ 339079 h 1093712"/>
              <a:gd name="connsiteX22" fmla="*/ 3373515 w 3817398"/>
              <a:gd name="connsiteY22" fmla="*/ 507755 h 1093712"/>
              <a:gd name="connsiteX23" fmla="*/ 3515557 w 3817398"/>
              <a:gd name="connsiteY23" fmla="*/ 676430 h 1093712"/>
              <a:gd name="connsiteX24" fmla="*/ 3666478 w 3817398"/>
              <a:gd name="connsiteY24" fmla="*/ 516632 h 1093712"/>
              <a:gd name="connsiteX25" fmla="*/ 3817398 w 3817398"/>
              <a:gd name="connsiteY25" fmla="*/ 356834 h 1093712"/>
              <a:gd name="connsiteX0" fmla="*/ 0 w 3817398"/>
              <a:gd name="connsiteY0" fmla="*/ 498877 h 1292566"/>
              <a:gd name="connsiteX1" fmla="*/ 174732 w 3817398"/>
              <a:gd name="connsiteY1" fmla="*/ 243182 h 1292566"/>
              <a:gd name="connsiteX2" fmla="*/ 301193 w 3817398"/>
              <a:gd name="connsiteY2" fmla="*/ 374405 h 1292566"/>
              <a:gd name="connsiteX3" fmla="*/ 439122 w 3817398"/>
              <a:gd name="connsiteY3" fmla="*/ 524030 h 1292566"/>
              <a:gd name="connsiteX4" fmla="*/ 603034 w 3817398"/>
              <a:gd name="connsiteY4" fmla="*/ 222005 h 1292566"/>
              <a:gd name="connsiteX5" fmla="*/ 778415 w 3817398"/>
              <a:gd name="connsiteY5" fmla="*/ 295 h 1292566"/>
              <a:gd name="connsiteX6" fmla="*/ 955320 w 3817398"/>
              <a:gd name="connsiteY6" fmla="*/ 267688 h 1292566"/>
              <a:gd name="connsiteX7" fmla="*/ 1084370 w 3817398"/>
              <a:gd name="connsiteY7" fmla="*/ 538318 h 1292566"/>
              <a:gd name="connsiteX8" fmla="*/ 1215593 w 3817398"/>
              <a:gd name="connsiteY8" fmla="*/ 430260 h 1292566"/>
              <a:gd name="connsiteX9" fmla="*/ 1352227 w 3817398"/>
              <a:gd name="connsiteY9" fmla="*/ 224132 h 1292566"/>
              <a:gd name="connsiteX10" fmla="*/ 1511378 w 3817398"/>
              <a:gd name="connsiteY10" fmla="*/ 626169 h 1292566"/>
              <a:gd name="connsiteX11" fmla="*/ 1701693 w 3817398"/>
              <a:gd name="connsiteY11" fmla="*/ 994871 h 1292566"/>
              <a:gd name="connsiteX12" fmla="*/ 1785290 w 3817398"/>
              <a:gd name="connsiteY12" fmla="*/ 912567 h 1292566"/>
              <a:gd name="connsiteX13" fmla="*/ 1940973 w 3817398"/>
              <a:gd name="connsiteY13" fmla="*/ 624182 h 1292566"/>
              <a:gd name="connsiteX14" fmla="*/ 2082368 w 3817398"/>
              <a:gd name="connsiteY14" fmla="*/ 1093542 h 1292566"/>
              <a:gd name="connsiteX15" fmla="*/ 2247576 w 3817398"/>
              <a:gd name="connsiteY15" fmla="*/ 1262218 h 1292566"/>
              <a:gd name="connsiteX16" fmla="*/ 2441359 w 3817398"/>
              <a:gd name="connsiteY16" fmla="*/ 507755 h 1292566"/>
              <a:gd name="connsiteX17" fmla="*/ 2601157 w 3817398"/>
              <a:gd name="connsiteY17" fmla="*/ 339079 h 1292566"/>
              <a:gd name="connsiteX18" fmla="*/ 2760955 w 3817398"/>
              <a:gd name="connsiteY18" fmla="*/ 516632 h 1292566"/>
              <a:gd name="connsiteX19" fmla="*/ 2911876 w 3817398"/>
              <a:gd name="connsiteY19" fmla="*/ 694186 h 1292566"/>
              <a:gd name="connsiteX20" fmla="*/ 3053918 w 3817398"/>
              <a:gd name="connsiteY20" fmla="*/ 516632 h 1292566"/>
              <a:gd name="connsiteX21" fmla="*/ 3213717 w 3817398"/>
              <a:gd name="connsiteY21" fmla="*/ 339079 h 1292566"/>
              <a:gd name="connsiteX22" fmla="*/ 3373515 w 3817398"/>
              <a:gd name="connsiteY22" fmla="*/ 507755 h 1292566"/>
              <a:gd name="connsiteX23" fmla="*/ 3515557 w 3817398"/>
              <a:gd name="connsiteY23" fmla="*/ 676430 h 1292566"/>
              <a:gd name="connsiteX24" fmla="*/ 3666478 w 3817398"/>
              <a:gd name="connsiteY24" fmla="*/ 516632 h 1292566"/>
              <a:gd name="connsiteX25" fmla="*/ 3817398 w 3817398"/>
              <a:gd name="connsiteY25" fmla="*/ 356834 h 1292566"/>
              <a:gd name="connsiteX0" fmla="*/ 0 w 3817398"/>
              <a:gd name="connsiteY0" fmla="*/ 498877 h 1267316"/>
              <a:gd name="connsiteX1" fmla="*/ 174732 w 3817398"/>
              <a:gd name="connsiteY1" fmla="*/ 243182 h 1267316"/>
              <a:gd name="connsiteX2" fmla="*/ 301193 w 3817398"/>
              <a:gd name="connsiteY2" fmla="*/ 374405 h 1267316"/>
              <a:gd name="connsiteX3" fmla="*/ 439122 w 3817398"/>
              <a:gd name="connsiteY3" fmla="*/ 524030 h 1267316"/>
              <a:gd name="connsiteX4" fmla="*/ 603034 w 3817398"/>
              <a:gd name="connsiteY4" fmla="*/ 222005 h 1267316"/>
              <a:gd name="connsiteX5" fmla="*/ 778415 w 3817398"/>
              <a:gd name="connsiteY5" fmla="*/ 295 h 1267316"/>
              <a:gd name="connsiteX6" fmla="*/ 955320 w 3817398"/>
              <a:gd name="connsiteY6" fmla="*/ 267688 h 1267316"/>
              <a:gd name="connsiteX7" fmla="*/ 1084370 w 3817398"/>
              <a:gd name="connsiteY7" fmla="*/ 538318 h 1267316"/>
              <a:gd name="connsiteX8" fmla="*/ 1215593 w 3817398"/>
              <a:gd name="connsiteY8" fmla="*/ 430260 h 1267316"/>
              <a:gd name="connsiteX9" fmla="*/ 1352227 w 3817398"/>
              <a:gd name="connsiteY9" fmla="*/ 224132 h 1267316"/>
              <a:gd name="connsiteX10" fmla="*/ 1511378 w 3817398"/>
              <a:gd name="connsiteY10" fmla="*/ 626169 h 1267316"/>
              <a:gd name="connsiteX11" fmla="*/ 1701693 w 3817398"/>
              <a:gd name="connsiteY11" fmla="*/ 994871 h 1267316"/>
              <a:gd name="connsiteX12" fmla="*/ 1785290 w 3817398"/>
              <a:gd name="connsiteY12" fmla="*/ 912567 h 1267316"/>
              <a:gd name="connsiteX13" fmla="*/ 1940973 w 3817398"/>
              <a:gd name="connsiteY13" fmla="*/ 624182 h 1267316"/>
              <a:gd name="connsiteX14" fmla="*/ 2082368 w 3817398"/>
              <a:gd name="connsiteY14" fmla="*/ 1093542 h 1267316"/>
              <a:gd name="connsiteX15" fmla="*/ 2247576 w 3817398"/>
              <a:gd name="connsiteY15" fmla="*/ 1262218 h 1267316"/>
              <a:gd name="connsiteX16" fmla="*/ 2360397 w 3817398"/>
              <a:gd name="connsiteY16" fmla="*/ 1136405 h 1267316"/>
              <a:gd name="connsiteX17" fmla="*/ 2601157 w 3817398"/>
              <a:gd name="connsiteY17" fmla="*/ 339079 h 1267316"/>
              <a:gd name="connsiteX18" fmla="*/ 2760955 w 3817398"/>
              <a:gd name="connsiteY18" fmla="*/ 516632 h 1267316"/>
              <a:gd name="connsiteX19" fmla="*/ 2911876 w 3817398"/>
              <a:gd name="connsiteY19" fmla="*/ 694186 h 1267316"/>
              <a:gd name="connsiteX20" fmla="*/ 3053918 w 3817398"/>
              <a:gd name="connsiteY20" fmla="*/ 516632 h 1267316"/>
              <a:gd name="connsiteX21" fmla="*/ 3213717 w 3817398"/>
              <a:gd name="connsiteY21" fmla="*/ 339079 h 1267316"/>
              <a:gd name="connsiteX22" fmla="*/ 3373515 w 3817398"/>
              <a:gd name="connsiteY22" fmla="*/ 507755 h 1267316"/>
              <a:gd name="connsiteX23" fmla="*/ 3515557 w 3817398"/>
              <a:gd name="connsiteY23" fmla="*/ 676430 h 1267316"/>
              <a:gd name="connsiteX24" fmla="*/ 3666478 w 3817398"/>
              <a:gd name="connsiteY24" fmla="*/ 516632 h 1267316"/>
              <a:gd name="connsiteX25" fmla="*/ 3817398 w 3817398"/>
              <a:gd name="connsiteY25" fmla="*/ 356834 h 1267316"/>
              <a:gd name="connsiteX0" fmla="*/ 0 w 3817398"/>
              <a:gd name="connsiteY0" fmla="*/ 498877 h 1315741"/>
              <a:gd name="connsiteX1" fmla="*/ 174732 w 3817398"/>
              <a:gd name="connsiteY1" fmla="*/ 243182 h 1315741"/>
              <a:gd name="connsiteX2" fmla="*/ 301193 w 3817398"/>
              <a:gd name="connsiteY2" fmla="*/ 374405 h 1315741"/>
              <a:gd name="connsiteX3" fmla="*/ 439122 w 3817398"/>
              <a:gd name="connsiteY3" fmla="*/ 524030 h 1315741"/>
              <a:gd name="connsiteX4" fmla="*/ 603034 w 3817398"/>
              <a:gd name="connsiteY4" fmla="*/ 222005 h 1315741"/>
              <a:gd name="connsiteX5" fmla="*/ 778415 w 3817398"/>
              <a:gd name="connsiteY5" fmla="*/ 295 h 1315741"/>
              <a:gd name="connsiteX6" fmla="*/ 955320 w 3817398"/>
              <a:gd name="connsiteY6" fmla="*/ 267688 h 1315741"/>
              <a:gd name="connsiteX7" fmla="*/ 1084370 w 3817398"/>
              <a:gd name="connsiteY7" fmla="*/ 538318 h 1315741"/>
              <a:gd name="connsiteX8" fmla="*/ 1215593 w 3817398"/>
              <a:gd name="connsiteY8" fmla="*/ 430260 h 1315741"/>
              <a:gd name="connsiteX9" fmla="*/ 1352227 w 3817398"/>
              <a:gd name="connsiteY9" fmla="*/ 224132 h 1315741"/>
              <a:gd name="connsiteX10" fmla="*/ 1511378 w 3817398"/>
              <a:gd name="connsiteY10" fmla="*/ 626169 h 1315741"/>
              <a:gd name="connsiteX11" fmla="*/ 1701693 w 3817398"/>
              <a:gd name="connsiteY11" fmla="*/ 994871 h 1315741"/>
              <a:gd name="connsiteX12" fmla="*/ 1785290 w 3817398"/>
              <a:gd name="connsiteY12" fmla="*/ 912567 h 1315741"/>
              <a:gd name="connsiteX13" fmla="*/ 1940973 w 3817398"/>
              <a:gd name="connsiteY13" fmla="*/ 624182 h 1315741"/>
              <a:gd name="connsiteX14" fmla="*/ 2082368 w 3817398"/>
              <a:gd name="connsiteY14" fmla="*/ 1093542 h 1315741"/>
              <a:gd name="connsiteX15" fmla="*/ 2233288 w 3817398"/>
              <a:gd name="connsiteY15" fmla="*/ 1314605 h 1315741"/>
              <a:gd name="connsiteX16" fmla="*/ 2360397 w 3817398"/>
              <a:gd name="connsiteY16" fmla="*/ 1136405 h 1315741"/>
              <a:gd name="connsiteX17" fmla="*/ 2601157 w 3817398"/>
              <a:gd name="connsiteY17" fmla="*/ 339079 h 1315741"/>
              <a:gd name="connsiteX18" fmla="*/ 2760955 w 3817398"/>
              <a:gd name="connsiteY18" fmla="*/ 516632 h 1315741"/>
              <a:gd name="connsiteX19" fmla="*/ 2911876 w 3817398"/>
              <a:gd name="connsiteY19" fmla="*/ 694186 h 1315741"/>
              <a:gd name="connsiteX20" fmla="*/ 3053918 w 3817398"/>
              <a:gd name="connsiteY20" fmla="*/ 516632 h 1315741"/>
              <a:gd name="connsiteX21" fmla="*/ 3213717 w 3817398"/>
              <a:gd name="connsiteY21" fmla="*/ 339079 h 1315741"/>
              <a:gd name="connsiteX22" fmla="*/ 3373515 w 3817398"/>
              <a:gd name="connsiteY22" fmla="*/ 507755 h 1315741"/>
              <a:gd name="connsiteX23" fmla="*/ 3515557 w 3817398"/>
              <a:gd name="connsiteY23" fmla="*/ 676430 h 1315741"/>
              <a:gd name="connsiteX24" fmla="*/ 3666478 w 3817398"/>
              <a:gd name="connsiteY24" fmla="*/ 516632 h 1315741"/>
              <a:gd name="connsiteX25" fmla="*/ 3817398 w 3817398"/>
              <a:gd name="connsiteY25" fmla="*/ 356834 h 1315741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60955 w 3817398"/>
              <a:gd name="connsiteY18" fmla="*/ 51663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37903 w 3817398"/>
              <a:gd name="connsiteY24" fmla="*/ 216595 h 1315117"/>
              <a:gd name="connsiteX25" fmla="*/ 3817398 w 3817398"/>
              <a:gd name="connsiteY25" fmla="*/ 356834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68753 w 3793586"/>
              <a:gd name="connsiteY22" fmla="*/ 37440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04566 w 3793586"/>
              <a:gd name="connsiteY24" fmla="*/ 235645 h 1315117"/>
              <a:gd name="connsiteX25" fmla="*/ 3793586 w 3793586"/>
              <a:gd name="connsiteY25" fmla="*/ 61559 h 1315117"/>
              <a:gd name="connsiteX0" fmla="*/ 0 w 3793586"/>
              <a:gd name="connsiteY0" fmla="*/ 498877 h 1315102"/>
              <a:gd name="connsiteX1" fmla="*/ 174732 w 3793586"/>
              <a:gd name="connsiteY1" fmla="*/ 243182 h 1315102"/>
              <a:gd name="connsiteX2" fmla="*/ 301193 w 3793586"/>
              <a:gd name="connsiteY2" fmla="*/ 374405 h 1315102"/>
              <a:gd name="connsiteX3" fmla="*/ 439122 w 3793586"/>
              <a:gd name="connsiteY3" fmla="*/ 524030 h 1315102"/>
              <a:gd name="connsiteX4" fmla="*/ 603034 w 3793586"/>
              <a:gd name="connsiteY4" fmla="*/ 222005 h 1315102"/>
              <a:gd name="connsiteX5" fmla="*/ 778415 w 3793586"/>
              <a:gd name="connsiteY5" fmla="*/ 295 h 1315102"/>
              <a:gd name="connsiteX6" fmla="*/ 955320 w 3793586"/>
              <a:gd name="connsiteY6" fmla="*/ 267688 h 1315102"/>
              <a:gd name="connsiteX7" fmla="*/ 1084370 w 3793586"/>
              <a:gd name="connsiteY7" fmla="*/ 538318 h 1315102"/>
              <a:gd name="connsiteX8" fmla="*/ 1215593 w 3793586"/>
              <a:gd name="connsiteY8" fmla="*/ 430260 h 1315102"/>
              <a:gd name="connsiteX9" fmla="*/ 1352227 w 3793586"/>
              <a:gd name="connsiteY9" fmla="*/ 224132 h 1315102"/>
              <a:gd name="connsiteX10" fmla="*/ 1511378 w 3793586"/>
              <a:gd name="connsiteY10" fmla="*/ 626169 h 1315102"/>
              <a:gd name="connsiteX11" fmla="*/ 1701693 w 3793586"/>
              <a:gd name="connsiteY11" fmla="*/ 994871 h 1315102"/>
              <a:gd name="connsiteX12" fmla="*/ 1785290 w 3793586"/>
              <a:gd name="connsiteY12" fmla="*/ 912567 h 1315102"/>
              <a:gd name="connsiteX13" fmla="*/ 1940973 w 3793586"/>
              <a:gd name="connsiteY13" fmla="*/ 624182 h 1315102"/>
              <a:gd name="connsiteX14" fmla="*/ 2082368 w 3793586"/>
              <a:gd name="connsiteY14" fmla="*/ 1093542 h 1315102"/>
              <a:gd name="connsiteX15" fmla="*/ 2233288 w 3793586"/>
              <a:gd name="connsiteY15" fmla="*/ 1314605 h 1315102"/>
              <a:gd name="connsiteX16" fmla="*/ 2360397 w 3793586"/>
              <a:gd name="connsiteY16" fmla="*/ 1136405 h 1315102"/>
              <a:gd name="connsiteX17" fmla="*/ 2629731 w 3793586"/>
              <a:gd name="connsiteY17" fmla="*/ 624828 h 1315102"/>
              <a:gd name="connsiteX18" fmla="*/ 2732380 w 3793586"/>
              <a:gd name="connsiteY18" fmla="*/ 916682 h 1315102"/>
              <a:gd name="connsiteX19" fmla="*/ 2883300 w 3793586"/>
              <a:gd name="connsiteY19" fmla="*/ 1018036 h 1315102"/>
              <a:gd name="connsiteX20" fmla="*/ 3068205 w 3793586"/>
              <a:gd name="connsiteY20" fmla="*/ 649982 h 1315102"/>
              <a:gd name="connsiteX21" fmla="*/ 3189905 w 3793586"/>
              <a:gd name="connsiteY21" fmla="*/ 300979 h 1315102"/>
              <a:gd name="connsiteX22" fmla="*/ 3349702 w 3793586"/>
              <a:gd name="connsiteY22" fmla="*/ 417267 h 1315102"/>
              <a:gd name="connsiteX23" fmla="*/ 3486982 w 3793586"/>
              <a:gd name="connsiteY23" fmla="*/ 576417 h 1315102"/>
              <a:gd name="connsiteX24" fmla="*/ 3604566 w 3793586"/>
              <a:gd name="connsiteY24" fmla="*/ 235645 h 1315102"/>
              <a:gd name="connsiteX25" fmla="*/ 3793586 w 3793586"/>
              <a:gd name="connsiteY25" fmla="*/ 61559 h 1315102"/>
              <a:gd name="connsiteX0" fmla="*/ 0 w 3793586"/>
              <a:gd name="connsiteY0" fmla="*/ 498877 h 1315244"/>
              <a:gd name="connsiteX1" fmla="*/ 174732 w 3793586"/>
              <a:gd name="connsiteY1" fmla="*/ 243182 h 1315244"/>
              <a:gd name="connsiteX2" fmla="*/ 301193 w 3793586"/>
              <a:gd name="connsiteY2" fmla="*/ 374405 h 1315244"/>
              <a:gd name="connsiteX3" fmla="*/ 439122 w 3793586"/>
              <a:gd name="connsiteY3" fmla="*/ 524030 h 1315244"/>
              <a:gd name="connsiteX4" fmla="*/ 603034 w 3793586"/>
              <a:gd name="connsiteY4" fmla="*/ 222005 h 1315244"/>
              <a:gd name="connsiteX5" fmla="*/ 778415 w 3793586"/>
              <a:gd name="connsiteY5" fmla="*/ 295 h 1315244"/>
              <a:gd name="connsiteX6" fmla="*/ 955320 w 3793586"/>
              <a:gd name="connsiteY6" fmla="*/ 267688 h 1315244"/>
              <a:gd name="connsiteX7" fmla="*/ 1084370 w 3793586"/>
              <a:gd name="connsiteY7" fmla="*/ 538318 h 1315244"/>
              <a:gd name="connsiteX8" fmla="*/ 1215593 w 3793586"/>
              <a:gd name="connsiteY8" fmla="*/ 430260 h 1315244"/>
              <a:gd name="connsiteX9" fmla="*/ 1352227 w 3793586"/>
              <a:gd name="connsiteY9" fmla="*/ 224132 h 1315244"/>
              <a:gd name="connsiteX10" fmla="*/ 1511378 w 3793586"/>
              <a:gd name="connsiteY10" fmla="*/ 626169 h 1315244"/>
              <a:gd name="connsiteX11" fmla="*/ 1701693 w 3793586"/>
              <a:gd name="connsiteY11" fmla="*/ 994871 h 1315244"/>
              <a:gd name="connsiteX12" fmla="*/ 1785290 w 3793586"/>
              <a:gd name="connsiteY12" fmla="*/ 912567 h 1315244"/>
              <a:gd name="connsiteX13" fmla="*/ 1940973 w 3793586"/>
              <a:gd name="connsiteY13" fmla="*/ 624182 h 1315244"/>
              <a:gd name="connsiteX14" fmla="*/ 2082368 w 3793586"/>
              <a:gd name="connsiteY14" fmla="*/ 1093542 h 1315244"/>
              <a:gd name="connsiteX15" fmla="*/ 2233288 w 3793586"/>
              <a:gd name="connsiteY15" fmla="*/ 1314605 h 1315244"/>
              <a:gd name="connsiteX16" fmla="*/ 2450885 w 3793586"/>
              <a:gd name="connsiteY16" fmla="*/ 1031630 h 1315244"/>
              <a:gd name="connsiteX17" fmla="*/ 2629731 w 3793586"/>
              <a:gd name="connsiteY17" fmla="*/ 624828 h 1315244"/>
              <a:gd name="connsiteX18" fmla="*/ 2732380 w 3793586"/>
              <a:gd name="connsiteY18" fmla="*/ 916682 h 1315244"/>
              <a:gd name="connsiteX19" fmla="*/ 2883300 w 3793586"/>
              <a:gd name="connsiteY19" fmla="*/ 1018036 h 1315244"/>
              <a:gd name="connsiteX20" fmla="*/ 3068205 w 3793586"/>
              <a:gd name="connsiteY20" fmla="*/ 649982 h 1315244"/>
              <a:gd name="connsiteX21" fmla="*/ 3189905 w 3793586"/>
              <a:gd name="connsiteY21" fmla="*/ 300979 h 1315244"/>
              <a:gd name="connsiteX22" fmla="*/ 3349702 w 3793586"/>
              <a:gd name="connsiteY22" fmla="*/ 417267 h 1315244"/>
              <a:gd name="connsiteX23" fmla="*/ 3486982 w 3793586"/>
              <a:gd name="connsiteY23" fmla="*/ 576417 h 1315244"/>
              <a:gd name="connsiteX24" fmla="*/ 3604566 w 3793586"/>
              <a:gd name="connsiteY24" fmla="*/ 235645 h 1315244"/>
              <a:gd name="connsiteX25" fmla="*/ 3793586 w 3793586"/>
              <a:gd name="connsiteY25" fmla="*/ 61559 h 1315244"/>
              <a:gd name="connsiteX0" fmla="*/ 0 w 3793586"/>
              <a:gd name="connsiteY0" fmla="*/ 498877 h 1258477"/>
              <a:gd name="connsiteX1" fmla="*/ 174732 w 3793586"/>
              <a:gd name="connsiteY1" fmla="*/ 243182 h 1258477"/>
              <a:gd name="connsiteX2" fmla="*/ 301193 w 3793586"/>
              <a:gd name="connsiteY2" fmla="*/ 374405 h 1258477"/>
              <a:gd name="connsiteX3" fmla="*/ 439122 w 3793586"/>
              <a:gd name="connsiteY3" fmla="*/ 524030 h 1258477"/>
              <a:gd name="connsiteX4" fmla="*/ 603034 w 3793586"/>
              <a:gd name="connsiteY4" fmla="*/ 222005 h 1258477"/>
              <a:gd name="connsiteX5" fmla="*/ 778415 w 3793586"/>
              <a:gd name="connsiteY5" fmla="*/ 295 h 1258477"/>
              <a:gd name="connsiteX6" fmla="*/ 955320 w 3793586"/>
              <a:gd name="connsiteY6" fmla="*/ 267688 h 1258477"/>
              <a:gd name="connsiteX7" fmla="*/ 1084370 w 3793586"/>
              <a:gd name="connsiteY7" fmla="*/ 538318 h 1258477"/>
              <a:gd name="connsiteX8" fmla="*/ 1215593 w 3793586"/>
              <a:gd name="connsiteY8" fmla="*/ 430260 h 1258477"/>
              <a:gd name="connsiteX9" fmla="*/ 1352227 w 3793586"/>
              <a:gd name="connsiteY9" fmla="*/ 224132 h 1258477"/>
              <a:gd name="connsiteX10" fmla="*/ 1511378 w 3793586"/>
              <a:gd name="connsiteY10" fmla="*/ 626169 h 1258477"/>
              <a:gd name="connsiteX11" fmla="*/ 1701693 w 3793586"/>
              <a:gd name="connsiteY11" fmla="*/ 994871 h 1258477"/>
              <a:gd name="connsiteX12" fmla="*/ 1785290 w 3793586"/>
              <a:gd name="connsiteY12" fmla="*/ 912567 h 1258477"/>
              <a:gd name="connsiteX13" fmla="*/ 1940973 w 3793586"/>
              <a:gd name="connsiteY13" fmla="*/ 624182 h 1258477"/>
              <a:gd name="connsiteX14" fmla="*/ 2082368 w 3793586"/>
              <a:gd name="connsiteY14" fmla="*/ 1093542 h 1258477"/>
              <a:gd name="connsiteX15" fmla="*/ 2295201 w 3793586"/>
              <a:gd name="connsiteY15" fmla="*/ 1257455 h 1258477"/>
              <a:gd name="connsiteX16" fmla="*/ 2450885 w 3793586"/>
              <a:gd name="connsiteY16" fmla="*/ 1031630 h 1258477"/>
              <a:gd name="connsiteX17" fmla="*/ 2629731 w 3793586"/>
              <a:gd name="connsiteY17" fmla="*/ 624828 h 1258477"/>
              <a:gd name="connsiteX18" fmla="*/ 2732380 w 3793586"/>
              <a:gd name="connsiteY18" fmla="*/ 916682 h 1258477"/>
              <a:gd name="connsiteX19" fmla="*/ 2883300 w 3793586"/>
              <a:gd name="connsiteY19" fmla="*/ 1018036 h 1258477"/>
              <a:gd name="connsiteX20" fmla="*/ 3068205 w 3793586"/>
              <a:gd name="connsiteY20" fmla="*/ 649982 h 1258477"/>
              <a:gd name="connsiteX21" fmla="*/ 3189905 w 3793586"/>
              <a:gd name="connsiteY21" fmla="*/ 300979 h 1258477"/>
              <a:gd name="connsiteX22" fmla="*/ 3349702 w 3793586"/>
              <a:gd name="connsiteY22" fmla="*/ 417267 h 1258477"/>
              <a:gd name="connsiteX23" fmla="*/ 3486982 w 3793586"/>
              <a:gd name="connsiteY23" fmla="*/ 576417 h 1258477"/>
              <a:gd name="connsiteX24" fmla="*/ 3604566 w 3793586"/>
              <a:gd name="connsiteY24" fmla="*/ 235645 h 1258477"/>
              <a:gd name="connsiteX25" fmla="*/ 3793586 w 3793586"/>
              <a:gd name="connsiteY25" fmla="*/ 61559 h 1258477"/>
              <a:gd name="connsiteX0" fmla="*/ 0 w 3793586"/>
              <a:gd name="connsiteY0" fmla="*/ 498877 h 1257568"/>
              <a:gd name="connsiteX1" fmla="*/ 174732 w 3793586"/>
              <a:gd name="connsiteY1" fmla="*/ 243182 h 1257568"/>
              <a:gd name="connsiteX2" fmla="*/ 301193 w 3793586"/>
              <a:gd name="connsiteY2" fmla="*/ 374405 h 1257568"/>
              <a:gd name="connsiteX3" fmla="*/ 439122 w 3793586"/>
              <a:gd name="connsiteY3" fmla="*/ 524030 h 1257568"/>
              <a:gd name="connsiteX4" fmla="*/ 603034 w 3793586"/>
              <a:gd name="connsiteY4" fmla="*/ 222005 h 1257568"/>
              <a:gd name="connsiteX5" fmla="*/ 778415 w 3793586"/>
              <a:gd name="connsiteY5" fmla="*/ 295 h 1257568"/>
              <a:gd name="connsiteX6" fmla="*/ 955320 w 3793586"/>
              <a:gd name="connsiteY6" fmla="*/ 267688 h 1257568"/>
              <a:gd name="connsiteX7" fmla="*/ 1084370 w 3793586"/>
              <a:gd name="connsiteY7" fmla="*/ 538318 h 1257568"/>
              <a:gd name="connsiteX8" fmla="*/ 1215593 w 3793586"/>
              <a:gd name="connsiteY8" fmla="*/ 430260 h 1257568"/>
              <a:gd name="connsiteX9" fmla="*/ 1352227 w 3793586"/>
              <a:gd name="connsiteY9" fmla="*/ 224132 h 1257568"/>
              <a:gd name="connsiteX10" fmla="*/ 1511378 w 3793586"/>
              <a:gd name="connsiteY10" fmla="*/ 626169 h 1257568"/>
              <a:gd name="connsiteX11" fmla="*/ 1701693 w 3793586"/>
              <a:gd name="connsiteY11" fmla="*/ 994871 h 1257568"/>
              <a:gd name="connsiteX12" fmla="*/ 1785290 w 3793586"/>
              <a:gd name="connsiteY12" fmla="*/ 912567 h 1257568"/>
              <a:gd name="connsiteX13" fmla="*/ 1940973 w 3793586"/>
              <a:gd name="connsiteY13" fmla="*/ 624182 h 1257568"/>
              <a:gd name="connsiteX14" fmla="*/ 2120468 w 3793586"/>
              <a:gd name="connsiteY14" fmla="*/ 1055442 h 1257568"/>
              <a:gd name="connsiteX15" fmla="*/ 2295201 w 3793586"/>
              <a:gd name="connsiteY15" fmla="*/ 1257455 h 1257568"/>
              <a:gd name="connsiteX16" fmla="*/ 2450885 w 3793586"/>
              <a:gd name="connsiteY16" fmla="*/ 1031630 h 1257568"/>
              <a:gd name="connsiteX17" fmla="*/ 2629731 w 3793586"/>
              <a:gd name="connsiteY17" fmla="*/ 624828 h 1257568"/>
              <a:gd name="connsiteX18" fmla="*/ 2732380 w 3793586"/>
              <a:gd name="connsiteY18" fmla="*/ 916682 h 1257568"/>
              <a:gd name="connsiteX19" fmla="*/ 2883300 w 3793586"/>
              <a:gd name="connsiteY19" fmla="*/ 1018036 h 1257568"/>
              <a:gd name="connsiteX20" fmla="*/ 3068205 w 3793586"/>
              <a:gd name="connsiteY20" fmla="*/ 649982 h 1257568"/>
              <a:gd name="connsiteX21" fmla="*/ 3189905 w 3793586"/>
              <a:gd name="connsiteY21" fmla="*/ 300979 h 1257568"/>
              <a:gd name="connsiteX22" fmla="*/ 3349702 w 3793586"/>
              <a:gd name="connsiteY22" fmla="*/ 417267 h 1257568"/>
              <a:gd name="connsiteX23" fmla="*/ 3486982 w 3793586"/>
              <a:gd name="connsiteY23" fmla="*/ 576417 h 1257568"/>
              <a:gd name="connsiteX24" fmla="*/ 3604566 w 3793586"/>
              <a:gd name="connsiteY24" fmla="*/ 235645 h 1257568"/>
              <a:gd name="connsiteX25" fmla="*/ 3793586 w 3793586"/>
              <a:gd name="connsiteY25" fmla="*/ 61559 h 1257568"/>
              <a:gd name="connsiteX0" fmla="*/ 0 w 3793586"/>
              <a:gd name="connsiteY0" fmla="*/ 498877 h 1257557"/>
              <a:gd name="connsiteX1" fmla="*/ 174732 w 3793586"/>
              <a:gd name="connsiteY1" fmla="*/ 243182 h 1257557"/>
              <a:gd name="connsiteX2" fmla="*/ 301193 w 3793586"/>
              <a:gd name="connsiteY2" fmla="*/ 374405 h 1257557"/>
              <a:gd name="connsiteX3" fmla="*/ 439122 w 3793586"/>
              <a:gd name="connsiteY3" fmla="*/ 524030 h 1257557"/>
              <a:gd name="connsiteX4" fmla="*/ 603034 w 3793586"/>
              <a:gd name="connsiteY4" fmla="*/ 222005 h 1257557"/>
              <a:gd name="connsiteX5" fmla="*/ 778415 w 3793586"/>
              <a:gd name="connsiteY5" fmla="*/ 295 h 1257557"/>
              <a:gd name="connsiteX6" fmla="*/ 955320 w 3793586"/>
              <a:gd name="connsiteY6" fmla="*/ 267688 h 1257557"/>
              <a:gd name="connsiteX7" fmla="*/ 1084370 w 3793586"/>
              <a:gd name="connsiteY7" fmla="*/ 538318 h 1257557"/>
              <a:gd name="connsiteX8" fmla="*/ 1215593 w 3793586"/>
              <a:gd name="connsiteY8" fmla="*/ 430260 h 1257557"/>
              <a:gd name="connsiteX9" fmla="*/ 1352227 w 3793586"/>
              <a:gd name="connsiteY9" fmla="*/ 224132 h 1257557"/>
              <a:gd name="connsiteX10" fmla="*/ 1511378 w 3793586"/>
              <a:gd name="connsiteY10" fmla="*/ 626169 h 1257557"/>
              <a:gd name="connsiteX11" fmla="*/ 1701693 w 3793586"/>
              <a:gd name="connsiteY11" fmla="*/ 994871 h 1257557"/>
              <a:gd name="connsiteX12" fmla="*/ 1785290 w 3793586"/>
              <a:gd name="connsiteY12" fmla="*/ 912567 h 1257557"/>
              <a:gd name="connsiteX13" fmla="*/ 1907636 w 3793586"/>
              <a:gd name="connsiteY13" fmla="*/ 690857 h 1257557"/>
              <a:gd name="connsiteX14" fmla="*/ 2120468 w 3793586"/>
              <a:gd name="connsiteY14" fmla="*/ 1055442 h 1257557"/>
              <a:gd name="connsiteX15" fmla="*/ 2295201 w 3793586"/>
              <a:gd name="connsiteY15" fmla="*/ 1257455 h 1257557"/>
              <a:gd name="connsiteX16" fmla="*/ 2450885 w 3793586"/>
              <a:gd name="connsiteY16" fmla="*/ 1031630 h 1257557"/>
              <a:gd name="connsiteX17" fmla="*/ 2629731 w 3793586"/>
              <a:gd name="connsiteY17" fmla="*/ 624828 h 1257557"/>
              <a:gd name="connsiteX18" fmla="*/ 2732380 w 3793586"/>
              <a:gd name="connsiteY18" fmla="*/ 916682 h 1257557"/>
              <a:gd name="connsiteX19" fmla="*/ 2883300 w 3793586"/>
              <a:gd name="connsiteY19" fmla="*/ 1018036 h 1257557"/>
              <a:gd name="connsiteX20" fmla="*/ 3068205 w 3793586"/>
              <a:gd name="connsiteY20" fmla="*/ 649982 h 1257557"/>
              <a:gd name="connsiteX21" fmla="*/ 3189905 w 3793586"/>
              <a:gd name="connsiteY21" fmla="*/ 300979 h 1257557"/>
              <a:gd name="connsiteX22" fmla="*/ 3349702 w 3793586"/>
              <a:gd name="connsiteY22" fmla="*/ 417267 h 1257557"/>
              <a:gd name="connsiteX23" fmla="*/ 3486982 w 3793586"/>
              <a:gd name="connsiteY23" fmla="*/ 576417 h 1257557"/>
              <a:gd name="connsiteX24" fmla="*/ 3604566 w 3793586"/>
              <a:gd name="connsiteY24" fmla="*/ 235645 h 1257557"/>
              <a:gd name="connsiteX25" fmla="*/ 3793586 w 3793586"/>
              <a:gd name="connsiteY25" fmla="*/ 61559 h 1257557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785290 w 3793586"/>
              <a:gd name="connsiteY12" fmla="*/ 9125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70082 w 3793586"/>
              <a:gd name="connsiteY7" fmla="*/ 547843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9317 h 1257992"/>
              <a:gd name="connsiteX1" fmla="*/ 174732 w 3793586"/>
              <a:gd name="connsiteY1" fmla="*/ 243622 h 1257992"/>
              <a:gd name="connsiteX2" fmla="*/ 301193 w 3793586"/>
              <a:gd name="connsiteY2" fmla="*/ 374845 h 1257992"/>
              <a:gd name="connsiteX3" fmla="*/ 439122 w 3793586"/>
              <a:gd name="connsiteY3" fmla="*/ 524470 h 1257992"/>
              <a:gd name="connsiteX4" fmla="*/ 603034 w 3793586"/>
              <a:gd name="connsiteY4" fmla="*/ 222445 h 1257992"/>
              <a:gd name="connsiteX5" fmla="*/ 778415 w 3793586"/>
              <a:gd name="connsiteY5" fmla="*/ 735 h 1257992"/>
              <a:gd name="connsiteX6" fmla="*/ 955320 w 3793586"/>
              <a:gd name="connsiteY6" fmla="*/ 296703 h 1257992"/>
              <a:gd name="connsiteX7" fmla="*/ 1070082 w 3793586"/>
              <a:gd name="connsiteY7" fmla="*/ 548283 h 1257992"/>
              <a:gd name="connsiteX8" fmla="*/ 1215593 w 3793586"/>
              <a:gd name="connsiteY8" fmla="*/ 430700 h 1257992"/>
              <a:gd name="connsiteX9" fmla="*/ 1328415 w 3793586"/>
              <a:gd name="connsiteY9" fmla="*/ 257910 h 1257992"/>
              <a:gd name="connsiteX10" fmla="*/ 1511378 w 3793586"/>
              <a:gd name="connsiteY10" fmla="*/ 626609 h 1257992"/>
              <a:gd name="connsiteX11" fmla="*/ 1701693 w 3793586"/>
              <a:gd name="connsiteY11" fmla="*/ 995311 h 1257992"/>
              <a:gd name="connsiteX12" fmla="*/ 1813865 w 3793586"/>
              <a:gd name="connsiteY12" fmla="*/ 874907 h 1257992"/>
              <a:gd name="connsiteX13" fmla="*/ 1907636 w 3793586"/>
              <a:gd name="connsiteY13" fmla="*/ 691297 h 1257992"/>
              <a:gd name="connsiteX14" fmla="*/ 1944827 w 3793586"/>
              <a:gd name="connsiteY14" fmla="*/ 733725 h 1257992"/>
              <a:gd name="connsiteX15" fmla="*/ 2120468 w 3793586"/>
              <a:gd name="connsiteY15" fmla="*/ 1055882 h 1257992"/>
              <a:gd name="connsiteX16" fmla="*/ 2295201 w 3793586"/>
              <a:gd name="connsiteY16" fmla="*/ 1257895 h 1257992"/>
              <a:gd name="connsiteX17" fmla="*/ 2450885 w 3793586"/>
              <a:gd name="connsiteY17" fmla="*/ 1032070 h 1257992"/>
              <a:gd name="connsiteX18" fmla="*/ 2629731 w 3793586"/>
              <a:gd name="connsiteY18" fmla="*/ 625268 h 1257992"/>
              <a:gd name="connsiteX19" fmla="*/ 2732380 w 3793586"/>
              <a:gd name="connsiteY19" fmla="*/ 917122 h 1257992"/>
              <a:gd name="connsiteX20" fmla="*/ 2883300 w 3793586"/>
              <a:gd name="connsiteY20" fmla="*/ 1018476 h 1257992"/>
              <a:gd name="connsiteX21" fmla="*/ 3068205 w 3793586"/>
              <a:gd name="connsiteY21" fmla="*/ 650422 h 1257992"/>
              <a:gd name="connsiteX22" fmla="*/ 3189905 w 3793586"/>
              <a:gd name="connsiteY22" fmla="*/ 301419 h 1257992"/>
              <a:gd name="connsiteX23" fmla="*/ 3349702 w 3793586"/>
              <a:gd name="connsiteY23" fmla="*/ 417707 h 1257992"/>
              <a:gd name="connsiteX24" fmla="*/ 3486982 w 3793586"/>
              <a:gd name="connsiteY24" fmla="*/ 576857 h 1257992"/>
              <a:gd name="connsiteX25" fmla="*/ 3604566 w 3793586"/>
              <a:gd name="connsiteY25" fmla="*/ 236085 h 1257992"/>
              <a:gd name="connsiteX26" fmla="*/ 3793586 w 3793586"/>
              <a:gd name="connsiteY26" fmla="*/ 61999 h 1257992"/>
              <a:gd name="connsiteX0" fmla="*/ 0 w 3793586"/>
              <a:gd name="connsiteY0" fmla="*/ 447213 h 1205888"/>
              <a:gd name="connsiteX1" fmla="*/ 174732 w 3793586"/>
              <a:gd name="connsiteY1" fmla="*/ 191518 h 1205888"/>
              <a:gd name="connsiteX2" fmla="*/ 301193 w 3793586"/>
              <a:gd name="connsiteY2" fmla="*/ 322741 h 1205888"/>
              <a:gd name="connsiteX3" fmla="*/ 439122 w 3793586"/>
              <a:gd name="connsiteY3" fmla="*/ 472366 h 1205888"/>
              <a:gd name="connsiteX4" fmla="*/ 603034 w 3793586"/>
              <a:gd name="connsiteY4" fmla="*/ 170341 h 1205888"/>
              <a:gd name="connsiteX5" fmla="*/ 773653 w 3793586"/>
              <a:gd name="connsiteY5" fmla="*/ 1018 h 1205888"/>
              <a:gd name="connsiteX6" fmla="*/ 955320 w 3793586"/>
              <a:gd name="connsiteY6" fmla="*/ 244599 h 1205888"/>
              <a:gd name="connsiteX7" fmla="*/ 1070082 w 3793586"/>
              <a:gd name="connsiteY7" fmla="*/ 496179 h 1205888"/>
              <a:gd name="connsiteX8" fmla="*/ 1215593 w 3793586"/>
              <a:gd name="connsiteY8" fmla="*/ 378596 h 1205888"/>
              <a:gd name="connsiteX9" fmla="*/ 1328415 w 3793586"/>
              <a:gd name="connsiteY9" fmla="*/ 205806 h 1205888"/>
              <a:gd name="connsiteX10" fmla="*/ 1511378 w 3793586"/>
              <a:gd name="connsiteY10" fmla="*/ 574505 h 1205888"/>
              <a:gd name="connsiteX11" fmla="*/ 1701693 w 3793586"/>
              <a:gd name="connsiteY11" fmla="*/ 943207 h 1205888"/>
              <a:gd name="connsiteX12" fmla="*/ 1813865 w 3793586"/>
              <a:gd name="connsiteY12" fmla="*/ 822803 h 1205888"/>
              <a:gd name="connsiteX13" fmla="*/ 1907636 w 3793586"/>
              <a:gd name="connsiteY13" fmla="*/ 639193 h 1205888"/>
              <a:gd name="connsiteX14" fmla="*/ 1944827 w 3793586"/>
              <a:gd name="connsiteY14" fmla="*/ 681621 h 1205888"/>
              <a:gd name="connsiteX15" fmla="*/ 2120468 w 3793586"/>
              <a:gd name="connsiteY15" fmla="*/ 1003778 h 1205888"/>
              <a:gd name="connsiteX16" fmla="*/ 2295201 w 3793586"/>
              <a:gd name="connsiteY16" fmla="*/ 1205791 h 1205888"/>
              <a:gd name="connsiteX17" fmla="*/ 2450885 w 3793586"/>
              <a:gd name="connsiteY17" fmla="*/ 979966 h 1205888"/>
              <a:gd name="connsiteX18" fmla="*/ 2629731 w 3793586"/>
              <a:gd name="connsiteY18" fmla="*/ 573164 h 1205888"/>
              <a:gd name="connsiteX19" fmla="*/ 2732380 w 3793586"/>
              <a:gd name="connsiteY19" fmla="*/ 865018 h 1205888"/>
              <a:gd name="connsiteX20" fmla="*/ 2883300 w 3793586"/>
              <a:gd name="connsiteY20" fmla="*/ 966372 h 1205888"/>
              <a:gd name="connsiteX21" fmla="*/ 3068205 w 3793586"/>
              <a:gd name="connsiteY21" fmla="*/ 598318 h 1205888"/>
              <a:gd name="connsiteX22" fmla="*/ 3189905 w 3793586"/>
              <a:gd name="connsiteY22" fmla="*/ 249315 h 1205888"/>
              <a:gd name="connsiteX23" fmla="*/ 3349702 w 3793586"/>
              <a:gd name="connsiteY23" fmla="*/ 365603 h 1205888"/>
              <a:gd name="connsiteX24" fmla="*/ 3486982 w 3793586"/>
              <a:gd name="connsiteY24" fmla="*/ 524753 h 1205888"/>
              <a:gd name="connsiteX25" fmla="*/ 3604566 w 3793586"/>
              <a:gd name="connsiteY25" fmla="*/ 183981 h 1205888"/>
              <a:gd name="connsiteX26" fmla="*/ 3793586 w 3793586"/>
              <a:gd name="connsiteY26" fmla="*/ 9895 h 1205888"/>
              <a:gd name="connsiteX0" fmla="*/ 0 w 3793586"/>
              <a:gd name="connsiteY0" fmla="*/ 446805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10718 w 3793586"/>
              <a:gd name="connsiteY2" fmla="*/ 355671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70 h 1205508"/>
              <a:gd name="connsiteX1" fmla="*/ 198544 w 3793586"/>
              <a:gd name="connsiteY1" fmla="*/ 195901 h 1205508"/>
              <a:gd name="connsiteX2" fmla="*/ 310718 w 3793586"/>
              <a:gd name="connsiteY2" fmla="*/ 355699 h 1205508"/>
              <a:gd name="connsiteX3" fmla="*/ 448647 w 3793586"/>
              <a:gd name="connsiteY3" fmla="*/ 505324 h 1205508"/>
              <a:gd name="connsiteX4" fmla="*/ 603034 w 3793586"/>
              <a:gd name="connsiteY4" fmla="*/ 184248 h 1205508"/>
              <a:gd name="connsiteX5" fmla="*/ 773653 w 3793586"/>
              <a:gd name="connsiteY5" fmla="*/ 638 h 1205508"/>
              <a:gd name="connsiteX6" fmla="*/ 955320 w 3793586"/>
              <a:gd name="connsiteY6" fmla="*/ 244219 h 1205508"/>
              <a:gd name="connsiteX7" fmla="*/ 1070082 w 3793586"/>
              <a:gd name="connsiteY7" fmla="*/ 495799 h 1205508"/>
              <a:gd name="connsiteX8" fmla="*/ 1215593 w 3793586"/>
              <a:gd name="connsiteY8" fmla="*/ 378216 h 1205508"/>
              <a:gd name="connsiteX9" fmla="*/ 1328415 w 3793586"/>
              <a:gd name="connsiteY9" fmla="*/ 205426 h 1205508"/>
              <a:gd name="connsiteX10" fmla="*/ 1511378 w 3793586"/>
              <a:gd name="connsiteY10" fmla="*/ 574125 h 1205508"/>
              <a:gd name="connsiteX11" fmla="*/ 1701693 w 3793586"/>
              <a:gd name="connsiteY11" fmla="*/ 942827 h 1205508"/>
              <a:gd name="connsiteX12" fmla="*/ 1813865 w 3793586"/>
              <a:gd name="connsiteY12" fmla="*/ 822423 h 1205508"/>
              <a:gd name="connsiteX13" fmla="*/ 1907636 w 3793586"/>
              <a:gd name="connsiteY13" fmla="*/ 638813 h 1205508"/>
              <a:gd name="connsiteX14" fmla="*/ 1944827 w 3793586"/>
              <a:gd name="connsiteY14" fmla="*/ 681241 h 1205508"/>
              <a:gd name="connsiteX15" fmla="*/ 2120468 w 3793586"/>
              <a:gd name="connsiteY15" fmla="*/ 1003398 h 1205508"/>
              <a:gd name="connsiteX16" fmla="*/ 2295201 w 3793586"/>
              <a:gd name="connsiteY16" fmla="*/ 1205411 h 1205508"/>
              <a:gd name="connsiteX17" fmla="*/ 2450885 w 3793586"/>
              <a:gd name="connsiteY17" fmla="*/ 979586 h 1205508"/>
              <a:gd name="connsiteX18" fmla="*/ 2629731 w 3793586"/>
              <a:gd name="connsiteY18" fmla="*/ 572784 h 1205508"/>
              <a:gd name="connsiteX19" fmla="*/ 2732380 w 3793586"/>
              <a:gd name="connsiteY19" fmla="*/ 864638 h 1205508"/>
              <a:gd name="connsiteX20" fmla="*/ 2883300 w 3793586"/>
              <a:gd name="connsiteY20" fmla="*/ 965992 h 1205508"/>
              <a:gd name="connsiteX21" fmla="*/ 3068205 w 3793586"/>
              <a:gd name="connsiteY21" fmla="*/ 597938 h 1205508"/>
              <a:gd name="connsiteX22" fmla="*/ 3189905 w 3793586"/>
              <a:gd name="connsiteY22" fmla="*/ 248935 h 1205508"/>
              <a:gd name="connsiteX23" fmla="*/ 3349702 w 3793586"/>
              <a:gd name="connsiteY23" fmla="*/ 365223 h 1205508"/>
              <a:gd name="connsiteX24" fmla="*/ 3486982 w 3793586"/>
              <a:gd name="connsiteY24" fmla="*/ 524373 h 1205508"/>
              <a:gd name="connsiteX25" fmla="*/ 3604566 w 3793586"/>
              <a:gd name="connsiteY25" fmla="*/ 183601 h 1205508"/>
              <a:gd name="connsiteX26" fmla="*/ 3793586 w 3793586"/>
              <a:gd name="connsiteY26" fmla="*/ 9515 h 1205508"/>
              <a:gd name="connsiteX0" fmla="*/ 0 w 3793586"/>
              <a:gd name="connsiteY0" fmla="*/ 480139 h 1205477"/>
              <a:gd name="connsiteX1" fmla="*/ 198544 w 3793586"/>
              <a:gd name="connsiteY1" fmla="*/ 195870 h 1205477"/>
              <a:gd name="connsiteX2" fmla="*/ 310718 w 3793586"/>
              <a:gd name="connsiteY2" fmla="*/ 355668 h 1205477"/>
              <a:gd name="connsiteX3" fmla="*/ 439122 w 3793586"/>
              <a:gd name="connsiteY3" fmla="*/ 467193 h 1205477"/>
              <a:gd name="connsiteX4" fmla="*/ 603034 w 3793586"/>
              <a:gd name="connsiteY4" fmla="*/ 184217 h 1205477"/>
              <a:gd name="connsiteX5" fmla="*/ 773653 w 3793586"/>
              <a:gd name="connsiteY5" fmla="*/ 607 h 1205477"/>
              <a:gd name="connsiteX6" fmla="*/ 955320 w 3793586"/>
              <a:gd name="connsiteY6" fmla="*/ 244188 h 1205477"/>
              <a:gd name="connsiteX7" fmla="*/ 1070082 w 3793586"/>
              <a:gd name="connsiteY7" fmla="*/ 495768 h 1205477"/>
              <a:gd name="connsiteX8" fmla="*/ 1215593 w 3793586"/>
              <a:gd name="connsiteY8" fmla="*/ 378185 h 1205477"/>
              <a:gd name="connsiteX9" fmla="*/ 1328415 w 3793586"/>
              <a:gd name="connsiteY9" fmla="*/ 205395 h 1205477"/>
              <a:gd name="connsiteX10" fmla="*/ 1511378 w 3793586"/>
              <a:gd name="connsiteY10" fmla="*/ 574094 h 1205477"/>
              <a:gd name="connsiteX11" fmla="*/ 1701693 w 3793586"/>
              <a:gd name="connsiteY11" fmla="*/ 942796 h 1205477"/>
              <a:gd name="connsiteX12" fmla="*/ 1813865 w 3793586"/>
              <a:gd name="connsiteY12" fmla="*/ 822392 h 1205477"/>
              <a:gd name="connsiteX13" fmla="*/ 1907636 w 3793586"/>
              <a:gd name="connsiteY13" fmla="*/ 638782 h 1205477"/>
              <a:gd name="connsiteX14" fmla="*/ 1944827 w 3793586"/>
              <a:gd name="connsiteY14" fmla="*/ 681210 h 1205477"/>
              <a:gd name="connsiteX15" fmla="*/ 2120468 w 3793586"/>
              <a:gd name="connsiteY15" fmla="*/ 1003367 h 1205477"/>
              <a:gd name="connsiteX16" fmla="*/ 2295201 w 3793586"/>
              <a:gd name="connsiteY16" fmla="*/ 1205380 h 1205477"/>
              <a:gd name="connsiteX17" fmla="*/ 2450885 w 3793586"/>
              <a:gd name="connsiteY17" fmla="*/ 979555 h 1205477"/>
              <a:gd name="connsiteX18" fmla="*/ 2629731 w 3793586"/>
              <a:gd name="connsiteY18" fmla="*/ 572753 h 1205477"/>
              <a:gd name="connsiteX19" fmla="*/ 2732380 w 3793586"/>
              <a:gd name="connsiteY19" fmla="*/ 864607 h 1205477"/>
              <a:gd name="connsiteX20" fmla="*/ 2883300 w 3793586"/>
              <a:gd name="connsiteY20" fmla="*/ 965961 h 1205477"/>
              <a:gd name="connsiteX21" fmla="*/ 3068205 w 3793586"/>
              <a:gd name="connsiteY21" fmla="*/ 597907 h 1205477"/>
              <a:gd name="connsiteX22" fmla="*/ 3189905 w 3793586"/>
              <a:gd name="connsiteY22" fmla="*/ 248904 h 1205477"/>
              <a:gd name="connsiteX23" fmla="*/ 3349702 w 3793586"/>
              <a:gd name="connsiteY23" fmla="*/ 365192 h 1205477"/>
              <a:gd name="connsiteX24" fmla="*/ 3486982 w 3793586"/>
              <a:gd name="connsiteY24" fmla="*/ 524342 h 1205477"/>
              <a:gd name="connsiteX25" fmla="*/ 3604566 w 3793586"/>
              <a:gd name="connsiteY25" fmla="*/ 183570 h 1205477"/>
              <a:gd name="connsiteX26" fmla="*/ 3793586 w 3793586"/>
              <a:gd name="connsiteY26" fmla="*/ 9484 h 12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93586" h="1205477">
                <a:moveTo>
                  <a:pt x="0" y="480139"/>
                </a:moveTo>
                <a:cubicBezTo>
                  <a:pt x="49567" y="403939"/>
                  <a:pt x="146758" y="216615"/>
                  <a:pt x="198544" y="195870"/>
                </a:cubicBezTo>
                <a:cubicBezTo>
                  <a:pt x="250330" y="175125"/>
                  <a:pt x="270622" y="310447"/>
                  <a:pt x="310718" y="355668"/>
                </a:cubicBezTo>
                <a:cubicBezTo>
                  <a:pt x="350814" y="400889"/>
                  <a:pt x="390403" y="495768"/>
                  <a:pt x="439122" y="467193"/>
                </a:cubicBezTo>
                <a:cubicBezTo>
                  <a:pt x="487841" y="438618"/>
                  <a:pt x="547279" y="261981"/>
                  <a:pt x="603034" y="184217"/>
                </a:cubicBezTo>
                <a:cubicBezTo>
                  <a:pt x="658789" y="106453"/>
                  <a:pt x="714939" y="-9388"/>
                  <a:pt x="773653" y="607"/>
                </a:cubicBezTo>
                <a:cubicBezTo>
                  <a:pt x="832367" y="10602"/>
                  <a:pt x="905915" y="161661"/>
                  <a:pt x="955320" y="244188"/>
                </a:cubicBezTo>
                <a:cubicBezTo>
                  <a:pt x="1004725" y="326715"/>
                  <a:pt x="1026703" y="473435"/>
                  <a:pt x="1070082" y="495768"/>
                </a:cubicBezTo>
                <a:cubicBezTo>
                  <a:pt x="1113461" y="518101"/>
                  <a:pt x="1172537" y="426581"/>
                  <a:pt x="1215593" y="378185"/>
                </a:cubicBezTo>
                <a:cubicBezTo>
                  <a:pt x="1258649" y="329789"/>
                  <a:pt x="1279118" y="172744"/>
                  <a:pt x="1328415" y="205395"/>
                </a:cubicBezTo>
                <a:cubicBezTo>
                  <a:pt x="1377713" y="238047"/>
                  <a:pt x="1449165" y="451194"/>
                  <a:pt x="1511378" y="574094"/>
                </a:cubicBezTo>
                <a:cubicBezTo>
                  <a:pt x="1573591" y="696994"/>
                  <a:pt x="1651279" y="901413"/>
                  <a:pt x="1701693" y="942796"/>
                </a:cubicBezTo>
                <a:cubicBezTo>
                  <a:pt x="1752107" y="984179"/>
                  <a:pt x="1779541" y="873061"/>
                  <a:pt x="1813865" y="822392"/>
                </a:cubicBezTo>
                <a:cubicBezTo>
                  <a:pt x="1848189" y="771723"/>
                  <a:pt x="1885809" y="662312"/>
                  <a:pt x="1907636" y="638782"/>
                </a:cubicBezTo>
                <a:cubicBezTo>
                  <a:pt x="1929463" y="615252"/>
                  <a:pt x="1909355" y="620446"/>
                  <a:pt x="1944827" y="681210"/>
                </a:cubicBezTo>
                <a:cubicBezTo>
                  <a:pt x="1980299" y="741974"/>
                  <a:pt x="2062072" y="916005"/>
                  <a:pt x="2120468" y="1003367"/>
                </a:cubicBezTo>
                <a:cubicBezTo>
                  <a:pt x="2178864" y="1090729"/>
                  <a:pt x="2240131" y="1209349"/>
                  <a:pt x="2295201" y="1205380"/>
                </a:cubicBezTo>
                <a:cubicBezTo>
                  <a:pt x="2350271" y="1201411"/>
                  <a:pt x="2395130" y="1084993"/>
                  <a:pt x="2450885" y="979555"/>
                </a:cubicBezTo>
                <a:cubicBezTo>
                  <a:pt x="2506640" y="874117"/>
                  <a:pt x="2582815" y="591911"/>
                  <a:pt x="2629731" y="572753"/>
                </a:cubicBezTo>
                <a:cubicBezTo>
                  <a:pt x="2676647" y="553595"/>
                  <a:pt x="2690118" y="799072"/>
                  <a:pt x="2732380" y="864607"/>
                </a:cubicBezTo>
                <a:cubicBezTo>
                  <a:pt x="2774642" y="930142"/>
                  <a:pt x="2827329" y="1010411"/>
                  <a:pt x="2883300" y="965961"/>
                </a:cubicBezTo>
                <a:cubicBezTo>
                  <a:pt x="2939271" y="921511"/>
                  <a:pt x="3017104" y="717417"/>
                  <a:pt x="3068205" y="597907"/>
                </a:cubicBezTo>
                <a:cubicBezTo>
                  <a:pt x="3119306" y="478398"/>
                  <a:pt x="3142989" y="287690"/>
                  <a:pt x="3189905" y="248904"/>
                </a:cubicBezTo>
                <a:cubicBezTo>
                  <a:pt x="3236821" y="210118"/>
                  <a:pt x="3300189" y="319286"/>
                  <a:pt x="3349702" y="365192"/>
                </a:cubicBezTo>
                <a:cubicBezTo>
                  <a:pt x="3399215" y="411098"/>
                  <a:pt x="3444505" y="554612"/>
                  <a:pt x="3486982" y="524342"/>
                </a:cubicBezTo>
                <a:cubicBezTo>
                  <a:pt x="3529459" y="494072"/>
                  <a:pt x="3553465" y="269380"/>
                  <a:pt x="3604566" y="183570"/>
                </a:cubicBezTo>
                <a:cubicBezTo>
                  <a:pt x="3655667" y="97760"/>
                  <a:pt x="3717941" y="5369"/>
                  <a:pt x="3793586" y="948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C000"/>
              </a:solidFill>
            </a:endParaRPr>
          </a:p>
        </p:txBody>
      </p:sp>
      <p:sp>
        <p:nvSpPr>
          <p:cNvPr id="50" name="Volný tvar 49"/>
          <p:cNvSpPr/>
          <p:nvPr/>
        </p:nvSpPr>
        <p:spPr>
          <a:xfrm>
            <a:off x="-4356992" y="2776824"/>
            <a:ext cx="3817398" cy="355121"/>
          </a:xfrm>
          <a:custGeom>
            <a:avLst/>
            <a:gdLst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17398" h="355121">
                <a:moveTo>
                  <a:pt x="0" y="159812"/>
                </a:moveTo>
                <a:cubicBezTo>
                  <a:pt x="49567" y="83612"/>
                  <a:pt x="99134" y="7412"/>
                  <a:pt x="150920" y="8892"/>
                </a:cubicBezTo>
                <a:cubicBezTo>
                  <a:pt x="202706" y="10372"/>
                  <a:pt x="261891" y="113945"/>
                  <a:pt x="310718" y="168690"/>
                </a:cubicBezTo>
                <a:cubicBezTo>
                  <a:pt x="359545" y="223435"/>
                  <a:pt x="393577" y="337365"/>
                  <a:pt x="443884" y="337365"/>
                </a:cubicBezTo>
                <a:cubicBezTo>
                  <a:pt x="494191" y="337365"/>
                  <a:pt x="560773" y="223435"/>
                  <a:pt x="612559" y="168690"/>
                </a:cubicBezTo>
                <a:cubicBezTo>
                  <a:pt x="664345" y="113945"/>
                  <a:pt x="699856" y="4453"/>
                  <a:pt x="754602" y="8892"/>
                </a:cubicBezTo>
                <a:cubicBezTo>
                  <a:pt x="809348" y="13331"/>
                  <a:pt x="889247" y="140578"/>
                  <a:pt x="941033" y="195323"/>
                </a:cubicBezTo>
                <a:cubicBezTo>
                  <a:pt x="992819" y="250068"/>
                  <a:pt x="1017973" y="338845"/>
                  <a:pt x="1065320" y="337365"/>
                </a:cubicBezTo>
                <a:cubicBezTo>
                  <a:pt x="1112667" y="335885"/>
                  <a:pt x="1173332" y="241191"/>
                  <a:pt x="1225118" y="186445"/>
                </a:cubicBezTo>
                <a:cubicBezTo>
                  <a:pt x="1276905" y="131699"/>
                  <a:pt x="1322773" y="10372"/>
                  <a:pt x="1376039" y="8892"/>
                </a:cubicBezTo>
                <a:cubicBezTo>
                  <a:pt x="1429305" y="7412"/>
                  <a:pt x="1494408" y="121342"/>
                  <a:pt x="1544715" y="177567"/>
                </a:cubicBezTo>
                <a:cubicBezTo>
                  <a:pt x="1595022" y="233792"/>
                  <a:pt x="1629053" y="347722"/>
                  <a:pt x="1677880" y="346243"/>
                </a:cubicBezTo>
                <a:cubicBezTo>
                  <a:pt x="1726707" y="344764"/>
                  <a:pt x="1785892" y="224915"/>
                  <a:pt x="1837678" y="168690"/>
                </a:cubicBezTo>
                <a:cubicBezTo>
                  <a:pt x="1889464" y="112465"/>
                  <a:pt x="1938291" y="8892"/>
                  <a:pt x="1988598" y="8892"/>
                </a:cubicBezTo>
                <a:cubicBezTo>
                  <a:pt x="2038905" y="8892"/>
                  <a:pt x="2089211" y="113945"/>
                  <a:pt x="2139518" y="168690"/>
                </a:cubicBezTo>
                <a:cubicBezTo>
                  <a:pt x="2189825" y="223435"/>
                  <a:pt x="2240132" y="337365"/>
                  <a:pt x="2290439" y="337365"/>
                </a:cubicBezTo>
                <a:cubicBezTo>
                  <a:pt x="2340746" y="337365"/>
                  <a:pt x="2389573" y="224915"/>
                  <a:pt x="2441359" y="168690"/>
                </a:cubicBezTo>
                <a:cubicBezTo>
                  <a:pt x="2493145" y="112465"/>
                  <a:pt x="2547891" y="-1465"/>
                  <a:pt x="2601157" y="14"/>
                </a:cubicBezTo>
                <a:cubicBezTo>
                  <a:pt x="2654423" y="1493"/>
                  <a:pt x="2709169" y="118383"/>
                  <a:pt x="2760955" y="177567"/>
                </a:cubicBezTo>
                <a:cubicBezTo>
                  <a:pt x="2812741" y="236751"/>
                  <a:pt x="2863049" y="355121"/>
                  <a:pt x="2911876" y="355121"/>
                </a:cubicBezTo>
                <a:cubicBezTo>
                  <a:pt x="2960703" y="355121"/>
                  <a:pt x="3003611" y="236752"/>
                  <a:pt x="3053918" y="177567"/>
                </a:cubicBezTo>
                <a:cubicBezTo>
                  <a:pt x="3104225" y="118382"/>
                  <a:pt x="3160451" y="1493"/>
                  <a:pt x="3213717" y="14"/>
                </a:cubicBezTo>
                <a:cubicBezTo>
                  <a:pt x="3266983" y="-1465"/>
                  <a:pt x="3323208" y="112465"/>
                  <a:pt x="3373515" y="168690"/>
                </a:cubicBezTo>
                <a:cubicBezTo>
                  <a:pt x="3423822" y="224915"/>
                  <a:pt x="3466730" y="335886"/>
                  <a:pt x="3515557" y="337365"/>
                </a:cubicBezTo>
                <a:cubicBezTo>
                  <a:pt x="3564384" y="338844"/>
                  <a:pt x="3666478" y="177567"/>
                  <a:pt x="3666478" y="177567"/>
                </a:cubicBezTo>
                <a:cubicBezTo>
                  <a:pt x="3716785" y="124301"/>
                  <a:pt x="3741753" y="13654"/>
                  <a:pt x="3817398" y="17769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C00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2528888" y="3904822"/>
            <a:ext cx="3814762" cy="1406762"/>
          </a:xfrm>
          <a:custGeom>
            <a:avLst/>
            <a:gdLst>
              <a:gd name="connsiteX0" fmla="*/ 0 w 3814762"/>
              <a:gd name="connsiteY0" fmla="*/ 571928 h 1406762"/>
              <a:gd name="connsiteX1" fmla="*/ 42862 w 3814762"/>
              <a:gd name="connsiteY1" fmla="*/ 390953 h 1406762"/>
              <a:gd name="connsiteX2" fmla="*/ 90487 w 3814762"/>
              <a:gd name="connsiteY2" fmla="*/ 538591 h 1406762"/>
              <a:gd name="connsiteX3" fmla="*/ 128587 w 3814762"/>
              <a:gd name="connsiteY3" fmla="*/ 700516 h 1406762"/>
              <a:gd name="connsiteX4" fmla="*/ 171450 w 3814762"/>
              <a:gd name="connsiteY4" fmla="*/ 476678 h 1406762"/>
              <a:gd name="connsiteX5" fmla="*/ 223837 w 3814762"/>
              <a:gd name="connsiteY5" fmla="*/ 233791 h 1406762"/>
              <a:gd name="connsiteX6" fmla="*/ 266700 w 3814762"/>
              <a:gd name="connsiteY6" fmla="*/ 481441 h 1406762"/>
              <a:gd name="connsiteX7" fmla="*/ 323850 w 3814762"/>
              <a:gd name="connsiteY7" fmla="*/ 733853 h 1406762"/>
              <a:gd name="connsiteX8" fmla="*/ 361950 w 3814762"/>
              <a:gd name="connsiteY8" fmla="*/ 543353 h 1406762"/>
              <a:gd name="connsiteX9" fmla="*/ 409575 w 3814762"/>
              <a:gd name="connsiteY9" fmla="*/ 362378 h 1406762"/>
              <a:gd name="connsiteX10" fmla="*/ 452437 w 3814762"/>
              <a:gd name="connsiteY10" fmla="*/ 548116 h 1406762"/>
              <a:gd name="connsiteX11" fmla="*/ 504825 w 3814762"/>
              <a:gd name="connsiteY11" fmla="*/ 752903 h 1406762"/>
              <a:gd name="connsiteX12" fmla="*/ 542925 w 3814762"/>
              <a:gd name="connsiteY12" fmla="*/ 462391 h 1406762"/>
              <a:gd name="connsiteX13" fmla="*/ 604837 w 3814762"/>
              <a:gd name="connsiteY13" fmla="*/ 167116 h 1406762"/>
              <a:gd name="connsiteX14" fmla="*/ 652462 w 3814762"/>
              <a:gd name="connsiteY14" fmla="*/ 333803 h 1406762"/>
              <a:gd name="connsiteX15" fmla="*/ 681037 w 3814762"/>
              <a:gd name="connsiteY15" fmla="*/ 462391 h 1406762"/>
              <a:gd name="connsiteX16" fmla="*/ 738187 w 3814762"/>
              <a:gd name="connsiteY16" fmla="*/ 219503 h 1406762"/>
              <a:gd name="connsiteX17" fmla="*/ 781050 w 3814762"/>
              <a:gd name="connsiteY17" fmla="*/ 428 h 1406762"/>
              <a:gd name="connsiteX18" fmla="*/ 833437 w 3814762"/>
              <a:gd name="connsiteY18" fmla="*/ 276653 h 1406762"/>
              <a:gd name="connsiteX19" fmla="*/ 885825 w 3814762"/>
              <a:gd name="connsiteY19" fmla="*/ 533828 h 1406762"/>
              <a:gd name="connsiteX20" fmla="*/ 919162 w 3814762"/>
              <a:gd name="connsiteY20" fmla="*/ 371903 h 1406762"/>
              <a:gd name="connsiteX21" fmla="*/ 957262 w 3814762"/>
              <a:gd name="connsiteY21" fmla="*/ 248078 h 1406762"/>
              <a:gd name="connsiteX22" fmla="*/ 1014412 w 3814762"/>
              <a:gd name="connsiteY22" fmla="*/ 505253 h 1406762"/>
              <a:gd name="connsiteX23" fmla="*/ 1057275 w 3814762"/>
              <a:gd name="connsiteY23" fmla="*/ 781478 h 1406762"/>
              <a:gd name="connsiteX24" fmla="*/ 1104900 w 3814762"/>
              <a:gd name="connsiteY24" fmla="*/ 562403 h 1406762"/>
              <a:gd name="connsiteX25" fmla="*/ 1162050 w 3814762"/>
              <a:gd name="connsiteY25" fmla="*/ 338566 h 1406762"/>
              <a:gd name="connsiteX26" fmla="*/ 1200150 w 3814762"/>
              <a:gd name="connsiteY26" fmla="*/ 524303 h 1406762"/>
              <a:gd name="connsiteX27" fmla="*/ 1238250 w 3814762"/>
              <a:gd name="connsiteY27" fmla="*/ 690991 h 1406762"/>
              <a:gd name="connsiteX28" fmla="*/ 1290637 w 3814762"/>
              <a:gd name="connsiteY28" fmla="*/ 448103 h 1406762"/>
              <a:gd name="connsiteX29" fmla="*/ 1338262 w 3814762"/>
              <a:gd name="connsiteY29" fmla="*/ 229028 h 1406762"/>
              <a:gd name="connsiteX30" fmla="*/ 1390650 w 3814762"/>
              <a:gd name="connsiteY30" fmla="*/ 514778 h 1406762"/>
              <a:gd name="connsiteX31" fmla="*/ 1433512 w 3814762"/>
              <a:gd name="connsiteY31" fmla="*/ 757666 h 1406762"/>
              <a:gd name="connsiteX32" fmla="*/ 1481137 w 3814762"/>
              <a:gd name="connsiteY32" fmla="*/ 605266 h 1406762"/>
              <a:gd name="connsiteX33" fmla="*/ 1514475 w 3814762"/>
              <a:gd name="connsiteY33" fmla="*/ 486203 h 1406762"/>
              <a:gd name="connsiteX34" fmla="*/ 1571625 w 3814762"/>
              <a:gd name="connsiteY34" fmla="*/ 819578 h 1406762"/>
              <a:gd name="connsiteX35" fmla="*/ 1628775 w 3814762"/>
              <a:gd name="connsiteY35" fmla="*/ 1124378 h 1406762"/>
              <a:gd name="connsiteX36" fmla="*/ 1671637 w 3814762"/>
              <a:gd name="connsiteY36" fmla="*/ 924353 h 1406762"/>
              <a:gd name="connsiteX37" fmla="*/ 1704975 w 3814762"/>
              <a:gd name="connsiteY37" fmla="*/ 771953 h 1406762"/>
              <a:gd name="connsiteX38" fmla="*/ 1757362 w 3814762"/>
              <a:gd name="connsiteY38" fmla="*/ 976741 h 1406762"/>
              <a:gd name="connsiteX39" fmla="*/ 1804987 w 3814762"/>
              <a:gd name="connsiteY39" fmla="*/ 1176766 h 1406762"/>
              <a:gd name="connsiteX40" fmla="*/ 1852612 w 3814762"/>
              <a:gd name="connsiteY40" fmla="*/ 905303 h 1406762"/>
              <a:gd name="connsiteX41" fmla="*/ 1895475 w 3814762"/>
              <a:gd name="connsiteY41" fmla="*/ 662416 h 1406762"/>
              <a:gd name="connsiteX42" fmla="*/ 1952625 w 3814762"/>
              <a:gd name="connsiteY42" fmla="*/ 891016 h 1406762"/>
              <a:gd name="connsiteX43" fmla="*/ 1981200 w 3814762"/>
              <a:gd name="connsiteY43" fmla="*/ 1071991 h 1406762"/>
              <a:gd name="connsiteX44" fmla="*/ 2033587 w 3814762"/>
              <a:gd name="connsiteY44" fmla="*/ 900541 h 1406762"/>
              <a:gd name="connsiteX45" fmla="*/ 2071687 w 3814762"/>
              <a:gd name="connsiteY45" fmla="*/ 757666 h 1406762"/>
              <a:gd name="connsiteX46" fmla="*/ 2128837 w 3814762"/>
              <a:gd name="connsiteY46" fmla="*/ 1052941 h 1406762"/>
              <a:gd name="connsiteX47" fmla="*/ 2176462 w 3814762"/>
              <a:gd name="connsiteY47" fmla="*/ 1348216 h 1406762"/>
              <a:gd name="connsiteX48" fmla="*/ 2228850 w 3814762"/>
              <a:gd name="connsiteY48" fmla="*/ 1152953 h 1406762"/>
              <a:gd name="connsiteX49" fmla="*/ 2262187 w 3814762"/>
              <a:gd name="connsiteY49" fmla="*/ 1005316 h 1406762"/>
              <a:gd name="connsiteX50" fmla="*/ 2319337 w 3814762"/>
              <a:gd name="connsiteY50" fmla="*/ 1205341 h 1406762"/>
              <a:gd name="connsiteX51" fmla="*/ 2357437 w 3814762"/>
              <a:gd name="connsiteY51" fmla="*/ 1405366 h 1406762"/>
              <a:gd name="connsiteX52" fmla="*/ 2409825 w 3814762"/>
              <a:gd name="connsiteY52" fmla="*/ 1100566 h 1406762"/>
              <a:gd name="connsiteX53" fmla="*/ 2457450 w 3814762"/>
              <a:gd name="connsiteY53" fmla="*/ 829103 h 1406762"/>
              <a:gd name="connsiteX54" fmla="*/ 2495550 w 3814762"/>
              <a:gd name="connsiteY54" fmla="*/ 995791 h 1406762"/>
              <a:gd name="connsiteX55" fmla="*/ 2538412 w 3814762"/>
              <a:gd name="connsiteY55" fmla="*/ 1119616 h 1406762"/>
              <a:gd name="connsiteX56" fmla="*/ 2590800 w 3814762"/>
              <a:gd name="connsiteY56" fmla="*/ 886253 h 1406762"/>
              <a:gd name="connsiteX57" fmla="*/ 2643187 w 3814762"/>
              <a:gd name="connsiteY57" fmla="*/ 652891 h 1406762"/>
              <a:gd name="connsiteX58" fmla="*/ 2690812 w 3814762"/>
              <a:gd name="connsiteY58" fmla="*/ 900541 h 1406762"/>
              <a:gd name="connsiteX59" fmla="*/ 2733675 w 3814762"/>
              <a:gd name="connsiteY59" fmla="*/ 1143428 h 1406762"/>
              <a:gd name="connsiteX60" fmla="*/ 2776537 w 3814762"/>
              <a:gd name="connsiteY60" fmla="*/ 943403 h 1406762"/>
              <a:gd name="connsiteX61" fmla="*/ 2819400 w 3814762"/>
              <a:gd name="connsiteY61" fmla="*/ 771953 h 1406762"/>
              <a:gd name="connsiteX62" fmla="*/ 2871787 w 3814762"/>
              <a:gd name="connsiteY62" fmla="*/ 981503 h 1406762"/>
              <a:gd name="connsiteX63" fmla="*/ 2914650 w 3814762"/>
              <a:gd name="connsiteY63" fmla="*/ 1172003 h 1406762"/>
              <a:gd name="connsiteX64" fmla="*/ 2962275 w 3814762"/>
              <a:gd name="connsiteY64" fmla="*/ 891016 h 1406762"/>
              <a:gd name="connsiteX65" fmla="*/ 3014662 w 3814762"/>
              <a:gd name="connsiteY65" fmla="*/ 590978 h 1406762"/>
              <a:gd name="connsiteX66" fmla="*/ 3057525 w 3814762"/>
              <a:gd name="connsiteY66" fmla="*/ 738616 h 1406762"/>
              <a:gd name="connsiteX67" fmla="*/ 3100387 w 3814762"/>
              <a:gd name="connsiteY67" fmla="*/ 848153 h 1406762"/>
              <a:gd name="connsiteX68" fmla="*/ 3152775 w 3814762"/>
              <a:gd name="connsiteY68" fmla="*/ 533828 h 1406762"/>
              <a:gd name="connsiteX69" fmla="*/ 3195637 w 3814762"/>
              <a:gd name="connsiteY69" fmla="*/ 262366 h 1406762"/>
              <a:gd name="connsiteX70" fmla="*/ 3238500 w 3814762"/>
              <a:gd name="connsiteY70" fmla="*/ 467153 h 1406762"/>
              <a:gd name="connsiteX71" fmla="*/ 3286125 w 3814762"/>
              <a:gd name="connsiteY71" fmla="*/ 662416 h 1406762"/>
              <a:gd name="connsiteX72" fmla="*/ 3333750 w 3814762"/>
              <a:gd name="connsiteY72" fmla="*/ 476678 h 1406762"/>
              <a:gd name="connsiteX73" fmla="*/ 3371850 w 3814762"/>
              <a:gd name="connsiteY73" fmla="*/ 300466 h 1406762"/>
              <a:gd name="connsiteX74" fmla="*/ 3424237 w 3814762"/>
              <a:gd name="connsiteY74" fmla="*/ 514778 h 1406762"/>
              <a:gd name="connsiteX75" fmla="*/ 3467100 w 3814762"/>
              <a:gd name="connsiteY75" fmla="*/ 800528 h 1406762"/>
              <a:gd name="connsiteX76" fmla="*/ 3519487 w 3814762"/>
              <a:gd name="connsiteY76" fmla="*/ 529066 h 1406762"/>
              <a:gd name="connsiteX77" fmla="*/ 3571875 w 3814762"/>
              <a:gd name="connsiteY77" fmla="*/ 314753 h 1406762"/>
              <a:gd name="connsiteX78" fmla="*/ 3614737 w 3814762"/>
              <a:gd name="connsiteY78" fmla="*/ 476678 h 1406762"/>
              <a:gd name="connsiteX79" fmla="*/ 3652837 w 3814762"/>
              <a:gd name="connsiteY79" fmla="*/ 610028 h 1406762"/>
              <a:gd name="connsiteX80" fmla="*/ 3700462 w 3814762"/>
              <a:gd name="connsiteY80" fmla="*/ 324278 h 1406762"/>
              <a:gd name="connsiteX81" fmla="*/ 3752850 w 3814762"/>
              <a:gd name="connsiteY81" fmla="*/ 43291 h 1406762"/>
              <a:gd name="connsiteX82" fmla="*/ 3795712 w 3814762"/>
              <a:gd name="connsiteY82" fmla="*/ 219503 h 1406762"/>
              <a:gd name="connsiteX83" fmla="*/ 3814762 w 3814762"/>
              <a:gd name="connsiteY83" fmla="*/ 367141 h 140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814762" h="1406762">
                <a:moveTo>
                  <a:pt x="0" y="571928"/>
                </a:moveTo>
                <a:cubicBezTo>
                  <a:pt x="13890" y="484218"/>
                  <a:pt x="27781" y="396509"/>
                  <a:pt x="42862" y="390953"/>
                </a:cubicBezTo>
                <a:cubicBezTo>
                  <a:pt x="57943" y="385397"/>
                  <a:pt x="76200" y="486997"/>
                  <a:pt x="90487" y="538591"/>
                </a:cubicBezTo>
                <a:cubicBezTo>
                  <a:pt x="104774" y="590185"/>
                  <a:pt x="115093" y="710835"/>
                  <a:pt x="128587" y="700516"/>
                </a:cubicBezTo>
                <a:cubicBezTo>
                  <a:pt x="142081" y="690197"/>
                  <a:pt x="155575" y="554465"/>
                  <a:pt x="171450" y="476678"/>
                </a:cubicBezTo>
                <a:cubicBezTo>
                  <a:pt x="187325" y="398891"/>
                  <a:pt x="207962" y="232997"/>
                  <a:pt x="223837" y="233791"/>
                </a:cubicBezTo>
                <a:cubicBezTo>
                  <a:pt x="239712" y="234585"/>
                  <a:pt x="250031" y="398097"/>
                  <a:pt x="266700" y="481441"/>
                </a:cubicBezTo>
                <a:cubicBezTo>
                  <a:pt x="283369" y="564785"/>
                  <a:pt x="307975" y="723534"/>
                  <a:pt x="323850" y="733853"/>
                </a:cubicBezTo>
                <a:cubicBezTo>
                  <a:pt x="339725" y="744172"/>
                  <a:pt x="347663" y="605265"/>
                  <a:pt x="361950" y="543353"/>
                </a:cubicBezTo>
                <a:cubicBezTo>
                  <a:pt x="376237" y="481441"/>
                  <a:pt x="394494" y="361584"/>
                  <a:pt x="409575" y="362378"/>
                </a:cubicBezTo>
                <a:cubicBezTo>
                  <a:pt x="424656" y="363172"/>
                  <a:pt x="436562" y="483029"/>
                  <a:pt x="452437" y="548116"/>
                </a:cubicBezTo>
                <a:cubicBezTo>
                  <a:pt x="468312" y="613203"/>
                  <a:pt x="489744" y="767191"/>
                  <a:pt x="504825" y="752903"/>
                </a:cubicBezTo>
                <a:cubicBezTo>
                  <a:pt x="519906" y="738616"/>
                  <a:pt x="526256" y="560022"/>
                  <a:pt x="542925" y="462391"/>
                </a:cubicBezTo>
                <a:cubicBezTo>
                  <a:pt x="559594" y="364760"/>
                  <a:pt x="586581" y="188547"/>
                  <a:pt x="604837" y="167116"/>
                </a:cubicBezTo>
                <a:cubicBezTo>
                  <a:pt x="623093" y="145685"/>
                  <a:pt x="639762" y="284591"/>
                  <a:pt x="652462" y="333803"/>
                </a:cubicBezTo>
                <a:cubicBezTo>
                  <a:pt x="665162" y="383015"/>
                  <a:pt x="666750" y="481441"/>
                  <a:pt x="681037" y="462391"/>
                </a:cubicBezTo>
                <a:cubicBezTo>
                  <a:pt x="695325" y="443341"/>
                  <a:pt x="721518" y="296497"/>
                  <a:pt x="738187" y="219503"/>
                </a:cubicBezTo>
                <a:cubicBezTo>
                  <a:pt x="754856" y="142509"/>
                  <a:pt x="765175" y="-9097"/>
                  <a:pt x="781050" y="428"/>
                </a:cubicBezTo>
                <a:cubicBezTo>
                  <a:pt x="796925" y="9953"/>
                  <a:pt x="815975" y="187753"/>
                  <a:pt x="833437" y="276653"/>
                </a:cubicBezTo>
                <a:cubicBezTo>
                  <a:pt x="850899" y="365553"/>
                  <a:pt x="871538" y="517953"/>
                  <a:pt x="885825" y="533828"/>
                </a:cubicBezTo>
                <a:cubicBezTo>
                  <a:pt x="900113" y="549703"/>
                  <a:pt x="907256" y="419528"/>
                  <a:pt x="919162" y="371903"/>
                </a:cubicBezTo>
                <a:cubicBezTo>
                  <a:pt x="931068" y="324278"/>
                  <a:pt x="941387" y="225853"/>
                  <a:pt x="957262" y="248078"/>
                </a:cubicBezTo>
                <a:cubicBezTo>
                  <a:pt x="973137" y="270303"/>
                  <a:pt x="997743" y="416353"/>
                  <a:pt x="1014412" y="505253"/>
                </a:cubicBezTo>
                <a:cubicBezTo>
                  <a:pt x="1031081" y="594153"/>
                  <a:pt x="1042194" y="771953"/>
                  <a:pt x="1057275" y="781478"/>
                </a:cubicBezTo>
                <a:cubicBezTo>
                  <a:pt x="1072356" y="791003"/>
                  <a:pt x="1087438" y="636222"/>
                  <a:pt x="1104900" y="562403"/>
                </a:cubicBezTo>
                <a:cubicBezTo>
                  <a:pt x="1122362" y="488584"/>
                  <a:pt x="1146175" y="344916"/>
                  <a:pt x="1162050" y="338566"/>
                </a:cubicBezTo>
                <a:cubicBezTo>
                  <a:pt x="1177925" y="332216"/>
                  <a:pt x="1187450" y="465565"/>
                  <a:pt x="1200150" y="524303"/>
                </a:cubicBezTo>
                <a:cubicBezTo>
                  <a:pt x="1212850" y="583041"/>
                  <a:pt x="1223169" y="703691"/>
                  <a:pt x="1238250" y="690991"/>
                </a:cubicBezTo>
                <a:cubicBezTo>
                  <a:pt x="1253331" y="678291"/>
                  <a:pt x="1273968" y="525097"/>
                  <a:pt x="1290637" y="448103"/>
                </a:cubicBezTo>
                <a:cubicBezTo>
                  <a:pt x="1307306" y="371109"/>
                  <a:pt x="1321593" y="217916"/>
                  <a:pt x="1338262" y="229028"/>
                </a:cubicBezTo>
                <a:cubicBezTo>
                  <a:pt x="1354931" y="240140"/>
                  <a:pt x="1374775" y="426672"/>
                  <a:pt x="1390650" y="514778"/>
                </a:cubicBezTo>
                <a:cubicBezTo>
                  <a:pt x="1406525" y="602884"/>
                  <a:pt x="1418431" y="742585"/>
                  <a:pt x="1433512" y="757666"/>
                </a:cubicBezTo>
                <a:cubicBezTo>
                  <a:pt x="1448593" y="772747"/>
                  <a:pt x="1467643" y="650510"/>
                  <a:pt x="1481137" y="605266"/>
                </a:cubicBezTo>
                <a:cubicBezTo>
                  <a:pt x="1494631" y="560022"/>
                  <a:pt x="1499394" y="450484"/>
                  <a:pt x="1514475" y="486203"/>
                </a:cubicBezTo>
                <a:cubicBezTo>
                  <a:pt x="1529556" y="521922"/>
                  <a:pt x="1552575" y="713215"/>
                  <a:pt x="1571625" y="819578"/>
                </a:cubicBezTo>
                <a:cubicBezTo>
                  <a:pt x="1590675" y="925941"/>
                  <a:pt x="1612106" y="1106916"/>
                  <a:pt x="1628775" y="1124378"/>
                </a:cubicBezTo>
                <a:cubicBezTo>
                  <a:pt x="1645444" y="1141840"/>
                  <a:pt x="1658937" y="983091"/>
                  <a:pt x="1671637" y="924353"/>
                </a:cubicBezTo>
                <a:cubicBezTo>
                  <a:pt x="1684337" y="865616"/>
                  <a:pt x="1690688" y="763222"/>
                  <a:pt x="1704975" y="771953"/>
                </a:cubicBezTo>
                <a:cubicBezTo>
                  <a:pt x="1719262" y="780684"/>
                  <a:pt x="1740693" y="909272"/>
                  <a:pt x="1757362" y="976741"/>
                </a:cubicBezTo>
                <a:cubicBezTo>
                  <a:pt x="1774031" y="1044210"/>
                  <a:pt x="1789112" y="1188672"/>
                  <a:pt x="1804987" y="1176766"/>
                </a:cubicBezTo>
                <a:cubicBezTo>
                  <a:pt x="1820862" y="1164860"/>
                  <a:pt x="1837531" y="991028"/>
                  <a:pt x="1852612" y="905303"/>
                </a:cubicBezTo>
                <a:cubicBezTo>
                  <a:pt x="1867693" y="819578"/>
                  <a:pt x="1878806" y="664797"/>
                  <a:pt x="1895475" y="662416"/>
                </a:cubicBezTo>
                <a:cubicBezTo>
                  <a:pt x="1912144" y="660035"/>
                  <a:pt x="1938338" y="822754"/>
                  <a:pt x="1952625" y="891016"/>
                </a:cubicBezTo>
                <a:cubicBezTo>
                  <a:pt x="1966912" y="959278"/>
                  <a:pt x="1967706" y="1070404"/>
                  <a:pt x="1981200" y="1071991"/>
                </a:cubicBezTo>
                <a:cubicBezTo>
                  <a:pt x="1994694" y="1073578"/>
                  <a:pt x="2018506" y="952929"/>
                  <a:pt x="2033587" y="900541"/>
                </a:cubicBezTo>
                <a:cubicBezTo>
                  <a:pt x="2048668" y="848153"/>
                  <a:pt x="2055812" y="732266"/>
                  <a:pt x="2071687" y="757666"/>
                </a:cubicBezTo>
                <a:cubicBezTo>
                  <a:pt x="2087562" y="783066"/>
                  <a:pt x="2111375" y="954516"/>
                  <a:pt x="2128837" y="1052941"/>
                </a:cubicBezTo>
                <a:cubicBezTo>
                  <a:pt x="2146300" y="1151366"/>
                  <a:pt x="2159793" y="1331547"/>
                  <a:pt x="2176462" y="1348216"/>
                </a:cubicBezTo>
                <a:cubicBezTo>
                  <a:pt x="2193131" y="1364885"/>
                  <a:pt x="2214563" y="1210103"/>
                  <a:pt x="2228850" y="1152953"/>
                </a:cubicBezTo>
                <a:cubicBezTo>
                  <a:pt x="2243138" y="1095803"/>
                  <a:pt x="2247106" y="996585"/>
                  <a:pt x="2262187" y="1005316"/>
                </a:cubicBezTo>
                <a:cubicBezTo>
                  <a:pt x="2277268" y="1014047"/>
                  <a:pt x="2303462" y="1138666"/>
                  <a:pt x="2319337" y="1205341"/>
                </a:cubicBezTo>
                <a:cubicBezTo>
                  <a:pt x="2335212" y="1272016"/>
                  <a:pt x="2342356" y="1422829"/>
                  <a:pt x="2357437" y="1405366"/>
                </a:cubicBezTo>
                <a:cubicBezTo>
                  <a:pt x="2372518" y="1387904"/>
                  <a:pt x="2393156" y="1196610"/>
                  <a:pt x="2409825" y="1100566"/>
                </a:cubicBezTo>
                <a:cubicBezTo>
                  <a:pt x="2426494" y="1004522"/>
                  <a:pt x="2443163" y="846565"/>
                  <a:pt x="2457450" y="829103"/>
                </a:cubicBezTo>
                <a:cubicBezTo>
                  <a:pt x="2471737" y="811641"/>
                  <a:pt x="2482056" y="947372"/>
                  <a:pt x="2495550" y="995791"/>
                </a:cubicBezTo>
                <a:cubicBezTo>
                  <a:pt x="2509044" y="1044210"/>
                  <a:pt x="2522537" y="1137872"/>
                  <a:pt x="2538412" y="1119616"/>
                </a:cubicBezTo>
                <a:cubicBezTo>
                  <a:pt x="2554287" y="1101360"/>
                  <a:pt x="2590800" y="886253"/>
                  <a:pt x="2590800" y="886253"/>
                </a:cubicBezTo>
                <a:cubicBezTo>
                  <a:pt x="2608262" y="808466"/>
                  <a:pt x="2626518" y="650510"/>
                  <a:pt x="2643187" y="652891"/>
                </a:cubicBezTo>
                <a:cubicBezTo>
                  <a:pt x="2659856" y="655272"/>
                  <a:pt x="2675731" y="818785"/>
                  <a:pt x="2690812" y="900541"/>
                </a:cubicBezTo>
                <a:cubicBezTo>
                  <a:pt x="2705893" y="982297"/>
                  <a:pt x="2719388" y="1136284"/>
                  <a:pt x="2733675" y="1143428"/>
                </a:cubicBezTo>
                <a:cubicBezTo>
                  <a:pt x="2747962" y="1150572"/>
                  <a:pt x="2762250" y="1005315"/>
                  <a:pt x="2776537" y="943403"/>
                </a:cubicBezTo>
                <a:cubicBezTo>
                  <a:pt x="2790824" y="881491"/>
                  <a:pt x="2803525" y="765603"/>
                  <a:pt x="2819400" y="771953"/>
                </a:cubicBezTo>
                <a:cubicBezTo>
                  <a:pt x="2835275" y="778303"/>
                  <a:pt x="2855912" y="914828"/>
                  <a:pt x="2871787" y="981503"/>
                </a:cubicBezTo>
                <a:cubicBezTo>
                  <a:pt x="2887662" y="1048178"/>
                  <a:pt x="2899569" y="1187084"/>
                  <a:pt x="2914650" y="1172003"/>
                </a:cubicBezTo>
                <a:cubicBezTo>
                  <a:pt x="2929731" y="1156922"/>
                  <a:pt x="2945606" y="987853"/>
                  <a:pt x="2962275" y="891016"/>
                </a:cubicBezTo>
                <a:cubicBezTo>
                  <a:pt x="2978944" y="794179"/>
                  <a:pt x="2998787" y="616378"/>
                  <a:pt x="3014662" y="590978"/>
                </a:cubicBezTo>
                <a:cubicBezTo>
                  <a:pt x="3030537" y="565578"/>
                  <a:pt x="3043238" y="695754"/>
                  <a:pt x="3057525" y="738616"/>
                </a:cubicBezTo>
                <a:cubicBezTo>
                  <a:pt x="3071812" y="781478"/>
                  <a:pt x="3084512" y="882284"/>
                  <a:pt x="3100387" y="848153"/>
                </a:cubicBezTo>
                <a:cubicBezTo>
                  <a:pt x="3116262" y="814022"/>
                  <a:pt x="3136900" y="631459"/>
                  <a:pt x="3152775" y="533828"/>
                </a:cubicBezTo>
                <a:cubicBezTo>
                  <a:pt x="3168650" y="436197"/>
                  <a:pt x="3181350" y="273478"/>
                  <a:pt x="3195637" y="262366"/>
                </a:cubicBezTo>
                <a:cubicBezTo>
                  <a:pt x="3209925" y="251253"/>
                  <a:pt x="3223419" y="400478"/>
                  <a:pt x="3238500" y="467153"/>
                </a:cubicBezTo>
                <a:cubicBezTo>
                  <a:pt x="3253581" y="533828"/>
                  <a:pt x="3270250" y="660829"/>
                  <a:pt x="3286125" y="662416"/>
                </a:cubicBezTo>
                <a:cubicBezTo>
                  <a:pt x="3302000" y="664004"/>
                  <a:pt x="3319463" y="537003"/>
                  <a:pt x="3333750" y="476678"/>
                </a:cubicBezTo>
                <a:cubicBezTo>
                  <a:pt x="3348037" y="416353"/>
                  <a:pt x="3356769" y="294116"/>
                  <a:pt x="3371850" y="300466"/>
                </a:cubicBezTo>
                <a:cubicBezTo>
                  <a:pt x="3386931" y="306816"/>
                  <a:pt x="3408362" y="431434"/>
                  <a:pt x="3424237" y="514778"/>
                </a:cubicBezTo>
                <a:cubicBezTo>
                  <a:pt x="3440112" y="598122"/>
                  <a:pt x="3451225" y="798147"/>
                  <a:pt x="3467100" y="800528"/>
                </a:cubicBezTo>
                <a:cubicBezTo>
                  <a:pt x="3482975" y="802909"/>
                  <a:pt x="3502025" y="610028"/>
                  <a:pt x="3519487" y="529066"/>
                </a:cubicBezTo>
                <a:cubicBezTo>
                  <a:pt x="3536949" y="448104"/>
                  <a:pt x="3556000" y="323484"/>
                  <a:pt x="3571875" y="314753"/>
                </a:cubicBezTo>
                <a:cubicBezTo>
                  <a:pt x="3587750" y="306022"/>
                  <a:pt x="3601243" y="427466"/>
                  <a:pt x="3614737" y="476678"/>
                </a:cubicBezTo>
                <a:cubicBezTo>
                  <a:pt x="3628231" y="525890"/>
                  <a:pt x="3638550" y="635428"/>
                  <a:pt x="3652837" y="610028"/>
                </a:cubicBezTo>
                <a:cubicBezTo>
                  <a:pt x="3667124" y="584628"/>
                  <a:pt x="3683793" y="418734"/>
                  <a:pt x="3700462" y="324278"/>
                </a:cubicBezTo>
                <a:cubicBezTo>
                  <a:pt x="3717131" y="229822"/>
                  <a:pt x="3736975" y="60753"/>
                  <a:pt x="3752850" y="43291"/>
                </a:cubicBezTo>
                <a:cubicBezTo>
                  <a:pt x="3768725" y="25829"/>
                  <a:pt x="3785393" y="165528"/>
                  <a:pt x="3795712" y="219503"/>
                </a:cubicBezTo>
                <a:cubicBezTo>
                  <a:pt x="3806031" y="273478"/>
                  <a:pt x="3814762" y="367141"/>
                  <a:pt x="3814762" y="36714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686015" y="4850760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= 0,02 Hz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2909738" y="5060795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= 0,1 Hz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2755520" y="4599961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= 0,33 Hz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6E84C89-B11F-4582-AABB-A04F8BA97FEB}"/>
              </a:ext>
            </a:extLst>
          </p:cNvPr>
          <p:cNvSpPr txBox="1"/>
          <p:nvPr/>
        </p:nvSpPr>
        <p:spPr>
          <a:xfrm>
            <a:off x="1617630" y="2033734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0.5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8CD019-7CCA-46DD-A8F9-D1581246BCD0}"/>
              </a:ext>
            </a:extLst>
          </p:cNvPr>
          <p:cNvSpPr txBox="1"/>
          <p:nvPr/>
        </p:nvSpPr>
        <p:spPr>
          <a:xfrm>
            <a:off x="383956" y="6152955"/>
            <a:ext cx="10389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Spectrum</a:t>
            </a:r>
            <a:r>
              <a:rPr lang="cs-CZ" dirty="0"/>
              <a:t>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principle</a:t>
            </a:r>
            <a:r>
              <a:rPr lang="cs-CZ" dirty="0"/>
              <a:t> in </a:t>
            </a:r>
            <a:r>
              <a:rPr lang="cs-CZ" dirty="0" err="1"/>
              <a:t>light</a:t>
            </a:r>
            <a:r>
              <a:rPr lang="cs-CZ" dirty="0"/>
              <a:t>: </a:t>
            </a:r>
            <a:r>
              <a:rPr lang="cs-CZ" dirty="0" err="1"/>
              <a:t>white</a:t>
            </a:r>
            <a:r>
              <a:rPr lang="cs-CZ" dirty="0"/>
              <a:t> </a:t>
            </a:r>
            <a:r>
              <a:rPr lang="cs-CZ" dirty="0" err="1"/>
              <a:t>light</a:t>
            </a:r>
            <a:r>
              <a:rPr lang="cs-CZ" dirty="0"/>
              <a:t> – via </a:t>
            </a:r>
            <a:r>
              <a:rPr lang="cs-CZ" dirty="0" err="1"/>
              <a:t>glass</a:t>
            </a:r>
            <a:r>
              <a:rPr lang="cs-CZ" dirty="0"/>
              <a:t> </a:t>
            </a:r>
            <a:r>
              <a:rPr lang="cs-CZ" dirty="0" err="1"/>
              <a:t>prism</a:t>
            </a:r>
            <a:r>
              <a:rPr lang="cs-CZ" dirty="0"/>
              <a:t> </a:t>
            </a:r>
            <a:r>
              <a:rPr lang="en-US" dirty="0"/>
              <a:t>- decomposes into individual components</a:t>
            </a:r>
            <a:endParaRPr lang="cs-CZ" dirty="0"/>
          </a:p>
          <a:p>
            <a:r>
              <a:rPr lang="en-US" dirty="0"/>
              <a:t> - colors of the spectrum, like a rainbow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609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/>
      <p:bldP spid="10" grpId="1"/>
      <p:bldP spid="51" grpId="0"/>
      <p:bldP spid="51" grpId="1"/>
      <p:bldP spid="52" grpId="0"/>
      <p:bldP spid="5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620713"/>
            <a:ext cx="6769100" cy="5256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386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799058" y="0"/>
            <a:ext cx="602222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3C82D7"/>
              </a:contourClr>
            </a:sp3d>
          </a:bodyPr>
          <a:lstStyle>
            <a:defPPr>
              <a:defRPr lang="cs-CZ"/>
            </a:defPPr>
            <a:lvl1pPr algn="ctr">
              <a:defRPr sz="5400" b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32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FREQUENCY - DOMAIN  METHODS</a:t>
            </a:r>
          </a:p>
          <a:p>
            <a:r>
              <a:rPr lang="en-US" sz="2800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- </a:t>
            </a:r>
            <a:r>
              <a:rPr lang="en-US" sz="2800" u="sng" dirty="0">
                <a:gradFill>
                  <a:gsLst>
                    <a:gs pos="0">
                      <a:srgbClr val="0000C0"/>
                    </a:gs>
                    <a:gs pos="25000">
                      <a:srgbClr val="0000C0"/>
                    </a:gs>
                    <a:gs pos="50000">
                      <a:srgbClr val="0000C0"/>
                    </a:gs>
                    <a:gs pos="75000">
                      <a:srgbClr val="0000C0"/>
                    </a:gs>
                    <a:gs pos="100000">
                      <a:srgbClr val="0000C0"/>
                    </a:gs>
                  </a:gsLst>
                  <a:lin ang="5400000"/>
                </a:gradFill>
              </a:rPr>
              <a:t>spectral analysis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774826" y="3998914"/>
            <a:ext cx="7993063" cy="2249487"/>
            <a:chOff x="333" y="2544"/>
            <a:chExt cx="5035" cy="1417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33" y="2544"/>
              <a:ext cx="5035" cy="1417"/>
              <a:chOff x="333" y="2544"/>
              <a:chExt cx="5035" cy="1417"/>
            </a:xfrm>
          </p:grpSpPr>
          <p:sp>
            <p:nvSpPr>
              <p:cNvPr id="7" name="Rectangle 14"/>
              <p:cNvSpPr>
                <a:spLocks noChangeArrowheads="1"/>
              </p:cNvSpPr>
              <p:nvPr/>
            </p:nvSpPr>
            <p:spPr bwMode="auto">
              <a:xfrm>
                <a:off x="1776" y="2688"/>
                <a:ext cx="3408" cy="1200"/>
              </a:xfrm>
              <a:prstGeom prst="rect">
                <a:avLst/>
              </a:prstGeom>
              <a:solidFill>
                <a:srgbClr val="E1E1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aphicFrame>
            <p:nvGraphicFramePr>
              <p:cNvPr id="8" name="Object 15"/>
              <p:cNvGraphicFramePr>
                <a:graphicFrameLocks noChangeAspect="1"/>
              </p:cNvGraphicFramePr>
              <p:nvPr/>
            </p:nvGraphicFramePr>
            <p:xfrm>
              <a:off x="333" y="2544"/>
              <a:ext cx="5035" cy="14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06" name="Graf" r:id="rId3" imgW="8001077" imgH="2257323" progId="MSGraph.Chart.8">
                      <p:embed followColorScheme="full"/>
                    </p:oleObj>
                  </mc:Choice>
                  <mc:Fallback>
                    <p:oleObj name="Graf" r:id="rId3" imgW="8001077" imgH="2257323" progId="MSGraph.Chart.8">
                      <p:embed followColorScheme="full"/>
                      <p:pic>
                        <p:nvPicPr>
                          <p:cNvPr id="8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3" y="2544"/>
                            <a:ext cx="5035" cy="141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3386" y="2688"/>
              <a:ext cx="487" cy="480"/>
            </a:xfrm>
            <a:prstGeom prst="rect">
              <a:avLst/>
            </a:prstGeom>
            <a:noFill/>
            <a:ln>
              <a:noFill/>
            </a:ln>
            <a:effectLst>
              <a:outerShdw dist="12700" algn="ctr" rotWithShape="0">
                <a:schemeClr val="accent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sz="2400" b="1">
                  <a:latin typeface="Times New Roman" pitchFamily="18" charset="0"/>
                </a:rPr>
                <a:t>HF</a:t>
              </a:r>
            </a:p>
            <a:p>
              <a:pPr algn="ctr"/>
              <a:r>
                <a:rPr lang="cs-CZ" sz="2000" b="1">
                  <a:latin typeface="Times New Roman" pitchFamily="18" charset="0"/>
                </a:rPr>
                <a:t>&gt;0,13</a:t>
              </a:r>
            </a:p>
          </p:txBody>
        </p:sp>
      </p:grp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1765301" y="4005263"/>
            <a:ext cx="7991475" cy="2259012"/>
            <a:chOff x="333" y="2545"/>
            <a:chExt cx="5034" cy="1423"/>
          </a:xfrm>
        </p:grpSpPr>
        <p:grpSp>
          <p:nvGrpSpPr>
            <p:cNvPr id="10" name="Group 18"/>
            <p:cNvGrpSpPr>
              <a:grpSpLocks/>
            </p:cNvGrpSpPr>
            <p:nvPr/>
          </p:nvGrpSpPr>
          <p:grpSpPr bwMode="auto">
            <a:xfrm>
              <a:off x="333" y="2545"/>
              <a:ext cx="5034" cy="1423"/>
              <a:chOff x="333" y="2545"/>
              <a:chExt cx="5034" cy="1423"/>
            </a:xfrm>
          </p:grpSpPr>
          <p:sp>
            <p:nvSpPr>
              <p:cNvPr id="12" name="Rectangle 19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576" cy="1200"/>
              </a:xfrm>
              <a:prstGeom prst="rect">
                <a:avLst/>
              </a:prstGeom>
              <a:solidFill>
                <a:srgbClr val="FFE1E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aphicFrame>
            <p:nvGraphicFramePr>
              <p:cNvPr id="13" name="Object 20"/>
              <p:cNvGraphicFramePr>
                <a:graphicFrameLocks noChangeAspect="1"/>
              </p:cNvGraphicFramePr>
              <p:nvPr/>
            </p:nvGraphicFramePr>
            <p:xfrm>
              <a:off x="333" y="2545"/>
              <a:ext cx="5034" cy="14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07" name="Graf" r:id="rId5" imgW="8001077" imgH="2257323" progId="MSGraph.Chart.8">
                      <p:embed followColorScheme="full"/>
                    </p:oleObj>
                  </mc:Choice>
                  <mc:Fallback>
                    <p:oleObj name="Graf" r:id="rId5" imgW="8001077" imgH="2257323" progId="MSGraph.Chart.8">
                      <p:embed followColorScheme="full"/>
                      <p:pic>
                        <p:nvPicPr>
                          <p:cNvPr id="13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3" y="2545"/>
                            <a:ext cx="5034" cy="142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1156" y="2688"/>
              <a:ext cx="668" cy="461"/>
            </a:xfrm>
            <a:prstGeom prst="rect">
              <a:avLst/>
            </a:prstGeom>
            <a:noFill/>
            <a:ln>
              <a:noFill/>
            </a:ln>
            <a:effectLst>
              <a:outerShdw dist="12700" algn="ctr" rotWithShape="0">
                <a:srgbClr val="FF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sz="2400" b="1">
                  <a:latin typeface="Times New Roman" pitchFamily="18" charset="0"/>
                </a:rPr>
                <a:t>MF</a:t>
              </a:r>
            </a:p>
            <a:p>
              <a:pPr algn="ctr"/>
              <a:r>
                <a:rPr lang="cs-CZ" b="1">
                  <a:latin typeface="Times New Roman" pitchFamily="18" charset="0"/>
                </a:rPr>
                <a:t>0,07-0,12</a:t>
              </a:r>
            </a:p>
          </p:txBody>
        </p:sp>
      </p:grpSp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1793876" y="3983038"/>
            <a:ext cx="7991475" cy="2266950"/>
            <a:chOff x="332" y="2062"/>
            <a:chExt cx="5034" cy="1428"/>
          </a:xfrm>
        </p:grpSpPr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48" y="2208"/>
              <a:ext cx="652" cy="1200"/>
            </a:xfrm>
            <a:prstGeom prst="rect">
              <a:avLst/>
            </a:prstGeom>
            <a:solidFill>
              <a:srgbClr val="CAEED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aphicFrame>
          <p:nvGraphicFramePr>
            <p:cNvPr id="16" name="Object 10"/>
            <p:cNvGraphicFramePr>
              <a:graphicFrameLocks noChangeAspect="1"/>
            </p:cNvGraphicFramePr>
            <p:nvPr/>
          </p:nvGraphicFramePr>
          <p:xfrm>
            <a:off x="332" y="2062"/>
            <a:ext cx="5034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8" name="Graf" r:id="rId7" imgW="8001077" imgH="2266814" progId="MSGraph.Chart.8">
                    <p:embed followColorScheme="full"/>
                  </p:oleObj>
                </mc:Choice>
                <mc:Fallback>
                  <p:oleObj name="Graf" r:id="rId7" imgW="8001077" imgH="2266814" progId="MSGraph.Chart.8">
                    <p:embed followColorScheme="full"/>
                    <p:pic>
                      <p:nvPicPr>
                        <p:cNvPr id="16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" y="2062"/>
                          <a:ext cx="5034" cy="14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544" y="2906"/>
              <a:ext cx="729" cy="480"/>
            </a:xfrm>
            <a:prstGeom prst="rect">
              <a:avLst/>
            </a:prstGeom>
            <a:noFill/>
            <a:ln>
              <a:noFill/>
            </a:ln>
            <a:effectLst>
              <a:outerShdw dist="12700" algn="ctr" rotWithShape="0">
                <a:srgbClr val="3399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sz="2400" b="1">
                  <a:latin typeface="Times New Roman" pitchFamily="18" charset="0"/>
                </a:rPr>
                <a:t>VLF</a:t>
              </a:r>
            </a:p>
            <a:p>
              <a:pPr algn="ctr"/>
              <a:r>
                <a:rPr lang="cs-CZ" sz="2000" b="1">
                  <a:latin typeface="Times New Roman" pitchFamily="18" charset="0"/>
                </a:rPr>
                <a:t>0,01-0,06</a:t>
              </a: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1773239" y="4005263"/>
            <a:ext cx="8643937" cy="2652712"/>
            <a:chOff x="334" y="2546"/>
            <a:chExt cx="5445" cy="1671"/>
          </a:xfrm>
        </p:grpSpPr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5307" y="3986"/>
              <a:ext cx="4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18900000" algn="ctr" rotWithShape="0">
                      <a:schemeClr val="tx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b="1">
                  <a:latin typeface="Times New Roman" pitchFamily="18" charset="0"/>
                </a:rPr>
                <a:t>f [Hz]</a:t>
              </a:r>
              <a:endParaRPr lang="en-GB" b="1">
                <a:latin typeface="Times New Roman" pitchFamily="18" charset="0"/>
              </a:endParaRPr>
            </a:p>
          </p:txBody>
        </p:sp>
        <p:graphicFrame>
          <p:nvGraphicFramePr>
            <p:cNvPr id="20" name="Object 7"/>
            <p:cNvGraphicFramePr>
              <a:graphicFrameLocks noChangeAspect="1"/>
            </p:cNvGraphicFramePr>
            <p:nvPr/>
          </p:nvGraphicFramePr>
          <p:xfrm>
            <a:off x="334" y="2546"/>
            <a:ext cx="5034" cy="14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9" name="Graf" r:id="rId9" imgW="8001077" imgH="2276611" progId="MSGraph.Chart.8">
                    <p:embed followColorScheme="full"/>
                  </p:oleObj>
                </mc:Choice>
                <mc:Fallback>
                  <p:oleObj name="Graf" r:id="rId9" imgW="8001077" imgH="2276611" progId="MSGraph.Chart.8">
                    <p:embed followColorScheme="full"/>
                    <p:pic>
                      <p:nvPicPr>
                        <p:cNvPr id="2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" y="2546"/>
                          <a:ext cx="5034" cy="14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 Box 22"/>
          <p:cNvSpPr txBox="1">
            <a:spLocks noChangeArrowheads="1"/>
          </p:cNvSpPr>
          <p:nvPr/>
        </p:nvSpPr>
        <p:spPr bwMode="auto">
          <a:xfrm rot="18836904">
            <a:off x="3581401" y="3565526"/>
            <a:ext cx="131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baroreflex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 rot="18842896">
            <a:off x="6710364" y="3698876"/>
            <a:ext cx="1044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dýchání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 rot="18835939">
            <a:off x="2148682" y="2651920"/>
            <a:ext cx="3262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angiotensin-reninový systém</a:t>
            </a:r>
          </a:p>
          <a:p>
            <a:r>
              <a:rPr lang="cs-CZ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změny průtoku kůži …</a:t>
            </a:r>
          </a:p>
        </p:txBody>
      </p:sp>
      <p:graphicFrame>
        <p:nvGraphicFramePr>
          <p:cNvPr id="24" name="Object 25"/>
          <p:cNvGraphicFramePr>
            <a:graphicFrameLocks noChangeAspect="1"/>
          </p:cNvGraphicFramePr>
          <p:nvPr/>
        </p:nvGraphicFramePr>
        <p:xfrm>
          <a:off x="2063750" y="765176"/>
          <a:ext cx="7543800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Graf" r:id="rId11" imgW="10801453" imgH="3467080" progId="Excel.Chart.8">
                  <p:embed/>
                </p:oleObj>
              </mc:Choice>
              <mc:Fallback>
                <p:oleObj name="Graf" r:id="rId11" imgW="10801453" imgH="3467080" progId="Excel.Chart.8">
                  <p:embed/>
                  <p:pic>
                    <p:nvPicPr>
                      <p:cNvPr id="24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765176"/>
                        <a:ext cx="7543800" cy="256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18900000" algn="ctr" rotWithShape="0">
                          <a:schemeClr val="tx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514600" y="1371600"/>
            <a:ext cx="70866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6" name="Object 27"/>
          <p:cNvGraphicFramePr>
            <a:graphicFrameLocks noChangeAspect="1"/>
          </p:cNvGraphicFramePr>
          <p:nvPr/>
        </p:nvGraphicFramePr>
        <p:xfrm>
          <a:off x="4983163" y="1817688"/>
          <a:ext cx="24876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Rovnice" r:id="rId13" imgW="1130300" imgH="419100" progId="Equation.3">
                  <p:embed/>
                </p:oleObj>
              </mc:Choice>
              <mc:Fallback>
                <p:oleObj name="Rovnice" r:id="rId13" imgW="1130300" imgH="419100" progId="Equation.3">
                  <p:embed/>
                  <p:pic>
                    <p:nvPicPr>
                      <p:cNvPr id="26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163" y="1817688"/>
                        <a:ext cx="2487612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8"/>
          <p:cNvGraphicFramePr>
            <a:graphicFrameLocks noChangeAspect="1"/>
          </p:cNvGraphicFramePr>
          <p:nvPr/>
        </p:nvGraphicFramePr>
        <p:xfrm>
          <a:off x="4911725" y="2852738"/>
          <a:ext cx="268128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Rovnice" r:id="rId15" imgW="1219200" imgH="419100" progId="Equation.3">
                  <p:embed/>
                </p:oleObj>
              </mc:Choice>
              <mc:Fallback>
                <p:oleObj name="Rovnice" r:id="rId15" imgW="1219200" imgH="419100" progId="Equation.3">
                  <p:embed/>
                  <p:pic>
                    <p:nvPicPr>
                      <p:cNvPr id="27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1725" y="2852738"/>
                        <a:ext cx="2681288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9"/>
          <p:cNvGraphicFramePr>
            <a:graphicFrameLocks noChangeAspect="1"/>
          </p:cNvGraphicFramePr>
          <p:nvPr/>
        </p:nvGraphicFramePr>
        <p:xfrm>
          <a:off x="8077201" y="2436813"/>
          <a:ext cx="2093913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Rovnice" r:id="rId17" imgW="952087" imgH="418918" progId="Equation.3">
                  <p:embed/>
                </p:oleObj>
              </mc:Choice>
              <mc:Fallback>
                <p:oleObj name="Rovnice" r:id="rId17" imgW="952087" imgH="418918" progId="Equation.3">
                  <p:embed/>
                  <p:pic>
                    <p:nvPicPr>
                      <p:cNvPr id="28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1" y="2436813"/>
                        <a:ext cx="2093913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36"/>
          <p:cNvGrpSpPr>
            <a:grpSpLocks/>
          </p:cNvGrpSpPr>
          <p:nvPr/>
        </p:nvGrpSpPr>
        <p:grpSpPr bwMode="auto">
          <a:xfrm>
            <a:off x="1782763" y="6197601"/>
            <a:ext cx="8045450" cy="379413"/>
            <a:chOff x="163" y="3904"/>
            <a:chExt cx="5068" cy="239"/>
          </a:xfrm>
        </p:grpSpPr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163" y="3904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b="1">
                  <a:latin typeface="Times New Roman" pitchFamily="18" charset="0"/>
                </a:rPr>
                <a:t>0</a:t>
              </a: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1087" y="3911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b="1">
                  <a:latin typeface="Times New Roman" pitchFamily="18" charset="0"/>
                </a:rPr>
                <a:t>0,1</a:t>
              </a: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2040" y="3904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b="1">
                  <a:latin typeface="Times New Roman" pitchFamily="18" charset="0"/>
                </a:rPr>
                <a:t>0,2</a:t>
              </a: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3013" y="3904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b="1">
                  <a:latin typeface="Times New Roman" pitchFamily="18" charset="0"/>
                </a:rPr>
                <a:t>0,3</a:t>
              </a: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969" y="3912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b="1">
                  <a:latin typeface="Times New Roman" pitchFamily="18" charset="0"/>
                </a:rPr>
                <a:t>0,4</a:t>
              </a: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4935" y="3905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b="1">
                  <a:latin typeface="Times New Roman" pitchFamily="18" charset="0"/>
                </a:rPr>
                <a:t>0,5</a:t>
              </a:r>
              <a:endParaRPr lang="en-US" b="1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5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2" grpId="0" autoUpdateAnimBg="0"/>
      <p:bldP spid="22" grpId="1"/>
      <p:bldP spid="23" grpId="0" autoUpdateAnimBg="0"/>
      <p:bldP spid="2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361" t="7246" r="12727" b="4149"/>
          <a:stretch/>
        </p:blipFill>
        <p:spPr>
          <a:xfrm>
            <a:off x="2063553" y="620688"/>
            <a:ext cx="811563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80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olný tvar 20"/>
          <p:cNvSpPr/>
          <p:nvPr/>
        </p:nvSpPr>
        <p:spPr>
          <a:xfrm>
            <a:off x="5116220" y="4555791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15" name="Volný tvar 14"/>
          <p:cNvSpPr/>
          <p:nvPr/>
        </p:nvSpPr>
        <p:spPr>
          <a:xfrm>
            <a:off x="5019675" y="2358580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524251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Volný tvar 27"/>
          <p:cNvSpPr/>
          <p:nvPr/>
        </p:nvSpPr>
        <p:spPr>
          <a:xfrm>
            <a:off x="3552826" y="2210942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9" name="Volný tvar 28"/>
          <p:cNvSpPr/>
          <p:nvPr/>
        </p:nvSpPr>
        <p:spPr>
          <a:xfrm>
            <a:off x="276701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30" name="Volný tvar 29"/>
          <p:cNvSpPr/>
          <p:nvPr/>
        </p:nvSpPr>
        <p:spPr>
          <a:xfrm>
            <a:off x="2795589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graphicFrame>
        <p:nvGraphicFramePr>
          <p:cNvPr id="89108" name="Graf 19"/>
          <p:cNvGraphicFramePr>
            <a:graphicFrameLocks/>
          </p:cNvGraphicFramePr>
          <p:nvPr/>
        </p:nvGraphicFramePr>
        <p:xfrm>
          <a:off x="1652588" y="3208338"/>
          <a:ext cx="8886825" cy="334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Worksheet" r:id="rId3" imgW="8888738" imgH="3346994" progId="Excel.Sheet.8">
                  <p:embed/>
                </p:oleObj>
              </mc:Choice>
              <mc:Fallback>
                <p:oleObj name="Worksheet" r:id="rId3" imgW="8888738" imgH="3346994" progId="Excel.Sheet.8">
                  <p:embed/>
                  <p:pic>
                    <p:nvPicPr>
                      <p:cNvPr id="89108" name="Graf 1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588" y="3208338"/>
                        <a:ext cx="8886825" cy="3346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2765365" y="-46124"/>
            <a:ext cx="666131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cs-CZ" sz="3200" b="1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VARIABILITY </a:t>
            </a:r>
            <a:r>
              <a:rPr lang="cs-CZ" sz="3200" b="1" dirty="0" err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of</a:t>
            </a:r>
            <a:r>
              <a:rPr lang="cs-CZ" sz="3200" b="1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cs-CZ" sz="3200" b="1" dirty="0" err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circulatory</a:t>
            </a:r>
            <a:r>
              <a:rPr lang="cs-CZ" sz="3200" b="1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cs-CZ" sz="3200" b="1" dirty="0" err="1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parameters</a:t>
            </a:r>
            <a:endParaRPr lang="cs-CZ" sz="3200" b="1" dirty="0">
              <a:ln w="11430"/>
              <a:gradFill>
                <a:gsLst>
                  <a:gs pos="0">
                    <a:srgbClr val="C00000"/>
                  </a:gs>
                  <a:gs pos="25000">
                    <a:srgbClr val="C00000"/>
                  </a:gs>
                  <a:gs pos="50000">
                    <a:srgbClr val="C00000"/>
                  </a:gs>
                  <a:gs pos="75000">
                    <a:srgbClr val="C00000"/>
                  </a:gs>
                  <a:gs pos="100000">
                    <a:srgbClr val="C00000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89111" name="Graf 25"/>
          <p:cNvGraphicFramePr>
            <a:graphicFrameLocks/>
          </p:cNvGraphicFramePr>
          <p:nvPr/>
        </p:nvGraphicFramePr>
        <p:xfrm>
          <a:off x="1652589" y="438150"/>
          <a:ext cx="8886825" cy="334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r:id="rId5" imgW="8888738" imgH="3346994" progId="Excel.Sheet.8">
                  <p:embed/>
                </p:oleObj>
              </mc:Choice>
              <mc:Fallback>
                <p:oleObj r:id="rId5" imgW="8888738" imgH="3346994" progId="Excel.Sheet.8">
                  <p:embed/>
                  <p:pic>
                    <p:nvPicPr>
                      <p:cNvPr id="89111" name="Graf 2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589" y="438150"/>
                        <a:ext cx="8886825" cy="3346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Šipka doleva 22"/>
          <p:cNvSpPr/>
          <p:nvPr/>
        </p:nvSpPr>
        <p:spPr>
          <a:xfrm rot="20438292">
            <a:off x="7514534" y="1958117"/>
            <a:ext cx="2995581" cy="361905"/>
          </a:xfrm>
          <a:prstGeom prst="leftArrow">
            <a:avLst/>
          </a:prstGeom>
          <a:solidFill>
            <a:srgbClr val="0000C0">
              <a:alpha val="83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sinus arrhythmia</a:t>
            </a:r>
          </a:p>
        </p:txBody>
      </p:sp>
      <p:sp>
        <p:nvSpPr>
          <p:cNvPr id="16" name="Šipka doleva 15"/>
          <p:cNvSpPr/>
          <p:nvPr/>
        </p:nvSpPr>
        <p:spPr>
          <a:xfrm rot="20438292">
            <a:off x="7538754" y="4518415"/>
            <a:ext cx="3159234" cy="365777"/>
          </a:xfrm>
          <a:prstGeom prst="leftArrow">
            <a:avLst/>
          </a:prstGeom>
          <a:solidFill>
            <a:srgbClr val="0000C0">
              <a:alpha val="83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in </a:t>
            </a: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intrathoracic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pressure</a:t>
            </a:r>
          </a:p>
        </p:txBody>
      </p:sp>
      <p:sp>
        <p:nvSpPr>
          <p:cNvPr id="17" name="Šipka doleva 16"/>
          <p:cNvSpPr/>
          <p:nvPr/>
        </p:nvSpPr>
        <p:spPr>
          <a:xfrm>
            <a:off x="2855913" y="404813"/>
            <a:ext cx="7200900" cy="4318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parasympathicus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Šipka doleva 17"/>
          <p:cNvSpPr/>
          <p:nvPr/>
        </p:nvSpPr>
        <p:spPr>
          <a:xfrm>
            <a:off x="2798622" y="818780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sympathicus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Šipka doleva 21"/>
          <p:cNvSpPr/>
          <p:nvPr/>
        </p:nvSpPr>
        <p:spPr>
          <a:xfrm rot="20294897">
            <a:off x="4668429" y="1859603"/>
            <a:ext cx="1936531" cy="440010"/>
          </a:xfrm>
          <a:prstGeom prst="leftArrow">
            <a:avLst/>
          </a:prstGeom>
          <a:solidFill>
            <a:srgbClr val="FFC000">
              <a:alpha val="83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defRPr/>
            </a:pPr>
            <a:r>
              <a:rPr lang="cs-CZ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Baroreflex</a:t>
            </a:r>
          </a:p>
        </p:txBody>
      </p:sp>
      <p:sp>
        <p:nvSpPr>
          <p:cNvPr id="24" name="Šipka doleva 23"/>
          <p:cNvSpPr/>
          <p:nvPr/>
        </p:nvSpPr>
        <p:spPr>
          <a:xfrm rot="20294897">
            <a:off x="4308390" y="3772160"/>
            <a:ext cx="1936531" cy="440010"/>
          </a:xfrm>
          <a:prstGeom prst="leftArrow">
            <a:avLst/>
          </a:prstGeom>
          <a:solidFill>
            <a:srgbClr val="FFC000">
              <a:alpha val="83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defRPr/>
            </a:pPr>
            <a:r>
              <a:rPr lang="cs-CZ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Baroreflex</a:t>
            </a:r>
          </a:p>
        </p:txBody>
      </p:sp>
    </p:spTree>
    <p:extLst>
      <p:ext uri="{BB962C8B-B14F-4D97-AF65-F5344CB8AC3E}">
        <p14:creationId xmlns:p14="http://schemas.microsoft.com/office/powerpoint/2010/main" val="84491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978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/>
          <p:cNvSpPr>
            <a:spLocks noGrp="1"/>
          </p:cNvSpPr>
          <p:nvPr>
            <p:ph idx="1"/>
          </p:nvPr>
        </p:nvSpPr>
        <p:spPr>
          <a:xfrm>
            <a:off x="1013363" y="693778"/>
            <a:ext cx="9646285" cy="5722937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dirty="0" err="1"/>
              <a:t>We</a:t>
            </a:r>
            <a:r>
              <a:rPr lang="cs-CZ" altLang="cs-CZ" dirty="0"/>
              <a:t> </a:t>
            </a:r>
            <a:r>
              <a:rPr lang="cs-CZ" altLang="cs-CZ" dirty="0" err="1"/>
              <a:t>need</a:t>
            </a:r>
            <a:r>
              <a:rPr lang="cs-CZ" altLang="cs-CZ" dirty="0"/>
              <a:t> </a:t>
            </a:r>
            <a:r>
              <a:rPr lang="cs-CZ" altLang="cs-CZ" dirty="0" err="1"/>
              <a:t>than</a:t>
            </a:r>
            <a:r>
              <a:rPr lang="cs-CZ" altLang="cs-CZ" dirty="0"/>
              <a:t> </a:t>
            </a:r>
            <a:r>
              <a:rPr lang="cs-CZ" altLang="cs-CZ" b="1" dirty="0" err="1"/>
              <a:t>pressure</a:t>
            </a:r>
            <a:r>
              <a:rPr lang="cs-CZ" altLang="cs-CZ" b="1" dirty="0"/>
              <a:t> in </a:t>
            </a:r>
            <a:r>
              <a:rPr lang="cs-CZ" altLang="cs-CZ" b="1" dirty="0" err="1"/>
              <a:t>the</a:t>
            </a:r>
            <a:r>
              <a:rPr lang="cs-CZ" altLang="cs-CZ" b="1" dirty="0"/>
              <a:t> </a:t>
            </a:r>
            <a:r>
              <a:rPr lang="cs-CZ" altLang="cs-CZ" b="1" dirty="0" err="1"/>
              <a:t>cuff</a:t>
            </a:r>
            <a:r>
              <a:rPr lang="cs-CZ" altLang="cs-CZ" b="1" dirty="0"/>
              <a:t> </a:t>
            </a:r>
            <a:r>
              <a:rPr lang="cs-CZ" altLang="cs-CZ" b="1" dirty="0" err="1"/>
              <a:t>corresponded</a:t>
            </a:r>
            <a:r>
              <a:rPr lang="cs-CZ" altLang="cs-CZ" b="1" dirty="0"/>
              <a:t> to </a:t>
            </a:r>
            <a:r>
              <a:rPr lang="cs-CZ" altLang="cs-CZ" b="1" dirty="0" err="1"/>
              <a:t>the</a:t>
            </a:r>
            <a:r>
              <a:rPr lang="cs-CZ" altLang="cs-CZ" b="1" dirty="0"/>
              <a:t> </a:t>
            </a:r>
            <a:r>
              <a:rPr lang="cs-CZ" altLang="cs-CZ" b="1" dirty="0" err="1"/>
              <a:t>pressure</a:t>
            </a:r>
            <a:r>
              <a:rPr lang="cs-CZ" altLang="cs-CZ" b="1" dirty="0"/>
              <a:t> </a:t>
            </a:r>
            <a:r>
              <a:rPr lang="cs-CZ" altLang="cs-CZ" b="1" dirty="0" err="1"/>
              <a:t>of</a:t>
            </a:r>
            <a:r>
              <a:rPr lang="cs-CZ" altLang="cs-CZ" b="1" dirty="0"/>
              <a:t> </a:t>
            </a:r>
            <a:r>
              <a:rPr lang="cs-CZ" altLang="cs-CZ" b="1" dirty="0" err="1"/>
              <a:t>the</a:t>
            </a:r>
            <a:r>
              <a:rPr lang="cs-CZ" altLang="cs-CZ" b="1" dirty="0"/>
              <a:t> </a:t>
            </a:r>
            <a:r>
              <a:rPr lang="cs-CZ" altLang="cs-CZ" b="1" dirty="0" err="1"/>
              <a:t>digital</a:t>
            </a:r>
            <a:r>
              <a:rPr lang="cs-CZ" altLang="cs-CZ" b="1" dirty="0"/>
              <a:t> </a:t>
            </a:r>
            <a:r>
              <a:rPr lang="cs-CZ" altLang="cs-CZ" b="1" dirty="0" err="1"/>
              <a:t>artery</a:t>
            </a:r>
            <a:endParaRPr lang="cs-CZ" altLang="cs-CZ" b="1" dirty="0"/>
          </a:p>
          <a:p>
            <a:r>
              <a:rPr lang="cs-CZ" altLang="cs-CZ" sz="2800" dirty="0"/>
              <a:t>(</a:t>
            </a:r>
            <a:r>
              <a:rPr lang="cs-CZ" altLang="cs-CZ" sz="2800" dirty="0" err="1"/>
              <a:t>volume-clamp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method</a:t>
            </a:r>
            <a:r>
              <a:rPr lang="cs-CZ" altLang="cs-CZ" sz="2800" dirty="0"/>
              <a:t> 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method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„</a:t>
            </a:r>
            <a:r>
              <a:rPr lang="cs-CZ" altLang="cs-CZ" sz="2800" dirty="0" err="1"/>
              <a:t>lightway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artery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system</a:t>
            </a:r>
            <a:r>
              <a:rPr lang="cs-CZ" altLang="cs-CZ" sz="2800" dirty="0"/>
              <a:t>“) </a:t>
            </a:r>
          </a:p>
          <a:p>
            <a:r>
              <a:rPr lang="cs-CZ" altLang="cs-CZ" sz="2800" dirty="0"/>
              <a:t>It </a:t>
            </a:r>
            <a:r>
              <a:rPr lang="cs-CZ" altLang="cs-CZ" sz="2800" dirty="0" err="1"/>
              <a:t>is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based</a:t>
            </a:r>
            <a:r>
              <a:rPr lang="cs-CZ" altLang="cs-CZ" sz="2800" dirty="0"/>
              <a:t> on </a:t>
            </a:r>
            <a:r>
              <a:rPr lang="cs-CZ" altLang="cs-CZ" sz="2800" dirty="0" err="1"/>
              <a:t>clamping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volume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finger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arteries</a:t>
            </a:r>
            <a:r>
              <a:rPr lang="cs-CZ" altLang="cs-CZ" sz="2800" dirty="0"/>
              <a:t> by fast </a:t>
            </a:r>
            <a:r>
              <a:rPr lang="cs-CZ" altLang="cs-CZ" sz="2800" dirty="0" err="1"/>
              <a:t>changes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b="1" dirty="0" err="1"/>
              <a:t>pressure</a:t>
            </a:r>
            <a:r>
              <a:rPr lang="cs-CZ" altLang="cs-CZ" sz="2800" dirty="0"/>
              <a:t> in a </a:t>
            </a:r>
            <a:r>
              <a:rPr lang="cs-CZ" altLang="cs-CZ" sz="2800" dirty="0" err="1"/>
              <a:t>special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cuff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equipped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with</a:t>
            </a:r>
            <a:r>
              <a:rPr lang="cs-CZ" altLang="cs-CZ" sz="2800" dirty="0"/>
              <a:t> a </a:t>
            </a:r>
            <a:r>
              <a:rPr lang="cs-CZ" altLang="cs-CZ" sz="2800" dirty="0" err="1"/>
              <a:t>photoelectric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plethysmograph</a:t>
            </a:r>
            <a:r>
              <a:rPr lang="cs-CZ" altLang="cs-CZ" sz="2800" dirty="0"/>
              <a:t> to </a:t>
            </a:r>
            <a:r>
              <a:rPr lang="cs-CZ" altLang="cs-CZ" sz="2800" dirty="0" err="1"/>
              <a:t>measure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vascular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volume</a:t>
            </a:r>
            <a:r>
              <a:rPr lang="cs-CZ" altLang="cs-CZ" sz="2800" dirty="0"/>
              <a:t>.</a:t>
            </a:r>
          </a:p>
          <a:p>
            <a:pPr eaLnBrk="1" hangingPunct="1"/>
            <a:r>
              <a:rPr lang="cs-CZ" altLang="cs-CZ" b="1" dirty="0" err="1">
                <a:solidFill>
                  <a:srgbClr val="FF0000"/>
                </a:solidFill>
              </a:rPr>
              <a:t>Method</a:t>
            </a:r>
            <a:r>
              <a:rPr lang="cs-CZ" altLang="cs-CZ" b="1" dirty="0">
                <a:solidFill>
                  <a:srgbClr val="FF0000"/>
                </a:solidFill>
              </a:rPr>
              <a:t>: </a:t>
            </a:r>
            <a:r>
              <a:rPr lang="cs-CZ" altLang="cs-CZ" b="1" dirty="0" err="1">
                <a:solidFill>
                  <a:srgbClr val="FF0000"/>
                </a:solidFill>
              </a:rPr>
              <a:t>photopletysmography</a:t>
            </a:r>
            <a:endParaRPr lang="cs-CZ" altLang="cs-CZ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2000" dirty="0" err="1"/>
              <a:t>Recorded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photoelectric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plethysmogram</a:t>
            </a:r>
            <a:endParaRPr lang="cs-CZ" altLang="cs-CZ" sz="2000" dirty="0"/>
          </a:p>
          <a:p>
            <a:pPr eaLnBrk="1" hangingPunct="1"/>
            <a:r>
              <a:rPr lang="cs-CZ" altLang="cs-CZ" dirty="0"/>
              <a:t>The </a:t>
            </a:r>
            <a:r>
              <a:rPr lang="cs-CZ" altLang="cs-CZ" dirty="0" err="1"/>
              <a:t>new</a:t>
            </a:r>
            <a:r>
              <a:rPr lang="cs-CZ" altLang="cs-CZ" dirty="0"/>
              <a:t> term: </a:t>
            </a:r>
            <a:r>
              <a:rPr lang="cs-CZ" altLang="cs-CZ" b="1" dirty="0" err="1">
                <a:solidFill>
                  <a:srgbClr val="FF0000"/>
                </a:solidFill>
              </a:rPr>
              <a:t>Transmural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pressure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/>
              <a:t>=</a:t>
            </a:r>
            <a:r>
              <a:rPr lang="cs-CZ" altLang="cs-CZ" dirty="0"/>
              <a:t> </a:t>
            </a:r>
            <a:r>
              <a:rPr lang="cs-CZ" altLang="cs-CZ" dirty="0" err="1"/>
              <a:t>Pt</a:t>
            </a:r>
            <a:r>
              <a:rPr lang="cs-CZ" altLang="cs-CZ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pressure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across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artery</a:t>
            </a:r>
            <a:r>
              <a:rPr lang="cs-CZ" altLang="cs-CZ" sz="2000" dirty="0"/>
              <a:t>)</a:t>
            </a:r>
          </a:p>
          <a:p>
            <a:pPr lvl="1"/>
            <a:r>
              <a:rPr lang="cs-CZ" altLang="cs-CZ" dirty="0"/>
              <a:t>BP, </a:t>
            </a:r>
            <a:r>
              <a:rPr lang="cs-CZ" altLang="cs-CZ" dirty="0" err="1"/>
              <a:t>Pc</a:t>
            </a:r>
            <a:r>
              <a:rPr lang="cs-CZ" altLang="cs-CZ" dirty="0"/>
              <a:t> (</a:t>
            </a:r>
            <a:r>
              <a:rPr lang="cs-CZ" altLang="cs-CZ" dirty="0" err="1"/>
              <a:t>pressure</a:t>
            </a:r>
            <a:r>
              <a:rPr lang="cs-CZ" altLang="cs-CZ" dirty="0"/>
              <a:t> in </a:t>
            </a:r>
            <a:r>
              <a:rPr lang="cs-CZ" altLang="cs-CZ" dirty="0" err="1"/>
              <a:t>cuff</a:t>
            </a:r>
            <a:r>
              <a:rPr lang="cs-CZ" altLang="cs-CZ" dirty="0"/>
              <a:t>), </a:t>
            </a:r>
            <a:r>
              <a:rPr lang="cs-CZ" altLang="cs-CZ" dirty="0" err="1"/>
              <a:t>Pt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We</a:t>
            </a:r>
            <a:r>
              <a:rPr lang="cs-CZ" altLang="cs-CZ" dirty="0"/>
              <a:t> </a:t>
            </a:r>
            <a:r>
              <a:rPr lang="cs-CZ" altLang="cs-CZ" dirty="0" err="1"/>
              <a:t>estimated</a:t>
            </a:r>
            <a:r>
              <a:rPr lang="cs-CZ" altLang="cs-CZ" dirty="0"/>
              <a:t>: </a:t>
            </a:r>
            <a:r>
              <a:rPr lang="cs-CZ" altLang="cs-CZ" b="1" dirty="0">
                <a:solidFill>
                  <a:srgbClr val="FF0000"/>
                </a:solidFill>
              </a:rPr>
              <a:t>BP=</a:t>
            </a:r>
            <a:r>
              <a:rPr lang="cs-CZ" altLang="cs-CZ" b="1" dirty="0" err="1">
                <a:solidFill>
                  <a:srgbClr val="FF0000"/>
                </a:solidFill>
              </a:rPr>
              <a:t>Pc</a:t>
            </a:r>
            <a:r>
              <a:rPr lang="cs-CZ" altLang="cs-CZ" b="1" dirty="0">
                <a:solidFill>
                  <a:srgbClr val="FF0000"/>
                </a:solidFill>
              </a:rPr>
              <a:t>  </a:t>
            </a:r>
            <a:r>
              <a:rPr lang="cs-CZ" altLang="cs-CZ" b="1" dirty="0" err="1">
                <a:solidFill>
                  <a:srgbClr val="FF0000"/>
                </a:solidFill>
              </a:rPr>
              <a:t>if</a:t>
            </a:r>
            <a:r>
              <a:rPr lang="cs-CZ" altLang="cs-CZ" b="1" dirty="0">
                <a:solidFill>
                  <a:srgbClr val="FF0000"/>
                </a:solidFill>
              </a:rPr>
              <a:t>  </a:t>
            </a:r>
            <a:r>
              <a:rPr lang="cs-CZ" altLang="cs-CZ" b="1" dirty="0" err="1">
                <a:solidFill>
                  <a:srgbClr val="FF0000"/>
                </a:solidFill>
              </a:rPr>
              <a:t>Pt</a:t>
            </a:r>
            <a:r>
              <a:rPr lang="cs-CZ" altLang="cs-CZ" b="1" dirty="0">
                <a:solidFill>
                  <a:srgbClr val="FF0000"/>
                </a:solidFill>
              </a:rPr>
              <a:t>=0 </a:t>
            </a:r>
          </a:p>
          <a:p>
            <a:pPr lvl="1"/>
            <a:r>
              <a:rPr lang="cs-CZ" altLang="cs-CZ" sz="2000" dirty="0" err="1"/>
              <a:t>photoplethysmogram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registered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highest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amplitude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oscilation</a:t>
            </a:r>
            <a:r>
              <a:rPr lang="cs-CZ" altLang="cs-CZ" sz="2000" dirty="0"/>
              <a:t> --- </a:t>
            </a:r>
            <a:r>
              <a:rPr lang="cs-CZ" altLang="cs-CZ" sz="2000" dirty="0" err="1">
                <a:solidFill>
                  <a:srgbClr val="FF0000"/>
                </a:solidFill>
              </a:rPr>
              <a:t>we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</a:rPr>
              <a:t>measure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</a:rPr>
              <a:t>the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</a:rPr>
              <a:t>MAP. </a:t>
            </a:r>
            <a:r>
              <a:rPr lang="cs-CZ" altLang="cs-CZ" sz="2000" dirty="0" err="1"/>
              <a:t>This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situation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comming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beginning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measurement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when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cuff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inflated</a:t>
            </a:r>
            <a:endParaRPr lang="cs-CZ" altLang="cs-CZ" sz="2000" dirty="0"/>
          </a:p>
          <a:p>
            <a:pPr lvl="1"/>
            <a:r>
              <a:rPr lang="cs-CZ" altLang="cs-CZ" sz="2000" dirty="0"/>
              <a:t> step by step (5 </a:t>
            </a:r>
            <a:r>
              <a:rPr lang="cs-CZ" altLang="cs-CZ" sz="2000" dirty="0" err="1"/>
              <a:t>mmHg</a:t>
            </a:r>
            <a:r>
              <a:rPr lang="cs-CZ" altLang="cs-CZ" sz="2000" dirty="0"/>
              <a:t>) and  </a:t>
            </a:r>
            <a:r>
              <a:rPr lang="cs-CZ" altLang="cs-CZ" sz="2000" dirty="0" err="1">
                <a:solidFill>
                  <a:srgbClr val="FF0000"/>
                </a:solidFill>
              </a:rPr>
              <a:t>Pc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</a:rPr>
              <a:t>increase</a:t>
            </a:r>
            <a:r>
              <a:rPr lang="cs-CZ" altLang="cs-CZ" sz="2000" dirty="0"/>
              <a:t>. In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moment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highest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amplitude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registered</a:t>
            </a:r>
            <a:r>
              <a:rPr lang="cs-CZ" altLang="cs-CZ" sz="2000" dirty="0"/>
              <a:t> – </a:t>
            </a:r>
            <a:r>
              <a:rPr lang="cs-CZ" altLang="cs-CZ" sz="2000" b="1" dirty="0" err="1">
                <a:solidFill>
                  <a:srgbClr val="FF0000"/>
                </a:solidFill>
              </a:rPr>
              <a:t>feed-back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loop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/>
              <a:t>started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obtained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constant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volume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finger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This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feed-back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control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based</a:t>
            </a:r>
            <a:r>
              <a:rPr lang="cs-CZ" altLang="cs-CZ" sz="2000" dirty="0"/>
              <a:t> on </a:t>
            </a:r>
            <a:r>
              <a:rPr lang="cs-CZ" altLang="cs-CZ" sz="2000" dirty="0" err="1"/>
              <a:t>record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amount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light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photocells</a:t>
            </a:r>
            <a:endParaRPr lang="cs-CZ" altLang="cs-CZ" sz="2000" dirty="0"/>
          </a:p>
          <a:p>
            <a:pPr lvl="1"/>
            <a:endParaRPr lang="cs-CZ" altLang="cs-CZ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02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Penaz</a:t>
            </a:r>
            <a:r>
              <a:rPr lang="cs-CZ" dirty="0"/>
              <a:t> patent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5276" y="1825625"/>
            <a:ext cx="7570573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He used the signal from the photocell to control the </a:t>
            </a:r>
            <a:r>
              <a:rPr lang="cs-CZ" sz="3200" dirty="0" err="1"/>
              <a:t>external</a:t>
            </a:r>
            <a:r>
              <a:rPr lang="cs-CZ" sz="3200" dirty="0"/>
              <a:t> </a:t>
            </a:r>
            <a:r>
              <a:rPr lang="cs-CZ" sz="3200" dirty="0" err="1"/>
              <a:t>cuff</a:t>
            </a:r>
            <a:r>
              <a:rPr lang="cs-CZ" sz="3200" dirty="0"/>
              <a:t> </a:t>
            </a:r>
            <a:r>
              <a:rPr lang="en-US" sz="3200" dirty="0"/>
              <a:t>pressure </a:t>
            </a:r>
            <a:r>
              <a:rPr lang="cs-CZ" sz="3200" dirty="0"/>
              <a:t>and </a:t>
            </a:r>
            <a:r>
              <a:rPr lang="cs-CZ" sz="3200" dirty="0" err="1"/>
              <a:t>that</a:t>
            </a:r>
            <a:r>
              <a:rPr lang="en-US" sz="3200" dirty="0"/>
              <a:t> </a:t>
            </a:r>
            <a:r>
              <a:rPr lang="cs-CZ" sz="3200" dirty="0"/>
              <a:t>to </a:t>
            </a:r>
            <a:r>
              <a:rPr lang="cs-CZ" sz="3200" dirty="0" err="1"/>
              <a:t>keep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finger</a:t>
            </a:r>
            <a:r>
              <a:rPr lang="cs-CZ" sz="3200" dirty="0"/>
              <a:t> </a:t>
            </a:r>
            <a:r>
              <a:rPr lang="cs-CZ" sz="3200" dirty="0" err="1"/>
              <a:t>volume</a:t>
            </a:r>
            <a:r>
              <a:rPr lang="cs-CZ" sz="3200" dirty="0"/>
              <a:t> </a:t>
            </a:r>
            <a:r>
              <a:rPr lang="cs-CZ" sz="3200" dirty="0" err="1"/>
              <a:t>unchanged</a:t>
            </a:r>
            <a:r>
              <a:rPr lang="en-US" sz="3200" dirty="0"/>
              <a:t>. This has achieved that pressure in the cuff monitors blood </a:t>
            </a:r>
            <a:r>
              <a:rPr lang="en-US" sz="3200" dirty="0" err="1"/>
              <a:t>pressu</a:t>
            </a:r>
            <a:r>
              <a:rPr lang="cs-CZ" sz="3200" dirty="0"/>
              <a:t>r</a:t>
            </a:r>
            <a:r>
              <a:rPr lang="en-US" sz="3200" dirty="0"/>
              <a:t>e in the artery.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69185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/>
          <p:cNvSpPr>
            <a:spLocks noGrp="1"/>
          </p:cNvSpPr>
          <p:nvPr>
            <p:ph idx="1"/>
          </p:nvPr>
        </p:nvSpPr>
        <p:spPr>
          <a:xfrm>
            <a:off x="1524000" y="115888"/>
            <a:ext cx="9144000" cy="626544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3500" b="1" dirty="0">
                <a:solidFill>
                  <a:srgbClr val="FF0000"/>
                </a:solidFill>
              </a:rPr>
              <a:t>Peňáz </a:t>
            </a:r>
            <a:r>
              <a:rPr lang="cs-CZ" altLang="cs-CZ" sz="3500" b="1" dirty="0" err="1">
                <a:solidFill>
                  <a:srgbClr val="FF0000"/>
                </a:solidFill>
              </a:rPr>
              <a:t>method</a:t>
            </a:r>
            <a:endParaRPr lang="cs-CZ" altLang="cs-CZ" sz="35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b="1" dirty="0" err="1">
                <a:solidFill>
                  <a:srgbClr val="FF0000"/>
                </a:solidFill>
              </a:rPr>
              <a:t>photopletysmography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Recorded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photoelectric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plethysmogram</a:t>
            </a:r>
            <a:r>
              <a:rPr lang="cs-CZ" altLang="cs-CZ" sz="2000" dirty="0"/>
              <a:t>)</a:t>
            </a:r>
          </a:p>
          <a:p>
            <a:pPr eaLnBrk="1" hangingPunct="1"/>
            <a:r>
              <a:rPr lang="cs-CZ" altLang="cs-CZ" sz="2000" dirty="0"/>
              <a:t>(</a:t>
            </a:r>
            <a:r>
              <a:rPr lang="cs-CZ" altLang="cs-CZ" sz="2000" dirty="0" err="1"/>
              <a:t>volume-clamp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method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method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„</a:t>
            </a:r>
            <a:r>
              <a:rPr lang="cs-CZ" altLang="cs-CZ" sz="2000" dirty="0" err="1"/>
              <a:t>lightway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artery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system</a:t>
            </a:r>
            <a:r>
              <a:rPr lang="cs-CZ" altLang="cs-CZ" sz="2000" dirty="0"/>
              <a:t>“)</a:t>
            </a:r>
          </a:p>
          <a:p>
            <a:pPr eaLnBrk="1" hangingPunct="1"/>
            <a:endParaRPr lang="cs-CZ" altLang="cs-CZ" sz="2000" dirty="0"/>
          </a:p>
          <a:p>
            <a:r>
              <a:rPr lang="cs-CZ" altLang="cs-CZ" sz="2000" dirty="0" err="1"/>
              <a:t>It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based</a:t>
            </a:r>
            <a:r>
              <a:rPr lang="cs-CZ" altLang="cs-CZ" sz="2000" dirty="0"/>
              <a:t> on </a:t>
            </a:r>
            <a:r>
              <a:rPr lang="cs-CZ" altLang="cs-CZ" sz="2000" dirty="0" err="1"/>
              <a:t>clamping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volume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finger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arteries</a:t>
            </a:r>
            <a:r>
              <a:rPr lang="cs-CZ" altLang="cs-CZ" sz="2000" dirty="0"/>
              <a:t> by fast </a:t>
            </a:r>
            <a:r>
              <a:rPr lang="cs-CZ" altLang="cs-CZ" sz="2000" dirty="0" err="1"/>
              <a:t>changes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b="1" dirty="0" err="1"/>
              <a:t>pressure</a:t>
            </a:r>
            <a:r>
              <a:rPr lang="cs-CZ" altLang="cs-CZ" sz="2000" dirty="0"/>
              <a:t> in a </a:t>
            </a:r>
            <a:r>
              <a:rPr lang="cs-CZ" altLang="cs-CZ" sz="2000" dirty="0" err="1"/>
              <a:t>special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cuff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equipped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photoelectric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plethysmograph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measure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vascular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volume</a:t>
            </a:r>
            <a:r>
              <a:rPr lang="cs-CZ" altLang="cs-CZ" sz="2000" dirty="0"/>
              <a:t>.</a:t>
            </a:r>
          </a:p>
          <a:p>
            <a:pPr eaLnBrk="1" hangingPunct="1"/>
            <a:endParaRPr lang="cs-CZ" altLang="cs-CZ" sz="2000" dirty="0"/>
          </a:p>
          <a:p>
            <a:r>
              <a:rPr lang="cs-CZ" altLang="cs-CZ" sz="2000" dirty="0" err="1"/>
              <a:t>based</a:t>
            </a:r>
            <a:r>
              <a:rPr lang="cs-CZ" altLang="cs-CZ" sz="2000" dirty="0"/>
              <a:t> on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fact</a:t>
            </a:r>
            <a:r>
              <a:rPr lang="cs-CZ" altLang="cs-CZ" sz="2000" dirty="0"/>
              <a:t>- - </a:t>
            </a:r>
            <a:r>
              <a:rPr lang="cs-CZ" altLang="cs-CZ" sz="2000" dirty="0" err="1"/>
              <a:t>we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than</a:t>
            </a:r>
            <a:r>
              <a:rPr lang="cs-CZ" altLang="cs-CZ" sz="2000" dirty="0"/>
              <a:t> </a:t>
            </a:r>
            <a:r>
              <a:rPr lang="cs-CZ" altLang="cs-CZ" sz="2000" b="1" dirty="0" err="1"/>
              <a:t>pressure</a:t>
            </a:r>
            <a:r>
              <a:rPr lang="cs-CZ" altLang="cs-CZ" sz="2000" b="1" dirty="0"/>
              <a:t> in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cuff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corresponds</a:t>
            </a:r>
            <a:r>
              <a:rPr lang="cs-CZ" altLang="cs-CZ" sz="2000" b="1" dirty="0"/>
              <a:t> to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pressure</a:t>
            </a:r>
            <a:r>
              <a:rPr lang="cs-CZ" altLang="cs-CZ" sz="2000" b="1" dirty="0"/>
              <a:t> in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digital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artery</a:t>
            </a:r>
            <a:endParaRPr lang="cs-CZ" altLang="cs-CZ" sz="2000" b="1" dirty="0"/>
          </a:p>
          <a:p>
            <a:pPr eaLnBrk="1" hangingPunct="1"/>
            <a:endParaRPr lang="cs-CZ" altLang="cs-CZ" sz="2000" dirty="0"/>
          </a:p>
          <a:p>
            <a:pPr marL="0" indent="0">
              <a:buNone/>
            </a:pPr>
            <a:r>
              <a:rPr lang="cs-CZ" altLang="cs-CZ" sz="1900" i="1" dirty="0"/>
              <a:t>The </a:t>
            </a:r>
            <a:r>
              <a:rPr lang="cs-CZ" altLang="cs-CZ" sz="1900" i="1" dirty="0" err="1"/>
              <a:t>new</a:t>
            </a:r>
            <a:r>
              <a:rPr lang="cs-CZ" altLang="cs-CZ" sz="1900" i="1" dirty="0"/>
              <a:t> term: </a:t>
            </a:r>
            <a:r>
              <a:rPr lang="cs-CZ" altLang="cs-CZ" sz="1900" b="1" i="1" dirty="0" err="1">
                <a:solidFill>
                  <a:srgbClr val="FF0000"/>
                </a:solidFill>
              </a:rPr>
              <a:t>Transmural</a:t>
            </a:r>
            <a:r>
              <a:rPr lang="cs-CZ" altLang="cs-CZ" sz="1900" b="1" i="1" dirty="0">
                <a:solidFill>
                  <a:srgbClr val="FF0000"/>
                </a:solidFill>
              </a:rPr>
              <a:t> </a:t>
            </a:r>
            <a:r>
              <a:rPr lang="cs-CZ" altLang="cs-CZ" sz="1900" b="1" i="1" dirty="0" err="1">
                <a:solidFill>
                  <a:srgbClr val="FF0000"/>
                </a:solidFill>
              </a:rPr>
              <a:t>pressure</a:t>
            </a:r>
            <a:r>
              <a:rPr lang="cs-CZ" altLang="cs-CZ" sz="1900" b="1" i="1" dirty="0">
                <a:solidFill>
                  <a:srgbClr val="FF0000"/>
                </a:solidFill>
              </a:rPr>
              <a:t> </a:t>
            </a:r>
            <a:r>
              <a:rPr lang="cs-CZ" altLang="cs-CZ" sz="1900" i="1" dirty="0"/>
              <a:t>– </a:t>
            </a:r>
            <a:r>
              <a:rPr lang="cs-CZ" altLang="cs-CZ" sz="1900" i="1" dirty="0" err="1"/>
              <a:t>Pt</a:t>
            </a:r>
            <a:r>
              <a:rPr lang="cs-CZ" altLang="cs-CZ" sz="1900" i="1" dirty="0"/>
              <a:t> (</a:t>
            </a:r>
            <a:r>
              <a:rPr lang="cs-CZ" altLang="cs-CZ" sz="1900" i="1" dirty="0" err="1"/>
              <a:t>the</a:t>
            </a:r>
            <a:r>
              <a:rPr lang="cs-CZ" altLang="cs-CZ" sz="1900" i="1" dirty="0"/>
              <a:t> </a:t>
            </a:r>
            <a:r>
              <a:rPr lang="cs-CZ" altLang="cs-CZ" sz="1900" i="1" dirty="0" err="1"/>
              <a:t>pressure</a:t>
            </a:r>
            <a:r>
              <a:rPr lang="cs-CZ" altLang="cs-CZ" sz="1900" i="1" dirty="0"/>
              <a:t> </a:t>
            </a:r>
            <a:r>
              <a:rPr lang="cs-CZ" altLang="cs-CZ" sz="1900" i="1" dirty="0" err="1"/>
              <a:t>across</a:t>
            </a:r>
            <a:r>
              <a:rPr lang="cs-CZ" altLang="cs-CZ" sz="1900" i="1" dirty="0"/>
              <a:t> </a:t>
            </a:r>
            <a:r>
              <a:rPr lang="cs-CZ" altLang="cs-CZ" sz="1900" i="1" dirty="0" err="1"/>
              <a:t>the</a:t>
            </a:r>
            <a:r>
              <a:rPr lang="cs-CZ" altLang="cs-CZ" sz="1900" i="1" dirty="0"/>
              <a:t> </a:t>
            </a:r>
            <a:r>
              <a:rPr lang="cs-CZ" altLang="cs-CZ" sz="1900" i="1" dirty="0" err="1"/>
              <a:t>wall</a:t>
            </a:r>
            <a:r>
              <a:rPr lang="cs-CZ" altLang="cs-CZ" sz="1900" i="1" dirty="0"/>
              <a:t> </a:t>
            </a:r>
            <a:r>
              <a:rPr lang="cs-CZ" altLang="cs-CZ" sz="1900" i="1" dirty="0" err="1"/>
              <a:t>of</a:t>
            </a:r>
            <a:r>
              <a:rPr lang="cs-CZ" altLang="cs-CZ" sz="1900" i="1" dirty="0"/>
              <a:t> </a:t>
            </a:r>
            <a:r>
              <a:rPr lang="cs-CZ" altLang="cs-CZ" sz="1900" i="1" dirty="0" err="1"/>
              <a:t>the</a:t>
            </a:r>
            <a:r>
              <a:rPr lang="cs-CZ" altLang="cs-CZ" sz="1900" i="1" dirty="0"/>
              <a:t> </a:t>
            </a:r>
            <a:r>
              <a:rPr lang="cs-CZ" altLang="cs-CZ" sz="1900" i="1" dirty="0" err="1"/>
              <a:t>artery</a:t>
            </a:r>
            <a:r>
              <a:rPr lang="cs-CZ" altLang="cs-CZ" sz="1900" i="1" dirty="0"/>
              <a:t>)</a:t>
            </a:r>
          </a:p>
          <a:p>
            <a:pPr marL="0" indent="0">
              <a:buNone/>
            </a:pPr>
            <a:r>
              <a:rPr lang="cs-CZ" altLang="cs-CZ" sz="1900" i="1" dirty="0"/>
              <a:t>So, </a:t>
            </a:r>
            <a:r>
              <a:rPr lang="cs-CZ" altLang="cs-CZ" sz="1900" i="1" dirty="0" err="1"/>
              <a:t>we</a:t>
            </a:r>
            <a:r>
              <a:rPr lang="cs-CZ" altLang="cs-CZ" sz="1900" i="1" dirty="0"/>
              <a:t> </a:t>
            </a:r>
            <a:r>
              <a:rPr lang="cs-CZ" altLang="cs-CZ" sz="1900" i="1" dirty="0" err="1"/>
              <a:t>know</a:t>
            </a:r>
            <a:r>
              <a:rPr lang="cs-CZ" altLang="cs-CZ" sz="1900" i="1" dirty="0"/>
              <a:t> </a:t>
            </a:r>
            <a:r>
              <a:rPr lang="cs-CZ" altLang="cs-CZ" sz="1900" i="1" dirty="0" err="1"/>
              <a:t>following</a:t>
            </a:r>
            <a:r>
              <a:rPr lang="cs-CZ" altLang="cs-CZ" sz="1900" i="1" dirty="0"/>
              <a:t> </a:t>
            </a:r>
            <a:r>
              <a:rPr lang="cs-CZ" altLang="cs-CZ" sz="1900" i="1" dirty="0" err="1"/>
              <a:t>parameters</a:t>
            </a:r>
            <a:r>
              <a:rPr lang="cs-CZ" altLang="cs-CZ" sz="1900" i="1" dirty="0"/>
              <a:t>:</a:t>
            </a:r>
          </a:p>
          <a:p>
            <a:pPr marL="0" indent="0">
              <a:buNone/>
            </a:pPr>
            <a:r>
              <a:rPr lang="cs-CZ" altLang="cs-CZ" sz="1900" dirty="0"/>
              <a:t>BP=</a:t>
            </a:r>
            <a:r>
              <a:rPr lang="cs-CZ" altLang="cs-CZ" sz="1900" dirty="0" err="1"/>
              <a:t>Blood</a:t>
            </a:r>
            <a:r>
              <a:rPr lang="cs-CZ" altLang="cs-CZ" sz="1900" dirty="0"/>
              <a:t> </a:t>
            </a:r>
            <a:r>
              <a:rPr lang="cs-CZ" altLang="cs-CZ" sz="1900" dirty="0" err="1"/>
              <a:t>pressure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inside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of</a:t>
            </a:r>
            <a:r>
              <a:rPr lang="cs-CZ" altLang="cs-CZ" sz="1900" dirty="0"/>
              <a:t> </a:t>
            </a:r>
            <a:r>
              <a:rPr lang="cs-CZ" altLang="cs-CZ" sz="1900" dirty="0" err="1"/>
              <a:t>digital</a:t>
            </a:r>
            <a:r>
              <a:rPr lang="cs-CZ" altLang="cs-CZ" sz="1900" dirty="0"/>
              <a:t> </a:t>
            </a:r>
            <a:r>
              <a:rPr lang="cs-CZ" altLang="cs-CZ" sz="1900" dirty="0" err="1"/>
              <a:t>artery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Pc</a:t>
            </a:r>
            <a:r>
              <a:rPr lang="cs-CZ" altLang="cs-CZ" sz="1900" dirty="0"/>
              <a:t> = </a:t>
            </a:r>
            <a:r>
              <a:rPr lang="cs-CZ" altLang="cs-CZ" sz="1900" dirty="0" err="1"/>
              <a:t>pressure</a:t>
            </a:r>
            <a:r>
              <a:rPr lang="cs-CZ" altLang="cs-CZ" sz="1900" dirty="0"/>
              <a:t> in </a:t>
            </a:r>
            <a:r>
              <a:rPr lang="cs-CZ" altLang="cs-CZ" sz="1900" dirty="0" err="1"/>
              <a:t>cuff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Pt</a:t>
            </a:r>
            <a:r>
              <a:rPr lang="cs-CZ" altLang="cs-CZ" sz="1900" dirty="0"/>
              <a:t> =</a:t>
            </a:r>
            <a:r>
              <a:rPr lang="cs-CZ" altLang="cs-CZ" sz="1900" dirty="0" err="1"/>
              <a:t>transmural</a:t>
            </a:r>
            <a:r>
              <a:rPr lang="cs-CZ" altLang="cs-CZ" sz="1900" dirty="0"/>
              <a:t> </a:t>
            </a:r>
            <a:r>
              <a:rPr lang="cs-CZ" altLang="cs-CZ" sz="1900" dirty="0" err="1"/>
              <a:t>pressure</a:t>
            </a:r>
            <a:endParaRPr lang="cs-CZ" altLang="cs-CZ" sz="1900" dirty="0"/>
          </a:p>
          <a:p>
            <a:pPr marL="0" indent="0">
              <a:buNone/>
            </a:pPr>
            <a:r>
              <a:rPr lang="cs-CZ" altLang="cs-CZ" sz="1900" dirty="0" err="1"/>
              <a:t>We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estimated</a:t>
            </a:r>
            <a:r>
              <a:rPr lang="cs-CZ" altLang="cs-CZ" sz="1900" dirty="0"/>
              <a:t>: </a:t>
            </a:r>
            <a:r>
              <a:rPr lang="cs-CZ" altLang="cs-CZ" sz="1900" b="1" dirty="0">
                <a:solidFill>
                  <a:srgbClr val="FF0000"/>
                </a:solidFill>
              </a:rPr>
              <a:t>BP = </a:t>
            </a:r>
            <a:r>
              <a:rPr lang="cs-CZ" altLang="cs-CZ" sz="1900" b="1" dirty="0" err="1">
                <a:solidFill>
                  <a:srgbClr val="FF0000"/>
                </a:solidFill>
              </a:rPr>
              <a:t>Pc</a:t>
            </a:r>
            <a:r>
              <a:rPr lang="cs-CZ" altLang="cs-CZ" sz="1900" b="1" dirty="0">
                <a:solidFill>
                  <a:srgbClr val="FF0000"/>
                </a:solidFill>
              </a:rPr>
              <a:t>  </a:t>
            </a:r>
            <a:r>
              <a:rPr lang="cs-CZ" altLang="cs-CZ" sz="1900" b="1" dirty="0" err="1">
                <a:solidFill>
                  <a:srgbClr val="FF0000"/>
                </a:solidFill>
              </a:rPr>
              <a:t>it</a:t>
            </a:r>
            <a:r>
              <a:rPr lang="cs-CZ" altLang="cs-CZ" sz="1900" b="1" dirty="0">
                <a:solidFill>
                  <a:srgbClr val="FF0000"/>
                </a:solidFill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</a:rPr>
              <a:t>is</a:t>
            </a:r>
            <a:r>
              <a:rPr lang="cs-CZ" altLang="cs-CZ" sz="1900" b="1" dirty="0">
                <a:solidFill>
                  <a:srgbClr val="FF0000"/>
                </a:solidFill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</a:rPr>
              <a:t>mean</a:t>
            </a:r>
            <a:r>
              <a:rPr lang="cs-CZ" altLang="cs-CZ" sz="1900" b="1" dirty="0">
                <a:solidFill>
                  <a:srgbClr val="FF0000"/>
                </a:solidFill>
              </a:rPr>
              <a:t>, </a:t>
            </a:r>
            <a:r>
              <a:rPr lang="cs-CZ" altLang="cs-CZ" sz="1900" b="1" dirty="0" err="1">
                <a:solidFill>
                  <a:srgbClr val="FF0000"/>
                </a:solidFill>
              </a:rPr>
              <a:t>that</a:t>
            </a:r>
            <a:r>
              <a:rPr lang="cs-CZ" altLang="cs-CZ" sz="1900" b="1" dirty="0">
                <a:solidFill>
                  <a:srgbClr val="FF0000"/>
                </a:solidFill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</a:rPr>
              <a:t>Pt</a:t>
            </a:r>
            <a:r>
              <a:rPr lang="cs-CZ" altLang="cs-CZ" sz="1900" b="1" dirty="0">
                <a:solidFill>
                  <a:srgbClr val="FF0000"/>
                </a:solidFill>
              </a:rPr>
              <a:t> = 0 …</a:t>
            </a:r>
            <a:r>
              <a:rPr lang="cs-CZ" altLang="cs-CZ" sz="1900" dirty="0"/>
              <a:t> </a:t>
            </a:r>
            <a:r>
              <a:rPr lang="cs-CZ" altLang="cs-CZ" sz="1900" dirty="0" err="1"/>
              <a:t>photoplethysmogram</a:t>
            </a:r>
            <a:r>
              <a:rPr lang="cs-CZ" altLang="cs-CZ" sz="1900" dirty="0"/>
              <a:t> </a:t>
            </a:r>
            <a:r>
              <a:rPr lang="cs-CZ" altLang="cs-CZ" sz="1900" dirty="0" err="1"/>
              <a:t>registered</a:t>
            </a:r>
            <a:r>
              <a:rPr lang="cs-CZ" altLang="cs-CZ" sz="1900" dirty="0"/>
              <a:t> </a:t>
            </a:r>
            <a:r>
              <a:rPr lang="cs-CZ" altLang="cs-CZ" sz="1900" dirty="0" err="1"/>
              <a:t>the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highest</a:t>
            </a:r>
            <a:r>
              <a:rPr lang="cs-CZ" altLang="cs-CZ" sz="1900" dirty="0"/>
              <a:t> </a:t>
            </a:r>
            <a:r>
              <a:rPr lang="cs-CZ" altLang="cs-CZ" sz="1900" dirty="0" err="1"/>
              <a:t>amplitude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of</a:t>
            </a:r>
            <a:r>
              <a:rPr lang="cs-CZ" altLang="cs-CZ" sz="1900" dirty="0"/>
              <a:t> </a:t>
            </a:r>
            <a:r>
              <a:rPr lang="cs-CZ" altLang="cs-CZ" sz="1900" dirty="0" err="1"/>
              <a:t>oscilation</a:t>
            </a:r>
            <a:r>
              <a:rPr lang="cs-CZ" altLang="cs-CZ" sz="1900" dirty="0"/>
              <a:t> --- </a:t>
            </a:r>
            <a:r>
              <a:rPr lang="cs-CZ" altLang="cs-CZ" sz="1900" dirty="0" err="1">
                <a:solidFill>
                  <a:srgbClr val="FF0000"/>
                </a:solidFill>
              </a:rPr>
              <a:t>we</a:t>
            </a:r>
            <a:r>
              <a:rPr lang="cs-CZ" altLang="cs-CZ" sz="1900" dirty="0">
                <a:solidFill>
                  <a:srgbClr val="FF0000"/>
                </a:solidFill>
              </a:rPr>
              <a:t> </a:t>
            </a:r>
            <a:r>
              <a:rPr lang="cs-CZ" altLang="cs-CZ" sz="1900" dirty="0" err="1">
                <a:solidFill>
                  <a:srgbClr val="FF0000"/>
                </a:solidFill>
              </a:rPr>
              <a:t>measure</a:t>
            </a:r>
            <a:r>
              <a:rPr lang="cs-CZ" altLang="cs-CZ" sz="1900" dirty="0">
                <a:solidFill>
                  <a:srgbClr val="FF0000"/>
                </a:solidFill>
              </a:rPr>
              <a:t> </a:t>
            </a:r>
            <a:r>
              <a:rPr lang="cs-CZ" altLang="cs-CZ" sz="1900" dirty="0" err="1">
                <a:solidFill>
                  <a:srgbClr val="FF0000"/>
                </a:solidFill>
              </a:rPr>
              <a:t>the</a:t>
            </a:r>
            <a:r>
              <a:rPr lang="cs-CZ" altLang="cs-CZ" sz="1900" dirty="0">
                <a:solidFill>
                  <a:srgbClr val="FF0000"/>
                </a:solidFill>
              </a:rPr>
              <a:t> </a:t>
            </a:r>
            <a:r>
              <a:rPr lang="cs-CZ" altLang="cs-CZ" sz="1900" b="1" dirty="0">
                <a:solidFill>
                  <a:srgbClr val="FF0000"/>
                </a:solidFill>
              </a:rPr>
              <a:t>MAP</a:t>
            </a:r>
          </a:p>
          <a:p>
            <a:pPr marL="0" indent="0">
              <a:buNone/>
            </a:pPr>
            <a:r>
              <a:rPr lang="cs-CZ" altLang="cs-CZ" sz="1900" dirty="0" err="1"/>
              <a:t>This</a:t>
            </a:r>
            <a:r>
              <a:rPr lang="cs-CZ" altLang="cs-CZ" sz="1900" dirty="0"/>
              <a:t> </a:t>
            </a:r>
            <a:r>
              <a:rPr lang="cs-CZ" altLang="cs-CZ" sz="1900" dirty="0" err="1"/>
              <a:t>situation</a:t>
            </a:r>
            <a:r>
              <a:rPr lang="cs-CZ" altLang="cs-CZ" sz="1900" dirty="0"/>
              <a:t> </a:t>
            </a:r>
            <a:r>
              <a:rPr lang="cs-CZ" altLang="cs-CZ" sz="1900" dirty="0" err="1"/>
              <a:t>comming</a:t>
            </a:r>
            <a:r>
              <a:rPr lang="cs-CZ" altLang="cs-CZ" sz="1900" dirty="0"/>
              <a:t> </a:t>
            </a:r>
            <a:r>
              <a:rPr lang="cs-CZ" altLang="cs-CZ" sz="1900" dirty="0" err="1"/>
              <a:t>at</a:t>
            </a:r>
            <a:r>
              <a:rPr lang="cs-CZ" altLang="cs-CZ" sz="1900" dirty="0"/>
              <a:t> </a:t>
            </a:r>
            <a:r>
              <a:rPr lang="cs-CZ" altLang="cs-CZ" sz="1900" dirty="0" err="1"/>
              <a:t>the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beginning</a:t>
            </a:r>
            <a:r>
              <a:rPr lang="cs-CZ" altLang="cs-CZ" sz="1900" dirty="0"/>
              <a:t> </a:t>
            </a:r>
            <a:r>
              <a:rPr lang="cs-CZ" altLang="cs-CZ" sz="1900" dirty="0" err="1"/>
              <a:t>of</a:t>
            </a:r>
            <a:r>
              <a:rPr lang="cs-CZ" altLang="cs-CZ" sz="1900" dirty="0"/>
              <a:t> </a:t>
            </a:r>
            <a:r>
              <a:rPr lang="cs-CZ" altLang="cs-CZ" sz="1900" dirty="0" err="1"/>
              <a:t>measurement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when</a:t>
            </a:r>
            <a:r>
              <a:rPr lang="cs-CZ" altLang="cs-CZ" sz="1900" dirty="0"/>
              <a:t> </a:t>
            </a:r>
            <a:r>
              <a:rPr lang="cs-CZ" altLang="cs-CZ" sz="1900" dirty="0" err="1"/>
              <a:t>the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cuff</a:t>
            </a:r>
            <a:r>
              <a:rPr lang="cs-CZ" altLang="cs-CZ" sz="1900" dirty="0"/>
              <a:t> </a:t>
            </a:r>
            <a:r>
              <a:rPr lang="cs-CZ" altLang="cs-CZ" sz="1900" dirty="0" err="1"/>
              <a:t>is</a:t>
            </a:r>
            <a:r>
              <a:rPr lang="cs-CZ" altLang="cs-CZ" sz="1900" dirty="0"/>
              <a:t> </a:t>
            </a:r>
            <a:r>
              <a:rPr lang="cs-CZ" altLang="cs-CZ" sz="1900" dirty="0" err="1"/>
              <a:t>inflated</a:t>
            </a:r>
            <a:r>
              <a:rPr lang="cs-CZ" altLang="cs-CZ" sz="1900" dirty="0"/>
              <a:t> step by step (5 </a:t>
            </a:r>
            <a:r>
              <a:rPr lang="cs-CZ" altLang="cs-CZ" sz="1900" dirty="0" err="1"/>
              <a:t>mmHg</a:t>
            </a:r>
            <a:r>
              <a:rPr lang="cs-CZ" altLang="cs-CZ" sz="1900" dirty="0"/>
              <a:t>) and  </a:t>
            </a:r>
            <a:r>
              <a:rPr lang="cs-CZ" altLang="cs-CZ" sz="1900" dirty="0" err="1"/>
              <a:t>Pc</a:t>
            </a:r>
            <a:r>
              <a:rPr lang="cs-CZ" altLang="cs-CZ" sz="1900" dirty="0"/>
              <a:t> </a:t>
            </a:r>
            <a:r>
              <a:rPr lang="cs-CZ" altLang="cs-CZ" sz="1900" dirty="0" err="1"/>
              <a:t>increase</a:t>
            </a:r>
            <a:r>
              <a:rPr lang="cs-CZ" altLang="cs-CZ" sz="1900" dirty="0"/>
              <a:t>. In </a:t>
            </a:r>
            <a:r>
              <a:rPr lang="cs-CZ" altLang="cs-CZ" sz="1900" dirty="0" err="1"/>
              <a:t>the</a:t>
            </a:r>
            <a:r>
              <a:rPr lang="cs-CZ" altLang="cs-CZ" sz="1900" dirty="0"/>
              <a:t> moment </a:t>
            </a:r>
            <a:r>
              <a:rPr lang="cs-CZ" altLang="cs-CZ" sz="1900" dirty="0" err="1"/>
              <a:t>of</a:t>
            </a:r>
            <a:r>
              <a:rPr lang="cs-CZ" altLang="cs-CZ" sz="1900" dirty="0"/>
              <a:t> </a:t>
            </a:r>
            <a:r>
              <a:rPr lang="cs-CZ" altLang="cs-CZ" sz="1900" dirty="0" err="1"/>
              <a:t>the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highest</a:t>
            </a:r>
            <a:r>
              <a:rPr lang="cs-CZ" altLang="cs-CZ" sz="1900" dirty="0"/>
              <a:t> </a:t>
            </a:r>
            <a:r>
              <a:rPr lang="cs-CZ" altLang="cs-CZ" sz="1900" dirty="0" err="1"/>
              <a:t>amplitude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is</a:t>
            </a:r>
            <a:r>
              <a:rPr lang="cs-CZ" altLang="cs-CZ" sz="1900" dirty="0"/>
              <a:t> </a:t>
            </a:r>
            <a:r>
              <a:rPr lang="cs-CZ" altLang="cs-CZ" sz="1900" dirty="0" err="1"/>
              <a:t>registered</a:t>
            </a:r>
            <a:r>
              <a:rPr lang="cs-CZ" altLang="cs-CZ" sz="1900" dirty="0"/>
              <a:t> – </a:t>
            </a:r>
            <a:r>
              <a:rPr lang="cs-CZ" altLang="cs-CZ" sz="1900" b="1" dirty="0" err="1">
                <a:solidFill>
                  <a:srgbClr val="FF0000"/>
                </a:solidFill>
              </a:rPr>
              <a:t>feed-back</a:t>
            </a:r>
            <a:r>
              <a:rPr lang="cs-CZ" altLang="cs-CZ" sz="1900" b="1" dirty="0">
                <a:solidFill>
                  <a:srgbClr val="FF0000"/>
                </a:solidFill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</a:rPr>
              <a:t>loop</a:t>
            </a:r>
            <a:r>
              <a:rPr lang="cs-CZ" altLang="cs-CZ" sz="1900" b="1" dirty="0">
                <a:solidFill>
                  <a:srgbClr val="FF0000"/>
                </a:solidFill>
              </a:rPr>
              <a:t> </a:t>
            </a:r>
            <a:r>
              <a:rPr lang="cs-CZ" altLang="cs-CZ" sz="1900" dirty="0" err="1"/>
              <a:t>started</a:t>
            </a:r>
            <a:r>
              <a:rPr lang="cs-CZ" altLang="cs-CZ" sz="1900" dirty="0"/>
              <a:t> </a:t>
            </a:r>
            <a:r>
              <a:rPr lang="cs-CZ" altLang="cs-CZ" sz="1900" dirty="0" err="1"/>
              <a:t>for</a:t>
            </a:r>
            <a:r>
              <a:rPr lang="cs-CZ" altLang="cs-CZ" sz="1900" dirty="0"/>
              <a:t> </a:t>
            </a:r>
            <a:r>
              <a:rPr lang="cs-CZ" altLang="cs-CZ" sz="1900" dirty="0" err="1"/>
              <a:t>obtained</a:t>
            </a:r>
            <a:r>
              <a:rPr lang="cs-CZ" altLang="cs-CZ" sz="1900" dirty="0"/>
              <a:t> </a:t>
            </a:r>
            <a:r>
              <a:rPr lang="cs-CZ" altLang="cs-CZ" sz="1900" dirty="0" err="1"/>
              <a:t>the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constant</a:t>
            </a:r>
            <a:r>
              <a:rPr lang="cs-CZ" altLang="cs-CZ" sz="1900" dirty="0"/>
              <a:t> </a:t>
            </a:r>
            <a:r>
              <a:rPr lang="cs-CZ" altLang="cs-CZ" sz="1900" dirty="0" err="1"/>
              <a:t>volume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of</a:t>
            </a:r>
            <a:r>
              <a:rPr lang="cs-CZ" altLang="cs-CZ" sz="1900" dirty="0"/>
              <a:t> </a:t>
            </a:r>
            <a:r>
              <a:rPr lang="cs-CZ" altLang="cs-CZ" sz="1900" dirty="0" err="1"/>
              <a:t>the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finger</a:t>
            </a:r>
            <a:r>
              <a:rPr lang="cs-CZ" altLang="cs-CZ" sz="1900" dirty="0"/>
              <a:t>. </a:t>
            </a:r>
            <a:r>
              <a:rPr lang="cs-CZ" altLang="cs-CZ" sz="1900" dirty="0" err="1"/>
              <a:t>This</a:t>
            </a:r>
            <a:r>
              <a:rPr lang="cs-CZ" altLang="cs-CZ" sz="1900" dirty="0"/>
              <a:t> </a:t>
            </a:r>
            <a:r>
              <a:rPr lang="cs-CZ" altLang="cs-CZ" sz="1900" dirty="0" err="1"/>
              <a:t>feed-back</a:t>
            </a:r>
            <a:r>
              <a:rPr lang="cs-CZ" altLang="cs-CZ" sz="1900" dirty="0"/>
              <a:t> </a:t>
            </a:r>
            <a:r>
              <a:rPr lang="cs-CZ" altLang="cs-CZ" sz="1900" dirty="0" err="1"/>
              <a:t>control</a:t>
            </a:r>
            <a:r>
              <a:rPr lang="cs-CZ" altLang="cs-CZ" sz="1900" dirty="0"/>
              <a:t> </a:t>
            </a:r>
            <a:r>
              <a:rPr lang="cs-CZ" altLang="cs-CZ" sz="1900" dirty="0" err="1"/>
              <a:t>is</a:t>
            </a:r>
            <a:r>
              <a:rPr lang="cs-CZ" altLang="cs-CZ" sz="1900" dirty="0"/>
              <a:t> </a:t>
            </a:r>
            <a:r>
              <a:rPr lang="cs-CZ" altLang="cs-CZ" sz="1900" dirty="0" err="1"/>
              <a:t>based</a:t>
            </a:r>
            <a:r>
              <a:rPr lang="cs-CZ" altLang="cs-CZ" sz="1900" dirty="0"/>
              <a:t> on </a:t>
            </a:r>
            <a:r>
              <a:rPr lang="cs-CZ" altLang="cs-CZ" sz="1900" dirty="0" err="1"/>
              <a:t>record</a:t>
            </a:r>
            <a:r>
              <a:rPr lang="cs-CZ" altLang="cs-CZ" sz="1900" dirty="0"/>
              <a:t> </a:t>
            </a:r>
            <a:r>
              <a:rPr lang="cs-CZ" altLang="cs-CZ" sz="1900" dirty="0" err="1"/>
              <a:t>amount</a:t>
            </a:r>
            <a:r>
              <a:rPr lang="cs-CZ" altLang="cs-CZ" sz="1900" dirty="0"/>
              <a:t> </a:t>
            </a:r>
            <a:r>
              <a:rPr lang="cs-CZ" altLang="cs-CZ" sz="1900" dirty="0" err="1"/>
              <a:t>of</a:t>
            </a:r>
            <a:r>
              <a:rPr lang="cs-CZ" altLang="cs-CZ" sz="1900" dirty="0"/>
              <a:t> </a:t>
            </a:r>
            <a:r>
              <a:rPr lang="cs-CZ" altLang="cs-CZ" sz="1900" dirty="0" err="1"/>
              <a:t>the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light</a:t>
            </a:r>
            <a:r>
              <a:rPr lang="cs-CZ" altLang="cs-CZ" sz="1900" dirty="0"/>
              <a:t> </a:t>
            </a:r>
            <a:r>
              <a:rPr lang="cs-CZ" altLang="cs-CZ" sz="1900" dirty="0" err="1"/>
              <a:t>from</a:t>
            </a:r>
            <a:r>
              <a:rPr lang="cs-CZ" altLang="cs-CZ" sz="1900" dirty="0"/>
              <a:t> </a:t>
            </a:r>
            <a:r>
              <a:rPr lang="cs-CZ" altLang="cs-CZ" sz="1900" dirty="0" err="1"/>
              <a:t>photocells</a:t>
            </a:r>
            <a:endParaRPr lang="cs-CZ" altLang="cs-CZ" sz="1900" dirty="0"/>
          </a:p>
        </p:txBody>
      </p:sp>
    </p:spTree>
    <p:extLst>
      <p:ext uri="{BB962C8B-B14F-4D97-AF65-F5344CB8AC3E}">
        <p14:creationId xmlns:p14="http://schemas.microsoft.com/office/powerpoint/2010/main" val="14560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D56DA-FB75-4B47-A3CF-6F58F5FD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Peňáz patent (1969)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96E850-7868-4B97-A245-ED0D635B3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He used a photocell signal to control the outer cuff pressure so that the finger volume did not change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2757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552700" y="188913"/>
            <a:ext cx="64960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cs-CZ" sz="44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Finapres (Ohmeda, USA)</a:t>
            </a:r>
          </a:p>
        </p:txBody>
      </p:sp>
      <p:pic>
        <p:nvPicPr>
          <p:cNvPr id="12291" name="Picture 3" descr="IMG_08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196976"/>
            <a:ext cx="7313613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693718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2164</Words>
  <Application>Microsoft Office PowerPoint</Application>
  <PresentationFormat>Širokoúhlá obrazovka</PresentationFormat>
  <Paragraphs>292</Paragraphs>
  <Slides>43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6</vt:i4>
      </vt:variant>
      <vt:variant>
        <vt:lpstr>Nadpisy snímků</vt:lpstr>
      </vt:variant>
      <vt:variant>
        <vt:i4>43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Times New Roman</vt:lpstr>
      <vt:lpstr>Wingdings</vt:lpstr>
      <vt:lpstr>1_Motiv Office</vt:lpstr>
      <vt:lpstr>CorelDRAW</vt:lpstr>
      <vt:lpstr>List</vt:lpstr>
      <vt:lpstr>Graf</vt:lpstr>
      <vt:lpstr>Rovnice</vt:lpstr>
      <vt:lpstr>Worksheet</vt:lpstr>
      <vt:lpstr>Microsoft Excel 97-2003 Worksheet</vt:lpstr>
      <vt:lpstr>Blood pressure measurement</vt:lpstr>
      <vt:lpstr>Prezentace aplikace PowerPoint</vt:lpstr>
      <vt:lpstr>Digital photoplethysmography (volume-clamp method)</vt:lpstr>
      <vt:lpstr>Prezentace aplikace PowerPoint</vt:lpstr>
      <vt:lpstr>Prezentace aplikace PowerPoint</vt:lpstr>
      <vt:lpstr>Penaz patent</vt:lpstr>
      <vt:lpstr>Prezentace aplikace PowerPoint</vt:lpstr>
      <vt:lpstr>Peňáz patent (1969)</vt:lpstr>
      <vt:lpstr>Prezentace aplikace PowerPoint</vt:lpstr>
      <vt:lpstr>Prezentace aplikace PowerPoint</vt:lpstr>
      <vt:lpstr>Prezentace aplikace PowerPoint</vt:lpstr>
      <vt:lpstr>Prezentace aplikace PowerPoint</vt:lpstr>
      <vt:lpstr>Invasive measurement of blood pressure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Specific features measurement</vt:lpstr>
      <vt:lpstr>Actual blood pressure values are dependent on: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Resetting of baroreflex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Variability of parameters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 Nováková</dc:creator>
  <cp:lastModifiedBy>Zuzana Nováková</cp:lastModifiedBy>
  <cp:revision>4</cp:revision>
  <dcterms:created xsi:type="dcterms:W3CDTF">2025-03-21T14:00:01Z</dcterms:created>
  <dcterms:modified xsi:type="dcterms:W3CDTF">2025-03-21T14:46:54Z</dcterms:modified>
</cp:coreProperties>
</file>