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2"/>
  </p:notesMasterIdLst>
  <p:sldIdLst>
    <p:sldId id="600" r:id="rId2"/>
    <p:sldId id="344" r:id="rId3"/>
    <p:sldId id="336" r:id="rId4"/>
    <p:sldId id="409" r:id="rId5"/>
    <p:sldId id="260" r:id="rId6"/>
    <p:sldId id="601" r:id="rId7"/>
    <p:sldId id="400" r:id="rId8"/>
    <p:sldId id="602" r:id="rId9"/>
    <p:sldId id="604" r:id="rId10"/>
    <p:sldId id="603" r:id="rId11"/>
    <p:sldId id="605" r:id="rId12"/>
    <p:sldId id="606" r:id="rId13"/>
    <p:sldId id="607" r:id="rId14"/>
    <p:sldId id="608" r:id="rId15"/>
    <p:sldId id="350" r:id="rId16"/>
    <p:sldId id="351" r:id="rId17"/>
    <p:sldId id="610" r:id="rId18"/>
    <p:sldId id="411" r:id="rId19"/>
    <p:sldId id="611" r:id="rId20"/>
    <p:sldId id="612" r:id="rId21"/>
    <p:sldId id="345" r:id="rId22"/>
    <p:sldId id="613" r:id="rId23"/>
    <p:sldId id="352" r:id="rId24"/>
    <p:sldId id="405" r:id="rId25"/>
    <p:sldId id="265" r:id="rId26"/>
    <p:sldId id="408" r:id="rId27"/>
    <p:sldId id="266" r:id="rId28"/>
    <p:sldId id="346" r:id="rId29"/>
    <p:sldId id="267" r:id="rId30"/>
    <p:sldId id="269" r:id="rId31"/>
    <p:sldId id="270" r:id="rId32"/>
    <p:sldId id="271" r:id="rId33"/>
    <p:sldId id="273" r:id="rId34"/>
    <p:sldId id="274" r:id="rId35"/>
    <p:sldId id="277" r:id="rId36"/>
    <p:sldId id="349" r:id="rId37"/>
    <p:sldId id="413" r:id="rId38"/>
    <p:sldId id="354" r:id="rId39"/>
    <p:sldId id="355" r:id="rId40"/>
    <p:sldId id="356" r:id="rId41"/>
    <p:sldId id="417" r:id="rId42"/>
    <p:sldId id="418" r:id="rId43"/>
    <p:sldId id="422" r:id="rId44"/>
    <p:sldId id="424" r:id="rId45"/>
    <p:sldId id="425" r:id="rId46"/>
    <p:sldId id="430" r:id="rId47"/>
    <p:sldId id="438" r:id="rId48"/>
    <p:sldId id="439" r:id="rId49"/>
    <p:sldId id="440" r:id="rId50"/>
    <p:sldId id="743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9" autoAdjust="0"/>
    <p:restoredTop sz="94723" autoAdjust="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431105DC-4130-48B4-93B0-D478C96A15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984DC11-67B3-4ECE-AB85-989CF4EEFC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F82BB02D-BAF4-4A78-A103-28330230BF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9989" name="Rectangle 5">
            <a:extLst>
              <a:ext uri="{FF2B5EF4-FFF2-40B4-BE49-F238E27FC236}">
                <a16:creationId xmlns:a16="http://schemas.microsoft.com/office/drawing/2014/main" id="{522029DE-ABED-40AA-BD45-E90EE728DA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69990" name="Rectangle 6">
            <a:extLst>
              <a:ext uri="{FF2B5EF4-FFF2-40B4-BE49-F238E27FC236}">
                <a16:creationId xmlns:a16="http://schemas.microsoft.com/office/drawing/2014/main" id="{B3E733FA-E1AB-43BA-80F3-9964C212A2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9991" name="Rectangle 7">
            <a:extLst>
              <a:ext uri="{FF2B5EF4-FFF2-40B4-BE49-F238E27FC236}">
                <a16:creationId xmlns:a16="http://schemas.microsoft.com/office/drawing/2014/main" id="{42FB7B44-AEDF-45A7-99AF-2E873B6F5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9BC490D-2CBB-4893-885E-9F5968D41D8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BAD8C1D-9D71-4283-8B71-215C9D1F81B1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6F64827-DB70-457B-B045-3F76B8FB1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0A5FD292-2AE5-4C55-BDD4-6E0A735D0A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12 w 5184"/>
                  <a:gd name="T3" fmla="*/ 3159 h 3159"/>
                  <a:gd name="T4" fmla="*/ 531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C4238811-2E79-4AB5-90F7-B3F7299851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72 w 556"/>
                  <a:gd name="T5" fmla="*/ 3159 h 3159"/>
                  <a:gd name="T6" fmla="*/ 57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584AD6B-A76D-4D38-8398-C7710C356EA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1AF39B-AB03-426F-B73B-5AEA3F482CA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9 w 251"/>
                <a:gd name="T7" fmla="*/ 12 h 12"/>
                <a:gd name="T8" fmla="*/ 259 w 251"/>
                <a:gd name="T9" fmla="*/ 0 h 12"/>
                <a:gd name="T10" fmla="*/ 25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281D4A3-F4CC-4BC8-984B-5598E386C61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675 w 251"/>
                <a:gd name="T5" fmla="*/ 12 h 12"/>
                <a:gd name="T6" fmla="*/ 3675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3CD8617-5517-4B6C-B1E2-95A533C912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33D80FFC-B9D9-425E-A2A8-55003863E8C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3452C91-A8D9-44EC-9A5D-803E75215F7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C67E244A-6A1E-434D-848E-CA3F47AEF86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00FBE07-60D1-429A-B601-CA637DCACE6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FA25E80-5072-4A29-8B43-6BA028FCDA4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CF269F58-073D-4C05-A832-B9CD2DADA44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cs typeface="+mn-cs"/>
                </a:endParaRPr>
              </a:p>
            </p:txBody>
          </p:sp>
        </p:grpSp>
      </p:grpSp>
      <p:sp>
        <p:nvSpPr>
          <p:cNvPr id="200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200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3CD721E9-A286-491E-AAED-AE64ECE1F9A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9C5F09D5-8959-45F8-A7EF-FD8AA00F8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FB82D155-97FB-417A-9C01-094B9EFF4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25F8B-7005-41FE-B5A6-8E978C24B2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574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27DB7E7-EB4E-4FE9-A6B1-D5756E09F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5AC1BE9-5841-47FA-8B9E-B5630BFE5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E57F802-8E66-4736-815F-52BF451F43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48769-8FAF-46F8-8128-12B3BEF7A2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667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3FB4DEAA-92F0-448B-B60A-B9775C94D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1E41A6E-1C4E-49DA-8689-38867FAFF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BE07D15-73C6-4E22-8B2A-826A22392C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AF3D3-F299-4BF9-831C-3DCF912002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946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597CECB-BEB2-4DB8-B1FE-CA925D683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10C8796-77C2-4161-A865-D0A088231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D603B7C-032B-4C3E-BE6D-20F5622CB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7CD46-8600-47B8-9DD0-A7AAB4DC60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5386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B859360B-8DC8-4278-928E-22B2A9820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67D2819-8E2E-4EA2-A554-CB153FDDA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A9067C9-7D6D-46BD-872E-9E0311FA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ECCA4-29AA-4515-8E47-6D07FB6D40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657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802CB9BF-D844-4EE5-BB39-5F13051CE4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CECEA91D-E0C2-41AB-B96E-6955FBEC7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BF2FEDE3-561D-4D6A-A197-662CB068C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BC24A-3326-4DB0-8DD8-DE81E8590D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495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1670EA0-EEF6-4CDA-BFDC-CC4401B42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7C8A911-14E3-4A44-9A41-BA65490AC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190E7950-FC1E-4B6F-BBA9-5A48C3971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F168E-48C4-4C01-A691-EDAC23F3B8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159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A6CACB6-1318-4323-B7EA-381680C39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011BD38-8148-4BB4-911A-584A557E3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F38BDDF-1305-44F3-A090-FF339BAA2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83D51-347F-4841-8B04-81FAA53344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91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AEC7353-CD2A-446A-A7B2-E515CD20A3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A02A2E2-C151-43C1-9C3E-92B71884D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DE52BC82-E5CA-47E0-9BD3-C3E592E3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A2C40C-C211-45DB-852B-582A577BCC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419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FFDC8788-EA73-4072-AEE8-EC0E4F984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38B5261B-A921-4624-B2D4-C58A4BFB2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E1B4D152-6832-46DD-B9C4-DB5D8A235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0BB9D-97DA-4672-98DE-AE28C6FA9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263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8C99EF5C-52FF-4713-82B8-1E9EB2280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7FF8E0D6-8B13-4F42-B2C7-23695AE2F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5E5C8597-4B70-440B-8DE4-2B76D1D2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15DA4-7142-4FAA-A2F7-A8956C2FA7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741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9CB9164-33DD-4C2F-8E18-9AAC65A5B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C1BD9122-04C8-4928-83C3-1A4EE1D1E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EECB6F21-434C-4184-A046-55E98A0A3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1D5BB-96B9-40E0-AC72-F6C8156B68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94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109026B-DC7B-4676-8053-07DF49D98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001F7A4-3064-484A-A232-CF71CE5734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176271F-96EB-4C82-AE88-B2EFF68F3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4D761-F223-4F13-B416-D696957816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709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635A2EB-4089-4B59-8021-E5BB0F185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88285DA5-02AE-4DF9-B5F6-1B0176C38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0E67B30C-F4F8-450D-886E-22186B072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488D2-E019-4EC0-BB8A-84E6DB272B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010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5A29544-B207-4754-B9A6-A17D224B83D3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F603DEFA-A240-42E0-AC0F-0C3045282A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12 w 5184"/>
                <a:gd name="T3" fmla="*/ 3159 h 3159"/>
                <a:gd name="T4" fmla="*/ 531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F902E4A3-003F-4551-BDE9-6196B3B12E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72 w 556"/>
                <a:gd name="T5" fmla="*/ 3159 h 3159"/>
                <a:gd name="T6" fmla="*/ 57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E979D3FD-1DAD-4E98-81D3-EC11AA8228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>
                <a:extLst>
                  <a:ext uri="{FF2B5EF4-FFF2-40B4-BE49-F238E27FC236}">
                    <a16:creationId xmlns:a16="http://schemas.microsoft.com/office/drawing/2014/main" id="{221116FA-270E-4159-82C1-78FDE5A4DA9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6" name="Freeform 7">
                <a:extLst>
                  <a:ext uri="{FF2B5EF4-FFF2-40B4-BE49-F238E27FC236}">
                    <a16:creationId xmlns:a16="http://schemas.microsoft.com/office/drawing/2014/main" id="{8A0E7E80-F211-4F60-83BD-F3691A6840B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7" name="Freeform 8">
                <a:extLst>
                  <a:ext uri="{FF2B5EF4-FFF2-40B4-BE49-F238E27FC236}">
                    <a16:creationId xmlns:a16="http://schemas.microsoft.com/office/drawing/2014/main" id="{79C2063C-BA89-4A97-AA58-500A4432261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721166C1-6C94-49CE-8E62-90EDDA8EAF9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9" name="Freeform 10">
                <a:extLst>
                  <a:ext uri="{FF2B5EF4-FFF2-40B4-BE49-F238E27FC236}">
                    <a16:creationId xmlns:a16="http://schemas.microsoft.com/office/drawing/2014/main" id="{EF7085F7-4AB0-4B37-BD4A-AF86DD85AF23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9691" name="Freeform 11">
                <a:extLst>
                  <a:ext uri="{FF2B5EF4-FFF2-40B4-BE49-F238E27FC236}">
                    <a16:creationId xmlns:a16="http://schemas.microsoft.com/office/drawing/2014/main" id="{6E836D4F-FA48-4135-9DE6-DEFA3D5C181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041" name="Freeform 12">
                <a:extLst>
                  <a:ext uri="{FF2B5EF4-FFF2-40B4-BE49-F238E27FC236}">
                    <a16:creationId xmlns:a16="http://schemas.microsoft.com/office/drawing/2014/main" id="{7EA27885-10E0-41A4-B356-97426629ED1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675 w 251"/>
                  <a:gd name="T5" fmla="*/ 12 h 12"/>
                  <a:gd name="T6" fmla="*/ 3675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2" name="Freeform 13">
                <a:extLst>
                  <a:ext uri="{FF2B5EF4-FFF2-40B4-BE49-F238E27FC236}">
                    <a16:creationId xmlns:a16="http://schemas.microsoft.com/office/drawing/2014/main" id="{57C871FD-A9C3-4EEF-8C3A-E923CD380CB2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9 w 251"/>
                  <a:gd name="T7" fmla="*/ 12 h 12"/>
                  <a:gd name="T8" fmla="*/ 259 w 251"/>
                  <a:gd name="T9" fmla="*/ 0 h 12"/>
                  <a:gd name="T10" fmla="*/ 25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9694" name="Freeform 14">
                <a:extLst>
                  <a:ext uri="{FF2B5EF4-FFF2-40B4-BE49-F238E27FC236}">
                    <a16:creationId xmlns:a16="http://schemas.microsoft.com/office/drawing/2014/main" id="{7AAB90D9-F6CB-4D49-8BA1-F34391006B5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cs typeface="+mn-cs"/>
                </a:endParaRPr>
              </a:p>
            </p:txBody>
          </p:sp>
        </p:grpSp>
      </p:grpSp>
      <p:sp>
        <p:nvSpPr>
          <p:cNvPr id="199695" name="Rectangle 15">
            <a:extLst>
              <a:ext uri="{FF2B5EF4-FFF2-40B4-BE49-F238E27FC236}">
                <a16:creationId xmlns:a16="http://schemas.microsoft.com/office/drawing/2014/main" id="{12D429A7-2AB2-4FD0-BE0D-1361B8392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99696" name="Rectangle 16">
            <a:extLst>
              <a:ext uri="{FF2B5EF4-FFF2-40B4-BE49-F238E27FC236}">
                <a16:creationId xmlns:a16="http://schemas.microsoft.com/office/drawing/2014/main" id="{3F9F223D-D487-45B7-AED6-CF1378189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99697" name="Rectangle 17">
            <a:extLst>
              <a:ext uri="{FF2B5EF4-FFF2-40B4-BE49-F238E27FC236}">
                <a16:creationId xmlns:a16="http://schemas.microsoft.com/office/drawing/2014/main" id="{2DBE7397-1B63-429F-83CF-AE43EAA088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9698" name="Rectangle 18">
            <a:extLst>
              <a:ext uri="{FF2B5EF4-FFF2-40B4-BE49-F238E27FC236}">
                <a16:creationId xmlns:a16="http://schemas.microsoft.com/office/drawing/2014/main" id="{12B58D5D-FDA9-49CE-A047-83FF687175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9699" name="Rectangle 19">
            <a:extLst>
              <a:ext uri="{FF2B5EF4-FFF2-40B4-BE49-F238E27FC236}">
                <a16:creationId xmlns:a16="http://schemas.microsoft.com/office/drawing/2014/main" id="{816C4C0E-F925-4DA7-BE19-559B2B539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E42FBC5-4813-43A1-B2DA-133BDBC7521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719E5A-BD0F-45D3-8AE4-9A737044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847732-1DAB-4C20-9037-EBAEE949443C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000"/>
          </a:p>
        </p:txBody>
      </p:sp>
      <p:sp>
        <p:nvSpPr>
          <p:cNvPr id="3075" name="Obdélník 4">
            <a:extLst>
              <a:ext uri="{FF2B5EF4-FFF2-40B4-BE49-F238E27FC236}">
                <a16:creationId xmlns:a16="http://schemas.microsoft.com/office/drawing/2014/main" id="{6CB28610-1503-4C6C-B1C8-6FC92317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44675"/>
            <a:ext cx="72009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Aesthetics is a science about beauty.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Iti is connected with sensual perception.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Rules are changing during the time a there are differences in various regions. 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CF8443-A689-4D15-AFB6-027FE192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smile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B2E8C81D-4843-4B55-9A52-746306B785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lroubalikova@gmail.com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DFCFBBD7-92CD-467D-904E-6F0E8CAA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9C45A51-3A41-4B1F-8FB0-A508E53AA465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000"/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50A2FAEC-4966-4C24-B83E-E82771A4F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89138"/>
            <a:ext cx="2562225" cy="1295400"/>
          </a:xfrm>
        </p:spPr>
      </p:pic>
      <p:pic>
        <p:nvPicPr>
          <p:cNvPr id="12294" name="Picture 2">
            <a:extLst>
              <a:ext uri="{FF2B5EF4-FFF2-40B4-BE49-F238E27FC236}">
                <a16:creationId xmlns:a16="http://schemas.microsoft.com/office/drawing/2014/main" id="{62F71D2A-89DF-454D-BF22-FF2A6775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22713"/>
            <a:ext cx="577691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5" name="Objekt 1">
            <a:extLst>
              <a:ext uri="{FF2B5EF4-FFF2-40B4-BE49-F238E27FC236}">
                <a16:creationId xmlns:a16="http://schemas.microsoft.com/office/drawing/2014/main" id="{5658F375-6EA1-4220-9485-99472355BD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4663" y="1916113"/>
          <a:ext cx="3743325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Photo Editor-foto" r:id="rId5" imgW="11095238" imgH="7373379" progId="MSPhotoEd.3">
                  <p:embed/>
                </p:oleObj>
              </mc:Choice>
              <mc:Fallback>
                <p:oleObj name="Photo Editor-foto" r:id="rId5" imgW="11095238" imgH="7373379" progId="MSPhotoEd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859" b="16797"/>
                      <a:stretch>
                        <a:fillRect/>
                      </a:stretch>
                    </p:blipFill>
                    <p:spPr bwMode="auto">
                      <a:xfrm>
                        <a:off x="4284663" y="1916113"/>
                        <a:ext cx="3743325" cy="1851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0000FF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Obdélník 4">
            <a:extLst>
              <a:ext uri="{FF2B5EF4-FFF2-40B4-BE49-F238E27FC236}">
                <a16:creationId xmlns:a16="http://schemas.microsoft.com/office/drawing/2014/main" id="{35AF22CC-CB60-4C2A-AC7C-143885E9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56050"/>
            <a:ext cx="2816225" cy="2889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chemeClr val="bg1"/>
                </a:solidFill>
              </a:rPr>
              <a:t>Bilateral negative space</a:t>
            </a:r>
          </a:p>
        </p:txBody>
      </p:sp>
      <p:sp>
        <p:nvSpPr>
          <p:cNvPr id="12297" name="Obdélník 11">
            <a:extLst>
              <a:ext uri="{FF2B5EF4-FFF2-40B4-BE49-F238E27FC236}">
                <a16:creationId xmlns:a16="http://schemas.microsoft.com/office/drawing/2014/main" id="{16F83B68-C2C7-480D-B8FB-8B7D3079C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941888"/>
            <a:ext cx="2816225" cy="2873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chemeClr val="bg1"/>
                </a:solidFill>
              </a:rPr>
              <a:t>Normal                                Enlarged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brezina1">
            <a:extLst>
              <a:ext uri="{FF2B5EF4-FFF2-40B4-BE49-F238E27FC236}">
                <a16:creationId xmlns:a16="http://schemas.microsoft.com/office/drawing/2014/main" id="{6CB30E57-5198-49FB-BCC1-FA48EEAC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7099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 descr="brezina3">
            <a:extLst>
              <a:ext uri="{FF2B5EF4-FFF2-40B4-BE49-F238E27FC236}">
                <a16:creationId xmlns:a16="http://schemas.microsoft.com/office/drawing/2014/main" id="{9DA6049D-0CB1-49BA-B06D-3689B38F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49288"/>
            <a:ext cx="40544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>
            <a:extLst>
              <a:ext uri="{FF2B5EF4-FFF2-40B4-BE49-F238E27FC236}">
                <a16:creationId xmlns:a16="http://schemas.microsoft.com/office/drawing/2014/main" id="{9870FF46-3799-401C-B31A-FF91E66C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60800"/>
            <a:ext cx="38608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AC256FCF-2015-4C54-819B-7E9946124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8" name="Zástupný symbol pro datum 3">
            <a:extLst>
              <a:ext uri="{FF2B5EF4-FFF2-40B4-BE49-F238E27FC236}">
                <a16:creationId xmlns:a16="http://schemas.microsoft.com/office/drawing/2014/main" id="{5CD8C5FE-0E67-44C4-A29A-CD7EA77BD8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707BBF85-7E41-432E-A32B-8C3BA628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66CCBD-8B54-43AB-8727-3FCCC79B1F9F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000"/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369190D3-71E4-4183-8FD2-188360D2D9B7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201732" name="Picture 4" descr="cisconova">
            <a:extLst>
              <a:ext uri="{FF2B5EF4-FFF2-40B4-BE49-F238E27FC236}">
                <a16:creationId xmlns:a16="http://schemas.microsoft.com/office/drawing/2014/main" id="{D089891B-0672-442E-AF88-70C8FAE0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3" name="Picture 5" descr="ciscionova01">
            <a:extLst>
              <a:ext uri="{FF2B5EF4-FFF2-40B4-BE49-F238E27FC236}">
                <a16:creationId xmlns:a16="http://schemas.microsoft.com/office/drawing/2014/main" id="{32290B00-DD9D-446B-AE92-A8D401B7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5400675" cy="343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4" name="Picture 6" descr="cisconova04">
            <a:extLst>
              <a:ext uri="{FF2B5EF4-FFF2-40B4-BE49-F238E27FC236}">
                <a16:creationId xmlns:a16="http://schemas.microsoft.com/office/drawing/2014/main" id="{A533577F-9CC8-41BE-B835-9E2A5971C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205038"/>
            <a:ext cx="4897437" cy="341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5" name="Picture 7" descr="cisconova kontrola">
            <a:extLst>
              <a:ext uri="{FF2B5EF4-FFF2-40B4-BE49-F238E27FC236}">
                <a16:creationId xmlns:a16="http://schemas.microsoft.com/office/drawing/2014/main" id="{F7546B27-53DB-45AE-8D7D-081E0C09C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AE2D7-F457-406F-A339-FC05081F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Dentál </a:t>
            </a:r>
            <a:r>
              <a:rPr lang="cs-CZ" dirty="0" err="1"/>
              <a:t>harmony</a:t>
            </a:r>
            <a:endParaRPr lang="cs-CZ" dirty="0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D591EDB5-72A4-4642-B611-84AEF95AC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852738"/>
            <a:ext cx="2924175" cy="1874837"/>
          </a:xfr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EE3F16-3344-4887-AF11-9CD05019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E1796E-7742-473D-95C4-C9F52000FF1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000"/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A09C531-4236-46E1-8054-28C6E5AF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1763713"/>
            <a:ext cx="458946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Inclination of long axis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Slight mesial inclination of long axis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Slight inclination vestibulary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Position of contact points: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They become smaller and move apically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(50:40:30)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Their elongation can optically widen teeth </a:t>
            </a:r>
          </a:p>
        </p:txBody>
      </p:sp>
      <p:pic>
        <p:nvPicPr>
          <p:cNvPr id="15366" name="Picture 5">
            <a:extLst>
              <a:ext uri="{FF2B5EF4-FFF2-40B4-BE49-F238E27FC236}">
                <a16:creationId xmlns:a16="http://schemas.microsoft.com/office/drawing/2014/main" id="{E644300B-8506-4A8B-96B8-BBA0C9801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229225"/>
            <a:ext cx="333851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037B4-F891-4BA5-92E7-E3CB46E5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harmony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FF3D3C-9375-4D07-B671-7C225E67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30B1CB-CE0B-4AC0-95AC-A49A0DC3E55F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000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A2F0B602-3E6C-4CA3-BC42-FA2259FF51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565400"/>
            <a:ext cx="2744788" cy="1830388"/>
          </a:xfrm>
          <a:noFill/>
        </p:spPr>
      </p:pic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8A63A4D0-A61C-4CAE-B6CF-799E26F58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524125"/>
            <a:ext cx="3581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Interincisal spaces become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smaller in distal direction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They become smaller in younger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individuals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16390" name="Picture 3">
            <a:extLst>
              <a:ext uri="{FF2B5EF4-FFF2-40B4-BE49-F238E27FC236}">
                <a16:creationId xmlns:a16="http://schemas.microsoft.com/office/drawing/2014/main" id="{C05522C5-8C85-4413-9D43-92BBE251D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24400"/>
            <a:ext cx="274796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4B514AA-920A-456E-A0F9-E737F46C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A3AE783-AB06-4175-A44F-308D6688EE61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000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DEB8532-DA3B-458B-8E61-7555B132F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folHlink"/>
                </a:solidFill>
              </a:rPr>
              <a:t> </a:t>
            </a:r>
            <a:r>
              <a:rPr lang="cs-CZ" dirty="0" err="1">
                <a:solidFill>
                  <a:schemeClr val="folHlink"/>
                </a:solidFill>
              </a:rPr>
              <a:t>Relation</a:t>
            </a:r>
            <a:r>
              <a:rPr lang="cs-CZ" dirty="0">
                <a:solidFill>
                  <a:schemeClr val="folHlink"/>
                </a:solidFill>
              </a:rPr>
              <a:t> </a:t>
            </a:r>
            <a:r>
              <a:rPr lang="cs-CZ" dirty="0" err="1">
                <a:solidFill>
                  <a:schemeClr val="folHlink"/>
                </a:solidFill>
              </a:rPr>
              <a:t>between</a:t>
            </a:r>
            <a:r>
              <a:rPr lang="cs-CZ" dirty="0">
                <a:solidFill>
                  <a:schemeClr val="folHlink"/>
                </a:solidFill>
              </a:rPr>
              <a:t> </a:t>
            </a:r>
            <a:r>
              <a:rPr lang="cs-CZ" dirty="0" err="1">
                <a:solidFill>
                  <a:schemeClr val="folHlink"/>
                </a:solidFill>
              </a:rPr>
              <a:t>width</a:t>
            </a:r>
            <a:r>
              <a:rPr lang="cs-CZ" dirty="0">
                <a:solidFill>
                  <a:schemeClr val="folHlink"/>
                </a:solidFill>
              </a:rPr>
              <a:t> and </a:t>
            </a:r>
            <a:r>
              <a:rPr lang="cs-CZ" dirty="0" err="1">
                <a:solidFill>
                  <a:schemeClr val="folHlink"/>
                </a:solidFill>
              </a:rPr>
              <a:t>height</a:t>
            </a:r>
            <a:endParaRPr lang="cs-CZ" dirty="0">
              <a:solidFill>
                <a:schemeClr val="folHlink"/>
              </a:solidFill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03818B-04A6-42ED-B142-0E8276306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7413" name="Picture 4" descr="tvarzubu1">
            <a:extLst>
              <a:ext uri="{FF2B5EF4-FFF2-40B4-BE49-F238E27FC236}">
                <a16:creationId xmlns:a16="http://schemas.microsoft.com/office/drawing/2014/main" id="{9E801C42-C4B5-4799-9A2D-04E37D96F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450691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>
            <a:extLst>
              <a:ext uri="{FF2B5EF4-FFF2-40B4-BE49-F238E27FC236}">
                <a16:creationId xmlns:a16="http://schemas.microsoft.com/office/drawing/2014/main" id="{CE0A2775-8BAF-4A6B-AC3F-6A7208A6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25"/>
            <a:ext cx="1500187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ovéPole 1">
            <a:extLst>
              <a:ext uri="{FF2B5EF4-FFF2-40B4-BE49-F238E27FC236}">
                <a16:creationId xmlns:a16="http://schemas.microsoft.com/office/drawing/2014/main" id="{0A12A1A2-132D-465E-A687-82A2D61F7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357563"/>
            <a:ext cx="3294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With of upper central incisor 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70 – 80</a:t>
            </a:r>
            <a:r>
              <a:rPr lang="en-US" altLang="cs-CZ" sz="1800"/>
              <a:t>%</a:t>
            </a:r>
            <a:r>
              <a:rPr lang="cs-CZ" altLang="cs-CZ" sz="1800"/>
              <a:t>  its height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C30A759-1D41-4077-90DD-ED756DF3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05AD01-A974-4516-B055-36C432322DBF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0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074D1AA-D10F-4C9B-A23A-5342A3C9A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>
                <a:solidFill>
                  <a:schemeClr val="folHlink"/>
                </a:solidFill>
              </a:rPr>
              <a:t>Optical</a:t>
            </a:r>
            <a:r>
              <a:rPr lang="cs-CZ" dirty="0">
                <a:solidFill>
                  <a:schemeClr val="folHlink"/>
                </a:solidFill>
              </a:rPr>
              <a:t> </a:t>
            </a:r>
            <a:r>
              <a:rPr lang="cs-CZ" dirty="0" err="1">
                <a:solidFill>
                  <a:schemeClr val="folHlink"/>
                </a:solidFill>
              </a:rPr>
              <a:t>width</a:t>
            </a:r>
            <a:endParaRPr lang="cs-CZ" dirty="0">
              <a:solidFill>
                <a:schemeClr val="folHlink"/>
              </a:solidFill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FC8FCA6-7EC8-4A73-83E7-58F832A9A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8437" name="Picture 5" descr="tvarzubu3">
            <a:extLst>
              <a:ext uri="{FF2B5EF4-FFF2-40B4-BE49-F238E27FC236}">
                <a16:creationId xmlns:a16="http://schemas.microsoft.com/office/drawing/2014/main" id="{E2EDAE86-0624-476D-8EC9-3D5A040B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2796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77597-A289-4AFA-AA7C-ECA8D326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cs-CZ" dirty="0">
                <a:solidFill>
                  <a:srgbClr val="FFFF00"/>
                </a:solidFill>
              </a:rPr>
            </a:br>
            <a:r>
              <a:rPr lang="cs-CZ" dirty="0" err="1">
                <a:solidFill>
                  <a:srgbClr val="FFFF00"/>
                </a:solidFill>
              </a:rPr>
              <a:t>Golden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cut</a:t>
            </a:r>
            <a:br>
              <a:rPr lang="cs-CZ" dirty="0">
                <a:solidFill>
                  <a:srgbClr val="FFFF00"/>
                </a:solidFill>
              </a:rPr>
            </a:br>
            <a:br>
              <a:rPr lang="cs-CZ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6C2CC-D2A8-45FE-968C-2979783E9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 err="1"/>
              <a:t>width</a:t>
            </a:r>
            <a:r>
              <a:rPr lang="cs-CZ" dirty="0"/>
              <a:t>        </a:t>
            </a:r>
            <a:r>
              <a:rPr lang="cs-CZ" dirty="0" err="1"/>
              <a:t>length</a:t>
            </a:r>
            <a:r>
              <a:rPr lang="cs-CZ" dirty="0"/>
              <a:t>             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                                          = 0,618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 err="1"/>
              <a:t>length</a:t>
            </a:r>
            <a:r>
              <a:rPr lang="cs-CZ" dirty="0"/>
              <a:t>        </a:t>
            </a:r>
            <a:r>
              <a:rPr lang="cs-CZ" dirty="0" err="1"/>
              <a:t>width+length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69A934-DA3B-4D66-9CED-821D0E9B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54B964-B0F3-4BB3-8DEB-3B05EC8F9547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000"/>
          </a:p>
        </p:txBody>
      </p:sp>
      <p:cxnSp>
        <p:nvCxnSpPr>
          <p:cNvPr id="19461" name="Přímá spojnice 5">
            <a:extLst>
              <a:ext uri="{FF2B5EF4-FFF2-40B4-BE49-F238E27FC236}">
                <a16:creationId xmlns:a16="http://schemas.microsoft.com/office/drawing/2014/main" id="{ED3B7B04-7AC5-4A56-A952-CAA596274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7450" y="2852738"/>
            <a:ext cx="10080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2" name="Přímá spojnice 7">
            <a:extLst>
              <a:ext uri="{FF2B5EF4-FFF2-40B4-BE49-F238E27FC236}">
                <a16:creationId xmlns:a16="http://schemas.microsoft.com/office/drawing/2014/main" id="{8086F433-D28B-41A3-96BE-D6C1B90FDF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3575" y="2852738"/>
            <a:ext cx="22320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2744961B-F656-4ABC-9CA1-90F73FFA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98BBE6-132C-4790-B8B7-8DD9B042C0CF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000"/>
          </a:p>
        </p:txBody>
      </p:sp>
      <p:pic>
        <p:nvPicPr>
          <p:cNvPr id="20483" name="Picture 2" descr="Kopie hromkova1">
            <a:extLst>
              <a:ext uri="{FF2B5EF4-FFF2-40B4-BE49-F238E27FC236}">
                <a16:creationId xmlns:a16="http://schemas.microsoft.com/office/drawing/2014/main" id="{AA3C66FC-B166-4DCE-ABB1-DA139033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2089150" cy="20780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3" descr="Kopie hromkova2">
            <a:extLst>
              <a:ext uri="{FF2B5EF4-FFF2-40B4-BE49-F238E27FC236}">
                <a16:creationId xmlns:a16="http://schemas.microsoft.com/office/drawing/2014/main" id="{CED157DC-4BC6-4207-AC22-3E77DF9D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8050"/>
            <a:ext cx="2736850" cy="19764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4" descr="Kopie hromkova3">
            <a:extLst>
              <a:ext uri="{FF2B5EF4-FFF2-40B4-BE49-F238E27FC236}">
                <a16:creationId xmlns:a16="http://schemas.microsoft.com/office/drawing/2014/main" id="{80C43F9B-2B11-45AD-A79F-478C87EA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500438"/>
            <a:ext cx="2317750" cy="20161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5" descr="hromkova5">
            <a:extLst>
              <a:ext uri="{FF2B5EF4-FFF2-40B4-BE49-F238E27FC236}">
                <a16:creationId xmlns:a16="http://schemas.microsoft.com/office/drawing/2014/main" id="{3E903385-DCE5-4E7E-B709-DA528CB9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44900"/>
            <a:ext cx="1092200" cy="142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 Box 6">
            <a:extLst>
              <a:ext uri="{FF2B5EF4-FFF2-40B4-BE49-F238E27FC236}">
                <a16:creationId xmlns:a16="http://schemas.microsoft.com/office/drawing/2014/main" id="{CEA04B1E-D9D6-4E0D-BBA3-D4F85CD4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734050"/>
            <a:ext cx="600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</a:rPr>
              <a:t>Roubalíková L. Méně obvyklý případ řešení obráceného skusu.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</a:rPr>
              <a:t>Prakt zub Lék;48: 117-120.</a:t>
            </a:r>
          </a:p>
        </p:txBody>
      </p:sp>
      <p:sp>
        <p:nvSpPr>
          <p:cNvPr id="20488" name="Obousměrná vodorovná šipka 1">
            <a:extLst>
              <a:ext uri="{FF2B5EF4-FFF2-40B4-BE49-F238E27FC236}">
                <a16:creationId xmlns:a16="http://schemas.microsoft.com/office/drawing/2014/main" id="{2F114064-197B-4BD4-883E-AF3B230E3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1703388"/>
            <a:ext cx="503238" cy="120650"/>
          </a:xfrm>
          <a:prstGeom prst="leftRightArrow">
            <a:avLst>
              <a:gd name="adj1" fmla="val 50000"/>
              <a:gd name="adj2" fmla="val 5013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89" name="Obousměrná vodorovná šipka 9">
            <a:extLst>
              <a:ext uri="{FF2B5EF4-FFF2-40B4-BE49-F238E27FC236}">
                <a16:creationId xmlns:a16="http://schemas.microsoft.com/office/drawing/2014/main" id="{9AD7F11F-3198-42AC-B2E1-0D69DFD80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63" y="1722438"/>
            <a:ext cx="350837" cy="60325"/>
          </a:xfrm>
          <a:prstGeom prst="leftRightArrow">
            <a:avLst>
              <a:gd name="adj1" fmla="val 50000"/>
              <a:gd name="adj2" fmla="val 5008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0" name="Obousměrná vodorovná šipka 10">
            <a:extLst>
              <a:ext uri="{FF2B5EF4-FFF2-40B4-BE49-F238E27FC236}">
                <a16:creationId xmlns:a16="http://schemas.microsoft.com/office/drawing/2014/main" id="{9C4208F0-25D0-4E30-8372-130C0EF5E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1722438"/>
            <a:ext cx="200025" cy="60325"/>
          </a:xfrm>
          <a:prstGeom prst="leftRightArrow">
            <a:avLst>
              <a:gd name="adj1" fmla="val 50000"/>
              <a:gd name="adj2" fmla="val 5039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0B45E9F-7DB9-4CEC-ACF9-14505C2B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FF00"/>
                </a:solidFill>
              </a:rPr>
              <a:t>Shape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crown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principally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corresponds</a:t>
            </a:r>
            <a:r>
              <a:rPr lang="cs-CZ" dirty="0">
                <a:solidFill>
                  <a:srgbClr val="FFFF00"/>
                </a:solidFill>
              </a:rPr>
              <a:t> to </a:t>
            </a:r>
            <a:r>
              <a:rPr lang="cs-CZ" dirty="0" err="1">
                <a:solidFill>
                  <a:srgbClr val="FFFF00"/>
                </a:solidFill>
              </a:rPr>
              <a:t>shape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face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024AA41-98D2-4B81-A115-A4801C49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031A09-86C0-46E0-B3E1-F695F47084E1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00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80A7F2-583E-47E4-834B-E7318BEC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Shape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face: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   </a:t>
            </a:r>
            <a:r>
              <a:rPr lang="cs-CZ" dirty="0" err="1"/>
              <a:t>angular</a:t>
            </a:r>
            <a:r>
              <a:rPr lang="cs-CZ" dirty="0"/>
              <a:t>, oval a </a:t>
            </a:r>
            <a:r>
              <a:rPr lang="cs-CZ" dirty="0" err="1"/>
              <a:t>triangular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 err="1"/>
              <a:t>Corresponding</a:t>
            </a:r>
            <a:r>
              <a:rPr lang="cs-CZ" dirty="0"/>
              <a:t> </a:t>
            </a:r>
            <a:r>
              <a:rPr lang="cs-CZ" dirty="0" err="1"/>
              <a:t>shapes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teeth</a:t>
            </a:r>
            <a:r>
              <a:rPr lang="cs-CZ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DD1A0CE3-ADB0-4EEF-BADA-77D35F43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A81C0B-217B-4A85-85A0-D4AA6068FDA8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000"/>
          </a:p>
        </p:txBody>
      </p:sp>
      <p:pic>
        <p:nvPicPr>
          <p:cNvPr id="94215" name="Picture 7" descr="hom1">
            <a:extLst>
              <a:ext uri="{FF2B5EF4-FFF2-40B4-BE49-F238E27FC236}">
                <a16:creationId xmlns:a16="http://schemas.microsoft.com/office/drawing/2014/main" id="{29ADFAC1-3020-45B7-9E34-3EDBBB59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256213" cy="406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8">
            <a:extLst>
              <a:ext uri="{FF2B5EF4-FFF2-40B4-BE49-F238E27FC236}">
                <a16:creationId xmlns:a16="http://schemas.microsoft.com/office/drawing/2014/main" id="{A356B055-F9F3-4612-8D2B-70540202A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92150"/>
            <a:ext cx="210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???</a:t>
            </a:r>
          </a:p>
        </p:txBody>
      </p:sp>
      <p:sp>
        <p:nvSpPr>
          <p:cNvPr id="4101" name="Text Box 9">
            <a:extLst>
              <a:ext uri="{FF2B5EF4-FFF2-40B4-BE49-F238E27FC236}">
                <a16:creationId xmlns:a16="http://schemas.microsoft.com/office/drawing/2014/main" id="{B2501518-02C9-42D3-B762-CAFEA6228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724400"/>
            <a:ext cx="58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???</a:t>
            </a:r>
          </a:p>
        </p:txBody>
      </p:sp>
      <p:pic>
        <p:nvPicPr>
          <p:cNvPr id="94218" name="Picture 10" descr="svetlana">
            <a:extLst>
              <a:ext uri="{FF2B5EF4-FFF2-40B4-BE49-F238E27FC236}">
                <a16:creationId xmlns:a16="http://schemas.microsoft.com/office/drawing/2014/main" id="{7ED77AEB-EB32-489B-B72C-B0BDC9E3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1300"/>
            <a:ext cx="4465638" cy="369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854ECC-CF80-4C76-8372-ABFF9912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68A6951-8322-4AF9-B93F-DFD0D2DD0E11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000"/>
          </a:p>
        </p:txBody>
      </p:sp>
      <p:sp>
        <p:nvSpPr>
          <p:cNvPr id="22531" name="Obdélník 4">
            <a:extLst>
              <a:ext uri="{FF2B5EF4-FFF2-40B4-BE49-F238E27FC236}">
                <a16:creationId xmlns:a16="http://schemas.microsoft.com/office/drawing/2014/main" id="{3C94A90D-A371-4996-A9C9-5385416EF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13025"/>
            <a:ext cx="914400" cy="1981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2532" name="Ovál 5">
            <a:extLst>
              <a:ext uri="{FF2B5EF4-FFF2-40B4-BE49-F238E27FC236}">
                <a16:creationId xmlns:a16="http://schemas.microsoft.com/office/drawing/2014/main" id="{FEA25C96-2AB7-4591-AF9C-36FCFAA11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590800"/>
            <a:ext cx="46037" cy="444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2533" name="Ovál 6">
            <a:extLst>
              <a:ext uri="{FF2B5EF4-FFF2-40B4-BE49-F238E27FC236}">
                <a16:creationId xmlns:a16="http://schemas.microsoft.com/office/drawing/2014/main" id="{85C70F47-0BA3-4F53-AA76-BE9259B6D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578100"/>
            <a:ext cx="914400" cy="2016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2534" name="Rovnoramenný trojúhelník 7">
            <a:extLst>
              <a:ext uri="{FF2B5EF4-FFF2-40B4-BE49-F238E27FC236}">
                <a16:creationId xmlns:a16="http://schemas.microsoft.com/office/drawing/2014/main" id="{B413F1EB-6219-47C8-AEF9-D70ECB54E73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99050" y="2654300"/>
            <a:ext cx="1060450" cy="1952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22535" name="Přímá spojnice 9">
            <a:extLst>
              <a:ext uri="{FF2B5EF4-FFF2-40B4-BE49-F238E27FC236}">
                <a16:creationId xmlns:a16="http://schemas.microsoft.com/office/drawing/2014/main" id="{594F5000-8799-4E27-B915-70070686D3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87450" y="2613025"/>
            <a:ext cx="5400675" cy="222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6" name="Přímá spojnice 11">
            <a:extLst>
              <a:ext uri="{FF2B5EF4-FFF2-40B4-BE49-F238E27FC236}">
                <a16:creationId xmlns:a16="http://schemas.microsoft.com/office/drawing/2014/main" id="{ABBFDD83-27F7-4520-87A0-B89353EC20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6375" y="3500438"/>
            <a:ext cx="49672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7" name="Přímá spojnice 13">
            <a:extLst>
              <a:ext uri="{FF2B5EF4-FFF2-40B4-BE49-F238E27FC236}">
                <a16:creationId xmlns:a16="http://schemas.microsoft.com/office/drawing/2014/main" id="{02592C60-B823-4742-A6FF-DAED15CBFB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6375" y="4606925"/>
            <a:ext cx="49672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8" name="TextovéPole 14">
            <a:extLst>
              <a:ext uri="{FF2B5EF4-FFF2-40B4-BE49-F238E27FC236}">
                <a16:creationId xmlns:a16="http://schemas.microsoft.com/office/drawing/2014/main" id="{93CA0927-0A97-414A-9043-A286D51D9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492375"/>
            <a:ext cx="17367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Front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Zygomatic 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Mandibular line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FB1AA5C7-FE47-4F19-A9DA-1D77074F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F5C365F-6FF6-448A-ACE6-936BFA871A92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000"/>
          </a:p>
        </p:txBody>
      </p:sp>
      <p:pic>
        <p:nvPicPr>
          <p:cNvPr id="23555" name="Picture 2" descr="hromkova1">
            <a:extLst>
              <a:ext uri="{FF2B5EF4-FFF2-40B4-BE49-F238E27FC236}">
                <a16:creationId xmlns:a16="http://schemas.microsoft.com/office/drawing/2014/main" id="{6DEAB18B-85CB-44D5-BF06-00E650CE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2004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hromkova2">
            <a:extLst>
              <a:ext uri="{FF2B5EF4-FFF2-40B4-BE49-F238E27FC236}">
                <a16:creationId xmlns:a16="http://schemas.microsoft.com/office/drawing/2014/main" id="{07104325-C55A-4F98-A0D6-A605926C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5052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>
            <a:extLst>
              <a:ext uri="{FF2B5EF4-FFF2-40B4-BE49-F238E27FC236}">
                <a16:creationId xmlns:a16="http://schemas.microsoft.com/office/drawing/2014/main" id="{2303A23F-6EA1-468D-8302-48285CB0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908050"/>
            <a:ext cx="1743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folHlink"/>
                </a:solidFill>
                <a:latin typeface="Arial" panose="020B0604020202020204" pitchFamily="34" charset="0"/>
              </a:rPr>
              <a:t>Harmony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00A0226-ED20-4366-B40B-8692C49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/>
              <a:t>Curvature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labial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–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reflection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light</a:t>
            </a:r>
            <a:endParaRPr lang="cs-CZ" sz="28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4D455B7-53FF-4224-8EDD-A071CED1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8A4FDCA-38A9-4C62-873E-4089C73A1476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00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B698221-07CE-4B38-9AF3-B23ACC9CC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24581" name="Picture 2" descr="C:\WINDOWS\Desktop\CD_2003\manuale2003\51.jpg">
            <a:extLst>
              <a:ext uri="{FF2B5EF4-FFF2-40B4-BE49-F238E27FC236}">
                <a16:creationId xmlns:a16="http://schemas.microsoft.com/office/drawing/2014/main" id="{C985D59B-60F8-4E2D-8D7F-0657F7CE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958975"/>
            <a:ext cx="29813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 descr="C:\WINDOWS\Desktop\CD_2003\manuale2003\51.jpg">
            <a:extLst>
              <a:ext uri="{FF2B5EF4-FFF2-40B4-BE49-F238E27FC236}">
                <a16:creationId xmlns:a16="http://schemas.microsoft.com/office/drawing/2014/main" id="{8A21FFA9-F405-4557-A613-042C8CD6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2524125"/>
            <a:ext cx="28082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Volný tvar 10">
            <a:extLst>
              <a:ext uri="{FF2B5EF4-FFF2-40B4-BE49-F238E27FC236}">
                <a16:creationId xmlns:a16="http://schemas.microsoft.com/office/drawing/2014/main" id="{48C9F202-8AE1-4CBA-A071-7F31CFC4C9DF}"/>
              </a:ext>
            </a:extLst>
          </p:cNvPr>
          <p:cNvSpPr>
            <a:spLocks/>
          </p:cNvSpPr>
          <p:nvPr/>
        </p:nvSpPr>
        <p:spPr bwMode="auto">
          <a:xfrm rot="-614476">
            <a:off x="5461000" y="2422525"/>
            <a:ext cx="379413" cy="1185863"/>
          </a:xfrm>
          <a:custGeom>
            <a:avLst/>
            <a:gdLst>
              <a:gd name="T0" fmla="*/ 0 w 709727"/>
              <a:gd name="T1" fmla="*/ 0 h 2187723"/>
              <a:gd name="T2" fmla="*/ 851 w 709727"/>
              <a:gd name="T3" fmla="*/ 940 h 2187723"/>
              <a:gd name="T4" fmla="*/ 1808 w 709727"/>
              <a:gd name="T5" fmla="*/ 1528 h 2187723"/>
              <a:gd name="T6" fmla="*/ 2127 w 709727"/>
              <a:gd name="T7" fmla="*/ 1880 h 2187723"/>
              <a:gd name="T8" fmla="*/ 2765 w 709727"/>
              <a:gd name="T9" fmla="*/ 2350 h 2187723"/>
              <a:gd name="T10" fmla="*/ 3510 w 709727"/>
              <a:gd name="T11" fmla="*/ 2820 h 2187723"/>
              <a:gd name="T12" fmla="*/ 3722 w 709727"/>
              <a:gd name="T13" fmla="*/ 3172 h 2187723"/>
              <a:gd name="T14" fmla="*/ 4466 w 709727"/>
              <a:gd name="T15" fmla="*/ 3642 h 2187723"/>
              <a:gd name="T16" fmla="*/ 4892 w 709727"/>
              <a:gd name="T17" fmla="*/ 3994 h 2187723"/>
              <a:gd name="T18" fmla="*/ 5211 w 709727"/>
              <a:gd name="T19" fmla="*/ 4229 h 2187723"/>
              <a:gd name="T20" fmla="*/ 5743 w 709727"/>
              <a:gd name="T21" fmla="*/ 5169 h 2187723"/>
              <a:gd name="T22" fmla="*/ 6487 w 709727"/>
              <a:gd name="T23" fmla="*/ 6227 h 2187723"/>
              <a:gd name="T24" fmla="*/ 6806 w 709727"/>
              <a:gd name="T25" fmla="*/ 7401 h 2187723"/>
              <a:gd name="T26" fmla="*/ 7019 w 709727"/>
              <a:gd name="T27" fmla="*/ 8106 h 2187723"/>
              <a:gd name="T28" fmla="*/ 7338 w 709727"/>
              <a:gd name="T29" fmla="*/ 9399 h 2187723"/>
              <a:gd name="T30" fmla="*/ 7551 w 709727"/>
              <a:gd name="T31" fmla="*/ 9751 h 2187723"/>
              <a:gd name="T32" fmla="*/ 7763 w 709727"/>
              <a:gd name="T33" fmla="*/ 10456 h 2187723"/>
              <a:gd name="T34" fmla="*/ 7976 w 709727"/>
              <a:gd name="T35" fmla="*/ 10808 h 2187723"/>
              <a:gd name="T36" fmla="*/ 8082 w 709727"/>
              <a:gd name="T37" fmla="*/ 11160 h 2187723"/>
              <a:gd name="T38" fmla="*/ 8508 w 709727"/>
              <a:gd name="T39" fmla="*/ 11866 h 2187723"/>
              <a:gd name="T40" fmla="*/ 8614 w 709727"/>
              <a:gd name="T41" fmla="*/ 12453 h 2187723"/>
              <a:gd name="T42" fmla="*/ 8827 w 709727"/>
              <a:gd name="T43" fmla="*/ 13510 h 2187723"/>
              <a:gd name="T44" fmla="*/ 8720 w 709727"/>
              <a:gd name="T45" fmla="*/ 16330 h 2187723"/>
              <a:gd name="T46" fmla="*/ 8402 w 709727"/>
              <a:gd name="T47" fmla="*/ 17740 h 2187723"/>
              <a:gd name="T48" fmla="*/ 8189 w 709727"/>
              <a:gd name="T49" fmla="*/ 19032 h 2187723"/>
              <a:gd name="T50" fmla="*/ 8082 w 709727"/>
              <a:gd name="T51" fmla="*/ 22674 h 2187723"/>
              <a:gd name="T52" fmla="*/ 7976 w 709727"/>
              <a:gd name="T53" fmla="*/ 25376 h 2187723"/>
              <a:gd name="T54" fmla="*/ 7657 w 709727"/>
              <a:gd name="T55" fmla="*/ 26551 h 2187723"/>
              <a:gd name="T56" fmla="*/ 7444 w 709727"/>
              <a:gd name="T57" fmla="*/ 27256 h 2187723"/>
              <a:gd name="T58" fmla="*/ 7338 w 709727"/>
              <a:gd name="T59" fmla="*/ 27725 h 2187723"/>
              <a:gd name="T60" fmla="*/ 7231 w 709727"/>
              <a:gd name="T61" fmla="*/ 28078 h 2187723"/>
              <a:gd name="T62" fmla="*/ 7125 w 709727"/>
              <a:gd name="T63" fmla="*/ 28548 h 2187723"/>
              <a:gd name="T64" fmla="*/ 6913 w 709727"/>
              <a:gd name="T65" fmla="*/ 29253 h 2187723"/>
              <a:gd name="T66" fmla="*/ 6806 w 709727"/>
              <a:gd name="T67" fmla="*/ 29605 h 2187723"/>
              <a:gd name="T68" fmla="*/ 6699 w 709727"/>
              <a:gd name="T69" fmla="*/ 30075 h 218772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09727" h="2187723">
                <a:moveTo>
                  <a:pt x="0" y="0"/>
                </a:moveTo>
                <a:cubicBezTo>
                  <a:pt x="22789" y="22789"/>
                  <a:pt x="37792" y="58175"/>
                  <a:pt x="68366" y="68366"/>
                </a:cubicBezTo>
                <a:cubicBezTo>
                  <a:pt x="100606" y="79113"/>
                  <a:pt x="115891" y="81709"/>
                  <a:pt x="145278" y="111095"/>
                </a:cubicBezTo>
                <a:cubicBezTo>
                  <a:pt x="153824" y="119641"/>
                  <a:pt x="161376" y="129312"/>
                  <a:pt x="170916" y="136732"/>
                </a:cubicBezTo>
                <a:cubicBezTo>
                  <a:pt x="187131" y="149343"/>
                  <a:pt x="205099" y="159521"/>
                  <a:pt x="222191" y="170915"/>
                </a:cubicBezTo>
                <a:cubicBezTo>
                  <a:pt x="258432" y="195076"/>
                  <a:pt x="238636" y="183411"/>
                  <a:pt x="282011" y="205099"/>
                </a:cubicBezTo>
                <a:cubicBezTo>
                  <a:pt x="287708" y="213645"/>
                  <a:pt x="291840" y="223473"/>
                  <a:pt x="299103" y="230736"/>
                </a:cubicBezTo>
                <a:cubicBezTo>
                  <a:pt x="314789" y="246422"/>
                  <a:pt x="341044" y="253744"/>
                  <a:pt x="358923" y="264919"/>
                </a:cubicBezTo>
                <a:cubicBezTo>
                  <a:pt x="371001" y="272468"/>
                  <a:pt x="381516" y="282278"/>
                  <a:pt x="393106" y="290557"/>
                </a:cubicBezTo>
                <a:cubicBezTo>
                  <a:pt x="401464" y="296527"/>
                  <a:pt x="410198" y="301951"/>
                  <a:pt x="418744" y="307648"/>
                </a:cubicBezTo>
                <a:cubicBezTo>
                  <a:pt x="436253" y="342667"/>
                  <a:pt x="434846" y="344949"/>
                  <a:pt x="461473" y="376014"/>
                </a:cubicBezTo>
                <a:cubicBezTo>
                  <a:pt x="488613" y="407677"/>
                  <a:pt x="502539" y="406044"/>
                  <a:pt x="521293" y="452927"/>
                </a:cubicBezTo>
                <a:cubicBezTo>
                  <a:pt x="557723" y="544001"/>
                  <a:pt x="522174" y="447607"/>
                  <a:pt x="546931" y="538385"/>
                </a:cubicBezTo>
                <a:cubicBezTo>
                  <a:pt x="551671" y="555766"/>
                  <a:pt x="559653" y="572181"/>
                  <a:pt x="564022" y="589659"/>
                </a:cubicBezTo>
                <a:cubicBezTo>
                  <a:pt x="569927" y="613277"/>
                  <a:pt x="582886" y="666727"/>
                  <a:pt x="589660" y="683663"/>
                </a:cubicBezTo>
                <a:cubicBezTo>
                  <a:pt x="593474" y="693199"/>
                  <a:pt x="602580" y="699915"/>
                  <a:pt x="606751" y="709300"/>
                </a:cubicBezTo>
                <a:cubicBezTo>
                  <a:pt x="614068" y="725763"/>
                  <a:pt x="613850" y="745584"/>
                  <a:pt x="623843" y="760575"/>
                </a:cubicBezTo>
                <a:cubicBezTo>
                  <a:pt x="629540" y="769121"/>
                  <a:pt x="636341" y="777026"/>
                  <a:pt x="640934" y="786213"/>
                </a:cubicBezTo>
                <a:cubicBezTo>
                  <a:pt x="644962" y="794270"/>
                  <a:pt x="645105" y="803976"/>
                  <a:pt x="649480" y="811850"/>
                </a:cubicBezTo>
                <a:cubicBezTo>
                  <a:pt x="659456" y="829807"/>
                  <a:pt x="683663" y="863125"/>
                  <a:pt x="683663" y="863125"/>
                </a:cubicBezTo>
                <a:cubicBezTo>
                  <a:pt x="686512" y="877368"/>
                  <a:pt x="689166" y="891651"/>
                  <a:pt x="692209" y="905854"/>
                </a:cubicBezTo>
                <a:cubicBezTo>
                  <a:pt x="697712" y="931534"/>
                  <a:pt x="708506" y="956515"/>
                  <a:pt x="709301" y="982766"/>
                </a:cubicBezTo>
                <a:cubicBezTo>
                  <a:pt x="711374" y="1051160"/>
                  <a:pt x="705463" y="1119601"/>
                  <a:pt x="700755" y="1187865"/>
                </a:cubicBezTo>
                <a:cubicBezTo>
                  <a:pt x="698270" y="1223895"/>
                  <a:pt x="680981" y="1255235"/>
                  <a:pt x="675118" y="1290414"/>
                </a:cubicBezTo>
                <a:cubicBezTo>
                  <a:pt x="659014" y="1387040"/>
                  <a:pt x="676361" y="1329415"/>
                  <a:pt x="658026" y="1384418"/>
                </a:cubicBezTo>
                <a:cubicBezTo>
                  <a:pt x="655177" y="1472725"/>
                  <a:pt x="652750" y="1561046"/>
                  <a:pt x="649480" y="1649338"/>
                </a:cubicBezTo>
                <a:cubicBezTo>
                  <a:pt x="647053" y="1714873"/>
                  <a:pt x="645778" y="1780491"/>
                  <a:pt x="640934" y="1845891"/>
                </a:cubicBezTo>
                <a:cubicBezTo>
                  <a:pt x="639704" y="1862502"/>
                  <a:pt x="618181" y="1922698"/>
                  <a:pt x="615297" y="1931349"/>
                </a:cubicBezTo>
                <a:lnTo>
                  <a:pt x="598205" y="1982624"/>
                </a:lnTo>
                <a:cubicBezTo>
                  <a:pt x="595357" y="1994018"/>
                  <a:pt x="592887" y="2005514"/>
                  <a:pt x="589660" y="2016807"/>
                </a:cubicBezTo>
                <a:cubicBezTo>
                  <a:pt x="587185" y="2025468"/>
                  <a:pt x="583589" y="2033783"/>
                  <a:pt x="581114" y="2042444"/>
                </a:cubicBezTo>
                <a:cubicBezTo>
                  <a:pt x="577887" y="2053737"/>
                  <a:pt x="575943" y="2065378"/>
                  <a:pt x="572568" y="2076628"/>
                </a:cubicBezTo>
                <a:cubicBezTo>
                  <a:pt x="567391" y="2093884"/>
                  <a:pt x="561174" y="2110811"/>
                  <a:pt x="555477" y="2127902"/>
                </a:cubicBezTo>
                <a:cubicBezTo>
                  <a:pt x="552628" y="2136448"/>
                  <a:pt x="549116" y="2144801"/>
                  <a:pt x="546931" y="2153540"/>
                </a:cubicBezTo>
                <a:lnTo>
                  <a:pt x="538385" y="2187723"/>
                </a:lnTo>
              </a:path>
            </a:pathLst>
          </a:cu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cs-CZ"/>
          </a:p>
        </p:txBody>
      </p:sp>
      <p:cxnSp>
        <p:nvCxnSpPr>
          <p:cNvPr id="24584" name="Přímá spojnice se šipkou 13">
            <a:extLst>
              <a:ext uri="{FF2B5EF4-FFF2-40B4-BE49-F238E27FC236}">
                <a16:creationId xmlns:a16="http://schemas.microsoft.com/office/drawing/2014/main" id="{EB880465-09FE-430B-913D-1241F90D5A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844675"/>
            <a:ext cx="360363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5" name="Přímá spojnice se šipkou 15">
            <a:extLst>
              <a:ext uri="{FF2B5EF4-FFF2-40B4-BE49-F238E27FC236}">
                <a16:creationId xmlns:a16="http://schemas.microsoft.com/office/drawing/2014/main" id="{FF4F3D6E-829C-44BB-BE3B-B822BB77109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68613" y="1997075"/>
            <a:ext cx="360362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6" name="Přímá spojnice se šipkou 16">
            <a:extLst>
              <a:ext uri="{FF2B5EF4-FFF2-40B4-BE49-F238E27FC236}">
                <a16:creationId xmlns:a16="http://schemas.microsoft.com/office/drawing/2014/main" id="{10226799-A2C5-46F4-99C6-8DE73E6B03C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67038" y="2193925"/>
            <a:ext cx="360362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7" name="Přímá spojnice se šipkou 17">
            <a:extLst>
              <a:ext uri="{FF2B5EF4-FFF2-40B4-BE49-F238E27FC236}">
                <a16:creationId xmlns:a16="http://schemas.microsoft.com/office/drawing/2014/main" id="{C3D15E7D-23A8-4287-A017-87A7C46172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43238" y="2679700"/>
            <a:ext cx="4111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8" name="Přímá spojnice se šipkou 18">
            <a:extLst>
              <a:ext uri="{FF2B5EF4-FFF2-40B4-BE49-F238E27FC236}">
                <a16:creationId xmlns:a16="http://schemas.microsoft.com/office/drawing/2014/main" id="{CBE9D039-EB1A-4B32-A1D6-AB502D9936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49588" y="2919413"/>
            <a:ext cx="4048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9" name="Přímá spojnice se šipkou 19">
            <a:extLst>
              <a:ext uri="{FF2B5EF4-FFF2-40B4-BE49-F238E27FC236}">
                <a16:creationId xmlns:a16="http://schemas.microsoft.com/office/drawing/2014/main" id="{8A09E061-CFE9-43E3-AC05-2FB503B4A5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4038" y="3160713"/>
            <a:ext cx="3603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0" name="Přímá spojnice se šipkou 20">
            <a:extLst>
              <a:ext uri="{FF2B5EF4-FFF2-40B4-BE49-F238E27FC236}">
                <a16:creationId xmlns:a16="http://schemas.microsoft.com/office/drawing/2014/main" id="{704D3F99-AB0C-462D-83E5-6A1316A848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6738" y="3387725"/>
            <a:ext cx="179387" cy="3190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1" name="Přímá spojnice se šipkou 21">
            <a:extLst>
              <a:ext uri="{FF2B5EF4-FFF2-40B4-BE49-F238E27FC236}">
                <a16:creationId xmlns:a16="http://schemas.microsoft.com/office/drawing/2014/main" id="{69847156-1E92-48F5-AC7E-C46BD2616E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49588" y="3706813"/>
            <a:ext cx="277812" cy="369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2" name="Přímá spojnice se šipkou 22">
            <a:extLst>
              <a:ext uri="{FF2B5EF4-FFF2-40B4-BE49-F238E27FC236}">
                <a16:creationId xmlns:a16="http://schemas.microsoft.com/office/drawing/2014/main" id="{DE1FEE7E-02EA-42C1-B375-CDFB7F6970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43238" y="4030663"/>
            <a:ext cx="242887" cy="3349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3" name="Přímá spojnice se šipkou 30">
            <a:extLst>
              <a:ext uri="{FF2B5EF4-FFF2-40B4-BE49-F238E27FC236}">
                <a16:creationId xmlns:a16="http://schemas.microsoft.com/office/drawing/2014/main" id="{32809A46-56E7-4EF4-8BF1-48EBDC6C7E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81675" y="2919413"/>
            <a:ext cx="374650" cy="85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4" name="Přímá spojnice se šipkou 31">
            <a:extLst>
              <a:ext uri="{FF2B5EF4-FFF2-40B4-BE49-F238E27FC236}">
                <a16:creationId xmlns:a16="http://schemas.microsoft.com/office/drawing/2014/main" id="{ED35BC57-3C84-467A-8DA9-9BB6223C70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49913" y="2679700"/>
            <a:ext cx="506412" cy="109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5" name="Přímá spojnice se šipkou 32">
            <a:extLst>
              <a:ext uri="{FF2B5EF4-FFF2-40B4-BE49-F238E27FC236}">
                <a16:creationId xmlns:a16="http://schemas.microsoft.com/office/drawing/2014/main" id="{CC06EFFC-0E09-4493-B6BF-D9EAA70625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29300" y="3160713"/>
            <a:ext cx="398463" cy="73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6" name="Přímá spojnice se šipkou 41">
            <a:extLst>
              <a:ext uri="{FF2B5EF4-FFF2-40B4-BE49-F238E27FC236}">
                <a16:creationId xmlns:a16="http://schemas.microsoft.com/office/drawing/2014/main" id="{9AE7DC4B-1C4D-4A6A-9FEB-B5331F8C6ED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56300" y="5229225"/>
            <a:ext cx="4000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7" name="Přímá spojnice se šipkou 43">
            <a:extLst>
              <a:ext uri="{FF2B5EF4-FFF2-40B4-BE49-F238E27FC236}">
                <a16:creationId xmlns:a16="http://schemas.microsoft.com/office/drawing/2014/main" id="{4E495821-E9F2-416B-9202-F80097FD05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0425" y="3910013"/>
            <a:ext cx="4413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8" name="Přímá spojnice se šipkou 45">
            <a:extLst>
              <a:ext uri="{FF2B5EF4-FFF2-40B4-BE49-F238E27FC236}">
                <a16:creationId xmlns:a16="http://schemas.microsoft.com/office/drawing/2014/main" id="{71BA3A54-036D-4A81-83E4-DF5EE1398EEB}"/>
              </a:ext>
            </a:extLst>
          </p:cNvPr>
          <p:cNvCxnSpPr>
            <a:cxnSpLocks noChangeShapeType="1"/>
            <a:endCxn id="24582" idx="3"/>
          </p:cNvCxnSpPr>
          <p:nvPr/>
        </p:nvCxnSpPr>
        <p:spPr bwMode="auto">
          <a:xfrm>
            <a:off x="5969000" y="4214813"/>
            <a:ext cx="473075" cy="174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9" name="Přímá spojnice se šipkou 48">
            <a:extLst>
              <a:ext uri="{FF2B5EF4-FFF2-40B4-BE49-F238E27FC236}">
                <a16:creationId xmlns:a16="http://schemas.microsoft.com/office/drawing/2014/main" id="{51080CEE-0A8B-4E47-AEB6-997B5A413FD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29300" y="3476625"/>
            <a:ext cx="398463" cy="73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0" name="Přímá spojnice se šipkou 49">
            <a:extLst>
              <a:ext uri="{FF2B5EF4-FFF2-40B4-BE49-F238E27FC236}">
                <a16:creationId xmlns:a16="http://schemas.microsoft.com/office/drawing/2014/main" id="{30155260-4706-4132-A161-03B088D65F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81700" y="4867275"/>
            <a:ext cx="400050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1" name="Přímá spojnice se šipkou 50">
            <a:extLst>
              <a:ext uri="{FF2B5EF4-FFF2-40B4-BE49-F238E27FC236}">
                <a16:creationId xmlns:a16="http://schemas.microsoft.com/office/drawing/2014/main" id="{F6F4216E-757D-4B8A-A2B8-81AA9EE085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57888" y="4565650"/>
            <a:ext cx="3984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02" name="TextovéPole 53">
            <a:extLst>
              <a:ext uri="{FF2B5EF4-FFF2-40B4-BE49-F238E27FC236}">
                <a16:creationId xmlns:a16="http://schemas.microsoft.com/office/drawing/2014/main" id="{73412D67-7D38-4954-90B3-C1387184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725863"/>
            <a:ext cx="1589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Reflexe světla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4E05233-37B5-430C-9F6D-2CA624BB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5C518C-0533-4A78-A0DB-20AE906B913A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0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54F4EE0-FE04-48EF-A06D-A26FF410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folHlink"/>
                </a:solidFill>
              </a:rPr>
              <a:t>  </a:t>
            </a:r>
            <a:r>
              <a:rPr lang="cs-CZ" dirty="0" err="1">
                <a:solidFill>
                  <a:schemeClr val="folHlink"/>
                </a:solidFill>
              </a:rPr>
              <a:t>Surface</a:t>
            </a:r>
            <a:r>
              <a:rPr lang="cs-CZ" dirty="0">
                <a:solidFill>
                  <a:schemeClr val="folHlink"/>
                </a:solidFill>
              </a:rPr>
              <a:t> </a:t>
            </a:r>
            <a:r>
              <a:rPr lang="cs-CZ" dirty="0" err="1">
                <a:solidFill>
                  <a:schemeClr val="folHlink"/>
                </a:solidFill>
              </a:rPr>
              <a:t>texture</a:t>
            </a:r>
            <a:endParaRPr lang="cs-CZ" dirty="0">
              <a:solidFill>
                <a:schemeClr val="folHlink"/>
              </a:solidFill>
            </a:endParaRP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779463E-C6F3-4701-BAF5-CFFBC4D3E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graphicFrame>
        <p:nvGraphicFramePr>
          <p:cNvPr id="25605" name="Object 5">
            <a:extLst>
              <a:ext uri="{FF2B5EF4-FFF2-40B4-BE49-F238E27FC236}">
                <a16:creationId xmlns:a16="http://schemas.microsoft.com/office/drawing/2014/main" id="{CC558D96-E3E1-4EBD-92F7-5855F61DE2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1676400"/>
          <a:ext cx="647700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Snímek" r:id="rId3" imgW="4572000" imgH="3429000" progId="PowerPoint.Slide.8">
                  <p:embed/>
                </p:oleObj>
              </mc:Choice>
              <mc:Fallback>
                <p:oleObj name="Snímek" r:id="rId3" imgW="4572000" imgH="342900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676400"/>
                        <a:ext cx="6477000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D34BC262-D5BB-4E93-A4EB-93F489AF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CC2369-E23A-43F4-A357-AF19EBE0086F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0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2AF7E41B-88D1-4919-A6C8-9065ACC9C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cs-CZ" sz="4000"/>
            </a:br>
            <a:br>
              <a:rPr lang="cs-CZ" sz="4000"/>
            </a:br>
            <a:br>
              <a:rPr lang="cs-CZ" sz="4000"/>
            </a:br>
            <a:endParaRPr lang="cs-CZ" sz="4000"/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299878C5-A28C-4D58-8A96-3FCC22DDCB0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cs-CZ" sz="2800"/>
          </a:p>
          <a:p>
            <a:pPr eaLnBrk="1" hangingPunct="1">
              <a:defRPr/>
            </a:pPr>
            <a:endParaRPr lang="cs-CZ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800"/>
          </a:p>
        </p:txBody>
      </p:sp>
      <p:pic>
        <p:nvPicPr>
          <p:cNvPr id="26629" name="Picture 4" descr="optikazubu">
            <a:extLst>
              <a:ext uri="{FF2B5EF4-FFF2-40B4-BE49-F238E27FC236}">
                <a16:creationId xmlns:a16="http://schemas.microsoft.com/office/drawing/2014/main" id="{575D075A-AE15-4550-81B6-7C91138673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268413"/>
            <a:ext cx="5183188" cy="47386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Text Box 5">
            <a:extLst>
              <a:ext uri="{FF2B5EF4-FFF2-40B4-BE49-F238E27FC236}">
                <a16:creationId xmlns:a16="http://schemas.microsoft.com/office/drawing/2014/main" id="{FD092850-696A-4F84-8942-DF7AE2EB3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636838"/>
            <a:ext cx="16605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latin typeface="Times New Roman" panose="02020603050405020304" pitchFamily="18" charset="0"/>
              </a:rPr>
              <a:t>Harmony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6">
            <a:extLst>
              <a:ext uri="{FF2B5EF4-FFF2-40B4-BE49-F238E27FC236}">
                <a16:creationId xmlns:a16="http://schemas.microsoft.com/office/drawing/2014/main" id="{6F17F644-B7F1-4999-897C-279920E2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5488FD-9A59-4788-B7D2-5B56413A497D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0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932C98A1-8E06-4165-ACA4-C25B8C790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cs-CZ" sz="4000"/>
            </a:br>
            <a:br>
              <a:rPr lang="cs-CZ" sz="4000"/>
            </a:br>
            <a:br>
              <a:rPr lang="cs-CZ" sz="4000"/>
            </a:br>
            <a:endParaRPr lang="cs-CZ" sz="40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8C66AFC-C9DF-4D6B-B68F-C6E73784C6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cs-CZ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800"/>
          </a:p>
        </p:txBody>
      </p:sp>
      <p:pic>
        <p:nvPicPr>
          <p:cNvPr id="27653" name="Picture 4" descr="optikazubu">
            <a:extLst>
              <a:ext uri="{FF2B5EF4-FFF2-40B4-BE49-F238E27FC236}">
                <a16:creationId xmlns:a16="http://schemas.microsoft.com/office/drawing/2014/main" id="{9B82B253-79FC-42A2-B65A-8CB7B97341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4859338" cy="44434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 descr="mlcuchovavych">
            <a:extLst>
              <a:ext uri="{FF2B5EF4-FFF2-40B4-BE49-F238E27FC236}">
                <a16:creationId xmlns:a16="http://schemas.microsoft.com/office/drawing/2014/main" id="{0A5D4762-BFCD-4C02-93E9-AE9DE3D9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36838"/>
            <a:ext cx="4176712" cy="3660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lcuchovaobnoveniharmonie">
            <a:extLst>
              <a:ext uri="{FF2B5EF4-FFF2-40B4-BE49-F238E27FC236}">
                <a16:creationId xmlns:a16="http://schemas.microsoft.com/office/drawing/2014/main" id="{0326BC8E-EBC6-40DA-86CE-929C479B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4679950" cy="343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2ED6B8-31A4-47AC-8DE2-15FAFDDC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B03C1C-EA92-485E-AC43-3ED173822E8C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0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609A79BE-481B-49EC-BD3B-49AA247AA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565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Basic </a:t>
            </a:r>
            <a:r>
              <a:rPr lang="cs-CZ" dirty="0" err="1">
                <a:solidFill>
                  <a:srgbClr val="FFFF00"/>
                </a:solidFill>
              </a:rPr>
              <a:t>terms</a:t>
            </a:r>
            <a:r>
              <a:rPr lang="cs-CZ" dirty="0">
                <a:solidFill>
                  <a:srgbClr val="FFFF00"/>
                </a:solidFill>
              </a:rPr>
              <a:t> -</a:t>
            </a:r>
            <a:r>
              <a:rPr lang="cs-CZ" dirty="0" err="1">
                <a:solidFill>
                  <a:srgbClr val="FFFF00"/>
                </a:solidFill>
              </a:rPr>
              <a:t>optic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BB1C3330-94E3-4F16-A252-1729F0551E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A984823C-4224-4C16-AF49-A53F614D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35B08B-0396-4D40-BEE1-87F24D06A8BB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000"/>
          </a:p>
        </p:txBody>
      </p:sp>
      <p:pic>
        <p:nvPicPr>
          <p:cNvPr id="29699" name="Picture 2" descr="cervanky1">
            <a:extLst>
              <a:ext uri="{FF2B5EF4-FFF2-40B4-BE49-F238E27FC236}">
                <a16:creationId xmlns:a16="http://schemas.microsoft.com/office/drawing/2014/main" id="{F76A799C-1B5F-45BF-B914-A1CE9804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1">
            <a:extLst>
              <a:ext uri="{FF2B5EF4-FFF2-40B4-BE49-F238E27FC236}">
                <a16:creationId xmlns:a16="http://schemas.microsoft.com/office/drawing/2014/main" id="{29D65962-E44A-4CFE-80C0-9ED87730E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836613"/>
            <a:ext cx="489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We can recognise depht of the colour because</a:t>
            </a:r>
          </a:p>
          <a:p>
            <a:r>
              <a:rPr lang="cs-CZ" altLang="cs-CZ"/>
              <a:t> of dispersion of ligth inside the air and water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9C1A1435-28E0-4C8C-AF58-F613ADBC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AA4F0D3-96F2-4D5E-BC2A-D5FB4057AC97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000"/>
          </a:p>
        </p:txBody>
      </p:sp>
      <p:pic>
        <p:nvPicPr>
          <p:cNvPr id="30723" name="Picture 2" descr="vlny">
            <a:extLst>
              <a:ext uri="{FF2B5EF4-FFF2-40B4-BE49-F238E27FC236}">
                <a16:creationId xmlns:a16="http://schemas.microsoft.com/office/drawing/2014/main" id="{92A9C102-ECC6-4EF1-82E4-8996BC60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CD892015-95CE-4CD8-9B7C-EA958B3C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75103A4-8864-4A42-9A70-A8CCA5786757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0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DEB6C9FC-8926-407D-8E4B-A0B589691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Světlo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E76BF9B-A6D1-420A-BBD2-A731AFC87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Elektromagnetic</a:t>
            </a:r>
            <a:r>
              <a:rPr lang="cs-CZ" dirty="0"/>
              <a:t> </a:t>
            </a:r>
            <a:r>
              <a:rPr lang="cs-CZ" dirty="0" err="1"/>
              <a:t>undulation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</p:txBody>
      </p:sp>
      <p:sp>
        <p:nvSpPr>
          <p:cNvPr id="31749" name="Text Box 4">
            <a:extLst>
              <a:ext uri="{FF2B5EF4-FFF2-40B4-BE49-F238E27FC236}">
                <a16:creationId xmlns:a16="http://schemas.microsoft.com/office/drawing/2014/main" id="{E9F88A77-2540-46C7-8240-5FA8034F2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555875"/>
            <a:ext cx="1981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Wave length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Amplitude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Quantum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0" name="Text Box 5">
            <a:extLst>
              <a:ext uri="{FF2B5EF4-FFF2-40B4-BE49-F238E27FC236}">
                <a16:creationId xmlns:a16="http://schemas.microsoft.com/office/drawing/2014/main" id="{74FB8F2A-71EA-4195-8218-9E352EE5C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079875"/>
            <a:ext cx="762317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</a:rPr>
              <a:t>Ray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- reflection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- deflection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Various velocity of the light in various environment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Relation of these velocities in twpo various environments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is index of refraction</a:t>
            </a:r>
          </a:p>
        </p:txBody>
      </p:sp>
      <p:sp>
        <p:nvSpPr>
          <p:cNvPr id="31751" name="Line 6">
            <a:extLst>
              <a:ext uri="{FF2B5EF4-FFF2-40B4-BE49-F238E27FC236}">
                <a16:creationId xmlns:a16="http://schemas.microsoft.com/office/drawing/2014/main" id="{899387A5-A77C-40AC-ACD8-C56A2D85F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971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2" name="Freeform 7">
            <a:extLst>
              <a:ext uri="{FF2B5EF4-FFF2-40B4-BE49-F238E27FC236}">
                <a16:creationId xmlns:a16="http://schemas.microsoft.com/office/drawing/2014/main" id="{5CF49879-9201-47F5-AFC9-45ABD4BA9F37}"/>
              </a:ext>
            </a:extLst>
          </p:cNvPr>
          <p:cNvSpPr>
            <a:spLocks/>
          </p:cNvSpPr>
          <p:nvPr/>
        </p:nvSpPr>
        <p:spPr bwMode="auto">
          <a:xfrm>
            <a:off x="5014913" y="2774950"/>
            <a:ext cx="1843087" cy="422275"/>
          </a:xfrm>
          <a:custGeom>
            <a:avLst/>
            <a:gdLst>
              <a:gd name="T0" fmla="*/ 0 w 1161"/>
              <a:gd name="T1" fmla="*/ 2147483647 h 266"/>
              <a:gd name="T2" fmla="*/ 2147483647 w 1161"/>
              <a:gd name="T3" fmla="*/ 2147483647 h 266"/>
              <a:gd name="T4" fmla="*/ 2147483647 w 1161"/>
              <a:gd name="T5" fmla="*/ 2147483647 h 266"/>
              <a:gd name="T6" fmla="*/ 2147483647 w 1161"/>
              <a:gd name="T7" fmla="*/ 2147483647 h 266"/>
              <a:gd name="T8" fmla="*/ 2147483647 w 1161"/>
              <a:gd name="T9" fmla="*/ 2147483647 h 266"/>
              <a:gd name="T10" fmla="*/ 2147483647 w 1161"/>
              <a:gd name="T11" fmla="*/ 2147483647 h 266"/>
              <a:gd name="T12" fmla="*/ 2147483647 w 1161"/>
              <a:gd name="T13" fmla="*/ 2147483647 h 266"/>
              <a:gd name="T14" fmla="*/ 2147483647 w 1161"/>
              <a:gd name="T15" fmla="*/ 2147483647 h 266"/>
              <a:gd name="T16" fmla="*/ 2147483647 w 1161"/>
              <a:gd name="T17" fmla="*/ 2147483647 h 2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61" h="266">
                <a:moveTo>
                  <a:pt x="0" y="142"/>
                </a:moveTo>
                <a:cubicBezTo>
                  <a:pt x="49" y="93"/>
                  <a:pt x="122" y="38"/>
                  <a:pt x="189" y="16"/>
                </a:cubicBezTo>
                <a:cubicBezTo>
                  <a:pt x="311" y="21"/>
                  <a:pt x="377" y="0"/>
                  <a:pt x="468" y="52"/>
                </a:cubicBezTo>
                <a:cubicBezTo>
                  <a:pt x="509" y="76"/>
                  <a:pt x="487" y="68"/>
                  <a:pt x="531" y="106"/>
                </a:cubicBezTo>
                <a:cubicBezTo>
                  <a:pt x="576" y="145"/>
                  <a:pt x="627" y="178"/>
                  <a:pt x="675" y="214"/>
                </a:cubicBezTo>
                <a:cubicBezTo>
                  <a:pt x="687" y="223"/>
                  <a:pt x="689" y="243"/>
                  <a:pt x="702" y="250"/>
                </a:cubicBezTo>
                <a:cubicBezTo>
                  <a:pt x="718" y="259"/>
                  <a:pt x="738" y="256"/>
                  <a:pt x="756" y="259"/>
                </a:cubicBezTo>
                <a:cubicBezTo>
                  <a:pt x="907" y="253"/>
                  <a:pt x="1007" y="266"/>
                  <a:pt x="1125" y="187"/>
                </a:cubicBezTo>
                <a:cubicBezTo>
                  <a:pt x="1137" y="169"/>
                  <a:pt x="1161" y="133"/>
                  <a:pt x="1161" y="13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72E97C3C-ABF7-417A-811A-BD84A0D7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7CD148-8BD8-4DBC-B41D-57EF10CE4279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000"/>
          </a:p>
        </p:txBody>
      </p:sp>
      <p:pic>
        <p:nvPicPr>
          <p:cNvPr id="5123" name="Picture 2" descr="bohyne">
            <a:extLst>
              <a:ext uri="{FF2B5EF4-FFF2-40B4-BE49-F238E27FC236}">
                <a16:creationId xmlns:a16="http://schemas.microsoft.com/office/drawing/2014/main" id="{106EF180-826E-4704-9FDB-2CF8199B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073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chram">
            <a:extLst>
              <a:ext uri="{FF2B5EF4-FFF2-40B4-BE49-F238E27FC236}">
                <a16:creationId xmlns:a16="http://schemas.microsoft.com/office/drawing/2014/main" id="{19B316A5-2DAB-4182-886A-42A51930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554413" cy="355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BEDA14D0-3B35-43C8-A610-ACC8BF2F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648D3A-4291-4230-B3AD-C756089B3EF1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000"/>
          </a:p>
        </p:txBody>
      </p:sp>
      <p:pic>
        <p:nvPicPr>
          <p:cNvPr id="32771" name="Picture 2" descr="tantachromavalore">
            <a:extLst>
              <a:ext uri="{FF2B5EF4-FFF2-40B4-BE49-F238E27FC236}">
                <a16:creationId xmlns:a16="http://schemas.microsoft.com/office/drawing/2014/main" id="{8DD81F2D-7589-492F-B6A1-2E0287DC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60198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">
            <a:extLst>
              <a:ext uri="{FF2B5EF4-FFF2-40B4-BE49-F238E27FC236}">
                <a16:creationId xmlns:a16="http://schemas.microsoft.com/office/drawing/2014/main" id="{10F6A9C6-EF6C-4F6F-95F3-F1004C88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803275"/>
            <a:ext cx="1106488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</a:rPr>
              <a:t>chroma</a:t>
            </a:r>
          </a:p>
        </p:txBody>
      </p:sp>
      <p:sp>
        <p:nvSpPr>
          <p:cNvPr id="32773" name="Text Box 4">
            <a:extLst>
              <a:ext uri="{FF2B5EF4-FFF2-40B4-BE49-F238E27FC236}">
                <a16:creationId xmlns:a16="http://schemas.microsoft.com/office/drawing/2014/main" id="{DCEBCC05-DCCA-4B74-AEA1-E0B4CA2C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00200"/>
            <a:ext cx="1090613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</a:rPr>
              <a:t>value </a:t>
            </a:r>
          </a:p>
        </p:txBody>
      </p:sp>
      <p:sp>
        <p:nvSpPr>
          <p:cNvPr id="32774" name="Text Box 5">
            <a:extLst>
              <a:ext uri="{FF2B5EF4-FFF2-40B4-BE49-F238E27FC236}">
                <a16:creationId xmlns:a16="http://schemas.microsoft.com/office/drawing/2014/main" id="{357948BD-FC73-4B97-8DD8-EB3EFCEC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893763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</a:rPr>
              <a:t>hue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43557835-43FD-4D34-8360-DD89D9286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125538"/>
            <a:ext cx="2197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</a:rPr>
              <a:t>3  Variables of colour</a:t>
            </a:r>
          </a:p>
        </p:txBody>
      </p:sp>
      <p:sp>
        <p:nvSpPr>
          <p:cNvPr id="32776" name="TextovéPole 1">
            <a:extLst>
              <a:ext uri="{FF2B5EF4-FFF2-40B4-BE49-F238E27FC236}">
                <a16:creationId xmlns:a16="http://schemas.microsoft.com/office/drawing/2014/main" id="{EDFD1451-C704-44B1-B601-0BF45500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2636838"/>
            <a:ext cx="21605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u="sng"/>
              <a:t>Chroma</a:t>
            </a:r>
            <a:r>
              <a:rPr lang="cs-CZ" altLang="cs-CZ"/>
              <a:t> – colour.</a:t>
            </a:r>
          </a:p>
          <a:p>
            <a:r>
              <a:rPr lang="cs-CZ" altLang="cs-CZ"/>
              <a:t>Result of wavelength</a:t>
            </a:r>
          </a:p>
          <a:p>
            <a:r>
              <a:rPr lang="cs-CZ" altLang="cs-CZ" u="sng"/>
              <a:t>Hue</a:t>
            </a:r>
            <a:r>
              <a:rPr lang="cs-CZ" altLang="cs-CZ"/>
              <a:t> – result of amplitude</a:t>
            </a:r>
          </a:p>
          <a:p>
            <a:r>
              <a:rPr lang="cs-CZ" altLang="cs-CZ" u="sng"/>
              <a:t>Value </a:t>
            </a:r>
            <a:r>
              <a:rPr lang="cs-CZ" altLang="cs-CZ"/>
              <a:t>- cleanliness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2F5BF7-0285-4A63-8F46-05164CE3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83A793-E434-4B7F-9C98-3E857DED4ECB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8F5C72D-BBBD-4182-A8B2-6D504D516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3200" dirty="0">
              <a:solidFill>
                <a:schemeClr val="folHlink"/>
              </a:solidFill>
            </a:endParaRPr>
          </a:p>
        </p:txBody>
      </p:sp>
      <p:pic>
        <p:nvPicPr>
          <p:cNvPr id="33796" name="Picture 3" descr="obr">
            <a:extLst>
              <a:ext uri="{FF2B5EF4-FFF2-40B4-BE49-F238E27FC236}">
                <a16:creationId xmlns:a16="http://schemas.microsoft.com/office/drawing/2014/main" id="{16C67368-4134-4CE0-9305-61A5657FE8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276475"/>
            <a:ext cx="8353425" cy="315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symbol pro číslo snímku 3">
            <a:extLst>
              <a:ext uri="{FF2B5EF4-FFF2-40B4-BE49-F238E27FC236}">
                <a16:creationId xmlns:a16="http://schemas.microsoft.com/office/drawing/2014/main" id="{DD52CFAC-311A-4395-B0DE-3CD4652D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5669891-92BB-43B7-B224-AD91F20AFBA3}" type="slidenum">
              <a:rPr lang="cs-CZ" altLang="cs-CZ" sz="1000">
                <a:effectLst>
                  <a:outerShdw blurRad="38100" dist="38100" dir="2700000" algn="tl">
                    <a:srgbClr val="C0C0C0"/>
                  </a:outerShdw>
                </a:effectLst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2EB82E5-EE20-4175-80A6-D1F2AFD65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85800"/>
            <a:ext cx="914400" cy="297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952AC64E-D1DC-4FAF-9B31-6B06236B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85800"/>
            <a:ext cx="914400" cy="297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15E0A43B-AC95-41D3-B1F2-BAA18A728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971800"/>
            <a:ext cx="914400" cy="297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2" name="Line 5">
            <a:extLst>
              <a:ext uri="{FF2B5EF4-FFF2-40B4-BE49-F238E27FC236}">
                <a16:creationId xmlns:a16="http://schemas.microsoft.com/office/drawing/2014/main" id="{EDB61FBB-9B45-4A8C-93B4-5445C8FC14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" y="762000"/>
            <a:ext cx="2362200" cy="2362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3" name="Line 6">
            <a:extLst>
              <a:ext uri="{FF2B5EF4-FFF2-40B4-BE49-F238E27FC236}">
                <a16:creationId xmlns:a16="http://schemas.microsoft.com/office/drawing/2014/main" id="{5088BFC7-E40B-4C76-9F17-2CF494B2CB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33400"/>
            <a:ext cx="1371600" cy="13716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4" name="Line 7">
            <a:extLst>
              <a:ext uri="{FF2B5EF4-FFF2-40B4-BE49-F238E27FC236}">
                <a16:creationId xmlns:a16="http://schemas.microsoft.com/office/drawing/2014/main" id="{EDD19D42-856A-4E41-AB02-8EE563973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05000"/>
            <a:ext cx="1524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5" name="Line 8">
            <a:extLst>
              <a:ext uri="{FF2B5EF4-FFF2-40B4-BE49-F238E27FC236}">
                <a16:creationId xmlns:a16="http://schemas.microsoft.com/office/drawing/2014/main" id="{FDA8D358-0932-433F-8D05-E0536F5BCB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1000" y="1524000"/>
            <a:ext cx="457200" cy="381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6" name="Line 9">
            <a:extLst>
              <a:ext uri="{FF2B5EF4-FFF2-40B4-BE49-F238E27FC236}">
                <a16:creationId xmlns:a16="http://schemas.microsoft.com/office/drawing/2014/main" id="{25141F8E-0D17-417F-8206-BD06977DD1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905000"/>
            <a:ext cx="381000" cy="1524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7" name="Line 10">
            <a:extLst>
              <a:ext uri="{FF2B5EF4-FFF2-40B4-BE49-F238E27FC236}">
                <a16:creationId xmlns:a16="http://schemas.microsoft.com/office/drawing/2014/main" id="{344EDFF9-625F-4FF1-ABA4-358054908B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1905000"/>
            <a:ext cx="76200" cy="381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8" name="Line 11">
            <a:extLst>
              <a:ext uri="{FF2B5EF4-FFF2-40B4-BE49-F238E27FC236}">
                <a16:creationId xmlns:a16="http://schemas.microsoft.com/office/drawing/2014/main" id="{3A2826AA-FB37-4E3C-B555-A767BEED2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05000"/>
            <a:ext cx="152400" cy="381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9" name="Line 12">
            <a:extLst>
              <a:ext uri="{FF2B5EF4-FFF2-40B4-BE49-F238E27FC236}">
                <a16:creationId xmlns:a16="http://schemas.microsoft.com/office/drawing/2014/main" id="{57806DB8-F9D2-451B-B188-8C38B296F2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133600"/>
            <a:ext cx="533400" cy="1524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0" name="Line 13">
            <a:extLst>
              <a:ext uri="{FF2B5EF4-FFF2-40B4-BE49-F238E27FC236}">
                <a16:creationId xmlns:a16="http://schemas.microsoft.com/office/drawing/2014/main" id="{05712436-7E2B-4419-A7BB-7D896619E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057400"/>
            <a:ext cx="381000" cy="2286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1" name="Line 14">
            <a:extLst>
              <a:ext uri="{FF2B5EF4-FFF2-40B4-BE49-F238E27FC236}">
                <a16:creationId xmlns:a16="http://schemas.microsoft.com/office/drawing/2014/main" id="{6CA3C947-F150-497C-8FAC-AAC9C590A3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1981200"/>
            <a:ext cx="457200" cy="76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2" name="Line 15">
            <a:extLst>
              <a:ext uri="{FF2B5EF4-FFF2-40B4-BE49-F238E27FC236}">
                <a16:creationId xmlns:a16="http://schemas.microsoft.com/office/drawing/2014/main" id="{754DAC1C-606D-42EF-B8D5-2C90B26437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447800"/>
            <a:ext cx="457200" cy="76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3" name="Line 16">
            <a:extLst>
              <a:ext uri="{FF2B5EF4-FFF2-40B4-BE49-F238E27FC236}">
                <a16:creationId xmlns:a16="http://schemas.microsoft.com/office/drawing/2014/main" id="{DE2684BA-21AB-4D7D-803C-C6EB8ED776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1752600"/>
            <a:ext cx="457200" cy="76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4" name="Line 17">
            <a:extLst>
              <a:ext uri="{FF2B5EF4-FFF2-40B4-BE49-F238E27FC236}">
                <a16:creationId xmlns:a16="http://schemas.microsoft.com/office/drawing/2014/main" id="{609B9E40-4D9C-4EA6-B657-2A972AF501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600200"/>
            <a:ext cx="533400" cy="1524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5" name="Line 18">
            <a:extLst>
              <a:ext uri="{FF2B5EF4-FFF2-40B4-BE49-F238E27FC236}">
                <a16:creationId xmlns:a16="http://schemas.microsoft.com/office/drawing/2014/main" id="{C66B5758-5BE1-48A9-A29A-703653A74E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3048000"/>
            <a:ext cx="1371600" cy="13716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6" name="Text Box 19">
            <a:extLst>
              <a:ext uri="{FF2B5EF4-FFF2-40B4-BE49-F238E27FC236}">
                <a16:creationId xmlns:a16="http://schemas.microsoft.com/office/drawing/2014/main" id="{311D3A45-0C62-4641-9C89-665C48EC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962400"/>
            <a:ext cx="2003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Transparency</a:t>
            </a:r>
          </a:p>
        </p:txBody>
      </p:sp>
      <p:sp>
        <p:nvSpPr>
          <p:cNvPr id="34837" name="Text Box 20">
            <a:extLst>
              <a:ext uri="{FF2B5EF4-FFF2-40B4-BE49-F238E27FC236}">
                <a16:creationId xmlns:a16="http://schemas.microsoft.com/office/drawing/2014/main" id="{CB67A12F-AF22-4297-A45F-D42D881D1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4232275"/>
            <a:ext cx="1939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Translucency</a:t>
            </a:r>
          </a:p>
        </p:txBody>
      </p:sp>
      <p:sp>
        <p:nvSpPr>
          <p:cNvPr id="34838" name="Text Box 21">
            <a:extLst>
              <a:ext uri="{FF2B5EF4-FFF2-40B4-BE49-F238E27FC236}">
                <a16:creationId xmlns:a16="http://schemas.microsoft.com/office/drawing/2014/main" id="{8BC69AFD-A86C-4513-BE1D-4A2F528CD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6137275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Opacita</a:t>
            </a:r>
          </a:p>
        </p:txBody>
      </p:sp>
      <p:sp>
        <p:nvSpPr>
          <p:cNvPr id="34839" name="Line 22">
            <a:extLst>
              <a:ext uri="{FF2B5EF4-FFF2-40B4-BE49-F238E27FC236}">
                <a16:creationId xmlns:a16="http://schemas.microsoft.com/office/drawing/2014/main" id="{1F737367-10BA-4C76-A074-8D51C11C38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2133600"/>
            <a:ext cx="914400" cy="10668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0" name="Text Box 23">
            <a:extLst>
              <a:ext uri="{FF2B5EF4-FFF2-40B4-BE49-F238E27FC236}">
                <a16:creationId xmlns:a16="http://schemas.microsoft.com/office/drawing/2014/main" id="{7A1F47B8-BD5F-4EB2-B006-D44A6AD56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813" y="6186488"/>
            <a:ext cx="9667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Opacity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5C2139C8-6D72-434F-A8E7-F836F5C8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D9D5A4-8E35-4EBA-B6B9-1BAE06D4E873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000"/>
          </a:p>
        </p:txBody>
      </p:sp>
      <p:pic>
        <p:nvPicPr>
          <p:cNvPr id="35843" name="Picture 2" descr="30405_IT">
            <a:extLst>
              <a:ext uri="{FF2B5EF4-FFF2-40B4-BE49-F238E27FC236}">
                <a16:creationId xmlns:a16="http://schemas.microsoft.com/office/drawing/2014/main" id="{26B5604B-A4DB-42C2-A1BA-758BC209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3">
            <a:extLst>
              <a:ext uri="{FF2B5EF4-FFF2-40B4-BE49-F238E27FC236}">
                <a16:creationId xmlns:a16="http://schemas.microsoft.com/office/drawing/2014/main" id="{A3ED8F03-06E5-4E47-842A-988C7CE1A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038600"/>
            <a:ext cx="3352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it-IT" sz="2400" b="1">
                <a:latin typeface="Times" panose="02020603050405020304" pitchFamily="18" charset="0"/>
              </a:rPr>
              <a:t>11</a:t>
            </a:r>
            <a:endParaRPr lang="it-IT" altLang="it-IT" sz="2400" b="1">
              <a:latin typeface="Times" panose="02020603050405020304" pitchFamily="18" charset="0"/>
            </a:endParaRP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1BADE712-A96E-4E5F-8868-579E1CF57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953000"/>
            <a:ext cx="8153400" cy="1905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it-IT" sz="2400" b="1">
                <a:solidFill>
                  <a:schemeClr val="bg2"/>
                </a:solidFill>
                <a:latin typeface="Times" panose="02020603050405020304" pitchFamily="18" charset="0"/>
              </a:rPr>
              <a:t> Enamel is translucent</a:t>
            </a:r>
            <a:endParaRPr lang="es-ES_tradnl" altLang="it-IT" sz="2400" b="1">
              <a:solidFill>
                <a:schemeClr val="bg2"/>
              </a:solidFill>
              <a:latin typeface="Times" panose="02020603050405020304" pitchFamily="18" charset="0"/>
            </a:endParaRP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A33BC628-3145-4ADB-AB2A-AF292D0A2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114800"/>
            <a:ext cx="6019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1                                    2                             3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A033D490-9F20-4495-BF1B-245E0DBF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271EA0-C470-4DC6-834A-13C09BF577E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000"/>
          </a:p>
        </p:txBody>
      </p:sp>
      <p:pic>
        <p:nvPicPr>
          <p:cNvPr id="36867" name="Picture 2" descr="fluorescence">
            <a:extLst>
              <a:ext uri="{FF2B5EF4-FFF2-40B4-BE49-F238E27FC236}">
                <a16:creationId xmlns:a16="http://schemas.microsoft.com/office/drawing/2014/main" id="{C66093A0-F1B5-4871-BC76-902508F8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553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WordArt 3" descr="Úzký svislý">
            <a:extLst>
              <a:ext uri="{FF2B5EF4-FFF2-40B4-BE49-F238E27FC236}">
                <a16:creationId xmlns:a16="http://schemas.microsoft.com/office/drawing/2014/main" id="{E087EFBF-A5A4-4B60-8DD9-2AC1AC12FA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9113" y="4076700"/>
            <a:ext cx="337185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Fluorescence</a:t>
            </a:r>
          </a:p>
        </p:txBody>
      </p:sp>
      <p:sp>
        <p:nvSpPr>
          <p:cNvPr id="36869" name="Text Box 4">
            <a:extLst>
              <a:ext uri="{FF2B5EF4-FFF2-40B4-BE49-F238E27FC236}">
                <a16:creationId xmlns:a16="http://schemas.microsoft.com/office/drawing/2014/main" id="{C97872FF-4F49-41B7-91C2-560EB174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5300663"/>
            <a:ext cx="6070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The light is absosbed and irradiated back in very short time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10</a:t>
            </a:r>
            <a:r>
              <a:rPr lang="cs-CZ" altLang="cs-CZ" sz="1800" b="1" baseline="30000">
                <a:latin typeface="Times New Roman" panose="02020603050405020304" pitchFamily="18" charset="0"/>
              </a:rPr>
              <a:t>-12 </a:t>
            </a:r>
            <a:r>
              <a:rPr lang="cs-CZ" altLang="cs-CZ" sz="1800" b="1">
                <a:latin typeface="Times New Roman" panose="02020603050405020304" pitchFamily="18" charset="0"/>
              </a:rPr>
              <a:t> 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Special, „live“ appearance od dentin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857DE142-A500-465D-B3B3-9F06A027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B92B41-9E27-4742-A27F-3B1140F9236C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000"/>
          </a:p>
        </p:txBody>
      </p:sp>
      <p:pic>
        <p:nvPicPr>
          <p:cNvPr id="37891" name="Picture 2" descr="mlady">
            <a:extLst>
              <a:ext uri="{FF2B5EF4-FFF2-40B4-BE49-F238E27FC236}">
                <a16:creationId xmlns:a16="http://schemas.microsoft.com/office/drawing/2014/main" id="{DDCD54F6-8B88-4664-ADB7-23A576683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8580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3">
            <a:extLst>
              <a:ext uri="{FF2B5EF4-FFF2-40B4-BE49-F238E27FC236}">
                <a16:creationId xmlns:a16="http://schemas.microsoft.com/office/drawing/2014/main" id="{639EE61B-A4AD-4DD4-AE1E-7FCB9ED3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75275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 Arial"/>
              </a:rPr>
              <a:t>Opalescence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 Arial"/>
              </a:rPr>
              <a:t>Special effect on incisal edge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 Arial"/>
              </a:rPr>
              <a:t>Result of translucency of enamel</a:t>
            </a:r>
          </a:p>
        </p:txBody>
      </p:sp>
      <p:sp>
        <p:nvSpPr>
          <p:cNvPr id="37893" name="Line 4">
            <a:extLst>
              <a:ext uri="{FF2B5EF4-FFF2-40B4-BE49-F238E27FC236}">
                <a16:creationId xmlns:a16="http://schemas.microsoft.com/office/drawing/2014/main" id="{FCDF11FD-2864-429D-840A-35D33B4B68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4196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4" name="Line 5">
            <a:extLst>
              <a:ext uri="{FF2B5EF4-FFF2-40B4-BE49-F238E27FC236}">
                <a16:creationId xmlns:a16="http://schemas.microsoft.com/office/drawing/2014/main" id="{294ADAB6-66E0-4001-8BFF-FD2239A17F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4114800"/>
            <a:ext cx="304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7908107E-6457-41E3-B1FC-D8DEA9D6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C65C332-37F8-4BCA-94A2-1078EA9BB3E6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000"/>
          </a:p>
        </p:txBody>
      </p:sp>
      <p:pic>
        <p:nvPicPr>
          <p:cNvPr id="38915" name="Picture 2" descr="optikazubu">
            <a:extLst>
              <a:ext uri="{FF2B5EF4-FFF2-40B4-BE49-F238E27FC236}">
                <a16:creationId xmlns:a16="http://schemas.microsoft.com/office/drawing/2014/main" id="{C15591CF-829A-4ED8-A3E3-FF70C085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53054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Text Box 9">
            <a:extLst>
              <a:ext uri="{FF2B5EF4-FFF2-40B4-BE49-F238E27FC236}">
                <a16:creationId xmlns:a16="http://schemas.microsoft.com/office/drawing/2014/main" id="{E23F8BA2-A2D7-4A14-9001-496B13692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1336675"/>
            <a:ext cx="17224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Mamelony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Opalescence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Halo efekt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99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99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99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F5424D9-FC2C-4F29-AAEC-86D5167C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F13A63-C7BD-4A6D-BBB9-D3A06BA25F48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0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11BDD87A-4064-4827-AD81-D8C004182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1E5D25D4-A9D2-4A65-8EB2-70A330CDC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39941" name="Picture 4" descr="DSC_0036">
            <a:extLst>
              <a:ext uri="{FF2B5EF4-FFF2-40B4-BE49-F238E27FC236}">
                <a16:creationId xmlns:a16="http://schemas.microsoft.com/office/drawing/2014/main" id="{2E43AC2E-FC1C-4483-8DF5-191D0305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F85048FF-4F09-4B7D-96BF-1A9DA75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C5B0680-CDAB-4E37-830E-3D48527A2959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000"/>
          </a:p>
        </p:txBody>
      </p:sp>
      <p:pic>
        <p:nvPicPr>
          <p:cNvPr id="40963" name="Picture 2" descr="Kopie nový-1">
            <a:extLst>
              <a:ext uri="{FF2B5EF4-FFF2-40B4-BE49-F238E27FC236}">
                <a16:creationId xmlns:a16="http://schemas.microsoft.com/office/drawing/2014/main" id="{2C16DECD-868E-4DD8-9791-E752C56F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9497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mlady">
            <a:extLst>
              <a:ext uri="{FF2B5EF4-FFF2-40B4-BE49-F238E27FC236}">
                <a16:creationId xmlns:a16="http://schemas.microsoft.com/office/drawing/2014/main" id="{5EAFC810-5CE9-4CAA-A24C-4D1A5A42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78175"/>
            <a:ext cx="55864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WordArt 4" descr="Úzký svislý">
            <a:extLst>
              <a:ext uri="{FF2B5EF4-FFF2-40B4-BE49-F238E27FC236}">
                <a16:creationId xmlns:a16="http://schemas.microsoft.com/office/drawing/2014/main" id="{8D33C851-2C54-4500-9990-1EA2294CA8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1066800"/>
            <a:ext cx="25146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young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F90A62B7-2D29-4166-9642-E9753D3E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31E4A9-434E-46D2-B3C7-37A4FC74CFD3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000"/>
          </a:p>
        </p:txBody>
      </p:sp>
      <p:pic>
        <p:nvPicPr>
          <p:cNvPr id="41987" name="Picture 2" descr="Kopie nový-1">
            <a:extLst>
              <a:ext uri="{FF2B5EF4-FFF2-40B4-BE49-F238E27FC236}">
                <a16:creationId xmlns:a16="http://schemas.microsoft.com/office/drawing/2014/main" id="{108AE88E-FD8D-4791-83C0-E0052C08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9497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sdtrednivek">
            <a:extLst>
              <a:ext uri="{FF2B5EF4-FFF2-40B4-BE49-F238E27FC236}">
                <a16:creationId xmlns:a16="http://schemas.microsoft.com/office/drawing/2014/main" id="{09643C3A-1F45-4CEB-AD84-86CEBF3D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05138"/>
            <a:ext cx="5029200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4" descr="Úzký svislý">
            <a:extLst>
              <a:ext uri="{FF2B5EF4-FFF2-40B4-BE49-F238E27FC236}">
                <a16:creationId xmlns:a16="http://schemas.microsoft.com/office/drawing/2014/main" id="{CC67A8FA-E451-4B65-A200-5F839A3E6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762000"/>
            <a:ext cx="27813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Midle age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177EBEB1-0150-4A51-BD1E-E5CBFA0B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CE01D2-A239-4287-B550-1F5C9D12CDDD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000"/>
          </a:p>
        </p:txBody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A6E53456-211A-4596-8889-1E432AA4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437063"/>
            <a:ext cx="9021762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</a:t>
            </a: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       „</a:t>
            </a:r>
            <a:r>
              <a:rPr lang="cs-CZ" altLang="cs-CZ" sz="2400" b="1">
                <a:latin typeface="Arial" panose="020B0604020202020204" pitchFamily="34" charset="0"/>
              </a:rPr>
              <a:t>Penta en arithmo“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                                                     (Pythagoras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1/1,618 = 0,618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Golden cut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6148" name="Picture 3" descr="hefaistuvchram">
            <a:extLst>
              <a:ext uri="{FF2B5EF4-FFF2-40B4-BE49-F238E27FC236}">
                <a16:creationId xmlns:a16="http://schemas.microsoft.com/office/drawing/2014/main" id="{1E834F6C-5D10-4519-848A-60B0F1F74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6250"/>
            <a:ext cx="51847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socha">
            <a:extLst>
              <a:ext uri="{FF2B5EF4-FFF2-40B4-BE49-F238E27FC236}">
                <a16:creationId xmlns:a16="http://schemas.microsoft.com/office/drawing/2014/main" id="{7F691C88-3B7E-43C3-BFA0-A14A635D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143668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EB055E5F-7EF9-440F-8C12-10A5DA83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853B2C-2C8B-4199-B176-BD9BAE403A17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000"/>
          </a:p>
        </p:txBody>
      </p:sp>
      <p:pic>
        <p:nvPicPr>
          <p:cNvPr id="43011" name="Picture 2" descr="Kopie nový-1">
            <a:extLst>
              <a:ext uri="{FF2B5EF4-FFF2-40B4-BE49-F238E27FC236}">
                <a16:creationId xmlns:a16="http://schemas.microsoft.com/office/drawing/2014/main" id="{49584B4E-55CD-4802-9F1F-BE6C747E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497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stary">
            <a:extLst>
              <a:ext uri="{FF2B5EF4-FFF2-40B4-BE49-F238E27FC236}">
                <a16:creationId xmlns:a16="http://schemas.microsoft.com/office/drawing/2014/main" id="{C0A4D2AA-A99E-45CB-A531-7DB8EF10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341813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WordArt 4" descr="Úzký svislý">
            <a:extLst>
              <a:ext uri="{FF2B5EF4-FFF2-40B4-BE49-F238E27FC236}">
                <a16:creationId xmlns:a16="http://schemas.microsoft.com/office/drawing/2014/main" id="{F40B0898-6535-45FC-95E8-57944F7B97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365625"/>
            <a:ext cx="2295525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Old age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:a16="http://schemas.microsoft.com/office/drawing/2014/main" id="{8B615EA4-EB84-4BC3-97DF-85C61D8D7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E5EA1BD-E5D4-4D34-91A5-E7FA96A63DE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cs-CZ" altLang="cs-CZ" sz="1000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303E052-1887-40D0-9D7B-8B1BDC0B30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Optical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reading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crown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33C4CA94-2B71-4605-8C60-6EF49E3F0F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BCB205B2-88C3-4CF7-BD14-FABC3CFF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ECD9A66-D107-4EFE-A239-400E3F94E38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cs-CZ" altLang="cs-CZ" sz="1000"/>
          </a:p>
        </p:txBody>
      </p:sp>
      <p:pic>
        <p:nvPicPr>
          <p:cNvPr id="45059" name="Picture 2" descr="optikazubu">
            <a:extLst>
              <a:ext uri="{FF2B5EF4-FFF2-40B4-BE49-F238E27FC236}">
                <a16:creationId xmlns:a16="http://schemas.microsoft.com/office/drawing/2014/main" id="{A2DDC974-EAF7-41FF-BFAA-69EE1F41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53054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3">
            <a:extLst>
              <a:ext uri="{FF2B5EF4-FFF2-40B4-BE49-F238E27FC236}">
                <a16:creationId xmlns:a16="http://schemas.microsoft.com/office/drawing/2014/main" id="{1D02247E-D38E-4E6F-A06B-A28638DC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981075"/>
            <a:ext cx="2447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colour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Desaturation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Opalescency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Tvar mamelons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Halo efekt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Spots, special chracterizations</a:t>
            </a:r>
          </a:p>
        </p:txBody>
      </p:sp>
      <p:sp>
        <p:nvSpPr>
          <p:cNvPr id="176132" name="Line 4">
            <a:extLst>
              <a:ext uri="{FF2B5EF4-FFF2-40B4-BE49-F238E27FC236}">
                <a16:creationId xmlns:a16="http://schemas.microsoft.com/office/drawing/2014/main" id="{404A25B7-BB73-4BFA-9BD0-6B36C0E10C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1196975"/>
            <a:ext cx="33115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6133" name="Line 5">
            <a:extLst>
              <a:ext uri="{FF2B5EF4-FFF2-40B4-BE49-F238E27FC236}">
                <a16:creationId xmlns:a16="http://schemas.microsoft.com/office/drawing/2014/main" id="{E9678016-DAA2-4DC2-8939-06C8A6CCF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2708275"/>
            <a:ext cx="403225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6134" name="Line 6">
            <a:extLst>
              <a:ext uri="{FF2B5EF4-FFF2-40B4-BE49-F238E27FC236}">
                <a16:creationId xmlns:a16="http://schemas.microsoft.com/office/drawing/2014/main" id="{AE5E40A6-325D-4F64-ADE5-819D74410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3429000"/>
            <a:ext cx="28797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6135" name="Line 7">
            <a:extLst>
              <a:ext uri="{FF2B5EF4-FFF2-40B4-BE49-F238E27FC236}">
                <a16:creationId xmlns:a16="http://schemas.microsoft.com/office/drawing/2014/main" id="{2B32EFCD-7FB4-4D03-83A6-5031B05C0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4221163"/>
            <a:ext cx="446563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6136" name="Line 8">
            <a:extLst>
              <a:ext uri="{FF2B5EF4-FFF2-40B4-BE49-F238E27FC236}">
                <a16:creationId xmlns:a16="http://schemas.microsoft.com/office/drawing/2014/main" id="{4977C0C3-07C5-42B6-82F1-0E07DD4EF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2924175"/>
            <a:ext cx="424815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7A31B2-21AC-4B6A-9F6A-847DE15D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4995E1-8B99-4B96-8E60-81883489BAF2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cs-CZ" altLang="cs-CZ" sz="100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9B99E7D1-3E58-4A91-8CFA-2172AB9DC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Chromatic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scala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composite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materials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8152D0F4-C7C0-4E07-9225-9585B8133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1700213"/>
            <a:ext cx="75438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/>
              <a:t>Dentin </a:t>
            </a:r>
            <a:r>
              <a:rPr lang="cs-CZ" b="1" dirty="0" err="1"/>
              <a:t>shades</a:t>
            </a: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 err="1"/>
              <a:t>Enamel</a:t>
            </a:r>
            <a:r>
              <a:rPr lang="cs-CZ" b="1" dirty="0"/>
              <a:t> </a:t>
            </a:r>
            <a:r>
              <a:rPr lang="cs-CZ" b="1" dirty="0" err="1"/>
              <a:t>shades</a:t>
            </a: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 err="1"/>
              <a:t>Special</a:t>
            </a:r>
            <a:r>
              <a:rPr lang="cs-CZ" b="1" dirty="0"/>
              <a:t> </a:t>
            </a:r>
            <a:r>
              <a:rPr lang="cs-CZ" b="1" dirty="0" err="1"/>
              <a:t>effects</a:t>
            </a: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b="1" dirty="0"/>
          </a:p>
        </p:txBody>
      </p:sp>
    </p:spTree>
  </p:cSld>
  <p:clrMapOvr>
    <a:masterClrMapping/>
  </p:clrMapOvr>
  <p:transition spd="slow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FDF5122D-9297-47FC-AEA7-BD5A9A55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0687CD2-D3EE-4053-8A7D-E0809D2E5BA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cs-CZ" altLang="cs-CZ" sz="1000"/>
          </a:p>
        </p:txBody>
      </p:sp>
      <p:pic>
        <p:nvPicPr>
          <p:cNvPr id="47107" name="Picture 2" descr="vzornik">
            <a:extLst>
              <a:ext uri="{FF2B5EF4-FFF2-40B4-BE49-F238E27FC236}">
                <a16:creationId xmlns:a16="http://schemas.microsoft.com/office/drawing/2014/main" id="{7A590106-49B7-45AF-8547-804AADB0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koncepcevrstv">
            <a:extLst>
              <a:ext uri="{FF2B5EF4-FFF2-40B4-BE49-F238E27FC236}">
                <a16:creationId xmlns:a16="http://schemas.microsoft.com/office/drawing/2014/main" id="{329AFC38-29F0-4E17-8C16-10D6C0F2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FB006F0C-CF70-4B0C-99E3-202DD55F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7C2A72-FA13-4C39-BDB0-5F7358071A3D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cs-CZ" altLang="cs-CZ" sz="1000"/>
          </a:p>
        </p:txBody>
      </p:sp>
      <p:pic>
        <p:nvPicPr>
          <p:cNvPr id="48131" name="Picture 2" descr="Immagine01 mod rit2">
            <a:extLst>
              <a:ext uri="{FF2B5EF4-FFF2-40B4-BE49-F238E27FC236}">
                <a16:creationId xmlns:a16="http://schemas.microsoft.com/office/drawing/2014/main" id="{23F0EC09-96EB-4085-98B8-645EEF01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B09328F0-9483-454F-A054-94C7C43D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088149-02C3-4662-BCA0-65950F91504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cs-CZ" altLang="cs-CZ" sz="1000"/>
          </a:p>
        </p:txBody>
      </p:sp>
      <p:pic>
        <p:nvPicPr>
          <p:cNvPr id="49155" name="Picture 2" descr="artemis3">
            <a:extLst>
              <a:ext uri="{FF2B5EF4-FFF2-40B4-BE49-F238E27FC236}">
                <a16:creationId xmlns:a16="http://schemas.microsoft.com/office/drawing/2014/main" id="{4F1ECE5C-80A5-4CA2-8CD2-B985E73C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artemis2">
            <a:extLst>
              <a:ext uri="{FF2B5EF4-FFF2-40B4-BE49-F238E27FC236}">
                <a16:creationId xmlns:a16="http://schemas.microsoft.com/office/drawing/2014/main" id="{137A2EF9-DDFB-492F-865E-9F2EED5E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4471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artemis1">
            <a:extLst>
              <a:ext uri="{FF2B5EF4-FFF2-40B4-BE49-F238E27FC236}">
                <a16:creationId xmlns:a16="http://schemas.microsoft.com/office/drawing/2014/main" id="{9789EAE8-B5E8-48E6-A1F9-1686F325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4394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rstveni1">
            <a:extLst>
              <a:ext uri="{FF2B5EF4-FFF2-40B4-BE49-F238E27FC236}">
                <a16:creationId xmlns:a16="http://schemas.microsoft.com/office/drawing/2014/main" id="{C7570E80-0480-428F-B02A-E567F80A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30892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vrstveni2">
            <a:extLst>
              <a:ext uri="{FF2B5EF4-FFF2-40B4-BE49-F238E27FC236}">
                <a16:creationId xmlns:a16="http://schemas.microsoft.com/office/drawing/2014/main" id="{34E0A8D7-3B6D-4E94-BC8A-C812E2DC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1718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02">
            <a:extLst>
              <a:ext uri="{FF2B5EF4-FFF2-40B4-BE49-F238E27FC236}">
                <a16:creationId xmlns:a16="http://schemas.microsoft.com/office/drawing/2014/main" id="{DDA02507-B461-49F6-8B58-30A27C9B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09">
            <a:extLst>
              <a:ext uri="{FF2B5EF4-FFF2-40B4-BE49-F238E27FC236}">
                <a16:creationId xmlns:a16="http://schemas.microsoft.com/office/drawing/2014/main" id="{9B02E31B-3AFE-44FB-AE05-BA6ACB1F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341FC5-2BF8-4A33-9D4A-7F2CF62E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9A202C8-1AF7-4750-A5A4-E05603202487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0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27B8086-0010-4C6F-8251-16974E8AB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err="1">
                <a:solidFill>
                  <a:srgbClr val="FFFF00"/>
                </a:solidFill>
              </a:rPr>
              <a:t>Perception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object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46C733F-B9B3-4AC5-A17A-82FC3DBEEA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341438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Composition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Single </a:t>
            </a:r>
            <a:r>
              <a:rPr lang="cs-CZ" dirty="0" err="1"/>
              <a:t>items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Harmony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Symetry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Dominanca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Lines</a:t>
            </a:r>
          </a:p>
        </p:txBody>
      </p:sp>
      <p:pic>
        <p:nvPicPr>
          <p:cNvPr id="7173" name="Picture 4" descr="budha">
            <a:extLst>
              <a:ext uri="{FF2B5EF4-FFF2-40B4-BE49-F238E27FC236}">
                <a16:creationId xmlns:a16="http://schemas.microsoft.com/office/drawing/2014/main" id="{C109B5F1-C445-4249-860E-E31D6E7B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071938" cy="516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ED51527-ED45-411B-90BB-E477890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0197CE-5477-4AAE-9DC9-0C34A6B64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Shape</a:t>
            </a:r>
            <a:endParaRPr lang="cs-CZ" dirty="0"/>
          </a:p>
          <a:p>
            <a:pPr>
              <a:defRPr/>
            </a:pPr>
            <a:r>
              <a:rPr lang="cs-CZ" dirty="0" err="1"/>
              <a:t>Stratification</a:t>
            </a:r>
            <a:endParaRPr lang="cs-CZ" dirty="0"/>
          </a:p>
          <a:p>
            <a:pPr>
              <a:defRPr/>
            </a:pP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texture</a:t>
            </a:r>
            <a:endParaRPr lang="cs-CZ" dirty="0"/>
          </a:p>
          <a:p>
            <a:pPr>
              <a:defRPr/>
            </a:pPr>
            <a:r>
              <a:rPr lang="cs-CZ" dirty="0" err="1"/>
              <a:t>Polishing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42CE2C-8059-4CE3-9603-73E252CA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AE22E14-EBEC-4BEB-BD88-D86CF71CA8C0}" type="slidenum">
              <a:rPr lang="cs-CZ" altLang="cs-CZ"/>
              <a:pPr/>
              <a:t>50</a:t>
            </a:fld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D23CB4E-1637-428B-8DA2-C2C40865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Dentofacial</a:t>
            </a:r>
            <a:r>
              <a:rPr lang="cs-CZ" dirty="0"/>
              <a:t> </a:t>
            </a:r>
            <a:r>
              <a:rPr lang="cs-CZ" dirty="0" err="1"/>
              <a:t>harmony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A5B01D7D-9E3C-45FD-B00D-F0CDD8B5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/>
              <a:t>Imaginary</a:t>
            </a:r>
            <a:r>
              <a:rPr lang="cs-CZ" sz="2800" dirty="0"/>
              <a:t> lines – </a:t>
            </a:r>
            <a:r>
              <a:rPr lang="cs-CZ" sz="2800" dirty="0" err="1"/>
              <a:t>stuctures</a:t>
            </a:r>
            <a:r>
              <a:rPr lang="cs-CZ" sz="2800" dirty="0"/>
              <a:t> </a:t>
            </a:r>
            <a:r>
              <a:rPr lang="cs-CZ" sz="2800" dirty="0" err="1"/>
              <a:t>must</a:t>
            </a:r>
            <a:r>
              <a:rPr lang="cs-CZ" sz="2800" dirty="0"/>
              <a:t> </a:t>
            </a:r>
            <a:r>
              <a:rPr lang="cs-CZ" sz="2800" dirty="0" err="1"/>
              <a:t>have</a:t>
            </a:r>
            <a:r>
              <a:rPr lang="cs-CZ" sz="2800" dirty="0"/>
              <a:t> </a:t>
            </a:r>
            <a:r>
              <a:rPr lang="cs-CZ" sz="2800" dirty="0" err="1"/>
              <a:t>harmonious</a:t>
            </a:r>
            <a:r>
              <a:rPr lang="cs-CZ" sz="2800" dirty="0"/>
              <a:t> </a:t>
            </a:r>
            <a:r>
              <a:rPr lang="cs-CZ" sz="2800" dirty="0" err="1"/>
              <a:t>relation</a:t>
            </a:r>
            <a:r>
              <a:rPr lang="cs-CZ" sz="2800" dirty="0"/>
              <a:t> to </a:t>
            </a:r>
            <a:r>
              <a:rPr lang="cs-CZ" sz="2800" dirty="0" err="1"/>
              <a:t>them</a:t>
            </a:r>
            <a:r>
              <a:rPr lang="cs-CZ" sz="2800" dirty="0"/>
              <a:t> 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 err="1"/>
              <a:t>Teeth</a:t>
            </a:r>
            <a:r>
              <a:rPr lang="cs-CZ" sz="2800" dirty="0"/>
              <a:t> are in </a:t>
            </a:r>
            <a:r>
              <a:rPr lang="cs-CZ" sz="2800" dirty="0" err="1"/>
              <a:t>harmony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face, </a:t>
            </a:r>
            <a:r>
              <a:rPr lang="cs-CZ" sz="2800" dirty="0" err="1"/>
              <a:t>they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attract</a:t>
            </a:r>
            <a:r>
              <a:rPr lang="cs-CZ" sz="2800" dirty="0"/>
              <a:t> </a:t>
            </a:r>
            <a:r>
              <a:rPr lang="cs-CZ" sz="2800" dirty="0" err="1"/>
              <a:t>our</a:t>
            </a:r>
            <a:r>
              <a:rPr lang="cs-CZ" sz="2800" dirty="0"/>
              <a:t> </a:t>
            </a:r>
            <a:r>
              <a:rPr lang="cs-CZ" sz="2800" dirty="0" err="1"/>
              <a:t>attention</a:t>
            </a:r>
            <a:r>
              <a:rPr lang="cs-CZ" sz="2800" dirty="0"/>
              <a:t> and </a:t>
            </a:r>
            <a:r>
              <a:rPr lang="cs-CZ" sz="2800" dirty="0" err="1"/>
              <a:t>distract</a:t>
            </a:r>
            <a:r>
              <a:rPr lang="cs-CZ" sz="2800" dirty="0"/>
              <a:t> </a:t>
            </a:r>
            <a:r>
              <a:rPr lang="cs-CZ" sz="2800" dirty="0" err="1"/>
              <a:t>it</a:t>
            </a:r>
            <a:r>
              <a:rPr lang="cs-CZ" sz="2800" dirty="0"/>
              <a:t> </a:t>
            </a:r>
            <a:r>
              <a:rPr lang="cs-CZ" sz="2800" dirty="0" err="1"/>
              <a:t>form</a:t>
            </a:r>
            <a:r>
              <a:rPr lang="cs-CZ" sz="2800" dirty="0"/>
              <a:t> </a:t>
            </a: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structures</a:t>
            </a:r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B3105F-9851-4021-A231-10AF1A43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0AD9543-4BB1-4B68-9239-55F828302A10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C26ABC86-261B-4F45-97CC-7CD061C9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3BF31F-914F-409F-B0CC-B4E95BC03F0C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0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EC1D1E01-4D2B-4926-A02B-CA671DC4B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9220" name="Picture 3" descr="obr">
            <a:extLst>
              <a:ext uri="{FF2B5EF4-FFF2-40B4-BE49-F238E27FC236}">
                <a16:creationId xmlns:a16="http://schemas.microsoft.com/office/drawing/2014/main" id="{DFB98BA4-BEB3-466D-9043-5C4F09F0AA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588" y="115888"/>
            <a:ext cx="5143500" cy="64531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3" name="Line 7">
            <a:extLst>
              <a:ext uri="{FF2B5EF4-FFF2-40B4-BE49-F238E27FC236}">
                <a16:creationId xmlns:a16="http://schemas.microsoft.com/office/drawing/2014/main" id="{465AA59B-CF7E-472C-A3A8-49C01C1EBE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7900" y="0"/>
            <a:ext cx="144463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9222" name="Přímá spojnice 2">
            <a:extLst>
              <a:ext uri="{FF2B5EF4-FFF2-40B4-BE49-F238E27FC236}">
                <a16:creationId xmlns:a16="http://schemas.microsoft.com/office/drawing/2014/main" id="{94671F1C-01DB-4031-A458-FA16820A40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40200" y="2133600"/>
            <a:ext cx="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3" name="Přímá spojnice 4">
            <a:extLst>
              <a:ext uri="{FF2B5EF4-FFF2-40B4-BE49-F238E27FC236}">
                <a16:creationId xmlns:a16="http://schemas.microsoft.com/office/drawing/2014/main" id="{C5317B73-FA66-4794-A746-CE8C80C837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39975" y="1989138"/>
            <a:ext cx="4895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Přímá spojnice 7">
            <a:extLst>
              <a:ext uri="{FF2B5EF4-FFF2-40B4-BE49-F238E27FC236}">
                <a16:creationId xmlns:a16="http://schemas.microsoft.com/office/drawing/2014/main" id="{F5E8B93A-B31D-4A4F-9C81-35AAD86B7D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2850" y="2205038"/>
            <a:ext cx="48974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Přímá spojnice 10">
            <a:extLst>
              <a:ext uri="{FF2B5EF4-FFF2-40B4-BE49-F238E27FC236}">
                <a16:creationId xmlns:a16="http://schemas.microsoft.com/office/drawing/2014/main" id="{87813FCF-DE44-46C9-9BD9-519A19C472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2850" y="2481263"/>
            <a:ext cx="48974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6" name="TextovéPole 11">
            <a:extLst>
              <a:ext uri="{FF2B5EF4-FFF2-40B4-BE49-F238E27FC236}">
                <a16:creationId xmlns:a16="http://schemas.microsoft.com/office/drawing/2014/main" id="{D59B10A3-394D-442C-9EAB-3B107A0BC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36838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Horizontal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 vertical lines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axis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3448A0A-E4A1-4854-B4DA-61A96542B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Profile: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5C2929-A3A9-4C35-AC86-F82C8B73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4EB9757-FC48-4E0A-A44B-9746413A7855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000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E9105D60-BE3F-4CB1-BD89-90D7B4C3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52197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7">
            <a:extLst>
              <a:ext uri="{FF2B5EF4-FFF2-40B4-BE49-F238E27FC236}">
                <a16:creationId xmlns:a16="http://schemas.microsoft.com/office/drawing/2014/main" id="{ED947DBB-3A56-428E-9554-020F5FC9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276475"/>
            <a:ext cx="2498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Balance of lip, nose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and chip.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Nasolabial angle: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90° – 95 °men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100° - 106° women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Rickets line: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4 mm  before upper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2 mm  before lower lip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605BB-8C34-4A24-90FE-F136B5C1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Line </a:t>
            </a:r>
            <a:r>
              <a:rPr lang="cs-CZ" dirty="0" err="1"/>
              <a:t>of</a:t>
            </a:r>
            <a:r>
              <a:rPr lang="cs-CZ" dirty="0"/>
              <a:t> smile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63C69D-A98E-4822-97DF-3D477D30D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484313"/>
            <a:ext cx="7543800" cy="4114800"/>
          </a:xfrm>
        </p:spPr>
        <p:txBody>
          <a:bodyPr/>
          <a:lstStyle/>
          <a:p>
            <a:pPr>
              <a:defRPr/>
            </a:pPr>
            <a:r>
              <a:rPr lang="pl-PL" sz="2800" dirty="0"/>
              <a:t>Connects incisal edges of upper frontal teeth and touches cusos of upper molars. Lower border is lower lip. Line of lower lip is parallel to line of smile. </a:t>
            </a:r>
          </a:p>
          <a:p>
            <a:pPr>
              <a:defRPr/>
            </a:pPr>
            <a:r>
              <a:rPr lang="cs-CZ" sz="2800" dirty="0" err="1"/>
              <a:t>Upper</a:t>
            </a:r>
            <a:r>
              <a:rPr lang="cs-CZ" sz="2800" dirty="0"/>
              <a:t> </a:t>
            </a:r>
            <a:r>
              <a:rPr lang="cs-CZ" sz="2800" dirty="0" err="1"/>
              <a:t>central</a:t>
            </a:r>
            <a:r>
              <a:rPr lang="cs-CZ" sz="2800" dirty="0"/>
              <a:t> </a:t>
            </a:r>
            <a:r>
              <a:rPr lang="cs-CZ" sz="2800" dirty="0" err="1"/>
              <a:t>incisors</a:t>
            </a:r>
            <a:r>
              <a:rPr lang="cs-CZ" sz="2800" dirty="0"/>
              <a:t> </a:t>
            </a:r>
            <a:r>
              <a:rPr lang="cs-CZ" sz="2800" dirty="0" err="1"/>
              <a:t>should</a:t>
            </a:r>
            <a:r>
              <a:rPr lang="cs-CZ" sz="2800" dirty="0"/>
              <a:t> </a:t>
            </a:r>
            <a:r>
              <a:rPr lang="cs-CZ" sz="2800" dirty="0" err="1"/>
              <a:t>be</a:t>
            </a:r>
            <a:r>
              <a:rPr lang="cs-CZ" sz="2800" dirty="0"/>
              <a:t> in </a:t>
            </a:r>
            <a:r>
              <a:rPr lang="cs-CZ" sz="2800" dirty="0" err="1"/>
              <a:t>touch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wett</a:t>
            </a:r>
            <a:r>
              <a:rPr lang="cs-CZ" sz="2800" dirty="0"/>
              <a:t> part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upper</a:t>
            </a:r>
            <a:r>
              <a:rPr lang="cs-CZ" sz="2800" dirty="0"/>
              <a:t> lip.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2937E8-8946-49AD-AC8D-5F282A65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D67C400-2771-49F2-B206-AB8BE04E8FEB}" type="slidenum">
              <a:rPr lang="cs-CZ" altLang="cs-CZ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řpyt">
  <a:themeElements>
    <a:clrScheme name="Třpy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757</TotalTime>
  <Words>570</Words>
  <Application>Microsoft Office PowerPoint</Application>
  <PresentationFormat>Předvádění na obrazovce (4:3)</PresentationFormat>
  <Paragraphs>211</Paragraphs>
  <Slides>50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Tahoma</vt:lpstr>
      <vt:lpstr>Arial</vt:lpstr>
      <vt:lpstr>Wingdings</vt:lpstr>
      <vt:lpstr>Times New Roman</vt:lpstr>
      <vt:lpstr>Times</vt:lpstr>
      <vt:lpstr> Arial</vt:lpstr>
      <vt:lpstr>Třpyt</vt:lpstr>
      <vt:lpstr>Microsoft Photo Editor 3.0-foto</vt:lpstr>
      <vt:lpstr>Snímek</vt:lpstr>
      <vt:lpstr>Prezentace aplikace PowerPoint</vt:lpstr>
      <vt:lpstr>Prezentace aplikace PowerPoint</vt:lpstr>
      <vt:lpstr>Prezentace aplikace PowerPoint</vt:lpstr>
      <vt:lpstr>Prezentace aplikace PowerPoint</vt:lpstr>
      <vt:lpstr>Perception of the object</vt:lpstr>
      <vt:lpstr>Dentofacial harmony</vt:lpstr>
      <vt:lpstr>Prezentace aplikace PowerPoint</vt:lpstr>
      <vt:lpstr>Profile: </vt:lpstr>
      <vt:lpstr>Line of smile</vt:lpstr>
      <vt:lpstr> Line of smile</vt:lpstr>
      <vt:lpstr>Prezentace aplikace PowerPoint</vt:lpstr>
      <vt:lpstr>Prezentace aplikace PowerPoint</vt:lpstr>
      <vt:lpstr>Dentál harmony</vt:lpstr>
      <vt:lpstr>Dental harmony</vt:lpstr>
      <vt:lpstr> Relation between width and height</vt:lpstr>
      <vt:lpstr>Optical width</vt:lpstr>
      <vt:lpstr> Golden cut  </vt:lpstr>
      <vt:lpstr>Prezentace aplikace PowerPoint</vt:lpstr>
      <vt:lpstr>Shape of crown principally corresponds to shape of the face</vt:lpstr>
      <vt:lpstr>Prezentace aplikace PowerPoint</vt:lpstr>
      <vt:lpstr>Prezentace aplikace PowerPoint</vt:lpstr>
      <vt:lpstr>Curvature of the labial surface – for reflection of the light</vt:lpstr>
      <vt:lpstr>  Surface texture</vt:lpstr>
      <vt:lpstr>   </vt:lpstr>
      <vt:lpstr>   </vt:lpstr>
      <vt:lpstr>Basic terms -optic</vt:lpstr>
      <vt:lpstr>Prezentace aplikace PowerPoint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Optical reading of the crown</vt:lpstr>
      <vt:lpstr>Prezentace aplikace PowerPoint</vt:lpstr>
      <vt:lpstr> Chromatic scala of composite materials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estetika v praxi</dc:title>
  <dc:creator>Lenka Roubalíková</dc:creator>
  <cp:lastModifiedBy>Lenka Roubalíková</cp:lastModifiedBy>
  <cp:revision>50</cp:revision>
  <dcterms:created xsi:type="dcterms:W3CDTF">2004-11-05T19:25:52Z</dcterms:created>
  <dcterms:modified xsi:type="dcterms:W3CDTF">2020-10-04T20:01:59Z</dcterms:modified>
</cp:coreProperties>
</file>