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96"/>
  </p:notesMasterIdLst>
  <p:handoutMasterIdLst>
    <p:handoutMasterId r:id="rId97"/>
  </p:handoutMasterIdLst>
  <p:sldIdLst>
    <p:sldId id="283" r:id="rId3"/>
    <p:sldId id="485" r:id="rId4"/>
    <p:sldId id="487" r:id="rId5"/>
    <p:sldId id="448" r:id="rId6"/>
    <p:sldId id="515" r:id="rId7"/>
    <p:sldId id="496" r:id="rId8"/>
    <p:sldId id="492" r:id="rId9"/>
    <p:sldId id="493" r:id="rId10"/>
    <p:sldId id="497" r:id="rId11"/>
    <p:sldId id="526" r:id="rId12"/>
    <p:sldId id="529" r:id="rId13"/>
    <p:sldId id="521" r:id="rId14"/>
    <p:sldId id="569" r:id="rId15"/>
    <p:sldId id="504" r:id="rId16"/>
    <p:sldId id="505" r:id="rId17"/>
    <p:sldId id="450" r:id="rId18"/>
    <p:sldId id="451" r:id="rId19"/>
    <p:sldId id="455" r:id="rId20"/>
    <p:sldId id="456" r:id="rId21"/>
    <p:sldId id="462" r:id="rId22"/>
    <p:sldId id="506" r:id="rId23"/>
    <p:sldId id="570" r:id="rId24"/>
    <p:sldId id="457" r:id="rId25"/>
    <p:sldId id="494" r:id="rId26"/>
    <p:sldId id="458" r:id="rId27"/>
    <p:sldId id="571" r:id="rId28"/>
    <p:sldId id="566" r:id="rId29"/>
    <p:sldId id="567" r:id="rId30"/>
    <p:sldId id="475" r:id="rId31"/>
    <p:sldId id="502" r:id="rId32"/>
    <p:sldId id="480" r:id="rId33"/>
    <p:sldId id="509" r:id="rId34"/>
    <p:sldId id="518" r:id="rId35"/>
    <p:sldId id="520" r:id="rId36"/>
    <p:sldId id="534" r:id="rId37"/>
    <p:sldId id="508" r:id="rId38"/>
    <p:sldId id="481" r:id="rId39"/>
    <p:sldId id="482" r:id="rId40"/>
    <p:sldId id="483" r:id="rId41"/>
    <p:sldId id="484" r:id="rId42"/>
    <p:sldId id="478" r:id="rId43"/>
    <p:sldId id="498" r:id="rId44"/>
    <p:sldId id="516" r:id="rId45"/>
    <p:sldId id="297" r:id="rId46"/>
    <p:sldId id="527" r:id="rId47"/>
    <p:sldId id="298" r:id="rId48"/>
    <p:sldId id="377" r:id="rId49"/>
    <p:sldId id="324" r:id="rId50"/>
    <p:sldId id="300" r:id="rId51"/>
    <p:sldId id="368" r:id="rId52"/>
    <p:sldId id="337" r:id="rId53"/>
    <p:sldId id="302" r:id="rId54"/>
    <p:sldId id="429" r:id="rId55"/>
    <p:sldId id="372" r:id="rId56"/>
    <p:sldId id="430" r:id="rId57"/>
    <p:sldId id="535" r:id="rId58"/>
    <p:sldId id="305" r:id="rId59"/>
    <p:sldId id="306" r:id="rId60"/>
    <p:sldId id="528" r:id="rId61"/>
    <p:sldId id="530" r:id="rId62"/>
    <p:sldId id="531" r:id="rId63"/>
    <p:sldId id="532" r:id="rId64"/>
    <p:sldId id="533" r:id="rId65"/>
    <p:sldId id="553" r:id="rId66"/>
    <p:sldId id="555" r:id="rId67"/>
    <p:sldId id="556" r:id="rId68"/>
    <p:sldId id="538" r:id="rId69"/>
    <p:sldId id="554" r:id="rId70"/>
    <p:sldId id="539" r:id="rId71"/>
    <p:sldId id="540" r:id="rId72"/>
    <p:sldId id="557" r:id="rId73"/>
    <p:sldId id="558" r:id="rId74"/>
    <p:sldId id="541" r:id="rId75"/>
    <p:sldId id="542" r:id="rId76"/>
    <p:sldId id="543" r:id="rId77"/>
    <p:sldId id="434" r:id="rId78"/>
    <p:sldId id="435" r:id="rId79"/>
    <p:sldId id="436" r:id="rId80"/>
    <p:sldId id="445" r:id="rId81"/>
    <p:sldId id="446" r:id="rId82"/>
    <p:sldId id="525" r:id="rId83"/>
    <p:sldId id="432" r:id="rId84"/>
    <p:sldId id="514" r:id="rId85"/>
    <p:sldId id="379" r:id="rId86"/>
    <p:sldId id="380" r:id="rId87"/>
    <p:sldId id="381" r:id="rId88"/>
    <p:sldId id="513" r:id="rId89"/>
    <p:sldId id="382" r:id="rId90"/>
    <p:sldId id="383" r:id="rId91"/>
    <p:sldId id="384" r:id="rId92"/>
    <p:sldId id="536" r:id="rId93"/>
    <p:sldId id="572" r:id="rId94"/>
    <p:sldId id="537" r:id="rId9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b="1" u="sng" kern="1200">
        <a:solidFill>
          <a:srgbClr val="FFFF0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00FF"/>
    <a:srgbClr val="66FF33"/>
    <a:srgbClr val="E1F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40" autoAdjust="0"/>
    <p:restoredTop sz="40675" autoAdjust="0"/>
  </p:normalViewPr>
  <p:slideViewPr>
    <p:cSldViewPr>
      <p:cViewPr>
        <p:scale>
          <a:sx n="100" d="100"/>
          <a:sy n="100" d="100"/>
        </p:scale>
        <p:origin x="-1308" y="-38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2.xml"/><Relationship Id="rId13" Type="http://schemas.openxmlformats.org/officeDocument/2006/relationships/slide" Target="slides/slide80.xml"/><Relationship Id="rId3" Type="http://schemas.openxmlformats.org/officeDocument/2006/relationships/slide" Target="slides/slide64.xml"/><Relationship Id="rId7" Type="http://schemas.openxmlformats.org/officeDocument/2006/relationships/slide" Target="slides/slide71.xml"/><Relationship Id="rId12" Type="http://schemas.openxmlformats.org/officeDocument/2006/relationships/slide" Target="slides/slide79.xml"/><Relationship Id="rId2" Type="http://schemas.openxmlformats.org/officeDocument/2006/relationships/slide" Target="slides/slide63.xml"/><Relationship Id="rId1" Type="http://schemas.openxmlformats.org/officeDocument/2006/relationships/slide" Target="slides/slide53.xml"/><Relationship Id="rId6" Type="http://schemas.openxmlformats.org/officeDocument/2006/relationships/slide" Target="slides/slide68.xml"/><Relationship Id="rId11" Type="http://schemas.openxmlformats.org/officeDocument/2006/relationships/slide" Target="slides/slide78.xml"/><Relationship Id="rId5" Type="http://schemas.openxmlformats.org/officeDocument/2006/relationships/slide" Target="slides/slide66.xml"/><Relationship Id="rId10" Type="http://schemas.openxmlformats.org/officeDocument/2006/relationships/slide" Target="slides/slide77.xml"/><Relationship Id="rId4" Type="http://schemas.openxmlformats.org/officeDocument/2006/relationships/slide" Target="slides/slide65.xml"/><Relationship Id="rId9" Type="http://schemas.openxmlformats.org/officeDocument/2006/relationships/slide" Target="slides/slide76.xml"/><Relationship Id="rId14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1149FE1C-45FC-4617-AE18-393A3AA6863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85000"/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85000"/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85000"/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85000"/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fld id="{B577401B-578F-402D-920E-0DA5D10820D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58</a:t>
            </a:fld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60</a:t>
            </a:fld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63</a:t>
            </a:fld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65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66</a:t>
            </a:fld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67</a:t>
            </a:fld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71</a:t>
            </a:fld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72</a:t>
            </a:fld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73</a:t>
            </a:fld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74</a:t>
            </a:fld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CE67-7689-4408-9379-6A8739A9E0D8}" type="slidenum">
              <a:rPr lang="cs-CZ" smtClean="0"/>
              <a:pPr/>
              <a:t>75</a:t>
            </a:fld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77</a:t>
            </a:fld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78</a:t>
            </a:fld>
            <a:endParaRPr lang="cs-CZ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79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276BA-24C7-4297-935D-EB96F12FCA78}" type="slidenum">
              <a:rPr lang="cs-CZ"/>
              <a:pPr/>
              <a:t>8</a:t>
            </a:fld>
            <a:endParaRPr lang="cs-CZ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800"/>
              <a:t>Ao – aorta</a:t>
            </a:r>
          </a:p>
          <a:p>
            <a:pPr>
              <a:lnSpc>
                <a:spcPct val="80000"/>
              </a:lnSpc>
            </a:pPr>
            <a:r>
              <a:rPr lang="cs-CZ" sz="800"/>
              <a:t>IVC – v. cava inf.</a:t>
            </a:r>
          </a:p>
          <a:p>
            <a:pPr>
              <a:lnSpc>
                <a:spcPct val="80000"/>
              </a:lnSpc>
            </a:pPr>
            <a:r>
              <a:rPr lang="cs-CZ" sz="800"/>
              <a:t>SMV, SMA – a. et v. mesenterica sup.</a:t>
            </a:r>
          </a:p>
          <a:p>
            <a:pPr>
              <a:lnSpc>
                <a:spcPct val="80000"/>
              </a:lnSpc>
            </a:pPr>
            <a:r>
              <a:rPr lang="cs-CZ" sz="800"/>
              <a:t>LRA, LRV – a. et v. renalis sin.</a:t>
            </a:r>
          </a:p>
          <a:p>
            <a:pPr>
              <a:lnSpc>
                <a:spcPct val="80000"/>
              </a:lnSpc>
            </a:pPr>
            <a:r>
              <a:rPr lang="cs-CZ" sz="800"/>
              <a:t>RRA, RRV – a. et v. renalis dx.</a:t>
            </a:r>
          </a:p>
          <a:p>
            <a:pPr>
              <a:lnSpc>
                <a:spcPct val="80000"/>
              </a:lnSpc>
            </a:pPr>
            <a:r>
              <a:rPr lang="cs-CZ" sz="800"/>
              <a:t>PeC – peritoneální dutina</a:t>
            </a:r>
          </a:p>
          <a:p>
            <a:pPr>
              <a:lnSpc>
                <a:spcPct val="80000"/>
              </a:lnSpc>
            </a:pPr>
            <a:r>
              <a:rPr lang="cs-CZ" sz="800"/>
              <a:t>MeF – tuk v mesenteriu</a:t>
            </a:r>
          </a:p>
          <a:p>
            <a:pPr>
              <a:lnSpc>
                <a:spcPct val="80000"/>
              </a:lnSpc>
            </a:pPr>
            <a:r>
              <a:rPr lang="cs-CZ" sz="800"/>
              <a:t>D2 – pars descendens duodeni</a:t>
            </a:r>
          </a:p>
          <a:p>
            <a:pPr>
              <a:lnSpc>
                <a:spcPct val="80000"/>
              </a:lnSpc>
            </a:pPr>
            <a:r>
              <a:rPr lang="cs-CZ" sz="800"/>
              <a:t>D4 – pars ascendens duodeni</a:t>
            </a:r>
          </a:p>
          <a:p>
            <a:pPr>
              <a:lnSpc>
                <a:spcPct val="80000"/>
              </a:lnSpc>
            </a:pPr>
            <a:r>
              <a:rPr lang="cs-CZ" sz="800"/>
              <a:t>Je – jejunum</a:t>
            </a:r>
          </a:p>
          <a:p>
            <a:pPr>
              <a:lnSpc>
                <a:spcPct val="80000"/>
              </a:lnSpc>
            </a:pPr>
            <a:r>
              <a:rPr lang="cs-CZ" sz="800"/>
              <a:t>Co – colon</a:t>
            </a:r>
          </a:p>
          <a:p>
            <a:pPr>
              <a:lnSpc>
                <a:spcPct val="80000"/>
              </a:lnSpc>
            </a:pPr>
            <a:r>
              <a:rPr lang="cs-CZ" sz="800"/>
              <a:t>TC - colon transversum</a:t>
            </a:r>
          </a:p>
          <a:p>
            <a:pPr>
              <a:lnSpc>
                <a:spcPct val="80000"/>
              </a:lnSpc>
            </a:pPr>
            <a:r>
              <a:rPr lang="cs-CZ" sz="800"/>
              <a:t>UnP – processus uncinatus pancreatis</a:t>
            </a:r>
          </a:p>
          <a:p>
            <a:pPr>
              <a:lnSpc>
                <a:spcPct val="80000"/>
              </a:lnSpc>
            </a:pPr>
            <a:r>
              <a:rPr lang="cs-CZ" sz="800"/>
              <a:t>RL – pravý lalok jater</a:t>
            </a:r>
          </a:p>
          <a:p>
            <a:pPr>
              <a:lnSpc>
                <a:spcPct val="80000"/>
              </a:lnSpc>
            </a:pPr>
            <a:r>
              <a:rPr lang="cs-CZ" sz="800"/>
              <a:t>RK, LK – pravá a levá ledvina</a:t>
            </a:r>
          </a:p>
          <a:p>
            <a:pPr>
              <a:lnSpc>
                <a:spcPct val="80000"/>
              </a:lnSpc>
            </a:pPr>
            <a:r>
              <a:rPr lang="cs-CZ" sz="800"/>
              <a:t>ARF, PRF – fascia renalis ant. et post.</a:t>
            </a:r>
          </a:p>
          <a:p>
            <a:pPr>
              <a:lnSpc>
                <a:spcPct val="80000"/>
              </a:lnSpc>
            </a:pPr>
            <a:r>
              <a:rPr lang="cs-CZ" sz="800"/>
              <a:t>PF – pararenální tuk</a:t>
            </a:r>
          </a:p>
          <a:p>
            <a:pPr>
              <a:lnSpc>
                <a:spcPct val="80000"/>
              </a:lnSpc>
            </a:pPr>
            <a:r>
              <a:rPr lang="cs-CZ" sz="800"/>
              <a:t>Ca - costa</a:t>
            </a:r>
          </a:p>
          <a:p>
            <a:pPr>
              <a:lnSpc>
                <a:spcPct val="80000"/>
              </a:lnSpc>
            </a:pPr>
            <a:r>
              <a:rPr lang="cs-CZ" sz="800"/>
              <a:t>ReA – m. rectus abdominis</a:t>
            </a:r>
          </a:p>
          <a:p>
            <a:pPr>
              <a:lnSpc>
                <a:spcPct val="80000"/>
              </a:lnSpc>
            </a:pPr>
            <a:r>
              <a:rPr lang="cs-CZ" sz="800"/>
              <a:t>EO – m. obliquus externus abdominis</a:t>
            </a:r>
          </a:p>
          <a:p>
            <a:pPr>
              <a:lnSpc>
                <a:spcPct val="80000"/>
              </a:lnSpc>
            </a:pPr>
            <a:r>
              <a:rPr lang="cs-CZ" sz="800"/>
              <a:t>TA – m. transversus abdominis</a:t>
            </a:r>
          </a:p>
          <a:p>
            <a:pPr>
              <a:lnSpc>
                <a:spcPct val="80000"/>
              </a:lnSpc>
            </a:pPr>
            <a:r>
              <a:rPr lang="cs-CZ" sz="800"/>
              <a:t>RC, LC – diaphragma – crus dx. et sin.</a:t>
            </a:r>
          </a:p>
          <a:p>
            <a:pPr>
              <a:lnSpc>
                <a:spcPct val="80000"/>
              </a:lnSpc>
            </a:pPr>
            <a:r>
              <a:rPr lang="cs-CZ" sz="800"/>
              <a:t>Ps – m. psoas major</a:t>
            </a:r>
          </a:p>
          <a:p>
            <a:pPr>
              <a:lnSpc>
                <a:spcPct val="80000"/>
              </a:lnSpc>
            </a:pPr>
            <a:r>
              <a:rPr lang="cs-CZ" sz="800"/>
              <a:t>Ql – m. quadratus lumborum </a:t>
            </a:r>
          </a:p>
          <a:p>
            <a:pPr>
              <a:lnSpc>
                <a:spcPct val="80000"/>
              </a:lnSpc>
            </a:pPr>
            <a:r>
              <a:rPr lang="cs-CZ" sz="800"/>
              <a:t>Ml – mm. multifidi</a:t>
            </a:r>
          </a:p>
          <a:p>
            <a:pPr>
              <a:lnSpc>
                <a:spcPct val="80000"/>
              </a:lnSpc>
            </a:pPr>
            <a:r>
              <a:rPr lang="cs-CZ" sz="800"/>
              <a:t>LgD – m. longissimus thoracis</a:t>
            </a:r>
          </a:p>
          <a:p>
            <a:pPr>
              <a:lnSpc>
                <a:spcPct val="80000"/>
              </a:lnSpc>
            </a:pPr>
            <a:r>
              <a:rPr lang="cs-CZ" sz="800"/>
              <a:t>IlC – m. iliocostalis</a:t>
            </a:r>
          </a:p>
          <a:p>
            <a:pPr>
              <a:lnSpc>
                <a:spcPct val="80000"/>
              </a:lnSpc>
            </a:pPr>
            <a:r>
              <a:rPr lang="cs-CZ" sz="800"/>
              <a:t>LtD – m. latissimus dorsi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80</a:t>
            </a:fld>
            <a:endParaRPr lang="cs-CZ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81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83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84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7401B-578F-402D-920E-0DA5D10820DB}" type="slidenum">
              <a:rPr lang="cs-CZ" smtClean="0"/>
              <a:pPr/>
              <a:t>93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hidden">
          <a:xfrm>
            <a:off x="2590800" y="-7938"/>
            <a:ext cx="2757488" cy="6878638"/>
          </a:xfrm>
          <a:custGeom>
            <a:avLst/>
            <a:gdLst/>
            <a:ahLst/>
            <a:cxnLst>
              <a:cxn ang="0">
                <a:pos x="494" y="4309"/>
              </a:cxn>
              <a:cxn ang="0">
                <a:pos x="1737" y="4320"/>
              </a:cxn>
              <a:cxn ang="0">
                <a:pos x="524" y="0"/>
              </a:cxn>
              <a:cxn ang="0">
                <a:pos x="0" y="7"/>
              </a:cxn>
              <a:cxn ang="0">
                <a:pos x="494" y="430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Freeform 4"/>
          <p:cNvSpPr>
            <a:spLocks/>
          </p:cNvSpPr>
          <p:nvPr/>
        </p:nvSpPr>
        <p:spPr bwMode="hidden">
          <a:xfrm>
            <a:off x="0" y="-11113"/>
            <a:ext cx="2757488" cy="6872288"/>
          </a:xfrm>
          <a:custGeom>
            <a:avLst/>
            <a:gdLst/>
            <a:ahLst/>
            <a:cxnLst>
              <a:cxn ang="0">
                <a:pos x="494" y="4309"/>
              </a:cxn>
              <a:cxn ang="0">
                <a:pos x="1737" y="4320"/>
              </a:cxn>
              <a:cxn ang="0">
                <a:pos x="524" y="0"/>
              </a:cxn>
              <a:cxn ang="0">
                <a:pos x="0" y="7"/>
              </a:cxn>
              <a:cxn ang="0">
                <a:pos x="494" y="430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Freeform 5"/>
          <p:cNvSpPr>
            <a:spLocks/>
          </p:cNvSpPr>
          <p:nvPr/>
        </p:nvSpPr>
        <p:spPr bwMode="hidden">
          <a:xfrm>
            <a:off x="5943600" y="-6350"/>
            <a:ext cx="2760663" cy="6873875"/>
          </a:xfrm>
          <a:custGeom>
            <a:avLst/>
            <a:gdLst/>
            <a:ahLst/>
            <a:cxnLst>
              <a:cxn ang="0">
                <a:pos x="494" y="4415"/>
              </a:cxn>
              <a:cxn ang="0">
                <a:pos x="1739" y="4420"/>
              </a:cxn>
              <a:cxn ang="0">
                <a:pos x="524" y="0"/>
              </a:cxn>
              <a:cxn ang="0">
                <a:pos x="0" y="7"/>
              </a:cxn>
              <a:cxn ang="0">
                <a:pos x="494" y="4415"/>
              </a:cxn>
            </a:cxnLst>
            <a:rect l="0" t="0" r="r" b="b"/>
            <a:pathLst>
              <a:path w="1739" h="4420">
                <a:moveTo>
                  <a:pt x="494" y="4415"/>
                </a:moveTo>
                <a:lnTo>
                  <a:pt x="1739" y="4420"/>
                </a:lnTo>
                <a:lnTo>
                  <a:pt x="524" y="0"/>
                </a:lnTo>
                <a:lnTo>
                  <a:pt x="0" y="7"/>
                </a:lnTo>
                <a:lnTo>
                  <a:pt x="494" y="441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2" name="Freeform 6"/>
          <p:cNvSpPr>
            <a:spLocks/>
          </p:cNvSpPr>
          <p:nvPr/>
        </p:nvSpPr>
        <p:spPr bwMode="hidden">
          <a:xfrm>
            <a:off x="3048000" y="-14288"/>
            <a:ext cx="3302000" cy="686435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870" y="4338"/>
              </a:cxn>
              <a:cxn ang="0">
                <a:pos x="2080" y="4338"/>
              </a:cxn>
              <a:cxn ang="0">
                <a:pos x="1033" y="0"/>
              </a:cxn>
              <a:cxn ang="0">
                <a:pos x="0" y="7"/>
              </a:cxn>
            </a:cxnLst>
            <a:rect l="0" t="0" r="r" b="b"/>
            <a:pathLst>
              <a:path w="2080" h="4338">
                <a:moveTo>
                  <a:pt x="0" y="7"/>
                </a:moveTo>
                <a:lnTo>
                  <a:pt x="1870" y="4338"/>
                </a:lnTo>
                <a:lnTo>
                  <a:pt x="2080" y="4338"/>
                </a:lnTo>
                <a:lnTo>
                  <a:pt x="1033" y="0"/>
                </a:lnTo>
                <a:lnTo>
                  <a:pt x="0" y="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3" name="Freeform 7"/>
          <p:cNvSpPr>
            <a:spLocks/>
          </p:cNvSpPr>
          <p:nvPr/>
        </p:nvSpPr>
        <p:spPr bwMode="hidden">
          <a:xfrm>
            <a:off x="185738" y="153988"/>
            <a:ext cx="5562600" cy="24384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4" name="Freeform 8"/>
          <p:cNvSpPr>
            <a:spLocks/>
          </p:cNvSpPr>
          <p:nvPr/>
        </p:nvSpPr>
        <p:spPr bwMode="hidden">
          <a:xfrm rot="2702961" flipH="1">
            <a:off x="1285875" y="1216025"/>
            <a:ext cx="4038600" cy="16002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5" name="Freeform 9"/>
          <p:cNvSpPr>
            <a:spLocks/>
          </p:cNvSpPr>
          <p:nvPr/>
        </p:nvSpPr>
        <p:spPr bwMode="hidden">
          <a:xfrm>
            <a:off x="131763" y="77788"/>
            <a:ext cx="5562600" cy="24384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6" name="Freeform 10"/>
          <p:cNvSpPr>
            <a:spLocks/>
          </p:cNvSpPr>
          <p:nvPr/>
        </p:nvSpPr>
        <p:spPr bwMode="hidden">
          <a:xfrm rot="-2895842">
            <a:off x="-1562100" y="1652588"/>
            <a:ext cx="5562600" cy="24384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7" name="Freeform 11"/>
          <p:cNvSpPr>
            <a:spLocks/>
          </p:cNvSpPr>
          <p:nvPr/>
        </p:nvSpPr>
        <p:spPr bwMode="hidden">
          <a:xfrm rot="-2305141">
            <a:off x="2112963" y="1449388"/>
            <a:ext cx="5705475" cy="2754312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Freeform 12"/>
          <p:cNvSpPr>
            <a:spLocks/>
          </p:cNvSpPr>
          <p:nvPr/>
        </p:nvSpPr>
        <p:spPr bwMode="hidden">
          <a:xfrm rot="2084418" flipH="1">
            <a:off x="2951163" y="1373188"/>
            <a:ext cx="5562600" cy="24384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Freeform 13"/>
          <p:cNvSpPr>
            <a:spLocks/>
          </p:cNvSpPr>
          <p:nvPr/>
        </p:nvSpPr>
        <p:spPr bwMode="hidden">
          <a:xfrm>
            <a:off x="6746875" y="-11113"/>
            <a:ext cx="1728788" cy="3627438"/>
          </a:xfrm>
          <a:custGeom>
            <a:avLst/>
            <a:gdLst/>
            <a:ahLst/>
            <a:cxnLst>
              <a:cxn ang="0">
                <a:pos x="0" y="2265"/>
              </a:cxn>
              <a:cxn ang="0">
                <a:pos x="1030" y="0"/>
              </a:cxn>
              <a:cxn ang="0">
                <a:pos x="1089" y="0"/>
              </a:cxn>
              <a:cxn ang="0">
                <a:pos x="37" y="2285"/>
              </a:cxn>
              <a:cxn ang="0">
                <a:pos x="0" y="2265"/>
              </a:cxn>
            </a:cxnLst>
            <a:rect l="0" t="0" r="r" b="b"/>
            <a:pathLst>
              <a:path w="1089" h="2285">
                <a:moveTo>
                  <a:pt x="0" y="2265"/>
                </a:moveTo>
                <a:cubicBezTo>
                  <a:pt x="438" y="996"/>
                  <a:pt x="865" y="377"/>
                  <a:pt x="1030" y="0"/>
                </a:cubicBezTo>
                <a:cubicBezTo>
                  <a:pt x="1030" y="0"/>
                  <a:pt x="1059" y="0"/>
                  <a:pt x="1089" y="0"/>
                </a:cubicBezTo>
                <a:cubicBezTo>
                  <a:pt x="565" y="834"/>
                  <a:pt x="181" y="1853"/>
                  <a:pt x="37" y="2285"/>
                </a:cubicBezTo>
                <a:cubicBezTo>
                  <a:pt x="37" y="2285"/>
                  <a:pt x="0" y="2265"/>
                  <a:pt x="0" y="226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invGray">
          <a:xfrm>
            <a:off x="0" y="3875088"/>
            <a:ext cx="9144000" cy="685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Freeform 15"/>
          <p:cNvSpPr>
            <a:spLocks/>
          </p:cNvSpPr>
          <p:nvPr/>
        </p:nvSpPr>
        <p:spPr bwMode="invGray">
          <a:xfrm>
            <a:off x="2590800" y="3948113"/>
            <a:ext cx="2757488" cy="606425"/>
          </a:xfrm>
          <a:custGeom>
            <a:avLst/>
            <a:gdLst/>
            <a:ahLst/>
            <a:cxnLst>
              <a:cxn ang="0">
                <a:pos x="494" y="4309"/>
              </a:cxn>
              <a:cxn ang="0">
                <a:pos x="1737" y="4320"/>
              </a:cxn>
              <a:cxn ang="0">
                <a:pos x="524" y="0"/>
              </a:cxn>
              <a:cxn ang="0">
                <a:pos x="0" y="7"/>
              </a:cxn>
              <a:cxn ang="0">
                <a:pos x="494" y="430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2" name="Freeform 16"/>
          <p:cNvSpPr>
            <a:spLocks/>
          </p:cNvSpPr>
          <p:nvPr/>
        </p:nvSpPr>
        <p:spPr bwMode="invGray">
          <a:xfrm>
            <a:off x="0" y="3948113"/>
            <a:ext cx="2757488" cy="604837"/>
          </a:xfrm>
          <a:custGeom>
            <a:avLst/>
            <a:gdLst/>
            <a:ahLst/>
            <a:cxnLst>
              <a:cxn ang="0">
                <a:pos x="494" y="4309"/>
              </a:cxn>
              <a:cxn ang="0">
                <a:pos x="1737" y="4320"/>
              </a:cxn>
              <a:cxn ang="0">
                <a:pos x="524" y="0"/>
              </a:cxn>
              <a:cxn ang="0">
                <a:pos x="0" y="7"/>
              </a:cxn>
              <a:cxn ang="0">
                <a:pos x="494" y="4309"/>
              </a:cxn>
            </a:cxnLst>
            <a:rect l="0" t="0" r="r" b="b"/>
            <a:pathLst>
              <a:path w="1737" h="4320">
                <a:moveTo>
                  <a:pt x="494" y="4309"/>
                </a:moveTo>
                <a:lnTo>
                  <a:pt x="1737" y="4320"/>
                </a:lnTo>
                <a:lnTo>
                  <a:pt x="524" y="0"/>
                </a:lnTo>
                <a:lnTo>
                  <a:pt x="0" y="7"/>
                </a:lnTo>
                <a:lnTo>
                  <a:pt x="494" y="43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3" name="Freeform 17"/>
          <p:cNvSpPr>
            <a:spLocks/>
          </p:cNvSpPr>
          <p:nvPr/>
        </p:nvSpPr>
        <p:spPr bwMode="invGray">
          <a:xfrm>
            <a:off x="5943600" y="3948113"/>
            <a:ext cx="2760663" cy="606425"/>
          </a:xfrm>
          <a:custGeom>
            <a:avLst/>
            <a:gdLst/>
            <a:ahLst/>
            <a:cxnLst>
              <a:cxn ang="0">
                <a:pos x="494" y="4415"/>
              </a:cxn>
              <a:cxn ang="0">
                <a:pos x="1739" y="4420"/>
              </a:cxn>
              <a:cxn ang="0">
                <a:pos x="524" y="0"/>
              </a:cxn>
              <a:cxn ang="0">
                <a:pos x="0" y="7"/>
              </a:cxn>
              <a:cxn ang="0">
                <a:pos x="494" y="4415"/>
              </a:cxn>
            </a:cxnLst>
            <a:rect l="0" t="0" r="r" b="b"/>
            <a:pathLst>
              <a:path w="1739" h="4420">
                <a:moveTo>
                  <a:pt x="494" y="4415"/>
                </a:moveTo>
                <a:lnTo>
                  <a:pt x="1739" y="4420"/>
                </a:lnTo>
                <a:lnTo>
                  <a:pt x="524" y="0"/>
                </a:lnTo>
                <a:lnTo>
                  <a:pt x="0" y="7"/>
                </a:lnTo>
                <a:lnTo>
                  <a:pt x="494" y="441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4" name="Freeform 18"/>
          <p:cNvSpPr>
            <a:spLocks/>
          </p:cNvSpPr>
          <p:nvPr/>
        </p:nvSpPr>
        <p:spPr bwMode="invGray">
          <a:xfrm>
            <a:off x="3048000" y="3948113"/>
            <a:ext cx="3302000" cy="6048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870" y="4338"/>
              </a:cxn>
              <a:cxn ang="0">
                <a:pos x="2080" y="4338"/>
              </a:cxn>
              <a:cxn ang="0">
                <a:pos x="1033" y="0"/>
              </a:cxn>
              <a:cxn ang="0">
                <a:pos x="0" y="7"/>
              </a:cxn>
            </a:cxnLst>
            <a:rect l="0" t="0" r="r" b="b"/>
            <a:pathLst>
              <a:path w="2080" h="4338">
                <a:moveTo>
                  <a:pt x="0" y="7"/>
                </a:moveTo>
                <a:lnTo>
                  <a:pt x="1870" y="4338"/>
                </a:lnTo>
                <a:lnTo>
                  <a:pt x="2080" y="4338"/>
                </a:lnTo>
                <a:lnTo>
                  <a:pt x="1033" y="0"/>
                </a:lnTo>
                <a:lnTo>
                  <a:pt x="0" y="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invGray">
          <a:xfrm>
            <a:off x="11113" y="3898900"/>
            <a:ext cx="9144000" cy="685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6" name="Freeform 20"/>
          <p:cNvSpPr>
            <a:spLocks/>
          </p:cNvSpPr>
          <p:nvPr/>
        </p:nvSpPr>
        <p:spPr bwMode="invGray">
          <a:xfrm>
            <a:off x="4100513" y="3887788"/>
            <a:ext cx="1644650" cy="666750"/>
          </a:xfrm>
          <a:custGeom>
            <a:avLst/>
            <a:gdLst/>
            <a:ahLst/>
            <a:cxnLst>
              <a:cxn ang="0">
                <a:pos x="1027" y="0"/>
              </a:cxn>
              <a:cxn ang="0">
                <a:pos x="0" y="417"/>
              </a:cxn>
              <a:cxn ang="0">
                <a:pos x="24" y="420"/>
              </a:cxn>
              <a:cxn ang="0">
                <a:pos x="1036" y="16"/>
              </a:cxn>
              <a:cxn ang="0">
                <a:pos x="1027" y="0"/>
              </a:cxn>
            </a:cxnLst>
            <a:rect l="0" t="0" r="r" b="b"/>
            <a:pathLst>
              <a:path w="1036" h="420">
                <a:moveTo>
                  <a:pt x="1027" y="0"/>
                </a:moveTo>
                <a:cubicBezTo>
                  <a:pt x="508" y="159"/>
                  <a:pt x="167" y="347"/>
                  <a:pt x="0" y="417"/>
                </a:cubicBezTo>
                <a:cubicBezTo>
                  <a:pt x="0" y="417"/>
                  <a:pt x="12" y="418"/>
                  <a:pt x="24" y="420"/>
                </a:cubicBezTo>
                <a:cubicBezTo>
                  <a:pt x="237" y="321"/>
                  <a:pt x="708" y="105"/>
                  <a:pt x="1036" y="16"/>
                </a:cubicBezTo>
                <a:cubicBezTo>
                  <a:pt x="1036" y="16"/>
                  <a:pt x="1027" y="0"/>
                  <a:pt x="1027" y="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7" name="Freeform 21"/>
          <p:cNvSpPr>
            <a:spLocks/>
          </p:cNvSpPr>
          <p:nvPr/>
        </p:nvSpPr>
        <p:spPr bwMode="invGray">
          <a:xfrm rot="18897039" flipH="1">
            <a:off x="2359025" y="3836988"/>
            <a:ext cx="1682750" cy="7620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8" name="Freeform 22"/>
          <p:cNvSpPr>
            <a:spLocks/>
          </p:cNvSpPr>
          <p:nvPr/>
        </p:nvSpPr>
        <p:spPr bwMode="invGray">
          <a:xfrm rot="18897039" flipH="1">
            <a:off x="1216025" y="3836988"/>
            <a:ext cx="1682750" cy="7620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19" name="Freeform 23"/>
          <p:cNvSpPr>
            <a:spLocks/>
          </p:cNvSpPr>
          <p:nvPr/>
        </p:nvSpPr>
        <p:spPr bwMode="invGray">
          <a:xfrm rot="18897039" flipH="1">
            <a:off x="48419" y="3786981"/>
            <a:ext cx="1641475" cy="773113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0" name="Freeform 24"/>
          <p:cNvSpPr>
            <a:spLocks/>
          </p:cNvSpPr>
          <p:nvPr/>
        </p:nvSpPr>
        <p:spPr bwMode="invGray">
          <a:xfrm flipH="1" flipV="1">
            <a:off x="914400" y="3875088"/>
            <a:ext cx="5638800" cy="6858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1" name="Freeform 25"/>
          <p:cNvSpPr>
            <a:spLocks/>
          </p:cNvSpPr>
          <p:nvPr/>
        </p:nvSpPr>
        <p:spPr bwMode="invGray">
          <a:xfrm flipH="1" flipV="1">
            <a:off x="381000" y="3875088"/>
            <a:ext cx="2438400" cy="6858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2" name="Freeform 26"/>
          <p:cNvSpPr>
            <a:spLocks/>
          </p:cNvSpPr>
          <p:nvPr/>
        </p:nvSpPr>
        <p:spPr bwMode="invGray">
          <a:xfrm flipH="1" flipV="1">
            <a:off x="4819650" y="3951288"/>
            <a:ext cx="2114550" cy="608012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3" name="Freeform 27"/>
          <p:cNvSpPr>
            <a:spLocks/>
          </p:cNvSpPr>
          <p:nvPr/>
        </p:nvSpPr>
        <p:spPr bwMode="invGray">
          <a:xfrm flipH="1" flipV="1">
            <a:off x="6324600" y="3875088"/>
            <a:ext cx="2438400" cy="6858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4" name="Freeform 28"/>
          <p:cNvSpPr>
            <a:spLocks/>
          </p:cNvSpPr>
          <p:nvPr/>
        </p:nvSpPr>
        <p:spPr bwMode="invGray">
          <a:xfrm flipH="1" flipV="1">
            <a:off x="5486400" y="3875088"/>
            <a:ext cx="3657600" cy="685800"/>
          </a:xfrm>
          <a:custGeom>
            <a:avLst/>
            <a:gdLst/>
            <a:ahLst/>
            <a:cxnLst>
              <a:cxn ang="0">
                <a:pos x="0" y="1778"/>
              </a:cxn>
              <a:cxn ang="0">
                <a:pos x="4742" y="0"/>
              </a:cxn>
              <a:cxn ang="0">
                <a:pos x="4763" y="42"/>
              </a:cxn>
              <a:cxn ang="0">
                <a:pos x="20" y="1845"/>
              </a:cxn>
              <a:cxn ang="0">
                <a:pos x="0" y="1778"/>
              </a:cxn>
            </a:cxnLst>
            <a:rect l="0" t="0" r="r" b="b"/>
            <a:pathLst>
              <a:path w="4763" h="1845">
                <a:moveTo>
                  <a:pt x="0" y="1778"/>
                </a:moveTo>
                <a:cubicBezTo>
                  <a:pt x="2065" y="797"/>
                  <a:pt x="3942" y="281"/>
                  <a:pt x="4742" y="0"/>
                </a:cubicBezTo>
                <a:lnTo>
                  <a:pt x="4763" y="42"/>
                </a:lnTo>
                <a:cubicBezTo>
                  <a:pt x="3976" y="350"/>
                  <a:pt x="1830" y="918"/>
                  <a:pt x="20" y="1845"/>
                </a:cubicBezTo>
                <a:cubicBezTo>
                  <a:pt x="20" y="1845"/>
                  <a:pt x="0" y="1778"/>
                  <a:pt x="0" y="177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5" name="Rectangle 29"/>
          <p:cNvSpPr>
            <a:spLocks noChangeArrowheads="1"/>
          </p:cNvSpPr>
          <p:nvPr userDrawn="1"/>
        </p:nvSpPr>
        <p:spPr bwMode="invGray">
          <a:xfrm>
            <a:off x="0" y="1524000"/>
            <a:ext cx="9144000" cy="222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accent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hidden">
          <a:xfrm>
            <a:off x="0" y="457200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hidden"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4128" name="Picture 32" descr="BTZBUL1A"/>
          <p:cNvPicPr>
            <a:picLocks noChangeAspect="1" noChangeArrowheads="1"/>
          </p:cNvPicPr>
          <p:nvPr/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 bwMode="auto">
          <a:xfrm>
            <a:off x="304800" y="1600200"/>
            <a:ext cx="457200" cy="457200"/>
          </a:xfrm>
          <a:prstGeom prst="rect">
            <a:avLst/>
          </a:prstGeom>
          <a:noFill/>
        </p:spPr>
      </p:pic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 sz="4800" b="1" u="sng">
                <a:solidFill>
                  <a:srgbClr val="E1F8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73549C-B495-4580-9731-4DA30789E3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F4681-5A27-4E4D-972E-001D0672F7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B992-E185-484D-AAF2-184E25D5836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642F-AF54-4F95-9F87-E81750AE8F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539AA-4D7D-41DA-99F1-24BCEFDD03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113E8-40A6-4B6D-A465-98108DA41A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67067-EEA7-4FE9-AFF1-69B4F5EA28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F5B0A-795A-4B48-BCE8-CD2D2B35A4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9AA14-35B5-4EA8-82D0-799F89437E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206C-4364-466B-9F73-9FF2B33F68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5886F-2CF4-4899-AEFE-02058F4E3F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ABDD-81DD-4AA3-B543-82F4A4BA9E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4B8FD-35D5-4C5F-BBA6-1DF8F818D9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DA1B0-A5ED-44F1-9AF4-9CA0E0CC43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04B1E-6634-4DC6-A9D5-793B46A09C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11BB-E2ED-41E8-B486-743DFE2A20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7DF59-2749-4CE9-B2A4-E6B6CE8CC4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50B2-F695-46CA-811C-4029D6E762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DA6C4-548F-4850-B895-4FC5BB4C29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54EE-7406-46D6-AD27-8304C0EE4E6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79E9F-83BC-4BAB-A79B-182AB385866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3801-F59C-41C1-905C-1F1B35984C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fld id="{EDFB5433-6908-4D91-8A72-EF8EADB5E0BD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E6711F8C-9C6D-40E6-A09E-050ECAB20F0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3.png"/><Relationship Id="rId4" Type="http://schemas.openxmlformats.org/officeDocument/2006/relationships/image" Target="../media/image54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763000" cy="2862322"/>
          </a:xfrm>
        </p:spPr>
        <p:txBody>
          <a:bodyPr/>
          <a:lstStyle/>
          <a:p>
            <a:pPr algn="ctr"/>
            <a:r>
              <a:rPr lang="sk-SK" sz="6000" dirty="0" err="1" smtClean="0">
                <a:solidFill>
                  <a:srgbClr val="FFFF06"/>
                </a:solidFill>
              </a:rPr>
              <a:t>Mesenterium</a:t>
            </a:r>
            <a:r>
              <a:rPr lang="sk-SK" sz="6000" smtClean="0">
                <a:solidFill>
                  <a:srgbClr val="FFFF06"/>
                </a:solidFill>
              </a:rPr>
              <a:t> </a:t>
            </a:r>
            <a:br>
              <a:rPr lang="sk-SK" sz="6000" smtClean="0">
                <a:solidFill>
                  <a:srgbClr val="FFFF06"/>
                </a:solidFill>
              </a:rPr>
            </a:br>
            <a:r>
              <a:rPr lang="sk-SK" sz="6000" smtClean="0">
                <a:solidFill>
                  <a:srgbClr val="FFFF06"/>
                </a:solidFill>
              </a:rPr>
              <a:t>a </a:t>
            </a:r>
            <a:br>
              <a:rPr lang="sk-SK" sz="6000" smtClean="0">
                <a:solidFill>
                  <a:srgbClr val="FFFF06"/>
                </a:solidFill>
              </a:rPr>
            </a:br>
            <a:r>
              <a:rPr lang="sk-SK" sz="6000" smtClean="0">
                <a:solidFill>
                  <a:srgbClr val="FFFF06"/>
                </a:solidFill>
              </a:rPr>
              <a:t>peritoneum</a:t>
            </a:r>
            <a:endParaRPr lang="cs-CZ" sz="6000" dirty="0">
              <a:solidFill>
                <a:srgbClr val="FFFF0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87825"/>
            <a:ext cx="8839200" cy="22129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Válek</a:t>
            </a: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V.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0"/>
              </a:spcBef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adiologická klinika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FNB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pracoviště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Bohunice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0356" name="Picture 4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Ligamenta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Dvouvrstevná řasa peritonea jiná než mesenterium + omentum</a:t>
            </a:r>
          </a:p>
          <a:p>
            <a:pPr marL="457200" indent="-457200">
              <a:buFontTx/>
              <a:buChar char="•"/>
            </a:pP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Spojuje jeden orgán s druhým (např.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spleno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-renální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ligamentum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nebo orgán se stěnou břišní (např. lig.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falciforme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hepatis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57232"/>
            <a:ext cx="8763000" cy="646331"/>
          </a:xfrm>
        </p:spPr>
        <p:txBody>
          <a:bodyPr/>
          <a:lstStyle/>
          <a:p>
            <a:r>
              <a:rPr lang="sk-SK" sz="3600" dirty="0" err="1" smtClean="0">
                <a:solidFill>
                  <a:srgbClr val="FFFF06"/>
                </a:solidFill>
              </a:rPr>
              <a:t>Mesenteria</a:t>
            </a:r>
            <a:r>
              <a:rPr lang="sk-SK" sz="3600" dirty="0" smtClean="0">
                <a:solidFill>
                  <a:srgbClr val="FFFF06"/>
                </a:solidFill>
              </a:rPr>
              <a:t> </a:t>
            </a:r>
            <a:endParaRPr lang="cs-CZ" sz="3600" dirty="0">
              <a:solidFill>
                <a:srgbClr val="FFFF06"/>
              </a:solidFill>
            </a:endParaRPr>
          </a:p>
        </p:txBody>
      </p:sp>
      <p:pic>
        <p:nvPicPr>
          <p:cNvPr id="150531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8610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duplikatury peritonea odstupující ze zadní t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lní st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ny a fixující jednotlivé oddíly trávicí trubice.  Pat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í sem 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mesenterium, mesoappendix, mesocolon transversum, mesosigmoideum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 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mesorectum (event. mesocolon ascendens)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Omentum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Mnohovrstevná řasa peritonea která se ze žaludku pokračuje na okolní orgány</a:t>
            </a:r>
          </a:p>
          <a:p>
            <a:pPr marL="457200" indent="-457200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Malé omentum (omentum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minor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spojuje malou křivinu žaludku + proximální duodenum s játry</a:t>
            </a:r>
          </a:p>
          <a:p>
            <a:pPr marL="457200" indent="-457200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Velké omentum</a:t>
            </a:r>
          </a:p>
          <a:p>
            <a:pPr marL="457200" indent="-457200"/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-	4 vrstvy řas peritonea které visí z velké křiviny žaludku 	kaudálně</a:t>
            </a:r>
          </a:p>
          <a:p>
            <a:pPr marL="457200" indent="-457200"/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-	Pokrývá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transversum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většinu tenkého střeva</a:t>
            </a:r>
          </a:p>
          <a:p>
            <a:pPr marL="457200" indent="-457200"/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-	Mobilní,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břání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šíření zánětů a tumorů v dutině břišní</a:t>
            </a:r>
            <a:endParaRPr lang="cs-CZ" sz="24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 algn="l"/>
            <a:endParaRPr lang="cs-CZ" sz="24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 smtClean="0">
                <a:solidFill>
                  <a:srgbClr val="FFFF06"/>
                </a:solidFill>
              </a:rPr>
              <a:t>Intraabdominální</a:t>
            </a:r>
            <a:r>
              <a:rPr lang="sk-SK" sz="3200" dirty="0" smtClean="0">
                <a:solidFill>
                  <a:srgbClr val="FFFF06"/>
                </a:solidFill>
              </a:rPr>
              <a:t> cesty </a:t>
            </a:r>
            <a:r>
              <a:rPr lang="sk-SK" sz="3200" dirty="0" err="1" smtClean="0">
                <a:solidFill>
                  <a:srgbClr val="FFFF06"/>
                </a:solidFill>
              </a:rPr>
              <a:t>šíření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 smtClean="0">
                <a:solidFill>
                  <a:srgbClr val="FFFF06"/>
                </a:solidFill>
              </a:rPr>
              <a:t>chorob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15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71538" y="1857364"/>
            <a:ext cx="4214842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Gastrohep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Hepatoduodenal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0" hangingPunct="0"/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Duodenocolicum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eaLnBrk="0" hangingPunct="0"/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Gastrosplenic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Spleorenal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</p:txBody>
      </p:sp>
      <p:sp>
        <p:nvSpPr>
          <p:cNvPr id="7" name="Složené závorky 6"/>
          <p:cNvSpPr/>
          <p:nvPr/>
        </p:nvSpPr>
        <p:spPr bwMode="auto">
          <a:xfrm>
            <a:off x="4214810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ložené závorky 7"/>
          <p:cNvSpPr/>
          <p:nvPr/>
        </p:nvSpPr>
        <p:spPr bwMode="auto">
          <a:xfrm>
            <a:off x="5000628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Pravá složená závorka 34"/>
          <p:cNvSpPr/>
          <p:nvPr/>
        </p:nvSpPr>
        <p:spPr bwMode="auto">
          <a:xfrm>
            <a:off x="5357818" y="3643314"/>
            <a:ext cx="357190" cy="84707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1" name="Přímá spojovací šipka 40"/>
          <p:cNvCxnSpPr/>
          <p:nvPr/>
        </p:nvCxnSpPr>
        <p:spPr bwMode="auto">
          <a:xfrm flipV="1">
            <a:off x="4929190" y="2643182"/>
            <a:ext cx="785818" cy="7143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Složené závorky 18"/>
          <p:cNvSpPr/>
          <p:nvPr/>
        </p:nvSpPr>
        <p:spPr bwMode="auto">
          <a:xfrm>
            <a:off x="1714480" y="1785926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Složené závorky 19"/>
          <p:cNvSpPr/>
          <p:nvPr/>
        </p:nvSpPr>
        <p:spPr bwMode="auto">
          <a:xfrm>
            <a:off x="2143108" y="2214554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Levá složená závorka 22"/>
          <p:cNvSpPr/>
          <p:nvPr/>
        </p:nvSpPr>
        <p:spPr bwMode="auto">
          <a:xfrm rot="10800000">
            <a:off x="5985006" y="1942383"/>
            <a:ext cx="441200" cy="1129427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66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39683" y="2046265"/>
            <a:ext cx="186140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Omentum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Minus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+ </a:t>
            </a:r>
            <a:r>
              <a:rPr lang="cs-CZ" sz="1800" dirty="0" smtClean="0">
                <a:solidFill>
                  <a:schemeClr val="tx1"/>
                </a:solidFill>
              </a:rPr>
              <a:t>Omentum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Majus</a:t>
            </a:r>
            <a:r>
              <a:rPr lang="cs-CZ" sz="1800" dirty="0" smtClean="0">
                <a:solidFill>
                  <a:schemeClr val="tx1"/>
                </a:solidFill>
              </a:rPr>
              <a:t> = 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Omentum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42976" y="4572008"/>
            <a:ext cx="4214842" cy="218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Gastrocolic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trans.</a:t>
            </a:r>
          </a:p>
          <a:p>
            <a:pPr eaLnBrk="0" hangingPunct="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Mesenterium</a:t>
            </a:r>
          </a:p>
          <a:p>
            <a:pPr eaLnBrk="0" hangingPunct="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Omentum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majus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08050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1. + 2. </a:t>
            </a:r>
            <a:r>
              <a:rPr lang="sk-SK" sz="3200" dirty="0" err="1" smtClean="0">
                <a:solidFill>
                  <a:srgbClr val="FFFF06"/>
                </a:solidFill>
              </a:rPr>
              <a:t>Omentum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minus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42339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87137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ig. hepatogastricum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GHL + lig.  hepatoduodenale HDL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</a:p>
          <a:p>
            <a:pPr eaLnBrk="0" hangingPunct="0">
              <a:buSzPct val="85000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Lig.hepatoduonenale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- od porta hepatis k duoden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přes D1/3,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obsahuje v portae (vzadu), extrahepatální žlučovody (vpředu vpravo) a</a:t>
            </a:r>
          </a:p>
          <a:p>
            <a:pPr eaLnBrk="0" hangingPunct="0">
              <a:buSzPct val="85000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a. hepatica propria (vpředu vlevo). 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Tvo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í p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ední okraj foramen epiploicum (Winslowi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– vstup do bursa omentalis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88913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1. + 2. </a:t>
            </a:r>
            <a:r>
              <a:rPr lang="sk-SK" sz="3200" dirty="0" err="1" smtClean="0">
                <a:solidFill>
                  <a:srgbClr val="FFFF06"/>
                </a:solidFill>
              </a:rPr>
              <a:t>Omentum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minus</a:t>
            </a:r>
            <a:endParaRPr lang="cs-CZ" sz="3200" dirty="0">
              <a:solidFill>
                <a:srgbClr val="FFFF06"/>
              </a:solidFill>
            </a:endParaRPr>
          </a:p>
        </p:txBody>
      </p:sp>
      <p:sp>
        <p:nvSpPr>
          <p:cNvPr id="160772" name="Rectangle 1028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73" name="Text Box 1029"/>
          <p:cNvSpPr txBox="1">
            <a:spLocks noChangeArrowheads="1"/>
          </p:cNvSpPr>
          <p:nvPr/>
        </p:nvSpPr>
        <p:spPr bwMode="auto">
          <a:xfrm>
            <a:off x="381000" y="2286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endParaRPr lang="en-US" sz="24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60777" name="Picture 103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60778" name="Picture 1034" descr="L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716338"/>
            <a:ext cx="4430713" cy="291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79" name="Picture 1035" descr="L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908050"/>
            <a:ext cx="3600450" cy="297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80" name="Picture 1036" descr="L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908050"/>
            <a:ext cx="3995737" cy="306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Gastrohepatální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Spojuje malou křivinu žaludku a játra: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z fisura lig.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venosum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k porta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hepatis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subperitoneální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areolární fisura pokračuje s 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Glissonskou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kapsulou (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perivaskulární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fibrózní 	kapsula)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Obsahuje levou a.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gastrica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coronární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žílu uzliny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Uzliny a žíly </a:t>
            </a:r>
            <a:r>
              <a:rPr lang="en-US" sz="32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 </a:t>
            </a:r>
            <a:r>
              <a:rPr lang="cs-CZ" sz="32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mm jsou abnormální</a:t>
            </a:r>
          </a:p>
        </p:txBody>
      </p:sp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Gastrohepatální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- patologie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Varixy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Uzliny (metastázy)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 žaludku, ca jícnu, lymfom, ca prsu, ca plic, 	ca pankreatu</a:t>
            </a: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Přímé šíření ca žaludku</a:t>
            </a: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Hepatoduodenální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Volný okraj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gastrohepatálního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z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flexury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mezi D1 – D2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k porta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hepatis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Obsahuje „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Glissonskou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triádu“ – žlučovod, AH a VP, + uzliny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Foramen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epiploicum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Winslovi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je za ním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Kritéria velikosti (uzliny, cévy) nejsou užitečná – normální uzliny až 20 mm!!!</a:t>
            </a: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Hepatoduodenální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- patologie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Lymfadenopatie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ategrádní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 jater a nebo ca žlučových cest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retrográdní s uzlin okolo AMS (pankreas, tlusté 	střevo)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lymfom</a:t>
            </a:r>
          </a:p>
          <a:p>
            <a:pPr marL="457200" indent="-457200" algn="l"/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Přímé šíření z okolích tumorů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žlučních, žlučovody, žaludek, játra, pankreas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95363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Anatomie</a:t>
            </a:r>
            <a:r>
              <a:rPr lang="sk-SK" sz="3200" dirty="0">
                <a:solidFill>
                  <a:srgbClr val="FFFF06"/>
                </a:solidFill>
              </a:rPr>
              <a:t> dutiny </a:t>
            </a:r>
            <a:r>
              <a:rPr lang="sk-SK" sz="3200" dirty="0" err="1">
                <a:solidFill>
                  <a:srgbClr val="FFFF06"/>
                </a:solidFill>
              </a:rPr>
              <a:t>břišní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78179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endParaRPr lang="en-GB" sz="20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36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Použitá literatura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365125" y="2051050"/>
            <a:ext cx="8474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Arenas, A.P., Sanchez, L.V., Albillos, J.M., Borruel, S.N., Roldán, J.R., Lozano, O.F.: Direct Dissemination of Pathologic Abdominal Processes through Perihepatic Ligaments: Identification with CT. RadioGraphics, 1994, 14, s. 515 - 527</a:t>
            </a:r>
          </a:p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Chou C.K., Mark C.W., Hou C.C., Chang J.M., Tzeng W.S.: CT of the Mesenteric Vascular Anatomy. Abdominal radiology. 1997, 22, s. 477 - 482.</a:t>
            </a:r>
          </a:p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DeMeo J.H., Fulcher A.S., Austin R.F.: Anatomic CT Demonstration of the Peritoneal Spaces, Ligaments and Mesenteries: Normal and Pathologic Processes. RadioGraphics, 1995, 15, s. 755 - 770</a:t>
            </a:r>
          </a:p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Oliphant M., Berne A.S., Meyers M.A.: The Subperitoneal Space of the Abdomen and Pelvis: Planes of Continuity. </a:t>
            </a:r>
            <a:r>
              <a:rPr lang="de-DE" sz="16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Amer. J. Roentgenol., 1996, 167, s. 1433 - 1439</a:t>
            </a:r>
            <a:endParaRPr lang="cs-CZ" sz="16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Sompayrac S.W., Mindelzun R.E., Silverman P.M., Sze R.: The Greater Omentum. </a:t>
            </a:r>
            <a:r>
              <a:rPr lang="de-DE" sz="16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Amer. J. Roentgenol., 1997, 168, s. 683 - 687.</a:t>
            </a:r>
            <a:endParaRPr lang="cs-CZ" sz="1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Gore, R.M., Levin, M.S., Laufer, I.: Textbook of gastrointestinal radiology, 1. vyd. Philadelphia, W.B.Sounders Company 1994, s. 2716</a:t>
            </a:r>
          </a:p>
          <a:p>
            <a:pPr marL="457200" indent="-457200" eaLnBrk="0" hangingPunct="0">
              <a:buSzPct val="85000"/>
              <a:buFontTx/>
              <a:buAutoNum type="arabicPeriod"/>
            </a:pPr>
            <a:r>
              <a:rPr lang="cs-CZ" sz="16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Meyers, M. A.: Dynamic radiology of the abdomen: normal and pathologic anatomy. New York, W. B. Saunders Company, 1988.</a:t>
            </a:r>
            <a:endParaRPr lang="cs-CZ" sz="16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Hepatoduodenální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- patologie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Zánětlivá onemocnění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komplikace cholecystitis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vředová choroba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Postižení žlučových cest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cysta choledochu,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Mirizzi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syndrom</a:t>
            </a:r>
          </a:p>
          <a:p>
            <a:pPr marL="457200" indent="-457200">
              <a:buFontTx/>
              <a:buChar char="•"/>
            </a:pPr>
            <a:r>
              <a:rPr lang="cs-CZ" sz="36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Vaskulární choroby</a:t>
            </a:r>
          </a:p>
          <a:p>
            <a:pPr marL="457200" indent="-457200"/>
            <a:r>
              <a:rPr lang="cs-CZ" sz="36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varixy, trombóza VP, aneurysma AH, 		kavernózní transformace porty</a:t>
            </a:r>
            <a:endParaRPr lang="cs-CZ" sz="36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8670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3. </a:t>
            </a:r>
            <a:r>
              <a:rPr lang="sk-SK" sz="3200" dirty="0" err="1" smtClean="0">
                <a:solidFill>
                  <a:srgbClr val="FFFF06"/>
                </a:solidFill>
              </a:rPr>
              <a:t>Lig</a:t>
            </a:r>
            <a:r>
              <a:rPr lang="sk-SK" sz="3200" dirty="0">
                <a:solidFill>
                  <a:srgbClr val="FFFF06"/>
                </a:solidFill>
              </a:rPr>
              <a:t>. </a:t>
            </a:r>
            <a:r>
              <a:rPr lang="sk-SK" sz="3200" dirty="0" err="1">
                <a:solidFill>
                  <a:srgbClr val="FFFF06"/>
                </a:solidFill>
              </a:rPr>
              <a:t>duodenocolicum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336899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04800" y="2395538"/>
            <a:ext cx="861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spojuje vzestupný tračník a D2-D3.</a:t>
            </a:r>
          </a:p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Toto ligamentum v CT obraze v podstatě nelze identifikovat, ale může být místem, kde nalézáme vnitřní hernie.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 smtClean="0">
                <a:solidFill>
                  <a:srgbClr val="FFFF06"/>
                </a:solidFill>
              </a:rPr>
              <a:t>Intraabdominální</a:t>
            </a:r>
            <a:r>
              <a:rPr lang="sk-SK" sz="3200" dirty="0" smtClean="0">
                <a:solidFill>
                  <a:srgbClr val="FFFF06"/>
                </a:solidFill>
              </a:rPr>
              <a:t> cesty </a:t>
            </a:r>
            <a:r>
              <a:rPr lang="sk-SK" sz="3200" dirty="0" err="1" smtClean="0">
                <a:solidFill>
                  <a:srgbClr val="FFFF06"/>
                </a:solidFill>
              </a:rPr>
              <a:t>šíření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 smtClean="0">
                <a:solidFill>
                  <a:srgbClr val="FFFF06"/>
                </a:solidFill>
              </a:rPr>
              <a:t>chorob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15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71538" y="1857364"/>
            <a:ext cx="4214842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Gastrohep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Hepatoduodenal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0" hangingPunct="0"/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Duodenocolicum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eaLnBrk="0" hangingPunct="0"/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Gastrosplenic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Spleorenal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</p:txBody>
      </p:sp>
      <p:sp>
        <p:nvSpPr>
          <p:cNvPr id="7" name="Složené závorky 6"/>
          <p:cNvSpPr/>
          <p:nvPr/>
        </p:nvSpPr>
        <p:spPr bwMode="auto">
          <a:xfrm>
            <a:off x="4214810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ložené závorky 7"/>
          <p:cNvSpPr/>
          <p:nvPr/>
        </p:nvSpPr>
        <p:spPr bwMode="auto">
          <a:xfrm>
            <a:off x="5000628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Pravá složená závorka 34"/>
          <p:cNvSpPr/>
          <p:nvPr/>
        </p:nvSpPr>
        <p:spPr bwMode="auto">
          <a:xfrm>
            <a:off x="5357818" y="3643314"/>
            <a:ext cx="357190" cy="84707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1" name="Přímá spojovací šipka 40"/>
          <p:cNvCxnSpPr/>
          <p:nvPr/>
        </p:nvCxnSpPr>
        <p:spPr bwMode="auto">
          <a:xfrm flipV="1">
            <a:off x="4929190" y="2643182"/>
            <a:ext cx="785818" cy="7143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Složené závorky 18"/>
          <p:cNvSpPr/>
          <p:nvPr/>
        </p:nvSpPr>
        <p:spPr bwMode="auto">
          <a:xfrm>
            <a:off x="1714480" y="1785926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Složené závorky 19"/>
          <p:cNvSpPr/>
          <p:nvPr/>
        </p:nvSpPr>
        <p:spPr bwMode="auto">
          <a:xfrm>
            <a:off x="2143108" y="2214554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Levá složená závorka 22"/>
          <p:cNvSpPr/>
          <p:nvPr/>
        </p:nvSpPr>
        <p:spPr bwMode="auto">
          <a:xfrm rot="10800000">
            <a:off x="5985006" y="1942383"/>
            <a:ext cx="441200" cy="1129427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66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39683" y="2046265"/>
            <a:ext cx="186140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Omentum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Minus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+ </a:t>
            </a:r>
            <a:r>
              <a:rPr lang="cs-CZ" sz="1800" dirty="0" smtClean="0">
                <a:solidFill>
                  <a:schemeClr val="tx1"/>
                </a:solidFill>
              </a:rPr>
              <a:t>Omentum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Majus</a:t>
            </a:r>
            <a:r>
              <a:rPr lang="cs-CZ" sz="1800" dirty="0" smtClean="0">
                <a:solidFill>
                  <a:schemeClr val="tx1"/>
                </a:solidFill>
              </a:rPr>
              <a:t> = 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Omentum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42976" y="4572008"/>
            <a:ext cx="4214842" cy="218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Gastrocolic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trans.</a:t>
            </a:r>
          </a:p>
          <a:p>
            <a:pPr eaLnBrk="0" hangingPunct="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Mesenterium</a:t>
            </a:r>
          </a:p>
          <a:p>
            <a:pPr eaLnBrk="0" hangingPunct="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Omentum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majus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Gastrosplenické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Spojuje velkou křivinu a slezinu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Pokračuje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gastrokolickým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liganmentem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Obsahuje levostranné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gastroepiploicky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cévy a krátké cévy žaludku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Běžná patologie: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Choroby žaludku a sleziny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Choroby pankreatu cestou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splenorenálního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Lymfom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08050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4. </a:t>
            </a:r>
            <a:r>
              <a:rPr lang="sk-SK" sz="3200" dirty="0" err="1" smtClean="0">
                <a:solidFill>
                  <a:srgbClr val="FFFF06"/>
                </a:solidFill>
              </a:rPr>
              <a:t>Lig</a:t>
            </a:r>
            <a:r>
              <a:rPr lang="sk-SK" sz="3200" dirty="0">
                <a:solidFill>
                  <a:srgbClr val="FFFF06"/>
                </a:solidFill>
              </a:rPr>
              <a:t>. </a:t>
            </a:r>
            <a:r>
              <a:rPr lang="sk-SK" sz="3200" dirty="0" err="1">
                <a:solidFill>
                  <a:srgbClr val="FFFF06"/>
                </a:solidFill>
              </a:rPr>
              <a:t>gastrolienale</a:t>
            </a:r>
            <a:r>
              <a:rPr lang="sk-SK" sz="3200" dirty="0">
                <a:solidFill>
                  <a:srgbClr val="FFFF06"/>
                </a:solidFill>
              </a:rPr>
              <a:t> (</a:t>
            </a:r>
            <a:r>
              <a:rPr lang="sk-SK" sz="3200" dirty="0" err="1">
                <a:solidFill>
                  <a:srgbClr val="FFFF06"/>
                </a:solidFill>
              </a:rPr>
              <a:t>gastrosplenicum</a:t>
            </a:r>
            <a:r>
              <a:rPr lang="sk-SK" sz="3200" dirty="0">
                <a:solidFill>
                  <a:srgbClr val="FFFF06"/>
                </a:solidFill>
              </a:rPr>
              <a:t>)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45411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4038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probíhá od hilu sleziny k velké křivině žaludku. Probíhají v něm větve a. lienalis určené pro žaludek. Pokračováním je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lig. gastrophrenicum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- od žaludku kraniálně k bránici. Od hilu sleziny pokračuje dorzálně k bránici a pankreatu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lig.  s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plenorenale.</a:t>
            </a:r>
          </a:p>
        </p:txBody>
      </p:sp>
      <p:pic>
        <p:nvPicPr>
          <p:cNvPr id="145414" name="Picture 6" descr="GASTRO-LIENÁLNÍ L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752600"/>
            <a:ext cx="3925888" cy="379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5415" name="Picture 7" descr="v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2605088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Splenorenální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Obsahuje ocas pankreatu a slezinu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Obsahuje distální AL a proximální VL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Gastrosplenické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splenoranální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 Tvoří levou hranici omentální burzy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Běžná patologie: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Pankreatické choroby k hilu sleziny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Pankreatické choroby k žaludku cestou SR a 	GS lig.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Varixy</a:t>
            </a:r>
            <a:endParaRPr lang="cs-CZ" sz="24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 smtClean="0">
                <a:solidFill>
                  <a:srgbClr val="FFFF06"/>
                </a:solidFill>
              </a:rPr>
              <a:t>Intraabdominální</a:t>
            </a:r>
            <a:r>
              <a:rPr lang="sk-SK" sz="3200" dirty="0" smtClean="0">
                <a:solidFill>
                  <a:srgbClr val="FFFF06"/>
                </a:solidFill>
              </a:rPr>
              <a:t> cesty </a:t>
            </a:r>
            <a:r>
              <a:rPr lang="sk-SK" sz="3200" dirty="0" err="1" smtClean="0">
                <a:solidFill>
                  <a:srgbClr val="FFFF06"/>
                </a:solidFill>
              </a:rPr>
              <a:t>šíření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 smtClean="0">
                <a:solidFill>
                  <a:srgbClr val="FFFF06"/>
                </a:solidFill>
              </a:rPr>
              <a:t>chorob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15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71538" y="1857364"/>
            <a:ext cx="4214842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Gastrohep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Hepatoduodenal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0" hangingPunct="0"/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Duodenocolicum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eaLnBrk="0" hangingPunct="0"/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Gastrosplenic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Spleorenal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</p:txBody>
      </p:sp>
      <p:sp>
        <p:nvSpPr>
          <p:cNvPr id="7" name="Složené závorky 6"/>
          <p:cNvSpPr/>
          <p:nvPr/>
        </p:nvSpPr>
        <p:spPr bwMode="auto">
          <a:xfrm>
            <a:off x="4214810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ložené závorky 7"/>
          <p:cNvSpPr/>
          <p:nvPr/>
        </p:nvSpPr>
        <p:spPr bwMode="auto">
          <a:xfrm>
            <a:off x="5000628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Pravá složená závorka 34"/>
          <p:cNvSpPr/>
          <p:nvPr/>
        </p:nvSpPr>
        <p:spPr bwMode="auto">
          <a:xfrm>
            <a:off x="5357818" y="3643314"/>
            <a:ext cx="357190" cy="84707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1" name="Přímá spojovací šipka 40"/>
          <p:cNvCxnSpPr/>
          <p:nvPr/>
        </p:nvCxnSpPr>
        <p:spPr bwMode="auto">
          <a:xfrm flipV="1">
            <a:off x="4929190" y="2643182"/>
            <a:ext cx="785818" cy="7143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Složené závorky 18"/>
          <p:cNvSpPr/>
          <p:nvPr/>
        </p:nvSpPr>
        <p:spPr bwMode="auto">
          <a:xfrm>
            <a:off x="1714480" y="1785926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Složené závorky 19"/>
          <p:cNvSpPr/>
          <p:nvPr/>
        </p:nvSpPr>
        <p:spPr bwMode="auto">
          <a:xfrm>
            <a:off x="2143108" y="2214554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Levá složená závorka 22"/>
          <p:cNvSpPr/>
          <p:nvPr/>
        </p:nvSpPr>
        <p:spPr bwMode="auto">
          <a:xfrm rot="10800000">
            <a:off x="5985006" y="1942383"/>
            <a:ext cx="441200" cy="1129427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66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39683" y="2046265"/>
            <a:ext cx="186140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Omentum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Minus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+ </a:t>
            </a:r>
            <a:r>
              <a:rPr lang="cs-CZ" sz="1800" dirty="0" smtClean="0">
                <a:solidFill>
                  <a:schemeClr val="tx1"/>
                </a:solidFill>
              </a:rPr>
              <a:t>Omentum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Majus</a:t>
            </a:r>
            <a:r>
              <a:rPr lang="cs-CZ" sz="1800" dirty="0" smtClean="0">
                <a:solidFill>
                  <a:schemeClr val="tx1"/>
                </a:solidFill>
              </a:rPr>
              <a:t> = 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Omentum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42976" y="4572008"/>
            <a:ext cx="4214842" cy="218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Gastrocolic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lig.</a:t>
            </a:r>
          </a:p>
          <a:p>
            <a:pPr eaLnBrk="0" hangingPunct="0"/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trans.</a:t>
            </a:r>
          </a:p>
          <a:p>
            <a:pPr eaLnBrk="0" hangingPunct="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Mesenterium</a:t>
            </a:r>
          </a:p>
          <a:p>
            <a:pPr eaLnBrk="0" hangingPunct="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Omentum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majus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Gastrokolické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24702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gastrosplenického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lig.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Obsahuje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transversum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jde k velké křivině žaludku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cestou, kudy vznikají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gastrokolické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píštěle u: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NSAID vředů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karcinomu žaludku a tlustého střeva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5281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6. </a:t>
            </a:r>
            <a:r>
              <a:rPr lang="sk-SK" sz="3200" dirty="0" err="1" smtClean="0">
                <a:solidFill>
                  <a:srgbClr val="FFFF06"/>
                </a:solidFill>
              </a:rPr>
              <a:t>Lig</a:t>
            </a:r>
            <a:r>
              <a:rPr lang="sk-SK" sz="3200" dirty="0">
                <a:solidFill>
                  <a:srgbClr val="FFFF06"/>
                </a:solidFill>
              </a:rPr>
              <a:t>. </a:t>
            </a:r>
            <a:r>
              <a:rPr lang="sk-SK" sz="3200" dirty="0" err="1" smtClean="0">
                <a:solidFill>
                  <a:srgbClr val="FFFF06"/>
                </a:solidFill>
              </a:rPr>
              <a:t>phrenicocolicum</a:t>
            </a:r>
            <a:r>
              <a:rPr lang="sk-SK" sz="3200" dirty="0" smtClean="0">
                <a:solidFill>
                  <a:srgbClr val="FFFF06"/>
                </a:solidFill>
              </a:rPr>
              <a:t> = </a:t>
            </a:r>
            <a:r>
              <a:rPr lang="sk-SK" sz="3200" dirty="0" err="1" smtClean="0">
                <a:solidFill>
                  <a:srgbClr val="FFFF06"/>
                </a:solidFill>
              </a:rPr>
              <a:t>gastrocolicum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47459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 CT obraze je identifikace možná při dostatku tuku v blízkosti předního pólu sleziny a anatomické lienální flexury.  </a:t>
            </a:r>
          </a:p>
        </p:txBody>
      </p:sp>
      <p:pic>
        <p:nvPicPr>
          <p:cNvPr id="147462" name="Picture 6" descr="v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4267200" cy="236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7463" name="Picture 7" descr="L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971800"/>
            <a:ext cx="33718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transversum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identifikaci pomohou střední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kolické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cévy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patologie: vzácná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patologie: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Postižení při pankreatitidě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Defekt –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transmesenterická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hernie (jsou velmi 	časté, v 70 % po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bariantrické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chirurgii!!!)</a:t>
            </a: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35038"/>
            <a:ext cx="8520113" cy="5492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Anatomie</a:t>
            </a:r>
            <a:r>
              <a:rPr lang="sk-SK" sz="3200" dirty="0">
                <a:solidFill>
                  <a:srgbClr val="FFFF06"/>
                </a:solidFill>
              </a:rPr>
              <a:t> dutiny </a:t>
            </a:r>
            <a:r>
              <a:rPr lang="sk-SK" sz="3200" dirty="0" err="1">
                <a:solidFill>
                  <a:srgbClr val="FFFF06"/>
                </a:solidFill>
              </a:rPr>
              <a:t>břišní</a:t>
            </a:r>
            <a:r>
              <a:rPr lang="sk-SK" sz="3200" dirty="0">
                <a:solidFill>
                  <a:srgbClr val="FFFF06"/>
                </a:solidFill>
              </a:rPr>
              <a:t> – vývoj </a:t>
            </a:r>
            <a:r>
              <a:rPr lang="sk-SK" sz="3200" dirty="0" err="1">
                <a:solidFill>
                  <a:srgbClr val="FFFF06"/>
                </a:solidFill>
              </a:rPr>
              <a:t>peritonea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211971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1973" name="Picture 5" descr="v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6588125" cy="4724400"/>
          </a:xfrm>
          <a:prstGeom prst="rect">
            <a:avLst/>
          </a:prstGeom>
          <a:noFill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732588" y="2133600"/>
            <a:ext cx="2411412" cy="2852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VM – mesenterium ventrale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 – ligamentum falciforme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GHL – lig. gastrohepaticum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DM – mesenterium dorsale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GSL – lig. gastrosplenicum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 – arteria lienalis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ao – aorta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 – játra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 – žaludek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 – slezina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 – pancreas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 – truncus coeliacus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CC – celomová dutina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endParaRPr lang="cs-CZ" sz="1200" b="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endParaRPr lang="cs-CZ" sz="1200" b="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6837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7</a:t>
            </a:r>
            <a:r>
              <a:rPr lang="sk-SK" sz="3200" dirty="0" smtClean="0">
                <a:solidFill>
                  <a:srgbClr val="FFFF06"/>
                </a:solidFill>
              </a:rPr>
              <a:t>. </a:t>
            </a:r>
            <a:r>
              <a:rPr lang="sk-SK" sz="3200" dirty="0" err="1" smtClean="0">
                <a:solidFill>
                  <a:srgbClr val="FFFF06"/>
                </a:solidFill>
              </a:rPr>
              <a:t>Mesocolon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transversum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4643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572000" y="1676400"/>
            <a:ext cx="4572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tvoří závěs příčného tračníku. Jeho úpon vpravo začíná v úrovn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D2-D3, překračuje hlavu pankreatu, dolní část těla a ocas slinivky, horní polovinu levé ledviny a levý konec je spojen s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lig. phrenicocolicum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ako široká řasa volně fixuje příčný tračník k zadní stěně a pevně fixuje jeho lienální a hepatální flexuru.  </a:t>
            </a:r>
          </a:p>
          <a:p>
            <a:pPr eaLnBrk="0" hangingPunct="0">
              <a:buSzPct val="85000"/>
            </a:pPr>
            <a:endParaRPr lang="cs-CZ" sz="24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46438" name="Picture 6" descr="MESOCOLON TRANSVESRUM 1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838200" y="1752600"/>
            <a:ext cx="3781425" cy="2509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6439" name="Picture 7" descr="MESOCOLON TRANSVESRU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195763"/>
            <a:ext cx="4010025" cy="266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Mesenterium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Je to dvojitá vrstva peritonea obalující orgány (střevo) +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připevňujcí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je k zadní břišní stěně</a:t>
            </a:r>
            <a:endParaRPr lang="cs-CZ" sz="24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 obou stranách je kryté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mesotheliem</a:t>
            </a:r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lvl="0" indent="-457200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Peritoneum = tenká serózní membrána jedné vrstvy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squamozního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epitelu (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mesothelium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  <a:p>
            <a:pPr marL="457200" indent="-457200" algn="l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identifikaci tepny, žíly a uzliny</a:t>
            </a:r>
          </a:p>
          <a:p>
            <a:pPr marL="457200" indent="-457200" algn="l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patologie:</a:t>
            </a:r>
          </a:p>
          <a:p>
            <a:pPr marL="457200" indent="-457200" algn="l"/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Sklerotizující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mesenteritis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desmoid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karcinoid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	</a:t>
            </a:r>
          </a:p>
          <a:p>
            <a:pPr marL="457200" indent="-457200" algn="l"/>
            <a:r>
              <a:rPr lang="cs-CZ" sz="2000" u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sarkom </a:t>
            </a:r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(vzácný)</a:t>
            </a:r>
            <a:endParaRPr lang="cs-CZ" sz="24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patologie:</a:t>
            </a:r>
          </a:p>
          <a:p>
            <a:pPr marL="457200" indent="-457200" algn="l"/>
            <a:r>
              <a:rPr lang="cs-CZ" sz="20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Infekce, trauma, </a:t>
            </a:r>
            <a:r>
              <a:rPr lang="cs-CZ" sz="20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neoplazie</a:t>
            </a:r>
            <a:endParaRPr lang="cs-CZ" sz="20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endParaRPr lang="cs-CZ" sz="24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8. </a:t>
            </a:r>
            <a:r>
              <a:rPr lang="sk-SK" sz="3200" dirty="0" err="1" smtClean="0">
                <a:solidFill>
                  <a:srgbClr val="FFFF06"/>
                </a:solidFill>
              </a:rPr>
              <a:t>Mesenterium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55651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572000" y="1571612"/>
            <a:ext cx="434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Jeho ko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 – </a:t>
            </a:r>
            <a:r>
              <a:rPr lang="cs-CZ" sz="2400" u="none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radix mesenterii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se upíná na zadní st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nu b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išní v 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á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e, která za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íná v oblasti </a:t>
            </a:r>
            <a:r>
              <a:rPr lang="cs-CZ" sz="2400" u="none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duodenojejunální</a:t>
            </a:r>
            <a:r>
              <a:rPr lang="cs-CZ" sz="2400" u="none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2400" u="none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flexury</a:t>
            </a:r>
            <a:r>
              <a:rPr lang="cs-CZ" sz="2400" u="none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(vlevo od t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 L2), jde dol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ů a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doprava do pravé jámy ky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elní. </a:t>
            </a:r>
          </a:p>
        </p:txBody>
      </p:sp>
      <p:pic>
        <p:nvPicPr>
          <p:cNvPr id="155655" name="Picture 7" descr="MESENTER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133600"/>
            <a:ext cx="4232275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 descr="Anatomie - mesenterium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5119877" y="4598987"/>
            <a:ext cx="4024123" cy="225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Omentum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majus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(velké omentum)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Fůze redundantní řasy GSL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patologie: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Vzácné mesodermální tumory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Infarkt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patologie: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Peritoneální rozsev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Zánět – role „policisty“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5399"/>
            <a:ext cx="8763000" cy="584775"/>
          </a:xfrm>
        </p:spPr>
        <p:txBody>
          <a:bodyPr/>
          <a:lstStyle/>
          <a:p>
            <a:r>
              <a:rPr lang="sk-SK" sz="3200" dirty="0" smtClean="0">
                <a:solidFill>
                  <a:srgbClr val="FFFF06"/>
                </a:solidFill>
              </a:rPr>
              <a:t>9. </a:t>
            </a:r>
            <a:r>
              <a:rPr lang="sk-SK" sz="3200" dirty="0" err="1" smtClean="0">
                <a:solidFill>
                  <a:srgbClr val="FFFF06"/>
                </a:solidFill>
              </a:rPr>
              <a:t>Omentum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majus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43363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191000" y="1524000"/>
            <a:ext cx="4724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peritoneální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ř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asa, která za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íná na curvatura major ventriculi jako pokra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ování peritoneálního obalu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ž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aludku, přední list jde p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ř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 colon transversum,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klade se před kličky tenkého střeva, zadní list se vrací k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tenia omentalis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příčného tračníku.</a:t>
            </a:r>
            <a:r>
              <a:rPr lang="cs-CZ" sz="20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Srůstem obou listů vzniká mezi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curvatura major ventriculi a tenia omentalis tračníku</a:t>
            </a:r>
            <a:r>
              <a:rPr lang="cs-CZ" sz="20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lig.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gastrocolicum.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cs-CZ" sz="24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367" name="Picture 7" descr="SAGITÁLNÍ - SCHÉMA - VELKÁ PŘEDSTĚRA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990600" y="1600200"/>
            <a:ext cx="3190875" cy="51244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44550"/>
            <a:ext cx="8763000" cy="639763"/>
          </a:xfrm>
        </p:spPr>
        <p:txBody>
          <a:bodyPr/>
          <a:lstStyle/>
          <a:p>
            <a:r>
              <a:rPr lang="sk-SK" sz="4400">
                <a:solidFill>
                  <a:srgbClr val="FFFF06"/>
                </a:solidFill>
              </a:rPr>
              <a:t>Anatomie dutiny břišní</a:t>
            </a:r>
            <a:endParaRPr lang="cs-CZ" sz="4400">
              <a:solidFill>
                <a:srgbClr val="FFFF06"/>
              </a:solidFill>
            </a:endParaRPr>
          </a:p>
        </p:txBody>
      </p:sp>
      <p:pic>
        <p:nvPicPr>
          <p:cNvPr id="268291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8293" name="Picture 5" descr="CT BŘICHA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6888163" cy="484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14166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patologie</a:t>
            </a:r>
            <a:endParaRPr lang="cs-CZ" sz="7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731823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Sklerotizující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mesenteritis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retraktilní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fibrotická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paniculitis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..)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komplexní zánět mesenteria ? etiologie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Idiopatická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Nespecifický zánět, nekróza tuku, fibróza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Staří muži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Nespecifické symptomy, vzácně fatální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lokální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invazivita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 nález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Perivaskulárně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„čistý tuk“ (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hallo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„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stranding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“, 	venózní přeplnění,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retrakce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mesenteria, 	kalcifikace, časti „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poddiagnostikované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Desmoidní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tumor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Agresivní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fibromatózní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tumor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Lokálně invazivní, bez metastatického potenciálu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Většina sporadická (</a:t>
            </a:r>
            <a:r>
              <a:rPr lang="en-US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 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80 %)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Vysoká frekvence u FAP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Léčba je velmi problematická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Vysoká tendence k lokální recidivě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Reaguje na NSAID, na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antiestrogenní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léčbu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Zánětlivý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pseudotumor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Benigní, idiopatický chronický zánět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Matoucí nomenklatura: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Zánětlivý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myofiblastický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pseudotumor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Plasma cell granulom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Zánětlivý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fibrosarkom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Predispozice: děti, dorostenci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Může být specifická chromozomální aberace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Radiologie: extrémní variabilita</a:t>
            </a: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 smtClean="0">
                <a:solidFill>
                  <a:srgbClr val="FFFF06"/>
                </a:solidFill>
              </a:rPr>
              <a:t>Intraabdominální</a:t>
            </a:r>
            <a:r>
              <a:rPr lang="sk-SK" sz="3200" dirty="0" smtClean="0">
                <a:solidFill>
                  <a:srgbClr val="FFFF06"/>
                </a:solidFill>
              </a:rPr>
              <a:t> cesty </a:t>
            </a:r>
            <a:r>
              <a:rPr lang="sk-SK" sz="3200" dirty="0" err="1" smtClean="0">
                <a:solidFill>
                  <a:srgbClr val="FFFF06"/>
                </a:solidFill>
              </a:rPr>
              <a:t>šíření</a:t>
            </a:r>
            <a:r>
              <a:rPr lang="sk-SK" sz="3200" dirty="0" smtClean="0">
                <a:solidFill>
                  <a:srgbClr val="FFFF06"/>
                </a:solidFill>
              </a:rPr>
              <a:t> </a:t>
            </a:r>
            <a:r>
              <a:rPr lang="sk-SK" sz="3200" dirty="0" err="1" smtClean="0">
                <a:solidFill>
                  <a:srgbClr val="FFFF06"/>
                </a:solidFill>
              </a:rPr>
              <a:t>chorob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15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06" y="3071810"/>
            <a:ext cx="52864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Hematogenní (embolie)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Lymfatické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Přímé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Intraperitoneální rozsev</a:t>
            </a:r>
          </a:p>
          <a:p>
            <a:pPr marL="457200" indent="-457200" algn="l"/>
            <a:r>
              <a:rPr lang="cs-CZ" sz="3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ožené závorky 6"/>
          <p:cNvSpPr/>
          <p:nvPr/>
        </p:nvSpPr>
        <p:spPr bwMode="auto">
          <a:xfrm>
            <a:off x="4214810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ložené závorky 7"/>
          <p:cNvSpPr/>
          <p:nvPr/>
        </p:nvSpPr>
        <p:spPr bwMode="auto">
          <a:xfrm>
            <a:off x="5000628" y="3714752"/>
            <a:ext cx="1069848" cy="914400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Pravá složená závorka 34"/>
          <p:cNvSpPr/>
          <p:nvPr/>
        </p:nvSpPr>
        <p:spPr bwMode="auto">
          <a:xfrm>
            <a:off x="5357818" y="3643314"/>
            <a:ext cx="357190" cy="84707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Pravá složená závorka 35"/>
          <p:cNvSpPr/>
          <p:nvPr/>
        </p:nvSpPr>
        <p:spPr bwMode="auto">
          <a:xfrm>
            <a:off x="4786314" y="3571876"/>
            <a:ext cx="214314" cy="83903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800" b="1" i="0" u="sng" strike="noStrike" cap="none" normalizeH="0" baseline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715008" y="2071678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Retroperitoneum</a:t>
            </a:r>
            <a:endParaRPr lang="cs-CZ" sz="28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825775" y="3214686"/>
            <a:ext cx="3318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Peritoneální </a:t>
            </a:r>
            <a:r>
              <a:rPr lang="cs-CZ" sz="2800" dirty="0" err="1" smtClean="0"/>
              <a:t>ligamenta</a:t>
            </a:r>
            <a:r>
              <a:rPr lang="cs-CZ" sz="2800" dirty="0" smtClean="0"/>
              <a:t> a mesenteria</a:t>
            </a:r>
            <a:endParaRPr lang="cs-CZ" sz="28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857884" y="5260975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Peritoneální prostor</a:t>
            </a:r>
            <a:endParaRPr lang="cs-CZ" sz="2800" dirty="0"/>
          </a:p>
        </p:txBody>
      </p:sp>
      <p:cxnSp>
        <p:nvCxnSpPr>
          <p:cNvPr id="41" name="Přímá spojovací šipka 40"/>
          <p:cNvCxnSpPr/>
          <p:nvPr/>
        </p:nvCxnSpPr>
        <p:spPr bwMode="auto">
          <a:xfrm flipV="1">
            <a:off x="4929190" y="2643182"/>
            <a:ext cx="785818" cy="7143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Přímá spojovací šipka 42"/>
          <p:cNvCxnSpPr/>
          <p:nvPr/>
        </p:nvCxnSpPr>
        <p:spPr bwMode="auto">
          <a:xfrm rot="5400000" flipH="1" flipV="1">
            <a:off x="4893471" y="2678901"/>
            <a:ext cx="928694" cy="71438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Přímá spojovací šipka 46"/>
          <p:cNvCxnSpPr/>
          <p:nvPr/>
        </p:nvCxnSpPr>
        <p:spPr bwMode="auto">
          <a:xfrm>
            <a:off x="5072066" y="4000504"/>
            <a:ext cx="642942" cy="158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Přímá spojovací šipka 47"/>
          <p:cNvCxnSpPr/>
          <p:nvPr/>
        </p:nvCxnSpPr>
        <p:spPr bwMode="auto">
          <a:xfrm>
            <a:off x="4929190" y="4786322"/>
            <a:ext cx="857256" cy="64294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Šipka dolů 51"/>
          <p:cNvSpPr/>
          <p:nvPr/>
        </p:nvSpPr>
        <p:spPr bwMode="auto">
          <a:xfrm>
            <a:off x="6500826" y="2643182"/>
            <a:ext cx="285752" cy="59406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sng" strike="noStrike" cap="none" normalizeH="0" baseline="0" dirty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Šipka dolů 52"/>
          <p:cNvSpPr/>
          <p:nvPr/>
        </p:nvSpPr>
        <p:spPr bwMode="auto">
          <a:xfrm>
            <a:off x="6572264" y="4692326"/>
            <a:ext cx="285752" cy="59406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sng" strike="noStrike" cap="none" normalizeH="0" baseline="0" dirty="0" smtClean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Trauma mesenteria a střeva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znamení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Přerušení střevní stěny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Různorodá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perfuze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extravasace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kontrastu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Leak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orálního kontrastu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Volný vzduch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Vysoce sugestivní znamení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Arteriální náhlé ukončení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Vysoce-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denzní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sraženina v mesenteriu</a:t>
            </a:r>
          </a:p>
          <a:p>
            <a:pPr marL="457200" indent="-457200"/>
            <a:r>
              <a:rPr lang="cs-CZ" sz="1800" u="none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Brofman</a:t>
            </a:r>
            <a:r>
              <a:rPr lang="cs-CZ" sz="1800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N, </a:t>
            </a:r>
            <a:r>
              <a:rPr lang="cs-CZ" sz="1800" u="none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RadioGraphics</a:t>
            </a:r>
            <a:r>
              <a:rPr lang="cs-CZ" sz="1800" u="none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2006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Torze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Obvykle pravý list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Obesita, neobvyklé pohyby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Děti nebo ženy středního věku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Vaskulární insuficience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Segmentární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uzávěr</a:t>
            </a:r>
          </a:p>
          <a:p>
            <a:pPr marL="457200" indent="-457200" algn="l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Digitalis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Zavádějící klinický obraz 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Apendicitis, cholecystitis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14166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Peritoneální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dutina a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její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prostory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recesy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7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 smtClean="0">
                <a:solidFill>
                  <a:srgbClr val="FFFF06"/>
                </a:solidFill>
              </a:rPr>
              <a:t>Definice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15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42844" y="1928802"/>
            <a:ext cx="87773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Peritoneální dutina</a:t>
            </a:r>
          </a:p>
          <a:p>
            <a:pPr marL="457200" indent="-457200"/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	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potenciální prostor v dutině břišní mezi 	viscerálním a parietálním peritoneem	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Bursa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omentalis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komunikace s velkou peritoneální dutinou cestou 	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foramen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Winslowi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</a:t>
            </a:r>
            <a:r>
              <a:rPr lang="cs-CZ" sz="24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epiploicum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  <a:p>
            <a:pPr marL="457200" lvl="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Peritoneum = tenká serózní membrána jedné vrstvy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squamozního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epitelu (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mesothelium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  <a:p>
            <a:pPr marL="457200" lvl="0" indent="-457200"/>
            <a:r>
              <a:rPr lang="cs-CZ" sz="36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	</a:t>
            </a:r>
            <a:r>
              <a:rPr lang="cs-CZ" sz="24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parietální peritoneum pokrývá břišní stěnu, 	viscerální pokrývá orgány (střevo = seróza)</a:t>
            </a:r>
            <a:endParaRPr lang="cs-CZ" sz="36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1075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Peritoneální</a:t>
            </a:r>
            <a:r>
              <a:rPr lang="sk-SK" sz="3200" dirty="0">
                <a:solidFill>
                  <a:srgbClr val="FFFF06"/>
                </a:solidFill>
              </a:rPr>
              <a:t> dutina</a:t>
            </a:r>
            <a:endParaRPr lang="cs-CZ" sz="3200" dirty="0">
              <a:solidFill>
                <a:srgbClr val="FFFF06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4114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upramezokolický prostor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nframezokolický prostor 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ánevní dutin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131078" name="Picture 6" descr="v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3902075" cy="4876800"/>
          </a:xfrm>
          <a:prstGeom prst="rect">
            <a:avLst/>
          </a:prstGeom>
          <a:noFill/>
        </p:spPr>
      </p:pic>
      <p:pic>
        <p:nvPicPr>
          <p:cNvPr id="131079" name="Picture 7" descr="Logoval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Peritoneální prostory, dutiny = recesy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Výchlipky, „vaky“ peritonea</a:t>
            </a:r>
          </a:p>
          <a:p>
            <a:pPr marL="457200" indent="-457200">
              <a:buFontTx/>
              <a:buChar char="•"/>
            </a:pP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Místa, kde nejčastěji nalezneme abscesy a metastázy</a:t>
            </a:r>
          </a:p>
          <a:p>
            <a:pPr marL="457200" indent="-457200">
              <a:buFontTx/>
              <a:buChar char="•"/>
            </a:pP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Ty, které jsou klinicky významné mají svůj název (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Morisonův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vak,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Douglasův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vak)</a:t>
            </a:r>
          </a:p>
          <a:p>
            <a:pPr marL="457200" indent="-457200">
              <a:buFontTx/>
              <a:buChar char="•"/>
            </a:pP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Jsou uložené intraperitoneálně 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6837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Supramezokolický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32099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6868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ezi bránicí a mesocolon transversum. 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 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ty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 intraperitoneální oddíly-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vpravo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subfrenický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suprahepatický)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prostor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subhepatický prostor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levo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subfrenický prostor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bursa omentalis (BO) 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extraperitoneální prostor jater</a:t>
            </a:r>
            <a:r>
              <a:rPr lang="cs-CZ" sz="32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28600" y="2076450"/>
            <a:ext cx="8686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Pravý a levý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subfrenický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prostor rozd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luje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ligamentum falciforme hepatis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se rozestupuje dorzálně vpravo/vlevo jako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triangulare hepatis dextrum et sinistrum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LTS vlevo na konci jater přechází v appendix fibrosa.</a:t>
            </a:r>
          </a:p>
          <a:p>
            <a:pPr eaLnBrk="0" hangingPunct="0"/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teres hepatis = obliterovaná vena </a:t>
            </a:r>
          </a:p>
          <a:p>
            <a:pPr eaLnBrk="0" hangingPunct="0"/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umbilicalis.</a:t>
            </a:r>
            <a:endParaRPr lang="cs-CZ" sz="40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36548" name="Picture 4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365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986837"/>
            <a:ext cx="8763000" cy="584775"/>
          </a:xfrm>
          <a:noFill/>
          <a:ln/>
        </p:spPr>
        <p:txBody>
          <a:bodyPr/>
          <a:lstStyle/>
          <a:p>
            <a:r>
              <a:rPr lang="sk-SK" sz="3200" dirty="0">
                <a:solidFill>
                  <a:srgbClr val="FFFF06"/>
                </a:solidFill>
              </a:rPr>
              <a:t>Pravý </a:t>
            </a:r>
            <a:r>
              <a:rPr lang="sk-SK" sz="3200" dirty="0" err="1">
                <a:solidFill>
                  <a:srgbClr val="FFFF06"/>
                </a:solidFill>
              </a:rPr>
              <a:t>subfrenický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4394"/>
            <a:ext cx="8763000" cy="1077218"/>
          </a:xfrm>
        </p:spPr>
        <p:txBody>
          <a:bodyPr/>
          <a:lstStyle/>
          <a:p>
            <a:r>
              <a:rPr lang="sk-SK" sz="3200" dirty="0">
                <a:solidFill>
                  <a:srgbClr val="FFFF06"/>
                </a:solidFill>
              </a:rPr>
              <a:t>Pravý </a:t>
            </a:r>
            <a:r>
              <a:rPr lang="sk-SK" sz="3200" dirty="0" err="1">
                <a:solidFill>
                  <a:srgbClr val="FFFF06"/>
                </a:solidFill>
              </a:rPr>
              <a:t>subfrenický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r>
              <a:rPr lang="sk-SK" sz="3200" dirty="0">
                <a:solidFill>
                  <a:srgbClr val="FFFF06"/>
                </a:solidFill>
              </a:rPr>
              <a:t/>
            </a:r>
            <a:br>
              <a:rPr lang="sk-SK" sz="3200" dirty="0">
                <a:solidFill>
                  <a:srgbClr val="FFFF06"/>
                </a:solidFill>
              </a:rPr>
            </a:br>
            <a:r>
              <a:rPr lang="sk-SK" sz="3200" dirty="0" err="1">
                <a:solidFill>
                  <a:srgbClr val="FFFF06"/>
                </a:solidFill>
              </a:rPr>
              <a:t>Subhepatický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8727" name="Picture 7" descr="JÁTRA A OKOLÍ-SAGITÁLNÍ ROVINA- MAYERS - 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5334000" y="1600200"/>
            <a:ext cx="3613150" cy="4724400"/>
          </a:xfrm>
          <a:prstGeom prst="rect">
            <a:avLst/>
          </a:prstGeom>
          <a:noFill/>
          <a:effectLst/>
        </p:spPr>
      </p:pic>
      <p:pic>
        <p:nvPicPr>
          <p:cNvPr id="158729" name="Picture 9" descr="Logoval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334000" y="16002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Subfrenický prostor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5105400" y="48006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SzPct val="85000"/>
            </a:pPr>
            <a:r>
              <a:rPr lang="cs-CZ" sz="1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Přední subhep. prostor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6096000" y="2971800"/>
            <a:ext cx="2436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Zadní subhep. </a:t>
            </a:r>
          </a:p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prostor</a:t>
            </a:r>
          </a:p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Morisonův vak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685800" y="1600200"/>
            <a:ext cx="4953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ední oddíl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(dole ohrani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ený mesocolon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transversum)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adní oddíl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ozna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ovaný jako recessus hepatorenalis (Morison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ů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 vak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 poloze na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zádech nejni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ší oddíl pravého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supramezokolického prostoru). </a:t>
            </a:r>
          </a:p>
        </p:txBody>
      </p:sp>
      <p:sp>
        <p:nvSpPr>
          <p:cNvPr id="158735" name="AutoShape 15"/>
          <p:cNvSpPr>
            <a:spLocks noChangeArrowheads="1"/>
          </p:cNvSpPr>
          <p:nvPr/>
        </p:nvSpPr>
        <p:spPr bwMode="auto">
          <a:xfrm>
            <a:off x="7812088" y="3429000"/>
            <a:ext cx="504825" cy="71438"/>
          </a:xfrm>
          <a:prstGeom prst="rightArrow">
            <a:avLst>
              <a:gd name="adj1" fmla="val 50000"/>
              <a:gd name="adj2" fmla="val 176665"/>
            </a:avLst>
          </a:prstGeom>
          <a:noFill/>
          <a:ln w="254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36" name="AutoShape 16"/>
          <p:cNvSpPr>
            <a:spLocks noChangeArrowheads="1"/>
          </p:cNvSpPr>
          <p:nvPr/>
        </p:nvSpPr>
        <p:spPr bwMode="auto">
          <a:xfrm>
            <a:off x="7667625" y="1844675"/>
            <a:ext cx="73025" cy="215900"/>
          </a:xfrm>
          <a:prstGeom prst="downArrow">
            <a:avLst>
              <a:gd name="adj1" fmla="val 50000"/>
              <a:gd name="adj2" fmla="val 73913"/>
            </a:avLst>
          </a:prstGeom>
          <a:noFill/>
          <a:ln w="254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613" y="71414"/>
            <a:ext cx="8763000" cy="2062103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Subhepatický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cs-CZ" sz="3200" u="none" dirty="0">
                <a:solidFill>
                  <a:schemeClr val="tx1"/>
                </a:solidFill>
              </a:rPr>
              <a:t>J</a:t>
            </a:r>
            <a:r>
              <a:rPr lang="cs-CZ" sz="3200" u="none" dirty="0">
                <a:solidFill>
                  <a:schemeClr val="tx1"/>
                </a:solidFill>
                <a:cs typeface="Arial" charset="0"/>
              </a:rPr>
              <a:t>e spojen se </a:t>
            </a:r>
            <a:r>
              <a:rPr lang="cs-CZ" sz="3200" u="none" dirty="0" err="1">
                <a:solidFill>
                  <a:srgbClr val="66FF33"/>
                </a:solidFill>
                <a:cs typeface="Arial" charset="0"/>
              </a:rPr>
              <a:t>subfrenickým</a:t>
            </a:r>
            <a:r>
              <a:rPr lang="cs-CZ" sz="3200" u="none" dirty="0">
                <a:solidFill>
                  <a:srgbClr val="66FF33"/>
                </a:solidFill>
                <a:cs typeface="Arial" charset="0"/>
              </a:rPr>
              <a:t> prostorem</a:t>
            </a:r>
            <a:r>
              <a:rPr lang="cs-CZ" sz="3200" u="none" dirty="0">
                <a:solidFill>
                  <a:schemeClr val="tx1"/>
                </a:solidFill>
                <a:cs typeface="Arial" charset="0"/>
              </a:rPr>
              <a:t> přes volný okraj jater.</a:t>
            </a:r>
            <a:br>
              <a:rPr lang="cs-CZ" sz="3200" u="none" dirty="0">
                <a:solidFill>
                  <a:schemeClr val="tx1"/>
                </a:solidFill>
                <a:cs typeface="Arial" charset="0"/>
              </a:rPr>
            </a:br>
            <a:endParaRPr lang="cs-CZ" sz="3200" u="non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4150" name="Picture 6" descr="JÁTRA A OKOLÍ-SAGITÁLNÍ ROVINA- MAYERS - 2"/>
          <p:cNvPicPr>
            <a:picLocks noChangeAspect="1" noChangeArrowheads="1"/>
          </p:cNvPicPr>
          <p:nvPr/>
        </p:nvPicPr>
        <p:blipFill>
          <a:blip r:embed="rId3"/>
          <a:srcRect r="7574"/>
          <a:stretch>
            <a:fillRect/>
          </a:stretch>
        </p:blipFill>
        <p:spPr bwMode="auto">
          <a:xfrm>
            <a:off x="762000" y="1676400"/>
            <a:ext cx="3738563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54" name="Picture 10" descr="MARAZOVA LIBUSE 301901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 l="21075" t="22105" r="26517"/>
          <a:stretch>
            <a:fillRect/>
          </a:stretch>
        </p:blipFill>
        <p:spPr bwMode="auto">
          <a:xfrm>
            <a:off x="4573588" y="1700213"/>
            <a:ext cx="3670300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55" name="Picture 11" descr="Logoval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Anatomie</a:t>
            </a:r>
            <a:r>
              <a:rPr lang="sk-SK" sz="3200" dirty="0">
                <a:solidFill>
                  <a:srgbClr val="FFFF06"/>
                </a:solidFill>
              </a:rPr>
              <a:t> dutiny </a:t>
            </a:r>
            <a:r>
              <a:rPr lang="sk-SK" sz="3200" dirty="0" err="1">
                <a:solidFill>
                  <a:srgbClr val="FFFF06"/>
                </a:solidFill>
              </a:rPr>
              <a:t>břišní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15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lvl="0" indent="-457200"/>
            <a:r>
              <a:rPr lang="cs-CZ" sz="3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Anatomicky lze dutinu b</a:t>
            </a:r>
            <a:r>
              <a:rPr lang="cs-CZ" sz="3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3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išní 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rozd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lit</a:t>
            </a:r>
          </a:p>
          <a:p>
            <a:pPr marL="457200" lvl="0" indent="-457200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 několika „oddíl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ů“</a:t>
            </a:r>
          </a:p>
          <a:p>
            <a:pPr marL="457200" indent="-457200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extraperitoneální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prostor z 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ěhož největší je prostor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retroperitoneální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peritoneální dutin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peritoneáloní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prostor) </a:t>
            </a:r>
          </a:p>
          <a:p>
            <a:pPr marL="457200" lvl="0" indent="-457200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„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intrabdominální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cesty“ –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ligamenta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(9)</a:t>
            </a:r>
          </a:p>
        </p:txBody>
      </p:sp>
    </p:spTree>
  </p:cSld>
  <p:clrMapOvr>
    <a:masterClrMapping/>
  </p:clrMapOvr>
  <p:transition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6837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Subhepatický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948" name="Picture 4" descr="MORRISONŮV V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7908925" cy="396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0949" name="Picture 5" descr="Logoval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084" name="Picture 4" descr="v36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971550" y="260350"/>
            <a:ext cx="4033838" cy="327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085" name="Picture 5" descr="v35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5148263" y="260350"/>
            <a:ext cx="3744912" cy="325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28600" y="3657600"/>
            <a:ext cx="8686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Pravý a levý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subfrenický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prostor odd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luje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ligamentum falciforme hepatis (LF)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se rozestupuje dorzálně vpravo/vlevo jako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triangulare hepatis dextrum(LTD) et sinistrum(LTS)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LTS vlevo na konci jater přechází v appendix fibrosa. </a:t>
            </a: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Lig. teres hepatis(LTH) = obliterovaná vena umbilicalis.</a:t>
            </a:r>
            <a:endParaRPr lang="cs-CZ" sz="40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74089" name="Picture 9" descr="Logoval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5076825" y="2276475"/>
            <a:ext cx="576263" cy="2746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LTD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6300788" y="2997200"/>
            <a:ext cx="504825" cy="2746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LF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7596188" y="3213100"/>
            <a:ext cx="576262" cy="2746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LTH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8243888" y="2060575"/>
            <a:ext cx="576262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endParaRPr lang="en-US" sz="1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8459788" y="1989138"/>
            <a:ext cx="503237" cy="274637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LTS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52488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Levý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subfrenický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6199" name="Picture 7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36200" name="Picture 8" descr="LEVÝ SUBFRENICKÝ PROSTOR 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743200" y="1600200"/>
            <a:ext cx="6219825" cy="483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3733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Tř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 recesy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astrohepatický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astrosplenický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plenorenální)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flipV="1">
            <a:off x="4192588" y="2971800"/>
            <a:ext cx="1982787" cy="533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36212" name="Line 20"/>
          <p:cNvSpPr>
            <a:spLocks noChangeShapeType="1"/>
          </p:cNvSpPr>
          <p:nvPr/>
        </p:nvSpPr>
        <p:spPr bwMode="auto">
          <a:xfrm>
            <a:off x="4038600" y="3886200"/>
            <a:ext cx="3581400" cy="228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>
            <a:off x="3733800" y="4419600"/>
            <a:ext cx="42672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  <p:transition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Kardie – voda, hypotonie (Buscopan)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31781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1700213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31783" name="Picture 7" descr="CT ŽALUDKU - VOD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6934200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08050"/>
            <a:ext cx="8763000" cy="646331"/>
          </a:xfrm>
        </p:spPr>
        <p:txBody>
          <a:bodyPr/>
          <a:lstStyle/>
          <a:p>
            <a:r>
              <a:rPr lang="sk-SK" sz="3600" dirty="0" err="1">
                <a:solidFill>
                  <a:srgbClr val="FFFF06"/>
                </a:solidFill>
              </a:rPr>
              <a:t>Omentální</a:t>
            </a:r>
            <a:r>
              <a:rPr lang="sk-SK" sz="3600" dirty="0">
                <a:solidFill>
                  <a:srgbClr val="FFFF06"/>
                </a:solidFill>
              </a:rPr>
              <a:t> burza</a:t>
            </a:r>
            <a:endParaRPr lang="cs-CZ" sz="3600" dirty="0">
              <a:solidFill>
                <a:srgbClr val="FFFF06"/>
              </a:solidFill>
            </a:endParaRPr>
          </a:p>
        </p:txBody>
      </p:sp>
      <p:pic>
        <p:nvPicPr>
          <p:cNvPr id="230403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815013"/>
            <a:ext cx="1042987" cy="1042987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4724400" y="1828800"/>
            <a:ext cx="4419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Ohrani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ení: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edu malá p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edst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 (omentum minus), zadní st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na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aludku a lig. gastrocolicum (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ást omentum majus)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zadu slinivka b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išní a dvanáctník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aho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 játra a bránice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Dole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mesocolon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colon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transversum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0407" name="Picture 7" descr="SAGITÁLNÍ - SCHÉMA - VELKÁ PŘEDSTĚR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" y="2176463"/>
            <a:ext cx="2800350" cy="468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0408" name="Picture 8" descr="OMENTÁLNÍ BURZA - BOČNÁ PROJEKCE"/>
          <p:cNvPicPr>
            <a:picLocks noChangeAspect="1" noChangeArrowheads="1"/>
          </p:cNvPicPr>
          <p:nvPr/>
        </p:nvPicPr>
        <p:blipFill>
          <a:blip r:embed="rId5"/>
          <a:srcRect l="10268" t="13504" r="20860"/>
          <a:stretch>
            <a:fillRect/>
          </a:stretch>
        </p:blipFill>
        <p:spPr bwMode="auto">
          <a:xfrm>
            <a:off x="2195513" y="1700213"/>
            <a:ext cx="2538412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08050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Omentální</a:t>
            </a:r>
            <a:r>
              <a:rPr lang="sk-SK" sz="3200" dirty="0">
                <a:solidFill>
                  <a:srgbClr val="FFFF06"/>
                </a:solidFill>
              </a:rPr>
              <a:t> burza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333827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815013"/>
            <a:ext cx="1042987" cy="1042987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4724400" y="1828800"/>
            <a:ext cx="4419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Ohrani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ení: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edu malá p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edst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 (omentum minus), zadní st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na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aludku a lig. gastrocolicum (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ást omentum majus)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zadu slinivka b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išní a dvanáctník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aho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 játra a bránice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Dole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mesocolon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colon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transversum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3831" name="Picture 7" descr="DRENÁŽ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557338"/>
            <a:ext cx="3960813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32" name="Picture 8" descr="CTpankreas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92550"/>
            <a:ext cx="3960813" cy="292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85794"/>
            <a:ext cx="8763000" cy="707886"/>
          </a:xfrm>
        </p:spPr>
        <p:txBody>
          <a:bodyPr/>
          <a:lstStyle/>
          <a:p>
            <a:r>
              <a:rPr lang="sk-SK" sz="4000" dirty="0" err="1" smtClean="0">
                <a:solidFill>
                  <a:srgbClr val="FFFF06"/>
                </a:solidFill>
              </a:rPr>
              <a:t>Omentální</a:t>
            </a:r>
            <a:r>
              <a:rPr lang="sk-SK" sz="4000" dirty="0" smtClean="0">
                <a:solidFill>
                  <a:srgbClr val="FFFF06"/>
                </a:solidFill>
              </a:rPr>
              <a:t> burza</a:t>
            </a:r>
            <a:endParaRPr lang="cs-CZ" sz="4000" dirty="0">
              <a:solidFill>
                <a:srgbClr val="FFFF06"/>
              </a:solidFill>
            </a:endParaRPr>
          </a:p>
        </p:txBody>
      </p:sp>
      <p:pic>
        <p:nvPicPr>
          <p:cNvPr id="261123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1125" name="Picture 5" descr="CT BŘICHA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76400"/>
            <a:ext cx="5815013" cy="4856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2338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Inframezokolický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39267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4191000" y="1752600"/>
            <a:ext cx="4953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Od mesocolon transversum a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po pánevní dutinu. </a:t>
            </a:r>
            <a:endParaRPr lang="cs-CZ" sz="24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Radix mesenterii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ho rozd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luje na </a:t>
            </a:r>
            <a:endParaRPr lang="cs-CZ" sz="24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Levý infrakolický prostor 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Pravý infrakolický prostor </a:t>
            </a:r>
          </a:p>
          <a:p>
            <a:pPr eaLnBrk="0" hangingPunct="0">
              <a:buSzPct val="85000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Podél laterálního okraje vzestupného a sestupného tra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níku pak popisujeme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cs-CZ" sz="24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ravý parakolický prostor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Levý parakolický prostor,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který</a:t>
            </a:r>
          </a:p>
          <a:p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vlevo kraniáln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 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uzavírá lig. phrenicocolicum.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endParaRPr lang="cs-CZ" sz="24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39271" name="Picture 7" descr="v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3200400" cy="46101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6837"/>
            <a:ext cx="8763000" cy="584775"/>
          </a:xfrm>
        </p:spPr>
        <p:txBody>
          <a:bodyPr/>
          <a:lstStyle/>
          <a:p>
            <a:r>
              <a:rPr lang="sk-SK" sz="3200" dirty="0" err="1">
                <a:solidFill>
                  <a:srgbClr val="FFFF06"/>
                </a:solidFill>
              </a:rPr>
              <a:t>Inframezokolický</a:t>
            </a:r>
            <a:r>
              <a:rPr lang="sk-SK" sz="3200" dirty="0">
                <a:solidFill>
                  <a:srgbClr val="FFFF06"/>
                </a:solidFill>
              </a:rPr>
              <a:t> </a:t>
            </a:r>
            <a:r>
              <a:rPr lang="sk-SK" sz="3200" dirty="0" err="1">
                <a:solidFill>
                  <a:srgbClr val="FFFF06"/>
                </a:solidFill>
              </a:rPr>
              <a:t>prostor</a:t>
            </a:r>
            <a:endParaRPr lang="cs-CZ" sz="3200" dirty="0">
              <a:solidFill>
                <a:srgbClr val="FFFF06"/>
              </a:solidFill>
            </a:endParaRPr>
          </a:p>
        </p:txBody>
      </p:sp>
      <p:pic>
        <p:nvPicPr>
          <p:cNvPr id="140291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0294" name="Picture 6" descr="PERITONEUM - 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213100"/>
            <a:ext cx="5059363" cy="342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inframezokolickém prostoru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jsou ulo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eny kli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ky tenkého st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eva a mesenterium, ventráln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 st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evními kli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kami je 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velká p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edst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 (omentum majus)</a:t>
            </a:r>
            <a:r>
              <a:rPr lang="cs-CZ" sz="2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zoom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Parakolický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prostor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Laterálně od vzestupného a sestupného tračníku</a:t>
            </a: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Pravý je objemnější a častěji je v něm patologie než v levém</a:t>
            </a:r>
          </a:p>
          <a:p>
            <a:pPr marL="457200" indent="-457200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Je to hlavní cesta šíření procesů z horní do dolní peritoneální dutiny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14166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Extraperitoneální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prostor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retroperitoneum</a:t>
            </a:r>
            <a:endParaRPr lang="cs-CZ" sz="7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14166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patologie</a:t>
            </a:r>
            <a:endParaRPr lang="cs-CZ" sz="7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Omentální burza – ascites: zdroje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Tenzní ascites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Lokální zdroje</a:t>
            </a:r>
          </a:p>
          <a:p>
            <a:pPr marL="457200" lvl="0" indent="-457200"/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Pankreatitis, karcinom slinivky</a:t>
            </a:r>
          </a:p>
          <a:p>
            <a:pPr marL="457200" lvl="0" indent="-457200"/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Vřed žaludku, karcinom žaludku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Karcinomatóza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Infekční peritonitida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Peritoneální metastázy -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karcinomatoza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Metastázy na povrchu peritonea, na/v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ligamentech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mesenteriu, omentu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Nodulární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zesílení povrchu peritonea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Omentální metastázy (omentální „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cake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“), 	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nodulární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zesílení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Obvykle ascites</a:t>
            </a:r>
          </a:p>
          <a:p>
            <a:pPr marL="457200" lvl="0" indent="-457200"/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Burza </a:t>
            </a:r>
            <a:r>
              <a:rPr lang="cs-CZ" sz="2800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omentalis</a:t>
            </a:r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Dif.df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57200" lvl="0" indent="-457200"/>
            <a:r>
              <a:rPr lang="cs-CZ" sz="32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mesotheliom</a:t>
            </a:r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TBC, primární serózní 	karcinomatóza, </a:t>
            </a:r>
            <a:r>
              <a:rPr lang="cs-CZ" sz="2800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lymfomatóza</a:t>
            </a:r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edém </a:t>
            </a:r>
            <a:endParaRPr lang="cs-CZ" sz="3200" u="none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Abdomen - GIT (jícen,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aludek, tenké a tlusté st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evo, peritoneální prostory)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11301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11303" name="Picture 7" descr="CT IRRIGO - TELEBRIX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52600"/>
            <a:ext cx="6934200" cy="482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Peritoneum, infiltrace, chemoterapie, ca ovaria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11301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8" name="Obrázek 7" descr="1.001.JPG"/>
          <p:cNvPicPr>
            <a:picLocks noChangeAspect="1"/>
          </p:cNvPicPr>
          <p:nvPr/>
        </p:nvPicPr>
        <p:blipFill>
          <a:blip r:embed="rId4"/>
          <a:srcRect l="15919" t="22916" r="12024" b="29167"/>
          <a:stretch>
            <a:fillRect/>
          </a:stretch>
        </p:blipFill>
        <p:spPr>
          <a:xfrm>
            <a:off x="571472" y="2071678"/>
            <a:ext cx="7240086" cy="450059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Peritoneum, metastázy,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ovárium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11301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8" name="Obrázek 7" descr="3.001.JPG"/>
          <p:cNvPicPr>
            <a:picLocks noChangeAspect="1"/>
          </p:cNvPicPr>
          <p:nvPr/>
        </p:nvPicPr>
        <p:blipFill>
          <a:blip r:embed="rId4"/>
          <a:srcRect l="12901" t="13438" r="3358" b="10520"/>
          <a:stretch>
            <a:fillRect/>
          </a:stretch>
        </p:blipFill>
        <p:spPr>
          <a:xfrm>
            <a:off x="4572000" y="1643050"/>
            <a:ext cx="4386099" cy="3723084"/>
          </a:xfrm>
          <a:prstGeom prst="rect">
            <a:avLst/>
          </a:prstGeom>
        </p:spPr>
      </p:pic>
      <p:pic>
        <p:nvPicPr>
          <p:cNvPr id="9" name="Obrázek 8" descr="2.001.JPG"/>
          <p:cNvPicPr>
            <a:picLocks noChangeAspect="1"/>
          </p:cNvPicPr>
          <p:nvPr/>
        </p:nvPicPr>
        <p:blipFill>
          <a:blip r:embed="rId5"/>
          <a:srcRect l="11830" t="5000" r="6376" b="13749"/>
          <a:stretch>
            <a:fillRect/>
          </a:stretch>
        </p:blipFill>
        <p:spPr>
          <a:xfrm>
            <a:off x="214282" y="2285992"/>
            <a:ext cx="3615862" cy="3357586"/>
          </a:xfrm>
          <a:prstGeom prst="rect">
            <a:avLst/>
          </a:prstGeom>
        </p:spPr>
      </p:pic>
      <p:pic>
        <p:nvPicPr>
          <p:cNvPr id="10" name="Obrázek 9" descr="1.001.JPG"/>
          <p:cNvPicPr>
            <a:picLocks noChangeAspect="1"/>
          </p:cNvPicPr>
          <p:nvPr/>
        </p:nvPicPr>
        <p:blipFill>
          <a:blip r:embed="rId6"/>
          <a:srcRect l="12998" t="21875" r="8129" b="8333"/>
          <a:stretch>
            <a:fillRect/>
          </a:stretch>
        </p:blipFill>
        <p:spPr>
          <a:xfrm>
            <a:off x="3714744" y="3608012"/>
            <a:ext cx="3929090" cy="324998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Peritoneum, mesenterium metastázy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11301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7" name="Obrázek 6" descr="3.001.JPG"/>
          <p:cNvPicPr>
            <a:picLocks noChangeAspect="1"/>
          </p:cNvPicPr>
          <p:nvPr/>
        </p:nvPicPr>
        <p:blipFill>
          <a:blip r:embed="rId4"/>
          <a:srcRect l="15454" t="16533" r="17576" b="26981"/>
          <a:stretch>
            <a:fillRect/>
          </a:stretch>
        </p:blipFill>
        <p:spPr>
          <a:xfrm>
            <a:off x="428596" y="2071678"/>
            <a:ext cx="3714776" cy="2928958"/>
          </a:xfrm>
          <a:prstGeom prst="rect">
            <a:avLst/>
          </a:prstGeom>
        </p:spPr>
      </p:pic>
      <p:pic>
        <p:nvPicPr>
          <p:cNvPr id="8" name="Obrázek 7" descr="2.001.JPG"/>
          <p:cNvPicPr>
            <a:picLocks noChangeAspect="1"/>
          </p:cNvPicPr>
          <p:nvPr/>
        </p:nvPicPr>
        <p:blipFill>
          <a:blip r:embed="rId5"/>
          <a:srcRect l="12879" t="12399" r="11137" b="31114"/>
          <a:stretch>
            <a:fillRect/>
          </a:stretch>
        </p:blipFill>
        <p:spPr>
          <a:xfrm>
            <a:off x="4143372" y="1571612"/>
            <a:ext cx="4214842" cy="2928958"/>
          </a:xfrm>
          <a:prstGeom prst="rect">
            <a:avLst/>
          </a:prstGeom>
        </p:spPr>
      </p:pic>
      <p:pic>
        <p:nvPicPr>
          <p:cNvPr id="9" name="Obrázek 8" descr="1.001.JPG"/>
          <p:cNvPicPr>
            <a:picLocks noChangeAspect="1"/>
          </p:cNvPicPr>
          <p:nvPr/>
        </p:nvPicPr>
        <p:blipFill>
          <a:blip r:embed="rId6"/>
          <a:srcRect l="14295" t="18852" r="21312" b="28794"/>
          <a:stretch>
            <a:fillRect/>
          </a:stretch>
        </p:blipFill>
        <p:spPr>
          <a:xfrm>
            <a:off x="642910" y="4143356"/>
            <a:ext cx="3571900" cy="2714644"/>
          </a:xfrm>
          <a:prstGeom prst="rect">
            <a:avLst/>
          </a:prstGeom>
        </p:spPr>
      </p:pic>
      <p:pic>
        <p:nvPicPr>
          <p:cNvPr id="10" name="Obrázek 9" descr="Capkova^Marie^^^.CT.000001.5.006.JPG"/>
          <p:cNvPicPr>
            <a:picLocks noChangeAspect="1"/>
          </p:cNvPicPr>
          <p:nvPr/>
        </p:nvPicPr>
        <p:blipFill>
          <a:blip r:embed="rId7"/>
          <a:srcRect l="16742" t="22848" r="26592" b="28932"/>
          <a:stretch>
            <a:fillRect/>
          </a:stretch>
        </p:blipFill>
        <p:spPr>
          <a:xfrm>
            <a:off x="4214810" y="4000504"/>
            <a:ext cx="3143272" cy="250033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Pseudomyxoma</a:t>
            </a: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peritonei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Gelatinozní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ascites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Ruptura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mucinózního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adenokarcinomu (apendix)</a:t>
            </a:r>
          </a:p>
          <a:p>
            <a:pPr marL="457200" lvl="0" indent="-457200"/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I jiné tumory, ovarium…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Ascites </a:t>
            </a:r>
            <a:r>
              <a:rPr lang="en-US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 </a:t>
            </a: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denzita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vody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Efekt masy, „vroubkovaný“ povrch jater, sleziny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Metastázy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11301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8" name="Obrázek 7" descr="4.001.JPG"/>
          <p:cNvPicPr>
            <a:picLocks noChangeAspect="1"/>
          </p:cNvPicPr>
          <p:nvPr/>
        </p:nvPicPr>
        <p:blipFill>
          <a:blip r:embed="rId4" cstate="print"/>
          <a:srcRect l="10104" t="17569" r="11267" b="17009"/>
          <a:stretch>
            <a:fillRect/>
          </a:stretch>
        </p:blipFill>
        <p:spPr>
          <a:xfrm>
            <a:off x="3357554" y="3786190"/>
            <a:ext cx="3214710" cy="2500330"/>
          </a:xfrm>
          <a:prstGeom prst="rect">
            <a:avLst/>
          </a:prstGeom>
        </p:spPr>
      </p:pic>
      <p:pic>
        <p:nvPicPr>
          <p:cNvPr id="9" name="Obrázek 8" descr="3.001.JPG"/>
          <p:cNvPicPr>
            <a:picLocks noChangeAspect="1"/>
          </p:cNvPicPr>
          <p:nvPr/>
        </p:nvPicPr>
        <p:blipFill>
          <a:blip r:embed="rId5" cstate="print"/>
          <a:srcRect l="15172" t="24859" r="11441" b="13457"/>
          <a:stretch>
            <a:fillRect/>
          </a:stretch>
        </p:blipFill>
        <p:spPr>
          <a:xfrm>
            <a:off x="3428992" y="1643050"/>
            <a:ext cx="3000396" cy="2357454"/>
          </a:xfrm>
          <a:prstGeom prst="rect">
            <a:avLst/>
          </a:prstGeom>
        </p:spPr>
      </p:pic>
      <p:pic>
        <p:nvPicPr>
          <p:cNvPr id="11" name="Obrázek 10" descr="1.001.JPG"/>
          <p:cNvPicPr>
            <a:picLocks noChangeAspect="1"/>
          </p:cNvPicPr>
          <p:nvPr/>
        </p:nvPicPr>
        <p:blipFill>
          <a:blip r:embed="rId6" cstate="print"/>
          <a:srcRect l="7834" t="17009" r="15285" b="21306"/>
          <a:stretch>
            <a:fillRect/>
          </a:stretch>
        </p:blipFill>
        <p:spPr>
          <a:xfrm>
            <a:off x="214282" y="4357694"/>
            <a:ext cx="3143272" cy="2357454"/>
          </a:xfrm>
          <a:prstGeom prst="rect">
            <a:avLst/>
          </a:prstGeom>
        </p:spPr>
      </p:pic>
      <p:pic>
        <p:nvPicPr>
          <p:cNvPr id="12" name="Obrázek 11" descr="Botkova^Vera^^^.CT.000001.3.013.JPG"/>
          <p:cNvPicPr>
            <a:picLocks noChangeAspect="1"/>
          </p:cNvPicPr>
          <p:nvPr/>
        </p:nvPicPr>
        <p:blipFill>
          <a:blip r:embed="rId7" cstate="print"/>
          <a:srcRect l="12901" t="26169" r="10217" b="15885"/>
          <a:stretch>
            <a:fillRect/>
          </a:stretch>
        </p:blipFill>
        <p:spPr>
          <a:xfrm>
            <a:off x="214282" y="2143116"/>
            <a:ext cx="3143272" cy="2214578"/>
          </a:xfrm>
          <a:prstGeom prst="rect">
            <a:avLst/>
          </a:prstGeom>
        </p:spPr>
      </p:pic>
      <p:pic>
        <p:nvPicPr>
          <p:cNvPr id="13" name="Obrázek 12" descr="5.001.JPG"/>
          <p:cNvPicPr>
            <a:picLocks noChangeAspect="1"/>
          </p:cNvPicPr>
          <p:nvPr/>
        </p:nvPicPr>
        <p:blipFill>
          <a:blip r:embed="rId8" cstate="print"/>
          <a:srcRect l="16130" t="11215" r="13978" b="21493"/>
          <a:stretch>
            <a:fillRect/>
          </a:stretch>
        </p:blipFill>
        <p:spPr>
          <a:xfrm>
            <a:off x="6286480" y="2357430"/>
            <a:ext cx="2857520" cy="257176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Peritoneální </a:t>
            </a:r>
            <a:r>
              <a:rPr lang="cs-CZ" sz="3200" u="sng" dirty="0" err="1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mesotheliom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07167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Dif.dg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s karcinomatózu pomocí CT nemožná</a:t>
            </a:r>
          </a:p>
          <a:p>
            <a:pPr marL="457200" lvl="0" indent="-457200"/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Nodulární</a:t>
            </a:r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implantáty</a:t>
            </a:r>
          </a:p>
          <a:p>
            <a:pPr marL="457200" lvl="0" indent="-457200"/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Hvěždicovité</a:t>
            </a:r>
            <a:r>
              <a:rPr lang="cs-CZ" sz="2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uspořádání „tuhého“ mesenteria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Asbest (kalcifikace..)</a:t>
            </a:r>
          </a:p>
          <a:p>
            <a:pPr marL="457200" indent="-457200" algn="l"/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Vzácný je peritoneální lymfom!!!</a:t>
            </a: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23925"/>
            <a:ext cx="8763000" cy="488950"/>
          </a:xfrm>
        </p:spPr>
        <p:txBody>
          <a:bodyPr/>
          <a:lstStyle/>
          <a:p>
            <a:r>
              <a:rPr lang="sk-SK" sz="4400">
                <a:solidFill>
                  <a:srgbClr val="FFFF06"/>
                </a:solidFill>
              </a:rPr>
              <a:t>Retroperitoneální prostor </a:t>
            </a:r>
            <a:endParaRPr lang="cs-CZ" sz="4400">
              <a:solidFill>
                <a:srgbClr val="FFFF06"/>
              </a:solidFill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4572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erirenální prostor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(obsahuje ledviny a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nadledviny)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řední pararenální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prostor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(slinivka břišní,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část dvanáctníku, vzestupný a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sestupný tračník) </a:t>
            </a:r>
            <a:endParaRPr lang="cs-CZ" sz="28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cs-CZ" sz="2800" u="none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adní pararenální prostor</a:t>
            </a:r>
          </a:p>
        </p:txBody>
      </p:sp>
      <p:pic>
        <p:nvPicPr>
          <p:cNvPr id="130054" name="Picture 6" descr="v5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4648200" y="2362200"/>
            <a:ext cx="4114800" cy="3686175"/>
          </a:xfrm>
          <a:prstGeom prst="rect">
            <a:avLst/>
          </a:prstGeom>
          <a:noFill/>
        </p:spPr>
      </p:pic>
      <p:pic>
        <p:nvPicPr>
          <p:cNvPr id="130055" name="Picture 7" descr="Logoval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Peritonitis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928802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Infekční nebo zánětlivý proces postihující peritoneum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Příčiny</a:t>
            </a:r>
          </a:p>
          <a:p>
            <a:pPr marL="457200" indent="-457200" algn="l"/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Infekce (Crohn), žluč či krev, dialýza, 	autoimunní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Hladké, zesílené, sytící se peritoneum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Laločnatý ascites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Infiltrované mesenterium a omentum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„Spontánní„ bakteriální peritonitis (cirhóza + infikovaný ascites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Peritonitis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7" name="Obrázek 6" descr="KRISTEK^ROBERT^^^.US.1190208504.1.013.JPG"/>
          <p:cNvPicPr>
            <a:picLocks noChangeAspect="1"/>
          </p:cNvPicPr>
          <p:nvPr/>
        </p:nvPicPr>
        <p:blipFill>
          <a:blip r:embed="rId3"/>
          <a:srcRect l="17409" t="22775" r="10402" b="18170"/>
          <a:stretch>
            <a:fillRect/>
          </a:stretch>
        </p:blipFill>
        <p:spPr>
          <a:xfrm>
            <a:off x="4857752" y="3929066"/>
            <a:ext cx="3643338" cy="2786082"/>
          </a:xfrm>
          <a:prstGeom prst="rect">
            <a:avLst/>
          </a:prstGeom>
        </p:spPr>
      </p:pic>
      <p:pic>
        <p:nvPicPr>
          <p:cNvPr id="8" name="Obrázek 7" descr="KRISTEK^ROBERT^^^.US.1188310115.1.009.JPG"/>
          <p:cNvPicPr>
            <a:picLocks noChangeAspect="1"/>
          </p:cNvPicPr>
          <p:nvPr/>
        </p:nvPicPr>
        <p:blipFill>
          <a:blip r:embed="rId4">
            <a:lum bright="19000" contrast="12000"/>
          </a:blip>
          <a:srcRect l="16986" t="25742" r="3748" b="9146"/>
          <a:stretch>
            <a:fillRect/>
          </a:stretch>
        </p:blipFill>
        <p:spPr>
          <a:xfrm>
            <a:off x="5429256" y="1148111"/>
            <a:ext cx="3714744" cy="2852393"/>
          </a:xfrm>
          <a:prstGeom prst="rect">
            <a:avLst/>
          </a:prstGeom>
        </p:spPr>
      </p:pic>
      <p:pic>
        <p:nvPicPr>
          <p:cNvPr id="11" name="Picture 5" descr="Logoval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2" name="Obrázek 11" descr="1.001.JPG"/>
          <p:cNvPicPr>
            <a:picLocks noChangeAspect="1"/>
          </p:cNvPicPr>
          <p:nvPr/>
        </p:nvPicPr>
        <p:blipFill>
          <a:blip r:embed="rId6"/>
          <a:srcRect l="11324" t="13237" r="10825" b="26194"/>
          <a:stretch>
            <a:fillRect/>
          </a:stretch>
        </p:blipFill>
        <p:spPr>
          <a:xfrm>
            <a:off x="1571604" y="1571612"/>
            <a:ext cx="3929090" cy="2857520"/>
          </a:xfrm>
          <a:prstGeom prst="rect">
            <a:avLst/>
          </a:prstGeom>
        </p:spPr>
      </p:pic>
      <p:pic>
        <p:nvPicPr>
          <p:cNvPr id="13" name="Obrázek 12" descr="2.001.JPG"/>
          <p:cNvPicPr>
            <a:picLocks noChangeAspect="1"/>
          </p:cNvPicPr>
          <p:nvPr/>
        </p:nvPicPr>
        <p:blipFill>
          <a:blip r:embed="rId7"/>
          <a:srcRect l="10050" t="13387" r="7853" b="23015"/>
          <a:stretch>
            <a:fillRect/>
          </a:stretch>
        </p:blipFill>
        <p:spPr>
          <a:xfrm>
            <a:off x="71406" y="3786190"/>
            <a:ext cx="4143404" cy="300039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Peritonitis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54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7" name="Obrázek 6" descr="Opletal^Lubomir^^^.CT.000001.5.042.JPG"/>
          <p:cNvPicPr>
            <a:picLocks noChangeAspect="1"/>
          </p:cNvPicPr>
          <p:nvPr/>
        </p:nvPicPr>
        <p:blipFill>
          <a:blip r:embed="rId3"/>
          <a:srcRect l="8887" t="24277" r="10451" b="22893"/>
          <a:stretch>
            <a:fillRect/>
          </a:stretch>
        </p:blipFill>
        <p:spPr>
          <a:xfrm>
            <a:off x="3426579" y="3071810"/>
            <a:ext cx="5717421" cy="3500462"/>
          </a:xfrm>
          <a:prstGeom prst="rect">
            <a:avLst/>
          </a:prstGeom>
        </p:spPr>
      </p:pic>
      <p:pic>
        <p:nvPicPr>
          <p:cNvPr id="8" name="Obrázek 7" descr="2.001.JPG"/>
          <p:cNvPicPr>
            <a:picLocks noChangeAspect="1"/>
          </p:cNvPicPr>
          <p:nvPr/>
        </p:nvPicPr>
        <p:blipFill>
          <a:blip r:embed="rId4"/>
          <a:srcRect l="10369" t="32907" r="15553" b="19546"/>
          <a:stretch>
            <a:fillRect/>
          </a:stretch>
        </p:blipFill>
        <p:spPr>
          <a:xfrm>
            <a:off x="5786446" y="1071546"/>
            <a:ext cx="3214710" cy="1928826"/>
          </a:xfrm>
          <a:prstGeom prst="rect">
            <a:avLst/>
          </a:prstGeom>
        </p:spPr>
      </p:pic>
      <p:pic>
        <p:nvPicPr>
          <p:cNvPr id="9" name="Obrázek 8" descr="1.001.JPG"/>
          <p:cNvPicPr>
            <a:picLocks noChangeAspect="1"/>
          </p:cNvPicPr>
          <p:nvPr/>
        </p:nvPicPr>
        <p:blipFill>
          <a:blip r:embed="rId5"/>
          <a:srcRect l="5267" t="20404" r="7487" b="17961"/>
          <a:stretch>
            <a:fillRect/>
          </a:stretch>
        </p:blipFill>
        <p:spPr>
          <a:xfrm>
            <a:off x="2071670" y="500042"/>
            <a:ext cx="3786214" cy="2500330"/>
          </a:xfrm>
          <a:prstGeom prst="rect">
            <a:avLst/>
          </a:prstGeom>
        </p:spPr>
      </p:pic>
      <p:pic>
        <p:nvPicPr>
          <p:cNvPr id="10" name="Obrázek 9" descr="Opletal^Lubomir^^^.CT.000001.5.036.JPG"/>
          <p:cNvPicPr>
            <a:picLocks noChangeAspect="1"/>
          </p:cNvPicPr>
          <p:nvPr/>
        </p:nvPicPr>
        <p:blipFill>
          <a:blip r:embed="rId6"/>
          <a:srcRect l="10041" t="21989" r="10943" b="23419"/>
          <a:stretch>
            <a:fillRect/>
          </a:stretch>
        </p:blipFill>
        <p:spPr>
          <a:xfrm>
            <a:off x="0" y="4500570"/>
            <a:ext cx="3429024" cy="2214578"/>
          </a:xfrm>
          <a:prstGeom prst="rect">
            <a:avLst/>
          </a:prstGeom>
        </p:spPr>
      </p:pic>
      <p:pic>
        <p:nvPicPr>
          <p:cNvPr id="11" name="Obrázek 10" descr="Opletal Lubomir 4.001.JPG"/>
          <p:cNvPicPr>
            <a:picLocks noChangeAspect="1"/>
          </p:cNvPicPr>
          <p:nvPr/>
        </p:nvPicPr>
        <p:blipFill>
          <a:blip r:embed="rId7"/>
          <a:srcRect l="14815" t="24654" r="7815" b="17233"/>
          <a:stretch>
            <a:fillRect/>
          </a:stretch>
        </p:blipFill>
        <p:spPr>
          <a:xfrm>
            <a:off x="0" y="2143116"/>
            <a:ext cx="3357586" cy="2357454"/>
          </a:xfrm>
          <a:prstGeom prst="rect">
            <a:avLst/>
          </a:prstGeom>
        </p:spPr>
      </p:pic>
      <p:pic>
        <p:nvPicPr>
          <p:cNvPr id="12" name="Picture 5" descr="Logovale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Cocoon</a:t>
            </a: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syndrom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92880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Opouzdřená, vazivová peritonitis</a:t>
            </a:r>
          </a:p>
          <a:p>
            <a:pPr marL="457200" indent="-457200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Chronická (dlouhodobá) dialýza (CAPD)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Opakováné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SBO (fatální)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Jiné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92880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Intraperitoneální absces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Lymfokéla</a:t>
            </a:r>
            <a:endParaRPr lang="cs-CZ" sz="32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Tx/>
              <a:buChar char="•"/>
            </a:pP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Laločnatý, ohraničený ascites</a:t>
            </a:r>
          </a:p>
          <a:p>
            <a:pPr marL="457200" indent="-457200" algn="l">
              <a:buFontTx/>
              <a:buChar char="•"/>
            </a:pPr>
            <a:r>
              <a:rPr lang="cs-CZ" sz="32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Pseudocysta</a:t>
            </a:r>
            <a:r>
              <a:rPr lang="cs-CZ" sz="3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pankreatu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SzTx/>
            </a:pPr>
            <a:endParaRPr 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/>
        </p:nvSpPr>
        <p:spPr bwMode="auto">
          <a:xfrm>
            <a:off x="179388" y="928670"/>
            <a:ext cx="876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SzTx/>
            </a:pPr>
            <a:r>
              <a:rPr lang="cs-CZ" sz="3200" u="sng" dirty="0" smtClean="0">
                <a:solidFill>
                  <a:srgbClr val="FFFF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Shrnutí</a:t>
            </a:r>
            <a:endParaRPr lang="en-GB" sz="3200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92880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Viditelné peritoneum = patologie</a:t>
            </a:r>
          </a:p>
          <a:p>
            <a:pPr marL="457200" indent="-457200" algn="l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Laločnatý, ohraničený ascites = adheze, tumor, peritonitis</a:t>
            </a:r>
          </a:p>
          <a:p>
            <a:pPr marL="457200" indent="-457200" algn="l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Ascites v omentální burze = tumor, peritonitis, lokální příčina (pankreas, žaludek)</a:t>
            </a:r>
          </a:p>
          <a:p>
            <a:pPr marL="457200" indent="-457200" algn="l">
              <a:buFontTx/>
              <a:buChar char="•"/>
            </a:pP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Omentální „koláč“ neboli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nodulární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zesílení = tumor</a:t>
            </a:r>
          </a:p>
          <a:p>
            <a:pPr marL="457200" indent="-457200" algn="l">
              <a:buFontTx/>
              <a:buChar char="•"/>
            </a:pP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Rozmazené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omentum + uniformní zesílení peritonea = benigní, zánět,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sklerozující</a:t>
            </a:r>
            <a:r>
              <a:rPr lang="cs-CZ" sz="2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u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mesenteritis</a:t>
            </a:r>
            <a:endParaRPr lang="cs-CZ" sz="2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1547813" y="3068638"/>
            <a:ext cx="6048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0600">
                <a:effectLst>
                  <a:outerShdw blurRad="38100" dist="38100" dir="2700000" algn="tl">
                    <a:srgbClr val="000000"/>
                  </a:outerShdw>
                </a:effectLst>
              </a:rPr>
              <a:t>Hernie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37925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97155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>
    <p:zoom dir="in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38949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338951" name="Picture 7" descr="IMG_32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4838700" cy="5903913"/>
          </a:xfrm>
          <a:prstGeom prst="rect">
            <a:avLst/>
          </a:prstGeom>
          <a:noFill/>
        </p:spPr>
      </p:pic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4897438" y="1916113"/>
            <a:ext cx="4427537" cy="244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A – Paraduodenální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B – foramen Winslowi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C – Intersigmoideální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 – Pericékální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E – Retroanastomotická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F – Transmesenterická</a:t>
            </a:r>
          </a:p>
        </p:txBody>
      </p:sp>
    </p:spTree>
  </p:cSld>
  <p:clrMapOvr>
    <a:masterClrMapping/>
  </p:clrMapOvr>
  <p:transition>
    <p:zoom dir="in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39973" name="Picture 5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97155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39975" name="Picture 7" descr="Her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76250"/>
            <a:ext cx="7272338" cy="505301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0212" name="Picture 4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97155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0214" name="Picture 6" descr="Hernie-anatomi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565525"/>
          </a:xfrm>
          <a:prstGeom prst="rect">
            <a:avLst/>
          </a:prstGeom>
          <a:noFill/>
        </p:spPr>
      </p:pic>
      <p:pic>
        <p:nvPicPr>
          <p:cNvPr id="350215" name="Picture 7" descr="Hernie-anatomie 04"/>
          <p:cNvPicPr>
            <a:picLocks noChangeAspect="1" noChangeArrowheads="1"/>
          </p:cNvPicPr>
          <p:nvPr/>
        </p:nvPicPr>
        <p:blipFill>
          <a:blip r:embed="rId5"/>
          <a:srcRect t="11862" b="6584"/>
          <a:stretch>
            <a:fillRect/>
          </a:stretch>
        </p:blipFill>
        <p:spPr bwMode="auto">
          <a:xfrm>
            <a:off x="0" y="3044825"/>
            <a:ext cx="4643438" cy="38131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9989" name="Picture 5" descr="v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88913"/>
            <a:ext cx="3054350" cy="3629025"/>
          </a:xfrm>
          <a:prstGeom prst="rect">
            <a:avLst/>
          </a:prstGeom>
          <a:noFill/>
        </p:spPr>
      </p:pic>
      <p:pic>
        <p:nvPicPr>
          <p:cNvPr id="169990" name="Picture 6" descr="v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7300"/>
            <a:ext cx="3754438" cy="3060700"/>
          </a:xfrm>
          <a:prstGeom prst="rect">
            <a:avLst/>
          </a:prstGeom>
          <a:noFill/>
        </p:spPr>
      </p:pic>
      <p:pic>
        <p:nvPicPr>
          <p:cNvPr id="169991" name="Picture 7" descr="RETROPERITONEUM-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860800"/>
            <a:ext cx="4319588" cy="298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9992" name="Picture 8" descr="Logovale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69993" name="Picture 9" descr="LEDVINA A OKOLÍ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8063" y="257175"/>
            <a:ext cx="4716462" cy="353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1236" name="Picture 4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97155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1238" name="Picture 6" descr="Hernie-anatomie 11"/>
          <p:cNvPicPr>
            <a:picLocks noChangeAspect="1" noChangeArrowheads="1"/>
          </p:cNvPicPr>
          <p:nvPr/>
        </p:nvPicPr>
        <p:blipFill>
          <a:blip r:embed="rId4"/>
          <a:srcRect t="8386" b="8386"/>
          <a:stretch>
            <a:fillRect/>
          </a:stretch>
        </p:blipFill>
        <p:spPr bwMode="auto">
          <a:xfrm>
            <a:off x="4284663" y="0"/>
            <a:ext cx="4859337" cy="3565525"/>
          </a:xfrm>
          <a:prstGeom prst="rect">
            <a:avLst/>
          </a:prstGeom>
          <a:noFill/>
        </p:spPr>
      </p:pic>
      <p:pic>
        <p:nvPicPr>
          <p:cNvPr id="351239" name="Picture 7" descr="Hernie-anatomie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62375" cy="3124200"/>
          </a:xfrm>
          <a:prstGeom prst="rect">
            <a:avLst/>
          </a:prstGeom>
          <a:noFill/>
        </p:spPr>
      </p:pic>
      <p:pic>
        <p:nvPicPr>
          <p:cNvPr id="351240" name="Picture 8" descr="Hernie-anatomie 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357563"/>
            <a:ext cx="3433762" cy="3457575"/>
          </a:xfrm>
          <a:prstGeom prst="rect">
            <a:avLst/>
          </a:prstGeom>
          <a:noFill/>
        </p:spPr>
      </p:pic>
      <p:pic>
        <p:nvPicPr>
          <p:cNvPr id="351241" name="Picture 9" descr="Hernie-anatomie 03"/>
          <p:cNvPicPr>
            <a:picLocks noChangeAspect="1" noChangeArrowheads="1"/>
          </p:cNvPicPr>
          <p:nvPr/>
        </p:nvPicPr>
        <p:blipFill>
          <a:blip r:embed="rId7"/>
          <a:srcRect l="19115" t="1703" r="19115" b="3102"/>
          <a:stretch>
            <a:fillRect/>
          </a:stretch>
        </p:blipFill>
        <p:spPr bwMode="auto">
          <a:xfrm>
            <a:off x="414338" y="3286125"/>
            <a:ext cx="2862262" cy="35274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1236" name="Picture 4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97155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42844" y="928670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Levostranná </a:t>
            </a:r>
            <a:r>
              <a:rPr lang="cs-CZ" sz="3200" dirty="0" err="1" smtClean="0"/>
              <a:t>paraduodenální</a:t>
            </a:r>
            <a:r>
              <a:rPr lang="cs-CZ" sz="3200" dirty="0" smtClean="0"/>
              <a:t> hernie</a:t>
            </a:r>
            <a:endParaRPr lang="cs-CZ" sz="3200" dirty="0"/>
          </a:p>
        </p:txBody>
      </p:sp>
      <p:pic>
        <p:nvPicPr>
          <p:cNvPr id="7" name="Picture 5" descr="Immer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2" y="3071810"/>
            <a:ext cx="41735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mer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1571612"/>
            <a:ext cx="48220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215074" y="2214562"/>
            <a:ext cx="2228850" cy="1143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zoom dir="in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14166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7200">
                <a:effectLst>
                  <a:outerShdw blurRad="38100" dist="38100" dir="2700000" algn="tl">
                    <a:srgbClr val="000000"/>
                  </a:outerShdw>
                </a:effectLst>
              </a:rPr>
              <a:t>Anatomické detaily</a:t>
            </a:r>
            <a:endParaRPr lang="cs-CZ" sz="7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6613"/>
            <a:ext cx="8763000" cy="712787"/>
          </a:xfrm>
        </p:spPr>
        <p:txBody>
          <a:bodyPr/>
          <a:lstStyle/>
          <a:p>
            <a:r>
              <a:rPr lang="sk-SK" sz="4400" dirty="0" err="1">
                <a:solidFill>
                  <a:srgbClr val="FFFF06"/>
                </a:solidFill>
              </a:rPr>
              <a:t>Mesenterium</a:t>
            </a:r>
            <a:r>
              <a:rPr lang="sk-SK" sz="4400" dirty="0">
                <a:solidFill>
                  <a:srgbClr val="FFFF06"/>
                </a:solidFill>
              </a:rPr>
              <a:t> - tenké </a:t>
            </a:r>
            <a:r>
              <a:rPr lang="sk-SK" sz="4400" dirty="0" err="1">
                <a:solidFill>
                  <a:srgbClr val="FFFF06"/>
                </a:solidFill>
              </a:rPr>
              <a:t>střevo</a:t>
            </a:r>
            <a:endParaRPr lang="cs-CZ" sz="4400" dirty="0">
              <a:solidFill>
                <a:srgbClr val="FFFF06"/>
              </a:solidFill>
            </a:endParaRPr>
          </a:p>
        </p:txBody>
      </p:sp>
      <p:pic>
        <p:nvPicPr>
          <p:cNvPr id="244739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4741" name="Picture 5" descr="CT BŘICHA 7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838200" y="1828800"/>
            <a:ext cx="3630613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4742" name="Picture 6" descr="Sono střev 3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4495800" y="1828800"/>
            <a:ext cx="33528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4743" name="Picture 7" descr="CÉVY BŘICHO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572000"/>
            <a:ext cx="2563813" cy="185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4744" name="Picture 8" descr="CÉVY BŘICHO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4495800"/>
            <a:ext cx="2259013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8597" name="Picture 5" descr="Střevo-sché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905000"/>
            <a:ext cx="6858000" cy="4800600"/>
          </a:xfrm>
          <a:prstGeom prst="rect">
            <a:avLst/>
          </a:prstGeom>
          <a:noFill/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28600" y="83661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Tenké střevo</a:t>
            </a:r>
            <a:endParaRPr lang="cs-CZ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9620" name="Picture 4" descr="Grabbed Fram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830388"/>
            <a:ext cx="6021388" cy="46656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9621" name="Line 5"/>
          <p:cNvSpPr>
            <a:spLocks noChangeShapeType="1"/>
          </p:cNvSpPr>
          <p:nvPr/>
        </p:nvSpPr>
        <p:spPr bwMode="auto">
          <a:xfrm flipV="1">
            <a:off x="2286000" y="5029200"/>
            <a:ext cx="457200" cy="7620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V="1">
            <a:off x="4114800" y="5257800"/>
            <a:ext cx="304800" cy="4572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V="1">
            <a:off x="5562600" y="5257800"/>
            <a:ext cx="0" cy="3810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4724400" y="2895600"/>
            <a:ext cx="609600" cy="15240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1676400" y="5715000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muscularis propria</a:t>
            </a: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3352800" y="57150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Hyperechogenní submukosa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5181600" y="57150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mukosa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3505200" y="2057400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Valvulae conniventes = Kerkringovy řasy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250825" y="765175"/>
            <a:ext cx="87630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Tenké střevo</a:t>
            </a:r>
            <a:endParaRPr lang="cs-CZ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0644" name="Picture 4" descr="Sono střev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905000"/>
            <a:ext cx="4800600" cy="4800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0645" name="Line 5"/>
          <p:cNvSpPr>
            <a:spLocks noChangeShapeType="1"/>
          </p:cNvSpPr>
          <p:nvPr/>
        </p:nvSpPr>
        <p:spPr bwMode="auto">
          <a:xfrm flipV="1">
            <a:off x="2286000" y="5562600"/>
            <a:ext cx="152400" cy="228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1676400" y="5715000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muscularis propria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3352800" y="57150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Hyperechogenní submukosa</a:t>
            </a:r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 flipV="1">
            <a:off x="3886200" y="5410200"/>
            <a:ext cx="76200" cy="3048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5181600" y="57150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mukosa</a:t>
            </a:r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 flipV="1">
            <a:off x="5562600" y="5410200"/>
            <a:ext cx="76200" cy="3810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flipV="1">
            <a:off x="5638800" y="5105400"/>
            <a:ext cx="304800" cy="609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 flipV="1">
            <a:off x="3962400" y="4724400"/>
            <a:ext cx="533400" cy="10668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 flipV="1">
            <a:off x="2590800" y="4419600"/>
            <a:ext cx="762000" cy="1371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 flipH="1">
            <a:off x="4495800" y="3352800"/>
            <a:ext cx="381000" cy="8382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4800600" y="35814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Hyperechogenní serosa</a:t>
            </a: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2286000" y="3048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 rectus amdominis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858000" y="44196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6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Tloušťka stěny do 3 – 5mm</a:t>
            </a: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228600" y="765175"/>
            <a:ext cx="8763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Tenké střevo</a:t>
            </a:r>
            <a:endParaRPr lang="cs-CZ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6613"/>
            <a:ext cx="8763000" cy="639762"/>
          </a:xfrm>
        </p:spPr>
        <p:txBody>
          <a:bodyPr/>
          <a:lstStyle/>
          <a:p>
            <a:r>
              <a:rPr lang="sk-SK" sz="4400" dirty="0" err="1">
                <a:solidFill>
                  <a:srgbClr val="FFFF06"/>
                </a:solidFill>
              </a:rPr>
              <a:t>Tlusté</a:t>
            </a:r>
            <a:r>
              <a:rPr lang="sk-SK" sz="4400" dirty="0">
                <a:solidFill>
                  <a:srgbClr val="FFFF06"/>
                </a:solidFill>
              </a:rPr>
              <a:t> </a:t>
            </a:r>
            <a:r>
              <a:rPr lang="sk-SK" sz="4400" dirty="0" err="1">
                <a:solidFill>
                  <a:srgbClr val="FFFF06"/>
                </a:solidFill>
              </a:rPr>
              <a:t>střevo</a:t>
            </a:r>
            <a:endParaRPr lang="cs-CZ" sz="4400" dirty="0">
              <a:solidFill>
                <a:srgbClr val="FFFF06"/>
              </a:solidFill>
            </a:endParaRPr>
          </a:p>
        </p:txBody>
      </p:sp>
      <p:pic>
        <p:nvPicPr>
          <p:cNvPr id="245763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765" name="Picture 5" descr="TLUSTÉ STŘEVO - TENIE 1"/>
          <p:cNvPicPr>
            <a:picLocks noChangeAspect="1" noChangeArrowheads="1"/>
          </p:cNvPicPr>
          <p:nvPr/>
        </p:nvPicPr>
        <p:blipFill>
          <a:blip r:embed="rId4"/>
          <a:srcRect t="45667"/>
          <a:stretch>
            <a:fillRect/>
          </a:stretch>
        </p:blipFill>
        <p:spPr bwMode="auto">
          <a:xfrm>
            <a:off x="3924300" y="1773238"/>
            <a:ext cx="4632325" cy="3421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66" name="Picture 6" descr="TLUSTÉ STŘEVO - TENI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916113"/>
            <a:ext cx="327025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Bez_názvu"/>
          <p:cNvPicPr>
            <a:picLocks noChangeAspect="1" noChangeArrowheads="1"/>
          </p:cNvPicPr>
          <p:nvPr/>
        </p:nvPicPr>
        <p:blipFill>
          <a:blip r:embed="rId3"/>
          <a:srcRect l="14337" t="36671"/>
          <a:stretch>
            <a:fillRect/>
          </a:stretch>
        </p:blipFill>
        <p:spPr bwMode="auto">
          <a:xfrm>
            <a:off x="228600" y="1676400"/>
            <a:ext cx="8915400" cy="4810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1667" name="Picture 3" descr="Logoval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41668" name="Line 4"/>
          <p:cNvSpPr>
            <a:spLocks noChangeShapeType="1"/>
          </p:cNvSpPr>
          <p:nvPr/>
        </p:nvSpPr>
        <p:spPr bwMode="auto">
          <a:xfrm flipH="1">
            <a:off x="3962400" y="1752600"/>
            <a:ext cx="152400" cy="2286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5334000" y="1828800"/>
            <a:ext cx="152400" cy="1524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4329113" y="1600200"/>
            <a:ext cx="820737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SzPct val="85000"/>
            </a:pPr>
            <a:r>
              <a:rPr lang="cs-CZ" sz="2000" b="0" u="none">
                <a:solidFill>
                  <a:schemeClr val="bg2"/>
                </a:solidFill>
                <a:effectLst/>
              </a:rPr>
              <a:t>Epitel</a:t>
            </a:r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2971800" y="2438400"/>
            <a:ext cx="609600" cy="2286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2" name="Line 8"/>
          <p:cNvSpPr>
            <a:spLocks noChangeShapeType="1"/>
          </p:cNvSpPr>
          <p:nvPr/>
        </p:nvSpPr>
        <p:spPr bwMode="auto">
          <a:xfrm flipV="1">
            <a:off x="5334000" y="2438400"/>
            <a:ext cx="685800" cy="1524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3568700" y="2438400"/>
            <a:ext cx="1878013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SzPct val="85000"/>
            </a:pPr>
            <a:r>
              <a:rPr lang="cs-CZ" sz="2000" b="0" u="none">
                <a:solidFill>
                  <a:schemeClr val="bg2"/>
                </a:solidFill>
                <a:effectLst/>
              </a:rPr>
              <a:t>Lamina propria</a:t>
            </a: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 flipH="1" flipV="1">
            <a:off x="1905000" y="2971800"/>
            <a:ext cx="1219200" cy="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>
            <a:off x="5562600" y="3048000"/>
            <a:ext cx="914400" cy="1524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3124200" y="2971800"/>
            <a:ext cx="2498725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 b="0" u="none">
                <a:solidFill>
                  <a:schemeClr val="bg2"/>
                </a:solidFill>
                <a:effectLst/>
              </a:rPr>
              <a:t>Muscularis mucosae</a:t>
            </a:r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 flipH="1" flipV="1">
            <a:off x="2590800" y="3505200"/>
            <a:ext cx="762000" cy="1524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5562600" y="3962400"/>
            <a:ext cx="457200" cy="3048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962400" y="3581400"/>
            <a:ext cx="1525588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 b="0" u="none">
                <a:solidFill>
                  <a:schemeClr val="bg2"/>
                </a:solidFill>
                <a:effectLst/>
              </a:rPr>
              <a:t>Submucosa</a:t>
            </a:r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4572000" y="5486400"/>
            <a:ext cx="9144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4495800" y="6096000"/>
            <a:ext cx="6858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304800" y="5715000"/>
            <a:ext cx="4941888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 b="0" u="none">
                <a:solidFill>
                  <a:schemeClr val="bg2"/>
                </a:solidFill>
                <a:effectLst/>
              </a:rPr>
              <a:t>Muscularis propria (longitudinalis, taeniae)</a:t>
            </a:r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720725" y="5181600"/>
            <a:ext cx="3373438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 b="0" u="none">
                <a:solidFill>
                  <a:schemeClr val="bg2"/>
                </a:solidFill>
                <a:effectLst/>
              </a:rPr>
              <a:t>Mucularis propria (circularis)</a:t>
            </a:r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228600" y="765175"/>
            <a:ext cx="8763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Tlusté střevo</a:t>
            </a:r>
            <a:endParaRPr lang="cs-CZ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2691" name="Picture 3" descr="1 UK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567113" cy="419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2692" name="Picture 4" descr="Logoval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42693" name="Picture 5" descr="Bez_názvu"/>
          <p:cNvPicPr>
            <a:picLocks noChangeAspect="1" noChangeArrowheads="1"/>
          </p:cNvPicPr>
          <p:nvPr/>
        </p:nvPicPr>
        <p:blipFill>
          <a:blip r:embed="rId5"/>
          <a:srcRect l="14337" t="36671"/>
          <a:stretch>
            <a:fillRect/>
          </a:stretch>
        </p:blipFill>
        <p:spPr bwMode="auto">
          <a:xfrm>
            <a:off x="4114800" y="1219200"/>
            <a:ext cx="4876800" cy="2630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2694" name="Picture 6" descr="1 UK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276600"/>
            <a:ext cx="2928938" cy="3581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836613"/>
            <a:ext cx="8763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Tlusté střevo</a:t>
            </a:r>
            <a:endParaRPr lang="cs-CZ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348042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Peritoneální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ligamenta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</a:p>
          <a:p>
            <a:pPr algn="ctr"/>
            <a:r>
              <a:rPr lang="sk-SK" sz="7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itraabdominální</a:t>
            </a:r>
            <a:r>
              <a:rPr lang="sk-SK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cesty</a:t>
            </a:r>
            <a:endParaRPr lang="cs-CZ" sz="7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3715" name="Picture 3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43716" name="Picture 4" descr="Sobno střev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3733800" cy="26241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17" name="Picture 5" descr="Sobno střev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295400"/>
            <a:ext cx="4267200" cy="34353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18" name="Picture 6" descr="Sobno střev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581400"/>
            <a:ext cx="2503488" cy="3048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19" name="Picture 7" descr="Bez_názvu"/>
          <p:cNvPicPr>
            <a:picLocks noChangeAspect="1" noChangeArrowheads="1"/>
          </p:cNvPicPr>
          <p:nvPr/>
        </p:nvPicPr>
        <p:blipFill>
          <a:blip r:embed="rId7"/>
          <a:srcRect l="14337" t="36671"/>
          <a:stretch>
            <a:fillRect/>
          </a:stretch>
        </p:blipFill>
        <p:spPr bwMode="auto">
          <a:xfrm>
            <a:off x="2819400" y="3886200"/>
            <a:ext cx="5029200" cy="2713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228600" y="83661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Tlusté střevo</a:t>
            </a:r>
            <a:endParaRPr lang="cs-CZ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914400" y="1219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endParaRPr lang="en-US" sz="3200" u="none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50825" y="3141663"/>
            <a:ext cx="876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9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Játra</a:t>
            </a:r>
            <a:endParaRPr lang="cs-CZ" sz="9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850900"/>
            <a:ext cx="8763000" cy="633413"/>
          </a:xfrm>
        </p:spPr>
        <p:txBody>
          <a:bodyPr/>
          <a:lstStyle/>
          <a:p>
            <a:r>
              <a:rPr lang="sk-SK" sz="4400">
                <a:solidFill>
                  <a:srgbClr val="FFFF06"/>
                </a:solidFill>
              </a:rPr>
              <a:t>Játra (hepar)</a:t>
            </a:r>
            <a:endParaRPr lang="cs-CZ" sz="4400">
              <a:solidFill>
                <a:srgbClr val="FFFF06"/>
              </a:solidFill>
            </a:endParaRPr>
          </a:p>
        </p:txBody>
      </p:sp>
      <p:pic>
        <p:nvPicPr>
          <p:cNvPr id="161795" name="Picture 1027" descr="Logova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61796" name="Rectangle 1028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7" name="Text Box 1029"/>
          <p:cNvSpPr txBox="1">
            <a:spLocks noChangeArrowheads="1"/>
          </p:cNvSpPr>
          <p:nvPr/>
        </p:nvSpPr>
        <p:spPr bwMode="auto">
          <a:xfrm>
            <a:off x="228600" y="2286000"/>
            <a:ext cx="8610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85000"/>
            </a:pPr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Játra 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jsou uložena v pravém supramezokolickém prostoru intra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eritoneálně. Rozdělujeme je na 8 jaterních subsegmentů.  </a:t>
            </a:r>
          </a:p>
          <a:p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Subsegmenty jsou odděleny jaterními žilami na subsegmenty 2/3, 4, 8/5, 7/6.</a:t>
            </a:r>
          </a:p>
          <a:p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Portální žíla rozděluje subsegmenty na  kraniální (2, 4a, 8 a 7) a kaudální (3, 4b, 5, 6).</a:t>
            </a:r>
          </a:p>
          <a:p>
            <a:r>
              <a:rPr lang="cs-CZ" sz="2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Lobus caudatus</a:t>
            </a:r>
            <a:r>
              <a:rPr lang="cs-CZ" sz="28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subsegment 1.</a:t>
            </a:r>
          </a:p>
        </p:txBody>
      </p:sp>
    </p:spTree>
  </p:cSld>
  <p:clrMapOvr>
    <a:masterClrMapping/>
  </p:clrMapOvr>
  <p:transition>
    <p:zoom dir="in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4b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552950"/>
            <a:ext cx="2305050" cy="23050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3" name="Picture 3" descr="4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0" y="4591050"/>
            <a:ext cx="2266950" cy="2266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4" name="Picture 4" descr="3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347913"/>
            <a:ext cx="2089150" cy="2089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5" name="Picture 5" descr="2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15888"/>
            <a:ext cx="2160588" cy="21605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6" name="Picture 6" descr="5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625975"/>
            <a:ext cx="2232025" cy="22320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7" name="Picture 7" descr="6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89463"/>
            <a:ext cx="2268538" cy="226853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8" name="Picture 8" descr="7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" y="2420938"/>
            <a:ext cx="2089150" cy="2089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89" name="Picture 9" descr="8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" y="187325"/>
            <a:ext cx="2089150" cy="2089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90" name="Picture 10" descr="1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133350"/>
            <a:ext cx="2176463" cy="21764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3291" name="Picture 11" descr="3D_li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6900" y="2311400"/>
            <a:ext cx="2870200" cy="205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etížená síť">
  <a:themeElements>
    <a:clrScheme name="Přetížená síť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Přetížená síť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800" b="1" i="0" u="sng" strike="noStrike" cap="none" normalizeH="0" baseline="0" smtClean="0">
            <a:ln>
              <a:noFill/>
            </a:ln>
            <a:solidFill>
              <a:srgbClr val="FFFF0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800" b="1" i="0" u="sng" strike="noStrike" cap="none" normalizeH="0" baseline="0" smtClean="0">
            <a:ln>
              <a:noFill/>
            </a:ln>
            <a:solidFill>
              <a:srgbClr val="FFFF0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řetížená síť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tížená síť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tížená síť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tížená síť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tížená síť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tížená síť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800" b="1" i="0" u="sng" strike="noStrike" cap="none" normalizeH="0" baseline="0" smtClean="0">
            <a:ln>
              <a:noFill/>
            </a:ln>
            <a:solidFill>
              <a:srgbClr val="FFFF0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800" b="1" i="0" u="sng" strike="noStrike" cap="none" normalizeH="0" baseline="0" smtClean="0">
            <a:ln>
              <a:noFill/>
            </a:ln>
            <a:solidFill>
              <a:srgbClr val="FFFF0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Designs\Přetížená síť.pot</Template>
  <TotalTime>6190</TotalTime>
  <Words>2157</Words>
  <Application>Microsoft Office PowerPoint</Application>
  <PresentationFormat>Předvádění na obrazovce (4:3)</PresentationFormat>
  <Paragraphs>570</Paragraphs>
  <Slides>93</Slides>
  <Notes>93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93</vt:i4>
      </vt:variant>
    </vt:vector>
  </HeadingPairs>
  <TitlesOfParts>
    <vt:vector size="95" baseType="lpstr">
      <vt:lpstr>Přetížená síť</vt:lpstr>
      <vt:lpstr>Vlastní návrh</vt:lpstr>
      <vt:lpstr>Mesenterium  a  peritoneum</vt:lpstr>
      <vt:lpstr>Anatomie dutiny břišní</vt:lpstr>
      <vt:lpstr>Anatomie dutiny břišní – vývoj peritonea</vt:lpstr>
      <vt:lpstr>Intraabdominální cesty šíření chorob</vt:lpstr>
      <vt:lpstr>Anatomie dutiny břišní</vt:lpstr>
      <vt:lpstr>Snímek 6</vt:lpstr>
      <vt:lpstr>Retroperitoneální prostor </vt:lpstr>
      <vt:lpstr>Snímek 8</vt:lpstr>
      <vt:lpstr>Snímek 9</vt:lpstr>
      <vt:lpstr>Snímek 10</vt:lpstr>
      <vt:lpstr>Mesenteria </vt:lpstr>
      <vt:lpstr>Snímek 12</vt:lpstr>
      <vt:lpstr>Intraabdominální cesty šíření chorob</vt:lpstr>
      <vt:lpstr>1. + 2. Omentum minus</vt:lpstr>
      <vt:lpstr>1. + 2. Omentum minus</vt:lpstr>
      <vt:lpstr>Snímek 16</vt:lpstr>
      <vt:lpstr>Snímek 17</vt:lpstr>
      <vt:lpstr>Snímek 18</vt:lpstr>
      <vt:lpstr>Snímek 19</vt:lpstr>
      <vt:lpstr>Snímek 20</vt:lpstr>
      <vt:lpstr>3. Lig. duodenocolicum</vt:lpstr>
      <vt:lpstr>Intraabdominální cesty šíření chorob</vt:lpstr>
      <vt:lpstr>Snímek 23</vt:lpstr>
      <vt:lpstr>4. Lig. gastrolienale (gastrosplenicum)</vt:lpstr>
      <vt:lpstr>Snímek 25</vt:lpstr>
      <vt:lpstr>Intraabdominální cesty šíření chorob</vt:lpstr>
      <vt:lpstr>Snímek 27</vt:lpstr>
      <vt:lpstr>6. Lig. phrenicocolicum = gastrocolicum</vt:lpstr>
      <vt:lpstr>Snímek 29</vt:lpstr>
      <vt:lpstr>7. Mesocolon transversum</vt:lpstr>
      <vt:lpstr>Snímek 31</vt:lpstr>
      <vt:lpstr>8. Mesenterium</vt:lpstr>
      <vt:lpstr>Snímek 33</vt:lpstr>
      <vt:lpstr>9. Omentum majus</vt:lpstr>
      <vt:lpstr>Anatomie dutiny břišní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Definice</vt:lpstr>
      <vt:lpstr>Peritoneální dutina</vt:lpstr>
      <vt:lpstr>Snímek 45</vt:lpstr>
      <vt:lpstr>Supramezokolický prostor</vt:lpstr>
      <vt:lpstr>Pravý subfrenický prostor</vt:lpstr>
      <vt:lpstr>Pravý subfrenický prostor Subhepatický prostor</vt:lpstr>
      <vt:lpstr>Subhepatický prostor Je spojen se subfrenickým prostorem přes volný okraj jater. </vt:lpstr>
      <vt:lpstr>Subhepatický prostor</vt:lpstr>
      <vt:lpstr>Snímek 51</vt:lpstr>
      <vt:lpstr>Levý subfrenický prostor</vt:lpstr>
      <vt:lpstr>Snímek 53</vt:lpstr>
      <vt:lpstr>Omentální burza</vt:lpstr>
      <vt:lpstr>Omentální burza</vt:lpstr>
      <vt:lpstr>Omentální burza</vt:lpstr>
      <vt:lpstr>Inframezokolický prostor</vt:lpstr>
      <vt:lpstr>Inframezokolický prostor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Mesenterium - tenké střevo</vt:lpstr>
      <vt:lpstr>Snímek 84</vt:lpstr>
      <vt:lpstr>Snímek 85</vt:lpstr>
      <vt:lpstr>Snímek 86</vt:lpstr>
      <vt:lpstr>Tlusté střevo</vt:lpstr>
      <vt:lpstr>Snímek 88</vt:lpstr>
      <vt:lpstr>Snímek 89</vt:lpstr>
      <vt:lpstr>Snímek 90</vt:lpstr>
      <vt:lpstr>Snímek 91</vt:lpstr>
      <vt:lpstr>Játra (hepar)</vt:lpstr>
      <vt:lpstr>Snímek 93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Perkutánní Léčba Maligní Obstrukční Žloutenky </dc:title>
  <dc:creator>Vlastimil A. Válek</dc:creator>
  <cp:lastModifiedBy>Vlastimil Válek</cp:lastModifiedBy>
  <cp:revision>219</cp:revision>
  <dcterms:created xsi:type="dcterms:W3CDTF">2000-01-29T21:37:32Z</dcterms:created>
  <dcterms:modified xsi:type="dcterms:W3CDTF">2009-06-15T07:59:04Z</dcterms:modified>
</cp:coreProperties>
</file>