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PhDr.J.Severová</a:t>
            </a:r>
            <a:r>
              <a:rPr lang="cs-CZ" dirty="0" smtClean="0"/>
              <a:t>,PhD</a:t>
            </a:r>
          </a:p>
          <a:p>
            <a:r>
              <a:rPr lang="cs-CZ" dirty="0" smtClean="0"/>
              <a:t>Ústav psychologie a psychosomatiky LF MU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psychologie.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Poznávací procesy – čití a vnímání.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Vnímání je psychický proces, kterým </a:t>
            </a:r>
            <a:r>
              <a:rPr lang="cs-CZ" dirty="0" smtClean="0"/>
              <a:t>zobrazujeme jevy působící v daném okamžiku na naše smyslové orgány.</a:t>
            </a:r>
          </a:p>
          <a:p>
            <a:r>
              <a:rPr lang="cs-CZ" dirty="0" smtClean="0"/>
              <a:t>Počitek znamená obraz jednotlivého znaku např. barvy, tvaru, kvality povrchu.Počitky jsou součástí vjemů.</a:t>
            </a:r>
          </a:p>
          <a:p>
            <a:r>
              <a:rPr lang="cs-CZ" dirty="0" smtClean="0"/>
              <a:t>Vnímání je základem poznávání, protože ostatní poznávací procesy zpracovávají informace získané vnímáním.Vjem </a:t>
            </a:r>
            <a:r>
              <a:rPr lang="cs-CZ" dirty="0" smtClean="0"/>
              <a:t>znamená obraz předmětu nebo procesu jako celku  např. obraz chleba, ovoce, </a:t>
            </a:r>
            <a:r>
              <a:rPr lang="cs-CZ" dirty="0" smtClean="0"/>
              <a:t>oděvu…Vjemy jsou více méně složité celky s určitou strukturou. Celek není jen souborem částí.</a:t>
            </a:r>
          </a:p>
          <a:p>
            <a:r>
              <a:rPr lang="cs-CZ" dirty="0" smtClean="0"/>
              <a:t>Vnímáme jednotlivými smysly.Jednotlivé smyslové kvality mají dolní a horní práh čití. </a:t>
            </a:r>
          </a:p>
          <a:p>
            <a:r>
              <a:rPr lang="cs-CZ" dirty="0" smtClean="0"/>
              <a:t>Jednotlivé smysly lze vycvičit co do intenzity a kvality vjemů.  Čich – degustátoři, zrak – rozlišování barev, sluch – hudební, hmat – u zrakově postižených.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Jde o obecnou vlastnost </a:t>
            </a:r>
            <a:r>
              <a:rPr lang="cs-CZ" dirty="0" err="1" smtClean="0"/>
              <a:t>n.s</a:t>
            </a:r>
            <a:r>
              <a:rPr lang="cs-CZ" dirty="0" smtClean="0"/>
              <a:t>., která se vyznačuje schopností vštípit odraz skutečnosti, uchovat jej a potom i znovu vybavit ve formě </a:t>
            </a:r>
            <a:r>
              <a:rPr lang="cs-CZ" dirty="0" err="1" smtClean="0"/>
              <a:t>znovupoznání</a:t>
            </a:r>
            <a:r>
              <a:rPr lang="cs-CZ" dirty="0" smtClean="0"/>
              <a:t> nebo reprodukce.</a:t>
            </a:r>
          </a:p>
          <a:p>
            <a:r>
              <a:rPr lang="cs-CZ" dirty="0" smtClean="0"/>
              <a:t>Počáteční forma je neúmyslná, bezděčná paměť., která nemá cíl si něco zapamatovat a neužívá pomocné prostředky napomáhající udržení pamatované látky.</a:t>
            </a:r>
          </a:p>
          <a:p>
            <a:r>
              <a:rPr lang="cs-CZ" dirty="0" smtClean="0"/>
              <a:t>Úmyslné zapamatování má cíl, používá různé metody, které mu napomáhají si zapamatovat . Je individuálně odlišné jakých smyslových modalit užívá – zrak, sluch, </a:t>
            </a:r>
            <a:r>
              <a:rPr lang="cs-CZ" dirty="0" err="1" smtClean="0"/>
              <a:t>sluch</a:t>
            </a:r>
            <a:r>
              <a:rPr lang="cs-CZ" dirty="0" smtClean="0"/>
              <a:t> a pohyb apod.</a:t>
            </a:r>
          </a:p>
          <a:p>
            <a:r>
              <a:rPr lang="cs-CZ" dirty="0" smtClean="0"/>
              <a:t> Krátkodobá paměť odráží vnější jevy a bezprostřední stopy vnímaných skutečností. </a:t>
            </a:r>
          </a:p>
          <a:p>
            <a:r>
              <a:rPr lang="cs-CZ" dirty="0" smtClean="0"/>
              <a:t>Dlouhodobá paměť  vybírá podstatné vztahy a uchovává obsahově a logicky zpracované informace.</a:t>
            </a:r>
          </a:p>
          <a:p>
            <a:r>
              <a:rPr lang="cs-CZ" dirty="0" smtClean="0"/>
              <a:t>Dlouhodobé paměti prospívá spíše logické uspořádání materiálu než mechanické memorování.</a:t>
            </a:r>
          </a:p>
          <a:p>
            <a:r>
              <a:rPr lang="cs-CZ" dirty="0" smtClean="0"/>
              <a:t>Paměť lze rovněž vytrénovat.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Jde o schopnost zaměřit se a koncentrovat na předmět našeho zájmu nebo činnosti. Ten může být reálný nebo to může být obsah naší mysli.</a:t>
            </a:r>
          </a:p>
          <a:p>
            <a:r>
              <a:rPr lang="cs-CZ" dirty="0" smtClean="0"/>
              <a:t>Koncentrace znamená sílu a intenzitu zaměřenosti jedince na předmět.</a:t>
            </a:r>
          </a:p>
          <a:p>
            <a:r>
              <a:rPr lang="cs-CZ" dirty="0" smtClean="0"/>
              <a:t>Rozsah pozornosti znamená kolik podnětů jsme schopni  postřehnout v daném časovém úseku najednou.</a:t>
            </a:r>
          </a:p>
          <a:p>
            <a:r>
              <a:rPr lang="cs-CZ" dirty="0" smtClean="0"/>
              <a:t>Oscilace pozornosti znamená kolísání. Drobné oscilace jsou běžné. Pokud jsou odklony nejen časté, ale i závažné, pak proces pozornosti výrazně narušují až znemožňují (ADHD).</a:t>
            </a:r>
          </a:p>
          <a:p>
            <a:r>
              <a:rPr lang="cs-CZ" dirty="0" smtClean="0"/>
              <a:t>Distribuce pozornosti znamená rozdělování pozornosti, její přenášení z předmětu na předmět a jde o schopnost věnovat se v jednom okamžiku více činnostem.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Učení.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Jde o záměrnou činnost, jejímž cílem je získání dalších poznatků či informací. Člověk se však učí nejen nové poznatky, ale také způsoby jednání.</a:t>
            </a:r>
          </a:p>
          <a:p>
            <a:r>
              <a:rPr lang="cs-CZ" dirty="0" smtClean="0"/>
              <a:t>Člověk se učí reagovat  stejně na podobné podněty, situace – GENERALIZACE.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Postupně se učíme odlišovat stále jemnější rozdíly mezi podněty a situacemi – DIFERENCIACE.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Učení </a:t>
            </a:r>
            <a:r>
              <a:rPr lang="cs-CZ" dirty="0" smtClean="0"/>
              <a:t>zpevněním – efekt odměny a trestu. Primární zpevnění – děti – bezprostředně po činu. Sekundární zpevnění - odložená odměna, cíl. Negativní zpevnění – kladení překážek k realizaci nežádoucího jednání.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Učení nápodobou – Napodobují se především osoby starší, významné, slavné, mediální idoly. Každá generace má své idoly.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Učení kanalizací – návykové uspokojování potřeb dané společnosti. Tak vznikají zvyky a obyčeje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Řeč a jazyk</a:t>
            </a:r>
            <a:r>
              <a:rPr lang="cs-CZ" dirty="0"/>
              <a:t>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Jazyk je komunikační kód.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Řeč mluvená a psaná je konkrétní jazykovou dovedností.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Řeč je kombinací vrozených dispozic a přiměřené a kvalitní stimulace. V dospělosti mají vliv zájmy a profese člověka.</a:t>
            </a:r>
          </a:p>
          <a:p>
            <a:pPr>
              <a:lnSpc>
                <a:spcPct val="80000"/>
              </a:lnSpc>
            </a:pPr>
            <a:r>
              <a:rPr lang="cs-CZ" sz="2000" dirty="0" err="1"/>
              <a:t>Neurokognitivní</a:t>
            </a:r>
            <a:r>
              <a:rPr lang="cs-CZ" sz="2000" dirty="0"/>
              <a:t>  síť je rozsáhlá a patří k nejmladším mozkovým strukturám. Její narušení vede k  poruchám řeči.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Většina center je v levé hemisféře – analytické.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Pravá, syntetická umožňuje porozumění řeči i psanému textu.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Podkorová centra – thalamus a bazální ganglia se podílejí na aktivizaci řečových center a jsou individuálně různě rozsáhlá.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Jde o nejsložitější psychickou činnost. Je to schopnost člověka řešit problémy na základě dříve osvojených znalostí, a to jak teoretických, tak i praktických.</a:t>
            </a:r>
          </a:p>
          <a:p>
            <a:r>
              <a:rPr lang="cs-CZ" dirty="0" smtClean="0"/>
              <a:t>Myšlení se děje prostřednictvím myšlenkových </a:t>
            </a:r>
            <a:r>
              <a:rPr lang="cs-CZ" dirty="0" err="1" smtClean="0"/>
              <a:t>oparecí</a:t>
            </a:r>
            <a:r>
              <a:rPr lang="cs-CZ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Analýzy – rozkládání celku na části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Syntézy – skládání celku z částí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Klasifikace – třídění a uspořádání různých </a:t>
            </a:r>
            <a:r>
              <a:rPr lang="cs-CZ" dirty="0" err="1" smtClean="0"/>
              <a:t>jevůpodle</a:t>
            </a:r>
            <a:r>
              <a:rPr lang="cs-CZ" dirty="0" smtClean="0"/>
              <a:t> společných znaků do tříd, rodů apod.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Konkretizace – z obecných zákonů vydělujeme jednotlivé konkrétní jevy, osoby, předměty.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Abstrakce – z jednotlivostí tvoříme systémy vysoké teoretické úrovně a složitosti.</a:t>
            </a:r>
          </a:p>
          <a:p>
            <a:pPr marL="514350" indent="-514350"/>
            <a:r>
              <a:rPr lang="cs-CZ" dirty="0" smtClean="0"/>
              <a:t>Na kvalitu myšlení mají vliv ostatní poznávací procesy a jejich kvalita a také úroveň vzdělání a podnětnost výchovy.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Vůle.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Jde o obecnou schopnost vynaložit určité úsilí při dosahování určitého cíle.</a:t>
            </a:r>
          </a:p>
          <a:p>
            <a:r>
              <a:rPr lang="cs-CZ" dirty="0" smtClean="0"/>
              <a:t>Volní vlastnosti se významnou měrou podílejí na začlenění člověka do společnosti a na rozvoji jeho osobnosti.</a:t>
            </a:r>
          </a:p>
          <a:p>
            <a:r>
              <a:rPr lang="cs-CZ" dirty="0" smtClean="0"/>
              <a:t>Vynaložení vůle vyžaduje: zájem, snahu, rozhodnutí a aktivizaci.</a:t>
            </a:r>
          </a:p>
          <a:p>
            <a:r>
              <a:rPr lang="cs-CZ" dirty="0" smtClean="0"/>
              <a:t>Vyžaduje i koordinaci, soustředění a kontrolu jednání.</a:t>
            </a:r>
          </a:p>
          <a:p>
            <a:r>
              <a:rPr lang="cs-CZ" dirty="0" smtClean="0"/>
              <a:t>Podporuje ji: cvik, </a:t>
            </a:r>
            <a:r>
              <a:rPr lang="cs-CZ" dirty="0" err="1" smtClean="0"/>
              <a:t>tréning</a:t>
            </a:r>
            <a:r>
              <a:rPr lang="cs-CZ" dirty="0" smtClean="0"/>
              <a:t>, zhospodárnění a úspěšné </a:t>
            </a:r>
            <a:r>
              <a:rPr lang="cs-CZ" smtClean="0"/>
              <a:t>splnění cílů.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Dodávají dynamiku a zajímavost ostatním psychickým stavům a procesům.  Jde o ryze subjektivní charakteristiku, která vyjadřuje prožívání skutečnosti konkrétním jedincem.</a:t>
            </a:r>
          </a:p>
          <a:p>
            <a:r>
              <a:rPr lang="cs-CZ" dirty="0" smtClean="0"/>
              <a:t>Mají vnitřní a vnější výraz. Vnitřní prožívání je výrazně individuální. Vnější výraz emocí je určen kulturou a společenstvím, v němž žijeme.</a:t>
            </a:r>
          </a:p>
          <a:p>
            <a:r>
              <a:rPr lang="cs-CZ" dirty="0" smtClean="0"/>
              <a:t>Např. smutek vyjadřuje v Evropě černá barva, slzy a skleslé držení těla. Na Dálném východě je bílá barva, ovládání se, nedání smutku najevo (filozof v Číně).</a:t>
            </a:r>
          </a:p>
          <a:p>
            <a:r>
              <a:rPr lang="cs-CZ" dirty="0" smtClean="0"/>
              <a:t>Nižší city – pocity jsou spojeny se základním fyziologickým procesy nebo vznikají jako bezprostřední odezva na změny uvnitř organismu. Patří sem i obranné reakce.</a:t>
            </a:r>
          </a:p>
          <a:p>
            <a:r>
              <a:rPr lang="cs-CZ" dirty="0" smtClean="0"/>
              <a:t>Vyšší city jsou fylogeneticky mladší, jsou spojeny s komplexnějším prožíváním např. estetických nebo etických jevů a skutečností.</a:t>
            </a:r>
          </a:p>
          <a:p>
            <a:r>
              <a:rPr lang="cs-CZ" dirty="0" smtClean="0"/>
              <a:t>City krátkodobé, menší intenzita), nálady (</a:t>
            </a:r>
            <a:r>
              <a:rPr lang="cs-CZ" dirty="0" err="1" smtClean="0"/>
              <a:t>déledobější</a:t>
            </a:r>
            <a:r>
              <a:rPr lang="cs-CZ" dirty="0" smtClean="0"/>
              <a:t>, vnějšími </a:t>
            </a:r>
            <a:r>
              <a:rPr lang="cs-CZ" dirty="0" err="1" smtClean="0"/>
              <a:t>vlivvy</a:t>
            </a:r>
            <a:r>
              <a:rPr lang="cs-CZ" dirty="0" smtClean="0"/>
              <a:t> vyvolané), afekty )krátkodobé, velmi bouřlivé), vášně (intenzívní, dlouhodobé).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Fantazie.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Při vzniku představ má značný význam kódování vnímaných obsahů a jejich následné dekódování. Záleží na tom, bude-li dekódován jako celek nebo částečně.</a:t>
            </a:r>
          </a:p>
          <a:p>
            <a:r>
              <a:rPr lang="cs-CZ" dirty="0" smtClean="0"/>
              <a:t>Představy spojené s minulostí jsou vzpomínky.</a:t>
            </a:r>
          </a:p>
          <a:p>
            <a:r>
              <a:rPr lang="cs-CZ" dirty="0" smtClean="0"/>
              <a:t>Představy do budoucnosti jsou spojeny s životnímu cíli nebo záměry a mohou mít kladný nebo záporný emoční náboj.</a:t>
            </a:r>
          </a:p>
          <a:p>
            <a:r>
              <a:rPr lang="cs-CZ" dirty="0" smtClean="0"/>
              <a:t>Tvořivá činnost není bez fantazie možná. Jde o netradiční, nové řešení obvyklé situace nebo problému. Jde o schopnost netradičního pohledu, nápad.</a:t>
            </a:r>
          </a:p>
          <a:p>
            <a:r>
              <a:rPr lang="cs-CZ" dirty="0" smtClean="0"/>
              <a:t>Tvořivost patří k vlastnostem osobnosti  a nesouvisí s úrovní inteligence.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Psychologie je vědní obor, který zkoumá psychické procesy, stavy a vlastnosti člověka, jejich změny během vývoje a v souvislosti s lidským i věcným prostředím.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Zabývá se jejich normálními i patologickými projevy, prevencí  psychických krizí a selhání a léčbou psychických poruch.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to věda hraniční, což znamená, že předmětem svého zájmu zasahuje jak do věd společenských, tak i přírodních.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Hlavním předmětem zkoumání je ČLOVĚK 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Vyjadřují  průběh změny od nějakého počátečního stavu do stavu konečného. Jsou velmi rozmanité a řadíme k nim: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Funkce poznávací – vnímání, myšlení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Funkce citové – emoce, pocity, prožitky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Funkce snahové – motivy, cíle,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Funkce integrační – sjednocení v rámci temperamentu, osobnosti</a:t>
            </a:r>
          </a:p>
          <a:p>
            <a:pPr marL="514350" indent="-514350"/>
            <a:r>
              <a:rPr lang="cs-CZ" dirty="0" smtClean="0"/>
              <a:t>Jejich zdrojem je zpravidla nevyvážený stav jednice, nerovnováha působících sil a vlivů mezi ním a okolím a cílem je dosažení vyváženého stavu buď uspokojením nebo nahrazením něčím jiným.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stavy.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Znamenají stav určitého celku v určitém časovém úseku. Jde o stacionární charakteristiku, jde o přítomnou nebo přechodnou duševní kvalitu. </a:t>
            </a:r>
          </a:p>
          <a:p>
            <a:r>
              <a:rPr lang="cs-CZ" dirty="0" smtClean="0"/>
              <a:t>Během jednoho časového úseku může  být přítomno několik stavů.</a:t>
            </a:r>
          </a:p>
          <a:p>
            <a:r>
              <a:rPr lang="cs-CZ" dirty="0" smtClean="0"/>
              <a:t>Jednotlivé stavy se mohou opakovat v různých časových úsecích.</a:t>
            </a:r>
          </a:p>
          <a:p>
            <a:r>
              <a:rPr lang="cs-CZ" dirty="0" smtClean="0"/>
              <a:t>Stav svou kvalitou spoluurčuje průběh psychických procesů.</a:t>
            </a:r>
          </a:p>
          <a:p>
            <a:r>
              <a:rPr lang="cs-CZ" dirty="0" smtClean="0"/>
              <a:t>Ke stavům patří např. hlad, spánek, radost, rozčílení, nuda, přetížení apod.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vlastnosti.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Jsou to popisné prvky struktury osobnosti, které nám umožňují předvídat, jak se konkrétní jedinec zachová v různých situacích a jak je bude prožívat.</a:t>
            </a:r>
          </a:p>
          <a:p>
            <a:r>
              <a:rPr lang="cs-CZ" dirty="0" smtClean="0"/>
              <a:t>Považujeme je za vnitřní činitelem kteří mají GENETICKÝ ZÁKLAD.</a:t>
            </a:r>
          </a:p>
          <a:p>
            <a:r>
              <a:rPr lang="cs-CZ" dirty="0" smtClean="0"/>
              <a:t>Jejich </a:t>
            </a:r>
            <a:r>
              <a:rPr lang="cs-CZ" dirty="0" err="1" smtClean="0"/>
              <a:t>externalizaci</a:t>
            </a:r>
            <a:r>
              <a:rPr lang="cs-CZ" dirty="0" smtClean="0"/>
              <a:t> ovlivňují spolu s dědičností tyto faktory:VÝCHOVA, ŽIVOTNÍ A KULTURNÍ PROSTŘEDÍ.</a:t>
            </a:r>
          </a:p>
          <a:p>
            <a:r>
              <a:rPr lang="cs-CZ" dirty="0" smtClean="0"/>
              <a:t>Základní  prvkem je temperament, celek vlastností  osobnosti se nazývá charakter.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2400" cy="1143000"/>
          </a:xfrm>
        </p:spPr>
        <p:txBody>
          <a:bodyPr/>
          <a:lstStyle/>
          <a:p>
            <a:r>
              <a:rPr lang="cs-CZ" dirty="0" smtClean="0"/>
              <a:t>Vývoj.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to celoživotní proces zahrnující komplex kvantitativních (růst, hmotnost…) a kvalitativních (vývojová období) změn, které mají řadu rysů pro všechny lidi společných, ale jejich průběh je u každého jedince individuální.</a:t>
            </a:r>
          </a:p>
          <a:p>
            <a:r>
              <a:rPr lang="cs-CZ" dirty="0" smtClean="0"/>
              <a:t>Společné rysy vyjadřují vývojové zákonitosti.</a:t>
            </a:r>
          </a:p>
          <a:p>
            <a:r>
              <a:rPr lang="cs-CZ" dirty="0" smtClean="0"/>
              <a:t>Vývoj lze definovat jako změnu struktury, charakterizovanou těmito znaky: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Jde o změnu nezvratnou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Jde o změnu zákonitou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Jde o změnu determinovanou zevnitř i zvenčí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Jde o změnu od méně dokonalého k dokonalejšímu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Nespočívá pouze ve změnách kvantitativních, ale i kvalitativních.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Zkoumané projevy.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Normální projevy: znamenají takové pozorovatelné projevy člověka, který je fyzicky i psychicky relativně zdráv, dokáže se vyrovnávat adaptivním způsobem se změnami a zátěží  ve svém životě a jeho chování odpovídá jeho věku, zkušenostem a dalším okolnostem.</a:t>
            </a:r>
          </a:p>
          <a:p>
            <a:r>
              <a:rPr lang="cs-CZ" dirty="0" smtClean="0"/>
              <a:t>Patologické projevy znamenají odchylku od normálního průběhu a projevu psychických procesů, stavů a vlastností. Velikost a časová charakteristika odchylky pak určuje, zda je patologický projev jen náhodný, či trvalý, zda je reverzibilní či ne, je-li ohrožující pro jedince a jeho okolí.</a:t>
            </a:r>
          </a:p>
          <a:p>
            <a:r>
              <a:rPr lang="cs-CZ" dirty="0" smtClean="0"/>
              <a:t>Prevence a terapie :prevence se zabývá předcházením selhání psychiky pod vlivem běžného života, pomocí duševní hygieny. Terapie se zaměřuje na zlepšení nebo vyléčení různých forem a stupňů psychického selhání specifickými metodami.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psychologických věd.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. Obecné řeší teoretickými postupy a metodami otázky psychologie.Dochází k definicím, zákonům a novým pojetím psychiky člověka. Patří sem obecná psychologie, metodologie, dějiny psychologie.</a:t>
            </a:r>
          </a:p>
          <a:p>
            <a:r>
              <a:rPr lang="cs-CZ" dirty="0" smtClean="0"/>
              <a:t>Speciální psychologie vychází z poznatků aplikované psychologie a na základě konkrétních poznatků z jednotlivých oblastí  je specificky zkoumají  a vytvářejí teoretické systémy, definice a zákonitosti v jednotlivých oblastech zkoumání psychiky člověka. Patří sem: vývojová, sociální, pedagogická, pracovní, </a:t>
            </a:r>
            <a:r>
              <a:rPr lang="cs-CZ" dirty="0" err="1" smtClean="0"/>
              <a:t>forezní</a:t>
            </a:r>
            <a:r>
              <a:rPr lang="cs-CZ" dirty="0" smtClean="0"/>
              <a:t> a další.</a:t>
            </a:r>
          </a:p>
          <a:p>
            <a:r>
              <a:rPr lang="cs-CZ" dirty="0" smtClean="0"/>
              <a:t>Aplikovaná psychologie řeší každodenní problémy konkrétních lidí v nesčetných oblastech běžného života. Patří se např. oblasti terapie, diagnostiky ve zdravotnictví, školství, pracovním procesu, obchodní činností, trestní, policejní sportovní….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Psychologické metody.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Pozorování</a:t>
            </a:r>
          </a:p>
          <a:p>
            <a:r>
              <a:rPr lang="cs-CZ" dirty="0" smtClean="0"/>
              <a:t>Experiment</a:t>
            </a:r>
          </a:p>
          <a:p>
            <a:r>
              <a:rPr lang="cs-CZ" dirty="0" smtClean="0"/>
              <a:t>Dotazování</a:t>
            </a:r>
          </a:p>
          <a:p>
            <a:r>
              <a:rPr lang="cs-CZ" dirty="0" smtClean="0"/>
              <a:t>¨Testy</a:t>
            </a:r>
          </a:p>
          <a:p>
            <a:r>
              <a:rPr lang="cs-CZ" dirty="0" smtClean="0"/>
              <a:t>Analýza výtvorů</a:t>
            </a:r>
          </a:p>
          <a:p>
            <a:r>
              <a:rPr lang="cs-CZ" dirty="0" smtClean="0"/>
              <a:t>Ankety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89</TotalTime>
  <Words>1647</Words>
  <Application>Microsoft Office PowerPoint</Application>
  <PresentationFormat>Předvádění na obrazovce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Jmění</vt:lpstr>
      <vt:lpstr>Úvod do psychologie.</vt:lpstr>
      <vt:lpstr>Definice psychologie</vt:lpstr>
      <vt:lpstr>Psychické procesy</vt:lpstr>
      <vt:lpstr>Psychické stavy.</vt:lpstr>
      <vt:lpstr>Psychické vlastnosti.</vt:lpstr>
      <vt:lpstr>Vývoj.</vt:lpstr>
      <vt:lpstr>Zkoumané projevy.</vt:lpstr>
      <vt:lpstr>Typy psychologických věd.</vt:lpstr>
      <vt:lpstr>Psychologické metody.</vt:lpstr>
      <vt:lpstr>Poznávací procesy – čití a vnímání.</vt:lpstr>
      <vt:lpstr>Paměť.</vt:lpstr>
      <vt:lpstr>Pozornost.</vt:lpstr>
      <vt:lpstr>Učení.</vt:lpstr>
      <vt:lpstr>Řeč a jazyk.</vt:lpstr>
      <vt:lpstr>Myšlení.</vt:lpstr>
      <vt:lpstr>Vůle.</vt:lpstr>
      <vt:lpstr>Emoce.</vt:lpstr>
      <vt:lpstr>Fantazie.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psychologie.</dc:title>
  <dc:creator>Jana</dc:creator>
  <cp:lastModifiedBy>Jana</cp:lastModifiedBy>
  <cp:revision>11</cp:revision>
  <dcterms:created xsi:type="dcterms:W3CDTF">2010-02-18T07:36:29Z</dcterms:created>
  <dcterms:modified xsi:type="dcterms:W3CDTF">2010-02-18T18:00:31Z</dcterms:modified>
</cp:coreProperties>
</file>