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2" r:id="rId5"/>
    <p:sldId id="263" r:id="rId6"/>
    <p:sldId id="264" r:id="rId7"/>
    <p:sldId id="269" r:id="rId8"/>
    <p:sldId id="265" r:id="rId9"/>
    <p:sldId id="266" r:id="rId10"/>
    <p:sldId id="267" r:id="rId11"/>
    <p:sldId id="268" r:id="rId12"/>
    <p:sldId id="270" r:id="rId13"/>
    <p:sldId id="279" r:id="rId14"/>
    <p:sldId id="280" r:id="rId15"/>
    <p:sldId id="281" r:id="rId16"/>
    <p:sldId id="273" r:id="rId17"/>
    <p:sldId id="274" r:id="rId18"/>
    <p:sldId id="275" r:id="rId19"/>
    <p:sldId id="276" r:id="rId20"/>
    <p:sldId id="277" r:id="rId21"/>
    <p:sldId id="278" r:id="rId22"/>
    <p:sldId id="282" r:id="rId23"/>
    <p:sldId id="287" r:id="rId24"/>
    <p:sldId id="283" r:id="rId25"/>
    <p:sldId id="284" r:id="rId26"/>
    <p:sldId id="285" r:id="rId27"/>
    <p:sldId id="286" r:id="rId28"/>
    <p:sldId id="288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60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AB9A91A-61BA-4A1E-A79A-5D3624FB7058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1A1D2A9-166A-43C4-9EA7-3475A2DC3A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9A91A-61BA-4A1E-A79A-5D3624FB7058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D2A9-166A-43C4-9EA7-3475A2DC3A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9A91A-61BA-4A1E-A79A-5D3624FB7058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D2A9-166A-43C4-9EA7-3475A2DC3A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AB9A91A-61BA-4A1E-A79A-5D3624FB7058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1A1D2A9-166A-43C4-9EA7-3475A2DC3A2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AB9A91A-61BA-4A1E-A79A-5D3624FB7058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1A1D2A9-166A-43C4-9EA7-3475A2DC3A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9A91A-61BA-4A1E-A79A-5D3624FB7058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D2A9-166A-43C4-9EA7-3475A2DC3A2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9A91A-61BA-4A1E-A79A-5D3624FB7058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D2A9-166A-43C4-9EA7-3475A2DC3A2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AB9A91A-61BA-4A1E-A79A-5D3624FB7058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1A1D2A9-166A-43C4-9EA7-3475A2DC3A2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9A91A-61BA-4A1E-A79A-5D3624FB7058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1D2A9-166A-43C4-9EA7-3475A2DC3A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AB9A91A-61BA-4A1E-A79A-5D3624FB7058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1A1D2A9-166A-43C4-9EA7-3475A2DC3A2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AB9A91A-61BA-4A1E-A79A-5D3624FB7058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1A1D2A9-166A-43C4-9EA7-3475A2DC3A2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AB9A91A-61BA-4A1E-A79A-5D3624FB7058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1A1D2A9-166A-43C4-9EA7-3475A2DC3A2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Výchovná kompetence v dalším vzdělávání pracovníků s dětmi a mládeží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Jiří </a:t>
            </a:r>
            <a:r>
              <a:rPr lang="cs-CZ" dirty="0" err="1" smtClean="0"/>
              <a:t>Sliacky</a:t>
            </a:r>
            <a:endParaRPr lang="cs-CZ" dirty="0" smtClean="0"/>
          </a:p>
          <a:p>
            <a:r>
              <a:rPr lang="cs-CZ" dirty="0" smtClean="0"/>
              <a:t>In Pedagogická orientace 2009, </a:t>
            </a:r>
            <a:r>
              <a:rPr lang="cs-CZ" dirty="0" err="1" smtClean="0"/>
              <a:t>roč</a:t>
            </a:r>
            <a:r>
              <a:rPr lang="cs-CZ" dirty="0" smtClean="0"/>
              <a:t>. 19, č. 1, s. 28 – 46. ISSN 1211 – 4669</a:t>
            </a:r>
          </a:p>
          <a:p>
            <a:r>
              <a:rPr lang="cs-CZ" dirty="0" smtClean="0"/>
              <a:t>Zpracovala : Bc. Pavla </a:t>
            </a:r>
            <a:r>
              <a:rPr lang="cs-CZ" dirty="0" err="1" smtClean="0"/>
              <a:t>Brandová</a:t>
            </a:r>
            <a:r>
              <a:rPr lang="cs-CZ" dirty="0" smtClean="0"/>
              <a:t>, 2010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Děti a mládež – objekt výchovy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i="1" dirty="0" smtClean="0"/>
          </a:p>
          <a:p>
            <a:endParaRPr lang="cs-CZ" i="1" dirty="0" smtClean="0"/>
          </a:p>
          <a:p>
            <a:r>
              <a:rPr lang="cs-CZ" i="1" dirty="0" smtClean="0"/>
              <a:t>Dítě</a:t>
            </a:r>
            <a:r>
              <a:rPr lang="cs-CZ" dirty="0" smtClean="0"/>
              <a:t> – dle Úmluvy o právech dítěte – </a:t>
            </a:r>
            <a:r>
              <a:rPr lang="cs-CZ" i="1" dirty="0" smtClean="0"/>
              <a:t>fyzická osoba mladší 18 let</a:t>
            </a:r>
          </a:p>
          <a:p>
            <a:pPr>
              <a:buNone/>
            </a:pPr>
            <a:endParaRPr lang="cs-CZ" i="1" dirty="0" smtClean="0"/>
          </a:p>
          <a:p>
            <a:r>
              <a:rPr lang="cs-CZ" i="1" dirty="0" smtClean="0"/>
              <a:t>Mládež</a:t>
            </a:r>
            <a:r>
              <a:rPr lang="cs-CZ" dirty="0" smtClean="0"/>
              <a:t> – dle Koncepce státní politiky pro oblast dětí a mládeže na období 2007 – 2013 – </a:t>
            </a:r>
            <a:r>
              <a:rPr lang="cs-CZ" i="1" dirty="0" smtClean="0"/>
              <a:t>fyzická osoba od 18 do dovršení 26 let</a:t>
            </a:r>
            <a:endParaRPr lang="cs-CZ" i="1" dirty="0"/>
          </a:p>
        </p:txBody>
      </p:sp>
      <p:pic>
        <p:nvPicPr>
          <p:cNvPr id="4" name="il_fi" descr="http://www.bryle-optika.cz/foto/126/b-main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285729"/>
            <a:ext cx="2071702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l_fi" descr="http://www.stdevenicks.org.uk/header_youth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4857760"/>
            <a:ext cx="3667112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Pracovník s dětmi a mládeží – klíčový faktor edukačního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Fyzická osoba starší 18 let, morálně a trestně bezúhonná, která je zdravotně i právně způsobilá pro práci s dětmi a mládeží</a:t>
            </a:r>
          </a:p>
          <a:p>
            <a:r>
              <a:rPr lang="cs-CZ" dirty="0" smtClean="0"/>
              <a:t>Další vzdělávání: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1998 – Česká rada dětí a mládeže (ČRDM), </a:t>
            </a:r>
            <a:r>
              <a:rPr lang="cs-CZ" sz="1600" dirty="0" smtClean="0"/>
              <a:t>založena osmi občanskými sdruženími s cílem „podporovat podmínky pro kvalitní život a všestranný rozvoj dětí a mladých lidí“</a:t>
            </a:r>
            <a:endParaRPr lang="cs-CZ" dirty="0" smtClean="0"/>
          </a:p>
          <a:p>
            <a:r>
              <a:rPr lang="cs-CZ" dirty="0" smtClean="0"/>
              <a:t>2002 – legislativní ukotvení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- MŠMT – 2002 – „</a:t>
            </a:r>
            <a:r>
              <a:rPr lang="cs-CZ" i="1" dirty="0" smtClean="0"/>
              <a:t>Koncepce dalšího vzdělávání pedagogických pracovníků školských zařízení pro zájmové vzdělávání a odborné přípravy pracovníků s dětmi a mládeží v oblasti volného času“</a:t>
            </a:r>
          </a:p>
          <a:p>
            <a:pPr>
              <a:buFont typeface="Wingdings" pitchFamily="2" charset="2"/>
              <a:buChar char="Ø"/>
            </a:pPr>
            <a:r>
              <a:rPr lang="cs-CZ" i="1" dirty="0" smtClean="0"/>
              <a:t>- </a:t>
            </a:r>
            <a:r>
              <a:rPr lang="cs-CZ" dirty="0" smtClean="0"/>
              <a:t>MŠMT – „</a:t>
            </a:r>
            <a:r>
              <a:rPr lang="cs-CZ" i="1" dirty="0" smtClean="0"/>
              <a:t>Příkaz ministryně školství, mládeže a tělovýchovy k ověřování odborné přípravy pracovníků s dětmi a mládeží v oblasti volného času“. </a:t>
            </a:r>
            <a:r>
              <a:rPr lang="cs-CZ" sz="1600" i="1" dirty="0" smtClean="0"/>
              <a:t>Pověřuje, které organizace jsou pověřeny a které mohou realizovat odbornou přípravu. Ustanovuje gestora pro  ověřování přípravy a Komisi pro udělování oprávnění k odborné přípravě.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Kompetence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„</a:t>
            </a:r>
            <a:r>
              <a:rPr lang="cs-CZ" dirty="0" err="1" smtClean="0"/>
              <a:t>compétence</a:t>
            </a:r>
            <a:r>
              <a:rPr lang="cs-CZ" dirty="0" smtClean="0"/>
              <a:t>“ (fr.) – „schopnost vykonávat určitou zvláštní práci při profesním výcviku“ (Maňák, 2007)</a:t>
            </a:r>
          </a:p>
          <a:p>
            <a:r>
              <a:rPr lang="cs-CZ" dirty="0" smtClean="0"/>
              <a:t>Dvě roviny:</a:t>
            </a:r>
          </a:p>
          <a:p>
            <a:pPr>
              <a:buFontTx/>
              <a:buChar char="-"/>
            </a:pPr>
            <a:r>
              <a:rPr lang="cs-CZ" dirty="0" smtClean="0"/>
              <a:t>Maňák (2007) </a:t>
            </a:r>
            <a:r>
              <a:rPr lang="cs-CZ" sz="1600" dirty="0" smtClean="0"/>
              <a:t>–</a:t>
            </a:r>
            <a:r>
              <a:rPr lang="cs-CZ" dirty="0" smtClean="0"/>
              <a:t> </a:t>
            </a:r>
            <a:r>
              <a:rPr lang="cs-CZ" sz="1600" dirty="0" smtClean="0"/>
              <a:t>„souhrn </a:t>
            </a:r>
            <a:r>
              <a:rPr lang="cs-CZ" sz="1600" b="1" dirty="0" smtClean="0"/>
              <a:t>vědomostí</a:t>
            </a:r>
            <a:r>
              <a:rPr lang="cs-CZ" sz="1600" dirty="0" smtClean="0"/>
              <a:t>, </a:t>
            </a:r>
            <a:r>
              <a:rPr lang="cs-CZ" sz="1600" b="1" dirty="0" smtClean="0"/>
              <a:t>dovedností</a:t>
            </a:r>
            <a:r>
              <a:rPr lang="cs-CZ" sz="1600" dirty="0" smtClean="0"/>
              <a:t>, </a:t>
            </a:r>
            <a:r>
              <a:rPr lang="cs-CZ" sz="1600" b="1" dirty="0" smtClean="0"/>
              <a:t>schopností</a:t>
            </a:r>
            <a:r>
              <a:rPr lang="cs-CZ" sz="1600" dirty="0" smtClean="0"/>
              <a:t>, </a:t>
            </a:r>
            <a:r>
              <a:rPr lang="cs-CZ" sz="1600" b="1" dirty="0" smtClean="0"/>
              <a:t>postojů</a:t>
            </a:r>
            <a:r>
              <a:rPr lang="cs-CZ" sz="1600" dirty="0" smtClean="0"/>
              <a:t> a hodnot důležitých pro osobní rozvoj a uplatnění každého člena ve společnosti“</a:t>
            </a:r>
          </a:p>
          <a:p>
            <a:pPr>
              <a:buFontTx/>
              <a:buChar char="-"/>
            </a:pPr>
            <a:r>
              <a:rPr lang="cs-CZ" dirty="0" err="1" smtClean="0"/>
              <a:t>Veteška</a:t>
            </a:r>
            <a:r>
              <a:rPr lang="cs-CZ" dirty="0" smtClean="0"/>
              <a:t> (2008) </a:t>
            </a:r>
            <a:r>
              <a:rPr lang="cs-CZ" sz="1600" dirty="0" smtClean="0"/>
              <a:t>–</a:t>
            </a:r>
            <a:r>
              <a:rPr lang="cs-CZ" dirty="0" smtClean="0"/>
              <a:t> </a:t>
            </a:r>
            <a:r>
              <a:rPr lang="cs-CZ" sz="1600" dirty="0" smtClean="0"/>
              <a:t>„oprávnění jednotlivce činit rozhodnutí“</a:t>
            </a:r>
          </a:p>
          <a:p>
            <a:r>
              <a:rPr lang="cs-CZ" dirty="0" smtClean="0"/>
              <a:t>kompetence tedy nejsou samy o sobě obsahem edukačního procesu, ale jeho </a:t>
            </a:r>
            <a:r>
              <a:rPr lang="cs-CZ" b="1" dirty="0" smtClean="0"/>
              <a:t>výsledkem</a:t>
            </a:r>
            <a:r>
              <a:rPr lang="cs-CZ" dirty="0" smtClean="0"/>
              <a:t>.</a:t>
            </a:r>
          </a:p>
          <a:p>
            <a:r>
              <a:rPr lang="cs-CZ" dirty="0" smtClean="0"/>
              <a:t>cílem vzdělávání podle kompetencí je, aby byl pracovník schopen efektivně zvládat situace a úkoly, které bude řešit. </a:t>
            </a:r>
            <a:r>
              <a:rPr lang="cs-CZ" i="1" dirty="0" smtClean="0"/>
              <a:t>Kompetenční vzdělávání oproti tradičnímu zajišťuje větší provázanost se samotnou praxí.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Proč v rámci dalšího vzdělávání pracovníků je třeba konstruovat nějaké kompetence</a:t>
            </a:r>
          </a:p>
          <a:p>
            <a:pPr algn="ctr">
              <a:buNone/>
            </a:pPr>
            <a:r>
              <a:rPr lang="cs-CZ" sz="6600" dirty="0" smtClean="0"/>
              <a:t>?</a:t>
            </a:r>
            <a:endParaRPr lang="cs-CZ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Co znamená, když se řekne, že pracovník by měl být plně kompetentní pro práci s dětmi a mládeží</a:t>
            </a:r>
          </a:p>
          <a:p>
            <a:pPr algn="ctr">
              <a:buNone/>
            </a:pPr>
            <a:r>
              <a:rPr lang="cs-CZ" sz="6600" dirty="0" smtClean="0"/>
              <a:t>?</a:t>
            </a:r>
            <a:endParaRPr lang="cs-CZ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just">
              <a:buNone/>
            </a:pPr>
            <a:r>
              <a:rPr lang="cs-CZ" dirty="0" smtClean="0"/>
              <a:t>   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Znamená to, „že úroveň edukačního procesu nezávisí pouze na úrovni jeho vědomostí a škále dovedností, ale že edukační proces bude ovlivňovat jeho </a:t>
            </a: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motivaci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, dotvářet systém hodnot a naučí ho aplikovat získané poznatky v praxi. Povede ho k tomu, že bude umět nové prožitky přetvořit do zkušeností, ze kterých bude umět pro danou činnost dále čerpat“.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Kompetence pracovníka s dětmi a mládeží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2900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/>
                <a:gridCol w="1866900"/>
                <a:gridCol w="1866900"/>
                <a:gridCol w="18669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Výchovná</a:t>
                      </a:r>
                      <a:r>
                        <a:rPr lang="cs-CZ" baseline="0" dirty="0" smtClean="0"/>
                        <a:t> kompetence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Osobnostní</a:t>
                      </a:r>
                      <a:r>
                        <a:rPr lang="cs-CZ" baseline="0" dirty="0" smtClean="0"/>
                        <a:t> kompetence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Rozvíjející</a:t>
                      </a:r>
                    </a:p>
                    <a:p>
                      <a:r>
                        <a:rPr lang="cs-CZ" dirty="0" smtClean="0"/>
                        <a:t>kompetence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Navazující</a:t>
                      </a:r>
                    </a:p>
                    <a:p>
                      <a:r>
                        <a:rPr lang="cs-CZ" dirty="0" smtClean="0"/>
                        <a:t>kompetence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kognitivní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empatie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adaptivní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Souvisí s daným oborem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komunikativní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asertivita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informační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diagnostická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autentičnost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sebevzdělávací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odpovědnost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sebereflektivní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0769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otevřenost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autoregulativní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Kompetence pracovníka s dětmi a mládeží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/>
                <a:gridCol w="1866900"/>
                <a:gridCol w="1866900"/>
                <a:gridCol w="18669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Výchovná kompetence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Osobnostní</a:t>
                      </a:r>
                      <a:r>
                        <a:rPr lang="cs-CZ" baseline="0" dirty="0" smtClean="0"/>
                        <a:t> kompetence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Rozvíjející kompetence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Navazující kompetence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kognitivní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empatie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adaptivní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Související s oborem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komunikativní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asertivita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informační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diagnostická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autentičnost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sebevzdělávací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odpovědnost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sebereflektivní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otevřenost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autoregulativní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lipsa 4"/>
          <p:cNvSpPr/>
          <p:nvPr/>
        </p:nvSpPr>
        <p:spPr>
          <a:xfrm>
            <a:off x="357158" y="1428736"/>
            <a:ext cx="1928826" cy="30718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Výchovná kompetence pracovníka s dětmi a mládeží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i="1" dirty="0" smtClean="0"/>
          </a:p>
          <a:p>
            <a:endParaRPr lang="cs-CZ" i="1" dirty="0" smtClean="0"/>
          </a:p>
          <a:p>
            <a:r>
              <a:rPr lang="cs-CZ" i="1" dirty="0" smtClean="0"/>
              <a:t>„jádro samotné práce s dětmi a mládeží“ </a:t>
            </a:r>
            <a:r>
              <a:rPr lang="cs-CZ" dirty="0" smtClean="0"/>
              <a:t>(Švec, 1998)</a:t>
            </a:r>
          </a:p>
          <a:p>
            <a:r>
              <a:rPr lang="cs-CZ" i="1" dirty="0" smtClean="0"/>
              <a:t>„souhrn způsobilostí, kterými by měl být vybaven pracovník, </a:t>
            </a:r>
            <a:r>
              <a:rPr lang="cs-CZ" b="1" i="1" dirty="0" smtClean="0"/>
              <a:t>aby mohl efektivně a pozitivně ovlivňovat psychosociální a kognitivní vývoj dětí a mládeže</a:t>
            </a:r>
            <a:r>
              <a:rPr lang="cs-CZ" i="1" dirty="0" smtClean="0"/>
              <a:t>“ </a:t>
            </a:r>
            <a:r>
              <a:rPr lang="cs-CZ" dirty="0" smtClean="0"/>
              <a:t>(Švec, 1998)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Výchovná kompetence - kognitivní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2285984" y="1714488"/>
          <a:ext cx="3686172" cy="1543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617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Výchovná</a:t>
                      </a:r>
                      <a:r>
                        <a:rPr lang="cs-CZ" baseline="0" dirty="0" smtClean="0"/>
                        <a:t> kompetence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kognitivní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komunikativní</a:t>
                      </a:r>
                      <a:endParaRPr lang="cs-CZ" dirty="0"/>
                    </a:p>
                  </a:txBody>
                  <a:tcPr/>
                </a:tc>
              </a:tr>
              <a:tr h="430528">
                <a:tc>
                  <a:txBody>
                    <a:bodyPr/>
                    <a:lstStyle/>
                    <a:p>
                      <a:r>
                        <a:rPr lang="cs-CZ" dirty="0" smtClean="0"/>
                        <a:t>diagnostická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Elipsa 5"/>
          <p:cNvSpPr/>
          <p:nvPr/>
        </p:nvSpPr>
        <p:spPr>
          <a:xfrm>
            <a:off x="2071670" y="2143116"/>
            <a:ext cx="1714512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57158" y="3800307"/>
            <a:ext cx="83582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Zastupuje poznávací a učící složku edukačního procesu.</a:t>
            </a:r>
          </a:p>
          <a:p>
            <a:endParaRPr lang="cs-CZ" dirty="0" smtClean="0"/>
          </a:p>
          <a:p>
            <a:r>
              <a:rPr lang="cs-CZ" dirty="0" smtClean="0"/>
              <a:t>Dobrovolnost, aktivnost, vycházení z potřeb účastníků, založení na zkušenosti, pestrost, přitažlivost, zajímavost, zájmovost 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Jaký je význam </a:t>
            </a:r>
            <a:r>
              <a:rPr lang="cs-CZ" b="1" dirty="0" smtClean="0"/>
              <a:t>dobrovolného</a:t>
            </a:r>
            <a:r>
              <a:rPr lang="cs-CZ" dirty="0" smtClean="0"/>
              <a:t> pracovníka s dětmi a mládeží v oblasti volného času?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Jaké je jeho potřebné vzdělání?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Jaké jsou jeho kompetence?</a:t>
            </a:r>
          </a:p>
          <a:p>
            <a:endParaRPr lang="cs-CZ" dirty="0" smtClean="0"/>
          </a:p>
          <a:p>
            <a:r>
              <a:rPr lang="cs-CZ" dirty="0" smtClean="0"/>
              <a:t>Jaký má mít podíl na výchově?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Výchovná kompetence – komunikativní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2285984" y="1785926"/>
          <a:ext cx="371477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76"/>
              </a:tblGrid>
              <a:tr h="352981">
                <a:tc>
                  <a:txBody>
                    <a:bodyPr/>
                    <a:lstStyle/>
                    <a:p>
                      <a:r>
                        <a:rPr lang="cs-CZ" dirty="0" smtClean="0"/>
                        <a:t>Výchovná kompetence</a:t>
                      </a:r>
                      <a:endParaRPr lang="cs-CZ" dirty="0"/>
                    </a:p>
                  </a:txBody>
                  <a:tcPr/>
                </a:tc>
              </a:tr>
              <a:tr h="352981">
                <a:tc>
                  <a:txBody>
                    <a:bodyPr/>
                    <a:lstStyle/>
                    <a:p>
                      <a:r>
                        <a:rPr lang="cs-CZ" dirty="0" smtClean="0"/>
                        <a:t>kognitivní</a:t>
                      </a:r>
                      <a:endParaRPr lang="cs-CZ" dirty="0"/>
                    </a:p>
                  </a:txBody>
                  <a:tcPr/>
                </a:tc>
              </a:tr>
              <a:tr h="352981">
                <a:tc>
                  <a:txBody>
                    <a:bodyPr/>
                    <a:lstStyle/>
                    <a:p>
                      <a:r>
                        <a:rPr lang="cs-CZ" dirty="0" smtClean="0"/>
                        <a:t>komunikativní</a:t>
                      </a:r>
                      <a:endParaRPr lang="cs-CZ" dirty="0"/>
                    </a:p>
                  </a:txBody>
                  <a:tcPr/>
                </a:tc>
              </a:tr>
              <a:tr h="352981">
                <a:tc>
                  <a:txBody>
                    <a:bodyPr/>
                    <a:lstStyle/>
                    <a:p>
                      <a:r>
                        <a:rPr lang="cs-CZ" dirty="0" smtClean="0"/>
                        <a:t>Diagnostická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Elipsa 5"/>
          <p:cNvSpPr/>
          <p:nvPr/>
        </p:nvSpPr>
        <p:spPr>
          <a:xfrm>
            <a:off x="2000232" y="2500306"/>
            <a:ext cx="2214578" cy="500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285720" y="3857628"/>
            <a:ext cx="82868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Komunikace je základním prostředkem realizace výchovy a vzdělávání.</a:t>
            </a:r>
          </a:p>
          <a:p>
            <a:endParaRPr lang="cs-CZ" dirty="0" smtClean="0"/>
          </a:p>
          <a:p>
            <a:r>
              <a:rPr lang="cs-CZ" dirty="0" smtClean="0"/>
              <a:t>Cílem komunikativní kompetence je zajistit plně funkční komunikaci mezi účastníky ve výchovně vzdělávacím procesu.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Výchovná kompetence - diagnostická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2357422" y="1785926"/>
          <a:ext cx="375761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761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Výchovná kompetence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kognitivní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komunikativní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diagnostická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lipsa 4"/>
          <p:cNvSpPr/>
          <p:nvPr/>
        </p:nvSpPr>
        <p:spPr>
          <a:xfrm>
            <a:off x="2214546" y="2786058"/>
            <a:ext cx="1785950" cy="500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357158" y="3786190"/>
            <a:ext cx="8143932" cy="177165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dirty="0" smtClean="0"/>
              <a:t>Zahrnuje diagnostiku osobnosti svěřenců, stanovení cílů a detekování nežádoucích odchylek.</a:t>
            </a:r>
          </a:p>
          <a:p>
            <a:r>
              <a:rPr lang="cs-CZ" dirty="0" smtClean="0"/>
              <a:t>„Chceme – li úspěšně pracovat v určitém prostoru, v určité lokalitě a s určitými lidmi, je nezbytné, abychom tento prostor poznali a zmapovali“ (Spousta, 1994).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 struktury výchovné kompetence v brněnských organizacích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1600" b="1" dirty="0" smtClean="0"/>
              <a:t>Cíle</a:t>
            </a:r>
            <a:r>
              <a:rPr lang="cs-CZ" sz="1600" dirty="0" smtClean="0"/>
              <a:t>:      </a:t>
            </a:r>
            <a:r>
              <a:rPr lang="cs-CZ" sz="1600" i="1" dirty="0" smtClean="0"/>
              <a:t>1. Provést analýzu dalšího vzdělávání pracovníků u vybraných organizací z hlediska výchovné kompetence.</a:t>
            </a:r>
          </a:p>
          <a:p>
            <a:pPr>
              <a:buNone/>
            </a:pPr>
            <a:r>
              <a:rPr lang="cs-CZ" sz="1600" i="1" dirty="0" smtClean="0"/>
              <a:t>                 2. Porovnat obsah dalšího vzdělávání pracovníků s dětmi a mládeží u těchto organizací</a:t>
            </a:r>
          </a:p>
          <a:p>
            <a:r>
              <a:rPr lang="cs-CZ" sz="1600" b="1" dirty="0" smtClean="0"/>
              <a:t>Otázky</a:t>
            </a:r>
            <a:r>
              <a:rPr lang="cs-CZ" sz="1600" dirty="0" smtClean="0"/>
              <a:t>: </a:t>
            </a:r>
            <a:r>
              <a:rPr lang="cs-CZ" sz="1600" i="1" dirty="0" smtClean="0"/>
              <a:t>1. Jaká je současná struktura výchovné kompetence v dalším vzdělávání u těchto organizací</a:t>
            </a:r>
          </a:p>
          <a:p>
            <a:pPr>
              <a:buNone/>
            </a:pPr>
            <a:r>
              <a:rPr lang="cs-CZ" sz="1600" i="1" dirty="0" smtClean="0"/>
              <a:t>                 2. Co mají a společného a v čem se odlišují tyto struktury výchovné kompetence?</a:t>
            </a:r>
          </a:p>
          <a:p>
            <a:r>
              <a:rPr lang="cs-CZ" sz="1600" b="1" dirty="0" smtClean="0"/>
              <a:t>Metoda</a:t>
            </a:r>
            <a:r>
              <a:rPr lang="cs-CZ" sz="1600" dirty="0" smtClean="0"/>
              <a:t>: Analýza a následné porovnání </a:t>
            </a:r>
            <a:r>
              <a:rPr lang="cs-CZ" sz="1600" i="1" dirty="0" err="1" smtClean="0"/>
              <a:t>kurikulárních</a:t>
            </a:r>
            <a:r>
              <a:rPr lang="cs-CZ" sz="1600" i="1" dirty="0" smtClean="0"/>
              <a:t> dokumentů </a:t>
            </a:r>
            <a:r>
              <a:rPr lang="cs-CZ" sz="1600" dirty="0" smtClean="0"/>
              <a:t>(vnitřní předpisy subjektu týkající se přípravy, organizace a průběhu dalšího vzdělávání) a </a:t>
            </a:r>
            <a:r>
              <a:rPr lang="cs-CZ" sz="1600" i="1" dirty="0" smtClean="0"/>
              <a:t>vzdělávacích materiálů </a:t>
            </a:r>
            <a:r>
              <a:rPr lang="cs-CZ" sz="1600" dirty="0" smtClean="0"/>
              <a:t>(studijní materiály určené účastníkům a lektorům)</a:t>
            </a:r>
          </a:p>
          <a:p>
            <a:r>
              <a:rPr lang="cs-CZ" sz="1600" b="1" dirty="0" smtClean="0"/>
              <a:t>Analýza</a:t>
            </a:r>
            <a:r>
              <a:rPr lang="cs-CZ" sz="1600" dirty="0" smtClean="0"/>
              <a:t>: metoda obsahové analýzy s deskriptivním přístupem</a:t>
            </a:r>
          </a:p>
          <a:p>
            <a:r>
              <a:rPr lang="cs-CZ" sz="1600" b="1" dirty="0" smtClean="0"/>
              <a:t>Vzorek</a:t>
            </a:r>
            <a:r>
              <a:rPr lang="cs-CZ" sz="1600" dirty="0" smtClean="0"/>
              <a:t>: prostý záměrný výběr, 3 organizace, Brno(Pionýr, Junák, Hnutí Brontosaurus – pobočky Brno)</a:t>
            </a:r>
          </a:p>
          <a:p>
            <a:r>
              <a:rPr lang="cs-CZ" sz="1600" b="1" dirty="0" smtClean="0"/>
              <a:t>Problémový aspekt </a:t>
            </a:r>
            <a:r>
              <a:rPr lang="cs-CZ" sz="1600" dirty="0" smtClean="0"/>
              <a:t>– jedná se o analýzu teoretických podkladů pro danou práci v terénu (není zohledněna osoba lektora a význam prostředí)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</a:t>
            </a:r>
            <a:endParaRPr lang="cs-CZ" dirty="0"/>
          </a:p>
        </p:txBody>
      </p:sp>
      <p:pic>
        <p:nvPicPr>
          <p:cNvPr id="4" name="il_fi" descr="http://www.tulak.org/files/u23/pionyr.pn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3714752"/>
            <a:ext cx="2071702" cy="1939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l_fi" descr="http://t2.gstatic.com/images?q=tbn:6cpaijr_rG4k0M:http://www.skaut.cz/provoz/pics/scout_normale/junak_logo_bar.gif&amp;t=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3714752"/>
            <a:ext cx="1857388" cy="2114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l_fi" descr="http://upload.wikimedia.org/wikipedia/en/d/d9/Logo_of_Brontosaurus,_Czech_Republic.PN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12" y="3786190"/>
            <a:ext cx="1809753" cy="2095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/>
          <p:nvPr/>
        </p:nvSpPr>
        <p:spPr>
          <a:xfrm>
            <a:off x="571472" y="1928802"/>
            <a:ext cx="721523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Pionýr – Jihomoravská krajská rada Pionýra se sídlem v Brně</a:t>
            </a:r>
          </a:p>
          <a:p>
            <a:endParaRPr lang="cs-CZ" dirty="0" smtClean="0"/>
          </a:p>
          <a:p>
            <a:r>
              <a:rPr lang="cs-CZ" dirty="0" smtClean="0"/>
              <a:t>Junák –Svaz skautů a skautek ČR, Brněnská rada Junáka</a:t>
            </a:r>
          </a:p>
          <a:p>
            <a:endParaRPr lang="cs-CZ" dirty="0" smtClean="0"/>
          </a:p>
          <a:p>
            <a:r>
              <a:rPr lang="cs-CZ" dirty="0" smtClean="0"/>
              <a:t>Hnutí Brontosaurus, Ústředí Brno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kategorie jednotlivých struktur výchovné kompetence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1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62"/>
                <a:gridCol w="3357586"/>
                <a:gridCol w="928694"/>
                <a:gridCol w="928694"/>
                <a:gridCol w="1781165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Kategorie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Pionýr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Junák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Brontosaurus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Cíle</a:t>
                      </a:r>
                      <a:r>
                        <a:rPr lang="cs-CZ" b="1" baseline="0" dirty="0" smtClean="0"/>
                        <a:t> výchovy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Ano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Ano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Ano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2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Styly vedení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Ano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Ano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Ano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3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Charakteristika</a:t>
                      </a:r>
                      <a:r>
                        <a:rPr lang="cs-CZ" b="1" baseline="0" dirty="0" smtClean="0"/>
                        <a:t> hry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Ano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Ano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Ano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4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Odměny</a:t>
                      </a:r>
                      <a:r>
                        <a:rPr lang="cs-CZ" b="1" baseline="0" dirty="0" smtClean="0"/>
                        <a:t> a tresty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Ano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Ano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Ano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Formy a prostředky motivace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Ano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Ano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Ne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Partnerská</a:t>
                      </a:r>
                      <a:r>
                        <a:rPr lang="cs-CZ" baseline="0" dirty="0" smtClean="0"/>
                        <a:t> výchova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Ne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Ano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Ne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Socializace dětí a mládeže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Ano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Ne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Ne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Sociálně patologické jevy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Ano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Ne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Ne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Sociální</a:t>
                      </a:r>
                      <a:r>
                        <a:rPr lang="cs-CZ" baseline="0" dirty="0" smtClean="0"/>
                        <a:t> rizika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Ne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Ano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Ne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Sociální role jedince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Ne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Ano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Ne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Týmová práce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Ne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Ne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Ano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výsledků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z="1600" u="sng" dirty="0" smtClean="0"/>
          </a:p>
          <a:p>
            <a:endParaRPr lang="cs-CZ" sz="1600" u="sng" dirty="0" smtClean="0"/>
          </a:p>
          <a:p>
            <a:endParaRPr lang="cs-CZ" sz="1600" u="sng" dirty="0" smtClean="0"/>
          </a:p>
          <a:p>
            <a:r>
              <a:rPr lang="cs-CZ" sz="1600" u="sng" dirty="0" smtClean="0"/>
              <a:t>Společné kategorie</a:t>
            </a:r>
          </a:p>
          <a:p>
            <a:pPr>
              <a:buFont typeface="Arial" pitchFamily="34" charset="0"/>
              <a:buChar char="•"/>
            </a:pPr>
            <a:r>
              <a:rPr lang="cs-CZ" sz="1600" b="1" dirty="0" smtClean="0"/>
              <a:t>Cíle výchovy </a:t>
            </a:r>
            <a:r>
              <a:rPr lang="cs-CZ" sz="1600" dirty="0" smtClean="0"/>
              <a:t>– základní kategorie, z cílů se odvozují prostředky, formy a metody</a:t>
            </a:r>
          </a:p>
          <a:p>
            <a:pPr>
              <a:buFont typeface="Arial" pitchFamily="34" charset="0"/>
              <a:buChar char="•"/>
            </a:pPr>
            <a:r>
              <a:rPr lang="cs-CZ" sz="1600" b="1" dirty="0" smtClean="0"/>
              <a:t>Styl vedení </a:t>
            </a:r>
            <a:r>
              <a:rPr lang="cs-CZ" sz="1600" dirty="0" smtClean="0"/>
              <a:t>– ovlivňuje vztahy ve skupině, učí jednotlivce, jakým způsobem v daných situacích jednat a komunikovat (učí se pojmy jako je demokracie, svoboda rozhodnutí, pravidla, autorita)</a:t>
            </a:r>
          </a:p>
          <a:p>
            <a:pPr>
              <a:buFont typeface="Arial" pitchFamily="34" charset="0"/>
              <a:buChar char="•"/>
            </a:pPr>
            <a:r>
              <a:rPr lang="cs-CZ" sz="1600" b="1" dirty="0" smtClean="0"/>
              <a:t>Charakteristika hry </a:t>
            </a:r>
            <a:r>
              <a:rPr lang="cs-CZ" sz="1600" dirty="0" smtClean="0"/>
              <a:t>– hra je považována za jeden ze základních prostředků výchovy dětí, důležitý socializační element</a:t>
            </a:r>
          </a:p>
          <a:p>
            <a:pPr>
              <a:buFont typeface="Arial" pitchFamily="34" charset="0"/>
              <a:buChar char="•"/>
            </a:pPr>
            <a:r>
              <a:rPr lang="cs-CZ" sz="1600" b="1" dirty="0" smtClean="0"/>
              <a:t>Odměny a tresty </a:t>
            </a:r>
            <a:r>
              <a:rPr lang="cs-CZ" sz="1600" dirty="0" smtClean="0"/>
              <a:t>– slouží k formování osobnosti jedince, působí kladně a záporně na motivaci pro další práci ve skupině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výsledků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endParaRPr lang="cs-CZ" sz="1600" u="sng" dirty="0" smtClean="0"/>
          </a:p>
          <a:p>
            <a:pPr>
              <a:buFont typeface="Courier New" pitchFamily="49" charset="0"/>
              <a:buChar char="o"/>
            </a:pPr>
            <a:endParaRPr lang="cs-CZ" sz="1600" u="sng" dirty="0" smtClean="0"/>
          </a:p>
          <a:p>
            <a:pPr>
              <a:buFont typeface="Courier New" pitchFamily="49" charset="0"/>
              <a:buChar char="o"/>
            </a:pPr>
            <a:r>
              <a:rPr lang="cs-CZ" sz="1600" u="sng" dirty="0" smtClean="0"/>
              <a:t>Odlišné kategorie</a:t>
            </a:r>
          </a:p>
          <a:p>
            <a:pPr>
              <a:buFont typeface="Arial" pitchFamily="34" charset="0"/>
              <a:buChar char="•"/>
            </a:pPr>
            <a:r>
              <a:rPr lang="cs-CZ" sz="1600" b="1" dirty="0" smtClean="0"/>
              <a:t>Formy a prostředky motivace </a:t>
            </a:r>
            <a:r>
              <a:rPr lang="cs-CZ" sz="1600" dirty="0" smtClean="0"/>
              <a:t>– má důležitou úlohu, </a:t>
            </a:r>
            <a:r>
              <a:rPr lang="cs-CZ" sz="1600" dirty="0" smtClean="0">
                <a:solidFill>
                  <a:srgbClr val="FF0000"/>
                </a:solidFill>
              </a:rPr>
              <a:t>Ne – Brontosaurus </a:t>
            </a:r>
          </a:p>
          <a:p>
            <a:pPr>
              <a:buNone/>
            </a:pPr>
            <a:r>
              <a:rPr lang="cs-CZ" sz="1600" dirty="0" smtClean="0"/>
              <a:t>(roztříštěně)</a:t>
            </a:r>
          </a:p>
          <a:p>
            <a:pPr>
              <a:buFont typeface="Arial" pitchFamily="34" charset="0"/>
              <a:buChar char="•"/>
            </a:pPr>
            <a:r>
              <a:rPr lang="cs-CZ" sz="1600" b="1" dirty="0" smtClean="0"/>
              <a:t>Partnerská výchova </a:t>
            </a:r>
            <a:r>
              <a:rPr lang="cs-CZ" sz="1600" dirty="0" smtClean="0"/>
              <a:t>– velmi pečlivě propracována u Junáka (mezilidské, partnerské, intimní vztahy)</a:t>
            </a:r>
          </a:p>
          <a:p>
            <a:pPr>
              <a:buFont typeface="Arial" pitchFamily="34" charset="0"/>
              <a:buChar char="•"/>
            </a:pPr>
            <a:r>
              <a:rPr lang="cs-CZ" sz="1600" b="1" dirty="0" smtClean="0"/>
              <a:t>Socializace dětí a mládeže, sociálně – patologické jevy, sociální role jedince, sociální rizika </a:t>
            </a:r>
            <a:r>
              <a:rPr lang="cs-CZ" sz="1600" dirty="0" smtClean="0"/>
              <a:t>– prevence sociálně – patologických jevů by měl být jedním z cílů výchovy ve volném čase, proto je vhodné tomuto tématu ve vzdělávacích materiálech věnovat  vlastní prostor – </a:t>
            </a:r>
            <a:r>
              <a:rPr lang="cs-CZ" sz="1600" dirty="0" smtClean="0">
                <a:solidFill>
                  <a:srgbClr val="FF0000"/>
                </a:solidFill>
              </a:rPr>
              <a:t>Ne – Brontosaurus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Týmová práce – </a:t>
            </a:r>
            <a:r>
              <a:rPr lang="cs-CZ" sz="1600" dirty="0" smtClean="0">
                <a:solidFill>
                  <a:srgbClr val="00B050"/>
                </a:solidFill>
              </a:rPr>
              <a:t>Ano – Brontosaurus </a:t>
            </a:r>
            <a:r>
              <a:rPr lang="cs-CZ" sz="1600" dirty="0" smtClean="0"/>
              <a:t>– skutečné pracovní a organizační týmy, ve kterých jsou jednoznačně stanoveny úkoly dle funkce či pozice v týmu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Volný čas je významný socializační prvek současné společnosti</a:t>
            </a:r>
          </a:p>
          <a:p>
            <a:r>
              <a:rPr lang="cs-CZ" dirty="0" smtClean="0"/>
              <a:t>Podpora trávení volného času dětí a mládeže je v rukou </a:t>
            </a:r>
            <a:r>
              <a:rPr lang="cs-CZ" i="1" dirty="0" smtClean="0"/>
              <a:t>profesionálních pedagogů volného času </a:t>
            </a:r>
            <a:r>
              <a:rPr lang="cs-CZ" dirty="0" smtClean="0"/>
              <a:t>a </a:t>
            </a:r>
            <a:r>
              <a:rPr lang="cs-CZ" i="1" dirty="0" smtClean="0"/>
              <a:t>dobrovolných pracovníků</a:t>
            </a:r>
            <a:r>
              <a:rPr lang="cs-CZ" dirty="0" smtClean="0"/>
              <a:t>, které je nutno patřičně vybavit. K tomu slouží další vzdělávání pracovníků</a:t>
            </a:r>
          </a:p>
          <a:p>
            <a:r>
              <a:rPr lang="cs-CZ" dirty="0" smtClean="0"/>
              <a:t>S ohledem na toto vzdělávání je nutno definovat strukturu jejich kompetencí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Děkuji za pozornost a vyčerpávající diskuzi</a:t>
            </a:r>
            <a:endParaRPr lang="cs-CZ" b="1" dirty="0"/>
          </a:p>
        </p:txBody>
      </p:sp>
      <p:pic>
        <p:nvPicPr>
          <p:cNvPr id="4" name="il_fi" descr="http://www.coolfinder.sk/wp-content/hotdoll1.jp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33500" y="2608262"/>
            <a:ext cx="5715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Klíčová slova:</a:t>
            </a:r>
          </a:p>
          <a:p>
            <a:pPr>
              <a:buFontTx/>
              <a:buChar char="-"/>
            </a:pPr>
            <a:r>
              <a:rPr lang="cs-CZ" dirty="0" smtClean="0"/>
              <a:t>Volný čas</a:t>
            </a:r>
          </a:p>
          <a:p>
            <a:pPr>
              <a:buFontTx/>
              <a:buChar char="-"/>
            </a:pPr>
            <a:r>
              <a:rPr lang="cs-CZ" dirty="0" smtClean="0"/>
              <a:t>Výchova ve volném čase</a:t>
            </a:r>
          </a:p>
          <a:p>
            <a:pPr>
              <a:buFontTx/>
              <a:buChar char="-"/>
            </a:pPr>
            <a:r>
              <a:rPr lang="cs-CZ" dirty="0" smtClean="0"/>
              <a:t>Další vzdělávání </a:t>
            </a:r>
          </a:p>
          <a:p>
            <a:pPr>
              <a:buFontTx/>
              <a:buChar char="-"/>
            </a:pPr>
            <a:r>
              <a:rPr lang="cs-CZ" dirty="0" smtClean="0"/>
              <a:t>Děti</a:t>
            </a:r>
          </a:p>
          <a:p>
            <a:pPr>
              <a:buFontTx/>
              <a:buChar char="-"/>
            </a:pPr>
            <a:r>
              <a:rPr lang="cs-CZ" dirty="0" smtClean="0"/>
              <a:t>Mládež</a:t>
            </a:r>
          </a:p>
          <a:p>
            <a:pPr>
              <a:buFontTx/>
              <a:buChar char="-"/>
            </a:pPr>
            <a:r>
              <a:rPr lang="cs-CZ" dirty="0" smtClean="0"/>
              <a:t>Pracovník s dětmi a mládeží</a:t>
            </a:r>
          </a:p>
          <a:p>
            <a:pPr>
              <a:buFontTx/>
              <a:buChar char="-"/>
            </a:pPr>
            <a:r>
              <a:rPr lang="cs-CZ" dirty="0" smtClean="0"/>
              <a:t>Kompetence</a:t>
            </a:r>
          </a:p>
          <a:p>
            <a:pPr>
              <a:buFontTx/>
              <a:buChar char="-"/>
            </a:pPr>
            <a:r>
              <a:rPr lang="cs-CZ" dirty="0" smtClean="0"/>
              <a:t>Výchovná kompetence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Volný čas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Co si pod tímto pojmem představit?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Zástupný symbol pro obsah 3" descr="eabf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202" y="2443156"/>
            <a:ext cx="5226252" cy="37004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Volný čas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 volného času zahrnujeme </a:t>
            </a:r>
            <a:r>
              <a:rPr lang="cs-CZ" b="1" dirty="0" smtClean="0"/>
              <a:t>odpočinek, rekreaci, zábavu, zájmové činnosti, zájmové vzdělávání, dobrovolnou společensky prospěšnou činnost </a:t>
            </a:r>
            <a:r>
              <a:rPr lang="cs-CZ" dirty="0" smtClean="0"/>
              <a:t>i</a:t>
            </a:r>
            <a:r>
              <a:rPr lang="cs-CZ" b="1" dirty="0" smtClean="0"/>
              <a:t> </a:t>
            </a:r>
            <a:r>
              <a:rPr lang="cs-CZ" dirty="0" smtClean="0"/>
              <a:t>časové ztráty s těmito činnostmi spojené (</a:t>
            </a:r>
            <a:r>
              <a:rPr lang="cs-CZ" dirty="0" err="1" smtClean="0"/>
              <a:t>Pávková</a:t>
            </a:r>
            <a:r>
              <a:rPr lang="cs-CZ" dirty="0" smtClean="0"/>
              <a:t>, 2002)</a:t>
            </a:r>
          </a:p>
          <a:p>
            <a:r>
              <a:rPr lang="cs-CZ" dirty="0" smtClean="0"/>
              <a:t>„čas, v němž je člověk sám sebou, nejvíce patří sám sobě, kdy koná převážně svobodně a dobrovolně činnosti pro sebe, ze svého vnitřního popudu a zájmu“ (</a:t>
            </a:r>
            <a:r>
              <a:rPr lang="cs-CZ" dirty="0" err="1" smtClean="0"/>
              <a:t>Faltýsková</a:t>
            </a:r>
            <a:r>
              <a:rPr lang="cs-CZ" dirty="0" smtClean="0"/>
              <a:t>, 2002)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Volný čas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….tedy výchova dětí a mládeže ve volném čase je velmi </a:t>
            </a:r>
            <a:r>
              <a:rPr lang="cs-CZ" b="1" dirty="0" smtClean="0"/>
              <a:t>významnou oblastí</a:t>
            </a:r>
            <a:r>
              <a:rPr lang="cs-CZ" dirty="0" smtClean="0"/>
              <a:t> celkového </a:t>
            </a:r>
            <a:r>
              <a:rPr lang="cs-CZ" b="1" dirty="0" smtClean="0"/>
              <a:t>výchovného</a:t>
            </a:r>
            <a:r>
              <a:rPr lang="cs-CZ" dirty="0" smtClean="0"/>
              <a:t> </a:t>
            </a:r>
            <a:r>
              <a:rPr lang="cs-CZ" b="1" dirty="0" smtClean="0"/>
              <a:t>působení </a:t>
            </a:r>
            <a:r>
              <a:rPr lang="cs-CZ" sz="1600" dirty="0" smtClean="0"/>
              <a:t>(dle studií se kvalita trávení volného času následně odráží na jeho studijních výkonech či v rodinných vztazích)</a:t>
            </a:r>
            <a:endParaRPr lang="cs-CZ" b="1" dirty="0" smtClean="0"/>
          </a:p>
          <a:p>
            <a:r>
              <a:rPr lang="cs-CZ" dirty="0" smtClean="0"/>
              <a:t>….nelze ji tedy omezovat na pouhé vyplňování časových prostojů mezi různými povinnostmi</a:t>
            </a:r>
          </a:p>
          <a:p>
            <a:r>
              <a:rPr lang="cs-CZ" dirty="0" smtClean="0"/>
              <a:t>….je nutné ji chápat jako </a:t>
            </a:r>
            <a:r>
              <a:rPr lang="cs-CZ" b="1" dirty="0" smtClean="0"/>
              <a:t>cílené</a:t>
            </a:r>
            <a:r>
              <a:rPr lang="cs-CZ" dirty="0" smtClean="0"/>
              <a:t> působení, které směřuje k dalšímu rozvoji a kultivaci jedince</a:t>
            </a:r>
          </a:p>
          <a:p>
            <a:r>
              <a:rPr lang="cs-CZ" dirty="0" smtClean="0"/>
              <a:t>….je nutné cílené </a:t>
            </a:r>
            <a:r>
              <a:rPr lang="cs-CZ" b="1" dirty="0" smtClean="0"/>
              <a:t>pedagogické vedení</a:t>
            </a:r>
            <a:r>
              <a:rPr lang="cs-CZ" dirty="0" smtClean="0"/>
              <a:t>, protože děti nemají dostatek zkušeností. Nemají schopnost se orientovat v nabídkách na trávení volného času. </a:t>
            </a:r>
            <a:r>
              <a:rPr lang="cs-CZ" sz="1600" dirty="0" smtClean="0"/>
              <a:t>Daný pracovník proto musí být v tomto smyslu náležitě připraven…..a to je úkol pro jeho další vzdělávání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Volný čas?</a:t>
            </a:r>
            <a:endParaRPr lang="cs-CZ" dirty="0"/>
          </a:p>
        </p:txBody>
      </p:sp>
      <p:pic>
        <p:nvPicPr>
          <p:cNvPr id="4" name="il_fi" descr="http://www.zsberpo.edu.sk/hramat/obrazky/pocitacauto.jp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2887" y="1600200"/>
            <a:ext cx="3676226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Kohnová</a:t>
            </a:r>
            <a:r>
              <a:rPr lang="cs-CZ" dirty="0" smtClean="0"/>
              <a:t> a spol. (2002) ho charakterizují jako celoživotní rozvíjení kompetencí a trvalý osobností rozvoj.</a:t>
            </a:r>
          </a:p>
          <a:p>
            <a:r>
              <a:rPr lang="cs-CZ" dirty="0" smtClean="0"/>
              <a:t>Problematika se jedná dobrovolného pracovníka s dětmi a mládeží, který má často jiné zaměstnání</a:t>
            </a:r>
          </a:p>
          <a:p>
            <a:r>
              <a:rPr lang="cs-CZ" dirty="0" smtClean="0"/>
              <a:t>Další vzdělávání je pro ně zásadní, protože neprošli předchozí odbornou přípravou. Je to pro ně vzdělávání „primární“</a:t>
            </a:r>
          </a:p>
          <a:p>
            <a:r>
              <a:rPr lang="cs-CZ" dirty="0" smtClean="0"/>
              <a:t>Často ale mají zkušenosti, protože většina budoucích pracovníků vyrůstá v různých oddílech či zájmových útvarech</a:t>
            </a:r>
          </a:p>
          <a:p>
            <a:endParaRPr lang="cs-CZ" dirty="0"/>
          </a:p>
        </p:txBody>
      </p:sp>
      <p:pic>
        <p:nvPicPr>
          <p:cNvPr id="4" name="Zástupný symbol pro obsah 3" descr="motiv_vzdelavan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214290"/>
            <a:ext cx="3286148" cy="20383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…jiná problematika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…..pedagog volného času</a:t>
            </a:r>
            <a:endParaRPr lang="cs-CZ" dirty="0"/>
          </a:p>
        </p:txBody>
      </p:sp>
      <p:pic>
        <p:nvPicPr>
          <p:cNvPr id="4" name="Zástupný symbol pro obsah 3" descr="MPj04276850000[1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857232"/>
            <a:ext cx="2293101" cy="34358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393</TotalTime>
  <Words>1529</Words>
  <Application>Microsoft Office PowerPoint</Application>
  <PresentationFormat>Předvádění na obrazovce (4:3)</PresentationFormat>
  <Paragraphs>243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Arkýř</vt:lpstr>
      <vt:lpstr>Výchovná kompetence v dalším vzdělávání pracovníků s dětmi a mládeží</vt:lpstr>
      <vt:lpstr>Základní otázky</vt:lpstr>
      <vt:lpstr>úvod</vt:lpstr>
      <vt:lpstr>Volný čas</vt:lpstr>
      <vt:lpstr>Volný čas</vt:lpstr>
      <vt:lpstr>Volný čas</vt:lpstr>
      <vt:lpstr>Volný čas?</vt:lpstr>
      <vt:lpstr>Další vzdělávání</vt:lpstr>
      <vt:lpstr>Další vzdělávání</vt:lpstr>
      <vt:lpstr>Děti a mládež – objekt výchovy</vt:lpstr>
      <vt:lpstr>Pracovník s dětmi a mládeží – klíčový faktor edukačního procesu</vt:lpstr>
      <vt:lpstr>Kompetence</vt:lpstr>
      <vt:lpstr>Snímek 13</vt:lpstr>
      <vt:lpstr>Snímek 14</vt:lpstr>
      <vt:lpstr>Snímek 15</vt:lpstr>
      <vt:lpstr>Kompetence pracovníka s dětmi a mládeží</vt:lpstr>
      <vt:lpstr>Kompetence pracovníka s dětmi a mládeží</vt:lpstr>
      <vt:lpstr>Výchovná kompetence pracovníka s dětmi a mládeží</vt:lpstr>
      <vt:lpstr>Výchovná kompetence - kognitivní</vt:lpstr>
      <vt:lpstr>Výchovná kompetence – komunikativní</vt:lpstr>
      <vt:lpstr>Výchovná kompetence - diagnostická</vt:lpstr>
      <vt:lpstr>Výzkum struktury výchovné kompetence v brněnských organizacích</vt:lpstr>
      <vt:lpstr>organizace</vt:lpstr>
      <vt:lpstr>Vybrané kategorie jednotlivých struktur výchovné kompetence</vt:lpstr>
      <vt:lpstr>Interpretace výsledků I.</vt:lpstr>
      <vt:lpstr>Interpretace výsledků II.</vt:lpstr>
      <vt:lpstr>Závěry</vt:lpstr>
      <vt:lpstr>  Děkuji za pozornost a vyčerpávající diskuzi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Výchovná kompetence v dalším vzdělávání pracovníků s dětmi a mládeží</dc:title>
  <dc:creator>Bublak</dc:creator>
  <cp:lastModifiedBy>Bublak</cp:lastModifiedBy>
  <cp:revision>39</cp:revision>
  <dcterms:created xsi:type="dcterms:W3CDTF">2010-09-26T10:12:27Z</dcterms:created>
  <dcterms:modified xsi:type="dcterms:W3CDTF">2010-10-25T19:23:14Z</dcterms:modified>
</cp:coreProperties>
</file>