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F80C42-AEE8-404C-950C-93EA7692DBF1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3143273"/>
          </a:xfrm>
        </p:spPr>
        <p:txBody>
          <a:bodyPr/>
          <a:lstStyle/>
          <a:p>
            <a:pPr algn="ctr">
              <a:buNone/>
            </a:pPr>
            <a:r>
              <a:rPr lang="en-US" sz="4800" dirty="0" smtClean="0"/>
              <a:t>3rd DECLENSION – Latin and Greek nouns</a:t>
            </a:r>
          </a:p>
          <a:p>
            <a:pPr algn="ctr">
              <a:buNone/>
            </a:pPr>
            <a:r>
              <a:rPr lang="en-US" sz="4800" dirty="0" smtClean="0"/>
              <a:t>(I-STEMS)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endParaRPr lang="cs-CZ" sz="3200" dirty="0" smtClean="0"/>
          </a:p>
          <a:p>
            <a:pPr marL="624078" indent="-514350">
              <a:buNone/>
            </a:pPr>
            <a:r>
              <a:rPr lang="cs-CZ" sz="3200" dirty="0" smtClean="0"/>
              <a:t>1) </a:t>
            </a:r>
            <a:r>
              <a:rPr lang="cs-CZ" sz="3200" dirty="0" err="1" smtClean="0"/>
              <a:t>Nouns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Latin </a:t>
            </a:r>
            <a:r>
              <a:rPr lang="cs-CZ" sz="3200" dirty="0" err="1" smtClean="0"/>
              <a:t>origin</a:t>
            </a:r>
            <a:r>
              <a:rPr lang="cs-CZ" sz="3200" dirty="0" smtClean="0"/>
              <a:t>:</a:t>
            </a:r>
          </a:p>
          <a:p>
            <a:pPr marL="624078" indent="-514350">
              <a:buNone/>
            </a:pPr>
            <a:r>
              <a:rPr lang="cs-CZ" sz="3200" dirty="0" err="1" smtClean="0">
                <a:solidFill>
                  <a:srgbClr val="0070C0"/>
                </a:solidFill>
              </a:rPr>
              <a:t>Masculines</a:t>
            </a:r>
            <a:r>
              <a:rPr lang="cs-CZ" sz="3200" dirty="0" smtClean="0"/>
              <a:t> + </a:t>
            </a:r>
            <a:r>
              <a:rPr lang="cs-CZ" sz="3200" dirty="0" err="1" smtClean="0">
                <a:solidFill>
                  <a:srgbClr val="FF0000"/>
                </a:solidFill>
              </a:rPr>
              <a:t>feminines</a:t>
            </a:r>
            <a:r>
              <a:rPr lang="cs-CZ" sz="3200" dirty="0" smtClean="0"/>
              <a:t> – </a:t>
            </a:r>
            <a:r>
              <a:rPr lang="cs-CZ" sz="3200" dirty="0" err="1" smtClean="0"/>
              <a:t>pelvis</a:t>
            </a:r>
            <a:endParaRPr lang="cs-CZ" sz="3200" dirty="0" smtClean="0"/>
          </a:p>
          <a:p>
            <a:pPr marL="624078" indent="-514350">
              <a:buNone/>
            </a:pPr>
            <a:r>
              <a:rPr lang="cs-CZ" sz="3200" dirty="0" err="1" smtClean="0">
                <a:solidFill>
                  <a:srgbClr val="00B050"/>
                </a:solidFill>
              </a:rPr>
              <a:t>Neuters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smtClean="0"/>
              <a:t>– rete</a:t>
            </a:r>
          </a:p>
          <a:p>
            <a:pPr marL="624078" indent="-514350">
              <a:buAutoNum type="arabicParenR"/>
            </a:pPr>
            <a:endParaRPr lang="cs-CZ" sz="3200" dirty="0" smtClean="0"/>
          </a:p>
          <a:p>
            <a:pPr marL="624078" indent="-514350">
              <a:buNone/>
            </a:pPr>
            <a:r>
              <a:rPr lang="cs-CZ" sz="3200" dirty="0" smtClean="0"/>
              <a:t>2) </a:t>
            </a:r>
            <a:r>
              <a:rPr lang="cs-CZ" sz="3200" dirty="0" err="1" smtClean="0"/>
              <a:t>Nouns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Greek</a:t>
            </a:r>
            <a:r>
              <a:rPr lang="cs-CZ" sz="3200" dirty="0" smtClean="0"/>
              <a:t> (+ Latin) </a:t>
            </a:r>
            <a:r>
              <a:rPr lang="cs-CZ" sz="3200" dirty="0" err="1" smtClean="0"/>
              <a:t>origin</a:t>
            </a:r>
            <a:r>
              <a:rPr lang="cs-CZ" sz="3200" dirty="0" smtClean="0"/>
              <a:t>:</a:t>
            </a:r>
          </a:p>
          <a:p>
            <a:pPr marL="624078" indent="-514350">
              <a:buNone/>
            </a:pPr>
            <a:r>
              <a:rPr lang="cs-CZ" sz="3200" dirty="0" err="1" smtClean="0">
                <a:solidFill>
                  <a:srgbClr val="FF0000"/>
                </a:solidFill>
              </a:rPr>
              <a:t>Feminines</a:t>
            </a:r>
            <a:r>
              <a:rPr lang="cs-CZ" sz="3200" dirty="0" smtClean="0"/>
              <a:t> - dosis</a:t>
            </a:r>
          </a:p>
          <a:p>
            <a:pPr marL="624078" indent="-51435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/>
              <a:t>EXAMPLES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4292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7600" dirty="0" smtClean="0">
                <a:solidFill>
                  <a:schemeClr val="tx2"/>
                </a:solidFill>
              </a:rPr>
              <a:t>pelvis, is, f.</a:t>
            </a:r>
          </a:p>
          <a:p>
            <a:pPr>
              <a:buFont typeface="Wingdings"/>
              <a:buChar char="à"/>
            </a:pPr>
            <a:r>
              <a:rPr lang="en-US" sz="9600" dirty="0" err="1" smtClean="0">
                <a:solidFill>
                  <a:srgbClr val="0070C0"/>
                </a:solidFill>
              </a:rPr>
              <a:t>masculines</a:t>
            </a:r>
            <a:r>
              <a:rPr lang="en-US" sz="9600" dirty="0" smtClean="0"/>
              <a:t> + </a:t>
            </a:r>
            <a:r>
              <a:rPr lang="en-US" sz="9600" dirty="0" err="1" smtClean="0">
                <a:solidFill>
                  <a:srgbClr val="FF0000"/>
                </a:solidFill>
              </a:rPr>
              <a:t>feminines</a:t>
            </a:r>
            <a:r>
              <a:rPr lang="cs-CZ" sz="9600" dirty="0" smtClean="0">
                <a:solidFill>
                  <a:srgbClr val="FF0000"/>
                </a:solidFill>
              </a:rPr>
              <a:t> </a:t>
            </a:r>
            <a:r>
              <a:rPr lang="cs-CZ" sz="9600" dirty="0" smtClean="0"/>
              <a:t>(i-</a:t>
            </a:r>
            <a:r>
              <a:rPr lang="cs-CZ" sz="9600" dirty="0" err="1" smtClean="0"/>
              <a:t>stems</a:t>
            </a:r>
            <a:r>
              <a:rPr lang="cs-CZ" sz="9600" dirty="0" smtClean="0"/>
              <a:t>)</a:t>
            </a: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 marL="624078" indent="-514350">
              <a:buNone/>
            </a:pPr>
            <a:r>
              <a:rPr lang="en-US" sz="9600" dirty="0" smtClean="0"/>
              <a:t>1) The same number of syllables in nom. </a:t>
            </a:r>
            <a:r>
              <a:rPr lang="en-US" sz="9600" dirty="0" err="1" smtClean="0"/>
              <a:t>sg</a:t>
            </a:r>
            <a:r>
              <a:rPr lang="en-US" sz="9600" dirty="0" smtClean="0"/>
              <a:t>. and</a:t>
            </a:r>
          </a:p>
          <a:p>
            <a:pPr marL="624078" indent="-514350">
              <a:buNone/>
            </a:pPr>
            <a:r>
              <a:rPr lang="en-US" sz="9600" dirty="0" smtClean="0"/>
              <a:t>    gen. </a:t>
            </a:r>
            <a:r>
              <a:rPr lang="en-US" sz="9600" dirty="0" err="1" smtClean="0"/>
              <a:t>sg</a:t>
            </a:r>
            <a:r>
              <a:rPr lang="en-US" sz="9600" dirty="0" smtClean="0"/>
              <a:t>.:</a:t>
            </a:r>
          </a:p>
          <a:p>
            <a:pPr marL="624078" indent="-514350">
              <a:buNone/>
            </a:pPr>
            <a:r>
              <a:rPr lang="en-US" sz="9600" dirty="0" smtClean="0"/>
              <a:t>    </a:t>
            </a:r>
            <a:r>
              <a:rPr lang="cs-CZ" sz="9600" dirty="0" smtClean="0"/>
              <a:t>e</a:t>
            </a:r>
            <a:r>
              <a:rPr lang="en-US" sz="9600" dirty="0" smtClean="0"/>
              <a:t>.g. </a:t>
            </a:r>
            <a:r>
              <a:rPr lang="en-US" sz="9600" dirty="0" err="1" smtClean="0"/>
              <a:t>au|ris</a:t>
            </a:r>
            <a:r>
              <a:rPr lang="en-US" sz="9600" dirty="0" smtClean="0"/>
              <a:t> – </a:t>
            </a:r>
            <a:r>
              <a:rPr lang="en-US" sz="9600" dirty="0" err="1" smtClean="0"/>
              <a:t>au|ris</a:t>
            </a:r>
            <a:r>
              <a:rPr lang="en-US" sz="9600" dirty="0" smtClean="0"/>
              <a:t>, </a:t>
            </a:r>
            <a:r>
              <a:rPr lang="en-US" sz="9600" dirty="0" err="1" smtClean="0"/>
              <a:t>ca|na|lis</a:t>
            </a:r>
            <a:r>
              <a:rPr lang="en-US" sz="9600" dirty="0" smtClean="0"/>
              <a:t> – </a:t>
            </a:r>
            <a:r>
              <a:rPr lang="en-US" sz="9600" dirty="0" err="1" smtClean="0"/>
              <a:t>ca|na|lis</a:t>
            </a:r>
            <a:r>
              <a:rPr lang="cs-CZ" sz="9600" dirty="0" smtClean="0"/>
              <a:t> </a:t>
            </a:r>
            <a:endParaRPr lang="en-US" sz="9600" dirty="0" smtClean="0"/>
          </a:p>
          <a:p>
            <a:pPr marL="624078" indent="-514350">
              <a:buAutoNum type="arabicParenR"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2) A group of consonants before </a:t>
            </a:r>
            <a:r>
              <a:rPr lang="en-US" sz="9600" i="1" dirty="0" smtClean="0"/>
              <a:t>-is </a:t>
            </a:r>
            <a:r>
              <a:rPr lang="en-US" sz="9600" dirty="0" smtClean="0"/>
              <a:t>in gen. </a:t>
            </a:r>
            <a:r>
              <a:rPr lang="en-US" sz="9600" dirty="0" err="1" smtClean="0"/>
              <a:t>sg</a:t>
            </a:r>
            <a:r>
              <a:rPr lang="en-US" sz="9600" dirty="0" smtClean="0"/>
              <a:t>.:</a:t>
            </a:r>
          </a:p>
          <a:p>
            <a:pPr>
              <a:buNone/>
            </a:pPr>
            <a:r>
              <a:rPr lang="en-US" sz="9600" dirty="0" smtClean="0"/>
              <a:t>    e.g. dens - </a:t>
            </a:r>
            <a:r>
              <a:rPr lang="en-US" sz="9600" dirty="0" err="1" smtClean="0"/>
              <a:t>de</a:t>
            </a:r>
            <a:r>
              <a:rPr lang="en-US" sz="9600" u="sng" dirty="0" err="1" smtClean="0"/>
              <a:t>nt</a:t>
            </a:r>
            <a:r>
              <a:rPr lang="en-US" sz="9600" dirty="0" err="1" smtClean="0"/>
              <a:t>is</a:t>
            </a:r>
            <a:r>
              <a:rPr lang="en-US" sz="9600" dirty="0" smtClean="0"/>
              <a:t>, larynx – </a:t>
            </a:r>
            <a:r>
              <a:rPr lang="en-US" sz="9600" dirty="0" err="1" smtClean="0"/>
              <a:t>lary</a:t>
            </a:r>
            <a:r>
              <a:rPr lang="en-US" sz="9600" u="sng" dirty="0" err="1" smtClean="0"/>
              <a:t>ng</a:t>
            </a:r>
            <a:r>
              <a:rPr lang="en-US" sz="9600" dirty="0" err="1" smtClean="0"/>
              <a:t>is</a:t>
            </a:r>
            <a:r>
              <a:rPr lang="cs-CZ" sz="9600" dirty="0" smtClean="0"/>
              <a:t>, </a:t>
            </a:r>
            <a:r>
              <a:rPr lang="cs-CZ" sz="9600" dirty="0" err="1" smtClean="0"/>
              <a:t>mors</a:t>
            </a:r>
            <a:r>
              <a:rPr lang="cs-CZ" sz="9600" dirty="0" smtClean="0"/>
              <a:t> - </a:t>
            </a:r>
            <a:r>
              <a:rPr lang="cs-CZ" sz="9600" dirty="0" err="1" smtClean="0"/>
              <a:t>mo</a:t>
            </a:r>
            <a:r>
              <a:rPr lang="cs-CZ" sz="9600" u="sng" dirty="0" err="1" smtClean="0"/>
              <a:t>rt</a:t>
            </a:r>
            <a:r>
              <a:rPr lang="cs-CZ" sz="9600" dirty="0" err="1" smtClean="0"/>
              <a:t>is</a:t>
            </a: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    </a:t>
            </a:r>
            <a:r>
              <a:rPr lang="cs-CZ" sz="9600" dirty="0" smtClean="0"/>
              <a:t>  </a:t>
            </a:r>
            <a:r>
              <a:rPr lang="en-US" sz="9600" dirty="0" err="1" smtClean="0"/>
              <a:t>sg</a:t>
            </a:r>
            <a:r>
              <a:rPr lang="en-US" sz="9600" dirty="0" smtClean="0"/>
              <a:t>.				      </a:t>
            </a:r>
            <a:r>
              <a:rPr lang="cs-CZ" sz="9600" dirty="0" smtClean="0"/>
              <a:t> </a:t>
            </a:r>
            <a:r>
              <a:rPr lang="en-US" sz="9600" dirty="0" smtClean="0"/>
              <a:t>pl.</a:t>
            </a:r>
          </a:p>
          <a:p>
            <a:pPr marL="624078" indent="-514350">
              <a:buNone/>
            </a:pPr>
            <a:r>
              <a:rPr lang="en-US" sz="9600" dirty="0" smtClean="0"/>
              <a:t>1. </a:t>
            </a:r>
            <a:r>
              <a:rPr lang="en-US" sz="9600" dirty="0" err="1" smtClean="0"/>
              <a:t>pelv</a:t>
            </a:r>
            <a:r>
              <a:rPr lang="en-US" sz="9600" dirty="0" smtClean="0"/>
              <a:t>-is				1. </a:t>
            </a:r>
            <a:r>
              <a:rPr lang="en-US" sz="9600" dirty="0" err="1" smtClean="0"/>
              <a:t>pelv-ēs</a:t>
            </a:r>
            <a:endParaRPr lang="en-US" sz="9600" dirty="0" smtClean="0"/>
          </a:p>
          <a:p>
            <a:pPr marL="624078" indent="-514350">
              <a:buNone/>
            </a:pPr>
            <a:r>
              <a:rPr lang="en-US" sz="9600" dirty="0" smtClean="0"/>
              <a:t>2. </a:t>
            </a:r>
            <a:r>
              <a:rPr lang="en-US" sz="9600" dirty="0" err="1" smtClean="0"/>
              <a:t>pelv</a:t>
            </a:r>
            <a:r>
              <a:rPr lang="en-US" sz="9600" dirty="0" smtClean="0"/>
              <a:t>-is				2. </a:t>
            </a:r>
            <a:r>
              <a:rPr lang="en-US" sz="9600" dirty="0" err="1" smtClean="0"/>
              <a:t>pelv-</a:t>
            </a:r>
            <a:r>
              <a:rPr lang="en-US" sz="9600" dirty="0" err="1" smtClean="0">
                <a:solidFill>
                  <a:srgbClr val="FF0000"/>
                </a:solidFill>
              </a:rPr>
              <a:t>ium</a:t>
            </a:r>
            <a:r>
              <a:rPr lang="en-US" sz="9600" dirty="0" smtClean="0">
                <a:solidFill>
                  <a:srgbClr val="FF0000"/>
                </a:solidFill>
              </a:rPr>
              <a:t> !!!</a:t>
            </a:r>
          </a:p>
          <a:p>
            <a:pPr marL="624078" indent="-514350">
              <a:buNone/>
            </a:pPr>
            <a:r>
              <a:rPr lang="en-US" sz="9600" dirty="0" smtClean="0"/>
              <a:t>4. </a:t>
            </a:r>
            <a:r>
              <a:rPr lang="en-US" sz="9600" dirty="0" err="1" smtClean="0"/>
              <a:t>pelv-em</a:t>
            </a:r>
            <a:r>
              <a:rPr lang="en-US" sz="9600" dirty="0" smtClean="0"/>
              <a:t>				4. </a:t>
            </a:r>
            <a:r>
              <a:rPr lang="en-US" sz="9600" dirty="0" err="1" smtClean="0"/>
              <a:t>pelv-ēs</a:t>
            </a:r>
            <a:endParaRPr lang="en-US" sz="9600" dirty="0" smtClean="0"/>
          </a:p>
          <a:p>
            <a:pPr marL="624078" indent="-514350">
              <a:buNone/>
            </a:pPr>
            <a:r>
              <a:rPr lang="en-US" sz="9600" dirty="0" smtClean="0"/>
              <a:t>6. </a:t>
            </a:r>
            <a:r>
              <a:rPr lang="en-US" sz="9600" dirty="0" err="1" smtClean="0"/>
              <a:t>pelv</a:t>
            </a:r>
            <a:r>
              <a:rPr lang="en-US" sz="9600" dirty="0" smtClean="0"/>
              <a:t>-</a:t>
            </a:r>
            <a:r>
              <a:rPr lang="cs-CZ" sz="9600" dirty="0" smtClean="0"/>
              <a:t>e</a:t>
            </a:r>
            <a:r>
              <a:rPr lang="en-US" sz="9600" smtClean="0"/>
              <a:t>				</a:t>
            </a:r>
            <a:r>
              <a:rPr lang="en-US" sz="9600" smtClean="0"/>
              <a:t>6</a:t>
            </a:r>
            <a:r>
              <a:rPr lang="en-US" sz="9600" smtClean="0"/>
              <a:t>. </a:t>
            </a:r>
            <a:r>
              <a:rPr lang="en-US" sz="9600" dirty="0" err="1" smtClean="0"/>
              <a:t>pelv-ibus</a:t>
            </a:r>
            <a:endParaRPr lang="en-US" sz="9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err="1" smtClean="0"/>
              <a:t>Nouns</a:t>
            </a:r>
            <a:r>
              <a:rPr lang="cs-CZ" sz="2800" dirty="0" smtClean="0"/>
              <a:t> </a:t>
            </a:r>
            <a:r>
              <a:rPr lang="cs-CZ" sz="2800" dirty="0" err="1" smtClean="0"/>
              <a:t>ending</a:t>
            </a:r>
            <a:r>
              <a:rPr lang="cs-CZ" sz="2800" dirty="0" smtClean="0"/>
              <a:t> in </a:t>
            </a:r>
            <a:r>
              <a:rPr lang="cs-CZ" sz="2800" i="1" dirty="0" smtClean="0"/>
              <a:t>–e/-ar/-</a:t>
            </a:r>
            <a:r>
              <a:rPr lang="cs-CZ" sz="2800" i="1" dirty="0" err="1" smtClean="0"/>
              <a:t>al</a:t>
            </a:r>
            <a:r>
              <a:rPr lang="cs-CZ" sz="2800" i="1" dirty="0" smtClean="0"/>
              <a:t>  </a:t>
            </a:r>
            <a:r>
              <a:rPr lang="cs-CZ" sz="2800" dirty="0" smtClean="0"/>
              <a:t>in </a:t>
            </a:r>
            <a:r>
              <a:rPr lang="cs-CZ" sz="2800" dirty="0" err="1" smtClean="0"/>
              <a:t>nom</a:t>
            </a:r>
            <a:r>
              <a:rPr lang="cs-CZ" sz="2800" dirty="0" smtClean="0"/>
              <a:t>. </a:t>
            </a:r>
            <a:r>
              <a:rPr lang="cs-CZ" sz="2800" dirty="0" err="1" smtClean="0"/>
              <a:t>sg</a:t>
            </a:r>
            <a:r>
              <a:rPr lang="cs-CZ" sz="2800" dirty="0" smtClean="0"/>
              <a:t>.:</a:t>
            </a:r>
          </a:p>
          <a:p>
            <a:pPr>
              <a:buNone/>
            </a:pPr>
            <a:r>
              <a:rPr lang="cs-CZ" sz="2800" dirty="0" err="1" smtClean="0"/>
              <a:t>e.g</a:t>
            </a:r>
            <a:r>
              <a:rPr lang="cs-CZ" sz="2800" dirty="0" smtClean="0"/>
              <a:t>. ret</a:t>
            </a:r>
            <a:r>
              <a:rPr lang="cs-CZ" sz="2800" u="sng" dirty="0" smtClean="0"/>
              <a:t>e</a:t>
            </a:r>
            <a:r>
              <a:rPr lang="cs-CZ" sz="2800" dirty="0" smtClean="0"/>
              <a:t>, </a:t>
            </a:r>
            <a:r>
              <a:rPr lang="cs-CZ" sz="2800" dirty="0" err="1" smtClean="0"/>
              <a:t>cochle</a:t>
            </a:r>
            <a:r>
              <a:rPr lang="cs-CZ" sz="2800" u="sng" dirty="0" err="1" smtClean="0"/>
              <a:t>ar</a:t>
            </a:r>
            <a:r>
              <a:rPr lang="cs-CZ" sz="2800" dirty="0" smtClean="0"/>
              <a:t>, </a:t>
            </a:r>
            <a:r>
              <a:rPr lang="cs-CZ" sz="2800" dirty="0" err="1" smtClean="0"/>
              <a:t>anim</a:t>
            </a:r>
            <a:r>
              <a:rPr lang="cs-CZ" sz="2800" u="sng" dirty="0" err="1" smtClean="0"/>
              <a:t>al</a:t>
            </a:r>
            <a:endParaRPr lang="cs-CZ" sz="2800" u="sng" dirty="0" smtClean="0"/>
          </a:p>
          <a:p>
            <a:pPr>
              <a:buNone/>
            </a:pPr>
            <a:endParaRPr lang="cs-CZ" sz="2800" u="sng" dirty="0" smtClean="0"/>
          </a:p>
          <a:p>
            <a:pPr>
              <a:buNone/>
            </a:pPr>
            <a:r>
              <a:rPr lang="cs-CZ" sz="2800" dirty="0" err="1" smtClean="0"/>
              <a:t>sg</a:t>
            </a:r>
            <a:r>
              <a:rPr lang="cs-CZ" sz="2800" dirty="0" smtClean="0"/>
              <a:t>.					</a:t>
            </a:r>
            <a:r>
              <a:rPr lang="cs-CZ" sz="2800" dirty="0" err="1" smtClean="0"/>
              <a:t>pl</a:t>
            </a:r>
            <a:r>
              <a:rPr lang="cs-CZ" sz="2800" dirty="0" smtClean="0"/>
              <a:t>.</a:t>
            </a:r>
          </a:p>
          <a:p>
            <a:pPr marL="624078" indent="-514350"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rēte</a:t>
            </a:r>
            <a:r>
              <a:rPr lang="cs-CZ" sz="2800" dirty="0" smtClean="0"/>
              <a:t>				1.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>
                <a:solidFill>
                  <a:srgbClr val="FF0000"/>
                </a:solidFill>
              </a:rPr>
              <a:t>ia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2800" dirty="0" smtClean="0"/>
              <a:t>2.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/>
              <a:t>is</a:t>
            </a:r>
            <a:r>
              <a:rPr lang="cs-CZ" sz="2800" dirty="0" smtClean="0"/>
              <a:t>				2.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>
                <a:solidFill>
                  <a:srgbClr val="FF0000"/>
                </a:solidFill>
              </a:rPr>
              <a:t>ium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2800" dirty="0" smtClean="0"/>
              <a:t>4. </a:t>
            </a:r>
            <a:r>
              <a:rPr lang="cs-CZ" sz="2800" dirty="0" err="1" smtClean="0"/>
              <a:t>rēte</a:t>
            </a:r>
            <a:r>
              <a:rPr lang="cs-CZ" sz="2800" dirty="0" smtClean="0"/>
              <a:t>				4.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>
                <a:solidFill>
                  <a:srgbClr val="FF0000"/>
                </a:solidFill>
              </a:rPr>
              <a:t>ia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2800" dirty="0" smtClean="0"/>
              <a:t>6.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smtClean="0">
                <a:solidFill>
                  <a:srgbClr val="FF0000"/>
                </a:solidFill>
              </a:rPr>
              <a:t>ī</a:t>
            </a:r>
            <a:r>
              <a:rPr lang="cs-CZ" sz="2800" dirty="0" smtClean="0"/>
              <a:t>				6.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/>
              <a:t>ibus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/>
            </a:r>
            <a:br>
              <a:rPr lang="cs-CZ" sz="4900" dirty="0" smtClean="0"/>
            </a:br>
            <a:r>
              <a:rPr lang="cs-CZ" sz="4900" dirty="0" smtClean="0"/>
              <a:t>rete, </a:t>
            </a:r>
            <a:r>
              <a:rPr lang="cs-CZ" sz="4900" dirty="0" err="1" smtClean="0"/>
              <a:t>is</a:t>
            </a:r>
            <a:r>
              <a:rPr lang="cs-CZ" sz="4900" dirty="0" smtClean="0"/>
              <a:t>, </a:t>
            </a:r>
            <a:r>
              <a:rPr lang="cs-CZ" sz="4900" dirty="0" smtClean="0">
                <a:solidFill>
                  <a:srgbClr val="00B050"/>
                </a:solidFill>
              </a:rPr>
              <a:t>n.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>
                <a:sym typeface="Wingdings" pitchFamily="2" charset="2"/>
              </a:rPr>
              <a:t></a:t>
            </a:r>
            <a:r>
              <a:rPr lang="cs-CZ" sz="3100" dirty="0" smtClean="0"/>
              <a:t> </a:t>
            </a:r>
            <a:r>
              <a:rPr lang="cs-CZ" sz="3100" dirty="0" err="1" smtClean="0">
                <a:solidFill>
                  <a:srgbClr val="00B050"/>
                </a:solidFill>
              </a:rPr>
              <a:t>neuters</a:t>
            </a:r>
            <a:r>
              <a:rPr lang="cs-CZ" sz="3100" dirty="0" smtClean="0">
                <a:solidFill>
                  <a:schemeClr val="tx1"/>
                </a:solidFill>
              </a:rPr>
              <a:t> (i-</a:t>
            </a:r>
            <a:r>
              <a:rPr lang="cs-CZ" sz="3100" dirty="0" err="1" smtClean="0">
                <a:solidFill>
                  <a:schemeClr val="tx1"/>
                </a:solidFill>
              </a:rPr>
              <a:t>stems</a:t>
            </a:r>
            <a:r>
              <a:rPr lang="cs-CZ" sz="3100" dirty="0" smtClean="0">
                <a:solidFill>
                  <a:schemeClr val="tx1"/>
                </a:solidFill>
              </a:rPr>
              <a:t>)</a:t>
            </a:r>
            <a:endParaRPr lang="cs-CZ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b="1" dirty="0" err="1" smtClean="0"/>
              <a:t>Greek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feminines</a:t>
            </a:r>
            <a:r>
              <a:rPr lang="cs-CZ" sz="2800" b="1" dirty="0" smtClean="0"/>
              <a:t>:</a:t>
            </a:r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   </a:t>
            </a:r>
            <a:r>
              <a:rPr lang="cs-CZ" sz="2800" dirty="0" smtClean="0">
                <a:solidFill>
                  <a:srgbClr val="FF0000"/>
                </a:solidFill>
              </a:rPr>
              <a:t>-sis, -</a:t>
            </a:r>
            <a:r>
              <a:rPr lang="cs-CZ" sz="2800" dirty="0" err="1" smtClean="0">
                <a:solidFill>
                  <a:srgbClr val="FF0000"/>
                </a:solidFill>
              </a:rPr>
              <a:t>xis</a:t>
            </a:r>
            <a:r>
              <a:rPr lang="cs-CZ" sz="2800" dirty="0" smtClean="0">
                <a:solidFill>
                  <a:srgbClr val="FF0000"/>
                </a:solidFill>
              </a:rPr>
              <a:t>, -</a:t>
            </a:r>
            <a:r>
              <a:rPr lang="cs-CZ" sz="2800" dirty="0" err="1" smtClean="0">
                <a:solidFill>
                  <a:srgbClr val="FF0000"/>
                </a:solidFill>
              </a:rPr>
              <a:t>osis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=&gt;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same</a:t>
            </a:r>
            <a:r>
              <a:rPr lang="cs-CZ" sz="2800" dirty="0" smtClean="0"/>
              <a:t> </a:t>
            </a:r>
            <a:r>
              <a:rPr lang="cs-CZ" sz="2800" dirty="0" err="1" smtClean="0"/>
              <a:t>number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syllables</a:t>
            </a:r>
            <a:r>
              <a:rPr lang="cs-CZ" sz="2800" dirty="0" smtClean="0"/>
              <a:t> in </a:t>
            </a:r>
            <a:r>
              <a:rPr lang="cs-CZ" sz="2800" dirty="0" err="1" smtClean="0"/>
              <a:t>nom</a:t>
            </a:r>
            <a:r>
              <a:rPr lang="cs-CZ" sz="2800" dirty="0" smtClean="0"/>
              <a:t>. </a:t>
            </a:r>
            <a:r>
              <a:rPr lang="cs-CZ" sz="2800" dirty="0" err="1" smtClean="0"/>
              <a:t>sg</a:t>
            </a:r>
            <a:r>
              <a:rPr lang="cs-CZ" sz="2800" dirty="0" smtClean="0"/>
              <a:t>. </a:t>
            </a:r>
            <a:r>
              <a:rPr lang="cs-CZ" sz="2800" dirty="0" err="1" smtClean="0"/>
              <a:t>and</a:t>
            </a:r>
            <a:r>
              <a:rPr lang="cs-CZ" sz="2800" dirty="0" smtClean="0"/>
              <a:t> gen. </a:t>
            </a:r>
            <a:r>
              <a:rPr lang="cs-CZ" sz="2800" dirty="0" err="1" smtClean="0"/>
              <a:t>sg</a:t>
            </a:r>
            <a:r>
              <a:rPr lang="cs-CZ" sz="2800" dirty="0" smtClean="0"/>
              <a:t>.: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800" dirty="0" smtClean="0"/>
              <a:t>   ba</a:t>
            </a:r>
            <a:r>
              <a:rPr lang="cs-CZ" sz="2800" dirty="0" smtClean="0">
                <a:solidFill>
                  <a:srgbClr val="FF0000"/>
                </a:solidFill>
              </a:rPr>
              <a:t>sis</a:t>
            </a:r>
            <a:r>
              <a:rPr lang="cs-CZ" sz="2800" dirty="0" smtClean="0"/>
              <a:t> – </a:t>
            </a:r>
            <a:r>
              <a:rPr lang="cs-CZ" sz="2800" dirty="0" err="1" smtClean="0"/>
              <a:t>basis</a:t>
            </a:r>
            <a:r>
              <a:rPr lang="cs-CZ" sz="2800" dirty="0" smtClean="0"/>
              <a:t>, </a:t>
            </a:r>
            <a:r>
              <a:rPr lang="cs-CZ" sz="2800" dirty="0" err="1" smtClean="0"/>
              <a:t>prophyla</a:t>
            </a:r>
            <a:r>
              <a:rPr lang="cs-CZ" sz="2800" dirty="0" err="1" smtClean="0">
                <a:solidFill>
                  <a:srgbClr val="FF0000"/>
                </a:solidFill>
              </a:rPr>
              <a:t>xis</a:t>
            </a:r>
            <a:r>
              <a:rPr lang="cs-CZ" sz="2800" dirty="0" smtClean="0"/>
              <a:t> – </a:t>
            </a:r>
            <a:r>
              <a:rPr lang="cs-CZ" sz="2800" dirty="0" err="1" smtClean="0"/>
              <a:t>prophylaxis</a:t>
            </a:r>
            <a:r>
              <a:rPr lang="cs-CZ" sz="2800" dirty="0" smtClean="0"/>
              <a:t>, </a:t>
            </a:r>
            <a:r>
              <a:rPr lang="cs-CZ" sz="2800" dirty="0" err="1" smtClean="0"/>
              <a:t>narc</a:t>
            </a:r>
            <a:r>
              <a:rPr lang="cs-CZ" sz="2800" dirty="0" err="1" smtClean="0">
                <a:solidFill>
                  <a:srgbClr val="FF0000"/>
                </a:solidFill>
              </a:rPr>
              <a:t>osis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-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  </a:t>
            </a:r>
            <a:r>
              <a:rPr lang="cs-CZ" sz="2800" dirty="0" smtClean="0"/>
              <a:t> </a:t>
            </a:r>
            <a:r>
              <a:rPr lang="cs-CZ" sz="2800" dirty="0" err="1" smtClean="0"/>
              <a:t>narcosis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</a:pPr>
            <a:r>
              <a:rPr lang="cs-CZ" sz="2800" b="1" dirty="0" smtClean="0"/>
              <a:t>Latin </a:t>
            </a:r>
            <a:r>
              <a:rPr lang="cs-CZ" sz="2800" b="1" dirty="0" err="1" smtClean="0"/>
              <a:t>feminines</a:t>
            </a:r>
            <a:r>
              <a:rPr lang="cs-CZ" sz="2800" b="1" dirty="0" smtClean="0"/>
              <a:t>: </a:t>
            </a:r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   </a:t>
            </a:r>
            <a:r>
              <a:rPr lang="cs-CZ" sz="2800" dirty="0" err="1" smtClean="0"/>
              <a:t>febris</a:t>
            </a:r>
            <a:r>
              <a:rPr lang="cs-CZ" sz="2800" dirty="0" smtClean="0"/>
              <a:t>, </a:t>
            </a:r>
            <a:r>
              <a:rPr lang="cs-CZ" sz="2800" dirty="0" err="1" smtClean="0"/>
              <a:t>tussis</a:t>
            </a:r>
            <a:r>
              <a:rPr lang="cs-CZ" sz="2800" dirty="0" smtClean="0"/>
              <a:t>, </a:t>
            </a:r>
            <a:r>
              <a:rPr lang="cs-CZ" sz="2800" dirty="0" err="1" smtClean="0"/>
              <a:t>pertussis</a:t>
            </a:r>
            <a:r>
              <a:rPr lang="cs-CZ" sz="2800" dirty="0" smtClean="0"/>
              <a:t>, </a:t>
            </a:r>
            <a:r>
              <a:rPr lang="cs-CZ" sz="2800" dirty="0" err="1" smtClean="0"/>
              <a:t>sitis</a:t>
            </a:r>
            <a:r>
              <a:rPr lang="cs-CZ" sz="2800" dirty="0" smtClean="0"/>
              <a:t>, </a:t>
            </a:r>
            <a:r>
              <a:rPr lang="cs-CZ" sz="2800" dirty="0" err="1" smtClean="0"/>
              <a:t>tuberculosis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      </a:t>
            </a:r>
            <a:r>
              <a:rPr lang="cs-CZ" sz="2800" dirty="0" err="1" smtClean="0"/>
              <a:t>sg</a:t>
            </a:r>
            <a:r>
              <a:rPr lang="cs-CZ" sz="2800" dirty="0" smtClean="0"/>
              <a:t>.				       </a:t>
            </a:r>
            <a:r>
              <a:rPr lang="cs-CZ" sz="2800" dirty="0" err="1" smtClean="0"/>
              <a:t>pl</a:t>
            </a:r>
            <a:r>
              <a:rPr lang="cs-CZ" sz="2800" dirty="0" smtClean="0"/>
              <a:t>.</a:t>
            </a:r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is</a:t>
            </a:r>
            <a:r>
              <a:rPr lang="cs-CZ" sz="2800" dirty="0" smtClean="0"/>
              <a:t>				1.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ēs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2.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is</a:t>
            </a:r>
            <a:r>
              <a:rPr lang="cs-CZ" sz="2800" dirty="0" smtClean="0"/>
              <a:t>,-</a:t>
            </a:r>
            <a:r>
              <a:rPr lang="cs-CZ" sz="2800" dirty="0" err="1" smtClean="0"/>
              <a:t>eos</a:t>
            </a:r>
            <a:r>
              <a:rPr lang="cs-CZ" sz="2800" dirty="0" smtClean="0"/>
              <a:t>			2.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ium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4.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im</a:t>
            </a:r>
            <a:r>
              <a:rPr lang="cs-CZ" sz="2800" dirty="0" smtClean="0"/>
              <a:t>,-in			4.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ēs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6. </a:t>
            </a:r>
            <a:r>
              <a:rPr lang="cs-CZ" sz="2800" dirty="0" err="1" smtClean="0"/>
              <a:t>dos</a:t>
            </a:r>
            <a:r>
              <a:rPr lang="cs-CZ" sz="2800" dirty="0" smtClean="0"/>
              <a:t>-ī				6.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ibus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dosis, </a:t>
            </a:r>
            <a:r>
              <a:rPr lang="cs-CZ" dirty="0" err="1" smtClean="0"/>
              <a:t>is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85000" lnSpcReduction="20000"/>
          </a:bodyPr>
          <a:lstStyle/>
          <a:p>
            <a:pPr marL="624078" indent="-514350">
              <a:buNone/>
            </a:pPr>
            <a:r>
              <a:rPr lang="en-US" dirty="0" smtClean="0"/>
              <a:t>1) Gender</a:t>
            </a:r>
          </a:p>
          <a:p>
            <a:pPr marL="624078" indent="-514350">
              <a:buNone/>
            </a:pPr>
            <a:r>
              <a:rPr lang="en-US" sz="2500" dirty="0" smtClean="0"/>
              <a:t>-</a:t>
            </a:r>
            <a:r>
              <a:rPr lang="en-US" sz="2500" dirty="0" smtClean="0">
                <a:solidFill>
                  <a:srgbClr val="00B050"/>
                </a:solidFill>
              </a:rPr>
              <a:t> neuters</a:t>
            </a:r>
            <a:r>
              <a:rPr lang="en-US" sz="2500" dirty="0" smtClean="0"/>
              <a:t>: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/>
              <a:t>rete</a:t>
            </a:r>
            <a:r>
              <a:rPr lang="en-US" sz="2500" dirty="0" smtClean="0"/>
              <a:t> – corpus</a:t>
            </a:r>
          </a:p>
          <a:p>
            <a:pPr marL="624078" indent="-514350">
              <a:buNone/>
            </a:pPr>
            <a:r>
              <a:rPr lang="en-US" sz="2500" dirty="0" smtClean="0"/>
              <a:t>-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masculines</a:t>
            </a:r>
            <a:r>
              <a:rPr lang="en-US" sz="2500" dirty="0" smtClean="0"/>
              <a:t>/</a:t>
            </a:r>
            <a:r>
              <a:rPr lang="en-US" sz="2500" dirty="0" err="1" smtClean="0">
                <a:solidFill>
                  <a:srgbClr val="FF0000"/>
                </a:solidFill>
              </a:rPr>
              <a:t>feminines</a:t>
            </a:r>
            <a:r>
              <a:rPr lang="en-US" sz="2500" dirty="0" smtClean="0"/>
              <a:t>: </a:t>
            </a:r>
            <a:r>
              <a:rPr lang="en-US" sz="2500" dirty="0" err="1" smtClean="0"/>
              <a:t>dosis</a:t>
            </a:r>
            <a:r>
              <a:rPr lang="en-US" sz="2500" dirty="0" smtClean="0"/>
              <a:t> – pelvis – dolor</a:t>
            </a:r>
          </a:p>
          <a:p>
            <a:pPr marL="624078" indent="-514350">
              <a:buFontTx/>
              <a:buChar char="-"/>
            </a:pPr>
            <a:endParaRPr lang="en-US" sz="2500" dirty="0" smtClean="0"/>
          </a:p>
          <a:p>
            <a:pPr marL="624078" indent="-514350">
              <a:buNone/>
            </a:pPr>
            <a:r>
              <a:rPr lang="en-US" dirty="0" smtClean="0"/>
              <a:t>2a) </a:t>
            </a:r>
            <a:r>
              <a:rPr lang="en-US" dirty="0" smtClean="0">
                <a:solidFill>
                  <a:srgbClr val="00B050"/>
                </a:solidFill>
              </a:rPr>
              <a:t>Neuters</a:t>
            </a:r>
          </a:p>
          <a:p>
            <a:pPr marL="624078" indent="-514350">
              <a:buNone/>
            </a:pPr>
            <a:r>
              <a:rPr lang="en-US" sz="2500" dirty="0" smtClean="0"/>
              <a:t>- nouns in </a:t>
            </a:r>
            <a:r>
              <a:rPr lang="en-US" sz="2500" i="1" dirty="0" smtClean="0"/>
              <a:t>–e/-</a:t>
            </a:r>
            <a:r>
              <a:rPr lang="en-US" sz="2500" i="1" dirty="0" err="1" smtClean="0"/>
              <a:t>ar</a:t>
            </a:r>
            <a:r>
              <a:rPr lang="en-US" sz="2500" i="1" dirty="0" smtClean="0"/>
              <a:t>/-al  </a:t>
            </a:r>
            <a:r>
              <a:rPr lang="en-US" sz="2500" dirty="0" smtClean="0">
                <a:sym typeface="Wingdings" pitchFamily="2" charset="2"/>
              </a:rPr>
              <a:t> </a:t>
            </a:r>
            <a:r>
              <a:rPr lang="en-US" sz="2500" dirty="0" err="1" smtClean="0">
                <a:sym typeface="Wingdings" pitchFamily="2" charset="2"/>
              </a:rPr>
              <a:t>rete</a:t>
            </a:r>
            <a:endParaRPr lang="en-US" sz="25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en-US" sz="2500" dirty="0" smtClean="0">
                <a:sym typeface="Wingdings" pitchFamily="2" charset="2"/>
              </a:rPr>
              <a:t>- other  neuters  corpus</a:t>
            </a:r>
          </a:p>
          <a:p>
            <a:pPr marL="624078" indent="-514350">
              <a:buFontTx/>
              <a:buChar char="-"/>
            </a:pPr>
            <a:endParaRPr lang="en-US" sz="25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en-US" dirty="0" smtClean="0">
                <a:sym typeface="Wingdings" pitchFamily="2" charset="2"/>
              </a:rPr>
              <a:t>2b)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Masculines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feminines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624078" indent="-514350">
              <a:buNone/>
            </a:pPr>
            <a:r>
              <a:rPr lang="cs-CZ" sz="2500" dirty="0" smtClean="0">
                <a:sym typeface="Wingdings" pitchFamily="2" charset="2"/>
              </a:rPr>
              <a:t>- </a:t>
            </a:r>
            <a:r>
              <a:rPr lang="en-US" sz="2500" dirty="0" smtClean="0">
                <a:sym typeface="Wingdings" pitchFamily="2" charset="2"/>
              </a:rPr>
              <a:t>nouns of Greek (Latin) origin ending in </a:t>
            </a:r>
            <a:r>
              <a:rPr lang="en-US" sz="2500" i="1" dirty="0" smtClean="0">
                <a:sym typeface="Wingdings" pitchFamily="2" charset="2"/>
              </a:rPr>
              <a:t>–sis/-</a:t>
            </a:r>
            <a:r>
              <a:rPr lang="en-US" sz="2500" i="1" dirty="0" err="1" smtClean="0">
                <a:sym typeface="Wingdings" pitchFamily="2" charset="2"/>
              </a:rPr>
              <a:t>xis</a:t>
            </a:r>
            <a:r>
              <a:rPr lang="en-US" sz="2500" i="1" dirty="0" smtClean="0">
                <a:sym typeface="Wingdings" pitchFamily="2" charset="2"/>
              </a:rPr>
              <a:t>/</a:t>
            </a:r>
            <a:r>
              <a:rPr lang="cs-CZ" sz="2500" i="1" dirty="0" smtClean="0">
                <a:sym typeface="Wingdings" pitchFamily="2" charset="2"/>
              </a:rPr>
              <a:t>-</a:t>
            </a:r>
            <a:r>
              <a:rPr lang="en-US" sz="2500" i="1" dirty="0" err="1" smtClean="0">
                <a:sym typeface="Wingdings" pitchFamily="2" charset="2"/>
              </a:rPr>
              <a:t>osis</a:t>
            </a:r>
            <a:r>
              <a:rPr lang="en-US" sz="2500" i="1" dirty="0" smtClean="0">
                <a:sym typeface="Wingdings" pitchFamily="2" charset="2"/>
              </a:rPr>
              <a:t> </a:t>
            </a:r>
            <a:r>
              <a:rPr lang="en-US" sz="2500" dirty="0" smtClean="0">
                <a:sym typeface="Wingdings" pitchFamily="2" charset="2"/>
              </a:rPr>
              <a:t></a:t>
            </a:r>
            <a:endParaRPr lang="cs-CZ" sz="25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cs-CZ" sz="2500" dirty="0" smtClean="0">
                <a:sym typeface="Wingdings" pitchFamily="2" charset="2"/>
              </a:rPr>
              <a:t>   </a:t>
            </a:r>
            <a:r>
              <a:rPr lang="en-US" sz="2500" dirty="0" err="1" smtClean="0">
                <a:sym typeface="Wingdings" pitchFamily="2" charset="2"/>
              </a:rPr>
              <a:t>dosis</a:t>
            </a:r>
            <a:endParaRPr lang="en-US" sz="25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en-US" sz="2500" dirty="0" smtClean="0">
                <a:sym typeface="Wingdings" pitchFamily="2" charset="2"/>
              </a:rPr>
              <a:t>- nouns with the same number of syllables/a group of</a:t>
            </a:r>
          </a:p>
          <a:p>
            <a:pPr marL="624078" indent="-514350">
              <a:buNone/>
            </a:pPr>
            <a:r>
              <a:rPr lang="en-US" sz="2500" dirty="0" smtClean="0">
                <a:sym typeface="Wingdings" pitchFamily="2" charset="2"/>
              </a:rPr>
              <a:t>   consonants before </a:t>
            </a:r>
            <a:r>
              <a:rPr lang="en-US" sz="2500" i="1" dirty="0" smtClean="0">
                <a:sym typeface="Wingdings" pitchFamily="2" charset="2"/>
              </a:rPr>
              <a:t>–is </a:t>
            </a:r>
            <a:r>
              <a:rPr lang="en-US" sz="2500" dirty="0" smtClean="0">
                <a:sym typeface="Wingdings" pitchFamily="2" charset="2"/>
              </a:rPr>
              <a:t>in gen. </a:t>
            </a:r>
            <a:r>
              <a:rPr lang="en-US" sz="2500" dirty="0" err="1" smtClean="0">
                <a:sym typeface="Wingdings" pitchFamily="2" charset="2"/>
              </a:rPr>
              <a:t>sg</a:t>
            </a:r>
            <a:r>
              <a:rPr lang="en-US" sz="2500" dirty="0" smtClean="0">
                <a:sym typeface="Wingdings" pitchFamily="2" charset="2"/>
              </a:rPr>
              <a:t>.  pelvis</a:t>
            </a:r>
          </a:p>
          <a:p>
            <a:pPr marL="624078" indent="-514350">
              <a:buNone/>
            </a:pPr>
            <a:r>
              <a:rPr lang="en-US" sz="2500" dirty="0" smtClean="0">
                <a:sym typeface="Wingdings" pitchFamily="2" charset="2"/>
              </a:rPr>
              <a:t>- other </a:t>
            </a:r>
            <a:r>
              <a:rPr lang="en-US" sz="2500" dirty="0" err="1" smtClean="0">
                <a:sym typeface="Wingdings" pitchFamily="2" charset="2"/>
              </a:rPr>
              <a:t>masculines</a:t>
            </a:r>
            <a:r>
              <a:rPr lang="en-US" sz="2500" dirty="0" smtClean="0">
                <a:sym typeface="Wingdings" pitchFamily="2" charset="2"/>
              </a:rPr>
              <a:t>/</a:t>
            </a:r>
            <a:r>
              <a:rPr lang="en-US" sz="2500" dirty="0" err="1" smtClean="0">
                <a:sym typeface="Wingdings" pitchFamily="2" charset="2"/>
              </a:rPr>
              <a:t>feminines</a:t>
            </a:r>
            <a:r>
              <a:rPr lang="en-US" sz="2500" dirty="0" smtClean="0">
                <a:sym typeface="Wingdings" pitchFamily="2" charset="2"/>
              </a:rPr>
              <a:t>  dolor</a:t>
            </a:r>
            <a:endParaRPr lang="en-US" i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What is the example of the noun of the 3rd declension?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err="1" smtClean="0"/>
              <a:t>Functio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Unguis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Aether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Pertussis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Axis</a:t>
            </a:r>
          </a:p>
          <a:p>
            <a:pPr>
              <a:buNone/>
            </a:pPr>
            <a:r>
              <a:rPr lang="cs-CZ" dirty="0" err="1" smtClean="0"/>
              <a:t>Lens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Metastasis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Systema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Cutis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Animal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Diaphragma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What are the examples of the following nouns?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err="1" smtClean="0"/>
              <a:t>Incisive</a:t>
            </a:r>
            <a:r>
              <a:rPr lang="cs-CZ" dirty="0" smtClean="0"/>
              <a:t> </a:t>
            </a:r>
            <a:r>
              <a:rPr lang="cs-CZ" dirty="0" err="1" smtClean="0"/>
              <a:t>tooth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foot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Alimentary</a:t>
            </a:r>
            <a:r>
              <a:rPr lang="cs-CZ" dirty="0" smtClean="0"/>
              <a:t> </a:t>
            </a:r>
            <a:r>
              <a:rPr lang="cs-CZ" dirty="0" err="1" smtClean="0"/>
              <a:t>canal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Acute</a:t>
            </a:r>
            <a:r>
              <a:rPr lang="cs-CZ" dirty="0" smtClean="0"/>
              <a:t> </a:t>
            </a:r>
            <a:r>
              <a:rPr lang="cs-CZ" dirty="0" err="1" smtClean="0"/>
              <a:t>fever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Danger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thrombosis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spoon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Translate and decline these terms: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</TotalTime>
  <Words>334</Words>
  <Application>Microsoft Office PowerPoint</Application>
  <PresentationFormat>Předvádění na obrazovce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Snímek 1</vt:lpstr>
      <vt:lpstr>EXAMPLES</vt:lpstr>
      <vt:lpstr>Snímek 3</vt:lpstr>
      <vt:lpstr> rete, is, n.  neuters (i-stems)</vt:lpstr>
      <vt:lpstr>dosis, is, f. </vt:lpstr>
      <vt:lpstr>What is the example of the noun of the 3rd declension?</vt:lpstr>
      <vt:lpstr>What are the examples of the following nouns?</vt:lpstr>
      <vt:lpstr>Translate and decline these terms: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lektor</cp:lastModifiedBy>
  <cp:revision>11</cp:revision>
  <dcterms:created xsi:type="dcterms:W3CDTF">2010-10-31T13:54:28Z</dcterms:created>
  <dcterms:modified xsi:type="dcterms:W3CDTF">2010-11-08T14:47:03Z</dcterms:modified>
</cp:coreProperties>
</file>