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7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14" y="-5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BA6FF5-41BB-4967-AEBF-7B256AC91A61}" type="datetimeFigureOut">
              <a:rPr lang="cs-CZ" smtClean="0"/>
              <a:t>22.9.2011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C488DE-3E1F-4623-B54D-6CCF072B43B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C488DE-3E1F-4623-B54D-6CCF072B43B4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C488DE-3E1F-4623-B54D-6CCF072B43B4}" type="slidenum">
              <a:rPr lang="cs-CZ" smtClean="0"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C488DE-3E1F-4623-B54D-6CCF072B43B4}" type="slidenum">
              <a:rPr lang="cs-CZ" smtClean="0"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C488DE-3E1F-4623-B54D-6CCF072B43B4}" type="slidenum">
              <a:rPr lang="cs-CZ" smtClean="0"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C488DE-3E1F-4623-B54D-6CCF072B43B4}" type="slidenum">
              <a:rPr lang="cs-CZ" smtClean="0"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C488DE-3E1F-4623-B54D-6CCF072B43B4}" type="slidenum">
              <a:rPr lang="cs-CZ" smtClean="0"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C488DE-3E1F-4623-B54D-6CCF072B43B4}" type="slidenum">
              <a:rPr lang="cs-CZ" smtClean="0"/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C488DE-3E1F-4623-B54D-6CCF072B43B4}" type="slidenum">
              <a:rPr lang="cs-CZ" smtClean="0"/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C488DE-3E1F-4623-B54D-6CCF072B43B4}" type="slidenum">
              <a:rPr lang="cs-CZ" smtClean="0"/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C488DE-3E1F-4623-B54D-6CCF072B43B4}" type="slidenum">
              <a:rPr lang="cs-CZ" smtClean="0"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C488DE-3E1F-4623-B54D-6CCF072B43B4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C488DE-3E1F-4623-B54D-6CCF072B43B4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C488DE-3E1F-4623-B54D-6CCF072B43B4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C488DE-3E1F-4623-B54D-6CCF072B43B4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C488DE-3E1F-4623-B54D-6CCF072B43B4}" type="slidenum">
              <a:rPr lang="cs-CZ" smtClean="0"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C488DE-3E1F-4623-B54D-6CCF072B43B4}" type="slidenum">
              <a:rPr lang="cs-CZ" smtClean="0"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C488DE-3E1F-4623-B54D-6CCF072B43B4}" type="slidenum">
              <a:rPr lang="cs-CZ" smtClean="0"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F95AD-314B-4601-9E4E-2A5D6279F9CF}" type="datetimeFigureOut">
              <a:rPr lang="cs-CZ" smtClean="0"/>
              <a:t>22.9.2011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A853A-93A5-4B83-88DF-B4EABE14D27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F95AD-314B-4601-9E4E-2A5D6279F9CF}" type="datetimeFigureOut">
              <a:rPr lang="cs-CZ" smtClean="0"/>
              <a:t>22.9.2011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A853A-93A5-4B83-88DF-B4EABE14D27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F95AD-314B-4601-9E4E-2A5D6279F9CF}" type="datetimeFigureOut">
              <a:rPr lang="cs-CZ" smtClean="0"/>
              <a:t>22.9.2011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A853A-93A5-4B83-88DF-B4EABE14D27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F95AD-314B-4601-9E4E-2A5D6279F9CF}" type="datetimeFigureOut">
              <a:rPr lang="cs-CZ" smtClean="0"/>
              <a:t>22.9.2011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A853A-93A5-4B83-88DF-B4EABE14D27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F95AD-314B-4601-9E4E-2A5D6279F9CF}" type="datetimeFigureOut">
              <a:rPr lang="cs-CZ" smtClean="0"/>
              <a:t>22.9.2011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A853A-93A5-4B83-88DF-B4EABE14D27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F95AD-314B-4601-9E4E-2A5D6279F9CF}" type="datetimeFigureOut">
              <a:rPr lang="cs-CZ" smtClean="0"/>
              <a:t>22.9.2011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A853A-93A5-4B83-88DF-B4EABE14D27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F95AD-314B-4601-9E4E-2A5D6279F9CF}" type="datetimeFigureOut">
              <a:rPr lang="cs-CZ" smtClean="0"/>
              <a:t>22.9.2011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A853A-93A5-4B83-88DF-B4EABE14D27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F95AD-314B-4601-9E4E-2A5D6279F9CF}" type="datetimeFigureOut">
              <a:rPr lang="cs-CZ" smtClean="0"/>
              <a:t>22.9.2011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A853A-93A5-4B83-88DF-B4EABE14D27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F95AD-314B-4601-9E4E-2A5D6279F9CF}" type="datetimeFigureOut">
              <a:rPr lang="cs-CZ" smtClean="0"/>
              <a:t>22.9.2011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A853A-93A5-4B83-88DF-B4EABE14D27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F95AD-314B-4601-9E4E-2A5D6279F9CF}" type="datetimeFigureOut">
              <a:rPr lang="cs-CZ" smtClean="0"/>
              <a:t>22.9.2011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A853A-93A5-4B83-88DF-B4EABE14D27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F95AD-314B-4601-9E4E-2A5D6279F9CF}" type="datetimeFigureOut">
              <a:rPr lang="cs-CZ" smtClean="0"/>
              <a:t>22.9.2011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A853A-93A5-4B83-88DF-B4EABE14D27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F95AD-314B-4601-9E4E-2A5D6279F9CF}" type="datetimeFigureOut">
              <a:rPr lang="cs-CZ" smtClean="0"/>
              <a:t>22.9.2011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A853A-93A5-4B83-88DF-B4EABE14D27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224135"/>
          </a:xfrm>
        </p:spPr>
        <p:txBody>
          <a:bodyPr>
            <a:normAutofit/>
          </a:bodyPr>
          <a:lstStyle/>
          <a:p>
            <a:r>
              <a:rPr lang="cs-CZ" sz="3800" b="1" dirty="0" smtClean="0"/>
              <a:t>LÉKAŘSKÁ TERMINOLOGIE A LATINA</a:t>
            </a:r>
            <a:endParaRPr lang="cs-CZ" sz="3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1556792"/>
            <a:ext cx="8208912" cy="4824536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  <a:buFontTx/>
              <a:buChar char="-"/>
            </a:pPr>
            <a:r>
              <a:rPr lang="cs-CZ" sz="3600" b="1" dirty="0" smtClean="0">
                <a:solidFill>
                  <a:schemeClr val="tx1"/>
                </a:solidFill>
              </a:rPr>
              <a:t> výuka: 23.9., 11.11., 16.12., 11.1. v 8:00</a:t>
            </a:r>
          </a:p>
          <a:p>
            <a:pPr algn="l">
              <a:lnSpc>
                <a:spcPct val="150000"/>
              </a:lnSpc>
            </a:pPr>
            <a:endParaRPr lang="cs-CZ" sz="2000" b="1" dirty="0" smtClean="0">
              <a:solidFill>
                <a:schemeClr val="tx1"/>
              </a:solidFill>
            </a:endParaRPr>
          </a:p>
          <a:p>
            <a:pPr algn="l">
              <a:lnSpc>
                <a:spcPct val="150000"/>
              </a:lnSpc>
              <a:buFontTx/>
              <a:buChar char="-"/>
            </a:pPr>
            <a:r>
              <a:rPr lang="cs-CZ" sz="3600" b="1" dirty="0" smtClean="0">
                <a:solidFill>
                  <a:schemeClr val="tx1"/>
                </a:solidFill>
              </a:rPr>
              <a:t> učebna A11/334</a:t>
            </a:r>
          </a:p>
          <a:p>
            <a:pPr algn="l">
              <a:lnSpc>
                <a:spcPct val="150000"/>
              </a:lnSpc>
            </a:pPr>
            <a:endParaRPr lang="cs-CZ" sz="2000" b="1" dirty="0" smtClean="0">
              <a:solidFill>
                <a:schemeClr val="tx1"/>
              </a:solidFill>
            </a:endParaRPr>
          </a:p>
          <a:p>
            <a:pPr algn="l">
              <a:lnSpc>
                <a:spcPct val="150000"/>
              </a:lnSpc>
              <a:buFontTx/>
              <a:buChar char="-"/>
            </a:pPr>
            <a:r>
              <a:rPr lang="cs-CZ" sz="3600" b="1" dirty="0">
                <a:solidFill>
                  <a:schemeClr val="tx1"/>
                </a:solidFill>
              </a:rPr>
              <a:t> </a:t>
            </a:r>
            <a:r>
              <a:rPr lang="cs-CZ" sz="3600" b="1" dirty="0" smtClean="0">
                <a:solidFill>
                  <a:schemeClr val="tx1"/>
                </a:solidFill>
              </a:rPr>
              <a:t>11.1. také zápočtový test (zvládnutí umožňuje připuštění ke zkoušce)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1. DEKLINACE – A-kmeny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685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/>
              <a:t>l</a:t>
            </a:r>
            <a:r>
              <a:rPr lang="cs-CZ" dirty="0" smtClean="0"/>
              <a:t>atinská substantiva	vzor: </a:t>
            </a:r>
            <a:r>
              <a:rPr lang="cs-CZ" b="1" dirty="0" err="1" smtClean="0"/>
              <a:t>vena</a:t>
            </a:r>
            <a:r>
              <a:rPr lang="cs-CZ" b="1" dirty="0" smtClean="0"/>
              <a:t>, </a:t>
            </a:r>
            <a:r>
              <a:rPr lang="cs-CZ" b="1" dirty="0" err="1" smtClean="0"/>
              <a:t>venae</a:t>
            </a:r>
            <a:r>
              <a:rPr lang="cs-CZ" b="1" dirty="0" smtClean="0"/>
              <a:t> </a:t>
            </a:r>
            <a:r>
              <a:rPr lang="cs-CZ" b="1" dirty="0" err="1" smtClean="0"/>
              <a:t>f</a:t>
            </a:r>
            <a:r>
              <a:rPr lang="cs-CZ" b="1" dirty="0" smtClean="0"/>
              <a:t>. – žíla</a:t>
            </a:r>
          </a:p>
          <a:p>
            <a:pPr>
              <a:buNone/>
            </a:pPr>
            <a:r>
              <a:rPr lang="cs-CZ" dirty="0" smtClean="0"/>
              <a:t>		</a:t>
            </a:r>
            <a:r>
              <a:rPr lang="cs-CZ" dirty="0" err="1" smtClean="0"/>
              <a:t>sg</a:t>
            </a:r>
            <a:r>
              <a:rPr lang="cs-CZ" dirty="0" smtClean="0"/>
              <a:t>.		</a:t>
            </a:r>
            <a:r>
              <a:rPr lang="cs-CZ" dirty="0" err="1"/>
              <a:t>p</a:t>
            </a:r>
            <a:r>
              <a:rPr lang="cs-CZ" dirty="0" err="1" smtClean="0"/>
              <a:t>l</a:t>
            </a:r>
            <a:r>
              <a:rPr lang="cs-CZ" dirty="0" smtClean="0"/>
              <a:t>.</a:t>
            </a:r>
          </a:p>
          <a:p>
            <a:pPr marL="514350" indent="-514350">
              <a:buAutoNum type="arabicPeriod"/>
            </a:pPr>
            <a:r>
              <a:rPr lang="cs-CZ" dirty="0" smtClean="0"/>
              <a:t>ven-</a:t>
            </a:r>
            <a:r>
              <a:rPr lang="cs-CZ" b="1" dirty="0" smtClean="0"/>
              <a:t>a</a:t>
            </a:r>
            <a:r>
              <a:rPr lang="cs-CZ" dirty="0" smtClean="0"/>
              <a:t>		ven-</a:t>
            </a:r>
            <a:r>
              <a:rPr lang="cs-CZ" b="1" dirty="0" err="1" smtClean="0"/>
              <a:t>ae</a:t>
            </a:r>
            <a:endParaRPr lang="cs-CZ" b="1" dirty="0" smtClean="0"/>
          </a:p>
          <a:p>
            <a:pPr marL="514350" indent="-514350">
              <a:buAutoNum type="arabicPeriod"/>
            </a:pPr>
            <a:r>
              <a:rPr lang="cs-CZ" dirty="0" smtClean="0"/>
              <a:t>ven-</a:t>
            </a:r>
            <a:r>
              <a:rPr lang="cs-CZ" b="1" dirty="0" err="1" smtClean="0"/>
              <a:t>ae</a:t>
            </a:r>
            <a:r>
              <a:rPr lang="cs-CZ" dirty="0" smtClean="0"/>
              <a:t>		ven-</a:t>
            </a:r>
            <a:r>
              <a:rPr lang="cs-CZ" b="1" dirty="0" smtClean="0"/>
              <a:t>a-rum</a:t>
            </a:r>
          </a:p>
          <a:p>
            <a:pPr marL="514350" indent="-514350">
              <a:buNone/>
            </a:pPr>
            <a:r>
              <a:rPr lang="cs-CZ" dirty="0" smtClean="0"/>
              <a:t>4.   ven-</a:t>
            </a:r>
            <a:r>
              <a:rPr lang="cs-CZ" b="1" dirty="0" smtClean="0"/>
              <a:t>a-m</a:t>
            </a:r>
            <a:r>
              <a:rPr lang="cs-CZ" dirty="0" smtClean="0"/>
              <a:t>	ven-</a:t>
            </a:r>
            <a:r>
              <a:rPr lang="cs-CZ" b="1" dirty="0" smtClean="0"/>
              <a:t>a-s</a:t>
            </a:r>
          </a:p>
          <a:p>
            <a:pPr marL="514350" indent="-514350">
              <a:buAutoNum type="arabicPeriod" startAt="6"/>
            </a:pPr>
            <a:r>
              <a:rPr lang="cs-CZ" dirty="0" smtClean="0"/>
              <a:t>ven-</a:t>
            </a:r>
            <a:r>
              <a:rPr lang="cs-CZ" b="1" dirty="0" smtClean="0"/>
              <a:t>ā</a:t>
            </a:r>
            <a:r>
              <a:rPr lang="cs-CZ" dirty="0" smtClean="0"/>
              <a:t>		ven-</a:t>
            </a:r>
            <a:r>
              <a:rPr lang="cs-CZ" b="1" dirty="0" smtClean="0"/>
              <a:t>i-s</a:t>
            </a:r>
          </a:p>
          <a:p>
            <a:pPr marL="514350" indent="-514350">
              <a:buNone/>
            </a:pPr>
            <a:endParaRPr lang="cs-CZ" b="1" dirty="0"/>
          </a:p>
          <a:p>
            <a:pPr marL="514350" indent="-514350">
              <a:buFontTx/>
              <a:buChar char="-"/>
            </a:pPr>
            <a:r>
              <a:rPr lang="cs-CZ" dirty="0" smtClean="0"/>
              <a:t>rodem většinou </a:t>
            </a:r>
            <a:r>
              <a:rPr lang="cs-CZ" b="1" dirty="0" smtClean="0"/>
              <a:t>feminina</a:t>
            </a:r>
          </a:p>
          <a:p>
            <a:pPr marL="514350" indent="-514350">
              <a:buFontTx/>
              <a:buChar char="-"/>
            </a:pPr>
            <a:r>
              <a:rPr lang="cs-CZ" dirty="0" smtClean="0"/>
              <a:t>výjimky</a:t>
            </a:r>
            <a:r>
              <a:rPr lang="cs-CZ" b="1" dirty="0" smtClean="0"/>
              <a:t>: antagonista, </a:t>
            </a:r>
            <a:r>
              <a:rPr lang="cs-CZ" b="1" dirty="0" err="1" smtClean="0"/>
              <a:t>ae</a:t>
            </a:r>
            <a:r>
              <a:rPr lang="cs-CZ" b="1" dirty="0" smtClean="0"/>
              <a:t> m.; dentista, </a:t>
            </a:r>
            <a:r>
              <a:rPr lang="cs-CZ" b="1" dirty="0" err="1" smtClean="0"/>
              <a:t>ae</a:t>
            </a:r>
            <a:r>
              <a:rPr lang="cs-CZ" b="1" dirty="0" smtClean="0"/>
              <a:t> m.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1. DEKLINACE – A-kmeny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řecká</a:t>
            </a:r>
            <a:r>
              <a:rPr lang="cs-CZ" dirty="0" smtClean="0"/>
              <a:t> substantiva		vzor: </a:t>
            </a:r>
            <a:r>
              <a:rPr lang="cs-CZ" b="1" dirty="0" smtClean="0"/>
              <a:t>diabetes, </a:t>
            </a:r>
            <a:r>
              <a:rPr lang="cs-CZ" b="1" dirty="0" err="1" smtClean="0"/>
              <a:t>diabetae</a:t>
            </a:r>
            <a:r>
              <a:rPr lang="cs-CZ" b="1" dirty="0" smtClean="0"/>
              <a:t> m.</a:t>
            </a:r>
          </a:p>
          <a:p>
            <a:pPr>
              <a:buNone/>
            </a:pPr>
            <a:r>
              <a:rPr lang="cs-CZ" b="1" dirty="0"/>
              <a:t>	</a:t>
            </a:r>
            <a:r>
              <a:rPr lang="cs-CZ" b="1" dirty="0" smtClean="0"/>
              <a:t>				</a:t>
            </a:r>
            <a:r>
              <a:rPr lang="cs-CZ" dirty="0" smtClean="0"/>
              <a:t>vzor: </a:t>
            </a:r>
            <a:r>
              <a:rPr lang="cs-CZ" b="1" dirty="0" smtClean="0"/>
              <a:t>systole, </a:t>
            </a:r>
            <a:r>
              <a:rPr lang="cs-CZ" b="1" dirty="0" err="1" smtClean="0"/>
              <a:t>systoles</a:t>
            </a:r>
            <a:r>
              <a:rPr lang="cs-CZ" b="1" dirty="0" smtClean="0"/>
              <a:t> </a:t>
            </a:r>
            <a:r>
              <a:rPr lang="cs-CZ" b="1" dirty="0" err="1" smtClean="0"/>
              <a:t>f</a:t>
            </a:r>
            <a:r>
              <a:rPr lang="cs-CZ" b="1" dirty="0" smtClean="0"/>
              <a:t>.</a:t>
            </a:r>
            <a:endParaRPr lang="cs-CZ" b="1" dirty="0" smtClean="0"/>
          </a:p>
          <a:p>
            <a:pPr>
              <a:buNone/>
            </a:pPr>
            <a:r>
              <a:rPr lang="cs-CZ" dirty="0" smtClean="0"/>
              <a:t>		</a:t>
            </a:r>
            <a:r>
              <a:rPr lang="cs-CZ" dirty="0" err="1" smtClean="0"/>
              <a:t>sg</a:t>
            </a:r>
            <a:r>
              <a:rPr lang="cs-CZ" dirty="0" smtClean="0"/>
              <a:t>. – m.		</a:t>
            </a:r>
            <a:r>
              <a:rPr lang="cs-CZ" dirty="0" err="1" smtClean="0"/>
              <a:t>sg</a:t>
            </a:r>
            <a:r>
              <a:rPr lang="cs-CZ" dirty="0" smtClean="0"/>
              <a:t>. – </a:t>
            </a:r>
            <a:r>
              <a:rPr lang="cs-CZ" dirty="0" err="1" smtClean="0"/>
              <a:t>f</a:t>
            </a:r>
            <a:r>
              <a:rPr lang="cs-CZ" dirty="0" smtClean="0"/>
              <a:t>.</a:t>
            </a:r>
          </a:p>
          <a:p>
            <a:pPr marL="514350" indent="-514350">
              <a:buAutoNum type="arabicPeriod"/>
            </a:pPr>
            <a:r>
              <a:rPr lang="cs-CZ" dirty="0" err="1" smtClean="0"/>
              <a:t>diabet</a:t>
            </a:r>
            <a:r>
              <a:rPr lang="cs-CZ" dirty="0" smtClean="0"/>
              <a:t>-</a:t>
            </a:r>
            <a:r>
              <a:rPr lang="cs-CZ" b="1" dirty="0" smtClean="0"/>
              <a:t>es</a:t>
            </a:r>
            <a:r>
              <a:rPr lang="cs-CZ" dirty="0" smtClean="0"/>
              <a:t>		systol-</a:t>
            </a:r>
            <a:r>
              <a:rPr lang="cs-CZ" b="1" dirty="0"/>
              <a:t>e</a:t>
            </a:r>
            <a:endParaRPr lang="cs-CZ" b="1" dirty="0" smtClean="0"/>
          </a:p>
          <a:p>
            <a:pPr marL="514350" indent="-514350">
              <a:buAutoNum type="arabicPeriod"/>
            </a:pPr>
            <a:r>
              <a:rPr lang="cs-CZ" dirty="0" err="1" smtClean="0"/>
              <a:t>diebet</a:t>
            </a:r>
            <a:r>
              <a:rPr lang="cs-CZ" dirty="0" smtClean="0"/>
              <a:t>-</a:t>
            </a:r>
            <a:r>
              <a:rPr lang="cs-CZ" b="1" dirty="0" err="1" smtClean="0"/>
              <a:t>ae</a:t>
            </a:r>
            <a:r>
              <a:rPr lang="cs-CZ" dirty="0" smtClean="0"/>
              <a:t>		systol-</a:t>
            </a:r>
            <a:r>
              <a:rPr lang="cs-CZ" b="1" dirty="0" smtClean="0"/>
              <a:t>es</a:t>
            </a:r>
            <a:endParaRPr lang="cs-CZ" b="1" dirty="0" smtClean="0"/>
          </a:p>
          <a:p>
            <a:pPr marL="514350" indent="-514350">
              <a:buNone/>
            </a:pPr>
            <a:r>
              <a:rPr lang="cs-CZ" dirty="0" smtClean="0"/>
              <a:t>4.   </a:t>
            </a:r>
            <a:r>
              <a:rPr lang="cs-CZ" dirty="0" err="1" smtClean="0"/>
              <a:t>diabet</a:t>
            </a:r>
            <a:r>
              <a:rPr lang="cs-CZ" dirty="0" smtClean="0"/>
              <a:t>-</a:t>
            </a:r>
            <a:r>
              <a:rPr lang="cs-CZ" b="1" dirty="0" smtClean="0"/>
              <a:t>a-m/-</a:t>
            </a:r>
            <a:r>
              <a:rPr lang="cs-CZ" b="1" dirty="0" err="1" smtClean="0"/>
              <a:t>en</a:t>
            </a:r>
            <a:r>
              <a:rPr lang="cs-CZ" dirty="0" smtClean="0"/>
              <a:t>	systol-</a:t>
            </a:r>
            <a:r>
              <a:rPr lang="cs-CZ" b="1" dirty="0" err="1" smtClean="0"/>
              <a:t>en</a:t>
            </a:r>
            <a:endParaRPr lang="cs-CZ" b="1" dirty="0" smtClean="0"/>
          </a:p>
          <a:p>
            <a:pPr marL="514350" indent="-514350">
              <a:buAutoNum type="arabicPeriod" startAt="6"/>
            </a:pPr>
            <a:r>
              <a:rPr lang="cs-CZ" dirty="0" err="1" smtClean="0"/>
              <a:t>diebet</a:t>
            </a:r>
            <a:r>
              <a:rPr lang="cs-CZ" dirty="0" smtClean="0"/>
              <a:t>-</a:t>
            </a:r>
            <a:r>
              <a:rPr lang="cs-CZ" b="1" dirty="0" smtClean="0"/>
              <a:t>ā/ē</a:t>
            </a:r>
            <a:r>
              <a:rPr lang="cs-CZ" dirty="0" smtClean="0"/>
              <a:t>		systol-</a:t>
            </a:r>
            <a:r>
              <a:rPr lang="cs-CZ" b="1" dirty="0"/>
              <a:t>ē</a:t>
            </a:r>
            <a:endParaRPr lang="cs-CZ" b="1" dirty="0" smtClean="0"/>
          </a:p>
          <a:p>
            <a:pPr marL="514350" indent="-514350">
              <a:buNone/>
            </a:pPr>
            <a:endParaRPr lang="cs-CZ" sz="1600" b="1" dirty="0" smtClean="0"/>
          </a:p>
          <a:p>
            <a:pPr>
              <a:buNone/>
            </a:pPr>
            <a:r>
              <a:rPr lang="cs-CZ" sz="3000" b="1" dirty="0" err="1"/>
              <a:t>p</a:t>
            </a:r>
            <a:r>
              <a:rPr lang="cs-CZ" sz="3000" b="1" dirty="0" err="1" smtClean="0"/>
              <a:t>l</a:t>
            </a:r>
            <a:r>
              <a:rPr lang="cs-CZ" sz="3000" b="1" dirty="0" smtClean="0"/>
              <a:t>. je stejný jako u latinských substantiv </a:t>
            </a:r>
            <a:endParaRPr lang="cs-CZ" sz="3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2. DEKLINACE – O-kmeny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latinská substantiva       vzor: </a:t>
            </a:r>
            <a:r>
              <a:rPr lang="cs-CZ" b="1" dirty="0" err="1" smtClean="0"/>
              <a:t>nervus</a:t>
            </a:r>
            <a:r>
              <a:rPr lang="cs-CZ" b="1" dirty="0" smtClean="0"/>
              <a:t>, nervi m. - nerv</a:t>
            </a:r>
          </a:p>
          <a:p>
            <a:pPr>
              <a:buNone/>
            </a:pPr>
            <a:endParaRPr lang="cs-CZ" sz="1600" b="1" dirty="0" smtClean="0"/>
          </a:p>
          <a:p>
            <a:pPr>
              <a:buNone/>
            </a:pPr>
            <a:r>
              <a:rPr lang="cs-CZ" dirty="0" smtClean="0"/>
              <a:t>		</a:t>
            </a:r>
            <a:r>
              <a:rPr lang="cs-CZ" dirty="0" err="1" smtClean="0"/>
              <a:t>sg</a:t>
            </a:r>
            <a:r>
              <a:rPr lang="cs-CZ" dirty="0" smtClean="0"/>
              <a:t>.		</a:t>
            </a:r>
            <a:r>
              <a:rPr lang="cs-CZ" dirty="0" err="1" smtClean="0"/>
              <a:t>pl</a:t>
            </a:r>
            <a:r>
              <a:rPr lang="cs-CZ" dirty="0" smtClean="0"/>
              <a:t>.</a:t>
            </a:r>
          </a:p>
          <a:p>
            <a:pPr marL="514350" indent="-514350">
              <a:buAutoNum type="arabicPeriod"/>
            </a:pPr>
            <a:r>
              <a:rPr lang="cs-CZ" dirty="0" smtClean="0"/>
              <a:t>nerv</a:t>
            </a:r>
            <a:r>
              <a:rPr lang="cs-CZ" dirty="0" smtClean="0"/>
              <a:t>-</a:t>
            </a:r>
            <a:r>
              <a:rPr lang="cs-CZ" b="1" dirty="0" err="1" smtClean="0"/>
              <a:t>us</a:t>
            </a:r>
            <a:r>
              <a:rPr lang="cs-CZ" dirty="0" smtClean="0"/>
              <a:t>		nerv-</a:t>
            </a:r>
            <a:r>
              <a:rPr lang="cs-CZ" b="1" dirty="0"/>
              <a:t>i</a:t>
            </a:r>
            <a:endParaRPr lang="cs-CZ" b="1" dirty="0" smtClean="0"/>
          </a:p>
          <a:p>
            <a:pPr marL="514350" indent="-514350">
              <a:buAutoNum type="arabicPeriod"/>
            </a:pPr>
            <a:r>
              <a:rPr lang="cs-CZ" dirty="0" smtClean="0"/>
              <a:t>nerv</a:t>
            </a:r>
            <a:r>
              <a:rPr lang="cs-CZ" dirty="0" smtClean="0"/>
              <a:t>-</a:t>
            </a:r>
            <a:r>
              <a:rPr lang="cs-CZ" b="1" dirty="0"/>
              <a:t>i</a:t>
            </a:r>
            <a:r>
              <a:rPr lang="cs-CZ" dirty="0" smtClean="0"/>
              <a:t>		nerv-</a:t>
            </a:r>
            <a:r>
              <a:rPr lang="cs-CZ" b="1" dirty="0"/>
              <a:t>o</a:t>
            </a:r>
            <a:r>
              <a:rPr lang="cs-CZ" b="1" dirty="0" smtClean="0"/>
              <a:t>-rum</a:t>
            </a:r>
          </a:p>
          <a:p>
            <a:pPr marL="514350" indent="-514350">
              <a:buNone/>
            </a:pPr>
            <a:r>
              <a:rPr lang="cs-CZ" dirty="0" smtClean="0"/>
              <a:t>4.   </a:t>
            </a:r>
            <a:r>
              <a:rPr lang="cs-CZ" dirty="0" smtClean="0"/>
              <a:t>nerv</a:t>
            </a:r>
            <a:r>
              <a:rPr lang="cs-CZ" dirty="0" smtClean="0"/>
              <a:t>-</a:t>
            </a:r>
            <a:r>
              <a:rPr lang="cs-CZ" b="1" dirty="0"/>
              <a:t>u</a:t>
            </a:r>
            <a:r>
              <a:rPr lang="cs-CZ" b="1" dirty="0" smtClean="0"/>
              <a:t>-m</a:t>
            </a:r>
            <a:r>
              <a:rPr lang="cs-CZ" dirty="0" smtClean="0"/>
              <a:t>	nerv-</a:t>
            </a:r>
            <a:r>
              <a:rPr lang="cs-CZ" b="1" dirty="0"/>
              <a:t>o</a:t>
            </a:r>
            <a:r>
              <a:rPr lang="cs-CZ" b="1" dirty="0" smtClean="0"/>
              <a:t>-s</a:t>
            </a:r>
          </a:p>
          <a:p>
            <a:pPr marL="514350" indent="-514350">
              <a:buAutoNum type="arabicPeriod" startAt="6"/>
            </a:pPr>
            <a:r>
              <a:rPr lang="cs-CZ" dirty="0" smtClean="0"/>
              <a:t>nerv</a:t>
            </a:r>
            <a:r>
              <a:rPr lang="cs-CZ" dirty="0" smtClean="0"/>
              <a:t>-</a:t>
            </a:r>
            <a:r>
              <a:rPr lang="cs-CZ" b="1" dirty="0"/>
              <a:t>o</a:t>
            </a:r>
            <a:r>
              <a:rPr lang="cs-CZ" dirty="0" smtClean="0"/>
              <a:t>		nerv-</a:t>
            </a:r>
            <a:r>
              <a:rPr lang="cs-CZ" b="1" dirty="0" smtClean="0"/>
              <a:t>i-s</a:t>
            </a:r>
          </a:p>
          <a:p>
            <a:pPr marL="514350" indent="-514350">
              <a:buNone/>
            </a:pPr>
            <a:endParaRPr lang="cs-CZ" sz="1600" b="1" dirty="0" smtClean="0"/>
          </a:p>
          <a:p>
            <a:pPr marL="514350" indent="-514350">
              <a:buFontTx/>
              <a:buChar char="-"/>
            </a:pPr>
            <a:r>
              <a:rPr lang="cs-CZ" dirty="0" smtClean="0"/>
              <a:t>rodem většinou </a:t>
            </a:r>
            <a:r>
              <a:rPr lang="cs-CZ" b="1" dirty="0" smtClean="0"/>
              <a:t>maskulina (s </a:t>
            </a:r>
            <a:r>
              <a:rPr lang="cs-CZ" b="1" dirty="0" err="1" smtClean="0"/>
              <a:t>konc</a:t>
            </a:r>
            <a:r>
              <a:rPr lang="cs-CZ" b="1" dirty="0" smtClean="0"/>
              <a:t>. –</a:t>
            </a:r>
            <a:r>
              <a:rPr lang="cs-CZ" b="1" dirty="0" err="1" smtClean="0"/>
              <a:t>us</a:t>
            </a:r>
            <a:r>
              <a:rPr lang="cs-CZ" b="1" dirty="0" smtClean="0"/>
              <a:t> v </a:t>
            </a:r>
            <a:r>
              <a:rPr lang="cs-CZ" b="1" dirty="0" err="1" smtClean="0"/>
              <a:t>nom</a:t>
            </a:r>
            <a:r>
              <a:rPr lang="cs-CZ" b="1" dirty="0" smtClean="0"/>
              <a:t>.)</a:t>
            </a:r>
          </a:p>
          <a:p>
            <a:pPr marL="514350" indent="-514350"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zor </a:t>
            </a:r>
            <a:r>
              <a:rPr lang="cs-CZ" b="1" dirty="0" err="1" smtClean="0"/>
              <a:t>cancer</a:t>
            </a:r>
            <a:r>
              <a:rPr lang="cs-CZ" b="1" dirty="0" smtClean="0"/>
              <a:t>, </a:t>
            </a:r>
            <a:r>
              <a:rPr lang="cs-CZ" b="1" dirty="0" err="1" smtClean="0"/>
              <a:t>cancri</a:t>
            </a:r>
            <a:r>
              <a:rPr lang="cs-CZ" b="1" dirty="0" smtClean="0"/>
              <a:t> m.	</a:t>
            </a:r>
            <a:r>
              <a:rPr lang="cs-CZ" b="1" dirty="0" err="1" smtClean="0"/>
              <a:t>puer</a:t>
            </a:r>
            <a:r>
              <a:rPr lang="cs-CZ" b="1" dirty="0" smtClean="0"/>
              <a:t>, </a:t>
            </a:r>
            <a:r>
              <a:rPr lang="cs-CZ" b="1" dirty="0" err="1" smtClean="0"/>
              <a:t>pueri</a:t>
            </a:r>
            <a:r>
              <a:rPr lang="cs-CZ" b="1" dirty="0" smtClean="0"/>
              <a:t> m.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2. DEKLINACE – O-kmeny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ř</a:t>
            </a:r>
            <a:r>
              <a:rPr lang="cs-CZ" dirty="0" smtClean="0"/>
              <a:t>ecká substantiva </a:t>
            </a:r>
          </a:p>
          <a:p>
            <a:pPr>
              <a:buNone/>
            </a:pPr>
            <a:r>
              <a:rPr lang="cs-CZ" dirty="0" smtClean="0"/>
              <a:t>vzor: </a:t>
            </a:r>
            <a:r>
              <a:rPr lang="cs-CZ" b="1" dirty="0" err="1" smtClean="0"/>
              <a:t>nephros</a:t>
            </a:r>
            <a:r>
              <a:rPr lang="cs-CZ" b="1" dirty="0" smtClean="0"/>
              <a:t>, </a:t>
            </a:r>
            <a:r>
              <a:rPr lang="cs-CZ" b="1" dirty="0" err="1" smtClean="0"/>
              <a:t>nephri</a:t>
            </a:r>
            <a:r>
              <a:rPr lang="cs-CZ" b="1" dirty="0" smtClean="0"/>
              <a:t> m. - ledvina</a:t>
            </a:r>
          </a:p>
          <a:p>
            <a:pPr>
              <a:buNone/>
            </a:pPr>
            <a:r>
              <a:rPr lang="cs-CZ" dirty="0" smtClean="0"/>
              <a:t>		</a:t>
            </a:r>
            <a:r>
              <a:rPr lang="cs-CZ" dirty="0" err="1" smtClean="0"/>
              <a:t>sg</a:t>
            </a:r>
            <a:r>
              <a:rPr lang="cs-CZ" dirty="0" smtClean="0"/>
              <a:t>.		</a:t>
            </a:r>
            <a:r>
              <a:rPr lang="cs-CZ" dirty="0" err="1" smtClean="0"/>
              <a:t>pl</a:t>
            </a:r>
            <a:r>
              <a:rPr lang="cs-CZ" dirty="0" smtClean="0"/>
              <a:t>.</a:t>
            </a:r>
          </a:p>
          <a:p>
            <a:pPr marL="514350" indent="-514350">
              <a:buAutoNum type="arabicPeriod"/>
            </a:pPr>
            <a:r>
              <a:rPr lang="cs-CZ" dirty="0" err="1" smtClean="0"/>
              <a:t>nephr</a:t>
            </a:r>
            <a:r>
              <a:rPr lang="cs-CZ" dirty="0" smtClean="0"/>
              <a:t>-</a:t>
            </a:r>
            <a:r>
              <a:rPr lang="cs-CZ" b="1" dirty="0"/>
              <a:t>o</a:t>
            </a:r>
            <a:r>
              <a:rPr lang="cs-CZ" b="1" dirty="0" smtClean="0"/>
              <a:t>s</a:t>
            </a:r>
            <a:r>
              <a:rPr lang="cs-CZ" dirty="0" smtClean="0"/>
              <a:t>	</a:t>
            </a:r>
            <a:r>
              <a:rPr lang="cs-CZ" dirty="0" err="1" smtClean="0"/>
              <a:t>nephr</a:t>
            </a:r>
            <a:r>
              <a:rPr lang="cs-CZ" dirty="0" smtClean="0"/>
              <a:t>-</a:t>
            </a:r>
            <a:r>
              <a:rPr lang="cs-CZ" b="1" dirty="0" smtClean="0"/>
              <a:t>i</a:t>
            </a:r>
          </a:p>
          <a:p>
            <a:pPr marL="514350" indent="-514350">
              <a:buAutoNum type="arabicPeriod"/>
            </a:pPr>
            <a:r>
              <a:rPr lang="cs-CZ" dirty="0" err="1" smtClean="0"/>
              <a:t>nephr</a:t>
            </a:r>
            <a:r>
              <a:rPr lang="cs-CZ" dirty="0" smtClean="0"/>
              <a:t>-</a:t>
            </a:r>
            <a:r>
              <a:rPr lang="cs-CZ" b="1" dirty="0" smtClean="0"/>
              <a:t>i</a:t>
            </a:r>
            <a:r>
              <a:rPr lang="cs-CZ" dirty="0" smtClean="0"/>
              <a:t>		</a:t>
            </a:r>
            <a:r>
              <a:rPr lang="cs-CZ" dirty="0" err="1" smtClean="0"/>
              <a:t>nephr</a:t>
            </a:r>
            <a:r>
              <a:rPr lang="cs-CZ" dirty="0" smtClean="0"/>
              <a:t>-</a:t>
            </a:r>
            <a:r>
              <a:rPr lang="cs-CZ" b="1" dirty="0" smtClean="0"/>
              <a:t>o-rum</a:t>
            </a:r>
          </a:p>
          <a:p>
            <a:pPr marL="514350" indent="-514350">
              <a:buNone/>
            </a:pPr>
            <a:r>
              <a:rPr lang="cs-CZ" dirty="0" smtClean="0"/>
              <a:t>4.   </a:t>
            </a:r>
            <a:r>
              <a:rPr lang="cs-CZ" dirty="0" err="1" smtClean="0"/>
              <a:t>nephr</a:t>
            </a:r>
            <a:r>
              <a:rPr lang="cs-CZ" dirty="0" smtClean="0"/>
              <a:t>-</a:t>
            </a:r>
            <a:r>
              <a:rPr lang="cs-CZ" b="1" dirty="0" smtClean="0"/>
              <a:t>o</a:t>
            </a:r>
            <a:r>
              <a:rPr lang="cs-CZ" b="1" dirty="0" smtClean="0"/>
              <a:t>-n</a:t>
            </a:r>
            <a:r>
              <a:rPr lang="cs-CZ" dirty="0" smtClean="0"/>
              <a:t>	</a:t>
            </a:r>
            <a:r>
              <a:rPr lang="cs-CZ" dirty="0" err="1" smtClean="0"/>
              <a:t>nephr</a:t>
            </a:r>
            <a:r>
              <a:rPr lang="cs-CZ" dirty="0" smtClean="0"/>
              <a:t>-</a:t>
            </a:r>
            <a:r>
              <a:rPr lang="cs-CZ" b="1" dirty="0" smtClean="0"/>
              <a:t>o-s</a:t>
            </a:r>
          </a:p>
          <a:p>
            <a:pPr marL="514350" indent="-514350">
              <a:buAutoNum type="arabicPeriod" startAt="6"/>
            </a:pPr>
            <a:r>
              <a:rPr lang="cs-CZ" dirty="0" err="1" smtClean="0"/>
              <a:t>nephr</a:t>
            </a:r>
            <a:r>
              <a:rPr lang="cs-CZ" dirty="0" smtClean="0"/>
              <a:t>-</a:t>
            </a:r>
            <a:r>
              <a:rPr lang="cs-CZ" b="1" dirty="0" smtClean="0"/>
              <a:t>o</a:t>
            </a:r>
            <a:r>
              <a:rPr lang="cs-CZ" dirty="0" smtClean="0"/>
              <a:t>	</a:t>
            </a:r>
            <a:r>
              <a:rPr lang="cs-CZ" dirty="0" err="1" smtClean="0"/>
              <a:t>nephr</a:t>
            </a:r>
            <a:r>
              <a:rPr lang="cs-CZ" dirty="0" smtClean="0"/>
              <a:t>-</a:t>
            </a:r>
            <a:r>
              <a:rPr lang="cs-CZ" b="1" dirty="0" smtClean="0"/>
              <a:t>i-s</a:t>
            </a:r>
          </a:p>
          <a:p>
            <a:pPr marL="514350" indent="-514350">
              <a:buNone/>
            </a:pPr>
            <a:endParaRPr lang="cs-CZ" b="1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2. DEKLINACE – O-kmeny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184576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latinská substantiva  vzor: </a:t>
            </a:r>
            <a:r>
              <a:rPr lang="cs-CZ" sz="3000" b="1" dirty="0" smtClean="0"/>
              <a:t>septum, </a:t>
            </a:r>
            <a:r>
              <a:rPr lang="cs-CZ" sz="3000" b="1" dirty="0" err="1" smtClean="0"/>
              <a:t>septi</a:t>
            </a:r>
            <a:r>
              <a:rPr lang="cs-CZ" sz="3000" b="1" dirty="0" smtClean="0"/>
              <a:t> n. přepážka</a:t>
            </a:r>
          </a:p>
          <a:p>
            <a:pPr>
              <a:buNone/>
            </a:pPr>
            <a:endParaRPr lang="cs-CZ" sz="1600" b="1" dirty="0" smtClean="0"/>
          </a:p>
          <a:p>
            <a:pPr>
              <a:buNone/>
            </a:pPr>
            <a:r>
              <a:rPr lang="cs-CZ" dirty="0" smtClean="0"/>
              <a:t>		</a:t>
            </a:r>
            <a:r>
              <a:rPr lang="cs-CZ" dirty="0" err="1" smtClean="0"/>
              <a:t>sg</a:t>
            </a:r>
            <a:r>
              <a:rPr lang="cs-CZ" dirty="0" smtClean="0"/>
              <a:t>.		</a:t>
            </a:r>
            <a:r>
              <a:rPr lang="cs-CZ" dirty="0" err="1" smtClean="0"/>
              <a:t>pl</a:t>
            </a:r>
            <a:r>
              <a:rPr lang="cs-CZ" dirty="0" smtClean="0"/>
              <a:t>.</a:t>
            </a:r>
          </a:p>
          <a:p>
            <a:pPr marL="514350" indent="-514350">
              <a:buAutoNum type="arabicPeriod"/>
            </a:pPr>
            <a:r>
              <a:rPr lang="cs-CZ" dirty="0" smtClean="0"/>
              <a:t>sept</a:t>
            </a:r>
            <a:r>
              <a:rPr lang="cs-CZ" dirty="0" smtClean="0"/>
              <a:t>-</a:t>
            </a:r>
            <a:r>
              <a:rPr lang="cs-CZ" b="1" dirty="0" smtClean="0"/>
              <a:t>um</a:t>
            </a:r>
            <a:r>
              <a:rPr lang="cs-CZ" dirty="0" smtClean="0"/>
              <a:t>	sept-</a:t>
            </a:r>
            <a:r>
              <a:rPr lang="cs-CZ" b="1" dirty="0"/>
              <a:t>a</a:t>
            </a:r>
            <a:endParaRPr lang="cs-CZ" b="1" dirty="0" smtClean="0"/>
          </a:p>
          <a:p>
            <a:pPr marL="514350" indent="-514350">
              <a:buAutoNum type="arabicPeriod"/>
            </a:pPr>
            <a:r>
              <a:rPr lang="cs-CZ" dirty="0" smtClean="0"/>
              <a:t>sept</a:t>
            </a:r>
            <a:r>
              <a:rPr lang="cs-CZ" dirty="0" smtClean="0"/>
              <a:t>-</a:t>
            </a:r>
            <a:r>
              <a:rPr lang="cs-CZ" b="1" dirty="0" smtClean="0"/>
              <a:t>i</a:t>
            </a:r>
            <a:r>
              <a:rPr lang="cs-CZ" dirty="0" smtClean="0"/>
              <a:t>		sept-</a:t>
            </a:r>
            <a:r>
              <a:rPr lang="cs-CZ" b="1" dirty="0" smtClean="0"/>
              <a:t>o-rum</a:t>
            </a:r>
          </a:p>
          <a:p>
            <a:pPr marL="514350" indent="-514350">
              <a:buNone/>
            </a:pPr>
            <a:r>
              <a:rPr lang="cs-CZ" dirty="0" smtClean="0"/>
              <a:t>4.   sept-</a:t>
            </a:r>
            <a:r>
              <a:rPr lang="cs-CZ" b="1" dirty="0" smtClean="0"/>
              <a:t>u-m</a:t>
            </a:r>
            <a:r>
              <a:rPr lang="cs-CZ" dirty="0" smtClean="0"/>
              <a:t>	sept-</a:t>
            </a:r>
            <a:r>
              <a:rPr lang="cs-CZ" b="1" dirty="0"/>
              <a:t>a</a:t>
            </a:r>
            <a:endParaRPr lang="cs-CZ" b="1" dirty="0" smtClean="0"/>
          </a:p>
          <a:p>
            <a:pPr marL="514350" indent="-514350">
              <a:buAutoNum type="arabicPeriod" startAt="6"/>
            </a:pPr>
            <a:r>
              <a:rPr lang="cs-CZ" dirty="0" smtClean="0"/>
              <a:t>sept</a:t>
            </a:r>
            <a:r>
              <a:rPr lang="cs-CZ" dirty="0" smtClean="0"/>
              <a:t>-</a:t>
            </a:r>
            <a:r>
              <a:rPr lang="cs-CZ" b="1" dirty="0" smtClean="0"/>
              <a:t>o</a:t>
            </a:r>
            <a:r>
              <a:rPr lang="cs-CZ" dirty="0" smtClean="0"/>
              <a:t>		sept-</a:t>
            </a:r>
            <a:r>
              <a:rPr lang="cs-CZ" b="1" dirty="0" smtClean="0"/>
              <a:t>i-s</a:t>
            </a:r>
          </a:p>
          <a:p>
            <a:pPr marL="514350" indent="-514350">
              <a:buNone/>
            </a:pPr>
            <a:endParaRPr lang="cs-CZ" b="1" dirty="0"/>
          </a:p>
          <a:p>
            <a:pPr marL="514350" indent="-514350">
              <a:buNone/>
            </a:pPr>
            <a:r>
              <a:rPr lang="cs-CZ" b="1" dirty="0" smtClean="0"/>
              <a:t>- </a:t>
            </a:r>
            <a:r>
              <a:rPr lang="cs-CZ" dirty="0"/>
              <a:t>k</a:t>
            </a:r>
            <a:r>
              <a:rPr lang="cs-CZ" dirty="0" smtClean="0"/>
              <a:t>oncovky </a:t>
            </a:r>
            <a:r>
              <a:rPr lang="cs-CZ" b="1" dirty="0" err="1" smtClean="0"/>
              <a:t>nom</a:t>
            </a:r>
            <a:r>
              <a:rPr lang="cs-CZ" b="1" dirty="0" smtClean="0"/>
              <a:t>. </a:t>
            </a:r>
            <a:r>
              <a:rPr lang="cs-CZ" dirty="0" smtClean="0"/>
              <a:t>a </a:t>
            </a:r>
            <a:r>
              <a:rPr lang="cs-CZ" b="1" dirty="0" err="1" smtClean="0"/>
              <a:t>acc</a:t>
            </a:r>
            <a:r>
              <a:rPr lang="cs-CZ" b="1" dirty="0" smtClean="0"/>
              <a:t>. </a:t>
            </a:r>
            <a:r>
              <a:rPr lang="cs-CZ" dirty="0" smtClean="0"/>
              <a:t>jsou u </a:t>
            </a:r>
            <a:r>
              <a:rPr lang="cs-CZ" dirty="0" err="1" smtClean="0"/>
              <a:t>neuter</a:t>
            </a:r>
            <a:r>
              <a:rPr lang="cs-CZ" dirty="0" smtClean="0"/>
              <a:t> stejné</a:t>
            </a:r>
            <a:endParaRPr lang="cs-CZ" b="1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2. DEKLINACE – O-kmeny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řecká</a:t>
            </a:r>
            <a:r>
              <a:rPr lang="cs-CZ" dirty="0" smtClean="0"/>
              <a:t> substantiva  </a:t>
            </a:r>
          </a:p>
          <a:p>
            <a:pPr>
              <a:buNone/>
            </a:pPr>
            <a:r>
              <a:rPr lang="cs-CZ" dirty="0" smtClean="0"/>
              <a:t>vzor: </a:t>
            </a:r>
            <a:r>
              <a:rPr lang="cs-CZ" sz="3000" b="1" dirty="0" err="1" smtClean="0"/>
              <a:t>colon</a:t>
            </a:r>
            <a:r>
              <a:rPr lang="cs-CZ" sz="3000" b="1" dirty="0" smtClean="0"/>
              <a:t>, </a:t>
            </a:r>
            <a:r>
              <a:rPr lang="cs-CZ" sz="3000" b="1" dirty="0" err="1" smtClean="0"/>
              <a:t>coli</a:t>
            </a:r>
            <a:r>
              <a:rPr lang="cs-CZ" sz="3000" b="1" dirty="0" smtClean="0"/>
              <a:t> n.</a:t>
            </a:r>
            <a:r>
              <a:rPr lang="cs-CZ" sz="3000" dirty="0" smtClean="0"/>
              <a:t> – tlusté střevo</a:t>
            </a:r>
            <a:endParaRPr lang="cs-CZ" sz="3000" b="1" dirty="0" smtClean="0"/>
          </a:p>
          <a:p>
            <a:pPr>
              <a:buNone/>
            </a:pPr>
            <a:endParaRPr lang="cs-CZ" sz="1600" b="1" dirty="0" smtClean="0"/>
          </a:p>
          <a:p>
            <a:pPr>
              <a:buNone/>
            </a:pPr>
            <a:r>
              <a:rPr lang="cs-CZ" dirty="0" smtClean="0"/>
              <a:t>		</a:t>
            </a:r>
            <a:r>
              <a:rPr lang="cs-CZ" dirty="0" err="1" smtClean="0"/>
              <a:t>sg</a:t>
            </a:r>
            <a:r>
              <a:rPr lang="cs-CZ" dirty="0" smtClean="0"/>
              <a:t>.		</a:t>
            </a:r>
            <a:r>
              <a:rPr lang="cs-CZ" dirty="0" err="1" smtClean="0"/>
              <a:t>pl</a:t>
            </a:r>
            <a:r>
              <a:rPr lang="cs-CZ" dirty="0" smtClean="0"/>
              <a:t>.</a:t>
            </a:r>
          </a:p>
          <a:p>
            <a:pPr marL="514350" indent="-514350">
              <a:buAutoNum type="arabicPeriod"/>
            </a:pPr>
            <a:r>
              <a:rPr lang="cs-CZ" dirty="0" err="1" smtClean="0"/>
              <a:t>col</a:t>
            </a:r>
            <a:r>
              <a:rPr lang="cs-CZ" dirty="0" smtClean="0"/>
              <a:t>-</a:t>
            </a:r>
            <a:r>
              <a:rPr lang="cs-CZ" b="1" dirty="0" smtClean="0"/>
              <a:t>on</a:t>
            </a:r>
            <a:r>
              <a:rPr lang="cs-CZ" dirty="0" smtClean="0"/>
              <a:t>		</a:t>
            </a:r>
            <a:r>
              <a:rPr lang="cs-CZ" dirty="0" err="1" smtClean="0"/>
              <a:t>col</a:t>
            </a:r>
            <a:r>
              <a:rPr lang="cs-CZ" dirty="0" smtClean="0"/>
              <a:t>-</a:t>
            </a:r>
            <a:r>
              <a:rPr lang="cs-CZ" b="1" dirty="0" smtClean="0"/>
              <a:t>a</a:t>
            </a:r>
          </a:p>
          <a:p>
            <a:pPr marL="514350" indent="-514350">
              <a:buAutoNum type="arabicPeriod"/>
            </a:pPr>
            <a:r>
              <a:rPr lang="cs-CZ" dirty="0" err="1" smtClean="0"/>
              <a:t>col</a:t>
            </a:r>
            <a:r>
              <a:rPr lang="cs-CZ" dirty="0" smtClean="0"/>
              <a:t>-</a:t>
            </a:r>
            <a:r>
              <a:rPr lang="cs-CZ" b="1" dirty="0" smtClean="0"/>
              <a:t>i</a:t>
            </a:r>
            <a:r>
              <a:rPr lang="cs-CZ" dirty="0" smtClean="0"/>
              <a:t>		</a:t>
            </a:r>
            <a:r>
              <a:rPr lang="cs-CZ" dirty="0" err="1" smtClean="0"/>
              <a:t>col</a:t>
            </a:r>
            <a:r>
              <a:rPr lang="cs-CZ" dirty="0" smtClean="0"/>
              <a:t>-</a:t>
            </a:r>
            <a:r>
              <a:rPr lang="cs-CZ" b="1" dirty="0" smtClean="0"/>
              <a:t>o-rum</a:t>
            </a:r>
          </a:p>
          <a:p>
            <a:pPr marL="514350" indent="-514350">
              <a:buNone/>
            </a:pPr>
            <a:r>
              <a:rPr lang="cs-CZ" dirty="0" smtClean="0"/>
              <a:t>4.   </a:t>
            </a:r>
            <a:r>
              <a:rPr lang="cs-CZ" dirty="0" err="1" smtClean="0"/>
              <a:t>col</a:t>
            </a:r>
            <a:r>
              <a:rPr lang="cs-CZ" dirty="0" smtClean="0"/>
              <a:t>-</a:t>
            </a:r>
            <a:r>
              <a:rPr lang="cs-CZ" b="1" dirty="0" smtClean="0"/>
              <a:t>o-n	</a:t>
            </a:r>
            <a:r>
              <a:rPr lang="cs-CZ" dirty="0" smtClean="0"/>
              <a:t>	</a:t>
            </a:r>
            <a:r>
              <a:rPr lang="cs-CZ" dirty="0" err="1" smtClean="0"/>
              <a:t>col</a:t>
            </a:r>
            <a:r>
              <a:rPr lang="cs-CZ" dirty="0" smtClean="0"/>
              <a:t>-</a:t>
            </a:r>
            <a:r>
              <a:rPr lang="cs-CZ" b="1" dirty="0" smtClean="0"/>
              <a:t>a</a:t>
            </a:r>
          </a:p>
          <a:p>
            <a:pPr marL="514350" indent="-514350">
              <a:buAutoNum type="arabicPeriod" startAt="6"/>
            </a:pPr>
            <a:r>
              <a:rPr lang="cs-CZ" dirty="0" err="1" smtClean="0"/>
              <a:t>col</a:t>
            </a:r>
            <a:r>
              <a:rPr lang="cs-CZ" dirty="0" smtClean="0"/>
              <a:t>-</a:t>
            </a:r>
            <a:r>
              <a:rPr lang="cs-CZ" b="1" dirty="0" smtClean="0"/>
              <a:t>o</a:t>
            </a:r>
            <a:r>
              <a:rPr lang="cs-CZ" dirty="0" smtClean="0"/>
              <a:t>		</a:t>
            </a:r>
            <a:r>
              <a:rPr lang="cs-CZ" dirty="0" err="1" smtClean="0"/>
              <a:t>col</a:t>
            </a:r>
            <a:r>
              <a:rPr lang="cs-CZ" dirty="0" smtClean="0"/>
              <a:t>-</a:t>
            </a:r>
            <a:r>
              <a:rPr lang="cs-CZ" b="1" dirty="0" smtClean="0"/>
              <a:t>i-s</a:t>
            </a:r>
          </a:p>
          <a:p>
            <a:pPr marL="514350" indent="-514350">
              <a:buNone/>
            </a:pPr>
            <a:endParaRPr lang="cs-CZ" b="1" dirty="0" smtClean="0"/>
          </a:p>
          <a:p>
            <a:pPr marL="514350" indent="-514350">
              <a:buNone/>
            </a:pPr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ADJEKTIVA podle 1. a 2. deklinace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472608"/>
          </a:xfrm>
        </p:spPr>
        <p:txBody>
          <a:bodyPr/>
          <a:lstStyle/>
          <a:p>
            <a:pPr>
              <a:buNone/>
            </a:pPr>
            <a:r>
              <a:rPr lang="cs-CZ" b="1" dirty="0"/>
              <a:t>f</a:t>
            </a:r>
            <a:r>
              <a:rPr lang="cs-CZ" b="1" dirty="0" smtClean="0"/>
              <a:t>eminina</a:t>
            </a:r>
            <a:r>
              <a:rPr lang="cs-CZ" dirty="0" smtClean="0"/>
              <a:t> – podle vzoru </a:t>
            </a:r>
            <a:r>
              <a:rPr lang="cs-CZ" b="1" dirty="0" smtClean="0"/>
              <a:t>1. deklinace</a:t>
            </a:r>
          </a:p>
          <a:p>
            <a:pPr>
              <a:buNone/>
            </a:pPr>
            <a:r>
              <a:rPr lang="cs-CZ" b="1" dirty="0" smtClean="0"/>
              <a:t>maskulina</a:t>
            </a:r>
            <a:r>
              <a:rPr lang="cs-CZ" dirty="0" smtClean="0"/>
              <a:t> – podle vzoru </a:t>
            </a:r>
            <a:r>
              <a:rPr lang="cs-CZ" b="1" dirty="0" smtClean="0"/>
              <a:t>2. deklinace pro m.</a:t>
            </a:r>
          </a:p>
          <a:p>
            <a:pPr>
              <a:buNone/>
            </a:pPr>
            <a:r>
              <a:rPr lang="cs-CZ" b="1" dirty="0"/>
              <a:t>n</a:t>
            </a:r>
            <a:r>
              <a:rPr lang="cs-CZ" b="1" dirty="0" smtClean="0"/>
              <a:t>eutra</a:t>
            </a:r>
            <a:r>
              <a:rPr lang="cs-CZ" dirty="0" smtClean="0"/>
              <a:t> – podle vzoru </a:t>
            </a:r>
            <a:r>
              <a:rPr lang="cs-CZ" b="1" dirty="0" smtClean="0"/>
              <a:t>2 deklinace pro n.</a:t>
            </a:r>
          </a:p>
          <a:p>
            <a:pPr>
              <a:buNone/>
            </a:pPr>
            <a:endParaRPr lang="cs-CZ" sz="1500" dirty="0"/>
          </a:p>
          <a:p>
            <a:pPr>
              <a:buNone/>
            </a:pPr>
            <a:r>
              <a:rPr lang="cs-CZ" sz="2600" dirty="0" err="1"/>
              <a:t>c</a:t>
            </a:r>
            <a:r>
              <a:rPr lang="cs-CZ" sz="2600" dirty="0" err="1" smtClean="0"/>
              <a:t>av</a:t>
            </a:r>
            <a:r>
              <a:rPr lang="cs-CZ" sz="2600" dirty="0" smtClean="0"/>
              <a:t>-a	  </a:t>
            </a:r>
            <a:r>
              <a:rPr lang="cs-CZ" sz="2600" dirty="0" err="1" smtClean="0"/>
              <a:t>cav</a:t>
            </a:r>
            <a:r>
              <a:rPr lang="cs-CZ" sz="2600" dirty="0" smtClean="0"/>
              <a:t>-</a:t>
            </a:r>
            <a:r>
              <a:rPr lang="cs-CZ" sz="2600" dirty="0" err="1" smtClean="0"/>
              <a:t>ae</a:t>
            </a:r>
            <a:r>
              <a:rPr lang="cs-CZ" sz="2600" dirty="0" smtClean="0"/>
              <a:t>	</a:t>
            </a:r>
            <a:r>
              <a:rPr lang="cs-CZ" sz="2600" dirty="0" err="1" smtClean="0"/>
              <a:t>long</a:t>
            </a:r>
            <a:r>
              <a:rPr lang="cs-CZ" sz="2600" dirty="0" smtClean="0"/>
              <a:t>-</a:t>
            </a:r>
            <a:r>
              <a:rPr lang="cs-CZ" sz="2600" dirty="0" err="1" smtClean="0"/>
              <a:t>us</a:t>
            </a:r>
            <a:r>
              <a:rPr lang="cs-CZ" sz="2600" dirty="0"/>
              <a:t> </a:t>
            </a:r>
            <a:r>
              <a:rPr lang="cs-CZ" sz="2600" dirty="0" smtClean="0"/>
              <a:t>   </a:t>
            </a:r>
            <a:r>
              <a:rPr lang="cs-CZ" sz="2600" dirty="0" err="1" smtClean="0"/>
              <a:t>long</a:t>
            </a:r>
            <a:r>
              <a:rPr lang="cs-CZ" sz="2600" dirty="0" smtClean="0"/>
              <a:t>-i	     </a:t>
            </a:r>
            <a:r>
              <a:rPr lang="cs-CZ" sz="2600" dirty="0" err="1" smtClean="0"/>
              <a:t>osse</a:t>
            </a:r>
            <a:r>
              <a:rPr lang="cs-CZ" sz="2600" dirty="0" smtClean="0"/>
              <a:t>-um	</a:t>
            </a:r>
            <a:r>
              <a:rPr lang="cs-CZ" sz="2600" dirty="0" err="1" smtClean="0"/>
              <a:t>osse</a:t>
            </a:r>
            <a:r>
              <a:rPr lang="cs-CZ" sz="2600" dirty="0" smtClean="0"/>
              <a:t>-a</a:t>
            </a:r>
          </a:p>
          <a:p>
            <a:pPr>
              <a:buNone/>
            </a:pPr>
            <a:r>
              <a:rPr lang="cs-CZ" sz="2600" dirty="0" err="1"/>
              <a:t>c</a:t>
            </a:r>
            <a:r>
              <a:rPr lang="cs-CZ" sz="2600" dirty="0" err="1" smtClean="0"/>
              <a:t>av</a:t>
            </a:r>
            <a:r>
              <a:rPr lang="cs-CZ" sz="2600" dirty="0" smtClean="0"/>
              <a:t>-</a:t>
            </a:r>
            <a:r>
              <a:rPr lang="cs-CZ" sz="2600" dirty="0" err="1" smtClean="0"/>
              <a:t>ae</a:t>
            </a:r>
            <a:r>
              <a:rPr lang="cs-CZ" sz="2600" dirty="0" smtClean="0"/>
              <a:t>	  </a:t>
            </a:r>
            <a:r>
              <a:rPr lang="cs-CZ" sz="2600" dirty="0" err="1" smtClean="0"/>
              <a:t>cav</a:t>
            </a:r>
            <a:r>
              <a:rPr lang="cs-CZ" sz="2600" dirty="0" smtClean="0"/>
              <a:t>-</a:t>
            </a:r>
            <a:r>
              <a:rPr lang="cs-CZ" sz="2600" dirty="0" err="1" smtClean="0"/>
              <a:t>arum</a:t>
            </a:r>
            <a:r>
              <a:rPr lang="cs-CZ" sz="2600" dirty="0" smtClean="0"/>
              <a:t>	</a:t>
            </a:r>
            <a:r>
              <a:rPr lang="cs-CZ" sz="2600" dirty="0" err="1" smtClean="0"/>
              <a:t>long</a:t>
            </a:r>
            <a:r>
              <a:rPr lang="cs-CZ" sz="2600" dirty="0" smtClean="0"/>
              <a:t>-i	     </a:t>
            </a:r>
            <a:r>
              <a:rPr lang="cs-CZ" sz="2600" dirty="0" err="1" smtClean="0"/>
              <a:t>long</a:t>
            </a:r>
            <a:r>
              <a:rPr lang="cs-CZ" sz="2600" dirty="0" smtClean="0"/>
              <a:t>-</a:t>
            </a:r>
            <a:r>
              <a:rPr lang="cs-CZ" sz="2600" dirty="0" err="1" smtClean="0"/>
              <a:t>orum</a:t>
            </a:r>
            <a:r>
              <a:rPr lang="cs-CZ" sz="2600" dirty="0" smtClean="0"/>
              <a:t>	     </a:t>
            </a:r>
            <a:r>
              <a:rPr lang="cs-CZ" sz="2600" dirty="0" err="1" smtClean="0"/>
              <a:t>osse</a:t>
            </a:r>
            <a:r>
              <a:rPr lang="cs-CZ" sz="2600" dirty="0" smtClean="0"/>
              <a:t>-i	</a:t>
            </a:r>
            <a:r>
              <a:rPr lang="cs-CZ" sz="2300" dirty="0" err="1" smtClean="0"/>
              <a:t>osse</a:t>
            </a:r>
            <a:r>
              <a:rPr lang="cs-CZ" sz="2300" dirty="0" smtClean="0"/>
              <a:t>-</a:t>
            </a:r>
            <a:r>
              <a:rPr lang="cs-CZ" sz="2300" dirty="0" err="1" smtClean="0"/>
              <a:t>orum</a:t>
            </a:r>
            <a:endParaRPr lang="cs-CZ" sz="2300" dirty="0" smtClean="0"/>
          </a:p>
          <a:p>
            <a:pPr>
              <a:buNone/>
            </a:pPr>
            <a:r>
              <a:rPr lang="cs-CZ" sz="2600" dirty="0" err="1" smtClean="0"/>
              <a:t>cav</a:t>
            </a:r>
            <a:r>
              <a:rPr lang="cs-CZ" sz="2600" dirty="0" smtClean="0"/>
              <a:t>-</a:t>
            </a:r>
            <a:r>
              <a:rPr lang="cs-CZ" sz="2600" dirty="0" err="1" smtClean="0"/>
              <a:t>am</a:t>
            </a:r>
            <a:r>
              <a:rPr lang="cs-CZ" sz="2600" dirty="0" smtClean="0"/>
              <a:t> </a:t>
            </a:r>
            <a:r>
              <a:rPr lang="cs-CZ" sz="2600" dirty="0" err="1" smtClean="0"/>
              <a:t>cav</a:t>
            </a:r>
            <a:r>
              <a:rPr lang="cs-CZ" sz="2600" dirty="0" smtClean="0"/>
              <a:t>-as	</a:t>
            </a:r>
            <a:r>
              <a:rPr lang="cs-CZ" sz="2600" dirty="0" err="1" smtClean="0"/>
              <a:t>long</a:t>
            </a:r>
            <a:r>
              <a:rPr lang="cs-CZ" sz="2600" dirty="0" smtClean="0"/>
              <a:t>-um  </a:t>
            </a:r>
            <a:r>
              <a:rPr lang="cs-CZ" sz="2600" dirty="0" err="1" smtClean="0"/>
              <a:t>long</a:t>
            </a:r>
            <a:r>
              <a:rPr lang="cs-CZ" sz="2600" dirty="0" smtClean="0"/>
              <a:t>-os	     </a:t>
            </a:r>
            <a:r>
              <a:rPr lang="cs-CZ" sz="2600" dirty="0" err="1" smtClean="0"/>
              <a:t>osse</a:t>
            </a:r>
            <a:r>
              <a:rPr lang="cs-CZ" sz="2600" dirty="0" smtClean="0"/>
              <a:t>-um	</a:t>
            </a:r>
            <a:r>
              <a:rPr lang="cs-CZ" sz="2600" dirty="0" err="1" smtClean="0"/>
              <a:t>osse</a:t>
            </a:r>
            <a:r>
              <a:rPr lang="cs-CZ" sz="2600" dirty="0" smtClean="0"/>
              <a:t>-a</a:t>
            </a:r>
          </a:p>
          <a:p>
            <a:pPr>
              <a:buNone/>
            </a:pPr>
            <a:r>
              <a:rPr lang="cs-CZ" sz="2600" dirty="0" err="1"/>
              <a:t>c</a:t>
            </a:r>
            <a:r>
              <a:rPr lang="cs-CZ" sz="2600" dirty="0" err="1" smtClean="0"/>
              <a:t>av</a:t>
            </a:r>
            <a:r>
              <a:rPr lang="cs-CZ" sz="2600" dirty="0" smtClean="0"/>
              <a:t>-a	  </a:t>
            </a:r>
            <a:r>
              <a:rPr lang="cs-CZ" sz="2600" dirty="0" err="1" smtClean="0"/>
              <a:t>cav</a:t>
            </a:r>
            <a:r>
              <a:rPr lang="cs-CZ" sz="2600" dirty="0" smtClean="0"/>
              <a:t>-</a:t>
            </a:r>
            <a:r>
              <a:rPr lang="cs-CZ" sz="2600" dirty="0" err="1" smtClean="0"/>
              <a:t>is</a:t>
            </a:r>
            <a:r>
              <a:rPr lang="cs-CZ" sz="2600" dirty="0" smtClean="0"/>
              <a:t>		</a:t>
            </a:r>
            <a:r>
              <a:rPr lang="cs-CZ" sz="2600" dirty="0" err="1" smtClean="0"/>
              <a:t>long</a:t>
            </a:r>
            <a:r>
              <a:rPr lang="cs-CZ" sz="2600" dirty="0" smtClean="0"/>
              <a:t>-o	     </a:t>
            </a:r>
            <a:r>
              <a:rPr lang="cs-CZ" sz="2600" dirty="0" err="1" smtClean="0"/>
              <a:t>long</a:t>
            </a:r>
            <a:r>
              <a:rPr lang="cs-CZ" sz="2600" dirty="0" smtClean="0"/>
              <a:t>-</a:t>
            </a:r>
            <a:r>
              <a:rPr lang="cs-CZ" sz="2600" dirty="0" err="1" smtClean="0"/>
              <a:t>is</a:t>
            </a:r>
            <a:r>
              <a:rPr lang="cs-CZ" sz="2600" dirty="0" smtClean="0"/>
              <a:t>	     </a:t>
            </a:r>
            <a:r>
              <a:rPr lang="cs-CZ" sz="2600" dirty="0" err="1" smtClean="0"/>
              <a:t>osse</a:t>
            </a:r>
            <a:r>
              <a:rPr lang="cs-CZ" sz="2600" dirty="0" smtClean="0"/>
              <a:t>-o	</a:t>
            </a:r>
            <a:r>
              <a:rPr lang="cs-CZ" sz="2600" dirty="0" err="1" smtClean="0"/>
              <a:t>osse</a:t>
            </a:r>
            <a:r>
              <a:rPr lang="cs-CZ" sz="2600" dirty="0" smtClean="0"/>
              <a:t>-</a:t>
            </a:r>
            <a:r>
              <a:rPr lang="cs-CZ" sz="2600" dirty="0" err="1" smtClean="0"/>
              <a:t>is</a:t>
            </a:r>
            <a:endParaRPr lang="cs-CZ" sz="2600" dirty="0" smtClean="0"/>
          </a:p>
          <a:p>
            <a:pPr>
              <a:buNone/>
            </a:pPr>
            <a:endParaRPr lang="cs-CZ" sz="2600" dirty="0"/>
          </a:p>
          <a:p>
            <a:pPr>
              <a:buNone/>
            </a:pPr>
            <a:r>
              <a:rPr lang="cs-CZ" sz="2600" dirty="0" smtClean="0"/>
              <a:t>- </a:t>
            </a:r>
            <a:r>
              <a:rPr lang="cs-CZ" sz="2700" b="1" dirty="0" smtClean="0"/>
              <a:t>shoda adjektiva se substantivem </a:t>
            </a:r>
            <a:r>
              <a:rPr lang="cs-CZ" sz="2700" dirty="0" smtClean="0"/>
              <a:t>– podle rodu substantiva</a:t>
            </a:r>
            <a:endParaRPr lang="cs-CZ" sz="27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TVOŘENÍ LÉKAŘSKÝCH TERMÍNŮ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samostatné </a:t>
            </a:r>
            <a:r>
              <a:rPr lang="cs-CZ" b="1" dirty="0" smtClean="0"/>
              <a:t>substantivum</a:t>
            </a:r>
          </a:p>
          <a:p>
            <a:pPr>
              <a:buFontTx/>
              <a:buChar char="-"/>
            </a:pPr>
            <a:r>
              <a:rPr lang="cs-CZ" b="1" dirty="0" smtClean="0"/>
              <a:t>substantivum + adjektivum</a:t>
            </a:r>
            <a:r>
              <a:rPr lang="cs-CZ" dirty="0" smtClean="0"/>
              <a:t> (shodný </a:t>
            </a:r>
            <a:r>
              <a:rPr lang="cs-CZ" dirty="0" err="1" smtClean="0"/>
              <a:t>přk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 smtClean="0"/>
              <a:t>2 substantiva:</a:t>
            </a:r>
          </a:p>
          <a:p>
            <a:pPr>
              <a:buNone/>
            </a:pPr>
            <a:r>
              <a:rPr lang="cs-CZ" dirty="0"/>
              <a:t>	</a:t>
            </a:r>
            <a:r>
              <a:rPr lang="cs-CZ" b="1" dirty="0" smtClean="0"/>
              <a:t>obě substantiva ve shodném pádě</a:t>
            </a:r>
          </a:p>
          <a:p>
            <a:pPr>
              <a:buNone/>
            </a:pPr>
            <a:r>
              <a:rPr lang="cs-CZ" dirty="0"/>
              <a:t>	</a:t>
            </a:r>
            <a:r>
              <a:rPr lang="cs-CZ" dirty="0" smtClean="0"/>
              <a:t>neshodný </a:t>
            </a:r>
            <a:r>
              <a:rPr lang="cs-CZ" dirty="0" err="1" smtClean="0"/>
              <a:t>přk</a:t>
            </a:r>
            <a:r>
              <a:rPr lang="cs-CZ" dirty="0" smtClean="0"/>
              <a:t>: </a:t>
            </a:r>
          </a:p>
          <a:p>
            <a:pPr>
              <a:buNone/>
            </a:pPr>
            <a:r>
              <a:rPr lang="cs-CZ" dirty="0"/>
              <a:t>	</a:t>
            </a:r>
            <a:r>
              <a:rPr lang="cs-CZ" b="1" dirty="0" err="1" smtClean="0"/>
              <a:t>subst</a:t>
            </a:r>
            <a:r>
              <a:rPr lang="cs-CZ" b="1" dirty="0" smtClean="0"/>
              <a:t>. v </a:t>
            </a:r>
            <a:r>
              <a:rPr lang="cs-CZ" b="1" dirty="0" err="1" smtClean="0"/>
              <a:t>nom</a:t>
            </a:r>
            <a:r>
              <a:rPr lang="cs-CZ" b="1" dirty="0" smtClean="0"/>
              <a:t>. + </a:t>
            </a:r>
            <a:r>
              <a:rPr lang="cs-CZ" b="1" dirty="0" err="1" smtClean="0"/>
              <a:t>subst</a:t>
            </a:r>
            <a:r>
              <a:rPr lang="cs-CZ" b="1" dirty="0" smtClean="0"/>
              <a:t>. </a:t>
            </a:r>
            <a:r>
              <a:rPr lang="cs-CZ" b="1" dirty="0"/>
              <a:t>v</a:t>
            </a:r>
            <a:r>
              <a:rPr lang="cs-CZ" b="1" dirty="0" smtClean="0"/>
              <a:t> gen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/>
              <a:t>	</a:t>
            </a:r>
            <a:r>
              <a:rPr lang="cs-CZ" b="1" dirty="0" err="1" smtClean="0"/>
              <a:t>subst</a:t>
            </a:r>
            <a:r>
              <a:rPr lang="cs-CZ" b="1" dirty="0" smtClean="0"/>
              <a:t>. v </a:t>
            </a:r>
            <a:r>
              <a:rPr lang="cs-CZ" b="1" dirty="0" err="1" smtClean="0"/>
              <a:t>nom</a:t>
            </a:r>
            <a:r>
              <a:rPr lang="cs-CZ" b="1" dirty="0" smtClean="0"/>
              <a:t>. + předložka + </a:t>
            </a:r>
            <a:r>
              <a:rPr lang="cs-CZ" b="1" dirty="0" err="1" smtClean="0"/>
              <a:t>subst</a:t>
            </a:r>
            <a:r>
              <a:rPr lang="cs-CZ" b="1" dirty="0" smtClean="0"/>
              <a:t>. v </a:t>
            </a:r>
            <a:r>
              <a:rPr lang="cs-CZ" b="1" dirty="0" err="1" smtClean="0"/>
              <a:t>acc</a:t>
            </a:r>
            <a:r>
              <a:rPr lang="cs-CZ" b="1" dirty="0" smtClean="0"/>
              <a:t>./</a:t>
            </a:r>
            <a:r>
              <a:rPr lang="cs-CZ" b="1" dirty="0" err="1" smtClean="0"/>
              <a:t>abl</a:t>
            </a:r>
            <a:r>
              <a:rPr lang="cs-CZ" b="1" dirty="0" smtClean="0"/>
              <a:t>.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VÝZNAM A OBSAH KURZU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cs-CZ" sz="3600" b="1" dirty="0"/>
              <a:t>e</a:t>
            </a:r>
            <a:r>
              <a:rPr lang="cs-CZ" sz="3600" b="1" dirty="0" smtClean="0"/>
              <a:t>lementární odborný slovník – substantiva, adjektiva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sz="3600" b="1" dirty="0"/>
              <a:t>z</a:t>
            </a:r>
            <a:r>
              <a:rPr lang="cs-CZ" sz="3600" b="1" dirty="0" smtClean="0"/>
              <a:t>áklady latinské gramatiky a slovotvorby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sz="3600" b="1" dirty="0"/>
              <a:t>ú</a:t>
            </a:r>
            <a:r>
              <a:rPr lang="cs-CZ" sz="3600" b="1" dirty="0" smtClean="0"/>
              <a:t>vod do nauky slovotvorby v odborné rovině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POVINNÁ LITERATURA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cs-CZ" b="1" dirty="0" smtClean="0"/>
              <a:t>Marečková – </a:t>
            </a:r>
            <a:r>
              <a:rPr lang="cs-CZ" b="1" dirty="0" err="1" smtClean="0"/>
              <a:t>Reichová</a:t>
            </a:r>
            <a:r>
              <a:rPr lang="cs-CZ" b="1" dirty="0" smtClean="0"/>
              <a:t>. </a:t>
            </a:r>
            <a:r>
              <a:rPr lang="cs-CZ" b="1" i="1" dirty="0" smtClean="0"/>
              <a:t>Úvod do lékařské terminologie. Základy latiny s přihlédnutím k řečtině</a:t>
            </a:r>
          </a:p>
          <a:p>
            <a:pPr>
              <a:buFontTx/>
              <a:buChar char="-"/>
            </a:pPr>
            <a:r>
              <a:rPr lang="cs-CZ" b="1" dirty="0" err="1" smtClean="0"/>
              <a:t>Kábrt</a:t>
            </a:r>
            <a:r>
              <a:rPr lang="cs-CZ" b="1" dirty="0" smtClean="0"/>
              <a:t> – </a:t>
            </a:r>
            <a:r>
              <a:rPr lang="cs-CZ" b="1" dirty="0" err="1" smtClean="0"/>
              <a:t>Kábrt</a:t>
            </a:r>
            <a:r>
              <a:rPr lang="cs-CZ" b="1" dirty="0" smtClean="0"/>
              <a:t>. </a:t>
            </a:r>
            <a:r>
              <a:rPr lang="cs-CZ" b="1" i="1" dirty="0" smtClean="0"/>
              <a:t>Lexicon </a:t>
            </a:r>
            <a:r>
              <a:rPr lang="cs-CZ" b="1" i="1" dirty="0" err="1" smtClean="0"/>
              <a:t>medicum</a:t>
            </a:r>
            <a:endParaRPr lang="cs-CZ" b="1" i="1" dirty="0" smtClean="0"/>
          </a:p>
          <a:p>
            <a:pPr>
              <a:buFontTx/>
              <a:buChar char="-"/>
            </a:pPr>
            <a:r>
              <a:rPr lang="cs-CZ" b="1" dirty="0" smtClean="0"/>
              <a:t>Svobodová. </a:t>
            </a:r>
            <a:r>
              <a:rPr lang="cs-CZ" b="1" i="1" dirty="0" smtClean="0"/>
              <a:t>Terminologie </a:t>
            </a:r>
            <a:r>
              <a:rPr lang="cs-CZ" b="1" i="1" dirty="0" err="1" smtClean="0"/>
              <a:t>medicae</a:t>
            </a:r>
            <a:r>
              <a:rPr lang="cs-CZ" b="1" i="1" dirty="0" smtClean="0"/>
              <a:t> vestibulum</a:t>
            </a:r>
          </a:p>
          <a:p>
            <a:pPr>
              <a:buFontTx/>
              <a:buChar char="-"/>
            </a:pPr>
            <a:r>
              <a:rPr lang="cs-CZ" b="1" dirty="0" smtClean="0"/>
              <a:t>Marečková – </a:t>
            </a:r>
            <a:r>
              <a:rPr lang="cs-CZ" b="1" dirty="0" err="1" smtClean="0"/>
              <a:t>Reichová</a:t>
            </a:r>
            <a:r>
              <a:rPr lang="cs-CZ" b="1" dirty="0" smtClean="0"/>
              <a:t> – Severová – Svobodová – Šimon. </a:t>
            </a:r>
            <a:r>
              <a:rPr lang="cs-CZ" b="1" i="1" dirty="0" smtClean="0"/>
              <a:t> </a:t>
            </a:r>
            <a:r>
              <a:rPr lang="cs-CZ" b="1" i="1" dirty="0" err="1" smtClean="0"/>
              <a:t>Latinitas</a:t>
            </a:r>
            <a:r>
              <a:rPr lang="cs-CZ" b="1" i="1" dirty="0" smtClean="0"/>
              <a:t> </a:t>
            </a:r>
            <a:r>
              <a:rPr lang="cs-CZ" b="1" i="1" dirty="0" err="1" smtClean="0"/>
              <a:t>medica</a:t>
            </a:r>
            <a:r>
              <a:rPr lang="cs-CZ" b="1" i="1" dirty="0" smtClean="0"/>
              <a:t>. Lexikon nejen lékařských sentencí, citátů a rčení.</a:t>
            </a:r>
          </a:p>
          <a:p>
            <a:pPr>
              <a:buFontTx/>
              <a:buChar char="-"/>
            </a:pPr>
            <a:r>
              <a:rPr lang="cs-CZ" b="1" dirty="0" smtClean="0"/>
              <a:t>IS – sekce </a:t>
            </a:r>
            <a:r>
              <a:rPr lang="cs-CZ" b="1" dirty="0" err="1" smtClean="0"/>
              <a:t>drill</a:t>
            </a:r>
            <a:endParaRPr lang="cs-CZ" b="1" dirty="0"/>
          </a:p>
        </p:txBody>
      </p:sp>
      <p:pic>
        <p:nvPicPr>
          <p:cNvPr id="1026" name="Picture 2" descr="C:\Users\paju\Desktop\mediu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980728"/>
            <a:ext cx="3438649" cy="5000685"/>
          </a:xfrm>
          <a:prstGeom prst="rect">
            <a:avLst/>
          </a:prstGeom>
          <a:noFill/>
        </p:spPr>
      </p:pic>
      <p:pic>
        <p:nvPicPr>
          <p:cNvPr id="1027" name="Picture 3" descr="C:\Users\paju\Desktop\_vyr_145vestibulum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99792" y="1052736"/>
            <a:ext cx="3463410" cy="48965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VÝSLOVNOST LATINSKÝCH SLOV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/>
          <a:lstStyle/>
          <a:p>
            <a:pPr>
              <a:buFontTx/>
              <a:buChar char="-"/>
            </a:pPr>
            <a:r>
              <a:rPr lang="cs-CZ" b="1" dirty="0" smtClean="0"/>
              <a:t>dvojhlásky: AE, OE, EU</a:t>
            </a:r>
          </a:p>
          <a:p>
            <a:pPr>
              <a:buFontTx/>
              <a:buChar char="-"/>
            </a:pPr>
            <a:r>
              <a:rPr lang="cs-CZ" b="1" dirty="0"/>
              <a:t>s</a:t>
            </a:r>
            <a:r>
              <a:rPr lang="cs-CZ" b="1" dirty="0" smtClean="0"/>
              <a:t>amohlásky</a:t>
            </a:r>
          </a:p>
          <a:p>
            <a:pPr>
              <a:buFontTx/>
              <a:buChar char="-"/>
            </a:pPr>
            <a:r>
              <a:rPr lang="cs-CZ" b="1" dirty="0"/>
              <a:t>s</a:t>
            </a:r>
            <a:r>
              <a:rPr lang="cs-CZ" b="1" dirty="0" smtClean="0"/>
              <a:t>ouhlásky:</a:t>
            </a:r>
          </a:p>
          <a:p>
            <a:pPr>
              <a:buNone/>
            </a:pPr>
            <a:r>
              <a:rPr lang="cs-CZ" b="1" dirty="0" smtClean="0"/>
              <a:t>	C:  </a:t>
            </a:r>
            <a:r>
              <a:rPr lang="cs-CZ" b="1" dirty="0" err="1" smtClean="0"/>
              <a:t>c</a:t>
            </a:r>
            <a:r>
              <a:rPr lang="cs-CZ" b="1" dirty="0" smtClean="0"/>
              <a:t> + a/o/u = K	c + e/i/</a:t>
            </a:r>
            <a:r>
              <a:rPr lang="cs-CZ" b="1" dirty="0" err="1" smtClean="0"/>
              <a:t>ae</a:t>
            </a:r>
            <a:r>
              <a:rPr lang="cs-CZ" b="1" dirty="0" smtClean="0"/>
              <a:t>/</a:t>
            </a:r>
            <a:r>
              <a:rPr lang="cs-CZ" b="1" dirty="0" err="1" smtClean="0"/>
              <a:t>oe</a:t>
            </a:r>
            <a:r>
              <a:rPr lang="cs-CZ" b="1" dirty="0" smtClean="0"/>
              <a:t>/</a:t>
            </a:r>
            <a:r>
              <a:rPr lang="cs-CZ" b="1" dirty="0" err="1" smtClean="0"/>
              <a:t>eu</a:t>
            </a:r>
            <a:r>
              <a:rPr lang="cs-CZ" b="1" dirty="0" smtClean="0"/>
              <a:t> = C</a:t>
            </a:r>
          </a:p>
          <a:p>
            <a:pPr>
              <a:buNone/>
            </a:pPr>
            <a:r>
              <a:rPr lang="cs-CZ" b="1" dirty="0"/>
              <a:t>	</a:t>
            </a:r>
            <a:r>
              <a:rPr lang="cs-CZ" b="1" dirty="0" smtClean="0"/>
              <a:t>I (J):  před samohláskou = J</a:t>
            </a:r>
          </a:p>
          <a:p>
            <a:pPr>
              <a:buNone/>
            </a:pPr>
            <a:r>
              <a:rPr lang="cs-CZ" b="1" dirty="0"/>
              <a:t>	</a:t>
            </a:r>
            <a:r>
              <a:rPr lang="cs-CZ" b="1" dirty="0" smtClean="0"/>
              <a:t>Q: </a:t>
            </a:r>
            <a:r>
              <a:rPr lang="cs-CZ" b="1" dirty="0" err="1" smtClean="0"/>
              <a:t>qu</a:t>
            </a:r>
            <a:r>
              <a:rPr lang="cs-CZ" b="1" dirty="0" smtClean="0"/>
              <a:t> = KV</a:t>
            </a:r>
          </a:p>
          <a:p>
            <a:pPr>
              <a:buNone/>
            </a:pPr>
            <a:r>
              <a:rPr lang="cs-CZ" b="1" dirty="0"/>
              <a:t>	</a:t>
            </a:r>
            <a:r>
              <a:rPr lang="cs-CZ" b="1" dirty="0" smtClean="0"/>
              <a:t>S: mezi dvěma samohláskami/r + s = Z</a:t>
            </a:r>
          </a:p>
          <a:p>
            <a:pPr>
              <a:buNone/>
            </a:pPr>
            <a:r>
              <a:rPr lang="cs-CZ" b="1" dirty="0"/>
              <a:t>	</a:t>
            </a:r>
            <a:r>
              <a:rPr lang="cs-CZ" b="1" dirty="0" smtClean="0"/>
              <a:t>T: </a:t>
            </a:r>
            <a:r>
              <a:rPr lang="cs-CZ" b="1" dirty="0" err="1" smtClean="0"/>
              <a:t>t</a:t>
            </a:r>
            <a:r>
              <a:rPr lang="cs-CZ" b="1" dirty="0" smtClean="0"/>
              <a:t> + </a:t>
            </a:r>
            <a:r>
              <a:rPr lang="cs-CZ" b="1" dirty="0" err="1" smtClean="0"/>
              <a:t>ia</a:t>
            </a:r>
            <a:r>
              <a:rPr lang="cs-CZ" b="1" dirty="0" smtClean="0"/>
              <a:t>/</a:t>
            </a:r>
            <a:r>
              <a:rPr lang="cs-CZ" b="1" dirty="0" err="1" smtClean="0"/>
              <a:t>ie</a:t>
            </a:r>
            <a:r>
              <a:rPr lang="cs-CZ" b="1" dirty="0" smtClean="0"/>
              <a:t>/</a:t>
            </a:r>
            <a:r>
              <a:rPr lang="cs-CZ" b="1" dirty="0" err="1" smtClean="0"/>
              <a:t>io</a:t>
            </a:r>
            <a:r>
              <a:rPr lang="cs-CZ" b="1" dirty="0" smtClean="0"/>
              <a:t>/</a:t>
            </a:r>
            <a:r>
              <a:rPr lang="cs-CZ" b="1" dirty="0" err="1" smtClean="0"/>
              <a:t>iu</a:t>
            </a:r>
            <a:r>
              <a:rPr lang="cs-CZ" b="1" dirty="0" smtClean="0"/>
              <a:t> = 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ZÁKLADNÍ GRAMATICKÉ KATEGORIE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cs-CZ" b="1" dirty="0" smtClean="0"/>
              <a:t>SUBSTANTIVA (substantiva)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b="1" dirty="0" smtClean="0"/>
              <a:t>ADJEKTIVA (</a:t>
            </a:r>
            <a:r>
              <a:rPr lang="cs-CZ" b="1" dirty="0" err="1" smtClean="0"/>
              <a:t>adiectiva</a:t>
            </a:r>
            <a:r>
              <a:rPr lang="cs-CZ" b="1" dirty="0" smtClean="0"/>
              <a:t>)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b="1" dirty="0" smtClean="0"/>
              <a:t>ČÍSLOVKY (</a:t>
            </a:r>
            <a:r>
              <a:rPr lang="cs-CZ" b="1" dirty="0" err="1" smtClean="0"/>
              <a:t>numeralia</a:t>
            </a:r>
            <a:r>
              <a:rPr lang="cs-CZ" b="1" dirty="0" smtClean="0"/>
              <a:t>)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b="1" dirty="0" smtClean="0"/>
              <a:t>PŘEDLOŽKY (</a:t>
            </a:r>
            <a:r>
              <a:rPr lang="cs-CZ" b="1" dirty="0" err="1" smtClean="0"/>
              <a:t>praepositiones</a:t>
            </a:r>
            <a:r>
              <a:rPr lang="cs-CZ" b="1" dirty="0" smtClean="0"/>
              <a:t>)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b="1" dirty="0" smtClean="0"/>
              <a:t>SLOVESA (verba)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SUBSTANTIVA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ákladní gramatické kategorie: PÁD, ČÍSLO, ROD, DEKLINACE</a:t>
            </a:r>
          </a:p>
          <a:p>
            <a:pPr>
              <a:buNone/>
            </a:pPr>
            <a:r>
              <a:rPr lang="cs-CZ" dirty="0" smtClean="0"/>
              <a:t>PÁD:  1. </a:t>
            </a:r>
            <a:r>
              <a:rPr lang="cs-CZ" b="1" dirty="0" smtClean="0"/>
              <a:t>nominativ (</a:t>
            </a:r>
            <a:r>
              <a:rPr lang="cs-CZ" b="1" dirty="0" err="1" smtClean="0"/>
              <a:t>nom</a:t>
            </a:r>
            <a:r>
              <a:rPr lang="cs-CZ" b="1" dirty="0" smtClean="0"/>
              <a:t>.)	</a:t>
            </a:r>
          </a:p>
          <a:p>
            <a:pPr>
              <a:buNone/>
            </a:pPr>
            <a:r>
              <a:rPr lang="cs-CZ" dirty="0"/>
              <a:t>	</a:t>
            </a:r>
            <a:r>
              <a:rPr lang="cs-CZ" dirty="0" smtClean="0"/>
              <a:t>	2. </a:t>
            </a:r>
            <a:r>
              <a:rPr lang="cs-CZ" b="1" dirty="0" smtClean="0"/>
              <a:t>genitiv (gen.)		</a:t>
            </a:r>
          </a:p>
          <a:p>
            <a:pPr>
              <a:buNone/>
            </a:pPr>
            <a:r>
              <a:rPr lang="cs-CZ" dirty="0"/>
              <a:t>	</a:t>
            </a:r>
            <a:r>
              <a:rPr lang="cs-CZ" dirty="0" smtClean="0"/>
              <a:t>	3. dativ (dat.)		</a:t>
            </a:r>
            <a:endParaRPr lang="cs-CZ" b="1" dirty="0" smtClean="0"/>
          </a:p>
          <a:p>
            <a:pPr>
              <a:buNone/>
            </a:pPr>
            <a:r>
              <a:rPr lang="cs-CZ" dirty="0"/>
              <a:t>	</a:t>
            </a:r>
            <a:r>
              <a:rPr lang="cs-CZ" dirty="0" smtClean="0"/>
              <a:t>	4. </a:t>
            </a:r>
            <a:r>
              <a:rPr lang="cs-CZ" b="1" dirty="0" smtClean="0"/>
              <a:t>akuzativ (</a:t>
            </a:r>
            <a:r>
              <a:rPr lang="cs-CZ" b="1" dirty="0" err="1" smtClean="0"/>
              <a:t>acc</a:t>
            </a:r>
            <a:r>
              <a:rPr lang="cs-CZ" b="1" dirty="0" smtClean="0"/>
              <a:t>.)</a:t>
            </a:r>
          </a:p>
          <a:p>
            <a:pPr>
              <a:buNone/>
            </a:pPr>
            <a:r>
              <a:rPr lang="cs-CZ" dirty="0"/>
              <a:t>	</a:t>
            </a:r>
            <a:r>
              <a:rPr lang="cs-CZ" dirty="0" smtClean="0"/>
              <a:t>	5. vokativ (</a:t>
            </a:r>
            <a:r>
              <a:rPr lang="cs-CZ" dirty="0" err="1" smtClean="0"/>
              <a:t>voc</a:t>
            </a:r>
            <a:r>
              <a:rPr lang="cs-CZ" dirty="0" smtClean="0"/>
              <a:t>.)</a:t>
            </a:r>
          </a:p>
          <a:p>
            <a:pPr>
              <a:buNone/>
            </a:pPr>
            <a:r>
              <a:rPr lang="cs-CZ" dirty="0"/>
              <a:t>	</a:t>
            </a:r>
            <a:r>
              <a:rPr lang="cs-CZ" dirty="0" smtClean="0"/>
              <a:t>	6. </a:t>
            </a:r>
            <a:r>
              <a:rPr lang="cs-CZ" b="1" dirty="0" smtClean="0"/>
              <a:t>ablativ (</a:t>
            </a:r>
            <a:r>
              <a:rPr lang="cs-CZ" b="1" dirty="0" err="1" smtClean="0"/>
              <a:t>abl</a:t>
            </a:r>
            <a:r>
              <a:rPr lang="cs-CZ" b="1" dirty="0" smtClean="0"/>
              <a:t>.)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SUBSTANTIVA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ČÍSLO: </a:t>
            </a:r>
            <a:r>
              <a:rPr lang="cs-CZ" b="1" dirty="0" smtClean="0"/>
              <a:t>jednotné – </a:t>
            </a:r>
            <a:r>
              <a:rPr lang="cs-CZ" b="1" dirty="0" err="1" smtClean="0"/>
              <a:t>singularis</a:t>
            </a:r>
            <a:r>
              <a:rPr lang="cs-CZ" b="1" dirty="0" smtClean="0"/>
              <a:t> (</a:t>
            </a:r>
            <a:r>
              <a:rPr lang="cs-CZ" b="1" dirty="0" err="1" smtClean="0"/>
              <a:t>sg</a:t>
            </a:r>
            <a:r>
              <a:rPr lang="cs-CZ" b="1" dirty="0" smtClean="0"/>
              <a:t>.)</a:t>
            </a:r>
          </a:p>
          <a:p>
            <a:pPr>
              <a:buNone/>
            </a:pPr>
            <a:r>
              <a:rPr lang="cs-CZ" b="1" dirty="0"/>
              <a:t>	</a:t>
            </a:r>
            <a:r>
              <a:rPr lang="cs-CZ" b="1" dirty="0" smtClean="0"/>
              <a:t>	  množné – </a:t>
            </a:r>
            <a:r>
              <a:rPr lang="cs-CZ" b="1" dirty="0" err="1" smtClean="0"/>
              <a:t>pluralis</a:t>
            </a:r>
            <a:r>
              <a:rPr lang="cs-CZ" b="1" dirty="0" smtClean="0"/>
              <a:t> (</a:t>
            </a:r>
            <a:r>
              <a:rPr lang="cs-CZ" b="1" dirty="0" err="1" smtClean="0"/>
              <a:t>pl</a:t>
            </a:r>
            <a:r>
              <a:rPr lang="cs-CZ" b="1" dirty="0" smtClean="0"/>
              <a:t>.)	</a:t>
            </a:r>
            <a:endParaRPr lang="cs-CZ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smtClean="0"/>
              <a:t>ROD: </a:t>
            </a:r>
            <a:r>
              <a:rPr lang="cs-CZ" b="1" dirty="0" smtClean="0"/>
              <a:t>mužský rod – maskulinum (m.)</a:t>
            </a:r>
          </a:p>
          <a:p>
            <a:pPr>
              <a:buNone/>
            </a:pPr>
            <a:r>
              <a:rPr lang="cs-CZ" b="1" dirty="0"/>
              <a:t>	</a:t>
            </a:r>
            <a:r>
              <a:rPr lang="cs-CZ" b="1" dirty="0" smtClean="0"/>
              <a:t>	ženský rod – femininum (</a:t>
            </a:r>
            <a:r>
              <a:rPr lang="cs-CZ" b="1" dirty="0" err="1" smtClean="0"/>
              <a:t>f</a:t>
            </a:r>
            <a:r>
              <a:rPr lang="cs-CZ" b="1" dirty="0" smtClean="0"/>
              <a:t>.)</a:t>
            </a:r>
          </a:p>
          <a:p>
            <a:pPr>
              <a:buNone/>
            </a:pPr>
            <a:r>
              <a:rPr lang="cs-CZ" b="1" dirty="0"/>
              <a:t>	</a:t>
            </a:r>
            <a:r>
              <a:rPr lang="cs-CZ" b="1" dirty="0" smtClean="0"/>
              <a:t>	střední rod – neutrum (n.)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SUBSTANTIVA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DEKLINACE:</a:t>
            </a:r>
          </a:p>
          <a:p>
            <a:pPr>
              <a:buFontTx/>
              <a:buChar char="-"/>
            </a:pPr>
            <a:r>
              <a:rPr lang="cs-CZ" dirty="0" smtClean="0"/>
              <a:t>5. deklinací – kmenová samohláska</a:t>
            </a:r>
          </a:p>
          <a:p>
            <a:pPr marL="514350" indent="-514350">
              <a:buAutoNum type="arabicPeriod"/>
            </a:pPr>
            <a:r>
              <a:rPr lang="cs-CZ" b="1" dirty="0" smtClean="0"/>
              <a:t>deklinace: VEN-A, VEN-AE	A</a:t>
            </a:r>
          </a:p>
          <a:p>
            <a:pPr marL="514350" indent="-514350">
              <a:buAutoNum type="arabicPeriod"/>
            </a:pPr>
            <a:r>
              <a:rPr lang="cs-CZ" b="1" dirty="0"/>
              <a:t>d</a:t>
            </a:r>
            <a:r>
              <a:rPr lang="cs-CZ" b="1" dirty="0" smtClean="0"/>
              <a:t>eklinace: NERV-US, NERV-I	O (nerv-o-rum)</a:t>
            </a:r>
          </a:p>
          <a:p>
            <a:pPr marL="514350" indent="-514350">
              <a:buAutoNum type="arabicPeriod"/>
            </a:pPr>
            <a:r>
              <a:rPr lang="cs-CZ" b="1" dirty="0"/>
              <a:t>d</a:t>
            </a:r>
            <a:r>
              <a:rPr lang="cs-CZ" b="1" dirty="0" smtClean="0"/>
              <a:t>eklinace: DOLOR, </a:t>
            </a:r>
            <a:r>
              <a:rPr lang="cs-CZ" b="1" dirty="0" err="1" smtClean="0"/>
              <a:t>DOLOR</a:t>
            </a:r>
            <a:r>
              <a:rPr lang="cs-CZ" b="1" dirty="0" smtClean="0"/>
              <a:t>-IS	SOUHL.</a:t>
            </a:r>
          </a:p>
          <a:p>
            <a:pPr marL="514350" indent="-514350">
              <a:buNone/>
            </a:pPr>
            <a:r>
              <a:rPr lang="cs-CZ" b="1" dirty="0"/>
              <a:t> </a:t>
            </a:r>
            <a:r>
              <a:rPr lang="cs-CZ" b="1" dirty="0" smtClean="0"/>
              <a:t>                        PELVIS, PELV-IS	I</a:t>
            </a:r>
          </a:p>
          <a:p>
            <a:pPr marL="514350" indent="-514350">
              <a:buNone/>
            </a:pPr>
            <a:r>
              <a:rPr lang="cs-CZ" b="1" dirty="0" smtClean="0"/>
              <a:t>4. deklinace:  DUCT-US, DUCT-US U</a:t>
            </a:r>
          </a:p>
          <a:p>
            <a:pPr marL="514350" indent="-514350">
              <a:buNone/>
            </a:pPr>
            <a:r>
              <a:rPr lang="cs-CZ" b="1" dirty="0" smtClean="0"/>
              <a:t>5. deklinace:   FACI-ES, FACI-EI	E</a:t>
            </a:r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ADJEKTIVA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cs-CZ" b="1" dirty="0" smtClean="0"/>
              <a:t>shoda s příslušným substantivem </a:t>
            </a:r>
            <a:r>
              <a:rPr lang="cs-CZ" dirty="0" smtClean="0"/>
              <a:t>(shodný přívlastek)</a:t>
            </a:r>
          </a:p>
          <a:p>
            <a:pPr>
              <a:lnSpc>
                <a:spcPct val="150000"/>
              </a:lnSpc>
              <a:buNone/>
            </a:pPr>
            <a:r>
              <a:rPr lang="cs-CZ" dirty="0"/>
              <a:t>	</a:t>
            </a:r>
            <a:r>
              <a:rPr lang="cs-CZ" b="1" dirty="0" smtClean="0"/>
              <a:t>rod</a:t>
            </a:r>
          </a:p>
          <a:p>
            <a:pPr>
              <a:lnSpc>
                <a:spcPct val="150000"/>
              </a:lnSpc>
              <a:buNone/>
            </a:pPr>
            <a:r>
              <a:rPr lang="cs-CZ" b="1" dirty="0"/>
              <a:t>	</a:t>
            </a:r>
            <a:r>
              <a:rPr lang="cs-CZ" b="1" dirty="0" smtClean="0"/>
              <a:t>číslo</a:t>
            </a:r>
          </a:p>
          <a:p>
            <a:pPr>
              <a:lnSpc>
                <a:spcPct val="150000"/>
              </a:lnSpc>
              <a:buNone/>
            </a:pPr>
            <a:r>
              <a:rPr lang="cs-CZ" b="1" dirty="0"/>
              <a:t>	</a:t>
            </a:r>
            <a:r>
              <a:rPr lang="cs-CZ" b="1" dirty="0" smtClean="0"/>
              <a:t>pád</a:t>
            </a:r>
          </a:p>
          <a:p>
            <a:pPr>
              <a:lnSpc>
                <a:spcPct val="150000"/>
              </a:lnSpc>
              <a:buNone/>
            </a:pPr>
            <a:r>
              <a:rPr lang="cs-CZ" dirty="0" smtClean="0"/>
              <a:t>- skloňování podle </a:t>
            </a:r>
            <a:r>
              <a:rPr lang="cs-CZ" b="1" dirty="0" smtClean="0"/>
              <a:t>prvních tří deklinací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343</Words>
  <Application>Microsoft Office PowerPoint</Application>
  <PresentationFormat>Předvádění na obrazovce (4:3)</PresentationFormat>
  <Paragraphs>157</Paragraphs>
  <Slides>17</Slides>
  <Notes>17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sady Office</vt:lpstr>
      <vt:lpstr>LÉKAŘSKÁ TERMINOLOGIE A LATINA</vt:lpstr>
      <vt:lpstr>VÝZNAM A OBSAH KURZU</vt:lpstr>
      <vt:lpstr>POVINNÁ LITERATURA</vt:lpstr>
      <vt:lpstr>VÝSLOVNOST LATINSKÝCH SLOV</vt:lpstr>
      <vt:lpstr>ZÁKLADNÍ GRAMATICKÉ KATEGORIE</vt:lpstr>
      <vt:lpstr>SUBSTANTIVA</vt:lpstr>
      <vt:lpstr>SUBSTANTIVA</vt:lpstr>
      <vt:lpstr>SUBSTANTIVA</vt:lpstr>
      <vt:lpstr>ADJEKTIVA</vt:lpstr>
      <vt:lpstr>1. DEKLINACE – A-kmeny</vt:lpstr>
      <vt:lpstr>1. DEKLINACE – A-kmeny</vt:lpstr>
      <vt:lpstr>2. DEKLINACE – O-kmeny</vt:lpstr>
      <vt:lpstr>2. DEKLINACE – O-kmeny</vt:lpstr>
      <vt:lpstr>2. DEKLINACE – O-kmeny</vt:lpstr>
      <vt:lpstr>2. DEKLINACE – O-kmeny</vt:lpstr>
      <vt:lpstr>ADJEKTIVA podle 1. a 2. deklinace</vt:lpstr>
      <vt:lpstr>TVOŘENÍ LÉKAŘSKÝCH TERMÍNŮ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LÉKAŘSKÁ TERMINOLOGIE A LATINA</dc:title>
  <dc:creator>paju</dc:creator>
  <cp:lastModifiedBy>paju</cp:lastModifiedBy>
  <cp:revision>14</cp:revision>
  <dcterms:created xsi:type="dcterms:W3CDTF">2011-09-22T19:29:14Z</dcterms:created>
  <dcterms:modified xsi:type="dcterms:W3CDTF">2011-09-22T21:42:34Z</dcterms:modified>
</cp:coreProperties>
</file>