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8" r:id="rId3"/>
    <p:sldId id="257" r:id="rId4"/>
    <p:sldId id="272" r:id="rId5"/>
    <p:sldId id="267" r:id="rId6"/>
    <p:sldId id="270" r:id="rId7"/>
    <p:sldId id="273" r:id="rId8"/>
    <p:sldId id="274" r:id="rId9"/>
    <p:sldId id="275" r:id="rId10"/>
    <p:sldId id="276" r:id="rId11"/>
    <p:sldId id="259" r:id="rId12"/>
    <p:sldId id="261" r:id="rId13"/>
    <p:sldId id="278" r:id="rId14"/>
    <p:sldId id="262" r:id="rId15"/>
    <p:sldId id="263" r:id="rId16"/>
    <p:sldId id="260" r:id="rId17"/>
    <p:sldId id="264" r:id="rId18"/>
    <p:sldId id="265" r:id="rId19"/>
    <p:sldId id="268" r:id="rId20"/>
    <p:sldId id="266" r:id="rId21"/>
    <p:sldId id="269" r:id="rId22"/>
    <p:sldId id="280" r:id="rId23"/>
    <p:sldId id="282" r:id="rId24"/>
    <p:sldId id="283" r:id="rId25"/>
    <p:sldId id="284" r:id="rId26"/>
    <p:sldId id="281" r:id="rId27"/>
    <p:sldId id="279" r:id="rId28"/>
    <p:sldId id="271" r:id="rId29"/>
  </p:sldIdLst>
  <p:sldSz cx="9144000" cy="6858000" type="screen4x3"/>
  <p:notesSz cx="6797675" cy="987425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06966CB-6367-47F9-B050-DAD6F883B093}" type="datetimeFigureOut">
              <a:rPr lang="cs-CZ"/>
              <a:pPr>
                <a:defRPr/>
              </a:pPr>
              <a:t>21.12.2011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6B661EC-1766-4B85-B6EE-FCDFD9058F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145C9DB-D784-4F46-A5BF-3FBED5726C3F}" type="datetimeFigureOut">
              <a:rPr lang="cs-CZ"/>
              <a:pPr>
                <a:defRPr/>
              </a:pPr>
              <a:t>21.12.2011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6B567DC-DF12-447B-A808-D85660032D5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16.12.2011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Lékařská fakulta, 20. 12. 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E1ECC-3D48-4325-9B1F-A30BD4A569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16.12.2011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Lékařská fakulta, 20. 12. 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DDBC1-7F11-4110-BBD3-90A37BCE3D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16.12.2011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Lékařská fakulta, 20. 12. 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7E07E-8D11-4156-9349-F56517B893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16.12.2011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Lékařská fakulta, 20. 12. 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ACB0E-8686-49C7-8E9D-B7F978E0FC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16.12.2011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Lékařská fakulta, 20. 12. 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E5187-F934-45BC-A39E-6692C13E22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16.12.2011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Lékařská fakulta, 20. 12. 2011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FE56E-2422-499A-ACF7-821B775255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16.12.2011</a:t>
            </a: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Lékařská fakulta, 20. 12. 2011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315BD-44E0-4FD9-8AFF-EF3D9FE8F16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16.12.2011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Lékařská fakulta, 20. 12. 2011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532D3-2B9D-44D1-91EB-A17C8324FC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16.12.2011</a:t>
            </a: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Lékařská fakulta, 20. 12. 2011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403C1-E7C3-43A0-8D6E-45CE8651162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16.12.2011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Lékařská fakulta, 20. 12. 2011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EFB5C-C2C2-4387-BE52-75BE18367C6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16.12.2011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Lékařská fakulta, 20. 12. 2011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BAB62-E967-49E1-8B46-437FBCBFAE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16.12.2011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Lékařská fakulta, 20. 12. 2011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E617F8-DAA1-4A49-ABF1-F85B979DF7B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szpi.gov.cz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snzr.ksrzis.cz/snzr/rrh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ln cmpd="thinThick">
            <a:solidFill>
              <a:schemeClr val="tx1">
                <a:lumMod val="50000"/>
                <a:lumOff val="50000"/>
              </a:schemeClr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Doplňky stravy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0825" y="5300663"/>
            <a:ext cx="8642350" cy="1343025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chemeClr val="tx1"/>
                </a:solidFill>
                <a:latin typeface="+mj-lt"/>
              </a:rPr>
              <a:t>Jana Nováková                                       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chemeClr val="tx1"/>
                </a:solidFill>
                <a:latin typeface="+mj-lt"/>
              </a:rPr>
              <a:t>Státní zemědělská a potravinářská inspekce</a:t>
            </a:r>
            <a:endParaRPr lang="cs-CZ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Lékařská fakulta, 20. 12. 2011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AC248-AAC0-4C4A-B56D-84CC5BFC8AC9}" type="slidenum">
              <a:rPr lang="cs-CZ"/>
              <a:pPr>
                <a:defRPr/>
              </a:pPr>
              <a:t>1</a:t>
            </a:fld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0805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cs-CZ" dirty="0" smtClean="0"/>
              <a:t>DS a státní správa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545137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Ministerstvo zdravotnictví </a:t>
            </a:r>
            <a:endParaRPr lang="cs-CZ" sz="2000" dirty="0" smtClean="0"/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300" dirty="0" smtClean="0"/>
              <a:t>notifikace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300" dirty="0" smtClean="0"/>
              <a:t>národní kompetentní úřad – vyjednávání v </a:t>
            </a:r>
            <a:r>
              <a:rPr lang="cs-CZ" sz="2300" dirty="0" err="1" smtClean="0"/>
              <a:t>prac</a:t>
            </a:r>
            <a:r>
              <a:rPr lang="cs-CZ" sz="2300" dirty="0" smtClean="0"/>
              <a:t>. skupinách EU atd.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300" dirty="0" smtClean="0"/>
              <a:t>hodnocení rizika (spolupráce se Státním zdravotním ústavem)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300" dirty="0" smtClean="0"/>
              <a:t>tvorba vyhlášky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cs-CZ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Státní zemědělská a potravinářská inspekce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200" dirty="0" smtClean="0"/>
              <a:t>výkon státního dozoru (výroba a prodej potravin neživočišného původu, prodej potravin živočišného původu)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2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Státní veterinární správa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200" dirty="0" smtClean="0"/>
              <a:t>výkon státního dozoru (potraviny živočišného původu)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2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Orgány ochrany veřejného zdraví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300" dirty="0" smtClean="0"/>
              <a:t>zjištění příčin poškození nebo ohrožení zdraví z potravin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3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Rada pro televizní a rozhlasové vysílání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300" dirty="0" smtClean="0"/>
              <a:t>výkon státního dozoru nad reklamou v TV, rádiu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3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Živnostenské úřady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300" dirty="0" smtClean="0"/>
              <a:t>výkon státního dozoru  nad reklamou mimo TV, rádio</a:t>
            </a:r>
            <a:endParaRPr lang="cs-CZ" sz="23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Lékařská fakulta, 20. 12. 2011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45A5A4-1180-46B4-93CE-CA28D4EF14AF}" type="slidenum">
              <a:rPr lang="cs-CZ"/>
              <a:pPr>
                <a:defRPr/>
              </a:pPr>
              <a:t>10</a:t>
            </a:fld>
            <a:endParaRPr 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cs-CZ" dirty="0" smtClean="0"/>
              <a:t>Požadavky na složení </a:t>
            </a:r>
            <a:r>
              <a:rPr lang="cs-CZ" sz="2000" dirty="0" smtClean="0"/>
              <a:t>- </a:t>
            </a:r>
            <a:r>
              <a:rPr lang="cs-CZ" sz="2000" dirty="0" err="1" smtClean="0"/>
              <a:t>vyhl</a:t>
            </a:r>
            <a:r>
              <a:rPr lang="cs-CZ" sz="2000" dirty="0" smtClean="0"/>
              <a:t>. č. 225/2008 Sb.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u="sng" dirty="0" smtClean="0"/>
              <a:t>DS mohou obsahovat: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 smtClean="0"/>
              <a:t>vitamíny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 smtClean="0"/>
              <a:t>minerální látky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 smtClean="0"/>
              <a:t>další látky (např. aminokyseliny, enzymy, byliny a extrakty z nich a další látky s výživovým nebo fyziologickým účinkem)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u="sng" dirty="0" smtClean="0"/>
              <a:t>DS nesmí obsahovat: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 smtClean="0"/>
              <a:t>omamné a psychotropní látky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 err="1" smtClean="0"/>
              <a:t>prekursory</a:t>
            </a:r>
            <a:r>
              <a:rPr lang="cs-CZ" dirty="0" smtClean="0"/>
              <a:t> drog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 smtClean="0"/>
              <a:t>látky s toxickým, </a:t>
            </a:r>
            <a:r>
              <a:rPr lang="cs-CZ" dirty="0" err="1" smtClean="0"/>
              <a:t>genotoxickým</a:t>
            </a:r>
            <a:r>
              <a:rPr lang="cs-CZ" dirty="0" smtClean="0"/>
              <a:t>, teratogenním, halucinogenním, omamným či jiným nepříznivým účinkem na lidský organismus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 smtClean="0"/>
              <a:t>látky uvedené v příloze č. 4 </a:t>
            </a:r>
            <a:r>
              <a:rPr lang="cs-CZ" dirty="0" err="1" smtClean="0"/>
              <a:t>vyhl</a:t>
            </a:r>
            <a:r>
              <a:rPr lang="cs-CZ" dirty="0" smtClean="0"/>
              <a:t>. č. 225/2008 Sb.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cs-CZ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cs-CZ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Lékařská fakulta, 20. 12. 2011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E8FD96-E6DA-483B-B30A-F67B6910FD63}" type="slidenum">
              <a:rPr lang="cs-CZ"/>
              <a:pPr>
                <a:defRPr/>
              </a:pPr>
              <a:t>11</a:t>
            </a:fld>
            <a:endParaRPr 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cs-CZ" dirty="0" smtClean="0"/>
              <a:t>Vitamíny a minerální látky</a:t>
            </a:r>
            <a:r>
              <a:rPr lang="cs-CZ" sz="2000" dirty="0" smtClean="0"/>
              <a:t> </a:t>
            </a:r>
            <a:r>
              <a:rPr lang="cs-CZ" sz="1600" dirty="0" smtClean="0"/>
              <a:t>– směrnice 2002/46/ES</a:t>
            </a:r>
            <a:endParaRPr lang="cs-CZ" sz="1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538" cy="4525963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1. </a:t>
            </a:r>
            <a:r>
              <a:rPr lang="cs-CZ" b="1" dirty="0" smtClean="0"/>
              <a:t>Vitaminy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Vitamin A (</a:t>
            </a:r>
            <a:r>
              <a:rPr lang="el-GR" dirty="0" smtClean="0"/>
              <a:t>μ</a:t>
            </a:r>
            <a:r>
              <a:rPr lang="cs-CZ" dirty="0" smtClean="0"/>
              <a:t>g RE)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Vitamin D (</a:t>
            </a:r>
            <a:r>
              <a:rPr lang="el-GR" dirty="0" smtClean="0"/>
              <a:t>μ</a:t>
            </a:r>
            <a:r>
              <a:rPr lang="cs-CZ" dirty="0" smtClean="0"/>
              <a:t>g)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Vitamin E (mg </a:t>
            </a:r>
            <a:r>
              <a:rPr lang="el-GR" dirty="0" smtClean="0"/>
              <a:t>α-</a:t>
            </a:r>
            <a:r>
              <a:rPr lang="cs-CZ" dirty="0" smtClean="0"/>
              <a:t>TE)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Vitamin K (</a:t>
            </a:r>
            <a:r>
              <a:rPr lang="el-GR" dirty="0" smtClean="0"/>
              <a:t>μ</a:t>
            </a:r>
            <a:r>
              <a:rPr lang="cs-CZ" dirty="0" smtClean="0"/>
              <a:t>g)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Vitamin B1 (mg)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Vitamin B2 (mg)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Niacin (mg NE)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Kyselina pantotenová (mg)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Vitamin B6 (mg)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Kyselina listová (</a:t>
            </a:r>
            <a:r>
              <a:rPr lang="el-GR" dirty="0" smtClean="0"/>
              <a:t>μ</a:t>
            </a:r>
            <a:r>
              <a:rPr lang="cs-CZ" dirty="0" smtClean="0"/>
              <a:t>g) (1)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Vitamin B12 (</a:t>
            </a:r>
            <a:r>
              <a:rPr lang="el-GR" dirty="0" smtClean="0"/>
              <a:t>μ</a:t>
            </a:r>
            <a:r>
              <a:rPr lang="cs-CZ" dirty="0" smtClean="0"/>
              <a:t>g)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Biotin (</a:t>
            </a:r>
            <a:r>
              <a:rPr lang="el-GR" dirty="0" smtClean="0"/>
              <a:t>μ</a:t>
            </a:r>
            <a:r>
              <a:rPr lang="cs-CZ" dirty="0" smtClean="0"/>
              <a:t>g)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Vitamin C (mg)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Lékařská fakulta, 20. 12. 2011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D6F91-BC6B-49D9-80F7-DFDF0EDEC58A}" type="slidenum">
              <a:rPr lang="cs-CZ"/>
              <a:pPr>
                <a:defRPr/>
              </a:pPr>
              <a:t>12</a:t>
            </a:fld>
            <a:endParaRPr lang="cs-CZ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2000" y="1557338"/>
            <a:ext cx="3538538" cy="452596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dirty="0">
                <a:latin typeface="+mn-lt"/>
              </a:rPr>
              <a:t>2. </a:t>
            </a:r>
            <a:r>
              <a:rPr lang="cs-CZ" sz="3200" b="1" dirty="0">
                <a:latin typeface="+mn-lt"/>
              </a:rPr>
              <a:t>Minerální látky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200" dirty="0">
                <a:latin typeface="+mn-lt"/>
              </a:rPr>
              <a:t>   Vápník (mg)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200" dirty="0">
                <a:latin typeface="+mn-lt"/>
              </a:rPr>
              <a:t>   Hořčík (mg)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200" dirty="0">
                <a:latin typeface="+mn-lt"/>
              </a:rPr>
              <a:t>   Železo (mg)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200" dirty="0">
                <a:latin typeface="+mn-lt"/>
              </a:rPr>
              <a:t>   Měď (</a:t>
            </a:r>
            <a:r>
              <a:rPr lang="el-GR" sz="3200" dirty="0">
                <a:latin typeface="+mn-lt"/>
              </a:rPr>
              <a:t>μ</a:t>
            </a:r>
            <a:r>
              <a:rPr lang="cs-CZ" sz="3200" dirty="0">
                <a:latin typeface="+mn-lt"/>
              </a:rPr>
              <a:t>g)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200" dirty="0">
                <a:latin typeface="+mn-lt"/>
              </a:rPr>
              <a:t>   Jód (</a:t>
            </a:r>
            <a:r>
              <a:rPr lang="el-GR" sz="3200" dirty="0">
                <a:latin typeface="+mn-lt"/>
              </a:rPr>
              <a:t>μ</a:t>
            </a:r>
            <a:r>
              <a:rPr lang="cs-CZ" sz="3200" dirty="0">
                <a:latin typeface="+mn-lt"/>
              </a:rPr>
              <a:t>g)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200" dirty="0">
                <a:latin typeface="+mn-lt"/>
              </a:rPr>
              <a:t>   Zinek (mg)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200" dirty="0">
                <a:latin typeface="+mn-lt"/>
              </a:rPr>
              <a:t>   Mangan (mg)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200" dirty="0">
                <a:latin typeface="+mn-lt"/>
              </a:rPr>
              <a:t>   Sodík (mg)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200" dirty="0">
                <a:latin typeface="+mn-lt"/>
              </a:rPr>
              <a:t>   Draslík (mg)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200" dirty="0">
                <a:latin typeface="+mn-lt"/>
              </a:rPr>
              <a:t>   Selen (</a:t>
            </a:r>
            <a:r>
              <a:rPr lang="el-GR" sz="3200" dirty="0">
                <a:latin typeface="+mn-lt"/>
              </a:rPr>
              <a:t>μ</a:t>
            </a:r>
            <a:r>
              <a:rPr lang="cs-CZ" sz="3200" dirty="0">
                <a:latin typeface="+mn-lt"/>
              </a:rPr>
              <a:t>g)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200" dirty="0">
                <a:latin typeface="+mn-lt"/>
              </a:rPr>
              <a:t>   Chróm (</a:t>
            </a:r>
            <a:r>
              <a:rPr lang="el-GR" sz="3200" dirty="0">
                <a:latin typeface="+mn-lt"/>
              </a:rPr>
              <a:t>μ</a:t>
            </a:r>
            <a:r>
              <a:rPr lang="cs-CZ" sz="3200" dirty="0">
                <a:latin typeface="+mn-lt"/>
              </a:rPr>
              <a:t>g)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200" dirty="0">
                <a:latin typeface="+mn-lt"/>
              </a:rPr>
              <a:t>   Molybden (</a:t>
            </a:r>
            <a:r>
              <a:rPr lang="el-GR" sz="3200" dirty="0">
                <a:latin typeface="+mn-lt"/>
              </a:rPr>
              <a:t>μ</a:t>
            </a:r>
            <a:r>
              <a:rPr lang="cs-CZ" sz="3200" dirty="0">
                <a:latin typeface="+mn-lt"/>
              </a:rPr>
              <a:t>g)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200" dirty="0">
                <a:latin typeface="+mn-lt"/>
              </a:rPr>
              <a:t>   Fluoridy (mg)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200" dirty="0">
                <a:latin typeface="+mn-lt"/>
              </a:rPr>
              <a:t>   Chloridy (mg)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200" dirty="0">
                <a:latin typeface="+mn-lt"/>
              </a:rPr>
              <a:t>   Fosfor (mg)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200" dirty="0">
                <a:latin typeface="+mn-lt"/>
              </a:rPr>
              <a:t>   Bór (mg)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200" dirty="0">
                <a:latin typeface="+mn-lt"/>
              </a:rPr>
              <a:t>   Křemík (mg)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765175"/>
            <a:ext cx="8229600" cy="5360988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300" dirty="0" smtClean="0"/>
              <a:t>Harmonizovaná oblast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3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000" dirty="0" smtClean="0"/>
              <a:t>Vitamíny a minerální látky mohou být používány při výrobě doplňků stravy pouze ve stanovených formách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3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000" dirty="0" smtClean="0"/>
              <a:t>Průběžně probíhá doplňování nových forem – </a:t>
            </a:r>
            <a:r>
              <a:rPr lang="cs-CZ" sz="2400" dirty="0" smtClean="0"/>
              <a:t>např. od 5. 12. 2011 nařízením Komise (EU) č. 1161/2011  doplněny</a:t>
            </a:r>
            <a:r>
              <a:rPr lang="cs-CZ" sz="3000" dirty="0" smtClean="0"/>
              <a:t>: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600" dirty="0" smtClean="0"/>
              <a:t>a) za položku "fosforečnan železnatý„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dirty="0" smtClean="0"/>
              <a:t>"fosforečnan </a:t>
            </a:r>
            <a:r>
              <a:rPr lang="cs-CZ" sz="1600" dirty="0" err="1" smtClean="0"/>
              <a:t>železnatoamonný</a:t>
            </a:r>
            <a:endParaRPr lang="cs-CZ" sz="1600" dirty="0" smtClean="0"/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dirty="0" err="1" smtClean="0"/>
              <a:t>železito</a:t>
            </a:r>
            <a:r>
              <a:rPr lang="cs-CZ" sz="1600" dirty="0" smtClean="0"/>
              <a:t>-sodná sůl EDTA";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600" dirty="0" smtClean="0"/>
              <a:t>b) za položku "sodné soli kyseliny </a:t>
            </a:r>
            <a:r>
              <a:rPr lang="cs-CZ" sz="1600" dirty="0" err="1" smtClean="0"/>
              <a:t>trihydrogenfosforečné</a:t>
            </a:r>
            <a:r>
              <a:rPr lang="cs-CZ" sz="1600" dirty="0" smtClean="0"/>
              <a:t>“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dirty="0" smtClean="0"/>
              <a:t>"síran sodný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dirty="0" smtClean="0"/>
              <a:t>síran draselný".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1600" dirty="0" smtClean="0"/>
          </a:p>
          <a:p>
            <a:pPr lvl="2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16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 smtClean="0"/>
              <a:t>Není např. povoleno stříbro, zlato – problematika koloidního stříbra, aj.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8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Lékařská fakulta, 20. 12. 2011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A2BD7D-2CC5-4FB1-8930-1AA7820A1478}" type="slidenum">
              <a:rPr lang="cs-CZ"/>
              <a:pPr>
                <a:defRPr/>
              </a:pPr>
              <a:t>13</a:t>
            </a:fld>
            <a:endParaRPr lang="cs-CZ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cs-CZ" dirty="0" smtClean="0"/>
              <a:t>Doporučené denní dávky V+M</a:t>
            </a:r>
            <a:br>
              <a:rPr lang="cs-CZ" dirty="0" smtClean="0"/>
            </a:br>
            <a:r>
              <a:rPr lang="cs-CZ" sz="2400" dirty="0" smtClean="0"/>
              <a:t>(referenční dávky) - RDA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412875"/>
            <a:ext cx="3322637" cy="4525963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Vitamin A (</a:t>
            </a:r>
            <a:r>
              <a:rPr lang="el-GR" dirty="0" smtClean="0"/>
              <a:t>μ</a:t>
            </a:r>
            <a:r>
              <a:rPr lang="cs-CZ" dirty="0" smtClean="0"/>
              <a:t>g)  	800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Vitamin D (</a:t>
            </a:r>
            <a:r>
              <a:rPr lang="el-GR" dirty="0" smtClean="0"/>
              <a:t>μ</a:t>
            </a:r>
            <a:r>
              <a:rPr lang="cs-CZ" dirty="0" smtClean="0"/>
              <a:t>g) 	5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Vitamin E (mg) 	12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Vitamin K (</a:t>
            </a:r>
            <a:r>
              <a:rPr lang="el-GR" dirty="0" smtClean="0"/>
              <a:t>μ</a:t>
            </a:r>
            <a:r>
              <a:rPr lang="cs-CZ" dirty="0" smtClean="0"/>
              <a:t>g) 	75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Vitamin C (mg) 	80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 smtClean="0"/>
              <a:t>Thiamin</a:t>
            </a:r>
            <a:r>
              <a:rPr lang="cs-CZ" dirty="0" smtClean="0"/>
              <a:t> (mg) 		1,1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Riboflavin (mg) 	1,4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Niacin (mg) 		16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Vitamin B6 (mg) 	1,4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Kyselina listová (</a:t>
            </a:r>
            <a:r>
              <a:rPr lang="el-GR" dirty="0" smtClean="0"/>
              <a:t>μ</a:t>
            </a:r>
            <a:r>
              <a:rPr lang="cs-CZ" dirty="0" smtClean="0"/>
              <a:t>g) 	200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Vitamin B12 (</a:t>
            </a:r>
            <a:r>
              <a:rPr lang="el-GR" dirty="0" smtClean="0"/>
              <a:t>μ</a:t>
            </a:r>
            <a:r>
              <a:rPr lang="cs-CZ" dirty="0" smtClean="0"/>
              <a:t>g) 	2,5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Biotin (</a:t>
            </a:r>
            <a:r>
              <a:rPr lang="el-GR" dirty="0" smtClean="0"/>
              <a:t>μ</a:t>
            </a:r>
            <a:r>
              <a:rPr lang="cs-CZ" dirty="0" smtClean="0"/>
              <a:t>g) 		50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Kyselina </a:t>
            </a:r>
            <a:r>
              <a:rPr lang="cs-CZ" dirty="0" err="1" smtClean="0"/>
              <a:t>pantothenová</a:t>
            </a:r>
            <a:r>
              <a:rPr lang="cs-CZ" dirty="0" smtClean="0"/>
              <a:t> (mg) 			6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Lékařská fakulta, 20. 12. 2011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A734EF-B00D-4757-A5C0-D4F38A502463}" type="slidenum">
              <a:rPr lang="cs-CZ"/>
              <a:pPr>
                <a:defRPr/>
              </a:pPr>
              <a:t>14</a:t>
            </a:fld>
            <a:endParaRPr lang="cs-CZ"/>
          </a:p>
        </p:txBody>
      </p:sp>
      <p:sp>
        <p:nvSpPr>
          <p:cNvPr id="28677" name="Obdélník 5"/>
          <p:cNvSpPr>
            <a:spLocks noChangeArrowheads="1"/>
          </p:cNvSpPr>
          <p:nvPr/>
        </p:nvSpPr>
        <p:spPr bwMode="auto">
          <a:xfrm>
            <a:off x="4500563" y="1341438"/>
            <a:ext cx="3311525" cy="4400550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>
                <a:latin typeface="Calibri" pitchFamily="34" charset="0"/>
              </a:rPr>
              <a:t>Draslík (mg) 	2 000</a:t>
            </a:r>
          </a:p>
          <a:p>
            <a:r>
              <a:rPr lang="cs-CZ" sz="2000">
                <a:latin typeface="Calibri" pitchFamily="34" charset="0"/>
              </a:rPr>
              <a:t>Chlor (mg) 	800</a:t>
            </a:r>
          </a:p>
          <a:p>
            <a:r>
              <a:rPr lang="cs-CZ" sz="2000">
                <a:latin typeface="Calibri" pitchFamily="34" charset="0"/>
              </a:rPr>
              <a:t>Vápník (mg)	800</a:t>
            </a:r>
          </a:p>
          <a:p>
            <a:r>
              <a:rPr lang="cs-CZ" sz="2000">
                <a:latin typeface="Calibri" pitchFamily="34" charset="0"/>
              </a:rPr>
              <a:t>Fosfor (mg) 	700</a:t>
            </a:r>
          </a:p>
          <a:p>
            <a:r>
              <a:rPr lang="cs-CZ" sz="2000">
                <a:latin typeface="Calibri" pitchFamily="34" charset="0"/>
              </a:rPr>
              <a:t>Hořčík (mg) 	375</a:t>
            </a:r>
          </a:p>
          <a:p>
            <a:r>
              <a:rPr lang="cs-CZ" sz="2000">
                <a:latin typeface="Calibri" pitchFamily="34" charset="0"/>
              </a:rPr>
              <a:t>Železo (mg) 	14</a:t>
            </a:r>
          </a:p>
          <a:p>
            <a:r>
              <a:rPr lang="cs-CZ" sz="2000">
                <a:latin typeface="Calibri" pitchFamily="34" charset="0"/>
              </a:rPr>
              <a:t>Zinek (mg) 	10</a:t>
            </a:r>
          </a:p>
          <a:p>
            <a:r>
              <a:rPr lang="cs-CZ" sz="2000">
                <a:latin typeface="Calibri" pitchFamily="34" charset="0"/>
              </a:rPr>
              <a:t>Měď (mg) 	1</a:t>
            </a:r>
          </a:p>
          <a:p>
            <a:r>
              <a:rPr lang="cs-CZ" sz="2000">
                <a:latin typeface="Calibri" pitchFamily="34" charset="0"/>
              </a:rPr>
              <a:t>Mangan (mg) 	2</a:t>
            </a:r>
          </a:p>
          <a:p>
            <a:r>
              <a:rPr lang="cs-CZ" sz="2000">
                <a:latin typeface="Calibri" pitchFamily="34" charset="0"/>
              </a:rPr>
              <a:t>Fluor (mg) 	3,5</a:t>
            </a:r>
          </a:p>
          <a:p>
            <a:r>
              <a:rPr lang="cs-CZ" sz="2000">
                <a:latin typeface="Calibri" pitchFamily="34" charset="0"/>
              </a:rPr>
              <a:t>Selen (</a:t>
            </a:r>
            <a:r>
              <a:rPr lang="el-GR" sz="2000">
                <a:latin typeface="Calibri" pitchFamily="34" charset="0"/>
              </a:rPr>
              <a:t>μ</a:t>
            </a:r>
            <a:r>
              <a:rPr lang="cs-CZ" sz="2000">
                <a:latin typeface="Calibri" pitchFamily="34" charset="0"/>
              </a:rPr>
              <a:t>g) 	55</a:t>
            </a:r>
          </a:p>
          <a:p>
            <a:r>
              <a:rPr lang="cs-CZ" sz="2000">
                <a:latin typeface="Calibri" pitchFamily="34" charset="0"/>
              </a:rPr>
              <a:t>Chrom (</a:t>
            </a:r>
            <a:r>
              <a:rPr lang="el-GR" sz="2000">
                <a:latin typeface="Calibri" pitchFamily="34" charset="0"/>
              </a:rPr>
              <a:t>μ</a:t>
            </a:r>
            <a:r>
              <a:rPr lang="cs-CZ" sz="2000">
                <a:latin typeface="Calibri" pitchFamily="34" charset="0"/>
              </a:rPr>
              <a:t>g) 	40</a:t>
            </a:r>
          </a:p>
          <a:p>
            <a:r>
              <a:rPr lang="cs-CZ" sz="2000">
                <a:latin typeface="Calibri" pitchFamily="34" charset="0"/>
              </a:rPr>
              <a:t>Molybden (</a:t>
            </a:r>
            <a:r>
              <a:rPr lang="el-GR" sz="2000">
                <a:latin typeface="Calibri" pitchFamily="34" charset="0"/>
              </a:rPr>
              <a:t>μ</a:t>
            </a:r>
            <a:r>
              <a:rPr lang="cs-CZ" sz="2000">
                <a:latin typeface="Calibri" pitchFamily="34" charset="0"/>
              </a:rPr>
              <a:t>g) 	50</a:t>
            </a:r>
          </a:p>
          <a:p>
            <a:r>
              <a:rPr lang="cs-CZ" sz="2000">
                <a:latin typeface="Calibri" pitchFamily="34" charset="0"/>
              </a:rPr>
              <a:t>Jod (</a:t>
            </a:r>
            <a:r>
              <a:rPr lang="el-GR" sz="2000">
                <a:latin typeface="Calibri" pitchFamily="34" charset="0"/>
              </a:rPr>
              <a:t>μ</a:t>
            </a:r>
            <a:r>
              <a:rPr lang="cs-CZ" sz="2000">
                <a:latin typeface="Calibri" pitchFamily="34" charset="0"/>
              </a:rPr>
              <a:t>g) 		150</a:t>
            </a:r>
          </a:p>
        </p:txBody>
      </p:sp>
      <p:sp>
        <p:nvSpPr>
          <p:cNvPr id="28678" name="Obdélník 6"/>
          <p:cNvSpPr>
            <a:spLocks noChangeArrowheads="1"/>
          </p:cNvSpPr>
          <p:nvPr/>
        </p:nvSpPr>
        <p:spPr bwMode="auto">
          <a:xfrm>
            <a:off x="323850" y="5805488"/>
            <a:ext cx="8424863" cy="522287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>
                <a:latin typeface="Calibri" pitchFamily="34" charset="0"/>
              </a:rPr>
              <a:t>Zpravidla má být při stanovení významného množství uvažováno 15 % doporučené dávky uvedené v této příloze, obsažených ve 100 g nebo ve 100 ml nebo v jednom balení, pokud toto balení obsahuje pouze jednu porci.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900" dirty="0" smtClean="0"/>
              <a:t>Maximální množství V+M v denní dávce</a:t>
            </a:r>
            <a:endParaRPr lang="cs-CZ" sz="3900" dirty="0"/>
          </a:p>
        </p:txBody>
      </p:sp>
      <p:sp>
        <p:nvSpPr>
          <p:cNvPr id="2969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Dosud nejsou na evropské úrovni stanovena</a:t>
            </a:r>
          </a:p>
          <a:p>
            <a:endParaRPr lang="cs-CZ" smtClean="0"/>
          </a:p>
          <a:p>
            <a:r>
              <a:rPr lang="cs-CZ" smtClean="0"/>
              <a:t>Uplatňují se národní limity + princip vzájemného uznávání</a:t>
            </a:r>
          </a:p>
          <a:p>
            <a:pPr>
              <a:buFont typeface="Arial" charset="0"/>
              <a:buNone/>
            </a:pPr>
            <a:endParaRPr lang="cs-CZ" smtClean="0"/>
          </a:p>
          <a:p>
            <a:r>
              <a:rPr lang="cs-CZ" smtClean="0"/>
              <a:t>V ČR nejsou právními předpisy maximální množství stanovena – </a:t>
            </a:r>
            <a:r>
              <a:rPr lang="cs-CZ" sz="2000" smtClean="0"/>
              <a:t>hodnocení rizika „případ od případu“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Lékařská fakulta, 20. 12. 2011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451B6-25BB-4628-BF1E-510E0AABCD19}" type="slidenum">
              <a:rPr lang="cs-CZ"/>
              <a:pPr>
                <a:defRPr/>
              </a:pPr>
              <a:t>15</a:t>
            </a:fld>
            <a:endParaRPr lang="cs-CZ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cs-CZ" dirty="0" smtClean="0"/>
              <a:t>Podmínky použití jiných látek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792163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jiné látky s výživovým nebo fyziologickým účinkem – např. aminokyseliny, enzymy, bylinné extrakty, části rostlin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Lékařská fakulta, 20. 12. 2011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64D368-3BFD-45BD-8967-45322C096038}" type="slidenum">
              <a:rPr lang="cs-CZ"/>
              <a:pPr>
                <a:defRPr/>
              </a:pPr>
              <a:t>16</a:t>
            </a:fld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684213" y="3141663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684213" y="3789363"/>
            <a:ext cx="8229600" cy="2160587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200" dirty="0">
                <a:latin typeface="+mn-lt"/>
              </a:rPr>
              <a:t>uplatnění národních požadavků 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cs-CZ" sz="3200" dirty="0">
                <a:latin typeface="+mn-lt"/>
              </a:rPr>
              <a:t>+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200" dirty="0">
                <a:latin typeface="+mn-lt"/>
              </a:rPr>
              <a:t>princip vzájemného uznávání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cs-CZ" sz="3200" dirty="0">
                <a:latin typeface="+mn-lt"/>
              </a:rPr>
              <a:t>	- potravina vyrobená nebo uvedená do oběhu legálně v členské zemi ES nebo mající původ v některém ze států, které jsou smluvní stranou EHP, nebo v Turecku nesmí být odmítnuta k uvedení do oběhu v ČR.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cs-CZ" sz="3200" dirty="0">
                <a:latin typeface="+mn-lt"/>
              </a:rPr>
              <a:t>	Výjimka:  např. bezpečnost a ochrana veřejného zdraví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3200" dirty="0">
              <a:latin typeface="+mn-lt"/>
            </a:endParaRPr>
          </a:p>
        </p:txBody>
      </p:sp>
      <p:sp>
        <p:nvSpPr>
          <p:cNvPr id="30727" name="Zástupný symbol pro obsah 2"/>
          <p:cNvSpPr txBox="1">
            <a:spLocks/>
          </p:cNvSpPr>
          <p:nvPr/>
        </p:nvSpPr>
        <p:spPr bwMode="auto">
          <a:xfrm>
            <a:off x="611188" y="2349500"/>
            <a:ext cx="82296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cs-CZ" sz="3200">
                <a:latin typeface="Calibri" pitchFamily="34" charset="0"/>
              </a:rPr>
              <a:t>neexistují harmonizovaná evropská pravidla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cs-CZ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81075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cs-CZ" sz="3600" dirty="0" smtClean="0"/>
              <a:t>Označování doplňků stravy – povinné údaje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45088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obecné údaje požadované pro označování balených potravin </a:t>
            </a:r>
            <a:r>
              <a:rPr lang="cs-CZ" sz="2000" dirty="0" smtClean="0"/>
              <a:t>(např. název výrobce nebo prodávajícího nebo balírny, údaj o množství, DP/DMT, složení, označení šarže, údaj o ozáření, aj. – nesmí být klamavé a musí být v jazyce českém)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údaj: „doplněk stravy“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název vitamínů, minerálních látek nebo dalších látek charakterizujících výrobek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číselný údaj o množství V+M nebo dalších látek vztažený na doporučenou denní dávku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údaje o obsahu V+M i v % DDD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doporučené denní dávkování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varování před překročením doporučeného denního dávkování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upozornění, aby byly výrobky uloženy mimo dosah dětí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upozornění, že DS nejsou náhradou pestré stravy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specifické národní požadavky na upozornění (</a:t>
            </a:r>
            <a:r>
              <a:rPr lang="cs-CZ" i="1" dirty="0" err="1" smtClean="0"/>
              <a:t>Cimicifuga</a:t>
            </a:r>
            <a:r>
              <a:rPr lang="cs-CZ" i="1" dirty="0" smtClean="0"/>
              <a:t> </a:t>
            </a:r>
            <a:r>
              <a:rPr lang="cs-CZ" i="1" dirty="0" err="1" smtClean="0"/>
              <a:t>racemosa</a:t>
            </a:r>
            <a:r>
              <a:rPr lang="cs-CZ" i="1" dirty="0" smtClean="0"/>
              <a:t>, </a:t>
            </a:r>
            <a:r>
              <a:rPr lang="cs-CZ" dirty="0" smtClean="0"/>
              <a:t>obsah vitaminu A vyšší než 800 µg v denní dávce)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Lékařská fakulta, 20. 12. 2011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8460E-DCEC-4CED-8307-3CDE2A3411A8}" type="slidenum">
              <a:rPr lang="cs-CZ"/>
              <a:pPr>
                <a:defRPr/>
              </a:pPr>
              <a:t>17</a:t>
            </a:fld>
            <a:endParaRPr lang="cs-CZ"/>
          </a:p>
        </p:txBody>
      </p:sp>
      <p:sp>
        <p:nvSpPr>
          <p:cNvPr id="7" name="Kříž 6"/>
          <p:cNvSpPr/>
          <p:nvPr/>
        </p:nvSpPr>
        <p:spPr>
          <a:xfrm>
            <a:off x="395288" y="1557338"/>
            <a:ext cx="323850" cy="287337"/>
          </a:xfrm>
          <a:prstGeom prst="plus">
            <a:avLst>
              <a:gd name="adj" fmla="val 382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8" name="Kříž 7"/>
          <p:cNvSpPr/>
          <p:nvPr/>
        </p:nvSpPr>
        <p:spPr>
          <a:xfrm>
            <a:off x="323850" y="5157788"/>
            <a:ext cx="323850" cy="287337"/>
          </a:xfrm>
          <a:prstGeom prst="plus">
            <a:avLst>
              <a:gd name="adj" fmla="val 382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cs-CZ" dirty="0" smtClean="0"/>
              <a:t>Zakázaná tvrzení + jiná omezení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Označování doplňků stravy nesmí: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 přisuzovat DS vlastnosti týkající se prevence, léčby nebo vyléčení lidských onemocnění nebo na tyto vlastnosti odkazovat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obsahovat žádné tvrzení uvádějící nebo naznačující, že vyvážená a pestrá strava obecně nemůže poskytnou dostatečné množství vitamínů nebo minerálních látek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	Výživová a zdravotní tvrzení se mohou uvádět za  podmínek stanovených nařízením (ES) č. 1924/2006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Lékařská fakulta, 20. 12. 2011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B69357-947E-4A5F-89D4-49B7A249C5C2}" type="slidenum">
              <a:rPr lang="cs-CZ"/>
              <a:pPr>
                <a:defRPr/>
              </a:pPr>
              <a:t>18</a:t>
            </a:fld>
            <a:endParaRPr lang="cs-CZ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cs-CZ" dirty="0" smtClean="0"/>
              <a:t>Hraniční případy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DS vs. léčiva – o prohlášení výrobku za léčivý přípravek rozhoduje SUKL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DS vs. zdravotnický prostředek </a:t>
            </a:r>
            <a:r>
              <a:rPr lang="cs-CZ" sz="2000" dirty="0" smtClean="0"/>
              <a:t>(zákon č. 123/2000 Sb., o zdravotnických prostředcích)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DS vs. kosmetika </a:t>
            </a:r>
            <a:r>
              <a:rPr lang="cs-CZ" sz="2000" dirty="0" smtClean="0"/>
              <a:t>(zákon č. 258/2000 Sb., o ochraně veřejného zdraví)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DS vs. jiný prostředek (např. biocidní přípravek)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Lékařská fakulta, 20. 12. 2011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A4B77-ADE8-4649-AF0A-61D3E8605798}" type="slidenum">
              <a:rPr lang="cs-CZ"/>
              <a:pPr>
                <a:defRPr/>
              </a:pPr>
              <a:t>19</a:t>
            </a:fld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cs-CZ" dirty="0" smtClean="0"/>
              <a:t>Právní úprava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45259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Směrnice 2002/46/ES – </a:t>
            </a:r>
            <a:r>
              <a:rPr lang="cs-CZ" sz="2200" dirty="0" smtClean="0"/>
              <a:t>týkající se doplňků stravy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Vyhláška č. 225/2008 Sb. - </a:t>
            </a:r>
            <a:r>
              <a:rPr lang="cs-CZ" sz="2000" dirty="0" smtClean="0"/>
              <a:t>stanoví požadavky na doplňky stravy a na obohacování potravin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Nařízení (ES) č. 178/2002 – </a:t>
            </a:r>
            <a:r>
              <a:rPr lang="cs-CZ" sz="2000" dirty="0" smtClean="0"/>
              <a:t>obecné zásady potravinového práva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Zákon č. 110/1997 Sb. - </a:t>
            </a:r>
            <a:r>
              <a:rPr lang="cs-CZ" sz="2000" dirty="0" smtClean="0"/>
              <a:t>o potravinách a tabákových výrobcích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Nařízení (ES) č. 1925/2006 -</a:t>
            </a:r>
            <a:r>
              <a:rPr lang="cs-CZ" sz="2000" dirty="0" smtClean="0"/>
              <a:t> o přidávání vitamínů a minerálních látek a některých dalších látek do potravin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Nařízení (ES) č. 1924/2006 –</a:t>
            </a:r>
            <a:r>
              <a:rPr lang="cs-CZ" sz="2000" dirty="0" smtClean="0"/>
              <a:t> výživová a zdravotní tvrzení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Lékařská fakulta, 20. 12. 2011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BC1BF7-2562-4D88-B6C8-B32FA373758F}" type="slidenum">
              <a:rPr lang="cs-CZ"/>
              <a:pPr>
                <a:defRPr/>
              </a:pPr>
              <a:t>2</a:t>
            </a:fld>
            <a:endParaRPr lang="cs-CZ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cs-CZ" dirty="0" smtClean="0"/>
              <a:t>DS </a:t>
            </a:r>
            <a:r>
              <a:rPr lang="cs-CZ" dirty="0" err="1" smtClean="0"/>
              <a:t>vs.léčivo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 Léčivým přípravkem se rozumí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a) látka nebo kombinace látek </a:t>
            </a:r>
            <a:r>
              <a:rPr lang="cs-CZ" u="sng" dirty="0" smtClean="0"/>
              <a:t>prezentovaná s tím, že má léčebné nebo preventivní </a:t>
            </a:r>
            <a:r>
              <a:rPr lang="cs-CZ" dirty="0" smtClean="0"/>
              <a:t>vlastnosti v případě onemocnění lidí nebo zvířat, nebo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b) látka nebo kombinace látek, kterou lze použít u lidí nebo podat lidem, nebo použít u zvířat či podat zvířatům, a to buď za účelem obnovy, úpravy či ovlivnění fyziologických funkcí prostřednictvím </a:t>
            </a:r>
            <a:r>
              <a:rPr lang="cs-CZ" u="sng" dirty="0" smtClean="0"/>
              <a:t>farmakologického, imunologického nebo metabolického účinku, nebo za účelem stanovení lékařské diagnózy.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/>
              <a:t>(zákon č. 378/2007 Sb., o léčivech)</a:t>
            </a:r>
            <a:endParaRPr lang="cs-CZ" sz="26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Lékařská fakulta, 20. 12. 2011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3F817-7C3C-48FE-A01D-BE4658D20F3A}" type="slidenum">
              <a:rPr lang="cs-CZ"/>
              <a:pPr>
                <a:defRPr/>
              </a:pPr>
              <a:t>20</a:t>
            </a:fld>
            <a:endParaRPr lang="cs-CZ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Lékařská fakulta, 20. 12. 2011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D4C96E-E39E-4DCA-B241-528D29E1B9D9}" type="slidenum">
              <a:rPr lang="cs-CZ"/>
              <a:pPr>
                <a:defRPr/>
              </a:pPr>
              <a:t>21</a:t>
            </a:fld>
            <a:endParaRPr lang="cs-CZ"/>
          </a:p>
        </p:txBody>
      </p:sp>
      <p:pic>
        <p:nvPicPr>
          <p:cNvPr id="35843" name="Obrázek 1" descr="Greposep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8913"/>
            <a:ext cx="4248150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>
            <a:spLocks noChangeArrowheads="1"/>
          </p:cNvSpPr>
          <p:nvPr/>
        </p:nvSpPr>
        <p:spPr bwMode="auto">
          <a:xfrm>
            <a:off x="4427538" y="188913"/>
            <a:ext cx="4572000" cy="655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sz="2800" b="1">
                <a:latin typeface="Calibri" pitchFamily="34" charset="0"/>
              </a:rPr>
              <a:t>→ k ústní hygieně</a:t>
            </a:r>
          </a:p>
          <a:p>
            <a:pPr eaLnBrk="0" hangingPunct="0"/>
            <a:r>
              <a:rPr lang="cs-CZ" sz="2800" b="1">
                <a:latin typeface="Calibri" pitchFamily="34" charset="0"/>
              </a:rPr>
              <a:t>→ proti akné</a:t>
            </a:r>
          </a:p>
          <a:p>
            <a:pPr eaLnBrk="0" hangingPunct="0"/>
            <a:r>
              <a:rPr lang="cs-CZ" sz="2800" b="1">
                <a:latin typeface="Calibri" pitchFamily="34" charset="0"/>
              </a:rPr>
              <a:t>→ ošetření pleti po holení</a:t>
            </a:r>
          </a:p>
          <a:p>
            <a:pPr eaLnBrk="0" hangingPunct="0"/>
            <a:r>
              <a:rPr lang="cs-CZ" sz="2800" b="1">
                <a:latin typeface="Calibri" pitchFamily="34" charset="0"/>
              </a:rPr>
              <a:t>→ jako šampón proti lupům</a:t>
            </a:r>
          </a:p>
          <a:p>
            <a:pPr eaLnBrk="0" hangingPunct="0"/>
            <a:r>
              <a:rPr lang="cs-CZ" sz="2800" b="1">
                <a:latin typeface="Calibri" pitchFamily="34" charset="0"/>
              </a:rPr>
              <a:t>→ po hmyzím štípnutí</a:t>
            </a:r>
          </a:p>
          <a:p>
            <a:pPr eaLnBrk="0" hangingPunct="0"/>
            <a:r>
              <a:rPr lang="cs-CZ" sz="2800" b="1">
                <a:latin typeface="Calibri" pitchFamily="34" charset="0"/>
              </a:rPr>
              <a:t>→ pro koupel nohou</a:t>
            </a:r>
          </a:p>
          <a:p>
            <a:pPr eaLnBrk="0" hangingPunct="0"/>
            <a:r>
              <a:rPr lang="cs-CZ" sz="2800" b="1">
                <a:latin typeface="Calibri" pitchFamily="34" charset="0"/>
              </a:rPr>
              <a:t>→ na kuří oka</a:t>
            </a:r>
          </a:p>
          <a:p>
            <a:pPr eaLnBrk="0" hangingPunct="0"/>
            <a:r>
              <a:rPr lang="cs-CZ" sz="2800" b="1">
                <a:latin typeface="Calibri" pitchFamily="34" charset="0"/>
              </a:rPr>
              <a:t>→ na mytí nádobí</a:t>
            </a:r>
          </a:p>
          <a:p>
            <a:pPr eaLnBrk="0" hangingPunct="0"/>
            <a:r>
              <a:rPr lang="cs-CZ" sz="2800" b="1">
                <a:latin typeface="Calibri" pitchFamily="34" charset="0"/>
              </a:rPr>
              <a:t>→ do zvlhčovačů vzduchu</a:t>
            </a:r>
          </a:p>
          <a:p>
            <a:pPr eaLnBrk="0" hangingPunct="0"/>
            <a:r>
              <a:rPr lang="cs-CZ" sz="2800" b="1">
                <a:latin typeface="Calibri" pitchFamily="34" charset="0"/>
              </a:rPr>
              <a:t>→ při praní ložního prádla a           ručníků</a:t>
            </a:r>
          </a:p>
          <a:p>
            <a:pPr eaLnBrk="0" hangingPunct="0"/>
            <a:r>
              <a:rPr lang="cs-CZ" sz="2800" b="1">
                <a:latin typeface="Calibri" pitchFamily="34" charset="0"/>
              </a:rPr>
              <a:t>→ na čištění bazénů a vířivek</a:t>
            </a:r>
          </a:p>
          <a:p>
            <a:pPr eaLnBrk="0" hangingPunct="0"/>
            <a:r>
              <a:rPr lang="cs-CZ" sz="2800" b="1">
                <a:latin typeface="Calibri" pitchFamily="34" charset="0"/>
              </a:rPr>
              <a:t>→ jako deratizační prostředek proti mravencům a komárům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cs-CZ" dirty="0" smtClean="0"/>
              <a:t>Nejzávažnější zjištění SZPI u DS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Lékařská fakulta, 20. 12. 2011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699B1-F472-4A5B-BD6A-D592CA7FD7EB}" type="slidenum">
              <a:rPr lang="cs-CZ"/>
              <a:pPr>
                <a:defRPr/>
              </a:pPr>
              <a:t>22</a:t>
            </a:fld>
            <a:endParaRPr lang="cs-CZ"/>
          </a:p>
        </p:txBody>
      </p:sp>
      <p:sp>
        <p:nvSpPr>
          <p:cNvPr id="3686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Blip>
                <a:blip r:embed="rId2"/>
              </a:buBlip>
            </a:pPr>
            <a:r>
              <a:rPr lang="cs-CZ" sz="1800" smtClean="0"/>
              <a:t>Přítomnost farmakologicky účinných látek – sildenafil, tadalafil, johimbin, aj.</a:t>
            </a:r>
          </a:p>
          <a:p>
            <a:pPr>
              <a:buFont typeface="Arial" charset="0"/>
              <a:buBlip>
                <a:blip r:embed="rId2"/>
              </a:buBlip>
            </a:pPr>
            <a:endParaRPr lang="cs-CZ" sz="1800" smtClean="0"/>
          </a:p>
          <a:p>
            <a:pPr>
              <a:buFont typeface="Arial" charset="0"/>
              <a:buBlip>
                <a:blip r:embed="rId2"/>
              </a:buBlip>
            </a:pPr>
            <a:r>
              <a:rPr lang="cs-CZ" sz="1800" smtClean="0"/>
              <a:t>Anabolické steroidy</a:t>
            </a:r>
          </a:p>
          <a:p>
            <a:pPr>
              <a:buFont typeface="Arial" charset="0"/>
              <a:buBlip>
                <a:blip r:embed="rId2"/>
              </a:buBlip>
            </a:pPr>
            <a:endParaRPr lang="cs-CZ" sz="1800" smtClean="0"/>
          </a:p>
          <a:p>
            <a:pPr>
              <a:buFont typeface="Arial" charset="0"/>
              <a:buBlip>
                <a:blip r:embed="rId2"/>
              </a:buBlip>
            </a:pPr>
            <a:r>
              <a:rPr lang="cs-CZ" sz="1800" smtClean="0"/>
              <a:t>Omamné nebo psychotropní látky</a:t>
            </a:r>
          </a:p>
          <a:p>
            <a:pPr>
              <a:buFont typeface="Arial" charset="0"/>
              <a:buBlip>
                <a:blip r:embed="rId2"/>
              </a:buBlip>
            </a:pPr>
            <a:endParaRPr lang="cs-CZ" sz="1800" smtClean="0"/>
          </a:p>
          <a:p>
            <a:pPr>
              <a:buFont typeface="Arial" charset="0"/>
              <a:buBlip>
                <a:blip r:embed="rId2"/>
              </a:buBlip>
            </a:pPr>
            <a:r>
              <a:rPr lang="cs-CZ" sz="1800" smtClean="0"/>
              <a:t>Dosud neschválené potraviny nového typu</a:t>
            </a:r>
          </a:p>
          <a:p>
            <a:pPr>
              <a:buFont typeface="Arial" charset="0"/>
              <a:buBlip>
                <a:blip r:embed="rId2"/>
              </a:buBlip>
            </a:pPr>
            <a:endParaRPr lang="cs-CZ" sz="1800" smtClean="0"/>
          </a:p>
          <a:p>
            <a:pPr>
              <a:buFont typeface="Arial" charset="0"/>
              <a:buBlip>
                <a:blip r:embed="rId2"/>
              </a:buBlip>
            </a:pPr>
            <a:r>
              <a:rPr lang="cs-CZ" sz="1800" smtClean="0"/>
              <a:t>Složky ambivalentní, které mohou být přítomny jak v léčivu, tak v doplňcích stravy (koncentrace, dávkování)</a:t>
            </a:r>
          </a:p>
          <a:p>
            <a:pPr>
              <a:buFont typeface="Arial" charset="0"/>
              <a:buBlip>
                <a:blip r:embed="rId2"/>
              </a:buBlip>
            </a:pPr>
            <a:endParaRPr lang="cs-CZ" sz="1800" smtClean="0"/>
          </a:p>
          <a:p>
            <a:pPr>
              <a:buFont typeface="Arial" charset="0"/>
              <a:buBlip>
                <a:blip r:embed="rId2"/>
              </a:buBlip>
            </a:pPr>
            <a:r>
              <a:rPr lang="cs-CZ" sz="1800" smtClean="0"/>
              <a:t>Uvádění léčebných či nepovolených zdravotních tvrzení </a:t>
            </a:r>
          </a:p>
          <a:p>
            <a:pPr>
              <a:buFont typeface="Arial" charset="0"/>
              <a:buBlip>
                <a:blip r:embed="rId2"/>
              </a:buBlip>
            </a:pPr>
            <a:endParaRPr lang="cs-CZ" sz="180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Nadpis 14"/>
          <p:cNvSpPr>
            <a:spLocks noGrp="1"/>
          </p:cNvSpPr>
          <p:nvPr>
            <p:ph type="title"/>
          </p:nvPr>
        </p:nvSpPr>
        <p:spPr>
          <a:xfrm>
            <a:off x="3132138" y="274638"/>
            <a:ext cx="5554662" cy="1143000"/>
          </a:xfrm>
        </p:spPr>
        <p:txBody>
          <a:bodyPr/>
          <a:lstStyle/>
          <a:p>
            <a:r>
              <a:rPr lang="cs-CZ" smtClean="0"/>
              <a:t>Tight Xtreme</a:t>
            </a:r>
          </a:p>
        </p:txBody>
      </p:sp>
      <p:sp>
        <p:nvSpPr>
          <p:cNvPr id="37890" name="Zástupný symbol pro obsah 1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Blip>
                <a:blip r:embed="rId2"/>
              </a:buBlip>
            </a:pPr>
            <a:endParaRPr lang="cs-CZ" sz="2000" smtClean="0"/>
          </a:p>
          <a:p>
            <a:pPr>
              <a:buFont typeface="Arial" charset="0"/>
              <a:buBlip>
                <a:blip r:embed="rId2"/>
              </a:buBlip>
            </a:pPr>
            <a:endParaRPr lang="cs-CZ" sz="2000" smtClean="0"/>
          </a:p>
          <a:p>
            <a:pPr>
              <a:buFont typeface="Arial" charset="0"/>
              <a:buBlip>
                <a:blip r:embed="rId2"/>
              </a:buBlip>
            </a:pPr>
            <a:r>
              <a:rPr lang="cs-CZ" sz="2000" smtClean="0"/>
              <a:t>přítomnost johimbinu</a:t>
            </a:r>
          </a:p>
          <a:p>
            <a:pPr>
              <a:buFont typeface="Arial" charset="0"/>
              <a:buBlip>
                <a:blip r:embed="rId2"/>
              </a:buBlip>
            </a:pPr>
            <a:endParaRPr lang="cs-CZ" sz="2000" smtClean="0"/>
          </a:p>
          <a:p>
            <a:pPr>
              <a:buFont typeface="Arial" charset="0"/>
              <a:buBlip>
                <a:blip r:embed="rId2"/>
              </a:buBlip>
            </a:pPr>
            <a:r>
              <a:rPr lang="cs-CZ" sz="2000" smtClean="0"/>
              <a:t>povinné údaje nejsou uvedeny v českém jazyce</a:t>
            </a:r>
          </a:p>
          <a:p>
            <a:pPr>
              <a:buFont typeface="Arial" charset="0"/>
              <a:buNone/>
            </a:pPr>
            <a:endParaRPr lang="cs-CZ" sz="2000" smtClean="0"/>
          </a:p>
        </p:txBody>
      </p:sp>
      <p:sp>
        <p:nvSpPr>
          <p:cNvPr id="37891" name="Zástupný symbol pro obsah 1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37892" name="Obrázek 5" descr="Olomouc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060575"/>
            <a:ext cx="40513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plogoCZP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15025"/>
            <a:ext cx="10160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ADIPOKILL </a:t>
            </a:r>
          </a:p>
        </p:txBody>
      </p:sp>
      <p:pic>
        <p:nvPicPr>
          <p:cNvPr id="38914" name="Zástupný symbol pro obsah 9" descr="Ústí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95738" y="1557338"/>
            <a:ext cx="4738687" cy="4418012"/>
          </a:xfrm>
        </p:spPr>
      </p:pic>
      <p:sp>
        <p:nvSpPr>
          <p:cNvPr id="5" name="TextovéPole 4"/>
          <p:cNvSpPr txBox="1"/>
          <p:nvPr/>
        </p:nvSpPr>
        <p:spPr>
          <a:xfrm>
            <a:off x="179388" y="2636838"/>
            <a:ext cx="381635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cs-CZ" sz="2000" dirty="0">
                <a:latin typeface="+mj-lt"/>
              </a:rPr>
              <a:t> 	přítomnost johimbinu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cs-CZ" sz="2000" dirty="0"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cs-CZ" sz="2000" dirty="0">
                <a:latin typeface="+mj-lt"/>
              </a:rPr>
              <a:t> 	povinné údaje nejsou 	uvedeny v českém 	jazyce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cs-CZ" sz="2000" dirty="0"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000" dirty="0">
              <a:latin typeface="+mj-lt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50825" y="2708275"/>
            <a:ext cx="4608513" cy="804863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8000" dirty="0" smtClean="0"/>
          </a:p>
          <a:p>
            <a:pPr fontAlgn="auto">
              <a:spcAft>
                <a:spcPts val="0"/>
              </a:spcAft>
              <a:buFont typeface="Arial" pitchFamily="34" charset="0"/>
              <a:buBlip>
                <a:blip r:embed="rId2"/>
              </a:buBlip>
              <a:defRPr/>
            </a:pPr>
            <a:r>
              <a:rPr lang="cs-CZ" sz="8000" dirty="0" smtClean="0"/>
              <a:t> 	povinné údaje nejsou uvedeny 	v českém jazyce  </a:t>
            </a:r>
          </a:p>
          <a:p>
            <a:pPr fontAlgn="auto">
              <a:spcAft>
                <a:spcPts val="0"/>
              </a:spcAft>
              <a:buFont typeface="Arial" pitchFamily="34" charset="0"/>
              <a:buBlip>
                <a:blip r:embed="rId2"/>
              </a:buBlip>
              <a:defRPr/>
            </a:pPr>
            <a:r>
              <a:rPr lang="cs-CZ" sz="8000" dirty="0" smtClean="0"/>
              <a:t>	přítomnost  </a:t>
            </a:r>
            <a:r>
              <a:rPr lang="cs-CZ" sz="8000" i="1" dirty="0" err="1" smtClean="0"/>
              <a:t>Eurycoma</a:t>
            </a:r>
            <a:r>
              <a:rPr lang="cs-CZ" sz="8000" i="1" dirty="0" smtClean="0"/>
              <a:t> </a:t>
            </a:r>
            <a:r>
              <a:rPr lang="cs-CZ" sz="8000" i="1" dirty="0" err="1" smtClean="0"/>
              <a:t>longifolia</a:t>
            </a:r>
            <a:r>
              <a:rPr lang="cs-CZ" sz="8000" i="1" dirty="0" smtClean="0"/>
              <a:t> </a:t>
            </a:r>
            <a:r>
              <a:rPr lang="cs-CZ" sz="8000" dirty="0" smtClean="0"/>
              <a:t>– 	dosud neschválená PNT</a:t>
            </a:r>
          </a:p>
          <a:p>
            <a:pPr fontAlgn="auto">
              <a:spcAft>
                <a:spcPts val="0"/>
              </a:spcAft>
              <a:buFont typeface="Arial" pitchFamily="34" charset="0"/>
              <a:buBlip>
                <a:blip r:embed="rId2"/>
              </a:buBlip>
              <a:defRPr/>
            </a:pPr>
            <a:endParaRPr lang="cs-CZ" sz="8000" dirty="0"/>
          </a:p>
        </p:txBody>
      </p:sp>
      <p:pic>
        <p:nvPicPr>
          <p:cNvPr id="39938" name="Obrázek 6" descr="Xtest-Testosterone_celkový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557338"/>
            <a:ext cx="3868738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Nadpis 1"/>
          <p:cNvSpPr>
            <a:spLocks noGrp="1"/>
          </p:cNvSpPr>
          <p:nvPr>
            <p:ph type="title"/>
          </p:nvPr>
        </p:nvSpPr>
        <p:spPr>
          <a:xfrm>
            <a:off x="3132138" y="0"/>
            <a:ext cx="5940425" cy="1295400"/>
          </a:xfrm>
        </p:spPr>
        <p:txBody>
          <a:bodyPr/>
          <a:lstStyle/>
          <a:p>
            <a:pPr algn="r"/>
            <a:r>
              <a:rPr lang="cs-CZ" sz="3400" smtClean="0"/>
              <a:t>XTEST Testosterone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cs-CZ" dirty="0" smtClean="0"/>
              <a:t>Mezirezortní spolupráce SZPI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Lékařská fakulta, 20. 12. 2011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FBD34-2A57-4346-8A92-D16274A4AB78}" type="slidenum">
              <a:rPr lang="cs-CZ"/>
              <a:pPr>
                <a:defRPr/>
              </a:pPr>
              <a:t>26</a:t>
            </a:fld>
            <a:endParaRPr lang="cs-CZ"/>
          </a:p>
        </p:txBody>
      </p:sp>
      <p:sp>
        <p:nvSpPr>
          <p:cNvPr id="4096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Blip>
                <a:blip r:embed="rId2"/>
              </a:buBlip>
            </a:pPr>
            <a:r>
              <a:rPr lang="cs-CZ" sz="1800" smtClean="0"/>
              <a:t>Ministerstvo zdravotnictví ČR</a:t>
            </a:r>
          </a:p>
          <a:p>
            <a:pPr>
              <a:buFont typeface="Arial" charset="0"/>
              <a:buBlip>
                <a:blip r:embed="rId2"/>
              </a:buBlip>
            </a:pPr>
            <a:endParaRPr lang="cs-CZ" sz="1800" smtClean="0"/>
          </a:p>
          <a:p>
            <a:pPr>
              <a:buFont typeface="Arial" charset="0"/>
              <a:buBlip>
                <a:blip r:embed="rId2"/>
              </a:buBlip>
            </a:pPr>
            <a:r>
              <a:rPr lang="cs-CZ" sz="1800" smtClean="0"/>
              <a:t>Státní ústav pro kontrolu léčiv</a:t>
            </a:r>
          </a:p>
          <a:p>
            <a:pPr>
              <a:buFont typeface="Arial" charset="0"/>
              <a:buBlip>
                <a:blip r:embed="rId2"/>
              </a:buBlip>
            </a:pPr>
            <a:endParaRPr lang="cs-CZ" sz="1800" smtClean="0"/>
          </a:p>
          <a:p>
            <a:pPr>
              <a:buFont typeface="Arial" charset="0"/>
              <a:buBlip>
                <a:blip r:embed="rId2"/>
              </a:buBlip>
            </a:pPr>
            <a:r>
              <a:rPr lang="cs-CZ" sz="1800" smtClean="0"/>
              <a:t>Státní zdravotní ústav</a:t>
            </a:r>
          </a:p>
          <a:p>
            <a:pPr>
              <a:buFont typeface="Arial" charset="0"/>
              <a:buBlip>
                <a:blip r:embed="rId2"/>
              </a:buBlip>
            </a:pPr>
            <a:endParaRPr lang="cs-CZ" sz="1800" smtClean="0"/>
          </a:p>
          <a:p>
            <a:pPr>
              <a:buFont typeface="Arial" charset="0"/>
              <a:buBlip>
                <a:blip r:embed="rId2"/>
              </a:buBlip>
            </a:pPr>
            <a:r>
              <a:rPr lang="cs-CZ" sz="1800" smtClean="0"/>
              <a:t>Národní protidrogová centrála + orgány činné v trestním řízení</a:t>
            </a:r>
          </a:p>
          <a:p>
            <a:pPr>
              <a:buFont typeface="Arial" charset="0"/>
              <a:buBlip>
                <a:blip r:embed="rId2"/>
              </a:buBlip>
            </a:pPr>
            <a:endParaRPr lang="cs-CZ" sz="1800" smtClean="0"/>
          </a:p>
          <a:p>
            <a:pPr>
              <a:buFont typeface="Arial" charset="0"/>
              <a:buBlip>
                <a:blip r:embed="rId2"/>
              </a:buBlip>
            </a:pPr>
            <a:r>
              <a:rPr lang="cs-CZ" sz="1800" smtClean="0"/>
              <a:t>Celní správa</a:t>
            </a:r>
          </a:p>
          <a:p>
            <a:pPr>
              <a:buFont typeface="Arial" charset="0"/>
              <a:buBlip>
                <a:blip r:embed="rId2"/>
              </a:buBlip>
            </a:pPr>
            <a:endParaRPr lang="cs-CZ" sz="1800" smtClean="0"/>
          </a:p>
          <a:p>
            <a:pPr>
              <a:buFont typeface="Arial" charset="0"/>
              <a:buBlip>
                <a:blip r:embed="rId2"/>
              </a:buBlip>
            </a:pPr>
            <a:r>
              <a:rPr lang="cs-CZ" sz="1800" smtClean="0"/>
              <a:t>Profesní instituce – Potravinářská komora, ČASP aj.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cs-CZ" dirty="0" smtClean="0"/>
              <a:t>Shrnutí problematiky DS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Lékařská fakulta, 20. 12. 2011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178CF-01D8-4BCA-ABE8-7D1F82042AD5}" type="slidenum">
              <a:rPr lang="cs-CZ"/>
              <a:pPr>
                <a:defRPr/>
              </a:pPr>
              <a:t>27</a:t>
            </a:fld>
            <a:endParaRPr lang="cs-CZ"/>
          </a:p>
        </p:txBody>
      </p:sp>
      <p:sp>
        <p:nvSpPr>
          <p:cNvPr id="4198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►"/>
            </a:pPr>
            <a:r>
              <a:rPr lang="cs-CZ" sz="1800" smtClean="0"/>
              <a:t>před uvedením do oběhu pouze NOTIFIKAČNÍ povinnost vůči MZd</a:t>
            </a:r>
          </a:p>
          <a:p>
            <a:pPr>
              <a:buFont typeface="Arial" charset="0"/>
              <a:buNone/>
            </a:pPr>
            <a:endParaRPr lang="cs-CZ" sz="1800" smtClean="0"/>
          </a:p>
          <a:p>
            <a:pPr>
              <a:buFont typeface="Arial" charset="0"/>
              <a:buChar char="►"/>
            </a:pPr>
            <a:r>
              <a:rPr lang="cs-CZ" sz="1800" smtClean="0"/>
              <a:t>doplňky stravy neprocházejí schvalovacích procesem, zodpovědnost za bezpečnost a kvalitu nese primárně provozovatel</a:t>
            </a:r>
          </a:p>
          <a:p>
            <a:pPr>
              <a:buFont typeface="Arial" charset="0"/>
              <a:buChar char="►"/>
            </a:pPr>
            <a:endParaRPr lang="cs-CZ" sz="1800" smtClean="0"/>
          </a:p>
          <a:p>
            <a:pPr>
              <a:buFont typeface="Arial" charset="0"/>
              <a:buChar char="►"/>
            </a:pPr>
            <a:r>
              <a:rPr lang="cs-CZ" sz="1800" smtClean="0"/>
              <a:t>široké spektrum živin a jiných složek, jejichž statut není legislativně zakotven (nejsou výslovně zakázány nebo pro ně není stanoven množstevní limit)</a:t>
            </a:r>
          </a:p>
          <a:p>
            <a:pPr>
              <a:buFont typeface="Arial" charset="0"/>
              <a:buChar char="►"/>
            </a:pPr>
            <a:endParaRPr lang="cs-CZ" sz="1800" smtClean="0"/>
          </a:p>
          <a:p>
            <a:pPr>
              <a:buFont typeface="Arial" charset="0"/>
              <a:buChar char="►"/>
            </a:pPr>
            <a:r>
              <a:rPr lang="cs-CZ" sz="1800" smtClean="0"/>
              <a:t>problematika související úzce s léčivy</a:t>
            </a:r>
          </a:p>
          <a:p>
            <a:pPr>
              <a:buFont typeface="Arial" charset="0"/>
              <a:buChar char="►"/>
            </a:pPr>
            <a:endParaRPr lang="cs-CZ" sz="1800" smtClean="0"/>
          </a:p>
          <a:p>
            <a:pPr>
              <a:buFont typeface="Arial" charset="0"/>
              <a:buChar char="►"/>
            </a:pPr>
            <a:r>
              <a:rPr lang="cs-CZ" sz="1800" smtClean="0"/>
              <a:t>částečně harmonizovaná sféra – odlišnosti v přístupu v jednotlivých členských státech EU při zachování principu vzájemného uznávání</a:t>
            </a:r>
          </a:p>
          <a:p>
            <a:pPr>
              <a:buFont typeface="Arial" charset="0"/>
              <a:buChar char="►"/>
            </a:pPr>
            <a:endParaRPr lang="cs-CZ" sz="1800" smtClean="0"/>
          </a:p>
          <a:p>
            <a:pPr>
              <a:buFont typeface="Arial" charset="0"/>
              <a:buChar char="►"/>
            </a:pPr>
            <a:r>
              <a:rPr lang="cs-CZ" sz="1800" smtClean="0"/>
              <a:t>specifické formy prodeje – internet, multilevel, telemarketing</a:t>
            </a:r>
          </a:p>
          <a:p>
            <a:pPr>
              <a:buFont typeface="Arial" charset="0"/>
              <a:buChar char="►"/>
            </a:pPr>
            <a:endParaRPr lang="cs-CZ" sz="180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750" y="1844675"/>
            <a:ext cx="822960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Děkuji za pozornost.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Lékařská fakulta, 20. 12. 2011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159118-028F-4763-8009-78EE9C4D7869}" type="slidenum">
              <a:rPr lang="cs-CZ"/>
              <a:pPr>
                <a:defRPr/>
              </a:pPr>
              <a:t>28</a:t>
            </a:fld>
            <a:endParaRPr lang="cs-CZ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95288" y="3933825"/>
            <a:ext cx="8229600" cy="1143000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000" dirty="0">
                <a:latin typeface="+mj-lt"/>
                <a:ea typeface="+mj-ea"/>
                <a:cs typeface="+mj-cs"/>
              </a:rPr>
              <a:t>Státní zemědělská a potravinářská inspekce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000" dirty="0">
                <a:latin typeface="+mj-lt"/>
                <a:ea typeface="+mj-ea"/>
                <a:cs typeface="+mj-cs"/>
                <a:hlinkClick r:id="rId2"/>
              </a:rPr>
              <a:t>www.</a:t>
            </a:r>
            <a:r>
              <a:rPr lang="cs-CZ" sz="2000" dirty="0" err="1">
                <a:latin typeface="+mj-lt"/>
                <a:ea typeface="+mj-ea"/>
                <a:cs typeface="+mj-cs"/>
                <a:hlinkClick r:id="rId2"/>
              </a:rPr>
              <a:t>szpi.gov.cz</a:t>
            </a:r>
            <a:endParaRPr lang="cs-CZ" sz="2000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cs-CZ" sz="2400" dirty="0">
              <a:latin typeface="+mj-lt"/>
              <a:ea typeface="+mj-ea"/>
              <a:cs typeface="+mj-cs"/>
            </a:endParaRPr>
          </a:p>
        </p:txBody>
      </p:sp>
      <p:pic>
        <p:nvPicPr>
          <p:cNvPr id="43013" name="Obrázek 7" descr="logo-SZPI-zel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5403850"/>
            <a:ext cx="86360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cs-CZ" dirty="0" smtClean="0"/>
              <a:t>Doplňky stravy - definice</a:t>
            </a:r>
            <a:endParaRPr lang="cs-CZ" dirty="0"/>
          </a:p>
        </p:txBody>
      </p:sp>
      <p:sp>
        <p:nvSpPr>
          <p:cNvPr id="1741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smtClean="0"/>
              <a:t>potraviny</a:t>
            </a:r>
            <a:r>
              <a:rPr lang="cs-CZ" smtClean="0"/>
              <a:t>, jejichž účelem je doplňovat běžnou stravu a které jsou koncentrovaným zdrojem vitamínů a minerálních látek nebo dalších látek </a:t>
            </a:r>
            <a:r>
              <a:rPr lang="cs-CZ" u="sng" smtClean="0"/>
              <a:t>s nutričním nebo fyziologickým účinkem</a:t>
            </a:r>
            <a:r>
              <a:rPr lang="cs-CZ" smtClean="0"/>
              <a:t>, obsažených v potravině samotné nebo v kombinaci, určené k přímé spotřebě v malých odměřených množstvích </a:t>
            </a:r>
          </a:p>
          <a:p>
            <a:pPr algn="r">
              <a:buFont typeface="Arial" charset="0"/>
              <a:buNone/>
            </a:pPr>
            <a:r>
              <a:rPr lang="cs-CZ" sz="2000" smtClean="0"/>
              <a:t>(zákon č. 110/1997 Sb., ve znění pozdějších předpisů)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Lékařská fakulta, 20. 12. 2011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FB5F81-641B-4EBE-BB47-5BC70AA7EA8C}" type="slidenum">
              <a:rPr lang="cs-CZ"/>
              <a:pPr>
                <a:defRPr/>
              </a:pPr>
              <a:t>3</a:t>
            </a:fld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cs-CZ" dirty="0" smtClean="0"/>
              <a:t>Potravina - definice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040312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jakákoliv látka nebo výrobek, zpracované, částečně zpracované nebo nezpracované, které jsou určeny ke konzumaci člověkem nebo u nichž lze důvodně předpokládat, že je člověk bude konzumovat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mezi potraviny nepatří:</a:t>
            </a:r>
            <a:endParaRPr lang="cs-CZ" sz="20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000" dirty="0" smtClean="0"/>
              <a:t>krmiva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000" dirty="0" smtClean="0"/>
              <a:t>živá zvířata, pokud nejsou připravena pro uvedení na trh k lidské spotřebě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000" dirty="0" smtClean="0"/>
              <a:t>rostliny před sklizní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000" dirty="0" smtClean="0"/>
              <a:t>léčivé přípravky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000" dirty="0" smtClean="0"/>
              <a:t>kosmetické prostředky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000" dirty="0" smtClean="0"/>
              <a:t>tabák a tabákové výrobky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000" dirty="0" smtClean="0"/>
              <a:t>omamné a psychotropní látky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000" dirty="0" smtClean="0"/>
              <a:t>rezidua a kontaminanty</a:t>
            </a:r>
          </a:p>
          <a:p>
            <a:pPr lvl="1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/>
              <a:t>(nařízení (ES) č. 178/2002)</a:t>
            </a:r>
            <a:endParaRPr lang="cs-CZ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Lékařská fakulta, 20. 12. 2011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1A8A64-2D80-4A0D-B89D-1507F52DA262}" type="slidenum">
              <a:rPr lang="cs-CZ"/>
              <a:pPr>
                <a:defRPr/>
              </a:pPr>
              <a:t>4</a:t>
            </a:fld>
            <a:endParaRPr 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cs-CZ" dirty="0" smtClean="0"/>
              <a:t>Formy doplňků stravy</a:t>
            </a:r>
            <a:endParaRPr lang="cs-CZ" dirty="0"/>
          </a:p>
        </p:txBody>
      </p:sp>
      <p:sp>
        <p:nvSpPr>
          <p:cNvPr id="1945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Doplňky stravy se používají </a:t>
            </a:r>
            <a:r>
              <a:rPr lang="cs-CZ" u="sng" smtClean="0"/>
              <a:t>upravené do formy </a:t>
            </a:r>
            <a:r>
              <a:rPr lang="cs-CZ" smtClean="0"/>
              <a:t>kapslí či tobolek, pastilek, tablet, dražé, sáčků s práškem, ampulek s tekutinou, kapek nebo jiných jednoduchých forem tekutin a prášků určených pro příjem v malých odměřených množstvích, a takto se uvádějí do oběhu.</a:t>
            </a:r>
          </a:p>
          <a:p>
            <a:r>
              <a:rPr lang="cs-CZ" smtClean="0"/>
              <a:t>Doplňky stravy se do oběhu uvádějí </a:t>
            </a:r>
            <a:r>
              <a:rPr lang="cs-CZ" u="sng" smtClean="0"/>
              <a:t>pouze balené.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Lékařská fakulta, 20. 12. 2011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656C20-64DF-4D8B-B85A-9932928B76A4}" type="slidenum">
              <a:rPr lang="cs-CZ"/>
              <a:pPr>
                <a:defRPr/>
              </a:pPr>
              <a:t>5</a:t>
            </a:fld>
            <a:endParaRPr 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00965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cs-CZ" dirty="0" smtClean="0"/>
              <a:t>Uvádění doplňků stravy do oběhu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288" y="1341438"/>
            <a:ext cx="8291512" cy="4525962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000" dirty="0" smtClean="0"/>
              <a:t>Za bezpečnost  a správné označování zodpovídá subjekt, který doplněk stravy uvádí na trh </a:t>
            </a:r>
            <a:r>
              <a:rPr lang="cs-CZ" sz="2000" dirty="0" smtClean="0"/>
              <a:t>(provozovatel potravinářského podniku – výrobce, dovozce, distributor, prodejce)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000" dirty="0" smtClean="0"/>
              <a:t>Splnění notifikační povinnosti </a:t>
            </a:r>
            <a:r>
              <a:rPr lang="cs-CZ" sz="2000" dirty="0" smtClean="0"/>
              <a:t>– před prvním uvedením do oběhu se zasílá Ministerstvu zdravotnictví a v kopii Ministerstvu zemědělství ČR český text označení, který bude uveden na obale výrobku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000" dirty="0" smtClean="0"/>
              <a:t>Výroba a manipulace s DS musí být v souladu s požadavky na hygienu potravin </a:t>
            </a:r>
            <a:r>
              <a:rPr lang="cs-CZ" sz="2000" dirty="0" smtClean="0"/>
              <a:t>(nařízení (ES) č. 852/2004)</a:t>
            </a:r>
            <a:r>
              <a:rPr lang="cs-CZ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000" dirty="0" smtClean="0"/>
              <a:t>DS se uvádějí do oběhu pouze balené</a:t>
            </a:r>
            <a:endParaRPr lang="cs-CZ" sz="3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Lékařská fakulta, 20. 12. 2011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84B765-A985-48D2-8F88-A1A02B379579}" type="slidenum">
              <a:rPr lang="cs-CZ"/>
              <a:pPr>
                <a:defRPr/>
              </a:pPr>
              <a:t>6</a:t>
            </a:fld>
            <a:endParaRPr 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cs-CZ" dirty="0" smtClean="0"/>
              <a:t>K notifikaci DS</a:t>
            </a:r>
            <a:endParaRPr lang="cs-CZ" dirty="0"/>
          </a:p>
        </p:txBody>
      </p:sp>
      <p:sp>
        <p:nvSpPr>
          <p:cNvPr id="2150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Notifikace slouží pouze k monitorování „stavu“ na trhu, nejedná se o schvalování.</a:t>
            </a:r>
          </a:p>
          <a:p>
            <a:r>
              <a:rPr lang="cs-CZ" smtClean="0"/>
              <a:t>Notifikaci je třeba provést pro daný výrobek v každé zemi samostatně </a:t>
            </a:r>
            <a:r>
              <a:rPr lang="cs-CZ" sz="2000" smtClean="0"/>
              <a:t>(neexistuje „evropská“ notifikace)</a:t>
            </a:r>
          </a:p>
          <a:p>
            <a:r>
              <a:rPr lang="cs-CZ" smtClean="0"/>
              <a:t>Ministerstvo zdravotnictví ČR vede informační systém RoHy, jehož veřejná část je dostupná na adrese: </a:t>
            </a:r>
            <a:r>
              <a:rPr lang="cs-CZ" smtClean="0">
                <a:hlinkClick r:id="rId2"/>
              </a:rPr>
              <a:t>https://snzr.ksrzis.cz/snzr/rrh/</a:t>
            </a:r>
            <a:r>
              <a:rPr lang="cs-CZ" smtClean="0"/>
              <a:t>, a který obsahuje informace o notifikovaných DS.</a:t>
            </a:r>
          </a:p>
          <a:p>
            <a:endParaRPr lang="cs-CZ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Lékařská fakulta, 20. 12. 2011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244E5B-7251-4808-86F5-88F6A634F2AE}" type="slidenum">
              <a:rPr lang="cs-CZ"/>
              <a:pPr>
                <a:defRPr/>
              </a:pPr>
              <a:t>7</a:t>
            </a:fld>
            <a:endParaRPr 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Lékařská fakulta, 20. 12. 2011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A8959-3FEA-468F-B5D9-38F15295BB92}" type="slidenum">
              <a:rPr lang="cs-CZ"/>
              <a:pPr>
                <a:defRPr/>
              </a:pPr>
              <a:t>8</a:t>
            </a:fld>
            <a:endParaRPr lang="cs-CZ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 l="34663"/>
          <a:stretch>
            <a:fillRect/>
          </a:stretch>
        </p:blipFill>
        <p:spPr bwMode="auto">
          <a:xfrm>
            <a:off x="250825" y="188913"/>
            <a:ext cx="86487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/>
          <a:srcRect l="34792"/>
          <a:stretch>
            <a:fillRect/>
          </a:stretch>
        </p:blipFill>
        <p:spPr bwMode="auto">
          <a:xfrm>
            <a:off x="1547813" y="2492375"/>
            <a:ext cx="7496175" cy="39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Lékařská fakulta, 20. 12. 2011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62E52-1D2A-4D82-B5C5-1F91F3F5FF2A}" type="slidenum">
              <a:rPr lang="cs-CZ"/>
              <a:pPr>
                <a:defRPr/>
              </a:pPr>
              <a:t>9</a:t>
            </a:fld>
            <a:endParaRPr lang="cs-CZ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 l="34792"/>
          <a:stretch>
            <a:fillRect/>
          </a:stretch>
        </p:blipFill>
        <p:spPr bwMode="auto">
          <a:xfrm>
            <a:off x="1588" y="115888"/>
            <a:ext cx="9142412" cy="626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</TotalTime>
  <Words>1601</Words>
  <Application>Microsoft Office PowerPoint</Application>
  <PresentationFormat>On-screen Show (4:3)</PresentationFormat>
  <Paragraphs>314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Šablona návrhu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1" baseType="lpstr">
      <vt:lpstr>Calibri</vt:lpstr>
      <vt:lpstr>Arial</vt:lpstr>
      <vt:lpstr>Motiv sady Office</vt:lpstr>
      <vt:lpstr>Doplňky stravy</vt:lpstr>
      <vt:lpstr>Právní úprava</vt:lpstr>
      <vt:lpstr>Doplňky stravy - definice</vt:lpstr>
      <vt:lpstr>Potravina - definice</vt:lpstr>
      <vt:lpstr>Formy doplňků stravy</vt:lpstr>
      <vt:lpstr>Uvádění doplňků stravy do oběhu</vt:lpstr>
      <vt:lpstr>K notifikaci DS</vt:lpstr>
      <vt:lpstr>Snímek 8</vt:lpstr>
      <vt:lpstr>Snímek 9</vt:lpstr>
      <vt:lpstr>DS a státní správa</vt:lpstr>
      <vt:lpstr>Požadavky na složení - vyhl. č. 225/2008 Sb.</vt:lpstr>
      <vt:lpstr>Vitamíny a minerální látky – směrnice 2002/46/ES</vt:lpstr>
      <vt:lpstr>Snímek 13</vt:lpstr>
      <vt:lpstr>Doporučené denní dávky V+M (referenční dávky) - RDA</vt:lpstr>
      <vt:lpstr>Maximální množství V+M v denní dávce</vt:lpstr>
      <vt:lpstr>Podmínky použití jiných látek </vt:lpstr>
      <vt:lpstr>Označování doplňků stravy – povinné údaje</vt:lpstr>
      <vt:lpstr>Zakázaná tvrzení + jiná omezení</vt:lpstr>
      <vt:lpstr>Hraniční případy</vt:lpstr>
      <vt:lpstr>DS vs.léčivo</vt:lpstr>
      <vt:lpstr>Snímek 21</vt:lpstr>
      <vt:lpstr>Nejzávažnější zjištění SZPI u DS</vt:lpstr>
      <vt:lpstr>Tight Xtreme</vt:lpstr>
      <vt:lpstr>ADIPOKILL </vt:lpstr>
      <vt:lpstr>XTEST Testosterone</vt:lpstr>
      <vt:lpstr>Mezirezortní spolupráce SZPI</vt:lpstr>
      <vt:lpstr>Shrnutí problematiky DS</vt:lpstr>
      <vt:lpstr>Děkuji za pozornost.</vt:lpstr>
    </vt:vector>
  </TitlesOfParts>
  <Company>SZPI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Jana Nováková</dc:creator>
  <cp:lastModifiedBy>Brezkova</cp:lastModifiedBy>
  <cp:revision>81</cp:revision>
  <dcterms:created xsi:type="dcterms:W3CDTF">2011-12-16T12:28:48Z</dcterms:created>
  <dcterms:modified xsi:type="dcterms:W3CDTF">2011-12-21T14:33:05Z</dcterms:modified>
</cp:coreProperties>
</file>