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73"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63F1204F-8DE6-4E96-BDBD-1DA4E81C4D6B}" type="datetimeFigureOut">
              <a:rPr lang="cs-CZ" smtClean="0"/>
              <a:t>16.10.2011</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7488D9A-10C9-45C6-B1D9-7BF0CAF872C7}" type="slidenum">
              <a:rPr lang="cs-CZ" smtClean="0"/>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3F1204F-8DE6-4E96-BDBD-1DA4E81C4D6B}" type="datetimeFigureOut">
              <a:rPr lang="cs-CZ" smtClean="0"/>
              <a:t>16.10.2011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488D9A-10C9-45C6-B1D9-7BF0CAF872C7}"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07488D9A-10C9-45C6-B1D9-7BF0CAF872C7}" type="slidenum">
              <a:rPr lang="cs-CZ" smtClean="0"/>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3F1204F-8DE6-4E96-BDBD-1DA4E81C4D6B}" type="datetimeFigureOut">
              <a:rPr lang="cs-CZ" smtClean="0"/>
              <a:t>16.10.2011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63F1204F-8DE6-4E96-BDBD-1DA4E81C4D6B}" type="datetimeFigureOut">
              <a:rPr lang="cs-CZ" smtClean="0"/>
              <a:t>16.10.2011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07488D9A-10C9-45C6-B1D9-7BF0CAF872C7}" type="slidenum">
              <a:rPr lang="cs-CZ" smtClean="0"/>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63F1204F-8DE6-4E96-BDBD-1DA4E81C4D6B}" type="datetimeFigureOut">
              <a:rPr lang="cs-CZ" smtClean="0"/>
              <a:t>16.10.2011</a:t>
            </a:fld>
            <a:endParaRPr lang="cs-CZ"/>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7488D9A-10C9-45C6-B1D9-7BF0CAF872C7}" type="slidenum">
              <a:rPr lang="cs-CZ" smtClean="0"/>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63F1204F-8DE6-4E96-BDBD-1DA4E81C4D6B}" type="datetimeFigureOut">
              <a:rPr lang="cs-CZ" smtClean="0"/>
              <a:t>16.10.2011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7488D9A-10C9-45C6-B1D9-7BF0CAF872C7}" type="slidenum">
              <a:rPr lang="cs-CZ" smtClean="0"/>
              <a:t>‹#›</a:t>
            </a:fld>
            <a:endParaRPr lang="cs-CZ"/>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63F1204F-8DE6-4E96-BDBD-1DA4E81C4D6B}" type="datetimeFigureOut">
              <a:rPr lang="cs-CZ" smtClean="0"/>
              <a:t>16.10.2011</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07488D9A-10C9-45C6-B1D9-7BF0CAF872C7}" type="slidenum">
              <a:rPr lang="cs-CZ" smtClean="0"/>
              <a:t>‹#›</a:t>
            </a:fld>
            <a:endParaRPr lang="cs-CZ"/>
          </a:p>
        </p:txBody>
      </p:sp>
      <p:sp>
        <p:nvSpPr>
          <p:cNvPr id="23" name="Nadpis 22"/>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63F1204F-8DE6-4E96-BDBD-1DA4E81C4D6B}" type="datetimeFigureOut">
              <a:rPr lang="cs-CZ" smtClean="0"/>
              <a:t>16.10.2011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07488D9A-10C9-45C6-B1D9-7BF0CAF872C7}"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63F1204F-8DE6-4E96-BDBD-1DA4E81C4D6B}" type="datetimeFigureOut">
              <a:rPr lang="cs-CZ" smtClean="0"/>
              <a:t>16.10.2011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7488D9A-10C9-45C6-B1D9-7BF0CAF872C7}"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7488D9A-10C9-45C6-B1D9-7BF0CAF872C7}" type="slidenum">
              <a:rPr lang="cs-CZ" smtClean="0"/>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63F1204F-8DE6-4E96-BDBD-1DA4E81C4D6B}" type="datetimeFigureOut">
              <a:rPr lang="cs-CZ" smtClean="0"/>
              <a:t>16.10.2011</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07488D9A-10C9-45C6-B1D9-7BF0CAF872C7}" type="slidenum">
              <a:rPr lang="cs-CZ" smtClean="0"/>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63F1204F-8DE6-4E96-BDBD-1DA4E81C4D6B}" type="datetimeFigureOut">
              <a:rPr lang="cs-CZ" smtClean="0"/>
              <a:t>16.10.2011</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3F1204F-8DE6-4E96-BDBD-1DA4E81C4D6B}" type="datetimeFigureOut">
              <a:rPr lang="cs-CZ" smtClean="0"/>
              <a:t>16.10.2011</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7488D9A-10C9-45C6-B1D9-7BF0CAF872C7}" type="slidenum">
              <a:rPr lang="cs-CZ" smtClean="0"/>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722376" y="3685032"/>
            <a:ext cx="7772400" cy="1904208"/>
          </a:xfrm>
        </p:spPr>
        <p:txBody>
          <a:bodyPr>
            <a:normAutofit fontScale="92500" lnSpcReduction="20000"/>
          </a:bodyPr>
          <a:lstStyle/>
          <a:p>
            <a:endParaRPr lang="cs-CZ" sz="3200" b="1" dirty="0" smtClean="0"/>
          </a:p>
          <a:p>
            <a:r>
              <a:rPr lang="cs-CZ" sz="3200" b="1" cap="none" dirty="0" smtClean="0">
                <a:latin typeface="Calibri" pitchFamily="34" charset="0"/>
              </a:rPr>
              <a:t>Dpt. of Occupational Health</a:t>
            </a:r>
          </a:p>
          <a:p>
            <a:r>
              <a:rPr lang="cs-CZ" sz="3200" b="1" dirty="0" smtClean="0">
                <a:latin typeface="Calibri" pitchFamily="34" charset="0"/>
              </a:rPr>
              <a:t> LF MU </a:t>
            </a:r>
            <a:r>
              <a:rPr lang="cs-CZ" sz="3200" b="1" cap="none" dirty="0" smtClean="0">
                <a:latin typeface="Calibri" pitchFamily="34" charset="0"/>
              </a:rPr>
              <a:t>Brno</a:t>
            </a:r>
            <a:r>
              <a:rPr lang="cs-CZ" sz="3200" b="1" dirty="0" smtClean="0">
                <a:latin typeface="Calibri" pitchFamily="34" charset="0"/>
              </a:rPr>
              <a:t>,</a:t>
            </a:r>
          </a:p>
          <a:p>
            <a:r>
              <a:rPr lang="cs-CZ" sz="3200" b="1" dirty="0" smtClean="0">
                <a:latin typeface="Calibri" pitchFamily="34" charset="0"/>
              </a:rPr>
              <a:t> 2011</a:t>
            </a:r>
            <a:endParaRPr lang="cs-CZ" sz="3200" b="1" dirty="0">
              <a:latin typeface="Calibri" pitchFamily="34" charset="0"/>
            </a:endParaRPr>
          </a:p>
        </p:txBody>
      </p:sp>
      <p:sp>
        <p:nvSpPr>
          <p:cNvPr id="2" name="Nadpis 1"/>
          <p:cNvSpPr>
            <a:spLocks noGrp="1"/>
          </p:cNvSpPr>
          <p:nvPr>
            <p:ph type="ctrTitle"/>
          </p:nvPr>
        </p:nvSpPr>
        <p:spPr/>
        <p:txBody>
          <a:bodyPr/>
          <a:lstStyle/>
          <a:p>
            <a:r>
              <a:rPr lang="cs-CZ" dirty="0" smtClean="0">
                <a:latin typeface="Calibri" pitchFamily="34" charset="0"/>
              </a:rPr>
              <a:t>Industrial Toxicology</a:t>
            </a:r>
            <a:endParaRPr lang="cs-CZ" dirty="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Arsenic (As)</a:t>
            </a:r>
            <a:endParaRPr lang="cs-CZ" dirty="0"/>
          </a:p>
        </p:txBody>
      </p:sp>
      <p:sp>
        <p:nvSpPr>
          <p:cNvPr id="3" name="Zástupný symbol pro obsah 2"/>
          <p:cNvSpPr>
            <a:spLocks noGrp="1"/>
          </p:cNvSpPr>
          <p:nvPr>
            <p:ph sz="quarter" idx="1"/>
          </p:nvPr>
        </p:nvSpPr>
        <p:spPr/>
        <p:txBody>
          <a:bodyPr/>
          <a:lstStyle/>
          <a:p>
            <a:r>
              <a:rPr lang="cs-CZ" sz="2800" b="1" dirty="0" smtClean="0">
                <a:solidFill>
                  <a:srgbClr val="FF0000"/>
                </a:solidFill>
                <a:latin typeface="Calibri" pitchFamily="34" charset="0"/>
              </a:rPr>
              <a:t>Arsenic</a:t>
            </a:r>
            <a:r>
              <a:rPr lang="cs-CZ" sz="2800" dirty="0" smtClean="0">
                <a:latin typeface="Calibri" pitchFamily="34" charset="0"/>
              </a:rPr>
              <a:t> levels in urine, hair and nails  may be useful in </a:t>
            </a:r>
            <a:r>
              <a:rPr lang="cs-CZ" sz="2800" u="sng" dirty="0" smtClean="0">
                <a:latin typeface="Calibri" pitchFamily="34" charset="0"/>
              </a:rPr>
              <a:t>the detection</a:t>
            </a:r>
            <a:r>
              <a:rPr lang="cs-CZ" sz="2800" dirty="0" smtClean="0">
                <a:latin typeface="Calibri" pitchFamily="34" charset="0"/>
              </a:rPr>
              <a:t>: of systematic absorption  of arsenic.</a:t>
            </a:r>
          </a:p>
          <a:p>
            <a:endParaRPr lang="cs-CZ" sz="2800" dirty="0" smtClean="0">
              <a:latin typeface="Calibri" pitchFamily="34" charset="0"/>
            </a:endParaRPr>
          </a:p>
          <a:p>
            <a:r>
              <a:rPr lang="cs-CZ" sz="2800" u="sng" dirty="0" smtClean="0">
                <a:latin typeface="Calibri" pitchFamily="34" charset="0"/>
              </a:rPr>
              <a:t>Therapy:  </a:t>
            </a:r>
            <a:r>
              <a:rPr lang="cs-CZ" sz="2800" dirty="0" smtClean="0">
                <a:latin typeface="Calibri" pitchFamily="34" charset="0"/>
              </a:rPr>
              <a:t>specific chelator BAL i.m., non-specific for the skin and respiratory  disturbances. </a:t>
            </a:r>
          </a:p>
          <a:p>
            <a:pPr>
              <a:buNone/>
            </a:pPr>
            <a:r>
              <a:rPr lang="cs-CZ" sz="2800" dirty="0" smtClean="0">
                <a:latin typeface="Calibri" pitchFamily="34" charset="0"/>
              </a:rPr>
              <a:t>                                            -------</a:t>
            </a:r>
            <a:endParaRPr lang="cs-CZ" sz="2800" dirty="0" smtClean="0">
              <a:latin typeface="Calibri" pitchFamily="34" charset="0"/>
            </a:endParaRPr>
          </a:p>
          <a:p>
            <a:r>
              <a:rPr lang="cs-CZ" sz="2800" dirty="0" smtClean="0">
                <a:latin typeface="Calibri" pitchFamily="34" charset="0"/>
              </a:rPr>
              <a:t>Professional poissoning of other inorganic chemicals as </a:t>
            </a:r>
            <a:r>
              <a:rPr lang="cs-CZ" sz="2800" b="1" dirty="0" smtClean="0">
                <a:solidFill>
                  <a:srgbClr val="FF0000"/>
                </a:solidFill>
                <a:latin typeface="Calibri" pitchFamily="34" charset="0"/>
              </a:rPr>
              <a:t>Cadmium (Cd), Chromium (Cr), Manganese (Mn), Vanadium (V), Phosphorus (P) </a:t>
            </a:r>
            <a:r>
              <a:rPr lang="cs-CZ" sz="2800" dirty="0" smtClean="0">
                <a:latin typeface="Calibri" pitchFamily="34" charset="0"/>
              </a:rPr>
              <a:t>– are rare. </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Chemical  asphyxiants</a:t>
            </a:r>
            <a:endParaRPr lang="cs-CZ" dirty="0">
              <a:latin typeface="Calibri" pitchFamily="34" charset="0"/>
            </a:endParaRPr>
          </a:p>
        </p:txBody>
      </p:sp>
      <p:sp>
        <p:nvSpPr>
          <p:cNvPr id="3" name="Zástupný symbol pro obsah 2"/>
          <p:cNvSpPr>
            <a:spLocks noGrp="1"/>
          </p:cNvSpPr>
          <p:nvPr>
            <p:ph sz="quarter" idx="1"/>
          </p:nvPr>
        </p:nvSpPr>
        <p:spPr>
          <a:xfrm>
            <a:off x="301752" y="1527048"/>
            <a:ext cx="8503920" cy="4926288"/>
          </a:xfrm>
        </p:spPr>
        <p:txBody>
          <a:bodyPr>
            <a:normAutofit fontScale="85000" lnSpcReduction="20000"/>
          </a:bodyPr>
          <a:lstStyle/>
          <a:p>
            <a:pPr>
              <a:buNone/>
            </a:pPr>
            <a:r>
              <a:rPr lang="cs-CZ" dirty="0" smtClean="0">
                <a:latin typeface="Calibri" pitchFamily="34" charset="0"/>
              </a:rPr>
              <a:t>The mechanism by with chemical asphyxiants cause their toxic  </a:t>
            </a:r>
          </a:p>
          <a:p>
            <a:pPr>
              <a:buNone/>
            </a:pPr>
            <a:r>
              <a:rPr lang="cs-CZ" dirty="0" smtClean="0">
                <a:latin typeface="Calibri" pitchFamily="34" charset="0"/>
              </a:rPr>
              <a:t>effects is </a:t>
            </a:r>
            <a:r>
              <a:rPr lang="cs-CZ" b="1" dirty="0" smtClean="0">
                <a:latin typeface="Calibri" pitchFamily="34" charset="0"/>
              </a:rPr>
              <a:t>producing tissue hypoxia</a:t>
            </a:r>
            <a:r>
              <a:rPr lang="cs-CZ" dirty="0" smtClean="0">
                <a:latin typeface="Calibri" pitchFamily="34" charset="0"/>
              </a:rPr>
              <a:t>.</a:t>
            </a:r>
          </a:p>
          <a:p>
            <a:pPr>
              <a:buNone/>
            </a:pPr>
            <a:endParaRPr lang="cs-CZ" dirty="0" smtClean="0">
              <a:latin typeface="Calibri" pitchFamily="34" charset="0"/>
            </a:endParaRPr>
          </a:p>
          <a:p>
            <a:pPr>
              <a:buNone/>
            </a:pPr>
            <a:r>
              <a:rPr lang="cs-CZ" b="1" dirty="0" smtClean="0">
                <a:solidFill>
                  <a:srgbClr val="FF0000"/>
                </a:solidFill>
                <a:latin typeface="Calibri" pitchFamily="34" charset="0"/>
              </a:rPr>
              <a:t>Carbon monoxide (CO)</a:t>
            </a:r>
          </a:p>
          <a:p>
            <a:pPr>
              <a:buNone/>
            </a:pPr>
            <a:r>
              <a:rPr lang="cs-CZ" u="sng" dirty="0" smtClean="0">
                <a:latin typeface="Calibri" pitchFamily="34" charset="0"/>
              </a:rPr>
              <a:t>Uses</a:t>
            </a:r>
            <a:r>
              <a:rPr lang="cs-CZ" dirty="0" smtClean="0">
                <a:latin typeface="Calibri" pitchFamily="34" charset="0"/>
              </a:rPr>
              <a:t>: by-products of mining, smelting, petrochemical processes and many processes involving combustion.</a:t>
            </a:r>
          </a:p>
          <a:p>
            <a:pPr>
              <a:buNone/>
            </a:pPr>
            <a:r>
              <a:rPr lang="cs-CZ" b="1" dirty="0" smtClean="0">
                <a:latin typeface="Calibri" pitchFamily="34" charset="0"/>
              </a:rPr>
              <a:t>Metabolism: </a:t>
            </a:r>
            <a:r>
              <a:rPr lang="cs-CZ" dirty="0" smtClean="0">
                <a:latin typeface="Calibri" pitchFamily="34" charset="0"/>
              </a:rPr>
              <a:t>toxic effect CO -  producing </a:t>
            </a:r>
            <a:r>
              <a:rPr lang="cs-CZ" dirty="0" smtClean="0">
                <a:latin typeface="Calibri" pitchFamily="34" charset="0"/>
              </a:rPr>
              <a:t>tissue hypoxia</a:t>
            </a:r>
            <a:r>
              <a:rPr lang="cs-CZ" dirty="0" smtClean="0">
                <a:latin typeface="Calibri" pitchFamily="34" charset="0"/>
              </a:rPr>
              <a:t>.</a:t>
            </a:r>
          </a:p>
          <a:p>
            <a:pPr>
              <a:buNone/>
            </a:pPr>
            <a:endParaRPr lang="cs-CZ" b="1" dirty="0" smtClean="0">
              <a:latin typeface="Calibri" pitchFamily="34" charset="0"/>
            </a:endParaRPr>
          </a:p>
          <a:p>
            <a:pPr>
              <a:buNone/>
            </a:pPr>
            <a:r>
              <a:rPr lang="cs-CZ" dirty="0" smtClean="0">
                <a:latin typeface="Calibri" pitchFamily="34" charset="0"/>
              </a:rPr>
              <a:t>CO reversibly combines with haemoglobin to produce </a:t>
            </a:r>
          </a:p>
          <a:p>
            <a:pPr>
              <a:buNone/>
            </a:pPr>
            <a:r>
              <a:rPr lang="cs-CZ" b="1" dirty="0" smtClean="0">
                <a:latin typeface="Calibri" pitchFamily="34" charset="0"/>
              </a:rPr>
              <a:t>carboxyhaemoglobin (COHb). </a:t>
            </a:r>
          </a:p>
          <a:p>
            <a:pPr>
              <a:buNone/>
            </a:pPr>
            <a:endParaRPr lang="cs-CZ" dirty="0" smtClean="0">
              <a:latin typeface="Calibri" pitchFamily="34" charset="0"/>
            </a:endParaRPr>
          </a:p>
          <a:p>
            <a:pPr>
              <a:buNone/>
            </a:pPr>
            <a:r>
              <a:rPr lang="cs-CZ" dirty="0" smtClean="0">
                <a:latin typeface="Calibri" pitchFamily="34" charset="0"/>
              </a:rPr>
              <a:t>CO also binds to muscle </a:t>
            </a:r>
            <a:r>
              <a:rPr lang="cs-CZ" b="1" dirty="0" smtClean="0">
                <a:latin typeface="Calibri" pitchFamily="34" charset="0"/>
              </a:rPr>
              <a:t>myoglobin</a:t>
            </a:r>
            <a:r>
              <a:rPr lang="cs-CZ" dirty="0" smtClean="0">
                <a:latin typeface="Calibri" pitchFamily="34" charset="0"/>
              </a:rPr>
              <a:t> and to intracellulare  </a:t>
            </a:r>
            <a:r>
              <a:rPr lang="cs-CZ" b="1" dirty="0" smtClean="0">
                <a:latin typeface="Calibri" pitchFamily="34" charset="0"/>
              </a:rPr>
              <a:t>cytochome </a:t>
            </a:r>
          </a:p>
          <a:p>
            <a:pPr>
              <a:buNone/>
            </a:pPr>
            <a:r>
              <a:rPr lang="cs-CZ" b="1" dirty="0" smtClean="0">
                <a:latin typeface="Calibri" pitchFamily="34" charset="0"/>
              </a:rPr>
              <a:t>oxidases</a:t>
            </a:r>
            <a:r>
              <a:rPr lang="cs-CZ" dirty="0" smtClean="0">
                <a:latin typeface="Calibri" pitchFamily="34" charset="0"/>
              </a:rPr>
              <a:t>.</a:t>
            </a:r>
            <a:endParaRPr lang="cs-CZ" dirty="0">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Carbon monoxide (CO)</a:t>
            </a:r>
            <a:endParaRPr lang="cs-CZ" dirty="0">
              <a:latin typeface="Calibri" pitchFamily="34" charset="0"/>
            </a:endParaRPr>
          </a:p>
        </p:txBody>
      </p:sp>
      <p:sp>
        <p:nvSpPr>
          <p:cNvPr id="3" name="Zástupný symbol pro obsah 2"/>
          <p:cNvSpPr>
            <a:spLocks noGrp="1"/>
          </p:cNvSpPr>
          <p:nvPr>
            <p:ph sz="quarter" idx="1"/>
          </p:nvPr>
        </p:nvSpPr>
        <p:spPr>
          <a:xfrm>
            <a:off x="301752" y="1527048"/>
            <a:ext cx="8503920" cy="4854280"/>
          </a:xfrm>
        </p:spPr>
        <p:txBody>
          <a:bodyPr/>
          <a:lstStyle/>
          <a:p>
            <a:pPr>
              <a:buNone/>
            </a:pPr>
            <a:endParaRPr lang="cs-CZ" i="1" dirty="0" smtClean="0">
              <a:latin typeface="Calibri" pitchFamily="34" charset="0"/>
            </a:endParaRPr>
          </a:p>
          <a:p>
            <a:pPr>
              <a:buNone/>
            </a:pPr>
            <a:r>
              <a:rPr lang="cs-CZ" i="1" dirty="0" smtClean="0">
                <a:latin typeface="Calibri" pitchFamily="34" charset="0"/>
              </a:rPr>
              <a:t>Acute </a:t>
            </a:r>
            <a:r>
              <a:rPr lang="cs-CZ" b="1" i="1" dirty="0" smtClean="0">
                <a:solidFill>
                  <a:srgbClr val="FF0000"/>
                </a:solidFill>
                <a:latin typeface="Calibri" pitchFamily="34" charset="0"/>
              </a:rPr>
              <a:t>CO</a:t>
            </a:r>
            <a:r>
              <a:rPr lang="cs-CZ" i="1" dirty="0" smtClean="0">
                <a:latin typeface="Calibri" pitchFamily="34" charset="0"/>
              </a:rPr>
              <a:t> poisoning</a:t>
            </a:r>
            <a:r>
              <a:rPr lang="cs-CZ" dirty="0" smtClean="0">
                <a:latin typeface="Calibri" pitchFamily="34" charset="0"/>
              </a:rPr>
              <a:t>: typically, individuals  with </a:t>
            </a:r>
          </a:p>
          <a:p>
            <a:pPr>
              <a:buNone/>
            </a:pPr>
            <a:endParaRPr lang="cs-CZ" sz="1200" dirty="0" smtClean="0">
              <a:latin typeface="Calibri" pitchFamily="34" charset="0"/>
            </a:endParaRPr>
          </a:p>
          <a:p>
            <a:r>
              <a:rPr lang="cs-CZ" u="sng" dirty="0" smtClean="0">
                <a:latin typeface="Calibri" pitchFamily="34" charset="0"/>
              </a:rPr>
              <a:t>COHb lewels below 1% </a:t>
            </a:r>
            <a:r>
              <a:rPr lang="cs-CZ" dirty="0" smtClean="0">
                <a:latin typeface="Calibri" pitchFamily="34" charset="0"/>
              </a:rPr>
              <a:t>are asymptomatic,  and even</a:t>
            </a:r>
          </a:p>
          <a:p>
            <a:endParaRPr lang="cs-CZ" sz="1200" dirty="0" smtClean="0">
              <a:latin typeface="Calibri" pitchFamily="34" charset="0"/>
            </a:endParaRPr>
          </a:p>
          <a:p>
            <a:r>
              <a:rPr lang="cs-CZ" u="sng" dirty="0" smtClean="0">
                <a:latin typeface="Calibri" pitchFamily="34" charset="0"/>
              </a:rPr>
              <a:t>COHb lewels between 10-30% </a:t>
            </a:r>
            <a:r>
              <a:rPr lang="cs-CZ" dirty="0" smtClean="0">
                <a:latin typeface="Calibri" pitchFamily="34" charset="0"/>
              </a:rPr>
              <a:t>produce effects that are sometimes nondesciptive –hedeache, faitness, nausea, vomiting. Increased respiratory rate. Increased heart rate.</a:t>
            </a:r>
          </a:p>
          <a:p>
            <a:pPr>
              <a:buNone/>
            </a:pPr>
            <a:endParaRPr lang="cs-CZ" sz="1200" u="sng" dirty="0" smtClean="0">
              <a:latin typeface="Calibri" pitchFamily="34" charset="0"/>
            </a:endParaRPr>
          </a:p>
          <a:p>
            <a:r>
              <a:rPr lang="cs-CZ" u="sng" dirty="0" smtClean="0">
                <a:latin typeface="Calibri" pitchFamily="34" charset="0"/>
              </a:rPr>
              <a:t>COHb 30-40%: </a:t>
            </a:r>
            <a:r>
              <a:rPr lang="cs-CZ" dirty="0" smtClean="0">
                <a:latin typeface="Calibri" pitchFamily="34" charset="0"/>
              </a:rPr>
              <a:t>as above, plus dimness of vision, decreased blood preassure, musculare incoordination, cherry red skin discoloration.</a:t>
            </a:r>
            <a:endParaRPr lang="cs-CZ" dirty="0">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Carbon </a:t>
            </a:r>
            <a:r>
              <a:rPr lang="cs-CZ" dirty="0" smtClean="0">
                <a:latin typeface="Calibri" pitchFamily="34" charset="0"/>
              </a:rPr>
              <a:t>monoxide </a:t>
            </a:r>
            <a:r>
              <a:rPr lang="cs-CZ" dirty="0" smtClean="0">
                <a:latin typeface="Calibri" pitchFamily="34" charset="0"/>
              </a:rPr>
              <a:t>(CO)</a:t>
            </a:r>
            <a:endParaRPr lang="cs-CZ" dirty="0"/>
          </a:p>
        </p:txBody>
      </p:sp>
      <p:sp>
        <p:nvSpPr>
          <p:cNvPr id="3" name="Zástupný symbol pro obsah 2"/>
          <p:cNvSpPr>
            <a:spLocks noGrp="1"/>
          </p:cNvSpPr>
          <p:nvPr>
            <p:ph sz="quarter" idx="1"/>
          </p:nvPr>
        </p:nvSpPr>
        <p:spPr/>
        <p:txBody>
          <a:bodyPr/>
          <a:lstStyle/>
          <a:p>
            <a:r>
              <a:rPr lang="cs-CZ" u="sng" dirty="0" smtClean="0">
                <a:latin typeface="Calibri" pitchFamily="34" charset="0"/>
              </a:rPr>
              <a:t>COHb </a:t>
            </a:r>
            <a:r>
              <a:rPr lang="cs-CZ" u="sng" dirty="0" smtClean="0">
                <a:latin typeface="Calibri" pitchFamily="34" charset="0"/>
              </a:rPr>
              <a:t>40-60% </a:t>
            </a:r>
            <a:r>
              <a:rPr lang="cs-CZ" dirty="0" smtClean="0">
                <a:latin typeface="Calibri" pitchFamily="34" charset="0"/>
              </a:rPr>
              <a:t>aa above, plus generalized weakness, mental confusion</a:t>
            </a:r>
            <a:endParaRPr lang="cs-CZ" dirty="0" smtClean="0">
              <a:latin typeface="Calibri" pitchFamily="34" charset="0"/>
            </a:endParaRPr>
          </a:p>
          <a:p>
            <a:endParaRPr lang="cs-CZ" sz="1200" dirty="0" smtClean="0">
              <a:latin typeface="Calibri" pitchFamily="34" charset="0"/>
            </a:endParaRPr>
          </a:p>
          <a:p>
            <a:r>
              <a:rPr lang="cs-CZ" u="sng" dirty="0" smtClean="0">
                <a:latin typeface="Calibri" pitchFamily="34" charset="0"/>
              </a:rPr>
              <a:t>COHb </a:t>
            </a:r>
            <a:r>
              <a:rPr lang="cs-CZ" u="sng" dirty="0" smtClean="0">
                <a:latin typeface="Calibri" pitchFamily="34" charset="0"/>
              </a:rPr>
              <a:t>60</a:t>
            </a:r>
            <a:r>
              <a:rPr lang="cs-CZ" u="sng" dirty="0" smtClean="0">
                <a:latin typeface="Calibri" pitchFamily="34" charset="0"/>
              </a:rPr>
              <a:t>% </a:t>
            </a:r>
            <a:r>
              <a:rPr lang="cs-CZ" u="sng" dirty="0" smtClean="0">
                <a:latin typeface="Calibri" pitchFamily="34" charset="0"/>
              </a:rPr>
              <a:t>and higer: </a:t>
            </a:r>
            <a:r>
              <a:rPr lang="cs-CZ" dirty="0" smtClean="0">
                <a:latin typeface="Calibri" pitchFamily="34" charset="0"/>
              </a:rPr>
              <a:t>coma, intermittens convulsions,  depressed heart action and respiratory rate, and possibly death.</a:t>
            </a:r>
            <a:endParaRPr lang="cs-CZ" dirty="0" smtClean="0">
              <a:latin typeface="Calibri" pitchFamily="34" charset="0"/>
            </a:endParaRPr>
          </a:p>
          <a:p>
            <a:pPr>
              <a:buNone/>
            </a:pPr>
            <a:endParaRPr lang="cs-CZ" sz="1200" u="sng" dirty="0" smtClean="0">
              <a:latin typeface="Calibri" pitchFamily="34" charset="0"/>
            </a:endParaRPr>
          </a:p>
          <a:p>
            <a:r>
              <a:rPr lang="cs-CZ" u="sng" dirty="0" smtClean="0">
                <a:latin typeface="Calibri" pitchFamily="34" charset="0"/>
              </a:rPr>
              <a:t>COHb </a:t>
            </a:r>
            <a:r>
              <a:rPr lang="cs-CZ" u="sng" dirty="0" smtClean="0">
                <a:latin typeface="Calibri" pitchFamily="34" charset="0"/>
              </a:rPr>
              <a:t>over 90%: </a:t>
            </a:r>
            <a:r>
              <a:rPr lang="cs-CZ" dirty="0" smtClean="0">
                <a:latin typeface="Calibri" pitchFamily="34" charset="0"/>
              </a:rPr>
              <a:t>death within a few minut.</a:t>
            </a:r>
          </a:p>
          <a:p>
            <a:endParaRPr lang="cs-CZ" dirty="0" smtClean="0">
              <a:latin typeface="Calibri" pitchFamily="34" charset="0"/>
            </a:endParaRPr>
          </a:p>
          <a:p>
            <a:r>
              <a:rPr lang="cs-CZ" i="1" dirty="0" smtClean="0">
                <a:latin typeface="Calibri" pitchFamily="34" charset="0"/>
              </a:rPr>
              <a:t>Chronic </a:t>
            </a:r>
            <a:r>
              <a:rPr lang="cs-CZ" b="1" i="1" dirty="0" smtClean="0">
                <a:solidFill>
                  <a:srgbClr val="FF0000"/>
                </a:solidFill>
                <a:latin typeface="Calibri" pitchFamily="34" charset="0"/>
              </a:rPr>
              <a:t>CO </a:t>
            </a:r>
            <a:r>
              <a:rPr lang="cs-CZ" i="1" dirty="0" smtClean="0">
                <a:latin typeface="Calibri" pitchFamily="34" charset="0"/>
              </a:rPr>
              <a:t>poissoning:  </a:t>
            </a:r>
            <a:r>
              <a:rPr lang="cs-CZ" dirty="0" smtClean="0">
                <a:latin typeface="Calibri" pitchFamily="34" charset="0"/>
              </a:rPr>
              <a:t>headache, organic brain damage if asphyxiation was prolonged.</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Carbon monoxide (CO)</a:t>
            </a:r>
            <a:endParaRPr lang="cs-CZ" dirty="0"/>
          </a:p>
        </p:txBody>
      </p:sp>
      <p:sp>
        <p:nvSpPr>
          <p:cNvPr id="3" name="Zástupný symbol pro obsah 2"/>
          <p:cNvSpPr>
            <a:spLocks noGrp="1"/>
          </p:cNvSpPr>
          <p:nvPr>
            <p:ph sz="quarter" idx="1"/>
          </p:nvPr>
        </p:nvSpPr>
        <p:spPr/>
        <p:txBody>
          <a:bodyPr/>
          <a:lstStyle/>
          <a:p>
            <a:endParaRPr lang="cs-CZ" i="1" dirty="0" smtClean="0">
              <a:latin typeface="Calibri" pitchFamily="34" charset="0"/>
            </a:endParaRPr>
          </a:p>
          <a:p>
            <a:r>
              <a:rPr lang="cs-CZ" i="1" dirty="0" smtClean="0">
                <a:latin typeface="Calibri" pitchFamily="34" charset="0"/>
              </a:rPr>
              <a:t>Biological </a:t>
            </a:r>
            <a:r>
              <a:rPr lang="cs-CZ" i="1" dirty="0" smtClean="0">
                <a:latin typeface="Calibri" pitchFamily="34" charset="0"/>
              </a:rPr>
              <a:t>monitoring: </a:t>
            </a:r>
            <a:r>
              <a:rPr lang="cs-CZ" b="1" dirty="0" smtClean="0">
                <a:latin typeface="Calibri" pitchFamily="34" charset="0"/>
              </a:rPr>
              <a:t>COHb levels.</a:t>
            </a:r>
          </a:p>
          <a:p>
            <a:endParaRPr lang="cs-CZ" b="1" dirty="0" smtClean="0">
              <a:latin typeface="Calibri" pitchFamily="34" charset="0"/>
            </a:endParaRPr>
          </a:p>
          <a:p>
            <a:pPr>
              <a:buNone/>
            </a:pPr>
            <a:r>
              <a:rPr lang="cs-CZ" u="sng" dirty="0" smtClean="0">
                <a:latin typeface="Calibri" pitchFamily="34" charset="0"/>
              </a:rPr>
              <a:t>Treatment </a:t>
            </a:r>
            <a:r>
              <a:rPr lang="cs-CZ" b="1" u="sng" dirty="0" smtClean="0">
                <a:solidFill>
                  <a:srgbClr val="FF0000"/>
                </a:solidFill>
                <a:latin typeface="Calibri" pitchFamily="34" charset="0"/>
              </a:rPr>
              <a:t>CO </a:t>
            </a:r>
            <a:r>
              <a:rPr lang="cs-CZ" u="sng" dirty="0" smtClean="0">
                <a:latin typeface="Calibri" pitchFamily="34" charset="0"/>
              </a:rPr>
              <a:t>poisoning:</a:t>
            </a:r>
          </a:p>
          <a:p>
            <a:r>
              <a:rPr lang="cs-CZ" dirty="0" smtClean="0">
                <a:latin typeface="Calibri" pitchFamily="34" charset="0"/>
              </a:rPr>
              <a:t> remove </a:t>
            </a:r>
            <a:r>
              <a:rPr lang="cs-CZ" dirty="0" smtClean="0">
                <a:latin typeface="Calibri" pitchFamily="34" charset="0"/>
              </a:rPr>
              <a:t>from exposure and give </a:t>
            </a:r>
            <a:r>
              <a:rPr lang="cs-CZ" b="1" dirty="0" smtClean="0">
                <a:latin typeface="Calibri" pitchFamily="34" charset="0"/>
              </a:rPr>
              <a:t>pure or hyperbaric oxygen</a:t>
            </a:r>
            <a:r>
              <a:rPr lang="cs-CZ" dirty="0" smtClean="0">
                <a:latin typeface="Calibri" pitchFamily="34" charset="0"/>
              </a:rPr>
              <a:t>.  Cerebral edema may result from central hypoxia. </a:t>
            </a:r>
            <a:r>
              <a:rPr lang="cs-CZ" b="1" dirty="0" smtClean="0">
                <a:latin typeface="Calibri" pitchFamily="34" charset="0"/>
              </a:rPr>
              <a:t>Diuretics </a:t>
            </a:r>
            <a:r>
              <a:rPr lang="cs-CZ" dirty="0" smtClean="0">
                <a:latin typeface="Calibri" pitchFamily="34" charset="0"/>
              </a:rPr>
              <a:t>and </a:t>
            </a:r>
            <a:r>
              <a:rPr lang="cs-CZ" b="1" dirty="0" smtClean="0">
                <a:latin typeface="Calibri" pitchFamily="34" charset="0"/>
              </a:rPr>
              <a:t>glucocorticoids</a:t>
            </a:r>
            <a:r>
              <a:rPr lang="cs-CZ" dirty="0" smtClean="0">
                <a:latin typeface="Calibri" pitchFamily="34" charset="0"/>
              </a:rPr>
              <a:t> may be appropriate to prevent its apperance or reduce its severity. </a:t>
            </a:r>
            <a:endParaRPr lang="cs-CZ" dirty="0">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Hydrogen cyanide (HCN)</a:t>
            </a:r>
            <a:endParaRPr lang="cs-CZ" dirty="0">
              <a:latin typeface="Calibri" pitchFamily="34" charset="0"/>
            </a:endParaRPr>
          </a:p>
        </p:txBody>
      </p:sp>
      <p:sp>
        <p:nvSpPr>
          <p:cNvPr id="3" name="Zástupný symbol pro obsah 2"/>
          <p:cNvSpPr>
            <a:spLocks noGrp="1"/>
          </p:cNvSpPr>
          <p:nvPr>
            <p:ph sz="quarter" idx="1"/>
          </p:nvPr>
        </p:nvSpPr>
        <p:spPr/>
        <p:txBody>
          <a:bodyPr/>
          <a:lstStyle/>
          <a:p>
            <a:endParaRPr lang="cs-CZ" b="1" dirty="0" smtClean="0">
              <a:solidFill>
                <a:srgbClr val="FF0000"/>
              </a:solidFill>
              <a:latin typeface="Calibri" pitchFamily="34" charset="0"/>
            </a:endParaRPr>
          </a:p>
          <a:p>
            <a:r>
              <a:rPr lang="cs-CZ" b="1" dirty="0" smtClean="0">
                <a:solidFill>
                  <a:srgbClr val="FF0000"/>
                </a:solidFill>
                <a:latin typeface="Calibri" pitchFamily="34" charset="0"/>
              </a:rPr>
              <a:t>Hydrogen cyanide </a:t>
            </a:r>
            <a:r>
              <a:rPr lang="cs-CZ" dirty="0" smtClean="0">
                <a:latin typeface="Calibri" pitchFamily="34" charset="0"/>
              </a:rPr>
              <a:t>and its derivates  </a:t>
            </a:r>
          </a:p>
          <a:p>
            <a:pPr>
              <a:buNone/>
            </a:pPr>
            <a:r>
              <a:rPr lang="cs-CZ" dirty="0" smtClean="0">
                <a:latin typeface="Calibri" pitchFamily="34" charset="0"/>
              </a:rPr>
              <a:t>are used in electroplating, metallurgy and extraction gold </a:t>
            </a:r>
          </a:p>
          <a:p>
            <a:pPr>
              <a:buNone/>
            </a:pPr>
            <a:r>
              <a:rPr lang="cs-CZ" dirty="0" smtClean="0">
                <a:latin typeface="Calibri" pitchFamily="34" charset="0"/>
              </a:rPr>
              <a:t>and siver metals from ores, production of syntetic fibres </a:t>
            </a:r>
          </a:p>
          <a:p>
            <a:pPr>
              <a:buNone/>
            </a:pPr>
            <a:r>
              <a:rPr lang="cs-CZ" dirty="0" smtClean="0">
                <a:latin typeface="Calibri" pitchFamily="34" charset="0"/>
              </a:rPr>
              <a:t>and plastics, and as  fumigand and fertilizer.</a:t>
            </a:r>
          </a:p>
          <a:p>
            <a:endParaRPr lang="cs-CZ" dirty="0" smtClean="0">
              <a:latin typeface="Calibri" pitchFamily="34" charset="0"/>
            </a:endParaRPr>
          </a:p>
          <a:p>
            <a:pPr>
              <a:buNone/>
            </a:pPr>
            <a:r>
              <a:rPr lang="cs-CZ" u="sng" dirty="0" smtClean="0">
                <a:latin typeface="Calibri" pitchFamily="34" charset="0"/>
              </a:rPr>
              <a:t>Metabolism:</a:t>
            </a:r>
            <a:r>
              <a:rPr lang="cs-CZ" dirty="0" smtClean="0">
                <a:latin typeface="Calibri" pitchFamily="34" charset="0"/>
              </a:rPr>
              <a:t> inhibits the action of </a:t>
            </a:r>
            <a:r>
              <a:rPr lang="cs-CZ" b="1" dirty="0" smtClean="0">
                <a:latin typeface="Calibri" pitchFamily="34" charset="0"/>
              </a:rPr>
              <a:t>cytochrome oxidase</a:t>
            </a:r>
            <a:r>
              <a:rPr lang="cs-CZ" dirty="0" smtClean="0">
                <a:latin typeface="Calibri" pitchFamily="34" charset="0"/>
              </a:rPr>
              <a:t>, </a:t>
            </a:r>
          </a:p>
          <a:p>
            <a:pPr>
              <a:buNone/>
            </a:pPr>
            <a:r>
              <a:rPr lang="cs-CZ" dirty="0" smtClean="0">
                <a:latin typeface="Calibri" pitchFamily="34" charset="0"/>
              </a:rPr>
              <a:t>thus disrupting oxygenation at the tissue cell level. </a:t>
            </a:r>
          </a:p>
          <a:p>
            <a:endParaRPr lang="cs-CZ" dirty="0" smtClean="0">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Hydrogen cyanide (HCN)</a:t>
            </a:r>
            <a:endParaRPr lang="cs-CZ" dirty="0"/>
          </a:p>
        </p:txBody>
      </p:sp>
      <p:sp>
        <p:nvSpPr>
          <p:cNvPr id="3" name="Zástupný symbol pro obsah 2"/>
          <p:cNvSpPr>
            <a:spLocks noGrp="1"/>
          </p:cNvSpPr>
          <p:nvPr>
            <p:ph sz="quarter" idx="1"/>
          </p:nvPr>
        </p:nvSpPr>
        <p:spPr/>
        <p:txBody>
          <a:bodyPr/>
          <a:lstStyle/>
          <a:p>
            <a:pPr>
              <a:buNone/>
            </a:pPr>
            <a:endParaRPr lang="cs-CZ" i="1" dirty="0" smtClean="0">
              <a:latin typeface="Calibri" pitchFamily="34" charset="0"/>
            </a:endParaRPr>
          </a:p>
          <a:p>
            <a:pPr>
              <a:buNone/>
            </a:pPr>
            <a:r>
              <a:rPr lang="cs-CZ" i="1" dirty="0" smtClean="0">
                <a:latin typeface="Calibri" pitchFamily="34" charset="0"/>
              </a:rPr>
              <a:t>Acute poisoning </a:t>
            </a:r>
            <a:r>
              <a:rPr lang="cs-CZ" b="1" i="1" dirty="0" smtClean="0">
                <a:solidFill>
                  <a:srgbClr val="FF0000"/>
                </a:solidFill>
                <a:latin typeface="Calibri" pitchFamily="34" charset="0"/>
              </a:rPr>
              <a:t>HCN</a:t>
            </a:r>
            <a:r>
              <a:rPr lang="cs-CZ" dirty="0" smtClean="0">
                <a:latin typeface="Calibri" pitchFamily="34" charset="0"/>
              </a:rPr>
              <a:t>: </a:t>
            </a:r>
          </a:p>
          <a:p>
            <a:pPr>
              <a:buNone/>
            </a:pPr>
            <a:r>
              <a:rPr lang="cs-CZ" dirty="0" smtClean="0">
                <a:latin typeface="Calibri" pitchFamily="34" charset="0"/>
              </a:rPr>
              <a:t>can ocure from inhalation and also absorption through the </a:t>
            </a:r>
          </a:p>
          <a:p>
            <a:pPr>
              <a:buNone/>
            </a:pPr>
            <a:r>
              <a:rPr lang="cs-CZ" dirty="0" smtClean="0">
                <a:latin typeface="Calibri" pitchFamily="34" charset="0"/>
              </a:rPr>
              <a:t>skin, with rapid onset of hedeache, hypopnoea, </a:t>
            </a:r>
          </a:p>
          <a:p>
            <a:pPr>
              <a:buNone/>
            </a:pPr>
            <a:r>
              <a:rPr lang="cs-CZ" dirty="0" smtClean="0">
                <a:latin typeface="Calibri" pitchFamily="34" charset="0"/>
              </a:rPr>
              <a:t>tachykardia, hypotension, convulsion and death. </a:t>
            </a:r>
          </a:p>
          <a:p>
            <a:pPr>
              <a:buNone/>
            </a:pPr>
            <a:endParaRPr lang="cs-CZ" dirty="0" smtClean="0">
              <a:latin typeface="Calibri" pitchFamily="34" charset="0"/>
            </a:endParaRPr>
          </a:p>
          <a:p>
            <a:pPr>
              <a:buNone/>
            </a:pPr>
            <a:r>
              <a:rPr lang="cs-CZ" i="1" dirty="0" smtClean="0">
                <a:latin typeface="Calibri" pitchFamily="34" charset="0"/>
              </a:rPr>
              <a:t>Chronic </a:t>
            </a:r>
            <a:r>
              <a:rPr lang="cs-CZ" i="1" dirty="0" smtClean="0">
                <a:latin typeface="Calibri" pitchFamily="34" charset="0"/>
              </a:rPr>
              <a:t>poisoning </a:t>
            </a:r>
            <a:r>
              <a:rPr lang="cs-CZ" b="1" i="1" dirty="0" smtClean="0">
                <a:solidFill>
                  <a:srgbClr val="FF0000"/>
                </a:solidFill>
                <a:latin typeface="Calibri" pitchFamily="34" charset="0"/>
              </a:rPr>
              <a:t>HCN</a:t>
            </a:r>
            <a:r>
              <a:rPr lang="cs-CZ" dirty="0" smtClean="0">
                <a:latin typeface="Calibri" pitchFamily="34" charset="0"/>
              </a:rPr>
              <a:t>: </a:t>
            </a:r>
            <a:r>
              <a:rPr lang="cs-CZ" dirty="0" smtClean="0">
                <a:latin typeface="Calibri" pitchFamily="34" charset="0"/>
              </a:rPr>
              <a:t>none </a:t>
            </a:r>
            <a:endParaRPr lang="cs-CZ" dirty="0" smtClean="0"/>
          </a:p>
          <a:p>
            <a:pPr>
              <a:buNone/>
            </a:pP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Hydrogen cyanide (HCN)</a:t>
            </a:r>
            <a:endParaRPr lang="cs-CZ" dirty="0"/>
          </a:p>
        </p:txBody>
      </p:sp>
      <p:sp>
        <p:nvSpPr>
          <p:cNvPr id="3" name="Zástupný symbol pro obsah 2"/>
          <p:cNvSpPr>
            <a:spLocks noGrp="1"/>
          </p:cNvSpPr>
          <p:nvPr>
            <p:ph sz="quarter" idx="1"/>
          </p:nvPr>
        </p:nvSpPr>
        <p:spPr/>
        <p:txBody>
          <a:bodyPr/>
          <a:lstStyle/>
          <a:p>
            <a:endParaRPr lang="cs-CZ" i="1" dirty="0" smtClean="0">
              <a:latin typeface="Calibri" pitchFamily="34" charset="0"/>
            </a:endParaRPr>
          </a:p>
          <a:p>
            <a:r>
              <a:rPr lang="cs-CZ" i="1" dirty="0" smtClean="0">
                <a:latin typeface="Calibri" pitchFamily="34" charset="0"/>
              </a:rPr>
              <a:t>B</a:t>
            </a:r>
            <a:r>
              <a:rPr lang="cs-CZ" i="1" dirty="0" smtClean="0">
                <a:latin typeface="Calibri" pitchFamily="34" charset="0"/>
              </a:rPr>
              <a:t>iological monitoring:</a:t>
            </a:r>
            <a:r>
              <a:rPr lang="cs-CZ" dirty="0" smtClean="0">
                <a:latin typeface="Calibri" pitchFamily="34" charset="0"/>
              </a:rPr>
              <a:t>  blood cyanid concentration.</a:t>
            </a:r>
          </a:p>
          <a:p>
            <a:endParaRPr lang="cs-CZ" dirty="0" smtClean="0">
              <a:latin typeface="Calibri" pitchFamily="34" charset="0"/>
            </a:endParaRPr>
          </a:p>
          <a:p>
            <a:r>
              <a:rPr lang="cs-CZ" u="sng" dirty="0" smtClean="0">
                <a:latin typeface="Calibri" pitchFamily="34" charset="0"/>
              </a:rPr>
              <a:t>Treatement:</a:t>
            </a:r>
            <a:r>
              <a:rPr lang="cs-CZ" dirty="0" smtClean="0">
                <a:latin typeface="Calibri" pitchFamily="34" charset="0"/>
              </a:rPr>
              <a:t>  remove contaminated clothing and wash the skin.  Administer </a:t>
            </a:r>
            <a:r>
              <a:rPr lang="cs-CZ" b="1" dirty="0" smtClean="0">
                <a:latin typeface="Calibri" pitchFamily="34" charset="0"/>
              </a:rPr>
              <a:t>amylnitrite</a:t>
            </a:r>
            <a:r>
              <a:rPr lang="cs-CZ" dirty="0" smtClean="0">
                <a:latin typeface="Calibri" pitchFamily="34" charset="0"/>
              </a:rPr>
              <a:t> inhalation, 3% </a:t>
            </a:r>
            <a:r>
              <a:rPr lang="cs-CZ" b="1" dirty="0" smtClean="0">
                <a:latin typeface="Calibri" pitchFamily="34" charset="0"/>
              </a:rPr>
              <a:t>sodium nitrite </a:t>
            </a:r>
            <a:r>
              <a:rPr lang="cs-CZ" dirty="0" smtClean="0">
                <a:latin typeface="Calibri" pitchFamily="34" charset="0"/>
              </a:rPr>
              <a:t>i.v., and 25% </a:t>
            </a:r>
            <a:r>
              <a:rPr lang="cs-CZ" b="1" dirty="0" smtClean="0">
                <a:latin typeface="Calibri" pitchFamily="34" charset="0"/>
              </a:rPr>
              <a:t>sodium thiosulphate </a:t>
            </a:r>
            <a:r>
              <a:rPr lang="cs-CZ" dirty="0" smtClean="0">
                <a:latin typeface="Calibri" pitchFamily="34" charset="0"/>
              </a:rPr>
              <a:t>solution i.v.</a:t>
            </a:r>
          </a:p>
          <a:p>
            <a:pPr>
              <a:buNone/>
            </a:pPr>
            <a:r>
              <a:rPr lang="cs-CZ" b="1" dirty="0" smtClean="0">
                <a:latin typeface="Calibri" pitchFamily="34" charset="0"/>
              </a:rPr>
              <a:t>    Dicobalt EDTA </a:t>
            </a:r>
            <a:r>
              <a:rPr lang="cs-CZ" dirty="0" smtClean="0">
                <a:latin typeface="Calibri" pitchFamily="34" charset="0"/>
              </a:rPr>
              <a:t>i.v. is advocated for the uncouscious pacient, with a definitive history of a cyanide exposure, dispatche the pacient immediately to hospital. </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Hydrogen sulphide (H2S)</a:t>
            </a:r>
            <a:endParaRPr lang="cs-CZ" dirty="0">
              <a:latin typeface="Calibri" pitchFamily="34" charset="0"/>
            </a:endParaRPr>
          </a:p>
        </p:txBody>
      </p:sp>
      <p:sp>
        <p:nvSpPr>
          <p:cNvPr id="3" name="Zástupný symbol pro obsah 2"/>
          <p:cNvSpPr>
            <a:spLocks noGrp="1"/>
          </p:cNvSpPr>
          <p:nvPr>
            <p:ph sz="quarter" idx="1"/>
          </p:nvPr>
        </p:nvSpPr>
        <p:spPr>
          <a:xfrm>
            <a:off x="301752" y="1527048"/>
            <a:ext cx="8503920" cy="4926288"/>
          </a:xfrm>
        </p:spPr>
        <p:txBody>
          <a:bodyPr>
            <a:normAutofit fontScale="92500" lnSpcReduction="10000"/>
          </a:bodyPr>
          <a:lstStyle/>
          <a:p>
            <a:endParaRPr lang="cs-CZ" dirty="0" smtClean="0"/>
          </a:p>
          <a:p>
            <a:pPr>
              <a:buNone/>
            </a:pPr>
            <a:r>
              <a:rPr lang="cs-CZ" u="sng" dirty="0" smtClean="0">
                <a:latin typeface="Calibri" pitchFamily="34" charset="0"/>
              </a:rPr>
              <a:t>Metabolism:</a:t>
            </a:r>
            <a:r>
              <a:rPr lang="cs-CZ" dirty="0" smtClean="0">
                <a:latin typeface="Calibri" pitchFamily="34" charset="0"/>
              </a:rPr>
              <a:t>   it inhibits cytochrom oxidase (cf HCN) and </a:t>
            </a:r>
          </a:p>
          <a:p>
            <a:pPr>
              <a:buNone/>
            </a:pPr>
            <a:r>
              <a:rPr lang="cs-CZ" dirty="0" smtClean="0">
                <a:latin typeface="Calibri" pitchFamily="34" charset="0"/>
              </a:rPr>
              <a:t>causes  increase  in </a:t>
            </a:r>
            <a:r>
              <a:rPr lang="cs-CZ" b="1" dirty="0" smtClean="0">
                <a:latin typeface="Calibri" pitchFamily="34" charset="0"/>
              </a:rPr>
              <a:t>sulphmethaemoglobin</a:t>
            </a:r>
            <a:r>
              <a:rPr lang="cs-CZ" dirty="0" smtClean="0">
                <a:latin typeface="Calibri" pitchFamily="34" charset="0"/>
              </a:rPr>
              <a:t>.</a:t>
            </a:r>
          </a:p>
          <a:p>
            <a:endParaRPr lang="cs-CZ" dirty="0" smtClean="0">
              <a:latin typeface="Calibri" pitchFamily="34" charset="0"/>
            </a:endParaRPr>
          </a:p>
          <a:p>
            <a:pPr>
              <a:buNone/>
            </a:pPr>
            <a:r>
              <a:rPr lang="cs-CZ" i="1" dirty="0" smtClean="0">
                <a:latin typeface="Calibri" pitchFamily="34" charset="0"/>
              </a:rPr>
              <a:t>Acute poissoning </a:t>
            </a:r>
            <a:r>
              <a:rPr lang="cs-CZ" b="1" i="1" dirty="0" smtClean="0">
                <a:solidFill>
                  <a:srgbClr val="FF0000"/>
                </a:solidFill>
                <a:latin typeface="Calibri" pitchFamily="34" charset="0"/>
              </a:rPr>
              <a:t>H2S</a:t>
            </a:r>
            <a:r>
              <a:rPr lang="cs-CZ" i="1" dirty="0" smtClean="0">
                <a:latin typeface="Calibri" pitchFamily="34" charset="0"/>
              </a:rPr>
              <a:t>: </a:t>
            </a:r>
            <a:r>
              <a:rPr lang="cs-CZ" dirty="0" smtClean="0">
                <a:latin typeface="Calibri" pitchFamily="34" charset="0"/>
              </a:rPr>
              <a:t>lacrimation, photophobia and mucous membrane irritation in low concentation. In high concentration pneumonitis, paralysis of the respiratory centre can  cause sudden unconscionsness.</a:t>
            </a:r>
          </a:p>
          <a:p>
            <a:pPr>
              <a:buNone/>
            </a:pPr>
            <a:endParaRPr lang="cs-CZ" sz="1300" dirty="0" smtClean="0">
              <a:latin typeface="Calibri" pitchFamily="34" charset="0"/>
            </a:endParaRPr>
          </a:p>
          <a:p>
            <a:pPr>
              <a:buNone/>
            </a:pPr>
            <a:r>
              <a:rPr lang="cs-CZ" i="1" dirty="0" smtClean="0">
                <a:latin typeface="Calibri" pitchFamily="34" charset="0"/>
              </a:rPr>
              <a:t>Chronic poissoning</a:t>
            </a:r>
            <a:r>
              <a:rPr lang="cs-CZ" b="1" i="1" dirty="0" smtClean="0">
                <a:solidFill>
                  <a:srgbClr val="FF0000"/>
                </a:solidFill>
                <a:latin typeface="Calibri" pitchFamily="34" charset="0"/>
              </a:rPr>
              <a:t>H2S</a:t>
            </a:r>
            <a:r>
              <a:rPr lang="cs-CZ" i="1" dirty="0" smtClean="0">
                <a:latin typeface="Calibri" pitchFamily="34" charset="0"/>
              </a:rPr>
              <a:t>:</a:t>
            </a:r>
            <a:r>
              <a:rPr lang="cs-CZ" dirty="0" smtClean="0">
                <a:latin typeface="Calibri" pitchFamily="34" charset="0"/>
              </a:rPr>
              <a:t> keratitis, skin vesicles. </a:t>
            </a:r>
          </a:p>
          <a:p>
            <a:pPr>
              <a:buNone/>
            </a:pPr>
            <a:endParaRPr lang="cs-CZ" sz="1900" dirty="0" smtClean="0">
              <a:latin typeface="Calibri" pitchFamily="34" charset="0"/>
            </a:endParaRPr>
          </a:p>
          <a:p>
            <a:pPr>
              <a:buNone/>
            </a:pPr>
            <a:r>
              <a:rPr lang="cs-CZ" u="sng" dirty="0" smtClean="0">
                <a:latin typeface="Calibri" pitchFamily="34" charset="0"/>
              </a:rPr>
              <a:t>Treatement:</a:t>
            </a:r>
            <a:r>
              <a:rPr lang="cs-CZ" dirty="0" smtClean="0">
                <a:latin typeface="Calibri" pitchFamily="34" charset="0"/>
              </a:rPr>
              <a:t> removal from exposure, administer </a:t>
            </a:r>
            <a:r>
              <a:rPr lang="cs-CZ" b="1" dirty="0" smtClean="0">
                <a:latin typeface="Calibri" pitchFamily="34" charset="0"/>
              </a:rPr>
              <a:t>oxygen</a:t>
            </a:r>
            <a:r>
              <a:rPr lang="cs-CZ" dirty="0" smtClean="0">
                <a:latin typeface="Calibri" pitchFamily="34" charset="0"/>
              </a:rPr>
              <a:t> </a:t>
            </a:r>
          </a:p>
          <a:p>
            <a:pPr>
              <a:buNone/>
            </a:pPr>
            <a:r>
              <a:rPr lang="cs-CZ" dirty="0" smtClean="0">
                <a:latin typeface="Calibri" pitchFamily="34" charset="0"/>
              </a:rPr>
              <a:t>and </a:t>
            </a:r>
            <a:r>
              <a:rPr lang="cs-CZ" b="1" dirty="0" smtClean="0">
                <a:latin typeface="Calibri" pitchFamily="34" charset="0"/>
              </a:rPr>
              <a:t>amyl or sodium nitrite</a:t>
            </a:r>
            <a:r>
              <a:rPr lang="cs-CZ" dirty="0" smtClean="0">
                <a:latin typeface="Calibri" pitchFamily="34" charset="0"/>
              </a:rPr>
              <a:t>. Other therapy is symptomatic.</a:t>
            </a:r>
            <a:endParaRPr lang="cs-CZ" dirty="0">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latin typeface="Calibri" pitchFamily="34" charset="0"/>
              </a:rPr>
              <a:t>Industrial toxicology</a:t>
            </a:r>
            <a:endParaRPr lang="cs-CZ" dirty="0">
              <a:latin typeface="Calibri" pitchFamily="34" charset="0"/>
            </a:endParaRPr>
          </a:p>
        </p:txBody>
      </p:sp>
      <p:sp>
        <p:nvSpPr>
          <p:cNvPr id="3" name="Zástupný symbol pro obsah 2"/>
          <p:cNvSpPr>
            <a:spLocks noGrp="1"/>
          </p:cNvSpPr>
          <p:nvPr>
            <p:ph sz="quarter" idx="1"/>
          </p:nvPr>
        </p:nvSpPr>
        <p:spPr>
          <a:xfrm>
            <a:off x="301752" y="1527048"/>
            <a:ext cx="8503920" cy="4926288"/>
          </a:xfrm>
        </p:spPr>
        <p:txBody>
          <a:bodyPr>
            <a:normAutofit lnSpcReduction="10000"/>
          </a:bodyPr>
          <a:lstStyle/>
          <a:p>
            <a:pPr>
              <a:buNone/>
            </a:pPr>
            <a:r>
              <a:rPr lang="cs-CZ" dirty="0" smtClean="0"/>
              <a:t> </a:t>
            </a:r>
            <a:r>
              <a:rPr lang="cs-CZ" b="1" dirty="0" smtClean="0">
                <a:latin typeface="Calibri" pitchFamily="34" charset="0"/>
              </a:rPr>
              <a:t>Inorganics chemicals – metals:</a:t>
            </a:r>
          </a:p>
          <a:p>
            <a:r>
              <a:rPr lang="cs-CZ" dirty="0" smtClean="0">
                <a:latin typeface="Calibri" pitchFamily="34" charset="0"/>
              </a:rPr>
              <a:t>Lead (Pb)</a:t>
            </a:r>
          </a:p>
          <a:p>
            <a:r>
              <a:rPr lang="cs-CZ" dirty="0" smtClean="0">
                <a:latin typeface="Calibri" pitchFamily="34" charset="0"/>
              </a:rPr>
              <a:t>Mercury (Hg)</a:t>
            </a:r>
          </a:p>
          <a:p>
            <a:r>
              <a:rPr lang="cs-CZ" dirty="0" smtClean="0">
                <a:latin typeface="Calibri" pitchFamily="34" charset="0"/>
              </a:rPr>
              <a:t>Arsenic (As)</a:t>
            </a:r>
          </a:p>
          <a:p>
            <a:r>
              <a:rPr lang="cs-CZ" dirty="0" smtClean="0">
                <a:latin typeface="Calibri" pitchFamily="34" charset="0"/>
              </a:rPr>
              <a:t>Cd, Cr, Mn, V, P – professional poisoning are rare</a:t>
            </a:r>
          </a:p>
          <a:p>
            <a:endParaRPr lang="cs-CZ" dirty="0" smtClean="0">
              <a:latin typeface="Calibri" pitchFamily="34" charset="0"/>
            </a:endParaRPr>
          </a:p>
          <a:p>
            <a:pPr>
              <a:buNone/>
            </a:pPr>
            <a:r>
              <a:rPr lang="cs-CZ" b="1" dirty="0" smtClean="0">
                <a:latin typeface="Calibri" pitchFamily="34" charset="0"/>
              </a:rPr>
              <a:t>Chemical asphyxiants:</a:t>
            </a:r>
          </a:p>
          <a:p>
            <a:r>
              <a:rPr lang="cs-CZ" dirty="0" smtClean="0">
                <a:latin typeface="Calibri" pitchFamily="34" charset="0"/>
              </a:rPr>
              <a:t>Carbon monoxide (CO)</a:t>
            </a:r>
          </a:p>
          <a:p>
            <a:r>
              <a:rPr lang="cs-CZ" dirty="0" smtClean="0">
                <a:latin typeface="Calibri" pitchFamily="34" charset="0"/>
              </a:rPr>
              <a:t>Hydrogen cyanide (HCN)</a:t>
            </a:r>
          </a:p>
          <a:p>
            <a:r>
              <a:rPr lang="cs-CZ" dirty="0" smtClean="0">
                <a:latin typeface="Calibri" pitchFamily="34" charset="0"/>
              </a:rPr>
              <a:t>Hydrogen sulpide (H2S)</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smtClean="0">
                <a:latin typeface="Calibri" pitchFamily="34" charset="0"/>
              </a:rPr>
              <a:t>Lead (Pb)</a:t>
            </a:r>
            <a:endParaRPr lang="cs-CZ" sz="4000" b="1" dirty="0">
              <a:latin typeface="Calibri" pitchFamily="34" charset="0"/>
            </a:endParaRPr>
          </a:p>
        </p:txBody>
      </p:sp>
      <p:sp>
        <p:nvSpPr>
          <p:cNvPr id="3" name="Zástupný symbol pro obsah 2"/>
          <p:cNvSpPr>
            <a:spLocks noGrp="1"/>
          </p:cNvSpPr>
          <p:nvPr>
            <p:ph sz="quarter" idx="1"/>
          </p:nvPr>
        </p:nvSpPr>
        <p:spPr>
          <a:xfrm>
            <a:off x="301752" y="1527048"/>
            <a:ext cx="8503920" cy="4854280"/>
          </a:xfrm>
        </p:spPr>
        <p:txBody>
          <a:bodyPr>
            <a:normAutofit lnSpcReduction="10000"/>
          </a:bodyPr>
          <a:lstStyle/>
          <a:p>
            <a:r>
              <a:rPr lang="cs-CZ" dirty="0" smtClean="0">
                <a:latin typeface="Calibri" pitchFamily="34" charset="0"/>
              </a:rPr>
              <a:t>The </a:t>
            </a:r>
            <a:r>
              <a:rPr lang="cs-CZ" b="1" dirty="0" smtClean="0">
                <a:solidFill>
                  <a:srgbClr val="FF0000"/>
                </a:solidFill>
                <a:latin typeface="Calibri" pitchFamily="34" charset="0"/>
              </a:rPr>
              <a:t>inorganics forms of lead </a:t>
            </a:r>
            <a:r>
              <a:rPr lang="cs-CZ" dirty="0" smtClean="0">
                <a:latin typeface="Calibri" pitchFamily="34" charset="0"/>
              </a:rPr>
              <a:t>(mainly as the sulphide PbS) have tha same action in the body. </a:t>
            </a:r>
            <a:r>
              <a:rPr lang="cs-CZ" b="1" dirty="0" smtClean="0">
                <a:solidFill>
                  <a:srgbClr val="FF0000"/>
                </a:solidFill>
                <a:latin typeface="Calibri" pitchFamily="34" charset="0"/>
              </a:rPr>
              <a:t>Organics leads </a:t>
            </a:r>
            <a:r>
              <a:rPr lang="cs-CZ" dirty="0" smtClean="0">
                <a:latin typeface="Calibri" pitchFamily="34" charset="0"/>
              </a:rPr>
              <a:t>compounds, primarily tetraethyl – and tetramethyl – forms, act similary to each other, but differently from inorganic </a:t>
            </a:r>
            <a:r>
              <a:rPr lang="cs-CZ" dirty="0" smtClean="0">
                <a:latin typeface="Calibri" pitchFamily="34" charset="0"/>
              </a:rPr>
              <a:t>salts. </a:t>
            </a:r>
            <a:endParaRPr lang="cs-CZ" dirty="0" smtClean="0">
              <a:latin typeface="Calibri" pitchFamily="34" charset="0"/>
            </a:endParaRPr>
          </a:p>
          <a:p>
            <a:r>
              <a:rPr lang="cs-CZ" u="sng" dirty="0" smtClean="0">
                <a:latin typeface="Calibri" pitchFamily="34" charset="0"/>
              </a:rPr>
              <a:t>Uses:</a:t>
            </a:r>
            <a:r>
              <a:rPr lang="cs-CZ" dirty="0" smtClean="0">
                <a:latin typeface="Calibri" pitchFamily="34" charset="0"/>
              </a:rPr>
              <a:t> pipes,  sheet metal, foil, ammnunition, pigments, anti-knock additive to petrol (organic compounds only).</a:t>
            </a:r>
          </a:p>
          <a:p>
            <a:r>
              <a:rPr lang="cs-CZ" u="sng" dirty="0" smtClean="0">
                <a:latin typeface="Calibri" pitchFamily="34" charset="0"/>
              </a:rPr>
              <a:t>Metabolism:</a:t>
            </a:r>
            <a:r>
              <a:rPr lang="cs-CZ" dirty="0" smtClean="0">
                <a:latin typeface="Calibri" pitchFamily="34" charset="0"/>
              </a:rPr>
              <a:t> poorly absorbed  through the gut (10%),  but dependent on calcium and iron in the diet. Pulmonary absorption is more efective. Transported in a form bound to red cell membrane and mainly store in the hone. Excretion mainly urinary.  The half-live is long (5-10 ears)   </a:t>
            </a:r>
            <a:endParaRPr lang="cs-CZ" dirty="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Lead (Pb)</a:t>
            </a:r>
            <a:endParaRPr lang="cs-CZ" dirty="0">
              <a:latin typeface="Calibri" pitchFamily="34" charset="0"/>
            </a:endParaRPr>
          </a:p>
        </p:txBody>
      </p:sp>
      <p:sp>
        <p:nvSpPr>
          <p:cNvPr id="3" name="Zástupný symbol pro obsah 2"/>
          <p:cNvSpPr>
            <a:spLocks noGrp="1"/>
          </p:cNvSpPr>
          <p:nvPr>
            <p:ph sz="quarter" idx="1"/>
          </p:nvPr>
        </p:nvSpPr>
        <p:spPr>
          <a:xfrm>
            <a:off x="301752" y="1527048"/>
            <a:ext cx="8503920" cy="4782272"/>
          </a:xfrm>
        </p:spPr>
        <p:txBody>
          <a:bodyPr>
            <a:normAutofit fontScale="92500" lnSpcReduction="10000"/>
          </a:bodyPr>
          <a:lstStyle/>
          <a:p>
            <a:pPr>
              <a:buNone/>
            </a:pPr>
            <a:r>
              <a:rPr lang="cs-CZ" b="1" dirty="0" smtClean="0">
                <a:solidFill>
                  <a:srgbClr val="FF0000"/>
                </a:solidFill>
                <a:latin typeface="Calibri" pitchFamily="34" charset="0"/>
              </a:rPr>
              <a:t>Lead</a:t>
            </a:r>
            <a:r>
              <a:rPr lang="cs-CZ" dirty="0" smtClean="0">
                <a:latin typeface="Calibri" pitchFamily="34" charset="0"/>
              </a:rPr>
              <a:t> interferes with haem synthesis by preventing the </a:t>
            </a:r>
          </a:p>
          <a:p>
            <a:pPr>
              <a:buNone/>
            </a:pPr>
            <a:r>
              <a:rPr lang="cs-CZ" dirty="0" smtClean="0">
                <a:latin typeface="Calibri" pitchFamily="34" charset="0"/>
              </a:rPr>
              <a:t>conversion of delta aminolevulinic acid (ALA) to porphobilinogen </a:t>
            </a:r>
          </a:p>
          <a:p>
            <a:pPr>
              <a:buNone/>
            </a:pPr>
            <a:r>
              <a:rPr lang="cs-CZ" dirty="0" smtClean="0">
                <a:latin typeface="Calibri" pitchFamily="34" charset="0"/>
              </a:rPr>
              <a:t>and incorporation of iron into protoporphyrin IX to form haem.</a:t>
            </a:r>
          </a:p>
          <a:p>
            <a:pPr>
              <a:buNone/>
            </a:pPr>
            <a:r>
              <a:rPr lang="cs-CZ" u="sng" dirty="0" smtClean="0">
                <a:latin typeface="Calibri" pitchFamily="34" charset="0"/>
              </a:rPr>
              <a:t>Health effects: </a:t>
            </a:r>
          </a:p>
          <a:p>
            <a:pPr>
              <a:buNone/>
            </a:pPr>
            <a:r>
              <a:rPr lang="cs-CZ" dirty="0" smtClean="0">
                <a:latin typeface="Calibri" pitchFamily="34" charset="0"/>
              </a:rPr>
              <a:t> </a:t>
            </a:r>
            <a:r>
              <a:rPr lang="cs-CZ" i="1" dirty="0" smtClean="0">
                <a:latin typeface="Calibri" pitchFamily="34" charset="0"/>
              </a:rPr>
              <a:t>inorganic form: </a:t>
            </a:r>
          </a:p>
          <a:p>
            <a:r>
              <a:rPr lang="cs-CZ" dirty="0" smtClean="0">
                <a:latin typeface="Calibri" pitchFamily="34" charset="0"/>
              </a:rPr>
              <a:t>Acute effects: non specific with lassitude, abdominal cramps and constipation,myalgia and anorexia, encephalopathy, acute renal failure.</a:t>
            </a:r>
          </a:p>
          <a:p>
            <a:r>
              <a:rPr lang="cs-CZ" dirty="0" smtClean="0">
                <a:latin typeface="Calibri" pitchFamily="34" charset="0"/>
              </a:rPr>
              <a:t>Chronic effects: peripheral motor neuropathy(espec. wrist drop) and anemia are the main late manifestations.</a:t>
            </a:r>
          </a:p>
          <a:p>
            <a:pPr>
              <a:buNone/>
            </a:pPr>
            <a:r>
              <a:rPr lang="cs-CZ" i="1" dirty="0" smtClean="0">
                <a:latin typeface="Calibri" pitchFamily="34" charset="0"/>
              </a:rPr>
              <a:t>Organic form: </a:t>
            </a:r>
            <a:r>
              <a:rPr lang="cs-CZ" dirty="0" smtClean="0">
                <a:latin typeface="Calibri" pitchFamily="34" charset="0"/>
              </a:rPr>
              <a:t>differs with inorganics effcts – in associated with psychiatric manifestation (insomnia, hyperexcitability, mania).</a:t>
            </a:r>
            <a:endParaRPr lang="cs-CZ" dirty="0">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Leads (Pb)</a:t>
            </a:r>
            <a:endParaRPr lang="cs-CZ" dirty="0">
              <a:latin typeface="Calibri" pitchFamily="34" charset="0"/>
            </a:endParaRPr>
          </a:p>
        </p:txBody>
      </p:sp>
      <p:sp>
        <p:nvSpPr>
          <p:cNvPr id="3" name="Zástupný symbol pro obsah 2"/>
          <p:cNvSpPr>
            <a:spLocks noGrp="1"/>
          </p:cNvSpPr>
          <p:nvPr>
            <p:ph sz="quarter" idx="1"/>
          </p:nvPr>
        </p:nvSpPr>
        <p:spPr/>
        <p:txBody>
          <a:bodyPr>
            <a:normAutofit lnSpcReduction="10000"/>
          </a:bodyPr>
          <a:lstStyle/>
          <a:p>
            <a:pPr>
              <a:buNone/>
            </a:pPr>
            <a:r>
              <a:rPr lang="cs-CZ" u="sng" dirty="0" smtClean="0">
                <a:latin typeface="Calibri" pitchFamily="34" charset="0"/>
              </a:rPr>
              <a:t>Diagnostic laboratory tests:</a:t>
            </a:r>
          </a:p>
          <a:p>
            <a:r>
              <a:rPr lang="cs-CZ" dirty="0" smtClean="0">
                <a:latin typeface="Calibri" pitchFamily="34" charset="0"/>
              </a:rPr>
              <a:t>anemia normochromic, reticulocytosis, blood-lead, elevation in erytrocyte protoporphyrin, urinary d-ALA, or urinary coproporphyrin.</a:t>
            </a:r>
          </a:p>
          <a:p>
            <a:endParaRPr lang="cs-CZ" dirty="0" smtClean="0">
              <a:latin typeface="Calibri" pitchFamily="34" charset="0"/>
            </a:endParaRPr>
          </a:p>
          <a:p>
            <a:pPr>
              <a:buNone/>
            </a:pPr>
            <a:r>
              <a:rPr lang="cs-CZ" u="sng" dirty="0" smtClean="0">
                <a:latin typeface="Calibri" pitchFamily="34" charset="0"/>
              </a:rPr>
              <a:t>Treatment:</a:t>
            </a:r>
          </a:p>
          <a:p>
            <a:pPr>
              <a:buNone/>
            </a:pPr>
            <a:r>
              <a:rPr lang="cs-CZ" dirty="0" smtClean="0">
                <a:latin typeface="Calibri" pitchFamily="34" charset="0"/>
              </a:rPr>
              <a:t>If necessary, </a:t>
            </a:r>
            <a:r>
              <a:rPr lang="cs-CZ" b="1" dirty="0" smtClean="0">
                <a:latin typeface="Calibri" pitchFamily="34" charset="0"/>
              </a:rPr>
              <a:t>calcium EDTA </a:t>
            </a:r>
            <a:r>
              <a:rPr lang="cs-CZ" dirty="0" smtClean="0">
                <a:latin typeface="Calibri" pitchFamily="34" charset="0"/>
              </a:rPr>
              <a:t>or </a:t>
            </a:r>
            <a:r>
              <a:rPr lang="cs-CZ" b="1" dirty="0" smtClean="0">
                <a:latin typeface="Calibri" pitchFamily="34" charset="0"/>
              </a:rPr>
              <a:t>penicilamine</a:t>
            </a:r>
            <a:r>
              <a:rPr lang="cs-CZ" dirty="0" smtClean="0">
                <a:latin typeface="Calibri" pitchFamily="34" charset="0"/>
              </a:rPr>
              <a:t> can be given. </a:t>
            </a:r>
          </a:p>
          <a:p>
            <a:pPr>
              <a:buNone/>
            </a:pPr>
            <a:r>
              <a:rPr lang="cs-CZ" dirty="0" smtClean="0">
                <a:latin typeface="Calibri" pitchFamily="34" charset="0"/>
              </a:rPr>
              <a:t>The latter can be administered orally.</a:t>
            </a:r>
          </a:p>
          <a:p>
            <a:pPr>
              <a:buNone/>
            </a:pPr>
            <a:r>
              <a:rPr lang="cs-CZ" dirty="0" smtClean="0">
                <a:latin typeface="Calibri" pitchFamily="34" charset="0"/>
              </a:rPr>
              <a:t>Organic lead poisoning does not respond to such </a:t>
            </a:r>
            <a:r>
              <a:rPr lang="cs-CZ" b="1" dirty="0" smtClean="0">
                <a:latin typeface="Calibri" pitchFamily="34" charset="0"/>
              </a:rPr>
              <a:t>chelation </a:t>
            </a:r>
          </a:p>
          <a:p>
            <a:pPr>
              <a:buNone/>
            </a:pPr>
            <a:r>
              <a:rPr lang="cs-CZ" b="1" dirty="0" smtClean="0">
                <a:latin typeface="Calibri" pitchFamily="34" charset="0"/>
              </a:rPr>
              <a:t>therapy.</a:t>
            </a:r>
          </a:p>
          <a:p>
            <a:endParaRPr lang="cs-CZ" dirty="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Mercury (Hg)</a:t>
            </a:r>
            <a:endParaRPr lang="cs-CZ" dirty="0">
              <a:latin typeface="Calibri" pitchFamily="34" charset="0"/>
            </a:endParaRPr>
          </a:p>
        </p:txBody>
      </p:sp>
      <p:sp>
        <p:nvSpPr>
          <p:cNvPr id="3" name="Zástupný symbol pro obsah 2"/>
          <p:cNvSpPr>
            <a:spLocks noGrp="1"/>
          </p:cNvSpPr>
          <p:nvPr>
            <p:ph sz="quarter" idx="1"/>
          </p:nvPr>
        </p:nvSpPr>
        <p:spPr>
          <a:xfrm>
            <a:off x="301752" y="1527048"/>
            <a:ext cx="8503920" cy="4854280"/>
          </a:xfrm>
        </p:spPr>
        <p:txBody>
          <a:bodyPr>
            <a:normAutofit/>
          </a:bodyPr>
          <a:lstStyle/>
          <a:p>
            <a:pPr>
              <a:buNone/>
            </a:pPr>
            <a:endParaRPr lang="cs-CZ" u="sng" dirty="0" smtClean="0">
              <a:latin typeface="Calibri" pitchFamily="34" charset="0"/>
            </a:endParaRPr>
          </a:p>
          <a:p>
            <a:r>
              <a:rPr lang="cs-CZ" u="sng" dirty="0" smtClean="0">
                <a:latin typeface="Calibri" pitchFamily="34" charset="0"/>
              </a:rPr>
              <a:t>Uses:</a:t>
            </a:r>
            <a:r>
              <a:rPr lang="cs-CZ" dirty="0" smtClean="0">
                <a:latin typeface="Calibri" pitchFamily="34" charset="0"/>
              </a:rPr>
              <a:t> sctientific instruments, amalgams, silvering, solders, </a:t>
            </a:r>
          </a:p>
          <a:p>
            <a:pPr>
              <a:buNone/>
            </a:pPr>
            <a:r>
              <a:rPr lang="cs-CZ" dirty="0" smtClean="0">
                <a:latin typeface="Calibri" pitchFamily="34" charset="0"/>
              </a:rPr>
              <a:t>pharmaceuticals, paints, explosives. </a:t>
            </a:r>
          </a:p>
          <a:p>
            <a:pPr>
              <a:buNone/>
            </a:pPr>
            <a:endParaRPr lang="cs-CZ" dirty="0" smtClean="0">
              <a:latin typeface="Calibri" pitchFamily="34" charset="0"/>
            </a:endParaRPr>
          </a:p>
          <a:p>
            <a:pPr>
              <a:buNone/>
            </a:pPr>
            <a:r>
              <a:rPr lang="cs-CZ" dirty="0" smtClean="0">
                <a:latin typeface="Calibri" pitchFamily="34" charset="0"/>
              </a:rPr>
              <a:t>Salts </a:t>
            </a:r>
            <a:r>
              <a:rPr lang="cs-CZ" b="1" dirty="0" smtClean="0">
                <a:solidFill>
                  <a:srgbClr val="FF0000"/>
                </a:solidFill>
                <a:latin typeface="Calibri" pitchFamily="34" charset="0"/>
              </a:rPr>
              <a:t>Hg</a:t>
            </a:r>
            <a:r>
              <a:rPr lang="cs-CZ" dirty="0" smtClean="0">
                <a:latin typeface="Calibri" pitchFamily="34" charset="0"/>
              </a:rPr>
              <a:t> are rapidly </a:t>
            </a:r>
            <a:r>
              <a:rPr lang="cs-CZ" u="sng" dirty="0" smtClean="0">
                <a:latin typeface="Calibri" pitchFamily="34" charset="0"/>
              </a:rPr>
              <a:t>absorbed by all routes</a:t>
            </a:r>
            <a:r>
              <a:rPr lang="cs-CZ" dirty="0" smtClean="0">
                <a:latin typeface="Calibri" pitchFamily="34" charset="0"/>
              </a:rPr>
              <a:t>: </a:t>
            </a:r>
          </a:p>
          <a:p>
            <a:pPr>
              <a:buNone/>
            </a:pPr>
            <a:r>
              <a:rPr lang="cs-CZ" dirty="0" smtClean="0">
                <a:latin typeface="Calibri" pitchFamily="34" charset="0"/>
              </a:rPr>
              <a:t> </a:t>
            </a:r>
            <a:r>
              <a:rPr lang="cs-CZ" dirty="0" smtClean="0">
                <a:latin typeface="Calibri" pitchFamily="34" charset="0"/>
              </a:rPr>
              <a:t>inhalation, ingestion, skin contact. </a:t>
            </a:r>
          </a:p>
          <a:p>
            <a:pPr>
              <a:buNone/>
            </a:pPr>
            <a:endParaRPr lang="cs-CZ" dirty="0" smtClean="0">
              <a:latin typeface="Calibri" pitchFamily="34" charset="0"/>
            </a:endParaRPr>
          </a:p>
          <a:p>
            <a:pPr>
              <a:buNone/>
            </a:pPr>
            <a:r>
              <a:rPr lang="cs-CZ" dirty="0" smtClean="0">
                <a:latin typeface="Calibri" pitchFamily="34" charset="0"/>
              </a:rPr>
              <a:t>Inorganic salts </a:t>
            </a:r>
            <a:r>
              <a:rPr lang="cs-CZ" b="1" dirty="0" smtClean="0">
                <a:solidFill>
                  <a:srgbClr val="FF0000"/>
                </a:solidFill>
                <a:latin typeface="Calibri" pitchFamily="34" charset="0"/>
              </a:rPr>
              <a:t>Hg</a:t>
            </a:r>
            <a:r>
              <a:rPr lang="cs-CZ" dirty="0" smtClean="0">
                <a:latin typeface="Calibri" pitchFamily="34" charset="0"/>
              </a:rPr>
              <a:t>  are more  readibily absorbed throught </a:t>
            </a:r>
          </a:p>
          <a:p>
            <a:pPr>
              <a:buNone/>
            </a:pPr>
            <a:r>
              <a:rPr lang="cs-CZ" dirty="0" smtClean="0">
                <a:latin typeface="Calibri" pitchFamily="34" charset="0"/>
              </a:rPr>
              <a:t>the gut and excreted  by the kidneys than organics.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Mercury (Hg)</a:t>
            </a:r>
            <a:endParaRPr lang="cs-CZ" dirty="0"/>
          </a:p>
        </p:txBody>
      </p:sp>
      <p:sp>
        <p:nvSpPr>
          <p:cNvPr id="3" name="Zástupný symbol pro obsah 2"/>
          <p:cNvSpPr>
            <a:spLocks noGrp="1"/>
          </p:cNvSpPr>
          <p:nvPr>
            <p:ph sz="quarter" idx="1"/>
          </p:nvPr>
        </p:nvSpPr>
        <p:spPr>
          <a:xfrm>
            <a:off x="301752" y="1527048"/>
            <a:ext cx="8503920" cy="4926288"/>
          </a:xfrm>
        </p:spPr>
        <p:txBody>
          <a:bodyPr>
            <a:normAutofit lnSpcReduction="10000"/>
          </a:bodyPr>
          <a:lstStyle/>
          <a:p>
            <a:endParaRPr lang="cs-CZ" i="1" dirty="0" smtClean="0">
              <a:latin typeface="Calibri" pitchFamily="34" charset="0"/>
            </a:endParaRPr>
          </a:p>
          <a:p>
            <a:r>
              <a:rPr lang="cs-CZ" i="1" dirty="0" smtClean="0">
                <a:latin typeface="Calibri" pitchFamily="34" charset="0"/>
              </a:rPr>
              <a:t>Acute </a:t>
            </a:r>
            <a:r>
              <a:rPr lang="cs-CZ" i="1" dirty="0" smtClean="0">
                <a:latin typeface="Calibri" pitchFamily="34" charset="0"/>
              </a:rPr>
              <a:t>exposure </a:t>
            </a:r>
            <a:r>
              <a:rPr lang="cs-CZ" b="1" i="1" dirty="0" smtClean="0">
                <a:solidFill>
                  <a:srgbClr val="FF0000"/>
                </a:solidFill>
                <a:latin typeface="Calibri" pitchFamily="34" charset="0"/>
              </a:rPr>
              <a:t>Hg</a:t>
            </a:r>
            <a:r>
              <a:rPr lang="cs-CZ" i="1" dirty="0" smtClean="0">
                <a:latin typeface="Calibri" pitchFamily="34" charset="0"/>
              </a:rPr>
              <a:t>:  </a:t>
            </a:r>
            <a:r>
              <a:rPr lang="cs-CZ" dirty="0" smtClean="0">
                <a:latin typeface="Calibri" pitchFamily="34" charset="0"/>
              </a:rPr>
              <a:t>rare in industry, is characterised by febrile illnes with pneumonitis. If severe, it can cause oliguric renal failure. </a:t>
            </a:r>
            <a:endParaRPr lang="cs-CZ" dirty="0" smtClean="0">
              <a:latin typeface="Calibri" pitchFamily="34" charset="0"/>
            </a:endParaRPr>
          </a:p>
          <a:p>
            <a:endParaRPr lang="cs-CZ" dirty="0" smtClean="0">
              <a:latin typeface="Calibri" pitchFamily="34" charset="0"/>
            </a:endParaRPr>
          </a:p>
          <a:p>
            <a:r>
              <a:rPr lang="cs-CZ" i="1" dirty="0" smtClean="0">
                <a:latin typeface="Calibri" pitchFamily="34" charset="0"/>
              </a:rPr>
              <a:t>Chronic exposure </a:t>
            </a:r>
            <a:r>
              <a:rPr lang="cs-CZ" b="1" i="1" dirty="0" smtClean="0">
                <a:solidFill>
                  <a:srgbClr val="FF0000"/>
                </a:solidFill>
                <a:latin typeface="Calibri" pitchFamily="34" charset="0"/>
              </a:rPr>
              <a:t>Hg</a:t>
            </a:r>
            <a:r>
              <a:rPr lang="cs-CZ" i="1" dirty="0" smtClean="0">
                <a:latin typeface="Calibri" pitchFamily="34" charset="0"/>
              </a:rPr>
              <a:t>:  </a:t>
            </a:r>
            <a:r>
              <a:rPr lang="cs-CZ" dirty="0" smtClean="0">
                <a:latin typeface="Calibri" pitchFamily="34" charset="0"/>
              </a:rPr>
              <a:t>slow onset with peculiar neuropsychiatric disorder (erethism), with features of anxiety neurosis, timidity and paranoia. Accompanied by gingivitis, excessive salivation,  intention tremor, dermatographia, scanning speech. Upper motor neuron lesion and visual field constriction are more commonly associated  with organics mercurialism. </a:t>
            </a:r>
            <a:endParaRPr lang="cs-CZ" dirty="0">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Mercury (Hg)</a:t>
            </a:r>
            <a:endParaRPr lang="cs-CZ" dirty="0"/>
          </a:p>
        </p:txBody>
      </p:sp>
      <p:sp>
        <p:nvSpPr>
          <p:cNvPr id="3" name="Zástupný symbol pro obsah 2"/>
          <p:cNvSpPr>
            <a:spLocks noGrp="1"/>
          </p:cNvSpPr>
          <p:nvPr>
            <p:ph sz="quarter" idx="1"/>
          </p:nvPr>
        </p:nvSpPr>
        <p:spPr/>
        <p:txBody>
          <a:bodyPr/>
          <a:lstStyle/>
          <a:p>
            <a:endParaRPr lang="cs-CZ" i="1" dirty="0" smtClean="0">
              <a:latin typeface="Calibri" pitchFamily="34" charset="0"/>
            </a:endParaRPr>
          </a:p>
          <a:p>
            <a:r>
              <a:rPr lang="cs-CZ" i="1" dirty="0" smtClean="0">
                <a:latin typeface="Calibri" pitchFamily="34" charset="0"/>
              </a:rPr>
              <a:t>Biological monitoring: </a:t>
            </a:r>
            <a:r>
              <a:rPr lang="cs-CZ" b="1" dirty="0" smtClean="0">
                <a:solidFill>
                  <a:srgbClr val="FF0000"/>
                </a:solidFill>
                <a:latin typeface="Calibri" pitchFamily="34" charset="0"/>
              </a:rPr>
              <a:t>mercury</a:t>
            </a:r>
            <a:r>
              <a:rPr lang="cs-CZ" b="1" dirty="0" smtClean="0">
                <a:latin typeface="Calibri" pitchFamily="34" charset="0"/>
              </a:rPr>
              <a:t> </a:t>
            </a:r>
            <a:r>
              <a:rPr lang="cs-CZ" dirty="0" smtClean="0">
                <a:latin typeface="Calibri" pitchFamily="34" charset="0"/>
              </a:rPr>
              <a:t>in urine or blood.</a:t>
            </a:r>
          </a:p>
          <a:p>
            <a:endParaRPr lang="cs-CZ" dirty="0" smtClean="0">
              <a:latin typeface="Calibri" pitchFamily="34" charset="0"/>
            </a:endParaRPr>
          </a:p>
          <a:p>
            <a:r>
              <a:rPr lang="cs-CZ" u="sng" dirty="0" smtClean="0">
                <a:latin typeface="Calibri" pitchFamily="34" charset="0"/>
              </a:rPr>
              <a:t>Treatment:</a:t>
            </a:r>
            <a:r>
              <a:rPr lang="cs-CZ" dirty="0" smtClean="0">
                <a:latin typeface="Calibri" pitchFamily="34" charset="0"/>
              </a:rPr>
              <a:t>  </a:t>
            </a:r>
            <a:r>
              <a:rPr lang="cs-CZ" b="1" dirty="0" smtClean="0">
                <a:latin typeface="Calibri" pitchFamily="34" charset="0"/>
              </a:rPr>
              <a:t>BAL, penicillamine</a:t>
            </a:r>
          </a:p>
          <a:p>
            <a:endParaRPr lang="cs-CZ" u="sng" dirty="0" smtClean="0">
              <a:latin typeface="Calibri" pitchFamily="34" charset="0"/>
            </a:endParaRPr>
          </a:p>
          <a:p>
            <a:r>
              <a:rPr lang="cs-CZ" u="sng" dirty="0" smtClean="0">
                <a:latin typeface="Calibri" pitchFamily="34" charset="0"/>
              </a:rPr>
              <a:t>Prognosis: </a:t>
            </a:r>
            <a:r>
              <a:rPr lang="cs-CZ" dirty="0" smtClean="0">
                <a:latin typeface="Calibri" pitchFamily="34" charset="0"/>
              </a:rPr>
              <a:t> for patients with organics poisoning (methyl or ethyl mecury) is poor, often fatal.</a:t>
            </a:r>
            <a:endParaRPr lang="cs-CZ"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alibri" pitchFamily="34" charset="0"/>
              </a:rPr>
              <a:t>Arsenic (As)</a:t>
            </a:r>
            <a:endParaRPr lang="cs-CZ" dirty="0">
              <a:latin typeface="Calibri" pitchFamily="34" charset="0"/>
            </a:endParaRPr>
          </a:p>
        </p:txBody>
      </p:sp>
      <p:sp>
        <p:nvSpPr>
          <p:cNvPr id="3" name="Zástupný symbol pro obsah 2"/>
          <p:cNvSpPr>
            <a:spLocks noGrp="1"/>
          </p:cNvSpPr>
          <p:nvPr>
            <p:ph sz="quarter" idx="1"/>
          </p:nvPr>
        </p:nvSpPr>
        <p:spPr>
          <a:xfrm>
            <a:off x="301752" y="1527048"/>
            <a:ext cx="8503920" cy="4998296"/>
          </a:xfrm>
        </p:spPr>
        <p:txBody>
          <a:bodyPr>
            <a:noAutofit/>
          </a:bodyPr>
          <a:lstStyle/>
          <a:p>
            <a:r>
              <a:rPr lang="cs-CZ" sz="2400" dirty="0" smtClean="0">
                <a:latin typeface="Calibri" pitchFamily="34" charset="0"/>
              </a:rPr>
              <a:t>It is a </a:t>
            </a:r>
            <a:r>
              <a:rPr lang="cs-CZ" sz="2400" b="1" dirty="0" smtClean="0">
                <a:latin typeface="Calibri" pitchFamily="34" charset="0"/>
              </a:rPr>
              <a:t>by-product</a:t>
            </a:r>
            <a:r>
              <a:rPr lang="cs-CZ" sz="2400" dirty="0" smtClean="0">
                <a:latin typeface="Calibri" pitchFamily="34" charset="0"/>
              </a:rPr>
              <a:t> of both ferrous and non ferrous smelting. </a:t>
            </a:r>
          </a:p>
          <a:p>
            <a:r>
              <a:rPr lang="cs-CZ" sz="2400" b="1" dirty="0" smtClean="0">
                <a:solidFill>
                  <a:srgbClr val="FF0000"/>
                </a:solidFill>
                <a:latin typeface="Calibri" pitchFamily="34" charset="0"/>
              </a:rPr>
              <a:t>Arsin</a:t>
            </a:r>
            <a:r>
              <a:rPr lang="cs-CZ" sz="2400" dirty="0" smtClean="0">
                <a:latin typeface="Calibri" pitchFamily="34" charset="0"/>
              </a:rPr>
              <a:t> (AsH3) is a gas  - the most toxic form of arsenic. </a:t>
            </a:r>
            <a:r>
              <a:rPr lang="cs-CZ" sz="2400" dirty="0" smtClean="0">
                <a:latin typeface="Calibri" pitchFamily="34" charset="0"/>
              </a:rPr>
              <a:t>Arsenic is </a:t>
            </a:r>
            <a:r>
              <a:rPr lang="cs-CZ" sz="2400" b="1" dirty="0" smtClean="0">
                <a:latin typeface="Calibri" pitchFamily="34" charset="0"/>
              </a:rPr>
              <a:t>general </a:t>
            </a:r>
            <a:r>
              <a:rPr lang="cs-CZ" sz="2400" b="1" dirty="0" smtClean="0">
                <a:latin typeface="Calibri" pitchFamily="34" charset="0"/>
              </a:rPr>
              <a:t>protoplasmic </a:t>
            </a:r>
            <a:r>
              <a:rPr lang="cs-CZ" sz="2400" b="1" dirty="0" smtClean="0">
                <a:latin typeface="Calibri" pitchFamily="34" charset="0"/>
              </a:rPr>
              <a:t>poison</a:t>
            </a:r>
            <a:r>
              <a:rPr lang="cs-CZ" sz="2400" dirty="0" smtClean="0">
                <a:latin typeface="Calibri" pitchFamily="34" charset="0"/>
              </a:rPr>
              <a:t>.</a:t>
            </a:r>
          </a:p>
          <a:p>
            <a:r>
              <a:rPr lang="cs-CZ" sz="2400" u="sng" dirty="0" smtClean="0">
                <a:latin typeface="Calibri" pitchFamily="34" charset="0"/>
              </a:rPr>
              <a:t>Uses:</a:t>
            </a:r>
            <a:r>
              <a:rPr lang="cs-CZ" sz="2400" dirty="0" smtClean="0">
                <a:latin typeface="Calibri" pitchFamily="34" charset="0"/>
              </a:rPr>
              <a:t> alloys, insecticides, fungicides, rhodenticides, pigments, decolorizer in glass and paper-making.  </a:t>
            </a:r>
          </a:p>
          <a:p>
            <a:endParaRPr lang="cs-CZ" sz="2400" dirty="0" smtClean="0">
              <a:latin typeface="Calibri" pitchFamily="34" charset="0"/>
            </a:endParaRPr>
          </a:p>
          <a:p>
            <a:r>
              <a:rPr lang="cs-CZ" sz="2400" i="1" dirty="0" smtClean="0">
                <a:latin typeface="Calibri" pitchFamily="34" charset="0"/>
              </a:rPr>
              <a:t>Acute effects </a:t>
            </a:r>
            <a:r>
              <a:rPr lang="cs-CZ" sz="2400" b="1" i="1" dirty="0" smtClean="0">
                <a:solidFill>
                  <a:srgbClr val="FF0000"/>
                </a:solidFill>
                <a:latin typeface="Calibri" pitchFamily="34" charset="0"/>
              </a:rPr>
              <a:t>As</a:t>
            </a:r>
            <a:r>
              <a:rPr lang="cs-CZ" sz="2400" i="1" dirty="0" smtClean="0">
                <a:latin typeface="Calibri" pitchFamily="34" charset="0"/>
              </a:rPr>
              <a:t>: </a:t>
            </a:r>
            <a:r>
              <a:rPr lang="cs-CZ" sz="2400" dirty="0" smtClean="0">
                <a:latin typeface="Calibri" pitchFamily="34" charset="0"/>
              </a:rPr>
              <a:t>severe respiratory irritation, nausea, vomiting, diarrhea, abdominal pain, hemolysis, oliguria, shock.</a:t>
            </a:r>
          </a:p>
          <a:p>
            <a:r>
              <a:rPr lang="cs-CZ" sz="2400" i="1" dirty="0" smtClean="0">
                <a:latin typeface="Calibri" pitchFamily="34" charset="0"/>
              </a:rPr>
              <a:t>Chronic effects </a:t>
            </a:r>
            <a:r>
              <a:rPr lang="cs-CZ" sz="2400" b="1" i="1" dirty="0" smtClean="0">
                <a:solidFill>
                  <a:srgbClr val="FF0000"/>
                </a:solidFill>
                <a:latin typeface="Calibri" pitchFamily="34" charset="0"/>
              </a:rPr>
              <a:t>As</a:t>
            </a:r>
            <a:r>
              <a:rPr lang="cs-CZ" sz="2400" i="1" dirty="0" smtClean="0">
                <a:latin typeface="Calibri" pitchFamily="34" charset="0"/>
              </a:rPr>
              <a:t>:</a:t>
            </a:r>
            <a:r>
              <a:rPr lang="cs-CZ" sz="2400" dirty="0" smtClean="0">
                <a:latin typeface="Calibri" pitchFamily="34" charset="0"/>
              </a:rPr>
              <a:t>  gastrointestinal symptoms, encephalopathy, peripheral neuropathy - mainly sensory, hyperkeratosis and hyperpigmentation, liver damage, carcinogenic changes in skin and lungs.  </a:t>
            </a:r>
            <a:endParaRPr lang="cs-CZ" sz="2400" dirty="0">
              <a:latin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146</TotalTime>
  <Words>1204</Words>
  <Application>Microsoft Office PowerPoint</Application>
  <PresentationFormat>Předvádění na obrazovce (4:3)</PresentationFormat>
  <Paragraphs>143</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Administrativní</vt:lpstr>
      <vt:lpstr>Industrial Toxicology</vt:lpstr>
      <vt:lpstr>Industrial toxicology</vt:lpstr>
      <vt:lpstr>Lead (Pb)</vt:lpstr>
      <vt:lpstr>Lead (Pb)</vt:lpstr>
      <vt:lpstr>Leads (Pb)</vt:lpstr>
      <vt:lpstr>Mercury (Hg)</vt:lpstr>
      <vt:lpstr>Mercury (Hg)</vt:lpstr>
      <vt:lpstr>Mercury (Hg)</vt:lpstr>
      <vt:lpstr>Arsenic (As)</vt:lpstr>
      <vt:lpstr>Arsenic (As)</vt:lpstr>
      <vt:lpstr>Chemical  asphyxiants</vt:lpstr>
      <vt:lpstr>Carbon monoxide (CO)</vt:lpstr>
      <vt:lpstr>Carbon monoxide (CO)</vt:lpstr>
      <vt:lpstr>Carbon monoxide (CO)</vt:lpstr>
      <vt:lpstr>Hydrogen cyanide (HCN)</vt:lpstr>
      <vt:lpstr>Hydrogen cyanide (HCN)</vt:lpstr>
      <vt:lpstr>Hydrogen cyanide (HCN)</vt:lpstr>
      <vt:lpstr>Hydrogen sulphide (H2S)</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Markéta</dc:creator>
  <cp:lastModifiedBy>Markéta</cp:lastModifiedBy>
  <cp:revision>16</cp:revision>
  <dcterms:created xsi:type="dcterms:W3CDTF">2011-10-16T21:02:08Z</dcterms:created>
  <dcterms:modified xsi:type="dcterms:W3CDTF">2011-10-16T23:28:27Z</dcterms:modified>
</cp:coreProperties>
</file>