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323" r:id="rId16"/>
    <p:sldId id="316" r:id="rId17"/>
    <p:sldId id="318" r:id="rId18"/>
    <p:sldId id="320" r:id="rId19"/>
    <p:sldId id="322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81" r:id="rId28"/>
    <p:sldId id="282" r:id="rId29"/>
    <p:sldId id="277" r:id="rId30"/>
    <p:sldId id="283" r:id="rId31"/>
    <p:sldId id="284" r:id="rId32"/>
    <p:sldId id="285" r:id="rId33"/>
    <p:sldId id="286" r:id="rId34"/>
    <p:sldId id="290" r:id="rId35"/>
    <p:sldId id="297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10" r:id="rId44"/>
    <p:sldId id="311" r:id="rId45"/>
    <p:sldId id="314" r:id="rId46"/>
    <p:sldId id="315" r:id="rId47"/>
    <p:sldId id="287" r:id="rId48"/>
    <p:sldId id="321" r:id="rId49"/>
    <p:sldId id="325" r:id="rId50"/>
    <p:sldId id="326" r:id="rId51"/>
    <p:sldId id="327" r:id="rId52"/>
    <p:sldId id="328" r:id="rId53"/>
    <p:sldId id="329" r:id="rId54"/>
    <p:sldId id="330" r:id="rId55"/>
  </p:sldIdLst>
  <p:sldSz cx="9144000" cy="6858000" type="screen4x3"/>
  <p:notesSz cx="6881813" cy="100155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968" y="-108"/>
      </p:cViewPr>
      <p:guideLst>
        <p:guide orient="horz" pos="3154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8E09-F263-4DC7-B541-C4BA4546AAC2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0BF60-59B0-415E-9CC0-F3BB767F004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B12E091B-6203-43AF-8ED9-0A446F11A4C6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10312FD6-D76A-424F-AE49-23E2AA4FF17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84872-75F3-4B34-AF3A-35C764264718}" type="slidenum">
              <a:rPr lang="cs-CZ"/>
              <a:pPr/>
              <a:t>16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36B8A-AAA3-4CE4-A6BA-05E8491EB071}" type="slidenum">
              <a:rPr lang="cs-CZ"/>
              <a:pPr/>
              <a:t>17</a:t>
            </a:fld>
            <a:endParaRPr lang="cs-CZ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2DE76-1A3B-4502-92B3-9BD354279E88}" type="slidenum">
              <a:rPr lang="sk-SK"/>
              <a:pPr/>
              <a:t>34</a:t>
            </a:fld>
            <a:endParaRPr 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5DEB6-600B-423C-9B12-5AEB33148590}" type="slidenum">
              <a:rPr lang="sk-SK"/>
              <a:pPr/>
              <a:t>36</a:t>
            </a:fld>
            <a:endParaRPr lang="sk-SK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2F50D-DE59-48F2-8B92-B34E906AC13B}" type="slidenum">
              <a:rPr lang="sk-SK"/>
              <a:pPr/>
              <a:t>37</a:t>
            </a:fld>
            <a:endParaRPr lang="sk-SK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87778E-F7B6-450E-A74E-A901211A4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E3E8CF-B9B4-4F68-98EA-6C3398D1C4AE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B7514A-5937-4387-A8DD-D966FC716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5B73AE-77FD-4311-A127-D04A8300AECB}" type="datetimeFigureOut">
              <a:rPr lang="sk-SK" smtClean="0"/>
              <a:pPr/>
              <a:t>20. 9. 2012</a:t>
            </a:fld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191058-3E24-4855-950D-F853B141C82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vni-pomoc.com/view.php?nazevclanku=tlakove-body&amp;cisloclanku=20061200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xilskupina.info/index.php?co=souhrnp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ilskupina.info/index.php?co=souhrnp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nascholing.net/xcms/text/id/21061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z/imgres?imgurl=http://www.pramenyzdravi.cz/img/article/2007/06/c3880547.jpg&amp;imgrefurl=http://leky.pramenyzdravi.cz/3880547/Lide-v-1-ctvrtleti-spotrebovali-leky-za-zhruba-11-miliard.php&amp;h=160&amp;w=250&amp;sz=23&amp;hl=cs&amp;start=4&amp;um=1&amp;tbnid=qqAwnGKAExTqqM:&amp;tbnh=71&amp;tbnw=111&amp;prev=/images?q=l%C3%A9ky&amp;svnum=10&amp;um=1&amp;hl=cs&amp;lr=&amp;sa=N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z/imgres?imgurl=http://www.3dchem.com/imagesofmolecules/co.jpg&amp;imgrefurl=http://www.3dchem.com/molecules.asp?ID=97&amp;h=362&amp;w=349&amp;sz=15&amp;hl=cs&amp;start=1&amp;um=1&amp;tbnid=c4neuRebJ7ecHM:&amp;tbnh=121&amp;tbnw=117&amp;prev=/images?q=Co2&amp;svnum=10&amp;um=1&amp;hl=cs&amp;lr=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z/imgres?imgurl=http://www.valka.cz/newdesign/v900/html_images/5_2006/image1148634091.jpg&amp;imgrefurl=http://www.valka.cz/newdesign/v900/clanek_11585.html&amp;h=360&amp;w=400&amp;sz=13&amp;hl=cs&amp;start=3&amp;um=1&amp;tbnid=_AN2oQST7H1jTM:&amp;tbnh=112&amp;tbnw=124&amp;prev=/images?q=chl%C3%B3r&amp;svnum=10&amp;um=1&amp;hl=cs&amp;lr=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584175"/>
          </a:xfrm>
        </p:spPr>
        <p:txBody>
          <a:bodyPr/>
          <a:lstStyle/>
          <a:p>
            <a:r>
              <a:rPr lang="sk-SK" dirty="0" smtClean="0"/>
              <a:t>PRVNÍ POMOC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7536" y="6237312"/>
            <a:ext cx="3776464" cy="4096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Mgr. Dana </a:t>
            </a:r>
            <a:r>
              <a:rPr lang="sk-SK" dirty="0" err="1" smtClean="0"/>
              <a:t>Dolanová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Bookman Old Style" pitchFamily="18" charset="0"/>
              </a:rPr>
              <a:t>Vyšetření</a:t>
            </a:r>
            <a:r>
              <a:rPr lang="sk-SK" dirty="0">
                <a:latin typeface="Bookman Old Style" pitchFamily="18" charset="0"/>
              </a:rPr>
              <a:t> </a:t>
            </a:r>
            <a:r>
              <a:rPr lang="sk-SK" dirty="0" err="1">
                <a:latin typeface="Bookman Old Style" pitchFamily="18" charset="0"/>
              </a:rPr>
              <a:t>postiženého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17713"/>
            <a:ext cx="474186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rgbClr val="A50021"/>
                </a:solidFill>
              </a:rPr>
              <a:t>Subjektivní příznaky:</a:t>
            </a:r>
            <a:r>
              <a:rPr lang="cs-CZ" sz="2800" b="1" i="1" dirty="0">
                <a:solidFill>
                  <a:srgbClr val="0000CC"/>
                </a:solidFill>
              </a:rPr>
              <a:t> </a:t>
            </a:r>
            <a:r>
              <a:rPr lang="cs-CZ" sz="2800" dirty="0"/>
              <a:t>bolest, dušnost, žízeň, nauzea, únava, slabost, úzkost, strach, závrať, pocit chladu, ztráta paměti, krepitace, hlad...</a:t>
            </a:r>
          </a:p>
          <a:p>
            <a:pPr>
              <a:buFont typeface="Wingdings" pitchFamily="2" charset="2"/>
              <a:buNone/>
            </a:pPr>
            <a:endParaRPr lang="cs-CZ" sz="280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sz="2800" b="1" dirty="0">
                <a:solidFill>
                  <a:srgbClr val="A50021"/>
                </a:solidFill>
              </a:rPr>
              <a:t>Objektivní příznaky, FF:</a:t>
            </a:r>
            <a:endParaRPr lang="cs-CZ" sz="2800" b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800" dirty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3874" y="2370351"/>
            <a:ext cx="3772427" cy="3409524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Bookman Old Style" pitchFamily="18" charset="0"/>
              </a:rPr>
              <a:t>Vyšetření postiženého – obj.</a:t>
            </a:r>
            <a:endParaRPr lang="en-US">
              <a:latin typeface="Bookman Old Styl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824"/>
            <a:ext cx="8893175" cy="4608512"/>
          </a:xfrm>
        </p:spPr>
        <p:txBody>
          <a:bodyPr/>
          <a:lstStyle/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endParaRPr lang="cs-CZ" sz="2400" b="1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latin typeface="Bookman Old Style" pitchFamily="18" charset="0"/>
              </a:rPr>
              <a:t>POHLEDEM</a:t>
            </a:r>
            <a:r>
              <a:rPr lang="cs-CZ" sz="2400" dirty="0">
                <a:latin typeface="Bookman Old Style" pitchFamily="18" charset="0"/>
              </a:rPr>
              <a:t> – stav celistvosti postavy, komunikace, stav vědomí, poloha postiženého, poruchy hybnosti, dýchání, dušnost, kašel, stav k</a:t>
            </a:r>
            <a:r>
              <a:rPr lang="en-US" sz="2400" dirty="0">
                <a:latin typeface="Bookman Old Style" pitchFamily="18" charset="0"/>
                <a:cs typeface="Times New Roman" pitchFamily="18" charset="0"/>
              </a:rPr>
              <a:t>ů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že a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sliznic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rány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krvácení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(z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ran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a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přirozených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otvor</a:t>
            </a:r>
            <a:r>
              <a:rPr lang="en-US" sz="2400" dirty="0">
                <a:latin typeface="Bookman Old Style" pitchFamily="18" charset="0"/>
                <a:cs typeface="Times New Roman" pitchFamily="18" charset="0"/>
              </a:rPr>
              <a:t>ů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tela),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cizí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tělesa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deformace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zvracení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latin typeface="Bookman Old Style" pitchFamily="18" charset="0"/>
                <a:cs typeface="Times New Roman" pitchFamily="18" charset="0"/>
              </a:rPr>
              <a:t>křeče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POSLECHEM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dýchání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srdeční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akce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zvuky vydávané </a:t>
            </a:r>
            <a:r>
              <a:rPr lang="sk-SK" sz="2400" dirty="0" err="1" smtClean="0">
                <a:latin typeface="Bookman Old Style" pitchFamily="18" charset="0"/>
                <a:cs typeface="Times New Roman" pitchFamily="18" charset="0"/>
              </a:rPr>
              <a:t>poraněným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POHMATEM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tep, telesná teplota,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citlivost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dýchání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krevní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tlak.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POKLEPEM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nad dutými </a:t>
            </a:r>
            <a:r>
              <a:rPr lang="sk-SK" sz="2400" dirty="0" smtClean="0">
                <a:latin typeface="Bookman Old Style" pitchFamily="18" charset="0"/>
                <a:cs typeface="Times New Roman" pitchFamily="18" charset="0"/>
              </a:rPr>
              <a:t>orgány.</a:t>
            </a:r>
            <a:endParaRPr lang="sk-SK" sz="2400" dirty="0"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>
                <a:latin typeface="Bookman Old Style" pitchFamily="18" charset="0"/>
                <a:cs typeface="Times New Roman" pitchFamily="18" charset="0"/>
              </a:rPr>
              <a:t>ČICHEM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aceton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alkohol, spálenina, </a:t>
            </a:r>
            <a:r>
              <a:rPr lang="sk-SK" sz="2400" dirty="0" err="1">
                <a:latin typeface="Bookman Old Style" pitchFamily="18" charset="0"/>
                <a:cs typeface="Times New Roman" pitchFamily="18" charset="0"/>
              </a:rPr>
              <a:t>ředidla</a:t>
            </a:r>
            <a:r>
              <a:rPr lang="sk-SK" sz="2400" dirty="0">
                <a:latin typeface="Bookman Old Style" pitchFamily="18" charset="0"/>
                <a:cs typeface="Times New Roman" pitchFamily="18" charset="0"/>
              </a:rPr>
              <a:t>, plyn, fekálie, moč...</a:t>
            </a: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068513" indent="-2068513">
              <a:lnSpc>
                <a:spcPct val="80000"/>
              </a:lnSpc>
              <a:buFont typeface="Wingdings" pitchFamily="2" charset="2"/>
              <a:buNone/>
            </a:pPr>
            <a:endParaRPr lang="cs-CZ" sz="2400" b="1" i="1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2068513" indent="-2068513" algn="ctr">
              <a:lnSpc>
                <a:spcPct val="80000"/>
              </a:lnSpc>
              <a:buFont typeface="Wingdings" pitchFamily="2" charset="2"/>
              <a:buNone/>
            </a:pPr>
            <a:endParaRPr lang="cs-CZ" sz="2400" b="1" i="1" dirty="0">
              <a:solidFill>
                <a:srgbClr val="0000CC"/>
              </a:solidFill>
              <a:latin typeface="Bookman Old Style" pitchFamily="18" charset="0"/>
            </a:endParaRPr>
          </a:p>
          <a:p>
            <a:pPr marL="2068513" indent="-2068513">
              <a:lnSpc>
                <a:spcPct val="80000"/>
              </a:lnSpc>
            </a:pP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>
                <a:latin typeface="Bookman Old Style" pitchFamily="18" charset="0"/>
              </a:rPr>
              <a:t>Fyzikální vyšetření postiženého</a:t>
            </a:r>
            <a:endParaRPr lang="en-US">
              <a:latin typeface="Bookman Old Style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17713"/>
            <a:ext cx="8775700" cy="52276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sz="2400" b="1" dirty="0">
              <a:solidFill>
                <a:schemeClr val="folHlink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400" b="1" dirty="0">
                <a:latin typeface="Bookman Old Style" pitchFamily="18" charset="0"/>
              </a:rPr>
              <a:t>HLAVA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400" b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b="1" dirty="0"/>
              <a:t>Vlasatá část</a:t>
            </a:r>
            <a:r>
              <a:rPr lang="cs-CZ" sz="2400" dirty="0"/>
              <a:t> (krvácení, deformace)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b="1" dirty="0"/>
              <a:t>Obličej</a:t>
            </a:r>
            <a:r>
              <a:rPr lang="cs-CZ" sz="2400" dirty="0"/>
              <a:t> (barva k</a:t>
            </a:r>
            <a:r>
              <a:rPr lang="en-US" sz="2400" dirty="0">
                <a:cs typeface="Times New Roman" pitchFamily="18" charset="0"/>
              </a:rPr>
              <a:t>ů</a:t>
            </a:r>
            <a:r>
              <a:rPr lang="sk-SK" sz="2400" dirty="0">
                <a:cs typeface="Times New Roman" pitchFamily="18" charset="0"/>
              </a:rPr>
              <a:t>že, výraz </a:t>
            </a:r>
            <a:r>
              <a:rPr lang="sk-SK" sz="2400" dirty="0" err="1">
                <a:cs typeface="Times New Roman" pitchFamily="18" charset="0"/>
              </a:rPr>
              <a:t>tváře</a:t>
            </a:r>
            <a:r>
              <a:rPr lang="sk-SK" sz="2400" dirty="0">
                <a:cs typeface="Times New Roman" pitchFamily="18" charset="0"/>
              </a:rPr>
              <a:t>, pot, deformity, </a:t>
            </a:r>
            <a:r>
              <a:rPr lang="sk-SK" sz="2400" dirty="0" err="1">
                <a:cs typeface="Times New Roman" pitchFamily="18" charset="0"/>
              </a:rPr>
              <a:t>otoky</a:t>
            </a:r>
            <a:r>
              <a:rPr lang="sk-SK" sz="24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Oči </a:t>
            </a:r>
            <a:r>
              <a:rPr lang="sk-SK" sz="2400" dirty="0">
                <a:cs typeface="Times New Roman" pitchFamily="18" charset="0"/>
              </a:rPr>
              <a:t>(</a:t>
            </a:r>
            <a:r>
              <a:rPr lang="sk-SK" sz="2400" dirty="0" err="1">
                <a:cs typeface="Times New Roman" pitchFamily="18" charset="0"/>
              </a:rPr>
              <a:t>otevření</a:t>
            </a:r>
            <a:r>
              <a:rPr lang="sk-SK" sz="2400" dirty="0">
                <a:cs typeface="Times New Roman" pitchFamily="18" charset="0"/>
              </a:rPr>
              <a:t>, </a:t>
            </a:r>
            <a:r>
              <a:rPr lang="sk-SK" sz="2400" dirty="0" err="1">
                <a:cs typeface="Times New Roman" pitchFamily="18" charset="0"/>
              </a:rPr>
              <a:t>spontánní</a:t>
            </a:r>
            <a:r>
              <a:rPr lang="sk-SK" sz="2400" dirty="0">
                <a:cs typeface="Times New Roman" pitchFamily="18" charset="0"/>
              </a:rPr>
              <a:t>, na oslovení nebo bolestivý podnet, stav </a:t>
            </a:r>
            <a:r>
              <a:rPr lang="sk-SK" sz="2400" dirty="0" err="1">
                <a:cs typeface="Times New Roman" pitchFamily="18" charset="0"/>
              </a:rPr>
              <a:t>zornic</a:t>
            </a:r>
            <a:r>
              <a:rPr lang="sk-SK" sz="2400" dirty="0">
                <a:cs typeface="Times New Roman" pitchFamily="18" charset="0"/>
              </a:rPr>
              <a:t> – </a:t>
            </a:r>
            <a:r>
              <a:rPr lang="sk-SK" sz="2400" dirty="0" err="1">
                <a:cs typeface="Times New Roman" pitchFamily="18" charset="0"/>
              </a:rPr>
              <a:t>velikost</a:t>
            </a:r>
            <a:r>
              <a:rPr lang="sk-SK" sz="2400" dirty="0">
                <a:cs typeface="Times New Roman" pitchFamily="18" charset="0"/>
              </a:rPr>
              <a:t>, symetrie, poloha, </a:t>
            </a:r>
            <a:r>
              <a:rPr lang="sk-SK" sz="2400" dirty="0" err="1">
                <a:cs typeface="Times New Roman" pitchFamily="18" charset="0"/>
              </a:rPr>
              <a:t>reakce</a:t>
            </a:r>
            <a:r>
              <a:rPr lang="sk-SK" sz="2400" dirty="0">
                <a:cs typeface="Times New Roman" pitchFamily="18" charset="0"/>
              </a:rPr>
              <a:t> na osvit)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Nos</a:t>
            </a:r>
            <a:r>
              <a:rPr lang="sk-SK" sz="2400" dirty="0">
                <a:cs typeface="Times New Roman" pitchFamily="18" charset="0"/>
              </a:rPr>
              <a:t> (tvar, </a:t>
            </a:r>
            <a:r>
              <a:rPr lang="sk-SK" sz="2400" dirty="0" err="1">
                <a:cs typeface="Times New Roman" pitchFamily="18" charset="0"/>
              </a:rPr>
              <a:t>vytékání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tekutin</a:t>
            </a:r>
            <a:r>
              <a:rPr lang="sk-SK" sz="2400" dirty="0">
                <a:cs typeface="Times New Roman" pitchFamily="18" charset="0"/>
              </a:rPr>
              <a:t>, </a:t>
            </a:r>
            <a:r>
              <a:rPr lang="sk-SK" sz="2400" dirty="0" err="1">
                <a:cs typeface="Times New Roman" pitchFamily="18" charset="0"/>
              </a:rPr>
              <a:t>krve</a:t>
            </a:r>
            <a:r>
              <a:rPr lang="sk-SK" sz="24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Ústa</a:t>
            </a:r>
            <a:r>
              <a:rPr lang="sk-SK" sz="2400" dirty="0">
                <a:cs typeface="Times New Roman" pitchFamily="18" charset="0"/>
              </a:rPr>
              <a:t> (</a:t>
            </a:r>
            <a:r>
              <a:rPr lang="sk-SK" sz="2400" dirty="0" err="1">
                <a:cs typeface="Times New Roman" pitchFamily="18" charset="0"/>
              </a:rPr>
              <a:t>cizí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tělesa</a:t>
            </a:r>
            <a:r>
              <a:rPr lang="sk-SK" sz="2400" dirty="0">
                <a:cs typeface="Times New Roman" pitchFamily="18" charset="0"/>
              </a:rPr>
              <a:t>, stav chrupu, zápach, zvratky, </a:t>
            </a:r>
            <a:r>
              <a:rPr lang="sk-SK" sz="2400" dirty="0" err="1">
                <a:cs typeface="Times New Roman" pitchFamily="18" charset="0"/>
              </a:rPr>
              <a:t>zbytky</a:t>
            </a:r>
            <a:r>
              <a:rPr lang="sk-SK" sz="2400" dirty="0">
                <a:cs typeface="Times New Roman" pitchFamily="18" charset="0"/>
              </a:rPr>
              <a:t> potravy)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sk-SK" sz="2400" b="1" dirty="0">
                <a:cs typeface="Times New Roman" pitchFamily="18" charset="0"/>
              </a:rPr>
              <a:t>Uši</a:t>
            </a:r>
            <a:r>
              <a:rPr lang="sk-SK" sz="2400" dirty="0">
                <a:cs typeface="Times New Roman" pitchFamily="18" charset="0"/>
              </a:rPr>
              <a:t> (</a:t>
            </a:r>
            <a:r>
              <a:rPr lang="sk-SK" sz="2400" dirty="0" err="1">
                <a:cs typeface="Times New Roman" pitchFamily="18" charset="0"/>
              </a:rPr>
              <a:t>zda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postižený</a:t>
            </a:r>
            <a:r>
              <a:rPr lang="sk-SK" sz="2400" dirty="0">
                <a:cs typeface="Times New Roman" pitchFamily="18" charset="0"/>
              </a:rPr>
              <a:t> slyší, </a:t>
            </a:r>
            <a:r>
              <a:rPr lang="sk-SK" sz="2400" dirty="0" err="1">
                <a:cs typeface="Times New Roman" pitchFamily="18" charset="0"/>
              </a:rPr>
              <a:t>cizí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tělesa</a:t>
            </a:r>
            <a:r>
              <a:rPr lang="sk-SK" sz="2400" dirty="0">
                <a:cs typeface="Times New Roman" pitchFamily="18" charset="0"/>
              </a:rPr>
              <a:t>, </a:t>
            </a:r>
            <a:r>
              <a:rPr lang="sk-SK" sz="2400" dirty="0" err="1">
                <a:cs typeface="Times New Roman" pitchFamily="18" charset="0"/>
              </a:rPr>
              <a:t>vytékání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krve</a:t>
            </a:r>
            <a:r>
              <a:rPr lang="sk-SK" sz="2400" dirty="0">
                <a:cs typeface="Times New Roman" pitchFamily="18" charset="0"/>
              </a:rPr>
              <a:t> nebo </a:t>
            </a:r>
            <a:r>
              <a:rPr lang="sk-SK" sz="2400" dirty="0" err="1">
                <a:cs typeface="Times New Roman" pitchFamily="18" charset="0"/>
              </a:rPr>
              <a:t>mozkomíšního</a:t>
            </a:r>
            <a:r>
              <a:rPr lang="sk-SK" sz="2400" dirty="0">
                <a:cs typeface="Times New Roman" pitchFamily="18" charset="0"/>
              </a:rPr>
              <a:t> moku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>
                <a:latin typeface="Bookman Old Style" pitchFamily="18" charset="0"/>
              </a:rPr>
              <a:t>Fyzikální vyšetření postiženého</a:t>
            </a:r>
            <a:endParaRPr lang="en-US">
              <a:latin typeface="Bookman Old Style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17713"/>
            <a:ext cx="8424862" cy="457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b="1" dirty="0"/>
              <a:t>KRK</a:t>
            </a:r>
            <a:r>
              <a:rPr lang="sk-SK" sz="2400" dirty="0"/>
              <a:t> – tep, krční </a:t>
            </a:r>
            <a:r>
              <a:rPr lang="sk-SK" sz="2400" dirty="0" err="1" smtClean="0"/>
              <a:t>páteř</a:t>
            </a:r>
            <a:r>
              <a:rPr lang="sk-SK" sz="2400" dirty="0" smtClean="0"/>
              <a:t>...</a:t>
            </a: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HRUDNÍK</a:t>
            </a:r>
            <a:r>
              <a:rPr lang="sk-SK" sz="2400" dirty="0"/>
              <a:t> – </a:t>
            </a:r>
            <a:r>
              <a:rPr lang="sk-SK" sz="2400" dirty="0" err="1"/>
              <a:t>deformace</a:t>
            </a:r>
            <a:r>
              <a:rPr lang="sk-SK" sz="2400" dirty="0"/>
              <a:t>, </a:t>
            </a:r>
            <a:r>
              <a:rPr lang="sk-SK" sz="2400" dirty="0" err="1"/>
              <a:t>rány</a:t>
            </a:r>
            <a:r>
              <a:rPr lang="sk-SK" sz="2400" dirty="0"/>
              <a:t>, </a:t>
            </a:r>
            <a:r>
              <a:rPr lang="sk-SK" sz="2400" dirty="0" err="1"/>
              <a:t>ryhlost</a:t>
            </a:r>
            <a:r>
              <a:rPr lang="sk-SK" sz="2400" dirty="0"/>
              <a:t>, </a:t>
            </a:r>
            <a:r>
              <a:rPr lang="sk-SK" sz="2400" dirty="0" err="1"/>
              <a:t>hloubku</a:t>
            </a:r>
            <a:r>
              <a:rPr lang="sk-SK" sz="2400" dirty="0"/>
              <a:t>, 				</a:t>
            </a:r>
            <a:r>
              <a:rPr lang="sk-SK" sz="2400" dirty="0" err="1"/>
              <a:t>pravidelnost</a:t>
            </a:r>
            <a:r>
              <a:rPr lang="sk-SK" sz="2400" dirty="0"/>
              <a:t> a </a:t>
            </a:r>
            <a:r>
              <a:rPr lang="sk-SK" sz="2400" dirty="0" err="1"/>
              <a:t>namáhavost</a:t>
            </a:r>
            <a:r>
              <a:rPr lang="sk-SK" sz="2400" dirty="0"/>
              <a:t> </a:t>
            </a:r>
            <a:r>
              <a:rPr lang="sk-SK" sz="2400" dirty="0" err="1"/>
              <a:t>dechu</a:t>
            </a:r>
            <a:r>
              <a:rPr lang="sk-SK" sz="2400" dirty="0"/>
              <a:t>, </a:t>
            </a:r>
            <a:r>
              <a:rPr lang="sk-SK" sz="2400" dirty="0" err="1"/>
              <a:t>dechové</a:t>
            </a:r>
            <a:r>
              <a:rPr lang="sk-SK" sz="2400" dirty="0"/>
              <a:t> 			</a:t>
            </a:r>
            <a:r>
              <a:rPr lang="sk-SK" sz="2400" dirty="0" smtClean="0"/>
              <a:t>fenomény...</a:t>
            </a: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BŘICHO</a:t>
            </a:r>
            <a:r>
              <a:rPr lang="sk-SK" sz="2400" dirty="0"/>
              <a:t> – stav </a:t>
            </a:r>
            <a:r>
              <a:rPr lang="sk-SK" sz="2400" dirty="0" err="1"/>
              <a:t>břišní</a:t>
            </a:r>
            <a:r>
              <a:rPr lang="sk-SK" sz="2400" dirty="0"/>
              <a:t> steny, </a:t>
            </a:r>
            <a:r>
              <a:rPr lang="sk-SK" sz="2400" dirty="0" err="1"/>
              <a:t>celistvost</a:t>
            </a:r>
            <a:r>
              <a:rPr lang="sk-SK" sz="2400" dirty="0"/>
              <a:t>, </a:t>
            </a:r>
            <a:r>
              <a:rPr lang="sk-SK" sz="2400" dirty="0" err="1"/>
              <a:t>prohmatnost</a:t>
            </a:r>
            <a:r>
              <a:rPr lang="sk-SK" sz="2400" dirty="0"/>
              <a:t>,     			</a:t>
            </a:r>
            <a:r>
              <a:rPr lang="sk-SK" sz="2400" dirty="0" err="1"/>
              <a:t>rány</a:t>
            </a:r>
            <a:r>
              <a:rPr lang="sk-SK" sz="2400" dirty="0"/>
              <a:t>, </a:t>
            </a:r>
            <a:r>
              <a:rPr lang="sk-SK" sz="2400" dirty="0" err="1" smtClean="0"/>
              <a:t>hematomy</a:t>
            </a:r>
            <a:r>
              <a:rPr lang="sk-SK" sz="2400" dirty="0" smtClean="0"/>
              <a:t>...</a:t>
            </a: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/>
              <a:t>KONČETINY</a:t>
            </a:r>
            <a:r>
              <a:rPr lang="sk-SK" sz="2400" dirty="0"/>
              <a:t>- </a:t>
            </a:r>
            <a:r>
              <a:rPr lang="sk-SK" sz="2400" dirty="0" err="1"/>
              <a:t>celistvost</a:t>
            </a:r>
            <a:r>
              <a:rPr lang="sk-SK" sz="2400" dirty="0"/>
              <a:t> kostí, </a:t>
            </a:r>
            <a:r>
              <a:rPr lang="sk-SK" sz="2400" dirty="0" err="1"/>
              <a:t>deformace</a:t>
            </a:r>
            <a:r>
              <a:rPr lang="sk-SK" sz="2400" dirty="0"/>
              <a:t>, stav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400" dirty="0"/>
              <a:t>                         a </a:t>
            </a:r>
            <a:r>
              <a:rPr lang="sk-SK" sz="2400" dirty="0" err="1"/>
              <a:t>funkčnost</a:t>
            </a:r>
            <a:r>
              <a:rPr lang="sk-SK" sz="2400" dirty="0"/>
              <a:t> </a:t>
            </a:r>
            <a:r>
              <a:rPr lang="sk-SK" sz="2400" dirty="0" err="1"/>
              <a:t>kloub</a:t>
            </a:r>
            <a:r>
              <a:rPr lang="en-US" sz="2400" dirty="0"/>
              <a:t>ů</a:t>
            </a:r>
            <a:r>
              <a:rPr lang="sk-SK" sz="2400" dirty="0"/>
              <a:t>, stav k</a:t>
            </a:r>
            <a:r>
              <a:rPr lang="en-US" sz="2400" dirty="0"/>
              <a:t>ů</a:t>
            </a:r>
            <a:r>
              <a:rPr lang="sk-SK" sz="2400" dirty="0" smtClean="0"/>
              <a:t>že...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sk-SK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Přehled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nejčastějších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situací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v </a:t>
            </a:r>
            <a:r>
              <a:rPr lang="sk-SK" dirty="0" err="1" smtClean="0"/>
              <a:t>první</a:t>
            </a:r>
            <a:r>
              <a:rPr lang="sk-SK" dirty="0" smtClean="0"/>
              <a:t> pomoci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Krvácení</a:t>
            </a:r>
            <a:r>
              <a:rPr lang="sk-SK" dirty="0" smtClean="0"/>
              <a:t> </a:t>
            </a:r>
          </a:p>
          <a:p>
            <a:r>
              <a:rPr lang="sk-SK" dirty="0" smtClean="0"/>
              <a:t>Šokové stavy</a:t>
            </a:r>
          </a:p>
          <a:p>
            <a:r>
              <a:rPr lang="sk-SK" dirty="0" smtClean="0"/>
              <a:t>Termické </a:t>
            </a:r>
            <a:r>
              <a:rPr lang="sk-SK" dirty="0" err="1" smtClean="0"/>
              <a:t>poranění</a:t>
            </a:r>
            <a:r>
              <a:rPr lang="sk-SK" dirty="0" smtClean="0"/>
              <a:t>, el. </a:t>
            </a:r>
            <a:r>
              <a:rPr lang="sk-SK" dirty="0" err="1" smtClean="0"/>
              <a:t>proud</a:t>
            </a:r>
            <a:endParaRPr lang="sk-SK" dirty="0" smtClean="0"/>
          </a:p>
          <a:p>
            <a:r>
              <a:rPr lang="sk-SK" dirty="0" err="1" smtClean="0"/>
              <a:t>Poranění</a:t>
            </a:r>
            <a:r>
              <a:rPr lang="sk-SK" dirty="0" smtClean="0"/>
              <a:t> hrudníka, </a:t>
            </a:r>
            <a:r>
              <a:rPr lang="sk-SK" dirty="0" err="1" smtClean="0"/>
              <a:t>břicha</a:t>
            </a:r>
            <a:endParaRPr lang="sk-SK" dirty="0" smtClean="0"/>
          </a:p>
          <a:p>
            <a:r>
              <a:rPr lang="sk-SK" dirty="0" smtClean="0"/>
              <a:t>Úrazy a </a:t>
            </a:r>
            <a:r>
              <a:rPr lang="sk-SK" dirty="0" err="1" smtClean="0"/>
              <a:t>onemocnění</a:t>
            </a:r>
            <a:r>
              <a:rPr lang="sk-SK" dirty="0" smtClean="0"/>
              <a:t> pohybového systému</a:t>
            </a:r>
          </a:p>
          <a:p>
            <a:r>
              <a:rPr lang="sk-SK" dirty="0" err="1" smtClean="0"/>
              <a:t>Mozkolebeční</a:t>
            </a:r>
            <a:r>
              <a:rPr lang="sk-SK" dirty="0" smtClean="0"/>
              <a:t> </a:t>
            </a:r>
            <a:r>
              <a:rPr lang="sk-SK" dirty="0" err="1" smtClean="0"/>
              <a:t>poranění</a:t>
            </a:r>
            <a:r>
              <a:rPr lang="sk-SK" dirty="0" smtClean="0"/>
              <a:t>, </a:t>
            </a:r>
            <a:r>
              <a:rPr lang="sk-SK" dirty="0" err="1" smtClean="0"/>
              <a:t>onemocnění</a:t>
            </a:r>
            <a:r>
              <a:rPr lang="sk-SK" dirty="0" smtClean="0"/>
              <a:t> CNS</a:t>
            </a:r>
          </a:p>
          <a:p>
            <a:r>
              <a:rPr lang="sk-SK" dirty="0" smtClean="0"/>
              <a:t>Autonehody</a:t>
            </a:r>
          </a:p>
          <a:p>
            <a:r>
              <a:rPr lang="sk-SK" dirty="0" err="1" smtClean="0"/>
              <a:t>Intoxikace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Krvácení</a:t>
            </a:r>
            <a:r>
              <a:rPr lang="sk-SK" dirty="0" smtClean="0"/>
              <a:t> - </a:t>
            </a:r>
            <a:r>
              <a:rPr lang="sk-SK" dirty="0" err="1" smtClean="0"/>
              <a:t>dělení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en-US" sz="2800" dirty="0" smtClean="0"/>
              <a:t> </a:t>
            </a:r>
            <a:r>
              <a:rPr lang="cs-CZ" sz="2800" dirty="0" smtClean="0"/>
              <a:t>rychlosti</a:t>
            </a:r>
            <a:r>
              <a:rPr lang="en-US" sz="2800" dirty="0" smtClean="0"/>
              <a:t> </a:t>
            </a:r>
            <a:r>
              <a:rPr lang="sk-SK" sz="2800" dirty="0" smtClean="0"/>
              <a:t>– </a:t>
            </a:r>
            <a:r>
              <a:rPr lang="sk-SK" sz="2800" dirty="0" err="1" smtClean="0">
                <a:solidFill>
                  <a:schemeClr val="hlink"/>
                </a:solidFill>
              </a:rPr>
              <a:t>náhlé</a:t>
            </a:r>
            <a:r>
              <a:rPr lang="sk-SK" sz="2800" dirty="0" smtClean="0">
                <a:solidFill>
                  <a:schemeClr val="hlink"/>
                </a:solidFill>
              </a:rPr>
              <a:t> X </a:t>
            </a:r>
            <a:r>
              <a:rPr lang="sk-SK" sz="2800" dirty="0" err="1" smtClean="0">
                <a:solidFill>
                  <a:schemeClr val="hlink"/>
                </a:solidFill>
              </a:rPr>
              <a:t>pozvolné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en-US" sz="2800" dirty="0" smtClean="0"/>
              <a:t> </a:t>
            </a:r>
            <a:r>
              <a:rPr lang="en-US" sz="2800" dirty="0" err="1" smtClean="0"/>
              <a:t>rozsah</a:t>
            </a:r>
            <a:r>
              <a:rPr lang="sk-SK" sz="2800" dirty="0" smtClean="0"/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poranění</a:t>
            </a:r>
            <a:r>
              <a:rPr lang="sk-SK" sz="2800" dirty="0" smtClean="0"/>
              <a:t> – </a:t>
            </a:r>
            <a:r>
              <a:rPr lang="sk-SK" sz="2800" dirty="0" smtClean="0">
                <a:solidFill>
                  <a:schemeClr val="hlink"/>
                </a:solidFill>
              </a:rPr>
              <a:t>malé X </a:t>
            </a:r>
            <a:r>
              <a:rPr lang="sk-SK" sz="2800" dirty="0" err="1" smtClean="0">
                <a:solidFill>
                  <a:schemeClr val="hlink"/>
                </a:solidFill>
              </a:rPr>
              <a:t>velké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sk-SK" sz="2800" dirty="0" smtClean="0"/>
              <a:t> </a:t>
            </a:r>
            <a:r>
              <a:rPr lang="sk-SK" sz="2800" dirty="0" err="1" smtClean="0"/>
              <a:t>směru</a:t>
            </a:r>
            <a:r>
              <a:rPr lang="sk-SK" sz="2800" dirty="0" smtClean="0"/>
              <a:t> </a:t>
            </a:r>
            <a:r>
              <a:rPr lang="sk-SK" sz="2800" dirty="0" err="1" smtClean="0"/>
              <a:t>projevu</a:t>
            </a:r>
            <a:r>
              <a:rPr lang="sk-SK" sz="2800" dirty="0" smtClean="0"/>
              <a:t> – </a:t>
            </a:r>
            <a:r>
              <a:rPr lang="sk-SK" sz="2800" dirty="0" err="1" smtClean="0">
                <a:solidFill>
                  <a:schemeClr val="hlink"/>
                </a:solidFill>
              </a:rPr>
              <a:t>zevní</a:t>
            </a:r>
            <a:r>
              <a:rPr lang="sk-SK" sz="2800" dirty="0" smtClean="0">
                <a:solidFill>
                  <a:schemeClr val="hlink"/>
                </a:solidFill>
              </a:rPr>
              <a:t> X </a:t>
            </a:r>
            <a:r>
              <a:rPr lang="sk-SK" sz="2800" dirty="0" err="1" smtClean="0">
                <a:solidFill>
                  <a:schemeClr val="hlink"/>
                </a:solidFill>
              </a:rPr>
              <a:t>vnitřní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800" dirty="0" err="1" smtClean="0"/>
              <a:t>Dle</a:t>
            </a:r>
            <a:r>
              <a:rPr lang="sk-SK" sz="2800" dirty="0" smtClean="0"/>
              <a:t> </a:t>
            </a:r>
            <a:r>
              <a:rPr lang="sk-SK" sz="2800" dirty="0" err="1" smtClean="0"/>
              <a:t>postižené</a:t>
            </a:r>
            <a:r>
              <a:rPr lang="sk-SK" sz="2800" dirty="0" smtClean="0"/>
              <a:t> </a:t>
            </a:r>
            <a:r>
              <a:rPr lang="sk-SK" sz="2800" dirty="0" err="1" smtClean="0"/>
              <a:t>cévy</a:t>
            </a:r>
            <a:r>
              <a:rPr lang="sk-SK" sz="2800" dirty="0" smtClean="0"/>
              <a:t> – </a:t>
            </a:r>
            <a:r>
              <a:rPr lang="sk-SK" sz="2800" dirty="0" err="1" smtClean="0">
                <a:solidFill>
                  <a:schemeClr val="hlink"/>
                </a:solidFill>
              </a:rPr>
              <a:t>tepenné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>
                <a:solidFill>
                  <a:schemeClr val="hlink"/>
                </a:solidFill>
              </a:rPr>
              <a:t>                                         žilní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>
                <a:solidFill>
                  <a:schemeClr val="hlink"/>
                </a:solidFill>
              </a:rPr>
              <a:t>                                         </a:t>
            </a:r>
            <a:r>
              <a:rPr lang="sk-SK" sz="2800" dirty="0" err="1" smtClean="0">
                <a:solidFill>
                  <a:schemeClr val="hlink"/>
                </a:solidFill>
              </a:rPr>
              <a:t>vlásečnicové</a:t>
            </a:r>
            <a:endParaRPr lang="sk-SK" sz="2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sz="2800" dirty="0" smtClean="0">
                <a:solidFill>
                  <a:schemeClr val="hlink"/>
                </a:solidFill>
              </a:rPr>
              <a:t>                                         </a:t>
            </a:r>
            <a:r>
              <a:rPr lang="sk-SK" sz="2800" dirty="0" err="1" smtClean="0">
                <a:solidFill>
                  <a:schemeClr val="hlink"/>
                </a:solidFill>
              </a:rPr>
              <a:t>smíšené</a:t>
            </a:r>
            <a:r>
              <a:rPr lang="sk-SK" sz="2800" dirty="0" smtClean="0">
                <a:solidFill>
                  <a:schemeClr val="hlink"/>
                </a:solidFill>
              </a:rPr>
              <a:t> </a:t>
            </a:r>
            <a:endParaRPr lang="en-US" sz="2800" dirty="0" smtClean="0">
              <a:solidFill>
                <a:schemeClr val="hlink"/>
              </a:solidFill>
            </a:endParaRPr>
          </a:p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2987824" y="4077072"/>
            <a:ext cx="3024336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3635896" y="4293096"/>
            <a:ext cx="2520280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KRVÁCENÍ</a:t>
            </a:r>
            <a:r>
              <a:rPr lang="sk-SK" b="1" dirty="0" smtClean="0">
                <a:solidFill>
                  <a:srgbClr val="FF0000"/>
                </a:solidFill>
              </a:rPr>
              <a:t> PP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9275"/>
            <a:ext cx="8207375" cy="4937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k-SK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postup</a:t>
            </a:r>
            <a:r>
              <a:rPr lang="sk-SK" sz="2400" dirty="0" err="1" smtClean="0"/>
              <a:t>ujte</a:t>
            </a:r>
            <a:r>
              <a:rPr lang="en-US" sz="2400" dirty="0" smtClean="0"/>
              <a:t> </a:t>
            </a:r>
            <a:r>
              <a:rPr lang="en-US" sz="2400" dirty="0" err="1" smtClean="0"/>
              <a:t>velice</a:t>
            </a:r>
            <a:r>
              <a:rPr lang="en-US" sz="2400" dirty="0" smtClean="0"/>
              <a:t> </a:t>
            </a:r>
            <a:r>
              <a:rPr lang="en-US" sz="2400" dirty="0" err="1" smtClean="0"/>
              <a:t>rychle</a:t>
            </a:r>
            <a:r>
              <a:rPr lang="sk-SK" sz="2400" dirty="0" smtClean="0"/>
              <a:t>,</a:t>
            </a:r>
            <a:endParaRPr lang="sk-SK" sz="2400" dirty="0" smtClean="0"/>
          </a:p>
          <a:p>
            <a:pPr>
              <a:lnSpc>
                <a:spcPct val="90000"/>
              </a:lnSpc>
            </a:pPr>
            <a:r>
              <a:rPr lang="sk-SK" sz="2400" dirty="0" err="1" smtClean="0"/>
              <a:t>postiženého</a:t>
            </a:r>
            <a:r>
              <a:rPr lang="sk-SK" sz="2400" dirty="0" smtClean="0"/>
              <a:t> </a:t>
            </a:r>
            <a:r>
              <a:rPr lang="sk-SK" sz="2400" dirty="0"/>
              <a:t>položte nebo </a:t>
            </a:r>
            <a:r>
              <a:rPr lang="sk-SK" sz="2400" dirty="0" smtClean="0"/>
              <a:t>posaďte,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err="1" smtClean="0"/>
              <a:t>elevujte</a:t>
            </a:r>
            <a:r>
              <a:rPr lang="sk-SK" sz="2400" dirty="0" smtClean="0"/>
              <a:t> </a:t>
            </a:r>
            <a:r>
              <a:rPr lang="sk-SK" sz="2400" dirty="0" err="1" smtClean="0"/>
              <a:t>končetinu</a:t>
            </a:r>
            <a:r>
              <a:rPr lang="sk-SK" sz="2400" dirty="0" smtClean="0"/>
              <a:t> </a:t>
            </a:r>
            <a:r>
              <a:rPr lang="sk-SK" sz="2400" dirty="0"/>
              <a:t>nad úroveň srdce (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sk-SK" sz="2400" dirty="0"/>
              <a:t> </a:t>
            </a:r>
            <a:r>
              <a:rPr lang="sk-SK" sz="2400" dirty="0" smtClean="0"/>
              <a:t>tlaku </a:t>
            </a:r>
            <a:r>
              <a:rPr lang="sk-SK" sz="2400" dirty="0"/>
              <a:t>v </a:t>
            </a:r>
            <a:r>
              <a:rPr lang="sk-SK" sz="2400" dirty="0" err="1"/>
              <a:t>končetině</a:t>
            </a:r>
            <a:r>
              <a:rPr lang="sk-SK" sz="2400" dirty="0" smtClean="0"/>
              <a:t>),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smtClean="0"/>
              <a:t>stlačte </a:t>
            </a:r>
            <a:r>
              <a:rPr lang="sk-SK" sz="2400" dirty="0"/>
              <a:t>ránu </a:t>
            </a:r>
            <a:r>
              <a:rPr lang="sk-SK" sz="2400" dirty="0" err="1"/>
              <a:t>pevně</a:t>
            </a:r>
            <a:r>
              <a:rPr lang="sk-SK" sz="2400" dirty="0"/>
              <a:t> </a:t>
            </a:r>
            <a:r>
              <a:rPr lang="sk-SK" sz="2400" dirty="0" err="1"/>
              <a:t>přes</a:t>
            </a:r>
            <a:r>
              <a:rPr lang="sk-SK" sz="2400" dirty="0"/>
              <a:t> kus </a:t>
            </a:r>
            <a:r>
              <a:rPr lang="sk-SK" sz="2400" dirty="0" smtClean="0"/>
              <a:t>tkaniny </a:t>
            </a:r>
            <a:r>
              <a:rPr lang="sk-SK" sz="2400" dirty="0" smtClean="0"/>
              <a:t>rukou,</a:t>
            </a:r>
            <a:endParaRPr lang="sk-SK" sz="2400" dirty="0" smtClean="0"/>
          </a:p>
          <a:p>
            <a:pPr>
              <a:lnSpc>
                <a:spcPct val="90000"/>
              </a:lnSpc>
            </a:pPr>
            <a:r>
              <a:rPr lang="sk-SK" sz="2400" dirty="0" err="1" smtClean="0"/>
              <a:t>přiložte</a:t>
            </a:r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tlakový </a:t>
            </a:r>
            <a:r>
              <a:rPr lang="sk-SK" sz="2400" dirty="0" err="1" smtClean="0">
                <a:solidFill>
                  <a:srgbClr val="FF0000"/>
                </a:solidFill>
              </a:rPr>
              <a:t>obvaz</a:t>
            </a:r>
            <a:r>
              <a:rPr lang="sk-SK" sz="2400" dirty="0" smtClean="0">
                <a:solidFill>
                  <a:srgbClr val="FF0000"/>
                </a:solidFill>
              </a:rPr>
              <a:t>,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err="1">
                <a:cs typeface="Times New Roman" pitchFamily="18" charset="0"/>
              </a:rPr>
              <a:t>d</a:t>
            </a:r>
            <a:r>
              <a:rPr lang="sk-SK" sz="2400" dirty="0" err="1" smtClean="0">
                <a:cs typeface="Times New Roman" pitchFamily="18" charset="0"/>
              </a:rPr>
              <a:t>bejte</a:t>
            </a:r>
            <a:r>
              <a:rPr lang="sk-SK" sz="2400" dirty="0" smtClean="0">
                <a:cs typeface="Times New Roman" pitchFamily="18" charset="0"/>
              </a:rPr>
              <a:t> </a:t>
            </a:r>
            <a:r>
              <a:rPr lang="sk-SK" sz="2400" dirty="0">
                <a:cs typeface="Times New Roman" pitchFamily="18" charset="0"/>
              </a:rPr>
              <a:t>na </a:t>
            </a:r>
            <a:r>
              <a:rPr lang="sk-SK" sz="2400" dirty="0" err="1">
                <a:cs typeface="Times New Roman" pitchFamily="18" charset="0"/>
              </a:rPr>
              <a:t>co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nejvyšší</a:t>
            </a:r>
            <a:r>
              <a:rPr lang="sk-SK" sz="2400" dirty="0">
                <a:cs typeface="Times New Roman" pitchFamily="18" charset="0"/>
              </a:rPr>
              <a:t> sterilitu a </a:t>
            </a:r>
            <a:r>
              <a:rPr lang="sk-SK" sz="2400" dirty="0" err="1">
                <a:cs typeface="Times New Roman" pitchFamily="18" charset="0"/>
              </a:rPr>
              <a:t>svou</a:t>
            </a:r>
            <a:r>
              <a:rPr lang="sk-SK" sz="2400" dirty="0">
                <a:cs typeface="Times New Roman" pitchFamily="18" charset="0"/>
              </a:rPr>
              <a:t> </a:t>
            </a:r>
            <a:r>
              <a:rPr lang="sk-SK" sz="2400" dirty="0" err="1">
                <a:cs typeface="Times New Roman" pitchFamily="18" charset="0"/>
              </a:rPr>
              <a:t>bezpečnost</a:t>
            </a:r>
            <a:r>
              <a:rPr lang="sk-SK" sz="2400" dirty="0">
                <a:cs typeface="Times New Roman" pitchFamily="18" charset="0"/>
              </a:rPr>
              <a:t> – gumové rukavice, igelitový </a:t>
            </a:r>
            <a:r>
              <a:rPr lang="sk-SK" sz="2400" dirty="0" err="1">
                <a:cs typeface="Times New Roman" pitchFamily="18" charset="0"/>
              </a:rPr>
              <a:t>sáček</a:t>
            </a:r>
            <a:r>
              <a:rPr lang="sk-SK" sz="2400" dirty="0" smtClean="0">
                <a:cs typeface="Times New Roman" pitchFamily="18" charset="0"/>
              </a:rPr>
              <a:t>...,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FF0000"/>
                </a:solidFill>
                <a:hlinkClick r:id="rId3"/>
              </a:rPr>
              <a:t>stiskn</a:t>
            </a:r>
            <a:r>
              <a:rPr lang="cs-CZ" sz="2400" u="sng" dirty="0" err="1" smtClean="0">
                <a:solidFill>
                  <a:srgbClr val="FF0000"/>
                </a:solidFill>
                <a:hlinkClick r:id="rId3"/>
              </a:rPr>
              <a:t>ou</a:t>
            </a:r>
            <a:r>
              <a:rPr lang="sk-SK" sz="2400" u="sng" dirty="0" smtClean="0">
                <a:solidFill>
                  <a:srgbClr val="FF0000"/>
                </a:solidFill>
                <a:hlinkClick r:id="rId3"/>
              </a:rPr>
              <a:t>t</a:t>
            </a:r>
            <a:r>
              <a:rPr lang="en-US" sz="2400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hlinkClick r:id="rId3"/>
              </a:rPr>
              <a:t>tlakový</a:t>
            </a:r>
            <a:r>
              <a:rPr lang="en-US" sz="2400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hlinkClick r:id="rId3"/>
              </a:rPr>
              <a:t>bod</a:t>
            </a:r>
            <a:r>
              <a:rPr lang="sk-SK" sz="2400" dirty="0" smtClean="0"/>
              <a:t>,</a:t>
            </a:r>
            <a:endParaRPr lang="sk-SK" sz="2400" dirty="0" smtClean="0"/>
          </a:p>
          <a:p>
            <a:pPr>
              <a:lnSpc>
                <a:spcPct val="80000"/>
              </a:lnSpc>
            </a:pPr>
            <a:r>
              <a:rPr lang="sk-SK" sz="2400" dirty="0" smtClean="0"/>
              <a:t>v </a:t>
            </a:r>
            <a:r>
              <a:rPr lang="sk-SK" sz="2400" dirty="0" err="1" smtClean="0"/>
              <a:t>případě</a:t>
            </a:r>
            <a:r>
              <a:rPr lang="sk-SK" sz="2400" dirty="0" smtClean="0"/>
              <a:t> nutnosti </a:t>
            </a:r>
            <a:r>
              <a:rPr lang="sk-SK" sz="2400" dirty="0" err="1" smtClean="0"/>
              <a:t>použít</a:t>
            </a:r>
            <a:r>
              <a:rPr lang="sk-SK" sz="2400" dirty="0" smtClean="0"/>
              <a:t> </a:t>
            </a:r>
            <a:r>
              <a:rPr lang="sk-SK" sz="2400" u="sng" dirty="0" err="1" smtClean="0">
                <a:solidFill>
                  <a:srgbClr val="0070C0"/>
                </a:solidFill>
              </a:rPr>
              <a:t>zaškrcovadlo</a:t>
            </a:r>
            <a:r>
              <a:rPr lang="sk-SK" sz="2400" u="sng" dirty="0" smtClean="0">
                <a:solidFill>
                  <a:srgbClr val="0070C0"/>
                </a:solidFill>
              </a:rPr>
              <a:t>,</a:t>
            </a:r>
            <a:endParaRPr lang="sk-SK" sz="2400" u="sng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400" dirty="0" err="1" smtClean="0"/>
              <a:t>přivolejte</a:t>
            </a:r>
            <a:r>
              <a:rPr lang="sk-SK" sz="2400" dirty="0" smtClean="0"/>
              <a:t> </a:t>
            </a:r>
            <a:r>
              <a:rPr lang="sk-SK" sz="2400" dirty="0" smtClean="0"/>
              <a:t>ZZS,</a:t>
            </a:r>
            <a:endParaRPr lang="sk-SK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870700" cy="1189038"/>
          </a:xfrm>
        </p:spPr>
        <p:txBody>
          <a:bodyPr/>
          <a:lstStyle/>
          <a:p>
            <a:r>
              <a:rPr lang="cs-CZ" b="1" dirty="0"/>
              <a:t>TLAKOVÝ OBVAZ</a:t>
            </a:r>
          </a:p>
        </p:txBody>
      </p:sp>
      <p:pic>
        <p:nvPicPr>
          <p:cNvPr id="116740" name="Picture 4" descr="krvace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2285714" cy="714286"/>
          </a:xfrm>
        </p:spPr>
      </p:pic>
      <p:sp>
        <p:nvSpPr>
          <p:cNvPr id="116744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23850" y="1412875"/>
            <a:ext cx="4246563" cy="259238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Sterilní krytí</a:t>
            </a:r>
          </a:p>
          <a:p>
            <a:pPr algn="ctr">
              <a:buFontTx/>
              <a:buNone/>
            </a:pPr>
            <a:r>
              <a:rPr lang="cs-CZ" b="1"/>
              <a:t>       </a:t>
            </a:r>
          </a:p>
          <a:p>
            <a:pPr algn="ctr">
              <a:buFontTx/>
              <a:buNone/>
            </a:pPr>
            <a:r>
              <a:rPr lang="cs-CZ" b="1"/>
              <a:t>Tlaková vrstva</a:t>
            </a:r>
          </a:p>
          <a:p>
            <a:pPr algn="ctr"/>
            <a:endParaRPr lang="cs-CZ" b="1"/>
          </a:p>
          <a:p>
            <a:pPr algn="ctr">
              <a:buFontTx/>
              <a:buNone/>
            </a:pPr>
            <a:r>
              <a:rPr lang="cs-CZ" b="1"/>
              <a:t>Fixační vrstva</a:t>
            </a:r>
          </a:p>
          <a:p>
            <a:endParaRPr lang="cs-CZ" sz="2400"/>
          </a:p>
          <a:p>
            <a:pPr>
              <a:buFontTx/>
              <a:buNone/>
            </a:pPr>
            <a:endParaRPr lang="cs-CZ" sz="2000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411413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2411413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4572000" y="4076700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Tlakový obvaz nelze použít tam, kde je v ráně cizí těleso (hřebík, sklo…) nebo při otevřené zlomenině s tepenným krvácením.</a:t>
            </a: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755576" y="5661025"/>
            <a:ext cx="6840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/>
              <a:t>Pozn.: neutahujeme příliš</a:t>
            </a:r>
            <a:r>
              <a:rPr lang="cs-CZ" sz="2000" b="1" dirty="0" smtClean="0"/>
              <a:t>;</a:t>
            </a:r>
          </a:p>
          <a:p>
            <a:r>
              <a:rPr lang="cs-CZ" sz="2000" b="1" dirty="0" smtClean="0"/>
              <a:t>            do </a:t>
            </a:r>
            <a:r>
              <a:rPr lang="cs-CZ" sz="2000" b="1" dirty="0"/>
              <a:t>tlakového obvazu </a:t>
            </a:r>
            <a:r>
              <a:rPr lang="cs-CZ" sz="2000" b="1" dirty="0" smtClean="0"/>
              <a:t>nepatří </a:t>
            </a:r>
            <a:r>
              <a:rPr lang="cs-CZ" sz="2000" b="1" dirty="0"/>
              <a:t>mince, nůž, kámen, dřevo…</a:t>
            </a:r>
          </a:p>
        </p:txBody>
      </p:sp>
      <p:pic>
        <p:nvPicPr>
          <p:cNvPr id="116767" name="Picture 31" descr="krvacen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268413"/>
            <a:ext cx="2678112" cy="2232025"/>
          </a:xfrm>
          <a:prstGeom prst="rect">
            <a:avLst/>
          </a:prstGeom>
          <a:noFill/>
        </p:spPr>
      </p:pic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6443663" y="2133600"/>
            <a:ext cx="255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a) paže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b) krvácející rána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c) sterilní krytí rány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d) tlaková vrstva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sk-SK" dirty="0" smtClean="0"/>
              <a:t>„</a:t>
            </a:r>
            <a:r>
              <a:rPr lang="sk-SK" dirty="0" smtClean="0">
                <a:solidFill>
                  <a:srgbClr val="FF0000"/>
                </a:solidFill>
              </a:rPr>
              <a:t>5Z</a:t>
            </a:r>
            <a:r>
              <a:rPr lang="sk-SK" dirty="0" smtClean="0"/>
              <a:t>“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krvácení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4834880" cy="4525963"/>
          </a:xfrm>
        </p:spPr>
        <p:txBody>
          <a:bodyPr/>
          <a:lstStyle/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jistit</a:t>
            </a:r>
            <a:r>
              <a:rPr lang="sk-SK" sz="3600" dirty="0" smtClean="0"/>
              <a:t> </a:t>
            </a:r>
            <a:r>
              <a:rPr lang="sk-SK" sz="3600" dirty="0" err="1" smtClean="0"/>
              <a:t>krvácení</a:t>
            </a:r>
            <a:endParaRPr lang="sk-SK" sz="3600" dirty="0" smtClean="0"/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atlačit</a:t>
            </a:r>
            <a:r>
              <a:rPr lang="sk-SK" sz="3600" dirty="0" smtClean="0"/>
              <a:t> v </a:t>
            </a:r>
            <a:r>
              <a:rPr lang="sk-SK" sz="3600" dirty="0" err="1" smtClean="0"/>
              <a:t>raně</a:t>
            </a:r>
            <a:endParaRPr lang="sk-SK" sz="3600" dirty="0" smtClean="0"/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vednout</a:t>
            </a:r>
            <a:r>
              <a:rPr lang="sk-SK" sz="3600" dirty="0" smtClean="0"/>
              <a:t> nad srdce</a:t>
            </a:r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abránit</a:t>
            </a:r>
            <a:r>
              <a:rPr lang="sk-SK" sz="3600" dirty="0" smtClean="0"/>
              <a:t> šoku</a:t>
            </a:r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Z</a:t>
            </a:r>
            <a:r>
              <a:rPr lang="sk-SK" sz="3600" dirty="0" err="1" smtClean="0"/>
              <a:t>abezpečit</a:t>
            </a:r>
            <a:r>
              <a:rPr lang="sk-SK" sz="3600" dirty="0" smtClean="0"/>
              <a:t> transport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870700" cy="1331913"/>
          </a:xfrm>
        </p:spPr>
        <p:txBody>
          <a:bodyPr/>
          <a:lstStyle/>
          <a:p>
            <a:r>
              <a:rPr lang="sk-SK" sz="4000" dirty="0"/>
              <a:t>PROTIŠOKOVÁ OPATŘENÍ  </a:t>
            </a:r>
            <a:r>
              <a:rPr lang="sk-SK" sz="4000" dirty="0" smtClean="0"/>
              <a:t>„</a:t>
            </a:r>
            <a:r>
              <a:rPr lang="sk-SK" sz="4000" dirty="0" smtClean="0">
                <a:solidFill>
                  <a:srgbClr val="FF0000"/>
                </a:solidFill>
              </a:rPr>
              <a:t>5T</a:t>
            </a:r>
            <a:r>
              <a:rPr lang="sk-SK" sz="4000" dirty="0" smtClean="0"/>
              <a:t>“</a:t>
            </a:r>
            <a:endParaRPr lang="en-US" sz="4000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2"/>
            <a:ext cx="7696200" cy="468111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ICHO</a:t>
            </a:r>
            <a:r>
              <a:rPr lang="cs-CZ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- uklidňujeme postiženého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EPLO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zamezíme tepelným ztrátám,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cs typeface="Arial" charset="0"/>
              </a:rPr>
              <a:t>nikdy nenecháme ležet na holé zemi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EKUTINY</a:t>
            </a:r>
            <a:r>
              <a:rPr lang="cs-CZ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žádné nepodáváme, zvlhčujeme sliznice</a:t>
            </a:r>
            <a:endParaRPr lang="cs-CZ" sz="2400" dirty="0"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IŠENÍ BOLESTI</a:t>
            </a:r>
            <a:r>
              <a:rPr lang="cs-CZ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zástava krvácení, znehybnění</a:t>
            </a:r>
            <a:r>
              <a:rPr lang="cs-CZ" sz="2400" dirty="0"/>
              <a:t> zlomenin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RANSPORT</a:t>
            </a:r>
            <a:r>
              <a:rPr lang="cs-CZ" sz="2400" b="1" dirty="0">
                <a:solidFill>
                  <a:schemeClr val="hlink"/>
                </a:solidFill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sz="2400" dirty="0">
                <a:cs typeface="Arial" charset="0"/>
              </a:rPr>
              <a:t>– zajistíme co nejrychleji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cs typeface="Arial" charset="0"/>
              </a:rPr>
              <a:t>v </a:t>
            </a:r>
            <a:r>
              <a:rPr lang="cs-CZ" sz="2400" dirty="0" err="1">
                <a:cs typeface="Arial" charset="0"/>
              </a:rPr>
              <a:t>protišokov</a:t>
            </a:r>
            <a:r>
              <a:rPr lang="cs-CZ" sz="2400" dirty="0" err="1"/>
              <a:t>é</a:t>
            </a:r>
            <a:r>
              <a:rPr lang="cs-CZ" sz="2400" dirty="0">
                <a:cs typeface="Arial" charset="0"/>
              </a:rPr>
              <a:t> poloze</a:t>
            </a:r>
            <a:endParaRPr lang="cs-CZ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</a:t>
            </a:r>
            <a:r>
              <a:rPr lang="sk-SK" dirty="0" smtClean="0"/>
              <a:t> je </a:t>
            </a:r>
            <a:r>
              <a:rPr lang="sk-SK" dirty="0" err="1" smtClean="0"/>
              <a:t>první</a:t>
            </a:r>
            <a:r>
              <a:rPr lang="sk-SK" dirty="0" smtClean="0"/>
              <a:t> pomoc?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err="1" smtClean="0">
                <a:latin typeface="+mj-lt"/>
              </a:rPr>
              <a:t>Soubor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opatření</a:t>
            </a:r>
            <a:r>
              <a:rPr lang="sk-SK" dirty="0" smtClean="0">
                <a:latin typeface="+mj-lt"/>
              </a:rPr>
              <a:t> nebo </a:t>
            </a:r>
            <a:r>
              <a:rPr lang="sk-SK" dirty="0" err="1" smtClean="0">
                <a:latin typeface="+mj-lt"/>
              </a:rPr>
              <a:t>léčení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jenž</a:t>
            </a:r>
            <a:r>
              <a:rPr lang="sk-SK" dirty="0" smtClean="0">
                <a:latin typeface="+mj-lt"/>
              </a:rPr>
              <a:t>  </a:t>
            </a:r>
            <a:r>
              <a:rPr lang="sk-SK" dirty="0" err="1" smtClean="0">
                <a:latin typeface="+mj-lt"/>
              </a:rPr>
              <a:t>se</a:t>
            </a:r>
            <a:r>
              <a:rPr lang="sk-SK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při  poranění nebo náhlém onemocnění poskytne postiženému ještě před příchodem specializované pomoci.</a:t>
            </a:r>
          </a:p>
          <a:p>
            <a:endParaRPr lang="cs-CZ" dirty="0" smtClean="0">
              <a:latin typeface="+mj-lt"/>
            </a:endParaRPr>
          </a:p>
          <a:p>
            <a:r>
              <a:rPr lang="sk-SK" dirty="0" err="1" smtClean="0">
                <a:latin typeface="+mj-lt"/>
              </a:rPr>
              <a:t>Soubor</a:t>
            </a:r>
            <a:r>
              <a:rPr lang="sk-SK" dirty="0" smtClean="0">
                <a:latin typeface="+mj-lt"/>
              </a:rPr>
              <a:t> jednoduchých a účelných </a:t>
            </a:r>
            <a:r>
              <a:rPr lang="sk-SK" dirty="0" err="1" smtClean="0">
                <a:latin typeface="+mj-lt"/>
              </a:rPr>
              <a:t>opatření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která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mohou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být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poskytnuta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kýmkoli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kdekoli</a:t>
            </a:r>
            <a:r>
              <a:rPr lang="sk-SK" dirty="0" smtClean="0">
                <a:latin typeface="+mj-lt"/>
              </a:rPr>
              <a:t> a </a:t>
            </a:r>
            <a:r>
              <a:rPr lang="sk-SK" dirty="0" err="1" smtClean="0">
                <a:latin typeface="+mj-lt"/>
              </a:rPr>
              <a:t>kdykoli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jako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bezprostřední</a:t>
            </a:r>
            <a:r>
              <a:rPr lang="sk-SK" dirty="0" smtClean="0">
                <a:latin typeface="+mj-lt"/>
              </a:rPr>
              <a:t> pomoc </a:t>
            </a:r>
            <a:r>
              <a:rPr lang="sk-SK" dirty="0" err="1" smtClean="0">
                <a:latin typeface="+mj-lt"/>
              </a:rPr>
              <a:t>při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náhlém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postižení</a:t>
            </a:r>
            <a:r>
              <a:rPr lang="sk-SK" dirty="0" smtClean="0">
                <a:latin typeface="+mj-lt"/>
              </a:rPr>
              <a:t> zdraví.</a:t>
            </a:r>
          </a:p>
          <a:p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Bezprostřední, většinou laická</a:t>
            </a:r>
            <a:r>
              <a:rPr lang="sk-SK" dirty="0" smtClean="0">
                <a:latin typeface="+mj-lt"/>
              </a:rPr>
              <a:t> pomoc </a:t>
            </a:r>
            <a:r>
              <a:rPr lang="sk-SK" dirty="0" err="1" smtClean="0">
                <a:latin typeface="+mj-lt"/>
              </a:rPr>
              <a:t>poskytována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zraněné</a:t>
            </a:r>
            <a:r>
              <a:rPr lang="sk-SK" dirty="0" smtClean="0">
                <a:latin typeface="+mj-lt"/>
              </a:rPr>
              <a:t> nebo nemocné </a:t>
            </a:r>
            <a:r>
              <a:rPr lang="sk-SK" dirty="0" err="1" smtClean="0">
                <a:latin typeface="+mj-lt"/>
              </a:rPr>
              <a:t>osobě</a:t>
            </a:r>
            <a:r>
              <a:rPr lang="sk-SK" dirty="0" smtClean="0">
                <a:latin typeface="+mj-lt"/>
              </a:rPr>
              <a:t>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teplem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sk-SK" dirty="0" smtClean="0"/>
              <a:t>Úpal </a:t>
            </a:r>
          </a:p>
          <a:p>
            <a:r>
              <a:rPr lang="sk-SK" dirty="0" err="1" smtClean="0"/>
              <a:t>Úžeh</a:t>
            </a:r>
            <a:endParaRPr lang="sk-SK" dirty="0" smtClean="0"/>
          </a:p>
          <a:p>
            <a:r>
              <a:rPr lang="sk-SK" dirty="0" smtClean="0"/>
              <a:t>Mdloba (synkopa) z </a:t>
            </a:r>
            <a:r>
              <a:rPr lang="sk-SK" dirty="0" err="1" smtClean="0"/>
              <a:t>horka</a:t>
            </a:r>
            <a:endParaRPr lang="sk-SK" dirty="0" smtClean="0"/>
          </a:p>
          <a:p>
            <a:r>
              <a:rPr lang="sk-SK" dirty="0" smtClean="0"/>
              <a:t>Tepelné </a:t>
            </a:r>
            <a:r>
              <a:rPr lang="sk-SK" dirty="0" err="1" smtClean="0"/>
              <a:t>vyčerpání</a:t>
            </a:r>
            <a:r>
              <a:rPr lang="sk-SK" dirty="0" smtClean="0"/>
              <a:t> (</a:t>
            </a:r>
            <a:r>
              <a:rPr lang="sk-SK" dirty="0" err="1" smtClean="0"/>
              <a:t>exhausce</a:t>
            </a:r>
            <a:r>
              <a:rPr lang="sk-SK" dirty="0" smtClean="0"/>
              <a:t>)</a:t>
            </a:r>
          </a:p>
          <a:p>
            <a:r>
              <a:rPr lang="sk-SK" dirty="0" smtClean="0"/>
              <a:t>Popáleniny (</a:t>
            </a:r>
            <a:r>
              <a:rPr lang="sk-SK" dirty="0" err="1" smtClean="0"/>
              <a:t>termální</a:t>
            </a:r>
            <a:r>
              <a:rPr lang="sk-SK" dirty="0" smtClean="0"/>
              <a:t>, chemické, el. </a:t>
            </a:r>
            <a:r>
              <a:rPr lang="sk-SK" dirty="0" err="1" smtClean="0"/>
              <a:t>proudem</a:t>
            </a:r>
            <a:r>
              <a:rPr lang="sk-SK" dirty="0" smtClean="0"/>
              <a:t>, inhalační)</a:t>
            </a: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>
                <a:solidFill>
                  <a:srgbClr val="FF0000"/>
                </a:solidFill>
                <a:latin typeface="Comic Sans MS" pitchFamily="66" charset="0"/>
              </a:rPr>
              <a:t>PP U POPÁLENIN - TECHNICKÁ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omic Sans MS" pitchFamily="66" charset="0"/>
              </a:rPr>
              <a:t>zabránit dalšímu působení </a:t>
            </a:r>
            <a:r>
              <a:rPr lang="cs-CZ" dirty="0" smtClean="0">
                <a:latin typeface="Comic Sans MS" pitchFamily="66" charset="0"/>
              </a:rPr>
              <a:t>tepla,</a:t>
            </a:r>
            <a:r>
              <a:rPr lang="cs-CZ" dirty="0">
                <a:latin typeface="Comic Sans MS" pitchFamily="66" charset="0"/>
              </a:rPr>
              <a:t/>
            </a:r>
            <a:br>
              <a:rPr lang="cs-CZ" dirty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odstranění z dosahu horkého předmětu </a:t>
            </a:r>
            <a:r>
              <a:rPr lang="cs-CZ" dirty="0" err="1">
                <a:latin typeface="Comic Sans MS" pitchFamily="66" charset="0"/>
              </a:rPr>
              <a:t>event</a:t>
            </a:r>
            <a:r>
              <a:rPr lang="cs-CZ" dirty="0">
                <a:latin typeface="Comic Sans MS" pitchFamily="66" charset="0"/>
              </a:rPr>
              <a:t>. vynesení z hořícího </a:t>
            </a:r>
            <a:r>
              <a:rPr lang="cs-CZ" dirty="0" smtClean="0">
                <a:latin typeface="Comic Sans MS" pitchFamily="66" charset="0"/>
              </a:rPr>
              <a:t>prostředí,</a:t>
            </a:r>
            <a:r>
              <a:rPr lang="cs-CZ" dirty="0">
                <a:latin typeface="Comic Sans MS" pitchFamily="66" charset="0"/>
              </a:rPr>
              <a:t/>
            </a:r>
            <a:br>
              <a:rPr lang="cs-CZ" dirty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svlečení horkého, mokrého, </a:t>
            </a:r>
            <a:r>
              <a:rPr lang="cs-CZ" dirty="0" err="1">
                <a:latin typeface="Comic Sans MS" pitchFamily="66" charset="0"/>
              </a:rPr>
              <a:t>event</a:t>
            </a:r>
            <a:r>
              <a:rPr lang="cs-CZ" dirty="0">
                <a:latin typeface="Comic Sans MS" pitchFamily="66" charset="0"/>
              </a:rPr>
              <a:t>. hořícího oděvu, snímáme prstýnky, šperky z popálených </a:t>
            </a:r>
            <a:r>
              <a:rPr lang="cs-CZ" dirty="0" smtClean="0">
                <a:latin typeface="Comic Sans MS" pitchFamily="66" charset="0"/>
              </a:rPr>
              <a:t>ploch.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u="sng" dirty="0">
                <a:solidFill>
                  <a:srgbClr val="FF0000"/>
                </a:solidFill>
                <a:latin typeface="Comic Sans MS" pitchFamily="66" charset="0"/>
              </a:rPr>
              <a:t>PP U POPÁLENIN – ZDRAVOTNICKÁ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(1)</a:t>
            </a:r>
            <a:endParaRPr lang="sk-SK" sz="3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307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cs-CZ" sz="2400" dirty="0">
                <a:latin typeface="Comic Sans MS" pitchFamily="66" charset="0"/>
              </a:rPr>
              <a:t>posazení, či položení </a:t>
            </a:r>
            <a:r>
              <a:rPr lang="cs-CZ" sz="2400" dirty="0" smtClean="0">
                <a:latin typeface="Comic Sans MS" pitchFamily="66" charset="0"/>
              </a:rPr>
              <a:t>postiženého,</a:t>
            </a: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cs-CZ" sz="2400" dirty="0">
                <a:latin typeface="Comic Sans MS" pitchFamily="66" charset="0"/>
              </a:rPr>
              <a:t>postupujeme přísně </a:t>
            </a:r>
            <a:r>
              <a:rPr lang="cs-CZ" sz="2400" dirty="0" smtClean="0">
                <a:latin typeface="Comic Sans MS" pitchFamily="66" charset="0"/>
              </a:rPr>
              <a:t>sterilně,</a:t>
            </a: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cs-CZ" sz="2400" dirty="0">
                <a:latin typeface="Comic Sans MS" pitchFamily="66" charset="0"/>
              </a:rPr>
              <a:t>provádíme prevenci </a:t>
            </a:r>
            <a:r>
              <a:rPr lang="cs-CZ" sz="2400" dirty="0" smtClean="0">
                <a:latin typeface="Comic Sans MS" pitchFamily="66" charset="0"/>
              </a:rPr>
              <a:t>šoku,</a:t>
            </a: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cs-CZ" sz="240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cs-CZ" sz="2400" dirty="0" smtClean="0">
                <a:latin typeface="Comic Sans MS" pitchFamily="66" charset="0"/>
              </a:rPr>
              <a:t>dostatečně dlouho chladíme</a:t>
            </a:r>
          </a:p>
          <a:p>
            <a:pPr>
              <a:spcBef>
                <a:spcPct val="0"/>
              </a:spcBef>
              <a:buNone/>
            </a:pPr>
            <a:r>
              <a:rPr lang="cs-CZ" sz="2400" dirty="0" smtClean="0">
                <a:latin typeface="Comic Sans MS" pitchFamily="66" charset="0"/>
              </a:rPr>
              <a:t>    </a:t>
            </a:r>
            <a:r>
              <a:rPr lang="cs-CZ" sz="2400" dirty="0">
                <a:latin typeface="Comic Sans MS" pitchFamily="66" charset="0"/>
              </a:rPr>
              <a:t>(dokud přináší úlevu), alespoň však 20 minut.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cs-CZ" sz="2400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Správné chlazení snižuje celkový stupeň poškození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tkáně, zmenšuje bolestivost, působí </a:t>
            </a:r>
            <a:r>
              <a:rPr lang="cs-CZ" sz="2000" u="sng" dirty="0" err="1">
                <a:solidFill>
                  <a:srgbClr val="C00000"/>
                </a:solidFill>
                <a:latin typeface="Comic Sans MS" pitchFamily="66" charset="0"/>
              </a:rPr>
              <a:t>protišokově</a:t>
            </a: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Chladíme nejlépe tekoucí studenou vodou. </a:t>
            </a:r>
          </a:p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U velmi malých dětí chlazení </a:t>
            </a:r>
            <a:r>
              <a:rPr lang="cs-CZ" sz="2000" u="sng" dirty="0" smtClean="0">
                <a:solidFill>
                  <a:srgbClr val="C00000"/>
                </a:solidFill>
                <a:latin typeface="Comic Sans MS" pitchFamily="66" charset="0"/>
              </a:rPr>
              <a:t>provádíme velmi opatrně </a:t>
            </a:r>
          </a:p>
          <a:p>
            <a:pPr algn="ctr">
              <a:spcBef>
                <a:spcPct val="0"/>
              </a:spcBef>
              <a:buNone/>
            </a:pPr>
            <a:r>
              <a:rPr lang="cs-CZ" sz="2000" u="sng" dirty="0" smtClean="0">
                <a:solidFill>
                  <a:srgbClr val="C00000"/>
                </a:solidFill>
                <a:latin typeface="Comic Sans MS" pitchFamily="66" charset="0"/>
              </a:rPr>
              <a:t>z </a:t>
            </a: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důvodu </a:t>
            </a:r>
            <a:r>
              <a:rPr lang="cs-CZ" sz="2000" u="sng" dirty="0" smtClean="0">
                <a:solidFill>
                  <a:srgbClr val="C00000"/>
                </a:solidFill>
                <a:latin typeface="Comic Sans MS" pitchFamily="66" charset="0"/>
              </a:rPr>
              <a:t>hrozícího chladového </a:t>
            </a:r>
            <a:r>
              <a:rPr lang="cs-CZ" sz="2000" u="sng" dirty="0">
                <a:solidFill>
                  <a:srgbClr val="C00000"/>
                </a:solidFill>
                <a:latin typeface="Comic Sans MS" pitchFamily="66" charset="0"/>
              </a:rPr>
              <a:t>šoku.</a:t>
            </a:r>
          </a:p>
          <a:p>
            <a:pPr algn="ctr">
              <a:spcBef>
                <a:spcPct val="0"/>
              </a:spcBef>
            </a:pPr>
            <a:endParaRPr lang="sk-SK" sz="2000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240" y="1124744"/>
            <a:ext cx="1920875" cy="273685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u="sng" dirty="0">
                <a:solidFill>
                  <a:srgbClr val="FF0000"/>
                </a:solidFill>
                <a:latin typeface="Comic Sans MS" pitchFamily="66" charset="0"/>
              </a:rPr>
              <a:t>PP U POPÁLENIN – ZDRAVOTNICKÁ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(2)</a:t>
            </a:r>
            <a:endParaRPr lang="en-US" sz="3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cs-CZ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latin typeface="Comic Sans MS" pitchFamily="66" charset="0"/>
              </a:rPr>
              <a:t>Ránu sterilně překryjeme - nejlépe originálním zdravotnickým </a:t>
            </a:r>
            <a:r>
              <a:rPr lang="cs-CZ" sz="2800" dirty="0" smtClean="0">
                <a:latin typeface="Comic Sans MS" pitchFamily="66" charset="0"/>
              </a:rPr>
              <a:t>materiálem, nebo improvizace</a:t>
            </a:r>
            <a:endParaRPr lang="cs-CZ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cs-CZ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latin typeface="Comic Sans MS" pitchFamily="66" charset="0"/>
              </a:rPr>
              <a:t>Pokud se jedná o popálenou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sz="2800" dirty="0">
                <a:latin typeface="Comic Sans MS" pitchFamily="66" charset="0"/>
              </a:rPr>
              <a:t>   končetinu, tak ji po ošetření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sz="2800" dirty="0">
                <a:latin typeface="Comic Sans MS" pitchFamily="66" charset="0"/>
              </a:rPr>
              <a:t>   šetrně zafixujeme.</a:t>
            </a:r>
            <a:br>
              <a:rPr lang="cs-CZ" sz="2800" dirty="0">
                <a:latin typeface="Comic Sans MS" pitchFamily="66" charset="0"/>
              </a:rPr>
            </a:br>
            <a:r>
              <a:rPr lang="cs-CZ" sz="2800" dirty="0">
                <a:latin typeface="Comic Sans MS" pitchFamily="66" charset="0"/>
              </a:rPr>
              <a:t/>
            </a:r>
            <a:br>
              <a:rPr lang="cs-CZ" sz="2800" dirty="0">
                <a:latin typeface="Comic Sans MS" pitchFamily="66" charset="0"/>
              </a:rPr>
            </a:br>
            <a:endParaRPr lang="en-US" sz="2800" dirty="0">
              <a:latin typeface="Comic Sans MS" pitchFamily="66" charset="0"/>
            </a:endParaRP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1619476" cy="1619476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sk-SK" sz="3200" u="sng" dirty="0">
                <a:solidFill>
                  <a:srgbClr val="FF0000"/>
                </a:solidFill>
                <a:latin typeface="Comic Sans MS" pitchFamily="66" charset="0"/>
              </a:rPr>
              <a:t>PP U POPÁLENIN – ZDRAVOTNICKÁ</a:t>
            </a:r>
            <a:r>
              <a:rPr lang="sk-SK" sz="1600" dirty="0">
                <a:solidFill>
                  <a:srgbClr val="FF0000"/>
                </a:solidFill>
                <a:latin typeface="Comic Sans MS" pitchFamily="66" charset="0"/>
              </a:rPr>
              <a:t>(3)</a:t>
            </a:r>
            <a:endParaRPr lang="sk-SK" sz="3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Puchýře nepropichujeme!!!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Příškvary (oděv, dehet) nestrháváme, pouze na volném okraji odstřihneme.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Nikdy nepoužíváme žádné masti, zásypy či léky proti bolesti. Mohou zkreslit pozdější lékařskou diagnózu.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Dáváme obzvlášť velký pozor na příznaky šoku,            u rozsáhlejších popálenin provádíme preventivní </a:t>
            </a:r>
            <a:r>
              <a:rPr lang="cs-CZ" sz="2400" dirty="0" err="1">
                <a:latin typeface="Comic Sans MS" pitchFamily="66" charset="0"/>
              </a:rPr>
              <a:t>protišokové</a:t>
            </a:r>
            <a:r>
              <a:rPr lang="cs-CZ" sz="2400" dirty="0">
                <a:latin typeface="Comic Sans MS" pitchFamily="66" charset="0"/>
              </a:rPr>
              <a:t> opatření. Kontrola VF!!!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Comic Sans MS" pitchFamily="66" charset="0"/>
              </a:rPr>
              <a:t>Při sterilním krytí rukou vkládáme mezi prsty záložky z gázy.</a:t>
            </a:r>
          </a:p>
          <a:p>
            <a:endParaRPr lang="sk-SK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Poškození</a:t>
            </a:r>
            <a:r>
              <a:rPr lang="sk-SK" dirty="0" smtClean="0"/>
              <a:t> </a:t>
            </a:r>
            <a:r>
              <a:rPr lang="sk-SK" dirty="0" err="1" smtClean="0"/>
              <a:t>chladem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pPr algn="ctr"/>
            <a:r>
              <a:rPr lang="sk-SK" dirty="0" smtClean="0"/>
              <a:t>Celkové </a:t>
            </a:r>
            <a:r>
              <a:rPr lang="sk-SK" dirty="0" err="1" smtClean="0"/>
              <a:t>podchlazení</a:t>
            </a:r>
            <a:endParaRPr lang="sk-SK" dirty="0" smtClean="0"/>
          </a:p>
          <a:p>
            <a:pPr algn="ctr"/>
            <a:r>
              <a:rPr lang="sk-SK" dirty="0" smtClean="0"/>
              <a:t>Omrzliny</a:t>
            </a: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PP P</a:t>
            </a:r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ŘI PODCHLAZENÍ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(1)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498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395288" y="1844675"/>
            <a:ext cx="4038600" cy="4530725"/>
          </a:xfrm>
        </p:spPr>
        <p:txBody>
          <a:bodyPr/>
          <a:lstStyle/>
          <a:p>
            <a:r>
              <a:rPr lang="cs-CZ" sz="2400" dirty="0">
                <a:latin typeface="Comic Sans MS" pitchFamily="66" charset="0"/>
              </a:rPr>
              <a:t>Ochrana před dalším prochladnutím (deky, fólie, oděv a teplo zachránců) , vyneseme postiženého                            z nepříznivého </a:t>
            </a:r>
            <a:r>
              <a:rPr lang="cs-CZ" sz="2400" dirty="0" smtClean="0">
                <a:latin typeface="Comic Sans MS" pitchFamily="66" charset="0"/>
              </a:rPr>
              <a:t>prostředí (</a:t>
            </a:r>
            <a:r>
              <a:rPr lang="cs-CZ" sz="2400" dirty="0">
                <a:latin typeface="Comic Sans MS" pitchFamily="66" charset="0"/>
              </a:rPr>
              <a:t>do závětří, sucha, teplého prostoru..)</a:t>
            </a:r>
          </a:p>
          <a:p>
            <a:endParaRPr lang="en-US" sz="2400" dirty="0"/>
          </a:p>
        </p:txBody>
      </p:sp>
      <p:pic>
        <p:nvPicPr>
          <p:cNvPr id="6349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62921" y="5229200"/>
            <a:ext cx="1601041" cy="1207883"/>
          </a:xfrm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772816"/>
            <a:ext cx="4038600" cy="4530725"/>
          </a:xfrm>
        </p:spPr>
        <p:txBody>
          <a:bodyPr/>
          <a:lstStyle/>
          <a:p>
            <a:r>
              <a:rPr lang="cs-CZ" sz="2400" dirty="0">
                <a:latin typeface="Comic Sans MS" pitchFamily="66" charset="0"/>
              </a:rPr>
              <a:t>U postižených                         při vědomí provádíme pasivní a aktivní pohyby končetin, podáváme teplé nápoje s vit. C, nepodáváme léky                  ani alkohol. </a:t>
            </a:r>
          </a:p>
          <a:p>
            <a:pPr>
              <a:buFont typeface="Wingdings" pitchFamily="2" charset="2"/>
              <a:buNone/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sz="2800" dirty="0">
              <a:solidFill>
                <a:srgbClr val="FF6600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rgbClr val="FF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PP P</a:t>
            </a:r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ŘI PODCHLAZENÍ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1800" dirty="0" smtClean="0">
                <a:solidFill>
                  <a:srgbClr val="FF0000"/>
                </a:solidFill>
                <a:latin typeface="Comic Sans MS" pitchFamily="66" charset="0"/>
              </a:rPr>
              <a:t>(2)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47800"/>
            <a:ext cx="7859216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 dirty="0">
                <a:latin typeface="Comic Sans MS" pitchFamily="66" charset="0"/>
              </a:rPr>
              <a:t>U postižených v bezvědomí, kdy TT neklesla pod 35 </a:t>
            </a:r>
            <a:r>
              <a:rPr lang="en-US" sz="2400" u="sng" dirty="0">
                <a:latin typeface="Comic Sans MS" pitchFamily="66" charset="0"/>
                <a:cs typeface="Arial" charset="0"/>
              </a:rPr>
              <a:t>°</a:t>
            </a:r>
            <a:r>
              <a:rPr lang="sk-SK" sz="2400" u="sng" dirty="0">
                <a:latin typeface="Comic Sans MS" pitchFamily="66" charset="0"/>
                <a:cs typeface="Arial" charset="0"/>
              </a:rPr>
              <a:t>C</a:t>
            </a:r>
          </a:p>
          <a:p>
            <a:pPr>
              <a:lnSpc>
                <a:spcPct val="90000"/>
              </a:lnSpc>
            </a:pPr>
            <a:endParaRPr lang="sk-SK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 err="1">
                <a:latin typeface="Comic Sans MS" pitchFamily="66" charset="0"/>
                <a:cs typeface="Arial" charset="0"/>
              </a:rPr>
              <a:t>zajistíme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pr</a:t>
            </a:r>
            <a:r>
              <a:rPr lang="cs-CZ" sz="2400" dirty="0" err="1">
                <a:latin typeface="Comic Sans MS" pitchFamily="66" charset="0"/>
              </a:rPr>
              <a:t>ůchodnost</a:t>
            </a: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DC,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přiložíme teplý obklad na hrudník a přední polovinu </a:t>
            </a:r>
            <a:r>
              <a:rPr lang="cs-CZ" sz="2400" dirty="0" smtClean="0">
                <a:latin typeface="Comic Sans MS" pitchFamily="66" charset="0"/>
              </a:rPr>
              <a:t>krku,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neohříváme končetiny, netřeme ani </a:t>
            </a:r>
            <a:r>
              <a:rPr lang="cs-CZ" sz="2400" dirty="0" smtClean="0">
                <a:latin typeface="Comic Sans MS" pitchFamily="66" charset="0"/>
              </a:rPr>
              <a:t>nemasírujeme,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neměníme polohu </a:t>
            </a:r>
            <a:r>
              <a:rPr lang="cs-CZ" sz="2400" dirty="0" smtClean="0">
                <a:latin typeface="Comic Sans MS" pitchFamily="66" charset="0"/>
              </a:rPr>
              <a:t>postiženého,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zabalíme do teplých </a:t>
            </a:r>
            <a:r>
              <a:rPr lang="cs-CZ" sz="2400" dirty="0" smtClean="0">
                <a:latin typeface="Comic Sans MS" pitchFamily="66" charset="0"/>
              </a:rPr>
              <a:t>přikrývek,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po nabytí vědomí podáváme teplé tekutiny s vit. C</a:t>
            </a:r>
            <a:r>
              <a:rPr lang="cs-CZ" sz="2400" dirty="0" smtClean="0">
                <a:latin typeface="Comic Sans MS" pitchFamily="66" charset="0"/>
              </a:rPr>
              <a:t>.,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400" dirty="0" err="1">
                <a:latin typeface="Comic Sans MS" pitchFamily="66" charset="0"/>
                <a:cs typeface="Arial" charset="0"/>
              </a:rPr>
              <a:t>oteplování</a:t>
            </a:r>
            <a:r>
              <a:rPr lang="sk-SK" sz="2400" dirty="0">
                <a:latin typeface="Comic Sans MS" pitchFamily="66" charset="0"/>
                <a:cs typeface="Arial" charset="0"/>
              </a:rPr>
              <a:t> musí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být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b="1" dirty="0">
                <a:latin typeface="Comic Sans MS" pitchFamily="66" charset="0"/>
                <a:cs typeface="Arial" charset="0"/>
              </a:rPr>
              <a:t>postupné</a:t>
            </a:r>
            <a:r>
              <a:rPr lang="sk-SK" sz="2400" dirty="0">
                <a:latin typeface="Comic Sans MS" pitchFamily="66" charset="0"/>
                <a:cs typeface="Arial" charset="0"/>
              </a:rPr>
              <a:t>,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nikoli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b="1" dirty="0">
                <a:latin typeface="Comic Sans MS" pitchFamily="66" charset="0"/>
                <a:cs typeface="Arial" charset="0"/>
              </a:rPr>
              <a:t>prudké.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Comic Sans MS" pitchFamily="66" charset="0"/>
              </a:rPr>
              <a:t>PP P</a:t>
            </a:r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ŘI PODCHLAZENÍ</a:t>
            </a:r>
            <a:r>
              <a:rPr lang="sk-SK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1800" dirty="0" smtClean="0">
                <a:solidFill>
                  <a:srgbClr val="FF0000"/>
                </a:solidFill>
                <a:latin typeface="Comic Sans MS" pitchFamily="66" charset="0"/>
              </a:rPr>
              <a:t>(3)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8064574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u="sng" dirty="0">
                <a:latin typeface="Comic Sans MS" pitchFamily="66" charset="0"/>
              </a:rPr>
              <a:t>U postižených v bezvědomí, kdy TT klesla pod 30 </a:t>
            </a:r>
            <a:r>
              <a:rPr lang="en-US" sz="2400" u="sng" dirty="0">
                <a:latin typeface="Comic Sans MS" pitchFamily="66" charset="0"/>
                <a:cs typeface="Arial" charset="0"/>
              </a:rPr>
              <a:t>°</a:t>
            </a:r>
            <a:r>
              <a:rPr lang="sk-SK" sz="2400" u="sng" dirty="0">
                <a:latin typeface="Comic Sans MS" pitchFamily="66" charset="0"/>
                <a:cs typeface="Arial" charset="0"/>
              </a:rPr>
              <a:t>C </a:t>
            </a:r>
          </a:p>
          <a:p>
            <a:pPr>
              <a:lnSpc>
                <a:spcPct val="90000"/>
              </a:lnSpc>
            </a:pPr>
            <a:endParaRPr lang="sk-SK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zástava VF – zahajujeme KPR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zabalíme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postiženého</a:t>
            </a:r>
            <a:r>
              <a:rPr lang="sk-SK" sz="2400" dirty="0">
                <a:latin typeface="Comic Sans MS" pitchFamily="66" charset="0"/>
                <a:cs typeface="Arial" charset="0"/>
              </a:rPr>
              <a:t> do teplých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přikrývek</a:t>
            </a:r>
            <a:endParaRPr lang="sk-SK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po obnovení VF a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vědomí</a:t>
            </a:r>
            <a:r>
              <a:rPr lang="sk-SK" sz="2400" dirty="0">
                <a:latin typeface="Comic Sans MS" pitchFamily="66" charset="0"/>
                <a:cs typeface="Arial" charset="0"/>
              </a:rPr>
              <a:t> </a:t>
            </a:r>
            <a:r>
              <a:rPr lang="sk-SK" sz="2400" dirty="0" err="1">
                <a:latin typeface="Comic Sans MS" pitchFamily="66" charset="0"/>
                <a:cs typeface="Arial" charset="0"/>
              </a:rPr>
              <a:t>podáváme</a:t>
            </a:r>
            <a:r>
              <a:rPr lang="sk-SK" sz="2400" dirty="0">
                <a:latin typeface="Comic Sans MS" pitchFamily="66" charset="0"/>
                <a:cs typeface="Arial" charset="0"/>
              </a:rPr>
              <a:t> teplé tekutiny </a:t>
            </a:r>
          </a:p>
          <a:p>
            <a:pPr>
              <a:lnSpc>
                <a:spcPct val="90000"/>
              </a:lnSpc>
            </a:pPr>
            <a:r>
              <a:rPr lang="sk-SK" sz="2400" dirty="0" err="1">
                <a:latin typeface="Comic Sans MS" pitchFamily="66" charset="0"/>
                <a:cs typeface="Arial" charset="0"/>
              </a:rPr>
              <a:t>ošetříme</a:t>
            </a:r>
            <a:r>
              <a:rPr lang="sk-SK" sz="2400" dirty="0">
                <a:latin typeface="Comic Sans MS" pitchFamily="66" charset="0"/>
                <a:cs typeface="Arial" charset="0"/>
              </a:rPr>
              <a:t> omrzliny 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latin typeface="Comic Sans MS" pitchFamily="66" charset="0"/>
                <a:cs typeface="Arial" charset="0"/>
              </a:rPr>
              <a:t>ZZS - </a:t>
            </a:r>
            <a:r>
              <a:rPr lang="cs-CZ" sz="2400" dirty="0">
                <a:latin typeface="Comic Sans MS" pitchFamily="66" charset="0"/>
              </a:rPr>
              <a:t>transport při těžkých omrzlinách a podchlazení vleže vrtulníkem.</a:t>
            </a:r>
            <a:r>
              <a:rPr lang="cs-CZ" sz="2400" u="sng" dirty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u="sng" dirty="0">
                <a:solidFill>
                  <a:srgbClr val="FF0000"/>
                </a:solidFill>
                <a:latin typeface="Comic Sans MS" pitchFamily="66" charset="0"/>
              </a:rPr>
              <a:t>PP PŘI OMRZLINÁCH</a:t>
            </a:r>
            <a:endParaRPr lang="en-US" sz="44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řerušíme chlad a vlhk</a:t>
            </a:r>
            <a:r>
              <a:rPr lang="cs-CZ" sz="2400" dirty="0">
                <a:latin typeface="Comic Sans MS" pitchFamily="66" charset="0"/>
              </a:rPr>
              <a:t>o</a:t>
            </a:r>
            <a:r>
              <a:rPr lang="cs-CZ" sz="2400" dirty="0">
                <a:latin typeface="Comic Sans MS" pitchFamily="66" charset="0"/>
                <a:cs typeface="Arial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=</a:t>
            </a:r>
            <a:r>
              <a:rPr lang="cs-CZ" sz="2400" dirty="0">
                <a:latin typeface="Comic Sans MS" pitchFamily="66" charset="0"/>
                <a:cs typeface="Arial" charset="0"/>
              </a:rPr>
              <a:t>  </a:t>
            </a:r>
            <a:r>
              <a:rPr lang="cs-CZ" sz="2400" dirty="0" smtClean="0">
                <a:latin typeface="Comic Sans MS" pitchFamily="66" charset="0"/>
              </a:rPr>
              <a:t>p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rostřed</a:t>
            </a:r>
            <a:r>
              <a:rPr lang="cs-CZ" sz="2400" dirty="0" smtClean="0">
                <a:latin typeface="Comic Sans MS" pitchFamily="66" charset="0"/>
              </a:rPr>
              <a:t>í,</a:t>
            </a:r>
            <a:endParaRPr lang="cs-CZ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s</a:t>
            </a:r>
            <a:r>
              <a:rPr lang="cs-CZ" sz="2400" dirty="0">
                <a:latin typeface="Comic Sans MS" pitchFamily="66" charset="0"/>
                <a:cs typeface="Arial" charset="0"/>
              </a:rPr>
              <a:t>vlék</a:t>
            </a:r>
            <a:r>
              <a:rPr lang="cs-CZ" sz="2400" dirty="0">
                <a:latin typeface="Comic Sans MS" pitchFamily="66" charset="0"/>
              </a:rPr>
              <a:t>á</a:t>
            </a:r>
            <a:r>
              <a:rPr lang="cs-CZ" sz="2400" dirty="0">
                <a:latin typeface="Comic Sans MS" pitchFamily="66" charset="0"/>
                <a:cs typeface="Arial" charset="0"/>
              </a:rPr>
              <a:t>me a zouváme opatrně, hrozí stržení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puchýřů,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ostiženou oblast bez puchýřů můžeme ponořit </a:t>
            </a:r>
            <a:r>
              <a:rPr lang="cs-CZ" sz="2400" dirty="0">
                <a:cs typeface="Arial" charset="0"/>
              </a:rPr>
              <a:t>                 </a:t>
            </a:r>
            <a:r>
              <a:rPr lang="cs-CZ" sz="2400" dirty="0">
                <a:latin typeface="Comic Sans MS" pitchFamily="66" charset="0"/>
                <a:cs typeface="Arial" charset="0"/>
              </a:rPr>
              <a:t>do </a:t>
            </a:r>
            <a:r>
              <a:rPr lang="cs-CZ" sz="2400" b="1" u="sng" dirty="0">
                <a:latin typeface="Comic Sans MS" pitchFamily="66" charset="0"/>
                <a:cs typeface="Arial" charset="0"/>
              </a:rPr>
              <a:t>vlažné</a:t>
            </a:r>
            <a:r>
              <a:rPr lang="cs-CZ" sz="2400" dirty="0">
                <a:latin typeface="Comic Sans MS" pitchFamily="66" charset="0"/>
                <a:cs typeface="Arial" charset="0"/>
              </a:rPr>
              <a:t>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vody,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ostiženou oblast s puchýři kryjeme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lehkým aseptickým </a:t>
            </a:r>
            <a:r>
              <a:rPr lang="cs-CZ" sz="2400" dirty="0">
                <a:latin typeface="Comic Sans MS" pitchFamily="66" charset="0"/>
                <a:cs typeface="Arial" charset="0"/>
              </a:rPr>
              <a:t>obvazem, nesmí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stlačovat,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okud je celkový stav dobrý – teplé tekutiny </a:t>
            </a:r>
            <a:r>
              <a:rPr lang="cs-CZ" sz="2400" dirty="0">
                <a:cs typeface="Arial" charset="0"/>
              </a:rPr>
              <a:t>                            </a:t>
            </a:r>
            <a:r>
              <a:rPr lang="cs-CZ" sz="2400" dirty="0">
                <a:latin typeface="Comic Sans MS" pitchFamily="66" charset="0"/>
                <a:cs typeface="Arial" charset="0"/>
              </a:rPr>
              <a:t>s vitamínem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C,</a:t>
            </a:r>
            <a:endParaRPr lang="cs-CZ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Times New Roman" pitchFamily="18" charset="0"/>
              </a:rPr>
              <a:t>postižený nesmí kouřit (zúžení cév a prohloubení omrzlin</a:t>
            </a:r>
            <a:r>
              <a:rPr lang="cs-CZ" sz="2400" dirty="0" smtClean="0">
                <a:latin typeface="Comic Sans MS" pitchFamily="66" charset="0"/>
                <a:cs typeface="Times New Roman" pitchFamily="18" charset="0"/>
              </a:rPr>
              <a:t>),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</a:rPr>
              <a:t>p</a:t>
            </a:r>
            <a:r>
              <a:rPr lang="cs-CZ" sz="2400" dirty="0">
                <a:latin typeface="Comic Sans MS" pitchFamily="66" charset="0"/>
                <a:cs typeface="Arial" charset="0"/>
              </a:rPr>
              <a:t>ři rozvoji šoku – </a:t>
            </a:r>
            <a:r>
              <a:rPr lang="cs-CZ" sz="2400" dirty="0" err="1">
                <a:latin typeface="Comic Sans MS" pitchFamily="66" charset="0"/>
                <a:cs typeface="Arial" charset="0"/>
              </a:rPr>
              <a:t>protišoková</a:t>
            </a:r>
            <a:r>
              <a:rPr lang="cs-CZ" sz="2400" dirty="0">
                <a:latin typeface="Comic Sans MS" pitchFamily="66" charset="0"/>
                <a:cs typeface="Arial" charset="0"/>
              </a:rPr>
              <a:t>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opatření,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Comic Sans MS" pitchFamily="66" charset="0"/>
                <a:cs typeface="Arial" charset="0"/>
              </a:rPr>
              <a:t>ZZS.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i="1" dirty="0">
                <a:latin typeface="Times New Roman" pitchFamily="18" charset="0"/>
                <a:cs typeface="Arial" charset="0"/>
              </a:rPr>
              <a:t> </a:t>
            </a:r>
            <a:endParaRPr lang="cs-CZ" sz="1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CÍL PP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sk-SK" sz="3600" dirty="0" err="1" smtClean="0"/>
              <a:t>Zachránit</a:t>
            </a:r>
            <a:r>
              <a:rPr lang="sk-SK" sz="3600" dirty="0" smtClean="0"/>
              <a:t> život.</a:t>
            </a:r>
          </a:p>
          <a:p>
            <a:endParaRPr lang="sk-SK" sz="3600" dirty="0" smtClean="0"/>
          </a:p>
          <a:p>
            <a:r>
              <a:rPr lang="sk-SK" sz="3600" dirty="0" err="1" smtClean="0"/>
              <a:t>Zabránit</a:t>
            </a:r>
            <a:r>
              <a:rPr lang="sk-SK" sz="3600" dirty="0" smtClean="0"/>
              <a:t> zhoršení stavu.</a:t>
            </a:r>
          </a:p>
          <a:p>
            <a:endParaRPr lang="sk-SK" sz="3600" dirty="0" smtClean="0"/>
          </a:p>
          <a:p>
            <a:r>
              <a:rPr lang="sk-SK" sz="3600" dirty="0" err="1" smtClean="0"/>
              <a:t>Snížit</a:t>
            </a:r>
            <a:r>
              <a:rPr lang="sk-SK" sz="3600" dirty="0" smtClean="0"/>
              <a:t> výskyt </a:t>
            </a:r>
            <a:r>
              <a:rPr lang="sk-SK" sz="3600" dirty="0" err="1" smtClean="0"/>
              <a:t>komplikací</a:t>
            </a:r>
            <a:r>
              <a:rPr lang="sk-SK" sz="3600" dirty="0" smtClean="0"/>
              <a:t>.</a:t>
            </a:r>
          </a:p>
          <a:p>
            <a:endParaRPr lang="sk-SK" sz="3600" dirty="0" smtClean="0"/>
          </a:p>
          <a:p>
            <a:r>
              <a:rPr lang="sk-SK" sz="3600" dirty="0" err="1" smtClean="0"/>
              <a:t>Zkrátit</a:t>
            </a:r>
            <a:r>
              <a:rPr lang="sk-SK" sz="3600" dirty="0" smtClean="0"/>
              <a:t>  </a:t>
            </a:r>
            <a:r>
              <a:rPr lang="sk-SK" sz="3600" dirty="0" err="1" smtClean="0"/>
              <a:t>rekonvalescenci</a:t>
            </a:r>
            <a:r>
              <a:rPr lang="sk-SK" sz="3600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Poranění</a:t>
            </a:r>
            <a:r>
              <a:rPr lang="sk-SK" dirty="0" smtClean="0"/>
              <a:t> </a:t>
            </a:r>
            <a:r>
              <a:rPr lang="sk-SK" dirty="0" err="1" smtClean="0"/>
              <a:t>kloubů</a:t>
            </a:r>
            <a:r>
              <a:rPr lang="sk-SK" dirty="0" smtClean="0"/>
              <a:t> a kostí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algn="ctr"/>
            <a:r>
              <a:rPr lang="sk-SK" sz="3600" dirty="0" err="1" smtClean="0"/>
              <a:t>Distorze</a:t>
            </a:r>
            <a:endParaRPr lang="sk-SK" sz="3600" dirty="0" smtClean="0"/>
          </a:p>
          <a:p>
            <a:pPr algn="ctr"/>
            <a:r>
              <a:rPr lang="sk-SK" sz="3600" dirty="0" err="1" smtClean="0"/>
              <a:t>Luxace</a:t>
            </a:r>
            <a:r>
              <a:rPr lang="sk-SK" sz="3600" dirty="0" smtClean="0"/>
              <a:t>, </a:t>
            </a:r>
            <a:r>
              <a:rPr lang="sk-SK" sz="3600" dirty="0" err="1" smtClean="0"/>
              <a:t>subluxace</a:t>
            </a:r>
            <a:endParaRPr lang="sk-SK" sz="3600" dirty="0" smtClean="0"/>
          </a:p>
          <a:p>
            <a:pPr algn="ctr"/>
            <a:r>
              <a:rPr lang="sk-SK" sz="3600" dirty="0" err="1" smtClean="0"/>
              <a:t>Contuze</a:t>
            </a:r>
            <a:endParaRPr lang="sk-SK" sz="3600" dirty="0" smtClean="0"/>
          </a:p>
          <a:p>
            <a:pPr algn="ctr"/>
            <a:r>
              <a:rPr lang="sk-SK" sz="3600" dirty="0" smtClean="0"/>
              <a:t>Zlomeniny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PP </a:t>
            </a:r>
            <a:r>
              <a:rPr lang="sk-SK" dirty="0" err="1" smtClean="0">
                <a:solidFill>
                  <a:srgbClr val="FF0000"/>
                </a:solidFill>
              </a:rPr>
              <a:t>při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poranění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kloubů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omic Sans MS" pitchFamily="66" charset="0"/>
              </a:rPr>
              <a:t>Postiženého posadíme nebo </a:t>
            </a:r>
            <a:r>
              <a:rPr lang="cs-CZ" dirty="0" smtClean="0">
                <a:latin typeface="Comic Sans MS" pitchFamily="66" charset="0"/>
              </a:rPr>
              <a:t>položíme.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Postižený kloub nikdy </a:t>
            </a:r>
            <a:r>
              <a:rPr lang="cs-CZ" dirty="0" smtClean="0">
                <a:latin typeface="Comic Sans MS" pitchFamily="66" charset="0"/>
              </a:rPr>
              <a:t>nenapravujeme.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Otok a bolest zmírňujeme </a:t>
            </a:r>
            <a:r>
              <a:rPr lang="cs-CZ" dirty="0" smtClean="0">
                <a:latin typeface="Comic Sans MS" pitchFamily="66" charset="0"/>
              </a:rPr>
              <a:t>chlazením.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Pro menší klouby použijeme elastické obinadlo, náplast nebo </a:t>
            </a:r>
            <a:r>
              <a:rPr lang="cs-CZ" dirty="0" smtClean="0">
                <a:latin typeface="Comic Sans MS" pitchFamily="66" charset="0"/>
              </a:rPr>
              <a:t>improvizaci.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Velké klouby na HK fixujeme šátkem                k </a:t>
            </a:r>
            <a:r>
              <a:rPr lang="cs-CZ" dirty="0" smtClean="0">
                <a:latin typeface="Comic Sans MS" pitchFamily="66" charset="0"/>
              </a:rPr>
              <a:t>tělu.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Klouby na DK fixujeme dlahou nebo svazujeme obě končetiny k </a:t>
            </a:r>
            <a:r>
              <a:rPr lang="cs-CZ" dirty="0" smtClean="0">
                <a:latin typeface="Comic Sans MS" pitchFamily="66" charset="0"/>
              </a:rPr>
              <a:t>sobě.</a:t>
            </a:r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Comic Sans MS" pitchFamily="66" charset="0"/>
              </a:rPr>
              <a:t>PP 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při poranění kostí</a:t>
            </a:r>
            <a:endParaRPr lang="cs-CZ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557338"/>
            <a:ext cx="8007350" cy="419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svévolně </a:t>
            </a:r>
            <a:r>
              <a:rPr lang="cs-CZ" dirty="0" smtClean="0">
                <a:latin typeface="Comic Sans MS" pitchFamily="66" charset="0"/>
              </a:rPr>
              <a:t>nenapravovat,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znehybnění zraněné části těla v poloze,                 ve které je </a:t>
            </a:r>
            <a:r>
              <a:rPr lang="cs-CZ" dirty="0" smtClean="0">
                <a:latin typeface="Comic Sans MS" pitchFamily="66" charset="0"/>
              </a:rPr>
              <a:t>aktuálně,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ke znehybnění použít dlahy nebo improvizaci pomocí holí nebo rovných větví a pod</a:t>
            </a:r>
            <a:r>
              <a:rPr lang="cs-CZ" dirty="0" smtClean="0">
                <a:latin typeface="Comic Sans MS" pitchFamily="66" charset="0"/>
              </a:rPr>
              <a:t>.,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DKK pevně svázat k </a:t>
            </a:r>
            <a:r>
              <a:rPr lang="cs-CZ" dirty="0" smtClean="0">
                <a:latin typeface="Comic Sans MS" pitchFamily="66" charset="0"/>
              </a:rPr>
              <a:t>sobě,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otevřenou zlomeninu překrýt nejdříve sterilním krycím obvazem (ohrádka</a:t>
            </a:r>
            <a:r>
              <a:rPr lang="cs-CZ" dirty="0" smtClean="0">
                <a:latin typeface="Comic Sans MS" pitchFamily="66" charset="0"/>
              </a:rPr>
              <a:t>),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vždy znehybnit kloub nad a pod </a:t>
            </a:r>
            <a:r>
              <a:rPr lang="cs-CZ" dirty="0" smtClean="0">
                <a:latin typeface="Comic Sans MS" pitchFamily="66" charset="0"/>
              </a:rPr>
              <a:t>zlomeninou,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err="1" smtClean="0">
                <a:latin typeface="Comic Sans MS" pitchFamily="66" charset="0"/>
              </a:rPr>
              <a:t>protišoková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opatření,</a:t>
            </a:r>
            <a:endParaRPr lang="cs-CZ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Comic Sans MS" pitchFamily="66" charset="0"/>
              </a:rPr>
              <a:t>ZZS.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PP PŘI PORANĚNÍ KRČNÍ PÁTEŘE</a:t>
            </a:r>
            <a:br>
              <a:rPr lang="cs-CZ" sz="3600" b="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endParaRPr lang="cs-CZ" sz="3600" b="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600" y="1484784"/>
            <a:ext cx="7620000" cy="50768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postiženého ošetřujeme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v poloze, ve které jsme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</a:rPr>
              <a:t>jej </a:t>
            </a:r>
            <a:r>
              <a:rPr lang="cs-CZ" sz="2400" u="sng" dirty="0" smtClean="0">
                <a:solidFill>
                  <a:srgbClr val="FF6600"/>
                </a:solidFill>
                <a:latin typeface="Comic Sans MS" pitchFamily="66" charset="0"/>
              </a:rPr>
              <a:t>našli,</a:t>
            </a:r>
            <a:endParaRPr lang="cs-CZ" sz="2400" u="sng" dirty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s hlavou se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nesmí hýbat</a:t>
            </a:r>
            <a:r>
              <a:rPr lang="cs-CZ" sz="2400" dirty="0">
                <a:latin typeface="Comic Sans MS" pitchFamily="66" charset="0"/>
                <a:cs typeface="Arial" charset="0"/>
              </a:rPr>
              <a:t>, nepředkláníme, nezakláníme,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neotáčíme,</a:t>
            </a:r>
            <a:endParaRPr lang="cs-CZ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při </a:t>
            </a:r>
            <a:r>
              <a:rPr lang="cs-CZ" sz="2400" u="sng" dirty="0">
                <a:latin typeface="Comic Sans MS" pitchFamily="66" charset="0"/>
                <a:cs typeface="Arial" charset="0"/>
              </a:rPr>
              <a:t>poloze na zádech</a:t>
            </a:r>
            <a:r>
              <a:rPr lang="cs-CZ" sz="2400" dirty="0">
                <a:latin typeface="Comic Sans MS" pitchFamily="66" charset="0"/>
                <a:cs typeface="Arial" charset="0"/>
              </a:rPr>
              <a:t> –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fixujeme krční páteř límcem</a:t>
            </a:r>
            <a:r>
              <a:rPr lang="cs-CZ" sz="2400" dirty="0">
                <a:latin typeface="Comic Sans MS" pitchFamily="66" charset="0"/>
                <a:cs typeface="Arial" charset="0"/>
              </a:rPr>
              <a:t> (můžeme improvizovat stočeným ručníkem) hlavu obložíme vhodnými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předměty,</a:t>
            </a:r>
            <a:endParaRPr lang="cs-CZ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u="sng" dirty="0">
                <a:latin typeface="Comic Sans MS" pitchFamily="66" charset="0"/>
                <a:cs typeface="Arial" charset="0"/>
              </a:rPr>
              <a:t>při poloze na břiše</a:t>
            </a:r>
            <a:r>
              <a:rPr lang="cs-CZ" sz="2400" dirty="0">
                <a:latin typeface="Comic Sans MS" pitchFamily="66" charset="0"/>
                <a:cs typeface="Arial" charset="0"/>
              </a:rPr>
              <a:t> – zajistíme, </a:t>
            </a:r>
            <a:br>
              <a:rPr lang="cs-CZ" sz="2400" dirty="0">
                <a:latin typeface="Comic Sans MS" pitchFamily="66" charset="0"/>
                <a:cs typeface="Arial" charset="0"/>
              </a:rPr>
            </a:br>
            <a:r>
              <a:rPr lang="cs-CZ" sz="2400" dirty="0">
                <a:latin typeface="Comic Sans MS" pitchFamily="66" charset="0"/>
                <a:cs typeface="Arial" charset="0"/>
              </a:rPr>
              <a:t>aby se nehýbal,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hlavu obložíme</a:t>
            </a:r>
            <a:r>
              <a:rPr lang="cs-CZ" sz="2400" dirty="0">
                <a:latin typeface="Comic Sans MS" pitchFamily="66" charset="0"/>
                <a:cs typeface="Arial" charset="0"/>
              </a:rPr>
              <a:t> (polštáři, knihami, brašnami, pytlíky s pískem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),</a:t>
            </a:r>
            <a:endParaRPr lang="cs-CZ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neustálá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kontrola </a:t>
            </a:r>
            <a:r>
              <a:rPr lang="cs-CZ" sz="2400" u="sng" dirty="0" smtClean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VF,</a:t>
            </a:r>
            <a:endParaRPr lang="cs-CZ" sz="2400" u="sng" dirty="0">
              <a:solidFill>
                <a:srgbClr val="FF6600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dojde li k bezvědomí – poloha na zádech, </a:t>
            </a:r>
            <a:r>
              <a:rPr lang="cs-CZ" sz="2400" u="sng" dirty="0">
                <a:solidFill>
                  <a:srgbClr val="FF6600"/>
                </a:solidFill>
                <a:latin typeface="Comic Sans MS" pitchFamily="66" charset="0"/>
                <a:cs typeface="Arial" charset="0"/>
              </a:rPr>
              <a:t>jen předsunutí dolní čelisti</a:t>
            </a:r>
            <a:r>
              <a:rPr lang="cs-CZ" sz="2400" dirty="0">
                <a:latin typeface="Comic Sans MS" pitchFamily="66" charset="0"/>
                <a:cs typeface="Arial" charset="0"/>
              </a:rPr>
              <a:t>, bez záklonu 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hlavy,</a:t>
            </a:r>
            <a:endParaRPr lang="cs-CZ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latin typeface="Comic Sans MS" pitchFamily="66" charset="0"/>
                <a:cs typeface="Arial" charset="0"/>
              </a:rPr>
              <a:t>transport na tvrdé podložce, kde je </a:t>
            </a:r>
            <a:r>
              <a:rPr lang="cs-CZ" sz="2400" dirty="0" err="1" smtClean="0">
                <a:latin typeface="Comic Sans MS" pitchFamily="66" charset="0"/>
                <a:cs typeface="Arial" charset="0"/>
              </a:rPr>
              <a:t>přikurtován</a:t>
            </a:r>
            <a:r>
              <a:rPr lang="cs-CZ" sz="2400" dirty="0" smtClean="0">
                <a:latin typeface="Comic Sans MS" pitchFamily="66" charset="0"/>
                <a:cs typeface="Arial" charset="0"/>
              </a:rPr>
              <a:t>.</a:t>
            </a:r>
            <a:endParaRPr lang="cs-CZ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096000" cy="11430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IM – PRVNÍ POMOC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771800" y="1700808"/>
            <a:ext cx="5976913" cy="4107160"/>
          </a:xfrm>
        </p:spPr>
        <p:txBody>
          <a:bodyPr/>
          <a:lstStyle/>
          <a:p>
            <a:r>
              <a:rPr lang="sk-SK" sz="2400" dirty="0" err="1"/>
              <a:t>Naprostý</a:t>
            </a:r>
            <a:r>
              <a:rPr lang="sk-SK" sz="2400" dirty="0"/>
              <a:t> fyzický a psychický </a:t>
            </a:r>
            <a:r>
              <a:rPr lang="sk-SK" sz="2400" dirty="0" err="1" smtClean="0"/>
              <a:t>klid</a:t>
            </a:r>
            <a:r>
              <a:rPr lang="sk-SK" sz="2400" dirty="0" smtClean="0"/>
              <a:t>.</a:t>
            </a:r>
            <a:endParaRPr lang="sk-SK" sz="2400" dirty="0"/>
          </a:p>
          <a:p>
            <a:r>
              <a:rPr lang="sk-SK" sz="2400" dirty="0"/>
              <a:t>Poloha v </a:t>
            </a:r>
            <a:r>
              <a:rPr lang="sk-SK" sz="2400" dirty="0" err="1" smtClean="0"/>
              <a:t>polosedě</a:t>
            </a:r>
            <a:r>
              <a:rPr lang="sk-SK" sz="2400" dirty="0" smtClean="0"/>
              <a:t>.</a:t>
            </a:r>
            <a:endParaRPr lang="sk-SK" sz="2400" dirty="0"/>
          </a:p>
          <a:p>
            <a:r>
              <a:rPr lang="sk-SK" sz="2400" dirty="0" err="1"/>
              <a:t>Zajistit</a:t>
            </a:r>
            <a:r>
              <a:rPr lang="sk-SK" sz="2400" dirty="0"/>
              <a:t> </a:t>
            </a:r>
            <a:r>
              <a:rPr lang="sk-SK" sz="2400" dirty="0" err="1"/>
              <a:t>přívod</a:t>
            </a:r>
            <a:r>
              <a:rPr lang="sk-SK" sz="2400" dirty="0"/>
              <a:t> čerstvého vzduchu (</a:t>
            </a:r>
            <a:r>
              <a:rPr lang="sk-SK" sz="2400" dirty="0" err="1"/>
              <a:t>otevřít</a:t>
            </a:r>
            <a:r>
              <a:rPr lang="sk-SK" sz="2400" dirty="0"/>
              <a:t> okno</a:t>
            </a:r>
            <a:r>
              <a:rPr lang="sk-SK" sz="2400" dirty="0" smtClean="0"/>
              <a:t>).</a:t>
            </a:r>
            <a:endParaRPr lang="sk-SK" sz="2400" dirty="0"/>
          </a:p>
          <a:p>
            <a:r>
              <a:rPr lang="sk-SK" sz="2400" dirty="0" err="1"/>
              <a:t>Odhalit</a:t>
            </a:r>
            <a:r>
              <a:rPr lang="sk-SK" sz="2400" dirty="0"/>
              <a:t> </a:t>
            </a:r>
            <a:r>
              <a:rPr lang="sk-SK" sz="2400" dirty="0" smtClean="0"/>
              <a:t>hrudník.</a:t>
            </a:r>
            <a:endParaRPr lang="sk-SK" sz="2400" dirty="0"/>
          </a:p>
          <a:p>
            <a:r>
              <a:rPr lang="sk-SK" sz="2400" dirty="0"/>
              <a:t>NITROGLYCERIN </a:t>
            </a:r>
            <a:r>
              <a:rPr lang="sk-SK" sz="2400" dirty="0" err="1"/>
              <a:t>tbl</a:t>
            </a:r>
            <a:r>
              <a:rPr lang="sk-SK" sz="2400" dirty="0"/>
              <a:t>. pod </a:t>
            </a:r>
            <a:r>
              <a:rPr lang="sk-SK" sz="2400" dirty="0" smtClean="0"/>
              <a:t>jazyk.</a:t>
            </a:r>
            <a:endParaRPr lang="sk-SK" sz="2400" dirty="0"/>
          </a:p>
          <a:p>
            <a:r>
              <a:rPr lang="sk-SK" sz="2400" dirty="0"/>
              <a:t>Kontrola </a:t>
            </a:r>
            <a:r>
              <a:rPr lang="sk-SK" sz="2400" dirty="0" smtClean="0"/>
              <a:t>VF.</a:t>
            </a:r>
            <a:endParaRPr lang="sk-SK" sz="2400" dirty="0"/>
          </a:p>
          <a:p>
            <a:r>
              <a:rPr lang="sk-SK" sz="2400" dirty="0" err="1"/>
              <a:t>Při</a:t>
            </a:r>
            <a:r>
              <a:rPr lang="sk-SK" sz="2400" dirty="0"/>
              <a:t> </a:t>
            </a:r>
            <a:r>
              <a:rPr lang="sk-SK" sz="2400" dirty="0" err="1"/>
              <a:t>selhávání</a:t>
            </a:r>
            <a:r>
              <a:rPr lang="sk-SK" sz="2400" dirty="0"/>
              <a:t> VF </a:t>
            </a:r>
            <a:r>
              <a:rPr lang="sk-SK" sz="2400" dirty="0">
                <a:cs typeface="Arial" pitchFamily="34" charset="0"/>
              </a:rPr>
              <a:t>→</a:t>
            </a:r>
            <a:r>
              <a:rPr lang="sk-SK" sz="2400" dirty="0"/>
              <a:t> </a:t>
            </a:r>
            <a:r>
              <a:rPr lang="sk-SK" sz="2400" dirty="0" smtClean="0"/>
              <a:t>KPR.</a:t>
            </a:r>
            <a:endParaRPr lang="sk-SK" sz="2400" dirty="0"/>
          </a:p>
          <a:p>
            <a:r>
              <a:rPr lang="sk-SK" sz="2400" dirty="0" smtClean="0"/>
              <a:t>ZZS.</a:t>
            </a:r>
            <a:endParaRPr lang="sk-SK" sz="24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9187-535F-4E17-BB96-947B4EBDF403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6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0DBD-9933-4097-A61D-8396A2BC78EB}" type="slidenum">
              <a:rPr lang="en-US"/>
              <a:pPr/>
              <a:t>34</a:t>
            </a:fld>
            <a:endParaRPr lang="en-US"/>
          </a:p>
        </p:txBody>
      </p:sp>
      <p:pic>
        <p:nvPicPr>
          <p:cNvPr id="7" name="Picture 12" descr="14_angina_pektoris.jpg, &#10;10 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437063"/>
            <a:ext cx="2447925" cy="2236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583363"/>
            <a:ext cx="3284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sz="1200" b="1" dirty="0">
                <a:hlinkClick r:id="rId4"/>
              </a:rPr>
              <a:t>www.exilskupina.info/index.php?co=souhrnpp</a:t>
            </a:r>
            <a:r>
              <a:rPr kumimoji="1" lang="en-US" sz="1200" dirty="0"/>
              <a:t>. 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840363" cy="114300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PP </a:t>
            </a:r>
            <a:r>
              <a:rPr lang="sk-SK" dirty="0">
                <a:solidFill>
                  <a:srgbClr val="FF0000"/>
                </a:solidFill>
              </a:rPr>
              <a:t>PŘI DUŠNOSTI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981200"/>
            <a:ext cx="6145213" cy="4114800"/>
          </a:xfrm>
        </p:spPr>
        <p:txBody>
          <a:bodyPr/>
          <a:lstStyle/>
          <a:p>
            <a:r>
              <a:rPr lang="sk-SK" sz="2400" dirty="0" err="1"/>
              <a:t>Fowlerova</a:t>
            </a:r>
            <a:r>
              <a:rPr lang="sk-SK" sz="2400" dirty="0"/>
              <a:t> nebo </a:t>
            </a:r>
            <a:r>
              <a:rPr lang="sk-SK" sz="2400" dirty="0" err="1"/>
              <a:t>ortopnoická</a:t>
            </a:r>
            <a:r>
              <a:rPr lang="sk-SK" sz="2400" dirty="0"/>
              <a:t> </a:t>
            </a:r>
            <a:r>
              <a:rPr lang="sk-SK" sz="2400" dirty="0" smtClean="0"/>
              <a:t>poloha.</a:t>
            </a:r>
            <a:endParaRPr lang="sk-SK" sz="2400" dirty="0"/>
          </a:p>
          <a:p>
            <a:r>
              <a:rPr lang="sk-SK" sz="2400" dirty="0" err="1"/>
              <a:t>Naprostý</a:t>
            </a:r>
            <a:r>
              <a:rPr lang="sk-SK" sz="2400" dirty="0"/>
              <a:t> fyzický + psychický </a:t>
            </a:r>
            <a:r>
              <a:rPr lang="sk-SK" sz="2400" dirty="0" err="1" smtClean="0"/>
              <a:t>klid</a:t>
            </a:r>
            <a:r>
              <a:rPr lang="sk-SK" sz="2400" dirty="0" smtClean="0"/>
              <a:t>.</a:t>
            </a:r>
            <a:endParaRPr lang="sk-SK" sz="2400" dirty="0"/>
          </a:p>
          <a:p>
            <a:r>
              <a:rPr lang="sk-SK" sz="2400" dirty="0"/>
              <a:t>Čerstvý </a:t>
            </a:r>
            <a:r>
              <a:rPr lang="sk-SK" sz="2400" dirty="0" smtClean="0"/>
              <a:t>vzduch.</a:t>
            </a:r>
            <a:endParaRPr lang="sk-SK" sz="2400" dirty="0"/>
          </a:p>
          <a:p>
            <a:r>
              <a:rPr lang="sk-SK" sz="2400" dirty="0" err="1"/>
              <a:t>Uvolnění</a:t>
            </a:r>
            <a:r>
              <a:rPr lang="sk-SK" sz="2400" dirty="0"/>
              <a:t> </a:t>
            </a:r>
            <a:r>
              <a:rPr lang="sk-SK" sz="2400" dirty="0" err="1" smtClean="0"/>
              <a:t>oděvu</a:t>
            </a:r>
            <a:r>
              <a:rPr lang="sk-SK" sz="2400" dirty="0" smtClean="0"/>
              <a:t>.</a:t>
            </a:r>
            <a:endParaRPr lang="sk-SK" sz="2400" dirty="0"/>
          </a:p>
          <a:p>
            <a:r>
              <a:rPr lang="sk-SK" sz="2400" dirty="0" err="1"/>
              <a:t>Podání</a:t>
            </a:r>
            <a:r>
              <a:rPr lang="sk-SK" sz="2400" dirty="0"/>
              <a:t> ordinovaných </a:t>
            </a:r>
            <a:r>
              <a:rPr lang="sk-SK" sz="2400" dirty="0" err="1"/>
              <a:t>lék</a:t>
            </a:r>
            <a:r>
              <a:rPr lang="en-US" sz="2400" dirty="0">
                <a:cs typeface="Arial" pitchFamily="34" charset="0"/>
              </a:rPr>
              <a:t>ů</a:t>
            </a:r>
            <a:r>
              <a:rPr lang="sk-SK" sz="2400" dirty="0">
                <a:cs typeface="Arial" pitchFamily="34" charset="0"/>
              </a:rPr>
              <a:t> (</a:t>
            </a:r>
            <a:r>
              <a:rPr lang="sk-SK" sz="2400" dirty="0" err="1">
                <a:cs typeface="Arial" pitchFamily="34" charset="0"/>
              </a:rPr>
              <a:t>při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vědomí</a:t>
            </a:r>
            <a:r>
              <a:rPr lang="sk-SK" sz="2400" dirty="0" smtClean="0">
                <a:cs typeface="Arial" pitchFamily="34" charset="0"/>
              </a:rPr>
              <a:t>).</a:t>
            </a:r>
            <a:endParaRPr lang="sk-SK" sz="2400" dirty="0">
              <a:cs typeface="Arial" pitchFamily="34" charset="0"/>
            </a:endParaRPr>
          </a:p>
          <a:p>
            <a:r>
              <a:rPr lang="sk-SK" sz="2400" dirty="0">
                <a:cs typeface="Arial" pitchFamily="34" charset="0"/>
              </a:rPr>
              <a:t>Kontrola VF, </a:t>
            </a:r>
            <a:r>
              <a:rPr lang="sk-SK" sz="2400" dirty="0" err="1">
                <a:cs typeface="Arial" pitchFamily="34" charset="0"/>
              </a:rPr>
              <a:t>při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selhávání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smtClean="0">
                <a:cs typeface="Arial" pitchFamily="34" charset="0"/>
              </a:rPr>
              <a:t>KPR.</a:t>
            </a:r>
            <a:endParaRPr lang="sk-SK" sz="2400" dirty="0">
              <a:cs typeface="Arial" pitchFamily="34" charset="0"/>
            </a:endParaRPr>
          </a:p>
          <a:p>
            <a:r>
              <a:rPr lang="sk-SK" sz="2400" dirty="0" smtClean="0">
                <a:cs typeface="Arial" pitchFamily="34" charset="0"/>
              </a:rPr>
              <a:t>ZZS.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36869" name="Picture 5" descr="14_astma_inhalace.jpg, 12 k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933825"/>
            <a:ext cx="2085975" cy="2028825"/>
          </a:xfrm>
          <a:noFill/>
          <a:ln/>
        </p:spPr>
      </p:pic>
      <p:sp>
        <p:nvSpPr>
          <p:cNvPr id="6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380B-39C2-4C48-96CE-FA7437482A8E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6B8C-17FB-428B-91A4-8F738C941C85}" type="slidenum">
              <a:rPr lang="en-US"/>
              <a:pPr/>
              <a:t>35</a:t>
            </a:fld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5949950"/>
            <a:ext cx="330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sz="1200" b="1">
                <a:hlinkClick r:id="rId3"/>
              </a:rPr>
              <a:t>www.exilskupina.info/index.php?co=souhrnpp</a:t>
            </a:r>
            <a:r>
              <a:rPr kumimoji="1" lang="en-US" sz="1200"/>
              <a:t>.</a:t>
            </a:r>
            <a:r>
              <a:rPr kumimoji="1" lang="en-US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37565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PP LARYNGITIDA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smtClean="0">
                <a:solidFill>
                  <a:srgbClr val="FF0000"/>
                </a:solidFill>
              </a:rPr>
              <a:t>EPIGLOTITIDA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8090421" cy="4547146"/>
          </a:xfrm>
        </p:spPr>
        <p:txBody>
          <a:bodyPr/>
          <a:lstStyle/>
          <a:p>
            <a:r>
              <a:rPr lang="sk-SK" sz="2400" dirty="0" err="1"/>
              <a:t>Přivolání</a:t>
            </a:r>
            <a:r>
              <a:rPr lang="sk-SK" sz="2400" dirty="0"/>
              <a:t> </a:t>
            </a:r>
            <a:r>
              <a:rPr lang="sk-SK" sz="2400" dirty="0" smtClean="0"/>
              <a:t>RZP.</a:t>
            </a:r>
            <a:endParaRPr lang="sk-SK" sz="2400" dirty="0"/>
          </a:p>
          <a:p>
            <a:r>
              <a:rPr lang="sk-SK" sz="2400" dirty="0"/>
              <a:t>Zabalení do </a:t>
            </a:r>
            <a:r>
              <a:rPr lang="sk-SK" sz="2400" dirty="0" err="1" smtClean="0"/>
              <a:t>přikrývky</a:t>
            </a:r>
            <a:r>
              <a:rPr lang="sk-SK" sz="2400" dirty="0" smtClean="0"/>
              <a:t>.</a:t>
            </a:r>
            <a:endParaRPr lang="sk-SK" sz="2400" dirty="0"/>
          </a:p>
          <a:p>
            <a:r>
              <a:rPr lang="sk-SK" sz="2400" dirty="0"/>
              <a:t>Chladný vlhký vzduch (u </a:t>
            </a:r>
            <a:r>
              <a:rPr lang="sk-SK" sz="2400" dirty="0" err="1"/>
              <a:t>otevřeného</a:t>
            </a:r>
            <a:r>
              <a:rPr lang="sk-SK" sz="2400" dirty="0"/>
              <a:t> okna, </a:t>
            </a:r>
            <a:r>
              <a:rPr lang="sk-SK" sz="2400" dirty="0" err="1"/>
              <a:t>koupelna</a:t>
            </a:r>
            <a:r>
              <a:rPr lang="sk-SK" sz="2400" dirty="0" smtClean="0"/>
              <a:t>).</a:t>
            </a:r>
            <a:endParaRPr lang="sk-SK" sz="2400" dirty="0"/>
          </a:p>
          <a:p>
            <a:r>
              <a:rPr lang="sk-SK" sz="2400" dirty="0" err="1"/>
              <a:t>Cucat</a:t>
            </a:r>
            <a:r>
              <a:rPr lang="sk-SK" sz="2400" dirty="0"/>
              <a:t> </a:t>
            </a:r>
            <a:r>
              <a:rPr lang="sk-SK" sz="2400" dirty="0" err="1" smtClean="0"/>
              <a:t>led</a:t>
            </a:r>
            <a:r>
              <a:rPr lang="sk-SK" sz="2400" dirty="0" smtClean="0"/>
              <a:t>.</a:t>
            </a:r>
            <a:endParaRPr lang="sk-SK" sz="2400" dirty="0"/>
          </a:p>
          <a:p>
            <a:r>
              <a:rPr lang="sk-SK" sz="2400" dirty="0"/>
              <a:t>Nikdy ne poloha </a:t>
            </a:r>
            <a:r>
              <a:rPr lang="sk-SK" sz="2400" dirty="0" err="1"/>
              <a:t>vleže</a:t>
            </a:r>
            <a:r>
              <a:rPr lang="sk-SK" sz="2400" dirty="0"/>
              <a:t> (</a:t>
            </a:r>
            <a:r>
              <a:rPr lang="sk-SK" sz="2400" dirty="0" err="1"/>
              <a:t>může</a:t>
            </a:r>
            <a:r>
              <a:rPr lang="sk-SK" sz="2400" dirty="0"/>
              <a:t> </a:t>
            </a:r>
            <a:r>
              <a:rPr lang="sk-SK" sz="2400" dirty="0" err="1"/>
              <a:t>být</a:t>
            </a:r>
            <a:r>
              <a:rPr lang="sk-SK" sz="2400" dirty="0"/>
              <a:t> </a:t>
            </a:r>
            <a:r>
              <a:rPr lang="sk-SK" sz="2400" dirty="0" err="1"/>
              <a:t>epiglotitis</a:t>
            </a:r>
            <a:r>
              <a:rPr lang="sk-SK" sz="2400" dirty="0" smtClean="0"/>
              <a:t>).</a:t>
            </a:r>
            <a:endParaRPr lang="sk-SK" sz="2400" dirty="0"/>
          </a:p>
          <a:p>
            <a:r>
              <a:rPr lang="sk-SK" sz="2400" dirty="0" err="1"/>
              <a:t>Rektální</a:t>
            </a:r>
            <a:r>
              <a:rPr lang="sk-SK" sz="2400" dirty="0"/>
              <a:t> </a:t>
            </a:r>
            <a:r>
              <a:rPr lang="sk-SK" sz="2400" dirty="0" err="1"/>
              <a:t>kortikoidy</a:t>
            </a:r>
            <a:r>
              <a:rPr lang="sk-SK" sz="2400" dirty="0"/>
              <a:t> (</a:t>
            </a:r>
            <a:r>
              <a:rPr lang="sk-SK" sz="2400" dirty="0" err="1"/>
              <a:t>Rectodelt</a:t>
            </a:r>
            <a:r>
              <a:rPr lang="sk-SK" sz="2400" dirty="0"/>
              <a:t> </a:t>
            </a:r>
            <a:r>
              <a:rPr lang="sk-SK" sz="2400" dirty="0" err="1" smtClean="0"/>
              <a:t>supp</a:t>
            </a:r>
            <a:r>
              <a:rPr lang="sk-SK" sz="2400" dirty="0" smtClean="0"/>
              <a:t>. </a:t>
            </a:r>
            <a:r>
              <a:rPr lang="sk-SK" sz="2400" dirty="0" err="1" smtClean="0"/>
              <a:t>při</a:t>
            </a:r>
            <a:r>
              <a:rPr lang="sk-SK" sz="2400" dirty="0" smtClean="0"/>
              <a:t> </a:t>
            </a:r>
            <a:r>
              <a:rPr lang="sk-SK" sz="2400" dirty="0" err="1"/>
              <a:t>opakovaném</a:t>
            </a:r>
            <a:r>
              <a:rPr lang="sk-SK" sz="2400" dirty="0"/>
              <a:t> </a:t>
            </a:r>
            <a:r>
              <a:rPr lang="sk-SK" sz="2400" dirty="0" smtClean="0"/>
              <a:t>záchvatu).</a:t>
            </a:r>
            <a:endParaRPr lang="sk-SK" sz="2400" dirty="0"/>
          </a:p>
          <a:p>
            <a:r>
              <a:rPr lang="sk-SK" sz="2400" dirty="0"/>
              <a:t>Transport do </a:t>
            </a:r>
            <a:r>
              <a:rPr lang="sk-SK" sz="2400" dirty="0" smtClean="0"/>
              <a:t>ZZ.</a:t>
            </a:r>
            <a:endParaRPr lang="sk-SK" sz="2400" dirty="0"/>
          </a:p>
        </p:txBody>
      </p:sp>
      <p:sp>
        <p:nvSpPr>
          <p:cNvPr id="4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1D2-EB6D-49D5-9772-7204E9A45D18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8761-DB04-4327-B1B8-6429824B6D2B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6096000" cy="1276350"/>
          </a:xfrm>
        </p:spPr>
        <p:txBody>
          <a:bodyPr/>
          <a:lstStyle/>
          <a:p>
            <a:r>
              <a:rPr lang="sk-SK" dirty="0"/>
              <a:t>KŘEČOVÉ STAVY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>
          <a:xfrm>
            <a:off x="1187624" y="1773238"/>
            <a:ext cx="7727776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k-SK" sz="2000" dirty="0" err="1"/>
              <a:t>dráždění</a:t>
            </a:r>
            <a:r>
              <a:rPr lang="sk-SK" sz="2000" dirty="0"/>
              <a:t> nebo </a:t>
            </a:r>
            <a:r>
              <a:rPr lang="sk-SK" sz="2000" dirty="0" err="1"/>
              <a:t>onemocnění</a:t>
            </a:r>
            <a:r>
              <a:rPr lang="sk-SK" sz="2000" dirty="0"/>
              <a:t> CNS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k-SK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sk-SK" sz="2000" dirty="0"/>
              <a:t>PŘÍČINY: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smtClean="0"/>
              <a:t>úraz CNS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 smtClean="0"/>
              <a:t>přehřátí</a:t>
            </a:r>
            <a:endParaRPr lang="sk-SK" sz="2000" dirty="0" smtClean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smtClean="0"/>
              <a:t>stavy po </a:t>
            </a:r>
            <a:r>
              <a:rPr lang="sk-SK" sz="2000" dirty="0" err="1" smtClean="0"/>
              <a:t>hypoxii</a:t>
            </a:r>
            <a:endParaRPr lang="sk-SK" sz="2000" dirty="0" smtClean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smtClean="0"/>
              <a:t>epilepsie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smtClean="0"/>
              <a:t>CMP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 smtClean="0"/>
              <a:t>infekce</a:t>
            </a:r>
            <a:r>
              <a:rPr lang="sk-SK" sz="2000" dirty="0" smtClean="0"/>
              <a:t> CNS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smtClean="0"/>
              <a:t>metabolické poruchy (DM)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smtClean="0"/>
              <a:t>psychické poruchy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 smtClean="0"/>
              <a:t>febrilní</a:t>
            </a:r>
            <a:r>
              <a:rPr lang="sk-SK" sz="2000" dirty="0" smtClean="0"/>
              <a:t> </a:t>
            </a:r>
            <a:r>
              <a:rPr lang="sk-SK" sz="2000" dirty="0" err="1" smtClean="0"/>
              <a:t>křeče</a:t>
            </a:r>
            <a:endParaRPr lang="sk-SK" sz="2000" dirty="0" smtClean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sk-SK" sz="2000" dirty="0" err="1" smtClean="0"/>
              <a:t>intoxikace</a:t>
            </a:r>
            <a:r>
              <a:rPr lang="sk-SK" sz="2000" dirty="0" smtClean="0"/>
              <a:t> - otravy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endParaRPr lang="sk-SK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F8E4-65EC-4493-98E6-D8DCCA834630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E8FE-6FC2-44DD-9197-C1C9CB4F7A1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9144000" cy="1419225"/>
          </a:xfrm>
        </p:spPr>
        <p:txBody>
          <a:bodyPr/>
          <a:lstStyle/>
          <a:p>
            <a:r>
              <a:rPr lang="sk-SK">
                <a:latin typeface="Arial" pitchFamily="34" charset="0"/>
              </a:rPr>
              <a:t>EKLAMPSIE = EPH GESTÓZA</a:t>
            </a:r>
            <a:endParaRPr lang="en-US">
              <a:latin typeface="Arial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871792" cy="4400550"/>
          </a:xfrm>
        </p:spPr>
        <p:txBody>
          <a:bodyPr/>
          <a:lstStyle/>
          <a:p>
            <a:r>
              <a:rPr lang="cs-CZ" sz="2400" dirty="0"/>
              <a:t>závažná, někdy dokonce smrtelná komplikace těhotenství, k níž </a:t>
            </a:r>
            <a:r>
              <a:rPr lang="cs-CZ" sz="2400" dirty="0" smtClean="0"/>
              <a:t>dochází </a:t>
            </a:r>
            <a:r>
              <a:rPr lang="cs-CZ" sz="2400" dirty="0"/>
              <a:t>po 20. týdnu těhotenství, ale nejčastěji před porodem nebo při porodu</a:t>
            </a:r>
            <a:endParaRPr lang="sk-SK" sz="2400" dirty="0"/>
          </a:p>
          <a:p>
            <a:pPr>
              <a:buFont typeface="Wingdings" pitchFamily="2" charset="2"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dirty="0"/>
              <a:t>PŘÍZNAKY:</a:t>
            </a:r>
          </a:p>
          <a:p>
            <a:r>
              <a:rPr lang="cs-CZ" sz="2400" dirty="0"/>
              <a:t>o</a:t>
            </a:r>
            <a:r>
              <a:rPr lang="en-US" sz="2400" dirty="0" err="1"/>
              <a:t>tok</a:t>
            </a:r>
            <a:r>
              <a:rPr lang="cs-CZ" sz="2400" dirty="0"/>
              <a:t>y (DKK, rukou)</a:t>
            </a:r>
          </a:p>
          <a:p>
            <a:r>
              <a:rPr lang="cs-CZ" sz="2400" dirty="0"/>
              <a:t>h</a:t>
            </a:r>
            <a:r>
              <a:rPr lang="en-US" sz="2400" dirty="0" err="1"/>
              <a:t>ypertenz</a:t>
            </a:r>
            <a:r>
              <a:rPr lang="cs-CZ" sz="2400" dirty="0"/>
              <a:t>e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roteinuri</a:t>
            </a:r>
            <a:r>
              <a:rPr lang="cs-CZ" sz="2400" dirty="0"/>
              <a:t>e</a:t>
            </a:r>
          </a:p>
          <a:p>
            <a:r>
              <a:rPr lang="cs-CZ" sz="2400" dirty="0"/>
              <a:t>k</a:t>
            </a:r>
            <a:r>
              <a:rPr lang="en-US" sz="2400" dirty="0" err="1"/>
              <a:t>řeč</a:t>
            </a:r>
            <a:r>
              <a:rPr lang="cs-CZ" sz="2400" dirty="0"/>
              <a:t>e</a:t>
            </a:r>
            <a:r>
              <a:rPr lang="en-US" sz="2400" dirty="0"/>
              <a:t> s </a:t>
            </a:r>
            <a:r>
              <a:rPr lang="en-US" sz="2400" dirty="0" err="1"/>
              <a:t>bezvědomím</a:t>
            </a:r>
            <a:r>
              <a:rPr lang="en-US" sz="2400" dirty="0"/>
              <a:t> </a:t>
            </a:r>
            <a:endParaRPr lang="cs-CZ" sz="2400" dirty="0"/>
          </a:p>
          <a:p>
            <a:endParaRPr lang="sk-SK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4E2-0919-4CAF-9AD2-A7638AF39F83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09C-C164-4991-9E48-E85FB4CE3330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42888"/>
            <a:ext cx="8893175" cy="1727201"/>
          </a:xfrm>
        </p:spPr>
        <p:txBody>
          <a:bodyPr/>
          <a:lstStyle/>
          <a:p>
            <a:r>
              <a:rPr lang="sk-SK" sz="4400" dirty="0">
                <a:solidFill>
                  <a:srgbClr val="FF0000"/>
                </a:solidFill>
                <a:latin typeface="Arial" pitchFamily="34" charset="0"/>
              </a:rPr>
              <a:t>KŘEČOVÉ STAVY – PP OBECŇĚ</a:t>
            </a:r>
            <a:endParaRPr lang="en-US" sz="4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000" dirty="0" err="1"/>
              <a:t>Zajistit</a:t>
            </a:r>
            <a:r>
              <a:rPr lang="sk-SK" sz="2000" dirty="0"/>
              <a:t> </a:t>
            </a:r>
            <a:r>
              <a:rPr lang="sk-SK" sz="2000" dirty="0" err="1"/>
              <a:t>klid</a:t>
            </a:r>
            <a:r>
              <a:rPr lang="sk-SK" sz="2000" dirty="0"/>
              <a:t> (v </a:t>
            </a:r>
            <a:r>
              <a:rPr lang="sk-SK" sz="2000" dirty="0" err="1"/>
              <a:t>průběhu</a:t>
            </a:r>
            <a:r>
              <a:rPr lang="sk-SK" sz="2000" dirty="0"/>
              <a:t> a </a:t>
            </a:r>
            <a:r>
              <a:rPr lang="sk-SK" sz="2000" dirty="0" err="1"/>
              <a:t>zejména</a:t>
            </a:r>
            <a:r>
              <a:rPr lang="sk-SK" sz="2000" dirty="0"/>
              <a:t> po </a:t>
            </a:r>
            <a:r>
              <a:rPr lang="sk-SK" sz="2000" dirty="0" err="1"/>
              <a:t>křeči</a:t>
            </a:r>
            <a:r>
              <a:rPr lang="sk-SK" sz="2000" dirty="0"/>
              <a:t>)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Nepoužívat</a:t>
            </a:r>
            <a:r>
              <a:rPr lang="sk-SK" sz="2000" dirty="0"/>
              <a:t> násilí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Uložit</a:t>
            </a:r>
            <a:r>
              <a:rPr lang="sk-SK" sz="2000" dirty="0"/>
              <a:t> na </a:t>
            </a:r>
            <a:r>
              <a:rPr lang="sk-SK" sz="2000" dirty="0" err="1"/>
              <a:t>měkkou</a:t>
            </a:r>
            <a:r>
              <a:rPr lang="sk-SK" sz="2000" dirty="0"/>
              <a:t> podložku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Zajistit</a:t>
            </a:r>
            <a:r>
              <a:rPr lang="sk-SK" sz="2000" dirty="0"/>
              <a:t> </a:t>
            </a:r>
            <a:r>
              <a:rPr lang="sk-SK" sz="2000" dirty="0" err="1"/>
              <a:t>bezpečnost</a:t>
            </a:r>
            <a:r>
              <a:rPr lang="sk-SK" sz="2000" dirty="0"/>
              <a:t> pacienta</a:t>
            </a:r>
          </a:p>
          <a:p>
            <a:pPr>
              <a:lnSpc>
                <a:spcPct val="90000"/>
              </a:lnSpc>
            </a:pPr>
            <a:r>
              <a:rPr lang="sk-SK" sz="2000" dirty="0" err="1"/>
              <a:t>Sledovat</a:t>
            </a:r>
            <a:r>
              <a:rPr lang="sk-SK" sz="2000" dirty="0"/>
              <a:t> jak </a:t>
            </a:r>
            <a:r>
              <a:rPr lang="sk-SK" sz="2000" dirty="0" err="1"/>
              <a:t>dlouho</a:t>
            </a:r>
            <a:r>
              <a:rPr lang="sk-SK" sz="2000" dirty="0"/>
              <a:t> </a:t>
            </a:r>
            <a:r>
              <a:rPr lang="sk-SK" sz="2000" dirty="0" err="1"/>
              <a:t>křeče</a:t>
            </a:r>
            <a:r>
              <a:rPr lang="sk-SK" sz="2000" dirty="0"/>
              <a:t> </a:t>
            </a:r>
            <a:r>
              <a:rPr lang="sk-SK" sz="2000" dirty="0" err="1"/>
              <a:t>trvaly</a:t>
            </a:r>
            <a:r>
              <a:rPr lang="sk-SK" sz="2000" dirty="0"/>
              <a:t> a </a:t>
            </a:r>
            <a:r>
              <a:rPr lang="sk-SK" sz="2000" dirty="0" err="1"/>
              <a:t>jaký</a:t>
            </a:r>
            <a:r>
              <a:rPr lang="sk-SK" sz="2000" dirty="0"/>
              <a:t> </a:t>
            </a:r>
            <a:r>
              <a:rPr lang="sk-SK" sz="2000" dirty="0" err="1"/>
              <a:t>byl</a:t>
            </a:r>
            <a:r>
              <a:rPr lang="sk-SK" sz="2000" dirty="0"/>
              <a:t> </a:t>
            </a:r>
            <a:r>
              <a:rPr lang="sk-SK" sz="2000" dirty="0" err="1"/>
              <a:t>jejich</a:t>
            </a:r>
            <a:r>
              <a:rPr lang="sk-SK" sz="2000" dirty="0"/>
              <a:t> charakter (</a:t>
            </a:r>
            <a:r>
              <a:rPr lang="sk-SK" sz="2000" dirty="0" err="1"/>
              <a:t>tonicko</a:t>
            </a:r>
            <a:r>
              <a:rPr lang="sk-SK" sz="2000" dirty="0"/>
              <a:t> – </a:t>
            </a:r>
            <a:r>
              <a:rPr lang="sk-SK" sz="2000" dirty="0" err="1"/>
              <a:t>klonické</a:t>
            </a:r>
            <a:r>
              <a:rPr lang="sk-SK" sz="2000" dirty="0"/>
              <a:t>)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Kontrola </a:t>
            </a:r>
            <a:r>
              <a:rPr lang="sk-SK" sz="2000" dirty="0" err="1"/>
              <a:t>vědomí</a:t>
            </a:r>
            <a:r>
              <a:rPr lang="sk-SK" sz="2000" dirty="0"/>
              <a:t> a VF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ZZS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2000" dirty="0"/>
          </a:p>
          <a:p>
            <a:pPr>
              <a:lnSpc>
                <a:spcPct val="90000"/>
              </a:lnSpc>
            </a:pPr>
            <a:r>
              <a:rPr lang="sk-SK" sz="2000" dirty="0"/>
              <a:t>U svalových </a:t>
            </a:r>
            <a:r>
              <a:rPr lang="sk-SK" sz="2000" dirty="0" err="1"/>
              <a:t>křečí</a:t>
            </a:r>
            <a:r>
              <a:rPr lang="sk-SK" sz="2000" dirty="0"/>
              <a:t> z </a:t>
            </a:r>
            <a:r>
              <a:rPr lang="sk-SK" sz="2000" dirty="0" err="1"/>
              <a:t>velké</a:t>
            </a:r>
            <a:r>
              <a:rPr lang="sk-SK" sz="2000" dirty="0"/>
              <a:t> námahy </a:t>
            </a:r>
            <a:r>
              <a:rPr lang="sk-SK" sz="2000" dirty="0" err="1"/>
              <a:t>natáhneme</a:t>
            </a:r>
            <a:r>
              <a:rPr lang="sk-SK" sz="2000" dirty="0"/>
              <a:t> sval do násilné </a:t>
            </a:r>
            <a:r>
              <a:rPr lang="sk-SK" sz="2000" dirty="0" err="1"/>
              <a:t>extenze</a:t>
            </a:r>
            <a:r>
              <a:rPr lang="sk-SK" sz="2000" dirty="0"/>
              <a:t> a </a:t>
            </a:r>
            <a:r>
              <a:rPr lang="sk-SK" sz="2000" dirty="0" err="1"/>
              <a:t>jemně</a:t>
            </a:r>
            <a:r>
              <a:rPr lang="sk-SK" sz="2000" dirty="0"/>
              <a:t> masírujeme; </a:t>
            </a:r>
            <a:r>
              <a:rPr lang="sk-SK" sz="2000" dirty="0" err="1" smtClean="0"/>
              <a:t>podáváme</a:t>
            </a:r>
            <a:r>
              <a:rPr lang="sk-SK" sz="2000" dirty="0" smtClean="0"/>
              <a:t> </a:t>
            </a:r>
            <a:r>
              <a:rPr lang="sk-SK" sz="2000" dirty="0" err="1" smtClean="0"/>
              <a:t>iontové</a:t>
            </a:r>
            <a:r>
              <a:rPr lang="sk-SK" sz="2000" dirty="0" smtClean="0"/>
              <a:t> </a:t>
            </a:r>
            <a:r>
              <a:rPr lang="sk-SK" sz="2000" dirty="0"/>
              <a:t>nápoje (slaná voda</a:t>
            </a:r>
            <a:r>
              <a:rPr lang="sk-SK" sz="2000" dirty="0" smtClean="0"/>
              <a:t>).</a:t>
            </a:r>
            <a:endParaRPr lang="en-US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8EA4-E0ED-48D4-BB5C-6B2A9E1C22AE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AB2E-61EC-4A43-A1C0-C276359E5B15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poskytování</a:t>
            </a:r>
            <a:r>
              <a:rPr lang="sk-SK" dirty="0" smtClean="0"/>
              <a:t> PP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4525963"/>
          </a:xfrm>
        </p:spPr>
        <p:txBody>
          <a:bodyPr/>
          <a:lstStyle/>
          <a:p>
            <a:r>
              <a:rPr lang="sk-SK" sz="3600" dirty="0" err="1" smtClean="0"/>
              <a:t>zhodnotit</a:t>
            </a:r>
            <a:r>
              <a:rPr lang="sk-SK" sz="3600" dirty="0" smtClean="0"/>
              <a:t> </a:t>
            </a:r>
            <a:r>
              <a:rPr lang="sk-SK" sz="3600" dirty="0" err="1" smtClean="0"/>
              <a:t>situaci</a:t>
            </a:r>
            <a:r>
              <a:rPr lang="sk-SK" sz="3600" dirty="0" smtClean="0"/>
              <a:t> bez </a:t>
            </a:r>
            <a:r>
              <a:rPr lang="sk-SK" sz="3600" dirty="0" err="1" smtClean="0"/>
              <a:t>ohrožení</a:t>
            </a:r>
            <a:r>
              <a:rPr lang="sk-SK" sz="3600" dirty="0" smtClean="0"/>
              <a:t> </a:t>
            </a:r>
            <a:r>
              <a:rPr lang="sk-SK" sz="3600" dirty="0" err="1" smtClean="0"/>
              <a:t>vlastního</a:t>
            </a:r>
            <a:r>
              <a:rPr lang="sk-SK" sz="3600" dirty="0" smtClean="0"/>
              <a:t> zdraví a života,</a:t>
            </a:r>
          </a:p>
          <a:p>
            <a:r>
              <a:rPr lang="sk-SK" sz="3600" dirty="0" err="1" smtClean="0"/>
              <a:t>zjistit</a:t>
            </a:r>
            <a:r>
              <a:rPr lang="sk-SK" sz="3600" dirty="0" smtClean="0"/>
              <a:t> </a:t>
            </a:r>
            <a:r>
              <a:rPr lang="sk-SK" sz="3600" dirty="0" err="1" smtClean="0"/>
              <a:t>příznaky</a:t>
            </a:r>
            <a:r>
              <a:rPr lang="sk-SK" sz="3600" dirty="0" smtClean="0"/>
              <a:t> úrazu nebo </a:t>
            </a:r>
            <a:r>
              <a:rPr lang="sk-SK" sz="3600" dirty="0" err="1" smtClean="0"/>
              <a:t>onemocnění</a:t>
            </a:r>
            <a:r>
              <a:rPr lang="sk-SK" sz="3600" dirty="0" smtClean="0"/>
              <a:t>,</a:t>
            </a:r>
          </a:p>
          <a:p>
            <a:r>
              <a:rPr lang="sk-SK" sz="3600" dirty="0" err="1" smtClean="0"/>
              <a:t>poskytnout</a:t>
            </a:r>
            <a:r>
              <a:rPr lang="sk-SK" sz="3600" dirty="0" smtClean="0"/>
              <a:t> neodkladnou </a:t>
            </a:r>
            <a:r>
              <a:rPr lang="sk-SK" sz="3600" dirty="0" err="1" smtClean="0"/>
              <a:t>první</a:t>
            </a:r>
            <a:r>
              <a:rPr lang="sk-SK" sz="3600" dirty="0" smtClean="0"/>
              <a:t> pomoc,</a:t>
            </a:r>
          </a:p>
          <a:p>
            <a:r>
              <a:rPr lang="sk-SK" sz="3600" dirty="0" err="1" smtClean="0"/>
              <a:t>přivolat</a:t>
            </a:r>
            <a:r>
              <a:rPr lang="sk-SK" sz="3600" dirty="0" smtClean="0"/>
              <a:t> </a:t>
            </a:r>
            <a:r>
              <a:rPr lang="sk-SK" sz="3600" dirty="0" err="1" smtClean="0"/>
              <a:t>specializovanou</a:t>
            </a:r>
            <a:r>
              <a:rPr lang="sk-SK" sz="3600" dirty="0" smtClean="0"/>
              <a:t> pomoc.</a:t>
            </a:r>
            <a:endParaRPr lang="sk-SK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EPILEPSIE - PP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557338"/>
            <a:ext cx="6096000" cy="4538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Závisí na frekvenci záchvatů a předchozí zkušenosti postiženého s ní</a:t>
            </a:r>
          </a:p>
          <a:p>
            <a:pPr>
              <a:lnSpc>
                <a:spcPct val="90000"/>
              </a:lnSpc>
            </a:pPr>
            <a:r>
              <a:rPr lang="cs-CZ" sz="2000"/>
              <a:t>Zachovat klid</a:t>
            </a:r>
          </a:p>
          <a:p>
            <a:pPr>
              <a:lnSpc>
                <a:spcPct val="90000"/>
              </a:lnSpc>
            </a:pPr>
            <a:r>
              <a:rPr lang="cs-CZ" sz="2000"/>
              <a:t>Položit postiženého na zem, měkká podložka</a:t>
            </a:r>
          </a:p>
          <a:p>
            <a:pPr>
              <a:lnSpc>
                <a:spcPct val="90000"/>
              </a:lnSpc>
            </a:pPr>
            <a:r>
              <a:rPr lang="cs-CZ" sz="2000"/>
              <a:t>Zabránit úrazu- odstranit z dosahu nebezpečné předměty</a:t>
            </a:r>
          </a:p>
          <a:p>
            <a:pPr>
              <a:lnSpc>
                <a:spcPct val="90000"/>
              </a:lnSpc>
            </a:pPr>
            <a:r>
              <a:rPr lang="cs-CZ" sz="2000"/>
              <a:t>Neomezovat v pohybu</a:t>
            </a:r>
          </a:p>
          <a:p>
            <a:pPr>
              <a:lnSpc>
                <a:spcPct val="90000"/>
              </a:lnSpc>
            </a:pPr>
            <a:r>
              <a:rPr lang="cs-CZ" sz="2000"/>
              <a:t>Nevkládat nic do úst</a:t>
            </a:r>
          </a:p>
          <a:p>
            <a:pPr>
              <a:lnSpc>
                <a:spcPct val="90000"/>
              </a:lnSpc>
            </a:pPr>
            <a:r>
              <a:rPr lang="cs-CZ" sz="2000"/>
              <a:t>Po záchvatu kontrola VF, stav vědomí</a:t>
            </a:r>
          </a:p>
          <a:p>
            <a:pPr>
              <a:lnSpc>
                <a:spcPct val="90000"/>
              </a:lnSpc>
            </a:pPr>
            <a:r>
              <a:rPr lang="cs-CZ" sz="2000"/>
              <a:t>Zabezpečit dostatečný odpočinek                                  po záchvatu – spánek (ticho, klid, tma)</a:t>
            </a:r>
          </a:p>
          <a:p>
            <a:pPr>
              <a:lnSpc>
                <a:spcPct val="90000"/>
              </a:lnSpc>
            </a:pPr>
            <a:r>
              <a:rPr lang="cs-CZ" sz="2000"/>
              <a:t>Zůstaneme s postiženým do plného návratu vědomí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FBF6-378F-45DB-A952-3C9E0D9EE6C7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14D3-BD18-49F1-A680-D47798D451D5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3568" y="3284984"/>
            <a:ext cx="19446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en-US" b="1" i="1" dirty="0" err="1">
                <a:solidFill>
                  <a:srgbClr val="003399"/>
                </a:solidFill>
              </a:rPr>
              <a:t>Epileptický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záchvat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může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dostat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každý</a:t>
            </a:r>
            <a:r>
              <a:rPr kumimoji="1" lang="en-US" b="1" i="1" dirty="0">
                <a:solidFill>
                  <a:srgbClr val="003399"/>
                </a:solidFill>
              </a:rPr>
              <a:t> z </a:t>
            </a:r>
            <a:r>
              <a:rPr kumimoji="1" lang="en-US" b="1" i="1" dirty="0" err="1">
                <a:solidFill>
                  <a:srgbClr val="003399"/>
                </a:solidFill>
              </a:rPr>
              <a:t>nás</a:t>
            </a:r>
            <a:r>
              <a:rPr kumimoji="1" lang="en-US" b="1" i="1" dirty="0">
                <a:solidFill>
                  <a:srgbClr val="003399"/>
                </a:solidFill>
              </a:rPr>
              <a:t> a to </a:t>
            </a:r>
            <a:r>
              <a:rPr kumimoji="1" lang="en-US" b="1" i="1" dirty="0" err="1">
                <a:solidFill>
                  <a:srgbClr val="003399"/>
                </a:solidFill>
              </a:rPr>
              <a:t>kdykoliv</a:t>
            </a:r>
            <a:r>
              <a:rPr kumimoji="1" lang="en-US" b="1" i="1" dirty="0">
                <a:solidFill>
                  <a:srgbClr val="003399"/>
                </a:solidFill>
              </a:rPr>
              <a:t> v </a:t>
            </a:r>
            <a:r>
              <a:rPr kumimoji="1" lang="en-US" b="1" i="1" dirty="0" err="1">
                <a:solidFill>
                  <a:srgbClr val="003399"/>
                </a:solidFill>
              </a:rPr>
              <a:t>průběhu</a:t>
            </a:r>
            <a:r>
              <a:rPr kumimoji="1" lang="en-US" b="1" i="1" dirty="0">
                <a:solidFill>
                  <a:srgbClr val="003399"/>
                </a:solidFill>
              </a:rPr>
              <a:t> </a:t>
            </a:r>
            <a:r>
              <a:rPr kumimoji="1" lang="en-US" b="1" i="1" dirty="0" err="1">
                <a:solidFill>
                  <a:srgbClr val="003399"/>
                </a:solidFill>
              </a:rPr>
              <a:t>života</a:t>
            </a:r>
            <a:r>
              <a:rPr kumimoji="1" lang="en-US" b="1" i="1" dirty="0">
                <a:solidFill>
                  <a:srgbClr val="003399"/>
                </a:solidFill>
              </a:rPr>
              <a:t>…</a:t>
            </a:r>
            <a:r>
              <a:rPr kumimoji="1" lang="en-US" dirty="0"/>
              <a:t> </a:t>
            </a:r>
          </a:p>
        </p:txBody>
      </p:sp>
      <p:pic>
        <p:nvPicPr>
          <p:cNvPr id="7" name="Picture 6" descr="hlav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789238" cy="20494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6096000" cy="1276350"/>
          </a:xfrm>
        </p:spPr>
        <p:txBody>
          <a:bodyPr/>
          <a:lstStyle/>
          <a:p>
            <a:r>
              <a:rPr lang="cs-CZ" dirty="0"/>
              <a:t>ZZS voláme při: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681608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Status </a:t>
            </a:r>
            <a:r>
              <a:rPr lang="cs-CZ" sz="2400" dirty="0" err="1"/>
              <a:t>epilepticus</a:t>
            </a:r>
            <a:r>
              <a:rPr lang="cs-CZ" sz="2400" dirty="0"/>
              <a:t> – jeden záchvat za druhým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velký záchvat (grand </a:t>
            </a:r>
            <a:r>
              <a:rPr lang="cs-CZ" sz="2400" dirty="0" err="1"/>
              <a:t>mal</a:t>
            </a:r>
            <a:r>
              <a:rPr lang="cs-CZ" sz="2400" dirty="0"/>
              <a:t>) trvá déle než 5 - 10 minut (do této doby se nepočítá fáze </a:t>
            </a:r>
            <a:r>
              <a:rPr lang="cs-CZ" sz="2400" dirty="0" smtClean="0"/>
              <a:t>spánku </a:t>
            </a:r>
            <a:r>
              <a:rPr lang="cs-CZ" sz="2400" dirty="0"/>
              <a:t>po záchvatu)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druhý velký záchvat se objeví s odstupem méně než jedné hodiny od prvního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připojují se menší záchvaty v rozmezí 20-30 minut nebo se v tomto rozmezí častěji opakují.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 záchvatu přetrvává zmatenost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postižený při záchvatu zranil nebo se necítí dobře.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jednalo se o první záchvat v životě. 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9A8C-C2FB-49DA-A12F-03D635C161A9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898B-A030-407A-B72F-A0F525021A7C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5268416" cy="6480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FEBRILNÍ KŘEČE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341438"/>
            <a:ext cx="7777360" cy="5113337"/>
          </a:xfrm>
        </p:spPr>
        <p:txBody>
          <a:bodyPr>
            <a:normAutofit/>
          </a:bodyPr>
          <a:lstStyle/>
          <a:p>
            <a:r>
              <a:rPr lang="sk-SK" sz="2400" dirty="0"/>
              <a:t>dramatická </a:t>
            </a:r>
            <a:r>
              <a:rPr lang="sk-SK" sz="2400" dirty="0" err="1"/>
              <a:t>událost</a:t>
            </a:r>
            <a:endParaRPr lang="sk-SK" sz="2400" dirty="0"/>
          </a:p>
          <a:p>
            <a:r>
              <a:rPr lang="sk-SK" sz="2400" dirty="0"/>
              <a:t>u </a:t>
            </a:r>
            <a:r>
              <a:rPr lang="sk-SK" sz="2400" dirty="0" err="1"/>
              <a:t>dětí</a:t>
            </a:r>
            <a:r>
              <a:rPr lang="sk-SK" sz="2400" dirty="0"/>
              <a:t> do 6 let</a:t>
            </a:r>
          </a:p>
          <a:p>
            <a:r>
              <a:rPr lang="sk-SK" sz="2400" dirty="0" err="1"/>
              <a:t>při</a:t>
            </a:r>
            <a:r>
              <a:rPr lang="sk-SK" sz="2400" dirty="0"/>
              <a:t> TT nad 38</a:t>
            </a:r>
            <a:r>
              <a:rPr lang="en-US" sz="2400" dirty="0">
                <a:cs typeface="Arial" pitchFamily="34" charset="0"/>
              </a:rPr>
              <a:t>°</a:t>
            </a:r>
            <a:r>
              <a:rPr lang="sk-SK" sz="2400" dirty="0">
                <a:cs typeface="Arial" pitchFamily="34" charset="0"/>
              </a:rPr>
              <a:t>C</a:t>
            </a:r>
          </a:p>
          <a:p>
            <a:r>
              <a:rPr lang="sk-SK" sz="2400" dirty="0" err="1">
                <a:cs typeface="Arial" pitchFamily="34" charset="0"/>
              </a:rPr>
              <a:t>dítě</a:t>
            </a:r>
            <a:r>
              <a:rPr lang="sk-SK" sz="2400" dirty="0">
                <a:cs typeface="Arial" pitchFamily="34" charset="0"/>
              </a:rPr>
              <a:t> upadá do </a:t>
            </a:r>
            <a:r>
              <a:rPr lang="sk-SK" sz="2400" dirty="0" err="1">
                <a:cs typeface="Arial" pitchFamily="34" charset="0"/>
              </a:rPr>
              <a:t>bezvědomí</a:t>
            </a:r>
            <a:endParaRPr lang="sk-SK" sz="2400" dirty="0">
              <a:cs typeface="Arial" pitchFamily="34" charset="0"/>
            </a:endParaRPr>
          </a:p>
          <a:p>
            <a:r>
              <a:rPr lang="sk-SK" sz="2400" dirty="0">
                <a:cs typeface="Arial" pitchFamily="34" charset="0"/>
              </a:rPr>
              <a:t>záchvat </a:t>
            </a:r>
            <a:r>
              <a:rPr lang="sk-SK" sz="2400" dirty="0" err="1">
                <a:cs typeface="Arial" pitchFamily="34" charset="0"/>
              </a:rPr>
              <a:t>křečí</a:t>
            </a:r>
            <a:r>
              <a:rPr lang="sk-SK" sz="2400" dirty="0">
                <a:cs typeface="Arial" pitchFamily="34" charset="0"/>
              </a:rPr>
              <a:t> m</a:t>
            </a:r>
            <a:r>
              <a:rPr lang="en-US" sz="2400" dirty="0">
                <a:cs typeface="Arial" pitchFamily="34" charset="0"/>
              </a:rPr>
              <a:t>ů</a:t>
            </a:r>
            <a:r>
              <a:rPr lang="sk-SK" sz="2400" dirty="0">
                <a:cs typeface="Arial" pitchFamily="34" charset="0"/>
              </a:rPr>
              <a:t>že </a:t>
            </a:r>
            <a:r>
              <a:rPr lang="sk-SK" sz="2400" dirty="0" err="1">
                <a:cs typeface="Arial" pitchFamily="34" charset="0"/>
              </a:rPr>
              <a:t>trvat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několik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desítek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vteřin</a:t>
            </a:r>
            <a:r>
              <a:rPr lang="sk-SK" sz="2400" dirty="0">
                <a:cs typeface="Arial" pitchFamily="34" charset="0"/>
              </a:rPr>
              <a:t> až 5 min.</a:t>
            </a:r>
          </a:p>
          <a:p>
            <a:r>
              <a:rPr lang="sk-SK" sz="2400" b="1" u="sng" dirty="0">
                <a:solidFill>
                  <a:srgbClr val="FF0000"/>
                </a:solidFill>
                <a:cs typeface="Arial" pitchFamily="34" charset="0"/>
              </a:rPr>
              <a:t>PP:</a:t>
            </a:r>
            <a:r>
              <a:rPr lang="sk-SK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sk-SK" sz="2400" dirty="0">
                <a:cs typeface="Arial" pitchFamily="34" charset="0"/>
              </a:rPr>
              <a:t>rozbalení </a:t>
            </a:r>
            <a:r>
              <a:rPr lang="sk-SK" sz="2400" dirty="0" err="1">
                <a:cs typeface="Arial" pitchFamily="34" charset="0"/>
              </a:rPr>
              <a:t>dítěte</a:t>
            </a:r>
            <a:r>
              <a:rPr lang="sk-SK" sz="2400" dirty="0">
                <a:cs typeface="Arial" pitchFamily="34" charset="0"/>
              </a:rPr>
              <a:t>, </a:t>
            </a:r>
            <a:r>
              <a:rPr lang="sk-SK" sz="2400" dirty="0" err="1">
                <a:cs typeface="Arial" pitchFamily="34" charset="0"/>
              </a:rPr>
              <a:t>ochlazení</a:t>
            </a:r>
            <a:r>
              <a:rPr lang="sk-SK" sz="2400" dirty="0">
                <a:cs typeface="Arial" pitchFamily="34" charset="0"/>
              </a:rPr>
              <a:t>,  </a:t>
            </a:r>
            <a:r>
              <a:rPr lang="sk-SK" sz="2400" dirty="0" err="1">
                <a:cs typeface="Arial" pitchFamily="34" charset="0"/>
              </a:rPr>
              <a:t>antipyretika</a:t>
            </a:r>
            <a:r>
              <a:rPr lang="sk-SK" sz="2400" dirty="0">
                <a:cs typeface="Arial" pitchFamily="34" charset="0"/>
              </a:rPr>
              <a:t> –  </a:t>
            </a:r>
          </a:p>
          <a:p>
            <a:pPr>
              <a:buFont typeface="Wingdings" pitchFamily="2" charset="2"/>
              <a:buNone/>
            </a:pPr>
            <a:r>
              <a:rPr lang="sk-SK" sz="1800" dirty="0">
                <a:cs typeface="Arial" pitchFamily="34" charset="0"/>
              </a:rPr>
              <a:t>               (</a:t>
            </a:r>
            <a:r>
              <a:rPr lang="sk-SK" sz="1800" dirty="0" err="1">
                <a:cs typeface="Arial" pitchFamily="34" charset="0"/>
              </a:rPr>
              <a:t>Paralen</a:t>
            </a:r>
            <a:r>
              <a:rPr lang="sk-SK" sz="1800" dirty="0">
                <a:cs typeface="Arial" pitchFamily="34" charset="0"/>
              </a:rPr>
              <a:t> </a:t>
            </a:r>
            <a:r>
              <a:rPr lang="sk-SK" sz="1800" dirty="0" err="1">
                <a:cs typeface="Arial" pitchFamily="34" charset="0"/>
              </a:rPr>
              <a:t>supp.,Brufen</a:t>
            </a:r>
            <a:r>
              <a:rPr lang="sk-SK" sz="1800" dirty="0"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sk-SK" sz="1800" dirty="0">
                <a:cs typeface="Arial" pitchFamily="34" charset="0"/>
              </a:rPr>
              <a:t>                </a:t>
            </a:r>
            <a:r>
              <a:rPr lang="sk-SK" sz="2400" dirty="0">
                <a:cs typeface="Arial" pitchFamily="34" charset="0"/>
              </a:rPr>
              <a:t>ZZS – pediatrické odd.</a:t>
            </a:r>
          </a:p>
          <a:p>
            <a:pPr>
              <a:buFont typeface="Wingdings" pitchFamily="2" charset="2"/>
              <a:buNone/>
            </a:pPr>
            <a:r>
              <a:rPr lang="sk-SK" sz="2400" dirty="0">
                <a:cs typeface="Arial" pitchFamily="34" charset="0"/>
              </a:rPr>
              <a:t>Mnohé </a:t>
            </a:r>
            <a:r>
              <a:rPr lang="sk-SK" sz="2400" dirty="0" err="1">
                <a:cs typeface="Arial" pitchFamily="34" charset="0"/>
              </a:rPr>
              <a:t>křeče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při</a:t>
            </a:r>
            <a:r>
              <a:rPr lang="sk-SK" sz="2400" dirty="0">
                <a:cs typeface="Arial" pitchFamily="34" charset="0"/>
              </a:rPr>
              <a:t> ↑ TT </a:t>
            </a:r>
            <a:r>
              <a:rPr lang="sk-SK" sz="2400" dirty="0" err="1">
                <a:cs typeface="Arial" pitchFamily="34" charset="0"/>
              </a:rPr>
              <a:t>mylně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zaměněny</a:t>
            </a:r>
            <a:r>
              <a:rPr lang="sk-SK" sz="2400" dirty="0">
                <a:cs typeface="Arial" pitchFamily="34" charset="0"/>
              </a:rPr>
              <a:t> za </a:t>
            </a:r>
            <a:r>
              <a:rPr lang="sk-SK" sz="2400" dirty="0" err="1">
                <a:cs typeface="Arial" pitchFamily="34" charset="0"/>
              </a:rPr>
              <a:t>febrilní</a:t>
            </a:r>
            <a:r>
              <a:rPr lang="sk-SK" sz="2400" dirty="0"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sk-SK" sz="2400" dirty="0">
                <a:cs typeface="Arial" pitchFamily="34" charset="0"/>
              </a:rPr>
              <a:t>– </a:t>
            </a:r>
            <a:r>
              <a:rPr lang="sk-SK" sz="2400" dirty="0" err="1">
                <a:cs typeface="Arial" pitchFamily="34" charset="0"/>
              </a:rPr>
              <a:t>nejúčinnější</a:t>
            </a:r>
            <a:r>
              <a:rPr lang="sk-SK" sz="2400" dirty="0">
                <a:cs typeface="Arial" pitchFamily="34" charset="0"/>
              </a:rPr>
              <a:t> </a:t>
            </a:r>
            <a:r>
              <a:rPr lang="sk-SK" sz="2400" dirty="0" err="1">
                <a:cs typeface="Arial" pitchFamily="34" charset="0"/>
              </a:rPr>
              <a:t>prevence</a:t>
            </a:r>
            <a:r>
              <a:rPr lang="sk-SK" sz="2400" dirty="0">
                <a:cs typeface="Arial" pitchFamily="34" charset="0"/>
              </a:rPr>
              <a:t> – zábaly, včasná </a:t>
            </a:r>
            <a:r>
              <a:rPr lang="sk-SK" sz="2400" dirty="0" err="1">
                <a:cs typeface="Arial" pitchFamily="34" charset="0"/>
              </a:rPr>
              <a:t>péče</a:t>
            </a:r>
            <a:r>
              <a:rPr lang="sk-SK" sz="2400" dirty="0">
                <a:cs typeface="Arial" pitchFamily="34" charset="0"/>
              </a:rPr>
              <a:t>                 </a:t>
            </a:r>
          </a:p>
          <a:p>
            <a:pPr>
              <a:buFont typeface="Wingdings" pitchFamily="2" charset="2"/>
              <a:buNone/>
            </a:pPr>
            <a:r>
              <a:rPr lang="sk-SK" sz="2400" dirty="0">
                <a:cs typeface="Arial" pitchFamily="34" charset="0"/>
              </a:rPr>
              <a:t>o </a:t>
            </a:r>
            <a:r>
              <a:rPr lang="sk-SK" sz="2400" dirty="0" err="1">
                <a:cs typeface="Arial" pitchFamily="34" charset="0"/>
              </a:rPr>
              <a:t>dítě</a:t>
            </a:r>
            <a:r>
              <a:rPr lang="sk-SK" sz="2400" dirty="0">
                <a:cs typeface="Arial" pitchFamily="34" charset="0"/>
              </a:rPr>
              <a:t>  s </a:t>
            </a:r>
            <a:r>
              <a:rPr lang="sk-SK" sz="2400" dirty="0" err="1" smtClean="0">
                <a:cs typeface="Arial" pitchFamily="34" charset="0"/>
              </a:rPr>
              <a:t>horečkou</a:t>
            </a:r>
            <a:r>
              <a:rPr lang="sk-SK" sz="2400" dirty="0" smtClean="0">
                <a:cs typeface="Arial" pitchFamily="34" charset="0"/>
              </a:rPr>
              <a:t>.</a:t>
            </a:r>
            <a:endParaRPr lang="sk-SK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72616" y="-315416"/>
            <a:ext cx="4655840" cy="1143001"/>
          </a:xfrm>
        </p:spPr>
        <p:txBody>
          <a:bodyPr/>
          <a:lstStyle/>
          <a:p>
            <a:r>
              <a:rPr lang="sk-SK" sz="3600" dirty="0">
                <a:solidFill>
                  <a:srgbClr val="C00000"/>
                </a:solidFill>
              </a:rPr>
              <a:t>PŘÍZNAKY </a:t>
            </a:r>
            <a:r>
              <a:rPr lang="sk-SK" sz="3600" dirty="0" smtClean="0">
                <a:solidFill>
                  <a:srgbClr val="C00000"/>
                </a:solidFill>
              </a:rPr>
              <a:t>: 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52238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548680"/>
          <a:ext cx="9144000" cy="6309320"/>
        </p:xfrm>
        <a:graphic>
          <a:graphicData uri="http://schemas.openxmlformats.org/presentationml/2006/ole">
            <p:oleObj spid="_x0000_s1026" name="Rastrový obrázek" r:id="rId3" imgW="5200000" imgH="3561905" progId="PBrush">
              <p:embed/>
            </p:oleObj>
          </a:graphicData>
        </a:graphic>
      </p:graphicFrame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867400" y="6545263"/>
            <a:ext cx="283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kumimoji="1" lang="en-US" sz="1200" b="1">
                <a:hlinkClick r:id="rId4"/>
              </a:rPr>
              <a:t>www.nascholing.net/xcms/text/id/21061</a:t>
            </a:r>
            <a:r>
              <a:rPr kumimoji="1" lang="en-US" sz="1200"/>
              <a:t>.</a:t>
            </a:r>
            <a:r>
              <a:rPr kumimoji="1" lang="en-US"/>
              <a:t> 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166813" y="46751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/>
              <a:t>POCENÍ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111500" y="41703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HLAD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50825" y="22050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APATIE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627313" y="4797425"/>
            <a:ext cx="1223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1"/>
              <a:t>TŘES KONČETIN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1239838" y="33067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BLEDOST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07950" y="616585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/>
              <a:t>DEZORIENTACE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547813" y="1628775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AGRESE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596188" y="4941888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ŽÍZEŇ</a:t>
            </a:r>
          </a:p>
          <a:p>
            <a:r>
              <a:rPr lang="cs-CZ" b="1">
                <a:cs typeface="Times New Roman" pitchFamily="18" charset="0"/>
              </a:rPr>
              <a:t>↑MOČENÍ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580063" y="5445125"/>
            <a:ext cx="2408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          </a:t>
            </a:r>
            <a:r>
              <a:rPr lang="cs-CZ" b="1"/>
              <a:t>BOLESTI </a:t>
            </a:r>
          </a:p>
          <a:p>
            <a:r>
              <a:rPr lang="cs-CZ" b="1"/>
              <a:t>          BŘICHA</a:t>
            </a:r>
          </a:p>
          <a:p>
            <a:r>
              <a:rPr lang="cs-CZ" b="1"/>
              <a:t>NECHUTENSTVÍ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6227763" y="3429000"/>
            <a:ext cx="2754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/>
              <a:t>ACETONOVÝ ZÁPACH</a:t>
            </a:r>
          </a:p>
          <a:p>
            <a:r>
              <a:rPr lang="cs-CZ" sz="1200" b="1"/>
              <a:t>HLUBOKÉ ACIDOTICKÉ DÝCHÁNÍ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164388" y="1700213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b="1" dirty="0"/>
              <a:t>TEPLÁ,</a:t>
            </a:r>
          </a:p>
          <a:p>
            <a:r>
              <a:rPr lang="cs-CZ" sz="1600" b="1" dirty="0"/>
              <a:t>ČERVENÁ KŮŽE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3419475" y="2708275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ÚNAVA</a:t>
            </a:r>
          </a:p>
          <a:p>
            <a:r>
              <a:rPr lang="cs-CZ" b="1"/>
              <a:t>SLABOST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716463" y="23495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/>
              <a:t>ÚNAVA</a:t>
            </a:r>
          </a:p>
          <a:p>
            <a:r>
              <a:rPr lang="cs-CZ" b="1" dirty="0"/>
              <a:t>SLABOST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411413" y="616585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/>
              <a:t>PORUCHY VĚDOMÍ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5219700" y="299720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1"/>
              <a:t>PORUCHY VĚDOMÍ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2411413" y="42863"/>
            <a:ext cx="223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RYCHLÝ NÁSTUP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6156325" y="42863"/>
            <a:ext cx="2390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POMALÝ NÁSTUP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3184525" y="150653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„OPILOST“</a:t>
            </a:r>
          </a:p>
        </p:txBody>
      </p:sp>
      <p:sp>
        <p:nvSpPr>
          <p:cNvPr id="52257" name="AutoShape 33"/>
          <p:cNvSpPr>
            <a:spLocks noChangeArrowheads="1"/>
          </p:cNvSpPr>
          <p:nvPr/>
        </p:nvSpPr>
        <p:spPr bwMode="auto">
          <a:xfrm rot="1323467">
            <a:off x="2343150" y="523875"/>
            <a:ext cx="360363" cy="719138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58" name="AutoShape 34"/>
          <p:cNvSpPr>
            <a:spLocks noChangeArrowheads="1"/>
          </p:cNvSpPr>
          <p:nvPr/>
        </p:nvSpPr>
        <p:spPr bwMode="auto">
          <a:xfrm rot="775173">
            <a:off x="7146925" y="473075"/>
            <a:ext cx="360363" cy="649288"/>
          </a:xfrm>
          <a:prstGeom prst="downArrow">
            <a:avLst>
              <a:gd name="adj1" fmla="val 50000"/>
              <a:gd name="adj2" fmla="val 45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1547813" y="1628775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AGRESE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3184525" y="150653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/>
              <a:t>„OPILOST“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129163" cy="1231032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PP</a:t>
            </a:r>
            <a:r>
              <a:rPr lang="cs-CZ" sz="4400" dirty="0">
                <a:solidFill>
                  <a:schemeClr val="tx1"/>
                </a:solidFill>
              </a:rPr>
              <a:t/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/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HYPO                            HYPER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68313" y="1916113"/>
            <a:ext cx="3887787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sz="2000"/>
              <a:t>změřit glykémii (pokud je to možné)</a:t>
            </a:r>
            <a:endParaRPr kumimoji="1" lang="cs-CZ" sz="2000"/>
          </a:p>
          <a:p>
            <a:pPr>
              <a:lnSpc>
                <a:spcPct val="80000"/>
              </a:lnSpc>
            </a:pPr>
            <a:endParaRPr kumimoji="1" lang="cs-CZ" sz="2000"/>
          </a:p>
          <a:p>
            <a:pPr>
              <a:lnSpc>
                <a:spcPct val="80000"/>
              </a:lnSpc>
            </a:pPr>
            <a:r>
              <a:rPr kumimoji="1" lang="en-US" sz="2000"/>
              <a:t>podat cukr (cca 10-15 g</a:t>
            </a:r>
            <a:r>
              <a:rPr kumimoji="1" lang="cs-CZ" sz="2000"/>
              <a:t>)</a:t>
            </a:r>
            <a:r>
              <a:rPr kumimoji="1" lang="en-US" sz="1600"/>
              <a:t> </a:t>
            </a:r>
            <a:endParaRPr kumimoji="1" lang="cs-CZ" sz="16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2-5 glukózových tablet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polévkové lžíce rozinek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půl plechovky normální limonády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125 g pomerančového džusu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10 želé bonbónů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2 velké kostky nebo čajové lžičky cukru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2 čajové lžičky medu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Char char="Ä"/>
            </a:pPr>
            <a:r>
              <a:rPr kumimoji="1" lang="en-US" sz="1200"/>
              <a:t>190-250 g netučného nebo 1% mléka</a:t>
            </a: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cs-CZ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cs-CZ" sz="1200"/>
          </a:p>
          <a:p>
            <a:pPr>
              <a:lnSpc>
                <a:spcPct val="80000"/>
              </a:lnSpc>
            </a:pPr>
            <a:r>
              <a:rPr kumimoji="1" lang="en-US" sz="2000"/>
              <a:t>těžká hypoglykemie (kóma) - injekce glukagonu</a:t>
            </a:r>
            <a:br>
              <a:rPr kumimoji="1" lang="en-US" sz="2000"/>
            </a:br>
            <a:r>
              <a:rPr kumimoji="1" lang="cs-CZ" sz="1600"/>
              <a:t>(do 10 min. po aplikaci musí postižený přijmout potravu)</a:t>
            </a:r>
            <a:r>
              <a:rPr kumimoji="1" lang="cs-CZ" sz="2000"/>
              <a:t> 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219700" y="1989138"/>
            <a:ext cx="3551238" cy="3825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sz="2400"/>
              <a:t>inzulín</a:t>
            </a:r>
            <a:endParaRPr kumimoji="1" lang="cs-CZ" sz="2400"/>
          </a:p>
          <a:p>
            <a:pPr>
              <a:lnSpc>
                <a:spcPct val="80000"/>
              </a:lnSpc>
            </a:pPr>
            <a:r>
              <a:rPr kumimoji="1" lang="en-US" sz="2400"/>
              <a:t>tekutiny</a:t>
            </a:r>
            <a:endParaRPr kumimoji="1" lang="cs-CZ" sz="2400"/>
          </a:p>
          <a:p>
            <a:pPr>
              <a:lnSpc>
                <a:spcPct val="80000"/>
              </a:lnSpc>
            </a:pPr>
            <a:r>
              <a:rPr kumimoji="1" lang="en-US" sz="2400"/>
              <a:t>vynechat fyzickou aktivitu</a:t>
            </a:r>
            <a:endParaRPr kumimoji="1" lang="cs-CZ" sz="2400"/>
          </a:p>
          <a:p>
            <a:pPr>
              <a:lnSpc>
                <a:spcPct val="80000"/>
              </a:lnSpc>
            </a:pPr>
            <a:r>
              <a:rPr kumimoji="1" lang="en-US" sz="2400"/>
              <a:t>informovat lékaře</a:t>
            </a:r>
            <a:br>
              <a:rPr kumimoji="1" lang="en-US" sz="2400"/>
            </a:br>
            <a:endParaRPr kumimoji="1" lang="cs-CZ" sz="2400"/>
          </a:p>
        </p:txBody>
      </p:sp>
      <p:pic>
        <p:nvPicPr>
          <p:cNvPr id="69641" name="Picture 9" descr="cukrovka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221163"/>
            <a:ext cx="2846388" cy="2332037"/>
          </a:xfrm>
          <a:prstGeom prst="rect">
            <a:avLst/>
          </a:prstGeom>
          <a:noFill/>
        </p:spPr>
      </p:pic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2555875" y="765175"/>
            <a:ext cx="936625" cy="3603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4427538" y="765175"/>
            <a:ext cx="865187" cy="4318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4821238" y="6583363"/>
            <a:ext cx="432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http://www.ordinace.cz/clanek/cukrovka-diabetes-mellitus-prehled/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729538" cy="1431057"/>
          </a:xfrm>
        </p:spPr>
        <p:txBody>
          <a:bodyPr/>
          <a:lstStyle/>
          <a:p>
            <a:r>
              <a:rPr kumimoji="1" lang="en-US">
                <a:solidFill>
                  <a:schemeClr val="tx1"/>
                </a:solidFill>
                <a:latin typeface="Arial CE"/>
              </a:rPr>
              <a:t>FAST TEST</a:t>
            </a:r>
            <a:r>
              <a:rPr kumimoji="1" lang="en-US">
                <a:latin typeface="Arial CE"/>
              </a:rPr>
              <a:t> </a:t>
            </a:r>
            <a:r>
              <a:rPr kumimoji="1" lang="cs-CZ">
                <a:latin typeface="Arial CE"/>
              </a:rPr>
              <a:t/>
            </a:r>
            <a:br>
              <a:rPr kumimoji="1" lang="cs-CZ">
                <a:latin typeface="Arial CE"/>
              </a:rPr>
            </a:br>
            <a:r>
              <a:rPr kumimoji="1" lang="en-US" sz="2800">
                <a:latin typeface="Arial CE"/>
              </a:rPr>
              <a:t>aneb jak rychle poznat </a:t>
            </a:r>
            <a:r>
              <a:rPr kumimoji="1" lang="cs-CZ" sz="2800">
                <a:latin typeface="Arial CE"/>
              </a:rPr>
              <a:t>CMP</a:t>
            </a: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>
            <p:ph type="tbl" idx="1"/>
          </p:nvPr>
        </p:nvGraphicFramePr>
        <p:xfrm>
          <a:off x="900113" y="2060575"/>
          <a:ext cx="7726362" cy="3992880"/>
        </p:xfrm>
        <a:graphic>
          <a:graphicData uri="http://schemas.openxmlformats.org/drawingml/2006/table">
            <a:tbl>
              <a:tblPr/>
              <a:tblGrid>
                <a:gridCol w="7726362"/>
              </a:tblGrid>
              <a:tr h="1066800">
                <a:tc>
                  <a:txBody>
                    <a:bodyPr/>
                    <a:lstStyle/>
                    <a:p>
                      <a:pPr marL="892175" marR="0" lvl="0" indent="-892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TVÁŘ - požádejte nemocného, aby se usmál a ukázal zuby. </a:t>
                      </a: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 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U člověka s mozkovým infarktem může dojít k poklesu ústního koutku. Ústní koutky nejsou u postiženého symetrické.</a:t>
                      </a: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</a:t>
                      </a:r>
                      <a:r>
                        <a:rPr kumimoji="1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</a:t>
                      </a:r>
                    </a:p>
                    <a:p>
                      <a:pPr marL="892175" marR="0" lvl="0" indent="-892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BDBA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982663" marR="0" lvl="0" indent="-982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RUCE - Požádejte nemocného, aby natáhl ruce před sebe a otočil je dlaněmi dolů. U člověka s mozkovým infarktem ochrnutá končetina obvykle rychle klesá. </a:t>
                      </a:r>
                      <a:endParaRPr kumimoji="1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/>
                      </a:endParaRPr>
                    </a:p>
                    <a:p>
                      <a:pPr marL="982663" marR="0" lvl="0" indent="-982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720725" marR="0" lvl="0" indent="-720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ŘEČ - Požádejte nemocného, aby řekl jednoduchou větu, např</a:t>
                      </a:r>
                      <a:r>
                        <a:rPr kumimoji="1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.    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/>
                        </a:rPr>
                        <a:t> "Starého psa novým kouskům nenaučíš." Nebude toho pravděpodobně schopen, nebo bude slova komolit.</a:t>
                      </a: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3132138" y="6381750"/>
            <a:ext cx="5400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/>
              <a:t>http://www.novinky.cz/clanek/93598-u-cevni-mozkove-prihody-rozhoduje-cas.html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096000" cy="1203325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CMP - 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643192" cy="4525963"/>
          </a:xfrm>
        </p:spPr>
        <p:txBody>
          <a:bodyPr/>
          <a:lstStyle/>
          <a:p>
            <a:r>
              <a:rPr lang="sk-SK" dirty="0" err="1"/>
              <a:t>Zajistit</a:t>
            </a:r>
            <a:r>
              <a:rPr lang="sk-SK" dirty="0"/>
              <a:t> </a:t>
            </a:r>
            <a:r>
              <a:rPr lang="sk-SK" dirty="0" err="1"/>
              <a:t>klid</a:t>
            </a:r>
            <a:endParaRPr lang="sk-SK" dirty="0"/>
          </a:p>
          <a:p>
            <a:r>
              <a:rPr lang="sk-SK" dirty="0"/>
              <a:t>Čerstvý vzduch</a:t>
            </a:r>
          </a:p>
          <a:p>
            <a:r>
              <a:rPr lang="sk-SK" dirty="0" err="1"/>
              <a:t>Nepodávat</a:t>
            </a:r>
            <a:r>
              <a:rPr lang="sk-SK" dirty="0"/>
              <a:t> </a:t>
            </a:r>
            <a:r>
              <a:rPr lang="sk-SK" dirty="0" err="1"/>
              <a:t>léky</a:t>
            </a:r>
            <a:endParaRPr lang="sk-SK" dirty="0"/>
          </a:p>
          <a:p>
            <a:r>
              <a:rPr lang="sk-SK" dirty="0" err="1"/>
              <a:t>Zvýšit</a:t>
            </a:r>
            <a:r>
              <a:rPr lang="sk-SK" dirty="0"/>
              <a:t> hlavu a hrudník</a:t>
            </a:r>
          </a:p>
          <a:p>
            <a:r>
              <a:rPr lang="sk-SK" dirty="0" err="1"/>
              <a:t>Chladit</a:t>
            </a:r>
            <a:r>
              <a:rPr lang="sk-SK" dirty="0"/>
              <a:t> hlavu</a:t>
            </a:r>
          </a:p>
          <a:p>
            <a:r>
              <a:rPr lang="sk-SK" dirty="0"/>
              <a:t>ZZS </a:t>
            </a:r>
            <a:r>
              <a:rPr lang="sk-SK" dirty="0" smtClean="0"/>
              <a:t>(!!!3h-důležité tzv. neurologické okno)</a:t>
            </a:r>
            <a:endParaRPr lang="sk-SK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4AF3-7CD0-4661-9E7D-DD80795B180C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D81C-E008-46AD-AE79-D44D966A72DE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096000" cy="1347787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NBP - 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Poloha na </a:t>
            </a:r>
            <a:r>
              <a:rPr lang="sk-SK" sz="2400" dirty="0" err="1"/>
              <a:t>zádech</a:t>
            </a:r>
            <a:r>
              <a:rPr lang="sk-SK" sz="2400" dirty="0"/>
              <a:t> s </a:t>
            </a:r>
            <a:r>
              <a:rPr lang="sk-SK" sz="2400" dirty="0" smtClean="0"/>
              <a:t>pokrčenými </a:t>
            </a:r>
            <a:r>
              <a:rPr lang="sk-SK" sz="2400" dirty="0"/>
              <a:t>a vypodloženými </a:t>
            </a:r>
            <a:r>
              <a:rPr lang="sk-SK" sz="2400" dirty="0" err="1"/>
              <a:t>koleny</a:t>
            </a:r>
            <a:r>
              <a:rPr lang="sk-SK" sz="2400" dirty="0"/>
              <a:t> nebo </a:t>
            </a:r>
            <a:r>
              <a:rPr lang="sk-SK" sz="2400" dirty="0" err="1"/>
              <a:t>úlevová</a:t>
            </a:r>
            <a:endParaRPr lang="sk-SK" sz="2400" dirty="0"/>
          </a:p>
          <a:p>
            <a:r>
              <a:rPr lang="sk-SK" sz="2400" dirty="0" err="1"/>
              <a:t>Nepodávat</a:t>
            </a:r>
            <a:r>
              <a:rPr lang="sk-SK" sz="2400" dirty="0"/>
              <a:t> analgetika</a:t>
            </a:r>
          </a:p>
          <a:p>
            <a:r>
              <a:rPr lang="sk-SK" sz="2400" dirty="0" err="1"/>
              <a:t>Neledovat</a:t>
            </a:r>
            <a:endParaRPr lang="sk-SK" sz="2400" dirty="0"/>
          </a:p>
          <a:p>
            <a:r>
              <a:rPr lang="cs-CZ" sz="2400" dirty="0"/>
              <a:t>Defekace?!?  Zácpa může být také příčinou NBP</a:t>
            </a:r>
          </a:p>
          <a:p>
            <a:r>
              <a:rPr lang="cs-CZ" sz="2400" dirty="0"/>
              <a:t>U NBP kde je zřejmá příčina (trauma postupovat dle dříve naučených postupů…)</a:t>
            </a:r>
          </a:p>
          <a:p>
            <a:r>
              <a:rPr lang="cs-CZ" sz="2400" dirty="0"/>
              <a:t>ZZS</a:t>
            </a:r>
            <a:endParaRPr lang="en-US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DB2D-EFEF-42BA-93D0-FA8DEA5C856F}" type="datetime1">
              <a:rPr lang="en-US"/>
              <a:pPr/>
              <a:t>9/20/2012</a:t>
            </a:fld>
            <a:endParaRPr lang="en-US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96F-F764-425E-A6C1-205CB53DFA8E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793037" cy="120143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PP - POLYTRAUMA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12776"/>
            <a:ext cx="7345362" cy="5040313"/>
          </a:xfrm>
        </p:spPr>
        <p:txBody>
          <a:bodyPr/>
          <a:lstStyle/>
          <a:p>
            <a:r>
              <a:rPr lang="cs-CZ" sz="2800" dirty="0"/>
              <a:t>celkové vyšetření </a:t>
            </a:r>
          </a:p>
          <a:p>
            <a:r>
              <a:rPr lang="cs-CZ" sz="2800" dirty="0"/>
              <a:t>zajištění VF; KPR	</a:t>
            </a:r>
          </a:p>
          <a:p>
            <a:r>
              <a:rPr lang="cs-CZ" sz="2800" dirty="0"/>
              <a:t>Zastavení krvácení, ošetření ran</a:t>
            </a:r>
          </a:p>
          <a:p>
            <a:r>
              <a:rPr lang="cs-CZ" sz="2800" dirty="0"/>
              <a:t>Ošetření, znehybnění zlomenin</a:t>
            </a:r>
          </a:p>
          <a:p>
            <a:r>
              <a:rPr lang="cs-CZ" sz="2800" dirty="0"/>
              <a:t>zotavovací poloha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poraněného</a:t>
            </a:r>
          </a:p>
          <a:p>
            <a:r>
              <a:rPr lang="cs-CZ" sz="2800" dirty="0"/>
              <a:t>vyčkat do příjezdu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lékaře nebo RZP </a:t>
            </a:r>
          </a:p>
          <a:p>
            <a:pPr>
              <a:buFont typeface="Wingdings" pitchFamily="2" charset="2"/>
              <a:buNone/>
            </a:pPr>
            <a:r>
              <a:rPr lang="cs-CZ" sz="2800" dirty="0"/>
              <a:t>   či LZS</a:t>
            </a:r>
            <a:endParaRPr lang="en-US" sz="2800" dirty="0"/>
          </a:p>
        </p:txBody>
      </p:sp>
      <p:pic>
        <p:nvPicPr>
          <p:cNvPr id="14341" name="Picture 5" descr="Unf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3933825"/>
            <a:ext cx="4038600" cy="2663825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PP </a:t>
            </a:r>
            <a:r>
              <a:rPr lang="sk-SK" dirty="0" err="1">
                <a:solidFill>
                  <a:srgbClr val="FF0000"/>
                </a:solidFill>
              </a:rPr>
              <a:t>při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intoxikaci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obecně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/>
              <a:t>Přerušit kontakt s jedem – vlastní bezpečnost!!!</a:t>
            </a:r>
          </a:p>
          <a:p>
            <a:pPr>
              <a:lnSpc>
                <a:spcPct val="90000"/>
              </a:lnSpc>
            </a:pPr>
            <a:r>
              <a:rPr lang="sk-SK" sz="2800"/>
              <a:t>Zjistit vyvolávající příčinu - anamnéza (obaly od lék</a:t>
            </a:r>
            <a:r>
              <a:rPr lang="en-US" sz="2800">
                <a:cs typeface="Arial" charset="0"/>
              </a:rPr>
              <a:t>ů</a:t>
            </a:r>
            <a:r>
              <a:rPr lang="sk-SK" sz="2800">
                <a:cs typeface="Arial" charset="0"/>
              </a:rPr>
              <a:t>, zvyšky jedál, dopis na rozloučenou, informace od druhé osoby...)</a:t>
            </a: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k-SK" sz="2800"/>
              <a:t>Při vědomí zotavovací poloha</a:t>
            </a:r>
          </a:p>
          <a:p>
            <a:pPr>
              <a:lnSpc>
                <a:spcPct val="90000"/>
              </a:lnSpc>
            </a:pPr>
            <a:r>
              <a:rPr lang="sk-SK" sz="2800"/>
              <a:t>Zajistit zvratky a zbytky škodliviny na vyšetření</a:t>
            </a:r>
          </a:p>
          <a:p>
            <a:pPr>
              <a:lnSpc>
                <a:spcPct val="90000"/>
              </a:lnSpc>
            </a:pPr>
            <a:r>
              <a:rPr lang="sk-SK" sz="2800"/>
              <a:t>Kontrolovat VF, d.p. KPR</a:t>
            </a:r>
          </a:p>
          <a:p>
            <a:pPr>
              <a:lnSpc>
                <a:spcPct val="90000"/>
              </a:lnSpc>
            </a:pPr>
            <a:r>
              <a:rPr lang="sk-SK" sz="2800"/>
              <a:t>ZZS</a:t>
            </a:r>
            <a:endParaRPr 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man Old Style" pitchFamily="18" charset="0"/>
              </a:rPr>
              <a:t>Dělení</a:t>
            </a:r>
            <a:r>
              <a:rPr lang="sk-SK" dirty="0" smtClean="0">
                <a:latin typeface="Bookman Old Style" pitchFamily="18" charset="0"/>
              </a:rPr>
              <a:t> PP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b="1" dirty="0" smtClean="0">
                <a:latin typeface="+mj-lt"/>
              </a:rPr>
              <a:t>Technická</a:t>
            </a:r>
            <a:r>
              <a:rPr lang="sk-SK" dirty="0" smtClean="0">
                <a:latin typeface="+mj-lt"/>
              </a:rPr>
              <a:t> (</a:t>
            </a:r>
            <a:r>
              <a:rPr lang="sk-SK" dirty="0" err="1" smtClean="0">
                <a:latin typeface="+mj-lt"/>
              </a:rPr>
              <a:t>vytvořit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podmínky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pro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poskytování</a:t>
            </a:r>
            <a:r>
              <a:rPr lang="sk-SK" dirty="0" smtClean="0">
                <a:latin typeface="+mj-lt"/>
              </a:rPr>
              <a:t> zdrav. PP – </a:t>
            </a:r>
            <a:r>
              <a:rPr lang="sk-SK" dirty="0" err="1" smtClean="0">
                <a:latin typeface="+mj-lt"/>
              </a:rPr>
              <a:t>vyprostit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přesunout</a:t>
            </a:r>
            <a:r>
              <a:rPr lang="sk-SK" dirty="0" smtClean="0">
                <a:latin typeface="+mj-lt"/>
              </a:rPr>
              <a:t> na bezpečné </a:t>
            </a:r>
            <a:r>
              <a:rPr lang="sk-SK" dirty="0" err="1" smtClean="0">
                <a:latin typeface="+mj-lt"/>
              </a:rPr>
              <a:t>místo</a:t>
            </a:r>
            <a:r>
              <a:rPr lang="sk-SK" dirty="0" smtClean="0"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endParaRPr lang="sk-SK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k-SK" b="1" dirty="0" smtClean="0">
                <a:latin typeface="+mj-lt"/>
              </a:rPr>
              <a:t>Laická</a:t>
            </a:r>
            <a:r>
              <a:rPr lang="sk-SK" sz="4000" dirty="0" smtClean="0">
                <a:latin typeface="+mj-lt"/>
              </a:rPr>
              <a:t> </a:t>
            </a:r>
            <a:r>
              <a:rPr lang="sk-SK" dirty="0" smtClean="0">
                <a:latin typeface="+mj-lt"/>
              </a:rPr>
              <a:t>(</a:t>
            </a:r>
            <a:r>
              <a:rPr lang="sk-SK" dirty="0" err="1" smtClean="0">
                <a:latin typeface="+mj-lt"/>
              </a:rPr>
              <a:t>opatření</a:t>
            </a:r>
            <a:r>
              <a:rPr lang="sk-SK" dirty="0" smtClean="0">
                <a:latin typeface="+mj-lt"/>
              </a:rPr>
              <a:t> bez </a:t>
            </a:r>
            <a:r>
              <a:rPr lang="sk-SK" dirty="0" err="1" smtClean="0">
                <a:latin typeface="+mj-lt"/>
              </a:rPr>
              <a:t>specializovaného</a:t>
            </a:r>
            <a:r>
              <a:rPr lang="sk-SK" dirty="0" smtClean="0">
                <a:latin typeface="+mj-lt"/>
              </a:rPr>
              <a:t> vybavení, </a:t>
            </a:r>
            <a:r>
              <a:rPr lang="sk-SK" dirty="0" err="1" smtClean="0">
                <a:latin typeface="+mj-lt"/>
              </a:rPr>
              <a:t>přivolání</a:t>
            </a:r>
            <a:r>
              <a:rPr lang="sk-SK" dirty="0" smtClean="0">
                <a:latin typeface="+mj-lt"/>
              </a:rPr>
              <a:t> ZZS, </a:t>
            </a:r>
            <a:r>
              <a:rPr lang="sk-SK" dirty="0" err="1" smtClean="0">
                <a:latin typeface="+mj-lt"/>
              </a:rPr>
              <a:t>péče</a:t>
            </a:r>
            <a:r>
              <a:rPr lang="sk-SK" dirty="0" smtClean="0">
                <a:latin typeface="+mj-lt"/>
              </a:rPr>
              <a:t> o </a:t>
            </a:r>
            <a:r>
              <a:rPr lang="sk-SK" dirty="0" err="1" smtClean="0">
                <a:latin typeface="+mj-lt"/>
              </a:rPr>
              <a:t>postiženého</a:t>
            </a:r>
            <a:r>
              <a:rPr lang="sk-SK" dirty="0" smtClean="0">
                <a:latin typeface="+mj-lt"/>
              </a:rPr>
              <a:t> do </a:t>
            </a:r>
            <a:r>
              <a:rPr lang="sk-SK" dirty="0" err="1" smtClean="0">
                <a:latin typeface="+mj-lt"/>
              </a:rPr>
              <a:t>příjezdu</a:t>
            </a:r>
            <a:r>
              <a:rPr lang="sk-SK" dirty="0" smtClean="0">
                <a:latin typeface="+mj-lt"/>
              </a:rPr>
              <a:t> ZZS, nebo improvizovaný transport)</a:t>
            </a:r>
          </a:p>
          <a:p>
            <a:pPr>
              <a:lnSpc>
                <a:spcPct val="90000"/>
              </a:lnSpc>
            </a:pPr>
            <a:endParaRPr lang="sk-SK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sk-SK" b="1" dirty="0" smtClean="0">
                <a:latin typeface="+mj-lt"/>
              </a:rPr>
              <a:t>Odborná </a:t>
            </a:r>
            <a:r>
              <a:rPr lang="sk-SK" b="1" dirty="0" err="1" smtClean="0">
                <a:latin typeface="+mj-lt"/>
              </a:rPr>
              <a:t>zdravotnická</a:t>
            </a:r>
            <a:r>
              <a:rPr lang="sk-SK" b="1" dirty="0" smtClean="0">
                <a:latin typeface="+mj-lt"/>
              </a:rPr>
              <a:t> PP</a:t>
            </a:r>
            <a:r>
              <a:rPr lang="sk-SK" dirty="0" smtClean="0">
                <a:latin typeface="+mj-lt"/>
              </a:rPr>
              <a:t> (</a:t>
            </a:r>
            <a:r>
              <a:rPr lang="sk-SK" dirty="0" err="1" smtClean="0">
                <a:latin typeface="+mj-lt"/>
              </a:rPr>
              <a:t>aplikace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lék</a:t>
            </a:r>
            <a:r>
              <a:rPr lang="en-US" dirty="0" smtClean="0">
                <a:latin typeface="+mj-lt"/>
                <a:cs typeface="Arial" charset="0"/>
              </a:rPr>
              <a:t>ů</a:t>
            </a:r>
            <a:r>
              <a:rPr lang="sk-SK" dirty="0" smtClean="0">
                <a:latin typeface="+mj-lt"/>
                <a:cs typeface="Arial" charset="0"/>
              </a:rPr>
              <a:t>, použití </a:t>
            </a:r>
            <a:r>
              <a:rPr lang="sk-SK" dirty="0" err="1" smtClean="0">
                <a:latin typeface="+mj-lt"/>
                <a:cs typeface="Arial" charset="0"/>
              </a:rPr>
              <a:t>dg</a:t>
            </a:r>
            <a:r>
              <a:rPr lang="sk-SK" dirty="0" smtClean="0">
                <a:latin typeface="+mj-lt"/>
                <a:cs typeface="Arial" charset="0"/>
              </a:rPr>
              <a:t>. a </a:t>
            </a:r>
            <a:r>
              <a:rPr lang="sk-SK" dirty="0" err="1" smtClean="0">
                <a:latin typeface="+mj-lt"/>
                <a:cs typeface="Arial" charset="0"/>
              </a:rPr>
              <a:t>th</a:t>
            </a:r>
            <a:r>
              <a:rPr lang="sk-SK" dirty="0" smtClean="0">
                <a:latin typeface="+mj-lt"/>
                <a:cs typeface="Arial" charset="0"/>
              </a:rPr>
              <a:t>. postup</a:t>
            </a:r>
            <a:r>
              <a:rPr lang="en-US" dirty="0" smtClean="0">
                <a:latin typeface="+mj-lt"/>
                <a:cs typeface="Arial" charset="0"/>
              </a:rPr>
              <a:t>ů</a:t>
            </a:r>
            <a:r>
              <a:rPr lang="sk-SK" dirty="0" smtClean="0">
                <a:latin typeface="+mj-lt"/>
                <a:cs typeface="Arial" charset="0"/>
              </a:rPr>
              <a:t>...)</a:t>
            </a:r>
            <a:endParaRPr lang="en-US" dirty="0" smtClean="0">
              <a:latin typeface="+mj-lt"/>
              <a:cs typeface="Arial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INTOXIKACE POTRAVINAMI - PP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/>
              <a:t>Dle stavu vědomí poloha v polosedě, nebo zotavovací</a:t>
            </a:r>
          </a:p>
          <a:p>
            <a:pPr>
              <a:lnSpc>
                <a:spcPct val="90000"/>
              </a:lnSpc>
            </a:pPr>
            <a:r>
              <a:rPr lang="sk-SK" sz="2800"/>
              <a:t>Kontrola VF, uvolnění DC, d. p. KPR</a:t>
            </a:r>
          </a:p>
          <a:p>
            <a:pPr>
              <a:lnSpc>
                <a:spcPct val="90000"/>
              </a:lnSpc>
            </a:pPr>
            <a:r>
              <a:rPr lang="sk-SK" sz="2800"/>
              <a:t>Při vědomí vyvolání zvracení, zajistit zvratky</a:t>
            </a:r>
          </a:p>
          <a:p>
            <a:pPr>
              <a:lnSpc>
                <a:spcPct val="90000"/>
              </a:lnSpc>
            </a:pPr>
            <a:r>
              <a:rPr lang="sk-SK" sz="2800"/>
              <a:t>Podání živočišného uhlí – 8 tbl + 250 ml vody</a:t>
            </a:r>
          </a:p>
          <a:p>
            <a:pPr>
              <a:lnSpc>
                <a:spcPct val="90000"/>
              </a:lnSpc>
            </a:pPr>
            <a:r>
              <a:rPr lang="sk-SK" sz="2800"/>
              <a:t>Protišoková opatření</a:t>
            </a:r>
          </a:p>
          <a:p>
            <a:pPr>
              <a:lnSpc>
                <a:spcPct val="90000"/>
              </a:lnSpc>
            </a:pPr>
            <a:r>
              <a:rPr lang="sk-SK" sz="2800"/>
              <a:t>ZZS</a:t>
            </a:r>
          </a:p>
          <a:p>
            <a:pPr>
              <a:lnSpc>
                <a:spcPct val="90000"/>
              </a:lnSpc>
            </a:pPr>
            <a:r>
              <a:rPr lang="sk-SK" sz="2800"/>
              <a:t>Zajistit konzumované potraviny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INTOXIKACE LÉKY - PP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36838"/>
            <a:ext cx="7859712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/>
              <a:t>Dle stavu vědomí snaha o vyvolání zvracení (slaná voda, „prst do krku“)</a:t>
            </a:r>
          </a:p>
          <a:p>
            <a:pPr>
              <a:lnSpc>
                <a:spcPct val="90000"/>
              </a:lnSpc>
            </a:pPr>
            <a:r>
              <a:rPr lang="sk-SK" sz="2800"/>
              <a:t>Snaha udržet pacienta při vědomí</a:t>
            </a:r>
          </a:p>
          <a:p>
            <a:pPr>
              <a:lnSpc>
                <a:spcPct val="90000"/>
              </a:lnSpc>
            </a:pPr>
            <a:r>
              <a:rPr lang="sk-SK" sz="2800"/>
              <a:t>V případě bezvědomí zotavovací poloha, nevyvoláváme zvracení</a:t>
            </a:r>
          </a:p>
          <a:p>
            <a:pPr>
              <a:lnSpc>
                <a:spcPct val="90000"/>
              </a:lnSpc>
            </a:pPr>
            <a:r>
              <a:rPr lang="sk-SK" sz="2800"/>
              <a:t>Kontrola VF, d.p. KPR</a:t>
            </a:r>
          </a:p>
          <a:p>
            <a:pPr>
              <a:lnSpc>
                <a:spcPct val="90000"/>
              </a:lnSpc>
            </a:pPr>
            <a:r>
              <a:rPr lang="sk-SK" sz="2800"/>
              <a:t>Zajistit požité léky (krabička), zvratky</a:t>
            </a:r>
          </a:p>
          <a:p>
            <a:pPr>
              <a:lnSpc>
                <a:spcPct val="90000"/>
              </a:lnSpc>
            </a:pPr>
            <a:r>
              <a:rPr lang="sk-SK" sz="2800"/>
              <a:t>ZZS</a:t>
            </a:r>
            <a:endParaRPr lang="en-US" sz="2800"/>
          </a:p>
        </p:txBody>
      </p:sp>
      <p:pic>
        <p:nvPicPr>
          <p:cNvPr id="27652" name="Picture 4" descr="c388054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1268413"/>
            <a:ext cx="2065338" cy="1320800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458913"/>
          </a:xfrm>
        </p:spPr>
        <p:txBody>
          <a:bodyPr/>
          <a:lstStyle/>
          <a:p>
            <a:r>
              <a:rPr lang="sk-SK"/>
              <a:t>PP – INTOXIKACE CO, CO</a:t>
            </a:r>
            <a:r>
              <a:rPr lang="sk-SK" baseline="-25000"/>
              <a:t>2 </a:t>
            </a:r>
            <a:br>
              <a:rPr lang="sk-SK" baseline="-25000"/>
            </a:br>
            <a:r>
              <a:rPr lang="sk-SK" baseline="-25000"/>
              <a:t>+ kouř a splodiny hoření</a:t>
            </a:r>
            <a:endParaRPr lang="en-US" baseline="-25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/>
              <a:t>zabránit výbuchu – nerozsvítíme, nepoužijeme elektrický spotřebič, </a:t>
            </a:r>
            <a:r>
              <a:rPr lang="cs-CZ" sz="2400" dirty="0" smtClean="0"/>
              <a:t>nekouříme,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/>
              <a:t>intenzivní větrání, transport ze zamořeného </a:t>
            </a:r>
            <a:r>
              <a:rPr lang="cs-CZ" sz="2400" dirty="0" smtClean="0"/>
              <a:t>prostoru,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/>
              <a:t>při vědomí </a:t>
            </a:r>
            <a:r>
              <a:rPr lang="cs-CZ" sz="2400" dirty="0" err="1"/>
              <a:t>Fowlerova</a:t>
            </a:r>
            <a:r>
              <a:rPr lang="cs-CZ" sz="2400" dirty="0"/>
              <a:t> </a:t>
            </a:r>
            <a:r>
              <a:rPr lang="cs-CZ" sz="2400" dirty="0" smtClean="0"/>
              <a:t>poloha,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/>
              <a:t>při zachovalém dýchání – zotavovací poloha, sledujeme </a:t>
            </a:r>
            <a:r>
              <a:rPr lang="cs-CZ" sz="2400" dirty="0" smtClean="0"/>
              <a:t>FF,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/>
              <a:t>při nedostatečném dýchání – umělé dýchání, </a:t>
            </a:r>
            <a:r>
              <a:rPr lang="cs-CZ" sz="2400" dirty="0" smtClean="0"/>
              <a:t>KPR,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/>
              <a:t>Ošetření ran, chlazení </a:t>
            </a:r>
            <a:r>
              <a:rPr lang="cs-CZ" sz="2400" dirty="0" smtClean="0"/>
              <a:t>popálenin,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 err="1"/>
              <a:t>protišoková</a:t>
            </a:r>
            <a:r>
              <a:rPr lang="cs-CZ" sz="2400" dirty="0"/>
              <a:t> </a:t>
            </a:r>
            <a:r>
              <a:rPr lang="cs-CZ" sz="2400" dirty="0" smtClean="0"/>
              <a:t>opatření,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400" dirty="0" smtClean="0"/>
              <a:t>ZZS.</a:t>
            </a:r>
            <a:endParaRPr lang="cs-CZ" sz="2400" dirty="0"/>
          </a:p>
          <a:p>
            <a:pPr marL="609600" indent="-609600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32773" name="Picture 5" descr="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868863"/>
            <a:ext cx="1741488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PP př intoxikaci dráždivými plyny (chlór, čpavek)</a:t>
            </a:r>
            <a:endParaRPr lang="en-US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31150" cy="4543425"/>
          </a:xfrm>
        </p:spPr>
        <p:txBody>
          <a:bodyPr/>
          <a:lstStyle/>
          <a:p>
            <a:r>
              <a:rPr lang="sk-SK" sz="2800" dirty="0" err="1"/>
              <a:t>Při</a:t>
            </a:r>
            <a:r>
              <a:rPr lang="sk-SK" sz="2800" dirty="0"/>
              <a:t> </a:t>
            </a:r>
            <a:r>
              <a:rPr lang="sk-SK" sz="2800" dirty="0" err="1"/>
              <a:t>dodržení</a:t>
            </a:r>
            <a:r>
              <a:rPr lang="sk-SK" sz="2800" dirty="0"/>
              <a:t> zásad vlastní bezpečnosti </a:t>
            </a:r>
            <a:r>
              <a:rPr lang="sk-SK" sz="2800" dirty="0" err="1"/>
              <a:t>vysvobodit</a:t>
            </a:r>
            <a:r>
              <a:rPr lang="sk-SK" sz="2800" dirty="0"/>
              <a:t> </a:t>
            </a:r>
            <a:r>
              <a:rPr lang="sk-SK" sz="2800" dirty="0" err="1"/>
              <a:t>postižené</a:t>
            </a:r>
            <a:r>
              <a:rPr lang="sk-SK" sz="2800" dirty="0"/>
              <a:t> </a:t>
            </a:r>
            <a:r>
              <a:rPr lang="sk-SK" sz="2800" dirty="0" err="1"/>
              <a:t>ze</a:t>
            </a:r>
            <a:r>
              <a:rPr lang="sk-SK" sz="2800" dirty="0"/>
              <a:t> </a:t>
            </a:r>
            <a:r>
              <a:rPr lang="sk-SK" sz="2800" dirty="0" err="1"/>
              <a:t>zamořené</a:t>
            </a:r>
            <a:r>
              <a:rPr lang="sk-SK" sz="2800" dirty="0"/>
              <a:t> </a:t>
            </a:r>
            <a:r>
              <a:rPr lang="sk-SK" sz="2800" dirty="0" smtClean="0"/>
              <a:t>oblasti.</a:t>
            </a:r>
            <a:endParaRPr lang="sk-SK" sz="2800" dirty="0"/>
          </a:p>
          <a:p>
            <a:r>
              <a:rPr lang="sk-SK" sz="2800" dirty="0" err="1"/>
              <a:t>Vysvléci</a:t>
            </a:r>
            <a:r>
              <a:rPr lang="sk-SK" sz="2800" dirty="0"/>
              <a:t> </a:t>
            </a:r>
            <a:r>
              <a:rPr lang="sk-SK" sz="2800" dirty="0" err="1" smtClean="0"/>
              <a:t>všechen</a:t>
            </a:r>
            <a:r>
              <a:rPr lang="sk-SK" sz="2800" dirty="0" smtClean="0"/>
              <a:t> </a:t>
            </a:r>
            <a:r>
              <a:rPr lang="sk-SK" sz="2800" dirty="0" err="1" smtClean="0"/>
              <a:t>oděv</a:t>
            </a:r>
            <a:r>
              <a:rPr lang="sk-SK" sz="2800" dirty="0" smtClean="0"/>
              <a:t>.</a:t>
            </a:r>
            <a:endParaRPr lang="sk-SK" sz="2800" dirty="0"/>
          </a:p>
          <a:p>
            <a:r>
              <a:rPr lang="sk-SK" sz="2800" dirty="0" err="1"/>
              <a:t>Oplachovat</a:t>
            </a:r>
            <a:r>
              <a:rPr lang="sk-SK" sz="2800" dirty="0"/>
              <a:t> oči, sliznice a k</a:t>
            </a:r>
            <a:r>
              <a:rPr lang="en-US" sz="2800" dirty="0">
                <a:cs typeface="Arial" charset="0"/>
              </a:rPr>
              <a:t>ů</a:t>
            </a:r>
            <a:r>
              <a:rPr lang="sk-SK" sz="2800" dirty="0">
                <a:cs typeface="Arial" charset="0"/>
              </a:rPr>
              <a:t>ži </a:t>
            </a:r>
            <a:r>
              <a:rPr lang="sk-SK" sz="2800" dirty="0" err="1">
                <a:cs typeface="Arial" charset="0"/>
              </a:rPr>
              <a:t>během</a:t>
            </a:r>
            <a:r>
              <a:rPr lang="sk-SK" sz="2800" dirty="0">
                <a:cs typeface="Arial" charset="0"/>
              </a:rPr>
              <a:t> 20min. </a:t>
            </a:r>
            <a:r>
              <a:rPr lang="sk-SK" sz="2800" dirty="0" err="1">
                <a:cs typeface="Arial" charset="0"/>
              </a:rPr>
              <a:t>Co</a:t>
            </a:r>
            <a:r>
              <a:rPr lang="sk-SK" sz="2800" dirty="0">
                <a:cs typeface="Arial" charset="0"/>
              </a:rPr>
              <a:t> </a:t>
            </a:r>
            <a:r>
              <a:rPr lang="sk-SK" sz="2800" dirty="0" err="1">
                <a:cs typeface="Arial" charset="0"/>
              </a:rPr>
              <a:t>nejdříve</a:t>
            </a:r>
            <a:r>
              <a:rPr lang="sk-SK" sz="2800" dirty="0">
                <a:cs typeface="Arial" charset="0"/>
              </a:rPr>
              <a:t> po </a:t>
            </a:r>
            <a:r>
              <a:rPr lang="sk-SK" sz="2800" dirty="0" err="1">
                <a:cs typeface="Arial" charset="0"/>
              </a:rPr>
              <a:t>opuštění</a:t>
            </a:r>
            <a:r>
              <a:rPr lang="sk-SK" sz="2800" dirty="0">
                <a:cs typeface="Arial" charset="0"/>
              </a:rPr>
              <a:t> </a:t>
            </a:r>
            <a:r>
              <a:rPr lang="sk-SK" sz="2800" dirty="0" err="1">
                <a:cs typeface="Arial" charset="0"/>
              </a:rPr>
              <a:t>zamořeného</a:t>
            </a:r>
            <a:r>
              <a:rPr lang="sk-SK" sz="2800" dirty="0">
                <a:cs typeface="Arial" charset="0"/>
              </a:rPr>
              <a:t> </a:t>
            </a:r>
            <a:r>
              <a:rPr lang="sk-SK" sz="2800" dirty="0" err="1" smtClean="0">
                <a:cs typeface="Arial" charset="0"/>
              </a:rPr>
              <a:t>prostředí</a:t>
            </a:r>
            <a:r>
              <a:rPr lang="sk-SK" sz="2800" dirty="0" smtClean="0">
                <a:cs typeface="Arial" charset="0"/>
              </a:rPr>
              <a:t>.</a:t>
            </a:r>
            <a:endParaRPr lang="sk-SK" sz="2800" dirty="0">
              <a:cs typeface="Arial" charset="0"/>
            </a:endParaRPr>
          </a:p>
          <a:p>
            <a:r>
              <a:rPr lang="sk-SK" sz="2800" dirty="0" err="1">
                <a:cs typeface="Arial" charset="0"/>
              </a:rPr>
              <a:t>Při</a:t>
            </a:r>
            <a:r>
              <a:rPr lang="sk-SK" sz="2800" dirty="0">
                <a:cs typeface="Arial" charset="0"/>
              </a:rPr>
              <a:t> požití jedu </a:t>
            </a:r>
            <a:r>
              <a:rPr lang="sk-SK" sz="2800" dirty="0" err="1">
                <a:cs typeface="Arial" charset="0"/>
              </a:rPr>
              <a:t>zajistit</a:t>
            </a:r>
            <a:r>
              <a:rPr lang="sk-SK" sz="2800" dirty="0">
                <a:cs typeface="Arial" charset="0"/>
              </a:rPr>
              <a:t> obal </a:t>
            </a:r>
          </a:p>
          <a:p>
            <a:pPr>
              <a:buFont typeface="Wingdings" pitchFamily="2" charset="2"/>
              <a:buNone/>
            </a:pPr>
            <a:r>
              <a:rPr lang="sk-SK" sz="2800" dirty="0">
                <a:cs typeface="Arial" charset="0"/>
              </a:rPr>
              <a:t>    k </a:t>
            </a:r>
            <a:r>
              <a:rPr lang="sk-SK" sz="2800" dirty="0" err="1" smtClean="0">
                <a:cs typeface="Arial" charset="0"/>
              </a:rPr>
              <a:t>identifikaci</a:t>
            </a:r>
            <a:r>
              <a:rPr lang="sk-SK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</p:txBody>
      </p:sp>
      <p:pic>
        <p:nvPicPr>
          <p:cNvPr id="41989" name="Picture 5" descr="image114863409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4581525"/>
            <a:ext cx="2311400" cy="2087563"/>
          </a:xfrm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793037" cy="1462087"/>
          </a:xfrm>
        </p:spPr>
        <p:txBody>
          <a:bodyPr/>
          <a:lstStyle/>
          <a:p>
            <a:r>
              <a:rPr lang="sk-SK" dirty="0" smtClean="0"/>
              <a:t>DĚKUJI ZA POZORNOST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1149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ookman Old Style" pitchFamily="18" charset="0"/>
              </a:rPr>
              <a:t>Záchranné </a:t>
            </a:r>
            <a:r>
              <a:rPr lang="sk-SK" dirty="0" err="1" smtClean="0">
                <a:latin typeface="Bookman Old Style" pitchFamily="18" charset="0"/>
              </a:rPr>
              <a:t>složky</a:t>
            </a:r>
            <a:r>
              <a:rPr lang="sk-SK" dirty="0" smtClean="0">
                <a:latin typeface="Bookman Old Style" pitchFamily="18" charset="0"/>
              </a:rPr>
              <a:t> ČR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ZZS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b="1" dirty="0" smtClean="0"/>
              <a:t>Zdravotnická záchranná služba</a:t>
            </a:r>
            <a:r>
              <a:rPr lang="cs-CZ" i="1" dirty="0" smtClean="0">
                <a:latin typeface="Bookman Old Style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155, 112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HZS 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b="1" dirty="0" smtClean="0"/>
              <a:t>Hasičský záchranný sbor</a:t>
            </a:r>
            <a:r>
              <a:rPr lang="cs-CZ" i="1" dirty="0" smtClean="0">
                <a:latin typeface="Bookman Old Style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 150,  112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PČR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b="1" dirty="0" smtClean="0"/>
              <a:t>Policie České republiky</a:t>
            </a:r>
            <a:r>
              <a:rPr lang="cs-CZ" i="1" dirty="0" smtClean="0">
                <a:latin typeface="Bookman Old Style" pitchFamily="18" charset="0"/>
              </a:rPr>
              <a:t>     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 158,  112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MP</a:t>
            </a:r>
            <a:r>
              <a:rPr lang="cs-CZ" i="1" dirty="0" smtClean="0">
                <a:latin typeface="Bookman Old Style" pitchFamily="18" charset="0"/>
              </a:rPr>
              <a:t>   </a:t>
            </a:r>
            <a:r>
              <a:rPr lang="cs-CZ" b="1" dirty="0" smtClean="0"/>
              <a:t>Obecní a městská policie</a:t>
            </a:r>
            <a:r>
              <a:rPr lang="cs-CZ" i="1" dirty="0" smtClean="0">
                <a:latin typeface="Bookman Old Style" pitchFamily="18" charset="0"/>
              </a:rPr>
              <a:t>       </a:t>
            </a:r>
          </a:p>
          <a:p>
            <a:pPr>
              <a:lnSpc>
                <a:spcPct val="90000"/>
              </a:lnSpc>
              <a:buNone/>
            </a:pPr>
            <a:r>
              <a:rPr lang="cs-CZ" i="1" dirty="0" smtClean="0">
                <a:latin typeface="Bookman Old Style" pitchFamily="18" charset="0"/>
              </a:rPr>
              <a:t>   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156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AČR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cs-CZ" b="1" dirty="0" smtClean="0"/>
              <a:t>Armáda České republiky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ZBK</a:t>
            </a:r>
            <a:r>
              <a:rPr lang="cs-CZ" i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cs-CZ" b="1" dirty="0" smtClean="0"/>
              <a:t>Záchranné brigády kynologů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VZS</a:t>
            </a:r>
            <a:r>
              <a:rPr lang="cs-CZ" i="1" dirty="0" smtClean="0">
                <a:latin typeface="Bookman Old Style" pitchFamily="18" charset="0"/>
              </a:rPr>
              <a:t>  </a:t>
            </a:r>
            <a:r>
              <a:rPr lang="cs-CZ" b="1" dirty="0" smtClean="0"/>
              <a:t>Vodní záchranná služba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LZS</a:t>
            </a:r>
            <a:r>
              <a:rPr lang="cs-CZ" i="1" dirty="0" smtClean="0">
                <a:latin typeface="Bookman Old Style" pitchFamily="18" charset="0"/>
              </a:rPr>
              <a:t>   </a:t>
            </a:r>
            <a:r>
              <a:rPr lang="cs-CZ" b="1" dirty="0" smtClean="0"/>
              <a:t>Letecká záchranná služba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0000"/>
                </a:solidFill>
                <a:latin typeface="Bookman Old Style" pitchFamily="18" charset="0"/>
              </a:rPr>
              <a:t>HS</a:t>
            </a:r>
            <a:r>
              <a:rPr lang="cs-CZ" i="1" dirty="0" smtClean="0">
                <a:latin typeface="Bookman Old Style" pitchFamily="18" charset="0"/>
              </a:rPr>
              <a:t> </a:t>
            </a:r>
            <a:r>
              <a:rPr lang="cs-CZ" b="1" dirty="0" smtClean="0"/>
              <a:t>Horská služba</a:t>
            </a:r>
            <a:endParaRPr lang="en-US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ookman Old Style" pitchFamily="18" charset="0"/>
              </a:rPr>
              <a:t>Záchranný </a:t>
            </a:r>
            <a:r>
              <a:rPr lang="sk-SK" dirty="0" err="1" smtClean="0">
                <a:latin typeface="Bookman Old Style" pitchFamily="18" charset="0"/>
              </a:rPr>
              <a:t>řetězec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Okamžité </a:t>
            </a:r>
            <a:r>
              <a:rPr lang="sk-SK" dirty="0" err="1" smtClean="0"/>
              <a:t>opatření</a:t>
            </a:r>
            <a:r>
              <a:rPr lang="sk-SK" dirty="0" smtClean="0"/>
              <a:t> – poskytnutí PP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stavech</a:t>
            </a:r>
            <a:r>
              <a:rPr lang="sk-SK" dirty="0" smtClean="0"/>
              <a:t> </a:t>
            </a:r>
            <a:r>
              <a:rPr lang="sk-SK" dirty="0" err="1" smtClean="0"/>
              <a:t>ohrožujících</a:t>
            </a:r>
            <a:r>
              <a:rPr lang="sk-SK" dirty="0" smtClean="0"/>
              <a:t> život.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Přivolání</a:t>
            </a:r>
            <a:r>
              <a:rPr lang="sk-SK" dirty="0" smtClean="0"/>
              <a:t> </a:t>
            </a:r>
            <a:r>
              <a:rPr lang="sk-SK" dirty="0" err="1" smtClean="0"/>
              <a:t>specializované</a:t>
            </a:r>
            <a:r>
              <a:rPr lang="sk-SK" dirty="0" smtClean="0"/>
              <a:t> pomoci.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Poskytnutí </a:t>
            </a:r>
            <a:r>
              <a:rPr lang="sk-SK" dirty="0" err="1" smtClean="0"/>
              <a:t>první</a:t>
            </a:r>
            <a:r>
              <a:rPr lang="sk-SK" dirty="0" smtClean="0"/>
              <a:t> pomoci u </a:t>
            </a:r>
            <a:r>
              <a:rPr lang="sk-SK" dirty="0" err="1" smtClean="0"/>
              <a:t>ostatních</a:t>
            </a:r>
            <a:r>
              <a:rPr lang="sk-SK" dirty="0" smtClean="0"/>
              <a:t> </a:t>
            </a:r>
            <a:r>
              <a:rPr lang="sk-SK" dirty="0" err="1" smtClean="0"/>
              <a:t>poranění</a:t>
            </a:r>
            <a:r>
              <a:rPr lang="sk-SK" dirty="0" smtClean="0"/>
              <a:t> a </a:t>
            </a:r>
            <a:r>
              <a:rPr lang="sk-SK" dirty="0" err="1" smtClean="0"/>
              <a:t>stavů</a:t>
            </a:r>
            <a:r>
              <a:rPr lang="sk-SK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Léčba</a:t>
            </a:r>
            <a:r>
              <a:rPr lang="sk-SK" dirty="0" smtClean="0"/>
              <a:t> a </a:t>
            </a:r>
            <a:r>
              <a:rPr lang="sk-SK" dirty="0" err="1" smtClean="0"/>
              <a:t>převoz</a:t>
            </a:r>
            <a:r>
              <a:rPr lang="sk-SK" dirty="0" smtClean="0"/>
              <a:t> do nemocnice záchrannou službou.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Definitivní</a:t>
            </a:r>
            <a:r>
              <a:rPr lang="sk-SK" dirty="0" smtClean="0"/>
              <a:t> </a:t>
            </a:r>
            <a:r>
              <a:rPr lang="sk-SK" dirty="0" err="1" smtClean="0"/>
              <a:t>ošetření</a:t>
            </a:r>
            <a:r>
              <a:rPr lang="sk-SK" dirty="0" smtClean="0"/>
              <a:t> v </a:t>
            </a:r>
            <a:r>
              <a:rPr lang="sk-SK" dirty="0" err="1" smtClean="0"/>
              <a:t>zdravotnickém</a:t>
            </a:r>
            <a:r>
              <a:rPr lang="sk-SK" dirty="0" smtClean="0"/>
              <a:t> </a:t>
            </a:r>
            <a:r>
              <a:rPr lang="sk-SK" dirty="0" err="1" smtClean="0"/>
              <a:t>zařízení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Bookman Old Style" pitchFamily="18" charset="0"/>
              </a:rPr>
              <a:t>Řetězec</a:t>
            </a:r>
            <a:r>
              <a:rPr lang="sk-SK" dirty="0" smtClean="0">
                <a:latin typeface="Bookman Old Style" pitchFamily="18" charset="0"/>
              </a:rPr>
              <a:t> </a:t>
            </a:r>
            <a:r>
              <a:rPr lang="sk-SK" dirty="0" err="1" smtClean="0">
                <a:latin typeface="Bookman Old Style" pitchFamily="18" charset="0"/>
              </a:rPr>
              <a:t>přežití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Časný přístup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Časná KPR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Časná defibrilace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Časná rozšířená resuscitace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   !!! </a:t>
            </a:r>
            <a:r>
              <a:rPr lang="cs-CZ" dirty="0" smtClean="0">
                <a:solidFill>
                  <a:srgbClr val="FF0000"/>
                </a:solidFill>
              </a:rPr>
              <a:t>maximální zkrácení doby od vzniku zástavy srdce do obnovení spontánní srdeční akce a krevního oběhu </a:t>
            </a:r>
            <a:r>
              <a:rPr lang="cs-CZ" dirty="0" smtClean="0"/>
              <a:t>!!!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Řetězec</a:t>
            </a:r>
            <a:r>
              <a:rPr lang="sk-SK" dirty="0" smtClean="0"/>
              <a:t> </a:t>
            </a:r>
            <a:r>
              <a:rPr lang="sk-SK" dirty="0" err="1" smtClean="0"/>
              <a:t>přežití</a:t>
            </a:r>
            <a:endParaRPr lang="sk-SK" dirty="0"/>
          </a:p>
        </p:txBody>
      </p:sp>
      <p:grpSp>
        <p:nvGrpSpPr>
          <p:cNvPr id="4" name="Group 6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332" y="2186"/>
            <a:chExt cx="8166" cy="3990"/>
          </a:xfrm>
        </p:grpSpPr>
        <p:sp>
          <p:nvSpPr>
            <p:cNvPr id="5" name="AutoShape 7"/>
            <p:cNvSpPr>
              <a:spLocks noChangeAspect="1" noChangeArrowheads="1"/>
            </p:cNvSpPr>
            <p:nvPr/>
          </p:nvSpPr>
          <p:spPr bwMode="auto">
            <a:xfrm>
              <a:off x="2332" y="2186"/>
              <a:ext cx="8166" cy="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32" y="2186"/>
              <a:ext cx="8166" cy="399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1382" tIns="40691" rIns="81382" bIns="40691" anchor="ctr"/>
            <a:lstStyle/>
            <a:p>
              <a:pPr algn="ctr"/>
              <a:endParaRPr lang="cs-CZ">
                <a:latin typeface="Arial" charset="0"/>
              </a:endParaRPr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0" y="3158"/>
              <a:ext cx="7772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508" y="2820"/>
              <a:ext cx="13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Včasná KPR</a:t>
              </a:r>
              <a:endParaRPr lang="sk-SK">
                <a:latin typeface="Arial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7050" y="2638"/>
              <a:ext cx="124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Včasná 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defibrilácia</a:t>
              </a:r>
              <a:endParaRPr lang="sk-SK">
                <a:latin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8256" y="2534"/>
              <a:ext cx="164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Poresuscitačná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starostlivosť</a:t>
              </a:r>
              <a:endParaRPr lang="sk-SK">
                <a:latin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294" y="4860"/>
              <a:ext cx="215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Prevencia zastavenia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obehu</a:t>
              </a:r>
              <a:endParaRPr lang="sk-SK"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170" y="5246"/>
              <a:ext cx="150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Nestrácať čas</a:t>
              </a:r>
              <a:endParaRPr lang="sk-SK">
                <a:latin typeface="Arial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814" y="5324"/>
              <a:ext cx="16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Reštart činnosti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srdca (obehu)</a:t>
              </a:r>
              <a:endParaRPr lang="sk-SK">
                <a:latin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8336" y="4936"/>
              <a:ext cx="18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Navrátenie kvality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života</a:t>
              </a:r>
              <a:endParaRPr lang="sk-SK">
                <a:latin typeface="Arial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422" y="2638"/>
              <a:ext cx="21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Včasné rozpoznanie </a:t>
              </a:r>
            </a:p>
            <a:p>
              <a:r>
                <a:rPr lang="sk-SK" sz="1000" b="1">
                  <a:solidFill>
                    <a:srgbClr val="000000"/>
                  </a:solidFill>
                  <a:latin typeface="Arial" charset="0"/>
                </a:rPr>
                <a:t>a privolanie pomoci</a:t>
              </a:r>
              <a:endParaRPr lang="sk-SK">
                <a:latin typeface="Arial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144" y="2276"/>
              <a:ext cx="2616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/>
            <a:lstStyle/>
            <a:p>
              <a:r>
                <a:rPr lang="sk-SK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„REŤAZ ŽIVOTA“</a:t>
              </a:r>
              <a:endParaRPr lang="sk-SK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4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</Template>
  <TotalTime>1440</TotalTime>
  <Words>2491</Words>
  <Application>Microsoft Office PowerPoint</Application>
  <PresentationFormat>Prezentácia na obrazovke (4:3)</PresentationFormat>
  <Paragraphs>498</Paragraphs>
  <Slides>54</Slides>
  <Notes>5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6" baseType="lpstr">
      <vt:lpstr>149</vt:lpstr>
      <vt:lpstr>Rastrový obrázek</vt:lpstr>
      <vt:lpstr>PRVNÍ POMOC</vt:lpstr>
      <vt:lpstr>Co je první pomoc?</vt:lpstr>
      <vt:lpstr>CÍL PP</vt:lpstr>
      <vt:lpstr>Postup při poskytování PP</vt:lpstr>
      <vt:lpstr>Dělení PP</vt:lpstr>
      <vt:lpstr>Záchranné složky ČR</vt:lpstr>
      <vt:lpstr>Záchranný řetězec</vt:lpstr>
      <vt:lpstr>Řetězec přežití</vt:lpstr>
      <vt:lpstr>Řetězec přežití</vt:lpstr>
      <vt:lpstr>Vyšetření postiženého</vt:lpstr>
      <vt:lpstr>Vyšetření postiženého – obj.</vt:lpstr>
      <vt:lpstr>Fyzikální vyšetření postiženého</vt:lpstr>
      <vt:lpstr>Fyzikální vyšetření postiženého</vt:lpstr>
      <vt:lpstr>Přehled  nejčastějších situací v první pomoci</vt:lpstr>
      <vt:lpstr>Krvácení - dělení</vt:lpstr>
      <vt:lpstr> KRVÁCENÍ PP </vt:lpstr>
      <vt:lpstr>TLAKOVÝ OBVAZ</vt:lpstr>
      <vt:lpstr>„5Z“ při krvácení</vt:lpstr>
      <vt:lpstr>PROTIŠOKOVÁ OPATŘENÍ  „5T“</vt:lpstr>
      <vt:lpstr>Poškození teplem</vt:lpstr>
      <vt:lpstr>PP U POPÁLENIN - TECHNICKÁ</vt:lpstr>
      <vt:lpstr>PP U POPÁLENIN – ZDRAVOTNICKÁ (1)</vt:lpstr>
      <vt:lpstr>PP U POPÁLENIN – ZDRAVOTNICKÁ (2)</vt:lpstr>
      <vt:lpstr>PP U POPÁLENIN – ZDRAVOTNICKÁ(3)</vt:lpstr>
      <vt:lpstr>Poškození chladem</vt:lpstr>
      <vt:lpstr>PP PŘI PODCHLAZENÍ (1)</vt:lpstr>
      <vt:lpstr>PP PŘI PODCHLAZENÍ (2)</vt:lpstr>
      <vt:lpstr>PP PŘI PODCHLAZENÍ (3)</vt:lpstr>
      <vt:lpstr>PP PŘI OMRZLINÁCH</vt:lpstr>
      <vt:lpstr>Poranění kloubů a kostí</vt:lpstr>
      <vt:lpstr>PP při poranění kloubů</vt:lpstr>
      <vt:lpstr>PP při poranění kostí</vt:lpstr>
      <vt:lpstr>PP PŘI PORANĚNÍ KRČNÍ PÁTEŘE </vt:lpstr>
      <vt:lpstr>IM – PRVNÍ POMOC</vt:lpstr>
      <vt:lpstr>PP PŘI DUŠNOSTI</vt:lpstr>
      <vt:lpstr>PP LARYNGITIDA, EPIGLOTITIDA</vt:lpstr>
      <vt:lpstr>KŘEČOVÉ STAVY </vt:lpstr>
      <vt:lpstr>EKLAMPSIE = EPH GESTÓZA</vt:lpstr>
      <vt:lpstr>KŘEČOVÉ STAVY – PP OBECŇĚ</vt:lpstr>
      <vt:lpstr>EPILEPSIE - PP</vt:lpstr>
      <vt:lpstr>ZZS voláme při:</vt:lpstr>
      <vt:lpstr>FEBRILNÍ KŘEČE  </vt:lpstr>
      <vt:lpstr>PŘÍZNAKY : </vt:lpstr>
      <vt:lpstr>PP  HYPO                            HYPER</vt:lpstr>
      <vt:lpstr>FAST TEST  aneb jak rychle poznat CMP</vt:lpstr>
      <vt:lpstr>CMP - PP</vt:lpstr>
      <vt:lpstr>NBP - PP</vt:lpstr>
      <vt:lpstr>PP - POLYTRAUMA</vt:lpstr>
      <vt:lpstr>PP při intoxikaci obecně</vt:lpstr>
      <vt:lpstr>INTOXIKACE POTRAVINAMI - PP</vt:lpstr>
      <vt:lpstr>INTOXIKACE LÉKY - PP</vt:lpstr>
      <vt:lpstr>PP – INTOXIKACE CO, CO2  + kouř a splodiny hoření</vt:lpstr>
      <vt:lpstr>PP př intoxikaci dráždivými plyny (chlór, čpavek)</vt:lpstr>
      <vt:lpstr>DĚKUJI ZA POZORNOST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Martin</dc:creator>
  <cp:lastModifiedBy>DOL</cp:lastModifiedBy>
  <cp:revision>102</cp:revision>
  <dcterms:created xsi:type="dcterms:W3CDTF">2011-09-12T11:54:09Z</dcterms:created>
  <dcterms:modified xsi:type="dcterms:W3CDTF">2012-09-20T11:59:12Z</dcterms:modified>
</cp:coreProperties>
</file>