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69C24AC-E6D9-429F-9645-8F2FED748123}" type="datetimeFigureOut">
              <a:rPr lang="cs-CZ" smtClean="0"/>
              <a:pPr>
                <a:defRPr/>
              </a:pPr>
              <a:t>10.1.2012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4802F19-BA14-4F1B-B062-BF4F7E510BA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04018A4-0FE9-4449-BF9E-3809A31CF110}" type="datetimeFigureOut">
              <a:rPr lang="cs-CZ" smtClean="0"/>
              <a:pPr>
                <a:defRPr/>
              </a:pPr>
              <a:t>10.1.2012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2229443-2CC4-4732-B43C-73124B24DCE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pPr>
              <a:defRPr/>
            </a:pPr>
            <a:fld id="{59A7660D-7CA8-46B9-82BF-6A21FCB9F74E}" type="datetimeFigureOut">
              <a:rPr lang="cs-CZ" smtClean="0"/>
              <a:pPr>
                <a:defRPr/>
              </a:pPr>
              <a:t>10.1.2012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FE8C1C8E-B0BF-44A5-B284-7F0A46F2894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328C60F-E312-4203-B631-CA61B5700EEF}" type="datetimeFigureOut">
              <a:rPr lang="cs-CZ" smtClean="0"/>
              <a:pPr>
                <a:defRPr/>
              </a:pPr>
              <a:t>10.1.2012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06FF133-FF68-4CE9-8E0D-8362F4A515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4AD1DF4D-7F6C-4BF3-99A4-8131FED969D7}" type="datetimeFigureOut">
              <a:rPr lang="cs-CZ" smtClean="0"/>
              <a:pPr>
                <a:defRPr/>
              </a:pPr>
              <a:t>10.1.2012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pPr>
              <a:defRPr/>
            </a:pPr>
            <a:fld id="{8490269C-1636-4E49-B8DD-FBD09389C5F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984B4A4-EAB9-41DC-89E9-3E07F144D07E}" type="datetimeFigureOut">
              <a:rPr lang="cs-CZ" smtClean="0"/>
              <a:pPr>
                <a:defRPr/>
              </a:pPr>
              <a:t>10.1.2012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F3787F5-FC94-497E-97BA-CA2955B5A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EAE303B-9E0D-4E4C-A99A-E58E375C9CF7}" type="datetimeFigureOut">
              <a:rPr lang="cs-CZ" smtClean="0"/>
              <a:pPr>
                <a:defRPr/>
              </a:pPr>
              <a:t>10.1.2012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F05C014-FFED-4C32-916F-9483805909B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1D7A737-1F76-4183-965D-26672706CFD4}" type="datetimeFigureOut">
              <a:rPr lang="cs-CZ" smtClean="0"/>
              <a:pPr>
                <a:defRPr/>
              </a:pPr>
              <a:t>10.1.2012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C20F94F-B0E6-4424-85F8-86ED76B9603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515447D7-5D7D-4792-9765-603FB33EDE41}" type="datetimeFigureOut">
              <a:rPr lang="cs-CZ" smtClean="0"/>
              <a:pPr>
                <a:defRPr/>
              </a:pPr>
              <a:t>10.1.2012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A535CB9-55F5-4344-B7EB-3C0C7EFD9DA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25600DD-886A-4999-9840-57251A486468}" type="datetimeFigureOut">
              <a:rPr lang="cs-CZ" smtClean="0"/>
              <a:pPr>
                <a:defRPr/>
              </a:pPr>
              <a:t>10.1.2012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E6F2903-38F1-43C4-9F25-DE9DC4C2DAE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C016D8D-B45C-4AAA-B72C-A56FA1419F39}" type="datetimeFigureOut">
              <a:rPr lang="cs-CZ" smtClean="0"/>
              <a:pPr>
                <a:defRPr/>
              </a:pPr>
              <a:t>10.1.2012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091F1A2-B16F-4271-A168-7D743B4B947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453AA7D8-AE46-44BE-9975-4DCF91295B3C}" type="datetimeFigureOut">
              <a:rPr lang="cs-CZ" smtClean="0"/>
              <a:pPr>
                <a:defRPr/>
              </a:pPr>
              <a:t>10.1.2012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FCEE8421-596D-4050-9C09-2D913B631DF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Úvod do psychologie.</a:t>
            </a:r>
          </a:p>
        </p:txBody>
      </p:sp>
      <p:sp>
        <p:nvSpPr>
          <p:cNvPr id="1331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PhDr.J.Severová,PhD</a:t>
            </a:r>
          </a:p>
          <a:p>
            <a:r>
              <a:rPr lang="cs-CZ" smtClean="0"/>
              <a:t>Ústav psychologie a psychosomatiky LF MU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Poznávací procesy – čití a vnímání.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000" smtClean="0"/>
              <a:t>Vnímání je psychický proces, kterým zobrazujeme jevy působící v daném okamžiku na naše smyslové orgány.</a:t>
            </a:r>
          </a:p>
          <a:p>
            <a:pPr>
              <a:lnSpc>
                <a:spcPct val="80000"/>
              </a:lnSpc>
            </a:pPr>
            <a:r>
              <a:rPr lang="cs-CZ" sz="2000" smtClean="0"/>
              <a:t>Počitek znamená obraz jednotlivého znaku např. barvy, tvaru, kvality povrchu.Počitky jsou součástí vjemů.</a:t>
            </a:r>
          </a:p>
          <a:p>
            <a:pPr>
              <a:lnSpc>
                <a:spcPct val="80000"/>
              </a:lnSpc>
            </a:pPr>
            <a:r>
              <a:rPr lang="cs-CZ" sz="2000" smtClean="0"/>
              <a:t>Vnímání je základem poznávání, protože ostatní poznávací procesy zpracovávají informace získané vnímáním.Vjem znamená obraz předmětu nebo procesu jako celku  např. obraz chleba, ovoce, oděvu…Vjemy jsou více méně složité celky s určitou strukturou. Celek není jen souborem částí.</a:t>
            </a:r>
          </a:p>
          <a:p>
            <a:pPr>
              <a:lnSpc>
                <a:spcPct val="80000"/>
              </a:lnSpc>
            </a:pPr>
            <a:r>
              <a:rPr lang="cs-CZ" sz="2000" smtClean="0"/>
              <a:t>Vnímáme jednotlivými smysly.Jednotlivé smyslové kvality mají dolní a horní práh čití. </a:t>
            </a:r>
          </a:p>
          <a:p>
            <a:pPr>
              <a:lnSpc>
                <a:spcPct val="80000"/>
              </a:lnSpc>
            </a:pPr>
            <a:r>
              <a:rPr lang="cs-CZ" sz="2000" smtClean="0"/>
              <a:t>Jednotlivé smysly lze vycvičit co do intenzity a kvality vjemů.  Čich – degustátoři, zrak – rozlišování barev, sluch – hudební, hmat – u zrakově postižených.</a:t>
            </a:r>
          </a:p>
          <a:p>
            <a:pPr>
              <a:lnSpc>
                <a:spcPct val="80000"/>
              </a:lnSpc>
            </a:pPr>
            <a:endParaRPr lang="cs-CZ" sz="20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Paměť.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Jde o obecnou vlastnost </a:t>
            </a:r>
            <a:r>
              <a:rPr lang="cs-CZ" dirty="0" err="1" smtClean="0"/>
              <a:t>n.s</a:t>
            </a:r>
            <a:r>
              <a:rPr lang="cs-CZ" dirty="0" smtClean="0"/>
              <a:t>., která se vyznačuje schopností vštípit odraz skutečnosti, uchovat jej a potom i znovu vybavit ve formě </a:t>
            </a:r>
            <a:r>
              <a:rPr lang="cs-CZ" dirty="0" err="1" smtClean="0"/>
              <a:t>znovupoznání</a:t>
            </a:r>
            <a:r>
              <a:rPr lang="cs-CZ" dirty="0" smtClean="0"/>
              <a:t> nebo reprodukce.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Počáteční forma je neúmyslná, bezděčná paměť., která nemá cíl si něco zapamatovat a neužívá pomocné prostředky napomáhající udržení pamatované látky.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Úmyslné zapamatování má cíl, používá různé metody, které mu napomáhají si zapamatovat . Je individuálně odlišné jakých smyslových modalit užívá – zrak, sluch, </a:t>
            </a:r>
            <a:r>
              <a:rPr lang="cs-CZ" dirty="0" err="1" smtClean="0"/>
              <a:t>sluch</a:t>
            </a:r>
            <a:r>
              <a:rPr lang="cs-CZ" dirty="0" smtClean="0"/>
              <a:t> a pohyb apod.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 Krátkodobá paměť odráží vnější jevy a bezprostřední stopy vnímaných skutečností.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Dlouhodobá paměť  vybírá podstatné vztahy a uchovává obsahově a logicky zpracované informace.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Dlouhodobé paměti prospívá spíše logické uspořádání materiálu než mechanické memorování.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Paměť lze rovněž vytrénovat.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Pozornost.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Jde o schopnost zaměřit se a koncentrovat na předmět našeho zájmu nebo činnosti. Ten může být reálný nebo to může být obsah naší mysli.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Koncentrace znamená sílu a intenzitu zaměřenosti jedince na předmět.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Rozsah pozornosti znamená kolik podnětů jsme schopni  postřehnout v daném časovém úseku najednou.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Oscilace pozornosti znamená kolísání. Drobné oscilace jsou běžné. Pokud jsou odklony nejen časté, ale i závažné, pak proces pozornosti výrazně narušují až znemožňují (ADHD).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Distribuce pozornosti znamená rozdělování pozornosti, její přenášení z předmětu na předmět a jde o schopnost věnovat se v jednom okamžiku více činnostem.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Učení.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Jde o záměrnou činnost, jejímž cílem je získání dalších poznatků či informací. Člověk se však učí nejen nové poznatky, ale také způsoby jednání.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Člověk se učí reagovat  stejně na podobné podněty, situace – GENERALIZACE.</a:t>
            </a:r>
          </a:p>
          <a:p>
            <a:pPr marL="274320" indent="-274320" fontAlgn="auto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Postupně se učíme odlišovat stále jemnější rozdíly mezi podněty a situacemi – DIFERENCIACE. </a:t>
            </a:r>
          </a:p>
          <a:p>
            <a:pPr marL="274320" indent="-274320" fontAlgn="auto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Učení zpevněním – efekt odměny a trestu. Primární zpevnění – děti – bezprostředně po činu. Sekundární zpevnění - odložená odměna, cíl. Negativní zpevnění – kladení překážek k realizaci nežádoucího jednání.</a:t>
            </a:r>
          </a:p>
          <a:p>
            <a:pPr marL="274320" indent="-274320" fontAlgn="auto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Učení nápodobou – Napodobují se především osoby starší, významné, slavné, mediální idoly. Každá generace má své idoly.</a:t>
            </a:r>
          </a:p>
          <a:p>
            <a:pPr marL="274320" indent="-274320" fontAlgn="auto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Učení kanalizací – návykové uspokojování potřeb dané společnosti. Tak vznikají zvyky a obyčeje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Řeč a jazyk.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000" smtClean="0"/>
              <a:t>Jazyk je komunikační kód.</a:t>
            </a:r>
          </a:p>
          <a:p>
            <a:pPr>
              <a:lnSpc>
                <a:spcPct val="80000"/>
              </a:lnSpc>
            </a:pPr>
            <a:r>
              <a:rPr lang="cs-CZ" sz="2000" smtClean="0"/>
              <a:t>Řeč mluvená a psaná je konkrétní jazykovou dovedností.</a:t>
            </a:r>
          </a:p>
          <a:p>
            <a:pPr>
              <a:lnSpc>
                <a:spcPct val="80000"/>
              </a:lnSpc>
            </a:pPr>
            <a:r>
              <a:rPr lang="cs-CZ" sz="2000" smtClean="0"/>
              <a:t>Řeč je kombinací vrozených dispozic a přiměřené a kvalitní stimulace. V dospělosti mají vliv zájmy a profese člověka.</a:t>
            </a:r>
          </a:p>
          <a:p>
            <a:pPr>
              <a:lnSpc>
                <a:spcPct val="80000"/>
              </a:lnSpc>
            </a:pPr>
            <a:r>
              <a:rPr lang="cs-CZ" sz="2000" smtClean="0"/>
              <a:t>Neurokognitivní  síť je rozsáhlá a patří k nejmladším mozkovým strukturám. Její narušení vede k  poruchám řeči.</a:t>
            </a:r>
          </a:p>
          <a:p>
            <a:pPr>
              <a:lnSpc>
                <a:spcPct val="80000"/>
              </a:lnSpc>
            </a:pPr>
            <a:r>
              <a:rPr lang="cs-CZ" sz="2000" smtClean="0"/>
              <a:t>Většina center je v levé hemisféře – analytické.</a:t>
            </a:r>
          </a:p>
          <a:p>
            <a:pPr>
              <a:lnSpc>
                <a:spcPct val="80000"/>
              </a:lnSpc>
            </a:pPr>
            <a:r>
              <a:rPr lang="cs-CZ" sz="2000" smtClean="0"/>
              <a:t>Pravá, syntetická umožňuje porozumění řeči i psanému textu.</a:t>
            </a:r>
          </a:p>
          <a:p>
            <a:pPr>
              <a:lnSpc>
                <a:spcPct val="80000"/>
              </a:lnSpc>
            </a:pPr>
            <a:r>
              <a:rPr lang="cs-CZ" sz="2000" smtClean="0"/>
              <a:t>Podkorová centra – thalamus a bazální ganglia se podílejí na aktivizaci řečových center a jsou individuálně různě rozsáhlá.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Myšlení.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200" smtClean="0"/>
              <a:t>Jde o nejsložitější psychickou činnost. Je to schopnost člověka řešit problémy na základě dříve osvojených znalostí, a to jak teoretických, tak i praktických.</a:t>
            </a:r>
          </a:p>
          <a:p>
            <a:pPr>
              <a:lnSpc>
                <a:spcPct val="80000"/>
              </a:lnSpc>
            </a:pPr>
            <a:r>
              <a:rPr lang="cs-CZ" sz="2200" smtClean="0"/>
              <a:t>Myšlení se děje prostřednictvím myšlenkových operací:</a:t>
            </a:r>
          </a:p>
          <a:p>
            <a:pPr>
              <a:lnSpc>
                <a:spcPct val="80000"/>
              </a:lnSpc>
              <a:buFont typeface="Franklin Gothic Book"/>
              <a:buAutoNum type="arabicPeriod"/>
            </a:pPr>
            <a:r>
              <a:rPr lang="cs-CZ" sz="2200" smtClean="0"/>
              <a:t>Analýzy – rozkládání celku na části</a:t>
            </a:r>
          </a:p>
          <a:p>
            <a:pPr>
              <a:lnSpc>
                <a:spcPct val="80000"/>
              </a:lnSpc>
              <a:buFont typeface="Franklin Gothic Book"/>
              <a:buAutoNum type="arabicPeriod"/>
            </a:pPr>
            <a:r>
              <a:rPr lang="cs-CZ" sz="2200" smtClean="0"/>
              <a:t>Syntézy – skládání celku z částí</a:t>
            </a:r>
          </a:p>
          <a:p>
            <a:pPr>
              <a:lnSpc>
                <a:spcPct val="80000"/>
              </a:lnSpc>
              <a:buFont typeface="Franklin Gothic Book"/>
              <a:buAutoNum type="arabicPeriod"/>
            </a:pPr>
            <a:r>
              <a:rPr lang="cs-CZ" sz="2200" smtClean="0"/>
              <a:t>Klasifikace – třídění a uspořádání různých jevů podle společných znaků do tříd, rodů apod.</a:t>
            </a:r>
          </a:p>
          <a:p>
            <a:pPr>
              <a:lnSpc>
                <a:spcPct val="80000"/>
              </a:lnSpc>
              <a:buFont typeface="Franklin Gothic Book"/>
              <a:buAutoNum type="arabicPeriod"/>
            </a:pPr>
            <a:r>
              <a:rPr lang="cs-CZ" sz="2200" smtClean="0"/>
              <a:t>Konkretizace – z obecných zákonů vydělujeme jednotlivé konkrétní jevy, osoby, předměty.</a:t>
            </a:r>
          </a:p>
          <a:p>
            <a:pPr>
              <a:lnSpc>
                <a:spcPct val="80000"/>
              </a:lnSpc>
              <a:buFont typeface="Franklin Gothic Book"/>
              <a:buAutoNum type="arabicPeriod"/>
            </a:pPr>
            <a:r>
              <a:rPr lang="cs-CZ" sz="2200" smtClean="0"/>
              <a:t>Abstrakce – z jednotlivostí tvoříme systémy vysoké teoretické úrovně a složitosti.</a:t>
            </a:r>
          </a:p>
          <a:p>
            <a:pPr>
              <a:lnSpc>
                <a:spcPct val="80000"/>
              </a:lnSpc>
            </a:pPr>
            <a:r>
              <a:rPr lang="cs-CZ" sz="2200" smtClean="0"/>
              <a:t>Na kvalitu myšlení mají vliv ostatní poznávací procesy a jejich kvalita a také úroveň vzdělání a podnětnost výchovy.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Vůle.</a:t>
            </a:r>
          </a:p>
        </p:txBody>
      </p:sp>
      <p:sp>
        <p:nvSpPr>
          <p:cNvPr id="2867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Jde o obecnou schopnost vynaložit určité úsilí při dosahování určitého cíle.</a:t>
            </a:r>
          </a:p>
          <a:p>
            <a:r>
              <a:rPr lang="cs-CZ" smtClean="0"/>
              <a:t>Volní vlastnosti se významnou měrou podílejí na začlenění člověka do společnosti a na rozvoji jeho osobnosti.</a:t>
            </a:r>
          </a:p>
          <a:p>
            <a:r>
              <a:rPr lang="cs-CZ" smtClean="0"/>
              <a:t>Vynaložení vůle vyžaduje: zájem, snahu, rozhodnutí a aktivizaci.</a:t>
            </a:r>
          </a:p>
          <a:p>
            <a:r>
              <a:rPr lang="cs-CZ" smtClean="0"/>
              <a:t>Vyžaduje i koordinaci, soustředění a kontrolu jednání.</a:t>
            </a:r>
          </a:p>
          <a:p>
            <a:r>
              <a:rPr lang="cs-CZ" smtClean="0"/>
              <a:t>Podporuje ji: cvik, trénink, zhospodárnění a úspěšné splnění cílů.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Emoce.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000" smtClean="0"/>
              <a:t>Dodávají dynamiku a zajímavost ostatním psychickým stavům a procesům.  Jde o ryze subjektivní charakteristiku, která vyjadřuje prožívání skutečnosti konkrétním jedincem.</a:t>
            </a:r>
          </a:p>
          <a:p>
            <a:pPr>
              <a:lnSpc>
                <a:spcPct val="80000"/>
              </a:lnSpc>
            </a:pPr>
            <a:r>
              <a:rPr lang="cs-CZ" sz="2000" smtClean="0"/>
              <a:t>Mají vnitřní a vnější výraz. Vnitřní prožívání je výrazně individuální. Vnější výraz emocí je určen kulturou a společenstvím, v němž žijeme.</a:t>
            </a:r>
          </a:p>
          <a:p>
            <a:pPr>
              <a:lnSpc>
                <a:spcPct val="80000"/>
              </a:lnSpc>
            </a:pPr>
            <a:r>
              <a:rPr lang="cs-CZ" sz="2000" smtClean="0"/>
              <a:t>Např. smutek vyjadřuje v Evropě černá barva, slzy a skleslé držení těla. Na Dálném východě je bílá barva, ovládání se, nedání smutku najevo (filozof v Číně).</a:t>
            </a:r>
          </a:p>
          <a:p>
            <a:pPr>
              <a:lnSpc>
                <a:spcPct val="80000"/>
              </a:lnSpc>
            </a:pPr>
            <a:r>
              <a:rPr lang="cs-CZ" sz="2000" smtClean="0"/>
              <a:t>Nižší city – pocity jsou spojeny se základním fyziologickým procesy nebo vznikají jako bezprostřední odezva na změny uvnitř organismu. Patří sem i obranné reakce.</a:t>
            </a:r>
          </a:p>
          <a:p>
            <a:pPr>
              <a:lnSpc>
                <a:spcPct val="80000"/>
              </a:lnSpc>
            </a:pPr>
            <a:r>
              <a:rPr lang="cs-CZ" sz="2000" smtClean="0"/>
              <a:t>Vyšší city jsou fylogeneticky mladší, jsou spojeny s komplexnějším prožíváním např. estetických nebo etických jevů a skutečností.</a:t>
            </a:r>
          </a:p>
          <a:p>
            <a:pPr>
              <a:lnSpc>
                <a:spcPct val="80000"/>
              </a:lnSpc>
            </a:pPr>
            <a:r>
              <a:rPr lang="cs-CZ" sz="2000" smtClean="0"/>
              <a:t>City krátkodobé, menší intenzita), nálady (déledobější, vnějšími vlivy vyvolané), afekty ,(krátkodobé, velmi bouřlivé), vášně (intenzívní, dlouhodobé).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Fantazie.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Při vzniku představ má značný význam kódování vnímaných obsahů a jejich následné dekódování. Záleží na tom, bude-li dekódován jako celek nebo částečně.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Představy spojené s minulostí jsou vzpomínky.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Představy do budoucnosti jsou spojeny s životnímu cíli nebo záměry a mohou mít kladný nebo záporný emoční náboj.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Tvořivá činnost není bez fantazie možná. Jde o netradiční, nové řešení obvyklé situace nebo problému. Jde o schopnost netradičního pohledu, nápad.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Tvořivost patří k vlastnostem osobnosti  a nesouvisí s úrovní inteligence.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Definice 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Psychologie je vědní obor, který zkoumá psychické procesy, stavy a vlastnosti člověka, jejich změny během vývoje a v souvislosti s lidským i věcným prostředím.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Zabývá se jejich normálními i patologickými projevy, prevencí  psychických krizí a selhání a léčbou psychických poruch.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Je to věda hraniční, což znamená, že předmětem svého zájmu zasahuje jak do věd společenských, tak i přírodních.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Hlavním předmětem zkoumání je ČLOVĚK 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Psychické procesy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Vyjadřují  průběh změny od nějakého počátečního stavu do stavu konečného. Jsou velmi rozmanité a řadíme k nim:</a:t>
            </a:r>
          </a:p>
          <a:p>
            <a:pPr marL="514350" indent="-514350" fontAlgn="auto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Funkce poznávací – vnímání, myšlení</a:t>
            </a:r>
          </a:p>
          <a:p>
            <a:pPr marL="514350" indent="-514350" fontAlgn="auto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Funkce citové – emoce, pocity, prožitky</a:t>
            </a:r>
          </a:p>
          <a:p>
            <a:pPr marL="514350" indent="-514350" fontAlgn="auto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Funkce snahové – motivy, cíle, </a:t>
            </a:r>
          </a:p>
          <a:p>
            <a:pPr marL="514350" indent="-514350" fontAlgn="auto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Funkce integrační – sjednocení v rámci temperamentu, osobnosti</a:t>
            </a:r>
          </a:p>
          <a:p>
            <a:pPr marL="514350" indent="-51435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Jejich zdrojem je zpravidla nevyvážený stav jednice, nerovnováha působících sil a vlivů mezi ním a okolím a cílem je dosažení vyváženého stavu buď uspokojením nebo nahrazením něčím jiným. 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Psychické stavy.</a:t>
            </a:r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mtClean="0"/>
              <a:t>Znamenají stav určitého celku v určitém časovém úseku. Jde o stacionární charakteristiku, jde o přítomnou nebo přechodnou duševní kvalitu. </a:t>
            </a:r>
          </a:p>
          <a:p>
            <a:r>
              <a:rPr lang="cs-CZ" smtClean="0"/>
              <a:t>Během jednoho časového úseku může  být přítomno několik stavů.</a:t>
            </a:r>
          </a:p>
          <a:p>
            <a:r>
              <a:rPr lang="cs-CZ" smtClean="0"/>
              <a:t>Jednotlivé stavy se mohou opakovat v různých časových úsecích.</a:t>
            </a:r>
          </a:p>
          <a:p>
            <a:r>
              <a:rPr lang="cs-CZ" smtClean="0"/>
              <a:t>Stav svou kvalitou spoluurčuje průběh psychických procesů.</a:t>
            </a:r>
          </a:p>
          <a:p>
            <a:r>
              <a:rPr lang="cs-CZ" smtClean="0"/>
              <a:t>Ke stavům patří např. hlad, spánek, radost, rozčílení, nuda, přetížení apod.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Psychické vlastnosti.</a:t>
            </a:r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Jsou to popisné prvky struktury osobnosti, které nám umožňují předvídat, jak se konkrétní jedinec zachová v různých situacích a jak je bude prožívat.</a:t>
            </a:r>
          </a:p>
          <a:p>
            <a:r>
              <a:rPr lang="cs-CZ" smtClean="0"/>
              <a:t>Považujeme je za vnitřní činitelem kteří mají GENETICKÝ ZÁKLAD.</a:t>
            </a:r>
          </a:p>
          <a:p>
            <a:r>
              <a:rPr lang="cs-CZ" smtClean="0"/>
              <a:t>Jejich externalizaci ovlivňují spolu s dědičností tyto faktory:VÝCHOVA, ŽIVOTNÍ A KULTURNÍ PROSTŘEDÍ.</a:t>
            </a:r>
          </a:p>
          <a:p>
            <a:r>
              <a:rPr lang="cs-CZ" smtClean="0"/>
              <a:t>Základní  prvkem je temperament, celek vlastností  osobnosti se nazývá charakter.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>
          <a:xfrm>
            <a:off x="857250" y="214313"/>
            <a:ext cx="7772400" cy="1143000"/>
          </a:xfrm>
        </p:spPr>
        <p:txBody>
          <a:bodyPr/>
          <a:lstStyle/>
          <a:p>
            <a:r>
              <a:rPr lang="cs-CZ" smtClean="0"/>
              <a:t>Vývoj.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Je to celoživotní proces zahrnující komplex kvantitativních (růst, hmotnost…) a kvalitativních (vývojová období) změn, které mají řadu rysů pro všechny lidi společných, ale jejich průběh je u každého jedince individuální.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Společné rysy vyjadřují vývojové zákonitosti.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Vývoj lze definovat jako změnu struktury, charakterizovanou těmito znaky:</a:t>
            </a:r>
          </a:p>
          <a:p>
            <a:pPr marL="514350" indent="-514350" fontAlgn="auto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Jde o změnu nezvratnou</a:t>
            </a:r>
          </a:p>
          <a:p>
            <a:pPr marL="514350" indent="-514350" fontAlgn="auto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Jde o změnu zákonitou</a:t>
            </a:r>
          </a:p>
          <a:p>
            <a:pPr marL="514350" indent="-514350" fontAlgn="auto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Jde o změnu determinovanou zevnitř i zvenčí</a:t>
            </a:r>
          </a:p>
          <a:p>
            <a:pPr marL="514350" indent="-514350" fontAlgn="auto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Jde o změnu od méně dokonalého k dokonalejšímu</a:t>
            </a:r>
          </a:p>
          <a:p>
            <a:pPr marL="514350" indent="-514350" fontAlgn="auto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Nespočívá pouze ve změnách kvantitativních, ale i kvalitativních.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Zkoumané projevy.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Normální projevy: znamenají takové pozorovatelné projevy člověka, který je fyzicky i psychicky relativně zdráv, dokáže se vyrovnávat adaptivním způsobem se změnami a zátěží  ve svém životě a jeho chování odpovídá jeho věku, zkušenostem a dalším okolnostem.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Patologické projevy znamenají odchylku od normálního průběhu a projevu psychických procesů, stavů a vlastností. Velikost a časová charakteristika odchylky pak určuje, zda je patologický projev jen náhodný, či trvalý, zda je reverzibilní či ne, je-li ohrožující pro jedince a jeho okolí.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Prevence a terapie :prevence se zabývá předcházením selhání psychiky pod vlivem běžného života, pomocí duševní hygieny. Terapie se zaměřuje na zlepšení nebo vyléčení různých forem a stupňů psychického selhání specifickými metodami.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Typy psychologických věd.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. Obecné řeší teoretickými postupy a metodami otázky psychologie.Dochází k definicím, zákonům a novým pojetím psychiky člověka. Patří sem obecná psychologie, metodologie, dějiny psychologie.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Speciální psychologie vychází z poznatků aplikované psychologie a na základě konkrétních poznatků z jednotlivých oblastí  je specificky zkoumají  a vytvářejí teoretické systémy, definice a zákonitosti v jednotlivých oblastech zkoumání psychiky člověka. Patří sem: vývojová, sociální, pedagogická, pracovní, </a:t>
            </a:r>
            <a:r>
              <a:rPr lang="cs-CZ" dirty="0" err="1" smtClean="0"/>
              <a:t>forezní</a:t>
            </a:r>
            <a:r>
              <a:rPr lang="cs-CZ" dirty="0" smtClean="0"/>
              <a:t> a další.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Aplikovaná psychologie řeší každodenní problémy konkrétních lidí v nesčetných oblastech běžného života. Patří se např. oblasti terapie, diagnostiky ve zdravotnictví, školství, pracovním procesu, obchodní činností, trestní, policejní sportovní….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Psychologické metody.</a:t>
            </a:r>
          </a:p>
        </p:txBody>
      </p:sp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Pozorování</a:t>
            </a:r>
          </a:p>
          <a:p>
            <a:r>
              <a:rPr lang="cs-CZ" smtClean="0"/>
              <a:t>Experiment</a:t>
            </a:r>
          </a:p>
          <a:p>
            <a:r>
              <a:rPr lang="cs-CZ" smtClean="0"/>
              <a:t>Dotazování</a:t>
            </a:r>
          </a:p>
          <a:p>
            <a:r>
              <a:rPr lang="cs-CZ" smtClean="0"/>
              <a:t>Testy</a:t>
            </a:r>
          </a:p>
          <a:p>
            <a:r>
              <a:rPr lang="cs-CZ" smtClean="0"/>
              <a:t>Analýza výtvorů</a:t>
            </a:r>
          </a:p>
          <a:p>
            <a:r>
              <a:rPr lang="cs-CZ" smtClean="0"/>
              <a:t>Ankety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91</TotalTime>
  <Words>1647</Words>
  <Application>Microsoft Office PowerPoint</Application>
  <PresentationFormat>Předvádění na obrazovce (4:3)</PresentationFormat>
  <Paragraphs>113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Bohatý</vt:lpstr>
      <vt:lpstr>Úvod do psychologie.</vt:lpstr>
      <vt:lpstr>Definice psychologie</vt:lpstr>
      <vt:lpstr>Psychické procesy</vt:lpstr>
      <vt:lpstr>Psychické stavy.</vt:lpstr>
      <vt:lpstr>Psychické vlastnosti.</vt:lpstr>
      <vt:lpstr>Vývoj.</vt:lpstr>
      <vt:lpstr>Zkoumané projevy.</vt:lpstr>
      <vt:lpstr>Typy psychologických věd.</vt:lpstr>
      <vt:lpstr>Psychologické metody.</vt:lpstr>
      <vt:lpstr>Poznávací procesy – čití a vnímání.</vt:lpstr>
      <vt:lpstr>Paměť.</vt:lpstr>
      <vt:lpstr>Pozornost.</vt:lpstr>
      <vt:lpstr>Učení.</vt:lpstr>
      <vt:lpstr>Řeč a jazyk.</vt:lpstr>
      <vt:lpstr>Myšlení.</vt:lpstr>
      <vt:lpstr>Vůle.</vt:lpstr>
      <vt:lpstr>Emoce.</vt:lpstr>
      <vt:lpstr>Fantazie.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psychologie.</dc:title>
  <dc:creator>Jana</dc:creator>
  <cp:lastModifiedBy>jana</cp:lastModifiedBy>
  <cp:revision>14</cp:revision>
  <dcterms:created xsi:type="dcterms:W3CDTF">2010-02-18T07:36:29Z</dcterms:created>
  <dcterms:modified xsi:type="dcterms:W3CDTF">2012-01-10T16:46:41Z</dcterms:modified>
</cp:coreProperties>
</file>