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sldIdLst>
    <p:sldId id="256" r:id="rId2"/>
    <p:sldId id="258" r:id="rId3"/>
    <p:sldId id="260" r:id="rId4"/>
    <p:sldId id="259" r:id="rId5"/>
    <p:sldId id="261" r:id="rId6"/>
    <p:sldId id="263" r:id="rId7"/>
    <p:sldId id="269" r:id="rId8"/>
    <p:sldId id="268" r:id="rId9"/>
    <p:sldId id="266" r:id="rId10"/>
    <p:sldId id="265" r:id="rId11"/>
    <p:sldId id="264" r:id="rId12"/>
    <p:sldId id="267" r:id="rId13"/>
    <p:sldId id="270" r:id="rId14"/>
    <p:sldId id="273" r:id="rId15"/>
    <p:sldId id="272" r:id="rId16"/>
    <p:sldId id="276" r:id="rId17"/>
    <p:sldId id="277" r:id="rId18"/>
    <p:sldId id="275" r:id="rId19"/>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15" autoAdjust="0"/>
    <p:restoredTop sz="86333" autoAdjust="0"/>
  </p:normalViewPr>
  <p:slideViewPr>
    <p:cSldViewPr>
      <p:cViewPr varScale="1">
        <p:scale>
          <a:sx n="74" d="100"/>
          <a:sy n="74" d="100"/>
        </p:scale>
        <p:origin x="-1032" y="-90"/>
      </p:cViewPr>
      <p:guideLst>
        <p:guide orient="horz" pos="2160"/>
        <p:guide pos="2880"/>
      </p:guideLst>
    </p:cSldViewPr>
  </p:slideViewPr>
  <p:outlineViewPr>
    <p:cViewPr>
      <p:scale>
        <a:sx n="33" d="100"/>
        <a:sy n="33" d="100"/>
      </p:scale>
      <p:origin x="36" y="1329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2">
        <a:schemeClr val="bg1"/>
      </p:bgRef>
    </p:bg>
    <p:spTree>
      <p:nvGrpSpPr>
        <p:cNvPr id="1" name=""/>
        <p:cNvGrpSpPr/>
        <p:nvPr/>
      </p:nvGrpSpPr>
      <p:grpSpPr>
        <a:xfrm>
          <a:off x="0" y="0"/>
          <a:ext cx="0" cy="0"/>
          <a:chOff x="0" y="0"/>
          <a:chExt cx="0" cy="0"/>
        </a:xfrm>
      </p:grpSpPr>
      <p:sp>
        <p:nvSpPr>
          <p:cNvPr id="8" name="Obdélník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Přímá spojnice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Nadpis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cs-CZ" smtClean="0"/>
              <a:t>Kliknutím lze upravit styl.</a:t>
            </a:r>
            <a:endParaRPr kumimoji="0" lang="en-US"/>
          </a:p>
        </p:txBody>
      </p:sp>
      <p:sp>
        <p:nvSpPr>
          <p:cNvPr id="25" name="Podnadpis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cs-CZ" smtClean="0"/>
              <a:t>Kliknutím lze upravit styl předlohy.</a:t>
            </a:r>
            <a:endParaRPr kumimoji="0" lang="en-US"/>
          </a:p>
        </p:txBody>
      </p:sp>
      <p:sp>
        <p:nvSpPr>
          <p:cNvPr id="31" name="Zástupný symbol pro datum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pPr>
              <a:defRPr/>
            </a:pPr>
            <a:fld id="{165B036D-2F77-47B0-9AF7-EB627317AEAC}" type="datetimeFigureOut">
              <a:rPr lang="cs-CZ" smtClean="0"/>
              <a:pPr>
                <a:defRPr/>
              </a:pPr>
              <a:t>10.1.2012</a:t>
            </a:fld>
            <a:endParaRPr lang="cs-CZ"/>
          </a:p>
        </p:txBody>
      </p:sp>
      <p:sp>
        <p:nvSpPr>
          <p:cNvPr id="18" name="Zástupný symbol pro zápatí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pPr>
              <a:defRPr/>
            </a:pPr>
            <a:endParaRPr lang="cs-CZ"/>
          </a:p>
        </p:txBody>
      </p:sp>
      <p:sp>
        <p:nvSpPr>
          <p:cNvPr id="29" name="Zástupný symbol pro číslo snímku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pPr>
              <a:defRPr/>
            </a:pPr>
            <a:fld id="{7EE86CA0-9950-4737-A366-F36F694FA8AC}" type="slidenum">
              <a:rPr lang="cs-CZ" smtClean="0"/>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p:txBody>
          <a:bodyPr vert="eaVert"/>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pPr>
              <a:defRPr/>
            </a:pPr>
            <a:fld id="{12C2C737-E147-4943-9EFA-669550841E94}" type="datetimeFigureOut">
              <a:rPr lang="cs-CZ" smtClean="0"/>
              <a:pPr>
                <a:defRPr/>
              </a:pPr>
              <a:t>10.1.2012</a:t>
            </a:fld>
            <a:endParaRPr lang="cs-CZ"/>
          </a:p>
        </p:txBody>
      </p:sp>
      <p:sp>
        <p:nvSpPr>
          <p:cNvPr id="5" name="Zástupný symbol pro zápatí 4"/>
          <p:cNvSpPr>
            <a:spLocks noGrp="1"/>
          </p:cNvSpPr>
          <p:nvPr>
            <p:ph type="ftr" sz="quarter" idx="11"/>
          </p:nvPr>
        </p:nvSpPr>
        <p:spPr/>
        <p:txBody>
          <a:bodyPr/>
          <a:lstStyle>
            <a:extLst/>
          </a:lstStyle>
          <a:p>
            <a:pPr>
              <a:defRPr/>
            </a:pPr>
            <a:endParaRPr lang="cs-CZ"/>
          </a:p>
        </p:txBody>
      </p:sp>
      <p:sp>
        <p:nvSpPr>
          <p:cNvPr id="6" name="Zástupný symbol pro číslo snímku 5"/>
          <p:cNvSpPr>
            <a:spLocks noGrp="1"/>
          </p:cNvSpPr>
          <p:nvPr>
            <p:ph type="sldNum" sz="quarter" idx="12"/>
          </p:nvPr>
        </p:nvSpPr>
        <p:spPr/>
        <p:txBody>
          <a:bodyPr/>
          <a:lstStyle>
            <a:extLst/>
          </a:lstStyle>
          <a:p>
            <a:pPr>
              <a:defRPr/>
            </a:pPr>
            <a:fld id="{D49643CF-57F0-41E3-A4DC-5B1FD640016C}" type="slidenum">
              <a:rPr lang="cs-CZ" smtClean="0"/>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53200" y="274955"/>
            <a:ext cx="1524000" cy="5851525"/>
          </a:xfrm>
        </p:spPr>
        <p:txBody>
          <a:bodyPr vert="eaVert" anchor="t"/>
          <a:lstStyle>
            <a:extLst/>
          </a:lstStyle>
          <a:p>
            <a:r>
              <a:rPr kumimoji="0" lang="cs-CZ" smtClean="0"/>
              <a:t>Kliknutím lze upravit styl.</a:t>
            </a:r>
            <a:endParaRPr kumimoji="0" lang="en-US"/>
          </a:p>
        </p:txBody>
      </p:sp>
      <p:sp>
        <p:nvSpPr>
          <p:cNvPr id="3" name="Zástupný symbol pro svislý text 2"/>
          <p:cNvSpPr>
            <a:spLocks noGrp="1"/>
          </p:cNvSpPr>
          <p:nvPr>
            <p:ph type="body" orient="vert" idx="1"/>
          </p:nvPr>
        </p:nvSpPr>
        <p:spPr>
          <a:xfrm>
            <a:off x="457200" y="274642"/>
            <a:ext cx="6019800" cy="5851525"/>
          </a:xfrm>
        </p:spPr>
        <p:txBody>
          <a:bodyPr vert="eaVert"/>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a:xfrm>
            <a:off x="4242816" y="6557946"/>
            <a:ext cx="2002464" cy="226902"/>
          </a:xfrm>
        </p:spPr>
        <p:txBody>
          <a:bodyPr/>
          <a:lstStyle>
            <a:extLst/>
          </a:lstStyle>
          <a:p>
            <a:pPr>
              <a:defRPr/>
            </a:pPr>
            <a:fld id="{FFDCAD9A-F0D8-485A-9989-B88FD1DDF309}" type="datetimeFigureOut">
              <a:rPr lang="cs-CZ" smtClean="0"/>
              <a:pPr>
                <a:defRPr/>
              </a:pPr>
              <a:t>10.1.2012</a:t>
            </a:fld>
            <a:endParaRPr lang="cs-CZ"/>
          </a:p>
        </p:txBody>
      </p:sp>
      <p:sp>
        <p:nvSpPr>
          <p:cNvPr id="5" name="Zástupný symbol pro zápatí 4"/>
          <p:cNvSpPr>
            <a:spLocks noGrp="1"/>
          </p:cNvSpPr>
          <p:nvPr>
            <p:ph type="ftr" sz="quarter" idx="11"/>
          </p:nvPr>
        </p:nvSpPr>
        <p:spPr>
          <a:xfrm>
            <a:off x="457200" y="6556248"/>
            <a:ext cx="3657600" cy="228600"/>
          </a:xfrm>
        </p:spPr>
        <p:txBody>
          <a:bodyPr/>
          <a:lstStyle>
            <a:extLst/>
          </a:lstStyle>
          <a:p>
            <a:pPr>
              <a:defRPr/>
            </a:pPr>
            <a:endParaRPr lang="cs-CZ"/>
          </a:p>
        </p:txBody>
      </p:sp>
      <p:sp>
        <p:nvSpPr>
          <p:cNvPr id="6" name="Zástupný symbol pro číslo snímku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pPr>
              <a:defRPr/>
            </a:pPr>
            <a:fld id="{531D02E8-AA68-4713-8178-AC92CAE3914E}" type="slidenum">
              <a:rPr lang="cs-CZ" smtClean="0"/>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extLst/>
          </a:lstStyle>
          <a:p>
            <a:r>
              <a:rPr kumimoji="0" lang="cs-CZ" smtClean="0"/>
              <a:t>Kliknutím lze upravit styl.</a:t>
            </a:r>
            <a:endParaRPr kumimoji="0" lang="en-US"/>
          </a:p>
        </p:txBody>
      </p:sp>
      <p:sp>
        <p:nvSpPr>
          <p:cNvPr id="3" name="Zástupný symbol pro obsah 2"/>
          <p:cNvSpPr>
            <a:spLocks noGrp="1"/>
          </p:cNvSpPr>
          <p:nvPr>
            <p:ph idx="1"/>
          </p:nvPr>
        </p:nvSpPr>
        <p:spPr/>
        <p:txBody>
          <a:bodyPr/>
          <a:lstStyle>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extLst/>
          </a:lstStyle>
          <a:p>
            <a:pPr>
              <a:defRPr/>
            </a:pPr>
            <a:fld id="{B3AB82D2-E50C-485D-AE95-01D181B40C6B}" type="datetimeFigureOut">
              <a:rPr lang="cs-CZ" smtClean="0"/>
              <a:pPr>
                <a:defRPr/>
              </a:pPr>
              <a:t>10.1.2012</a:t>
            </a:fld>
            <a:endParaRPr lang="cs-CZ"/>
          </a:p>
        </p:txBody>
      </p:sp>
      <p:sp>
        <p:nvSpPr>
          <p:cNvPr id="5" name="Zástupný symbol pro zápatí 4"/>
          <p:cNvSpPr>
            <a:spLocks noGrp="1"/>
          </p:cNvSpPr>
          <p:nvPr>
            <p:ph type="ftr" sz="quarter" idx="11"/>
          </p:nvPr>
        </p:nvSpPr>
        <p:spPr/>
        <p:txBody>
          <a:bodyPr/>
          <a:lstStyle>
            <a:extLst/>
          </a:lstStyle>
          <a:p>
            <a:pPr>
              <a:defRPr/>
            </a:pPr>
            <a:endParaRPr lang="cs-CZ"/>
          </a:p>
        </p:txBody>
      </p:sp>
      <p:sp>
        <p:nvSpPr>
          <p:cNvPr id="6" name="Zástupný symbol pro číslo snímku 5"/>
          <p:cNvSpPr>
            <a:spLocks noGrp="1"/>
          </p:cNvSpPr>
          <p:nvPr>
            <p:ph type="sldNum" sz="quarter" idx="12"/>
          </p:nvPr>
        </p:nvSpPr>
        <p:spPr/>
        <p:txBody>
          <a:bodyPr/>
          <a:lstStyle>
            <a:extLst/>
          </a:lstStyle>
          <a:p>
            <a:pPr>
              <a:defRPr/>
            </a:pPr>
            <a:fld id="{CAEE683D-9B9B-4D43-8CC2-63F3776D6D84}" type="slidenum">
              <a:rPr lang="cs-CZ" smtClean="0"/>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1">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cs-CZ" smtClean="0"/>
              <a:t>Kliknutím lze upravit styly předlohy textu.</a:t>
            </a:r>
          </a:p>
        </p:txBody>
      </p:sp>
      <p:sp>
        <p:nvSpPr>
          <p:cNvPr id="4" name="Zástupný symbol pro datum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pPr>
              <a:defRPr/>
            </a:pPr>
            <a:fld id="{35F6C29E-FDB2-4455-83E7-427E8810E93F}" type="datetimeFigureOut">
              <a:rPr lang="cs-CZ" smtClean="0"/>
              <a:pPr>
                <a:defRPr/>
              </a:pPr>
              <a:t>10.1.2012</a:t>
            </a:fld>
            <a:endParaRPr lang="cs-CZ"/>
          </a:p>
        </p:txBody>
      </p:sp>
      <p:sp>
        <p:nvSpPr>
          <p:cNvPr id="5" name="Zástupný symbol pro zápatí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pPr>
              <a:defRPr/>
            </a:pPr>
            <a:endParaRPr lang="cs-CZ"/>
          </a:p>
        </p:txBody>
      </p:sp>
      <p:sp>
        <p:nvSpPr>
          <p:cNvPr id="6" name="Zástupný symbol pro číslo snímku 5"/>
          <p:cNvSpPr>
            <a:spLocks noGrp="1"/>
          </p:cNvSpPr>
          <p:nvPr>
            <p:ph type="sldNum" sz="quarter" idx="12"/>
          </p:nvPr>
        </p:nvSpPr>
        <p:spPr>
          <a:xfrm>
            <a:off x="6733952" y="6555112"/>
            <a:ext cx="588336" cy="228600"/>
          </a:xfrm>
        </p:spPr>
        <p:txBody>
          <a:bodyPr/>
          <a:lstStyle>
            <a:extLst/>
          </a:lstStyle>
          <a:p>
            <a:pPr>
              <a:defRPr/>
            </a:pPr>
            <a:fld id="{E43F7B2C-94D2-4E33-817F-2E4ED1791CB3}" type="slidenum">
              <a:rPr lang="cs-CZ" smtClean="0"/>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457200" y="320040"/>
            <a:ext cx="7242048" cy="1143000"/>
          </a:xfrm>
        </p:spPr>
        <p:txBody>
          <a:bodyPr/>
          <a:lstStyle>
            <a:extLst/>
          </a:lstStyle>
          <a:p>
            <a:r>
              <a:rPr kumimoji="0" lang="cs-CZ" smtClean="0"/>
              <a:t>Kliknutím lze upravit styl.</a:t>
            </a:r>
            <a:endParaRPr kumimoji="0" lang="en-US"/>
          </a:p>
        </p:txBody>
      </p:sp>
      <p:sp>
        <p:nvSpPr>
          <p:cNvPr id="3" name="Zástupný symbol pro obsah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pPr>
              <a:defRPr/>
            </a:pPr>
            <a:fld id="{B6EFE168-89DC-446E-8A4B-28AFE0AFCB91}" type="datetimeFigureOut">
              <a:rPr lang="cs-CZ" smtClean="0"/>
              <a:pPr>
                <a:defRPr/>
              </a:pPr>
              <a:t>10.1.2012</a:t>
            </a:fld>
            <a:endParaRPr lang="cs-CZ"/>
          </a:p>
        </p:txBody>
      </p:sp>
      <p:sp>
        <p:nvSpPr>
          <p:cNvPr id="6" name="Zástupný symbol pro zápatí 5"/>
          <p:cNvSpPr>
            <a:spLocks noGrp="1"/>
          </p:cNvSpPr>
          <p:nvPr>
            <p:ph type="ftr" sz="quarter" idx="11"/>
          </p:nvPr>
        </p:nvSpPr>
        <p:spPr/>
        <p:txBody>
          <a:bodyPr/>
          <a:lstStyle>
            <a:extLst/>
          </a:lstStyle>
          <a:p>
            <a:pPr>
              <a:defRPr/>
            </a:pPr>
            <a:endParaRPr lang="cs-CZ"/>
          </a:p>
        </p:txBody>
      </p:sp>
      <p:sp>
        <p:nvSpPr>
          <p:cNvPr id="7" name="Zástupný symbol pro číslo snímku 6"/>
          <p:cNvSpPr>
            <a:spLocks noGrp="1"/>
          </p:cNvSpPr>
          <p:nvPr>
            <p:ph type="sldNum" sz="quarter" idx="12"/>
          </p:nvPr>
        </p:nvSpPr>
        <p:spPr/>
        <p:txBody>
          <a:bodyPr/>
          <a:lstStyle>
            <a:extLst/>
          </a:lstStyle>
          <a:p>
            <a:pPr>
              <a:defRPr/>
            </a:pPr>
            <a:fld id="{8F0B1C4F-3204-4A54-87AA-56C281ADD65E}" type="slidenum">
              <a:rPr lang="cs-CZ" smtClean="0"/>
              <a:pPr>
                <a:defRPr/>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320040"/>
            <a:ext cx="7242048" cy="1143000"/>
          </a:xfrm>
        </p:spPr>
        <p:txBody>
          <a:bodyPr anchor="b"/>
          <a:lstStyle>
            <a:lvl1pPr>
              <a:defRPr/>
            </a:lvl1pPr>
            <a:extLst/>
          </a:lstStyle>
          <a:p>
            <a:r>
              <a:rPr kumimoji="0" lang="cs-CZ" smtClean="0"/>
              <a:t>Kliknutím lze upravit styl.</a:t>
            </a:r>
            <a:endParaRPr kumimoji="0" lang="en-US"/>
          </a:p>
        </p:txBody>
      </p:sp>
      <p:sp>
        <p:nvSpPr>
          <p:cNvPr id="3" name="Zástupný symbol pro text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Kliknutím lze upravit styly předlohy textu.</a:t>
            </a:r>
          </a:p>
        </p:txBody>
      </p:sp>
      <p:sp>
        <p:nvSpPr>
          <p:cNvPr id="4" name="Zástupný symbol pro text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cs-CZ" smtClean="0"/>
              <a:t>Kliknutím lze upravit styly předlohy textu.</a:t>
            </a:r>
          </a:p>
        </p:txBody>
      </p:sp>
      <p:sp>
        <p:nvSpPr>
          <p:cNvPr id="5" name="Zástupný symbol pro obsah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extLst/>
          </a:lstStyle>
          <a:p>
            <a:pPr>
              <a:defRPr/>
            </a:pPr>
            <a:fld id="{0E6A6D06-2A32-4235-91CC-FAB7AED0B59D}" type="datetimeFigureOut">
              <a:rPr lang="cs-CZ" smtClean="0"/>
              <a:pPr>
                <a:defRPr/>
              </a:pPr>
              <a:t>10.1.2012</a:t>
            </a:fld>
            <a:endParaRPr lang="cs-CZ"/>
          </a:p>
        </p:txBody>
      </p:sp>
      <p:sp>
        <p:nvSpPr>
          <p:cNvPr id="8" name="Zástupný symbol pro zápatí 7"/>
          <p:cNvSpPr>
            <a:spLocks noGrp="1"/>
          </p:cNvSpPr>
          <p:nvPr>
            <p:ph type="ftr" sz="quarter" idx="11"/>
          </p:nvPr>
        </p:nvSpPr>
        <p:spPr/>
        <p:txBody>
          <a:bodyPr/>
          <a:lstStyle>
            <a:extLst/>
          </a:lstStyle>
          <a:p>
            <a:pPr>
              <a:defRPr/>
            </a:pPr>
            <a:endParaRPr lang="cs-CZ"/>
          </a:p>
        </p:txBody>
      </p:sp>
      <p:sp>
        <p:nvSpPr>
          <p:cNvPr id="9" name="Zástupný symbol pro číslo snímku 8"/>
          <p:cNvSpPr>
            <a:spLocks noGrp="1"/>
          </p:cNvSpPr>
          <p:nvPr>
            <p:ph type="sldNum" sz="quarter" idx="12"/>
          </p:nvPr>
        </p:nvSpPr>
        <p:spPr/>
        <p:txBody>
          <a:bodyPr/>
          <a:lstStyle>
            <a:extLst/>
          </a:lstStyle>
          <a:p>
            <a:pPr>
              <a:defRPr/>
            </a:pPr>
            <a:fld id="{D6964269-F97D-471B-878F-E5C12649B02D}" type="slidenum">
              <a:rPr lang="cs-CZ" smtClean="0"/>
              <a:pPr>
                <a:defRPr/>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320040"/>
            <a:ext cx="7242048" cy="1143000"/>
          </a:xfrm>
        </p:spPr>
        <p:txBody>
          <a:bodyPr/>
          <a:lstStyle>
            <a:extLst/>
          </a:lstStyle>
          <a:p>
            <a:r>
              <a:rPr kumimoji="0" lang="cs-CZ" smtClean="0"/>
              <a:t>Kliknutím lze upravit styl.</a:t>
            </a:r>
            <a:endParaRPr kumimoji="0" lang="en-US"/>
          </a:p>
        </p:txBody>
      </p:sp>
      <p:sp>
        <p:nvSpPr>
          <p:cNvPr id="3" name="Zástupný symbol pro datum 2"/>
          <p:cNvSpPr>
            <a:spLocks noGrp="1"/>
          </p:cNvSpPr>
          <p:nvPr>
            <p:ph type="dt" sz="half" idx="10"/>
          </p:nvPr>
        </p:nvSpPr>
        <p:spPr/>
        <p:txBody>
          <a:bodyPr/>
          <a:lstStyle>
            <a:extLst/>
          </a:lstStyle>
          <a:p>
            <a:pPr>
              <a:defRPr/>
            </a:pPr>
            <a:fld id="{9C0D1FEF-9E54-43B2-B24A-03E4AE9AC456}" type="datetimeFigureOut">
              <a:rPr lang="cs-CZ" smtClean="0"/>
              <a:pPr>
                <a:defRPr/>
              </a:pPr>
              <a:t>10.1.2012</a:t>
            </a:fld>
            <a:endParaRPr lang="cs-CZ"/>
          </a:p>
        </p:txBody>
      </p:sp>
      <p:sp>
        <p:nvSpPr>
          <p:cNvPr id="4" name="Zástupný symbol pro zápatí 3"/>
          <p:cNvSpPr>
            <a:spLocks noGrp="1"/>
          </p:cNvSpPr>
          <p:nvPr>
            <p:ph type="ftr" sz="quarter" idx="11"/>
          </p:nvPr>
        </p:nvSpPr>
        <p:spPr/>
        <p:txBody>
          <a:bodyPr/>
          <a:lstStyle>
            <a:extLst/>
          </a:lstStyle>
          <a:p>
            <a:pPr>
              <a:defRPr/>
            </a:pPr>
            <a:endParaRPr lang="cs-CZ"/>
          </a:p>
        </p:txBody>
      </p:sp>
      <p:sp>
        <p:nvSpPr>
          <p:cNvPr id="5" name="Zástupný symbol pro číslo snímku 4"/>
          <p:cNvSpPr>
            <a:spLocks noGrp="1"/>
          </p:cNvSpPr>
          <p:nvPr>
            <p:ph type="sldNum" sz="quarter" idx="12"/>
          </p:nvPr>
        </p:nvSpPr>
        <p:spPr/>
        <p:txBody>
          <a:bodyPr/>
          <a:lstStyle>
            <a:extLst/>
          </a:lstStyle>
          <a:p>
            <a:pPr>
              <a:defRPr/>
            </a:pPr>
            <a:fld id="{923244D1-DD1C-4E2D-9E17-A285AD3A2BBB}" type="slidenum">
              <a:rPr lang="cs-CZ" smtClean="0"/>
              <a:pPr>
                <a:defRPr/>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lvl1pPr>
              <a:defRPr>
                <a:solidFill>
                  <a:schemeClr val="tx2"/>
                </a:solidFill>
              </a:defRPr>
            </a:lvl1pPr>
            <a:extLst/>
          </a:lstStyle>
          <a:p>
            <a:pPr>
              <a:defRPr/>
            </a:pPr>
            <a:fld id="{BC102DBB-A0F0-4681-95B9-8868C1632E75}" type="datetimeFigureOut">
              <a:rPr lang="cs-CZ" smtClean="0"/>
              <a:pPr>
                <a:defRPr/>
              </a:pPr>
              <a:t>10.1.2012</a:t>
            </a:fld>
            <a:endParaRPr lang="cs-CZ"/>
          </a:p>
        </p:txBody>
      </p:sp>
      <p:sp>
        <p:nvSpPr>
          <p:cNvPr id="3" name="Zástupný symbol pro zápatí 2"/>
          <p:cNvSpPr>
            <a:spLocks noGrp="1"/>
          </p:cNvSpPr>
          <p:nvPr>
            <p:ph type="ftr" sz="quarter" idx="11"/>
          </p:nvPr>
        </p:nvSpPr>
        <p:spPr/>
        <p:txBody>
          <a:bodyPr/>
          <a:lstStyle>
            <a:lvl1pPr>
              <a:defRPr>
                <a:solidFill>
                  <a:schemeClr val="tx2"/>
                </a:solidFill>
              </a:defRPr>
            </a:lvl1pPr>
            <a:extLst/>
          </a:lstStyle>
          <a:p>
            <a:pPr>
              <a:defRPr/>
            </a:pPr>
            <a:endParaRPr lang="cs-CZ"/>
          </a:p>
        </p:txBody>
      </p:sp>
      <p:sp>
        <p:nvSpPr>
          <p:cNvPr id="4" name="Zástupný symbol pro číslo snímku 3"/>
          <p:cNvSpPr>
            <a:spLocks noGrp="1"/>
          </p:cNvSpPr>
          <p:nvPr>
            <p:ph type="sldNum" sz="quarter" idx="12"/>
          </p:nvPr>
        </p:nvSpPr>
        <p:spPr/>
        <p:txBody>
          <a:bodyPr/>
          <a:lstStyle>
            <a:extLst/>
          </a:lstStyle>
          <a:p>
            <a:pPr>
              <a:defRPr/>
            </a:pPr>
            <a:fld id="{BBAA4C66-5211-4399-A9D4-C0796D258D6B}" type="slidenum">
              <a:rPr lang="cs-CZ" smtClean="0"/>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cs-CZ" smtClean="0"/>
              <a:t>Kliknutím lze upravit styl.</a:t>
            </a:r>
            <a:endParaRPr kumimoji="0" lang="en-US"/>
          </a:p>
        </p:txBody>
      </p:sp>
      <p:sp>
        <p:nvSpPr>
          <p:cNvPr id="3" name="Zástupný symbol pro text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cs-CZ" smtClean="0"/>
              <a:t>Kliknutím lze upravit styly předlohy textu.</a:t>
            </a:r>
          </a:p>
        </p:txBody>
      </p:sp>
      <p:sp>
        <p:nvSpPr>
          <p:cNvPr id="4" name="Zástupný symbol pro obsah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cs-CZ" smtClean="0"/>
              <a:t>Kliknutím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extLst/>
          </a:lstStyle>
          <a:p>
            <a:pPr>
              <a:defRPr/>
            </a:pPr>
            <a:fld id="{F52822F3-D711-427F-84E2-AD3B9949142D}" type="datetimeFigureOut">
              <a:rPr lang="cs-CZ" smtClean="0"/>
              <a:pPr>
                <a:defRPr/>
              </a:pPr>
              <a:t>10.1.2012</a:t>
            </a:fld>
            <a:endParaRPr lang="cs-CZ"/>
          </a:p>
        </p:txBody>
      </p:sp>
      <p:sp>
        <p:nvSpPr>
          <p:cNvPr id="6" name="Zástupný symbol pro zápatí 5"/>
          <p:cNvSpPr>
            <a:spLocks noGrp="1"/>
          </p:cNvSpPr>
          <p:nvPr>
            <p:ph type="ftr" sz="quarter" idx="11"/>
          </p:nvPr>
        </p:nvSpPr>
        <p:spPr/>
        <p:txBody>
          <a:bodyPr/>
          <a:lstStyle>
            <a:extLst/>
          </a:lstStyle>
          <a:p>
            <a:pPr>
              <a:defRPr/>
            </a:pPr>
            <a:endParaRPr lang="cs-CZ"/>
          </a:p>
        </p:txBody>
      </p:sp>
      <p:sp>
        <p:nvSpPr>
          <p:cNvPr id="7" name="Zástupný symbol pro číslo snímku 6"/>
          <p:cNvSpPr>
            <a:spLocks noGrp="1"/>
          </p:cNvSpPr>
          <p:nvPr>
            <p:ph type="sldNum" sz="quarter" idx="12"/>
          </p:nvPr>
        </p:nvSpPr>
        <p:spPr/>
        <p:txBody>
          <a:bodyPr/>
          <a:lstStyle>
            <a:extLst/>
          </a:lstStyle>
          <a:p>
            <a:pPr>
              <a:defRPr/>
            </a:pPr>
            <a:fld id="{4FC04302-C506-4BAF-9FF8-C535C5AB9A52}" type="slidenum">
              <a:rPr lang="cs-CZ" smtClean="0"/>
              <a:pPr>
                <a:defRPr/>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2"/>
      </p:bgRef>
    </p:bg>
    <p:spTree>
      <p:nvGrpSpPr>
        <p:cNvPr id="1" name=""/>
        <p:cNvGrpSpPr/>
        <p:nvPr/>
      </p:nvGrpSpPr>
      <p:grpSpPr>
        <a:xfrm>
          <a:off x="0" y="0"/>
          <a:ext cx="0" cy="0"/>
          <a:chOff x="0" y="0"/>
          <a:chExt cx="0" cy="0"/>
        </a:xfrm>
      </p:grpSpPr>
      <p:sp>
        <p:nvSpPr>
          <p:cNvPr id="8" name="Obdélník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Obdélník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Nadpis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cs-CZ" smtClean="0"/>
              <a:t>Kliknutím lze upravit styl.</a:t>
            </a:r>
            <a:endParaRPr kumimoji="0" lang="en-US" dirty="0"/>
          </a:p>
        </p:txBody>
      </p:sp>
      <p:sp>
        <p:nvSpPr>
          <p:cNvPr id="4" name="Zástupný symbol pro text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cs-CZ" smtClean="0"/>
              <a:t>Kliknutím lze upravit styly předlohy textu.</a:t>
            </a:r>
          </a:p>
        </p:txBody>
      </p:sp>
      <p:sp>
        <p:nvSpPr>
          <p:cNvPr id="5" name="Zástupný symbol pro datum 4"/>
          <p:cNvSpPr>
            <a:spLocks noGrp="1"/>
          </p:cNvSpPr>
          <p:nvPr>
            <p:ph type="dt" sz="half" idx="10"/>
          </p:nvPr>
        </p:nvSpPr>
        <p:spPr/>
        <p:txBody>
          <a:bodyPr/>
          <a:lstStyle>
            <a:extLst/>
          </a:lstStyle>
          <a:p>
            <a:pPr>
              <a:defRPr/>
            </a:pPr>
            <a:fld id="{F7E8CCF0-9584-40EF-9FCD-953E09B5E480}" type="datetimeFigureOut">
              <a:rPr lang="cs-CZ" smtClean="0"/>
              <a:pPr>
                <a:defRPr/>
              </a:pPr>
              <a:t>10.1.2012</a:t>
            </a:fld>
            <a:endParaRPr lang="cs-CZ"/>
          </a:p>
        </p:txBody>
      </p:sp>
      <p:sp>
        <p:nvSpPr>
          <p:cNvPr id="6" name="Zástupný symbol pro zápatí 5"/>
          <p:cNvSpPr>
            <a:spLocks noGrp="1"/>
          </p:cNvSpPr>
          <p:nvPr>
            <p:ph type="ftr" sz="quarter" idx="11"/>
          </p:nvPr>
        </p:nvSpPr>
        <p:spPr/>
        <p:txBody>
          <a:bodyPr/>
          <a:lstStyle>
            <a:extLst/>
          </a:lstStyle>
          <a:p>
            <a:pPr>
              <a:defRPr/>
            </a:pPr>
            <a:endParaRPr lang="cs-CZ"/>
          </a:p>
        </p:txBody>
      </p:sp>
      <p:sp>
        <p:nvSpPr>
          <p:cNvPr id="7" name="Zástupný symbol pro číslo snímku 6"/>
          <p:cNvSpPr>
            <a:spLocks noGrp="1"/>
          </p:cNvSpPr>
          <p:nvPr>
            <p:ph type="sldNum" sz="quarter" idx="12"/>
          </p:nvPr>
        </p:nvSpPr>
        <p:spPr/>
        <p:txBody>
          <a:bodyPr/>
          <a:lstStyle>
            <a:extLst/>
          </a:lstStyle>
          <a:p>
            <a:pPr>
              <a:defRPr/>
            </a:pPr>
            <a:fld id="{BE7B2A00-2184-48FA-94D4-2839A27D0C76}" type="slidenum">
              <a:rPr lang="cs-CZ" smtClean="0"/>
              <a:pPr>
                <a:defRPr/>
              </a:pPr>
              <a:t>‹#›</a:t>
            </a:fld>
            <a:endParaRPr lang="cs-CZ"/>
          </a:p>
        </p:txBody>
      </p:sp>
      <p:sp>
        <p:nvSpPr>
          <p:cNvPr id="10" name="Zástupný symbol pro obrázek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cs-CZ" smtClean="0"/>
              <a:t>Kliknutím na ikonu přidáte obrázek.</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Obdélník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Zástupný symbol pro nadpis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cs-CZ" smtClean="0"/>
              <a:t>Kliknutím lze upravit styl.</a:t>
            </a:r>
            <a:endParaRPr kumimoji="0" lang="en-US"/>
          </a:p>
        </p:txBody>
      </p:sp>
      <p:sp>
        <p:nvSpPr>
          <p:cNvPr id="31" name="Zástupný symbol pro text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cs-CZ" smtClean="0"/>
              <a:t>Kliknutím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27" name="Zástupný symbol pro datum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pPr>
              <a:defRPr/>
            </a:pPr>
            <a:fld id="{B2B3223D-E19A-4C2C-BBA6-93DF844FB9B2}" type="datetimeFigureOut">
              <a:rPr lang="cs-CZ" smtClean="0"/>
              <a:pPr>
                <a:defRPr/>
              </a:pPr>
              <a:t>10.1.2012</a:t>
            </a:fld>
            <a:endParaRPr lang="cs-CZ"/>
          </a:p>
        </p:txBody>
      </p:sp>
      <p:sp>
        <p:nvSpPr>
          <p:cNvPr id="4" name="Zástupný symbol pro zápatí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pPr>
              <a:defRPr/>
            </a:pPr>
            <a:endParaRPr lang="cs-CZ"/>
          </a:p>
        </p:txBody>
      </p:sp>
      <p:sp>
        <p:nvSpPr>
          <p:cNvPr id="16" name="Zástupný symbol pro číslo snímku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pPr>
              <a:defRPr/>
            </a:pPr>
            <a:fld id="{18410E6A-4462-4429-9081-7BBBBE6BDCC1}" type="slidenum">
              <a:rPr lang="cs-CZ" smtClean="0"/>
              <a:pPr>
                <a:defRPr/>
              </a:pPr>
              <a:t>‹#›</a:t>
            </a:fld>
            <a:endParaRPr lang="cs-CZ"/>
          </a:p>
        </p:txBody>
      </p:sp>
    </p:spTree>
  </p:cSld>
  <p:clrMap bg1="lt1" tx1="dk1" bg2="lt2" tx2="dk2" accent1="accent1" accent2="accent2" accent3="accent3" accent4="accent4" accent5="accent5" accent6="accent6" hlink="hlink" folHlink="folHlink"/>
  <p:sldLayoutIdLst>
    <p:sldLayoutId id="2147483729" r:id="rId1"/>
    <p:sldLayoutId id="2147483730" r:id="rId2"/>
    <p:sldLayoutId id="2147483731" r:id="rId3"/>
    <p:sldLayoutId id="2147483732" r:id="rId4"/>
    <p:sldLayoutId id="2147483733" r:id="rId5"/>
    <p:sldLayoutId id="2147483734" r:id="rId6"/>
    <p:sldLayoutId id="2147483735" r:id="rId7"/>
    <p:sldLayoutId id="2147483736" r:id="rId8"/>
    <p:sldLayoutId id="2147483737" r:id="rId9"/>
    <p:sldLayoutId id="2147483738" r:id="rId10"/>
    <p:sldLayoutId id="2147483739"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pPr fontAlgn="auto">
              <a:spcAft>
                <a:spcPts val="0"/>
              </a:spcAft>
              <a:defRPr/>
            </a:pPr>
            <a:r>
              <a:rPr lang="cs-CZ" dirty="0" smtClean="0"/>
              <a:t>Syndrom vyhoření.</a:t>
            </a:r>
            <a:endParaRPr lang="cs-CZ" dirty="0"/>
          </a:p>
        </p:txBody>
      </p:sp>
      <p:sp>
        <p:nvSpPr>
          <p:cNvPr id="3" name="Podnadpis 2"/>
          <p:cNvSpPr>
            <a:spLocks noGrp="1"/>
          </p:cNvSpPr>
          <p:nvPr>
            <p:ph type="subTitle" idx="1"/>
          </p:nvPr>
        </p:nvSpPr>
        <p:spPr/>
        <p:txBody>
          <a:bodyPr>
            <a:normAutofit/>
          </a:bodyPr>
          <a:lstStyle/>
          <a:p>
            <a:pPr fontAlgn="auto">
              <a:spcAft>
                <a:spcPts val="0"/>
              </a:spcAft>
              <a:buFont typeface="Wingdings 2"/>
              <a:buNone/>
              <a:defRPr/>
            </a:pPr>
            <a:r>
              <a:rPr lang="cs-CZ" dirty="0" smtClean="0"/>
              <a:t>PhDr. </a:t>
            </a:r>
            <a:r>
              <a:rPr lang="cs-CZ" smtClean="0"/>
              <a:t>J. Severová,PhD</a:t>
            </a:r>
            <a:endParaRPr lang="cs-CZ" dirty="0" smtClean="0"/>
          </a:p>
          <a:p>
            <a:pPr fontAlgn="auto">
              <a:spcAft>
                <a:spcPts val="0"/>
              </a:spcAft>
              <a:buFont typeface="Wingdings 2"/>
              <a:buNone/>
              <a:defRPr/>
            </a:pPr>
            <a:r>
              <a:rPr lang="cs-CZ" dirty="0" smtClean="0"/>
              <a:t>Ústav psychologie a psychosomatiky LFMU Brno</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smtClean="0"/>
              <a:t>Příznaky na fyzické úrovni.</a:t>
            </a:r>
            <a:endParaRPr lang="cs-CZ" dirty="0"/>
          </a:p>
        </p:txBody>
      </p:sp>
      <p:sp>
        <p:nvSpPr>
          <p:cNvPr id="3" name="Zástupný symbol pro obsah 2"/>
          <p:cNvSpPr>
            <a:spLocks noGrp="1"/>
          </p:cNvSpPr>
          <p:nvPr>
            <p:ph idx="1"/>
          </p:nvPr>
        </p:nvSpPr>
        <p:spPr/>
        <p:txBody>
          <a:bodyPr>
            <a:normAutofit lnSpcReduction="10000"/>
          </a:bodyPr>
          <a:lstStyle/>
          <a:p>
            <a:pPr fontAlgn="auto">
              <a:spcAft>
                <a:spcPts val="0"/>
              </a:spcAft>
              <a:buFont typeface="Wingdings 2"/>
              <a:buChar char=""/>
              <a:defRPr/>
            </a:pPr>
            <a:r>
              <a:rPr lang="cs-CZ" dirty="0" smtClean="0"/>
              <a:t>Celková únava organismu, apatie a ochablost</a:t>
            </a:r>
          </a:p>
          <a:p>
            <a:pPr fontAlgn="auto">
              <a:spcAft>
                <a:spcPts val="0"/>
              </a:spcAft>
              <a:buFont typeface="Wingdings 2"/>
              <a:buChar char=""/>
              <a:defRPr/>
            </a:pPr>
            <a:r>
              <a:rPr lang="cs-CZ" dirty="0" smtClean="0"/>
              <a:t>Rychlá unavitelnost</a:t>
            </a:r>
          </a:p>
          <a:p>
            <a:pPr fontAlgn="auto">
              <a:spcAft>
                <a:spcPts val="0"/>
              </a:spcAft>
              <a:buFont typeface="Wingdings 2"/>
              <a:buChar char=""/>
              <a:defRPr/>
            </a:pPr>
            <a:r>
              <a:rPr lang="cs-CZ" dirty="0" smtClean="0"/>
              <a:t>Vegetativní obtíže (bolest srdce, zažívací, dýchací obtíže a poruchy, bolesti hlavy, </a:t>
            </a:r>
            <a:r>
              <a:rPr lang="cs-CZ" dirty="0" err="1" smtClean="0"/>
              <a:t>vertigo</a:t>
            </a:r>
            <a:r>
              <a:rPr lang="cs-CZ" dirty="0" smtClean="0"/>
              <a:t>)</a:t>
            </a:r>
          </a:p>
          <a:p>
            <a:pPr fontAlgn="auto">
              <a:spcAft>
                <a:spcPts val="0"/>
              </a:spcAft>
              <a:buFont typeface="Wingdings 2"/>
              <a:buChar char=""/>
              <a:defRPr/>
            </a:pPr>
            <a:r>
              <a:rPr lang="cs-CZ" dirty="0" smtClean="0"/>
              <a:t>Poruchy krevního tlaku</a:t>
            </a:r>
          </a:p>
          <a:p>
            <a:pPr fontAlgn="auto">
              <a:spcAft>
                <a:spcPts val="0"/>
              </a:spcAft>
              <a:buFont typeface="Wingdings 2"/>
              <a:buChar char=""/>
              <a:defRPr/>
            </a:pPr>
            <a:r>
              <a:rPr lang="cs-CZ" dirty="0" smtClean="0"/>
              <a:t>Poruchy spánku</a:t>
            </a:r>
          </a:p>
          <a:p>
            <a:pPr fontAlgn="auto">
              <a:spcAft>
                <a:spcPts val="0"/>
              </a:spcAft>
              <a:buFont typeface="Wingdings 2"/>
              <a:buChar char=""/>
              <a:defRPr/>
            </a:pPr>
            <a:r>
              <a:rPr lang="cs-CZ" dirty="0" smtClean="0"/>
              <a:t>Přetrvávající celková tenze</a:t>
            </a:r>
          </a:p>
          <a:p>
            <a:pPr fontAlgn="auto">
              <a:spcAft>
                <a:spcPts val="0"/>
              </a:spcAft>
              <a:buFont typeface="Wingdings 2"/>
              <a:buChar char=""/>
              <a:defRPr/>
            </a:pPr>
            <a:r>
              <a:rPr lang="cs-CZ" dirty="0" smtClean="0"/>
              <a:t>Zvýšené riziko vzniku závislostí všeho druhu</a:t>
            </a:r>
          </a:p>
          <a:p>
            <a:pPr fontAlgn="auto">
              <a:spcAft>
                <a:spcPts val="0"/>
              </a:spcAft>
              <a:buFont typeface="Wingdings 2"/>
              <a:buChar char=""/>
              <a:defRPr/>
            </a:pPr>
            <a:endParaRPr 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smtClean="0"/>
              <a:t>Příznaky na psychické úrovni.</a:t>
            </a:r>
            <a:endParaRPr lang="cs-CZ" dirty="0"/>
          </a:p>
        </p:txBody>
      </p:sp>
      <p:sp>
        <p:nvSpPr>
          <p:cNvPr id="24578" name="Zástupný symbol pro obsah 2"/>
          <p:cNvSpPr>
            <a:spLocks noGrp="1"/>
          </p:cNvSpPr>
          <p:nvPr>
            <p:ph idx="1"/>
          </p:nvPr>
        </p:nvSpPr>
        <p:spPr/>
        <p:txBody>
          <a:bodyPr/>
          <a:lstStyle/>
          <a:p>
            <a:r>
              <a:rPr lang="cs-CZ" sz="2000" smtClean="0"/>
              <a:t>Pocit, že dlouhé a nadměrné úsilí trvá již dlouho a efektivita je přesto nepatrná.</a:t>
            </a:r>
          </a:p>
          <a:p>
            <a:r>
              <a:rPr lang="cs-CZ" sz="2000" smtClean="0"/>
              <a:t>Pocit celkového vyčerpání, zejména v emoční a kognitivní oblasti, ztráta motivace. Únava je popisována expresívně – jsem jako vyždímaný, mám toho až po krk…</a:t>
            </a:r>
          </a:p>
          <a:p>
            <a:r>
              <a:rPr lang="cs-CZ" sz="2000" smtClean="0"/>
              <a:t>Celková  aktivita je utlumena, redukovány jsou zvláště spontaneita, kreativita, iniciativa a invence. Redukce činnosti na stereotypní postupy</a:t>
            </a:r>
          </a:p>
          <a:p>
            <a:r>
              <a:rPr lang="cs-CZ" sz="2000" smtClean="0"/>
              <a:t>Depresivní ladění, pocity smutku, frustrace, bezvýchodnosti a beznaděje, marnosti. Přesvědčení o vlastní postradatelnosti až bezcennosti</a:t>
            </a:r>
          </a:p>
          <a:p>
            <a:r>
              <a:rPr lang="cs-CZ" sz="2000" smtClean="0"/>
              <a:t>Projevy negativismu, hostility a cynismu ve vztahu ke klientele</a:t>
            </a:r>
          </a:p>
          <a:p>
            <a:r>
              <a:rPr lang="cs-CZ" sz="2000" smtClean="0"/>
              <a:t>Pokles až ztráta zájmu o témata související s profesí, negativní hodnocení instituce, která nás zaměstnává. Sebelítost, intenzívní pocit nedostatku uznání..</a:t>
            </a:r>
          </a:p>
          <a:p>
            <a:endParaRPr lang="cs-CZ" sz="200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smtClean="0"/>
              <a:t>Příznaky na sociální úrovni.</a:t>
            </a:r>
            <a:endParaRPr lang="cs-CZ" dirty="0"/>
          </a:p>
        </p:txBody>
      </p:sp>
      <p:sp>
        <p:nvSpPr>
          <p:cNvPr id="3" name="Zástupný symbol pro obsah 2"/>
          <p:cNvSpPr>
            <a:spLocks noGrp="1"/>
          </p:cNvSpPr>
          <p:nvPr>
            <p:ph idx="1"/>
          </p:nvPr>
        </p:nvSpPr>
        <p:spPr/>
        <p:txBody>
          <a:bodyPr>
            <a:normAutofit fontScale="85000" lnSpcReduction="20000"/>
          </a:bodyPr>
          <a:lstStyle/>
          <a:p>
            <a:pPr fontAlgn="auto">
              <a:spcAft>
                <a:spcPts val="0"/>
              </a:spcAft>
              <a:buFont typeface="Wingdings 2"/>
              <a:buChar char=""/>
              <a:defRPr/>
            </a:pPr>
            <a:r>
              <a:rPr lang="cs-CZ" dirty="0" smtClean="0"/>
              <a:t>Útlum sociability, nezájem o hodnocení se strany druhých</a:t>
            </a:r>
          </a:p>
          <a:p>
            <a:pPr fontAlgn="auto">
              <a:spcAft>
                <a:spcPts val="0"/>
              </a:spcAft>
              <a:buFont typeface="Wingdings 2"/>
              <a:buChar char=""/>
              <a:defRPr/>
            </a:pPr>
            <a:r>
              <a:rPr lang="cs-CZ" dirty="0" smtClean="0"/>
              <a:t>Tendence redukovat kontakt s klienty, často i s kolegy a osobami ve vztahu k profesi</a:t>
            </a:r>
          </a:p>
          <a:p>
            <a:pPr fontAlgn="auto">
              <a:spcAft>
                <a:spcPts val="0"/>
              </a:spcAft>
              <a:buFont typeface="Wingdings 2"/>
              <a:buChar char=""/>
              <a:defRPr/>
            </a:pPr>
            <a:r>
              <a:rPr lang="cs-CZ" dirty="0" smtClean="0"/>
              <a:t>Zjevná nechuť k vykonávané profesi a všemi, co s ní souvisí</a:t>
            </a:r>
          </a:p>
          <a:p>
            <a:pPr fontAlgn="auto">
              <a:spcAft>
                <a:spcPts val="0"/>
              </a:spcAft>
              <a:buFont typeface="Wingdings 2"/>
              <a:buChar char=""/>
              <a:defRPr/>
            </a:pPr>
            <a:r>
              <a:rPr lang="cs-CZ" dirty="0" smtClean="0"/>
              <a:t>Nízká empatie, téměř vždy u osob s vysokou mírou empatie</a:t>
            </a:r>
          </a:p>
          <a:p>
            <a:pPr fontAlgn="auto">
              <a:spcAft>
                <a:spcPts val="0"/>
              </a:spcAft>
              <a:buFont typeface="Wingdings 2"/>
              <a:buChar char=""/>
              <a:defRPr/>
            </a:pPr>
            <a:r>
              <a:rPr lang="cs-CZ" dirty="0" smtClean="0"/>
              <a:t>Sociálně deficitní konkrétně-operační styl myšlení</a:t>
            </a:r>
          </a:p>
          <a:p>
            <a:pPr fontAlgn="auto">
              <a:spcAft>
                <a:spcPts val="0"/>
              </a:spcAft>
              <a:buFont typeface="Wingdings 2"/>
              <a:buChar char=""/>
              <a:defRPr/>
            </a:pPr>
            <a:r>
              <a:rPr lang="cs-CZ" dirty="0" smtClean="0"/>
              <a:t>Postupné narůstání konfliktů spíše v důsledku nezájmu, lhostejnosti „sociální apatie“ ve vztahu k okolí</a:t>
            </a:r>
            <a:endParaRPr lang="cs-C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smtClean="0"/>
              <a:t>Jaké další poruchy sem patří?</a:t>
            </a:r>
            <a:endParaRPr lang="cs-CZ" dirty="0"/>
          </a:p>
        </p:txBody>
      </p:sp>
      <p:sp>
        <p:nvSpPr>
          <p:cNvPr id="3" name="Zástupný symbol pro obsah 2"/>
          <p:cNvSpPr>
            <a:spLocks noGrp="1"/>
          </p:cNvSpPr>
          <p:nvPr>
            <p:ph idx="1"/>
          </p:nvPr>
        </p:nvSpPr>
        <p:spPr/>
        <p:txBody>
          <a:bodyPr>
            <a:normAutofit fontScale="92500" lnSpcReduction="10000"/>
          </a:bodyPr>
          <a:lstStyle/>
          <a:p>
            <a:pPr fontAlgn="auto">
              <a:spcAft>
                <a:spcPts val="0"/>
              </a:spcAft>
              <a:buFont typeface="Wingdings 2"/>
              <a:buChar char=""/>
              <a:defRPr/>
            </a:pPr>
            <a:r>
              <a:rPr lang="cs-CZ" dirty="0" smtClean="0"/>
              <a:t>Deprese – u syndromu </a:t>
            </a:r>
            <a:r>
              <a:rPr lang="cs-CZ" dirty="0" err="1" smtClean="0"/>
              <a:t>burn</a:t>
            </a:r>
            <a:r>
              <a:rPr lang="cs-CZ" dirty="0" smtClean="0"/>
              <a:t> </a:t>
            </a:r>
            <a:r>
              <a:rPr lang="cs-CZ" dirty="0" err="1" smtClean="0"/>
              <a:t>out</a:t>
            </a:r>
            <a:r>
              <a:rPr lang="cs-CZ" dirty="0" smtClean="0"/>
              <a:t> v souvislosti s profesí</a:t>
            </a:r>
          </a:p>
          <a:p>
            <a:pPr fontAlgn="auto">
              <a:spcAft>
                <a:spcPts val="0"/>
              </a:spcAft>
              <a:buFont typeface="Wingdings 2"/>
              <a:buChar char=""/>
              <a:defRPr/>
            </a:pPr>
            <a:r>
              <a:rPr lang="cs-CZ" dirty="0" err="1" smtClean="0"/>
              <a:t>Alexithymie</a:t>
            </a:r>
            <a:r>
              <a:rPr lang="cs-CZ" dirty="0" smtClean="0"/>
              <a:t> – oploštění emocionality, otupělost v sociálních vztazích, celková netečnost, redukce invence, imaginativních aktivit a kreativity</a:t>
            </a:r>
          </a:p>
          <a:p>
            <a:pPr fontAlgn="auto">
              <a:spcAft>
                <a:spcPts val="0"/>
              </a:spcAft>
              <a:buFont typeface="Wingdings 2"/>
              <a:buChar char=""/>
              <a:defRPr/>
            </a:pPr>
            <a:r>
              <a:rPr lang="cs-CZ" dirty="0" smtClean="0"/>
              <a:t>Únavový syndrom</a:t>
            </a:r>
          </a:p>
          <a:p>
            <a:pPr fontAlgn="auto">
              <a:spcAft>
                <a:spcPts val="0"/>
              </a:spcAft>
              <a:buFont typeface="Wingdings 2"/>
              <a:buChar char=""/>
              <a:defRPr/>
            </a:pPr>
            <a:r>
              <a:rPr lang="cs-CZ" dirty="0" smtClean="0"/>
              <a:t>Akutní reakce na stres</a:t>
            </a:r>
          </a:p>
          <a:p>
            <a:pPr fontAlgn="auto">
              <a:spcAft>
                <a:spcPts val="0"/>
              </a:spcAft>
              <a:buFont typeface="Wingdings 2"/>
              <a:buChar char=""/>
              <a:defRPr/>
            </a:pPr>
            <a:r>
              <a:rPr lang="cs-CZ" dirty="0" smtClean="0"/>
              <a:t>Posttraumatická  stresová porucha</a:t>
            </a:r>
          </a:p>
          <a:p>
            <a:pPr fontAlgn="auto">
              <a:spcAft>
                <a:spcPts val="0"/>
              </a:spcAft>
              <a:buFont typeface="Wingdings 2"/>
              <a:buChar char=""/>
              <a:defRPr/>
            </a:pPr>
            <a:r>
              <a:rPr lang="cs-CZ" dirty="0" smtClean="0"/>
              <a:t>Neurastenie</a:t>
            </a:r>
            <a:endParaRPr lang="cs-CZ"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smtClean="0"/>
              <a:t>Jak předejít rizikům z chování typu B</a:t>
            </a:r>
            <a:endParaRPr lang="cs-CZ" dirty="0"/>
          </a:p>
        </p:txBody>
      </p:sp>
      <p:sp>
        <p:nvSpPr>
          <p:cNvPr id="3" name="Zástupný symbol pro obsah 2"/>
          <p:cNvSpPr>
            <a:spLocks noGrp="1"/>
          </p:cNvSpPr>
          <p:nvPr>
            <p:ph idx="1"/>
          </p:nvPr>
        </p:nvSpPr>
        <p:spPr/>
        <p:txBody>
          <a:bodyPr>
            <a:normAutofit fontScale="85000" lnSpcReduction="10000"/>
          </a:bodyPr>
          <a:lstStyle/>
          <a:p>
            <a:pPr fontAlgn="auto">
              <a:spcAft>
                <a:spcPts val="0"/>
              </a:spcAft>
              <a:buFont typeface="Wingdings 2"/>
              <a:buChar char=""/>
              <a:defRPr/>
            </a:pPr>
            <a:r>
              <a:rPr lang="cs-CZ" dirty="0" smtClean="0"/>
              <a:t>Dostatečná asertivita</a:t>
            </a:r>
          </a:p>
          <a:p>
            <a:pPr fontAlgn="auto">
              <a:spcAft>
                <a:spcPts val="0"/>
              </a:spcAft>
              <a:buFont typeface="Wingdings 2"/>
              <a:buChar char=""/>
              <a:defRPr/>
            </a:pPr>
            <a:r>
              <a:rPr lang="cs-CZ" dirty="0" smtClean="0"/>
              <a:t>Schopnost a dovednost relaxovat</a:t>
            </a:r>
          </a:p>
          <a:p>
            <a:pPr fontAlgn="auto">
              <a:spcAft>
                <a:spcPts val="0"/>
              </a:spcAft>
              <a:buFont typeface="Wingdings 2"/>
              <a:buChar char=""/>
              <a:defRPr/>
            </a:pPr>
            <a:r>
              <a:rPr lang="cs-CZ" dirty="0" smtClean="0"/>
              <a:t>Vhodná organizace času</a:t>
            </a:r>
          </a:p>
          <a:p>
            <a:pPr fontAlgn="auto">
              <a:spcAft>
                <a:spcPts val="0"/>
              </a:spcAft>
              <a:buFont typeface="Wingdings 2"/>
              <a:buChar char=""/>
              <a:defRPr/>
            </a:pPr>
            <a:r>
              <a:rPr lang="cs-CZ" dirty="0" smtClean="0"/>
              <a:t>Pracovní autonome a přesnost</a:t>
            </a:r>
          </a:p>
          <a:p>
            <a:pPr fontAlgn="auto">
              <a:spcAft>
                <a:spcPts val="0"/>
              </a:spcAft>
              <a:buFont typeface="Wingdings 2"/>
              <a:buChar char=""/>
              <a:defRPr/>
            </a:pPr>
            <a:r>
              <a:rPr lang="cs-CZ" dirty="0" smtClean="0"/>
              <a:t>Odolnost (</a:t>
            </a:r>
            <a:r>
              <a:rPr lang="cs-CZ" dirty="0" err="1" smtClean="0"/>
              <a:t>resilience</a:t>
            </a:r>
            <a:r>
              <a:rPr lang="cs-CZ" dirty="0" smtClean="0"/>
              <a:t>)</a:t>
            </a:r>
          </a:p>
          <a:p>
            <a:pPr fontAlgn="auto">
              <a:spcAft>
                <a:spcPts val="0"/>
              </a:spcAft>
              <a:buFont typeface="Wingdings 2"/>
              <a:buChar char=""/>
              <a:defRPr/>
            </a:pPr>
            <a:r>
              <a:rPr lang="cs-CZ" dirty="0" smtClean="0"/>
              <a:t>Pocit dostatku vlastních schopností a zvládání situace</a:t>
            </a:r>
          </a:p>
          <a:p>
            <a:pPr fontAlgn="auto">
              <a:spcAft>
                <a:spcPts val="0"/>
              </a:spcAft>
              <a:buFont typeface="Wingdings 2"/>
              <a:buChar char=""/>
              <a:defRPr/>
            </a:pPr>
            <a:r>
              <a:rPr lang="cs-CZ" dirty="0" smtClean="0"/>
              <a:t>Dispoziční optimismus</a:t>
            </a:r>
          </a:p>
          <a:p>
            <a:pPr fontAlgn="auto">
              <a:spcAft>
                <a:spcPts val="0"/>
              </a:spcAft>
              <a:buFont typeface="Wingdings 2"/>
              <a:buChar char=""/>
              <a:defRPr/>
            </a:pPr>
            <a:r>
              <a:rPr lang="cs-CZ" dirty="0" smtClean="0"/>
              <a:t>Pocit adekvátního společenského a ekonomického ohodnocení</a:t>
            </a:r>
          </a:p>
          <a:p>
            <a:pPr fontAlgn="auto">
              <a:spcAft>
                <a:spcPts val="0"/>
              </a:spcAft>
              <a:buFont typeface="Wingdings 2"/>
              <a:buChar char=""/>
              <a:defRPr/>
            </a:pPr>
            <a:r>
              <a:rPr lang="cs-CZ" dirty="0" smtClean="0"/>
              <a:t>Pocit osobní pohody</a:t>
            </a:r>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smtClean="0"/>
              <a:t>Prevence.</a:t>
            </a:r>
            <a:endParaRPr lang="cs-CZ" dirty="0"/>
          </a:p>
        </p:txBody>
      </p:sp>
      <p:sp>
        <p:nvSpPr>
          <p:cNvPr id="3" name="Zástupný symbol pro obsah 2"/>
          <p:cNvSpPr>
            <a:spLocks noGrp="1"/>
          </p:cNvSpPr>
          <p:nvPr>
            <p:ph idx="1"/>
          </p:nvPr>
        </p:nvSpPr>
        <p:spPr/>
        <p:txBody>
          <a:bodyPr>
            <a:normAutofit fontScale="92500" lnSpcReduction="20000"/>
          </a:bodyPr>
          <a:lstStyle/>
          <a:p>
            <a:pPr fontAlgn="auto">
              <a:spcAft>
                <a:spcPts val="0"/>
              </a:spcAft>
              <a:buFont typeface="Wingdings 2"/>
              <a:buChar char=""/>
              <a:defRPr/>
            </a:pPr>
            <a:r>
              <a:rPr lang="cs-CZ" dirty="0" smtClean="0"/>
              <a:t>Je nejdůležitějším prostředkem v boji se vznikem syndromu.</a:t>
            </a:r>
          </a:p>
          <a:p>
            <a:pPr fontAlgn="auto">
              <a:spcAft>
                <a:spcPts val="0"/>
              </a:spcAft>
              <a:buFont typeface="Wingdings 2"/>
              <a:buChar char=""/>
              <a:defRPr/>
            </a:pPr>
            <a:r>
              <a:rPr lang="cs-CZ" dirty="0" smtClean="0"/>
              <a:t>Hlavními faktory jsou:</a:t>
            </a:r>
          </a:p>
          <a:p>
            <a:pPr marL="514350" indent="-514350" fontAlgn="auto">
              <a:spcAft>
                <a:spcPts val="0"/>
              </a:spcAft>
              <a:buFont typeface="+mj-lt"/>
              <a:buAutoNum type="arabicPeriod"/>
              <a:defRPr/>
            </a:pPr>
            <a:r>
              <a:rPr lang="cs-CZ" dirty="0" smtClean="0"/>
              <a:t>Nalezení smysluplné pracovní činnosti</a:t>
            </a:r>
          </a:p>
          <a:p>
            <a:pPr marL="514350" indent="-514350" fontAlgn="auto">
              <a:spcAft>
                <a:spcPts val="0"/>
              </a:spcAft>
              <a:buFont typeface="+mj-lt"/>
              <a:buAutoNum type="arabicPeriod"/>
              <a:defRPr/>
            </a:pPr>
            <a:r>
              <a:rPr lang="cs-CZ" dirty="0" smtClean="0"/>
              <a:t>Získání a převzetí profesionální autonomie a opory</a:t>
            </a:r>
          </a:p>
          <a:p>
            <a:pPr marL="514350" indent="-514350" fontAlgn="auto">
              <a:spcAft>
                <a:spcPts val="0"/>
              </a:spcAft>
              <a:buFont typeface="+mj-lt"/>
              <a:buAutoNum type="arabicPeriod"/>
              <a:defRPr/>
            </a:pPr>
            <a:r>
              <a:rPr lang="cs-CZ" dirty="0" smtClean="0"/>
              <a:t>Konstituování přirozeného vztahu k práci a k dalším životním aktivitám, včetně poznání přínosu, jenže člověk přináší svou prací a práce přináší jemu.</a:t>
            </a:r>
          </a:p>
          <a:p>
            <a:pPr fontAlgn="auto">
              <a:spcAft>
                <a:spcPts val="0"/>
              </a:spcAft>
              <a:buFont typeface="Wingdings 2"/>
              <a:buChar char=""/>
              <a:defRPr/>
            </a:pPr>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fontAlgn="auto">
              <a:spcAft>
                <a:spcPts val="0"/>
              </a:spcAft>
              <a:defRPr/>
            </a:pPr>
            <a:r>
              <a:rPr lang="cs-CZ" dirty="0" smtClean="0"/>
              <a:t>Doporučení sester z jednoho britského hospice.</a:t>
            </a:r>
            <a:endParaRPr lang="cs-CZ" dirty="0"/>
          </a:p>
        </p:txBody>
      </p:sp>
      <p:sp>
        <p:nvSpPr>
          <p:cNvPr id="29698" name="Zástupný symbol pro obsah 2"/>
          <p:cNvSpPr>
            <a:spLocks noGrp="1"/>
          </p:cNvSpPr>
          <p:nvPr>
            <p:ph idx="1"/>
          </p:nvPr>
        </p:nvSpPr>
        <p:spPr/>
        <p:txBody>
          <a:bodyPr/>
          <a:lstStyle/>
          <a:p>
            <a:pPr marL="514350" indent="-514350">
              <a:buFont typeface="Franklin Gothic Medium" pitchFamily="34" charset="0"/>
              <a:buAutoNum type="arabicPeriod"/>
            </a:pPr>
            <a:r>
              <a:rPr lang="cs-CZ" sz="1600" smtClean="0"/>
              <a:t>Buď sama k sobě laskavá a vlídná.</a:t>
            </a:r>
          </a:p>
          <a:p>
            <a:pPr marL="514350" indent="-514350">
              <a:buFont typeface="Franklin Gothic Medium" pitchFamily="34" charset="0"/>
              <a:buAutoNum type="arabicPeriod"/>
            </a:pPr>
            <a:r>
              <a:rPr lang="cs-CZ" sz="1600" smtClean="0"/>
              <a:t>Uvědom si, že tvým úkolem je pomáhat změnám , ne násilně měnit.</a:t>
            </a:r>
          </a:p>
          <a:p>
            <a:pPr marL="514350" indent="-514350">
              <a:buFont typeface="Franklin Gothic Medium" pitchFamily="34" charset="0"/>
              <a:buAutoNum type="arabicPeriod"/>
            </a:pPr>
            <a:r>
              <a:rPr lang="cs-CZ" sz="1600" smtClean="0"/>
              <a:t>Najdi si své útočiště – místo klidu.</a:t>
            </a:r>
          </a:p>
          <a:p>
            <a:pPr marL="514350" indent="-514350">
              <a:buFont typeface="Franklin Gothic Medium" pitchFamily="34" charset="0"/>
              <a:buAutoNum type="arabicPeriod"/>
            </a:pPr>
            <a:r>
              <a:rPr lang="cs-CZ" sz="1600" smtClean="0"/>
              <a:t>Buď druhým oporou, neboj se pochválit a nauč se to přijímat od nich.</a:t>
            </a:r>
          </a:p>
          <a:p>
            <a:pPr marL="514350" indent="-514350">
              <a:buFont typeface="Franklin Gothic Medium" pitchFamily="34" charset="0"/>
              <a:buAutoNum type="arabicPeriod"/>
            </a:pPr>
            <a:r>
              <a:rPr lang="cs-CZ" sz="1600" smtClean="0"/>
              <a:t>Uvědom si, že v situaci, v níž jsi jsou zcela oprávněné pocity bezmoci.</a:t>
            </a:r>
          </a:p>
          <a:p>
            <a:pPr marL="514350" indent="-514350">
              <a:buFont typeface="Franklin Gothic Medium" pitchFamily="34" charset="0"/>
              <a:buAutoNum type="arabicPeriod"/>
            </a:pPr>
            <a:r>
              <a:rPr lang="cs-CZ" sz="1600" smtClean="0"/>
              <a:t>Snaž se obměňovat své pracovní postupy a neupadnout do stereotypu.</a:t>
            </a:r>
          </a:p>
          <a:p>
            <a:pPr marL="514350" indent="-514350">
              <a:buFont typeface="Franklin Gothic Medium" pitchFamily="34" charset="0"/>
              <a:buAutoNum type="arabicPeriod"/>
            </a:pPr>
            <a:r>
              <a:rPr lang="cs-CZ" sz="1600" smtClean="0"/>
              <a:t>Najdi rozdíl mezi naříkáním, které ti uleví a které tě ničí.</a:t>
            </a:r>
          </a:p>
          <a:p>
            <a:pPr marL="514350" indent="-514350">
              <a:buFont typeface="Franklin Gothic Medium" pitchFamily="34" charset="0"/>
              <a:buAutoNum type="arabicPeriod"/>
            </a:pPr>
            <a:r>
              <a:rPr lang="cs-CZ" sz="1600" smtClean="0"/>
              <a:t>Když  jdeš domů, soustřeď se na dobré věci.</a:t>
            </a:r>
          </a:p>
          <a:p>
            <a:pPr marL="514350" indent="-514350">
              <a:buFont typeface="Franklin Gothic Medium" pitchFamily="34" charset="0"/>
              <a:buAutoNum type="arabicPeriod"/>
            </a:pPr>
            <a:r>
              <a:rPr lang="cs-CZ" sz="1600" smtClean="0"/>
              <a:t>Snaž se sama sebe posilovat a povzbuzovat.</a:t>
            </a:r>
          </a:p>
          <a:p>
            <a:pPr marL="514350" indent="-514350">
              <a:buFont typeface="Franklin Gothic Medium" pitchFamily="34" charset="0"/>
              <a:buAutoNum type="arabicPeriod"/>
            </a:pPr>
            <a:r>
              <a:rPr lang="cs-CZ" sz="1600" smtClean="0"/>
              <a:t>Využívej posilujících prvků přátelství.</a:t>
            </a:r>
          </a:p>
          <a:p>
            <a:pPr marL="514350" indent="-514350">
              <a:buFont typeface="Franklin Gothic Medium" pitchFamily="34" charset="0"/>
              <a:buAutoNum type="arabicPeriod"/>
            </a:pPr>
            <a:r>
              <a:rPr lang="cs-CZ" sz="1600" smtClean="0"/>
              <a:t>Ve volném čase nehovoř o práci.</a:t>
            </a:r>
          </a:p>
          <a:p>
            <a:pPr marL="514350" indent="-514350">
              <a:buFont typeface="Franklin Gothic Medium" pitchFamily="34" charset="0"/>
              <a:buAutoNum type="arabicPeriod"/>
            </a:pPr>
            <a:r>
              <a:rPr lang="cs-CZ" sz="1600" smtClean="0"/>
              <a:t>Plánuj si chvíle oddechu a odpočinku.</a:t>
            </a:r>
          </a:p>
          <a:p>
            <a:pPr marL="514350" indent="-514350">
              <a:buFont typeface="Franklin Gothic Medium" pitchFamily="34" charset="0"/>
              <a:buAutoNum type="arabicPeriod"/>
            </a:pPr>
            <a:r>
              <a:rPr lang="cs-CZ" sz="1600" smtClean="0"/>
              <a:t>Nauč se říkat „rozhodla jsem se“ namísto „musím“.</a:t>
            </a:r>
          </a:p>
          <a:p>
            <a:pPr marL="514350" indent="-514350">
              <a:buFont typeface="Franklin Gothic Medium" pitchFamily="34" charset="0"/>
              <a:buAutoNum type="arabicPeriod"/>
            </a:pPr>
            <a:r>
              <a:rPr lang="cs-CZ" sz="1600" smtClean="0"/>
              <a:t>Nauč se říkat NE, aby tvoje ANO bylo významnější.</a:t>
            </a:r>
          </a:p>
          <a:p>
            <a:pPr marL="514350" indent="-514350">
              <a:buFont typeface="Franklin Gothic Medium" pitchFamily="34" charset="0"/>
              <a:buAutoNum type="arabicPeriod"/>
            </a:pPr>
            <a:r>
              <a:rPr lang="cs-CZ" sz="1600" smtClean="0"/>
              <a:t>Netečnost a rezervovanost ve vztahu k druhým  je nebezpečnější než myšlenka,že se nedá nic dělat.</a:t>
            </a:r>
          </a:p>
          <a:p>
            <a:pPr marL="514350" indent="-514350">
              <a:buFont typeface="Franklin Gothic Medium" pitchFamily="34" charset="0"/>
              <a:buAutoNum type="arabicPeriod"/>
            </a:pPr>
            <a:r>
              <a:rPr lang="cs-CZ" sz="1600" smtClean="0"/>
              <a:t>Raduj se, směj se a hraj si!</a:t>
            </a:r>
          </a:p>
          <a:p>
            <a:pPr marL="514350" indent="-514350">
              <a:buFont typeface="Franklin Gothic Medium" pitchFamily="34" charset="0"/>
              <a:buAutoNum type="arabicPeriod"/>
            </a:pPr>
            <a:endParaRPr lang="cs-CZ" sz="1600" smtClean="0"/>
          </a:p>
          <a:p>
            <a:pPr marL="514350" indent="-514350">
              <a:buFont typeface="Franklin Gothic Medium" pitchFamily="34" charset="0"/>
              <a:buAutoNum type="arabicPeriod"/>
            </a:pPr>
            <a:endParaRPr lang="cs-CZ" sz="16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fontAlgn="auto">
              <a:spcAft>
                <a:spcPts val="0"/>
              </a:spcAft>
              <a:defRPr/>
            </a:pPr>
            <a:r>
              <a:rPr lang="cs-CZ" dirty="0" smtClean="0"/>
              <a:t>Odborná pomoc má následující možnosti.  </a:t>
            </a:r>
            <a:endParaRPr lang="cs-CZ" dirty="0"/>
          </a:p>
        </p:txBody>
      </p:sp>
      <p:sp>
        <p:nvSpPr>
          <p:cNvPr id="30722" name="Zástupný symbol pro obsah 2"/>
          <p:cNvSpPr>
            <a:spLocks noGrp="1"/>
          </p:cNvSpPr>
          <p:nvPr>
            <p:ph idx="1"/>
          </p:nvPr>
        </p:nvSpPr>
        <p:spPr/>
        <p:txBody>
          <a:bodyPr/>
          <a:lstStyle/>
          <a:p>
            <a:pPr marL="514350" indent="-514350">
              <a:buFont typeface="Franklin Gothic Medium" pitchFamily="34" charset="0"/>
              <a:buAutoNum type="arabicPeriod"/>
            </a:pPr>
            <a:r>
              <a:rPr lang="cs-CZ" smtClean="0"/>
              <a:t>Bálintovské skupiny – porady kolektivu, kde si můžeme odreagovat negativní emoce ke konkrétnímu pacientovi během společné debaty.</a:t>
            </a:r>
          </a:p>
          <a:p>
            <a:pPr marL="514350" indent="-514350">
              <a:buFont typeface="Franklin Gothic Medium" pitchFamily="34" charset="0"/>
              <a:buAutoNum type="arabicPeriod"/>
            </a:pPr>
            <a:r>
              <a:rPr lang="cs-CZ" smtClean="0"/>
              <a:t>Návštěva psychologa s následnou psychoterapií stresové poruchy.</a:t>
            </a:r>
          </a:p>
          <a:p>
            <a:pPr marL="514350" indent="-514350">
              <a:buFont typeface="Franklin Gothic Medium" pitchFamily="34" charset="0"/>
              <a:buAutoNum type="arabicPeriod"/>
            </a:pPr>
            <a:r>
              <a:rPr lang="cs-CZ" smtClean="0"/>
              <a:t>Návštěva psychiatra či hospitalizace v psychiatrickém zařízení v těžkých případech.</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57158" y="4071942"/>
            <a:ext cx="5891242" cy="2214578"/>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t="100000" r="100000"/>
            </a:path>
            <a:tileRect l="-100000" b="-100000"/>
          </a:gradFill>
        </p:spPr>
        <p:txBody>
          <a:bodyPr>
            <a:normAutofit fontScale="90000"/>
          </a:bodyPr>
          <a:lstStyle/>
          <a:p>
            <a:pPr fontAlgn="auto">
              <a:spcAft>
                <a:spcPts val="0"/>
              </a:spcAft>
              <a:defRPr/>
            </a:pPr>
            <a:r>
              <a:rPr lang="cs-CZ" sz="3200" dirty="0" smtClean="0">
                <a:solidFill>
                  <a:schemeClr val="tx1"/>
                </a:solidFill>
              </a:rPr>
              <a:t>A mohlo by z vás zůstat jen zmrzlé listí. </a:t>
            </a:r>
            <a:br>
              <a:rPr lang="cs-CZ" sz="3200" dirty="0" smtClean="0">
                <a:solidFill>
                  <a:schemeClr val="tx1"/>
                </a:solidFill>
              </a:rPr>
            </a:br>
            <a:r>
              <a:rPr lang="cs-CZ" sz="3200" dirty="0" smtClean="0">
                <a:solidFill>
                  <a:schemeClr val="tx1"/>
                </a:solidFill>
              </a:rPr>
              <a:t>Aby se tak nestalo vám přeji z celého srdce a děkuji vám všem za pozornost.</a:t>
            </a:r>
            <a:endParaRPr lang="cs-CZ" sz="3200" dirty="0">
              <a:solidFill>
                <a:schemeClr val="tx1"/>
              </a:solidFill>
            </a:endParaRPr>
          </a:p>
        </p:txBody>
      </p:sp>
      <p:sp>
        <p:nvSpPr>
          <p:cNvPr id="31747" name="Zástupný symbol pro text 10"/>
          <p:cNvSpPr>
            <a:spLocks noGrp="1"/>
          </p:cNvSpPr>
          <p:nvPr>
            <p:ph type="body" sz="half" idx="2"/>
          </p:nvPr>
        </p:nvSpPr>
        <p:spPr/>
        <p:txBody>
          <a:bodyPr/>
          <a:lstStyle/>
          <a:p>
            <a:endParaRPr lang="cs-CZ" smtClean="0"/>
          </a:p>
        </p:txBody>
      </p:sp>
      <p:pic>
        <p:nvPicPr>
          <p:cNvPr id="8" name="Zástupný symbol pro obrázek 7" descr="Winter Leaves.jpg"/>
          <p:cNvPicPr>
            <a:picLocks noGrp="1" noChangeAspect="1"/>
          </p:cNvPicPr>
          <p:nvPr>
            <p:ph type="pic" idx="1"/>
          </p:nvPr>
        </p:nvPicPr>
        <p:blipFill>
          <a:blip r:embed="rId2" cstate="print"/>
          <a:srcRect t="1515" b="1515"/>
          <a:stretch>
            <a:fillRect/>
          </a:stretch>
        </p:blipFill>
        <p:spPr>
          <a:xfrm>
            <a:off x="3488670" y="616634"/>
            <a:ext cx="5045730" cy="3312432"/>
          </a:xfr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fontAlgn="auto">
              <a:spcAft>
                <a:spcPts val="0"/>
              </a:spcAft>
              <a:defRPr/>
            </a:pPr>
            <a:r>
              <a:rPr lang="cs-CZ" dirty="0" smtClean="0"/>
              <a:t>Vyhoření souvisí se stresem.</a:t>
            </a:r>
            <a:endParaRPr lang="cs-CZ" dirty="0"/>
          </a:p>
        </p:txBody>
      </p:sp>
      <p:sp>
        <p:nvSpPr>
          <p:cNvPr id="15362" name="Zástupný symbol pro obsah 2"/>
          <p:cNvSpPr>
            <a:spLocks noGrp="1"/>
          </p:cNvSpPr>
          <p:nvPr>
            <p:ph idx="1"/>
          </p:nvPr>
        </p:nvSpPr>
        <p:spPr/>
        <p:txBody>
          <a:bodyPr/>
          <a:lstStyle/>
          <a:p>
            <a:r>
              <a:rPr lang="cs-CZ" smtClean="0"/>
              <a:t>A  takto na nás působí denně stres.</a:t>
            </a:r>
          </a:p>
          <a:p>
            <a:r>
              <a:rPr lang="cs-CZ" smtClean="0"/>
              <a:t>Jsou to zejména mikrostresory, tj. stresory, které bychom přiřadili k oněm pověstným kapkám,  které i kámen prorazí.</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smtClean="0"/>
              <a:t>Definice syndromu.</a:t>
            </a:r>
            <a:endParaRPr lang="cs-CZ" dirty="0"/>
          </a:p>
        </p:txBody>
      </p:sp>
      <p:sp>
        <p:nvSpPr>
          <p:cNvPr id="3" name="Zástupný symbol pro obsah 2"/>
          <p:cNvSpPr>
            <a:spLocks noGrp="1"/>
          </p:cNvSpPr>
          <p:nvPr>
            <p:ph idx="1"/>
          </p:nvPr>
        </p:nvSpPr>
        <p:spPr/>
        <p:txBody>
          <a:bodyPr>
            <a:normAutofit fontScale="85000" lnSpcReduction="10000"/>
          </a:bodyPr>
          <a:lstStyle/>
          <a:p>
            <a:pPr fontAlgn="auto">
              <a:spcAft>
                <a:spcPts val="0"/>
              </a:spcAft>
              <a:buFont typeface="Wingdings 2"/>
              <a:buChar char=""/>
              <a:defRPr/>
            </a:pPr>
            <a:r>
              <a:rPr lang="cs-CZ" b="1" dirty="0" smtClean="0"/>
              <a:t>Herbert </a:t>
            </a:r>
            <a:r>
              <a:rPr lang="cs-CZ" b="1" dirty="0" err="1" smtClean="0"/>
              <a:t>Freudenberger</a:t>
            </a:r>
            <a:r>
              <a:rPr lang="cs-CZ" dirty="0" smtClean="0"/>
              <a:t>:  U někoho jsou to pocity únavy a </a:t>
            </a:r>
            <a:r>
              <a:rPr lang="cs-CZ" dirty="0" err="1" smtClean="0"/>
              <a:t>exhausce</a:t>
            </a:r>
            <a:r>
              <a:rPr lang="cs-CZ" dirty="0" smtClean="0"/>
              <a:t>, neschopnost setřást pocity chladu, pocit fyzické vyčerpanosti. U druhého třeba řadou tělesných potíží počínajících opakovanými bolestmi hlavy, dechovými tísněmi, přes GIT obtíže doprovázené poklesem váhy až po nespavost a depresi. </a:t>
            </a:r>
          </a:p>
          <a:p>
            <a:pPr fontAlgn="auto">
              <a:spcAft>
                <a:spcPts val="0"/>
              </a:spcAft>
              <a:buFont typeface="Wingdings 2"/>
              <a:buChar char=""/>
              <a:defRPr/>
            </a:pPr>
            <a:r>
              <a:rPr lang="cs-CZ" dirty="0" smtClean="0"/>
              <a:t>Ve stručnosti lze říci, že </a:t>
            </a:r>
            <a:r>
              <a:rPr lang="cs-CZ" b="1" dirty="0" smtClean="0"/>
              <a:t>tento syndrom zasahuje na nejrůznějších místech celou psychosomatickou oblast</a:t>
            </a:r>
            <a:r>
              <a:rPr lang="cs-CZ" dirty="0" smtClean="0"/>
              <a:t>. To jsou převážně tělesné příznaky.</a:t>
            </a:r>
          </a:p>
          <a:p>
            <a:pPr fontAlgn="auto">
              <a:spcAft>
                <a:spcPts val="0"/>
              </a:spcAft>
              <a:buFont typeface="Wingdings 2"/>
              <a:buChar char=""/>
              <a:defRPr/>
            </a:pPr>
            <a:r>
              <a:rPr lang="cs-CZ" dirty="0" smtClean="0"/>
              <a:t>Mohou se však objevit i příznaky ve </a:t>
            </a:r>
            <a:r>
              <a:rPr lang="cs-CZ" b="1" dirty="0" smtClean="0"/>
              <a:t>sféře psychické a behaviorální:</a:t>
            </a:r>
            <a:r>
              <a:rPr lang="cs-CZ" dirty="0" smtClean="0"/>
              <a:t> např. osoba povídavá je najednou zamlklá. Objevuje se psychická únava, iritabilita, ostré a nespravedlivé kritické postoje apod.</a:t>
            </a:r>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smtClean="0"/>
              <a:t>Z  historie.</a:t>
            </a:r>
            <a:endParaRPr lang="cs-CZ" dirty="0"/>
          </a:p>
        </p:txBody>
      </p:sp>
      <p:sp>
        <p:nvSpPr>
          <p:cNvPr id="17410" name="Zástupný symbol pro obsah 2"/>
          <p:cNvSpPr>
            <a:spLocks noGrp="1"/>
          </p:cNvSpPr>
          <p:nvPr>
            <p:ph idx="1"/>
          </p:nvPr>
        </p:nvSpPr>
        <p:spPr/>
        <p:txBody>
          <a:bodyPr/>
          <a:lstStyle/>
          <a:p>
            <a:r>
              <a:rPr lang="cs-CZ" smtClean="0"/>
              <a:t>Poprvé popsán po 1. světové válce jako pocit totálního  osamění, vykolejení z každodennosti, spoléhání sám na sebe.</a:t>
            </a:r>
          </a:p>
          <a:p>
            <a:r>
              <a:rPr lang="cs-CZ" smtClean="0"/>
              <a:t>Pojem burn out zavedl v r. 1974 Freudenberger v souladu s častými případy profesního selhání, vyčerpání z narůstajících požadavků, ztráty radosti a potěšení, energie i smyslu profese a života.</a:t>
            </a:r>
          </a:p>
          <a:p>
            <a:endParaRPr lang="cs-CZ"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fontAlgn="auto">
              <a:spcAft>
                <a:spcPts val="0"/>
              </a:spcAft>
              <a:defRPr/>
            </a:pPr>
            <a:r>
              <a:rPr lang="cs-CZ" dirty="0" smtClean="0"/>
              <a:t>Výsledky 25 let výzkumu </a:t>
            </a:r>
            <a:r>
              <a:rPr lang="cs-CZ" dirty="0" err="1" smtClean="0"/>
              <a:t>burn</a:t>
            </a:r>
            <a:r>
              <a:rPr lang="cs-CZ" dirty="0" smtClean="0"/>
              <a:t>-</a:t>
            </a:r>
            <a:r>
              <a:rPr lang="cs-CZ" dirty="0" err="1" smtClean="0"/>
              <a:t>out</a:t>
            </a:r>
            <a:r>
              <a:rPr lang="cs-CZ" dirty="0" smtClean="0"/>
              <a:t>.</a:t>
            </a:r>
            <a:endParaRPr lang="cs-CZ" dirty="0"/>
          </a:p>
        </p:txBody>
      </p:sp>
      <p:sp>
        <p:nvSpPr>
          <p:cNvPr id="3" name="Zástupný symbol pro obsah 2"/>
          <p:cNvSpPr>
            <a:spLocks noGrp="1"/>
          </p:cNvSpPr>
          <p:nvPr>
            <p:ph idx="1"/>
          </p:nvPr>
        </p:nvSpPr>
        <p:spPr/>
        <p:txBody>
          <a:bodyPr>
            <a:normAutofit/>
          </a:bodyPr>
          <a:lstStyle/>
          <a:p>
            <a:pPr marL="514350" indent="-514350" fontAlgn="auto">
              <a:spcAft>
                <a:spcPts val="0"/>
              </a:spcAft>
              <a:buFont typeface="+mj-lt"/>
              <a:buAutoNum type="arabicPeriod"/>
              <a:defRPr/>
            </a:pPr>
            <a:r>
              <a:rPr lang="cs-CZ" dirty="0" smtClean="0"/>
              <a:t>Jde především o </a:t>
            </a:r>
            <a:r>
              <a:rPr lang="cs-CZ" b="1" dirty="0" smtClean="0"/>
              <a:t>psychické</a:t>
            </a:r>
            <a:r>
              <a:rPr lang="cs-CZ" dirty="0" smtClean="0"/>
              <a:t> vyčerpání.</a:t>
            </a:r>
          </a:p>
          <a:p>
            <a:pPr marL="514350" indent="-514350" fontAlgn="auto">
              <a:spcAft>
                <a:spcPts val="0"/>
              </a:spcAft>
              <a:buFont typeface="+mj-lt"/>
              <a:buAutoNum type="arabicPeriod"/>
              <a:defRPr/>
            </a:pPr>
            <a:r>
              <a:rPr lang="cs-CZ" dirty="0" smtClean="0"/>
              <a:t>Vyskytuje se u zvláštních profesí, jejichž podstatnou součástí je </a:t>
            </a:r>
            <a:r>
              <a:rPr lang="cs-CZ" b="1" dirty="0" smtClean="0"/>
              <a:t>práce s lidmi </a:t>
            </a:r>
            <a:r>
              <a:rPr lang="cs-CZ" dirty="0" smtClean="0"/>
              <a:t>nebo aspoň kontakt a závislost na jejich hodnocení.</a:t>
            </a:r>
          </a:p>
          <a:p>
            <a:pPr marL="514350" indent="-514350" fontAlgn="auto">
              <a:spcAft>
                <a:spcPts val="0"/>
              </a:spcAft>
              <a:buFont typeface="+mj-lt"/>
              <a:buAutoNum type="arabicPeriod"/>
              <a:defRPr/>
            </a:pPr>
            <a:r>
              <a:rPr lang="cs-CZ" dirty="0" smtClean="0"/>
              <a:t>Klíčovou složkou je nejspíše </a:t>
            </a:r>
            <a:r>
              <a:rPr lang="cs-CZ" b="1" dirty="0" smtClean="0"/>
              <a:t>emoční a kognitivní vyčerpání.</a:t>
            </a:r>
          </a:p>
          <a:p>
            <a:pPr marL="514350" indent="-514350" fontAlgn="auto">
              <a:spcAft>
                <a:spcPts val="0"/>
              </a:spcAft>
              <a:buFont typeface="+mj-lt"/>
              <a:buAutoNum type="arabicPeriod"/>
              <a:defRPr/>
            </a:pPr>
            <a:r>
              <a:rPr lang="cs-CZ" dirty="0" smtClean="0"/>
              <a:t>Všechny složky vyplývají z </a:t>
            </a:r>
            <a:r>
              <a:rPr lang="cs-CZ" b="1" dirty="0" smtClean="0"/>
              <a:t>chronického</a:t>
            </a:r>
            <a:r>
              <a:rPr lang="cs-CZ" dirty="0" smtClean="0"/>
              <a:t>, každodenního, </a:t>
            </a:r>
            <a:r>
              <a:rPr lang="cs-CZ" b="1" dirty="0" smtClean="0"/>
              <a:t>zdánlivě nekonečného a nevyhnutelného stresu.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smtClean="0"/>
              <a:t>Hlavní rizikové profese.</a:t>
            </a:r>
            <a:endParaRPr lang="cs-CZ" dirty="0"/>
          </a:p>
        </p:txBody>
      </p:sp>
      <p:sp>
        <p:nvSpPr>
          <p:cNvPr id="3" name="Zástupný symbol pro obsah 2"/>
          <p:cNvSpPr>
            <a:spLocks noGrp="1"/>
          </p:cNvSpPr>
          <p:nvPr>
            <p:ph idx="1"/>
          </p:nvPr>
        </p:nvSpPr>
        <p:spPr/>
        <p:txBody>
          <a:bodyPr>
            <a:normAutofit fontScale="85000" lnSpcReduction="20000"/>
          </a:bodyPr>
          <a:lstStyle/>
          <a:p>
            <a:pPr fontAlgn="auto">
              <a:spcAft>
                <a:spcPts val="0"/>
              </a:spcAft>
              <a:buFont typeface="Wingdings 2"/>
              <a:buChar char=""/>
              <a:defRPr/>
            </a:pPr>
            <a:r>
              <a:rPr lang="cs-CZ" sz="2000" b="1" dirty="0" smtClean="0"/>
              <a:t>Lékaři </a:t>
            </a:r>
            <a:r>
              <a:rPr lang="cs-CZ" sz="2000" dirty="0" smtClean="0"/>
              <a:t>(hl. onkologie, chirurgie vč. čelistní, popáleniny, JIP, LDN, psychiatrie, gynekologie, stomatologie,pediatrie).</a:t>
            </a:r>
          </a:p>
          <a:p>
            <a:pPr fontAlgn="auto">
              <a:spcAft>
                <a:spcPts val="0"/>
              </a:spcAft>
              <a:buFont typeface="Wingdings 2"/>
              <a:buChar char=""/>
              <a:defRPr/>
            </a:pPr>
            <a:r>
              <a:rPr lang="cs-CZ" sz="2000" b="1" dirty="0" smtClean="0"/>
              <a:t>Zdravotní sestry</a:t>
            </a:r>
          </a:p>
          <a:p>
            <a:pPr fontAlgn="auto">
              <a:spcAft>
                <a:spcPts val="0"/>
              </a:spcAft>
              <a:buFont typeface="Wingdings 2"/>
              <a:buChar char=""/>
              <a:defRPr/>
            </a:pPr>
            <a:r>
              <a:rPr lang="cs-CZ" sz="2000" b="1" dirty="0" smtClean="0"/>
              <a:t>Další zdravotničtí pracovníci</a:t>
            </a:r>
          </a:p>
          <a:p>
            <a:pPr fontAlgn="auto">
              <a:spcAft>
                <a:spcPts val="0"/>
              </a:spcAft>
              <a:buFont typeface="Wingdings 2"/>
              <a:buChar char=""/>
              <a:defRPr/>
            </a:pPr>
            <a:r>
              <a:rPr lang="cs-CZ" sz="2000" b="1" dirty="0" smtClean="0"/>
              <a:t>Psychologové a psychoterapeuti</a:t>
            </a:r>
          </a:p>
          <a:p>
            <a:pPr fontAlgn="auto">
              <a:spcAft>
                <a:spcPts val="0"/>
              </a:spcAft>
              <a:buFont typeface="Wingdings 2"/>
              <a:buChar char=""/>
              <a:defRPr/>
            </a:pPr>
            <a:r>
              <a:rPr lang="cs-CZ" sz="2000" dirty="0" smtClean="0"/>
              <a:t>Sociální pracovnice a pracovníci ve všech oborech</a:t>
            </a:r>
          </a:p>
          <a:p>
            <a:pPr fontAlgn="auto">
              <a:spcAft>
                <a:spcPts val="0"/>
              </a:spcAft>
              <a:buFont typeface="Wingdings 2"/>
              <a:buChar char=""/>
              <a:defRPr/>
            </a:pPr>
            <a:r>
              <a:rPr lang="cs-CZ" sz="2000" dirty="0" smtClean="0"/>
              <a:t>Učitelé na všech stupních škol</a:t>
            </a:r>
          </a:p>
          <a:p>
            <a:pPr fontAlgn="auto">
              <a:spcAft>
                <a:spcPts val="0"/>
              </a:spcAft>
              <a:buFont typeface="Wingdings 2"/>
              <a:buChar char=""/>
              <a:defRPr/>
            </a:pPr>
            <a:r>
              <a:rPr lang="cs-CZ" sz="2000" dirty="0" smtClean="0"/>
              <a:t>Pracovníci  ve službách (pošta ,přepážky, doručovatelé, prodavači, holičky, kosmetičky apod.)</a:t>
            </a:r>
          </a:p>
          <a:p>
            <a:pPr fontAlgn="auto">
              <a:spcAft>
                <a:spcPts val="0"/>
              </a:spcAft>
              <a:buFont typeface="Wingdings 2"/>
              <a:buChar char=""/>
              <a:defRPr/>
            </a:pPr>
            <a:r>
              <a:rPr lang="cs-CZ" sz="2000" dirty="0" smtClean="0"/>
              <a:t>Dispečeři a dispečerky, řídící letového provozu</a:t>
            </a:r>
          </a:p>
          <a:p>
            <a:pPr fontAlgn="auto">
              <a:spcAft>
                <a:spcPts val="0"/>
              </a:spcAft>
              <a:buFont typeface="Wingdings 2"/>
              <a:buChar char=""/>
              <a:defRPr/>
            </a:pPr>
            <a:r>
              <a:rPr lang="cs-CZ" sz="2000" dirty="0" smtClean="0"/>
              <a:t>Policisté, především v přímém výkonu služby, kriminalisté, zásahové jednotky</a:t>
            </a:r>
          </a:p>
          <a:p>
            <a:pPr fontAlgn="auto">
              <a:spcAft>
                <a:spcPts val="0"/>
              </a:spcAft>
              <a:buFont typeface="Wingdings 2"/>
              <a:buChar char=""/>
              <a:defRPr/>
            </a:pPr>
            <a:r>
              <a:rPr lang="cs-CZ" sz="2000" dirty="0" smtClean="0"/>
              <a:t>Právníci, pracovníci věznic</a:t>
            </a:r>
          </a:p>
          <a:p>
            <a:pPr fontAlgn="auto">
              <a:spcAft>
                <a:spcPts val="0"/>
              </a:spcAft>
              <a:buFont typeface="Wingdings 2"/>
              <a:buChar char=""/>
              <a:defRPr/>
            </a:pPr>
            <a:r>
              <a:rPr lang="cs-CZ" sz="2000" dirty="0" smtClean="0"/>
              <a:t>Profesionální funkcionáři a politici</a:t>
            </a:r>
          </a:p>
          <a:p>
            <a:pPr fontAlgn="auto">
              <a:spcAft>
                <a:spcPts val="0"/>
              </a:spcAft>
              <a:buFont typeface="Wingdings 2"/>
              <a:buChar char=""/>
              <a:defRPr/>
            </a:pPr>
            <a:r>
              <a:rPr lang="cs-CZ" sz="2000" dirty="0" smtClean="0"/>
              <a:t>Vojáci kdekoliv ve službě</a:t>
            </a:r>
          </a:p>
          <a:p>
            <a:pPr fontAlgn="auto">
              <a:spcAft>
                <a:spcPts val="0"/>
              </a:spcAft>
              <a:buFont typeface="Wingdings 2"/>
              <a:buChar char=""/>
              <a:defRPr/>
            </a:pPr>
            <a:r>
              <a:rPr lang="cs-CZ" sz="2000" dirty="0" smtClean="0"/>
              <a:t>Duchovní</a:t>
            </a:r>
          </a:p>
          <a:p>
            <a:pPr fontAlgn="auto">
              <a:spcAft>
                <a:spcPts val="0"/>
              </a:spcAft>
              <a:buFont typeface="Wingdings 2"/>
              <a:buChar char=""/>
              <a:defRPr/>
            </a:pPr>
            <a:r>
              <a:rPr lang="cs-CZ" sz="2000" dirty="0" smtClean="0"/>
              <a:t>Nezaměstnaní</a:t>
            </a:r>
          </a:p>
          <a:p>
            <a:pPr fontAlgn="auto">
              <a:spcAft>
                <a:spcPts val="0"/>
              </a:spcAft>
              <a:buFont typeface="Wingdings 2"/>
              <a:buChar char=""/>
              <a:defRPr/>
            </a:pPr>
            <a:endParaRPr lang="cs-CZ" sz="2000" dirty="0" smtClean="0"/>
          </a:p>
          <a:p>
            <a:pPr fontAlgn="auto">
              <a:spcAft>
                <a:spcPts val="0"/>
              </a:spcAft>
              <a:buFont typeface="Wingdings 2"/>
              <a:buChar char=""/>
              <a:defRPr/>
            </a:pPr>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smtClean="0"/>
              <a:t>nejdůležitější rizikové faktory.</a:t>
            </a:r>
            <a:endParaRPr lang="cs-CZ" dirty="0"/>
          </a:p>
        </p:txBody>
      </p:sp>
      <p:sp>
        <p:nvSpPr>
          <p:cNvPr id="3" name="Zástupný symbol pro obsah 2"/>
          <p:cNvSpPr>
            <a:spLocks noGrp="1"/>
          </p:cNvSpPr>
          <p:nvPr>
            <p:ph idx="1"/>
          </p:nvPr>
        </p:nvSpPr>
        <p:spPr/>
        <p:txBody>
          <a:bodyPr>
            <a:normAutofit fontScale="70000" lnSpcReduction="20000"/>
          </a:bodyPr>
          <a:lstStyle/>
          <a:p>
            <a:pPr fontAlgn="auto">
              <a:spcAft>
                <a:spcPts val="0"/>
              </a:spcAft>
              <a:buFont typeface="Wingdings 2"/>
              <a:buChar char=""/>
              <a:defRPr/>
            </a:pPr>
            <a:r>
              <a:rPr lang="cs-CZ" dirty="0" smtClean="0"/>
              <a:t>Přítomnost chronického stresu</a:t>
            </a:r>
          </a:p>
          <a:p>
            <a:pPr fontAlgn="auto">
              <a:spcAft>
                <a:spcPts val="0"/>
              </a:spcAft>
              <a:buFont typeface="Wingdings 2"/>
              <a:buChar char=""/>
              <a:defRPr/>
            </a:pPr>
            <a:r>
              <a:rPr lang="cs-CZ" dirty="0" smtClean="0"/>
              <a:t>Vysoké požadavky na výkon a zároveň nízká autonomie</a:t>
            </a:r>
          </a:p>
          <a:p>
            <a:pPr fontAlgn="auto">
              <a:spcAft>
                <a:spcPts val="0"/>
              </a:spcAft>
              <a:buFont typeface="Wingdings 2"/>
              <a:buChar char=""/>
              <a:defRPr/>
            </a:pPr>
            <a:r>
              <a:rPr lang="cs-CZ" dirty="0" smtClean="0"/>
              <a:t>Původně vysoký pracovní entusiasmus, angažovanost, zapojení</a:t>
            </a:r>
          </a:p>
          <a:p>
            <a:pPr fontAlgn="auto">
              <a:spcAft>
                <a:spcPts val="0"/>
              </a:spcAft>
              <a:buFont typeface="Wingdings 2"/>
              <a:buChar char=""/>
              <a:defRPr/>
            </a:pPr>
            <a:r>
              <a:rPr lang="cs-CZ" dirty="0" smtClean="0"/>
              <a:t>Chování typu A s důrazem na soutěživost a </a:t>
            </a:r>
            <a:r>
              <a:rPr lang="cs-CZ" dirty="0" err="1" smtClean="0"/>
              <a:t>hostilitu</a:t>
            </a:r>
            <a:endParaRPr lang="cs-CZ" dirty="0" smtClean="0"/>
          </a:p>
          <a:p>
            <a:pPr fontAlgn="auto">
              <a:spcAft>
                <a:spcPts val="0"/>
              </a:spcAft>
              <a:buFont typeface="Wingdings 2"/>
              <a:buChar char=""/>
              <a:defRPr/>
            </a:pPr>
            <a:r>
              <a:rPr lang="cs-CZ" dirty="0" smtClean="0"/>
              <a:t>Původně vysoká empatie, obětavost a zájem o druhé</a:t>
            </a:r>
          </a:p>
          <a:p>
            <a:pPr fontAlgn="auto">
              <a:spcAft>
                <a:spcPts val="0"/>
              </a:spcAft>
              <a:buFont typeface="Wingdings 2"/>
              <a:buChar char=""/>
              <a:defRPr/>
            </a:pPr>
            <a:r>
              <a:rPr lang="cs-CZ" dirty="0" smtClean="0"/>
              <a:t>Nízká asertivita</a:t>
            </a:r>
          </a:p>
          <a:p>
            <a:pPr fontAlgn="auto">
              <a:spcAft>
                <a:spcPts val="0"/>
              </a:spcAft>
              <a:buFont typeface="Wingdings 2"/>
              <a:buChar char=""/>
              <a:defRPr/>
            </a:pPr>
            <a:r>
              <a:rPr lang="cs-CZ" dirty="0" smtClean="0"/>
              <a:t>Původně vysoký perfekcionismus, pedantství, neschopnost relaxace</a:t>
            </a:r>
          </a:p>
          <a:p>
            <a:pPr fontAlgn="auto">
              <a:spcAft>
                <a:spcPts val="0"/>
              </a:spcAft>
              <a:buFont typeface="Wingdings 2"/>
              <a:buChar char=""/>
              <a:defRPr/>
            </a:pPr>
            <a:r>
              <a:rPr lang="cs-CZ" dirty="0" smtClean="0"/>
              <a:t>Nízké či nestabilní </a:t>
            </a:r>
            <a:r>
              <a:rPr lang="cs-CZ" dirty="0" err="1" smtClean="0"/>
              <a:t>sebepojetí</a:t>
            </a:r>
            <a:endParaRPr lang="cs-CZ" dirty="0" smtClean="0"/>
          </a:p>
          <a:p>
            <a:pPr fontAlgn="auto">
              <a:spcAft>
                <a:spcPts val="0"/>
              </a:spcAft>
              <a:buFont typeface="Wingdings 2"/>
              <a:buChar char=""/>
              <a:defRPr/>
            </a:pPr>
            <a:r>
              <a:rPr lang="cs-CZ" dirty="0" smtClean="0"/>
              <a:t>Chronické přesvědčení o nízkém společenském uznání a hodnocení vykonané práce.</a:t>
            </a:r>
          </a:p>
          <a:p>
            <a:pPr fontAlgn="auto">
              <a:spcAft>
                <a:spcPts val="0"/>
              </a:spcAft>
              <a:buFont typeface="Wingdings 2"/>
              <a:buChar char=""/>
              <a:defRPr/>
            </a:pPr>
            <a:r>
              <a:rPr lang="cs-CZ" dirty="0" err="1" smtClean="0"/>
              <a:t>Obesivně</a:t>
            </a:r>
            <a:r>
              <a:rPr lang="cs-CZ" dirty="0" smtClean="0"/>
              <a:t>-</a:t>
            </a:r>
            <a:r>
              <a:rPr lang="cs-CZ" dirty="0" err="1" smtClean="0"/>
              <a:t>kompulzívní</a:t>
            </a:r>
            <a:r>
              <a:rPr lang="cs-CZ" dirty="0" smtClean="0"/>
              <a:t> prvky v chování</a:t>
            </a:r>
          </a:p>
          <a:p>
            <a:pPr fontAlgn="auto">
              <a:spcAft>
                <a:spcPts val="0"/>
              </a:spcAft>
              <a:buFont typeface="Wingdings 2"/>
              <a:buChar char=""/>
              <a:defRPr/>
            </a:pPr>
            <a:endParaRPr lang="cs-CZ" dirty="0" smtClean="0"/>
          </a:p>
          <a:p>
            <a:pPr fontAlgn="auto">
              <a:spcAft>
                <a:spcPts val="0"/>
              </a:spcAft>
              <a:buFont typeface="Wingdings 2"/>
              <a:buChar char=""/>
              <a:defRPr/>
            </a:pPr>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fontAlgn="auto">
              <a:spcAft>
                <a:spcPts val="0"/>
              </a:spcAft>
              <a:defRPr/>
            </a:pPr>
            <a:r>
              <a:rPr lang="cs-CZ" dirty="0" smtClean="0"/>
              <a:t>Stadia vývoje syndromu.</a:t>
            </a:r>
            <a:endParaRPr lang="cs-CZ" dirty="0"/>
          </a:p>
        </p:txBody>
      </p:sp>
      <p:sp>
        <p:nvSpPr>
          <p:cNvPr id="3" name="Zástupný symbol pro obsah 2"/>
          <p:cNvSpPr>
            <a:spLocks noGrp="1"/>
          </p:cNvSpPr>
          <p:nvPr>
            <p:ph idx="1"/>
          </p:nvPr>
        </p:nvSpPr>
        <p:spPr/>
        <p:txBody>
          <a:bodyPr>
            <a:normAutofit/>
          </a:bodyPr>
          <a:lstStyle/>
          <a:p>
            <a:pPr>
              <a:lnSpc>
                <a:spcPct val="80000"/>
              </a:lnSpc>
            </a:pPr>
            <a:r>
              <a:rPr lang="cs-CZ" sz="2200" b="1" smtClean="0"/>
              <a:t>1. fáze: </a:t>
            </a:r>
            <a:r>
              <a:rPr lang="cs-CZ" sz="2200" smtClean="0"/>
              <a:t>nadšení a zaujetí pro věc, spojené s dlouhodobým přetěžováním. Člověk zůstává v pracovním procesu i přes pracovní dobu, ve dnech volna. Je neustále mezi klienty/pacienty a věnuje jim neustálou pozornost. Plánuje nové projekty a snaží se o různé nové postupy.</a:t>
            </a:r>
          </a:p>
          <a:p>
            <a:pPr>
              <a:lnSpc>
                <a:spcPct val="80000"/>
              </a:lnSpc>
            </a:pPr>
            <a:r>
              <a:rPr lang="cs-CZ" sz="2200" b="1" smtClean="0"/>
              <a:t>2. fáze: </a:t>
            </a:r>
            <a:r>
              <a:rPr lang="cs-CZ" sz="2200" smtClean="0"/>
              <a:t> objevuje se fyzické a částečně i psychické  vyčerpání. Člověk dodržuje pracovní dobu, věnuje se klientům jen v rámci svých povinnosti, pracuje podle zavedených algoritmů.</a:t>
            </a:r>
          </a:p>
          <a:p>
            <a:pPr>
              <a:lnSpc>
                <a:spcPct val="80000"/>
              </a:lnSpc>
            </a:pPr>
            <a:r>
              <a:rPr lang="cs-CZ" sz="2200" b="1" smtClean="0"/>
              <a:t>3. fáze: </a:t>
            </a:r>
            <a:r>
              <a:rPr lang="cs-CZ" sz="2200" smtClean="0"/>
              <a:t>přichází dehumanizovaná percepce okolí jako obranný mechanismus před vyčerpáním. Člověk už jen plní své povinnosti, vyjadřuje se např. „jó to je ta fraktura na šestce“.Člověk nemůže své pracoviště ani vidět, má odpor ke vstávání a cestě do práce, </a:t>
            </a:r>
          </a:p>
          <a:p>
            <a:pPr>
              <a:lnSpc>
                <a:spcPct val="80000"/>
              </a:lnSpc>
            </a:pPr>
            <a:r>
              <a:rPr lang="cs-CZ" sz="2200" b="1" smtClean="0"/>
              <a:t>4. fáze:  </a:t>
            </a:r>
            <a:r>
              <a:rPr lang="cs-CZ" sz="2200" smtClean="0"/>
              <a:t>převáží totální vyčerpání</a:t>
            </a:r>
            <a:r>
              <a:rPr lang="cs-CZ" sz="2200" b="1" smtClean="0"/>
              <a:t>, </a:t>
            </a:r>
            <a:r>
              <a:rPr lang="cs-CZ" sz="2200" smtClean="0"/>
              <a:t>negativismus a lhostejnost. Člověk má výrazné zdravotní, psychické i sociální problémy a musí se léčit.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pPr fontAlgn="auto">
              <a:spcAft>
                <a:spcPts val="0"/>
              </a:spcAft>
              <a:defRPr/>
            </a:pPr>
            <a:r>
              <a:rPr lang="cs-CZ" dirty="0" smtClean="0"/>
              <a:t>Charakteristické rysy </a:t>
            </a:r>
            <a:r>
              <a:rPr lang="cs-CZ" dirty="0" err="1" smtClean="0"/>
              <a:t>burn</a:t>
            </a:r>
            <a:r>
              <a:rPr lang="cs-CZ" dirty="0" smtClean="0"/>
              <a:t> </a:t>
            </a:r>
            <a:r>
              <a:rPr lang="cs-CZ" dirty="0" err="1" smtClean="0"/>
              <a:t>out</a:t>
            </a:r>
            <a:r>
              <a:rPr lang="cs-CZ" dirty="0" smtClean="0"/>
              <a:t> syndrom</a:t>
            </a:r>
            <a:endParaRPr lang="cs-CZ" dirty="0"/>
          </a:p>
        </p:txBody>
      </p:sp>
      <p:sp>
        <p:nvSpPr>
          <p:cNvPr id="3" name="Zástupný symbol pro obsah 2"/>
          <p:cNvSpPr>
            <a:spLocks noGrp="1"/>
          </p:cNvSpPr>
          <p:nvPr>
            <p:ph idx="1"/>
          </p:nvPr>
        </p:nvSpPr>
        <p:spPr/>
        <p:txBody>
          <a:bodyPr>
            <a:normAutofit lnSpcReduction="10000"/>
          </a:bodyPr>
          <a:lstStyle/>
          <a:p>
            <a:pPr fontAlgn="auto">
              <a:spcAft>
                <a:spcPts val="0"/>
              </a:spcAft>
              <a:buFont typeface="Wingdings 2"/>
              <a:buChar char=""/>
              <a:defRPr/>
            </a:pPr>
            <a:r>
              <a:rPr lang="cs-CZ" dirty="0" smtClean="0"/>
              <a:t>Syndrom vyhoření není jen stav, ale permanentně se vyvíjející proces.</a:t>
            </a:r>
          </a:p>
          <a:p>
            <a:pPr fontAlgn="auto">
              <a:spcAft>
                <a:spcPts val="0"/>
              </a:spcAft>
              <a:buFont typeface="Wingdings 2"/>
              <a:buChar char=""/>
              <a:defRPr/>
            </a:pPr>
            <a:r>
              <a:rPr lang="cs-CZ" dirty="0" smtClean="0"/>
              <a:t>Probíhá nenápadně, skrytě a plíživě a tím je nebezpečný.</a:t>
            </a:r>
          </a:p>
          <a:p>
            <a:pPr fontAlgn="auto">
              <a:spcAft>
                <a:spcPts val="0"/>
              </a:spcAft>
              <a:buFont typeface="Wingdings 2"/>
              <a:buChar char=""/>
              <a:defRPr/>
            </a:pPr>
            <a:r>
              <a:rPr lang="cs-CZ" dirty="0" smtClean="0"/>
              <a:t>Jeho projevy zpravidla zaznamená spíše okolí. Člověk podléhající syndromu si svých potíží není plně vědom .</a:t>
            </a:r>
          </a:p>
          <a:p>
            <a:pPr fontAlgn="auto">
              <a:spcAft>
                <a:spcPts val="0"/>
              </a:spcAft>
              <a:buFont typeface="Wingdings 2"/>
              <a:buChar char=""/>
              <a:defRPr/>
            </a:pPr>
            <a:r>
              <a:rPr lang="cs-CZ" dirty="0" smtClean="0"/>
              <a:t>Zpravidla je považuje za běžnou únavu nebo je spojuje s léty praxe či života.</a:t>
            </a:r>
          </a:p>
          <a:p>
            <a:pPr fontAlgn="auto">
              <a:spcAft>
                <a:spcPts val="0"/>
              </a:spcAft>
              <a:buFont typeface="Wingdings 2"/>
              <a:buChar char=""/>
              <a:defRPr/>
            </a:pPr>
            <a:endParaRPr lang="cs-CZ"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hatý">
  <a:themeElements>
    <a:clrScheme name="Bohatý">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Bohatý">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ohatý">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212</TotalTime>
  <Words>1276</Words>
  <Application>Microsoft Office PowerPoint</Application>
  <PresentationFormat>Předvádění na obrazovce (4:3)</PresentationFormat>
  <Paragraphs>121</Paragraphs>
  <Slides>18</Slides>
  <Notes>0</Notes>
  <HiddenSlides>0</HiddenSlides>
  <MMClips>0</MMClips>
  <ScaleCrop>false</ScaleCrop>
  <HeadingPairs>
    <vt:vector size="4" baseType="variant">
      <vt:variant>
        <vt:lpstr>Motiv</vt:lpstr>
      </vt:variant>
      <vt:variant>
        <vt:i4>1</vt:i4>
      </vt:variant>
      <vt:variant>
        <vt:lpstr>Nadpisy snímků</vt:lpstr>
      </vt:variant>
      <vt:variant>
        <vt:i4>18</vt:i4>
      </vt:variant>
    </vt:vector>
  </HeadingPairs>
  <TitlesOfParts>
    <vt:vector size="19" baseType="lpstr">
      <vt:lpstr>Bohatý</vt:lpstr>
      <vt:lpstr>Syndrom vyhoření.</vt:lpstr>
      <vt:lpstr>Vyhoření souvisí se stresem.</vt:lpstr>
      <vt:lpstr>Definice syndromu.</vt:lpstr>
      <vt:lpstr>Z  historie.</vt:lpstr>
      <vt:lpstr>Výsledky 25 let výzkumu burn-out.</vt:lpstr>
      <vt:lpstr>Hlavní rizikové profese.</vt:lpstr>
      <vt:lpstr>nejdůležitější rizikové faktory.</vt:lpstr>
      <vt:lpstr>Stadia vývoje syndromu.</vt:lpstr>
      <vt:lpstr>Charakteristické rysy burn out syndrom</vt:lpstr>
      <vt:lpstr>Příznaky na fyzické úrovni.</vt:lpstr>
      <vt:lpstr>Příznaky na psychické úrovni.</vt:lpstr>
      <vt:lpstr>Příznaky na sociální úrovni.</vt:lpstr>
      <vt:lpstr>Jaké další poruchy sem patří?</vt:lpstr>
      <vt:lpstr>Jak předejít rizikům z chování typu B</vt:lpstr>
      <vt:lpstr>Prevence.</vt:lpstr>
      <vt:lpstr>Doporučení sester z jednoho britského hospice.</vt:lpstr>
      <vt:lpstr>Odborná pomoc má následující možnosti.  </vt:lpstr>
      <vt:lpstr>A mohlo by z vás zůstat jen zmrzlé listí.  Aby se tak nestalo vám přeji z celého srdce a děkuji vám všem za pozornost.</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Syndrom vyhoření.</dc:title>
  <dc:creator>Jana</dc:creator>
  <cp:lastModifiedBy>jana</cp:lastModifiedBy>
  <cp:revision>28</cp:revision>
  <dcterms:created xsi:type="dcterms:W3CDTF">2009-12-06T13:51:10Z</dcterms:created>
  <dcterms:modified xsi:type="dcterms:W3CDTF">2012-01-10T16:51:01Z</dcterms:modified>
</cp:coreProperties>
</file>