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2" r:id="rId1"/>
  </p:sldMasterIdLst>
  <p:notesMasterIdLst>
    <p:notesMasterId r:id="rId16"/>
  </p:notesMasterIdLst>
  <p:sldIdLst>
    <p:sldId id="256" r:id="rId2"/>
    <p:sldId id="257" r:id="rId3"/>
    <p:sldId id="258" r:id="rId4"/>
    <p:sldId id="270" r:id="rId5"/>
    <p:sldId id="27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68" r:id="rId14"/>
    <p:sldId id="272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FF0066"/>
    <a:srgbClr val="FF3300"/>
    <a:srgbClr val="FFFFCC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4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DA604C-E87E-4264-A63C-C6FA0FE6532A}" type="datetimeFigureOut">
              <a:rPr lang="cs-CZ" smtClean="0"/>
              <a:pPr/>
              <a:t>23.9.2012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B1A556-9957-47BB-82F0-011419C4F1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441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dirty="0" smtClean="0"/>
              <a:t>Klepnutím lze upravit styl předlohy nadpisů.</a:t>
            </a:r>
            <a:endParaRPr kumimoji="0"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B1FE-1CAC-4411-BD7A-4601ECCD5C64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056CE-AC54-433B-90A0-868D36FBD9C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081A3-F0C1-4EC2-A554-D0366290CE7C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056CE-AC54-433B-90A0-868D36FBD9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3141-5E29-4C4F-8347-25FA8CD5EC18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056CE-AC54-433B-90A0-868D36FBD9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dirty="0" smtClean="0"/>
              <a:t>Klepnutím lze upravit styl předlohy nadpisů.</a:t>
            </a:r>
            <a:endParaRPr kumimoji="0"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FFFF00"/>
              </a:buClr>
              <a:defRPr/>
            </a:lvl1pPr>
            <a:lvl2pPr>
              <a:buClr>
                <a:srgbClr val="FFFF00"/>
              </a:buClr>
              <a:defRPr/>
            </a:lvl2pPr>
            <a:lvl3pPr>
              <a:buClr>
                <a:srgbClr val="FFFF00"/>
              </a:buClr>
              <a:defRPr/>
            </a:lvl3pPr>
            <a:lvl4pPr>
              <a:buClr>
                <a:srgbClr val="FFFF00"/>
              </a:buClr>
              <a:defRPr/>
            </a:lvl4pPr>
            <a:lvl5pPr>
              <a:buClr>
                <a:srgbClr val="FFFF00"/>
              </a:buClr>
              <a:defRPr/>
            </a:lvl5pPr>
            <a:extLst/>
          </a:lstStyle>
          <a:p>
            <a:pPr lvl="0" eaLnBrk="1" latinLnBrk="0" hangingPunct="1"/>
            <a:r>
              <a:rPr lang="cs-CZ" dirty="0" smtClean="0"/>
              <a:t>Klepnutím lze upravit styly předlohy textu.</a:t>
            </a:r>
          </a:p>
          <a:p>
            <a:pPr lvl="1" eaLnBrk="1" latinLnBrk="0" hangingPunct="1"/>
            <a:r>
              <a:rPr lang="cs-CZ" dirty="0" smtClean="0"/>
              <a:t>Druhá úroveň</a:t>
            </a:r>
          </a:p>
          <a:p>
            <a:pPr lvl="2" eaLnBrk="1" latinLnBrk="0" hangingPunct="1"/>
            <a:r>
              <a:rPr lang="cs-CZ" dirty="0" smtClean="0"/>
              <a:t>Třetí úroveň</a:t>
            </a:r>
          </a:p>
          <a:p>
            <a:pPr lvl="3" eaLnBrk="1" latinLnBrk="0" hangingPunct="1"/>
            <a:r>
              <a:rPr lang="cs-CZ" dirty="0" smtClean="0"/>
              <a:t>Čtvrtá úroveň</a:t>
            </a:r>
          </a:p>
          <a:p>
            <a:pPr lvl="4" eaLnBrk="1" latinLnBrk="0" hangingPunct="1"/>
            <a:r>
              <a:rPr lang="cs-CZ" dirty="0" smtClean="0"/>
              <a:t>Pátá úroveň</a:t>
            </a:r>
            <a:endParaRPr kumimoji="0"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E46F0-4F4E-4E42-B30D-F81E627B3DE7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056CE-AC54-433B-90A0-868D36FBD9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2DA8A-50F1-4136-90B2-13DE97D0286F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056CE-AC54-433B-90A0-868D36FBD9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ABDAE-CA9C-407A-BBE0-7666D086F934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056CE-AC54-433B-90A0-868D36FBD9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8726-963F-4027-8CC4-2E1D85E46A1D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056CE-AC54-433B-90A0-868D36FBD9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114F9-8630-483B-9562-DE36C83AB7EC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056CE-AC54-433B-90A0-868D36FBD9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21934-0ADB-4D00-99FF-4E28A281B410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056CE-AC54-433B-90A0-868D36FBD9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7AA1B-1D71-43F8-BFB0-9F655C4E2D37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056CE-AC54-433B-90A0-868D36FBD9C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pull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83515E6B-3EFA-40BE-9910-E6BC79DF58DC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4C056CE-AC54-433B-90A0-868D36FBD9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00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dirty="0" smtClean="0"/>
              <a:t>Klepnutím lze upravit styly předlohy textu.</a:t>
            </a:r>
          </a:p>
          <a:p>
            <a:pPr lvl="1" eaLnBrk="1" latinLnBrk="0" hangingPunct="1"/>
            <a:r>
              <a:rPr kumimoji="0" lang="cs-CZ" dirty="0" smtClean="0"/>
              <a:t>Druhá úroveň</a:t>
            </a:r>
          </a:p>
          <a:p>
            <a:pPr lvl="2" eaLnBrk="1" latinLnBrk="0" hangingPunct="1"/>
            <a:r>
              <a:rPr kumimoji="0" lang="cs-CZ" dirty="0" smtClean="0"/>
              <a:t>Třetí úroveň</a:t>
            </a:r>
          </a:p>
          <a:p>
            <a:pPr lvl="3" eaLnBrk="1" latinLnBrk="0" hangingPunct="1"/>
            <a:r>
              <a:rPr kumimoji="0" lang="cs-CZ" dirty="0" smtClean="0"/>
              <a:t>Čtvrtá úroveň</a:t>
            </a:r>
          </a:p>
          <a:p>
            <a:pPr lvl="4" eaLnBrk="1" latinLnBrk="0" hangingPunct="1"/>
            <a:r>
              <a:rPr kumimoji="0" lang="cs-CZ" dirty="0" smtClean="0"/>
              <a:t>Pátá úroveň</a:t>
            </a:r>
            <a:endParaRPr kumimoji="0"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30D1967-481F-44CC-AF37-1B60E2C714B4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4C056CE-AC54-433B-90A0-868D36FBD9C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ransition>
    <p:pull dir="rd"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zhlas.cz/zpravy/clovek/_zprava/methanol-rozklada-lidsky-organismus-mira-poskozeni-je-ale-individualni--1109299" TargetMode="External"/><Relationship Id="rId2" Type="http://schemas.openxmlformats.org/officeDocument/2006/relationships/hyperlink" Target="http://cs.wikipedia.org/wiki/Methano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s.wikipedia.org/wiki/Soubor:Methanol-2D.pn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/>
                </a:solidFill>
              </a:rPr>
              <a:t>METHANOL</a:t>
            </a:r>
            <a:endParaRPr lang="cs-CZ" dirty="0">
              <a:solidFill>
                <a:schemeClr val="accent1"/>
              </a:solidFill>
            </a:endParaRPr>
          </a:p>
        </p:txBody>
      </p:sp>
      <p:pic>
        <p:nvPicPr>
          <p:cNvPr id="4" name="Obrázek 1" descr="C:\Users\novotny\Desktop\prezentačka\methanol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50"/>
          <a:stretch>
            <a:fillRect/>
          </a:stretch>
        </p:blipFill>
        <p:spPr bwMode="auto">
          <a:xfrm>
            <a:off x="4427984" y="0"/>
            <a:ext cx="4752528" cy="512980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599256" y="5356048"/>
            <a:ext cx="8077200" cy="1385320"/>
          </a:xfrm>
          <a:prstGeom prst="rect">
            <a:avLst/>
          </a:prstGeom>
        </p:spPr>
        <p:txBody>
          <a:bodyPr vert="horz" lIns="91440" tIns="0" rIns="45720" bIns="0" rtlCol="0" anchor="t">
            <a:normAutofit lnSpcReduction="1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dirty="0" smtClean="0">
                <a:latin typeface="+mj-lt"/>
                <a:ea typeface="+mj-ea"/>
                <a:cs typeface="+mj-cs"/>
              </a:rPr>
              <a:t>Autoři:</a:t>
            </a:r>
            <a:r>
              <a:rPr lang="cs-CZ" sz="3200" b="1" dirty="0" smtClean="0">
                <a:latin typeface="+mj-lt"/>
                <a:ea typeface="+mj-ea"/>
                <a:cs typeface="+mj-cs"/>
              </a:rPr>
              <a:t>	Lenka Novotná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		Klaudie </a:t>
            </a:r>
            <a:r>
              <a:rPr kumimoji="0" lang="cs-CZ" sz="3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Lelovičová</a:t>
            </a:r>
            <a:endParaRPr kumimoji="0" lang="cs-CZ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dirty="0">
                <a:latin typeface="+mj-lt"/>
                <a:ea typeface="+mj-ea"/>
                <a:cs typeface="+mj-cs"/>
              </a:rPr>
              <a:t>	</a:t>
            </a:r>
            <a:r>
              <a:rPr lang="cs-CZ" sz="3200" b="1" dirty="0" smtClean="0">
                <a:latin typeface="+mj-lt"/>
                <a:ea typeface="+mj-ea"/>
                <a:cs typeface="+mj-cs"/>
              </a:rPr>
              <a:t>	Renáta Kučerová</a:t>
            </a:r>
            <a:endParaRPr kumimoji="0" lang="cs-CZ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Případy otrav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600" dirty="0" smtClean="0"/>
              <a:t>V Česku od začátku září 2012 na otravu </a:t>
            </a:r>
            <a:r>
              <a:rPr lang="cs-CZ" sz="2600" dirty="0" err="1" smtClean="0"/>
              <a:t>methanolem</a:t>
            </a:r>
            <a:r>
              <a:rPr lang="cs-CZ" sz="2600" dirty="0" smtClean="0"/>
              <a:t> </a:t>
            </a:r>
            <a:r>
              <a:rPr lang="cs-CZ" sz="2600" b="1" dirty="0" smtClean="0">
                <a:solidFill>
                  <a:srgbClr val="FF3300"/>
                </a:solidFill>
              </a:rPr>
              <a:t>zemřelo</a:t>
            </a:r>
            <a:r>
              <a:rPr lang="cs-CZ" sz="2600" dirty="0" smtClean="0"/>
              <a:t> 23 osob</a:t>
            </a:r>
          </a:p>
          <a:p>
            <a:pPr lvl="0"/>
            <a:r>
              <a:rPr lang="cs-CZ" sz="2600" dirty="0" smtClean="0"/>
              <a:t>14. září: úplný </a:t>
            </a:r>
            <a:r>
              <a:rPr lang="cs-CZ" sz="2600" b="1" dirty="0" smtClean="0">
                <a:solidFill>
                  <a:srgbClr val="FF3300"/>
                </a:solidFill>
              </a:rPr>
              <a:t>zákaz prodeje</a:t>
            </a:r>
            <a:r>
              <a:rPr lang="cs-CZ" sz="2600" dirty="0" smtClean="0"/>
              <a:t> alkoholických nápojů s obsahem alkoholu nad 20 %</a:t>
            </a:r>
          </a:p>
          <a:p>
            <a:pPr lvl="0"/>
            <a:r>
              <a:rPr lang="cs-CZ" sz="2600" dirty="0" smtClean="0"/>
              <a:t>20. září: </a:t>
            </a:r>
            <a:r>
              <a:rPr lang="cs-CZ" sz="2600" b="1" dirty="0" smtClean="0">
                <a:solidFill>
                  <a:srgbClr val="FF3300"/>
                </a:solidFill>
              </a:rPr>
              <a:t>zákaz vývozu </a:t>
            </a:r>
            <a:r>
              <a:rPr lang="cs-CZ" sz="2600" dirty="0" smtClean="0"/>
              <a:t>alkoholu</a:t>
            </a:r>
          </a:p>
          <a:p>
            <a:endParaRPr lang="cs-CZ" sz="2600" dirty="0"/>
          </a:p>
        </p:txBody>
      </p:sp>
      <p:pic>
        <p:nvPicPr>
          <p:cNvPr id="4" name="Obrázek 6" descr="C:\Users\novotny\Desktop\prezentačka\1363348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077072"/>
            <a:ext cx="4572000" cy="25717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056CE-AC54-433B-90A0-868D36FBD9CC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259632" y="908720"/>
            <a:ext cx="684076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Být, či nebýt?</a:t>
            </a:r>
            <a:endParaRPr lang="cs-CZ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574035" y="2201669"/>
            <a:ext cx="6211958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88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Pít, či nepít?</a:t>
            </a:r>
            <a:endParaRPr lang="cs-CZ" sz="88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897665" y="4017838"/>
            <a:ext cx="35646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Toť</a:t>
            </a:r>
            <a:r>
              <a:rPr lang="cs-CZ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otázka!</a:t>
            </a:r>
            <a:endParaRPr lang="cs-CZ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056CE-AC54-433B-90A0-868D36FBD9CC}" type="slidenum">
              <a:rPr lang="cs-CZ" smtClean="0"/>
              <a:pPr/>
              <a:t>11</a:t>
            </a:fld>
            <a:endParaRPr lang="cs-CZ"/>
          </a:p>
        </p:txBody>
      </p:sp>
      <p:pic>
        <p:nvPicPr>
          <p:cNvPr id="5" name="Obrázek 7" descr="C:\Users\novotny\Desktop\prezentačka\227810_10151226874049610_1674509364_n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0"/>
            <a:ext cx="6048672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364511" y="2132856"/>
            <a:ext cx="4414991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DĚKUJEME</a:t>
            </a:r>
            <a:br>
              <a:rPr lang="cs-CZ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cs-CZ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ZA</a:t>
            </a:r>
          </a:p>
          <a:p>
            <a:pPr algn="ctr"/>
            <a:r>
              <a:rPr lang="cs-CZ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POZORNOST</a:t>
            </a:r>
            <a:endParaRPr lang="cs-CZ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056CE-AC54-433B-90A0-868D36FBD9CC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VACÍK, J. </a:t>
            </a:r>
            <a:r>
              <a:rPr lang="cs-CZ" dirty="0" err="1" smtClean="0"/>
              <a:t>et</a:t>
            </a:r>
            <a:r>
              <a:rPr lang="cs-CZ" dirty="0" smtClean="0"/>
              <a:t> </a:t>
            </a:r>
            <a:r>
              <a:rPr lang="cs-CZ" dirty="0" err="1" smtClean="0"/>
              <a:t>al</a:t>
            </a:r>
            <a:r>
              <a:rPr lang="cs-CZ" dirty="0" smtClean="0"/>
              <a:t>. </a:t>
            </a:r>
            <a:r>
              <a:rPr lang="cs-CZ" i="1" dirty="0" smtClean="0"/>
              <a:t>Přehled středoškolské chemie.</a:t>
            </a:r>
            <a:r>
              <a:rPr lang="cs-CZ" dirty="0" smtClean="0"/>
              <a:t> Praha : SPN, 1999. ISBN 80–7235–108–7</a:t>
            </a:r>
            <a:endParaRPr lang="cs-CZ" u="sng" dirty="0" smtClean="0">
              <a:hlinkClick r:id="rId2"/>
            </a:endParaRPr>
          </a:p>
          <a:p>
            <a:r>
              <a:rPr lang="cs-CZ" u="sng" dirty="0" smtClean="0">
                <a:hlinkClick r:id="rId3"/>
              </a:rPr>
              <a:t>http://www.rozhlas.</a:t>
            </a:r>
            <a:r>
              <a:rPr lang="cs-CZ" u="sng" dirty="0" err="1" smtClean="0">
                <a:hlinkClick r:id="rId3"/>
              </a:rPr>
              <a:t>cz</a:t>
            </a:r>
            <a:r>
              <a:rPr lang="cs-CZ" u="sng" dirty="0" smtClean="0">
                <a:hlinkClick r:id="rId3"/>
              </a:rPr>
              <a:t>/</a:t>
            </a:r>
            <a:r>
              <a:rPr lang="cs-CZ" u="sng" dirty="0" err="1" smtClean="0">
                <a:hlinkClick r:id="rId3"/>
              </a:rPr>
              <a:t>zpravy</a:t>
            </a:r>
            <a:r>
              <a:rPr lang="cs-CZ" u="sng" dirty="0" smtClean="0">
                <a:hlinkClick r:id="rId3"/>
              </a:rPr>
              <a:t>/</a:t>
            </a:r>
            <a:r>
              <a:rPr lang="cs-CZ" u="sng" dirty="0" err="1" smtClean="0">
                <a:hlinkClick r:id="rId3"/>
              </a:rPr>
              <a:t>clovek</a:t>
            </a:r>
            <a:r>
              <a:rPr lang="cs-CZ" u="sng" dirty="0" smtClean="0">
                <a:hlinkClick r:id="rId3"/>
              </a:rPr>
              <a:t>/_zprava/</a:t>
            </a:r>
            <a:r>
              <a:rPr lang="cs-CZ" u="sng" dirty="0" err="1" smtClean="0">
                <a:hlinkClick r:id="rId3"/>
              </a:rPr>
              <a:t>methanol</a:t>
            </a:r>
            <a:r>
              <a:rPr lang="cs-CZ" u="sng" dirty="0" smtClean="0">
                <a:hlinkClick r:id="rId3"/>
              </a:rPr>
              <a:t>-</a:t>
            </a:r>
            <a:r>
              <a:rPr lang="cs-CZ" u="sng" dirty="0" err="1" smtClean="0">
                <a:hlinkClick r:id="rId3"/>
              </a:rPr>
              <a:t>rozklada</a:t>
            </a:r>
            <a:r>
              <a:rPr lang="cs-CZ" u="sng" dirty="0" smtClean="0">
                <a:hlinkClick r:id="rId3"/>
              </a:rPr>
              <a:t>-lidsky-organismus-</a:t>
            </a:r>
            <a:r>
              <a:rPr lang="cs-CZ" u="sng" dirty="0" err="1" smtClean="0">
                <a:hlinkClick r:id="rId3"/>
              </a:rPr>
              <a:t>mira</a:t>
            </a:r>
            <a:r>
              <a:rPr lang="cs-CZ" u="sng" dirty="0" smtClean="0">
                <a:hlinkClick r:id="rId3"/>
              </a:rPr>
              <a:t>-</a:t>
            </a:r>
            <a:r>
              <a:rPr lang="cs-CZ" u="sng" dirty="0" err="1" smtClean="0">
                <a:hlinkClick r:id="rId3"/>
              </a:rPr>
              <a:t>poskozeni</a:t>
            </a:r>
            <a:r>
              <a:rPr lang="cs-CZ" u="sng" dirty="0" smtClean="0">
                <a:hlinkClick r:id="rId3"/>
              </a:rPr>
              <a:t>-je-ale-</a:t>
            </a:r>
            <a:r>
              <a:rPr lang="cs-CZ" u="sng" dirty="0" err="1" smtClean="0">
                <a:hlinkClick r:id="rId3"/>
              </a:rPr>
              <a:t>individualni</a:t>
            </a:r>
            <a:r>
              <a:rPr lang="cs-CZ" u="sng" dirty="0" smtClean="0">
                <a:hlinkClick r:id="rId3"/>
              </a:rPr>
              <a:t>--1109299</a:t>
            </a:r>
            <a:endParaRPr lang="cs-CZ" u="sng" dirty="0" smtClean="0"/>
          </a:p>
          <a:p>
            <a:r>
              <a:rPr lang="cs-CZ" u="sng" dirty="0" smtClean="0">
                <a:hlinkClick r:id="rId2"/>
              </a:rPr>
              <a:t>http://cs.wikipedia.org/wiki/Methanol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056CE-AC54-433B-90A0-868D36FBD9CC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Chromatogram směsi čtyř alkoholů:</a:t>
            </a:r>
            <a:endParaRPr lang="cs-CZ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04950"/>
            <a:ext cx="9144000" cy="3436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ětiúhelník 3"/>
          <p:cNvSpPr/>
          <p:nvPr/>
        </p:nvSpPr>
        <p:spPr>
          <a:xfrm rot="18506763">
            <a:off x="1948727" y="5186022"/>
            <a:ext cx="2304256" cy="272488"/>
          </a:xfrm>
          <a:prstGeom prst="homePlate">
            <a:avLst/>
          </a:prstGeom>
          <a:noFill/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methanol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Pětiúhelník 4"/>
          <p:cNvSpPr/>
          <p:nvPr/>
        </p:nvSpPr>
        <p:spPr>
          <a:xfrm rot="18506763">
            <a:off x="2514753" y="5186022"/>
            <a:ext cx="2304256" cy="272488"/>
          </a:xfrm>
          <a:prstGeom prst="homePlate">
            <a:avLst/>
          </a:prstGeom>
          <a:noFill/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ethanol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Pětiúhelník 5"/>
          <p:cNvSpPr/>
          <p:nvPr/>
        </p:nvSpPr>
        <p:spPr>
          <a:xfrm rot="18506763">
            <a:off x="3964951" y="5186022"/>
            <a:ext cx="2304256" cy="272488"/>
          </a:xfrm>
          <a:prstGeom prst="homePlate">
            <a:avLst/>
          </a:prstGeom>
          <a:noFill/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p</a:t>
            </a:r>
            <a:r>
              <a:rPr lang="cs-CZ" dirty="0" smtClean="0">
                <a:solidFill>
                  <a:schemeClr val="tx1"/>
                </a:solidFill>
              </a:rPr>
              <a:t>ropan-1.ol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Pětiúhelník 6"/>
          <p:cNvSpPr/>
          <p:nvPr/>
        </p:nvSpPr>
        <p:spPr>
          <a:xfrm rot="18506763">
            <a:off x="4685031" y="5186022"/>
            <a:ext cx="2304256" cy="272488"/>
          </a:xfrm>
          <a:prstGeom prst="homePlate">
            <a:avLst/>
          </a:prstGeom>
          <a:noFill/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butan-2-</a:t>
            </a:r>
            <a:r>
              <a:rPr lang="cs-CZ" dirty="0" err="1" smtClean="0">
                <a:solidFill>
                  <a:schemeClr val="tx1"/>
                </a:solidFill>
              </a:rPr>
              <a:t>ol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67544" y="6516052"/>
            <a:ext cx="84249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Citace: </a:t>
            </a:r>
            <a:r>
              <a:rPr lang="cs-CZ" sz="1200" dirty="0" err="1" smtClean="0"/>
              <a:t>MACHALÍČEK.Michal</a:t>
            </a:r>
            <a:r>
              <a:rPr lang="cs-CZ" sz="1200" dirty="0" smtClean="0"/>
              <a:t>; dostupné na: http://is.muni.cz/th/270175/prif_b/BAKALARSKA_PRACE.pdf</a:t>
            </a:r>
            <a:endParaRPr lang="cs-CZ" sz="120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056CE-AC54-433B-90A0-868D36FBD9CC}" type="slidenum">
              <a:rPr lang="cs-CZ" smtClean="0"/>
              <a:pPr/>
              <a:t>14</a:t>
            </a:fld>
            <a:endParaRPr lang="cs-CZ"/>
          </a:p>
        </p:txBody>
      </p:sp>
      <p:sp>
        <p:nvSpPr>
          <p:cNvPr id="11" name="Šipka doleva 10">
            <a:hlinkClick r:id="rId3" action="ppaction://hlinksldjump"/>
          </p:cNvPr>
          <p:cNvSpPr/>
          <p:nvPr/>
        </p:nvSpPr>
        <p:spPr>
          <a:xfrm>
            <a:off x="7740352" y="5949280"/>
            <a:ext cx="978408" cy="484632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Zpět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600" b="1" dirty="0" err="1" smtClean="0">
                <a:solidFill>
                  <a:srgbClr val="FF0000"/>
                </a:solidFill>
              </a:rPr>
              <a:t>Methylalkohol</a:t>
            </a:r>
            <a:r>
              <a:rPr lang="cs-CZ" sz="2600" dirty="0" smtClean="0"/>
              <a:t> je nejjednodušší alifatický </a:t>
            </a:r>
            <a:r>
              <a:rPr lang="cs-CZ" sz="2600" b="1" dirty="0" smtClean="0">
                <a:solidFill>
                  <a:srgbClr val="FF3300"/>
                </a:solidFill>
              </a:rPr>
              <a:t>alkohol</a:t>
            </a:r>
            <a:endParaRPr lang="cs-CZ" sz="2600" dirty="0" smtClean="0"/>
          </a:p>
          <a:p>
            <a:pPr lvl="0"/>
            <a:r>
              <a:rPr lang="cs-CZ" sz="2600" b="1" dirty="0" smtClean="0">
                <a:solidFill>
                  <a:srgbClr val="FF0000"/>
                </a:solidFill>
              </a:rPr>
              <a:t>Bezbarvá</a:t>
            </a:r>
            <a:r>
              <a:rPr lang="cs-CZ" sz="2600" dirty="0" smtClean="0"/>
              <a:t>, alkoholicky páchnoucí </a:t>
            </a:r>
            <a:r>
              <a:rPr lang="cs-CZ" sz="2600" b="1" dirty="0" smtClean="0">
                <a:solidFill>
                  <a:srgbClr val="FF0000"/>
                </a:solidFill>
              </a:rPr>
              <a:t>kapalina</a:t>
            </a:r>
            <a:endParaRPr lang="cs-CZ" sz="2600" b="1" dirty="0" smtClean="0"/>
          </a:p>
          <a:p>
            <a:pPr lvl="0">
              <a:buNone/>
            </a:pPr>
            <a:endParaRPr lang="cs-CZ" sz="2600" dirty="0" smtClean="0"/>
          </a:p>
          <a:p>
            <a:pPr lvl="0"/>
            <a:r>
              <a:rPr lang="cs-CZ" sz="2600" dirty="0" smtClean="0"/>
              <a:t>Strukturní vzorec </a:t>
            </a:r>
            <a:r>
              <a:rPr lang="cs-CZ" sz="2600" dirty="0" err="1" smtClean="0"/>
              <a:t>methanolu</a:t>
            </a:r>
            <a:r>
              <a:rPr lang="cs-CZ" sz="2600" dirty="0" smtClean="0"/>
              <a:t>:</a:t>
            </a:r>
          </a:p>
          <a:p>
            <a:pPr lvl="0">
              <a:buNone/>
            </a:pPr>
            <a:endParaRPr lang="cs-CZ" sz="2600" dirty="0" smtClean="0"/>
          </a:p>
          <a:p>
            <a:pPr lvl="0"/>
            <a:r>
              <a:rPr lang="cs-CZ" sz="2600" dirty="0" smtClean="0"/>
              <a:t>Funkční vzorec: CH3OH</a:t>
            </a:r>
            <a:r>
              <a:rPr lang="cs-CZ" sz="2600" dirty="0" smtClean="0">
                <a:hlinkClick r:id="rId2" tooltip="&quot;Strukturní vzorec&quot; "/>
              </a:rPr>
              <a:t> </a:t>
            </a:r>
            <a:endParaRPr lang="cs-CZ" sz="2600" dirty="0" smtClean="0"/>
          </a:p>
          <a:p>
            <a:pPr lvl="0"/>
            <a:endParaRPr lang="cs-CZ" sz="2600" dirty="0" smtClean="0"/>
          </a:p>
          <a:p>
            <a:pPr lvl="0">
              <a:buNone/>
            </a:pPr>
            <a:endParaRPr lang="cs-CZ" sz="2600" dirty="0" smtClean="0"/>
          </a:p>
          <a:p>
            <a:pPr lvl="0"/>
            <a:r>
              <a:rPr lang="cs-CZ" sz="2600" dirty="0" smtClean="0"/>
              <a:t>Vysoce </a:t>
            </a:r>
            <a:r>
              <a:rPr lang="cs-CZ" sz="2600" b="1" dirty="0" smtClean="0">
                <a:solidFill>
                  <a:srgbClr val="FF0000"/>
                </a:solidFill>
              </a:rPr>
              <a:t>hořlavý</a:t>
            </a:r>
            <a:r>
              <a:rPr lang="cs-CZ" sz="2600" dirty="0" smtClean="0"/>
              <a:t>:     		 </a:t>
            </a:r>
            <a:r>
              <a:rPr lang="cs-CZ" sz="2600" b="1" dirty="0" smtClean="0">
                <a:solidFill>
                  <a:srgbClr val="FF0000"/>
                </a:solidFill>
              </a:rPr>
              <a:t>toxický</a:t>
            </a:r>
            <a:r>
              <a:rPr lang="cs-CZ" sz="2600" dirty="0" smtClean="0"/>
              <a:t>: </a:t>
            </a:r>
          </a:p>
          <a:p>
            <a:pPr lvl="0">
              <a:buNone/>
            </a:pPr>
            <a:r>
              <a:rPr lang="cs-CZ" sz="2600" dirty="0" smtClean="0"/>
              <a:t>                                </a:t>
            </a:r>
          </a:p>
          <a:p>
            <a:pPr lvl="0"/>
            <a:r>
              <a:rPr lang="cs-CZ" sz="2600" dirty="0" smtClean="0"/>
              <a:t>Vzniká i při </a:t>
            </a:r>
            <a:r>
              <a:rPr lang="cs-CZ" sz="2600" b="1" dirty="0" smtClean="0">
                <a:solidFill>
                  <a:srgbClr val="FF0000"/>
                </a:solidFill>
              </a:rPr>
              <a:t>alkoholovém kvašení</a:t>
            </a:r>
            <a:endParaRPr lang="cs-CZ" sz="2600" dirty="0" smtClean="0"/>
          </a:p>
        </p:txBody>
      </p:sp>
      <p:pic>
        <p:nvPicPr>
          <p:cNvPr id="4" name="Obrázek 11" descr="Strukturní vzorec">
            <a:hlinkClick r:id="rId2" tooltip="&quot;Strukturní vzorec&quot;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6732" y="2852936"/>
            <a:ext cx="1333500" cy="1133475"/>
          </a:xfrm>
          <a:prstGeom prst="rect">
            <a:avLst/>
          </a:prstGeom>
          <a:noFill/>
          <a:ln w="38100">
            <a:noFill/>
          </a:ln>
        </p:spPr>
      </p:pic>
      <p:pic>
        <p:nvPicPr>
          <p:cNvPr id="15362" name="Picture 2" descr="Soubor:GHS-pictogram-flamme.sv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6" y="4509120"/>
            <a:ext cx="1322512" cy="1322512"/>
          </a:xfrm>
          <a:prstGeom prst="rect">
            <a:avLst/>
          </a:prstGeom>
          <a:noFill/>
        </p:spPr>
      </p:pic>
      <p:pic>
        <p:nvPicPr>
          <p:cNvPr id="15364" name="Picture 4" descr="GHS06 – toxické látky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44207" y="4510432"/>
            <a:ext cx="1321200" cy="1321200"/>
          </a:xfrm>
          <a:prstGeom prst="rect">
            <a:avLst/>
          </a:prstGeom>
          <a:noFill/>
        </p:spPr>
      </p:pic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056CE-AC54-433B-90A0-868D36FBD9CC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Výroba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5191"/>
            <a:ext cx="5616624" cy="4625609"/>
          </a:xfrm>
        </p:spPr>
        <p:txBody>
          <a:bodyPr>
            <a:normAutofit/>
          </a:bodyPr>
          <a:lstStyle/>
          <a:p>
            <a:pPr lvl="0"/>
            <a:r>
              <a:rPr lang="cs-CZ" sz="2800" b="1" dirty="0" smtClean="0">
                <a:solidFill>
                  <a:srgbClr val="FF0000"/>
                </a:solidFill>
              </a:rPr>
              <a:t>Původně</a:t>
            </a:r>
            <a:r>
              <a:rPr lang="cs-CZ" sz="2800" dirty="0" smtClean="0"/>
              <a:t> </a:t>
            </a:r>
            <a:br>
              <a:rPr lang="cs-CZ" sz="2800" dirty="0" smtClean="0"/>
            </a:br>
            <a:r>
              <a:rPr lang="cs-CZ" sz="2800" b="1" dirty="0" smtClean="0"/>
              <a:t>suchou destilací </a:t>
            </a:r>
            <a:r>
              <a:rPr lang="cs-CZ" sz="2800" dirty="0" smtClean="0"/>
              <a:t>bukového dřeva vzniká směs: CH3OH, </a:t>
            </a:r>
            <a:r>
              <a:rPr lang="cs-CZ" sz="2800" dirty="0" err="1" smtClean="0"/>
              <a:t>kys</a:t>
            </a:r>
            <a:r>
              <a:rPr lang="cs-CZ" sz="2800" dirty="0" smtClean="0"/>
              <a:t>. octové a acetonu = </a:t>
            </a:r>
            <a:r>
              <a:rPr lang="cs-CZ" sz="2800" b="1" dirty="0" smtClean="0">
                <a:solidFill>
                  <a:srgbClr val="FF0000"/>
                </a:solidFill>
              </a:rPr>
              <a:t>dřevný líh</a:t>
            </a:r>
          </a:p>
          <a:p>
            <a:pPr lvl="0">
              <a:buNone/>
            </a:pPr>
            <a:endParaRPr lang="cs-CZ" sz="2800" b="1" dirty="0" smtClean="0">
              <a:solidFill>
                <a:srgbClr val="FF0000"/>
              </a:solidFill>
            </a:endParaRPr>
          </a:p>
          <a:p>
            <a:pPr lvl="0"/>
            <a:r>
              <a:rPr lang="cs-CZ" sz="2800" b="1" dirty="0" smtClean="0">
                <a:solidFill>
                  <a:srgbClr val="FF0000"/>
                </a:solidFill>
              </a:rPr>
              <a:t>Průmyslově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b="1" dirty="0" smtClean="0"/>
              <a:t>katalytickou hydrogenací</a:t>
            </a:r>
            <a:r>
              <a:rPr lang="cs-CZ" sz="2800" dirty="0" smtClean="0"/>
              <a:t> oxidu uhelnatého: </a:t>
            </a:r>
          </a:p>
          <a:p>
            <a:pPr>
              <a:buNone/>
            </a:pPr>
            <a:r>
              <a:rPr lang="cs-CZ" sz="2800" dirty="0" smtClean="0"/>
              <a:t>	CO + 2H</a:t>
            </a:r>
            <a:r>
              <a:rPr lang="cs-CZ" sz="2800" baseline="-25000" dirty="0" smtClean="0"/>
              <a:t>2</a:t>
            </a:r>
            <a:r>
              <a:rPr lang="cs-CZ" sz="2800" dirty="0" smtClean="0"/>
              <a:t> → CH</a:t>
            </a:r>
            <a:r>
              <a:rPr lang="cs-CZ" sz="2800" baseline="-25000" dirty="0" smtClean="0"/>
              <a:t>3</a:t>
            </a:r>
            <a:r>
              <a:rPr lang="cs-CZ" sz="2800" dirty="0" smtClean="0"/>
              <a:t>OH</a:t>
            </a:r>
          </a:p>
          <a:p>
            <a:pPr>
              <a:buNone/>
            </a:pPr>
            <a:r>
              <a:rPr lang="cs-CZ" sz="2800" dirty="0" smtClean="0"/>
              <a:t> </a:t>
            </a:r>
          </a:p>
        </p:txBody>
      </p:sp>
      <p:pic>
        <p:nvPicPr>
          <p:cNvPr id="2050" name="Picture 2" descr="http://t2.gstatic.com/images?q=tbn:ANd9GcT7HU1WHAUIHNrR0TnQbju7sKNvp7Vp0NQqQM9H6UnVOHqtxEsIEw"/>
          <p:cNvPicPr>
            <a:picLocks noChangeAspect="1" noChangeArrowheads="1"/>
          </p:cNvPicPr>
          <p:nvPr/>
        </p:nvPicPr>
        <p:blipFill>
          <a:blip r:embed="rId2" cstate="print"/>
          <a:srcRect r="22352"/>
          <a:stretch>
            <a:fillRect/>
          </a:stretch>
        </p:blipFill>
        <p:spPr bwMode="auto">
          <a:xfrm>
            <a:off x="6055379" y="1484785"/>
            <a:ext cx="3125133" cy="5373216"/>
          </a:xfrm>
          <a:prstGeom prst="rect">
            <a:avLst/>
          </a:prstGeom>
          <a:noFill/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056CE-AC54-433B-90A0-868D36FBD9CC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Rozpoznání </a:t>
            </a:r>
            <a:r>
              <a:rPr lang="cs-CZ" dirty="0" err="1" smtClean="0"/>
              <a:t>methanolu</a:t>
            </a:r>
            <a:r>
              <a:rPr lang="cs-CZ" dirty="0" smtClean="0"/>
              <a:t>, výskyt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5191"/>
            <a:ext cx="8424936" cy="4625609"/>
          </a:xfrm>
        </p:spPr>
        <p:txBody>
          <a:bodyPr>
            <a:no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Rozpoznání </a:t>
            </a:r>
            <a:r>
              <a:rPr lang="cs-CZ" sz="2800" b="1" dirty="0" err="1" smtClean="0">
                <a:solidFill>
                  <a:srgbClr val="FF0000"/>
                </a:solidFill>
              </a:rPr>
              <a:t>methanolu</a:t>
            </a:r>
            <a:endParaRPr lang="cs-CZ" sz="2800" b="1" dirty="0" smtClean="0">
              <a:solidFill>
                <a:srgbClr val="FF0000"/>
              </a:solidFill>
            </a:endParaRPr>
          </a:p>
          <a:p>
            <a:r>
              <a:rPr lang="cs-CZ" sz="2800" b="1" dirty="0" smtClean="0">
                <a:solidFill>
                  <a:srgbClr val="FF0000"/>
                </a:solidFill>
              </a:rPr>
              <a:t>Laboratorně</a:t>
            </a:r>
            <a:endParaRPr lang="cs-CZ" sz="2800" dirty="0" smtClean="0"/>
          </a:p>
          <a:p>
            <a:pPr lvl="0">
              <a:buNone/>
            </a:pPr>
            <a:r>
              <a:rPr lang="cs-CZ" sz="2800" dirty="0" smtClean="0"/>
              <a:t>	plynovou chromatografií (</a:t>
            </a:r>
            <a:r>
              <a:rPr lang="cs-CZ" sz="2800" dirty="0" smtClean="0">
                <a:hlinkClick r:id="rId2" action="ppaction://hlinksldjump"/>
              </a:rPr>
              <a:t>ukázka</a:t>
            </a:r>
            <a:r>
              <a:rPr lang="cs-CZ" sz="2800" dirty="0" smtClean="0"/>
              <a:t>)</a:t>
            </a:r>
          </a:p>
          <a:p>
            <a:pPr lvl="0"/>
            <a:endParaRPr lang="cs-CZ" sz="2800" dirty="0" smtClean="0"/>
          </a:p>
          <a:p>
            <a:pPr lvl="0"/>
            <a:r>
              <a:rPr lang="cs-CZ" sz="2800" b="1" dirty="0" smtClean="0">
                <a:solidFill>
                  <a:srgbClr val="FF0000"/>
                </a:solidFill>
              </a:rPr>
              <a:t>Orientačně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podle vůně, barvy, čichu a barvy plamene (stejně jako </a:t>
            </a:r>
            <a:r>
              <a:rPr lang="cs-CZ" sz="2800" dirty="0" err="1" smtClean="0"/>
              <a:t>ethanol</a:t>
            </a:r>
            <a:r>
              <a:rPr lang="cs-CZ" sz="2800" dirty="0" smtClean="0"/>
              <a:t> barví plamen modře) ho rozpoznat nelze</a:t>
            </a:r>
          </a:p>
          <a:p>
            <a:pPr lvl="0">
              <a:buNone/>
            </a:pPr>
            <a:endParaRPr lang="cs-CZ" sz="2800" dirty="0" smtClean="0"/>
          </a:p>
          <a:p>
            <a:r>
              <a:rPr lang="cs-CZ" sz="2800" b="1" dirty="0" smtClean="0">
                <a:solidFill>
                  <a:srgbClr val="FF0000"/>
                </a:solidFill>
              </a:rPr>
              <a:t>Výskyt v přírodě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kvasný rozklad organických látek za přítomnosti některých mikroorganismů (rod </a:t>
            </a:r>
            <a:r>
              <a:rPr lang="cs-CZ" sz="2800" i="1" dirty="0" err="1" smtClean="0"/>
              <a:t>Methylococcus</a:t>
            </a:r>
            <a:r>
              <a:rPr lang="cs-CZ" sz="2800" dirty="0" smtClean="0"/>
              <a:t>)</a:t>
            </a:r>
          </a:p>
          <a:p>
            <a:pPr>
              <a:buNone/>
            </a:pPr>
            <a:r>
              <a:rPr lang="cs-CZ" sz="2800" dirty="0" smtClean="0"/>
              <a:t> 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056CE-AC54-433B-90A0-868D36FBD9CC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Fyziologické působení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1775191"/>
            <a:ext cx="8435280" cy="1869833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cs-CZ" dirty="0" smtClean="0"/>
              <a:t>CH</a:t>
            </a:r>
            <a:r>
              <a:rPr lang="cs-CZ" baseline="-25000" dirty="0" smtClean="0"/>
              <a:t>3</a:t>
            </a:r>
            <a:r>
              <a:rPr lang="cs-CZ" dirty="0" smtClean="0"/>
              <a:t>OH se metabolizuje v játrech pomocí enzymu </a:t>
            </a:r>
            <a:r>
              <a:rPr lang="cs-CZ" dirty="0" err="1" smtClean="0"/>
              <a:t>alkoholdehydrogenázy</a:t>
            </a:r>
            <a:r>
              <a:rPr lang="cs-CZ" dirty="0" smtClean="0"/>
              <a:t> na:</a:t>
            </a:r>
          </a:p>
          <a:p>
            <a:pPr lvl="0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>
                <a:solidFill>
                  <a:srgbClr val="FF0000"/>
                </a:solidFill>
              </a:rPr>
              <a:t>formaldehyd	</a:t>
            </a:r>
            <a:r>
              <a:rPr lang="cs-CZ" b="1" dirty="0" smtClean="0">
                <a:solidFill>
                  <a:srgbClr val="FF0000"/>
                </a:solidFill>
                <a:sym typeface="Symbol"/>
              </a:rPr>
              <a:t>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kys</a:t>
            </a:r>
            <a:r>
              <a:rPr lang="cs-CZ" b="1" dirty="0" smtClean="0">
                <a:solidFill>
                  <a:srgbClr val="FF0000"/>
                </a:solidFill>
              </a:rPr>
              <a:t>. mravenčí	</a:t>
            </a:r>
            <a:r>
              <a:rPr lang="cs-CZ" b="1" dirty="0" smtClean="0">
                <a:solidFill>
                  <a:srgbClr val="FF0000"/>
                </a:solidFill>
                <a:sym typeface="Symbol"/>
              </a:rPr>
              <a:t></a:t>
            </a:r>
            <a:r>
              <a:rPr lang="cs-CZ" b="1" dirty="0" smtClean="0">
                <a:solidFill>
                  <a:srgbClr val="FF0000"/>
                </a:solidFill>
              </a:rPr>
              <a:t>  oxid uhličitý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HCHO		</a:t>
            </a:r>
            <a:r>
              <a:rPr lang="cs-CZ" dirty="0" smtClean="0">
                <a:sym typeface="Symbol"/>
              </a:rPr>
              <a:t> 	HCOOH	  	CO2</a:t>
            </a:r>
          </a:p>
          <a:p>
            <a:pPr lvl="0"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5" name="Obrázek 10" descr="C:\Users\novotny\Desktop\prezentačka\2-methanol_jed_mensi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744416"/>
            <a:ext cx="2627784" cy="314096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Zástupný symbol pro obsah 3"/>
          <p:cNvSpPr txBox="1">
            <a:spLocks/>
          </p:cNvSpPr>
          <p:nvPr/>
        </p:nvSpPr>
        <p:spPr>
          <a:xfrm>
            <a:off x="467544" y="3573016"/>
            <a:ext cx="6624736" cy="3212976"/>
          </a:xfrm>
          <a:prstGeom prst="rect">
            <a:avLst/>
          </a:prstGeom>
        </p:spPr>
        <p:txBody>
          <a:bodyPr vert="horz" lIns="54864" tIns="91440" rtlCol="0">
            <a:normAutofit lnSpcReduction="10000"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Jedovatost nespočívá v samotném </a:t>
            </a:r>
            <a:r>
              <a:rPr kumimoji="0" lang="cs-CZ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methanolu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ale spíše v působení jeho rozkladných produktů 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cs-CZ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Methanol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se metabolizuje poloviční rychlostí oproti </a:t>
            </a:r>
            <a:r>
              <a:rPr kumimoji="0" lang="cs-CZ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ethanolu</a:t>
            </a:r>
            <a:endParaRPr kumimoji="0" lang="cs-CZ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Eliminace pomalá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cs-CZ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Ethanol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(nebo též </a:t>
            </a:r>
            <a:r>
              <a:rPr kumimoji="0" lang="cs-CZ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fomepizol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jako </a:t>
            </a:r>
            <a:r>
              <a:rPr kumimoji="0" lang="cs-CZ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antidotum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při intoxikaci	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cs-CZ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056CE-AC54-433B-90A0-868D36FBD9CC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Rizika při intoxikaci</a:t>
            </a:r>
            <a:endParaRPr lang="cs-CZ" dirty="0"/>
          </a:p>
        </p:txBody>
      </p:sp>
      <p:pic>
        <p:nvPicPr>
          <p:cNvPr id="4" name="Obrázek 2" descr="C:\Users\novotny\Desktop\prezentačka\ch-alkohol-zakaz-stanky-140920122_impuls-435.jpg"/>
          <p:cNvPicPr/>
          <p:nvPr/>
        </p:nvPicPr>
        <p:blipFill>
          <a:blip r:embed="rId2" cstate="print">
            <a:lum brigh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5" y="1556792"/>
            <a:ext cx="5148065" cy="496855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5015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 smtClean="0"/>
              <a:t>Metabolická acidóza </a:t>
            </a:r>
            <a:r>
              <a:rPr lang="cs-CZ" dirty="0" smtClean="0">
                <a:sym typeface="Symbol"/>
              </a:rPr>
              <a:t> </a:t>
            </a:r>
            <a:r>
              <a:rPr lang="cs-CZ" dirty="0" smtClean="0"/>
              <a:t>hromadění </a:t>
            </a:r>
            <a:r>
              <a:rPr lang="cs-CZ" dirty="0" err="1" smtClean="0"/>
              <a:t>kys</a:t>
            </a:r>
            <a:r>
              <a:rPr lang="cs-CZ" dirty="0" smtClean="0"/>
              <a:t>. mravenčí, později mléčné</a:t>
            </a:r>
          </a:p>
          <a:p>
            <a:pPr lvl="0"/>
            <a:r>
              <a:rPr lang="cs-CZ" dirty="0" smtClean="0"/>
              <a:t>Útlum centrálního nervového systému</a:t>
            </a:r>
          </a:p>
          <a:p>
            <a:pPr lvl="0"/>
            <a:r>
              <a:rPr lang="cs-CZ" dirty="0" smtClean="0"/>
              <a:t>Poškození sítnice </a:t>
            </a:r>
            <a:r>
              <a:rPr lang="cs-CZ" dirty="0" smtClean="0">
                <a:sym typeface="Symbol"/>
              </a:rPr>
              <a:t></a:t>
            </a:r>
            <a:r>
              <a:rPr lang="cs-CZ" dirty="0" smtClean="0"/>
              <a:t> slepota</a:t>
            </a:r>
          </a:p>
          <a:p>
            <a:pPr lvl="0"/>
            <a:r>
              <a:rPr lang="cs-CZ" dirty="0" smtClean="0"/>
              <a:t>Časné příznaky otravy:</a:t>
            </a:r>
            <a:r>
              <a:rPr lang="cs-CZ" dirty="0" smtClean="0">
                <a:sym typeface="Symbol"/>
              </a:rPr>
              <a:t> </a:t>
            </a:r>
            <a:r>
              <a:rPr lang="cs-CZ" dirty="0" smtClean="0"/>
              <a:t> opilost a ospalost,bolesti hlavy, závratě, případně křeče, kóma</a:t>
            </a:r>
          </a:p>
          <a:p>
            <a:pPr lvl="0"/>
            <a:r>
              <a:rPr lang="cs-CZ" dirty="0" smtClean="0"/>
              <a:t>Akutní fáze: překrvení čočky</a:t>
            </a:r>
          </a:p>
          <a:p>
            <a:pPr lvl="0"/>
            <a:r>
              <a:rPr lang="cs-CZ" dirty="0" smtClean="0"/>
              <a:t>Snadno se vstřebává všemi </a:t>
            </a:r>
            <a:r>
              <a:rPr lang="cs-CZ" dirty="0" err="1" smtClean="0"/>
              <a:t>cestami</a:t>
            </a:r>
            <a:r>
              <a:rPr lang="cs-CZ" dirty="0" smtClean="0">
                <a:sym typeface="Symbol"/>
              </a:rPr>
              <a:t></a:t>
            </a:r>
            <a:r>
              <a:rPr lang="cs-CZ" dirty="0" smtClean="0"/>
              <a:t>především z trávicího traktu, vdechováním nebo přes kůži</a:t>
            </a:r>
          </a:p>
          <a:p>
            <a:pPr lvl="0"/>
            <a:r>
              <a:rPr lang="cs-CZ" dirty="0" smtClean="0"/>
              <a:t>Požití 4-10 cm</a:t>
            </a:r>
            <a:r>
              <a:rPr lang="cs-CZ" baseline="30000" dirty="0" smtClean="0"/>
              <a:t>3</a:t>
            </a:r>
            <a:r>
              <a:rPr lang="cs-CZ" dirty="0" smtClean="0"/>
              <a:t> může způsobit trvalou slepotu </a:t>
            </a:r>
            <a:r>
              <a:rPr lang="cs-CZ" dirty="0" smtClean="0">
                <a:sym typeface="Symbol"/>
              </a:rPr>
              <a:t> </a:t>
            </a:r>
            <a:r>
              <a:rPr lang="cs-CZ" dirty="0" smtClean="0"/>
              <a:t>množství je individuální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056CE-AC54-433B-90A0-868D36FBD9CC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První pomoc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1365777"/>
          </a:xfrm>
        </p:spPr>
        <p:txBody>
          <a:bodyPr>
            <a:normAutofit/>
          </a:bodyPr>
          <a:lstStyle/>
          <a:p>
            <a:pPr lvl="0"/>
            <a:r>
              <a:rPr lang="cs-CZ" dirty="0" smtClean="0"/>
              <a:t>Podat 2 dl kvalitního 40% alkoholu (např. vodky) a okamžitě vyhledat lékařskou pomoc</a:t>
            </a:r>
            <a:endParaRPr lang="cs-CZ" sz="4000" dirty="0" smtClean="0"/>
          </a:p>
        </p:txBody>
      </p:sp>
      <p:pic>
        <p:nvPicPr>
          <p:cNvPr id="18434" name="Picture 2" descr="Kurz první pomoci: otrava alkohole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068960"/>
            <a:ext cx="4057650" cy="3276601"/>
          </a:xfrm>
          <a:prstGeom prst="rect">
            <a:avLst/>
          </a:prstGeom>
          <a:noFill/>
        </p:spPr>
      </p:pic>
      <p:pic>
        <p:nvPicPr>
          <p:cNvPr id="18436" name="Picture 4" descr="http://tiscali.cz.imagebox.cz/press/2012/09/12/36075-otrava-alkoholem-653x36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8519" y="3029669"/>
            <a:ext cx="6219825" cy="3495675"/>
          </a:xfrm>
          <a:prstGeom prst="rect">
            <a:avLst/>
          </a:prstGeom>
          <a:noFill/>
        </p:spPr>
      </p:pic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056CE-AC54-433B-90A0-868D36FBD9CC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Použití </a:t>
            </a:r>
            <a:r>
              <a:rPr lang="cs-CZ" dirty="0" err="1" smtClean="0"/>
              <a:t>methanolu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600" b="1" dirty="0" smtClean="0">
                <a:solidFill>
                  <a:srgbClr val="FF0000"/>
                </a:solidFill>
              </a:rPr>
              <a:t>Rozpouštědlo</a:t>
            </a:r>
            <a:endParaRPr lang="cs-CZ" sz="2600" dirty="0" smtClean="0"/>
          </a:p>
          <a:p>
            <a:pPr lvl="0"/>
            <a:r>
              <a:rPr lang="cs-CZ" sz="2600" dirty="0" smtClean="0"/>
              <a:t>Přísada do </a:t>
            </a:r>
            <a:r>
              <a:rPr lang="cs-CZ" sz="2600" b="1" dirty="0" smtClean="0">
                <a:solidFill>
                  <a:srgbClr val="FF0000"/>
                </a:solidFill>
              </a:rPr>
              <a:t>nemrznoucích</a:t>
            </a:r>
            <a:r>
              <a:rPr lang="cs-CZ" sz="2600" dirty="0" smtClean="0"/>
              <a:t> </a:t>
            </a:r>
            <a:r>
              <a:rPr lang="cs-CZ" sz="2600" b="1" dirty="0" smtClean="0">
                <a:solidFill>
                  <a:srgbClr val="FF0000"/>
                </a:solidFill>
              </a:rPr>
              <a:t>směsí</a:t>
            </a:r>
            <a:endParaRPr lang="cs-CZ" sz="2600" dirty="0" smtClean="0"/>
          </a:p>
          <a:p>
            <a:pPr lvl="0"/>
            <a:r>
              <a:rPr lang="cs-CZ" sz="2600" dirty="0" smtClean="0"/>
              <a:t>Denaturační činidlo pro denaturaci </a:t>
            </a:r>
            <a:r>
              <a:rPr lang="cs-CZ" sz="2600" dirty="0" err="1" smtClean="0"/>
              <a:t>ethanolu</a:t>
            </a:r>
            <a:r>
              <a:rPr lang="cs-CZ" sz="2600" dirty="0" smtClean="0"/>
              <a:t> (už se prakticky nepoužívá)</a:t>
            </a:r>
          </a:p>
          <a:p>
            <a:pPr lvl="0"/>
            <a:r>
              <a:rPr lang="cs-CZ" sz="2600" b="1" dirty="0" smtClean="0">
                <a:solidFill>
                  <a:srgbClr val="FF0000"/>
                </a:solidFill>
              </a:rPr>
              <a:t>Pohonná</a:t>
            </a:r>
            <a:r>
              <a:rPr lang="cs-CZ" sz="2600" dirty="0" smtClean="0"/>
              <a:t> </a:t>
            </a:r>
            <a:r>
              <a:rPr lang="cs-CZ" sz="2600" b="1" dirty="0" smtClean="0">
                <a:solidFill>
                  <a:srgbClr val="FF0000"/>
                </a:solidFill>
              </a:rPr>
              <a:t>látka</a:t>
            </a:r>
            <a:endParaRPr lang="cs-CZ" sz="2600" dirty="0" smtClean="0"/>
          </a:p>
          <a:p>
            <a:pPr lvl="0"/>
            <a:r>
              <a:rPr lang="cs-CZ" sz="2600" b="1" dirty="0" smtClean="0">
                <a:solidFill>
                  <a:srgbClr val="FF0000"/>
                </a:solidFill>
              </a:rPr>
              <a:t>Surovina</a:t>
            </a:r>
            <a:r>
              <a:rPr lang="cs-CZ" sz="2600" dirty="0" smtClean="0"/>
              <a:t> pro výrobu jiných organických látek:</a:t>
            </a:r>
          </a:p>
          <a:p>
            <a:pPr lvl="1"/>
            <a:r>
              <a:rPr lang="cs-CZ" sz="2600" dirty="0" smtClean="0"/>
              <a:t>formaldehydu</a:t>
            </a:r>
          </a:p>
          <a:p>
            <a:pPr lvl="1"/>
            <a:r>
              <a:rPr lang="cs-CZ" sz="2600" dirty="0" smtClean="0"/>
              <a:t>kyseliny mravenčí</a:t>
            </a:r>
          </a:p>
          <a:p>
            <a:pPr lvl="1"/>
            <a:r>
              <a:rPr lang="cs-CZ" sz="2600" dirty="0" smtClean="0"/>
              <a:t>kyseliny octové</a:t>
            </a:r>
            <a:endParaRPr lang="cs-CZ" sz="2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056CE-AC54-433B-90A0-868D36FBD9CC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Historická poznámka</a:t>
            </a:r>
            <a:endParaRPr lang="cs-CZ" dirty="0"/>
          </a:p>
        </p:txBody>
      </p:sp>
      <p:pic>
        <p:nvPicPr>
          <p:cNvPr id="4" name="Obrázek 3" descr="C:\Users\novotny\Desktop\prezentačka\3797825363_19894375_o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4784"/>
            <a:ext cx="9144000" cy="54006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Egypťané: balzamování mumií</a:t>
            </a:r>
            <a:endParaRPr lang="cs-CZ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056CE-AC54-433B-90A0-868D36FBD9CC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Vlastní 3">
      <a:dk1>
        <a:sysClr val="windowText" lastClr="000000"/>
      </a:dk1>
      <a:lt1>
        <a:sysClr val="window" lastClr="FFFFFF"/>
      </a:lt1>
      <a:dk2>
        <a:srgbClr val="FF0000"/>
      </a:dk2>
      <a:lt2>
        <a:srgbClr val="F4E7ED"/>
      </a:lt2>
      <a:accent1>
        <a:srgbClr val="E36305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259</TotalTime>
  <Words>164</Words>
  <Application>Microsoft Office PowerPoint</Application>
  <PresentationFormat>Předvádění na obrazovce (4:3)</PresentationFormat>
  <Paragraphs>92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Modul</vt:lpstr>
      <vt:lpstr>METHANOL</vt:lpstr>
      <vt:lpstr>Charakteristika</vt:lpstr>
      <vt:lpstr>Výroba</vt:lpstr>
      <vt:lpstr>Rozpoznání methanolu, výskyt</vt:lpstr>
      <vt:lpstr>Fyziologické působení</vt:lpstr>
      <vt:lpstr>Rizika při intoxikaci</vt:lpstr>
      <vt:lpstr>První pomoc</vt:lpstr>
      <vt:lpstr>Použití methanolu</vt:lpstr>
      <vt:lpstr>Historická poznámka</vt:lpstr>
      <vt:lpstr>Případy otrav</vt:lpstr>
      <vt:lpstr>Prezentace aplikace PowerPoint</vt:lpstr>
      <vt:lpstr>Prezentace aplikace PowerPoint</vt:lpstr>
      <vt:lpstr>Zdroje</vt:lpstr>
      <vt:lpstr>Chromatogram směsi čtyř alkoholů: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METHANOL</dc:title>
  <dc:creator>Zdenek</dc:creator>
  <cp:lastModifiedBy>novotny</cp:lastModifiedBy>
  <cp:revision>10</cp:revision>
  <dcterms:created xsi:type="dcterms:W3CDTF">2012-09-22T13:24:59Z</dcterms:created>
  <dcterms:modified xsi:type="dcterms:W3CDTF">2012-09-23T10:59:03Z</dcterms:modified>
</cp:coreProperties>
</file>