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5" r:id="rId1"/>
  </p:sldMasterIdLst>
  <p:notesMasterIdLst>
    <p:notesMasterId r:id="rId31"/>
  </p:notesMasterIdLst>
  <p:handoutMasterIdLst>
    <p:handoutMasterId r:id="rId32"/>
  </p:handoutMasterIdLst>
  <p:sldIdLst>
    <p:sldId id="452" r:id="rId2"/>
    <p:sldId id="489" r:id="rId3"/>
    <p:sldId id="457" r:id="rId4"/>
    <p:sldId id="441" r:id="rId5"/>
    <p:sldId id="490" r:id="rId6"/>
    <p:sldId id="491" r:id="rId7"/>
    <p:sldId id="469" r:id="rId8"/>
    <p:sldId id="458" r:id="rId9"/>
    <p:sldId id="470" r:id="rId10"/>
    <p:sldId id="471" r:id="rId11"/>
    <p:sldId id="479" r:id="rId12"/>
    <p:sldId id="473" r:id="rId13"/>
    <p:sldId id="476" r:id="rId14"/>
    <p:sldId id="478" r:id="rId15"/>
    <p:sldId id="474" r:id="rId16"/>
    <p:sldId id="492" r:id="rId17"/>
    <p:sldId id="485" r:id="rId18"/>
    <p:sldId id="493" r:id="rId19"/>
    <p:sldId id="494" r:id="rId20"/>
    <p:sldId id="495" r:id="rId21"/>
    <p:sldId id="501" r:id="rId22"/>
    <p:sldId id="502" r:id="rId23"/>
    <p:sldId id="496" r:id="rId24"/>
    <p:sldId id="497" r:id="rId25"/>
    <p:sldId id="498" r:id="rId26"/>
    <p:sldId id="459" r:id="rId27"/>
    <p:sldId id="499" r:id="rId28"/>
    <p:sldId id="503" r:id="rId29"/>
    <p:sldId id="456" r:id="rId30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28236"/>
    <a:srgbClr val="CC0000"/>
    <a:srgbClr val="CCFFCC"/>
    <a:srgbClr val="A50021"/>
    <a:srgbClr val="9900FF"/>
    <a:srgbClr val="07AB74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 autoAdjust="0"/>
    <p:restoredTop sz="94660"/>
  </p:normalViewPr>
  <p:slideViewPr>
    <p:cSldViewPr>
      <p:cViewPr varScale="1">
        <p:scale>
          <a:sx n="89" d="100"/>
          <a:sy n="89" d="100"/>
        </p:scale>
        <p:origin x="-151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6F32B61-6CEB-46F6-8607-79B16EC083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13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4C53E6F-261B-49D1-9E90-FC2E1EB8936E}" type="datetimeFigureOut">
              <a:rPr lang="cs-CZ"/>
              <a:pPr>
                <a:defRPr/>
              </a:pPr>
              <a:t>4.12.2012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87BDE55-9D6A-4728-B65C-FFB61958BE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359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301A7A-8E5D-4B22-ADCA-4CB6AF05922B}" type="slidenum">
              <a:rPr lang="en-GB" sz="1200" smtClean="0">
                <a:latin typeface="Arial" pitchFamily="34" charset="0"/>
              </a:rPr>
              <a:pPr/>
              <a:t>17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23" descr="pozadi_zelen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CITRUS2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102350"/>
            <a:ext cx="17922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" descr="Clipboard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0" y="0"/>
            <a:ext cx="3203575" cy="1268413"/>
          </a:xfrm>
          <a:prstGeom prst="rect">
            <a:avLst/>
          </a:prstGeom>
          <a:gradFill rotWithShape="1">
            <a:gsLst>
              <a:gs pos="0">
                <a:srgbClr val="669950">
                  <a:alpha val="0"/>
                </a:srgbClr>
              </a:gs>
              <a:gs pos="100000">
                <a:srgbClr val="5D8B49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2" name="AutoShape 30"/>
          <p:cNvSpPr>
            <a:spLocks noChangeArrowheads="1"/>
          </p:cNvSpPr>
          <p:nvPr userDrawn="1"/>
        </p:nvSpPr>
        <p:spPr bwMode="auto">
          <a:xfrm>
            <a:off x="114300" y="1268413"/>
            <a:ext cx="8915400" cy="73025"/>
          </a:xfrm>
          <a:prstGeom prst="chevron">
            <a:avLst>
              <a:gd name="adj" fmla="val 3052174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SZPI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B7EB-1DF8-4CA5-876A-100C150FEBB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6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SZPI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9D75-CB19-4F08-9265-088FBB9CB0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95352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SZPI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CBCD-3B79-4300-AAD4-DE7F7EF1C2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991141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SZPI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BBAB-22C1-41CD-A724-F2ED081B3A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390443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SZPI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938BA-163E-4442-838C-AE2CA719895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552525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SZPI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7440-2EE4-4219-B9E3-61FA85E369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783880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SZPI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2C0F-4979-43CA-8C0B-1D46DA0E01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688703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SZPI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E3FA3-AB09-4EB8-B13A-0126514EBF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952396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SZPI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B4CC-578C-4A93-A270-7C203208AC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905259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SZPI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26F72-B0E4-4F17-A4CC-BCE8021A2F4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0846625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SZPI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ED137-B5E5-4269-B9B4-6F3906222FB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6890080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/>
              <a:t>SZPI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DF4ADCD-BDE7-43CC-9C15-B4823E50A2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0" r:id="rId2"/>
    <p:sldLayoutId id="2147484449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50" r:id="rId9"/>
    <p:sldLayoutId id="2147484446" r:id="rId10"/>
    <p:sldLayoutId id="2147484447" r:id="rId11"/>
  </p:sldLayoutIdLst>
  <p:transition spd="med">
    <p:circle/>
  </p:transition>
  <p:timing>
    <p:tnLst>
      <p:par>
        <p:cTn id="1" dur="indefinite" restart="never" nodeType="tmRoot"/>
      </p:par>
    </p:tnLst>
  </p:timing>
  <p:hf hd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595D63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595D6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595D6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595D6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595D6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595D63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595D63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595D63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595D63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595D63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datum 8"/>
          <p:cNvSpPr>
            <a:spLocks noGrp="1"/>
          </p:cNvSpPr>
          <p:nvPr>
            <p:ph type="dt" sz="quarter" idx="14"/>
          </p:nvPr>
        </p:nvSpPr>
        <p:spPr>
          <a:xfrm>
            <a:off x="3563938" y="6308725"/>
            <a:ext cx="3798887" cy="473075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Lékařská fakulta, 4. 12. 2012</a:t>
            </a:r>
            <a:endParaRPr lang="cs-CZ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5"/>
          </p:nvPr>
        </p:nvSpPr>
        <p:spPr>
          <a:xfrm>
            <a:off x="900113" y="5589588"/>
            <a:ext cx="5983287" cy="384175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3EAC6B"/>
                </a:solidFill>
                <a:latin typeface="+mj-lt"/>
              </a:rPr>
              <a:t>Ing. Miriam </a:t>
            </a:r>
            <a:r>
              <a:rPr lang="cs-CZ" dirty="0" err="1">
                <a:solidFill>
                  <a:srgbClr val="3EAC6B"/>
                </a:solidFill>
                <a:latin typeface="+mj-lt"/>
              </a:rPr>
              <a:t>Bellofattová</a:t>
            </a:r>
            <a:endParaRPr lang="cs-CZ" dirty="0">
              <a:solidFill>
                <a:srgbClr val="3EAC6B"/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0825" y="1989138"/>
            <a:ext cx="8893175" cy="1727200"/>
          </a:xfrm>
        </p:spPr>
        <p:txBody>
          <a:bodyPr rtlCol="0">
            <a:normAutofit/>
          </a:bodyPr>
          <a:lstStyle/>
          <a:p>
            <a:pPr marL="365760" indent="-283464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cs-CZ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Výživová a zdravotní tvrzení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689350" y="476250"/>
            <a:ext cx="5130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800" dirty="0">
                <a:solidFill>
                  <a:srgbClr val="26741A"/>
                </a:solidFill>
                <a:latin typeface="+mj-lt"/>
              </a:rPr>
              <a:t>Státní zemědělská a potravinářská inspekce</a:t>
            </a:r>
          </a:p>
        </p:txBody>
      </p:sp>
      <p:pic>
        <p:nvPicPr>
          <p:cNvPr id="5126" name="Obrázek 9" descr="Szpi-zelena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052513"/>
            <a:ext cx="6651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09" y="3645022"/>
            <a:ext cx="3744000" cy="244934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SZPI</a:t>
            </a: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04111BF-B805-428F-9429-F99FCEA22455}" type="slidenum">
              <a:rPr lang="en-CA"/>
              <a:pPr>
                <a:defRPr/>
              </a:pPr>
              <a:t>10</a:t>
            </a:fld>
            <a:endParaRPr lang="en-CA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684213" y="620713"/>
            <a:ext cx="7567612" cy="597535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cs-CZ" sz="32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Výživová a zdravotní tvrzení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cs-CZ" sz="32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cs-CZ" sz="32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jsou </a:t>
            </a:r>
            <a:r>
              <a:rPr lang="cs-CZ" sz="3200" b="1" dirty="0" smtClean="0">
                <a:solidFill>
                  <a:srgbClr val="00B050"/>
                </a:solidFill>
                <a:latin typeface="Calibri" pitchFamily="34" charset="0"/>
                <a:ea typeface="+mj-ea"/>
                <a:cs typeface="Calibri" pitchFamily="34" charset="0"/>
              </a:rPr>
              <a:t>přípustná </a:t>
            </a:r>
            <a:r>
              <a:rPr lang="cs-CZ" sz="32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pokud: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cs-CZ" sz="3200" b="1" dirty="0" smtClean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bylo prokázáno, že látka, ke které se tvrzení vztahuje má příznivý výživový nebo fyziologický účinek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tato látka je v produktu obsažena v množství, které vyvolává uváděný účinek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látka se vyskytuje ve formě, kterou lidský organismus může využít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množství produktu, o němž lze oprávněně předpokládat, že bude konzumováno, obsahuje množství látky, které vyvolává uváděný účinek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lze předpokládat, že jim porozumí průměrný spotřebitel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31" y="-315418"/>
            <a:ext cx="2016224" cy="285106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SZPI</a:t>
            </a: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2012AA-C431-44CC-8453-DD2F713A0458}" type="slidenum">
              <a:rPr lang="en-CA"/>
              <a:pPr>
                <a:defRPr/>
              </a:pPr>
              <a:t>11</a:t>
            </a:fld>
            <a:endParaRPr lang="en-CA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2303240" y="332656"/>
            <a:ext cx="6085184" cy="1216668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3600" dirty="0" smtClean="0">
                <a:effectLst/>
              </a:rPr>
              <a:t>Poskytnutí údajů o výživové hodnotě podle čl. 7</a:t>
            </a:r>
            <a:endParaRPr lang="cs-CZ" sz="3600" dirty="0">
              <a:effectLst/>
            </a:endParaRPr>
          </a:p>
        </p:txBody>
      </p:sp>
      <p:sp>
        <p:nvSpPr>
          <p:cNvPr id="1536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950" y="1409700"/>
            <a:ext cx="6911975" cy="4105275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cs-CZ" sz="1800" dirty="0" smtClean="0"/>
              <a:t>Je-li uvedeno na potravině výživové nebo zdravotní tvrzení, je třeba uvést na potravině též údaje o výživové </a:t>
            </a:r>
            <a:r>
              <a:rPr lang="cs-CZ" sz="1800" dirty="0" smtClean="0"/>
              <a:t>hodnotě</a:t>
            </a:r>
          </a:p>
          <a:p>
            <a:pPr marL="82550" lvl="1" indent="0">
              <a:spcBef>
                <a:spcPts val="600"/>
              </a:spcBef>
              <a:buSzPct val="80000"/>
              <a:buNone/>
            </a:pPr>
            <a:endParaRPr lang="cs-CZ" sz="1800" dirty="0" smtClean="0"/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cs-CZ" sz="1800" dirty="0" smtClean="0"/>
              <a:t>Kromě toho musí být ve stejném zorném poli, jako jsou uvedeny údaje o výživové hodnotě, případně uvedeno také množství látky nebo látek, k němuž se vztahuje výživové nebo zdravotní tvrzení, jež se neobjevuje v nutričním označování.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endParaRPr lang="cs-CZ" sz="1800" dirty="0" smtClean="0"/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cs-CZ" sz="1800" dirty="0" smtClean="0"/>
              <a:t>U DS se údaje o výživové hodnotě poskytují v souladu s čl. 8 směrnice 2002/46/ES </a:t>
            </a:r>
            <a:endParaRPr lang="cs-CZ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24" y="4221088"/>
            <a:ext cx="2520280" cy="2520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00F447-7127-42A5-8C6E-20DAF18DD66F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16387" name="Nadpis 1"/>
          <p:cNvSpPr>
            <a:spLocks noGrp="1"/>
          </p:cNvSpPr>
          <p:nvPr>
            <p:ph type="title"/>
          </p:nvPr>
        </p:nvSpPr>
        <p:spPr bwMode="auto">
          <a:xfrm>
            <a:off x="827088" y="476250"/>
            <a:ext cx="5689600" cy="10810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cs-CZ" smtClean="0">
                <a:solidFill>
                  <a:srgbClr val="00B050"/>
                </a:solidFill>
                <a:effectLst/>
              </a:rPr>
              <a:t>Výživové tvrzení</a:t>
            </a:r>
          </a:p>
        </p:txBody>
      </p:sp>
      <p:pic>
        <p:nvPicPr>
          <p:cNvPr id="16388" name="Zástupný symbol pro obsah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4005263"/>
            <a:ext cx="2724150" cy="2160587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11560" y="1412776"/>
            <a:ext cx="7056784" cy="331236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2823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2823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2823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Každé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2823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tvrzení, které uvádí, naznačuje nebo ze kterého vyplývá, že potravina má určité prospěšné výživové vlastnosti (ve vztahu k energetické hodnotě, obsahu živin či jiných látek)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SZPI</a:t>
            </a: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B0FAEB8-DDF3-4DC2-9B3F-E78E71EB1EDD}" type="slidenum">
              <a:rPr lang="en-CA"/>
              <a:pPr>
                <a:defRPr/>
              </a:pPr>
              <a:t>13</a:t>
            </a:fld>
            <a:endParaRPr lang="en-CA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539750" y="260350"/>
            <a:ext cx="5903913" cy="576263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4400" dirty="0" smtClean="0">
                <a:solidFill>
                  <a:srgbClr val="00B050"/>
                </a:solidFill>
                <a:effectLst/>
                <a:latin typeface="Calibri" pitchFamily="34" charset="0"/>
                <a:cs typeface="Calibri" pitchFamily="34" charset="0"/>
              </a:rPr>
              <a:t>Výživová tvrzení</a:t>
            </a:r>
            <a:endParaRPr lang="cs-CZ" dirty="0">
              <a:solidFill>
                <a:srgbClr val="00B050"/>
              </a:solidFill>
              <a:effectLst/>
            </a:endParaRPr>
          </a:p>
        </p:txBody>
      </p:sp>
      <p:sp>
        <p:nvSpPr>
          <p:cNvPr id="1741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16013" y="1412875"/>
            <a:ext cx="3346450" cy="4568825"/>
          </a:xfrm>
        </p:spPr>
        <p:txBody>
          <a:bodyPr/>
          <a:lstStyle/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S NÍZKOU ENERGETICKOU HODNOTOU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SE SNÍŽENOU ENERGETICKOU HODNOTOU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BEZ ENERGETICKÉ HODNOTY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S NÍZKÝM OBSAHEM TUKU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BEZ TUKU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S NÍZKÝM OBSAHEM NASYCENÝCH TUKŮ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BEZ NASYCENÝCH TUKŮ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S NÍZKÝM OBSAHEM CUKRŮ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BEZ CUKRŮ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BEZ PŘÍDAVKU CUKRŮ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S NÍZKÝM OBSAHEM SODÍKU/SOLI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S VELMI NÍZKÝM OBSAHEM SODÍKU/SOLI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BEZ SODÍKU NEBO BEZ SOLI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ZDROJ VLÁKNINY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S VYSOKÝM OBSAHEM VLÁKNINY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ZDROJ BÍLKOVIN</a:t>
            </a:r>
          </a:p>
          <a:p>
            <a:r>
              <a:rPr lang="cs-CZ" sz="1200" smtClean="0">
                <a:latin typeface="Calibri" pitchFamily="34" charset="0"/>
                <a:cs typeface="Calibri" pitchFamily="34" charset="0"/>
              </a:rPr>
              <a:t>S VYSOKÝM OBSAHEM BÍLKOVIN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932363" y="1125538"/>
            <a:ext cx="38877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4000" indent="-1714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ZDROJ 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(NÁZEV VITAMINU/VITAMINŮ) NEBO (NÁZEV MINERÁLNÍ LÁTKY/MINERÁLNÍCH LÁTEK)</a:t>
            </a:r>
          </a:p>
          <a:p>
            <a:pPr marL="254000" indent="-1714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S VYSOKÝM OBSAHEM (NÁZEV VITAMINU/VITAMINŮ) NEBO (NÁZEV 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MINRÁLNÍ 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LÁTKY/MINERÁLNÍCH LÁTEK)</a:t>
            </a:r>
          </a:p>
          <a:p>
            <a:pPr marL="254000" indent="-1714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OBSAHUJE (NÁZEV ŽIVINY NEBO JINÉ LÁTKY)</a:t>
            </a:r>
          </a:p>
          <a:p>
            <a:pPr marL="254000" indent="-1714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SE ZVÝŠENÝM OBSAHEM (NÁZEV ŽIVINY)</a:t>
            </a:r>
          </a:p>
          <a:p>
            <a:pPr marL="254000" indent="-1714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SE SNÍŽENÝM OBSAHEM (NÁZEV ŽIVINY)</a:t>
            </a:r>
          </a:p>
          <a:p>
            <a:pPr marL="254000" indent="-1714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LIGHT/LITE (LEHKÝ)</a:t>
            </a:r>
          </a:p>
          <a:p>
            <a:pPr marL="254000" indent="-1714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PŘIROZENĚ/PŘIROZENÝ</a:t>
            </a:r>
          </a:p>
          <a:p>
            <a:pPr marL="254000" indent="-1714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ZDROJ OMEGA-3 MASTNÝCH KYSELIN</a:t>
            </a:r>
          </a:p>
          <a:p>
            <a:pPr marL="254000" indent="-1714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S VYSOKÝM OBSAHEM OMEGA-3 MASTNÝCH KYSELIN</a:t>
            </a:r>
          </a:p>
          <a:p>
            <a:pPr marL="254000" indent="-1714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S VYSOKÝM OBSAHEM MONONENASYCENÝCH TUKŮ</a:t>
            </a:r>
          </a:p>
          <a:p>
            <a:pPr marL="254000" indent="-1714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S VYSOKÝM OBSAHEM POLYNENASYCENÝCH TUKŮ</a:t>
            </a:r>
          </a:p>
          <a:p>
            <a:pPr marL="254000" indent="-1714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S VYSOKÝM OBSAHEM NENASYCENÝCH TUKŮ</a:t>
            </a:r>
          </a:p>
          <a:p>
            <a:pPr marL="254000" indent="-1714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cs-CZ" sz="1200" dirty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41168"/>
            <a:ext cx="1617328" cy="161732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SZPI</a:t>
            </a: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7172B3C-F3B7-491F-AC19-32A2EE2C7688}" type="slidenum">
              <a:rPr lang="en-CA"/>
              <a:pPr>
                <a:defRPr/>
              </a:pPr>
              <a:t>14</a:t>
            </a:fld>
            <a:endParaRPr lang="en-CA"/>
          </a:p>
        </p:txBody>
      </p:sp>
      <p:sp>
        <p:nvSpPr>
          <p:cNvPr id="18436" name="Nadpis 1"/>
          <p:cNvSpPr>
            <a:spLocks noGrp="1"/>
          </p:cNvSpPr>
          <p:nvPr>
            <p:ph type="title"/>
          </p:nvPr>
        </p:nvSpPr>
        <p:spPr bwMode="auto">
          <a:xfrm>
            <a:off x="2411413" y="260350"/>
            <a:ext cx="6513512" cy="12239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cs-CZ" sz="4400" smtClean="0">
                <a:solidFill>
                  <a:srgbClr val="00B050"/>
                </a:solidFill>
                <a:effectLst/>
                <a:latin typeface="Calibri" pitchFamily="34" charset="0"/>
                <a:cs typeface="Calibri" pitchFamily="34" charset="0"/>
              </a:rPr>
              <a:t>Srovnávací tvrzení</a:t>
            </a:r>
            <a:endParaRPr lang="cs-CZ" smtClean="0">
              <a:solidFill>
                <a:srgbClr val="00B050"/>
              </a:solidFill>
              <a:effectLst/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950" y="1557338"/>
            <a:ext cx="8712200" cy="3473450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Srovnávat se smějí pouze </a:t>
            </a:r>
            <a:r>
              <a:rPr lang="cs-CZ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potraviny stejné kategorie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k přihlédnutím k sortimentu potravin dané kategorie. V daném případě se uvede rozdíl v množství živiny nebo energetické hodnotě a srovnání se vztahuje na stejné množství potraviny.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Příklad: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 zvýšeným obsahem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/název živin/,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 sníženým obsahem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/název živiny/,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8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light</a:t>
            </a:r>
            <a:endParaRPr lang="cs-CZ" sz="18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238750" cy="2137581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9CF7EA2-D6D6-462F-B3E2-FD321CDACC50}" type="slidenum">
              <a:rPr lang="cs-CZ"/>
              <a:pPr>
                <a:defRPr/>
              </a:pPr>
              <a:t>15</a:t>
            </a:fld>
            <a:endParaRPr lang="cs-CZ"/>
          </a:p>
        </p:txBody>
      </p:sp>
      <p:sp>
        <p:nvSpPr>
          <p:cNvPr id="19459" name="Nadpis 1"/>
          <p:cNvSpPr>
            <a:spLocks noGrp="1"/>
          </p:cNvSpPr>
          <p:nvPr>
            <p:ph type="title"/>
          </p:nvPr>
        </p:nvSpPr>
        <p:spPr bwMode="auto">
          <a:xfrm>
            <a:off x="1350963" y="620713"/>
            <a:ext cx="6513512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cs-CZ" smtClean="0">
                <a:solidFill>
                  <a:srgbClr val="6666FF"/>
                </a:solidFill>
                <a:effectLst/>
              </a:rPr>
              <a:t>Zdravotní tvrzení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 rot="10800000" flipV="1">
            <a:off x="755650" y="1844675"/>
            <a:ext cx="8280400" cy="4392613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každé tvrzení, které uvádí, naznačuje nebo ze kterého vyplývá, že existuje </a:t>
            </a:r>
            <a:r>
              <a:rPr lang="cs-CZ" b="1" dirty="0" smtClean="0">
                <a:solidFill>
                  <a:srgbClr val="6666FF"/>
                </a:solidFill>
                <a:latin typeface="Calibri" pitchFamily="34" charset="0"/>
                <a:cs typeface="Calibri" pitchFamily="34" charset="0"/>
              </a:rPr>
              <a:t>souvislost mezi kategorií potravin, potravinou nebo některou z jejích složek a zdravím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upravena nařízením (ES) č. 1924/2006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obecné zásady podle kapitoly II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zvláštní podmínky podle kapitoly IV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indent="-182880" fontAlgn="auto">
              <a:buClrTx/>
              <a:buFont typeface="Wingdings 2" pitchFamily="18" charset="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19935"/>
            <a:ext cx="3994180" cy="264831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818437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cs-CZ" sz="3200" smtClean="0">
                <a:solidFill>
                  <a:srgbClr val="6666FF"/>
                </a:solidFill>
                <a:effectLst/>
              </a:rPr>
              <a:t>Jednotlivé typy zdravotních tvrzení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466137" cy="5122862"/>
          </a:xfrm>
        </p:spPr>
        <p:txBody>
          <a:bodyPr/>
          <a:lstStyle/>
          <a:p>
            <a:pPr marL="365125" lvl="1" indent="0">
              <a:buFont typeface="Georgia" pitchFamily="18" charset="0"/>
              <a:buNone/>
            </a:pPr>
            <a:r>
              <a:rPr lang="cs-CZ" sz="1600" b="1" u="sng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funkční podle čl. 13 odst. 1</a:t>
            </a:r>
          </a:p>
          <a:p>
            <a:pPr marL="365125" lvl="1" indent="0">
              <a:buFont typeface="Georgia" pitchFamily="18" charset="0"/>
              <a:buNone/>
            </a:pPr>
            <a:r>
              <a:rPr lang="cs-CZ" sz="1600" smtClean="0">
                <a:latin typeface="Calibri" pitchFamily="34" charset="0"/>
                <a:cs typeface="Calibri" pitchFamily="34" charset="0"/>
              </a:rPr>
              <a:t>odkazují na:</a:t>
            </a:r>
          </a:p>
          <a:p>
            <a:pPr marL="365125" lvl="1" indent="0">
              <a:buFont typeface="Georgia" pitchFamily="18" charset="0"/>
              <a:buNone/>
            </a:pPr>
            <a:r>
              <a:rPr lang="cs-CZ" sz="1600" smtClean="0">
                <a:latin typeface="Calibri" pitchFamily="34" charset="0"/>
                <a:cs typeface="Calibri" pitchFamily="34" charset="0"/>
              </a:rPr>
              <a:t>a) </a:t>
            </a:r>
            <a:r>
              <a:rPr lang="cs-CZ" sz="1400" smtClean="0">
                <a:latin typeface="Calibri" pitchFamily="34" charset="0"/>
                <a:cs typeface="Calibri" pitchFamily="34" charset="0"/>
              </a:rPr>
              <a:t>význam živiny nebo jiné látky pro růst a vývoj organismu a jeho fyziologické funkce</a:t>
            </a:r>
          </a:p>
          <a:p>
            <a:pPr marL="365125" lvl="1" indent="0">
              <a:buFont typeface="Georgia" pitchFamily="18" charset="0"/>
              <a:buNone/>
            </a:pPr>
            <a:r>
              <a:rPr lang="cs-CZ" sz="1400" smtClean="0">
                <a:latin typeface="Calibri" pitchFamily="34" charset="0"/>
                <a:cs typeface="Calibri" pitchFamily="34" charset="0"/>
              </a:rPr>
              <a:t>b) psychologické a behaviorální funkce</a:t>
            </a:r>
          </a:p>
          <a:p>
            <a:pPr marL="365125" lvl="1" indent="0">
              <a:buFont typeface="Georgia" pitchFamily="18" charset="0"/>
              <a:buNone/>
            </a:pPr>
            <a:r>
              <a:rPr lang="cs-CZ" sz="1400" smtClean="0">
                <a:latin typeface="Calibri" pitchFamily="34" charset="0"/>
                <a:cs typeface="Calibri" pitchFamily="34" charset="0"/>
              </a:rPr>
              <a:t>c) snižování nebo kontrolu hmotnosti nebo snížení pocitu hladu či zvýšení pocitu sytosti anebo snížení množství energie obsažené ve stravě</a:t>
            </a:r>
          </a:p>
          <a:p>
            <a:pPr marL="365125" lvl="1" indent="0">
              <a:buFont typeface="Georgia" pitchFamily="18" charset="0"/>
              <a:buNone/>
            </a:pPr>
            <a:endParaRPr lang="cs-CZ" sz="1400" smtClean="0">
              <a:latin typeface="Calibri" pitchFamily="34" charset="0"/>
              <a:cs typeface="Calibri" pitchFamily="34" charset="0"/>
            </a:endParaRPr>
          </a:p>
          <a:p>
            <a:pPr marL="365125" lvl="1" indent="0">
              <a:buFont typeface="Georgia" pitchFamily="18" charset="0"/>
              <a:buNone/>
            </a:pPr>
            <a:r>
              <a:rPr lang="cs-CZ" sz="1600" b="1" u="sng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funkční podle čl. 13 odst. 5 </a:t>
            </a:r>
          </a:p>
          <a:p>
            <a:pPr marL="365125" lvl="1" indent="0">
              <a:buFont typeface="Georgia" pitchFamily="18" charset="0"/>
              <a:buNone/>
            </a:pPr>
            <a:r>
              <a:rPr lang="cs-CZ" sz="1600" smtClean="0">
                <a:latin typeface="Calibri" pitchFamily="34" charset="0"/>
                <a:cs typeface="Calibri" pitchFamily="34" charset="0"/>
              </a:rPr>
              <a:t>jsou založena na nejnovějších vědeckých poznatcích  nebo která zahrnují požadavek na ochranu údajů, jež jsou předmětem průmyslového vlastnictví</a:t>
            </a:r>
          </a:p>
          <a:p>
            <a:pPr marL="44450" indent="0">
              <a:buFont typeface="Georgia" pitchFamily="18" charset="0"/>
              <a:buNone/>
            </a:pPr>
            <a:endParaRPr lang="cs-CZ" sz="1600" smtClean="0">
              <a:latin typeface="Calibri" pitchFamily="34" charset="0"/>
              <a:cs typeface="Calibri" pitchFamily="34" charset="0"/>
            </a:endParaRPr>
          </a:p>
          <a:p>
            <a:pPr marL="365125" lvl="1" indent="0">
              <a:buClrTx/>
              <a:buFont typeface="Georgia" pitchFamily="18" charset="0"/>
              <a:buNone/>
            </a:pPr>
            <a:r>
              <a:rPr lang="cs-CZ" sz="1600" b="1" u="sng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 snížení rizika onemocnění </a:t>
            </a:r>
            <a:r>
              <a:rPr lang="cs-CZ" sz="1600" b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podle čl. 14 odst. 1 písm. a)</a:t>
            </a:r>
          </a:p>
          <a:p>
            <a:pPr marL="365125" lvl="1" indent="0">
              <a:buClrTx/>
              <a:buFont typeface="Georgia" pitchFamily="18" charset="0"/>
              <a:buNone/>
            </a:pPr>
            <a:r>
              <a:rPr lang="cs-CZ" sz="1600" smtClean="0">
                <a:latin typeface="Calibri" pitchFamily="34" charset="0"/>
                <a:cs typeface="Calibri" pitchFamily="34" charset="0"/>
              </a:rPr>
              <a:t>uvádí, naznačuje nebo ze kterého vyplývá, že spotřeba určité kategorie potravin, potraviny nebo některé z jejích složek významně snižuje riziko vzniku určitého lidského onemocnění.</a:t>
            </a:r>
          </a:p>
          <a:p>
            <a:pPr marL="365125" lvl="1" indent="0">
              <a:buClrTx/>
              <a:buFont typeface="Georgia" pitchFamily="18" charset="0"/>
              <a:buNone/>
            </a:pPr>
            <a:r>
              <a:rPr lang="cs-CZ" sz="1600" b="1" u="sng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týkající se vývoje a zdraví dětí</a:t>
            </a:r>
            <a:r>
              <a:rPr lang="cs-CZ" sz="1600" b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podle čl. 14 odst. 1 písm. b)</a:t>
            </a:r>
          </a:p>
          <a:p>
            <a:pPr marL="44450" indent="0">
              <a:buFont typeface="Georgia" pitchFamily="18" charset="0"/>
              <a:buNone/>
            </a:pPr>
            <a:endParaRPr lang="cs-CZ" sz="160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SZPI</a:t>
            </a: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99E458D-4D39-4AA3-A6E3-E8A6707111AD}" type="slidenum">
              <a:rPr lang="en-CA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8229600" cy="838200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3600" dirty="0" smtClean="0">
                <a:effectLst/>
              </a:rPr>
              <a:t>Hranice mezi jednotlivými typy tvrzení</a:t>
            </a:r>
            <a:endParaRPr lang="en-GB" dirty="0" smtClean="0">
              <a:effectLst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 rot="-5400000">
            <a:off x="-977106" y="4185444"/>
            <a:ext cx="2936875" cy="36036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99"/>
            </a:solidFill>
            <a:miter lim="800000"/>
            <a:headEnd/>
            <a:tailEnd/>
          </a:ln>
        </p:spPr>
        <p:txBody>
          <a:bodyPr lIns="83174" tIns="41587" rIns="83174" bIns="41587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8801"/>
                </a:solidFill>
                <a:latin typeface="Comic Sans MS" pitchFamily="66" charset="0"/>
                <a:cs typeface="Arial" pitchFamily="34" charset="0"/>
              </a:rPr>
              <a:t>                  Příklady</a:t>
            </a:r>
            <a:endParaRPr lang="en-GB" b="1">
              <a:solidFill>
                <a:srgbClr val="00880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528638" y="1600200"/>
            <a:ext cx="1581150" cy="1431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/>
          <a:p>
            <a:endParaRPr lang="cs-CZ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676275" y="1981200"/>
            <a:ext cx="13954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>
                <a:solidFill>
                  <a:srgbClr val="008801"/>
                </a:solidFill>
                <a:cs typeface="Arial" pitchFamily="34" charset="0"/>
              </a:rPr>
              <a:t>Výživová</a:t>
            </a:r>
            <a:endParaRPr lang="en-AU">
              <a:solidFill>
                <a:srgbClr val="008801"/>
              </a:solidFill>
              <a:cs typeface="Arial" pitchFamily="34" charset="0"/>
            </a:endParaRPr>
          </a:p>
          <a:p>
            <a:pPr eaLnBrk="1" hangingPunct="1"/>
            <a:r>
              <a:rPr lang="cs-CZ">
                <a:solidFill>
                  <a:srgbClr val="008801"/>
                </a:solidFill>
                <a:cs typeface="Arial" pitchFamily="34" charset="0"/>
              </a:rPr>
              <a:t>tvrzení</a:t>
            </a:r>
            <a:endParaRPr lang="en-GB">
              <a:solidFill>
                <a:srgbClr val="008801"/>
              </a:solidFill>
              <a:cs typeface="Arial" pitchFamily="34" charset="0"/>
            </a:endParaRP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696913" y="3370263"/>
            <a:ext cx="128746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008801"/>
                </a:solidFill>
                <a:cs typeface="Arial" pitchFamily="34" charset="0"/>
              </a:rPr>
              <a:t>‘</a:t>
            </a:r>
            <a:r>
              <a:rPr lang="cs-CZ" sz="1400">
                <a:cs typeface="Arial" pitchFamily="34" charset="0"/>
              </a:rPr>
              <a:t>Zdroj </a:t>
            </a:r>
          </a:p>
          <a:p>
            <a:pPr eaLnBrk="1" hangingPunct="1">
              <a:spcBef>
                <a:spcPct val="50000"/>
              </a:spcBef>
            </a:pPr>
            <a:r>
              <a:rPr lang="cs-CZ" sz="1400">
                <a:cs typeface="Arial" pitchFamily="34" charset="0"/>
              </a:rPr>
              <a:t>vápníku</a:t>
            </a:r>
            <a:endParaRPr lang="en-GB" sz="1400">
              <a:cs typeface="Arial" pitchFamily="34" charset="0"/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714375" y="4929188"/>
            <a:ext cx="128746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400">
                <a:cs typeface="Arial" pitchFamily="34" charset="0"/>
              </a:rPr>
              <a:t>Vysoký </a:t>
            </a:r>
          </a:p>
          <a:p>
            <a:pPr eaLnBrk="1" hangingPunct="1">
              <a:spcBef>
                <a:spcPct val="50000"/>
              </a:spcBef>
            </a:pPr>
            <a:r>
              <a:rPr lang="cs-CZ" sz="1400">
                <a:cs typeface="Arial" pitchFamily="34" charset="0"/>
              </a:rPr>
              <a:t>obsah vlákniny</a:t>
            </a:r>
            <a:r>
              <a:rPr lang="en-GB" sz="1400">
                <a:solidFill>
                  <a:srgbClr val="008801"/>
                </a:solidFill>
                <a:cs typeface="Arial" pitchFamily="34" charset="0"/>
              </a:rPr>
              <a:t>’</a:t>
            </a:r>
          </a:p>
        </p:txBody>
      </p:sp>
      <p:sp>
        <p:nvSpPr>
          <p:cNvPr id="21512" name="Oval 10"/>
          <p:cNvSpPr>
            <a:spLocks noChangeArrowheads="1"/>
          </p:cNvSpPr>
          <p:nvPr/>
        </p:nvSpPr>
        <p:spPr bwMode="auto">
          <a:xfrm>
            <a:off x="552450" y="1676400"/>
            <a:ext cx="271463" cy="3444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/>
          <a:p>
            <a:pPr defTabSz="831850"/>
            <a:r>
              <a:rPr lang="en-GB" sz="1300">
                <a:solidFill>
                  <a:srgbClr val="00880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2225675" y="1600200"/>
            <a:ext cx="1581150" cy="14319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/>
          <a:p>
            <a:endParaRPr lang="cs-CZ"/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2370138" y="1981200"/>
            <a:ext cx="134461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>
                <a:solidFill>
                  <a:srgbClr val="008801"/>
                </a:solidFill>
                <a:cs typeface="Arial" pitchFamily="34" charset="0"/>
              </a:rPr>
              <a:t>Zdravotní tvrzení</a:t>
            </a:r>
            <a:endParaRPr lang="en-GB">
              <a:solidFill>
                <a:srgbClr val="008801"/>
              </a:solidFill>
              <a:cs typeface="Arial" pitchFamily="34" charset="0"/>
            </a:endParaRP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2386013" y="3244850"/>
            <a:ext cx="14144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400">
                <a:cs typeface="Arial" pitchFamily="34" charset="0"/>
              </a:rPr>
              <a:t>Vápník pomáhá vývoji silných zubů a kostí</a:t>
            </a:r>
            <a:r>
              <a:rPr lang="en-GB" sz="1400">
                <a:cs typeface="Arial" pitchFamily="34" charset="0"/>
              </a:rPr>
              <a:t>’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2071688" y="4643438"/>
            <a:ext cx="18573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cs typeface="Arial" pitchFamily="34" charset="0"/>
              </a:rPr>
              <a:t>‘</a:t>
            </a:r>
            <a:r>
              <a:rPr lang="cs-CZ" sz="1400">
                <a:cs typeface="Arial" pitchFamily="34" charset="0"/>
              </a:rPr>
              <a:t>Potravina </a:t>
            </a:r>
            <a:r>
              <a:rPr lang="en-GB" sz="1400">
                <a:cs typeface="Arial" pitchFamily="34" charset="0"/>
              </a:rPr>
              <a:t>X </a:t>
            </a:r>
            <a:r>
              <a:rPr lang="cs-CZ" sz="1400">
                <a:cs typeface="Arial" pitchFamily="34" charset="0"/>
              </a:rPr>
              <a:t>přispívá ke snížení rizika vzniku kardiovaskulárního onemocnění</a:t>
            </a:r>
            <a:r>
              <a:rPr lang="en-GB" sz="1400">
                <a:cs typeface="Arial" pitchFamily="34" charset="0"/>
              </a:rPr>
              <a:t>’</a:t>
            </a:r>
          </a:p>
        </p:txBody>
      </p:sp>
      <p:sp>
        <p:nvSpPr>
          <p:cNvPr id="21517" name="Oval 15"/>
          <p:cNvSpPr>
            <a:spLocks noChangeArrowheads="1"/>
          </p:cNvSpPr>
          <p:nvPr/>
        </p:nvSpPr>
        <p:spPr bwMode="auto">
          <a:xfrm>
            <a:off x="2252663" y="1676400"/>
            <a:ext cx="271462" cy="3444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/>
          <a:p>
            <a:pPr defTabSz="831850"/>
            <a:r>
              <a:rPr lang="en-GB" sz="1300">
                <a:solidFill>
                  <a:srgbClr val="00880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3922713" y="1600200"/>
            <a:ext cx="1582737" cy="14335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41" tIns="28470" rIns="56941" bIns="28470">
            <a:spAutoFit/>
          </a:bodyPr>
          <a:lstStyle/>
          <a:p>
            <a:endParaRPr lang="cs-CZ"/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3962400" y="1981200"/>
            <a:ext cx="15160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41" tIns="28470" rIns="56941" bIns="2847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>
                <a:solidFill>
                  <a:srgbClr val="008801"/>
                </a:solidFill>
                <a:cs typeface="Arial" pitchFamily="34" charset="0"/>
              </a:rPr>
              <a:t>Tvrzení o </a:t>
            </a:r>
            <a:endParaRPr lang="en-AU">
              <a:solidFill>
                <a:srgbClr val="008801"/>
              </a:solidFill>
              <a:cs typeface="Arial" pitchFamily="34" charset="0"/>
            </a:endParaRPr>
          </a:p>
          <a:p>
            <a:pPr eaLnBrk="1" hangingPunct="1"/>
            <a:r>
              <a:rPr lang="cs-CZ">
                <a:solidFill>
                  <a:srgbClr val="008801"/>
                </a:solidFill>
                <a:cs typeface="Arial" pitchFamily="34" charset="0"/>
              </a:rPr>
              <a:t>složkách</a:t>
            </a:r>
            <a:endParaRPr lang="en-GB">
              <a:solidFill>
                <a:srgbClr val="008801"/>
              </a:solidFill>
              <a:cs typeface="Arial" pitchFamily="34" charset="0"/>
            </a:endParaRPr>
          </a:p>
        </p:txBody>
      </p:sp>
      <p:sp>
        <p:nvSpPr>
          <p:cNvPr id="21520" name="Text Box 18"/>
          <p:cNvSpPr txBox="1">
            <a:spLocks noChangeArrowheads="1"/>
          </p:cNvSpPr>
          <p:nvPr/>
        </p:nvSpPr>
        <p:spPr bwMode="auto">
          <a:xfrm>
            <a:off x="4059238" y="3370263"/>
            <a:ext cx="12874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41" tIns="28470" rIns="56941" bIns="2847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cs typeface="Arial" pitchFamily="34" charset="0"/>
              </a:rPr>
              <a:t>‘100% </a:t>
            </a:r>
            <a:r>
              <a:rPr lang="cs-CZ" sz="1400">
                <a:cs typeface="Arial" pitchFamily="34" charset="0"/>
              </a:rPr>
              <a:t>ovocný</a:t>
            </a:r>
            <a:r>
              <a:rPr lang="en-GB" sz="1400">
                <a:cs typeface="Arial" pitchFamily="34" charset="0"/>
              </a:rPr>
              <a:t>’</a:t>
            </a:r>
          </a:p>
        </p:txBody>
      </p:sp>
      <p:sp>
        <p:nvSpPr>
          <p:cNvPr id="21521" name="Text Box 19"/>
          <p:cNvSpPr txBox="1">
            <a:spLocks noChangeArrowheads="1"/>
          </p:cNvSpPr>
          <p:nvPr/>
        </p:nvSpPr>
        <p:spPr bwMode="auto">
          <a:xfrm>
            <a:off x="4059238" y="4279900"/>
            <a:ext cx="12874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41" tIns="28470" rIns="56941" bIns="2847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008801"/>
                </a:solidFill>
                <a:cs typeface="Arial" pitchFamily="34" charset="0"/>
              </a:rPr>
              <a:t>‘</a:t>
            </a:r>
            <a:r>
              <a:rPr lang="en-GB" sz="1400">
                <a:cs typeface="Arial" pitchFamily="34" charset="0"/>
              </a:rPr>
              <a:t>’ </a:t>
            </a:r>
            <a:r>
              <a:rPr lang="cs-CZ" sz="1400">
                <a:cs typeface="Arial" pitchFamily="34" charset="0"/>
              </a:rPr>
              <a:t>S čerstvým mlékem</a:t>
            </a:r>
            <a:r>
              <a:rPr lang="en-GB" sz="1400">
                <a:cs typeface="Arial" pitchFamily="34" charset="0"/>
              </a:rPr>
              <a:t>’</a:t>
            </a:r>
          </a:p>
        </p:txBody>
      </p:sp>
      <p:sp>
        <p:nvSpPr>
          <p:cNvPr id="21522" name="Text Box 20"/>
          <p:cNvSpPr txBox="1">
            <a:spLocks noChangeArrowheads="1"/>
          </p:cNvSpPr>
          <p:nvPr/>
        </p:nvSpPr>
        <p:spPr bwMode="auto">
          <a:xfrm>
            <a:off x="3989388" y="5146675"/>
            <a:ext cx="14255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41" tIns="28470" rIns="56941" bIns="2847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cs typeface="Arial" pitchFamily="34" charset="0"/>
              </a:rPr>
              <a:t>‘</a:t>
            </a:r>
            <a:r>
              <a:rPr lang="cs-CZ" sz="1400">
                <a:cs typeface="Arial" pitchFamily="34" charset="0"/>
              </a:rPr>
              <a:t>Bez konzervačních látek</a:t>
            </a:r>
            <a:r>
              <a:rPr lang="en-GB" sz="1400">
                <a:cs typeface="Arial" pitchFamily="34" charset="0"/>
              </a:rPr>
              <a:t> ’</a:t>
            </a:r>
            <a:r>
              <a:rPr lang="en-GB" sz="1400">
                <a:solidFill>
                  <a:srgbClr val="008801"/>
                </a:solidFill>
                <a:cs typeface="Arial" pitchFamily="34" charset="0"/>
              </a:rPr>
              <a:t>’</a:t>
            </a:r>
          </a:p>
        </p:txBody>
      </p:sp>
      <p:sp>
        <p:nvSpPr>
          <p:cNvPr id="21523" name="Oval 21"/>
          <p:cNvSpPr>
            <a:spLocks noChangeArrowheads="1"/>
          </p:cNvSpPr>
          <p:nvPr/>
        </p:nvSpPr>
        <p:spPr bwMode="auto">
          <a:xfrm>
            <a:off x="3951288" y="1677988"/>
            <a:ext cx="274637" cy="3381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6941" tIns="28470" rIns="56941" bIns="28470">
            <a:spAutoFit/>
          </a:bodyPr>
          <a:lstStyle/>
          <a:p>
            <a:pPr defTabSz="831850"/>
            <a:r>
              <a:rPr lang="en-GB" sz="1300">
                <a:solidFill>
                  <a:srgbClr val="00880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1524" name="Rectangle 22"/>
          <p:cNvSpPr>
            <a:spLocks noChangeArrowheads="1"/>
          </p:cNvSpPr>
          <p:nvPr/>
        </p:nvSpPr>
        <p:spPr bwMode="auto">
          <a:xfrm>
            <a:off x="5621338" y="1600200"/>
            <a:ext cx="1581150" cy="14319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/>
          <a:p>
            <a:endParaRPr lang="cs-CZ"/>
          </a:p>
        </p:txBody>
      </p:sp>
      <p:sp>
        <p:nvSpPr>
          <p:cNvPr id="21525" name="Text Box 23"/>
          <p:cNvSpPr txBox="1">
            <a:spLocks noChangeArrowheads="1"/>
          </p:cNvSpPr>
          <p:nvPr/>
        </p:nvSpPr>
        <p:spPr bwMode="auto">
          <a:xfrm>
            <a:off x="5638800" y="1905000"/>
            <a:ext cx="15303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>
                <a:solidFill>
                  <a:srgbClr val="008801"/>
                </a:solidFill>
                <a:cs typeface="Arial" pitchFamily="34" charset="0"/>
              </a:rPr>
              <a:t>Jinak regulovaná tvrzení</a:t>
            </a:r>
            <a:endParaRPr lang="en-GB">
              <a:solidFill>
                <a:srgbClr val="008801"/>
              </a:solidFill>
              <a:cs typeface="Arial" pitchFamily="34" charset="0"/>
            </a:endParaRPr>
          </a:p>
        </p:txBody>
      </p:sp>
      <p:sp>
        <p:nvSpPr>
          <p:cNvPr id="21526" name="Text Box 24"/>
          <p:cNvSpPr txBox="1">
            <a:spLocks noChangeArrowheads="1"/>
          </p:cNvSpPr>
          <p:nvPr/>
        </p:nvSpPr>
        <p:spPr bwMode="auto">
          <a:xfrm>
            <a:off x="5775325" y="3370263"/>
            <a:ext cx="1287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008801"/>
                </a:solidFill>
                <a:cs typeface="Arial" pitchFamily="34" charset="0"/>
              </a:rPr>
              <a:t>‘</a:t>
            </a:r>
            <a:r>
              <a:rPr lang="en-GB" sz="1400">
                <a:cs typeface="Arial" pitchFamily="34" charset="0"/>
              </a:rPr>
              <a:t>’ O</a:t>
            </a:r>
            <a:r>
              <a:rPr lang="cs-CZ" sz="1400">
                <a:cs typeface="Arial" pitchFamily="34" charset="0"/>
              </a:rPr>
              <a:t>rganický</a:t>
            </a:r>
            <a:r>
              <a:rPr lang="en-GB" sz="1400">
                <a:cs typeface="Arial" pitchFamily="34" charset="0"/>
              </a:rPr>
              <a:t>’</a:t>
            </a:r>
          </a:p>
        </p:txBody>
      </p:sp>
      <p:sp>
        <p:nvSpPr>
          <p:cNvPr id="21527" name="Text Box 25"/>
          <p:cNvSpPr txBox="1">
            <a:spLocks noChangeArrowheads="1"/>
          </p:cNvSpPr>
          <p:nvPr/>
        </p:nvSpPr>
        <p:spPr bwMode="auto">
          <a:xfrm>
            <a:off x="5857875" y="4214813"/>
            <a:ext cx="12874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cs typeface="Arial" pitchFamily="34" charset="0"/>
              </a:rPr>
              <a:t>‘</a:t>
            </a:r>
            <a:r>
              <a:rPr lang="cs-CZ" sz="1400">
                <a:cs typeface="Arial" pitchFamily="34" charset="0"/>
              </a:rPr>
              <a:t>Vhodné pro </a:t>
            </a:r>
            <a:r>
              <a:rPr lang="en-GB" sz="1400">
                <a:cs typeface="Arial" pitchFamily="34" charset="0"/>
              </a:rPr>
              <a:t>vegetari</a:t>
            </a:r>
            <a:r>
              <a:rPr lang="cs-CZ" sz="1400">
                <a:cs typeface="Arial" pitchFamily="34" charset="0"/>
              </a:rPr>
              <a:t>ány</a:t>
            </a:r>
            <a:r>
              <a:rPr lang="en-GB" sz="1400">
                <a:cs typeface="Arial" pitchFamily="34" charset="0"/>
              </a:rPr>
              <a:t>’</a:t>
            </a:r>
          </a:p>
        </p:txBody>
      </p:sp>
      <p:sp>
        <p:nvSpPr>
          <p:cNvPr id="21528" name="Oval 26"/>
          <p:cNvSpPr>
            <a:spLocks noChangeArrowheads="1"/>
          </p:cNvSpPr>
          <p:nvPr/>
        </p:nvSpPr>
        <p:spPr bwMode="auto">
          <a:xfrm>
            <a:off x="5651500" y="1676400"/>
            <a:ext cx="273050" cy="3444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/>
          <a:p>
            <a:pPr defTabSz="831850"/>
            <a:r>
              <a:rPr lang="en-GB" sz="1300">
                <a:solidFill>
                  <a:srgbClr val="00880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529" name="Rectangle 27"/>
          <p:cNvSpPr>
            <a:spLocks noChangeArrowheads="1"/>
          </p:cNvSpPr>
          <p:nvPr/>
        </p:nvSpPr>
        <p:spPr bwMode="auto">
          <a:xfrm>
            <a:off x="7292975" y="1600200"/>
            <a:ext cx="1581150" cy="143351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/>
          <a:p>
            <a:endParaRPr lang="cs-CZ"/>
          </a:p>
        </p:txBody>
      </p:sp>
      <p:sp>
        <p:nvSpPr>
          <p:cNvPr id="21530" name="Text Box 28"/>
          <p:cNvSpPr txBox="1">
            <a:spLocks noChangeArrowheads="1"/>
          </p:cNvSpPr>
          <p:nvPr/>
        </p:nvSpPr>
        <p:spPr bwMode="auto">
          <a:xfrm>
            <a:off x="7499350" y="1905000"/>
            <a:ext cx="128746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000">
                <a:solidFill>
                  <a:srgbClr val="008801"/>
                </a:solidFill>
                <a:cs typeface="Arial" pitchFamily="34" charset="0"/>
              </a:rPr>
              <a:t>Reklamní</a:t>
            </a:r>
            <a:endParaRPr lang="en-AU" sz="2000">
              <a:solidFill>
                <a:srgbClr val="008801"/>
              </a:solidFill>
              <a:cs typeface="Arial" pitchFamily="34" charset="0"/>
            </a:endParaRPr>
          </a:p>
          <a:p>
            <a:pPr eaLnBrk="1" hangingPunct="1"/>
            <a:r>
              <a:rPr lang="cs-CZ">
                <a:solidFill>
                  <a:srgbClr val="008801"/>
                </a:solidFill>
                <a:cs typeface="Arial" pitchFamily="34" charset="0"/>
              </a:rPr>
              <a:t>tvrzení</a:t>
            </a:r>
            <a:endParaRPr lang="en-AU">
              <a:solidFill>
                <a:srgbClr val="008801"/>
              </a:solidFill>
              <a:cs typeface="Arial" pitchFamily="34" charset="0"/>
            </a:endParaRPr>
          </a:p>
          <a:p>
            <a:pPr eaLnBrk="1" hangingPunct="1"/>
            <a:r>
              <a:rPr lang="en-GB">
                <a:solidFill>
                  <a:srgbClr val="008801"/>
                </a:solidFill>
                <a:cs typeface="Arial" pitchFamily="34" charset="0"/>
              </a:rPr>
              <a:t>(slogan</a:t>
            </a:r>
            <a:r>
              <a:rPr lang="cs-CZ">
                <a:solidFill>
                  <a:srgbClr val="008801"/>
                </a:solidFill>
                <a:cs typeface="Arial" pitchFamily="34" charset="0"/>
              </a:rPr>
              <a:t>y</a:t>
            </a:r>
            <a:r>
              <a:rPr lang="en-GB">
                <a:solidFill>
                  <a:srgbClr val="008801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1531" name="Text Box 29"/>
          <p:cNvSpPr txBox="1">
            <a:spLocks noChangeArrowheads="1"/>
          </p:cNvSpPr>
          <p:nvPr/>
        </p:nvSpPr>
        <p:spPr bwMode="auto">
          <a:xfrm>
            <a:off x="7505700" y="3370263"/>
            <a:ext cx="12874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cs typeface="Arial" pitchFamily="34" charset="0"/>
              </a:rPr>
              <a:t>‘</a:t>
            </a:r>
            <a:r>
              <a:rPr lang="cs-CZ" sz="1400">
                <a:cs typeface="Arial" pitchFamily="34" charset="0"/>
              </a:rPr>
              <a:t>Produkt X vám dává křídla’</a:t>
            </a:r>
          </a:p>
        </p:txBody>
      </p:sp>
      <p:sp>
        <p:nvSpPr>
          <p:cNvPr id="21532" name="Oval 30"/>
          <p:cNvSpPr>
            <a:spLocks noChangeArrowheads="1"/>
          </p:cNvSpPr>
          <p:nvPr/>
        </p:nvSpPr>
        <p:spPr bwMode="auto">
          <a:xfrm>
            <a:off x="7308850" y="1676400"/>
            <a:ext cx="271463" cy="3444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/>
          <a:p>
            <a:pPr defTabSz="831850"/>
            <a:r>
              <a:rPr lang="en-GB" sz="1300">
                <a:solidFill>
                  <a:srgbClr val="00880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1533" name="Text Box 31"/>
          <p:cNvSpPr txBox="1">
            <a:spLocks noChangeArrowheads="1"/>
          </p:cNvSpPr>
          <p:nvPr/>
        </p:nvSpPr>
        <p:spPr bwMode="auto">
          <a:xfrm>
            <a:off x="7502525" y="4295775"/>
            <a:ext cx="12874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00" tIns="31300" rIns="62600" bIns="31300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400">
                <a:cs typeface="Arial" pitchFamily="34" charset="0"/>
              </a:rPr>
              <a:t>‘Produkt Y udělá vaše děti šťastnými’</a:t>
            </a:r>
          </a:p>
        </p:txBody>
      </p:sp>
      <p:sp>
        <p:nvSpPr>
          <p:cNvPr id="21534" name="Line 32"/>
          <p:cNvSpPr>
            <a:spLocks noChangeShapeType="1"/>
          </p:cNvSpPr>
          <p:nvPr/>
        </p:nvSpPr>
        <p:spPr bwMode="auto">
          <a:xfrm>
            <a:off x="2133600" y="1600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35" name="Line 33"/>
          <p:cNvSpPr>
            <a:spLocks noChangeShapeType="1"/>
          </p:cNvSpPr>
          <p:nvPr/>
        </p:nvSpPr>
        <p:spPr bwMode="auto">
          <a:xfrm>
            <a:off x="3886200" y="1600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36" name="Line 34"/>
          <p:cNvSpPr>
            <a:spLocks noChangeShapeType="1"/>
          </p:cNvSpPr>
          <p:nvPr/>
        </p:nvSpPr>
        <p:spPr bwMode="auto">
          <a:xfrm>
            <a:off x="5562600" y="1600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37" name="Line 35"/>
          <p:cNvSpPr>
            <a:spLocks noChangeShapeType="1"/>
          </p:cNvSpPr>
          <p:nvPr/>
        </p:nvSpPr>
        <p:spPr bwMode="auto">
          <a:xfrm>
            <a:off x="7239000" y="1600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38" name="AutoShape 36"/>
          <p:cNvSpPr>
            <a:spLocks noChangeArrowheads="1"/>
          </p:cNvSpPr>
          <p:nvPr/>
        </p:nvSpPr>
        <p:spPr bwMode="auto">
          <a:xfrm>
            <a:off x="457200" y="1219200"/>
            <a:ext cx="3352800" cy="5486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39" name="Rectangle 37"/>
          <p:cNvSpPr>
            <a:spLocks noChangeArrowheads="1"/>
          </p:cNvSpPr>
          <p:nvPr/>
        </p:nvSpPr>
        <p:spPr bwMode="auto">
          <a:xfrm rot="-2969525">
            <a:off x="-827881" y="3378994"/>
            <a:ext cx="5478463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38979" tIns="19489" rIns="38979" bIns="19489">
            <a:spAutoFit/>
          </a:bodyPr>
          <a:lstStyle/>
          <a:p>
            <a:pPr defTabSz="831850"/>
            <a:r>
              <a:rPr lang="cs-CZ" sz="2000" b="1">
                <a:solidFill>
                  <a:schemeClr val="bg1"/>
                </a:solidFill>
                <a:cs typeface="Arial" pitchFamily="34" charset="0"/>
              </a:rPr>
              <a:t>Spadá pod Nařízení EC/</a:t>
            </a:r>
            <a:r>
              <a:rPr lang="en-GB" sz="2000" b="1">
                <a:solidFill>
                  <a:schemeClr val="bg1"/>
                </a:solidFill>
                <a:cs typeface="Arial" pitchFamily="34" charset="0"/>
              </a:rPr>
              <a:t>1924/2006</a:t>
            </a:r>
          </a:p>
        </p:txBody>
      </p:sp>
      <p:sp>
        <p:nvSpPr>
          <p:cNvPr id="21540" name="TextovéPole 35"/>
          <p:cNvSpPr txBox="1">
            <a:spLocks noChangeArrowheads="1"/>
          </p:cNvSpPr>
          <p:nvPr/>
        </p:nvSpPr>
        <p:spPr bwMode="auto">
          <a:xfrm>
            <a:off x="5435600" y="6308725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cs-CZ" sz="1400">
                <a:latin typeface="Calibri" pitchFamily="34" charset="0"/>
                <a:cs typeface="Calibri" pitchFamily="34" charset="0"/>
              </a:rPr>
              <a:t>Autor Mgr. Martina Šímová, ČASP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68952" cy="923801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3600" dirty="0" smtClean="0">
                <a:effectLst/>
              </a:rPr>
              <a:t>Hranice mezi jednotlivými typy tvrzení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116013" y="1773238"/>
            <a:ext cx="7527925" cy="40322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smtClean="0">
                <a:solidFill>
                  <a:srgbClr val="835E01"/>
                </a:solidFill>
                <a:latin typeface="Calibri" pitchFamily="34" charset="0"/>
                <a:cs typeface="Calibri" pitchFamily="34" charset="0"/>
              </a:rPr>
              <a:t>Tvrzení podle čl.13: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solidFill>
                  <a:srgbClr val="84AA33"/>
                </a:solidFill>
                <a:latin typeface="Calibri" pitchFamily="34" charset="0"/>
                <a:cs typeface="Calibri" pitchFamily="34" charset="0"/>
              </a:rPr>
              <a:t>Týká se normálních tělesných funkcí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Příklad</a:t>
            </a:r>
            <a:r>
              <a:rPr lang="cs-CZ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…udržuje [uvedení běžné životní funkce organismu] </a:t>
            </a:r>
            <a:r>
              <a:rPr lang="cs-CZ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>
              <a:solidFill>
                <a:srgbClr val="835E0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smtClean="0">
                <a:solidFill>
                  <a:srgbClr val="835E01"/>
                </a:solidFill>
                <a:latin typeface="Calibri" pitchFamily="34" charset="0"/>
                <a:cs typeface="Calibri" pitchFamily="34" charset="0"/>
              </a:rPr>
              <a:t>Tvrzení podle čl. 14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solidFill>
                  <a:srgbClr val="84AA33"/>
                </a:solidFill>
                <a:latin typeface="Calibri" pitchFamily="34" charset="0"/>
                <a:cs typeface="Calibri" pitchFamily="34" charset="0"/>
              </a:rPr>
              <a:t>Týká se snižování rizikového faktoru onemocnění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solidFill>
                  <a:srgbClr val="84AA33"/>
                </a:solidFill>
                <a:latin typeface="Calibri" pitchFamily="34" charset="0"/>
                <a:cs typeface="Calibri" pitchFamily="34" charset="0"/>
              </a:rPr>
              <a:t>Může a nemusí zmiňovat název příslušného onemocnění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Příklad: …snižuje [uvedení rizikového faktoru]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>
                <a:cs typeface="Times New Roman" pitchFamily="18" charset="0"/>
              </a:rPr>
              <a:t>  </a:t>
            </a: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cs-CZ" sz="2000" dirty="0" smtClean="0"/>
          </a:p>
        </p:txBody>
      </p:sp>
      <p:sp>
        <p:nvSpPr>
          <p:cNvPr id="20484" name="Zástupný symbol pro datum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8" descr="docto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24175"/>
            <a:ext cx="15367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Obrázek 7" descr="medifast20kdoctors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9"/>
          <a:stretch>
            <a:fillRect/>
          </a:stretch>
        </p:blipFill>
        <p:spPr bwMode="auto">
          <a:xfrm>
            <a:off x="1258888" y="4005263"/>
            <a:ext cx="38163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Zástupný symbol pro obsah 2"/>
          <p:cNvSpPr>
            <a:spLocks noGrp="1"/>
          </p:cNvSpPr>
          <p:nvPr>
            <p:ph idx="4294967295"/>
          </p:nvPr>
        </p:nvSpPr>
        <p:spPr>
          <a:xfrm>
            <a:off x="250825" y="703263"/>
            <a:ext cx="8785225" cy="56054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000" b="1" smtClean="0"/>
          </a:p>
          <a:p>
            <a:pPr lvl="1" indent="-282575"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b="1" smtClean="0"/>
              <a:t>na nápojích s obsahem alkoholu vyšším než 1,2 % objemových </a:t>
            </a:r>
            <a:r>
              <a:rPr lang="cs-CZ" sz="1600" smtClean="0"/>
              <a:t>nesmějí být uváděna zdravotní tvrzení (doplňky stravy v kapalné formě a o obsahu alkoholu </a:t>
            </a:r>
            <a:r>
              <a:rPr lang="cs-CZ" sz="1600" smtClean="0">
                <a:cs typeface="Calibri" pitchFamily="34" charset="0"/>
              </a:rPr>
              <a:t>&gt; 1,2 % objemových se pro účely tohoto nařízení nepovažují za nápoje)</a:t>
            </a:r>
            <a:endParaRPr lang="cs-CZ" sz="1600" smtClean="0"/>
          </a:p>
          <a:p>
            <a:pPr lvl="1" indent="-282575"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smtClean="0"/>
              <a:t>tvrzení, která </a:t>
            </a:r>
            <a:r>
              <a:rPr lang="cs-CZ" sz="1600" b="1" smtClean="0"/>
              <a:t>naznačují, že nekonzumováním dané potraviny by mohlo být ohroženo zdraví</a:t>
            </a:r>
          </a:p>
          <a:p>
            <a:pPr lvl="1" indent="-282575"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smtClean="0"/>
              <a:t>tvrzení, která </a:t>
            </a:r>
            <a:r>
              <a:rPr lang="cs-CZ" sz="1600" b="1" smtClean="0"/>
              <a:t>odkazují na míru nebo množství úbytku hmotnosti </a:t>
            </a:r>
          </a:p>
          <a:p>
            <a:pPr lvl="1" indent="-282575">
              <a:lnSpc>
                <a:spcPct val="80000"/>
              </a:lnSpc>
              <a:buFont typeface="Courier New" pitchFamily="49" charset="0"/>
              <a:buChar char="o"/>
            </a:pPr>
            <a:endParaRPr lang="cs-CZ" sz="1600" smtClean="0"/>
          </a:p>
          <a:p>
            <a:pPr lvl="1" indent="-282575">
              <a:lnSpc>
                <a:spcPct val="80000"/>
              </a:lnSpc>
              <a:buFont typeface="Courier New" pitchFamily="49" charset="0"/>
              <a:buChar char="o"/>
            </a:pPr>
            <a:endParaRPr lang="cs-CZ" sz="1600" smtClean="0"/>
          </a:p>
          <a:p>
            <a:pPr lvl="1" indent="-282575">
              <a:lnSpc>
                <a:spcPct val="80000"/>
              </a:lnSpc>
              <a:buFont typeface="Courier New" pitchFamily="49" charset="0"/>
              <a:buChar char="o"/>
            </a:pPr>
            <a:endParaRPr lang="cs-CZ" sz="1600" smtClean="0"/>
          </a:p>
          <a:p>
            <a:pPr lvl="1" indent="-282575">
              <a:lnSpc>
                <a:spcPct val="80000"/>
              </a:lnSpc>
              <a:buFont typeface="Courier New" pitchFamily="49" charset="0"/>
              <a:buChar char="o"/>
            </a:pPr>
            <a:endParaRPr lang="cs-CZ" sz="1600" smtClean="0"/>
          </a:p>
          <a:p>
            <a:pPr lvl="1" indent="-282575">
              <a:lnSpc>
                <a:spcPct val="80000"/>
              </a:lnSpc>
              <a:buFont typeface="Courier New" pitchFamily="49" charset="0"/>
              <a:buChar char="o"/>
            </a:pPr>
            <a:endParaRPr lang="cs-CZ" sz="1600" smtClean="0"/>
          </a:p>
          <a:p>
            <a:pPr lvl="1" indent="-282575">
              <a:lnSpc>
                <a:spcPct val="80000"/>
              </a:lnSpc>
              <a:buFont typeface="Courier New" pitchFamily="49" charset="0"/>
              <a:buChar char="o"/>
            </a:pPr>
            <a:endParaRPr lang="cs-CZ" sz="1600" smtClean="0"/>
          </a:p>
          <a:p>
            <a:pPr lvl="1" indent="-282575">
              <a:lnSpc>
                <a:spcPct val="80000"/>
              </a:lnSpc>
              <a:buFont typeface="Courier New" pitchFamily="49" charset="0"/>
              <a:buChar char="o"/>
            </a:pPr>
            <a:endParaRPr lang="cs-CZ" sz="1600" smtClean="0"/>
          </a:p>
          <a:p>
            <a:pPr lvl="1" indent="-282575">
              <a:lnSpc>
                <a:spcPct val="80000"/>
              </a:lnSpc>
              <a:buFont typeface="Courier New" pitchFamily="49" charset="0"/>
              <a:buChar char="o"/>
            </a:pPr>
            <a:endParaRPr lang="cs-CZ" sz="1600" smtClean="0"/>
          </a:p>
          <a:p>
            <a:pPr lvl="1" indent="-282575"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smtClean="0"/>
              <a:t>tvrzení, která </a:t>
            </a:r>
            <a:r>
              <a:rPr lang="cs-CZ" sz="1600" b="1" smtClean="0"/>
              <a:t>odkazují na doporučení jednotlivých lékařů nebo dalších odborníků ve zdravotnictví </a:t>
            </a:r>
            <a:r>
              <a:rPr lang="cs-CZ" sz="1600" smtClean="0"/>
              <a:t>a sdružení, která nejsou uvedena   v čl. 11</a:t>
            </a:r>
          </a:p>
          <a:p>
            <a:pPr>
              <a:buFont typeface="Wingdings" pitchFamily="2" charset="2"/>
              <a:buNone/>
            </a:pPr>
            <a:r>
              <a:rPr lang="cs-CZ" sz="1400" i="1" smtClean="0">
                <a:solidFill>
                  <a:srgbClr val="FF0000"/>
                </a:solidFill>
              </a:rPr>
              <a:t>Existuje ČR národní seznam, který byl publikován ve Věstníku MZ v září 2007:   Česká lékařská, stomatologická a lékárnická komora, Česká lékařská společnost JEP a její odborné společnosti, Společnost pro výživu, Česká společnost pro jakost, Společnost pro probiotika a prebiotika.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en-US" sz="2000" smtClean="0">
              <a:latin typeface="Times New Roman" pitchFamily="18" charset="0"/>
            </a:endParaRPr>
          </a:p>
          <a:p>
            <a:pPr lvl="1" indent="-282575">
              <a:lnSpc>
                <a:spcPct val="80000"/>
              </a:lnSpc>
              <a:buFont typeface="Courier New" pitchFamily="49" charset="0"/>
              <a:buChar char="o"/>
            </a:pPr>
            <a:endParaRPr lang="cs-CZ" sz="16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cs-CZ" sz="1600" smtClean="0"/>
          </a:p>
        </p:txBody>
      </p:sp>
      <p:pic>
        <p:nvPicPr>
          <p:cNvPr id="23557" name="Obrázek 6" descr="Supplements-And-Weight-Loss-10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1"/>
          <a:stretch>
            <a:fillRect/>
          </a:stretch>
        </p:blipFill>
        <p:spPr bwMode="auto">
          <a:xfrm>
            <a:off x="6804025" y="2781300"/>
            <a:ext cx="21399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Nadpis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8820150" cy="10525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cs-CZ" sz="3200" smtClean="0">
                <a:solidFill>
                  <a:srgbClr val="006600"/>
                </a:solidFill>
                <a:effectLst/>
              </a:rPr>
              <a:t>Obecná omezení pro zdravotní tvrzení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FA0F50C-04B5-41E3-836F-F7FBC28CF03F}" type="slidenum">
              <a:rPr lang="en-CA"/>
              <a:pPr>
                <a:defRPr/>
              </a:pPr>
              <a:t>19</a:t>
            </a:fld>
            <a:endParaRPr lang="en-CA"/>
          </a:p>
        </p:txBody>
      </p:sp>
      <p:pic>
        <p:nvPicPr>
          <p:cNvPr id="23560" name="Obrázek 7" descr="imagesCAG2JBG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57563"/>
            <a:ext cx="17272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ovací šipka 10"/>
          <p:cNvCxnSpPr/>
          <p:nvPr/>
        </p:nvCxnSpPr>
        <p:spPr>
          <a:xfrm>
            <a:off x="6227763" y="2781300"/>
            <a:ext cx="360362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2771775" y="4292600"/>
            <a:ext cx="287338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3"/>
            <a:ext cx="3708093" cy="79208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400" dirty="0">
                <a:latin typeface="Arial" pitchFamily="34" charset="0"/>
              </a:rPr>
              <a:t>Obecné a související skutečnosti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463" y="1196975"/>
            <a:ext cx="3894137" cy="4429125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b="1" dirty="0" smtClean="0">
                <a:solidFill>
                  <a:srgbClr val="990000"/>
                </a:solidFill>
              </a:rPr>
              <a:t>Povinné údaje: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název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obchodní firmy a sídlo výrobce nebo dovozce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název druhu, skupiny nebo podskupiny potravin stanoveným ve vyhlášce, pod nímž je  potravina uváděna do oběhu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údaj o množství 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výrobku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datum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použitelnosti u druhů potravin podléhajících rychle zkáze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datum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minimální trvanlivosti </a:t>
            </a:r>
            <a:endParaRPr lang="cs-CZ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údaj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složení potraviny podle použitých surovin a přídatných látek, látek určených k aromatizaci a potravních doplňků</a:t>
            </a:r>
          </a:p>
        </p:txBody>
      </p:sp>
      <p:sp>
        <p:nvSpPr>
          <p:cNvPr id="6148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288" y="1700213"/>
            <a:ext cx="3460750" cy="2376487"/>
          </a:xfrm>
        </p:spPr>
        <p:txBody>
          <a:bodyPr/>
          <a:lstStyle/>
          <a:p>
            <a:r>
              <a:rPr lang="cs-CZ" sz="1600" b="1" smtClean="0">
                <a:solidFill>
                  <a:srgbClr val="45C733"/>
                </a:solidFill>
              </a:rPr>
              <a:t>Jedná se o označování potravin!</a:t>
            </a:r>
          </a:p>
          <a:p>
            <a:r>
              <a:rPr lang="cs-CZ" smtClean="0"/>
              <a:t>Údaje uváděné na obalech potravin jsou pro spotřebitele základním zdrojem informací, aby se mohl rozhodnout při výběru ze širokého spektra výrobků. Co a jak musí být na baleném výrobku uvedeno, ukládají </a:t>
            </a:r>
            <a:r>
              <a:rPr lang="cs-CZ" b="1" smtClean="0"/>
              <a:t>české zákony a prováděcí vyhlášky</a:t>
            </a:r>
            <a:r>
              <a:rPr lang="cs-CZ" smtClean="0"/>
              <a:t>, a také </a:t>
            </a:r>
            <a:r>
              <a:rPr lang="cs-CZ" b="1" smtClean="0"/>
              <a:t>nařízení Evropského společenství</a:t>
            </a:r>
            <a:r>
              <a:rPr lang="cs-CZ" smtClean="0"/>
              <a:t>. </a:t>
            </a:r>
          </a:p>
          <a:p>
            <a:endParaRPr lang="cs-CZ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SZPI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53DF-D28D-449B-9CDD-46B49BD9E3E2}" type="slidenum">
              <a:rPr lang="en-CA"/>
              <a:pPr>
                <a:defRPr/>
              </a:pPr>
              <a:t>2</a:t>
            </a:fld>
            <a:endParaRPr lang="en-CA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4" y="3933056"/>
            <a:ext cx="2610157" cy="276581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5" y="1268760"/>
            <a:ext cx="8435156" cy="4657378"/>
          </a:xfrm>
        </p:spPr>
        <p:txBody>
          <a:bodyPr/>
          <a:lstStyle/>
          <a:p>
            <a:r>
              <a:rPr lang="cs-CZ" sz="2000" dirty="0" smtClean="0"/>
              <a:t>tvrzení podle čl. 13 odst. 1 – schválená + on hold + </a:t>
            </a:r>
            <a:r>
              <a:rPr lang="cs-CZ" sz="2000" dirty="0" err="1" smtClean="0"/>
              <a:t>botanicals</a:t>
            </a:r>
            <a:endParaRPr lang="cs-CZ" sz="2000" dirty="0" smtClean="0"/>
          </a:p>
          <a:p>
            <a:r>
              <a:rPr lang="cs-CZ" sz="2000" dirty="0" smtClean="0"/>
              <a:t>schválená podle čl. 13 odst. 5</a:t>
            </a:r>
          </a:p>
          <a:p>
            <a:r>
              <a:rPr lang="cs-CZ" sz="2000" dirty="0" smtClean="0"/>
              <a:t>schválená podle čl. 14 </a:t>
            </a:r>
          </a:p>
          <a:p>
            <a:r>
              <a:rPr lang="cs-CZ" sz="2000" dirty="0" smtClean="0"/>
              <a:t>ochranné známky nebo obchodní značky, které lze považovat za zdravotní tvrzení  (existující před 1. 1. 2005, přechodné období do 19. 1. 2022)</a:t>
            </a:r>
          </a:p>
          <a:p>
            <a:r>
              <a:rPr lang="cs-CZ" sz="2000" dirty="0" smtClean="0"/>
              <a:t>druhové popisky (názvy), které se již tradičně používají k označení určité zvláštnosti skupiny potravin či nápojů, z níž by mohl vyplývat nějaký účinek na lidské zdraví (výjimka se uděluje na základě žádosti, pravidla pro podávání žádostí nebyla dosud Komisí přijata)</a:t>
            </a:r>
          </a:p>
          <a:p>
            <a:r>
              <a:rPr lang="cs-CZ" sz="2000" dirty="0" smtClean="0"/>
              <a:t>odkaz na </a:t>
            </a:r>
            <a:r>
              <a:rPr lang="cs-CZ" sz="2000" dirty="0" smtClean="0">
                <a:solidFill>
                  <a:srgbClr val="FF0000"/>
                </a:solidFill>
              </a:rPr>
              <a:t>obecné nespecifické příznivé účinky </a:t>
            </a:r>
            <a:r>
              <a:rPr lang="cs-CZ" sz="2000" dirty="0" smtClean="0"/>
              <a:t>na celkové dobré zdraví a duševní a tělesnou pohodu, </a:t>
            </a:r>
            <a:r>
              <a:rPr lang="cs-CZ" sz="2000" b="1" dirty="0" smtClean="0">
                <a:solidFill>
                  <a:srgbClr val="FF0000"/>
                </a:solidFill>
              </a:rPr>
              <a:t>je-li doplněn zvláštním zdravotním tvrzením schváleným podle čl. 13 nebo 14</a:t>
            </a:r>
          </a:p>
          <a:p>
            <a:endParaRPr lang="cs-CZ" sz="2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SZPI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B4ECB2A-C42A-4322-AEB6-DE162CEF1DC2}" type="slidenum">
              <a:rPr lang="en-CA"/>
              <a:pPr>
                <a:defRPr/>
              </a:pPr>
              <a:t>20</a:t>
            </a:fld>
            <a:endParaRPr lang="en-CA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644650" y="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4300" dirty="0">
                <a:solidFill>
                  <a:srgbClr val="006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Přípustná zdravotní tvrzení</a:t>
            </a:r>
          </a:p>
        </p:txBody>
      </p:sp>
      <p:pic>
        <p:nvPicPr>
          <p:cNvPr id="24582" name="Picture 4" descr="hplogoCZ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016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 bwMode="auto">
          <a:xfrm>
            <a:off x="1043608" y="260648"/>
            <a:ext cx="6911975" cy="12239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cs-CZ" sz="3200" dirty="0" smtClean="0">
                <a:solidFill>
                  <a:srgbClr val="9900FF"/>
                </a:solidFill>
                <a:effectLst/>
                <a:latin typeface="Algerian" pitchFamily="82" charset="0"/>
              </a:rPr>
              <a:t>Seznam schválených funkčních zdravotních tvrzení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051720" y="2924944"/>
            <a:ext cx="6400229" cy="3312368"/>
          </a:xfrm>
        </p:spPr>
        <p:txBody>
          <a:bodyPr rtlCol="0">
            <a:normAutofit fontScale="92500" lnSpcReduction="20000"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b="1" dirty="0">
                <a:solidFill>
                  <a:srgbClr val="9900FF"/>
                </a:solidFill>
              </a:rPr>
              <a:t>Nařízení Komise (EU) č. 432/2012 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 dne 16.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května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kterým se zřizuje seznam schválených zdravotních tvrzení při označování potravin jiných než tvrzení o snížení rizika onemocnění</a:t>
            </a:r>
          </a:p>
          <a:p>
            <a:pPr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použitelnost od 14. prosince 2012</a:t>
            </a:r>
          </a:p>
          <a:p>
            <a:pPr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15. prosince 2012 - lze používat pouze funkční zdravotní tvrzení uvedená na seznamu</a:t>
            </a:r>
          </a:p>
          <a:p>
            <a:pPr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196752"/>
            <a:ext cx="2119299" cy="166039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536504" cy="5256584"/>
          </a:xfrm>
        </p:spPr>
        <p:txBody>
          <a:bodyPr rtlCol="0">
            <a:normAutofit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sz="1800" b="1" dirty="0" smtClean="0">
                <a:solidFill>
                  <a:srgbClr val="A50021"/>
                </a:solidFill>
                <a:latin typeface="+mj-lt"/>
                <a:cs typeface="Aharoni" pitchFamily="2" charset="-79"/>
              </a:rPr>
              <a:t>Celkem schváleno 222 funkčních zdravotních tvrzení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sz="1400" b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Jakékoli </a:t>
            </a:r>
            <a:r>
              <a:rPr lang="cs-CZ" sz="1400" b="1" dirty="0">
                <a:solidFill>
                  <a:schemeClr val="tx1"/>
                </a:solidFill>
                <a:latin typeface="+mj-lt"/>
                <a:cs typeface="Aharoni" pitchFamily="2" charset="-79"/>
              </a:rPr>
              <a:t>rozhodnutí o schválení zdravotního </a:t>
            </a:r>
            <a:r>
              <a:rPr lang="cs-CZ" sz="1400" b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tvrzení 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sz="1400" b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NEZNAMENÁ: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Tx/>
              <a:buChar char="-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schválení uvádění látky, ke které se tvrzení vztahuje, na trh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Tx/>
              <a:buChar char="-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rozhodnutí o tom, zda lze danou látku používat v potravinách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Tx/>
              <a:buChar char="-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klasifikaci určitých výrobků jako potravin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Některé specifické položky: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Tx/>
              <a:buChar char="-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Živočišné uhlí – přispívá ke snížení nadměrného nadýmání po jídle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Tx/>
              <a:buChar char="-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Melatonin – usnadnění překonání subjektivních potížích při jet-</a:t>
            </a:r>
            <a:r>
              <a:rPr lang="cs-CZ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lagu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 pomoc při usínání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Tx/>
              <a:buChar char="-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Betain – přispívá k normálnímu štěpení aminokyselin (jako např. </a:t>
            </a:r>
            <a:r>
              <a:rPr lang="cs-CZ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homocystein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60840" cy="122413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dirty="0" smtClean="0">
                <a:solidFill>
                  <a:srgbClr val="CC0000"/>
                </a:solidFill>
                <a:effectLst/>
              </a:rPr>
              <a:t>Seznam schválených funkčních zdravotních tvrzení podle 432/2012</a:t>
            </a:r>
            <a:r>
              <a:rPr lang="cs-CZ" sz="2800" dirty="0" smtClean="0">
                <a:effectLst/>
              </a:rPr>
              <a:t/>
            </a:r>
            <a:br>
              <a:rPr lang="cs-CZ" sz="2800" dirty="0" smtClean="0">
                <a:effectLst/>
              </a:rPr>
            </a:br>
            <a:endParaRPr lang="cs-CZ" sz="1600" dirty="0" smtClean="0">
              <a:effectLst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r="723"/>
          <a:stretch>
            <a:fillRect/>
          </a:stretch>
        </p:blipFill>
        <p:spPr/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065963" cy="12954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dirty="0" smtClean="0">
                <a:solidFill>
                  <a:srgbClr val="336600"/>
                </a:solidFill>
                <a:effectLst/>
                <a:latin typeface="Arial" pitchFamily="34" charset="0"/>
                <a:cs typeface="Arial" pitchFamily="34" charset="0"/>
              </a:rPr>
              <a:t>Situace po vytvoření seznamu schválených tvrzení podle čl. 13 (1) Nařízení 432/2012</a:t>
            </a:r>
            <a:r>
              <a:rPr lang="cs-CZ" sz="2800" dirty="0" smtClean="0">
                <a:effectLst/>
              </a:rPr>
              <a:t/>
            </a:r>
            <a:br>
              <a:rPr lang="cs-CZ" sz="2800" dirty="0" smtClean="0">
                <a:effectLst/>
              </a:rPr>
            </a:br>
            <a:endParaRPr lang="en-US" sz="2800" dirty="0">
              <a:effectLst/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4294967295"/>
          </p:nvPr>
        </p:nvSpPr>
        <p:spPr>
          <a:xfrm>
            <a:off x="539552" y="1844824"/>
            <a:ext cx="8352928" cy="4656584"/>
          </a:xfrm>
        </p:spPr>
        <p:txBody>
          <a:bodyPr rtlCol="0">
            <a:normAutofit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Schválená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součástí Nařízení 432/2012, seznam uveden v českém jazyce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b="1" u="sng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Zamítnutá</a:t>
            </a:r>
            <a:r>
              <a:rPr lang="cs-CZ" sz="28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uvedená pouze v registru EU v angličtině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b="1" u="sng" dirty="0" smtClean="0">
                <a:solidFill>
                  <a:srgbClr val="CC9900"/>
                </a:solidFill>
                <a:latin typeface="Arial" pitchFamily="34" charset="0"/>
                <a:cs typeface="Arial" pitchFamily="34" charset="0"/>
              </a:rPr>
              <a:t>Neposouzená – „on hold“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b="1" dirty="0" smtClean="0">
                <a:solidFill>
                  <a:srgbClr val="CC9900"/>
                </a:solidFill>
                <a:latin typeface="Arial" pitchFamily="34" charset="0"/>
                <a:cs typeface="Arial" pitchFamily="34" charset="0"/>
              </a:rPr>
              <a:t>uvedena pouze formou identifikačních čísel na stránkách EK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nebyla předložena ke schválení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SZPI</a:t>
            </a: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5042F8-23BB-420F-866A-F69A08B80972}" type="slidenum">
              <a:rPr lang="en-CA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 bwMode="auto">
          <a:xfrm>
            <a:off x="1793875" y="4371975"/>
            <a:ext cx="6954838" cy="15049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cs-CZ" smtClean="0">
                <a:solidFill>
                  <a:srgbClr val="00B050"/>
                </a:solidFill>
                <a:effectLst/>
              </a:rPr>
              <a:t>Schválená tvrzení</a:t>
            </a:r>
            <a:endParaRPr lang="en-US" smtClean="0">
              <a:solidFill>
                <a:srgbClr val="00B050"/>
              </a:solidFill>
              <a:effectLst/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461963" y="1412875"/>
            <a:ext cx="7010400" cy="2917825"/>
          </a:xfrm>
        </p:spPr>
        <p:txBody>
          <a:bodyPr/>
          <a:lstStyle/>
          <a:p>
            <a:r>
              <a:rPr lang="cs-CZ" smtClean="0"/>
              <a:t>222 schválených tvrzení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	součástí Nařízení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	432/2012 – seznam v češtině</a:t>
            </a:r>
          </a:p>
          <a:p>
            <a:r>
              <a:rPr lang="cs-CZ" smtClean="0"/>
              <a:t>otázka přípustné flexibility  schválených tvrzení</a:t>
            </a:r>
          </a:p>
          <a:p>
            <a:r>
              <a:rPr lang="cs-CZ" smtClean="0"/>
              <a:t> dodržování podmínek používání schválených tvrzení</a:t>
            </a:r>
            <a:endParaRPr lang="en-US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SZPI</a:t>
            </a: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2F5037F-C43E-484D-BCEF-4959D33EE65D}" type="slidenum">
              <a:rPr lang="en-CA"/>
              <a:pPr>
                <a:defRPr/>
              </a:pPr>
              <a:t>24</a:t>
            </a:fld>
            <a:endParaRPr lang="en-CA"/>
          </a:p>
        </p:txBody>
      </p:sp>
      <p:pic>
        <p:nvPicPr>
          <p:cNvPr id="28678" name="Obrázek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71500"/>
            <a:ext cx="194468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 bwMode="auto">
          <a:xfrm>
            <a:off x="309563" y="260350"/>
            <a:ext cx="651192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cs-CZ" smtClean="0">
                <a:solidFill>
                  <a:srgbClr val="CC0000"/>
                </a:solidFill>
                <a:effectLst/>
              </a:rPr>
              <a:t>Zamítnutá tvrzení</a:t>
            </a:r>
            <a:endParaRPr lang="en-US" smtClean="0">
              <a:solidFill>
                <a:srgbClr val="CC0000"/>
              </a:solidFill>
              <a:effectLst/>
            </a:endParaRPr>
          </a:p>
        </p:txBody>
      </p:sp>
      <p:sp>
        <p:nvSpPr>
          <p:cNvPr id="29699" name="Zástupný symbol pro obsah 2"/>
          <p:cNvSpPr>
            <a:spLocks noGrp="1"/>
          </p:cNvSpPr>
          <p:nvPr>
            <p:ph idx="4294967295"/>
          </p:nvPr>
        </p:nvSpPr>
        <p:spPr>
          <a:xfrm>
            <a:off x="539750" y="1266825"/>
            <a:ext cx="8212138" cy="4899025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cs-CZ" sz="2000" b="1" i="1" dirty="0" smtClean="0">
                <a:solidFill>
                  <a:srgbClr val="006600"/>
                </a:solidFill>
              </a:rPr>
              <a:t>Umožněn doprodej zboží uvedeného </a:t>
            </a:r>
          </a:p>
          <a:p>
            <a:pPr marL="44450" indent="0">
              <a:buFont typeface="Georgia" pitchFamily="18" charset="0"/>
              <a:buNone/>
            </a:pPr>
            <a:r>
              <a:rPr lang="cs-CZ" sz="2000" b="1" i="1" dirty="0" smtClean="0">
                <a:solidFill>
                  <a:srgbClr val="006600"/>
                </a:solidFill>
              </a:rPr>
              <a:t>na trh před 14. 12. 2012 </a:t>
            </a:r>
          </a:p>
          <a:p>
            <a:pPr marL="44450" indent="0">
              <a:buFont typeface="Georgia" pitchFamily="18" charset="0"/>
              <a:buNone/>
            </a:pPr>
            <a:endParaRPr lang="cs-CZ" sz="2000" b="1" i="1" dirty="0" smtClean="0">
              <a:solidFill>
                <a:srgbClr val="006600"/>
              </a:solidFill>
            </a:endParaRPr>
          </a:p>
          <a:p>
            <a:pPr marL="44450" indent="0">
              <a:buFont typeface="Georgia" pitchFamily="18" charset="0"/>
              <a:buNone/>
            </a:pPr>
            <a:r>
              <a:rPr lang="cs-CZ" sz="2000" i="1" dirty="0" smtClean="0"/>
              <a:t>Zboží vyrobené po 14. 12. 2012 musí být již plně v souladu s Nařízením 432/2012. </a:t>
            </a:r>
            <a:endParaRPr lang="cs-CZ" sz="2000" i="1" dirty="0" smtClean="0"/>
          </a:p>
          <a:p>
            <a:pPr marL="44450" indent="0">
              <a:buFont typeface="Georgia" pitchFamily="18" charset="0"/>
              <a:buNone/>
            </a:pPr>
            <a:r>
              <a:rPr lang="cs-CZ" sz="2000" i="1" dirty="0" smtClean="0"/>
              <a:t>Možnost </a:t>
            </a:r>
            <a:r>
              <a:rPr lang="cs-CZ" sz="2000" i="1" dirty="0" smtClean="0"/>
              <a:t>doprodeje zásob  by se vztahovala pouze na již zabalené potraviny – tedy na obaly + příbalové letáky.</a:t>
            </a:r>
          </a:p>
          <a:p>
            <a:pPr marL="44450" indent="0">
              <a:buFont typeface="Georgia" pitchFamily="18" charset="0"/>
              <a:buNone/>
            </a:pPr>
            <a:r>
              <a:rPr lang="cs-CZ" sz="2000" i="1" dirty="0" smtClean="0"/>
              <a:t> Zdravotní tvrzení uvedená na webových stránkách námi kontrolovaných internetových obchodů či lékáren by měla být v souladu s Nařízením 432/2012 hned po 14.12.2012.</a:t>
            </a:r>
            <a:endParaRPr lang="cs-CZ" sz="2000" dirty="0" smtClean="0"/>
          </a:p>
          <a:p>
            <a:pPr marL="44450" indent="0">
              <a:buFont typeface="Georgia" pitchFamily="18" charset="0"/>
              <a:buNone/>
            </a:pPr>
            <a:endParaRPr lang="en-US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SZPI</a:t>
            </a: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E90A3FC-2404-4E0C-83EF-74E6C372E8C4}" type="slidenum">
              <a:rPr lang="en-CA"/>
              <a:pPr>
                <a:defRPr/>
              </a:pPr>
              <a:t>25</a:t>
            </a:fld>
            <a:endParaRPr lang="en-CA"/>
          </a:p>
        </p:txBody>
      </p:sp>
      <p:pic>
        <p:nvPicPr>
          <p:cNvPr id="29702" name="Obrázek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2875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B252F1E-229E-4C76-9D94-6C764F4ADEFD}" type="slidenum">
              <a:rPr lang="en-CA"/>
              <a:pPr>
                <a:defRPr/>
              </a:pPr>
              <a:t>26</a:t>
            </a:fld>
            <a:endParaRPr lang="en-CA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979613" y="260350"/>
            <a:ext cx="7024687" cy="635000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 smtClean="0">
                <a:solidFill>
                  <a:srgbClr val="336600"/>
                </a:solidFill>
              </a:rPr>
              <a:t>Registr EU </a:t>
            </a:r>
            <a:endParaRPr lang="cs-CZ" dirty="0">
              <a:solidFill>
                <a:srgbClr val="336600"/>
              </a:solidFill>
            </a:endParaRPr>
          </a:p>
        </p:txBody>
      </p:sp>
      <p:pic>
        <p:nvPicPr>
          <p:cNvPr id="30724" name="Picture 4" descr="hplogoCZ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016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6"/>
          <a:stretch>
            <a:fillRect/>
          </a:stretch>
        </p:blipFill>
        <p:spPr bwMode="auto">
          <a:xfrm>
            <a:off x="1042988" y="981075"/>
            <a:ext cx="6985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3"/>
          <a:stretch>
            <a:fillRect/>
          </a:stretch>
        </p:blipFill>
        <p:spPr bwMode="auto">
          <a:xfrm>
            <a:off x="1619250" y="2651125"/>
            <a:ext cx="7129463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467543" y="260648"/>
            <a:ext cx="6163087" cy="176478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4400" dirty="0" smtClean="0">
                <a:solidFill>
                  <a:srgbClr val="CC9900"/>
                </a:solidFill>
                <a:effectLst/>
                <a:latin typeface="Arial" pitchFamily="34" charset="0"/>
                <a:cs typeface="Arial" pitchFamily="34" charset="0"/>
              </a:rPr>
              <a:t>Neposouzená tvrzení -  „on hold</a:t>
            </a:r>
            <a:r>
              <a:rPr lang="cs-CZ" sz="4400" dirty="0" smtClean="0">
                <a:solidFill>
                  <a:srgbClr val="CC9900"/>
                </a:solidFill>
                <a:latin typeface="Arial" pitchFamily="34" charset="0"/>
                <a:cs typeface="Arial" pitchFamily="34" charset="0"/>
              </a:rPr>
              <a:t>“ 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2054225"/>
            <a:ext cx="7272337" cy="3895725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tvrzení oprávněná postoupit dodatečné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 posouzení EFSA – např. 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probiotika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b) tvrzení, u kterých byla EFSA požádána </a:t>
            </a:r>
          </a:p>
          <a:p>
            <a:pPr indent="-182880" algn="r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o upřesnění podmínek použití, např. omega-3;</a:t>
            </a:r>
          </a:p>
          <a:p>
            <a:pPr indent="-182880" algn="r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c) sporná tvrzení, která EFSA posoudila pozitivně, ale o kterých ještě Evropská komise a členské státy jednají, např. kofein, fruktóza;</a:t>
            </a:r>
          </a:p>
          <a:p>
            <a:pPr marL="539750" indent="-45720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cs-CZ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rostliny a rostlinné extrakty – zůstávají neposouzené (otázka několika let)</a:t>
            </a:r>
          </a:p>
          <a:p>
            <a:pPr marL="539750" indent="-45720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cs-CZ" sz="1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cs-CZ" sz="1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Tato tvrzení se zatím mohou používat!</a:t>
            </a:r>
            <a:endParaRPr lang="cs-CZ" b="1" dirty="0" smtClean="0">
              <a:solidFill>
                <a:schemeClr val="accent4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SZPI</a:t>
            </a: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D68C63D-220F-4547-B3FB-A6342462634C}" type="slidenum">
              <a:rPr lang="en-CA"/>
              <a:pPr>
                <a:defRPr/>
              </a:pPr>
              <a:t>27</a:t>
            </a:fld>
            <a:endParaRPr lang="en-CA"/>
          </a:p>
        </p:txBody>
      </p:sp>
      <p:pic>
        <p:nvPicPr>
          <p:cNvPr id="2663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71" y="116632"/>
            <a:ext cx="1973263" cy="14795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51F6271-DA27-4827-8987-E192ACBB4C17}" type="slidenum">
              <a:rPr lang="en-CA"/>
              <a:pPr>
                <a:defRPr/>
              </a:pPr>
              <a:t>28</a:t>
            </a:fld>
            <a:endParaRPr lang="en-CA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152471" cy="50405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dirty="0" smtClean="0">
                <a:effectLst/>
              </a:rPr>
              <a:t>Shrnutí a aktuální situace </a:t>
            </a:r>
            <a:endParaRPr lang="cs-CZ" sz="2800" dirty="0"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250825" y="3933825"/>
            <a:ext cx="3313113" cy="2447925"/>
          </a:xfrm>
          <a:solidFill>
            <a:schemeClr val="bg2">
              <a:lumMod val="75000"/>
            </a:schemeClr>
          </a:solidFill>
        </p:spPr>
        <p:txBody>
          <a:bodyPr rtlCol="0">
            <a:no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b="1" u="sng" dirty="0" smtClean="0">
                <a:solidFill>
                  <a:srgbClr val="CC0000"/>
                </a:solidFill>
              </a:rPr>
              <a:t>Pozitiva:</a:t>
            </a:r>
            <a:r>
              <a:rPr lang="cs-CZ" sz="1600" dirty="0" smtClean="0">
                <a:solidFill>
                  <a:srgbClr val="CC0000"/>
                </a:solidFill>
              </a:rPr>
              <a:t>			+</a:t>
            </a:r>
            <a:endParaRPr lang="cs-CZ" sz="1600" dirty="0">
              <a:solidFill>
                <a:srgbClr val="CC000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•Jisté pročištění trhu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•Jednoznačná a harmonizovaná pravidla v celé EU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Právní jistota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•Donucení výrobců registrovat DS jako LP (dokumentace, ověření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účinnosti a bezpečnosti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4"/>
          </p:nvPr>
        </p:nvSpPr>
        <p:spPr>
          <a:xfrm>
            <a:off x="5435600" y="3806825"/>
            <a:ext cx="3457575" cy="2501900"/>
          </a:xfrm>
          <a:solidFill>
            <a:schemeClr val="bg2">
              <a:lumMod val="75000"/>
            </a:schemeClr>
          </a:solidFill>
        </p:spPr>
        <p:txBody>
          <a:bodyPr rtlCol="0">
            <a:normAutofit fontScale="32500" lnSpcReduction="2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4900" b="1" u="sng" dirty="0">
                <a:solidFill>
                  <a:srgbClr val="CC0000"/>
                </a:solidFill>
              </a:rPr>
              <a:t>Negativa</a:t>
            </a:r>
            <a:r>
              <a:rPr lang="cs-CZ" sz="4900" b="1" u="sng" dirty="0" smtClean="0">
                <a:solidFill>
                  <a:srgbClr val="CC0000"/>
                </a:solidFill>
              </a:rPr>
              <a:t>:</a:t>
            </a:r>
            <a:r>
              <a:rPr lang="cs-CZ" sz="4900" dirty="0" smtClean="0">
                <a:solidFill>
                  <a:srgbClr val="CC0000"/>
                </a:solidFill>
              </a:rPr>
              <a:t>		</a:t>
            </a:r>
            <a:r>
              <a:rPr lang="cs-CZ" sz="4900" dirty="0">
                <a:solidFill>
                  <a:srgbClr val="CC0000"/>
                </a:solidFill>
              </a:rPr>
              <a:t>-</a:t>
            </a:r>
            <a:endParaRPr lang="cs-CZ" sz="4900" dirty="0" smtClean="0">
              <a:solidFill>
                <a:srgbClr val="CC000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4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Zdravotní </a:t>
            </a:r>
            <a:r>
              <a:rPr lang="cs-CZ" sz="4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tvrzení byla posuzována nesprávným způsobem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4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•Výrobci nesmějí zákazníkům říct, k čemu je jejich </a:t>
            </a:r>
            <a:r>
              <a:rPr lang="cs-CZ" sz="4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přípravek </a:t>
            </a:r>
            <a:r>
              <a:rPr lang="pl-PL" sz="4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dobrý</a:t>
            </a:r>
            <a:r>
              <a:rPr lang="pl-PL" sz="4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lidem odepřen nárok na informace (zmatek)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4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•Brzda potravinářských inovací </a:t>
            </a:r>
            <a:endParaRPr lang="cs-CZ" sz="4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4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</a:t>
            </a:r>
            <a:r>
              <a:rPr lang="cs-CZ" sz="4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Výhoda pro větší podniky; může být likvidační pro ty menší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7544" y="692696"/>
            <a:ext cx="8352927" cy="2880320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</a:rPr>
              <a:t>Myšlenka dobrá</a:t>
            </a:r>
            <a:r>
              <a:rPr lang="cs-CZ" sz="1600" dirty="0">
                <a:solidFill>
                  <a:schemeClr val="tx1"/>
                </a:solidFill>
              </a:rPr>
              <a:t>…cílem bylo ochránit spotřebitele proti klamání…</a:t>
            </a:r>
          </a:p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</a:rPr>
              <a:t>ALE - z extrému do extrému</a:t>
            </a:r>
          </a:p>
          <a:p>
            <a:pPr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Dříve </a:t>
            </a:r>
            <a:r>
              <a:rPr lang="cs-CZ" sz="1600" dirty="0">
                <a:solidFill>
                  <a:schemeClr val="tx1"/>
                </a:solidFill>
              </a:rPr>
              <a:t>účinnost nebyla posuzována </a:t>
            </a:r>
            <a:r>
              <a:rPr lang="cs-CZ" sz="1600" dirty="0" smtClean="0">
                <a:solidFill>
                  <a:schemeClr val="tx1"/>
                </a:solidFill>
              </a:rPr>
              <a:t>vůbec - nyní </a:t>
            </a:r>
            <a:r>
              <a:rPr lang="cs-CZ" sz="1600" dirty="0">
                <a:solidFill>
                  <a:schemeClr val="tx1"/>
                </a:solidFill>
              </a:rPr>
              <a:t>EFSA požaduje klinické studie v rozsahu léčivého přípravku na </a:t>
            </a:r>
            <a:r>
              <a:rPr lang="sv-SE" sz="1600" dirty="0">
                <a:solidFill>
                  <a:schemeClr val="tx1"/>
                </a:solidFill>
              </a:rPr>
              <a:t>„zdravých jedincích“ 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sv-SE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Výsledkem </a:t>
            </a:r>
            <a:r>
              <a:rPr lang="cs-CZ" sz="1600" dirty="0">
                <a:solidFill>
                  <a:schemeClr val="tx1"/>
                </a:solidFill>
              </a:rPr>
              <a:t>jsou občas úplné absurdity: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• látky zavedené v učebnicích desítky let, v Lékopisech </a:t>
            </a:r>
            <a:r>
              <a:rPr lang="cs-CZ" sz="1600" dirty="0" smtClean="0">
                <a:solidFill>
                  <a:schemeClr val="tx1"/>
                </a:solidFill>
              </a:rPr>
              <a:t>nicméně neschválené </a:t>
            </a:r>
            <a:r>
              <a:rPr lang="cs-CZ" sz="1600" dirty="0">
                <a:solidFill>
                  <a:schemeClr val="tx1"/>
                </a:solidFill>
              </a:rPr>
              <a:t>EFSA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• Látky vyskytující se v lécích, nicméně dle rozhodnutí EFSA neúčinné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• Látky s tisíci klinických studií nicméně EFSA neschválila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65104"/>
            <a:ext cx="2029574" cy="123754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DD68F82-67AC-41D4-80E3-EBD93E552DAA}" type="slidenum">
              <a:rPr lang="en-CA"/>
              <a:pPr>
                <a:defRPr/>
              </a:pPr>
              <a:t>29</a:t>
            </a:fld>
            <a:endParaRPr lang="en-CA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188" y="549275"/>
            <a:ext cx="4681537" cy="1439863"/>
          </a:xfrm>
        </p:spPr>
        <p:txBody>
          <a:bodyPr rtlCol="0">
            <a:normAutofit fontScale="62500" lnSpcReduction="20000"/>
          </a:bodyPr>
          <a:lstStyle/>
          <a:p>
            <a:pPr marL="365760" indent="-283464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cs-CZ" sz="57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Děkuji za pozornost!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5817"/>
            <a:ext cx="4446402" cy="294944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F1C76DE-F866-4E3E-B921-2B4EFFBE30BE}" type="slidenum">
              <a:rPr lang="en-CA"/>
              <a:pPr>
                <a:defRPr/>
              </a:pPr>
              <a:t>3</a:t>
            </a:fld>
            <a:endParaRPr lang="en-CA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0"/>
            <a:ext cx="6192688" cy="90872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 smtClean="0">
                <a:solidFill>
                  <a:srgbClr val="336600"/>
                </a:solidFill>
                <a:effectLst/>
              </a:rPr>
              <a:t>Označování</a:t>
            </a:r>
            <a:r>
              <a:rPr lang="cs-CZ" dirty="0" smtClean="0">
                <a:solidFill>
                  <a:srgbClr val="336600"/>
                </a:solidFill>
              </a:rPr>
              <a:t> </a:t>
            </a:r>
            <a:r>
              <a:rPr lang="cs-CZ" dirty="0" smtClean="0">
                <a:solidFill>
                  <a:srgbClr val="336600"/>
                </a:solidFill>
                <a:effectLst/>
              </a:rPr>
              <a:t>potravin</a:t>
            </a:r>
            <a:endParaRPr lang="cs-CZ" dirty="0">
              <a:solidFill>
                <a:srgbClr val="336600"/>
              </a:solidFill>
              <a:effectLst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182563" y="425450"/>
            <a:ext cx="2519362" cy="1439863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Povinné údaje</a:t>
            </a:r>
          </a:p>
        </p:txBody>
      </p:sp>
      <p:sp>
        <p:nvSpPr>
          <p:cNvPr id="17" name="Elipsa 16"/>
          <p:cNvSpPr/>
          <p:nvPr/>
        </p:nvSpPr>
        <p:spPr>
          <a:xfrm>
            <a:off x="125413" y="2532063"/>
            <a:ext cx="2520950" cy="1439862"/>
          </a:xfrm>
          <a:prstGeom prst="ellipse">
            <a:avLst/>
          </a:prstGeom>
          <a:gradFill>
            <a:gsLst>
              <a:gs pos="0">
                <a:srgbClr val="C7B17F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Dobrovolné údaje</a:t>
            </a:r>
          </a:p>
        </p:txBody>
      </p:sp>
      <p:sp>
        <p:nvSpPr>
          <p:cNvPr id="25" name="Šrafovaná šipka doprava 24"/>
          <p:cNvSpPr/>
          <p:nvPr/>
        </p:nvSpPr>
        <p:spPr>
          <a:xfrm>
            <a:off x="2686050" y="2957513"/>
            <a:ext cx="935038" cy="6127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Kříž 25"/>
          <p:cNvSpPr/>
          <p:nvPr/>
        </p:nvSpPr>
        <p:spPr>
          <a:xfrm>
            <a:off x="1116013" y="1958975"/>
            <a:ext cx="539750" cy="50482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561551" y="2260213"/>
            <a:ext cx="223224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B1A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Nařízení (ES) č. 1924/2006</a:t>
            </a:r>
          </a:p>
        </p:txBody>
      </p:sp>
      <p:sp>
        <p:nvSpPr>
          <p:cNvPr id="3" name="Vývojový diagram: postup 2"/>
          <p:cNvSpPr/>
          <p:nvPr/>
        </p:nvSpPr>
        <p:spPr>
          <a:xfrm>
            <a:off x="6050562" y="1327629"/>
            <a:ext cx="2880000" cy="720000"/>
          </a:xfrm>
          <a:prstGeom prst="flowChartProcess">
            <a:avLst/>
          </a:prstGeom>
          <a:solidFill>
            <a:srgbClr val="45C7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Výživová tvrzení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41461" y="2801254"/>
            <a:ext cx="2880000" cy="7200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6666FF"/>
                </a:solidFill>
              </a:rPr>
              <a:t>Zdravotní tvrzení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902134" y="3978892"/>
            <a:ext cx="4259139" cy="2757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45720">
              <a:defRPr/>
            </a:pPr>
            <a:r>
              <a:rPr lang="cs-CZ" sz="1600" dirty="0">
                <a:solidFill>
                  <a:schemeClr val="tx1"/>
                </a:solidFill>
              </a:rPr>
              <a:t>„</a:t>
            </a:r>
            <a:r>
              <a:rPr lang="cs-CZ" sz="1600" b="1" dirty="0">
                <a:solidFill>
                  <a:schemeClr val="tx1"/>
                </a:solidFill>
              </a:rPr>
              <a:t>tvrzením“ se rozumí jakékoliv </a:t>
            </a:r>
            <a:r>
              <a:rPr lang="cs-CZ" sz="1600" b="1" dirty="0">
                <a:solidFill>
                  <a:srgbClr val="C00000"/>
                </a:solidFill>
              </a:rPr>
              <a:t>sdělení nebo znázornění</a:t>
            </a:r>
            <a:r>
              <a:rPr lang="cs-CZ" sz="1600" b="1" dirty="0">
                <a:solidFill>
                  <a:schemeClr val="tx1"/>
                </a:solidFill>
              </a:rPr>
              <a:t>, které není podle právních předpisů Společenství nebo vnitrostátních právních předpisů povinné, včetně obrázkového, grafického nebo symbolického znázornění v jakékoliv podobě, které </a:t>
            </a:r>
            <a:r>
              <a:rPr lang="cs-CZ" sz="1600" b="1" dirty="0">
                <a:solidFill>
                  <a:srgbClr val="C00000"/>
                </a:solidFill>
              </a:rPr>
              <a:t>uvádí, naznačuje nebo ze kterého vyplývá, že potravina má určité vlastnosti.</a:t>
            </a:r>
            <a:endParaRPr lang="cs-CZ" sz="1600" b="1" u="sng" dirty="0">
              <a:solidFill>
                <a:srgbClr val="C0000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3637572" y="2625028"/>
            <a:ext cx="2019928" cy="1252537"/>
          </a:xfrm>
          <a:prstGeom prst="ellipse">
            <a:avLst/>
          </a:prstGeom>
          <a:solidFill>
            <a:srgbClr val="D0C9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Tvrzení</a:t>
            </a:r>
          </a:p>
        </p:txBody>
      </p:sp>
      <p:sp>
        <p:nvSpPr>
          <p:cNvPr id="8" name="Vývojový diagram: postup 7"/>
          <p:cNvSpPr/>
          <p:nvPr/>
        </p:nvSpPr>
        <p:spPr>
          <a:xfrm>
            <a:off x="6018808" y="4185937"/>
            <a:ext cx="2880000" cy="720000"/>
          </a:xfrm>
          <a:prstGeom prst="flowChartProcess">
            <a:avLst/>
          </a:prstGeom>
          <a:solidFill>
            <a:srgbClr val="CF676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Léčebná tvrzení</a:t>
            </a:r>
          </a:p>
        </p:txBody>
      </p:sp>
      <p:sp>
        <p:nvSpPr>
          <p:cNvPr id="9" name="Vývojový diagram: postup 8"/>
          <p:cNvSpPr/>
          <p:nvPr/>
        </p:nvSpPr>
        <p:spPr>
          <a:xfrm>
            <a:off x="6011725" y="5575923"/>
            <a:ext cx="2880000" cy="7200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Jiná tvrzení</a:t>
            </a:r>
          </a:p>
        </p:txBody>
      </p:sp>
      <p:cxnSp>
        <p:nvCxnSpPr>
          <p:cNvPr id="31" name="Přímá spojnice se šipkou 30"/>
          <p:cNvCxnSpPr>
            <a:stCxn id="7" idx="7"/>
          </p:cNvCxnSpPr>
          <p:nvPr/>
        </p:nvCxnSpPr>
        <p:spPr>
          <a:xfrm flipV="1">
            <a:off x="5360988" y="2047875"/>
            <a:ext cx="723900" cy="760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7" name="Přímá spojnice se šipkou 9216"/>
          <p:cNvCxnSpPr/>
          <p:nvPr/>
        </p:nvCxnSpPr>
        <p:spPr>
          <a:xfrm>
            <a:off x="5722938" y="3263900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9" name="Přímá spojnice se šipkou 9218"/>
          <p:cNvCxnSpPr/>
          <p:nvPr/>
        </p:nvCxnSpPr>
        <p:spPr>
          <a:xfrm>
            <a:off x="5435600" y="3716338"/>
            <a:ext cx="582613" cy="469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2" name="Přímá spojnice se šipkou 9221"/>
          <p:cNvCxnSpPr/>
          <p:nvPr/>
        </p:nvCxnSpPr>
        <p:spPr>
          <a:xfrm>
            <a:off x="5076825" y="3878263"/>
            <a:ext cx="863600" cy="2359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6" name="Přímá spojnice se šipkou 9225"/>
          <p:cNvCxnSpPr/>
          <p:nvPr/>
        </p:nvCxnSpPr>
        <p:spPr>
          <a:xfrm>
            <a:off x="8696325" y="2532063"/>
            <a:ext cx="214313" cy="247650"/>
          </a:xfrm>
          <a:prstGeom prst="straightConnector1">
            <a:avLst/>
          </a:prstGeom>
          <a:ln w="19050">
            <a:solidFill>
              <a:srgbClr val="1B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0" name="Přímá spojnice se šipkou 9229"/>
          <p:cNvCxnSpPr/>
          <p:nvPr/>
        </p:nvCxnSpPr>
        <p:spPr>
          <a:xfrm flipV="1">
            <a:off x="8696325" y="2133600"/>
            <a:ext cx="195263" cy="265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90BBFC-1A32-410C-A697-F0BF2224F4D3}" type="slidenum">
              <a:rPr lang="en-CA"/>
              <a:pPr>
                <a:defRPr/>
              </a:pPr>
              <a:t>4</a:t>
            </a:fld>
            <a:endParaRPr lang="en-CA"/>
          </a:p>
        </p:txBody>
      </p:sp>
      <p:sp>
        <p:nvSpPr>
          <p:cNvPr id="8195" name="Nadpis 1"/>
          <p:cNvSpPr>
            <a:spLocks noGrp="1"/>
          </p:cNvSpPr>
          <p:nvPr>
            <p:ph type="title"/>
          </p:nvPr>
        </p:nvSpPr>
        <p:spPr bwMode="auto">
          <a:xfrm>
            <a:off x="3203575" y="0"/>
            <a:ext cx="5868988" cy="1295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cs-CZ" smtClean="0">
                <a:solidFill>
                  <a:srgbClr val="336600"/>
                </a:solidFill>
                <a:effectLst/>
              </a:rPr>
              <a:t>Právní základ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8313" y="1074738"/>
            <a:ext cx="7883525" cy="5334000"/>
          </a:xfrm>
        </p:spPr>
        <p:txBody>
          <a:bodyPr rtlCol="0">
            <a:noAutofit/>
          </a:bodyPr>
          <a:lstStyle/>
          <a:p>
            <a:pPr marL="82296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800" b="1" dirty="0" smtClean="0">
                <a:solidFill>
                  <a:srgbClr val="800080"/>
                </a:solidFill>
                <a:latin typeface="Cambria" pitchFamily="18" charset="0"/>
              </a:rPr>
              <a:t>* Nařízení </a:t>
            </a:r>
            <a:r>
              <a:rPr lang="cs-CZ" sz="1800" b="1" dirty="0">
                <a:solidFill>
                  <a:srgbClr val="800080"/>
                </a:solidFill>
                <a:latin typeface="Cambria" pitchFamily="18" charset="0"/>
              </a:rPr>
              <a:t>(ES) č. 1924/2006 o výživových a zdravotních tvrzeních při </a:t>
            </a:r>
            <a:r>
              <a:rPr lang="cs-CZ" sz="1800" b="1" dirty="0" smtClean="0">
                <a:solidFill>
                  <a:srgbClr val="800080"/>
                </a:solidFill>
                <a:latin typeface="Cambria" pitchFamily="18" charset="0"/>
              </a:rPr>
              <a:t>   označování </a:t>
            </a:r>
            <a:r>
              <a:rPr lang="cs-CZ" sz="1800" b="1" dirty="0">
                <a:solidFill>
                  <a:srgbClr val="800080"/>
                </a:solidFill>
                <a:latin typeface="Cambria" pitchFamily="18" charset="0"/>
              </a:rPr>
              <a:t>potravin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N</a:t>
            </a:r>
            <a:r>
              <a:rPr lang="cs-CZ" sz="1800" b="1" dirty="0" err="1">
                <a:solidFill>
                  <a:srgbClr val="CC0099"/>
                </a:solidFill>
                <a:latin typeface="Cambria" pitchFamily="18" charset="0"/>
              </a:rPr>
              <a:t>ařízení</a:t>
            </a:r>
            <a:r>
              <a:rPr lang="cs-CZ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(EU) č. 432/2012</a:t>
            </a:r>
            <a:r>
              <a:rPr lang="cs-CZ" sz="1800" b="1" dirty="0">
                <a:solidFill>
                  <a:srgbClr val="CC0099"/>
                </a:solidFill>
                <a:latin typeface="Cambria" pitchFamily="18" charset="0"/>
              </a:rPr>
              <a:t>,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kterým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se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zřizuje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seznam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schválených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zdravotních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tvrzení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při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označování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potravin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jiných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než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tvrzení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o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snížení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rizika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onemocnění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a o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vývoji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a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zdraví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mbria" pitchFamily="18" charset="0"/>
              </a:rPr>
              <a:t>dětí</a:t>
            </a:r>
            <a:r>
              <a:rPr lang="en-US" sz="1800" b="1" dirty="0">
                <a:solidFill>
                  <a:srgbClr val="CC0099"/>
                </a:solidFill>
                <a:latin typeface="Cambria" pitchFamily="18" charset="0"/>
              </a:rPr>
              <a:t> </a:t>
            </a:r>
            <a:endParaRPr lang="cs-CZ" sz="1800" b="1" dirty="0">
              <a:solidFill>
                <a:srgbClr val="CC0099"/>
              </a:solidFill>
              <a:latin typeface="Cambria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sz="1800" b="1" dirty="0">
                <a:solidFill>
                  <a:srgbClr val="CC0099"/>
                </a:solidFill>
                <a:latin typeface="Cambria" pitchFamily="18" charset="0"/>
              </a:rPr>
              <a:t>Jednotlivá nařízení o zamítnutí/schválení zdravotních tvrzení</a:t>
            </a:r>
          </a:p>
          <a:p>
            <a:pPr marL="82550" indent="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Blip>
                <a:blip r:embed="rId2"/>
              </a:buBlip>
              <a:defRPr/>
            </a:pPr>
            <a:r>
              <a:rPr lang="cs-CZ" sz="2000" b="1" i="1" u="sng" dirty="0">
                <a:solidFill>
                  <a:schemeClr val="accent6">
                    <a:lumMod val="75000"/>
                  </a:schemeClr>
                </a:solidFill>
              </a:rPr>
              <a:t>Související právní předpisy:</a:t>
            </a:r>
          </a:p>
          <a:p>
            <a:pPr marL="640080" lvl="1" indent="-237744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</a:rPr>
              <a:t>Směrnice 2002/46/ES o sbližování právních předpisů členských států týkajících se doplňků stravy (</a:t>
            </a:r>
            <a:r>
              <a:rPr lang="cs-CZ" sz="1600" i="1" dirty="0" err="1">
                <a:solidFill>
                  <a:schemeClr val="accent6">
                    <a:lumMod val="75000"/>
                  </a:schemeClr>
                </a:solidFill>
              </a:rPr>
              <a:t>vyhl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</a:rPr>
              <a:t>. č. 225/2008 Sb.)</a:t>
            </a:r>
          </a:p>
          <a:p>
            <a:pPr marL="640080" lvl="1" indent="-237744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</a:rPr>
              <a:t>Směrnice 2000/13/ES o sbližování právních předpisů členských států týkajících se označování potravin, jejich obchodní úpravy a související reklamy (</a:t>
            </a:r>
            <a:r>
              <a:rPr lang="cs-CZ" sz="1600" i="1" dirty="0" err="1">
                <a:solidFill>
                  <a:schemeClr val="accent6">
                    <a:lumMod val="75000"/>
                  </a:schemeClr>
                </a:solidFill>
              </a:rPr>
              <a:t>vyhl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</a:rPr>
              <a:t>. č. 113/2005 Sb.)</a:t>
            </a:r>
          </a:p>
          <a:p>
            <a:pPr marL="640080" lvl="1" indent="-237744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</a:rPr>
              <a:t>Směrnice 2001/83/ES o kodexu Společenství týkajícím se humánních léčivých přípravků (zákon č. 378/2007 Sb., o léčivech)</a:t>
            </a:r>
          </a:p>
          <a:p>
            <a:pPr marL="365760" indent="-283464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Monotype Sorts"/>
              <a:buBlip>
                <a:blip r:embed="rId2"/>
              </a:buBlip>
              <a:defRPr/>
            </a:pP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7" name="Picture 4" descr="hplogoCZ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016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19872" y="332656"/>
            <a:ext cx="2574735" cy="64807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 smtClean="0">
                <a:effectLst/>
              </a:rPr>
              <a:t>Tvrzení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SZPI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1E4C4-CD29-4065-B654-984D083B4C12}" type="slidenum">
              <a:rPr lang="en-CA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9221" name="Obdélník 7"/>
          <p:cNvSpPr>
            <a:spLocks noChangeArrowheads="1"/>
          </p:cNvSpPr>
          <p:nvPr/>
        </p:nvSpPr>
        <p:spPr bwMode="auto">
          <a:xfrm rot="10507699" flipV="1">
            <a:off x="598488" y="1493838"/>
            <a:ext cx="3952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rgbClr val="C00000"/>
                </a:solidFill>
                <a:latin typeface="Algerian" pitchFamily="82" charset="0"/>
                <a:cs typeface="Simplified Arabic Fixed" pitchFamily="49" charset="-78"/>
              </a:rPr>
              <a:t>Mírní</a:t>
            </a:r>
            <a:r>
              <a:rPr lang="cs-CZ">
                <a:solidFill>
                  <a:srgbClr val="C00000"/>
                </a:solidFill>
                <a:latin typeface="Algerian" pitchFamily="82" charset="0"/>
              </a:rPr>
              <a:t> kašel a křeče</a:t>
            </a:r>
          </a:p>
        </p:txBody>
      </p:sp>
      <p:sp>
        <p:nvSpPr>
          <p:cNvPr id="9222" name="Obdélník 8"/>
          <p:cNvSpPr>
            <a:spLocks noChangeArrowheads="1"/>
          </p:cNvSpPr>
          <p:nvPr/>
        </p:nvSpPr>
        <p:spPr bwMode="auto">
          <a:xfrm rot="737337">
            <a:off x="579438" y="5745163"/>
            <a:ext cx="322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800">
                <a:solidFill>
                  <a:srgbClr val="C00000"/>
                </a:solidFill>
                <a:latin typeface="Script MT Bold" pitchFamily="66" charset="0"/>
              </a:rPr>
              <a:t>Antiseptické účinky</a:t>
            </a:r>
          </a:p>
        </p:txBody>
      </p:sp>
      <p:sp>
        <p:nvSpPr>
          <p:cNvPr id="9223" name="Obdélník 11"/>
          <p:cNvSpPr>
            <a:spLocks noChangeArrowheads="1"/>
          </p:cNvSpPr>
          <p:nvPr/>
        </p:nvSpPr>
        <p:spPr bwMode="auto">
          <a:xfrm rot="-1740000">
            <a:off x="5578475" y="2897188"/>
            <a:ext cx="299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rgbClr val="008000"/>
                </a:solidFill>
                <a:latin typeface="Tempus Sans ITC" pitchFamily="82" charset="0"/>
              </a:rPr>
              <a:t>S přidaným inulinem</a:t>
            </a:r>
          </a:p>
        </p:txBody>
      </p:sp>
      <p:sp>
        <p:nvSpPr>
          <p:cNvPr id="9224" name="Obdélník 12"/>
          <p:cNvSpPr>
            <a:spLocks noChangeArrowheads="1"/>
          </p:cNvSpPr>
          <p:nvPr/>
        </p:nvSpPr>
        <p:spPr bwMode="auto">
          <a:xfrm rot="473663">
            <a:off x="3008313" y="2355850"/>
            <a:ext cx="264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000">
                <a:solidFill>
                  <a:srgbClr val="008000"/>
                </a:solidFill>
                <a:latin typeface="Broadway" pitchFamily="82" charset="0"/>
                <a:cs typeface="Calibri" pitchFamily="34" charset="0"/>
              </a:rPr>
              <a:t>BEZ PŘÍDAVKU CUKRŮ</a:t>
            </a:r>
          </a:p>
        </p:txBody>
      </p:sp>
      <p:sp>
        <p:nvSpPr>
          <p:cNvPr id="9225" name="Obdélník 13"/>
          <p:cNvSpPr>
            <a:spLocks noChangeArrowheads="1"/>
          </p:cNvSpPr>
          <p:nvPr/>
        </p:nvSpPr>
        <p:spPr bwMode="auto">
          <a:xfrm rot="261144">
            <a:off x="4592638" y="1611313"/>
            <a:ext cx="412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000">
                <a:solidFill>
                  <a:srgbClr val="1717D3"/>
                </a:solidFill>
                <a:latin typeface="Baskerville Old Face" pitchFamily="18" charset="0"/>
                <a:cs typeface="Arabic Typesetting" pitchFamily="66" charset="-78"/>
              </a:rPr>
              <a:t>Udržuje zdravou hladinu cholesterolu</a:t>
            </a:r>
          </a:p>
        </p:txBody>
      </p:sp>
      <p:sp>
        <p:nvSpPr>
          <p:cNvPr id="15" name="Obdélník 14"/>
          <p:cNvSpPr/>
          <p:nvPr/>
        </p:nvSpPr>
        <p:spPr>
          <a:xfrm rot="20804319">
            <a:off x="5163608" y="4305238"/>
            <a:ext cx="2845036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… činí děti šťastnými</a:t>
            </a:r>
          </a:p>
        </p:txBody>
      </p:sp>
      <p:sp>
        <p:nvSpPr>
          <p:cNvPr id="9227" name="Obdélník 15"/>
          <p:cNvSpPr>
            <a:spLocks noChangeArrowheads="1"/>
          </p:cNvSpPr>
          <p:nvPr/>
        </p:nvSpPr>
        <p:spPr bwMode="auto">
          <a:xfrm>
            <a:off x="3513138" y="3198813"/>
            <a:ext cx="261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/>
              <a:t> </a:t>
            </a:r>
          </a:p>
        </p:txBody>
      </p:sp>
      <p:sp>
        <p:nvSpPr>
          <p:cNvPr id="9228" name="Obdélník 16"/>
          <p:cNvSpPr>
            <a:spLocks noChangeArrowheads="1"/>
          </p:cNvSpPr>
          <p:nvPr/>
        </p:nvSpPr>
        <p:spPr bwMode="auto">
          <a:xfrm rot="-317403">
            <a:off x="125413" y="3089275"/>
            <a:ext cx="3387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rgbClr val="0000CC"/>
                </a:solidFill>
                <a:latin typeface="Viner Hand ITC" pitchFamily="66" charset="0"/>
              </a:rPr>
              <a:t>Zlepšuje paměť</a:t>
            </a:r>
          </a:p>
          <a:p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68313" y="4783138"/>
            <a:ext cx="44577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accent4">
                    <a:lumMod val="75000"/>
                  </a:schemeClr>
                </a:solidFill>
                <a:latin typeface="Snap ITC" pitchFamily="82" charset="0"/>
              </a:rPr>
              <a:t>Red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latin typeface="Snap ITC" pitchFamily="82" charset="0"/>
              </a:rPr>
              <a:t> Bull vám dává křídla</a:t>
            </a:r>
          </a:p>
        </p:txBody>
      </p:sp>
      <p:sp>
        <p:nvSpPr>
          <p:cNvPr id="9230" name="Obdélník 19"/>
          <p:cNvSpPr>
            <a:spLocks noChangeArrowheads="1"/>
          </p:cNvSpPr>
          <p:nvPr/>
        </p:nvSpPr>
        <p:spPr bwMode="auto">
          <a:xfrm>
            <a:off x="5292725" y="5438775"/>
            <a:ext cx="352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rgbClr val="0000CC"/>
                </a:solidFill>
                <a:latin typeface="Showcard Gothic" pitchFamily="82" charset="0"/>
              </a:rPr>
              <a:t>Snižuje krevní tlak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1979712" y="3505200"/>
            <a:ext cx="1766044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Bernard MT Condensed" pitchFamily="18" charset="0"/>
              </a:rPr>
              <a:t>Zažívací likér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37" y="620688"/>
            <a:ext cx="1211685" cy="5182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23" y="3298409"/>
            <a:ext cx="758702" cy="7587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881">
            <a:off x="783568" y="510543"/>
            <a:ext cx="1364202" cy="6566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22" y="3677760"/>
            <a:ext cx="727471" cy="133635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 bwMode="auto">
          <a:xfrm>
            <a:off x="900113" y="115888"/>
            <a:ext cx="7848600" cy="10096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cs-CZ" sz="3200" smtClean="0">
                <a:solidFill>
                  <a:srgbClr val="C00000"/>
                </a:solidFill>
                <a:effectLst/>
              </a:rPr>
              <a:t>Léčebná tvrzení na potravinách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4294967295"/>
          </p:nvPr>
        </p:nvSpPr>
        <p:spPr>
          <a:xfrm>
            <a:off x="1435100" y="1447800"/>
            <a:ext cx="7499350" cy="480060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směrnice č. 2002/46/ES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čl. 6 odst. 2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označování, obchodní úprava a reklama </a:t>
            </a:r>
            <a:r>
              <a:rPr lang="cs-CZ" sz="1600" b="1" dirty="0" smtClean="0">
                <a:solidFill>
                  <a:srgbClr val="FF0000"/>
                </a:solidFill>
              </a:rPr>
              <a:t>nesmějí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doplňkům </a:t>
            </a:r>
          </a:p>
          <a:p>
            <a:pPr marL="82550" indent="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stravy připisovat vlastnosti týkající se </a:t>
            </a:r>
            <a:r>
              <a:rPr lang="cs-CZ" sz="1600" b="1" dirty="0" smtClean="0">
                <a:solidFill>
                  <a:srgbClr val="FF0000"/>
                </a:solidFill>
              </a:rPr>
              <a:t>prevence, ošetřování</a:t>
            </a:r>
          </a:p>
          <a:p>
            <a:pPr marL="82550" indent="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nebo </a:t>
            </a:r>
            <a:r>
              <a:rPr lang="cs-CZ" sz="1600" b="1" dirty="0" smtClean="0">
                <a:solidFill>
                  <a:srgbClr val="FF0000"/>
                </a:solidFill>
              </a:rPr>
              <a:t>léčby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lidských nemocí, ani na tyto vlastnosti poukazovat.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vyhláška č. 225/2008 Sb.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§3 odst. 5 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písm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a)</a:t>
            </a:r>
          </a:p>
          <a:p>
            <a:pPr indent="-182880" fontAlgn="auto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	označování doplňků stravy </a:t>
            </a:r>
            <a:r>
              <a:rPr lang="cs-CZ" sz="1600" b="1" dirty="0" smtClean="0">
                <a:solidFill>
                  <a:srgbClr val="FF0000"/>
                </a:solidFill>
              </a:rPr>
              <a:t>nesmí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doplňkům stravy přisuzovat vlastnosti týkající se </a:t>
            </a:r>
            <a:r>
              <a:rPr lang="cs-CZ" sz="1600" b="1" dirty="0" smtClean="0">
                <a:solidFill>
                  <a:srgbClr val="FF0000"/>
                </a:solidFill>
              </a:rPr>
              <a:t>prevence, léčby nebo vyléčení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lidských onemocnění nebo na tyto vlastnosti odkazovat.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AC8E144-932E-4D77-8D37-49A51836B4A3}" type="slidenum">
              <a:rPr lang="cs-CZ"/>
              <a:pPr>
                <a:defRPr/>
              </a:pPr>
              <a:t>6</a:t>
            </a:fld>
            <a:endParaRPr lang="cs-CZ"/>
          </a:p>
        </p:txBody>
      </p:sp>
      <p:pic>
        <p:nvPicPr>
          <p:cNvPr id="1024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18" y="1945432"/>
            <a:ext cx="1728310" cy="172831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" y="141494"/>
            <a:ext cx="1679435" cy="191935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datum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2.3.2011</a:t>
            </a:r>
          </a:p>
        </p:txBody>
      </p:sp>
      <p:sp>
        <p:nvSpPr>
          <p:cNvPr id="11267" name="Nadpis 1"/>
          <p:cNvSpPr>
            <a:spLocks noGrp="1"/>
          </p:cNvSpPr>
          <p:nvPr>
            <p:ph type="title"/>
          </p:nvPr>
        </p:nvSpPr>
        <p:spPr bwMode="auto">
          <a:xfrm>
            <a:off x="539750" y="115888"/>
            <a:ext cx="7920038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cs-CZ" sz="3600" smtClean="0">
                <a:solidFill>
                  <a:srgbClr val="328236"/>
                </a:solidFill>
                <a:effectLst/>
                <a:latin typeface="Andalus" pitchFamily="18" charset="-78"/>
                <a:cs typeface="Andalus" pitchFamily="18" charset="-78"/>
              </a:rPr>
              <a:t>Výživová a zdravotní tvrzení podle nařízení 1924/2006</a:t>
            </a:r>
          </a:p>
        </p:txBody>
      </p:sp>
      <p:sp>
        <p:nvSpPr>
          <p:cNvPr id="11268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179388" y="1557338"/>
            <a:ext cx="8640762" cy="3887787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Týká se pouze dobrovolně poskytnutých informací (tvrzení) jdoucích nad rámec povinných údajů podle dosavadní legislativy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cs-CZ" sz="200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Vytvoření jasného právního prostředí, kde podmínky použití nutričních tvrzení budou pevně stanoveny a </a:t>
            </a:r>
            <a:r>
              <a:rPr lang="cs-CZ" sz="2000" b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zdravotní tvrzení </a:t>
            </a:r>
            <a:r>
              <a:rPr lang="cs-CZ" sz="2000" smtClean="0">
                <a:latin typeface="Calibri" pitchFamily="34" charset="0"/>
                <a:cs typeface="Calibri" pitchFamily="34" charset="0"/>
              </a:rPr>
              <a:t>budou povolena pokud budou </a:t>
            </a:r>
            <a:r>
              <a:rPr lang="cs-CZ" sz="2000" b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vědecky podložena </a:t>
            </a:r>
            <a:r>
              <a:rPr lang="cs-CZ" sz="2000" smtClean="0">
                <a:latin typeface="Calibri" pitchFamily="34" charset="0"/>
                <a:cs typeface="Calibri" pitchFamily="34" charset="0"/>
              </a:rPr>
              <a:t>a </a:t>
            </a:r>
            <a:r>
              <a:rPr lang="cs-CZ" sz="2000" b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srozumitelná pro spotřebitele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cs-CZ" sz="200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Vztahuje se na jakékoli sdělení nebo zobrazení (grafické, obrazové nebo symbolické)</a:t>
            </a:r>
          </a:p>
          <a:p>
            <a:pPr>
              <a:buFont typeface="Wingdings" pitchFamily="2" charset="2"/>
              <a:buNone/>
            </a:pPr>
            <a:endParaRPr lang="cs-CZ" sz="200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cs-CZ" sz="20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81128"/>
            <a:ext cx="3960440" cy="139446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SZPI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6C58B2-6FFD-4B7C-A56B-9C312544CEE5}" type="slidenum">
              <a:rPr lang="en-CA"/>
              <a:pPr>
                <a:defRPr/>
              </a:pPr>
              <a:t>8</a:t>
            </a:fld>
            <a:endParaRPr lang="en-CA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36905" cy="100104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3600" dirty="0" smtClean="0">
                <a:solidFill>
                  <a:srgbClr val="006600"/>
                </a:solidFill>
                <a:effectLst/>
              </a:rPr>
              <a:t>Nařízení (ES) č.  1924/2006 </a:t>
            </a:r>
            <a:r>
              <a:rPr lang="cs-CZ" sz="1400" dirty="0" smtClean="0">
                <a:solidFill>
                  <a:srgbClr val="006600"/>
                </a:solidFill>
                <a:effectLst/>
              </a:rPr>
              <a:t/>
            </a:r>
            <a:br>
              <a:rPr lang="cs-CZ" sz="1400" dirty="0" smtClean="0">
                <a:solidFill>
                  <a:srgbClr val="006600"/>
                </a:solidFill>
                <a:effectLst/>
              </a:rPr>
            </a:br>
            <a:r>
              <a:rPr lang="cs-CZ" sz="1400" dirty="0" smtClean="0">
                <a:effectLst/>
                <a:latin typeface="Arial" pitchFamily="34" charset="0"/>
              </a:rPr>
              <a:t>ze </a:t>
            </a:r>
            <a:r>
              <a:rPr lang="cs-CZ" sz="1400" dirty="0">
                <a:effectLst/>
                <a:latin typeface="Arial" pitchFamily="34" charset="0"/>
              </a:rPr>
              <a:t>dne 20. prosince 2006 o výživových a zdravotních tvrzeních při označování potravin</a:t>
            </a:r>
            <a:r>
              <a:rPr lang="cs-CZ" dirty="0">
                <a:latin typeface="Arial" pitchFamily="34" charset="0"/>
              </a:rPr>
              <a:t/>
            </a:r>
            <a:br>
              <a:rPr lang="cs-CZ" dirty="0">
                <a:latin typeface="Arial" pitchFamily="34" charset="0"/>
              </a:rPr>
            </a:br>
            <a:endParaRPr lang="cs-CZ" dirty="0">
              <a:solidFill>
                <a:srgbClr val="006600"/>
              </a:solidFill>
              <a:effectLst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00113" y="1341438"/>
            <a:ext cx="7704137" cy="4895850"/>
          </a:xfrm>
        </p:spPr>
        <p:txBody>
          <a:bodyPr rtlCol="0">
            <a:normAutofit fontScale="92500"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" indent="0" fontAlgn="auto">
              <a:lnSpc>
                <a:spcPct val="90000"/>
              </a:lnSpc>
              <a:spcBef>
                <a:spcPts val="45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Použitelnost – od 1. července 2007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Výživová tvrzení - </a:t>
            </a:r>
            <a:r>
              <a:rPr lang="cs-CZ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kapitola III</a:t>
            </a:r>
            <a:endParaRPr lang="cs-CZ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65760" lvl="1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Přípustná pouze ta, která jsou uvedena </a:t>
            </a:r>
            <a:r>
              <a:rPr lang="cs-CZ" sz="16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v příloze 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jsou v souladu      s podmínkami stanovenými nařízením </a:t>
            </a:r>
          </a:p>
          <a:p>
            <a:pPr marL="1097280" lvl="3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splnění obecných zásad</a:t>
            </a:r>
            <a:r>
              <a:rPr lang="cs-CZ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097280" lvl="3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splnění obecných podmínek</a:t>
            </a:r>
          </a:p>
          <a:p>
            <a:pPr marL="1097280" lvl="3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splnění zvláštních podmínek pro jednotlivá tvrzení</a:t>
            </a:r>
          </a:p>
          <a:p>
            <a:pPr marL="1097280" lvl="3"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cs-CZ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b="1" dirty="0" smtClean="0">
                <a:solidFill>
                  <a:srgbClr val="6666FF"/>
                </a:solidFill>
                <a:latin typeface="Arial" pitchFamily="34" charset="0"/>
                <a:cs typeface="Arial" pitchFamily="34" charset="0"/>
              </a:rPr>
              <a:t>Zdravotní tvrzení – </a:t>
            </a:r>
            <a:r>
              <a:rPr lang="cs-CZ" sz="1800" b="1" dirty="0" smtClean="0">
                <a:solidFill>
                  <a:srgbClr val="6666FF"/>
                </a:solidFill>
                <a:latin typeface="Arial" pitchFamily="34" charset="0"/>
                <a:cs typeface="Arial" pitchFamily="34" charset="0"/>
              </a:rPr>
              <a:t>kapitola IV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tvrzení dle čl. 13 –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tzv. funkční tvrzení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tvrzení dle čl. 14 odst. 1 písm. a) –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tvrzení o snížení rizika onemocnění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tvrzení dle čl. 14 odst. 1 písm. b) -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tvrzení týkající se vývoje a zdraví dětí</a:t>
            </a:r>
            <a:endParaRPr lang="cs-CZ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Zástupný symbol pro datum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2.3.2011</a:t>
            </a:r>
          </a:p>
        </p:txBody>
      </p:sp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99350" cy="1150937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 smtClean="0">
                <a:effectLst/>
                <a:latin typeface="Calibri" pitchFamily="34" charset="0"/>
                <a:cs typeface="Calibri" pitchFamily="34" charset="0"/>
              </a:rPr>
              <a:t>Obecné zásady</a:t>
            </a:r>
          </a:p>
        </p:txBody>
      </p:sp>
      <p:sp>
        <p:nvSpPr>
          <p:cNvPr id="9219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539750" y="1125538"/>
            <a:ext cx="7920038" cy="4535487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cs-CZ" sz="32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Výživová a zdravotní tvrzení </a:t>
            </a:r>
            <a:r>
              <a:rPr lang="cs-CZ" sz="3200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nesmí</a:t>
            </a:r>
            <a:r>
              <a:rPr lang="cs-CZ" sz="3600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: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být nepravdivá, dvojsmyslná nebo klamavá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vyvolávat pochybnosti o bezpečnosti nebo výživové přiměřenosti jiných potravin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nabádat k nadměrné konzumaci určité potraviny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uvádět nebo naznačovat, že vyvážená a různorodá strava nemůže obecně zajistit přiměřené množství živin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odkazovat na změny tělesných funkcí, které by mohly u spotřebitelů vzbuzovat strach a to jak pomocí textu, tak obrazově, graficky a symbolicky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81600"/>
            <a:ext cx="1676400" cy="16764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7845</TotalTime>
  <Words>1912</Words>
  <Application>Microsoft Office PowerPoint</Application>
  <PresentationFormat>Předvádění na obrazovce (4:3)</PresentationFormat>
  <Paragraphs>340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54" baseType="lpstr">
      <vt:lpstr>Times New Roman</vt:lpstr>
      <vt:lpstr>Arial</vt:lpstr>
      <vt:lpstr>Trebuchet MS</vt:lpstr>
      <vt:lpstr>Georgia</vt:lpstr>
      <vt:lpstr>Calibri</vt:lpstr>
      <vt:lpstr>Wingdings 2</vt:lpstr>
      <vt:lpstr>Cambria</vt:lpstr>
      <vt:lpstr>Monotype Sorts</vt:lpstr>
      <vt:lpstr>Algerian</vt:lpstr>
      <vt:lpstr>Simplified Arabic Fixed</vt:lpstr>
      <vt:lpstr>Script MT Bold</vt:lpstr>
      <vt:lpstr>Tempus Sans ITC</vt:lpstr>
      <vt:lpstr>Broadway</vt:lpstr>
      <vt:lpstr>Baskerville Old Face</vt:lpstr>
      <vt:lpstr>Arabic Typesetting</vt:lpstr>
      <vt:lpstr>Viner Hand ITC</vt:lpstr>
      <vt:lpstr>Snap ITC</vt:lpstr>
      <vt:lpstr>Showcard Gothic</vt:lpstr>
      <vt:lpstr>Bernard MT Condensed</vt:lpstr>
      <vt:lpstr>Andalus</vt:lpstr>
      <vt:lpstr>Wingdings</vt:lpstr>
      <vt:lpstr>Verdana</vt:lpstr>
      <vt:lpstr>Comic Sans MS</vt:lpstr>
      <vt:lpstr>Courier New</vt:lpstr>
      <vt:lpstr>Aerodynamika</vt:lpstr>
      <vt:lpstr>Prezentace aplikace PowerPoint</vt:lpstr>
      <vt:lpstr>Obecné a související skutečnosti</vt:lpstr>
      <vt:lpstr>Označování potravin</vt:lpstr>
      <vt:lpstr>Právní základ</vt:lpstr>
      <vt:lpstr>Tvrzení </vt:lpstr>
      <vt:lpstr>Léčebná tvrzení na potravinách</vt:lpstr>
      <vt:lpstr>Výživová a zdravotní tvrzení podle nařízení 1924/2006</vt:lpstr>
      <vt:lpstr>Nařízení (ES) č.  1924/2006  ze dne 20. prosince 2006 o výživových a zdravotních tvrzeních při označování potravin </vt:lpstr>
      <vt:lpstr>Obecné zásady</vt:lpstr>
      <vt:lpstr>Prezentace aplikace PowerPoint</vt:lpstr>
      <vt:lpstr>Poskytnutí údajů o výživové hodnotě podle čl. 7</vt:lpstr>
      <vt:lpstr>Výživové tvrzení</vt:lpstr>
      <vt:lpstr>Výživová tvrzení</vt:lpstr>
      <vt:lpstr>Srovnávací tvrzení</vt:lpstr>
      <vt:lpstr>Zdravotní tvrzení</vt:lpstr>
      <vt:lpstr>Jednotlivé typy zdravotních tvrzení</vt:lpstr>
      <vt:lpstr>Hranice mezi jednotlivými typy tvrzení</vt:lpstr>
      <vt:lpstr>Hranice mezi jednotlivými typy tvrzení</vt:lpstr>
      <vt:lpstr>Obecná omezení pro zdravotní tvrzení</vt:lpstr>
      <vt:lpstr>Prezentace aplikace PowerPoint</vt:lpstr>
      <vt:lpstr>Seznam schválených funkčních zdravotních tvrzení</vt:lpstr>
      <vt:lpstr>Seznam schválených funkčních zdravotních tvrzení podle 432/2012 </vt:lpstr>
      <vt:lpstr>Situace po vytvoření seznamu schválených tvrzení podle čl. 13 (1) Nařízení 432/2012 </vt:lpstr>
      <vt:lpstr>Schválená tvrzení</vt:lpstr>
      <vt:lpstr>Zamítnutá tvrzení</vt:lpstr>
      <vt:lpstr>Registr EU </vt:lpstr>
      <vt:lpstr>Neposouzená tvrzení -  „on hold“ </vt:lpstr>
      <vt:lpstr>Shrnutí a aktuální situace </vt:lpstr>
      <vt:lpstr>Prezentace aplikace PowerPoint</vt:lpstr>
    </vt:vector>
  </TitlesOfParts>
  <Company>CZPI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zemědělská a potravinářská inspekce</dc:title>
  <dc:creator>Pavla Burešová</dc:creator>
  <cp:lastModifiedBy>bellofatto</cp:lastModifiedBy>
  <cp:revision>664</cp:revision>
  <cp:lastPrinted>2012-12-04T07:04:25Z</cp:lastPrinted>
  <dcterms:created xsi:type="dcterms:W3CDTF">2003-01-03T13:58:51Z</dcterms:created>
  <dcterms:modified xsi:type="dcterms:W3CDTF">2012-12-04T07:57:03Z</dcterms:modified>
</cp:coreProperties>
</file>