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6" r:id="rId6"/>
    <p:sldId id="260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62" r:id="rId15"/>
    <p:sldId id="263" r:id="rId16"/>
    <p:sldId id="267" r:id="rId17"/>
    <p:sldId id="268" r:id="rId18"/>
    <p:sldId id="269" r:id="rId19"/>
    <p:sldId id="270" r:id="rId20"/>
    <p:sldId id="271" r:id="rId21"/>
    <p:sldId id="272" r:id="rId22"/>
    <p:sldId id="264" r:id="rId23"/>
    <p:sldId id="273" r:id="rId24"/>
    <p:sldId id="265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A7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993" autoAdjust="0"/>
  </p:normalViewPr>
  <p:slideViewPr>
    <p:cSldViewPr>
      <p:cViewPr varScale="1">
        <p:scale>
          <a:sx n="48" d="100"/>
          <a:sy n="48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28BD14D-F560-4DD6-9902-723B0EED6619}" type="datetimeFigureOut">
              <a:rPr lang="cs-CZ"/>
              <a:pPr>
                <a:defRPr/>
              </a:pPr>
              <a:t>11.12.2012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887196E-B58A-4332-86EC-7FE19A52AE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V odborné literatuře se vymezením pojmu zdravotní postižení zabývá například Vágnerová. „ Zdravotní postižení lze vymezit jako ztrátu nebo poškození určitého orgánového systému. V důsledku toho dochází k narušení, omezení či úplnému chybění některé ze standardních funkcí, resp. kompetencí“ </a:t>
            </a:r>
          </a:p>
          <a:p>
            <a:pPr eaLnBrk="1" hangingPunct="1">
              <a:spcBef>
                <a:spcPct val="0"/>
              </a:spcBef>
            </a:pP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59ACC0-67F4-4B1E-A115-E034681E315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7196E-B58A-4332-86EC-7FE19A52AE03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425927-A31B-462D-8687-EEBD8D114D2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81BADD-AD50-4767-A5B2-139AA623319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potíže s kojením, s výživou</a:t>
            </a:r>
          </a:p>
          <a:p>
            <a:pPr eaLnBrk="1" hangingPunct="1">
              <a:spcBef>
                <a:spcPct val="0"/>
              </a:spcBef>
            </a:pPr>
            <a:r>
              <a:rPr lang="cs-CZ" smtClean="0"/>
              <a:t>U kompletních rozštěpů dítě není schopno vytvořit v dutině ústní dostatečný podtlak k sání z prsu</a:t>
            </a: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354C8-98C3-4863-A7CF-7FF2B64C0A7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Atrézie je vrozená neprůchodnost či nevyvinutí tělních otvorů a trubicovitých orgánů</a:t>
            </a:r>
          </a:p>
          <a:p>
            <a:pPr eaLnBrk="1" hangingPunct="1">
              <a:spcBef>
                <a:spcPct val="0"/>
              </a:spcBef>
            </a:pPr>
            <a:r>
              <a:rPr lang="cs-CZ" smtClean="0"/>
              <a:t>Stenóza je abnormální zůžení trubicovitého orgánu</a:t>
            </a:r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EF55E5-AC5C-4586-92BF-D59A0BF1A01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FCFCCD-3334-418C-B58D-A6C24B23A4B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EC43C3-88F3-4D0F-8421-283F14954E2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7196EC-289C-4208-811F-204EA25B871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E4B8BD-281C-4CB6-BDF3-D4FAB590073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50CDD3-8282-4C12-9B74-F68A48FC4E5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„Zdravotně postiženou je osoba, jejíž tělesné, smyslové anebo duševní schopnosti či duševní zdraví jsou odlišné od typického stavu pro odpovídající věk a lze oprávněně předpokládat, že tento stav potrvá déle než 1 rok. Odlišnost od typického stavu pro odpovídající věk musí být takového druhu či rozsahu, že obvykle způsobuje omezení nebo faktické znemožnění společenského uplatnění dané osoby.“</a:t>
            </a:r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7E763F-1AFC-4098-B8C0-970DAAEE2FF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0BA6C1-01C4-4414-8950-7C665A5F46C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41DE99-2CBA-4044-B531-63B86D80278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05E774-F959-42D1-A36A-1D8268E4E38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0CD627-A217-40DC-AC9A-4894BBB1474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BF8EB9-94B1-4ACC-8F53-A4112598790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9BB561-6725-436B-8D46-773AAD421D5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A3A7E4-1B75-4AD9-AE66-C4645F0D065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F1EA47-596D-42F6-826F-210E277141E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63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E07387-4BED-4663-B3DE-9066D778FDF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E12582-02A5-411B-864A-4384BACEA24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Mezi nejčastější typy zdravotního postižení patří choroby vnitřních orgánů, následovány nemocemi pohybového ústrojí. Oba uvedené typy handicapu se vyskytují u nadpoloviční většiny osob se zdravotním postižením.</a:t>
            </a:r>
          </a:p>
          <a:p>
            <a:r>
              <a:rPr lang="cs-CZ" smtClean="0"/>
              <a:t>S vrozenými vývojovými vadami jako příčinou zdravotního postižení se setkáváme u třetiny mentálních retardací. Dvě třetiny postižení pohybového aparátu vznikly v důsledku úrazů. Nemoc bývá nejčastější příčinou vzniku postižení vnitřních orgánů (57%). Vysoký věk člověka vede ve zvýšené míře k chorobám vnitřních orgánů, zejména oběhového ústrojí (42%)</a:t>
            </a:r>
            <a:br>
              <a:rPr lang="cs-CZ" smtClean="0"/>
            </a:br>
            <a:endParaRPr lang="cs-CZ" smtClean="0"/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41EA77-FB50-4642-916A-C489F6AF3F7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03423-56B1-41C0-B9FE-938A7E5D8BB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08BA24-B8E9-4598-8993-C0551E137BF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Down sy - šikmý tvar očí, který je tvořen tím, že oční víčka jsou úzká a šikmá a ve vnitřním koutku oka je u většiny dětí výrazná kožní řasa. Dále je to menší postava ( u mužů 147 -162 cm, u žen 135-155 cm), širší a mohutnější krk, menší uši, malé a silné ruce a chodidla. Asi u poloviny dětí je pouze jedna rýha přes dlaně. Častý bývá slabý svalový tonus a ochablost vazů.</a:t>
            </a: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CF6A94-D6C4-46EE-A578-E9C74C7AB18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9B9A38-C6F0-42D1-863F-E2CD16C74A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528976-D933-48FA-9F18-6EE671653D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Hirschhorn - Wolfův syndrom způsobující roštěpy tvrdého patra, Patauův syndrom je příčinou roštěpů rtů, pater, postižení sluchu a křečových záchvatů</a:t>
            </a: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CC22E7-06BC-4E53-B69A-DA88D0497D3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Zaoblený obdélník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Zaoblený obdélník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bdélník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2.9.2009</a:t>
            </a:r>
          </a:p>
        </p:txBody>
      </p:sp>
      <p:sp>
        <p:nvSpPr>
          <p:cNvPr id="18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C16A1DE-6563-4383-91B6-227583014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2.9.2009</a:t>
            </a: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C33B5-A677-4CD7-BD0E-7FFB945E28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2.9.2009</a:t>
            </a: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8842-4F09-4714-904F-46E3615BD6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2.9.2009</a:t>
            </a: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6EA23-079B-47B5-A459-B71DF33BF5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2.9.2009</a:t>
            </a: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AC5E7-3B27-49FD-AAC4-DB6608D091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2.9.2009</a:t>
            </a: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9B870-9C0A-495E-942E-E4968B3150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2.9.2009</a:t>
            </a:r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AC8A95-80A0-47AA-947F-BE85A12FC8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2.9.2009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219D4-2197-446B-963F-8A5AB8B25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2.9.2009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E9B77-F37C-4364-9E8D-E7BA8A45D6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2.9.2009</a:t>
            </a: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D5F26-BD01-4F69-B8C1-F55FF9A71F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2.9.2009</a:t>
            </a: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3A6F0-4A7C-4C6E-875D-04BDA02B94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bdélník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63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2064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2.9.2009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80311E1-44DC-497E-ABBA-496CC918A8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87" r:id="rId2"/>
    <p:sldLayoutId id="2147483788" r:id="rId3"/>
    <p:sldLayoutId id="2147483789" r:id="rId4"/>
    <p:sldLayoutId id="2147483796" r:id="rId5"/>
    <p:sldLayoutId id="2147483797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C32D2E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C32D2E"/>
        </a:buClr>
        <a:buFont typeface="Georgia" pitchFamily="18" charset="0"/>
        <a:buChar char="▫"/>
        <a:defRPr sz="2000" kern="1200">
          <a:solidFill>
            <a:srgbClr val="C32D2E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List_aplikace_Microsoft_Office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2286000"/>
            <a:ext cx="8458200" cy="15001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ÝŽI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 JEDINC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Ů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ZDRAVOTN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POSTI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eaLnBrk="1" hangingPunct="1"/>
            <a:r>
              <a:rPr lang="cs-CZ" dirty="0" smtClean="0"/>
              <a:t> Jana Petrová</a:t>
            </a:r>
          </a:p>
        </p:txBody>
      </p:sp>
      <p:sp>
        <p:nvSpPr>
          <p:cNvPr id="5124" name="Zástupný symbol pro datum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E1CC3D-E7FA-4637-8435-AD47A874B683}" type="datetime1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11.12.2012</a:t>
            </a:fld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50" y="428625"/>
            <a:ext cx="8572500" cy="1071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POSTIŽENÍ DUŠEVNÍMI PORUCHAMI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err="1" smtClean="0"/>
              <a:t>Pervazivní</a:t>
            </a:r>
            <a:r>
              <a:rPr lang="cs-CZ" dirty="0" smtClean="0"/>
              <a:t> vývojové poruchy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Schizofrenie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Afektivní poruchy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Poruchy osobnosti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Neurotické poruchy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Úzkostné poruchy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247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46FA7C-AE04-4A75-A71F-376665F7664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50" y="428625"/>
            <a:ext cx="8572500" cy="1071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SMYSLOVÁ POSTIŽENÍ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Postižení sluchu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Postižení zraku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Postižení řeči a jazyka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247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C8B59B-A85E-4EB3-9D0F-71B58BF7AFD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/>
          </a:p>
        </p:txBody>
      </p:sp>
      <p:pic>
        <p:nvPicPr>
          <p:cNvPr id="15365" name="Obrázek 4" descr="000309o2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75" y="1214438"/>
            <a:ext cx="1293813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Obrázek 5" descr="000309o3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13" y="2857500"/>
            <a:ext cx="11430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50" y="428625"/>
            <a:ext cx="8572500" cy="1071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KOMBINOVANÁ POSTIŽENÍ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2400" dirty="0" smtClean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smtClean="0"/>
              <a:t>vícečetná postižení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smtClean="0"/>
              <a:t>dochází k narušení několika systémů najednou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smtClean="0"/>
              <a:t>nejčastěji mentální postižení v kombinaci s dalším postižením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smtClean="0"/>
              <a:t>k těžkým formám patří hlucho-slepota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247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BE8E21-9DDF-46AC-9D41-1C2EA2F04EA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0" y="764704"/>
          <a:ext cx="9144002" cy="5723894"/>
        </p:xfrm>
        <a:graphic>
          <a:graphicData uri="http://schemas.openxmlformats.org/drawingml/2006/table">
            <a:tbl>
              <a:tblPr/>
              <a:tblGrid>
                <a:gridCol w="893458"/>
                <a:gridCol w="480997"/>
                <a:gridCol w="573641"/>
                <a:gridCol w="569200"/>
                <a:gridCol w="808429"/>
                <a:gridCol w="733551"/>
                <a:gridCol w="779240"/>
                <a:gridCol w="779240"/>
                <a:gridCol w="779240"/>
                <a:gridCol w="718956"/>
                <a:gridCol w="717686"/>
                <a:gridCol w="658036"/>
                <a:gridCol w="652328"/>
              </a:tblGrid>
              <a:tr h="264543">
                <a:tc gridSpan="10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Arial"/>
                          <a:ea typeface="Times New Roman"/>
                          <a:cs typeface="Times New Roman"/>
                        </a:rPr>
                        <a:t>Tabulka č.13: Důsledky zdravotního postižení podle pohlaví, věku a typu postižení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700"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700"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cs-CZ" sz="700"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5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Omezení*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počet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4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sebe-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vedení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příjmu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komunikační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 dirty="0">
                          <a:latin typeface="Arial"/>
                          <a:ea typeface="Times New Roman"/>
                          <a:cs typeface="Times New Roman"/>
                        </a:rPr>
                        <a:t>stravovacích</a:t>
                      </a: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právní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omezení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mobility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orientace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obsluhy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domácnosti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informací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schopnosti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možností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způsobilosti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jiné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osob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na 1 osobu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b="1">
                          <a:latin typeface="Arial"/>
                          <a:ea typeface="Times New Roman"/>
                          <a:cs typeface="Times New Roman"/>
                        </a:rPr>
                        <a:t> Pohlaví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Arial Unicode MS"/>
                          <a:cs typeface="Times New Roman"/>
                        </a:rPr>
                        <a:t>absolutně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Muži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293 204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85 835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173 495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147 205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82 188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98 994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87 542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41 966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102 581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1 113 010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490 452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2,269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Ženy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342 555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95 799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219 239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262 005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90 344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95 895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98 263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34 463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90 351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1 319 914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525 096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2,514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Celkem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635 759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181 634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392 734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409 210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172 532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194 889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185 805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76 429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192 932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2 432 924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1 015 548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Věkové skupiny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absolutně</a:t>
                      </a:r>
                      <a:endParaRPr lang="cs-CZ" sz="700" b="1"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0-14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11 058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10 500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9 592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4 474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10 069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12 219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8 234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3 996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21 848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91 990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46 208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1,991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15-29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22 869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17 923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20 562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20 259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20 536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24 728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10 468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15 388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18 430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171 163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60 621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2,824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30-44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43 534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19 412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26 779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32 961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22 498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27 208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13 570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14 005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26 641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226 608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101 331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2,236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45-59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141 522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28 292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56 506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74 667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32 054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42 549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31 652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15 153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49 809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472 204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245 743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1,922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60-74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189 348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34 270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100 472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108 638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28 045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35 200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53 445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12 099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50 396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611 913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283 274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2,160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75+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226 176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71 097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178 017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167 123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59 007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52 333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59 121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15 532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25 552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853 958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276 744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3,086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Celkem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635 759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181 634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392 734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409 210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172 532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194 889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176 805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76 429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192 932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2 432 924  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   1 015 548</a:t>
                      </a:r>
                      <a:r>
                        <a:rPr lang="cs-CZ" sz="700" b="1" baseline="30000">
                          <a:latin typeface="Arial"/>
                          <a:ea typeface="Times New Roman"/>
                          <a:cs typeface="Times New Roman"/>
                        </a:rPr>
                        <a:t>***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2,396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800" b="1">
                          <a:latin typeface="Arial"/>
                          <a:ea typeface="Times New Roman"/>
                          <a:cs typeface="Times New Roman"/>
                        </a:rPr>
                        <a:t>Typ postižení**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absolutně</a:t>
                      </a:r>
                      <a:endParaRPr lang="cs-CZ" sz="700" b="1"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tělesné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208 727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8 363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84 135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79 029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5 106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7 822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14 503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1 755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24 159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433 599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244 896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1,771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zrakové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3 296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13 083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4 310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4 660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4 252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1 337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320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503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3 435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35 196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17 119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2,056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sluchové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148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6 217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339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852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11 252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auto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12 552    </a:t>
                      </a:r>
                      <a:endParaRPr lang="cs-CZ" sz="700"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-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148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661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32 169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16 201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1,986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mentální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4 044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2118 260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16 777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17 871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22 147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25 140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5 477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18 929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5 773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134 418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33 920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3,963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duševní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2 253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11 525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10 694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20 622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18 490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27 186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2 347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8 227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9 420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110 764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44 251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2,503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7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b="1">
                          <a:latin typeface="Arial"/>
                          <a:ea typeface="Times New Roman"/>
                          <a:cs typeface="Times New Roman"/>
                        </a:rPr>
                        <a:t> vnitřní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123 842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10 599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60 900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76 201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8 553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13 375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63 649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3 673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96 393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457 185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>
                          <a:latin typeface="Arial"/>
                          <a:ea typeface="Times New Roman"/>
                          <a:cs typeface="Times New Roman"/>
                        </a:rPr>
                        <a:t>278 771    </a:t>
                      </a:r>
                      <a:endParaRPr lang="cs-CZ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700" dirty="0">
                          <a:latin typeface="Arial"/>
                          <a:ea typeface="Times New Roman"/>
                          <a:cs typeface="Times New Roman"/>
                        </a:rPr>
                        <a:t>1,640    </a:t>
                      </a:r>
                      <a:endParaRPr lang="cs-CZ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76EA23-079B-47B5-A459-B71DF33BF557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4860032" y="1268760"/>
            <a:ext cx="79208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4860032" y="1268760"/>
            <a:ext cx="0" cy="525658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5652120" y="1268760"/>
            <a:ext cx="0" cy="525658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860032" y="6525344"/>
            <a:ext cx="79208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001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VÝŽIVA A ZDRAVOTNÍ POSTIŽENÍ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z="2500" smtClean="0"/>
              <a:t>zdravotně postižení lidé jsou v riziku stejných výživových problémů jako celková populace</a:t>
            </a:r>
          </a:p>
          <a:p>
            <a:pPr eaLnBrk="1" hangingPunct="1"/>
            <a:endParaRPr lang="cs-CZ" sz="2500" smtClean="0"/>
          </a:p>
          <a:p>
            <a:pPr eaLnBrk="1" hangingPunct="1"/>
            <a:r>
              <a:rPr lang="cs-CZ" sz="2500" smtClean="0"/>
              <a:t>přesto jejich obtíže mohou mít určitá specifika vztažená ke konkrétní diagnóze, která mohou různými způsoby výživu a výživový stav člověka značně ovlivňovat</a:t>
            </a:r>
            <a:r>
              <a:rPr lang="cs-CZ" sz="2600" smtClean="0"/>
              <a:t> 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17412" name="Obrázek 3" descr="healthy-plat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25" y="5357813"/>
            <a:ext cx="1627188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6F6A9C-706C-4F0A-853C-E9609762657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50" y="571500"/>
            <a:ext cx="8715375" cy="14287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FAKTORY, KTERÉ MOHOU NEGATIVNĚ OVLIVŇOVAT VÝŽIVU A VÝŽIVOVÝ STAV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/>
          <a:lstStyle/>
          <a:p>
            <a:pPr eaLnBrk="1" hangingPunct="1"/>
            <a:endParaRPr lang="cs-CZ" sz="2500" smtClean="0"/>
          </a:p>
          <a:p>
            <a:pPr eaLnBrk="1" hangingPunct="1">
              <a:lnSpc>
                <a:spcPct val="150000"/>
              </a:lnSpc>
            </a:pPr>
            <a:r>
              <a:rPr lang="cs-CZ" sz="2500" smtClean="0"/>
              <a:t>Vrozené vývojové vady trávicího ústrojí</a:t>
            </a:r>
          </a:p>
          <a:p>
            <a:pPr eaLnBrk="1" hangingPunct="1">
              <a:lnSpc>
                <a:spcPct val="150000"/>
              </a:lnSpc>
            </a:pPr>
            <a:r>
              <a:rPr lang="cs-CZ" sz="2500" smtClean="0"/>
              <a:t>Gastrointestinální poruchy</a:t>
            </a:r>
          </a:p>
          <a:p>
            <a:pPr eaLnBrk="1" hangingPunct="1">
              <a:lnSpc>
                <a:spcPct val="150000"/>
              </a:lnSpc>
            </a:pPr>
            <a:r>
              <a:rPr lang="cs-CZ" sz="2500" smtClean="0"/>
              <a:t>Lékové interakce</a:t>
            </a:r>
          </a:p>
          <a:p>
            <a:pPr eaLnBrk="1" hangingPunct="1">
              <a:lnSpc>
                <a:spcPct val="150000"/>
              </a:lnSpc>
            </a:pPr>
            <a:r>
              <a:rPr lang="cs-CZ" sz="2500" smtClean="0"/>
              <a:t>Nedostatek pohybu, poruchy hybnosti, imobilita</a:t>
            </a:r>
          </a:p>
          <a:p>
            <a:pPr eaLnBrk="1" hangingPunct="1">
              <a:lnSpc>
                <a:spcPct val="150000"/>
              </a:lnSpc>
            </a:pPr>
            <a:r>
              <a:rPr lang="cs-CZ" sz="2500" smtClean="0"/>
              <a:t>Metabolické faktory</a:t>
            </a:r>
          </a:p>
          <a:p>
            <a:pPr eaLnBrk="1" hangingPunct="1">
              <a:lnSpc>
                <a:spcPct val="150000"/>
              </a:lnSpc>
            </a:pPr>
            <a:r>
              <a:rPr lang="cs-CZ" sz="2500" smtClean="0"/>
              <a:t>Psychosociální a socioekonomické faktory</a:t>
            </a:r>
            <a:endParaRPr lang="cs-CZ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2C3E8C-A585-464F-AC27-AC76743BECF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5" y="428625"/>
            <a:ext cx="8858250" cy="14287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VROZENÉ VÝVOJOVÉ VADY GIT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200" dirty="0" smtClean="0"/>
              <a:t>Rozštěpové vady obličeje – rozštěp rtu, čelisti a patra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1000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000" b="1" dirty="0" smtClean="0">
                <a:solidFill>
                  <a:schemeClr val="accent4">
                    <a:lumMod val="50000"/>
                  </a:schemeClr>
                </a:solidFill>
              </a:rPr>
              <a:t>Rozštěp rtu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22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sz="1200" dirty="0" smtClean="0"/>
              <a:t> 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sz="1200" dirty="0" smtClean="0"/>
              <a:t> </a:t>
            </a:r>
            <a:r>
              <a:rPr lang="cs-CZ" sz="1400" dirty="0" smtClean="0"/>
              <a:t>jednostranný neúplný	jednostranný kompletní	bilaterální kompletní</a:t>
            </a:r>
          </a:p>
        </p:txBody>
      </p:sp>
      <p:pic>
        <p:nvPicPr>
          <p:cNvPr id="19460" name="Obrázek 4" descr="trhlina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37147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Obrázek 5" descr="trhlina-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8" y="37147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Obrázek 6" descr="trhlina-3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88" y="37147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Zástupný symbol pro číslo snímku 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8622A3-F01D-4DD0-A3CF-5F787210A51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5" y="428625"/>
            <a:ext cx="8858250" cy="14287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VROZENÉ VÝVOJOVÉ VADY GIT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smtClean="0"/>
              <a:t>Atrézie a stenózy GIT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endParaRPr lang="cs-CZ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accent4">
                    <a:lumMod val="50000"/>
                  </a:schemeClr>
                </a:solidFill>
              </a:rPr>
              <a:t>Atrézie jícnu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1000" dirty="0" smtClean="0"/>
          </a:p>
        </p:txBody>
      </p:sp>
      <p:pic>
        <p:nvPicPr>
          <p:cNvPr id="20484" name="Obrázek 7" descr="osophagus_atresi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63" y="3286125"/>
            <a:ext cx="5903912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Zástupný symbol pro číslo snímku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95C404-2830-489A-931C-C72E5F86111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5" y="428625"/>
            <a:ext cx="8858250" cy="14287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Gastrointestinální poruchy</a:t>
            </a:r>
            <a:endParaRPr lang="cs-CZ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1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Orálně motorické dysfunkce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accent4">
                    <a:lumMod val="50000"/>
                  </a:schemeClr>
                </a:solidFill>
              </a:rPr>
              <a:t>potíže se sáním,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accent4">
                    <a:lumMod val="50000"/>
                  </a:schemeClr>
                </a:solidFill>
              </a:rPr>
              <a:t>žvýkáním,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accent4">
                    <a:lumMod val="50000"/>
                  </a:schemeClr>
                </a:solidFill>
              </a:rPr>
              <a:t>polykáním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endParaRPr lang="cs-CZ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Poruchy motility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err="1" smtClean="0">
                <a:solidFill>
                  <a:schemeClr val="accent4">
                    <a:lumMod val="50000"/>
                  </a:schemeClr>
                </a:solidFill>
              </a:rPr>
              <a:t>ezofageální</a:t>
            </a:r>
            <a:r>
              <a:rPr lang="cs-CZ" sz="2200" dirty="0" smtClean="0">
                <a:solidFill>
                  <a:schemeClr val="accent4">
                    <a:lumMod val="50000"/>
                  </a:schemeClr>
                </a:solidFill>
              </a:rPr>
              <a:t> inkoordinace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accent4">
                    <a:lumMod val="50000"/>
                  </a:schemeClr>
                </a:solidFill>
              </a:rPr>
              <a:t>dysfunkce dolního jícnového sfinkteru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smtClean="0">
                <a:solidFill>
                  <a:schemeClr val="accent4">
                    <a:lumMod val="50000"/>
                  </a:schemeClr>
                </a:solidFill>
              </a:rPr>
              <a:t>zpožděné vyprazdňování žaludku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200" dirty="0" err="1" smtClean="0">
                <a:solidFill>
                  <a:schemeClr val="accent4">
                    <a:lumMod val="50000"/>
                  </a:schemeClr>
                </a:solidFill>
              </a:rPr>
              <a:t>dysmotilita</a:t>
            </a:r>
            <a:endParaRPr lang="cs-CZ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endParaRPr lang="cs-CZ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cs-CZ" sz="1000" dirty="0" smtClean="0"/>
          </a:p>
        </p:txBody>
      </p:sp>
      <p:pic>
        <p:nvPicPr>
          <p:cNvPr id="21508" name="Obrázek 4" descr="awakefield-1105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63" y="1643063"/>
            <a:ext cx="26193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155D12-FEE6-44C4-A2A5-82C21DF7FF3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5" y="428625"/>
            <a:ext cx="8858250" cy="14287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lékové interakce</a:t>
            </a:r>
            <a:endParaRPr lang="cs-CZ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1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Léky ovlivňující absorpci, metabolizmus a exkreci </a:t>
            </a:r>
            <a:r>
              <a:rPr lang="cs-CZ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nutrientů</a:t>
            </a:r>
            <a:endParaRPr lang="cs-CZ" sz="2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Léky ovlivňující chuť k jídlu a čich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Léky způsobující suchost v ústech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Léky dráždící GIT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Léky ovlivňující činnost střeva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Léky poškozující střevní mikroflóru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2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cs-CZ" sz="1000" dirty="0" smtClean="0"/>
          </a:p>
        </p:txBody>
      </p:sp>
      <p:pic>
        <p:nvPicPr>
          <p:cNvPr id="22532" name="Obrázek 5" descr="1159952242_200610040156_DDDOSFZDR_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13" y="4645025"/>
            <a:ext cx="3032125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55EA9E-893D-4019-AE98-BFCC01DACFB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071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/>
          </a:bodyPr>
          <a:lstStyle/>
          <a:p>
            <a:pPr marL="658368" lvl="1" indent="-246888" eaLnBrk="1" fontAlgn="auto" hangingPunct="1">
              <a:lnSpc>
                <a:spcPct val="150000"/>
              </a:lnSpc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vymezení pojmu</a:t>
            </a:r>
          </a:p>
          <a:p>
            <a:pPr marL="658368" lvl="1" indent="-246888" eaLnBrk="1" fontAlgn="auto" hangingPunct="1">
              <a:lnSpc>
                <a:spcPct val="150000"/>
              </a:lnSpc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jednotlivé typy postižení</a:t>
            </a:r>
          </a:p>
          <a:p>
            <a:pPr marL="658368" lvl="1" indent="-246888" eaLnBrk="1" fontAlgn="auto" hangingPunct="1">
              <a:lnSpc>
                <a:spcPct val="150000"/>
              </a:lnSpc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faktory, které mohou mít vliv na výživu a výživový stav zdravotně postiženého člověka</a:t>
            </a:r>
          </a:p>
          <a:p>
            <a:pPr marL="658368" lvl="1" indent="-246888" eaLnBrk="1" fontAlgn="auto" hangingPunct="1">
              <a:lnSpc>
                <a:spcPct val="150000"/>
              </a:lnSpc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komplikace a patologické změny organizmu způsobené těmito faktory</a:t>
            </a:r>
            <a:endParaRPr lang="cs-CZ" dirty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DF07B2-31A1-45C0-8645-0145397F823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5" y="428625"/>
            <a:ext cx="8858250" cy="14287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Nedostatek pohybu, </a:t>
            </a:r>
            <a:b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poruchy hybnosti, imobilizace</a:t>
            </a:r>
            <a:endParaRPr lang="cs-CZ" sz="36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1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Imobilizační syndrom</a:t>
            </a:r>
          </a:p>
          <a:p>
            <a:pPr marL="658368" lvl="1" indent="-246888" eaLnBrk="1" fontAlgn="auto" hangingPunct="1">
              <a:lnSpc>
                <a:spcPct val="150000"/>
              </a:lnSpc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při dlouhodobém upoutání na lůžku</a:t>
            </a:r>
          </a:p>
          <a:p>
            <a:pPr marL="658368" lvl="1" indent="-246888" eaLnBrk="1" fontAlgn="auto" hangingPunct="1">
              <a:lnSpc>
                <a:spcPct val="150000"/>
              </a:lnSpc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soubor negativních změn postihující všechny orgánové systémy</a:t>
            </a:r>
          </a:p>
          <a:p>
            <a:pPr marL="923544" lvl="2" indent="-219456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cs-CZ" sz="1800" dirty="0" smtClean="0">
                <a:solidFill>
                  <a:schemeClr val="accent4">
                    <a:lumMod val="50000"/>
                  </a:schemeClr>
                </a:solidFill>
              </a:rPr>
              <a:t>změny na kostech, kloubech i na svalech</a:t>
            </a:r>
          </a:p>
          <a:p>
            <a:pPr marL="923544" lvl="2" indent="-219456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cs-CZ" sz="1800" dirty="0" smtClean="0">
                <a:solidFill>
                  <a:schemeClr val="accent4">
                    <a:lumMod val="50000"/>
                  </a:schemeClr>
                </a:solidFill>
              </a:rPr>
              <a:t>ztráta chuti k jídlu</a:t>
            </a:r>
          </a:p>
          <a:p>
            <a:pPr marL="923544" lvl="2" indent="-219456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cs-CZ" sz="1800" dirty="0" smtClean="0">
                <a:solidFill>
                  <a:schemeClr val="accent4">
                    <a:lumMod val="50000"/>
                  </a:schemeClr>
                </a:solidFill>
              </a:rPr>
              <a:t>zácpa</a:t>
            </a:r>
          </a:p>
          <a:p>
            <a:pPr marL="923544" lvl="2" indent="-219456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cs-CZ" sz="1800" dirty="0" smtClean="0">
                <a:solidFill>
                  <a:schemeClr val="accent4">
                    <a:lumMod val="50000"/>
                  </a:schemeClr>
                </a:solidFill>
              </a:rPr>
              <a:t>snižuje se hodnota bazálního metabolizmu</a:t>
            </a:r>
          </a:p>
          <a:p>
            <a:pPr marL="923544" lvl="2" indent="-219456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cs-CZ" sz="1800" dirty="0" smtClean="0">
                <a:solidFill>
                  <a:schemeClr val="accent4">
                    <a:lumMod val="50000"/>
                  </a:schemeClr>
                </a:solidFill>
              </a:rPr>
              <a:t>redukce sekrece žláz</a:t>
            </a:r>
          </a:p>
          <a:p>
            <a:pPr marL="923544" lvl="2" indent="-219456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"/>
              <a:defRPr/>
            </a:pPr>
            <a:r>
              <a:rPr lang="cs-CZ" sz="1800" dirty="0" smtClean="0">
                <a:solidFill>
                  <a:schemeClr val="accent4">
                    <a:lumMod val="50000"/>
                  </a:schemeClr>
                </a:solidFill>
              </a:rPr>
              <a:t>katabolizmus a </a:t>
            </a:r>
            <a:r>
              <a:rPr lang="cs-CZ" sz="1800" dirty="0" err="1" smtClean="0">
                <a:solidFill>
                  <a:schemeClr val="accent4">
                    <a:lumMod val="50000"/>
                  </a:schemeClr>
                </a:solidFill>
              </a:rPr>
              <a:t>hypoproteinemie</a:t>
            </a:r>
            <a:endParaRPr lang="cs-CZ" sz="1000" dirty="0" smtClean="0"/>
          </a:p>
        </p:txBody>
      </p:sp>
      <p:pic>
        <p:nvPicPr>
          <p:cNvPr id="23556" name="Obrázek 4" descr="koleckove_kreslo-12254071127096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6588" y="5000625"/>
            <a:ext cx="202247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6BEDFD-2D59-4D3B-8075-8D57B4B97C6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5" y="428625"/>
            <a:ext cx="8858250" cy="135731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Psychosociální </a:t>
            </a:r>
            <a:br>
              <a:rPr lang="cs-CZ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socioekonomické faktory</a:t>
            </a:r>
            <a:endParaRPr lang="cs-CZ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1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Psychosociální faktory</a:t>
            </a:r>
          </a:p>
          <a:p>
            <a:pPr marL="658368" lvl="1" indent="-246888" eaLnBrk="1" fontAlgn="auto" hangingPunct="1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Sociální a komunikační bariéry</a:t>
            </a:r>
          </a:p>
          <a:p>
            <a:pPr marL="658368" lvl="1" indent="-246888" eaLnBrk="1" fontAlgn="auto" hangingPunct="1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Izolovanost</a:t>
            </a:r>
          </a:p>
          <a:p>
            <a:pPr marL="658368" lvl="1" indent="-246888" eaLnBrk="1" fontAlgn="auto" hangingPunct="1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Závislost na péči jiných osob</a:t>
            </a:r>
          </a:p>
          <a:p>
            <a:pPr marL="658368" lvl="1" indent="-246888" eaLnBrk="1" fontAlgn="auto" hangingPunct="1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Psychická deprivace</a:t>
            </a:r>
          </a:p>
          <a:p>
            <a:pPr marL="658368" lvl="1" indent="-246888" eaLnBrk="1" fontAlgn="auto" hangingPunct="1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endParaRPr lang="cs-CZ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Socioekonomické faktory</a:t>
            </a:r>
          </a:p>
          <a:p>
            <a:pPr marL="658368" lvl="1" indent="-246888" eaLnBrk="1" fontAlgn="auto" hangingPunct="1">
              <a:lnSpc>
                <a:spcPct val="150000"/>
              </a:lnSpc>
              <a:spcAft>
                <a:spcPts val="0"/>
              </a:spcAft>
              <a:buFont typeface="Georgia"/>
              <a:buChar char="▫"/>
              <a:defRPr/>
            </a:pPr>
            <a:r>
              <a:rPr lang="cs-CZ" sz="2000" dirty="0" smtClean="0">
                <a:solidFill>
                  <a:schemeClr val="accent4">
                    <a:lumMod val="50000"/>
                  </a:schemeClr>
                </a:solidFill>
              </a:rPr>
              <a:t>Vyšší riziko nezaměstnanosti</a:t>
            </a:r>
            <a:endParaRPr lang="cs-CZ" sz="1000" dirty="0" smtClean="0"/>
          </a:p>
        </p:txBody>
      </p:sp>
      <p:pic>
        <p:nvPicPr>
          <p:cNvPr id="24580" name="Obrázek 5" descr="deprese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38" y="4929188"/>
            <a:ext cx="267970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5039BE-EA66-4B4F-BC4E-A044BA0CAD8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313" y="428625"/>
            <a:ext cx="8786812" cy="14287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PORUCHY VÝŽIVY 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PATOLOGICKÉ ZMĚNY ORGANIZMU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285750" y="1785938"/>
            <a:ext cx="8643938" cy="47879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cs-CZ" sz="1000" smtClean="0"/>
          </a:p>
          <a:p>
            <a:pPr eaLnBrk="1" hangingPunct="1">
              <a:lnSpc>
                <a:spcPct val="150000"/>
              </a:lnSpc>
            </a:pPr>
            <a:r>
              <a:rPr lang="cs-CZ" sz="2500" smtClean="0"/>
              <a:t>Podvýživa</a:t>
            </a:r>
          </a:p>
          <a:p>
            <a:pPr eaLnBrk="1" hangingPunct="1">
              <a:lnSpc>
                <a:spcPct val="150000"/>
              </a:lnSpc>
            </a:pPr>
            <a:r>
              <a:rPr lang="cs-CZ" sz="2500" smtClean="0"/>
              <a:t>Deficity nutrientů</a:t>
            </a:r>
          </a:p>
          <a:p>
            <a:pPr eaLnBrk="1" hangingPunct="1">
              <a:lnSpc>
                <a:spcPct val="150000"/>
              </a:lnSpc>
            </a:pPr>
            <a:r>
              <a:rPr lang="cs-CZ" sz="2500" smtClean="0"/>
              <a:t>Nadváha, obezita</a:t>
            </a:r>
          </a:p>
          <a:p>
            <a:pPr eaLnBrk="1" hangingPunct="1">
              <a:lnSpc>
                <a:spcPct val="150000"/>
              </a:lnSpc>
            </a:pPr>
            <a:r>
              <a:rPr lang="cs-CZ" sz="2500" smtClean="0"/>
              <a:t>Poruchy růstu</a:t>
            </a:r>
          </a:p>
          <a:p>
            <a:pPr eaLnBrk="1" hangingPunct="1">
              <a:lnSpc>
                <a:spcPct val="150000"/>
              </a:lnSpc>
            </a:pPr>
            <a:r>
              <a:rPr lang="cs-CZ" sz="2500" smtClean="0"/>
              <a:t>Onemocnění hromadného výskytu s neinfekční etiologií</a:t>
            </a:r>
          </a:p>
          <a:p>
            <a:pPr eaLnBrk="1" hangingPunct="1">
              <a:lnSpc>
                <a:spcPct val="150000"/>
              </a:lnSpc>
            </a:pPr>
            <a:r>
              <a:rPr lang="cs-CZ" sz="2500" smtClean="0"/>
              <a:t>Zácpa</a:t>
            </a:r>
          </a:p>
          <a:p>
            <a:pPr eaLnBrk="1" hangingPunct="1">
              <a:lnSpc>
                <a:spcPct val="150000"/>
              </a:lnSpc>
            </a:pPr>
            <a:r>
              <a:rPr lang="cs-CZ" sz="2500" smtClean="0"/>
              <a:t>Dekubity</a:t>
            </a:r>
            <a:endParaRPr 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5D593B-916E-4BFB-9BAB-FA6F90A2095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KAZUISTIKY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4287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KAZUISTIKA Č. 1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Chlapec s dětskou mozkovou obrnou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214313" y="1857375"/>
            <a:ext cx="8715375" cy="4716463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cs-CZ" sz="2000" b="1" smtClean="0"/>
              <a:t>Základní údaje</a:t>
            </a:r>
            <a:endParaRPr lang="cs-CZ" sz="2000" smtClean="0"/>
          </a:p>
          <a:p>
            <a:pPr eaLnBrk="1" hangingPunct="1"/>
            <a:r>
              <a:rPr lang="cs-CZ" sz="1800" smtClean="0"/>
              <a:t>Vojta, 12 let a 6 měsíců, žák speciální základní školy </a:t>
            </a:r>
          </a:p>
          <a:p>
            <a:pPr eaLnBrk="1" hangingPunct="1"/>
            <a:r>
              <a:rPr lang="cs-CZ" sz="1800" smtClean="0"/>
              <a:t>Žije s matkou a sestrou v domě s pečovatelskou službou</a:t>
            </a:r>
          </a:p>
          <a:p>
            <a:pPr eaLnBrk="1" hangingPunct="1"/>
            <a:r>
              <a:rPr lang="cs-CZ" sz="1800" smtClean="0"/>
              <a:t>Výška 142 cm, hmotnost 35 kg, BMI 17,36</a:t>
            </a:r>
          </a:p>
          <a:p>
            <a:pPr eaLnBrk="1" hangingPunct="1"/>
            <a:endParaRPr lang="cs-CZ" sz="1800" b="1" smtClean="0"/>
          </a:p>
          <a:p>
            <a:pPr eaLnBrk="1" hangingPunct="1">
              <a:buFont typeface="Georgia" pitchFamily="18" charset="0"/>
              <a:buNone/>
            </a:pPr>
            <a:r>
              <a:rPr lang="cs-CZ" sz="2000" b="1" smtClean="0"/>
              <a:t>Osobní anamnéza</a:t>
            </a:r>
            <a:endParaRPr lang="cs-CZ" sz="2000" smtClean="0"/>
          </a:p>
          <a:p>
            <a:pPr eaLnBrk="1" hangingPunct="1"/>
            <a:r>
              <a:rPr lang="cs-CZ" sz="1800" smtClean="0"/>
              <a:t>Dětská mozková obrna, forma spastická, postižení všech čtyř končetin</a:t>
            </a:r>
            <a:br>
              <a:rPr lang="cs-CZ" sz="1800" smtClean="0"/>
            </a:br>
            <a:r>
              <a:rPr lang="cs-CZ" sz="1800" smtClean="0"/>
              <a:t> - příčina perinatální, předčasný (na konci 27. týdne), překotný porod, poranění hlavičky dítěte s krvácením do mozku, přítomna hypoxie</a:t>
            </a:r>
          </a:p>
          <a:p>
            <a:pPr eaLnBrk="1" hangingPunct="1"/>
            <a:r>
              <a:rPr lang="cs-CZ" sz="1800" smtClean="0"/>
              <a:t>Epilepsie – v současnosti lékově korigovaná</a:t>
            </a:r>
          </a:p>
          <a:p>
            <a:pPr eaLnBrk="1" hangingPunct="1"/>
            <a:r>
              <a:rPr lang="cs-CZ" sz="1800" smtClean="0"/>
              <a:t>Oční vada – kortikální slepota, výpadky zorného pole jako nežádoucí účinek antiepileptické léčby</a:t>
            </a:r>
          </a:p>
          <a:p>
            <a:pPr eaLnBrk="1" hangingPunct="1"/>
            <a:r>
              <a:rPr lang="cs-CZ" sz="1800" smtClean="0"/>
              <a:t>Mentální deficit na úrovni středně těžké mentální retardace</a:t>
            </a:r>
          </a:p>
          <a:p>
            <a:pPr eaLnBrk="1" hangingPunct="1"/>
            <a:r>
              <a:rPr lang="cs-CZ" sz="1800" smtClean="0"/>
              <a:t>Alergie na vosí a včelí bodnutí</a:t>
            </a:r>
          </a:p>
          <a:p>
            <a:pPr eaLnBrk="1" hangingPunct="1"/>
            <a:r>
              <a:rPr lang="cs-CZ" sz="1800" smtClean="0"/>
              <a:t>Potíže s vyprazdňováním, chronická zácpa</a:t>
            </a:r>
            <a:endParaRPr 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2EA7BB-20C5-4739-81C2-519C5279C90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Obrázek 0" descr="image0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214438"/>
            <a:ext cx="3500438" cy="487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Obrázek 4" descr="image00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0" y="1214438"/>
            <a:ext cx="3871913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TextovéPole 5"/>
          <p:cNvSpPr txBox="1">
            <a:spLocks noChangeArrowheads="1"/>
          </p:cNvSpPr>
          <p:nvPr/>
        </p:nvSpPr>
        <p:spPr bwMode="auto">
          <a:xfrm>
            <a:off x="785813" y="857250"/>
            <a:ext cx="2778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Georgia" pitchFamily="18" charset="0"/>
              </a:rPr>
              <a:t>Tělesná výška chlapci 2-18 r.</a:t>
            </a:r>
          </a:p>
        </p:txBody>
      </p:sp>
      <p:sp>
        <p:nvSpPr>
          <p:cNvPr id="28677" name="TextovéPole 10"/>
          <p:cNvSpPr txBox="1">
            <a:spLocks noChangeArrowheads="1"/>
          </p:cNvSpPr>
          <p:nvPr/>
        </p:nvSpPr>
        <p:spPr bwMode="auto">
          <a:xfrm>
            <a:off x="5429250" y="857250"/>
            <a:ext cx="31448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Georgia" pitchFamily="18" charset="0"/>
              </a:rPr>
              <a:t>Tělesná hmotnost chlapci 2-18 r.</a:t>
            </a:r>
          </a:p>
        </p:txBody>
      </p:sp>
      <p:cxnSp>
        <p:nvCxnSpPr>
          <p:cNvPr id="28678" name="AutoShape 5"/>
          <p:cNvCxnSpPr>
            <a:cxnSpLocks noChangeShapeType="1"/>
          </p:cNvCxnSpPr>
          <p:nvPr/>
        </p:nvCxnSpPr>
        <p:spPr bwMode="auto">
          <a:xfrm flipV="1">
            <a:off x="785813" y="3286125"/>
            <a:ext cx="3143250" cy="23813"/>
          </a:xfrm>
          <a:prstGeom prst="straightConnector1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8679" name="AutoShape 6"/>
          <p:cNvCxnSpPr>
            <a:cxnSpLocks noChangeShapeType="1"/>
          </p:cNvCxnSpPr>
          <p:nvPr/>
        </p:nvCxnSpPr>
        <p:spPr bwMode="auto">
          <a:xfrm rot="5400000" flipH="1" flipV="1">
            <a:off x="429419" y="3571082"/>
            <a:ext cx="4714875" cy="1587"/>
          </a:xfrm>
          <a:prstGeom prst="straightConnector1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8680" name="AutoShape 7"/>
          <p:cNvCxnSpPr>
            <a:cxnSpLocks noChangeShapeType="1"/>
          </p:cNvCxnSpPr>
          <p:nvPr/>
        </p:nvCxnSpPr>
        <p:spPr bwMode="auto">
          <a:xfrm>
            <a:off x="5214938" y="4214813"/>
            <a:ext cx="3500437" cy="1587"/>
          </a:xfrm>
          <a:prstGeom prst="straightConnector1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8681" name="AutoShape 8"/>
          <p:cNvCxnSpPr>
            <a:cxnSpLocks noChangeShapeType="1"/>
          </p:cNvCxnSpPr>
          <p:nvPr/>
        </p:nvCxnSpPr>
        <p:spPr bwMode="auto">
          <a:xfrm rot="5400000" flipH="1" flipV="1">
            <a:off x="5180013" y="3535363"/>
            <a:ext cx="4643437" cy="1587"/>
          </a:xfrm>
          <a:prstGeom prst="straightConnector1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</p:cxnSp>
      <p:sp>
        <p:nvSpPr>
          <p:cNvPr id="22538" name="Zástupný symbol pro číslo snímku 2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9AC7C9-BD63-4EAA-B120-75F3BB1C864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Obrázek 3" descr="image0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143000"/>
            <a:ext cx="3786188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Obrázek 5" descr="image00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0" y="1143000"/>
            <a:ext cx="34290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TextovéPole 3"/>
          <p:cNvSpPr txBox="1">
            <a:spLocks noChangeArrowheads="1"/>
          </p:cNvSpPr>
          <p:nvPr/>
        </p:nvSpPr>
        <p:spPr bwMode="auto">
          <a:xfrm>
            <a:off x="571500" y="785813"/>
            <a:ext cx="32877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Georgia" pitchFamily="18" charset="0"/>
              </a:rPr>
              <a:t>Hmotnost k výšce chlapci 3-15,5 r.</a:t>
            </a:r>
          </a:p>
        </p:txBody>
      </p:sp>
      <p:sp>
        <p:nvSpPr>
          <p:cNvPr id="29701" name="TextovéPole 4"/>
          <p:cNvSpPr txBox="1">
            <a:spLocks noChangeArrowheads="1"/>
          </p:cNvSpPr>
          <p:nvPr/>
        </p:nvSpPr>
        <p:spPr bwMode="auto">
          <a:xfrm>
            <a:off x="5429250" y="785813"/>
            <a:ext cx="19399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Georgia" pitchFamily="18" charset="0"/>
              </a:rPr>
              <a:t>BMI chlapci 0-18 r.</a:t>
            </a:r>
          </a:p>
        </p:txBody>
      </p:sp>
      <p:cxnSp>
        <p:nvCxnSpPr>
          <p:cNvPr id="29702" name="AutoShape 2"/>
          <p:cNvCxnSpPr>
            <a:cxnSpLocks noChangeShapeType="1"/>
          </p:cNvCxnSpPr>
          <p:nvPr/>
        </p:nvCxnSpPr>
        <p:spPr bwMode="auto">
          <a:xfrm rot="5400000" flipH="1" flipV="1">
            <a:off x="212725" y="3643313"/>
            <a:ext cx="5002213" cy="1587"/>
          </a:xfrm>
          <a:prstGeom prst="straightConnector1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9703" name="AutoShape 3"/>
          <p:cNvCxnSpPr>
            <a:cxnSpLocks noChangeShapeType="1"/>
          </p:cNvCxnSpPr>
          <p:nvPr/>
        </p:nvCxnSpPr>
        <p:spPr bwMode="auto">
          <a:xfrm>
            <a:off x="642938" y="4643438"/>
            <a:ext cx="3429000" cy="1587"/>
          </a:xfrm>
          <a:prstGeom prst="straightConnector1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9704" name="AutoShape 4"/>
          <p:cNvCxnSpPr>
            <a:cxnSpLocks noChangeShapeType="1"/>
          </p:cNvCxnSpPr>
          <p:nvPr/>
        </p:nvCxnSpPr>
        <p:spPr bwMode="auto">
          <a:xfrm rot="5400000" flipH="1" flipV="1">
            <a:off x="4679157" y="3821906"/>
            <a:ext cx="5359400" cy="1587"/>
          </a:xfrm>
          <a:prstGeom prst="straightConnector1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9705" name="AutoShape 5"/>
          <p:cNvCxnSpPr>
            <a:cxnSpLocks noChangeShapeType="1"/>
          </p:cNvCxnSpPr>
          <p:nvPr/>
        </p:nvCxnSpPr>
        <p:spPr bwMode="auto">
          <a:xfrm>
            <a:off x="5429250" y="4071938"/>
            <a:ext cx="2857500" cy="1587"/>
          </a:xfrm>
          <a:prstGeom prst="straightConnector1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</p:cxnSp>
      <p:sp>
        <p:nvSpPr>
          <p:cNvPr id="23562" name="Zástupný symbol pro číslo snímku 1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574ECA-F79A-4F41-B885-0D3AA4E1A06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>
          <a:xfrm>
            <a:off x="214313" y="642938"/>
            <a:ext cx="8715375" cy="5930900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cs-CZ" sz="2000" b="1" smtClean="0"/>
              <a:t>Farmakologická anamnéza</a:t>
            </a:r>
            <a:endParaRPr lang="cs-CZ" sz="2000" smtClean="0"/>
          </a:p>
          <a:p>
            <a:pPr eaLnBrk="1" hangingPunct="1"/>
            <a:r>
              <a:rPr lang="cs-CZ" sz="2000" smtClean="0"/>
              <a:t>Orfiril long 300 mg, Sabril 500 mg, Dithiaden, Prednison, Lactulosa</a:t>
            </a:r>
          </a:p>
          <a:p>
            <a:pPr eaLnBrk="1" hangingPunct="1"/>
            <a:r>
              <a:rPr lang="cs-CZ" sz="2000" smtClean="0"/>
              <a:t>Doplňky výživy – Multitabs žvýkací tablety pro děti</a:t>
            </a:r>
          </a:p>
          <a:p>
            <a:pPr eaLnBrk="1" hangingPunct="1"/>
            <a:endParaRPr lang="cs-CZ" sz="2000" smtClean="0"/>
          </a:p>
          <a:p>
            <a:pPr eaLnBrk="1" hangingPunct="1">
              <a:buFont typeface="Georgia" pitchFamily="18" charset="0"/>
              <a:buNone/>
            </a:pPr>
            <a:r>
              <a:rPr lang="cs-CZ" sz="2000" b="1" smtClean="0"/>
              <a:t>Pohybová aktivita</a:t>
            </a:r>
            <a:endParaRPr lang="cs-CZ" sz="2000" smtClean="0"/>
          </a:p>
          <a:p>
            <a:pPr eaLnBrk="1" hangingPunct="1"/>
            <a:r>
              <a:rPr lang="cs-CZ" sz="2000" smtClean="0"/>
              <a:t>Vlivem těžší formy DMO postihující všechny čtyři končetiny spazmy </a:t>
            </a:r>
            <a:br>
              <a:rPr lang="cs-CZ" sz="2000" smtClean="0"/>
            </a:br>
            <a:r>
              <a:rPr lang="cs-CZ" sz="2000" smtClean="0"/>
              <a:t>a dyskinezemi, je chlapec dlouhodobě ležící, neschopný chůze, pohybuje se na vozíčku.</a:t>
            </a:r>
          </a:p>
          <a:p>
            <a:pPr eaLnBrk="1" hangingPunct="1"/>
            <a:endParaRPr lang="cs-CZ" sz="2000" smtClean="0"/>
          </a:p>
          <a:p>
            <a:pPr eaLnBrk="1" hangingPunct="1">
              <a:buFont typeface="Georgia" pitchFamily="18" charset="0"/>
              <a:buNone/>
            </a:pPr>
            <a:endParaRPr lang="cs-CZ" sz="2200" b="1" smtClean="0"/>
          </a:p>
          <a:p>
            <a:pPr eaLnBrk="1" hangingPunct="1">
              <a:buFont typeface="Georgia" pitchFamily="18" charset="0"/>
              <a:buNone/>
            </a:pPr>
            <a:r>
              <a:rPr lang="cs-CZ" sz="2200" b="1" smtClean="0"/>
              <a:t>Výživa a stravovací návyky</a:t>
            </a:r>
            <a:r>
              <a:rPr lang="cs-CZ" sz="2000" b="1" smtClean="0"/>
              <a:t> - obvyklý stravovací režim</a:t>
            </a:r>
            <a:endParaRPr lang="cs-CZ" sz="2000" smtClean="0"/>
          </a:p>
          <a:p>
            <a:pPr eaLnBrk="1" hangingPunct="1"/>
            <a:r>
              <a:rPr lang="cs-CZ" sz="2000" smtClean="0"/>
              <a:t>Snídaně 8:00-8:30</a:t>
            </a:r>
          </a:p>
          <a:p>
            <a:pPr eaLnBrk="1" hangingPunct="1"/>
            <a:r>
              <a:rPr lang="cs-CZ" sz="2000" smtClean="0"/>
              <a:t>Svačina dopolední 10:30</a:t>
            </a:r>
          </a:p>
          <a:p>
            <a:pPr eaLnBrk="1" hangingPunct="1"/>
            <a:r>
              <a:rPr lang="cs-CZ" sz="2000" smtClean="0"/>
              <a:t>Oběd 11:30-12:00</a:t>
            </a:r>
          </a:p>
          <a:p>
            <a:pPr eaLnBrk="1" hangingPunct="1"/>
            <a:r>
              <a:rPr lang="cs-CZ" sz="2000" smtClean="0"/>
              <a:t>Svačina odpolední 15:00-16:00</a:t>
            </a:r>
          </a:p>
          <a:p>
            <a:pPr eaLnBrk="1" hangingPunct="1"/>
            <a:r>
              <a:rPr lang="cs-CZ" sz="2000" smtClean="0"/>
              <a:t>Večeře 18:00-18:30</a:t>
            </a:r>
          </a:p>
          <a:p>
            <a:pPr eaLnBrk="1" hangingPunct="1"/>
            <a:endParaRPr lang="cs-CZ" sz="2000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28F894-D873-47C4-8B5F-8C181B0DB83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13" y="642938"/>
            <a:ext cx="8715375" cy="5930900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sz="2200" b="1" dirty="0" smtClean="0"/>
              <a:t>Výživa a stravovací návyky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cs-CZ" sz="11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Chlapec již od narození trpí gastrointestinálními poruchami </a:t>
            </a:r>
            <a:br>
              <a:rPr lang="cs-CZ" sz="2000" dirty="0" smtClean="0"/>
            </a:br>
            <a:r>
              <a:rPr lang="cs-CZ" sz="2000" dirty="0" smtClean="0"/>
              <a:t>- potíže s polykáním, sáním, zvýšené slinění, porucha střevní motility.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1000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Po narození krmen mateřským mlékem (ne od vlastní matky), dále přechod na umělou výživu. V případě nemléčných příkrmů strava mixována do 9. měsíce, dále částečně rozmělněná, nakonec tuhá. Díky takřka klasické batolecí stravě se postupně naučil alespoň částečně polykat.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1000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V současnosti má potíže s rychlým polykáním při pití, při konzumaci polévky, pokrmů s rýží. Při konzumaci tuhých potravin jako třeba jablka musí být upozorněn, aby vše dobře rozkousal, jinak hrozí dušení. Kusové potraviny například rohlík, kousek chleba, sušenka sní sám. Oříšky se dusí – může je konzumovat jedině mixované. Neumí cucat bonbóny. Příjem stravy lžící zvládá pouze s pomocí, s příborem ne. S pomocí umí pít ze sklenky, z lahve a brčkem. 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1000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Chuť k jídlu je dobrá, nejsou vyloženě potraviny, které by odmítal.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1000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Po ránu trpí suchostí v ústech, žízní – nežádoucí účinek </a:t>
            </a:r>
            <a:r>
              <a:rPr lang="cs-CZ" sz="2000" dirty="0" err="1" smtClean="0"/>
              <a:t>antiepileptik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66E37-7B2E-49A3-BF5F-0F8DBC7A31E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13" y="642938"/>
            <a:ext cx="8715375" cy="5930900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sz="2000" b="1" dirty="0" smtClean="0"/>
              <a:t>Skladba výživy 1. den</a:t>
            </a:r>
            <a:endParaRPr lang="cs-CZ" sz="20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Snídaně: kukuřičné lupínky, polotučné mléko 200 ml, černý čaj s citronem a medem 200 ml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Svačina: švestky 3 ks, ovocná šťáva 200 ml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Oběd: uzená polévka s rýží, dušené kuřecí maso, těstovinový salát, </a:t>
            </a:r>
            <a:r>
              <a:rPr lang="cs-CZ" sz="2000" dirty="0" err="1" smtClean="0"/>
              <a:t>Bebe</a:t>
            </a:r>
            <a:r>
              <a:rPr lang="cs-CZ" sz="2000" dirty="0" smtClean="0"/>
              <a:t> sušenka, čaj ovocný 200 ml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Svačina: rohlík, jablko, zmrzlina, voda 200 ml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Večeře: párek v rohlíku, ovocný čaj 200ml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krajíc chleba, </a:t>
            </a:r>
            <a:r>
              <a:rPr lang="cs-CZ" sz="2000" dirty="0" err="1" smtClean="0"/>
              <a:t>Rama</a:t>
            </a:r>
            <a:r>
              <a:rPr lang="cs-CZ" sz="2000" dirty="0" smtClean="0"/>
              <a:t>, paštika, salátová okurka, ovocný čaj 250 ml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20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sz="2000" b="1" dirty="0" smtClean="0"/>
              <a:t>Skladba výživy 2. den</a:t>
            </a:r>
            <a:endParaRPr lang="cs-CZ" sz="20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Snídaně: chléb s máslem, vařené vejce, kakao 200 ml (polotučné mléko + </a:t>
            </a:r>
            <a:r>
              <a:rPr lang="cs-CZ" sz="2000" dirty="0" err="1" smtClean="0"/>
              <a:t>Granko</a:t>
            </a:r>
            <a:r>
              <a:rPr lang="cs-CZ" sz="2000" dirty="0" smtClean="0"/>
              <a:t>), ovocný čaj 250 ml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Svačina: broskev, ovocná šťáva 250 ml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Oběd: hovězí vývar s nudlemi, segedínský guláš, 3 knedlíky, minerální neslazená voda 200 ml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Svačina: </a:t>
            </a:r>
            <a:r>
              <a:rPr lang="cs-CZ" sz="2000" dirty="0" err="1" smtClean="0"/>
              <a:t>Tvaroháček</a:t>
            </a:r>
            <a:r>
              <a:rPr lang="cs-CZ" sz="2000" dirty="0" smtClean="0"/>
              <a:t>, piškoty asi 10-15 ks, pomerančový džus 200 ml, </a:t>
            </a:r>
            <a:r>
              <a:rPr lang="cs-CZ" sz="2000" dirty="0" err="1" smtClean="0"/>
              <a:t>Kofila</a:t>
            </a:r>
            <a:endParaRPr lang="cs-CZ" sz="20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Večeře: krajíc chleba, rybí pomazánka, rajče, ovocný čaj s medem 250 ml</a:t>
            </a:r>
            <a:endParaRPr lang="cs-CZ" sz="2000" dirty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57C180-DAC7-4ED1-A3FC-0D27ABBBB23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071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ZDRAVOTNÍ POSTIŽENÍ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500" dirty="0" smtClean="0"/>
              <a:t>zcela obecný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500" dirty="0" smtClean="0"/>
              <a:t>zahrnuje v sobě mnoho různých kategorií, které se týkají například druhů či stupňů tíže postižení</a:t>
            </a:r>
            <a:endParaRPr lang="cs-CZ" sz="25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dirty="0" smtClean="0"/>
              <a:t>Definice WHO: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„částečné nebo úplné omezení schopnosti vykonávat nějakou činnost nebo více činností, které je způsobeno poruchou nebo dysfunkcí orgánu</a:t>
            </a:r>
            <a:r>
              <a:rPr lang="cs-CZ" sz="2600" dirty="0" smtClean="0"/>
              <a:t>“ </a:t>
            </a:r>
            <a:endParaRPr lang="cs-CZ" sz="2600" dirty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02429F-7F13-4718-A20A-DE576F887D6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13" y="642938"/>
            <a:ext cx="8715375" cy="5930900"/>
          </a:xfrm>
        </p:spPr>
        <p:txBody>
          <a:bodyPr>
            <a:normAutofit fontScale="9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sz="2000" b="1" dirty="0" smtClean="0"/>
              <a:t>Hodnocení a výživová doporučení </a:t>
            </a:r>
            <a:endParaRPr lang="cs-CZ" sz="20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11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Chlapcův stravovací režim lze hodnotit jako pravidelný s relativně pestrým zastoupením jednotlivých potravinových skupin.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sz="1100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S ohledem na dlouhodobé potíže se zácpou způsobené nedostatečnou pohybovou aktivitou a poruchami střevní motility, bych doporučila zvýšit příjem potravin bohatých na vlákninu.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Místo klasického bílého pečiva častěji do jídelníčku zařadit celozrnné výrobky (např. celozrnné pečivo, müsli, ovesné vločky), dále luštěniny, navýšit počet porcí ovoce a zeleniny, ideálně alespoň 5 porcí ovoce a zeleniny denně v poměru 2:3 a také nezapomínat na denní příjem zakysaných mléčných výrobků jako jsou jogurty, jogurtové nápoje, zakysaná mléka, kefír, neboť tyto výrobky pozitivně ovlivňují činnost střev.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Mléčné výrobky by bylo vhodné zařadit například k dopolední svačince, kde má chlapec po oba dva dny uvedeno pouze ovoce a nápoj.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Na co je dobré si dát také pozor, jsou sladkosti a dále potraviny zpomalující činnost střeva (kakao, čokoláda, paštiky, pudinky…), které k zácpě mohou přispívat.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11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Co se týká pitného režimu, lze jej zhodnotit jako dostatečný, chlapec dostává nápoj pravidelně ke každému jídlu i během dne mimo jídlo. Pitný režim v případě zácpy, je velice důležitým ovlivnitelným faktorem. 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2000" dirty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9AF357-6BA5-4B4D-85E7-1E52984DAF5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4287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KAZUISTIKA Č. 2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Těžce zrakově postižený muž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214313" y="1857375"/>
            <a:ext cx="8715375" cy="4716463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endParaRPr lang="cs-CZ" sz="2000" b="1" smtClean="0"/>
          </a:p>
          <a:p>
            <a:pPr eaLnBrk="1" hangingPunct="1">
              <a:buFont typeface="Georgia" pitchFamily="18" charset="0"/>
              <a:buNone/>
            </a:pPr>
            <a:r>
              <a:rPr lang="cs-CZ" sz="2000" b="1" smtClean="0"/>
              <a:t>Základní údaje:</a:t>
            </a:r>
            <a:endParaRPr lang="cs-CZ" sz="2000" smtClean="0"/>
          </a:p>
          <a:p>
            <a:pPr eaLnBrk="1" hangingPunct="1"/>
            <a:r>
              <a:rPr lang="cs-CZ" sz="2000" smtClean="0"/>
              <a:t>Muž J. B., 53 let, v invalidním důchodě</a:t>
            </a:r>
          </a:p>
          <a:p>
            <a:pPr eaLnBrk="1" hangingPunct="1"/>
            <a:r>
              <a:rPr lang="cs-CZ" sz="2000" smtClean="0"/>
              <a:t>Žije sám </a:t>
            </a:r>
          </a:p>
          <a:p>
            <a:pPr eaLnBrk="1" hangingPunct="1"/>
            <a:r>
              <a:rPr lang="cs-CZ" sz="2000" smtClean="0"/>
              <a:t>Nekuřák, abstinent</a:t>
            </a:r>
          </a:p>
          <a:p>
            <a:pPr eaLnBrk="1" hangingPunct="1"/>
            <a:r>
              <a:rPr lang="cs-CZ" sz="2000" smtClean="0"/>
              <a:t>Výška 172 cm, hmotnost 85 kg, BMI 28,73</a:t>
            </a:r>
          </a:p>
          <a:p>
            <a:pPr eaLnBrk="1" hangingPunct="1"/>
            <a:endParaRPr lang="cs-CZ" sz="2000" b="1" smtClean="0"/>
          </a:p>
          <a:p>
            <a:pPr eaLnBrk="1" hangingPunct="1">
              <a:buFont typeface="Georgia" pitchFamily="18" charset="0"/>
              <a:buNone/>
            </a:pPr>
            <a:r>
              <a:rPr lang="cs-CZ" sz="2000" b="1" smtClean="0"/>
              <a:t>Anamnestické údaje:</a:t>
            </a:r>
            <a:endParaRPr lang="cs-CZ" sz="2000" smtClean="0"/>
          </a:p>
          <a:p>
            <a:pPr eaLnBrk="1" hangingPunct="1">
              <a:buFont typeface="Georgia" pitchFamily="18" charset="0"/>
              <a:buNone/>
            </a:pPr>
            <a:r>
              <a:rPr lang="cs-CZ" sz="2000" b="1" smtClean="0"/>
              <a:t>	Rodinná anamnéza</a:t>
            </a:r>
            <a:endParaRPr lang="cs-CZ" sz="2000" smtClean="0"/>
          </a:p>
          <a:p>
            <a:pPr eaLnBrk="1" hangingPunct="1"/>
            <a:r>
              <a:rPr lang="cs-CZ" sz="2000" smtClean="0"/>
              <a:t>Otec –</a:t>
            </a:r>
            <a:r>
              <a:rPr lang="cs-CZ" sz="2000" b="1" smtClean="0"/>
              <a:t> </a:t>
            </a:r>
            <a:r>
              <a:rPr lang="cs-CZ" sz="2000" smtClean="0"/>
              <a:t>diabetes mellitus </a:t>
            </a:r>
          </a:p>
          <a:p>
            <a:pPr eaLnBrk="1" hangingPunct="1"/>
            <a:r>
              <a:rPr lang="cs-CZ" sz="2000" smtClean="0"/>
              <a:t>Matka – hypertenze, bércové vředy</a:t>
            </a:r>
          </a:p>
          <a:p>
            <a:pPr eaLnBrk="1" hangingPunct="1"/>
            <a:r>
              <a:rPr lang="cs-CZ" sz="2000" smtClean="0"/>
              <a:t>Bratr – hypertenze, zemřel v 50-ti letech na komplikace diabetu mellitu</a:t>
            </a:r>
            <a:endParaRPr lang="cs-CZ" sz="2000" b="1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614140-F418-4AA0-9987-48C9EFF15E9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>
          <a:xfrm>
            <a:off x="214313" y="642938"/>
            <a:ext cx="8715375" cy="5930900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cs-CZ" sz="2200" b="1" smtClean="0"/>
              <a:t>Osobní anamnéza</a:t>
            </a:r>
            <a:endParaRPr lang="cs-CZ" sz="2200" smtClean="0"/>
          </a:p>
          <a:p>
            <a:pPr eaLnBrk="1" hangingPunct="1"/>
            <a:r>
              <a:rPr lang="cs-CZ" sz="2000" smtClean="0"/>
              <a:t>Astma</a:t>
            </a:r>
          </a:p>
          <a:p>
            <a:pPr eaLnBrk="1" hangingPunct="1"/>
            <a:r>
              <a:rPr lang="cs-CZ" sz="2000" smtClean="0"/>
              <a:t>Hypertenze, vysoká hladina cholesterolu</a:t>
            </a:r>
          </a:p>
          <a:p>
            <a:pPr eaLnBrk="1" hangingPunct="1"/>
            <a:r>
              <a:rPr lang="cs-CZ" sz="2000" smtClean="0"/>
              <a:t>Osteopenie</a:t>
            </a:r>
          </a:p>
          <a:p>
            <a:pPr eaLnBrk="1" hangingPunct="1"/>
            <a:r>
              <a:rPr lang="cs-CZ" sz="2000" smtClean="0"/>
              <a:t>Diabetes mellitus 2. typu (v současnosti dekompenzovaný), nejprve léčen perorálními antidiabetiky, nyní léčba inzulinem. Muž nevlastní glukometr, neboť díky zrakovému postižení by stejně nemohl kontrolovat hladinu glukózy v krvi.</a:t>
            </a:r>
          </a:p>
          <a:p>
            <a:pPr eaLnBrk="1" hangingPunct="1"/>
            <a:r>
              <a:rPr lang="cs-CZ" sz="2000" smtClean="0"/>
              <a:t>Komplikace diabetu – těžké oboustranné zrakové postižení, neuropatie, nefropatie </a:t>
            </a:r>
          </a:p>
          <a:p>
            <a:pPr eaLnBrk="1" hangingPunct="1"/>
            <a:r>
              <a:rPr lang="cs-CZ" sz="2000" smtClean="0"/>
              <a:t>Hraniční porucha osobnosti - výrazné změny nálad, potíže v mezilidských vztazích, dlouhodobý pocit prázdnoty  </a:t>
            </a:r>
          </a:p>
          <a:p>
            <a:pPr eaLnBrk="1" hangingPunct="1">
              <a:buFont typeface="Georgia" pitchFamily="18" charset="0"/>
              <a:buNone/>
            </a:pPr>
            <a:endParaRPr lang="cs-CZ" sz="2000" b="1" smtClean="0"/>
          </a:p>
          <a:p>
            <a:pPr eaLnBrk="1" hangingPunct="1">
              <a:buFont typeface="Georgia" pitchFamily="18" charset="0"/>
              <a:buNone/>
            </a:pPr>
            <a:r>
              <a:rPr lang="cs-CZ" sz="2200" b="1" smtClean="0"/>
              <a:t>Farmakologická anamnéza (neúplná)</a:t>
            </a:r>
            <a:endParaRPr lang="cs-CZ" sz="2200" smtClean="0"/>
          </a:p>
          <a:p>
            <a:pPr eaLnBrk="1" hangingPunct="1"/>
            <a:r>
              <a:rPr lang="cs-CZ" sz="2000" smtClean="0"/>
              <a:t>Humulin N Cartridge, Lipanthyl, Flavobion, Sertralin, Ventolin, Beclomet easyhaler, Timonil retard, Calcii carbonici</a:t>
            </a:r>
          </a:p>
          <a:p>
            <a:pPr eaLnBrk="1" hangingPunct="1"/>
            <a:r>
              <a:rPr lang="cs-CZ" sz="2000" smtClean="0"/>
              <a:t>Doplňky výživy – lecitin</a:t>
            </a:r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655C0E-041D-4183-831D-0FE379955E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>
          <a:xfrm>
            <a:off x="214313" y="642938"/>
            <a:ext cx="8715375" cy="5930900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cs-CZ" sz="2200" b="1" smtClean="0"/>
              <a:t>Pohybová aktivita</a:t>
            </a:r>
            <a:endParaRPr lang="cs-CZ" sz="2200" smtClean="0"/>
          </a:p>
          <a:p>
            <a:pPr eaLnBrk="1" hangingPunct="1"/>
            <a:r>
              <a:rPr lang="cs-CZ" sz="2000" smtClean="0"/>
              <a:t>Pohybovou aktivitu lze hodnotit jako velice nízkou, většinu dne spíše polehává, trpí únavou. Jedinou pravidelnou pohybovou aktivitou je chůze na oběd do nedaleké nemocniční jídelny.</a:t>
            </a:r>
          </a:p>
          <a:p>
            <a:pPr eaLnBrk="1" hangingPunct="1"/>
            <a:endParaRPr lang="cs-CZ" sz="2400" smtClean="0"/>
          </a:p>
          <a:p>
            <a:pPr eaLnBrk="1" hangingPunct="1">
              <a:buFont typeface="Georgia" pitchFamily="18" charset="0"/>
              <a:buNone/>
            </a:pPr>
            <a:r>
              <a:rPr lang="cs-CZ" sz="2200" b="1" smtClean="0"/>
              <a:t>Ekonomická situace</a:t>
            </a:r>
            <a:endParaRPr lang="cs-CZ" sz="2200" smtClean="0"/>
          </a:p>
          <a:p>
            <a:pPr eaLnBrk="1" hangingPunct="1"/>
            <a:r>
              <a:rPr lang="cs-CZ" sz="2000" smtClean="0"/>
              <a:t>Muž pobírá invalidní důchod, stěžuje si na nedostatek finančních prostředků</a:t>
            </a:r>
          </a:p>
          <a:p>
            <a:pPr eaLnBrk="1" hangingPunct="1"/>
            <a:endParaRPr lang="cs-CZ" sz="2400" smtClean="0"/>
          </a:p>
          <a:p>
            <a:pPr eaLnBrk="1" hangingPunct="1">
              <a:buFont typeface="Georgia" pitchFamily="18" charset="0"/>
              <a:buNone/>
            </a:pPr>
            <a:endParaRPr lang="cs-CZ" sz="2400" b="1" smtClean="0"/>
          </a:p>
          <a:p>
            <a:pPr eaLnBrk="1" hangingPunct="1">
              <a:buFont typeface="Georgia" pitchFamily="18" charset="0"/>
              <a:buNone/>
            </a:pPr>
            <a:r>
              <a:rPr lang="cs-CZ" sz="2200" b="1" smtClean="0"/>
              <a:t>Výživa a stravovací zvyklosti</a:t>
            </a:r>
            <a:endParaRPr lang="cs-CZ" sz="2200" smtClean="0"/>
          </a:p>
          <a:p>
            <a:pPr eaLnBrk="1" hangingPunct="1"/>
            <a:r>
              <a:rPr lang="cs-CZ" sz="2000" smtClean="0"/>
              <a:t>Díky těžkému zrakovému postižení je muž odkázán v přípravě stravy (kromě oběda) na pečovatelku, každodenně (i o víkendu) svépomocí dochází na oběd do nemocniční jídelny. Mezi potraviny, které mu nechutnají, patří všechny druhy sýrů a rajčata.</a:t>
            </a:r>
          </a:p>
          <a:p>
            <a:pPr eaLnBrk="1" hangingPunct="1"/>
            <a:endParaRPr lang="cs-CZ" sz="2200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818E17-0B1B-4022-8FCF-9EF20EEDF4B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>
          <a:xfrm>
            <a:off x="214313" y="642938"/>
            <a:ext cx="8715375" cy="5930900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cs-CZ" sz="2400" smtClean="0"/>
              <a:t> </a:t>
            </a:r>
            <a:r>
              <a:rPr lang="cs-CZ" sz="2000" b="1" smtClean="0"/>
              <a:t>Skladba výživy 1. den</a:t>
            </a:r>
            <a:endParaRPr lang="cs-CZ" sz="2000" smtClean="0"/>
          </a:p>
          <a:p>
            <a:pPr eaLnBrk="1" hangingPunct="1"/>
            <a:r>
              <a:rPr lang="cs-CZ" sz="1800" smtClean="0"/>
              <a:t>Snídaně (8:15 hodin): houska – bílé pečivo, salám vysočina 3 plátky, kyška</a:t>
            </a:r>
          </a:p>
          <a:p>
            <a:pPr eaLnBrk="1" hangingPunct="1"/>
            <a:r>
              <a:rPr lang="cs-CZ" sz="1800" smtClean="0"/>
              <a:t>Svačina (asi 10:00): bílý choceňský jogurt, Caro nápoj, jablko</a:t>
            </a:r>
          </a:p>
          <a:p>
            <a:pPr eaLnBrk="1" hangingPunct="1"/>
            <a:r>
              <a:rPr lang="cs-CZ" sz="1800" smtClean="0"/>
              <a:t>Oběd (12:00): polévka zeleninová, hovězí maso na zázvoru, houskový knedlík, ovocný čaj 250ml</a:t>
            </a:r>
          </a:p>
          <a:p>
            <a:pPr eaLnBrk="1" hangingPunct="1"/>
            <a:r>
              <a:rPr lang="cs-CZ" sz="1800" smtClean="0"/>
              <a:t>Svačina (16:00): houska, jablko, kyška</a:t>
            </a:r>
          </a:p>
          <a:p>
            <a:pPr eaLnBrk="1" hangingPunct="1"/>
            <a:r>
              <a:rPr lang="cs-CZ" sz="1800" smtClean="0"/>
              <a:t>Večeře (19:30): nudlová polévka</a:t>
            </a:r>
          </a:p>
          <a:p>
            <a:pPr eaLnBrk="1" hangingPunct="1"/>
            <a:r>
              <a:rPr lang="cs-CZ" sz="1800" smtClean="0"/>
              <a:t>2. večeře (před spaním 21:00): nudlová polévka</a:t>
            </a:r>
          </a:p>
          <a:p>
            <a:pPr eaLnBrk="1" hangingPunct="1"/>
            <a:endParaRPr lang="cs-CZ" sz="1800" smtClean="0"/>
          </a:p>
          <a:p>
            <a:pPr eaLnBrk="1" hangingPunct="1">
              <a:buFont typeface="Georgia" pitchFamily="18" charset="0"/>
              <a:buNone/>
            </a:pPr>
            <a:r>
              <a:rPr lang="cs-CZ" sz="1800" b="1" smtClean="0"/>
              <a:t>Skladba výživy 2. den</a:t>
            </a:r>
            <a:endParaRPr lang="cs-CZ" sz="1800" smtClean="0"/>
          </a:p>
          <a:p>
            <a:pPr eaLnBrk="1" hangingPunct="1"/>
            <a:r>
              <a:rPr lang="cs-CZ" sz="1800" smtClean="0"/>
              <a:t>Snídaně (9:00): klasický rohlík, bílý jogurt</a:t>
            </a:r>
          </a:p>
          <a:p>
            <a:pPr eaLnBrk="1" hangingPunct="1"/>
            <a:r>
              <a:rPr lang="cs-CZ" sz="1800" smtClean="0"/>
              <a:t>Svačina (11:00): jablko, Caro nápoj</a:t>
            </a:r>
          </a:p>
          <a:p>
            <a:pPr eaLnBrk="1" hangingPunct="1"/>
            <a:r>
              <a:rPr lang="cs-CZ" sz="1800" smtClean="0"/>
              <a:t>Oběd (12:15): polévka s krupicí, vepřový plátek, špenát, bramborové placky 4 ks, ovocný čaj 250 ml</a:t>
            </a:r>
          </a:p>
          <a:p>
            <a:pPr eaLnBrk="1" hangingPunct="1"/>
            <a:r>
              <a:rPr lang="cs-CZ" sz="1800" smtClean="0"/>
              <a:t>Svačina (15:00): kyška, houska, jablko</a:t>
            </a:r>
          </a:p>
          <a:p>
            <a:pPr eaLnBrk="1" hangingPunct="1"/>
            <a:r>
              <a:rPr lang="cs-CZ" sz="1800" smtClean="0"/>
              <a:t>Večeře (19:00): gulášová polévka</a:t>
            </a:r>
          </a:p>
          <a:p>
            <a:pPr eaLnBrk="1" hangingPunct="1"/>
            <a:r>
              <a:rPr lang="cs-CZ" sz="1800" smtClean="0"/>
              <a:t>2. večeře (21:00): chléb, máslo, salám Vysočina 4 plátky</a:t>
            </a:r>
          </a:p>
          <a:p>
            <a:pPr eaLnBrk="1" hangingPunct="1"/>
            <a:endParaRPr lang="cs-CZ" sz="1800" smtClean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9CFE3F-E0EE-4A2B-85CA-C0621973091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5" y="500063"/>
            <a:ext cx="8858250" cy="6215062"/>
          </a:xfrm>
        </p:spPr>
        <p:txBody>
          <a:bodyPr>
            <a:normAutofit fontScale="850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sz="2000" b="1" dirty="0" smtClean="0"/>
              <a:t>Hodnocení a výživová doporučení</a:t>
            </a:r>
            <a:endParaRPr lang="cs-CZ" sz="20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Hodnocený jídelníček je sice pravidelný, nelze jej však hodnotit jako pestrý a různorodý, ale naopak jako velice jednotvárný a nedostatečný.  Na jednotvárnost jídelníčku může mít vliv nedostatek finančních prostředků a závislost na péči jiných osob. Pestrost alespoň trochu zvyšuje denní docházení na oběd do nemocnice. Z hlediska doporučení je strava dosti chudá na zeleninu a celozrnné potraviny.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20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Vzhledem k onemocnění diabetem (v současnosti dekompenzovaným) a přítomností nadváhy, je značně nevhodná konzumace bílého pečiva, mělo by být podle možností nahrazeno celozrnným pečivem, chlebem a dalšími celozrnnými produkty. K dalším potravinám, jejichž konzumace při diabetu je žádoucí, jsou luštěniny. </a:t>
            </a:r>
            <a:br>
              <a:rPr lang="cs-CZ" sz="2000" dirty="0" smtClean="0"/>
            </a:br>
            <a:r>
              <a:rPr lang="cs-CZ" sz="2000" dirty="0" smtClean="0"/>
              <a:t>Zcela nedostatečná je konzumace zeleniny, bylo by vhodné zařadit alespoň 3 porce denně. Konzumace pouze polévky k večeři při onemocnění diabetem, také není příliš vhodná, dle mého názoru s tímto příjmem muži hrozí riziko noční hypoglykemie. Vhodné by bylo doplnit alespoň pečivem. </a:t>
            </a:r>
            <a:br>
              <a:rPr lang="cs-CZ" sz="2000" dirty="0" smtClean="0"/>
            </a:br>
            <a:r>
              <a:rPr lang="cs-CZ" sz="2000" dirty="0" smtClean="0"/>
              <a:t>Zcela nedostatečný je dále pitný režim. Nejvhodnější by bylo vypít ke každému jídlu sklenku vody, hrníček čaje nebo jiného neslazeného nápoje.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20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000" dirty="0" smtClean="0"/>
              <a:t>Strava při onemocnění diabetem léčeným inzulinem musí být pravidelná, s pravidelným rozdělením sacharidových potravin a sladěná s inzulinovou léčbou. Vzhledem k hypertenzi a vysoké hladině cholesterolu, je žádoucí do jídelníčku zařadit místo části živočišných tuků tuky rostlinné, vhodná je konzumace ryb a rybích produktů. Příkladem může být náhrada klasického másla za rostlinný margarin, náhrada salámu Vysočina rybičkami ve vlastní šťávě.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cs-CZ" sz="2400" b="1" dirty="0" smtClean="0"/>
          </a:p>
        </p:txBody>
      </p:sp>
      <p:sp>
        <p:nvSpPr>
          <p:cNvPr id="3277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10D021-C775-4D1E-B4C2-F791D12C7CE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066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39" name="Zástupný symbol pro obsah 4"/>
          <p:cNvSpPr>
            <a:spLocks noGrp="1"/>
          </p:cNvSpPr>
          <p:nvPr>
            <p:ph idx="1"/>
          </p:nvPr>
        </p:nvSpPr>
        <p:spPr>
          <a:xfrm>
            <a:off x="457200" y="1785938"/>
            <a:ext cx="8472488" cy="4787900"/>
          </a:xfrm>
        </p:spPr>
        <p:txBody>
          <a:bodyPr/>
          <a:lstStyle/>
          <a:p>
            <a:pPr eaLnBrk="1" hangingPunct="1"/>
            <a:r>
              <a:rPr lang="cs-CZ" sz="2400" smtClean="0"/>
              <a:t>Problematika výživy zdravotně postižených jedinců je téma značně obsáhlé a rozmanité </a:t>
            </a:r>
            <a:br>
              <a:rPr lang="cs-CZ" sz="2400" smtClean="0"/>
            </a:br>
            <a:r>
              <a:rPr lang="cs-CZ" sz="2400" smtClean="0"/>
              <a:t>a rozhodně si zaslouží pozornost odborníků na výživu.</a:t>
            </a:r>
          </a:p>
          <a:p>
            <a:pPr eaLnBrk="1" hangingPunct="1"/>
            <a:endParaRPr lang="cs-CZ" sz="2400" smtClean="0"/>
          </a:p>
          <a:p>
            <a:pPr eaLnBrk="1" hangingPunct="1"/>
            <a:r>
              <a:rPr lang="cs-CZ" sz="2400" smtClean="0"/>
              <a:t>Zdravotně postižené osoby se nacházejí v riziku stejných výživových problémů jako celková populace. </a:t>
            </a:r>
          </a:p>
          <a:p>
            <a:pPr eaLnBrk="1" hangingPunct="1"/>
            <a:r>
              <a:rPr lang="cs-CZ" sz="2400" smtClean="0"/>
              <a:t>Tyto potíže je vždy nutné řešit individuálně s ohledem na osobnost zdravotně postiženého člověka, konkrétní typ postižení, možná rizika a také komplikace zdravotního stavu.</a:t>
            </a:r>
          </a:p>
        </p:txBody>
      </p:sp>
      <p:sp>
        <p:nvSpPr>
          <p:cNvPr id="3379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5884B0-17C6-4C82-B352-6796CDB6711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eaLnBrk="1" hangingPunct="1">
              <a:defRPr/>
            </a:pPr>
            <a:r>
              <a:rPr lang="cs-CZ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63" name="Podnadpis 5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E7D2E-CA18-4D0F-AA4F-B88F4B809B8D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071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VÝSKYT  ZP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cs-CZ" smtClean="0"/>
              <a:t>Podle údajů z šetření Českého statistického úřadu</a:t>
            </a:r>
          </a:p>
          <a:p>
            <a:pPr eaLnBrk="1" hangingPunct="1">
              <a:buFont typeface="Georgia" pitchFamily="18" charset="0"/>
              <a:buNone/>
            </a:pPr>
            <a:endParaRPr lang="cs-CZ" sz="1000" smtClean="0"/>
          </a:p>
          <a:p>
            <a:pPr eaLnBrk="1" hangingPunct="1"/>
            <a:r>
              <a:rPr lang="cs-CZ" sz="2500" smtClean="0"/>
              <a:t>žije v ČR asi 1 milion osob se zdravotním postižením</a:t>
            </a:r>
          </a:p>
          <a:p>
            <a:pPr eaLnBrk="1" hangingPunct="1"/>
            <a:endParaRPr lang="cs-CZ" sz="1000" smtClean="0"/>
          </a:p>
          <a:p>
            <a:pPr eaLnBrk="1" hangingPunct="1"/>
            <a:r>
              <a:rPr lang="cs-CZ" sz="2500" smtClean="0"/>
              <a:t>tvoří tedy takřka 10 % celkového počtu obyvatel ČR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z="2500" smtClean="0"/>
              <a:t>procento výskytu ZP je nižší u dětí (3-5 %)</a:t>
            </a:r>
          </a:p>
          <a:p>
            <a:pPr eaLnBrk="1" hangingPunct="1"/>
            <a:endParaRPr lang="cs-CZ" sz="1000" smtClean="0"/>
          </a:p>
          <a:p>
            <a:pPr eaLnBrk="1" hangingPunct="1"/>
            <a:r>
              <a:rPr lang="cs-CZ" sz="2500" smtClean="0"/>
              <a:t>velice narůstá s věkem</a:t>
            </a: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DE02A8-8A47-4CBC-A6C8-D84639E3A20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0699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Věková struktura postižených osob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26" name="objekt 1"/>
          <p:cNvGraphicFramePr>
            <a:graphicFrameLocks/>
          </p:cNvGraphicFramePr>
          <p:nvPr/>
        </p:nvGraphicFramePr>
        <p:xfrm>
          <a:off x="642938" y="1500188"/>
          <a:ext cx="7786687" cy="5214937"/>
        </p:xfrm>
        <a:graphic>
          <a:graphicData uri="http://schemas.openxmlformats.org/presentationml/2006/ole">
            <p:oleObj spid="_x0000_s1026" r:id="rId3" imgW="7791363" imgH="5218628" progId="Excel.Sheet.8">
              <p:embed/>
            </p:oleObj>
          </a:graphicData>
        </a:graphic>
      </p:graphicFrame>
      <p:sp>
        <p:nvSpPr>
          <p:cNvPr id="9220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F5AE25-ABC5-4D56-9849-F46A9FA6E3F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071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POSTIŽENÍ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Tělesné postižení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Mentální a duševní postižení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Smyslové postižení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Kombinované postižení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Postižení způsobené vnitřními chorobami</a:t>
            </a:r>
            <a:endParaRPr lang="cs-CZ" dirty="0"/>
          </a:p>
        </p:txBody>
      </p:sp>
      <p:pic>
        <p:nvPicPr>
          <p:cNvPr id="10244" name="Obrázek 3" descr="000309o1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813" y="857250"/>
            <a:ext cx="12668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Obrázek 4" descr="000309o2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6988" y="2357438"/>
            <a:ext cx="12938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Obrázek 5" descr="000309o3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86688" y="3857625"/>
            <a:ext cx="11430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79837E-A883-4D6E-813A-BE63DE53384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071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TĚLESNÁ POSTIŽENÍ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Vrozená</a:t>
            </a:r>
          </a:p>
          <a:p>
            <a:pPr marL="657860" lvl="1" indent="-256032" eaLnBrk="1" fontAlgn="auto" hangingPunct="1"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Vady lebky a páteře</a:t>
            </a:r>
          </a:p>
          <a:p>
            <a:pPr marL="657860" lvl="1" indent="-256032" eaLnBrk="1" fontAlgn="auto" hangingPunct="1"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Vady končetin a růstové odchylky</a:t>
            </a:r>
          </a:p>
          <a:p>
            <a:pPr marL="657860" lvl="1" indent="-256032" eaLnBrk="1" fontAlgn="auto" hangingPunct="1"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Obrny</a:t>
            </a:r>
          </a:p>
          <a:p>
            <a:pPr marL="657860" lvl="1" indent="-256032" eaLnBrk="1" fontAlgn="auto" hangingPunct="1"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DMO</a:t>
            </a:r>
          </a:p>
          <a:p>
            <a:pPr marL="657860" lvl="1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Získaná	</a:t>
            </a:r>
          </a:p>
          <a:p>
            <a:pPr marL="657860" lvl="1" indent="-256032" eaLnBrk="1" fontAlgn="auto" hangingPunct="1"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Poškození mozku a míchy</a:t>
            </a:r>
          </a:p>
          <a:p>
            <a:pPr marL="657860" lvl="1" indent="-256032" eaLnBrk="1" fontAlgn="auto" hangingPunct="1"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Postižení periferních nervů</a:t>
            </a:r>
          </a:p>
          <a:p>
            <a:pPr marL="657860" lvl="1" indent="-256032" eaLnBrk="1" fontAlgn="auto" hangingPunct="1"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Amputace končetin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1268" name="Obrázek 3" descr="000309o1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813" y="857250"/>
            <a:ext cx="12668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C0B972-5248-424E-A4B5-0178B2AD575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50" y="428625"/>
            <a:ext cx="8572500" cy="1071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MENTÁLNÍ RETARDACE A DEMENCE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500" dirty="0" smtClean="0"/>
              <a:t>Mentální retardace</a:t>
            </a:r>
          </a:p>
          <a:p>
            <a:pPr marL="657860" lvl="1" indent="-256032" eaLnBrk="1" fontAlgn="auto" hangingPunct="1"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vrozené nebo v časném období (do 2 let) získané postižení trvalého charakteru</a:t>
            </a:r>
          </a:p>
          <a:p>
            <a:pPr marL="657860" lvl="1" indent="-256032" eaLnBrk="1" fontAlgn="auto" hangingPunct="1"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lehká, středně těžká, </a:t>
            </a:r>
            <a:r>
              <a:rPr lang="cs-CZ" sz="2400" dirty="0" err="1" smtClean="0">
                <a:solidFill>
                  <a:schemeClr val="accent4">
                    <a:lumMod val="50000"/>
                  </a:schemeClr>
                </a:solidFill>
              </a:rPr>
              <a:t>těžká</a:t>
            </a: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, hluboká, nespecifikovaná, jiná</a:t>
            </a:r>
          </a:p>
          <a:p>
            <a:pPr marL="657860" lvl="1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500" dirty="0" smtClean="0"/>
              <a:t>Demence</a:t>
            </a:r>
            <a:r>
              <a:rPr lang="cs-CZ" dirty="0" smtClean="0"/>
              <a:t>	</a:t>
            </a:r>
          </a:p>
          <a:p>
            <a:pPr marL="657860" lvl="1" indent="-256032" eaLnBrk="1" fontAlgn="auto" hangingPunct="1"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onemocnění získané, </a:t>
            </a:r>
            <a:r>
              <a:rPr lang="cs-CZ" sz="2400" dirty="0" err="1" smtClean="0">
                <a:solidFill>
                  <a:schemeClr val="accent4">
                    <a:lumMod val="50000"/>
                  </a:schemeClr>
                </a:solidFill>
              </a:rPr>
              <a:t>diagnostikovatelné</a:t>
            </a: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 až po druhém roce života</a:t>
            </a:r>
          </a:p>
          <a:p>
            <a:pPr marL="657860" lvl="1" indent="-256032" eaLnBrk="1" fontAlgn="auto" hangingPunct="1"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organicky podmíněný syndrom vznikající na základě poškození CNS</a:t>
            </a:r>
          </a:p>
          <a:p>
            <a:pPr marL="657860" lvl="1" indent="-256032" eaLnBrk="1" fontAlgn="auto" hangingPunct="1">
              <a:spcAft>
                <a:spcPts val="0"/>
              </a:spcAft>
              <a:buSzPct val="50000"/>
              <a:buFont typeface="Wingdings" pitchFamily="2" charset="2"/>
              <a:buChar char="q"/>
              <a:defRPr/>
            </a:pP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postupný úbytek kognitivních f-</a:t>
            </a:r>
            <a:r>
              <a:rPr lang="cs-CZ" sz="2400" dirty="0" err="1" smtClean="0">
                <a:solidFill>
                  <a:schemeClr val="accent4">
                    <a:lumMod val="50000"/>
                  </a:schemeClr>
                </a:solidFill>
              </a:rPr>
              <a:t>cí</a:t>
            </a: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, …</a:t>
            </a:r>
            <a:endParaRPr lang="cs-CZ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247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5129A7-5166-44AB-9FE8-50570FF87D7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5" y="714375"/>
            <a:ext cx="8858250" cy="7858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Syndromy spojené s mentální retardací </a:t>
            </a:r>
            <a:r>
              <a:rPr lang="cs-CZ" sz="3600" b="1" dirty="0" smtClean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79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600" dirty="0" smtClean="0"/>
              <a:t>Down </a:t>
            </a:r>
            <a:r>
              <a:rPr lang="cs-CZ" sz="2600" dirty="0" err="1" smtClean="0"/>
              <a:t>sy</a:t>
            </a:r>
            <a:endParaRPr lang="cs-CZ" sz="2600" dirty="0" smtClean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600" dirty="0" err="1" smtClean="0"/>
              <a:t>Sy</a:t>
            </a:r>
            <a:r>
              <a:rPr lang="cs-CZ" sz="2600" dirty="0" smtClean="0"/>
              <a:t> lomivého X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600" dirty="0" err="1" smtClean="0"/>
              <a:t>Rettův</a:t>
            </a:r>
            <a:r>
              <a:rPr lang="cs-CZ" sz="2600" dirty="0" smtClean="0"/>
              <a:t> </a:t>
            </a:r>
            <a:r>
              <a:rPr lang="cs-CZ" sz="2600" dirty="0" err="1" smtClean="0"/>
              <a:t>sy</a:t>
            </a:r>
            <a:endParaRPr lang="cs-CZ" sz="2600" dirty="0" smtClean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600" dirty="0" err="1" smtClean="0"/>
              <a:t>Prader</a:t>
            </a:r>
            <a:r>
              <a:rPr lang="cs-CZ" sz="2600" dirty="0" smtClean="0"/>
              <a:t>-</a:t>
            </a:r>
            <a:r>
              <a:rPr lang="cs-CZ" sz="2600" dirty="0" err="1" smtClean="0"/>
              <a:t>Willi</a:t>
            </a:r>
            <a:r>
              <a:rPr lang="cs-CZ" sz="2600" dirty="0" smtClean="0"/>
              <a:t> </a:t>
            </a:r>
            <a:r>
              <a:rPr lang="cs-CZ" sz="2600" dirty="0" err="1" smtClean="0"/>
              <a:t>sy</a:t>
            </a:r>
            <a:endParaRPr lang="cs-CZ" sz="2600" dirty="0" smtClean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600" dirty="0" err="1" smtClean="0"/>
              <a:t>Sy</a:t>
            </a:r>
            <a:r>
              <a:rPr lang="cs-CZ" sz="2600" dirty="0" smtClean="0"/>
              <a:t> kočičího křiku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600" dirty="0" err="1" smtClean="0"/>
              <a:t>Angelmanův</a:t>
            </a:r>
            <a:r>
              <a:rPr lang="cs-CZ" sz="2600" dirty="0" smtClean="0"/>
              <a:t> </a:t>
            </a:r>
            <a:r>
              <a:rPr lang="cs-CZ" sz="2600" dirty="0" err="1" smtClean="0"/>
              <a:t>sy</a:t>
            </a:r>
            <a:endParaRPr lang="cs-CZ" sz="2600" dirty="0" smtClean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600" dirty="0" err="1" smtClean="0"/>
              <a:t>Klienefelterův</a:t>
            </a:r>
            <a:r>
              <a:rPr lang="cs-CZ" sz="2600" dirty="0" smtClean="0"/>
              <a:t> </a:t>
            </a:r>
            <a:r>
              <a:rPr lang="cs-CZ" sz="2600" dirty="0" err="1" smtClean="0"/>
              <a:t>sy</a:t>
            </a:r>
            <a:endParaRPr lang="cs-CZ" sz="2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247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23F8AC-5D6F-4416-B33E-4969F1416CC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361</TotalTime>
  <Words>1546</Words>
  <Application>Microsoft Office PowerPoint</Application>
  <PresentationFormat>Předvádění na obrazovce (4:3)</PresentationFormat>
  <Paragraphs>600</Paragraphs>
  <Slides>37</Slides>
  <Notes>29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9" baseType="lpstr">
      <vt:lpstr>Urbanistický</vt:lpstr>
      <vt:lpstr>List aplikace Microsoft Office Excel 97-2003</vt:lpstr>
      <vt:lpstr>VÝŽIVA JEDINCŮ  SE ZDRAVOTNÍM POSTIŽENÍM</vt:lpstr>
      <vt:lpstr>ÚVOD</vt:lpstr>
      <vt:lpstr>POJEM ZDRAVOTNÍ POSTIŽENÍ</vt:lpstr>
      <vt:lpstr>VÝSKYT  ZP</vt:lpstr>
      <vt:lpstr>Věková struktura postižených osob</vt:lpstr>
      <vt:lpstr>TYPY POSTIŽENÍ</vt:lpstr>
      <vt:lpstr>TĚLESNÁ POSTIŽENÍ</vt:lpstr>
      <vt:lpstr>MENTÁLNÍ RETARDACE A DEMENCE</vt:lpstr>
      <vt:lpstr>  Syndromy spojené s mentální retardací  </vt:lpstr>
      <vt:lpstr>POSTIŽENÍ DUŠEVNÍMI PORUCHAMI</vt:lpstr>
      <vt:lpstr>SMYSLOVÁ POSTIŽENÍ</vt:lpstr>
      <vt:lpstr>KOMBINOVANÁ POSTIŽENÍ</vt:lpstr>
      <vt:lpstr>Snímek 13</vt:lpstr>
      <vt:lpstr>VÝŽIVA A ZDRAVOTNÍ POSTIŽENÍ</vt:lpstr>
      <vt:lpstr>FAKTORY, KTERÉ MOHOU NEGATIVNĚ OVLIVŇOVAT VÝŽIVU A VÝŽIVOVÝ STAV</vt:lpstr>
      <vt:lpstr> VROZENÉ VÝVOJOVÉ VADY GIT</vt:lpstr>
      <vt:lpstr> VROZENÉ VÝVOJOVÉ VADY GIT</vt:lpstr>
      <vt:lpstr> Gastrointestinální poruchy</vt:lpstr>
      <vt:lpstr> lékové interakce</vt:lpstr>
      <vt:lpstr> Nedostatek pohybu,   poruchy hybnosti, imobilizace</vt:lpstr>
      <vt:lpstr> Psychosociální   a socioekonomické faktory</vt:lpstr>
      <vt:lpstr>PORUCHY VÝŽIVY  A PATOLOGICKÉ ZMĚNY ORGANIZMU</vt:lpstr>
      <vt:lpstr>KAZUISTIKY</vt:lpstr>
      <vt:lpstr>KAZUISTIKA Č. 1 Chlapec s dětskou mozkovou obrnou</vt:lpstr>
      <vt:lpstr>Snímek 25</vt:lpstr>
      <vt:lpstr>Snímek 26</vt:lpstr>
      <vt:lpstr>Snímek 27</vt:lpstr>
      <vt:lpstr>Snímek 28</vt:lpstr>
      <vt:lpstr>Snímek 29</vt:lpstr>
      <vt:lpstr>Snímek 30</vt:lpstr>
      <vt:lpstr>KAZUISTIKA Č. 2 Těžce zrakově postižený muž</vt:lpstr>
      <vt:lpstr>Snímek 32</vt:lpstr>
      <vt:lpstr>Snímek 33</vt:lpstr>
      <vt:lpstr>Snímek 34</vt:lpstr>
      <vt:lpstr>Snímek 35</vt:lpstr>
      <vt:lpstr>ZÁVĚR</vt:lpstr>
      <vt:lpstr>Děkuji za pozornost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 JEDINCŮ  SE ZDRAVOTNÍM POSTIŽENÍM</dc:title>
  <dc:creator>Wizardos</dc:creator>
  <cp:lastModifiedBy>Vaše jméno</cp:lastModifiedBy>
  <cp:revision>43</cp:revision>
  <dcterms:created xsi:type="dcterms:W3CDTF">2009-08-04T13:13:55Z</dcterms:created>
  <dcterms:modified xsi:type="dcterms:W3CDTF">2012-12-11T19:39:02Z</dcterms:modified>
</cp:coreProperties>
</file>