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6"/>
  </p:notesMasterIdLst>
  <p:handoutMasterIdLst>
    <p:handoutMasterId r:id="rId47"/>
  </p:handoutMasterIdLst>
  <p:sldIdLst>
    <p:sldId id="256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84" r:id="rId18"/>
    <p:sldId id="313" r:id="rId19"/>
    <p:sldId id="286" r:id="rId20"/>
    <p:sldId id="287" r:id="rId21"/>
    <p:sldId id="289" r:id="rId22"/>
    <p:sldId id="290" r:id="rId23"/>
    <p:sldId id="291" r:id="rId24"/>
    <p:sldId id="292" r:id="rId25"/>
    <p:sldId id="293" r:id="rId26"/>
    <p:sldId id="296" r:id="rId27"/>
    <p:sldId id="300" r:id="rId28"/>
    <p:sldId id="301" r:id="rId29"/>
    <p:sldId id="302" r:id="rId30"/>
    <p:sldId id="303" r:id="rId31"/>
    <p:sldId id="310" r:id="rId32"/>
    <p:sldId id="311" r:id="rId33"/>
    <p:sldId id="312" r:id="rId34"/>
    <p:sldId id="278" r:id="rId35"/>
    <p:sldId id="315" r:id="rId36"/>
    <p:sldId id="279" r:id="rId37"/>
    <p:sldId id="314" r:id="rId38"/>
    <p:sldId id="316" r:id="rId39"/>
    <p:sldId id="317" r:id="rId40"/>
    <p:sldId id="280" r:id="rId41"/>
    <p:sldId id="281" r:id="rId42"/>
    <p:sldId id="282" r:id="rId43"/>
    <p:sldId id="318" r:id="rId44"/>
    <p:sldId id="283" r:id="rId4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73" autoAdjust="0"/>
  </p:normalViewPr>
  <p:slideViewPr>
    <p:cSldViewPr>
      <p:cViewPr varScale="1">
        <p:scale>
          <a:sx n="123" d="100"/>
          <a:sy n="123" d="100"/>
        </p:scale>
        <p:origin x="-12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A8B36-B904-4B72-8AAC-953E56BED83F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F297F-8BAA-4BC6-A75B-A9C2C337B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35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B793E-A8F4-4903-9233-63DB40A7D890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58C90-2370-455C-A815-3A0937BEC5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28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58C90-2370-455C-A815-3A0937BEC50D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020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>
                <a:solidFill>
                  <a:srgbClr val="0033CC"/>
                </a:solidFill>
                <a:latin typeface="Arial Black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653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286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016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2D6AD-F0F4-4EE0-8A87-1C6D60C0698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320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C8C58-F68F-419A-BF74-1D45B0EE125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160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C6390-0B51-4C6E-ABEF-9901F5BABF7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316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54543-273B-430A-B0F3-A5AFB31CB1E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181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1A7C9-7396-4508-94D5-D0B6C3BFD1E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42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E4006-26B6-4D9E-9E8C-CE636486B2B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5390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3190B-EB94-42BA-BA6E-645554EB472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3813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638D9-5D7C-4267-8DB9-89CBDEF515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64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rgbClr val="0000CC"/>
                </a:solidFill>
                <a:latin typeface="Arial Black" pitchFamily="34" charset="0"/>
              </a:defRPr>
            </a:lvl1pPr>
          </a:lstStyle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61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2ED64F-407D-4EB0-B201-C8CF01AC5C2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46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9BDFE-F1F6-450E-9FD3-D3A4B925624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302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07DB4-19D7-4795-8E28-894795592B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0110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9E6D1E-87E1-4791-B4FF-11DA76F840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6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660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rgbClr val="0000CC"/>
                </a:solidFill>
                <a:latin typeface="Arial Black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12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62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23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84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90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71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BCDC8-FC4C-4AA5-86D6-993E7BAED969}" type="datetimeFigureOut">
              <a:rPr lang="cs-CZ" smtClean="0"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98528-D4F9-42B6-8137-440380659F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67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ADE81D-83AA-46C1-9454-B85DFF7A9A1F}" type="slidenum">
              <a:rPr lang="cs-CZ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5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/>
          <a:lstStyle/>
          <a:p>
            <a:r>
              <a:rPr lang="cs-CZ" dirty="0" smtClean="0"/>
              <a:t>ZDRAVOTNÍ 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429000"/>
            <a:ext cx="8496944" cy="1752600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Mgr. Pavlína Kaňová, Ph.D.</a:t>
            </a:r>
          </a:p>
          <a:p>
            <a:r>
              <a:rPr lang="cs-CZ" sz="3000" dirty="0" smtClean="0"/>
              <a:t>Ústav sociálního lékařství a veřejného zdravotnictví</a:t>
            </a:r>
          </a:p>
          <a:p>
            <a:r>
              <a:rPr lang="cs-CZ" dirty="0" smtClean="0"/>
              <a:t>pkanova@med.muni.cz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49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ZDRAVOTNÍ POLITIKA </a:t>
            </a:r>
            <a:b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</a:br>
            <a:r>
              <a:rPr lang="cs-CZ" sz="3600" b="1" dirty="0">
                <a:solidFill>
                  <a:srgbClr val="0033CC"/>
                </a:solidFill>
                <a:latin typeface="Arial Black" pitchFamily="34" charset="0"/>
              </a:rPr>
              <a:t>JAKO ROZHODOVACÍ PROCESY</a:t>
            </a:r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229600" cy="4032250"/>
          </a:xfrm>
        </p:spPr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realizované s cílem rozvíjet zdraví lidí </a:t>
            </a:r>
            <a:r>
              <a:rPr lang="cs-CZ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 zvládat </a:t>
            </a:r>
            <a:r>
              <a:rPr lang="cs-CZ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zdravotní problémy.</a:t>
            </a:r>
          </a:p>
          <a:p>
            <a:r>
              <a:rPr lang="cs-CZ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předmětem </a:t>
            </a:r>
            <a:r>
              <a:rPr lang="cs-CZ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takových rozhodnutí na různých úrovních jsou:</a:t>
            </a:r>
          </a:p>
          <a:p>
            <a:pPr marL="857250" lvl="1" indent="-457200">
              <a:buFont typeface="Arial" pitchFamily="34" charset="0"/>
              <a:buChar char="−"/>
            </a:pPr>
            <a:r>
              <a:rPr lang="cs-CZ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pravidla </a:t>
            </a:r>
            <a:r>
              <a:rPr lang="cs-CZ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– právní normy</a:t>
            </a:r>
          </a:p>
          <a:p>
            <a:pPr marL="857250" lvl="1" indent="-457200">
              <a:buFont typeface="Arial" pitchFamily="34" charset="0"/>
              <a:buChar char="−"/>
            </a:pPr>
            <a:r>
              <a:rPr lang="cs-CZ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realizace </a:t>
            </a:r>
            <a:r>
              <a:rPr lang="cs-CZ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zdravotní politiky v každodenní </a:t>
            </a:r>
            <a:r>
              <a:rPr lang="cs-CZ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praxi </a:t>
            </a:r>
            <a:r>
              <a:rPr lang="cs-CZ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veřejné správy.  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3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9144000" cy="1143000"/>
          </a:xfrm>
        </p:spPr>
        <p:txBody>
          <a:bodyPr/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NÁSTROJE ZDRAVOTNÍ POLITIKY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9138"/>
            <a:ext cx="8229600" cy="3844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0033CC"/>
                </a:solidFill>
              </a:rPr>
              <a:t>Koncepční činnost </a:t>
            </a:r>
            <a:r>
              <a:rPr lang="cs-CZ" sz="28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(strategické plánování)</a:t>
            </a:r>
          </a:p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0033CC"/>
                </a:solidFill>
              </a:rPr>
              <a:t>Právní rámec, </a:t>
            </a:r>
            <a:r>
              <a:rPr lang="cs-CZ" sz="28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zdravotnická legislativa</a:t>
            </a:r>
          </a:p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0033CC"/>
                </a:solidFill>
              </a:rPr>
              <a:t>Financování,</a:t>
            </a:r>
            <a:r>
              <a:rPr lang="cs-CZ" sz="2800" dirty="0">
                <a:solidFill>
                  <a:srgbClr val="0033CC"/>
                </a:solidFill>
              </a:rPr>
              <a:t> </a:t>
            </a:r>
            <a:r>
              <a:rPr lang="cs-CZ" sz="28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principy zdravotního pojištění</a:t>
            </a:r>
          </a:p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0033CC"/>
                </a:solidFill>
              </a:rPr>
              <a:t>Organizační uspořádání zdravotnických služeb </a:t>
            </a:r>
            <a:r>
              <a:rPr lang="cs-CZ" sz="28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(lidské zdroje, kompetence, návaznost)</a:t>
            </a:r>
          </a:p>
          <a:p>
            <a:pPr>
              <a:lnSpc>
                <a:spcPct val="90000"/>
              </a:lnSpc>
            </a:pPr>
            <a:r>
              <a:rPr lang="cs-CZ" sz="2800" b="1" dirty="0">
                <a:solidFill>
                  <a:srgbClr val="0033CC"/>
                </a:solidFill>
              </a:rPr>
              <a:t>Výzkum</a:t>
            </a:r>
            <a:r>
              <a:rPr lang="cs-CZ" sz="2800" dirty="0">
                <a:solidFill>
                  <a:srgbClr val="0033CC"/>
                </a:solidFill>
              </a:rPr>
              <a:t> </a:t>
            </a:r>
            <a:r>
              <a:rPr lang="cs-CZ" sz="28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(popis, analýza, možnosti realizace, využívání mezinárodních zkušeností) </a:t>
            </a:r>
          </a:p>
        </p:txBody>
      </p:sp>
    </p:spTree>
    <p:extLst>
      <p:ext uri="{BB962C8B-B14F-4D97-AF65-F5344CB8AC3E}">
        <p14:creationId xmlns:p14="http://schemas.microsoft.com/office/powerpoint/2010/main" val="313836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33CC"/>
                </a:solidFill>
              </a:rPr>
              <a:t>KONCEPČNÍ ČINNOST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704856" cy="4525962"/>
          </a:xfrm>
        </p:spPr>
        <p:txBody>
          <a:bodyPr/>
          <a:lstStyle/>
          <a:p>
            <a:r>
              <a:rPr lang="cs-CZ" dirty="0" smtClean="0"/>
              <a:t>nástroj řízení – vymezuje:</a:t>
            </a:r>
          </a:p>
          <a:p>
            <a:pPr lvl="1"/>
            <a:r>
              <a:rPr lang="cs-CZ" b="1" dirty="0" smtClean="0">
                <a:solidFill>
                  <a:srgbClr val="0033CC"/>
                </a:solidFill>
              </a:rPr>
              <a:t>cíle</a:t>
            </a:r>
            <a:r>
              <a:rPr lang="cs-CZ" dirty="0"/>
              <a:t>, kterých má být v jednotlivých časových úsecích dosaženo 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0033CC"/>
                </a:solidFill>
              </a:rPr>
              <a:t>metody</a:t>
            </a:r>
            <a:r>
              <a:rPr lang="cs-CZ" dirty="0" smtClean="0"/>
              <a:t> </a:t>
            </a:r>
            <a:r>
              <a:rPr lang="cs-CZ" dirty="0"/>
              <a:t>jejich realizace 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0033CC"/>
                </a:solidFill>
              </a:rPr>
              <a:t>kritéria </a:t>
            </a:r>
            <a:r>
              <a:rPr lang="cs-CZ" b="1" dirty="0">
                <a:solidFill>
                  <a:srgbClr val="0033CC"/>
                </a:solidFill>
              </a:rPr>
              <a:t>hodnocení</a:t>
            </a:r>
            <a:r>
              <a:rPr lang="cs-CZ" dirty="0"/>
              <a:t> výsledků. </a:t>
            </a:r>
          </a:p>
        </p:txBody>
      </p:sp>
    </p:spTree>
    <p:extLst>
      <p:ext uri="{BB962C8B-B14F-4D97-AF65-F5344CB8AC3E}">
        <p14:creationId xmlns:p14="http://schemas.microsoft.com/office/powerpoint/2010/main" val="391203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0033CC"/>
                </a:solidFill>
                <a:latin typeface="Arial Black" pitchFamily="34" charset="0"/>
              </a:rPr>
              <a:t>PRÁVNÍ RÁMEC</a:t>
            </a:r>
            <a:br>
              <a:rPr lang="cs-CZ" sz="3600" b="1" dirty="0">
                <a:solidFill>
                  <a:srgbClr val="0033CC"/>
                </a:solidFill>
                <a:latin typeface="Arial Black" pitchFamily="34" charset="0"/>
              </a:rPr>
            </a:br>
            <a:r>
              <a:rPr lang="cs-CZ" sz="3600" b="1" dirty="0">
                <a:solidFill>
                  <a:srgbClr val="0033CC"/>
                </a:solidFill>
                <a:latin typeface="Arial Black" pitchFamily="34" charset="0"/>
              </a:rPr>
              <a:t> ZDRAVOTNICKÁ LEGISLATIVA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Oblast organizace a správy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Pracovníci ve zdravotnictví a jejich další vzdělávání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Léčiva a zdravotnické prostředky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Práva pacientů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Financování a úhrady zdravotnických služeb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Samosprávné korporace ve zdravotnictví – komory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Specifické oblasti (ochrana osobních údajů, reprodukce, výzkum, transplantace, duševní zdraví, pitvy)</a:t>
            </a:r>
          </a:p>
          <a:p>
            <a:pPr>
              <a:lnSpc>
                <a:spcPct val="80000"/>
              </a:lnSpc>
            </a:pPr>
            <a:endParaRPr lang="cs-CZ" sz="2800" b="1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9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0033CC"/>
                </a:solidFill>
                <a:latin typeface="Arial Black" pitchFamily="34" charset="0"/>
              </a:rPr>
              <a:t>PRÁVNÍ ODPOVĚDNOST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60848"/>
            <a:ext cx="8229600" cy="4176464"/>
          </a:xfrm>
        </p:spPr>
        <p:txBody>
          <a:bodyPr/>
          <a:lstStyle/>
          <a:p>
            <a:r>
              <a:rPr lang="cs-CZ" b="1" dirty="0">
                <a:solidFill>
                  <a:srgbClr val="0033CC"/>
                </a:solidFill>
              </a:rPr>
              <a:t>Její </a:t>
            </a:r>
            <a:r>
              <a:rPr lang="cs-CZ" b="1" dirty="0" smtClean="0">
                <a:solidFill>
                  <a:srgbClr val="0033CC"/>
                </a:solidFill>
              </a:rPr>
              <a:t>druhy: </a:t>
            </a:r>
            <a:r>
              <a:rPr lang="cs-CZ" dirty="0" smtClean="0"/>
              <a:t>trestní</a:t>
            </a:r>
            <a:r>
              <a:rPr lang="cs-CZ" dirty="0"/>
              <a:t>, občanskoprávní, správní, pracovněprávní, </a:t>
            </a:r>
            <a:r>
              <a:rPr lang="cs-CZ" dirty="0" smtClean="0"/>
              <a:t>disciplinární</a:t>
            </a:r>
            <a:r>
              <a:rPr lang="cs-CZ" dirty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Např.: převzetí pacienta do péče, povinnost poskytovat zdravotní péči předepsaným způsobem, povinná mlčenlivost zdravotnických pracovníků.  </a:t>
            </a:r>
          </a:p>
        </p:txBody>
      </p:sp>
    </p:spTree>
    <p:extLst>
      <p:ext uri="{BB962C8B-B14F-4D97-AF65-F5344CB8AC3E}">
        <p14:creationId xmlns:p14="http://schemas.microsoft.com/office/powerpoint/2010/main" val="172497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0033CC"/>
                </a:solidFill>
                <a:latin typeface="Arial Black" pitchFamily="34" charset="0"/>
              </a:rPr>
              <a:t>FINANCOVÁNÍ</a:t>
            </a:r>
            <a:endParaRPr lang="cs-CZ" dirty="0">
              <a:solidFill>
                <a:srgbClr val="0033CC"/>
              </a:solidFill>
              <a:latin typeface="Arial Black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276872"/>
            <a:ext cx="8229600" cy="3600053"/>
          </a:xfrm>
        </p:spPr>
        <p:txBody>
          <a:bodyPr/>
          <a:lstStyle/>
          <a:p>
            <a:r>
              <a:rPr lang="cs-CZ" dirty="0" smtClean="0"/>
              <a:t>Zdroje financování zdravotnictví</a:t>
            </a:r>
          </a:p>
          <a:p>
            <a:r>
              <a:rPr lang="cs-CZ" dirty="0" smtClean="0"/>
              <a:t>Alokace zdrojů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62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r>
              <a:rPr lang="cs-CZ" sz="4000" b="1" cap="all" dirty="0" smtClean="0">
                <a:solidFill>
                  <a:srgbClr val="0033CC"/>
                </a:solidFill>
                <a:latin typeface="Arial Black" pitchFamily="34" charset="0"/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Veřejné zdravotní pojištění </a:t>
            </a:r>
            <a:r>
              <a:rPr lang="cs-CZ" sz="2400" dirty="0" smtClean="0"/>
              <a:t>(76,6%)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s</a:t>
            </a:r>
            <a:r>
              <a:rPr lang="cs-CZ" sz="2000" dirty="0" smtClean="0"/>
              <a:t>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Zaměstnavatelé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buNone/>
              <a:defRPr/>
            </a:pPr>
            <a:endParaRPr lang="cs-CZ" sz="2000" b="1" dirty="0" smtClean="0"/>
          </a:p>
          <a:p>
            <a:pPr>
              <a:defRPr/>
            </a:pPr>
            <a:r>
              <a:rPr lang="cs-CZ" sz="2400" b="1" dirty="0"/>
              <a:t>Soukromé platby </a:t>
            </a:r>
            <a:r>
              <a:rPr lang="cs-CZ" sz="2400" dirty="0"/>
              <a:t>(</a:t>
            </a:r>
            <a:r>
              <a:rPr lang="cs-CZ" sz="2400" dirty="0" smtClean="0"/>
              <a:t>16,2%)</a:t>
            </a:r>
            <a:endParaRPr lang="cs-CZ" sz="24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další soukromé platby (dary, sbírky</a:t>
            </a:r>
            <a:r>
              <a:rPr lang="cs-CZ" sz="2000" dirty="0" smtClean="0"/>
              <a:t>)</a:t>
            </a:r>
            <a:endParaRPr lang="cs-CZ" dirty="0"/>
          </a:p>
          <a:p>
            <a:pPr marL="0" indent="0">
              <a:buNone/>
              <a:defRPr/>
            </a:pPr>
            <a:endParaRPr lang="cs-CZ" sz="2400" b="1" dirty="0"/>
          </a:p>
          <a:p>
            <a:pPr>
              <a:defRPr/>
            </a:pPr>
            <a:r>
              <a:rPr lang="cs-CZ" sz="2400" b="1" dirty="0" smtClean="0"/>
              <a:t>Veřejné prostředky </a:t>
            </a:r>
            <a:r>
              <a:rPr lang="cs-CZ" sz="2400" dirty="0" smtClean="0"/>
              <a:t>(7,2%)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Státní  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Krajské a obecní (krajský, obecní rozpočet)</a:t>
            </a:r>
          </a:p>
          <a:p>
            <a:pPr>
              <a:defRPr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34254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1446213"/>
            <a:ext cx="8229600" cy="1143000"/>
          </a:xfrm>
        </p:spPr>
        <p:txBody>
          <a:bodyPr/>
          <a:lstStyle/>
          <a:p>
            <a:r>
              <a:rPr lang="cs-CZ" sz="5400" b="1" dirty="0">
                <a:solidFill>
                  <a:srgbClr val="CC3300"/>
                </a:solidFill>
              </a:rPr>
              <a:t>3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63888"/>
            <a:ext cx="8229600" cy="296227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cs-CZ" sz="5400" b="1" dirty="0" smtClean="0">
                <a:solidFill>
                  <a:srgbClr val="0033CC"/>
                </a:solidFill>
              </a:rPr>
              <a:t>ZÁKLADNÍ TYPY</a:t>
            </a:r>
            <a:endParaRPr lang="cs-CZ" sz="5400" b="1" dirty="0">
              <a:solidFill>
                <a:srgbClr val="0033CC"/>
              </a:solidFill>
            </a:endParaRPr>
          </a:p>
          <a:p>
            <a:pPr marL="0" indent="0" algn="ctr">
              <a:buFontTx/>
              <a:buNone/>
            </a:pPr>
            <a:r>
              <a:rPr lang="cs-CZ" sz="5400" b="1" dirty="0" smtClean="0">
                <a:solidFill>
                  <a:srgbClr val="0033CC"/>
                </a:solidFill>
              </a:rPr>
              <a:t>ZDRAVOTNÍHO POJIŠTĚNÍ</a:t>
            </a:r>
            <a:endParaRPr lang="cs-CZ" sz="5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56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cap="all" dirty="0" smtClean="0">
                <a:solidFill>
                  <a:srgbClr val="0033CC"/>
                </a:solidFill>
                <a:latin typeface="Arial Black" pitchFamily="34" charset="0"/>
              </a:rPr>
              <a:t>Veřejnoprávní zdravotní pojištění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Povinné</a:t>
            </a:r>
            <a:r>
              <a:rPr lang="cs-CZ" sz="2800" dirty="0" smtClean="0"/>
              <a:t> (dáno zákonem) pro každého.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Garance </a:t>
            </a:r>
            <a:r>
              <a:rPr lang="cs-CZ" sz="2800" dirty="0" smtClean="0"/>
              <a:t>zdravotní péče pomocí povinně</a:t>
            </a:r>
            <a:r>
              <a:rPr lang="cs-CZ" sz="2800" b="1" dirty="0" smtClean="0"/>
              <a:t> předplacených služeb.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Odstranění finančních bariér </a:t>
            </a:r>
            <a:r>
              <a:rPr lang="cs-CZ" sz="2800" dirty="0" smtClean="0"/>
              <a:t>v dostupnosti ZP.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Souvisí s pojetím úlohy státu v péči o zdraví.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Základním principem je </a:t>
            </a:r>
            <a:r>
              <a:rPr lang="cs-CZ" sz="2800" b="1" dirty="0" smtClean="0"/>
              <a:t>solidarita.</a:t>
            </a:r>
            <a:r>
              <a:rPr lang="cs-CZ" sz="280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02866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cap="all" dirty="0" smtClean="0">
                <a:solidFill>
                  <a:srgbClr val="0033CC"/>
                </a:solidFill>
                <a:latin typeface="Arial Black" pitchFamily="34" charset="0"/>
              </a:rPr>
              <a:t>Veřejné zdravotní pojištění </a:t>
            </a:r>
            <a:br>
              <a:rPr lang="cs-CZ" sz="4000" b="1" cap="all" dirty="0" smtClean="0">
                <a:solidFill>
                  <a:srgbClr val="0033CC"/>
                </a:solidFill>
                <a:latin typeface="Arial Black" pitchFamily="34" charset="0"/>
              </a:rPr>
            </a:br>
            <a:r>
              <a:rPr lang="cs-CZ" sz="4000" b="1" cap="all" dirty="0" smtClean="0">
                <a:solidFill>
                  <a:srgbClr val="0033CC"/>
                </a:solidFill>
                <a:latin typeface="Arial Black" pitchFamily="34" charset="0"/>
              </a:rPr>
              <a:t>– jde o solidaritu: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229600" cy="456937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bohatých s chudými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zdravých s nemocnými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mladých se staršími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jedinců s rodinami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ekonomicky aktivních s ekonomicky neaktivními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mužů se ženami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279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2823"/>
            <a:ext cx="8229600" cy="1143000"/>
          </a:xfrm>
        </p:spPr>
        <p:txBody>
          <a:bodyPr/>
          <a:lstStyle/>
          <a:p>
            <a:r>
              <a:rPr lang="cs-CZ" cap="all" dirty="0" smtClean="0"/>
              <a:t>Tematické okruhy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640871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Zdravotní politika – pojem a zaměření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/>
              <a:t>Předmět a nástroje zdravotní </a:t>
            </a:r>
            <a:r>
              <a:rPr lang="cs-CZ" sz="4400" dirty="0" smtClean="0"/>
              <a:t>politiky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Základní </a:t>
            </a:r>
            <a:r>
              <a:rPr lang="cs-CZ" sz="4400" dirty="0"/>
              <a:t>typy zdravotního </a:t>
            </a:r>
            <a:r>
              <a:rPr lang="cs-CZ" sz="4400" dirty="0" smtClean="0"/>
              <a:t>pojištění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Výzkum </a:t>
            </a:r>
            <a:r>
              <a:rPr lang="cs-CZ" sz="4400" dirty="0"/>
              <a:t>zdravotních systémů a jeho úkoly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Zdravotnická </a:t>
            </a:r>
            <a:r>
              <a:rPr lang="cs-CZ" sz="4400" dirty="0"/>
              <a:t>politika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Sociální </a:t>
            </a:r>
            <a:r>
              <a:rPr lang="cs-CZ" sz="4400" dirty="0"/>
              <a:t>lékařství – součást teoretického základu zdravotní </a:t>
            </a:r>
            <a:r>
              <a:rPr lang="cs-CZ" sz="4400" dirty="0" smtClean="0"/>
              <a:t>politiky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Péče </a:t>
            </a:r>
            <a:r>
              <a:rPr lang="cs-CZ" sz="4400" dirty="0"/>
              <a:t>o zdraví a zdravotnictví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Rozvojové </a:t>
            </a:r>
            <a:r>
              <a:rPr lang="cs-CZ" sz="4400" dirty="0"/>
              <a:t>směry medicíny a „Public Health“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Zdravotní </a:t>
            </a:r>
            <a:r>
              <a:rPr lang="cs-CZ" sz="4400" dirty="0"/>
              <a:t>situace v </a:t>
            </a:r>
            <a:r>
              <a:rPr lang="cs-CZ" sz="4400" dirty="0" smtClean="0"/>
              <a:t>ČR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4400" dirty="0" smtClean="0"/>
              <a:t>Základní modely souhrnné péče o zdraví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cs-CZ" sz="4400" dirty="0"/>
              <a:t>Srovnání zdravotní situace v ČR a ve Švédsku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cs-CZ" sz="4400" dirty="0"/>
              <a:t>Demografický tranzit a epidemiologická transformace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cs-CZ" sz="4400" dirty="0"/>
              <a:t>Základní determinanty zdraví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cs-CZ" sz="4400" dirty="0"/>
              <a:t>Význam sociálních determinant zdraví</a:t>
            </a:r>
          </a:p>
          <a:p>
            <a:pPr marL="514350" indent="-514350">
              <a:buFont typeface="+mj-lt"/>
              <a:buAutoNum type="arabicPeriod"/>
            </a:pPr>
            <a:endParaRPr lang="cs-CZ" sz="36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cs-CZ" dirty="0" smtClean="0">
                <a:solidFill>
                  <a:srgbClr val="0000CC"/>
                </a:solidFill>
              </a:rPr>
              <a:t>1/2</a:t>
            </a:r>
          </a:p>
        </p:txBody>
      </p:sp>
    </p:spTree>
    <p:extLst>
      <p:ext uri="{BB962C8B-B14F-4D97-AF65-F5344CB8AC3E}">
        <p14:creationId xmlns:p14="http://schemas.microsoft.com/office/powerpoint/2010/main" val="416342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 jako výraz sociální solidarity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67287"/>
          </a:xfrm>
        </p:spPr>
        <p:txBody>
          <a:bodyPr/>
          <a:lstStyle/>
          <a:p>
            <a:pPr eaLnBrk="1" hangingPunct="1"/>
            <a:endParaRPr lang="cs-CZ" sz="2800" dirty="0" smtClean="0">
              <a:latin typeface="Arial" charset="0"/>
            </a:endParaRPr>
          </a:p>
          <a:p>
            <a:pPr eaLnBrk="1" hangingPunct="1"/>
            <a:r>
              <a:rPr lang="cs-CZ" sz="2800" dirty="0" smtClean="0"/>
              <a:t>Odděluje poskytování zdravotní péče od schopnosti za ni platit.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Příspěvky na zdravotní péči stanovuje podle finančních možností (procentuální částka  </a:t>
            </a:r>
            <a:br>
              <a:rPr lang="cs-CZ" sz="2800" dirty="0" smtClean="0"/>
            </a:br>
            <a:r>
              <a:rPr lang="cs-CZ" sz="2800" dirty="0" smtClean="0"/>
              <a:t>z příjmu).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Přerozděluje shromážděné finance </a:t>
            </a:r>
            <a:br>
              <a:rPr lang="cs-CZ" sz="2800" dirty="0" smtClean="0"/>
            </a:br>
            <a:r>
              <a:rPr lang="cs-CZ" sz="2800" dirty="0" smtClean="0"/>
              <a:t>ve prospěch sociálně slabých a nemocných.</a:t>
            </a:r>
          </a:p>
        </p:txBody>
      </p:sp>
    </p:spTree>
    <p:extLst>
      <p:ext uri="{BB962C8B-B14F-4D97-AF65-F5344CB8AC3E}">
        <p14:creationId xmlns:p14="http://schemas.microsoft.com/office/powerpoint/2010/main" val="171868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Zavedeno </a:t>
            </a:r>
            <a:r>
              <a:rPr lang="cs-CZ" b="1" dirty="0" smtClean="0"/>
              <a:t>v roce 1992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dirty="0" smtClean="0"/>
              <a:t>Na počátku 90. velký počet zdravotních pojišťoven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 současnosti je v ČR </a:t>
            </a:r>
            <a:r>
              <a:rPr lang="cs-CZ" b="1" dirty="0" smtClean="0"/>
              <a:t>8 zdravotních pojišťoven</a:t>
            </a:r>
          </a:p>
        </p:txBody>
      </p:sp>
    </p:spTree>
    <p:extLst>
      <p:ext uri="{BB962C8B-B14F-4D97-AF65-F5344CB8AC3E}">
        <p14:creationId xmlns:p14="http://schemas.microsoft.com/office/powerpoint/2010/main" val="39876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Plátci veřejného zdravotního pojištění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Zaměstnavatelé a zaměstnanci</a:t>
            </a:r>
          </a:p>
          <a:p>
            <a:pPr eaLnBrk="1" hangingPunct="1"/>
            <a:r>
              <a:rPr lang="cs-CZ" dirty="0" smtClean="0"/>
              <a:t>Osoby samostatně výdělečně činné</a:t>
            </a:r>
          </a:p>
          <a:p>
            <a:pPr eaLnBrk="1" hangingPunct="1"/>
            <a:r>
              <a:rPr lang="cs-CZ" dirty="0" smtClean="0"/>
              <a:t>Stát</a:t>
            </a:r>
          </a:p>
        </p:txBody>
      </p:sp>
    </p:spTree>
    <p:extLst>
      <p:ext uri="{BB962C8B-B14F-4D97-AF65-F5344CB8AC3E}">
        <p14:creationId xmlns:p14="http://schemas.microsoft.com/office/powerpoint/2010/main" val="111345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1B06BA"/>
                </a:solidFill>
                <a:latin typeface="+mn-lt"/>
              </a:rPr>
              <a:t>Z povinného zdravotního pojištění se hradí: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Nezbytné lékařské úkony</a:t>
            </a:r>
          </a:p>
          <a:p>
            <a:pPr eaLnBrk="1" hangingPunct="1"/>
            <a:r>
              <a:rPr lang="cs-CZ" dirty="0" smtClean="0"/>
              <a:t>Zdravotnický materiál</a:t>
            </a:r>
          </a:p>
          <a:p>
            <a:pPr eaLnBrk="1" hangingPunct="1"/>
            <a:r>
              <a:rPr lang="cs-CZ" dirty="0" smtClean="0"/>
              <a:t>Některé léky</a:t>
            </a:r>
          </a:p>
        </p:txBody>
      </p:sp>
    </p:spTree>
    <p:extLst>
      <p:ext uri="{BB962C8B-B14F-4D97-AF65-F5344CB8AC3E}">
        <p14:creationId xmlns:p14="http://schemas.microsoft.com/office/powerpoint/2010/main" val="185625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1B06BA"/>
                </a:solidFill>
              </a:rPr>
              <a:t>Zaměstnanci a zaměstnavatelé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dirty="0" smtClean="0"/>
              <a:t>Zaměstnanec platí 4,5% z hrubé mzdy.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Zaměstnavatel platí 9% z hrubé mzdy – lze to brát jako část nevyplacené mzdy.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670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Osoby, za které je plátcem stát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Nezaopatřené děti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Poživatelé důchodů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Ženy </a:t>
            </a:r>
            <a:r>
              <a:rPr lang="cs-CZ" sz="2400" dirty="0" smtClean="0"/>
              <a:t>(muži) </a:t>
            </a:r>
            <a:r>
              <a:rPr lang="cs-CZ" sz="2400" dirty="0" smtClean="0">
                <a:cs typeface="Arial" charset="0"/>
              </a:rPr>
              <a:t>na mateřské a rodičovské dovolené 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Uchazeči o zaměstnání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pobírající dávky sociální péče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cs typeface="Arial" charset="0"/>
              </a:rPr>
              <a:t>z důvodu sociální potřebnosti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převážně nebo úplně bezmocné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pečující o </a:t>
            </a:r>
            <a:r>
              <a:rPr lang="cs-CZ" sz="2400" dirty="0" smtClean="0"/>
              <a:t>blízkou osobu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</a:t>
            </a:r>
            <a:r>
              <a:rPr lang="cs-CZ" sz="2400" dirty="0" smtClean="0"/>
              <a:t>ve vazbě nebo ve výkonu trestu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/>
              <a:t>Stát za vyjmenované osoby platí zálohu na zdravotní pojištění ve výši </a:t>
            </a:r>
            <a:r>
              <a:rPr lang="cs-CZ" sz="2400" b="1" dirty="0" smtClean="0"/>
              <a:t>723 Kč </a:t>
            </a:r>
            <a:r>
              <a:rPr lang="cs-CZ" sz="2400" dirty="0" smtClean="0"/>
              <a:t>měsíčně (platí od 1. 1. 2012)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 SOUKROMOPRÁVNÍ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95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Co lze pojistit?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040312"/>
          </a:xfrm>
        </p:spPr>
        <p:txBody>
          <a:bodyPr/>
          <a:lstStyle/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b="1" dirty="0" err="1" smtClean="0"/>
              <a:t>Typy</a:t>
            </a:r>
            <a:r>
              <a:rPr lang="en-GB" b="1" dirty="0" smtClean="0"/>
              <a:t> </a:t>
            </a:r>
            <a:r>
              <a:rPr lang="en-GB" b="1" dirty="0" err="1" smtClean="0"/>
              <a:t>soukromého</a:t>
            </a:r>
            <a:r>
              <a:rPr lang="en-GB" b="1" dirty="0" smtClean="0"/>
              <a:t> </a:t>
            </a:r>
            <a:r>
              <a:rPr lang="en-GB" b="1" dirty="0" err="1" smtClean="0"/>
              <a:t>zdravotního</a:t>
            </a:r>
            <a:r>
              <a:rPr lang="en-GB" b="1" dirty="0" smtClean="0"/>
              <a:t> </a:t>
            </a:r>
            <a:r>
              <a:rPr lang="en-GB" b="1" dirty="0" err="1" smtClean="0"/>
              <a:t>pojištění</a:t>
            </a:r>
            <a:r>
              <a:rPr lang="en-GB" b="1" dirty="0" smtClean="0"/>
              <a:t>: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b="1" i="1" dirty="0" smtClean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  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denní</a:t>
            </a:r>
            <a:r>
              <a:rPr lang="en-GB" sz="2400" dirty="0" smtClean="0"/>
              <a:t> </a:t>
            </a:r>
            <a:r>
              <a:rPr lang="en-GB" sz="2400" dirty="0" err="1" smtClean="0"/>
              <a:t>dávky</a:t>
            </a:r>
            <a:r>
              <a:rPr lang="en-GB" sz="2400" dirty="0" smtClean="0"/>
              <a:t> </a:t>
            </a:r>
            <a:r>
              <a:rPr lang="en-GB" sz="2400" dirty="0" err="1" smtClean="0"/>
              <a:t>při</a:t>
            </a:r>
            <a:r>
              <a:rPr lang="en-GB" sz="2400" dirty="0" smtClean="0"/>
              <a:t> </a:t>
            </a:r>
            <a:r>
              <a:rPr lang="en-GB" sz="2400" dirty="0" err="1" smtClean="0"/>
              <a:t>pracovní</a:t>
            </a:r>
            <a:r>
              <a:rPr lang="en-GB" sz="2400" dirty="0" smtClean="0"/>
              <a:t> </a:t>
            </a:r>
            <a:r>
              <a:rPr lang="en-GB" sz="2400" dirty="0" err="1" smtClean="0"/>
              <a:t>neschopnosti</a:t>
            </a:r>
            <a:endParaRPr lang="en-GB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pobytu</a:t>
            </a:r>
            <a:r>
              <a:rPr lang="en-GB" sz="2400" dirty="0" smtClean="0"/>
              <a:t> v </a:t>
            </a:r>
            <a:r>
              <a:rPr lang="en-GB" sz="2400" dirty="0" err="1" smtClean="0"/>
              <a:t>nemocnici</a:t>
            </a:r>
            <a:endParaRPr lang="cs-CZ" sz="2400" dirty="0" smtClean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Ušlý příjem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Nadstandard</a:t>
            </a:r>
            <a:endParaRPr lang="en-GB" sz="20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stomatologické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endParaRPr lang="cs-CZ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vážných</a:t>
            </a:r>
            <a:r>
              <a:rPr lang="en-GB" sz="2400" dirty="0" smtClean="0"/>
              <a:t> </a:t>
            </a:r>
            <a:r>
              <a:rPr lang="en-GB" sz="2400" dirty="0" err="1" smtClean="0"/>
              <a:t>onemocněn</a:t>
            </a:r>
            <a:r>
              <a:rPr lang="cs-CZ" sz="2400" dirty="0" smtClean="0"/>
              <a:t>í a </a:t>
            </a:r>
            <a:r>
              <a:rPr lang="en-GB" sz="2400" dirty="0" smtClean="0"/>
              <a:t>invalidity</a:t>
            </a:r>
            <a:endParaRPr lang="cs-CZ" sz="2400" dirty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err="1" smtClean="0"/>
              <a:t>Dlohodobá</a:t>
            </a:r>
            <a:r>
              <a:rPr lang="cs-CZ" sz="2000" dirty="0" smtClean="0"/>
              <a:t> pracovní neschopnost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Výdaje spojené s léčením, výdaje na nadstandardní péči, na jednorázové splacení závazků např. úvěr, leasing nebo na úpravu prostředí (bezbariérový byt).</a:t>
            </a:r>
            <a:endParaRPr lang="cs-CZ" dirty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dlouhodobé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r>
              <a:rPr lang="cs-CZ" sz="2400" dirty="0" smtClean="0"/>
              <a:t> (potřeba pečovatele)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Léčebné výlohy při cestách do zahraničí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9914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Charakteristiky soukromého zdravotního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Nedochází</a:t>
            </a:r>
            <a:r>
              <a:rPr lang="en-GB" sz="2400" dirty="0" smtClean="0"/>
              <a:t> </a:t>
            </a:r>
            <a:r>
              <a:rPr lang="en-GB" sz="2400" dirty="0" err="1" smtClean="0"/>
              <a:t>ke</a:t>
            </a:r>
            <a:r>
              <a:rPr lang="en-GB" sz="2400" dirty="0" smtClean="0"/>
              <a:t> </a:t>
            </a:r>
            <a:r>
              <a:rPr lang="en-GB" sz="2400" dirty="0" err="1" smtClean="0"/>
              <a:t>spoření</a:t>
            </a:r>
            <a:r>
              <a:rPr lang="en-GB" sz="2400" dirty="0" smtClean="0"/>
              <a:t>, </a:t>
            </a:r>
            <a:r>
              <a:rPr lang="en-GB" sz="2400" dirty="0" err="1" smtClean="0"/>
              <a:t>celou</a:t>
            </a:r>
            <a:r>
              <a:rPr lang="en-GB" sz="2400" dirty="0" smtClean="0"/>
              <a:t> </a:t>
            </a:r>
            <a:r>
              <a:rPr lang="en-GB" sz="2400" dirty="0" err="1" smtClean="0"/>
              <a:t>vloženou</a:t>
            </a:r>
            <a:r>
              <a:rPr lang="en-GB" sz="2400" dirty="0" smtClean="0"/>
              <a:t> </a:t>
            </a:r>
            <a:r>
              <a:rPr lang="en-GB" sz="2400" dirty="0" err="1" smtClean="0"/>
              <a:t>částku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používá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b="1" dirty="0" err="1" smtClean="0"/>
              <a:t>pokrytí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rizik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/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Výše</a:t>
            </a:r>
            <a:r>
              <a:rPr lang="en-GB" sz="2400" dirty="0" smtClean="0"/>
              <a:t>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se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stanovuje</a:t>
            </a:r>
            <a:r>
              <a:rPr lang="en-GB" sz="2400" dirty="0" smtClean="0"/>
              <a:t> v </a:t>
            </a:r>
            <a:r>
              <a:rPr lang="en-GB" sz="2400" dirty="0" err="1" smtClean="0"/>
              <a:t>závislosti</a:t>
            </a:r>
            <a:r>
              <a:rPr lang="en-GB" sz="2400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počtu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pracovní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neschopnosti</a:t>
            </a:r>
            <a:r>
              <a:rPr lang="en-GB" sz="2400" dirty="0" smtClean="0"/>
              <a:t>, </a:t>
            </a:r>
            <a:r>
              <a:rPr lang="en-GB" sz="2400" dirty="0" err="1" smtClean="0"/>
              <a:t>nikoli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základě</a:t>
            </a:r>
            <a:r>
              <a:rPr lang="en-GB" sz="2400" dirty="0" smtClean="0"/>
              <a:t> </a:t>
            </a:r>
            <a:r>
              <a:rPr lang="en-GB" sz="2400" dirty="0" err="1" smtClean="0"/>
              <a:t>bodového</a:t>
            </a:r>
            <a:r>
              <a:rPr lang="en-GB" sz="2400" dirty="0" smtClean="0"/>
              <a:t> </a:t>
            </a:r>
            <a:r>
              <a:rPr lang="en-GB" sz="2400" dirty="0" err="1" smtClean="0"/>
              <a:t>ohodnocení</a:t>
            </a:r>
            <a:r>
              <a:rPr lang="en-GB" sz="2400" dirty="0" smtClean="0"/>
              <a:t> </a:t>
            </a:r>
            <a:r>
              <a:rPr lang="en-GB" sz="2400" dirty="0" err="1" smtClean="0"/>
              <a:t>jako</a:t>
            </a:r>
            <a:r>
              <a:rPr lang="en-GB" sz="2400" dirty="0" smtClean="0"/>
              <a:t> u </a:t>
            </a:r>
            <a:r>
              <a:rPr lang="en-GB" sz="2400" dirty="0" err="1" smtClean="0"/>
              <a:t>úrazového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plní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žádost</a:t>
            </a:r>
            <a:r>
              <a:rPr lang="en-GB" sz="2400" dirty="0" smtClean="0"/>
              <a:t> o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</a:t>
            </a:r>
            <a:r>
              <a:rPr lang="en-GB" sz="2400" dirty="0" err="1" smtClean="0"/>
              <a:t>až</a:t>
            </a:r>
            <a:r>
              <a:rPr lang="en-GB" sz="2400" dirty="0" smtClean="0"/>
              <a:t> </a:t>
            </a:r>
            <a:r>
              <a:rPr lang="en-GB" sz="2400" dirty="0" err="1" smtClean="0"/>
              <a:t>po</a:t>
            </a:r>
            <a:r>
              <a:rPr lang="en-GB" sz="2400" dirty="0" smtClean="0"/>
              <a:t> </a:t>
            </a:r>
            <a:r>
              <a:rPr lang="en-GB" sz="2400" dirty="0" err="1" smtClean="0"/>
              <a:t>uplynutí</a:t>
            </a:r>
            <a:r>
              <a:rPr lang="en-GB" sz="2400" dirty="0" smtClean="0"/>
              <a:t> </a:t>
            </a:r>
            <a:r>
              <a:rPr lang="en-GB" sz="2400" b="1" dirty="0" err="1" smtClean="0"/>
              <a:t>čekací</a:t>
            </a:r>
            <a:r>
              <a:rPr lang="cs-CZ" sz="2400" b="1" dirty="0" smtClean="0"/>
              <a:t> (karenční)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doby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b="1" dirty="0" err="1" smtClean="0"/>
              <a:t>Nelze</a:t>
            </a:r>
            <a:r>
              <a:rPr lang="en-GB" sz="2400" b="1" dirty="0" smtClean="0"/>
              <a:t> se </a:t>
            </a:r>
            <a:r>
              <a:rPr lang="en-GB" sz="2400" b="1" dirty="0" err="1" smtClean="0"/>
              <a:t>pojistit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smrt</a:t>
            </a:r>
            <a:r>
              <a:rPr lang="en-GB" sz="2400" dirty="0" smtClean="0"/>
              <a:t>, pro </a:t>
            </a:r>
            <a:r>
              <a:rPr lang="en-GB" sz="2400" dirty="0" err="1" smtClean="0"/>
              <a:t>případ</a:t>
            </a:r>
            <a:r>
              <a:rPr lang="en-GB" sz="2400" dirty="0" smtClean="0"/>
              <a:t> </a:t>
            </a:r>
            <a:r>
              <a:rPr lang="en-GB" sz="2400" dirty="0" err="1" smtClean="0"/>
              <a:t>smrti</a:t>
            </a:r>
            <a:r>
              <a:rPr lang="en-GB" sz="2400" dirty="0" smtClean="0"/>
              <a:t> je </a:t>
            </a:r>
            <a:r>
              <a:rPr lang="en-GB" sz="2400" dirty="0" err="1" smtClean="0"/>
              <a:t>nutné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err="1" smtClean="0"/>
              <a:t>využít</a:t>
            </a:r>
            <a:r>
              <a:rPr lang="en-GB" sz="2400" dirty="0" smtClean="0"/>
              <a:t> </a:t>
            </a:r>
            <a:r>
              <a:rPr lang="cs-CZ" sz="2400" dirty="0" smtClean="0"/>
              <a:t>jiné produkty </a:t>
            </a:r>
            <a:r>
              <a:rPr lang="en-GB" sz="2400" dirty="0" smtClean="0"/>
              <a:t>(</a:t>
            </a:r>
            <a:r>
              <a:rPr lang="cs-CZ" sz="2400" dirty="0" smtClean="0"/>
              <a:t>např. </a:t>
            </a:r>
            <a:r>
              <a:rPr lang="en-GB" sz="2400" dirty="0" err="1" smtClean="0"/>
              <a:t>rizikové</a:t>
            </a:r>
            <a:r>
              <a:rPr lang="en-GB" sz="2400" dirty="0" smtClean="0"/>
              <a:t>, </a:t>
            </a:r>
            <a:r>
              <a:rPr lang="en-GB" sz="2400" dirty="0" err="1" smtClean="0"/>
              <a:t>životní</a:t>
            </a:r>
            <a:r>
              <a:rPr lang="cs-CZ" sz="2400" dirty="0" smtClean="0"/>
              <a:t> nebo </a:t>
            </a:r>
            <a:r>
              <a:rPr lang="en-GB" sz="2400" dirty="0" err="1" smtClean="0"/>
              <a:t>kapitálové</a:t>
            </a:r>
            <a:r>
              <a:rPr lang="en-GB" sz="2400" dirty="0" smtClean="0"/>
              <a:t> </a:t>
            </a:r>
            <a:r>
              <a:rPr lang="en-GB" sz="2400" dirty="0" err="1" smtClean="0"/>
              <a:t>životní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).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19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smtClean="0">
                <a:solidFill>
                  <a:srgbClr val="1B06BA"/>
                </a:solidFill>
              </a:rPr>
              <a:t>Cizinci odkázáni na komerční zdravotní pojištění </a:t>
            </a:r>
            <a:endParaRPr lang="cs-CZ" sz="3200" smtClean="0">
              <a:solidFill>
                <a:srgbClr val="1B06BA"/>
              </a:solidFill>
            </a:endParaRP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256213"/>
          </a:xfrm>
        </p:spPr>
        <p:txBody>
          <a:bodyPr/>
          <a:lstStyle/>
          <a:p>
            <a:r>
              <a:rPr lang="cs-CZ" sz="2400" dirty="0" smtClean="0"/>
              <a:t>Občané ze „třetích ze se účastní veřejného zdravotního pojištění,  pokud pracují jako zaměstnanci zaměstnavatele se sídlem v ČR. Ostatní cizinci ze zemí mimo EU s dlouhodobým pobytem v ČR si musí zdravotní pojištění obstarat jiným způsobem. </a:t>
            </a:r>
          </a:p>
          <a:p>
            <a:r>
              <a:rPr lang="cs-CZ" sz="2400" dirty="0" smtClean="0"/>
              <a:t>Týká se to občanů, kteří v ČR:</a:t>
            </a:r>
          </a:p>
          <a:p>
            <a:pPr lvl="1"/>
            <a:r>
              <a:rPr lang="cs-CZ" sz="2000" dirty="0" smtClean="0"/>
              <a:t>působí jako živnostníci či podnikatelé (OSVČ) a nemají trvalý pobyt</a:t>
            </a:r>
          </a:p>
          <a:p>
            <a:pPr lvl="1"/>
            <a:r>
              <a:rPr lang="cs-CZ" sz="2000" dirty="0" smtClean="0"/>
              <a:t>jsou rodinnými příslušníky (děti, a to včetně zde narozených dětí, manželé, starší rodiče) všech cizinců ze třetích zemí, tj. i cizinců s trvalým pobytem; dokonce sem spadají i rodinní příslušníci českých občanů, pokud ještě nemají trvalý pobyt (do dvou let po sňatku) a nejsou v ČR ani zaměstnanci</a:t>
            </a:r>
          </a:p>
          <a:p>
            <a:pPr lvl="1"/>
            <a:r>
              <a:rPr lang="cs-CZ" sz="2000" dirty="0" smtClean="0"/>
              <a:t>studenti </a:t>
            </a:r>
          </a:p>
          <a:p>
            <a:pPr lvl="1"/>
            <a:r>
              <a:rPr lang="cs-CZ" sz="2000" dirty="0" smtClean="0"/>
              <a:t>ti, co pobývají v ČR neoprávněně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81912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1143000"/>
          </a:xfrm>
        </p:spPr>
        <p:txBody>
          <a:bodyPr/>
          <a:lstStyle/>
          <a:p>
            <a:pPr marL="0" lvl="0" indent="0">
              <a:buFont typeface="+mj-lt"/>
              <a:buNone/>
            </a:pPr>
            <a:r>
              <a:rPr lang="cs-CZ" cap="all" dirty="0" smtClean="0">
                <a:solidFill>
                  <a:srgbClr val="0033CC"/>
                </a:solidFill>
              </a:rPr>
              <a:t>Tematické okruhy </a:t>
            </a:r>
            <a:endParaRPr lang="cs-CZ" cap="all" dirty="0">
              <a:solidFill>
                <a:srgbClr val="0033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669674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Sociální </a:t>
            </a:r>
            <a:r>
              <a:rPr lang="cs-CZ" dirty="0"/>
              <a:t>politika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/>
              <a:t>Historický vývoj sociální politiky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/>
              <a:t>Nezbytnost sociální politiky a její základní mechanizmy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/>
              <a:t>Principy sociální politiky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/>
              <a:t>Cílová orientace sociální </a:t>
            </a:r>
            <a:r>
              <a:rPr lang="cs-CZ" dirty="0" smtClean="0"/>
              <a:t>politiky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Zdravotní politika v Evropě    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Základní zdravotní problémy a možnosti jejich řešení 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Zdraví 21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Ekvita v péči o zdraví 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Health Promotion - podpora zdraví a prevence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Zdravotní výchova, pojem a základní členění 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Zdravotní gramotnost, pojem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Základní typy zdravotní gramotnosti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Zdravotní programy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Plýtvání ve zdravotní péči 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 smtClean="0"/>
              <a:t>Přidělování zdravotní péče (</a:t>
            </a:r>
            <a:r>
              <a:rPr lang="cs-CZ" i="1" dirty="0" smtClean="0"/>
              <a:t>rationing</a:t>
            </a:r>
            <a:r>
              <a:rPr lang="cs-CZ" dirty="0" smtClean="0"/>
              <a:t>) a jeho úskalí 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cs-CZ" dirty="0"/>
              <a:t>Typy, výhody a nevýhody zdravotních systémů</a:t>
            </a:r>
          </a:p>
          <a:p>
            <a:pPr marL="514350" indent="-514350">
              <a:buFont typeface="+mj-lt"/>
              <a:buAutoNum type="arabicPeriod" startAt="15"/>
            </a:pPr>
            <a:endParaRPr lang="cs-CZ" dirty="0" smtClean="0"/>
          </a:p>
          <a:p>
            <a:pPr marL="0" indent="0" algn="r">
              <a:buNone/>
            </a:pPr>
            <a:r>
              <a:rPr lang="cs-CZ" dirty="0" smtClean="0">
                <a:solidFill>
                  <a:srgbClr val="0000CC"/>
                </a:solidFill>
              </a:rPr>
              <a:t>2/2</a:t>
            </a:r>
          </a:p>
          <a:p>
            <a:pPr marL="514350" indent="-514350">
              <a:buFont typeface="+mj-lt"/>
              <a:buAutoNum type="arabicPeriod" startAt="15"/>
            </a:pPr>
            <a:endParaRPr lang="cs-CZ" dirty="0" smtClean="0"/>
          </a:p>
          <a:p>
            <a:pPr marL="514350" indent="-514350">
              <a:buFont typeface="+mj-lt"/>
              <a:buAutoNum type="arabicPeriod" startAt="15"/>
            </a:pPr>
            <a:endParaRPr lang="cs-CZ" dirty="0" smtClean="0"/>
          </a:p>
          <a:p>
            <a:pPr marL="514350" indent="-514350">
              <a:buFont typeface="+mj-lt"/>
              <a:buAutoNum type="arabicPeriod" startAt="15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5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Formy úhrady </a:t>
            </a:r>
            <a:br>
              <a:rPr lang="cs-CZ" b="1" dirty="0" smtClean="0">
                <a:solidFill>
                  <a:srgbClr val="1B06BA"/>
                </a:solidFill>
              </a:rPr>
            </a:br>
            <a:endParaRPr lang="cs-CZ" b="1" dirty="0" smtClean="0">
              <a:solidFill>
                <a:srgbClr val="1B06B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7920880" cy="5257155"/>
          </a:xfrm>
        </p:spPr>
        <p:txBody>
          <a:bodyPr/>
          <a:lstStyle/>
          <a:p>
            <a:pPr>
              <a:defRPr/>
            </a:pPr>
            <a:r>
              <a:rPr lang="cs-CZ" sz="2800" b="1" dirty="0" err="1" smtClean="0"/>
              <a:t>Kapitace</a:t>
            </a:r>
            <a:endParaRPr lang="cs-CZ" sz="2800" b="1" dirty="0" smtClean="0"/>
          </a:p>
          <a:p>
            <a:pPr lvl="1">
              <a:defRPr/>
            </a:pPr>
            <a:r>
              <a:rPr lang="cs-CZ" sz="2400" dirty="0" smtClean="0"/>
              <a:t>Platba za registrovaného pacienta</a:t>
            </a:r>
          </a:p>
          <a:p>
            <a:pPr>
              <a:defRPr/>
            </a:pPr>
            <a:r>
              <a:rPr lang="cs-CZ" sz="2800" b="1" dirty="0" smtClean="0"/>
              <a:t>Platba za výkon</a:t>
            </a:r>
          </a:p>
          <a:p>
            <a:pPr lvl="1">
              <a:defRPr/>
            </a:pPr>
            <a:r>
              <a:rPr lang="cs-CZ" sz="2400" dirty="0" smtClean="0"/>
              <a:t>Bodové hodnoty výkonů v sazebníku „Seznam zdravotních výkonů“</a:t>
            </a:r>
          </a:p>
          <a:p>
            <a:pPr lvl="1">
              <a:defRPr/>
            </a:pPr>
            <a:r>
              <a:rPr lang="cs-CZ" sz="2400" dirty="0" smtClean="0"/>
              <a:t>Hodnota bodu je výsledkem dohodovacího řízení mezi ZP a ČLK, stanovuje se pro nadcházející čtvrtletí</a:t>
            </a:r>
          </a:p>
          <a:p>
            <a:pPr>
              <a:defRPr/>
            </a:pPr>
            <a:r>
              <a:rPr lang="cs-CZ" sz="2800" b="1" dirty="0" smtClean="0"/>
              <a:t>Paušál</a:t>
            </a:r>
          </a:p>
          <a:p>
            <a:pPr lvl="1">
              <a:defRPr/>
            </a:pPr>
            <a:r>
              <a:rPr lang="cs-CZ" sz="2400" dirty="0" smtClean="0"/>
              <a:t>Stanovený pro daný typ </a:t>
            </a:r>
            <a:r>
              <a:rPr lang="cs-CZ" sz="2400" dirty="0" err="1" smtClean="0"/>
              <a:t>zdr</a:t>
            </a:r>
            <a:r>
              <a:rPr lang="cs-CZ" sz="2400" dirty="0" smtClean="0"/>
              <a:t>. zařízení na základě veškeré vykázané a uznané péče v předcházejícím roce</a:t>
            </a:r>
          </a:p>
          <a:p>
            <a:pPr>
              <a:defRPr/>
            </a:pPr>
            <a:r>
              <a:rPr lang="cs-CZ" sz="2800" b="1" dirty="0" smtClean="0"/>
              <a:t>DRG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34778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1B06BA"/>
                </a:solidFill>
              </a:rPr>
              <a:t>Formy úhrady: </a:t>
            </a:r>
            <a:br>
              <a:rPr lang="cs-CZ" sz="3600" b="1" dirty="0" smtClean="0">
                <a:solidFill>
                  <a:srgbClr val="1B06BA"/>
                </a:solidFill>
              </a:rPr>
            </a:br>
            <a:r>
              <a:rPr lang="cs-CZ" sz="3600" b="1" dirty="0" smtClean="0">
                <a:solidFill>
                  <a:srgbClr val="1B06BA"/>
                </a:solidFill>
              </a:rPr>
              <a:t>Ambulantní 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13384"/>
            <a:ext cx="7920880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Praktičtí lékaři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 smtClean="0"/>
              <a:t> </a:t>
            </a:r>
            <a:r>
              <a:rPr lang="cs-CZ" sz="2400" dirty="0" err="1" smtClean="0"/>
              <a:t>kapitace</a:t>
            </a:r>
            <a:r>
              <a:rPr lang="cs-CZ" sz="2400" dirty="0" smtClean="0"/>
              <a:t> + platba za výkon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dirty="0" smtClean="0"/>
              <a:t>Stomatologové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(zvláštní sazebník, výkony v Kč, </a:t>
            </a:r>
            <a:r>
              <a:rPr lang="cs-CZ" sz="2400" dirty="0"/>
              <a:t>n</a:t>
            </a:r>
            <a:r>
              <a:rPr lang="cs-CZ" sz="2400" dirty="0" smtClean="0"/>
              <a:t>e v bodech)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římé platby (definice nadstandardu)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Ambulantní specialisté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(hodnota bodu dle specializace)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maximální úhrada na jednoho ošetřeného pacienta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Laboratoře a RTG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aušální sazba (odhad potřeby financí na základě referenčního období), výjimečně platba za výkon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01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1B06BA"/>
                </a:solidFill>
              </a:rPr>
              <a:t>Formy úhrady </a:t>
            </a:r>
            <a:br>
              <a:rPr lang="cs-CZ" b="1" smtClean="0">
                <a:solidFill>
                  <a:srgbClr val="1B06BA"/>
                </a:solidFill>
              </a:rPr>
            </a:br>
            <a:r>
              <a:rPr lang="cs-CZ" b="1" smtClean="0">
                <a:solidFill>
                  <a:srgbClr val="1B06BA"/>
                </a:solidFill>
              </a:rPr>
              <a:t>Nemocnice</a:t>
            </a:r>
            <a:endParaRPr lang="cs-CZ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roku 2012 postupný přechod na systém DRG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efinování skupin s klinicky a nákladově shodnými případy.</a:t>
            </a:r>
          </a:p>
          <a:p>
            <a:pPr lvl="1"/>
            <a:r>
              <a:rPr lang="cs-CZ" dirty="0" smtClean="0"/>
              <a:t>Platba za „</a:t>
            </a:r>
            <a:r>
              <a:rPr lang="cs-CZ" dirty="0" err="1" smtClean="0"/>
              <a:t>odléčeného</a:t>
            </a:r>
            <a:r>
              <a:rPr lang="cs-CZ" dirty="0" smtClean="0"/>
              <a:t>“ pacienta, nikoli za provedené výkony.</a:t>
            </a:r>
          </a:p>
          <a:p>
            <a:r>
              <a:rPr lang="cs-CZ" dirty="0" smtClean="0"/>
              <a:t>Platby:  cca 80% péče placeno DRG, 20% hrazeno paušálem</a:t>
            </a:r>
          </a:p>
        </p:txBody>
      </p:sp>
    </p:spTree>
    <p:extLst>
      <p:ext uri="{BB962C8B-B14F-4D97-AF65-F5344CB8AC3E}">
        <p14:creationId xmlns:p14="http://schemas.microsoft.com/office/powerpoint/2010/main" val="158393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ORGANIZAČNÍ USPOŘÁDÁNÍ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2133600"/>
            <a:ext cx="6778625" cy="4321175"/>
          </a:xfrm>
        </p:spPr>
        <p:txBody>
          <a:bodyPr/>
          <a:lstStyle/>
          <a:p>
            <a:r>
              <a:rPr lang="cs-CZ" dirty="0" smtClean="0"/>
              <a:t>Návaznost </a:t>
            </a:r>
            <a:r>
              <a:rPr lang="cs-CZ" dirty="0"/>
              <a:t>a spolupráce</a:t>
            </a:r>
          </a:p>
          <a:p>
            <a:r>
              <a:rPr lang="cs-CZ" dirty="0"/>
              <a:t>Očekávaný vliv trhu</a:t>
            </a:r>
          </a:p>
          <a:p>
            <a:r>
              <a:rPr lang="cs-CZ" dirty="0"/>
              <a:t>Očekávaný vliv konkurence</a:t>
            </a:r>
          </a:p>
          <a:p>
            <a:r>
              <a:rPr lang="cs-CZ" dirty="0"/>
              <a:t>Sociální a zdravotní péče</a:t>
            </a:r>
          </a:p>
          <a:p>
            <a:r>
              <a:rPr lang="cs-CZ" dirty="0"/>
              <a:t>Vliv na kvalitu péče</a:t>
            </a:r>
          </a:p>
          <a:p>
            <a:r>
              <a:rPr lang="cs-CZ" dirty="0"/>
              <a:t>Vliv na tlumení nákladů</a:t>
            </a:r>
          </a:p>
          <a:p>
            <a:r>
              <a:rPr lang="cs-CZ" dirty="0"/>
              <a:t>Lidské zdroje</a:t>
            </a:r>
          </a:p>
          <a:p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39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1446213"/>
            <a:ext cx="8229600" cy="1143000"/>
          </a:xfrm>
        </p:spPr>
        <p:txBody>
          <a:bodyPr/>
          <a:lstStyle/>
          <a:p>
            <a:r>
              <a:rPr lang="cs-CZ" sz="5400" b="1" dirty="0">
                <a:solidFill>
                  <a:srgbClr val="CC3300"/>
                </a:solidFill>
              </a:rPr>
              <a:t>4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63888"/>
            <a:ext cx="8229600" cy="296227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cs-CZ" sz="5400" b="1" dirty="0" smtClean="0">
                <a:solidFill>
                  <a:srgbClr val="0033CC"/>
                </a:solidFill>
              </a:rPr>
              <a:t>VÝZKUM</a:t>
            </a:r>
            <a:endParaRPr lang="cs-CZ" sz="5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26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TYPY VÝZKUMU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272337" cy="3529013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Operační výzkum </a:t>
            </a:r>
            <a:endParaRPr lang="cs-CZ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 </a:t>
            </a:r>
            <a:r>
              <a:rPr lang="cs-CZ" b="1" dirty="0" smtClean="0">
                <a:solidFill>
                  <a:schemeClr val="accent2"/>
                </a:solidFill>
              </a:rPr>
              <a:t>  </a:t>
            </a:r>
            <a:r>
              <a:rPr lang="cs-CZ" dirty="0" smtClean="0"/>
              <a:t>(</a:t>
            </a:r>
            <a:r>
              <a:rPr lang="cs-CZ" dirty="0" err="1"/>
              <a:t>O</a:t>
            </a:r>
            <a:r>
              <a:rPr lang="cs-CZ" i="1" dirty="0" err="1"/>
              <a:t>peracional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dirty="0"/>
              <a:t>) </a:t>
            </a:r>
          </a:p>
          <a:p>
            <a:r>
              <a:rPr lang="cs-CZ" b="1" dirty="0">
                <a:solidFill>
                  <a:schemeClr val="accent2"/>
                </a:solidFill>
              </a:rPr>
              <a:t>Výzkum </a:t>
            </a:r>
            <a:r>
              <a:rPr lang="cs-CZ" b="1" dirty="0" smtClean="0">
                <a:solidFill>
                  <a:schemeClr val="accent2"/>
                </a:solidFill>
              </a:rPr>
              <a:t>zdravotních </a:t>
            </a:r>
            <a:r>
              <a:rPr lang="cs-CZ" b="1" dirty="0">
                <a:solidFill>
                  <a:schemeClr val="accent2"/>
                </a:solidFill>
              </a:rPr>
              <a:t>systémů </a:t>
            </a:r>
            <a:r>
              <a:rPr lang="cs-CZ" dirty="0"/>
              <a:t>(</a:t>
            </a:r>
            <a:r>
              <a:rPr lang="cs-CZ" i="1" dirty="0" err="1"/>
              <a:t>Health</a:t>
            </a:r>
            <a:r>
              <a:rPr lang="cs-CZ" i="1" dirty="0"/>
              <a:t> </a:t>
            </a:r>
            <a:r>
              <a:rPr lang="cs-CZ" i="1" dirty="0" err="1"/>
              <a:t>system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chemeClr val="accent2"/>
                </a:solidFill>
              </a:rPr>
              <a:t>Výzkum zdravotnických služeb </a:t>
            </a:r>
            <a:r>
              <a:rPr lang="cs-CZ" dirty="0"/>
              <a:t>(</a:t>
            </a:r>
            <a:r>
              <a:rPr lang="cs-CZ" i="1" dirty="0" err="1"/>
              <a:t>Health</a:t>
            </a:r>
            <a:r>
              <a:rPr lang="cs-CZ" i="1" dirty="0"/>
              <a:t> </a:t>
            </a:r>
            <a:r>
              <a:rPr lang="cs-CZ" i="1" dirty="0" err="1"/>
              <a:t>services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848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Operační výzkum </a:t>
            </a:r>
            <a:br>
              <a:rPr lang="cs-CZ" b="1" dirty="0">
                <a:solidFill>
                  <a:schemeClr val="accent2"/>
                </a:solidFill>
              </a:rPr>
            </a:b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272337" cy="3529013"/>
          </a:xfrm>
        </p:spPr>
        <p:txBody>
          <a:bodyPr/>
          <a:lstStyle/>
          <a:p>
            <a:r>
              <a:rPr lang="cs-CZ" dirty="0"/>
              <a:t>hledání optimálního řešení manažerských problémů</a:t>
            </a:r>
          </a:p>
          <a:p>
            <a:r>
              <a:rPr lang="cs-CZ" dirty="0" smtClean="0"/>
              <a:t>využití vědeckých přístupů v manažerském rozhodování</a:t>
            </a:r>
          </a:p>
          <a:p>
            <a:r>
              <a:rPr lang="cs-CZ" dirty="0" smtClean="0"/>
              <a:t>systémový přístup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6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Výzkum zdravotních systémů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272337" cy="3529013"/>
          </a:xfrm>
        </p:spPr>
        <p:txBody>
          <a:bodyPr/>
          <a:lstStyle/>
          <a:p>
            <a:r>
              <a:rPr lang="cs-CZ" dirty="0" smtClean="0"/>
              <a:t>Principy na kterých funguje zdravotní systém</a:t>
            </a:r>
          </a:p>
          <a:p>
            <a:r>
              <a:rPr lang="cs-CZ" dirty="0" smtClean="0"/>
              <a:t>Typy zdravotních systémů</a:t>
            </a:r>
          </a:p>
          <a:p>
            <a:r>
              <a:rPr lang="cs-CZ" dirty="0" smtClean="0"/>
              <a:t>Snaha o zdokonalování zdravotního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6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9215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Výzkum zdravotnických služeb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272337" cy="3529013"/>
          </a:xfrm>
        </p:spPr>
        <p:txBody>
          <a:bodyPr/>
          <a:lstStyle/>
          <a:p>
            <a:r>
              <a:rPr lang="cs-CZ" dirty="0" smtClean="0"/>
              <a:t>Základní charakteristiky služeb:</a:t>
            </a:r>
          </a:p>
          <a:p>
            <a:pPr lvl="1"/>
            <a:r>
              <a:rPr lang="cs-CZ" dirty="0" smtClean="0"/>
              <a:t>Dostupnost</a:t>
            </a:r>
          </a:p>
          <a:p>
            <a:pPr lvl="1"/>
            <a:r>
              <a:rPr lang="cs-CZ" dirty="0" smtClean="0"/>
              <a:t>Kvalita</a:t>
            </a:r>
          </a:p>
          <a:p>
            <a:pPr lvl="1"/>
            <a:r>
              <a:rPr lang="cs-CZ" dirty="0" smtClean="0"/>
              <a:t>Účinnost a efektivita</a:t>
            </a:r>
          </a:p>
          <a:p>
            <a:pPr lvl="1"/>
            <a:r>
              <a:rPr lang="cs-CZ" dirty="0" err="1" smtClean="0"/>
              <a:t>Responzivnost</a:t>
            </a:r>
            <a:endParaRPr lang="cs-CZ" dirty="0" smtClean="0"/>
          </a:p>
          <a:p>
            <a:pPr lvl="1"/>
            <a:r>
              <a:rPr lang="cs-CZ" dirty="0" smtClean="0"/>
              <a:t>Organizační uspořádání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76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cs-CZ" b="1">
                <a:solidFill>
                  <a:schemeClr val="accent2"/>
                </a:solidFill>
              </a:rPr>
              <a:t>VÝZKUM - PROBLÉMY</a:t>
            </a:r>
            <a:r>
              <a:rPr lang="cs-CZ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Tíživé dědictví minulého režimu</a:t>
            </a:r>
          </a:p>
          <a:p>
            <a:r>
              <a:rPr lang="cs-CZ" dirty="0"/>
              <a:t>Tempo a rozsah změn ve zdravotnictví</a:t>
            </a:r>
          </a:p>
          <a:p>
            <a:r>
              <a:rPr lang="cs-CZ" dirty="0"/>
              <a:t>Podcenění koncepční práce </a:t>
            </a:r>
            <a:r>
              <a:rPr lang="cs-CZ" dirty="0" smtClean="0"/>
              <a:t>a neujasněnost </a:t>
            </a:r>
            <a:r>
              <a:rPr lang="cs-CZ" dirty="0"/>
              <a:t>cílů.</a:t>
            </a:r>
          </a:p>
          <a:p>
            <a:r>
              <a:rPr lang="cs-CZ" dirty="0"/>
              <a:t>Nízká teoretická úroveň zdravotnických řídících pracovníků</a:t>
            </a:r>
          </a:p>
          <a:p>
            <a:r>
              <a:rPr lang="cs-CZ" dirty="0"/>
              <a:t>Simplifikace problémů</a:t>
            </a:r>
          </a:p>
          <a:p>
            <a:r>
              <a:rPr lang="cs-CZ" dirty="0"/>
              <a:t>Neřešené problémy v jiných oblastech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19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28775"/>
            <a:ext cx="9144000" cy="2332038"/>
          </a:xfrm>
        </p:spPr>
        <p:txBody>
          <a:bodyPr>
            <a:normAutofit fontScale="90000"/>
          </a:bodyPr>
          <a:lstStyle/>
          <a:p>
            <a:r>
              <a:rPr lang="cs-CZ" sz="6000" b="1" dirty="0">
                <a:solidFill>
                  <a:srgbClr val="CC3300"/>
                </a:solidFill>
              </a:rPr>
              <a:t>1</a:t>
            </a:r>
            <a:r>
              <a:rPr lang="cs-CZ" sz="4800" b="1" dirty="0">
                <a:solidFill>
                  <a:schemeClr val="accent2"/>
                </a:solidFill>
              </a:rPr>
              <a:t/>
            </a:r>
            <a:br>
              <a:rPr lang="cs-CZ" sz="4800" b="1" dirty="0">
                <a:solidFill>
                  <a:schemeClr val="accent2"/>
                </a:solidFill>
              </a:rPr>
            </a:br>
            <a:r>
              <a:rPr lang="cs-CZ" sz="4800" b="1" dirty="0"/>
              <a:t>ZDRAVOTNÍ POLITIKA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/>
              <a:t>POJEM A ZAMĚŘENÍ</a:t>
            </a:r>
          </a:p>
        </p:txBody>
      </p:sp>
    </p:spTree>
    <p:extLst>
      <p:ext uri="{BB962C8B-B14F-4D97-AF65-F5344CB8AC3E}">
        <p14:creationId xmlns:p14="http://schemas.microsoft.com/office/powerpoint/2010/main" val="38279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cs-CZ" sz="3600" b="1">
                <a:solidFill>
                  <a:schemeClr val="accent2"/>
                </a:solidFill>
              </a:rPr>
              <a:t>VÝZKUM ZDRAVOTNÍCH SYSTÉMŮ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Je orientován mezioborově.</a:t>
            </a:r>
          </a:p>
          <a:p>
            <a:pPr>
              <a:lnSpc>
                <a:spcPct val="90000"/>
              </a:lnSpc>
            </a:pPr>
            <a:r>
              <a:rPr lang="cs-CZ" dirty="0"/>
              <a:t>Systémové pojetí</a:t>
            </a:r>
          </a:p>
          <a:p>
            <a:pPr>
              <a:lnSpc>
                <a:spcPct val="90000"/>
              </a:lnSpc>
            </a:pPr>
            <a:r>
              <a:rPr lang="cs-CZ" dirty="0"/>
              <a:t>Vstupy: finanční materiálové, lidské, ideové (informační)</a:t>
            </a:r>
          </a:p>
          <a:p>
            <a:pPr>
              <a:lnSpc>
                <a:spcPct val="90000"/>
              </a:lnSpc>
            </a:pPr>
            <a:r>
              <a:rPr lang="cs-CZ" dirty="0"/>
              <a:t>Činnosti: typy zdravotní péče a její charakteristiky</a:t>
            </a:r>
          </a:p>
          <a:p>
            <a:pPr>
              <a:lnSpc>
                <a:spcPct val="90000"/>
              </a:lnSpc>
            </a:pPr>
            <a:r>
              <a:rPr lang="cs-CZ" dirty="0"/>
              <a:t>Výstupy: dopad jednotlivých činností na zdraví lidí a na široce pojaté okolí systému</a:t>
            </a:r>
          </a:p>
        </p:txBody>
      </p:sp>
    </p:spTree>
    <p:extLst>
      <p:ext uri="{BB962C8B-B14F-4D97-AF65-F5344CB8AC3E}">
        <p14:creationId xmlns:p14="http://schemas.microsoft.com/office/powerpoint/2010/main" val="122279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solidFill>
                  <a:schemeClr val="accent2"/>
                </a:solidFill>
              </a:rPr>
              <a:t>ZÁKLADNÍ ÚKOLY</a:t>
            </a:r>
            <a:r>
              <a:rPr lang="cs-CZ" sz="4000"/>
              <a:t/>
            </a:r>
            <a:br>
              <a:rPr lang="cs-CZ" sz="4000"/>
            </a:br>
            <a:r>
              <a:rPr lang="cs-CZ" sz="4000" b="1">
                <a:solidFill>
                  <a:schemeClr val="accent2"/>
                </a:solidFill>
              </a:rPr>
              <a:t>výzkumu zdravotních systémů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16113"/>
            <a:ext cx="7834313" cy="3773487"/>
          </a:xfrm>
        </p:spPr>
        <p:txBody>
          <a:bodyPr/>
          <a:lstStyle/>
          <a:p>
            <a:r>
              <a:rPr lang="cs-CZ" dirty="0"/>
              <a:t>Zlepšit funkci toho, co už existuje.</a:t>
            </a:r>
          </a:p>
          <a:p>
            <a:r>
              <a:rPr lang="cs-CZ" dirty="0"/>
              <a:t>Zvážit, co nového by se mělo zavést (popř. zrušit a za jakých podmínek).</a:t>
            </a:r>
          </a:p>
          <a:p>
            <a:r>
              <a:rPr lang="cs-CZ" dirty="0"/>
              <a:t>Jaké změny (popřípadě trendy lze očekávat v jednotlivých oblastech </a:t>
            </a:r>
            <a:r>
              <a:rPr lang="cs-CZ" dirty="0" smtClean="0"/>
              <a:t>v dlouhodobé </a:t>
            </a:r>
            <a:r>
              <a:rPr lang="cs-CZ" dirty="0"/>
              <a:t>perspektivě a jak na ně reagovat.</a:t>
            </a:r>
          </a:p>
        </p:txBody>
      </p:sp>
    </p:spTree>
    <p:extLst>
      <p:ext uri="{BB962C8B-B14F-4D97-AF65-F5344CB8AC3E}">
        <p14:creationId xmlns:p14="http://schemas.microsoft.com/office/powerpoint/2010/main" val="227768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1446213"/>
            <a:ext cx="8229600" cy="1143000"/>
          </a:xfrm>
        </p:spPr>
        <p:txBody>
          <a:bodyPr/>
          <a:lstStyle/>
          <a:p>
            <a:r>
              <a:rPr lang="cs-CZ" sz="5400" b="1" dirty="0">
                <a:solidFill>
                  <a:srgbClr val="CC3300"/>
                </a:solidFill>
              </a:rPr>
              <a:t>4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63888"/>
            <a:ext cx="8229600" cy="296227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cs-CZ" sz="5400" b="1" dirty="0" smtClean="0">
                <a:solidFill>
                  <a:srgbClr val="0033CC"/>
                </a:solidFill>
              </a:rPr>
              <a:t>ZDRAVOTNICKÁ POLITIKA</a:t>
            </a:r>
            <a:endParaRPr lang="cs-CZ" sz="5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06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>
                <a:solidFill>
                  <a:schemeClr val="accent2"/>
                </a:solidFill>
              </a:rPr>
              <a:t>ZDRAVOTNICKÁ POLITIKA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8229600" cy="51117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sz="2800" dirty="0"/>
              <a:t>Zabývá se </a:t>
            </a:r>
            <a:endParaRPr lang="cs-CZ" sz="2800" dirty="0" smtClean="0"/>
          </a:p>
          <a:p>
            <a:r>
              <a:rPr lang="cs-CZ" sz="2800" b="1" dirty="0" smtClean="0"/>
              <a:t>zdroji</a:t>
            </a:r>
            <a:r>
              <a:rPr lang="cs-CZ" sz="2800" dirty="0" smtClean="0"/>
              <a:t> </a:t>
            </a:r>
            <a:r>
              <a:rPr lang="cs-CZ" sz="2800" dirty="0"/>
              <a:t>(lidé a jejich odborná příprava, zařízení </a:t>
            </a:r>
            <a:r>
              <a:rPr lang="cs-CZ" sz="2800" dirty="0" smtClean="0"/>
              <a:t>a jejich </a:t>
            </a:r>
            <a:r>
              <a:rPr lang="cs-CZ" sz="2800" dirty="0"/>
              <a:t>vybavení, finanční zajištění, organizace a regulační mechanismy), </a:t>
            </a:r>
            <a:endParaRPr lang="cs-CZ" sz="2800" dirty="0" smtClean="0"/>
          </a:p>
          <a:p>
            <a:r>
              <a:rPr lang="cs-CZ" sz="2800" b="1" dirty="0" smtClean="0"/>
              <a:t>činnostmi </a:t>
            </a:r>
            <a:r>
              <a:rPr lang="cs-CZ" sz="2800" dirty="0"/>
              <a:t>– zdravotnické služby </a:t>
            </a:r>
            <a:endParaRPr lang="cs-CZ" sz="2800" dirty="0" smtClean="0"/>
          </a:p>
          <a:p>
            <a:r>
              <a:rPr lang="cs-CZ" sz="2800" b="1" dirty="0" smtClean="0"/>
              <a:t>výsledky</a:t>
            </a:r>
            <a:r>
              <a:rPr lang="cs-CZ" sz="2800" b="1" dirty="0"/>
              <a:t>.    </a:t>
            </a:r>
          </a:p>
          <a:p>
            <a:pPr marL="0" indent="0">
              <a:buFontTx/>
              <a:buNone/>
            </a:pPr>
            <a:r>
              <a:rPr lang="cs-CZ" sz="2800" dirty="0"/>
              <a:t>Věnuje se účinnosti zdravotnických služeb, jejich kvalitě, efektivitě, dostupnosti, humánnosti, bezpečnosti, spravedlnosti, užitečnosti i jejich trvalé udržitelnosti. </a:t>
            </a:r>
          </a:p>
        </p:txBody>
      </p:sp>
    </p:spTree>
    <p:extLst>
      <p:ext uri="{BB962C8B-B14F-4D97-AF65-F5344CB8AC3E}">
        <p14:creationId xmlns:p14="http://schemas.microsoft.com/office/powerpoint/2010/main" val="77444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541338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TŘI ANGLICKÉ POJMY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775" y="2028825"/>
            <a:ext cx="8229600" cy="406447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dirty="0">
                <a:solidFill>
                  <a:srgbClr val="0000CC"/>
                </a:solidFill>
              </a:rPr>
              <a:t>Politics</a:t>
            </a:r>
            <a:r>
              <a:rPr lang="cs-CZ" sz="2800" b="1" dirty="0"/>
              <a:t> </a:t>
            </a:r>
            <a:r>
              <a:rPr lang="cs-CZ" sz="2800" dirty="0"/>
              <a:t>– přesvědčování, jednání, smlouvání, kompromisy, intriky, strategie politického konfliktu, koaliční smlouvy, možnosti opozice. </a:t>
            </a:r>
            <a:endParaRPr lang="cs-CZ" sz="2800" dirty="0" smtClean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rgbClr val="0000CC"/>
                </a:solidFill>
              </a:rPr>
              <a:t>Policy</a:t>
            </a:r>
            <a:r>
              <a:rPr lang="cs-CZ" sz="2800" b="1" dirty="0"/>
              <a:t> </a:t>
            </a:r>
            <a:r>
              <a:rPr lang="cs-CZ" sz="2800" dirty="0"/>
              <a:t>– soubory opatření, programy, příprava </a:t>
            </a:r>
            <a:r>
              <a:rPr lang="cs-CZ" sz="2800" dirty="0" smtClean="0"/>
              <a:t>a realizace </a:t>
            </a:r>
            <a:r>
              <a:rPr lang="cs-CZ" sz="2800" dirty="0"/>
              <a:t>opatření</a:t>
            </a:r>
            <a:r>
              <a:rPr lang="cs-CZ" sz="2800" dirty="0" smtClean="0"/>
              <a:t>.</a:t>
            </a:r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b="1" dirty="0">
                <a:solidFill>
                  <a:srgbClr val="0000CC"/>
                </a:solidFill>
              </a:rPr>
              <a:t>Polity</a:t>
            </a:r>
            <a:r>
              <a:rPr lang="cs-CZ" sz="2800" dirty="0">
                <a:solidFill>
                  <a:srgbClr val="0000CC"/>
                </a:solidFill>
              </a:rPr>
              <a:t> </a:t>
            </a:r>
            <a:r>
              <a:rPr lang="cs-CZ" sz="2800" dirty="0"/>
              <a:t>– institucionální rámec politických aktivit, politický řád, struktura, pravidla „hry“ (ústava, právní řád, tradice). </a:t>
            </a:r>
          </a:p>
          <a:p>
            <a:pPr>
              <a:lnSpc>
                <a:spcPct val="80000"/>
              </a:lnSpc>
            </a:pPr>
            <a:endParaRPr lang="cs-CZ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2270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4863" y="1412875"/>
            <a:ext cx="7799387" cy="489585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336699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ZDRAVOTNÍ POLITIKA</a:t>
            </a:r>
          </a:p>
          <a:p>
            <a:pPr marL="0" indent="0" algn="ctr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cs-CZ" sz="3600" b="1" dirty="0">
                <a:solidFill>
                  <a:srgbClr val="0000CC"/>
                </a:solidFill>
              </a:rPr>
              <a:t>(health policy)</a:t>
            </a:r>
          </a:p>
          <a:p>
            <a:pPr marL="0" indent="0" algn="ctr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cs-CZ" sz="3600" b="1" dirty="0">
                <a:solidFill>
                  <a:srgbClr val="0000CC"/>
                </a:solidFill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cs-CZ" sz="3600" dirty="0"/>
              <a:t>projev výrazného </a:t>
            </a:r>
            <a:r>
              <a:rPr lang="cs-CZ" sz="3600" dirty="0">
                <a:solidFill>
                  <a:srgbClr val="0000CC"/>
                </a:solidFill>
              </a:rPr>
              <a:t>zájmu</a:t>
            </a:r>
            <a:r>
              <a:rPr lang="cs-CZ" sz="3600" dirty="0"/>
              <a:t> o zdraví </a:t>
            </a:r>
            <a:r>
              <a:rPr lang="cs-CZ" sz="3600" dirty="0" smtClean="0"/>
              <a:t>a touhy </a:t>
            </a:r>
            <a:r>
              <a:rPr lang="cs-CZ" sz="3600" dirty="0"/>
              <a:t>po </a:t>
            </a:r>
            <a:r>
              <a:rPr lang="cs-CZ" sz="3600" dirty="0">
                <a:solidFill>
                  <a:srgbClr val="0000CC"/>
                </a:solidFill>
              </a:rPr>
              <a:t>spravedlnosti</a:t>
            </a:r>
            <a:r>
              <a:rPr lang="cs-CZ" sz="3600" dirty="0"/>
              <a:t> při spravování záležitosti obce i jako forma </a:t>
            </a:r>
            <a:r>
              <a:rPr lang="cs-CZ" sz="3600" dirty="0">
                <a:solidFill>
                  <a:srgbClr val="0000CC"/>
                </a:solidFill>
              </a:rPr>
              <a:t>odpovědnosti</a:t>
            </a:r>
            <a:r>
              <a:rPr lang="cs-CZ" sz="3600" dirty="0"/>
              <a:t> za zdraví lidí. </a:t>
            </a:r>
          </a:p>
          <a:p>
            <a:pPr marL="0" indent="0" algn="r">
              <a:lnSpc>
                <a:spcPct val="90000"/>
              </a:lnSpc>
              <a:buFontTx/>
              <a:buNone/>
              <a:tabLst>
                <a:tab pos="0" algn="l"/>
              </a:tabLst>
            </a:pPr>
            <a:r>
              <a:rPr lang="cs-CZ" sz="2800" dirty="0"/>
              <a:t>(</a:t>
            </a:r>
            <a:r>
              <a:rPr lang="cs-CZ" sz="2800" i="1" dirty="0"/>
              <a:t>Konference SZO v Adelaide 1988</a:t>
            </a:r>
            <a:r>
              <a:rPr lang="cs-CZ" sz="2800" dirty="0"/>
              <a:t>)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3906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08050"/>
            <a:ext cx="8229600" cy="4897438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cs-CZ" b="1" dirty="0">
                <a:solidFill>
                  <a:srgbClr val="0000CC"/>
                </a:solidFill>
              </a:rPr>
              <a:t>Odpovědnost </a:t>
            </a:r>
            <a:r>
              <a:rPr lang="cs-CZ" b="1" dirty="0"/>
              <a:t>veřejnosti za zdraví </a:t>
            </a:r>
            <a:r>
              <a:rPr lang="cs-CZ" dirty="0"/>
              <a:t>je základním motivem rozvoje zdravotní politiky. Orgány státní moci, všechny orgány a instituce rozhodující o využití společenských zdrojů (finančních, lidských </a:t>
            </a:r>
            <a:r>
              <a:rPr lang="cs-CZ" dirty="0" smtClean="0"/>
              <a:t>a materiálních</a:t>
            </a:r>
            <a:r>
              <a:rPr lang="cs-CZ" dirty="0"/>
              <a:t>) by se měly veřejnosti zodpovídat za zdravotní důsledky svých přijatých a v určitém smyslu i nepřijatých opatření.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cs-CZ" sz="3600" dirty="0"/>
              <a:t>(</a:t>
            </a:r>
            <a:r>
              <a:rPr lang="cs-CZ" sz="3600" i="1" dirty="0"/>
              <a:t>Konference SZO v Adelaide 1988</a:t>
            </a:r>
            <a:r>
              <a:rPr lang="cs-CZ" sz="3600" dirty="0"/>
              <a:t>)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955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55625" y="1446213"/>
            <a:ext cx="8229600" cy="1143000"/>
          </a:xfrm>
        </p:spPr>
        <p:txBody>
          <a:bodyPr/>
          <a:lstStyle/>
          <a:p>
            <a:r>
              <a:rPr lang="cs-CZ" sz="5400" b="1" dirty="0">
                <a:solidFill>
                  <a:srgbClr val="CC3300"/>
                </a:solidFill>
              </a:rPr>
              <a:t>2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63888"/>
            <a:ext cx="8229600" cy="296227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cs-CZ" sz="5400" b="1" dirty="0">
                <a:solidFill>
                  <a:srgbClr val="0033CC"/>
                </a:solidFill>
              </a:rPr>
              <a:t>PŘEDMĚT A NÁSTROJE </a:t>
            </a:r>
          </a:p>
          <a:p>
            <a:pPr marL="0" indent="0" algn="ctr">
              <a:buFontTx/>
              <a:buNone/>
            </a:pPr>
            <a:r>
              <a:rPr lang="cs-CZ" sz="5400" b="1" dirty="0">
                <a:solidFill>
                  <a:srgbClr val="0033CC"/>
                </a:solidFill>
              </a:rPr>
              <a:t>ZDRAVOTNÍ POLITIKY</a:t>
            </a:r>
          </a:p>
        </p:txBody>
      </p:sp>
    </p:spTree>
    <p:extLst>
      <p:ext uri="{BB962C8B-B14F-4D97-AF65-F5344CB8AC3E}">
        <p14:creationId xmlns:p14="http://schemas.microsoft.com/office/powerpoint/2010/main" val="116143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0033CC"/>
                </a:solidFill>
              </a:rPr>
              <a:t>ZDRAVOTNÍ POLITIKA</a:t>
            </a:r>
            <a:r>
              <a:rPr lang="cs-CZ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7848600" cy="51117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sz="2800" b="1" dirty="0" smtClean="0">
                <a:solidFill>
                  <a:srgbClr val="0033CC"/>
                </a:solidFill>
              </a:rPr>
              <a:t>Koncepční nástroj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dalšího </a:t>
            </a:r>
            <a:r>
              <a:rPr lang="cs-CZ" sz="24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rozvoje zdraví lidí v populačním měřítku, </a:t>
            </a:r>
            <a:endParaRPr lang="cs-CZ" sz="2400" b="1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účinné </a:t>
            </a:r>
            <a:r>
              <a:rPr lang="cs-CZ" sz="24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a hospodárné řešení zdravotních problémů jednotlivých osob.</a:t>
            </a:r>
          </a:p>
          <a:p>
            <a:pPr marL="0" indent="0">
              <a:buFontTx/>
              <a:buNone/>
            </a:pPr>
            <a:endParaRPr lang="cs-CZ" sz="2800" b="1" dirty="0" smtClean="0">
              <a:solidFill>
                <a:schemeClr val="accent2"/>
              </a:solidFill>
            </a:endParaRPr>
          </a:p>
          <a:p>
            <a:pPr marL="0" indent="0">
              <a:buFontTx/>
              <a:buNone/>
            </a:pPr>
            <a:r>
              <a:rPr lang="cs-CZ" sz="2800" b="1" dirty="0" smtClean="0">
                <a:solidFill>
                  <a:srgbClr val="0033CC"/>
                </a:solidFill>
              </a:rPr>
              <a:t>Zaměření 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na </a:t>
            </a:r>
            <a:r>
              <a:rPr lang="cs-CZ" sz="24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lidi a jejich zdraví, na humánní hodnoty (spravedlnost, solidarita, etika). </a:t>
            </a:r>
            <a:endParaRPr lang="cs-CZ" sz="2400" b="1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na </a:t>
            </a:r>
            <a:r>
              <a:rPr lang="cs-CZ" sz="2400" b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kvalitu, na solidní financování a na základní zdravotní péči.</a:t>
            </a:r>
          </a:p>
          <a:p>
            <a:pPr marL="0" indent="0" algn="r">
              <a:buFontTx/>
              <a:buNone/>
            </a:pPr>
            <a:endParaRPr lang="cs-CZ" sz="2400" b="1" i="1" dirty="0" smtClean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0" indent="0" algn="r">
              <a:buFontTx/>
              <a:buNone/>
            </a:pPr>
            <a:r>
              <a:rPr lang="cs-CZ" sz="2400" b="1" i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2400" b="1" i="1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Lublaňská charta o reformě zdravotní péče, 1996)  </a:t>
            </a:r>
          </a:p>
        </p:txBody>
      </p:sp>
    </p:spTree>
    <p:extLst>
      <p:ext uri="{BB962C8B-B14F-4D97-AF65-F5344CB8AC3E}">
        <p14:creationId xmlns:p14="http://schemas.microsoft.com/office/powerpoint/2010/main" val="80475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1237</Words>
  <Application>Microsoft Office PowerPoint</Application>
  <PresentationFormat>Předvádění na obrazovce (4:3)</PresentationFormat>
  <Paragraphs>290</Paragraphs>
  <Slides>43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43</vt:i4>
      </vt:variant>
    </vt:vector>
  </HeadingPairs>
  <TitlesOfParts>
    <vt:vector size="45" baseType="lpstr">
      <vt:lpstr>Motiv systému Office</vt:lpstr>
      <vt:lpstr>Výchozí návrh</vt:lpstr>
      <vt:lpstr>ZDRAVOTNÍ POLITIKA</vt:lpstr>
      <vt:lpstr>Tematické okruhy</vt:lpstr>
      <vt:lpstr>Tematické okruhy </vt:lpstr>
      <vt:lpstr>1 ZDRAVOTNÍ POLITIKA POJEM A ZAMĚŘENÍ</vt:lpstr>
      <vt:lpstr>TŘI ANGLICKÉ POJMY</vt:lpstr>
      <vt:lpstr>Prezentace aplikace PowerPoint</vt:lpstr>
      <vt:lpstr>Prezentace aplikace PowerPoint</vt:lpstr>
      <vt:lpstr>2</vt:lpstr>
      <vt:lpstr>ZDRAVOTNÍ POLITIKA </vt:lpstr>
      <vt:lpstr>ZDRAVOTNÍ POLITIKA  JAKO ROZHODOVACÍ PROCESY </vt:lpstr>
      <vt:lpstr>NÁSTROJE ZDRAVOTNÍ POLITIKY</vt:lpstr>
      <vt:lpstr>KONCEPČNÍ ČINNOST</vt:lpstr>
      <vt:lpstr>PRÁVNÍ RÁMEC  ZDRAVOTNICKÁ LEGISLATIVA</vt:lpstr>
      <vt:lpstr>PRÁVNÍ ODPOVĚDNOST</vt:lpstr>
      <vt:lpstr>FINANCOVÁNÍ</vt:lpstr>
      <vt:lpstr>Hlavní zdroje financování zdravotnictví</vt:lpstr>
      <vt:lpstr>3</vt:lpstr>
      <vt:lpstr>Veřejnoprávní zdravotní pojištění</vt:lpstr>
      <vt:lpstr>Veřejné zdravotní pojištění  – jde o solidaritu:</vt:lpstr>
      <vt:lpstr>Veřejné zdravotní pojištění jako výraz sociální solidarity</vt:lpstr>
      <vt:lpstr>Veřejné zdravotní pojištění</vt:lpstr>
      <vt:lpstr>Plátci veřejného zdravotního pojištění</vt:lpstr>
      <vt:lpstr>Z povinného zdravotního pojištění se hradí:</vt:lpstr>
      <vt:lpstr>Zaměstnanci a zaměstnavatelé</vt:lpstr>
      <vt:lpstr>Osoby, za které je plátcem stát</vt:lpstr>
      <vt:lpstr> SOUKROMOPRÁVNÍ POJIŠTĚNÍ</vt:lpstr>
      <vt:lpstr>Co lze pojistit?</vt:lpstr>
      <vt:lpstr>Charakteristiky soukromého zdravotního pojištění</vt:lpstr>
      <vt:lpstr>Cizinci odkázáni na komerční zdravotní pojištění </vt:lpstr>
      <vt:lpstr>Formy úhrady  </vt:lpstr>
      <vt:lpstr>Formy úhrady:  Ambulantní zdravotní péče</vt:lpstr>
      <vt:lpstr>Formy úhrady  Nemocnice</vt:lpstr>
      <vt:lpstr>ORGANIZAČNÍ USPOŘÁDÁNÍ</vt:lpstr>
      <vt:lpstr>4</vt:lpstr>
      <vt:lpstr>TYPY VÝZKUMU</vt:lpstr>
      <vt:lpstr>Operační výzkum  </vt:lpstr>
      <vt:lpstr>Výzkum zdravotních systémů</vt:lpstr>
      <vt:lpstr>Výzkum zdravotnických služeb</vt:lpstr>
      <vt:lpstr>VÝZKUM - PROBLÉMY </vt:lpstr>
      <vt:lpstr>VÝZKUM ZDRAVOTNÍCH SYSTÉMŮ</vt:lpstr>
      <vt:lpstr>ZÁKLADNÍ ÚKOLY výzkumu zdravotních systémů</vt:lpstr>
      <vt:lpstr>4</vt:lpstr>
      <vt:lpstr> ZDRAVOTNICKÁ POLITIKA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ZDRAVOTNÍ POLITIKA</dc:title>
  <dc:creator>Pavlína Kaňová</dc:creator>
  <cp:lastModifiedBy>Pavlína Kaňová</cp:lastModifiedBy>
  <cp:revision>24</cp:revision>
  <cp:lastPrinted>2012-09-17T13:20:04Z</cp:lastPrinted>
  <dcterms:created xsi:type="dcterms:W3CDTF">2012-09-10T06:03:46Z</dcterms:created>
  <dcterms:modified xsi:type="dcterms:W3CDTF">2012-10-03T11:28:34Z</dcterms:modified>
</cp:coreProperties>
</file>