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0"/>
  </p:notesMasterIdLst>
  <p:handoutMasterIdLst>
    <p:handoutMasterId r:id="rId41"/>
  </p:handoutMasterIdLst>
  <p:sldIdLst>
    <p:sldId id="262" r:id="rId2"/>
    <p:sldId id="303" r:id="rId3"/>
    <p:sldId id="263" r:id="rId4"/>
    <p:sldId id="264" r:id="rId5"/>
    <p:sldId id="267" r:id="rId6"/>
    <p:sldId id="268" r:id="rId7"/>
    <p:sldId id="265" r:id="rId8"/>
    <p:sldId id="269" r:id="rId9"/>
    <p:sldId id="270" r:id="rId10"/>
    <p:sldId id="30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98" r:id="rId3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310069-E355-4729-A025-628FF6154708}" type="datetimeFigureOut">
              <a:rPr lang="cs-CZ" smtClean="0"/>
              <a:t>3.10.2012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311DE8-2F29-4577-8F4D-AC94125104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54006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89693C-FB5A-44F0-8FE6-6BA695E5AC79}" type="datetimeFigureOut">
              <a:rPr lang="cs-CZ" smtClean="0"/>
              <a:t>3.10.2012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BB3AA8-FB5F-4A07-88C0-CFE359D689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3949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246CE2-73A6-4DB7-A80E-6095AA0333D9}" type="slidenum">
              <a:rPr lang="cs-CZ">
                <a:solidFill>
                  <a:prstClr val="black"/>
                </a:solidFill>
              </a:rPr>
              <a:pPr/>
              <a:t>21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205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1" y="4341814"/>
            <a:ext cx="5486400" cy="4116387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22D6AD-F0F4-4EE0-8A87-1C6D60C06981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810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09BDFE-F1F6-450E-9FD3-D3A4B925624E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099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207DB4-19D7-4795-8E28-894795592BCD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8456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Nadpis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graf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89E6D1E-87E1-4791-B4FF-11DA76F840AF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125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CC8C58-F68F-419A-BF74-1D45B0EE125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5127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C6390-0B51-4C6E-ABEF-9901F5BABF7D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598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654543-273B-430A-B0F3-A5AFB31CB1EA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439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B1A7C9-7396-4508-94D5-D0B6C3BFD1ED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402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AE4006-26B6-4D9E-9E8C-CE636486B2B2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8691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63190B-EB94-42BA-BA6E-645554EB472A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577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6638D9-5D7C-4267-8DB9-89CBDEF51565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315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2ED64F-407D-4EB0-B201-C8CF01AC5C24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141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5ADE81D-83AA-46C1-9454-B85DFF7A9A1F}" type="slidenum">
              <a:rPr 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30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772816"/>
            <a:ext cx="8229600" cy="1143000"/>
          </a:xfrm>
        </p:spPr>
        <p:txBody>
          <a:bodyPr/>
          <a:lstStyle/>
          <a:p>
            <a:r>
              <a:rPr lang="cs-CZ" b="1" dirty="0" smtClean="0">
                <a:solidFill>
                  <a:srgbClr val="CC3300"/>
                </a:solidFill>
              </a:rPr>
              <a:t>4</a:t>
            </a:r>
            <a:br>
              <a:rPr lang="cs-CZ" b="1" dirty="0" smtClean="0">
                <a:solidFill>
                  <a:srgbClr val="CC3300"/>
                </a:solidFill>
              </a:rPr>
            </a:br>
            <a:r>
              <a:rPr lang="cs-CZ" b="1" dirty="0">
                <a:solidFill>
                  <a:srgbClr val="CC3300"/>
                </a:solidFill>
              </a:rPr>
              <a:t/>
            </a:r>
            <a:br>
              <a:rPr lang="cs-CZ" b="1" dirty="0">
                <a:solidFill>
                  <a:srgbClr val="CC3300"/>
                </a:solidFill>
              </a:rPr>
            </a:br>
            <a:r>
              <a:rPr lang="cs-CZ" b="1" dirty="0" smtClean="0">
                <a:solidFill>
                  <a:schemeClr val="accent2"/>
                </a:solidFill>
                <a:latin typeface="+mn-lt"/>
              </a:rPr>
              <a:t>VÝZKUM</a:t>
            </a:r>
            <a:endParaRPr lang="cs-CZ" b="1" dirty="0">
              <a:solidFill>
                <a:schemeClr val="accent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1659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555625" y="1446213"/>
            <a:ext cx="8229600" cy="1143000"/>
          </a:xfrm>
        </p:spPr>
        <p:txBody>
          <a:bodyPr/>
          <a:lstStyle/>
          <a:p>
            <a:r>
              <a:rPr lang="cs-CZ" sz="5400" b="1" dirty="0" smtClean="0">
                <a:solidFill>
                  <a:srgbClr val="CC3300"/>
                </a:solidFill>
              </a:rPr>
              <a:t>6</a:t>
            </a:r>
            <a:endParaRPr lang="cs-CZ" sz="5400" b="1" dirty="0">
              <a:solidFill>
                <a:srgbClr val="CC3300"/>
              </a:solidFill>
            </a:endParaRP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163888"/>
            <a:ext cx="8229600" cy="2962275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cs-CZ" sz="5400" b="1" dirty="0" smtClean="0">
                <a:solidFill>
                  <a:srgbClr val="0033CC"/>
                </a:solidFill>
              </a:rPr>
              <a:t>SOCIÁLNÍ LÉKAŘSTVÍ</a:t>
            </a:r>
            <a:endParaRPr lang="cs-CZ" sz="5400" b="1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661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WordArt 2"/>
          <p:cNvSpPr>
            <a:spLocks noChangeArrowheads="1" noChangeShapeType="1"/>
          </p:cNvSpPr>
          <p:nvPr/>
        </p:nvSpPr>
        <p:spPr bwMode="auto">
          <a:xfrm>
            <a:off x="742950" y="5237163"/>
            <a:ext cx="8058150" cy="13239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cs-CZ" sz="3600" b="1" kern="10">
                <a:ln w="25400">
                  <a:solidFill>
                    <a:srgbClr val="993366"/>
                  </a:solidFill>
                  <a:round/>
                  <a:headEnd/>
                  <a:tailEnd/>
                </a:ln>
                <a:solidFill>
                  <a:srgbClr val="FF9900"/>
                </a:solidFill>
                <a:cs typeface="Arial"/>
              </a:rPr>
              <a:t>TEORETICKÝ ZÁKLAD</a:t>
            </a:r>
          </a:p>
          <a:p>
            <a:r>
              <a:rPr lang="cs-CZ" sz="3600" b="1" kern="10">
                <a:ln w="25400">
                  <a:solidFill>
                    <a:srgbClr val="993366"/>
                  </a:solidFill>
                  <a:round/>
                  <a:headEnd/>
                  <a:tailEnd/>
                </a:ln>
                <a:solidFill>
                  <a:srgbClr val="FF9900"/>
                </a:solidFill>
                <a:cs typeface="Arial"/>
              </a:rPr>
              <a:t>VEŘEJNÉHO ZDRAVOTNICTVÍ</a:t>
            </a:r>
          </a:p>
          <a:p>
            <a:r>
              <a:rPr lang="cs-CZ" sz="3600" b="1" kern="10">
                <a:ln w="25400">
                  <a:solidFill>
                    <a:srgbClr val="993366"/>
                  </a:solidFill>
                  <a:round/>
                  <a:headEnd/>
                  <a:tailEnd/>
                </a:ln>
                <a:solidFill>
                  <a:srgbClr val="FF9900"/>
                </a:solidFill>
                <a:cs typeface="Arial"/>
              </a:rPr>
              <a:t>A ZDRAVOTNÍ POLITIKY</a:t>
            </a:r>
          </a:p>
        </p:txBody>
      </p:sp>
      <p:sp>
        <p:nvSpPr>
          <p:cNvPr id="195587" name="WordArt 3"/>
          <p:cNvSpPr>
            <a:spLocks noChangeArrowheads="1" noChangeShapeType="1" noTextEdit="1"/>
          </p:cNvSpPr>
          <p:nvPr/>
        </p:nvSpPr>
        <p:spPr bwMode="auto">
          <a:xfrm>
            <a:off x="795338" y="419100"/>
            <a:ext cx="7762875" cy="8001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b="1" kern="10">
                <a:ln w="25400">
                  <a:solidFill>
                    <a:srgbClr val="666699"/>
                  </a:solidFill>
                  <a:round/>
                  <a:headEnd/>
                  <a:tailEnd/>
                </a:ln>
                <a:solidFill>
                  <a:srgbClr val="7EA3E6">
                    <a:alpha val="99001"/>
                  </a:srgbClr>
                </a:solidFill>
                <a:cs typeface="Arial"/>
              </a:rPr>
              <a:t>SOCIÁLNÍ LÉKAŘSTVÍ</a:t>
            </a:r>
          </a:p>
        </p:txBody>
      </p:sp>
      <p:sp>
        <p:nvSpPr>
          <p:cNvPr id="195588" name="WordArt 4"/>
          <p:cNvSpPr>
            <a:spLocks noChangeArrowheads="1" noChangeShapeType="1" noTextEdit="1"/>
          </p:cNvSpPr>
          <p:nvPr/>
        </p:nvSpPr>
        <p:spPr bwMode="auto">
          <a:xfrm>
            <a:off x="741363" y="1676400"/>
            <a:ext cx="7253287" cy="32480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cs-CZ" sz="3600" b="1" kern="10">
                <a:ln w="9525">
                  <a:solidFill>
                    <a:srgbClr val="333399"/>
                  </a:solidFill>
                  <a:round/>
                  <a:headEnd/>
                  <a:tailEnd/>
                </a:ln>
                <a:solidFill>
                  <a:srgbClr val="5C7DC6"/>
                </a:solidFill>
                <a:cs typeface="Arial"/>
              </a:rPr>
              <a:t>JE VĚDNÍ, MEDICÍNSKÝ</a:t>
            </a:r>
          </a:p>
          <a:p>
            <a:r>
              <a:rPr lang="cs-CZ" sz="3600" b="1" kern="10">
                <a:ln w="9525">
                  <a:solidFill>
                    <a:srgbClr val="333399"/>
                  </a:solidFill>
                  <a:round/>
                  <a:headEnd/>
                  <a:tailEnd/>
                </a:ln>
                <a:solidFill>
                  <a:srgbClr val="5C7DC6"/>
                </a:solidFill>
                <a:cs typeface="Arial"/>
              </a:rPr>
              <a:t>A INTERDISCIPLINÁRNÍ OBOR,</a:t>
            </a:r>
          </a:p>
          <a:p>
            <a:r>
              <a:rPr lang="cs-CZ" sz="3600" b="1" kern="10">
                <a:ln w="9525">
                  <a:solidFill>
                    <a:srgbClr val="333399"/>
                  </a:solidFill>
                  <a:round/>
                  <a:headEnd/>
                  <a:tailEnd/>
                </a:ln>
                <a:solidFill>
                  <a:srgbClr val="5C7DC6"/>
                </a:solidFill>
                <a:cs typeface="Arial"/>
              </a:rPr>
              <a:t>KTERÝ SE ZABÝVÁ</a:t>
            </a:r>
          </a:p>
          <a:p>
            <a:r>
              <a:rPr lang="cs-CZ" sz="3600" b="1" kern="10">
                <a:ln w="9525">
                  <a:solidFill>
                    <a:srgbClr val="333399"/>
                  </a:solidFill>
                  <a:round/>
                  <a:headEnd/>
                  <a:tailEnd/>
                </a:ln>
                <a:solidFill>
                  <a:srgbClr val="5C7DC6"/>
                </a:solidFill>
                <a:cs typeface="Arial"/>
              </a:rPr>
              <a:t>ZDRAVÍM POPULACE</a:t>
            </a:r>
          </a:p>
          <a:p>
            <a:r>
              <a:rPr lang="cs-CZ" sz="3600" b="1" kern="10">
                <a:ln w="9525">
                  <a:solidFill>
                    <a:srgbClr val="333399"/>
                  </a:solidFill>
                  <a:round/>
                  <a:headEnd/>
                  <a:tailEnd/>
                </a:ln>
                <a:solidFill>
                  <a:srgbClr val="5C7DC6"/>
                </a:solidFill>
                <a:cs typeface="Arial"/>
              </a:rPr>
              <a:t>A PÉČÍ O ZDRAVÍ</a:t>
            </a:r>
          </a:p>
          <a:p>
            <a:r>
              <a:rPr lang="cs-CZ" sz="3600" b="1" kern="10">
                <a:ln w="9525">
                  <a:solidFill>
                    <a:srgbClr val="333399"/>
                  </a:solidFill>
                  <a:round/>
                  <a:headEnd/>
                  <a:tailEnd/>
                </a:ln>
                <a:solidFill>
                  <a:srgbClr val="5C7DC6"/>
                </a:solidFill>
                <a:cs typeface="Arial"/>
              </a:rPr>
              <a:t>VE SPOLEČNOSTI</a:t>
            </a:r>
          </a:p>
        </p:txBody>
      </p:sp>
    </p:spTree>
    <p:extLst>
      <p:ext uri="{BB962C8B-B14F-4D97-AF65-F5344CB8AC3E}">
        <p14:creationId xmlns:p14="http://schemas.microsoft.com/office/powerpoint/2010/main" val="22901314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86" grpId="0" animBg="1"/>
      <p:bldP spid="19558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WordArt 2"/>
          <p:cNvSpPr>
            <a:spLocks noChangeArrowheads="1" noChangeShapeType="1"/>
          </p:cNvSpPr>
          <p:nvPr/>
        </p:nvSpPr>
        <p:spPr bwMode="auto">
          <a:xfrm>
            <a:off x="895350" y="3227388"/>
            <a:ext cx="7858125" cy="18573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b="1" kern="10">
                <a:ln w="25400">
                  <a:solidFill>
                    <a:srgbClr val="666699"/>
                  </a:solidFill>
                  <a:round/>
                  <a:headEnd/>
                  <a:tailEnd/>
                </a:ln>
                <a:solidFill>
                  <a:srgbClr val="0066CC"/>
                </a:solidFill>
                <a:cs typeface="Arial"/>
              </a:rPr>
              <a:t> SYSTÉM ODBORNÉ </a:t>
            </a:r>
          </a:p>
          <a:p>
            <a:pPr algn="ctr"/>
            <a:r>
              <a:rPr lang="cs-CZ" sz="3600" b="1" kern="10">
                <a:ln w="25400">
                  <a:solidFill>
                    <a:srgbClr val="666699"/>
                  </a:solidFill>
                  <a:round/>
                  <a:headEnd/>
                  <a:tailEnd/>
                </a:ln>
                <a:solidFill>
                  <a:srgbClr val="0066CC"/>
                </a:solidFill>
                <a:cs typeface="Arial"/>
              </a:rPr>
              <a:t>A VŠEOBECNĚ DOSTUPNÉ </a:t>
            </a:r>
          </a:p>
          <a:p>
            <a:pPr algn="ctr"/>
            <a:r>
              <a:rPr lang="cs-CZ" sz="3600" b="1" kern="10">
                <a:ln w="25400">
                  <a:solidFill>
                    <a:srgbClr val="666699"/>
                  </a:solidFill>
                  <a:round/>
                  <a:headEnd/>
                  <a:tailEnd/>
                </a:ln>
                <a:solidFill>
                  <a:srgbClr val="0066CC"/>
                </a:solidFill>
                <a:cs typeface="Arial"/>
              </a:rPr>
              <a:t>PÉČE O ZDRAVÍ </a:t>
            </a:r>
          </a:p>
        </p:txBody>
      </p:sp>
      <p:sp>
        <p:nvSpPr>
          <p:cNvPr id="196611" name="WordArt 3"/>
          <p:cNvSpPr>
            <a:spLocks noChangeArrowheads="1" noChangeShapeType="1" noTextEdit="1"/>
          </p:cNvSpPr>
          <p:nvPr/>
        </p:nvSpPr>
        <p:spPr bwMode="auto">
          <a:xfrm>
            <a:off x="757238" y="1924050"/>
            <a:ext cx="7610475" cy="6286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25400">
                  <a:solidFill>
                    <a:srgbClr val="333399"/>
                  </a:solidFill>
                  <a:round/>
                  <a:headEnd/>
                  <a:tailEnd/>
                </a:ln>
                <a:solidFill>
                  <a:srgbClr val="0066CC">
                    <a:alpha val="99001"/>
                  </a:srgbClr>
                </a:solidFill>
                <a:latin typeface="Arial Black"/>
              </a:rPr>
              <a:t>VEŘEJNÉ ZDRAVOTNICTVÍ</a:t>
            </a:r>
          </a:p>
        </p:txBody>
      </p:sp>
    </p:spTree>
    <p:extLst>
      <p:ext uri="{BB962C8B-B14F-4D97-AF65-F5344CB8AC3E}">
        <p14:creationId xmlns:p14="http://schemas.microsoft.com/office/powerpoint/2010/main" val="7447068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 animBg="1"/>
      <p:bldP spid="1966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609600"/>
            <a:ext cx="7991475" cy="5627688"/>
          </a:xfrm>
        </p:spPr>
        <p:txBody>
          <a:bodyPr/>
          <a:lstStyle/>
          <a:p>
            <a:pPr algn="l"/>
            <a:r>
              <a:rPr lang="cs-CZ"/>
              <a:t/>
            </a:r>
            <a:br>
              <a:rPr lang="cs-CZ"/>
            </a:br>
            <a:r>
              <a:rPr lang="cs-CZ"/>
              <a:t/>
            </a:r>
            <a:br>
              <a:rPr lang="cs-CZ"/>
            </a:br>
            <a:r>
              <a:rPr lang="cs-CZ"/>
              <a:t/>
            </a:r>
            <a:br>
              <a:rPr lang="cs-CZ"/>
            </a:br>
            <a:r>
              <a:rPr lang="cs-CZ"/>
              <a:t/>
            </a:r>
            <a:br>
              <a:rPr lang="cs-CZ"/>
            </a:br>
            <a:endParaRPr lang="cs-CZ"/>
          </a:p>
        </p:txBody>
      </p:sp>
      <p:sp>
        <p:nvSpPr>
          <p:cNvPr id="197635" name="Oval 3"/>
          <p:cNvSpPr>
            <a:spLocks noChangeArrowheads="1"/>
          </p:cNvSpPr>
          <p:nvPr/>
        </p:nvSpPr>
        <p:spPr bwMode="auto">
          <a:xfrm>
            <a:off x="611188" y="1844675"/>
            <a:ext cx="3671887" cy="3529013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197636" name="Text Box 4"/>
          <p:cNvSpPr txBox="1">
            <a:spLocks noChangeArrowheads="1"/>
          </p:cNvSpPr>
          <p:nvPr/>
        </p:nvSpPr>
        <p:spPr bwMode="auto">
          <a:xfrm>
            <a:off x="658813" y="927100"/>
            <a:ext cx="614521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cs-CZ" sz="3200" b="1">
                <a:solidFill>
                  <a:srgbClr val="333399"/>
                </a:solidFill>
              </a:rPr>
              <a:t>1. JAKÉ JE</a:t>
            </a:r>
            <a:r>
              <a:rPr lang="cs-CZ" sz="3200" b="1">
                <a:solidFill>
                  <a:srgbClr val="000000"/>
                </a:solidFill>
              </a:rPr>
              <a:t> </a:t>
            </a:r>
            <a:r>
              <a:rPr lang="cs-CZ" sz="3200" b="1">
                <a:solidFill>
                  <a:srgbClr val="333399"/>
                </a:solidFill>
              </a:rPr>
              <a:t>ZDRAVÍ LIDÍ?</a:t>
            </a:r>
          </a:p>
        </p:txBody>
      </p:sp>
      <p:sp>
        <p:nvSpPr>
          <p:cNvPr id="197637" name="Text Box 5"/>
          <p:cNvSpPr txBox="1">
            <a:spLocks noChangeArrowheads="1"/>
          </p:cNvSpPr>
          <p:nvPr/>
        </p:nvSpPr>
        <p:spPr bwMode="auto">
          <a:xfrm>
            <a:off x="827088" y="3357563"/>
            <a:ext cx="14398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cs-CZ" sz="2800" b="1">
                <a:solidFill>
                  <a:srgbClr val="333399"/>
                </a:solidFill>
              </a:rPr>
              <a:t>POPIS</a:t>
            </a:r>
          </a:p>
        </p:txBody>
      </p:sp>
      <p:sp>
        <p:nvSpPr>
          <p:cNvPr id="197638" name="Text Box 6"/>
          <p:cNvSpPr txBox="1">
            <a:spLocks noChangeArrowheads="1"/>
          </p:cNvSpPr>
          <p:nvPr/>
        </p:nvSpPr>
        <p:spPr bwMode="auto">
          <a:xfrm>
            <a:off x="684213" y="5661025"/>
            <a:ext cx="46085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cs-CZ" sz="2400" b="1">
                <a:solidFill>
                  <a:srgbClr val="333399"/>
                </a:solidFill>
              </a:rPr>
              <a:t>CO, KOLIK, KDE, KDY</a:t>
            </a:r>
            <a:r>
              <a:rPr lang="cs-CZ" sz="240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603193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5" grpId="0" animBg="1"/>
      <p:bldP spid="197637" grpId="0"/>
      <p:bldP spid="19763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ChangeArrowheads="1"/>
          </p:cNvSpPr>
          <p:nvPr/>
        </p:nvSpPr>
        <p:spPr bwMode="auto">
          <a:xfrm>
            <a:off x="684213" y="620713"/>
            <a:ext cx="7772400" cy="143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cs-CZ" sz="4400" b="1">
                <a:solidFill>
                  <a:srgbClr val="333399"/>
                </a:solidFill>
              </a:rPr>
              <a:t>JAKÉ JE ZDRAVÍ LIDÍ?</a:t>
            </a:r>
          </a:p>
        </p:txBody>
      </p:sp>
      <p:sp>
        <p:nvSpPr>
          <p:cNvPr id="198659" name="Rectangle 3"/>
          <p:cNvSpPr>
            <a:spLocks noChangeArrowheads="1"/>
          </p:cNvSpPr>
          <p:nvPr/>
        </p:nvSpPr>
        <p:spPr bwMode="auto">
          <a:xfrm>
            <a:off x="490538" y="2060575"/>
            <a:ext cx="8235950" cy="3671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58775" indent="-358775">
              <a:spcBef>
                <a:spcPct val="20000"/>
              </a:spcBef>
            </a:pPr>
            <a:r>
              <a:rPr lang="cs-CZ" sz="3200">
                <a:solidFill>
                  <a:srgbClr val="333399"/>
                </a:solidFill>
              </a:rPr>
              <a:t>   </a:t>
            </a:r>
            <a:r>
              <a:rPr lang="cs-CZ" sz="3200" b="1">
                <a:solidFill>
                  <a:srgbClr val="333399"/>
                </a:solidFill>
              </a:rPr>
              <a:t>Zdraví je mnohem horší, než by mohlo být,</a:t>
            </a:r>
          </a:p>
          <a:p>
            <a:pPr marL="358775" indent="-358775">
              <a:spcBef>
                <a:spcPct val="20000"/>
              </a:spcBef>
              <a:buFontTx/>
              <a:buChar char="•"/>
            </a:pPr>
            <a:r>
              <a:rPr lang="cs-CZ" sz="3200" b="1">
                <a:solidFill>
                  <a:srgbClr val="333399"/>
                </a:solidFill>
              </a:rPr>
              <a:t>kdybychom dokázali lépe pomoci lidem zvolit si vlastní zdravý životní styl a pečovat o své zdraví,</a:t>
            </a:r>
          </a:p>
          <a:p>
            <a:pPr marL="358775" indent="-358775">
              <a:spcBef>
                <a:spcPct val="20000"/>
              </a:spcBef>
              <a:buFontTx/>
              <a:buChar char="•"/>
            </a:pPr>
            <a:r>
              <a:rPr lang="cs-CZ" sz="3200" b="1">
                <a:solidFill>
                  <a:srgbClr val="333399"/>
                </a:solidFill>
              </a:rPr>
              <a:t>kdybychom lépe využili ty vzácné zdroje, které máme pro zdraví lidí k dispozici.</a:t>
            </a:r>
          </a:p>
        </p:txBody>
      </p:sp>
    </p:spTree>
    <p:extLst>
      <p:ext uri="{BB962C8B-B14F-4D97-AF65-F5344CB8AC3E}">
        <p14:creationId xmlns:p14="http://schemas.microsoft.com/office/powerpoint/2010/main" val="12406614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8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8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8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5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Oval 2"/>
          <p:cNvSpPr>
            <a:spLocks noChangeArrowheads="1"/>
          </p:cNvSpPr>
          <p:nvPr/>
        </p:nvSpPr>
        <p:spPr bwMode="auto">
          <a:xfrm>
            <a:off x="611188" y="1844675"/>
            <a:ext cx="3671887" cy="3529013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199683" name="Rectangle 3"/>
          <p:cNvSpPr>
            <a:spLocks noChangeArrowheads="1"/>
          </p:cNvSpPr>
          <p:nvPr/>
        </p:nvSpPr>
        <p:spPr bwMode="auto">
          <a:xfrm>
            <a:off x="3348038" y="3141663"/>
            <a:ext cx="2232025" cy="7921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199684" name="Rectangle 4"/>
          <p:cNvSpPr>
            <a:spLocks noChangeArrowheads="1"/>
          </p:cNvSpPr>
          <p:nvPr/>
        </p:nvSpPr>
        <p:spPr bwMode="auto">
          <a:xfrm>
            <a:off x="684213" y="609600"/>
            <a:ext cx="7991475" cy="5627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4400">
                <a:solidFill>
                  <a:srgbClr val="000000"/>
                </a:solidFill>
              </a:rPr>
              <a:t/>
            </a:r>
            <a:br>
              <a:rPr lang="cs-CZ" sz="4400">
                <a:solidFill>
                  <a:srgbClr val="000000"/>
                </a:solidFill>
              </a:rPr>
            </a:br>
            <a:r>
              <a:rPr lang="cs-CZ" sz="4400">
                <a:solidFill>
                  <a:srgbClr val="000000"/>
                </a:solidFill>
              </a:rPr>
              <a:t/>
            </a:r>
            <a:br>
              <a:rPr lang="cs-CZ" sz="4400">
                <a:solidFill>
                  <a:srgbClr val="000000"/>
                </a:solidFill>
              </a:rPr>
            </a:br>
            <a:r>
              <a:rPr lang="cs-CZ" sz="4400">
                <a:solidFill>
                  <a:srgbClr val="000000"/>
                </a:solidFill>
              </a:rPr>
              <a:t/>
            </a:r>
            <a:br>
              <a:rPr lang="cs-CZ" sz="4400">
                <a:solidFill>
                  <a:srgbClr val="000000"/>
                </a:solidFill>
              </a:rPr>
            </a:br>
            <a:r>
              <a:rPr lang="cs-CZ" sz="4400">
                <a:solidFill>
                  <a:srgbClr val="000000"/>
                </a:solidFill>
              </a:rPr>
              <a:t/>
            </a:r>
            <a:br>
              <a:rPr lang="cs-CZ" sz="4400">
                <a:solidFill>
                  <a:srgbClr val="000000"/>
                </a:solidFill>
              </a:rPr>
            </a:br>
            <a:endParaRPr lang="cs-CZ" sz="4400">
              <a:solidFill>
                <a:srgbClr val="000000"/>
              </a:solidFill>
            </a:endParaRPr>
          </a:p>
        </p:txBody>
      </p:sp>
      <p:sp>
        <p:nvSpPr>
          <p:cNvPr id="199685" name="Text Box 5"/>
          <p:cNvSpPr txBox="1">
            <a:spLocks noChangeArrowheads="1"/>
          </p:cNvSpPr>
          <p:nvPr/>
        </p:nvSpPr>
        <p:spPr bwMode="auto">
          <a:xfrm>
            <a:off x="827088" y="3357563"/>
            <a:ext cx="14398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cs-CZ" sz="2800" b="1">
                <a:solidFill>
                  <a:srgbClr val="333399"/>
                </a:solidFill>
              </a:rPr>
              <a:t>POPIS</a:t>
            </a:r>
          </a:p>
        </p:txBody>
      </p:sp>
      <p:sp>
        <p:nvSpPr>
          <p:cNvPr id="199686" name="Text Box 6"/>
          <p:cNvSpPr txBox="1">
            <a:spLocks noChangeArrowheads="1"/>
          </p:cNvSpPr>
          <p:nvPr/>
        </p:nvSpPr>
        <p:spPr bwMode="auto">
          <a:xfrm>
            <a:off x="850900" y="955675"/>
            <a:ext cx="52959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cs-CZ" sz="3200" b="1">
                <a:solidFill>
                  <a:srgbClr val="333399"/>
                </a:solidFill>
              </a:rPr>
              <a:t>2. PROČ JE TAKOVÉ ?</a:t>
            </a:r>
          </a:p>
        </p:txBody>
      </p:sp>
      <p:sp>
        <p:nvSpPr>
          <p:cNvPr id="199687" name="Oval 7"/>
          <p:cNvSpPr>
            <a:spLocks noChangeArrowheads="1"/>
          </p:cNvSpPr>
          <p:nvPr/>
        </p:nvSpPr>
        <p:spPr bwMode="auto">
          <a:xfrm>
            <a:off x="2484438" y="1844675"/>
            <a:ext cx="3671887" cy="3529013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199688" name="Text Box 8"/>
          <p:cNvSpPr txBox="1">
            <a:spLocks noChangeArrowheads="1"/>
          </p:cNvSpPr>
          <p:nvPr/>
        </p:nvSpPr>
        <p:spPr bwMode="auto">
          <a:xfrm>
            <a:off x="3419475" y="3357563"/>
            <a:ext cx="21605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cs-CZ" sz="2800" b="1">
                <a:solidFill>
                  <a:srgbClr val="333399"/>
                </a:solidFill>
              </a:rPr>
              <a:t>ANALÝZA</a:t>
            </a:r>
          </a:p>
        </p:txBody>
      </p:sp>
    </p:spTree>
    <p:extLst>
      <p:ext uri="{BB962C8B-B14F-4D97-AF65-F5344CB8AC3E}">
        <p14:creationId xmlns:p14="http://schemas.microsoft.com/office/powerpoint/2010/main" val="27262230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683" grpId="0" animBg="1"/>
      <p:bldP spid="199687" grpId="0" animBg="1"/>
      <p:bldP spid="19968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ChangeArrowheads="1"/>
          </p:cNvSpPr>
          <p:nvPr/>
        </p:nvSpPr>
        <p:spPr bwMode="auto">
          <a:xfrm>
            <a:off x="684213" y="765175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cs-CZ" sz="4400" b="1">
                <a:solidFill>
                  <a:srgbClr val="333399"/>
                </a:solidFill>
              </a:rPr>
              <a:t>PROČ JE ZDRAVÍ LIDÍ TAKOVÉ?</a:t>
            </a:r>
          </a:p>
        </p:txBody>
      </p:sp>
      <p:sp>
        <p:nvSpPr>
          <p:cNvPr id="200707" name="Rectangle 3"/>
          <p:cNvSpPr>
            <a:spLocks noChangeArrowheads="1"/>
          </p:cNvSpPr>
          <p:nvPr/>
        </p:nvSpPr>
        <p:spPr bwMode="auto">
          <a:xfrm>
            <a:off x="900113" y="2133600"/>
            <a:ext cx="7772400" cy="360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2800" b="1">
                <a:solidFill>
                  <a:srgbClr val="333399"/>
                </a:solidFill>
              </a:rPr>
              <a:t>DETERMINANTY ZDRAVÍ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800">
                <a:solidFill>
                  <a:srgbClr val="333399"/>
                </a:solidFill>
              </a:rPr>
              <a:t>Zdravý životní styl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800">
                <a:solidFill>
                  <a:srgbClr val="333399"/>
                </a:solidFill>
              </a:rPr>
              <a:t>Genetický základ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800">
                <a:solidFill>
                  <a:srgbClr val="333399"/>
                </a:solidFill>
              </a:rPr>
              <a:t>Péče o zdraví a zdravotnictví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800">
                <a:solidFill>
                  <a:srgbClr val="333399"/>
                </a:solidFill>
              </a:rPr>
              <a:t>Životní prostředí (kulturní, ekonomické, sociální a další podmínky života lidí)</a:t>
            </a:r>
          </a:p>
        </p:txBody>
      </p:sp>
    </p:spTree>
    <p:extLst>
      <p:ext uri="{BB962C8B-B14F-4D97-AF65-F5344CB8AC3E}">
        <p14:creationId xmlns:p14="http://schemas.microsoft.com/office/powerpoint/2010/main" val="30395540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0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0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0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0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0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0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Oval 2"/>
          <p:cNvSpPr>
            <a:spLocks noChangeArrowheads="1"/>
          </p:cNvSpPr>
          <p:nvPr/>
        </p:nvSpPr>
        <p:spPr bwMode="auto">
          <a:xfrm>
            <a:off x="2484438" y="1844675"/>
            <a:ext cx="3671887" cy="3529013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5795963" y="2924175"/>
            <a:ext cx="1944687" cy="1225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01732" name="Oval 4"/>
          <p:cNvSpPr>
            <a:spLocks noChangeArrowheads="1"/>
          </p:cNvSpPr>
          <p:nvPr/>
        </p:nvSpPr>
        <p:spPr bwMode="auto">
          <a:xfrm>
            <a:off x="4427538" y="1844675"/>
            <a:ext cx="3671887" cy="3529013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01733" name="Oval 5"/>
          <p:cNvSpPr>
            <a:spLocks noChangeArrowheads="1"/>
          </p:cNvSpPr>
          <p:nvPr/>
        </p:nvSpPr>
        <p:spPr bwMode="auto">
          <a:xfrm>
            <a:off x="611188" y="1844675"/>
            <a:ext cx="3671887" cy="3529013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01734" name="Rectangle 6"/>
          <p:cNvSpPr>
            <a:spLocks noChangeArrowheads="1"/>
          </p:cNvSpPr>
          <p:nvPr/>
        </p:nvSpPr>
        <p:spPr bwMode="auto">
          <a:xfrm>
            <a:off x="3348038" y="3141663"/>
            <a:ext cx="2232025" cy="7921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01735" name="Rectangle 7"/>
          <p:cNvSpPr>
            <a:spLocks noChangeArrowheads="1"/>
          </p:cNvSpPr>
          <p:nvPr/>
        </p:nvSpPr>
        <p:spPr bwMode="auto">
          <a:xfrm>
            <a:off x="684213" y="609600"/>
            <a:ext cx="7991475" cy="5627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4400">
                <a:solidFill>
                  <a:srgbClr val="000000"/>
                </a:solidFill>
              </a:rPr>
              <a:t/>
            </a:r>
            <a:br>
              <a:rPr lang="cs-CZ" sz="4400">
                <a:solidFill>
                  <a:srgbClr val="000000"/>
                </a:solidFill>
              </a:rPr>
            </a:br>
            <a:r>
              <a:rPr lang="cs-CZ" sz="4400">
                <a:solidFill>
                  <a:srgbClr val="000000"/>
                </a:solidFill>
              </a:rPr>
              <a:t/>
            </a:r>
            <a:br>
              <a:rPr lang="cs-CZ" sz="4400">
                <a:solidFill>
                  <a:srgbClr val="000000"/>
                </a:solidFill>
              </a:rPr>
            </a:br>
            <a:r>
              <a:rPr lang="cs-CZ" sz="4400">
                <a:solidFill>
                  <a:srgbClr val="000000"/>
                </a:solidFill>
              </a:rPr>
              <a:t/>
            </a:r>
            <a:br>
              <a:rPr lang="cs-CZ" sz="4400">
                <a:solidFill>
                  <a:srgbClr val="000000"/>
                </a:solidFill>
              </a:rPr>
            </a:br>
            <a:r>
              <a:rPr lang="cs-CZ" sz="4400">
                <a:solidFill>
                  <a:srgbClr val="000000"/>
                </a:solidFill>
              </a:rPr>
              <a:t/>
            </a:r>
            <a:br>
              <a:rPr lang="cs-CZ" sz="4400">
                <a:solidFill>
                  <a:srgbClr val="000000"/>
                </a:solidFill>
              </a:rPr>
            </a:br>
            <a:endParaRPr lang="cs-CZ" sz="4400">
              <a:solidFill>
                <a:srgbClr val="000000"/>
              </a:solidFill>
            </a:endParaRPr>
          </a:p>
        </p:txBody>
      </p:sp>
      <p:sp>
        <p:nvSpPr>
          <p:cNvPr id="201736" name="Text Box 8"/>
          <p:cNvSpPr txBox="1">
            <a:spLocks noChangeArrowheads="1"/>
          </p:cNvSpPr>
          <p:nvPr/>
        </p:nvSpPr>
        <p:spPr bwMode="auto">
          <a:xfrm>
            <a:off x="827088" y="3357563"/>
            <a:ext cx="14398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cs-CZ" sz="2800" b="1">
                <a:solidFill>
                  <a:srgbClr val="333399"/>
                </a:solidFill>
              </a:rPr>
              <a:t>POPIS</a:t>
            </a:r>
          </a:p>
        </p:txBody>
      </p:sp>
      <p:sp>
        <p:nvSpPr>
          <p:cNvPr id="201737" name="Text Box 9"/>
          <p:cNvSpPr txBox="1">
            <a:spLocks noChangeArrowheads="1"/>
          </p:cNvSpPr>
          <p:nvPr/>
        </p:nvSpPr>
        <p:spPr bwMode="auto">
          <a:xfrm>
            <a:off x="3419475" y="3357563"/>
            <a:ext cx="21605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cs-CZ" sz="2800" b="1">
                <a:solidFill>
                  <a:srgbClr val="333399"/>
                </a:solidFill>
              </a:rPr>
              <a:t>ANALÝZA</a:t>
            </a:r>
          </a:p>
        </p:txBody>
      </p:sp>
      <p:sp>
        <p:nvSpPr>
          <p:cNvPr id="201738" name="Text Box 10"/>
          <p:cNvSpPr txBox="1">
            <a:spLocks noChangeArrowheads="1"/>
          </p:cNvSpPr>
          <p:nvPr/>
        </p:nvSpPr>
        <p:spPr bwMode="auto">
          <a:xfrm>
            <a:off x="4751388" y="188913"/>
            <a:ext cx="4392612" cy="155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cs-CZ" sz="3200" b="1">
                <a:solidFill>
                  <a:srgbClr val="333399"/>
                </a:solidFill>
              </a:rPr>
              <a:t>CO SE DÁ UDĚLAT PRO ZLEPŠENÍ ZDRAVÍ?</a:t>
            </a:r>
          </a:p>
        </p:txBody>
      </p:sp>
      <p:sp>
        <p:nvSpPr>
          <p:cNvPr id="201739" name="Text Box 11"/>
          <p:cNvSpPr txBox="1">
            <a:spLocks noChangeArrowheads="1"/>
          </p:cNvSpPr>
          <p:nvPr/>
        </p:nvSpPr>
        <p:spPr bwMode="auto">
          <a:xfrm>
            <a:off x="6011863" y="3141663"/>
            <a:ext cx="2087562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cs-CZ" sz="2800" b="1">
                <a:solidFill>
                  <a:srgbClr val="333399"/>
                </a:solidFill>
              </a:rPr>
              <a:t>PÉČE O ZDRAVÍ</a:t>
            </a:r>
          </a:p>
        </p:txBody>
      </p:sp>
    </p:spTree>
    <p:extLst>
      <p:ext uri="{BB962C8B-B14F-4D97-AF65-F5344CB8AC3E}">
        <p14:creationId xmlns:p14="http://schemas.microsoft.com/office/powerpoint/2010/main" val="154029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31" grpId="0" animBg="1"/>
      <p:bldP spid="201732" grpId="0" animBg="1"/>
      <p:bldP spid="20173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ChangeArrowheads="1"/>
          </p:cNvSpPr>
          <p:nvPr/>
        </p:nvSpPr>
        <p:spPr bwMode="auto">
          <a:xfrm>
            <a:off x="0" y="836613"/>
            <a:ext cx="9144000" cy="129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cs-CZ" sz="4400" b="1">
                <a:solidFill>
                  <a:srgbClr val="333399"/>
                </a:solidFill>
              </a:rPr>
              <a:t>CO SPOLEČNĚ UDĚLÁME </a:t>
            </a:r>
            <a:br>
              <a:rPr lang="cs-CZ" sz="4400" b="1">
                <a:solidFill>
                  <a:srgbClr val="333399"/>
                </a:solidFill>
              </a:rPr>
            </a:br>
            <a:r>
              <a:rPr lang="cs-CZ" sz="4400" b="1">
                <a:solidFill>
                  <a:srgbClr val="333399"/>
                </a:solidFill>
              </a:rPr>
              <a:t>PRO ZLEPŠENÍ ZDRAVÍ LIDÍ?</a:t>
            </a:r>
          </a:p>
        </p:txBody>
      </p:sp>
      <p:sp>
        <p:nvSpPr>
          <p:cNvPr id="202755" name="Rectangle 3"/>
          <p:cNvSpPr>
            <a:spLocks noChangeArrowheads="1"/>
          </p:cNvSpPr>
          <p:nvPr/>
        </p:nvSpPr>
        <p:spPr bwMode="auto">
          <a:xfrm>
            <a:off x="971550" y="2276475"/>
            <a:ext cx="7772400" cy="345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3200" b="1">
                <a:solidFill>
                  <a:srgbClr val="333399"/>
                </a:solidFill>
              </a:rPr>
              <a:t>SPOLEČNÁ CESTA KE ZDRAVÍ: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3200">
                <a:solidFill>
                  <a:srgbClr val="333399"/>
                </a:solidFill>
              </a:rPr>
              <a:t>Společný zájem o zdraví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3200">
                <a:solidFill>
                  <a:srgbClr val="333399"/>
                </a:solidFill>
              </a:rPr>
              <a:t>Sdílená odpovědnost – posílení motivace a odpovědnosti občanů i institucí a organizaci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3200">
                <a:solidFill>
                  <a:srgbClr val="333399"/>
                </a:solidFill>
              </a:rPr>
              <a:t>Tvůrčí partnerství respektující jak svébytnost jedince, tak význam lidské sounáležitosti</a:t>
            </a:r>
            <a:r>
              <a:rPr lang="cs-CZ" sz="3200">
                <a:solidFill>
                  <a:srgbClr val="333399"/>
                </a:solidFill>
                <a:latin typeface="Arial Black" pitchFamily="34" charset="0"/>
              </a:rPr>
              <a:t>    </a:t>
            </a:r>
          </a:p>
          <a:p>
            <a:pPr marL="342900" indent="-342900">
              <a:spcBef>
                <a:spcPct val="20000"/>
              </a:spcBef>
            </a:pPr>
            <a:endParaRPr lang="cs-CZ" sz="3200">
              <a:solidFill>
                <a:srgbClr val="333399"/>
              </a:solidFill>
              <a:latin typeface="Arial Black" pitchFamily="34" charset="0"/>
            </a:endParaRPr>
          </a:p>
          <a:p>
            <a:pPr marL="342900" indent="-342900">
              <a:spcBef>
                <a:spcPct val="20000"/>
              </a:spcBef>
            </a:pPr>
            <a:endParaRPr lang="cs-CZ" sz="320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0080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2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2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2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2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5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>
          <a:xfrm>
            <a:off x="661988" y="1104900"/>
            <a:ext cx="8093075" cy="3228975"/>
          </a:xfrm>
        </p:spPr>
        <p:txBody>
          <a:bodyPr/>
          <a:lstStyle/>
          <a:p>
            <a:r>
              <a:rPr lang="cs-CZ" sz="5400" b="1" dirty="0" smtClean="0">
                <a:solidFill>
                  <a:srgbClr val="CC3300"/>
                </a:solidFill>
              </a:rPr>
              <a:t>7</a:t>
            </a:r>
            <a:r>
              <a:rPr lang="cs-CZ" b="1" dirty="0">
                <a:solidFill>
                  <a:schemeClr val="accent2"/>
                </a:solidFill>
              </a:rPr>
              <a:t/>
            </a:r>
            <a:br>
              <a:rPr lang="cs-CZ" b="1" dirty="0">
                <a:solidFill>
                  <a:schemeClr val="accent2"/>
                </a:solidFill>
              </a:rPr>
            </a:br>
            <a:r>
              <a:rPr lang="cs-CZ" b="1" dirty="0">
                <a:solidFill>
                  <a:schemeClr val="accent2"/>
                </a:solidFill>
              </a:rPr>
              <a:t>PÉČE O ZDRAVÍ </a:t>
            </a:r>
            <a:br>
              <a:rPr lang="cs-CZ" b="1" dirty="0">
                <a:solidFill>
                  <a:schemeClr val="accent2"/>
                </a:solidFill>
              </a:rPr>
            </a:br>
            <a:r>
              <a:rPr lang="cs-CZ" b="1" dirty="0">
                <a:solidFill>
                  <a:schemeClr val="accent2"/>
                </a:solidFill>
              </a:rPr>
              <a:t>A ZDRAVOTNICTVÍ</a:t>
            </a:r>
          </a:p>
        </p:txBody>
      </p:sp>
    </p:spTree>
    <p:extLst>
      <p:ext uri="{BB962C8B-B14F-4D97-AF65-F5344CB8AC3E}">
        <p14:creationId xmlns:p14="http://schemas.microsoft.com/office/powerpoint/2010/main" val="248048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692150"/>
            <a:ext cx="8229600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</a:rPr>
              <a:t>TYPY VÝZKUMU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060575"/>
            <a:ext cx="7272337" cy="3529013"/>
          </a:xfrm>
        </p:spPr>
        <p:txBody>
          <a:bodyPr/>
          <a:lstStyle/>
          <a:p>
            <a:r>
              <a:rPr lang="cs-CZ" b="1" dirty="0">
                <a:solidFill>
                  <a:schemeClr val="accent2"/>
                </a:solidFill>
              </a:rPr>
              <a:t>Operační výzkum </a:t>
            </a:r>
            <a:endParaRPr lang="cs-CZ" b="1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accent2"/>
                </a:solidFill>
              </a:rPr>
              <a:t> </a:t>
            </a:r>
            <a:r>
              <a:rPr lang="cs-CZ" b="1" dirty="0" smtClean="0">
                <a:solidFill>
                  <a:schemeClr val="accent2"/>
                </a:solidFill>
              </a:rPr>
              <a:t>  </a:t>
            </a:r>
            <a:r>
              <a:rPr lang="cs-CZ" dirty="0" smtClean="0"/>
              <a:t>(</a:t>
            </a:r>
            <a:r>
              <a:rPr lang="cs-CZ" dirty="0" err="1"/>
              <a:t>O</a:t>
            </a:r>
            <a:r>
              <a:rPr lang="cs-CZ" i="1" dirty="0" err="1"/>
              <a:t>peracional</a:t>
            </a:r>
            <a:r>
              <a:rPr lang="cs-CZ" i="1" dirty="0"/>
              <a:t> </a:t>
            </a:r>
            <a:r>
              <a:rPr lang="cs-CZ" i="1" dirty="0" err="1"/>
              <a:t>research</a:t>
            </a:r>
            <a:r>
              <a:rPr lang="cs-CZ" dirty="0"/>
              <a:t>) </a:t>
            </a:r>
          </a:p>
          <a:p>
            <a:r>
              <a:rPr lang="cs-CZ" b="1" dirty="0">
                <a:solidFill>
                  <a:schemeClr val="accent2"/>
                </a:solidFill>
              </a:rPr>
              <a:t>Výzkum </a:t>
            </a:r>
            <a:r>
              <a:rPr lang="cs-CZ" b="1" dirty="0" smtClean="0">
                <a:solidFill>
                  <a:schemeClr val="accent2"/>
                </a:solidFill>
              </a:rPr>
              <a:t>zdravotních </a:t>
            </a:r>
            <a:r>
              <a:rPr lang="cs-CZ" b="1" dirty="0">
                <a:solidFill>
                  <a:schemeClr val="accent2"/>
                </a:solidFill>
              </a:rPr>
              <a:t>systémů </a:t>
            </a:r>
            <a:r>
              <a:rPr lang="cs-CZ" dirty="0"/>
              <a:t>(</a:t>
            </a:r>
            <a:r>
              <a:rPr lang="cs-CZ" i="1" dirty="0" err="1"/>
              <a:t>Health</a:t>
            </a:r>
            <a:r>
              <a:rPr lang="cs-CZ" i="1" dirty="0"/>
              <a:t> </a:t>
            </a:r>
            <a:r>
              <a:rPr lang="cs-CZ" i="1" dirty="0" err="1"/>
              <a:t>system</a:t>
            </a:r>
            <a:r>
              <a:rPr lang="cs-CZ" i="1" dirty="0"/>
              <a:t> </a:t>
            </a:r>
            <a:r>
              <a:rPr lang="cs-CZ" i="1" dirty="0" err="1"/>
              <a:t>research</a:t>
            </a:r>
            <a:r>
              <a:rPr lang="cs-CZ" dirty="0"/>
              <a:t>)</a:t>
            </a:r>
          </a:p>
          <a:p>
            <a:r>
              <a:rPr lang="cs-CZ" b="1" dirty="0">
                <a:solidFill>
                  <a:schemeClr val="accent2"/>
                </a:solidFill>
              </a:rPr>
              <a:t>Výzkum zdravotnických služeb </a:t>
            </a:r>
            <a:r>
              <a:rPr lang="cs-CZ" dirty="0"/>
              <a:t>(</a:t>
            </a:r>
            <a:r>
              <a:rPr lang="cs-CZ" i="1" dirty="0" err="1"/>
              <a:t>Health</a:t>
            </a:r>
            <a:r>
              <a:rPr lang="cs-CZ" i="1" dirty="0"/>
              <a:t> </a:t>
            </a:r>
            <a:r>
              <a:rPr lang="cs-CZ" i="1" dirty="0" err="1"/>
              <a:t>services</a:t>
            </a:r>
            <a:r>
              <a:rPr lang="cs-CZ" i="1" dirty="0"/>
              <a:t> </a:t>
            </a:r>
            <a:r>
              <a:rPr lang="cs-CZ" i="1" dirty="0" err="1"/>
              <a:t>research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5650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750888" y="531813"/>
            <a:ext cx="7926387" cy="1143000"/>
          </a:xfrm>
        </p:spPr>
        <p:txBody>
          <a:bodyPr/>
          <a:lstStyle/>
          <a:p>
            <a:pPr algn="l"/>
            <a:r>
              <a:rPr lang="cs-CZ" b="1">
                <a:solidFill>
                  <a:schemeClr val="accent2"/>
                </a:solidFill>
              </a:rPr>
              <a:t>PÉČE O ZDRAVÍ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9463" y="1866900"/>
            <a:ext cx="7926387" cy="4230688"/>
          </a:xfrm>
        </p:spPr>
        <p:txBody>
          <a:bodyPr/>
          <a:lstStyle/>
          <a:p>
            <a:r>
              <a:rPr lang="cs-CZ" sz="2800" b="1" dirty="0">
                <a:solidFill>
                  <a:schemeClr val="accent2"/>
                </a:solidFill>
              </a:rPr>
              <a:t>je široce pojatý souhrn zdravotnických, organizačních, ekonomických, výchovných a dalších prostředků, opatření a aktivit, jejichž smyslem je chránit, upevňovat, rozvíjet a navracet lidem </a:t>
            </a:r>
            <a:r>
              <a:rPr lang="cs-CZ" sz="2800" b="1" dirty="0" smtClean="0">
                <a:solidFill>
                  <a:schemeClr val="accent2"/>
                </a:solidFill>
              </a:rPr>
              <a:t>zdraví.</a:t>
            </a:r>
          </a:p>
          <a:p>
            <a:endParaRPr lang="cs-CZ" sz="2800" b="1" dirty="0">
              <a:solidFill>
                <a:schemeClr val="accent2"/>
              </a:solidFill>
            </a:endParaRPr>
          </a:p>
          <a:p>
            <a:r>
              <a:rPr lang="cs-CZ" sz="2800" b="1" dirty="0" smtClean="0">
                <a:solidFill>
                  <a:schemeClr val="accent2"/>
                </a:solidFill>
              </a:rPr>
              <a:t>její těžiště je v rodinách, školách na pracovištích.</a:t>
            </a:r>
          </a:p>
          <a:p>
            <a:pPr marL="0" indent="0">
              <a:buFontTx/>
              <a:buNone/>
            </a:pPr>
            <a:endParaRPr lang="cs-CZ" sz="3600" b="1" dirty="0">
              <a:solidFill>
                <a:schemeClr val="accent2"/>
              </a:solidFill>
            </a:endParaRPr>
          </a:p>
          <a:p>
            <a:pPr marL="0" indent="0"/>
            <a:endParaRPr lang="cs-CZ" sz="36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6774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Oval 2"/>
          <p:cNvSpPr>
            <a:spLocks noChangeArrowheads="1"/>
          </p:cNvSpPr>
          <p:nvPr/>
        </p:nvSpPr>
        <p:spPr bwMode="auto">
          <a:xfrm>
            <a:off x="2484438" y="1844675"/>
            <a:ext cx="3671887" cy="3529013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04803" name="Rectangle 3"/>
          <p:cNvSpPr>
            <a:spLocks noChangeArrowheads="1"/>
          </p:cNvSpPr>
          <p:nvPr/>
        </p:nvSpPr>
        <p:spPr bwMode="auto">
          <a:xfrm>
            <a:off x="5795963" y="2924175"/>
            <a:ext cx="1944687" cy="1225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04804" name="Oval 4"/>
          <p:cNvSpPr>
            <a:spLocks noChangeArrowheads="1"/>
          </p:cNvSpPr>
          <p:nvPr/>
        </p:nvSpPr>
        <p:spPr bwMode="auto">
          <a:xfrm>
            <a:off x="4427538" y="1844675"/>
            <a:ext cx="3671887" cy="3529013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04805" name="Oval 5"/>
          <p:cNvSpPr>
            <a:spLocks noChangeArrowheads="1"/>
          </p:cNvSpPr>
          <p:nvPr/>
        </p:nvSpPr>
        <p:spPr bwMode="auto">
          <a:xfrm>
            <a:off x="611188" y="1844675"/>
            <a:ext cx="3671887" cy="3529013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04806" name="Rectangle 6"/>
          <p:cNvSpPr>
            <a:spLocks noChangeArrowheads="1"/>
          </p:cNvSpPr>
          <p:nvPr/>
        </p:nvSpPr>
        <p:spPr bwMode="auto">
          <a:xfrm>
            <a:off x="3348038" y="3141663"/>
            <a:ext cx="2232025" cy="7921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04807" name="Rectangle 7"/>
          <p:cNvSpPr>
            <a:spLocks noChangeArrowheads="1"/>
          </p:cNvSpPr>
          <p:nvPr/>
        </p:nvSpPr>
        <p:spPr bwMode="auto">
          <a:xfrm>
            <a:off x="684213" y="609600"/>
            <a:ext cx="7991475" cy="5627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4400">
                <a:solidFill>
                  <a:srgbClr val="000000"/>
                </a:solidFill>
              </a:rPr>
              <a:t/>
            </a:r>
            <a:br>
              <a:rPr lang="cs-CZ" sz="4400">
                <a:solidFill>
                  <a:srgbClr val="000000"/>
                </a:solidFill>
              </a:rPr>
            </a:br>
            <a:r>
              <a:rPr lang="cs-CZ" sz="4400">
                <a:solidFill>
                  <a:srgbClr val="000000"/>
                </a:solidFill>
              </a:rPr>
              <a:t/>
            </a:r>
            <a:br>
              <a:rPr lang="cs-CZ" sz="4400">
                <a:solidFill>
                  <a:srgbClr val="000000"/>
                </a:solidFill>
              </a:rPr>
            </a:br>
            <a:r>
              <a:rPr lang="cs-CZ" sz="4400">
                <a:solidFill>
                  <a:srgbClr val="000000"/>
                </a:solidFill>
              </a:rPr>
              <a:t/>
            </a:r>
            <a:br>
              <a:rPr lang="cs-CZ" sz="4400">
                <a:solidFill>
                  <a:srgbClr val="000000"/>
                </a:solidFill>
              </a:rPr>
            </a:br>
            <a:r>
              <a:rPr lang="cs-CZ" sz="4400">
                <a:solidFill>
                  <a:srgbClr val="000000"/>
                </a:solidFill>
              </a:rPr>
              <a:t/>
            </a:r>
            <a:br>
              <a:rPr lang="cs-CZ" sz="4400">
                <a:solidFill>
                  <a:srgbClr val="000000"/>
                </a:solidFill>
              </a:rPr>
            </a:br>
            <a:endParaRPr lang="cs-CZ" sz="4400">
              <a:solidFill>
                <a:srgbClr val="000000"/>
              </a:solidFill>
            </a:endParaRPr>
          </a:p>
        </p:txBody>
      </p:sp>
      <p:sp>
        <p:nvSpPr>
          <p:cNvPr id="204808" name="Text Box 8"/>
          <p:cNvSpPr txBox="1">
            <a:spLocks noChangeArrowheads="1"/>
          </p:cNvSpPr>
          <p:nvPr/>
        </p:nvSpPr>
        <p:spPr bwMode="auto">
          <a:xfrm>
            <a:off x="827088" y="3357563"/>
            <a:ext cx="14398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cs-CZ" sz="2800" b="1">
                <a:solidFill>
                  <a:srgbClr val="333399"/>
                </a:solidFill>
              </a:rPr>
              <a:t>POPIS</a:t>
            </a:r>
          </a:p>
        </p:txBody>
      </p:sp>
      <p:sp>
        <p:nvSpPr>
          <p:cNvPr id="204809" name="Text Box 9"/>
          <p:cNvSpPr txBox="1">
            <a:spLocks noChangeArrowheads="1"/>
          </p:cNvSpPr>
          <p:nvPr/>
        </p:nvSpPr>
        <p:spPr bwMode="auto">
          <a:xfrm>
            <a:off x="3419475" y="3357563"/>
            <a:ext cx="21605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cs-CZ" sz="2800" b="1">
                <a:solidFill>
                  <a:srgbClr val="333399"/>
                </a:solidFill>
              </a:rPr>
              <a:t>ANALÝZA</a:t>
            </a:r>
          </a:p>
        </p:txBody>
      </p:sp>
      <p:sp>
        <p:nvSpPr>
          <p:cNvPr id="204810" name="Text Box 10"/>
          <p:cNvSpPr txBox="1">
            <a:spLocks noChangeArrowheads="1"/>
          </p:cNvSpPr>
          <p:nvPr/>
        </p:nvSpPr>
        <p:spPr bwMode="auto">
          <a:xfrm>
            <a:off x="6011863" y="3141663"/>
            <a:ext cx="2087562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cs-CZ" sz="2800" b="1">
                <a:solidFill>
                  <a:srgbClr val="333399"/>
                </a:solidFill>
              </a:rPr>
              <a:t>PÉČE O ZDRAVÍ</a:t>
            </a:r>
          </a:p>
        </p:txBody>
      </p:sp>
      <p:sp>
        <p:nvSpPr>
          <p:cNvPr id="204811" name="Oval 11"/>
          <p:cNvSpPr>
            <a:spLocks noChangeArrowheads="1"/>
          </p:cNvSpPr>
          <p:nvPr/>
        </p:nvSpPr>
        <p:spPr bwMode="auto">
          <a:xfrm>
            <a:off x="5580063" y="4076700"/>
            <a:ext cx="1296987" cy="1223963"/>
          </a:xfrm>
          <a:prstGeom prst="ellipse">
            <a:avLst/>
          </a:prstGeom>
          <a:solidFill>
            <a:srgbClr val="3399FF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04812" name="AutoShape 12"/>
          <p:cNvSpPr>
            <a:spLocks noChangeArrowheads="1"/>
          </p:cNvSpPr>
          <p:nvPr/>
        </p:nvSpPr>
        <p:spPr bwMode="auto">
          <a:xfrm rot="-2906475">
            <a:off x="4787900" y="5302250"/>
            <a:ext cx="1152525" cy="574675"/>
          </a:xfrm>
          <a:prstGeom prst="rightArrow">
            <a:avLst>
              <a:gd name="adj1" fmla="val 50000"/>
              <a:gd name="adj2" fmla="val 50138"/>
            </a:avLst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04813" name="Text Box 13"/>
          <p:cNvSpPr txBox="1">
            <a:spLocks noChangeArrowheads="1"/>
          </p:cNvSpPr>
          <p:nvPr/>
        </p:nvSpPr>
        <p:spPr bwMode="auto">
          <a:xfrm>
            <a:off x="755650" y="5734050"/>
            <a:ext cx="4608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cs-CZ" sz="3200" b="1">
                <a:solidFill>
                  <a:srgbClr val="333399"/>
                </a:solidFill>
              </a:rPr>
              <a:t>ZDRAVOTNICTVÍ</a:t>
            </a:r>
          </a:p>
        </p:txBody>
      </p:sp>
    </p:spTree>
    <p:extLst>
      <p:ext uri="{BB962C8B-B14F-4D97-AF65-F5344CB8AC3E}">
        <p14:creationId xmlns:p14="http://schemas.microsoft.com/office/powerpoint/2010/main" val="19382582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11" grpId="0" animBg="1"/>
      <p:bldP spid="204812" grpId="0" animBg="1"/>
      <p:bldP spid="20481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>
                <a:solidFill>
                  <a:schemeClr val="accent2"/>
                </a:solidFill>
              </a:rPr>
              <a:t>ZDRAVOTNICTVÍ</a:t>
            </a:r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557338"/>
            <a:ext cx="7488237" cy="4967287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cs-CZ" b="1" dirty="0">
                <a:solidFill>
                  <a:schemeClr val="accent2"/>
                </a:solidFill>
              </a:rPr>
              <a:t>resortní systém obsahující soustavu odborných zařízení, orgánů a institucí (spolu s lidmi, vybavením, poznatky a metodami), které byly vytvořeny s cílem poznávat a uspokojovat zdravotní potřeby i oprávněné požadavky lidí. </a:t>
            </a:r>
          </a:p>
          <a:p>
            <a:pPr marL="0" indent="0">
              <a:buFontTx/>
              <a:buNone/>
            </a:pPr>
            <a:endParaRPr lang="cs-CZ" sz="1600" b="1" dirty="0">
              <a:solidFill>
                <a:schemeClr val="accent2"/>
              </a:solidFill>
            </a:endParaRPr>
          </a:p>
          <a:p>
            <a:pPr marL="0" indent="0">
              <a:buFontTx/>
              <a:buNone/>
            </a:pPr>
            <a:r>
              <a:rPr lang="cs-CZ" b="1" dirty="0">
                <a:solidFill>
                  <a:schemeClr val="accent2"/>
                </a:solidFill>
              </a:rPr>
              <a:t>Zdravotnictví je subsystémem široce pojímané péče o zdraví.</a:t>
            </a:r>
            <a:r>
              <a:rPr lang="cs-CZ" b="1" dirty="0">
                <a:solidFill>
                  <a:srgbClr val="0099CC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560728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Oval 2"/>
          <p:cNvSpPr>
            <a:spLocks noChangeArrowheads="1"/>
          </p:cNvSpPr>
          <p:nvPr/>
        </p:nvSpPr>
        <p:spPr bwMode="auto">
          <a:xfrm>
            <a:off x="611188" y="404813"/>
            <a:ext cx="6337300" cy="6048375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82627" name="Rectangle 3"/>
          <p:cNvSpPr>
            <a:spLocks noChangeArrowheads="1"/>
          </p:cNvSpPr>
          <p:nvPr/>
        </p:nvSpPr>
        <p:spPr bwMode="auto">
          <a:xfrm>
            <a:off x="-323850" y="981075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cs-CZ" sz="4000" b="1">
                <a:solidFill>
                  <a:srgbClr val="3399FF"/>
                </a:solidFill>
              </a:rPr>
              <a:t>PÉČE O ZDRAVÍ</a:t>
            </a:r>
          </a:p>
        </p:txBody>
      </p:sp>
      <p:sp>
        <p:nvSpPr>
          <p:cNvPr id="282628" name="AutoShape 4"/>
          <p:cNvSpPr>
            <a:spLocks noChangeArrowheads="1"/>
          </p:cNvSpPr>
          <p:nvPr/>
        </p:nvSpPr>
        <p:spPr bwMode="auto">
          <a:xfrm rot="-1989632">
            <a:off x="1403350" y="2852738"/>
            <a:ext cx="792163" cy="1008062"/>
          </a:xfrm>
          <a:prstGeom prst="upArrow">
            <a:avLst>
              <a:gd name="adj1" fmla="val 50000"/>
              <a:gd name="adj2" fmla="val 31814"/>
            </a:avLst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82629" name="Text Box 5"/>
          <p:cNvSpPr txBox="1">
            <a:spLocks noChangeArrowheads="1"/>
          </p:cNvSpPr>
          <p:nvPr/>
        </p:nvSpPr>
        <p:spPr bwMode="auto">
          <a:xfrm>
            <a:off x="2987675" y="4292600"/>
            <a:ext cx="34559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8E5D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4000" b="1">
                <a:solidFill>
                  <a:srgbClr val="333399"/>
                </a:solidFill>
              </a:rPr>
              <a:t>zdravotnictví</a:t>
            </a:r>
          </a:p>
        </p:txBody>
      </p:sp>
      <p:sp>
        <p:nvSpPr>
          <p:cNvPr id="282630" name="AutoShape 6"/>
          <p:cNvSpPr>
            <a:spLocks noChangeArrowheads="1"/>
          </p:cNvSpPr>
          <p:nvPr/>
        </p:nvSpPr>
        <p:spPr bwMode="auto">
          <a:xfrm rot="-23032755">
            <a:off x="2843213" y="3213100"/>
            <a:ext cx="1800225" cy="806450"/>
          </a:xfrm>
          <a:prstGeom prst="rightArrow">
            <a:avLst>
              <a:gd name="adj1" fmla="val 50000"/>
              <a:gd name="adj2" fmla="val 55807"/>
            </a:avLst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82631" name="AutoShape 7"/>
          <p:cNvSpPr>
            <a:spLocks noChangeArrowheads="1"/>
          </p:cNvSpPr>
          <p:nvPr/>
        </p:nvSpPr>
        <p:spPr bwMode="auto">
          <a:xfrm rot="2922917">
            <a:off x="2412206" y="4868069"/>
            <a:ext cx="1584325" cy="865188"/>
          </a:xfrm>
          <a:prstGeom prst="rightArrow">
            <a:avLst>
              <a:gd name="adj1" fmla="val 50000"/>
              <a:gd name="adj2" fmla="val 45780"/>
            </a:avLst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82632" name="Oval 8"/>
          <p:cNvSpPr>
            <a:spLocks noChangeArrowheads="1"/>
          </p:cNvSpPr>
          <p:nvPr/>
        </p:nvSpPr>
        <p:spPr bwMode="auto">
          <a:xfrm>
            <a:off x="1692275" y="3573463"/>
            <a:ext cx="1366838" cy="1439862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82633" name="AutoShape 9"/>
          <p:cNvSpPr>
            <a:spLocks noChangeArrowheads="1"/>
          </p:cNvSpPr>
          <p:nvPr/>
        </p:nvSpPr>
        <p:spPr bwMode="auto">
          <a:xfrm rot="16200000">
            <a:off x="1582738" y="2312987"/>
            <a:ext cx="1728788" cy="792163"/>
          </a:xfrm>
          <a:prstGeom prst="leftRightArrow">
            <a:avLst>
              <a:gd name="adj1" fmla="val 50000"/>
              <a:gd name="adj2" fmla="val 43647"/>
            </a:avLst>
          </a:prstGeom>
          <a:solidFill>
            <a:srgbClr val="3399FF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82634" name="Oval 10"/>
          <p:cNvSpPr>
            <a:spLocks noChangeArrowheads="1"/>
          </p:cNvSpPr>
          <p:nvPr/>
        </p:nvSpPr>
        <p:spPr bwMode="auto">
          <a:xfrm>
            <a:off x="5364163" y="1989138"/>
            <a:ext cx="914400" cy="9144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82635" name="Oval 11"/>
          <p:cNvSpPr>
            <a:spLocks noChangeArrowheads="1"/>
          </p:cNvSpPr>
          <p:nvPr/>
        </p:nvSpPr>
        <p:spPr bwMode="auto">
          <a:xfrm>
            <a:off x="4500563" y="2492375"/>
            <a:ext cx="914400" cy="9144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82636" name="Oval 12"/>
          <p:cNvSpPr>
            <a:spLocks noChangeArrowheads="1"/>
          </p:cNvSpPr>
          <p:nvPr/>
        </p:nvSpPr>
        <p:spPr bwMode="auto">
          <a:xfrm>
            <a:off x="5364163" y="2997200"/>
            <a:ext cx="914400" cy="9144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82637" name="Oval 13"/>
          <p:cNvSpPr>
            <a:spLocks noChangeArrowheads="1"/>
          </p:cNvSpPr>
          <p:nvPr/>
        </p:nvSpPr>
        <p:spPr bwMode="auto">
          <a:xfrm>
            <a:off x="6300788" y="1484313"/>
            <a:ext cx="914400" cy="9144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82638" name="Oval 14"/>
          <p:cNvSpPr>
            <a:spLocks noChangeArrowheads="1"/>
          </p:cNvSpPr>
          <p:nvPr/>
        </p:nvSpPr>
        <p:spPr bwMode="auto">
          <a:xfrm>
            <a:off x="6300788" y="2492375"/>
            <a:ext cx="914400" cy="9144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82639" name="Oval 15"/>
          <p:cNvSpPr>
            <a:spLocks noChangeArrowheads="1"/>
          </p:cNvSpPr>
          <p:nvPr/>
        </p:nvSpPr>
        <p:spPr bwMode="auto">
          <a:xfrm>
            <a:off x="6227763" y="3500438"/>
            <a:ext cx="914400" cy="9144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82640" name="Text Box 16"/>
          <p:cNvSpPr txBox="1">
            <a:spLocks noChangeArrowheads="1"/>
          </p:cNvSpPr>
          <p:nvPr/>
        </p:nvSpPr>
        <p:spPr bwMode="auto">
          <a:xfrm>
            <a:off x="5292725" y="2781300"/>
            <a:ext cx="30241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>
                <a:solidFill>
                  <a:srgbClr val="333399"/>
                </a:solidFill>
              </a:rPr>
              <a:t>ostatní resorty</a:t>
            </a:r>
          </a:p>
        </p:txBody>
      </p:sp>
      <p:sp>
        <p:nvSpPr>
          <p:cNvPr id="282641" name="Oval 17"/>
          <p:cNvSpPr>
            <a:spLocks noChangeArrowheads="1"/>
          </p:cNvSpPr>
          <p:nvPr/>
        </p:nvSpPr>
        <p:spPr bwMode="auto">
          <a:xfrm>
            <a:off x="4787900" y="51577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82642" name="Oval 18"/>
          <p:cNvSpPr>
            <a:spLocks noChangeArrowheads="1"/>
          </p:cNvSpPr>
          <p:nvPr/>
        </p:nvSpPr>
        <p:spPr bwMode="auto">
          <a:xfrm>
            <a:off x="5076825" y="51577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82643" name="Oval 19"/>
          <p:cNvSpPr>
            <a:spLocks noChangeArrowheads="1"/>
          </p:cNvSpPr>
          <p:nvPr/>
        </p:nvSpPr>
        <p:spPr bwMode="auto">
          <a:xfrm>
            <a:off x="5364163" y="51577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82644" name="Oval 20"/>
          <p:cNvSpPr>
            <a:spLocks noChangeArrowheads="1"/>
          </p:cNvSpPr>
          <p:nvPr/>
        </p:nvSpPr>
        <p:spPr bwMode="auto">
          <a:xfrm>
            <a:off x="5651500" y="51577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82645" name="Oval 21"/>
          <p:cNvSpPr>
            <a:spLocks noChangeArrowheads="1"/>
          </p:cNvSpPr>
          <p:nvPr/>
        </p:nvSpPr>
        <p:spPr bwMode="auto">
          <a:xfrm>
            <a:off x="4211638" y="51577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82646" name="Oval 22"/>
          <p:cNvSpPr>
            <a:spLocks noChangeArrowheads="1"/>
          </p:cNvSpPr>
          <p:nvPr/>
        </p:nvSpPr>
        <p:spPr bwMode="auto">
          <a:xfrm>
            <a:off x="4211638" y="551656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82647" name="Oval 23"/>
          <p:cNvSpPr>
            <a:spLocks noChangeArrowheads="1"/>
          </p:cNvSpPr>
          <p:nvPr/>
        </p:nvSpPr>
        <p:spPr bwMode="auto">
          <a:xfrm>
            <a:off x="4500563" y="551656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82648" name="Oval 24"/>
          <p:cNvSpPr>
            <a:spLocks noChangeArrowheads="1"/>
          </p:cNvSpPr>
          <p:nvPr/>
        </p:nvSpPr>
        <p:spPr bwMode="auto">
          <a:xfrm>
            <a:off x="4500563" y="51577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82649" name="Oval 25"/>
          <p:cNvSpPr>
            <a:spLocks noChangeArrowheads="1"/>
          </p:cNvSpPr>
          <p:nvPr/>
        </p:nvSpPr>
        <p:spPr bwMode="auto">
          <a:xfrm>
            <a:off x="4787900" y="551656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82650" name="Oval 26"/>
          <p:cNvSpPr>
            <a:spLocks noChangeArrowheads="1"/>
          </p:cNvSpPr>
          <p:nvPr/>
        </p:nvSpPr>
        <p:spPr bwMode="auto">
          <a:xfrm>
            <a:off x="5076825" y="551656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82651" name="Oval 27"/>
          <p:cNvSpPr>
            <a:spLocks noChangeArrowheads="1"/>
          </p:cNvSpPr>
          <p:nvPr/>
        </p:nvSpPr>
        <p:spPr bwMode="auto">
          <a:xfrm>
            <a:off x="5364163" y="551656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82652" name="Oval 28"/>
          <p:cNvSpPr>
            <a:spLocks noChangeArrowheads="1"/>
          </p:cNvSpPr>
          <p:nvPr/>
        </p:nvSpPr>
        <p:spPr bwMode="auto">
          <a:xfrm>
            <a:off x="4211638" y="587692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82653" name="Oval 29"/>
          <p:cNvSpPr>
            <a:spLocks noChangeArrowheads="1"/>
          </p:cNvSpPr>
          <p:nvPr/>
        </p:nvSpPr>
        <p:spPr bwMode="auto">
          <a:xfrm>
            <a:off x="4500563" y="587692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82654" name="Oval 30"/>
          <p:cNvSpPr>
            <a:spLocks noChangeArrowheads="1"/>
          </p:cNvSpPr>
          <p:nvPr/>
        </p:nvSpPr>
        <p:spPr bwMode="auto">
          <a:xfrm>
            <a:off x="4787900" y="587692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82655" name="Oval 31"/>
          <p:cNvSpPr>
            <a:spLocks noChangeArrowheads="1"/>
          </p:cNvSpPr>
          <p:nvPr/>
        </p:nvSpPr>
        <p:spPr bwMode="auto">
          <a:xfrm>
            <a:off x="3924300" y="587692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82656" name="Oval 32"/>
          <p:cNvSpPr>
            <a:spLocks noChangeArrowheads="1"/>
          </p:cNvSpPr>
          <p:nvPr/>
        </p:nvSpPr>
        <p:spPr bwMode="auto">
          <a:xfrm>
            <a:off x="3924300" y="551656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82657" name="Oval 33"/>
          <p:cNvSpPr>
            <a:spLocks noChangeArrowheads="1"/>
          </p:cNvSpPr>
          <p:nvPr/>
        </p:nvSpPr>
        <p:spPr bwMode="auto">
          <a:xfrm>
            <a:off x="3924300" y="515778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82658" name="Text Box 34"/>
          <p:cNvSpPr txBox="1">
            <a:spLocks noChangeArrowheads="1"/>
          </p:cNvSpPr>
          <p:nvPr/>
        </p:nvSpPr>
        <p:spPr bwMode="auto">
          <a:xfrm>
            <a:off x="5940425" y="5157788"/>
            <a:ext cx="3348038" cy="11906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>
                <a:solidFill>
                  <a:srgbClr val="364688"/>
                </a:solidFill>
              </a:rPr>
              <a:t>všechny další organizace, instituce, orgány veřejné správy, občanské iniciativy, spolky, rodiny a jednotlivci</a:t>
            </a:r>
          </a:p>
        </p:txBody>
      </p:sp>
    </p:spTree>
    <p:extLst>
      <p:ext uri="{BB962C8B-B14F-4D97-AF65-F5344CB8AC3E}">
        <p14:creationId xmlns:p14="http://schemas.microsoft.com/office/powerpoint/2010/main" val="24851565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2626" grpId="0" animBg="1"/>
      <p:bldP spid="282628" grpId="0" animBg="1"/>
      <p:bldP spid="282629" grpId="0"/>
      <p:bldP spid="282630" grpId="0" animBg="1"/>
      <p:bldP spid="282631" grpId="0" animBg="1"/>
      <p:bldP spid="282632" grpId="0" animBg="1"/>
      <p:bldP spid="282633" grpId="0" animBg="1"/>
      <p:bldP spid="282634" grpId="0" animBg="1"/>
      <p:bldP spid="282635" grpId="0" animBg="1"/>
      <p:bldP spid="282636" grpId="0" animBg="1"/>
      <p:bldP spid="282637" grpId="0" animBg="1"/>
      <p:bldP spid="282638" grpId="0" animBg="1"/>
      <p:bldP spid="282639" grpId="0" animBg="1"/>
      <p:bldP spid="282640" grpId="0"/>
      <p:bldP spid="282641" grpId="0" animBg="1"/>
      <p:bldP spid="282642" grpId="0" animBg="1"/>
      <p:bldP spid="282643" grpId="0" animBg="1"/>
      <p:bldP spid="282644" grpId="0" animBg="1"/>
      <p:bldP spid="282645" grpId="0" animBg="1"/>
      <p:bldP spid="282646" grpId="0" animBg="1"/>
      <p:bldP spid="282647" grpId="0" animBg="1"/>
      <p:bldP spid="282648" grpId="0" animBg="1"/>
      <p:bldP spid="282649" grpId="0" animBg="1"/>
      <p:bldP spid="282650" grpId="0" animBg="1"/>
      <p:bldP spid="282651" grpId="0" animBg="1"/>
      <p:bldP spid="282652" grpId="0" animBg="1"/>
      <p:bldP spid="282653" grpId="0" animBg="1"/>
      <p:bldP spid="282654" grpId="0" animBg="1"/>
      <p:bldP spid="282655" grpId="0" animBg="1"/>
      <p:bldP spid="282656" grpId="0" animBg="1"/>
      <p:bldP spid="282657" grpId="0" animBg="1"/>
      <p:bldP spid="28265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ChangeArrowheads="1"/>
          </p:cNvSpPr>
          <p:nvPr/>
        </p:nvSpPr>
        <p:spPr bwMode="auto">
          <a:xfrm>
            <a:off x="468313" y="11255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cs-CZ" sz="4400" b="1">
                <a:solidFill>
                  <a:srgbClr val="333399"/>
                </a:solidFill>
              </a:rPr>
              <a:t>FUNKCE ZDRAVOTNICTVÍ</a:t>
            </a:r>
          </a:p>
        </p:txBody>
      </p:sp>
      <p:sp>
        <p:nvSpPr>
          <p:cNvPr id="208899" name="Rectangle 3"/>
          <p:cNvSpPr>
            <a:spLocks noChangeArrowheads="1"/>
          </p:cNvSpPr>
          <p:nvPr/>
        </p:nvSpPr>
        <p:spPr bwMode="auto">
          <a:xfrm>
            <a:off x="684213" y="2636838"/>
            <a:ext cx="8229600" cy="324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600" b="1">
                <a:solidFill>
                  <a:srgbClr val="333399"/>
                </a:solidFill>
              </a:rPr>
              <a:t>V širším smyslu: vhodně usměrňovat a koordinovat systém péče o zdraví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600" b="1">
                <a:solidFill>
                  <a:srgbClr val="333399"/>
                </a:solidFill>
              </a:rPr>
              <a:t>V užším smyslu: řídit (ať už přímo nebo nepřímo) soustavu zdravotnictví  </a:t>
            </a:r>
          </a:p>
        </p:txBody>
      </p:sp>
    </p:spTree>
    <p:extLst>
      <p:ext uri="{BB962C8B-B14F-4D97-AF65-F5344CB8AC3E}">
        <p14:creationId xmlns:p14="http://schemas.microsoft.com/office/powerpoint/2010/main" val="35088700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Oval 2"/>
          <p:cNvSpPr>
            <a:spLocks noChangeArrowheads="1"/>
          </p:cNvSpPr>
          <p:nvPr/>
        </p:nvSpPr>
        <p:spPr bwMode="auto">
          <a:xfrm>
            <a:off x="250825" y="836613"/>
            <a:ext cx="8207375" cy="5545137"/>
          </a:xfrm>
          <a:prstGeom prst="ellipse">
            <a:avLst/>
          </a:prstGeom>
          <a:solidFill>
            <a:srgbClr val="99CCFF"/>
          </a:solidFill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09923" name="Oval 3"/>
          <p:cNvSpPr>
            <a:spLocks noChangeArrowheads="1"/>
          </p:cNvSpPr>
          <p:nvPr/>
        </p:nvSpPr>
        <p:spPr bwMode="auto">
          <a:xfrm>
            <a:off x="2484438" y="1844675"/>
            <a:ext cx="3671887" cy="3529013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09924" name="Rectangle 4"/>
          <p:cNvSpPr>
            <a:spLocks noChangeArrowheads="1"/>
          </p:cNvSpPr>
          <p:nvPr/>
        </p:nvSpPr>
        <p:spPr bwMode="auto">
          <a:xfrm>
            <a:off x="5795963" y="2924175"/>
            <a:ext cx="1944687" cy="1225550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09925" name="Oval 5"/>
          <p:cNvSpPr>
            <a:spLocks noChangeArrowheads="1"/>
          </p:cNvSpPr>
          <p:nvPr/>
        </p:nvSpPr>
        <p:spPr bwMode="auto">
          <a:xfrm>
            <a:off x="4427538" y="1844675"/>
            <a:ext cx="3671887" cy="3529013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09926" name="Oval 6"/>
          <p:cNvSpPr>
            <a:spLocks noChangeArrowheads="1"/>
          </p:cNvSpPr>
          <p:nvPr/>
        </p:nvSpPr>
        <p:spPr bwMode="auto">
          <a:xfrm>
            <a:off x="611188" y="1844675"/>
            <a:ext cx="3671887" cy="3529013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09927" name="Rectangle 7"/>
          <p:cNvSpPr>
            <a:spLocks noChangeArrowheads="1"/>
          </p:cNvSpPr>
          <p:nvPr/>
        </p:nvSpPr>
        <p:spPr bwMode="auto">
          <a:xfrm>
            <a:off x="3348038" y="3141663"/>
            <a:ext cx="2232025" cy="792162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09928" name="Rectangle 8"/>
          <p:cNvSpPr>
            <a:spLocks noChangeArrowheads="1"/>
          </p:cNvSpPr>
          <p:nvPr/>
        </p:nvSpPr>
        <p:spPr bwMode="auto">
          <a:xfrm>
            <a:off x="684213" y="609600"/>
            <a:ext cx="7991475" cy="5627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4400">
                <a:solidFill>
                  <a:srgbClr val="000000"/>
                </a:solidFill>
              </a:rPr>
              <a:t/>
            </a:r>
            <a:br>
              <a:rPr lang="cs-CZ" sz="4400">
                <a:solidFill>
                  <a:srgbClr val="000000"/>
                </a:solidFill>
              </a:rPr>
            </a:br>
            <a:r>
              <a:rPr lang="cs-CZ" sz="4400">
                <a:solidFill>
                  <a:srgbClr val="000000"/>
                </a:solidFill>
              </a:rPr>
              <a:t/>
            </a:r>
            <a:br>
              <a:rPr lang="cs-CZ" sz="4400">
                <a:solidFill>
                  <a:srgbClr val="000000"/>
                </a:solidFill>
              </a:rPr>
            </a:br>
            <a:r>
              <a:rPr lang="cs-CZ" sz="4400">
                <a:solidFill>
                  <a:srgbClr val="000000"/>
                </a:solidFill>
              </a:rPr>
              <a:t/>
            </a:r>
            <a:br>
              <a:rPr lang="cs-CZ" sz="4400">
                <a:solidFill>
                  <a:srgbClr val="000000"/>
                </a:solidFill>
              </a:rPr>
            </a:br>
            <a:r>
              <a:rPr lang="cs-CZ" sz="4400">
                <a:solidFill>
                  <a:srgbClr val="000000"/>
                </a:solidFill>
              </a:rPr>
              <a:t/>
            </a:r>
            <a:br>
              <a:rPr lang="cs-CZ" sz="4400">
                <a:solidFill>
                  <a:srgbClr val="000000"/>
                </a:solidFill>
              </a:rPr>
            </a:br>
            <a:endParaRPr lang="cs-CZ" sz="4400">
              <a:solidFill>
                <a:srgbClr val="000000"/>
              </a:solidFill>
            </a:endParaRPr>
          </a:p>
        </p:txBody>
      </p:sp>
      <p:sp>
        <p:nvSpPr>
          <p:cNvPr id="209929" name="Text Box 9"/>
          <p:cNvSpPr txBox="1">
            <a:spLocks noChangeArrowheads="1"/>
          </p:cNvSpPr>
          <p:nvPr/>
        </p:nvSpPr>
        <p:spPr bwMode="auto">
          <a:xfrm>
            <a:off x="827088" y="3357563"/>
            <a:ext cx="14398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cs-CZ" sz="2800" b="1">
                <a:solidFill>
                  <a:srgbClr val="333399"/>
                </a:solidFill>
              </a:rPr>
              <a:t>POPIS</a:t>
            </a:r>
          </a:p>
        </p:txBody>
      </p:sp>
      <p:sp>
        <p:nvSpPr>
          <p:cNvPr id="209930" name="Text Box 10"/>
          <p:cNvSpPr txBox="1">
            <a:spLocks noChangeArrowheads="1"/>
          </p:cNvSpPr>
          <p:nvPr/>
        </p:nvSpPr>
        <p:spPr bwMode="auto">
          <a:xfrm>
            <a:off x="3419475" y="3357563"/>
            <a:ext cx="21605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cs-CZ" sz="2800" b="1">
                <a:solidFill>
                  <a:srgbClr val="333399"/>
                </a:solidFill>
              </a:rPr>
              <a:t>ANALÝZA</a:t>
            </a:r>
          </a:p>
        </p:txBody>
      </p:sp>
      <p:sp>
        <p:nvSpPr>
          <p:cNvPr id="209931" name="Text Box 11"/>
          <p:cNvSpPr txBox="1">
            <a:spLocks noChangeArrowheads="1"/>
          </p:cNvSpPr>
          <p:nvPr/>
        </p:nvSpPr>
        <p:spPr bwMode="auto">
          <a:xfrm>
            <a:off x="6011863" y="3141663"/>
            <a:ext cx="2087562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cs-CZ" sz="2800" b="1">
                <a:solidFill>
                  <a:srgbClr val="333399"/>
                </a:solidFill>
              </a:rPr>
              <a:t>PÉČE O ZDRAVÍ</a:t>
            </a:r>
          </a:p>
        </p:txBody>
      </p:sp>
      <p:sp>
        <p:nvSpPr>
          <p:cNvPr id="209932" name="Oval 12"/>
          <p:cNvSpPr>
            <a:spLocks noChangeArrowheads="1"/>
          </p:cNvSpPr>
          <p:nvPr/>
        </p:nvSpPr>
        <p:spPr bwMode="auto">
          <a:xfrm>
            <a:off x="5580063" y="4076700"/>
            <a:ext cx="1296987" cy="1223963"/>
          </a:xfrm>
          <a:prstGeom prst="ellipse">
            <a:avLst/>
          </a:prstGeom>
          <a:solidFill>
            <a:srgbClr val="3399FF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09933" name="Text Box 13"/>
          <p:cNvSpPr txBox="1">
            <a:spLocks noChangeArrowheads="1"/>
          </p:cNvSpPr>
          <p:nvPr/>
        </p:nvSpPr>
        <p:spPr bwMode="auto">
          <a:xfrm>
            <a:off x="900113" y="188913"/>
            <a:ext cx="734536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cs-CZ" sz="4400" b="1">
                <a:solidFill>
                  <a:srgbClr val="333399"/>
                </a:solidFill>
              </a:rPr>
              <a:t>SOCIÁLNÍ PROSTŘEDÍ</a:t>
            </a:r>
          </a:p>
        </p:txBody>
      </p:sp>
    </p:spTree>
    <p:extLst>
      <p:ext uri="{BB962C8B-B14F-4D97-AF65-F5344CB8AC3E}">
        <p14:creationId xmlns:p14="http://schemas.microsoft.com/office/powerpoint/2010/main" val="5738190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22" grpId="0" animBg="1"/>
      <p:bldP spid="209923" grpId="0" animBg="1"/>
      <p:bldP spid="209924" grpId="0" animBg="1"/>
      <p:bldP spid="209925" grpId="0" animBg="1"/>
      <p:bldP spid="209926" grpId="0" animBg="1"/>
      <p:bldP spid="209927" grpId="0" animBg="1"/>
      <p:bldP spid="209929" grpId="0"/>
      <p:bldP spid="209930" grpId="0"/>
      <p:bldP spid="209931" grpId="0"/>
      <p:bldP spid="20993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916832"/>
            <a:ext cx="8418512" cy="3062287"/>
          </a:xfrm>
        </p:spPr>
        <p:txBody>
          <a:bodyPr/>
          <a:lstStyle/>
          <a:p>
            <a:r>
              <a:rPr lang="cs-CZ" sz="5400" b="1" dirty="0" smtClean="0">
                <a:solidFill>
                  <a:srgbClr val="CC3300"/>
                </a:solidFill>
              </a:rPr>
              <a:t>8</a:t>
            </a:r>
            <a:br>
              <a:rPr lang="cs-CZ" sz="5400" b="1" dirty="0" smtClean="0">
                <a:solidFill>
                  <a:srgbClr val="CC3300"/>
                </a:solidFill>
              </a:rPr>
            </a:br>
            <a:r>
              <a:rPr lang="cs-CZ" dirty="0"/>
              <a:t/>
            </a:r>
            <a:br>
              <a:rPr lang="cs-CZ" dirty="0"/>
            </a:br>
            <a:r>
              <a:rPr lang="cs-CZ" b="1" dirty="0">
                <a:solidFill>
                  <a:schemeClr val="accent2"/>
                </a:solidFill>
              </a:rPr>
              <a:t>ROZVOJOVÉ SMĚRY MEDICÍNY A PUBLIC HEALTH</a:t>
            </a:r>
          </a:p>
        </p:txBody>
      </p:sp>
    </p:spTree>
    <p:extLst>
      <p:ext uri="{BB962C8B-B14F-4D97-AF65-F5344CB8AC3E}">
        <p14:creationId xmlns:p14="http://schemas.microsoft.com/office/powerpoint/2010/main" val="25494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WordArt 2"/>
          <p:cNvSpPr>
            <a:spLocks noChangeArrowheads="1" noChangeShapeType="1" noTextEdit="1"/>
          </p:cNvSpPr>
          <p:nvPr/>
        </p:nvSpPr>
        <p:spPr bwMode="auto">
          <a:xfrm>
            <a:off x="755650" y="333375"/>
            <a:ext cx="7777163" cy="43338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b="1" kern="10">
                <a:ln w="9525">
                  <a:solidFill>
                    <a:srgbClr val="333399"/>
                  </a:solidFill>
                  <a:round/>
                  <a:headEnd/>
                  <a:tailEnd/>
                </a:ln>
                <a:solidFill>
                  <a:srgbClr val="99CCFF"/>
                </a:solidFill>
                <a:cs typeface="Arial"/>
              </a:rPr>
              <a:t>ZAMĚŘENÍ SYSTÉMU PÉČE O ZDRAVÍ</a:t>
            </a:r>
          </a:p>
        </p:txBody>
      </p:sp>
      <p:sp>
        <p:nvSpPr>
          <p:cNvPr id="210947" name="Line 3"/>
          <p:cNvSpPr>
            <a:spLocks noChangeShapeType="1"/>
          </p:cNvSpPr>
          <p:nvPr/>
        </p:nvSpPr>
        <p:spPr bwMode="auto">
          <a:xfrm flipH="1">
            <a:off x="4643438" y="1412875"/>
            <a:ext cx="0" cy="482441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0948" name="Line 4"/>
          <p:cNvSpPr>
            <a:spLocks noChangeShapeType="1"/>
          </p:cNvSpPr>
          <p:nvPr/>
        </p:nvSpPr>
        <p:spPr bwMode="auto">
          <a:xfrm flipV="1">
            <a:off x="1908175" y="3787775"/>
            <a:ext cx="5472113" cy="7143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0949" name="Text Box 5"/>
          <p:cNvSpPr txBox="1">
            <a:spLocks noChangeArrowheads="1"/>
          </p:cNvSpPr>
          <p:nvPr/>
        </p:nvSpPr>
        <p:spPr bwMode="auto">
          <a:xfrm>
            <a:off x="3752850" y="6205538"/>
            <a:ext cx="1838325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cs-CZ" sz="2800" b="1">
                <a:solidFill>
                  <a:srgbClr val="333399"/>
                </a:solidFill>
              </a:rPr>
              <a:t>jedinec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0950" name="Text Box 6"/>
          <p:cNvSpPr txBox="1">
            <a:spLocks noChangeArrowheads="1"/>
          </p:cNvSpPr>
          <p:nvPr/>
        </p:nvSpPr>
        <p:spPr bwMode="auto">
          <a:xfrm>
            <a:off x="3492500" y="947738"/>
            <a:ext cx="2303463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cs-CZ" sz="2800" b="1">
                <a:solidFill>
                  <a:srgbClr val="333399"/>
                </a:solidFill>
              </a:rPr>
              <a:t>populace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0951" name="Text Box 7"/>
          <p:cNvSpPr txBox="1">
            <a:spLocks noChangeArrowheads="1"/>
          </p:cNvSpPr>
          <p:nvPr/>
        </p:nvSpPr>
        <p:spPr bwMode="auto">
          <a:xfrm>
            <a:off x="7477125" y="3536950"/>
            <a:ext cx="1512888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 b="1">
                <a:solidFill>
                  <a:srgbClr val="333399"/>
                </a:solidFill>
              </a:rPr>
              <a:t>zdraví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0952" name="Text Box 8"/>
          <p:cNvSpPr txBox="1">
            <a:spLocks noChangeArrowheads="1"/>
          </p:cNvSpPr>
          <p:nvPr/>
        </p:nvSpPr>
        <p:spPr bwMode="auto">
          <a:xfrm>
            <a:off x="512763" y="3600450"/>
            <a:ext cx="1395412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 b="1">
                <a:solidFill>
                  <a:srgbClr val="333399"/>
                </a:solidFill>
              </a:rPr>
              <a:t>nemoc</a:t>
            </a:r>
            <a:endParaRPr lang="cs-CZ" sz="280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2718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Oval 2"/>
          <p:cNvSpPr>
            <a:spLocks noChangeArrowheads="1"/>
          </p:cNvSpPr>
          <p:nvPr/>
        </p:nvSpPr>
        <p:spPr bwMode="auto">
          <a:xfrm>
            <a:off x="2352675" y="1627188"/>
            <a:ext cx="4595813" cy="4367212"/>
          </a:xfrm>
          <a:prstGeom prst="ellipse">
            <a:avLst/>
          </a:prstGeom>
          <a:solidFill>
            <a:srgbClr val="A1C5FF"/>
          </a:solidFill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1971" name="Line 3"/>
          <p:cNvSpPr>
            <a:spLocks noChangeShapeType="1"/>
          </p:cNvSpPr>
          <p:nvPr/>
        </p:nvSpPr>
        <p:spPr bwMode="auto">
          <a:xfrm flipH="1">
            <a:off x="4643438" y="1412875"/>
            <a:ext cx="0" cy="482441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1972" name="Line 4"/>
          <p:cNvSpPr>
            <a:spLocks noChangeShapeType="1"/>
          </p:cNvSpPr>
          <p:nvPr/>
        </p:nvSpPr>
        <p:spPr bwMode="auto">
          <a:xfrm flipV="1">
            <a:off x="1908175" y="3787775"/>
            <a:ext cx="5472113" cy="7143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1973" name="Text Box 5"/>
          <p:cNvSpPr txBox="1">
            <a:spLocks noChangeArrowheads="1"/>
          </p:cNvSpPr>
          <p:nvPr/>
        </p:nvSpPr>
        <p:spPr bwMode="auto">
          <a:xfrm>
            <a:off x="3803650" y="6288088"/>
            <a:ext cx="1838325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cs-CZ" sz="2800" b="1">
                <a:solidFill>
                  <a:srgbClr val="333399"/>
                </a:solidFill>
              </a:rPr>
              <a:t>jedinec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1974" name="Text Box 6"/>
          <p:cNvSpPr txBox="1">
            <a:spLocks noChangeArrowheads="1"/>
          </p:cNvSpPr>
          <p:nvPr/>
        </p:nvSpPr>
        <p:spPr bwMode="auto">
          <a:xfrm>
            <a:off x="3492500" y="981075"/>
            <a:ext cx="2303463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cs-CZ" sz="2800" b="1">
                <a:solidFill>
                  <a:srgbClr val="333399"/>
                </a:solidFill>
              </a:rPr>
              <a:t>populace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1975" name="Text Box 7"/>
          <p:cNvSpPr txBox="1">
            <a:spLocks noChangeArrowheads="1"/>
          </p:cNvSpPr>
          <p:nvPr/>
        </p:nvSpPr>
        <p:spPr bwMode="auto">
          <a:xfrm>
            <a:off x="7512050" y="3521075"/>
            <a:ext cx="1512888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 b="1">
                <a:solidFill>
                  <a:srgbClr val="333399"/>
                </a:solidFill>
              </a:rPr>
              <a:t>zdraví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1976" name="Text Box 8"/>
          <p:cNvSpPr txBox="1">
            <a:spLocks noChangeArrowheads="1"/>
          </p:cNvSpPr>
          <p:nvPr/>
        </p:nvSpPr>
        <p:spPr bwMode="auto">
          <a:xfrm>
            <a:off x="442913" y="3576638"/>
            <a:ext cx="1395412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 b="1">
                <a:solidFill>
                  <a:srgbClr val="333399"/>
                </a:solidFill>
              </a:rPr>
              <a:t>nemoc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1977" name="WordArt 9"/>
          <p:cNvSpPr>
            <a:spLocks noChangeArrowheads="1" noChangeShapeType="1" noTextEdit="1"/>
          </p:cNvSpPr>
          <p:nvPr/>
        </p:nvSpPr>
        <p:spPr bwMode="auto">
          <a:xfrm>
            <a:off x="2700338" y="1916113"/>
            <a:ext cx="3960812" cy="3817937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spcFirstLastPara="1" wrap="none" fromWordArt="1">
            <a:prstTxWarp prst="textArchUp">
              <a:avLst>
                <a:gd name="adj" fmla="val 13558894"/>
              </a:avLst>
            </a:prstTxWarp>
          </a:bodyPr>
          <a:lstStyle/>
          <a:p>
            <a:pPr algn="ctr"/>
            <a:r>
              <a:rPr lang="cs-CZ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99"/>
                </a:solidFill>
                <a:cs typeface="Arial"/>
              </a:rPr>
              <a:t>PÉČE O ZDRAVÍ</a:t>
            </a:r>
          </a:p>
        </p:txBody>
      </p:sp>
      <p:sp>
        <p:nvSpPr>
          <p:cNvPr id="211978" name="AutoShape 10"/>
          <p:cNvSpPr>
            <a:spLocks noChangeArrowheads="1"/>
          </p:cNvSpPr>
          <p:nvPr/>
        </p:nvSpPr>
        <p:spPr bwMode="auto">
          <a:xfrm rot="12023756">
            <a:off x="2481263" y="1711325"/>
            <a:ext cx="4322762" cy="4167188"/>
          </a:xfrm>
          <a:custGeom>
            <a:avLst/>
            <a:gdLst>
              <a:gd name="G0" fmla="+- 67574 0 0"/>
              <a:gd name="G1" fmla="+- 7975422 0 0"/>
              <a:gd name="G2" fmla="+- 67574 0 7975422"/>
              <a:gd name="G3" fmla="+- 10800 0 0"/>
              <a:gd name="G4" fmla="+- 0 0 67574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9113 0 0"/>
              <a:gd name="G9" fmla="+- 0 0 7975422"/>
              <a:gd name="G10" fmla="+- 9113 0 2700"/>
              <a:gd name="G11" fmla="cos G10 67574"/>
              <a:gd name="G12" fmla="sin G10 67574"/>
              <a:gd name="G13" fmla="cos 13500 67574"/>
              <a:gd name="G14" fmla="sin 13500 67574"/>
              <a:gd name="G15" fmla="+- G11 10800 0"/>
              <a:gd name="G16" fmla="+- G12 10800 0"/>
              <a:gd name="G17" fmla="+- G13 10800 0"/>
              <a:gd name="G18" fmla="+- G14 10800 0"/>
              <a:gd name="G19" fmla="*/ 9113 1 2"/>
              <a:gd name="G20" fmla="+- G19 5400 0"/>
              <a:gd name="G21" fmla="cos G20 67574"/>
              <a:gd name="G22" fmla="sin G20 67574"/>
              <a:gd name="G23" fmla="+- G21 10800 0"/>
              <a:gd name="G24" fmla="+- G12 G23 G22"/>
              <a:gd name="G25" fmla="+- G22 G23 G11"/>
              <a:gd name="G26" fmla="cos 10800 67574"/>
              <a:gd name="G27" fmla="sin 10800 67574"/>
              <a:gd name="G28" fmla="cos 9113 67574"/>
              <a:gd name="G29" fmla="sin 9113 67574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7975422"/>
              <a:gd name="G36" fmla="sin G34 7975422"/>
              <a:gd name="G37" fmla="+/ 7975422 67574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9113 G39"/>
              <a:gd name="G43" fmla="sin 9113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5624 w 21600"/>
              <a:gd name="T5" fmla="*/ 1321 h 21600"/>
              <a:gd name="T6" fmla="*/ 5568 w 21600"/>
              <a:gd name="T7" fmla="*/ 19271 h 21600"/>
              <a:gd name="T8" fmla="*/ 6432 w 21600"/>
              <a:gd name="T9" fmla="*/ 2801 h 21600"/>
              <a:gd name="T10" fmla="*/ 24297 w 21600"/>
              <a:gd name="T11" fmla="*/ 11042 h 21600"/>
              <a:gd name="T12" fmla="*/ 20691 w 21600"/>
              <a:gd name="T13" fmla="*/ 14523 h 21600"/>
              <a:gd name="T14" fmla="*/ 17211 w 21600"/>
              <a:gd name="T15" fmla="*/ 10915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9911" y="10963"/>
                </a:moveTo>
                <a:cubicBezTo>
                  <a:pt x="19912" y="10909"/>
                  <a:pt x="19913" y="10854"/>
                  <a:pt x="19913" y="10800"/>
                </a:cubicBezTo>
                <a:cubicBezTo>
                  <a:pt x="19913" y="5767"/>
                  <a:pt x="15832" y="1687"/>
                  <a:pt x="10800" y="1687"/>
                </a:cubicBezTo>
                <a:cubicBezTo>
                  <a:pt x="5767" y="1687"/>
                  <a:pt x="1687" y="5767"/>
                  <a:pt x="1687" y="10800"/>
                </a:cubicBezTo>
                <a:cubicBezTo>
                  <a:pt x="1686" y="13959"/>
                  <a:pt x="3323" y="16893"/>
                  <a:pt x="6012" y="18553"/>
                </a:cubicBezTo>
                <a:lnTo>
                  <a:pt x="5125" y="19989"/>
                </a:lnTo>
                <a:cubicBezTo>
                  <a:pt x="1939" y="18021"/>
                  <a:pt x="0" y="14544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0864"/>
                  <a:pt x="21599" y="10929"/>
                  <a:pt x="21598" y="10994"/>
                </a:cubicBezTo>
                <a:lnTo>
                  <a:pt x="24297" y="11042"/>
                </a:lnTo>
                <a:lnTo>
                  <a:pt x="20691" y="14523"/>
                </a:lnTo>
                <a:lnTo>
                  <a:pt x="17211" y="10915"/>
                </a:lnTo>
                <a:lnTo>
                  <a:pt x="19911" y="10963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1979" name="WordArt 11"/>
          <p:cNvSpPr>
            <a:spLocks noChangeArrowheads="1" noChangeShapeType="1" noTextEdit="1"/>
          </p:cNvSpPr>
          <p:nvPr/>
        </p:nvSpPr>
        <p:spPr bwMode="auto">
          <a:xfrm>
            <a:off x="755650" y="404813"/>
            <a:ext cx="7777163" cy="433387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b="1" kern="10">
                <a:ln w="12700">
                  <a:solidFill>
                    <a:srgbClr val="333399"/>
                  </a:solidFill>
                  <a:round/>
                  <a:headEnd/>
                  <a:tailEnd/>
                </a:ln>
                <a:solidFill>
                  <a:srgbClr val="99CCFF"/>
                </a:solidFill>
                <a:cs typeface="Arial"/>
              </a:rPr>
              <a:t>ZAMĚŘENÍ SYSTÉMU PÉČE O ZDRAVÍ</a:t>
            </a:r>
          </a:p>
        </p:txBody>
      </p:sp>
    </p:spTree>
    <p:extLst>
      <p:ext uri="{BB962C8B-B14F-4D97-AF65-F5344CB8AC3E}">
        <p14:creationId xmlns:p14="http://schemas.microsoft.com/office/powerpoint/2010/main" val="20879191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WordArt 2"/>
          <p:cNvSpPr>
            <a:spLocks noChangeArrowheads="1" noChangeShapeType="1" noTextEdit="1"/>
          </p:cNvSpPr>
          <p:nvPr/>
        </p:nvSpPr>
        <p:spPr bwMode="auto">
          <a:xfrm>
            <a:off x="835025" y="330200"/>
            <a:ext cx="7777163" cy="6477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b="1" kern="10">
                <a:ln w="9525">
                  <a:solidFill>
                    <a:srgbClr val="333399"/>
                  </a:solidFill>
                  <a:round/>
                  <a:headEnd/>
                  <a:tailEnd/>
                </a:ln>
                <a:solidFill>
                  <a:srgbClr val="99CCFF"/>
                </a:solidFill>
                <a:cs typeface="Arial"/>
              </a:rPr>
              <a:t>ORIENTACE MEDICÍNY</a:t>
            </a:r>
          </a:p>
        </p:txBody>
      </p:sp>
      <p:sp>
        <p:nvSpPr>
          <p:cNvPr id="212995" name="Oval 3"/>
          <p:cNvSpPr>
            <a:spLocks noChangeArrowheads="1"/>
          </p:cNvSpPr>
          <p:nvPr/>
        </p:nvSpPr>
        <p:spPr bwMode="auto">
          <a:xfrm>
            <a:off x="3254375" y="3316288"/>
            <a:ext cx="1943100" cy="1828800"/>
          </a:xfrm>
          <a:prstGeom prst="ellipse">
            <a:avLst/>
          </a:prstGeom>
          <a:solidFill>
            <a:srgbClr val="A1C5FF"/>
          </a:solidFill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2996" name="Line 4"/>
          <p:cNvSpPr>
            <a:spLocks noChangeShapeType="1"/>
          </p:cNvSpPr>
          <p:nvPr/>
        </p:nvSpPr>
        <p:spPr bwMode="auto">
          <a:xfrm flipH="1">
            <a:off x="4643438" y="1412875"/>
            <a:ext cx="0" cy="482441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2997" name="Line 5"/>
          <p:cNvSpPr>
            <a:spLocks noChangeShapeType="1"/>
          </p:cNvSpPr>
          <p:nvPr/>
        </p:nvSpPr>
        <p:spPr bwMode="auto">
          <a:xfrm flipV="1">
            <a:off x="1908175" y="3787775"/>
            <a:ext cx="5472113" cy="7143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2998" name="Text Box 6"/>
          <p:cNvSpPr txBox="1">
            <a:spLocks noChangeArrowheads="1"/>
          </p:cNvSpPr>
          <p:nvPr/>
        </p:nvSpPr>
        <p:spPr bwMode="auto">
          <a:xfrm>
            <a:off x="3746500" y="6161088"/>
            <a:ext cx="1838325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cs-CZ" sz="2800" b="1">
                <a:solidFill>
                  <a:srgbClr val="333399"/>
                </a:solidFill>
              </a:rPr>
              <a:t>jedinec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2999" name="Text Box 7"/>
          <p:cNvSpPr txBox="1">
            <a:spLocks noChangeArrowheads="1"/>
          </p:cNvSpPr>
          <p:nvPr/>
        </p:nvSpPr>
        <p:spPr bwMode="auto">
          <a:xfrm>
            <a:off x="3509963" y="963613"/>
            <a:ext cx="2303462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cs-CZ" sz="2800" b="1">
                <a:solidFill>
                  <a:srgbClr val="333399"/>
                </a:solidFill>
              </a:rPr>
              <a:t>populace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3000" name="Text Box 8"/>
          <p:cNvSpPr txBox="1">
            <a:spLocks noChangeArrowheads="1"/>
          </p:cNvSpPr>
          <p:nvPr/>
        </p:nvSpPr>
        <p:spPr bwMode="auto">
          <a:xfrm>
            <a:off x="3373438" y="3944938"/>
            <a:ext cx="13779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1600" b="1">
                <a:solidFill>
                  <a:srgbClr val="333399"/>
                </a:solidFill>
              </a:rPr>
              <a:t>Běžná</a:t>
            </a:r>
          </a:p>
          <a:p>
            <a:r>
              <a:rPr lang="cs-CZ" sz="1600" b="1">
                <a:solidFill>
                  <a:srgbClr val="333399"/>
                </a:solidFill>
              </a:rPr>
              <a:t>medicínská </a:t>
            </a:r>
          </a:p>
          <a:p>
            <a:r>
              <a:rPr lang="cs-CZ" sz="1600" b="1">
                <a:solidFill>
                  <a:srgbClr val="333399"/>
                </a:solidFill>
              </a:rPr>
              <a:t>péče</a:t>
            </a:r>
            <a:endParaRPr lang="cs-CZ">
              <a:solidFill>
                <a:srgbClr val="333399"/>
              </a:solidFill>
            </a:endParaRPr>
          </a:p>
        </p:txBody>
      </p:sp>
      <p:sp>
        <p:nvSpPr>
          <p:cNvPr id="213001" name="Oval 9"/>
          <p:cNvSpPr>
            <a:spLocks noChangeArrowheads="1"/>
          </p:cNvSpPr>
          <p:nvPr/>
        </p:nvSpPr>
        <p:spPr bwMode="auto">
          <a:xfrm>
            <a:off x="2352675" y="1627188"/>
            <a:ext cx="4595813" cy="4367212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3002" name="Text Box 10"/>
          <p:cNvSpPr txBox="1">
            <a:spLocks noChangeArrowheads="1"/>
          </p:cNvSpPr>
          <p:nvPr/>
        </p:nvSpPr>
        <p:spPr bwMode="auto">
          <a:xfrm>
            <a:off x="7459663" y="3521075"/>
            <a:ext cx="1512887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 b="1">
                <a:solidFill>
                  <a:srgbClr val="333399"/>
                </a:solidFill>
              </a:rPr>
              <a:t>zdraví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3003" name="Text Box 11"/>
          <p:cNvSpPr txBox="1">
            <a:spLocks noChangeArrowheads="1"/>
          </p:cNvSpPr>
          <p:nvPr/>
        </p:nvSpPr>
        <p:spPr bwMode="auto">
          <a:xfrm>
            <a:off x="419100" y="3582988"/>
            <a:ext cx="1395413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 b="1">
                <a:solidFill>
                  <a:srgbClr val="333399"/>
                </a:solidFill>
              </a:rPr>
              <a:t>nemoc</a:t>
            </a:r>
            <a:endParaRPr lang="cs-CZ" sz="280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9663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692150"/>
            <a:ext cx="8229600" cy="1143000"/>
          </a:xfrm>
        </p:spPr>
        <p:txBody>
          <a:bodyPr/>
          <a:lstStyle/>
          <a:p>
            <a:r>
              <a:rPr lang="cs-CZ" b="1" dirty="0">
                <a:solidFill>
                  <a:schemeClr val="accent2"/>
                </a:solidFill>
              </a:rPr>
              <a:t>Operační výzkum </a:t>
            </a:r>
            <a:br>
              <a:rPr lang="cs-CZ" b="1" dirty="0">
                <a:solidFill>
                  <a:schemeClr val="accent2"/>
                </a:solidFill>
              </a:rPr>
            </a:b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060575"/>
            <a:ext cx="7272337" cy="3529013"/>
          </a:xfrm>
        </p:spPr>
        <p:txBody>
          <a:bodyPr/>
          <a:lstStyle/>
          <a:p>
            <a:r>
              <a:rPr lang="cs-CZ" dirty="0"/>
              <a:t>hledání optimálního řešení manažerských problémů</a:t>
            </a:r>
          </a:p>
          <a:p>
            <a:r>
              <a:rPr lang="cs-CZ" dirty="0" smtClean="0"/>
              <a:t>využití vědeckých přístupů v manažerském rozhodování</a:t>
            </a:r>
          </a:p>
          <a:p>
            <a:r>
              <a:rPr lang="cs-CZ" dirty="0" smtClean="0"/>
              <a:t>systémový přístup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835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WordArt 2"/>
          <p:cNvSpPr>
            <a:spLocks noChangeArrowheads="1" noChangeShapeType="1" noTextEdit="1"/>
          </p:cNvSpPr>
          <p:nvPr/>
        </p:nvSpPr>
        <p:spPr bwMode="auto">
          <a:xfrm>
            <a:off x="912813" y="384175"/>
            <a:ext cx="7416800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b="1" kern="10">
                <a:ln w="9525">
                  <a:solidFill>
                    <a:srgbClr val="333399"/>
                  </a:solidFill>
                  <a:round/>
                  <a:headEnd/>
                  <a:tailEnd/>
                </a:ln>
                <a:solidFill>
                  <a:srgbClr val="99CCFF"/>
                </a:solidFill>
                <a:cs typeface="Arial"/>
              </a:rPr>
              <a:t>ROZVOJOVÉ SMĚRY MEDICÍNY (A)</a:t>
            </a:r>
          </a:p>
        </p:txBody>
      </p:sp>
      <p:sp>
        <p:nvSpPr>
          <p:cNvPr id="214019" name="AutoShape 3"/>
          <p:cNvSpPr>
            <a:spLocks noChangeArrowheads="1"/>
          </p:cNvSpPr>
          <p:nvPr/>
        </p:nvSpPr>
        <p:spPr bwMode="auto">
          <a:xfrm rot="-45864595">
            <a:off x="3028950" y="4652963"/>
            <a:ext cx="800100" cy="457200"/>
          </a:xfrm>
          <a:prstGeom prst="leftArrow">
            <a:avLst>
              <a:gd name="adj1" fmla="val 49991"/>
              <a:gd name="adj2" fmla="val 42851"/>
            </a:avLst>
          </a:prstGeom>
          <a:solidFill>
            <a:srgbClr val="FFFFFF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4020" name="Oval 4"/>
          <p:cNvSpPr>
            <a:spLocks noChangeArrowheads="1"/>
          </p:cNvSpPr>
          <p:nvPr/>
        </p:nvSpPr>
        <p:spPr bwMode="auto">
          <a:xfrm>
            <a:off x="3313113" y="3265488"/>
            <a:ext cx="1943100" cy="1828800"/>
          </a:xfrm>
          <a:prstGeom prst="ellipse">
            <a:avLst/>
          </a:prstGeom>
          <a:solidFill>
            <a:srgbClr val="A1C5FF"/>
          </a:solidFill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4021" name="Line 5"/>
          <p:cNvSpPr>
            <a:spLocks noChangeShapeType="1"/>
          </p:cNvSpPr>
          <p:nvPr/>
        </p:nvSpPr>
        <p:spPr bwMode="auto">
          <a:xfrm flipH="1">
            <a:off x="4702175" y="1362075"/>
            <a:ext cx="0" cy="482441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4022" name="Line 6"/>
          <p:cNvSpPr>
            <a:spLocks noChangeShapeType="1"/>
          </p:cNvSpPr>
          <p:nvPr/>
        </p:nvSpPr>
        <p:spPr bwMode="auto">
          <a:xfrm flipV="1">
            <a:off x="1966913" y="3736975"/>
            <a:ext cx="5472112" cy="7143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4023" name="Text Box 7"/>
          <p:cNvSpPr txBox="1">
            <a:spLocks noChangeArrowheads="1"/>
          </p:cNvSpPr>
          <p:nvPr/>
        </p:nvSpPr>
        <p:spPr bwMode="auto">
          <a:xfrm>
            <a:off x="3805238" y="6110288"/>
            <a:ext cx="1838325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cs-CZ" sz="2800" b="1">
                <a:solidFill>
                  <a:srgbClr val="333399"/>
                </a:solidFill>
              </a:rPr>
              <a:t>jedinec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4024" name="Text Box 8"/>
          <p:cNvSpPr txBox="1">
            <a:spLocks noChangeArrowheads="1"/>
          </p:cNvSpPr>
          <p:nvPr/>
        </p:nvSpPr>
        <p:spPr bwMode="auto">
          <a:xfrm>
            <a:off x="3568700" y="912813"/>
            <a:ext cx="2303463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cs-CZ" sz="2800" b="1">
                <a:solidFill>
                  <a:srgbClr val="333399"/>
                </a:solidFill>
              </a:rPr>
              <a:t>populace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4025" name="Text Box 9"/>
          <p:cNvSpPr txBox="1">
            <a:spLocks noChangeArrowheads="1"/>
          </p:cNvSpPr>
          <p:nvPr/>
        </p:nvSpPr>
        <p:spPr bwMode="auto">
          <a:xfrm>
            <a:off x="3432175" y="3894138"/>
            <a:ext cx="13779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1600" b="1">
                <a:solidFill>
                  <a:srgbClr val="333399"/>
                </a:solidFill>
              </a:rPr>
              <a:t>Běžná</a:t>
            </a:r>
          </a:p>
          <a:p>
            <a:r>
              <a:rPr lang="cs-CZ" sz="1600" b="1">
                <a:solidFill>
                  <a:srgbClr val="333399"/>
                </a:solidFill>
              </a:rPr>
              <a:t>medicínská </a:t>
            </a:r>
          </a:p>
          <a:p>
            <a:r>
              <a:rPr lang="cs-CZ" sz="1600" b="1">
                <a:solidFill>
                  <a:srgbClr val="333399"/>
                </a:solidFill>
              </a:rPr>
              <a:t>péče</a:t>
            </a:r>
            <a:endParaRPr lang="cs-CZ">
              <a:solidFill>
                <a:srgbClr val="333399"/>
              </a:solidFill>
            </a:endParaRPr>
          </a:p>
        </p:txBody>
      </p:sp>
      <p:sp>
        <p:nvSpPr>
          <p:cNvPr id="214026" name="Oval 10"/>
          <p:cNvSpPr>
            <a:spLocks noChangeArrowheads="1"/>
          </p:cNvSpPr>
          <p:nvPr/>
        </p:nvSpPr>
        <p:spPr bwMode="auto">
          <a:xfrm>
            <a:off x="2411413" y="1576388"/>
            <a:ext cx="4595812" cy="4367212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4027" name="Text Box 11"/>
          <p:cNvSpPr txBox="1">
            <a:spLocks noChangeArrowheads="1"/>
          </p:cNvSpPr>
          <p:nvPr/>
        </p:nvSpPr>
        <p:spPr bwMode="auto">
          <a:xfrm>
            <a:off x="2860675" y="4357688"/>
            <a:ext cx="4953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>
                <a:solidFill>
                  <a:srgbClr val="333399"/>
                </a:solidFill>
                <a:latin typeface="Arial Black" pitchFamily="34" charset="0"/>
              </a:rPr>
              <a:t>A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4028" name="Text Box 12"/>
          <p:cNvSpPr txBox="1">
            <a:spLocks noChangeArrowheads="1"/>
          </p:cNvSpPr>
          <p:nvPr/>
        </p:nvSpPr>
        <p:spPr bwMode="auto">
          <a:xfrm>
            <a:off x="7518400" y="3470275"/>
            <a:ext cx="1512888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 b="1">
                <a:solidFill>
                  <a:srgbClr val="333399"/>
                </a:solidFill>
              </a:rPr>
              <a:t>zdraví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4029" name="Text Box 13"/>
          <p:cNvSpPr txBox="1">
            <a:spLocks noChangeArrowheads="1"/>
          </p:cNvSpPr>
          <p:nvPr/>
        </p:nvSpPr>
        <p:spPr bwMode="auto">
          <a:xfrm>
            <a:off x="477838" y="3532188"/>
            <a:ext cx="1395412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 b="1">
                <a:solidFill>
                  <a:srgbClr val="333399"/>
                </a:solidFill>
              </a:rPr>
              <a:t>nemoc</a:t>
            </a:r>
            <a:endParaRPr lang="cs-CZ" sz="2800">
              <a:solidFill>
                <a:srgbClr val="333399"/>
              </a:solidFill>
            </a:endParaRPr>
          </a:p>
        </p:txBody>
      </p:sp>
      <p:grpSp>
        <p:nvGrpSpPr>
          <p:cNvPr id="214030" name="Group 14"/>
          <p:cNvGrpSpPr>
            <a:grpSpLocks/>
          </p:cNvGrpSpPr>
          <p:nvPr/>
        </p:nvGrpSpPr>
        <p:grpSpPr bwMode="auto">
          <a:xfrm rot="17339689">
            <a:off x="2379662" y="4716463"/>
            <a:ext cx="646113" cy="668338"/>
            <a:chOff x="1588" y="711"/>
            <a:chExt cx="798" cy="876"/>
          </a:xfrm>
        </p:grpSpPr>
        <p:sp>
          <p:nvSpPr>
            <p:cNvPr id="214031" name="AutoShape 15"/>
            <p:cNvSpPr>
              <a:spLocks noChangeArrowheads="1"/>
            </p:cNvSpPr>
            <p:nvPr/>
          </p:nvSpPr>
          <p:spPr bwMode="auto">
            <a:xfrm rot="1588612">
              <a:off x="1588" y="1407"/>
              <a:ext cx="312" cy="180"/>
            </a:xfrm>
            <a:prstGeom prst="rightArrow">
              <a:avLst>
                <a:gd name="adj1" fmla="val 50000"/>
                <a:gd name="adj2" fmla="val 43333"/>
              </a:avLst>
            </a:prstGeom>
            <a:solidFill>
              <a:srgbClr val="0066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14032" name="AutoShape 16"/>
            <p:cNvSpPr>
              <a:spLocks noChangeArrowheads="1"/>
            </p:cNvSpPr>
            <p:nvPr/>
          </p:nvSpPr>
          <p:spPr bwMode="auto">
            <a:xfrm rot="1862422">
              <a:off x="1690" y="1222"/>
              <a:ext cx="312" cy="180"/>
            </a:xfrm>
            <a:prstGeom prst="rightArrow">
              <a:avLst>
                <a:gd name="adj1" fmla="val 50000"/>
                <a:gd name="adj2" fmla="val 43333"/>
              </a:avLst>
            </a:prstGeom>
            <a:solidFill>
              <a:srgbClr val="0066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14033" name="AutoShape 17"/>
            <p:cNvSpPr>
              <a:spLocks noChangeArrowheads="1"/>
            </p:cNvSpPr>
            <p:nvPr/>
          </p:nvSpPr>
          <p:spPr bwMode="auto">
            <a:xfrm rot="1952319">
              <a:off x="1815" y="1048"/>
              <a:ext cx="312" cy="180"/>
            </a:xfrm>
            <a:prstGeom prst="rightArrow">
              <a:avLst>
                <a:gd name="adj1" fmla="val 50000"/>
                <a:gd name="adj2" fmla="val 43333"/>
              </a:avLst>
            </a:prstGeom>
            <a:solidFill>
              <a:srgbClr val="0066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14034" name="AutoShape 18"/>
            <p:cNvSpPr>
              <a:spLocks noChangeArrowheads="1"/>
            </p:cNvSpPr>
            <p:nvPr/>
          </p:nvSpPr>
          <p:spPr bwMode="auto">
            <a:xfrm rot="2168645">
              <a:off x="1940" y="868"/>
              <a:ext cx="313" cy="180"/>
            </a:xfrm>
            <a:prstGeom prst="rightArrow">
              <a:avLst>
                <a:gd name="adj1" fmla="val 50000"/>
                <a:gd name="adj2" fmla="val 43472"/>
              </a:avLst>
            </a:prstGeom>
            <a:solidFill>
              <a:srgbClr val="0066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14035" name="AutoShape 19"/>
            <p:cNvSpPr>
              <a:spLocks noChangeArrowheads="1"/>
            </p:cNvSpPr>
            <p:nvPr/>
          </p:nvSpPr>
          <p:spPr bwMode="auto">
            <a:xfrm rot="2417148">
              <a:off x="2074" y="711"/>
              <a:ext cx="312" cy="180"/>
            </a:xfrm>
            <a:prstGeom prst="rightArrow">
              <a:avLst>
                <a:gd name="adj1" fmla="val 50000"/>
                <a:gd name="adj2" fmla="val 43333"/>
              </a:avLst>
            </a:prstGeom>
            <a:solidFill>
              <a:srgbClr val="0066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</p:grpSp>
      <p:grpSp>
        <p:nvGrpSpPr>
          <p:cNvPr id="214036" name="Group 20"/>
          <p:cNvGrpSpPr>
            <a:grpSpLocks/>
          </p:cNvGrpSpPr>
          <p:nvPr/>
        </p:nvGrpSpPr>
        <p:grpSpPr bwMode="auto">
          <a:xfrm rot="16073853">
            <a:off x="2965451" y="5302250"/>
            <a:ext cx="646112" cy="668337"/>
            <a:chOff x="1588" y="711"/>
            <a:chExt cx="798" cy="876"/>
          </a:xfrm>
        </p:grpSpPr>
        <p:sp>
          <p:nvSpPr>
            <p:cNvPr id="214037" name="AutoShape 21"/>
            <p:cNvSpPr>
              <a:spLocks noChangeArrowheads="1"/>
            </p:cNvSpPr>
            <p:nvPr/>
          </p:nvSpPr>
          <p:spPr bwMode="auto">
            <a:xfrm rot="1588612">
              <a:off x="1588" y="1407"/>
              <a:ext cx="312" cy="180"/>
            </a:xfrm>
            <a:prstGeom prst="rightArrow">
              <a:avLst>
                <a:gd name="adj1" fmla="val 50000"/>
                <a:gd name="adj2" fmla="val 43333"/>
              </a:avLst>
            </a:prstGeom>
            <a:solidFill>
              <a:srgbClr val="0066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14038" name="AutoShape 22"/>
            <p:cNvSpPr>
              <a:spLocks noChangeArrowheads="1"/>
            </p:cNvSpPr>
            <p:nvPr/>
          </p:nvSpPr>
          <p:spPr bwMode="auto">
            <a:xfrm rot="1862422">
              <a:off x="1690" y="1222"/>
              <a:ext cx="312" cy="180"/>
            </a:xfrm>
            <a:prstGeom prst="rightArrow">
              <a:avLst>
                <a:gd name="adj1" fmla="val 50000"/>
                <a:gd name="adj2" fmla="val 43333"/>
              </a:avLst>
            </a:prstGeom>
            <a:solidFill>
              <a:srgbClr val="0066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14039" name="AutoShape 23"/>
            <p:cNvSpPr>
              <a:spLocks noChangeArrowheads="1"/>
            </p:cNvSpPr>
            <p:nvPr/>
          </p:nvSpPr>
          <p:spPr bwMode="auto">
            <a:xfrm rot="1952319">
              <a:off x="1815" y="1048"/>
              <a:ext cx="312" cy="180"/>
            </a:xfrm>
            <a:prstGeom prst="rightArrow">
              <a:avLst>
                <a:gd name="adj1" fmla="val 50000"/>
                <a:gd name="adj2" fmla="val 43333"/>
              </a:avLst>
            </a:prstGeom>
            <a:solidFill>
              <a:srgbClr val="0066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14040" name="AutoShape 24"/>
            <p:cNvSpPr>
              <a:spLocks noChangeArrowheads="1"/>
            </p:cNvSpPr>
            <p:nvPr/>
          </p:nvSpPr>
          <p:spPr bwMode="auto">
            <a:xfrm rot="2168645">
              <a:off x="1940" y="868"/>
              <a:ext cx="313" cy="180"/>
            </a:xfrm>
            <a:prstGeom prst="rightArrow">
              <a:avLst>
                <a:gd name="adj1" fmla="val 50000"/>
                <a:gd name="adj2" fmla="val 43472"/>
              </a:avLst>
            </a:prstGeom>
            <a:solidFill>
              <a:srgbClr val="0066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14041" name="AutoShape 25"/>
            <p:cNvSpPr>
              <a:spLocks noChangeArrowheads="1"/>
            </p:cNvSpPr>
            <p:nvPr/>
          </p:nvSpPr>
          <p:spPr bwMode="auto">
            <a:xfrm rot="2417148">
              <a:off x="2074" y="711"/>
              <a:ext cx="312" cy="180"/>
            </a:xfrm>
            <a:prstGeom prst="rightArrow">
              <a:avLst>
                <a:gd name="adj1" fmla="val 50000"/>
                <a:gd name="adj2" fmla="val 43333"/>
              </a:avLst>
            </a:prstGeom>
            <a:solidFill>
              <a:srgbClr val="0066CC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865312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AutoShape 2"/>
          <p:cNvSpPr>
            <a:spLocks noChangeArrowheads="1"/>
          </p:cNvSpPr>
          <p:nvPr/>
        </p:nvSpPr>
        <p:spPr bwMode="auto">
          <a:xfrm rot="2368020">
            <a:off x="3332163" y="3098800"/>
            <a:ext cx="800100" cy="457200"/>
          </a:xfrm>
          <a:prstGeom prst="leftArrow">
            <a:avLst>
              <a:gd name="adj1" fmla="val 50000"/>
              <a:gd name="adj2" fmla="val 43750"/>
            </a:avLst>
          </a:prstGeom>
          <a:solidFill>
            <a:srgbClr val="FFFFFF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5043" name="AutoShape 3"/>
          <p:cNvSpPr>
            <a:spLocks noChangeArrowheads="1"/>
          </p:cNvSpPr>
          <p:nvPr/>
        </p:nvSpPr>
        <p:spPr bwMode="auto">
          <a:xfrm rot="-45864595">
            <a:off x="2970213" y="4703763"/>
            <a:ext cx="800100" cy="457200"/>
          </a:xfrm>
          <a:prstGeom prst="leftArrow">
            <a:avLst>
              <a:gd name="adj1" fmla="val 49991"/>
              <a:gd name="adj2" fmla="val 42851"/>
            </a:avLst>
          </a:prstGeom>
          <a:solidFill>
            <a:srgbClr val="FFFFFF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5044" name="Oval 4"/>
          <p:cNvSpPr>
            <a:spLocks noChangeArrowheads="1"/>
          </p:cNvSpPr>
          <p:nvPr/>
        </p:nvSpPr>
        <p:spPr bwMode="auto">
          <a:xfrm>
            <a:off x="3254375" y="3316288"/>
            <a:ext cx="1943100" cy="1828800"/>
          </a:xfrm>
          <a:prstGeom prst="ellipse">
            <a:avLst/>
          </a:prstGeom>
          <a:solidFill>
            <a:srgbClr val="A1C5FF"/>
          </a:solidFill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5045" name="Line 5"/>
          <p:cNvSpPr>
            <a:spLocks noChangeShapeType="1"/>
          </p:cNvSpPr>
          <p:nvPr/>
        </p:nvSpPr>
        <p:spPr bwMode="auto">
          <a:xfrm flipH="1">
            <a:off x="4643438" y="1412875"/>
            <a:ext cx="0" cy="482441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5046" name="Line 6"/>
          <p:cNvSpPr>
            <a:spLocks noChangeShapeType="1"/>
          </p:cNvSpPr>
          <p:nvPr/>
        </p:nvSpPr>
        <p:spPr bwMode="auto">
          <a:xfrm flipV="1">
            <a:off x="1908175" y="3787775"/>
            <a:ext cx="5472113" cy="7143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5047" name="Text Box 7"/>
          <p:cNvSpPr txBox="1">
            <a:spLocks noChangeArrowheads="1"/>
          </p:cNvSpPr>
          <p:nvPr/>
        </p:nvSpPr>
        <p:spPr bwMode="auto">
          <a:xfrm>
            <a:off x="3746500" y="6161088"/>
            <a:ext cx="1838325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cs-CZ" sz="2800" b="1">
                <a:solidFill>
                  <a:srgbClr val="333399"/>
                </a:solidFill>
              </a:rPr>
              <a:t>jedinec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5048" name="Text Box 8"/>
          <p:cNvSpPr txBox="1">
            <a:spLocks noChangeArrowheads="1"/>
          </p:cNvSpPr>
          <p:nvPr/>
        </p:nvSpPr>
        <p:spPr bwMode="auto">
          <a:xfrm>
            <a:off x="3509963" y="963613"/>
            <a:ext cx="2303462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cs-CZ" sz="2800" b="1">
                <a:solidFill>
                  <a:srgbClr val="333399"/>
                </a:solidFill>
              </a:rPr>
              <a:t>populace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5049" name="Text Box 9"/>
          <p:cNvSpPr txBox="1">
            <a:spLocks noChangeArrowheads="1"/>
          </p:cNvSpPr>
          <p:nvPr/>
        </p:nvSpPr>
        <p:spPr bwMode="auto">
          <a:xfrm>
            <a:off x="3373438" y="3944938"/>
            <a:ext cx="13779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1600" b="1">
                <a:solidFill>
                  <a:srgbClr val="333399"/>
                </a:solidFill>
              </a:rPr>
              <a:t>Běžná</a:t>
            </a:r>
          </a:p>
          <a:p>
            <a:r>
              <a:rPr lang="cs-CZ" sz="1600" b="1">
                <a:solidFill>
                  <a:srgbClr val="333399"/>
                </a:solidFill>
              </a:rPr>
              <a:t>medicínská </a:t>
            </a:r>
          </a:p>
          <a:p>
            <a:r>
              <a:rPr lang="cs-CZ" sz="1600" b="1">
                <a:solidFill>
                  <a:srgbClr val="333399"/>
                </a:solidFill>
              </a:rPr>
              <a:t>péče</a:t>
            </a:r>
            <a:endParaRPr lang="cs-CZ">
              <a:solidFill>
                <a:srgbClr val="333399"/>
              </a:solidFill>
            </a:endParaRPr>
          </a:p>
        </p:txBody>
      </p:sp>
      <p:sp>
        <p:nvSpPr>
          <p:cNvPr id="215050" name="Oval 10"/>
          <p:cNvSpPr>
            <a:spLocks noChangeArrowheads="1"/>
          </p:cNvSpPr>
          <p:nvPr/>
        </p:nvSpPr>
        <p:spPr bwMode="auto">
          <a:xfrm>
            <a:off x="2352675" y="1627188"/>
            <a:ext cx="4595813" cy="4367212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5051" name="Text Box 11"/>
          <p:cNvSpPr txBox="1">
            <a:spLocks noChangeArrowheads="1"/>
          </p:cNvSpPr>
          <p:nvPr/>
        </p:nvSpPr>
        <p:spPr bwMode="auto">
          <a:xfrm>
            <a:off x="2801938" y="4408488"/>
            <a:ext cx="4953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>
                <a:solidFill>
                  <a:srgbClr val="333399"/>
                </a:solidFill>
                <a:latin typeface="Arial Black" pitchFamily="34" charset="0"/>
              </a:rPr>
              <a:t>A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5052" name="Text Box 12"/>
          <p:cNvSpPr txBox="1">
            <a:spLocks noChangeArrowheads="1"/>
          </p:cNvSpPr>
          <p:nvPr/>
        </p:nvSpPr>
        <p:spPr bwMode="auto">
          <a:xfrm>
            <a:off x="2925763" y="2663825"/>
            <a:ext cx="4286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>
                <a:solidFill>
                  <a:srgbClr val="333399"/>
                </a:solidFill>
                <a:latin typeface="Arial Black" pitchFamily="34" charset="0"/>
              </a:rPr>
              <a:t>B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5053" name="AutoShape 13"/>
          <p:cNvSpPr>
            <a:spLocks noChangeArrowheads="1"/>
          </p:cNvSpPr>
          <p:nvPr/>
        </p:nvSpPr>
        <p:spPr bwMode="auto">
          <a:xfrm rot="1862422">
            <a:off x="2420938" y="2573338"/>
            <a:ext cx="247650" cy="142875"/>
          </a:xfrm>
          <a:prstGeom prst="rightArrow">
            <a:avLst>
              <a:gd name="adj1" fmla="val 50000"/>
              <a:gd name="adj2" fmla="val 43333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5054" name="AutoShape 14"/>
          <p:cNvSpPr>
            <a:spLocks noChangeArrowheads="1"/>
          </p:cNvSpPr>
          <p:nvPr/>
        </p:nvSpPr>
        <p:spPr bwMode="auto">
          <a:xfrm rot="1952319">
            <a:off x="2520950" y="2435225"/>
            <a:ext cx="247650" cy="142875"/>
          </a:xfrm>
          <a:prstGeom prst="rightArrow">
            <a:avLst>
              <a:gd name="adj1" fmla="val 50000"/>
              <a:gd name="adj2" fmla="val 43333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5055" name="AutoShape 15"/>
          <p:cNvSpPr>
            <a:spLocks noChangeArrowheads="1"/>
          </p:cNvSpPr>
          <p:nvPr/>
        </p:nvSpPr>
        <p:spPr bwMode="auto">
          <a:xfrm rot="2168645">
            <a:off x="2619375" y="2292350"/>
            <a:ext cx="249238" cy="142875"/>
          </a:xfrm>
          <a:prstGeom prst="rightArrow">
            <a:avLst>
              <a:gd name="adj1" fmla="val 50000"/>
              <a:gd name="adj2" fmla="val 43611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5056" name="Text Box 16"/>
          <p:cNvSpPr txBox="1">
            <a:spLocks noChangeArrowheads="1"/>
          </p:cNvSpPr>
          <p:nvPr/>
        </p:nvSpPr>
        <p:spPr bwMode="auto">
          <a:xfrm>
            <a:off x="7459663" y="3521075"/>
            <a:ext cx="1512887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 b="1">
                <a:solidFill>
                  <a:srgbClr val="333399"/>
                </a:solidFill>
              </a:rPr>
              <a:t>zdraví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5057" name="Text Box 17"/>
          <p:cNvSpPr txBox="1">
            <a:spLocks noChangeArrowheads="1"/>
          </p:cNvSpPr>
          <p:nvPr/>
        </p:nvSpPr>
        <p:spPr bwMode="auto">
          <a:xfrm>
            <a:off x="530225" y="3582988"/>
            <a:ext cx="1395413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 b="1">
                <a:solidFill>
                  <a:srgbClr val="333399"/>
                </a:solidFill>
              </a:rPr>
              <a:t>nemoc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5058" name="WordArt 18"/>
          <p:cNvSpPr>
            <a:spLocks noChangeArrowheads="1" noChangeShapeType="1" noTextEdit="1"/>
          </p:cNvSpPr>
          <p:nvPr/>
        </p:nvSpPr>
        <p:spPr bwMode="auto">
          <a:xfrm>
            <a:off x="827088" y="404813"/>
            <a:ext cx="7416800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b="1" kern="10">
                <a:ln w="9525">
                  <a:solidFill>
                    <a:srgbClr val="333399"/>
                  </a:solidFill>
                  <a:round/>
                  <a:headEnd/>
                  <a:tailEnd/>
                </a:ln>
                <a:solidFill>
                  <a:srgbClr val="99CCFF"/>
                </a:solidFill>
                <a:cs typeface="Arial"/>
              </a:rPr>
              <a:t>ROZVOJOVÉ SMĚRY MEDICÍNY (B)</a:t>
            </a:r>
          </a:p>
        </p:txBody>
      </p:sp>
      <p:grpSp>
        <p:nvGrpSpPr>
          <p:cNvPr id="215059" name="Group 19"/>
          <p:cNvGrpSpPr>
            <a:grpSpLocks/>
          </p:cNvGrpSpPr>
          <p:nvPr/>
        </p:nvGrpSpPr>
        <p:grpSpPr bwMode="auto">
          <a:xfrm rot="10800000">
            <a:off x="2311400" y="4779963"/>
            <a:ext cx="1254125" cy="1231900"/>
            <a:chOff x="3560" y="987"/>
            <a:chExt cx="822" cy="760"/>
          </a:xfrm>
        </p:grpSpPr>
        <p:grpSp>
          <p:nvGrpSpPr>
            <p:cNvPr id="215060" name="Group 20"/>
            <p:cNvGrpSpPr>
              <a:grpSpLocks/>
            </p:cNvGrpSpPr>
            <p:nvPr/>
          </p:nvGrpSpPr>
          <p:grpSpPr bwMode="auto">
            <a:xfrm rot="6539688">
              <a:off x="3963" y="1329"/>
              <a:ext cx="399" cy="438"/>
              <a:chOff x="1588" y="711"/>
              <a:chExt cx="798" cy="876"/>
            </a:xfrm>
          </p:grpSpPr>
          <p:sp>
            <p:nvSpPr>
              <p:cNvPr id="215061" name="AutoShape 21"/>
              <p:cNvSpPr>
                <a:spLocks noChangeArrowheads="1"/>
              </p:cNvSpPr>
              <p:nvPr/>
            </p:nvSpPr>
            <p:spPr bwMode="auto">
              <a:xfrm rot="1588612">
                <a:off x="1588" y="1407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15062" name="AutoShape 22"/>
              <p:cNvSpPr>
                <a:spLocks noChangeArrowheads="1"/>
              </p:cNvSpPr>
              <p:nvPr/>
            </p:nvSpPr>
            <p:spPr bwMode="auto">
              <a:xfrm rot="1862422">
                <a:off x="1690" y="1222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15063" name="AutoShape 23"/>
              <p:cNvSpPr>
                <a:spLocks noChangeArrowheads="1"/>
              </p:cNvSpPr>
              <p:nvPr/>
            </p:nvSpPr>
            <p:spPr bwMode="auto">
              <a:xfrm rot="1952319">
                <a:off x="1815" y="1048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15064" name="AutoShape 24"/>
              <p:cNvSpPr>
                <a:spLocks noChangeArrowheads="1"/>
              </p:cNvSpPr>
              <p:nvPr/>
            </p:nvSpPr>
            <p:spPr bwMode="auto">
              <a:xfrm rot="2168645">
                <a:off x="1940" y="868"/>
                <a:ext cx="313" cy="180"/>
              </a:xfrm>
              <a:prstGeom prst="rightArrow">
                <a:avLst>
                  <a:gd name="adj1" fmla="val 50000"/>
                  <a:gd name="adj2" fmla="val 43472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15065" name="AutoShape 25"/>
              <p:cNvSpPr>
                <a:spLocks noChangeArrowheads="1"/>
              </p:cNvSpPr>
              <p:nvPr/>
            </p:nvSpPr>
            <p:spPr bwMode="auto">
              <a:xfrm rot="2417148">
                <a:off x="2074" y="711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215066" name="Group 26"/>
            <p:cNvGrpSpPr>
              <a:grpSpLocks/>
            </p:cNvGrpSpPr>
            <p:nvPr/>
          </p:nvGrpSpPr>
          <p:grpSpPr bwMode="auto">
            <a:xfrm rot="5273853">
              <a:off x="3579" y="968"/>
              <a:ext cx="399" cy="438"/>
              <a:chOff x="1588" y="711"/>
              <a:chExt cx="798" cy="876"/>
            </a:xfrm>
          </p:grpSpPr>
          <p:sp>
            <p:nvSpPr>
              <p:cNvPr id="215067" name="AutoShape 27"/>
              <p:cNvSpPr>
                <a:spLocks noChangeArrowheads="1"/>
              </p:cNvSpPr>
              <p:nvPr/>
            </p:nvSpPr>
            <p:spPr bwMode="auto">
              <a:xfrm rot="1588612">
                <a:off x="1588" y="1407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15068" name="AutoShape 28"/>
              <p:cNvSpPr>
                <a:spLocks noChangeArrowheads="1"/>
              </p:cNvSpPr>
              <p:nvPr/>
            </p:nvSpPr>
            <p:spPr bwMode="auto">
              <a:xfrm rot="1862422">
                <a:off x="1690" y="1222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15069" name="AutoShape 29"/>
              <p:cNvSpPr>
                <a:spLocks noChangeArrowheads="1"/>
              </p:cNvSpPr>
              <p:nvPr/>
            </p:nvSpPr>
            <p:spPr bwMode="auto">
              <a:xfrm rot="1952319">
                <a:off x="1815" y="1048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15070" name="AutoShape 30"/>
              <p:cNvSpPr>
                <a:spLocks noChangeArrowheads="1"/>
              </p:cNvSpPr>
              <p:nvPr/>
            </p:nvSpPr>
            <p:spPr bwMode="auto">
              <a:xfrm rot="2168645">
                <a:off x="1940" y="868"/>
                <a:ext cx="313" cy="180"/>
              </a:xfrm>
              <a:prstGeom prst="rightArrow">
                <a:avLst>
                  <a:gd name="adj1" fmla="val 50000"/>
                  <a:gd name="adj2" fmla="val 43472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15071" name="AutoShape 31"/>
              <p:cNvSpPr>
                <a:spLocks noChangeArrowheads="1"/>
              </p:cNvSpPr>
              <p:nvPr/>
            </p:nvSpPr>
            <p:spPr bwMode="auto">
              <a:xfrm rot="2417148">
                <a:off x="2074" y="711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984955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AutoShape 2"/>
          <p:cNvSpPr>
            <a:spLocks noChangeArrowheads="1"/>
          </p:cNvSpPr>
          <p:nvPr/>
        </p:nvSpPr>
        <p:spPr bwMode="auto">
          <a:xfrm rot="8374999">
            <a:off x="4735513" y="2946400"/>
            <a:ext cx="1219200" cy="585788"/>
          </a:xfrm>
          <a:prstGeom prst="leftArrow">
            <a:avLst>
              <a:gd name="adj1" fmla="val 41972"/>
              <a:gd name="adj2" fmla="val 63653"/>
            </a:avLst>
          </a:prstGeom>
          <a:solidFill>
            <a:srgbClr val="FFFFFF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6067" name="AutoShape 3"/>
          <p:cNvSpPr>
            <a:spLocks noChangeArrowheads="1"/>
          </p:cNvSpPr>
          <p:nvPr/>
        </p:nvSpPr>
        <p:spPr bwMode="auto">
          <a:xfrm rot="2368020">
            <a:off x="3332163" y="3098800"/>
            <a:ext cx="800100" cy="457200"/>
          </a:xfrm>
          <a:prstGeom prst="leftArrow">
            <a:avLst>
              <a:gd name="adj1" fmla="val 50000"/>
              <a:gd name="adj2" fmla="val 43750"/>
            </a:avLst>
          </a:prstGeom>
          <a:solidFill>
            <a:srgbClr val="FFFFFF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6068" name="AutoShape 4"/>
          <p:cNvSpPr>
            <a:spLocks noChangeArrowheads="1"/>
          </p:cNvSpPr>
          <p:nvPr/>
        </p:nvSpPr>
        <p:spPr bwMode="auto">
          <a:xfrm rot="-45864595">
            <a:off x="2970213" y="4703763"/>
            <a:ext cx="800100" cy="457200"/>
          </a:xfrm>
          <a:prstGeom prst="leftArrow">
            <a:avLst>
              <a:gd name="adj1" fmla="val 49991"/>
              <a:gd name="adj2" fmla="val 42851"/>
            </a:avLst>
          </a:prstGeom>
          <a:solidFill>
            <a:srgbClr val="FFFFFF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6069" name="Oval 5"/>
          <p:cNvSpPr>
            <a:spLocks noChangeArrowheads="1"/>
          </p:cNvSpPr>
          <p:nvPr/>
        </p:nvSpPr>
        <p:spPr bwMode="auto">
          <a:xfrm>
            <a:off x="3254375" y="3316288"/>
            <a:ext cx="1943100" cy="1828800"/>
          </a:xfrm>
          <a:prstGeom prst="ellipse">
            <a:avLst/>
          </a:prstGeom>
          <a:solidFill>
            <a:srgbClr val="A1C5FF"/>
          </a:solidFill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6070" name="Line 6"/>
          <p:cNvSpPr>
            <a:spLocks noChangeShapeType="1"/>
          </p:cNvSpPr>
          <p:nvPr/>
        </p:nvSpPr>
        <p:spPr bwMode="auto">
          <a:xfrm flipH="1">
            <a:off x="4643438" y="1412875"/>
            <a:ext cx="0" cy="482441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6071" name="Line 7"/>
          <p:cNvSpPr>
            <a:spLocks noChangeShapeType="1"/>
          </p:cNvSpPr>
          <p:nvPr/>
        </p:nvSpPr>
        <p:spPr bwMode="auto">
          <a:xfrm flipV="1">
            <a:off x="1908175" y="3787775"/>
            <a:ext cx="5472113" cy="7143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6072" name="Text Box 8"/>
          <p:cNvSpPr txBox="1">
            <a:spLocks noChangeArrowheads="1"/>
          </p:cNvSpPr>
          <p:nvPr/>
        </p:nvSpPr>
        <p:spPr bwMode="auto">
          <a:xfrm>
            <a:off x="3746500" y="6161088"/>
            <a:ext cx="1838325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cs-CZ" sz="2800" b="1">
                <a:solidFill>
                  <a:srgbClr val="333399"/>
                </a:solidFill>
              </a:rPr>
              <a:t>jedinec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6073" name="Text Box 9"/>
          <p:cNvSpPr txBox="1">
            <a:spLocks noChangeArrowheads="1"/>
          </p:cNvSpPr>
          <p:nvPr/>
        </p:nvSpPr>
        <p:spPr bwMode="auto">
          <a:xfrm>
            <a:off x="3509963" y="963613"/>
            <a:ext cx="2303462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cs-CZ" sz="2800" b="1">
                <a:solidFill>
                  <a:srgbClr val="333399"/>
                </a:solidFill>
              </a:rPr>
              <a:t>populace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6074" name="Text Box 10"/>
          <p:cNvSpPr txBox="1">
            <a:spLocks noChangeArrowheads="1"/>
          </p:cNvSpPr>
          <p:nvPr/>
        </p:nvSpPr>
        <p:spPr bwMode="auto">
          <a:xfrm>
            <a:off x="3373438" y="3944938"/>
            <a:ext cx="13779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1600" b="1">
                <a:solidFill>
                  <a:srgbClr val="333399"/>
                </a:solidFill>
              </a:rPr>
              <a:t>Běžná</a:t>
            </a:r>
          </a:p>
          <a:p>
            <a:r>
              <a:rPr lang="cs-CZ" sz="1600" b="1">
                <a:solidFill>
                  <a:srgbClr val="333399"/>
                </a:solidFill>
              </a:rPr>
              <a:t>medicínská </a:t>
            </a:r>
          </a:p>
          <a:p>
            <a:r>
              <a:rPr lang="cs-CZ" sz="1600" b="1">
                <a:solidFill>
                  <a:srgbClr val="333399"/>
                </a:solidFill>
              </a:rPr>
              <a:t>péče</a:t>
            </a:r>
            <a:endParaRPr lang="cs-CZ">
              <a:solidFill>
                <a:srgbClr val="333399"/>
              </a:solidFill>
            </a:endParaRPr>
          </a:p>
        </p:txBody>
      </p:sp>
      <p:sp>
        <p:nvSpPr>
          <p:cNvPr id="216075" name="Oval 11"/>
          <p:cNvSpPr>
            <a:spLocks noChangeArrowheads="1"/>
          </p:cNvSpPr>
          <p:nvPr/>
        </p:nvSpPr>
        <p:spPr bwMode="auto">
          <a:xfrm>
            <a:off x="2352675" y="1627188"/>
            <a:ext cx="4595813" cy="4367212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6076" name="Text Box 12"/>
          <p:cNvSpPr txBox="1">
            <a:spLocks noChangeArrowheads="1"/>
          </p:cNvSpPr>
          <p:nvPr/>
        </p:nvSpPr>
        <p:spPr bwMode="auto">
          <a:xfrm>
            <a:off x="2801938" y="4408488"/>
            <a:ext cx="4953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>
                <a:solidFill>
                  <a:srgbClr val="333399"/>
                </a:solidFill>
                <a:latin typeface="Arial Black" pitchFamily="34" charset="0"/>
              </a:rPr>
              <a:t>A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6077" name="Text Box 13"/>
          <p:cNvSpPr txBox="1">
            <a:spLocks noChangeArrowheads="1"/>
          </p:cNvSpPr>
          <p:nvPr/>
        </p:nvSpPr>
        <p:spPr bwMode="auto">
          <a:xfrm>
            <a:off x="2925763" y="2663825"/>
            <a:ext cx="4286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>
                <a:solidFill>
                  <a:srgbClr val="333399"/>
                </a:solidFill>
                <a:latin typeface="Arial Black" pitchFamily="34" charset="0"/>
              </a:rPr>
              <a:t>B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6078" name="Text Box 14"/>
          <p:cNvSpPr txBox="1">
            <a:spLocks noChangeArrowheads="1"/>
          </p:cNvSpPr>
          <p:nvPr/>
        </p:nvSpPr>
        <p:spPr bwMode="auto">
          <a:xfrm>
            <a:off x="4857750" y="2574925"/>
            <a:ext cx="55245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>
                <a:solidFill>
                  <a:srgbClr val="333399"/>
                </a:solidFill>
                <a:latin typeface="Arial Black" pitchFamily="34" charset="0"/>
              </a:rPr>
              <a:t>C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6079" name="AutoShape 15"/>
          <p:cNvSpPr>
            <a:spLocks noChangeArrowheads="1"/>
          </p:cNvSpPr>
          <p:nvPr/>
        </p:nvSpPr>
        <p:spPr bwMode="auto">
          <a:xfrm rot="1862422">
            <a:off x="2420938" y="2573338"/>
            <a:ext cx="247650" cy="142875"/>
          </a:xfrm>
          <a:prstGeom prst="rightArrow">
            <a:avLst>
              <a:gd name="adj1" fmla="val 50000"/>
              <a:gd name="adj2" fmla="val 43333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6080" name="AutoShape 16"/>
          <p:cNvSpPr>
            <a:spLocks noChangeArrowheads="1"/>
          </p:cNvSpPr>
          <p:nvPr/>
        </p:nvSpPr>
        <p:spPr bwMode="auto">
          <a:xfrm rot="1952319">
            <a:off x="2520950" y="2435225"/>
            <a:ext cx="247650" cy="142875"/>
          </a:xfrm>
          <a:prstGeom prst="rightArrow">
            <a:avLst>
              <a:gd name="adj1" fmla="val 50000"/>
              <a:gd name="adj2" fmla="val 43333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6081" name="AutoShape 17"/>
          <p:cNvSpPr>
            <a:spLocks noChangeArrowheads="1"/>
          </p:cNvSpPr>
          <p:nvPr/>
        </p:nvSpPr>
        <p:spPr bwMode="auto">
          <a:xfrm rot="2168645">
            <a:off x="2619375" y="2292350"/>
            <a:ext cx="249238" cy="142875"/>
          </a:xfrm>
          <a:prstGeom prst="rightArrow">
            <a:avLst>
              <a:gd name="adj1" fmla="val 50000"/>
              <a:gd name="adj2" fmla="val 43611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6082" name="AutoShape 18"/>
          <p:cNvSpPr>
            <a:spLocks noChangeArrowheads="1"/>
          </p:cNvSpPr>
          <p:nvPr/>
        </p:nvSpPr>
        <p:spPr bwMode="auto">
          <a:xfrm rot="-13033816">
            <a:off x="6467475" y="2322513"/>
            <a:ext cx="246063" cy="142875"/>
          </a:xfrm>
          <a:prstGeom prst="rightArrow">
            <a:avLst>
              <a:gd name="adj1" fmla="val 50000"/>
              <a:gd name="adj2" fmla="val 43056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6083" name="AutoShape 19"/>
          <p:cNvSpPr>
            <a:spLocks noChangeArrowheads="1"/>
          </p:cNvSpPr>
          <p:nvPr/>
        </p:nvSpPr>
        <p:spPr bwMode="auto">
          <a:xfrm rot="-12906378">
            <a:off x="6356350" y="2193925"/>
            <a:ext cx="247650" cy="142875"/>
          </a:xfrm>
          <a:prstGeom prst="rightArrow">
            <a:avLst>
              <a:gd name="adj1" fmla="val 50000"/>
              <a:gd name="adj2" fmla="val 43333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6084" name="Text Box 20"/>
          <p:cNvSpPr txBox="1">
            <a:spLocks noChangeArrowheads="1"/>
          </p:cNvSpPr>
          <p:nvPr/>
        </p:nvSpPr>
        <p:spPr bwMode="auto">
          <a:xfrm>
            <a:off x="7459663" y="3521075"/>
            <a:ext cx="1512887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 b="1">
                <a:solidFill>
                  <a:srgbClr val="333399"/>
                </a:solidFill>
              </a:rPr>
              <a:t>zdraví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6085" name="Text Box 21"/>
          <p:cNvSpPr txBox="1">
            <a:spLocks noChangeArrowheads="1"/>
          </p:cNvSpPr>
          <p:nvPr/>
        </p:nvSpPr>
        <p:spPr bwMode="auto">
          <a:xfrm>
            <a:off x="419100" y="3582988"/>
            <a:ext cx="1395413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 b="1">
                <a:solidFill>
                  <a:srgbClr val="333399"/>
                </a:solidFill>
              </a:rPr>
              <a:t>nemoc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6086" name="WordArt 22"/>
          <p:cNvSpPr>
            <a:spLocks noChangeArrowheads="1" noChangeShapeType="1" noTextEdit="1"/>
          </p:cNvSpPr>
          <p:nvPr/>
        </p:nvSpPr>
        <p:spPr bwMode="auto">
          <a:xfrm>
            <a:off x="827088" y="404813"/>
            <a:ext cx="7416800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b="1" kern="10">
                <a:ln w="9525">
                  <a:solidFill>
                    <a:srgbClr val="333399"/>
                  </a:solidFill>
                  <a:round/>
                  <a:headEnd/>
                  <a:tailEnd/>
                </a:ln>
                <a:solidFill>
                  <a:srgbClr val="99CCFF"/>
                </a:solidFill>
                <a:cs typeface="Arial"/>
              </a:rPr>
              <a:t>ROZVOJOVÉ SMĚRY MEDICÍNY (C)</a:t>
            </a:r>
          </a:p>
        </p:txBody>
      </p:sp>
      <p:grpSp>
        <p:nvGrpSpPr>
          <p:cNvPr id="216087" name="Group 23"/>
          <p:cNvGrpSpPr>
            <a:grpSpLocks/>
          </p:cNvGrpSpPr>
          <p:nvPr/>
        </p:nvGrpSpPr>
        <p:grpSpPr bwMode="auto">
          <a:xfrm rot="10800000">
            <a:off x="2311400" y="4779963"/>
            <a:ext cx="1254125" cy="1231900"/>
            <a:chOff x="3560" y="987"/>
            <a:chExt cx="822" cy="760"/>
          </a:xfrm>
        </p:grpSpPr>
        <p:grpSp>
          <p:nvGrpSpPr>
            <p:cNvPr id="216088" name="Group 24"/>
            <p:cNvGrpSpPr>
              <a:grpSpLocks/>
            </p:cNvGrpSpPr>
            <p:nvPr/>
          </p:nvGrpSpPr>
          <p:grpSpPr bwMode="auto">
            <a:xfrm rot="6539688">
              <a:off x="3963" y="1329"/>
              <a:ext cx="399" cy="438"/>
              <a:chOff x="1588" y="711"/>
              <a:chExt cx="798" cy="876"/>
            </a:xfrm>
          </p:grpSpPr>
          <p:sp>
            <p:nvSpPr>
              <p:cNvPr id="216089" name="AutoShape 25"/>
              <p:cNvSpPr>
                <a:spLocks noChangeArrowheads="1"/>
              </p:cNvSpPr>
              <p:nvPr/>
            </p:nvSpPr>
            <p:spPr bwMode="auto">
              <a:xfrm rot="1588612">
                <a:off x="1588" y="1407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16090" name="AutoShape 26"/>
              <p:cNvSpPr>
                <a:spLocks noChangeArrowheads="1"/>
              </p:cNvSpPr>
              <p:nvPr/>
            </p:nvSpPr>
            <p:spPr bwMode="auto">
              <a:xfrm rot="1862422">
                <a:off x="1690" y="1222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16091" name="AutoShape 27"/>
              <p:cNvSpPr>
                <a:spLocks noChangeArrowheads="1"/>
              </p:cNvSpPr>
              <p:nvPr/>
            </p:nvSpPr>
            <p:spPr bwMode="auto">
              <a:xfrm rot="1952319">
                <a:off x="1815" y="1048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16092" name="AutoShape 28"/>
              <p:cNvSpPr>
                <a:spLocks noChangeArrowheads="1"/>
              </p:cNvSpPr>
              <p:nvPr/>
            </p:nvSpPr>
            <p:spPr bwMode="auto">
              <a:xfrm rot="2168645">
                <a:off x="1940" y="868"/>
                <a:ext cx="313" cy="180"/>
              </a:xfrm>
              <a:prstGeom prst="rightArrow">
                <a:avLst>
                  <a:gd name="adj1" fmla="val 50000"/>
                  <a:gd name="adj2" fmla="val 43472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16093" name="AutoShape 29"/>
              <p:cNvSpPr>
                <a:spLocks noChangeArrowheads="1"/>
              </p:cNvSpPr>
              <p:nvPr/>
            </p:nvSpPr>
            <p:spPr bwMode="auto">
              <a:xfrm rot="2417148">
                <a:off x="2074" y="711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216094" name="Group 30"/>
            <p:cNvGrpSpPr>
              <a:grpSpLocks/>
            </p:cNvGrpSpPr>
            <p:nvPr/>
          </p:nvGrpSpPr>
          <p:grpSpPr bwMode="auto">
            <a:xfrm rot="5273853">
              <a:off x="3579" y="968"/>
              <a:ext cx="399" cy="438"/>
              <a:chOff x="1588" y="711"/>
              <a:chExt cx="798" cy="876"/>
            </a:xfrm>
          </p:grpSpPr>
          <p:sp>
            <p:nvSpPr>
              <p:cNvPr id="216095" name="AutoShape 31"/>
              <p:cNvSpPr>
                <a:spLocks noChangeArrowheads="1"/>
              </p:cNvSpPr>
              <p:nvPr/>
            </p:nvSpPr>
            <p:spPr bwMode="auto">
              <a:xfrm rot="1588612">
                <a:off x="1588" y="1407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16096" name="AutoShape 32"/>
              <p:cNvSpPr>
                <a:spLocks noChangeArrowheads="1"/>
              </p:cNvSpPr>
              <p:nvPr/>
            </p:nvSpPr>
            <p:spPr bwMode="auto">
              <a:xfrm rot="1862422">
                <a:off x="1690" y="1222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16097" name="AutoShape 33"/>
              <p:cNvSpPr>
                <a:spLocks noChangeArrowheads="1"/>
              </p:cNvSpPr>
              <p:nvPr/>
            </p:nvSpPr>
            <p:spPr bwMode="auto">
              <a:xfrm rot="1952319">
                <a:off x="1815" y="1048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16098" name="AutoShape 34"/>
              <p:cNvSpPr>
                <a:spLocks noChangeArrowheads="1"/>
              </p:cNvSpPr>
              <p:nvPr/>
            </p:nvSpPr>
            <p:spPr bwMode="auto">
              <a:xfrm rot="2168645">
                <a:off x="1940" y="868"/>
                <a:ext cx="313" cy="180"/>
              </a:xfrm>
              <a:prstGeom prst="rightArrow">
                <a:avLst>
                  <a:gd name="adj1" fmla="val 50000"/>
                  <a:gd name="adj2" fmla="val 43472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16099" name="AutoShape 35"/>
              <p:cNvSpPr>
                <a:spLocks noChangeArrowheads="1"/>
              </p:cNvSpPr>
              <p:nvPr/>
            </p:nvSpPr>
            <p:spPr bwMode="auto">
              <a:xfrm rot="2417148">
                <a:off x="2074" y="711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983502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AutoShape 2"/>
          <p:cNvSpPr>
            <a:spLocks noChangeArrowheads="1"/>
          </p:cNvSpPr>
          <p:nvPr/>
        </p:nvSpPr>
        <p:spPr bwMode="auto">
          <a:xfrm rot="8374999">
            <a:off x="4735513" y="2946400"/>
            <a:ext cx="1219200" cy="585788"/>
          </a:xfrm>
          <a:prstGeom prst="leftArrow">
            <a:avLst>
              <a:gd name="adj1" fmla="val 41972"/>
              <a:gd name="adj2" fmla="val 63653"/>
            </a:avLst>
          </a:prstGeom>
          <a:solidFill>
            <a:srgbClr val="FFFFFF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7091" name="AutoShape 3"/>
          <p:cNvSpPr>
            <a:spLocks noChangeArrowheads="1"/>
          </p:cNvSpPr>
          <p:nvPr/>
        </p:nvSpPr>
        <p:spPr bwMode="auto">
          <a:xfrm rot="56377961">
            <a:off x="4927600" y="4348163"/>
            <a:ext cx="800100" cy="457200"/>
          </a:xfrm>
          <a:prstGeom prst="leftArrow">
            <a:avLst>
              <a:gd name="adj1" fmla="val 54556"/>
              <a:gd name="adj2" fmla="val 49154"/>
            </a:avLst>
          </a:prstGeom>
          <a:solidFill>
            <a:srgbClr val="FFFFFF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7092" name="AutoShape 4"/>
          <p:cNvSpPr>
            <a:spLocks noChangeArrowheads="1"/>
          </p:cNvSpPr>
          <p:nvPr/>
        </p:nvSpPr>
        <p:spPr bwMode="auto">
          <a:xfrm rot="2368020">
            <a:off x="3332163" y="3098800"/>
            <a:ext cx="800100" cy="457200"/>
          </a:xfrm>
          <a:prstGeom prst="leftArrow">
            <a:avLst>
              <a:gd name="adj1" fmla="val 50000"/>
              <a:gd name="adj2" fmla="val 43750"/>
            </a:avLst>
          </a:prstGeom>
          <a:solidFill>
            <a:srgbClr val="FFFFFF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7093" name="AutoShape 5"/>
          <p:cNvSpPr>
            <a:spLocks noChangeArrowheads="1"/>
          </p:cNvSpPr>
          <p:nvPr/>
        </p:nvSpPr>
        <p:spPr bwMode="auto">
          <a:xfrm rot="-45864595">
            <a:off x="2970213" y="4703763"/>
            <a:ext cx="800100" cy="457200"/>
          </a:xfrm>
          <a:prstGeom prst="leftArrow">
            <a:avLst>
              <a:gd name="adj1" fmla="val 49991"/>
              <a:gd name="adj2" fmla="val 42851"/>
            </a:avLst>
          </a:prstGeom>
          <a:solidFill>
            <a:srgbClr val="FFFFFF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7094" name="Oval 6"/>
          <p:cNvSpPr>
            <a:spLocks noChangeArrowheads="1"/>
          </p:cNvSpPr>
          <p:nvPr/>
        </p:nvSpPr>
        <p:spPr bwMode="auto">
          <a:xfrm>
            <a:off x="3254375" y="3316288"/>
            <a:ext cx="1943100" cy="1828800"/>
          </a:xfrm>
          <a:prstGeom prst="ellipse">
            <a:avLst/>
          </a:prstGeom>
          <a:solidFill>
            <a:srgbClr val="A1C5FF"/>
          </a:solidFill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7095" name="Line 7"/>
          <p:cNvSpPr>
            <a:spLocks noChangeShapeType="1"/>
          </p:cNvSpPr>
          <p:nvPr/>
        </p:nvSpPr>
        <p:spPr bwMode="auto">
          <a:xfrm flipH="1">
            <a:off x="4643438" y="1412875"/>
            <a:ext cx="0" cy="482441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7096" name="Line 8"/>
          <p:cNvSpPr>
            <a:spLocks noChangeShapeType="1"/>
          </p:cNvSpPr>
          <p:nvPr/>
        </p:nvSpPr>
        <p:spPr bwMode="auto">
          <a:xfrm flipV="1">
            <a:off x="1908175" y="3787775"/>
            <a:ext cx="5472113" cy="7143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7097" name="Text Box 9"/>
          <p:cNvSpPr txBox="1">
            <a:spLocks noChangeArrowheads="1"/>
          </p:cNvSpPr>
          <p:nvPr/>
        </p:nvSpPr>
        <p:spPr bwMode="auto">
          <a:xfrm>
            <a:off x="3746500" y="6161088"/>
            <a:ext cx="1838325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cs-CZ" sz="2800" b="1">
                <a:solidFill>
                  <a:srgbClr val="333399"/>
                </a:solidFill>
              </a:rPr>
              <a:t>jedinec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7098" name="Text Box 10"/>
          <p:cNvSpPr txBox="1">
            <a:spLocks noChangeArrowheads="1"/>
          </p:cNvSpPr>
          <p:nvPr/>
        </p:nvSpPr>
        <p:spPr bwMode="auto">
          <a:xfrm>
            <a:off x="3509963" y="963613"/>
            <a:ext cx="2303462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cs-CZ" sz="2800" b="1">
                <a:solidFill>
                  <a:srgbClr val="333399"/>
                </a:solidFill>
              </a:rPr>
              <a:t>populace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7099" name="Text Box 11"/>
          <p:cNvSpPr txBox="1">
            <a:spLocks noChangeArrowheads="1"/>
          </p:cNvSpPr>
          <p:nvPr/>
        </p:nvSpPr>
        <p:spPr bwMode="auto">
          <a:xfrm>
            <a:off x="3373438" y="3944938"/>
            <a:ext cx="13779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1600" b="1">
                <a:solidFill>
                  <a:srgbClr val="333399"/>
                </a:solidFill>
              </a:rPr>
              <a:t>Běžná</a:t>
            </a:r>
          </a:p>
          <a:p>
            <a:r>
              <a:rPr lang="cs-CZ" sz="1600" b="1">
                <a:solidFill>
                  <a:srgbClr val="333399"/>
                </a:solidFill>
              </a:rPr>
              <a:t>medicínská </a:t>
            </a:r>
          </a:p>
          <a:p>
            <a:r>
              <a:rPr lang="cs-CZ" sz="1600" b="1">
                <a:solidFill>
                  <a:srgbClr val="333399"/>
                </a:solidFill>
              </a:rPr>
              <a:t>péče</a:t>
            </a:r>
            <a:endParaRPr lang="cs-CZ">
              <a:solidFill>
                <a:srgbClr val="333399"/>
              </a:solidFill>
            </a:endParaRPr>
          </a:p>
        </p:txBody>
      </p:sp>
      <p:sp>
        <p:nvSpPr>
          <p:cNvPr id="217100" name="Oval 12"/>
          <p:cNvSpPr>
            <a:spLocks noChangeArrowheads="1"/>
          </p:cNvSpPr>
          <p:nvPr/>
        </p:nvSpPr>
        <p:spPr bwMode="auto">
          <a:xfrm>
            <a:off x="2352675" y="1627188"/>
            <a:ext cx="4595813" cy="4367212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7101" name="Text Box 13"/>
          <p:cNvSpPr txBox="1">
            <a:spLocks noChangeArrowheads="1"/>
          </p:cNvSpPr>
          <p:nvPr/>
        </p:nvSpPr>
        <p:spPr bwMode="auto">
          <a:xfrm>
            <a:off x="2801938" y="4408488"/>
            <a:ext cx="4953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>
                <a:solidFill>
                  <a:srgbClr val="333399"/>
                </a:solidFill>
                <a:latin typeface="Arial Black" pitchFamily="34" charset="0"/>
              </a:rPr>
              <a:t>A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7102" name="Text Box 14"/>
          <p:cNvSpPr txBox="1">
            <a:spLocks noChangeArrowheads="1"/>
          </p:cNvSpPr>
          <p:nvPr/>
        </p:nvSpPr>
        <p:spPr bwMode="auto">
          <a:xfrm>
            <a:off x="2925763" y="2663825"/>
            <a:ext cx="4286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>
                <a:solidFill>
                  <a:srgbClr val="333399"/>
                </a:solidFill>
                <a:latin typeface="Arial Black" pitchFamily="34" charset="0"/>
              </a:rPr>
              <a:t>B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7103" name="Text Box 15"/>
          <p:cNvSpPr txBox="1">
            <a:spLocks noChangeArrowheads="1"/>
          </p:cNvSpPr>
          <p:nvPr/>
        </p:nvSpPr>
        <p:spPr bwMode="auto">
          <a:xfrm>
            <a:off x="4857750" y="2574925"/>
            <a:ext cx="55245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>
                <a:solidFill>
                  <a:srgbClr val="333399"/>
                </a:solidFill>
                <a:latin typeface="Arial Black" pitchFamily="34" charset="0"/>
              </a:rPr>
              <a:t>C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7104" name="Text Box 16"/>
          <p:cNvSpPr txBox="1">
            <a:spLocks noChangeArrowheads="1"/>
          </p:cNvSpPr>
          <p:nvPr/>
        </p:nvSpPr>
        <p:spPr bwMode="auto">
          <a:xfrm>
            <a:off x="5364163" y="5013325"/>
            <a:ext cx="400050" cy="40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>
                <a:solidFill>
                  <a:srgbClr val="333399"/>
                </a:solidFill>
                <a:latin typeface="Arial Black" pitchFamily="34" charset="0"/>
              </a:rPr>
              <a:t>D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7105" name="AutoShape 17"/>
          <p:cNvSpPr>
            <a:spLocks noChangeArrowheads="1"/>
          </p:cNvSpPr>
          <p:nvPr/>
        </p:nvSpPr>
        <p:spPr bwMode="auto">
          <a:xfrm rot="1862422">
            <a:off x="2420938" y="2573338"/>
            <a:ext cx="247650" cy="142875"/>
          </a:xfrm>
          <a:prstGeom prst="rightArrow">
            <a:avLst>
              <a:gd name="adj1" fmla="val 50000"/>
              <a:gd name="adj2" fmla="val 43333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7106" name="AutoShape 18"/>
          <p:cNvSpPr>
            <a:spLocks noChangeArrowheads="1"/>
          </p:cNvSpPr>
          <p:nvPr/>
        </p:nvSpPr>
        <p:spPr bwMode="auto">
          <a:xfrm rot="1952319">
            <a:off x="2520950" y="2435225"/>
            <a:ext cx="247650" cy="142875"/>
          </a:xfrm>
          <a:prstGeom prst="rightArrow">
            <a:avLst>
              <a:gd name="adj1" fmla="val 50000"/>
              <a:gd name="adj2" fmla="val 43333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7107" name="AutoShape 19"/>
          <p:cNvSpPr>
            <a:spLocks noChangeArrowheads="1"/>
          </p:cNvSpPr>
          <p:nvPr/>
        </p:nvSpPr>
        <p:spPr bwMode="auto">
          <a:xfrm rot="2168645">
            <a:off x="2619375" y="2292350"/>
            <a:ext cx="249238" cy="142875"/>
          </a:xfrm>
          <a:prstGeom prst="rightArrow">
            <a:avLst>
              <a:gd name="adj1" fmla="val 50000"/>
              <a:gd name="adj2" fmla="val 43611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7108" name="AutoShape 20"/>
          <p:cNvSpPr>
            <a:spLocks noChangeArrowheads="1"/>
          </p:cNvSpPr>
          <p:nvPr/>
        </p:nvSpPr>
        <p:spPr bwMode="auto">
          <a:xfrm rot="-13346419">
            <a:off x="6346825" y="2211388"/>
            <a:ext cx="246063" cy="142875"/>
          </a:xfrm>
          <a:prstGeom prst="rightArrow">
            <a:avLst>
              <a:gd name="adj1" fmla="val 50000"/>
              <a:gd name="adj2" fmla="val 43056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7109" name="AutoShape 21"/>
          <p:cNvSpPr>
            <a:spLocks noChangeArrowheads="1"/>
          </p:cNvSpPr>
          <p:nvPr/>
        </p:nvSpPr>
        <p:spPr bwMode="auto">
          <a:xfrm rot="-13218044">
            <a:off x="6235700" y="2082800"/>
            <a:ext cx="247650" cy="142875"/>
          </a:xfrm>
          <a:prstGeom prst="rightArrow">
            <a:avLst>
              <a:gd name="adj1" fmla="val 50000"/>
              <a:gd name="adj2" fmla="val 43333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7110" name="AutoShape 22"/>
          <p:cNvSpPr>
            <a:spLocks noChangeArrowheads="1"/>
          </p:cNvSpPr>
          <p:nvPr/>
        </p:nvSpPr>
        <p:spPr bwMode="auto">
          <a:xfrm rot="12863280">
            <a:off x="6572250" y="5000625"/>
            <a:ext cx="247650" cy="142875"/>
          </a:xfrm>
          <a:prstGeom prst="rightArrow">
            <a:avLst>
              <a:gd name="adj1" fmla="val 50000"/>
              <a:gd name="adj2" fmla="val 43333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7111" name="AutoShape 23"/>
          <p:cNvSpPr>
            <a:spLocks noChangeArrowheads="1"/>
          </p:cNvSpPr>
          <p:nvPr/>
        </p:nvSpPr>
        <p:spPr bwMode="auto">
          <a:xfrm rot="12953177">
            <a:off x="6464300" y="5132388"/>
            <a:ext cx="247650" cy="142875"/>
          </a:xfrm>
          <a:prstGeom prst="rightArrow">
            <a:avLst>
              <a:gd name="adj1" fmla="val 50000"/>
              <a:gd name="adj2" fmla="val 43333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7112" name="AutoShape 24"/>
          <p:cNvSpPr>
            <a:spLocks noChangeArrowheads="1"/>
          </p:cNvSpPr>
          <p:nvPr/>
        </p:nvSpPr>
        <p:spPr bwMode="auto">
          <a:xfrm rot="13169504">
            <a:off x="6354763" y="5268913"/>
            <a:ext cx="249237" cy="142875"/>
          </a:xfrm>
          <a:prstGeom prst="rightArrow">
            <a:avLst>
              <a:gd name="adj1" fmla="val 50000"/>
              <a:gd name="adj2" fmla="val 43611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7113" name="Text Box 25"/>
          <p:cNvSpPr txBox="1">
            <a:spLocks noChangeArrowheads="1"/>
          </p:cNvSpPr>
          <p:nvPr/>
        </p:nvSpPr>
        <p:spPr bwMode="auto">
          <a:xfrm>
            <a:off x="7459663" y="3521075"/>
            <a:ext cx="1512887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 b="1">
                <a:solidFill>
                  <a:srgbClr val="333399"/>
                </a:solidFill>
              </a:rPr>
              <a:t>zdraví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7114" name="Text Box 26"/>
          <p:cNvSpPr txBox="1">
            <a:spLocks noChangeArrowheads="1"/>
          </p:cNvSpPr>
          <p:nvPr/>
        </p:nvSpPr>
        <p:spPr bwMode="auto">
          <a:xfrm>
            <a:off x="419100" y="3582988"/>
            <a:ext cx="1395413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 b="1">
                <a:solidFill>
                  <a:srgbClr val="333399"/>
                </a:solidFill>
              </a:rPr>
              <a:t>nemoc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7115" name="WordArt 27"/>
          <p:cNvSpPr>
            <a:spLocks noChangeArrowheads="1" noChangeShapeType="1" noTextEdit="1"/>
          </p:cNvSpPr>
          <p:nvPr/>
        </p:nvSpPr>
        <p:spPr bwMode="auto">
          <a:xfrm>
            <a:off x="827088" y="404813"/>
            <a:ext cx="7416800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b="1" kern="10">
                <a:ln w="9525">
                  <a:solidFill>
                    <a:srgbClr val="333399"/>
                  </a:solidFill>
                  <a:round/>
                  <a:headEnd/>
                  <a:tailEnd/>
                </a:ln>
                <a:solidFill>
                  <a:srgbClr val="99CCFF"/>
                </a:solidFill>
                <a:cs typeface="Arial"/>
              </a:rPr>
              <a:t>ROZVOJOVÉ SMĚRY MEDICÍNY (D)</a:t>
            </a:r>
          </a:p>
        </p:txBody>
      </p:sp>
      <p:grpSp>
        <p:nvGrpSpPr>
          <p:cNvPr id="217116" name="Group 28"/>
          <p:cNvGrpSpPr>
            <a:grpSpLocks/>
          </p:cNvGrpSpPr>
          <p:nvPr/>
        </p:nvGrpSpPr>
        <p:grpSpPr bwMode="auto">
          <a:xfrm rot="10800000">
            <a:off x="2311400" y="4779963"/>
            <a:ext cx="1254125" cy="1231900"/>
            <a:chOff x="3560" y="987"/>
            <a:chExt cx="822" cy="760"/>
          </a:xfrm>
        </p:grpSpPr>
        <p:grpSp>
          <p:nvGrpSpPr>
            <p:cNvPr id="217117" name="Group 29"/>
            <p:cNvGrpSpPr>
              <a:grpSpLocks/>
            </p:cNvGrpSpPr>
            <p:nvPr/>
          </p:nvGrpSpPr>
          <p:grpSpPr bwMode="auto">
            <a:xfrm rot="6539688">
              <a:off x="3963" y="1329"/>
              <a:ext cx="399" cy="438"/>
              <a:chOff x="1588" y="711"/>
              <a:chExt cx="798" cy="876"/>
            </a:xfrm>
          </p:grpSpPr>
          <p:sp>
            <p:nvSpPr>
              <p:cNvPr id="217118" name="AutoShape 30"/>
              <p:cNvSpPr>
                <a:spLocks noChangeArrowheads="1"/>
              </p:cNvSpPr>
              <p:nvPr/>
            </p:nvSpPr>
            <p:spPr bwMode="auto">
              <a:xfrm rot="1588612">
                <a:off x="1588" y="1407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17119" name="AutoShape 31"/>
              <p:cNvSpPr>
                <a:spLocks noChangeArrowheads="1"/>
              </p:cNvSpPr>
              <p:nvPr/>
            </p:nvSpPr>
            <p:spPr bwMode="auto">
              <a:xfrm rot="1862422">
                <a:off x="1690" y="1222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17120" name="AutoShape 32"/>
              <p:cNvSpPr>
                <a:spLocks noChangeArrowheads="1"/>
              </p:cNvSpPr>
              <p:nvPr/>
            </p:nvSpPr>
            <p:spPr bwMode="auto">
              <a:xfrm rot="1952319">
                <a:off x="1815" y="1048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17121" name="AutoShape 33"/>
              <p:cNvSpPr>
                <a:spLocks noChangeArrowheads="1"/>
              </p:cNvSpPr>
              <p:nvPr/>
            </p:nvSpPr>
            <p:spPr bwMode="auto">
              <a:xfrm rot="2168645">
                <a:off x="1940" y="868"/>
                <a:ext cx="313" cy="180"/>
              </a:xfrm>
              <a:prstGeom prst="rightArrow">
                <a:avLst>
                  <a:gd name="adj1" fmla="val 50000"/>
                  <a:gd name="adj2" fmla="val 43472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17122" name="AutoShape 34"/>
              <p:cNvSpPr>
                <a:spLocks noChangeArrowheads="1"/>
              </p:cNvSpPr>
              <p:nvPr/>
            </p:nvSpPr>
            <p:spPr bwMode="auto">
              <a:xfrm rot="2417148">
                <a:off x="2074" y="711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217123" name="Group 35"/>
            <p:cNvGrpSpPr>
              <a:grpSpLocks/>
            </p:cNvGrpSpPr>
            <p:nvPr/>
          </p:nvGrpSpPr>
          <p:grpSpPr bwMode="auto">
            <a:xfrm rot="5273853">
              <a:off x="3579" y="968"/>
              <a:ext cx="399" cy="438"/>
              <a:chOff x="1588" y="711"/>
              <a:chExt cx="798" cy="876"/>
            </a:xfrm>
          </p:grpSpPr>
          <p:sp>
            <p:nvSpPr>
              <p:cNvPr id="217124" name="AutoShape 36"/>
              <p:cNvSpPr>
                <a:spLocks noChangeArrowheads="1"/>
              </p:cNvSpPr>
              <p:nvPr/>
            </p:nvSpPr>
            <p:spPr bwMode="auto">
              <a:xfrm rot="1588612">
                <a:off x="1588" y="1407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17125" name="AutoShape 37"/>
              <p:cNvSpPr>
                <a:spLocks noChangeArrowheads="1"/>
              </p:cNvSpPr>
              <p:nvPr/>
            </p:nvSpPr>
            <p:spPr bwMode="auto">
              <a:xfrm rot="1862422">
                <a:off x="1690" y="1222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17126" name="AutoShape 38"/>
              <p:cNvSpPr>
                <a:spLocks noChangeArrowheads="1"/>
              </p:cNvSpPr>
              <p:nvPr/>
            </p:nvSpPr>
            <p:spPr bwMode="auto">
              <a:xfrm rot="1952319">
                <a:off x="1815" y="1048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17127" name="AutoShape 39"/>
              <p:cNvSpPr>
                <a:spLocks noChangeArrowheads="1"/>
              </p:cNvSpPr>
              <p:nvPr/>
            </p:nvSpPr>
            <p:spPr bwMode="auto">
              <a:xfrm rot="2168645">
                <a:off x="1940" y="868"/>
                <a:ext cx="313" cy="180"/>
              </a:xfrm>
              <a:prstGeom prst="rightArrow">
                <a:avLst>
                  <a:gd name="adj1" fmla="val 50000"/>
                  <a:gd name="adj2" fmla="val 43472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17128" name="AutoShape 40"/>
              <p:cNvSpPr>
                <a:spLocks noChangeArrowheads="1"/>
              </p:cNvSpPr>
              <p:nvPr/>
            </p:nvSpPr>
            <p:spPr bwMode="auto">
              <a:xfrm rot="2417148">
                <a:off x="2074" y="711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720827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WordArt 2"/>
          <p:cNvSpPr>
            <a:spLocks noChangeArrowheads="1" noChangeShapeType="1" noTextEdit="1"/>
          </p:cNvSpPr>
          <p:nvPr/>
        </p:nvSpPr>
        <p:spPr bwMode="auto">
          <a:xfrm>
            <a:off x="827088" y="404813"/>
            <a:ext cx="7777162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b="1" kern="10">
                <a:ln w="9525">
                  <a:solidFill>
                    <a:srgbClr val="333399"/>
                  </a:solidFill>
                  <a:round/>
                  <a:headEnd/>
                  <a:tailEnd/>
                </a:ln>
                <a:solidFill>
                  <a:srgbClr val="99CCFF"/>
                </a:solidFill>
                <a:cs typeface="Arial"/>
              </a:rPr>
              <a:t>OBLAST PUBLIC HEALTH </a:t>
            </a:r>
          </a:p>
        </p:txBody>
      </p:sp>
      <p:sp>
        <p:nvSpPr>
          <p:cNvPr id="218115" name="AutoShape 3"/>
          <p:cNvSpPr>
            <a:spLocks noChangeArrowheads="1"/>
          </p:cNvSpPr>
          <p:nvPr/>
        </p:nvSpPr>
        <p:spPr bwMode="auto">
          <a:xfrm rot="8374999">
            <a:off x="4735513" y="2946400"/>
            <a:ext cx="1219200" cy="585788"/>
          </a:xfrm>
          <a:prstGeom prst="leftArrow">
            <a:avLst>
              <a:gd name="adj1" fmla="val 41972"/>
              <a:gd name="adj2" fmla="val 63653"/>
            </a:avLst>
          </a:prstGeom>
          <a:solidFill>
            <a:srgbClr val="FFFFFF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8116" name="AutoShape 4"/>
          <p:cNvSpPr>
            <a:spLocks noChangeArrowheads="1"/>
          </p:cNvSpPr>
          <p:nvPr/>
        </p:nvSpPr>
        <p:spPr bwMode="auto">
          <a:xfrm rot="56377961">
            <a:off x="4927600" y="4348163"/>
            <a:ext cx="800100" cy="457200"/>
          </a:xfrm>
          <a:prstGeom prst="leftArrow">
            <a:avLst>
              <a:gd name="adj1" fmla="val 54556"/>
              <a:gd name="adj2" fmla="val 49154"/>
            </a:avLst>
          </a:prstGeom>
          <a:solidFill>
            <a:srgbClr val="FFFFFF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8117" name="AutoShape 5"/>
          <p:cNvSpPr>
            <a:spLocks noChangeArrowheads="1"/>
          </p:cNvSpPr>
          <p:nvPr/>
        </p:nvSpPr>
        <p:spPr bwMode="auto">
          <a:xfrm rot="2368020">
            <a:off x="3332163" y="3098800"/>
            <a:ext cx="800100" cy="457200"/>
          </a:xfrm>
          <a:prstGeom prst="leftArrow">
            <a:avLst>
              <a:gd name="adj1" fmla="val 50000"/>
              <a:gd name="adj2" fmla="val 43750"/>
            </a:avLst>
          </a:prstGeom>
          <a:solidFill>
            <a:srgbClr val="FFFFFF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8118" name="AutoShape 6"/>
          <p:cNvSpPr>
            <a:spLocks noChangeArrowheads="1"/>
          </p:cNvSpPr>
          <p:nvPr/>
        </p:nvSpPr>
        <p:spPr bwMode="auto">
          <a:xfrm rot="-45864595">
            <a:off x="2970213" y="4703763"/>
            <a:ext cx="800100" cy="457200"/>
          </a:xfrm>
          <a:prstGeom prst="leftArrow">
            <a:avLst>
              <a:gd name="adj1" fmla="val 49991"/>
              <a:gd name="adj2" fmla="val 42851"/>
            </a:avLst>
          </a:prstGeom>
          <a:solidFill>
            <a:srgbClr val="FFFFFF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8119" name="Oval 7"/>
          <p:cNvSpPr>
            <a:spLocks noChangeArrowheads="1"/>
          </p:cNvSpPr>
          <p:nvPr/>
        </p:nvSpPr>
        <p:spPr bwMode="auto">
          <a:xfrm>
            <a:off x="3254375" y="3316288"/>
            <a:ext cx="1943100" cy="1828800"/>
          </a:xfrm>
          <a:prstGeom prst="ellipse">
            <a:avLst/>
          </a:prstGeom>
          <a:solidFill>
            <a:srgbClr val="A1C5FF"/>
          </a:solidFill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8120" name="Line 8"/>
          <p:cNvSpPr>
            <a:spLocks noChangeShapeType="1"/>
          </p:cNvSpPr>
          <p:nvPr/>
        </p:nvSpPr>
        <p:spPr bwMode="auto">
          <a:xfrm flipH="1">
            <a:off x="4643438" y="1309688"/>
            <a:ext cx="0" cy="482441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8121" name="Line 9"/>
          <p:cNvSpPr>
            <a:spLocks noChangeShapeType="1"/>
          </p:cNvSpPr>
          <p:nvPr/>
        </p:nvSpPr>
        <p:spPr bwMode="auto">
          <a:xfrm flipV="1">
            <a:off x="1908175" y="3813175"/>
            <a:ext cx="5557838" cy="4603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8122" name="Text Box 10"/>
          <p:cNvSpPr txBox="1">
            <a:spLocks noChangeArrowheads="1"/>
          </p:cNvSpPr>
          <p:nvPr/>
        </p:nvSpPr>
        <p:spPr bwMode="auto">
          <a:xfrm>
            <a:off x="3746500" y="6161088"/>
            <a:ext cx="1838325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cs-CZ" sz="2800" b="1">
                <a:solidFill>
                  <a:srgbClr val="333399"/>
                </a:solidFill>
              </a:rPr>
              <a:t>jedinec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8123" name="Text Box 11"/>
          <p:cNvSpPr txBox="1">
            <a:spLocks noChangeArrowheads="1"/>
          </p:cNvSpPr>
          <p:nvPr/>
        </p:nvSpPr>
        <p:spPr bwMode="auto">
          <a:xfrm>
            <a:off x="3535363" y="860425"/>
            <a:ext cx="2303462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cs-CZ" sz="2800" b="1">
                <a:solidFill>
                  <a:srgbClr val="333399"/>
                </a:solidFill>
              </a:rPr>
              <a:t>populace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8124" name="Text Box 12"/>
          <p:cNvSpPr txBox="1">
            <a:spLocks noChangeArrowheads="1"/>
          </p:cNvSpPr>
          <p:nvPr/>
        </p:nvSpPr>
        <p:spPr bwMode="auto">
          <a:xfrm>
            <a:off x="3373438" y="3944938"/>
            <a:ext cx="13779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1600" b="1">
                <a:solidFill>
                  <a:srgbClr val="333399"/>
                </a:solidFill>
              </a:rPr>
              <a:t>Běžná</a:t>
            </a:r>
          </a:p>
          <a:p>
            <a:r>
              <a:rPr lang="cs-CZ" sz="1600" b="1">
                <a:solidFill>
                  <a:srgbClr val="333399"/>
                </a:solidFill>
              </a:rPr>
              <a:t>medicínská </a:t>
            </a:r>
          </a:p>
          <a:p>
            <a:r>
              <a:rPr lang="cs-CZ" sz="1600" b="1">
                <a:solidFill>
                  <a:srgbClr val="333399"/>
                </a:solidFill>
              </a:rPr>
              <a:t>péče</a:t>
            </a:r>
            <a:endParaRPr lang="cs-CZ">
              <a:solidFill>
                <a:srgbClr val="333399"/>
              </a:solidFill>
            </a:endParaRPr>
          </a:p>
        </p:txBody>
      </p:sp>
      <p:sp>
        <p:nvSpPr>
          <p:cNvPr id="218125" name="Oval 13"/>
          <p:cNvSpPr>
            <a:spLocks noChangeArrowheads="1"/>
          </p:cNvSpPr>
          <p:nvPr/>
        </p:nvSpPr>
        <p:spPr bwMode="auto">
          <a:xfrm>
            <a:off x="2352675" y="1627188"/>
            <a:ext cx="4595813" cy="4367212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8126" name="Text Box 14"/>
          <p:cNvSpPr txBox="1">
            <a:spLocks noChangeArrowheads="1"/>
          </p:cNvSpPr>
          <p:nvPr/>
        </p:nvSpPr>
        <p:spPr bwMode="auto">
          <a:xfrm>
            <a:off x="2801938" y="4408488"/>
            <a:ext cx="4953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>
                <a:solidFill>
                  <a:srgbClr val="333399"/>
                </a:solidFill>
                <a:latin typeface="Arial Black" pitchFamily="34" charset="0"/>
              </a:rPr>
              <a:t>A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8127" name="Text Box 15"/>
          <p:cNvSpPr txBox="1">
            <a:spLocks noChangeArrowheads="1"/>
          </p:cNvSpPr>
          <p:nvPr/>
        </p:nvSpPr>
        <p:spPr bwMode="auto">
          <a:xfrm>
            <a:off x="2925763" y="2663825"/>
            <a:ext cx="4286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>
                <a:solidFill>
                  <a:srgbClr val="333399"/>
                </a:solidFill>
                <a:latin typeface="Arial Black" pitchFamily="34" charset="0"/>
              </a:rPr>
              <a:t>B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8128" name="Text Box 16"/>
          <p:cNvSpPr txBox="1">
            <a:spLocks noChangeArrowheads="1"/>
          </p:cNvSpPr>
          <p:nvPr/>
        </p:nvSpPr>
        <p:spPr bwMode="auto">
          <a:xfrm>
            <a:off x="4857750" y="2574925"/>
            <a:ext cx="55245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>
                <a:solidFill>
                  <a:srgbClr val="333399"/>
                </a:solidFill>
                <a:latin typeface="Arial Black" pitchFamily="34" charset="0"/>
              </a:rPr>
              <a:t>C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8129" name="Text Box 17"/>
          <p:cNvSpPr txBox="1">
            <a:spLocks noChangeArrowheads="1"/>
          </p:cNvSpPr>
          <p:nvPr/>
        </p:nvSpPr>
        <p:spPr bwMode="auto">
          <a:xfrm>
            <a:off x="5364163" y="5013325"/>
            <a:ext cx="400050" cy="40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>
                <a:solidFill>
                  <a:srgbClr val="333399"/>
                </a:solidFill>
                <a:latin typeface="Arial Black" pitchFamily="34" charset="0"/>
              </a:rPr>
              <a:t>D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8130" name="AutoShape 18"/>
          <p:cNvSpPr>
            <a:spLocks noChangeArrowheads="1"/>
          </p:cNvSpPr>
          <p:nvPr/>
        </p:nvSpPr>
        <p:spPr bwMode="auto">
          <a:xfrm rot="1862422">
            <a:off x="2420938" y="2573338"/>
            <a:ext cx="247650" cy="142875"/>
          </a:xfrm>
          <a:prstGeom prst="rightArrow">
            <a:avLst>
              <a:gd name="adj1" fmla="val 50000"/>
              <a:gd name="adj2" fmla="val 43333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8131" name="AutoShape 19"/>
          <p:cNvSpPr>
            <a:spLocks noChangeArrowheads="1"/>
          </p:cNvSpPr>
          <p:nvPr/>
        </p:nvSpPr>
        <p:spPr bwMode="auto">
          <a:xfrm rot="1952319">
            <a:off x="2520950" y="2435225"/>
            <a:ext cx="247650" cy="142875"/>
          </a:xfrm>
          <a:prstGeom prst="rightArrow">
            <a:avLst>
              <a:gd name="adj1" fmla="val 50000"/>
              <a:gd name="adj2" fmla="val 43333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8132" name="AutoShape 20"/>
          <p:cNvSpPr>
            <a:spLocks noChangeArrowheads="1"/>
          </p:cNvSpPr>
          <p:nvPr/>
        </p:nvSpPr>
        <p:spPr bwMode="auto">
          <a:xfrm rot="2168645">
            <a:off x="2619375" y="2292350"/>
            <a:ext cx="249238" cy="142875"/>
          </a:xfrm>
          <a:prstGeom prst="rightArrow">
            <a:avLst>
              <a:gd name="adj1" fmla="val 50000"/>
              <a:gd name="adj2" fmla="val 43611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8133" name="AutoShape 21"/>
          <p:cNvSpPr>
            <a:spLocks noChangeArrowheads="1"/>
          </p:cNvSpPr>
          <p:nvPr/>
        </p:nvSpPr>
        <p:spPr bwMode="auto">
          <a:xfrm rot="-13346419">
            <a:off x="6346825" y="2211388"/>
            <a:ext cx="246063" cy="142875"/>
          </a:xfrm>
          <a:prstGeom prst="rightArrow">
            <a:avLst>
              <a:gd name="adj1" fmla="val 50000"/>
              <a:gd name="adj2" fmla="val 43056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8134" name="AutoShape 22"/>
          <p:cNvSpPr>
            <a:spLocks noChangeArrowheads="1"/>
          </p:cNvSpPr>
          <p:nvPr/>
        </p:nvSpPr>
        <p:spPr bwMode="auto">
          <a:xfrm rot="-13218044">
            <a:off x="6235700" y="2082800"/>
            <a:ext cx="247650" cy="142875"/>
          </a:xfrm>
          <a:prstGeom prst="rightArrow">
            <a:avLst>
              <a:gd name="adj1" fmla="val 50000"/>
              <a:gd name="adj2" fmla="val 43333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8135" name="AutoShape 23"/>
          <p:cNvSpPr>
            <a:spLocks noChangeArrowheads="1"/>
          </p:cNvSpPr>
          <p:nvPr/>
        </p:nvSpPr>
        <p:spPr bwMode="auto">
          <a:xfrm rot="12863280">
            <a:off x="6572250" y="5000625"/>
            <a:ext cx="247650" cy="142875"/>
          </a:xfrm>
          <a:prstGeom prst="rightArrow">
            <a:avLst>
              <a:gd name="adj1" fmla="val 50000"/>
              <a:gd name="adj2" fmla="val 43333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8136" name="AutoShape 24"/>
          <p:cNvSpPr>
            <a:spLocks noChangeArrowheads="1"/>
          </p:cNvSpPr>
          <p:nvPr/>
        </p:nvSpPr>
        <p:spPr bwMode="auto">
          <a:xfrm rot="12953177">
            <a:off x="6464300" y="5132388"/>
            <a:ext cx="247650" cy="142875"/>
          </a:xfrm>
          <a:prstGeom prst="rightArrow">
            <a:avLst>
              <a:gd name="adj1" fmla="val 50000"/>
              <a:gd name="adj2" fmla="val 43333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8137" name="AutoShape 25"/>
          <p:cNvSpPr>
            <a:spLocks noChangeArrowheads="1"/>
          </p:cNvSpPr>
          <p:nvPr/>
        </p:nvSpPr>
        <p:spPr bwMode="auto">
          <a:xfrm rot="13169504">
            <a:off x="6354763" y="5268913"/>
            <a:ext cx="249237" cy="142875"/>
          </a:xfrm>
          <a:prstGeom prst="rightArrow">
            <a:avLst>
              <a:gd name="adj1" fmla="val 50000"/>
              <a:gd name="adj2" fmla="val 43611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18138" name="Text Box 26"/>
          <p:cNvSpPr txBox="1">
            <a:spLocks noChangeArrowheads="1"/>
          </p:cNvSpPr>
          <p:nvPr/>
        </p:nvSpPr>
        <p:spPr bwMode="auto">
          <a:xfrm>
            <a:off x="7459663" y="3521075"/>
            <a:ext cx="1512887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 b="1">
                <a:solidFill>
                  <a:srgbClr val="333399"/>
                </a:solidFill>
              </a:rPr>
              <a:t>zdraví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8139" name="Text Box 27"/>
          <p:cNvSpPr txBox="1">
            <a:spLocks noChangeArrowheads="1"/>
          </p:cNvSpPr>
          <p:nvPr/>
        </p:nvSpPr>
        <p:spPr bwMode="auto">
          <a:xfrm>
            <a:off x="419100" y="3582988"/>
            <a:ext cx="1395413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 b="1">
                <a:solidFill>
                  <a:srgbClr val="333399"/>
                </a:solidFill>
              </a:rPr>
              <a:t>nemoc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18140" name="Oval 28"/>
          <p:cNvSpPr>
            <a:spLocks noChangeArrowheads="1"/>
          </p:cNvSpPr>
          <p:nvPr/>
        </p:nvSpPr>
        <p:spPr bwMode="auto">
          <a:xfrm rot="-2663199">
            <a:off x="4010025" y="1249363"/>
            <a:ext cx="2968625" cy="3836987"/>
          </a:xfrm>
          <a:prstGeom prst="ellipse">
            <a:avLst/>
          </a:prstGeom>
          <a:solidFill>
            <a:srgbClr val="FFFF66">
              <a:alpha val="39999"/>
            </a:srgbClr>
          </a:solidFill>
          <a:ln w="5715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grpSp>
        <p:nvGrpSpPr>
          <p:cNvPr id="218141" name="Group 29"/>
          <p:cNvGrpSpPr>
            <a:grpSpLocks/>
          </p:cNvGrpSpPr>
          <p:nvPr/>
        </p:nvGrpSpPr>
        <p:grpSpPr bwMode="auto">
          <a:xfrm rot="10800000">
            <a:off x="2311400" y="4779963"/>
            <a:ext cx="1254125" cy="1231900"/>
            <a:chOff x="3560" y="987"/>
            <a:chExt cx="822" cy="760"/>
          </a:xfrm>
        </p:grpSpPr>
        <p:grpSp>
          <p:nvGrpSpPr>
            <p:cNvPr id="218142" name="Group 30"/>
            <p:cNvGrpSpPr>
              <a:grpSpLocks/>
            </p:cNvGrpSpPr>
            <p:nvPr/>
          </p:nvGrpSpPr>
          <p:grpSpPr bwMode="auto">
            <a:xfrm rot="6539688">
              <a:off x="3963" y="1329"/>
              <a:ext cx="399" cy="438"/>
              <a:chOff x="1588" y="711"/>
              <a:chExt cx="798" cy="876"/>
            </a:xfrm>
          </p:grpSpPr>
          <p:sp>
            <p:nvSpPr>
              <p:cNvPr id="218143" name="AutoShape 31"/>
              <p:cNvSpPr>
                <a:spLocks noChangeArrowheads="1"/>
              </p:cNvSpPr>
              <p:nvPr/>
            </p:nvSpPr>
            <p:spPr bwMode="auto">
              <a:xfrm rot="1588612">
                <a:off x="1588" y="1407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18144" name="AutoShape 32"/>
              <p:cNvSpPr>
                <a:spLocks noChangeArrowheads="1"/>
              </p:cNvSpPr>
              <p:nvPr/>
            </p:nvSpPr>
            <p:spPr bwMode="auto">
              <a:xfrm rot="1862422">
                <a:off x="1690" y="1222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18145" name="AutoShape 33"/>
              <p:cNvSpPr>
                <a:spLocks noChangeArrowheads="1"/>
              </p:cNvSpPr>
              <p:nvPr/>
            </p:nvSpPr>
            <p:spPr bwMode="auto">
              <a:xfrm rot="1952319">
                <a:off x="1815" y="1048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18146" name="AutoShape 34"/>
              <p:cNvSpPr>
                <a:spLocks noChangeArrowheads="1"/>
              </p:cNvSpPr>
              <p:nvPr/>
            </p:nvSpPr>
            <p:spPr bwMode="auto">
              <a:xfrm rot="2168645">
                <a:off x="1940" y="868"/>
                <a:ext cx="313" cy="180"/>
              </a:xfrm>
              <a:prstGeom prst="rightArrow">
                <a:avLst>
                  <a:gd name="adj1" fmla="val 50000"/>
                  <a:gd name="adj2" fmla="val 43472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18147" name="AutoShape 35"/>
              <p:cNvSpPr>
                <a:spLocks noChangeArrowheads="1"/>
              </p:cNvSpPr>
              <p:nvPr/>
            </p:nvSpPr>
            <p:spPr bwMode="auto">
              <a:xfrm rot="2417148">
                <a:off x="2074" y="711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218148" name="Group 36"/>
            <p:cNvGrpSpPr>
              <a:grpSpLocks/>
            </p:cNvGrpSpPr>
            <p:nvPr/>
          </p:nvGrpSpPr>
          <p:grpSpPr bwMode="auto">
            <a:xfrm rot="5273853">
              <a:off x="3579" y="968"/>
              <a:ext cx="399" cy="438"/>
              <a:chOff x="1588" y="711"/>
              <a:chExt cx="798" cy="876"/>
            </a:xfrm>
          </p:grpSpPr>
          <p:sp>
            <p:nvSpPr>
              <p:cNvPr id="218149" name="AutoShape 37"/>
              <p:cNvSpPr>
                <a:spLocks noChangeArrowheads="1"/>
              </p:cNvSpPr>
              <p:nvPr/>
            </p:nvSpPr>
            <p:spPr bwMode="auto">
              <a:xfrm rot="1588612">
                <a:off x="1588" y="1407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18150" name="AutoShape 38"/>
              <p:cNvSpPr>
                <a:spLocks noChangeArrowheads="1"/>
              </p:cNvSpPr>
              <p:nvPr/>
            </p:nvSpPr>
            <p:spPr bwMode="auto">
              <a:xfrm rot="1862422">
                <a:off x="1690" y="1222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18151" name="AutoShape 39"/>
              <p:cNvSpPr>
                <a:spLocks noChangeArrowheads="1"/>
              </p:cNvSpPr>
              <p:nvPr/>
            </p:nvSpPr>
            <p:spPr bwMode="auto">
              <a:xfrm rot="1952319">
                <a:off x="1815" y="1048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18152" name="AutoShape 40"/>
              <p:cNvSpPr>
                <a:spLocks noChangeArrowheads="1"/>
              </p:cNvSpPr>
              <p:nvPr/>
            </p:nvSpPr>
            <p:spPr bwMode="auto">
              <a:xfrm rot="2168645">
                <a:off x="1940" y="868"/>
                <a:ext cx="313" cy="180"/>
              </a:xfrm>
              <a:prstGeom prst="rightArrow">
                <a:avLst>
                  <a:gd name="adj1" fmla="val 50000"/>
                  <a:gd name="adj2" fmla="val 43472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18153" name="AutoShape 41"/>
              <p:cNvSpPr>
                <a:spLocks noChangeArrowheads="1"/>
              </p:cNvSpPr>
              <p:nvPr/>
            </p:nvSpPr>
            <p:spPr bwMode="auto">
              <a:xfrm rot="2417148">
                <a:off x="2074" y="711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18154" name="WordArt 42"/>
          <p:cNvSpPr>
            <a:spLocks noChangeArrowheads="1" noChangeShapeType="1" noTextEdit="1"/>
          </p:cNvSpPr>
          <p:nvPr/>
        </p:nvSpPr>
        <p:spPr bwMode="auto">
          <a:xfrm>
            <a:off x="4003675" y="2720975"/>
            <a:ext cx="2862263" cy="25241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Arial Black"/>
              </a:rPr>
              <a:t>PUBLIC HEALTH</a:t>
            </a:r>
          </a:p>
        </p:txBody>
      </p:sp>
    </p:spTree>
    <p:extLst>
      <p:ext uri="{BB962C8B-B14F-4D97-AF65-F5344CB8AC3E}">
        <p14:creationId xmlns:p14="http://schemas.microsoft.com/office/powerpoint/2010/main" val="35454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525463"/>
            <a:ext cx="8229600" cy="6092825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cs-CZ" sz="4000" b="1">
                <a:solidFill>
                  <a:schemeClr val="accent2"/>
                </a:solidFill>
              </a:rPr>
              <a:t>PUBLIC HEALTH </a:t>
            </a:r>
            <a:r>
              <a:rPr lang="cs-CZ" sz="4000">
                <a:solidFill>
                  <a:schemeClr val="accent2"/>
                </a:solidFill>
              </a:rPr>
              <a:t>je v odborné literatuře poměrně dobře definováno jako:</a:t>
            </a:r>
            <a:r>
              <a:rPr lang="cs-CZ" sz="4000" b="1">
                <a:solidFill>
                  <a:schemeClr val="accent2"/>
                </a:solidFill>
              </a:rPr>
              <a:t> „organizované úsilí společnosti s cílem chránit, rozvíjet a navracet zdraví lidí. Jde o kombinaci vědeckých poznatků, dovedností i názorů směřujících k udržení a zlepšení zdraví lidí prostřednictvím kolektivních anebo sociálních aktivit. PUBLIC HEALTH je instituce, vědecký obor i praxe.“</a:t>
            </a:r>
          </a:p>
        </p:txBody>
      </p:sp>
    </p:spTree>
    <p:extLst>
      <p:ext uri="{BB962C8B-B14F-4D97-AF65-F5344CB8AC3E}">
        <p14:creationId xmlns:p14="http://schemas.microsoft.com/office/powerpoint/2010/main" val="35556379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WordArt 2"/>
          <p:cNvSpPr>
            <a:spLocks noChangeArrowheads="1" noChangeShapeType="1" noTextEdit="1"/>
          </p:cNvSpPr>
          <p:nvPr/>
        </p:nvSpPr>
        <p:spPr bwMode="auto">
          <a:xfrm>
            <a:off x="508000" y="404813"/>
            <a:ext cx="8183563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b="1" kern="10">
                <a:ln w="9525">
                  <a:solidFill>
                    <a:srgbClr val="333399"/>
                  </a:solidFill>
                  <a:round/>
                  <a:headEnd/>
                  <a:tailEnd/>
                </a:ln>
                <a:solidFill>
                  <a:srgbClr val="99CCFF"/>
                </a:solidFill>
                <a:cs typeface="Arial"/>
              </a:rPr>
              <a:t>OBLAST PUBLIC HEALTH MEDICINE </a:t>
            </a:r>
          </a:p>
        </p:txBody>
      </p:sp>
      <p:sp>
        <p:nvSpPr>
          <p:cNvPr id="220163" name="AutoShape 3"/>
          <p:cNvSpPr>
            <a:spLocks noChangeArrowheads="1"/>
          </p:cNvSpPr>
          <p:nvPr/>
        </p:nvSpPr>
        <p:spPr bwMode="auto">
          <a:xfrm rot="8374999">
            <a:off x="4735513" y="2946400"/>
            <a:ext cx="1219200" cy="585788"/>
          </a:xfrm>
          <a:prstGeom prst="leftArrow">
            <a:avLst>
              <a:gd name="adj1" fmla="val 41972"/>
              <a:gd name="adj2" fmla="val 63653"/>
            </a:avLst>
          </a:prstGeom>
          <a:solidFill>
            <a:srgbClr val="FFFFFF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0164" name="AutoShape 4"/>
          <p:cNvSpPr>
            <a:spLocks noChangeArrowheads="1"/>
          </p:cNvSpPr>
          <p:nvPr/>
        </p:nvSpPr>
        <p:spPr bwMode="auto">
          <a:xfrm rot="56377961">
            <a:off x="4927600" y="4348163"/>
            <a:ext cx="800100" cy="457200"/>
          </a:xfrm>
          <a:prstGeom prst="leftArrow">
            <a:avLst>
              <a:gd name="adj1" fmla="val 54556"/>
              <a:gd name="adj2" fmla="val 49154"/>
            </a:avLst>
          </a:prstGeom>
          <a:solidFill>
            <a:srgbClr val="FFFFFF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0165" name="AutoShape 5"/>
          <p:cNvSpPr>
            <a:spLocks noChangeArrowheads="1"/>
          </p:cNvSpPr>
          <p:nvPr/>
        </p:nvSpPr>
        <p:spPr bwMode="auto">
          <a:xfrm rot="2368020">
            <a:off x="3332163" y="3098800"/>
            <a:ext cx="800100" cy="457200"/>
          </a:xfrm>
          <a:prstGeom prst="leftArrow">
            <a:avLst>
              <a:gd name="adj1" fmla="val 50000"/>
              <a:gd name="adj2" fmla="val 43750"/>
            </a:avLst>
          </a:prstGeom>
          <a:solidFill>
            <a:srgbClr val="FFFFFF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0166" name="AutoShape 6"/>
          <p:cNvSpPr>
            <a:spLocks noChangeArrowheads="1"/>
          </p:cNvSpPr>
          <p:nvPr/>
        </p:nvSpPr>
        <p:spPr bwMode="auto">
          <a:xfrm rot="-45864595">
            <a:off x="2970213" y="4703763"/>
            <a:ext cx="800100" cy="457200"/>
          </a:xfrm>
          <a:prstGeom prst="leftArrow">
            <a:avLst>
              <a:gd name="adj1" fmla="val 49991"/>
              <a:gd name="adj2" fmla="val 42851"/>
            </a:avLst>
          </a:prstGeom>
          <a:solidFill>
            <a:srgbClr val="FFFFFF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0167" name="Oval 7"/>
          <p:cNvSpPr>
            <a:spLocks noChangeArrowheads="1"/>
          </p:cNvSpPr>
          <p:nvPr/>
        </p:nvSpPr>
        <p:spPr bwMode="auto">
          <a:xfrm>
            <a:off x="3254375" y="3316288"/>
            <a:ext cx="1943100" cy="1828800"/>
          </a:xfrm>
          <a:prstGeom prst="ellipse">
            <a:avLst/>
          </a:prstGeom>
          <a:solidFill>
            <a:srgbClr val="A1C5FF"/>
          </a:solidFill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0168" name="Line 8"/>
          <p:cNvSpPr>
            <a:spLocks noChangeShapeType="1"/>
          </p:cNvSpPr>
          <p:nvPr/>
        </p:nvSpPr>
        <p:spPr bwMode="auto">
          <a:xfrm flipH="1">
            <a:off x="4643438" y="1309688"/>
            <a:ext cx="0" cy="482441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0169" name="Line 9"/>
          <p:cNvSpPr>
            <a:spLocks noChangeShapeType="1"/>
          </p:cNvSpPr>
          <p:nvPr/>
        </p:nvSpPr>
        <p:spPr bwMode="auto">
          <a:xfrm flipV="1">
            <a:off x="1908175" y="3813175"/>
            <a:ext cx="5557838" cy="4603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0170" name="Text Box 10"/>
          <p:cNvSpPr txBox="1">
            <a:spLocks noChangeArrowheads="1"/>
          </p:cNvSpPr>
          <p:nvPr/>
        </p:nvSpPr>
        <p:spPr bwMode="auto">
          <a:xfrm>
            <a:off x="3746500" y="6161088"/>
            <a:ext cx="1838325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cs-CZ" sz="2800" b="1">
                <a:solidFill>
                  <a:srgbClr val="333399"/>
                </a:solidFill>
              </a:rPr>
              <a:t>jedinec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20171" name="Text Box 11"/>
          <p:cNvSpPr txBox="1">
            <a:spLocks noChangeArrowheads="1"/>
          </p:cNvSpPr>
          <p:nvPr/>
        </p:nvSpPr>
        <p:spPr bwMode="auto">
          <a:xfrm>
            <a:off x="3535363" y="860425"/>
            <a:ext cx="2303462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cs-CZ" sz="2800" b="1">
                <a:solidFill>
                  <a:srgbClr val="333399"/>
                </a:solidFill>
              </a:rPr>
              <a:t>populace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20172" name="Text Box 12"/>
          <p:cNvSpPr txBox="1">
            <a:spLocks noChangeArrowheads="1"/>
          </p:cNvSpPr>
          <p:nvPr/>
        </p:nvSpPr>
        <p:spPr bwMode="auto">
          <a:xfrm>
            <a:off x="3392488" y="3968750"/>
            <a:ext cx="13779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1600" b="1">
                <a:solidFill>
                  <a:srgbClr val="333399"/>
                </a:solidFill>
              </a:rPr>
              <a:t>Běžná</a:t>
            </a:r>
          </a:p>
          <a:p>
            <a:r>
              <a:rPr lang="cs-CZ" sz="1600" b="1">
                <a:solidFill>
                  <a:srgbClr val="333399"/>
                </a:solidFill>
              </a:rPr>
              <a:t>medicínská </a:t>
            </a:r>
          </a:p>
          <a:p>
            <a:r>
              <a:rPr lang="cs-CZ" sz="1600" b="1">
                <a:solidFill>
                  <a:srgbClr val="333399"/>
                </a:solidFill>
              </a:rPr>
              <a:t>péče</a:t>
            </a:r>
            <a:endParaRPr lang="cs-CZ">
              <a:solidFill>
                <a:srgbClr val="333399"/>
              </a:solidFill>
            </a:endParaRPr>
          </a:p>
        </p:txBody>
      </p:sp>
      <p:sp>
        <p:nvSpPr>
          <p:cNvPr id="220173" name="Oval 13"/>
          <p:cNvSpPr>
            <a:spLocks noChangeArrowheads="1"/>
          </p:cNvSpPr>
          <p:nvPr/>
        </p:nvSpPr>
        <p:spPr bwMode="auto">
          <a:xfrm>
            <a:off x="2352675" y="1627188"/>
            <a:ext cx="4595813" cy="4367212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0174" name="Text Box 14"/>
          <p:cNvSpPr txBox="1">
            <a:spLocks noChangeArrowheads="1"/>
          </p:cNvSpPr>
          <p:nvPr/>
        </p:nvSpPr>
        <p:spPr bwMode="auto">
          <a:xfrm>
            <a:off x="2801938" y="4408488"/>
            <a:ext cx="4953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>
                <a:solidFill>
                  <a:srgbClr val="333399"/>
                </a:solidFill>
                <a:latin typeface="Arial Black" pitchFamily="34" charset="0"/>
              </a:rPr>
              <a:t>A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20175" name="Text Box 15"/>
          <p:cNvSpPr txBox="1">
            <a:spLocks noChangeArrowheads="1"/>
          </p:cNvSpPr>
          <p:nvPr/>
        </p:nvSpPr>
        <p:spPr bwMode="auto">
          <a:xfrm>
            <a:off x="2925763" y="2663825"/>
            <a:ext cx="4286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>
                <a:solidFill>
                  <a:srgbClr val="333399"/>
                </a:solidFill>
                <a:latin typeface="Arial Black" pitchFamily="34" charset="0"/>
              </a:rPr>
              <a:t>B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20176" name="Text Box 16"/>
          <p:cNvSpPr txBox="1">
            <a:spLocks noChangeArrowheads="1"/>
          </p:cNvSpPr>
          <p:nvPr/>
        </p:nvSpPr>
        <p:spPr bwMode="auto">
          <a:xfrm>
            <a:off x="4857750" y="2574925"/>
            <a:ext cx="55245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>
                <a:solidFill>
                  <a:srgbClr val="333399"/>
                </a:solidFill>
                <a:latin typeface="Arial Black" pitchFamily="34" charset="0"/>
              </a:rPr>
              <a:t>C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20177" name="Text Box 17"/>
          <p:cNvSpPr txBox="1">
            <a:spLocks noChangeArrowheads="1"/>
          </p:cNvSpPr>
          <p:nvPr/>
        </p:nvSpPr>
        <p:spPr bwMode="auto">
          <a:xfrm>
            <a:off x="5364163" y="5013325"/>
            <a:ext cx="400050" cy="40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>
                <a:solidFill>
                  <a:srgbClr val="333399"/>
                </a:solidFill>
                <a:latin typeface="Arial Black" pitchFamily="34" charset="0"/>
              </a:rPr>
              <a:t>D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20178" name="AutoShape 18"/>
          <p:cNvSpPr>
            <a:spLocks noChangeArrowheads="1"/>
          </p:cNvSpPr>
          <p:nvPr/>
        </p:nvSpPr>
        <p:spPr bwMode="auto">
          <a:xfrm rot="1862422">
            <a:off x="2420938" y="2573338"/>
            <a:ext cx="247650" cy="142875"/>
          </a:xfrm>
          <a:prstGeom prst="rightArrow">
            <a:avLst>
              <a:gd name="adj1" fmla="val 50000"/>
              <a:gd name="adj2" fmla="val 43333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0179" name="AutoShape 19"/>
          <p:cNvSpPr>
            <a:spLocks noChangeArrowheads="1"/>
          </p:cNvSpPr>
          <p:nvPr/>
        </p:nvSpPr>
        <p:spPr bwMode="auto">
          <a:xfrm rot="1952319">
            <a:off x="2520950" y="2435225"/>
            <a:ext cx="247650" cy="142875"/>
          </a:xfrm>
          <a:prstGeom prst="rightArrow">
            <a:avLst>
              <a:gd name="adj1" fmla="val 50000"/>
              <a:gd name="adj2" fmla="val 43333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0180" name="AutoShape 20"/>
          <p:cNvSpPr>
            <a:spLocks noChangeArrowheads="1"/>
          </p:cNvSpPr>
          <p:nvPr/>
        </p:nvSpPr>
        <p:spPr bwMode="auto">
          <a:xfrm rot="2168645">
            <a:off x="2619375" y="2292350"/>
            <a:ext cx="249238" cy="142875"/>
          </a:xfrm>
          <a:prstGeom prst="rightArrow">
            <a:avLst>
              <a:gd name="adj1" fmla="val 50000"/>
              <a:gd name="adj2" fmla="val 43611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0181" name="AutoShape 21"/>
          <p:cNvSpPr>
            <a:spLocks noChangeArrowheads="1"/>
          </p:cNvSpPr>
          <p:nvPr/>
        </p:nvSpPr>
        <p:spPr bwMode="auto">
          <a:xfrm rot="-13346419">
            <a:off x="6346825" y="2211388"/>
            <a:ext cx="246063" cy="142875"/>
          </a:xfrm>
          <a:prstGeom prst="rightArrow">
            <a:avLst>
              <a:gd name="adj1" fmla="val 50000"/>
              <a:gd name="adj2" fmla="val 43056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0182" name="AutoShape 22"/>
          <p:cNvSpPr>
            <a:spLocks noChangeArrowheads="1"/>
          </p:cNvSpPr>
          <p:nvPr/>
        </p:nvSpPr>
        <p:spPr bwMode="auto">
          <a:xfrm rot="-13218044">
            <a:off x="6235700" y="2082800"/>
            <a:ext cx="247650" cy="142875"/>
          </a:xfrm>
          <a:prstGeom prst="rightArrow">
            <a:avLst>
              <a:gd name="adj1" fmla="val 50000"/>
              <a:gd name="adj2" fmla="val 43333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0183" name="AutoShape 23"/>
          <p:cNvSpPr>
            <a:spLocks noChangeArrowheads="1"/>
          </p:cNvSpPr>
          <p:nvPr/>
        </p:nvSpPr>
        <p:spPr bwMode="auto">
          <a:xfrm rot="12863280">
            <a:off x="6572250" y="5000625"/>
            <a:ext cx="247650" cy="142875"/>
          </a:xfrm>
          <a:prstGeom prst="rightArrow">
            <a:avLst>
              <a:gd name="adj1" fmla="val 50000"/>
              <a:gd name="adj2" fmla="val 43333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0184" name="AutoShape 24"/>
          <p:cNvSpPr>
            <a:spLocks noChangeArrowheads="1"/>
          </p:cNvSpPr>
          <p:nvPr/>
        </p:nvSpPr>
        <p:spPr bwMode="auto">
          <a:xfrm rot="12953177">
            <a:off x="6464300" y="5132388"/>
            <a:ext cx="247650" cy="142875"/>
          </a:xfrm>
          <a:prstGeom prst="rightArrow">
            <a:avLst>
              <a:gd name="adj1" fmla="val 50000"/>
              <a:gd name="adj2" fmla="val 43333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0185" name="AutoShape 25"/>
          <p:cNvSpPr>
            <a:spLocks noChangeArrowheads="1"/>
          </p:cNvSpPr>
          <p:nvPr/>
        </p:nvSpPr>
        <p:spPr bwMode="auto">
          <a:xfrm rot="13169504">
            <a:off x="6354763" y="5268913"/>
            <a:ext cx="249237" cy="142875"/>
          </a:xfrm>
          <a:prstGeom prst="rightArrow">
            <a:avLst>
              <a:gd name="adj1" fmla="val 50000"/>
              <a:gd name="adj2" fmla="val 43611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0186" name="Text Box 26"/>
          <p:cNvSpPr txBox="1">
            <a:spLocks noChangeArrowheads="1"/>
          </p:cNvSpPr>
          <p:nvPr/>
        </p:nvSpPr>
        <p:spPr bwMode="auto">
          <a:xfrm>
            <a:off x="7459663" y="3521075"/>
            <a:ext cx="1512887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 b="1">
                <a:solidFill>
                  <a:srgbClr val="333399"/>
                </a:solidFill>
              </a:rPr>
              <a:t>zdraví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20187" name="Text Box 27"/>
          <p:cNvSpPr txBox="1">
            <a:spLocks noChangeArrowheads="1"/>
          </p:cNvSpPr>
          <p:nvPr/>
        </p:nvSpPr>
        <p:spPr bwMode="auto">
          <a:xfrm>
            <a:off x="419100" y="3582988"/>
            <a:ext cx="1395413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 b="1">
                <a:solidFill>
                  <a:srgbClr val="333399"/>
                </a:solidFill>
              </a:rPr>
              <a:t>nemoc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20188" name="Oval 28"/>
          <p:cNvSpPr>
            <a:spLocks noChangeArrowheads="1"/>
          </p:cNvSpPr>
          <p:nvPr/>
        </p:nvSpPr>
        <p:spPr bwMode="auto">
          <a:xfrm rot="-2663199">
            <a:off x="4060825" y="1206500"/>
            <a:ext cx="2968625" cy="3836988"/>
          </a:xfrm>
          <a:prstGeom prst="ellipse">
            <a:avLst/>
          </a:prstGeom>
          <a:solidFill>
            <a:srgbClr val="FFFF66">
              <a:alpha val="39999"/>
            </a:srgbClr>
          </a:solidFill>
          <a:ln w="5715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grpSp>
        <p:nvGrpSpPr>
          <p:cNvPr id="220189" name="Group 29"/>
          <p:cNvGrpSpPr>
            <a:grpSpLocks/>
          </p:cNvGrpSpPr>
          <p:nvPr/>
        </p:nvGrpSpPr>
        <p:grpSpPr bwMode="auto">
          <a:xfrm rot="10800000">
            <a:off x="2311400" y="4779963"/>
            <a:ext cx="1254125" cy="1231900"/>
            <a:chOff x="3560" y="987"/>
            <a:chExt cx="822" cy="760"/>
          </a:xfrm>
        </p:grpSpPr>
        <p:grpSp>
          <p:nvGrpSpPr>
            <p:cNvPr id="220190" name="Group 30"/>
            <p:cNvGrpSpPr>
              <a:grpSpLocks/>
            </p:cNvGrpSpPr>
            <p:nvPr/>
          </p:nvGrpSpPr>
          <p:grpSpPr bwMode="auto">
            <a:xfrm rot="6539688">
              <a:off x="3963" y="1329"/>
              <a:ext cx="399" cy="438"/>
              <a:chOff x="1588" y="711"/>
              <a:chExt cx="798" cy="876"/>
            </a:xfrm>
          </p:grpSpPr>
          <p:sp>
            <p:nvSpPr>
              <p:cNvPr id="220191" name="AutoShape 31"/>
              <p:cNvSpPr>
                <a:spLocks noChangeArrowheads="1"/>
              </p:cNvSpPr>
              <p:nvPr/>
            </p:nvSpPr>
            <p:spPr bwMode="auto">
              <a:xfrm rot="1588612">
                <a:off x="1588" y="1407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20192" name="AutoShape 32"/>
              <p:cNvSpPr>
                <a:spLocks noChangeArrowheads="1"/>
              </p:cNvSpPr>
              <p:nvPr/>
            </p:nvSpPr>
            <p:spPr bwMode="auto">
              <a:xfrm rot="1862422">
                <a:off x="1690" y="1222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20193" name="AutoShape 33"/>
              <p:cNvSpPr>
                <a:spLocks noChangeArrowheads="1"/>
              </p:cNvSpPr>
              <p:nvPr/>
            </p:nvSpPr>
            <p:spPr bwMode="auto">
              <a:xfrm rot="1952319">
                <a:off x="1815" y="1048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20194" name="AutoShape 34"/>
              <p:cNvSpPr>
                <a:spLocks noChangeArrowheads="1"/>
              </p:cNvSpPr>
              <p:nvPr/>
            </p:nvSpPr>
            <p:spPr bwMode="auto">
              <a:xfrm rot="2168645">
                <a:off x="1940" y="868"/>
                <a:ext cx="313" cy="180"/>
              </a:xfrm>
              <a:prstGeom prst="rightArrow">
                <a:avLst>
                  <a:gd name="adj1" fmla="val 50000"/>
                  <a:gd name="adj2" fmla="val 43472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20195" name="AutoShape 35"/>
              <p:cNvSpPr>
                <a:spLocks noChangeArrowheads="1"/>
              </p:cNvSpPr>
              <p:nvPr/>
            </p:nvSpPr>
            <p:spPr bwMode="auto">
              <a:xfrm rot="2417148">
                <a:off x="2074" y="711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220196" name="Group 36"/>
            <p:cNvGrpSpPr>
              <a:grpSpLocks/>
            </p:cNvGrpSpPr>
            <p:nvPr/>
          </p:nvGrpSpPr>
          <p:grpSpPr bwMode="auto">
            <a:xfrm rot="5273853">
              <a:off x="3579" y="968"/>
              <a:ext cx="399" cy="438"/>
              <a:chOff x="1588" y="711"/>
              <a:chExt cx="798" cy="876"/>
            </a:xfrm>
          </p:grpSpPr>
          <p:sp>
            <p:nvSpPr>
              <p:cNvPr id="220197" name="AutoShape 37"/>
              <p:cNvSpPr>
                <a:spLocks noChangeArrowheads="1"/>
              </p:cNvSpPr>
              <p:nvPr/>
            </p:nvSpPr>
            <p:spPr bwMode="auto">
              <a:xfrm rot="1588612">
                <a:off x="1588" y="1407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20198" name="AutoShape 38"/>
              <p:cNvSpPr>
                <a:spLocks noChangeArrowheads="1"/>
              </p:cNvSpPr>
              <p:nvPr/>
            </p:nvSpPr>
            <p:spPr bwMode="auto">
              <a:xfrm rot="1862422">
                <a:off x="1690" y="1222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20199" name="AutoShape 39"/>
              <p:cNvSpPr>
                <a:spLocks noChangeArrowheads="1"/>
              </p:cNvSpPr>
              <p:nvPr/>
            </p:nvSpPr>
            <p:spPr bwMode="auto">
              <a:xfrm rot="1952319">
                <a:off x="1815" y="1048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20200" name="AutoShape 40"/>
              <p:cNvSpPr>
                <a:spLocks noChangeArrowheads="1"/>
              </p:cNvSpPr>
              <p:nvPr/>
            </p:nvSpPr>
            <p:spPr bwMode="auto">
              <a:xfrm rot="2168645">
                <a:off x="1940" y="868"/>
                <a:ext cx="313" cy="180"/>
              </a:xfrm>
              <a:prstGeom prst="rightArrow">
                <a:avLst>
                  <a:gd name="adj1" fmla="val 50000"/>
                  <a:gd name="adj2" fmla="val 43472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20201" name="AutoShape 41"/>
              <p:cNvSpPr>
                <a:spLocks noChangeArrowheads="1"/>
              </p:cNvSpPr>
              <p:nvPr/>
            </p:nvSpPr>
            <p:spPr bwMode="auto">
              <a:xfrm rot="2417148">
                <a:off x="2074" y="711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20202" name="WordArt 42"/>
          <p:cNvSpPr>
            <a:spLocks noChangeArrowheads="1" noChangeShapeType="1" noTextEdit="1"/>
          </p:cNvSpPr>
          <p:nvPr/>
        </p:nvSpPr>
        <p:spPr bwMode="auto">
          <a:xfrm>
            <a:off x="4003675" y="2720975"/>
            <a:ext cx="2862263" cy="25241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b="1" kern="1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6600"/>
                </a:solidFill>
                <a:cs typeface="Arial"/>
              </a:rPr>
              <a:t>PUBLIC HEALTH</a:t>
            </a:r>
          </a:p>
        </p:txBody>
      </p:sp>
      <p:sp>
        <p:nvSpPr>
          <p:cNvPr id="220203" name="Oval 43"/>
          <p:cNvSpPr>
            <a:spLocks noChangeArrowheads="1"/>
          </p:cNvSpPr>
          <p:nvPr/>
        </p:nvSpPr>
        <p:spPr bwMode="auto">
          <a:xfrm rot="-2514492">
            <a:off x="4333875" y="3259138"/>
            <a:ext cx="696913" cy="1265237"/>
          </a:xfrm>
          <a:prstGeom prst="ellipse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0204" name="AutoShape 44"/>
          <p:cNvSpPr>
            <a:spLocks noChangeArrowheads="1"/>
          </p:cNvSpPr>
          <p:nvPr/>
        </p:nvSpPr>
        <p:spPr bwMode="auto">
          <a:xfrm rot="2856728">
            <a:off x="3552826" y="3403600"/>
            <a:ext cx="1744662" cy="1404937"/>
          </a:xfrm>
          <a:custGeom>
            <a:avLst/>
            <a:gdLst>
              <a:gd name="G0" fmla="+- 5215 0 0"/>
              <a:gd name="G1" fmla="+- -11025058 0 0"/>
              <a:gd name="G2" fmla="+- 0 0 -11025058"/>
              <a:gd name="T0" fmla="*/ 0 256 1"/>
              <a:gd name="T1" fmla="*/ 180 256 1"/>
              <a:gd name="G3" fmla="+- -11025058 T0 T1"/>
              <a:gd name="T2" fmla="*/ 0 256 1"/>
              <a:gd name="T3" fmla="*/ 90 256 1"/>
              <a:gd name="G4" fmla="+- -11025058 T2 T3"/>
              <a:gd name="G5" fmla="*/ G4 2 1"/>
              <a:gd name="T4" fmla="*/ 90 256 1"/>
              <a:gd name="T5" fmla="*/ 0 256 1"/>
              <a:gd name="G6" fmla="+- -11025058 T4 T5"/>
              <a:gd name="G7" fmla="*/ G6 2 1"/>
              <a:gd name="G8" fmla="abs -11025058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215"/>
              <a:gd name="G18" fmla="*/ 5215 1 2"/>
              <a:gd name="G19" fmla="+- G18 5400 0"/>
              <a:gd name="G20" fmla="cos G19 -11025058"/>
              <a:gd name="G21" fmla="sin G19 -11025058"/>
              <a:gd name="G22" fmla="+- G20 10800 0"/>
              <a:gd name="G23" fmla="+- G21 10800 0"/>
              <a:gd name="G24" fmla="+- 10800 0 G20"/>
              <a:gd name="G25" fmla="+- 5215 10800 0"/>
              <a:gd name="G26" fmla="?: G9 G17 G25"/>
              <a:gd name="G27" fmla="?: G9 0 21600"/>
              <a:gd name="G28" fmla="cos 10800 -11025058"/>
              <a:gd name="G29" fmla="sin 10800 -11025058"/>
              <a:gd name="G30" fmla="sin 5215 -11025058"/>
              <a:gd name="G31" fmla="+- G28 10800 0"/>
              <a:gd name="G32" fmla="+- G29 10800 0"/>
              <a:gd name="G33" fmla="+- G30 10800 0"/>
              <a:gd name="G34" fmla="?: G4 0 G31"/>
              <a:gd name="G35" fmla="?: -11025058 G34 0"/>
              <a:gd name="G36" fmla="?: G6 G35 G31"/>
              <a:gd name="G37" fmla="+- 21600 0 G36"/>
              <a:gd name="G38" fmla="?: G4 0 G33"/>
              <a:gd name="G39" fmla="?: -11025058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960 w 21600"/>
              <a:gd name="T15" fmla="*/ 9166 h 21600"/>
              <a:gd name="T16" fmla="*/ 10800 w 21600"/>
              <a:gd name="T17" fmla="*/ 5585 h 21600"/>
              <a:gd name="T18" fmla="*/ 18640 w 21600"/>
              <a:gd name="T19" fmla="*/ 9166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694" y="9736"/>
                </a:moveTo>
                <a:cubicBezTo>
                  <a:pt x="6198" y="7317"/>
                  <a:pt x="8329" y="5584"/>
                  <a:pt x="10800" y="5585"/>
                </a:cubicBezTo>
                <a:cubicBezTo>
                  <a:pt x="13270" y="5585"/>
                  <a:pt x="15401" y="7317"/>
                  <a:pt x="15905" y="9736"/>
                </a:cubicBezTo>
                <a:lnTo>
                  <a:pt x="21372" y="8596"/>
                </a:lnTo>
                <a:cubicBezTo>
                  <a:pt x="20329" y="3588"/>
                  <a:pt x="15915" y="-1"/>
                  <a:pt x="10799" y="0"/>
                </a:cubicBezTo>
                <a:cubicBezTo>
                  <a:pt x="5684" y="0"/>
                  <a:pt x="1270" y="3588"/>
                  <a:pt x="227" y="8596"/>
                </a:cubicBezTo>
                <a:close/>
              </a:path>
            </a:pathLst>
          </a:cu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0205" name="AutoShape 45"/>
          <p:cNvSpPr>
            <a:spLocks noChangeArrowheads="1"/>
          </p:cNvSpPr>
          <p:nvPr/>
        </p:nvSpPr>
        <p:spPr bwMode="auto">
          <a:xfrm rot="13630961">
            <a:off x="3721100" y="3754438"/>
            <a:ext cx="1646238" cy="385762"/>
          </a:xfrm>
          <a:custGeom>
            <a:avLst/>
            <a:gdLst>
              <a:gd name="G0" fmla="+- 5400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400"/>
              <a:gd name="G18" fmla="*/ 5400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400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400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700 w 21600"/>
              <a:gd name="T15" fmla="*/ 10800 h 21600"/>
              <a:gd name="T16" fmla="*/ 10800 w 21600"/>
              <a:gd name="T17" fmla="*/ 5400 h 21600"/>
              <a:gd name="T18" fmla="*/ 18900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0206" name="WordArt 46"/>
          <p:cNvSpPr>
            <a:spLocks noChangeArrowheads="1" noChangeShapeType="1" noTextEdit="1"/>
          </p:cNvSpPr>
          <p:nvPr/>
        </p:nvSpPr>
        <p:spPr bwMode="auto">
          <a:xfrm rot="2782845">
            <a:off x="4054476" y="3694112"/>
            <a:ext cx="1028700" cy="3333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b="1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Arial"/>
              </a:rPr>
              <a:t>PHM</a:t>
            </a:r>
          </a:p>
        </p:txBody>
      </p:sp>
    </p:spTree>
    <p:extLst>
      <p:ext uri="{BB962C8B-B14F-4D97-AF65-F5344CB8AC3E}">
        <p14:creationId xmlns:p14="http://schemas.microsoft.com/office/powerpoint/2010/main" val="23034295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AutoShape 2"/>
          <p:cNvSpPr>
            <a:spLocks noChangeArrowheads="1"/>
          </p:cNvSpPr>
          <p:nvPr/>
        </p:nvSpPr>
        <p:spPr bwMode="auto">
          <a:xfrm rot="-2592754">
            <a:off x="6327775" y="635000"/>
            <a:ext cx="2398713" cy="1350963"/>
          </a:xfrm>
          <a:prstGeom prst="rightArrow">
            <a:avLst>
              <a:gd name="adj1" fmla="val 49250"/>
              <a:gd name="adj2" fmla="val 68433"/>
            </a:avLst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1187" name="WordArt 3"/>
          <p:cNvSpPr>
            <a:spLocks noChangeArrowheads="1" noChangeShapeType="1" noTextEdit="1"/>
          </p:cNvSpPr>
          <p:nvPr/>
        </p:nvSpPr>
        <p:spPr bwMode="auto">
          <a:xfrm>
            <a:off x="2036763" y="387350"/>
            <a:ext cx="4970462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b="1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solidFill>
                  <a:srgbClr val="FF6600"/>
                </a:solidFill>
                <a:cs typeface="Arial"/>
              </a:rPr>
              <a:t>CESTA KE ZDRAVÍ</a:t>
            </a:r>
          </a:p>
        </p:txBody>
      </p:sp>
      <p:sp>
        <p:nvSpPr>
          <p:cNvPr id="221188" name="AutoShape 4"/>
          <p:cNvSpPr>
            <a:spLocks noChangeArrowheads="1"/>
          </p:cNvSpPr>
          <p:nvPr/>
        </p:nvSpPr>
        <p:spPr bwMode="auto">
          <a:xfrm rot="8374999">
            <a:off x="4735513" y="2946400"/>
            <a:ext cx="1219200" cy="585788"/>
          </a:xfrm>
          <a:prstGeom prst="leftArrow">
            <a:avLst>
              <a:gd name="adj1" fmla="val 41972"/>
              <a:gd name="adj2" fmla="val 63653"/>
            </a:avLst>
          </a:prstGeom>
          <a:solidFill>
            <a:srgbClr val="FFFFFF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1189" name="AutoShape 5"/>
          <p:cNvSpPr>
            <a:spLocks noChangeArrowheads="1"/>
          </p:cNvSpPr>
          <p:nvPr/>
        </p:nvSpPr>
        <p:spPr bwMode="auto">
          <a:xfrm rot="56377961">
            <a:off x="4927600" y="4348163"/>
            <a:ext cx="800100" cy="457200"/>
          </a:xfrm>
          <a:prstGeom prst="leftArrow">
            <a:avLst>
              <a:gd name="adj1" fmla="val 54556"/>
              <a:gd name="adj2" fmla="val 49154"/>
            </a:avLst>
          </a:prstGeom>
          <a:solidFill>
            <a:srgbClr val="FFFFFF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1190" name="AutoShape 6"/>
          <p:cNvSpPr>
            <a:spLocks noChangeArrowheads="1"/>
          </p:cNvSpPr>
          <p:nvPr/>
        </p:nvSpPr>
        <p:spPr bwMode="auto">
          <a:xfrm rot="2368020">
            <a:off x="3332163" y="3098800"/>
            <a:ext cx="800100" cy="457200"/>
          </a:xfrm>
          <a:prstGeom prst="leftArrow">
            <a:avLst>
              <a:gd name="adj1" fmla="val 50000"/>
              <a:gd name="adj2" fmla="val 43750"/>
            </a:avLst>
          </a:prstGeom>
          <a:solidFill>
            <a:srgbClr val="FFFFFF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1191" name="AutoShape 7"/>
          <p:cNvSpPr>
            <a:spLocks noChangeArrowheads="1"/>
          </p:cNvSpPr>
          <p:nvPr/>
        </p:nvSpPr>
        <p:spPr bwMode="auto">
          <a:xfrm rot="-45864595">
            <a:off x="2970213" y="4703763"/>
            <a:ext cx="800100" cy="457200"/>
          </a:xfrm>
          <a:prstGeom prst="leftArrow">
            <a:avLst>
              <a:gd name="adj1" fmla="val 49991"/>
              <a:gd name="adj2" fmla="val 42851"/>
            </a:avLst>
          </a:prstGeom>
          <a:solidFill>
            <a:srgbClr val="FFFFFF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1192" name="Oval 8"/>
          <p:cNvSpPr>
            <a:spLocks noChangeArrowheads="1"/>
          </p:cNvSpPr>
          <p:nvPr/>
        </p:nvSpPr>
        <p:spPr bwMode="auto">
          <a:xfrm>
            <a:off x="3254375" y="3316288"/>
            <a:ext cx="1943100" cy="1828800"/>
          </a:xfrm>
          <a:prstGeom prst="ellipse">
            <a:avLst/>
          </a:prstGeom>
          <a:solidFill>
            <a:srgbClr val="A1C5FF"/>
          </a:solidFill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1193" name="Line 9"/>
          <p:cNvSpPr>
            <a:spLocks noChangeShapeType="1"/>
          </p:cNvSpPr>
          <p:nvPr/>
        </p:nvSpPr>
        <p:spPr bwMode="auto">
          <a:xfrm flipH="1">
            <a:off x="4643438" y="1309688"/>
            <a:ext cx="0" cy="482441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1194" name="Line 10"/>
          <p:cNvSpPr>
            <a:spLocks noChangeShapeType="1"/>
          </p:cNvSpPr>
          <p:nvPr/>
        </p:nvSpPr>
        <p:spPr bwMode="auto">
          <a:xfrm flipV="1">
            <a:off x="1908175" y="3813175"/>
            <a:ext cx="5557838" cy="4603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1195" name="Text Box 11"/>
          <p:cNvSpPr txBox="1">
            <a:spLocks noChangeArrowheads="1"/>
          </p:cNvSpPr>
          <p:nvPr/>
        </p:nvSpPr>
        <p:spPr bwMode="auto">
          <a:xfrm>
            <a:off x="3746500" y="6161088"/>
            <a:ext cx="1838325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cs-CZ" sz="2800" b="1">
                <a:solidFill>
                  <a:srgbClr val="333399"/>
                </a:solidFill>
              </a:rPr>
              <a:t>jedinec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21196" name="Text Box 12"/>
          <p:cNvSpPr txBox="1">
            <a:spLocks noChangeArrowheads="1"/>
          </p:cNvSpPr>
          <p:nvPr/>
        </p:nvSpPr>
        <p:spPr bwMode="auto">
          <a:xfrm>
            <a:off x="3535363" y="860425"/>
            <a:ext cx="2303462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cs-CZ" sz="2800" b="1">
                <a:solidFill>
                  <a:srgbClr val="333399"/>
                </a:solidFill>
              </a:rPr>
              <a:t>populace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21197" name="Text Box 13"/>
          <p:cNvSpPr txBox="1">
            <a:spLocks noChangeArrowheads="1"/>
          </p:cNvSpPr>
          <p:nvPr/>
        </p:nvSpPr>
        <p:spPr bwMode="auto">
          <a:xfrm>
            <a:off x="3392488" y="3968750"/>
            <a:ext cx="13779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1600" b="1">
                <a:solidFill>
                  <a:srgbClr val="333399"/>
                </a:solidFill>
              </a:rPr>
              <a:t>Běžná</a:t>
            </a:r>
          </a:p>
          <a:p>
            <a:r>
              <a:rPr lang="cs-CZ" sz="1600" b="1">
                <a:solidFill>
                  <a:srgbClr val="333399"/>
                </a:solidFill>
              </a:rPr>
              <a:t>medicínská </a:t>
            </a:r>
          </a:p>
          <a:p>
            <a:r>
              <a:rPr lang="cs-CZ" sz="1600" b="1">
                <a:solidFill>
                  <a:srgbClr val="333399"/>
                </a:solidFill>
              </a:rPr>
              <a:t>péče</a:t>
            </a:r>
            <a:endParaRPr lang="cs-CZ">
              <a:solidFill>
                <a:srgbClr val="333399"/>
              </a:solidFill>
            </a:endParaRPr>
          </a:p>
        </p:txBody>
      </p:sp>
      <p:sp>
        <p:nvSpPr>
          <p:cNvPr id="221198" name="Oval 14"/>
          <p:cNvSpPr>
            <a:spLocks noChangeArrowheads="1"/>
          </p:cNvSpPr>
          <p:nvPr/>
        </p:nvSpPr>
        <p:spPr bwMode="auto">
          <a:xfrm>
            <a:off x="2352675" y="1627188"/>
            <a:ext cx="4595813" cy="4367212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1199" name="Text Box 15"/>
          <p:cNvSpPr txBox="1">
            <a:spLocks noChangeArrowheads="1"/>
          </p:cNvSpPr>
          <p:nvPr/>
        </p:nvSpPr>
        <p:spPr bwMode="auto">
          <a:xfrm>
            <a:off x="2801938" y="4408488"/>
            <a:ext cx="4953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>
                <a:solidFill>
                  <a:srgbClr val="333399"/>
                </a:solidFill>
                <a:latin typeface="Arial Black" pitchFamily="34" charset="0"/>
              </a:rPr>
              <a:t>A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21200" name="Text Box 16"/>
          <p:cNvSpPr txBox="1">
            <a:spLocks noChangeArrowheads="1"/>
          </p:cNvSpPr>
          <p:nvPr/>
        </p:nvSpPr>
        <p:spPr bwMode="auto">
          <a:xfrm>
            <a:off x="2925763" y="2663825"/>
            <a:ext cx="4286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>
                <a:solidFill>
                  <a:srgbClr val="333399"/>
                </a:solidFill>
                <a:latin typeface="Arial Black" pitchFamily="34" charset="0"/>
              </a:rPr>
              <a:t>B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21201" name="Text Box 17"/>
          <p:cNvSpPr txBox="1">
            <a:spLocks noChangeArrowheads="1"/>
          </p:cNvSpPr>
          <p:nvPr/>
        </p:nvSpPr>
        <p:spPr bwMode="auto">
          <a:xfrm>
            <a:off x="4857750" y="2574925"/>
            <a:ext cx="55245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>
                <a:solidFill>
                  <a:srgbClr val="333399"/>
                </a:solidFill>
                <a:latin typeface="Arial Black" pitchFamily="34" charset="0"/>
              </a:rPr>
              <a:t>C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21202" name="Text Box 18"/>
          <p:cNvSpPr txBox="1">
            <a:spLocks noChangeArrowheads="1"/>
          </p:cNvSpPr>
          <p:nvPr/>
        </p:nvSpPr>
        <p:spPr bwMode="auto">
          <a:xfrm>
            <a:off x="5364163" y="5013325"/>
            <a:ext cx="400050" cy="40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>
                <a:solidFill>
                  <a:srgbClr val="333399"/>
                </a:solidFill>
                <a:latin typeface="Arial Black" pitchFamily="34" charset="0"/>
              </a:rPr>
              <a:t>D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21203" name="AutoShape 19"/>
          <p:cNvSpPr>
            <a:spLocks noChangeArrowheads="1"/>
          </p:cNvSpPr>
          <p:nvPr/>
        </p:nvSpPr>
        <p:spPr bwMode="auto">
          <a:xfrm rot="1862422">
            <a:off x="2420938" y="2573338"/>
            <a:ext cx="247650" cy="142875"/>
          </a:xfrm>
          <a:prstGeom prst="rightArrow">
            <a:avLst>
              <a:gd name="adj1" fmla="val 50000"/>
              <a:gd name="adj2" fmla="val 43333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1204" name="AutoShape 20"/>
          <p:cNvSpPr>
            <a:spLocks noChangeArrowheads="1"/>
          </p:cNvSpPr>
          <p:nvPr/>
        </p:nvSpPr>
        <p:spPr bwMode="auto">
          <a:xfrm rot="1952319">
            <a:off x="2520950" y="2435225"/>
            <a:ext cx="247650" cy="142875"/>
          </a:xfrm>
          <a:prstGeom prst="rightArrow">
            <a:avLst>
              <a:gd name="adj1" fmla="val 50000"/>
              <a:gd name="adj2" fmla="val 43333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1205" name="AutoShape 21"/>
          <p:cNvSpPr>
            <a:spLocks noChangeArrowheads="1"/>
          </p:cNvSpPr>
          <p:nvPr/>
        </p:nvSpPr>
        <p:spPr bwMode="auto">
          <a:xfrm rot="2168645">
            <a:off x="2619375" y="2292350"/>
            <a:ext cx="249238" cy="142875"/>
          </a:xfrm>
          <a:prstGeom prst="rightArrow">
            <a:avLst>
              <a:gd name="adj1" fmla="val 50000"/>
              <a:gd name="adj2" fmla="val 43611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1206" name="AutoShape 22"/>
          <p:cNvSpPr>
            <a:spLocks noChangeArrowheads="1"/>
          </p:cNvSpPr>
          <p:nvPr/>
        </p:nvSpPr>
        <p:spPr bwMode="auto">
          <a:xfrm rot="-13346419">
            <a:off x="6346825" y="2211388"/>
            <a:ext cx="246063" cy="142875"/>
          </a:xfrm>
          <a:prstGeom prst="rightArrow">
            <a:avLst>
              <a:gd name="adj1" fmla="val 50000"/>
              <a:gd name="adj2" fmla="val 43056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1207" name="AutoShape 23"/>
          <p:cNvSpPr>
            <a:spLocks noChangeArrowheads="1"/>
          </p:cNvSpPr>
          <p:nvPr/>
        </p:nvSpPr>
        <p:spPr bwMode="auto">
          <a:xfrm rot="-13218044">
            <a:off x="6235700" y="2082800"/>
            <a:ext cx="247650" cy="142875"/>
          </a:xfrm>
          <a:prstGeom prst="rightArrow">
            <a:avLst>
              <a:gd name="adj1" fmla="val 50000"/>
              <a:gd name="adj2" fmla="val 43333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1208" name="AutoShape 24"/>
          <p:cNvSpPr>
            <a:spLocks noChangeArrowheads="1"/>
          </p:cNvSpPr>
          <p:nvPr/>
        </p:nvSpPr>
        <p:spPr bwMode="auto">
          <a:xfrm rot="12863280">
            <a:off x="6572250" y="5000625"/>
            <a:ext cx="247650" cy="142875"/>
          </a:xfrm>
          <a:prstGeom prst="rightArrow">
            <a:avLst>
              <a:gd name="adj1" fmla="val 50000"/>
              <a:gd name="adj2" fmla="val 43333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1209" name="AutoShape 25"/>
          <p:cNvSpPr>
            <a:spLocks noChangeArrowheads="1"/>
          </p:cNvSpPr>
          <p:nvPr/>
        </p:nvSpPr>
        <p:spPr bwMode="auto">
          <a:xfrm rot="12953177">
            <a:off x="6464300" y="5132388"/>
            <a:ext cx="247650" cy="142875"/>
          </a:xfrm>
          <a:prstGeom prst="rightArrow">
            <a:avLst>
              <a:gd name="adj1" fmla="val 50000"/>
              <a:gd name="adj2" fmla="val 43333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1210" name="AutoShape 26"/>
          <p:cNvSpPr>
            <a:spLocks noChangeArrowheads="1"/>
          </p:cNvSpPr>
          <p:nvPr/>
        </p:nvSpPr>
        <p:spPr bwMode="auto">
          <a:xfrm rot="13169504">
            <a:off x="6354763" y="5268913"/>
            <a:ext cx="249237" cy="142875"/>
          </a:xfrm>
          <a:prstGeom prst="rightArrow">
            <a:avLst>
              <a:gd name="adj1" fmla="val 50000"/>
              <a:gd name="adj2" fmla="val 43611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1211" name="Text Box 27"/>
          <p:cNvSpPr txBox="1">
            <a:spLocks noChangeArrowheads="1"/>
          </p:cNvSpPr>
          <p:nvPr/>
        </p:nvSpPr>
        <p:spPr bwMode="auto">
          <a:xfrm>
            <a:off x="7459663" y="3521075"/>
            <a:ext cx="1512887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 b="1">
                <a:solidFill>
                  <a:srgbClr val="333399"/>
                </a:solidFill>
              </a:rPr>
              <a:t>zdraví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21212" name="Text Box 28"/>
          <p:cNvSpPr txBox="1">
            <a:spLocks noChangeArrowheads="1"/>
          </p:cNvSpPr>
          <p:nvPr/>
        </p:nvSpPr>
        <p:spPr bwMode="auto">
          <a:xfrm>
            <a:off x="419100" y="3582988"/>
            <a:ext cx="1395413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 b="1">
                <a:solidFill>
                  <a:srgbClr val="333399"/>
                </a:solidFill>
              </a:rPr>
              <a:t>nemoc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21213" name="Oval 29"/>
          <p:cNvSpPr>
            <a:spLocks noChangeArrowheads="1"/>
          </p:cNvSpPr>
          <p:nvPr/>
        </p:nvSpPr>
        <p:spPr bwMode="auto">
          <a:xfrm rot="-2663199">
            <a:off x="4060825" y="1206500"/>
            <a:ext cx="2968625" cy="3836988"/>
          </a:xfrm>
          <a:prstGeom prst="ellipse">
            <a:avLst/>
          </a:prstGeom>
          <a:solidFill>
            <a:srgbClr val="FFFF66">
              <a:alpha val="39999"/>
            </a:srgbClr>
          </a:solidFill>
          <a:ln w="5715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grpSp>
        <p:nvGrpSpPr>
          <p:cNvPr id="221214" name="Group 30"/>
          <p:cNvGrpSpPr>
            <a:grpSpLocks/>
          </p:cNvGrpSpPr>
          <p:nvPr/>
        </p:nvGrpSpPr>
        <p:grpSpPr bwMode="auto">
          <a:xfrm rot="10800000">
            <a:off x="2311400" y="4779963"/>
            <a:ext cx="1254125" cy="1231900"/>
            <a:chOff x="3560" y="987"/>
            <a:chExt cx="822" cy="760"/>
          </a:xfrm>
        </p:grpSpPr>
        <p:grpSp>
          <p:nvGrpSpPr>
            <p:cNvPr id="221215" name="Group 31"/>
            <p:cNvGrpSpPr>
              <a:grpSpLocks/>
            </p:cNvGrpSpPr>
            <p:nvPr/>
          </p:nvGrpSpPr>
          <p:grpSpPr bwMode="auto">
            <a:xfrm rot="6539688">
              <a:off x="3963" y="1329"/>
              <a:ext cx="399" cy="438"/>
              <a:chOff x="1588" y="711"/>
              <a:chExt cx="798" cy="876"/>
            </a:xfrm>
          </p:grpSpPr>
          <p:sp>
            <p:nvSpPr>
              <p:cNvPr id="221216" name="AutoShape 32"/>
              <p:cNvSpPr>
                <a:spLocks noChangeArrowheads="1"/>
              </p:cNvSpPr>
              <p:nvPr/>
            </p:nvSpPr>
            <p:spPr bwMode="auto">
              <a:xfrm rot="1588612">
                <a:off x="1588" y="1407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21217" name="AutoShape 33"/>
              <p:cNvSpPr>
                <a:spLocks noChangeArrowheads="1"/>
              </p:cNvSpPr>
              <p:nvPr/>
            </p:nvSpPr>
            <p:spPr bwMode="auto">
              <a:xfrm rot="1862422">
                <a:off x="1690" y="1222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21218" name="AutoShape 34"/>
              <p:cNvSpPr>
                <a:spLocks noChangeArrowheads="1"/>
              </p:cNvSpPr>
              <p:nvPr/>
            </p:nvSpPr>
            <p:spPr bwMode="auto">
              <a:xfrm rot="1952319">
                <a:off x="1815" y="1048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21219" name="AutoShape 35"/>
              <p:cNvSpPr>
                <a:spLocks noChangeArrowheads="1"/>
              </p:cNvSpPr>
              <p:nvPr/>
            </p:nvSpPr>
            <p:spPr bwMode="auto">
              <a:xfrm rot="2168645">
                <a:off x="1940" y="868"/>
                <a:ext cx="313" cy="180"/>
              </a:xfrm>
              <a:prstGeom prst="rightArrow">
                <a:avLst>
                  <a:gd name="adj1" fmla="val 50000"/>
                  <a:gd name="adj2" fmla="val 43472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21220" name="AutoShape 36"/>
              <p:cNvSpPr>
                <a:spLocks noChangeArrowheads="1"/>
              </p:cNvSpPr>
              <p:nvPr/>
            </p:nvSpPr>
            <p:spPr bwMode="auto">
              <a:xfrm rot="2417148">
                <a:off x="2074" y="711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221221" name="Group 37"/>
            <p:cNvGrpSpPr>
              <a:grpSpLocks/>
            </p:cNvGrpSpPr>
            <p:nvPr/>
          </p:nvGrpSpPr>
          <p:grpSpPr bwMode="auto">
            <a:xfrm rot="5273853">
              <a:off x="3579" y="968"/>
              <a:ext cx="399" cy="438"/>
              <a:chOff x="1588" y="711"/>
              <a:chExt cx="798" cy="876"/>
            </a:xfrm>
          </p:grpSpPr>
          <p:sp>
            <p:nvSpPr>
              <p:cNvPr id="221222" name="AutoShape 38"/>
              <p:cNvSpPr>
                <a:spLocks noChangeArrowheads="1"/>
              </p:cNvSpPr>
              <p:nvPr/>
            </p:nvSpPr>
            <p:spPr bwMode="auto">
              <a:xfrm rot="1588612">
                <a:off x="1588" y="1407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21223" name="AutoShape 39"/>
              <p:cNvSpPr>
                <a:spLocks noChangeArrowheads="1"/>
              </p:cNvSpPr>
              <p:nvPr/>
            </p:nvSpPr>
            <p:spPr bwMode="auto">
              <a:xfrm rot="1862422">
                <a:off x="1690" y="1222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21224" name="AutoShape 40"/>
              <p:cNvSpPr>
                <a:spLocks noChangeArrowheads="1"/>
              </p:cNvSpPr>
              <p:nvPr/>
            </p:nvSpPr>
            <p:spPr bwMode="auto">
              <a:xfrm rot="1952319">
                <a:off x="1815" y="1048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21225" name="AutoShape 41"/>
              <p:cNvSpPr>
                <a:spLocks noChangeArrowheads="1"/>
              </p:cNvSpPr>
              <p:nvPr/>
            </p:nvSpPr>
            <p:spPr bwMode="auto">
              <a:xfrm rot="2168645">
                <a:off x="1940" y="868"/>
                <a:ext cx="313" cy="180"/>
              </a:xfrm>
              <a:prstGeom prst="rightArrow">
                <a:avLst>
                  <a:gd name="adj1" fmla="val 50000"/>
                  <a:gd name="adj2" fmla="val 43472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21226" name="AutoShape 42"/>
              <p:cNvSpPr>
                <a:spLocks noChangeArrowheads="1"/>
              </p:cNvSpPr>
              <p:nvPr/>
            </p:nvSpPr>
            <p:spPr bwMode="auto">
              <a:xfrm rot="2417148">
                <a:off x="2074" y="711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21227" name="WordArt 43"/>
          <p:cNvSpPr>
            <a:spLocks noChangeArrowheads="1" noChangeShapeType="1" noTextEdit="1"/>
          </p:cNvSpPr>
          <p:nvPr/>
        </p:nvSpPr>
        <p:spPr bwMode="auto">
          <a:xfrm>
            <a:off x="4003675" y="2627313"/>
            <a:ext cx="2862263" cy="25241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b="1" kern="1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6600"/>
                </a:solidFill>
                <a:cs typeface="Arial"/>
              </a:rPr>
              <a:t>PUBLIC HEALTH</a:t>
            </a:r>
          </a:p>
        </p:txBody>
      </p:sp>
      <p:sp>
        <p:nvSpPr>
          <p:cNvPr id="221228" name="Oval 44"/>
          <p:cNvSpPr>
            <a:spLocks noChangeArrowheads="1"/>
          </p:cNvSpPr>
          <p:nvPr/>
        </p:nvSpPr>
        <p:spPr bwMode="auto">
          <a:xfrm rot="-2514492">
            <a:off x="4333875" y="3259138"/>
            <a:ext cx="696913" cy="1265237"/>
          </a:xfrm>
          <a:prstGeom prst="ellipse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1229" name="AutoShape 45"/>
          <p:cNvSpPr>
            <a:spLocks noChangeArrowheads="1"/>
          </p:cNvSpPr>
          <p:nvPr/>
        </p:nvSpPr>
        <p:spPr bwMode="auto">
          <a:xfrm rot="2856728">
            <a:off x="3552826" y="3403600"/>
            <a:ext cx="1744662" cy="1404937"/>
          </a:xfrm>
          <a:custGeom>
            <a:avLst/>
            <a:gdLst>
              <a:gd name="G0" fmla="+- 5215 0 0"/>
              <a:gd name="G1" fmla="+- -11025058 0 0"/>
              <a:gd name="G2" fmla="+- 0 0 -11025058"/>
              <a:gd name="T0" fmla="*/ 0 256 1"/>
              <a:gd name="T1" fmla="*/ 180 256 1"/>
              <a:gd name="G3" fmla="+- -11025058 T0 T1"/>
              <a:gd name="T2" fmla="*/ 0 256 1"/>
              <a:gd name="T3" fmla="*/ 90 256 1"/>
              <a:gd name="G4" fmla="+- -11025058 T2 T3"/>
              <a:gd name="G5" fmla="*/ G4 2 1"/>
              <a:gd name="T4" fmla="*/ 90 256 1"/>
              <a:gd name="T5" fmla="*/ 0 256 1"/>
              <a:gd name="G6" fmla="+- -11025058 T4 T5"/>
              <a:gd name="G7" fmla="*/ G6 2 1"/>
              <a:gd name="G8" fmla="abs -11025058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215"/>
              <a:gd name="G18" fmla="*/ 5215 1 2"/>
              <a:gd name="G19" fmla="+- G18 5400 0"/>
              <a:gd name="G20" fmla="cos G19 -11025058"/>
              <a:gd name="G21" fmla="sin G19 -11025058"/>
              <a:gd name="G22" fmla="+- G20 10800 0"/>
              <a:gd name="G23" fmla="+- G21 10800 0"/>
              <a:gd name="G24" fmla="+- 10800 0 G20"/>
              <a:gd name="G25" fmla="+- 5215 10800 0"/>
              <a:gd name="G26" fmla="?: G9 G17 G25"/>
              <a:gd name="G27" fmla="?: G9 0 21600"/>
              <a:gd name="G28" fmla="cos 10800 -11025058"/>
              <a:gd name="G29" fmla="sin 10800 -11025058"/>
              <a:gd name="G30" fmla="sin 5215 -11025058"/>
              <a:gd name="G31" fmla="+- G28 10800 0"/>
              <a:gd name="G32" fmla="+- G29 10800 0"/>
              <a:gd name="G33" fmla="+- G30 10800 0"/>
              <a:gd name="G34" fmla="?: G4 0 G31"/>
              <a:gd name="G35" fmla="?: -11025058 G34 0"/>
              <a:gd name="G36" fmla="?: G6 G35 G31"/>
              <a:gd name="G37" fmla="+- 21600 0 G36"/>
              <a:gd name="G38" fmla="?: G4 0 G33"/>
              <a:gd name="G39" fmla="?: -11025058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960 w 21600"/>
              <a:gd name="T15" fmla="*/ 9166 h 21600"/>
              <a:gd name="T16" fmla="*/ 10800 w 21600"/>
              <a:gd name="T17" fmla="*/ 5585 h 21600"/>
              <a:gd name="T18" fmla="*/ 18640 w 21600"/>
              <a:gd name="T19" fmla="*/ 9166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694" y="9736"/>
                </a:moveTo>
                <a:cubicBezTo>
                  <a:pt x="6198" y="7317"/>
                  <a:pt x="8329" y="5584"/>
                  <a:pt x="10800" y="5585"/>
                </a:cubicBezTo>
                <a:cubicBezTo>
                  <a:pt x="13270" y="5585"/>
                  <a:pt x="15401" y="7317"/>
                  <a:pt x="15905" y="9736"/>
                </a:cubicBezTo>
                <a:lnTo>
                  <a:pt x="21372" y="8596"/>
                </a:lnTo>
                <a:cubicBezTo>
                  <a:pt x="20329" y="3588"/>
                  <a:pt x="15915" y="-1"/>
                  <a:pt x="10799" y="0"/>
                </a:cubicBezTo>
                <a:cubicBezTo>
                  <a:pt x="5684" y="0"/>
                  <a:pt x="1270" y="3588"/>
                  <a:pt x="227" y="8596"/>
                </a:cubicBezTo>
                <a:close/>
              </a:path>
            </a:pathLst>
          </a:cu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1230" name="AutoShape 46"/>
          <p:cNvSpPr>
            <a:spLocks noChangeArrowheads="1"/>
          </p:cNvSpPr>
          <p:nvPr/>
        </p:nvSpPr>
        <p:spPr bwMode="auto">
          <a:xfrm rot="13630961">
            <a:off x="3721100" y="3754438"/>
            <a:ext cx="1646238" cy="385762"/>
          </a:xfrm>
          <a:custGeom>
            <a:avLst/>
            <a:gdLst>
              <a:gd name="G0" fmla="+- 5400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400"/>
              <a:gd name="G18" fmla="*/ 5400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400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400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700 w 21600"/>
              <a:gd name="T15" fmla="*/ 10800 h 21600"/>
              <a:gd name="T16" fmla="*/ 10800 w 21600"/>
              <a:gd name="T17" fmla="*/ 5400 h 21600"/>
              <a:gd name="T18" fmla="*/ 18900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1231" name="WordArt 47"/>
          <p:cNvSpPr>
            <a:spLocks noChangeArrowheads="1" noChangeShapeType="1" noTextEdit="1"/>
          </p:cNvSpPr>
          <p:nvPr/>
        </p:nvSpPr>
        <p:spPr bwMode="auto">
          <a:xfrm rot="2782845">
            <a:off x="4060825" y="3748088"/>
            <a:ext cx="1143000" cy="2730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b="1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Arial"/>
              </a:rPr>
              <a:t>PHM</a:t>
            </a:r>
          </a:p>
        </p:txBody>
      </p:sp>
      <p:sp>
        <p:nvSpPr>
          <p:cNvPr id="221232" name="AutoShape 48"/>
          <p:cNvSpPr>
            <a:spLocks noChangeArrowheads="1"/>
          </p:cNvSpPr>
          <p:nvPr/>
        </p:nvSpPr>
        <p:spPr bwMode="auto">
          <a:xfrm rot="-1859584">
            <a:off x="5045075" y="3562350"/>
            <a:ext cx="312738" cy="300038"/>
          </a:xfrm>
          <a:prstGeom prst="rightArrow">
            <a:avLst>
              <a:gd name="adj1" fmla="val 50000"/>
              <a:gd name="adj2" fmla="val 26058"/>
            </a:avLst>
          </a:prstGeom>
          <a:solidFill>
            <a:srgbClr val="FF6600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1233" name="AutoShape 49"/>
          <p:cNvSpPr>
            <a:spLocks noChangeArrowheads="1"/>
          </p:cNvSpPr>
          <p:nvPr/>
        </p:nvSpPr>
        <p:spPr bwMode="auto">
          <a:xfrm rot="18364827">
            <a:off x="4659313" y="3155950"/>
            <a:ext cx="347662" cy="300038"/>
          </a:xfrm>
          <a:prstGeom prst="rightArrow">
            <a:avLst>
              <a:gd name="adj1" fmla="val 50000"/>
              <a:gd name="adj2" fmla="val 28968"/>
            </a:avLst>
          </a:prstGeom>
          <a:solidFill>
            <a:srgbClr val="FF6600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1234" name="AutoShape 50"/>
          <p:cNvSpPr>
            <a:spLocks noChangeArrowheads="1"/>
          </p:cNvSpPr>
          <p:nvPr/>
        </p:nvSpPr>
        <p:spPr bwMode="auto">
          <a:xfrm rot="16496180">
            <a:off x="4157663" y="2978150"/>
            <a:ext cx="347662" cy="300038"/>
          </a:xfrm>
          <a:prstGeom prst="rightArrow">
            <a:avLst>
              <a:gd name="adj1" fmla="val 50000"/>
              <a:gd name="adj2" fmla="val 28968"/>
            </a:avLst>
          </a:prstGeom>
          <a:solidFill>
            <a:srgbClr val="FF6600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1235" name="AutoShape 51"/>
          <p:cNvSpPr>
            <a:spLocks noChangeArrowheads="1"/>
          </p:cNvSpPr>
          <p:nvPr/>
        </p:nvSpPr>
        <p:spPr bwMode="auto">
          <a:xfrm rot="-804715">
            <a:off x="5203825" y="3984625"/>
            <a:ext cx="347663" cy="300038"/>
          </a:xfrm>
          <a:prstGeom prst="rightArrow">
            <a:avLst>
              <a:gd name="adj1" fmla="val 50000"/>
              <a:gd name="adj2" fmla="val 28968"/>
            </a:avLst>
          </a:prstGeom>
          <a:solidFill>
            <a:srgbClr val="FF6600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1236" name="AutoShape 52"/>
          <p:cNvSpPr>
            <a:spLocks noChangeArrowheads="1"/>
          </p:cNvSpPr>
          <p:nvPr/>
        </p:nvSpPr>
        <p:spPr bwMode="auto">
          <a:xfrm rot="9322289">
            <a:off x="4318000" y="4578350"/>
            <a:ext cx="1395413" cy="990600"/>
          </a:xfrm>
          <a:custGeom>
            <a:avLst/>
            <a:gdLst>
              <a:gd name="G0" fmla="+- -212380 0 0"/>
              <a:gd name="G1" fmla="+- -11796480 0 0"/>
              <a:gd name="G2" fmla="+- -212380 0 -11796480"/>
              <a:gd name="G3" fmla="+- 10800 0 0"/>
              <a:gd name="G4" fmla="+- 0 0 -21238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6739 0 0"/>
              <a:gd name="G9" fmla="+- 0 0 -11796480"/>
              <a:gd name="G10" fmla="+- 6739 0 2700"/>
              <a:gd name="G11" fmla="cos G10 -212380"/>
              <a:gd name="G12" fmla="sin G10 -212380"/>
              <a:gd name="G13" fmla="cos 13500 -212380"/>
              <a:gd name="G14" fmla="sin 13500 -212380"/>
              <a:gd name="G15" fmla="+- G11 10800 0"/>
              <a:gd name="G16" fmla="+- G12 10800 0"/>
              <a:gd name="G17" fmla="+- G13 10800 0"/>
              <a:gd name="G18" fmla="+- G14 10800 0"/>
              <a:gd name="G19" fmla="*/ 6739 1 2"/>
              <a:gd name="G20" fmla="+- G19 5400 0"/>
              <a:gd name="G21" fmla="cos G20 -212380"/>
              <a:gd name="G22" fmla="sin G20 -212380"/>
              <a:gd name="G23" fmla="+- G21 10800 0"/>
              <a:gd name="G24" fmla="+- G12 G23 G22"/>
              <a:gd name="G25" fmla="+- G22 G23 G11"/>
              <a:gd name="G26" fmla="cos 10800 -212380"/>
              <a:gd name="G27" fmla="sin 10800 -212380"/>
              <a:gd name="G28" fmla="cos 6739 -212380"/>
              <a:gd name="G29" fmla="sin 6739 -21238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796480"/>
              <a:gd name="G36" fmla="sin G34 -11796480"/>
              <a:gd name="G37" fmla="+/ -11796480 -21238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6739 G39"/>
              <a:gd name="G43" fmla="sin 6739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0494 w 21600"/>
              <a:gd name="T5" fmla="*/ 4 h 21600"/>
              <a:gd name="T6" fmla="*/ 2030 w 21600"/>
              <a:gd name="T7" fmla="*/ 10800 h 21600"/>
              <a:gd name="T8" fmla="*/ 10609 w 21600"/>
              <a:gd name="T9" fmla="*/ 4063 h 21600"/>
              <a:gd name="T10" fmla="*/ 24278 w 21600"/>
              <a:gd name="T11" fmla="*/ 10036 h 21600"/>
              <a:gd name="T12" fmla="*/ 19822 w 21600"/>
              <a:gd name="T13" fmla="*/ 15027 h 21600"/>
              <a:gd name="T14" fmla="*/ 14832 w 21600"/>
              <a:gd name="T15" fmla="*/ 10571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7528" y="10419"/>
                </a:moveTo>
                <a:cubicBezTo>
                  <a:pt x="17326" y="6850"/>
                  <a:pt x="14373" y="4061"/>
                  <a:pt x="10800" y="4061"/>
                </a:cubicBezTo>
                <a:cubicBezTo>
                  <a:pt x="7078" y="4061"/>
                  <a:pt x="4061" y="7078"/>
                  <a:pt x="4061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527" y="0"/>
                  <a:pt x="21258" y="4471"/>
                  <a:pt x="21582" y="10189"/>
                </a:cubicBezTo>
                <a:lnTo>
                  <a:pt x="24278" y="10036"/>
                </a:lnTo>
                <a:lnTo>
                  <a:pt x="19822" y="15027"/>
                </a:lnTo>
                <a:lnTo>
                  <a:pt x="14832" y="10571"/>
                </a:lnTo>
                <a:lnTo>
                  <a:pt x="17528" y="10419"/>
                </a:lnTo>
                <a:close/>
              </a:path>
            </a:pathLst>
          </a:custGeom>
          <a:solidFill>
            <a:srgbClr val="FF6600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1237" name="AutoShape 53"/>
          <p:cNvSpPr>
            <a:spLocks noChangeArrowheads="1"/>
          </p:cNvSpPr>
          <p:nvPr/>
        </p:nvSpPr>
        <p:spPr bwMode="auto">
          <a:xfrm rot="8945062">
            <a:off x="5402263" y="4845050"/>
            <a:ext cx="323850" cy="333375"/>
          </a:xfrm>
          <a:prstGeom prst="rtTriangle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1238" name="AutoShape 54"/>
          <p:cNvSpPr>
            <a:spLocks noChangeArrowheads="1"/>
          </p:cNvSpPr>
          <p:nvPr/>
        </p:nvSpPr>
        <p:spPr bwMode="auto">
          <a:xfrm rot="39074055">
            <a:off x="2747169" y="2928144"/>
            <a:ext cx="1395412" cy="990600"/>
          </a:xfrm>
          <a:custGeom>
            <a:avLst/>
            <a:gdLst>
              <a:gd name="G0" fmla="+- -212380 0 0"/>
              <a:gd name="G1" fmla="+- -10960043 0 0"/>
              <a:gd name="G2" fmla="+- -212380 0 -10960043"/>
              <a:gd name="G3" fmla="+- 10800 0 0"/>
              <a:gd name="G4" fmla="+- 0 0 -21238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6739 0 0"/>
              <a:gd name="G9" fmla="+- 0 0 -10960043"/>
              <a:gd name="G10" fmla="+- 6739 0 2700"/>
              <a:gd name="G11" fmla="cos G10 -212380"/>
              <a:gd name="G12" fmla="sin G10 -212380"/>
              <a:gd name="G13" fmla="cos 13500 -212380"/>
              <a:gd name="G14" fmla="sin 13500 -212380"/>
              <a:gd name="G15" fmla="+- G11 10800 0"/>
              <a:gd name="G16" fmla="+- G12 10800 0"/>
              <a:gd name="G17" fmla="+- G13 10800 0"/>
              <a:gd name="G18" fmla="+- G14 10800 0"/>
              <a:gd name="G19" fmla="*/ 6739 1 2"/>
              <a:gd name="G20" fmla="+- G19 5400 0"/>
              <a:gd name="G21" fmla="cos G20 -212380"/>
              <a:gd name="G22" fmla="sin G20 -212380"/>
              <a:gd name="G23" fmla="+- G21 10800 0"/>
              <a:gd name="G24" fmla="+- G12 G23 G22"/>
              <a:gd name="G25" fmla="+- G22 G23 G11"/>
              <a:gd name="G26" fmla="cos 10800 -212380"/>
              <a:gd name="G27" fmla="sin 10800 -212380"/>
              <a:gd name="G28" fmla="cos 6739 -212380"/>
              <a:gd name="G29" fmla="sin 6739 -21238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0960043"/>
              <a:gd name="G36" fmla="sin G34 -10960043"/>
              <a:gd name="G37" fmla="+/ -10960043 -21238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6739 G39"/>
              <a:gd name="G43" fmla="sin 6739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1696 w 21600"/>
              <a:gd name="T5" fmla="*/ 37 h 21600"/>
              <a:gd name="T6" fmla="*/ 2246 w 21600"/>
              <a:gd name="T7" fmla="*/ 8862 h 21600"/>
              <a:gd name="T8" fmla="*/ 11359 w 21600"/>
              <a:gd name="T9" fmla="*/ 4084 h 21600"/>
              <a:gd name="T10" fmla="*/ 24278 w 21600"/>
              <a:gd name="T11" fmla="*/ 10036 h 21600"/>
              <a:gd name="T12" fmla="*/ 19822 w 21600"/>
              <a:gd name="T13" fmla="*/ 15027 h 21600"/>
              <a:gd name="T14" fmla="*/ 14832 w 21600"/>
              <a:gd name="T15" fmla="*/ 10571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7528" y="10419"/>
                </a:moveTo>
                <a:cubicBezTo>
                  <a:pt x="17326" y="6850"/>
                  <a:pt x="14373" y="4061"/>
                  <a:pt x="10800" y="4061"/>
                </a:cubicBezTo>
                <a:cubicBezTo>
                  <a:pt x="7651" y="4060"/>
                  <a:pt x="4923" y="6240"/>
                  <a:pt x="4227" y="9311"/>
                </a:cubicBezTo>
                <a:lnTo>
                  <a:pt x="266" y="8414"/>
                </a:lnTo>
                <a:cubicBezTo>
                  <a:pt x="1381" y="3493"/>
                  <a:pt x="5754" y="-1"/>
                  <a:pt x="10800" y="0"/>
                </a:cubicBezTo>
                <a:cubicBezTo>
                  <a:pt x="16527" y="0"/>
                  <a:pt x="21258" y="4471"/>
                  <a:pt x="21582" y="10189"/>
                </a:cubicBezTo>
                <a:lnTo>
                  <a:pt x="24278" y="10036"/>
                </a:lnTo>
                <a:lnTo>
                  <a:pt x="19822" y="15027"/>
                </a:lnTo>
                <a:lnTo>
                  <a:pt x="14832" y="10571"/>
                </a:lnTo>
                <a:lnTo>
                  <a:pt x="17528" y="10419"/>
                </a:lnTo>
                <a:close/>
              </a:path>
            </a:pathLst>
          </a:custGeom>
          <a:solidFill>
            <a:srgbClr val="FF6600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1239" name="AutoShape 55"/>
          <p:cNvSpPr>
            <a:spLocks noChangeArrowheads="1"/>
          </p:cNvSpPr>
          <p:nvPr/>
        </p:nvSpPr>
        <p:spPr bwMode="auto">
          <a:xfrm rot="15707567">
            <a:off x="2968626" y="3694112"/>
            <a:ext cx="323850" cy="333375"/>
          </a:xfrm>
          <a:prstGeom prst="rtTriangle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1240" name="AutoShape 56"/>
          <p:cNvSpPr>
            <a:spLocks noChangeArrowheads="1"/>
          </p:cNvSpPr>
          <p:nvPr/>
        </p:nvSpPr>
        <p:spPr bwMode="auto">
          <a:xfrm rot="19017728">
            <a:off x="6337300" y="771525"/>
            <a:ext cx="2324100" cy="1133475"/>
          </a:xfrm>
          <a:prstGeom prst="rightArrow">
            <a:avLst>
              <a:gd name="adj1" fmla="val 48093"/>
              <a:gd name="adj2" fmla="val 69904"/>
            </a:avLst>
          </a:prstGeom>
          <a:solidFill>
            <a:srgbClr val="FF9900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7760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AutoShape 2"/>
          <p:cNvSpPr>
            <a:spLocks noChangeArrowheads="1"/>
          </p:cNvSpPr>
          <p:nvPr/>
        </p:nvSpPr>
        <p:spPr bwMode="auto">
          <a:xfrm rot="-44610978">
            <a:off x="8580438" y="768350"/>
            <a:ext cx="407987" cy="762000"/>
          </a:xfrm>
          <a:prstGeom prst="rightArrow">
            <a:avLst>
              <a:gd name="adj1" fmla="val 55083"/>
              <a:gd name="adj2" fmla="val 61509"/>
            </a:avLst>
          </a:prstGeom>
          <a:solidFill>
            <a:srgbClr val="FFB88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2211" name="AutoShape 3"/>
          <p:cNvSpPr>
            <a:spLocks noChangeArrowheads="1"/>
          </p:cNvSpPr>
          <p:nvPr/>
        </p:nvSpPr>
        <p:spPr bwMode="auto">
          <a:xfrm rot="8374999">
            <a:off x="4735513" y="2946400"/>
            <a:ext cx="1219200" cy="585788"/>
          </a:xfrm>
          <a:prstGeom prst="leftArrow">
            <a:avLst>
              <a:gd name="adj1" fmla="val 41972"/>
              <a:gd name="adj2" fmla="val 63653"/>
            </a:avLst>
          </a:prstGeom>
          <a:solidFill>
            <a:srgbClr val="FFFFFF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2212" name="AutoShape 4"/>
          <p:cNvSpPr>
            <a:spLocks noChangeArrowheads="1"/>
          </p:cNvSpPr>
          <p:nvPr/>
        </p:nvSpPr>
        <p:spPr bwMode="auto">
          <a:xfrm rot="56377961">
            <a:off x="4927600" y="4348163"/>
            <a:ext cx="800100" cy="457200"/>
          </a:xfrm>
          <a:prstGeom prst="leftArrow">
            <a:avLst>
              <a:gd name="adj1" fmla="val 54556"/>
              <a:gd name="adj2" fmla="val 49154"/>
            </a:avLst>
          </a:prstGeom>
          <a:solidFill>
            <a:srgbClr val="FFFFFF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2213" name="AutoShape 5"/>
          <p:cNvSpPr>
            <a:spLocks noChangeArrowheads="1"/>
          </p:cNvSpPr>
          <p:nvPr/>
        </p:nvSpPr>
        <p:spPr bwMode="auto">
          <a:xfrm rot="2368020">
            <a:off x="3332163" y="3098800"/>
            <a:ext cx="800100" cy="457200"/>
          </a:xfrm>
          <a:prstGeom prst="leftArrow">
            <a:avLst>
              <a:gd name="adj1" fmla="val 50000"/>
              <a:gd name="adj2" fmla="val 43750"/>
            </a:avLst>
          </a:prstGeom>
          <a:solidFill>
            <a:srgbClr val="FFFFFF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2214" name="AutoShape 6"/>
          <p:cNvSpPr>
            <a:spLocks noChangeArrowheads="1"/>
          </p:cNvSpPr>
          <p:nvPr/>
        </p:nvSpPr>
        <p:spPr bwMode="auto">
          <a:xfrm rot="-45864595">
            <a:off x="2970213" y="4703763"/>
            <a:ext cx="800100" cy="457200"/>
          </a:xfrm>
          <a:prstGeom prst="leftArrow">
            <a:avLst>
              <a:gd name="adj1" fmla="val 49991"/>
              <a:gd name="adj2" fmla="val 42851"/>
            </a:avLst>
          </a:prstGeom>
          <a:solidFill>
            <a:srgbClr val="FFFFFF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2215" name="Oval 7"/>
          <p:cNvSpPr>
            <a:spLocks noChangeArrowheads="1"/>
          </p:cNvSpPr>
          <p:nvPr/>
        </p:nvSpPr>
        <p:spPr bwMode="auto">
          <a:xfrm>
            <a:off x="3254375" y="3316288"/>
            <a:ext cx="1943100" cy="1828800"/>
          </a:xfrm>
          <a:prstGeom prst="ellipse">
            <a:avLst/>
          </a:prstGeom>
          <a:solidFill>
            <a:srgbClr val="A1C5FF"/>
          </a:solidFill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2216" name="Line 8"/>
          <p:cNvSpPr>
            <a:spLocks noChangeShapeType="1"/>
          </p:cNvSpPr>
          <p:nvPr/>
        </p:nvSpPr>
        <p:spPr bwMode="auto">
          <a:xfrm flipH="1">
            <a:off x="4643438" y="1309688"/>
            <a:ext cx="0" cy="482441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2217" name="Line 9"/>
          <p:cNvSpPr>
            <a:spLocks noChangeShapeType="1"/>
          </p:cNvSpPr>
          <p:nvPr/>
        </p:nvSpPr>
        <p:spPr bwMode="auto">
          <a:xfrm flipV="1">
            <a:off x="1908175" y="3813175"/>
            <a:ext cx="5557838" cy="4603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2218" name="Text Box 10"/>
          <p:cNvSpPr txBox="1">
            <a:spLocks noChangeArrowheads="1"/>
          </p:cNvSpPr>
          <p:nvPr/>
        </p:nvSpPr>
        <p:spPr bwMode="auto">
          <a:xfrm>
            <a:off x="3746500" y="6161088"/>
            <a:ext cx="1838325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cs-CZ" sz="2800" b="1">
                <a:solidFill>
                  <a:srgbClr val="333399"/>
                </a:solidFill>
              </a:rPr>
              <a:t>jedinec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22219" name="Text Box 11"/>
          <p:cNvSpPr txBox="1">
            <a:spLocks noChangeArrowheads="1"/>
          </p:cNvSpPr>
          <p:nvPr/>
        </p:nvSpPr>
        <p:spPr bwMode="auto">
          <a:xfrm>
            <a:off x="3535363" y="860425"/>
            <a:ext cx="2303462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cs-CZ" sz="2800" b="1">
                <a:solidFill>
                  <a:srgbClr val="333399"/>
                </a:solidFill>
              </a:rPr>
              <a:t>populace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22220" name="Text Box 12"/>
          <p:cNvSpPr txBox="1">
            <a:spLocks noChangeArrowheads="1"/>
          </p:cNvSpPr>
          <p:nvPr/>
        </p:nvSpPr>
        <p:spPr bwMode="auto">
          <a:xfrm>
            <a:off x="3392488" y="3968750"/>
            <a:ext cx="13779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1600" b="1">
                <a:solidFill>
                  <a:srgbClr val="333399"/>
                </a:solidFill>
              </a:rPr>
              <a:t>Běžná</a:t>
            </a:r>
          </a:p>
          <a:p>
            <a:r>
              <a:rPr lang="cs-CZ" sz="1600" b="1">
                <a:solidFill>
                  <a:srgbClr val="333399"/>
                </a:solidFill>
              </a:rPr>
              <a:t>medicínská </a:t>
            </a:r>
          </a:p>
          <a:p>
            <a:r>
              <a:rPr lang="cs-CZ" sz="1600" b="1">
                <a:solidFill>
                  <a:srgbClr val="333399"/>
                </a:solidFill>
              </a:rPr>
              <a:t>péče</a:t>
            </a:r>
            <a:endParaRPr lang="cs-CZ">
              <a:solidFill>
                <a:srgbClr val="333399"/>
              </a:solidFill>
            </a:endParaRPr>
          </a:p>
        </p:txBody>
      </p:sp>
      <p:sp>
        <p:nvSpPr>
          <p:cNvPr id="222221" name="Oval 13"/>
          <p:cNvSpPr>
            <a:spLocks noChangeArrowheads="1"/>
          </p:cNvSpPr>
          <p:nvPr/>
        </p:nvSpPr>
        <p:spPr bwMode="auto">
          <a:xfrm>
            <a:off x="2352675" y="1627188"/>
            <a:ext cx="4595813" cy="4367212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2222" name="Text Box 14"/>
          <p:cNvSpPr txBox="1">
            <a:spLocks noChangeArrowheads="1"/>
          </p:cNvSpPr>
          <p:nvPr/>
        </p:nvSpPr>
        <p:spPr bwMode="auto">
          <a:xfrm>
            <a:off x="2801938" y="4408488"/>
            <a:ext cx="4953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>
                <a:solidFill>
                  <a:srgbClr val="333399"/>
                </a:solidFill>
                <a:latin typeface="Arial Black" pitchFamily="34" charset="0"/>
              </a:rPr>
              <a:t>A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22223" name="Text Box 15"/>
          <p:cNvSpPr txBox="1">
            <a:spLocks noChangeArrowheads="1"/>
          </p:cNvSpPr>
          <p:nvPr/>
        </p:nvSpPr>
        <p:spPr bwMode="auto">
          <a:xfrm>
            <a:off x="2925763" y="2663825"/>
            <a:ext cx="4286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>
                <a:solidFill>
                  <a:srgbClr val="333399"/>
                </a:solidFill>
                <a:latin typeface="Arial Black" pitchFamily="34" charset="0"/>
              </a:rPr>
              <a:t>B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22224" name="Text Box 16"/>
          <p:cNvSpPr txBox="1">
            <a:spLocks noChangeArrowheads="1"/>
          </p:cNvSpPr>
          <p:nvPr/>
        </p:nvSpPr>
        <p:spPr bwMode="auto">
          <a:xfrm>
            <a:off x="4857750" y="2574925"/>
            <a:ext cx="55245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>
                <a:solidFill>
                  <a:srgbClr val="333399"/>
                </a:solidFill>
                <a:latin typeface="Arial Black" pitchFamily="34" charset="0"/>
              </a:rPr>
              <a:t>C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22225" name="Text Box 17"/>
          <p:cNvSpPr txBox="1">
            <a:spLocks noChangeArrowheads="1"/>
          </p:cNvSpPr>
          <p:nvPr/>
        </p:nvSpPr>
        <p:spPr bwMode="auto">
          <a:xfrm>
            <a:off x="5364163" y="5013325"/>
            <a:ext cx="400050" cy="40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>
                <a:solidFill>
                  <a:srgbClr val="333399"/>
                </a:solidFill>
                <a:latin typeface="Arial Black" pitchFamily="34" charset="0"/>
              </a:rPr>
              <a:t>D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22226" name="AutoShape 18"/>
          <p:cNvSpPr>
            <a:spLocks noChangeArrowheads="1"/>
          </p:cNvSpPr>
          <p:nvPr/>
        </p:nvSpPr>
        <p:spPr bwMode="auto">
          <a:xfrm rot="1862422">
            <a:off x="2420938" y="2573338"/>
            <a:ext cx="247650" cy="142875"/>
          </a:xfrm>
          <a:prstGeom prst="rightArrow">
            <a:avLst>
              <a:gd name="adj1" fmla="val 50000"/>
              <a:gd name="adj2" fmla="val 43333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2227" name="AutoShape 19"/>
          <p:cNvSpPr>
            <a:spLocks noChangeArrowheads="1"/>
          </p:cNvSpPr>
          <p:nvPr/>
        </p:nvSpPr>
        <p:spPr bwMode="auto">
          <a:xfrm rot="1952319">
            <a:off x="2520950" y="2435225"/>
            <a:ext cx="247650" cy="142875"/>
          </a:xfrm>
          <a:prstGeom prst="rightArrow">
            <a:avLst>
              <a:gd name="adj1" fmla="val 50000"/>
              <a:gd name="adj2" fmla="val 43333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2228" name="AutoShape 20"/>
          <p:cNvSpPr>
            <a:spLocks noChangeArrowheads="1"/>
          </p:cNvSpPr>
          <p:nvPr/>
        </p:nvSpPr>
        <p:spPr bwMode="auto">
          <a:xfrm rot="2168645">
            <a:off x="2619375" y="2292350"/>
            <a:ext cx="249238" cy="142875"/>
          </a:xfrm>
          <a:prstGeom prst="rightArrow">
            <a:avLst>
              <a:gd name="adj1" fmla="val 50000"/>
              <a:gd name="adj2" fmla="val 43611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2229" name="AutoShape 21"/>
          <p:cNvSpPr>
            <a:spLocks noChangeArrowheads="1"/>
          </p:cNvSpPr>
          <p:nvPr/>
        </p:nvSpPr>
        <p:spPr bwMode="auto">
          <a:xfrm rot="-13346419">
            <a:off x="6346825" y="2211388"/>
            <a:ext cx="246063" cy="142875"/>
          </a:xfrm>
          <a:prstGeom prst="rightArrow">
            <a:avLst>
              <a:gd name="adj1" fmla="val 50000"/>
              <a:gd name="adj2" fmla="val 43056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2230" name="AutoShape 22"/>
          <p:cNvSpPr>
            <a:spLocks noChangeArrowheads="1"/>
          </p:cNvSpPr>
          <p:nvPr/>
        </p:nvSpPr>
        <p:spPr bwMode="auto">
          <a:xfrm rot="-13218044">
            <a:off x="6235700" y="2082800"/>
            <a:ext cx="247650" cy="142875"/>
          </a:xfrm>
          <a:prstGeom prst="rightArrow">
            <a:avLst>
              <a:gd name="adj1" fmla="val 50000"/>
              <a:gd name="adj2" fmla="val 43333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2231" name="AutoShape 23"/>
          <p:cNvSpPr>
            <a:spLocks noChangeArrowheads="1"/>
          </p:cNvSpPr>
          <p:nvPr/>
        </p:nvSpPr>
        <p:spPr bwMode="auto">
          <a:xfrm rot="12863280">
            <a:off x="6572250" y="5000625"/>
            <a:ext cx="247650" cy="142875"/>
          </a:xfrm>
          <a:prstGeom prst="rightArrow">
            <a:avLst>
              <a:gd name="adj1" fmla="val 50000"/>
              <a:gd name="adj2" fmla="val 43333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2232" name="AutoShape 24"/>
          <p:cNvSpPr>
            <a:spLocks noChangeArrowheads="1"/>
          </p:cNvSpPr>
          <p:nvPr/>
        </p:nvSpPr>
        <p:spPr bwMode="auto">
          <a:xfrm rot="12953177">
            <a:off x="6464300" y="5132388"/>
            <a:ext cx="247650" cy="142875"/>
          </a:xfrm>
          <a:prstGeom prst="rightArrow">
            <a:avLst>
              <a:gd name="adj1" fmla="val 50000"/>
              <a:gd name="adj2" fmla="val 43333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2233" name="AutoShape 25"/>
          <p:cNvSpPr>
            <a:spLocks noChangeArrowheads="1"/>
          </p:cNvSpPr>
          <p:nvPr/>
        </p:nvSpPr>
        <p:spPr bwMode="auto">
          <a:xfrm rot="13169504">
            <a:off x="6354763" y="5268913"/>
            <a:ext cx="249237" cy="142875"/>
          </a:xfrm>
          <a:prstGeom prst="rightArrow">
            <a:avLst>
              <a:gd name="adj1" fmla="val 50000"/>
              <a:gd name="adj2" fmla="val 43611"/>
            </a:avLst>
          </a:prstGeom>
          <a:solidFill>
            <a:srgbClr val="0066CC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2234" name="Text Box 26"/>
          <p:cNvSpPr txBox="1">
            <a:spLocks noChangeArrowheads="1"/>
          </p:cNvSpPr>
          <p:nvPr/>
        </p:nvSpPr>
        <p:spPr bwMode="auto">
          <a:xfrm>
            <a:off x="7459663" y="3521075"/>
            <a:ext cx="1512887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 b="1">
                <a:solidFill>
                  <a:srgbClr val="333399"/>
                </a:solidFill>
              </a:rPr>
              <a:t>zdraví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22235" name="Text Box 27"/>
          <p:cNvSpPr txBox="1">
            <a:spLocks noChangeArrowheads="1"/>
          </p:cNvSpPr>
          <p:nvPr/>
        </p:nvSpPr>
        <p:spPr bwMode="auto">
          <a:xfrm>
            <a:off x="419100" y="3582988"/>
            <a:ext cx="1395413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sz="2800" b="1">
                <a:solidFill>
                  <a:srgbClr val="333399"/>
                </a:solidFill>
              </a:rPr>
              <a:t>nemoc</a:t>
            </a:r>
            <a:endParaRPr lang="cs-CZ" sz="2800">
              <a:solidFill>
                <a:srgbClr val="333399"/>
              </a:solidFill>
            </a:endParaRPr>
          </a:p>
        </p:txBody>
      </p:sp>
      <p:sp>
        <p:nvSpPr>
          <p:cNvPr id="222236" name="Oval 28"/>
          <p:cNvSpPr>
            <a:spLocks noChangeArrowheads="1"/>
          </p:cNvSpPr>
          <p:nvPr/>
        </p:nvSpPr>
        <p:spPr bwMode="auto">
          <a:xfrm rot="-2663199">
            <a:off x="4060825" y="1206500"/>
            <a:ext cx="2968625" cy="3836988"/>
          </a:xfrm>
          <a:prstGeom prst="ellipse">
            <a:avLst/>
          </a:prstGeom>
          <a:solidFill>
            <a:srgbClr val="FFFF66">
              <a:alpha val="39999"/>
            </a:srgbClr>
          </a:solidFill>
          <a:ln w="5715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grpSp>
        <p:nvGrpSpPr>
          <p:cNvPr id="222237" name="Group 29"/>
          <p:cNvGrpSpPr>
            <a:grpSpLocks/>
          </p:cNvGrpSpPr>
          <p:nvPr/>
        </p:nvGrpSpPr>
        <p:grpSpPr bwMode="auto">
          <a:xfrm rot="10800000">
            <a:off x="2311400" y="4779963"/>
            <a:ext cx="1254125" cy="1231900"/>
            <a:chOff x="3560" y="987"/>
            <a:chExt cx="822" cy="760"/>
          </a:xfrm>
        </p:grpSpPr>
        <p:grpSp>
          <p:nvGrpSpPr>
            <p:cNvPr id="222238" name="Group 30"/>
            <p:cNvGrpSpPr>
              <a:grpSpLocks/>
            </p:cNvGrpSpPr>
            <p:nvPr/>
          </p:nvGrpSpPr>
          <p:grpSpPr bwMode="auto">
            <a:xfrm rot="6539688">
              <a:off x="3963" y="1329"/>
              <a:ext cx="399" cy="438"/>
              <a:chOff x="1588" y="711"/>
              <a:chExt cx="798" cy="876"/>
            </a:xfrm>
          </p:grpSpPr>
          <p:sp>
            <p:nvSpPr>
              <p:cNvPr id="222239" name="AutoShape 31"/>
              <p:cNvSpPr>
                <a:spLocks noChangeArrowheads="1"/>
              </p:cNvSpPr>
              <p:nvPr/>
            </p:nvSpPr>
            <p:spPr bwMode="auto">
              <a:xfrm rot="1588612">
                <a:off x="1588" y="1407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22240" name="AutoShape 32"/>
              <p:cNvSpPr>
                <a:spLocks noChangeArrowheads="1"/>
              </p:cNvSpPr>
              <p:nvPr/>
            </p:nvSpPr>
            <p:spPr bwMode="auto">
              <a:xfrm rot="1862422">
                <a:off x="1690" y="1222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22241" name="AutoShape 33"/>
              <p:cNvSpPr>
                <a:spLocks noChangeArrowheads="1"/>
              </p:cNvSpPr>
              <p:nvPr/>
            </p:nvSpPr>
            <p:spPr bwMode="auto">
              <a:xfrm rot="1952319">
                <a:off x="1815" y="1048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22242" name="AutoShape 34"/>
              <p:cNvSpPr>
                <a:spLocks noChangeArrowheads="1"/>
              </p:cNvSpPr>
              <p:nvPr/>
            </p:nvSpPr>
            <p:spPr bwMode="auto">
              <a:xfrm rot="2168645">
                <a:off x="1940" y="868"/>
                <a:ext cx="313" cy="180"/>
              </a:xfrm>
              <a:prstGeom prst="rightArrow">
                <a:avLst>
                  <a:gd name="adj1" fmla="val 50000"/>
                  <a:gd name="adj2" fmla="val 43472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22243" name="AutoShape 35"/>
              <p:cNvSpPr>
                <a:spLocks noChangeArrowheads="1"/>
              </p:cNvSpPr>
              <p:nvPr/>
            </p:nvSpPr>
            <p:spPr bwMode="auto">
              <a:xfrm rot="2417148">
                <a:off x="2074" y="711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222244" name="Group 36"/>
            <p:cNvGrpSpPr>
              <a:grpSpLocks/>
            </p:cNvGrpSpPr>
            <p:nvPr/>
          </p:nvGrpSpPr>
          <p:grpSpPr bwMode="auto">
            <a:xfrm rot="5273853">
              <a:off x="3579" y="968"/>
              <a:ext cx="399" cy="438"/>
              <a:chOff x="1588" y="711"/>
              <a:chExt cx="798" cy="876"/>
            </a:xfrm>
          </p:grpSpPr>
          <p:sp>
            <p:nvSpPr>
              <p:cNvPr id="222245" name="AutoShape 37"/>
              <p:cNvSpPr>
                <a:spLocks noChangeArrowheads="1"/>
              </p:cNvSpPr>
              <p:nvPr/>
            </p:nvSpPr>
            <p:spPr bwMode="auto">
              <a:xfrm rot="1588612">
                <a:off x="1588" y="1407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22246" name="AutoShape 38"/>
              <p:cNvSpPr>
                <a:spLocks noChangeArrowheads="1"/>
              </p:cNvSpPr>
              <p:nvPr/>
            </p:nvSpPr>
            <p:spPr bwMode="auto">
              <a:xfrm rot="1862422">
                <a:off x="1690" y="1222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22247" name="AutoShape 39"/>
              <p:cNvSpPr>
                <a:spLocks noChangeArrowheads="1"/>
              </p:cNvSpPr>
              <p:nvPr/>
            </p:nvSpPr>
            <p:spPr bwMode="auto">
              <a:xfrm rot="1952319">
                <a:off x="1815" y="1048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22248" name="AutoShape 40"/>
              <p:cNvSpPr>
                <a:spLocks noChangeArrowheads="1"/>
              </p:cNvSpPr>
              <p:nvPr/>
            </p:nvSpPr>
            <p:spPr bwMode="auto">
              <a:xfrm rot="2168645">
                <a:off x="1940" y="868"/>
                <a:ext cx="313" cy="180"/>
              </a:xfrm>
              <a:prstGeom prst="rightArrow">
                <a:avLst>
                  <a:gd name="adj1" fmla="val 50000"/>
                  <a:gd name="adj2" fmla="val 43472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22249" name="AutoShape 41"/>
              <p:cNvSpPr>
                <a:spLocks noChangeArrowheads="1"/>
              </p:cNvSpPr>
              <p:nvPr/>
            </p:nvSpPr>
            <p:spPr bwMode="auto">
              <a:xfrm rot="2417148">
                <a:off x="2074" y="711"/>
                <a:ext cx="312" cy="180"/>
              </a:xfrm>
              <a:prstGeom prst="rightArrow">
                <a:avLst>
                  <a:gd name="adj1" fmla="val 50000"/>
                  <a:gd name="adj2" fmla="val 43333"/>
                </a:avLst>
              </a:prstGeom>
              <a:solidFill>
                <a:srgbClr val="0066CC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22250" name="WordArt 42"/>
          <p:cNvSpPr>
            <a:spLocks noChangeArrowheads="1" noChangeShapeType="1" noTextEdit="1"/>
          </p:cNvSpPr>
          <p:nvPr/>
        </p:nvSpPr>
        <p:spPr bwMode="auto">
          <a:xfrm>
            <a:off x="4003675" y="2627313"/>
            <a:ext cx="2862263" cy="25241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b="1" kern="1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6600"/>
                </a:solidFill>
                <a:cs typeface="Arial"/>
              </a:rPr>
              <a:t>PUBLIC HEALTH</a:t>
            </a:r>
          </a:p>
        </p:txBody>
      </p:sp>
      <p:sp>
        <p:nvSpPr>
          <p:cNvPr id="222251" name="Oval 43"/>
          <p:cNvSpPr>
            <a:spLocks noChangeArrowheads="1"/>
          </p:cNvSpPr>
          <p:nvPr/>
        </p:nvSpPr>
        <p:spPr bwMode="auto">
          <a:xfrm rot="-2514492">
            <a:off x="4333875" y="3259138"/>
            <a:ext cx="696913" cy="1265237"/>
          </a:xfrm>
          <a:prstGeom prst="ellipse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2252" name="AutoShape 44"/>
          <p:cNvSpPr>
            <a:spLocks noChangeArrowheads="1"/>
          </p:cNvSpPr>
          <p:nvPr/>
        </p:nvSpPr>
        <p:spPr bwMode="auto">
          <a:xfrm rot="2856728">
            <a:off x="3552826" y="3403600"/>
            <a:ext cx="1744662" cy="1404937"/>
          </a:xfrm>
          <a:custGeom>
            <a:avLst/>
            <a:gdLst>
              <a:gd name="G0" fmla="+- 5215 0 0"/>
              <a:gd name="G1" fmla="+- -11025058 0 0"/>
              <a:gd name="G2" fmla="+- 0 0 -11025058"/>
              <a:gd name="T0" fmla="*/ 0 256 1"/>
              <a:gd name="T1" fmla="*/ 180 256 1"/>
              <a:gd name="G3" fmla="+- -11025058 T0 T1"/>
              <a:gd name="T2" fmla="*/ 0 256 1"/>
              <a:gd name="T3" fmla="*/ 90 256 1"/>
              <a:gd name="G4" fmla="+- -11025058 T2 T3"/>
              <a:gd name="G5" fmla="*/ G4 2 1"/>
              <a:gd name="T4" fmla="*/ 90 256 1"/>
              <a:gd name="T5" fmla="*/ 0 256 1"/>
              <a:gd name="G6" fmla="+- -11025058 T4 T5"/>
              <a:gd name="G7" fmla="*/ G6 2 1"/>
              <a:gd name="G8" fmla="abs -11025058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215"/>
              <a:gd name="G18" fmla="*/ 5215 1 2"/>
              <a:gd name="G19" fmla="+- G18 5400 0"/>
              <a:gd name="G20" fmla="cos G19 -11025058"/>
              <a:gd name="G21" fmla="sin G19 -11025058"/>
              <a:gd name="G22" fmla="+- G20 10800 0"/>
              <a:gd name="G23" fmla="+- G21 10800 0"/>
              <a:gd name="G24" fmla="+- 10800 0 G20"/>
              <a:gd name="G25" fmla="+- 5215 10800 0"/>
              <a:gd name="G26" fmla="?: G9 G17 G25"/>
              <a:gd name="G27" fmla="?: G9 0 21600"/>
              <a:gd name="G28" fmla="cos 10800 -11025058"/>
              <a:gd name="G29" fmla="sin 10800 -11025058"/>
              <a:gd name="G30" fmla="sin 5215 -11025058"/>
              <a:gd name="G31" fmla="+- G28 10800 0"/>
              <a:gd name="G32" fmla="+- G29 10800 0"/>
              <a:gd name="G33" fmla="+- G30 10800 0"/>
              <a:gd name="G34" fmla="?: G4 0 G31"/>
              <a:gd name="G35" fmla="?: -11025058 G34 0"/>
              <a:gd name="G36" fmla="?: G6 G35 G31"/>
              <a:gd name="G37" fmla="+- 21600 0 G36"/>
              <a:gd name="G38" fmla="?: G4 0 G33"/>
              <a:gd name="G39" fmla="?: -11025058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960 w 21600"/>
              <a:gd name="T15" fmla="*/ 9166 h 21600"/>
              <a:gd name="T16" fmla="*/ 10800 w 21600"/>
              <a:gd name="T17" fmla="*/ 5585 h 21600"/>
              <a:gd name="T18" fmla="*/ 18640 w 21600"/>
              <a:gd name="T19" fmla="*/ 9166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694" y="9736"/>
                </a:moveTo>
                <a:cubicBezTo>
                  <a:pt x="6198" y="7317"/>
                  <a:pt x="8329" y="5584"/>
                  <a:pt x="10800" y="5585"/>
                </a:cubicBezTo>
                <a:cubicBezTo>
                  <a:pt x="13270" y="5585"/>
                  <a:pt x="15401" y="7317"/>
                  <a:pt x="15905" y="9736"/>
                </a:cubicBezTo>
                <a:lnTo>
                  <a:pt x="21372" y="8596"/>
                </a:lnTo>
                <a:cubicBezTo>
                  <a:pt x="20329" y="3588"/>
                  <a:pt x="15915" y="-1"/>
                  <a:pt x="10799" y="0"/>
                </a:cubicBezTo>
                <a:cubicBezTo>
                  <a:pt x="5684" y="0"/>
                  <a:pt x="1270" y="3588"/>
                  <a:pt x="227" y="8596"/>
                </a:cubicBezTo>
                <a:close/>
              </a:path>
            </a:pathLst>
          </a:cu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2253" name="AutoShape 45"/>
          <p:cNvSpPr>
            <a:spLocks noChangeArrowheads="1"/>
          </p:cNvSpPr>
          <p:nvPr/>
        </p:nvSpPr>
        <p:spPr bwMode="auto">
          <a:xfrm rot="13630961">
            <a:off x="3721100" y="3754438"/>
            <a:ext cx="1646238" cy="385762"/>
          </a:xfrm>
          <a:custGeom>
            <a:avLst/>
            <a:gdLst>
              <a:gd name="G0" fmla="+- 5400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400"/>
              <a:gd name="G18" fmla="*/ 5400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400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400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700 w 21600"/>
              <a:gd name="T15" fmla="*/ 10800 h 21600"/>
              <a:gd name="T16" fmla="*/ 10800 w 21600"/>
              <a:gd name="T17" fmla="*/ 5400 h 21600"/>
              <a:gd name="T18" fmla="*/ 18900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2254" name="WordArt 46"/>
          <p:cNvSpPr>
            <a:spLocks noChangeArrowheads="1" noChangeShapeType="1" noTextEdit="1"/>
          </p:cNvSpPr>
          <p:nvPr/>
        </p:nvSpPr>
        <p:spPr bwMode="auto">
          <a:xfrm rot="2782845">
            <a:off x="4060825" y="3748088"/>
            <a:ext cx="1143000" cy="2730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b="1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solidFill>
                  <a:srgbClr val="FFFFFF"/>
                </a:solidFill>
                <a:cs typeface="Arial"/>
              </a:rPr>
              <a:t>PHM</a:t>
            </a:r>
          </a:p>
        </p:txBody>
      </p:sp>
      <p:sp>
        <p:nvSpPr>
          <p:cNvPr id="222255" name="Oval 47"/>
          <p:cNvSpPr>
            <a:spLocks noChangeArrowheads="1"/>
          </p:cNvSpPr>
          <p:nvPr/>
        </p:nvSpPr>
        <p:spPr bwMode="auto">
          <a:xfrm rot="-2504168">
            <a:off x="3536950" y="0"/>
            <a:ext cx="5308600" cy="4833938"/>
          </a:xfrm>
          <a:prstGeom prst="ellipse">
            <a:avLst/>
          </a:prstGeom>
          <a:solidFill>
            <a:srgbClr val="DE5A00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2400">
                <a:solidFill>
                  <a:srgbClr val="FFA05F"/>
                </a:solidFill>
                <a:prstDash val="sysDot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2256" name="WordArt 48"/>
          <p:cNvSpPr>
            <a:spLocks noChangeArrowheads="1" noChangeShapeType="1" noTextEdit="1"/>
          </p:cNvSpPr>
          <p:nvPr/>
        </p:nvSpPr>
        <p:spPr bwMode="auto">
          <a:xfrm>
            <a:off x="4632325" y="666750"/>
            <a:ext cx="3638550" cy="330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b="1" kern="1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B887">
                    <a:alpha val="99001"/>
                  </a:srgbClr>
                </a:solidFill>
                <a:cs typeface="Arial"/>
              </a:rPr>
              <a:t>HEALTH PROMOTION</a:t>
            </a:r>
          </a:p>
        </p:txBody>
      </p:sp>
      <p:sp>
        <p:nvSpPr>
          <p:cNvPr id="222257" name="AutoShape 49"/>
          <p:cNvSpPr>
            <a:spLocks noChangeArrowheads="1"/>
          </p:cNvSpPr>
          <p:nvPr/>
        </p:nvSpPr>
        <p:spPr bwMode="auto">
          <a:xfrm rot="-41977079">
            <a:off x="8567738" y="2787650"/>
            <a:ext cx="407987" cy="762000"/>
          </a:xfrm>
          <a:prstGeom prst="rightArrow">
            <a:avLst>
              <a:gd name="adj1" fmla="val 55083"/>
              <a:gd name="adj2" fmla="val 61509"/>
            </a:avLst>
          </a:prstGeom>
          <a:solidFill>
            <a:srgbClr val="FFB88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2258" name="AutoShape 50"/>
          <p:cNvSpPr>
            <a:spLocks noChangeArrowheads="1"/>
          </p:cNvSpPr>
          <p:nvPr/>
        </p:nvSpPr>
        <p:spPr bwMode="auto">
          <a:xfrm rot="-29264196">
            <a:off x="4390231" y="5557"/>
            <a:ext cx="407987" cy="762000"/>
          </a:xfrm>
          <a:prstGeom prst="rightArrow">
            <a:avLst>
              <a:gd name="adj1" fmla="val 55083"/>
              <a:gd name="adj2" fmla="val 61509"/>
            </a:avLst>
          </a:prstGeom>
          <a:solidFill>
            <a:srgbClr val="FFB88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2259" name="AutoShape 51"/>
          <p:cNvSpPr>
            <a:spLocks noChangeArrowheads="1"/>
          </p:cNvSpPr>
          <p:nvPr/>
        </p:nvSpPr>
        <p:spPr bwMode="auto">
          <a:xfrm rot="-39356349">
            <a:off x="7323931" y="4285457"/>
            <a:ext cx="407987" cy="762000"/>
          </a:xfrm>
          <a:prstGeom prst="rightArrow">
            <a:avLst>
              <a:gd name="adj1" fmla="val 55083"/>
              <a:gd name="adj2" fmla="val 61509"/>
            </a:avLst>
          </a:prstGeom>
          <a:solidFill>
            <a:srgbClr val="FFB88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2260" name="AutoShape 52"/>
          <p:cNvSpPr>
            <a:spLocks noChangeArrowheads="1"/>
          </p:cNvSpPr>
          <p:nvPr/>
        </p:nvSpPr>
        <p:spPr bwMode="auto">
          <a:xfrm rot="-44539376">
            <a:off x="8567738" y="793750"/>
            <a:ext cx="407987" cy="762000"/>
          </a:xfrm>
          <a:prstGeom prst="rightArrow">
            <a:avLst>
              <a:gd name="adj1" fmla="val 55083"/>
              <a:gd name="adj2" fmla="val 61509"/>
            </a:avLst>
          </a:prstGeom>
          <a:solidFill>
            <a:srgbClr val="FFB88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2261" name="AutoShape 53"/>
          <p:cNvSpPr>
            <a:spLocks noChangeArrowheads="1"/>
          </p:cNvSpPr>
          <p:nvPr/>
        </p:nvSpPr>
        <p:spPr bwMode="auto">
          <a:xfrm rot="-33696537">
            <a:off x="8174038" y="958850"/>
            <a:ext cx="407987" cy="762000"/>
          </a:xfrm>
          <a:prstGeom prst="rightArrow">
            <a:avLst>
              <a:gd name="adj1" fmla="val 55083"/>
              <a:gd name="adj2" fmla="val 61509"/>
            </a:avLst>
          </a:prstGeom>
          <a:solidFill>
            <a:srgbClr val="FF944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222262" name="AutoShape 54"/>
          <p:cNvSpPr>
            <a:spLocks noChangeArrowheads="1"/>
          </p:cNvSpPr>
          <p:nvPr/>
        </p:nvSpPr>
        <p:spPr bwMode="auto">
          <a:xfrm rot="-31142629">
            <a:off x="8174038" y="2660650"/>
            <a:ext cx="407987" cy="762000"/>
          </a:xfrm>
          <a:prstGeom prst="rightArrow">
            <a:avLst>
              <a:gd name="adj1" fmla="val 55083"/>
              <a:gd name="adj2" fmla="val 61509"/>
            </a:avLst>
          </a:prstGeom>
          <a:solidFill>
            <a:srgbClr val="FF944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0502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692150"/>
            <a:ext cx="8229600" cy="1143000"/>
          </a:xfrm>
        </p:spPr>
        <p:txBody>
          <a:bodyPr/>
          <a:lstStyle/>
          <a:p>
            <a:r>
              <a:rPr lang="cs-CZ" b="1" dirty="0">
                <a:solidFill>
                  <a:schemeClr val="accent2"/>
                </a:solidFill>
              </a:rPr>
              <a:t>Výzkum zdravotních systémů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060575"/>
            <a:ext cx="7632203" cy="3529013"/>
          </a:xfrm>
        </p:spPr>
        <p:txBody>
          <a:bodyPr/>
          <a:lstStyle/>
          <a:p>
            <a:r>
              <a:rPr lang="cs-CZ" dirty="0" smtClean="0"/>
              <a:t>Principy, na kterých funguje zdravotní systém</a:t>
            </a:r>
          </a:p>
          <a:p>
            <a:r>
              <a:rPr lang="cs-CZ" dirty="0" smtClean="0"/>
              <a:t>Typy zdravotních systémů</a:t>
            </a:r>
          </a:p>
          <a:p>
            <a:r>
              <a:rPr lang="cs-CZ" dirty="0" smtClean="0"/>
              <a:t>Snaha o zdokonalování zdravotního systému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4111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r>
              <a:rPr lang="cs-CZ" sz="3600" b="1">
                <a:solidFill>
                  <a:schemeClr val="accent2"/>
                </a:solidFill>
              </a:rPr>
              <a:t>VÝZKUM ZDRAVOTNÍCH SYSTÉMŮ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/>
              <a:t>Je orientován mezioborově.</a:t>
            </a:r>
          </a:p>
          <a:p>
            <a:pPr>
              <a:lnSpc>
                <a:spcPct val="90000"/>
              </a:lnSpc>
            </a:pPr>
            <a:r>
              <a:rPr lang="cs-CZ" dirty="0"/>
              <a:t>Systémové pojetí</a:t>
            </a:r>
          </a:p>
          <a:p>
            <a:pPr>
              <a:lnSpc>
                <a:spcPct val="90000"/>
              </a:lnSpc>
            </a:pPr>
            <a:r>
              <a:rPr lang="cs-CZ" dirty="0"/>
              <a:t>Vstupy: finanční materiálové, lidské, ideové (informační)</a:t>
            </a:r>
          </a:p>
          <a:p>
            <a:pPr>
              <a:lnSpc>
                <a:spcPct val="90000"/>
              </a:lnSpc>
            </a:pPr>
            <a:r>
              <a:rPr lang="cs-CZ" dirty="0"/>
              <a:t>Činnosti: typy zdravotní péče a její charakteristiky</a:t>
            </a:r>
          </a:p>
          <a:p>
            <a:pPr>
              <a:lnSpc>
                <a:spcPct val="90000"/>
              </a:lnSpc>
            </a:pPr>
            <a:r>
              <a:rPr lang="cs-CZ" dirty="0"/>
              <a:t>Výstupy: dopad jednotlivých činností na zdraví lidí a na široce pojaté okolí systému</a:t>
            </a:r>
          </a:p>
        </p:txBody>
      </p:sp>
    </p:spTree>
    <p:extLst>
      <p:ext uri="{BB962C8B-B14F-4D97-AF65-F5344CB8AC3E}">
        <p14:creationId xmlns:p14="http://schemas.microsoft.com/office/powerpoint/2010/main" val="294812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>
                <a:solidFill>
                  <a:schemeClr val="accent2"/>
                </a:solidFill>
              </a:rPr>
              <a:t>ZÁKLADNÍ ÚKOLY</a:t>
            </a:r>
            <a:r>
              <a:rPr lang="cs-CZ" sz="4000"/>
              <a:t/>
            </a:r>
            <a:br>
              <a:rPr lang="cs-CZ" sz="4000"/>
            </a:br>
            <a:r>
              <a:rPr lang="cs-CZ" sz="4000" b="1">
                <a:solidFill>
                  <a:schemeClr val="accent2"/>
                </a:solidFill>
              </a:rPr>
              <a:t>výzkumu zdravotních systémů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916113"/>
            <a:ext cx="7834313" cy="3773487"/>
          </a:xfrm>
        </p:spPr>
        <p:txBody>
          <a:bodyPr/>
          <a:lstStyle/>
          <a:p>
            <a:r>
              <a:rPr lang="cs-CZ" dirty="0"/>
              <a:t>Zlepšit funkci toho, co už existuje.</a:t>
            </a:r>
          </a:p>
          <a:p>
            <a:r>
              <a:rPr lang="cs-CZ" dirty="0"/>
              <a:t>Zvážit, co nového by se mělo zavést (popř. zrušit a za jakých podmínek).</a:t>
            </a:r>
          </a:p>
          <a:p>
            <a:r>
              <a:rPr lang="cs-CZ" dirty="0"/>
              <a:t>Jaké změny (popřípadě trendy lze očekávat v jednotlivých oblastech </a:t>
            </a:r>
            <a:r>
              <a:rPr lang="cs-CZ" dirty="0" smtClean="0"/>
              <a:t>v dlouhodobé </a:t>
            </a:r>
            <a:r>
              <a:rPr lang="cs-CZ" dirty="0"/>
              <a:t>perspektivě a jak na ně reagovat.</a:t>
            </a:r>
          </a:p>
        </p:txBody>
      </p:sp>
    </p:spTree>
    <p:extLst>
      <p:ext uri="{BB962C8B-B14F-4D97-AF65-F5344CB8AC3E}">
        <p14:creationId xmlns:p14="http://schemas.microsoft.com/office/powerpoint/2010/main" val="395763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692150"/>
            <a:ext cx="8229600" cy="1143000"/>
          </a:xfrm>
        </p:spPr>
        <p:txBody>
          <a:bodyPr/>
          <a:lstStyle/>
          <a:p>
            <a:r>
              <a:rPr lang="cs-CZ" b="1" dirty="0">
                <a:solidFill>
                  <a:schemeClr val="accent2"/>
                </a:solidFill>
              </a:rPr>
              <a:t>Výzkum zdravotnických služeb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060575"/>
            <a:ext cx="7272337" cy="3529013"/>
          </a:xfrm>
        </p:spPr>
        <p:txBody>
          <a:bodyPr/>
          <a:lstStyle/>
          <a:p>
            <a:r>
              <a:rPr lang="cs-CZ" dirty="0" smtClean="0"/>
              <a:t>Základní charakteristiky služeb:</a:t>
            </a:r>
          </a:p>
          <a:p>
            <a:pPr lvl="1"/>
            <a:r>
              <a:rPr lang="cs-CZ" dirty="0" smtClean="0"/>
              <a:t>Dostupnost</a:t>
            </a:r>
          </a:p>
          <a:p>
            <a:pPr lvl="1"/>
            <a:r>
              <a:rPr lang="cs-CZ" dirty="0" smtClean="0"/>
              <a:t>Kvalita</a:t>
            </a:r>
          </a:p>
          <a:p>
            <a:pPr lvl="1"/>
            <a:r>
              <a:rPr lang="cs-CZ" dirty="0" smtClean="0"/>
              <a:t>Účinnost a efektivita</a:t>
            </a:r>
          </a:p>
          <a:p>
            <a:pPr lvl="1"/>
            <a:r>
              <a:rPr lang="cs-CZ" dirty="0" err="1" smtClean="0"/>
              <a:t>Responzivnost</a:t>
            </a:r>
            <a:endParaRPr lang="cs-CZ" dirty="0" smtClean="0"/>
          </a:p>
          <a:p>
            <a:pPr lvl="1"/>
            <a:r>
              <a:rPr lang="cs-CZ" dirty="0" smtClean="0"/>
              <a:t>Organizační uspořádání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43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555625" y="1446213"/>
            <a:ext cx="8229600" cy="1143000"/>
          </a:xfrm>
        </p:spPr>
        <p:txBody>
          <a:bodyPr/>
          <a:lstStyle/>
          <a:p>
            <a:r>
              <a:rPr lang="cs-CZ" sz="5400" b="1" dirty="0" smtClean="0">
                <a:solidFill>
                  <a:srgbClr val="CC3300"/>
                </a:solidFill>
              </a:rPr>
              <a:t>5</a:t>
            </a:r>
            <a:endParaRPr lang="cs-CZ" sz="5400" b="1" dirty="0">
              <a:solidFill>
                <a:srgbClr val="CC3300"/>
              </a:solidFill>
            </a:endParaRP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163888"/>
            <a:ext cx="8229600" cy="2962275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cs-CZ" sz="5400" b="1" dirty="0" smtClean="0">
                <a:solidFill>
                  <a:srgbClr val="0033CC"/>
                </a:solidFill>
              </a:rPr>
              <a:t>ZDRAVOTNICKÁ POLITIKA</a:t>
            </a:r>
            <a:endParaRPr lang="cs-CZ" sz="5400" b="1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9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</a:rPr>
              <a:t> </a:t>
            </a:r>
            <a:r>
              <a:rPr lang="cs-CZ" b="1" dirty="0">
                <a:solidFill>
                  <a:schemeClr val="accent2"/>
                </a:solidFill>
              </a:rPr>
              <a:t>ZDRAVOTNICKÁ POLITIKA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340768"/>
            <a:ext cx="8229600" cy="511175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cs-CZ" sz="2800" dirty="0"/>
              <a:t>Zabývá se </a:t>
            </a:r>
            <a:endParaRPr lang="cs-CZ" sz="2800" dirty="0" smtClean="0"/>
          </a:p>
          <a:p>
            <a:r>
              <a:rPr lang="cs-CZ" sz="2800" b="1" dirty="0" smtClean="0"/>
              <a:t>zdroji</a:t>
            </a:r>
            <a:r>
              <a:rPr lang="cs-CZ" sz="2800" dirty="0" smtClean="0"/>
              <a:t> </a:t>
            </a:r>
            <a:r>
              <a:rPr lang="cs-CZ" sz="2800" dirty="0"/>
              <a:t>(lidé a jejich odborná příprava, zařízení </a:t>
            </a:r>
            <a:r>
              <a:rPr lang="cs-CZ" sz="2800" dirty="0" smtClean="0"/>
              <a:t>a jejich </a:t>
            </a:r>
            <a:r>
              <a:rPr lang="cs-CZ" sz="2800" dirty="0"/>
              <a:t>vybavení, finanční zajištění, organizace a regulační mechanismy), </a:t>
            </a:r>
            <a:endParaRPr lang="cs-CZ" sz="2800" dirty="0" smtClean="0"/>
          </a:p>
          <a:p>
            <a:r>
              <a:rPr lang="cs-CZ" sz="2800" b="1" dirty="0" smtClean="0"/>
              <a:t>činnostmi </a:t>
            </a:r>
            <a:r>
              <a:rPr lang="cs-CZ" sz="2800" dirty="0"/>
              <a:t>– zdravotnické služby </a:t>
            </a:r>
            <a:endParaRPr lang="cs-CZ" sz="2800" dirty="0" smtClean="0"/>
          </a:p>
          <a:p>
            <a:r>
              <a:rPr lang="cs-CZ" sz="2800" b="1" dirty="0" smtClean="0"/>
              <a:t>výsledky</a:t>
            </a:r>
            <a:r>
              <a:rPr lang="cs-CZ" sz="2800" b="1" dirty="0"/>
              <a:t>.    </a:t>
            </a:r>
          </a:p>
          <a:p>
            <a:pPr marL="0" indent="0">
              <a:buFontTx/>
              <a:buNone/>
            </a:pPr>
            <a:r>
              <a:rPr lang="cs-CZ" sz="2800" dirty="0"/>
              <a:t>Věnuje se účinnosti zdravotnických služeb, jejich kvalitě, efektivitě, dostupnosti, humánnosti, bezpečnosti, spravedlnosti, užitečnosti i jejich trvalé udržitelnosti. </a:t>
            </a:r>
          </a:p>
        </p:txBody>
      </p:sp>
    </p:spTree>
    <p:extLst>
      <p:ext uri="{BB962C8B-B14F-4D97-AF65-F5344CB8AC3E}">
        <p14:creationId xmlns:p14="http://schemas.microsoft.com/office/powerpoint/2010/main" val="1438532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lastní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683</Words>
  <Application>Microsoft Office PowerPoint</Application>
  <PresentationFormat>Předvádění na obrazovce (4:3)</PresentationFormat>
  <Paragraphs>228</Paragraphs>
  <Slides>38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39" baseType="lpstr">
      <vt:lpstr>Výchozí návrh</vt:lpstr>
      <vt:lpstr>4  VÝZKUM</vt:lpstr>
      <vt:lpstr>TYPY VÝZKUMU</vt:lpstr>
      <vt:lpstr>Operační výzkum  </vt:lpstr>
      <vt:lpstr>Výzkum zdravotních systémů</vt:lpstr>
      <vt:lpstr>VÝZKUM ZDRAVOTNÍCH SYSTÉMŮ</vt:lpstr>
      <vt:lpstr>ZÁKLADNÍ ÚKOLY výzkumu zdravotních systémů</vt:lpstr>
      <vt:lpstr>Výzkum zdravotnických služeb</vt:lpstr>
      <vt:lpstr>5</vt:lpstr>
      <vt:lpstr> ZDRAVOTNICKÁ POLITIKA</vt:lpstr>
      <vt:lpstr>6</vt:lpstr>
      <vt:lpstr>Prezentace aplikace PowerPoint</vt:lpstr>
      <vt:lpstr>Prezentace aplikace PowerPoint</vt:lpstr>
      <vt:lpstr>  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7 PÉČE O ZDRAVÍ  A ZDRAVOTNICTVÍ</vt:lpstr>
      <vt:lpstr>PÉČE O ZDRAVÍ</vt:lpstr>
      <vt:lpstr>Prezentace aplikace PowerPoint</vt:lpstr>
      <vt:lpstr>ZDRAVOTNICTVÍ</vt:lpstr>
      <vt:lpstr>Prezentace aplikace PowerPoint</vt:lpstr>
      <vt:lpstr>Prezentace aplikace PowerPoint</vt:lpstr>
      <vt:lpstr>Prezentace aplikace PowerPoint</vt:lpstr>
      <vt:lpstr>8  ROZVOJOVÉ SMĚRY MEDICÍNY A PUBLIC HEALTH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Pavlína Kaňová</dc:creator>
  <cp:lastModifiedBy>Pavlína Kaňová</cp:lastModifiedBy>
  <cp:revision>7</cp:revision>
  <cp:lastPrinted>2012-09-24T10:26:54Z</cp:lastPrinted>
  <dcterms:created xsi:type="dcterms:W3CDTF">2012-09-24T10:09:26Z</dcterms:created>
  <dcterms:modified xsi:type="dcterms:W3CDTF">2012-10-03T11:29:35Z</dcterms:modified>
</cp:coreProperties>
</file>