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62" r:id="rId2"/>
    <p:sldId id="303" r:id="rId3"/>
    <p:sldId id="263" r:id="rId4"/>
    <p:sldId id="264" r:id="rId5"/>
    <p:sldId id="267" r:id="rId6"/>
    <p:sldId id="268" r:id="rId7"/>
    <p:sldId id="265" r:id="rId8"/>
    <p:sldId id="269" r:id="rId9"/>
    <p:sldId id="270" r:id="rId10"/>
    <p:sldId id="30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10069-E355-4729-A025-628FF6154708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11DE8-2F29-4577-8F4D-AC9412510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0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9693C-FB5A-44F0-8FE6-6BA695E5AC79}" type="datetimeFigureOut">
              <a:rPr lang="cs-CZ" smtClean="0"/>
              <a:t>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3AA8-FB5F-4A07-88C0-CFE359D68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94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46CE2-73A6-4DB7-A80E-6095AA0333D9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4341814"/>
            <a:ext cx="5486400" cy="411638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D6AD-F0F4-4EE0-8A87-1C6D60C069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1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9BDFE-F1F6-450E-9FD3-D3A4B92562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DB4-19D7-4795-8E28-894795592B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45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6D1E-87E1-4791-B4FF-11DA76F84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8C58-F68F-419A-BF74-1D45B0EE125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2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6390-0B51-4C6E-ABEF-9901F5BABF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4543-273B-430A-B0F3-A5AFB31CB1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A7C9-7396-4508-94D5-D0B6C3BFD1E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4006-26B6-4D9E-9E8C-CE636486B2B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190B-EB94-42BA-BA6E-645554EB472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38D9-5D7C-4267-8DB9-89CBDEF515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1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ED64F-407D-4EB0-B201-C8CF01AC5C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DE81D-83AA-46C1-9454-B85DFF7A9A1F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772816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CC3300"/>
                </a:solidFill>
              </a:rPr>
              <a:t>4</a:t>
            </a:r>
            <a:br>
              <a:rPr lang="cs-CZ" b="1" dirty="0" smtClean="0">
                <a:solidFill>
                  <a:srgbClr val="CC3300"/>
                </a:solidFill>
              </a:rPr>
            </a:br>
            <a:r>
              <a:rPr lang="cs-CZ" b="1" dirty="0">
                <a:solidFill>
                  <a:srgbClr val="CC3300"/>
                </a:solidFill>
              </a:rPr>
              <a:t/>
            </a:r>
            <a:br>
              <a:rPr lang="cs-CZ" b="1" dirty="0">
                <a:solidFill>
                  <a:srgbClr val="CC3300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  <a:latin typeface="+mn-lt"/>
              </a:rPr>
              <a:t>VÝZKUM</a:t>
            </a:r>
            <a:endParaRPr lang="cs-CZ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5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>6</a:t>
            </a:r>
            <a:endParaRPr lang="cs-CZ" sz="5400" b="1" dirty="0">
              <a:solidFill>
                <a:srgbClr val="CC3300"/>
              </a:solidFill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SOCIÁLNÍ LÉKAŘSTVÍ</a:t>
            </a:r>
            <a:endParaRPr lang="cs-CZ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WordArt 2"/>
          <p:cNvSpPr>
            <a:spLocks noChangeArrowheads="1" noChangeShapeType="1"/>
          </p:cNvSpPr>
          <p:nvPr/>
        </p:nvSpPr>
        <p:spPr bwMode="auto">
          <a:xfrm>
            <a:off x="742950" y="5237163"/>
            <a:ext cx="8058150" cy="1323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b="1" kern="10">
                <a:ln w="254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TEORETICKÝ ZÁKLAD</a:t>
            </a:r>
          </a:p>
          <a:p>
            <a:r>
              <a:rPr lang="cs-CZ" sz="3600" b="1" kern="10">
                <a:ln w="254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VEŘEJNÉHO ZDRAVOTNICTVÍ</a:t>
            </a:r>
          </a:p>
          <a:p>
            <a:r>
              <a:rPr lang="cs-CZ" sz="3600" b="1" kern="10">
                <a:ln w="2540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FF9900"/>
                </a:solidFill>
                <a:cs typeface="Arial"/>
              </a:rPr>
              <a:t>A ZDRAVOTNÍ POLITIKY</a:t>
            </a:r>
          </a:p>
        </p:txBody>
      </p:sp>
      <p:sp>
        <p:nvSpPr>
          <p:cNvPr id="195587" name="WordArt 3"/>
          <p:cNvSpPr>
            <a:spLocks noChangeArrowheads="1" noChangeShapeType="1" noTextEdit="1"/>
          </p:cNvSpPr>
          <p:nvPr/>
        </p:nvSpPr>
        <p:spPr bwMode="auto">
          <a:xfrm>
            <a:off x="795338" y="419100"/>
            <a:ext cx="7762875" cy="800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25400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7EA3E6">
                    <a:alpha val="99001"/>
                  </a:srgbClr>
                </a:solidFill>
                <a:cs typeface="Arial"/>
              </a:rPr>
              <a:t>SOCIÁLNÍ LÉKAŘSTVÍ</a:t>
            </a:r>
          </a:p>
        </p:txBody>
      </p:sp>
      <p:sp>
        <p:nvSpPr>
          <p:cNvPr id="195588" name="WordArt 4"/>
          <p:cNvSpPr>
            <a:spLocks noChangeArrowheads="1" noChangeShapeType="1" noTextEdit="1"/>
          </p:cNvSpPr>
          <p:nvPr/>
        </p:nvSpPr>
        <p:spPr bwMode="auto">
          <a:xfrm>
            <a:off x="741363" y="1676400"/>
            <a:ext cx="7253287" cy="3248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JE VĚDNÍ, MEDICÍNSKÝ</a:t>
            </a:r>
          </a:p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A INTERDISCIPLINÁRNÍ OBOR,</a:t>
            </a:r>
          </a:p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KTERÝ SE ZABÝVÁ</a:t>
            </a:r>
          </a:p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ZDRAVÍM POPULACE</a:t>
            </a:r>
          </a:p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A PÉČÍ O ZDRAVÍ</a:t>
            </a:r>
          </a:p>
          <a:p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/>
              </a:rPr>
              <a:t>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2290131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 animBg="1"/>
      <p:bldP spid="1955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WordArt 2"/>
          <p:cNvSpPr>
            <a:spLocks noChangeArrowheads="1" noChangeShapeType="1"/>
          </p:cNvSpPr>
          <p:nvPr/>
        </p:nvSpPr>
        <p:spPr bwMode="auto">
          <a:xfrm>
            <a:off x="895350" y="3227388"/>
            <a:ext cx="7858125" cy="1857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25400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 SYSTÉM ODBORNÉ </a:t>
            </a:r>
          </a:p>
          <a:p>
            <a:pPr algn="ctr"/>
            <a:r>
              <a:rPr lang="cs-CZ" sz="3600" b="1" kern="10">
                <a:ln w="25400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A VŠEOBECNĚ DOSTUPNÉ </a:t>
            </a:r>
          </a:p>
          <a:p>
            <a:pPr algn="ctr"/>
            <a:r>
              <a:rPr lang="cs-CZ" sz="3600" b="1" kern="10">
                <a:ln w="25400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0066CC"/>
                </a:solidFill>
                <a:cs typeface="Arial"/>
              </a:rPr>
              <a:t>PÉČE O ZDRAVÍ </a:t>
            </a:r>
          </a:p>
        </p:txBody>
      </p:sp>
      <p:sp>
        <p:nvSpPr>
          <p:cNvPr id="196611" name="WordArt 3"/>
          <p:cNvSpPr>
            <a:spLocks noChangeArrowheads="1" noChangeShapeType="1" noTextEdit="1"/>
          </p:cNvSpPr>
          <p:nvPr/>
        </p:nvSpPr>
        <p:spPr bwMode="auto">
          <a:xfrm>
            <a:off x="757238" y="1924050"/>
            <a:ext cx="7610475" cy="6286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0066CC">
                    <a:alpha val="99001"/>
                  </a:srgbClr>
                </a:solidFill>
                <a:latin typeface="Arial Black"/>
              </a:rPr>
              <a:t>VEŘEJNÉ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744706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1966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609600"/>
            <a:ext cx="7991475" cy="5627688"/>
          </a:xfrm>
        </p:spPr>
        <p:txBody>
          <a:bodyPr/>
          <a:lstStyle/>
          <a:p>
            <a:pPr algn="l"/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197635" name="Oval 3"/>
          <p:cNvSpPr>
            <a:spLocks noChangeArrowheads="1"/>
          </p:cNvSpPr>
          <p:nvPr/>
        </p:nvSpPr>
        <p:spPr bwMode="auto">
          <a:xfrm>
            <a:off x="61118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658813" y="927100"/>
            <a:ext cx="6145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3200" b="1">
                <a:solidFill>
                  <a:srgbClr val="333399"/>
                </a:solidFill>
              </a:rPr>
              <a:t>1. JAKÉ JE</a:t>
            </a:r>
            <a:r>
              <a:rPr lang="cs-CZ" sz="3200" b="1">
                <a:solidFill>
                  <a:srgbClr val="000000"/>
                </a:solidFill>
              </a:rPr>
              <a:t> </a:t>
            </a:r>
            <a:r>
              <a:rPr lang="cs-CZ" sz="3200" b="1">
                <a:solidFill>
                  <a:srgbClr val="333399"/>
                </a:solidFill>
              </a:rPr>
              <a:t>ZDRAVÍ LIDÍ?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827088" y="33575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POPIS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684213" y="5661025"/>
            <a:ext cx="4608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400" b="1">
                <a:solidFill>
                  <a:srgbClr val="333399"/>
                </a:solidFill>
              </a:rPr>
              <a:t>CO, KOLIK, KDE, KDY</a:t>
            </a:r>
            <a:r>
              <a:rPr lang="cs-CZ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0319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animBg="1"/>
      <p:bldP spid="197637" grpId="0"/>
      <p:bldP spid="1976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84213" y="620713"/>
            <a:ext cx="77724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 b="1">
                <a:solidFill>
                  <a:srgbClr val="333399"/>
                </a:solidFill>
              </a:rPr>
              <a:t>JAKÉ JE ZDRAVÍ LIDÍ?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490538" y="2060575"/>
            <a:ext cx="8235950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58775" indent="-358775">
              <a:spcBef>
                <a:spcPct val="20000"/>
              </a:spcBef>
            </a:pPr>
            <a:r>
              <a:rPr lang="cs-CZ" sz="3200">
                <a:solidFill>
                  <a:srgbClr val="333399"/>
                </a:solidFill>
              </a:rPr>
              <a:t>   </a:t>
            </a:r>
            <a:r>
              <a:rPr lang="cs-CZ" sz="3200" b="1">
                <a:solidFill>
                  <a:srgbClr val="333399"/>
                </a:solidFill>
              </a:rPr>
              <a:t>Zdraví je mnohem horší, než by mohlo být,</a:t>
            </a:r>
          </a:p>
          <a:p>
            <a:pPr marL="358775" indent="-358775">
              <a:spcBef>
                <a:spcPct val="20000"/>
              </a:spcBef>
              <a:buFontTx/>
              <a:buChar char="•"/>
            </a:pPr>
            <a:r>
              <a:rPr lang="cs-CZ" sz="3200" b="1">
                <a:solidFill>
                  <a:srgbClr val="333399"/>
                </a:solidFill>
              </a:rPr>
              <a:t>kdybychom dokázali lépe pomoci lidem zvolit si vlastní zdravý životní styl a pečovat o své zdraví,</a:t>
            </a:r>
          </a:p>
          <a:p>
            <a:pPr marL="358775" indent="-358775">
              <a:spcBef>
                <a:spcPct val="20000"/>
              </a:spcBef>
              <a:buFontTx/>
              <a:buChar char="•"/>
            </a:pPr>
            <a:r>
              <a:rPr lang="cs-CZ" sz="3200" b="1">
                <a:solidFill>
                  <a:srgbClr val="333399"/>
                </a:solidFill>
              </a:rPr>
              <a:t>kdybychom lépe využili ty vzácné zdroje, které máme pro zdraví lidí k dispozici.</a:t>
            </a:r>
          </a:p>
        </p:txBody>
      </p:sp>
    </p:spTree>
    <p:extLst>
      <p:ext uri="{BB962C8B-B14F-4D97-AF65-F5344CB8AC3E}">
        <p14:creationId xmlns:p14="http://schemas.microsoft.com/office/powerpoint/2010/main" val="1240661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Oval 2"/>
          <p:cNvSpPr>
            <a:spLocks noChangeArrowheads="1"/>
          </p:cNvSpPr>
          <p:nvPr/>
        </p:nvSpPr>
        <p:spPr bwMode="auto">
          <a:xfrm>
            <a:off x="61118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3348038" y="3141663"/>
            <a:ext cx="2232025" cy="792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684213" y="609600"/>
            <a:ext cx="799147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endParaRPr lang="cs-CZ" sz="4400">
              <a:solidFill>
                <a:srgbClr val="000000"/>
              </a:solidFill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827088" y="33575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POPIS</a:t>
            </a: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850900" y="955675"/>
            <a:ext cx="5295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3200" b="1">
                <a:solidFill>
                  <a:srgbClr val="333399"/>
                </a:solidFill>
              </a:rPr>
              <a:t>2. PROČ JE TAKOVÉ ?</a:t>
            </a:r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24844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99688" name="Text Box 8"/>
          <p:cNvSpPr txBox="1">
            <a:spLocks noChangeArrowheads="1"/>
          </p:cNvSpPr>
          <p:nvPr/>
        </p:nvSpPr>
        <p:spPr bwMode="auto">
          <a:xfrm>
            <a:off x="3419475" y="33575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ANALÝZA</a:t>
            </a:r>
          </a:p>
        </p:txBody>
      </p:sp>
    </p:spTree>
    <p:extLst>
      <p:ext uri="{BB962C8B-B14F-4D97-AF65-F5344CB8AC3E}">
        <p14:creationId xmlns:p14="http://schemas.microsoft.com/office/powerpoint/2010/main" val="27262230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7" grpId="0" animBg="1"/>
      <p:bldP spid="1996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84213" y="7651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 b="1">
                <a:solidFill>
                  <a:srgbClr val="333399"/>
                </a:solidFill>
              </a:rPr>
              <a:t>PROČ JE ZDRAVÍ LIDÍ TAKOVÉ?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900113" y="2133600"/>
            <a:ext cx="77724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 b="1">
                <a:solidFill>
                  <a:srgbClr val="333399"/>
                </a:solidFill>
              </a:rPr>
              <a:t>DETERMINANTY ZDRAVÍ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rgbClr val="333399"/>
                </a:solidFill>
              </a:rPr>
              <a:t>Zdravý životní styl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rgbClr val="333399"/>
                </a:solidFill>
              </a:rPr>
              <a:t>Genetický základ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rgbClr val="333399"/>
                </a:solidFill>
              </a:rPr>
              <a:t>Péče o zdraví a zdravotnictví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rgbClr val="333399"/>
                </a:solidFill>
              </a:rPr>
              <a:t>Životní prostředí (kulturní, ekonomické, sociální a další podmínky života lidí)</a:t>
            </a:r>
          </a:p>
        </p:txBody>
      </p:sp>
    </p:spTree>
    <p:extLst>
      <p:ext uri="{BB962C8B-B14F-4D97-AF65-F5344CB8AC3E}">
        <p14:creationId xmlns:p14="http://schemas.microsoft.com/office/powerpoint/2010/main" val="3039554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Oval 2"/>
          <p:cNvSpPr>
            <a:spLocks noChangeArrowheads="1"/>
          </p:cNvSpPr>
          <p:nvPr/>
        </p:nvSpPr>
        <p:spPr bwMode="auto">
          <a:xfrm>
            <a:off x="24844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5795963" y="2924175"/>
            <a:ext cx="1944687" cy="1225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44275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61118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3348038" y="3141663"/>
            <a:ext cx="2232025" cy="792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684213" y="609600"/>
            <a:ext cx="799147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endParaRPr lang="cs-CZ" sz="4400">
              <a:solidFill>
                <a:srgbClr val="000000"/>
              </a:solidFill>
            </a:endParaRP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827088" y="33575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POPIS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3419475" y="33575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ANALÝZA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4751388" y="188913"/>
            <a:ext cx="439261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3200" b="1">
                <a:solidFill>
                  <a:srgbClr val="333399"/>
                </a:solidFill>
              </a:rPr>
              <a:t>CO SE DÁ UDĚLAT PRO ZLEPŠENÍ ZDRAVÍ?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6011863" y="3141663"/>
            <a:ext cx="20875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PÉČE O ZDRAVÍ</a:t>
            </a:r>
          </a:p>
        </p:txBody>
      </p:sp>
    </p:spTree>
    <p:extLst>
      <p:ext uri="{BB962C8B-B14F-4D97-AF65-F5344CB8AC3E}">
        <p14:creationId xmlns:p14="http://schemas.microsoft.com/office/powerpoint/2010/main" val="154029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animBg="1"/>
      <p:bldP spid="201732" grpId="0" animBg="1"/>
      <p:bldP spid="2017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 b="1">
                <a:solidFill>
                  <a:srgbClr val="333399"/>
                </a:solidFill>
              </a:rPr>
              <a:t>CO SPOLEČNĚ UDĚLÁME </a:t>
            </a:r>
            <a:br>
              <a:rPr lang="cs-CZ" sz="4400" b="1">
                <a:solidFill>
                  <a:srgbClr val="333399"/>
                </a:solidFill>
              </a:rPr>
            </a:br>
            <a:r>
              <a:rPr lang="cs-CZ" sz="4400" b="1">
                <a:solidFill>
                  <a:srgbClr val="333399"/>
                </a:solidFill>
              </a:rPr>
              <a:t>PRO ZLEPŠENÍ ZDRAVÍ LIDÍ?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971550" y="2276475"/>
            <a:ext cx="777240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 b="1">
                <a:solidFill>
                  <a:srgbClr val="333399"/>
                </a:solidFill>
              </a:rPr>
              <a:t>SPOLEČNÁ CESTA KE ZDRAVÍ: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333399"/>
                </a:solidFill>
              </a:rPr>
              <a:t>Společný zájem o zdraví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333399"/>
                </a:solidFill>
              </a:rPr>
              <a:t>Sdílená odpovědnost – posílení motivace a odpovědnosti občanů i institucí a organizaci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333399"/>
                </a:solidFill>
              </a:rPr>
              <a:t>Tvůrčí partnerství respektující jak svébytnost jedince, tak význam lidské sounáležitosti</a:t>
            </a:r>
            <a:r>
              <a:rPr lang="cs-CZ" sz="3200">
                <a:solidFill>
                  <a:srgbClr val="333399"/>
                </a:solidFill>
                <a:latin typeface="Arial Black" pitchFamily="34" charset="0"/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endParaRPr lang="cs-CZ" sz="3200">
              <a:solidFill>
                <a:srgbClr val="333399"/>
              </a:solidFill>
              <a:latin typeface="Arial Black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32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08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1104900"/>
            <a:ext cx="8093075" cy="3228975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>7</a:t>
            </a: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>PÉČE O ZDRAVÍ </a:t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>A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24804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TYPY VÝZKUMU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Operační výzkum </a:t>
            </a:r>
            <a:endParaRPr lang="cs-CZ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  </a:t>
            </a:r>
            <a:r>
              <a:rPr lang="cs-CZ" dirty="0" smtClean="0"/>
              <a:t>(</a:t>
            </a:r>
            <a:r>
              <a:rPr lang="cs-CZ" dirty="0" err="1"/>
              <a:t>O</a:t>
            </a:r>
            <a:r>
              <a:rPr lang="cs-CZ" i="1" dirty="0" err="1"/>
              <a:t>peracional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 </a:t>
            </a:r>
          </a:p>
          <a:p>
            <a:r>
              <a:rPr lang="cs-CZ" b="1" dirty="0">
                <a:solidFill>
                  <a:schemeClr val="accent2"/>
                </a:solidFill>
              </a:rPr>
              <a:t>Výzkum </a:t>
            </a:r>
            <a:r>
              <a:rPr lang="cs-CZ" b="1" dirty="0" smtClean="0">
                <a:solidFill>
                  <a:schemeClr val="accent2"/>
                </a:solidFill>
              </a:rPr>
              <a:t>zdravotních </a:t>
            </a:r>
            <a:r>
              <a:rPr lang="cs-CZ" b="1" dirty="0">
                <a:solidFill>
                  <a:schemeClr val="accent2"/>
                </a:solidFill>
              </a:rPr>
              <a:t>systémů </a:t>
            </a:r>
            <a:r>
              <a:rPr lang="cs-CZ" dirty="0"/>
              <a:t>(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system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chemeClr val="accent2"/>
                </a:solidFill>
              </a:rPr>
              <a:t>Výzkum zdravotnických služeb </a:t>
            </a:r>
            <a:r>
              <a:rPr lang="cs-CZ" dirty="0"/>
              <a:t>(</a:t>
            </a:r>
            <a:r>
              <a:rPr lang="cs-CZ" i="1" dirty="0" err="1"/>
              <a:t>Health</a:t>
            </a:r>
            <a:r>
              <a:rPr lang="cs-CZ" i="1" dirty="0"/>
              <a:t> </a:t>
            </a:r>
            <a:r>
              <a:rPr lang="cs-CZ" i="1" dirty="0" err="1"/>
              <a:t>services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65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531813"/>
            <a:ext cx="7926387" cy="1143000"/>
          </a:xfrm>
        </p:spPr>
        <p:txBody>
          <a:bodyPr/>
          <a:lstStyle/>
          <a:p>
            <a:pPr algn="l"/>
            <a:r>
              <a:rPr lang="cs-CZ" b="1">
                <a:solidFill>
                  <a:schemeClr val="accent2"/>
                </a:solidFill>
              </a:rPr>
              <a:t>PÉČE O ZDRAVÍ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866900"/>
            <a:ext cx="7926387" cy="4230688"/>
          </a:xfrm>
        </p:spPr>
        <p:txBody>
          <a:bodyPr/>
          <a:lstStyle/>
          <a:p>
            <a:r>
              <a:rPr lang="cs-CZ" sz="2800" b="1" dirty="0">
                <a:solidFill>
                  <a:schemeClr val="accent2"/>
                </a:solidFill>
              </a:rPr>
              <a:t>je široce pojatý souhrn zdravotnických, organizačních, ekonomických, výchovných a dalších prostředků, opatření a aktivit, jejichž smyslem je chránit, upevňovat, rozvíjet a navracet lidem </a:t>
            </a:r>
            <a:r>
              <a:rPr lang="cs-CZ" sz="2800" b="1" dirty="0" smtClean="0">
                <a:solidFill>
                  <a:schemeClr val="accent2"/>
                </a:solidFill>
              </a:rPr>
              <a:t>zdraví.</a:t>
            </a:r>
          </a:p>
          <a:p>
            <a:endParaRPr lang="cs-CZ" sz="2800" b="1" dirty="0">
              <a:solidFill>
                <a:schemeClr val="accent2"/>
              </a:solidFill>
            </a:endParaRPr>
          </a:p>
          <a:p>
            <a:r>
              <a:rPr lang="cs-CZ" sz="2800" b="1" dirty="0" smtClean="0">
                <a:solidFill>
                  <a:schemeClr val="accent2"/>
                </a:solidFill>
              </a:rPr>
              <a:t>její těžiště je v rodinách, školách na pracovištích.</a:t>
            </a:r>
          </a:p>
          <a:p>
            <a:pPr marL="0" indent="0">
              <a:buFontTx/>
              <a:buNone/>
            </a:pPr>
            <a:endParaRPr lang="cs-CZ" sz="3600" b="1" dirty="0">
              <a:solidFill>
                <a:schemeClr val="accent2"/>
              </a:solidFill>
            </a:endParaRPr>
          </a:p>
          <a:p>
            <a:pPr marL="0" indent="0"/>
            <a:endParaRPr lang="cs-CZ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77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Oval 2"/>
          <p:cNvSpPr>
            <a:spLocks noChangeArrowheads="1"/>
          </p:cNvSpPr>
          <p:nvPr/>
        </p:nvSpPr>
        <p:spPr bwMode="auto">
          <a:xfrm>
            <a:off x="24844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5795963" y="2924175"/>
            <a:ext cx="1944687" cy="1225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4" name="Oval 4"/>
          <p:cNvSpPr>
            <a:spLocks noChangeArrowheads="1"/>
          </p:cNvSpPr>
          <p:nvPr/>
        </p:nvSpPr>
        <p:spPr bwMode="auto">
          <a:xfrm>
            <a:off x="44275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5" name="Oval 5"/>
          <p:cNvSpPr>
            <a:spLocks noChangeArrowheads="1"/>
          </p:cNvSpPr>
          <p:nvPr/>
        </p:nvSpPr>
        <p:spPr bwMode="auto">
          <a:xfrm>
            <a:off x="61118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3348038" y="3141663"/>
            <a:ext cx="2232025" cy="7921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684213" y="609600"/>
            <a:ext cx="799147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endParaRPr lang="cs-CZ" sz="4400">
              <a:solidFill>
                <a:srgbClr val="000000"/>
              </a:solidFill>
            </a:endParaRP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827088" y="33575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POPIS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3419475" y="33575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ANALÝZA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6011863" y="3141663"/>
            <a:ext cx="20875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PÉČE O ZDRAVÍ</a:t>
            </a:r>
          </a:p>
        </p:txBody>
      </p:sp>
      <p:sp>
        <p:nvSpPr>
          <p:cNvPr id="204811" name="Oval 11"/>
          <p:cNvSpPr>
            <a:spLocks noChangeArrowheads="1"/>
          </p:cNvSpPr>
          <p:nvPr/>
        </p:nvSpPr>
        <p:spPr bwMode="auto">
          <a:xfrm>
            <a:off x="5580063" y="4076700"/>
            <a:ext cx="1296987" cy="12239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12" name="AutoShape 12"/>
          <p:cNvSpPr>
            <a:spLocks noChangeArrowheads="1"/>
          </p:cNvSpPr>
          <p:nvPr/>
        </p:nvSpPr>
        <p:spPr bwMode="auto">
          <a:xfrm rot="-2906475">
            <a:off x="4787900" y="5302250"/>
            <a:ext cx="1152525" cy="574675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755650" y="5734050"/>
            <a:ext cx="4608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3200" b="1">
                <a:solidFill>
                  <a:srgbClr val="333399"/>
                </a:solidFill>
              </a:rPr>
              <a:t>ZDRAVOTNICTVÍ</a:t>
            </a:r>
          </a:p>
        </p:txBody>
      </p:sp>
    </p:spTree>
    <p:extLst>
      <p:ext uri="{BB962C8B-B14F-4D97-AF65-F5344CB8AC3E}">
        <p14:creationId xmlns:p14="http://schemas.microsoft.com/office/powerpoint/2010/main" val="1938258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1" grpId="0" animBg="1"/>
      <p:bldP spid="204812" grpId="0" animBg="1"/>
      <p:bldP spid="2048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>
                <a:solidFill>
                  <a:schemeClr val="accent2"/>
                </a:solidFill>
              </a:rPr>
              <a:t>ZDRAVOTNICTVÍ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488237" cy="4967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b="1" dirty="0">
                <a:solidFill>
                  <a:schemeClr val="accent2"/>
                </a:solidFill>
              </a:rPr>
              <a:t>resortní systém obsahující soustavu odborných zařízení, orgánů a institucí (spolu s lidmi, vybavením, poznatky a metodami), které byly vytvořeny s cílem poznávat a uspokojovat zdravotní potřeby i oprávněné požadavky lidí. </a:t>
            </a:r>
          </a:p>
          <a:p>
            <a:pPr marL="0" indent="0">
              <a:buFontTx/>
              <a:buNone/>
            </a:pPr>
            <a:endParaRPr lang="cs-CZ" sz="1600" b="1" dirty="0">
              <a:solidFill>
                <a:schemeClr val="accent2"/>
              </a:solidFill>
            </a:endParaRPr>
          </a:p>
          <a:p>
            <a:pPr marL="0" indent="0">
              <a:buFontTx/>
              <a:buNone/>
            </a:pPr>
            <a:r>
              <a:rPr lang="cs-CZ" b="1" dirty="0">
                <a:solidFill>
                  <a:schemeClr val="accent2"/>
                </a:solidFill>
              </a:rPr>
              <a:t>Zdravotnictví je subsystémem široce pojímané péče o zdraví.</a:t>
            </a:r>
            <a:r>
              <a:rPr lang="cs-CZ" b="1" dirty="0">
                <a:solidFill>
                  <a:srgbClr val="0099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6072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Oval 2"/>
          <p:cNvSpPr>
            <a:spLocks noChangeArrowheads="1"/>
          </p:cNvSpPr>
          <p:nvPr/>
        </p:nvSpPr>
        <p:spPr bwMode="auto">
          <a:xfrm>
            <a:off x="611188" y="404813"/>
            <a:ext cx="6337300" cy="604837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-323850" y="9810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000" b="1">
                <a:solidFill>
                  <a:srgbClr val="3399FF"/>
                </a:solidFill>
              </a:rPr>
              <a:t>PÉČE O ZDRAVÍ</a:t>
            </a:r>
          </a:p>
        </p:txBody>
      </p:sp>
      <p:sp>
        <p:nvSpPr>
          <p:cNvPr id="282628" name="AutoShape 4"/>
          <p:cNvSpPr>
            <a:spLocks noChangeArrowheads="1"/>
          </p:cNvSpPr>
          <p:nvPr/>
        </p:nvSpPr>
        <p:spPr bwMode="auto">
          <a:xfrm rot="-1989632">
            <a:off x="1403350" y="2852738"/>
            <a:ext cx="792163" cy="1008062"/>
          </a:xfrm>
          <a:prstGeom prst="upArrow">
            <a:avLst>
              <a:gd name="adj1" fmla="val 50000"/>
              <a:gd name="adj2" fmla="val 31814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2987675" y="4292600"/>
            <a:ext cx="345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8E5D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>
                <a:solidFill>
                  <a:srgbClr val="333399"/>
                </a:solidFill>
              </a:rPr>
              <a:t>zdravotnictví</a:t>
            </a:r>
          </a:p>
        </p:txBody>
      </p:sp>
      <p:sp>
        <p:nvSpPr>
          <p:cNvPr id="282630" name="AutoShape 6"/>
          <p:cNvSpPr>
            <a:spLocks noChangeArrowheads="1"/>
          </p:cNvSpPr>
          <p:nvPr/>
        </p:nvSpPr>
        <p:spPr bwMode="auto">
          <a:xfrm rot="-23032755">
            <a:off x="2843213" y="3213100"/>
            <a:ext cx="1800225" cy="806450"/>
          </a:xfrm>
          <a:prstGeom prst="rightArrow">
            <a:avLst>
              <a:gd name="adj1" fmla="val 50000"/>
              <a:gd name="adj2" fmla="val 5580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1" name="AutoShape 7"/>
          <p:cNvSpPr>
            <a:spLocks noChangeArrowheads="1"/>
          </p:cNvSpPr>
          <p:nvPr/>
        </p:nvSpPr>
        <p:spPr bwMode="auto">
          <a:xfrm rot="2922917">
            <a:off x="2412206" y="4868069"/>
            <a:ext cx="1584325" cy="865188"/>
          </a:xfrm>
          <a:prstGeom prst="rightArrow">
            <a:avLst>
              <a:gd name="adj1" fmla="val 50000"/>
              <a:gd name="adj2" fmla="val 4578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2" name="Oval 8"/>
          <p:cNvSpPr>
            <a:spLocks noChangeArrowheads="1"/>
          </p:cNvSpPr>
          <p:nvPr/>
        </p:nvSpPr>
        <p:spPr bwMode="auto">
          <a:xfrm>
            <a:off x="1692275" y="3573463"/>
            <a:ext cx="1366838" cy="143986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3" name="AutoShape 9"/>
          <p:cNvSpPr>
            <a:spLocks noChangeArrowheads="1"/>
          </p:cNvSpPr>
          <p:nvPr/>
        </p:nvSpPr>
        <p:spPr bwMode="auto">
          <a:xfrm rot="16200000">
            <a:off x="1582738" y="2312987"/>
            <a:ext cx="1728788" cy="792163"/>
          </a:xfrm>
          <a:prstGeom prst="leftRightArrow">
            <a:avLst>
              <a:gd name="adj1" fmla="val 50000"/>
              <a:gd name="adj2" fmla="val 43647"/>
            </a:avLst>
          </a:prstGeom>
          <a:solidFill>
            <a:srgbClr val="3399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4" name="Oval 10"/>
          <p:cNvSpPr>
            <a:spLocks noChangeArrowheads="1"/>
          </p:cNvSpPr>
          <p:nvPr/>
        </p:nvSpPr>
        <p:spPr bwMode="auto">
          <a:xfrm>
            <a:off x="5364163" y="1989138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5" name="Oval 11"/>
          <p:cNvSpPr>
            <a:spLocks noChangeArrowheads="1"/>
          </p:cNvSpPr>
          <p:nvPr/>
        </p:nvSpPr>
        <p:spPr bwMode="auto">
          <a:xfrm>
            <a:off x="4500563" y="2492375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6" name="Oval 12"/>
          <p:cNvSpPr>
            <a:spLocks noChangeArrowheads="1"/>
          </p:cNvSpPr>
          <p:nvPr/>
        </p:nvSpPr>
        <p:spPr bwMode="auto">
          <a:xfrm>
            <a:off x="5364163" y="2997200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7" name="Oval 13"/>
          <p:cNvSpPr>
            <a:spLocks noChangeArrowheads="1"/>
          </p:cNvSpPr>
          <p:nvPr/>
        </p:nvSpPr>
        <p:spPr bwMode="auto">
          <a:xfrm>
            <a:off x="6300788" y="1484313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8" name="Oval 14"/>
          <p:cNvSpPr>
            <a:spLocks noChangeArrowheads="1"/>
          </p:cNvSpPr>
          <p:nvPr/>
        </p:nvSpPr>
        <p:spPr bwMode="auto">
          <a:xfrm>
            <a:off x="6300788" y="2492375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39" name="Oval 15"/>
          <p:cNvSpPr>
            <a:spLocks noChangeArrowheads="1"/>
          </p:cNvSpPr>
          <p:nvPr/>
        </p:nvSpPr>
        <p:spPr bwMode="auto">
          <a:xfrm>
            <a:off x="6227763" y="3500438"/>
            <a:ext cx="914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0" name="Text Box 16"/>
          <p:cNvSpPr txBox="1">
            <a:spLocks noChangeArrowheads="1"/>
          </p:cNvSpPr>
          <p:nvPr/>
        </p:nvSpPr>
        <p:spPr bwMode="auto">
          <a:xfrm>
            <a:off x="5292725" y="2781300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ostatní resorty</a:t>
            </a:r>
          </a:p>
        </p:txBody>
      </p:sp>
      <p:sp>
        <p:nvSpPr>
          <p:cNvPr id="282641" name="Oval 17"/>
          <p:cNvSpPr>
            <a:spLocks noChangeArrowheads="1"/>
          </p:cNvSpPr>
          <p:nvPr/>
        </p:nvSpPr>
        <p:spPr bwMode="auto">
          <a:xfrm>
            <a:off x="4787900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2" name="Oval 18"/>
          <p:cNvSpPr>
            <a:spLocks noChangeArrowheads="1"/>
          </p:cNvSpPr>
          <p:nvPr/>
        </p:nvSpPr>
        <p:spPr bwMode="auto">
          <a:xfrm>
            <a:off x="5076825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3" name="Oval 19"/>
          <p:cNvSpPr>
            <a:spLocks noChangeArrowheads="1"/>
          </p:cNvSpPr>
          <p:nvPr/>
        </p:nvSpPr>
        <p:spPr bwMode="auto">
          <a:xfrm>
            <a:off x="5364163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4" name="Oval 20"/>
          <p:cNvSpPr>
            <a:spLocks noChangeArrowheads="1"/>
          </p:cNvSpPr>
          <p:nvPr/>
        </p:nvSpPr>
        <p:spPr bwMode="auto">
          <a:xfrm>
            <a:off x="5651500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5" name="Oval 21"/>
          <p:cNvSpPr>
            <a:spLocks noChangeArrowheads="1"/>
          </p:cNvSpPr>
          <p:nvPr/>
        </p:nvSpPr>
        <p:spPr bwMode="auto">
          <a:xfrm>
            <a:off x="4211638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6" name="Oval 22"/>
          <p:cNvSpPr>
            <a:spLocks noChangeArrowheads="1"/>
          </p:cNvSpPr>
          <p:nvPr/>
        </p:nvSpPr>
        <p:spPr bwMode="auto">
          <a:xfrm>
            <a:off x="4211638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7" name="Oval 23"/>
          <p:cNvSpPr>
            <a:spLocks noChangeArrowheads="1"/>
          </p:cNvSpPr>
          <p:nvPr/>
        </p:nvSpPr>
        <p:spPr bwMode="auto">
          <a:xfrm>
            <a:off x="4500563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8" name="Oval 24"/>
          <p:cNvSpPr>
            <a:spLocks noChangeArrowheads="1"/>
          </p:cNvSpPr>
          <p:nvPr/>
        </p:nvSpPr>
        <p:spPr bwMode="auto">
          <a:xfrm>
            <a:off x="4500563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49" name="Oval 25"/>
          <p:cNvSpPr>
            <a:spLocks noChangeArrowheads="1"/>
          </p:cNvSpPr>
          <p:nvPr/>
        </p:nvSpPr>
        <p:spPr bwMode="auto">
          <a:xfrm>
            <a:off x="4787900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0" name="Oval 26"/>
          <p:cNvSpPr>
            <a:spLocks noChangeArrowheads="1"/>
          </p:cNvSpPr>
          <p:nvPr/>
        </p:nvSpPr>
        <p:spPr bwMode="auto">
          <a:xfrm>
            <a:off x="5076825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1" name="Oval 27"/>
          <p:cNvSpPr>
            <a:spLocks noChangeArrowheads="1"/>
          </p:cNvSpPr>
          <p:nvPr/>
        </p:nvSpPr>
        <p:spPr bwMode="auto">
          <a:xfrm>
            <a:off x="5364163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2" name="Oval 28"/>
          <p:cNvSpPr>
            <a:spLocks noChangeArrowheads="1"/>
          </p:cNvSpPr>
          <p:nvPr/>
        </p:nvSpPr>
        <p:spPr bwMode="auto">
          <a:xfrm>
            <a:off x="4211638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3" name="Oval 29"/>
          <p:cNvSpPr>
            <a:spLocks noChangeArrowheads="1"/>
          </p:cNvSpPr>
          <p:nvPr/>
        </p:nvSpPr>
        <p:spPr bwMode="auto">
          <a:xfrm>
            <a:off x="4500563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4" name="Oval 30"/>
          <p:cNvSpPr>
            <a:spLocks noChangeArrowheads="1"/>
          </p:cNvSpPr>
          <p:nvPr/>
        </p:nvSpPr>
        <p:spPr bwMode="auto">
          <a:xfrm>
            <a:off x="4787900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5" name="Oval 31"/>
          <p:cNvSpPr>
            <a:spLocks noChangeArrowheads="1"/>
          </p:cNvSpPr>
          <p:nvPr/>
        </p:nvSpPr>
        <p:spPr bwMode="auto">
          <a:xfrm>
            <a:off x="3924300" y="58769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6" name="Oval 32"/>
          <p:cNvSpPr>
            <a:spLocks noChangeArrowheads="1"/>
          </p:cNvSpPr>
          <p:nvPr/>
        </p:nvSpPr>
        <p:spPr bwMode="auto">
          <a:xfrm>
            <a:off x="3924300" y="55165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7" name="Oval 33"/>
          <p:cNvSpPr>
            <a:spLocks noChangeArrowheads="1"/>
          </p:cNvSpPr>
          <p:nvPr/>
        </p:nvSpPr>
        <p:spPr bwMode="auto">
          <a:xfrm>
            <a:off x="3924300" y="515778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82658" name="Text Box 34"/>
          <p:cNvSpPr txBox="1">
            <a:spLocks noChangeArrowheads="1"/>
          </p:cNvSpPr>
          <p:nvPr/>
        </p:nvSpPr>
        <p:spPr bwMode="auto">
          <a:xfrm>
            <a:off x="5940425" y="5157788"/>
            <a:ext cx="3348038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364688"/>
                </a:solidFill>
              </a:rPr>
              <a:t>všechny další organizace, instituce, orgány veřejné správy, občanské iniciativy, spolky, rodiny a jednotlivci</a:t>
            </a:r>
          </a:p>
        </p:txBody>
      </p:sp>
    </p:spTree>
    <p:extLst>
      <p:ext uri="{BB962C8B-B14F-4D97-AF65-F5344CB8AC3E}">
        <p14:creationId xmlns:p14="http://schemas.microsoft.com/office/powerpoint/2010/main" val="2485156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animBg="1"/>
      <p:bldP spid="282628" grpId="0" animBg="1"/>
      <p:bldP spid="282629" grpId="0"/>
      <p:bldP spid="282630" grpId="0" animBg="1"/>
      <p:bldP spid="282631" grpId="0" animBg="1"/>
      <p:bldP spid="282632" grpId="0" animBg="1"/>
      <p:bldP spid="282633" grpId="0" animBg="1"/>
      <p:bldP spid="282634" grpId="0" animBg="1"/>
      <p:bldP spid="282635" grpId="0" animBg="1"/>
      <p:bldP spid="282636" grpId="0" animBg="1"/>
      <p:bldP spid="282637" grpId="0" animBg="1"/>
      <p:bldP spid="282638" grpId="0" animBg="1"/>
      <p:bldP spid="282639" grpId="0" animBg="1"/>
      <p:bldP spid="282640" grpId="0"/>
      <p:bldP spid="282641" grpId="0" animBg="1"/>
      <p:bldP spid="282642" grpId="0" animBg="1"/>
      <p:bldP spid="282643" grpId="0" animBg="1"/>
      <p:bldP spid="282644" grpId="0" animBg="1"/>
      <p:bldP spid="282645" grpId="0" animBg="1"/>
      <p:bldP spid="282646" grpId="0" animBg="1"/>
      <p:bldP spid="282647" grpId="0" animBg="1"/>
      <p:bldP spid="282648" grpId="0" animBg="1"/>
      <p:bldP spid="282649" grpId="0" animBg="1"/>
      <p:bldP spid="282650" grpId="0" animBg="1"/>
      <p:bldP spid="282651" grpId="0" animBg="1"/>
      <p:bldP spid="282652" grpId="0" animBg="1"/>
      <p:bldP spid="282653" grpId="0" animBg="1"/>
      <p:bldP spid="282654" grpId="0" animBg="1"/>
      <p:bldP spid="282655" grpId="0" animBg="1"/>
      <p:bldP spid="282656" grpId="0" animBg="1"/>
      <p:bldP spid="282657" grpId="0" animBg="1"/>
      <p:bldP spid="2826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 b="1">
                <a:solidFill>
                  <a:srgbClr val="333399"/>
                </a:solidFill>
              </a:rPr>
              <a:t>FUNKCE ZDRAVOTNICTVÍ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684213" y="2636838"/>
            <a:ext cx="8229600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600" b="1">
                <a:solidFill>
                  <a:srgbClr val="333399"/>
                </a:solidFill>
              </a:rPr>
              <a:t>V širším smyslu: vhodně usměrňovat a koordinovat systém péče o zdraví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600" b="1">
                <a:solidFill>
                  <a:srgbClr val="333399"/>
                </a:solidFill>
              </a:rPr>
              <a:t>V užším smyslu: řídit (ať už přímo nebo nepřímo) soustavu zdravotnictví  </a:t>
            </a:r>
          </a:p>
        </p:txBody>
      </p:sp>
    </p:spTree>
    <p:extLst>
      <p:ext uri="{BB962C8B-B14F-4D97-AF65-F5344CB8AC3E}">
        <p14:creationId xmlns:p14="http://schemas.microsoft.com/office/powerpoint/2010/main" val="3508870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250825" y="836613"/>
            <a:ext cx="8207375" cy="5545137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3" name="Oval 3"/>
          <p:cNvSpPr>
            <a:spLocks noChangeArrowheads="1"/>
          </p:cNvSpPr>
          <p:nvPr/>
        </p:nvSpPr>
        <p:spPr bwMode="auto">
          <a:xfrm>
            <a:off x="24844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5795963" y="2924175"/>
            <a:ext cx="1944687" cy="12255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442753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611188" y="1844675"/>
            <a:ext cx="3671887" cy="352901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3348038" y="3141663"/>
            <a:ext cx="2232025" cy="79216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684213" y="609600"/>
            <a:ext cx="7991475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/>
            </a:r>
            <a:br>
              <a:rPr lang="cs-CZ" sz="4400">
                <a:solidFill>
                  <a:srgbClr val="000000"/>
                </a:solidFill>
              </a:rPr>
            </a:br>
            <a:endParaRPr lang="cs-CZ" sz="4400">
              <a:solidFill>
                <a:srgbClr val="000000"/>
              </a:solidFill>
            </a:endParaRPr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827088" y="33575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POPIS</a:t>
            </a:r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3419475" y="33575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ANALÝZA</a:t>
            </a:r>
          </a:p>
        </p:txBody>
      </p:sp>
      <p:sp>
        <p:nvSpPr>
          <p:cNvPr id="209931" name="Text Box 11"/>
          <p:cNvSpPr txBox="1">
            <a:spLocks noChangeArrowheads="1"/>
          </p:cNvSpPr>
          <p:nvPr/>
        </p:nvSpPr>
        <p:spPr bwMode="auto">
          <a:xfrm>
            <a:off x="6011863" y="3141663"/>
            <a:ext cx="20875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800" b="1">
                <a:solidFill>
                  <a:srgbClr val="333399"/>
                </a:solidFill>
              </a:rPr>
              <a:t>PÉČE O ZDRAVÍ</a:t>
            </a:r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5580063" y="4076700"/>
            <a:ext cx="1296987" cy="12239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09933" name="Text Box 13"/>
          <p:cNvSpPr txBox="1">
            <a:spLocks noChangeArrowheads="1"/>
          </p:cNvSpPr>
          <p:nvPr/>
        </p:nvSpPr>
        <p:spPr bwMode="auto">
          <a:xfrm>
            <a:off x="900113" y="188913"/>
            <a:ext cx="73453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4400" b="1">
                <a:solidFill>
                  <a:srgbClr val="333399"/>
                </a:solidFill>
              </a:rPr>
              <a:t>SOCIÁLNÍ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573819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9" grpId="0"/>
      <p:bldP spid="209930" grpId="0"/>
      <p:bldP spid="209931" grpId="0"/>
      <p:bldP spid="2099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16832"/>
            <a:ext cx="8418512" cy="306228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>8</a:t>
            </a:r>
            <a:br>
              <a:rPr lang="cs-CZ" sz="5400" b="1" dirty="0" smtClean="0">
                <a:solidFill>
                  <a:srgbClr val="CC330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b="1" dirty="0">
                <a:solidFill>
                  <a:schemeClr val="accent2"/>
                </a:solidFill>
              </a:rPr>
              <a:t>ROZVOJOVÉ SMĚRY MEDICÍNY A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54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WordArt 2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777163" cy="433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ZAMĚŘENÍ SYSTÉMU PÉČE O ZDRAVÍ</a:t>
            </a:r>
          </a:p>
        </p:txBody>
      </p:sp>
      <p:sp>
        <p:nvSpPr>
          <p:cNvPr id="210947" name="Line 3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0948" name="Line 4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3752850" y="620553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3492500" y="947738"/>
            <a:ext cx="2303463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7477125" y="3536950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512763" y="3600450"/>
            <a:ext cx="13954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7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1" name="Line 3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3803650" y="6288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3492500" y="981075"/>
            <a:ext cx="23034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7512050" y="3521075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442913" y="3576638"/>
            <a:ext cx="13954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7" name="WordArt 9"/>
          <p:cNvSpPr>
            <a:spLocks noChangeArrowheads="1" noChangeShapeType="1" noTextEdit="1"/>
          </p:cNvSpPr>
          <p:nvPr/>
        </p:nvSpPr>
        <p:spPr bwMode="auto">
          <a:xfrm>
            <a:off x="2700338" y="1916113"/>
            <a:ext cx="3960812" cy="3817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3558894"/>
              </a:avLst>
            </a:prstTxWarp>
          </a:bodyPr>
          <a:lstStyle/>
          <a:p>
            <a:pPr algn="ctr"/>
            <a:r>
              <a:rPr lang="cs-CZ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/>
              </a:rPr>
              <a:t>PÉČE O ZDRAVÍ</a:t>
            </a:r>
          </a:p>
        </p:txBody>
      </p:sp>
      <p:sp>
        <p:nvSpPr>
          <p:cNvPr id="211978" name="AutoShape 10"/>
          <p:cNvSpPr>
            <a:spLocks noChangeArrowheads="1"/>
          </p:cNvSpPr>
          <p:nvPr/>
        </p:nvSpPr>
        <p:spPr bwMode="auto">
          <a:xfrm rot="12023756">
            <a:off x="2481263" y="1711325"/>
            <a:ext cx="4322762" cy="4167188"/>
          </a:xfrm>
          <a:custGeom>
            <a:avLst/>
            <a:gdLst>
              <a:gd name="G0" fmla="+- 67574 0 0"/>
              <a:gd name="G1" fmla="+- 7975422 0 0"/>
              <a:gd name="G2" fmla="+- 67574 0 7975422"/>
              <a:gd name="G3" fmla="+- 10800 0 0"/>
              <a:gd name="G4" fmla="+- 0 0 6757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113 0 0"/>
              <a:gd name="G9" fmla="+- 0 0 7975422"/>
              <a:gd name="G10" fmla="+- 9113 0 2700"/>
              <a:gd name="G11" fmla="cos G10 67574"/>
              <a:gd name="G12" fmla="sin G10 67574"/>
              <a:gd name="G13" fmla="cos 13500 67574"/>
              <a:gd name="G14" fmla="sin 13500 67574"/>
              <a:gd name="G15" fmla="+- G11 10800 0"/>
              <a:gd name="G16" fmla="+- G12 10800 0"/>
              <a:gd name="G17" fmla="+- G13 10800 0"/>
              <a:gd name="G18" fmla="+- G14 10800 0"/>
              <a:gd name="G19" fmla="*/ 9113 1 2"/>
              <a:gd name="G20" fmla="+- G19 5400 0"/>
              <a:gd name="G21" fmla="cos G20 67574"/>
              <a:gd name="G22" fmla="sin G20 67574"/>
              <a:gd name="G23" fmla="+- G21 10800 0"/>
              <a:gd name="G24" fmla="+- G12 G23 G22"/>
              <a:gd name="G25" fmla="+- G22 G23 G11"/>
              <a:gd name="G26" fmla="cos 10800 67574"/>
              <a:gd name="G27" fmla="sin 10800 67574"/>
              <a:gd name="G28" fmla="cos 9113 67574"/>
              <a:gd name="G29" fmla="sin 9113 6757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975422"/>
              <a:gd name="G36" fmla="sin G34 7975422"/>
              <a:gd name="G37" fmla="+/ 7975422 6757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113 G39"/>
              <a:gd name="G43" fmla="sin 911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624 w 21600"/>
              <a:gd name="T5" fmla="*/ 1321 h 21600"/>
              <a:gd name="T6" fmla="*/ 5568 w 21600"/>
              <a:gd name="T7" fmla="*/ 19271 h 21600"/>
              <a:gd name="T8" fmla="*/ 6432 w 21600"/>
              <a:gd name="T9" fmla="*/ 2801 h 21600"/>
              <a:gd name="T10" fmla="*/ 24297 w 21600"/>
              <a:gd name="T11" fmla="*/ 11042 h 21600"/>
              <a:gd name="T12" fmla="*/ 20691 w 21600"/>
              <a:gd name="T13" fmla="*/ 14523 h 21600"/>
              <a:gd name="T14" fmla="*/ 17211 w 21600"/>
              <a:gd name="T15" fmla="*/ 1091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911" y="10963"/>
                </a:moveTo>
                <a:cubicBezTo>
                  <a:pt x="19912" y="10909"/>
                  <a:pt x="19913" y="10854"/>
                  <a:pt x="19913" y="10800"/>
                </a:cubicBezTo>
                <a:cubicBezTo>
                  <a:pt x="19913" y="5767"/>
                  <a:pt x="15832" y="1687"/>
                  <a:pt x="10800" y="1687"/>
                </a:cubicBezTo>
                <a:cubicBezTo>
                  <a:pt x="5767" y="1687"/>
                  <a:pt x="1687" y="5767"/>
                  <a:pt x="1687" y="10800"/>
                </a:cubicBezTo>
                <a:cubicBezTo>
                  <a:pt x="1686" y="13959"/>
                  <a:pt x="3323" y="16893"/>
                  <a:pt x="6012" y="18553"/>
                </a:cubicBezTo>
                <a:lnTo>
                  <a:pt x="5125" y="19989"/>
                </a:lnTo>
                <a:cubicBezTo>
                  <a:pt x="1939" y="18021"/>
                  <a:pt x="0" y="1454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64"/>
                  <a:pt x="21599" y="10929"/>
                  <a:pt x="21598" y="10994"/>
                </a:cubicBezTo>
                <a:lnTo>
                  <a:pt x="24297" y="11042"/>
                </a:lnTo>
                <a:lnTo>
                  <a:pt x="20691" y="14523"/>
                </a:lnTo>
                <a:lnTo>
                  <a:pt x="17211" y="10915"/>
                </a:lnTo>
                <a:lnTo>
                  <a:pt x="19911" y="1096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9" name="WordArt 11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777163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ZAMĚŘENÍ SYSTÉMU PÉČE O ZDRAVÍ</a:t>
            </a:r>
          </a:p>
        </p:txBody>
      </p:sp>
    </p:spTree>
    <p:extLst>
      <p:ext uri="{BB962C8B-B14F-4D97-AF65-F5344CB8AC3E}">
        <p14:creationId xmlns:p14="http://schemas.microsoft.com/office/powerpoint/2010/main" val="2087919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WordArt 2"/>
          <p:cNvSpPr>
            <a:spLocks noChangeArrowheads="1" noChangeShapeType="1" noTextEdit="1"/>
          </p:cNvSpPr>
          <p:nvPr/>
        </p:nvSpPr>
        <p:spPr bwMode="auto">
          <a:xfrm>
            <a:off x="835025" y="330200"/>
            <a:ext cx="77771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ORIENTACE MEDICÍNY</a:t>
            </a:r>
          </a:p>
        </p:txBody>
      </p:sp>
      <p:sp>
        <p:nvSpPr>
          <p:cNvPr id="212995" name="Oval 3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3001" name="Oval 9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Operační výzkum </a:t>
            </a:r>
            <a:br>
              <a:rPr lang="cs-CZ" b="1" dirty="0">
                <a:solidFill>
                  <a:schemeClr val="accent2"/>
                </a:solidFill>
              </a:rPr>
            </a:b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dirty="0"/>
              <a:t>hledání optimálního řešení manažerských problémů</a:t>
            </a:r>
          </a:p>
          <a:p>
            <a:r>
              <a:rPr lang="cs-CZ" dirty="0" smtClean="0"/>
              <a:t>využití vědeckých přístupů v manažerském rozhodování</a:t>
            </a:r>
          </a:p>
          <a:p>
            <a:r>
              <a:rPr lang="cs-CZ" dirty="0" smtClean="0"/>
              <a:t>systémový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35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WordArt 2"/>
          <p:cNvSpPr>
            <a:spLocks noChangeArrowheads="1" noChangeShapeType="1" noTextEdit="1"/>
          </p:cNvSpPr>
          <p:nvPr/>
        </p:nvSpPr>
        <p:spPr bwMode="auto">
          <a:xfrm>
            <a:off x="912813" y="384175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(A)</a:t>
            </a: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auto">
          <a:xfrm rot="-45864595">
            <a:off x="3028950" y="46529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0" name="Oval 4"/>
          <p:cNvSpPr>
            <a:spLocks noChangeArrowheads="1"/>
          </p:cNvSpPr>
          <p:nvPr/>
        </p:nvSpPr>
        <p:spPr bwMode="auto">
          <a:xfrm>
            <a:off x="3313113" y="32654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 flipH="1">
            <a:off x="4702175" y="13620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 flipV="1">
            <a:off x="1966913" y="3736975"/>
            <a:ext cx="5472112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3805238" y="61102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3568700" y="912813"/>
            <a:ext cx="2303463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3432175" y="38941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4026" name="Oval 10"/>
          <p:cNvSpPr>
            <a:spLocks noChangeArrowheads="1"/>
          </p:cNvSpPr>
          <p:nvPr/>
        </p:nvSpPr>
        <p:spPr bwMode="auto">
          <a:xfrm>
            <a:off x="2411413" y="1576388"/>
            <a:ext cx="4595812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2860675" y="43576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7518400" y="3470275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477838" y="3532188"/>
            <a:ext cx="13954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grpSp>
        <p:nvGrpSpPr>
          <p:cNvPr id="214030" name="Group 14"/>
          <p:cNvGrpSpPr>
            <a:grpSpLocks/>
          </p:cNvGrpSpPr>
          <p:nvPr/>
        </p:nvGrpSpPr>
        <p:grpSpPr bwMode="auto">
          <a:xfrm rot="17339689">
            <a:off x="2379662" y="4716463"/>
            <a:ext cx="646113" cy="668338"/>
            <a:chOff x="1588" y="711"/>
            <a:chExt cx="798" cy="876"/>
          </a:xfrm>
        </p:grpSpPr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 rot="1588612">
              <a:off x="1588" y="1407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2" name="AutoShape 16"/>
            <p:cNvSpPr>
              <a:spLocks noChangeArrowheads="1"/>
            </p:cNvSpPr>
            <p:nvPr/>
          </p:nvSpPr>
          <p:spPr bwMode="auto">
            <a:xfrm rot="1862422">
              <a:off x="1690" y="1222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3" name="AutoShape 17"/>
            <p:cNvSpPr>
              <a:spLocks noChangeArrowheads="1"/>
            </p:cNvSpPr>
            <p:nvPr/>
          </p:nvSpPr>
          <p:spPr bwMode="auto">
            <a:xfrm rot="1952319">
              <a:off x="1815" y="1048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4" name="AutoShape 18"/>
            <p:cNvSpPr>
              <a:spLocks noChangeArrowheads="1"/>
            </p:cNvSpPr>
            <p:nvPr/>
          </p:nvSpPr>
          <p:spPr bwMode="auto">
            <a:xfrm rot="2168645">
              <a:off x="1940" y="868"/>
              <a:ext cx="313" cy="180"/>
            </a:xfrm>
            <a:prstGeom prst="rightArrow">
              <a:avLst>
                <a:gd name="adj1" fmla="val 50000"/>
                <a:gd name="adj2" fmla="val 43472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5" name="AutoShape 19"/>
            <p:cNvSpPr>
              <a:spLocks noChangeArrowheads="1"/>
            </p:cNvSpPr>
            <p:nvPr/>
          </p:nvSpPr>
          <p:spPr bwMode="auto">
            <a:xfrm rot="2417148">
              <a:off x="2074" y="711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4036" name="Group 20"/>
          <p:cNvGrpSpPr>
            <a:grpSpLocks/>
          </p:cNvGrpSpPr>
          <p:nvPr/>
        </p:nvGrpSpPr>
        <p:grpSpPr bwMode="auto">
          <a:xfrm rot="16073853">
            <a:off x="2965451" y="5302250"/>
            <a:ext cx="646112" cy="668337"/>
            <a:chOff x="1588" y="711"/>
            <a:chExt cx="798" cy="876"/>
          </a:xfrm>
        </p:grpSpPr>
        <p:sp>
          <p:nvSpPr>
            <p:cNvPr id="214037" name="AutoShape 21"/>
            <p:cNvSpPr>
              <a:spLocks noChangeArrowheads="1"/>
            </p:cNvSpPr>
            <p:nvPr/>
          </p:nvSpPr>
          <p:spPr bwMode="auto">
            <a:xfrm rot="1588612">
              <a:off x="1588" y="1407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8" name="AutoShape 22"/>
            <p:cNvSpPr>
              <a:spLocks noChangeArrowheads="1"/>
            </p:cNvSpPr>
            <p:nvPr/>
          </p:nvSpPr>
          <p:spPr bwMode="auto">
            <a:xfrm rot="1862422">
              <a:off x="1690" y="1222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9" name="AutoShape 23"/>
            <p:cNvSpPr>
              <a:spLocks noChangeArrowheads="1"/>
            </p:cNvSpPr>
            <p:nvPr/>
          </p:nvSpPr>
          <p:spPr bwMode="auto">
            <a:xfrm rot="1952319">
              <a:off x="1815" y="1048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40" name="AutoShape 24"/>
            <p:cNvSpPr>
              <a:spLocks noChangeArrowheads="1"/>
            </p:cNvSpPr>
            <p:nvPr/>
          </p:nvSpPr>
          <p:spPr bwMode="auto">
            <a:xfrm rot="2168645">
              <a:off x="1940" y="868"/>
              <a:ext cx="313" cy="180"/>
            </a:xfrm>
            <a:prstGeom prst="rightArrow">
              <a:avLst>
                <a:gd name="adj1" fmla="val 50000"/>
                <a:gd name="adj2" fmla="val 43472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41" name="AutoShape 25"/>
            <p:cNvSpPr>
              <a:spLocks noChangeArrowheads="1"/>
            </p:cNvSpPr>
            <p:nvPr/>
          </p:nvSpPr>
          <p:spPr bwMode="auto">
            <a:xfrm rot="2417148">
              <a:off x="2074" y="711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531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AutoShape 2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3" name="AutoShape 3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4" name="Oval 4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5050" name="Oval 10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3" name="AutoShape 13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5" name="AutoShape 15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530225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8" name="WordArt 18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(B)</a:t>
            </a:r>
          </a:p>
        </p:txBody>
      </p:sp>
      <p:grpSp>
        <p:nvGrpSpPr>
          <p:cNvPr id="215059" name="Group 1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5061" name="AutoShape 2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2" name="AutoShape 2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3" name="AutoShape 2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4" name="AutoShape 2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5" name="AutoShape 2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066" name="Group 2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5067" name="AutoShape 2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8" name="AutoShape 2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9" name="AutoShape 2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70" name="AutoShape 3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71" name="AutoShape 3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495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AutoShape 2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7" name="AutoShape 3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8" name="AutoShape 4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6075" name="Oval 11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9" name="AutoShape 15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0" name="AutoShape 16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1" name="AutoShape 17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2" name="AutoShape 18"/>
          <p:cNvSpPr>
            <a:spLocks noChangeArrowheads="1"/>
          </p:cNvSpPr>
          <p:nvPr/>
        </p:nvSpPr>
        <p:spPr bwMode="auto">
          <a:xfrm rot="-13033816">
            <a:off x="6467475" y="2322513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3" name="AutoShape 19"/>
          <p:cNvSpPr>
            <a:spLocks noChangeArrowheads="1"/>
          </p:cNvSpPr>
          <p:nvPr/>
        </p:nvSpPr>
        <p:spPr bwMode="auto">
          <a:xfrm rot="-12906378">
            <a:off x="6356350" y="21939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85" name="Text Box 21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86" name="WordArt 22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(C)</a:t>
            </a:r>
          </a:p>
        </p:txBody>
      </p:sp>
      <p:grpSp>
        <p:nvGrpSpPr>
          <p:cNvPr id="216087" name="Group 23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6088" name="Group 24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6089" name="AutoShape 25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0" name="AutoShape 26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1" name="AutoShape 27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2" name="AutoShape 28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3" name="AutoShape 29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6094" name="Group 30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6095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6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7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8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9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8350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AutoShape 2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1" name="AutoShape 3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2" name="AutoShape 4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3" name="AutoShape 5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6" name="Line 8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7100" name="Oval 12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5" name="AutoShape 17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6" name="AutoShape 18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7" name="AutoShape 19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8" name="AutoShape 20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0" name="AutoShape 22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1" name="AutoShape 23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2" name="AutoShape 24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15" name="WordArt 27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(D)</a:t>
            </a:r>
          </a:p>
        </p:txBody>
      </p:sp>
      <p:grpSp>
        <p:nvGrpSpPr>
          <p:cNvPr id="217116" name="Group 28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7117" name="Group 29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7118" name="AutoShape 30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19" name="AutoShape 31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0" name="AutoShape 32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1" name="AutoShape 33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2" name="AutoShape 34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7123" name="Group 35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7124" name="AutoShape 36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5" name="AutoShape 37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6" name="AutoShape 38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7" name="AutoShape 39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8" name="AutoShape 40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2082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WordArt 2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771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OBLAST PUBLIC HEALTH 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7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9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30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1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2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3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4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5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6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7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8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39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 rot="-2663199">
            <a:off x="4010025" y="1249363"/>
            <a:ext cx="2968625" cy="3836987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18141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8142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8143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4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5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6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7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8148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8149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0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1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2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3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18154" name="WordArt 42"/>
          <p:cNvSpPr>
            <a:spLocks noChangeArrowheads="1" noChangeShapeType="1" noTextEdit="1"/>
          </p:cNvSpPr>
          <p:nvPr/>
        </p:nvSpPr>
        <p:spPr bwMode="auto">
          <a:xfrm>
            <a:off x="4003675" y="2720975"/>
            <a:ext cx="2862263" cy="252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PUBLIC HEALTH</a:t>
            </a:r>
          </a:p>
        </p:txBody>
      </p:sp>
    </p:spTree>
    <p:extLst>
      <p:ext uri="{BB962C8B-B14F-4D97-AF65-F5344CB8AC3E}">
        <p14:creationId xmlns:p14="http://schemas.microsoft.com/office/powerpoint/2010/main" val="35454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25463"/>
            <a:ext cx="822960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>
                <a:solidFill>
                  <a:schemeClr val="accent2"/>
                </a:solidFill>
              </a:rPr>
              <a:t>PUBLIC HEALTH </a:t>
            </a:r>
            <a:r>
              <a:rPr lang="cs-CZ" sz="4000">
                <a:solidFill>
                  <a:schemeClr val="accent2"/>
                </a:solidFill>
              </a:rPr>
              <a:t>je v odborné literatuře poměrně dobře definováno jako:</a:t>
            </a:r>
            <a:r>
              <a:rPr lang="cs-CZ" sz="4000" b="1">
                <a:solidFill>
                  <a:schemeClr val="accent2"/>
                </a:solidFill>
              </a:rPr>
              <a:t> „organizované úsilí společnosti s cílem chránit, rozvíjet a navracet zdraví lidí. Jde o kombinaci vědeckých poznatků, dovedností i názorů směřujících k udržení a zlepšení zdraví lidí prostřednictvím kolektivních anebo sociálních aktivit. PUBLIC HEALTH je instituce, vědecký obor i praxe.“</a:t>
            </a:r>
          </a:p>
        </p:txBody>
      </p:sp>
    </p:spTree>
    <p:extLst>
      <p:ext uri="{BB962C8B-B14F-4D97-AF65-F5344CB8AC3E}">
        <p14:creationId xmlns:p14="http://schemas.microsoft.com/office/powerpoint/2010/main" val="355563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WordArt 2"/>
          <p:cNvSpPr>
            <a:spLocks noChangeArrowheads="1" noChangeShapeType="1" noTextEdit="1"/>
          </p:cNvSpPr>
          <p:nvPr/>
        </p:nvSpPr>
        <p:spPr bwMode="auto">
          <a:xfrm>
            <a:off x="508000" y="404813"/>
            <a:ext cx="8183563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OBLAST PUBLIC HEALTH MEDICINE </a:t>
            </a:r>
          </a:p>
        </p:txBody>
      </p:sp>
      <p:sp>
        <p:nvSpPr>
          <p:cNvPr id="220163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4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5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6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5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7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8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9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0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1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2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3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4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5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6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88" name="Oval 28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0189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0190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0191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2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3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4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5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0196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0197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8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9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200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201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0202" name="WordArt 42"/>
          <p:cNvSpPr>
            <a:spLocks noChangeArrowheads="1" noChangeShapeType="1" noTextEdit="1"/>
          </p:cNvSpPr>
          <p:nvPr/>
        </p:nvSpPr>
        <p:spPr bwMode="auto">
          <a:xfrm>
            <a:off x="4003675" y="2720975"/>
            <a:ext cx="2862263" cy="252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0203" name="Oval 43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4" name="AutoShape 44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5" name="AutoShape 45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6" name="WordArt 46"/>
          <p:cNvSpPr>
            <a:spLocks noChangeArrowheads="1" noChangeShapeType="1" noTextEdit="1"/>
          </p:cNvSpPr>
          <p:nvPr/>
        </p:nvSpPr>
        <p:spPr bwMode="auto">
          <a:xfrm rot="2782845">
            <a:off x="4054476" y="3694112"/>
            <a:ext cx="1028700" cy="333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</p:spTree>
    <p:extLst>
      <p:ext uri="{BB962C8B-B14F-4D97-AF65-F5344CB8AC3E}">
        <p14:creationId xmlns:p14="http://schemas.microsoft.com/office/powerpoint/2010/main" val="2303429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AutoShape 2"/>
          <p:cNvSpPr>
            <a:spLocks noChangeArrowheads="1"/>
          </p:cNvSpPr>
          <p:nvPr/>
        </p:nvSpPr>
        <p:spPr bwMode="auto">
          <a:xfrm rot="-2592754">
            <a:off x="6327775" y="635000"/>
            <a:ext cx="2398713" cy="1350963"/>
          </a:xfrm>
          <a:prstGeom prst="rightArrow">
            <a:avLst>
              <a:gd name="adj1" fmla="val 49250"/>
              <a:gd name="adj2" fmla="val 6843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87" name="WordArt 3"/>
          <p:cNvSpPr>
            <a:spLocks noChangeArrowheads="1" noChangeShapeType="1" noTextEdit="1"/>
          </p:cNvSpPr>
          <p:nvPr/>
        </p:nvSpPr>
        <p:spPr bwMode="auto">
          <a:xfrm>
            <a:off x="2036763" y="387350"/>
            <a:ext cx="49704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CESTA KE ZDRAVÍ</a:t>
            </a:r>
          </a:p>
        </p:txBody>
      </p:sp>
      <p:sp>
        <p:nvSpPr>
          <p:cNvPr id="221188" name="AutoShape 4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0" name="AutoShape 6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1198" name="Oval 14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3" name="AutoShape 19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4" name="AutoShape 20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5" name="AutoShape 21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6" name="AutoShape 22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7" name="AutoShape 23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8" name="AutoShape 24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9" name="AutoShape 25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10" name="AutoShape 26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11" name="Text Box 27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12" name="Text Box 28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13" name="Oval 29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1214" name="Group 30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1215" name="Group 31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1216" name="AutoShape 32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7" name="AutoShape 33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8" name="AutoShape 34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9" name="AutoShape 35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0" name="AutoShape 36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1221" name="Group 37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1222" name="AutoShape 38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3" name="AutoShape 39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4" name="AutoShape 40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5" name="AutoShape 41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6" name="AutoShape 42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1227" name="WordArt 43"/>
          <p:cNvSpPr>
            <a:spLocks noChangeArrowheads="1" noChangeShapeType="1" noTextEdit="1"/>
          </p:cNvSpPr>
          <p:nvPr/>
        </p:nvSpPr>
        <p:spPr bwMode="auto">
          <a:xfrm>
            <a:off x="4003675" y="2627313"/>
            <a:ext cx="2862263" cy="252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1228" name="Oval 44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29" name="AutoShape 45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0" name="AutoShape 46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1" name="WordArt 47"/>
          <p:cNvSpPr>
            <a:spLocks noChangeArrowheads="1" noChangeShapeType="1" noTextEdit="1"/>
          </p:cNvSpPr>
          <p:nvPr/>
        </p:nvSpPr>
        <p:spPr bwMode="auto">
          <a:xfrm rot="2782845">
            <a:off x="4060825" y="3748088"/>
            <a:ext cx="1143000" cy="273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  <p:sp>
        <p:nvSpPr>
          <p:cNvPr id="221232" name="AutoShape 48"/>
          <p:cNvSpPr>
            <a:spLocks noChangeArrowheads="1"/>
          </p:cNvSpPr>
          <p:nvPr/>
        </p:nvSpPr>
        <p:spPr bwMode="auto">
          <a:xfrm rot="-1859584">
            <a:off x="5045075" y="3562350"/>
            <a:ext cx="312738" cy="300038"/>
          </a:xfrm>
          <a:prstGeom prst="rightArrow">
            <a:avLst>
              <a:gd name="adj1" fmla="val 50000"/>
              <a:gd name="adj2" fmla="val 2605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3" name="AutoShape 49"/>
          <p:cNvSpPr>
            <a:spLocks noChangeArrowheads="1"/>
          </p:cNvSpPr>
          <p:nvPr/>
        </p:nvSpPr>
        <p:spPr bwMode="auto">
          <a:xfrm rot="18364827">
            <a:off x="4659313" y="3155950"/>
            <a:ext cx="347662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4" name="AutoShape 50"/>
          <p:cNvSpPr>
            <a:spLocks noChangeArrowheads="1"/>
          </p:cNvSpPr>
          <p:nvPr/>
        </p:nvSpPr>
        <p:spPr bwMode="auto">
          <a:xfrm rot="16496180">
            <a:off x="4157663" y="2978150"/>
            <a:ext cx="347662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5" name="AutoShape 51"/>
          <p:cNvSpPr>
            <a:spLocks noChangeArrowheads="1"/>
          </p:cNvSpPr>
          <p:nvPr/>
        </p:nvSpPr>
        <p:spPr bwMode="auto">
          <a:xfrm rot="-804715">
            <a:off x="5203825" y="3984625"/>
            <a:ext cx="347663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6" name="AutoShape 52"/>
          <p:cNvSpPr>
            <a:spLocks noChangeArrowheads="1"/>
          </p:cNvSpPr>
          <p:nvPr/>
        </p:nvSpPr>
        <p:spPr bwMode="auto">
          <a:xfrm rot="9322289">
            <a:off x="4318000" y="4578350"/>
            <a:ext cx="1395413" cy="990600"/>
          </a:xfrm>
          <a:custGeom>
            <a:avLst/>
            <a:gdLst>
              <a:gd name="G0" fmla="+- -212380 0 0"/>
              <a:gd name="G1" fmla="+- -11796480 0 0"/>
              <a:gd name="G2" fmla="+- -212380 0 -11796480"/>
              <a:gd name="G3" fmla="+- 10800 0 0"/>
              <a:gd name="G4" fmla="+- 0 0 -2123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39 0 0"/>
              <a:gd name="G9" fmla="+- 0 0 -11796480"/>
              <a:gd name="G10" fmla="+- 6739 0 2700"/>
              <a:gd name="G11" fmla="cos G10 -212380"/>
              <a:gd name="G12" fmla="sin G10 -212380"/>
              <a:gd name="G13" fmla="cos 13500 -212380"/>
              <a:gd name="G14" fmla="sin 13500 -212380"/>
              <a:gd name="G15" fmla="+- G11 10800 0"/>
              <a:gd name="G16" fmla="+- G12 10800 0"/>
              <a:gd name="G17" fmla="+- G13 10800 0"/>
              <a:gd name="G18" fmla="+- G14 10800 0"/>
              <a:gd name="G19" fmla="*/ 6739 1 2"/>
              <a:gd name="G20" fmla="+- G19 5400 0"/>
              <a:gd name="G21" fmla="cos G20 -212380"/>
              <a:gd name="G22" fmla="sin G20 -212380"/>
              <a:gd name="G23" fmla="+- G21 10800 0"/>
              <a:gd name="G24" fmla="+- G12 G23 G22"/>
              <a:gd name="G25" fmla="+- G22 G23 G11"/>
              <a:gd name="G26" fmla="cos 10800 -212380"/>
              <a:gd name="G27" fmla="sin 10800 -212380"/>
              <a:gd name="G28" fmla="cos 6739 -212380"/>
              <a:gd name="G29" fmla="sin 6739 -2123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2123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39 G39"/>
              <a:gd name="G43" fmla="sin 673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494 w 21600"/>
              <a:gd name="T5" fmla="*/ 4 h 21600"/>
              <a:gd name="T6" fmla="*/ 2030 w 21600"/>
              <a:gd name="T7" fmla="*/ 10800 h 21600"/>
              <a:gd name="T8" fmla="*/ 10609 w 21600"/>
              <a:gd name="T9" fmla="*/ 4063 h 21600"/>
              <a:gd name="T10" fmla="*/ 24278 w 21600"/>
              <a:gd name="T11" fmla="*/ 10036 h 21600"/>
              <a:gd name="T12" fmla="*/ 19822 w 21600"/>
              <a:gd name="T13" fmla="*/ 15027 h 21600"/>
              <a:gd name="T14" fmla="*/ 14832 w 21600"/>
              <a:gd name="T15" fmla="*/ 105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528" y="10419"/>
                </a:moveTo>
                <a:cubicBezTo>
                  <a:pt x="17326" y="6850"/>
                  <a:pt x="14373" y="4061"/>
                  <a:pt x="10800" y="4061"/>
                </a:cubicBezTo>
                <a:cubicBezTo>
                  <a:pt x="7078" y="4061"/>
                  <a:pt x="4061" y="7078"/>
                  <a:pt x="406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527" y="0"/>
                  <a:pt x="21258" y="4471"/>
                  <a:pt x="21582" y="10189"/>
                </a:cubicBezTo>
                <a:lnTo>
                  <a:pt x="24278" y="10036"/>
                </a:lnTo>
                <a:lnTo>
                  <a:pt x="19822" y="15027"/>
                </a:lnTo>
                <a:lnTo>
                  <a:pt x="14832" y="10571"/>
                </a:lnTo>
                <a:lnTo>
                  <a:pt x="17528" y="10419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7" name="AutoShape 53"/>
          <p:cNvSpPr>
            <a:spLocks noChangeArrowheads="1"/>
          </p:cNvSpPr>
          <p:nvPr/>
        </p:nvSpPr>
        <p:spPr bwMode="auto">
          <a:xfrm rot="8945062">
            <a:off x="5402263" y="4845050"/>
            <a:ext cx="323850" cy="333375"/>
          </a:xfrm>
          <a:prstGeom prst="rtTriangl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8" name="AutoShape 54"/>
          <p:cNvSpPr>
            <a:spLocks noChangeArrowheads="1"/>
          </p:cNvSpPr>
          <p:nvPr/>
        </p:nvSpPr>
        <p:spPr bwMode="auto">
          <a:xfrm rot="39074055">
            <a:off x="2747169" y="2928144"/>
            <a:ext cx="1395412" cy="990600"/>
          </a:xfrm>
          <a:custGeom>
            <a:avLst/>
            <a:gdLst>
              <a:gd name="G0" fmla="+- -212380 0 0"/>
              <a:gd name="G1" fmla="+- -10960043 0 0"/>
              <a:gd name="G2" fmla="+- -212380 0 -10960043"/>
              <a:gd name="G3" fmla="+- 10800 0 0"/>
              <a:gd name="G4" fmla="+- 0 0 -2123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39 0 0"/>
              <a:gd name="G9" fmla="+- 0 0 -10960043"/>
              <a:gd name="G10" fmla="+- 6739 0 2700"/>
              <a:gd name="G11" fmla="cos G10 -212380"/>
              <a:gd name="G12" fmla="sin G10 -212380"/>
              <a:gd name="G13" fmla="cos 13500 -212380"/>
              <a:gd name="G14" fmla="sin 13500 -212380"/>
              <a:gd name="G15" fmla="+- G11 10800 0"/>
              <a:gd name="G16" fmla="+- G12 10800 0"/>
              <a:gd name="G17" fmla="+- G13 10800 0"/>
              <a:gd name="G18" fmla="+- G14 10800 0"/>
              <a:gd name="G19" fmla="*/ 6739 1 2"/>
              <a:gd name="G20" fmla="+- G19 5400 0"/>
              <a:gd name="G21" fmla="cos G20 -212380"/>
              <a:gd name="G22" fmla="sin G20 -212380"/>
              <a:gd name="G23" fmla="+- G21 10800 0"/>
              <a:gd name="G24" fmla="+- G12 G23 G22"/>
              <a:gd name="G25" fmla="+- G22 G23 G11"/>
              <a:gd name="G26" fmla="cos 10800 -212380"/>
              <a:gd name="G27" fmla="sin 10800 -212380"/>
              <a:gd name="G28" fmla="cos 6739 -212380"/>
              <a:gd name="G29" fmla="sin 6739 -2123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60043"/>
              <a:gd name="G36" fmla="sin G34 -10960043"/>
              <a:gd name="G37" fmla="+/ -10960043 -2123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39 G39"/>
              <a:gd name="G43" fmla="sin 673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696 w 21600"/>
              <a:gd name="T5" fmla="*/ 37 h 21600"/>
              <a:gd name="T6" fmla="*/ 2246 w 21600"/>
              <a:gd name="T7" fmla="*/ 8862 h 21600"/>
              <a:gd name="T8" fmla="*/ 11359 w 21600"/>
              <a:gd name="T9" fmla="*/ 4084 h 21600"/>
              <a:gd name="T10" fmla="*/ 24278 w 21600"/>
              <a:gd name="T11" fmla="*/ 10036 h 21600"/>
              <a:gd name="T12" fmla="*/ 19822 w 21600"/>
              <a:gd name="T13" fmla="*/ 15027 h 21600"/>
              <a:gd name="T14" fmla="*/ 14832 w 21600"/>
              <a:gd name="T15" fmla="*/ 105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528" y="10419"/>
                </a:moveTo>
                <a:cubicBezTo>
                  <a:pt x="17326" y="6850"/>
                  <a:pt x="14373" y="4061"/>
                  <a:pt x="10800" y="4061"/>
                </a:cubicBezTo>
                <a:cubicBezTo>
                  <a:pt x="7651" y="4060"/>
                  <a:pt x="4923" y="6240"/>
                  <a:pt x="4227" y="9311"/>
                </a:cubicBezTo>
                <a:lnTo>
                  <a:pt x="266" y="8414"/>
                </a:lnTo>
                <a:cubicBezTo>
                  <a:pt x="1381" y="3493"/>
                  <a:pt x="5754" y="-1"/>
                  <a:pt x="10800" y="0"/>
                </a:cubicBezTo>
                <a:cubicBezTo>
                  <a:pt x="16527" y="0"/>
                  <a:pt x="21258" y="4471"/>
                  <a:pt x="21582" y="10189"/>
                </a:cubicBezTo>
                <a:lnTo>
                  <a:pt x="24278" y="10036"/>
                </a:lnTo>
                <a:lnTo>
                  <a:pt x="19822" y="15027"/>
                </a:lnTo>
                <a:lnTo>
                  <a:pt x="14832" y="10571"/>
                </a:lnTo>
                <a:lnTo>
                  <a:pt x="17528" y="10419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9" name="AutoShape 55"/>
          <p:cNvSpPr>
            <a:spLocks noChangeArrowheads="1"/>
          </p:cNvSpPr>
          <p:nvPr/>
        </p:nvSpPr>
        <p:spPr bwMode="auto">
          <a:xfrm rot="15707567">
            <a:off x="2968626" y="3694112"/>
            <a:ext cx="323850" cy="333375"/>
          </a:xfrm>
          <a:prstGeom prst="rtTriangl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40" name="AutoShape 56"/>
          <p:cNvSpPr>
            <a:spLocks noChangeArrowheads="1"/>
          </p:cNvSpPr>
          <p:nvPr/>
        </p:nvSpPr>
        <p:spPr bwMode="auto">
          <a:xfrm rot="19017728">
            <a:off x="6337300" y="771525"/>
            <a:ext cx="2324100" cy="1133475"/>
          </a:xfrm>
          <a:prstGeom prst="rightArrow">
            <a:avLst>
              <a:gd name="adj1" fmla="val 48093"/>
              <a:gd name="adj2" fmla="val 69904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7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AutoShape 2"/>
          <p:cNvSpPr>
            <a:spLocks noChangeArrowheads="1"/>
          </p:cNvSpPr>
          <p:nvPr/>
        </p:nvSpPr>
        <p:spPr bwMode="auto">
          <a:xfrm rot="-44610978">
            <a:off x="8580438" y="7683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1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2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3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4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3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6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7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8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9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0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1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2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4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36" name="Oval 28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2237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2238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2239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0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1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2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3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2244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2245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6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7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8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9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2250" name="WordArt 42"/>
          <p:cNvSpPr>
            <a:spLocks noChangeArrowheads="1" noChangeShapeType="1" noTextEdit="1"/>
          </p:cNvSpPr>
          <p:nvPr/>
        </p:nvSpPr>
        <p:spPr bwMode="auto">
          <a:xfrm>
            <a:off x="4003675" y="2627313"/>
            <a:ext cx="2862263" cy="252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2251" name="Oval 43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4" name="WordArt 46"/>
          <p:cNvSpPr>
            <a:spLocks noChangeArrowheads="1" noChangeShapeType="1" noTextEdit="1"/>
          </p:cNvSpPr>
          <p:nvPr/>
        </p:nvSpPr>
        <p:spPr bwMode="auto">
          <a:xfrm rot="2782845">
            <a:off x="4060825" y="3748088"/>
            <a:ext cx="1143000" cy="273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  <p:sp>
        <p:nvSpPr>
          <p:cNvPr id="222255" name="Oval 47"/>
          <p:cNvSpPr>
            <a:spLocks noChangeArrowheads="1"/>
          </p:cNvSpPr>
          <p:nvPr/>
        </p:nvSpPr>
        <p:spPr bwMode="auto">
          <a:xfrm rot="-2504168">
            <a:off x="3536950" y="0"/>
            <a:ext cx="5308600" cy="4833938"/>
          </a:xfrm>
          <a:prstGeom prst="ellipse">
            <a:avLst/>
          </a:prstGeom>
          <a:solidFill>
            <a:srgbClr val="DE5A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2400">
                <a:solidFill>
                  <a:srgbClr val="FFA05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6" name="WordArt 48"/>
          <p:cNvSpPr>
            <a:spLocks noChangeArrowheads="1" noChangeShapeType="1" noTextEdit="1"/>
          </p:cNvSpPr>
          <p:nvPr/>
        </p:nvSpPr>
        <p:spPr bwMode="auto">
          <a:xfrm>
            <a:off x="4632325" y="666750"/>
            <a:ext cx="3638550" cy="33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B887">
                    <a:alpha val="99001"/>
                  </a:srgbClr>
                </a:solidFill>
                <a:cs typeface="Arial"/>
              </a:rPr>
              <a:t>HEALTH PROMOTION</a:t>
            </a:r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 rot="-41977079">
            <a:off x="8567738" y="27876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 rot="-29264196">
            <a:off x="4390231" y="5557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9" name="AutoShape 51"/>
          <p:cNvSpPr>
            <a:spLocks noChangeArrowheads="1"/>
          </p:cNvSpPr>
          <p:nvPr/>
        </p:nvSpPr>
        <p:spPr bwMode="auto">
          <a:xfrm rot="-39356349">
            <a:off x="7323931" y="4285457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0" name="AutoShape 52"/>
          <p:cNvSpPr>
            <a:spLocks noChangeArrowheads="1"/>
          </p:cNvSpPr>
          <p:nvPr/>
        </p:nvSpPr>
        <p:spPr bwMode="auto">
          <a:xfrm rot="-44539376">
            <a:off x="8567738" y="7937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1" name="AutoShape 53"/>
          <p:cNvSpPr>
            <a:spLocks noChangeArrowheads="1"/>
          </p:cNvSpPr>
          <p:nvPr/>
        </p:nvSpPr>
        <p:spPr bwMode="auto">
          <a:xfrm rot="-33696537">
            <a:off x="8174038" y="9588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2" name="AutoShape 54"/>
          <p:cNvSpPr>
            <a:spLocks noChangeArrowheads="1"/>
          </p:cNvSpPr>
          <p:nvPr/>
        </p:nvSpPr>
        <p:spPr bwMode="auto">
          <a:xfrm rot="-31142629">
            <a:off x="8174038" y="26606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Výzkum zdravotních systémů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632203" cy="3529013"/>
          </a:xfrm>
        </p:spPr>
        <p:txBody>
          <a:bodyPr/>
          <a:lstStyle/>
          <a:p>
            <a:r>
              <a:rPr lang="cs-CZ" dirty="0" smtClean="0"/>
              <a:t>Principy, na kterých funguje zdravotní systém</a:t>
            </a:r>
          </a:p>
          <a:p>
            <a:r>
              <a:rPr lang="cs-CZ" dirty="0" smtClean="0"/>
              <a:t>Typy zdravotních systémů</a:t>
            </a:r>
          </a:p>
          <a:p>
            <a:r>
              <a:rPr lang="cs-CZ" dirty="0" smtClean="0"/>
              <a:t>Snaha o zdokonalování zdravotního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1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cs-CZ" sz="3600" b="1">
                <a:solidFill>
                  <a:schemeClr val="accent2"/>
                </a:solidFill>
              </a:rPr>
              <a:t>VÝZKUM ZDRAVOTNÍCH SYSTÉMŮ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Je orientován mezioborově.</a:t>
            </a:r>
          </a:p>
          <a:p>
            <a:pPr>
              <a:lnSpc>
                <a:spcPct val="90000"/>
              </a:lnSpc>
            </a:pPr>
            <a:r>
              <a:rPr lang="cs-CZ" dirty="0"/>
              <a:t>Systémové pojetí</a:t>
            </a:r>
          </a:p>
          <a:p>
            <a:pPr>
              <a:lnSpc>
                <a:spcPct val="90000"/>
              </a:lnSpc>
            </a:pPr>
            <a:r>
              <a:rPr lang="cs-CZ" dirty="0"/>
              <a:t>Vstupy: finanční materiálové, lidské, ideové (informační)</a:t>
            </a:r>
          </a:p>
          <a:p>
            <a:pPr>
              <a:lnSpc>
                <a:spcPct val="90000"/>
              </a:lnSpc>
            </a:pPr>
            <a:r>
              <a:rPr lang="cs-CZ" dirty="0"/>
              <a:t>Činnosti: typy zdravotní péče a její charakteristiky</a:t>
            </a:r>
          </a:p>
          <a:p>
            <a:pPr>
              <a:lnSpc>
                <a:spcPct val="90000"/>
              </a:lnSpc>
            </a:pPr>
            <a:r>
              <a:rPr lang="cs-CZ" dirty="0"/>
              <a:t>Výstupy: dopad jednotlivých činností na zdraví lidí a na široce pojaté okolí systému</a:t>
            </a:r>
          </a:p>
        </p:txBody>
      </p:sp>
    </p:spTree>
    <p:extLst>
      <p:ext uri="{BB962C8B-B14F-4D97-AF65-F5344CB8AC3E}">
        <p14:creationId xmlns:p14="http://schemas.microsoft.com/office/powerpoint/2010/main" val="29481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accent2"/>
                </a:solidFill>
              </a:rPr>
              <a:t>ZÁKLADNÍ ÚKOLY</a:t>
            </a:r>
            <a:r>
              <a:rPr lang="cs-CZ" sz="4000"/>
              <a:t/>
            </a:r>
            <a:br>
              <a:rPr lang="cs-CZ" sz="4000"/>
            </a:br>
            <a:r>
              <a:rPr lang="cs-CZ" sz="4000" b="1">
                <a:solidFill>
                  <a:schemeClr val="accent2"/>
                </a:solidFill>
              </a:rPr>
              <a:t>výzkumu zdravotních systémů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16113"/>
            <a:ext cx="7834313" cy="3773487"/>
          </a:xfrm>
        </p:spPr>
        <p:txBody>
          <a:bodyPr/>
          <a:lstStyle/>
          <a:p>
            <a:r>
              <a:rPr lang="cs-CZ" dirty="0"/>
              <a:t>Zlepšit funkci toho, co už existuje.</a:t>
            </a:r>
          </a:p>
          <a:p>
            <a:r>
              <a:rPr lang="cs-CZ" dirty="0"/>
              <a:t>Zvážit, co nového by se mělo zavést (popř. zrušit a za jakých podmínek).</a:t>
            </a:r>
          </a:p>
          <a:p>
            <a:r>
              <a:rPr lang="cs-CZ" dirty="0"/>
              <a:t>Jaké změny (popřípadě trendy lze očekávat v jednotlivých oblastech </a:t>
            </a:r>
            <a:r>
              <a:rPr lang="cs-CZ" dirty="0" smtClean="0"/>
              <a:t>v dlouhodobé </a:t>
            </a:r>
            <a:r>
              <a:rPr lang="cs-CZ" dirty="0"/>
              <a:t>perspektivě a jak na ně reagovat.</a:t>
            </a:r>
          </a:p>
        </p:txBody>
      </p:sp>
    </p:spTree>
    <p:extLst>
      <p:ext uri="{BB962C8B-B14F-4D97-AF65-F5344CB8AC3E}">
        <p14:creationId xmlns:p14="http://schemas.microsoft.com/office/powerpoint/2010/main" val="39576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9215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Výzkum zdravotnických služeb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272337" cy="3529013"/>
          </a:xfrm>
        </p:spPr>
        <p:txBody>
          <a:bodyPr/>
          <a:lstStyle/>
          <a:p>
            <a:r>
              <a:rPr lang="cs-CZ" dirty="0" smtClean="0"/>
              <a:t>Základní charakteristiky služeb:</a:t>
            </a:r>
          </a:p>
          <a:p>
            <a:pPr lvl="1"/>
            <a:r>
              <a:rPr lang="cs-CZ" dirty="0" smtClean="0"/>
              <a:t>Dostupnost</a:t>
            </a:r>
          </a:p>
          <a:p>
            <a:pPr lvl="1"/>
            <a:r>
              <a:rPr lang="cs-CZ" dirty="0" smtClean="0"/>
              <a:t>Kvalita</a:t>
            </a:r>
          </a:p>
          <a:p>
            <a:pPr lvl="1"/>
            <a:r>
              <a:rPr lang="cs-CZ" dirty="0" smtClean="0"/>
              <a:t>Účinnost a efektivita</a:t>
            </a:r>
          </a:p>
          <a:p>
            <a:pPr lvl="1"/>
            <a:r>
              <a:rPr lang="cs-CZ" dirty="0" err="1" smtClean="0"/>
              <a:t>Responzivnost</a:t>
            </a:r>
            <a:endParaRPr lang="cs-CZ" dirty="0" smtClean="0"/>
          </a:p>
          <a:p>
            <a:pPr lvl="1"/>
            <a:r>
              <a:rPr lang="cs-CZ" dirty="0" smtClean="0"/>
              <a:t>Organizační uspořádání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446213"/>
            <a:ext cx="8229600" cy="1143000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>5</a:t>
            </a:r>
            <a:endParaRPr lang="cs-CZ" sz="5400" b="1" dirty="0">
              <a:solidFill>
                <a:srgbClr val="CC3300"/>
              </a:solidFill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63888"/>
            <a:ext cx="8229600" cy="29622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cs-CZ" sz="5400" b="1" dirty="0" smtClean="0">
                <a:solidFill>
                  <a:srgbClr val="0033CC"/>
                </a:solidFill>
              </a:rPr>
              <a:t>ZDRAVOTNICKÁ POLITIKA</a:t>
            </a:r>
            <a:endParaRPr lang="cs-CZ" sz="5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accent2"/>
                </a:solidFill>
              </a:rPr>
              <a:t>ZDRAVOTNICKÁ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8229600" cy="51117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800" dirty="0"/>
              <a:t>Zabývá se </a:t>
            </a:r>
            <a:endParaRPr lang="cs-CZ" sz="2800" dirty="0" smtClean="0"/>
          </a:p>
          <a:p>
            <a:r>
              <a:rPr lang="cs-CZ" sz="2800" b="1" dirty="0" smtClean="0"/>
              <a:t>zdroji</a:t>
            </a:r>
            <a:r>
              <a:rPr lang="cs-CZ" sz="2800" dirty="0" smtClean="0"/>
              <a:t> </a:t>
            </a:r>
            <a:r>
              <a:rPr lang="cs-CZ" sz="2800" dirty="0"/>
              <a:t>(lidé a jejich odborná příprava, zařízení </a:t>
            </a:r>
            <a:r>
              <a:rPr lang="cs-CZ" sz="2800" dirty="0" smtClean="0"/>
              <a:t>a jejich </a:t>
            </a:r>
            <a:r>
              <a:rPr lang="cs-CZ" sz="2800" dirty="0"/>
              <a:t>vybavení, finanční zajištění, organizace a regulační mechanismy), </a:t>
            </a:r>
            <a:endParaRPr lang="cs-CZ" sz="2800" dirty="0" smtClean="0"/>
          </a:p>
          <a:p>
            <a:r>
              <a:rPr lang="cs-CZ" sz="2800" b="1" dirty="0" smtClean="0"/>
              <a:t>činnostmi </a:t>
            </a:r>
            <a:r>
              <a:rPr lang="cs-CZ" sz="2800" dirty="0"/>
              <a:t>– zdravotnické služby </a:t>
            </a:r>
            <a:endParaRPr lang="cs-CZ" sz="2800" dirty="0" smtClean="0"/>
          </a:p>
          <a:p>
            <a:r>
              <a:rPr lang="cs-CZ" sz="2800" b="1" dirty="0" smtClean="0"/>
              <a:t>výsledky</a:t>
            </a:r>
            <a:r>
              <a:rPr lang="cs-CZ" sz="2800" b="1" dirty="0"/>
              <a:t>.    </a:t>
            </a:r>
          </a:p>
          <a:p>
            <a:pPr marL="0" indent="0">
              <a:buFontTx/>
              <a:buNone/>
            </a:pPr>
            <a:r>
              <a:rPr lang="cs-CZ" sz="2800" dirty="0"/>
              <a:t>Věnuje se účinnosti zdravotnických služeb, jejich kvalitě, efektivitě, dostupnosti, humánnosti, bezpečnosti, spravedlnosti, užitečnosti i jejich trvalé udržitelnosti. </a:t>
            </a:r>
          </a:p>
        </p:txBody>
      </p:sp>
    </p:spTree>
    <p:extLst>
      <p:ext uri="{BB962C8B-B14F-4D97-AF65-F5344CB8AC3E}">
        <p14:creationId xmlns:p14="http://schemas.microsoft.com/office/powerpoint/2010/main" val="14385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683</Words>
  <Application>Microsoft Office PowerPoint</Application>
  <PresentationFormat>Předvádění na obrazovce (4:3)</PresentationFormat>
  <Paragraphs>228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Výchozí návrh</vt:lpstr>
      <vt:lpstr>4  VÝZKUM</vt:lpstr>
      <vt:lpstr>TYPY VÝZKUMU</vt:lpstr>
      <vt:lpstr>Operační výzkum  </vt:lpstr>
      <vt:lpstr>Výzkum zdravotních systémů</vt:lpstr>
      <vt:lpstr>VÝZKUM ZDRAVOTNÍCH SYSTÉMŮ</vt:lpstr>
      <vt:lpstr>ZÁKLADNÍ ÚKOLY výzkumu zdravotních systémů</vt:lpstr>
      <vt:lpstr>Výzkum zdravotnických služeb</vt:lpstr>
      <vt:lpstr>5</vt:lpstr>
      <vt:lpstr> ZDRAVOTNICKÁ POLITIKA</vt:lpstr>
      <vt:lpstr>6</vt:lpstr>
      <vt:lpstr>Prezentace aplikace PowerPoint</vt:lpstr>
      <vt:lpstr>Prezentace aplikace PowerPoint</vt:lpstr>
      <vt:lpstr>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7 PÉČE O ZDRAVÍ  A ZDRAVOTNICTVÍ</vt:lpstr>
      <vt:lpstr>PÉČE O ZDRAVÍ</vt:lpstr>
      <vt:lpstr>Prezentace aplikace PowerPoint</vt:lpstr>
      <vt:lpstr>ZDRAVOTNICTVÍ</vt:lpstr>
      <vt:lpstr>Prezentace aplikace PowerPoint</vt:lpstr>
      <vt:lpstr>Prezentace aplikace PowerPoint</vt:lpstr>
      <vt:lpstr>Prezentace aplikace PowerPoint</vt:lpstr>
      <vt:lpstr>8  ROZVOJOVÉ SMĚRY MEDICÍNY A PUBLIC HEALTH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7</cp:revision>
  <cp:lastPrinted>2012-09-24T10:26:54Z</cp:lastPrinted>
  <dcterms:created xsi:type="dcterms:W3CDTF">2012-09-24T10:09:26Z</dcterms:created>
  <dcterms:modified xsi:type="dcterms:W3CDTF">2012-10-03T11:29:35Z</dcterms:modified>
</cp:coreProperties>
</file>