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7"/>
  </p:notesMasterIdLst>
  <p:handoutMasterIdLst>
    <p:handoutMasterId r:id="rId68"/>
  </p:handoutMasterIdLst>
  <p:sldIdLst>
    <p:sldId id="391" r:id="rId2"/>
    <p:sldId id="392" r:id="rId3"/>
    <p:sldId id="393" r:id="rId4"/>
    <p:sldId id="394" r:id="rId5"/>
    <p:sldId id="395" r:id="rId6"/>
    <p:sldId id="396" r:id="rId7"/>
    <p:sldId id="397" r:id="rId8"/>
    <p:sldId id="398" r:id="rId9"/>
    <p:sldId id="455" r:id="rId10"/>
    <p:sldId id="456" r:id="rId11"/>
    <p:sldId id="457" r:id="rId12"/>
    <p:sldId id="458" r:id="rId13"/>
    <p:sldId id="459" r:id="rId14"/>
    <p:sldId id="460" r:id="rId15"/>
    <p:sldId id="399" r:id="rId16"/>
    <p:sldId id="400" r:id="rId17"/>
    <p:sldId id="401" r:id="rId18"/>
    <p:sldId id="402" r:id="rId19"/>
    <p:sldId id="403" r:id="rId20"/>
    <p:sldId id="404" r:id="rId21"/>
    <p:sldId id="405" r:id="rId22"/>
    <p:sldId id="406" r:id="rId23"/>
    <p:sldId id="407" r:id="rId24"/>
    <p:sldId id="408" r:id="rId25"/>
    <p:sldId id="409" r:id="rId26"/>
    <p:sldId id="410" r:id="rId27"/>
    <p:sldId id="411" r:id="rId28"/>
    <p:sldId id="412" r:id="rId29"/>
    <p:sldId id="413" r:id="rId30"/>
    <p:sldId id="414" r:id="rId31"/>
    <p:sldId id="415" r:id="rId32"/>
    <p:sldId id="416" r:id="rId33"/>
    <p:sldId id="417" r:id="rId34"/>
    <p:sldId id="418" r:id="rId35"/>
    <p:sldId id="419" r:id="rId36"/>
    <p:sldId id="420" r:id="rId37"/>
    <p:sldId id="421" r:id="rId38"/>
    <p:sldId id="422" r:id="rId39"/>
    <p:sldId id="423" r:id="rId40"/>
    <p:sldId id="424" r:id="rId41"/>
    <p:sldId id="425" r:id="rId42"/>
    <p:sldId id="426" r:id="rId43"/>
    <p:sldId id="427" r:id="rId44"/>
    <p:sldId id="428" r:id="rId45"/>
    <p:sldId id="429" r:id="rId46"/>
    <p:sldId id="430" r:id="rId47"/>
    <p:sldId id="431" r:id="rId48"/>
    <p:sldId id="432" r:id="rId49"/>
    <p:sldId id="461" r:id="rId50"/>
    <p:sldId id="462" r:id="rId51"/>
    <p:sldId id="463" r:id="rId52"/>
    <p:sldId id="464" r:id="rId53"/>
    <p:sldId id="465" r:id="rId54"/>
    <p:sldId id="466" r:id="rId55"/>
    <p:sldId id="467" r:id="rId56"/>
    <p:sldId id="468" r:id="rId57"/>
    <p:sldId id="445" r:id="rId58"/>
    <p:sldId id="446" r:id="rId59"/>
    <p:sldId id="447" r:id="rId60"/>
    <p:sldId id="448" r:id="rId61"/>
    <p:sldId id="449" r:id="rId62"/>
    <p:sldId id="451" r:id="rId63"/>
    <p:sldId id="452" r:id="rId64"/>
    <p:sldId id="453" r:id="rId65"/>
    <p:sldId id="454" r:id="rId66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33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128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EA4CBE-4AD4-4616-8F1F-FAE4C26ADEDE}" type="datetimeFigureOut">
              <a:rPr lang="cs-CZ" smtClean="0"/>
              <a:t>8.10.2012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7E61CA-1640-4562-835B-F961B67A1B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2680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3F3FE3-64DC-43AA-B9A1-A94D532676CE}" type="datetimeFigureOut">
              <a:rPr lang="cs-CZ" smtClean="0"/>
              <a:t>8.10.2012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A8F9BF-76FE-4965-97BD-42E29A5437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2810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745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5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05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895A84-57AD-4D0B-B614-EA45656BD675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935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6112A8-7CF0-49CB-9119-5570F1EA5CB7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523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E1BE4B-676D-4797-AC7A-784DF15D97B7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814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 preserve="1">
  <p:cSld name="Nadpis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graf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D27ACB6-16B8-4D45-A42A-818D37C58831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403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CC1D7B-7EA9-4C88-8B2B-522A0FA7029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701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7944B8-26DE-4233-B358-4E2182F7D6A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403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C5CE9C-F1C7-423B-80A8-5CB3873F76C9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608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239DF3-DF51-43CE-84C6-60CC34DBE90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257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C4BDA4-DDCB-444E-A344-30988E5DE851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655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507B3D-CF44-4C9D-B08A-DB7F42AC1D39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204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250003-6FA3-4E7E-94CA-B4530B24E771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26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3A792C-9559-41C3-9F55-D9DF6CBE76C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695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26661C5-ECD7-49F3-86AA-D705D6B11DAB}" type="slidenum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09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25" y="1196975"/>
            <a:ext cx="8251825" cy="2692400"/>
          </a:xfrm>
        </p:spPr>
        <p:txBody>
          <a:bodyPr/>
          <a:lstStyle/>
          <a:p>
            <a:r>
              <a:rPr lang="cs-CZ" sz="4800" b="1" dirty="0" smtClean="0">
                <a:solidFill>
                  <a:srgbClr val="CC3300"/>
                </a:solidFill>
              </a:rPr>
              <a:t>10</a:t>
            </a:r>
            <a:r>
              <a:rPr lang="cs-CZ" sz="4000" b="1" dirty="0">
                <a:solidFill>
                  <a:schemeClr val="accent2"/>
                </a:solidFill>
              </a:rPr>
              <a:t/>
            </a:r>
            <a:br>
              <a:rPr lang="cs-CZ" sz="4000" b="1" dirty="0">
                <a:solidFill>
                  <a:schemeClr val="accent2"/>
                </a:solidFill>
              </a:rPr>
            </a:br>
            <a:r>
              <a:rPr lang="cs-CZ" sz="4000" b="1" dirty="0" smtClean="0">
                <a:solidFill>
                  <a:srgbClr val="0000CC"/>
                </a:solidFill>
              </a:rPr>
              <a:t>ZÁKLADNÍ </a:t>
            </a:r>
            <a:r>
              <a:rPr lang="cs-CZ" sz="4000" b="1" dirty="0">
                <a:solidFill>
                  <a:srgbClr val="0000CC"/>
                </a:solidFill>
              </a:rPr>
              <a:t>MODELY </a:t>
            </a:r>
            <a:br>
              <a:rPr lang="cs-CZ" sz="4000" b="1" dirty="0">
                <a:solidFill>
                  <a:srgbClr val="0000CC"/>
                </a:solidFill>
              </a:rPr>
            </a:br>
            <a:r>
              <a:rPr lang="cs-CZ" sz="4000" b="1" dirty="0">
                <a:solidFill>
                  <a:srgbClr val="0000CC"/>
                </a:solidFill>
              </a:rPr>
              <a:t>SOUHRNNÉ PÉČE O ZDRAVÍ</a:t>
            </a:r>
          </a:p>
        </p:txBody>
      </p:sp>
    </p:spTree>
    <p:extLst>
      <p:ext uri="{BB962C8B-B14F-4D97-AF65-F5344CB8AC3E}">
        <p14:creationId xmlns:p14="http://schemas.microsoft.com/office/powerpoint/2010/main" val="279903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ChangeArrowheads="1"/>
          </p:cNvSpPr>
          <p:nvPr/>
        </p:nvSpPr>
        <p:spPr bwMode="auto">
          <a:xfrm>
            <a:off x="0" y="0"/>
            <a:ext cx="10345738" cy="6623050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3891" name="Text Box 3"/>
          <p:cNvSpPr txBox="1">
            <a:spLocks noChangeArrowheads="1"/>
          </p:cNvSpPr>
          <p:nvPr/>
        </p:nvSpPr>
        <p:spPr bwMode="auto">
          <a:xfrm>
            <a:off x="1116013" y="115888"/>
            <a:ext cx="7345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 dirty="0">
                <a:solidFill>
                  <a:srgbClr val="0000CC"/>
                </a:solidFill>
              </a:rPr>
              <a:t>NADĚJE DOŽITÍ PŘI NAROZENÍ (MUŽI + ŽENY)</a:t>
            </a:r>
          </a:p>
        </p:txBody>
      </p:sp>
      <p:sp>
        <p:nvSpPr>
          <p:cNvPr id="293892" name="Line 4"/>
          <p:cNvSpPr>
            <a:spLocks noChangeShapeType="1"/>
          </p:cNvSpPr>
          <p:nvPr/>
        </p:nvSpPr>
        <p:spPr bwMode="auto">
          <a:xfrm flipV="1">
            <a:off x="1062038" y="661988"/>
            <a:ext cx="3175" cy="55197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3893" name="Line 5"/>
          <p:cNvSpPr>
            <a:spLocks noChangeShapeType="1"/>
          </p:cNvSpPr>
          <p:nvPr/>
        </p:nvSpPr>
        <p:spPr bwMode="auto">
          <a:xfrm flipH="1">
            <a:off x="908050" y="6181725"/>
            <a:ext cx="1539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3894" name="Rectangle 6"/>
          <p:cNvSpPr>
            <a:spLocks noChangeArrowheads="1"/>
          </p:cNvSpPr>
          <p:nvPr/>
        </p:nvSpPr>
        <p:spPr bwMode="auto">
          <a:xfrm>
            <a:off x="527050" y="6030913"/>
            <a:ext cx="254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>
                <a:solidFill>
                  <a:srgbClr val="000000"/>
                </a:solidFill>
              </a:rPr>
              <a:t>60</a:t>
            </a:r>
            <a:endParaRPr lang="cs-CZ"/>
          </a:p>
        </p:txBody>
      </p:sp>
      <p:sp>
        <p:nvSpPr>
          <p:cNvPr id="293895" name="Line 7"/>
          <p:cNvSpPr>
            <a:spLocks noChangeShapeType="1"/>
          </p:cNvSpPr>
          <p:nvPr/>
        </p:nvSpPr>
        <p:spPr bwMode="auto">
          <a:xfrm flipH="1">
            <a:off x="984250" y="5905500"/>
            <a:ext cx="777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3896" name="Line 8"/>
          <p:cNvSpPr>
            <a:spLocks noChangeShapeType="1"/>
          </p:cNvSpPr>
          <p:nvPr/>
        </p:nvSpPr>
        <p:spPr bwMode="auto">
          <a:xfrm flipH="1">
            <a:off x="984250" y="5629275"/>
            <a:ext cx="777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3897" name="Line 9"/>
          <p:cNvSpPr>
            <a:spLocks noChangeShapeType="1"/>
          </p:cNvSpPr>
          <p:nvPr/>
        </p:nvSpPr>
        <p:spPr bwMode="auto">
          <a:xfrm flipH="1">
            <a:off x="984250" y="5353050"/>
            <a:ext cx="777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3898" name="Line 10"/>
          <p:cNvSpPr>
            <a:spLocks noChangeShapeType="1"/>
          </p:cNvSpPr>
          <p:nvPr/>
        </p:nvSpPr>
        <p:spPr bwMode="auto">
          <a:xfrm flipH="1">
            <a:off x="984250" y="5076825"/>
            <a:ext cx="777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3899" name="Line 11"/>
          <p:cNvSpPr>
            <a:spLocks noChangeShapeType="1"/>
          </p:cNvSpPr>
          <p:nvPr/>
        </p:nvSpPr>
        <p:spPr bwMode="auto">
          <a:xfrm flipH="1">
            <a:off x="908050" y="4802188"/>
            <a:ext cx="1539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3900" name="Rectangle 12"/>
          <p:cNvSpPr>
            <a:spLocks noChangeArrowheads="1"/>
          </p:cNvSpPr>
          <p:nvPr/>
        </p:nvSpPr>
        <p:spPr bwMode="auto">
          <a:xfrm>
            <a:off x="527050" y="4649788"/>
            <a:ext cx="254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>
                <a:solidFill>
                  <a:srgbClr val="000000"/>
                </a:solidFill>
              </a:rPr>
              <a:t>65</a:t>
            </a:r>
            <a:endParaRPr lang="cs-CZ"/>
          </a:p>
        </p:txBody>
      </p:sp>
      <p:sp>
        <p:nvSpPr>
          <p:cNvPr id="293901" name="Line 13"/>
          <p:cNvSpPr>
            <a:spLocks noChangeShapeType="1"/>
          </p:cNvSpPr>
          <p:nvPr/>
        </p:nvSpPr>
        <p:spPr bwMode="auto">
          <a:xfrm>
            <a:off x="1062038" y="4802188"/>
            <a:ext cx="7151687" cy="1587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3902" name="Line 14"/>
          <p:cNvSpPr>
            <a:spLocks noChangeShapeType="1"/>
          </p:cNvSpPr>
          <p:nvPr/>
        </p:nvSpPr>
        <p:spPr bwMode="auto">
          <a:xfrm flipH="1">
            <a:off x="984250" y="4525963"/>
            <a:ext cx="777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3903" name="Line 15"/>
          <p:cNvSpPr>
            <a:spLocks noChangeShapeType="1"/>
          </p:cNvSpPr>
          <p:nvPr/>
        </p:nvSpPr>
        <p:spPr bwMode="auto">
          <a:xfrm flipH="1">
            <a:off x="984250" y="4249738"/>
            <a:ext cx="777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3904" name="Line 16"/>
          <p:cNvSpPr>
            <a:spLocks noChangeShapeType="1"/>
          </p:cNvSpPr>
          <p:nvPr/>
        </p:nvSpPr>
        <p:spPr bwMode="auto">
          <a:xfrm flipH="1">
            <a:off x="984250" y="3973513"/>
            <a:ext cx="777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3905" name="Line 17"/>
          <p:cNvSpPr>
            <a:spLocks noChangeShapeType="1"/>
          </p:cNvSpPr>
          <p:nvPr/>
        </p:nvSpPr>
        <p:spPr bwMode="auto">
          <a:xfrm flipH="1">
            <a:off x="984250" y="3697288"/>
            <a:ext cx="777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3906" name="Line 18"/>
          <p:cNvSpPr>
            <a:spLocks noChangeShapeType="1"/>
          </p:cNvSpPr>
          <p:nvPr/>
        </p:nvSpPr>
        <p:spPr bwMode="auto">
          <a:xfrm flipH="1">
            <a:off x="908050" y="3422650"/>
            <a:ext cx="1539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3907" name="Rectangle 19"/>
          <p:cNvSpPr>
            <a:spLocks noChangeArrowheads="1"/>
          </p:cNvSpPr>
          <p:nvPr/>
        </p:nvSpPr>
        <p:spPr bwMode="auto">
          <a:xfrm>
            <a:off x="527050" y="3270250"/>
            <a:ext cx="254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>
                <a:solidFill>
                  <a:srgbClr val="000000"/>
                </a:solidFill>
              </a:rPr>
              <a:t>70</a:t>
            </a:r>
            <a:endParaRPr lang="cs-CZ"/>
          </a:p>
        </p:txBody>
      </p:sp>
      <p:sp>
        <p:nvSpPr>
          <p:cNvPr id="293908" name="Line 20"/>
          <p:cNvSpPr>
            <a:spLocks noChangeShapeType="1"/>
          </p:cNvSpPr>
          <p:nvPr/>
        </p:nvSpPr>
        <p:spPr bwMode="auto">
          <a:xfrm>
            <a:off x="1062038" y="3422650"/>
            <a:ext cx="7170737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3909" name="Line 21"/>
          <p:cNvSpPr>
            <a:spLocks noChangeShapeType="1"/>
          </p:cNvSpPr>
          <p:nvPr/>
        </p:nvSpPr>
        <p:spPr bwMode="auto">
          <a:xfrm flipH="1">
            <a:off x="984250" y="3146425"/>
            <a:ext cx="777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3910" name="Line 22"/>
          <p:cNvSpPr>
            <a:spLocks noChangeShapeType="1"/>
          </p:cNvSpPr>
          <p:nvPr/>
        </p:nvSpPr>
        <p:spPr bwMode="auto">
          <a:xfrm flipH="1">
            <a:off x="984250" y="2870200"/>
            <a:ext cx="777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3911" name="Line 23"/>
          <p:cNvSpPr>
            <a:spLocks noChangeShapeType="1"/>
          </p:cNvSpPr>
          <p:nvPr/>
        </p:nvSpPr>
        <p:spPr bwMode="auto">
          <a:xfrm flipH="1">
            <a:off x="984250" y="2593975"/>
            <a:ext cx="777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3912" name="Line 24"/>
          <p:cNvSpPr>
            <a:spLocks noChangeShapeType="1"/>
          </p:cNvSpPr>
          <p:nvPr/>
        </p:nvSpPr>
        <p:spPr bwMode="auto">
          <a:xfrm flipH="1">
            <a:off x="984250" y="2317750"/>
            <a:ext cx="777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3913" name="Line 25"/>
          <p:cNvSpPr>
            <a:spLocks noChangeShapeType="1"/>
          </p:cNvSpPr>
          <p:nvPr/>
        </p:nvSpPr>
        <p:spPr bwMode="auto">
          <a:xfrm flipH="1">
            <a:off x="908050" y="2041525"/>
            <a:ext cx="1539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3914" name="Rectangle 26"/>
          <p:cNvSpPr>
            <a:spLocks noChangeArrowheads="1"/>
          </p:cNvSpPr>
          <p:nvPr/>
        </p:nvSpPr>
        <p:spPr bwMode="auto">
          <a:xfrm>
            <a:off x="527050" y="1890713"/>
            <a:ext cx="254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>
                <a:solidFill>
                  <a:srgbClr val="000000"/>
                </a:solidFill>
              </a:rPr>
              <a:t>75</a:t>
            </a:r>
            <a:endParaRPr lang="cs-CZ"/>
          </a:p>
        </p:txBody>
      </p:sp>
      <p:sp>
        <p:nvSpPr>
          <p:cNvPr id="293915" name="Line 27"/>
          <p:cNvSpPr>
            <a:spLocks noChangeShapeType="1"/>
          </p:cNvSpPr>
          <p:nvPr/>
        </p:nvSpPr>
        <p:spPr bwMode="auto">
          <a:xfrm>
            <a:off x="1062038" y="2041525"/>
            <a:ext cx="7161212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3916" name="Line 28"/>
          <p:cNvSpPr>
            <a:spLocks noChangeShapeType="1"/>
          </p:cNvSpPr>
          <p:nvPr/>
        </p:nvSpPr>
        <p:spPr bwMode="auto">
          <a:xfrm flipH="1">
            <a:off x="984250" y="1766888"/>
            <a:ext cx="777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3917" name="Line 29"/>
          <p:cNvSpPr>
            <a:spLocks noChangeShapeType="1"/>
          </p:cNvSpPr>
          <p:nvPr/>
        </p:nvSpPr>
        <p:spPr bwMode="auto">
          <a:xfrm flipH="1">
            <a:off x="984250" y="1490663"/>
            <a:ext cx="777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3918" name="Line 30"/>
          <p:cNvSpPr>
            <a:spLocks noChangeShapeType="1"/>
          </p:cNvSpPr>
          <p:nvPr/>
        </p:nvSpPr>
        <p:spPr bwMode="auto">
          <a:xfrm flipH="1">
            <a:off x="984250" y="1214438"/>
            <a:ext cx="777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3919" name="Line 31"/>
          <p:cNvSpPr>
            <a:spLocks noChangeShapeType="1"/>
          </p:cNvSpPr>
          <p:nvPr/>
        </p:nvSpPr>
        <p:spPr bwMode="auto">
          <a:xfrm flipH="1">
            <a:off x="984250" y="938213"/>
            <a:ext cx="777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3920" name="Line 32"/>
          <p:cNvSpPr>
            <a:spLocks noChangeShapeType="1"/>
          </p:cNvSpPr>
          <p:nvPr/>
        </p:nvSpPr>
        <p:spPr bwMode="auto">
          <a:xfrm flipH="1">
            <a:off x="908050" y="661988"/>
            <a:ext cx="1539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3921" name="Rectangle 33"/>
          <p:cNvSpPr>
            <a:spLocks noChangeArrowheads="1"/>
          </p:cNvSpPr>
          <p:nvPr/>
        </p:nvSpPr>
        <p:spPr bwMode="auto">
          <a:xfrm>
            <a:off x="527050" y="511175"/>
            <a:ext cx="254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>
                <a:solidFill>
                  <a:srgbClr val="000000"/>
                </a:solidFill>
              </a:rPr>
              <a:t>80</a:t>
            </a:r>
            <a:endParaRPr lang="cs-CZ"/>
          </a:p>
        </p:txBody>
      </p:sp>
      <p:sp>
        <p:nvSpPr>
          <p:cNvPr id="293922" name="Line 34"/>
          <p:cNvSpPr>
            <a:spLocks noChangeShapeType="1"/>
          </p:cNvSpPr>
          <p:nvPr/>
        </p:nvSpPr>
        <p:spPr bwMode="auto">
          <a:xfrm>
            <a:off x="1062038" y="661988"/>
            <a:ext cx="7180262" cy="1587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3923" name="Line 35"/>
          <p:cNvSpPr>
            <a:spLocks noChangeShapeType="1"/>
          </p:cNvSpPr>
          <p:nvPr/>
        </p:nvSpPr>
        <p:spPr bwMode="auto">
          <a:xfrm>
            <a:off x="1062038" y="6181725"/>
            <a:ext cx="7161212" cy="1111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3924" name="Line 36"/>
          <p:cNvSpPr>
            <a:spLocks noChangeShapeType="1"/>
          </p:cNvSpPr>
          <p:nvPr/>
        </p:nvSpPr>
        <p:spPr bwMode="auto">
          <a:xfrm>
            <a:off x="1062038" y="6181725"/>
            <a:ext cx="3175" cy="1095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3925" name="Rectangle 37"/>
          <p:cNvSpPr>
            <a:spLocks noChangeArrowheads="1"/>
          </p:cNvSpPr>
          <p:nvPr/>
        </p:nvSpPr>
        <p:spPr bwMode="auto">
          <a:xfrm>
            <a:off x="758825" y="6313488"/>
            <a:ext cx="508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>
                <a:solidFill>
                  <a:srgbClr val="000000"/>
                </a:solidFill>
              </a:rPr>
              <a:t>1970</a:t>
            </a:r>
            <a:endParaRPr lang="cs-CZ"/>
          </a:p>
        </p:txBody>
      </p:sp>
      <p:sp>
        <p:nvSpPr>
          <p:cNvPr id="293926" name="Line 38"/>
          <p:cNvSpPr>
            <a:spLocks noChangeShapeType="1"/>
          </p:cNvSpPr>
          <p:nvPr/>
        </p:nvSpPr>
        <p:spPr bwMode="auto">
          <a:xfrm flipV="1">
            <a:off x="1062038" y="661988"/>
            <a:ext cx="3175" cy="551973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3927" name="Line 39"/>
          <p:cNvSpPr>
            <a:spLocks noChangeShapeType="1"/>
          </p:cNvSpPr>
          <p:nvPr/>
        </p:nvSpPr>
        <p:spPr bwMode="auto">
          <a:xfrm>
            <a:off x="1250950" y="6181725"/>
            <a:ext cx="1588" cy="555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3928" name="Line 40"/>
          <p:cNvSpPr>
            <a:spLocks noChangeShapeType="1"/>
          </p:cNvSpPr>
          <p:nvPr/>
        </p:nvSpPr>
        <p:spPr bwMode="auto">
          <a:xfrm>
            <a:off x="1420813" y="6181725"/>
            <a:ext cx="1587" cy="555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3929" name="Line 41"/>
          <p:cNvSpPr>
            <a:spLocks noChangeShapeType="1"/>
          </p:cNvSpPr>
          <p:nvPr/>
        </p:nvSpPr>
        <p:spPr bwMode="auto">
          <a:xfrm>
            <a:off x="1608138" y="6181725"/>
            <a:ext cx="1587" cy="555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3930" name="Line 42"/>
          <p:cNvSpPr>
            <a:spLocks noChangeShapeType="1"/>
          </p:cNvSpPr>
          <p:nvPr/>
        </p:nvSpPr>
        <p:spPr bwMode="auto">
          <a:xfrm>
            <a:off x="1779588" y="6181725"/>
            <a:ext cx="3175" cy="555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3931" name="Line 43"/>
          <p:cNvSpPr>
            <a:spLocks noChangeShapeType="1"/>
          </p:cNvSpPr>
          <p:nvPr/>
        </p:nvSpPr>
        <p:spPr bwMode="auto">
          <a:xfrm>
            <a:off x="1965325" y="6181725"/>
            <a:ext cx="1588" cy="555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3932" name="Line 44"/>
          <p:cNvSpPr>
            <a:spLocks noChangeShapeType="1"/>
          </p:cNvSpPr>
          <p:nvPr/>
        </p:nvSpPr>
        <p:spPr bwMode="auto">
          <a:xfrm>
            <a:off x="2138363" y="6181725"/>
            <a:ext cx="1587" cy="555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3933" name="Line 45"/>
          <p:cNvSpPr>
            <a:spLocks noChangeShapeType="1"/>
          </p:cNvSpPr>
          <p:nvPr/>
        </p:nvSpPr>
        <p:spPr bwMode="auto">
          <a:xfrm>
            <a:off x="2325688" y="6181725"/>
            <a:ext cx="1587" cy="555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3934" name="Line 46"/>
          <p:cNvSpPr>
            <a:spLocks noChangeShapeType="1"/>
          </p:cNvSpPr>
          <p:nvPr/>
        </p:nvSpPr>
        <p:spPr bwMode="auto">
          <a:xfrm>
            <a:off x="2495550" y="6181725"/>
            <a:ext cx="1588" cy="555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3935" name="Line 47"/>
          <p:cNvSpPr>
            <a:spLocks noChangeShapeType="1"/>
          </p:cNvSpPr>
          <p:nvPr/>
        </p:nvSpPr>
        <p:spPr bwMode="auto">
          <a:xfrm>
            <a:off x="2682875" y="6181725"/>
            <a:ext cx="1588" cy="555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3936" name="Line 48"/>
          <p:cNvSpPr>
            <a:spLocks noChangeShapeType="1"/>
          </p:cNvSpPr>
          <p:nvPr/>
        </p:nvSpPr>
        <p:spPr bwMode="auto">
          <a:xfrm>
            <a:off x="2855913" y="6181725"/>
            <a:ext cx="1587" cy="1095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3937" name="Rectangle 49"/>
          <p:cNvSpPr>
            <a:spLocks noChangeArrowheads="1"/>
          </p:cNvSpPr>
          <p:nvPr/>
        </p:nvSpPr>
        <p:spPr bwMode="auto">
          <a:xfrm>
            <a:off x="2551113" y="6313488"/>
            <a:ext cx="508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>
                <a:solidFill>
                  <a:srgbClr val="000000"/>
                </a:solidFill>
              </a:rPr>
              <a:t>1980</a:t>
            </a:r>
            <a:endParaRPr lang="cs-CZ"/>
          </a:p>
        </p:txBody>
      </p:sp>
      <p:sp>
        <p:nvSpPr>
          <p:cNvPr id="293938" name="Line 50"/>
          <p:cNvSpPr>
            <a:spLocks noChangeShapeType="1"/>
          </p:cNvSpPr>
          <p:nvPr/>
        </p:nvSpPr>
        <p:spPr bwMode="auto">
          <a:xfrm flipV="1">
            <a:off x="2855913" y="661988"/>
            <a:ext cx="1587" cy="5519737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3939" name="Line 51"/>
          <p:cNvSpPr>
            <a:spLocks noChangeShapeType="1"/>
          </p:cNvSpPr>
          <p:nvPr/>
        </p:nvSpPr>
        <p:spPr bwMode="auto">
          <a:xfrm>
            <a:off x="3043238" y="6181725"/>
            <a:ext cx="1587" cy="555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3940" name="Line 52"/>
          <p:cNvSpPr>
            <a:spLocks noChangeShapeType="1"/>
          </p:cNvSpPr>
          <p:nvPr/>
        </p:nvSpPr>
        <p:spPr bwMode="auto">
          <a:xfrm>
            <a:off x="3213100" y="6181725"/>
            <a:ext cx="1588" cy="555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3941" name="Line 53"/>
          <p:cNvSpPr>
            <a:spLocks noChangeShapeType="1"/>
          </p:cNvSpPr>
          <p:nvPr/>
        </p:nvSpPr>
        <p:spPr bwMode="auto">
          <a:xfrm>
            <a:off x="3400425" y="6181725"/>
            <a:ext cx="1588" cy="555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3942" name="Line 54"/>
          <p:cNvSpPr>
            <a:spLocks noChangeShapeType="1"/>
          </p:cNvSpPr>
          <p:nvPr/>
        </p:nvSpPr>
        <p:spPr bwMode="auto">
          <a:xfrm>
            <a:off x="3573463" y="6181725"/>
            <a:ext cx="1587" cy="555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3943" name="Line 55"/>
          <p:cNvSpPr>
            <a:spLocks noChangeShapeType="1"/>
          </p:cNvSpPr>
          <p:nvPr/>
        </p:nvSpPr>
        <p:spPr bwMode="auto">
          <a:xfrm>
            <a:off x="3757613" y="6181725"/>
            <a:ext cx="3175" cy="555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3944" name="Line 56"/>
          <p:cNvSpPr>
            <a:spLocks noChangeShapeType="1"/>
          </p:cNvSpPr>
          <p:nvPr/>
        </p:nvSpPr>
        <p:spPr bwMode="auto">
          <a:xfrm>
            <a:off x="3930650" y="6181725"/>
            <a:ext cx="1588" cy="555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3945" name="Line 57"/>
          <p:cNvSpPr>
            <a:spLocks noChangeShapeType="1"/>
          </p:cNvSpPr>
          <p:nvPr/>
        </p:nvSpPr>
        <p:spPr bwMode="auto">
          <a:xfrm>
            <a:off x="4117975" y="6181725"/>
            <a:ext cx="1588" cy="555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3946" name="Line 58"/>
          <p:cNvSpPr>
            <a:spLocks noChangeShapeType="1"/>
          </p:cNvSpPr>
          <p:nvPr/>
        </p:nvSpPr>
        <p:spPr bwMode="auto">
          <a:xfrm>
            <a:off x="4287838" y="6181725"/>
            <a:ext cx="1587" cy="555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3947" name="Line 59"/>
          <p:cNvSpPr>
            <a:spLocks noChangeShapeType="1"/>
          </p:cNvSpPr>
          <p:nvPr/>
        </p:nvSpPr>
        <p:spPr bwMode="auto">
          <a:xfrm>
            <a:off x="4475163" y="6181725"/>
            <a:ext cx="3175" cy="555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3948" name="Line 60"/>
          <p:cNvSpPr>
            <a:spLocks noChangeShapeType="1"/>
          </p:cNvSpPr>
          <p:nvPr/>
        </p:nvSpPr>
        <p:spPr bwMode="auto">
          <a:xfrm>
            <a:off x="4648200" y="6181725"/>
            <a:ext cx="1588" cy="1095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3949" name="Rectangle 61"/>
          <p:cNvSpPr>
            <a:spLocks noChangeArrowheads="1"/>
          </p:cNvSpPr>
          <p:nvPr/>
        </p:nvSpPr>
        <p:spPr bwMode="auto">
          <a:xfrm>
            <a:off x="4343400" y="6313488"/>
            <a:ext cx="508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>
                <a:solidFill>
                  <a:srgbClr val="000000"/>
                </a:solidFill>
              </a:rPr>
              <a:t>1990</a:t>
            </a:r>
            <a:endParaRPr lang="cs-CZ"/>
          </a:p>
        </p:txBody>
      </p:sp>
      <p:sp>
        <p:nvSpPr>
          <p:cNvPr id="293950" name="Line 62"/>
          <p:cNvSpPr>
            <a:spLocks noChangeShapeType="1"/>
          </p:cNvSpPr>
          <p:nvPr/>
        </p:nvSpPr>
        <p:spPr bwMode="auto">
          <a:xfrm flipV="1">
            <a:off x="4648200" y="661988"/>
            <a:ext cx="1588" cy="5519737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3951" name="Line 63"/>
          <p:cNvSpPr>
            <a:spLocks noChangeShapeType="1"/>
          </p:cNvSpPr>
          <p:nvPr/>
        </p:nvSpPr>
        <p:spPr bwMode="auto">
          <a:xfrm>
            <a:off x="4833938" y="6181725"/>
            <a:ext cx="1587" cy="555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3952" name="Line 64"/>
          <p:cNvSpPr>
            <a:spLocks noChangeShapeType="1"/>
          </p:cNvSpPr>
          <p:nvPr/>
        </p:nvSpPr>
        <p:spPr bwMode="auto">
          <a:xfrm>
            <a:off x="5005388" y="6181725"/>
            <a:ext cx="1587" cy="555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3953" name="Line 65"/>
          <p:cNvSpPr>
            <a:spLocks noChangeShapeType="1"/>
          </p:cNvSpPr>
          <p:nvPr/>
        </p:nvSpPr>
        <p:spPr bwMode="auto">
          <a:xfrm>
            <a:off x="5192713" y="6181725"/>
            <a:ext cx="3175" cy="555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3954" name="Line 66"/>
          <p:cNvSpPr>
            <a:spLocks noChangeShapeType="1"/>
          </p:cNvSpPr>
          <p:nvPr/>
        </p:nvSpPr>
        <p:spPr bwMode="auto">
          <a:xfrm>
            <a:off x="5364163" y="6181725"/>
            <a:ext cx="1587" cy="555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3955" name="Line 67"/>
          <p:cNvSpPr>
            <a:spLocks noChangeShapeType="1"/>
          </p:cNvSpPr>
          <p:nvPr/>
        </p:nvSpPr>
        <p:spPr bwMode="auto">
          <a:xfrm>
            <a:off x="5551488" y="6181725"/>
            <a:ext cx="1587" cy="555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3956" name="Line 68"/>
          <p:cNvSpPr>
            <a:spLocks noChangeShapeType="1"/>
          </p:cNvSpPr>
          <p:nvPr/>
        </p:nvSpPr>
        <p:spPr bwMode="auto">
          <a:xfrm>
            <a:off x="5722938" y="6181725"/>
            <a:ext cx="1587" cy="555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3957" name="Line 69"/>
          <p:cNvSpPr>
            <a:spLocks noChangeShapeType="1"/>
          </p:cNvSpPr>
          <p:nvPr/>
        </p:nvSpPr>
        <p:spPr bwMode="auto">
          <a:xfrm>
            <a:off x="5910263" y="6181725"/>
            <a:ext cx="1587" cy="555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3958" name="Line 70"/>
          <p:cNvSpPr>
            <a:spLocks noChangeShapeType="1"/>
          </p:cNvSpPr>
          <p:nvPr/>
        </p:nvSpPr>
        <p:spPr bwMode="auto">
          <a:xfrm>
            <a:off x="6080125" y="6181725"/>
            <a:ext cx="3175" cy="555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3959" name="Line 71"/>
          <p:cNvSpPr>
            <a:spLocks noChangeShapeType="1"/>
          </p:cNvSpPr>
          <p:nvPr/>
        </p:nvSpPr>
        <p:spPr bwMode="auto">
          <a:xfrm>
            <a:off x="6269038" y="6181725"/>
            <a:ext cx="1587" cy="555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3960" name="Line 72"/>
          <p:cNvSpPr>
            <a:spLocks noChangeShapeType="1"/>
          </p:cNvSpPr>
          <p:nvPr/>
        </p:nvSpPr>
        <p:spPr bwMode="auto">
          <a:xfrm>
            <a:off x="6440488" y="6181725"/>
            <a:ext cx="1587" cy="1095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3961" name="Rectangle 73"/>
          <p:cNvSpPr>
            <a:spLocks noChangeArrowheads="1"/>
          </p:cNvSpPr>
          <p:nvPr/>
        </p:nvSpPr>
        <p:spPr bwMode="auto">
          <a:xfrm>
            <a:off x="6135688" y="6313488"/>
            <a:ext cx="508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>
                <a:solidFill>
                  <a:srgbClr val="000000"/>
                </a:solidFill>
              </a:rPr>
              <a:t>2000</a:t>
            </a:r>
            <a:endParaRPr lang="cs-CZ"/>
          </a:p>
        </p:txBody>
      </p:sp>
      <p:sp>
        <p:nvSpPr>
          <p:cNvPr id="293962" name="Line 74"/>
          <p:cNvSpPr>
            <a:spLocks noChangeShapeType="1"/>
          </p:cNvSpPr>
          <p:nvPr/>
        </p:nvSpPr>
        <p:spPr bwMode="auto">
          <a:xfrm flipV="1">
            <a:off x="6440488" y="661988"/>
            <a:ext cx="1587" cy="5519737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3963" name="Line 75"/>
          <p:cNvSpPr>
            <a:spLocks noChangeShapeType="1"/>
          </p:cNvSpPr>
          <p:nvPr/>
        </p:nvSpPr>
        <p:spPr bwMode="auto">
          <a:xfrm>
            <a:off x="6626225" y="6181725"/>
            <a:ext cx="1588" cy="555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3964" name="Line 76"/>
          <p:cNvSpPr>
            <a:spLocks noChangeShapeType="1"/>
          </p:cNvSpPr>
          <p:nvPr/>
        </p:nvSpPr>
        <p:spPr bwMode="auto">
          <a:xfrm>
            <a:off x="6797675" y="6181725"/>
            <a:ext cx="3175" cy="555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3965" name="Line 77"/>
          <p:cNvSpPr>
            <a:spLocks noChangeShapeType="1"/>
          </p:cNvSpPr>
          <p:nvPr/>
        </p:nvSpPr>
        <p:spPr bwMode="auto">
          <a:xfrm>
            <a:off x="6986588" y="6181725"/>
            <a:ext cx="1587" cy="555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3966" name="Line 78"/>
          <p:cNvSpPr>
            <a:spLocks noChangeShapeType="1"/>
          </p:cNvSpPr>
          <p:nvPr/>
        </p:nvSpPr>
        <p:spPr bwMode="auto">
          <a:xfrm>
            <a:off x="7156450" y="6181725"/>
            <a:ext cx="1588" cy="555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3967" name="Line 79"/>
          <p:cNvSpPr>
            <a:spLocks noChangeShapeType="1"/>
          </p:cNvSpPr>
          <p:nvPr/>
        </p:nvSpPr>
        <p:spPr bwMode="auto">
          <a:xfrm>
            <a:off x="7343775" y="6181725"/>
            <a:ext cx="1588" cy="555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3968" name="Line 80"/>
          <p:cNvSpPr>
            <a:spLocks noChangeShapeType="1"/>
          </p:cNvSpPr>
          <p:nvPr/>
        </p:nvSpPr>
        <p:spPr bwMode="auto">
          <a:xfrm>
            <a:off x="7515225" y="6181725"/>
            <a:ext cx="3175" cy="555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3969" name="Line 81"/>
          <p:cNvSpPr>
            <a:spLocks noChangeShapeType="1"/>
          </p:cNvSpPr>
          <p:nvPr/>
        </p:nvSpPr>
        <p:spPr bwMode="auto">
          <a:xfrm>
            <a:off x="7700963" y="6181725"/>
            <a:ext cx="1587" cy="555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3970" name="Line 82"/>
          <p:cNvSpPr>
            <a:spLocks noChangeShapeType="1"/>
          </p:cNvSpPr>
          <p:nvPr/>
        </p:nvSpPr>
        <p:spPr bwMode="auto">
          <a:xfrm>
            <a:off x="7874000" y="6181725"/>
            <a:ext cx="1588" cy="555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3971" name="Line 83"/>
          <p:cNvSpPr>
            <a:spLocks noChangeShapeType="1"/>
          </p:cNvSpPr>
          <p:nvPr/>
        </p:nvSpPr>
        <p:spPr bwMode="auto">
          <a:xfrm>
            <a:off x="8061325" y="6181725"/>
            <a:ext cx="1588" cy="555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3972" name="Line 84"/>
          <p:cNvSpPr>
            <a:spLocks noChangeShapeType="1"/>
          </p:cNvSpPr>
          <p:nvPr/>
        </p:nvSpPr>
        <p:spPr bwMode="auto">
          <a:xfrm>
            <a:off x="8231188" y="6181725"/>
            <a:ext cx="1587" cy="1095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3973" name="Rectangle 85"/>
          <p:cNvSpPr>
            <a:spLocks noChangeArrowheads="1"/>
          </p:cNvSpPr>
          <p:nvPr/>
        </p:nvSpPr>
        <p:spPr bwMode="auto">
          <a:xfrm>
            <a:off x="7926388" y="6313488"/>
            <a:ext cx="508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>
                <a:solidFill>
                  <a:srgbClr val="000000"/>
                </a:solidFill>
              </a:rPr>
              <a:t>2010</a:t>
            </a:r>
            <a:endParaRPr lang="cs-CZ"/>
          </a:p>
        </p:txBody>
      </p:sp>
      <p:sp>
        <p:nvSpPr>
          <p:cNvPr id="293974" name="Line 86"/>
          <p:cNvSpPr>
            <a:spLocks noChangeShapeType="1"/>
          </p:cNvSpPr>
          <p:nvPr/>
        </p:nvSpPr>
        <p:spPr bwMode="auto">
          <a:xfrm flipV="1">
            <a:off x="8231188" y="661988"/>
            <a:ext cx="1587" cy="5519737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3975" name="Freeform 87"/>
          <p:cNvSpPr>
            <a:spLocks/>
          </p:cNvSpPr>
          <p:nvPr/>
        </p:nvSpPr>
        <p:spPr bwMode="auto">
          <a:xfrm>
            <a:off x="1062038" y="2538413"/>
            <a:ext cx="6281737" cy="1666875"/>
          </a:xfrm>
          <a:custGeom>
            <a:avLst/>
            <a:gdLst>
              <a:gd name="T0" fmla="*/ 0 w 403"/>
              <a:gd name="T1" fmla="*/ 9 h 151"/>
              <a:gd name="T2" fmla="*/ 12 w 403"/>
              <a:gd name="T3" fmla="*/ 0 h 151"/>
              <a:gd name="T4" fmla="*/ 23 w 403"/>
              <a:gd name="T5" fmla="*/ 47 h 151"/>
              <a:gd name="T6" fmla="*/ 35 w 403"/>
              <a:gd name="T7" fmla="*/ 64 h 151"/>
              <a:gd name="T8" fmla="*/ 46 w 403"/>
              <a:gd name="T9" fmla="*/ 79 h 151"/>
              <a:gd name="T10" fmla="*/ 58 w 403"/>
              <a:gd name="T11" fmla="*/ 124 h 151"/>
              <a:gd name="T12" fmla="*/ 69 w 403"/>
              <a:gd name="T13" fmla="*/ 120 h 151"/>
              <a:gd name="T14" fmla="*/ 81 w 403"/>
              <a:gd name="T15" fmla="*/ 129 h 151"/>
              <a:gd name="T16" fmla="*/ 92 w 403"/>
              <a:gd name="T17" fmla="*/ 127 h 151"/>
              <a:gd name="T18" fmla="*/ 104 w 403"/>
              <a:gd name="T19" fmla="*/ 132 h 151"/>
              <a:gd name="T20" fmla="*/ 115 w 403"/>
              <a:gd name="T21" fmla="*/ 151 h 151"/>
              <a:gd name="T22" fmla="*/ 127 w 403"/>
              <a:gd name="T23" fmla="*/ 124 h 151"/>
              <a:gd name="T24" fmla="*/ 138 w 403"/>
              <a:gd name="T25" fmla="*/ 141 h 151"/>
              <a:gd name="T26" fmla="*/ 150 w 403"/>
              <a:gd name="T27" fmla="*/ 147 h 151"/>
              <a:gd name="T28" fmla="*/ 161 w 403"/>
              <a:gd name="T29" fmla="*/ 148 h 151"/>
              <a:gd name="T30" fmla="*/ 173 w 403"/>
              <a:gd name="T31" fmla="*/ 130 h 151"/>
              <a:gd name="T32" fmla="*/ 184 w 403"/>
              <a:gd name="T33" fmla="*/ 118 h 151"/>
              <a:gd name="T34" fmla="*/ 196 w 403"/>
              <a:gd name="T35" fmla="*/ 115 h 151"/>
              <a:gd name="T36" fmla="*/ 207 w 403"/>
              <a:gd name="T37" fmla="*/ 120 h 151"/>
              <a:gd name="T38" fmla="*/ 219 w 403"/>
              <a:gd name="T39" fmla="*/ 97 h 151"/>
              <a:gd name="T40" fmla="*/ 230 w 403"/>
              <a:gd name="T41" fmla="*/ 87 h 151"/>
              <a:gd name="T42" fmla="*/ 242 w 403"/>
              <a:gd name="T43" fmla="*/ 103 h 151"/>
              <a:gd name="T44" fmla="*/ 253 w 403"/>
              <a:gd name="T45" fmla="*/ 111 h 151"/>
              <a:gd name="T46" fmla="*/ 265 w 403"/>
              <a:gd name="T47" fmla="*/ 131 h 151"/>
              <a:gd name="T48" fmla="*/ 276 w 403"/>
              <a:gd name="T49" fmla="*/ 143 h 151"/>
              <a:gd name="T50" fmla="*/ 288 w 403"/>
              <a:gd name="T51" fmla="*/ 133 h 151"/>
              <a:gd name="T52" fmla="*/ 299 w 403"/>
              <a:gd name="T53" fmla="*/ 134 h 151"/>
              <a:gd name="T54" fmla="*/ 311 w 403"/>
              <a:gd name="T55" fmla="*/ 110 h 151"/>
              <a:gd name="T56" fmla="*/ 322 w 403"/>
              <a:gd name="T57" fmla="*/ 113 h 151"/>
              <a:gd name="T58" fmla="*/ 334 w 403"/>
              <a:gd name="T59" fmla="*/ 83 h 151"/>
              <a:gd name="T60" fmla="*/ 345 w 403"/>
              <a:gd name="T61" fmla="*/ 91 h 151"/>
              <a:gd name="T62" fmla="*/ 357 w 403"/>
              <a:gd name="T63" fmla="*/ 78 h 151"/>
              <a:gd name="T64" fmla="*/ 368 w 403"/>
              <a:gd name="T65" fmla="*/ 80 h 151"/>
              <a:gd name="T66" fmla="*/ 380 w 403"/>
              <a:gd name="T67" fmla="*/ 71 h 151"/>
              <a:gd name="T68" fmla="*/ 391 w 403"/>
              <a:gd name="T69" fmla="*/ 51 h 151"/>
              <a:gd name="T70" fmla="*/ 403 w 403"/>
              <a:gd name="T71" fmla="*/ 66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03" h="151">
                <a:moveTo>
                  <a:pt x="0" y="9"/>
                </a:moveTo>
                <a:lnTo>
                  <a:pt x="12" y="0"/>
                </a:lnTo>
                <a:lnTo>
                  <a:pt x="23" y="47"/>
                </a:lnTo>
                <a:lnTo>
                  <a:pt x="35" y="64"/>
                </a:lnTo>
                <a:lnTo>
                  <a:pt x="46" y="79"/>
                </a:lnTo>
                <a:lnTo>
                  <a:pt x="58" y="124"/>
                </a:lnTo>
                <a:lnTo>
                  <a:pt x="69" y="120"/>
                </a:lnTo>
                <a:lnTo>
                  <a:pt x="81" y="129"/>
                </a:lnTo>
                <a:lnTo>
                  <a:pt x="92" y="127"/>
                </a:lnTo>
                <a:lnTo>
                  <a:pt x="104" y="132"/>
                </a:lnTo>
                <a:lnTo>
                  <a:pt x="115" y="151"/>
                </a:lnTo>
                <a:lnTo>
                  <a:pt x="127" y="124"/>
                </a:lnTo>
                <a:lnTo>
                  <a:pt x="138" y="141"/>
                </a:lnTo>
                <a:lnTo>
                  <a:pt x="150" y="147"/>
                </a:lnTo>
                <a:lnTo>
                  <a:pt x="161" y="148"/>
                </a:lnTo>
                <a:lnTo>
                  <a:pt x="173" y="130"/>
                </a:lnTo>
                <a:lnTo>
                  <a:pt x="184" y="118"/>
                </a:lnTo>
                <a:lnTo>
                  <a:pt x="196" y="115"/>
                </a:lnTo>
                <a:lnTo>
                  <a:pt x="207" y="120"/>
                </a:lnTo>
                <a:lnTo>
                  <a:pt x="219" y="97"/>
                </a:lnTo>
                <a:lnTo>
                  <a:pt x="230" y="87"/>
                </a:lnTo>
                <a:lnTo>
                  <a:pt x="242" y="103"/>
                </a:lnTo>
                <a:lnTo>
                  <a:pt x="253" y="111"/>
                </a:lnTo>
                <a:lnTo>
                  <a:pt x="265" y="131"/>
                </a:lnTo>
                <a:lnTo>
                  <a:pt x="276" y="143"/>
                </a:lnTo>
                <a:lnTo>
                  <a:pt x="288" y="133"/>
                </a:lnTo>
                <a:lnTo>
                  <a:pt x="299" y="134"/>
                </a:lnTo>
                <a:lnTo>
                  <a:pt x="311" y="110"/>
                </a:lnTo>
                <a:lnTo>
                  <a:pt x="322" y="113"/>
                </a:lnTo>
                <a:lnTo>
                  <a:pt x="334" y="83"/>
                </a:lnTo>
                <a:lnTo>
                  <a:pt x="345" y="91"/>
                </a:lnTo>
                <a:lnTo>
                  <a:pt x="357" y="78"/>
                </a:lnTo>
                <a:lnTo>
                  <a:pt x="368" y="80"/>
                </a:lnTo>
                <a:lnTo>
                  <a:pt x="380" y="71"/>
                </a:lnTo>
                <a:lnTo>
                  <a:pt x="391" y="51"/>
                </a:lnTo>
                <a:lnTo>
                  <a:pt x="403" y="66"/>
                </a:lnTo>
              </a:path>
            </a:pathLst>
          </a:custGeom>
          <a:noFill/>
          <a:ln w="1270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3976" name="Freeform 88"/>
          <p:cNvSpPr>
            <a:spLocks/>
          </p:cNvSpPr>
          <p:nvPr/>
        </p:nvSpPr>
        <p:spPr bwMode="auto">
          <a:xfrm>
            <a:off x="1062038" y="3046413"/>
            <a:ext cx="6811962" cy="1236662"/>
          </a:xfrm>
          <a:custGeom>
            <a:avLst/>
            <a:gdLst>
              <a:gd name="T0" fmla="*/ 0 w 437"/>
              <a:gd name="T1" fmla="*/ 19 h 112"/>
              <a:gd name="T2" fmla="*/ 12 w 437"/>
              <a:gd name="T3" fmla="*/ 13 h 112"/>
              <a:gd name="T4" fmla="*/ 23 w 437"/>
              <a:gd name="T5" fmla="*/ 18 h 112"/>
              <a:gd name="T6" fmla="*/ 35 w 437"/>
              <a:gd name="T7" fmla="*/ 13 h 112"/>
              <a:gd name="T8" fmla="*/ 46 w 437"/>
              <a:gd name="T9" fmla="*/ 16 h 112"/>
              <a:gd name="T10" fmla="*/ 58 w 437"/>
              <a:gd name="T11" fmla="*/ 30 h 112"/>
              <a:gd name="T12" fmla="*/ 69 w 437"/>
              <a:gd name="T13" fmla="*/ 35 h 112"/>
              <a:gd name="T14" fmla="*/ 81 w 437"/>
              <a:gd name="T15" fmla="*/ 37 h 112"/>
              <a:gd name="T16" fmla="*/ 92 w 437"/>
              <a:gd name="T17" fmla="*/ 39 h 112"/>
              <a:gd name="T18" fmla="*/ 104 w 437"/>
              <a:gd name="T19" fmla="*/ 42 h 112"/>
              <a:gd name="T20" fmla="*/ 115 w 437"/>
              <a:gd name="T21" fmla="*/ 43 h 112"/>
              <a:gd name="T22" fmla="*/ 127 w 437"/>
              <a:gd name="T23" fmla="*/ 40 h 112"/>
              <a:gd name="T24" fmla="*/ 138 w 437"/>
              <a:gd name="T25" fmla="*/ 34 h 112"/>
              <a:gd name="T26" fmla="*/ 150 w 437"/>
              <a:gd name="T27" fmla="*/ 34 h 112"/>
              <a:gd name="T28" fmla="*/ 161 w 437"/>
              <a:gd name="T29" fmla="*/ 42 h 112"/>
              <a:gd name="T30" fmla="*/ 173 w 437"/>
              <a:gd name="T31" fmla="*/ 35 h 112"/>
              <a:gd name="T32" fmla="*/ 184 w 437"/>
              <a:gd name="T33" fmla="*/ 0 h 112"/>
              <a:gd name="T34" fmla="*/ 196 w 437"/>
              <a:gd name="T35" fmla="*/ 6 h 112"/>
              <a:gd name="T36" fmla="*/ 207 w 437"/>
              <a:gd name="T37" fmla="*/ 8 h 112"/>
              <a:gd name="T38" fmla="*/ 219 w 437"/>
              <a:gd name="T39" fmla="*/ 9 h 112"/>
              <a:gd name="T40" fmla="*/ 230 w 437"/>
              <a:gd name="T41" fmla="*/ 20 h 112"/>
              <a:gd name="T42" fmla="*/ 242 w 437"/>
              <a:gd name="T43" fmla="*/ 42 h 112"/>
              <a:gd name="T44" fmla="*/ 253 w 437"/>
              <a:gd name="T45" fmla="*/ 57 h 112"/>
              <a:gd name="T46" fmla="*/ 265 w 437"/>
              <a:gd name="T47" fmla="*/ 76 h 112"/>
              <a:gd name="T48" fmla="*/ 276 w 437"/>
              <a:gd name="T49" fmla="*/ 92 h 112"/>
              <a:gd name="T50" fmla="*/ 288 w 437"/>
              <a:gd name="T51" fmla="*/ 112 h 112"/>
              <a:gd name="T52" fmla="*/ 299 w 437"/>
              <a:gd name="T53" fmla="*/ 105 h 112"/>
              <a:gd name="T54" fmla="*/ 311 w 437"/>
              <a:gd name="T55" fmla="*/ 90 h 112"/>
              <a:gd name="T56" fmla="*/ 322 w 437"/>
              <a:gd name="T57" fmla="*/ 69 h 112"/>
              <a:gd name="T58" fmla="*/ 334 w 437"/>
              <a:gd name="T59" fmla="*/ 79 h 112"/>
              <a:gd name="T60" fmla="*/ 345 w 437"/>
              <a:gd name="T61" fmla="*/ 87 h 112"/>
              <a:gd name="T62" fmla="*/ 357 w 437"/>
              <a:gd name="T63" fmla="*/ 82 h 112"/>
              <a:gd name="T64" fmla="*/ 368 w 437"/>
              <a:gd name="T65" fmla="*/ 88 h 112"/>
              <a:gd name="T66" fmla="*/ 380 w 437"/>
              <a:gd name="T67" fmla="*/ 88 h 112"/>
              <a:gd name="T68" fmla="*/ 391 w 437"/>
              <a:gd name="T69" fmla="*/ 91 h 112"/>
              <a:gd name="T70" fmla="*/ 403 w 437"/>
              <a:gd name="T71" fmla="*/ 101 h 112"/>
              <a:gd name="T72" fmla="*/ 414 w 437"/>
              <a:gd name="T73" fmla="*/ 84 h 112"/>
              <a:gd name="T74" fmla="*/ 437 w 437"/>
              <a:gd name="T75" fmla="*/ 82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37" h="112">
                <a:moveTo>
                  <a:pt x="0" y="19"/>
                </a:moveTo>
                <a:lnTo>
                  <a:pt x="12" y="13"/>
                </a:lnTo>
                <a:lnTo>
                  <a:pt x="23" y="18"/>
                </a:lnTo>
                <a:lnTo>
                  <a:pt x="35" y="13"/>
                </a:lnTo>
                <a:lnTo>
                  <a:pt x="46" y="16"/>
                </a:lnTo>
                <a:lnTo>
                  <a:pt x="58" y="30"/>
                </a:lnTo>
                <a:lnTo>
                  <a:pt x="69" y="35"/>
                </a:lnTo>
                <a:lnTo>
                  <a:pt x="81" y="37"/>
                </a:lnTo>
                <a:lnTo>
                  <a:pt x="92" y="39"/>
                </a:lnTo>
                <a:lnTo>
                  <a:pt x="104" y="42"/>
                </a:lnTo>
                <a:lnTo>
                  <a:pt x="115" y="43"/>
                </a:lnTo>
                <a:lnTo>
                  <a:pt x="127" y="40"/>
                </a:lnTo>
                <a:lnTo>
                  <a:pt x="138" y="34"/>
                </a:lnTo>
                <a:lnTo>
                  <a:pt x="150" y="34"/>
                </a:lnTo>
                <a:lnTo>
                  <a:pt x="161" y="42"/>
                </a:lnTo>
                <a:lnTo>
                  <a:pt x="173" y="35"/>
                </a:lnTo>
                <a:lnTo>
                  <a:pt x="184" y="0"/>
                </a:lnTo>
                <a:lnTo>
                  <a:pt x="196" y="6"/>
                </a:lnTo>
                <a:lnTo>
                  <a:pt x="207" y="8"/>
                </a:lnTo>
                <a:lnTo>
                  <a:pt x="219" y="9"/>
                </a:lnTo>
                <a:lnTo>
                  <a:pt x="230" y="20"/>
                </a:lnTo>
                <a:lnTo>
                  <a:pt x="242" y="42"/>
                </a:lnTo>
                <a:lnTo>
                  <a:pt x="253" y="57"/>
                </a:lnTo>
                <a:lnTo>
                  <a:pt x="265" y="76"/>
                </a:lnTo>
                <a:lnTo>
                  <a:pt x="276" y="92"/>
                </a:lnTo>
                <a:lnTo>
                  <a:pt x="288" y="112"/>
                </a:lnTo>
                <a:lnTo>
                  <a:pt x="299" y="105"/>
                </a:lnTo>
                <a:lnTo>
                  <a:pt x="311" y="90"/>
                </a:lnTo>
                <a:lnTo>
                  <a:pt x="322" y="69"/>
                </a:lnTo>
                <a:lnTo>
                  <a:pt x="334" y="79"/>
                </a:lnTo>
                <a:lnTo>
                  <a:pt x="345" y="87"/>
                </a:lnTo>
                <a:lnTo>
                  <a:pt x="357" y="82"/>
                </a:lnTo>
                <a:lnTo>
                  <a:pt x="368" y="88"/>
                </a:lnTo>
                <a:lnTo>
                  <a:pt x="380" y="88"/>
                </a:lnTo>
                <a:lnTo>
                  <a:pt x="391" y="91"/>
                </a:lnTo>
                <a:lnTo>
                  <a:pt x="403" y="101"/>
                </a:lnTo>
                <a:lnTo>
                  <a:pt x="414" y="84"/>
                </a:lnTo>
                <a:lnTo>
                  <a:pt x="437" y="82"/>
                </a:lnTo>
              </a:path>
            </a:pathLst>
          </a:custGeom>
          <a:noFill/>
          <a:ln w="1270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3977" name="Freeform 89"/>
          <p:cNvSpPr>
            <a:spLocks/>
          </p:cNvSpPr>
          <p:nvPr/>
        </p:nvSpPr>
        <p:spPr bwMode="auto">
          <a:xfrm>
            <a:off x="3043238" y="4360863"/>
            <a:ext cx="3036887" cy="804862"/>
          </a:xfrm>
          <a:custGeom>
            <a:avLst/>
            <a:gdLst>
              <a:gd name="T0" fmla="*/ 0 w 195"/>
              <a:gd name="T1" fmla="*/ 73 h 73"/>
              <a:gd name="T2" fmla="*/ 11 w 195"/>
              <a:gd name="T3" fmla="*/ 45 h 73"/>
              <a:gd name="T4" fmla="*/ 46 w 195"/>
              <a:gd name="T5" fmla="*/ 48 h 73"/>
              <a:gd name="T6" fmla="*/ 57 w 195"/>
              <a:gd name="T7" fmla="*/ 62 h 73"/>
              <a:gd name="T8" fmla="*/ 69 w 195"/>
              <a:gd name="T9" fmla="*/ 33 h 73"/>
              <a:gd name="T10" fmla="*/ 80 w 195"/>
              <a:gd name="T11" fmla="*/ 36 h 73"/>
              <a:gd name="T12" fmla="*/ 92 w 195"/>
              <a:gd name="T13" fmla="*/ 36 h 73"/>
              <a:gd name="T14" fmla="*/ 103 w 195"/>
              <a:gd name="T15" fmla="*/ 0 h 73"/>
              <a:gd name="T16" fmla="*/ 115 w 195"/>
              <a:gd name="T17" fmla="*/ 25 h 73"/>
              <a:gd name="T18" fmla="*/ 126 w 195"/>
              <a:gd name="T19" fmla="*/ 5 h 73"/>
              <a:gd name="T20" fmla="*/ 138 w 195"/>
              <a:gd name="T21" fmla="*/ 59 h 73"/>
              <a:gd name="T22" fmla="*/ 149 w 195"/>
              <a:gd name="T23" fmla="*/ 66 h 73"/>
              <a:gd name="T24" fmla="*/ 161 w 195"/>
              <a:gd name="T25" fmla="*/ 34 h 73"/>
              <a:gd name="T26" fmla="*/ 172 w 195"/>
              <a:gd name="T27" fmla="*/ 49 h 73"/>
              <a:gd name="T28" fmla="*/ 184 w 195"/>
              <a:gd name="T29" fmla="*/ 26 h 73"/>
              <a:gd name="T30" fmla="*/ 195 w 195"/>
              <a:gd name="T31" fmla="*/ 13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5" h="73">
                <a:moveTo>
                  <a:pt x="0" y="73"/>
                </a:moveTo>
                <a:lnTo>
                  <a:pt x="11" y="45"/>
                </a:lnTo>
                <a:lnTo>
                  <a:pt x="46" y="48"/>
                </a:lnTo>
                <a:lnTo>
                  <a:pt x="57" y="62"/>
                </a:lnTo>
                <a:lnTo>
                  <a:pt x="69" y="33"/>
                </a:lnTo>
                <a:lnTo>
                  <a:pt x="80" y="36"/>
                </a:lnTo>
                <a:lnTo>
                  <a:pt x="92" y="36"/>
                </a:lnTo>
                <a:lnTo>
                  <a:pt x="103" y="0"/>
                </a:lnTo>
                <a:lnTo>
                  <a:pt x="115" y="25"/>
                </a:lnTo>
                <a:lnTo>
                  <a:pt x="126" y="5"/>
                </a:lnTo>
                <a:lnTo>
                  <a:pt x="138" y="59"/>
                </a:lnTo>
                <a:lnTo>
                  <a:pt x="149" y="66"/>
                </a:lnTo>
                <a:lnTo>
                  <a:pt x="161" y="34"/>
                </a:lnTo>
                <a:lnTo>
                  <a:pt x="172" y="49"/>
                </a:lnTo>
                <a:lnTo>
                  <a:pt x="184" y="26"/>
                </a:lnTo>
                <a:lnTo>
                  <a:pt x="195" y="13"/>
                </a:lnTo>
              </a:path>
            </a:pathLst>
          </a:custGeom>
          <a:noFill/>
          <a:ln w="1270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3978" name="Freeform 90"/>
          <p:cNvSpPr>
            <a:spLocks/>
          </p:cNvSpPr>
          <p:nvPr/>
        </p:nvSpPr>
        <p:spPr bwMode="auto">
          <a:xfrm>
            <a:off x="3043238" y="2395538"/>
            <a:ext cx="4300537" cy="3255962"/>
          </a:xfrm>
          <a:custGeom>
            <a:avLst/>
            <a:gdLst>
              <a:gd name="T0" fmla="*/ 0 w 276"/>
              <a:gd name="T1" fmla="*/ 167 h 295"/>
              <a:gd name="T2" fmla="*/ 11 w 276"/>
              <a:gd name="T3" fmla="*/ 163 h 295"/>
              <a:gd name="T4" fmla="*/ 46 w 276"/>
              <a:gd name="T5" fmla="*/ 124 h 295"/>
              <a:gd name="T6" fmla="*/ 57 w 276"/>
              <a:gd name="T7" fmla="*/ 104 h 295"/>
              <a:gd name="T8" fmla="*/ 69 w 276"/>
              <a:gd name="T9" fmla="*/ 114 h 295"/>
              <a:gd name="T10" fmla="*/ 80 w 276"/>
              <a:gd name="T11" fmla="*/ 132 h 295"/>
              <a:gd name="T12" fmla="*/ 92 w 276"/>
              <a:gd name="T13" fmla="*/ 106 h 295"/>
              <a:gd name="T14" fmla="*/ 103 w 276"/>
              <a:gd name="T15" fmla="*/ 92 h 295"/>
              <a:gd name="T16" fmla="*/ 115 w 276"/>
              <a:gd name="T17" fmla="*/ 85 h 295"/>
              <a:gd name="T18" fmla="*/ 126 w 276"/>
              <a:gd name="T19" fmla="*/ 143 h 295"/>
              <a:gd name="T20" fmla="*/ 138 w 276"/>
              <a:gd name="T21" fmla="*/ 295 h 295"/>
              <a:gd name="T22" fmla="*/ 149 w 276"/>
              <a:gd name="T23" fmla="*/ 195 h 295"/>
              <a:gd name="T24" fmla="*/ 161 w 276"/>
              <a:gd name="T25" fmla="*/ 144 h 295"/>
              <a:gd name="T26" fmla="*/ 172 w 276"/>
              <a:gd name="T27" fmla="*/ 128 h 295"/>
              <a:gd name="T28" fmla="*/ 184 w 276"/>
              <a:gd name="T29" fmla="*/ 87 h 295"/>
              <a:gd name="T30" fmla="*/ 195 w 276"/>
              <a:gd name="T31" fmla="*/ 70 h 295"/>
              <a:gd name="T32" fmla="*/ 207 w 276"/>
              <a:gd name="T33" fmla="*/ 45 h 295"/>
              <a:gd name="T34" fmla="*/ 218 w 276"/>
              <a:gd name="T35" fmla="*/ 52 h 295"/>
              <a:gd name="T36" fmla="*/ 230 w 276"/>
              <a:gd name="T37" fmla="*/ 36 h 295"/>
              <a:gd name="T38" fmla="*/ 241 w 276"/>
              <a:gd name="T39" fmla="*/ 39 h 295"/>
              <a:gd name="T40" fmla="*/ 253 w 276"/>
              <a:gd name="T41" fmla="*/ 24 h 295"/>
              <a:gd name="T42" fmla="*/ 264 w 276"/>
              <a:gd name="T43" fmla="*/ 10 h 295"/>
              <a:gd name="T44" fmla="*/ 276 w 276"/>
              <a:gd name="T45" fmla="*/ 0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76" h="295">
                <a:moveTo>
                  <a:pt x="0" y="167"/>
                </a:moveTo>
                <a:lnTo>
                  <a:pt x="11" y="163"/>
                </a:lnTo>
                <a:lnTo>
                  <a:pt x="46" y="124"/>
                </a:lnTo>
                <a:lnTo>
                  <a:pt x="57" y="104"/>
                </a:lnTo>
                <a:lnTo>
                  <a:pt x="69" y="114"/>
                </a:lnTo>
                <a:lnTo>
                  <a:pt x="80" y="132"/>
                </a:lnTo>
                <a:lnTo>
                  <a:pt x="92" y="106"/>
                </a:lnTo>
                <a:lnTo>
                  <a:pt x="103" y="92"/>
                </a:lnTo>
                <a:lnTo>
                  <a:pt x="115" y="85"/>
                </a:lnTo>
                <a:lnTo>
                  <a:pt x="126" y="143"/>
                </a:lnTo>
                <a:lnTo>
                  <a:pt x="138" y="295"/>
                </a:lnTo>
                <a:lnTo>
                  <a:pt x="149" y="195"/>
                </a:lnTo>
                <a:lnTo>
                  <a:pt x="161" y="144"/>
                </a:lnTo>
                <a:lnTo>
                  <a:pt x="172" y="128"/>
                </a:lnTo>
                <a:lnTo>
                  <a:pt x="184" y="87"/>
                </a:lnTo>
                <a:lnTo>
                  <a:pt x="195" y="70"/>
                </a:lnTo>
                <a:lnTo>
                  <a:pt x="207" y="45"/>
                </a:lnTo>
                <a:lnTo>
                  <a:pt x="218" y="52"/>
                </a:lnTo>
                <a:lnTo>
                  <a:pt x="230" y="36"/>
                </a:lnTo>
                <a:lnTo>
                  <a:pt x="241" y="39"/>
                </a:lnTo>
                <a:lnTo>
                  <a:pt x="253" y="24"/>
                </a:lnTo>
                <a:lnTo>
                  <a:pt x="264" y="10"/>
                </a:lnTo>
                <a:lnTo>
                  <a:pt x="276" y="0"/>
                </a:lnTo>
              </a:path>
            </a:pathLst>
          </a:custGeom>
          <a:noFill/>
          <a:ln w="1270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3979" name="Freeform 91"/>
          <p:cNvSpPr>
            <a:spLocks/>
          </p:cNvSpPr>
          <p:nvPr/>
        </p:nvSpPr>
        <p:spPr bwMode="auto">
          <a:xfrm>
            <a:off x="1062038" y="3422650"/>
            <a:ext cx="6453187" cy="1654175"/>
          </a:xfrm>
          <a:custGeom>
            <a:avLst/>
            <a:gdLst>
              <a:gd name="T0" fmla="*/ 0 w 414"/>
              <a:gd name="T1" fmla="*/ 37 h 150"/>
              <a:gd name="T2" fmla="*/ 12 w 414"/>
              <a:gd name="T3" fmla="*/ 28 h 150"/>
              <a:gd name="T4" fmla="*/ 23 w 414"/>
              <a:gd name="T5" fmla="*/ 31 h 150"/>
              <a:gd name="T6" fmla="*/ 35 w 414"/>
              <a:gd name="T7" fmla="*/ 31 h 150"/>
              <a:gd name="T8" fmla="*/ 46 w 414"/>
              <a:gd name="T9" fmla="*/ 31 h 150"/>
              <a:gd name="T10" fmla="*/ 58 w 414"/>
              <a:gd name="T11" fmla="*/ 46 h 150"/>
              <a:gd name="T12" fmla="*/ 69 w 414"/>
              <a:gd name="T13" fmla="*/ 52 h 150"/>
              <a:gd name="T14" fmla="*/ 81 w 414"/>
              <a:gd name="T15" fmla="*/ 53 h 150"/>
              <a:gd name="T16" fmla="*/ 92 w 414"/>
              <a:gd name="T17" fmla="*/ 53 h 150"/>
              <a:gd name="T18" fmla="*/ 104 w 414"/>
              <a:gd name="T19" fmla="*/ 63 h 150"/>
              <a:gd name="T20" fmla="*/ 115 w 414"/>
              <a:gd name="T21" fmla="*/ 61 h 150"/>
              <a:gd name="T22" fmla="*/ 127 w 414"/>
              <a:gd name="T23" fmla="*/ 56 h 150"/>
              <a:gd name="T24" fmla="*/ 138 w 414"/>
              <a:gd name="T25" fmla="*/ 40 h 150"/>
              <a:gd name="T26" fmla="*/ 150 w 414"/>
              <a:gd name="T27" fmla="*/ 45 h 150"/>
              <a:gd name="T28" fmla="*/ 161 w 414"/>
              <a:gd name="T29" fmla="*/ 60 h 150"/>
              <a:gd name="T30" fmla="*/ 173 w 414"/>
              <a:gd name="T31" fmla="*/ 42 h 150"/>
              <a:gd name="T32" fmla="*/ 184 w 414"/>
              <a:gd name="T33" fmla="*/ 0 h 150"/>
              <a:gd name="T34" fmla="*/ 196 w 414"/>
              <a:gd name="T35" fmla="*/ 0 h 150"/>
              <a:gd name="T36" fmla="*/ 207 w 414"/>
              <a:gd name="T37" fmla="*/ 5 h 150"/>
              <a:gd name="T38" fmla="*/ 219 w 414"/>
              <a:gd name="T39" fmla="*/ 9 h 150"/>
              <a:gd name="T40" fmla="*/ 230 w 414"/>
              <a:gd name="T41" fmla="*/ 18 h 150"/>
              <a:gd name="T42" fmla="*/ 242 w 414"/>
              <a:gd name="T43" fmla="*/ 25 h 150"/>
              <a:gd name="T44" fmla="*/ 253 w 414"/>
              <a:gd name="T45" fmla="*/ 52 h 150"/>
              <a:gd name="T46" fmla="*/ 265 w 414"/>
              <a:gd name="T47" fmla="*/ 122 h 150"/>
              <a:gd name="T48" fmla="*/ 276 w 414"/>
              <a:gd name="T49" fmla="*/ 150 h 150"/>
              <a:gd name="T50" fmla="*/ 288 w 414"/>
              <a:gd name="T51" fmla="*/ 133 h 150"/>
              <a:gd name="T52" fmla="*/ 299 w 414"/>
              <a:gd name="T53" fmla="*/ 102 h 150"/>
              <a:gd name="T54" fmla="*/ 311 w 414"/>
              <a:gd name="T55" fmla="*/ 78 h 150"/>
              <a:gd name="T56" fmla="*/ 322 w 414"/>
              <a:gd name="T57" fmla="*/ 69 h 150"/>
              <a:gd name="T58" fmla="*/ 334 w 414"/>
              <a:gd name="T59" fmla="*/ 100 h 150"/>
              <a:gd name="T60" fmla="*/ 345 w 414"/>
              <a:gd name="T61" fmla="*/ 114 h 150"/>
              <a:gd name="T62" fmla="*/ 357 w 414"/>
              <a:gd name="T63" fmla="*/ 117 h 150"/>
              <a:gd name="T64" fmla="*/ 368 w 414"/>
              <a:gd name="T65" fmla="*/ 123 h 150"/>
              <a:gd name="T66" fmla="*/ 380 w 414"/>
              <a:gd name="T67" fmla="*/ 126 h 150"/>
              <a:gd name="T68" fmla="*/ 391 w 414"/>
              <a:gd name="T69" fmla="*/ 115 h 150"/>
              <a:gd name="T70" fmla="*/ 403 w 414"/>
              <a:gd name="T71" fmla="*/ 116 h 150"/>
              <a:gd name="T72" fmla="*/ 414 w 414"/>
              <a:gd name="T73" fmla="*/ 83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14" h="150">
                <a:moveTo>
                  <a:pt x="0" y="37"/>
                </a:moveTo>
                <a:lnTo>
                  <a:pt x="12" y="28"/>
                </a:lnTo>
                <a:lnTo>
                  <a:pt x="23" y="31"/>
                </a:lnTo>
                <a:lnTo>
                  <a:pt x="35" y="31"/>
                </a:lnTo>
                <a:lnTo>
                  <a:pt x="46" y="31"/>
                </a:lnTo>
                <a:lnTo>
                  <a:pt x="58" y="46"/>
                </a:lnTo>
                <a:lnTo>
                  <a:pt x="69" y="52"/>
                </a:lnTo>
                <a:lnTo>
                  <a:pt x="81" y="53"/>
                </a:lnTo>
                <a:lnTo>
                  <a:pt x="92" y="53"/>
                </a:lnTo>
                <a:lnTo>
                  <a:pt x="104" y="63"/>
                </a:lnTo>
                <a:lnTo>
                  <a:pt x="115" y="61"/>
                </a:lnTo>
                <a:lnTo>
                  <a:pt x="127" y="56"/>
                </a:lnTo>
                <a:lnTo>
                  <a:pt x="138" y="40"/>
                </a:lnTo>
                <a:lnTo>
                  <a:pt x="150" y="45"/>
                </a:lnTo>
                <a:lnTo>
                  <a:pt x="161" y="60"/>
                </a:lnTo>
                <a:lnTo>
                  <a:pt x="173" y="42"/>
                </a:lnTo>
                <a:lnTo>
                  <a:pt x="184" y="0"/>
                </a:lnTo>
                <a:lnTo>
                  <a:pt x="196" y="0"/>
                </a:lnTo>
                <a:lnTo>
                  <a:pt x="207" y="5"/>
                </a:lnTo>
                <a:lnTo>
                  <a:pt x="219" y="9"/>
                </a:lnTo>
                <a:lnTo>
                  <a:pt x="230" y="18"/>
                </a:lnTo>
                <a:lnTo>
                  <a:pt x="242" y="25"/>
                </a:lnTo>
                <a:lnTo>
                  <a:pt x="253" y="52"/>
                </a:lnTo>
                <a:lnTo>
                  <a:pt x="265" y="122"/>
                </a:lnTo>
                <a:lnTo>
                  <a:pt x="276" y="150"/>
                </a:lnTo>
                <a:lnTo>
                  <a:pt x="288" y="133"/>
                </a:lnTo>
                <a:lnTo>
                  <a:pt x="299" y="102"/>
                </a:lnTo>
                <a:lnTo>
                  <a:pt x="311" y="78"/>
                </a:lnTo>
                <a:lnTo>
                  <a:pt x="322" y="69"/>
                </a:lnTo>
                <a:lnTo>
                  <a:pt x="334" y="100"/>
                </a:lnTo>
                <a:lnTo>
                  <a:pt x="345" y="114"/>
                </a:lnTo>
                <a:lnTo>
                  <a:pt x="357" y="117"/>
                </a:lnTo>
                <a:lnTo>
                  <a:pt x="368" y="123"/>
                </a:lnTo>
                <a:lnTo>
                  <a:pt x="380" y="126"/>
                </a:lnTo>
                <a:lnTo>
                  <a:pt x="391" y="115"/>
                </a:lnTo>
                <a:lnTo>
                  <a:pt x="403" y="116"/>
                </a:lnTo>
                <a:lnTo>
                  <a:pt x="414" y="83"/>
                </a:lnTo>
              </a:path>
            </a:pathLst>
          </a:custGeom>
          <a:noFill/>
          <a:ln w="1270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3980" name="Freeform 92"/>
          <p:cNvSpPr>
            <a:spLocks/>
          </p:cNvSpPr>
          <p:nvPr/>
        </p:nvSpPr>
        <p:spPr bwMode="auto">
          <a:xfrm>
            <a:off x="3043238" y="3587750"/>
            <a:ext cx="4830762" cy="971550"/>
          </a:xfrm>
          <a:custGeom>
            <a:avLst/>
            <a:gdLst>
              <a:gd name="T0" fmla="*/ 0 w 310"/>
              <a:gd name="T1" fmla="*/ 79 h 88"/>
              <a:gd name="T2" fmla="*/ 11 w 310"/>
              <a:gd name="T3" fmla="*/ 71 h 88"/>
              <a:gd name="T4" fmla="*/ 46 w 310"/>
              <a:gd name="T5" fmla="*/ 82 h 88"/>
              <a:gd name="T6" fmla="*/ 57 w 310"/>
              <a:gd name="T7" fmla="*/ 28 h 88"/>
              <a:gd name="T8" fmla="*/ 69 w 310"/>
              <a:gd name="T9" fmla="*/ 18 h 88"/>
              <a:gd name="T10" fmla="*/ 80 w 310"/>
              <a:gd name="T11" fmla="*/ 16 h 88"/>
              <a:gd name="T12" fmla="*/ 92 w 310"/>
              <a:gd name="T13" fmla="*/ 8 h 88"/>
              <a:gd name="T14" fmla="*/ 103 w 310"/>
              <a:gd name="T15" fmla="*/ 19 h 88"/>
              <a:gd name="T16" fmla="*/ 115 w 310"/>
              <a:gd name="T17" fmla="*/ 43 h 88"/>
              <a:gd name="T18" fmla="*/ 126 w 310"/>
              <a:gd name="T19" fmla="*/ 37 h 88"/>
              <a:gd name="T20" fmla="*/ 138 w 310"/>
              <a:gd name="T21" fmla="*/ 44 h 88"/>
              <a:gd name="T22" fmla="*/ 149 w 310"/>
              <a:gd name="T23" fmla="*/ 84 h 88"/>
              <a:gd name="T24" fmla="*/ 161 w 310"/>
              <a:gd name="T25" fmla="*/ 88 h 88"/>
              <a:gd name="T26" fmla="*/ 172 w 310"/>
              <a:gd name="T27" fmla="*/ 67 h 88"/>
              <a:gd name="T28" fmla="*/ 184 w 310"/>
              <a:gd name="T29" fmla="*/ 60 h 88"/>
              <a:gd name="T30" fmla="*/ 195 w 310"/>
              <a:gd name="T31" fmla="*/ 37 h 88"/>
              <a:gd name="T32" fmla="*/ 207 w 310"/>
              <a:gd name="T33" fmla="*/ 44 h 88"/>
              <a:gd name="T34" fmla="*/ 218 w 310"/>
              <a:gd name="T35" fmla="*/ 41 h 88"/>
              <a:gd name="T36" fmla="*/ 230 w 310"/>
              <a:gd name="T37" fmla="*/ 28 h 88"/>
              <a:gd name="T38" fmla="*/ 241 w 310"/>
              <a:gd name="T39" fmla="*/ 32 h 88"/>
              <a:gd name="T40" fmla="*/ 253 w 310"/>
              <a:gd name="T41" fmla="*/ 33 h 88"/>
              <a:gd name="T42" fmla="*/ 264 w 310"/>
              <a:gd name="T43" fmla="*/ 20 h 88"/>
              <a:gd name="T44" fmla="*/ 276 w 310"/>
              <a:gd name="T45" fmla="*/ 41 h 88"/>
              <a:gd name="T46" fmla="*/ 287 w 310"/>
              <a:gd name="T47" fmla="*/ 22 h 88"/>
              <a:gd name="T48" fmla="*/ 299 w 310"/>
              <a:gd name="T49" fmla="*/ 11 h 88"/>
              <a:gd name="T50" fmla="*/ 310 w 310"/>
              <a:gd name="T51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10" h="88">
                <a:moveTo>
                  <a:pt x="0" y="79"/>
                </a:moveTo>
                <a:lnTo>
                  <a:pt x="11" y="71"/>
                </a:lnTo>
                <a:lnTo>
                  <a:pt x="46" y="82"/>
                </a:lnTo>
                <a:lnTo>
                  <a:pt x="57" y="28"/>
                </a:lnTo>
                <a:lnTo>
                  <a:pt x="69" y="18"/>
                </a:lnTo>
                <a:lnTo>
                  <a:pt x="80" y="16"/>
                </a:lnTo>
                <a:lnTo>
                  <a:pt x="92" y="8"/>
                </a:lnTo>
                <a:lnTo>
                  <a:pt x="103" y="19"/>
                </a:lnTo>
                <a:lnTo>
                  <a:pt x="115" y="43"/>
                </a:lnTo>
                <a:lnTo>
                  <a:pt x="126" y="37"/>
                </a:lnTo>
                <a:lnTo>
                  <a:pt x="138" y="44"/>
                </a:lnTo>
                <a:lnTo>
                  <a:pt x="149" y="84"/>
                </a:lnTo>
                <a:lnTo>
                  <a:pt x="161" y="88"/>
                </a:lnTo>
                <a:lnTo>
                  <a:pt x="172" y="67"/>
                </a:lnTo>
                <a:lnTo>
                  <a:pt x="184" y="60"/>
                </a:lnTo>
                <a:lnTo>
                  <a:pt x="195" y="37"/>
                </a:lnTo>
                <a:lnTo>
                  <a:pt x="207" y="44"/>
                </a:lnTo>
                <a:lnTo>
                  <a:pt x="218" y="41"/>
                </a:lnTo>
                <a:lnTo>
                  <a:pt x="230" y="28"/>
                </a:lnTo>
                <a:lnTo>
                  <a:pt x="241" y="32"/>
                </a:lnTo>
                <a:lnTo>
                  <a:pt x="253" y="33"/>
                </a:lnTo>
                <a:lnTo>
                  <a:pt x="264" y="20"/>
                </a:lnTo>
                <a:lnTo>
                  <a:pt x="276" y="41"/>
                </a:lnTo>
                <a:lnTo>
                  <a:pt x="287" y="22"/>
                </a:lnTo>
                <a:lnTo>
                  <a:pt x="299" y="11"/>
                </a:lnTo>
                <a:lnTo>
                  <a:pt x="310" y="0"/>
                </a:lnTo>
              </a:path>
            </a:pathLst>
          </a:custGeom>
          <a:noFill/>
          <a:ln w="1270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3981" name="Freeform 93"/>
          <p:cNvSpPr>
            <a:spLocks/>
          </p:cNvSpPr>
          <p:nvPr/>
        </p:nvSpPr>
        <p:spPr bwMode="auto">
          <a:xfrm>
            <a:off x="1062038" y="2527300"/>
            <a:ext cx="6999287" cy="1281113"/>
          </a:xfrm>
          <a:custGeom>
            <a:avLst/>
            <a:gdLst>
              <a:gd name="T0" fmla="*/ 0 w 449"/>
              <a:gd name="T1" fmla="*/ 62 h 116"/>
              <a:gd name="T2" fmla="*/ 12 w 449"/>
              <a:gd name="T3" fmla="*/ 44 h 116"/>
              <a:gd name="T4" fmla="*/ 23 w 449"/>
              <a:gd name="T5" fmla="*/ 54 h 116"/>
              <a:gd name="T6" fmla="*/ 35 w 449"/>
              <a:gd name="T7" fmla="*/ 45 h 116"/>
              <a:gd name="T8" fmla="*/ 46 w 449"/>
              <a:gd name="T9" fmla="*/ 49 h 116"/>
              <a:gd name="T10" fmla="*/ 58 w 449"/>
              <a:gd name="T11" fmla="*/ 57 h 116"/>
              <a:gd name="T12" fmla="*/ 69 w 449"/>
              <a:gd name="T13" fmla="*/ 60 h 116"/>
              <a:gd name="T14" fmla="*/ 81 w 449"/>
              <a:gd name="T15" fmla="*/ 61 h 116"/>
              <a:gd name="T16" fmla="*/ 104 w 449"/>
              <a:gd name="T17" fmla="*/ 68 h 116"/>
              <a:gd name="T18" fmla="*/ 115 w 449"/>
              <a:gd name="T19" fmla="*/ 68 h 116"/>
              <a:gd name="T20" fmla="*/ 127 w 449"/>
              <a:gd name="T21" fmla="*/ 68 h 116"/>
              <a:gd name="T22" fmla="*/ 138 w 449"/>
              <a:gd name="T23" fmla="*/ 58 h 116"/>
              <a:gd name="T24" fmla="*/ 150 w 449"/>
              <a:gd name="T25" fmla="*/ 57 h 116"/>
              <a:gd name="T26" fmla="*/ 161 w 449"/>
              <a:gd name="T27" fmla="*/ 71 h 116"/>
              <a:gd name="T28" fmla="*/ 173 w 449"/>
              <a:gd name="T29" fmla="*/ 65 h 116"/>
              <a:gd name="T30" fmla="*/ 184 w 449"/>
              <a:gd name="T31" fmla="*/ 23 h 116"/>
              <a:gd name="T32" fmla="*/ 196 w 449"/>
              <a:gd name="T33" fmla="*/ 26 h 116"/>
              <a:gd name="T34" fmla="*/ 207 w 449"/>
              <a:gd name="T35" fmla="*/ 30 h 116"/>
              <a:gd name="T36" fmla="*/ 219 w 449"/>
              <a:gd name="T37" fmla="*/ 36 h 116"/>
              <a:gd name="T38" fmla="*/ 230 w 449"/>
              <a:gd name="T39" fmla="*/ 42 h 116"/>
              <a:gd name="T40" fmla="*/ 242 w 449"/>
              <a:gd name="T41" fmla="*/ 65 h 116"/>
              <a:gd name="T42" fmla="*/ 253 w 449"/>
              <a:gd name="T43" fmla="*/ 69 h 116"/>
              <a:gd name="T44" fmla="*/ 265 w 449"/>
              <a:gd name="T45" fmla="*/ 106 h 116"/>
              <a:gd name="T46" fmla="*/ 276 w 449"/>
              <a:gd name="T47" fmla="*/ 116 h 116"/>
              <a:gd name="T48" fmla="*/ 288 w 449"/>
              <a:gd name="T49" fmla="*/ 102 h 116"/>
              <a:gd name="T50" fmla="*/ 299 w 449"/>
              <a:gd name="T51" fmla="*/ 73 h 116"/>
              <a:gd name="T52" fmla="*/ 311 w 449"/>
              <a:gd name="T53" fmla="*/ 52 h 116"/>
              <a:gd name="T54" fmla="*/ 322 w 449"/>
              <a:gd name="T55" fmla="*/ 45 h 116"/>
              <a:gd name="T56" fmla="*/ 334 w 449"/>
              <a:gd name="T57" fmla="*/ 36 h 116"/>
              <a:gd name="T58" fmla="*/ 345 w 449"/>
              <a:gd name="T59" fmla="*/ 26 h 116"/>
              <a:gd name="T60" fmla="*/ 357 w 449"/>
              <a:gd name="T61" fmla="*/ 38 h 116"/>
              <a:gd name="T62" fmla="*/ 368 w 449"/>
              <a:gd name="T63" fmla="*/ 35 h 116"/>
              <a:gd name="T64" fmla="*/ 380 w 449"/>
              <a:gd name="T65" fmla="*/ 29 h 116"/>
              <a:gd name="T66" fmla="*/ 391 w 449"/>
              <a:gd name="T67" fmla="*/ 31 h 116"/>
              <a:gd name="T68" fmla="*/ 403 w 449"/>
              <a:gd name="T69" fmla="*/ 48 h 116"/>
              <a:gd name="T70" fmla="*/ 414 w 449"/>
              <a:gd name="T71" fmla="*/ 52 h 116"/>
              <a:gd name="T72" fmla="*/ 426 w 449"/>
              <a:gd name="T73" fmla="*/ 56 h 116"/>
              <a:gd name="T74" fmla="*/ 437 w 449"/>
              <a:gd name="T75" fmla="*/ 30 h 116"/>
              <a:gd name="T76" fmla="*/ 449 w 449"/>
              <a:gd name="T77" fmla="*/ 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49" h="116">
                <a:moveTo>
                  <a:pt x="0" y="62"/>
                </a:moveTo>
                <a:lnTo>
                  <a:pt x="12" y="44"/>
                </a:lnTo>
                <a:lnTo>
                  <a:pt x="23" y="54"/>
                </a:lnTo>
                <a:lnTo>
                  <a:pt x="35" y="45"/>
                </a:lnTo>
                <a:lnTo>
                  <a:pt x="46" y="49"/>
                </a:lnTo>
                <a:lnTo>
                  <a:pt x="58" y="57"/>
                </a:lnTo>
                <a:lnTo>
                  <a:pt x="69" y="60"/>
                </a:lnTo>
                <a:lnTo>
                  <a:pt x="81" y="61"/>
                </a:lnTo>
                <a:lnTo>
                  <a:pt x="104" y="68"/>
                </a:lnTo>
                <a:lnTo>
                  <a:pt x="115" y="68"/>
                </a:lnTo>
                <a:lnTo>
                  <a:pt x="127" y="68"/>
                </a:lnTo>
                <a:lnTo>
                  <a:pt x="138" y="58"/>
                </a:lnTo>
                <a:lnTo>
                  <a:pt x="150" y="57"/>
                </a:lnTo>
                <a:lnTo>
                  <a:pt x="161" y="71"/>
                </a:lnTo>
                <a:lnTo>
                  <a:pt x="173" y="65"/>
                </a:lnTo>
                <a:lnTo>
                  <a:pt x="184" y="23"/>
                </a:lnTo>
                <a:lnTo>
                  <a:pt x="196" y="26"/>
                </a:lnTo>
                <a:lnTo>
                  <a:pt x="207" y="30"/>
                </a:lnTo>
                <a:lnTo>
                  <a:pt x="219" y="36"/>
                </a:lnTo>
                <a:lnTo>
                  <a:pt x="230" y="42"/>
                </a:lnTo>
                <a:lnTo>
                  <a:pt x="242" y="65"/>
                </a:lnTo>
                <a:lnTo>
                  <a:pt x="253" y="69"/>
                </a:lnTo>
                <a:lnTo>
                  <a:pt x="265" y="106"/>
                </a:lnTo>
                <a:lnTo>
                  <a:pt x="276" y="116"/>
                </a:lnTo>
                <a:lnTo>
                  <a:pt x="288" y="102"/>
                </a:lnTo>
                <a:lnTo>
                  <a:pt x="299" y="73"/>
                </a:lnTo>
                <a:lnTo>
                  <a:pt x="311" y="52"/>
                </a:lnTo>
                <a:lnTo>
                  <a:pt x="322" y="45"/>
                </a:lnTo>
                <a:lnTo>
                  <a:pt x="334" y="36"/>
                </a:lnTo>
                <a:lnTo>
                  <a:pt x="345" y="26"/>
                </a:lnTo>
                <a:lnTo>
                  <a:pt x="357" y="38"/>
                </a:lnTo>
                <a:lnTo>
                  <a:pt x="368" y="35"/>
                </a:lnTo>
                <a:lnTo>
                  <a:pt x="380" y="29"/>
                </a:lnTo>
                <a:lnTo>
                  <a:pt x="391" y="31"/>
                </a:lnTo>
                <a:lnTo>
                  <a:pt x="403" y="48"/>
                </a:lnTo>
                <a:lnTo>
                  <a:pt x="414" y="52"/>
                </a:lnTo>
                <a:lnTo>
                  <a:pt x="426" y="56"/>
                </a:lnTo>
                <a:lnTo>
                  <a:pt x="437" y="30"/>
                </a:lnTo>
                <a:lnTo>
                  <a:pt x="449" y="0"/>
                </a:lnTo>
              </a:path>
            </a:pathLst>
          </a:custGeom>
          <a:noFill/>
          <a:ln w="1270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3982" name="Freeform 94"/>
          <p:cNvSpPr>
            <a:spLocks/>
          </p:cNvSpPr>
          <p:nvPr/>
        </p:nvSpPr>
        <p:spPr bwMode="auto">
          <a:xfrm>
            <a:off x="1062038" y="2725738"/>
            <a:ext cx="6811962" cy="1943100"/>
          </a:xfrm>
          <a:custGeom>
            <a:avLst/>
            <a:gdLst>
              <a:gd name="T0" fmla="*/ 0 w 437"/>
              <a:gd name="T1" fmla="*/ 66 h 176"/>
              <a:gd name="T2" fmla="*/ 12 w 437"/>
              <a:gd name="T3" fmla="*/ 67 h 176"/>
              <a:gd name="T4" fmla="*/ 23 w 437"/>
              <a:gd name="T5" fmla="*/ 62 h 176"/>
              <a:gd name="T6" fmla="*/ 35 w 437"/>
              <a:gd name="T7" fmla="*/ 63 h 176"/>
              <a:gd name="T8" fmla="*/ 46 w 437"/>
              <a:gd name="T9" fmla="*/ 64 h 176"/>
              <a:gd name="T10" fmla="*/ 58 w 437"/>
              <a:gd name="T11" fmla="*/ 84 h 176"/>
              <a:gd name="T12" fmla="*/ 69 w 437"/>
              <a:gd name="T13" fmla="*/ 88 h 176"/>
              <a:gd name="T14" fmla="*/ 81 w 437"/>
              <a:gd name="T15" fmla="*/ 80 h 176"/>
              <a:gd name="T16" fmla="*/ 92 w 437"/>
              <a:gd name="T17" fmla="*/ 83 h 176"/>
              <a:gd name="T18" fmla="*/ 104 w 437"/>
              <a:gd name="T19" fmla="*/ 94 h 176"/>
              <a:gd name="T20" fmla="*/ 115 w 437"/>
              <a:gd name="T21" fmla="*/ 84 h 176"/>
              <a:gd name="T22" fmla="*/ 127 w 437"/>
              <a:gd name="T23" fmla="*/ 87 h 176"/>
              <a:gd name="T24" fmla="*/ 138 w 437"/>
              <a:gd name="T25" fmla="*/ 71 h 176"/>
              <a:gd name="T26" fmla="*/ 150 w 437"/>
              <a:gd name="T27" fmla="*/ 77 h 176"/>
              <a:gd name="T28" fmla="*/ 161 w 437"/>
              <a:gd name="T29" fmla="*/ 77 h 176"/>
              <a:gd name="T30" fmla="*/ 173 w 437"/>
              <a:gd name="T31" fmla="*/ 73 h 176"/>
              <a:gd name="T32" fmla="*/ 184 w 437"/>
              <a:gd name="T33" fmla="*/ 38 h 176"/>
              <a:gd name="T34" fmla="*/ 196 w 437"/>
              <a:gd name="T35" fmla="*/ 37 h 176"/>
              <a:gd name="T36" fmla="*/ 207 w 437"/>
              <a:gd name="T37" fmla="*/ 38 h 176"/>
              <a:gd name="T38" fmla="*/ 219 w 437"/>
              <a:gd name="T39" fmla="*/ 50 h 176"/>
              <a:gd name="T40" fmla="*/ 230 w 437"/>
              <a:gd name="T41" fmla="*/ 74 h 176"/>
              <a:gd name="T42" fmla="*/ 242 w 437"/>
              <a:gd name="T43" fmla="*/ 85 h 176"/>
              <a:gd name="T44" fmla="*/ 253 w 437"/>
              <a:gd name="T45" fmla="*/ 100 h 176"/>
              <a:gd name="T46" fmla="*/ 265 w 437"/>
              <a:gd name="T47" fmla="*/ 148 h 176"/>
              <a:gd name="T48" fmla="*/ 276 w 437"/>
              <a:gd name="T49" fmla="*/ 176 h 176"/>
              <a:gd name="T50" fmla="*/ 288 w 437"/>
              <a:gd name="T51" fmla="*/ 155 h 176"/>
              <a:gd name="T52" fmla="*/ 299 w 437"/>
              <a:gd name="T53" fmla="*/ 96 h 176"/>
              <a:gd name="T54" fmla="*/ 311 w 437"/>
              <a:gd name="T55" fmla="*/ 80 h 176"/>
              <a:gd name="T56" fmla="*/ 322 w 437"/>
              <a:gd name="T57" fmla="*/ 89 h 176"/>
              <a:gd name="T58" fmla="*/ 334 w 437"/>
              <a:gd name="T59" fmla="*/ 63 h 176"/>
              <a:gd name="T60" fmla="*/ 345 w 437"/>
              <a:gd name="T61" fmla="*/ 48 h 176"/>
              <a:gd name="T62" fmla="*/ 357 w 437"/>
              <a:gd name="T63" fmla="*/ 60 h 176"/>
              <a:gd name="T64" fmla="*/ 368 w 437"/>
              <a:gd name="T65" fmla="*/ 52 h 176"/>
              <a:gd name="T66" fmla="*/ 380 w 437"/>
              <a:gd name="T67" fmla="*/ 39 h 176"/>
              <a:gd name="T68" fmla="*/ 391 w 437"/>
              <a:gd name="T69" fmla="*/ 31 h 176"/>
              <a:gd name="T70" fmla="*/ 403 w 437"/>
              <a:gd name="T71" fmla="*/ 37 h 176"/>
              <a:gd name="T72" fmla="*/ 414 w 437"/>
              <a:gd name="T73" fmla="*/ 39 h 176"/>
              <a:gd name="T74" fmla="*/ 426 w 437"/>
              <a:gd name="T75" fmla="*/ 33 h 176"/>
              <a:gd name="T76" fmla="*/ 437 w 437"/>
              <a:gd name="T77" fmla="*/ 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37" h="176">
                <a:moveTo>
                  <a:pt x="0" y="66"/>
                </a:moveTo>
                <a:lnTo>
                  <a:pt x="12" y="67"/>
                </a:lnTo>
                <a:lnTo>
                  <a:pt x="23" y="62"/>
                </a:lnTo>
                <a:lnTo>
                  <a:pt x="35" y="63"/>
                </a:lnTo>
                <a:lnTo>
                  <a:pt x="46" y="64"/>
                </a:lnTo>
                <a:lnTo>
                  <a:pt x="58" y="84"/>
                </a:lnTo>
                <a:lnTo>
                  <a:pt x="69" y="88"/>
                </a:lnTo>
                <a:lnTo>
                  <a:pt x="81" y="80"/>
                </a:lnTo>
                <a:lnTo>
                  <a:pt x="92" y="83"/>
                </a:lnTo>
                <a:lnTo>
                  <a:pt x="104" y="94"/>
                </a:lnTo>
                <a:lnTo>
                  <a:pt x="115" y="84"/>
                </a:lnTo>
                <a:lnTo>
                  <a:pt x="127" y="87"/>
                </a:lnTo>
                <a:lnTo>
                  <a:pt x="138" y="71"/>
                </a:lnTo>
                <a:lnTo>
                  <a:pt x="150" y="77"/>
                </a:lnTo>
                <a:lnTo>
                  <a:pt x="161" y="77"/>
                </a:lnTo>
                <a:lnTo>
                  <a:pt x="173" y="73"/>
                </a:lnTo>
                <a:lnTo>
                  <a:pt x="184" y="38"/>
                </a:lnTo>
                <a:lnTo>
                  <a:pt x="196" y="37"/>
                </a:lnTo>
                <a:lnTo>
                  <a:pt x="207" y="38"/>
                </a:lnTo>
                <a:lnTo>
                  <a:pt x="219" y="50"/>
                </a:lnTo>
                <a:lnTo>
                  <a:pt x="230" y="74"/>
                </a:lnTo>
                <a:lnTo>
                  <a:pt x="242" y="85"/>
                </a:lnTo>
                <a:lnTo>
                  <a:pt x="253" y="100"/>
                </a:lnTo>
                <a:lnTo>
                  <a:pt x="265" y="148"/>
                </a:lnTo>
                <a:lnTo>
                  <a:pt x="276" y="176"/>
                </a:lnTo>
                <a:lnTo>
                  <a:pt x="288" y="155"/>
                </a:lnTo>
                <a:lnTo>
                  <a:pt x="299" y="96"/>
                </a:lnTo>
                <a:lnTo>
                  <a:pt x="311" y="80"/>
                </a:lnTo>
                <a:lnTo>
                  <a:pt x="322" y="89"/>
                </a:lnTo>
                <a:lnTo>
                  <a:pt x="334" y="63"/>
                </a:lnTo>
                <a:lnTo>
                  <a:pt x="345" y="48"/>
                </a:lnTo>
                <a:lnTo>
                  <a:pt x="357" y="60"/>
                </a:lnTo>
                <a:lnTo>
                  <a:pt x="368" y="52"/>
                </a:lnTo>
                <a:lnTo>
                  <a:pt x="380" y="39"/>
                </a:lnTo>
                <a:lnTo>
                  <a:pt x="391" y="31"/>
                </a:lnTo>
                <a:lnTo>
                  <a:pt x="403" y="37"/>
                </a:lnTo>
                <a:lnTo>
                  <a:pt x="414" y="39"/>
                </a:lnTo>
                <a:lnTo>
                  <a:pt x="426" y="33"/>
                </a:lnTo>
                <a:lnTo>
                  <a:pt x="437" y="0"/>
                </a:lnTo>
              </a:path>
            </a:pathLst>
          </a:custGeom>
          <a:noFill/>
          <a:ln w="1270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3983" name="Freeform 95"/>
          <p:cNvSpPr>
            <a:spLocks/>
          </p:cNvSpPr>
          <p:nvPr/>
        </p:nvSpPr>
        <p:spPr bwMode="auto">
          <a:xfrm>
            <a:off x="1062038" y="3643313"/>
            <a:ext cx="6999287" cy="1047750"/>
          </a:xfrm>
          <a:custGeom>
            <a:avLst/>
            <a:gdLst>
              <a:gd name="T0" fmla="*/ 0 w 449"/>
              <a:gd name="T1" fmla="*/ 33 h 95"/>
              <a:gd name="T2" fmla="*/ 12 w 449"/>
              <a:gd name="T3" fmla="*/ 10 h 95"/>
              <a:gd name="T4" fmla="*/ 23 w 449"/>
              <a:gd name="T5" fmla="*/ 32 h 95"/>
              <a:gd name="T6" fmla="*/ 35 w 449"/>
              <a:gd name="T7" fmla="*/ 41 h 95"/>
              <a:gd name="T8" fmla="*/ 46 w 449"/>
              <a:gd name="T9" fmla="*/ 20 h 95"/>
              <a:gd name="T10" fmla="*/ 58 w 449"/>
              <a:gd name="T11" fmla="*/ 70 h 95"/>
              <a:gd name="T12" fmla="*/ 69 w 449"/>
              <a:gd name="T13" fmla="*/ 83 h 95"/>
              <a:gd name="T14" fmla="*/ 81 w 449"/>
              <a:gd name="T15" fmla="*/ 83 h 95"/>
              <a:gd name="T16" fmla="*/ 92 w 449"/>
              <a:gd name="T17" fmla="*/ 78 h 95"/>
              <a:gd name="T18" fmla="*/ 104 w 449"/>
              <a:gd name="T19" fmla="*/ 86 h 95"/>
              <a:gd name="T20" fmla="*/ 115 w 449"/>
              <a:gd name="T21" fmla="*/ 84 h 95"/>
              <a:gd name="T22" fmla="*/ 127 w 449"/>
              <a:gd name="T23" fmla="*/ 57 h 95"/>
              <a:gd name="T24" fmla="*/ 138 w 449"/>
              <a:gd name="T25" fmla="*/ 39 h 95"/>
              <a:gd name="T26" fmla="*/ 150 w 449"/>
              <a:gd name="T27" fmla="*/ 50 h 95"/>
              <a:gd name="T28" fmla="*/ 161 w 449"/>
              <a:gd name="T29" fmla="*/ 72 h 95"/>
              <a:gd name="T30" fmla="*/ 173 w 449"/>
              <a:gd name="T31" fmla="*/ 55 h 95"/>
              <a:gd name="T32" fmla="*/ 184 w 449"/>
              <a:gd name="T33" fmla="*/ 0 h 95"/>
              <a:gd name="T34" fmla="*/ 196 w 449"/>
              <a:gd name="T35" fmla="*/ 13 h 95"/>
              <a:gd name="T36" fmla="*/ 207 w 449"/>
              <a:gd name="T37" fmla="*/ 26 h 95"/>
              <a:gd name="T38" fmla="*/ 219 w 449"/>
              <a:gd name="T39" fmla="*/ 16 h 95"/>
              <a:gd name="T40" fmla="*/ 230 w 449"/>
              <a:gd name="T41" fmla="*/ 10 h 95"/>
              <a:gd name="T42" fmla="*/ 242 w 449"/>
              <a:gd name="T43" fmla="*/ 11 h 95"/>
              <a:gd name="T44" fmla="*/ 253 w 449"/>
              <a:gd name="T45" fmla="*/ 23 h 95"/>
              <a:gd name="T46" fmla="*/ 265 w 449"/>
              <a:gd name="T47" fmla="*/ 61 h 95"/>
              <a:gd name="T48" fmla="*/ 276 w 449"/>
              <a:gd name="T49" fmla="*/ 95 h 95"/>
              <a:gd name="T50" fmla="*/ 288 w 449"/>
              <a:gd name="T51" fmla="*/ 93 h 95"/>
              <a:gd name="T52" fmla="*/ 299 w 449"/>
              <a:gd name="T53" fmla="*/ 64 h 95"/>
              <a:gd name="T54" fmla="*/ 311 w 449"/>
              <a:gd name="T55" fmla="*/ 61 h 95"/>
              <a:gd name="T56" fmla="*/ 322 w 449"/>
              <a:gd name="T57" fmla="*/ 51 h 95"/>
              <a:gd name="T58" fmla="*/ 334 w 449"/>
              <a:gd name="T59" fmla="*/ 23 h 95"/>
              <a:gd name="T60" fmla="*/ 345 w 449"/>
              <a:gd name="T61" fmla="*/ 35 h 95"/>
              <a:gd name="T62" fmla="*/ 357 w 449"/>
              <a:gd name="T63" fmla="*/ 13 h 95"/>
              <a:gd name="T64" fmla="*/ 368 w 449"/>
              <a:gd name="T65" fmla="*/ 30 h 95"/>
              <a:gd name="T66" fmla="*/ 380 w 449"/>
              <a:gd name="T67" fmla="*/ 32 h 95"/>
              <a:gd name="T68" fmla="*/ 391 w 449"/>
              <a:gd name="T69" fmla="*/ 23 h 95"/>
              <a:gd name="T70" fmla="*/ 403 w 449"/>
              <a:gd name="T71" fmla="*/ 37 h 95"/>
              <a:gd name="T72" fmla="*/ 414 w 449"/>
              <a:gd name="T73" fmla="*/ 44 h 95"/>
              <a:gd name="T74" fmla="*/ 426 w 449"/>
              <a:gd name="T75" fmla="*/ 33 h 95"/>
              <a:gd name="T76" fmla="*/ 437 w 449"/>
              <a:gd name="T77" fmla="*/ 17 h 95"/>
              <a:gd name="T78" fmla="*/ 449 w 449"/>
              <a:gd name="T79" fmla="*/ 1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49" h="95">
                <a:moveTo>
                  <a:pt x="0" y="33"/>
                </a:moveTo>
                <a:lnTo>
                  <a:pt x="12" y="10"/>
                </a:lnTo>
                <a:lnTo>
                  <a:pt x="23" y="32"/>
                </a:lnTo>
                <a:lnTo>
                  <a:pt x="35" y="41"/>
                </a:lnTo>
                <a:lnTo>
                  <a:pt x="46" y="20"/>
                </a:lnTo>
                <a:lnTo>
                  <a:pt x="58" y="70"/>
                </a:lnTo>
                <a:lnTo>
                  <a:pt x="69" y="83"/>
                </a:lnTo>
                <a:lnTo>
                  <a:pt x="81" y="83"/>
                </a:lnTo>
                <a:lnTo>
                  <a:pt x="92" y="78"/>
                </a:lnTo>
                <a:lnTo>
                  <a:pt x="104" y="86"/>
                </a:lnTo>
                <a:lnTo>
                  <a:pt x="115" y="84"/>
                </a:lnTo>
                <a:lnTo>
                  <a:pt x="127" y="57"/>
                </a:lnTo>
                <a:lnTo>
                  <a:pt x="138" y="39"/>
                </a:lnTo>
                <a:lnTo>
                  <a:pt x="150" y="50"/>
                </a:lnTo>
                <a:lnTo>
                  <a:pt x="161" y="72"/>
                </a:lnTo>
                <a:lnTo>
                  <a:pt x="173" y="55"/>
                </a:lnTo>
                <a:lnTo>
                  <a:pt x="184" y="0"/>
                </a:lnTo>
                <a:lnTo>
                  <a:pt x="196" y="13"/>
                </a:lnTo>
                <a:lnTo>
                  <a:pt x="207" y="26"/>
                </a:lnTo>
                <a:lnTo>
                  <a:pt x="219" y="16"/>
                </a:lnTo>
                <a:lnTo>
                  <a:pt x="230" y="10"/>
                </a:lnTo>
                <a:lnTo>
                  <a:pt x="242" y="11"/>
                </a:lnTo>
                <a:lnTo>
                  <a:pt x="253" y="23"/>
                </a:lnTo>
                <a:lnTo>
                  <a:pt x="265" y="61"/>
                </a:lnTo>
                <a:lnTo>
                  <a:pt x="276" y="95"/>
                </a:lnTo>
                <a:lnTo>
                  <a:pt x="288" y="93"/>
                </a:lnTo>
                <a:lnTo>
                  <a:pt x="299" y="64"/>
                </a:lnTo>
                <a:lnTo>
                  <a:pt x="311" y="61"/>
                </a:lnTo>
                <a:lnTo>
                  <a:pt x="322" y="51"/>
                </a:lnTo>
                <a:lnTo>
                  <a:pt x="334" y="23"/>
                </a:lnTo>
                <a:lnTo>
                  <a:pt x="345" y="35"/>
                </a:lnTo>
                <a:lnTo>
                  <a:pt x="357" y="13"/>
                </a:lnTo>
                <a:lnTo>
                  <a:pt x="368" y="30"/>
                </a:lnTo>
                <a:lnTo>
                  <a:pt x="380" y="32"/>
                </a:lnTo>
                <a:lnTo>
                  <a:pt x="391" y="23"/>
                </a:lnTo>
                <a:lnTo>
                  <a:pt x="403" y="37"/>
                </a:lnTo>
                <a:lnTo>
                  <a:pt x="414" y="44"/>
                </a:lnTo>
                <a:lnTo>
                  <a:pt x="426" y="33"/>
                </a:lnTo>
                <a:lnTo>
                  <a:pt x="437" y="17"/>
                </a:lnTo>
                <a:lnTo>
                  <a:pt x="449" y="10"/>
                </a:lnTo>
              </a:path>
            </a:pathLst>
          </a:custGeom>
          <a:noFill/>
          <a:ln w="1270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3984" name="Freeform 96"/>
          <p:cNvSpPr>
            <a:spLocks/>
          </p:cNvSpPr>
          <p:nvPr/>
        </p:nvSpPr>
        <p:spPr bwMode="auto">
          <a:xfrm>
            <a:off x="3043238" y="3708400"/>
            <a:ext cx="4830762" cy="1258888"/>
          </a:xfrm>
          <a:custGeom>
            <a:avLst/>
            <a:gdLst>
              <a:gd name="T0" fmla="*/ 0 w 310"/>
              <a:gd name="T1" fmla="*/ 50 h 114"/>
              <a:gd name="T2" fmla="*/ 11 w 310"/>
              <a:gd name="T3" fmla="*/ 41 h 114"/>
              <a:gd name="T4" fmla="*/ 46 w 310"/>
              <a:gd name="T5" fmla="*/ 35 h 114"/>
              <a:gd name="T6" fmla="*/ 57 w 310"/>
              <a:gd name="T7" fmla="*/ 0 h 114"/>
              <a:gd name="T8" fmla="*/ 69 w 310"/>
              <a:gd name="T9" fmla="*/ 4 h 114"/>
              <a:gd name="T10" fmla="*/ 80 w 310"/>
              <a:gd name="T11" fmla="*/ 10 h 114"/>
              <a:gd name="T12" fmla="*/ 92 w 310"/>
              <a:gd name="T13" fmla="*/ 5 h 114"/>
              <a:gd name="T14" fmla="*/ 103 w 310"/>
              <a:gd name="T15" fmla="*/ 4 h 114"/>
              <a:gd name="T16" fmla="*/ 115 w 310"/>
              <a:gd name="T17" fmla="*/ 15 h 114"/>
              <a:gd name="T18" fmla="*/ 126 w 310"/>
              <a:gd name="T19" fmla="*/ 18 h 114"/>
              <a:gd name="T20" fmla="*/ 138 w 310"/>
              <a:gd name="T21" fmla="*/ 64 h 114"/>
              <a:gd name="T22" fmla="*/ 149 w 310"/>
              <a:gd name="T23" fmla="*/ 76 h 114"/>
              <a:gd name="T24" fmla="*/ 161 w 310"/>
              <a:gd name="T25" fmla="*/ 108 h 114"/>
              <a:gd name="T26" fmla="*/ 172 w 310"/>
              <a:gd name="T27" fmla="*/ 114 h 114"/>
              <a:gd name="T28" fmla="*/ 184 w 310"/>
              <a:gd name="T29" fmla="*/ 104 h 114"/>
              <a:gd name="T30" fmla="*/ 195 w 310"/>
              <a:gd name="T31" fmla="*/ 99 h 114"/>
              <a:gd name="T32" fmla="*/ 207 w 310"/>
              <a:gd name="T33" fmla="*/ 74 h 114"/>
              <a:gd name="T34" fmla="*/ 218 w 310"/>
              <a:gd name="T35" fmla="*/ 80 h 114"/>
              <a:gd name="T36" fmla="*/ 230 w 310"/>
              <a:gd name="T37" fmla="*/ 77 h 114"/>
              <a:gd name="T38" fmla="*/ 241 w 310"/>
              <a:gd name="T39" fmla="*/ 70 h 114"/>
              <a:gd name="T40" fmla="*/ 253 w 310"/>
              <a:gd name="T41" fmla="*/ 77 h 114"/>
              <a:gd name="T42" fmla="*/ 264 w 310"/>
              <a:gd name="T43" fmla="*/ 69 h 114"/>
              <a:gd name="T44" fmla="*/ 276 w 310"/>
              <a:gd name="T45" fmla="*/ 77 h 114"/>
              <a:gd name="T46" fmla="*/ 287 w 310"/>
              <a:gd name="T47" fmla="*/ 69 h 114"/>
              <a:gd name="T48" fmla="*/ 299 w 310"/>
              <a:gd name="T49" fmla="*/ 65 h 114"/>
              <a:gd name="T50" fmla="*/ 310 w 310"/>
              <a:gd name="T51" fmla="*/ 44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10" h="114">
                <a:moveTo>
                  <a:pt x="0" y="50"/>
                </a:moveTo>
                <a:lnTo>
                  <a:pt x="11" y="41"/>
                </a:lnTo>
                <a:lnTo>
                  <a:pt x="46" y="35"/>
                </a:lnTo>
                <a:lnTo>
                  <a:pt x="57" y="0"/>
                </a:lnTo>
                <a:lnTo>
                  <a:pt x="69" y="4"/>
                </a:lnTo>
                <a:lnTo>
                  <a:pt x="80" y="10"/>
                </a:lnTo>
                <a:lnTo>
                  <a:pt x="92" y="5"/>
                </a:lnTo>
                <a:lnTo>
                  <a:pt x="103" y="4"/>
                </a:lnTo>
                <a:lnTo>
                  <a:pt x="115" y="15"/>
                </a:lnTo>
                <a:lnTo>
                  <a:pt x="126" y="18"/>
                </a:lnTo>
                <a:lnTo>
                  <a:pt x="138" y="64"/>
                </a:lnTo>
                <a:lnTo>
                  <a:pt x="149" y="76"/>
                </a:lnTo>
                <a:lnTo>
                  <a:pt x="161" y="108"/>
                </a:lnTo>
                <a:lnTo>
                  <a:pt x="172" y="114"/>
                </a:lnTo>
                <a:lnTo>
                  <a:pt x="184" y="104"/>
                </a:lnTo>
                <a:lnTo>
                  <a:pt x="195" y="99"/>
                </a:lnTo>
                <a:lnTo>
                  <a:pt x="207" y="74"/>
                </a:lnTo>
                <a:lnTo>
                  <a:pt x="218" y="80"/>
                </a:lnTo>
                <a:lnTo>
                  <a:pt x="230" y="77"/>
                </a:lnTo>
                <a:lnTo>
                  <a:pt x="241" y="70"/>
                </a:lnTo>
                <a:lnTo>
                  <a:pt x="253" y="77"/>
                </a:lnTo>
                <a:lnTo>
                  <a:pt x="264" y="69"/>
                </a:lnTo>
                <a:lnTo>
                  <a:pt x="276" y="77"/>
                </a:lnTo>
                <a:lnTo>
                  <a:pt x="287" y="69"/>
                </a:lnTo>
                <a:lnTo>
                  <a:pt x="299" y="65"/>
                </a:lnTo>
                <a:lnTo>
                  <a:pt x="310" y="44"/>
                </a:lnTo>
              </a:path>
            </a:pathLst>
          </a:custGeom>
          <a:noFill/>
          <a:ln w="1270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3985" name="Freeform 97"/>
          <p:cNvSpPr>
            <a:spLocks/>
          </p:cNvSpPr>
          <p:nvPr/>
        </p:nvSpPr>
        <p:spPr bwMode="auto">
          <a:xfrm>
            <a:off x="3043238" y="2571750"/>
            <a:ext cx="4300537" cy="860425"/>
          </a:xfrm>
          <a:custGeom>
            <a:avLst/>
            <a:gdLst>
              <a:gd name="T0" fmla="*/ 0 w 276"/>
              <a:gd name="T1" fmla="*/ 46 h 78"/>
              <a:gd name="T2" fmla="*/ 11 w 276"/>
              <a:gd name="T3" fmla="*/ 30 h 78"/>
              <a:gd name="T4" fmla="*/ 46 w 276"/>
              <a:gd name="T5" fmla="*/ 34 h 78"/>
              <a:gd name="T6" fmla="*/ 57 w 276"/>
              <a:gd name="T7" fmla="*/ 31 h 78"/>
              <a:gd name="T8" fmla="*/ 69 w 276"/>
              <a:gd name="T9" fmla="*/ 26 h 78"/>
              <a:gd name="T10" fmla="*/ 80 w 276"/>
              <a:gd name="T11" fmla="*/ 29 h 78"/>
              <a:gd name="T12" fmla="*/ 92 w 276"/>
              <a:gd name="T13" fmla="*/ 21 h 78"/>
              <a:gd name="T14" fmla="*/ 103 w 276"/>
              <a:gd name="T15" fmla="*/ 3 h 78"/>
              <a:gd name="T16" fmla="*/ 115 w 276"/>
              <a:gd name="T17" fmla="*/ 2 h 78"/>
              <a:gd name="T18" fmla="*/ 126 w 276"/>
              <a:gd name="T19" fmla="*/ 49 h 78"/>
              <a:gd name="T20" fmla="*/ 149 w 276"/>
              <a:gd name="T21" fmla="*/ 78 h 78"/>
              <a:gd name="T22" fmla="*/ 161 w 276"/>
              <a:gd name="T23" fmla="*/ 69 h 78"/>
              <a:gd name="T24" fmla="*/ 172 w 276"/>
              <a:gd name="T25" fmla="*/ 60 h 78"/>
              <a:gd name="T26" fmla="*/ 184 w 276"/>
              <a:gd name="T27" fmla="*/ 54 h 78"/>
              <a:gd name="T28" fmla="*/ 195 w 276"/>
              <a:gd name="T29" fmla="*/ 47 h 78"/>
              <a:gd name="T30" fmla="*/ 207 w 276"/>
              <a:gd name="T31" fmla="*/ 42 h 78"/>
              <a:gd name="T32" fmla="*/ 218 w 276"/>
              <a:gd name="T33" fmla="*/ 44 h 78"/>
              <a:gd name="T34" fmla="*/ 230 w 276"/>
              <a:gd name="T35" fmla="*/ 39 h 78"/>
              <a:gd name="T36" fmla="*/ 241 w 276"/>
              <a:gd name="T37" fmla="*/ 39 h 78"/>
              <a:gd name="T38" fmla="*/ 253 w 276"/>
              <a:gd name="T39" fmla="*/ 27 h 78"/>
              <a:gd name="T40" fmla="*/ 264 w 276"/>
              <a:gd name="T41" fmla="*/ 42 h 78"/>
              <a:gd name="T42" fmla="*/ 276 w 276"/>
              <a:gd name="T43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76" h="78">
                <a:moveTo>
                  <a:pt x="0" y="46"/>
                </a:moveTo>
                <a:lnTo>
                  <a:pt x="11" y="30"/>
                </a:lnTo>
                <a:lnTo>
                  <a:pt x="46" y="34"/>
                </a:lnTo>
                <a:lnTo>
                  <a:pt x="57" y="31"/>
                </a:lnTo>
                <a:lnTo>
                  <a:pt x="69" y="26"/>
                </a:lnTo>
                <a:lnTo>
                  <a:pt x="80" y="29"/>
                </a:lnTo>
                <a:lnTo>
                  <a:pt x="92" y="21"/>
                </a:lnTo>
                <a:lnTo>
                  <a:pt x="103" y="3"/>
                </a:lnTo>
                <a:lnTo>
                  <a:pt x="115" y="2"/>
                </a:lnTo>
                <a:lnTo>
                  <a:pt x="126" y="49"/>
                </a:lnTo>
                <a:lnTo>
                  <a:pt x="149" y="78"/>
                </a:lnTo>
                <a:lnTo>
                  <a:pt x="161" y="69"/>
                </a:lnTo>
                <a:lnTo>
                  <a:pt x="172" y="60"/>
                </a:lnTo>
                <a:lnTo>
                  <a:pt x="184" y="54"/>
                </a:lnTo>
                <a:lnTo>
                  <a:pt x="195" y="47"/>
                </a:lnTo>
                <a:lnTo>
                  <a:pt x="207" y="42"/>
                </a:lnTo>
                <a:lnTo>
                  <a:pt x="218" y="44"/>
                </a:lnTo>
                <a:lnTo>
                  <a:pt x="230" y="39"/>
                </a:lnTo>
                <a:lnTo>
                  <a:pt x="241" y="39"/>
                </a:lnTo>
                <a:lnTo>
                  <a:pt x="253" y="27"/>
                </a:lnTo>
                <a:lnTo>
                  <a:pt x="264" y="42"/>
                </a:lnTo>
                <a:lnTo>
                  <a:pt x="276" y="0"/>
                </a:lnTo>
              </a:path>
            </a:pathLst>
          </a:custGeom>
          <a:noFill/>
          <a:ln w="1270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3986" name="Freeform 98"/>
          <p:cNvSpPr>
            <a:spLocks/>
          </p:cNvSpPr>
          <p:nvPr/>
        </p:nvSpPr>
        <p:spPr bwMode="auto">
          <a:xfrm>
            <a:off x="3043238" y="2230438"/>
            <a:ext cx="4830762" cy="2097087"/>
          </a:xfrm>
          <a:custGeom>
            <a:avLst/>
            <a:gdLst>
              <a:gd name="T0" fmla="*/ 0 w 310"/>
              <a:gd name="T1" fmla="*/ 126 h 190"/>
              <a:gd name="T2" fmla="*/ 11 w 310"/>
              <a:gd name="T3" fmla="*/ 115 h 190"/>
              <a:gd name="T4" fmla="*/ 46 w 310"/>
              <a:gd name="T5" fmla="*/ 117 h 190"/>
              <a:gd name="T6" fmla="*/ 57 w 310"/>
              <a:gd name="T7" fmla="*/ 86 h 190"/>
              <a:gd name="T8" fmla="*/ 69 w 310"/>
              <a:gd name="T9" fmla="*/ 85 h 190"/>
              <a:gd name="T10" fmla="*/ 80 w 310"/>
              <a:gd name="T11" fmla="*/ 83 h 190"/>
              <a:gd name="T12" fmla="*/ 92 w 310"/>
              <a:gd name="T13" fmla="*/ 93 h 190"/>
              <a:gd name="T14" fmla="*/ 103 w 310"/>
              <a:gd name="T15" fmla="*/ 109 h 190"/>
              <a:gd name="T16" fmla="*/ 115 w 310"/>
              <a:gd name="T17" fmla="*/ 113 h 190"/>
              <a:gd name="T18" fmla="*/ 126 w 310"/>
              <a:gd name="T19" fmla="*/ 128 h 190"/>
              <a:gd name="T20" fmla="*/ 138 w 310"/>
              <a:gd name="T21" fmla="*/ 155 h 190"/>
              <a:gd name="T22" fmla="*/ 149 w 310"/>
              <a:gd name="T23" fmla="*/ 190 h 190"/>
              <a:gd name="T24" fmla="*/ 161 w 310"/>
              <a:gd name="T25" fmla="*/ 164 h 190"/>
              <a:gd name="T26" fmla="*/ 172 w 310"/>
              <a:gd name="T27" fmla="*/ 108 h 190"/>
              <a:gd name="T28" fmla="*/ 184 w 310"/>
              <a:gd name="T29" fmla="*/ 104 h 190"/>
              <a:gd name="T30" fmla="*/ 195 w 310"/>
              <a:gd name="T31" fmla="*/ 114 h 190"/>
              <a:gd name="T32" fmla="*/ 207 w 310"/>
              <a:gd name="T33" fmla="*/ 93 h 190"/>
              <a:gd name="T34" fmla="*/ 218 w 310"/>
              <a:gd name="T35" fmla="*/ 84 h 190"/>
              <a:gd name="T36" fmla="*/ 230 w 310"/>
              <a:gd name="T37" fmla="*/ 90 h 190"/>
              <a:gd name="T38" fmla="*/ 241 w 310"/>
              <a:gd name="T39" fmla="*/ 77 h 190"/>
              <a:gd name="T40" fmla="*/ 253 w 310"/>
              <a:gd name="T41" fmla="*/ 64 h 190"/>
              <a:gd name="T42" fmla="*/ 264 w 310"/>
              <a:gd name="T43" fmla="*/ 51 h 190"/>
              <a:gd name="T44" fmla="*/ 276 w 310"/>
              <a:gd name="T45" fmla="*/ 36 h 190"/>
              <a:gd name="T46" fmla="*/ 287 w 310"/>
              <a:gd name="T47" fmla="*/ 30 h 190"/>
              <a:gd name="T48" fmla="*/ 299 w 310"/>
              <a:gd name="T49" fmla="*/ 28 h 190"/>
              <a:gd name="T50" fmla="*/ 310 w 310"/>
              <a:gd name="T51" fmla="*/ 0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10" h="190">
                <a:moveTo>
                  <a:pt x="0" y="126"/>
                </a:moveTo>
                <a:lnTo>
                  <a:pt x="11" y="115"/>
                </a:lnTo>
                <a:lnTo>
                  <a:pt x="46" y="117"/>
                </a:lnTo>
                <a:lnTo>
                  <a:pt x="57" y="86"/>
                </a:lnTo>
                <a:lnTo>
                  <a:pt x="69" y="85"/>
                </a:lnTo>
                <a:lnTo>
                  <a:pt x="80" y="83"/>
                </a:lnTo>
                <a:lnTo>
                  <a:pt x="92" y="93"/>
                </a:lnTo>
                <a:lnTo>
                  <a:pt x="103" y="109"/>
                </a:lnTo>
                <a:lnTo>
                  <a:pt x="115" y="113"/>
                </a:lnTo>
                <a:lnTo>
                  <a:pt x="126" y="128"/>
                </a:lnTo>
                <a:lnTo>
                  <a:pt x="138" y="155"/>
                </a:lnTo>
                <a:lnTo>
                  <a:pt x="149" y="190"/>
                </a:lnTo>
                <a:lnTo>
                  <a:pt x="161" y="164"/>
                </a:lnTo>
                <a:lnTo>
                  <a:pt x="172" y="108"/>
                </a:lnTo>
                <a:lnTo>
                  <a:pt x="184" y="104"/>
                </a:lnTo>
                <a:lnTo>
                  <a:pt x="195" y="114"/>
                </a:lnTo>
                <a:lnTo>
                  <a:pt x="207" y="93"/>
                </a:lnTo>
                <a:lnTo>
                  <a:pt x="218" y="84"/>
                </a:lnTo>
                <a:lnTo>
                  <a:pt x="230" y="90"/>
                </a:lnTo>
                <a:lnTo>
                  <a:pt x="241" y="77"/>
                </a:lnTo>
                <a:lnTo>
                  <a:pt x="253" y="64"/>
                </a:lnTo>
                <a:lnTo>
                  <a:pt x="264" y="51"/>
                </a:lnTo>
                <a:lnTo>
                  <a:pt x="276" y="36"/>
                </a:lnTo>
                <a:lnTo>
                  <a:pt x="287" y="30"/>
                </a:lnTo>
                <a:lnTo>
                  <a:pt x="299" y="28"/>
                </a:lnTo>
                <a:lnTo>
                  <a:pt x="310" y="0"/>
                </a:lnTo>
              </a:path>
            </a:pathLst>
          </a:custGeom>
          <a:noFill/>
          <a:ln w="1270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3987" name="Freeform 99"/>
          <p:cNvSpPr>
            <a:spLocks/>
          </p:cNvSpPr>
          <p:nvPr/>
        </p:nvSpPr>
        <p:spPr bwMode="auto">
          <a:xfrm>
            <a:off x="3043238" y="2803525"/>
            <a:ext cx="4657725" cy="1169988"/>
          </a:xfrm>
          <a:custGeom>
            <a:avLst/>
            <a:gdLst>
              <a:gd name="T0" fmla="*/ 0 w 299"/>
              <a:gd name="T1" fmla="*/ 22 h 106"/>
              <a:gd name="T2" fmla="*/ 11 w 299"/>
              <a:gd name="T3" fmla="*/ 18 h 106"/>
              <a:gd name="T4" fmla="*/ 46 w 299"/>
              <a:gd name="T5" fmla="*/ 32 h 106"/>
              <a:gd name="T6" fmla="*/ 57 w 299"/>
              <a:gd name="T7" fmla="*/ 3 h 106"/>
              <a:gd name="T8" fmla="*/ 69 w 299"/>
              <a:gd name="T9" fmla="*/ 0 h 106"/>
              <a:gd name="T10" fmla="*/ 80 w 299"/>
              <a:gd name="T11" fmla="*/ 6 h 106"/>
              <a:gd name="T12" fmla="*/ 92 w 299"/>
              <a:gd name="T13" fmla="*/ 10 h 106"/>
              <a:gd name="T14" fmla="*/ 103 w 299"/>
              <a:gd name="T15" fmla="*/ 25 h 106"/>
              <a:gd name="T16" fmla="*/ 115 w 299"/>
              <a:gd name="T17" fmla="*/ 39 h 106"/>
              <a:gd name="T18" fmla="*/ 126 w 299"/>
              <a:gd name="T19" fmla="*/ 47 h 106"/>
              <a:gd name="T20" fmla="*/ 138 w 299"/>
              <a:gd name="T21" fmla="*/ 75 h 106"/>
              <a:gd name="T22" fmla="*/ 149 w 299"/>
              <a:gd name="T23" fmla="*/ 81 h 106"/>
              <a:gd name="T24" fmla="*/ 161 w 299"/>
              <a:gd name="T25" fmla="*/ 91 h 106"/>
              <a:gd name="T26" fmla="*/ 172 w 299"/>
              <a:gd name="T27" fmla="*/ 91 h 106"/>
              <a:gd name="T28" fmla="*/ 184 w 299"/>
              <a:gd name="T29" fmla="*/ 92 h 106"/>
              <a:gd name="T30" fmla="*/ 195 w 299"/>
              <a:gd name="T31" fmla="*/ 92 h 106"/>
              <a:gd name="T32" fmla="*/ 207 w 299"/>
              <a:gd name="T33" fmla="*/ 106 h 106"/>
              <a:gd name="T34" fmla="*/ 218 w 299"/>
              <a:gd name="T35" fmla="*/ 81 h 106"/>
              <a:gd name="T36" fmla="*/ 230 w 299"/>
              <a:gd name="T37" fmla="*/ 93 h 106"/>
              <a:gd name="T38" fmla="*/ 241 w 299"/>
              <a:gd name="T39" fmla="*/ 106 h 106"/>
              <a:gd name="T40" fmla="*/ 253 w 299"/>
              <a:gd name="T41" fmla="*/ 93 h 106"/>
              <a:gd name="T42" fmla="*/ 264 w 299"/>
              <a:gd name="T43" fmla="*/ 82 h 106"/>
              <a:gd name="T44" fmla="*/ 276 w 299"/>
              <a:gd name="T45" fmla="*/ 85 h 106"/>
              <a:gd name="T46" fmla="*/ 299 w 299"/>
              <a:gd name="T47" fmla="*/ 47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99" h="106">
                <a:moveTo>
                  <a:pt x="0" y="22"/>
                </a:moveTo>
                <a:lnTo>
                  <a:pt x="11" y="18"/>
                </a:lnTo>
                <a:lnTo>
                  <a:pt x="46" y="32"/>
                </a:lnTo>
                <a:lnTo>
                  <a:pt x="57" y="3"/>
                </a:lnTo>
                <a:lnTo>
                  <a:pt x="69" y="0"/>
                </a:lnTo>
                <a:lnTo>
                  <a:pt x="80" y="6"/>
                </a:lnTo>
                <a:lnTo>
                  <a:pt x="92" y="10"/>
                </a:lnTo>
                <a:lnTo>
                  <a:pt x="103" y="25"/>
                </a:lnTo>
                <a:lnTo>
                  <a:pt x="115" y="39"/>
                </a:lnTo>
                <a:lnTo>
                  <a:pt x="126" y="47"/>
                </a:lnTo>
                <a:lnTo>
                  <a:pt x="138" y="75"/>
                </a:lnTo>
                <a:lnTo>
                  <a:pt x="149" y="81"/>
                </a:lnTo>
                <a:lnTo>
                  <a:pt x="161" y="91"/>
                </a:lnTo>
                <a:lnTo>
                  <a:pt x="172" y="91"/>
                </a:lnTo>
                <a:lnTo>
                  <a:pt x="184" y="92"/>
                </a:lnTo>
                <a:lnTo>
                  <a:pt x="195" y="92"/>
                </a:lnTo>
                <a:lnTo>
                  <a:pt x="207" y="106"/>
                </a:lnTo>
                <a:lnTo>
                  <a:pt x="218" y="81"/>
                </a:lnTo>
                <a:lnTo>
                  <a:pt x="230" y="93"/>
                </a:lnTo>
                <a:lnTo>
                  <a:pt x="241" y="106"/>
                </a:lnTo>
                <a:lnTo>
                  <a:pt x="253" y="93"/>
                </a:lnTo>
                <a:lnTo>
                  <a:pt x="264" y="82"/>
                </a:lnTo>
                <a:lnTo>
                  <a:pt x="276" y="85"/>
                </a:lnTo>
                <a:lnTo>
                  <a:pt x="299" y="47"/>
                </a:lnTo>
              </a:path>
            </a:pathLst>
          </a:custGeom>
          <a:noFill/>
          <a:ln w="1270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3988" name="Freeform 100"/>
          <p:cNvSpPr>
            <a:spLocks/>
          </p:cNvSpPr>
          <p:nvPr/>
        </p:nvSpPr>
        <p:spPr bwMode="auto">
          <a:xfrm>
            <a:off x="3043238" y="2384425"/>
            <a:ext cx="4657725" cy="1611313"/>
          </a:xfrm>
          <a:custGeom>
            <a:avLst/>
            <a:gdLst>
              <a:gd name="T0" fmla="*/ 0 w 299"/>
              <a:gd name="T1" fmla="*/ 116 h 146"/>
              <a:gd name="T2" fmla="*/ 11 w 299"/>
              <a:gd name="T3" fmla="*/ 102 h 146"/>
              <a:gd name="T4" fmla="*/ 46 w 299"/>
              <a:gd name="T5" fmla="*/ 99 h 146"/>
              <a:gd name="T6" fmla="*/ 57 w 299"/>
              <a:gd name="T7" fmla="*/ 93 h 146"/>
              <a:gd name="T8" fmla="*/ 69 w 299"/>
              <a:gd name="T9" fmla="*/ 88 h 146"/>
              <a:gd name="T10" fmla="*/ 80 w 299"/>
              <a:gd name="T11" fmla="*/ 100 h 146"/>
              <a:gd name="T12" fmla="*/ 92 w 299"/>
              <a:gd name="T13" fmla="*/ 73 h 146"/>
              <a:gd name="T14" fmla="*/ 103 w 299"/>
              <a:gd name="T15" fmla="*/ 60 h 146"/>
              <a:gd name="T16" fmla="*/ 115 w 299"/>
              <a:gd name="T17" fmla="*/ 67 h 146"/>
              <a:gd name="T18" fmla="*/ 126 w 299"/>
              <a:gd name="T19" fmla="*/ 122 h 146"/>
              <a:gd name="T20" fmla="*/ 138 w 299"/>
              <a:gd name="T21" fmla="*/ 129 h 146"/>
              <a:gd name="T22" fmla="*/ 149 w 299"/>
              <a:gd name="T23" fmla="*/ 146 h 146"/>
              <a:gd name="T24" fmla="*/ 161 w 299"/>
              <a:gd name="T25" fmla="*/ 108 h 146"/>
              <a:gd name="T26" fmla="*/ 172 w 299"/>
              <a:gd name="T27" fmla="*/ 84 h 146"/>
              <a:gd name="T28" fmla="*/ 184 w 299"/>
              <a:gd name="T29" fmla="*/ 69 h 146"/>
              <a:gd name="T30" fmla="*/ 195 w 299"/>
              <a:gd name="T31" fmla="*/ 55 h 146"/>
              <a:gd name="T32" fmla="*/ 207 w 299"/>
              <a:gd name="T33" fmla="*/ 63 h 146"/>
              <a:gd name="T34" fmla="*/ 218 w 299"/>
              <a:gd name="T35" fmla="*/ 54 h 146"/>
              <a:gd name="T36" fmla="*/ 230 w 299"/>
              <a:gd name="T37" fmla="*/ 35 h 146"/>
              <a:gd name="T38" fmla="*/ 241 w 299"/>
              <a:gd name="T39" fmla="*/ 34 h 146"/>
              <a:gd name="T40" fmla="*/ 253 w 299"/>
              <a:gd name="T41" fmla="*/ 44 h 146"/>
              <a:gd name="T42" fmla="*/ 264 w 299"/>
              <a:gd name="T43" fmla="*/ 32 h 146"/>
              <a:gd name="T44" fmla="*/ 299 w 299"/>
              <a:gd name="T4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99" h="146">
                <a:moveTo>
                  <a:pt x="0" y="116"/>
                </a:moveTo>
                <a:lnTo>
                  <a:pt x="11" y="102"/>
                </a:lnTo>
                <a:lnTo>
                  <a:pt x="46" y="99"/>
                </a:lnTo>
                <a:lnTo>
                  <a:pt x="57" y="93"/>
                </a:lnTo>
                <a:lnTo>
                  <a:pt x="69" y="88"/>
                </a:lnTo>
                <a:lnTo>
                  <a:pt x="80" y="100"/>
                </a:lnTo>
                <a:lnTo>
                  <a:pt x="92" y="73"/>
                </a:lnTo>
                <a:lnTo>
                  <a:pt x="103" y="60"/>
                </a:lnTo>
                <a:lnTo>
                  <a:pt x="115" y="67"/>
                </a:lnTo>
                <a:lnTo>
                  <a:pt x="126" y="122"/>
                </a:lnTo>
                <a:lnTo>
                  <a:pt x="138" y="129"/>
                </a:lnTo>
                <a:lnTo>
                  <a:pt x="149" y="146"/>
                </a:lnTo>
                <a:lnTo>
                  <a:pt x="161" y="108"/>
                </a:lnTo>
                <a:lnTo>
                  <a:pt x="172" y="84"/>
                </a:lnTo>
                <a:lnTo>
                  <a:pt x="184" y="69"/>
                </a:lnTo>
                <a:lnTo>
                  <a:pt x="195" y="55"/>
                </a:lnTo>
                <a:lnTo>
                  <a:pt x="207" y="63"/>
                </a:lnTo>
                <a:lnTo>
                  <a:pt x="218" y="54"/>
                </a:lnTo>
                <a:lnTo>
                  <a:pt x="230" y="35"/>
                </a:lnTo>
                <a:lnTo>
                  <a:pt x="241" y="34"/>
                </a:lnTo>
                <a:lnTo>
                  <a:pt x="253" y="44"/>
                </a:lnTo>
                <a:lnTo>
                  <a:pt x="264" y="32"/>
                </a:lnTo>
                <a:lnTo>
                  <a:pt x="299" y="0"/>
                </a:lnTo>
              </a:path>
            </a:pathLst>
          </a:custGeom>
          <a:noFill/>
          <a:ln w="1270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3989" name="Freeform 101"/>
          <p:cNvSpPr>
            <a:spLocks/>
          </p:cNvSpPr>
          <p:nvPr/>
        </p:nvSpPr>
        <p:spPr bwMode="auto">
          <a:xfrm>
            <a:off x="2855913" y="3389313"/>
            <a:ext cx="5018087" cy="1246187"/>
          </a:xfrm>
          <a:custGeom>
            <a:avLst/>
            <a:gdLst>
              <a:gd name="T0" fmla="*/ 0 w 322"/>
              <a:gd name="T1" fmla="*/ 50 h 113"/>
              <a:gd name="T2" fmla="*/ 12 w 322"/>
              <a:gd name="T3" fmla="*/ 44 h 113"/>
              <a:gd name="T4" fmla="*/ 23 w 322"/>
              <a:gd name="T5" fmla="*/ 34 h 113"/>
              <a:gd name="T6" fmla="*/ 35 w 322"/>
              <a:gd name="T7" fmla="*/ 37 h 113"/>
              <a:gd name="T8" fmla="*/ 46 w 322"/>
              <a:gd name="T9" fmla="*/ 47 h 113"/>
              <a:gd name="T10" fmla="*/ 58 w 322"/>
              <a:gd name="T11" fmla="*/ 35 h 113"/>
              <a:gd name="T12" fmla="*/ 69 w 322"/>
              <a:gd name="T13" fmla="*/ 0 h 113"/>
              <a:gd name="T14" fmla="*/ 81 w 322"/>
              <a:gd name="T15" fmla="*/ 1 h 113"/>
              <a:gd name="T16" fmla="*/ 92 w 322"/>
              <a:gd name="T17" fmla="*/ 10 h 113"/>
              <a:gd name="T18" fmla="*/ 104 w 322"/>
              <a:gd name="T19" fmla="*/ 5 h 113"/>
              <a:gd name="T20" fmla="*/ 115 w 322"/>
              <a:gd name="T21" fmla="*/ 10 h 113"/>
              <a:gd name="T22" fmla="*/ 127 w 322"/>
              <a:gd name="T23" fmla="*/ 20 h 113"/>
              <a:gd name="T24" fmla="*/ 138 w 322"/>
              <a:gd name="T25" fmla="*/ 43 h 113"/>
              <a:gd name="T26" fmla="*/ 150 w 322"/>
              <a:gd name="T27" fmla="*/ 93 h 113"/>
              <a:gd name="T28" fmla="*/ 161 w 322"/>
              <a:gd name="T29" fmla="*/ 113 h 113"/>
              <a:gd name="T30" fmla="*/ 173 w 322"/>
              <a:gd name="T31" fmla="*/ 107 h 113"/>
              <a:gd name="T32" fmla="*/ 184 w 322"/>
              <a:gd name="T33" fmla="*/ 87 h 113"/>
              <a:gd name="T34" fmla="*/ 196 w 322"/>
              <a:gd name="T35" fmla="*/ 68 h 113"/>
              <a:gd name="T36" fmla="*/ 207 w 322"/>
              <a:gd name="T37" fmla="*/ 57 h 113"/>
              <a:gd name="T38" fmla="*/ 219 w 322"/>
              <a:gd name="T39" fmla="*/ 70 h 113"/>
              <a:gd name="T40" fmla="*/ 230 w 322"/>
              <a:gd name="T41" fmla="*/ 79 h 113"/>
              <a:gd name="T42" fmla="*/ 242 w 322"/>
              <a:gd name="T43" fmla="*/ 77 h 113"/>
              <a:gd name="T44" fmla="*/ 253 w 322"/>
              <a:gd name="T45" fmla="*/ 81 h 113"/>
              <a:gd name="T46" fmla="*/ 265 w 322"/>
              <a:gd name="T47" fmla="*/ 82 h 113"/>
              <a:gd name="T48" fmla="*/ 276 w 322"/>
              <a:gd name="T49" fmla="*/ 73 h 113"/>
              <a:gd name="T50" fmla="*/ 288 w 322"/>
              <a:gd name="T51" fmla="*/ 76 h 113"/>
              <a:gd name="T52" fmla="*/ 299 w 322"/>
              <a:gd name="T53" fmla="*/ 55 h 113"/>
              <a:gd name="T54" fmla="*/ 311 w 322"/>
              <a:gd name="T55" fmla="*/ 53 h 113"/>
              <a:gd name="T56" fmla="*/ 322 w 322"/>
              <a:gd name="T57" fmla="*/ 51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22" h="113">
                <a:moveTo>
                  <a:pt x="0" y="50"/>
                </a:moveTo>
                <a:lnTo>
                  <a:pt x="12" y="44"/>
                </a:lnTo>
                <a:lnTo>
                  <a:pt x="23" y="34"/>
                </a:lnTo>
                <a:lnTo>
                  <a:pt x="35" y="37"/>
                </a:lnTo>
                <a:lnTo>
                  <a:pt x="46" y="47"/>
                </a:lnTo>
                <a:lnTo>
                  <a:pt x="58" y="35"/>
                </a:lnTo>
                <a:lnTo>
                  <a:pt x="69" y="0"/>
                </a:lnTo>
                <a:lnTo>
                  <a:pt x="81" y="1"/>
                </a:lnTo>
                <a:lnTo>
                  <a:pt x="92" y="10"/>
                </a:lnTo>
                <a:lnTo>
                  <a:pt x="104" y="5"/>
                </a:lnTo>
                <a:lnTo>
                  <a:pt x="115" y="10"/>
                </a:lnTo>
                <a:lnTo>
                  <a:pt x="127" y="20"/>
                </a:lnTo>
                <a:lnTo>
                  <a:pt x="138" y="43"/>
                </a:lnTo>
                <a:lnTo>
                  <a:pt x="150" y="93"/>
                </a:lnTo>
                <a:lnTo>
                  <a:pt x="161" y="113"/>
                </a:lnTo>
                <a:lnTo>
                  <a:pt x="173" y="107"/>
                </a:lnTo>
                <a:lnTo>
                  <a:pt x="184" y="87"/>
                </a:lnTo>
                <a:lnTo>
                  <a:pt x="196" y="68"/>
                </a:lnTo>
                <a:lnTo>
                  <a:pt x="207" y="57"/>
                </a:lnTo>
                <a:lnTo>
                  <a:pt x="219" y="70"/>
                </a:lnTo>
                <a:lnTo>
                  <a:pt x="230" y="79"/>
                </a:lnTo>
                <a:lnTo>
                  <a:pt x="242" y="77"/>
                </a:lnTo>
                <a:lnTo>
                  <a:pt x="253" y="81"/>
                </a:lnTo>
                <a:lnTo>
                  <a:pt x="265" y="82"/>
                </a:lnTo>
                <a:lnTo>
                  <a:pt x="276" y="73"/>
                </a:lnTo>
                <a:lnTo>
                  <a:pt x="288" y="76"/>
                </a:lnTo>
                <a:lnTo>
                  <a:pt x="299" y="55"/>
                </a:lnTo>
                <a:lnTo>
                  <a:pt x="311" y="53"/>
                </a:lnTo>
                <a:lnTo>
                  <a:pt x="322" y="51"/>
                </a:lnTo>
              </a:path>
            </a:pathLst>
          </a:custGeom>
          <a:noFill/>
          <a:ln w="3810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3990" name="Freeform 102"/>
          <p:cNvSpPr>
            <a:spLocks/>
          </p:cNvSpPr>
          <p:nvPr/>
        </p:nvSpPr>
        <p:spPr bwMode="auto">
          <a:xfrm>
            <a:off x="1250950" y="1346200"/>
            <a:ext cx="6810375" cy="2163763"/>
          </a:xfrm>
          <a:custGeom>
            <a:avLst/>
            <a:gdLst>
              <a:gd name="T0" fmla="*/ 0 w 437"/>
              <a:gd name="T1" fmla="*/ 196 h 196"/>
              <a:gd name="T2" fmla="*/ 11 w 437"/>
              <a:gd name="T3" fmla="*/ 179 h 196"/>
              <a:gd name="T4" fmla="*/ 23 w 437"/>
              <a:gd name="T5" fmla="*/ 188 h 196"/>
              <a:gd name="T6" fmla="*/ 34 w 437"/>
              <a:gd name="T7" fmla="*/ 186 h 196"/>
              <a:gd name="T8" fmla="*/ 46 w 437"/>
              <a:gd name="T9" fmla="*/ 178 h 196"/>
              <a:gd name="T10" fmla="*/ 57 w 437"/>
              <a:gd name="T11" fmla="*/ 175 h 196"/>
              <a:gd name="T12" fmla="*/ 69 w 437"/>
              <a:gd name="T13" fmla="*/ 174 h 196"/>
              <a:gd name="T14" fmla="*/ 80 w 437"/>
              <a:gd name="T15" fmla="*/ 172 h 196"/>
              <a:gd name="T16" fmla="*/ 92 w 437"/>
              <a:gd name="T17" fmla="*/ 170 h 196"/>
              <a:gd name="T18" fmla="*/ 103 w 437"/>
              <a:gd name="T19" fmla="*/ 180 h 196"/>
              <a:gd name="T20" fmla="*/ 115 w 437"/>
              <a:gd name="T21" fmla="*/ 172 h 196"/>
              <a:gd name="T22" fmla="*/ 126 w 437"/>
              <a:gd name="T23" fmla="*/ 169 h 196"/>
              <a:gd name="T24" fmla="*/ 138 w 437"/>
              <a:gd name="T25" fmla="*/ 174 h 196"/>
              <a:gd name="T26" fmla="*/ 149 w 437"/>
              <a:gd name="T27" fmla="*/ 171 h 196"/>
              <a:gd name="T28" fmla="*/ 172 w 437"/>
              <a:gd name="T29" fmla="*/ 160 h 196"/>
              <a:gd name="T30" fmla="*/ 184 w 437"/>
              <a:gd name="T31" fmla="*/ 148 h 196"/>
              <a:gd name="T32" fmla="*/ 195 w 437"/>
              <a:gd name="T33" fmla="*/ 144 h 196"/>
              <a:gd name="T34" fmla="*/ 207 w 437"/>
              <a:gd name="T35" fmla="*/ 143 h 196"/>
              <a:gd name="T36" fmla="*/ 218 w 437"/>
              <a:gd name="T37" fmla="*/ 150 h 196"/>
              <a:gd name="T38" fmla="*/ 230 w 437"/>
              <a:gd name="T39" fmla="*/ 137 h 196"/>
              <a:gd name="T40" fmla="*/ 241 w 437"/>
              <a:gd name="T41" fmla="*/ 127 h 196"/>
              <a:gd name="T42" fmla="*/ 253 w 437"/>
              <a:gd name="T43" fmla="*/ 114 h 196"/>
              <a:gd name="T44" fmla="*/ 264 w 437"/>
              <a:gd name="T45" fmla="*/ 109 h 196"/>
              <a:gd name="T46" fmla="*/ 276 w 437"/>
              <a:gd name="T47" fmla="*/ 105 h 196"/>
              <a:gd name="T48" fmla="*/ 287 w 437"/>
              <a:gd name="T49" fmla="*/ 87 h 196"/>
              <a:gd name="T50" fmla="*/ 299 w 437"/>
              <a:gd name="T51" fmla="*/ 85 h 196"/>
              <a:gd name="T52" fmla="*/ 310 w 437"/>
              <a:gd name="T53" fmla="*/ 69 h 196"/>
              <a:gd name="T54" fmla="*/ 322 w 437"/>
              <a:gd name="T55" fmla="*/ 64 h 196"/>
              <a:gd name="T56" fmla="*/ 333 w 437"/>
              <a:gd name="T57" fmla="*/ 58 h 196"/>
              <a:gd name="T58" fmla="*/ 345 w 437"/>
              <a:gd name="T59" fmla="*/ 52 h 196"/>
              <a:gd name="T60" fmla="*/ 356 w 437"/>
              <a:gd name="T61" fmla="*/ 50 h 196"/>
              <a:gd name="T62" fmla="*/ 368 w 437"/>
              <a:gd name="T63" fmla="*/ 53 h 196"/>
              <a:gd name="T64" fmla="*/ 379 w 437"/>
              <a:gd name="T65" fmla="*/ 39 h 196"/>
              <a:gd name="T66" fmla="*/ 391 w 437"/>
              <a:gd name="T67" fmla="*/ 33 h 196"/>
              <a:gd name="T68" fmla="*/ 402 w 437"/>
              <a:gd name="T69" fmla="*/ 18 h 196"/>
              <a:gd name="T70" fmla="*/ 414 w 437"/>
              <a:gd name="T71" fmla="*/ 11 h 196"/>
              <a:gd name="T72" fmla="*/ 425 w 437"/>
              <a:gd name="T73" fmla="*/ 3 h 196"/>
              <a:gd name="T74" fmla="*/ 437 w 437"/>
              <a:gd name="T75" fmla="*/ 0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37" h="196">
                <a:moveTo>
                  <a:pt x="0" y="196"/>
                </a:moveTo>
                <a:lnTo>
                  <a:pt x="11" y="179"/>
                </a:lnTo>
                <a:lnTo>
                  <a:pt x="23" y="188"/>
                </a:lnTo>
                <a:lnTo>
                  <a:pt x="34" y="186"/>
                </a:lnTo>
                <a:lnTo>
                  <a:pt x="46" y="178"/>
                </a:lnTo>
                <a:lnTo>
                  <a:pt x="57" y="175"/>
                </a:lnTo>
                <a:lnTo>
                  <a:pt x="69" y="174"/>
                </a:lnTo>
                <a:lnTo>
                  <a:pt x="80" y="172"/>
                </a:lnTo>
                <a:lnTo>
                  <a:pt x="92" y="170"/>
                </a:lnTo>
                <a:lnTo>
                  <a:pt x="103" y="180"/>
                </a:lnTo>
                <a:lnTo>
                  <a:pt x="115" y="172"/>
                </a:lnTo>
                <a:lnTo>
                  <a:pt x="126" y="169"/>
                </a:lnTo>
                <a:lnTo>
                  <a:pt x="138" y="174"/>
                </a:lnTo>
                <a:lnTo>
                  <a:pt x="149" y="171"/>
                </a:lnTo>
                <a:lnTo>
                  <a:pt x="172" y="160"/>
                </a:lnTo>
                <a:lnTo>
                  <a:pt x="184" y="148"/>
                </a:lnTo>
                <a:lnTo>
                  <a:pt x="195" y="144"/>
                </a:lnTo>
                <a:lnTo>
                  <a:pt x="207" y="143"/>
                </a:lnTo>
                <a:lnTo>
                  <a:pt x="218" y="150"/>
                </a:lnTo>
                <a:lnTo>
                  <a:pt x="230" y="137"/>
                </a:lnTo>
                <a:lnTo>
                  <a:pt x="241" y="127"/>
                </a:lnTo>
                <a:lnTo>
                  <a:pt x="253" y="114"/>
                </a:lnTo>
                <a:lnTo>
                  <a:pt x="264" y="109"/>
                </a:lnTo>
                <a:lnTo>
                  <a:pt x="276" y="105"/>
                </a:lnTo>
                <a:lnTo>
                  <a:pt x="287" y="87"/>
                </a:lnTo>
                <a:lnTo>
                  <a:pt x="299" y="85"/>
                </a:lnTo>
                <a:lnTo>
                  <a:pt x="310" y="69"/>
                </a:lnTo>
                <a:lnTo>
                  <a:pt x="322" y="64"/>
                </a:lnTo>
                <a:lnTo>
                  <a:pt x="333" y="58"/>
                </a:lnTo>
                <a:lnTo>
                  <a:pt x="345" y="52"/>
                </a:lnTo>
                <a:lnTo>
                  <a:pt x="356" y="50"/>
                </a:lnTo>
                <a:lnTo>
                  <a:pt x="368" y="53"/>
                </a:lnTo>
                <a:lnTo>
                  <a:pt x="379" y="39"/>
                </a:lnTo>
                <a:lnTo>
                  <a:pt x="391" y="33"/>
                </a:lnTo>
                <a:lnTo>
                  <a:pt x="402" y="18"/>
                </a:lnTo>
                <a:lnTo>
                  <a:pt x="414" y="11"/>
                </a:lnTo>
                <a:lnTo>
                  <a:pt x="425" y="3"/>
                </a:lnTo>
                <a:lnTo>
                  <a:pt x="437" y="0"/>
                </a:lnTo>
              </a:path>
            </a:pathLst>
          </a:custGeom>
          <a:noFill/>
          <a:ln w="3810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3991" name="Freeform 103"/>
          <p:cNvSpPr>
            <a:spLocks/>
          </p:cNvSpPr>
          <p:nvPr/>
        </p:nvSpPr>
        <p:spPr bwMode="auto">
          <a:xfrm>
            <a:off x="2808288" y="3906838"/>
            <a:ext cx="93662" cy="66675"/>
          </a:xfrm>
          <a:custGeom>
            <a:avLst/>
            <a:gdLst>
              <a:gd name="T0" fmla="*/ 0 w 49"/>
              <a:gd name="T1" fmla="*/ 0 h 42"/>
              <a:gd name="T2" fmla="*/ 25 w 49"/>
              <a:gd name="T3" fmla="*/ 42 h 42"/>
              <a:gd name="T4" fmla="*/ 49 w 49"/>
              <a:gd name="T5" fmla="*/ 0 h 42"/>
              <a:gd name="T6" fmla="*/ 0 w 49"/>
              <a:gd name="T7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9" h="42">
                <a:moveTo>
                  <a:pt x="0" y="0"/>
                </a:moveTo>
                <a:lnTo>
                  <a:pt x="25" y="42"/>
                </a:lnTo>
                <a:lnTo>
                  <a:pt x="4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3992" name="Freeform 104"/>
          <p:cNvSpPr>
            <a:spLocks/>
          </p:cNvSpPr>
          <p:nvPr/>
        </p:nvSpPr>
        <p:spPr bwMode="auto">
          <a:xfrm>
            <a:off x="2995613" y="3841750"/>
            <a:ext cx="93662" cy="65088"/>
          </a:xfrm>
          <a:custGeom>
            <a:avLst/>
            <a:gdLst>
              <a:gd name="T0" fmla="*/ 0 w 49"/>
              <a:gd name="T1" fmla="*/ 0 h 41"/>
              <a:gd name="T2" fmla="*/ 25 w 49"/>
              <a:gd name="T3" fmla="*/ 41 h 41"/>
              <a:gd name="T4" fmla="*/ 49 w 49"/>
              <a:gd name="T5" fmla="*/ 0 h 41"/>
              <a:gd name="T6" fmla="*/ 0 w 49"/>
              <a:gd name="T7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9" h="41">
                <a:moveTo>
                  <a:pt x="0" y="0"/>
                </a:moveTo>
                <a:lnTo>
                  <a:pt x="25" y="41"/>
                </a:lnTo>
                <a:lnTo>
                  <a:pt x="4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3993" name="Freeform 105"/>
          <p:cNvSpPr>
            <a:spLocks/>
          </p:cNvSpPr>
          <p:nvPr/>
        </p:nvSpPr>
        <p:spPr bwMode="auto">
          <a:xfrm>
            <a:off x="3167063" y="3730625"/>
            <a:ext cx="93662" cy="66675"/>
          </a:xfrm>
          <a:custGeom>
            <a:avLst/>
            <a:gdLst>
              <a:gd name="T0" fmla="*/ 0 w 49"/>
              <a:gd name="T1" fmla="*/ 0 h 42"/>
              <a:gd name="T2" fmla="*/ 24 w 49"/>
              <a:gd name="T3" fmla="*/ 42 h 42"/>
              <a:gd name="T4" fmla="*/ 49 w 49"/>
              <a:gd name="T5" fmla="*/ 0 h 42"/>
              <a:gd name="T6" fmla="*/ 0 w 49"/>
              <a:gd name="T7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9" h="42">
                <a:moveTo>
                  <a:pt x="0" y="0"/>
                </a:moveTo>
                <a:lnTo>
                  <a:pt x="24" y="42"/>
                </a:lnTo>
                <a:lnTo>
                  <a:pt x="4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3994" name="Freeform 106"/>
          <p:cNvSpPr>
            <a:spLocks/>
          </p:cNvSpPr>
          <p:nvPr/>
        </p:nvSpPr>
        <p:spPr bwMode="auto">
          <a:xfrm>
            <a:off x="3354388" y="3763963"/>
            <a:ext cx="92075" cy="66675"/>
          </a:xfrm>
          <a:custGeom>
            <a:avLst/>
            <a:gdLst>
              <a:gd name="T0" fmla="*/ 0 w 48"/>
              <a:gd name="T1" fmla="*/ 0 h 42"/>
              <a:gd name="T2" fmla="*/ 24 w 48"/>
              <a:gd name="T3" fmla="*/ 42 h 42"/>
              <a:gd name="T4" fmla="*/ 48 w 48"/>
              <a:gd name="T5" fmla="*/ 0 h 42"/>
              <a:gd name="T6" fmla="*/ 0 w 48"/>
              <a:gd name="T7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8" h="42">
                <a:moveTo>
                  <a:pt x="0" y="0"/>
                </a:moveTo>
                <a:lnTo>
                  <a:pt x="24" y="42"/>
                </a:lnTo>
                <a:lnTo>
                  <a:pt x="4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3995" name="Freeform 107"/>
          <p:cNvSpPr>
            <a:spLocks/>
          </p:cNvSpPr>
          <p:nvPr/>
        </p:nvSpPr>
        <p:spPr bwMode="auto">
          <a:xfrm>
            <a:off x="3524250" y="3875088"/>
            <a:ext cx="93663" cy="65087"/>
          </a:xfrm>
          <a:custGeom>
            <a:avLst/>
            <a:gdLst>
              <a:gd name="T0" fmla="*/ 0 w 49"/>
              <a:gd name="T1" fmla="*/ 0 h 41"/>
              <a:gd name="T2" fmla="*/ 25 w 49"/>
              <a:gd name="T3" fmla="*/ 41 h 41"/>
              <a:gd name="T4" fmla="*/ 49 w 49"/>
              <a:gd name="T5" fmla="*/ 0 h 41"/>
              <a:gd name="T6" fmla="*/ 0 w 49"/>
              <a:gd name="T7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9" h="41">
                <a:moveTo>
                  <a:pt x="0" y="0"/>
                </a:moveTo>
                <a:lnTo>
                  <a:pt x="25" y="41"/>
                </a:lnTo>
                <a:lnTo>
                  <a:pt x="4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3996" name="Freeform 108"/>
          <p:cNvSpPr>
            <a:spLocks/>
          </p:cNvSpPr>
          <p:nvPr/>
        </p:nvSpPr>
        <p:spPr bwMode="auto">
          <a:xfrm>
            <a:off x="3713163" y="3741738"/>
            <a:ext cx="93662" cy="66675"/>
          </a:xfrm>
          <a:custGeom>
            <a:avLst/>
            <a:gdLst>
              <a:gd name="T0" fmla="*/ 0 w 49"/>
              <a:gd name="T1" fmla="*/ 0 h 42"/>
              <a:gd name="T2" fmla="*/ 24 w 49"/>
              <a:gd name="T3" fmla="*/ 42 h 42"/>
              <a:gd name="T4" fmla="*/ 49 w 49"/>
              <a:gd name="T5" fmla="*/ 0 h 42"/>
              <a:gd name="T6" fmla="*/ 0 w 49"/>
              <a:gd name="T7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9" h="42">
                <a:moveTo>
                  <a:pt x="0" y="0"/>
                </a:moveTo>
                <a:lnTo>
                  <a:pt x="24" y="42"/>
                </a:lnTo>
                <a:lnTo>
                  <a:pt x="4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3997" name="Freeform 109"/>
          <p:cNvSpPr>
            <a:spLocks/>
          </p:cNvSpPr>
          <p:nvPr/>
        </p:nvSpPr>
        <p:spPr bwMode="auto">
          <a:xfrm>
            <a:off x="3883025" y="3355975"/>
            <a:ext cx="93663" cy="66675"/>
          </a:xfrm>
          <a:custGeom>
            <a:avLst/>
            <a:gdLst>
              <a:gd name="T0" fmla="*/ 0 w 49"/>
              <a:gd name="T1" fmla="*/ 0 h 42"/>
              <a:gd name="T2" fmla="*/ 25 w 49"/>
              <a:gd name="T3" fmla="*/ 42 h 42"/>
              <a:gd name="T4" fmla="*/ 49 w 49"/>
              <a:gd name="T5" fmla="*/ 0 h 42"/>
              <a:gd name="T6" fmla="*/ 0 w 49"/>
              <a:gd name="T7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9" h="42">
                <a:moveTo>
                  <a:pt x="0" y="0"/>
                </a:moveTo>
                <a:lnTo>
                  <a:pt x="25" y="42"/>
                </a:lnTo>
                <a:lnTo>
                  <a:pt x="4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3998" name="Freeform 110"/>
          <p:cNvSpPr>
            <a:spLocks/>
          </p:cNvSpPr>
          <p:nvPr/>
        </p:nvSpPr>
        <p:spPr bwMode="auto">
          <a:xfrm>
            <a:off x="4070350" y="3367088"/>
            <a:ext cx="93663" cy="65087"/>
          </a:xfrm>
          <a:custGeom>
            <a:avLst/>
            <a:gdLst>
              <a:gd name="T0" fmla="*/ 0 w 49"/>
              <a:gd name="T1" fmla="*/ 0 h 41"/>
              <a:gd name="T2" fmla="*/ 25 w 49"/>
              <a:gd name="T3" fmla="*/ 41 h 41"/>
              <a:gd name="T4" fmla="*/ 49 w 49"/>
              <a:gd name="T5" fmla="*/ 0 h 41"/>
              <a:gd name="T6" fmla="*/ 0 w 49"/>
              <a:gd name="T7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9" h="41">
                <a:moveTo>
                  <a:pt x="0" y="0"/>
                </a:moveTo>
                <a:lnTo>
                  <a:pt x="25" y="41"/>
                </a:lnTo>
                <a:lnTo>
                  <a:pt x="4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3999" name="Freeform 111"/>
          <p:cNvSpPr>
            <a:spLocks/>
          </p:cNvSpPr>
          <p:nvPr/>
        </p:nvSpPr>
        <p:spPr bwMode="auto">
          <a:xfrm>
            <a:off x="4241800" y="3465513"/>
            <a:ext cx="93663" cy="66675"/>
          </a:xfrm>
          <a:custGeom>
            <a:avLst/>
            <a:gdLst>
              <a:gd name="T0" fmla="*/ 0 w 49"/>
              <a:gd name="T1" fmla="*/ 0 h 42"/>
              <a:gd name="T2" fmla="*/ 24 w 49"/>
              <a:gd name="T3" fmla="*/ 42 h 42"/>
              <a:gd name="T4" fmla="*/ 49 w 49"/>
              <a:gd name="T5" fmla="*/ 0 h 42"/>
              <a:gd name="T6" fmla="*/ 0 w 49"/>
              <a:gd name="T7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9" h="42">
                <a:moveTo>
                  <a:pt x="0" y="0"/>
                </a:moveTo>
                <a:lnTo>
                  <a:pt x="24" y="42"/>
                </a:lnTo>
                <a:lnTo>
                  <a:pt x="4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4000" name="Freeform 112"/>
          <p:cNvSpPr>
            <a:spLocks/>
          </p:cNvSpPr>
          <p:nvPr/>
        </p:nvSpPr>
        <p:spPr bwMode="auto">
          <a:xfrm>
            <a:off x="4429125" y="3411538"/>
            <a:ext cx="92075" cy="65087"/>
          </a:xfrm>
          <a:custGeom>
            <a:avLst/>
            <a:gdLst>
              <a:gd name="T0" fmla="*/ 0 w 48"/>
              <a:gd name="T1" fmla="*/ 0 h 41"/>
              <a:gd name="T2" fmla="*/ 24 w 48"/>
              <a:gd name="T3" fmla="*/ 41 h 41"/>
              <a:gd name="T4" fmla="*/ 48 w 48"/>
              <a:gd name="T5" fmla="*/ 0 h 41"/>
              <a:gd name="T6" fmla="*/ 0 w 48"/>
              <a:gd name="T7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8" h="41">
                <a:moveTo>
                  <a:pt x="0" y="0"/>
                </a:moveTo>
                <a:lnTo>
                  <a:pt x="24" y="41"/>
                </a:lnTo>
                <a:lnTo>
                  <a:pt x="4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4001" name="Freeform 113"/>
          <p:cNvSpPr>
            <a:spLocks/>
          </p:cNvSpPr>
          <p:nvPr/>
        </p:nvSpPr>
        <p:spPr bwMode="auto">
          <a:xfrm>
            <a:off x="4600575" y="3465513"/>
            <a:ext cx="93663" cy="66675"/>
          </a:xfrm>
          <a:custGeom>
            <a:avLst/>
            <a:gdLst>
              <a:gd name="T0" fmla="*/ 0 w 49"/>
              <a:gd name="T1" fmla="*/ 0 h 42"/>
              <a:gd name="T2" fmla="*/ 25 w 49"/>
              <a:gd name="T3" fmla="*/ 42 h 42"/>
              <a:gd name="T4" fmla="*/ 49 w 49"/>
              <a:gd name="T5" fmla="*/ 0 h 42"/>
              <a:gd name="T6" fmla="*/ 0 w 49"/>
              <a:gd name="T7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9" h="42">
                <a:moveTo>
                  <a:pt x="0" y="0"/>
                </a:moveTo>
                <a:lnTo>
                  <a:pt x="25" y="42"/>
                </a:lnTo>
                <a:lnTo>
                  <a:pt x="4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4002" name="Freeform 114"/>
          <p:cNvSpPr>
            <a:spLocks/>
          </p:cNvSpPr>
          <p:nvPr/>
        </p:nvSpPr>
        <p:spPr bwMode="auto">
          <a:xfrm>
            <a:off x="4787900" y="3576638"/>
            <a:ext cx="93663" cy="66675"/>
          </a:xfrm>
          <a:custGeom>
            <a:avLst/>
            <a:gdLst>
              <a:gd name="T0" fmla="*/ 0 w 49"/>
              <a:gd name="T1" fmla="*/ 0 h 42"/>
              <a:gd name="T2" fmla="*/ 24 w 49"/>
              <a:gd name="T3" fmla="*/ 42 h 42"/>
              <a:gd name="T4" fmla="*/ 49 w 49"/>
              <a:gd name="T5" fmla="*/ 0 h 42"/>
              <a:gd name="T6" fmla="*/ 0 w 49"/>
              <a:gd name="T7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9" h="42">
                <a:moveTo>
                  <a:pt x="0" y="0"/>
                </a:moveTo>
                <a:lnTo>
                  <a:pt x="24" y="42"/>
                </a:lnTo>
                <a:lnTo>
                  <a:pt x="4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4003" name="Freeform 115"/>
          <p:cNvSpPr>
            <a:spLocks/>
          </p:cNvSpPr>
          <p:nvPr/>
        </p:nvSpPr>
        <p:spPr bwMode="auto">
          <a:xfrm>
            <a:off x="4959350" y="3830638"/>
            <a:ext cx="92075" cy="65087"/>
          </a:xfrm>
          <a:custGeom>
            <a:avLst/>
            <a:gdLst>
              <a:gd name="T0" fmla="*/ 0 w 48"/>
              <a:gd name="T1" fmla="*/ 0 h 41"/>
              <a:gd name="T2" fmla="*/ 24 w 48"/>
              <a:gd name="T3" fmla="*/ 41 h 41"/>
              <a:gd name="T4" fmla="*/ 48 w 48"/>
              <a:gd name="T5" fmla="*/ 0 h 41"/>
              <a:gd name="T6" fmla="*/ 0 w 48"/>
              <a:gd name="T7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8" h="41">
                <a:moveTo>
                  <a:pt x="0" y="0"/>
                </a:moveTo>
                <a:lnTo>
                  <a:pt x="24" y="41"/>
                </a:lnTo>
                <a:lnTo>
                  <a:pt x="4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4004" name="Freeform 116"/>
          <p:cNvSpPr>
            <a:spLocks/>
          </p:cNvSpPr>
          <p:nvPr/>
        </p:nvSpPr>
        <p:spPr bwMode="auto">
          <a:xfrm>
            <a:off x="5145088" y="4381500"/>
            <a:ext cx="93662" cy="66675"/>
          </a:xfrm>
          <a:custGeom>
            <a:avLst/>
            <a:gdLst>
              <a:gd name="T0" fmla="*/ 0 w 49"/>
              <a:gd name="T1" fmla="*/ 0 h 42"/>
              <a:gd name="T2" fmla="*/ 25 w 49"/>
              <a:gd name="T3" fmla="*/ 42 h 42"/>
              <a:gd name="T4" fmla="*/ 49 w 49"/>
              <a:gd name="T5" fmla="*/ 0 h 42"/>
              <a:gd name="T6" fmla="*/ 0 w 49"/>
              <a:gd name="T7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9" h="42">
                <a:moveTo>
                  <a:pt x="0" y="0"/>
                </a:moveTo>
                <a:lnTo>
                  <a:pt x="25" y="42"/>
                </a:lnTo>
                <a:lnTo>
                  <a:pt x="4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4005" name="Freeform 117"/>
          <p:cNvSpPr>
            <a:spLocks/>
          </p:cNvSpPr>
          <p:nvPr/>
        </p:nvSpPr>
        <p:spPr bwMode="auto">
          <a:xfrm>
            <a:off x="5318125" y="4603750"/>
            <a:ext cx="93663" cy="65088"/>
          </a:xfrm>
          <a:custGeom>
            <a:avLst/>
            <a:gdLst>
              <a:gd name="T0" fmla="*/ 0 w 49"/>
              <a:gd name="T1" fmla="*/ 0 h 41"/>
              <a:gd name="T2" fmla="*/ 24 w 49"/>
              <a:gd name="T3" fmla="*/ 41 h 41"/>
              <a:gd name="T4" fmla="*/ 49 w 49"/>
              <a:gd name="T5" fmla="*/ 0 h 41"/>
              <a:gd name="T6" fmla="*/ 0 w 49"/>
              <a:gd name="T7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9" h="41">
                <a:moveTo>
                  <a:pt x="0" y="0"/>
                </a:moveTo>
                <a:lnTo>
                  <a:pt x="24" y="41"/>
                </a:lnTo>
                <a:lnTo>
                  <a:pt x="4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4006" name="Freeform 118"/>
          <p:cNvSpPr>
            <a:spLocks/>
          </p:cNvSpPr>
          <p:nvPr/>
        </p:nvSpPr>
        <p:spPr bwMode="auto">
          <a:xfrm>
            <a:off x="5505450" y="4537075"/>
            <a:ext cx="93663" cy="66675"/>
          </a:xfrm>
          <a:custGeom>
            <a:avLst/>
            <a:gdLst>
              <a:gd name="T0" fmla="*/ 0 w 49"/>
              <a:gd name="T1" fmla="*/ 0 h 42"/>
              <a:gd name="T2" fmla="*/ 24 w 49"/>
              <a:gd name="T3" fmla="*/ 42 h 42"/>
              <a:gd name="T4" fmla="*/ 49 w 49"/>
              <a:gd name="T5" fmla="*/ 0 h 42"/>
              <a:gd name="T6" fmla="*/ 0 w 49"/>
              <a:gd name="T7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9" h="42">
                <a:moveTo>
                  <a:pt x="0" y="0"/>
                </a:moveTo>
                <a:lnTo>
                  <a:pt x="24" y="42"/>
                </a:lnTo>
                <a:lnTo>
                  <a:pt x="4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4007" name="Freeform 119"/>
          <p:cNvSpPr>
            <a:spLocks/>
          </p:cNvSpPr>
          <p:nvPr/>
        </p:nvSpPr>
        <p:spPr bwMode="auto">
          <a:xfrm>
            <a:off x="5675313" y="4316413"/>
            <a:ext cx="93662" cy="65087"/>
          </a:xfrm>
          <a:custGeom>
            <a:avLst/>
            <a:gdLst>
              <a:gd name="T0" fmla="*/ 0 w 49"/>
              <a:gd name="T1" fmla="*/ 0 h 41"/>
              <a:gd name="T2" fmla="*/ 25 w 49"/>
              <a:gd name="T3" fmla="*/ 41 h 41"/>
              <a:gd name="T4" fmla="*/ 49 w 49"/>
              <a:gd name="T5" fmla="*/ 0 h 41"/>
              <a:gd name="T6" fmla="*/ 0 w 49"/>
              <a:gd name="T7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9" h="41">
                <a:moveTo>
                  <a:pt x="0" y="0"/>
                </a:moveTo>
                <a:lnTo>
                  <a:pt x="25" y="41"/>
                </a:lnTo>
                <a:lnTo>
                  <a:pt x="4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4008" name="Freeform 120"/>
          <p:cNvSpPr>
            <a:spLocks/>
          </p:cNvSpPr>
          <p:nvPr/>
        </p:nvSpPr>
        <p:spPr bwMode="auto">
          <a:xfrm>
            <a:off x="5862638" y="4106863"/>
            <a:ext cx="93662" cy="65087"/>
          </a:xfrm>
          <a:custGeom>
            <a:avLst/>
            <a:gdLst>
              <a:gd name="T0" fmla="*/ 0 w 49"/>
              <a:gd name="T1" fmla="*/ 0 h 41"/>
              <a:gd name="T2" fmla="*/ 25 w 49"/>
              <a:gd name="T3" fmla="*/ 41 h 41"/>
              <a:gd name="T4" fmla="*/ 49 w 49"/>
              <a:gd name="T5" fmla="*/ 0 h 41"/>
              <a:gd name="T6" fmla="*/ 0 w 49"/>
              <a:gd name="T7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9" h="41">
                <a:moveTo>
                  <a:pt x="0" y="0"/>
                </a:moveTo>
                <a:lnTo>
                  <a:pt x="25" y="41"/>
                </a:lnTo>
                <a:lnTo>
                  <a:pt x="4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4009" name="Freeform 121"/>
          <p:cNvSpPr>
            <a:spLocks/>
          </p:cNvSpPr>
          <p:nvPr/>
        </p:nvSpPr>
        <p:spPr bwMode="auto">
          <a:xfrm>
            <a:off x="6035675" y="3984625"/>
            <a:ext cx="93663" cy="66675"/>
          </a:xfrm>
          <a:custGeom>
            <a:avLst/>
            <a:gdLst>
              <a:gd name="T0" fmla="*/ 0 w 49"/>
              <a:gd name="T1" fmla="*/ 0 h 42"/>
              <a:gd name="T2" fmla="*/ 24 w 49"/>
              <a:gd name="T3" fmla="*/ 42 h 42"/>
              <a:gd name="T4" fmla="*/ 49 w 49"/>
              <a:gd name="T5" fmla="*/ 0 h 42"/>
              <a:gd name="T6" fmla="*/ 0 w 49"/>
              <a:gd name="T7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9" h="42">
                <a:moveTo>
                  <a:pt x="0" y="0"/>
                </a:moveTo>
                <a:lnTo>
                  <a:pt x="24" y="42"/>
                </a:lnTo>
                <a:lnTo>
                  <a:pt x="4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4010" name="Freeform 122"/>
          <p:cNvSpPr>
            <a:spLocks/>
          </p:cNvSpPr>
          <p:nvPr/>
        </p:nvSpPr>
        <p:spPr bwMode="auto">
          <a:xfrm>
            <a:off x="6219825" y="4129088"/>
            <a:ext cx="95250" cy="65087"/>
          </a:xfrm>
          <a:custGeom>
            <a:avLst/>
            <a:gdLst>
              <a:gd name="T0" fmla="*/ 0 w 49"/>
              <a:gd name="T1" fmla="*/ 0 h 41"/>
              <a:gd name="T2" fmla="*/ 25 w 49"/>
              <a:gd name="T3" fmla="*/ 41 h 41"/>
              <a:gd name="T4" fmla="*/ 49 w 49"/>
              <a:gd name="T5" fmla="*/ 0 h 41"/>
              <a:gd name="T6" fmla="*/ 0 w 49"/>
              <a:gd name="T7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9" h="41">
                <a:moveTo>
                  <a:pt x="0" y="0"/>
                </a:moveTo>
                <a:lnTo>
                  <a:pt x="25" y="41"/>
                </a:lnTo>
                <a:lnTo>
                  <a:pt x="4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4011" name="Freeform 123"/>
          <p:cNvSpPr>
            <a:spLocks/>
          </p:cNvSpPr>
          <p:nvPr/>
        </p:nvSpPr>
        <p:spPr bwMode="auto">
          <a:xfrm>
            <a:off x="6392863" y="4227513"/>
            <a:ext cx="93662" cy="66675"/>
          </a:xfrm>
          <a:custGeom>
            <a:avLst/>
            <a:gdLst>
              <a:gd name="T0" fmla="*/ 0 w 49"/>
              <a:gd name="T1" fmla="*/ 0 h 42"/>
              <a:gd name="T2" fmla="*/ 25 w 49"/>
              <a:gd name="T3" fmla="*/ 42 h 42"/>
              <a:gd name="T4" fmla="*/ 49 w 49"/>
              <a:gd name="T5" fmla="*/ 0 h 42"/>
              <a:gd name="T6" fmla="*/ 0 w 49"/>
              <a:gd name="T7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9" h="42">
                <a:moveTo>
                  <a:pt x="0" y="0"/>
                </a:moveTo>
                <a:lnTo>
                  <a:pt x="25" y="42"/>
                </a:lnTo>
                <a:lnTo>
                  <a:pt x="4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4012" name="Freeform 124"/>
          <p:cNvSpPr>
            <a:spLocks/>
          </p:cNvSpPr>
          <p:nvPr/>
        </p:nvSpPr>
        <p:spPr bwMode="auto">
          <a:xfrm>
            <a:off x="6580188" y="4205288"/>
            <a:ext cx="93662" cy="66675"/>
          </a:xfrm>
          <a:custGeom>
            <a:avLst/>
            <a:gdLst>
              <a:gd name="T0" fmla="*/ 0 w 49"/>
              <a:gd name="T1" fmla="*/ 0 h 42"/>
              <a:gd name="T2" fmla="*/ 24 w 49"/>
              <a:gd name="T3" fmla="*/ 42 h 42"/>
              <a:gd name="T4" fmla="*/ 49 w 49"/>
              <a:gd name="T5" fmla="*/ 0 h 42"/>
              <a:gd name="T6" fmla="*/ 0 w 49"/>
              <a:gd name="T7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9" h="42">
                <a:moveTo>
                  <a:pt x="0" y="0"/>
                </a:moveTo>
                <a:lnTo>
                  <a:pt x="24" y="42"/>
                </a:lnTo>
                <a:lnTo>
                  <a:pt x="4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4013" name="Freeform 125"/>
          <p:cNvSpPr>
            <a:spLocks/>
          </p:cNvSpPr>
          <p:nvPr/>
        </p:nvSpPr>
        <p:spPr bwMode="auto">
          <a:xfrm>
            <a:off x="6750050" y="4249738"/>
            <a:ext cx="93663" cy="66675"/>
          </a:xfrm>
          <a:custGeom>
            <a:avLst/>
            <a:gdLst>
              <a:gd name="T0" fmla="*/ 0 w 49"/>
              <a:gd name="T1" fmla="*/ 0 h 42"/>
              <a:gd name="T2" fmla="*/ 25 w 49"/>
              <a:gd name="T3" fmla="*/ 42 h 42"/>
              <a:gd name="T4" fmla="*/ 49 w 49"/>
              <a:gd name="T5" fmla="*/ 0 h 42"/>
              <a:gd name="T6" fmla="*/ 0 w 49"/>
              <a:gd name="T7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9" h="42">
                <a:moveTo>
                  <a:pt x="0" y="0"/>
                </a:moveTo>
                <a:lnTo>
                  <a:pt x="25" y="42"/>
                </a:lnTo>
                <a:lnTo>
                  <a:pt x="4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4014" name="Freeform 126"/>
          <p:cNvSpPr>
            <a:spLocks/>
          </p:cNvSpPr>
          <p:nvPr/>
        </p:nvSpPr>
        <p:spPr bwMode="auto">
          <a:xfrm>
            <a:off x="6937375" y="4260850"/>
            <a:ext cx="93663" cy="66675"/>
          </a:xfrm>
          <a:custGeom>
            <a:avLst/>
            <a:gdLst>
              <a:gd name="T0" fmla="*/ 0 w 49"/>
              <a:gd name="T1" fmla="*/ 0 h 42"/>
              <a:gd name="T2" fmla="*/ 25 w 49"/>
              <a:gd name="T3" fmla="*/ 42 h 42"/>
              <a:gd name="T4" fmla="*/ 49 w 49"/>
              <a:gd name="T5" fmla="*/ 0 h 42"/>
              <a:gd name="T6" fmla="*/ 0 w 49"/>
              <a:gd name="T7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9" h="42">
                <a:moveTo>
                  <a:pt x="0" y="0"/>
                </a:moveTo>
                <a:lnTo>
                  <a:pt x="25" y="42"/>
                </a:lnTo>
                <a:lnTo>
                  <a:pt x="4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4015" name="Freeform 127"/>
          <p:cNvSpPr>
            <a:spLocks/>
          </p:cNvSpPr>
          <p:nvPr/>
        </p:nvSpPr>
        <p:spPr bwMode="auto">
          <a:xfrm>
            <a:off x="7110413" y="4160838"/>
            <a:ext cx="93662" cy="66675"/>
          </a:xfrm>
          <a:custGeom>
            <a:avLst/>
            <a:gdLst>
              <a:gd name="T0" fmla="*/ 0 w 49"/>
              <a:gd name="T1" fmla="*/ 0 h 42"/>
              <a:gd name="T2" fmla="*/ 24 w 49"/>
              <a:gd name="T3" fmla="*/ 42 h 42"/>
              <a:gd name="T4" fmla="*/ 49 w 49"/>
              <a:gd name="T5" fmla="*/ 0 h 42"/>
              <a:gd name="T6" fmla="*/ 0 w 49"/>
              <a:gd name="T7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9" h="42">
                <a:moveTo>
                  <a:pt x="0" y="0"/>
                </a:moveTo>
                <a:lnTo>
                  <a:pt x="24" y="42"/>
                </a:lnTo>
                <a:lnTo>
                  <a:pt x="4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4016" name="Freeform 128"/>
          <p:cNvSpPr>
            <a:spLocks/>
          </p:cNvSpPr>
          <p:nvPr/>
        </p:nvSpPr>
        <p:spPr bwMode="auto">
          <a:xfrm>
            <a:off x="7297738" y="4194175"/>
            <a:ext cx="92075" cy="66675"/>
          </a:xfrm>
          <a:custGeom>
            <a:avLst/>
            <a:gdLst>
              <a:gd name="T0" fmla="*/ 0 w 48"/>
              <a:gd name="T1" fmla="*/ 0 h 42"/>
              <a:gd name="T2" fmla="*/ 24 w 48"/>
              <a:gd name="T3" fmla="*/ 42 h 42"/>
              <a:gd name="T4" fmla="*/ 48 w 48"/>
              <a:gd name="T5" fmla="*/ 0 h 42"/>
              <a:gd name="T6" fmla="*/ 0 w 48"/>
              <a:gd name="T7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8" h="42">
                <a:moveTo>
                  <a:pt x="0" y="0"/>
                </a:moveTo>
                <a:lnTo>
                  <a:pt x="24" y="42"/>
                </a:lnTo>
                <a:lnTo>
                  <a:pt x="4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4017" name="Freeform 129"/>
          <p:cNvSpPr>
            <a:spLocks/>
          </p:cNvSpPr>
          <p:nvPr/>
        </p:nvSpPr>
        <p:spPr bwMode="auto">
          <a:xfrm>
            <a:off x="7467600" y="3962400"/>
            <a:ext cx="93663" cy="66675"/>
          </a:xfrm>
          <a:custGeom>
            <a:avLst/>
            <a:gdLst>
              <a:gd name="T0" fmla="*/ 0 w 49"/>
              <a:gd name="T1" fmla="*/ 0 h 42"/>
              <a:gd name="T2" fmla="*/ 25 w 49"/>
              <a:gd name="T3" fmla="*/ 42 h 42"/>
              <a:gd name="T4" fmla="*/ 49 w 49"/>
              <a:gd name="T5" fmla="*/ 0 h 42"/>
              <a:gd name="T6" fmla="*/ 0 w 49"/>
              <a:gd name="T7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9" h="42">
                <a:moveTo>
                  <a:pt x="0" y="0"/>
                </a:moveTo>
                <a:lnTo>
                  <a:pt x="25" y="42"/>
                </a:lnTo>
                <a:lnTo>
                  <a:pt x="4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4018" name="Freeform 130"/>
          <p:cNvSpPr>
            <a:spLocks/>
          </p:cNvSpPr>
          <p:nvPr/>
        </p:nvSpPr>
        <p:spPr bwMode="auto">
          <a:xfrm>
            <a:off x="7654925" y="3940175"/>
            <a:ext cx="93663" cy="66675"/>
          </a:xfrm>
          <a:custGeom>
            <a:avLst/>
            <a:gdLst>
              <a:gd name="T0" fmla="*/ 0 w 49"/>
              <a:gd name="T1" fmla="*/ 0 h 42"/>
              <a:gd name="T2" fmla="*/ 24 w 49"/>
              <a:gd name="T3" fmla="*/ 42 h 42"/>
              <a:gd name="T4" fmla="*/ 49 w 49"/>
              <a:gd name="T5" fmla="*/ 0 h 42"/>
              <a:gd name="T6" fmla="*/ 0 w 49"/>
              <a:gd name="T7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9" h="42">
                <a:moveTo>
                  <a:pt x="0" y="0"/>
                </a:moveTo>
                <a:lnTo>
                  <a:pt x="24" y="42"/>
                </a:lnTo>
                <a:lnTo>
                  <a:pt x="4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4019" name="Freeform 131"/>
          <p:cNvSpPr>
            <a:spLocks/>
          </p:cNvSpPr>
          <p:nvPr/>
        </p:nvSpPr>
        <p:spPr bwMode="auto">
          <a:xfrm>
            <a:off x="7827963" y="3917950"/>
            <a:ext cx="92075" cy="66675"/>
          </a:xfrm>
          <a:custGeom>
            <a:avLst/>
            <a:gdLst>
              <a:gd name="T0" fmla="*/ 0 w 48"/>
              <a:gd name="T1" fmla="*/ 0 h 42"/>
              <a:gd name="T2" fmla="*/ 24 w 48"/>
              <a:gd name="T3" fmla="*/ 42 h 42"/>
              <a:gd name="T4" fmla="*/ 48 w 48"/>
              <a:gd name="T5" fmla="*/ 0 h 42"/>
              <a:gd name="T6" fmla="*/ 0 w 48"/>
              <a:gd name="T7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8" h="42">
                <a:moveTo>
                  <a:pt x="0" y="0"/>
                </a:moveTo>
                <a:lnTo>
                  <a:pt x="24" y="42"/>
                </a:lnTo>
                <a:lnTo>
                  <a:pt x="4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4020" name="Oval 132"/>
          <p:cNvSpPr>
            <a:spLocks noChangeArrowheads="1"/>
          </p:cNvSpPr>
          <p:nvPr/>
        </p:nvSpPr>
        <p:spPr bwMode="auto">
          <a:xfrm>
            <a:off x="1201738" y="3476625"/>
            <a:ext cx="93662" cy="66675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4021" name="Oval 133"/>
          <p:cNvSpPr>
            <a:spLocks noChangeArrowheads="1"/>
          </p:cNvSpPr>
          <p:nvPr/>
        </p:nvSpPr>
        <p:spPr bwMode="auto">
          <a:xfrm>
            <a:off x="1374775" y="3289300"/>
            <a:ext cx="93663" cy="66675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4022" name="Oval 134"/>
          <p:cNvSpPr>
            <a:spLocks noChangeArrowheads="1"/>
          </p:cNvSpPr>
          <p:nvPr/>
        </p:nvSpPr>
        <p:spPr bwMode="auto">
          <a:xfrm>
            <a:off x="1562100" y="3389313"/>
            <a:ext cx="93663" cy="65087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4023" name="Oval 135"/>
          <p:cNvSpPr>
            <a:spLocks noChangeArrowheads="1"/>
          </p:cNvSpPr>
          <p:nvPr/>
        </p:nvSpPr>
        <p:spPr bwMode="auto">
          <a:xfrm>
            <a:off x="1731963" y="3367088"/>
            <a:ext cx="93662" cy="65087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4024" name="Oval 136"/>
          <p:cNvSpPr>
            <a:spLocks noChangeArrowheads="1"/>
          </p:cNvSpPr>
          <p:nvPr/>
        </p:nvSpPr>
        <p:spPr bwMode="auto">
          <a:xfrm>
            <a:off x="1919288" y="3278188"/>
            <a:ext cx="93662" cy="66675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4025" name="Oval 137"/>
          <p:cNvSpPr>
            <a:spLocks noChangeArrowheads="1"/>
          </p:cNvSpPr>
          <p:nvPr/>
        </p:nvSpPr>
        <p:spPr bwMode="auto">
          <a:xfrm>
            <a:off x="2092325" y="3244850"/>
            <a:ext cx="93663" cy="66675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4026" name="Oval 138"/>
          <p:cNvSpPr>
            <a:spLocks noChangeArrowheads="1"/>
          </p:cNvSpPr>
          <p:nvPr/>
        </p:nvSpPr>
        <p:spPr bwMode="auto">
          <a:xfrm>
            <a:off x="2278063" y="3233738"/>
            <a:ext cx="93662" cy="66675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4027" name="Oval 139"/>
          <p:cNvSpPr>
            <a:spLocks noChangeArrowheads="1"/>
          </p:cNvSpPr>
          <p:nvPr/>
        </p:nvSpPr>
        <p:spPr bwMode="auto">
          <a:xfrm>
            <a:off x="2449513" y="3211513"/>
            <a:ext cx="93662" cy="66675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4028" name="Oval 140"/>
          <p:cNvSpPr>
            <a:spLocks noChangeArrowheads="1"/>
          </p:cNvSpPr>
          <p:nvPr/>
        </p:nvSpPr>
        <p:spPr bwMode="auto">
          <a:xfrm>
            <a:off x="2636838" y="3189288"/>
            <a:ext cx="93662" cy="66675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4029" name="Oval 141"/>
          <p:cNvSpPr>
            <a:spLocks noChangeArrowheads="1"/>
          </p:cNvSpPr>
          <p:nvPr/>
        </p:nvSpPr>
        <p:spPr bwMode="auto">
          <a:xfrm>
            <a:off x="2808288" y="3300413"/>
            <a:ext cx="93662" cy="66675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4030" name="Oval 142"/>
          <p:cNvSpPr>
            <a:spLocks noChangeArrowheads="1"/>
          </p:cNvSpPr>
          <p:nvPr/>
        </p:nvSpPr>
        <p:spPr bwMode="auto">
          <a:xfrm>
            <a:off x="2995613" y="3211513"/>
            <a:ext cx="93662" cy="66675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4031" name="Oval 143"/>
          <p:cNvSpPr>
            <a:spLocks noChangeArrowheads="1"/>
          </p:cNvSpPr>
          <p:nvPr/>
        </p:nvSpPr>
        <p:spPr bwMode="auto">
          <a:xfrm>
            <a:off x="3167063" y="3179763"/>
            <a:ext cx="93662" cy="65087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4032" name="Oval 144"/>
          <p:cNvSpPr>
            <a:spLocks noChangeArrowheads="1"/>
          </p:cNvSpPr>
          <p:nvPr/>
        </p:nvSpPr>
        <p:spPr bwMode="auto">
          <a:xfrm>
            <a:off x="3354388" y="3233738"/>
            <a:ext cx="92075" cy="66675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4033" name="Oval 145"/>
          <p:cNvSpPr>
            <a:spLocks noChangeArrowheads="1"/>
          </p:cNvSpPr>
          <p:nvPr/>
        </p:nvSpPr>
        <p:spPr bwMode="auto">
          <a:xfrm>
            <a:off x="3524250" y="3200400"/>
            <a:ext cx="93663" cy="66675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4034" name="Oval 146"/>
          <p:cNvSpPr>
            <a:spLocks noChangeArrowheads="1"/>
          </p:cNvSpPr>
          <p:nvPr/>
        </p:nvSpPr>
        <p:spPr bwMode="auto">
          <a:xfrm>
            <a:off x="3883025" y="3079750"/>
            <a:ext cx="93663" cy="66675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4035" name="Oval 147"/>
          <p:cNvSpPr>
            <a:spLocks noChangeArrowheads="1"/>
          </p:cNvSpPr>
          <p:nvPr/>
        </p:nvSpPr>
        <p:spPr bwMode="auto">
          <a:xfrm>
            <a:off x="4070350" y="2947988"/>
            <a:ext cx="93663" cy="65087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4036" name="Oval 148"/>
          <p:cNvSpPr>
            <a:spLocks noChangeArrowheads="1"/>
          </p:cNvSpPr>
          <p:nvPr/>
        </p:nvSpPr>
        <p:spPr bwMode="auto">
          <a:xfrm>
            <a:off x="4241800" y="2903538"/>
            <a:ext cx="93663" cy="65087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4037" name="Oval 149"/>
          <p:cNvSpPr>
            <a:spLocks noChangeArrowheads="1"/>
          </p:cNvSpPr>
          <p:nvPr/>
        </p:nvSpPr>
        <p:spPr bwMode="auto">
          <a:xfrm>
            <a:off x="4429125" y="2892425"/>
            <a:ext cx="92075" cy="65088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4038" name="Oval 150"/>
          <p:cNvSpPr>
            <a:spLocks noChangeArrowheads="1"/>
          </p:cNvSpPr>
          <p:nvPr/>
        </p:nvSpPr>
        <p:spPr bwMode="auto">
          <a:xfrm>
            <a:off x="4600575" y="2968625"/>
            <a:ext cx="93663" cy="66675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4039" name="Oval 151"/>
          <p:cNvSpPr>
            <a:spLocks noChangeArrowheads="1"/>
          </p:cNvSpPr>
          <p:nvPr/>
        </p:nvSpPr>
        <p:spPr bwMode="auto">
          <a:xfrm>
            <a:off x="4787900" y="2825750"/>
            <a:ext cx="93663" cy="66675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4040" name="Oval 152"/>
          <p:cNvSpPr>
            <a:spLocks noChangeArrowheads="1"/>
          </p:cNvSpPr>
          <p:nvPr/>
        </p:nvSpPr>
        <p:spPr bwMode="auto">
          <a:xfrm>
            <a:off x="4959350" y="2716213"/>
            <a:ext cx="92075" cy="65087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4041" name="Oval 153"/>
          <p:cNvSpPr>
            <a:spLocks noChangeArrowheads="1"/>
          </p:cNvSpPr>
          <p:nvPr/>
        </p:nvSpPr>
        <p:spPr bwMode="auto">
          <a:xfrm>
            <a:off x="5145088" y="2571750"/>
            <a:ext cx="93662" cy="66675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4042" name="Oval 154"/>
          <p:cNvSpPr>
            <a:spLocks noChangeArrowheads="1"/>
          </p:cNvSpPr>
          <p:nvPr/>
        </p:nvSpPr>
        <p:spPr bwMode="auto">
          <a:xfrm>
            <a:off x="5318125" y="2516188"/>
            <a:ext cx="93663" cy="66675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4043" name="Oval 155"/>
          <p:cNvSpPr>
            <a:spLocks noChangeArrowheads="1"/>
          </p:cNvSpPr>
          <p:nvPr/>
        </p:nvSpPr>
        <p:spPr bwMode="auto">
          <a:xfrm>
            <a:off x="5505450" y="2473325"/>
            <a:ext cx="93663" cy="65088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4044" name="Oval 156"/>
          <p:cNvSpPr>
            <a:spLocks noChangeArrowheads="1"/>
          </p:cNvSpPr>
          <p:nvPr/>
        </p:nvSpPr>
        <p:spPr bwMode="auto">
          <a:xfrm>
            <a:off x="5675313" y="2273300"/>
            <a:ext cx="93662" cy="66675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4045" name="Oval 157"/>
          <p:cNvSpPr>
            <a:spLocks noChangeArrowheads="1"/>
          </p:cNvSpPr>
          <p:nvPr/>
        </p:nvSpPr>
        <p:spPr bwMode="auto">
          <a:xfrm>
            <a:off x="5862638" y="2251075"/>
            <a:ext cx="93662" cy="66675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4046" name="Oval 158"/>
          <p:cNvSpPr>
            <a:spLocks noChangeArrowheads="1"/>
          </p:cNvSpPr>
          <p:nvPr/>
        </p:nvSpPr>
        <p:spPr bwMode="auto">
          <a:xfrm>
            <a:off x="6035675" y="2074863"/>
            <a:ext cx="93663" cy="66675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4047" name="Oval 159"/>
          <p:cNvSpPr>
            <a:spLocks noChangeArrowheads="1"/>
          </p:cNvSpPr>
          <p:nvPr/>
        </p:nvSpPr>
        <p:spPr bwMode="auto">
          <a:xfrm>
            <a:off x="6219825" y="2019300"/>
            <a:ext cx="95250" cy="66675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4048" name="Oval 160"/>
          <p:cNvSpPr>
            <a:spLocks noChangeArrowheads="1"/>
          </p:cNvSpPr>
          <p:nvPr/>
        </p:nvSpPr>
        <p:spPr bwMode="auto">
          <a:xfrm>
            <a:off x="6392863" y="1954213"/>
            <a:ext cx="93662" cy="65087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4049" name="Oval 161"/>
          <p:cNvSpPr>
            <a:spLocks noChangeArrowheads="1"/>
          </p:cNvSpPr>
          <p:nvPr/>
        </p:nvSpPr>
        <p:spPr bwMode="auto">
          <a:xfrm>
            <a:off x="6580188" y="1887538"/>
            <a:ext cx="93662" cy="66675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4050" name="Oval 162"/>
          <p:cNvSpPr>
            <a:spLocks noChangeArrowheads="1"/>
          </p:cNvSpPr>
          <p:nvPr/>
        </p:nvSpPr>
        <p:spPr bwMode="auto">
          <a:xfrm>
            <a:off x="6750050" y="1865313"/>
            <a:ext cx="93663" cy="66675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4051" name="Oval 163"/>
          <p:cNvSpPr>
            <a:spLocks noChangeArrowheads="1"/>
          </p:cNvSpPr>
          <p:nvPr/>
        </p:nvSpPr>
        <p:spPr bwMode="auto">
          <a:xfrm>
            <a:off x="6937375" y="1898650"/>
            <a:ext cx="93663" cy="66675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4052" name="Oval 164"/>
          <p:cNvSpPr>
            <a:spLocks noChangeArrowheads="1"/>
          </p:cNvSpPr>
          <p:nvPr/>
        </p:nvSpPr>
        <p:spPr bwMode="auto">
          <a:xfrm>
            <a:off x="7110413" y="1744663"/>
            <a:ext cx="93662" cy="65087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4053" name="Oval 165"/>
          <p:cNvSpPr>
            <a:spLocks noChangeArrowheads="1"/>
          </p:cNvSpPr>
          <p:nvPr/>
        </p:nvSpPr>
        <p:spPr bwMode="auto">
          <a:xfrm>
            <a:off x="7297738" y="1677988"/>
            <a:ext cx="92075" cy="66675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4054" name="Oval 166"/>
          <p:cNvSpPr>
            <a:spLocks noChangeArrowheads="1"/>
          </p:cNvSpPr>
          <p:nvPr/>
        </p:nvSpPr>
        <p:spPr bwMode="auto">
          <a:xfrm>
            <a:off x="7467600" y="1512888"/>
            <a:ext cx="93663" cy="65087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4055" name="Oval 167"/>
          <p:cNvSpPr>
            <a:spLocks noChangeArrowheads="1"/>
          </p:cNvSpPr>
          <p:nvPr/>
        </p:nvSpPr>
        <p:spPr bwMode="auto">
          <a:xfrm>
            <a:off x="7654925" y="1435100"/>
            <a:ext cx="93663" cy="66675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4056" name="Oval 168"/>
          <p:cNvSpPr>
            <a:spLocks noChangeArrowheads="1"/>
          </p:cNvSpPr>
          <p:nvPr/>
        </p:nvSpPr>
        <p:spPr bwMode="auto">
          <a:xfrm>
            <a:off x="7827963" y="1346200"/>
            <a:ext cx="92075" cy="66675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4057" name="Oval 169"/>
          <p:cNvSpPr>
            <a:spLocks noChangeArrowheads="1"/>
          </p:cNvSpPr>
          <p:nvPr/>
        </p:nvSpPr>
        <p:spPr bwMode="auto">
          <a:xfrm>
            <a:off x="8013700" y="1312863"/>
            <a:ext cx="93663" cy="66675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4058" name="Text Box 170"/>
          <p:cNvSpPr txBox="1">
            <a:spLocks noChangeArrowheads="1"/>
          </p:cNvSpPr>
          <p:nvPr/>
        </p:nvSpPr>
        <p:spPr bwMode="auto">
          <a:xfrm>
            <a:off x="2973388" y="1557338"/>
            <a:ext cx="32972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>
                <a:solidFill>
                  <a:srgbClr val="FF3300"/>
                </a:solidFill>
              </a:rPr>
              <a:t>ČESKÁ REPUBLIKA</a:t>
            </a:r>
          </a:p>
        </p:txBody>
      </p:sp>
      <p:sp>
        <p:nvSpPr>
          <p:cNvPr id="294059" name="Text Box 171"/>
          <p:cNvSpPr txBox="1">
            <a:spLocks noChangeArrowheads="1"/>
          </p:cNvSpPr>
          <p:nvPr/>
        </p:nvSpPr>
        <p:spPr bwMode="auto">
          <a:xfrm>
            <a:off x="5489575" y="5013325"/>
            <a:ext cx="3124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>
                <a:solidFill>
                  <a:srgbClr val="006600"/>
                </a:solidFill>
              </a:rPr>
              <a:t>STÁTY BÝVALÉHO SOVĚTSKÉHO SVAZU</a:t>
            </a:r>
          </a:p>
        </p:txBody>
      </p:sp>
      <p:sp>
        <p:nvSpPr>
          <p:cNvPr id="294060" name="Text Box 172"/>
          <p:cNvSpPr txBox="1">
            <a:spLocks noChangeArrowheads="1"/>
          </p:cNvSpPr>
          <p:nvPr/>
        </p:nvSpPr>
        <p:spPr bwMode="auto">
          <a:xfrm>
            <a:off x="304800" y="133350"/>
            <a:ext cx="647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věk</a:t>
            </a:r>
          </a:p>
        </p:txBody>
      </p:sp>
      <p:sp>
        <p:nvSpPr>
          <p:cNvPr id="294061" name="Text Box 173"/>
          <p:cNvSpPr txBox="1">
            <a:spLocks noChangeArrowheads="1"/>
          </p:cNvSpPr>
          <p:nvPr/>
        </p:nvSpPr>
        <p:spPr bwMode="auto">
          <a:xfrm>
            <a:off x="6754813" y="6515100"/>
            <a:ext cx="217328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/>
              <a:t>kalendářní roky</a:t>
            </a:r>
          </a:p>
        </p:txBody>
      </p:sp>
    </p:spTree>
    <p:extLst>
      <p:ext uri="{BB962C8B-B14F-4D97-AF65-F5344CB8AC3E}">
        <p14:creationId xmlns:p14="http://schemas.microsoft.com/office/powerpoint/2010/main" val="141980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AutoShape 2"/>
          <p:cNvSpPr>
            <a:spLocks noChangeAspect="1" noChangeArrowheads="1" noTextEdit="1"/>
          </p:cNvSpPr>
          <p:nvPr/>
        </p:nvSpPr>
        <p:spPr bwMode="auto">
          <a:xfrm>
            <a:off x="0" y="165100"/>
            <a:ext cx="13044488" cy="639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4915" name="Rectangle 3"/>
          <p:cNvSpPr>
            <a:spLocks noChangeArrowheads="1"/>
          </p:cNvSpPr>
          <p:nvPr/>
        </p:nvSpPr>
        <p:spPr bwMode="auto">
          <a:xfrm>
            <a:off x="0" y="165100"/>
            <a:ext cx="12091988" cy="6405563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4916" name="Line 4"/>
          <p:cNvSpPr>
            <a:spLocks noChangeShapeType="1"/>
          </p:cNvSpPr>
          <p:nvPr/>
        </p:nvSpPr>
        <p:spPr bwMode="auto">
          <a:xfrm flipV="1">
            <a:off x="1133475" y="804863"/>
            <a:ext cx="1588" cy="53387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4917" name="Line 5"/>
          <p:cNvSpPr>
            <a:spLocks noChangeShapeType="1"/>
          </p:cNvSpPr>
          <p:nvPr/>
        </p:nvSpPr>
        <p:spPr bwMode="auto">
          <a:xfrm flipH="1">
            <a:off x="982663" y="6143625"/>
            <a:ext cx="15081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4918" name="Rectangle 6"/>
          <p:cNvSpPr>
            <a:spLocks noChangeArrowheads="1"/>
          </p:cNvSpPr>
          <p:nvPr/>
        </p:nvSpPr>
        <p:spPr bwMode="auto">
          <a:xfrm>
            <a:off x="592138" y="6002338"/>
            <a:ext cx="254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>
                <a:solidFill>
                  <a:srgbClr val="000000"/>
                </a:solidFill>
              </a:rPr>
              <a:t>65</a:t>
            </a:r>
            <a:endParaRPr lang="cs-CZ"/>
          </a:p>
        </p:txBody>
      </p:sp>
      <p:sp>
        <p:nvSpPr>
          <p:cNvPr id="294919" name="Line 7"/>
          <p:cNvSpPr>
            <a:spLocks noChangeShapeType="1"/>
          </p:cNvSpPr>
          <p:nvPr/>
        </p:nvSpPr>
        <p:spPr bwMode="auto">
          <a:xfrm>
            <a:off x="1133475" y="6143625"/>
            <a:ext cx="8691563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4920" name="Line 8"/>
          <p:cNvSpPr>
            <a:spLocks noChangeShapeType="1"/>
          </p:cNvSpPr>
          <p:nvPr/>
        </p:nvSpPr>
        <p:spPr bwMode="auto">
          <a:xfrm flipH="1">
            <a:off x="1058863" y="5876925"/>
            <a:ext cx="7461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4921" name="Line 9"/>
          <p:cNvSpPr>
            <a:spLocks noChangeShapeType="1"/>
          </p:cNvSpPr>
          <p:nvPr/>
        </p:nvSpPr>
        <p:spPr bwMode="auto">
          <a:xfrm flipH="1">
            <a:off x="1058863" y="5610225"/>
            <a:ext cx="7461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4922" name="Line 10"/>
          <p:cNvSpPr>
            <a:spLocks noChangeShapeType="1"/>
          </p:cNvSpPr>
          <p:nvPr/>
        </p:nvSpPr>
        <p:spPr bwMode="auto">
          <a:xfrm flipH="1">
            <a:off x="1058863" y="5341938"/>
            <a:ext cx="7461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4923" name="Line 11"/>
          <p:cNvSpPr>
            <a:spLocks noChangeShapeType="1"/>
          </p:cNvSpPr>
          <p:nvPr/>
        </p:nvSpPr>
        <p:spPr bwMode="auto">
          <a:xfrm flipH="1">
            <a:off x="1058863" y="5075238"/>
            <a:ext cx="7461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4924" name="Line 12"/>
          <p:cNvSpPr>
            <a:spLocks noChangeShapeType="1"/>
          </p:cNvSpPr>
          <p:nvPr/>
        </p:nvSpPr>
        <p:spPr bwMode="auto">
          <a:xfrm flipH="1">
            <a:off x="982663" y="4808538"/>
            <a:ext cx="15081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4925" name="Rectangle 13"/>
          <p:cNvSpPr>
            <a:spLocks noChangeArrowheads="1"/>
          </p:cNvSpPr>
          <p:nvPr/>
        </p:nvSpPr>
        <p:spPr bwMode="auto">
          <a:xfrm>
            <a:off x="592138" y="4668838"/>
            <a:ext cx="254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>
                <a:solidFill>
                  <a:srgbClr val="000000"/>
                </a:solidFill>
              </a:rPr>
              <a:t>70</a:t>
            </a:r>
            <a:endParaRPr lang="cs-CZ"/>
          </a:p>
        </p:txBody>
      </p:sp>
      <p:sp>
        <p:nvSpPr>
          <p:cNvPr id="294926" name="Line 14"/>
          <p:cNvSpPr>
            <a:spLocks noChangeShapeType="1"/>
          </p:cNvSpPr>
          <p:nvPr/>
        </p:nvSpPr>
        <p:spPr bwMode="auto">
          <a:xfrm>
            <a:off x="1133475" y="4814888"/>
            <a:ext cx="6951663" cy="1587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4927" name="Line 15"/>
          <p:cNvSpPr>
            <a:spLocks noChangeShapeType="1"/>
          </p:cNvSpPr>
          <p:nvPr/>
        </p:nvSpPr>
        <p:spPr bwMode="auto">
          <a:xfrm flipH="1">
            <a:off x="1058863" y="4541838"/>
            <a:ext cx="7461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4928" name="Line 16"/>
          <p:cNvSpPr>
            <a:spLocks noChangeShapeType="1"/>
          </p:cNvSpPr>
          <p:nvPr/>
        </p:nvSpPr>
        <p:spPr bwMode="auto">
          <a:xfrm flipH="1">
            <a:off x="1058863" y="4275138"/>
            <a:ext cx="7461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4929" name="Line 17"/>
          <p:cNvSpPr>
            <a:spLocks noChangeShapeType="1"/>
          </p:cNvSpPr>
          <p:nvPr/>
        </p:nvSpPr>
        <p:spPr bwMode="auto">
          <a:xfrm flipH="1">
            <a:off x="1058863" y="4008438"/>
            <a:ext cx="7461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4930" name="Line 18"/>
          <p:cNvSpPr>
            <a:spLocks noChangeShapeType="1"/>
          </p:cNvSpPr>
          <p:nvPr/>
        </p:nvSpPr>
        <p:spPr bwMode="auto">
          <a:xfrm flipH="1">
            <a:off x="1058863" y="3741738"/>
            <a:ext cx="7461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4931" name="Line 19"/>
          <p:cNvSpPr>
            <a:spLocks noChangeShapeType="1"/>
          </p:cNvSpPr>
          <p:nvPr/>
        </p:nvSpPr>
        <p:spPr bwMode="auto">
          <a:xfrm flipH="1">
            <a:off x="982663" y="3475038"/>
            <a:ext cx="15081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4932" name="Rectangle 20"/>
          <p:cNvSpPr>
            <a:spLocks noChangeArrowheads="1"/>
          </p:cNvSpPr>
          <p:nvPr/>
        </p:nvSpPr>
        <p:spPr bwMode="auto">
          <a:xfrm>
            <a:off x="592138" y="3333750"/>
            <a:ext cx="254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>
                <a:solidFill>
                  <a:srgbClr val="000000"/>
                </a:solidFill>
              </a:rPr>
              <a:t>75</a:t>
            </a:r>
            <a:endParaRPr lang="cs-CZ"/>
          </a:p>
        </p:txBody>
      </p:sp>
      <p:sp>
        <p:nvSpPr>
          <p:cNvPr id="294933" name="Line 21"/>
          <p:cNvSpPr>
            <a:spLocks noChangeShapeType="1"/>
          </p:cNvSpPr>
          <p:nvPr/>
        </p:nvSpPr>
        <p:spPr bwMode="auto">
          <a:xfrm>
            <a:off x="1133475" y="3475038"/>
            <a:ext cx="6945313" cy="1587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4934" name="Line 22"/>
          <p:cNvSpPr>
            <a:spLocks noChangeShapeType="1"/>
          </p:cNvSpPr>
          <p:nvPr/>
        </p:nvSpPr>
        <p:spPr bwMode="auto">
          <a:xfrm flipH="1">
            <a:off x="1058863" y="3206750"/>
            <a:ext cx="7461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4935" name="Line 23"/>
          <p:cNvSpPr>
            <a:spLocks noChangeShapeType="1"/>
          </p:cNvSpPr>
          <p:nvPr/>
        </p:nvSpPr>
        <p:spPr bwMode="auto">
          <a:xfrm flipH="1">
            <a:off x="1058863" y="2940050"/>
            <a:ext cx="7461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4936" name="Line 24"/>
          <p:cNvSpPr>
            <a:spLocks noChangeShapeType="1"/>
          </p:cNvSpPr>
          <p:nvPr/>
        </p:nvSpPr>
        <p:spPr bwMode="auto">
          <a:xfrm flipH="1">
            <a:off x="1058863" y="2673350"/>
            <a:ext cx="7461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4937" name="Line 25"/>
          <p:cNvSpPr>
            <a:spLocks noChangeShapeType="1"/>
          </p:cNvSpPr>
          <p:nvPr/>
        </p:nvSpPr>
        <p:spPr bwMode="auto">
          <a:xfrm flipH="1">
            <a:off x="1058863" y="2406650"/>
            <a:ext cx="7461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4938" name="Line 26"/>
          <p:cNvSpPr>
            <a:spLocks noChangeShapeType="1"/>
          </p:cNvSpPr>
          <p:nvPr/>
        </p:nvSpPr>
        <p:spPr bwMode="auto">
          <a:xfrm flipH="1">
            <a:off x="982663" y="2139950"/>
            <a:ext cx="15081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4939" name="Rectangle 27"/>
          <p:cNvSpPr>
            <a:spLocks noChangeArrowheads="1"/>
          </p:cNvSpPr>
          <p:nvPr/>
        </p:nvSpPr>
        <p:spPr bwMode="auto">
          <a:xfrm>
            <a:off x="592138" y="1998663"/>
            <a:ext cx="254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>
                <a:solidFill>
                  <a:srgbClr val="000000"/>
                </a:solidFill>
              </a:rPr>
              <a:t>80</a:t>
            </a:r>
            <a:endParaRPr lang="cs-CZ"/>
          </a:p>
        </p:txBody>
      </p:sp>
      <p:sp>
        <p:nvSpPr>
          <p:cNvPr id="294940" name="Line 28"/>
          <p:cNvSpPr>
            <a:spLocks noChangeShapeType="1"/>
          </p:cNvSpPr>
          <p:nvPr/>
        </p:nvSpPr>
        <p:spPr bwMode="auto">
          <a:xfrm>
            <a:off x="1133475" y="2139950"/>
            <a:ext cx="6938963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4941" name="Line 29"/>
          <p:cNvSpPr>
            <a:spLocks noChangeShapeType="1"/>
          </p:cNvSpPr>
          <p:nvPr/>
        </p:nvSpPr>
        <p:spPr bwMode="auto">
          <a:xfrm flipH="1">
            <a:off x="1058863" y="1873250"/>
            <a:ext cx="7461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4942" name="Line 30"/>
          <p:cNvSpPr>
            <a:spLocks noChangeShapeType="1"/>
          </p:cNvSpPr>
          <p:nvPr/>
        </p:nvSpPr>
        <p:spPr bwMode="auto">
          <a:xfrm flipH="1">
            <a:off x="1058863" y="1606550"/>
            <a:ext cx="7461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4943" name="Line 31"/>
          <p:cNvSpPr>
            <a:spLocks noChangeShapeType="1"/>
          </p:cNvSpPr>
          <p:nvPr/>
        </p:nvSpPr>
        <p:spPr bwMode="auto">
          <a:xfrm flipH="1">
            <a:off x="1058863" y="1339850"/>
            <a:ext cx="7461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4944" name="Line 32"/>
          <p:cNvSpPr>
            <a:spLocks noChangeShapeType="1"/>
          </p:cNvSpPr>
          <p:nvPr/>
        </p:nvSpPr>
        <p:spPr bwMode="auto">
          <a:xfrm flipH="1">
            <a:off x="1058863" y="1073150"/>
            <a:ext cx="7461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4945" name="Line 33"/>
          <p:cNvSpPr>
            <a:spLocks noChangeShapeType="1"/>
          </p:cNvSpPr>
          <p:nvPr/>
        </p:nvSpPr>
        <p:spPr bwMode="auto">
          <a:xfrm flipH="1">
            <a:off x="982663" y="804863"/>
            <a:ext cx="15081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4946" name="Rectangle 34"/>
          <p:cNvSpPr>
            <a:spLocks noChangeArrowheads="1"/>
          </p:cNvSpPr>
          <p:nvPr/>
        </p:nvSpPr>
        <p:spPr bwMode="auto">
          <a:xfrm>
            <a:off x="592138" y="665163"/>
            <a:ext cx="254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>
                <a:solidFill>
                  <a:srgbClr val="000000"/>
                </a:solidFill>
              </a:rPr>
              <a:t>85</a:t>
            </a:r>
            <a:endParaRPr lang="cs-CZ"/>
          </a:p>
        </p:txBody>
      </p:sp>
      <p:sp>
        <p:nvSpPr>
          <p:cNvPr id="294947" name="Line 35"/>
          <p:cNvSpPr>
            <a:spLocks noChangeShapeType="1"/>
          </p:cNvSpPr>
          <p:nvPr/>
        </p:nvSpPr>
        <p:spPr bwMode="auto">
          <a:xfrm flipV="1">
            <a:off x="1133475" y="800100"/>
            <a:ext cx="6958013" cy="4763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4948" name="Line 36"/>
          <p:cNvSpPr>
            <a:spLocks noChangeShapeType="1"/>
          </p:cNvSpPr>
          <p:nvPr/>
        </p:nvSpPr>
        <p:spPr bwMode="auto">
          <a:xfrm>
            <a:off x="1133475" y="6143625"/>
            <a:ext cx="6945313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4949" name="Line 37"/>
          <p:cNvSpPr>
            <a:spLocks noChangeShapeType="1"/>
          </p:cNvSpPr>
          <p:nvPr/>
        </p:nvSpPr>
        <p:spPr bwMode="auto">
          <a:xfrm>
            <a:off x="1133475" y="6143625"/>
            <a:ext cx="1588" cy="1063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4950" name="Rectangle 38"/>
          <p:cNvSpPr>
            <a:spLocks noChangeArrowheads="1"/>
          </p:cNvSpPr>
          <p:nvPr/>
        </p:nvSpPr>
        <p:spPr bwMode="auto">
          <a:xfrm>
            <a:off x="903288" y="6283325"/>
            <a:ext cx="508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>
                <a:solidFill>
                  <a:srgbClr val="000000"/>
                </a:solidFill>
              </a:rPr>
              <a:t>1970</a:t>
            </a:r>
            <a:endParaRPr lang="cs-CZ"/>
          </a:p>
        </p:txBody>
      </p:sp>
      <p:sp>
        <p:nvSpPr>
          <p:cNvPr id="294951" name="Line 39"/>
          <p:cNvSpPr>
            <a:spLocks noChangeShapeType="1"/>
          </p:cNvSpPr>
          <p:nvPr/>
        </p:nvSpPr>
        <p:spPr bwMode="auto">
          <a:xfrm>
            <a:off x="1314450" y="6143625"/>
            <a:ext cx="1588" cy="523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4952" name="Line 40"/>
          <p:cNvSpPr>
            <a:spLocks noChangeShapeType="1"/>
          </p:cNvSpPr>
          <p:nvPr/>
        </p:nvSpPr>
        <p:spPr bwMode="auto">
          <a:xfrm>
            <a:off x="1481138" y="6143625"/>
            <a:ext cx="1587" cy="523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4953" name="Line 41"/>
          <p:cNvSpPr>
            <a:spLocks noChangeShapeType="1"/>
          </p:cNvSpPr>
          <p:nvPr/>
        </p:nvSpPr>
        <p:spPr bwMode="auto">
          <a:xfrm>
            <a:off x="1662113" y="6143625"/>
            <a:ext cx="1587" cy="523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4954" name="Line 42"/>
          <p:cNvSpPr>
            <a:spLocks noChangeShapeType="1"/>
          </p:cNvSpPr>
          <p:nvPr/>
        </p:nvSpPr>
        <p:spPr bwMode="auto">
          <a:xfrm>
            <a:off x="1828800" y="6143625"/>
            <a:ext cx="1588" cy="523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4955" name="Line 43"/>
          <p:cNvSpPr>
            <a:spLocks noChangeShapeType="1"/>
          </p:cNvSpPr>
          <p:nvPr/>
        </p:nvSpPr>
        <p:spPr bwMode="auto">
          <a:xfrm>
            <a:off x="2009775" y="6143625"/>
            <a:ext cx="1588" cy="523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4956" name="Line 44"/>
          <p:cNvSpPr>
            <a:spLocks noChangeShapeType="1"/>
          </p:cNvSpPr>
          <p:nvPr/>
        </p:nvSpPr>
        <p:spPr bwMode="auto">
          <a:xfrm>
            <a:off x="2176463" y="6143625"/>
            <a:ext cx="1587" cy="523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4957" name="Line 45"/>
          <p:cNvSpPr>
            <a:spLocks noChangeShapeType="1"/>
          </p:cNvSpPr>
          <p:nvPr/>
        </p:nvSpPr>
        <p:spPr bwMode="auto">
          <a:xfrm>
            <a:off x="2357438" y="6143625"/>
            <a:ext cx="1587" cy="523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4958" name="Line 46"/>
          <p:cNvSpPr>
            <a:spLocks noChangeShapeType="1"/>
          </p:cNvSpPr>
          <p:nvPr/>
        </p:nvSpPr>
        <p:spPr bwMode="auto">
          <a:xfrm>
            <a:off x="2524125" y="6143625"/>
            <a:ext cx="1588" cy="523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4959" name="Line 47"/>
          <p:cNvSpPr>
            <a:spLocks noChangeShapeType="1"/>
          </p:cNvSpPr>
          <p:nvPr/>
        </p:nvSpPr>
        <p:spPr bwMode="auto">
          <a:xfrm>
            <a:off x="2705100" y="6143625"/>
            <a:ext cx="1588" cy="523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4960" name="Line 48"/>
          <p:cNvSpPr>
            <a:spLocks noChangeShapeType="1"/>
          </p:cNvSpPr>
          <p:nvPr/>
        </p:nvSpPr>
        <p:spPr bwMode="auto">
          <a:xfrm>
            <a:off x="2871788" y="6143625"/>
            <a:ext cx="1587" cy="1063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4961" name="Rectangle 49"/>
          <p:cNvSpPr>
            <a:spLocks noChangeArrowheads="1"/>
          </p:cNvSpPr>
          <p:nvPr/>
        </p:nvSpPr>
        <p:spPr bwMode="auto">
          <a:xfrm>
            <a:off x="2641600" y="6283325"/>
            <a:ext cx="508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>
                <a:solidFill>
                  <a:srgbClr val="000000"/>
                </a:solidFill>
              </a:rPr>
              <a:t>1980</a:t>
            </a:r>
            <a:endParaRPr lang="cs-CZ"/>
          </a:p>
        </p:txBody>
      </p:sp>
      <p:sp>
        <p:nvSpPr>
          <p:cNvPr id="294962" name="Line 50"/>
          <p:cNvSpPr>
            <a:spLocks noChangeShapeType="1"/>
          </p:cNvSpPr>
          <p:nvPr/>
        </p:nvSpPr>
        <p:spPr bwMode="auto">
          <a:xfrm flipV="1">
            <a:off x="2871788" y="804863"/>
            <a:ext cx="1587" cy="5338762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4963" name="Line 51"/>
          <p:cNvSpPr>
            <a:spLocks noChangeShapeType="1"/>
          </p:cNvSpPr>
          <p:nvPr/>
        </p:nvSpPr>
        <p:spPr bwMode="auto">
          <a:xfrm>
            <a:off x="3052763" y="6143625"/>
            <a:ext cx="1587" cy="523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4964" name="Line 52"/>
          <p:cNvSpPr>
            <a:spLocks noChangeShapeType="1"/>
          </p:cNvSpPr>
          <p:nvPr/>
        </p:nvSpPr>
        <p:spPr bwMode="auto">
          <a:xfrm>
            <a:off x="3219450" y="6143625"/>
            <a:ext cx="1588" cy="523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4965" name="Line 53"/>
          <p:cNvSpPr>
            <a:spLocks noChangeShapeType="1"/>
          </p:cNvSpPr>
          <p:nvPr/>
        </p:nvSpPr>
        <p:spPr bwMode="auto">
          <a:xfrm>
            <a:off x="3400425" y="6143625"/>
            <a:ext cx="1588" cy="523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4966" name="Line 54"/>
          <p:cNvSpPr>
            <a:spLocks noChangeShapeType="1"/>
          </p:cNvSpPr>
          <p:nvPr/>
        </p:nvSpPr>
        <p:spPr bwMode="auto">
          <a:xfrm>
            <a:off x="3567113" y="6143625"/>
            <a:ext cx="1587" cy="523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4967" name="Line 55"/>
          <p:cNvSpPr>
            <a:spLocks noChangeShapeType="1"/>
          </p:cNvSpPr>
          <p:nvPr/>
        </p:nvSpPr>
        <p:spPr bwMode="auto">
          <a:xfrm>
            <a:off x="3748088" y="6143625"/>
            <a:ext cx="1587" cy="523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4968" name="Line 56"/>
          <p:cNvSpPr>
            <a:spLocks noChangeShapeType="1"/>
          </p:cNvSpPr>
          <p:nvPr/>
        </p:nvSpPr>
        <p:spPr bwMode="auto">
          <a:xfrm>
            <a:off x="3914775" y="6143625"/>
            <a:ext cx="1588" cy="523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4969" name="Line 57"/>
          <p:cNvSpPr>
            <a:spLocks noChangeShapeType="1"/>
          </p:cNvSpPr>
          <p:nvPr/>
        </p:nvSpPr>
        <p:spPr bwMode="auto">
          <a:xfrm>
            <a:off x="4095750" y="6143625"/>
            <a:ext cx="1588" cy="523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4970" name="Line 58"/>
          <p:cNvSpPr>
            <a:spLocks noChangeShapeType="1"/>
          </p:cNvSpPr>
          <p:nvPr/>
        </p:nvSpPr>
        <p:spPr bwMode="auto">
          <a:xfrm>
            <a:off x="4262438" y="6143625"/>
            <a:ext cx="1587" cy="523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4971" name="Line 59"/>
          <p:cNvSpPr>
            <a:spLocks noChangeShapeType="1"/>
          </p:cNvSpPr>
          <p:nvPr/>
        </p:nvSpPr>
        <p:spPr bwMode="auto">
          <a:xfrm>
            <a:off x="4443413" y="6143625"/>
            <a:ext cx="1587" cy="523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4972" name="Line 60"/>
          <p:cNvSpPr>
            <a:spLocks noChangeShapeType="1"/>
          </p:cNvSpPr>
          <p:nvPr/>
        </p:nvSpPr>
        <p:spPr bwMode="auto">
          <a:xfrm>
            <a:off x="4610100" y="6143625"/>
            <a:ext cx="1588" cy="1063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4973" name="Rectangle 61"/>
          <p:cNvSpPr>
            <a:spLocks noChangeArrowheads="1"/>
          </p:cNvSpPr>
          <p:nvPr/>
        </p:nvSpPr>
        <p:spPr bwMode="auto">
          <a:xfrm>
            <a:off x="4379913" y="6283325"/>
            <a:ext cx="508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>
                <a:solidFill>
                  <a:srgbClr val="000000"/>
                </a:solidFill>
              </a:rPr>
              <a:t>1990</a:t>
            </a:r>
            <a:endParaRPr lang="cs-CZ"/>
          </a:p>
        </p:txBody>
      </p:sp>
      <p:sp>
        <p:nvSpPr>
          <p:cNvPr id="294974" name="Line 62"/>
          <p:cNvSpPr>
            <a:spLocks noChangeShapeType="1"/>
          </p:cNvSpPr>
          <p:nvPr/>
        </p:nvSpPr>
        <p:spPr bwMode="auto">
          <a:xfrm flipV="1">
            <a:off x="4610100" y="804863"/>
            <a:ext cx="1588" cy="5338762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4975" name="Line 63"/>
          <p:cNvSpPr>
            <a:spLocks noChangeShapeType="1"/>
          </p:cNvSpPr>
          <p:nvPr/>
        </p:nvSpPr>
        <p:spPr bwMode="auto">
          <a:xfrm>
            <a:off x="4791075" y="6143625"/>
            <a:ext cx="1588" cy="523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4976" name="Line 64"/>
          <p:cNvSpPr>
            <a:spLocks noChangeShapeType="1"/>
          </p:cNvSpPr>
          <p:nvPr/>
        </p:nvSpPr>
        <p:spPr bwMode="auto">
          <a:xfrm>
            <a:off x="4957763" y="6143625"/>
            <a:ext cx="1587" cy="523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4977" name="Line 65"/>
          <p:cNvSpPr>
            <a:spLocks noChangeShapeType="1"/>
          </p:cNvSpPr>
          <p:nvPr/>
        </p:nvSpPr>
        <p:spPr bwMode="auto">
          <a:xfrm>
            <a:off x="5138738" y="6143625"/>
            <a:ext cx="1587" cy="523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4978" name="Line 66"/>
          <p:cNvSpPr>
            <a:spLocks noChangeShapeType="1"/>
          </p:cNvSpPr>
          <p:nvPr/>
        </p:nvSpPr>
        <p:spPr bwMode="auto">
          <a:xfrm>
            <a:off x="5305425" y="6143625"/>
            <a:ext cx="1588" cy="523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4979" name="Line 67"/>
          <p:cNvSpPr>
            <a:spLocks noChangeShapeType="1"/>
          </p:cNvSpPr>
          <p:nvPr/>
        </p:nvSpPr>
        <p:spPr bwMode="auto">
          <a:xfrm>
            <a:off x="5486400" y="6143625"/>
            <a:ext cx="1588" cy="523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4980" name="Line 68"/>
          <p:cNvSpPr>
            <a:spLocks noChangeShapeType="1"/>
          </p:cNvSpPr>
          <p:nvPr/>
        </p:nvSpPr>
        <p:spPr bwMode="auto">
          <a:xfrm>
            <a:off x="5653088" y="6143625"/>
            <a:ext cx="1587" cy="523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4981" name="Line 69"/>
          <p:cNvSpPr>
            <a:spLocks noChangeShapeType="1"/>
          </p:cNvSpPr>
          <p:nvPr/>
        </p:nvSpPr>
        <p:spPr bwMode="auto">
          <a:xfrm>
            <a:off x="5834063" y="6143625"/>
            <a:ext cx="1587" cy="523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4982" name="Line 70"/>
          <p:cNvSpPr>
            <a:spLocks noChangeShapeType="1"/>
          </p:cNvSpPr>
          <p:nvPr/>
        </p:nvSpPr>
        <p:spPr bwMode="auto">
          <a:xfrm>
            <a:off x="6000750" y="6143625"/>
            <a:ext cx="1588" cy="523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4983" name="Line 71"/>
          <p:cNvSpPr>
            <a:spLocks noChangeShapeType="1"/>
          </p:cNvSpPr>
          <p:nvPr/>
        </p:nvSpPr>
        <p:spPr bwMode="auto">
          <a:xfrm>
            <a:off x="6181725" y="6143625"/>
            <a:ext cx="1588" cy="523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4984" name="Line 72"/>
          <p:cNvSpPr>
            <a:spLocks noChangeShapeType="1"/>
          </p:cNvSpPr>
          <p:nvPr/>
        </p:nvSpPr>
        <p:spPr bwMode="auto">
          <a:xfrm>
            <a:off x="6348413" y="6143625"/>
            <a:ext cx="1587" cy="1063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4985" name="Rectangle 73"/>
          <p:cNvSpPr>
            <a:spLocks noChangeArrowheads="1"/>
          </p:cNvSpPr>
          <p:nvPr/>
        </p:nvSpPr>
        <p:spPr bwMode="auto">
          <a:xfrm>
            <a:off x="6118225" y="6283325"/>
            <a:ext cx="508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>
                <a:solidFill>
                  <a:srgbClr val="000000"/>
                </a:solidFill>
              </a:rPr>
              <a:t>2000</a:t>
            </a:r>
            <a:endParaRPr lang="cs-CZ"/>
          </a:p>
        </p:txBody>
      </p:sp>
      <p:sp>
        <p:nvSpPr>
          <p:cNvPr id="294986" name="Line 74"/>
          <p:cNvSpPr>
            <a:spLocks noChangeShapeType="1"/>
          </p:cNvSpPr>
          <p:nvPr/>
        </p:nvSpPr>
        <p:spPr bwMode="auto">
          <a:xfrm flipV="1">
            <a:off x="6348413" y="804863"/>
            <a:ext cx="1587" cy="5338762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4987" name="Line 75"/>
          <p:cNvSpPr>
            <a:spLocks noChangeShapeType="1"/>
          </p:cNvSpPr>
          <p:nvPr/>
        </p:nvSpPr>
        <p:spPr bwMode="auto">
          <a:xfrm>
            <a:off x="6529388" y="6143625"/>
            <a:ext cx="1587" cy="523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4988" name="Line 76"/>
          <p:cNvSpPr>
            <a:spLocks noChangeShapeType="1"/>
          </p:cNvSpPr>
          <p:nvPr/>
        </p:nvSpPr>
        <p:spPr bwMode="auto">
          <a:xfrm>
            <a:off x="6696075" y="6143625"/>
            <a:ext cx="1588" cy="523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4989" name="Line 77"/>
          <p:cNvSpPr>
            <a:spLocks noChangeShapeType="1"/>
          </p:cNvSpPr>
          <p:nvPr/>
        </p:nvSpPr>
        <p:spPr bwMode="auto">
          <a:xfrm>
            <a:off x="6877050" y="6143625"/>
            <a:ext cx="1588" cy="523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4990" name="Line 78"/>
          <p:cNvSpPr>
            <a:spLocks noChangeShapeType="1"/>
          </p:cNvSpPr>
          <p:nvPr/>
        </p:nvSpPr>
        <p:spPr bwMode="auto">
          <a:xfrm>
            <a:off x="7043738" y="6143625"/>
            <a:ext cx="1587" cy="523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4991" name="Line 79"/>
          <p:cNvSpPr>
            <a:spLocks noChangeShapeType="1"/>
          </p:cNvSpPr>
          <p:nvPr/>
        </p:nvSpPr>
        <p:spPr bwMode="auto">
          <a:xfrm>
            <a:off x="7224713" y="6143625"/>
            <a:ext cx="1587" cy="523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4992" name="Line 80"/>
          <p:cNvSpPr>
            <a:spLocks noChangeShapeType="1"/>
          </p:cNvSpPr>
          <p:nvPr/>
        </p:nvSpPr>
        <p:spPr bwMode="auto">
          <a:xfrm>
            <a:off x="7391400" y="6143625"/>
            <a:ext cx="1588" cy="523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4993" name="Line 81"/>
          <p:cNvSpPr>
            <a:spLocks noChangeShapeType="1"/>
          </p:cNvSpPr>
          <p:nvPr/>
        </p:nvSpPr>
        <p:spPr bwMode="auto">
          <a:xfrm>
            <a:off x="7572375" y="6143625"/>
            <a:ext cx="1588" cy="523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4994" name="Line 82"/>
          <p:cNvSpPr>
            <a:spLocks noChangeShapeType="1"/>
          </p:cNvSpPr>
          <p:nvPr/>
        </p:nvSpPr>
        <p:spPr bwMode="auto">
          <a:xfrm>
            <a:off x="7739063" y="6143625"/>
            <a:ext cx="1587" cy="523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4995" name="Line 83"/>
          <p:cNvSpPr>
            <a:spLocks noChangeShapeType="1"/>
          </p:cNvSpPr>
          <p:nvPr/>
        </p:nvSpPr>
        <p:spPr bwMode="auto">
          <a:xfrm>
            <a:off x="7920038" y="6143625"/>
            <a:ext cx="1587" cy="523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4996" name="Line 84"/>
          <p:cNvSpPr>
            <a:spLocks noChangeShapeType="1"/>
          </p:cNvSpPr>
          <p:nvPr/>
        </p:nvSpPr>
        <p:spPr bwMode="auto">
          <a:xfrm>
            <a:off x="8086725" y="6143625"/>
            <a:ext cx="1588" cy="1063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4997" name="Rectangle 85"/>
          <p:cNvSpPr>
            <a:spLocks noChangeArrowheads="1"/>
          </p:cNvSpPr>
          <p:nvPr/>
        </p:nvSpPr>
        <p:spPr bwMode="auto">
          <a:xfrm>
            <a:off x="7856538" y="6283325"/>
            <a:ext cx="508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>
                <a:solidFill>
                  <a:srgbClr val="000000"/>
                </a:solidFill>
              </a:rPr>
              <a:t>2010</a:t>
            </a:r>
            <a:endParaRPr lang="cs-CZ"/>
          </a:p>
        </p:txBody>
      </p:sp>
      <p:sp>
        <p:nvSpPr>
          <p:cNvPr id="294998" name="Line 86"/>
          <p:cNvSpPr>
            <a:spLocks noChangeShapeType="1"/>
          </p:cNvSpPr>
          <p:nvPr/>
        </p:nvSpPr>
        <p:spPr bwMode="auto">
          <a:xfrm flipV="1">
            <a:off x="8086725" y="804863"/>
            <a:ext cx="1588" cy="5338762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4999" name="Freeform 87"/>
          <p:cNvSpPr>
            <a:spLocks/>
          </p:cNvSpPr>
          <p:nvPr/>
        </p:nvSpPr>
        <p:spPr bwMode="auto">
          <a:xfrm>
            <a:off x="3748088" y="2332038"/>
            <a:ext cx="3990975" cy="1889125"/>
          </a:xfrm>
          <a:custGeom>
            <a:avLst/>
            <a:gdLst>
              <a:gd name="T0" fmla="*/ 0 w 264"/>
              <a:gd name="T1" fmla="*/ 177 h 177"/>
              <a:gd name="T2" fmla="*/ 11 w 264"/>
              <a:gd name="T3" fmla="*/ 167 h 177"/>
              <a:gd name="T4" fmla="*/ 23 w 264"/>
              <a:gd name="T5" fmla="*/ 171 h 177"/>
              <a:gd name="T6" fmla="*/ 34 w 264"/>
              <a:gd name="T7" fmla="*/ 155 h 177"/>
              <a:gd name="T8" fmla="*/ 46 w 264"/>
              <a:gd name="T9" fmla="*/ 143 h 177"/>
              <a:gd name="T10" fmla="*/ 57 w 264"/>
              <a:gd name="T11" fmla="*/ 132 h 177"/>
              <a:gd name="T12" fmla="*/ 69 w 264"/>
              <a:gd name="T13" fmla="*/ 142 h 177"/>
              <a:gd name="T14" fmla="*/ 80 w 264"/>
              <a:gd name="T15" fmla="*/ 139 h 177"/>
              <a:gd name="T16" fmla="*/ 92 w 264"/>
              <a:gd name="T17" fmla="*/ 143 h 177"/>
              <a:gd name="T18" fmla="*/ 103 w 264"/>
              <a:gd name="T19" fmla="*/ 131 h 177"/>
              <a:gd name="T20" fmla="*/ 115 w 264"/>
              <a:gd name="T21" fmla="*/ 112 h 177"/>
              <a:gd name="T22" fmla="*/ 126 w 264"/>
              <a:gd name="T23" fmla="*/ 101 h 177"/>
              <a:gd name="T24" fmla="*/ 138 w 264"/>
              <a:gd name="T25" fmla="*/ 101 h 177"/>
              <a:gd name="T26" fmla="*/ 149 w 264"/>
              <a:gd name="T27" fmla="*/ 99 h 177"/>
              <a:gd name="T28" fmla="*/ 161 w 264"/>
              <a:gd name="T29" fmla="*/ 89 h 177"/>
              <a:gd name="T30" fmla="*/ 172 w 264"/>
              <a:gd name="T31" fmla="*/ 75 h 177"/>
              <a:gd name="T32" fmla="*/ 184 w 264"/>
              <a:gd name="T33" fmla="*/ 70 h 177"/>
              <a:gd name="T34" fmla="*/ 195 w 264"/>
              <a:gd name="T35" fmla="*/ 64 h 177"/>
              <a:gd name="T36" fmla="*/ 207 w 264"/>
              <a:gd name="T37" fmla="*/ 69 h 177"/>
              <a:gd name="T38" fmla="*/ 218 w 264"/>
              <a:gd name="T39" fmla="*/ 49 h 177"/>
              <a:gd name="T40" fmla="*/ 230 w 264"/>
              <a:gd name="T41" fmla="*/ 42 h 177"/>
              <a:gd name="T42" fmla="*/ 241 w 264"/>
              <a:gd name="T43" fmla="*/ 23 h 177"/>
              <a:gd name="T44" fmla="*/ 253 w 264"/>
              <a:gd name="T45" fmla="*/ 19 h 177"/>
              <a:gd name="T46" fmla="*/ 264 w 264"/>
              <a:gd name="T47" fmla="*/ 0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64" h="177">
                <a:moveTo>
                  <a:pt x="0" y="177"/>
                </a:moveTo>
                <a:lnTo>
                  <a:pt x="11" y="167"/>
                </a:lnTo>
                <a:lnTo>
                  <a:pt x="23" y="171"/>
                </a:lnTo>
                <a:lnTo>
                  <a:pt x="34" y="155"/>
                </a:lnTo>
                <a:lnTo>
                  <a:pt x="46" y="143"/>
                </a:lnTo>
                <a:lnTo>
                  <a:pt x="57" y="132"/>
                </a:lnTo>
                <a:lnTo>
                  <a:pt x="69" y="142"/>
                </a:lnTo>
                <a:lnTo>
                  <a:pt x="80" y="139"/>
                </a:lnTo>
                <a:lnTo>
                  <a:pt x="92" y="143"/>
                </a:lnTo>
                <a:lnTo>
                  <a:pt x="103" y="131"/>
                </a:lnTo>
                <a:lnTo>
                  <a:pt x="115" y="112"/>
                </a:lnTo>
                <a:lnTo>
                  <a:pt x="126" y="101"/>
                </a:lnTo>
                <a:lnTo>
                  <a:pt x="138" y="101"/>
                </a:lnTo>
                <a:lnTo>
                  <a:pt x="149" y="99"/>
                </a:lnTo>
                <a:lnTo>
                  <a:pt x="161" y="89"/>
                </a:lnTo>
                <a:lnTo>
                  <a:pt x="172" y="75"/>
                </a:lnTo>
                <a:lnTo>
                  <a:pt x="184" y="70"/>
                </a:lnTo>
                <a:lnTo>
                  <a:pt x="195" y="64"/>
                </a:lnTo>
                <a:lnTo>
                  <a:pt x="207" y="69"/>
                </a:lnTo>
                <a:lnTo>
                  <a:pt x="218" y="49"/>
                </a:lnTo>
                <a:lnTo>
                  <a:pt x="230" y="42"/>
                </a:lnTo>
                <a:lnTo>
                  <a:pt x="241" y="23"/>
                </a:lnTo>
                <a:lnTo>
                  <a:pt x="253" y="19"/>
                </a:lnTo>
                <a:lnTo>
                  <a:pt x="264" y="0"/>
                </a:lnTo>
              </a:path>
            </a:pathLst>
          </a:custGeom>
          <a:noFill/>
          <a:ln w="15875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5000" name="Freeform 88"/>
          <p:cNvSpPr>
            <a:spLocks/>
          </p:cNvSpPr>
          <p:nvPr/>
        </p:nvSpPr>
        <p:spPr bwMode="auto">
          <a:xfrm>
            <a:off x="2871788" y="3644900"/>
            <a:ext cx="4352925" cy="1025525"/>
          </a:xfrm>
          <a:custGeom>
            <a:avLst/>
            <a:gdLst>
              <a:gd name="T0" fmla="*/ 0 w 288"/>
              <a:gd name="T1" fmla="*/ 96 h 96"/>
              <a:gd name="T2" fmla="*/ 23 w 288"/>
              <a:gd name="T3" fmla="*/ 87 h 96"/>
              <a:gd name="T4" fmla="*/ 46 w 288"/>
              <a:gd name="T5" fmla="*/ 88 h 96"/>
              <a:gd name="T6" fmla="*/ 58 w 288"/>
              <a:gd name="T7" fmla="*/ 88 h 96"/>
              <a:gd name="T8" fmla="*/ 69 w 288"/>
              <a:gd name="T9" fmla="*/ 86 h 96"/>
              <a:gd name="T10" fmla="*/ 81 w 288"/>
              <a:gd name="T11" fmla="*/ 51 h 96"/>
              <a:gd name="T12" fmla="*/ 92 w 288"/>
              <a:gd name="T13" fmla="*/ 55 h 96"/>
              <a:gd name="T14" fmla="*/ 104 w 288"/>
              <a:gd name="T15" fmla="*/ 80 h 96"/>
              <a:gd name="T16" fmla="*/ 115 w 288"/>
              <a:gd name="T17" fmla="*/ 81 h 96"/>
              <a:gd name="T18" fmla="*/ 127 w 288"/>
              <a:gd name="T19" fmla="*/ 83 h 96"/>
              <a:gd name="T20" fmla="*/ 138 w 288"/>
              <a:gd name="T21" fmla="*/ 57 h 96"/>
              <a:gd name="T22" fmla="*/ 150 w 288"/>
              <a:gd name="T23" fmla="*/ 43 h 96"/>
              <a:gd name="T24" fmla="*/ 161 w 288"/>
              <a:gd name="T25" fmla="*/ 46 h 96"/>
              <a:gd name="T26" fmla="*/ 173 w 288"/>
              <a:gd name="T27" fmla="*/ 48 h 96"/>
              <a:gd name="T28" fmla="*/ 184 w 288"/>
              <a:gd name="T29" fmla="*/ 34 h 96"/>
              <a:gd name="T30" fmla="*/ 196 w 288"/>
              <a:gd name="T31" fmla="*/ 35 h 96"/>
              <a:gd name="T32" fmla="*/ 207 w 288"/>
              <a:gd name="T33" fmla="*/ 39 h 96"/>
              <a:gd name="T34" fmla="*/ 219 w 288"/>
              <a:gd name="T35" fmla="*/ 28 h 96"/>
              <a:gd name="T36" fmla="*/ 230 w 288"/>
              <a:gd name="T37" fmla="*/ 23 h 96"/>
              <a:gd name="T38" fmla="*/ 242 w 288"/>
              <a:gd name="T39" fmla="*/ 14 h 96"/>
              <a:gd name="T40" fmla="*/ 253 w 288"/>
              <a:gd name="T41" fmla="*/ 11 h 96"/>
              <a:gd name="T42" fmla="*/ 265 w 288"/>
              <a:gd name="T43" fmla="*/ 11 h 96"/>
              <a:gd name="T44" fmla="*/ 276 w 288"/>
              <a:gd name="T45" fmla="*/ 0 h 96"/>
              <a:gd name="T46" fmla="*/ 288 w 288"/>
              <a:gd name="T47" fmla="*/ 1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88" h="96">
                <a:moveTo>
                  <a:pt x="0" y="96"/>
                </a:moveTo>
                <a:lnTo>
                  <a:pt x="23" y="87"/>
                </a:lnTo>
                <a:lnTo>
                  <a:pt x="46" y="88"/>
                </a:lnTo>
                <a:lnTo>
                  <a:pt x="58" y="88"/>
                </a:lnTo>
                <a:lnTo>
                  <a:pt x="69" y="86"/>
                </a:lnTo>
                <a:lnTo>
                  <a:pt x="81" y="51"/>
                </a:lnTo>
                <a:lnTo>
                  <a:pt x="92" y="55"/>
                </a:lnTo>
                <a:lnTo>
                  <a:pt x="104" y="80"/>
                </a:lnTo>
                <a:lnTo>
                  <a:pt x="115" y="81"/>
                </a:lnTo>
                <a:lnTo>
                  <a:pt x="127" y="83"/>
                </a:lnTo>
                <a:lnTo>
                  <a:pt x="138" y="57"/>
                </a:lnTo>
                <a:lnTo>
                  <a:pt x="150" y="43"/>
                </a:lnTo>
                <a:lnTo>
                  <a:pt x="161" y="46"/>
                </a:lnTo>
                <a:lnTo>
                  <a:pt x="173" y="48"/>
                </a:lnTo>
                <a:lnTo>
                  <a:pt x="184" y="34"/>
                </a:lnTo>
                <a:lnTo>
                  <a:pt x="196" y="35"/>
                </a:lnTo>
                <a:lnTo>
                  <a:pt x="207" y="39"/>
                </a:lnTo>
                <a:lnTo>
                  <a:pt x="219" y="28"/>
                </a:lnTo>
                <a:lnTo>
                  <a:pt x="230" y="23"/>
                </a:lnTo>
                <a:lnTo>
                  <a:pt x="242" y="14"/>
                </a:lnTo>
                <a:lnTo>
                  <a:pt x="253" y="11"/>
                </a:lnTo>
                <a:lnTo>
                  <a:pt x="265" y="11"/>
                </a:lnTo>
                <a:lnTo>
                  <a:pt x="276" y="0"/>
                </a:lnTo>
                <a:lnTo>
                  <a:pt x="288" y="1"/>
                </a:lnTo>
              </a:path>
            </a:pathLst>
          </a:custGeom>
          <a:noFill/>
          <a:ln w="15875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5001" name="Freeform 89"/>
          <p:cNvSpPr>
            <a:spLocks/>
          </p:cNvSpPr>
          <p:nvPr/>
        </p:nvSpPr>
        <p:spPr bwMode="auto">
          <a:xfrm>
            <a:off x="1133475" y="3282950"/>
            <a:ext cx="6605588" cy="1547813"/>
          </a:xfrm>
          <a:custGeom>
            <a:avLst/>
            <a:gdLst>
              <a:gd name="T0" fmla="*/ 0 w 437"/>
              <a:gd name="T1" fmla="*/ 143 h 145"/>
              <a:gd name="T2" fmla="*/ 12 w 437"/>
              <a:gd name="T3" fmla="*/ 145 h 145"/>
              <a:gd name="T4" fmla="*/ 23 w 437"/>
              <a:gd name="T5" fmla="*/ 118 h 145"/>
              <a:gd name="T6" fmla="*/ 35 w 437"/>
              <a:gd name="T7" fmla="*/ 119 h 145"/>
              <a:gd name="T8" fmla="*/ 46 w 437"/>
              <a:gd name="T9" fmla="*/ 101 h 145"/>
              <a:gd name="T10" fmla="*/ 58 w 437"/>
              <a:gd name="T11" fmla="*/ 116 h 145"/>
              <a:gd name="T12" fmla="*/ 69 w 437"/>
              <a:gd name="T13" fmla="*/ 118 h 145"/>
              <a:gd name="T14" fmla="*/ 81 w 437"/>
              <a:gd name="T15" fmla="*/ 123 h 145"/>
              <a:gd name="T16" fmla="*/ 92 w 437"/>
              <a:gd name="T17" fmla="*/ 124 h 145"/>
              <a:gd name="T18" fmla="*/ 104 w 437"/>
              <a:gd name="T19" fmla="*/ 114 h 145"/>
              <a:gd name="T20" fmla="*/ 115 w 437"/>
              <a:gd name="T21" fmla="*/ 134 h 145"/>
              <a:gd name="T22" fmla="*/ 127 w 437"/>
              <a:gd name="T23" fmla="*/ 110 h 145"/>
              <a:gd name="T24" fmla="*/ 138 w 437"/>
              <a:gd name="T25" fmla="*/ 108 h 145"/>
              <a:gd name="T26" fmla="*/ 150 w 437"/>
              <a:gd name="T27" fmla="*/ 112 h 145"/>
              <a:gd name="T28" fmla="*/ 161 w 437"/>
              <a:gd name="T29" fmla="*/ 120 h 145"/>
              <a:gd name="T30" fmla="*/ 173 w 437"/>
              <a:gd name="T31" fmla="*/ 127 h 145"/>
              <a:gd name="T32" fmla="*/ 184 w 437"/>
              <a:gd name="T33" fmla="*/ 120 h 145"/>
              <a:gd name="T34" fmla="*/ 196 w 437"/>
              <a:gd name="T35" fmla="*/ 118 h 145"/>
              <a:gd name="T36" fmla="*/ 207 w 437"/>
              <a:gd name="T37" fmla="*/ 108 h 145"/>
              <a:gd name="T38" fmla="*/ 219 w 437"/>
              <a:gd name="T39" fmla="*/ 115 h 145"/>
              <a:gd name="T40" fmla="*/ 230 w 437"/>
              <a:gd name="T41" fmla="*/ 118 h 145"/>
              <a:gd name="T42" fmla="*/ 242 w 437"/>
              <a:gd name="T43" fmla="*/ 126 h 145"/>
              <a:gd name="T44" fmla="*/ 253 w 437"/>
              <a:gd name="T45" fmla="*/ 113 h 145"/>
              <a:gd name="T46" fmla="*/ 265 w 437"/>
              <a:gd name="T47" fmla="*/ 101 h 145"/>
              <a:gd name="T48" fmla="*/ 276 w 437"/>
              <a:gd name="T49" fmla="*/ 98 h 145"/>
              <a:gd name="T50" fmla="*/ 288 w 437"/>
              <a:gd name="T51" fmla="*/ 93 h 145"/>
              <a:gd name="T52" fmla="*/ 299 w 437"/>
              <a:gd name="T53" fmla="*/ 83 h 145"/>
              <a:gd name="T54" fmla="*/ 311 w 437"/>
              <a:gd name="T55" fmla="*/ 74 h 145"/>
              <a:gd name="T56" fmla="*/ 322 w 437"/>
              <a:gd name="T57" fmla="*/ 65 h 145"/>
              <a:gd name="T58" fmla="*/ 334 w 437"/>
              <a:gd name="T59" fmla="*/ 64 h 145"/>
              <a:gd name="T60" fmla="*/ 345 w 437"/>
              <a:gd name="T61" fmla="*/ 46 h 145"/>
              <a:gd name="T62" fmla="*/ 357 w 437"/>
              <a:gd name="T63" fmla="*/ 36 h 145"/>
              <a:gd name="T64" fmla="*/ 368 w 437"/>
              <a:gd name="T65" fmla="*/ 27 h 145"/>
              <a:gd name="T66" fmla="*/ 380 w 437"/>
              <a:gd name="T67" fmla="*/ 25 h 145"/>
              <a:gd name="T68" fmla="*/ 391 w 437"/>
              <a:gd name="T69" fmla="*/ 18 h 145"/>
              <a:gd name="T70" fmla="*/ 403 w 437"/>
              <a:gd name="T71" fmla="*/ 15 h 145"/>
              <a:gd name="T72" fmla="*/ 414 w 437"/>
              <a:gd name="T73" fmla="*/ 9 h 145"/>
              <a:gd name="T74" fmla="*/ 426 w 437"/>
              <a:gd name="T75" fmla="*/ 7 h 145"/>
              <a:gd name="T76" fmla="*/ 437 w 437"/>
              <a:gd name="T77" fmla="*/ 0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37" h="145">
                <a:moveTo>
                  <a:pt x="0" y="143"/>
                </a:moveTo>
                <a:lnTo>
                  <a:pt x="12" y="145"/>
                </a:lnTo>
                <a:lnTo>
                  <a:pt x="23" y="118"/>
                </a:lnTo>
                <a:lnTo>
                  <a:pt x="35" y="119"/>
                </a:lnTo>
                <a:lnTo>
                  <a:pt x="46" y="101"/>
                </a:lnTo>
                <a:lnTo>
                  <a:pt x="58" y="116"/>
                </a:lnTo>
                <a:lnTo>
                  <a:pt x="69" y="118"/>
                </a:lnTo>
                <a:lnTo>
                  <a:pt x="81" y="123"/>
                </a:lnTo>
                <a:lnTo>
                  <a:pt x="92" y="124"/>
                </a:lnTo>
                <a:lnTo>
                  <a:pt x="104" y="114"/>
                </a:lnTo>
                <a:lnTo>
                  <a:pt x="115" y="134"/>
                </a:lnTo>
                <a:lnTo>
                  <a:pt x="127" y="110"/>
                </a:lnTo>
                <a:lnTo>
                  <a:pt x="138" y="108"/>
                </a:lnTo>
                <a:lnTo>
                  <a:pt x="150" y="112"/>
                </a:lnTo>
                <a:lnTo>
                  <a:pt x="161" y="120"/>
                </a:lnTo>
                <a:lnTo>
                  <a:pt x="173" y="127"/>
                </a:lnTo>
                <a:lnTo>
                  <a:pt x="184" y="120"/>
                </a:lnTo>
                <a:lnTo>
                  <a:pt x="196" y="118"/>
                </a:lnTo>
                <a:lnTo>
                  <a:pt x="207" y="108"/>
                </a:lnTo>
                <a:lnTo>
                  <a:pt x="219" y="115"/>
                </a:lnTo>
                <a:lnTo>
                  <a:pt x="230" y="118"/>
                </a:lnTo>
                <a:lnTo>
                  <a:pt x="242" y="126"/>
                </a:lnTo>
                <a:lnTo>
                  <a:pt x="253" y="113"/>
                </a:lnTo>
                <a:lnTo>
                  <a:pt x="265" y="101"/>
                </a:lnTo>
                <a:lnTo>
                  <a:pt x="276" y="98"/>
                </a:lnTo>
                <a:lnTo>
                  <a:pt x="288" y="93"/>
                </a:lnTo>
                <a:lnTo>
                  <a:pt x="299" y="83"/>
                </a:lnTo>
                <a:lnTo>
                  <a:pt x="311" y="74"/>
                </a:lnTo>
                <a:lnTo>
                  <a:pt x="322" y="65"/>
                </a:lnTo>
                <a:lnTo>
                  <a:pt x="334" y="64"/>
                </a:lnTo>
                <a:lnTo>
                  <a:pt x="345" y="46"/>
                </a:lnTo>
                <a:lnTo>
                  <a:pt x="357" y="36"/>
                </a:lnTo>
                <a:lnTo>
                  <a:pt x="368" y="27"/>
                </a:lnTo>
                <a:lnTo>
                  <a:pt x="380" y="25"/>
                </a:lnTo>
                <a:lnTo>
                  <a:pt x="391" y="18"/>
                </a:lnTo>
                <a:lnTo>
                  <a:pt x="403" y="15"/>
                </a:lnTo>
                <a:lnTo>
                  <a:pt x="414" y="9"/>
                </a:lnTo>
                <a:lnTo>
                  <a:pt x="426" y="7"/>
                </a:lnTo>
                <a:lnTo>
                  <a:pt x="437" y="0"/>
                </a:lnTo>
              </a:path>
            </a:pathLst>
          </a:custGeom>
          <a:noFill/>
          <a:ln w="15875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5002" name="Freeform 90"/>
          <p:cNvSpPr>
            <a:spLocks/>
          </p:cNvSpPr>
          <p:nvPr/>
        </p:nvSpPr>
        <p:spPr bwMode="auto">
          <a:xfrm>
            <a:off x="1133475" y="2128838"/>
            <a:ext cx="6605588" cy="2722562"/>
          </a:xfrm>
          <a:custGeom>
            <a:avLst/>
            <a:gdLst>
              <a:gd name="T0" fmla="*/ 0 w 437"/>
              <a:gd name="T1" fmla="*/ 239 h 255"/>
              <a:gd name="T2" fmla="*/ 12 w 437"/>
              <a:gd name="T3" fmla="*/ 233 h 255"/>
              <a:gd name="T4" fmla="*/ 23 w 437"/>
              <a:gd name="T5" fmla="*/ 211 h 255"/>
              <a:gd name="T6" fmla="*/ 35 w 437"/>
              <a:gd name="T7" fmla="*/ 252 h 255"/>
              <a:gd name="T8" fmla="*/ 46 w 437"/>
              <a:gd name="T9" fmla="*/ 232 h 255"/>
              <a:gd name="T10" fmla="*/ 58 w 437"/>
              <a:gd name="T11" fmla="*/ 242 h 255"/>
              <a:gd name="T12" fmla="*/ 69 w 437"/>
              <a:gd name="T13" fmla="*/ 248 h 255"/>
              <a:gd name="T14" fmla="*/ 81 w 437"/>
              <a:gd name="T15" fmla="*/ 220 h 255"/>
              <a:gd name="T16" fmla="*/ 92 w 437"/>
              <a:gd name="T17" fmla="*/ 255 h 255"/>
              <a:gd name="T18" fmla="*/ 104 w 437"/>
              <a:gd name="T19" fmla="*/ 222 h 255"/>
              <a:gd name="T20" fmla="*/ 115 w 437"/>
              <a:gd name="T21" fmla="*/ 242 h 255"/>
              <a:gd name="T22" fmla="*/ 127 w 437"/>
              <a:gd name="T23" fmla="*/ 218 h 255"/>
              <a:gd name="T24" fmla="*/ 138 w 437"/>
              <a:gd name="T25" fmla="*/ 195 h 255"/>
              <a:gd name="T26" fmla="*/ 150 w 437"/>
              <a:gd name="T27" fmla="*/ 201 h 255"/>
              <a:gd name="T28" fmla="*/ 161 w 437"/>
              <a:gd name="T29" fmla="*/ 168 h 255"/>
              <a:gd name="T30" fmla="*/ 173 w 437"/>
              <a:gd name="T31" fmla="*/ 172 h 255"/>
              <a:gd name="T32" fmla="*/ 184 w 437"/>
              <a:gd name="T33" fmla="*/ 136 h 255"/>
              <a:gd name="T34" fmla="*/ 196 w 437"/>
              <a:gd name="T35" fmla="*/ 132 h 255"/>
              <a:gd name="T36" fmla="*/ 207 w 437"/>
              <a:gd name="T37" fmla="*/ 117 h 255"/>
              <a:gd name="T38" fmla="*/ 219 w 437"/>
              <a:gd name="T39" fmla="*/ 102 h 255"/>
              <a:gd name="T40" fmla="*/ 230 w 437"/>
              <a:gd name="T41" fmla="*/ 96 h 255"/>
              <a:gd name="T42" fmla="*/ 242 w 437"/>
              <a:gd name="T43" fmla="*/ 101 h 255"/>
              <a:gd name="T44" fmla="*/ 253 w 437"/>
              <a:gd name="T45" fmla="*/ 110 h 255"/>
              <a:gd name="T46" fmla="*/ 265 w 437"/>
              <a:gd name="T47" fmla="*/ 76 h 255"/>
              <a:gd name="T48" fmla="*/ 276 w 437"/>
              <a:gd name="T49" fmla="*/ 75 h 255"/>
              <a:gd name="T50" fmla="*/ 288 w 437"/>
              <a:gd name="T51" fmla="*/ 68 h 255"/>
              <a:gd name="T52" fmla="*/ 299 w 437"/>
              <a:gd name="T53" fmla="*/ 64 h 255"/>
              <a:gd name="T54" fmla="*/ 311 w 437"/>
              <a:gd name="T55" fmla="*/ 62 h 255"/>
              <a:gd name="T56" fmla="*/ 322 w 437"/>
              <a:gd name="T57" fmla="*/ 64 h 255"/>
              <a:gd name="T58" fmla="*/ 334 w 437"/>
              <a:gd name="T59" fmla="*/ 68 h 255"/>
              <a:gd name="T60" fmla="*/ 345 w 437"/>
              <a:gd name="T61" fmla="*/ 45 h 255"/>
              <a:gd name="T62" fmla="*/ 357 w 437"/>
              <a:gd name="T63" fmla="*/ 30 h 255"/>
              <a:gd name="T64" fmla="*/ 368 w 437"/>
              <a:gd name="T65" fmla="*/ 33 h 255"/>
              <a:gd name="T66" fmla="*/ 380 w 437"/>
              <a:gd name="T67" fmla="*/ 35 h 255"/>
              <a:gd name="T68" fmla="*/ 391 w 437"/>
              <a:gd name="T69" fmla="*/ 15 h 255"/>
              <a:gd name="T70" fmla="*/ 403 w 437"/>
              <a:gd name="T71" fmla="*/ 15 h 255"/>
              <a:gd name="T72" fmla="*/ 414 w 437"/>
              <a:gd name="T73" fmla="*/ 11 h 255"/>
              <a:gd name="T74" fmla="*/ 426 w 437"/>
              <a:gd name="T75" fmla="*/ 0 h 255"/>
              <a:gd name="T76" fmla="*/ 437 w 437"/>
              <a:gd name="T77" fmla="*/ 4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37" h="255">
                <a:moveTo>
                  <a:pt x="0" y="239"/>
                </a:moveTo>
                <a:lnTo>
                  <a:pt x="12" y="233"/>
                </a:lnTo>
                <a:lnTo>
                  <a:pt x="23" y="211"/>
                </a:lnTo>
                <a:lnTo>
                  <a:pt x="35" y="252"/>
                </a:lnTo>
                <a:lnTo>
                  <a:pt x="46" y="232"/>
                </a:lnTo>
                <a:lnTo>
                  <a:pt x="58" y="242"/>
                </a:lnTo>
                <a:lnTo>
                  <a:pt x="69" y="248"/>
                </a:lnTo>
                <a:lnTo>
                  <a:pt x="81" y="220"/>
                </a:lnTo>
                <a:lnTo>
                  <a:pt x="92" y="255"/>
                </a:lnTo>
                <a:lnTo>
                  <a:pt x="104" y="222"/>
                </a:lnTo>
                <a:lnTo>
                  <a:pt x="115" y="242"/>
                </a:lnTo>
                <a:lnTo>
                  <a:pt x="127" y="218"/>
                </a:lnTo>
                <a:lnTo>
                  <a:pt x="138" y="195"/>
                </a:lnTo>
                <a:lnTo>
                  <a:pt x="150" y="201"/>
                </a:lnTo>
                <a:lnTo>
                  <a:pt x="161" y="168"/>
                </a:lnTo>
                <a:lnTo>
                  <a:pt x="173" y="172"/>
                </a:lnTo>
                <a:lnTo>
                  <a:pt x="184" y="136"/>
                </a:lnTo>
                <a:lnTo>
                  <a:pt x="196" y="132"/>
                </a:lnTo>
                <a:lnTo>
                  <a:pt x="207" y="117"/>
                </a:lnTo>
                <a:lnTo>
                  <a:pt x="219" y="102"/>
                </a:lnTo>
                <a:lnTo>
                  <a:pt x="230" y="96"/>
                </a:lnTo>
                <a:lnTo>
                  <a:pt x="242" y="101"/>
                </a:lnTo>
                <a:lnTo>
                  <a:pt x="253" y="110"/>
                </a:lnTo>
                <a:lnTo>
                  <a:pt x="265" y="76"/>
                </a:lnTo>
                <a:lnTo>
                  <a:pt x="276" y="75"/>
                </a:lnTo>
                <a:lnTo>
                  <a:pt x="288" y="68"/>
                </a:lnTo>
                <a:lnTo>
                  <a:pt x="299" y="64"/>
                </a:lnTo>
                <a:lnTo>
                  <a:pt x="311" y="62"/>
                </a:lnTo>
                <a:lnTo>
                  <a:pt x="322" y="64"/>
                </a:lnTo>
                <a:lnTo>
                  <a:pt x="334" y="68"/>
                </a:lnTo>
                <a:lnTo>
                  <a:pt x="345" y="45"/>
                </a:lnTo>
                <a:lnTo>
                  <a:pt x="357" y="30"/>
                </a:lnTo>
                <a:lnTo>
                  <a:pt x="368" y="33"/>
                </a:lnTo>
                <a:lnTo>
                  <a:pt x="380" y="35"/>
                </a:lnTo>
                <a:lnTo>
                  <a:pt x="391" y="15"/>
                </a:lnTo>
                <a:lnTo>
                  <a:pt x="403" y="15"/>
                </a:lnTo>
                <a:lnTo>
                  <a:pt x="414" y="11"/>
                </a:lnTo>
                <a:lnTo>
                  <a:pt x="426" y="0"/>
                </a:lnTo>
                <a:lnTo>
                  <a:pt x="437" y="4"/>
                </a:lnTo>
              </a:path>
            </a:pathLst>
          </a:custGeom>
          <a:noFill/>
          <a:ln w="15875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5003" name="Freeform 91"/>
          <p:cNvSpPr>
            <a:spLocks/>
          </p:cNvSpPr>
          <p:nvPr/>
        </p:nvSpPr>
        <p:spPr bwMode="auto">
          <a:xfrm>
            <a:off x="1133475" y="3943350"/>
            <a:ext cx="6786563" cy="1239838"/>
          </a:xfrm>
          <a:custGeom>
            <a:avLst/>
            <a:gdLst>
              <a:gd name="T0" fmla="*/ 0 w 449"/>
              <a:gd name="T1" fmla="*/ 62 h 116"/>
              <a:gd name="T2" fmla="*/ 12 w 449"/>
              <a:gd name="T3" fmla="*/ 44 h 116"/>
              <a:gd name="T4" fmla="*/ 23 w 449"/>
              <a:gd name="T5" fmla="*/ 54 h 116"/>
              <a:gd name="T6" fmla="*/ 35 w 449"/>
              <a:gd name="T7" fmla="*/ 45 h 116"/>
              <a:gd name="T8" fmla="*/ 46 w 449"/>
              <a:gd name="T9" fmla="*/ 49 h 116"/>
              <a:gd name="T10" fmla="*/ 58 w 449"/>
              <a:gd name="T11" fmla="*/ 57 h 116"/>
              <a:gd name="T12" fmla="*/ 69 w 449"/>
              <a:gd name="T13" fmla="*/ 60 h 116"/>
              <a:gd name="T14" fmla="*/ 81 w 449"/>
              <a:gd name="T15" fmla="*/ 61 h 116"/>
              <a:gd name="T16" fmla="*/ 104 w 449"/>
              <a:gd name="T17" fmla="*/ 68 h 116"/>
              <a:gd name="T18" fmla="*/ 115 w 449"/>
              <a:gd name="T19" fmla="*/ 68 h 116"/>
              <a:gd name="T20" fmla="*/ 127 w 449"/>
              <a:gd name="T21" fmla="*/ 68 h 116"/>
              <a:gd name="T22" fmla="*/ 138 w 449"/>
              <a:gd name="T23" fmla="*/ 58 h 116"/>
              <a:gd name="T24" fmla="*/ 150 w 449"/>
              <a:gd name="T25" fmla="*/ 57 h 116"/>
              <a:gd name="T26" fmla="*/ 161 w 449"/>
              <a:gd name="T27" fmla="*/ 71 h 116"/>
              <a:gd name="T28" fmla="*/ 173 w 449"/>
              <a:gd name="T29" fmla="*/ 65 h 116"/>
              <a:gd name="T30" fmla="*/ 184 w 449"/>
              <a:gd name="T31" fmla="*/ 23 h 116"/>
              <a:gd name="T32" fmla="*/ 196 w 449"/>
              <a:gd name="T33" fmla="*/ 26 h 116"/>
              <a:gd name="T34" fmla="*/ 207 w 449"/>
              <a:gd name="T35" fmla="*/ 30 h 116"/>
              <a:gd name="T36" fmla="*/ 219 w 449"/>
              <a:gd name="T37" fmla="*/ 36 h 116"/>
              <a:gd name="T38" fmla="*/ 230 w 449"/>
              <a:gd name="T39" fmla="*/ 42 h 116"/>
              <a:gd name="T40" fmla="*/ 242 w 449"/>
              <a:gd name="T41" fmla="*/ 65 h 116"/>
              <a:gd name="T42" fmla="*/ 253 w 449"/>
              <a:gd name="T43" fmla="*/ 69 h 116"/>
              <a:gd name="T44" fmla="*/ 265 w 449"/>
              <a:gd name="T45" fmla="*/ 106 h 116"/>
              <a:gd name="T46" fmla="*/ 276 w 449"/>
              <a:gd name="T47" fmla="*/ 116 h 116"/>
              <a:gd name="T48" fmla="*/ 288 w 449"/>
              <a:gd name="T49" fmla="*/ 102 h 116"/>
              <a:gd name="T50" fmla="*/ 299 w 449"/>
              <a:gd name="T51" fmla="*/ 73 h 116"/>
              <a:gd name="T52" fmla="*/ 311 w 449"/>
              <a:gd name="T53" fmla="*/ 52 h 116"/>
              <a:gd name="T54" fmla="*/ 322 w 449"/>
              <a:gd name="T55" fmla="*/ 45 h 116"/>
              <a:gd name="T56" fmla="*/ 334 w 449"/>
              <a:gd name="T57" fmla="*/ 36 h 116"/>
              <a:gd name="T58" fmla="*/ 345 w 449"/>
              <a:gd name="T59" fmla="*/ 26 h 116"/>
              <a:gd name="T60" fmla="*/ 357 w 449"/>
              <a:gd name="T61" fmla="*/ 38 h 116"/>
              <a:gd name="T62" fmla="*/ 368 w 449"/>
              <a:gd name="T63" fmla="*/ 35 h 116"/>
              <a:gd name="T64" fmla="*/ 380 w 449"/>
              <a:gd name="T65" fmla="*/ 29 h 116"/>
              <a:gd name="T66" fmla="*/ 391 w 449"/>
              <a:gd name="T67" fmla="*/ 31 h 116"/>
              <a:gd name="T68" fmla="*/ 403 w 449"/>
              <a:gd name="T69" fmla="*/ 48 h 116"/>
              <a:gd name="T70" fmla="*/ 414 w 449"/>
              <a:gd name="T71" fmla="*/ 52 h 116"/>
              <a:gd name="T72" fmla="*/ 426 w 449"/>
              <a:gd name="T73" fmla="*/ 56 h 116"/>
              <a:gd name="T74" fmla="*/ 437 w 449"/>
              <a:gd name="T75" fmla="*/ 30 h 116"/>
              <a:gd name="T76" fmla="*/ 449 w 449"/>
              <a:gd name="T77" fmla="*/ 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49" h="116">
                <a:moveTo>
                  <a:pt x="0" y="62"/>
                </a:moveTo>
                <a:lnTo>
                  <a:pt x="12" y="44"/>
                </a:lnTo>
                <a:lnTo>
                  <a:pt x="23" y="54"/>
                </a:lnTo>
                <a:lnTo>
                  <a:pt x="35" y="45"/>
                </a:lnTo>
                <a:lnTo>
                  <a:pt x="46" y="49"/>
                </a:lnTo>
                <a:lnTo>
                  <a:pt x="58" y="57"/>
                </a:lnTo>
                <a:lnTo>
                  <a:pt x="69" y="60"/>
                </a:lnTo>
                <a:lnTo>
                  <a:pt x="81" y="61"/>
                </a:lnTo>
                <a:lnTo>
                  <a:pt x="104" y="68"/>
                </a:lnTo>
                <a:lnTo>
                  <a:pt x="115" y="68"/>
                </a:lnTo>
                <a:lnTo>
                  <a:pt x="127" y="68"/>
                </a:lnTo>
                <a:lnTo>
                  <a:pt x="138" y="58"/>
                </a:lnTo>
                <a:lnTo>
                  <a:pt x="150" y="57"/>
                </a:lnTo>
                <a:lnTo>
                  <a:pt x="161" y="71"/>
                </a:lnTo>
                <a:lnTo>
                  <a:pt x="173" y="65"/>
                </a:lnTo>
                <a:lnTo>
                  <a:pt x="184" y="23"/>
                </a:lnTo>
                <a:lnTo>
                  <a:pt x="196" y="26"/>
                </a:lnTo>
                <a:lnTo>
                  <a:pt x="207" y="30"/>
                </a:lnTo>
                <a:lnTo>
                  <a:pt x="219" y="36"/>
                </a:lnTo>
                <a:lnTo>
                  <a:pt x="230" y="42"/>
                </a:lnTo>
                <a:lnTo>
                  <a:pt x="242" y="65"/>
                </a:lnTo>
                <a:lnTo>
                  <a:pt x="253" y="69"/>
                </a:lnTo>
                <a:lnTo>
                  <a:pt x="265" y="106"/>
                </a:lnTo>
                <a:lnTo>
                  <a:pt x="276" y="116"/>
                </a:lnTo>
                <a:lnTo>
                  <a:pt x="288" y="102"/>
                </a:lnTo>
                <a:lnTo>
                  <a:pt x="299" y="73"/>
                </a:lnTo>
                <a:lnTo>
                  <a:pt x="311" y="52"/>
                </a:lnTo>
                <a:lnTo>
                  <a:pt x="322" y="45"/>
                </a:lnTo>
                <a:lnTo>
                  <a:pt x="334" y="36"/>
                </a:lnTo>
                <a:lnTo>
                  <a:pt x="345" y="26"/>
                </a:lnTo>
                <a:lnTo>
                  <a:pt x="357" y="38"/>
                </a:lnTo>
                <a:lnTo>
                  <a:pt x="368" y="35"/>
                </a:lnTo>
                <a:lnTo>
                  <a:pt x="380" y="29"/>
                </a:lnTo>
                <a:lnTo>
                  <a:pt x="391" y="31"/>
                </a:lnTo>
                <a:lnTo>
                  <a:pt x="403" y="48"/>
                </a:lnTo>
                <a:lnTo>
                  <a:pt x="414" y="52"/>
                </a:lnTo>
                <a:lnTo>
                  <a:pt x="426" y="56"/>
                </a:lnTo>
                <a:lnTo>
                  <a:pt x="437" y="30"/>
                </a:lnTo>
                <a:lnTo>
                  <a:pt x="449" y="0"/>
                </a:lnTo>
              </a:path>
            </a:pathLst>
          </a:custGeom>
          <a:noFill/>
          <a:ln w="15875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5004" name="Freeform 92"/>
          <p:cNvSpPr>
            <a:spLocks/>
          </p:cNvSpPr>
          <p:nvPr/>
        </p:nvSpPr>
        <p:spPr bwMode="auto">
          <a:xfrm>
            <a:off x="1133475" y="4137025"/>
            <a:ext cx="6605588" cy="1878013"/>
          </a:xfrm>
          <a:custGeom>
            <a:avLst/>
            <a:gdLst>
              <a:gd name="T0" fmla="*/ 0 w 437"/>
              <a:gd name="T1" fmla="*/ 66 h 176"/>
              <a:gd name="T2" fmla="*/ 12 w 437"/>
              <a:gd name="T3" fmla="*/ 67 h 176"/>
              <a:gd name="T4" fmla="*/ 23 w 437"/>
              <a:gd name="T5" fmla="*/ 62 h 176"/>
              <a:gd name="T6" fmla="*/ 35 w 437"/>
              <a:gd name="T7" fmla="*/ 63 h 176"/>
              <a:gd name="T8" fmla="*/ 46 w 437"/>
              <a:gd name="T9" fmla="*/ 64 h 176"/>
              <a:gd name="T10" fmla="*/ 58 w 437"/>
              <a:gd name="T11" fmla="*/ 84 h 176"/>
              <a:gd name="T12" fmla="*/ 69 w 437"/>
              <a:gd name="T13" fmla="*/ 88 h 176"/>
              <a:gd name="T14" fmla="*/ 81 w 437"/>
              <a:gd name="T15" fmla="*/ 80 h 176"/>
              <a:gd name="T16" fmla="*/ 92 w 437"/>
              <a:gd name="T17" fmla="*/ 83 h 176"/>
              <a:gd name="T18" fmla="*/ 104 w 437"/>
              <a:gd name="T19" fmla="*/ 94 h 176"/>
              <a:gd name="T20" fmla="*/ 115 w 437"/>
              <a:gd name="T21" fmla="*/ 84 h 176"/>
              <a:gd name="T22" fmla="*/ 127 w 437"/>
              <a:gd name="T23" fmla="*/ 87 h 176"/>
              <a:gd name="T24" fmla="*/ 138 w 437"/>
              <a:gd name="T25" fmla="*/ 71 h 176"/>
              <a:gd name="T26" fmla="*/ 150 w 437"/>
              <a:gd name="T27" fmla="*/ 77 h 176"/>
              <a:gd name="T28" fmla="*/ 161 w 437"/>
              <a:gd name="T29" fmla="*/ 77 h 176"/>
              <a:gd name="T30" fmla="*/ 173 w 437"/>
              <a:gd name="T31" fmla="*/ 73 h 176"/>
              <a:gd name="T32" fmla="*/ 184 w 437"/>
              <a:gd name="T33" fmla="*/ 38 h 176"/>
              <a:gd name="T34" fmla="*/ 196 w 437"/>
              <a:gd name="T35" fmla="*/ 37 h 176"/>
              <a:gd name="T36" fmla="*/ 207 w 437"/>
              <a:gd name="T37" fmla="*/ 38 h 176"/>
              <a:gd name="T38" fmla="*/ 219 w 437"/>
              <a:gd name="T39" fmla="*/ 50 h 176"/>
              <a:gd name="T40" fmla="*/ 230 w 437"/>
              <a:gd name="T41" fmla="*/ 74 h 176"/>
              <a:gd name="T42" fmla="*/ 242 w 437"/>
              <a:gd name="T43" fmla="*/ 85 h 176"/>
              <a:gd name="T44" fmla="*/ 253 w 437"/>
              <a:gd name="T45" fmla="*/ 100 h 176"/>
              <a:gd name="T46" fmla="*/ 265 w 437"/>
              <a:gd name="T47" fmla="*/ 148 h 176"/>
              <a:gd name="T48" fmla="*/ 276 w 437"/>
              <a:gd name="T49" fmla="*/ 176 h 176"/>
              <a:gd name="T50" fmla="*/ 288 w 437"/>
              <a:gd name="T51" fmla="*/ 155 h 176"/>
              <a:gd name="T52" fmla="*/ 299 w 437"/>
              <a:gd name="T53" fmla="*/ 96 h 176"/>
              <a:gd name="T54" fmla="*/ 311 w 437"/>
              <a:gd name="T55" fmla="*/ 80 h 176"/>
              <a:gd name="T56" fmla="*/ 322 w 437"/>
              <a:gd name="T57" fmla="*/ 89 h 176"/>
              <a:gd name="T58" fmla="*/ 334 w 437"/>
              <a:gd name="T59" fmla="*/ 63 h 176"/>
              <a:gd name="T60" fmla="*/ 345 w 437"/>
              <a:gd name="T61" fmla="*/ 48 h 176"/>
              <a:gd name="T62" fmla="*/ 357 w 437"/>
              <a:gd name="T63" fmla="*/ 60 h 176"/>
              <a:gd name="T64" fmla="*/ 368 w 437"/>
              <a:gd name="T65" fmla="*/ 52 h 176"/>
              <a:gd name="T66" fmla="*/ 380 w 437"/>
              <a:gd name="T67" fmla="*/ 39 h 176"/>
              <a:gd name="T68" fmla="*/ 391 w 437"/>
              <a:gd name="T69" fmla="*/ 31 h 176"/>
              <a:gd name="T70" fmla="*/ 403 w 437"/>
              <a:gd name="T71" fmla="*/ 37 h 176"/>
              <a:gd name="T72" fmla="*/ 414 w 437"/>
              <a:gd name="T73" fmla="*/ 39 h 176"/>
              <a:gd name="T74" fmla="*/ 426 w 437"/>
              <a:gd name="T75" fmla="*/ 33 h 176"/>
              <a:gd name="T76" fmla="*/ 437 w 437"/>
              <a:gd name="T77" fmla="*/ 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37" h="176">
                <a:moveTo>
                  <a:pt x="0" y="66"/>
                </a:moveTo>
                <a:lnTo>
                  <a:pt x="12" y="67"/>
                </a:lnTo>
                <a:lnTo>
                  <a:pt x="23" y="62"/>
                </a:lnTo>
                <a:lnTo>
                  <a:pt x="35" y="63"/>
                </a:lnTo>
                <a:lnTo>
                  <a:pt x="46" y="64"/>
                </a:lnTo>
                <a:lnTo>
                  <a:pt x="58" y="84"/>
                </a:lnTo>
                <a:lnTo>
                  <a:pt x="69" y="88"/>
                </a:lnTo>
                <a:lnTo>
                  <a:pt x="81" y="80"/>
                </a:lnTo>
                <a:lnTo>
                  <a:pt x="92" y="83"/>
                </a:lnTo>
                <a:lnTo>
                  <a:pt x="104" y="94"/>
                </a:lnTo>
                <a:lnTo>
                  <a:pt x="115" y="84"/>
                </a:lnTo>
                <a:lnTo>
                  <a:pt x="127" y="87"/>
                </a:lnTo>
                <a:lnTo>
                  <a:pt x="138" y="71"/>
                </a:lnTo>
                <a:lnTo>
                  <a:pt x="150" y="77"/>
                </a:lnTo>
                <a:lnTo>
                  <a:pt x="161" y="77"/>
                </a:lnTo>
                <a:lnTo>
                  <a:pt x="173" y="73"/>
                </a:lnTo>
                <a:lnTo>
                  <a:pt x="184" y="38"/>
                </a:lnTo>
                <a:lnTo>
                  <a:pt x="196" y="37"/>
                </a:lnTo>
                <a:lnTo>
                  <a:pt x="207" y="38"/>
                </a:lnTo>
                <a:lnTo>
                  <a:pt x="219" y="50"/>
                </a:lnTo>
                <a:lnTo>
                  <a:pt x="230" y="74"/>
                </a:lnTo>
                <a:lnTo>
                  <a:pt x="242" y="85"/>
                </a:lnTo>
                <a:lnTo>
                  <a:pt x="253" y="100"/>
                </a:lnTo>
                <a:lnTo>
                  <a:pt x="265" y="148"/>
                </a:lnTo>
                <a:lnTo>
                  <a:pt x="276" y="176"/>
                </a:lnTo>
                <a:lnTo>
                  <a:pt x="288" y="155"/>
                </a:lnTo>
                <a:lnTo>
                  <a:pt x="299" y="96"/>
                </a:lnTo>
                <a:lnTo>
                  <a:pt x="311" y="80"/>
                </a:lnTo>
                <a:lnTo>
                  <a:pt x="322" y="89"/>
                </a:lnTo>
                <a:lnTo>
                  <a:pt x="334" y="63"/>
                </a:lnTo>
                <a:lnTo>
                  <a:pt x="345" y="48"/>
                </a:lnTo>
                <a:lnTo>
                  <a:pt x="357" y="60"/>
                </a:lnTo>
                <a:lnTo>
                  <a:pt x="368" y="52"/>
                </a:lnTo>
                <a:lnTo>
                  <a:pt x="380" y="39"/>
                </a:lnTo>
                <a:lnTo>
                  <a:pt x="391" y="31"/>
                </a:lnTo>
                <a:lnTo>
                  <a:pt x="403" y="37"/>
                </a:lnTo>
                <a:lnTo>
                  <a:pt x="414" y="39"/>
                </a:lnTo>
                <a:lnTo>
                  <a:pt x="426" y="33"/>
                </a:lnTo>
                <a:lnTo>
                  <a:pt x="437" y="0"/>
                </a:lnTo>
              </a:path>
            </a:pathLst>
          </a:custGeom>
          <a:noFill/>
          <a:ln w="15875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5005" name="Freeform 93"/>
          <p:cNvSpPr>
            <a:spLocks/>
          </p:cNvSpPr>
          <p:nvPr/>
        </p:nvSpPr>
        <p:spPr bwMode="auto">
          <a:xfrm>
            <a:off x="1133475" y="3624263"/>
            <a:ext cx="6786563" cy="1450975"/>
          </a:xfrm>
          <a:custGeom>
            <a:avLst/>
            <a:gdLst>
              <a:gd name="T0" fmla="*/ 0 w 449"/>
              <a:gd name="T1" fmla="*/ 128 h 136"/>
              <a:gd name="T2" fmla="*/ 12 w 449"/>
              <a:gd name="T3" fmla="*/ 131 h 136"/>
              <a:gd name="T4" fmla="*/ 23 w 449"/>
              <a:gd name="T5" fmla="*/ 115 h 136"/>
              <a:gd name="T6" fmla="*/ 35 w 449"/>
              <a:gd name="T7" fmla="*/ 119 h 136"/>
              <a:gd name="T8" fmla="*/ 46 w 449"/>
              <a:gd name="T9" fmla="*/ 121 h 136"/>
              <a:gd name="T10" fmla="*/ 58 w 449"/>
              <a:gd name="T11" fmla="*/ 124 h 136"/>
              <a:gd name="T12" fmla="*/ 69 w 449"/>
              <a:gd name="T13" fmla="*/ 119 h 136"/>
              <a:gd name="T14" fmla="*/ 81 w 449"/>
              <a:gd name="T15" fmla="*/ 113 h 136"/>
              <a:gd name="T16" fmla="*/ 92 w 449"/>
              <a:gd name="T17" fmla="*/ 126 h 136"/>
              <a:gd name="T18" fmla="*/ 104 w 449"/>
              <a:gd name="T19" fmla="*/ 120 h 136"/>
              <a:gd name="T20" fmla="*/ 115 w 449"/>
              <a:gd name="T21" fmla="*/ 133 h 136"/>
              <a:gd name="T22" fmla="*/ 127 w 449"/>
              <a:gd name="T23" fmla="*/ 130 h 136"/>
              <a:gd name="T24" fmla="*/ 138 w 449"/>
              <a:gd name="T25" fmla="*/ 126 h 136"/>
              <a:gd name="T26" fmla="*/ 150 w 449"/>
              <a:gd name="T27" fmla="*/ 136 h 136"/>
              <a:gd name="T28" fmla="*/ 161 w 449"/>
              <a:gd name="T29" fmla="*/ 133 h 136"/>
              <a:gd name="T30" fmla="*/ 173 w 449"/>
              <a:gd name="T31" fmla="*/ 132 h 136"/>
              <a:gd name="T32" fmla="*/ 184 w 449"/>
              <a:gd name="T33" fmla="*/ 128 h 136"/>
              <a:gd name="T34" fmla="*/ 196 w 449"/>
              <a:gd name="T35" fmla="*/ 117 h 136"/>
              <a:gd name="T36" fmla="*/ 207 w 449"/>
              <a:gd name="T37" fmla="*/ 107 h 136"/>
              <a:gd name="T38" fmla="*/ 219 w 449"/>
              <a:gd name="T39" fmla="*/ 119 h 136"/>
              <a:gd name="T40" fmla="*/ 230 w 449"/>
              <a:gd name="T41" fmla="*/ 125 h 136"/>
              <a:gd name="T42" fmla="*/ 242 w 449"/>
              <a:gd name="T43" fmla="*/ 123 h 136"/>
              <a:gd name="T44" fmla="*/ 253 w 449"/>
              <a:gd name="T45" fmla="*/ 132 h 136"/>
              <a:gd name="T46" fmla="*/ 265 w 449"/>
              <a:gd name="T47" fmla="*/ 132 h 136"/>
              <a:gd name="T48" fmla="*/ 276 w 449"/>
              <a:gd name="T49" fmla="*/ 120 h 136"/>
              <a:gd name="T50" fmla="*/ 288 w 449"/>
              <a:gd name="T51" fmla="*/ 110 h 136"/>
              <a:gd name="T52" fmla="*/ 299 w 449"/>
              <a:gd name="T53" fmla="*/ 95 h 136"/>
              <a:gd name="T54" fmla="*/ 311 w 449"/>
              <a:gd name="T55" fmla="*/ 84 h 136"/>
              <a:gd name="T56" fmla="*/ 322 w 449"/>
              <a:gd name="T57" fmla="*/ 87 h 136"/>
              <a:gd name="T58" fmla="*/ 334 w 449"/>
              <a:gd name="T59" fmla="*/ 83 h 136"/>
              <a:gd name="T60" fmla="*/ 345 w 449"/>
              <a:gd name="T61" fmla="*/ 63 h 136"/>
              <a:gd name="T62" fmla="*/ 357 w 449"/>
              <a:gd name="T63" fmla="*/ 47 h 136"/>
              <a:gd name="T64" fmla="*/ 368 w 449"/>
              <a:gd name="T65" fmla="*/ 45 h 136"/>
              <a:gd name="T66" fmla="*/ 380 w 449"/>
              <a:gd name="T67" fmla="*/ 46 h 136"/>
              <a:gd name="T68" fmla="*/ 391 w 449"/>
              <a:gd name="T69" fmla="*/ 35 h 136"/>
              <a:gd name="T70" fmla="*/ 403 w 449"/>
              <a:gd name="T71" fmla="*/ 36 h 136"/>
              <a:gd name="T72" fmla="*/ 414 w 449"/>
              <a:gd name="T73" fmla="*/ 22 h 136"/>
              <a:gd name="T74" fmla="*/ 426 w 449"/>
              <a:gd name="T75" fmla="*/ 19 h 136"/>
              <a:gd name="T76" fmla="*/ 437 w 449"/>
              <a:gd name="T77" fmla="*/ 5 h 136"/>
              <a:gd name="T78" fmla="*/ 449 w 449"/>
              <a:gd name="T79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49" h="136">
                <a:moveTo>
                  <a:pt x="0" y="128"/>
                </a:moveTo>
                <a:lnTo>
                  <a:pt x="12" y="131"/>
                </a:lnTo>
                <a:lnTo>
                  <a:pt x="23" y="115"/>
                </a:lnTo>
                <a:lnTo>
                  <a:pt x="35" y="119"/>
                </a:lnTo>
                <a:lnTo>
                  <a:pt x="46" y="121"/>
                </a:lnTo>
                <a:lnTo>
                  <a:pt x="58" y="124"/>
                </a:lnTo>
                <a:lnTo>
                  <a:pt x="69" y="119"/>
                </a:lnTo>
                <a:lnTo>
                  <a:pt x="81" y="113"/>
                </a:lnTo>
                <a:lnTo>
                  <a:pt x="92" y="126"/>
                </a:lnTo>
                <a:lnTo>
                  <a:pt x="104" y="120"/>
                </a:lnTo>
                <a:lnTo>
                  <a:pt x="115" y="133"/>
                </a:lnTo>
                <a:lnTo>
                  <a:pt x="127" y="130"/>
                </a:lnTo>
                <a:lnTo>
                  <a:pt x="138" y="126"/>
                </a:lnTo>
                <a:lnTo>
                  <a:pt x="150" y="136"/>
                </a:lnTo>
                <a:lnTo>
                  <a:pt x="161" y="133"/>
                </a:lnTo>
                <a:lnTo>
                  <a:pt x="173" y="132"/>
                </a:lnTo>
                <a:lnTo>
                  <a:pt x="184" y="128"/>
                </a:lnTo>
                <a:lnTo>
                  <a:pt x="196" y="117"/>
                </a:lnTo>
                <a:lnTo>
                  <a:pt x="207" y="107"/>
                </a:lnTo>
                <a:lnTo>
                  <a:pt x="219" y="119"/>
                </a:lnTo>
                <a:lnTo>
                  <a:pt x="230" y="125"/>
                </a:lnTo>
                <a:lnTo>
                  <a:pt x="242" y="123"/>
                </a:lnTo>
                <a:lnTo>
                  <a:pt x="253" y="132"/>
                </a:lnTo>
                <a:lnTo>
                  <a:pt x="265" y="132"/>
                </a:lnTo>
                <a:lnTo>
                  <a:pt x="276" y="120"/>
                </a:lnTo>
                <a:lnTo>
                  <a:pt x="288" y="110"/>
                </a:lnTo>
                <a:lnTo>
                  <a:pt x="299" y="95"/>
                </a:lnTo>
                <a:lnTo>
                  <a:pt x="311" y="84"/>
                </a:lnTo>
                <a:lnTo>
                  <a:pt x="322" y="87"/>
                </a:lnTo>
                <a:lnTo>
                  <a:pt x="334" y="83"/>
                </a:lnTo>
                <a:lnTo>
                  <a:pt x="345" y="63"/>
                </a:lnTo>
                <a:lnTo>
                  <a:pt x="357" y="47"/>
                </a:lnTo>
                <a:lnTo>
                  <a:pt x="368" y="45"/>
                </a:lnTo>
                <a:lnTo>
                  <a:pt x="380" y="46"/>
                </a:lnTo>
                <a:lnTo>
                  <a:pt x="391" y="35"/>
                </a:lnTo>
                <a:lnTo>
                  <a:pt x="403" y="36"/>
                </a:lnTo>
                <a:lnTo>
                  <a:pt x="414" y="22"/>
                </a:lnTo>
                <a:lnTo>
                  <a:pt x="426" y="19"/>
                </a:lnTo>
                <a:lnTo>
                  <a:pt x="437" y="5"/>
                </a:lnTo>
                <a:lnTo>
                  <a:pt x="449" y="0"/>
                </a:lnTo>
              </a:path>
            </a:pathLst>
          </a:custGeom>
          <a:noFill/>
          <a:ln w="15875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5006" name="Freeform 94"/>
          <p:cNvSpPr>
            <a:spLocks/>
          </p:cNvSpPr>
          <p:nvPr/>
        </p:nvSpPr>
        <p:spPr bwMode="auto">
          <a:xfrm>
            <a:off x="3052763" y="3656013"/>
            <a:ext cx="4686300" cy="2028825"/>
          </a:xfrm>
          <a:custGeom>
            <a:avLst/>
            <a:gdLst>
              <a:gd name="T0" fmla="*/ 0 w 310"/>
              <a:gd name="T1" fmla="*/ 126 h 190"/>
              <a:gd name="T2" fmla="*/ 11 w 310"/>
              <a:gd name="T3" fmla="*/ 115 h 190"/>
              <a:gd name="T4" fmla="*/ 46 w 310"/>
              <a:gd name="T5" fmla="*/ 117 h 190"/>
              <a:gd name="T6" fmla="*/ 57 w 310"/>
              <a:gd name="T7" fmla="*/ 86 h 190"/>
              <a:gd name="T8" fmla="*/ 69 w 310"/>
              <a:gd name="T9" fmla="*/ 85 h 190"/>
              <a:gd name="T10" fmla="*/ 80 w 310"/>
              <a:gd name="T11" fmla="*/ 83 h 190"/>
              <a:gd name="T12" fmla="*/ 92 w 310"/>
              <a:gd name="T13" fmla="*/ 93 h 190"/>
              <a:gd name="T14" fmla="*/ 103 w 310"/>
              <a:gd name="T15" fmla="*/ 109 h 190"/>
              <a:gd name="T16" fmla="*/ 115 w 310"/>
              <a:gd name="T17" fmla="*/ 113 h 190"/>
              <a:gd name="T18" fmla="*/ 126 w 310"/>
              <a:gd name="T19" fmla="*/ 128 h 190"/>
              <a:gd name="T20" fmla="*/ 138 w 310"/>
              <a:gd name="T21" fmla="*/ 155 h 190"/>
              <a:gd name="T22" fmla="*/ 149 w 310"/>
              <a:gd name="T23" fmla="*/ 190 h 190"/>
              <a:gd name="T24" fmla="*/ 161 w 310"/>
              <a:gd name="T25" fmla="*/ 164 h 190"/>
              <a:gd name="T26" fmla="*/ 172 w 310"/>
              <a:gd name="T27" fmla="*/ 108 h 190"/>
              <a:gd name="T28" fmla="*/ 184 w 310"/>
              <a:gd name="T29" fmla="*/ 104 h 190"/>
              <a:gd name="T30" fmla="*/ 195 w 310"/>
              <a:gd name="T31" fmla="*/ 114 h 190"/>
              <a:gd name="T32" fmla="*/ 207 w 310"/>
              <a:gd name="T33" fmla="*/ 93 h 190"/>
              <a:gd name="T34" fmla="*/ 218 w 310"/>
              <a:gd name="T35" fmla="*/ 84 h 190"/>
              <a:gd name="T36" fmla="*/ 230 w 310"/>
              <a:gd name="T37" fmla="*/ 90 h 190"/>
              <a:gd name="T38" fmla="*/ 241 w 310"/>
              <a:gd name="T39" fmla="*/ 77 h 190"/>
              <a:gd name="T40" fmla="*/ 253 w 310"/>
              <a:gd name="T41" fmla="*/ 64 h 190"/>
              <a:gd name="T42" fmla="*/ 264 w 310"/>
              <a:gd name="T43" fmla="*/ 51 h 190"/>
              <a:gd name="T44" fmla="*/ 276 w 310"/>
              <a:gd name="T45" fmla="*/ 36 h 190"/>
              <a:gd name="T46" fmla="*/ 287 w 310"/>
              <a:gd name="T47" fmla="*/ 30 h 190"/>
              <a:gd name="T48" fmla="*/ 299 w 310"/>
              <a:gd name="T49" fmla="*/ 28 h 190"/>
              <a:gd name="T50" fmla="*/ 310 w 310"/>
              <a:gd name="T51" fmla="*/ 0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10" h="190">
                <a:moveTo>
                  <a:pt x="0" y="126"/>
                </a:moveTo>
                <a:lnTo>
                  <a:pt x="11" y="115"/>
                </a:lnTo>
                <a:lnTo>
                  <a:pt x="46" y="117"/>
                </a:lnTo>
                <a:lnTo>
                  <a:pt x="57" y="86"/>
                </a:lnTo>
                <a:lnTo>
                  <a:pt x="69" y="85"/>
                </a:lnTo>
                <a:lnTo>
                  <a:pt x="80" y="83"/>
                </a:lnTo>
                <a:lnTo>
                  <a:pt x="92" y="93"/>
                </a:lnTo>
                <a:lnTo>
                  <a:pt x="103" y="109"/>
                </a:lnTo>
                <a:lnTo>
                  <a:pt x="115" y="113"/>
                </a:lnTo>
                <a:lnTo>
                  <a:pt x="126" y="128"/>
                </a:lnTo>
                <a:lnTo>
                  <a:pt x="138" y="155"/>
                </a:lnTo>
                <a:lnTo>
                  <a:pt x="149" y="190"/>
                </a:lnTo>
                <a:lnTo>
                  <a:pt x="161" y="164"/>
                </a:lnTo>
                <a:lnTo>
                  <a:pt x="172" y="108"/>
                </a:lnTo>
                <a:lnTo>
                  <a:pt x="184" y="104"/>
                </a:lnTo>
                <a:lnTo>
                  <a:pt x="195" y="114"/>
                </a:lnTo>
                <a:lnTo>
                  <a:pt x="207" y="93"/>
                </a:lnTo>
                <a:lnTo>
                  <a:pt x="218" y="84"/>
                </a:lnTo>
                <a:lnTo>
                  <a:pt x="230" y="90"/>
                </a:lnTo>
                <a:lnTo>
                  <a:pt x="241" y="77"/>
                </a:lnTo>
                <a:lnTo>
                  <a:pt x="253" y="64"/>
                </a:lnTo>
                <a:lnTo>
                  <a:pt x="264" y="51"/>
                </a:lnTo>
                <a:lnTo>
                  <a:pt x="276" y="36"/>
                </a:lnTo>
                <a:lnTo>
                  <a:pt x="287" y="30"/>
                </a:lnTo>
                <a:lnTo>
                  <a:pt x="299" y="28"/>
                </a:lnTo>
                <a:lnTo>
                  <a:pt x="310" y="0"/>
                </a:lnTo>
              </a:path>
            </a:pathLst>
          </a:custGeom>
          <a:noFill/>
          <a:ln w="15875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5007" name="Freeform 95"/>
          <p:cNvSpPr>
            <a:spLocks/>
          </p:cNvSpPr>
          <p:nvPr/>
        </p:nvSpPr>
        <p:spPr bwMode="auto">
          <a:xfrm>
            <a:off x="6181725" y="1873250"/>
            <a:ext cx="1557338" cy="982663"/>
          </a:xfrm>
          <a:custGeom>
            <a:avLst/>
            <a:gdLst>
              <a:gd name="T0" fmla="*/ 0 w 103"/>
              <a:gd name="T1" fmla="*/ 71 h 92"/>
              <a:gd name="T2" fmla="*/ 11 w 103"/>
              <a:gd name="T3" fmla="*/ 78 h 92"/>
              <a:gd name="T4" fmla="*/ 23 w 103"/>
              <a:gd name="T5" fmla="*/ 41 h 92"/>
              <a:gd name="T6" fmla="*/ 34 w 103"/>
              <a:gd name="T7" fmla="*/ 92 h 92"/>
              <a:gd name="T8" fmla="*/ 46 w 103"/>
              <a:gd name="T9" fmla="*/ 41 h 92"/>
              <a:gd name="T10" fmla="*/ 57 w 103"/>
              <a:gd name="T11" fmla="*/ 37 h 92"/>
              <a:gd name="T12" fmla="*/ 69 w 103"/>
              <a:gd name="T13" fmla="*/ 50 h 92"/>
              <a:gd name="T14" fmla="*/ 80 w 103"/>
              <a:gd name="T15" fmla="*/ 10 h 92"/>
              <a:gd name="T16" fmla="*/ 92 w 103"/>
              <a:gd name="T17" fmla="*/ 14 h 92"/>
              <a:gd name="T18" fmla="*/ 103 w 103"/>
              <a:gd name="T19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3" h="92">
                <a:moveTo>
                  <a:pt x="0" y="71"/>
                </a:moveTo>
                <a:lnTo>
                  <a:pt x="11" y="78"/>
                </a:lnTo>
                <a:lnTo>
                  <a:pt x="23" y="41"/>
                </a:lnTo>
                <a:lnTo>
                  <a:pt x="34" y="92"/>
                </a:lnTo>
                <a:lnTo>
                  <a:pt x="46" y="41"/>
                </a:lnTo>
                <a:lnTo>
                  <a:pt x="57" y="37"/>
                </a:lnTo>
                <a:lnTo>
                  <a:pt x="69" y="50"/>
                </a:lnTo>
                <a:lnTo>
                  <a:pt x="80" y="10"/>
                </a:lnTo>
                <a:lnTo>
                  <a:pt x="92" y="14"/>
                </a:lnTo>
                <a:lnTo>
                  <a:pt x="103" y="0"/>
                </a:lnTo>
              </a:path>
            </a:pathLst>
          </a:custGeom>
          <a:noFill/>
          <a:ln w="15875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5008" name="Freeform 96"/>
          <p:cNvSpPr>
            <a:spLocks/>
          </p:cNvSpPr>
          <p:nvPr/>
        </p:nvSpPr>
        <p:spPr bwMode="auto">
          <a:xfrm>
            <a:off x="2871788" y="3463925"/>
            <a:ext cx="5048250" cy="1323975"/>
          </a:xfrm>
          <a:custGeom>
            <a:avLst/>
            <a:gdLst>
              <a:gd name="T0" fmla="*/ 0 w 334"/>
              <a:gd name="T1" fmla="*/ 124 h 124"/>
              <a:gd name="T2" fmla="*/ 12 w 334"/>
              <a:gd name="T3" fmla="*/ 111 h 124"/>
              <a:gd name="T4" fmla="*/ 23 w 334"/>
              <a:gd name="T5" fmla="*/ 108 h 124"/>
              <a:gd name="T6" fmla="*/ 35 w 334"/>
              <a:gd name="T7" fmla="*/ 111 h 124"/>
              <a:gd name="T8" fmla="*/ 46 w 334"/>
              <a:gd name="T9" fmla="*/ 112 h 124"/>
              <a:gd name="T10" fmla="*/ 58 w 334"/>
              <a:gd name="T11" fmla="*/ 117 h 124"/>
              <a:gd name="T12" fmla="*/ 69 w 334"/>
              <a:gd name="T13" fmla="*/ 108 h 124"/>
              <a:gd name="T14" fmla="*/ 81 w 334"/>
              <a:gd name="T15" fmla="*/ 108 h 124"/>
              <a:gd name="T16" fmla="*/ 92 w 334"/>
              <a:gd name="T17" fmla="*/ 101 h 124"/>
              <a:gd name="T18" fmla="*/ 104 w 334"/>
              <a:gd name="T19" fmla="*/ 104 h 124"/>
              <a:gd name="T20" fmla="*/ 115 w 334"/>
              <a:gd name="T21" fmla="*/ 107 h 124"/>
              <a:gd name="T22" fmla="*/ 127 w 334"/>
              <a:gd name="T23" fmla="*/ 108 h 124"/>
              <a:gd name="T24" fmla="*/ 138 w 334"/>
              <a:gd name="T25" fmla="*/ 106 h 124"/>
              <a:gd name="T26" fmla="*/ 150 w 334"/>
              <a:gd name="T27" fmla="*/ 103 h 124"/>
              <a:gd name="T28" fmla="*/ 161 w 334"/>
              <a:gd name="T29" fmla="*/ 103 h 124"/>
              <a:gd name="T30" fmla="*/ 173 w 334"/>
              <a:gd name="T31" fmla="*/ 97 h 124"/>
              <a:gd name="T32" fmla="*/ 184 w 334"/>
              <a:gd name="T33" fmla="*/ 90 h 124"/>
              <a:gd name="T34" fmla="*/ 196 w 334"/>
              <a:gd name="T35" fmla="*/ 84 h 124"/>
              <a:gd name="T36" fmla="*/ 207 w 334"/>
              <a:gd name="T37" fmla="*/ 74 h 124"/>
              <a:gd name="T38" fmla="*/ 219 w 334"/>
              <a:gd name="T39" fmla="*/ 65 h 124"/>
              <a:gd name="T40" fmla="*/ 230 w 334"/>
              <a:gd name="T41" fmla="*/ 51 h 124"/>
              <a:gd name="T42" fmla="*/ 242 w 334"/>
              <a:gd name="T43" fmla="*/ 45 h 124"/>
              <a:gd name="T44" fmla="*/ 253 w 334"/>
              <a:gd name="T45" fmla="*/ 42 h 124"/>
              <a:gd name="T46" fmla="*/ 265 w 334"/>
              <a:gd name="T47" fmla="*/ 38 h 124"/>
              <a:gd name="T48" fmla="*/ 276 w 334"/>
              <a:gd name="T49" fmla="*/ 28 h 124"/>
              <a:gd name="T50" fmla="*/ 288 w 334"/>
              <a:gd name="T51" fmla="*/ 25 h 124"/>
              <a:gd name="T52" fmla="*/ 299 w 334"/>
              <a:gd name="T53" fmla="*/ 17 h 124"/>
              <a:gd name="T54" fmla="*/ 311 w 334"/>
              <a:gd name="T55" fmla="*/ 11 h 124"/>
              <a:gd name="T56" fmla="*/ 322 w 334"/>
              <a:gd name="T57" fmla="*/ 2 h 124"/>
              <a:gd name="T58" fmla="*/ 334 w 334"/>
              <a:gd name="T59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34" h="124">
                <a:moveTo>
                  <a:pt x="0" y="124"/>
                </a:moveTo>
                <a:lnTo>
                  <a:pt x="12" y="111"/>
                </a:lnTo>
                <a:lnTo>
                  <a:pt x="23" y="108"/>
                </a:lnTo>
                <a:lnTo>
                  <a:pt x="35" y="111"/>
                </a:lnTo>
                <a:lnTo>
                  <a:pt x="46" y="112"/>
                </a:lnTo>
                <a:lnTo>
                  <a:pt x="58" y="117"/>
                </a:lnTo>
                <a:lnTo>
                  <a:pt x="69" y="108"/>
                </a:lnTo>
                <a:lnTo>
                  <a:pt x="81" y="108"/>
                </a:lnTo>
                <a:lnTo>
                  <a:pt x="92" y="101"/>
                </a:lnTo>
                <a:lnTo>
                  <a:pt x="104" y="104"/>
                </a:lnTo>
                <a:lnTo>
                  <a:pt x="115" y="107"/>
                </a:lnTo>
                <a:lnTo>
                  <a:pt x="127" y="108"/>
                </a:lnTo>
                <a:lnTo>
                  <a:pt x="138" y="106"/>
                </a:lnTo>
                <a:lnTo>
                  <a:pt x="150" y="103"/>
                </a:lnTo>
                <a:lnTo>
                  <a:pt x="161" y="103"/>
                </a:lnTo>
                <a:lnTo>
                  <a:pt x="173" y="97"/>
                </a:lnTo>
                <a:lnTo>
                  <a:pt x="184" y="90"/>
                </a:lnTo>
                <a:lnTo>
                  <a:pt x="196" y="84"/>
                </a:lnTo>
                <a:lnTo>
                  <a:pt x="207" y="74"/>
                </a:lnTo>
                <a:lnTo>
                  <a:pt x="219" y="65"/>
                </a:lnTo>
                <a:lnTo>
                  <a:pt x="230" y="51"/>
                </a:lnTo>
                <a:lnTo>
                  <a:pt x="242" y="45"/>
                </a:lnTo>
                <a:lnTo>
                  <a:pt x="253" y="42"/>
                </a:lnTo>
                <a:lnTo>
                  <a:pt x="265" y="38"/>
                </a:lnTo>
                <a:lnTo>
                  <a:pt x="276" y="28"/>
                </a:lnTo>
                <a:lnTo>
                  <a:pt x="288" y="25"/>
                </a:lnTo>
                <a:lnTo>
                  <a:pt x="299" y="17"/>
                </a:lnTo>
                <a:lnTo>
                  <a:pt x="311" y="11"/>
                </a:lnTo>
                <a:lnTo>
                  <a:pt x="322" y="2"/>
                </a:lnTo>
                <a:lnTo>
                  <a:pt x="334" y="0"/>
                </a:lnTo>
              </a:path>
            </a:pathLst>
          </a:custGeom>
          <a:noFill/>
          <a:ln w="46038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5009" name="Freeform 97"/>
          <p:cNvSpPr>
            <a:spLocks/>
          </p:cNvSpPr>
          <p:nvPr/>
        </p:nvSpPr>
        <p:spPr bwMode="auto">
          <a:xfrm>
            <a:off x="1314450" y="2801938"/>
            <a:ext cx="6605588" cy="2092325"/>
          </a:xfrm>
          <a:custGeom>
            <a:avLst/>
            <a:gdLst>
              <a:gd name="T0" fmla="*/ 0 w 437"/>
              <a:gd name="T1" fmla="*/ 196 h 196"/>
              <a:gd name="T2" fmla="*/ 11 w 437"/>
              <a:gd name="T3" fmla="*/ 179 h 196"/>
              <a:gd name="T4" fmla="*/ 23 w 437"/>
              <a:gd name="T5" fmla="*/ 188 h 196"/>
              <a:gd name="T6" fmla="*/ 34 w 437"/>
              <a:gd name="T7" fmla="*/ 186 h 196"/>
              <a:gd name="T8" fmla="*/ 46 w 437"/>
              <a:gd name="T9" fmla="*/ 178 h 196"/>
              <a:gd name="T10" fmla="*/ 57 w 437"/>
              <a:gd name="T11" fmla="*/ 175 h 196"/>
              <a:gd name="T12" fmla="*/ 69 w 437"/>
              <a:gd name="T13" fmla="*/ 174 h 196"/>
              <a:gd name="T14" fmla="*/ 80 w 437"/>
              <a:gd name="T15" fmla="*/ 172 h 196"/>
              <a:gd name="T16" fmla="*/ 92 w 437"/>
              <a:gd name="T17" fmla="*/ 170 h 196"/>
              <a:gd name="T18" fmla="*/ 103 w 437"/>
              <a:gd name="T19" fmla="*/ 180 h 196"/>
              <a:gd name="T20" fmla="*/ 115 w 437"/>
              <a:gd name="T21" fmla="*/ 172 h 196"/>
              <a:gd name="T22" fmla="*/ 126 w 437"/>
              <a:gd name="T23" fmla="*/ 169 h 196"/>
              <a:gd name="T24" fmla="*/ 138 w 437"/>
              <a:gd name="T25" fmla="*/ 174 h 196"/>
              <a:gd name="T26" fmla="*/ 149 w 437"/>
              <a:gd name="T27" fmla="*/ 171 h 196"/>
              <a:gd name="T28" fmla="*/ 172 w 437"/>
              <a:gd name="T29" fmla="*/ 160 h 196"/>
              <a:gd name="T30" fmla="*/ 184 w 437"/>
              <a:gd name="T31" fmla="*/ 148 h 196"/>
              <a:gd name="T32" fmla="*/ 195 w 437"/>
              <a:gd name="T33" fmla="*/ 144 h 196"/>
              <a:gd name="T34" fmla="*/ 207 w 437"/>
              <a:gd name="T35" fmla="*/ 143 h 196"/>
              <a:gd name="T36" fmla="*/ 218 w 437"/>
              <a:gd name="T37" fmla="*/ 150 h 196"/>
              <a:gd name="T38" fmla="*/ 230 w 437"/>
              <a:gd name="T39" fmla="*/ 137 h 196"/>
              <a:gd name="T40" fmla="*/ 241 w 437"/>
              <a:gd name="T41" fmla="*/ 127 h 196"/>
              <a:gd name="T42" fmla="*/ 253 w 437"/>
              <a:gd name="T43" fmla="*/ 114 h 196"/>
              <a:gd name="T44" fmla="*/ 264 w 437"/>
              <a:gd name="T45" fmla="*/ 109 h 196"/>
              <a:gd name="T46" fmla="*/ 276 w 437"/>
              <a:gd name="T47" fmla="*/ 105 h 196"/>
              <a:gd name="T48" fmla="*/ 287 w 437"/>
              <a:gd name="T49" fmla="*/ 87 h 196"/>
              <a:gd name="T50" fmla="*/ 299 w 437"/>
              <a:gd name="T51" fmla="*/ 85 h 196"/>
              <a:gd name="T52" fmla="*/ 310 w 437"/>
              <a:gd name="T53" fmla="*/ 69 h 196"/>
              <a:gd name="T54" fmla="*/ 322 w 437"/>
              <a:gd name="T55" fmla="*/ 64 h 196"/>
              <a:gd name="T56" fmla="*/ 333 w 437"/>
              <a:gd name="T57" fmla="*/ 58 h 196"/>
              <a:gd name="T58" fmla="*/ 345 w 437"/>
              <a:gd name="T59" fmla="*/ 52 h 196"/>
              <a:gd name="T60" fmla="*/ 356 w 437"/>
              <a:gd name="T61" fmla="*/ 50 h 196"/>
              <a:gd name="T62" fmla="*/ 368 w 437"/>
              <a:gd name="T63" fmla="*/ 53 h 196"/>
              <a:gd name="T64" fmla="*/ 379 w 437"/>
              <a:gd name="T65" fmla="*/ 39 h 196"/>
              <a:gd name="T66" fmla="*/ 391 w 437"/>
              <a:gd name="T67" fmla="*/ 33 h 196"/>
              <a:gd name="T68" fmla="*/ 402 w 437"/>
              <a:gd name="T69" fmla="*/ 18 h 196"/>
              <a:gd name="T70" fmla="*/ 414 w 437"/>
              <a:gd name="T71" fmla="*/ 11 h 196"/>
              <a:gd name="T72" fmla="*/ 425 w 437"/>
              <a:gd name="T73" fmla="*/ 3 h 196"/>
              <a:gd name="T74" fmla="*/ 437 w 437"/>
              <a:gd name="T75" fmla="*/ 0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37" h="196">
                <a:moveTo>
                  <a:pt x="0" y="196"/>
                </a:moveTo>
                <a:lnTo>
                  <a:pt x="11" y="179"/>
                </a:lnTo>
                <a:lnTo>
                  <a:pt x="23" y="188"/>
                </a:lnTo>
                <a:lnTo>
                  <a:pt x="34" y="186"/>
                </a:lnTo>
                <a:lnTo>
                  <a:pt x="46" y="178"/>
                </a:lnTo>
                <a:lnTo>
                  <a:pt x="57" y="175"/>
                </a:lnTo>
                <a:lnTo>
                  <a:pt x="69" y="174"/>
                </a:lnTo>
                <a:lnTo>
                  <a:pt x="80" y="172"/>
                </a:lnTo>
                <a:lnTo>
                  <a:pt x="92" y="170"/>
                </a:lnTo>
                <a:lnTo>
                  <a:pt x="103" y="180"/>
                </a:lnTo>
                <a:lnTo>
                  <a:pt x="115" y="172"/>
                </a:lnTo>
                <a:lnTo>
                  <a:pt x="126" y="169"/>
                </a:lnTo>
                <a:lnTo>
                  <a:pt x="138" y="174"/>
                </a:lnTo>
                <a:lnTo>
                  <a:pt x="149" y="171"/>
                </a:lnTo>
                <a:lnTo>
                  <a:pt x="172" y="160"/>
                </a:lnTo>
                <a:lnTo>
                  <a:pt x="184" y="148"/>
                </a:lnTo>
                <a:lnTo>
                  <a:pt x="195" y="144"/>
                </a:lnTo>
                <a:lnTo>
                  <a:pt x="207" y="143"/>
                </a:lnTo>
                <a:lnTo>
                  <a:pt x="218" y="150"/>
                </a:lnTo>
                <a:lnTo>
                  <a:pt x="230" y="137"/>
                </a:lnTo>
                <a:lnTo>
                  <a:pt x="241" y="127"/>
                </a:lnTo>
                <a:lnTo>
                  <a:pt x="253" y="114"/>
                </a:lnTo>
                <a:lnTo>
                  <a:pt x="264" y="109"/>
                </a:lnTo>
                <a:lnTo>
                  <a:pt x="276" y="105"/>
                </a:lnTo>
                <a:lnTo>
                  <a:pt x="287" y="87"/>
                </a:lnTo>
                <a:lnTo>
                  <a:pt x="299" y="85"/>
                </a:lnTo>
                <a:lnTo>
                  <a:pt x="310" y="69"/>
                </a:lnTo>
                <a:lnTo>
                  <a:pt x="322" y="64"/>
                </a:lnTo>
                <a:lnTo>
                  <a:pt x="333" y="58"/>
                </a:lnTo>
                <a:lnTo>
                  <a:pt x="345" y="52"/>
                </a:lnTo>
                <a:lnTo>
                  <a:pt x="356" y="50"/>
                </a:lnTo>
                <a:lnTo>
                  <a:pt x="368" y="53"/>
                </a:lnTo>
                <a:lnTo>
                  <a:pt x="379" y="39"/>
                </a:lnTo>
                <a:lnTo>
                  <a:pt x="391" y="33"/>
                </a:lnTo>
                <a:lnTo>
                  <a:pt x="402" y="18"/>
                </a:lnTo>
                <a:lnTo>
                  <a:pt x="414" y="11"/>
                </a:lnTo>
                <a:lnTo>
                  <a:pt x="425" y="3"/>
                </a:lnTo>
                <a:lnTo>
                  <a:pt x="437" y="0"/>
                </a:lnTo>
              </a:path>
            </a:pathLst>
          </a:custGeom>
          <a:noFill/>
          <a:ln w="46038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5010" name="Freeform 98"/>
          <p:cNvSpPr>
            <a:spLocks/>
          </p:cNvSpPr>
          <p:nvPr/>
        </p:nvSpPr>
        <p:spPr bwMode="auto">
          <a:xfrm>
            <a:off x="2827338" y="4756150"/>
            <a:ext cx="90487" cy="63500"/>
          </a:xfrm>
          <a:custGeom>
            <a:avLst/>
            <a:gdLst>
              <a:gd name="T0" fmla="*/ 0 w 57"/>
              <a:gd name="T1" fmla="*/ 0 h 40"/>
              <a:gd name="T2" fmla="*/ 28 w 57"/>
              <a:gd name="T3" fmla="*/ 40 h 40"/>
              <a:gd name="T4" fmla="*/ 57 w 57"/>
              <a:gd name="T5" fmla="*/ 0 h 40"/>
              <a:gd name="T6" fmla="*/ 0 w 57"/>
              <a:gd name="T7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" h="40">
                <a:moveTo>
                  <a:pt x="0" y="0"/>
                </a:moveTo>
                <a:lnTo>
                  <a:pt x="28" y="40"/>
                </a:lnTo>
                <a:lnTo>
                  <a:pt x="5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5011" name="Freeform 99"/>
          <p:cNvSpPr>
            <a:spLocks/>
          </p:cNvSpPr>
          <p:nvPr/>
        </p:nvSpPr>
        <p:spPr bwMode="auto">
          <a:xfrm>
            <a:off x="3008313" y="4616450"/>
            <a:ext cx="90487" cy="63500"/>
          </a:xfrm>
          <a:custGeom>
            <a:avLst/>
            <a:gdLst>
              <a:gd name="T0" fmla="*/ 0 w 57"/>
              <a:gd name="T1" fmla="*/ 0 h 40"/>
              <a:gd name="T2" fmla="*/ 28 w 57"/>
              <a:gd name="T3" fmla="*/ 40 h 40"/>
              <a:gd name="T4" fmla="*/ 57 w 57"/>
              <a:gd name="T5" fmla="*/ 0 h 40"/>
              <a:gd name="T6" fmla="*/ 0 w 57"/>
              <a:gd name="T7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" h="40">
                <a:moveTo>
                  <a:pt x="0" y="0"/>
                </a:moveTo>
                <a:lnTo>
                  <a:pt x="28" y="40"/>
                </a:lnTo>
                <a:lnTo>
                  <a:pt x="5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5012" name="Freeform 100"/>
          <p:cNvSpPr>
            <a:spLocks/>
          </p:cNvSpPr>
          <p:nvPr/>
        </p:nvSpPr>
        <p:spPr bwMode="auto">
          <a:xfrm>
            <a:off x="3175000" y="4584700"/>
            <a:ext cx="90488" cy="63500"/>
          </a:xfrm>
          <a:custGeom>
            <a:avLst/>
            <a:gdLst>
              <a:gd name="T0" fmla="*/ 0 w 57"/>
              <a:gd name="T1" fmla="*/ 0 h 40"/>
              <a:gd name="T2" fmla="*/ 28 w 57"/>
              <a:gd name="T3" fmla="*/ 40 h 40"/>
              <a:gd name="T4" fmla="*/ 57 w 57"/>
              <a:gd name="T5" fmla="*/ 0 h 40"/>
              <a:gd name="T6" fmla="*/ 0 w 57"/>
              <a:gd name="T7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" h="40">
                <a:moveTo>
                  <a:pt x="0" y="0"/>
                </a:moveTo>
                <a:lnTo>
                  <a:pt x="28" y="40"/>
                </a:lnTo>
                <a:lnTo>
                  <a:pt x="5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5013" name="Freeform 101"/>
          <p:cNvSpPr>
            <a:spLocks/>
          </p:cNvSpPr>
          <p:nvPr/>
        </p:nvSpPr>
        <p:spPr bwMode="auto">
          <a:xfrm>
            <a:off x="3355975" y="4616450"/>
            <a:ext cx="90488" cy="63500"/>
          </a:xfrm>
          <a:custGeom>
            <a:avLst/>
            <a:gdLst>
              <a:gd name="T0" fmla="*/ 0 w 57"/>
              <a:gd name="T1" fmla="*/ 0 h 40"/>
              <a:gd name="T2" fmla="*/ 28 w 57"/>
              <a:gd name="T3" fmla="*/ 40 h 40"/>
              <a:gd name="T4" fmla="*/ 57 w 57"/>
              <a:gd name="T5" fmla="*/ 0 h 40"/>
              <a:gd name="T6" fmla="*/ 0 w 57"/>
              <a:gd name="T7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" h="40">
                <a:moveTo>
                  <a:pt x="0" y="0"/>
                </a:moveTo>
                <a:lnTo>
                  <a:pt x="28" y="40"/>
                </a:lnTo>
                <a:lnTo>
                  <a:pt x="5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5014" name="Freeform 102"/>
          <p:cNvSpPr>
            <a:spLocks/>
          </p:cNvSpPr>
          <p:nvPr/>
        </p:nvSpPr>
        <p:spPr bwMode="auto">
          <a:xfrm>
            <a:off x="3521075" y="4627563"/>
            <a:ext cx="92075" cy="63500"/>
          </a:xfrm>
          <a:custGeom>
            <a:avLst/>
            <a:gdLst>
              <a:gd name="T0" fmla="*/ 0 w 58"/>
              <a:gd name="T1" fmla="*/ 0 h 40"/>
              <a:gd name="T2" fmla="*/ 29 w 58"/>
              <a:gd name="T3" fmla="*/ 40 h 40"/>
              <a:gd name="T4" fmla="*/ 58 w 58"/>
              <a:gd name="T5" fmla="*/ 0 h 40"/>
              <a:gd name="T6" fmla="*/ 0 w 58"/>
              <a:gd name="T7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8" h="40">
                <a:moveTo>
                  <a:pt x="0" y="0"/>
                </a:moveTo>
                <a:lnTo>
                  <a:pt x="29" y="40"/>
                </a:lnTo>
                <a:lnTo>
                  <a:pt x="5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5015" name="Freeform 103"/>
          <p:cNvSpPr>
            <a:spLocks/>
          </p:cNvSpPr>
          <p:nvPr/>
        </p:nvSpPr>
        <p:spPr bwMode="auto">
          <a:xfrm>
            <a:off x="3703638" y="4679950"/>
            <a:ext cx="90487" cy="65088"/>
          </a:xfrm>
          <a:custGeom>
            <a:avLst/>
            <a:gdLst>
              <a:gd name="T0" fmla="*/ 0 w 57"/>
              <a:gd name="T1" fmla="*/ 0 h 41"/>
              <a:gd name="T2" fmla="*/ 28 w 57"/>
              <a:gd name="T3" fmla="*/ 41 h 41"/>
              <a:gd name="T4" fmla="*/ 57 w 57"/>
              <a:gd name="T5" fmla="*/ 0 h 41"/>
              <a:gd name="T6" fmla="*/ 0 w 57"/>
              <a:gd name="T7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" h="41">
                <a:moveTo>
                  <a:pt x="0" y="0"/>
                </a:moveTo>
                <a:lnTo>
                  <a:pt x="28" y="41"/>
                </a:lnTo>
                <a:lnTo>
                  <a:pt x="5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5016" name="Freeform 104"/>
          <p:cNvSpPr>
            <a:spLocks/>
          </p:cNvSpPr>
          <p:nvPr/>
        </p:nvSpPr>
        <p:spPr bwMode="auto">
          <a:xfrm>
            <a:off x="3868738" y="4584700"/>
            <a:ext cx="92075" cy="63500"/>
          </a:xfrm>
          <a:custGeom>
            <a:avLst/>
            <a:gdLst>
              <a:gd name="T0" fmla="*/ 0 w 58"/>
              <a:gd name="T1" fmla="*/ 0 h 40"/>
              <a:gd name="T2" fmla="*/ 29 w 58"/>
              <a:gd name="T3" fmla="*/ 40 h 40"/>
              <a:gd name="T4" fmla="*/ 58 w 58"/>
              <a:gd name="T5" fmla="*/ 0 h 40"/>
              <a:gd name="T6" fmla="*/ 0 w 58"/>
              <a:gd name="T7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8" h="40">
                <a:moveTo>
                  <a:pt x="0" y="0"/>
                </a:moveTo>
                <a:lnTo>
                  <a:pt x="29" y="40"/>
                </a:lnTo>
                <a:lnTo>
                  <a:pt x="5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5017" name="Freeform 105"/>
          <p:cNvSpPr>
            <a:spLocks/>
          </p:cNvSpPr>
          <p:nvPr/>
        </p:nvSpPr>
        <p:spPr bwMode="auto">
          <a:xfrm>
            <a:off x="4051300" y="4584700"/>
            <a:ext cx="90488" cy="63500"/>
          </a:xfrm>
          <a:custGeom>
            <a:avLst/>
            <a:gdLst>
              <a:gd name="T0" fmla="*/ 0 w 57"/>
              <a:gd name="T1" fmla="*/ 0 h 40"/>
              <a:gd name="T2" fmla="*/ 28 w 57"/>
              <a:gd name="T3" fmla="*/ 40 h 40"/>
              <a:gd name="T4" fmla="*/ 57 w 57"/>
              <a:gd name="T5" fmla="*/ 0 h 40"/>
              <a:gd name="T6" fmla="*/ 0 w 57"/>
              <a:gd name="T7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" h="40">
                <a:moveTo>
                  <a:pt x="0" y="0"/>
                </a:moveTo>
                <a:lnTo>
                  <a:pt x="28" y="40"/>
                </a:lnTo>
                <a:lnTo>
                  <a:pt x="5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5018" name="Freeform 106"/>
          <p:cNvSpPr>
            <a:spLocks/>
          </p:cNvSpPr>
          <p:nvPr/>
        </p:nvSpPr>
        <p:spPr bwMode="auto">
          <a:xfrm>
            <a:off x="4216400" y="4510088"/>
            <a:ext cx="92075" cy="63500"/>
          </a:xfrm>
          <a:custGeom>
            <a:avLst/>
            <a:gdLst>
              <a:gd name="T0" fmla="*/ 0 w 58"/>
              <a:gd name="T1" fmla="*/ 0 h 40"/>
              <a:gd name="T2" fmla="*/ 29 w 58"/>
              <a:gd name="T3" fmla="*/ 40 h 40"/>
              <a:gd name="T4" fmla="*/ 58 w 58"/>
              <a:gd name="T5" fmla="*/ 0 h 40"/>
              <a:gd name="T6" fmla="*/ 0 w 58"/>
              <a:gd name="T7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8" h="40">
                <a:moveTo>
                  <a:pt x="0" y="0"/>
                </a:moveTo>
                <a:lnTo>
                  <a:pt x="29" y="40"/>
                </a:lnTo>
                <a:lnTo>
                  <a:pt x="5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5019" name="Freeform 107"/>
          <p:cNvSpPr>
            <a:spLocks/>
          </p:cNvSpPr>
          <p:nvPr/>
        </p:nvSpPr>
        <p:spPr bwMode="auto">
          <a:xfrm>
            <a:off x="4398963" y="4541838"/>
            <a:ext cx="90487" cy="63500"/>
          </a:xfrm>
          <a:custGeom>
            <a:avLst/>
            <a:gdLst>
              <a:gd name="T0" fmla="*/ 0 w 57"/>
              <a:gd name="T1" fmla="*/ 0 h 40"/>
              <a:gd name="T2" fmla="*/ 28 w 57"/>
              <a:gd name="T3" fmla="*/ 40 h 40"/>
              <a:gd name="T4" fmla="*/ 57 w 57"/>
              <a:gd name="T5" fmla="*/ 0 h 40"/>
              <a:gd name="T6" fmla="*/ 0 w 57"/>
              <a:gd name="T7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" h="40">
                <a:moveTo>
                  <a:pt x="0" y="0"/>
                </a:moveTo>
                <a:lnTo>
                  <a:pt x="28" y="40"/>
                </a:lnTo>
                <a:lnTo>
                  <a:pt x="5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5020" name="Freeform 108"/>
          <p:cNvSpPr>
            <a:spLocks/>
          </p:cNvSpPr>
          <p:nvPr/>
        </p:nvSpPr>
        <p:spPr bwMode="auto">
          <a:xfrm>
            <a:off x="4564063" y="4573588"/>
            <a:ext cx="92075" cy="65087"/>
          </a:xfrm>
          <a:custGeom>
            <a:avLst/>
            <a:gdLst>
              <a:gd name="T0" fmla="*/ 0 w 58"/>
              <a:gd name="T1" fmla="*/ 0 h 41"/>
              <a:gd name="T2" fmla="*/ 29 w 58"/>
              <a:gd name="T3" fmla="*/ 41 h 41"/>
              <a:gd name="T4" fmla="*/ 58 w 58"/>
              <a:gd name="T5" fmla="*/ 0 h 41"/>
              <a:gd name="T6" fmla="*/ 0 w 58"/>
              <a:gd name="T7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8" h="41">
                <a:moveTo>
                  <a:pt x="0" y="0"/>
                </a:moveTo>
                <a:lnTo>
                  <a:pt x="29" y="41"/>
                </a:lnTo>
                <a:lnTo>
                  <a:pt x="5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5021" name="Freeform 109"/>
          <p:cNvSpPr>
            <a:spLocks/>
          </p:cNvSpPr>
          <p:nvPr/>
        </p:nvSpPr>
        <p:spPr bwMode="auto">
          <a:xfrm>
            <a:off x="4746625" y="4584700"/>
            <a:ext cx="90488" cy="63500"/>
          </a:xfrm>
          <a:custGeom>
            <a:avLst/>
            <a:gdLst>
              <a:gd name="T0" fmla="*/ 0 w 57"/>
              <a:gd name="T1" fmla="*/ 0 h 40"/>
              <a:gd name="T2" fmla="*/ 28 w 57"/>
              <a:gd name="T3" fmla="*/ 40 h 40"/>
              <a:gd name="T4" fmla="*/ 57 w 57"/>
              <a:gd name="T5" fmla="*/ 0 h 40"/>
              <a:gd name="T6" fmla="*/ 0 w 57"/>
              <a:gd name="T7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" h="40">
                <a:moveTo>
                  <a:pt x="0" y="0"/>
                </a:moveTo>
                <a:lnTo>
                  <a:pt x="28" y="40"/>
                </a:lnTo>
                <a:lnTo>
                  <a:pt x="5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5022" name="Freeform 110"/>
          <p:cNvSpPr>
            <a:spLocks/>
          </p:cNvSpPr>
          <p:nvPr/>
        </p:nvSpPr>
        <p:spPr bwMode="auto">
          <a:xfrm>
            <a:off x="4911725" y="4564063"/>
            <a:ext cx="92075" cy="63500"/>
          </a:xfrm>
          <a:custGeom>
            <a:avLst/>
            <a:gdLst>
              <a:gd name="T0" fmla="*/ 0 w 58"/>
              <a:gd name="T1" fmla="*/ 0 h 40"/>
              <a:gd name="T2" fmla="*/ 29 w 58"/>
              <a:gd name="T3" fmla="*/ 40 h 40"/>
              <a:gd name="T4" fmla="*/ 58 w 58"/>
              <a:gd name="T5" fmla="*/ 0 h 40"/>
              <a:gd name="T6" fmla="*/ 0 w 58"/>
              <a:gd name="T7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8" h="40">
                <a:moveTo>
                  <a:pt x="0" y="0"/>
                </a:moveTo>
                <a:lnTo>
                  <a:pt x="29" y="40"/>
                </a:lnTo>
                <a:lnTo>
                  <a:pt x="5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5023" name="Freeform 111"/>
          <p:cNvSpPr>
            <a:spLocks/>
          </p:cNvSpPr>
          <p:nvPr/>
        </p:nvSpPr>
        <p:spPr bwMode="auto">
          <a:xfrm>
            <a:off x="5094288" y="4530725"/>
            <a:ext cx="90487" cy="65088"/>
          </a:xfrm>
          <a:custGeom>
            <a:avLst/>
            <a:gdLst>
              <a:gd name="T0" fmla="*/ 0 w 57"/>
              <a:gd name="T1" fmla="*/ 0 h 41"/>
              <a:gd name="T2" fmla="*/ 28 w 57"/>
              <a:gd name="T3" fmla="*/ 41 h 41"/>
              <a:gd name="T4" fmla="*/ 57 w 57"/>
              <a:gd name="T5" fmla="*/ 0 h 41"/>
              <a:gd name="T6" fmla="*/ 0 w 57"/>
              <a:gd name="T7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" h="41">
                <a:moveTo>
                  <a:pt x="0" y="0"/>
                </a:moveTo>
                <a:lnTo>
                  <a:pt x="28" y="41"/>
                </a:lnTo>
                <a:lnTo>
                  <a:pt x="5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5024" name="Freeform 112"/>
          <p:cNvSpPr>
            <a:spLocks/>
          </p:cNvSpPr>
          <p:nvPr/>
        </p:nvSpPr>
        <p:spPr bwMode="auto">
          <a:xfrm>
            <a:off x="5259388" y="4530725"/>
            <a:ext cx="92075" cy="65088"/>
          </a:xfrm>
          <a:custGeom>
            <a:avLst/>
            <a:gdLst>
              <a:gd name="T0" fmla="*/ 0 w 58"/>
              <a:gd name="T1" fmla="*/ 0 h 41"/>
              <a:gd name="T2" fmla="*/ 29 w 58"/>
              <a:gd name="T3" fmla="*/ 41 h 41"/>
              <a:gd name="T4" fmla="*/ 58 w 58"/>
              <a:gd name="T5" fmla="*/ 0 h 41"/>
              <a:gd name="T6" fmla="*/ 0 w 58"/>
              <a:gd name="T7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8" h="41">
                <a:moveTo>
                  <a:pt x="0" y="0"/>
                </a:moveTo>
                <a:lnTo>
                  <a:pt x="29" y="41"/>
                </a:lnTo>
                <a:lnTo>
                  <a:pt x="5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5025" name="Freeform 113"/>
          <p:cNvSpPr>
            <a:spLocks/>
          </p:cNvSpPr>
          <p:nvPr/>
        </p:nvSpPr>
        <p:spPr bwMode="auto">
          <a:xfrm>
            <a:off x="5441950" y="4467225"/>
            <a:ext cx="90488" cy="63500"/>
          </a:xfrm>
          <a:custGeom>
            <a:avLst/>
            <a:gdLst>
              <a:gd name="T0" fmla="*/ 0 w 57"/>
              <a:gd name="T1" fmla="*/ 0 h 40"/>
              <a:gd name="T2" fmla="*/ 28 w 57"/>
              <a:gd name="T3" fmla="*/ 40 h 40"/>
              <a:gd name="T4" fmla="*/ 57 w 57"/>
              <a:gd name="T5" fmla="*/ 0 h 40"/>
              <a:gd name="T6" fmla="*/ 0 w 57"/>
              <a:gd name="T7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" h="40">
                <a:moveTo>
                  <a:pt x="0" y="0"/>
                </a:moveTo>
                <a:lnTo>
                  <a:pt x="28" y="40"/>
                </a:lnTo>
                <a:lnTo>
                  <a:pt x="5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5026" name="Freeform 114"/>
          <p:cNvSpPr>
            <a:spLocks/>
          </p:cNvSpPr>
          <p:nvPr/>
        </p:nvSpPr>
        <p:spPr bwMode="auto">
          <a:xfrm>
            <a:off x="5607050" y="4392613"/>
            <a:ext cx="92075" cy="63500"/>
          </a:xfrm>
          <a:custGeom>
            <a:avLst/>
            <a:gdLst>
              <a:gd name="T0" fmla="*/ 0 w 58"/>
              <a:gd name="T1" fmla="*/ 0 h 40"/>
              <a:gd name="T2" fmla="*/ 29 w 58"/>
              <a:gd name="T3" fmla="*/ 40 h 40"/>
              <a:gd name="T4" fmla="*/ 58 w 58"/>
              <a:gd name="T5" fmla="*/ 0 h 40"/>
              <a:gd name="T6" fmla="*/ 0 w 58"/>
              <a:gd name="T7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8" h="40">
                <a:moveTo>
                  <a:pt x="0" y="0"/>
                </a:moveTo>
                <a:lnTo>
                  <a:pt x="29" y="40"/>
                </a:lnTo>
                <a:lnTo>
                  <a:pt x="5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5027" name="Freeform 115"/>
          <p:cNvSpPr>
            <a:spLocks/>
          </p:cNvSpPr>
          <p:nvPr/>
        </p:nvSpPr>
        <p:spPr bwMode="auto">
          <a:xfrm>
            <a:off x="5789613" y="4329113"/>
            <a:ext cx="90487" cy="63500"/>
          </a:xfrm>
          <a:custGeom>
            <a:avLst/>
            <a:gdLst>
              <a:gd name="T0" fmla="*/ 0 w 57"/>
              <a:gd name="T1" fmla="*/ 0 h 40"/>
              <a:gd name="T2" fmla="*/ 28 w 57"/>
              <a:gd name="T3" fmla="*/ 40 h 40"/>
              <a:gd name="T4" fmla="*/ 57 w 57"/>
              <a:gd name="T5" fmla="*/ 0 h 40"/>
              <a:gd name="T6" fmla="*/ 0 w 57"/>
              <a:gd name="T7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" h="40">
                <a:moveTo>
                  <a:pt x="0" y="0"/>
                </a:moveTo>
                <a:lnTo>
                  <a:pt x="28" y="40"/>
                </a:lnTo>
                <a:lnTo>
                  <a:pt x="5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5028" name="Freeform 116"/>
          <p:cNvSpPr>
            <a:spLocks/>
          </p:cNvSpPr>
          <p:nvPr/>
        </p:nvSpPr>
        <p:spPr bwMode="auto">
          <a:xfrm>
            <a:off x="5954713" y="4221163"/>
            <a:ext cx="92075" cy="65087"/>
          </a:xfrm>
          <a:custGeom>
            <a:avLst/>
            <a:gdLst>
              <a:gd name="T0" fmla="*/ 0 w 58"/>
              <a:gd name="T1" fmla="*/ 0 h 41"/>
              <a:gd name="T2" fmla="*/ 29 w 58"/>
              <a:gd name="T3" fmla="*/ 41 h 41"/>
              <a:gd name="T4" fmla="*/ 58 w 58"/>
              <a:gd name="T5" fmla="*/ 0 h 41"/>
              <a:gd name="T6" fmla="*/ 0 w 58"/>
              <a:gd name="T7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8" h="41">
                <a:moveTo>
                  <a:pt x="0" y="0"/>
                </a:moveTo>
                <a:lnTo>
                  <a:pt x="29" y="41"/>
                </a:lnTo>
                <a:lnTo>
                  <a:pt x="5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5029" name="Freeform 117"/>
          <p:cNvSpPr>
            <a:spLocks/>
          </p:cNvSpPr>
          <p:nvPr/>
        </p:nvSpPr>
        <p:spPr bwMode="auto">
          <a:xfrm>
            <a:off x="6137275" y="4125913"/>
            <a:ext cx="90488" cy="63500"/>
          </a:xfrm>
          <a:custGeom>
            <a:avLst/>
            <a:gdLst>
              <a:gd name="T0" fmla="*/ 0 w 57"/>
              <a:gd name="T1" fmla="*/ 0 h 40"/>
              <a:gd name="T2" fmla="*/ 28 w 57"/>
              <a:gd name="T3" fmla="*/ 40 h 40"/>
              <a:gd name="T4" fmla="*/ 57 w 57"/>
              <a:gd name="T5" fmla="*/ 0 h 40"/>
              <a:gd name="T6" fmla="*/ 0 w 57"/>
              <a:gd name="T7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" h="40">
                <a:moveTo>
                  <a:pt x="0" y="0"/>
                </a:moveTo>
                <a:lnTo>
                  <a:pt x="28" y="40"/>
                </a:lnTo>
                <a:lnTo>
                  <a:pt x="5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5030" name="Freeform 118"/>
          <p:cNvSpPr>
            <a:spLocks/>
          </p:cNvSpPr>
          <p:nvPr/>
        </p:nvSpPr>
        <p:spPr bwMode="auto">
          <a:xfrm>
            <a:off x="6302375" y="3976688"/>
            <a:ext cx="92075" cy="63500"/>
          </a:xfrm>
          <a:custGeom>
            <a:avLst/>
            <a:gdLst>
              <a:gd name="T0" fmla="*/ 0 w 58"/>
              <a:gd name="T1" fmla="*/ 0 h 40"/>
              <a:gd name="T2" fmla="*/ 29 w 58"/>
              <a:gd name="T3" fmla="*/ 40 h 40"/>
              <a:gd name="T4" fmla="*/ 58 w 58"/>
              <a:gd name="T5" fmla="*/ 0 h 40"/>
              <a:gd name="T6" fmla="*/ 0 w 58"/>
              <a:gd name="T7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8" h="40">
                <a:moveTo>
                  <a:pt x="0" y="0"/>
                </a:moveTo>
                <a:lnTo>
                  <a:pt x="29" y="40"/>
                </a:lnTo>
                <a:lnTo>
                  <a:pt x="5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5031" name="Freeform 119"/>
          <p:cNvSpPr>
            <a:spLocks/>
          </p:cNvSpPr>
          <p:nvPr/>
        </p:nvSpPr>
        <p:spPr bwMode="auto">
          <a:xfrm>
            <a:off x="6484938" y="3911600"/>
            <a:ext cx="90487" cy="65088"/>
          </a:xfrm>
          <a:custGeom>
            <a:avLst/>
            <a:gdLst>
              <a:gd name="T0" fmla="*/ 0 w 57"/>
              <a:gd name="T1" fmla="*/ 0 h 41"/>
              <a:gd name="T2" fmla="*/ 28 w 57"/>
              <a:gd name="T3" fmla="*/ 41 h 41"/>
              <a:gd name="T4" fmla="*/ 57 w 57"/>
              <a:gd name="T5" fmla="*/ 0 h 41"/>
              <a:gd name="T6" fmla="*/ 0 w 57"/>
              <a:gd name="T7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" h="41">
                <a:moveTo>
                  <a:pt x="0" y="0"/>
                </a:moveTo>
                <a:lnTo>
                  <a:pt x="28" y="41"/>
                </a:lnTo>
                <a:lnTo>
                  <a:pt x="5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5032" name="Freeform 120"/>
          <p:cNvSpPr>
            <a:spLocks/>
          </p:cNvSpPr>
          <p:nvPr/>
        </p:nvSpPr>
        <p:spPr bwMode="auto">
          <a:xfrm>
            <a:off x="6650038" y="3879850"/>
            <a:ext cx="92075" cy="63500"/>
          </a:xfrm>
          <a:custGeom>
            <a:avLst/>
            <a:gdLst>
              <a:gd name="T0" fmla="*/ 0 w 58"/>
              <a:gd name="T1" fmla="*/ 0 h 40"/>
              <a:gd name="T2" fmla="*/ 29 w 58"/>
              <a:gd name="T3" fmla="*/ 40 h 40"/>
              <a:gd name="T4" fmla="*/ 58 w 58"/>
              <a:gd name="T5" fmla="*/ 0 h 40"/>
              <a:gd name="T6" fmla="*/ 0 w 58"/>
              <a:gd name="T7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8" h="40">
                <a:moveTo>
                  <a:pt x="0" y="0"/>
                </a:moveTo>
                <a:lnTo>
                  <a:pt x="29" y="40"/>
                </a:lnTo>
                <a:lnTo>
                  <a:pt x="5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5033" name="Freeform 121"/>
          <p:cNvSpPr>
            <a:spLocks/>
          </p:cNvSpPr>
          <p:nvPr/>
        </p:nvSpPr>
        <p:spPr bwMode="auto">
          <a:xfrm>
            <a:off x="6832600" y="3836988"/>
            <a:ext cx="90488" cy="65087"/>
          </a:xfrm>
          <a:custGeom>
            <a:avLst/>
            <a:gdLst>
              <a:gd name="T0" fmla="*/ 0 w 57"/>
              <a:gd name="T1" fmla="*/ 0 h 41"/>
              <a:gd name="T2" fmla="*/ 28 w 57"/>
              <a:gd name="T3" fmla="*/ 41 h 41"/>
              <a:gd name="T4" fmla="*/ 57 w 57"/>
              <a:gd name="T5" fmla="*/ 0 h 41"/>
              <a:gd name="T6" fmla="*/ 0 w 57"/>
              <a:gd name="T7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" h="41">
                <a:moveTo>
                  <a:pt x="0" y="0"/>
                </a:moveTo>
                <a:lnTo>
                  <a:pt x="28" y="41"/>
                </a:lnTo>
                <a:lnTo>
                  <a:pt x="5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5034" name="Freeform 122"/>
          <p:cNvSpPr>
            <a:spLocks/>
          </p:cNvSpPr>
          <p:nvPr/>
        </p:nvSpPr>
        <p:spPr bwMode="auto">
          <a:xfrm>
            <a:off x="6997700" y="3730625"/>
            <a:ext cx="92075" cy="63500"/>
          </a:xfrm>
          <a:custGeom>
            <a:avLst/>
            <a:gdLst>
              <a:gd name="T0" fmla="*/ 0 w 58"/>
              <a:gd name="T1" fmla="*/ 0 h 40"/>
              <a:gd name="T2" fmla="*/ 29 w 58"/>
              <a:gd name="T3" fmla="*/ 40 h 40"/>
              <a:gd name="T4" fmla="*/ 58 w 58"/>
              <a:gd name="T5" fmla="*/ 0 h 40"/>
              <a:gd name="T6" fmla="*/ 0 w 58"/>
              <a:gd name="T7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8" h="40">
                <a:moveTo>
                  <a:pt x="0" y="0"/>
                </a:moveTo>
                <a:lnTo>
                  <a:pt x="29" y="40"/>
                </a:lnTo>
                <a:lnTo>
                  <a:pt x="5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5035" name="Freeform 123"/>
          <p:cNvSpPr>
            <a:spLocks/>
          </p:cNvSpPr>
          <p:nvPr/>
        </p:nvSpPr>
        <p:spPr bwMode="auto">
          <a:xfrm>
            <a:off x="7180263" y="3698875"/>
            <a:ext cx="90487" cy="63500"/>
          </a:xfrm>
          <a:custGeom>
            <a:avLst/>
            <a:gdLst>
              <a:gd name="T0" fmla="*/ 0 w 57"/>
              <a:gd name="T1" fmla="*/ 0 h 40"/>
              <a:gd name="T2" fmla="*/ 28 w 57"/>
              <a:gd name="T3" fmla="*/ 40 h 40"/>
              <a:gd name="T4" fmla="*/ 57 w 57"/>
              <a:gd name="T5" fmla="*/ 0 h 40"/>
              <a:gd name="T6" fmla="*/ 0 w 57"/>
              <a:gd name="T7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" h="40">
                <a:moveTo>
                  <a:pt x="0" y="0"/>
                </a:moveTo>
                <a:lnTo>
                  <a:pt x="28" y="40"/>
                </a:lnTo>
                <a:lnTo>
                  <a:pt x="5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5036" name="Freeform 124"/>
          <p:cNvSpPr>
            <a:spLocks/>
          </p:cNvSpPr>
          <p:nvPr/>
        </p:nvSpPr>
        <p:spPr bwMode="auto">
          <a:xfrm>
            <a:off x="7345363" y="3613150"/>
            <a:ext cx="92075" cy="63500"/>
          </a:xfrm>
          <a:custGeom>
            <a:avLst/>
            <a:gdLst>
              <a:gd name="T0" fmla="*/ 0 w 58"/>
              <a:gd name="T1" fmla="*/ 0 h 40"/>
              <a:gd name="T2" fmla="*/ 29 w 58"/>
              <a:gd name="T3" fmla="*/ 40 h 40"/>
              <a:gd name="T4" fmla="*/ 58 w 58"/>
              <a:gd name="T5" fmla="*/ 0 h 40"/>
              <a:gd name="T6" fmla="*/ 0 w 58"/>
              <a:gd name="T7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8" h="40">
                <a:moveTo>
                  <a:pt x="0" y="0"/>
                </a:moveTo>
                <a:lnTo>
                  <a:pt x="29" y="40"/>
                </a:lnTo>
                <a:lnTo>
                  <a:pt x="5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5037" name="Freeform 125"/>
          <p:cNvSpPr>
            <a:spLocks/>
          </p:cNvSpPr>
          <p:nvPr/>
        </p:nvSpPr>
        <p:spPr bwMode="auto">
          <a:xfrm>
            <a:off x="7527925" y="3549650"/>
            <a:ext cx="90488" cy="63500"/>
          </a:xfrm>
          <a:custGeom>
            <a:avLst/>
            <a:gdLst>
              <a:gd name="T0" fmla="*/ 0 w 57"/>
              <a:gd name="T1" fmla="*/ 0 h 40"/>
              <a:gd name="T2" fmla="*/ 28 w 57"/>
              <a:gd name="T3" fmla="*/ 40 h 40"/>
              <a:gd name="T4" fmla="*/ 57 w 57"/>
              <a:gd name="T5" fmla="*/ 0 h 40"/>
              <a:gd name="T6" fmla="*/ 0 w 57"/>
              <a:gd name="T7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" h="40">
                <a:moveTo>
                  <a:pt x="0" y="0"/>
                </a:moveTo>
                <a:lnTo>
                  <a:pt x="28" y="40"/>
                </a:lnTo>
                <a:lnTo>
                  <a:pt x="5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5038" name="Freeform 126"/>
          <p:cNvSpPr>
            <a:spLocks/>
          </p:cNvSpPr>
          <p:nvPr/>
        </p:nvSpPr>
        <p:spPr bwMode="auto">
          <a:xfrm>
            <a:off x="7693025" y="3452813"/>
            <a:ext cx="92075" cy="65087"/>
          </a:xfrm>
          <a:custGeom>
            <a:avLst/>
            <a:gdLst>
              <a:gd name="T0" fmla="*/ 0 w 58"/>
              <a:gd name="T1" fmla="*/ 0 h 41"/>
              <a:gd name="T2" fmla="*/ 29 w 58"/>
              <a:gd name="T3" fmla="*/ 41 h 41"/>
              <a:gd name="T4" fmla="*/ 58 w 58"/>
              <a:gd name="T5" fmla="*/ 0 h 41"/>
              <a:gd name="T6" fmla="*/ 0 w 58"/>
              <a:gd name="T7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8" h="41">
                <a:moveTo>
                  <a:pt x="0" y="0"/>
                </a:moveTo>
                <a:lnTo>
                  <a:pt x="29" y="41"/>
                </a:lnTo>
                <a:lnTo>
                  <a:pt x="5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5039" name="Freeform 127"/>
          <p:cNvSpPr>
            <a:spLocks/>
          </p:cNvSpPr>
          <p:nvPr/>
        </p:nvSpPr>
        <p:spPr bwMode="auto">
          <a:xfrm>
            <a:off x="7875588" y="3432175"/>
            <a:ext cx="90487" cy="63500"/>
          </a:xfrm>
          <a:custGeom>
            <a:avLst/>
            <a:gdLst>
              <a:gd name="T0" fmla="*/ 0 w 57"/>
              <a:gd name="T1" fmla="*/ 0 h 40"/>
              <a:gd name="T2" fmla="*/ 28 w 57"/>
              <a:gd name="T3" fmla="*/ 40 h 40"/>
              <a:gd name="T4" fmla="*/ 57 w 57"/>
              <a:gd name="T5" fmla="*/ 0 h 40"/>
              <a:gd name="T6" fmla="*/ 0 w 57"/>
              <a:gd name="T7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" h="40">
                <a:moveTo>
                  <a:pt x="0" y="0"/>
                </a:moveTo>
                <a:lnTo>
                  <a:pt x="28" y="40"/>
                </a:lnTo>
                <a:lnTo>
                  <a:pt x="5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5040" name="Oval 128"/>
          <p:cNvSpPr>
            <a:spLocks noChangeArrowheads="1"/>
          </p:cNvSpPr>
          <p:nvPr/>
        </p:nvSpPr>
        <p:spPr bwMode="auto">
          <a:xfrm>
            <a:off x="1270000" y="4862513"/>
            <a:ext cx="90488" cy="63500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5041" name="Oval 129"/>
          <p:cNvSpPr>
            <a:spLocks noChangeArrowheads="1"/>
          </p:cNvSpPr>
          <p:nvPr/>
        </p:nvSpPr>
        <p:spPr bwMode="auto">
          <a:xfrm>
            <a:off x="1436688" y="4679950"/>
            <a:ext cx="90487" cy="65088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5042" name="Oval 130"/>
          <p:cNvSpPr>
            <a:spLocks noChangeArrowheads="1"/>
          </p:cNvSpPr>
          <p:nvPr/>
        </p:nvSpPr>
        <p:spPr bwMode="auto">
          <a:xfrm>
            <a:off x="1617663" y="4776788"/>
            <a:ext cx="90487" cy="63500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5043" name="Oval 131"/>
          <p:cNvSpPr>
            <a:spLocks noChangeArrowheads="1"/>
          </p:cNvSpPr>
          <p:nvPr/>
        </p:nvSpPr>
        <p:spPr bwMode="auto">
          <a:xfrm>
            <a:off x="1784350" y="4756150"/>
            <a:ext cx="90488" cy="63500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5044" name="Oval 132"/>
          <p:cNvSpPr>
            <a:spLocks noChangeArrowheads="1"/>
          </p:cNvSpPr>
          <p:nvPr/>
        </p:nvSpPr>
        <p:spPr bwMode="auto">
          <a:xfrm>
            <a:off x="1965325" y="4670425"/>
            <a:ext cx="90488" cy="63500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5045" name="Oval 133"/>
          <p:cNvSpPr>
            <a:spLocks noChangeArrowheads="1"/>
          </p:cNvSpPr>
          <p:nvPr/>
        </p:nvSpPr>
        <p:spPr bwMode="auto">
          <a:xfrm>
            <a:off x="2132013" y="4638675"/>
            <a:ext cx="90487" cy="63500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5046" name="Oval 134"/>
          <p:cNvSpPr>
            <a:spLocks noChangeArrowheads="1"/>
          </p:cNvSpPr>
          <p:nvPr/>
        </p:nvSpPr>
        <p:spPr bwMode="auto">
          <a:xfrm>
            <a:off x="2312988" y="4627563"/>
            <a:ext cx="90487" cy="63500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5047" name="Oval 135"/>
          <p:cNvSpPr>
            <a:spLocks noChangeArrowheads="1"/>
          </p:cNvSpPr>
          <p:nvPr/>
        </p:nvSpPr>
        <p:spPr bwMode="auto">
          <a:xfrm>
            <a:off x="2479675" y="4605338"/>
            <a:ext cx="90488" cy="65087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5048" name="Oval 136"/>
          <p:cNvSpPr>
            <a:spLocks noChangeArrowheads="1"/>
          </p:cNvSpPr>
          <p:nvPr/>
        </p:nvSpPr>
        <p:spPr bwMode="auto">
          <a:xfrm>
            <a:off x="2660650" y="4584700"/>
            <a:ext cx="90488" cy="63500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5049" name="Oval 137"/>
          <p:cNvSpPr>
            <a:spLocks noChangeArrowheads="1"/>
          </p:cNvSpPr>
          <p:nvPr/>
        </p:nvSpPr>
        <p:spPr bwMode="auto">
          <a:xfrm>
            <a:off x="2827338" y="4691063"/>
            <a:ext cx="90487" cy="65087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5050" name="Oval 138"/>
          <p:cNvSpPr>
            <a:spLocks noChangeArrowheads="1"/>
          </p:cNvSpPr>
          <p:nvPr/>
        </p:nvSpPr>
        <p:spPr bwMode="auto">
          <a:xfrm>
            <a:off x="3008313" y="4605338"/>
            <a:ext cx="90487" cy="65087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5051" name="Oval 139"/>
          <p:cNvSpPr>
            <a:spLocks noChangeArrowheads="1"/>
          </p:cNvSpPr>
          <p:nvPr/>
        </p:nvSpPr>
        <p:spPr bwMode="auto">
          <a:xfrm>
            <a:off x="3175000" y="4573588"/>
            <a:ext cx="90488" cy="65087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5052" name="Oval 140"/>
          <p:cNvSpPr>
            <a:spLocks noChangeArrowheads="1"/>
          </p:cNvSpPr>
          <p:nvPr/>
        </p:nvSpPr>
        <p:spPr bwMode="auto">
          <a:xfrm>
            <a:off x="3355975" y="4627563"/>
            <a:ext cx="90488" cy="63500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5053" name="Oval 141"/>
          <p:cNvSpPr>
            <a:spLocks noChangeArrowheads="1"/>
          </p:cNvSpPr>
          <p:nvPr/>
        </p:nvSpPr>
        <p:spPr bwMode="auto">
          <a:xfrm>
            <a:off x="3521075" y="4595813"/>
            <a:ext cx="92075" cy="63500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5054" name="Oval 142"/>
          <p:cNvSpPr>
            <a:spLocks noChangeArrowheads="1"/>
          </p:cNvSpPr>
          <p:nvPr/>
        </p:nvSpPr>
        <p:spPr bwMode="auto">
          <a:xfrm>
            <a:off x="3868738" y="4478338"/>
            <a:ext cx="92075" cy="63500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5055" name="Oval 143"/>
          <p:cNvSpPr>
            <a:spLocks noChangeArrowheads="1"/>
          </p:cNvSpPr>
          <p:nvPr/>
        </p:nvSpPr>
        <p:spPr bwMode="auto">
          <a:xfrm>
            <a:off x="4051300" y="4349750"/>
            <a:ext cx="90488" cy="63500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5056" name="Oval 144"/>
          <p:cNvSpPr>
            <a:spLocks noChangeArrowheads="1"/>
          </p:cNvSpPr>
          <p:nvPr/>
        </p:nvSpPr>
        <p:spPr bwMode="auto">
          <a:xfrm>
            <a:off x="4216400" y="4306888"/>
            <a:ext cx="92075" cy="63500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5057" name="Oval 145"/>
          <p:cNvSpPr>
            <a:spLocks noChangeArrowheads="1"/>
          </p:cNvSpPr>
          <p:nvPr/>
        </p:nvSpPr>
        <p:spPr bwMode="auto">
          <a:xfrm>
            <a:off x="4398963" y="4295775"/>
            <a:ext cx="90487" cy="65088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5058" name="Oval 146"/>
          <p:cNvSpPr>
            <a:spLocks noChangeArrowheads="1"/>
          </p:cNvSpPr>
          <p:nvPr/>
        </p:nvSpPr>
        <p:spPr bwMode="auto">
          <a:xfrm>
            <a:off x="4564063" y="4370388"/>
            <a:ext cx="92075" cy="65087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5059" name="Oval 147"/>
          <p:cNvSpPr>
            <a:spLocks noChangeArrowheads="1"/>
          </p:cNvSpPr>
          <p:nvPr/>
        </p:nvSpPr>
        <p:spPr bwMode="auto">
          <a:xfrm>
            <a:off x="4746625" y="4232275"/>
            <a:ext cx="90488" cy="63500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5060" name="Oval 148"/>
          <p:cNvSpPr>
            <a:spLocks noChangeArrowheads="1"/>
          </p:cNvSpPr>
          <p:nvPr/>
        </p:nvSpPr>
        <p:spPr bwMode="auto">
          <a:xfrm>
            <a:off x="4911725" y="4125913"/>
            <a:ext cx="92075" cy="63500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5061" name="Oval 149"/>
          <p:cNvSpPr>
            <a:spLocks noChangeArrowheads="1"/>
          </p:cNvSpPr>
          <p:nvPr/>
        </p:nvSpPr>
        <p:spPr bwMode="auto">
          <a:xfrm>
            <a:off x="5094288" y="3986213"/>
            <a:ext cx="90487" cy="65087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5062" name="Oval 150"/>
          <p:cNvSpPr>
            <a:spLocks noChangeArrowheads="1"/>
          </p:cNvSpPr>
          <p:nvPr/>
        </p:nvSpPr>
        <p:spPr bwMode="auto">
          <a:xfrm>
            <a:off x="5259388" y="3933825"/>
            <a:ext cx="92075" cy="63500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5063" name="Oval 151"/>
          <p:cNvSpPr>
            <a:spLocks noChangeArrowheads="1"/>
          </p:cNvSpPr>
          <p:nvPr/>
        </p:nvSpPr>
        <p:spPr bwMode="auto">
          <a:xfrm>
            <a:off x="5441950" y="3890963"/>
            <a:ext cx="90488" cy="63500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5064" name="Oval 152"/>
          <p:cNvSpPr>
            <a:spLocks noChangeArrowheads="1"/>
          </p:cNvSpPr>
          <p:nvPr/>
        </p:nvSpPr>
        <p:spPr bwMode="auto">
          <a:xfrm>
            <a:off x="5607050" y="3698875"/>
            <a:ext cx="92075" cy="63500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5065" name="Oval 153"/>
          <p:cNvSpPr>
            <a:spLocks noChangeArrowheads="1"/>
          </p:cNvSpPr>
          <p:nvPr/>
        </p:nvSpPr>
        <p:spPr bwMode="auto">
          <a:xfrm>
            <a:off x="5789613" y="3676650"/>
            <a:ext cx="90487" cy="65088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5066" name="Oval 154"/>
          <p:cNvSpPr>
            <a:spLocks noChangeArrowheads="1"/>
          </p:cNvSpPr>
          <p:nvPr/>
        </p:nvSpPr>
        <p:spPr bwMode="auto">
          <a:xfrm>
            <a:off x="5954713" y="3506788"/>
            <a:ext cx="92075" cy="63500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5067" name="Oval 155"/>
          <p:cNvSpPr>
            <a:spLocks noChangeArrowheads="1"/>
          </p:cNvSpPr>
          <p:nvPr/>
        </p:nvSpPr>
        <p:spPr bwMode="auto">
          <a:xfrm>
            <a:off x="6137275" y="3452813"/>
            <a:ext cx="90488" cy="65087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5068" name="Oval 156"/>
          <p:cNvSpPr>
            <a:spLocks noChangeArrowheads="1"/>
          </p:cNvSpPr>
          <p:nvPr/>
        </p:nvSpPr>
        <p:spPr bwMode="auto">
          <a:xfrm>
            <a:off x="6302375" y="3389313"/>
            <a:ext cx="92075" cy="63500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5069" name="Oval 157"/>
          <p:cNvSpPr>
            <a:spLocks noChangeArrowheads="1"/>
          </p:cNvSpPr>
          <p:nvPr/>
        </p:nvSpPr>
        <p:spPr bwMode="auto">
          <a:xfrm>
            <a:off x="6484938" y="3324225"/>
            <a:ext cx="90487" cy="65088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5070" name="Oval 158"/>
          <p:cNvSpPr>
            <a:spLocks noChangeArrowheads="1"/>
          </p:cNvSpPr>
          <p:nvPr/>
        </p:nvSpPr>
        <p:spPr bwMode="auto">
          <a:xfrm>
            <a:off x="6650038" y="3303588"/>
            <a:ext cx="92075" cy="63500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5071" name="Oval 159"/>
          <p:cNvSpPr>
            <a:spLocks noChangeArrowheads="1"/>
          </p:cNvSpPr>
          <p:nvPr/>
        </p:nvSpPr>
        <p:spPr bwMode="auto">
          <a:xfrm>
            <a:off x="6832600" y="3335338"/>
            <a:ext cx="90488" cy="65087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5072" name="Oval 160"/>
          <p:cNvSpPr>
            <a:spLocks noChangeArrowheads="1"/>
          </p:cNvSpPr>
          <p:nvPr/>
        </p:nvSpPr>
        <p:spPr bwMode="auto">
          <a:xfrm>
            <a:off x="6997700" y="3186113"/>
            <a:ext cx="92075" cy="63500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5073" name="Oval 161"/>
          <p:cNvSpPr>
            <a:spLocks noChangeArrowheads="1"/>
          </p:cNvSpPr>
          <p:nvPr/>
        </p:nvSpPr>
        <p:spPr bwMode="auto">
          <a:xfrm>
            <a:off x="7180263" y="3122613"/>
            <a:ext cx="90487" cy="63500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5074" name="Oval 162"/>
          <p:cNvSpPr>
            <a:spLocks noChangeArrowheads="1"/>
          </p:cNvSpPr>
          <p:nvPr/>
        </p:nvSpPr>
        <p:spPr bwMode="auto">
          <a:xfrm>
            <a:off x="7345363" y="2962275"/>
            <a:ext cx="92075" cy="63500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5075" name="Oval 163"/>
          <p:cNvSpPr>
            <a:spLocks noChangeArrowheads="1"/>
          </p:cNvSpPr>
          <p:nvPr/>
        </p:nvSpPr>
        <p:spPr bwMode="auto">
          <a:xfrm>
            <a:off x="7527925" y="2887663"/>
            <a:ext cx="90488" cy="63500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5076" name="Oval 164"/>
          <p:cNvSpPr>
            <a:spLocks noChangeArrowheads="1"/>
          </p:cNvSpPr>
          <p:nvPr/>
        </p:nvSpPr>
        <p:spPr bwMode="auto">
          <a:xfrm>
            <a:off x="7693025" y="2801938"/>
            <a:ext cx="92075" cy="63500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5077" name="Oval 165"/>
          <p:cNvSpPr>
            <a:spLocks noChangeArrowheads="1"/>
          </p:cNvSpPr>
          <p:nvPr/>
        </p:nvSpPr>
        <p:spPr bwMode="auto">
          <a:xfrm>
            <a:off x="7875588" y="2770188"/>
            <a:ext cx="90487" cy="63500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5078" name="Text Box 166"/>
          <p:cNvSpPr txBox="1">
            <a:spLocks noChangeArrowheads="1"/>
          </p:cNvSpPr>
          <p:nvPr/>
        </p:nvSpPr>
        <p:spPr bwMode="auto">
          <a:xfrm>
            <a:off x="6742113" y="6419850"/>
            <a:ext cx="2173287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/>
              <a:t>kalendářní roky</a:t>
            </a:r>
          </a:p>
        </p:txBody>
      </p:sp>
      <p:sp>
        <p:nvSpPr>
          <p:cNvPr id="295079" name="Text Box 167"/>
          <p:cNvSpPr txBox="1">
            <a:spLocks noChangeArrowheads="1"/>
          </p:cNvSpPr>
          <p:nvPr/>
        </p:nvSpPr>
        <p:spPr bwMode="auto">
          <a:xfrm>
            <a:off x="1131888" y="188913"/>
            <a:ext cx="7345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 dirty="0">
                <a:solidFill>
                  <a:srgbClr val="0000CC"/>
                </a:solidFill>
              </a:rPr>
              <a:t>NADĚJE DOŽITÍ PŘI NAROZENÍ (MUŽI + ŽENY)</a:t>
            </a:r>
          </a:p>
        </p:txBody>
      </p:sp>
      <p:sp>
        <p:nvSpPr>
          <p:cNvPr id="295080" name="Text Box 168"/>
          <p:cNvSpPr txBox="1">
            <a:spLocks noChangeArrowheads="1"/>
          </p:cNvSpPr>
          <p:nvPr/>
        </p:nvSpPr>
        <p:spPr bwMode="auto">
          <a:xfrm>
            <a:off x="468313" y="260350"/>
            <a:ext cx="647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věk</a:t>
            </a:r>
          </a:p>
        </p:txBody>
      </p:sp>
      <p:sp>
        <p:nvSpPr>
          <p:cNvPr id="295081" name="Text Box 169"/>
          <p:cNvSpPr txBox="1">
            <a:spLocks noChangeArrowheads="1"/>
          </p:cNvSpPr>
          <p:nvPr/>
        </p:nvSpPr>
        <p:spPr bwMode="auto">
          <a:xfrm>
            <a:off x="3857625" y="2978150"/>
            <a:ext cx="25193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>
                <a:solidFill>
                  <a:srgbClr val="FF3300"/>
                </a:solidFill>
              </a:rPr>
              <a:t>ČESKÁ REPUBLIKA</a:t>
            </a:r>
          </a:p>
        </p:txBody>
      </p:sp>
      <p:sp>
        <p:nvSpPr>
          <p:cNvPr id="295082" name="Text Box 170"/>
          <p:cNvSpPr txBox="1">
            <a:spLocks noChangeArrowheads="1"/>
          </p:cNvSpPr>
          <p:nvPr/>
        </p:nvSpPr>
        <p:spPr bwMode="auto">
          <a:xfrm>
            <a:off x="4968875" y="4672013"/>
            <a:ext cx="27368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b="1">
                <a:solidFill>
                  <a:srgbClr val="006600"/>
                </a:solidFill>
              </a:rPr>
              <a:t>ČLENSKÉ ZEMĚ EU </a:t>
            </a:r>
          </a:p>
          <a:p>
            <a:pPr algn="ctr">
              <a:spcBef>
                <a:spcPct val="50000"/>
              </a:spcBef>
            </a:pPr>
            <a:r>
              <a:rPr lang="cs-CZ" sz="1400" b="1">
                <a:solidFill>
                  <a:srgbClr val="006600"/>
                </a:solidFill>
              </a:rPr>
              <a:t>(P0 1. KVĚTNU 2004)</a:t>
            </a:r>
          </a:p>
        </p:txBody>
      </p:sp>
    </p:spTree>
    <p:extLst>
      <p:ext uri="{BB962C8B-B14F-4D97-AF65-F5344CB8AC3E}">
        <p14:creationId xmlns:p14="http://schemas.microsoft.com/office/powerpoint/2010/main" val="129952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Text Box 2"/>
          <p:cNvSpPr txBox="1">
            <a:spLocks noChangeArrowheads="1"/>
          </p:cNvSpPr>
          <p:nvPr/>
        </p:nvSpPr>
        <p:spPr bwMode="auto">
          <a:xfrm>
            <a:off x="1331913" y="188913"/>
            <a:ext cx="7345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 dirty="0">
                <a:solidFill>
                  <a:srgbClr val="0000CC"/>
                </a:solidFill>
              </a:rPr>
              <a:t>NADĚJE DOŽITÍ PŘI NAROZENÍ (MUŽI + ŽENY)</a:t>
            </a:r>
          </a:p>
        </p:txBody>
      </p:sp>
      <p:sp>
        <p:nvSpPr>
          <p:cNvPr id="295939" name="Rectangle 3"/>
          <p:cNvSpPr>
            <a:spLocks noChangeArrowheads="1"/>
          </p:cNvSpPr>
          <p:nvPr/>
        </p:nvSpPr>
        <p:spPr bwMode="auto">
          <a:xfrm>
            <a:off x="0" y="115888"/>
            <a:ext cx="12292013" cy="6419850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5940" name="Line 4"/>
          <p:cNvSpPr>
            <a:spLocks noChangeShapeType="1"/>
          </p:cNvSpPr>
          <p:nvPr/>
        </p:nvSpPr>
        <p:spPr bwMode="auto">
          <a:xfrm flipV="1">
            <a:off x="1152525" y="757238"/>
            <a:ext cx="1588" cy="53498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5941" name="Line 5"/>
          <p:cNvSpPr>
            <a:spLocks noChangeShapeType="1"/>
          </p:cNvSpPr>
          <p:nvPr/>
        </p:nvSpPr>
        <p:spPr bwMode="auto">
          <a:xfrm flipH="1">
            <a:off x="998538" y="6107113"/>
            <a:ext cx="1539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5942" name="Rectangle 6"/>
          <p:cNvSpPr>
            <a:spLocks noChangeArrowheads="1"/>
          </p:cNvSpPr>
          <p:nvPr/>
        </p:nvSpPr>
        <p:spPr bwMode="auto">
          <a:xfrm>
            <a:off x="614363" y="5967413"/>
            <a:ext cx="254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>
                <a:solidFill>
                  <a:srgbClr val="000000"/>
                </a:solidFill>
              </a:rPr>
              <a:t>65</a:t>
            </a:r>
            <a:endParaRPr lang="cs-CZ"/>
          </a:p>
        </p:txBody>
      </p:sp>
      <p:sp>
        <p:nvSpPr>
          <p:cNvPr id="295943" name="Line 7"/>
          <p:cNvSpPr>
            <a:spLocks noChangeShapeType="1"/>
          </p:cNvSpPr>
          <p:nvPr/>
        </p:nvSpPr>
        <p:spPr bwMode="auto">
          <a:xfrm flipV="1">
            <a:off x="1152525" y="6099175"/>
            <a:ext cx="7043738" cy="7938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5944" name="Line 8"/>
          <p:cNvSpPr>
            <a:spLocks noChangeShapeType="1"/>
          </p:cNvSpPr>
          <p:nvPr/>
        </p:nvSpPr>
        <p:spPr bwMode="auto">
          <a:xfrm flipH="1">
            <a:off x="1074738" y="5840413"/>
            <a:ext cx="777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5945" name="Line 9"/>
          <p:cNvSpPr>
            <a:spLocks noChangeShapeType="1"/>
          </p:cNvSpPr>
          <p:nvPr/>
        </p:nvSpPr>
        <p:spPr bwMode="auto">
          <a:xfrm flipH="1">
            <a:off x="1074738" y="5572125"/>
            <a:ext cx="777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5946" name="Line 10"/>
          <p:cNvSpPr>
            <a:spLocks noChangeShapeType="1"/>
          </p:cNvSpPr>
          <p:nvPr/>
        </p:nvSpPr>
        <p:spPr bwMode="auto">
          <a:xfrm flipH="1">
            <a:off x="1074738" y="5305425"/>
            <a:ext cx="777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5947" name="Line 11"/>
          <p:cNvSpPr>
            <a:spLocks noChangeShapeType="1"/>
          </p:cNvSpPr>
          <p:nvPr/>
        </p:nvSpPr>
        <p:spPr bwMode="auto">
          <a:xfrm flipH="1">
            <a:off x="1074738" y="5037138"/>
            <a:ext cx="777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5948" name="Line 12"/>
          <p:cNvSpPr>
            <a:spLocks noChangeShapeType="1"/>
          </p:cNvSpPr>
          <p:nvPr/>
        </p:nvSpPr>
        <p:spPr bwMode="auto">
          <a:xfrm flipH="1">
            <a:off x="998538" y="4770438"/>
            <a:ext cx="1539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5949" name="Rectangle 13"/>
          <p:cNvSpPr>
            <a:spLocks noChangeArrowheads="1"/>
          </p:cNvSpPr>
          <p:nvPr/>
        </p:nvSpPr>
        <p:spPr bwMode="auto">
          <a:xfrm>
            <a:off x="614363" y="4629150"/>
            <a:ext cx="254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>
                <a:solidFill>
                  <a:srgbClr val="000000"/>
                </a:solidFill>
              </a:rPr>
              <a:t>70</a:t>
            </a:r>
            <a:endParaRPr lang="cs-CZ"/>
          </a:p>
        </p:txBody>
      </p:sp>
      <p:sp>
        <p:nvSpPr>
          <p:cNvPr id="295950" name="Line 14"/>
          <p:cNvSpPr>
            <a:spLocks noChangeShapeType="1"/>
          </p:cNvSpPr>
          <p:nvPr/>
        </p:nvSpPr>
        <p:spPr bwMode="auto">
          <a:xfrm flipV="1">
            <a:off x="1152525" y="4752975"/>
            <a:ext cx="7053263" cy="17463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5951" name="Line 15"/>
          <p:cNvSpPr>
            <a:spLocks noChangeShapeType="1"/>
          </p:cNvSpPr>
          <p:nvPr/>
        </p:nvSpPr>
        <p:spPr bwMode="auto">
          <a:xfrm flipH="1">
            <a:off x="1074738" y="4502150"/>
            <a:ext cx="777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5952" name="Line 16"/>
          <p:cNvSpPr>
            <a:spLocks noChangeShapeType="1"/>
          </p:cNvSpPr>
          <p:nvPr/>
        </p:nvSpPr>
        <p:spPr bwMode="auto">
          <a:xfrm flipH="1">
            <a:off x="1074738" y="4235450"/>
            <a:ext cx="777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5953" name="Line 17"/>
          <p:cNvSpPr>
            <a:spLocks noChangeShapeType="1"/>
          </p:cNvSpPr>
          <p:nvPr/>
        </p:nvSpPr>
        <p:spPr bwMode="auto">
          <a:xfrm flipH="1">
            <a:off x="1074738" y="3967163"/>
            <a:ext cx="777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5954" name="Line 18"/>
          <p:cNvSpPr>
            <a:spLocks noChangeShapeType="1"/>
          </p:cNvSpPr>
          <p:nvPr/>
        </p:nvSpPr>
        <p:spPr bwMode="auto">
          <a:xfrm flipH="1">
            <a:off x="1074738" y="3700463"/>
            <a:ext cx="777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5955" name="Line 19"/>
          <p:cNvSpPr>
            <a:spLocks noChangeShapeType="1"/>
          </p:cNvSpPr>
          <p:nvPr/>
        </p:nvSpPr>
        <p:spPr bwMode="auto">
          <a:xfrm flipH="1">
            <a:off x="998538" y="3432175"/>
            <a:ext cx="1539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5956" name="Rectangle 20"/>
          <p:cNvSpPr>
            <a:spLocks noChangeArrowheads="1"/>
          </p:cNvSpPr>
          <p:nvPr/>
        </p:nvSpPr>
        <p:spPr bwMode="auto">
          <a:xfrm>
            <a:off x="614363" y="3292475"/>
            <a:ext cx="254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>
                <a:solidFill>
                  <a:srgbClr val="000000"/>
                </a:solidFill>
              </a:rPr>
              <a:t>75</a:t>
            </a:r>
            <a:endParaRPr lang="cs-CZ"/>
          </a:p>
        </p:txBody>
      </p:sp>
      <p:sp>
        <p:nvSpPr>
          <p:cNvPr id="295957" name="Line 21"/>
          <p:cNvSpPr>
            <a:spLocks noChangeShapeType="1"/>
          </p:cNvSpPr>
          <p:nvPr/>
        </p:nvSpPr>
        <p:spPr bwMode="auto">
          <a:xfrm>
            <a:off x="1152525" y="3432175"/>
            <a:ext cx="7072313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5958" name="Line 22"/>
          <p:cNvSpPr>
            <a:spLocks noChangeShapeType="1"/>
          </p:cNvSpPr>
          <p:nvPr/>
        </p:nvSpPr>
        <p:spPr bwMode="auto">
          <a:xfrm flipH="1">
            <a:off x="1074738" y="3165475"/>
            <a:ext cx="777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5959" name="Line 23"/>
          <p:cNvSpPr>
            <a:spLocks noChangeShapeType="1"/>
          </p:cNvSpPr>
          <p:nvPr/>
        </p:nvSpPr>
        <p:spPr bwMode="auto">
          <a:xfrm flipH="1">
            <a:off x="1074738" y="2897188"/>
            <a:ext cx="777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5960" name="Line 24"/>
          <p:cNvSpPr>
            <a:spLocks noChangeShapeType="1"/>
          </p:cNvSpPr>
          <p:nvPr/>
        </p:nvSpPr>
        <p:spPr bwMode="auto">
          <a:xfrm flipH="1">
            <a:off x="1074738" y="2630488"/>
            <a:ext cx="777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5961" name="Line 25"/>
          <p:cNvSpPr>
            <a:spLocks noChangeShapeType="1"/>
          </p:cNvSpPr>
          <p:nvPr/>
        </p:nvSpPr>
        <p:spPr bwMode="auto">
          <a:xfrm flipH="1">
            <a:off x="1074738" y="2362200"/>
            <a:ext cx="777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5962" name="Line 26"/>
          <p:cNvSpPr>
            <a:spLocks noChangeShapeType="1"/>
          </p:cNvSpPr>
          <p:nvPr/>
        </p:nvSpPr>
        <p:spPr bwMode="auto">
          <a:xfrm flipH="1">
            <a:off x="998538" y="2095500"/>
            <a:ext cx="1539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5963" name="Rectangle 27"/>
          <p:cNvSpPr>
            <a:spLocks noChangeArrowheads="1"/>
          </p:cNvSpPr>
          <p:nvPr/>
        </p:nvSpPr>
        <p:spPr bwMode="auto">
          <a:xfrm>
            <a:off x="614363" y="1954213"/>
            <a:ext cx="254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>
                <a:solidFill>
                  <a:srgbClr val="000000"/>
                </a:solidFill>
              </a:rPr>
              <a:t>80</a:t>
            </a:r>
            <a:endParaRPr lang="cs-CZ"/>
          </a:p>
        </p:txBody>
      </p:sp>
      <p:sp>
        <p:nvSpPr>
          <p:cNvPr id="295964" name="Line 28"/>
          <p:cNvSpPr>
            <a:spLocks noChangeShapeType="1"/>
          </p:cNvSpPr>
          <p:nvPr/>
        </p:nvSpPr>
        <p:spPr bwMode="auto">
          <a:xfrm>
            <a:off x="1152525" y="2095500"/>
            <a:ext cx="7072313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5965" name="Line 29"/>
          <p:cNvSpPr>
            <a:spLocks noChangeShapeType="1"/>
          </p:cNvSpPr>
          <p:nvPr/>
        </p:nvSpPr>
        <p:spPr bwMode="auto">
          <a:xfrm flipH="1">
            <a:off x="1074738" y="1827213"/>
            <a:ext cx="777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5966" name="Line 30"/>
          <p:cNvSpPr>
            <a:spLocks noChangeShapeType="1"/>
          </p:cNvSpPr>
          <p:nvPr/>
        </p:nvSpPr>
        <p:spPr bwMode="auto">
          <a:xfrm flipH="1">
            <a:off x="1074738" y="1560513"/>
            <a:ext cx="777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5967" name="Line 31"/>
          <p:cNvSpPr>
            <a:spLocks noChangeShapeType="1"/>
          </p:cNvSpPr>
          <p:nvPr/>
        </p:nvSpPr>
        <p:spPr bwMode="auto">
          <a:xfrm flipH="1">
            <a:off x="1074738" y="1292225"/>
            <a:ext cx="777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5968" name="Line 32"/>
          <p:cNvSpPr>
            <a:spLocks noChangeShapeType="1"/>
          </p:cNvSpPr>
          <p:nvPr/>
        </p:nvSpPr>
        <p:spPr bwMode="auto">
          <a:xfrm flipH="1">
            <a:off x="1074738" y="1025525"/>
            <a:ext cx="777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5969" name="Line 33"/>
          <p:cNvSpPr>
            <a:spLocks noChangeShapeType="1"/>
          </p:cNvSpPr>
          <p:nvPr/>
        </p:nvSpPr>
        <p:spPr bwMode="auto">
          <a:xfrm flipH="1">
            <a:off x="998538" y="757238"/>
            <a:ext cx="1539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5970" name="Rectangle 34"/>
          <p:cNvSpPr>
            <a:spLocks noChangeArrowheads="1"/>
          </p:cNvSpPr>
          <p:nvPr/>
        </p:nvSpPr>
        <p:spPr bwMode="auto">
          <a:xfrm>
            <a:off x="614363" y="617538"/>
            <a:ext cx="254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>
                <a:solidFill>
                  <a:srgbClr val="000000"/>
                </a:solidFill>
              </a:rPr>
              <a:t>85</a:t>
            </a:r>
            <a:endParaRPr lang="cs-CZ"/>
          </a:p>
        </p:txBody>
      </p:sp>
      <p:sp>
        <p:nvSpPr>
          <p:cNvPr id="295971" name="Line 35"/>
          <p:cNvSpPr>
            <a:spLocks noChangeShapeType="1"/>
          </p:cNvSpPr>
          <p:nvPr/>
        </p:nvSpPr>
        <p:spPr bwMode="auto">
          <a:xfrm>
            <a:off x="1152525" y="757238"/>
            <a:ext cx="7072313" cy="1587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5972" name="Line 36"/>
          <p:cNvSpPr>
            <a:spLocks noChangeShapeType="1"/>
          </p:cNvSpPr>
          <p:nvPr/>
        </p:nvSpPr>
        <p:spPr bwMode="auto">
          <a:xfrm>
            <a:off x="1152525" y="6107113"/>
            <a:ext cx="7062788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5973" name="Line 37"/>
          <p:cNvSpPr>
            <a:spLocks noChangeShapeType="1"/>
          </p:cNvSpPr>
          <p:nvPr/>
        </p:nvSpPr>
        <p:spPr bwMode="auto">
          <a:xfrm>
            <a:off x="1152525" y="6107113"/>
            <a:ext cx="1588" cy="1079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5974" name="Rectangle 38"/>
          <p:cNvSpPr>
            <a:spLocks noChangeArrowheads="1"/>
          </p:cNvSpPr>
          <p:nvPr/>
        </p:nvSpPr>
        <p:spPr bwMode="auto">
          <a:xfrm>
            <a:off x="854075" y="6235700"/>
            <a:ext cx="508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>
                <a:solidFill>
                  <a:srgbClr val="000000"/>
                </a:solidFill>
              </a:rPr>
              <a:t>1970</a:t>
            </a:r>
            <a:endParaRPr lang="cs-CZ"/>
          </a:p>
        </p:txBody>
      </p:sp>
      <p:sp>
        <p:nvSpPr>
          <p:cNvPr id="295975" name="Line 39"/>
          <p:cNvSpPr>
            <a:spLocks noChangeShapeType="1"/>
          </p:cNvSpPr>
          <p:nvPr/>
        </p:nvSpPr>
        <p:spPr bwMode="auto">
          <a:xfrm>
            <a:off x="1336675" y="6107113"/>
            <a:ext cx="1588" cy="539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5976" name="Line 40"/>
          <p:cNvSpPr>
            <a:spLocks noChangeShapeType="1"/>
          </p:cNvSpPr>
          <p:nvPr/>
        </p:nvSpPr>
        <p:spPr bwMode="auto">
          <a:xfrm>
            <a:off x="1504950" y="6107113"/>
            <a:ext cx="1588" cy="539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5977" name="Line 41"/>
          <p:cNvSpPr>
            <a:spLocks noChangeShapeType="1"/>
          </p:cNvSpPr>
          <p:nvPr/>
        </p:nvSpPr>
        <p:spPr bwMode="auto">
          <a:xfrm>
            <a:off x="1690688" y="6107113"/>
            <a:ext cx="1587" cy="539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5978" name="Line 42"/>
          <p:cNvSpPr>
            <a:spLocks noChangeShapeType="1"/>
          </p:cNvSpPr>
          <p:nvPr/>
        </p:nvSpPr>
        <p:spPr bwMode="auto">
          <a:xfrm>
            <a:off x="1858963" y="6107113"/>
            <a:ext cx="1587" cy="539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5979" name="Line 43"/>
          <p:cNvSpPr>
            <a:spLocks noChangeShapeType="1"/>
          </p:cNvSpPr>
          <p:nvPr/>
        </p:nvSpPr>
        <p:spPr bwMode="auto">
          <a:xfrm>
            <a:off x="2043113" y="6107113"/>
            <a:ext cx="1587" cy="539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5980" name="Line 44"/>
          <p:cNvSpPr>
            <a:spLocks noChangeShapeType="1"/>
          </p:cNvSpPr>
          <p:nvPr/>
        </p:nvSpPr>
        <p:spPr bwMode="auto">
          <a:xfrm>
            <a:off x="2212975" y="6107113"/>
            <a:ext cx="1588" cy="539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5981" name="Line 45"/>
          <p:cNvSpPr>
            <a:spLocks noChangeShapeType="1"/>
          </p:cNvSpPr>
          <p:nvPr/>
        </p:nvSpPr>
        <p:spPr bwMode="auto">
          <a:xfrm>
            <a:off x="2397125" y="6107113"/>
            <a:ext cx="1588" cy="539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5982" name="Line 46"/>
          <p:cNvSpPr>
            <a:spLocks noChangeShapeType="1"/>
          </p:cNvSpPr>
          <p:nvPr/>
        </p:nvSpPr>
        <p:spPr bwMode="auto">
          <a:xfrm>
            <a:off x="2565400" y="6107113"/>
            <a:ext cx="1588" cy="539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5983" name="Line 47"/>
          <p:cNvSpPr>
            <a:spLocks noChangeShapeType="1"/>
          </p:cNvSpPr>
          <p:nvPr/>
        </p:nvSpPr>
        <p:spPr bwMode="auto">
          <a:xfrm>
            <a:off x="2749550" y="6107113"/>
            <a:ext cx="1588" cy="539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5984" name="Line 48"/>
          <p:cNvSpPr>
            <a:spLocks noChangeShapeType="1"/>
          </p:cNvSpPr>
          <p:nvPr/>
        </p:nvSpPr>
        <p:spPr bwMode="auto">
          <a:xfrm>
            <a:off x="2919413" y="6107113"/>
            <a:ext cx="1587" cy="1079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5985" name="Rectangle 49"/>
          <p:cNvSpPr>
            <a:spLocks noChangeArrowheads="1"/>
          </p:cNvSpPr>
          <p:nvPr/>
        </p:nvSpPr>
        <p:spPr bwMode="auto">
          <a:xfrm>
            <a:off x="2620963" y="6235700"/>
            <a:ext cx="508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>
                <a:solidFill>
                  <a:srgbClr val="000000"/>
                </a:solidFill>
              </a:rPr>
              <a:t>1980</a:t>
            </a:r>
            <a:endParaRPr lang="cs-CZ"/>
          </a:p>
        </p:txBody>
      </p:sp>
      <p:sp>
        <p:nvSpPr>
          <p:cNvPr id="295986" name="Line 50"/>
          <p:cNvSpPr>
            <a:spLocks noChangeShapeType="1"/>
          </p:cNvSpPr>
          <p:nvPr/>
        </p:nvSpPr>
        <p:spPr bwMode="auto">
          <a:xfrm flipV="1">
            <a:off x="2919413" y="757238"/>
            <a:ext cx="1587" cy="5349875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5987" name="Line 51"/>
          <p:cNvSpPr>
            <a:spLocks noChangeShapeType="1"/>
          </p:cNvSpPr>
          <p:nvPr/>
        </p:nvSpPr>
        <p:spPr bwMode="auto">
          <a:xfrm>
            <a:off x="3103563" y="6107113"/>
            <a:ext cx="1587" cy="539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5988" name="Line 52"/>
          <p:cNvSpPr>
            <a:spLocks noChangeShapeType="1"/>
          </p:cNvSpPr>
          <p:nvPr/>
        </p:nvSpPr>
        <p:spPr bwMode="auto">
          <a:xfrm>
            <a:off x="3271838" y="6107113"/>
            <a:ext cx="1587" cy="539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5989" name="Line 53"/>
          <p:cNvSpPr>
            <a:spLocks noChangeShapeType="1"/>
          </p:cNvSpPr>
          <p:nvPr/>
        </p:nvSpPr>
        <p:spPr bwMode="auto">
          <a:xfrm>
            <a:off x="3457575" y="6107113"/>
            <a:ext cx="1588" cy="539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5990" name="Line 54"/>
          <p:cNvSpPr>
            <a:spLocks noChangeShapeType="1"/>
          </p:cNvSpPr>
          <p:nvPr/>
        </p:nvSpPr>
        <p:spPr bwMode="auto">
          <a:xfrm>
            <a:off x="3625850" y="6107113"/>
            <a:ext cx="1588" cy="539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5991" name="Line 55"/>
          <p:cNvSpPr>
            <a:spLocks noChangeShapeType="1"/>
          </p:cNvSpPr>
          <p:nvPr/>
        </p:nvSpPr>
        <p:spPr bwMode="auto">
          <a:xfrm>
            <a:off x="3810000" y="6107113"/>
            <a:ext cx="1588" cy="539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5992" name="Line 56"/>
          <p:cNvSpPr>
            <a:spLocks noChangeShapeType="1"/>
          </p:cNvSpPr>
          <p:nvPr/>
        </p:nvSpPr>
        <p:spPr bwMode="auto">
          <a:xfrm>
            <a:off x="3979863" y="6107113"/>
            <a:ext cx="1587" cy="539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5993" name="Line 57"/>
          <p:cNvSpPr>
            <a:spLocks noChangeShapeType="1"/>
          </p:cNvSpPr>
          <p:nvPr/>
        </p:nvSpPr>
        <p:spPr bwMode="auto">
          <a:xfrm>
            <a:off x="4164013" y="6107113"/>
            <a:ext cx="1587" cy="539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5994" name="Line 58"/>
          <p:cNvSpPr>
            <a:spLocks noChangeShapeType="1"/>
          </p:cNvSpPr>
          <p:nvPr/>
        </p:nvSpPr>
        <p:spPr bwMode="auto">
          <a:xfrm>
            <a:off x="4332288" y="6107113"/>
            <a:ext cx="1587" cy="539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5995" name="Line 59"/>
          <p:cNvSpPr>
            <a:spLocks noChangeShapeType="1"/>
          </p:cNvSpPr>
          <p:nvPr/>
        </p:nvSpPr>
        <p:spPr bwMode="auto">
          <a:xfrm>
            <a:off x="4516438" y="6107113"/>
            <a:ext cx="1587" cy="539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5996" name="Line 60"/>
          <p:cNvSpPr>
            <a:spLocks noChangeShapeType="1"/>
          </p:cNvSpPr>
          <p:nvPr/>
        </p:nvSpPr>
        <p:spPr bwMode="auto">
          <a:xfrm>
            <a:off x="4686300" y="6107113"/>
            <a:ext cx="1588" cy="1079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5997" name="Rectangle 61"/>
          <p:cNvSpPr>
            <a:spLocks noChangeArrowheads="1"/>
          </p:cNvSpPr>
          <p:nvPr/>
        </p:nvSpPr>
        <p:spPr bwMode="auto">
          <a:xfrm>
            <a:off x="4387850" y="6235700"/>
            <a:ext cx="508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>
                <a:solidFill>
                  <a:srgbClr val="000000"/>
                </a:solidFill>
              </a:rPr>
              <a:t>1990</a:t>
            </a:r>
            <a:endParaRPr lang="cs-CZ"/>
          </a:p>
        </p:txBody>
      </p:sp>
      <p:sp>
        <p:nvSpPr>
          <p:cNvPr id="295998" name="Line 62"/>
          <p:cNvSpPr>
            <a:spLocks noChangeShapeType="1"/>
          </p:cNvSpPr>
          <p:nvPr/>
        </p:nvSpPr>
        <p:spPr bwMode="auto">
          <a:xfrm flipV="1">
            <a:off x="4686300" y="757238"/>
            <a:ext cx="1588" cy="5349875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5999" name="Line 63"/>
          <p:cNvSpPr>
            <a:spLocks noChangeShapeType="1"/>
          </p:cNvSpPr>
          <p:nvPr/>
        </p:nvSpPr>
        <p:spPr bwMode="auto">
          <a:xfrm>
            <a:off x="4870450" y="6107113"/>
            <a:ext cx="1588" cy="539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6000" name="Line 64"/>
          <p:cNvSpPr>
            <a:spLocks noChangeShapeType="1"/>
          </p:cNvSpPr>
          <p:nvPr/>
        </p:nvSpPr>
        <p:spPr bwMode="auto">
          <a:xfrm>
            <a:off x="5038725" y="6107113"/>
            <a:ext cx="1588" cy="539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6001" name="Line 65"/>
          <p:cNvSpPr>
            <a:spLocks noChangeShapeType="1"/>
          </p:cNvSpPr>
          <p:nvPr/>
        </p:nvSpPr>
        <p:spPr bwMode="auto">
          <a:xfrm>
            <a:off x="5224463" y="6107113"/>
            <a:ext cx="1587" cy="539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6002" name="Line 66"/>
          <p:cNvSpPr>
            <a:spLocks noChangeShapeType="1"/>
          </p:cNvSpPr>
          <p:nvPr/>
        </p:nvSpPr>
        <p:spPr bwMode="auto">
          <a:xfrm>
            <a:off x="5392738" y="6107113"/>
            <a:ext cx="1587" cy="539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6003" name="Line 67"/>
          <p:cNvSpPr>
            <a:spLocks noChangeShapeType="1"/>
          </p:cNvSpPr>
          <p:nvPr/>
        </p:nvSpPr>
        <p:spPr bwMode="auto">
          <a:xfrm>
            <a:off x="5576888" y="6107113"/>
            <a:ext cx="1587" cy="539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6004" name="Line 68"/>
          <p:cNvSpPr>
            <a:spLocks noChangeShapeType="1"/>
          </p:cNvSpPr>
          <p:nvPr/>
        </p:nvSpPr>
        <p:spPr bwMode="auto">
          <a:xfrm>
            <a:off x="5746750" y="6107113"/>
            <a:ext cx="1588" cy="539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6005" name="Line 69"/>
          <p:cNvSpPr>
            <a:spLocks noChangeShapeType="1"/>
          </p:cNvSpPr>
          <p:nvPr/>
        </p:nvSpPr>
        <p:spPr bwMode="auto">
          <a:xfrm>
            <a:off x="5930900" y="6107113"/>
            <a:ext cx="1588" cy="539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6006" name="Line 70"/>
          <p:cNvSpPr>
            <a:spLocks noChangeShapeType="1"/>
          </p:cNvSpPr>
          <p:nvPr/>
        </p:nvSpPr>
        <p:spPr bwMode="auto">
          <a:xfrm>
            <a:off x="6099175" y="6107113"/>
            <a:ext cx="1588" cy="539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6007" name="Line 71"/>
          <p:cNvSpPr>
            <a:spLocks noChangeShapeType="1"/>
          </p:cNvSpPr>
          <p:nvPr/>
        </p:nvSpPr>
        <p:spPr bwMode="auto">
          <a:xfrm>
            <a:off x="6283325" y="6107113"/>
            <a:ext cx="1588" cy="539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6008" name="Line 72"/>
          <p:cNvSpPr>
            <a:spLocks noChangeShapeType="1"/>
          </p:cNvSpPr>
          <p:nvPr/>
        </p:nvSpPr>
        <p:spPr bwMode="auto">
          <a:xfrm>
            <a:off x="6453188" y="6107113"/>
            <a:ext cx="1587" cy="1079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6009" name="Rectangle 73"/>
          <p:cNvSpPr>
            <a:spLocks noChangeArrowheads="1"/>
          </p:cNvSpPr>
          <p:nvPr/>
        </p:nvSpPr>
        <p:spPr bwMode="auto">
          <a:xfrm>
            <a:off x="6154738" y="6235700"/>
            <a:ext cx="508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>
                <a:solidFill>
                  <a:srgbClr val="000000"/>
                </a:solidFill>
              </a:rPr>
              <a:t>2000</a:t>
            </a:r>
            <a:endParaRPr lang="cs-CZ"/>
          </a:p>
        </p:txBody>
      </p:sp>
      <p:sp>
        <p:nvSpPr>
          <p:cNvPr id="296010" name="Line 74"/>
          <p:cNvSpPr>
            <a:spLocks noChangeShapeType="1"/>
          </p:cNvSpPr>
          <p:nvPr/>
        </p:nvSpPr>
        <p:spPr bwMode="auto">
          <a:xfrm flipV="1">
            <a:off x="6453188" y="757238"/>
            <a:ext cx="1587" cy="5349875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6011" name="Line 75"/>
          <p:cNvSpPr>
            <a:spLocks noChangeShapeType="1"/>
          </p:cNvSpPr>
          <p:nvPr/>
        </p:nvSpPr>
        <p:spPr bwMode="auto">
          <a:xfrm>
            <a:off x="6637338" y="6107113"/>
            <a:ext cx="1587" cy="539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6012" name="Line 76"/>
          <p:cNvSpPr>
            <a:spLocks noChangeShapeType="1"/>
          </p:cNvSpPr>
          <p:nvPr/>
        </p:nvSpPr>
        <p:spPr bwMode="auto">
          <a:xfrm>
            <a:off x="6807200" y="6107113"/>
            <a:ext cx="1588" cy="539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6013" name="Line 77"/>
          <p:cNvSpPr>
            <a:spLocks noChangeShapeType="1"/>
          </p:cNvSpPr>
          <p:nvPr/>
        </p:nvSpPr>
        <p:spPr bwMode="auto">
          <a:xfrm>
            <a:off x="6991350" y="6107113"/>
            <a:ext cx="1588" cy="539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6014" name="Line 78"/>
          <p:cNvSpPr>
            <a:spLocks noChangeShapeType="1"/>
          </p:cNvSpPr>
          <p:nvPr/>
        </p:nvSpPr>
        <p:spPr bwMode="auto">
          <a:xfrm>
            <a:off x="7159625" y="6107113"/>
            <a:ext cx="1588" cy="539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6015" name="Line 79"/>
          <p:cNvSpPr>
            <a:spLocks noChangeShapeType="1"/>
          </p:cNvSpPr>
          <p:nvPr/>
        </p:nvSpPr>
        <p:spPr bwMode="auto">
          <a:xfrm>
            <a:off x="7343775" y="6107113"/>
            <a:ext cx="1588" cy="539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6016" name="Line 80"/>
          <p:cNvSpPr>
            <a:spLocks noChangeShapeType="1"/>
          </p:cNvSpPr>
          <p:nvPr/>
        </p:nvSpPr>
        <p:spPr bwMode="auto">
          <a:xfrm>
            <a:off x="7513638" y="6107113"/>
            <a:ext cx="1587" cy="539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6017" name="Line 81"/>
          <p:cNvSpPr>
            <a:spLocks noChangeShapeType="1"/>
          </p:cNvSpPr>
          <p:nvPr/>
        </p:nvSpPr>
        <p:spPr bwMode="auto">
          <a:xfrm>
            <a:off x="7697788" y="6107113"/>
            <a:ext cx="1587" cy="539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6018" name="Line 82"/>
          <p:cNvSpPr>
            <a:spLocks noChangeShapeType="1"/>
          </p:cNvSpPr>
          <p:nvPr/>
        </p:nvSpPr>
        <p:spPr bwMode="auto">
          <a:xfrm>
            <a:off x="7866063" y="6107113"/>
            <a:ext cx="1587" cy="539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6019" name="Line 83"/>
          <p:cNvSpPr>
            <a:spLocks noChangeShapeType="1"/>
          </p:cNvSpPr>
          <p:nvPr/>
        </p:nvSpPr>
        <p:spPr bwMode="auto">
          <a:xfrm>
            <a:off x="8050213" y="6107113"/>
            <a:ext cx="1587" cy="539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6020" name="Line 84"/>
          <p:cNvSpPr>
            <a:spLocks noChangeShapeType="1"/>
          </p:cNvSpPr>
          <p:nvPr/>
        </p:nvSpPr>
        <p:spPr bwMode="auto">
          <a:xfrm>
            <a:off x="8220075" y="6107113"/>
            <a:ext cx="1588" cy="1079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6021" name="Rectangle 85"/>
          <p:cNvSpPr>
            <a:spLocks noChangeArrowheads="1"/>
          </p:cNvSpPr>
          <p:nvPr/>
        </p:nvSpPr>
        <p:spPr bwMode="auto">
          <a:xfrm>
            <a:off x="7921625" y="6235700"/>
            <a:ext cx="508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>
                <a:solidFill>
                  <a:srgbClr val="000000"/>
                </a:solidFill>
              </a:rPr>
              <a:t>2010</a:t>
            </a:r>
            <a:endParaRPr lang="cs-CZ"/>
          </a:p>
        </p:txBody>
      </p:sp>
      <p:sp>
        <p:nvSpPr>
          <p:cNvPr id="296022" name="Line 86"/>
          <p:cNvSpPr>
            <a:spLocks noChangeShapeType="1"/>
          </p:cNvSpPr>
          <p:nvPr/>
        </p:nvSpPr>
        <p:spPr bwMode="auto">
          <a:xfrm flipV="1">
            <a:off x="8220075" y="757238"/>
            <a:ext cx="1588" cy="5349875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6023" name="Freeform 87"/>
          <p:cNvSpPr>
            <a:spLocks/>
          </p:cNvSpPr>
          <p:nvPr/>
        </p:nvSpPr>
        <p:spPr bwMode="auto">
          <a:xfrm>
            <a:off x="1152525" y="1731963"/>
            <a:ext cx="6713538" cy="1765300"/>
          </a:xfrm>
          <a:custGeom>
            <a:avLst/>
            <a:gdLst>
              <a:gd name="T0" fmla="*/ 0 w 437"/>
              <a:gd name="T1" fmla="*/ 163 h 165"/>
              <a:gd name="T2" fmla="*/ 12 w 437"/>
              <a:gd name="T3" fmla="*/ 165 h 165"/>
              <a:gd name="T4" fmla="*/ 23 w 437"/>
              <a:gd name="T5" fmla="*/ 163 h 165"/>
              <a:gd name="T6" fmla="*/ 35 w 437"/>
              <a:gd name="T7" fmla="*/ 159 h 165"/>
              <a:gd name="T8" fmla="*/ 46 w 437"/>
              <a:gd name="T9" fmla="*/ 156 h 165"/>
              <a:gd name="T10" fmla="*/ 58 w 437"/>
              <a:gd name="T11" fmla="*/ 157 h 165"/>
              <a:gd name="T12" fmla="*/ 69 w 437"/>
              <a:gd name="T13" fmla="*/ 157 h 165"/>
              <a:gd name="T14" fmla="*/ 81 w 437"/>
              <a:gd name="T15" fmla="*/ 146 h 165"/>
              <a:gd name="T16" fmla="*/ 92 w 437"/>
              <a:gd name="T17" fmla="*/ 143 h 165"/>
              <a:gd name="T18" fmla="*/ 104 w 437"/>
              <a:gd name="T19" fmla="*/ 142 h 165"/>
              <a:gd name="T20" fmla="*/ 115 w 437"/>
              <a:gd name="T21" fmla="*/ 137 h 165"/>
              <a:gd name="T22" fmla="*/ 127 w 437"/>
              <a:gd name="T23" fmla="*/ 130 h 165"/>
              <a:gd name="T24" fmla="*/ 138 w 437"/>
              <a:gd name="T25" fmla="*/ 121 h 165"/>
              <a:gd name="T26" fmla="*/ 150 w 437"/>
              <a:gd name="T27" fmla="*/ 116 h 165"/>
              <a:gd name="T28" fmla="*/ 161 w 437"/>
              <a:gd name="T29" fmla="*/ 109 h 165"/>
              <a:gd name="T30" fmla="*/ 173 w 437"/>
              <a:gd name="T31" fmla="*/ 113 h 165"/>
              <a:gd name="T32" fmla="*/ 184 w 437"/>
              <a:gd name="T33" fmla="*/ 106 h 165"/>
              <a:gd name="T34" fmla="*/ 196 w 437"/>
              <a:gd name="T35" fmla="*/ 102 h 165"/>
              <a:gd name="T36" fmla="*/ 207 w 437"/>
              <a:gd name="T37" fmla="*/ 106 h 165"/>
              <a:gd name="T38" fmla="*/ 219 w 437"/>
              <a:gd name="T39" fmla="*/ 88 h 165"/>
              <a:gd name="T40" fmla="*/ 230 w 437"/>
              <a:gd name="T41" fmla="*/ 90 h 165"/>
              <a:gd name="T42" fmla="*/ 242 w 437"/>
              <a:gd name="T43" fmla="*/ 85 h 165"/>
              <a:gd name="T44" fmla="*/ 253 w 437"/>
              <a:gd name="T45" fmla="*/ 76 h 165"/>
              <a:gd name="T46" fmla="*/ 265 w 437"/>
              <a:gd name="T47" fmla="*/ 76 h 165"/>
              <a:gd name="T48" fmla="*/ 276 w 437"/>
              <a:gd name="T49" fmla="*/ 58 h 165"/>
              <a:gd name="T50" fmla="*/ 288 w 437"/>
              <a:gd name="T51" fmla="*/ 57 h 165"/>
              <a:gd name="T52" fmla="*/ 299 w 437"/>
              <a:gd name="T53" fmla="*/ 52 h 165"/>
              <a:gd name="T54" fmla="*/ 311 w 437"/>
              <a:gd name="T55" fmla="*/ 47 h 165"/>
              <a:gd name="T56" fmla="*/ 322 w 437"/>
              <a:gd name="T57" fmla="*/ 44 h 165"/>
              <a:gd name="T58" fmla="*/ 334 w 437"/>
              <a:gd name="T59" fmla="*/ 43 h 165"/>
              <a:gd name="T60" fmla="*/ 345 w 437"/>
              <a:gd name="T61" fmla="*/ 36 h 165"/>
              <a:gd name="T62" fmla="*/ 357 w 437"/>
              <a:gd name="T63" fmla="*/ 34 h 165"/>
              <a:gd name="T64" fmla="*/ 368 w 437"/>
              <a:gd name="T65" fmla="*/ 32 h 165"/>
              <a:gd name="T66" fmla="*/ 380 w 437"/>
              <a:gd name="T67" fmla="*/ 25 h 165"/>
              <a:gd name="T68" fmla="*/ 391 w 437"/>
              <a:gd name="T69" fmla="*/ 20 h 165"/>
              <a:gd name="T70" fmla="*/ 403 w 437"/>
              <a:gd name="T71" fmla="*/ 14 h 165"/>
              <a:gd name="T72" fmla="*/ 414 w 437"/>
              <a:gd name="T73" fmla="*/ 8 h 165"/>
              <a:gd name="T74" fmla="*/ 426 w 437"/>
              <a:gd name="T75" fmla="*/ 4 h 165"/>
              <a:gd name="T76" fmla="*/ 437 w 437"/>
              <a:gd name="T7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37" h="165">
                <a:moveTo>
                  <a:pt x="0" y="163"/>
                </a:moveTo>
                <a:lnTo>
                  <a:pt x="12" y="165"/>
                </a:lnTo>
                <a:lnTo>
                  <a:pt x="23" y="163"/>
                </a:lnTo>
                <a:lnTo>
                  <a:pt x="35" y="159"/>
                </a:lnTo>
                <a:lnTo>
                  <a:pt x="46" y="156"/>
                </a:lnTo>
                <a:lnTo>
                  <a:pt x="58" y="157"/>
                </a:lnTo>
                <a:lnTo>
                  <a:pt x="69" y="157"/>
                </a:lnTo>
                <a:lnTo>
                  <a:pt x="81" y="146"/>
                </a:lnTo>
                <a:lnTo>
                  <a:pt x="92" y="143"/>
                </a:lnTo>
                <a:lnTo>
                  <a:pt x="104" y="142"/>
                </a:lnTo>
                <a:lnTo>
                  <a:pt x="115" y="137"/>
                </a:lnTo>
                <a:lnTo>
                  <a:pt x="127" y="130"/>
                </a:lnTo>
                <a:lnTo>
                  <a:pt x="138" y="121"/>
                </a:lnTo>
                <a:lnTo>
                  <a:pt x="150" y="116"/>
                </a:lnTo>
                <a:lnTo>
                  <a:pt x="161" y="109"/>
                </a:lnTo>
                <a:lnTo>
                  <a:pt x="173" y="113"/>
                </a:lnTo>
                <a:lnTo>
                  <a:pt x="184" y="106"/>
                </a:lnTo>
                <a:lnTo>
                  <a:pt x="196" y="102"/>
                </a:lnTo>
                <a:lnTo>
                  <a:pt x="207" y="106"/>
                </a:lnTo>
                <a:lnTo>
                  <a:pt x="219" y="88"/>
                </a:lnTo>
                <a:lnTo>
                  <a:pt x="230" y="90"/>
                </a:lnTo>
                <a:lnTo>
                  <a:pt x="242" y="85"/>
                </a:lnTo>
                <a:lnTo>
                  <a:pt x="253" y="76"/>
                </a:lnTo>
                <a:lnTo>
                  <a:pt x="265" y="76"/>
                </a:lnTo>
                <a:lnTo>
                  <a:pt x="276" y="58"/>
                </a:lnTo>
                <a:lnTo>
                  <a:pt x="288" y="57"/>
                </a:lnTo>
                <a:lnTo>
                  <a:pt x="299" y="52"/>
                </a:lnTo>
                <a:lnTo>
                  <a:pt x="311" y="47"/>
                </a:lnTo>
                <a:lnTo>
                  <a:pt x="322" y="44"/>
                </a:lnTo>
                <a:lnTo>
                  <a:pt x="334" y="43"/>
                </a:lnTo>
                <a:lnTo>
                  <a:pt x="345" y="36"/>
                </a:lnTo>
                <a:lnTo>
                  <a:pt x="357" y="34"/>
                </a:lnTo>
                <a:lnTo>
                  <a:pt x="368" y="32"/>
                </a:lnTo>
                <a:lnTo>
                  <a:pt x="380" y="25"/>
                </a:lnTo>
                <a:lnTo>
                  <a:pt x="391" y="20"/>
                </a:lnTo>
                <a:lnTo>
                  <a:pt x="403" y="14"/>
                </a:lnTo>
                <a:lnTo>
                  <a:pt x="414" y="8"/>
                </a:lnTo>
                <a:lnTo>
                  <a:pt x="426" y="4"/>
                </a:lnTo>
                <a:lnTo>
                  <a:pt x="437" y="0"/>
                </a:lnTo>
              </a:path>
            </a:pathLst>
          </a:custGeom>
          <a:noFill/>
          <a:ln w="15875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6024" name="Freeform 88"/>
          <p:cNvSpPr>
            <a:spLocks/>
          </p:cNvSpPr>
          <p:nvPr/>
        </p:nvSpPr>
        <p:spPr bwMode="auto">
          <a:xfrm>
            <a:off x="1152525" y="1689100"/>
            <a:ext cx="6713538" cy="2438400"/>
          </a:xfrm>
          <a:custGeom>
            <a:avLst/>
            <a:gdLst>
              <a:gd name="T0" fmla="*/ 0 w 437"/>
              <a:gd name="T1" fmla="*/ 216 h 228"/>
              <a:gd name="T2" fmla="*/ 12 w 437"/>
              <a:gd name="T3" fmla="*/ 228 h 228"/>
              <a:gd name="T4" fmla="*/ 23 w 437"/>
              <a:gd name="T5" fmla="*/ 198 h 228"/>
              <a:gd name="T6" fmla="*/ 35 w 437"/>
              <a:gd name="T7" fmla="*/ 208 h 228"/>
              <a:gd name="T8" fmla="*/ 46 w 437"/>
              <a:gd name="T9" fmla="*/ 200 h 228"/>
              <a:gd name="T10" fmla="*/ 58 w 437"/>
              <a:gd name="T11" fmla="*/ 206 h 228"/>
              <a:gd name="T12" fmla="*/ 69 w 437"/>
              <a:gd name="T13" fmla="*/ 193 h 228"/>
              <a:gd name="T14" fmla="*/ 81 w 437"/>
              <a:gd name="T15" fmla="*/ 181 h 228"/>
              <a:gd name="T16" fmla="*/ 92 w 437"/>
              <a:gd name="T17" fmla="*/ 178 h 228"/>
              <a:gd name="T18" fmla="*/ 104 w 437"/>
              <a:gd name="T19" fmla="*/ 164 h 228"/>
              <a:gd name="T20" fmla="*/ 115 w 437"/>
              <a:gd name="T21" fmla="*/ 148 h 228"/>
              <a:gd name="T22" fmla="*/ 127 w 437"/>
              <a:gd name="T23" fmla="*/ 144 h 228"/>
              <a:gd name="T24" fmla="*/ 138 w 437"/>
              <a:gd name="T25" fmla="*/ 128 h 228"/>
              <a:gd name="T26" fmla="*/ 150 w 437"/>
              <a:gd name="T27" fmla="*/ 134 h 228"/>
              <a:gd name="T28" fmla="*/ 161 w 437"/>
              <a:gd name="T29" fmla="*/ 123 h 228"/>
              <a:gd name="T30" fmla="*/ 173 w 437"/>
              <a:gd name="T31" fmla="*/ 126 h 228"/>
              <a:gd name="T32" fmla="*/ 184 w 437"/>
              <a:gd name="T33" fmla="*/ 119 h 228"/>
              <a:gd name="T34" fmla="*/ 196 w 437"/>
              <a:gd name="T35" fmla="*/ 113 h 228"/>
              <a:gd name="T36" fmla="*/ 207 w 437"/>
              <a:gd name="T37" fmla="*/ 113 h 228"/>
              <a:gd name="T38" fmla="*/ 219 w 437"/>
              <a:gd name="T39" fmla="*/ 113 h 228"/>
              <a:gd name="T40" fmla="*/ 230 w 437"/>
              <a:gd name="T41" fmla="*/ 113 h 228"/>
              <a:gd name="T42" fmla="*/ 242 w 437"/>
              <a:gd name="T43" fmla="*/ 111 h 228"/>
              <a:gd name="T44" fmla="*/ 253 w 437"/>
              <a:gd name="T45" fmla="*/ 98 h 228"/>
              <a:gd name="T46" fmla="*/ 265 w 437"/>
              <a:gd name="T47" fmla="*/ 94 h 228"/>
              <a:gd name="T48" fmla="*/ 276 w 437"/>
              <a:gd name="T49" fmla="*/ 86 h 228"/>
              <a:gd name="T50" fmla="*/ 288 w 437"/>
              <a:gd name="T51" fmla="*/ 85 h 228"/>
              <a:gd name="T52" fmla="*/ 299 w 437"/>
              <a:gd name="T53" fmla="*/ 82 h 228"/>
              <a:gd name="T54" fmla="*/ 311 w 437"/>
              <a:gd name="T55" fmla="*/ 70 h 228"/>
              <a:gd name="T56" fmla="*/ 322 w 437"/>
              <a:gd name="T57" fmla="*/ 70 h 228"/>
              <a:gd name="T58" fmla="*/ 334 w 437"/>
              <a:gd name="T59" fmla="*/ 68 h 228"/>
              <a:gd name="T60" fmla="*/ 345 w 437"/>
              <a:gd name="T61" fmla="*/ 51 h 228"/>
              <a:gd name="T62" fmla="*/ 357 w 437"/>
              <a:gd name="T63" fmla="*/ 43 h 228"/>
              <a:gd name="T64" fmla="*/ 368 w 437"/>
              <a:gd name="T65" fmla="*/ 41 h 228"/>
              <a:gd name="T66" fmla="*/ 380 w 437"/>
              <a:gd name="T67" fmla="*/ 44 h 228"/>
              <a:gd name="T68" fmla="*/ 391 w 437"/>
              <a:gd name="T69" fmla="*/ 27 h 228"/>
              <a:gd name="T70" fmla="*/ 403 w 437"/>
              <a:gd name="T71" fmla="*/ 27 h 228"/>
              <a:gd name="T72" fmla="*/ 414 w 437"/>
              <a:gd name="T73" fmla="*/ 7 h 228"/>
              <a:gd name="T74" fmla="*/ 426 w 437"/>
              <a:gd name="T75" fmla="*/ 8 h 228"/>
              <a:gd name="T76" fmla="*/ 437 w 437"/>
              <a:gd name="T77" fmla="*/ 0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37" h="228">
                <a:moveTo>
                  <a:pt x="0" y="216"/>
                </a:moveTo>
                <a:lnTo>
                  <a:pt x="12" y="228"/>
                </a:lnTo>
                <a:lnTo>
                  <a:pt x="23" y="198"/>
                </a:lnTo>
                <a:lnTo>
                  <a:pt x="35" y="208"/>
                </a:lnTo>
                <a:lnTo>
                  <a:pt x="46" y="200"/>
                </a:lnTo>
                <a:lnTo>
                  <a:pt x="58" y="206"/>
                </a:lnTo>
                <a:lnTo>
                  <a:pt x="69" y="193"/>
                </a:lnTo>
                <a:lnTo>
                  <a:pt x="81" y="181"/>
                </a:lnTo>
                <a:lnTo>
                  <a:pt x="92" y="178"/>
                </a:lnTo>
                <a:lnTo>
                  <a:pt x="104" y="164"/>
                </a:lnTo>
                <a:lnTo>
                  <a:pt x="115" y="148"/>
                </a:lnTo>
                <a:lnTo>
                  <a:pt x="127" y="144"/>
                </a:lnTo>
                <a:lnTo>
                  <a:pt x="138" y="128"/>
                </a:lnTo>
                <a:lnTo>
                  <a:pt x="150" y="134"/>
                </a:lnTo>
                <a:lnTo>
                  <a:pt x="161" y="123"/>
                </a:lnTo>
                <a:lnTo>
                  <a:pt x="173" y="126"/>
                </a:lnTo>
                <a:lnTo>
                  <a:pt x="184" y="119"/>
                </a:lnTo>
                <a:lnTo>
                  <a:pt x="196" y="113"/>
                </a:lnTo>
                <a:lnTo>
                  <a:pt x="207" y="113"/>
                </a:lnTo>
                <a:lnTo>
                  <a:pt x="219" y="113"/>
                </a:lnTo>
                <a:lnTo>
                  <a:pt x="230" y="113"/>
                </a:lnTo>
                <a:lnTo>
                  <a:pt x="242" y="111"/>
                </a:lnTo>
                <a:lnTo>
                  <a:pt x="253" y="98"/>
                </a:lnTo>
                <a:lnTo>
                  <a:pt x="265" y="94"/>
                </a:lnTo>
                <a:lnTo>
                  <a:pt x="276" y="86"/>
                </a:lnTo>
                <a:lnTo>
                  <a:pt x="288" y="85"/>
                </a:lnTo>
                <a:lnTo>
                  <a:pt x="299" y="82"/>
                </a:lnTo>
                <a:lnTo>
                  <a:pt x="311" y="70"/>
                </a:lnTo>
                <a:lnTo>
                  <a:pt x="322" y="70"/>
                </a:lnTo>
                <a:lnTo>
                  <a:pt x="334" y="68"/>
                </a:lnTo>
                <a:lnTo>
                  <a:pt x="345" y="51"/>
                </a:lnTo>
                <a:lnTo>
                  <a:pt x="357" y="43"/>
                </a:lnTo>
                <a:lnTo>
                  <a:pt x="368" y="41"/>
                </a:lnTo>
                <a:lnTo>
                  <a:pt x="380" y="44"/>
                </a:lnTo>
                <a:lnTo>
                  <a:pt x="391" y="27"/>
                </a:lnTo>
                <a:lnTo>
                  <a:pt x="403" y="27"/>
                </a:lnTo>
                <a:lnTo>
                  <a:pt x="414" y="7"/>
                </a:lnTo>
                <a:lnTo>
                  <a:pt x="426" y="8"/>
                </a:lnTo>
                <a:lnTo>
                  <a:pt x="437" y="0"/>
                </a:lnTo>
              </a:path>
            </a:pathLst>
          </a:custGeom>
          <a:noFill/>
          <a:ln w="15875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6025" name="Freeform 89"/>
          <p:cNvSpPr>
            <a:spLocks/>
          </p:cNvSpPr>
          <p:nvPr/>
        </p:nvSpPr>
        <p:spPr bwMode="auto">
          <a:xfrm>
            <a:off x="1152525" y="1892300"/>
            <a:ext cx="6897688" cy="1882775"/>
          </a:xfrm>
          <a:custGeom>
            <a:avLst/>
            <a:gdLst>
              <a:gd name="T0" fmla="*/ 0 w 449"/>
              <a:gd name="T1" fmla="*/ 176 h 176"/>
              <a:gd name="T2" fmla="*/ 12 w 449"/>
              <a:gd name="T3" fmla="*/ 170 h 176"/>
              <a:gd name="T4" fmla="*/ 23 w 449"/>
              <a:gd name="T5" fmla="*/ 173 h 176"/>
              <a:gd name="T6" fmla="*/ 35 w 449"/>
              <a:gd name="T7" fmla="*/ 161 h 176"/>
              <a:gd name="T8" fmla="*/ 46 w 449"/>
              <a:gd name="T9" fmla="*/ 151 h 176"/>
              <a:gd name="T10" fmla="*/ 58 w 449"/>
              <a:gd name="T11" fmla="*/ 153 h 176"/>
              <a:gd name="T12" fmla="*/ 69 w 449"/>
              <a:gd name="T13" fmla="*/ 149 h 176"/>
              <a:gd name="T14" fmla="*/ 81 w 449"/>
              <a:gd name="T15" fmla="*/ 133 h 176"/>
              <a:gd name="T16" fmla="*/ 92 w 449"/>
              <a:gd name="T17" fmla="*/ 135 h 176"/>
              <a:gd name="T18" fmla="*/ 104 w 449"/>
              <a:gd name="T19" fmla="*/ 122 h 176"/>
              <a:gd name="T20" fmla="*/ 115 w 449"/>
              <a:gd name="T21" fmla="*/ 119 h 176"/>
              <a:gd name="T22" fmla="*/ 127 w 449"/>
              <a:gd name="T23" fmla="*/ 114 h 176"/>
              <a:gd name="T24" fmla="*/ 138 w 449"/>
              <a:gd name="T25" fmla="*/ 112 h 176"/>
              <a:gd name="T26" fmla="*/ 150 w 449"/>
              <a:gd name="T27" fmla="*/ 108 h 176"/>
              <a:gd name="T28" fmla="*/ 161 w 449"/>
              <a:gd name="T29" fmla="*/ 106 h 176"/>
              <a:gd name="T30" fmla="*/ 173 w 449"/>
              <a:gd name="T31" fmla="*/ 105 h 176"/>
              <a:gd name="T32" fmla="*/ 184 w 449"/>
              <a:gd name="T33" fmla="*/ 106 h 176"/>
              <a:gd name="T34" fmla="*/ 196 w 449"/>
              <a:gd name="T35" fmla="*/ 94 h 176"/>
              <a:gd name="T36" fmla="*/ 207 w 449"/>
              <a:gd name="T37" fmla="*/ 89 h 176"/>
              <a:gd name="T38" fmla="*/ 219 w 449"/>
              <a:gd name="T39" fmla="*/ 94 h 176"/>
              <a:gd name="T40" fmla="*/ 230 w 449"/>
              <a:gd name="T41" fmla="*/ 89 h 176"/>
              <a:gd name="T42" fmla="*/ 242 w 449"/>
              <a:gd name="T43" fmla="*/ 86 h 176"/>
              <a:gd name="T44" fmla="*/ 253 w 449"/>
              <a:gd name="T45" fmla="*/ 81 h 176"/>
              <a:gd name="T46" fmla="*/ 265 w 449"/>
              <a:gd name="T47" fmla="*/ 90 h 176"/>
              <a:gd name="T48" fmla="*/ 276 w 449"/>
              <a:gd name="T49" fmla="*/ 77 h 176"/>
              <a:gd name="T50" fmla="*/ 288 w 449"/>
              <a:gd name="T51" fmla="*/ 77 h 176"/>
              <a:gd name="T52" fmla="*/ 299 w 449"/>
              <a:gd name="T53" fmla="*/ 76 h 176"/>
              <a:gd name="T54" fmla="*/ 311 w 449"/>
              <a:gd name="T55" fmla="*/ 66 h 176"/>
              <a:gd name="T56" fmla="*/ 322 w 449"/>
              <a:gd name="T57" fmla="*/ 65 h 176"/>
              <a:gd name="T58" fmla="*/ 334 w 449"/>
              <a:gd name="T59" fmla="*/ 67 h 176"/>
              <a:gd name="T60" fmla="*/ 345 w 449"/>
              <a:gd name="T61" fmla="*/ 62 h 176"/>
              <a:gd name="T62" fmla="*/ 357 w 449"/>
              <a:gd name="T63" fmla="*/ 57 h 176"/>
              <a:gd name="T64" fmla="*/ 368 w 449"/>
              <a:gd name="T65" fmla="*/ 55 h 176"/>
              <a:gd name="T66" fmla="*/ 380 w 449"/>
              <a:gd name="T67" fmla="*/ 49 h 176"/>
              <a:gd name="T68" fmla="*/ 391 w 449"/>
              <a:gd name="T69" fmla="*/ 34 h 176"/>
              <a:gd name="T70" fmla="*/ 403 w 449"/>
              <a:gd name="T71" fmla="*/ 27 h 176"/>
              <a:gd name="T72" fmla="*/ 414 w 449"/>
              <a:gd name="T73" fmla="*/ 17 h 176"/>
              <a:gd name="T74" fmla="*/ 426 w 449"/>
              <a:gd name="T75" fmla="*/ 5 h 176"/>
              <a:gd name="T76" fmla="*/ 437 w 449"/>
              <a:gd name="T77" fmla="*/ 2 h 176"/>
              <a:gd name="T78" fmla="*/ 449 w 449"/>
              <a:gd name="T79" fmla="*/ 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49" h="176">
                <a:moveTo>
                  <a:pt x="0" y="176"/>
                </a:moveTo>
                <a:lnTo>
                  <a:pt x="12" y="170"/>
                </a:lnTo>
                <a:lnTo>
                  <a:pt x="23" y="173"/>
                </a:lnTo>
                <a:lnTo>
                  <a:pt x="35" y="161"/>
                </a:lnTo>
                <a:lnTo>
                  <a:pt x="46" y="151"/>
                </a:lnTo>
                <a:lnTo>
                  <a:pt x="58" y="153"/>
                </a:lnTo>
                <a:lnTo>
                  <a:pt x="69" y="149"/>
                </a:lnTo>
                <a:lnTo>
                  <a:pt x="81" y="133"/>
                </a:lnTo>
                <a:lnTo>
                  <a:pt x="92" y="135"/>
                </a:lnTo>
                <a:lnTo>
                  <a:pt x="104" y="122"/>
                </a:lnTo>
                <a:lnTo>
                  <a:pt x="115" y="119"/>
                </a:lnTo>
                <a:lnTo>
                  <a:pt x="127" y="114"/>
                </a:lnTo>
                <a:lnTo>
                  <a:pt x="138" y="112"/>
                </a:lnTo>
                <a:lnTo>
                  <a:pt x="150" y="108"/>
                </a:lnTo>
                <a:lnTo>
                  <a:pt x="161" y="106"/>
                </a:lnTo>
                <a:lnTo>
                  <a:pt x="173" y="105"/>
                </a:lnTo>
                <a:lnTo>
                  <a:pt x="184" y="106"/>
                </a:lnTo>
                <a:lnTo>
                  <a:pt x="196" y="94"/>
                </a:lnTo>
                <a:lnTo>
                  <a:pt x="207" y="89"/>
                </a:lnTo>
                <a:lnTo>
                  <a:pt x="219" y="94"/>
                </a:lnTo>
                <a:lnTo>
                  <a:pt x="230" y="89"/>
                </a:lnTo>
                <a:lnTo>
                  <a:pt x="242" y="86"/>
                </a:lnTo>
                <a:lnTo>
                  <a:pt x="253" y="81"/>
                </a:lnTo>
                <a:lnTo>
                  <a:pt x="265" y="90"/>
                </a:lnTo>
                <a:lnTo>
                  <a:pt x="276" y="77"/>
                </a:lnTo>
                <a:lnTo>
                  <a:pt x="288" y="77"/>
                </a:lnTo>
                <a:lnTo>
                  <a:pt x="299" y="76"/>
                </a:lnTo>
                <a:lnTo>
                  <a:pt x="311" y="66"/>
                </a:lnTo>
                <a:lnTo>
                  <a:pt x="322" y="65"/>
                </a:lnTo>
                <a:lnTo>
                  <a:pt x="334" y="67"/>
                </a:lnTo>
                <a:lnTo>
                  <a:pt x="345" y="62"/>
                </a:lnTo>
                <a:lnTo>
                  <a:pt x="357" y="57"/>
                </a:lnTo>
                <a:lnTo>
                  <a:pt x="368" y="55"/>
                </a:lnTo>
                <a:lnTo>
                  <a:pt x="380" y="49"/>
                </a:lnTo>
                <a:lnTo>
                  <a:pt x="391" y="34"/>
                </a:lnTo>
                <a:lnTo>
                  <a:pt x="403" y="27"/>
                </a:lnTo>
                <a:lnTo>
                  <a:pt x="414" y="17"/>
                </a:lnTo>
                <a:lnTo>
                  <a:pt x="426" y="5"/>
                </a:lnTo>
                <a:lnTo>
                  <a:pt x="437" y="2"/>
                </a:lnTo>
                <a:lnTo>
                  <a:pt x="449" y="0"/>
                </a:lnTo>
              </a:path>
            </a:pathLst>
          </a:custGeom>
          <a:noFill/>
          <a:ln w="15875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6026" name="Freeform 90"/>
          <p:cNvSpPr>
            <a:spLocks/>
          </p:cNvSpPr>
          <p:nvPr/>
        </p:nvSpPr>
        <p:spPr bwMode="auto">
          <a:xfrm>
            <a:off x="1336675" y="1806575"/>
            <a:ext cx="6529388" cy="3027363"/>
          </a:xfrm>
          <a:custGeom>
            <a:avLst/>
            <a:gdLst>
              <a:gd name="T0" fmla="*/ 0 w 425"/>
              <a:gd name="T1" fmla="*/ 283 h 283"/>
              <a:gd name="T2" fmla="*/ 11 w 425"/>
              <a:gd name="T3" fmla="*/ 255 h 283"/>
              <a:gd name="T4" fmla="*/ 23 w 425"/>
              <a:gd name="T5" fmla="*/ 256 h 283"/>
              <a:gd name="T6" fmla="*/ 34 w 425"/>
              <a:gd name="T7" fmla="*/ 250 h 283"/>
              <a:gd name="T8" fmla="*/ 46 w 425"/>
              <a:gd name="T9" fmla="*/ 251 h 283"/>
              <a:gd name="T10" fmla="*/ 57 w 425"/>
              <a:gd name="T11" fmla="*/ 251 h 283"/>
              <a:gd name="T12" fmla="*/ 69 w 425"/>
              <a:gd name="T13" fmla="*/ 211 h 283"/>
              <a:gd name="T14" fmla="*/ 80 w 425"/>
              <a:gd name="T15" fmla="*/ 226 h 283"/>
              <a:gd name="T16" fmla="*/ 92 w 425"/>
              <a:gd name="T17" fmla="*/ 213 h 283"/>
              <a:gd name="T18" fmla="*/ 103 w 425"/>
              <a:gd name="T19" fmla="*/ 210 h 283"/>
              <a:gd name="T20" fmla="*/ 115 w 425"/>
              <a:gd name="T21" fmla="*/ 216 h 283"/>
              <a:gd name="T22" fmla="*/ 126 w 425"/>
              <a:gd name="T23" fmla="*/ 213 h 283"/>
              <a:gd name="T24" fmla="*/ 138 w 425"/>
              <a:gd name="T25" fmla="*/ 194 h 283"/>
              <a:gd name="T26" fmla="*/ 149 w 425"/>
              <a:gd name="T27" fmla="*/ 195 h 283"/>
              <a:gd name="T28" fmla="*/ 161 w 425"/>
              <a:gd name="T29" fmla="*/ 183 h 283"/>
              <a:gd name="T30" fmla="*/ 172 w 425"/>
              <a:gd name="T31" fmla="*/ 165 h 283"/>
              <a:gd name="T32" fmla="*/ 184 w 425"/>
              <a:gd name="T33" fmla="*/ 174 h 283"/>
              <a:gd name="T34" fmla="*/ 195 w 425"/>
              <a:gd name="T35" fmla="*/ 160 h 283"/>
              <a:gd name="T36" fmla="*/ 207 w 425"/>
              <a:gd name="T37" fmla="*/ 152 h 283"/>
              <a:gd name="T38" fmla="*/ 218 w 425"/>
              <a:gd name="T39" fmla="*/ 138 h 283"/>
              <a:gd name="T40" fmla="*/ 230 w 425"/>
              <a:gd name="T41" fmla="*/ 137 h 283"/>
              <a:gd name="T42" fmla="*/ 241 w 425"/>
              <a:gd name="T43" fmla="*/ 124 h 283"/>
              <a:gd name="T44" fmla="*/ 253 w 425"/>
              <a:gd name="T45" fmla="*/ 127 h 283"/>
              <a:gd name="T46" fmla="*/ 264 w 425"/>
              <a:gd name="T47" fmla="*/ 101 h 283"/>
              <a:gd name="T48" fmla="*/ 276 w 425"/>
              <a:gd name="T49" fmla="*/ 92 h 283"/>
              <a:gd name="T50" fmla="*/ 287 w 425"/>
              <a:gd name="T51" fmla="*/ 98 h 283"/>
              <a:gd name="T52" fmla="*/ 299 w 425"/>
              <a:gd name="T53" fmla="*/ 82 h 283"/>
              <a:gd name="T54" fmla="*/ 310 w 425"/>
              <a:gd name="T55" fmla="*/ 84 h 283"/>
              <a:gd name="T56" fmla="*/ 322 w 425"/>
              <a:gd name="T57" fmla="*/ 61 h 283"/>
              <a:gd name="T58" fmla="*/ 333 w 425"/>
              <a:gd name="T59" fmla="*/ 62 h 283"/>
              <a:gd name="T60" fmla="*/ 345 w 425"/>
              <a:gd name="T61" fmla="*/ 67 h 283"/>
              <a:gd name="T62" fmla="*/ 356 w 425"/>
              <a:gd name="T63" fmla="*/ 64 h 283"/>
              <a:gd name="T64" fmla="*/ 368 w 425"/>
              <a:gd name="T65" fmla="*/ 75 h 283"/>
              <a:gd name="T66" fmla="*/ 379 w 425"/>
              <a:gd name="T67" fmla="*/ 37 h 283"/>
              <a:gd name="T68" fmla="*/ 391 w 425"/>
              <a:gd name="T69" fmla="*/ 33 h 283"/>
              <a:gd name="T70" fmla="*/ 402 w 425"/>
              <a:gd name="T71" fmla="*/ 35 h 283"/>
              <a:gd name="T72" fmla="*/ 414 w 425"/>
              <a:gd name="T73" fmla="*/ 28 h 283"/>
              <a:gd name="T74" fmla="*/ 425 w 425"/>
              <a:gd name="T75" fmla="*/ 0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25" h="283">
                <a:moveTo>
                  <a:pt x="0" y="283"/>
                </a:moveTo>
                <a:lnTo>
                  <a:pt x="11" y="255"/>
                </a:lnTo>
                <a:lnTo>
                  <a:pt x="23" y="256"/>
                </a:lnTo>
                <a:lnTo>
                  <a:pt x="34" y="250"/>
                </a:lnTo>
                <a:lnTo>
                  <a:pt x="46" y="251"/>
                </a:lnTo>
                <a:lnTo>
                  <a:pt x="57" y="251"/>
                </a:lnTo>
                <a:lnTo>
                  <a:pt x="69" y="211"/>
                </a:lnTo>
                <a:lnTo>
                  <a:pt x="80" y="226"/>
                </a:lnTo>
                <a:lnTo>
                  <a:pt x="92" y="213"/>
                </a:lnTo>
                <a:lnTo>
                  <a:pt x="103" y="210"/>
                </a:lnTo>
                <a:lnTo>
                  <a:pt x="115" y="216"/>
                </a:lnTo>
                <a:lnTo>
                  <a:pt x="126" y="213"/>
                </a:lnTo>
                <a:lnTo>
                  <a:pt x="138" y="194"/>
                </a:lnTo>
                <a:lnTo>
                  <a:pt x="149" y="195"/>
                </a:lnTo>
                <a:lnTo>
                  <a:pt x="161" y="183"/>
                </a:lnTo>
                <a:lnTo>
                  <a:pt x="172" y="165"/>
                </a:lnTo>
                <a:lnTo>
                  <a:pt x="184" y="174"/>
                </a:lnTo>
                <a:lnTo>
                  <a:pt x="195" y="160"/>
                </a:lnTo>
                <a:lnTo>
                  <a:pt x="207" y="152"/>
                </a:lnTo>
                <a:lnTo>
                  <a:pt x="218" y="138"/>
                </a:lnTo>
                <a:lnTo>
                  <a:pt x="230" y="137"/>
                </a:lnTo>
                <a:lnTo>
                  <a:pt x="241" y="124"/>
                </a:lnTo>
                <a:lnTo>
                  <a:pt x="253" y="127"/>
                </a:lnTo>
                <a:lnTo>
                  <a:pt x="264" y="101"/>
                </a:lnTo>
                <a:lnTo>
                  <a:pt x="276" y="92"/>
                </a:lnTo>
                <a:lnTo>
                  <a:pt x="287" y="98"/>
                </a:lnTo>
                <a:lnTo>
                  <a:pt x="299" y="82"/>
                </a:lnTo>
                <a:lnTo>
                  <a:pt x="310" y="84"/>
                </a:lnTo>
                <a:lnTo>
                  <a:pt x="322" y="61"/>
                </a:lnTo>
                <a:lnTo>
                  <a:pt x="333" y="62"/>
                </a:lnTo>
                <a:lnTo>
                  <a:pt x="345" y="67"/>
                </a:lnTo>
                <a:lnTo>
                  <a:pt x="356" y="64"/>
                </a:lnTo>
                <a:lnTo>
                  <a:pt x="368" y="75"/>
                </a:lnTo>
                <a:lnTo>
                  <a:pt x="379" y="37"/>
                </a:lnTo>
                <a:lnTo>
                  <a:pt x="391" y="33"/>
                </a:lnTo>
                <a:lnTo>
                  <a:pt x="402" y="35"/>
                </a:lnTo>
                <a:lnTo>
                  <a:pt x="414" y="28"/>
                </a:lnTo>
                <a:lnTo>
                  <a:pt x="425" y="0"/>
                </a:lnTo>
              </a:path>
            </a:pathLst>
          </a:custGeom>
          <a:noFill/>
          <a:ln w="15875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6027" name="Freeform 91"/>
          <p:cNvSpPr>
            <a:spLocks/>
          </p:cNvSpPr>
          <p:nvPr/>
        </p:nvSpPr>
        <p:spPr bwMode="auto">
          <a:xfrm>
            <a:off x="1152525" y="1646238"/>
            <a:ext cx="6545263" cy="2674937"/>
          </a:xfrm>
          <a:custGeom>
            <a:avLst/>
            <a:gdLst>
              <a:gd name="T0" fmla="*/ 0 w 426"/>
              <a:gd name="T1" fmla="*/ 250 h 250"/>
              <a:gd name="T2" fmla="*/ 12 w 426"/>
              <a:gd name="T3" fmla="*/ 244 h 250"/>
              <a:gd name="T4" fmla="*/ 23 w 426"/>
              <a:gd name="T5" fmla="*/ 240 h 250"/>
              <a:gd name="T6" fmla="*/ 35 w 426"/>
              <a:gd name="T7" fmla="*/ 243 h 250"/>
              <a:gd name="T8" fmla="*/ 46 w 426"/>
              <a:gd name="T9" fmla="*/ 217 h 250"/>
              <a:gd name="T10" fmla="*/ 58 w 426"/>
              <a:gd name="T11" fmla="*/ 219 h 250"/>
              <a:gd name="T12" fmla="*/ 69 w 426"/>
              <a:gd name="T13" fmla="*/ 209 h 250"/>
              <a:gd name="T14" fmla="*/ 81 w 426"/>
              <a:gd name="T15" fmla="*/ 200 h 250"/>
              <a:gd name="T16" fmla="*/ 92 w 426"/>
              <a:gd name="T17" fmla="*/ 191 h 250"/>
              <a:gd name="T18" fmla="*/ 104 w 426"/>
              <a:gd name="T19" fmla="*/ 182 h 250"/>
              <a:gd name="T20" fmla="*/ 115 w 426"/>
              <a:gd name="T21" fmla="*/ 183 h 250"/>
              <a:gd name="T22" fmla="*/ 127 w 426"/>
              <a:gd name="T23" fmla="*/ 169 h 250"/>
              <a:gd name="T24" fmla="*/ 138 w 426"/>
              <a:gd name="T25" fmla="*/ 167 h 250"/>
              <a:gd name="T26" fmla="*/ 150 w 426"/>
              <a:gd name="T27" fmla="*/ 173 h 250"/>
              <a:gd name="T28" fmla="*/ 161 w 426"/>
              <a:gd name="T29" fmla="*/ 153 h 250"/>
              <a:gd name="T30" fmla="*/ 173 w 426"/>
              <a:gd name="T31" fmla="*/ 150 h 250"/>
              <a:gd name="T32" fmla="*/ 184 w 426"/>
              <a:gd name="T33" fmla="*/ 141 h 250"/>
              <a:gd name="T34" fmla="*/ 196 w 426"/>
              <a:gd name="T35" fmla="*/ 129 h 250"/>
              <a:gd name="T36" fmla="*/ 207 w 426"/>
              <a:gd name="T37" fmla="*/ 125 h 250"/>
              <a:gd name="T38" fmla="*/ 219 w 426"/>
              <a:gd name="T39" fmla="*/ 115 h 250"/>
              <a:gd name="T40" fmla="*/ 230 w 426"/>
              <a:gd name="T41" fmla="*/ 112 h 250"/>
              <a:gd name="T42" fmla="*/ 242 w 426"/>
              <a:gd name="T43" fmla="*/ 112 h 250"/>
              <a:gd name="T44" fmla="*/ 253 w 426"/>
              <a:gd name="T45" fmla="*/ 105 h 250"/>
              <a:gd name="T46" fmla="*/ 265 w 426"/>
              <a:gd name="T47" fmla="*/ 99 h 250"/>
              <a:gd name="T48" fmla="*/ 276 w 426"/>
              <a:gd name="T49" fmla="*/ 94 h 250"/>
              <a:gd name="T50" fmla="*/ 288 w 426"/>
              <a:gd name="T51" fmla="*/ 88 h 250"/>
              <a:gd name="T52" fmla="*/ 299 w 426"/>
              <a:gd name="T53" fmla="*/ 78 h 250"/>
              <a:gd name="T54" fmla="*/ 311 w 426"/>
              <a:gd name="T55" fmla="*/ 70 h 250"/>
              <a:gd name="T56" fmla="*/ 322 w 426"/>
              <a:gd name="T57" fmla="*/ 68 h 250"/>
              <a:gd name="T58" fmla="*/ 334 w 426"/>
              <a:gd name="T59" fmla="*/ 58 h 250"/>
              <a:gd name="T60" fmla="*/ 345 w 426"/>
              <a:gd name="T61" fmla="*/ 48 h 250"/>
              <a:gd name="T62" fmla="*/ 357 w 426"/>
              <a:gd name="T63" fmla="*/ 40 h 250"/>
              <a:gd name="T64" fmla="*/ 368 w 426"/>
              <a:gd name="T65" fmla="*/ 33 h 250"/>
              <a:gd name="T66" fmla="*/ 380 w 426"/>
              <a:gd name="T67" fmla="*/ 38 h 250"/>
              <a:gd name="T68" fmla="*/ 414 w 426"/>
              <a:gd name="T69" fmla="*/ 2 h 250"/>
              <a:gd name="T70" fmla="*/ 426 w 426"/>
              <a:gd name="T71" fmla="*/ 0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26" h="250">
                <a:moveTo>
                  <a:pt x="0" y="250"/>
                </a:moveTo>
                <a:lnTo>
                  <a:pt x="12" y="244"/>
                </a:lnTo>
                <a:lnTo>
                  <a:pt x="23" y="240"/>
                </a:lnTo>
                <a:lnTo>
                  <a:pt x="35" y="243"/>
                </a:lnTo>
                <a:lnTo>
                  <a:pt x="46" y="217"/>
                </a:lnTo>
                <a:lnTo>
                  <a:pt x="58" y="219"/>
                </a:lnTo>
                <a:lnTo>
                  <a:pt x="69" y="209"/>
                </a:lnTo>
                <a:lnTo>
                  <a:pt x="81" y="200"/>
                </a:lnTo>
                <a:lnTo>
                  <a:pt x="92" y="191"/>
                </a:lnTo>
                <a:lnTo>
                  <a:pt x="104" y="182"/>
                </a:lnTo>
                <a:lnTo>
                  <a:pt x="115" y="183"/>
                </a:lnTo>
                <a:lnTo>
                  <a:pt x="127" y="169"/>
                </a:lnTo>
                <a:lnTo>
                  <a:pt x="138" y="167"/>
                </a:lnTo>
                <a:lnTo>
                  <a:pt x="150" y="173"/>
                </a:lnTo>
                <a:lnTo>
                  <a:pt x="161" y="153"/>
                </a:lnTo>
                <a:lnTo>
                  <a:pt x="173" y="150"/>
                </a:lnTo>
                <a:lnTo>
                  <a:pt x="184" y="141"/>
                </a:lnTo>
                <a:lnTo>
                  <a:pt x="196" y="129"/>
                </a:lnTo>
                <a:lnTo>
                  <a:pt x="207" y="125"/>
                </a:lnTo>
                <a:lnTo>
                  <a:pt x="219" y="115"/>
                </a:lnTo>
                <a:lnTo>
                  <a:pt x="230" y="112"/>
                </a:lnTo>
                <a:lnTo>
                  <a:pt x="242" y="112"/>
                </a:lnTo>
                <a:lnTo>
                  <a:pt x="253" y="105"/>
                </a:lnTo>
                <a:lnTo>
                  <a:pt x="265" y="99"/>
                </a:lnTo>
                <a:lnTo>
                  <a:pt x="276" y="94"/>
                </a:lnTo>
                <a:lnTo>
                  <a:pt x="288" y="88"/>
                </a:lnTo>
                <a:lnTo>
                  <a:pt x="299" y="78"/>
                </a:lnTo>
                <a:lnTo>
                  <a:pt x="311" y="70"/>
                </a:lnTo>
                <a:lnTo>
                  <a:pt x="322" y="68"/>
                </a:lnTo>
                <a:lnTo>
                  <a:pt x="334" y="58"/>
                </a:lnTo>
                <a:lnTo>
                  <a:pt x="345" y="48"/>
                </a:lnTo>
                <a:lnTo>
                  <a:pt x="357" y="40"/>
                </a:lnTo>
                <a:lnTo>
                  <a:pt x="368" y="33"/>
                </a:lnTo>
                <a:lnTo>
                  <a:pt x="380" y="38"/>
                </a:lnTo>
                <a:lnTo>
                  <a:pt x="414" y="2"/>
                </a:lnTo>
                <a:lnTo>
                  <a:pt x="426" y="0"/>
                </a:lnTo>
              </a:path>
            </a:pathLst>
          </a:custGeom>
          <a:noFill/>
          <a:ln w="15875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6028" name="Freeform 92"/>
          <p:cNvSpPr>
            <a:spLocks/>
          </p:cNvSpPr>
          <p:nvPr/>
        </p:nvSpPr>
        <p:spPr bwMode="auto">
          <a:xfrm>
            <a:off x="1152525" y="1987550"/>
            <a:ext cx="6897688" cy="2579688"/>
          </a:xfrm>
          <a:custGeom>
            <a:avLst/>
            <a:gdLst>
              <a:gd name="T0" fmla="*/ 0 w 449"/>
              <a:gd name="T1" fmla="*/ 241 h 241"/>
              <a:gd name="T2" fmla="*/ 12 w 449"/>
              <a:gd name="T3" fmla="*/ 220 h 241"/>
              <a:gd name="T4" fmla="*/ 23 w 449"/>
              <a:gd name="T5" fmla="*/ 237 h 241"/>
              <a:gd name="T6" fmla="*/ 35 w 449"/>
              <a:gd name="T7" fmla="*/ 233 h 241"/>
              <a:gd name="T8" fmla="*/ 46 w 449"/>
              <a:gd name="T9" fmla="*/ 236 h 241"/>
              <a:gd name="T10" fmla="*/ 58 w 449"/>
              <a:gd name="T11" fmla="*/ 222 h 241"/>
              <a:gd name="T12" fmla="*/ 69 w 449"/>
              <a:gd name="T13" fmla="*/ 215 h 241"/>
              <a:gd name="T14" fmla="*/ 81 w 449"/>
              <a:gd name="T15" fmla="*/ 212 h 241"/>
              <a:gd name="T16" fmla="*/ 92 w 449"/>
              <a:gd name="T17" fmla="*/ 213 h 241"/>
              <a:gd name="T18" fmla="*/ 104 w 449"/>
              <a:gd name="T19" fmla="*/ 207 h 241"/>
              <a:gd name="T20" fmla="*/ 115 w 449"/>
              <a:gd name="T21" fmla="*/ 199 h 241"/>
              <a:gd name="T22" fmla="*/ 127 w 449"/>
              <a:gd name="T23" fmla="*/ 189 h 241"/>
              <a:gd name="T24" fmla="*/ 138 w 449"/>
              <a:gd name="T25" fmla="*/ 183 h 241"/>
              <a:gd name="T26" fmla="*/ 150 w 449"/>
              <a:gd name="T27" fmla="*/ 184 h 241"/>
              <a:gd name="T28" fmla="*/ 161 w 449"/>
              <a:gd name="T29" fmla="*/ 169 h 241"/>
              <a:gd name="T30" fmla="*/ 173 w 449"/>
              <a:gd name="T31" fmla="*/ 172 h 241"/>
              <a:gd name="T32" fmla="*/ 184 w 449"/>
              <a:gd name="T33" fmla="*/ 171 h 241"/>
              <a:gd name="T34" fmla="*/ 196 w 449"/>
              <a:gd name="T35" fmla="*/ 150 h 241"/>
              <a:gd name="T36" fmla="*/ 207 w 449"/>
              <a:gd name="T37" fmla="*/ 152 h 241"/>
              <a:gd name="T38" fmla="*/ 219 w 449"/>
              <a:gd name="T39" fmla="*/ 150 h 241"/>
              <a:gd name="T40" fmla="*/ 230 w 449"/>
              <a:gd name="T41" fmla="*/ 140 h 241"/>
              <a:gd name="T42" fmla="*/ 242 w 449"/>
              <a:gd name="T43" fmla="*/ 134 h 241"/>
              <a:gd name="T44" fmla="*/ 253 w 449"/>
              <a:gd name="T45" fmla="*/ 124 h 241"/>
              <a:gd name="T46" fmla="*/ 265 w 449"/>
              <a:gd name="T47" fmla="*/ 127 h 241"/>
              <a:gd name="T48" fmla="*/ 276 w 449"/>
              <a:gd name="T49" fmla="*/ 115 h 241"/>
              <a:gd name="T50" fmla="*/ 288 w 449"/>
              <a:gd name="T51" fmla="*/ 123 h 241"/>
              <a:gd name="T52" fmla="*/ 299 w 449"/>
              <a:gd name="T53" fmla="*/ 113 h 241"/>
              <a:gd name="T54" fmla="*/ 311 w 449"/>
              <a:gd name="T55" fmla="*/ 109 h 241"/>
              <a:gd name="T56" fmla="*/ 322 w 449"/>
              <a:gd name="T57" fmla="*/ 104 h 241"/>
              <a:gd name="T58" fmla="*/ 334 w 449"/>
              <a:gd name="T59" fmla="*/ 107 h 241"/>
              <a:gd name="T60" fmla="*/ 345 w 449"/>
              <a:gd name="T61" fmla="*/ 95 h 241"/>
              <a:gd name="T62" fmla="*/ 357 w 449"/>
              <a:gd name="T63" fmla="*/ 79 h 241"/>
              <a:gd name="T64" fmla="*/ 368 w 449"/>
              <a:gd name="T65" fmla="*/ 66 h 241"/>
              <a:gd name="T66" fmla="*/ 380 w 449"/>
              <a:gd name="T67" fmla="*/ 53 h 241"/>
              <a:gd name="T68" fmla="*/ 391 w 449"/>
              <a:gd name="T69" fmla="*/ 43 h 241"/>
              <a:gd name="T70" fmla="*/ 403 w 449"/>
              <a:gd name="T71" fmla="*/ 30 h 241"/>
              <a:gd name="T72" fmla="*/ 414 w 449"/>
              <a:gd name="T73" fmla="*/ 14 h 241"/>
              <a:gd name="T74" fmla="*/ 426 w 449"/>
              <a:gd name="T75" fmla="*/ 16 h 241"/>
              <a:gd name="T76" fmla="*/ 437 w 449"/>
              <a:gd name="T77" fmla="*/ 0 h 241"/>
              <a:gd name="T78" fmla="*/ 449 w 449"/>
              <a:gd name="T79" fmla="*/ 10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49" h="241">
                <a:moveTo>
                  <a:pt x="0" y="241"/>
                </a:moveTo>
                <a:lnTo>
                  <a:pt x="12" y="220"/>
                </a:lnTo>
                <a:lnTo>
                  <a:pt x="23" y="237"/>
                </a:lnTo>
                <a:lnTo>
                  <a:pt x="35" y="233"/>
                </a:lnTo>
                <a:lnTo>
                  <a:pt x="46" y="236"/>
                </a:lnTo>
                <a:lnTo>
                  <a:pt x="58" y="222"/>
                </a:lnTo>
                <a:lnTo>
                  <a:pt x="69" y="215"/>
                </a:lnTo>
                <a:lnTo>
                  <a:pt x="81" y="212"/>
                </a:lnTo>
                <a:lnTo>
                  <a:pt x="92" y="213"/>
                </a:lnTo>
                <a:lnTo>
                  <a:pt x="104" y="207"/>
                </a:lnTo>
                <a:lnTo>
                  <a:pt x="115" y="199"/>
                </a:lnTo>
                <a:lnTo>
                  <a:pt x="127" y="189"/>
                </a:lnTo>
                <a:lnTo>
                  <a:pt x="138" y="183"/>
                </a:lnTo>
                <a:lnTo>
                  <a:pt x="150" y="184"/>
                </a:lnTo>
                <a:lnTo>
                  <a:pt x="161" y="169"/>
                </a:lnTo>
                <a:lnTo>
                  <a:pt x="173" y="172"/>
                </a:lnTo>
                <a:lnTo>
                  <a:pt x="184" y="171"/>
                </a:lnTo>
                <a:lnTo>
                  <a:pt x="196" y="150"/>
                </a:lnTo>
                <a:lnTo>
                  <a:pt x="207" y="152"/>
                </a:lnTo>
                <a:lnTo>
                  <a:pt x="219" y="150"/>
                </a:lnTo>
                <a:lnTo>
                  <a:pt x="230" y="140"/>
                </a:lnTo>
                <a:lnTo>
                  <a:pt x="242" y="134"/>
                </a:lnTo>
                <a:lnTo>
                  <a:pt x="253" y="124"/>
                </a:lnTo>
                <a:lnTo>
                  <a:pt x="265" y="127"/>
                </a:lnTo>
                <a:lnTo>
                  <a:pt x="276" y="115"/>
                </a:lnTo>
                <a:lnTo>
                  <a:pt x="288" y="123"/>
                </a:lnTo>
                <a:lnTo>
                  <a:pt x="299" y="113"/>
                </a:lnTo>
                <a:lnTo>
                  <a:pt x="311" y="109"/>
                </a:lnTo>
                <a:lnTo>
                  <a:pt x="322" y="104"/>
                </a:lnTo>
                <a:lnTo>
                  <a:pt x="334" y="107"/>
                </a:lnTo>
                <a:lnTo>
                  <a:pt x="345" y="95"/>
                </a:lnTo>
                <a:lnTo>
                  <a:pt x="357" y="79"/>
                </a:lnTo>
                <a:lnTo>
                  <a:pt x="368" y="66"/>
                </a:lnTo>
                <a:lnTo>
                  <a:pt x="380" y="53"/>
                </a:lnTo>
                <a:lnTo>
                  <a:pt x="391" y="43"/>
                </a:lnTo>
                <a:lnTo>
                  <a:pt x="403" y="30"/>
                </a:lnTo>
                <a:lnTo>
                  <a:pt x="414" y="14"/>
                </a:lnTo>
                <a:lnTo>
                  <a:pt x="426" y="16"/>
                </a:lnTo>
                <a:lnTo>
                  <a:pt x="437" y="0"/>
                </a:lnTo>
                <a:lnTo>
                  <a:pt x="449" y="10"/>
                </a:lnTo>
              </a:path>
            </a:pathLst>
          </a:custGeom>
          <a:noFill/>
          <a:ln w="15875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6029" name="Freeform 93"/>
          <p:cNvSpPr>
            <a:spLocks/>
          </p:cNvSpPr>
          <p:nvPr/>
        </p:nvSpPr>
        <p:spPr bwMode="auto">
          <a:xfrm>
            <a:off x="1152525" y="2009775"/>
            <a:ext cx="6897688" cy="1743075"/>
          </a:xfrm>
          <a:custGeom>
            <a:avLst/>
            <a:gdLst>
              <a:gd name="T0" fmla="*/ 0 w 449"/>
              <a:gd name="T1" fmla="*/ 163 h 163"/>
              <a:gd name="T2" fmla="*/ 12 w 449"/>
              <a:gd name="T3" fmla="*/ 156 h 163"/>
              <a:gd name="T4" fmla="*/ 23 w 449"/>
              <a:gd name="T5" fmla="*/ 158 h 163"/>
              <a:gd name="T6" fmla="*/ 35 w 449"/>
              <a:gd name="T7" fmla="*/ 151 h 163"/>
              <a:gd name="T8" fmla="*/ 46 w 449"/>
              <a:gd name="T9" fmla="*/ 139 h 163"/>
              <a:gd name="T10" fmla="*/ 58 w 449"/>
              <a:gd name="T11" fmla="*/ 145 h 163"/>
              <a:gd name="T12" fmla="*/ 69 w 449"/>
              <a:gd name="T13" fmla="*/ 142 h 163"/>
              <a:gd name="T14" fmla="*/ 81 w 449"/>
              <a:gd name="T15" fmla="*/ 140 h 163"/>
              <a:gd name="T16" fmla="*/ 92 w 449"/>
              <a:gd name="T17" fmla="*/ 126 h 163"/>
              <a:gd name="T18" fmla="*/ 104 w 449"/>
              <a:gd name="T19" fmla="*/ 120 h 163"/>
              <a:gd name="T20" fmla="*/ 115 w 449"/>
              <a:gd name="T21" fmla="*/ 123 h 163"/>
              <a:gd name="T22" fmla="*/ 127 w 449"/>
              <a:gd name="T23" fmla="*/ 114 h 163"/>
              <a:gd name="T24" fmla="*/ 138 w 449"/>
              <a:gd name="T25" fmla="*/ 108 h 163"/>
              <a:gd name="T26" fmla="*/ 150 w 449"/>
              <a:gd name="T27" fmla="*/ 113 h 163"/>
              <a:gd name="T28" fmla="*/ 161 w 449"/>
              <a:gd name="T29" fmla="*/ 101 h 163"/>
              <a:gd name="T30" fmla="*/ 173 w 449"/>
              <a:gd name="T31" fmla="*/ 108 h 163"/>
              <a:gd name="T32" fmla="*/ 184 w 449"/>
              <a:gd name="T33" fmla="*/ 95 h 163"/>
              <a:gd name="T34" fmla="*/ 196 w 449"/>
              <a:gd name="T35" fmla="*/ 102 h 163"/>
              <a:gd name="T36" fmla="*/ 207 w 449"/>
              <a:gd name="T37" fmla="*/ 87 h 163"/>
              <a:gd name="T38" fmla="*/ 219 w 449"/>
              <a:gd name="T39" fmla="*/ 82 h 163"/>
              <a:gd name="T40" fmla="*/ 230 w 449"/>
              <a:gd name="T41" fmla="*/ 78 h 163"/>
              <a:gd name="T42" fmla="*/ 242 w 449"/>
              <a:gd name="T43" fmla="*/ 75 h 163"/>
              <a:gd name="T44" fmla="*/ 253 w 449"/>
              <a:gd name="T45" fmla="*/ 76 h 163"/>
              <a:gd name="T46" fmla="*/ 265 w 449"/>
              <a:gd name="T47" fmla="*/ 68 h 163"/>
              <a:gd name="T48" fmla="*/ 276 w 449"/>
              <a:gd name="T49" fmla="*/ 65 h 163"/>
              <a:gd name="T50" fmla="*/ 288 w 449"/>
              <a:gd name="T51" fmla="*/ 66 h 163"/>
              <a:gd name="T52" fmla="*/ 299 w 449"/>
              <a:gd name="T53" fmla="*/ 63 h 163"/>
              <a:gd name="T54" fmla="*/ 311 w 449"/>
              <a:gd name="T55" fmla="*/ 55 h 163"/>
              <a:gd name="T56" fmla="*/ 322 w 449"/>
              <a:gd name="T57" fmla="*/ 57 h 163"/>
              <a:gd name="T58" fmla="*/ 334 w 449"/>
              <a:gd name="T59" fmla="*/ 55 h 163"/>
              <a:gd name="T60" fmla="*/ 345 w 449"/>
              <a:gd name="T61" fmla="*/ 52 h 163"/>
              <a:gd name="T62" fmla="*/ 357 w 449"/>
              <a:gd name="T63" fmla="*/ 42 h 163"/>
              <a:gd name="T64" fmla="*/ 368 w 449"/>
              <a:gd name="T65" fmla="*/ 38 h 163"/>
              <a:gd name="T66" fmla="*/ 380 w 449"/>
              <a:gd name="T67" fmla="*/ 35 h 163"/>
              <a:gd name="T68" fmla="*/ 391 w 449"/>
              <a:gd name="T69" fmla="*/ 32 h 163"/>
              <a:gd name="T70" fmla="*/ 403 w 449"/>
              <a:gd name="T71" fmla="*/ 25 h 163"/>
              <a:gd name="T72" fmla="*/ 414 w 449"/>
              <a:gd name="T73" fmla="*/ 13 h 163"/>
              <a:gd name="T74" fmla="*/ 426 w 449"/>
              <a:gd name="T75" fmla="*/ 19 h 163"/>
              <a:gd name="T76" fmla="*/ 437 w 449"/>
              <a:gd name="T77" fmla="*/ 5 h 163"/>
              <a:gd name="T78" fmla="*/ 449 w 449"/>
              <a:gd name="T79" fmla="*/ 0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49" h="163">
                <a:moveTo>
                  <a:pt x="0" y="163"/>
                </a:moveTo>
                <a:lnTo>
                  <a:pt x="12" y="156"/>
                </a:lnTo>
                <a:lnTo>
                  <a:pt x="23" y="158"/>
                </a:lnTo>
                <a:lnTo>
                  <a:pt x="35" y="151"/>
                </a:lnTo>
                <a:lnTo>
                  <a:pt x="46" y="139"/>
                </a:lnTo>
                <a:lnTo>
                  <a:pt x="58" y="145"/>
                </a:lnTo>
                <a:lnTo>
                  <a:pt x="69" y="142"/>
                </a:lnTo>
                <a:lnTo>
                  <a:pt x="81" y="140"/>
                </a:lnTo>
                <a:lnTo>
                  <a:pt x="92" y="126"/>
                </a:lnTo>
                <a:lnTo>
                  <a:pt x="104" y="120"/>
                </a:lnTo>
                <a:lnTo>
                  <a:pt x="115" y="123"/>
                </a:lnTo>
                <a:lnTo>
                  <a:pt x="127" y="114"/>
                </a:lnTo>
                <a:lnTo>
                  <a:pt x="138" y="108"/>
                </a:lnTo>
                <a:lnTo>
                  <a:pt x="150" y="113"/>
                </a:lnTo>
                <a:lnTo>
                  <a:pt x="161" y="101"/>
                </a:lnTo>
                <a:lnTo>
                  <a:pt x="173" y="108"/>
                </a:lnTo>
                <a:lnTo>
                  <a:pt x="184" y="95"/>
                </a:lnTo>
                <a:lnTo>
                  <a:pt x="196" y="102"/>
                </a:lnTo>
                <a:lnTo>
                  <a:pt x="207" y="87"/>
                </a:lnTo>
                <a:lnTo>
                  <a:pt x="219" y="82"/>
                </a:lnTo>
                <a:lnTo>
                  <a:pt x="230" y="78"/>
                </a:lnTo>
                <a:lnTo>
                  <a:pt x="242" y="75"/>
                </a:lnTo>
                <a:lnTo>
                  <a:pt x="253" y="76"/>
                </a:lnTo>
                <a:lnTo>
                  <a:pt x="265" y="68"/>
                </a:lnTo>
                <a:lnTo>
                  <a:pt x="276" y="65"/>
                </a:lnTo>
                <a:lnTo>
                  <a:pt x="288" y="66"/>
                </a:lnTo>
                <a:lnTo>
                  <a:pt x="299" y="63"/>
                </a:lnTo>
                <a:lnTo>
                  <a:pt x="311" y="55"/>
                </a:lnTo>
                <a:lnTo>
                  <a:pt x="322" y="57"/>
                </a:lnTo>
                <a:lnTo>
                  <a:pt x="334" y="55"/>
                </a:lnTo>
                <a:lnTo>
                  <a:pt x="345" y="52"/>
                </a:lnTo>
                <a:lnTo>
                  <a:pt x="357" y="42"/>
                </a:lnTo>
                <a:lnTo>
                  <a:pt x="368" y="38"/>
                </a:lnTo>
                <a:lnTo>
                  <a:pt x="380" y="35"/>
                </a:lnTo>
                <a:lnTo>
                  <a:pt x="391" y="32"/>
                </a:lnTo>
                <a:lnTo>
                  <a:pt x="403" y="25"/>
                </a:lnTo>
                <a:lnTo>
                  <a:pt x="414" y="13"/>
                </a:lnTo>
                <a:lnTo>
                  <a:pt x="426" y="19"/>
                </a:lnTo>
                <a:lnTo>
                  <a:pt x="437" y="5"/>
                </a:lnTo>
                <a:lnTo>
                  <a:pt x="449" y="0"/>
                </a:lnTo>
              </a:path>
            </a:pathLst>
          </a:custGeom>
          <a:noFill/>
          <a:ln w="15875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6030" name="Freeform 94"/>
          <p:cNvSpPr>
            <a:spLocks/>
          </p:cNvSpPr>
          <p:nvPr/>
        </p:nvSpPr>
        <p:spPr bwMode="auto">
          <a:xfrm>
            <a:off x="4686300" y="2095500"/>
            <a:ext cx="2827338" cy="1187450"/>
          </a:xfrm>
          <a:custGeom>
            <a:avLst/>
            <a:gdLst>
              <a:gd name="T0" fmla="*/ 0 w 184"/>
              <a:gd name="T1" fmla="*/ 111 h 111"/>
              <a:gd name="T2" fmla="*/ 12 w 184"/>
              <a:gd name="T3" fmla="*/ 107 h 111"/>
              <a:gd name="T4" fmla="*/ 23 w 184"/>
              <a:gd name="T5" fmla="*/ 95 h 111"/>
              <a:gd name="T6" fmla="*/ 35 w 184"/>
              <a:gd name="T7" fmla="*/ 93 h 111"/>
              <a:gd name="T8" fmla="*/ 46 w 184"/>
              <a:gd name="T9" fmla="*/ 85 h 111"/>
              <a:gd name="T10" fmla="*/ 58 w 184"/>
              <a:gd name="T11" fmla="*/ 79 h 111"/>
              <a:gd name="T12" fmla="*/ 69 w 184"/>
              <a:gd name="T13" fmla="*/ 73 h 111"/>
              <a:gd name="T14" fmla="*/ 81 w 184"/>
              <a:gd name="T15" fmla="*/ 62 h 111"/>
              <a:gd name="T16" fmla="*/ 92 w 184"/>
              <a:gd name="T17" fmla="*/ 54 h 111"/>
              <a:gd name="T18" fmla="*/ 104 w 184"/>
              <a:gd name="T19" fmla="*/ 48 h 111"/>
              <a:gd name="T20" fmla="*/ 115 w 184"/>
              <a:gd name="T21" fmla="*/ 40 h 111"/>
              <a:gd name="T22" fmla="*/ 127 w 184"/>
              <a:gd name="T23" fmla="*/ 31 h 111"/>
              <a:gd name="T24" fmla="*/ 138 w 184"/>
              <a:gd name="T25" fmla="*/ 31 h 111"/>
              <a:gd name="T26" fmla="*/ 150 w 184"/>
              <a:gd name="T27" fmla="*/ 32 h 111"/>
              <a:gd name="T28" fmla="*/ 161 w 184"/>
              <a:gd name="T29" fmla="*/ 16 h 111"/>
              <a:gd name="T30" fmla="*/ 173 w 184"/>
              <a:gd name="T31" fmla="*/ 11 h 111"/>
              <a:gd name="T32" fmla="*/ 184 w 184"/>
              <a:gd name="T33" fmla="*/ 0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84" h="111">
                <a:moveTo>
                  <a:pt x="0" y="111"/>
                </a:moveTo>
                <a:lnTo>
                  <a:pt x="12" y="107"/>
                </a:lnTo>
                <a:lnTo>
                  <a:pt x="23" y="95"/>
                </a:lnTo>
                <a:lnTo>
                  <a:pt x="35" y="93"/>
                </a:lnTo>
                <a:lnTo>
                  <a:pt x="46" y="85"/>
                </a:lnTo>
                <a:lnTo>
                  <a:pt x="58" y="79"/>
                </a:lnTo>
                <a:lnTo>
                  <a:pt x="69" y="73"/>
                </a:lnTo>
                <a:lnTo>
                  <a:pt x="81" y="62"/>
                </a:lnTo>
                <a:lnTo>
                  <a:pt x="92" y="54"/>
                </a:lnTo>
                <a:lnTo>
                  <a:pt x="104" y="48"/>
                </a:lnTo>
                <a:lnTo>
                  <a:pt x="115" y="40"/>
                </a:lnTo>
                <a:lnTo>
                  <a:pt x="127" y="31"/>
                </a:lnTo>
                <a:lnTo>
                  <a:pt x="138" y="31"/>
                </a:lnTo>
                <a:lnTo>
                  <a:pt x="150" y="32"/>
                </a:lnTo>
                <a:lnTo>
                  <a:pt x="161" y="16"/>
                </a:lnTo>
                <a:lnTo>
                  <a:pt x="173" y="11"/>
                </a:lnTo>
                <a:lnTo>
                  <a:pt x="184" y="0"/>
                </a:lnTo>
              </a:path>
            </a:pathLst>
          </a:custGeom>
          <a:noFill/>
          <a:ln w="15875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6031" name="Freeform 95"/>
          <p:cNvSpPr>
            <a:spLocks/>
          </p:cNvSpPr>
          <p:nvPr/>
        </p:nvSpPr>
        <p:spPr bwMode="auto">
          <a:xfrm>
            <a:off x="1152525" y="1698625"/>
            <a:ext cx="6713538" cy="2300288"/>
          </a:xfrm>
          <a:custGeom>
            <a:avLst/>
            <a:gdLst>
              <a:gd name="T0" fmla="*/ 0 w 437"/>
              <a:gd name="T1" fmla="*/ 214 h 215"/>
              <a:gd name="T2" fmla="*/ 12 w 437"/>
              <a:gd name="T3" fmla="*/ 215 h 215"/>
              <a:gd name="T4" fmla="*/ 23 w 437"/>
              <a:gd name="T5" fmla="*/ 210 h 215"/>
              <a:gd name="T6" fmla="*/ 35 w 437"/>
              <a:gd name="T7" fmla="*/ 202 h 215"/>
              <a:gd name="T8" fmla="*/ 46 w 437"/>
              <a:gd name="T9" fmla="*/ 199 h 215"/>
              <a:gd name="T10" fmla="*/ 58 w 437"/>
              <a:gd name="T11" fmla="*/ 200 h 215"/>
              <a:gd name="T12" fmla="*/ 69 w 437"/>
              <a:gd name="T13" fmla="*/ 193 h 215"/>
              <a:gd name="T14" fmla="*/ 81 w 437"/>
              <a:gd name="T15" fmla="*/ 177 h 215"/>
              <a:gd name="T16" fmla="*/ 92 w 437"/>
              <a:gd name="T17" fmla="*/ 175 h 215"/>
              <a:gd name="T18" fmla="*/ 104 w 437"/>
              <a:gd name="T19" fmla="*/ 167 h 215"/>
              <a:gd name="T20" fmla="*/ 115 w 437"/>
              <a:gd name="T21" fmla="*/ 164 h 215"/>
              <a:gd name="T22" fmla="*/ 127 w 437"/>
              <a:gd name="T23" fmla="*/ 161 h 215"/>
              <a:gd name="T24" fmla="*/ 138 w 437"/>
              <a:gd name="T25" fmla="*/ 152 h 215"/>
              <a:gd name="T26" fmla="*/ 150 w 437"/>
              <a:gd name="T27" fmla="*/ 154 h 215"/>
              <a:gd name="T28" fmla="*/ 161 w 437"/>
              <a:gd name="T29" fmla="*/ 139 h 215"/>
              <a:gd name="T30" fmla="*/ 173 w 437"/>
              <a:gd name="T31" fmla="*/ 137 h 215"/>
              <a:gd name="T32" fmla="*/ 184 w 437"/>
              <a:gd name="T33" fmla="*/ 139 h 215"/>
              <a:gd name="T34" fmla="*/ 196 w 437"/>
              <a:gd name="T35" fmla="*/ 115 h 215"/>
              <a:gd name="T36" fmla="*/ 207 w 437"/>
              <a:gd name="T37" fmla="*/ 108 h 215"/>
              <a:gd name="T38" fmla="*/ 219 w 437"/>
              <a:gd name="T39" fmla="*/ 104 h 215"/>
              <a:gd name="T40" fmla="*/ 230 w 437"/>
              <a:gd name="T41" fmla="*/ 96 h 215"/>
              <a:gd name="T42" fmla="*/ 242 w 437"/>
              <a:gd name="T43" fmla="*/ 92 h 215"/>
              <a:gd name="T44" fmla="*/ 253 w 437"/>
              <a:gd name="T45" fmla="*/ 85 h 215"/>
              <a:gd name="T46" fmla="*/ 265 w 437"/>
              <a:gd name="T47" fmla="*/ 85 h 215"/>
              <a:gd name="T48" fmla="*/ 276 w 437"/>
              <a:gd name="T49" fmla="*/ 71 h 215"/>
              <a:gd name="T50" fmla="*/ 288 w 437"/>
              <a:gd name="T51" fmla="*/ 69 h 215"/>
              <a:gd name="T52" fmla="*/ 299 w 437"/>
              <a:gd name="T53" fmla="*/ 65 h 215"/>
              <a:gd name="T54" fmla="*/ 311 w 437"/>
              <a:gd name="T55" fmla="*/ 56 h 215"/>
              <a:gd name="T56" fmla="*/ 322 w 437"/>
              <a:gd name="T57" fmla="*/ 65 h 215"/>
              <a:gd name="T58" fmla="*/ 334 w 437"/>
              <a:gd name="T59" fmla="*/ 62 h 215"/>
              <a:gd name="T60" fmla="*/ 345 w 437"/>
              <a:gd name="T61" fmla="*/ 53 h 215"/>
              <a:gd name="T62" fmla="*/ 357 w 437"/>
              <a:gd name="T63" fmla="*/ 51 h 215"/>
              <a:gd name="T64" fmla="*/ 368 w 437"/>
              <a:gd name="T65" fmla="*/ 48 h 215"/>
              <a:gd name="T66" fmla="*/ 380 w 437"/>
              <a:gd name="T67" fmla="*/ 51 h 215"/>
              <a:gd name="T68" fmla="*/ 391 w 437"/>
              <a:gd name="T69" fmla="*/ 24 h 215"/>
              <a:gd name="T70" fmla="*/ 403 w 437"/>
              <a:gd name="T71" fmla="*/ 25 h 215"/>
              <a:gd name="T72" fmla="*/ 414 w 437"/>
              <a:gd name="T73" fmla="*/ 8 h 215"/>
              <a:gd name="T74" fmla="*/ 426 w 437"/>
              <a:gd name="T75" fmla="*/ 0 h 215"/>
              <a:gd name="T76" fmla="*/ 437 w 437"/>
              <a:gd name="T77" fmla="*/ 1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37" h="215">
                <a:moveTo>
                  <a:pt x="0" y="214"/>
                </a:moveTo>
                <a:lnTo>
                  <a:pt x="12" y="215"/>
                </a:lnTo>
                <a:lnTo>
                  <a:pt x="23" y="210"/>
                </a:lnTo>
                <a:lnTo>
                  <a:pt x="35" y="202"/>
                </a:lnTo>
                <a:lnTo>
                  <a:pt x="46" y="199"/>
                </a:lnTo>
                <a:lnTo>
                  <a:pt x="58" y="200"/>
                </a:lnTo>
                <a:lnTo>
                  <a:pt x="69" y="193"/>
                </a:lnTo>
                <a:lnTo>
                  <a:pt x="81" y="177"/>
                </a:lnTo>
                <a:lnTo>
                  <a:pt x="92" y="175"/>
                </a:lnTo>
                <a:lnTo>
                  <a:pt x="104" y="167"/>
                </a:lnTo>
                <a:lnTo>
                  <a:pt x="115" y="164"/>
                </a:lnTo>
                <a:lnTo>
                  <a:pt x="127" y="161"/>
                </a:lnTo>
                <a:lnTo>
                  <a:pt x="138" y="152"/>
                </a:lnTo>
                <a:lnTo>
                  <a:pt x="150" y="154"/>
                </a:lnTo>
                <a:lnTo>
                  <a:pt x="161" y="139"/>
                </a:lnTo>
                <a:lnTo>
                  <a:pt x="173" y="137"/>
                </a:lnTo>
                <a:lnTo>
                  <a:pt x="184" y="139"/>
                </a:lnTo>
                <a:lnTo>
                  <a:pt x="196" y="115"/>
                </a:lnTo>
                <a:lnTo>
                  <a:pt x="207" y="108"/>
                </a:lnTo>
                <a:lnTo>
                  <a:pt x="219" y="104"/>
                </a:lnTo>
                <a:lnTo>
                  <a:pt x="230" y="96"/>
                </a:lnTo>
                <a:lnTo>
                  <a:pt x="242" y="92"/>
                </a:lnTo>
                <a:lnTo>
                  <a:pt x="253" y="85"/>
                </a:lnTo>
                <a:lnTo>
                  <a:pt x="265" y="85"/>
                </a:lnTo>
                <a:lnTo>
                  <a:pt x="276" y="71"/>
                </a:lnTo>
                <a:lnTo>
                  <a:pt x="288" y="69"/>
                </a:lnTo>
                <a:lnTo>
                  <a:pt x="299" y="65"/>
                </a:lnTo>
                <a:lnTo>
                  <a:pt x="311" y="56"/>
                </a:lnTo>
                <a:lnTo>
                  <a:pt x="322" y="65"/>
                </a:lnTo>
                <a:lnTo>
                  <a:pt x="334" y="62"/>
                </a:lnTo>
                <a:lnTo>
                  <a:pt x="345" y="53"/>
                </a:lnTo>
                <a:lnTo>
                  <a:pt x="357" y="51"/>
                </a:lnTo>
                <a:lnTo>
                  <a:pt x="368" y="48"/>
                </a:lnTo>
                <a:lnTo>
                  <a:pt x="380" y="51"/>
                </a:lnTo>
                <a:lnTo>
                  <a:pt x="391" y="24"/>
                </a:lnTo>
                <a:lnTo>
                  <a:pt x="403" y="25"/>
                </a:lnTo>
                <a:lnTo>
                  <a:pt x="414" y="8"/>
                </a:lnTo>
                <a:lnTo>
                  <a:pt x="426" y="0"/>
                </a:lnTo>
                <a:lnTo>
                  <a:pt x="437" y="1"/>
                </a:lnTo>
              </a:path>
            </a:pathLst>
          </a:custGeom>
          <a:noFill/>
          <a:ln w="15875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6032" name="Freeform 96"/>
          <p:cNvSpPr>
            <a:spLocks/>
          </p:cNvSpPr>
          <p:nvPr/>
        </p:nvSpPr>
        <p:spPr bwMode="auto">
          <a:xfrm>
            <a:off x="1152525" y="2041525"/>
            <a:ext cx="6897688" cy="2674938"/>
          </a:xfrm>
          <a:custGeom>
            <a:avLst/>
            <a:gdLst>
              <a:gd name="T0" fmla="*/ 0 w 449"/>
              <a:gd name="T1" fmla="*/ 245 h 250"/>
              <a:gd name="T2" fmla="*/ 12 w 449"/>
              <a:gd name="T3" fmla="*/ 250 h 250"/>
              <a:gd name="T4" fmla="*/ 23 w 449"/>
              <a:gd name="T5" fmla="*/ 232 h 250"/>
              <a:gd name="T6" fmla="*/ 35 w 449"/>
              <a:gd name="T7" fmla="*/ 219 h 250"/>
              <a:gd name="T8" fmla="*/ 46 w 449"/>
              <a:gd name="T9" fmla="*/ 220 h 250"/>
              <a:gd name="T10" fmla="*/ 58 w 449"/>
              <a:gd name="T11" fmla="*/ 207 h 250"/>
              <a:gd name="T12" fmla="*/ 69 w 449"/>
              <a:gd name="T13" fmla="*/ 202 h 250"/>
              <a:gd name="T14" fmla="*/ 81 w 449"/>
              <a:gd name="T15" fmla="*/ 190 h 250"/>
              <a:gd name="T16" fmla="*/ 92 w 449"/>
              <a:gd name="T17" fmla="*/ 176 h 250"/>
              <a:gd name="T18" fmla="*/ 104 w 449"/>
              <a:gd name="T19" fmla="*/ 168 h 250"/>
              <a:gd name="T20" fmla="*/ 115 w 449"/>
              <a:gd name="T21" fmla="*/ 162 h 250"/>
              <a:gd name="T22" fmla="*/ 127 w 449"/>
              <a:gd name="T23" fmla="*/ 154 h 250"/>
              <a:gd name="T24" fmla="*/ 138 w 449"/>
              <a:gd name="T25" fmla="*/ 138 h 250"/>
              <a:gd name="T26" fmla="*/ 150 w 449"/>
              <a:gd name="T27" fmla="*/ 141 h 250"/>
              <a:gd name="T28" fmla="*/ 161 w 449"/>
              <a:gd name="T29" fmla="*/ 132 h 250"/>
              <a:gd name="T30" fmla="*/ 173 w 449"/>
              <a:gd name="T31" fmla="*/ 143 h 250"/>
              <a:gd name="T32" fmla="*/ 184 w 449"/>
              <a:gd name="T33" fmla="*/ 133 h 250"/>
              <a:gd name="T34" fmla="*/ 196 w 449"/>
              <a:gd name="T35" fmla="*/ 131 h 250"/>
              <a:gd name="T36" fmla="*/ 207 w 449"/>
              <a:gd name="T37" fmla="*/ 132 h 250"/>
              <a:gd name="T38" fmla="*/ 219 w 449"/>
              <a:gd name="T39" fmla="*/ 127 h 250"/>
              <a:gd name="T40" fmla="*/ 230 w 449"/>
              <a:gd name="T41" fmla="*/ 127 h 250"/>
              <a:gd name="T42" fmla="*/ 242 w 449"/>
              <a:gd name="T43" fmla="*/ 116 h 250"/>
              <a:gd name="T44" fmla="*/ 253 w 449"/>
              <a:gd name="T45" fmla="*/ 110 h 250"/>
              <a:gd name="T46" fmla="*/ 265 w 449"/>
              <a:gd name="T47" fmla="*/ 105 h 250"/>
              <a:gd name="T48" fmla="*/ 276 w 449"/>
              <a:gd name="T49" fmla="*/ 85 h 250"/>
              <a:gd name="T50" fmla="*/ 288 w 449"/>
              <a:gd name="T51" fmla="*/ 86 h 250"/>
              <a:gd name="T52" fmla="*/ 299 w 449"/>
              <a:gd name="T53" fmla="*/ 79 h 250"/>
              <a:gd name="T54" fmla="*/ 311 w 449"/>
              <a:gd name="T55" fmla="*/ 74 h 250"/>
              <a:gd name="T56" fmla="*/ 322 w 449"/>
              <a:gd name="T57" fmla="*/ 68 h 250"/>
              <a:gd name="T58" fmla="*/ 334 w 449"/>
              <a:gd name="T59" fmla="*/ 64 h 250"/>
              <a:gd name="T60" fmla="*/ 345 w 449"/>
              <a:gd name="T61" fmla="*/ 58 h 250"/>
              <a:gd name="T62" fmla="*/ 357 w 449"/>
              <a:gd name="T63" fmla="*/ 46 h 250"/>
              <a:gd name="T64" fmla="*/ 368 w 449"/>
              <a:gd name="T65" fmla="*/ 44 h 250"/>
              <a:gd name="T66" fmla="*/ 380 w 449"/>
              <a:gd name="T67" fmla="*/ 37 h 250"/>
              <a:gd name="T68" fmla="*/ 391 w 449"/>
              <a:gd name="T69" fmla="*/ 30 h 250"/>
              <a:gd name="T70" fmla="*/ 403 w 449"/>
              <a:gd name="T71" fmla="*/ 21 h 250"/>
              <a:gd name="T72" fmla="*/ 414 w 449"/>
              <a:gd name="T73" fmla="*/ 13 h 250"/>
              <a:gd name="T74" fmla="*/ 426 w 449"/>
              <a:gd name="T75" fmla="*/ 13 h 250"/>
              <a:gd name="T76" fmla="*/ 437 w 449"/>
              <a:gd name="T77" fmla="*/ 4 h 250"/>
              <a:gd name="T78" fmla="*/ 449 w 449"/>
              <a:gd name="T79" fmla="*/ 0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49" h="250">
                <a:moveTo>
                  <a:pt x="0" y="245"/>
                </a:moveTo>
                <a:lnTo>
                  <a:pt x="12" y="250"/>
                </a:lnTo>
                <a:lnTo>
                  <a:pt x="23" y="232"/>
                </a:lnTo>
                <a:lnTo>
                  <a:pt x="35" y="219"/>
                </a:lnTo>
                <a:lnTo>
                  <a:pt x="46" y="220"/>
                </a:lnTo>
                <a:lnTo>
                  <a:pt x="58" y="207"/>
                </a:lnTo>
                <a:lnTo>
                  <a:pt x="69" y="202"/>
                </a:lnTo>
                <a:lnTo>
                  <a:pt x="81" y="190"/>
                </a:lnTo>
                <a:lnTo>
                  <a:pt x="92" y="176"/>
                </a:lnTo>
                <a:lnTo>
                  <a:pt x="104" y="168"/>
                </a:lnTo>
                <a:lnTo>
                  <a:pt x="115" y="162"/>
                </a:lnTo>
                <a:lnTo>
                  <a:pt x="127" y="154"/>
                </a:lnTo>
                <a:lnTo>
                  <a:pt x="138" y="138"/>
                </a:lnTo>
                <a:lnTo>
                  <a:pt x="150" y="141"/>
                </a:lnTo>
                <a:lnTo>
                  <a:pt x="161" y="132"/>
                </a:lnTo>
                <a:lnTo>
                  <a:pt x="173" y="143"/>
                </a:lnTo>
                <a:lnTo>
                  <a:pt x="184" y="133"/>
                </a:lnTo>
                <a:lnTo>
                  <a:pt x="196" y="131"/>
                </a:lnTo>
                <a:lnTo>
                  <a:pt x="207" y="132"/>
                </a:lnTo>
                <a:lnTo>
                  <a:pt x="219" y="127"/>
                </a:lnTo>
                <a:lnTo>
                  <a:pt x="230" y="127"/>
                </a:lnTo>
                <a:lnTo>
                  <a:pt x="242" y="116"/>
                </a:lnTo>
                <a:lnTo>
                  <a:pt x="253" y="110"/>
                </a:lnTo>
                <a:lnTo>
                  <a:pt x="265" y="105"/>
                </a:lnTo>
                <a:lnTo>
                  <a:pt x="276" y="85"/>
                </a:lnTo>
                <a:lnTo>
                  <a:pt x="288" y="86"/>
                </a:lnTo>
                <a:lnTo>
                  <a:pt x="299" y="79"/>
                </a:lnTo>
                <a:lnTo>
                  <a:pt x="311" y="74"/>
                </a:lnTo>
                <a:lnTo>
                  <a:pt x="322" y="68"/>
                </a:lnTo>
                <a:lnTo>
                  <a:pt x="334" y="64"/>
                </a:lnTo>
                <a:lnTo>
                  <a:pt x="345" y="58"/>
                </a:lnTo>
                <a:lnTo>
                  <a:pt x="357" y="46"/>
                </a:lnTo>
                <a:lnTo>
                  <a:pt x="368" y="44"/>
                </a:lnTo>
                <a:lnTo>
                  <a:pt x="380" y="37"/>
                </a:lnTo>
                <a:lnTo>
                  <a:pt x="391" y="30"/>
                </a:lnTo>
                <a:lnTo>
                  <a:pt x="403" y="21"/>
                </a:lnTo>
                <a:lnTo>
                  <a:pt x="414" y="13"/>
                </a:lnTo>
                <a:lnTo>
                  <a:pt x="426" y="13"/>
                </a:lnTo>
                <a:lnTo>
                  <a:pt x="437" y="4"/>
                </a:lnTo>
                <a:lnTo>
                  <a:pt x="449" y="0"/>
                </a:lnTo>
              </a:path>
            </a:pathLst>
          </a:custGeom>
          <a:noFill/>
          <a:ln w="15875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6033" name="Freeform 97"/>
          <p:cNvSpPr>
            <a:spLocks/>
          </p:cNvSpPr>
          <p:nvPr/>
        </p:nvSpPr>
        <p:spPr bwMode="auto">
          <a:xfrm>
            <a:off x="1152525" y="2490788"/>
            <a:ext cx="6361113" cy="1338262"/>
          </a:xfrm>
          <a:custGeom>
            <a:avLst/>
            <a:gdLst>
              <a:gd name="T0" fmla="*/ 0 w 414"/>
              <a:gd name="T1" fmla="*/ 125 h 125"/>
              <a:gd name="T2" fmla="*/ 12 w 414"/>
              <a:gd name="T3" fmla="*/ 125 h 125"/>
              <a:gd name="T4" fmla="*/ 23 w 414"/>
              <a:gd name="T5" fmla="*/ 125 h 125"/>
              <a:gd name="T6" fmla="*/ 35 w 414"/>
              <a:gd name="T7" fmla="*/ 118 h 125"/>
              <a:gd name="T8" fmla="*/ 46 w 414"/>
              <a:gd name="T9" fmla="*/ 112 h 125"/>
              <a:gd name="T10" fmla="*/ 58 w 414"/>
              <a:gd name="T11" fmla="*/ 106 h 125"/>
              <a:gd name="T12" fmla="*/ 69 w 414"/>
              <a:gd name="T13" fmla="*/ 115 h 125"/>
              <a:gd name="T14" fmla="*/ 81 w 414"/>
              <a:gd name="T15" fmla="*/ 90 h 125"/>
              <a:gd name="T16" fmla="*/ 92 w 414"/>
              <a:gd name="T17" fmla="*/ 96 h 125"/>
              <a:gd name="T18" fmla="*/ 104 w 414"/>
              <a:gd name="T19" fmla="*/ 102 h 125"/>
              <a:gd name="T20" fmla="*/ 115 w 414"/>
              <a:gd name="T21" fmla="*/ 107 h 125"/>
              <a:gd name="T22" fmla="*/ 127 w 414"/>
              <a:gd name="T23" fmla="*/ 102 h 125"/>
              <a:gd name="T24" fmla="*/ 138 w 414"/>
              <a:gd name="T25" fmla="*/ 92 h 125"/>
              <a:gd name="T26" fmla="*/ 150 w 414"/>
              <a:gd name="T27" fmla="*/ 96 h 125"/>
              <a:gd name="T28" fmla="*/ 161 w 414"/>
              <a:gd name="T29" fmla="*/ 92 h 125"/>
              <a:gd name="T30" fmla="*/ 173 w 414"/>
              <a:gd name="T31" fmla="*/ 95 h 125"/>
              <a:gd name="T32" fmla="*/ 184 w 414"/>
              <a:gd name="T33" fmla="*/ 90 h 125"/>
              <a:gd name="T34" fmla="*/ 196 w 414"/>
              <a:gd name="T35" fmla="*/ 88 h 125"/>
              <a:gd name="T36" fmla="*/ 207 w 414"/>
              <a:gd name="T37" fmla="*/ 86 h 125"/>
              <a:gd name="T38" fmla="*/ 219 w 414"/>
              <a:gd name="T39" fmla="*/ 85 h 125"/>
              <a:gd name="T40" fmla="*/ 230 w 414"/>
              <a:gd name="T41" fmla="*/ 85 h 125"/>
              <a:gd name="T42" fmla="*/ 242 w 414"/>
              <a:gd name="T43" fmla="*/ 76 h 125"/>
              <a:gd name="T44" fmla="*/ 253 w 414"/>
              <a:gd name="T45" fmla="*/ 76 h 125"/>
              <a:gd name="T46" fmla="*/ 265 w 414"/>
              <a:gd name="T47" fmla="*/ 79 h 125"/>
              <a:gd name="T48" fmla="*/ 276 w 414"/>
              <a:gd name="T49" fmla="*/ 74 h 125"/>
              <a:gd name="T50" fmla="*/ 288 w 414"/>
              <a:gd name="T51" fmla="*/ 76 h 125"/>
              <a:gd name="T52" fmla="*/ 299 w 414"/>
              <a:gd name="T53" fmla="*/ 66 h 125"/>
              <a:gd name="T54" fmla="*/ 311 w 414"/>
              <a:gd name="T55" fmla="*/ 56 h 125"/>
              <a:gd name="T56" fmla="*/ 322 w 414"/>
              <a:gd name="T57" fmla="*/ 45 h 125"/>
              <a:gd name="T58" fmla="*/ 334 w 414"/>
              <a:gd name="T59" fmla="*/ 50 h 125"/>
              <a:gd name="T60" fmla="*/ 345 w 414"/>
              <a:gd name="T61" fmla="*/ 32 h 125"/>
              <a:gd name="T62" fmla="*/ 357 w 414"/>
              <a:gd name="T63" fmla="*/ 30 h 125"/>
              <a:gd name="T64" fmla="*/ 368 w 414"/>
              <a:gd name="T65" fmla="*/ 31 h 125"/>
              <a:gd name="T66" fmla="*/ 380 w 414"/>
              <a:gd name="T67" fmla="*/ 23 h 125"/>
              <a:gd name="T68" fmla="*/ 391 w 414"/>
              <a:gd name="T69" fmla="*/ 13 h 125"/>
              <a:gd name="T70" fmla="*/ 403 w 414"/>
              <a:gd name="T71" fmla="*/ 2 h 125"/>
              <a:gd name="T72" fmla="*/ 414 w 414"/>
              <a:gd name="T73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14" h="125">
                <a:moveTo>
                  <a:pt x="0" y="125"/>
                </a:moveTo>
                <a:lnTo>
                  <a:pt x="12" y="125"/>
                </a:lnTo>
                <a:lnTo>
                  <a:pt x="23" y="125"/>
                </a:lnTo>
                <a:lnTo>
                  <a:pt x="35" y="118"/>
                </a:lnTo>
                <a:lnTo>
                  <a:pt x="46" y="112"/>
                </a:lnTo>
                <a:lnTo>
                  <a:pt x="58" y="106"/>
                </a:lnTo>
                <a:lnTo>
                  <a:pt x="69" y="115"/>
                </a:lnTo>
                <a:lnTo>
                  <a:pt x="81" y="90"/>
                </a:lnTo>
                <a:lnTo>
                  <a:pt x="92" y="96"/>
                </a:lnTo>
                <a:lnTo>
                  <a:pt x="104" y="102"/>
                </a:lnTo>
                <a:lnTo>
                  <a:pt x="115" y="107"/>
                </a:lnTo>
                <a:lnTo>
                  <a:pt x="127" y="102"/>
                </a:lnTo>
                <a:lnTo>
                  <a:pt x="138" y="92"/>
                </a:lnTo>
                <a:lnTo>
                  <a:pt x="150" y="96"/>
                </a:lnTo>
                <a:lnTo>
                  <a:pt x="161" y="92"/>
                </a:lnTo>
                <a:lnTo>
                  <a:pt x="173" y="95"/>
                </a:lnTo>
                <a:lnTo>
                  <a:pt x="184" y="90"/>
                </a:lnTo>
                <a:lnTo>
                  <a:pt x="196" y="88"/>
                </a:lnTo>
                <a:lnTo>
                  <a:pt x="207" y="86"/>
                </a:lnTo>
                <a:lnTo>
                  <a:pt x="219" y="85"/>
                </a:lnTo>
                <a:lnTo>
                  <a:pt x="230" y="85"/>
                </a:lnTo>
                <a:lnTo>
                  <a:pt x="242" y="76"/>
                </a:lnTo>
                <a:lnTo>
                  <a:pt x="253" y="76"/>
                </a:lnTo>
                <a:lnTo>
                  <a:pt x="265" y="79"/>
                </a:lnTo>
                <a:lnTo>
                  <a:pt x="276" y="74"/>
                </a:lnTo>
                <a:lnTo>
                  <a:pt x="288" y="76"/>
                </a:lnTo>
                <a:lnTo>
                  <a:pt x="299" y="66"/>
                </a:lnTo>
                <a:lnTo>
                  <a:pt x="311" y="56"/>
                </a:lnTo>
                <a:lnTo>
                  <a:pt x="322" y="45"/>
                </a:lnTo>
                <a:lnTo>
                  <a:pt x="334" y="50"/>
                </a:lnTo>
                <a:lnTo>
                  <a:pt x="345" y="32"/>
                </a:lnTo>
                <a:lnTo>
                  <a:pt x="357" y="30"/>
                </a:lnTo>
                <a:lnTo>
                  <a:pt x="368" y="31"/>
                </a:lnTo>
                <a:lnTo>
                  <a:pt x="380" y="23"/>
                </a:lnTo>
                <a:lnTo>
                  <a:pt x="391" y="13"/>
                </a:lnTo>
                <a:lnTo>
                  <a:pt x="403" y="2"/>
                </a:lnTo>
                <a:lnTo>
                  <a:pt x="414" y="0"/>
                </a:lnTo>
              </a:path>
            </a:pathLst>
          </a:custGeom>
          <a:noFill/>
          <a:ln w="15875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6034" name="Freeform 98"/>
          <p:cNvSpPr>
            <a:spLocks/>
          </p:cNvSpPr>
          <p:nvPr/>
        </p:nvSpPr>
        <p:spPr bwMode="auto">
          <a:xfrm>
            <a:off x="1152525" y="2309813"/>
            <a:ext cx="6191250" cy="2192337"/>
          </a:xfrm>
          <a:custGeom>
            <a:avLst/>
            <a:gdLst>
              <a:gd name="T0" fmla="*/ 0 w 403"/>
              <a:gd name="T1" fmla="*/ 205 h 205"/>
              <a:gd name="T2" fmla="*/ 12 w 403"/>
              <a:gd name="T3" fmla="*/ 202 h 205"/>
              <a:gd name="T4" fmla="*/ 23 w 403"/>
              <a:gd name="T5" fmla="*/ 194 h 205"/>
              <a:gd name="T6" fmla="*/ 35 w 403"/>
              <a:gd name="T7" fmla="*/ 188 h 205"/>
              <a:gd name="T8" fmla="*/ 46 w 403"/>
              <a:gd name="T9" fmla="*/ 180 h 205"/>
              <a:gd name="T10" fmla="*/ 58 w 403"/>
              <a:gd name="T11" fmla="*/ 179 h 205"/>
              <a:gd name="T12" fmla="*/ 69 w 403"/>
              <a:gd name="T13" fmla="*/ 174 h 205"/>
              <a:gd name="T14" fmla="*/ 81 w 403"/>
              <a:gd name="T15" fmla="*/ 157 h 205"/>
              <a:gd name="T16" fmla="*/ 92 w 403"/>
              <a:gd name="T17" fmla="*/ 161 h 205"/>
              <a:gd name="T18" fmla="*/ 104 w 403"/>
              <a:gd name="T19" fmla="*/ 147 h 205"/>
              <a:gd name="T20" fmla="*/ 115 w 403"/>
              <a:gd name="T21" fmla="*/ 150 h 205"/>
              <a:gd name="T22" fmla="*/ 127 w 403"/>
              <a:gd name="T23" fmla="*/ 140 h 205"/>
              <a:gd name="T24" fmla="*/ 138 w 403"/>
              <a:gd name="T25" fmla="*/ 133 h 205"/>
              <a:gd name="T26" fmla="*/ 150 w 403"/>
              <a:gd name="T27" fmla="*/ 133 h 205"/>
              <a:gd name="T28" fmla="*/ 161 w 403"/>
              <a:gd name="T29" fmla="*/ 121 h 205"/>
              <a:gd name="T30" fmla="*/ 173 w 403"/>
              <a:gd name="T31" fmla="*/ 113 h 205"/>
              <a:gd name="T32" fmla="*/ 184 w 403"/>
              <a:gd name="T33" fmla="*/ 109 h 205"/>
              <a:gd name="T34" fmla="*/ 196 w 403"/>
              <a:gd name="T35" fmla="*/ 92 h 205"/>
              <a:gd name="T36" fmla="*/ 207 w 403"/>
              <a:gd name="T37" fmla="*/ 86 h 205"/>
              <a:gd name="T38" fmla="*/ 219 w 403"/>
              <a:gd name="T39" fmla="*/ 85 h 205"/>
              <a:gd name="T40" fmla="*/ 230 w 403"/>
              <a:gd name="T41" fmla="*/ 73 h 205"/>
              <a:gd name="T42" fmla="*/ 242 w 403"/>
              <a:gd name="T43" fmla="*/ 70 h 205"/>
              <a:gd name="T44" fmla="*/ 253 w 403"/>
              <a:gd name="T45" fmla="*/ 66 h 205"/>
              <a:gd name="T46" fmla="*/ 265 w 403"/>
              <a:gd name="T47" fmla="*/ 68 h 205"/>
              <a:gd name="T48" fmla="*/ 276 w 403"/>
              <a:gd name="T49" fmla="*/ 58 h 205"/>
              <a:gd name="T50" fmla="*/ 288 w 403"/>
              <a:gd name="T51" fmla="*/ 54 h 205"/>
              <a:gd name="T52" fmla="*/ 299 w 403"/>
              <a:gd name="T53" fmla="*/ 45 h 205"/>
              <a:gd name="T54" fmla="*/ 311 w 403"/>
              <a:gd name="T55" fmla="*/ 41 h 205"/>
              <a:gd name="T56" fmla="*/ 322 w 403"/>
              <a:gd name="T57" fmla="*/ 38 h 205"/>
              <a:gd name="T58" fmla="*/ 334 w 403"/>
              <a:gd name="T59" fmla="*/ 33 h 205"/>
              <a:gd name="T60" fmla="*/ 391 w 403"/>
              <a:gd name="T61" fmla="*/ 2 h 205"/>
              <a:gd name="T62" fmla="*/ 403 w 403"/>
              <a:gd name="T63" fmla="*/ 0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03" h="205">
                <a:moveTo>
                  <a:pt x="0" y="205"/>
                </a:moveTo>
                <a:lnTo>
                  <a:pt x="12" y="202"/>
                </a:lnTo>
                <a:lnTo>
                  <a:pt x="23" y="194"/>
                </a:lnTo>
                <a:lnTo>
                  <a:pt x="35" y="188"/>
                </a:lnTo>
                <a:lnTo>
                  <a:pt x="46" y="180"/>
                </a:lnTo>
                <a:lnTo>
                  <a:pt x="58" y="179"/>
                </a:lnTo>
                <a:lnTo>
                  <a:pt x="69" y="174"/>
                </a:lnTo>
                <a:lnTo>
                  <a:pt x="81" y="157"/>
                </a:lnTo>
                <a:lnTo>
                  <a:pt x="92" y="161"/>
                </a:lnTo>
                <a:lnTo>
                  <a:pt x="104" y="147"/>
                </a:lnTo>
                <a:lnTo>
                  <a:pt x="115" y="150"/>
                </a:lnTo>
                <a:lnTo>
                  <a:pt x="127" y="140"/>
                </a:lnTo>
                <a:lnTo>
                  <a:pt x="138" y="133"/>
                </a:lnTo>
                <a:lnTo>
                  <a:pt x="150" y="133"/>
                </a:lnTo>
                <a:lnTo>
                  <a:pt x="161" y="121"/>
                </a:lnTo>
                <a:lnTo>
                  <a:pt x="173" y="113"/>
                </a:lnTo>
                <a:lnTo>
                  <a:pt x="184" y="109"/>
                </a:lnTo>
                <a:lnTo>
                  <a:pt x="196" y="92"/>
                </a:lnTo>
                <a:lnTo>
                  <a:pt x="207" y="86"/>
                </a:lnTo>
                <a:lnTo>
                  <a:pt x="219" y="85"/>
                </a:lnTo>
                <a:lnTo>
                  <a:pt x="230" y="73"/>
                </a:lnTo>
                <a:lnTo>
                  <a:pt x="242" y="70"/>
                </a:lnTo>
                <a:lnTo>
                  <a:pt x="253" y="66"/>
                </a:lnTo>
                <a:lnTo>
                  <a:pt x="265" y="68"/>
                </a:lnTo>
                <a:lnTo>
                  <a:pt x="276" y="58"/>
                </a:lnTo>
                <a:lnTo>
                  <a:pt x="288" y="54"/>
                </a:lnTo>
                <a:lnTo>
                  <a:pt x="299" y="45"/>
                </a:lnTo>
                <a:lnTo>
                  <a:pt x="311" y="41"/>
                </a:lnTo>
                <a:lnTo>
                  <a:pt x="322" y="38"/>
                </a:lnTo>
                <a:lnTo>
                  <a:pt x="334" y="33"/>
                </a:lnTo>
                <a:lnTo>
                  <a:pt x="391" y="2"/>
                </a:lnTo>
                <a:lnTo>
                  <a:pt x="403" y="0"/>
                </a:lnTo>
              </a:path>
            </a:pathLst>
          </a:custGeom>
          <a:noFill/>
          <a:ln w="15875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6035" name="Freeform 99"/>
          <p:cNvSpPr>
            <a:spLocks/>
          </p:cNvSpPr>
          <p:nvPr/>
        </p:nvSpPr>
        <p:spPr bwMode="auto">
          <a:xfrm>
            <a:off x="1152525" y="1903413"/>
            <a:ext cx="6897688" cy="2867025"/>
          </a:xfrm>
          <a:custGeom>
            <a:avLst/>
            <a:gdLst>
              <a:gd name="T0" fmla="*/ 0 w 449"/>
              <a:gd name="T1" fmla="*/ 268 h 268"/>
              <a:gd name="T2" fmla="*/ 12 w 449"/>
              <a:gd name="T3" fmla="*/ 261 h 268"/>
              <a:gd name="T4" fmla="*/ 23 w 449"/>
              <a:gd name="T5" fmla="*/ 252 h 268"/>
              <a:gd name="T6" fmla="*/ 35 w 449"/>
              <a:gd name="T7" fmla="*/ 239 h 268"/>
              <a:gd name="T8" fmla="*/ 46 w 449"/>
              <a:gd name="T9" fmla="*/ 237 h 268"/>
              <a:gd name="T10" fmla="*/ 58 w 449"/>
              <a:gd name="T11" fmla="*/ 234 h 268"/>
              <a:gd name="T12" fmla="*/ 69 w 449"/>
              <a:gd name="T13" fmla="*/ 223 h 268"/>
              <a:gd name="T14" fmla="*/ 81 w 449"/>
              <a:gd name="T15" fmla="*/ 213 h 268"/>
              <a:gd name="T16" fmla="*/ 92 w 449"/>
              <a:gd name="T17" fmla="*/ 212 h 268"/>
              <a:gd name="T18" fmla="*/ 104 w 449"/>
              <a:gd name="T19" fmla="*/ 203 h 268"/>
              <a:gd name="T20" fmla="*/ 115 w 449"/>
              <a:gd name="T21" fmla="*/ 199 h 268"/>
              <a:gd name="T22" fmla="*/ 127 w 449"/>
              <a:gd name="T23" fmla="*/ 191 h 268"/>
              <a:gd name="T24" fmla="*/ 138 w 449"/>
              <a:gd name="T25" fmla="*/ 186 h 268"/>
              <a:gd name="T26" fmla="*/ 150 w 449"/>
              <a:gd name="T27" fmla="*/ 186 h 268"/>
              <a:gd name="T28" fmla="*/ 161 w 449"/>
              <a:gd name="T29" fmla="*/ 171 h 268"/>
              <a:gd name="T30" fmla="*/ 173 w 449"/>
              <a:gd name="T31" fmla="*/ 165 h 268"/>
              <a:gd name="T32" fmla="*/ 184 w 449"/>
              <a:gd name="T33" fmla="*/ 152 h 268"/>
              <a:gd name="T34" fmla="*/ 196 w 449"/>
              <a:gd name="T35" fmla="*/ 141 h 268"/>
              <a:gd name="T36" fmla="*/ 207 w 449"/>
              <a:gd name="T37" fmla="*/ 129 h 268"/>
              <a:gd name="T38" fmla="*/ 219 w 449"/>
              <a:gd name="T39" fmla="*/ 126 h 268"/>
              <a:gd name="T40" fmla="*/ 230 w 449"/>
              <a:gd name="T41" fmla="*/ 118 h 268"/>
              <a:gd name="T42" fmla="*/ 242 w 449"/>
              <a:gd name="T43" fmla="*/ 117 h 268"/>
              <a:gd name="T44" fmla="*/ 253 w 449"/>
              <a:gd name="T45" fmla="*/ 112 h 268"/>
              <a:gd name="T46" fmla="*/ 265 w 449"/>
              <a:gd name="T47" fmla="*/ 106 h 268"/>
              <a:gd name="T48" fmla="*/ 276 w 449"/>
              <a:gd name="T49" fmla="*/ 97 h 268"/>
              <a:gd name="T50" fmla="*/ 288 w 449"/>
              <a:gd name="T51" fmla="*/ 90 h 268"/>
              <a:gd name="T52" fmla="*/ 299 w 449"/>
              <a:gd name="T53" fmla="*/ 83 h 268"/>
              <a:gd name="T54" fmla="*/ 311 w 449"/>
              <a:gd name="T55" fmla="*/ 73 h 268"/>
              <a:gd name="T56" fmla="*/ 322 w 449"/>
              <a:gd name="T57" fmla="*/ 65 h 268"/>
              <a:gd name="T58" fmla="*/ 334 w 449"/>
              <a:gd name="T59" fmla="*/ 60 h 268"/>
              <a:gd name="T60" fmla="*/ 345 w 449"/>
              <a:gd name="T61" fmla="*/ 51 h 268"/>
              <a:gd name="T62" fmla="*/ 357 w 449"/>
              <a:gd name="T63" fmla="*/ 44 h 268"/>
              <a:gd name="T64" fmla="*/ 368 w 449"/>
              <a:gd name="T65" fmla="*/ 42 h 268"/>
              <a:gd name="T66" fmla="*/ 380 w 449"/>
              <a:gd name="T67" fmla="*/ 45 h 268"/>
              <a:gd name="T68" fmla="*/ 391 w 449"/>
              <a:gd name="T69" fmla="*/ 31 h 268"/>
              <a:gd name="T70" fmla="*/ 403 w 449"/>
              <a:gd name="T71" fmla="*/ 26 h 268"/>
              <a:gd name="T72" fmla="*/ 414 w 449"/>
              <a:gd name="T73" fmla="*/ 12 h 268"/>
              <a:gd name="T74" fmla="*/ 426 w 449"/>
              <a:gd name="T75" fmla="*/ 5 h 268"/>
              <a:gd name="T76" fmla="*/ 437 w 449"/>
              <a:gd name="T77" fmla="*/ 0 h 268"/>
              <a:gd name="T78" fmla="*/ 449 w 449"/>
              <a:gd name="T79" fmla="*/ 3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49" h="268">
                <a:moveTo>
                  <a:pt x="0" y="268"/>
                </a:moveTo>
                <a:lnTo>
                  <a:pt x="12" y="261"/>
                </a:lnTo>
                <a:lnTo>
                  <a:pt x="23" y="252"/>
                </a:lnTo>
                <a:lnTo>
                  <a:pt x="35" y="239"/>
                </a:lnTo>
                <a:lnTo>
                  <a:pt x="46" y="237"/>
                </a:lnTo>
                <a:lnTo>
                  <a:pt x="58" y="234"/>
                </a:lnTo>
                <a:lnTo>
                  <a:pt x="69" y="223"/>
                </a:lnTo>
                <a:lnTo>
                  <a:pt x="81" y="213"/>
                </a:lnTo>
                <a:lnTo>
                  <a:pt x="92" y="212"/>
                </a:lnTo>
                <a:lnTo>
                  <a:pt x="104" y="203"/>
                </a:lnTo>
                <a:lnTo>
                  <a:pt x="115" y="199"/>
                </a:lnTo>
                <a:lnTo>
                  <a:pt x="127" y="191"/>
                </a:lnTo>
                <a:lnTo>
                  <a:pt x="138" y="186"/>
                </a:lnTo>
                <a:lnTo>
                  <a:pt x="150" y="186"/>
                </a:lnTo>
                <a:lnTo>
                  <a:pt x="161" y="171"/>
                </a:lnTo>
                <a:lnTo>
                  <a:pt x="173" y="165"/>
                </a:lnTo>
                <a:lnTo>
                  <a:pt x="184" y="152"/>
                </a:lnTo>
                <a:lnTo>
                  <a:pt x="196" y="141"/>
                </a:lnTo>
                <a:lnTo>
                  <a:pt x="207" y="129"/>
                </a:lnTo>
                <a:lnTo>
                  <a:pt x="219" y="126"/>
                </a:lnTo>
                <a:lnTo>
                  <a:pt x="230" y="118"/>
                </a:lnTo>
                <a:lnTo>
                  <a:pt x="242" y="117"/>
                </a:lnTo>
                <a:lnTo>
                  <a:pt x="253" y="112"/>
                </a:lnTo>
                <a:lnTo>
                  <a:pt x="265" y="106"/>
                </a:lnTo>
                <a:lnTo>
                  <a:pt x="276" y="97"/>
                </a:lnTo>
                <a:lnTo>
                  <a:pt x="288" y="90"/>
                </a:lnTo>
                <a:lnTo>
                  <a:pt x="299" y="83"/>
                </a:lnTo>
                <a:lnTo>
                  <a:pt x="311" y="73"/>
                </a:lnTo>
                <a:lnTo>
                  <a:pt x="322" y="65"/>
                </a:lnTo>
                <a:lnTo>
                  <a:pt x="334" y="60"/>
                </a:lnTo>
                <a:lnTo>
                  <a:pt x="345" y="51"/>
                </a:lnTo>
                <a:lnTo>
                  <a:pt x="357" y="44"/>
                </a:lnTo>
                <a:lnTo>
                  <a:pt x="368" y="42"/>
                </a:lnTo>
                <a:lnTo>
                  <a:pt x="380" y="45"/>
                </a:lnTo>
                <a:lnTo>
                  <a:pt x="391" y="31"/>
                </a:lnTo>
                <a:lnTo>
                  <a:pt x="403" y="26"/>
                </a:lnTo>
                <a:lnTo>
                  <a:pt x="414" y="12"/>
                </a:lnTo>
                <a:lnTo>
                  <a:pt x="426" y="5"/>
                </a:lnTo>
                <a:lnTo>
                  <a:pt x="437" y="0"/>
                </a:lnTo>
                <a:lnTo>
                  <a:pt x="449" y="3"/>
                </a:lnTo>
              </a:path>
            </a:pathLst>
          </a:custGeom>
          <a:noFill/>
          <a:ln w="15875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6036" name="Freeform 100"/>
          <p:cNvSpPr>
            <a:spLocks/>
          </p:cNvSpPr>
          <p:nvPr/>
        </p:nvSpPr>
        <p:spPr bwMode="auto">
          <a:xfrm>
            <a:off x="2919413" y="1912938"/>
            <a:ext cx="5130800" cy="1636712"/>
          </a:xfrm>
          <a:custGeom>
            <a:avLst/>
            <a:gdLst>
              <a:gd name="T0" fmla="*/ 0 w 334"/>
              <a:gd name="T1" fmla="*/ 153 h 153"/>
              <a:gd name="T2" fmla="*/ 12 w 334"/>
              <a:gd name="T3" fmla="*/ 148 h 153"/>
              <a:gd name="T4" fmla="*/ 23 w 334"/>
              <a:gd name="T5" fmla="*/ 142 h 153"/>
              <a:gd name="T6" fmla="*/ 35 w 334"/>
              <a:gd name="T7" fmla="*/ 143 h 153"/>
              <a:gd name="T8" fmla="*/ 46 w 334"/>
              <a:gd name="T9" fmla="*/ 134 h 153"/>
              <a:gd name="T10" fmla="*/ 58 w 334"/>
              <a:gd name="T11" fmla="*/ 133 h 153"/>
              <a:gd name="T12" fmla="*/ 69 w 334"/>
              <a:gd name="T13" fmla="*/ 129 h 153"/>
              <a:gd name="T14" fmla="*/ 81 w 334"/>
              <a:gd name="T15" fmla="*/ 119 h 153"/>
              <a:gd name="T16" fmla="*/ 92 w 334"/>
              <a:gd name="T17" fmla="*/ 117 h 153"/>
              <a:gd name="T18" fmla="*/ 104 w 334"/>
              <a:gd name="T19" fmla="*/ 112 h 153"/>
              <a:gd name="T20" fmla="*/ 115 w 334"/>
              <a:gd name="T21" fmla="*/ 109 h 153"/>
              <a:gd name="T22" fmla="*/ 127 w 334"/>
              <a:gd name="T23" fmla="*/ 106 h 153"/>
              <a:gd name="T24" fmla="*/ 138 w 334"/>
              <a:gd name="T25" fmla="*/ 97 h 153"/>
              <a:gd name="T26" fmla="*/ 150 w 334"/>
              <a:gd name="T27" fmla="*/ 95 h 153"/>
              <a:gd name="T28" fmla="*/ 161 w 334"/>
              <a:gd name="T29" fmla="*/ 85 h 153"/>
              <a:gd name="T30" fmla="*/ 173 w 334"/>
              <a:gd name="T31" fmla="*/ 83 h 153"/>
              <a:gd name="T32" fmla="*/ 184 w 334"/>
              <a:gd name="T33" fmla="*/ 76 h 153"/>
              <a:gd name="T34" fmla="*/ 196 w 334"/>
              <a:gd name="T35" fmla="*/ 68 h 153"/>
              <a:gd name="T36" fmla="*/ 207 w 334"/>
              <a:gd name="T37" fmla="*/ 66 h 153"/>
              <a:gd name="T38" fmla="*/ 219 w 334"/>
              <a:gd name="T39" fmla="*/ 61 h 153"/>
              <a:gd name="T40" fmla="*/ 230 w 334"/>
              <a:gd name="T41" fmla="*/ 51 h 153"/>
              <a:gd name="T42" fmla="*/ 242 w 334"/>
              <a:gd name="T43" fmla="*/ 44 h 153"/>
              <a:gd name="T44" fmla="*/ 253 w 334"/>
              <a:gd name="T45" fmla="*/ 42 h 153"/>
              <a:gd name="T46" fmla="*/ 265 w 334"/>
              <a:gd name="T47" fmla="*/ 41 h 153"/>
              <a:gd name="T48" fmla="*/ 276 w 334"/>
              <a:gd name="T49" fmla="*/ 25 h 153"/>
              <a:gd name="T50" fmla="*/ 288 w 334"/>
              <a:gd name="T51" fmla="*/ 21 h 153"/>
              <a:gd name="T52" fmla="*/ 299 w 334"/>
              <a:gd name="T53" fmla="*/ 9 h 153"/>
              <a:gd name="T54" fmla="*/ 311 w 334"/>
              <a:gd name="T55" fmla="*/ 5 h 153"/>
              <a:gd name="T56" fmla="*/ 322 w 334"/>
              <a:gd name="T57" fmla="*/ 2 h 153"/>
              <a:gd name="T58" fmla="*/ 334 w 334"/>
              <a:gd name="T59" fmla="*/ 0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34" h="153">
                <a:moveTo>
                  <a:pt x="0" y="153"/>
                </a:moveTo>
                <a:lnTo>
                  <a:pt x="12" y="148"/>
                </a:lnTo>
                <a:lnTo>
                  <a:pt x="23" y="142"/>
                </a:lnTo>
                <a:lnTo>
                  <a:pt x="35" y="143"/>
                </a:lnTo>
                <a:lnTo>
                  <a:pt x="46" y="134"/>
                </a:lnTo>
                <a:lnTo>
                  <a:pt x="58" y="133"/>
                </a:lnTo>
                <a:lnTo>
                  <a:pt x="69" y="129"/>
                </a:lnTo>
                <a:lnTo>
                  <a:pt x="81" y="119"/>
                </a:lnTo>
                <a:lnTo>
                  <a:pt x="92" y="117"/>
                </a:lnTo>
                <a:lnTo>
                  <a:pt x="104" y="112"/>
                </a:lnTo>
                <a:lnTo>
                  <a:pt x="115" y="109"/>
                </a:lnTo>
                <a:lnTo>
                  <a:pt x="127" y="106"/>
                </a:lnTo>
                <a:lnTo>
                  <a:pt x="138" y="97"/>
                </a:lnTo>
                <a:lnTo>
                  <a:pt x="150" y="95"/>
                </a:lnTo>
                <a:lnTo>
                  <a:pt x="161" y="85"/>
                </a:lnTo>
                <a:lnTo>
                  <a:pt x="173" y="83"/>
                </a:lnTo>
                <a:lnTo>
                  <a:pt x="184" y="76"/>
                </a:lnTo>
                <a:lnTo>
                  <a:pt x="196" y="68"/>
                </a:lnTo>
                <a:lnTo>
                  <a:pt x="207" y="66"/>
                </a:lnTo>
                <a:lnTo>
                  <a:pt x="219" y="61"/>
                </a:lnTo>
                <a:lnTo>
                  <a:pt x="230" y="51"/>
                </a:lnTo>
                <a:lnTo>
                  <a:pt x="242" y="44"/>
                </a:lnTo>
                <a:lnTo>
                  <a:pt x="253" y="42"/>
                </a:lnTo>
                <a:lnTo>
                  <a:pt x="265" y="41"/>
                </a:lnTo>
                <a:lnTo>
                  <a:pt x="276" y="25"/>
                </a:lnTo>
                <a:lnTo>
                  <a:pt x="288" y="21"/>
                </a:lnTo>
                <a:lnTo>
                  <a:pt x="299" y="9"/>
                </a:lnTo>
                <a:lnTo>
                  <a:pt x="311" y="5"/>
                </a:lnTo>
                <a:lnTo>
                  <a:pt x="322" y="2"/>
                </a:lnTo>
                <a:lnTo>
                  <a:pt x="334" y="0"/>
                </a:lnTo>
              </a:path>
            </a:pathLst>
          </a:custGeom>
          <a:noFill/>
          <a:ln w="46038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6037" name="Freeform 101"/>
          <p:cNvSpPr>
            <a:spLocks/>
          </p:cNvSpPr>
          <p:nvPr/>
        </p:nvSpPr>
        <p:spPr bwMode="auto">
          <a:xfrm>
            <a:off x="1336675" y="2759075"/>
            <a:ext cx="6713538" cy="2097088"/>
          </a:xfrm>
          <a:custGeom>
            <a:avLst/>
            <a:gdLst>
              <a:gd name="T0" fmla="*/ 0 w 437"/>
              <a:gd name="T1" fmla="*/ 196 h 196"/>
              <a:gd name="T2" fmla="*/ 11 w 437"/>
              <a:gd name="T3" fmla="*/ 179 h 196"/>
              <a:gd name="T4" fmla="*/ 23 w 437"/>
              <a:gd name="T5" fmla="*/ 188 h 196"/>
              <a:gd name="T6" fmla="*/ 34 w 437"/>
              <a:gd name="T7" fmla="*/ 186 h 196"/>
              <a:gd name="T8" fmla="*/ 46 w 437"/>
              <a:gd name="T9" fmla="*/ 178 h 196"/>
              <a:gd name="T10" fmla="*/ 57 w 437"/>
              <a:gd name="T11" fmla="*/ 175 h 196"/>
              <a:gd name="T12" fmla="*/ 69 w 437"/>
              <a:gd name="T13" fmla="*/ 174 h 196"/>
              <a:gd name="T14" fmla="*/ 80 w 437"/>
              <a:gd name="T15" fmla="*/ 172 h 196"/>
              <a:gd name="T16" fmla="*/ 92 w 437"/>
              <a:gd name="T17" fmla="*/ 170 h 196"/>
              <a:gd name="T18" fmla="*/ 103 w 437"/>
              <a:gd name="T19" fmla="*/ 180 h 196"/>
              <a:gd name="T20" fmla="*/ 115 w 437"/>
              <a:gd name="T21" fmla="*/ 172 h 196"/>
              <a:gd name="T22" fmla="*/ 126 w 437"/>
              <a:gd name="T23" fmla="*/ 169 h 196"/>
              <a:gd name="T24" fmla="*/ 138 w 437"/>
              <a:gd name="T25" fmla="*/ 174 h 196"/>
              <a:gd name="T26" fmla="*/ 149 w 437"/>
              <a:gd name="T27" fmla="*/ 171 h 196"/>
              <a:gd name="T28" fmla="*/ 172 w 437"/>
              <a:gd name="T29" fmla="*/ 160 h 196"/>
              <a:gd name="T30" fmla="*/ 184 w 437"/>
              <a:gd name="T31" fmla="*/ 148 h 196"/>
              <a:gd name="T32" fmla="*/ 195 w 437"/>
              <a:gd name="T33" fmla="*/ 144 h 196"/>
              <a:gd name="T34" fmla="*/ 207 w 437"/>
              <a:gd name="T35" fmla="*/ 143 h 196"/>
              <a:gd name="T36" fmla="*/ 218 w 437"/>
              <a:gd name="T37" fmla="*/ 150 h 196"/>
              <a:gd name="T38" fmla="*/ 230 w 437"/>
              <a:gd name="T39" fmla="*/ 137 h 196"/>
              <a:gd name="T40" fmla="*/ 241 w 437"/>
              <a:gd name="T41" fmla="*/ 127 h 196"/>
              <a:gd name="T42" fmla="*/ 253 w 437"/>
              <a:gd name="T43" fmla="*/ 114 h 196"/>
              <a:gd name="T44" fmla="*/ 264 w 437"/>
              <a:gd name="T45" fmla="*/ 109 h 196"/>
              <a:gd name="T46" fmla="*/ 276 w 437"/>
              <a:gd name="T47" fmla="*/ 105 h 196"/>
              <a:gd name="T48" fmla="*/ 287 w 437"/>
              <a:gd name="T49" fmla="*/ 87 h 196"/>
              <a:gd name="T50" fmla="*/ 299 w 437"/>
              <a:gd name="T51" fmla="*/ 85 h 196"/>
              <a:gd name="T52" fmla="*/ 310 w 437"/>
              <a:gd name="T53" fmla="*/ 69 h 196"/>
              <a:gd name="T54" fmla="*/ 322 w 437"/>
              <a:gd name="T55" fmla="*/ 64 h 196"/>
              <a:gd name="T56" fmla="*/ 333 w 437"/>
              <a:gd name="T57" fmla="*/ 58 h 196"/>
              <a:gd name="T58" fmla="*/ 345 w 437"/>
              <a:gd name="T59" fmla="*/ 52 h 196"/>
              <a:gd name="T60" fmla="*/ 356 w 437"/>
              <a:gd name="T61" fmla="*/ 50 h 196"/>
              <a:gd name="T62" fmla="*/ 368 w 437"/>
              <a:gd name="T63" fmla="*/ 53 h 196"/>
              <a:gd name="T64" fmla="*/ 379 w 437"/>
              <a:gd name="T65" fmla="*/ 39 h 196"/>
              <a:gd name="T66" fmla="*/ 391 w 437"/>
              <a:gd name="T67" fmla="*/ 33 h 196"/>
              <a:gd name="T68" fmla="*/ 402 w 437"/>
              <a:gd name="T69" fmla="*/ 18 h 196"/>
              <a:gd name="T70" fmla="*/ 414 w 437"/>
              <a:gd name="T71" fmla="*/ 11 h 196"/>
              <a:gd name="T72" fmla="*/ 425 w 437"/>
              <a:gd name="T73" fmla="*/ 3 h 196"/>
              <a:gd name="T74" fmla="*/ 437 w 437"/>
              <a:gd name="T75" fmla="*/ 0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37" h="196">
                <a:moveTo>
                  <a:pt x="0" y="196"/>
                </a:moveTo>
                <a:lnTo>
                  <a:pt x="11" y="179"/>
                </a:lnTo>
                <a:lnTo>
                  <a:pt x="23" y="188"/>
                </a:lnTo>
                <a:lnTo>
                  <a:pt x="34" y="186"/>
                </a:lnTo>
                <a:lnTo>
                  <a:pt x="46" y="178"/>
                </a:lnTo>
                <a:lnTo>
                  <a:pt x="57" y="175"/>
                </a:lnTo>
                <a:lnTo>
                  <a:pt x="69" y="174"/>
                </a:lnTo>
                <a:lnTo>
                  <a:pt x="80" y="172"/>
                </a:lnTo>
                <a:lnTo>
                  <a:pt x="92" y="170"/>
                </a:lnTo>
                <a:lnTo>
                  <a:pt x="103" y="180"/>
                </a:lnTo>
                <a:lnTo>
                  <a:pt x="115" y="172"/>
                </a:lnTo>
                <a:lnTo>
                  <a:pt x="126" y="169"/>
                </a:lnTo>
                <a:lnTo>
                  <a:pt x="138" y="174"/>
                </a:lnTo>
                <a:lnTo>
                  <a:pt x="149" y="171"/>
                </a:lnTo>
                <a:lnTo>
                  <a:pt x="172" y="160"/>
                </a:lnTo>
                <a:lnTo>
                  <a:pt x="184" y="148"/>
                </a:lnTo>
                <a:lnTo>
                  <a:pt x="195" y="144"/>
                </a:lnTo>
                <a:lnTo>
                  <a:pt x="207" y="143"/>
                </a:lnTo>
                <a:lnTo>
                  <a:pt x="218" y="150"/>
                </a:lnTo>
                <a:lnTo>
                  <a:pt x="230" y="137"/>
                </a:lnTo>
                <a:lnTo>
                  <a:pt x="241" y="127"/>
                </a:lnTo>
                <a:lnTo>
                  <a:pt x="253" y="114"/>
                </a:lnTo>
                <a:lnTo>
                  <a:pt x="264" y="109"/>
                </a:lnTo>
                <a:lnTo>
                  <a:pt x="276" y="105"/>
                </a:lnTo>
                <a:lnTo>
                  <a:pt x="287" y="87"/>
                </a:lnTo>
                <a:lnTo>
                  <a:pt x="299" y="85"/>
                </a:lnTo>
                <a:lnTo>
                  <a:pt x="310" y="69"/>
                </a:lnTo>
                <a:lnTo>
                  <a:pt x="322" y="64"/>
                </a:lnTo>
                <a:lnTo>
                  <a:pt x="333" y="58"/>
                </a:lnTo>
                <a:lnTo>
                  <a:pt x="345" y="52"/>
                </a:lnTo>
                <a:lnTo>
                  <a:pt x="356" y="50"/>
                </a:lnTo>
                <a:lnTo>
                  <a:pt x="368" y="53"/>
                </a:lnTo>
                <a:lnTo>
                  <a:pt x="379" y="39"/>
                </a:lnTo>
                <a:lnTo>
                  <a:pt x="391" y="33"/>
                </a:lnTo>
                <a:lnTo>
                  <a:pt x="402" y="18"/>
                </a:lnTo>
                <a:lnTo>
                  <a:pt x="414" y="11"/>
                </a:lnTo>
                <a:lnTo>
                  <a:pt x="425" y="3"/>
                </a:lnTo>
                <a:lnTo>
                  <a:pt x="437" y="0"/>
                </a:lnTo>
              </a:path>
            </a:pathLst>
          </a:custGeom>
          <a:noFill/>
          <a:ln w="46038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6038" name="Freeform 102"/>
          <p:cNvSpPr>
            <a:spLocks/>
          </p:cNvSpPr>
          <p:nvPr/>
        </p:nvSpPr>
        <p:spPr bwMode="auto">
          <a:xfrm>
            <a:off x="2873375" y="3517900"/>
            <a:ext cx="92075" cy="65088"/>
          </a:xfrm>
          <a:custGeom>
            <a:avLst/>
            <a:gdLst>
              <a:gd name="T0" fmla="*/ 0 w 58"/>
              <a:gd name="T1" fmla="*/ 0 h 41"/>
              <a:gd name="T2" fmla="*/ 29 w 58"/>
              <a:gd name="T3" fmla="*/ 41 h 41"/>
              <a:gd name="T4" fmla="*/ 58 w 58"/>
              <a:gd name="T5" fmla="*/ 0 h 41"/>
              <a:gd name="T6" fmla="*/ 0 w 58"/>
              <a:gd name="T7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8" h="41">
                <a:moveTo>
                  <a:pt x="0" y="0"/>
                </a:moveTo>
                <a:lnTo>
                  <a:pt x="29" y="41"/>
                </a:lnTo>
                <a:lnTo>
                  <a:pt x="5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6039" name="Freeform 103"/>
          <p:cNvSpPr>
            <a:spLocks/>
          </p:cNvSpPr>
          <p:nvPr/>
        </p:nvSpPr>
        <p:spPr bwMode="auto">
          <a:xfrm>
            <a:off x="3057525" y="3463925"/>
            <a:ext cx="92075" cy="65088"/>
          </a:xfrm>
          <a:custGeom>
            <a:avLst/>
            <a:gdLst>
              <a:gd name="T0" fmla="*/ 0 w 58"/>
              <a:gd name="T1" fmla="*/ 0 h 41"/>
              <a:gd name="T2" fmla="*/ 29 w 58"/>
              <a:gd name="T3" fmla="*/ 41 h 41"/>
              <a:gd name="T4" fmla="*/ 58 w 58"/>
              <a:gd name="T5" fmla="*/ 0 h 41"/>
              <a:gd name="T6" fmla="*/ 0 w 58"/>
              <a:gd name="T7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8" h="41">
                <a:moveTo>
                  <a:pt x="0" y="0"/>
                </a:moveTo>
                <a:lnTo>
                  <a:pt x="29" y="41"/>
                </a:lnTo>
                <a:lnTo>
                  <a:pt x="5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6040" name="Freeform 104"/>
          <p:cNvSpPr>
            <a:spLocks/>
          </p:cNvSpPr>
          <p:nvPr/>
        </p:nvSpPr>
        <p:spPr bwMode="auto">
          <a:xfrm>
            <a:off x="3225800" y="3400425"/>
            <a:ext cx="93663" cy="63500"/>
          </a:xfrm>
          <a:custGeom>
            <a:avLst/>
            <a:gdLst>
              <a:gd name="T0" fmla="*/ 0 w 59"/>
              <a:gd name="T1" fmla="*/ 0 h 40"/>
              <a:gd name="T2" fmla="*/ 29 w 59"/>
              <a:gd name="T3" fmla="*/ 40 h 40"/>
              <a:gd name="T4" fmla="*/ 59 w 59"/>
              <a:gd name="T5" fmla="*/ 0 h 40"/>
              <a:gd name="T6" fmla="*/ 0 w 59"/>
              <a:gd name="T7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9" h="40">
                <a:moveTo>
                  <a:pt x="0" y="0"/>
                </a:moveTo>
                <a:lnTo>
                  <a:pt x="29" y="40"/>
                </a:lnTo>
                <a:lnTo>
                  <a:pt x="5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6041" name="Freeform 105"/>
          <p:cNvSpPr>
            <a:spLocks/>
          </p:cNvSpPr>
          <p:nvPr/>
        </p:nvSpPr>
        <p:spPr bwMode="auto">
          <a:xfrm>
            <a:off x="3411538" y="3411538"/>
            <a:ext cx="92075" cy="63500"/>
          </a:xfrm>
          <a:custGeom>
            <a:avLst/>
            <a:gdLst>
              <a:gd name="T0" fmla="*/ 0 w 58"/>
              <a:gd name="T1" fmla="*/ 0 h 40"/>
              <a:gd name="T2" fmla="*/ 29 w 58"/>
              <a:gd name="T3" fmla="*/ 40 h 40"/>
              <a:gd name="T4" fmla="*/ 58 w 58"/>
              <a:gd name="T5" fmla="*/ 0 h 40"/>
              <a:gd name="T6" fmla="*/ 0 w 58"/>
              <a:gd name="T7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8" h="40">
                <a:moveTo>
                  <a:pt x="0" y="0"/>
                </a:moveTo>
                <a:lnTo>
                  <a:pt x="29" y="40"/>
                </a:lnTo>
                <a:lnTo>
                  <a:pt x="5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6042" name="Freeform 106"/>
          <p:cNvSpPr>
            <a:spLocks/>
          </p:cNvSpPr>
          <p:nvPr/>
        </p:nvSpPr>
        <p:spPr bwMode="auto">
          <a:xfrm>
            <a:off x="3579813" y="3314700"/>
            <a:ext cx="92075" cy="65088"/>
          </a:xfrm>
          <a:custGeom>
            <a:avLst/>
            <a:gdLst>
              <a:gd name="T0" fmla="*/ 0 w 58"/>
              <a:gd name="T1" fmla="*/ 0 h 41"/>
              <a:gd name="T2" fmla="*/ 29 w 58"/>
              <a:gd name="T3" fmla="*/ 41 h 41"/>
              <a:gd name="T4" fmla="*/ 58 w 58"/>
              <a:gd name="T5" fmla="*/ 0 h 41"/>
              <a:gd name="T6" fmla="*/ 0 w 58"/>
              <a:gd name="T7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8" h="41">
                <a:moveTo>
                  <a:pt x="0" y="0"/>
                </a:moveTo>
                <a:lnTo>
                  <a:pt x="29" y="41"/>
                </a:lnTo>
                <a:lnTo>
                  <a:pt x="5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6043" name="Freeform 107"/>
          <p:cNvSpPr>
            <a:spLocks/>
          </p:cNvSpPr>
          <p:nvPr/>
        </p:nvSpPr>
        <p:spPr bwMode="auto">
          <a:xfrm>
            <a:off x="3763963" y="3303588"/>
            <a:ext cx="92075" cy="65087"/>
          </a:xfrm>
          <a:custGeom>
            <a:avLst/>
            <a:gdLst>
              <a:gd name="T0" fmla="*/ 0 w 58"/>
              <a:gd name="T1" fmla="*/ 0 h 41"/>
              <a:gd name="T2" fmla="*/ 29 w 58"/>
              <a:gd name="T3" fmla="*/ 41 h 41"/>
              <a:gd name="T4" fmla="*/ 58 w 58"/>
              <a:gd name="T5" fmla="*/ 0 h 41"/>
              <a:gd name="T6" fmla="*/ 0 w 58"/>
              <a:gd name="T7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8" h="41">
                <a:moveTo>
                  <a:pt x="0" y="0"/>
                </a:moveTo>
                <a:lnTo>
                  <a:pt x="29" y="41"/>
                </a:lnTo>
                <a:lnTo>
                  <a:pt x="5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6044" name="Freeform 108"/>
          <p:cNvSpPr>
            <a:spLocks/>
          </p:cNvSpPr>
          <p:nvPr/>
        </p:nvSpPr>
        <p:spPr bwMode="auto">
          <a:xfrm>
            <a:off x="3933825" y="3260725"/>
            <a:ext cx="92075" cy="65088"/>
          </a:xfrm>
          <a:custGeom>
            <a:avLst/>
            <a:gdLst>
              <a:gd name="T0" fmla="*/ 0 w 58"/>
              <a:gd name="T1" fmla="*/ 0 h 41"/>
              <a:gd name="T2" fmla="*/ 29 w 58"/>
              <a:gd name="T3" fmla="*/ 41 h 41"/>
              <a:gd name="T4" fmla="*/ 58 w 58"/>
              <a:gd name="T5" fmla="*/ 0 h 41"/>
              <a:gd name="T6" fmla="*/ 0 w 58"/>
              <a:gd name="T7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8" h="41">
                <a:moveTo>
                  <a:pt x="0" y="0"/>
                </a:moveTo>
                <a:lnTo>
                  <a:pt x="29" y="41"/>
                </a:lnTo>
                <a:lnTo>
                  <a:pt x="5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6045" name="Freeform 109"/>
          <p:cNvSpPr>
            <a:spLocks/>
          </p:cNvSpPr>
          <p:nvPr/>
        </p:nvSpPr>
        <p:spPr bwMode="auto">
          <a:xfrm>
            <a:off x="4117975" y="3154363"/>
            <a:ext cx="92075" cy="63500"/>
          </a:xfrm>
          <a:custGeom>
            <a:avLst/>
            <a:gdLst>
              <a:gd name="T0" fmla="*/ 0 w 58"/>
              <a:gd name="T1" fmla="*/ 0 h 40"/>
              <a:gd name="T2" fmla="*/ 29 w 58"/>
              <a:gd name="T3" fmla="*/ 40 h 40"/>
              <a:gd name="T4" fmla="*/ 58 w 58"/>
              <a:gd name="T5" fmla="*/ 0 h 40"/>
              <a:gd name="T6" fmla="*/ 0 w 58"/>
              <a:gd name="T7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8" h="40">
                <a:moveTo>
                  <a:pt x="0" y="0"/>
                </a:moveTo>
                <a:lnTo>
                  <a:pt x="29" y="40"/>
                </a:lnTo>
                <a:lnTo>
                  <a:pt x="5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6046" name="Freeform 110"/>
          <p:cNvSpPr>
            <a:spLocks/>
          </p:cNvSpPr>
          <p:nvPr/>
        </p:nvSpPr>
        <p:spPr bwMode="auto">
          <a:xfrm>
            <a:off x="4286250" y="3133725"/>
            <a:ext cx="92075" cy="63500"/>
          </a:xfrm>
          <a:custGeom>
            <a:avLst/>
            <a:gdLst>
              <a:gd name="T0" fmla="*/ 0 w 58"/>
              <a:gd name="T1" fmla="*/ 0 h 40"/>
              <a:gd name="T2" fmla="*/ 29 w 58"/>
              <a:gd name="T3" fmla="*/ 40 h 40"/>
              <a:gd name="T4" fmla="*/ 58 w 58"/>
              <a:gd name="T5" fmla="*/ 0 h 40"/>
              <a:gd name="T6" fmla="*/ 0 w 58"/>
              <a:gd name="T7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8" h="40">
                <a:moveTo>
                  <a:pt x="0" y="0"/>
                </a:moveTo>
                <a:lnTo>
                  <a:pt x="29" y="40"/>
                </a:lnTo>
                <a:lnTo>
                  <a:pt x="5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6047" name="Freeform 111"/>
          <p:cNvSpPr>
            <a:spLocks/>
          </p:cNvSpPr>
          <p:nvPr/>
        </p:nvSpPr>
        <p:spPr bwMode="auto">
          <a:xfrm>
            <a:off x="4470400" y="3079750"/>
            <a:ext cx="92075" cy="63500"/>
          </a:xfrm>
          <a:custGeom>
            <a:avLst/>
            <a:gdLst>
              <a:gd name="T0" fmla="*/ 0 w 58"/>
              <a:gd name="T1" fmla="*/ 0 h 40"/>
              <a:gd name="T2" fmla="*/ 29 w 58"/>
              <a:gd name="T3" fmla="*/ 40 h 40"/>
              <a:gd name="T4" fmla="*/ 58 w 58"/>
              <a:gd name="T5" fmla="*/ 0 h 40"/>
              <a:gd name="T6" fmla="*/ 0 w 58"/>
              <a:gd name="T7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8" h="40">
                <a:moveTo>
                  <a:pt x="0" y="0"/>
                </a:moveTo>
                <a:lnTo>
                  <a:pt x="29" y="40"/>
                </a:lnTo>
                <a:lnTo>
                  <a:pt x="5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6048" name="Freeform 112"/>
          <p:cNvSpPr>
            <a:spLocks/>
          </p:cNvSpPr>
          <p:nvPr/>
        </p:nvSpPr>
        <p:spPr bwMode="auto">
          <a:xfrm>
            <a:off x="4640263" y="3048000"/>
            <a:ext cx="92075" cy="63500"/>
          </a:xfrm>
          <a:custGeom>
            <a:avLst/>
            <a:gdLst>
              <a:gd name="T0" fmla="*/ 0 w 58"/>
              <a:gd name="T1" fmla="*/ 0 h 40"/>
              <a:gd name="T2" fmla="*/ 29 w 58"/>
              <a:gd name="T3" fmla="*/ 40 h 40"/>
              <a:gd name="T4" fmla="*/ 58 w 58"/>
              <a:gd name="T5" fmla="*/ 0 h 40"/>
              <a:gd name="T6" fmla="*/ 0 w 58"/>
              <a:gd name="T7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8" h="40">
                <a:moveTo>
                  <a:pt x="0" y="0"/>
                </a:moveTo>
                <a:lnTo>
                  <a:pt x="29" y="40"/>
                </a:lnTo>
                <a:lnTo>
                  <a:pt x="5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6049" name="Freeform 113"/>
          <p:cNvSpPr>
            <a:spLocks/>
          </p:cNvSpPr>
          <p:nvPr/>
        </p:nvSpPr>
        <p:spPr bwMode="auto">
          <a:xfrm>
            <a:off x="4824413" y="3014663"/>
            <a:ext cx="92075" cy="65087"/>
          </a:xfrm>
          <a:custGeom>
            <a:avLst/>
            <a:gdLst>
              <a:gd name="T0" fmla="*/ 0 w 58"/>
              <a:gd name="T1" fmla="*/ 0 h 41"/>
              <a:gd name="T2" fmla="*/ 29 w 58"/>
              <a:gd name="T3" fmla="*/ 41 h 41"/>
              <a:gd name="T4" fmla="*/ 58 w 58"/>
              <a:gd name="T5" fmla="*/ 0 h 41"/>
              <a:gd name="T6" fmla="*/ 0 w 58"/>
              <a:gd name="T7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8" h="41">
                <a:moveTo>
                  <a:pt x="0" y="0"/>
                </a:moveTo>
                <a:lnTo>
                  <a:pt x="29" y="41"/>
                </a:lnTo>
                <a:lnTo>
                  <a:pt x="5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6050" name="Freeform 114"/>
          <p:cNvSpPr>
            <a:spLocks/>
          </p:cNvSpPr>
          <p:nvPr/>
        </p:nvSpPr>
        <p:spPr bwMode="auto">
          <a:xfrm>
            <a:off x="4992688" y="2919413"/>
            <a:ext cx="93662" cy="63500"/>
          </a:xfrm>
          <a:custGeom>
            <a:avLst/>
            <a:gdLst>
              <a:gd name="T0" fmla="*/ 0 w 59"/>
              <a:gd name="T1" fmla="*/ 0 h 40"/>
              <a:gd name="T2" fmla="*/ 29 w 59"/>
              <a:gd name="T3" fmla="*/ 40 h 40"/>
              <a:gd name="T4" fmla="*/ 59 w 59"/>
              <a:gd name="T5" fmla="*/ 0 h 40"/>
              <a:gd name="T6" fmla="*/ 0 w 59"/>
              <a:gd name="T7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9" h="40">
                <a:moveTo>
                  <a:pt x="0" y="0"/>
                </a:moveTo>
                <a:lnTo>
                  <a:pt x="29" y="40"/>
                </a:lnTo>
                <a:lnTo>
                  <a:pt x="5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6051" name="Freeform 115"/>
          <p:cNvSpPr>
            <a:spLocks/>
          </p:cNvSpPr>
          <p:nvPr/>
        </p:nvSpPr>
        <p:spPr bwMode="auto">
          <a:xfrm>
            <a:off x="5178425" y="2897188"/>
            <a:ext cx="92075" cy="65087"/>
          </a:xfrm>
          <a:custGeom>
            <a:avLst/>
            <a:gdLst>
              <a:gd name="T0" fmla="*/ 0 w 58"/>
              <a:gd name="T1" fmla="*/ 0 h 41"/>
              <a:gd name="T2" fmla="*/ 29 w 58"/>
              <a:gd name="T3" fmla="*/ 41 h 41"/>
              <a:gd name="T4" fmla="*/ 58 w 58"/>
              <a:gd name="T5" fmla="*/ 0 h 41"/>
              <a:gd name="T6" fmla="*/ 0 w 58"/>
              <a:gd name="T7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8" h="41">
                <a:moveTo>
                  <a:pt x="0" y="0"/>
                </a:moveTo>
                <a:lnTo>
                  <a:pt x="29" y="41"/>
                </a:lnTo>
                <a:lnTo>
                  <a:pt x="5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6052" name="Freeform 116"/>
          <p:cNvSpPr>
            <a:spLocks/>
          </p:cNvSpPr>
          <p:nvPr/>
        </p:nvSpPr>
        <p:spPr bwMode="auto">
          <a:xfrm>
            <a:off x="5346700" y="2790825"/>
            <a:ext cx="92075" cy="63500"/>
          </a:xfrm>
          <a:custGeom>
            <a:avLst/>
            <a:gdLst>
              <a:gd name="T0" fmla="*/ 0 w 58"/>
              <a:gd name="T1" fmla="*/ 0 h 40"/>
              <a:gd name="T2" fmla="*/ 29 w 58"/>
              <a:gd name="T3" fmla="*/ 40 h 40"/>
              <a:gd name="T4" fmla="*/ 58 w 58"/>
              <a:gd name="T5" fmla="*/ 0 h 40"/>
              <a:gd name="T6" fmla="*/ 0 w 58"/>
              <a:gd name="T7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8" h="40">
                <a:moveTo>
                  <a:pt x="0" y="0"/>
                </a:moveTo>
                <a:lnTo>
                  <a:pt x="29" y="40"/>
                </a:lnTo>
                <a:lnTo>
                  <a:pt x="5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6053" name="Freeform 117"/>
          <p:cNvSpPr>
            <a:spLocks/>
          </p:cNvSpPr>
          <p:nvPr/>
        </p:nvSpPr>
        <p:spPr bwMode="auto">
          <a:xfrm>
            <a:off x="5530850" y="2768600"/>
            <a:ext cx="92075" cy="65088"/>
          </a:xfrm>
          <a:custGeom>
            <a:avLst/>
            <a:gdLst>
              <a:gd name="T0" fmla="*/ 0 w 58"/>
              <a:gd name="T1" fmla="*/ 0 h 41"/>
              <a:gd name="T2" fmla="*/ 29 w 58"/>
              <a:gd name="T3" fmla="*/ 41 h 41"/>
              <a:gd name="T4" fmla="*/ 58 w 58"/>
              <a:gd name="T5" fmla="*/ 0 h 41"/>
              <a:gd name="T6" fmla="*/ 0 w 58"/>
              <a:gd name="T7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8" h="41">
                <a:moveTo>
                  <a:pt x="0" y="0"/>
                </a:moveTo>
                <a:lnTo>
                  <a:pt x="29" y="41"/>
                </a:lnTo>
                <a:lnTo>
                  <a:pt x="5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6054" name="Freeform 118"/>
          <p:cNvSpPr>
            <a:spLocks/>
          </p:cNvSpPr>
          <p:nvPr/>
        </p:nvSpPr>
        <p:spPr bwMode="auto">
          <a:xfrm>
            <a:off x="5700713" y="2693988"/>
            <a:ext cx="92075" cy="65087"/>
          </a:xfrm>
          <a:custGeom>
            <a:avLst/>
            <a:gdLst>
              <a:gd name="T0" fmla="*/ 0 w 58"/>
              <a:gd name="T1" fmla="*/ 0 h 41"/>
              <a:gd name="T2" fmla="*/ 29 w 58"/>
              <a:gd name="T3" fmla="*/ 41 h 41"/>
              <a:gd name="T4" fmla="*/ 58 w 58"/>
              <a:gd name="T5" fmla="*/ 0 h 41"/>
              <a:gd name="T6" fmla="*/ 0 w 58"/>
              <a:gd name="T7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8" h="41">
                <a:moveTo>
                  <a:pt x="0" y="0"/>
                </a:moveTo>
                <a:lnTo>
                  <a:pt x="29" y="41"/>
                </a:lnTo>
                <a:lnTo>
                  <a:pt x="5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6055" name="Freeform 119"/>
          <p:cNvSpPr>
            <a:spLocks/>
          </p:cNvSpPr>
          <p:nvPr/>
        </p:nvSpPr>
        <p:spPr bwMode="auto">
          <a:xfrm>
            <a:off x="5884863" y="2608263"/>
            <a:ext cx="92075" cy="65087"/>
          </a:xfrm>
          <a:custGeom>
            <a:avLst/>
            <a:gdLst>
              <a:gd name="T0" fmla="*/ 0 w 58"/>
              <a:gd name="T1" fmla="*/ 0 h 41"/>
              <a:gd name="T2" fmla="*/ 29 w 58"/>
              <a:gd name="T3" fmla="*/ 41 h 41"/>
              <a:gd name="T4" fmla="*/ 58 w 58"/>
              <a:gd name="T5" fmla="*/ 0 h 41"/>
              <a:gd name="T6" fmla="*/ 0 w 58"/>
              <a:gd name="T7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8" h="41">
                <a:moveTo>
                  <a:pt x="0" y="0"/>
                </a:moveTo>
                <a:lnTo>
                  <a:pt x="29" y="41"/>
                </a:lnTo>
                <a:lnTo>
                  <a:pt x="5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6056" name="Freeform 120"/>
          <p:cNvSpPr>
            <a:spLocks/>
          </p:cNvSpPr>
          <p:nvPr/>
        </p:nvSpPr>
        <p:spPr bwMode="auto">
          <a:xfrm>
            <a:off x="6053138" y="2587625"/>
            <a:ext cx="92075" cy="63500"/>
          </a:xfrm>
          <a:custGeom>
            <a:avLst/>
            <a:gdLst>
              <a:gd name="T0" fmla="*/ 0 w 58"/>
              <a:gd name="T1" fmla="*/ 0 h 40"/>
              <a:gd name="T2" fmla="*/ 29 w 58"/>
              <a:gd name="T3" fmla="*/ 40 h 40"/>
              <a:gd name="T4" fmla="*/ 58 w 58"/>
              <a:gd name="T5" fmla="*/ 0 h 40"/>
              <a:gd name="T6" fmla="*/ 0 w 58"/>
              <a:gd name="T7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8" h="40">
                <a:moveTo>
                  <a:pt x="0" y="0"/>
                </a:moveTo>
                <a:lnTo>
                  <a:pt x="29" y="40"/>
                </a:lnTo>
                <a:lnTo>
                  <a:pt x="5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6057" name="Freeform 121"/>
          <p:cNvSpPr>
            <a:spLocks/>
          </p:cNvSpPr>
          <p:nvPr/>
        </p:nvSpPr>
        <p:spPr bwMode="auto">
          <a:xfrm>
            <a:off x="6237288" y="2533650"/>
            <a:ext cx="92075" cy="65088"/>
          </a:xfrm>
          <a:custGeom>
            <a:avLst/>
            <a:gdLst>
              <a:gd name="T0" fmla="*/ 0 w 58"/>
              <a:gd name="T1" fmla="*/ 0 h 41"/>
              <a:gd name="T2" fmla="*/ 29 w 58"/>
              <a:gd name="T3" fmla="*/ 41 h 41"/>
              <a:gd name="T4" fmla="*/ 58 w 58"/>
              <a:gd name="T5" fmla="*/ 0 h 41"/>
              <a:gd name="T6" fmla="*/ 0 w 58"/>
              <a:gd name="T7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8" h="41">
                <a:moveTo>
                  <a:pt x="0" y="0"/>
                </a:moveTo>
                <a:lnTo>
                  <a:pt x="29" y="41"/>
                </a:lnTo>
                <a:lnTo>
                  <a:pt x="5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6058" name="Freeform 122"/>
          <p:cNvSpPr>
            <a:spLocks/>
          </p:cNvSpPr>
          <p:nvPr/>
        </p:nvSpPr>
        <p:spPr bwMode="auto">
          <a:xfrm>
            <a:off x="6407150" y="2427288"/>
            <a:ext cx="92075" cy="63500"/>
          </a:xfrm>
          <a:custGeom>
            <a:avLst/>
            <a:gdLst>
              <a:gd name="T0" fmla="*/ 0 w 58"/>
              <a:gd name="T1" fmla="*/ 0 h 40"/>
              <a:gd name="T2" fmla="*/ 29 w 58"/>
              <a:gd name="T3" fmla="*/ 40 h 40"/>
              <a:gd name="T4" fmla="*/ 58 w 58"/>
              <a:gd name="T5" fmla="*/ 0 h 40"/>
              <a:gd name="T6" fmla="*/ 0 w 58"/>
              <a:gd name="T7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8" h="40">
                <a:moveTo>
                  <a:pt x="0" y="0"/>
                </a:moveTo>
                <a:lnTo>
                  <a:pt x="29" y="40"/>
                </a:lnTo>
                <a:lnTo>
                  <a:pt x="5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6059" name="Freeform 123"/>
          <p:cNvSpPr>
            <a:spLocks/>
          </p:cNvSpPr>
          <p:nvPr/>
        </p:nvSpPr>
        <p:spPr bwMode="auto">
          <a:xfrm>
            <a:off x="6591300" y="2352675"/>
            <a:ext cx="92075" cy="63500"/>
          </a:xfrm>
          <a:custGeom>
            <a:avLst/>
            <a:gdLst>
              <a:gd name="T0" fmla="*/ 0 w 58"/>
              <a:gd name="T1" fmla="*/ 0 h 40"/>
              <a:gd name="T2" fmla="*/ 29 w 58"/>
              <a:gd name="T3" fmla="*/ 40 h 40"/>
              <a:gd name="T4" fmla="*/ 58 w 58"/>
              <a:gd name="T5" fmla="*/ 0 h 40"/>
              <a:gd name="T6" fmla="*/ 0 w 58"/>
              <a:gd name="T7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8" h="40">
                <a:moveTo>
                  <a:pt x="0" y="0"/>
                </a:moveTo>
                <a:lnTo>
                  <a:pt x="29" y="40"/>
                </a:lnTo>
                <a:lnTo>
                  <a:pt x="5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6060" name="Freeform 124"/>
          <p:cNvSpPr>
            <a:spLocks/>
          </p:cNvSpPr>
          <p:nvPr/>
        </p:nvSpPr>
        <p:spPr bwMode="auto">
          <a:xfrm>
            <a:off x="6759575" y="2330450"/>
            <a:ext cx="93663" cy="65088"/>
          </a:xfrm>
          <a:custGeom>
            <a:avLst/>
            <a:gdLst>
              <a:gd name="T0" fmla="*/ 0 w 59"/>
              <a:gd name="T1" fmla="*/ 0 h 41"/>
              <a:gd name="T2" fmla="*/ 30 w 59"/>
              <a:gd name="T3" fmla="*/ 41 h 41"/>
              <a:gd name="T4" fmla="*/ 59 w 59"/>
              <a:gd name="T5" fmla="*/ 0 h 41"/>
              <a:gd name="T6" fmla="*/ 0 w 59"/>
              <a:gd name="T7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9" h="41">
                <a:moveTo>
                  <a:pt x="0" y="0"/>
                </a:moveTo>
                <a:lnTo>
                  <a:pt x="30" y="41"/>
                </a:lnTo>
                <a:lnTo>
                  <a:pt x="5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6061" name="Freeform 125"/>
          <p:cNvSpPr>
            <a:spLocks/>
          </p:cNvSpPr>
          <p:nvPr/>
        </p:nvSpPr>
        <p:spPr bwMode="auto">
          <a:xfrm>
            <a:off x="6945313" y="2319338"/>
            <a:ext cx="92075" cy="65087"/>
          </a:xfrm>
          <a:custGeom>
            <a:avLst/>
            <a:gdLst>
              <a:gd name="T0" fmla="*/ 0 w 58"/>
              <a:gd name="T1" fmla="*/ 0 h 41"/>
              <a:gd name="T2" fmla="*/ 29 w 58"/>
              <a:gd name="T3" fmla="*/ 41 h 41"/>
              <a:gd name="T4" fmla="*/ 58 w 58"/>
              <a:gd name="T5" fmla="*/ 0 h 41"/>
              <a:gd name="T6" fmla="*/ 0 w 58"/>
              <a:gd name="T7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8" h="41">
                <a:moveTo>
                  <a:pt x="0" y="0"/>
                </a:moveTo>
                <a:lnTo>
                  <a:pt x="29" y="41"/>
                </a:lnTo>
                <a:lnTo>
                  <a:pt x="5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6062" name="Freeform 126"/>
          <p:cNvSpPr>
            <a:spLocks/>
          </p:cNvSpPr>
          <p:nvPr/>
        </p:nvSpPr>
        <p:spPr bwMode="auto">
          <a:xfrm>
            <a:off x="7113588" y="2149475"/>
            <a:ext cx="92075" cy="63500"/>
          </a:xfrm>
          <a:custGeom>
            <a:avLst/>
            <a:gdLst>
              <a:gd name="T0" fmla="*/ 0 w 58"/>
              <a:gd name="T1" fmla="*/ 0 h 40"/>
              <a:gd name="T2" fmla="*/ 29 w 58"/>
              <a:gd name="T3" fmla="*/ 40 h 40"/>
              <a:gd name="T4" fmla="*/ 58 w 58"/>
              <a:gd name="T5" fmla="*/ 0 h 40"/>
              <a:gd name="T6" fmla="*/ 0 w 58"/>
              <a:gd name="T7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8" h="40">
                <a:moveTo>
                  <a:pt x="0" y="0"/>
                </a:moveTo>
                <a:lnTo>
                  <a:pt x="29" y="40"/>
                </a:lnTo>
                <a:lnTo>
                  <a:pt x="5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6063" name="Freeform 127"/>
          <p:cNvSpPr>
            <a:spLocks/>
          </p:cNvSpPr>
          <p:nvPr/>
        </p:nvSpPr>
        <p:spPr bwMode="auto">
          <a:xfrm>
            <a:off x="7297738" y="2106613"/>
            <a:ext cx="92075" cy="63500"/>
          </a:xfrm>
          <a:custGeom>
            <a:avLst/>
            <a:gdLst>
              <a:gd name="T0" fmla="*/ 0 w 58"/>
              <a:gd name="T1" fmla="*/ 0 h 40"/>
              <a:gd name="T2" fmla="*/ 29 w 58"/>
              <a:gd name="T3" fmla="*/ 40 h 40"/>
              <a:gd name="T4" fmla="*/ 58 w 58"/>
              <a:gd name="T5" fmla="*/ 0 h 40"/>
              <a:gd name="T6" fmla="*/ 0 w 58"/>
              <a:gd name="T7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8" h="40">
                <a:moveTo>
                  <a:pt x="0" y="0"/>
                </a:moveTo>
                <a:lnTo>
                  <a:pt x="29" y="40"/>
                </a:lnTo>
                <a:lnTo>
                  <a:pt x="5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6064" name="Freeform 128"/>
          <p:cNvSpPr>
            <a:spLocks/>
          </p:cNvSpPr>
          <p:nvPr/>
        </p:nvSpPr>
        <p:spPr bwMode="auto">
          <a:xfrm>
            <a:off x="7467600" y="1978025"/>
            <a:ext cx="92075" cy="63500"/>
          </a:xfrm>
          <a:custGeom>
            <a:avLst/>
            <a:gdLst>
              <a:gd name="T0" fmla="*/ 0 w 58"/>
              <a:gd name="T1" fmla="*/ 0 h 40"/>
              <a:gd name="T2" fmla="*/ 29 w 58"/>
              <a:gd name="T3" fmla="*/ 40 h 40"/>
              <a:gd name="T4" fmla="*/ 58 w 58"/>
              <a:gd name="T5" fmla="*/ 0 h 40"/>
              <a:gd name="T6" fmla="*/ 0 w 58"/>
              <a:gd name="T7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8" h="40">
                <a:moveTo>
                  <a:pt x="0" y="0"/>
                </a:moveTo>
                <a:lnTo>
                  <a:pt x="29" y="40"/>
                </a:lnTo>
                <a:lnTo>
                  <a:pt x="5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6065" name="Freeform 129"/>
          <p:cNvSpPr>
            <a:spLocks/>
          </p:cNvSpPr>
          <p:nvPr/>
        </p:nvSpPr>
        <p:spPr bwMode="auto">
          <a:xfrm>
            <a:off x="7651750" y="1935163"/>
            <a:ext cx="92075" cy="63500"/>
          </a:xfrm>
          <a:custGeom>
            <a:avLst/>
            <a:gdLst>
              <a:gd name="T0" fmla="*/ 0 w 58"/>
              <a:gd name="T1" fmla="*/ 0 h 40"/>
              <a:gd name="T2" fmla="*/ 29 w 58"/>
              <a:gd name="T3" fmla="*/ 40 h 40"/>
              <a:gd name="T4" fmla="*/ 58 w 58"/>
              <a:gd name="T5" fmla="*/ 0 h 40"/>
              <a:gd name="T6" fmla="*/ 0 w 58"/>
              <a:gd name="T7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8" h="40">
                <a:moveTo>
                  <a:pt x="0" y="0"/>
                </a:moveTo>
                <a:lnTo>
                  <a:pt x="29" y="40"/>
                </a:lnTo>
                <a:lnTo>
                  <a:pt x="5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6066" name="Freeform 130"/>
          <p:cNvSpPr>
            <a:spLocks/>
          </p:cNvSpPr>
          <p:nvPr/>
        </p:nvSpPr>
        <p:spPr bwMode="auto">
          <a:xfrm>
            <a:off x="7820025" y="1903413"/>
            <a:ext cx="92075" cy="63500"/>
          </a:xfrm>
          <a:custGeom>
            <a:avLst/>
            <a:gdLst>
              <a:gd name="T0" fmla="*/ 0 w 58"/>
              <a:gd name="T1" fmla="*/ 0 h 40"/>
              <a:gd name="T2" fmla="*/ 29 w 58"/>
              <a:gd name="T3" fmla="*/ 40 h 40"/>
              <a:gd name="T4" fmla="*/ 58 w 58"/>
              <a:gd name="T5" fmla="*/ 0 h 40"/>
              <a:gd name="T6" fmla="*/ 0 w 58"/>
              <a:gd name="T7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8" h="40">
                <a:moveTo>
                  <a:pt x="0" y="0"/>
                </a:moveTo>
                <a:lnTo>
                  <a:pt x="29" y="40"/>
                </a:lnTo>
                <a:lnTo>
                  <a:pt x="5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6067" name="Freeform 131"/>
          <p:cNvSpPr>
            <a:spLocks/>
          </p:cNvSpPr>
          <p:nvPr/>
        </p:nvSpPr>
        <p:spPr bwMode="auto">
          <a:xfrm>
            <a:off x="8004175" y="1881188"/>
            <a:ext cx="92075" cy="63500"/>
          </a:xfrm>
          <a:custGeom>
            <a:avLst/>
            <a:gdLst>
              <a:gd name="T0" fmla="*/ 0 w 58"/>
              <a:gd name="T1" fmla="*/ 0 h 40"/>
              <a:gd name="T2" fmla="*/ 29 w 58"/>
              <a:gd name="T3" fmla="*/ 40 h 40"/>
              <a:gd name="T4" fmla="*/ 58 w 58"/>
              <a:gd name="T5" fmla="*/ 0 h 40"/>
              <a:gd name="T6" fmla="*/ 0 w 58"/>
              <a:gd name="T7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8" h="40">
                <a:moveTo>
                  <a:pt x="0" y="0"/>
                </a:moveTo>
                <a:lnTo>
                  <a:pt x="29" y="40"/>
                </a:lnTo>
                <a:lnTo>
                  <a:pt x="5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6068" name="Oval 132"/>
          <p:cNvSpPr>
            <a:spLocks noChangeArrowheads="1"/>
          </p:cNvSpPr>
          <p:nvPr/>
        </p:nvSpPr>
        <p:spPr bwMode="auto">
          <a:xfrm>
            <a:off x="1290638" y="4822825"/>
            <a:ext cx="92075" cy="65088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6069" name="Oval 133"/>
          <p:cNvSpPr>
            <a:spLocks noChangeArrowheads="1"/>
          </p:cNvSpPr>
          <p:nvPr/>
        </p:nvSpPr>
        <p:spPr bwMode="auto">
          <a:xfrm>
            <a:off x="1458913" y="4641850"/>
            <a:ext cx="93662" cy="63500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6070" name="Oval 134"/>
          <p:cNvSpPr>
            <a:spLocks noChangeArrowheads="1"/>
          </p:cNvSpPr>
          <p:nvPr/>
        </p:nvSpPr>
        <p:spPr bwMode="auto">
          <a:xfrm>
            <a:off x="1644650" y="4737100"/>
            <a:ext cx="92075" cy="65088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6071" name="Oval 135"/>
          <p:cNvSpPr>
            <a:spLocks noChangeArrowheads="1"/>
          </p:cNvSpPr>
          <p:nvPr/>
        </p:nvSpPr>
        <p:spPr bwMode="auto">
          <a:xfrm>
            <a:off x="1812925" y="4716463"/>
            <a:ext cx="92075" cy="63500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6072" name="Oval 136"/>
          <p:cNvSpPr>
            <a:spLocks noChangeArrowheads="1"/>
          </p:cNvSpPr>
          <p:nvPr/>
        </p:nvSpPr>
        <p:spPr bwMode="auto">
          <a:xfrm>
            <a:off x="1997075" y="4630738"/>
            <a:ext cx="92075" cy="65087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6073" name="Oval 137"/>
          <p:cNvSpPr>
            <a:spLocks noChangeArrowheads="1"/>
          </p:cNvSpPr>
          <p:nvPr/>
        </p:nvSpPr>
        <p:spPr bwMode="auto">
          <a:xfrm>
            <a:off x="2166938" y="4598988"/>
            <a:ext cx="92075" cy="63500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6074" name="Oval 138"/>
          <p:cNvSpPr>
            <a:spLocks noChangeArrowheads="1"/>
          </p:cNvSpPr>
          <p:nvPr/>
        </p:nvSpPr>
        <p:spPr bwMode="auto">
          <a:xfrm>
            <a:off x="2351088" y="4587875"/>
            <a:ext cx="92075" cy="65088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6075" name="Oval 139"/>
          <p:cNvSpPr>
            <a:spLocks noChangeArrowheads="1"/>
          </p:cNvSpPr>
          <p:nvPr/>
        </p:nvSpPr>
        <p:spPr bwMode="auto">
          <a:xfrm>
            <a:off x="2519363" y="4567238"/>
            <a:ext cx="92075" cy="63500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6076" name="Oval 140"/>
          <p:cNvSpPr>
            <a:spLocks noChangeArrowheads="1"/>
          </p:cNvSpPr>
          <p:nvPr/>
        </p:nvSpPr>
        <p:spPr bwMode="auto">
          <a:xfrm>
            <a:off x="2703513" y="4545013"/>
            <a:ext cx="92075" cy="65087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6077" name="Oval 141"/>
          <p:cNvSpPr>
            <a:spLocks noChangeArrowheads="1"/>
          </p:cNvSpPr>
          <p:nvPr/>
        </p:nvSpPr>
        <p:spPr bwMode="auto">
          <a:xfrm>
            <a:off x="2873375" y="4652963"/>
            <a:ext cx="92075" cy="63500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6078" name="Oval 142"/>
          <p:cNvSpPr>
            <a:spLocks noChangeArrowheads="1"/>
          </p:cNvSpPr>
          <p:nvPr/>
        </p:nvSpPr>
        <p:spPr bwMode="auto">
          <a:xfrm>
            <a:off x="3057525" y="4567238"/>
            <a:ext cx="92075" cy="63500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6079" name="Oval 143"/>
          <p:cNvSpPr>
            <a:spLocks noChangeArrowheads="1"/>
          </p:cNvSpPr>
          <p:nvPr/>
        </p:nvSpPr>
        <p:spPr bwMode="auto">
          <a:xfrm>
            <a:off x="3225800" y="4533900"/>
            <a:ext cx="93663" cy="65088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6080" name="Oval 144"/>
          <p:cNvSpPr>
            <a:spLocks noChangeArrowheads="1"/>
          </p:cNvSpPr>
          <p:nvPr/>
        </p:nvSpPr>
        <p:spPr bwMode="auto">
          <a:xfrm>
            <a:off x="3411538" y="4587875"/>
            <a:ext cx="92075" cy="65088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6081" name="Oval 145"/>
          <p:cNvSpPr>
            <a:spLocks noChangeArrowheads="1"/>
          </p:cNvSpPr>
          <p:nvPr/>
        </p:nvSpPr>
        <p:spPr bwMode="auto">
          <a:xfrm>
            <a:off x="3579813" y="4556125"/>
            <a:ext cx="92075" cy="63500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6082" name="Oval 146"/>
          <p:cNvSpPr>
            <a:spLocks noChangeArrowheads="1"/>
          </p:cNvSpPr>
          <p:nvPr/>
        </p:nvSpPr>
        <p:spPr bwMode="auto">
          <a:xfrm>
            <a:off x="3933825" y="4438650"/>
            <a:ext cx="92075" cy="63500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6083" name="Oval 147"/>
          <p:cNvSpPr>
            <a:spLocks noChangeArrowheads="1"/>
          </p:cNvSpPr>
          <p:nvPr/>
        </p:nvSpPr>
        <p:spPr bwMode="auto">
          <a:xfrm>
            <a:off x="4117975" y="4310063"/>
            <a:ext cx="92075" cy="63500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6084" name="Oval 148"/>
          <p:cNvSpPr>
            <a:spLocks noChangeArrowheads="1"/>
          </p:cNvSpPr>
          <p:nvPr/>
        </p:nvSpPr>
        <p:spPr bwMode="auto">
          <a:xfrm>
            <a:off x="4286250" y="4267200"/>
            <a:ext cx="92075" cy="63500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6085" name="Oval 149"/>
          <p:cNvSpPr>
            <a:spLocks noChangeArrowheads="1"/>
          </p:cNvSpPr>
          <p:nvPr/>
        </p:nvSpPr>
        <p:spPr bwMode="auto">
          <a:xfrm>
            <a:off x="4470400" y="4256088"/>
            <a:ext cx="92075" cy="65087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6086" name="Oval 150"/>
          <p:cNvSpPr>
            <a:spLocks noChangeArrowheads="1"/>
          </p:cNvSpPr>
          <p:nvPr/>
        </p:nvSpPr>
        <p:spPr bwMode="auto">
          <a:xfrm>
            <a:off x="4640263" y="4330700"/>
            <a:ext cx="92075" cy="65088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6087" name="Oval 151"/>
          <p:cNvSpPr>
            <a:spLocks noChangeArrowheads="1"/>
          </p:cNvSpPr>
          <p:nvPr/>
        </p:nvSpPr>
        <p:spPr bwMode="auto">
          <a:xfrm>
            <a:off x="4824413" y="4192588"/>
            <a:ext cx="92075" cy="63500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6088" name="Oval 152"/>
          <p:cNvSpPr>
            <a:spLocks noChangeArrowheads="1"/>
          </p:cNvSpPr>
          <p:nvPr/>
        </p:nvSpPr>
        <p:spPr bwMode="auto">
          <a:xfrm>
            <a:off x="4992688" y="4084638"/>
            <a:ext cx="93662" cy="65087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6089" name="Oval 153"/>
          <p:cNvSpPr>
            <a:spLocks noChangeArrowheads="1"/>
          </p:cNvSpPr>
          <p:nvPr/>
        </p:nvSpPr>
        <p:spPr bwMode="auto">
          <a:xfrm>
            <a:off x="5178425" y="3946525"/>
            <a:ext cx="92075" cy="63500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6090" name="Oval 154"/>
          <p:cNvSpPr>
            <a:spLocks noChangeArrowheads="1"/>
          </p:cNvSpPr>
          <p:nvPr/>
        </p:nvSpPr>
        <p:spPr bwMode="auto">
          <a:xfrm>
            <a:off x="5346700" y="3892550"/>
            <a:ext cx="92075" cy="65088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6091" name="Oval 155"/>
          <p:cNvSpPr>
            <a:spLocks noChangeArrowheads="1"/>
          </p:cNvSpPr>
          <p:nvPr/>
        </p:nvSpPr>
        <p:spPr bwMode="auto">
          <a:xfrm>
            <a:off x="5530850" y="3849688"/>
            <a:ext cx="92075" cy="65087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6092" name="Oval 156"/>
          <p:cNvSpPr>
            <a:spLocks noChangeArrowheads="1"/>
          </p:cNvSpPr>
          <p:nvPr/>
        </p:nvSpPr>
        <p:spPr bwMode="auto">
          <a:xfrm>
            <a:off x="5700713" y="3657600"/>
            <a:ext cx="92075" cy="63500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6093" name="Oval 157"/>
          <p:cNvSpPr>
            <a:spLocks noChangeArrowheads="1"/>
          </p:cNvSpPr>
          <p:nvPr/>
        </p:nvSpPr>
        <p:spPr bwMode="auto">
          <a:xfrm>
            <a:off x="5884863" y="3635375"/>
            <a:ext cx="92075" cy="65088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6094" name="Oval 158"/>
          <p:cNvSpPr>
            <a:spLocks noChangeArrowheads="1"/>
          </p:cNvSpPr>
          <p:nvPr/>
        </p:nvSpPr>
        <p:spPr bwMode="auto">
          <a:xfrm>
            <a:off x="6053138" y="3463925"/>
            <a:ext cx="92075" cy="65088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6095" name="Oval 159"/>
          <p:cNvSpPr>
            <a:spLocks noChangeArrowheads="1"/>
          </p:cNvSpPr>
          <p:nvPr/>
        </p:nvSpPr>
        <p:spPr bwMode="auto">
          <a:xfrm>
            <a:off x="6237288" y="3411538"/>
            <a:ext cx="92075" cy="63500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6096" name="Oval 160"/>
          <p:cNvSpPr>
            <a:spLocks noChangeArrowheads="1"/>
          </p:cNvSpPr>
          <p:nvPr/>
        </p:nvSpPr>
        <p:spPr bwMode="auto">
          <a:xfrm>
            <a:off x="6407150" y="3346450"/>
            <a:ext cx="92075" cy="65088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6097" name="Oval 161"/>
          <p:cNvSpPr>
            <a:spLocks noChangeArrowheads="1"/>
          </p:cNvSpPr>
          <p:nvPr/>
        </p:nvSpPr>
        <p:spPr bwMode="auto">
          <a:xfrm>
            <a:off x="6591300" y="3282950"/>
            <a:ext cx="92075" cy="63500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6098" name="Oval 162"/>
          <p:cNvSpPr>
            <a:spLocks noChangeArrowheads="1"/>
          </p:cNvSpPr>
          <p:nvPr/>
        </p:nvSpPr>
        <p:spPr bwMode="auto">
          <a:xfrm>
            <a:off x="6759575" y="3260725"/>
            <a:ext cx="93663" cy="65088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6099" name="Oval 163"/>
          <p:cNvSpPr>
            <a:spLocks noChangeArrowheads="1"/>
          </p:cNvSpPr>
          <p:nvPr/>
        </p:nvSpPr>
        <p:spPr bwMode="auto">
          <a:xfrm>
            <a:off x="6945313" y="3294063"/>
            <a:ext cx="92075" cy="63500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6100" name="Oval 164"/>
          <p:cNvSpPr>
            <a:spLocks noChangeArrowheads="1"/>
          </p:cNvSpPr>
          <p:nvPr/>
        </p:nvSpPr>
        <p:spPr bwMode="auto">
          <a:xfrm>
            <a:off x="7113588" y="3143250"/>
            <a:ext cx="92075" cy="65088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6101" name="Oval 165"/>
          <p:cNvSpPr>
            <a:spLocks noChangeArrowheads="1"/>
          </p:cNvSpPr>
          <p:nvPr/>
        </p:nvSpPr>
        <p:spPr bwMode="auto">
          <a:xfrm>
            <a:off x="7297738" y="3079750"/>
            <a:ext cx="92075" cy="63500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6102" name="Oval 166"/>
          <p:cNvSpPr>
            <a:spLocks noChangeArrowheads="1"/>
          </p:cNvSpPr>
          <p:nvPr/>
        </p:nvSpPr>
        <p:spPr bwMode="auto">
          <a:xfrm>
            <a:off x="7467600" y="2919413"/>
            <a:ext cx="92075" cy="63500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6103" name="Oval 167"/>
          <p:cNvSpPr>
            <a:spLocks noChangeArrowheads="1"/>
          </p:cNvSpPr>
          <p:nvPr/>
        </p:nvSpPr>
        <p:spPr bwMode="auto">
          <a:xfrm>
            <a:off x="7651750" y="2844800"/>
            <a:ext cx="92075" cy="63500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6104" name="Oval 168"/>
          <p:cNvSpPr>
            <a:spLocks noChangeArrowheads="1"/>
          </p:cNvSpPr>
          <p:nvPr/>
        </p:nvSpPr>
        <p:spPr bwMode="auto">
          <a:xfrm>
            <a:off x="7820025" y="2759075"/>
            <a:ext cx="92075" cy="63500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6105" name="Oval 169"/>
          <p:cNvSpPr>
            <a:spLocks noChangeArrowheads="1"/>
          </p:cNvSpPr>
          <p:nvPr/>
        </p:nvSpPr>
        <p:spPr bwMode="auto">
          <a:xfrm>
            <a:off x="8004175" y="2725738"/>
            <a:ext cx="92075" cy="65087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6106" name="Text Box 170"/>
          <p:cNvSpPr txBox="1">
            <a:spLocks noChangeArrowheads="1"/>
          </p:cNvSpPr>
          <p:nvPr/>
        </p:nvSpPr>
        <p:spPr bwMode="auto">
          <a:xfrm>
            <a:off x="5292725" y="4292600"/>
            <a:ext cx="25193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>
                <a:solidFill>
                  <a:srgbClr val="FF3300"/>
                </a:solidFill>
              </a:rPr>
              <a:t>ČESKÁ REPUBLIKA</a:t>
            </a:r>
          </a:p>
        </p:txBody>
      </p:sp>
      <p:sp>
        <p:nvSpPr>
          <p:cNvPr id="296107" name="Text Box 171"/>
          <p:cNvSpPr txBox="1">
            <a:spLocks noChangeArrowheads="1"/>
          </p:cNvSpPr>
          <p:nvPr/>
        </p:nvSpPr>
        <p:spPr bwMode="auto">
          <a:xfrm>
            <a:off x="3419475" y="1484313"/>
            <a:ext cx="27368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>
                <a:solidFill>
                  <a:srgbClr val="006600"/>
                </a:solidFill>
              </a:rPr>
              <a:t>ČLENSKÉ ZEMĚ EU </a:t>
            </a:r>
            <a:r>
              <a:rPr lang="cs-CZ" sz="1400" b="1">
                <a:solidFill>
                  <a:srgbClr val="006600"/>
                </a:solidFill>
              </a:rPr>
              <a:t>(PŘED 1. KVĚTNEM 2004)</a:t>
            </a:r>
          </a:p>
        </p:txBody>
      </p:sp>
      <p:sp>
        <p:nvSpPr>
          <p:cNvPr id="296108" name="Text Box 172"/>
          <p:cNvSpPr txBox="1">
            <a:spLocks noChangeArrowheads="1"/>
          </p:cNvSpPr>
          <p:nvPr/>
        </p:nvSpPr>
        <p:spPr bwMode="auto">
          <a:xfrm>
            <a:off x="539750" y="260350"/>
            <a:ext cx="647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/>
              <a:t>věk</a:t>
            </a:r>
          </a:p>
        </p:txBody>
      </p:sp>
      <p:sp>
        <p:nvSpPr>
          <p:cNvPr id="296109" name="Text Box 173"/>
          <p:cNvSpPr txBox="1">
            <a:spLocks noChangeArrowheads="1"/>
          </p:cNvSpPr>
          <p:nvPr/>
        </p:nvSpPr>
        <p:spPr bwMode="auto">
          <a:xfrm>
            <a:off x="6615113" y="6400800"/>
            <a:ext cx="217328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/>
              <a:t>kalendářní roky</a:t>
            </a:r>
          </a:p>
        </p:txBody>
      </p:sp>
    </p:spTree>
    <p:extLst>
      <p:ext uri="{BB962C8B-B14F-4D97-AF65-F5344CB8AC3E}">
        <p14:creationId xmlns:p14="http://schemas.microsoft.com/office/powerpoint/2010/main" val="260274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00" y="0"/>
            <a:ext cx="6146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0819" name="Text Box 3"/>
          <p:cNvSpPr txBox="1">
            <a:spLocks noChangeArrowheads="1"/>
          </p:cNvSpPr>
          <p:nvPr/>
        </p:nvSpPr>
        <p:spPr bwMode="auto">
          <a:xfrm>
            <a:off x="0" y="0"/>
            <a:ext cx="2663825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endParaRPr lang="cs-CZ" sz="3200" b="1" dirty="0">
              <a:solidFill>
                <a:schemeClr val="accent2"/>
              </a:solidFill>
            </a:endParaRPr>
          </a:p>
          <a:p>
            <a:pPr algn="r"/>
            <a:r>
              <a:rPr lang="cs-CZ" sz="3200" b="1" dirty="0">
                <a:solidFill>
                  <a:srgbClr val="0000CC"/>
                </a:solidFill>
              </a:rPr>
              <a:t>Střední délka </a:t>
            </a:r>
          </a:p>
          <a:p>
            <a:pPr algn="r"/>
            <a:r>
              <a:rPr lang="cs-CZ" sz="3200" b="1" dirty="0">
                <a:solidFill>
                  <a:srgbClr val="0000CC"/>
                </a:solidFill>
              </a:rPr>
              <a:t>života </a:t>
            </a:r>
          </a:p>
          <a:p>
            <a:pPr algn="r"/>
            <a:r>
              <a:rPr lang="cs-CZ" sz="3200" b="1" dirty="0">
                <a:solidFill>
                  <a:srgbClr val="0000CC"/>
                </a:solidFill>
              </a:rPr>
              <a:t>při narození </a:t>
            </a:r>
          </a:p>
          <a:p>
            <a:pPr algn="r"/>
            <a:r>
              <a:rPr lang="cs-CZ" sz="3200" b="1" dirty="0">
                <a:solidFill>
                  <a:srgbClr val="0000CC"/>
                </a:solidFill>
              </a:rPr>
              <a:t>MUŽI </a:t>
            </a:r>
          </a:p>
          <a:p>
            <a:pPr algn="r"/>
            <a:r>
              <a:rPr lang="cs-CZ" sz="3200" b="1" dirty="0">
                <a:solidFill>
                  <a:srgbClr val="0000CC"/>
                </a:solidFill>
              </a:rPr>
              <a:t>2002-2004</a:t>
            </a:r>
          </a:p>
        </p:txBody>
      </p:sp>
    </p:spTree>
    <p:extLst>
      <p:ext uri="{BB962C8B-B14F-4D97-AF65-F5344CB8AC3E}">
        <p14:creationId xmlns:p14="http://schemas.microsoft.com/office/powerpoint/2010/main" val="36992667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613" y="0"/>
            <a:ext cx="61483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1843" name="Text Box 3"/>
          <p:cNvSpPr txBox="1">
            <a:spLocks noChangeArrowheads="1"/>
          </p:cNvSpPr>
          <p:nvPr/>
        </p:nvSpPr>
        <p:spPr bwMode="auto">
          <a:xfrm>
            <a:off x="323850" y="0"/>
            <a:ext cx="2663825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endParaRPr lang="cs-CZ" sz="3200" b="1" dirty="0">
              <a:solidFill>
                <a:schemeClr val="accent2"/>
              </a:solidFill>
            </a:endParaRPr>
          </a:p>
          <a:p>
            <a:pPr algn="r"/>
            <a:r>
              <a:rPr lang="cs-CZ" sz="3200" b="1" dirty="0">
                <a:solidFill>
                  <a:srgbClr val="0000CC"/>
                </a:solidFill>
              </a:rPr>
              <a:t>Střední délka </a:t>
            </a:r>
          </a:p>
          <a:p>
            <a:pPr algn="r"/>
            <a:r>
              <a:rPr lang="cs-CZ" sz="3200" b="1" dirty="0">
                <a:solidFill>
                  <a:srgbClr val="0000CC"/>
                </a:solidFill>
              </a:rPr>
              <a:t>života </a:t>
            </a:r>
          </a:p>
          <a:p>
            <a:pPr algn="r"/>
            <a:r>
              <a:rPr lang="cs-CZ" sz="3200" b="1" dirty="0">
                <a:solidFill>
                  <a:srgbClr val="0000CC"/>
                </a:solidFill>
              </a:rPr>
              <a:t>při narození </a:t>
            </a:r>
          </a:p>
          <a:p>
            <a:pPr algn="r"/>
            <a:r>
              <a:rPr lang="cs-CZ" sz="3200" b="1" dirty="0">
                <a:solidFill>
                  <a:srgbClr val="0000CC"/>
                </a:solidFill>
              </a:rPr>
              <a:t>ŽENY </a:t>
            </a:r>
          </a:p>
          <a:p>
            <a:pPr algn="r"/>
            <a:r>
              <a:rPr lang="cs-CZ" sz="3200" b="1" dirty="0">
                <a:solidFill>
                  <a:srgbClr val="0000CC"/>
                </a:solidFill>
              </a:rPr>
              <a:t>2002-2004</a:t>
            </a:r>
          </a:p>
        </p:txBody>
      </p:sp>
    </p:spTree>
    <p:extLst>
      <p:ext uri="{BB962C8B-B14F-4D97-AF65-F5344CB8AC3E}">
        <p14:creationId xmlns:p14="http://schemas.microsoft.com/office/powerpoint/2010/main" val="7517964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ChangeArrowheads="1"/>
          </p:cNvSpPr>
          <p:nvPr/>
        </p:nvSpPr>
        <p:spPr bwMode="auto">
          <a:xfrm>
            <a:off x="619125" y="954088"/>
            <a:ext cx="7967663" cy="5349875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1123" name="Text Box 3"/>
          <p:cNvSpPr txBox="1">
            <a:spLocks noChangeArrowheads="1"/>
          </p:cNvSpPr>
          <p:nvPr/>
        </p:nvSpPr>
        <p:spPr bwMode="auto">
          <a:xfrm>
            <a:off x="6577013" y="6334125"/>
            <a:ext cx="217328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b="1"/>
              <a:t>kalendářní roky</a:t>
            </a:r>
            <a:endParaRPr lang="cs-CZ"/>
          </a:p>
        </p:txBody>
      </p:sp>
      <p:sp>
        <p:nvSpPr>
          <p:cNvPr id="261124" name="Line 4"/>
          <p:cNvSpPr>
            <a:spLocks noChangeShapeType="1"/>
          </p:cNvSpPr>
          <p:nvPr/>
        </p:nvSpPr>
        <p:spPr bwMode="auto">
          <a:xfrm flipV="1">
            <a:off x="1635125" y="1489075"/>
            <a:ext cx="1588" cy="44672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1125" name="Line 5"/>
          <p:cNvSpPr>
            <a:spLocks noChangeShapeType="1"/>
          </p:cNvSpPr>
          <p:nvPr/>
        </p:nvSpPr>
        <p:spPr bwMode="auto">
          <a:xfrm flipH="1">
            <a:off x="1493838" y="5956300"/>
            <a:ext cx="1412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1126" name="Rectangle 6"/>
          <p:cNvSpPr>
            <a:spLocks noChangeArrowheads="1"/>
          </p:cNvSpPr>
          <p:nvPr/>
        </p:nvSpPr>
        <p:spPr bwMode="auto">
          <a:xfrm>
            <a:off x="1035050" y="5792788"/>
            <a:ext cx="3905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cs-CZ" b="1">
                <a:solidFill>
                  <a:srgbClr val="000000"/>
                </a:solidFill>
              </a:rPr>
              <a:t>65</a:t>
            </a:r>
            <a:endParaRPr lang="cs-CZ"/>
          </a:p>
        </p:txBody>
      </p:sp>
      <p:sp>
        <p:nvSpPr>
          <p:cNvPr id="261127" name="Line 7"/>
          <p:cNvSpPr>
            <a:spLocks noChangeShapeType="1"/>
          </p:cNvSpPr>
          <p:nvPr/>
        </p:nvSpPr>
        <p:spPr bwMode="auto">
          <a:xfrm flipH="1">
            <a:off x="1563688" y="5732463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1128" name="Line 8"/>
          <p:cNvSpPr>
            <a:spLocks noChangeShapeType="1"/>
          </p:cNvSpPr>
          <p:nvPr/>
        </p:nvSpPr>
        <p:spPr bwMode="auto">
          <a:xfrm flipH="1">
            <a:off x="1563688" y="5508625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1129" name="Line 9"/>
          <p:cNvSpPr>
            <a:spLocks noChangeShapeType="1"/>
          </p:cNvSpPr>
          <p:nvPr/>
        </p:nvSpPr>
        <p:spPr bwMode="auto">
          <a:xfrm flipH="1">
            <a:off x="1563688" y="5284788"/>
            <a:ext cx="714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1130" name="Line 10"/>
          <p:cNvSpPr>
            <a:spLocks noChangeShapeType="1"/>
          </p:cNvSpPr>
          <p:nvPr/>
        </p:nvSpPr>
        <p:spPr bwMode="auto">
          <a:xfrm flipH="1">
            <a:off x="1563688" y="5062538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1131" name="Line 11"/>
          <p:cNvSpPr>
            <a:spLocks noChangeShapeType="1"/>
          </p:cNvSpPr>
          <p:nvPr/>
        </p:nvSpPr>
        <p:spPr bwMode="auto">
          <a:xfrm flipH="1">
            <a:off x="1493838" y="4840288"/>
            <a:ext cx="1412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1132" name="Rectangle 12"/>
          <p:cNvSpPr>
            <a:spLocks noChangeArrowheads="1"/>
          </p:cNvSpPr>
          <p:nvPr/>
        </p:nvSpPr>
        <p:spPr bwMode="auto">
          <a:xfrm>
            <a:off x="1055688" y="4694238"/>
            <a:ext cx="3921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cs-CZ" b="1">
                <a:solidFill>
                  <a:srgbClr val="000000"/>
                </a:solidFill>
              </a:rPr>
              <a:t>70</a:t>
            </a:r>
            <a:endParaRPr lang="cs-CZ"/>
          </a:p>
        </p:txBody>
      </p:sp>
      <p:sp>
        <p:nvSpPr>
          <p:cNvPr id="261133" name="Line 13"/>
          <p:cNvSpPr>
            <a:spLocks noChangeShapeType="1"/>
          </p:cNvSpPr>
          <p:nvPr/>
        </p:nvSpPr>
        <p:spPr bwMode="auto">
          <a:xfrm flipV="1">
            <a:off x="1635125" y="4833938"/>
            <a:ext cx="6548438" cy="6350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1134" name="Line 14"/>
          <p:cNvSpPr>
            <a:spLocks noChangeShapeType="1"/>
          </p:cNvSpPr>
          <p:nvPr/>
        </p:nvSpPr>
        <p:spPr bwMode="auto">
          <a:xfrm flipH="1">
            <a:off x="1563688" y="4614863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1135" name="Line 15"/>
          <p:cNvSpPr>
            <a:spLocks noChangeShapeType="1"/>
          </p:cNvSpPr>
          <p:nvPr/>
        </p:nvSpPr>
        <p:spPr bwMode="auto">
          <a:xfrm flipH="1">
            <a:off x="1563688" y="4392613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1136" name="Line 16"/>
          <p:cNvSpPr>
            <a:spLocks noChangeShapeType="1"/>
          </p:cNvSpPr>
          <p:nvPr/>
        </p:nvSpPr>
        <p:spPr bwMode="auto">
          <a:xfrm flipH="1">
            <a:off x="1563688" y="4168775"/>
            <a:ext cx="714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1137" name="Line 17"/>
          <p:cNvSpPr>
            <a:spLocks noChangeShapeType="1"/>
          </p:cNvSpPr>
          <p:nvPr/>
        </p:nvSpPr>
        <p:spPr bwMode="auto">
          <a:xfrm flipH="1">
            <a:off x="1563688" y="3946525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1138" name="Line 18"/>
          <p:cNvSpPr>
            <a:spLocks noChangeShapeType="1"/>
          </p:cNvSpPr>
          <p:nvPr/>
        </p:nvSpPr>
        <p:spPr bwMode="auto">
          <a:xfrm flipH="1">
            <a:off x="1493838" y="3721100"/>
            <a:ext cx="141287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1139" name="Rectangle 19"/>
          <p:cNvSpPr>
            <a:spLocks noChangeArrowheads="1"/>
          </p:cNvSpPr>
          <p:nvPr/>
        </p:nvSpPr>
        <p:spPr bwMode="auto">
          <a:xfrm>
            <a:off x="1054100" y="3595688"/>
            <a:ext cx="392113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cs-CZ" b="1">
                <a:solidFill>
                  <a:srgbClr val="000000"/>
                </a:solidFill>
              </a:rPr>
              <a:t>75</a:t>
            </a:r>
            <a:endParaRPr lang="cs-CZ"/>
          </a:p>
        </p:txBody>
      </p:sp>
      <p:sp>
        <p:nvSpPr>
          <p:cNvPr id="261140" name="Line 20"/>
          <p:cNvSpPr>
            <a:spLocks noChangeShapeType="1"/>
          </p:cNvSpPr>
          <p:nvPr/>
        </p:nvSpPr>
        <p:spPr bwMode="auto">
          <a:xfrm>
            <a:off x="1635125" y="3721100"/>
            <a:ext cx="6538913" cy="1588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1141" name="Line 21"/>
          <p:cNvSpPr>
            <a:spLocks noChangeShapeType="1"/>
          </p:cNvSpPr>
          <p:nvPr/>
        </p:nvSpPr>
        <p:spPr bwMode="auto">
          <a:xfrm flipH="1">
            <a:off x="1563688" y="3498850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1142" name="Line 22"/>
          <p:cNvSpPr>
            <a:spLocks noChangeShapeType="1"/>
          </p:cNvSpPr>
          <p:nvPr/>
        </p:nvSpPr>
        <p:spPr bwMode="auto">
          <a:xfrm flipH="1">
            <a:off x="1563688" y="3275013"/>
            <a:ext cx="714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1143" name="Line 23"/>
          <p:cNvSpPr>
            <a:spLocks noChangeShapeType="1"/>
          </p:cNvSpPr>
          <p:nvPr/>
        </p:nvSpPr>
        <p:spPr bwMode="auto">
          <a:xfrm flipH="1">
            <a:off x="1563688" y="3052763"/>
            <a:ext cx="714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1144" name="Line 24"/>
          <p:cNvSpPr>
            <a:spLocks noChangeShapeType="1"/>
          </p:cNvSpPr>
          <p:nvPr/>
        </p:nvSpPr>
        <p:spPr bwMode="auto">
          <a:xfrm flipH="1">
            <a:off x="1563688" y="2828925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1145" name="Line 25"/>
          <p:cNvSpPr>
            <a:spLocks noChangeShapeType="1"/>
          </p:cNvSpPr>
          <p:nvPr/>
        </p:nvSpPr>
        <p:spPr bwMode="auto">
          <a:xfrm flipH="1">
            <a:off x="1493838" y="2605088"/>
            <a:ext cx="141287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1146" name="Rectangle 26"/>
          <p:cNvSpPr>
            <a:spLocks noChangeArrowheads="1"/>
          </p:cNvSpPr>
          <p:nvPr/>
        </p:nvSpPr>
        <p:spPr bwMode="auto">
          <a:xfrm>
            <a:off x="1065213" y="2466975"/>
            <a:ext cx="3921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cs-CZ" b="1">
                <a:solidFill>
                  <a:srgbClr val="000000"/>
                </a:solidFill>
              </a:rPr>
              <a:t>80</a:t>
            </a:r>
            <a:endParaRPr lang="cs-CZ"/>
          </a:p>
        </p:txBody>
      </p:sp>
      <p:sp>
        <p:nvSpPr>
          <p:cNvPr id="261147" name="Line 27"/>
          <p:cNvSpPr>
            <a:spLocks noChangeShapeType="1"/>
          </p:cNvSpPr>
          <p:nvPr/>
        </p:nvSpPr>
        <p:spPr bwMode="auto">
          <a:xfrm>
            <a:off x="1635125" y="2605088"/>
            <a:ext cx="6548438" cy="1587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1148" name="Line 28"/>
          <p:cNvSpPr>
            <a:spLocks noChangeShapeType="1"/>
          </p:cNvSpPr>
          <p:nvPr/>
        </p:nvSpPr>
        <p:spPr bwMode="auto">
          <a:xfrm flipH="1">
            <a:off x="1563688" y="2382838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1149" name="Line 29"/>
          <p:cNvSpPr>
            <a:spLocks noChangeShapeType="1"/>
          </p:cNvSpPr>
          <p:nvPr/>
        </p:nvSpPr>
        <p:spPr bwMode="auto">
          <a:xfrm flipH="1">
            <a:off x="1563688" y="2159000"/>
            <a:ext cx="714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1150" name="Line 30"/>
          <p:cNvSpPr>
            <a:spLocks noChangeShapeType="1"/>
          </p:cNvSpPr>
          <p:nvPr/>
        </p:nvSpPr>
        <p:spPr bwMode="auto">
          <a:xfrm flipH="1">
            <a:off x="1563688" y="1935163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1151" name="Line 31"/>
          <p:cNvSpPr>
            <a:spLocks noChangeShapeType="1"/>
          </p:cNvSpPr>
          <p:nvPr/>
        </p:nvSpPr>
        <p:spPr bwMode="auto">
          <a:xfrm flipH="1">
            <a:off x="1563688" y="1711325"/>
            <a:ext cx="714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1152" name="Line 32"/>
          <p:cNvSpPr>
            <a:spLocks noChangeShapeType="1"/>
          </p:cNvSpPr>
          <p:nvPr/>
        </p:nvSpPr>
        <p:spPr bwMode="auto">
          <a:xfrm flipH="1">
            <a:off x="1493838" y="1489075"/>
            <a:ext cx="141287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1153" name="Rectangle 33"/>
          <p:cNvSpPr>
            <a:spLocks noChangeArrowheads="1"/>
          </p:cNvSpPr>
          <p:nvPr/>
        </p:nvSpPr>
        <p:spPr bwMode="auto">
          <a:xfrm>
            <a:off x="1025525" y="1344613"/>
            <a:ext cx="3921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cs-CZ" b="1">
                <a:solidFill>
                  <a:srgbClr val="000000"/>
                </a:solidFill>
              </a:rPr>
              <a:t>85</a:t>
            </a:r>
            <a:endParaRPr lang="cs-CZ"/>
          </a:p>
        </p:txBody>
      </p:sp>
      <p:sp>
        <p:nvSpPr>
          <p:cNvPr id="261154" name="Line 34"/>
          <p:cNvSpPr>
            <a:spLocks noChangeShapeType="1"/>
          </p:cNvSpPr>
          <p:nvPr/>
        </p:nvSpPr>
        <p:spPr bwMode="auto">
          <a:xfrm>
            <a:off x="1635125" y="1489075"/>
            <a:ext cx="6559550" cy="1588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1155" name="Line 35"/>
          <p:cNvSpPr>
            <a:spLocks noChangeShapeType="1"/>
          </p:cNvSpPr>
          <p:nvPr/>
        </p:nvSpPr>
        <p:spPr bwMode="auto">
          <a:xfrm>
            <a:off x="1635125" y="5956300"/>
            <a:ext cx="65405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1156" name="Line 36"/>
          <p:cNvSpPr>
            <a:spLocks noChangeShapeType="1"/>
          </p:cNvSpPr>
          <p:nvPr/>
        </p:nvSpPr>
        <p:spPr bwMode="auto">
          <a:xfrm>
            <a:off x="1635125" y="5956300"/>
            <a:ext cx="1588" cy="88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1157" name="Rectangle 37"/>
          <p:cNvSpPr>
            <a:spLocks noChangeArrowheads="1"/>
          </p:cNvSpPr>
          <p:nvPr/>
        </p:nvSpPr>
        <p:spPr bwMode="auto">
          <a:xfrm>
            <a:off x="1341438" y="6073775"/>
            <a:ext cx="7826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cs-CZ" b="1">
                <a:solidFill>
                  <a:srgbClr val="000000"/>
                </a:solidFill>
              </a:rPr>
              <a:t>1970</a:t>
            </a:r>
            <a:endParaRPr lang="cs-CZ"/>
          </a:p>
        </p:txBody>
      </p:sp>
      <p:sp>
        <p:nvSpPr>
          <p:cNvPr id="261158" name="Line 38"/>
          <p:cNvSpPr>
            <a:spLocks noChangeShapeType="1"/>
          </p:cNvSpPr>
          <p:nvPr/>
        </p:nvSpPr>
        <p:spPr bwMode="auto">
          <a:xfrm>
            <a:off x="1798638" y="5956300"/>
            <a:ext cx="1587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1159" name="Line 39"/>
          <p:cNvSpPr>
            <a:spLocks noChangeShapeType="1"/>
          </p:cNvSpPr>
          <p:nvPr/>
        </p:nvSpPr>
        <p:spPr bwMode="auto">
          <a:xfrm>
            <a:off x="1963738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1160" name="Line 40"/>
          <p:cNvSpPr>
            <a:spLocks noChangeShapeType="1"/>
          </p:cNvSpPr>
          <p:nvPr/>
        </p:nvSpPr>
        <p:spPr bwMode="auto">
          <a:xfrm>
            <a:off x="2127250" y="5956300"/>
            <a:ext cx="1588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1161" name="Line 41"/>
          <p:cNvSpPr>
            <a:spLocks noChangeShapeType="1"/>
          </p:cNvSpPr>
          <p:nvPr/>
        </p:nvSpPr>
        <p:spPr bwMode="auto">
          <a:xfrm>
            <a:off x="2289175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1162" name="Line 42"/>
          <p:cNvSpPr>
            <a:spLocks noChangeShapeType="1"/>
          </p:cNvSpPr>
          <p:nvPr/>
        </p:nvSpPr>
        <p:spPr bwMode="auto">
          <a:xfrm>
            <a:off x="2452688" y="5956300"/>
            <a:ext cx="1587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1163" name="Line 43"/>
          <p:cNvSpPr>
            <a:spLocks noChangeShapeType="1"/>
          </p:cNvSpPr>
          <p:nvPr/>
        </p:nvSpPr>
        <p:spPr bwMode="auto">
          <a:xfrm>
            <a:off x="2617788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1164" name="Line 44"/>
          <p:cNvSpPr>
            <a:spLocks noChangeShapeType="1"/>
          </p:cNvSpPr>
          <p:nvPr/>
        </p:nvSpPr>
        <p:spPr bwMode="auto">
          <a:xfrm>
            <a:off x="2781300" y="5956300"/>
            <a:ext cx="1588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1165" name="Line 45"/>
          <p:cNvSpPr>
            <a:spLocks noChangeShapeType="1"/>
          </p:cNvSpPr>
          <p:nvPr/>
        </p:nvSpPr>
        <p:spPr bwMode="auto">
          <a:xfrm>
            <a:off x="2946400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1166" name="Line 46"/>
          <p:cNvSpPr>
            <a:spLocks noChangeShapeType="1"/>
          </p:cNvSpPr>
          <p:nvPr/>
        </p:nvSpPr>
        <p:spPr bwMode="auto">
          <a:xfrm>
            <a:off x="3109913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1167" name="Line 47"/>
          <p:cNvSpPr>
            <a:spLocks noChangeShapeType="1"/>
          </p:cNvSpPr>
          <p:nvPr/>
        </p:nvSpPr>
        <p:spPr bwMode="auto">
          <a:xfrm>
            <a:off x="3273425" y="5956300"/>
            <a:ext cx="0" cy="88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1168" name="Rectangle 48"/>
          <p:cNvSpPr>
            <a:spLocks noChangeArrowheads="1"/>
          </p:cNvSpPr>
          <p:nvPr/>
        </p:nvSpPr>
        <p:spPr bwMode="auto">
          <a:xfrm>
            <a:off x="2940050" y="6073775"/>
            <a:ext cx="781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cs-CZ" b="1">
                <a:solidFill>
                  <a:srgbClr val="000000"/>
                </a:solidFill>
              </a:rPr>
              <a:t>1980</a:t>
            </a:r>
            <a:endParaRPr lang="cs-CZ"/>
          </a:p>
        </p:txBody>
      </p:sp>
      <p:sp>
        <p:nvSpPr>
          <p:cNvPr id="261169" name="Line 49"/>
          <p:cNvSpPr>
            <a:spLocks noChangeShapeType="1"/>
          </p:cNvSpPr>
          <p:nvPr/>
        </p:nvSpPr>
        <p:spPr bwMode="auto">
          <a:xfrm flipV="1">
            <a:off x="3273425" y="1489075"/>
            <a:ext cx="0" cy="4467225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1170" name="Line 50"/>
          <p:cNvSpPr>
            <a:spLocks noChangeShapeType="1"/>
          </p:cNvSpPr>
          <p:nvPr/>
        </p:nvSpPr>
        <p:spPr bwMode="auto">
          <a:xfrm>
            <a:off x="3435350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1171" name="Line 51"/>
          <p:cNvSpPr>
            <a:spLocks noChangeShapeType="1"/>
          </p:cNvSpPr>
          <p:nvPr/>
        </p:nvSpPr>
        <p:spPr bwMode="auto">
          <a:xfrm>
            <a:off x="3598863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1172" name="Line 52"/>
          <p:cNvSpPr>
            <a:spLocks noChangeShapeType="1"/>
          </p:cNvSpPr>
          <p:nvPr/>
        </p:nvSpPr>
        <p:spPr bwMode="auto">
          <a:xfrm>
            <a:off x="3763963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1173" name="Line 53"/>
          <p:cNvSpPr>
            <a:spLocks noChangeShapeType="1"/>
          </p:cNvSpPr>
          <p:nvPr/>
        </p:nvSpPr>
        <p:spPr bwMode="auto">
          <a:xfrm>
            <a:off x="3927475" y="5956300"/>
            <a:ext cx="1588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1174" name="Line 54"/>
          <p:cNvSpPr>
            <a:spLocks noChangeShapeType="1"/>
          </p:cNvSpPr>
          <p:nvPr/>
        </p:nvSpPr>
        <p:spPr bwMode="auto">
          <a:xfrm>
            <a:off x="4090988" y="5956300"/>
            <a:ext cx="1587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1175" name="Line 55"/>
          <p:cNvSpPr>
            <a:spLocks noChangeShapeType="1"/>
          </p:cNvSpPr>
          <p:nvPr/>
        </p:nvSpPr>
        <p:spPr bwMode="auto">
          <a:xfrm>
            <a:off x="4256088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1176" name="Line 56"/>
          <p:cNvSpPr>
            <a:spLocks noChangeShapeType="1"/>
          </p:cNvSpPr>
          <p:nvPr/>
        </p:nvSpPr>
        <p:spPr bwMode="auto">
          <a:xfrm>
            <a:off x="4419600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1177" name="Line 57"/>
          <p:cNvSpPr>
            <a:spLocks noChangeShapeType="1"/>
          </p:cNvSpPr>
          <p:nvPr/>
        </p:nvSpPr>
        <p:spPr bwMode="auto">
          <a:xfrm>
            <a:off x="4581525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1178" name="Line 58"/>
          <p:cNvSpPr>
            <a:spLocks noChangeShapeType="1"/>
          </p:cNvSpPr>
          <p:nvPr/>
        </p:nvSpPr>
        <p:spPr bwMode="auto">
          <a:xfrm>
            <a:off x="4745038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1179" name="Line 59"/>
          <p:cNvSpPr>
            <a:spLocks noChangeShapeType="1"/>
          </p:cNvSpPr>
          <p:nvPr/>
        </p:nvSpPr>
        <p:spPr bwMode="auto">
          <a:xfrm>
            <a:off x="4908550" y="5956300"/>
            <a:ext cx="1588" cy="88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1180" name="Rectangle 60"/>
          <p:cNvSpPr>
            <a:spLocks noChangeArrowheads="1"/>
          </p:cNvSpPr>
          <p:nvPr/>
        </p:nvSpPr>
        <p:spPr bwMode="auto">
          <a:xfrm>
            <a:off x="4592638" y="6045200"/>
            <a:ext cx="781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cs-CZ" b="1">
                <a:solidFill>
                  <a:srgbClr val="000000"/>
                </a:solidFill>
              </a:rPr>
              <a:t>1990</a:t>
            </a:r>
            <a:endParaRPr lang="cs-CZ"/>
          </a:p>
        </p:txBody>
      </p:sp>
      <p:sp>
        <p:nvSpPr>
          <p:cNvPr id="261181" name="Line 61"/>
          <p:cNvSpPr>
            <a:spLocks noChangeShapeType="1"/>
          </p:cNvSpPr>
          <p:nvPr/>
        </p:nvSpPr>
        <p:spPr bwMode="auto">
          <a:xfrm flipV="1">
            <a:off x="4908550" y="1489075"/>
            <a:ext cx="1588" cy="4467225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1182" name="Line 62"/>
          <p:cNvSpPr>
            <a:spLocks noChangeShapeType="1"/>
          </p:cNvSpPr>
          <p:nvPr/>
        </p:nvSpPr>
        <p:spPr bwMode="auto">
          <a:xfrm>
            <a:off x="5073650" y="5956300"/>
            <a:ext cx="1588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1183" name="Line 63"/>
          <p:cNvSpPr>
            <a:spLocks noChangeShapeType="1"/>
          </p:cNvSpPr>
          <p:nvPr/>
        </p:nvSpPr>
        <p:spPr bwMode="auto">
          <a:xfrm>
            <a:off x="5237163" y="5956300"/>
            <a:ext cx="1587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1184" name="Line 64"/>
          <p:cNvSpPr>
            <a:spLocks noChangeShapeType="1"/>
          </p:cNvSpPr>
          <p:nvPr/>
        </p:nvSpPr>
        <p:spPr bwMode="auto">
          <a:xfrm>
            <a:off x="5402263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1185" name="Line 65"/>
          <p:cNvSpPr>
            <a:spLocks noChangeShapeType="1"/>
          </p:cNvSpPr>
          <p:nvPr/>
        </p:nvSpPr>
        <p:spPr bwMode="auto">
          <a:xfrm>
            <a:off x="5565775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1186" name="Line 66"/>
          <p:cNvSpPr>
            <a:spLocks noChangeShapeType="1"/>
          </p:cNvSpPr>
          <p:nvPr/>
        </p:nvSpPr>
        <p:spPr bwMode="auto">
          <a:xfrm>
            <a:off x="5730875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1187" name="Line 67"/>
          <p:cNvSpPr>
            <a:spLocks noChangeShapeType="1"/>
          </p:cNvSpPr>
          <p:nvPr/>
        </p:nvSpPr>
        <p:spPr bwMode="auto">
          <a:xfrm>
            <a:off x="5891213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1188" name="Line 68"/>
          <p:cNvSpPr>
            <a:spLocks noChangeShapeType="1"/>
          </p:cNvSpPr>
          <p:nvPr/>
        </p:nvSpPr>
        <p:spPr bwMode="auto">
          <a:xfrm>
            <a:off x="6056313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1189" name="Line 69"/>
          <p:cNvSpPr>
            <a:spLocks noChangeShapeType="1"/>
          </p:cNvSpPr>
          <p:nvPr/>
        </p:nvSpPr>
        <p:spPr bwMode="auto">
          <a:xfrm>
            <a:off x="6219825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1190" name="Line 70"/>
          <p:cNvSpPr>
            <a:spLocks noChangeShapeType="1"/>
          </p:cNvSpPr>
          <p:nvPr/>
        </p:nvSpPr>
        <p:spPr bwMode="auto">
          <a:xfrm>
            <a:off x="6383338" y="5956300"/>
            <a:ext cx="1587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1191" name="Line 71"/>
          <p:cNvSpPr>
            <a:spLocks noChangeShapeType="1"/>
          </p:cNvSpPr>
          <p:nvPr/>
        </p:nvSpPr>
        <p:spPr bwMode="auto">
          <a:xfrm>
            <a:off x="6548438" y="5956300"/>
            <a:ext cx="0" cy="88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1192" name="Rectangle 72"/>
          <p:cNvSpPr>
            <a:spLocks noChangeArrowheads="1"/>
          </p:cNvSpPr>
          <p:nvPr/>
        </p:nvSpPr>
        <p:spPr bwMode="auto">
          <a:xfrm>
            <a:off x="6267450" y="6073775"/>
            <a:ext cx="781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cs-CZ" b="1">
                <a:solidFill>
                  <a:srgbClr val="000000"/>
                </a:solidFill>
              </a:rPr>
              <a:t>2000</a:t>
            </a:r>
            <a:endParaRPr lang="cs-CZ"/>
          </a:p>
        </p:txBody>
      </p:sp>
      <p:sp>
        <p:nvSpPr>
          <p:cNvPr id="261193" name="Line 73"/>
          <p:cNvSpPr>
            <a:spLocks noChangeShapeType="1"/>
          </p:cNvSpPr>
          <p:nvPr/>
        </p:nvSpPr>
        <p:spPr bwMode="auto">
          <a:xfrm flipV="1">
            <a:off x="6548438" y="1489075"/>
            <a:ext cx="0" cy="4467225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1194" name="Line 74"/>
          <p:cNvSpPr>
            <a:spLocks noChangeShapeType="1"/>
          </p:cNvSpPr>
          <p:nvPr/>
        </p:nvSpPr>
        <p:spPr bwMode="auto">
          <a:xfrm>
            <a:off x="6711950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1195" name="Line 75"/>
          <p:cNvSpPr>
            <a:spLocks noChangeShapeType="1"/>
          </p:cNvSpPr>
          <p:nvPr/>
        </p:nvSpPr>
        <p:spPr bwMode="auto">
          <a:xfrm>
            <a:off x="6875463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1196" name="Line 76"/>
          <p:cNvSpPr>
            <a:spLocks noChangeShapeType="1"/>
          </p:cNvSpPr>
          <p:nvPr/>
        </p:nvSpPr>
        <p:spPr bwMode="auto">
          <a:xfrm>
            <a:off x="7040563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1197" name="Line 77"/>
          <p:cNvSpPr>
            <a:spLocks noChangeShapeType="1"/>
          </p:cNvSpPr>
          <p:nvPr/>
        </p:nvSpPr>
        <p:spPr bwMode="auto">
          <a:xfrm>
            <a:off x="7200900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1198" name="Line 78"/>
          <p:cNvSpPr>
            <a:spLocks noChangeShapeType="1"/>
          </p:cNvSpPr>
          <p:nvPr/>
        </p:nvSpPr>
        <p:spPr bwMode="auto">
          <a:xfrm>
            <a:off x="7366000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1199" name="Line 79"/>
          <p:cNvSpPr>
            <a:spLocks noChangeShapeType="1"/>
          </p:cNvSpPr>
          <p:nvPr/>
        </p:nvSpPr>
        <p:spPr bwMode="auto">
          <a:xfrm>
            <a:off x="7529513" y="5956300"/>
            <a:ext cx="1587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1200" name="Line 80"/>
          <p:cNvSpPr>
            <a:spLocks noChangeShapeType="1"/>
          </p:cNvSpPr>
          <p:nvPr/>
        </p:nvSpPr>
        <p:spPr bwMode="auto">
          <a:xfrm>
            <a:off x="7693025" y="5956300"/>
            <a:ext cx="1588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1201" name="Line 81"/>
          <p:cNvSpPr>
            <a:spLocks noChangeShapeType="1"/>
          </p:cNvSpPr>
          <p:nvPr/>
        </p:nvSpPr>
        <p:spPr bwMode="auto">
          <a:xfrm>
            <a:off x="7858125" y="5956300"/>
            <a:ext cx="1588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1202" name="Line 82"/>
          <p:cNvSpPr>
            <a:spLocks noChangeShapeType="1"/>
          </p:cNvSpPr>
          <p:nvPr/>
        </p:nvSpPr>
        <p:spPr bwMode="auto">
          <a:xfrm>
            <a:off x="8021638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1203" name="Line 83"/>
          <p:cNvSpPr>
            <a:spLocks noChangeShapeType="1"/>
          </p:cNvSpPr>
          <p:nvPr/>
        </p:nvSpPr>
        <p:spPr bwMode="auto">
          <a:xfrm>
            <a:off x="8186738" y="5956300"/>
            <a:ext cx="0" cy="88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1204" name="Rectangle 84"/>
          <p:cNvSpPr>
            <a:spLocks noChangeArrowheads="1"/>
          </p:cNvSpPr>
          <p:nvPr/>
        </p:nvSpPr>
        <p:spPr bwMode="auto">
          <a:xfrm>
            <a:off x="7847013" y="6069013"/>
            <a:ext cx="7826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cs-CZ" b="1">
                <a:solidFill>
                  <a:srgbClr val="000000"/>
                </a:solidFill>
              </a:rPr>
              <a:t>2010</a:t>
            </a:r>
            <a:endParaRPr lang="cs-CZ"/>
          </a:p>
        </p:txBody>
      </p:sp>
      <p:sp>
        <p:nvSpPr>
          <p:cNvPr id="261205" name="Line 85"/>
          <p:cNvSpPr>
            <a:spLocks noChangeShapeType="1"/>
          </p:cNvSpPr>
          <p:nvPr/>
        </p:nvSpPr>
        <p:spPr bwMode="auto">
          <a:xfrm flipV="1">
            <a:off x="8186738" y="1489075"/>
            <a:ext cx="0" cy="4467225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1206" name="Line 86"/>
          <p:cNvSpPr>
            <a:spLocks noChangeShapeType="1"/>
          </p:cNvSpPr>
          <p:nvPr/>
        </p:nvSpPr>
        <p:spPr bwMode="auto">
          <a:xfrm>
            <a:off x="1635125" y="3760788"/>
            <a:ext cx="163513" cy="1587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1207" name="Line 87"/>
          <p:cNvSpPr>
            <a:spLocks noChangeShapeType="1"/>
          </p:cNvSpPr>
          <p:nvPr/>
        </p:nvSpPr>
        <p:spPr bwMode="auto">
          <a:xfrm flipV="1">
            <a:off x="1798638" y="3759200"/>
            <a:ext cx="165100" cy="17463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1208" name="Line 88"/>
          <p:cNvSpPr>
            <a:spLocks noChangeShapeType="1"/>
          </p:cNvSpPr>
          <p:nvPr/>
        </p:nvSpPr>
        <p:spPr bwMode="auto">
          <a:xfrm flipV="1">
            <a:off x="1963738" y="3725863"/>
            <a:ext cx="163512" cy="3333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1209" name="Line 89"/>
          <p:cNvSpPr>
            <a:spLocks noChangeShapeType="1"/>
          </p:cNvSpPr>
          <p:nvPr/>
        </p:nvSpPr>
        <p:spPr bwMode="auto">
          <a:xfrm flipV="1">
            <a:off x="2127250" y="3697288"/>
            <a:ext cx="161925" cy="2857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1210" name="Line 90"/>
          <p:cNvSpPr>
            <a:spLocks noChangeShapeType="1"/>
          </p:cNvSpPr>
          <p:nvPr/>
        </p:nvSpPr>
        <p:spPr bwMode="auto">
          <a:xfrm>
            <a:off x="2289175" y="3697288"/>
            <a:ext cx="163513" cy="635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1211" name="Line 91"/>
          <p:cNvSpPr>
            <a:spLocks noChangeShapeType="1"/>
          </p:cNvSpPr>
          <p:nvPr/>
        </p:nvSpPr>
        <p:spPr bwMode="auto">
          <a:xfrm>
            <a:off x="2452688" y="3703638"/>
            <a:ext cx="165100" cy="158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1212" name="Line 92"/>
          <p:cNvSpPr>
            <a:spLocks noChangeShapeType="1"/>
          </p:cNvSpPr>
          <p:nvPr/>
        </p:nvSpPr>
        <p:spPr bwMode="auto">
          <a:xfrm flipV="1">
            <a:off x="2617788" y="3603625"/>
            <a:ext cx="163512" cy="10160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1213" name="Line 93"/>
          <p:cNvSpPr>
            <a:spLocks noChangeShapeType="1"/>
          </p:cNvSpPr>
          <p:nvPr/>
        </p:nvSpPr>
        <p:spPr bwMode="auto">
          <a:xfrm flipV="1">
            <a:off x="2781300" y="3582988"/>
            <a:ext cx="165100" cy="2063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1214" name="Line 94"/>
          <p:cNvSpPr>
            <a:spLocks noChangeShapeType="1"/>
          </p:cNvSpPr>
          <p:nvPr/>
        </p:nvSpPr>
        <p:spPr bwMode="auto">
          <a:xfrm flipV="1">
            <a:off x="2946400" y="3575050"/>
            <a:ext cx="163513" cy="7938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1215" name="Line 95"/>
          <p:cNvSpPr>
            <a:spLocks noChangeShapeType="1"/>
          </p:cNvSpPr>
          <p:nvPr/>
        </p:nvSpPr>
        <p:spPr bwMode="auto">
          <a:xfrm flipV="1">
            <a:off x="3109913" y="3529013"/>
            <a:ext cx="163512" cy="4603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1216" name="Line 96"/>
          <p:cNvSpPr>
            <a:spLocks noChangeShapeType="1"/>
          </p:cNvSpPr>
          <p:nvPr/>
        </p:nvSpPr>
        <p:spPr bwMode="auto">
          <a:xfrm flipV="1">
            <a:off x="3273425" y="3462338"/>
            <a:ext cx="161925" cy="6667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1217" name="Line 97"/>
          <p:cNvSpPr>
            <a:spLocks noChangeShapeType="1"/>
          </p:cNvSpPr>
          <p:nvPr/>
        </p:nvSpPr>
        <p:spPr bwMode="auto">
          <a:xfrm flipV="1">
            <a:off x="3435350" y="3384550"/>
            <a:ext cx="163513" cy="77788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1218" name="Line 98"/>
          <p:cNvSpPr>
            <a:spLocks noChangeShapeType="1"/>
          </p:cNvSpPr>
          <p:nvPr/>
        </p:nvSpPr>
        <p:spPr bwMode="auto">
          <a:xfrm flipV="1">
            <a:off x="3598863" y="3336925"/>
            <a:ext cx="165100" cy="4762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1219" name="Line 99"/>
          <p:cNvSpPr>
            <a:spLocks noChangeShapeType="1"/>
          </p:cNvSpPr>
          <p:nvPr/>
        </p:nvSpPr>
        <p:spPr bwMode="auto">
          <a:xfrm flipV="1">
            <a:off x="3763963" y="3271838"/>
            <a:ext cx="163512" cy="6508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1220" name="Line 100"/>
          <p:cNvSpPr>
            <a:spLocks noChangeShapeType="1"/>
          </p:cNvSpPr>
          <p:nvPr/>
        </p:nvSpPr>
        <p:spPr bwMode="auto">
          <a:xfrm>
            <a:off x="3927475" y="3271838"/>
            <a:ext cx="163513" cy="3968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1221" name="Line 101"/>
          <p:cNvSpPr>
            <a:spLocks noChangeShapeType="1"/>
          </p:cNvSpPr>
          <p:nvPr/>
        </p:nvSpPr>
        <p:spPr bwMode="auto">
          <a:xfrm flipV="1">
            <a:off x="4090988" y="3246438"/>
            <a:ext cx="165100" cy="6508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1222" name="Line 102"/>
          <p:cNvSpPr>
            <a:spLocks noChangeShapeType="1"/>
          </p:cNvSpPr>
          <p:nvPr/>
        </p:nvSpPr>
        <p:spPr bwMode="auto">
          <a:xfrm flipV="1">
            <a:off x="4256088" y="3211513"/>
            <a:ext cx="163512" cy="3492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1223" name="Line 103"/>
          <p:cNvSpPr>
            <a:spLocks noChangeShapeType="1"/>
          </p:cNvSpPr>
          <p:nvPr/>
        </p:nvSpPr>
        <p:spPr bwMode="auto">
          <a:xfrm>
            <a:off x="4419600" y="3211513"/>
            <a:ext cx="161925" cy="3333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1224" name="Line 104"/>
          <p:cNvSpPr>
            <a:spLocks noChangeShapeType="1"/>
          </p:cNvSpPr>
          <p:nvPr/>
        </p:nvSpPr>
        <p:spPr bwMode="auto">
          <a:xfrm flipV="1">
            <a:off x="4581525" y="3086100"/>
            <a:ext cx="163513" cy="15875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1225" name="Line 105"/>
          <p:cNvSpPr>
            <a:spLocks noChangeShapeType="1"/>
          </p:cNvSpPr>
          <p:nvPr/>
        </p:nvSpPr>
        <p:spPr bwMode="auto">
          <a:xfrm>
            <a:off x="4745038" y="3086100"/>
            <a:ext cx="163512" cy="1905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1226" name="Line 106"/>
          <p:cNvSpPr>
            <a:spLocks noChangeShapeType="1"/>
          </p:cNvSpPr>
          <p:nvPr/>
        </p:nvSpPr>
        <p:spPr bwMode="auto">
          <a:xfrm flipV="1">
            <a:off x="4908550" y="3063875"/>
            <a:ext cx="165100" cy="4127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1227" name="Line 107"/>
          <p:cNvSpPr>
            <a:spLocks noChangeShapeType="1"/>
          </p:cNvSpPr>
          <p:nvPr/>
        </p:nvSpPr>
        <p:spPr bwMode="auto">
          <a:xfrm flipV="1">
            <a:off x="5073650" y="2979738"/>
            <a:ext cx="163513" cy="8413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1228" name="Line 108"/>
          <p:cNvSpPr>
            <a:spLocks noChangeShapeType="1"/>
          </p:cNvSpPr>
          <p:nvPr/>
        </p:nvSpPr>
        <p:spPr bwMode="auto">
          <a:xfrm>
            <a:off x="5237163" y="2979738"/>
            <a:ext cx="165100" cy="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1229" name="Line 109"/>
          <p:cNvSpPr>
            <a:spLocks noChangeShapeType="1"/>
          </p:cNvSpPr>
          <p:nvPr/>
        </p:nvSpPr>
        <p:spPr bwMode="auto">
          <a:xfrm flipV="1">
            <a:off x="5402263" y="2820988"/>
            <a:ext cx="163512" cy="15875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1230" name="Line 110"/>
          <p:cNvSpPr>
            <a:spLocks noChangeShapeType="1"/>
          </p:cNvSpPr>
          <p:nvPr/>
        </p:nvSpPr>
        <p:spPr bwMode="auto">
          <a:xfrm flipV="1">
            <a:off x="5565775" y="2814638"/>
            <a:ext cx="165100" cy="635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1231" name="Line 111"/>
          <p:cNvSpPr>
            <a:spLocks noChangeShapeType="1"/>
          </p:cNvSpPr>
          <p:nvPr/>
        </p:nvSpPr>
        <p:spPr bwMode="auto">
          <a:xfrm flipV="1">
            <a:off x="5730875" y="2765425"/>
            <a:ext cx="160338" cy="49213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1232" name="Line 112"/>
          <p:cNvSpPr>
            <a:spLocks noChangeShapeType="1"/>
          </p:cNvSpPr>
          <p:nvPr/>
        </p:nvSpPr>
        <p:spPr bwMode="auto">
          <a:xfrm flipV="1">
            <a:off x="5891213" y="2719388"/>
            <a:ext cx="165100" cy="4603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1233" name="Line 113"/>
          <p:cNvSpPr>
            <a:spLocks noChangeShapeType="1"/>
          </p:cNvSpPr>
          <p:nvPr/>
        </p:nvSpPr>
        <p:spPr bwMode="auto">
          <a:xfrm flipV="1">
            <a:off x="6056313" y="2697163"/>
            <a:ext cx="163512" cy="2222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1234" name="Line 114"/>
          <p:cNvSpPr>
            <a:spLocks noChangeShapeType="1"/>
          </p:cNvSpPr>
          <p:nvPr/>
        </p:nvSpPr>
        <p:spPr bwMode="auto">
          <a:xfrm flipV="1">
            <a:off x="6219825" y="2687638"/>
            <a:ext cx="163513" cy="952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1235" name="Line 115"/>
          <p:cNvSpPr>
            <a:spLocks noChangeShapeType="1"/>
          </p:cNvSpPr>
          <p:nvPr/>
        </p:nvSpPr>
        <p:spPr bwMode="auto">
          <a:xfrm flipV="1">
            <a:off x="6383338" y="2624138"/>
            <a:ext cx="165100" cy="6350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1236" name="Line 116"/>
          <p:cNvSpPr>
            <a:spLocks noChangeShapeType="1"/>
          </p:cNvSpPr>
          <p:nvPr/>
        </p:nvSpPr>
        <p:spPr bwMode="auto">
          <a:xfrm flipV="1">
            <a:off x="6548438" y="2603500"/>
            <a:ext cx="163512" cy="20638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1237" name="Line 117"/>
          <p:cNvSpPr>
            <a:spLocks noChangeShapeType="1"/>
          </p:cNvSpPr>
          <p:nvPr/>
        </p:nvSpPr>
        <p:spPr bwMode="auto">
          <a:xfrm flipV="1">
            <a:off x="6711950" y="2586038"/>
            <a:ext cx="163513" cy="17462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1238" name="Line 118"/>
          <p:cNvSpPr>
            <a:spLocks noChangeShapeType="1"/>
          </p:cNvSpPr>
          <p:nvPr/>
        </p:nvSpPr>
        <p:spPr bwMode="auto">
          <a:xfrm flipV="1">
            <a:off x="6875463" y="2522538"/>
            <a:ext cx="165100" cy="6350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1239" name="Line 119"/>
          <p:cNvSpPr>
            <a:spLocks noChangeShapeType="1"/>
          </p:cNvSpPr>
          <p:nvPr/>
        </p:nvSpPr>
        <p:spPr bwMode="auto">
          <a:xfrm flipV="1">
            <a:off x="7040563" y="2482850"/>
            <a:ext cx="160337" cy="39688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1240" name="Line 120"/>
          <p:cNvSpPr>
            <a:spLocks noChangeShapeType="1"/>
          </p:cNvSpPr>
          <p:nvPr/>
        </p:nvSpPr>
        <p:spPr bwMode="auto">
          <a:xfrm flipV="1">
            <a:off x="7200900" y="2424113"/>
            <a:ext cx="165100" cy="5873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1241" name="Line 121"/>
          <p:cNvSpPr>
            <a:spLocks noChangeShapeType="1"/>
          </p:cNvSpPr>
          <p:nvPr/>
        </p:nvSpPr>
        <p:spPr bwMode="auto">
          <a:xfrm flipV="1">
            <a:off x="7366000" y="2370138"/>
            <a:ext cx="163513" cy="5397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1242" name="Line 122"/>
          <p:cNvSpPr>
            <a:spLocks noChangeShapeType="1"/>
          </p:cNvSpPr>
          <p:nvPr/>
        </p:nvSpPr>
        <p:spPr bwMode="auto">
          <a:xfrm flipV="1">
            <a:off x="7529513" y="2341563"/>
            <a:ext cx="163512" cy="2857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1243" name="Line 123"/>
          <p:cNvSpPr>
            <a:spLocks noChangeShapeType="1"/>
          </p:cNvSpPr>
          <p:nvPr/>
        </p:nvSpPr>
        <p:spPr bwMode="auto">
          <a:xfrm flipV="1">
            <a:off x="7693025" y="2303463"/>
            <a:ext cx="165100" cy="3810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1244" name="Line 124"/>
          <p:cNvSpPr>
            <a:spLocks noChangeShapeType="1"/>
          </p:cNvSpPr>
          <p:nvPr/>
        </p:nvSpPr>
        <p:spPr bwMode="auto">
          <a:xfrm flipV="1">
            <a:off x="1798638" y="4759325"/>
            <a:ext cx="165100" cy="153988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1245" name="Line 125"/>
          <p:cNvSpPr>
            <a:spLocks noChangeShapeType="1"/>
          </p:cNvSpPr>
          <p:nvPr/>
        </p:nvSpPr>
        <p:spPr bwMode="auto">
          <a:xfrm>
            <a:off x="1963738" y="4759325"/>
            <a:ext cx="163512" cy="8255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1246" name="Line 126"/>
          <p:cNvSpPr>
            <a:spLocks noChangeShapeType="1"/>
          </p:cNvSpPr>
          <p:nvPr/>
        </p:nvSpPr>
        <p:spPr bwMode="auto">
          <a:xfrm flipV="1">
            <a:off x="2127250" y="4824413"/>
            <a:ext cx="161925" cy="17462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1247" name="Line 127"/>
          <p:cNvSpPr>
            <a:spLocks noChangeShapeType="1"/>
          </p:cNvSpPr>
          <p:nvPr/>
        </p:nvSpPr>
        <p:spPr bwMode="auto">
          <a:xfrm flipV="1">
            <a:off x="2289175" y="4752975"/>
            <a:ext cx="163513" cy="71438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1248" name="Line 128"/>
          <p:cNvSpPr>
            <a:spLocks noChangeShapeType="1"/>
          </p:cNvSpPr>
          <p:nvPr/>
        </p:nvSpPr>
        <p:spPr bwMode="auto">
          <a:xfrm flipV="1">
            <a:off x="2452688" y="4724400"/>
            <a:ext cx="165100" cy="2857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1249" name="Line 129"/>
          <p:cNvSpPr>
            <a:spLocks noChangeShapeType="1"/>
          </p:cNvSpPr>
          <p:nvPr/>
        </p:nvSpPr>
        <p:spPr bwMode="auto">
          <a:xfrm flipV="1">
            <a:off x="2617788" y="4716463"/>
            <a:ext cx="163512" cy="7937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1250" name="Line 130"/>
          <p:cNvSpPr>
            <a:spLocks noChangeShapeType="1"/>
          </p:cNvSpPr>
          <p:nvPr/>
        </p:nvSpPr>
        <p:spPr bwMode="auto">
          <a:xfrm flipV="1">
            <a:off x="2781300" y="4695825"/>
            <a:ext cx="165100" cy="20638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1251" name="Line 131"/>
          <p:cNvSpPr>
            <a:spLocks noChangeShapeType="1"/>
          </p:cNvSpPr>
          <p:nvPr/>
        </p:nvSpPr>
        <p:spPr bwMode="auto">
          <a:xfrm flipV="1">
            <a:off x="2946400" y="4675188"/>
            <a:ext cx="163513" cy="20637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1252" name="Line 132"/>
          <p:cNvSpPr>
            <a:spLocks noChangeShapeType="1"/>
          </p:cNvSpPr>
          <p:nvPr/>
        </p:nvSpPr>
        <p:spPr bwMode="auto">
          <a:xfrm>
            <a:off x="3109913" y="4675188"/>
            <a:ext cx="163512" cy="9842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1253" name="Line 133"/>
          <p:cNvSpPr>
            <a:spLocks noChangeShapeType="1"/>
          </p:cNvSpPr>
          <p:nvPr/>
        </p:nvSpPr>
        <p:spPr bwMode="auto">
          <a:xfrm flipV="1">
            <a:off x="3273425" y="4694238"/>
            <a:ext cx="161925" cy="7937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1254" name="Line 134"/>
          <p:cNvSpPr>
            <a:spLocks noChangeShapeType="1"/>
          </p:cNvSpPr>
          <p:nvPr/>
        </p:nvSpPr>
        <p:spPr bwMode="auto">
          <a:xfrm flipV="1">
            <a:off x="3435350" y="4672013"/>
            <a:ext cx="163513" cy="2222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1255" name="Line 135"/>
          <p:cNvSpPr>
            <a:spLocks noChangeShapeType="1"/>
          </p:cNvSpPr>
          <p:nvPr/>
        </p:nvSpPr>
        <p:spPr bwMode="auto">
          <a:xfrm>
            <a:off x="3598863" y="4672013"/>
            <a:ext cx="165100" cy="4445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1256" name="Line 136"/>
          <p:cNvSpPr>
            <a:spLocks noChangeShapeType="1"/>
          </p:cNvSpPr>
          <p:nvPr/>
        </p:nvSpPr>
        <p:spPr bwMode="auto">
          <a:xfrm flipV="1">
            <a:off x="3763963" y="4692650"/>
            <a:ext cx="163512" cy="23813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1257" name="Line 137"/>
          <p:cNvSpPr>
            <a:spLocks noChangeShapeType="1"/>
          </p:cNvSpPr>
          <p:nvPr/>
        </p:nvSpPr>
        <p:spPr bwMode="auto">
          <a:xfrm flipV="1">
            <a:off x="3927475" y="4586288"/>
            <a:ext cx="328613" cy="106362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1258" name="Line 138"/>
          <p:cNvSpPr>
            <a:spLocks noChangeShapeType="1"/>
          </p:cNvSpPr>
          <p:nvPr/>
        </p:nvSpPr>
        <p:spPr bwMode="auto">
          <a:xfrm flipV="1">
            <a:off x="4256088" y="4483100"/>
            <a:ext cx="163512" cy="103188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1259" name="Line 139"/>
          <p:cNvSpPr>
            <a:spLocks noChangeShapeType="1"/>
          </p:cNvSpPr>
          <p:nvPr/>
        </p:nvSpPr>
        <p:spPr bwMode="auto">
          <a:xfrm flipV="1">
            <a:off x="4419600" y="4441825"/>
            <a:ext cx="161925" cy="4127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1260" name="Line 140"/>
          <p:cNvSpPr>
            <a:spLocks noChangeShapeType="1"/>
          </p:cNvSpPr>
          <p:nvPr/>
        </p:nvSpPr>
        <p:spPr bwMode="auto">
          <a:xfrm flipV="1">
            <a:off x="4581525" y="4433888"/>
            <a:ext cx="163513" cy="7937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1261" name="Line 141"/>
          <p:cNvSpPr>
            <a:spLocks noChangeShapeType="1"/>
          </p:cNvSpPr>
          <p:nvPr/>
        </p:nvSpPr>
        <p:spPr bwMode="auto">
          <a:xfrm>
            <a:off x="4745038" y="4433888"/>
            <a:ext cx="163512" cy="635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1262" name="Line 142"/>
          <p:cNvSpPr>
            <a:spLocks noChangeShapeType="1"/>
          </p:cNvSpPr>
          <p:nvPr/>
        </p:nvSpPr>
        <p:spPr bwMode="auto">
          <a:xfrm flipV="1">
            <a:off x="4908550" y="4378325"/>
            <a:ext cx="165100" cy="119063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1263" name="Line 143"/>
          <p:cNvSpPr>
            <a:spLocks noChangeShapeType="1"/>
          </p:cNvSpPr>
          <p:nvPr/>
        </p:nvSpPr>
        <p:spPr bwMode="auto">
          <a:xfrm flipV="1">
            <a:off x="5073650" y="4295775"/>
            <a:ext cx="163513" cy="8255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1264" name="Line 144"/>
          <p:cNvSpPr>
            <a:spLocks noChangeShapeType="1"/>
          </p:cNvSpPr>
          <p:nvPr/>
        </p:nvSpPr>
        <p:spPr bwMode="auto">
          <a:xfrm flipV="1">
            <a:off x="5237163" y="4179888"/>
            <a:ext cx="165100" cy="115887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1265" name="Line 145"/>
          <p:cNvSpPr>
            <a:spLocks noChangeShapeType="1"/>
          </p:cNvSpPr>
          <p:nvPr/>
        </p:nvSpPr>
        <p:spPr bwMode="auto">
          <a:xfrm flipV="1">
            <a:off x="5402263" y="4132263"/>
            <a:ext cx="163512" cy="4762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1266" name="Line 146"/>
          <p:cNvSpPr>
            <a:spLocks noChangeShapeType="1"/>
          </p:cNvSpPr>
          <p:nvPr/>
        </p:nvSpPr>
        <p:spPr bwMode="auto">
          <a:xfrm flipV="1">
            <a:off x="5565775" y="4098925"/>
            <a:ext cx="165100" cy="33338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1267" name="Line 147"/>
          <p:cNvSpPr>
            <a:spLocks noChangeShapeType="1"/>
          </p:cNvSpPr>
          <p:nvPr/>
        </p:nvSpPr>
        <p:spPr bwMode="auto">
          <a:xfrm flipV="1">
            <a:off x="5730875" y="3938588"/>
            <a:ext cx="160338" cy="160337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1268" name="Line 148"/>
          <p:cNvSpPr>
            <a:spLocks noChangeShapeType="1"/>
          </p:cNvSpPr>
          <p:nvPr/>
        </p:nvSpPr>
        <p:spPr bwMode="auto">
          <a:xfrm flipV="1">
            <a:off x="5891213" y="3916363"/>
            <a:ext cx="165100" cy="2222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1269" name="Line 149"/>
          <p:cNvSpPr>
            <a:spLocks noChangeShapeType="1"/>
          </p:cNvSpPr>
          <p:nvPr/>
        </p:nvSpPr>
        <p:spPr bwMode="auto">
          <a:xfrm flipV="1">
            <a:off x="6056313" y="3778250"/>
            <a:ext cx="163512" cy="138113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1270" name="Line 150"/>
          <p:cNvSpPr>
            <a:spLocks noChangeShapeType="1"/>
          </p:cNvSpPr>
          <p:nvPr/>
        </p:nvSpPr>
        <p:spPr bwMode="auto">
          <a:xfrm flipV="1">
            <a:off x="6219825" y="3735388"/>
            <a:ext cx="163513" cy="42862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1271" name="Line 151"/>
          <p:cNvSpPr>
            <a:spLocks noChangeShapeType="1"/>
          </p:cNvSpPr>
          <p:nvPr/>
        </p:nvSpPr>
        <p:spPr bwMode="auto">
          <a:xfrm flipV="1">
            <a:off x="6383338" y="3676650"/>
            <a:ext cx="165100" cy="58738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1272" name="Line 152"/>
          <p:cNvSpPr>
            <a:spLocks noChangeShapeType="1"/>
          </p:cNvSpPr>
          <p:nvPr/>
        </p:nvSpPr>
        <p:spPr bwMode="auto">
          <a:xfrm flipV="1">
            <a:off x="6548438" y="3627438"/>
            <a:ext cx="163512" cy="49212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1273" name="Line 153"/>
          <p:cNvSpPr>
            <a:spLocks noChangeShapeType="1"/>
          </p:cNvSpPr>
          <p:nvPr/>
        </p:nvSpPr>
        <p:spPr bwMode="auto">
          <a:xfrm flipV="1">
            <a:off x="6711950" y="3609975"/>
            <a:ext cx="163513" cy="17463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1274" name="Line 154"/>
          <p:cNvSpPr>
            <a:spLocks noChangeShapeType="1"/>
          </p:cNvSpPr>
          <p:nvPr/>
        </p:nvSpPr>
        <p:spPr bwMode="auto">
          <a:xfrm>
            <a:off x="6875463" y="3609975"/>
            <a:ext cx="165100" cy="2222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1275" name="Line 155"/>
          <p:cNvSpPr>
            <a:spLocks noChangeShapeType="1"/>
          </p:cNvSpPr>
          <p:nvPr/>
        </p:nvSpPr>
        <p:spPr bwMode="auto">
          <a:xfrm flipV="1">
            <a:off x="7040563" y="3508375"/>
            <a:ext cx="160337" cy="12382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1276" name="Line 156"/>
          <p:cNvSpPr>
            <a:spLocks noChangeShapeType="1"/>
          </p:cNvSpPr>
          <p:nvPr/>
        </p:nvSpPr>
        <p:spPr bwMode="auto">
          <a:xfrm flipV="1">
            <a:off x="7200900" y="3457575"/>
            <a:ext cx="165100" cy="508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1277" name="Line 157"/>
          <p:cNvSpPr>
            <a:spLocks noChangeShapeType="1"/>
          </p:cNvSpPr>
          <p:nvPr/>
        </p:nvSpPr>
        <p:spPr bwMode="auto">
          <a:xfrm flipV="1">
            <a:off x="7366000" y="3317875"/>
            <a:ext cx="163513" cy="1397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1278" name="Line 158"/>
          <p:cNvSpPr>
            <a:spLocks noChangeShapeType="1"/>
          </p:cNvSpPr>
          <p:nvPr/>
        </p:nvSpPr>
        <p:spPr bwMode="auto">
          <a:xfrm flipV="1">
            <a:off x="7529513" y="3254375"/>
            <a:ext cx="163512" cy="635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1279" name="Line 159"/>
          <p:cNvSpPr>
            <a:spLocks noChangeShapeType="1"/>
          </p:cNvSpPr>
          <p:nvPr/>
        </p:nvSpPr>
        <p:spPr bwMode="auto">
          <a:xfrm flipV="1">
            <a:off x="7693025" y="3184525"/>
            <a:ext cx="165100" cy="6985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1280" name="Text Box 160"/>
          <p:cNvSpPr txBox="1">
            <a:spLocks noChangeArrowheads="1"/>
          </p:cNvSpPr>
          <p:nvPr/>
        </p:nvSpPr>
        <p:spPr bwMode="auto">
          <a:xfrm>
            <a:off x="3760788" y="2208213"/>
            <a:ext cx="27209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sz="2400" b="1">
                <a:solidFill>
                  <a:srgbClr val="000080"/>
                </a:solidFill>
              </a:rPr>
              <a:t>ŠVÉDSKO</a:t>
            </a:r>
            <a:endParaRPr lang="cs-CZ" sz="2400"/>
          </a:p>
        </p:txBody>
      </p:sp>
      <p:sp>
        <p:nvSpPr>
          <p:cNvPr id="261281" name="Text Box 161"/>
          <p:cNvSpPr txBox="1">
            <a:spLocks noChangeArrowheads="1"/>
          </p:cNvSpPr>
          <p:nvPr/>
        </p:nvSpPr>
        <p:spPr bwMode="auto">
          <a:xfrm>
            <a:off x="5135563" y="4403725"/>
            <a:ext cx="3259137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sz="2400" b="1">
                <a:solidFill>
                  <a:srgbClr val="FF6600"/>
                </a:solidFill>
              </a:rPr>
              <a:t>ČESKÁ </a:t>
            </a:r>
          </a:p>
          <a:p>
            <a:r>
              <a:rPr lang="cs-CZ" sz="2400" b="1">
                <a:solidFill>
                  <a:srgbClr val="FF6600"/>
                </a:solidFill>
              </a:rPr>
              <a:t>REPUBLIKA</a:t>
            </a:r>
            <a:endParaRPr lang="cs-CZ" sz="2400"/>
          </a:p>
        </p:txBody>
      </p:sp>
      <p:sp>
        <p:nvSpPr>
          <p:cNvPr id="261282" name="Text Box 162"/>
          <p:cNvSpPr txBox="1">
            <a:spLocks noChangeArrowheads="1"/>
          </p:cNvSpPr>
          <p:nvPr/>
        </p:nvSpPr>
        <p:spPr bwMode="auto">
          <a:xfrm>
            <a:off x="915988" y="979488"/>
            <a:ext cx="2579687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b="1"/>
              <a:t>věk</a:t>
            </a:r>
            <a:endParaRPr lang="cs-CZ"/>
          </a:p>
        </p:txBody>
      </p:sp>
      <p:sp>
        <p:nvSpPr>
          <p:cNvPr id="261283" name="Rectangle 163"/>
          <p:cNvSpPr>
            <a:spLocks noChangeArrowheads="1"/>
          </p:cNvSpPr>
          <p:nvPr/>
        </p:nvSpPr>
        <p:spPr bwMode="auto">
          <a:xfrm>
            <a:off x="1660525" y="436563"/>
            <a:ext cx="68929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cs-CZ" sz="2400" b="1" dirty="0">
                <a:solidFill>
                  <a:srgbClr val="0000CC"/>
                </a:solidFill>
              </a:rPr>
              <a:t>NADĚJE DOŽITÍ PŘI NAROZENÍ (MUŽI+ŽENY)</a:t>
            </a:r>
            <a:r>
              <a:rPr lang="cs-CZ" sz="3200" b="1" dirty="0">
                <a:solidFill>
                  <a:srgbClr val="0000CC"/>
                </a:solidFill>
              </a:rPr>
              <a:t> </a:t>
            </a:r>
            <a:endParaRPr lang="cs-CZ" sz="32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0196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ChangeArrowheads="1"/>
          </p:cNvSpPr>
          <p:nvPr/>
        </p:nvSpPr>
        <p:spPr bwMode="auto">
          <a:xfrm>
            <a:off x="619125" y="954088"/>
            <a:ext cx="7967663" cy="5349875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2147" name="Text Box 3"/>
          <p:cNvSpPr txBox="1">
            <a:spLocks noChangeArrowheads="1"/>
          </p:cNvSpPr>
          <p:nvPr/>
        </p:nvSpPr>
        <p:spPr bwMode="auto">
          <a:xfrm>
            <a:off x="6577013" y="6334125"/>
            <a:ext cx="217328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b="1"/>
              <a:t>kalendářní roky</a:t>
            </a:r>
            <a:endParaRPr lang="cs-CZ"/>
          </a:p>
        </p:txBody>
      </p:sp>
      <p:sp>
        <p:nvSpPr>
          <p:cNvPr id="262148" name="Line 4"/>
          <p:cNvSpPr>
            <a:spLocks noChangeShapeType="1"/>
          </p:cNvSpPr>
          <p:nvPr/>
        </p:nvSpPr>
        <p:spPr bwMode="auto">
          <a:xfrm flipV="1">
            <a:off x="1635125" y="1489075"/>
            <a:ext cx="1588" cy="44672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2149" name="Line 5"/>
          <p:cNvSpPr>
            <a:spLocks noChangeShapeType="1"/>
          </p:cNvSpPr>
          <p:nvPr/>
        </p:nvSpPr>
        <p:spPr bwMode="auto">
          <a:xfrm flipH="1">
            <a:off x="1493838" y="5956300"/>
            <a:ext cx="1412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2150" name="Rectangle 6"/>
          <p:cNvSpPr>
            <a:spLocks noChangeArrowheads="1"/>
          </p:cNvSpPr>
          <p:nvPr/>
        </p:nvSpPr>
        <p:spPr bwMode="auto">
          <a:xfrm>
            <a:off x="1035050" y="5792788"/>
            <a:ext cx="3905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cs-CZ" b="1">
                <a:solidFill>
                  <a:srgbClr val="000000"/>
                </a:solidFill>
              </a:rPr>
              <a:t>65</a:t>
            </a:r>
            <a:endParaRPr lang="cs-CZ"/>
          </a:p>
        </p:txBody>
      </p:sp>
      <p:sp>
        <p:nvSpPr>
          <p:cNvPr id="262151" name="Line 7"/>
          <p:cNvSpPr>
            <a:spLocks noChangeShapeType="1"/>
          </p:cNvSpPr>
          <p:nvPr/>
        </p:nvSpPr>
        <p:spPr bwMode="auto">
          <a:xfrm flipH="1">
            <a:off x="1563688" y="5732463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2152" name="Line 8"/>
          <p:cNvSpPr>
            <a:spLocks noChangeShapeType="1"/>
          </p:cNvSpPr>
          <p:nvPr/>
        </p:nvSpPr>
        <p:spPr bwMode="auto">
          <a:xfrm flipH="1">
            <a:off x="1563688" y="5508625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2153" name="Line 9"/>
          <p:cNvSpPr>
            <a:spLocks noChangeShapeType="1"/>
          </p:cNvSpPr>
          <p:nvPr/>
        </p:nvSpPr>
        <p:spPr bwMode="auto">
          <a:xfrm flipH="1">
            <a:off x="1563688" y="5284788"/>
            <a:ext cx="714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2154" name="Line 10"/>
          <p:cNvSpPr>
            <a:spLocks noChangeShapeType="1"/>
          </p:cNvSpPr>
          <p:nvPr/>
        </p:nvSpPr>
        <p:spPr bwMode="auto">
          <a:xfrm flipH="1">
            <a:off x="1563688" y="5062538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2155" name="Line 11"/>
          <p:cNvSpPr>
            <a:spLocks noChangeShapeType="1"/>
          </p:cNvSpPr>
          <p:nvPr/>
        </p:nvSpPr>
        <p:spPr bwMode="auto">
          <a:xfrm flipH="1">
            <a:off x="1493838" y="4840288"/>
            <a:ext cx="1412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2156" name="Rectangle 12"/>
          <p:cNvSpPr>
            <a:spLocks noChangeArrowheads="1"/>
          </p:cNvSpPr>
          <p:nvPr/>
        </p:nvSpPr>
        <p:spPr bwMode="auto">
          <a:xfrm>
            <a:off x="1055688" y="4694238"/>
            <a:ext cx="3921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cs-CZ" b="1">
                <a:solidFill>
                  <a:srgbClr val="000000"/>
                </a:solidFill>
              </a:rPr>
              <a:t>70</a:t>
            </a:r>
            <a:endParaRPr lang="cs-CZ"/>
          </a:p>
        </p:txBody>
      </p:sp>
      <p:sp>
        <p:nvSpPr>
          <p:cNvPr id="262157" name="Line 13"/>
          <p:cNvSpPr>
            <a:spLocks noChangeShapeType="1"/>
          </p:cNvSpPr>
          <p:nvPr/>
        </p:nvSpPr>
        <p:spPr bwMode="auto">
          <a:xfrm flipV="1">
            <a:off x="1635125" y="4833938"/>
            <a:ext cx="6548438" cy="6350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2158" name="Line 14"/>
          <p:cNvSpPr>
            <a:spLocks noChangeShapeType="1"/>
          </p:cNvSpPr>
          <p:nvPr/>
        </p:nvSpPr>
        <p:spPr bwMode="auto">
          <a:xfrm flipH="1">
            <a:off x="1563688" y="4614863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2159" name="Line 15"/>
          <p:cNvSpPr>
            <a:spLocks noChangeShapeType="1"/>
          </p:cNvSpPr>
          <p:nvPr/>
        </p:nvSpPr>
        <p:spPr bwMode="auto">
          <a:xfrm flipH="1">
            <a:off x="1563688" y="4392613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2160" name="Line 16"/>
          <p:cNvSpPr>
            <a:spLocks noChangeShapeType="1"/>
          </p:cNvSpPr>
          <p:nvPr/>
        </p:nvSpPr>
        <p:spPr bwMode="auto">
          <a:xfrm flipH="1">
            <a:off x="1563688" y="4168775"/>
            <a:ext cx="714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2161" name="Line 17"/>
          <p:cNvSpPr>
            <a:spLocks noChangeShapeType="1"/>
          </p:cNvSpPr>
          <p:nvPr/>
        </p:nvSpPr>
        <p:spPr bwMode="auto">
          <a:xfrm flipH="1">
            <a:off x="1563688" y="3946525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2162" name="Line 18"/>
          <p:cNvSpPr>
            <a:spLocks noChangeShapeType="1"/>
          </p:cNvSpPr>
          <p:nvPr/>
        </p:nvSpPr>
        <p:spPr bwMode="auto">
          <a:xfrm flipH="1">
            <a:off x="1493838" y="3721100"/>
            <a:ext cx="141287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2163" name="Rectangle 19"/>
          <p:cNvSpPr>
            <a:spLocks noChangeArrowheads="1"/>
          </p:cNvSpPr>
          <p:nvPr/>
        </p:nvSpPr>
        <p:spPr bwMode="auto">
          <a:xfrm>
            <a:off x="1054100" y="3595688"/>
            <a:ext cx="392113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cs-CZ" b="1">
                <a:solidFill>
                  <a:srgbClr val="000000"/>
                </a:solidFill>
              </a:rPr>
              <a:t>75</a:t>
            </a:r>
            <a:endParaRPr lang="cs-CZ"/>
          </a:p>
        </p:txBody>
      </p:sp>
      <p:sp>
        <p:nvSpPr>
          <p:cNvPr id="262164" name="Line 20"/>
          <p:cNvSpPr>
            <a:spLocks noChangeShapeType="1"/>
          </p:cNvSpPr>
          <p:nvPr/>
        </p:nvSpPr>
        <p:spPr bwMode="auto">
          <a:xfrm>
            <a:off x="1635125" y="3721100"/>
            <a:ext cx="6538913" cy="1588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2165" name="Line 21"/>
          <p:cNvSpPr>
            <a:spLocks noChangeShapeType="1"/>
          </p:cNvSpPr>
          <p:nvPr/>
        </p:nvSpPr>
        <p:spPr bwMode="auto">
          <a:xfrm flipH="1">
            <a:off x="1563688" y="3498850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2166" name="Line 22"/>
          <p:cNvSpPr>
            <a:spLocks noChangeShapeType="1"/>
          </p:cNvSpPr>
          <p:nvPr/>
        </p:nvSpPr>
        <p:spPr bwMode="auto">
          <a:xfrm flipH="1">
            <a:off x="1563688" y="3275013"/>
            <a:ext cx="714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2167" name="Line 23"/>
          <p:cNvSpPr>
            <a:spLocks noChangeShapeType="1"/>
          </p:cNvSpPr>
          <p:nvPr/>
        </p:nvSpPr>
        <p:spPr bwMode="auto">
          <a:xfrm flipH="1">
            <a:off x="1563688" y="3052763"/>
            <a:ext cx="714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2168" name="Line 24"/>
          <p:cNvSpPr>
            <a:spLocks noChangeShapeType="1"/>
          </p:cNvSpPr>
          <p:nvPr/>
        </p:nvSpPr>
        <p:spPr bwMode="auto">
          <a:xfrm flipH="1">
            <a:off x="1563688" y="2828925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2169" name="Line 25"/>
          <p:cNvSpPr>
            <a:spLocks noChangeShapeType="1"/>
          </p:cNvSpPr>
          <p:nvPr/>
        </p:nvSpPr>
        <p:spPr bwMode="auto">
          <a:xfrm flipH="1">
            <a:off x="1493838" y="2605088"/>
            <a:ext cx="141287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2170" name="Rectangle 26"/>
          <p:cNvSpPr>
            <a:spLocks noChangeArrowheads="1"/>
          </p:cNvSpPr>
          <p:nvPr/>
        </p:nvSpPr>
        <p:spPr bwMode="auto">
          <a:xfrm>
            <a:off x="1065213" y="2466975"/>
            <a:ext cx="3921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cs-CZ" b="1">
                <a:solidFill>
                  <a:srgbClr val="000000"/>
                </a:solidFill>
              </a:rPr>
              <a:t>80</a:t>
            </a:r>
            <a:endParaRPr lang="cs-CZ"/>
          </a:p>
        </p:txBody>
      </p:sp>
      <p:sp>
        <p:nvSpPr>
          <p:cNvPr id="262171" name="Line 27"/>
          <p:cNvSpPr>
            <a:spLocks noChangeShapeType="1"/>
          </p:cNvSpPr>
          <p:nvPr/>
        </p:nvSpPr>
        <p:spPr bwMode="auto">
          <a:xfrm>
            <a:off x="1635125" y="2605088"/>
            <a:ext cx="6548438" cy="1587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2172" name="Line 28"/>
          <p:cNvSpPr>
            <a:spLocks noChangeShapeType="1"/>
          </p:cNvSpPr>
          <p:nvPr/>
        </p:nvSpPr>
        <p:spPr bwMode="auto">
          <a:xfrm flipH="1">
            <a:off x="1563688" y="2382838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2173" name="Line 29"/>
          <p:cNvSpPr>
            <a:spLocks noChangeShapeType="1"/>
          </p:cNvSpPr>
          <p:nvPr/>
        </p:nvSpPr>
        <p:spPr bwMode="auto">
          <a:xfrm flipH="1">
            <a:off x="1563688" y="2159000"/>
            <a:ext cx="714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2174" name="Line 30"/>
          <p:cNvSpPr>
            <a:spLocks noChangeShapeType="1"/>
          </p:cNvSpPr>
          <p:nvPr/>
        </p:nvSpPr>
        <p:spPr bwMode="auto">
          <a:xfrm flipH="1">
            <a:off x="1563688" y="1935163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2175" name="Line 31"/>
          <p:cNvSpPr>
            <a:spLocks noChangeShapeType="1"/>
          </p:cNvSpPr>
          <p:nvPr/>
        </p:nvSpPr>
        <p:spPr bwMode="auto">
          <a:xfrm flipH="1">
            <a:off x="1563688" y="1711325"/>
            <a:ext cx="714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2176" name="Line 32"/>
          <p:cNvSpPr>
            <a:spLocks noChangeShapeType="1"/>
          </p:cNvSpPr>
          <p:nvPr/>
        </p:nvSpPr>
        <p:spPr bwMode="auto">
          <a:xfrm flipH="1">
            <a:off x="1493838" y="1489075"/>
            <a:ext cx="141287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2177" name="Rectangle 33"/>
          <p:cNvSpPr>
            <a:spLocks noChangeArrowheads="1"/>
          </p:cNvSpPr>
          <p:nvPr/>
        </p:nvSpPr>
        <p:spPr bwMode="auto">
          <a:xfrm>
            <a:off x="1025525" y="1344613"/>
            <a:ext cx="3921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cs-CZ" b="1">
                <a:solidFill>
                  <a:srgbClr val="000000"/>
                </a:solidFill>
              </a:rPr>
              <a:t>85</a:t>
            </a:r>
            <a:endParaRPr lang="cs-CZ"/>
          </a:p>
        </p:txBody>
      </p:sp>
      <p:sp>
        <p:nvSpPr>
          <p:cNvPr id="262178" name="Line 34"/>
          <p:cNvSpPr>
            <a:spLocks noChangeShapeType="1"/>
          </p:cNvSpPr>
          <p:nvPr/>
        </p:nvSpPr>
        <p:spPr bwMode="auto">
          <a:xfrm>
            <a:off x="1635125" y="1489075"/>
            <a:ext cx="6559550" cy="1588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2179" name="Line 35"/>
          <p:cNvSpPr>
            <a:spLocks noChangeShapeType="1"/>
          </p:cNvSpPr>
          <p:nvPr/>
        </p:nvSpPr>
        <p:spPr bwMode="auto">
          <a:xfrm>
            <a:off x="1635125" y="5956300"/>
            <a:ext cx="65405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2180" name="Line 36"/>
          <p:cNvSpPr>
            <a:spLocks noChangeShapeType="1"/>
          </p:cNvSpPr>
          <p:nvPr/>
        </p:nvSpPr>
        <p:spPr bwMode="auto">
          <a:xfrm>
            <a:off x="1635125" y="5956300"/>
            <a:ext cx="1588" cy="88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2181" name="Rectangle 37"/>
          <p:cNvSpPr>
            <a:spLocks noChangeArrowheads="1"/>
          </p:cNvSpPr>
          <p:nvPr/>
        </p:nvSpPr>
        <p:spPr bwMode="auto">
          <a:xfrm>
            <a:off x="1341438" y="6073775"/>
            <a:ext cx="7826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cs-CZ" b="1">
                <a:solidFill>
                  <a:srgbClr val="000000"/>
                </a:solidFill>
              </a:rPr>
              <a:t>1970</a:t>
            </a:r>
            <a:endParaRPr lang="cs-CZ"/>
          </a:p>
        </p:txBody>
      </p:sp>
      <p:sp>
        <p:nvSpPr>
          <p:cNvPr id="262182" name="Line 38"/>
          <p:cNvSpPr>
            <a:spLocks noChangeShapeType="1"/>
          </p:cNvSpPr>
          <p:nvPr/>
        </p:nvSpPr>
        <p:spPr bwMode="auto">
          <a:xfrm>
            <a:off x="1798638" y="5956300"/>
            <a:ext cx="1587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2183" name="Line 39"/>
          <p:cNvSpPr>
            <a:spLocks noChangeShapeType="1"/>
          </p:cNvSpPr>
          <p:nvPr/>
        </p:nvSpPr>
        <p:spPr bwMode="auto">
          <a:xfrm>
            <a:off x="1963738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2184" name="Line 40"/>
          <p:cNvSpPr>
            <a:spLocks noChangeShapeType="1"/>
          </p:cNvSpPr>
          <p:nvPr/>
        </p:nvSpPr>
        <p:spPr bwMode="auto">
          <a:xfrm>
            <a:off x="2127250" y="5956300"/>
            <a:ext cx="1588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2185" name="Line 41"/>
          <p:cNvSpPr>
            <a:spLocks noChangeShapeType="1"/>
          </p:cNvSpPr>
          <p:nvPr/>
        </p:nvSpPr>
        <p:spPr bwMode="auto">
          <a:xfrm>
            <a:off x="2289175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2186" name="Line 42"/>
          <p:cNvSpPr>
            <a:spLocks noChangeShapeType="1"/>
          </p:cNvSpPr>
          <p:nvPr/>
        </p:nvSpPr>
        <p:spPr bwMode="auto">
          <a:xfrm>
            <a:off x="2452688" y="5956300"/>
            <a:ext cx="1587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2187" name="Line 43"/>
          <p:cNvSpPr>
            <a:spLocks noChangeShapeType="1"/>
          </p:cNvSpPr>
          <p:nvPr/>
        </p:nvSpPr>
        <p:spPr bwMode="auto">
          <a:xfrm>
            <a:off x="2617788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2188" name="Line 44"/>
          <p:cNvSpPr>
            <a:spLocks noChangeShapeType="1"/>
          </p:cNvSpPr>
          <p:nvPr/>
        </p:nvSpPr>
        <p:spPr bwMode="auto">
          <a:xfrm>
            <a:off x="2781300" y="5956300"/>
            <a:ext cx="1588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2189" name="Line 45"/>
          <p:cNvSpPr>
            <a:spLocks noChangeShapeType="1"/>
          </p:cNvSpPr>
          <p:nvPr/>
        </p:nvSpPr>
        <p:spPr bwMode="auto">
          <a:xfrm>
            <a:off x="2946400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2190" name="Line 46"/>
          <p:cNvSpPr>
            <a:spLocks noChangeShapeType="1"/>
          </p:cNvSpPr>
          <p:nvPr/>
        </p:nvSpPr>
        <p:spPr bwMode="auto">
          <a:xfrm>
            <a:off x="3109913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2191" name="Line 47"/>
          <p:cNvSpPr>
            <a:spLocks noChangeShapeType="1"/>
          </p:cNvSpPr>
          <p:nvPr/>
        </p:nvSpPr>
        <p:spPr bwMode="auto">
          <a:xfrm>
            <a:off x="3273425" y="5956300"/>
            <a:ext cx="0" cy="88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2192" name="Rectangle 48"/>
          <p:cNvSpPr>
            <a:spLocks noChangeArrowheads="1"/>
          </p:cNvSpPr>
          <p:nvPr/>
        </p:nvSpPr>
        <p:spPr bwMode="auto">
          <a:xfrm>
            <a:off x="2940050" y="6073775"/>
            <a:ext cx="781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cs-CZ" b="1">
                <a:solidFill>
                  <a:srgbClr val="000000"/>
                </a:solidFill>
              </a:rPr>
              <a:t>1980</a:t>
            </a:r>
            <a:endParaRPr lang="cs-CZ"/>
          </a:p>
        </p:txBody>
      </p:sp>
      <p:sp>
        <p:nvSpPr>
          <p:cNvPr id="262193" name="Line 49"/>
          <p:cNvSpPr>
            <a:spLocks noChangeShapeType="1"/>
          </p:cNvSpPr>
          <p:nvPr/>
        </p:nvSpPr>
        <p:spPr bwMode="auto">
          <a:xfrm flipV="1">
            <a:off x="3273425" y="1489075"/>
            <a:ext cx="0" cy="4467225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2194" name="Line 50"/>
          <p:cNvSpPr>
            <a:spLocks noChangeShapeType="1"/>
          </p:cNvSpPr>
          <p:nvPr/>
        </p:nvSpPr>
        <p:spPr bwMode="auto">
          <a:xfrm>
            <a:off x="3435350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2195" name="Line 51"/>
          <p:cNvSpPr>
            <a:spLocks noChangeShapeType="1"/>
          </p:cNvSpPr>
          <p:nvPr/>
        </p:nvSpPr>
        <p:spPr bwMode="auto">
          <a:xfrm>
            <a:off x="3598863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2196" name="Line 52"/>
          <p:cNvSpPr>
            <a:spLocks noChangeShapeType="1"/>
          </p:cNvSpPr>
          <p:nvPr/>
        </p:nvSpPr>
        <p:spPr bwMode="auto">
          <a:xfrm>
            <a:off x="3763963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2197" name="Line 53"/>
          <p:cNvSpPr>
            <a:spLocks noChangeShapeType="1"/>
          </p:cNvSpPr>
          <p:nvPr/>
        </p:nvSpPr>
        <p:spPr bwMode="auto">
          <a:xfrm>
            <a:off x="3927475" y="5956300"/>
            <a:ext cx="1588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2198" name="Line 54"/>
          <p:cNvSpPr>
            <a:spLocks noChangeShapeType="1"/>
          </p:cNvSpPr>
          <p:nvPr/>
        </p:nvSpPr>
        <p:spPr bwMode="auto">
          <a:xfrm>
            <a:off x="4090988" y="5956300"/>
            <a:ext cx="1587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2199" name="Line 55"/>
          <p:cNvSpPr>
            <a:spLocks noChangeShapeType="1"/>
          </p:cNvSpPr>
          <p:nvPr/>
        </p:nvSpPr>
        <p:spPr bwMode="auto">
          <a:xfrm>
            <a:off x="4256088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2200" name="Line 56"/>
          <p:cNvSpPr>
            <a:spLocks noChangeShapeType="1"/>
          </p:cNvSpPr>
          <p:nvPr/>
        </p:nvSpPr>
        <p:spPr bwMode="auto">
          <a:xfrm>
            <a:off x="4419600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2201" name="Line 57"/>
          <p:cNvSpPr>
            <a:spLocks noChangeShapeType="1"/>
          </p:cNvSpPr>
          <p:nvPr/>
        </p:nvSpPr>
        <p:spPr bwMode="auto">
          <a:xfrm>
            <a:off x="4581525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2202" name="Line 58"/>
          <p:cNvSpPr>
            <a:spLocks noChangeShapeType="1"/>
          </p:cNvSpPr>
          <p:nvPr/>
        </p:nvSpPr>
        <p:spPr bwMode="auto">
          <a:xfrm>
            <a:off x="4745038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2203" name="Line 59"/>
          <p:cNvSpPr>
            <a:spLocks noChangeShapeType="1"/>
          </p:cNvSpPr>
          <p:nvPr/>
        </p:nvSpPr>
        <p:spPr bwMode="auto">
          <a:xfrm>
            <a:off x="4908550" y="5956300"/>
            <a:ext cx="1588" cy="88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2204" name="Rectangle 60"/>
          <p:cNvSpPr>
            <a:spLocks noChangeArrowheads="1"/>
          </p:cNvSpPr>
          <p:nvPr/>
        </p:nvSpPr>
        <p:spPr bwMode="auto">
          <a:xfrm>
            <a:off x="4592638" y="6045200"/>
            <a:ext cx="781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cs-CZ" b="1">
                <a:solidFill>
                  <a:srgbClr val="000000"/>
                </a:solidFill>
              </a:rPr>
              <a:t>1990</a:t>
            </a:r>
            <a:endParaRPr lang="cs-CZ"/>
          </a:p>
        </p:txBody>
      </p:sp>
      <p:sp>
        <p:nvSpPr>
          <p:cNvPr id="262205" name="Line 61"/>
          <p:cNvSpPr>
            <a:spLocks noChangeShapeType="1"/>
          </p:cNvSpPr>
          <p:nvPr/>
        </p:nvSpPr>
        <p:spPr bwMode="auto">
          <a:xfrm flipV="1">
            <a:off x="4908550" y="1489075"/>
            <a:ext cx="1588" cy="4467225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2206" name="Line 62"/>
          <p:cNvSpPr>
            <a:spLocks noChangeShapeType="1"/>
          </p:cNvSpPr>
          <p:nvPr/>
        </p:nvSpPr>
        <p:spPr bwMode="auto">
          <a:xfrm>
            <a:off x="5073650" y="5956300"/>
            <a:ext cx="1588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2207" name="Line 63"/>
          <p:cNvSpPr>
            <a:spLocks noChangeShapeType="1"/>
          </p:cNvSpPr>
          <p:nvPr/>
        </p:nvSpPr>
        <p:spPr bwMode="auto">
          <a:xfrm>
            <a:off x="5237163" y="5956300"/>
            <a:ext cx="1587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2208" name="Line 64"/>
          <p:cNvSpPr>
            <a:spLocks noChangeShapeType="1"/>
          </p:cNvSpPr>
          <p:nvPr/>
        </p:nvSpPr>
        <p:spPr bwMode="auto">
          <a:xfrm>
            <a:off x="5402263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2209" name="Line 65"/>
          <p:cNvSpPr>
            <a:spLocks noChangeShapeType="1"/>
          </p:cNvSpPr>
          <p:nvPr/>
        </p:nvSpPr>
        <p:spPr bwMode="auto">
          <a:xfrm>
            <a:off x="5565775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2210" name="Line 66"/>
          <p:cNvSpPr>
            <a:spLocks noChangeShapeType="1"/>
          </p:cNvSpPr>
          <p:nvPr/>
        </p:nvSpPr>
        <p:spPr bwMode="auto">
          <a:xfrm>
            <a:off x="5730875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2211" name="Line 67"/>
          <p:cNvSpPr>
            <a:spLocks noChangeShapeType="1"/>
          </p:cNvSpPr>
          <p:nvPr/>
        </p:nvSpPr>
        <p:spPr bwMode="auto">
          <a:xfrm>
            <a:off x="5891213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2212" name="Line 68"/>
          <p:cNvSpPr>
            <a:spLocks noChangeShapeType="1"/>
          </p:cNvSpPr>
          <p:nvPr/>
        </p:nvSpPr>
        <p:spPr bwMode="auto">
          <a:xfrm>
            <a:off x="6056313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2213" name="Line 69"/>
          <p:cNvSpPr>
            <a:spLocks noChangeShapeType="1"/>
          </p:cNvSpPr>
          <p:nvPr/>
        </p:nvSpPr>
        <p:spPr bwMode="auto">
          <a:xfrm>
            <a:off x="6219825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2214" name="Line 70"/>
          <p:cNvSpPr>
            <a:spLocks noChangeShapeType="1"/>
          </p:cNvSpPr>
          <p:nvPr/>
        </p:nvSpPr>
        <p:spPr bwMode="auto">
          <a:xfrm>
            <a:off x="6383338" y="5956300"/>
            <a:ext cx="1587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2215" name="Line 71"/>
          <p:cNvSpPr>
            <a:spLocks noChangeShapeType="1"/>
          </p:cNvSpPr>
          <p:nvPr/>
        </p:nvSpPr>
        <p:spPr bwMode="auto">
          <a:xfrm>
            <a:off x="6548438" y="5956300"/>
            <a:ext cx="0" cy="88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2216" name="Rectangle 72"/>
          <p:cNvSpPr>
            <a:spLocks noChangeArrowheads="1"/>
          </p:cNvSpPr>
          <p:nvPr/>
        </p:nvSpPr>
        <p:spPr bwMode="auto">
          <a:xfrm>
            <a:off x="6267450" y="6073775"/>
            <a:ext cx="781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cs-CZ" b="1">
                <a:solidFill>
                  <a:srgbClr val="000000"/>
                </a:solidFill>
              </a:rPr>
              <a:t>2000</a:t>
            </a:r>
            <a:endParaRPr lang="cs-CZ"/>
          </a:p>
        </p:txBody>
      </p:sp>
      <p:sp>
        <p:nvSpPr>
          <p:cNvPr id="262217" name="Line 73"/>
          <p:cNvSpPr>
            <a:spLocks noChangeShapeType="1"/>
          </p:cNvSpPr>
          <p:nvPr/>
        </p:nvSpPr>
        <p:spPr bwMode="auto">
          <a:xfrm flipV="1">
            <a:off x="6548438" y="1489075"/>
            <a:ext cx="0" cy="4467225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2218" name="Line 74"/>
          <p:cNvSpPr>
            <a:spLocks noChangeShapeType="1"/>
          </p:cNvSpPr>
          <p:nvPr/>
        </p:nvSpPr>
        <p:spPr bwMode="auto">
          <a:xfrm>
            <a:off x="6711950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2219" name="Line 75"/>
          <p:cNvSpPr>
            <a:spLocks noChangeShapeType="1"/>
          </p:cNvSpPr>
          <p:nvPr/>
        </p:nvSpPr>
        <p:spPr bwMode="auto">
          <a:xfrm>
            <a:off x="6875463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2220" name="Line 76"/>
          <p:cNvSpPr>
            <a:spLocks noChangeShapeType="1"/>
          </p:cNvSpPr>
          <p:nvPr/>
        </p:nvSpPr>
        <p:spPr bwMode="auto">
          <a:xfrm>
            <a:off x="7040563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2221" name="Line 77"/>
          <p:cNvSpPr>
            <a:spLocks noChangeShapeType="1"/>
          </p:cNvSpPr>
          <p:nvPr/>
        </p:nvSpPr>
        <p:spPr bwMode="auto">
          <a:xfrm>
            <a:off x="7200900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2222" name="Line 78"/>
          <p:cNvSpPr>
            <a:spLocks noChangeShapeType="1"/>
          </p:cNvSpPr>
          <p:nvPr/>
        </p:nvSpPr>
        <p:spPr bwMode="auto">
          <a:xfrm>
            <a:off x="7366000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2223" name="Line 79"/>
          <p:cNvSpPr>
            <a:spLocks noChangeShapeType="1"/>
          </p:cNvSpPr>
          <p:nvPr/>
        </p:nvSpPr>
        <p:spPr bwMode="auto">
          <a:xfrm>
            <a:off x="7529513" y="5956300"/>
            <a:ext cx="1587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2224" name="Line 80"/>
          <p:cNvSpPr>
            <a:spLocks noChangeShapeType="1"/>
          </p:cNvSpPr>
          <p:nvPr/>
        </p:nvSpPr>
        <p:spPr bwMode="auto">
          <a:xfrm>
            <a:off x="7693025" y="5956300"/>
            <a:ext cx="1588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2225" name="Line 81"/>
          <p:cNvSpPr>
            <a:spLocks noChangeShapeType="1"/>
          </p:cNvSpPr>
          <p:nvPr/>
        </p:nvSpPr>
        <p:spPr bwMode="auto">
          <a:xfrm>
            <a:off x="7858125" y="5956300"/>
            <a:ext cx="1588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2226" name="Line 82"/>
          <p:cNvSpPr>
            <a:spLocks noChangeShapeType="1"/>
          </p:cNvSpPr>
          <p:nvPr/>
        </p:nvSpPr>
        <p:spPr bwMode="auto">
          <a:xfrm>
            <a:off x="8021638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2227" name="Line 83"/>
          <p:cNvSpPr>
            <a:spLocks noChangeShapeType="1"/>
          </p:cNvSpPr>
          <p:nvPr/>
        </p:nvSpPr>
        <p:spPr bwMode="auto">
          <a:xfrm>
            <a:off x="8186738" y="5956300"/>
            <a:ext cx="0" cy="88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2228" name="Rectangle 84"/>
          <p:cNvSpPr>
            <a:spLocks noChangeArrowheads="1"/>
          </p:cNvSpPr>
          <p:nvPr/>
        </p:nvSpPr>
        <p:spPr bwMode="auto">
          <a:xfrm>
            <a:off x="7847013" y="6069013"/>
            <a:ext cx="7826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cs-CZ" b="1">
                <a:solidFill>
                  <a:srgbClr val="000000"/>
                </a:solidFill>
              </a:rPr>
              <a:t>2010</a:t>
            </a:r>
            <a:endParaRPr lang="cs-CZ"/>
          </a:p>
        </p:txBody>
      </p:sp>
      <p:sp>
        <p:nvSpPr>
          <p:cNvPr id="262229" name="Line 85"/>
          <p:cNvSpPr>
            <a:spLocks noChangeShapeType="1"/>
          </p:cNvSpPr>
          <p:nvPr/>
        </p:nvSpPr>
        <p:spPr bwMode="auto">
          <a:xfrm flipV="1">
            <a:off x="8186738" y="1489075"/>
            <a:ext cx="0" cy="4467225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2230" name="Line 86"/>
          <p:cNvSpPr>
            <a:spLocks noChangeShapeType="1"/>
          </p:cNvSpPr>
          <p:nvPr/>
        </p:nvSpPr>
        <p:spPr bwMode="auto">
          <a:xfrm>
            <a:off x="1635125" y="3760788"/>
            <a:ext cx="163513" cy="1587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2231" name="Line 87"/>
          <p:cNvSpPr>
            <a:spLocks noChangeShapeType="1"/>
          </p:cNvSpPr>
          <p:nvPr/>
        </p:nvSpPr>
        <p:spPr bwMode="auto">
          <a:xfrm flipV="1">
            <a:off x="1798638" y="3759200"/>
            <a:ext cx="165100" cy="17463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2232" name="Line 88"/>
          <p:cNvSpPr>
            <a:spLocks noChangeShapeType="1"/>
          </p:cNvSpPr>
          <p:nvPr/>
        </p:nvSpPr>
        <p:spPr bwMode="auto">
          <a:xfrm flipV="1">
            <a:off x="1963738" y="3725863"/>
            <a:ext cx="163512" cy="3333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2233" name="Line 89"/>
          <p:cNvSpPr>
            <a:spLocks noChangeShapeType="1"/>
          </p:cNvSpPr>
          <p:nvPr/>
        </p:nvSpPr>
        <p:spPr bwMode="auto">
          <a:xfrm flipV="1">
            <a:off x="2127250" y="3697288"/>
            <a:ext cx="161925" cy="2857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2234" name="Line 90"/>
          <p:cNvSpPr>
            <a:spLocks noChangeShapeType="1"/>
          </p:cNvSpPr>
          <p:nvPr/>
        </p:nvSpPr>
        <p:spPr bwMode="auto">
          <a:xfrm>
            <a:off x="2289175" y="3697288"/>
            <a:ext cx="163513" cy="635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2235" name="Line 91"/>
          <p:cNvSpPr>
            <a:spLocks noChangeShapeType="1"/>
          </p:cNvSpPr>
          <p:nvPr/>
        </p:nvSpPr>
        <p:spPr bwMode="auto">
          <a:xfrm>
            <a:off x="2452688" y="3703638"/>
            <a:ext cx="165100" cy="158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2236" name="Line 92"/>
          <p:cNvSpPr>
            <a:spLocks noChangeShapeType="1"/>
          </p:cNvSpPr>
          <p:nvPr/>
        </p:nvSpPr>
        <p:spPr bwMode="auto">
          <a:xfrm flipV="1">
            <a:off x="2617788" y="3603625"/>
            <a:ext cx="163512" cy="10160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2237" name="Line 93"/>
          <p:cNvSpPr>
            <a:spLocks noChangeShapeType="1"/>
          </p:cNvSpPr>
          <p:nvPr/>
        </p:nvSpPr>
        <p:spPr bwMode="auto">
          <a:xfrm flipV="1">
            <a:off x="2781300" y="3582988"/>
            <a:ext cx="165100" cy="2063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2238" name="Line 94"/>
          <p:cNvSpPr>
            <a:spLocks noChangeShapeType="1"/>
          </p:cNvSpPr>
          <p:nvPr/>
        </p:nvSpPr>
        <p:spPr bwMode="auto">
          <a:xfrm flipV="1">
            <a:off x="2946400" y="3575050"/>
            <a:ext cx="163513" cy="7938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2239" name="Line 95"/>
          <p:cNvSpPr>
            <a:spLocks noChangeShapeType="1"/>
          </p:cNvSpPr>
          <p:nvPr/>
        </p:nvSpPr>
        <p:spPr bwMode="auto">
          <a:xfrm flipV="1">
            <a:off x="3109913" y="3529013"/>
            <a:ext cx="163512" cy="4603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2240" name="Line 96"/>
          <p:cNvSpPr>
            <a:spLocks noChangeShapeType="1"/>
          </p:cNvSpPr>
          <p:nvPr/>
        </p:nvSpPr>
        <p:spPr bwMode="auto">
          <a:xfrm flipV="1">
            <a:off x="3273425" y="3462338"/>
            <a:ext cx="161925" cy="6667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2241" name="Line 97"/>
          <p:cNvSpPr>
            <a:spLocks noChangeShapeType="1"/>
          </p:cNvSpPr>
          <p:nvPr/>
        </p:nvSpPr>
        <p:spPr bwMode="auto">
          <a:xfrm flipV="1">
            <a:off x="3435350" y="3384550"/>
            <a:ext cx="163513" cy="77788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2242" name="Line 98"/>
          <p:cNvSpPr>
            <a:spLocks noChangeShapeType="1"/>
          </p:cNvSpPr>
          <p:nvPr/>
        </p:nvSpPr>
        <p:spPr bwMode="auto">
          <a:xfrm flipV="1">
            <a:off x="3598863" y="3336925"/>
            <a:ext cx="165100" cy="4762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2243" name="Line 99"/>
          <p:cNvSpPr>
            <a:spLocks noChangeShapeType="1"/>
          </p:cNvSpPr>
          <p:nvPr/>
        </p:nvSpPr>
        <p:spPr bwMode="auto">
          <a:xfrm flipV="1">
            <a:off x="3763963" y="3271838"/>
            <a:ext cx="163512" cy="6508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2244" name="Line 100"/>
          <p:cNvSpPr>
            <a:spLocks noChangeShapeType="1"/>
          </p:cNvSpPr>
          <p:nvPr/>
        </p:nvSpPr>
        <p:spPr bwMode="auto">
          <a:xfrm>
            <a:off x="3927475" y="3271838"/>
            <a:ext cx="163513" cy="3968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2245" name="Line 101"/>
          <p:cNvSpPr>
            <a:spLocks noChangeShapeType="1"/>
          </p:cNvSpPr>
          <p:nvPr/>
        </p:nvSpPr>
        <p:spPr bwMode="auto">
          <a:xfrm flipV="1">
            <a:off x="4090988" y="3246438"/>
            <a:ext cx="165100" cy="6508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2246" name="Line 102"/>
          <p:cNvSpPr>
            <a:spLocks noChangeShapeType="1"/>
          </p:cNvSpPr>
          <p:nvPr/>
        </p:nvSpPr>
        <p:spPr bwMode="auto">
          <a:xfrm flipV="1">
            <a:off x="4256088" y="3211513"/>
            <a:ext cx="163512" cy="3492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2247" name="Line 103"/>
          <p:cNvSpPr>
            <a:spLocks noChangeShapeType="1"/>
          </p:cNvSpPr>
          <p:nvPr/>
        </p:nvSpPr>
        <p:spPr bwMode="auto">
          <a:xfrm>
            <a:off x="4419600" y="3211513"/>
            <a:ext cx="161925" cy="3333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2248" name="Line 104"/>
          <p:cNvSpPr>
            <a:spLocks noChangeShapeType="1"/>
          </p:cNvSpPr>
          <p:nvPr/>
        </p:nvSpPr>
        <p:spPr bwMode="auto">
          <a:xfrm flipV="1">
            <a:off x="4581525" y="3086100"/>
            <a:ext cx="163513" cy="15875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2249" name="Line 105"/>
          <p:cNvSpPr>
            <a:spLocks noChangeShapeType="1"/>
          </p:cNvSpPr>
          <p:nvPr/>
        </p:nvSpPr>
        <p:spPr bwMode="auto">
          <a:xfrm>
            <a:off x="4745038" y="3086100"/>
            <a:ext cx="163512" cy="1905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2250" name="Line 106"/>
          <p:cNvSpPr>
            <a:spLocks noChangeShapeType="1"/>
          </p:cNvSpPr>
          <p:nvPr/>
        </p:nvSpPr>
        <p:spPr bwMode="auto">
          <a:xfrm flipV="1">
            <a:off x="4908550" y="3063875"/>
            <a:ext cx="165100" cy="4127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2251" name="Line 107"/>
          <p:cNvSpPr>
            <a:spLocks noChangeShapeType="1"/>
          </p:cNvSpPr>
          <p:nvPr/>
        </p:nvSpPr>
        <p:spPr bwMode="auto">
          <a:xfrm flipV="1">
            <a:off x="5073650" y="2979738"/>
            <a:ext cx="163513" cy="8413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2252" name="Line 108"/>
          <p:cNvSpPr>
            <a:spLocks noChangeShapeType="1"/>
          </p:cNvSpPr>
          <p:nvPr/>
        </p:nvSpPr>
        <p:spPr bwMode="auto">
          <a:xfrm>
            <a:off x="5237163" y="2979738"/>
            <a:ext cx="165100" cy="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2253" name="Line 109"/>
          <p:cNvSpPr>
            <a:spLocks noChangeShapeType="1"/>
          </p:cNvSpPr>
          <p:nvPr/>
        </p:nvSpPr>
        <p:spPr bwMode="auto">
          <a:xfrm flipV="1">
            <a:off x="5402263" y="2820988"/>
            <a:ext cx="163512" cy="15875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2254" name="Line 110"/>
          <p:cNvSpPr>
            <a:spLocks noChangeShapeType="1"/>
          </p:cNvSpPr>
          <p:nvPr/>
        </p:nvSpPr>
        <p:spPr bwMode="auto">
          <a:xfrm flipV="1">
            <a:off x="5565775" y="2814638"/>
            <a:ext cx="165100" cy="635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2255" name="Line 111"/>
          <p:cNvSpPr>
            <a:spLocks noChangeShapeType="1"/>
          </p:cNvSpPr>
          <p:nvPr/>
        </p:nvSpPr>
        <p:spPr bwMode="auto">
          <a:xfrm flipV="1">
            <a:off x="5730875" y="2765425"/>
            <a:ext cx="160338" cy="49213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2256" name="Line 112"/>
          <p:cNvSpPr>
            <a:spLocks noChangeShapeType="1"/>
          </p:cNvSpPr>
          <p:nvPr/>
        </p:nvSpPr>
        <p:spPr bwMode="auto">
          <a:xfrm flipV="1">
            <a:off x="5891213" y="2719388"/>
            <a:ext cx="165100" cy="4603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2257" name="Line 113"/>
          <p:cNvSpPr>
            <a:spLocks noChangeShapeType="1"/>
          </p:cNvSpPr>
          <p:nvPr/>
        </p:nvSpPr>
        <p:spPr bwMode="auto">
          <a:xfrm flipV="1">
            <a:off x="6056313" y="2697163"/>
            <a:ext cx="163512" cy="2222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2258" name="Line 114"/>
          <p:cNvSpPr>
            <a:spLocks noChangeShapeType="1"/>
          </p:cNvSpPr>
          <p:nvPr/>
        </p:nvSpPr>
        <p:spPr bwMode="auto">
          <a:xfrm flipV="1">
            <a:off x="6219825" y="2687638"/>
            <a:ext cx="163513" cy="952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2259" name="Line 115"/>
          <p:cNvSpPr>
            <a:spLocks noChangeShapeType="1"/>
          </p:cNvSpPr>
          <p:nvPr/>
        </p:nvSpPr>
        <p:spPr bwMode="auto">
          <a:xfrm flipV="1">
            <a:off x="6383338" y="2624138"/>
            <a:ext cx="165100" cy="6350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2260" name="Line 116"/>
          <p:cNvSpPr>
            <a:spLocks noChangeShapeType="1"/>
          </p:cNvSpPr>
          <p:nvPr/>
        </p:nvSpPr>
        <p:spPr bwMode="auto">
          <a:xfrm flipV="1">
            <a:off x="6548438" y="2603500"/>
            <a:ext cx="163512" cy="20638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2261" name="Line 117"/>
          <p:cNvSpPr>
            <a:spLocks noChangeShapeType="1"/>
          </p:cNvSpPr>
          <p:nvPr/>
        </p:nvSpPr>
        <p:spPr bwMode="auto">
          <a:xfrm flipV="1">
            <a:off x="6711950" y="2586038"/>
            <a:ext cx="163513" cy="17462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2262" name="Line 118"/>
          <p:cNvSpPr>
            <a:spLocks noChangeShapeType="1"/>
          </p:cNvSpPr>
          <p:nvPr/>
        </p:nvSpPr>
        <p:spPr bwMode="auto">
          <a:xfrm flipV="1">
            <a:off x="6875463" y="2522538"/>
            <a:ext cx="165100" cy="6350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2263" name="Line 119"/>
          <p:cNvSpPr>
            <a:spLocks noChangeShapeType="1"/>
          </p:cNvSpPr>
          <p:nvPr/>
        </p:nvSpPr>
        <p:spPr bwMode="auto">
          <a:xfrm flipV="1">
            <a:off x="7040563" y="2482850"/>
            <a:ext cx="160337" cy="39688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2264" name="Line 120"/>
          <p:cNvSpPr>
            <a:spLocks noChangeShapeType="1"/>
          </p:cNvSpPr>
          <p:nvPr/>
        </p:nvSpPr>
        <p:spPr bwMode="auto">
          <a:xfrm flipV="1">
            <a:off x="7200900" y="2424113"/>
            <a:ext cx="165100" cy="5873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2265" name="Line 121"/>
          <p:cNvSpPr>
            <a:spLocks noChangeShapeType="1"/>
          </p:cNvSpPr>
          <p:nvPr/>
        </p:nvSpPr>
        <p:spPr bwMode="auto">
          <a:xfrm flipV="1">
            <a:off x="7366000" y="2370138"/>
            <a:ext cx="163513" cy="5397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2266" name="Line 122"/>
          <p:cNvSpPr>
            <a:spLocks noChangeShapeType="1"/>
          </p:cNvSpPr>
          <p:nvPr/>
        </p:nvSpPr>
        <p:spPr bwMode="auto">
          <a:xfrm flipV="1">
            <a:off x="7529513" y="2341563"/>
            <a:ext cx="163512" cy="2857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2267" name="Line 123"/>
          <p:cNvSpPr>
            <a:spLocks noChangeShapeType="1"/>
          </p:cNvSpPr>
          <p:nvPr/>
        </p:nvSpPr>
        <p:spPr bwMode="auto">
          <a:xfrm flipV="1">
            <a:off x="7693025" y="2303463"/>
            <a:ext cx="165100" cy="3810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2268" name="Line 124"/>
          <p:cNvSpPr>
            <a:spLocks noChangeShapeType="1"/>
          </p:cNvSpPr>
          <p:nvPr/>
        </p:nvSpPr>
        <p:spPr bwMode="auto">
          <a:xfrm flipV="1">
            <a:off x="1798638" y="4759325"/>
            <a:ext cx="165100" cy="153988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2269" name="Line 125"/>
          <p:cNvSpPr>
            <a:spLocks noChangeShapeType="1"/>
          </p:cNvSpPr>
          <p:nvPr/>
        </p:nvSpPr>
        <p:spPr bwMode="auto">
          <a:xfrm>
            <a:off x="1963738" y="4759325"/>
            <a:ext cx="163512" cy="8255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2270" name="Line 126"/>
          <p:cNvSpPr>
            <a:spLocks noChangeShapeType="1"/>
          </p:cNvSpPr>
          <p:nvPr/>
        </p:nvSpPr>
        <p:spPr bwMode="auto">
          <a:xfrm flipV="1">
            <a:off x="2127250" y="4824413"/>
            <a:ext cx="161925" cy="17462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2271" name="Line 127"/>
          <p:cNvSpPr>
            <a:spLocks noChangeShapeType="1"/>
          </p:cNvSpPr>
          <p:nvPr/>
        </p:nvSpPr>
        <p:spPr bwMode="auto">
          <a:xfrm flipV="1">
            <a:off x="2289175" y="4752975"/>
            <a:ext cx="163513" cy="71438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2272" name="Line 128"/>
          <p:cNvSpPr>
            <a:spLocks noChangeShapeType="1"/>
          </p:cNvSpPr>
          <p:nvPr/>
        </p:nvSpPr>
        <p:spPr bwMode="auto">
          <a:xfrm flipV="1">
            <a:off x="2452688" y="4724400"/>
            <a:ext cx="165100" cy="2857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2273" name="Line 129"/>
          <p:cNvSpPr>
            <a:spLocks noChangeShapeType="1"/>
          </p:cNvSpPr>
          <p:nvPr/>
        </p:nvSpPr>
        <p:spPr bwMode="auto">
          <a:xfrm flipV="1">
            <a:off x="2617788" y="4716463"/>
            <a:ext cx="163512" cy="7937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2274" name="Line 130"/>
          <p:cNvSpPr>
            <a:spLocks noChangeShapeType="1"/>
          </p:cNvSpPr>
          <p:nvPr/>
        </p:nvSpPr>
        <p:spPr bwMode="auto">
          <a:xfrm flipV="1">
            <a:off x="2781300" y="4695825"/>
            <a:ext cx="165100" cy="20638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2275" name="Line 131"/>
          <p:cNvSpPr>
            <a:spLocks noChangeShapeType="1"/>
          </p:cNvSpPr>
          <p:nvPr/>
        </p:nvSpPr>
        <p:spPr bwMode="auto">
          <a:xfrm flipV="1">
            <a:off x="2946400" y="4675188"/>
            <a:ext cx="163513" cy="20637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2276" name="Line 132"/>
          <p:cNvSpPr>
            <a:spLocks noChangeShapeType="1"/>
          </p:cNvSpPr>
          <p:nvPr/>
        </p:nvSpPr>
        <p:spPr bwMode="auto">
          <a:xfrm>
            <a:off x="3109913" y="4675188"/>
            <a:ext cx="163512" cy="9842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2277" name="Line 133"/>
          <p:cNvSpPr>
            <a:spLocks noChangeShapeType="1"/>
          </p:cNvSpPr>
          <p:nvPr/>
        </p:nvSpPr>
        <p:spPr bwMode="auto">
          <a:xfrm flipV="1">
            <a:off x="3273425" y="4694238"/>
            <a:ext cx="161925" cy="7937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2278" name="Line 134"/>
          <p:cNvSpPr>
            <a:spLocks noChangeShapeType="1"/>
          </p:cNvSpPr>
          <p:nvPr/>
        </p:nvSpPr>
        <p:spPr bwMode="auto">
          <a:xfrm flipV="1">
            <a:off x="3435350" y="4672013"/>
            <a:ext cx="163513" cy="2222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2279" name="Line 135"/>
          <p:cNvSpPr>
            <a:spLocks noChangeShapeType="1"/>
          </p:cNvSpPr>
          <p:nvPr/>
        </p:nvSpPr>
        <p:spPr bwMode="auto">
          <a:xfrm>
            <a:off x="3598863" y="4672013"/>
            <a:ext cx="165100" cy="4445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2280" name="Line 136"/>
          <p:cNvSpPr>
            <a:spLocks noChangeShapeType="1"/>
          </p:cNvSpPr>
          <p:nvPr/>
        </p:nvSpPr>
        <p:spPr bwMode="auto">
          <a:xfrm flipV="1">
            <a:off x="3763963" y="4692650"/>
            <a:ext cx="163512" cy="23813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2281" name="Line 137"/>
          <p:cNvSpPr>
            <a:spLocks noChangeShapeType="1"/>
          </p:cNvSpPr>
          <p:nvPr/>
        </p:nvSpPr>
        <p:spPr bwMode="auto">
          <a:xfrm flipV="1">
            <a:off x="3927475" y="4586288"/>
            <a:ext cx="328613" cy="106362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2282" name="Line 138"/>
          <p:cNvSpPr>
            <a:spLocks noChangeShapeType="1"/>
          </p:cNvSpPr>
          <p:nvPr/>
        </p:nvSpPr>
        <p:spPr bwMode="auto">
          <a:xfrm flipV="1">
            <a:off x="4256088" y="4483100"/>
            <a:ext cx="163512" cy="103188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2283" name="Line 139"/>
          <p:cNvSpPr>
            <a:spLocks noChangeShapeType="1"/>
          </p:cNvSpPr>
          <p:nvPr/>
        </p:nvSpPr>
        <p:spPr bwMode="auto">
          <a:xfrm flipV="1">
            <a:off x="4419600" y="4441825"/>
            <a:ext cx="161925" cy="4127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2284" name="Line 140"/>
          <p:cNvSpPr>
            <a:spLocks noChangeShapeType="1"/>
          </p:cNvSpPr>
          <p:nvPr/>
        </p:nvSpPr>
        <p:spPr bwMode="auto">
          <a:xfrm flipV="1">
            <a:off x="4581525" y="4433888"/>
            <a:ext cx="163513" cy="7937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2285" name="Line 141"/>
          <p:cNvSpPr>
            <a:spLocks noChangeShapeType="1"/>
          </p:cNvSpPr>
          <p:nvPr/>
        </p:nvSpPr>
        <p:spPr bwMode="auto">
          <a:xfrm>
            <a:off x="4745038" y="4433888"/>
            <a:ext cx="163512" cy="635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2286" name="Line 142"/>
          <p:cNvSpPr>
            <a:spLocks noChangeShapeType="1"/>
          </p:cNvSpPr>
          <p:nvPr/>
        </p:nvSpPr>
        <p:spPr bwMode="auto">
          <a:xfrm flipV="1">
            <a:off x="4908550" y="4378325"/>
            <a:ext cx="165100" cy="119063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2287" name="Line 143"/>
          <p:cNvSpPr>
            <a:spLocks noChangeShapeType="1"/>
          </p:cNvSpPr>
          <p:nvPr/>
        </p:nvSpPr>
        <p:spPr bwMode="auto">
          <a:xfrm flipV="1">
            <a:off x="5073650" y="4295775"/>
            <a:ext cx="163513" cy="8255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2288" name="Line 144"/>
          <p:cNvSpPr>
            <a:spLocks noChangeShapeType="1"/>
          </p:cNvSpPr>
          <p:nvPr/>
        </p:nvSpPr>
        <p:spPr bwMode="auto">
          <a:xfrm flipV="1">
            <a:off x="5237163" y="4179888"/>
            <a:ext cx="165100" cy="115887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2289" name="Line 145"/>
          <p:cNvSpPr>
            <a:spLocks noChangeShapeType="1"/>
          </p:cNvSpPr>
          <p:nvPr/>
        </p:nvSpPr>
        <p:spPr bwMode="auto">
          <a:xfrm flipV="1">
            <a:off x="5402263" y="4132263"/>
            <a:ext cx="163512" cy="4762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2290" name="Line 146"/>
          <p:cNvSpPr>
            <a:spLocks noChangeShapeType="1"/>
          </p:cNvSpPr>
          <p:nvPr/>
        </p:nvSpPr>
        <p:spPr bwMode="auto">
          <a:xfrm flipV="1">
            <a:off x="5565775" y="4098925"/>
            <a:ext cx="165100" cy="33338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2291" name="Line 147"/>
          <p:cNvSpPr>
            <a:spLocks noChangeShapeType="1"/>
          </p:cNvSpPr>
          <p:nvPr/>
        </p:nvSpPr>
        <p:spPr bwMode="auto">
          <a:xfrm flipV="1">
            <a:off x="5730875" y="3938588"/>
            <a:ext cx="160338" cy="160337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2292" name="Line 148"/>
          <p:cNvSpPr>
            <a:spLocks noChangeShapeType="1"/>
          </p:cNvSpPr>
          <p:nvPr/>
        </p:nvSpPr>
        <p:spPr bwMode="auto">
          <a:xfrm flipV="1">
            <a:off x="5891213" y="3916363"/>
            <a:ext cx="165100" cy="2222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2293" name="Line 149"/>
          <p:cNvSpPr>
            <a:spLocks noChangeShapeType="1"/>
          </p:cNvSpPr>
          <p:nvPr/>
        </p:nvSpPr>
        <p:spPr bwMode="auto">
          <a:xfrm flipV="1">
            <a:off x="6056313" y="3778250"/>
            <a:ext cx="163512" cy="138113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2294" name="Line 150"/>
          <p:cNvSpPr>
            <a:spLocks noChangeShapeType="1"/>
          </p:cNvSpPr>
          <p:nvPr/>
        </p:nvSpPr>
        <p:spPr bwMode="auto">
          <a:xfrm flipV="1">
            <a:off x="6219825" y="3735388"/>
            <a:ext cx="163513" cy="42862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2295" name="Line 151"/>
          <p:cNvSpPr>
            <a:spLocks noChangeShapeType="1"/>
          </p:cNvSpPr>
          <p:nvPr/>
        </p:nvSpPr>
        <p:spPr bwMode="auto">
          <a:xfrm flipV="1">
            <a:off x="6383338" y="3676650"/>
            <a:ext cx="165100" cy="58738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2296" name="Line 152"/>
          <p:cNvSpPr>
            <a:spLocks noChangeShapeType="1"/>
          </p:cNvSpPr>
          <p:nvPr/>
        </p:nvSpPr>
        <p:spPr bwMode="auto">
          <a:xfrm flipV="1">
            <a:off x="6548438" y="3627438"/>
            <a:ext cx="163512" cy="49212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2297" name="Line 153"/>
          <p:cNvSpPr>
            <a:spLocks noChangeShapeType="1"/>
          </p:cNvSpPr>
          <p:nvPr/>
        </p:nvSpPr>
        <p:spPr bwMode="auto">
          <a:xfrm flipV="1">
            <a:off x="6711950" y="3609975"/>
            <a:ext cx="163513" cy="17463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2298" name="Line 154"/>
          <p:cNvSpPr>
            <a:spLocks noChangeShapeType="1"/>
          </p:cNvSpPr>
          <p:nvPr/>
        </p:nvSpPr>
        <p:spPr bwMode="auto">
          <a:xfrm>
            <a:off x="6875463" y="3609975"/>
            <a:ext cx="165100" cy="2222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2299" name="Line 155"/>
          <p:cNvSpPr>
            <a:spLocks noChangeShapeType="1"/>
          </p:cNvSpPr>
          <p:nvPr/>
        </p:nvSpPr>
        <p:spPr bwMode="auto">
          <a:xfrm flipV="1">
            <a:off x="7040563" y="3508375"/>
            <a:ext cx="160337" cy="12382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2300" name="Line 156"/>
          <p:cNvSpPr>
            <a:spLocks noChangeShapeType="1"/>
          </p:cNvSpPr>
          <p:nvPr/>
        </p:nvSpPr>
        <p:spPr bwMode="auto">
          <a:xfrm flipV="1">
            <a:off x="7200900" y="3457575"/>
            <a:ext cx="165100" cy="508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2301" name="Line 157"/>
          <p:cNvSpPr>
            <a:spLocks noChangeShapeType="1"/>
          </p:cNvSpPr>
          <p:nvPr/>
        </p:nvSpPr>
        <p:spPr bwMode="auto">
          <a:xfrm flipV="1">
            <a:off x="7366000" y="3317875"/>
            <a:ext cx="163513" cy="1397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2302" name="Line 158"/>
          <p:cNvSpPr>
            <a:spLocks noChangeShapeType="1"/>
          </p:cNvSpPr>
          <p:nvPr/>
        </p:nvSpPr>
        <p:spPr bwMode="auto">
          <a:xfrm flipV="1">
            <a:off x="7529513" y="3254375"/>
            <a:ext cx="163512" cy="635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2303" name="Line 159"/>
          <p:cNvSpPr>
            <a:spLocks noChangeShapeType="1"/>
          </p:cNvSpPr>
          <p:nvPr/>
        </p:nvSpPr>
        <p:spPr bwMode="auto">
          <a:xfrm flipV="1">
            <a:off x="7693025" y="3184525"/>
            <a:ext cx="165100" cy="6985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2304" name="Text Box 160"/>
          <p:cNvSpPr txBox="1">
            <a:spLocks noChangeArrowheads="1"/>
          </p:cNvSpPr>
          <p:nvPr/>
        </p:nvSpPr>
        <p:spPr bwMode="auto">
          <a:xfrm>
            <a:off x="3760788" y="2208213"/>
            <a:ext cx="27209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sz="2400" b="1">
                <a:solidFill>
                  <a:srgbClr val="000080"/>
                </a:solidFill>
              </a:rPr>
              <a:t>ŠVÉDSKO</a:t>
            </a:r>
            <a:endParaRPr lang="cs-CZ" sz="2400"/>
          </a:p>
        </p:txBody>
      </p:sp>
      <p:sp>
        <p:nvSpPr>
          <p:cNvPr id="262305" name="Text Box 161"/>
          <p:cNvSpPr txBox="1">
            <a:spLocks noChangeArrowheads="1"/>
          </p:cNvSpPr>
          <p:nvPr/>
        </p:nvSpPr>
        <p:spPr bwMode="auto">
          <a:xfrm>
            <a:off x="5135563" y="4403725"/>
            <a:ext cx="3259137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sz="2400" b="1">
                <a:solidFill>
                  <a:srgbClr val="FF6600"/>
                </a:solidFill>
              </a:rPr>
              <a:t>ČESKÁ </a:t>
            </a:r>
          </a:p>
          <a:p>
            <a:r>
              <a:rPr lang="cs-CZ" sz="2400" b="1">
                <a:solidFill>
                  <a:srgbClr val="FF6600"/>
                </a:solidFill>
              </a:rPr>
              <a:t>REPUBLIKA</a:t>
            </a:r>
            <a:endParaRPr lang="cs-CZ" sz="2400"/>
          </a:p>
        </p:txBody>
      </p:sp>
      <p:sp>
        <p:nvSpPr>
          <p:cNvPr id="262306" name="Text Box 162"/>
          <p:cNvSpPr txBox="1">
            <a:spLocks noChangeArrowheads="1"/>
          </p:cNvSpPr>
          <p:nvPr/>
        </p:nvSpPr>
        <p:spPr bwMode="auto">
          <a:xfrm>
            <a:off x="915988" y="979488"/>
            <a:ext cx="2579687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b="1"/>
              <a:t>věk</a:t>
            </a:r>
            <a:endParaRPr lang="cs-CZ"/>
          </a:p>
        </p:txBody>
      </p:sp>
      <p:sp>
        <p:nvSpPr>
          <p:cNvPr id="262307" name="AutoShape 163"/>
          <p:cNvSpPr>
            <a:spLocks noChangeArrowheads="1"/>
          </p:cNvSpPr>
          <p:nvPr/>
        </p:nvSpPr>
        <p:spPr bwMode="auto">
          <a:xfrm>
            <a:off x="7715250" y="2314575"/>
            <a:ext cx="231775" cy="885825"/>
          </a:xfrm>
          <a:prstGeom prst="upDownArrow">
            <a:avLst>
              <a:gd name="adj1" fmla="val 50000"/>
              <a:gd name="adj2" fmla="val 76438"/>
            </a:avLst>
          </a:prstGeom>
          <a:solidFill>
            <a:srgbClr val="4C98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62308" name="Text Box 164"/>
          <p:cNvSpPr txBox="1">
            <a:spLocks noChangeArrowheads="1"/>
          </p:cNvSpPr>
          <p:nvPr/>
        </p:nvSpPr>
        <p:spPr bwMode="auto">
          <a:xfrm>
            <a:off x="6715125" y="2590800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>
                <a:solidFill>
                  <a:srgbClr val="397200"/>
                </a:solidFill>
              </a:rPr>
              <a:t>4 roky</a:t>
            </a:r>
          </a:p>
        </p:txBody>
      </p:sp>
      <p:sp>
        <p:nvSpPr>
          <p:cNvPr id="262309" name="Rectangle 165"/>
          <p:cNvSpPr>
            <a:spLocks noChangeArrowheads="1"/>
          </p:cNvSpPr>
          <p:nvPr/>
        </p:nvSpPr>
        <p:spPr bwMode="auto">
          <a:xfrm>
            <a:off x="1660525" y="436563"/>
            <a:ext cx="68929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cs-CZ" sz="2400" b="1" dirty="0">
                <a:solidFill>
                  <a:srgbClr val="0000CC"/>
                </a:solidFill>
              </a:rPr>
              <a:t>NADĚJE DOŽITÍ PŘI NAROZENÍ (MUŽI+ŽENY)</a:t>
            </a:r>
            <a:r>
              <a:rPr lang="cs-CZ" sz="3200" b="1" dirty="0">
                <a:solidFill>
                  <a:srgbClr val="0000CC"/>
                </a:solidFill>
              </a:rPr>
              <a:t> </a:t>
            </a:r>
            <a:endParaRPr lang="cs-CZ" sz="32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4410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ChangeArrowheads="1"/>
          </p:cNvSpPr>
          <p:nvPr/>
        </p:nvSpPr>
        <p:spPr bwMode="auto">
          <a:xfrm>
            <a:off x="619125" y="954088"/>
            <a:ext cx="7967663" cy="5349875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3171" name="Text Box 3"/>
          <p:cNvSpPr txBox="1">
            <a:spLocks noChangeArrowheads="1"/>
          </p:cNvSpPr>
          <p:nvPr/>
        </p:nvSpPr>
        <p:spPr bwMode="auto">
          <a:xfrm>
            <a:off x="6577013" y="6334125"/>
            <a:ext cx="217328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b="1"/>
              <a:t>kalendářní roky</a:t>
            </a:r>
            <a:endParaRPr lang="cs-CZ"/>
          </a:p>
        </p:txBody>
      </p:sp>
      <p:sp>
        <p:nvSpPr>
          <p:cNvPr id="263172" name="Line 4"/>
          <p:cNvSpPr>
            <a:spLocks noChangeShapeType="1"/>
          </p:cNvSpPr>
          <p:nvPr/>
        </p:nvSpPr>
        <p:spPr bwMode="auto">
          <a:xfrm flipV="1">
            <a:off x="1635125" y="1489075"/>
            <a:ext cx="1588" cy="44672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3173" name="Line 5"/>
          <p:cNvSpPr>
            <a:spLocks noChangeShapeType="1"/>
          </p:cNvSpPr>
          <p:nvPr/>
        </p:nvSpPr>
        <p:spPr bwMode="auto">
          <a:xfrm flipH="1">
            <a:off x="1493838" y="5956300"/>
            <a:ext cx="1412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3174" name="Rectangle 6"/>
          <p:cNvSpPr>
            <a:spLocks noChangeArrowheads="1"/>
          </p:cNvSpPr>
          <p:nvPr/>
        </p:nvSpPr>
        <p:spPr bwMode="auto">
          <a:xfrm>
            <a:off x="1035050" y="5792788"/>
            <a:ext cx="3905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cs-CZ" b="1">
                <a:solidFill>
                  <a:srgbClr val="000000"/>
                </a:solidFill>
              </a:rPr>
              <a:t>65</a:t>
            </a:r>
            <a:endParaRPr lang="cs-CZ"/>
          </a:p>
        </p:txBody>
      </p:sp>
      <p:sp>
        <p:nvSpPr>
          <p:cNvPr id="263175" name="Line 7"/>
          <p:cNvSpPr>
            <a:spLocks noChangeShapeType="1"/>
          </p:cNvSpPr>
          <p:nvPr/>
        </p:nvSpPr>
        <p:spPr bwMode="auto">
          <a:xfrm flipH="1">
            <a:off x="1563688" y="5732463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3176" name="Line 8"/>
          <p:cNvSpPr>
            <a:spLocks noChangeShapeType="1"/>
          </p:cNvSpPr>
          <p:nvPr/>
        </p:nvSpPr>
        <p:spPr bwMode="auto">
          <a:xfrm flipH="1">
            <a:off x="1563688" y="5508625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3177" name="Line 9"/>
          <p:cNvSpPr>
            <a:spLocks noChangeShapeType="1"/>
          </p:cNvSpPr>
          <p:nvPr/>
        </p:nvSpPr>
        <p:spPr bwMode="auto">
          <a:xfrm flipH="1">
            <a:off x="1563688" y="5284788"/>
            <a:ext cx="714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3178" name="Line 10"/>
          <p:cNvSpPr>
            <a:spLocks noChangeShapeType="1"/>
          </p:cNvSpPr>
          <p:nvPr/>
        </p:nvSpPr>
        <p:spPr bwMode="auto">
          <a:xfrm flipH="1">
            <a:off x="1563688" y="5062538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3179" name="Line 11"/>
          <p:cNvSpPr>
            <a:spLocks noChangeShapeType="1"/>
          </p:cNvSpPr>
          <p:nvPr/>
        </p:nvSpPr>
        <p:spPr bwMode="auto">
          <a:xfrm flipH="1">
            <a:off x="1493838" y="4840288"/>
            <a:ext cx="1412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3180" name="Rectangle 12"/>
          <p:cNvSpPr>
            <a:spLocks noChangeArrowheads="1"/>
          </p:cNvSpPr>
          <p:nvPr/>
        </p:nvSpPr>
        <p:spPr bwMode="auto">
          <a:xfrm>
            <a:off x="1055688" y="4694238"/>
            <a:ext cx="3921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cs-CZ" b="1">
                <a:solidFill>
                  <a:srgbClr val="000000"/>
                </a:solidFill>
              </a:rPr>
              <a:t>70</a:t>
            </a:r>
            <a:endParaRPr lang="cs-CZ"/>
          </a:p>
        </p:txBody>
      </p:sp>
      <p:sp>
        <p:nvSpPr>
          <p:cNvPr id="263181" name="Line 13"/>
          <p:cNvSpPr>
            <a:spLocks noChangeShapeType="1"/>
          </p:cNvSpPr>
          <p:nvPr/>
        </p:nvSpPr>
        <p:spPr bwMode="auto">
          <a:xfrm flipV="1">
            <a:off x="1635125" y="4833938"/>
            <a:ext cx="6548438" cy="6350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3182" name="Line 14"/>
          <p:cNvSpPr>
            <a:spLocks noChangeShapeType="1"/>
          </p:cNvSpPr>
          <p:nvPr/>
        </p:nvSpPr>
        <p:spPr bwMode="auto">
          <a:xfrm flipH="1">
            <a:off x="1563688" y="4614863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3183" name="Line 15"/>
          <p:cNvSpPr>
            <a:spLocks noChangeShapeType="1"/>
          </p:cNvSpPr>
          <p:nvPr/>
        </p:nvSpPr>
        <p:spPr bwMode="auto">
          <a:xfrm flipH="1">
            <a:off x="1563688" y="4392613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3184" name="Line 16"/>
          <p:cNvSpPr>
            <a:spLocks noChangeShapeType="1"/>
          </p:cNvSpPr>
          <p:nvPr/>
        </p:nvSpPr>
        <p:spPr bwMode="auto">
          <a:xfrm flipH="1">
            <a:off x="1563688" y="4168775"/>
            <a:ext cx="714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3185" name="Line 17"/>
          <p:cNvSpPr>
            <a:spLocks noChangeShapeType="1"/>
          </p:cNvSpPr>
          <p:nvPr/>
        </p:nvSpPr>
        <p:spPr bwMode="auto">
          <a:xfrm flipH="1">
            <a:off x="1563688" y="3946525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3186" name="Line 18"/>
          <p:cNvSpPr>
            <a:spLocks noChangeShapeType="1"/>
          </p:cNvSpPr>
          <p:nvPr/>
        </p:nvSpPr>
        <p:spPr bwMode="auto">
          <a:xfrm flipH="1">
            <a:off x="1493838" y="3721100"/>
            <a:ext cx="141287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3187" name="Rectangle 19"/>
          <p:cNvSpPr>
            <a:spLocks noChangeArrowheads="1"/>
          </p:cNvSpPr>
          <p:nvPr/>
        </p:nvSpPr>
        <p:spPr bwMode="auto">
          <a:xfrm>
            <a:off x="1054100" y="3595688"/>
            <a:ext cx="392113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cs-CZ" b="1">
                <a:solidFill>
                  <a:srgbClr val="000000"/>
                </a:solidFill>
              </a:rPr>
              <a:t>75</a:t>
            </a:r>
            <a:endParaRPr lang="cs-CZ"/>
          </a:p>
        </p:txBody>
      </p:sp>
      <p:sp>
        <p:nvSpPr>
          <p:cNvPr id="263188" name="Line 20"/>
          <p:cNvSpPr>
            <a:spLocks noChangeShapeType="1"/>
          </p:cNvSpPr>
          <p:nvPr/>
        </p:nvSpPr>
        <p:spPr bwMode="auto">
          <a:xfrm>
            <a:off x="1635125" y="3721100"/>
            <a:ext cx="6538913" cy="1588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3189" name="Line 21"/>
          <p:cNvSpPr>
            <a:spLocks noChangeShapeType="1"/>
          </p:cNvSpPr>
          <p:nvPr/>
        </p:nvSpPr>
        <p:spPr bwMode="auto">
          <a:xfrm flipH="1">
            <a:off x="1563688" y="3498850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3190" name="Line 22"/>
          <p:cNvSpPr>
            <a:spLocks noChangeShapeType="1"/>
          </p:cNvSpPr>
          <p:nvPr/>
        </p:nvSpPr>
        <p:spPr bwMode="auto">
          <a:xfrm flipH="1">
            <a:off x="1563688" y="3275013"/>
            <a:ext cx="714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3191" name="Line 23"/>
          <p:cNvSpPr>
            <a:spLocks noChangeShapeType="1"/>
          </p:cNvSpPr>
          <p:nvPr/>
        </p:nvSpPr>
        <p:spPr bwMode="auto">
          <a:xfrm flipH="1">
            <a:off x="1563688" y="3052763"/>
            <a:ext cx="714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3192" name="Line 24"/>
          <p:cNvSpPr>
            <a:spLocks noChangeShapeType="1"/>
          </p:cNvSpPr>
          <p:nvPr/>
        </p:nvSpPr>
        <p:spPr bwMode="auto">
          <a:xfrm flipH="1">
            <a:off x="1563688" y="2828925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3193" name="Line 25"/>
          <p:cNvSpPr>
            <a:spLocks noChangeShapeType="1"/>
          </p:cNvSpPr>
          <p:nvPr/>
        </p:nvSpPr>
        <p:spPr bwMode="auto">
          <a:xfrm flipH="1">
            <a:off x="1493838" y="2605088"/>
            <a:ext cx="141287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3194" name="Rectangle 26"/>
          <p:cNvSpPr>
            <a:spLocks noChangeArrowheads="1"/>
          </p:cNvSpPr>
          <p:nvPr/>
        </p:nvSpPr>
        <p:spPr bwMode="auto">
          <a:xfrm>
            <a:off x="1065213" y="2466975"/>
            <a:ext cx="3921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cs-CZ" b="1">
                <a:solidFill>
                  <a:srgbClr val="000000"/>
                </a:solidFill>
              </a:rPr>
              <a:t>80</a:t>
            </a:r>
            <a:endParaRPr lang="cs-CZ"/>
          </a:p>
        </p:txBody>
      </p:sp>
      <p:sp>
        <p:nvSpPr>
          <p:cNvPr id="263195" name="Line 27"/>
          <p:cNvSpPr>
            <a:spLocks noChangeShapeType="1"/>
          </p:cNvSpPr>
          <p:nvPr/>
        </p:nvSpPr>
        <p:spPr bwMode="auto">
          <a:xfrm>
            <a:off x="1635125" y="2605088"/>
            <a:ext cx="6548438" cy="1587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3196" name="Line 28"/>
          <p:cNvSpPr>
            <a:spLocks noChangeShapeType="1"/>
          </p:cNvSpPr>
          <p:nvPr/>
        </p:nvSpPr>
        <p:spPr bwMode="auto">
          <a:xfrm flipH="1">
            <a:off x="1563688" y="2382838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3197" name="Line 29"/>
          <p:cNvSpPr>
            <a:spLocks noChangeShapeType="1"/>
          </p:cNvSpPr>
          <p:nvPr/>
        </p:nvSpPr>
        <p:spPr bwMode="auto">
          <a:xfrm flipH="1">
            <a:off x="1563688" y="2159000"/>
            <a:ext cx="714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3198" name="Line 30"/>
          <p:cNvSpPr>
            <a:spLocks noChangeShapeType="1"/>
          </p:cNvSpPr>
          <p:nvPr/>
        </p:nvSpPr>
        <p:spPr bwMode="auto">
          <a:xfrm flipH="1">
            <a:off x="1563688" y="1935163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3199" name="Line 31"/>
          <p:cNvSpPr>
            <a:spLocks noChangeShapeType="1"/>
          </p:cNvSpPr>
          <p:nvPr/>
        </p:nvSpPr>
        <p:spPr bwMode="auto">
          <a:xfrm flipH="1">
            <a:off x="1563688" y="1711325"/>
            <a:ext cx="714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3200" name="Line 32"/>
          <p:cNvSpPr>
            <a:spLocks noChangeShapeType="1"/>
          </p:cNvSpPr>
          <p:nvPr/>
        </p:nvSpPr>
        <p:spPr bwMode="auto">
          <a:xfrm flipH="1">
            <a:off x="1493838" y="1489075"/>
            <a:ext cx="141287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3201" name="Rectangle 33"/>
          <p:cNvSpPr>
            <a:spLocks noChangeArrowheads="1"/>
          </p:cNvSpPr>
          <p:nvPr/>
        </p:nvSpPr>
        <p:spPr bwMode="auto">
          <a:xfrm>
            <a:off x="1025525" y="1344613"/>
            <a:ext cx="3921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cs-CZ" b="1">
                <a:solidFill>
                  <a:srgbClr val="000000"/>
                </a:solidFill>
              </a:rPr>
              <a:t>85</a:t>
            </a:r>
            <a:endParaRPr lang="cs-CZ"/>
          </a:p>
        </p:txBody>
      </p:sp>
      <p:sp>
        <p:nvSpPr>
          <p:cNvPr id="263202" name="Line 34"/>
          <p:cNvSpPr>
            <a:spLocks noChangeShapeType="1"/>
          </p:cNvSpPr>
          <p:nvPr/>
        </p:nvSpPr>
        <p:spPr bwMode="auto">
          <a:xfrm>
            <a:off x="1635125" y="1489075"/>
            <a:ext cx="6559550" cy="1588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3203" name="Line 35"/>
          <p:cNvSpPr>
            <a:spLocks noChangeShapeType="1"/>
          </p:cNvSpPr>
          <p:nvPr/>
        </p:nvSpPr>
        <p:spPr bwMode="auto">
          <a:xfrm>
            <a:off x="1635125" y="5956300"/>
            <a:ext cx="65405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3204" name="Line 36"/>
          <p:cNvSpPr>
            <a:spLocks noChangeShapeType="1"/>
          </p:cNvSpPr>
          <p:nvPr/>
        </p:nvSpPr>
        <p:spPr bwMode="auto">
          <a:xfrm>
            <a:off x="1635125" y="5956300"/>
            <a:ext cx="1588" cy="88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3205" name="Rectangle 37"/>
          <p:cNvSpPr>
            <a:spLocks noChangeArrowheads="1"/>
          </p:cNvSpPr>
          <p:nvPr/>
        </p:nvSpPr>
        <p:spPr bwMode="auto">
          <a:xfrm>
            <a:off x="1341438" y="6073775"/>
            <a:ext cx="7826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cs-CZ" b="1">
                <a:solidFill>
                  <a:srgbClr val="000000"/>
                </a:solidFill>
              </a:rPr>
              <a:t>1970</a:t>
            </a:r>
            <a:endParaRPr lang="cs-CZ"/>
          </a:p>
        </p:txBody>
      </p:sp>
      <p:sp>
        <p:nvSpPr>
          <p:cNvPr id="263206" name="Line 38"/>
          <p:cNvSpPr>
            <a:spLocks noChangeShapeType="1"/>
          </p:cNvSpPr>
          <p:nvPr/>
        </p:nvSpPr>
        <p:spPr bwMode="auto">
          <a:xfrm>
            <a:off x="1798638" y="5956300"/>
            <a:ext cx="1587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3207" name="Line 39"/>
          <p:cNvSpPr>
            <a:spLocks noChangeShapeType="1"/>
          </p:cNvSpPr>
          <p:nvPr/>
        </p:nvSpPr>
        <p:spPr bwMode="auto">
          <a:xfrm>
            <a:off x="1963738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3208" name="Line 40"/>
          <p:cNvSpPr>
            <a:spLocks noChangeShapeType="1"/>
          </p:cNvSpPr>
          <p:nvPr/>
        </p:nvSpPr>
        <p:spPr bwMode="auto">
          <a:xfrm>
            <a:off x="2127250" y="5956300"/>
            <a:ext cx="1588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3209" name="Line 41"/>
          <p:cNvSpPr>
            <a:spLocks noChangeShapeType="1"/>
          </p:cNvSpPr>
          <p:nvPr/>
        </p:nvSpPr>
        <p:spPr bwMode="auto">
          <a:xfrm>
            <a:off x="2289175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3210" name="Line 42"/>
          <p:cNvSpPr>
            <a:spLocks noChangeShapeType="1"/>
          </p:cNvSpPr>
          <p:nvPr/>
        </p:nvSpPr>
        <p:spPr bwMode="auto">
          <a:xfrm>
            <a:off x="2452688" y="5956300"/>
            <a:ext cx="1587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3211" name="Line 43"/>
          <p:cNvSpPr>
            <a:spLocks noChangeShapeType="1"/>
          </p:cNvSpPr>
          <p:nvPr/>
        </p:nvSpPr>
        <p:spPr bwMode="auto">
          <a:xfrm>
            <a:off x="2617788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3212" name="Line 44"/>
          <p:cNvSpPr>
            <a:spLocks noChangeShapeType="1"/>
          </p:cNvSpPr>
          <p:nvPr/>
        </p:nvSpPr>
        <p:spPr bwMode="auto">
          <a:xfrm>
            <a:off x="2781300" y="5956300"/>
            <a:ext cx="1588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3213" name="Line 45"/>
          <p:cNvSpPr>
            <a:spLocks noChangeShapeType="1"/>
          </p:cNvSpPr>
          <p:nvPr/>
        </p:nvSpPr>
        <p:spPr bwMode="auto">
          <a:xfrm>
            <a:off x="2946400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3214" name="Line 46"/>
          <p:cNvSpPr>
            <a:spLocks noChangeShapeType="1"/>
          </p:cNvSpPr>
          <p:nvPr/>
        </p:nvSpPr>
        <p:spPr bwMode="auto">
          <a:xfrm>
            <a:off x="3109913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3215" name="Line 47"/>
          <p:cNvSpPr>
            <a:spLocks noChangeShapeType="1"/>
          </p:cNvSpPr>
          <p:nvPr/>
        </p:nvSpPr>
        <p:spPr bwMode="auto">
          <a:xfrm>
            <a:off x="3273425" y="5956300"/>
            <a:ext cx="0" cy="88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3216" name="Rectangle 48"/>
          <p:cNvSpPr>
            <a:spLocks noChangeArrowheads="1"/>
          </p:cNvSpPr>
          <p:nvPr/>
        </p:nvSpPr>
        <p:spPr bwMode="auto">
          <a:xfrm>
            <a:off x="2940050" y="6073775"/>
            <a:ext cx="781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cs-CZ" b="1">
                <a:solidFill>
                  <a:srgbClr val="000000"/>
                </a:solidFill>
              </a:rPr>
              <a:t>1980</a:t>
            </a:r>
            <a:endParaRPr lang="cs-CZ"/>
          </a:p>
        </p:txBody>
      </p:sp>
      <p:sp>
        <p:nvSpPr>
          <p:cNvPr id="263217" name="Line 49"/>
          <p:cNvSpPr>
            <a:spLocks noChangeShapeType="1"/>
          </p:cNvSpPr>
          <p:nvPr/>
        </p:nvSpPr>
        <p:spPr bwMode="auto">
          <a:xfrm flipV="1">
            <a:off x="3273425" y="1489075"/>
            <a:ext cx="0" cy="4467225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3218" name="Line 50"/>
          <p:cNvSpPr>
            <a:spLocks noChangeShapeType="1"/>
          </p:cNvSpPr>
          <p:nvPr/>
        </p:nvSpPr>
        <p:spPr bwMode="auto">
          <a:xfrm>
            <a:off x="3435350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3219" name="Line 51"/>
          <p:cNvSpPr>
            <a:spLocks noChangeShapeType="1"/>
          </p:cNvSpPr>
          <p:nvPr/>
        </p:nvSpPr>
        <p:spPr bwMode="auto">
          <a:xfrm>
            <a:off x="3598863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3220" name="Line 52"/>
          <p:cNvSpPr>
            <a:spLocks noChangeShapeType="1"/>
          </p:cNvSpPr>
          <p:nvPr/>
        </p:nvSpPr>
        <p:spPr bwMode="auto">
          <a:xfrm>
            <a:off x="3763963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3221" name="Line 53"/>
          <p:cNvSpPr>
            <a:spLocks noChangeShapeType="1"/>
          </p:cNvSpPr>
          <p:nvPr/>
        </p:nvSpPr>
        <p:spPr bwMode="auto">
          <a:xfrm>
            <a:off x="3927475" y="5956300"/>
            <a:ext cx="1588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3222" name="Line 54"/>
          <p:cNvSpPr>
            <a:spLocks noChangeShapeType="1"/>
          </p:cNvSpPr>
          <p:nvPr/>
        </p:nvSpPr>
        <p:spPr bwMode="auto">
          <a:xfrm>
            <a:off x="4090988" y="5956300"/>
            <a:ext cx="1587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3223" name="Line 55"/>
          <p:cNvSpPr>
            <a:spLocks noChangeShapeType="1"/>
          </p:cNvSpPr>
          <p:nvPr/>
        </p:nvSpPr>
        <p:spPr bwMode="auto">
          <a:xfrm>
            <a:off x="4256088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3224" name="Line 56"/>
          <p:cNvSpPr>
            <a:spLocks noChangeShapeType="1"/>
          </p:cNvSpPr>
          <p:nvPr/>
        </p:nvSpPr>
        <p:spPr bwMode="auto">
          <a:xfrm>
            <a:off x="4419600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3225" name="Line 57"/>
          <p:cNvSpPr>
            <a:spLocks noChangeShapeType="1"/>
          </p:cNvSpPr>
          <p:nvPr/>
        </p:nvSpPr>
        <p:spPr bwMode="auto">
          <a:xfrm>
            <a:off x="4581525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3226" name="Line 58"/>
          <p:cNvSpPr>
            <a:spLocks noChangeShapeType="1"/>
          </p:cNvSpPr>
          <p:nvPr/>
        </p:nvSpPr>
        <p:spPr bwMode="auto">
          <a:xfrm>
            <a:off x="4745038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3227" name="Line 59"/>
          <p:cNvSpPr>
            <a:spLocks noChangeShapeType="1"/>
          </p:cNvSpPr>
          <p:nvPr/>
        </p:nvSpPr>
        <p:spPr bwMode="auto">
          <a:xfrm>
            <a:off x="4908550" y="5956300"/>
            <a:ext cx="1588" cy="88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3228" name="Rectangle 60"/>
          <p:cNvSpPr>
            <a:spLocks noChangeArrowheads="1"/>
          </p:cNvSpPr>
          <p:nvPr/>
        </p:nvSpPr>
        <p:spPr bwMode="auto">
          <a:xfrm>
            <a:off x="4592638" y="6045200"/>
            <a:ext cx="781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cs-CZ" b="1">
                <a:solidFill>
                  <a:srgbClr val="000000"/>
                </a:solidFill>
              </a:rPr>
              <a:t>1990</a:t>
            </a:r>
            <a:endParaRPr lang="cs-CZ"/>
          </a:p>
        </p:txBody>
      </p:sp>
      <p:sp>
        <p:nvSpPr>
          <p:cNvPr id="263229" name="Line 61"/>
          <p:cNvSpPr>
            <a:spLocks noChangeShapeType="1"/>
          </p:cNvSpPr>
          <p:nvPr/>
        </p:nvSpPr>
        <p:spPr bwMode="auto">
          <a:xfrm flipV="1">
            <a:off x="4908550" y="1489075"/>
            <a:ext cx="1588" cy="4467225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3230" name="Line 62"/>
          <p:cNvSpPr>
            <a:spLocks noChangeShapeType="1"/>
          </p:cNvSpPr>
          <p:nvPr/>
        </p:nvSpPr>
        <p:spPr bwMode="auto">
          <a:xfrm>
            <a:off x="5073650" y="5956300"/>
            <a:ext cx="1588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3231" name="Line 63"/>
          <p:cNvSpPr>
            <a:spLocks noChangeShapeType="1"/>
          </p:cNvSpPr>
          <p:nvPr/>
        </p:nvSpPr>
        <p:spPr bwMode="auto">
          <a:xfrm>
            <a:off x="5237163" y="5956300"/>
            <a:ext cx="1587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3232" name="Line 64"/>
          <p:cNvSpPr>
            <a:spLocks noChangeShapeType="1"/>
          </p:cNvSpPr>
          <p:nvPr/>
        </p:nvSpPr>
        <p:spPr bwMode="auto">
          <a:xfrm>
            <a:off x="5402263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3233" name="Line 65"/>
          <p:cNvSpPr>
            <a:spLocks noChangeShapeType="1"/>
          </p:cNvSpPr>
          <p:nvPr/>
        </p:nvSpPr>
        <p:spPr bwMode="auto">
          <a:xfrm>
            <a:off x="5565775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3234" name="Line 66"/>
          <p:cNvSpPr>
            <a:spLocks noChangeShapeType="1"/>
          </p:cNvSpPr>
          <p:nvPr/>
        </p:nvSpPr>
        <p:spPr bwMode="auto">
          <a:xfrm>
            <a:off x="5730875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3235" name="Line 67"/>
          <p:cNvSpPr>
            <a:spLocks noChangeShapeType="1"/>
          </p:cNvSpPr>
          <p:nvPr/>
        </p:nvSpPr>
        <p:spPr bwMode="auto">
          <a:xfrm>
            <a:off x="5891213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3236" name="Line 68"/>
          <p:cNvSpPr>
            <a:spLocks noChangeShapeType="1"/>
          </p:cNvSpPr>
          <p:nvPr/>
        </p:nvSpPr>
        <p:spPr bwMode="auto">
          <a:xfrm>
            <a:off x="6056313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3237" name="Line 69"/>
          <p:cNvSpPr>
            <a:spLocks noChangeShapeType="1"/>
          </p:cNvSpPr>
          <p:nvPr/>
        </p:nvSpPr>
        <p:spPr bwMode="auto">
          <a:xfrm>
            <a:off x="6219825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3238" name="Line 70"/>
          <p:cNvSpPr>
            <a:spLocks noChangeShapeType="1"/>
          </p:cNvSpPr>
          <p:nvPr/>
        </p:nvSpPr>
        <p:spPr bwMode="auto">
          <a:xfrm>
            <a:off x="6383338" y="5956300"/>
            <a:ext cx="1587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3239" name="Line 71"/>
          <p:cNvSpPr>
            <a:spLocks noChangeShapeType="1"/>
          </p:cNvSpPr>
          <p:nvPr/>
        </p:nvSpPr>
        <p:spPr bwMode="auto">
          <a:xfrm>
            <a:off x="6548438" y="5956300"/>
            <a:ext cx="0" cy="88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3240" name="Rectangle 72"/>
          <p:cNvSpPr>
            <a:spLocks noChangeArrowheads="1"/>
          </p:cNvSpPr>
          <p:nvPr/>
        </p:nvSpPr>
        <p:spPr bwMode="auto">
          <a:xfrm>
            <a:off x="6267450" y="6073775"/>
            <a:ext cx="781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cs-CZ" b="1">
                <a:solidFill>
                  <a:srgbClr val="000000"/>
                </a:solidFill>
              </a:rPr>
              <a:t>2000</a:t>
            </a:r>
            <a:endParaRPr lang="cs-CZ"/>
          </a:p>
        </p:txBody>
      </p:sp>
      <p:sp>
        <p:nvSpPr>
          <p:cNvPr id="263241" name="Line 73"/>
          <p:cNvSpPr>
            <a:spLocks noChangeShapeType="1"/>
          </p:cNvSpPr>
          <p:nvPr/>
        </p:nvSpPr>
        <p:spPr bwMode="auto">
          <a:xfrm flipV="1">
            <a:off x="6548438" y="1489075"/>
            <a:ext cx="0" cy="4467225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3242" name="Line 74"/>
          <p:cNvSpPr>
            <a:spLocks noChangeShapeType="1"/>
          </p:cNvSpPr>
          <p:nvPr/>
        </p:nvSpPr>
        <p:spPr bwMode="auto">
          <a:xfrm>
            <a:off x="6711950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3243" name="Line 75"/>
          <p:cNvSpPr>
            <a:spLocks noChangeShapeType="1"/>
          </p:cNvSpPr>
          <p:nvPr/>
        </p:nvSpPr>
        <p:spPr bwMode="auto">
          <a:xfrm>
            <a:off x="6875463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3244" name="Line 76"/>
          <p:cNvSpPr>
            <a:spLocks noChangeShapeType="1"/>
          </p:cNvSpPr>
          <p:nvPr/>
        </p:nvSpPr>
        <p:spPr bwMode="auto">
          <a:xfrm>
            <a:off x="7040563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3245" name="Line 77"/>
          <p:cNvSpPr>
            <a:spLocks noChangeShapeType="1"/>
          </p:cNvSpPr>
          <p:nvPr/>
        </p:nvSpPr>
        <p:spPr bwMode="auto">
          <a:xfrm>
            <a:off x="7200900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3246" name="Line 78"/>
          <p:cNvSpPr>
            <a:spLocks noChangeShapeType="1"/>
          </p:cNvSpPr>
          <p:nvPr/>
        </p:nvSpPr>
        <p:spPr bwMode="auto">
          <a:xfrm>
            <a:off x="7366000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3247" name="Line 79"/>
          <p:cNvSpPr>
            <a:spLocks noChangeShapeType="1"/>
          </p:cNvSpPr>
          <p:nvPr/>
        </p:nvSpPr>
        <p:spPr bwMode="auto">
          <a:xfrm>
            <a:off x="7529513" y="5956300"/>
            <a:ext cx="1587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3248" name="Line 80"/>
          <p:cNvSpPr>
            <a:spLocks noChangeShapeType="1"/>
          </p:cNvSpPr>
          <p:nvPr/>
        </p:nvSpPr>
        <p:spPr bwMode="auto">
          <a:xfrm>
            <a:off x="7693025" y="5956300"/>
            <a:ext cx="1588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3249" name="Line 81"/>
          <p:cNvSpPr>
            <a:spLocks noChangeShapeType="1"/>
          </p:cNvSpPr>
          <p:nvPr/>
        </p:nvSpPr>
        <p:spPr bwMode="auto">
          <a:xfrm>
            <a:off x="7858125" y="5956300"/>
            <a:ext cx="1588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3250" name="Line 82"/>
          <p:cNvSpPr>
            <a:spLocks noChangeShapeType="1"/>
          </p:cNvSpPr>
          <p:nvPr/>
        </p:nvSpPr>
        <p:spPr bwMode="auto">
          <a:xfrm>
            <a:off x="8021638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3251" name="Line 83"/>
          <p:cNvSpPr>
            <a:spLocks noChangeShapeType="1"/>
          </p:cNvSpPr>
          <p:nvPr/>
        </p:nvSpPr>
        <p:spPr bwMode="auto">
          <a:xfrm>
            <a:off x="8186738" y="5956300"/>
            <a:ext cx="0" cy="88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3252" name="Rectangle 84"/>
          <p:cNvSpPr>
            <a:spLocks noChangeArrowheads="1"/>
          </p:cNvSpPr>
          <p:nvPr/>
        </p:nvSpPr>
        <p:spPr bwMode="auto">
          <a:xfrm>
            <a:off x="7847013" y="6069013"/>
            <a:ext cx="7826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cs-CZ" b="1">
                <a:solidFill>
                  <a:srgbClr val="000000"/>
                </a:solidFill>
              </a:rPr>
              <a:t>2010</a:t>
            </a:r>
            <a:endParaRPr lang="cs-CZ"/>
          </a:p>
        </p:txBody>
      </p:sp>
      <p:sp>
        <p:nvSpPr>
          <p:cNvPr id="263253" name="Line 85"/>
          <p:cNvSpPr>
            <a:spLocks noChangeShapeType="1"/>
          </p:cNvSpPr>
          <p:nvPr/>
        </p:nvSpPr>
        <p:spPr bwMode="auto">
          <a:xfrm flipV="1">
            <a:off x="8186738" y="1489075"/>
            <a:ext cx="0" cy="4467225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3254" name="Line 86"/>
          <p:cNvSpPr>
            <a:spLocks noChangeShapeType="1"/>
          </p:cNvSpPr>
          <p:nvPr/>
        </p:nvSpPr>
        <p:spPr bwMode="auto">
          <a:xfrm>
            <a:off x="1635125" y="3760788"/>
            <a:ext cx="163513" cy="1587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3255" name="Line 87"/>
          <p:cNvSpPr>
            <a:spLocks noChangeShapeType="1"/>
          </p:cNvSpPr>
          <p:nvPr/>
        </p:nvSpPr>
        <p:spPr bwMode="auto">
          <a:xfrm flipV="1">
            <a:off x="1798638" y="3759200"/>
            <a:ext cx="165100" cy="17463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3256" name="Line 88"/>
          <p:cNvSpPr>
            <a:spLocks noChangeShapeType="1"/>
          </p:cNvSpPr>
          <p:nvPr/>
        </p:nvSpPr>
        <p:spPr bwMode="auto">
          <a:xfrm flipV="1">
            <a:off x="1963738" y="3725863"/>
            <a:ext cx="163512" cy="3333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3257" name="Line 89"/>
          <p:cNvSpPr>
            <a:spLocks noChangeShapeType="1"/>
          </p:cNvSpPr>
          <p:nvPr/>
        </p:nvSpPr>
        <p:spPr bwMode="auto">
          <a:xfrm flipV="1">
            <a:off x="2127250" y="3697288"/>
            <a:ext cx="161925" cy="2857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3258" name="Line 90"/>
          <p:cNvSpPr>
            <a:spLocks noChangeShapeType="1"/>
          </p:cNvSpPr>
          <p:nvPr/>
        </p:nvSpPr>
        <p:spPr bwMode="auto">
          <a:xfrm>
            <a:off x="2289175" y="3697288"/>
            <a:ext cx="163513" cy="635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3259" name="Line 91"/>
          <p:cNvSpPr>
            <a:spLocks noChangeShapeType="1"/>
          </p:cNvSpPr>
          <p:nvPr/>
        </p:nvSpPr>
        <p:spPr bwMode="auto">
          <a:xfrm>
            <a:off x="2452688" y="3703638"/>
            <a:ext cx="165100" cy="158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3260" name="Line 92"/>
          <p:cNvSpPr>
            <a:spLocks noChangeShapeType="1"/>
          </p:cNvSpPr>
          <p:nvPr/>
        </p:nvSpPr>
        <p:spPr bwMode="auto">
          <a:xfrm flipV="1">
            <a:off x="2617788" y="3603625"/>
            <a:ext cx="163512" cy="10160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3261" name="Line 93"/>
          <p:cNvSpPr>
            <a:spLocks noChangeShapeType="1"/>
          </p:cNvSpPr>
          <p:nvPr/>
        </p:nvSpPr>
        <p:spPr bwMode="auto">
          <a:xfrm flipV="1">
            <a:off x="2781300" y="3582988"/>
            <a:ext cx="165100" cy="2063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3262" name="Line 94"/>
          <p:cNvSpPr>
            <a:spLocks noChangeShapeType="1"/>
          </p:cNvSpPr>
          <p:nvPr/>
        </p:nvSpPr>
        <p:spPr bwMode="auto">
          <a:xfrm flipV="1">
            <a:off x="2946400" y="3575050"/>
            <a:ext cx="163513" cy="7938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3263" name="Line 95"/>
          <p:cNvSpPr>
            <a:spLocks noChangeShapeType="1"/>
          </p:cNvSpPr>
          <p:nvPr/>
        </p:nvSpPr>
        <p:spPr bwMode="auto">
          <a:xfrm flipV="1">
            <a:off x="3109913" y="3529013"/>
            <a:ext cx="163512" cy="4603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3264" name="Line 96"/>
          <p:cNvSpPr>
            <a:spLocks noChangeShapeType="1"/>
          </p:cNvSpPr>
          <p:nvPr/>
        </p:nvSpPr>
        <p:spPr bwMode="auto">
          <a:xfrm flipV="1">
            <a:off x="3273425" y="3462338"/>
            <a:ext cx="161925" cy="6667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3265" name="Line 97"/>
          <p:cNvSpPr>
            <a:spLocks noChangeShapeType="1"/>
          </p:cNvSpPr>
          <p:nvPr/>
        </p:nvSpPr>
        <p:spPr bwMode="auto">
          <a:xfrm flipV="1">
            <a:off x="3435350" y="3384550"/>
            <a:ext cx="163513" cy="77788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3266" name="Line 98"/>
          <p:cNvSpPr>
            <a:spLocks noChangeShapeType="1"/>
          </p:cNvSpPr>
          <p:nvPr/>
        </p:nvSpPr>
        <p:spPr bwMode="auto">
          <a:xfrm flipV="1">
            <a:off x="3598863" y="3336925"/>
            <a:ext cx="165100" cy="4762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3267" name="Line 99"/>
          <p:cNvSpPr>
            <a:spLocks noChangeShapeType="1"/>
          </p:cNvSpPr>
          <p:nvPr/>
        </p:nvSpPr>
        <p:spPr bwMode="auto">
          <a:xfrm flipV="1">
            <a:off x="3763963" y="3271838"/>
            <a:ext cx="163512" cy="6508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3268" name="Line 100"/>
          <p:cNvSpPr>
            <a:spLocks noChangeShapeType="1"/>
          </p:cNvSpPr>
          <p:nvPr/>
        </p:nvSpPr>
        <p:spPr bwMode="auto">
          <a:xfrm>
            <a:off x="3927475" y="3271838"/>
            <a:ext cx="163513" cy="3968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3269" name="Line 101"/>
          <p:cNvSpPr>
            <a:spLocks noChangeShapeType="1"/>
          </p:cNvSpPr>
          <p:nvPr/>
        </p:nvSpPr>
        <p:spPr bwMode="auto">
          <a:xfrm flipV="1">
            <a:off x="4090988" y="3246438"/>
            <a:ext cx="165100" cy="6508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3270" name="Line 102"/>
          <p:cNvSpPr>
            <a:spLocks noChangeShapeType="1"/>
          </p:cNvSpPr>
          <p:nvPr/>
        </p:nvSpPr>
        <p:spPr bwMode="auto">
          <a:xfrm flipV="1">
            <a:off x="4256088" y="3211513"/>
            <a:ext cx="163512" cy="3492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3271" name="Line 103"/>
          <p:cNvSpPr>
            <a:spLocks noChangeShapeType="1"/>
          </p:cNvSpPr>
          <p:nvPr/>
        </p:nvSpPr>
        <p:spPr bwMode="auto">
          <a:xfrm>
            <a:off x="4419600" y="3211513"/>
            <a:ext cx="161925" cy="3333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3272" name="Line 104"/>
          <p:cNvSpPr>
            <a:spLocks noChangeShapeType="1"/>
          </p:cNvSpPr>
          <p:nvPr/>
        </p:nvSpPr>
        <p:spPr bwMode="auto">
          <a:xfrm flipV="1">
            <a:off x="4581525" y="3086100"/>
            <a:ext cx="163513" cy="15875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3273" name="Line 105"/>
          <p:cNvSpPr>
            <a:spLocks noChangeShapeType="1"/>
          </p:cNvSpPr>
          <p:nvPr/>
        </p:nvSpPr>
        <p:spPr bwMode="auto">
          <a:xfrm>
            <a:off x="4745038" y="3086100"/>
            <a:ext cx="163512" cy="1905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3274" name="Line 106"/>
          <p:cNvSpPr>
            <a:spLocks noChangeShapeType="1"/>
          </p:cNvSpPr>
          <p:nvPr/>
        </p:nvSpPr>
        <p:spPr bwMode="auto">
          <a:xfrm flipV="1">
            <a:off x="4908550" y="3063875"/>
            <a:ext cx="165100" cy="4127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3275" name="Line 107"/>
          <p:cNvSpPr>
            <a:spLocks noChangeShapeType="1"/>
          </p:cNvSpPr>
          <p:nvPr/>
        </p:nvSpPr>
        <p:spPr bwMode="auto">
          <a:xfrm flipV="1">
            <a:off x="5073650" y="2979738"/>
            <a:ext cx="163513" cy="8413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3276" name="Line 108"/>
          <p:cNvSpPr>
            <a:spLocks noChangeShapeType="1"/>
          </p:cNvSpPr>
          <p:nvPr/>
        </p:nvSpPr>
        <p:spPr bwMode="auto">
          <a:xfrm>
            <a:off x="5237163" y="2979738"/>
            <a:ext cx="165100" cy="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3277" name="Line 109"/>
          <p:cNvSpPr>
            <a:spLocks noChangeShapeType="1"/>
          </p:cNvSpPr>
          <p:nvPr/>
        </p:nvSpPr>
        <p:spPr bwMode="auto">
          <a:xfrm flipV="1">
            <a:off x="5402263" y="2820988"/>
            <a:ext cx="163512" cy="15875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3278" name="Line 110"/>
          <p:cNvSpPr>
            <a:spLocks noChangeShapeType="1"/>
          </p:cNvSpPr>
          <p:nvPr/>
        </p:nvSpPr>
        <p:spPr bwMode="auto">
          <a:xfrm flipV="1">
            <a:off x="5565775" y="2814638"/>
            <a:ext cx="165100" cy="635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3279" name="Line 111"/>
          <p:cNvSpPr>
            <a:spLocks noChangeShapeType="1"/>
          </p:cNvSpPr>
          <p:nvPr/>
        </p:nvSpPr>
        <p:spPr bwMode="auto">
          <a:xfrm flipV="1">
            <a:off x="5730875" y="2765425"/>
            <a:ext cx="160338" cy="49213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3280" name="Line 112"/>
          <p:cNvSpPr>
            <a:spLocks noChangeShapeType="1"/>
          </p:cNvSpPr>
          <p:nvPr/>
        </p:nvSpPr>
        <p:spPr bwMode="auto">
          <a:xfrm flipV="1">
            <a:off x="5891213" y="2719388"/>
            <a:ext cx="165100" cy="4603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3281" name="Line 113"/>
          <p:cNvSpPr>
            <a:spLocks noChangeShapeType="1"/>
          </p:cNvSpPr>
          <p:nvPr/>
        </p:nvSpPr>
        <p:spPr bwMode="auto">
          <a:xfrm flipV="1">
            <a:off x="6056313" y="2697163"/>
            <a:ext cx="163512" cy="2222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3282" name="Line 114"/>
          <p:cNvSpPr>
            <a:spLocks noChangeShapeType="1"/>
          </p:cNvSpPr>
          <p:nvPr/>
        </p:nvSpPr>
        <p:spPr bwMode="auto">
          <a:xfrm flipV="1">
            <a:off x="6219825" y="2687638"/>
            <a:ext cx="163513" cy="952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3283" name="Line 115"/>
          <p:cNvSpPr>
            <a:spLocks noChangeShapeType="1"/>
          </p:cNvSpPr>
          <p:nvPr/>
        </p:nvSpPr>
        <p:spPr bwMode="auto">
          <a:xfrm flipV="1">
            <a:off x="6383338" y="2624138"/>
            <a:ext cx="165100" cy="6350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3284" name="Line 116"/>
          <p:cNvSpPr>
            <a:spLocks noChangeShapeType="1"/>
          </p:cNvSpPr>
          <p:nvPr/>
        </p:nvSpPr>
        <p:spPr bwMode="auto">
          <a:xfrm flipV="1">
            <a:off x="6548438" y="2603500"/>
            <a:ext cx="163512" cy="20638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3285" name="Line 117"/>
          <p:cNvSpPr>
            <a:spLocks noChangeShapeType="1"/>
          </p:cNvSpPr>
          <p:nvPr/>
        </p:nvSpPr>
        <p:spPr bwMode="auto">
          <a:xfrm flipV="1">
            <a:off x="6711950" y="2586038"/>
            <a:ext cx="163513" cy="17462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3286" name="Line 118"/>
          <p:cNvSpPr>
            <a:spLocks noChangeShapeType="1"/>
          </p:cNvSpPr>
          <p:nvPr/>
        </p:nvSpPr>
        <p:spPr bwMode="auto">
          <a:xfrm flipV="1">
            <a:off x="6875463" y="2522538"/>
            <a:ext cx="165100" cy="6350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3287" name="Line 119"/>
          <p:cNvSpPr>
            <a:spLocks noChangeShapeType="1"/>
          </p:cNvSpPr>
          <p:nvPr/>
        </p:nvSpPr>
        <p:spPr bwMode="auto">
          <a:xfrm flipV="1">
            <a:off x="7040563" y="2482850"/>
            <a:ext cx="160337" cy="39688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3288" name="Line 120"/>
          <p:cNvSpPr>
            <a:spLocks noChangeShapeType="1"/>
          </p:cNvSpPr>
          <p:nvPr/>
        </p:nvSpPr>
        <p:spPr bwMode="auto">
          <a:xfrm flipV="1">
            <a:off x="7200900" y="2424113"/>
            <a:ext cx="165100" cy="5873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3289" name="Line 121"/>
          <p:cNvSpPr>
            <a:spLocks noChangeShapeType="1"/>
          </p:cNvSpPr>
          <p:nvPr/>
        </p:nvSpPr>
        <p:spPr bwMode="auto">
          <a:xfrm flipV="1">
            <a:off x="7366000" y="2370138"/>
            <a:ext cx="163513" cy="5397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3290" name="Line 122"/>
          <p:cNvSpPr>
            <a:spLocks noChangeShapeType="1"/>
          </p:cNvSpPr>
          <p:nvPr/>
        </p:nvSpPr>
        <p:spPr bwMode="auto">
          <a:xfrm flipV="1">
            <a:off x="7529513" y="2341563"/>
            <a:ext cx="163512" cy="2857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3291" name="Line 123"/>
          <p:cNvSpPr>
            <a:spLocks noChangeShapeType="1"/>
          </p:cNvSpPr>
          <p:nvPr/>
        </p:nvSpPr>
        <p:spPr bwMode="auto">
          <a:xfrm flipV="1">
            <a:off x="7693025" y="2303463"/>
            <a:ext cx="165100" cy="3810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3292" name="Line 124"/>
          <p:cNvSpPr>
            <a:spLocks noChangeShapeType="1"/>
          </p:cNvSpPr>
          <p:nvPr/>
        </p:nvSpPr>
        <p:spPr bwMode="auto">
          <a:xfrm flipV="1">
            <a:off x="1798638" y="4759325"/>
            <a:ext cx="165100" cy="153988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3293" name="Line 125"/>
          <p:cNvSpPr>
            <a:spLocks noChangeShapeType="1"/>
          </p:cNvSpPr>
          <p:nvPr/>
        </p:nvSpPr>
        <p:spPr bwMode="auto">
          <a:xfrm>
            <a:off x="1963738" y="4759325"/>
            <a:ext cx="163512" cy="8255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3294" name="Line 126"/>
          <p:cNvSpPr>
            <a:spLocks noChangeShapeType="1"/>
          </p:cNvSpPr>
          <p:nvPr/>
        </p:nvSpPr>
        <p:spPr bwMode="auto">
          <a:xfrm flipV="1">
            <a:off x="2127250" y="4824413"/>
            <a:ext cx="161925" cy="17462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3295" name="Line 127"/>
          <p:cNvSpPr>
            <a:spLocks noChangeShapeType="1"/>
          </p:cNvSpPr>
          <p:nvPr/>
        </p:nvSpPr>
        <p:spPr bwMode="auto">
          <a:xfrm flipV="1">
            <a:off x="2289175" y="4752975"/>
            <a:ext cx="163513" cy="71438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3296" name="Line 128"/>
          <p:cNvSpPr>
            <a:spLocks noChangeShapeType="1"/>
          </p:cNvSpPr>
          <p:nvPr/>
        </p:nvSpPr>
        <p:spPr bwMode="auto">
          <a:xfrm flipV="1">
            <a:off x="2452688" y="4724400"/>
            <a:ext cx="165100" cy="2857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3297" name="Line 129"/>
          <p:cNvSpPr>
            <a:spLocks noChangeShapeType="1"/>
          </p:cNvSpPr>
          <p:nvPr/>
        </p:nvSpPr>
        <p:spPr bwMode="auto">
          <a:xfrm flipV="1">
            <a:off x="2617788" y="4716463"/>
            <a:ext cx="163512" cy="7937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3298" name="Line 130"/>
          <p:cNvSpPr>
            <a:spLocks noChangeShapeType="1"/>
          </p:cNvSpPr>
          <p:nvPr/>
        </p:nvSpPr>
        <p:spPr bwMode="auto">
          <a:xfrm flipV="1">
            <a:off x="2781300" y="4695825"/>
            <a:ext cx="165100" cy="20638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3299" name="Line 131"/>
          <p:cNvSpPr>
            <a:spLocks noChangeShapeType="1"/>
          </p:cNvSpPr>
          <p:nvPr/>
        </p:nvSpPr>
        <p:spPr bwMode="auto">
          <a:xfrm flipV="1">
            <a:off x="2946400" y="4675188"/>
            <a:ext cx="163513" cy="20637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3300" name="Line 132"/>
          <p:cNvSpPr>
            <a:spLocks noChangeShapeType="1"/>
          </p:cNvSpPr>
          <p:nvPr/>
        </p:nvSpPr>
        <p:spPr bwMode="auto">
          <a:xfrm>
            <a:off x="3109913" y="4675188"/>
            <a:ext cx="163512" cy="9842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3301" name="Line 133"/>
          <p:cNvSpPr>
            <a:spLocks noChangeShapeType="1"/>
          </p:cNvSpPr>
          <p:nvPr/>
        </p:nvSpPr>
        <p:spPr bwMode="auto">
          <a:xfrm flipV="1">
            <a:off x="3273425" y="4694238"/>
            <a:ext cx="161925" cy="7937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3302" name="Line 134"/>
          <p:cNvSpPr>
            <a:spLocks noChangeShapeType="1"/>
          </p:cNvSpPr>
          <p:nvPr/>
        </p:nvSpPr>
        <p:spPr bwMode="auto">
          <a:xfrm flipV="1">
            <a:off x="3435350" y="4672013"/>
            <a:ext cx="163513" cy="2222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3303" name="Line 135"/>
          <p:cNvSpPr>
            <a:spLocks noChangeShapeType="1"/>
          </p:cNvSpPr>
          <p:nvPr/>
        </p:nvSpPr>
        <p:spPr bwMode="auto">
          <a:xfrm>
            <a:off x="3598863" y="4672013"/>
            <a:ext cx="165100" cy="4445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3304" name="Line 136"/>
          <p:cNvSpPr>
            <a:spLocks noChangeShapeType="1"/>
          </p:cNvSpPr>
          <p:nvPr/>
        </p:nvSpPr>
        <p:spPr bwMode="auto">
          <a:xfrm flipV="1">
            <a:off x="3763963" y="4692650"/>
            <a:ext cx="163512" cy="23813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3305" name="Line 137"/>
          <p:cNvSpPr>
            <a:spLocks noChangeShapeType="1"/>
          </p:cNvSpPr>
          <p:nvPr/>
        </p:nvSpPr>
        <p:spPr bwMode="auto">
          <a:xfrm flipV="1">
            <a:off x="3927475" y="4586288"/>
            <a:ext cx="328613" cy="106362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3306" name="Line 138"/>
          <p:cNvSpPr>
            <a:spLocks noChangeShapeType="1"/>
          </p:cNvSpPr>
          <p:nvPr/>
        </p:nvSpPr>
        <p:spPr bwMode="auto">
          <a:xfrm flipV="1">
            <a:off x="4256088" y="4483100"/>
            <a:ext cx="163512" cy="103188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3307" name="Line 139"/>
          <p:cNvSpPr>
            <a:spLocks noChangeShapeType="1"/>
          </p:cNvSpPr>
          <p:nvPr/>
        </p:nvSpPr>
        <p:spPr bwMode="auto">
          <a:xfrm flipV="1">
            <a:off x="4419600" y="4441825"/>
            <a:ext cx="161925" cy="4127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3308" name="Line 140"/>
          <p:cNvSpPr>
            <a:spLocks noChangeShapeType="1"/>
          </p:cNvSpPr>
          <p:nvPr/>
        </p:nvSpPr>
        <p:spPr bwMode="auto">
          <a:xfrm flipV="1">
            <a:off x="4581525" y="4433888"/>
            <a:ext cx="163513" cy="7937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3309" name="Line 141"/>
          <p:cNvSpPr>
            <a:spLocks noChangeShapeType="1"/>
          </p:cNvSpPr>
          <p:nvPr/>
        </p:nvSpPr>
        <p:spPr bwMode="auto">
          <a:xfrm>
            <a:off x="4745038" y="4433888"/>
            <a:ext cx="163512" cy="635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3310" name="Line 142"/>
          <p:cNvSpPr>
            <a:spLocks noChangeShapeType="1"/>
          </p:cNvSpPr>
          <p:nvPr/>
        </p:nvSpPr>
        <p:spPr bwMode="auto">
          <a:xfrm flipV="1">
            <a:off x="4908550" y="4378325"/>
            <a:ext cx="165100" cy="119063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3311" name="Line 143"/>
          <p:cNvSpPr>
            <a:spLocks noChangeShapeType="1"/>
          </p:cNvSpPr>
          <p:nvPr/>
        </p:nvSpPr>
        <p:spPr bwMode="auto">
          <a:xfrm flipV="1">
            <a:off x="5073650" y="4295775"/>
            <a:ext cx="163513" cy="8255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3312" name="Line 144"/>
          <p:cNvSpPr>
            <a:spLocks noChangeShapeType="1"/>
          </p:cNvSpPr>
          <p:nvPr/>
        </p:nvSpPr>
        <p:spPr bwMode="auto">
          <a:xfrm flipV="1">
            <a:off x="5237163" y="4179888"/>
            <a:ext cx="165100" cy="115887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3313" name="Line 145"/>
          <p:cNvSpPr>
            <a:spLocks noChangeShapeType="1"/>
          </p:cNvSpPr>
          <p:nvPr/>
        </p:nvSpPr>
        <p:spPr bwMode="auto">
          <a:xfrm flipV="1">
            <a:off x="5402263" y="4132263"/>
            <a:ext cx="163512" cy="4762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3314" name="Line 146"/>
          <p:cNvSpPr>
            <a:spLocks noChangeShapeType="1"/>
          </p:cNvSpPr>
          <p:nvPr/>
        </p:nvSpPr>
        <p:spPr bwMode="auto">
          <a:xfrm flipV="1">
            <a:off x="5565775" y="4098925"/>
            <a:ext cx="165100" cy="33338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3315" name="Line 147"/>
          <p:cNvSpPr>
            <a:spLocks noChangeShapeType="1"/>
          </p:cNvSpPr>
          <p:nvPr/>
        </p:nvSpPr>
        <p:spPr bwMode="auto">
          <a:xfrm flipV="1">
            <a:off x="5730875" y="3938588"/>
            <a:ext cx="160338" cy="160337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3316" name="Line 148"/>
          <p:cNvSpPr>
            <a:spLocks noChangeShapeType="1"/>
          </p:cNvSpPr>
          <p:nvPr/>
        </p:nvSpPr>
        <p:spPr bwMode="auto">
          <a:xfrm flipV="1">
            <a:off x="5891213" y="3916363"/>
            <a:ext cx="165100" cy="2222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3317" name="Line 149"/>
          <p:cNvSpPr>
            <a:spLocks noChangeShapeType="1"/>
          </p:cNvSpPr>
          <p:nvPr/>
        </p:nvSpPr>
        <p:spPr bwMode="auto">
          <a:xfrm flipV="1">
            <a:off x="6056313" y="3778250"/>
            <a:ext cx="163512" cy="138113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3318" name="Line 150"/>
          <p:cNvSpPr>
            <a:spLocks noChangeShapeType="1"/>
          </p:cNvSpPr>
          <p:nvPr/>
        </p:nvSpPr>
        <p:spPr bwMode="auto">
          <a:xfrm flipV="1">
            <a:off x="6219825" y="3735388"/>
            <a:ext cx="163513" cy="42862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3319" name="Line 151"/>
          <p:cNvSpPr>
            <a:spLocks noChangeShapeType="1"/>
          </p:cNvSpPr>
          <p:nvPr/>
        </p:nvSpPr>
        <p:spPr bwMode="auto">
          <a:xfrm flipV="1">
            <a:off x="6383338" y="3676650"/>
            <a:ext cx="165100" cy="58738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3320" name="Line 152"/>
          <p:cNvSpPr>
            <a:spLocks noChangeShapeType="1"/>
          </p:cNvSpPr>
          <p:nvPr/>
        </p:nvSpPr>
        <p:spPr bwMode="auto">
          <a:xfrm flipV="1">
            <a:off x="6548438" y="3627438"/>
            <a:ext cx="163512" cy="49212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3321" name="Line 153"/>
          <p:cNvSpPr>
            <a:spLocks noChangeShapeType="1"/>
          </p:cNvSpPr>
          <p:nvPr/>
        </p:nvSpPr>
        <p:spPr bwMode="auto">
          <a:xfrm flipV="1">
            <a:off x="6711950" y="3609975"/>
            <a:ext cx="163513" cy="17463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3322" name="Line 154"/>
          <p:cNvSpPr>
            <a:spLocks noChangeShapeType="1"/>
          </p:cNvSpPr>
          <p:nvPr/>
        </p:nvSpPr>
        <p:spPr bwMode="auto">
          <a:xfrm>
            <a:off x="6875463" y="3609975"/>
            <a:ext cx="165100" cy="2222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3323" name="Line 155"/>
          <p:cNvSpPr>
            <a:spLocks noChangeShapeType="1"/>
          </p:cNvSpPr>
          <p:nvPr/>
        </p:nvSpPr>
        <p:spPr bwMode="auto">
          <a:xfrm flipV="1">
            <a:off x="7040563" y="3508375"/>
            <a:ext cx="160337" cy="12382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3324" name="Line 156"/>
          <p:cNvSpPr>
            <a:spLocks noChangeShapeType="1"/>
          </p:cNvSpPr>
          <p:nvPr/>
        </p:nvSpPr>
        <p:spPr bwMode="auto">
          <a:xfrm flipV="1">
            <a:off x="7200900" y="3457575"/>
            <a:ext cx="165100" cy="508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3325" name="Line 157"/>
          <p:cNvSpPr>
            <a:spLocks noChangeShapeType="1"/>
          </p:cNvSpPr>
          <p:nvPr/>
        </p:nvSpPr>
        <p:spPr bwMode="auto">
          <a:xfrm flipV="1">
            <a:off x="7366000" y="3317875"/>
            <a:ext cx="163513" cy="1397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3326" name="Line 158"/>
          <p:cNvSpPr>
            <a:spLocks noChangeShapeType="1"/>
          </p:cNvSpPr>
          <p:nvPr/>
        </p:nvSpPr>
        <p:spPr bwMode="auto">
          <a:xfrm flipV="1">
            <a:off x="7529513" y="3254375"/>
            <a:ext cx="163512" cy="635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3327" name="Line 159"/>
          <p:cNvSpPr>
            <a:spLocks noChangeShapeType="1"/>
          </p:cNvSpPr>
          <p:nvPr/>
        </p:nvSpPr>
        <p:spPr bwMode="auto">
          <a:xfrm flipV="1">
            <a:off x="7693025" y="3184525"/>
            <a:ext cx="165100" cy="6985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3328" name="Text Box 160"/>
          <p:cNvSpPr txBox="1">
            <a:spLocks noChangeArrowheads="1"/>
          </p:cNvSpPr>
          <p:nvPr/>
        </p:nvSpPr>
        <p:spPr bwMode="auto">
          <a:xfrm>
            <a:off x="3760788" y="2208213"/>
            <a:ext cx="27209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sz="2400" b="1">
                <a:solidFill>
                  <a:srgbClr val="000080"/>
                </a:solidFill>
              </a:rPr>
              <a:t>ŠVÉDSKO</a:t>
            </a:r>
            <a:endParaRPr lang="cs-CZ" sz="2400"/>
          </a:p>
        </p:txBody>
      </p:sp>
      <p:sp>
        <p:nvSpPr>
          <p:cNvPr id="263329" name="Text Box 161"/>
          <p:cNvSpPr txBox="1">
            <a:spLocks noChangeArrowheads="1"/>
          </p:cNvSpPr>
          <p:nvPr/>
        </p:nvSpPr>
        <p:spPr bwMode="auto">
          <a:xfrm>
            <a:off x="5135563" y="4403725"/>
            <a:ext cx="3259137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sz="2400" b="1">
                <a:solidFill>
                  <a:srgbClr val="FF6600"/>
                </a:solidFill>
              </a:rPr>
              <a:t>ČESKÁ </a:t>
            </a:r>
          </a:p>
          <a:p>
            <a:r>
              <a:rPr lang="cs-CZ" sz="2400" b="1">
                <a:solidFill>
                  <a:srgbClr val="FF6600"/>
                </a:solidFill>
              </a:rPr>
              <a:t>REPUBLIKA</a:t>
            </a:r>
            <a:endParaRPr lang="cs-CZ" sz="2400"/>
          </a:p>
        </p:txBody>
      </p:sp>
      <p:sp>
        <p:nvSpPr>
          <p:cNvPr id="263330" name="Rectangle 162"/>
          <p:cNvSpPr>
            <a:spLocks noChangeArrowheads="1"/>
          </p:cNvSpPr>
          <p:nvPr/>
        </p:nvSpPr>
        <p:spPr bwMode="auto">
          <a:xfrm>
            <a:off x="1660525" y="436563"/>
            <a:ext cx="68929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cs-CZ" sz="2400" b="1" dirty="0">
                <a:solidFill>
                  <a:srgbClr val="0000CC"/>
                </a:solidFill>
              </a:rPr>
              <a:t>NADĚJE DOŽITÍ PŘI NAROZENÍ (MUŽI+ŽENY)</a:t>
            </a:r>
            <a:r>
              <a:rPr lang="cs-CZ" sz="3200" b="1" dirty="0">
                <a:solidFill>
                  <a:srgbClr val="0000CC"/>
                </a:solidFill>
              </a:rPr>
              <a:t> </a:t>
            </a:r>
            <a:endParaRPr lang="cs-CZ" sz="3200" dirty="0">
              <a:solidFill>
                <a:srgbClr val="0000CC"/>
              </a:solidFill>
            </a:endParaRPr>
          </a:p>
        </p:txBody>
      </p:sp>
      <p:sp>
        <p:nvSpPr>
          <p:cNvPr id="263331" name="Text Box 163"/>
          <p:cNvSpPr txBox="1">
            <a:spLocks noChangeArrowheads="1"/>
          </p:cNvSpPr>
          <p:nvPr/>
        </p:nvSpPr>
        <p:spPr bwMode="auto">
          <a:xfrm>
            <a:off x="915988" y="979488"/>
            <a:ext cx="2579687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b="1"/>
              <a:t>roky (věk)</a:t>
            </a:r>
            <a:endParaRPr lang="cs-CZ"/>
          </a:p>
        </p:txBody>
      </p:sp>
      <p:sp>
        <p:nvSpPr>
          <p:cNvPr id="263332" name="AutoShape 164"/>
          <p:cNvSpPr>
            <a:spLocks noChangeArrowheads="1"/>
          </p:cNvSpPr>
          <p:nvPr/>
        </p:nvSpPr>
        <p:spPr bwMode="auto">
          <a:xfrm>
            <a:off x="2619375" y="3600450"/>
            <a:ext cx="3705225" cy="247650"/>
          </a:xfrm>
          <a:prstGeom prst="leftRightArrow">
            <a:avLst>
              <a:gd name="adj1" fmla="val 50000"/>
              <a:gd name="adj2" fmla="val 106047"/>
            </a:avLst>
          </a:prstGeom>
          <a:solidFill>
            <a:srgbClr val="4C98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63333" name="Text Box 165"/>
          <p:cNvSpPr txBox="1">
            <a:spLocks noChangeArrowheads="1"/>
          </p:cNvSpPr>
          <p:nvPr/>
        </p:nvSpPr>
        <p:spPr bwMode="auto">
          <a:xfrm>
            <a:off x="3695700" y="3733800"/>
            <a:ext cx="1314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>
                <a:solidFill>
                  <a:srgbClr val="397200"/>
                </a:solidFill>
              </a:rPr>
              <a:t>22 roků</a:t>
            </a:r>
          </a:p>
        </p:txBody>
      </p:sp>
    </p:spTree>
    <p:extLst>
      <p:ext uri="{BB962C8B-B14F-4D97-AF65-F5344CB8AC3E}">
        <p14:creationId xmlns:p14="http://schemas.microsoft.com/office/powerpoint/2010/main" val="32317488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ChangeArrowheads="1"/>
          </p:cNvSpPr>
          <p:nvPr/>
        </p:nvSpPr>
        <p:spPr bwMode="auto">
          <a:xfrm>
            <a:off x="619125" y="954088"/>
            <a:ext cx="7967663" cy="5349875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4195" name="Text Box 3"/>
          <p:cNvSpPr txBox="1">
            <a:spLocks noChangeArrowheads="1"/>
          </p:cNvSpPr>
          <p:nvPr/>
        </p:nvSpPr>
        <p:spPr bwMode="auto">
          <a:xfrm>
            <a:off x="6577013" y="6334125"/>
            <a:ext cx="217328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b="1"/>
              <a:t>kalendářní roky</a:t>
            </a:r>
            <a:endParaRPr lang="cs-CZ"/>
          </a:p>
        </p:txBody>
      </p:sp>
      <p:sp>
        <p:nvSpPr>
          <p:cNvPr id="264196" name="Line 4"/>
          <p:cNvSpPr>
            <a:spLocks noChangeShapeType="1"/>
          </p:cNvSpPr>
          <p:nvPr/>
        </p:nvSpPr>
        <p:spPr bwMode="auto">
          <a:xfrm flipV="1">
            <a:off x="1635125" y="1489075"/>
            <a:ext cx="1588" cy="44672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4197" name="Line 5"/>
          <p:cNvSpPr>
            <a:spLocks noChangeShapeType="1"/>
          </p:cNvSpPr>
          <p:nvPr/>
        </p:nvSpPr>
        <p:spPr bwMode="auto">
          <a:xfrm flipH="1">
            <a:off x="1493838" y="5956300"/>
            <a:ext cx="1412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4198" name="Rectangle 6"/>
          <p:cNvSpPr>
            <a:spLocks noChangeArrowheads="1"/>
          </p:cNvSpPr>
          <p:nvPr/>
        </p:nvSpPr>
        <p:spPr bwMode="auto">
          <a:xfrm>
            <a:off x="1035050" y="5792788"/>
            <a:ext cx="3905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cs-CZ" b="1">
                <a:solidFill>
                  <a:srgbClr val="000000"/>
                </a:solidFill>
              </a:rPr>
              <a:t>65</a:t>
            </a:r>
            <a:endParaRPr lang="cs-CZ"/>
          </a:p>
        </p:txBody>
      </p:sp>
      <p:sp>
        <p:nvSpPr>
          <p:cNvPr id="264199" name="Line 7"/>
          <p:cNvSpPr>
            <a:spLocks noChangeShapeType="1"/>
          </p:cNvSpPr>
          <p:nvPr/>
        </p:nvSpPr>
        <p:spPr bwMode="auto">
          <a:xfrm flipH="1">
            <a:off x="1563688" y="5732463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4200" name="Line 8"/>
          <p:cNvSpPr>
            <a:spLocks noChangeShapeType="1"/>
          </p:cNvSpPr>
          <p:nvPr/>
        </p:nvSpPr>
        <p:spPr bwMode="auto">
          <a:xfrm flipH="1">
            <a:off x="1563688" y="5508625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4201" name="Line 9"/>
          <p:cNvSpPr>
            <a:spLocks noChangeShapeType="1"/>
          </p:cNvSpPr>
          <p:nvPr/>
        </p:nvSpPr>
        <p:spPr bwMode="auto">
          <a:xfrm flipH="1">
            <a:off x="1563688" y="5284788"/>
            <a:ext cx="714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4202" name="Line 10"/>
          <p:cNvSpPr>
            <a:spLocks noChangeShapeType="1"/>
          </p:cNvSpPr>
          <p:nvPr/>
        </p:nvSpPr>
        <p:spPr bwMode="auto">
          <a:xfrm flipH="1">
            <a:off x="1563688" y="5062538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4203" name="Line 11"/>
          <p:cNvSpPr>
            <a:spLocks noChangeShapeType="1"/>
          </p:cNvSpPr>
          <p:nvPr/>
        </p:nvSpPr>
        <p:spPr bwMode="auto">
          <a:xfrm flipH="1">
            <a:off x="1493838" y="4840288"/>
            <a:ext cx="1412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4204" name="Rectangle 12"/>
          <p:cNvSpPr>
            <a:spLocks noChangeArrowheads="1"/>
          </p:cNvSpPr>
          <p:nvPr/>
        </p:nvSpPr>
        <p:spPr bwMode="auto">
          <a:xfrm>
            <a:off x="1055688" y="4694238"/>
            <a:ext cx="3921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cs-CZ" b="1">
                <a:solidFill>
                  <a:srgbClr val="000000"/>
                </a:solidFill>
              </a:rPr>
              <a:t>70</a:t>
            </a:r>
            <a:endParaRPr lang="cs-CZ"/>
          </a:p>
        </p:txBody>
      </p:sp>
      <p:sp>
        <p:nvSpPr>
          <p:cNvPr id="264205" name="Line 13"/>
          <p:cNvSpPr>
            <a:spLocks noChangeShapeType="1"/>
          </p:cNvSpPr>
          <p:nvPr/>
        </p:nvSpPr>
        <p:spPr bwMode="auto">
          <a:xfrm flipV="1">
            <a:off x="1635125" y="4833938"/>
            <a:ext cx="6548438" cy="6350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4206" name="Line 14"/>
          <p:cNvSpPr>
            <a:spLocks noChangeShapeType="1"/>
          </p:cNvSpPr>
          <p:nvPr/>
        </p:nvSpPr>
        <p:spPr bwMode="auto">
          <a:xfrm flipH="1">
            <a:off x="1563688" y="4614863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4207" name="Line 15"/>
          <p:cNvSpPr>
            <a:spLocks noChangeShapeType="1"/>
          </p:cNvSpPr>
          <p:nvPr/>
        </p:nvSpPr>
        <p:spPr bwMode="auto">
          <a:xfrm flipH="1">
            <a:off x="1563688" y="4392613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4208" name="Line 16"/>
          <p:cNvSpPr>
            <a:spLocks noChangeShapeType="1"/>
          </p:cNvSpPr>
          <p:nvPr/>
        </p:nvSpPr>
        <p:spPr bwMode="auto">
          <a:xfrm flipH="1">
            <a:off x="1563688" y="4168775"/>
            <a:ext cx="714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4209" name="Line 17"/>
          <p:cNvSpPr>
            <a:spLocks noChangeShapeType="1"/>
          </p:cNvSpPr>
          <p:nvPr/>
        </p:nvSpPr>
        <p:spPr bwMode="auto">
          <a:xfrm flipH="1">
            <a:off x="1563688" y="3946525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4210" name="Line 18"/>
          <p:cNvSpPr>
            <a:spLocks noChangeShapeType="1"/>
          </p:cNvSpPr>
          <p:nvPr/>
        </p:nvSpPr>
        <p:spPr bwMode="auto">
          <a:xfrm flipH="1">
            <a:off x="1493838" y="3721100"/>
            <a:ext cx="141287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4211" name="Rectangle 19"/>
          <p:cNvSpPr>
            <a:spLocks noChangeArrowheads="1"/>
          </p:cNvSpPr>
          <p:nvPr/>
        </p:nvSpPr>
        <p:spPr bwMode="auto">
          <a:xfrm>
            <a:off x="1054100" y="3595688"/>
            <a:ext cx="392113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cs-CZ" b="1">
                <a:solidFill>
                  <a:srgbClr val="000000"/>
                </a:solidFill>
              </a:rPr>
              <a:t>75</a:t>
            </a:r>
            <a:endParaRPr lang="cs-CZ"/>
          </a:p>
        </p:txBody>
      </p:sp>
      <p:sp>
        <p:nvSpPr>
          <p:cNvPr id="264212" name="Line 20"/>
          <p:cNvSpPr>
            <a:spLocks noChangeShapeType="1"/>
          </p:cNvSpPr>
          <p:nvPr/>
        </p:nvSpPr>
        <p:spPr bwMode="auto">
          <a:xfrm>
            <a:off x="1635125" y="3721100"/>
            <a:ext cx="6538913" cy="1588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4213" name="Line 21"/>
          <p:cNvSpPr>
            <a:spLocks noChangeShapeType="1"/>
          </p:cNvSpPr>
          <p:nvPr/>
        </p:nvSpPr>
        <p:spPr bwMode="auto">
          <a:xfrm flipH="1">
            <a:off x="1563688" y="3498850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4214" name="Line 22"/>
          <p:cNvSpPr>
            <a:spLocks noChangeShapeType="1"/>
          </p:cNvSpPr>
          <p:nvPr/>
        </p:nvSpPr>
        <p:spPr bwMode="auto">
          <a:xfrm flipH="1">
            <a:off x="1563688" y="3275013"/>
            <a:ext cx="714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4215" name="Line 23"/>
          <p:cNvSpPr>
            <a:spLocks noChangeShapeType="1"/>
          </p:cNvSpPr>
          <p:nvPr/>
        </p:nvSpPr>
        <p:spPr bwMode="auto">
          <a:xfrm flipH="1">
            <a:off x="1563688" y="3052763"/>
            <a:ext cx="714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4216" name="Line 24"/>
          <p:cNvSpPr>
            <a:spLocks noChangeShapeType="1"/>
          </p:cNvSpPr>
          <p:nvPr/>
        </p:nvSpPr>
        <p:spPr bwMode="auto">
          <a:xfrm flipH="1">
            <a:off x="1563688" y="2828925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4217" name="Line 25"/>
          <p:cNvSpPr>
            <a:spLocks noChangeShapeType="1"/>
          </p:cNvSpPr>
          <p:nvPr/>
        </p:nvSpPr>
        <p:spPr bwMode="auto">
          <a:xfrm flipH="1">
            <a:off x="1493838" y="2605088"/>
            <a:ext cx="141287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4218" name="Rectangle 26"/>
          <p:cNvSpPr>
            <a:spLocks noChangeArrowheads="1"/>
          </p:cNvSpPr>
          <p:nvPr/>
        </p:nvSpPr>
        <p:spPr bwMode="auto">
          <a:xfrm>
            <a:off x="1065213" y="2466975"/>
            <a:ext cx="3921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cs-CZ" b="1">
                <a:solidFill>
                  <a:srgbClr val="000000"/>
                </a:solidFill>
              </a:rPr>
              <a:t>80</a:t>
            </a:r>
            <a:endParaRPr lang="cs-CZ"/>
          </a:p>
        </p:txBody>
      </p:sp>
      <p:sp>
        <p:nvSpPr>
          <p:cNvPr id="264219" name="Line 27"/>
          <p:cNvSpPr>
            <a:spLocks noChangeShapeType="1"/>
          </p:cNvSpPr>
          <p:nvPr/>
        </p:nvSpPr>
        <p:spPr bwMode="auto">
          <a:xfrm>
            <a:off x="1635125" y="2605088"/>
            <a:ext cx="6548438" cy="1587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4220" name="Line 28"/>
          <p:cNvSpPr>
            <a:spLocks noChangeShapeType="1"/>
          </p:cNvSpPr>
          <p:nvPr/>
        </p:nvSpPr>
        <p:spPr bwMode="auto">
          <a:xfrm flipH="1">
            <a:off x="1563688" y="2382838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4221" name="Line 29"/>
          <p:cNvSpPr>
            <a:spLocks noChangeShapeType="1"/>
          </p:cNvSpPr>
          <p:nvPr/>
        </p:nvSpPr>
        <p:spPr bwMode="auto">
          <a:xfrm flipH="1">
            <a:off x="1563688" y="2159000"/>
            <a:ext cx="714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4222" name="Line 30"/>
          <p:cNvSpPr>
            <a:spLocks noChangeShapeType="1"/>
          </p:cNvSpPr>
          <p:nvPr/>
        </p:nvSpPr>
        <p:spPr bwMode="auto">
          <a:xfrm flipH="1">
            <a:off x="1563688" y="1935163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4223" name="Line 31"/>
          <p:cNvSpPr>
            <a:spLocks noChangeShapeType="1"/>
          </p:cNvSpPr>
          <p:nvPr/>
        </p:nvSpPr>
        <p:spPr bwMode="auto">
          <a:xfrm flipH="1">
            <a:off x="1563688" y="1711325"/>
            <a:ext cx="714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4224" name="Line 32"/>
          <p:cNvSpPr>
            <a:spLocks noChangeShapeType="1"/>
          </p:cNvSpPr>
          <p:nvPr/>
        </p:nvSpPr>
        <p:spPr bwMode="auto">
          <a:xfrm flipH="1">
            <a:off x="1493838" y="1489075"/>
            <a:ext cx="141287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4225" name="Rectangle 33"/>
          <p:cNvSpPr>
            <a:spLocks noChangeArrowheads="1"/>
          </p:cNvSpPr>
          <p:nvPr/>
        </p:nvSpPr>
        <p:spPr bwMode="auto">
          <a:xfrm>
            <a:off x="1025525" y="1344613"/>
            <a:ext cx="3921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cs-CZ" b="1">
                <a:solidFill>
                  <a:srgbClr val="000000"/>
                </a:solidFill>
              </a:rPr>
              <a:t>85</a:t>
            </a:r>
            <a:endParaRPr lang="cs-CZ"/>
          </a:p>
        </p:txBody>
      </p:sp>
      <p:sp>
        <p:nvSpPr>
          <p:cNvPr id="264226" name="Line 34"/>
          <p:cNvSpPr>
            <a:spLocks noChangeShapeType="1"/>
          </p:cNvSpPr>
          <p:nvPr/>
        </p:nvSpPr>
        <p:spPr bwMode="auto">
          <a:xfrm>
            <a:off x="1635125" y="1489075"/>
            <a:ext cx="6559550" cy="1588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4227" name="Line 35"/>
          <p:cNvSpPr>
            <a:spLocks noChangeShapeType="1"/>
          </p:cNvSpPr>
          <p:nvPr/>
        </p:nvSpPr>
        <p:spPr bwMode="auto">
          <a:xfrm>
            <a:off x="1635125" y="5956300"/>
            <a:ext cx="65405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4228" name="Line 36"/>
          <p:cNvSpPr>
            <a:spLocks noChangeShapeType="1"/>
          </p:cNvSpPr>
          <p:nvPr/>
        </p:nvSpPr>
        <p:spPr bwMode="auto">
          <a:xfrm>
            <a:off x="1635125" y="5956300"/>
            <a:ext cx="1588" cy="88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4229" name="Rectangle 37"/>
          <p:cNvSpPr>
            <a:spLocks noChangeArrowheads="1"/>
          </p:cNvSpPr>
          <p:nvPr/>
        </p:nvSpPr>
        <p:spPr bwMode="auto">
          <a:xfrm>
            <a:off x="1341438" y="6073775"/>
            <a:ext cx="7826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cs-CZ" b="1">
                <a:solidFill>
                  <a:srgbClr val="000000"/>
                </a:solidFill>
              </a:rPr>
              <a:t>1970</a:t>
            </a:r>
            <a:endParaRPr lang="cs-CZ"/>
          </a:p>
        </p:txBody>
      </p:sp>
      <p:sp>
        <p:nvSpPr>
          <p:cNvPr id="264230" name="Line 38"/>
          <p:cNvSpPr>
            <a:spLocks noChangeShapeType="1"/>
          </p:cNvSpPr>
          <p:nvPr/>
        </p:nvSpPr>
        <p:spPr bwMode="auto">
          <a:xfrm>
            <a:off x="1798638" y="5956300"/>
            <a:ext cx="1587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4231" name="Line 39"/>
          <p:cNvSpPr>
            <a:spLocks noChangeShapeType="1"/>
          </p:cNvSpPr>
          <p:nvPr/>
        </p:nvSpPr>
        <p:spPr bwMode="auto">
          <a:xfrm>
            <a:off x="1963738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4232" name="Line 40"/>
          <p:cNvSpPr>
            <a:spLocks noChangeShapeType="1"/>
          </p:cNvSpPr>
          <p:nvPr/>
        </p:nvSpPr>
        <p:spPr bwMode="auto">
          <a:xfrm>
            <a:off x="2127250" y="5956300"/>
            <a:ext cx="1588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4233" name="Line 41"/>
          <p:cNvSpPr>
            <a:spLocks noChangeShapeType="1"/>
          </p:cNvSpPr>
          <p:nvPr/>
        </p:nvSpPr>
        <p:spPr bwMode="auto">
          <a:xfrm>
            <a:off x="2289175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4234" name="Line 42"/>
          <p:cNvSpPr>
            <a:spLocks noChangeShapeType="1"/>
          </p:cNvSpPr>
          <p:nvPr/>
        </p:nvSpPr>
        <p:spPr bwMode="auto">
          <a:xfrm>
            <a:off x="2452688" y="5956300"/>
            <a:ext cx="1587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4235" name="Line 43"/>
          <p:cNvSpPr>
            <a:spLocks noChangeShapeType="1"/>
          </p:cNvSpPr>
          <p:nvPr/>
        </p:nvSpPr>
        <p:spPr bwMode="auto">
          <a:xfrm>
            <a:off x="2617788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4236" name="Line 44"/>
          <p:cNvSpPr>
            <a:spLocks noChangeShapeType="1"/>
          </p:cNvSpPr>
          <p:nvPr/>
        </p:nvSpPr>
        <p:spPr bwMode="auto">
          <a:xfrm>
            <a:off x="2781300" y="5956300"/>
            <a:ext cx="1588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4237" name="Line 45"/>
          <p:cNvSpPr>
            <a:spLocks noChangeShapeType="1"/>
          </p:cNvSpPr>
          <p:nvPr/>
        </p:nvSpPr>
        <p:spPr bwMode="auto">
          <a:xfrm>
            <a:off x="2946400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4238" name="Line 46"/>
          <p:cNvSpPr>
            <a:spLocks noChangeShapeType="1"/>
          </p:cNvSpPr>
          <p:nvPr/>
        </p:nvSpPr>
        <p:spPr bwMode="auto">
          <a:xfrm>
            <a:off x="3109913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4239" name="Line 47"/>
          <p:cNvSpPr>
            <a:spLocks noChangeShapeType="1"/>
          </p:cNvSpPr>
          <p:nvPr/>
        </p:nvSpPr>
        <p:spPr bwMode="auto">
          <a:xfrm>
            <a:off x="3273425" y="5956300"/>
            <a:ext cx="0" cy="88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4240" name="Rectangle 48"/>
          <p:cNvSpPr>
            <a:spLocks noChangeArrowheads="1"/>
          </p:cNvSpPr>
          <p:nvPr/>
        </p:nvSpPr>
        <p:spPr bwMode="auto">
          <a:xfrm>
            <a:off x="2940050" y="6073775"/>
            <a:ext cx="781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cs-CZ" b="1">
                <a:solidFill>
                  <a:srgbClr val="000000"/>
                </a:solidFill>
              </a:rPr>
              <a:t>1980</a:t>
            </a:r>
            <a:endParaRPr lang="cs-CZ"/>
          </a:p>
        </p:txBody>
      </p:sp>
      <p:sp>
        <p:nvSpPr>
          <p:cNvPr id="264241" name="Line 49"/>
          <p:cNvSpPr>
            <a:spLocks noChangeShapeType="1"/>
          </p:cNvSpPr>
          <p:nvPr/>
        </p:nvSpPr>
        <p:spPr bwMode="auto">
          <a:xfrm flipV="1">
            <a:off x="3273425" y="1489075"/>
            <a:ext cx="0" cy="4467225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4242" name="Line 50"/>
          <p:cNvSpPr>
            <a:spLocks noChangeShapeType="1"/>
          </p:cNvSpPr>
          <p:nvPr/>
        </p:nvSpPr>
        <p:spPr bwMode="auto">
          <a:xfrm>
            <a:off x="3435350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4243" name="Line 51"/>
          <p:cNvSpPr>
            <a:spLocks noChangeShapeType="1"/>
          </p:cNvSpPr>
          <p:nvPr/>
        </p:nvSpPr>
        <p:spPr bwMode="auto">
          <a:xfrm>
            <a:off x="3598863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4244" name="Line 52"/>
          <p:cNvSpPr>
            <a:spLocks noChangeShapeType="1"/>
          </p:cNvSpPr>
          <p:nvPr/>
        </p:nvSpPr>
        <p:spPr bwMode="auto">
          <a:xfrm>
            <a:off x="3763963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4245" name="Line 53"/>
          <p:cNvSpPr>
            <a:spLocks noChangeShapeType="1"/>
          </p:cNvSpPr>
          <p:nvPr/>
        </p:nvSpPr>
        <p:spPr bwMode="auto">
          <a:xfrm>
            <a:off x="3927475" y="5956300"/>
            <a:ext cx="1588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4246" name="Line 54"/>
          <p:cNvSpPr>
            <a:spLocks noChangeShapeType="1"/>
          </p:cNvSpPr>
          <p:nvPr/>
        </p:nvSpPr>
        <p:spPr bwMode="auto">
          <a:xfrm>
            <a:off x="4090988" y="5956300"/>
            <a:ext cx="1587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4247" name="Line 55"/>
          <p:cNvSpPr>
            <a:spLocks noChangeShapeType="1"/>
          </p:cNvSpPr>
          <p:nvPr/>
        </p:nvSpPr>
        <p:spPr bwMode="auto">
          <a:xfrm>
            <a:off x="4256088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4248" name="Line 56"/>
          <p:cNvSpPr>
            <a:spLocks noChangeShapeType="1"/>
          </p:cNvSpPr>
          <p:nvPr/>
        </p:nvSpPr>
        <p:spPr bwMode="auto">
          <a:xfrm>
            <a:off x="4419600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4249" name="Line 57"/>
          <p:cNvSpPr>
            <a:spLocks noChangeShapeType="1"/>
          </p:cNvSpPr>
          <p:nvPr/>
        </p:nvSpPr>
        <p:spPr bwMode="auto">
          <a:xfrm>
            <a:off x="4581525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4250" name="Line 58"/>
          <p:cNvSpPr>
            <a:spLocks noChangeShapeType="1"/>
          </p:cNvSpPr>
          <p:nvPr/>
        </p:nvSpPr>
        <p:spPr bwMode="auto">
          <a:xfrm>
            <a:off x="4745038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4251" name="Line 59"/>
          <p:cNvSpPr>
            <a:spLocks noChangeShapeType="1"/>
          </p:cNvSpPr>
          <p:nvPr/>
        </p:nvSpPr>
        <p:spPr bwMode="auto">
          <a:xfrm>
            <a:off x="4908550" y="5956300"/>
            <a:ext cx="1588" cy="88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4252" name="Rectangle 60"/>
          <p:cNvSpPr>
            <a:spLocks noChangeArrowheads="1"/>
          </p:cNvSpPr>
          <p:nvPr/>
        </p:nvSpPr>
        <p:spPr bwMode="auto">
          <a:xfrm>
            <a:off x="4592638" y="6045200"/>
            <a:ext cx="781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cs-CZ" b="1">
                <a:solidFill>
                  <a:srgbClr val="000000"/>
                </a:solidFill>
              </a:rPr>
              <a:t>1990</a:t>
            </a:r>
            <a:endParaRPr lang="cs-CZ"/>
          </a:p>
        </p:txBody>
      </p:sp>
      <p:sp>
        <p:nvSpPr>
          <p:cNvPr id="264253" name="Line 61"/>
          <p:cNvSpPr>
            <a:spLocks noChangeShapeType="1"/>
          </p:cNvSpPr>
          <p:nvPr/>
        </p:nvSpPr>
        <p:spPr bwMode="auto">
          <a:xfrm flipV="1">
            <a:off x="4908550" y="1489075"/>
            <a:ext cx="1588" cy="4467225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4254" name="Line 62"/>
          <p:cNvSpPr>
            <a:spLocks noChangeShapeType="1"/>
          </p:cNvSpPr>
          <p:nvPr/>
        </p:nvSpPr>
        <p:spPr bwMode="auto">
          <a:xfrm>
            <a:off x="5073650" y="5956300"/>
            <a:ext cx="1588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4255" name="Line 63"/>
          <p:cNvSpPr>
            <a:spLocks noChangeShapeType="1"/>
          </p:cNvSpPr>
          <p:nvPr/>
        </p:nvSpPr>
        <p:spPr bwMode="auto">
          <a:xfrm>
            <a:off x="5237163" y="5956300"/>
            <a:ext cx="1587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4256" name="Line 64"/>
          <p:cNvSpPr>
            <a:spLocks noChangeShapeType="1"/>
          </p:cNvSpPr>
          <p:nvPr/>
        </p:nvSpPr>
        <p:spPr bwMode="auto">
          <a:xfrm>
            <a:off x="5402263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4257" name="Line 65"/>
          <p:cNvSpPr>
            <a:spLocks noChangeShapeType="1"/>
          </p:cNvSpPr>
          <p:nvPr/>
        </p:nvSpPr>
        <p:spPr bwMode="auto">
          <a:xfrm>
            <a:off x="5565775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4258" name="Line 66"/>
          <p:cNvSpPr>
            <a:spLocks noChangeShapeType="1"/>
          </p:cNvSpPr>
          <p:nvPr/>
        </p:nvSpPr>
        <p:spPr bwMode="auto">
          <a:xfrm>
            <a:off x="5730875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4259" name="Line 67"/>
          <p:cNvSpPr>
            <a:spLocks noChangeShapeType="1"/>
          </p:cNvSpPr>
          <p:nvPr/>
        </p:nvSpPr>
        <p:spPr bwMode="auto">
          <a:xfrm>
            <a:off x="5891213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4260" name="Line 68"/>
          <p:cNvSpPr>
            <a:spLocks noChangeShapeType="1"/>
          </p:cNvSpPr>
          <p:nvPr/>
        </p:nvSpPr>
        <p:spPr bwMode="auto">
          <a:xfrm>
            <a:off x="6056313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4261" name="Line 69"/>
          <p:cNvSpPr>
            <a:spLocks noChangeShapeType="1"/>
          </p:cNvSpPr>
          <p:nvPr/>
        </p:nvSpPr>
        <p:spPr bwMode="auto">
          <a:xfrm>
            <a:off x="6219825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4262" name="Line 70"/>
          <p:cNvSpPr>
            <a:spLocks noChangeShapeType="1"/>
          </p:cNvSpPr>
          <p:nvPr/>
        </p:nvSpPr>
        <p:spPr bwMode="auto">
          <a:xfrm>
            <a:off x="6383338" y="5956300"/>
            <a:ext cx="1587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4263" name="Line 71"/>
          <p:cNvSpPr>
            <a:spLocks noChangeShapeType="1"/>
          </p:cNvSpPr>
          <p:nvPr/>
        </p:nvSpPr>
        <p:spPr bwMode="auto">
          <a:xfrm>
            <a:off x="6548438" y="5956300"/>
            <a:ext cx="0" cy="88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4264" name="Rectangle 72"/>
          <p:cNvSpPr>
            <a:spLocks noChangeArrowheads="1"/>
          </p:cNvSpPr>
          <p:nvPr/>
        </p:nvSpPr>
        <p:spPr bwMode="auto">
          <a:xfrm>
            <a:off x="6267450" y="6073775"/>
            <a:ext cx="781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cs-CZ" b="1">
                <a:solidFill>
                  <a:srgbClr val="000000"/>
                </a:solidFill>
              </a:rPr>
              <a:t>2000</a:t>
            </a:r>
            <a:endParaRPr lang="cs-CZ"/>
          </a:p>
        </p:txBody>
      </p:sp>
      <p:sp>
        <p:nvSpPr>
          <p:cNvPr id="264265" name="Line 73"/>
          <p:cNvSpPr>
            <a:spLocks noChangeShapeType="1"/>
          </p:cNvSpPr>
          <p:nvPr/>
        </p:nvSpPr>
        <p:spPr bwMode="auto">
          <a:xfrm flipV="1">
            <a:off x="6548438" y="1489075"/>
            <a:ext cx="0" cy="4467225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4266" name="Line 74"/>
          <p:cNvSpPr>
            <a:spLocks noChangeShapeType="1"/>
          </p:cNvSpPr>
          <p:nvPr/>
        </p:nvSpPr>
        <p:spPr bwMode="auto">
          <a:xfrm>
            <a:off x="6711950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4267" name="Line 75"/>
          <p:cNvSpPr>
            <a:spLocks noChangeShapeType="1"/>
          </p:cNvSpPr>
          <p:nvPr/>
        </p:nvSpPr>
        <p:spPr bwMode="auto">
          <a:xfrm>
            <a:off x="6875463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4268" name="Line 76"/>
          <p:cNvSpPr>
            <a:spLocks noChangeShapeType="1"/>
          </p:cNvSpPr>
          <p:nvPr/>
        </p:nvSpPr>
        <p:spPr bwMode="auto">
          <a:xfrm>
            <a:off x="7040563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4269" name="Line 77"/>
          <p:cNvSpPr>
            <a:spLocks noChangeShapeType="1"/>
          </p:cNvSpPr>
          <p:nvPr/>
        </p:nvSpPr>
        <p:spPr bwMode="auto">
          <a:xfrm>
            <a:off x="7200900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4270" name="Line 78"/>
          <p:cNvSpPr>
            <a:spLocks noChangeShapeType="1"/>
          </p:cNvSpPr>
          <p:nvPr/>
        </p:nvSpPr>
        <p:spPr bwMode="auto">
          <a:xfrm>
            <a:off x="7366000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4271" name="Line 79"/>
          <p:cNvSpPr>
            <a:spLocks noChangeShapeType="1"/>
          </p:cNvSpPr>
          <p:nvPr/>
        </p:nvSpPr>
        <p:spPr bwMode="auto">
          <a:xfrm>
            <a:off x="7529513" y="5956300"/>
            <a:ext cx="1587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4272" name="Line 80"/>
          <p:cNvSpPr>
            <a:spLocks noChangeShapeType="1"/>
          </p:cNvSpPr>
          <p:nvPr/>
        </p:nvSpPr>
        <p:spPr bwMode="auto">
          <a:xfrm>
            <a:off x="7693025" y="5956300"/>
            <a:ext cx="1588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4273" name="Line 81"/>
          <p:cNvSpPr>
            <a:spLocks noChangeShapeType="1"/>
          </p:cNvSpPr>
          <p:nvPr/>
        </p:nvSpPr>
        <p:spPr bwMode="auto">
          <a:xfrm>
            <a:off x="7858125" y="5956300"/>
            <a:ext cx="1588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4274" name="Line 82"/>
          <p:cNvSpPr>
            <a:spLocks noChangeShapeType="1"/>
          </p:cNvSpPr>
          <p:nvPr/>
        </p:nvSpPr>
        <p:spPr bwMode="auto">
          <a:xfrm>
            <a:off x="8021638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4275" name="Line 83"/>
          <p:cNvSpPr>
            <a:spLocks noChangeShapeType="1"/>
          </p:cNvSpPr>
          <p:nvPr/>
        </p:nvSpPr>
        <p:spPr bwMode="auto">
          <a:xfrm>
            <a:off x="8186738" y="5956300"/>
            <a:ext cx="0" cy="88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4276" name="Rectangle 84"/>
          <p:cNvSpPr>
            <a:spLocks noChangeArrowheads="1"/>
          </p:cNvSpPr>
          <p:nvPr/>
        </p:nvSpPr>
        <p:spPr bwMode="auto">
          <a:xfrm>
            <a:off x="7847013" y="6069013"/>
            <a:ext cx="7826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cs-CZ" b="1">
                <a:solidFill>
                  <a:srgbClr val="000000"/>
                </a:solidFill>
              </a:rPr>
              <a:t>2010</a:t>
            </a:r>
            <a:endParaRPr lang="cs-CZ"/>
          </a:p>
        </p:txBody>
      </p:sp>
      <p:sp>
        <p:nvSpPr>
          <p:cNvPr id="264277" name="Line 85"/>
          <p:cNvSpPr>
            <a:spLocks noChangeShapeType="1"/>
          </p:cNvSpPr>
          <p:nvPr/>
        </p:nvSpPr>
        <p:spPr bwMode="auto">
          <a:xfrm flipV="1">
            <a:off x="8186738" y="1489075"/>
            <a:ext cx="0" cy="4467225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4278" name="Line 86"/>
          <p:cNvSpPr>
            <a:spLocks noChangeShapeType="1"/>
          </p:cNvSpPr>
          <p:nvPr/>
        </p:nvSpPr>
        <p:spPr bwMode="auto">
          <a:xfrm>
            <a:off x="1635125" y="3760788"/>
            <a:ext cx="163513" cy="1587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4279" name="Line 87"/>
          <p:cNvSpPr>
            <a:spLocks noChangeShapeType="1"/>
          </p:cNvSpPr>
          <p:nvPr/>
        </p:nvSpPr>
        <p:spPr bwMode="auto">
          <a:xfrm flipV="1">
            <a:off x="1798638" y="3759200"/>
            <a:ext cx="165100" cy="17463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4280" name="Line 88"/>
          <p:cNvSpPr>
            <a:spLocks noChangeShapeType="1"/>
          </p:cNvSpPr>
          <p:nvPr/>
        </p:nvSpPr>
        <p:spPr bwMode="auto">
          <a:xfrm flipV="1">
            <a:off x="1963738" y="3725863"/>
            <a:ext cx="163512" cy="3333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4281" name="Line 89"/>
          <p:cNvSpPr>
            <a:spLocks noChangeShapeType="1"/>
          </p:cNvSpPr>
          <p:nvPr/>
        </p:nvSpPr>
        <p:spPr bwMode="auto">
          <a:xfrm flipV="1">
            <a:off x="2127250" y="3697288"/>
            <a:ext cx="161925" cy="2857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4282" name="Line 90"/>
          <p:cNvSpPr>
            <a:spLocks noChangeShapeType="1"/>
          </p:cNvSpPr>
          <p:nvPr/>
        </p:nvSpPr>
        <p:spPr bwMode="auto">
          <a:xfrm>
            <a:off x="2289175" y="3697288"/>
            <a:ext cx="163513" cy="635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4283" name="Line 91"/>
          <p:cNvSpPr>
            <a:spLocks noChangeShapeType="1"/>
          </p:cNvSpPr>
          <p:nvPr/>
        </p:nvSpPr>
        <p:spPr bwMode="auto">
          <a:xfrm>
            <a:off x="2452688" y="3703638"/>
            <a:ext cx="165100" cy="158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4284" name="Line 92"/>
          <p:cNvSpPr>
            <a:spLocks noChangeShapeType="1"/>
          </p:cNvSpPr>
          <p:nvPr/>
        </p:nvSpPr>
        <p:spPr bwMode="auto">
          <a:xfrm flipV="1">
            <a:off x="2617788" y="3603625"/>
            <a:ext cx="163512" cy="10160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4285" name="Line 93"/>
          <p:cNvSpPr>
            <a:spLocks noChangeShapeType="1"/>
          </p:cNvSpPr>
          <p:nvPr/>
        </p:nvSpPr>
        <p:spPr bwMode="auto">
          <a:xfrm flipV="1">
            <a:off x="2781300" y="3582988"/>
            <a:ext cx="165100" cy="2063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4286" name="Line 94"/>
          <p:cNvSpPr>
            <a:spLocks noChangeShapeType="1"/>
          </p:cNvSpPr>
          <p:nvPr/>
        </p:nvSpPr>
        <p:spPr bwMode="auto">
          <a:xfrm flipV="1">
            <a:off x="2946400" y="3575050"/>
            <a:ext cx="163513" cy="7938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4287" name="Line 95"/>
          <p:cNvSpPr>
            <a:spLocks noChangeShapeType="1"/>
          </p:cNvSpPr>
          <p:nvPr/>
        </p:nvSpPr>
        <p:spPr bwMode="auto">
          <a:xfrm flipV="1">
            <a:off x="3109913" y="3529013"/>
            <a:ext cx="163512" cy="4603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4288" name="Line 96"/>
          <p:cNvSpPr>
            <a:spLocks noChangeShapeType="1"/>
          </p:cNvSpPr>
          <p:nvPr/>
        </p:nvSpPr>
        <p:spPr bwMode="auto">
          <a:xfrm flipV="1">
            <a:off x="3273425" y="3462338"/>
            <a:ext cx="161925" cy="6667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4289" name="Line 97"/>
          <p:cNvSpPr>
            <a:spLocks noChangeShapeType="1"/>
          </p:cNvSpPr>
          <p:nvPr/>
        </p:nvSpPr>
        <p:spPr bwMode="auto">
          <a:xfrm flipV="1">
            <a:off x="3435350" y="3384550"/>
            <a:ext cx="163513" cy="77788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4290" name="Line 98"/>
          <p:cNvSpPr>
            <a:spLocks noChangeShapeType="1"/>
          </p:cNvSpPr>
          <p:nvPr/>
        </p:nvSpPr>
        <p:spPr bwMode="auto">
          <a:xfrm flipV="1">
            <a:off x="3598863" y="3336925"/>
            <a:ext cx="165100" cy="4762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4291" name="Line 99"/>
          <p:cNvSpPr>
            <a:spLocks noChangeShapeType="1"/>
          </p:cNvSpPr>
          <p:nvPr/>
        </p:nvSpPr>
        <p:spPr bwMode="auto">
          <a:xfrm flipV="1">
            <a:off x="3763963" y="3271838"/>
            <a:ext cx="163512" cy="6508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4292" name="Line 100"/>
          <p:cNvSpPr>
            <a:spLocks noChangeShapeType="1"/>
          </p:cNvSpPr>
          <p:nvPr/>
        </p:nvSpPr>
        <p:spPr bwMode="auto">
          <a:xfrm>
            <a:off x="3927475" y="3271838"/>
            <a:ext cx="163513" cy="3968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4293" name="Line 101"/>
          <p:cNvSpPr>
            <a:spLocks noChangeShapeType="1"/>
          </p:cNvSpPr>
          <p:nvPr/>
        </p:nvSpPr>
        <p:spPr bwMode="auto">
          <a:xfrm flipV="1">
            <a:off x="4090988" y="3246438"/>
            <a:ext cx="165100" cy="6508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4294" name="Line 102"/>
          <p:cNvSpPr>
            <a:spLocks noChangeShapeType="1"/>
          </p:cNvSpPr>
          <p:nvPr/>
        </p:nvSpPr>
        <p:spPr bwMode="auto">
          <a:xfrm flipV="1">
            <a:off x="4256088" y="3211513"/>
            <a:ext cx="163512" cy="3492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4295" name="Line 103"/>
          <p:cNvSpPr>
            <a:spLocks noChangeShapeType="1"/>
          </p:cNvSpPr>
          <p:nvPr/>
        </p:nvSpPr>
        <p:spPr bwMode="auto">
          <a:xfrm>
            <a:off x="4419600" y="3211513"/>
            <a:ext cx="161925" cy="3333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4296" name="Line 104"/>
          <p:cNvSpPr>
            <a:spLocks noChangeShapeType="1"/>
          </p:cNvSpPr>
          <p:nvPr/>
        </p:nvSpPr>
        <p:spPr bwMode="auto">
          <a:xfrm flipV="1">
            <a:off x="4581525" y="3086100"/>
            <a:ext cx="163513" cy="15875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4297" name="Line 105"/>
          <p:cNvSpPr>
            <a:spLocks noChangeShapeType="1"/>
          </p:cNvSpPr>
          <p:nvPr/>
        </p:nvSpPr>
        <p:spPr bwMode="auto">
          <a:xfrm>
            <a:off x="4745038" y="3086100"/>
            <a:ext cx="163512" cy="1905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4298" name="Line 106"/>
          <p:cNvSpPr>
            <a:spLocks noChangeShapeType="1"/>
          </p:cNvSpPr>
          <p:nvPr/>
        </p:nvSpPr>
        <p:spPr bwMode="auto">
          <a:xfrm flipV="1">
            <a:off x="4908550" y="3063875"/>
            <a:ext cx="165100" cy="4127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4299" name="Line 107"/>
          <p:cNvSpPr>
            <a:spLocks noChangeShapeType="1"/>
          </p:cNvSpPr>
          <p:nvPr/>
        </p:nvSpPr>
        <p:spPr bwMode="auto">
          <a:xfrm flipV="1">
            <a:off x="5073650" y="2979738"/>
            <a:ext cx="163513" cy="8413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4300" name="Line 108"/>
          <p:cNvSpPr>
            <a:spLocks noChangeShapeType="1"/>
          </p:cNvSpPr>
          <p:nvPr/>
        </p:nvSpPr>
        <p:spPr bwMode="auto">
          <a:xfrm>
            <a:off x="5237163" y="2979738"/>
            <a:ext cx="165100" cy="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4301" name="Line 109"/>
          <p:cNvSpPr>
            <a:spLocks noChangeShapeType="1"/>
          </p:cNvSpPr>
          <p:nvPr/>
        </p:nvSpPr>
        <p:spPr bwMode="auto">
          <a:xfrm flipV="1">
            <a:off x="5402263" y="2820988"/>
            <a:ext cx="163512" cy="15875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4302" name="Line 110"/>
          <p:cNvSpPr>
            <a:spLocks noChangeShapeType="1"/>
          </p:cNvSpPr>
          <p:nvPr/>
        </p:nvSpPr>
        <p:spPr bwMode="auto">
          <a:xfrm flipV="1">
            <a:off x="5565775" y="2814638"/>
            <a:ext cx="165100" cy="635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4303" name="Line 111"/>
          <p:cNvSpPr>
            <a:spLocks noChangeShapeType="1"/>
          </p:cNvSpPr>
          <p:nvPr/>
        </p:nvSpPr>
        <p:spPr bwMode="auto">
          <a:xfrm flipV="1">
            <a:off x="5730875" y="2765425"/>
            <a:ext cx="160338" cy="49213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4304" name="Line 112"/>
          <p:cNvSpPr>
            <a:spLocks noChangeShapeType="1"/>
          </p:cNvSpPr>
          <p:nvPr/>
        </p:nvSpPr>
        <p:spPr bwMode="auto">
          <a:xfrm flipV="1">
            <a:off x="5891213" y="2719388"/>
            <a:ext cx="165100" cy="4603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4305" name="Line 113"/>
          <p:cNvSpPr>
            <a:spLocks noChangeShapeType="1"/>
          </p:cNvSpPr>
          <p:nvPr/>
        </p:nvSpPr>
        <p:spPr bwMode="auto">
          <a:xfrm flipV="1">
            <a:off x="6056313" y="2697163"/>
            <a:ext cx="163512" cy="2222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4306" name="Line 114"/>
          <p:cNvSpPr>
            <a:spLocks noChangeShapeType="1"/>
          </p:cNvSpPr>
          <p:nvPr/>
        </p:nvSpPr>
        <p:spPr bwMode="auto">
          <a:xfrm flipV="1">
            <a:off x="6219825" y="2687638"/>
            <a:ext cx="163513" cy="952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4307" name="Line 115"/>
          <p:cNvSpPr>
            <a:spLocks noChangeShapeType="1"/>
          </p:cNvSpPr>
          <p:nvPr/>
        </p:nvSpPr>
        <p:spPr bwMode="auto">
          <a:xfrm flipV="1">
            <a:off x="6383338" y="2624138"/>
            <a:ext cx="165100" cy="6350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4308" name="Line 116"/>
          <p:cNvSpPr>
            <a:spLocks noChangeShapeType="1"/>
          </p:cNvSpPr>
          <p:nvPr/>
        </p:nvSpPr>
        <p:spPr bwMode="auto">
          <a:xfrm flipV="1">
            <a:off x="6548438" y="2603500"/>
            <a:ext cx="163512" cy="20638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4309" name="Line 117"/>
          <p:cNvSpPr>
            <a:spLocks noChangeShapeType="1"/>
          </p:cNvSpPr>
          <p:nvPr/>
        </p:nvSpPr>
        <p:spPr bwMode="auto">
          <a:xfrm flipV="1">
            <a:off x="6711950" y="2586038"/>
            <a:ext cx="163513" cy="17462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4310" name="Line 118"/>
          <p:cNvSpPr>
            <a:spLocks noChangeShapeType="1"/>
          </p:cNvSpPr>
          <p:nvPr/>
        </p:nvSpPr>
        <p:spPr bwMode="auto">
          <a:xfrm flipV="1">
            <a:off x="6875463" y="2522538"/>
            <a:ext cx="165100" cy="6350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4311" name="Line 119"/>
          <p:cNvSpPr>
            <a:spLocks noChangeShapeType="1"/>
          </p:cNvSpPr>
          <p:nvPr/>
        </p:nvSpPr>
        <p:spPr bwMode="auto">
          <a:xfrm flipV="1">
            <a:off x="7040563" y="2482850"/>
            <a:ext cx="160337" cy="39688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4312" name="Line 120"/>
          <p:cNvSpPr>
            <a:spLocks noChangeShapeType="1"/>
          </p:cNvSpPr>
          <p:nvPr/>
        </p:nvSpPr>
        <p:spPr bwMode="auto">
          <a:xfrm flipV="1">
            <a:off x="7200900" y="2424113"/>
            <a:ext cx="165100" cy="5873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4313" name="Line 121"/>
          <p:cNvSpPr>
            <a:spLocks noChangeShapeType="1"/>
          </p:cNvSpPr>
          <p:nvPr/>
        </p:nvSpPr>
        <p:spPr bwMode="auto">
          <a:xfrm flipV="1">
            <a:off x="7366000" y="2370138"/>
            <a:ext cx="163513" cy="5397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4314" name="Line 122"/>
          <p:cNvSpPr>
            <a:spLocks noChangeShapeType="1"/>
          </p:cNvSpPr>
          <p:nvPr/>
        </p:nvSpPr>
        <p:spPr bwMode="auto">
          <a:xfrm flipV="1">
            <a:off x="7529513" y="2341563"/>
            <a:ext cx="163512" cy="2857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4315" name="Line 123"/>
          <p:cNvSpPr>
            <a:spLocks noChangeShapeType="1"/>
          </p:cNvSpPr>
          <p:nvPr/>
        </p:nvSpPr>
        <p:spPr bwMode="auto">
          <a:xfrm flipV="1">
            <a:off x="7693025" y="2303463"/>
            <a:ext cx="165100" cy="3810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4316" name="Line 124"/>
          <p:cNvSpPr>
            <a:spLocks noChangeShapeType="1"/>
          </p:cNvSpPr>
          <p:nvPr/>
        </p:nvSpPr>
        <p:spPr bwMode="auto">
          <a:xfrm flipV="1">
            <a:off x="1798638" y="4759325"/>
            <a:ext cx="165100" cy="153988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4317" name="Line 125"/>
          <p:cNvSpPr>
            <a:spLocks noChangeShapeType="1"/>
          </p:cNvSpPr>
          <p:nvPr/>
        </p:nvSpPr>
        <p:spPr bwMode="auto">
          <a:xfrm>
            <a:off x="1963738" y="4759325"/>
            <a:ext cx="163512" cy="8255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4318" name="Line 126"/>
          <p:cNvSpPr>
            <a:spLocks noChangeShapeType="1"/>
          </p:cNvSpPr>
          <p:nvPr/>
        </p:nvSpPr>
        <p:spPr bwMode="auto">
          <a:xfrm flipV="1">
            <a:off x="2127250" y="4824413"/>
            <a:ext cx="161925" cy="17462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4319" name="Line 127"/>
          <p:cNvSpPr>
            <a:spLocks noChangeShapeType="1"/>
          </p:cNvSpPr>
          <p:nvPr/>
        </p:nvSpPr>
        <p:spPr bwMode="auto">
          <a:xfrm flipV="1">
            <a:off x="2289175" y="4752975"/>
            <a:ext cx="163513" cy="71438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4320" name="Line 128"/>
          <p:cNvSpPr>
            <a:spLocks noChangeShapeType="1"/>
          </p:cNvSpPr>
          <p:nvPr/>
        </p:nvSpPr>
        <p:spPr bwMode="auto">
          <a:xfrm flipV="1">
            <a:off x="2452688" y="4724400"/>
            <a:ext cx="165100" cy="2857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4321" name="Line 129"/>
          <p:cNvSpPr>
            <a:spLocks noChangeShapeType="1"/>
          </p:cNvSpPr>
          <p:nvPr/>
        </p:nvSpPr>
        <p:spPr bwMode="auto">
          <a:xfrm flipV="1">
            <a:off x="2617788" y="4716463"/>
            <a:ext cx="163512" cy="7937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4322" name="Line 130"/>
          <p:cNvSpPr>
            <a:spLocks noChangeShapeType="1"/>
          </p:cNvSpPr>
          <p:nvPr/>
        </p:nvSpPr>
        <p:spPr bwMode="auto">
          <a:xfrm flipV="1">
            <a:off x="2781300" y="4695825"/>
            <a:ext cx="165100" cy="20638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4323" name="Line 131"/>
          <p:cNvSpPr>
            <a:spLocks noChangeShapeType="1"/>
          </p:cNvSpPr>
          <p:nvPr/>
        </p:nvSpPr>
        <p:spPr bwMode="auto">
          <a:xfrm flipV="1">
            <a:off x="2946400" y="4675188"/>
            <a:ext cx="163513" cy="20637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4324" name="Line 132"/>
          <p:cNvSpPr>
            <a:spLocks noChangeShapeType="1"/>
          </p:cNvSpPr>
          <p:nvPr/>
        </p:nvSpPr>
        <p:spPr bwMode="auto">
          <a:xfrm>
            <a:off x="3109913" y="4675188"/>
            <a:ext cx="163512" cy="9842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4325" name="Line 133"/>
          <p:cNvSpPr>
            <a:spLocks noChangeShapeType="1"/>
          </p:cNvSpPr>
          <p:nvPr/>
        </p:nvSpPr>
        <p:spPr bwMode="auto">
          <a:xfrm flipV="1">
            <a:off x="3273425" y="4694238"/>
            <a:ext cx="161925" cy="7937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4326" name="Line 134"/>
          <p:cNvSpPr>
            <a:spLocks noChangeShapeType="1"/>
          </p:cNvSpPr>
          <p:nvPr/>
        </p:nvSpPr>
        <p:spPr bwMode="auto">
          <a:xfrm flipV="1">
            <a:off x="3435350" y="4672013"/>
            <a:ext cx="163513" cy="2222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4327" name="Line 135"/>
          <p:cNvSpPr>
            <a:spLocks noChangeShapeType="1"/>
          </p:cNvSpPr>
          <p:nvPr/>
        </p:nvSpPr>
        <p:spPr bwMode="auto">
          <a:xfrm>
            <a:off x="3598863" y="4672013"/>
            <a:ext cx="165100" cy="4445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4328" name="Line 136"/>
          <p:cNvSpPr>
            <a:spLocks noChangeShapeType="1"/>
          </p:cNvSpPr>
          <p:nvPr/>
        </p:nvSpPr>
        <p:spPr bwMode="auto">
          <a:xfrm flipV="1">
            <a:off x="3763963" y="4692650"/>
            <a:ext cx="163512" cy="23813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4329" name="Line 137"/>
          <p:cNvSpPr>
            <a:spLocks noChangeShapeType="1"/>
          </p:cNvSpPr>
          <p:nvPr/>
        </p:nvSpPr>
        <p:spPr bwMode="auto">
          <a:xfrm flipV="1">
            <a:off x="3927475" y="4586288"/>
            <a:ext cx="328613" cy="106362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4330" name="Line 138"/>
          <p:cNvSpPr>
            <a:spLocks noChangeShapeType="1"/>
          </p:cNvSpPr>
          <p:nvPr/>
        </p:nvSpPr>
        <p:spPr bwMode="auto">
          <a:xfrm flipV="1">
            <a:off x="4256088" y="4483100"/>
            <a:ext cx="163512" cy="103188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4331" name="Line 139"/>
          <p:cNvSpPr>
            <a:spLocks noChangeShapeType="1"/>
          </p:cNvSpPr>
          <p:nvPr/>
        </p:nvSpPr>
        <p:spPr bwMode="auto">
          <a:xfrm flipV="1">
            <a:off x="4419600" y="4441825"/>
            <a:ext cx="161925" cy="4127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4332" name="Line 140"/>
          <p:cNvSpPr>
            <a:spLocks noChangeShapeType="1"/>
          </p:cNvSpPr>
          <p:nvPr/>
        </p:nvSpPr>
        <p:spPr bwMode="auto">
          <a:xfrm flipV="1">
            <a:off x="4581525" y="4433888"/>
            <a:ext cx="163513" cy="7937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4333" name="Line 141"/>
          <p:cNvSpPr>
            <a:spLocks noChangeShapeType="1"/>
          </p:cNvSpPr>
          <p:nvPr/>
        </p:nvSpPr>
        <p:spPr bwMode="auto">
          <a:xfrm>
            <a:off x="4745038" y="4433888"/>
            <a:ext cx="163512" cy="635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4334" name="Line 142"/>
          <p:cNvSpPr>
            <a:spLocks noChangeShapeType="1"/>
          </p:cNvSpPr>
          <p:nvPr/>
        </p:nvSpPr>
        <p:spPr bwMode="auto">
          <a:xfrm flipV="1">
            <a:off x="4908550" y="4378325"/>
            <a:ext cx="165100" cy="119063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4335" name="Line 143"/>
          <p:cNvSpPr>
            <a:spLocks noChangeShapeType="1"/>
          </p:cNvSpPr>
          <p:nvPr/>
        </p:nvSpPr>
        <p:spPr bwMode="auto">
          <a:xfrm flipV="1">
            <a:off x="5073650" y="4295775"/>
            <a:ext cx="163513" cy="8255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4336" name="Line 144"/>
          <p:cNvSpPr>
            <a:spLocks noChangeShapeType="1"/>
          </p:cNvSpPr>
          <p:nvPr/>
        </p:nvSpPr>
        <p:spPr bwMode="auto">
          <a:xfrm flipV="1">
            <a:off x="5237163" y="4179888"/>
            <a:ext cx="165100" cy="115887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4337" name="Line 145"/>
          <p:cNvSpPr>
            <a:spLocks noChangeShapeType="1"/>
          </p:cNvSpPr>
          <p:nvPr/>
        </p:nvSpPr>
        <p:spPr bwMode="auto">
          <a:xfrm flipV="1">
            <a:off x="5402263" y="4132263"/>
            <a:ext cx="163512" cy="4762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4338" name="Line 146"/>
          <p:cNvSpPr>
            <a:spLocks noChangeShapeType="1"/>
          </p:cNvSpPr>
          <p:nvPr/>
        </p:nvSpPr>
        <p:spPr bwMode="auto">
          <a:xfrm flipV="1">
            <a:off x="5565775" y="4098925"/>
            <a:ext cx="165100" cy="33338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4339" name="Line 147"/>
          <p:cNvSpPr>
            <a:spLocks noChangeShapeType="1"/>
          </p:cNvSpPr>
          <p:nvPr/>
        </p:nvSpPr>
        <p:spPr bwMode="auto">
          <a:xfrm flipV="1">
            <a:off x="5730875" y="3938588"/>
            <a:ext cx="160338" cy="160337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4340" name="Line 148"/>
          <p:cNvSpPr>
            <a:spLocks noChangeShapeType="1"/>
          </p:cNvSpPr>
          <p:nvPr/>
        </p:nvSpPr>
        <p:spPr bwMode="auto">
          <a:xfrm flipV="1">
            <a:off x="5891213" y="3916363"/>
            <a:ext cx="165100" cy="2222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4341" name="Line 149"/>
          <p:cNvSpPr>
            <a:spLocks noChangeShapeType="1"/>
          </p:cNvSpPr>
          <p:nvPr/>
        </p:nvSpPr>
        <p:spPr bwMode="auto">
          <a:xfrm flipV="1">
            <a:off x="6056313" y="3778250"/>
            <a:ext cx="163512" cy="138113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4342" name="Line 150"/>
          <p:cNvSpPr>
            <a:spLocks noChangeShapeType="1"/>
          </p:cNvSpPr>
          <p:nvPr/>
        </p:nvSpPr>
        <p:spPr bwMode="auto">
          <a:xfrm flipV="1">
            <a:off x="6219825" y="3735388"/>
            <a:ext cx="163513" cy="42862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4343" name="Line 151"/>
          <p:cNvSpPr>
            <a:spLocks noChangeShapeType="1"/>
          </p:cNvSpPr>
          <p:nvPr/>
        </p:nvSpPr>
        <p:spPr bwMode="auto">
          <a:xfrm flipV="1">
            <a:off x="6383338" y="3676650"/>
            <a:ext cx="165100" cy="58738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4344" name="Line 152"/>
          <p:cNvSpPr>
            <a:spLocks noChangeShapeType="1"/>
          </p:cNvSpPr>
          <p:nvPr/>
        </p:nvSpPr>
        <p:spPr bwMode="auto">
          <a:xfrm flipV="1">
            <a:off x="6548438" y="3627438"/>
            <a:ext cx="163512" cy="49212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4345" name="Line 153"/>
          <p:cNvSpPr>
            <a:spLocks noChangeShapeType="1"/>
          </p:cNvSpPr>
          <p:nvPr/>
        </p:nvSpPr>
        <p:spPr bwMode="auto">
          <a:xfrm flipV="1">
            <a:off x="6711950" y="3609975"/>
            <a:ext cx="163513" cy="17463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4346" name="Line 154"/>
          <p:cNvSpPr>
            <a:spLocks noChangeShapeType="1"/>
          </p:cNvSpPr>
          <p:nvPr/>
        </p:nvSpPr>
        <p:spPr bwMode="auto">
          <a:xfrm>
            <a:off x="6875463" y="3609975"/>
            <a:ext cx="165100" cy="2222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4347" name="Line 155"/>
          <p:cNvSpPr>
            <a:spLocks noChangeShapeType="1"/>
          </p:cNvSpPr>
          <p:nvPr/>
        </p:nvSpPr>
        <p:spPr bwMode="auto">
          <a:xfrm flipV="1">
            <a:off x="7040563" y="3508375"/>
            <a:ext cx="160337" cy="12382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4348" name="Line 156"/>
          <p:cNvSpPr>
            <a:spLocks noChangeShapeType="1"/>
          </p:cNvSpPr>
          <p:nvPr/>
        </p:nvSpPr>
        <p:spPr bwMode="auto">
          <a:xfrm flipV="1">
            <a:off x="7200900" y="3457575"/>
            <a:ext cx="165100" cy="508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4349" name="Line 157"/>
          <p:cNvSpPr>
            <a:spLocks noChangeShapeType="1"/>
          </p:cNvSpPr>
          <p:nvPr/>
        </p:nvSpPr>
        <p:spPr bwMode="auto">
          <a:xfrm flipV="1">
            <a:off x="7366000" y="3317875"/>
            <a:ext cx="163513" cy="1397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4350" name="Line 158"/>
          <p:cNvSpPr>
            <a:spLocks noChangeShapeType="1"/>
          </p:cNvSpPr>
          <p:nvPr/>
        </p:nvSpPr>
        <p:spPr bwMode="auto">
          <a:xfrm flipV="1">
            <a:off x="7529513" y="3254375"/>
            <a:ext cx="163512" cy="635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4351" name="Line 159"/>
          <p:cNvSpPr>
            <a:spLocks noChangeShapeType="1"/>
          </p:cNvSpPr>
          <p:nvPr/>
        </p:nvSpPr>
        <p:spPr bwMode="auto">
          <a:xfrm flipV="1">
            <a:off x="7693025" y="3184525"/>
            <a:ext cx="165100" cy="6985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4352" name="Text Box 160"/>
          <p:cNvSpPr txBox="1">
            <a:spLocks noChangeArrowheads="1"/>
          </p:cNvSpPr>
          <p:nvPr/>
        </p:nvSpPr>
        <p:spPr bwMode="auto">
          <a:xfrm>
            <a:off x="3760788" y="2208213"/>
            <a:ext cx="27209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sz="2400" b="1">
                <a:solidFill>
                  <a:srgbClr val="000080"/>
                </a:solidFill>
              </a:rPr>
              <a:t>ŠVÉDSKO</a:t>
            </a:r>
            <a:endParaRPr lang="cs-CZ" sz="2400"/>
          </a:p>
        </p:txBody>
      </p:sp>
      <p:sp>
        <p:nvSpPr>
          <p:cNvPr id="264353" name="Text Box 161"/>
          <p:cNvSpPr txBox="1">
            <a:spLocks noChangeArrowheads="1"/>
          </p:cNvSpPr>
          <p:nvPr/>
        </p:nvSpPr>
        <p:spPr bwMode="auto">
          <a:xfrm>
            <a:off x="5135563" y="4403725"/>
            <a:ext cx="3259137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sz="2400" b="1">
                <a:solidFill>
                  <a:srgbClr val="FF6600"/>
                </a:solidFill>
              </a:rPr>
              <a:t>ČESKÁ </a:t>
            </a:r>
          </a:p>
          <a:p>
            <a:r>
              <a:rPr lang="cs-CZ" sz="2400" b="1">
                <a:solidFill>
                  <a:srgbClr val="FF6600"/>
                </a:solidFill>
              </a:rPr>
              <a:t>REPUBLIKA</a:t>
            </a:r>
            <a:endParaRPr lang="cs-CZ" sz="2400"/>
          </a:p>
        </p:txBody>
      </p:sp>
      <p:sp>
        <p:nvSpPr>
          <p:cNvPr id="264354" name="Text Box 162"/>
          <p:cNvSpPr txBox="1">
            <a:spLocks noChangeArrowheads="1"/>
          </p:cNvSpPr>
          <p:nvPr/>
        </p:nvSpPr>
        <p:spPr bwMode="auto">
          <a:xfrm>
            <a:off x="915988" y="979488"/>
            <a:ext cx="2579687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b="1"/>
              <a:t>roky (věk)</a:t>
            </a:r>
            <a:endParaRPr lang="cs-CZ"/>
          </a:p>
        </p:txBody>
      </p:sp>
      <p:sp>
        <p:nvSpPr>
          <p:cNvPr id="264355" name="AutoShape 163"/>
          <p:cNvSpPr>
            <a:spLocks noChangeArrowheads="1"/>
          </p:cNvSpPr>
          <p:nvPr/>
        </p:nvSpPr>
        <p:spPr bwMode="auto">
          <a:xfrm>
            <a:off x="2619375" y="3600450"/>
            <a:ext cx="3705225" cy="247650"/>
          </a:xfrm>
          <a:prstGeom prst="leftRightArrow">
            <a:avLst>
              <a:gd name="adj1" fmla="val 50000"/>
              <a:gd name="adj2" fmla="val 106047"/>
            </a:avLst>
          </a:prstGeom>
          <a:solidFill>
            <a:srgbClr val="4C98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64356" name="Text Box 164"/>
          <p:cNvSpPr txBox="1">
            <a:spLocks noChangeArrowheads="1"/>
          </p:cNvSpPr>
          <p:nvPr/>
        </p:nvSpPr>
        <p:spPr bwMode="auto">
          <a:xfrm>
            <a:off x="3695700" y="3733800"/>
            <a:ext cx="1314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>
                <a:solidFill>
                  <a:srgbClr val="397200"/>
                </a:solidFill>
              </a:rPr>
              <a:t>22 roků</a:t>
            </a:r>
          </a:p>
        </p:txBody>
      </p:sp>
      <p:sp>
        <p:nvSpPr>
          <p:cNvPr id="264357" name="AutoShape 165"/>
          <p:cNvSpPr>
            <a:spLocks noChangeArrowheads="1"/>
          </p:cNvSpPr>
          <p:nvPr/>
        </p:nvSpPr>
        <p:spPr bwMode="auto">
          <a:xfrm>
            <a:off x="4533900" y="3067050"/>
            <a:ext cx="3328988" cy="257175"/>
          </a:xfrm>
          <a:prstGeom prst="leftRightArrow">
            <a:avLst>
              <a:gd name="adj1" fmla="val 49380"/>
              <a:gd name="adj2" fmla="val 143827"/>
            </a:avLst>
          </a:prstGeom>
          <a:solidFill>
            <a:srgbClr val="4C98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64358" name="Text Box 166"/>
          <p:cNvSpPr txBox="1">
            <a:spLocks noChangeArrowheads="1"/>
          </p:cNvSpPr>
          <p:nvPr/>
        </p:nvSpPr>
        <p:spPr bwMode="auto">
          <a:xfrm>
            <a:off x="6076950" y="2733675"/>
            <a:ext cx="1781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>
                <a:solidFill>
                  <a:srgbClr val="397200"/>
                </a:solidFill>
              </a:rPr>
              <a:t>20 roků</a:t>
            </a:r>
          </a:p>
        </p:txBody>
      </p:sp>
      <p:sp>
        <p:nvSpPr>
          <p:cNvPr id="264359" name="Rectangle 167"/>
          <p:cNvSpPr>
            <a:spLocks noChangeArrowheads="1"/>
          </p:cNvSpPr>
          <p:nvPr/>
        </p:nvSpPr>
        <p:spPr bwMode="auto">
          <a:xfrm>
            <a:off x="1660525" y="436563"/>
            <a:ext cx="68929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cs-CZ" sz="2400" b="1">
                <a:solidFill>
                  <a:srgbClr val="000000"/>
                </a:solidFill>
              </a:rPr>
              <a:t>NADĚJE DOŽITÍ PŘI NAROZENÍ (MUŽI+ŽENY)</a:t>
            </a:r>
            <a:r>
              <a:rPr lang="cs-CZ" sz="3200" b="1">
                <a:solidFill>
                  <a:srgbClr val="000000"/>
                </a:solidFill>
              </a:rPr>
              <a:t> </a:t>
            </a:r>
            <a:endParaRPr lang="cs-CZ" sz="3200"/>
          </a:p>
        </p:txBody>
      </p:sp>
    </p:spTree>
    <p:extLst>
      <p:ext uri="{BB962C8B-B14F-4D97-AF65-F5344CB8AC3E}">
        <p14:creationId xmlns:p14="http://schemas.microsoft.com/office/powerpoint/2010/main" val="41396748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Line 2"/>
          <p:cNvSpPr>
            <a:spLocks noChangeShapeType="1"/>
          </p:cNvSpPr>
          <p:nvPr/>
        </p:nvSpPr>
        <p:spPr bwMode="auto">
          <a:xfrm>
            <a:off x="1800225" y="2865438"/>
            <a:ext cx="432117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5219" name="Line 3"/>
          <p:cNvSpPr>
            <a:spLocks noChangeShapeType="1"/>
          </p:cNvSpPr>
          <p:nvPr/>
        </p:nvSpPr>
        <p:spPr bwMode="auto">
          <a:xfrm>
            <a:off x="1800225" y="2668588"/>
            <a:ext cx="1588" cy="412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5220" name="Line 4"/>
          <p:cNvSpPr>
            <a:spLocks noChangeShapeType="1"/>
          </p:cNvSpPr>
          <p:nvPr/>
        </p:nvSpPr>
        <p:spPr bwMode="auto">
          <a:xfrm>
            <a:off x="4498975" y="2689225"/>
            <a:ext cx="1588" cy="3762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5221" name="Line 5"/>
          <p:cNvSpPr>
            <a:spLocks noChangeShapeType="1"/>
          </p:cNvSpPr>
          <p:nvPr/>
        </p:nvSpPr>
        <p:spPr bwMode="auto">
          <a:xfrm flipH="1">
            <a:off x="6378575" y="2678113"/>
            <a:ext cx="9525" cy="3778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5222" name="Text Box 6"/>
          <p:cNvSpPr txBox="1">
            <a:spLocks noChangeArrowheads="1"/>
          </p:cNvSpPr>
          <p:nvPr/>
        </p:nvSpPr>
        <p:spPr bwMode="auto">
          <a:xfrm>
            <a:off x="996950" y="2614613"/>
            <a:ext cx="404813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sz="2400" b="1"/>
              <a:t>A</a:t>
            </a:r>
            <a:endParaRPr lang="cs-CZ" sz="2400"/>
          </a:p>
        </p:txBody>
      </p:sp>
      <p:sp>
        <p:nvSpPr>
          <p:cNvPr id="265223" name="Text Box 7"/>
          <p:cNvSpPr txBox="1">
            <a:spLocks noChangeArrowheads="1"/>
          </p:cNvSpPr>
          <p:nvPr/>
        </p:nvSpPr>
        <p:spPr bwMode="auto">
          <a:xfrm>
            <a:off x="2214563" y="2233613"/>
            <a:ext cx="1917700" cy="558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sz="2000" b="1">
                <a:solidFill>
                  <a:srgbClr val="336600"/>
                </a:solidFill>
              </a:rPr>
              <a:t>zdravé období</a:t>
            </a:r>
            <a:endParaRPr lang="cs-CZ" sz="2000">
              <a:solidFill>
                <a:srgbClr val="336600"/>
              </a:solidFill>
            </a:endParaRPr>
          </a:p>
        </p:txBody>
      </p:sp>
      <p:sp>
        <p:nvSpPr>
          <p:cNvPr id="265224" name="Text Box 8"/>
          <p:cNvSpPr txBox="1">
            <a:spLocks noChangeArrowheads="1"/>
          </p:cNvSpPr>
          <p:nvPr/>
        </p:nvSpPr>
        <p:spPr bwMode="auto">
          <a:xfrm>
            <a:off x="4556125" y="2227263"/>
            <a:ext cx="2287588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sz="2000" b="1"/>
              <a:t>délka nemoci</a:t>
            </a:r>
            <a:endParaRPr lang="cs-CZ" sz="2000"/>
          </a:p>
        </p:txBody>
      </p:sp>
      <p:sp>
        <p:nvSpPr>
          <p:cNvPr id="265225" name="Line 9"/>
          <p:cNvSpPr>
            <a:spLocks noChangeShapeType="1"/>
          </p:cNvSpPr>
          <p:nvPr/>
        </p:nvSpPr>
        <p:spPr bwMode="auto">
          <a:xfrm>
            <a:off x="4500563" y="2865438"/>
            <a:ext cx="1878012" cy="9525"/>
          </a:xfrm>
          <a:prstGeom prst="line">
            <a:avLst/>
          </a:prstGeom>
          <a:noFill/>
          <a:ln w="1270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5226" name="Rectangle 10"/>
          <p:cNvSpPr>
            <a:spLocks noChangeArrowheads="1"/>
          </p:cNvSpPr>
          <p:nvPr/>
        </p:nvSpPr>
        <p:spPr bwMode="auto">
          <a:xfrm>
            <a:off x="1819275" y="2689225"/>
            <a:ext cx="2659063" cy="360363"/>
          </a:xfrm>
          <a:prstGeom prst="rect">
            <a:avLst/>
          </a:prstGeom>
          <a:solidFill>
            <a:srgbClr val="6699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65227" name="Text Box 11"/>
          <p:cNvSpPr txBox="1">
            <a:spLocks noChangeArrowheads="1"/>
          </p:cNvSpPr>
          <p:nvPr/>
        </p:nvSpPr>
        <p:spPr bwMode="auto">
          <a:xfrm>
            <a:off x="4311650" y="3708400"/>
            <a:ext cx="28860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sz="2000" b="1">
                <a:solidFill>
                  <a:srgbClr val="FF3300"/>
                </a:solidFill>
              </a:rPr>
              <a:t>diagnóza</a:t>
            </a:r>
          </a:p>
          <a:p>
            <a:r>
              <a:rPr lang="cs-CZ" sz="2000" b="1">
                <a:solidFill>
                  <a:srgbClr val="FF3300"/>
                </a:solidFill>
              </a:rPr>
              <a:t>chronické </a:t>
            </a:r>
          </a:p>
          <a:p>
            <a:r>
              <a:rPr lang="cs-CZ" sz="2000" b="1">
                <a:solidFill>
                  <a:srgbClr val="FF3300"/>
                </a:solidFill>
              </a:rPr>
              <a:t>nemoci</a:t>
            </a:r>
          </a:p>
        </p:txBody>
      </p:sp>
      <p:sp>
        <p:nvSpPr>
          <p:cNvPr id="265228" name="AutoShape 12"/>
          <p:cNvSpPr>
            <a:spLocks noChangeArrowheads="1"/>
          </p:cNvSpPr>
          <p:nvPr/>
        </p:nvSpPr>
        <p:spPr bwMode="auto">
          <a:xfrm>
            <a:off x="4276725" y="3086100"/>
            <a:ext cx="438150" cy="638175"/>
          </a:xfrm>
          <a:prstGeom prst="upArrow">
            <a:avLst>
              <a:gd name="adj1" fmla="val 34593"/>
              <a:gd name="adj2" fmla="val 48160"/>
            </a:avLst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65229" name="Text Box 13"/>
          <p:cNvSpPr txBox="1">
            <a:spLocks noChangeArrowheads="1"/>
          </p:cNvSpPr>
          <p:nvPr>
            <p:ph type="title"/>
          </p:nvPr>
        </p:nvSpPr>
        <p:spPr>
          <a:xfrm>
            <a:off x="504825" y="379413"/>
            <a:ext cx="8229600" cy="857250"/>
          </a:xfrm>
          <a:noFill/>
          <a:ln/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cs-CZ" sz="2400" b="1">
                <a:solidFill>
                  <a:srgbClr val="336600"/>
                </a:solidFill>
              </a:rPr>
              <a:t>HEALTH EXPECTANCY: HEALTHY LIFE YEARS (HLY)</a:t>
            </a:r>
            <a:r>
              <a:rPr lang="cs-CZ" sz="4000">
                <a:solidFill>
                  <a:srgbClr val="336600"/>
                </a:solidFill>
              </a:rPr>
              <a:t> </a:t>
            </a:r>
          </a:p>
        </p:txBody>
      </p:sp>
      <p:sp>
        <p:nvSpPr>
          <p:cNvPr id="265230" name="AutoShape 14"/>
          <p:cNvSpPr>
            <a:spLocks noChangeArrowheads="1"/>
          </p:cNvSpPr>
          <p:nvPr/>
        </p:nvSpPr>
        <p:spPr bwMode="auto">
          <a:xfrm>
            <a:off x="6169025" y="3063875"/>
            <a:ext cx="438150" cy="409575"/>
          </a:xfrm>
          <a:prstGeom prst="upArrow">
            <a:avLst>
              <a:gd name="adj1" fmla="val 34787"/>
              <a:gd name="adj2" fmla="val 46898"/>
            </a:avLst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65231" name="Text Box 15"/>
          <p:cNvSpPr txBox="1">
            <a:spLocks noChangeArrowheads="1"/>
          </p:cNvSpPr>
          <p:nvPr/>
        </p:nvSpPr>
        <p:spPr bwMode="auto">
          <a:xfrm>
            <a:off x="6496050" y="3162300"/>
            <a:ext cx="1362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b="1"/>
              <a:t>úmrtí</a:t>
            </a:r>
          </a:p>
        </p:txBody>
      </p:sp>
      <p:sp>
        <p:nvSpPr>
          <p:cNvPr id="265232" name="Line 16"/>
          <p:cNvSpPr>
            <a:spLocks noChangeShapeType="1"/>
          </p:cNvSpPr>
          <p:nvPr/>
        </p:nvSpPr>
        <p:spPr bwMode="auto">
          <a:xfrm flipH="1">
            <a:off x="1800225" y="1152525"/>
            <a:ext cx="9525" cy="1514475"/>
          </a:xfrm>
          <a:prstGeom prst="line">
            <a:avLst/>
          </a:prstGeom>
          <a:noFill/>
          <a:ln w="38100">
            <a:solidFill>
              <a:srgbClr val="33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5233" name="Line 17"/>
          <p:cNvSpPr>
            <a:spLocks noChangeShapeType="1"/>
          </p:cNvSpPr>
          <p:nvPr/>
        </p:nvSpPr>
        <p:spPr bwMode="auto">
          <a:xfrm flipH="1">
            <a:off x="4483100" y="1158875"/>
            <a:ext cx="9525" cy="1514475"/>
          </a:xfrm>
          <a:prstGeom prst="line">
            <a:avLst/>
          </a:prstGeom>
          <a:noFill/>
          <a:ln w="38100">
            <a:solidFill>
              <a:srgbClr val="33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5234" name="AutoShape 18"/>
          <p:cNvSpPr>
            <a:spLocks noChangeArrowheads="1"/>
          </p:cNvSpPr>
          <p:nvPr/>
        </p:nvSpPr>
        <p:spPr bwMode="auto">
          <a:xfrm>
            <a:off x="1819275" y="1209675"/>
            <a:ext cx="2657475" cy="409575"/>
          </a:xfrm>
          <a:prstGeom prst="leftRightArrow">
            <a:avLst>
              <a:gd name="adj1" fmla="val 41861"/>
              <a:gd name="adj2" fmla="val 83117"/>
            </a:avLst>
          </a:prstGeom>
          <a:solidFill>
            <a:schemeClr val="folHlink"/>
          </a:solidFill>
          <a:ln w="38100">
            <a:solidFill>
              <a:srgbClr val="33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65235" name="Line 19"/>
          <p:cNvSpPr>
            <a:spLocks noChangeShapeType="1"/>
          </p:cNvSpPr>
          <p:nvPr/>
        </p:nvSpPr>
        <p:spPr bwMode="auto">
          <a:xfrm flipH="1">
            <a:off x="1778000" y="3082925"/>
            <a:ext cx="28575" cy="2266950"/>
          </a:xfrm>
          <a:prstGeom prst="line">
            <a:avLst/>
          </a:prstGeom>
          <a:noFill/>
          <a:ln w="38100">
            <a:solidFill>
              <a:srgbClr val="2A366A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5236" name="Line 20"/>
          <p:cNvSpPr>
            <a:spLocks noChangeShapeType="1"/>
          </p:cNvSpPr>
          <p:nvPr/>
        </p:nvSpPr>
        <p:spPr bwMode="auto">
          <a:xfrm flipH="1">
            <a:off x="6356350" y="3098800"/>
            <a:ext cx="28575" cy="2247900"/>
          </a:xfrm>
          <a:prstGeom prst="line">
            <a:avLst/>
          </a:prstGeom>
          <a:noFill/>
          <a:ln w="38100">
            <a:solidFill>
              <a:srgbClr val="2A366A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5237" name="AutoShape 21"/>
          <p:cNvSpPr>
            <a:spLocks noChangeArrowheads="1"/>
          </p:cNvSpPr>
          <p:nvPr/>
        </p:nvSpPr>
        <p:spPr bwMode="auto">
          <a:xfrm>
            <a:off x="1825625" y="4826000"/>
            <a:ext cx="4495800" cy="485775"/>
          </a:xfrm>
          <a:prstGeom prst="leftRightArrow">
            <a:avLst>
              <a:gd name="adj1" fmla="val 44639"/>
              <a:gd name="adj2" fmla="val 68940"/>
            </a:avLst>
          </a:prstGeom>
          <a:solidFill>
            <a:srgbClr val="6E7FC6"/>
          </a:solidFill>
          <a:ln w="28575">
            <a:solidFill>
              <a:srgbClr val="2A366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65238" name="Text Box 22"/>
          <p:cNvSpPr txBox="1">
            <a:spLocks noChangeArrowheads="1"/>
          </p:cNvSpPr>
          <p:nvPr/>
        </p:nvSpPr>
        <p:spPr bwMode="auto">
          <a:xfrm>
            <a:off x="2638425" y="5229225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>
                <a:solidFill>
                  <a:srgbClr val="364688"/>
                </a:solidFill>
              </a:rPr>
              <a:t>LIFE EXPECTANCY</a:t>
            </a:r>
          </a:p>
        </p:txBody>
      </p:sp>
      <p:sp>
        <p:nvSpPr>
          <p:cNvPr id="265239" name="Text Box 23"/>
          <p:cNvSpPr txBox="1">
            <a:spLocks noChangeArrowheads="1"/>
          </p:cNvSpPr>
          <p:nvPr/>
        </p:nvSpPr>
        <p:spPr bwMode="auto">
          <a:xfrm>
            <a:off x="885825" y="5781675"/>
            <a:ext cx="7248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>
                <a:solidFill>
                  <a:srgbClr val="364688"/>
                </a:solidFill>
              </a:rPr>
              <a:t>STŘEDNÍ DÉLKA ŽIVOTA, NADĚJE DOŽITÍ</a:t>
            </a:r>
          </a:p>
        </p:txBody>
      </p:sp>
    </p:spTree>
    <p:extLst>
      <p:ext uri="{BB962C8B-B14F-4D97-AF65-F5344CB8AC3E}">
        <p14:creationId xmlns:p14="http://schemas.microsoft.com/office/powerpoint/2010/main" val="320168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85775" y="331788"/>
            <a:ext cx="8229600" cy="1143000"/>
          </a:xfrm>
        </p:spPr>
        <p:txBody>
          <a:bodyPr/>
          <a:lstStyle/>
          <a:p>
            <a:pPr algn="l"/>
            <a:r>
              <a:rPr lang="cs-CZ" b="1" dirty="0">
                <a:solidFill>
                  <a:srgbClr val="0000CC"/>
                </a:solidFill>
              </a:rPr>
              <a:t>KRIZE MEDICÍNY </a:t>
            </a:r>
            <a:r>
              <a:rPr lang="cs-CZ" b="1" dirty="0">
                <a:solidFill>
                  <a:srgbClr val="0000CC"/>
                </a:solidFill>
                <a:latin typeface="Arial Black" pitchFamily="34" charset="0"/>
              </a:rPr>
              <a:t>?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725" y="1522413"/>
            <a:ext cx="8229600" cy="53355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dirty="0"/>
              <a:t>víme toho víc</a:t>
            </a:r>
          </a:p>
          <a:p>
            <a:pPr>
              <a:lnSpc>
                <a:spcPct val="90000"/>
              </a:lnSpc>
            </a:pPr>
            <a:r>
              <a:rPr lang="cs-CZ" dirty="0"/>
              <a:t>umíme toho víc</a:t>
            </a:r>
          </a:p>
          <a:p>
            <a:pPr>
              <a:lnSpc>
                <a:spcPct val="90000"/>
              </a:lnSpc>
            </a:pPr>
            <a:r>
              <a:rPr lang="cs-CZ" dirty="0"/>
              <a:t>je víc pacientů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dirty="0"/>
              <a:t>   (lepší diagnostika a nižší úmrtnost)</a:t>
            </a:r>
          </a:p>
          <a:p>
            <a:pPr>
              <a:lnSpc>
                <a:spcPct val="90000"/>
              </a:lnSpc>
            </a:pPr>
            <a:r>
              <a:rPr lang="cs-CZ" dirty="0"/>
              <a:t>stojí to čím dál tím víc peněz.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dirty="0"/>
              <a:t>   </a:t>
            </a:r>
            <a:r>
              <a:rPr lang="cs-CZ" b="1" dirty="0">
                <a:solidFill>
                  <a:srgbClr val="0000CC"/>
                </a:solidFill>
              </a:rPr>
              <a:t>Žádná země na světě nemá tolik prostředků, kolik by lékaři a další zdravotničtí pracovníci dokázali utratit v dobré víře, že pomáhají svým pacientům. </a:t>
            </a:r>
          </a:p>
        </p:txBody>
      </p:sp>
    </p:spTree>
    <p:extLst>
      <p:ext uri="{BB962C8B-B14F-4D97-AF65-F5344CB8AC3E}">
        <p14:creationId xmlns:p14="http://schemas.microsoft.com/office/powerpoint/2010/main" val="1262852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298700" y="511176"/>
            <a:ext cx="4700587" cy="629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43" name="Text Box 3"/>
          <p:cNvSpPr txBox="1">
            <a:spLocks noChangeArrowheads="1"/>
          </p:cNvSpPr>
          <p:nvPr/>
        </p:nvSpPr>
        <p:spPr bwMode="auto">
          <a:xfrm>
            <a:off x="1050925" y="1147763"/>
            <a:ext cx="4540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>
                <a:solidFill>
                  <a:schemeClr val="accent2"/>
                </a:solidFill>
              </a:rPr>
              <a:t>72</a:t>
            </a:r>
          </a:p>
        </p:txBody>
      </p:sp>
      <p:sp>
        <p:nvSpPr>
          <p:cNvPr id="266244" name="Text Box 4"/>
          <p:cNvSpPr txBox="1">
            <a:spLocks noChangeArrowheads="1"/>
          </p:cNvSpPr>
          <p:nvPr/>
        </p:nvSpPr>
        <p:spPr bwMode="auto">
          <a:xfrm>
            <a:off x="1033463" y="1574800"/>
            <a:ext cx="5222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>
                <a:solidFill>
                  <a:schemeClr val="accent2"/>
                </a:solidFill>
              </a:rPr>
              <a:t>70</a:t>
            </a:r>
          </a:p>
        </p:txBody>
      </p:sp>
      <p:sp>
        <p:nvSpPr>
          <p:cNvPr id="266245" name="Line 5"/>
          <p:cNvSpPr>
            <a:spLocks noChangeShapeType="1"/>
          </p:cNvSpPr>
          <p:nvPr/>
        </p:nvSpPr>
        <p:spPr bwMode="auto">
          <a:xfrm flipV="1">
            <a:off x="1857375" y="3008313"/>
            <a:ext cx="1050925" cy="422275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6246" name="Line 6"/>
          <p:cNvSpPr>
            <a:spLocks noChangeShapeType="1"/>
          </p:cNvSpPr>
          <p:nvPr/>
        </p:nvSpPr>
        <p:spPr bwMode="auto">
          <a:xfrm flipV="1">
            <a:off x="2994025" y="2416175"/>
            <a:ext cx="1066800" cy="550863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6247" name="Text Box 7"/>
          <p:cNvSpPr txBox="1">
            <a:spLocks noChangeArrowheads="1"/>
          </p:cNvSpPr>
          <p:nvPr/>
        </p:nvSpPr>
        <p:spPr bwMode="auto">
          <a:xfrm>
            <a:off x="3989388" y="1808163"/>
            <a:ext cx="15192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ŠVÉDSKO</a:t>
            </a:r>
          </a:p>
        </p:txBody>
      </p:sp>
      <p:sp>
        <p:nvSpPr>
          <p:cNvPr id="266248" name="Line 8"/>
          <p:cNvSpPr>
            <a:spLocks noChangeShapeType="1"/>
          </p:cNvSpPr>
          <p:nvPr/>
        </p:nvSpPr>
        <p:spPr bwMode="auto">
          <a:xfrm flipV="1">
            <a:off x="4144963" y="2314575"/>
            <a:ext cx="1074737" cy="60325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6249" name="Line 9"/>
          <p:cNvSpPr>
            <a:spLocks noChangeShapeType="1"/>
          </p:cNvSpPr>
          <p:nvPr/>
        </p:nvSpPr>
        <p:spPr bwMode="auto">
          <a:xfrm flipV="1">
            <a:off x="5305425" y="1968500"/>
            <a:ext cx="1065213" cy="322263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6250" name="Line 10"/>
          <p:cNvSpPr>
            <a:spLocks noChangeShapeType="1"/>
          </p:cNvSpPr>
          <p:nvPr/>
        </p:nvSpPr>
        <p:spPr bwMode="auto">
          <a:xfrm flipV="1">
            <a:off x="6457950" y="1673225"/>
            <a:ext cx="1060450" cy="261938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6251" name="WordArt 11"/>
          <p:cNvSpPr>
            <a:spLocks noChangeArrowheads="1" noChangeShapeType="1" noTextEdit="1"/>
          </p:cNvSpPr>
          <p:nvPr/>
        </p:nvSpPr>
        <p:spPr bwMode="auto">
          <a:xfrm>
            <a:off x="4543425" y="4359275"/>
            <a:ext cx="2570163" cy="2397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ČESKÁ REPUBLIKA</a:t>
            </a:r>
          </a:p>
        </p:txBody>
      </p:sp>
      <p:sp>
        <p:nvSpPr>
          <p:cNvPr id="266252" name="Line 12"/>
          <p:cNvSpPr>
            <a:spLocks noChangeShapeType="1"/>
          </p:cNvSpPr>
          <p:nvPr/>
        </p:nvSpPr>
        <p:spPr bwMode="auto">
          <a:xfrm>
            <a:off x="3006725" y="4286250"/>
            <a:ext cx="1058863" cy="30163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6253" name="Line 13"/>
          <p:cNvSpPr>
            <a:spLocks noChangeShapeType="1"/>
          </p:cNvSpPr>
          <p:nvPr/>
        </p:nvSpPr>
        <p:spPr bwMode="auto">
          <a:xfrm flipV="1">
            <a:off x="4143375" y="3630613"/>
            <a:ext cx="1054100" cy="668337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6254" name="Line 14"/>
          <p:cNvSpPr>
            <a:spLocks noChangeShapeType="1"/>
          </p:cNvSpPr>
          <p:nvPr/>
        </p:nvSpPr>
        <p:spPr bwMode="auto">
          <a:xfrm>
            <a:off x="5300663" y="3579813"/>
            <a:ext cx="1073150" cy="22225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6255" name="Line 15"/>
          <p:cNvSpPr>
            <a:spLocks noChangeShapeType="1"/>
          </p:cNvSpPr>
          <p:nvPr/>
        </p:nvSpPr>
        <p:spPr bwMode="auto">
          <a:xfrm>
            <a:off x="6450013" y="3594100"/>
            <a:ext cx="1068387" cy="6985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6256" name="Text Box 16"/>
          <p:cNvSpPr txBox="1">
            <a:spLocks noChangeArrowheads="1"/>
          </p:cNvSpPr>
          <p:nvPr/>
        </p:nvSpPr>
        <p:spPr bwMode="auto">
          <a:xfrm>
            <a:off x="1042988" y="2001838"/>
            <a:ext cx="520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>
                <a:solidFill>
                  <a:schemeClr val="accent2"/>
                </a:solidFill>
              </a:rPr>
              <a:t>68</a:t>
            </a:r>
          </a:p>
        </p:txBody>
      </p:sp>
      <p:sp>
        <p:nvSpPr>
          <p:cNvPr id="266257" name="Text Box 17"/>
          <p:cNvSpPr txBox="1">
            <a:spLocks noChangeArrowheads="1"/>
          </p:cNvSpPr>
          <p:nvPr/>
        </p:nvSpPr>
        <p:spPr bwMode="auto">
          <a:xfrm>
            <a:off x="1041400" y="2433638"/>
            <a:ext cx="5349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>
                <a:solidFill>
                  <a:schemeClr val="accent2"/>
                </a:solidFill>
              </a:rPr>
              <a:t>66</a:t>
            </a:r>
          </a:p>
        </p:txBody>
      </p:sp>
      <p:sp>
        <p:nvSpPr>
          <p:cNvPr id="266258" name="Text Box 18"/>
          <p:cNvSpPr txBox="1">
            <a:spLocks noChangeArrowheads="1"/>
          </p:cNvSpPr>
          <p:nvPr/>
        </p:nvSpPr>
        <p:spPr bwMode="auto">
          <a:xfrm>
            <a:off x="1042988" y="2849563"/>
            <a:ext cx="4540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>
                <a:solidFill>
                  <a:schemeClr val="accent2"/>
                </a:solidFill>
              </a:rPr>
              <a:t>64</a:t>
            </a:r>
          </a:p>
        </p:txBody>
      </p:sp>
      <p:sp>
        <p:nvSpPr>
          <p:cNvPr id="266259" name="Text Box 19"/>
          <p:cNvSpPr txBox="1">
            <a:spLocks noChangeArrowheads="1"/>
          </p:cNvSpPr>
          <p:nvPr/>
        </p:nvSpPr>
        <p:spPr bwMode="auto">
          <a:xfrm>
            <a:off x="1047750" y="3254375"/>
            <a:ext cx="5286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>
                <a:solidFill>
                  <a:schemeClr val="accent2"/>
                </a:solidFill>
              </a:rPr>
              <a:t>62</a:t>
            </a:r>
          </a:p>
        </p:txBody>
      </p:sp>
      <p:sp>
        <p:nvSpPr>
          <p:cNvPr id="266260" name="Text Box 20"/>
          <p:cNvSpPr txBox="1">
            <a:spLocks noChangeArrowheads="1"/>
          </p:cNvSpPr>
          <p:nvPr/>
        </p:nvSpPr>
        <p:spPr bwMode="auto">
          <a:xfrm>
            <a:off x="1047750" y="3665538"/>
            <a:ext cx="5889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>
                <a:solidFill>
                  <a:schemeClr val="accent2"/>
                </a:solidFill>
              </a:rPr>
              <a:t>60</a:t>
            </a:r>
          </a:p>
        </p:txBody>
      </p:sp>
      <p:sp>
        <p:nvSpPr>
          <p:cNvPr id="266261" name="Text Box 21"/>
          <p:cNvSpPr txBox="1">
            <a:spLocks noChangeArrowheads="1"/>
          </p:cNvSpPr>
          <p:nvPr/>
        </p:nvSpPr>
        <p:spPr bwMode="auto">
          <a:xfrm>
            <a:off x="1042988" y="4094163"/>
            <a:ext cx="552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>
                <a:solidFill>
                  <a:schemeClr val="accent2"/>
                </a:solidFill>
              </a:rPr>
              <a:t>58</a:t>
            </a:r>
          </a:p>
        </p:txBody>
      </p:sp>
      <p:sp>
        <p:nvSpPr>
          <p:cNvPr id="266262" name="Text Box 22"/>
          <p:cNvSpPr txBox="1">
            <a:spLocks noChangeArrowheads="1"/>
          </p:cNvSpPr>
          <p:nvPr/>
        </p:nvSpPr>
        <p:spPr bwMode="auto">
          <a:xfrm>
            <a:off x="1042988" y="4511675"/>
            <a:ext cx="5810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>
                <a:solidFill>
                  <a:schemeClr val="accent2"/>
                </a:solidFill>
              </a:rPr>
              <a:t>56</a:t>
            </a:r>
          </a:p>
        </p:txBody>
      </p:sp>
      <p:sp>
        <p:nvSpPr>
          <p:cNvPr id="266263" name="Text Box 23"/>
          <p:cNvSpPr txBox="1">
            <a:spLocks noChangeArrowheads="1"/>
          </p:cNvSpPr>
          <p:nvPr/>
        </p:nvSpPr>
        <p:spPr bwMode="auto">
          <a:xfrm>
            <a:off x="1047750" y="4897438"/>
            <a:ext cx="469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>
                <a:solidFill>
                  <a:schemeClr val="accent2"/>
                </a:solidFill>
              </a:rPr>
              <a:t>54</a:t>
            </a:r>
          </a:p>
        </p:txBody>
      </p:sp>
      <p:sp>
        <p:nvSpPr>
          <p:cNvPr id="266264" name="Rectangle 24"/>
          <p:cNvSpPr>
            <a:spLocks noChangeArrowheads="1"/>
          </p:cNvSpPr>
          <p:nvPr/>
        </p:nvSpPr>
        <p:spPr bwMode="auto">
          <a:xfrm>
            <a:off x="1455738" y="5153025"/>
            <a:ext cx="6778625" cy="14811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66265" name="Text Box 25"/>
          <p:cNvSpPr txBox="1">
            <a:spLocks noChangeArrowheads="1"/>
          </p:cNvSpPr>
          <p:nvPr/>
        </p:nvSpPr>
        <p:spPr bwMode="auto">
          <a:xfrm>
            <a:off x="1487488" y="5176838"/>
            <a:ext cx="920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>
                <a:solidFill>
                  <a:schemeClr val="accent2"/>
                </a:solidFill>
              </a:rPr>
              <a:t>2004</a:t>
            </a:r>
          </a:p>
        </p:txBody>
      </p:sp>
      <p:sp>
        <p:nvSpPr>
          <p:cNvPr id="266266" name="Text Box 26"/>
          <p:cNvSpPr txBox="1">
            <a:spLocks noChangeArrowheads="1"/>
          </p:cNvSpPr>
          <p:nvPr/>
        </p:nvSpPr>
        <p:spPr bwMode="auto">
          <a:xfrm>
            <a:off x="2627313" y="5189538"/>
            <a:ext cx="8683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>
                <a:solidFill>
                  <a:schemeClr val="accent2"/>
                </a:solidFill>
              </a:rPr>
              <a:t>2005</a:t>
            </a:r>
          </a:p>
        </p:txBody>
      </p:sp>
      <p:sp>
        <p:nvSpPr>
          <p:cNvPr id="266267" name="Text Box 27"/>
          <p:cNvSpPr txBox="1">
            <a:spLocks noChangeArrowheads="1"/>
          </p:cNvSpPr>
          <p:nvPr/>
        </p:nvSpPr>
        <p:spPr bwMode="auto">
          <a:xfrm>
            <a:off x="3776663" y="5191125"/>
            <a:ext cx="9286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>
                <a:solidFill>
                  <a:schemeClr val="accent2"/>
                </a:solidFill>
              </a:rPr>
              <a:t>2006</a:t>
            </a:r>
          </a:p>
        </p:txBody>
      </p:sp>
      <p:sp>
        <p:nvSpPr>
          <p:cNvPr id="266268" name="Text Box 28"/>
          <p:cNvSpPr txBox="1">
            <a:spLocks noChangeArrowheads="1"/>
          </p:cNvSpPr>
          <p:nvPr/>
        </p:nvSpPr>
        <p:spPr bwMode="auto">
          <a:xfrm>
            <a:off x="4962525" y="5175250"/>
            <a:ext cx="10588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>
                <a:solidFill>
                  <a:schemeClr val="accent2"/>
                </a:solidFill>
              </a:rPr>
              <a:t>2007</a:t>
            </a:r>
          </a:p>
        </p:txBody>
      </p:sp>
      <p:sp>
        <p:nvSpPr>
          <p:cNvPr id="266269" name="Text Box 29"/>
          <p:cNvSpPr txBox="1">
            <a:spLocks noChangeArrowheads="1"/>
          </p:cNvSpPr>
          <p:nvPr/>
        </p:nvSpPr>
        <p:spPr bwMode="auto">
          <a:xfrm>
            <a:off x="6105525" y="5175250"/>
            <a:ext cx="1035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>
                <a:solidFill>
                  <a:schemeClr val="accent2"/>
                </a:solidFill>
              </a:rPr>
              <a:t>2008</a:t>
            </a:r>
          </a:p>
        </p:txBody>
      </p:sp>
      <p:sp>
        <p:nvSpPr>
          <p:cNvPr id="266270" name="Text Box 30"/>
          <p:cNvSpPr txBox="1">
            <a:spLocks noChangeArrowheads="1"/>
          </p:cNvSpPr>
          <p:nvPr/>
        </p:nvSpPr>
        <p:spPr bwMode="auto">
          <a:xfrm>
            <a:off x="7215188" y="5183188"/>
            <a:ext cx="9667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>
                <a:solidFill>
                  <a:schemeClr val="accent2"/>
                </a:solidFill>
              </a:rPr>
              <a:t>2009</a:t>
            </a:r>
          </a:p>
        </p:txBody>
      </p:sp>
      <p:sp>
        <p:nvSpPr>
          <p:cNvPr id="266271" name="Text Box 31"/>
          <p:cNvSpPr txBox="1">
            <a:spLocks noChangeArrowheads="1"/>
          </p:cNvSpPr>
          <p:nvPr/>
        </p:nvSpPr>
        <p:spPr bwMode="auto">
          <a:xfrm>
            <a:off x="611188" y="404813"/>
            <a:ext cx="8093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 dirty="0">
                <a:solidFill>
                  <a:srgbClr val="0000CC"/>
                </a:solidFill>
              </a:rPr>
              <a:t>HEALTH EXPECTANCY: HEALTHY LIFE YEARS (HLY)</a:t>
            </a:r>
            <a:r>
              <a:rPr lang="cs-CZ" b="1" dirty="0">
                <a:solidFill>
                  <a:srgbClr val="0000CC"/>
                </a:solidFill>
              </a:rPr>
              <a:t> </a:t>
            </a:r>
          </a:p>
        </p:txBody>
      </p:sp>
      <p:sp>
        <p:nvSpPr>
          <p:cNvPr id="266272" name="Text Box 32"/>
          <p:cNvSpPr txBox="1">
            <a:spLocks noChangeArrowheads="1"/>
          </p:cNvSpPr>
          <p:nvPr/>
        </p:nvSpPr>
        <p:spPr bwMode="auto">
          <a:xfrm>
            <a:off x="6156325" y="5516563"/>
            <a:ext cx="2089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>
                <a:solidFill>
                  <a:schemeClr val="accent2"/>
                </a:solidFill>
              </a:rPr>
              <a:t>kalendářní roky</a:t>
            </a:r>
          </a:p>
        </p:txBody>
      </p:sp>
      <p:sp>
        <p:nvSpPr>
          <p:cNvPr id="266273" name="Text Box 33"/>
          <p:cNvSpPr txBox="1">
            <a:spLocks noChangeArrowheads="1"/>
          </p:cNvSpPr>
          <p:nvPr/>
        </p:nvSpPr>
        <p:spPr bwMode="auto">
          <a:xfrm>
            <a:off x="801688" y="5765800"/>
            <a:ext cx="777557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>
                <a:solidFill>
                  <a:srgbClr val="364688"/>
                </a:solidFill>
              </a:rPr>
              <a:t>Pramen: HEIDI DATA TOOL</a:t>
            </a:r>
            <a:r>
              <a:rPr lang="cs-CZ">
                <a:solidFill>
                  <a:schemeClr val="accent2"/>
                </a:solidFill>
              </a:rPr>
              <a:t> http://ec.europa.eu/health/indicators/echi/list/echi_40.html#main?KeepThis=true&amp;TB_iframe=true&amp;height=450&amp;width=920</a:t>
            </a:r>
          </a:p>
        </p:txBody>
      </p:sp>
      <p:sp>
        <p:nvSpPr>
          <p:cNvPr id="266274" name="AutoShape 34"/>
          <p:cNvSpPr>
            <a:spLocks noChangeArrowheads="1"/>
          </p:cNvSpPr>
          <p:nvPr/>
        </p:nvSpPr>
        <p:spPr bwMode="auto">
          <a:xfrm>
            <a:off x="7396163" y="1755775"/>
            <a:ext cx="315912" cy="1874838"/>
          </a:xfrm>
          <a:prstGeom prst="upDownArrow">
            <a:avLst>
              <a:gd name="adj1" fmla="val 63009"/>
              <a:gd name="adj2" fmla="val 75365"/>
            </a:avLst>
          </a:prstGeom>
          <a:solidFill>
            <a:srgbClr val="4C9800"/>
          </a:solidFill>
          <a:ln w="2857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66275" name="Rectangle 35"/>
          <p:cNvSpPr>
            <a:spLocks noChangeArrowheads="1"/>
          </p:cNvSpPr>
          <p:nvPr/>
        </p:nvSpPr>
        <p:spPr bwMode="auto">
          <a:xfrm>
            <a:off x="7893050" y="2647950"/>
            <a:ext cx="946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2000" b="1">
                <a:solidFill>
                  <a:srgbClr val="397200"/>
                </a:solidFill>
              </a:rPr>
              <a:t>9 roků</a:t>
            </a:r>
          </a:p>
        </p:txBody>
      </p:sp>
    </p:spTree>
    <p:extLst>
      <p:ext uri="{BB962C8B-B14F-4D97-AF65-F5344CB8AC3E}">
        <p14:creationId xmlns:p14="http://schemas.microsoft.com/office/powerpoint/2010/main" val="274539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ChangeArrowheads="1"/>
          </p:cNvSpPr>
          <p:nvPr/>
        </p:nvSpPr>
        <p:spPr bwMode="auto">
          <a:xfrm>
            <a:off x="0" y="3429000"/>
            <a:ext cx="9144000" cy="3429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67267" name="Rectangle 3"/>
          <p:cNvSpPr>
            <a:spLocks noChangeArrowheads="1"/>
          </p:cNvSpPr>
          <p:nvPr/>
        </p:nvSpPr>
        <p:spPr bwMode="auto">
          <a:xfrm>
            <a:off x="0" y="0"/>
            <a:ext cx="9144000" cy="342900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67268" name="Line 4"/>
          <p:cNvSpPr>
            <a:spLocks noChangeShapeType="1"/>
          </p:cNvSpPr>
          <p:nvPr/>
        </p:nvSpPr>
        <p:spPr bwMode="auto">
          <a:xfrm flipH="1">
            <a:off x="6834188" y="1101725"/>
            <a:ext cx="1587" cy="67151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7269" name="Text Box 5"/>
          <p:cNvSpPr txBox="1">
            <a:spLocks noChangeArrowheads="1"/>
          </p:cNvSpPr>
          <p:nvPr/>
        </p:nvSpPr>
        <p:spPr bwMode="auto">
          <a:xfrm>
            <a:off x="2689225" y="576263"/>
            <a:ext cx="26797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sz="2800" b="1">
                <a:solidFill>
                  <a:srgbClr val="336600"/>
                </a:solidFill>
              </a:rPr>
              <a:t>zdravé období</a:t>
            </a:r>
            <a:endParaRPr lang="cs-CZ" sz="2800">
              <a:solidFill>
                <a:srgbClr val="336600"/>
              </a:solidFill>
            </a:endParaRPr>
          </a:p>
        </p:txBody>
      </p:sp>
      <p:sp>
        <p:nvSpPr>
          <p:cNvPr id="267270" name="Text Box 6"/>
          <p:cNvSpPr txBox="1">
            <a:spLocks noChangeArrowheads="1"/>
          </p:cNvSpPr>
          <p:nvPr/>
        </p:nvSpPr>
        <p:spPr bwMode="auto">
          <a:xfrm>
            <a:off x="6985000" y="646113"/>
            <a:ext cx="1487488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800" b="1"/>
              <a:t>délka </a:t>
            </a:r>
          </a:p>
          <a:p>
            <a:pPr>
              <a:lnSpc>
                <a:spcPct val="80000"/>
              </a:lnSpc>
            </a:pPr>
            <a:r>
              <a:rPr lang="cs-CZ" sz="2800" b="1"/>
              <a:t>nemoci</a:t>
            </a:r>
            <a:endParaRPr lang="cs-CZ" sz="2800"/>
          </a:p>
        </p:txBody>
      </p:sp>
      <p:sp>
        <p:nvSpPr>
          <p:cNvPr id="267271" name="Line 7"/>
          <p:cNvSpPr>
            <a:spLocks noChangeShapeType="1"/>
          </p:cNvSpPr>
          <p:nvPr/>
        </p:nvSpPr>
        <p:spPr bwMode="auto">
          <a:xfrm>
            <a:off x="952500" y="933450"/>
            <a:ext cx="0" cy="981075"/>
          </a:xfrm>
          <a:prstGeom prst="line">
            <a:avLst/>
          </a:prstGeom>
          <a:noFill/>
          <a:ln w="38100">
            <a:solidFill>
              <a:srgbClr val="33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7272" name="Line 8"/>
          <p:cNvSpPr>
            <a:spLocks noChangeShapeType="1"/>
          </p:cNvSpPr>
          <p:nvPr/>
        </p:nvSpPr>
        <p:spPr bwMode="auto">
          <a:xfrm>
            <a:off x="5978525" y="1092200"/>
            <a:ext cx="9525" cy="409575"/>
          </a:xfrm>
          <a:prstGeom prst="line">
            <a:avLst/>
          </a:prstGeom>
          <a:noFill/>
          <a:ln w="38100">
            <a:solidFill>
              <a:srgbClr val="33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7273" name="AutoShape 9"/>
          <p:cNvSpPr>
            <a:spLocks noChangeArrowheads="1"/>
          </p:cNvSpPr>
          <p:nvPr/>
        </p:nvSpPr>
        <p:spPr bwMode="auto">
          <a:xfrm>
            <a:off x="962025" y="1152525"/>
            <a:ext cx="4986338" cy="295275"/>
          </a:xfrm>
          <a:prstGeom prst="leftRightArrow">
            <a:avLst>
              <a:gd name="adj1" fmla="val 64815"/>
              <a:gd name="adj2" fmla="val 113441"/>
            </a:avLst>
          </a:prstGeom>
          <a:solidFill>
            <a:schemeClr val="folHlink"/>
          </a:solidFill>
          <a:ln w="19050">
            <a:solidFill>
              <a:srgbClr val="33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67274" name="AutoShape 10"/>
          <p:cNvSpPr>
            <a:spLocks noChangeArrowheads="1"/>
          </p:cNvSpPr>
          <p:nvPr/>
        </p:nvSpPr>
        <p:spPr bwMode="auto">
          <a:xfrm>
            <a:off x="944563" y="1465263"/>
            <a:ext cx="5876925" cy="409575"/>
          </a:xfrm>
          <a:prstGeom prst="leftRightArrow">
            <a:avLst>
              <a:gd name="adj1" fmla="val 48370"/>
              <a:gd name="adj2" fmla="val 81377"/>
            </a:avLst>
          </a:prstGeom>
          <a:solidFill>
            <a:srgbClr val="0099FF"/>
          </a:solidFill>
          <a:ln w="28575">
            <a:solidFill>
              <a:srgbClr val="2A366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67275" name="Text Box 11"/>
          <p:cNvSpPr txBox="1">
            <a:spLocks noChangeArrowheads="1"/>
          </p:cNvSpPr>
          <p:nvPr/>
        </p:nvSpPr>
        <p:spPr bwMode="auto">
          <a:xfrm>
            <a:off x="2700338" y="2043113"/>
            <a:ext cx="30003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800" b="1">
                <a:solidFill>
                  <a:srgbClr val="364688"/>
                </a:solidFill>
              </a:rPr>
              <a:t>naděje dožití</a:t>
            </a:r>
          </a:p>
        </p:txBody>
      </p:sp>
      <p:sp>
        <p:nvSpPr>
          <p:cNvPr id="267276" name="WordArt 12"/>
          <p:cNvSpPr>
            <a:spLocks noChangeArrowheads="1" noChangeShapeType="1" noTextEdit="1"/>
          </p:cNvSpPr>
          <p:nvPr/>
        </p:nvSpPr>
        <p:spPr bwMode="auto">
          <a:xfrm>
            <a:off x="1724025" y="438150"/>
            <a:ext cx="828675" cy="533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b="1" kern="10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Arial"/>
                <a:cs typeface="Arial"/>
              </a:rPr>
              <a:t>70</a:t>
            </a:r>
          </a:p>
        </p:txBody>
      </p:sp>
      <p:sp>
        <p:nvSpPr>
          <p:cNvPr id="267277" name="WordArt 13"/>
          <p:cNvSpPr>
            <a:spLocks noChangeArrowheads="1" noChangeShapeType="1" noTextEdit="1"/>
          </p:cNvSpPr>
          <p:nvPr/>
        </p:nvSpPr>
        <p:spPr bwMode="auto">
          <a:xfrm>
            <a:off x="1711325" y="1873250"/>
            <a:ext cx="876300" cy="5810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b="1" kern="10"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99FF"/>
                </a:solidFill>
                <a:latin typeface="Arial"/>
                <a:cs typeface="Arial"/>
              </a:rPr>
              <a:t>82</a:t>
            </a:r>
          </a:p>
        </p:txBody>
      </p:sp>
      <p:sp>
        <p:nvSpPr>
          <p:cNvPr id="267278" name="WordArt 14"/>
          <p:cNvSpPr>
            <a:spLocks noChangeArrowheads="1" noChangeShapeType="1" noTextEdit="1"/>
          </p:cNvSpPr>
          <p:nvPr/>
        </p:nvSpPr>
        <p:spPr bwMode="auto">
          <a:xfrm>
            <a:off x="5927725" y="374650"/>
            <a:ext cx="876300" cy="5810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12</a:t>
            </a:r>
          </a:p>
        </p:txBody>
      </p:sp>
      <p:sp>
        <p:nvSpPr>
          <p:cNvPr id="267279" name="WordArt 15"/>
          <p:cNvSpPr>
            <a:spLocks noChangeArrowheads="1" noChangeShapeType="1" noTextEdit="1"/>
          </p:cNvSpPr>
          <p:nvPr/>
        </p:nvSpPr>
        <p:spPr bwMode="auto">
          <a:xfrm>
            <a:off x="1071563" y="2571750"/>
            <a:ext cx="3467100" cy="609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b="1" kern="1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ŠVÉDSKO</a:t>
            </a:r>
          </a:p>
        </p:txBody>
      </p:sp>
      <p:sp>
        <p:nvSpPr>
          <p:cNvPr id="267280" name="WordArt 16"/>
          <p:cNvSpPr>
            <a:spLocks noChangeArrowheads="1" noChangeShapeType="1" noTextEdit="1"/>
          </p:cNvSpPr>
          <p:nvPr/>
        </p:nvSpPr>
        <p:spPr bwMode="auto">
          <a:xfrm>
            <a:off x="990600" y="5826125"/>
            <a:ext cx="7448550" cy="6286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b="1" kern="1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"/>
                <a:cs typeface="Arial"/>
              </a:rPr>
              <a:t>ČESKÁ REPUBLIKA</a:t>
            </a:r>
          </a:p>
        </p:txBody>
      </p:sp>
      <p:sp>
        <p:nvSpPr>
          <p:cNvPr id="267281" name="AutoShape 17"/>
          <p:cNvSpPr>
            <a:spLocks noChangeArrowheads="1"/>
          </p:cNvSpPr>
          <p:nvPr/>
        </p:nvSpPr>
        <p:spPr bwMode="auto">
          <a:xfrm>
            <a:off x="6005513" y="1143000"/>
            <a:ext cx="809625" cy="323850"/>
          </a:xfrm>
          <a:prstGeom prst="leftRightArrow">
            <a:avLst>
              <a:gd name="adj1" fmla="val 55000"/>
              <a:gd name="adj2" fmla="val 7894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67282" name="Line 18"/>
          <p:cNvSpPr>
            <a:spLocks noChangeShapeType="1"/>
          </p:cNvSpPr>
          <p:nvPr/>
        </p:nvSpPr>
        <p:spPr bwMode="auto">
          <a:xfrm>
            <a:off x="6605588" y="4291013"/>
            <a:ext cx="6350" cy="6778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7283" name="Text Box 19"/>
          <p:cNvSpPr txBox="1">
            <a:spLocks noChangeArrowheads="1"/>
          </p:cNvSpPr>
          <p:nvPr/>
        </p:nvSpPr>
        <p:spPr bwMode="auto">
          <a:xfrm>
            <a:off x="2735263" y="3784600"/>
            <a:ext cx="26797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sz="2800" b="1">
                <a:solidFill>
                  <a:srgbClr val="336600"/>
                </a:solidFill>
              </a:rPr>
              <a:t>zdravé období</a:t>
            </a:r>
            <a:endParaRPr lang="cs-CZ" sz="2800">
              <a:solidFill>
                <a:srgbClr val="336600"/>
              </a:solidFill>
            </a:endParaRPr>
          </a:p>
        </p:txBody>
      </p:sp>
      <p:sp>
        <p:nvSpPr>
          <p:cNvPr id="267284" name="Text Box 20"/>
          <p:cNvSpPr txBox="1">
            <a:spLocks noChangeArrowheads="1"/>
          </p:cNvSpPr>
          <p:nvPr/>
        </p:nvSpPr>
        <p:spPr bwMode="auto">
          <a:xfrm>
            <a:off x="6592888" y="3854450"/>
            <a:ext cx="1487487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800" b="1"/>
              <a:t>délka </a:t>
            </a:r>
          </a:p>
          <a:p>
            <a:pPr>
              <a:lnSpc>
                <a:spcPct val="80000"/>
              </a:lnSpc>
            </a:pPr>
            <a:r>
              <a:rPr lang="cs-CZ" sz="2800" b="1"/>
              <a:t>nemoci</a:t>
            </a:r>
            <a:endParaRPr lang="cs-CZ" sz="2800"/>
          </a:p>
        </p:txBody>
      </p:sp>
      <p:sp>
        <p:nvSpPr>
          <p:cNvPr id="267285" name="Line 21"/>
          <p:cNvSpPr>
            <a:spLocks noChangeShapeType="1"/>
          </p:cNvSpPr>
          <p:nvPr/>
        </p:nvSpPr>
        <p:spPr bwMode="auto">
          <a:xfrm>
            <a:off x="969963" y="4141788"/>
            <a:ext cx="0" cy="981075"/>
          </a:xfrm>
          <a:prstGeom prst="line">
            <a:avLst/>
          </a:prstGeom>
          <a:noFill/>
          <a:ln w="38100">
            <a:solidFill>
              <a:srgbClr val="33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7286" name="Line 22"/>
          <p:cNvSpPr>
            <a:spLocks noChangeShapeType="1"/>
          </p:cNvSpPr>
          <p:nvPr/>
        </p:nvSpPr>
        <p:spPr bwMode="auto">
          <a:xfrm>
            <a:off x="5405438" y="4243388"/>
            <a:ext cx="9525" cy="409575"/>
          </a:xfrm>
          <a:prstGeom prst="line">
            <a:avLst/>
          </a:prstGeom>
          <a:noFill/>
          <a:ln w="38100">
            <a:solidFill>
              <a:srgbClr val="33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7287" name="AutoShape 23"/>
          <p:cNvSpPr>
            <a:spLocks noChangeArrowheads="1"/>
          </p:cNvSpPr>
          <p:nvPr/>
        </p:nvSpPr>
        <p:spPr bwMode="auto">
          <a:xfrm>
            <a:off x="979488" y="4303713"/>
            <a:ext cx="4424362" cy="352425"/>
          </a:xfrm>
          <a:prstGeom prst="leftRightArrow">
            <a:avLst>
              <a:gd name="adj1" fmla="val 56991"/>
              <a:gd name="adj2" fmla="val 81543"/>
            </a:avLst>
          </a:prstGeom>
          <a:solidFill>
            <a:schemeClr val="folHlink"/>
          </a:solidFill>
          <a:ln w="19050">
            <a:solidFill>
              <a:srgbClr val="33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67288" name="AutoShape 24"/>
          <p:cNvSpPr>
            <a:spLocks noChangeArrowheads="1"/>
          </p:cNvSpPr>
          <p:nvPr/>
        </p:nvSpPr>
        <p:spPr bwMode="auto">
          <a:xfrm>
            <a:off x="976313" y="4681538"/>
            <a:ext cx="5610225" cy="409575"/>
          </a:xfrm>
          <a:prstGeom prst="leftRightArrow">
            <a:avLst>
              <a:gd name="adj1" fmla="val 48065"/>
              <a:gd name="adj2" fmla="val 70962"/>
            </a:avLst>
          </a:prstGeom>
          <a:solidFill>
            <a:srgbClr val="0099FF"/>
          </a:solidFill>
          <a:ln w="28575">
            <a:solidFill>
              <a:srgbClr val="2A366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67289" name="Text Box 25"/>
          <p:cNvSpPr txBox="1">
            <a:spLocks noChangeArrowheads="1"/>
          </p:cNvSpPr>
          <p:nvPr/>
        </p:nvSpPr>
        <p:spPr bwMode="auto">
          <a:xfrm>
            <a:off x="2747963" y="5213350"/>
            <a:ext cx="30003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800" b="1">
                <a:solidFill>
                  <a:srgbClr val="364688"/>
                </a:solidFill>
              </a:rPr>
              <a:t>naděje dožití</a:t>
            </a:r>
          </a:p>
        </p:txBody>
      </p:sp>
      <p:sp>
        <p:nvSpPr>
          <p:cNvPr id="267290" name="WordArt 26"/>
          <p:cNvSpPr>
            <a:spLocks noChangeArrowheads="1" noChangeShapeType="1" noTextEdit="1"/>
          </p:cNvSpPr>
          <p:nvPr/>
        </p:nvSpPr>
        <p:spPr bwMode="auto">
          <a:xfrm>
            <a:off x="1674813" y="3646488"/>
            <a:ext cx="828675" cy="533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b="1" kern="10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Arial"/>
                <a:cs typeface="Arial"/>
              </a:rPr>
              <a:t>61</a:t>
            </a:r>
          </a:p>
        </p:txBody>
      </p:sp>
      <p:sp>
        <p:nvSpPr>
          <p:cNvPr id="267291" name="WordArt 27"/>
          <p:cNvSpPr>
            <a:spLocks noChangeArrowheads="1" noChangeShapeType="1" noTextEdit="1"/>
          </p:cNvSpPr>
          <p:nvPr/>
        </p:nvSpPr>
        <p:spPr bwMode="auto">
          <a:xfrm>
            <a:off x="1709738" y="5081588"/>
            <a:ext cx="876300" cy="5810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b="1" kern="10"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99FF"/>
                </a:solidFill>
                <a:latin typeface="Arial"/>
                <a:cs typeface="Arial"/>
              </a:rPr>
              <a:t>78</a:t>
            </a:r>
          </a:p>
        </p:txBody>
      </p:sp>
      <p:sp>
        <p:nvSpPr>
          <p:cNvPr id="267292" name="WordArt 28"/>
          <p:cNvSpPr>
            <a:spLocks noChangeArrowheads="1" noChangeShapeType="1" noTextEdit="1"/>
          </p:cNvSpPr>
          <p:nvPr/>
        </p:nvSpPr>
        <p:spPr bwMode="auto">
          <a:xfrm>
            <a:off x="5611813" y="3582988"/>
            <a:ext cx="876300" cy="5810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17</a:t>
            </a:r>
          </a:p>
        </p:txBody>
      </p:sp>
      <p:sp>
        <p:nvSpPr>
          <p:cNvPr id="267293" name="AutoShape 29"/>
          <p:cNvSpPr>
            <a:spLocks noChangeArrowheads="1"/>
          </p:cNvSpPr>
          <p:nvPr/>
        </p:nvSpPr>
        <p:spPr bwMode="auto">
          <a:xfrm>
            <a:off x="5422900" y="4294188"/>
            <a:ext cx="1190625" cy="381000"/>
          </a:xfrm>
          <a:prstGeom prst="leftRightArrow">
            <a:avLst>
              <a:gd name="adj1" fmla="val 55000"/>
              <a:gd name="adj2" fmla="val 76244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579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ChangeArrowheads="1"/>
          </p:cNvSpPr>
          <p:nvPr/>
        </p:nvSpPr>
        <p:spPr bwMode="auto">
          <a:xfrm>
            <a:off x="0" y="3429000"/>
            <a:ext cx="9144000" cy="3429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68291" name="Rectangle 3"/>
          <p:cNvSpPr>
            <a:spLocks noChangeArrowheads="1"/>
          </p:cNvSpPr>
          <p:nvPr/>
        </p:nvSpPr>
        <p:spPr bwMode="auto">
          <a:xfrm>
            <a:off x="0" y="0"/>
            <a:ext cx="9144000" cy="342900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68292" name="Line 4"/>
          <p:cNvSpPr>
            <a:spLocks noChangeShapeType="1"/>
          </p:cNvSpPr>
          <p:nvPr/>
        </p:nvSpPr>
        <p:spPr bwMode="auto">
          <a:xfrm>
            <a:off x="6835775" y="1101725"/>
            <a:ext cx="28575" cy="6778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8293" name="Text Box 5"/>
          <p:cNvSpPr txBox="1">
            <a:spLocks noChangeArrowheads="1"/>
          </p:cNvSpPr>
          <p:nvPr/>
        </p:nvSpPr>
        <p:spPr bwMode="auto">
          <a:xfrm>
            <a:off x="2689225" y="576263"/>
            <a:ext cx="26797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sz="2800" b="1">
                <a:solidFill>
                  <a:srgbClr val="336600"/>
                </a:solidFill>
              </a:rPr>
              <a:t>zdravé období</a:t>
            </a:r>
            <a:endParaRPr lang="cs-CZ" sz="2800">
              <a:solidFill>
                <a:srgbClr val="336600"/>
              </a:solidFill>
            </a:endParaRPr>
          </a:p>
        </p:txBody>
      </p:sp>
      <p:sp>
        <p:nvSpPr>
          <p:cNvPr id="268294" name="Text Box 6"/>
          <p:cNvSpPr txBox="1">
            <a:spLocks noChangeArrowheads="1"/>
          </p:cNvSpPr>
          <p:nvPr/>
        </p:nvSpPr>
        <p:spPr bwMode="auto">
          <a:xfrm>
            <a:off x="6985000" y="646113"/>
            <a:ext cx="1487488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800" b="1"/>
              <a:t>délka </a:t>
            </a:r>
          </a:p>
          <a:p>
            <a:pPr>
              <a:lnSpc>
                <a:spcPct val="80000"/>
              </a:lnSpc>
            </a:pPr>
            <a:r>
              <a:rPr lang="cs-CZ" sz="2800" b="1"/>
              <a:t>nemoci</a:t>
            </a:r>
            <a:endParaRPr lang="cs-CZ" sz="2800"/>
          </a:p>
        </p:txBody>
      </p:sp>
      <p:sp>
        <p:nvSpPr>
          <p:cNvPr id="268295" name="Line 7"/>
          <p:cNvSpPr>
            <a:spLocks noChangeShapeType="1"/>
          </p:cNvSpPr>
          <p:nvPr/>
        </p:nvSpPr>
        <p:spPr bwMode="auto">
          <a:xfrm>
            <a:off x="952500" y="933450"/>
            <a:ext cx="0" cy="981075"/>
          </a:xfrm>
          <a:prstGeom prst="line">
            <a:avLst/>
          </a:prstGeom>
          <a:noFill/>
          <a:ln w="38100">
            <a:solidFill>
              <a:srgbClr val="33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8296" name="Line 8"/>
          <p:cNvSpPr>
            <a:spLocks noChangeShapeType="1"/>
          </p:cNvSpPr>
          <p:nvPr/>
        </p:nvSpPr>
        <p:spPr bwMode="auto">
          <a:xfrm>
            <a:off x="5978525" y="1092200"/>
            <a:ext cx="9525" cy="409575"/>
          </a:xfrm>
          <a:prstGeom prst="line">
            <a:avLst/>
          </a:prstGeom>
          <a:noFill/>
          <a:ln w="38100">
            <a:solidFill>
              <a:srgbClr val="33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8297" name="AutoShape 9"/>
          <p:cNvSpPr>
            <a:spLocks noChangeArrowheads="1"/>
          </p:cNvSpPr>
          <p:nvPr/>
        </p:nvSpPr>
        <p:spPr bwMode="auto">
          <a:xfrm>
            <a:off x="962025" y="1066800"/>
            <a:ext cx="4986338" cy="381000"/>
          </a:xfrm>
          <a:prstGeom prst="leftRightArrow">
            <a:avLst>
              <a:gd name="adj1" fmla="val 45157"/>
              <a:gd name="adj2" fmla="val 87917"/>
            </a:avLst>
          </a:prstGeom>
          <a:solidFill>
            <a:schemeClr val="folHlink"/>
          </a:solidFill>
          <a:ln w="19050">
            <a:solidFill>
              <a:srgbClr val="33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68298" name="AutoShape 10"/>
          <p:cNvSpPr>
            <a:spLocks noChangeArrowheads="1"/>
          </p:cNvSpPr>
          <p:nvPr/>
        </p:nvSpPr>
        <p:spPr bwMode="auto">
          <a:xfrm>
            <a:off x="958850" y="1473200"/>
            <a:ext cx="5876925" cy="409575"/>
          </a:xfrm>
          <a:prstGeom prst="leftRightArrow">
            <a:avLst>
              <a:gd name="adj1" fmla="val 48370"/>
              <a:gd name="adj2" fmla="val 81377"/>
            </a:avLst>
          </a:prstGeom>
          <a:solidFill>
            <a:srgbClr val="0099FF"/>
          </a:solidFill>
          <a:ln w="28575">
            <a:solidFill>
              <a:srgbClr val="2A366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68299" name="Text Box 11"/>
          <p:cNvSpPr txBox="1">
            <a:spLocks noChangeArrowheads="1"/>
          </p:cNvSpPr>
          <p:nvPr/>
        </p:nvSpPr>
        <p:spPr bwMode="auto">
          <a:xfrm>
            <a:off x="2700338" y="2043113"/>
            <a:ext cx="30003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800" b="1">
                <a:solidFill>
                  <a:srgbClr val="364688"/>
                </a:solidFill>
              </a:rPr>
              <a:t>naděje dožití</a:t>
            </a:r>
          </a:p>
        </p:txBody>
      </p:sp>
      <p:sp>
        <p:nvSpPr>
          <p:cNvPr id="268300" name="WordArt 12"/>
          <p:cNvSpPr>
            <a:spLocks noChangeArrowheads="1" noChangeShapeType="1" noTextEdit="1"/>
          </p:cNvSpPr>
          <p:nvPr/>
        </p:nvSpPr>
        <p:spPr bwMode="auto">
          <a:xfrm>
            <a:off x="1724025" y="438150"/>
            <a:ext cx="828675" cy="533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b="1" kern="10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Arial"/>
                <a:cs typeface="Arial"/>
              </a:rPr>
              <a:t>70</a:t>
            </a:r>
          </a:p>
        </p:txBody>
      </p:sp>
      <p:sp>
        <p:nvSpPr>
          <p:cNvPr id="268301" name="WordArt 13"/>
          <p:cNvSpPr>
            <a:spLocks noChangeArrowheads="1" noChangeShapeType="1" noTextEdit="1"/>
          </p:cNvSpPr>
          <p:nvPr/>
        </p:nvSpPr>
        <p:spPr bwMode="auto">
          <a:xfrm>
            <a:off x="1711325" y="1873250"/>
            <a:ext cx="876300" cy="5810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b="1" kern="10"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99FF"/>
                </a:solidFill>
                <a:latin typeface="Arial"/>
                <a:cs typeface="Arial"/>
              </a:rPr>
              <a:t>82</a:t>
            </a:r>
          </a:p>
        </p:txBody>
      </p:sp>
      <p:sp>
        <p:nvSpPr>
          <p:cNvPr id="268302" name="WordArt 14"/>
          <p:cNvSpPr>
            <a:spLocks noChangeArrowheads="1" noChangeShapeType="1" noTextEdit="1"/>
          </p:cNvSpPr>
          <p:nvPr/>
        </p:nvSpPr>
        <p:spPr bwMode="auto">
          <a:xfrm>
            <a:off x="5927725" y="374650"/>
            <a:ext cx="876300" cy="5810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12</a:t>
            </a:r>
          </a:p>
        </p:txBody>
      </p:sp>
      <p:sp>
        <p:nvSpPr>
          <p:cNvPr id="268303" name="WordArt 15"/>
          <p:cNvSpPr>
            <a:spLocks noChangeArrowheads="1" noChangeShapeType="1" noTextEdit="1"/>
          </p:cNvSpPr>
          <p:nvPr/>
        </p:nvSpPr>
        <p:spPr bwMode="auto">
          <a:xfrm>
            <a:off x="1071563" y="2571750"/>
            <a:ext cx="3467100" cy="609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b="1" kern="1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ŠVÉDSKO</a:t>
            </a:r>
          </a:p>
        </p:txBody>
      </p:sp>
      <p:sp>
        <p:nvSpPr>
          <p:cNvPr id="268304" name="WordArt 16"/>
          <p:cNvSpPr>
            <a:spLocks noChangeArrowheads="1" noChangeShapeType="1" noTextEdit="1"/>
          </p:cNvSpPr>
          <p:nvPr/>
        </p:nvSpPr>
        <p:spPr bwMode="auto">
          <a:xfrm>
            <a:off x="990600" y="5826125"/>
            <a:ext cx="7448550" cy="6286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b="1" kern="1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"/>
                <a:cs typeface="Arial"/>
              </a:rPr>
              <a:t>ČESKÁ REPUBLIKA</a:t>
            </a:r>
          </a:p>
        </p:txBody>
      </p:sp>
      <p:sp>
        <p:nvSpPr>
          <p:cNvPr id="268305" name="AutoShape 17"/>
          <p:cNvSpPr>
            <a:spLocks noChangeArrowheads="1"/>
          </p:cNvSpPr>
          <p:nvPr/>
        </p:nvSpPr>
        <p:spPr bwMode="auto">
          <a:xfrm>
            <a:off x="6005513" y="1085850"/>
            <a:ext cx="809625" cy="371475"/>
          </a:xfrm>
          <a:prstGeom prst="leftRightArrow">
            <a:avLst>
              <a:gd name="adj1" fmla="val 55000"/>
              <a:gd name="adj2" fmla="val 68825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68306" name="Line 18"/>
          <p:cNvSpPr>
            <a:spLocks noChangeShapeType="1"/>
          </p:cNvSpPr>
          <p:nvPr/>
        </p:nvSpPr>
        <p:spPr bwMode="auto">
          <a:xfrm>
            <a:off x="6605588" y="4291013"/>
            <a:ext cx="28575" cy="6778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8307" name="Text Box 19"/>
          <p:cNvSpPr txBox="1">
            <a:spLocks noChangeArrowheads="1"/>
          </p:cNvSpPr>
          <p:nvPr/>
        </p:nvSpPr>
        <p:spPr bwMode="auto">
          <a:xfrm>
            <a:off x="2735263" y="3784600"/>
            <a:ext cx="26797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sz="2800" b="1">
                <a:solidFill>
                  <a:srgbClr val="336600"/>
                </a:solidFill>
              </a:rPr>
              <a:t>zdravé období</a:t>
            </a:r>
            <a:endParaRPr lang="cs-CZ" sz="2800">
              <a:solidFill>
                <a:srgbClr val="336600"/>
              </a:solidFill>
            </a:endParaRPr>
          </a:p>
        </p:txBody>
      </p:sp>
      <p:sp>
        <p:nvSpPr>
          <p:cNvPr id="268308" name="Text Box 20"/>
          <p:cNvSpPr txBox="1">
            <a:spLocks noChangeArrowheads="1"/>
          </p:cNvSpPr>
          <p:nvPr/>
        </p:nvSpPr>
        <p:spPr bwMode="auto">
          <a:xfrm>
            <a:off x="6592888" y="3854450"/>
            <a:ext cx="1487487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800" b="1"/>
              <a:t>délka </a:t>
            </a:r>
          </a:p>
          <a:p>
            <a:pPr>
              <a:lnSpc>
                <a:spcPct val="80000"/>
              </a:lnSpc>
            </a:pPr>
            <a:r>
              <a:rPr lang="cs-CZ" sz="2800" b="1"/>
              <a:t>nemoci</a:t>
            </a:r>
            <a:endParaRPr lang="cs-CZ" sz="2800"/>
          </a:p>
        </p:txBody>
      </p:sp>
      <p:sp>
        <p:nvSpPr>
          <p:cNvPr id="268309" name="Line 21"/>
          <p:cNvSpPr>
            <a:spLocks noChangeShapeType="1"/>
          </p:cNvSpPr>
          <p:nvPr/>
        </p:nvSpPr>
        <p:spPr bwMode="auto">
          <a:xfrm>
            <a:off x="969963" y="4141788"/>
            <a:ext cx="0" cy="981075"/>
          </a:xfrm>
          <a:prstGeom prst="line">
            <a:avLst/>
          </a:prstGeom>
          <a:noFill/>
          <a:ln w="38100">
            <a:solidFill>
              <a:srgbClr val="33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8310" name="Line 22"/>
          <p:cNvSpPr>
            <a:spLocks noChangeShapeType="1"/>
          </p:cNvSpPr>
          <p:nvPr/>
        </p:nvSpPr>
        <p:spPr bwMode="auto">
          <a:xfrm>
            <a:off x="5405438" y="4243388"/>
            <a:ext cx="9525" cy="409575"/>
          </a:xfrm>
          <a:prstGeom prst="line">
            <a:avLst/>
          </a:prstGeom>
          <a:noFill/>
          <a:ln w="38100">
            <a:solidFill>
              <a:srgbClr val="33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8311" name="AutoShape 23"/>
          <p:cNvSpPr>
            <a:spLocks noChangeArrowheads="1"/>
          </p:cNvSpPr>
          <p:nvPr/>
        </p:nvSpPr>
        <p:spPr bwMode="auto">
          <a:xfrm>
            <a:off x="979488" y="4294188"/>
            <a:ext cx="4424362" cy="361950"/>
          </a:xfrm>
          <a:prstGeom prst="leftRightArrow">
            <a:avLst>
              <a:gd name="adj1" fmla="val 50537"/>
              <a:gd name="adj2" fmla="val 79397"/>
            </a:avLst>
          </a:prstGeom>
          <a:solidFill>
            <a:schemeClr val="folHlink"/>
          </a:solidFill>
          <a:ln w="19050">
            <a:solidFill>
              <a:srgbClr val="33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68312" name="AutoShape 24"/>
          <p:cNvSpPr>
            <a:spLocks noChangeArrowheads="1"/>
          </p:cNvSpPr>
          <p:nvPr/>
        </p:nvSpPr>
        <p:spPr bwMode="auto">
          <a:xfrm>
            <a:off x="976313" y="4681538"/>
            <a:ext cx="5610225" cy="409575"/>
          </a:xfrm>
          <a:prstGeom prst="leftRightArrow">
            <a:avLst>
              <a:gd name="adj1" fmla="val 48065"/>
              <a:gd name="adj2" fmla="val 70962"/>
            </a:avLst>
          </a:prstGeom>
          <a:solidFill>
            <a:srgbClr val="0099FF"/>
          </a:solidFill>
          <a:ln w="28575">
            <a:solidFill>
              <a:srgbClr val="2A366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68313" name="Text Box 25"/>
          <p:cNvSpPr txBox="1">
            <a:spLocks noChangeArrowheads="1"/>
          </p:cNvSpPr>
          <p:nvPr/>
        </p:nvSpPr>
        <p:spPr bwMode="auto">
          <a:xfrm>
            <a:off x="2747963" y="5213350"/>
            <a:ext cx="30003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800" b="1">
                <a:solidFill>
                  <a:srgbClr val="364688"/>
                </a:solidFill>
              </a:rPr>
              <a:t>naděje dožití</a:t>
            </a:r>
          </a:p>
        </p:txBody>
      </p:sp>
      <p:sp>
        <p:nvSpPr>
          <p:cNvPr id="268314" name="WordArt 26"/>
          <p:cNvSpPr>
            <a:spLocks noChangeArrowheads="1" noChangeShapeType="1" noTextEdit="1"/>
          </p:cNvSpPr>
          <p:nvPr/>
        </p:nvSpPr>
        <p:spPr bwMode="auto">
          <a:xfrm>
            <a:off x="1674813" y="3646488"/>
            <a:ext cx="828675" cy="533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b="1" kern="10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Arial"/>
                <a:cs typeface="Arial"/>
              </a:rPr>
              <a:t>61</a:t>
            </a:r>
          </a:p>
        </p:txBody>
      </p:sp>
      <p:sp>
        <p:nvSpPr>
          <p:cNvPr id="268315" name="WordArt 27"/>
          <p:cNvSpPr>
            <a:spLocks noChangeArrowheads="1" noChangeShapeType="1" noTextEdit="1"/>
          </p:cNvSpPr>
          <p:nvPr/>
        </p:nvSpPr>
        <p:spPr bwMode="auto">
          <a:xfrm>
            <a:off x="1709738" y="5081588"/>
            <a:ext cx="876300" cy="5810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b="1" kern="10"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99FF"/>
                </a:solidFill>
                <a:latin typeface="Arial"/>
                <a:cs typeface="Arial"/>
              </a:rPr>
              <a:t>78</a:t>
            </a:r>
          </a:p>
        </p:txBody>
      </p:sp>
      <p:sp>
        <p:nvSpPr>
          <p:cNvPr id="268316" name="WordArt 28"/>
          <p:cNvSpPr>
            <a:spLocks noChangeArrowheads="1" noChangeShapeType="1" noTextEdit="1"/>
          </p:cNvSpPr>
          <p:nvPr/>
        </p:nvSpPr>
        <p:spPr bwMode="auto">
          <a:xfrm>
            <a:off x="5611813" y="3582988"/>
            <a:ext cx="876300" cy="5810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17</a:t>
            </a:r>
          </a:p>
        </p:txBody>
      </p:sp>
      <p:sp>
        <p:nvSpPr>
          <p:cNvPr id="268317" name="AutoShape 29"/>
          <p:cNvSpPr>
            <a:spLocks noChangeArrowheads="1"/>
          </p:cNvSpPr>
          <p:nvPr/>
        </p:nvSpPr>
        <p:spPr bwMode="auto">
          <a:xfrm>
            <a:off x="5422900" y="4294188"/>
            <a:ext cx="1190625" cy="381000"/>
          </a:xfrm>
          <a:prstGeom prst="leftRightArrow">
            <a:avLst>
              <a:gd name="adj1" fmla="val 55000"/>
              <a:gd name="adj2" fmla="val 76244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68318" name="AutoShape 30"/>
          <p:cNvSpPr>
            <a:spLocks noChangeArrowheads="1"/>
          </p:cNvSpPr>
          <p:nvPr/>
        </p:nvSpPr>
        <p:spPr bwMode="auto">
          <a:xfrm>
            <a:off x="6877050" y="1457325"/>
            <a:ext cx="942975" cy="2257425"/>
          </a:xfrm>
          <a:prstGeom prst="upDownArrow">
            <a:avLst>
              <a:gd name="adj1" fmla="val 50000"/>
              <a:gd name="adj2" fmla="val 47879"/>
            </a:avLst>
          </a:prstGeom>
          <a:solidFill>
            <a:srgbClr val="FF66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68319" name="WordArt 31"/>
          <p:cNvSpPr>
            <a:spLocks noChangeArrowheads="1" noChangeShapeType="1" noTextEdit="1"/>
          </p:cNvSpPr>
          <p:nvPr/>
        </p:nvSpPr>
        <p:spPr bwMode="auto">
          <a:xfrm>
            <a:off x="5105400" y="2286000"/>
            <a:ext cx="3924300" cy="533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/>
                <a:cs typeface="Arial"/>
              </a:rPr>
              <a:t>ROZDÍL    5 LET</a:t>
            </a:r>
          </a:p>
        </p:txBody>
      </p:sp>
    </p:spTree>
    <p:extLst>
      <p:ext uri="{BB962C8B-B14F-4D97-AF65-F5344CB8AC3E}">
        <p14:creationId xmlns:p14="http://schemas.microsoft.com/office/powerpoint/2010/main" val="266566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Line 2"/>
          <p:cNvSpPr>
            <a:spLocks noChangeShapeType="1"/>
          </p:cNvSpPr>
          <p:nvPr/>
        </p:nvSpPr>
        <p:spPr bwMode="auto">
          <a:xfrm flipV="1">
            <a:off x="1287463" y="4941888"/>
            <a:ext cx="75120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723" name="Line 3"/>
          <p:cNvSpPr>
            <a:spLocks noChangeShapeType="1"/>
          </p:cNvSpPr>
          <p:nvPr/>
        </p:nvSpPr>
        <p:spPr bwMode="auto">
          <a:xfrm flipV="1">
            <a:off x="1287463" y="4425950"/>
            <a:ext cx="75152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724" name="Line 4"/>
          <p:cNvSpPr>
            <a:spLocks noChangeShapeType="1"/>
          </p:cNvSpPr>
          <p:nvPr/>
        </p:nvSpPr>
        <p:spPr bwMode="auto">
          <a:xfrm flipV="1">
            <a:off x="1287463" y="3919538"/>
            <a:ext cx="75072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725" name="Line 5"/>
          <p:cNvSpPr>
            <a:spLocks noChangeShapeType="1"/>
          </p:cNvSpPr>
          <p:nvPr/>
        </p:nvSpPr>
        <p:spPr bwMode="auto">
          <a:xfrm>
            <a:off x="1287463" y="3405188"/>
            <a:ext cx="752316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726" name="Line 6"/>
          <p:cNvSpPr>
            <a:spLocks noChangeShapeType="1"/>
          </p:cNvSpPr>
          <p:nvPr/>
        </p:nvSpPr>
        <p:spPr bwMode="auto">
          <a:xfrm>
            <a:off x="1287463" y="2887663"/>
            <a:ext cx="75184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727" name="Line 7"/>
          <p:cNvSpPr>
            <a:spLocks noChangeShapeType="1"/>
          </p:cNvSpPr>
          <p:nvPr/>
        </p:nvSpPr>
        <p:spPr bwMode="auto">
          <a:xfrm>
            <a:off x="1287463" y="2371725"/>
            <a:ext cx="75152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728" name="Line 8"/>
          <p:cNvSpPr>
            <a:spLocks noChangeShapeType="1"/>
          </p:cNvSpPr>
          <p:nvPr/>
        </p:nvSpPr>
        <p:spPr bwMode="auto">
          <a:xfrm flipV="1">
            <a:off x="1266825" y="1882775"/>
            <a:ext cx="752633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729" name="Line 9"/>
          <p:cNvSpPr>
            <a:spLocks noChangeShapeType="1"/>
          </p:cNvSpPr>
          <p:nvPr/>
        </p:nvSpPr>
        <p:spPr bwMode="auto">
          <a:xfrm>
            <a:off x="1287463" y="1349375"/>
            <a:ext cx="75152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730" name="Line 10"/>
          <p:cNvSpPr>
            <a:spLocks noChangeShapeType="1"/>
          </p:cNvSpPr>
          <p:nvPr/>
        </p:nvSpPr>
        <p:spPr bwMode="auto">
          <a:xfrm flipV="1">
            <a:off x="1287463" y="823913"/>
            <a:ext cx="7532687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731" name="Rectangle 11"/>
          <p:cNvSpPr>
            <a:spLocks noChangeArrowheads="1"/>
          </p:cNvSpPr>
          <p:nvPr/>
        </p:nvSpPr>
        <p:spPr bwMode="auto">
          <a:xfrm>
            <a:off x="1638300" y="2236788"/>
            <a:ext cx="485775" cy="3224212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732" name="Rectangle 12"/>
          <p:cNvSpPr>
            <a:spLocks noChangeArrowheads="1"/>
          </p:cNvSpPr>
          <p:nvPr/>
        </p:nvSpPr>
        <p:spPr bwMode="auto">
          <a:xfrm>
            <a:off x="1638300" y="2236788"/>
            <a:ext cx="485775" cy="3224212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733" name="Rectangle 13"/>
          <p:cNvSpPr>
            <a:spLocks noChangeArrowheads="1"/>
          </p:cNvSpPr>
          <p:nvPr/>
        </p:nvSpPr>
        <p:spPr bwMode="auto">
          <a:xfrm>
            <a:off x="2239963" y="2252663"/>
            <a:ext cx="474662" cy="3200400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734" name="Rectangle 14"/>
          <p:cNvSpPr>
            <a:spLocks noChangeArrowheads="1"/>
          </p:cNvSpPr>
          <p:nvPr/>
        </p:nvSpPr>
        <p:spPr bwMode="auto">
          <a:xfrm>
            <a:off x="2244725" y="2262188"/>
            <a:ext cx="474663" cy="3200400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735" name="Rectangle 15"/>
          <p:cNvSpPr>
            <a:spLocks noChangeArrowheads="1"/>
          </p:cNvSpPr>
          <p:nvPr/>
        </p:nvSpPr>
        <p:spPr bwMode="auto">
          <a:xfrm>
            <a:off x="3508375" y="2205038"/>
            <a:ext cx="484188" cy="3267075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736" name="Rectangle 16"/>
          <p:cNvSpPr>
            <a:spLocks noChangeArrowheads="1"/>
          </p:cNvSpPr>
          <p:nvPr/>
        </p:nvSpPr>
        <p:spPr bwMode="auto">
          <a:xfrm>
            <a:off x="3508375" y="2241550"/>
            <a:ext cx="484188" cy="3211513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737" name="Rectangle 17"/>
          <p:cNvSpPr>
            <a:spLocks noChangeArrowheads="1"/>
          </p:cNvSpPr>
          <p:nvPr/>
        </p:nvSpPr>
        <p:spPr bwMode="auto">
          <a:xfrm>
            <a:off x="4106863" y="1779588"/>
            <a:ext cx="484187" cy="3683000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738" name="Rectangle 18"/>
          <p:cNvSpPr>
            <a:spLocks noChangeArrowheads="1"/>
          </p:cNvSpPr>
          <p:nvPr/>
        </p:nvSpPr>
        <p:spPr bwMode="auto">
          <a:xfrm>
            <a:off x="4106863" y="1779588"/>
            <a:ext cx="484187" cy="3683000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739" name="Rectangle 19"/>
          <p:cNvSpPr>
            <a:spLocks noChangeArrowheads="1"/>
          </p:cNvSpPr>
          <p:nvPr/>
        </p:nvSpPr>
        <p:spPr bwMode="auto">
          <a:xfrm>
            <a:off x="5516563" y="2209800"/>
            <a:ext cx="476250" cy="3257550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740" name="Rectangle 20"/>
          <p:cNvSpPr>
            <a:spLocks noChangeArrowheads="1"/>
          </p:cNvSpPr>
          <p:nvPr/>
        </p:nvSpPr>
        <p:spPr bwMode="auto">
          <a:xfrm>
            <a:off x="5516563" y="2209800"/>
            <a:ext cx="476250" cy="3257550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741" name="Rectangle 21"/>
          <p:cNvSpPr>
            <a:spLocks noChangeArrowheads="1"/>
          </p:cNvSpPr>
          <p:nvPr/>
        </p:nvSpPr>
        <p:spPr bwMode="auto">
          <a:xfrm>
            <a:off x="6118225" y="2130425"/>
            <a:ext cx="484188" cy="3325813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742" name="Rectangle 22"/>
          <p:cNvSpPr>
            <a:spLocks noChangeArrowheads="1"/>
          </p:cNvSpPr>
          <p:nvPr/>
        </p:nvSpPr>
        <p:spPr bwMode="auto">
          <a:xfrm>
            <a:off x="6118225" y="2130425"/>
            <a:ext cx="484188" cy="3325813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743" name="Rectangle 23"/>
          <p:cNvSpPr>
            <a:spLocks noChangeArrowheads="1"/>
          </p:cNvSpPr>
          <p:nvPr/>
        </p:nvSpPr>
        <p:spPr bwMode="auto">
          <a:xfrm>
            <a:off x="7359650" y="2284413"/>
            <a:ext cx="474663" cy="3178175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744" name="Rectangle 24"/>
          <p:cNvSpPr>
            <a:spLocks noChangeArrowheads="1"/>
          </p:cNvSpPr>
          <p:nvPr/>
        </p:nvSpPr>
        <p:spPr bwMode="auto">
          <a:xfrm>
            <a:off x="7359650" y="2284413"/>
            <a:ext cx="474663" cy="3178175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745" name="Rectangle 25"/>
          <p:cNvSpPr>
            <a:spLocks noChangeArrowheads="1"/>
          </p:cNvSpPr>
          <p:nvPr/>
        </p:nvSpPr>
        <p:spPr bwMode="auto">
          <a:xfrm>
            <a:off x="7972425" y="1811338"/>
            <a:ext cx="487363" cy="3649662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746" name="Rectangle 26"/>
          <p:cNvSpPr>
            <a:spLocks noChangeArrowheads="1"/>
          </p:cNvSpPr>
          <p:nvPr/>
        </p:nvSpPr>
        <p:spPr bwMode="auto">
          <a:xfrm>
            <a:off x="7972425" y="1811338"/>
            <a:ext cx="487363" cy="3649662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747" name="Rectangle 27"/>
          <p:cNvSpPr>
            <a:spLocks noChangeArrowheads="1"/>
          </p:cNvSpPr>
          <p:nvPr/>
        </p:nvSpPr>
        <p:spPr bwMode="auto">
          <a:xfrm>
            <a:off x="1638300" y="2012950"/>
            <a:ext cx="485775" cy="223838"/>
          </a:xfrm>
          <a:prstGeom prst="rect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748" name="Rectangle 28"/>
          <p:cNvSpPr>
            <a:spLocks noChangeArrowheads="1"/>
          </p:cNvSpPr>
          <p:nvPr/>
        </p:nvSpPr>
        <p:spPr bwMode="auto">
          <a:xfrm>
            <a:off x="1638300" y="2012950"/>
            <a:ext cx="485775" cy="223838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749" name="Rectangle 29"/>
          <p:cNvSpPr>
            <a:spLocks noChangeArrowheads="1"/>
          </p:cNvSpPr>
          <p:nvPr/>
        </p:nvSpPr>
        <p:spPr bwMode="auto">
          <a:xfrm>
            <a:off x="2244725" y="1620838"/>
            <a:ext cx="474663" cy="641350"/>
          </a:xfrm>
          <a:prstGeom prst="rect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750" name="Rectangle 30"/>
          <p:cNvSpPr>
            <a:spLocks noChangeArrowheads="1"/>
          </p:cNvSpPr>
          <p:nvPr/>
        </p:nvSpPr>
        <p:spPr bwMode="auto">
          <a:xfrm>
            <a:off x="2244725" y="1620838"/>
            <a:ext cx="474663" cy="641350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751" name="Rectangle 31"/>
          <p:cNvSpPr>
            <a:spLocks noChangeArrowheads="1"/>
          </p:cNvSpPr>
          <p:nvPr/>
        </p:nvSpPr>
        <p:spPr bwMode="auto">
          <a:xfrm>
            <a:off x="3508375" y="1792288"/>
            <a:ext cx="484188" cy="449262"/>
          </a:xfrm>
          <a:prstGeom prst="rect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752" name="Rectangle 32"/>
          <p:cNvSpPr>
            <a:spLocks noChangeArrowheads="1"/>
          </p:cNvSpPr>
          <p:nvPr/>
        </p:nvSpPr>
        <p:spPr bwMode="auto">
          <a:xfrm>
            <a:off x="3508375" y="1792288"/>
            <a:ext cx="484188" cy="449262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753" name="Rectangle 33"/>
          <p:cNvSpPr>
            <a:spLocks noChangeArrowheads="1"/>
          </p:cNvSpPr>
          <p:nvPr/>
        </p:nvSpPr>
        <p:spPr bwMode="auto">
          <a:xfrm>
            <a:off x="4106863" y="1363663"/>
            <a:ext cx="484187" cy="415925"/>
          </a:xfrm>
          <a:prstGeom prst="rect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754" name="Rectangle 34"/>
          <p:cNvSpPr>
            <a:spLocks noChangeArrowheads="1"/>
          </p:cNvSpPr>
          <p:nvPr/>
        </p:nvSpPr>
        <p:spPr bwMode="auto">
          <a:xfrm>
            <a:off x="4106863" y="1363663"/>
            <a:ext cx="484187" cy="415925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755" name="Rectangle 35"/>
          <p:cNvSpPr>
            <a:spLocks noChangeArrowheads="1"/>
          </p:cNvSpPr>
          <p:nvPr/>
        </p:nvSpPr>
        <p:spPr bwMode="auto">
          <a:xfrm>
            <a:off x="5516563" y="1716088"/>
            <a:ext cx="476250" cy="493712"/>
          </a:xfrm>
          <a:prstGeom prst="rect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756" name="Rectangle 36"/>
          <p:cNvSpPr>
            <a:spLocks noChangeArrowheads="1"/>
          </p:cNvSpPr>
          <p:nvPr/>
        </p:nvSpPr>
        <p:spPr bwMode="auto">
          <a:xfrm>
            <a:off x="5516563" y="1716088"/>
            <a:ext cx="476250" cy="493712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757" name="Rectangle 37"/>
          <p:cNvSpPr>
            <a:spLocks noChangeArrowheads="1"/>
          </p:cNvSpPr>
          <p:nvPr/>
        </p:nvSpPr>
        <p:spPr bwMode="auto">
          <a:xfrm>
            <a:off x="6118225" y="1458913"/>
            <a:ext cx="484188" cy="671512"/>
          </a:xfrm>
          <a:prstGeom prst="rect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758" name="Rectangle 38"/>
          <p:cNvSpPr>
            <a:spLocks noChangeArrowheads="1"/>
          </p:cNvSpPr>
          <p:nvPr/>
        </p:nvSpPr>
        <p:spPr bwMode="auto">
          <a:xfrm>
            <a:off x="6118225" y="1458913"/>
            <a:ext cx="484188" cy="671512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759" name="Rectangle 39"/>
          <p:cNvSpPr>
            <a:spLocks noChangeArrowheads="1"/>
          </p:cNvSpPr>
          <p:nvPr/>
        </p:nvSpPr>
        <p:spPr bwMode="auto">
          <a:xfrm>
            <a:off x="7359650" y="1587500"/>
            <a:ext cx="474663" cy="696913"/>
          </a:xfrm>
          <a:prstGeom prst="rect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760" name="Rectangle 40"/>
          <p:cNvSpPr>
            <a:spLocks noChangeArrowheads="1"/>
          </p:cNvSpPr>
          <p:nvPr/>
        </p:nvSpPr>
        <p:spPr bwMode="auto">
          <a:xfrm>
            <a:off x="7359650" y="1587500"/>
            <a:ext cx="474663" cy="696913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761" name="Rectangle 41"/>
          <p:cNvSpPr>
            <a:spLocks noChangeArrowheads="1"/>
          </p:cNvSpPr>
          <p:nvPr/>
        </p:nvSpPr>
        <p:spPr bwMode="auto">
          <a:xfrm>
            <a:off x="7972425" y="1260475"/>
            <a:ext cx="487363" cy="550863"/>
          </a:xfrm>
          <a:prstGeom prst="rect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762" name="Rectangle 42"/>
          <p:cNvSpPr>
            <a:spLocks noChangeArrowheads="1"/>
          </p:cNvSpPr>
          <p:nvPr/>
        </p:nvSpPr>
        <p:spPr bwMode="auto">
          <a:xfrm>
            <a:off x="7972425" y="1260475"/>
            <a:ext cx="487363" cy="550863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763" name="Line 43"/>
          <p:cNvSpPr>
            <a:spLocks noChangeShapeType="1"/>
          </p:cNvSpPr>
          <p:nvPr/>
        </p:nvSpPr>
        <p:spPr bwMode="auto">
          <a:xfrm>
            <a:off x="1287463" y="831850"/>
            <a:ext cx="1587" cy="46291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764" name="Line 44"/>
          <p:cNvSpPr>
            <a:spLocks noChangeShapeType="1"/>
          </p:cNvSpPr>
          <p:nvPr/>
        </p:nvSpPr>
        <p:spPr bwMode="auto">
          <a:xfrm>
            <a:off x="1246188" y="5461000"/>
            <a:ext cx="412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765" name="Line 45"/>
          <p:cNvSpPr>
            <a:spLocks noChangeShapeType="1"/>
          </p:cNvSpPr>
          <p:nvPr/>
        </p:nvSpPr>
        <p:spPr bwMode="auto">
          <a:xfrm>
            <a:off x="1246188" y="4943475"/>
            <a:ext cx="412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766" name="Line 46"/>
          <p:cNvSpPr>
            <a:spLocks noChangeShapeType="1"/>
          </p:cNvSpPr>
          <p:nvPr/>
        </p:nvSpPr>
        <p:spPr bwMode="auto">
          <a:xfrm>
            <a:off x="1246188" y="4427538"/>
            <a:ext cx="412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767" name="Line 47"/>
          <p:cNvSpPr>
            <a:spLocks noChangeShapeType="1"/>
          </p:cNvSpPr>
          <p:nvPr/>
        </p:nvSpPr>
        <p:spPr bwMode="auto">
          <a:xfrm>
            <a:off x="1246188" y="3921125"/>
            <a:ext cx="412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768" name="Line 48"/>
          <p:cNvSpPr>
            <a:spLocks noChangeShapeType="1"/>
          </p:cNvSpPr>
          <p:nvPr/>
        </p:nvSpPr>
        <p:spPr bwMode="auto">
          <a:xfrm>
            <a:off x="1246188" y="3405188"/>
            <a:ext cx="412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769" name="Line 49"/>
          <p:cNvSpPr>
            <a:spLocks noChangeShapeType="1"/>
          </p:cNvSpPr>
          <p:nvPr/>
        </p:nvSpPr>
        <p:spPr bwMode="auto">
          <a:xfrm>
            <a:off x="1246188" y="2887663"/>
            <a:ext cx="412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770" name="Line 50"/>
          <p:cNvSpPr>
            <a:spLocks noChangeShapeType="1"/>
          </p:cNvSpPr>
          <p:nvPr/>
        </p:nvSpPr>
        <p:spPr bwMode="auto">
          <a:xfrm>
            <a:off x="1246188" y="2371725"/>
            <a:ext cx="412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771" name="Line 51"/>
          <p:cNvSpPr>
            <a:spLocks noChangeShapeType="1"/>
          </p:cNvSpPr>
          <p:nvPr/>
        </p:nvSpPr>
        <p:spPr bwMode="auto">
          <a:xfrm>
            <a:off x="1246188" y="1866900"/>
            <a:ext cx="412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772" name="Line 52"/>
          <p:cNvSpPr>
            <a:spLocks noChangeShapeType="1"/>
          </p:cNvSpPr>
          <p:nvPr/>
        </p:nvSpPr>
        <p:spPr bwMode="auto">
          <a:xfrm>
            <a:off x="1246188" y="1349375"/>
            <a:ext cx="412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773" name="Line 53"/>
          <p:cNvSpPr>
            <a:spLocks noChangeShapeType="1"/>
          </p:cNvSpPr>
          <p:nvPr/>
        </p:nvSpPr>
        <p:spPr bwMode="auto">
          <a:xfrm>
            <a:off x="1246188" y="831850"/>
            <a:ext cx="412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774" name="Line 54"/>
          <p:cNvSpPr>
            <a:spLocks noChangeShapeType="1"/>
          </p:cNvSpPr>
          <p:nvPr/>
        </p:nvSpPr>
        <p:spPr bwMode="auto">
          <a:xfrm>
            <a:off x="1287463" y="5461000"/>
            <a:ext cx="751205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775" name="Line 55"/>
          <p:cNvSpPr>
            <a:spLocks noChangeShapeType="1"/>
          </p:cNvSpPr>
          <p:nvPr/>
        </p:nvSpPr>
        <p:spPr bwMode="auto">
          <a:xfrm flipV="1">
            <a:off x="1287463" y="5461000"/>
            <a:ext cx="1587" cy="444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776" name="Rectangle 56"/>
          <p:cNvSpPr>
            <a:spLocks noChangeArrowheads="1"/>
          </p:cNvSpPr>
          <p:nvPr/>
        </p:nvSpPr>
        <p:spPr bwMode="auto">
          <a:xfrm>
            <a:off x="1028700" y="5268913"/>
            <a:ext cx="141288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 sz="2000">
                <a:solidFill>
                  <a:srgbClr val="000000"/>
                </a:solidFill>
              </a:rPr>
              <a:t>0</a:t>
            </a:r>
            <a:endParaRPr lang="cs-CZ" sz="2000"/>
          </a:p>
        </p:txBody>
      </p:sp>
      <p:sp>
        <p:nvSpPr>
          <p:cNvPr id="286777" name="Rectangle 57"/>
          <p:cNvSpPr>
            <a:spLocks noChangeArrowheads="1"/>
          </p:cNvSpPr>
          <p:nvPr/>
        </p:nvSpPr>
        <p:spPr bwMode="auto">
          <a:xfrm>
            <a:off x="957263" y="4752975"/>
            <a:ext cx="282575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 sz="2000">
                <a:solidFill>
                  <a:srgbClr val="000000"/>
                </a:solidFill>
              </a:rPr>
              <a:t>10</a:t>
            </a:r>
            <a:endParaRPr lang="cs-CZ" sz="2000"/>
          </a:p>
        </p:txBody>
      </p:sp>
      <p:sp>
        <p:nvSpPr>
          <p:cNvPr id="286778" name="Rectangle 58"/>
          <p:cNvSpPr>
            <a:spLocks noChangeArrowheads="1"/>
          </p:cNvSpPr>
          <p:nvPr/>
        </p:nvSpPr>
        <p:spPr bwMode="auto">
          <a:xfrm>
            <a:off x="957263" y="4235450"/>
            <a:ext cx="2825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 sz="2000">
                <a:solidFill>
                  <a:srgbClr val="000000"/>
                </a:solidFill>
              </a:rPr>
              <a:t>20</a:t>
            </a:r>
            <a:endParaRPr lang="cs-CZ" sz="2000"/>
          </a:p>
        </p:txBody>
      </p:sp>
      <p:sp>
        <p:nvSpPr>
          <p:cNvPr id="286779" name="Rectangle 59"/>
          <p:cNvSpPr>
            <a:spLocks noChangeArrowheads="1"/>
          </p:cNvSpPr>
          <p:nvPr/>
        </p:nvSpPr>
        <p:spPr bwMode="auto">
          <a:xfrm>
            <a:off x="957263" y="3732213"/>
            <a:ext cx="282575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 sz="2000">
                <a:solidFill>
                  <a:srgbClr val="000000"/>
                </a:solidFill>
              </a:rPr>
              <a:t>30</a:t>
            </a:r>
            <a:endParaRPr lang="cs-CZ" sz="2000"/>
          </a:p>
        </p:txBody>
      </p:sp>
      <p:sp>
        <p:nvSpPr>
          <p:cNvPr id="286780" name="Rectangle 60"/>
          <p:cNvSpPr>
            <a:spLocks noChangeArrowheads="1"/>
          </p:cNvSpPr>
          <p:nvPr/>
        </p:nvSpPr>
        <p:spPr bwMode="auto">
          <a:xfrm>
            <a:off x="957263" y="3214688"/>
            <a:ext cx="28257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 sz="2000">
                <a:solidFill>
                  <a:srgbClr val="000000"/>
                </a:solidFill>
              </a:rPr>
              <a:t>40</a:t>
            </a:r>
            <a:endParaRPr lang="cs-CZ" sz="2000"/>
          </a:p>
        </p:txBody>
      </p:sp>
      <p:sp>
        <p:nvSpPr>
          <p:cNvPr id="286781" name="Rectangle 61"/>
          <p:cNvSpPr>
            <a:spLocks noChangeArrowheads="1"/>
          </p:cNvSpPr>
          <p:nvPr/>
        </p:nvSpPr>
        <p:spPr bwMode="auto">
          <a:xfrm>
            <a:off x="957263" y="269875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 sz="2000">
                <a:solidFill>
                  <a:srgbClr val="000000"/>
                </a:solidFill>
              </a:rPr>
              <a:t>50</a:t>
            </a:r>
            <a:endParaRPr lang="cs-CZ" sz="2000"/>
          </a:p>
        </p:txBody>
      </p:sp>
      <p:sp>
        <p:nvSpPr>
          <p:cNvPr id="286782" name="Rectangle 62"/>
          <p:cNvSpPr>
            <a:spLocks noChangeArrowheads="1"/>
          </p:cNvSpPr>
          <p:nvPr/>
        </p:nvSpPr>
        <p:spPr bwMode="auto">
          <a:xfrm>
            <a:off x="957263" y="2181225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 sz="2000">
                <a:solidFill>
                  <a:srgbClr val="000000"/>
                </a:solidFill>
              </a:rPr>
              <a:t>60</a:t>
            </a:r>
            <a:endParaRPr lang="cs-CZ" sz="2000"/>
          </a:p>
        </p:txBody>
      </p:sp>
      <p:sp>
        <p:nvSpPr>
          <p:cNvPr id="286783" name="Rectangle 63"/>
          <p:cNvSpPr>
            <a:spLocks noChangeArrowheads="1"/>
          </p:cNvSpPr>
          <p:nvPr/>
        </p:nvSpPr>
        <p:spPr bwMode="auto">
          <a:xfrm>
            <a:off x="957263" y="1676400"/>
            <a:ext cx="282575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 sz="2000">
                <a:solidFill>
                  <a:srgbClr val="000000"/>
                </a:solidFill>
              </a:rPr>
              <a:t>70</a:t>
            </a:r>
            <a:endParaRPr lang="cs-CZ" sz="2000"/>
          </a:p>
        </p:txBody>
      </p:sp>
      <p:sp>
        <p:nvSpPr>
          <p:cNvPr id="286784" name="Rectangle 64"/>
          <p:cNvSpPr>
            <a:spLocks noChangeArrowheads="1"/>
          </p:cNvSpPr>
          <p:nvPr/>
        </p:nvSpPr>
        <p:spPr bwMode="auto">
          <a:xfrm>
            <a:off x="957263" y="1158875"/>
            <a:ext cx="2825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 sz="2000">
                <a:solidFill>
                  <a:srgbClr val="000000"/>
                </a:solidFill>
              </a:rPr>
              <a:t>80</a:t>
            </a:r>
            <a:endParaRPr lang="cs-CZ" sz="2000"/>
          </a:p>
        </p:txBody>
      </p:sp>
      <p:sp>
        <p:nvSpPr>
          <p:cNvPr id="286785" name="Rectangle 65"/>
          <p:cNvSpPr>
            <a:spLocks noChangeArrowheads="1"/>
          </p:cNvSpPr>
          <p:nvPr/>
        </p:nvSpPr>
        <p:spPr bwMode="auto">
          <a:xfrm>
            <a:off x="957263" y="642938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 sz="2000">
                <a:solidFill>
                  <a:srgbClr val="000000"/>
                </a:solidFill>
              </a:rPr>
              <a:t>90</a:t>
            </a:r>
            <a:endParaRPr lang="cs-CZ" sz="2000"/>
          </a:p>
        </p:txBody>
      </p:sp>
      <p:sp>
        <p:nvSpPr>
          <p:cNvPr id="286786" name="Rectangle 66"/>
          <p:cNvSpPr>
            <a:spLocks noChangeArrowheads="1"/>
          </p:cNvSpPr>
          <p:nvPr/>
        </p:nvSpPr>
        <p:spPr bwMode="auto">
          <a:xfrm>
            <a:off x="1638300" y="5551488"/>
            <a:ext cx="15795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cs-CZ" sz="1600" b="1">
                <a:solidFill>
                  <a:srgbClr val="000000"/>
                </a:solidFill>
              </a:rPr>
              <a:t>1962   2010</a:t>
            </a:r>
            <a:endParaRPr lang="cs-CZ" sz="1600" b="1"/>
          </a:p>
        </p:txBody>
      </p:sp>
      <p:sp>
        <p:nvSpPr>
          <p:cNvPr id="286787" name="Rectangle 67"/>
          <p:cNvSpPr>
            <a:spLocks noChangeArrowheads="1"/>
          </p:cNvSpPr>
          <p:nvPr/>
        </p:nvSpPr>
        <p:spPr bwMode="auto">
          <a:xfrm>
            <a:off x="3500438" y="5545138"/>
            <a:ext cx="1073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 sz="1600" b="1">
                <a:solidFill>
                  <a:srgbClr val="000000"/>
                </a:solidFill>
              </a:rPr>
              <a:t>1962   2010</a:t>
            </a:r>
            <a:endParaRPr lang="cs-CZ" sz="1600" b="1"/>
          </a:p>
        </p:txBody>
      </p:sp>
      <p:sp>
        <p:nvSpPr>
          <p:cNvPr id="286788" name="Rectangle 68"/>
          <p:cNvSpPr>
            <a:spLocks noChangeArrowheads="1"/>
          </p:cNvSpPr>
          <p:nvPr/>
        </p:nvSpPr>
        <p:spPr bwMode="auto">
          <a:xfrm>
            <a:off x="5537200" y="5543550"/>
            <a:ext cx="1073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 sz="1600" b="1">
                <a:solidFill>
                  <a:srgbClr val="000000"/>
                </a:solidFill>
              </a:rPr>
              <a:t>1962   2010</a:t>
            </a:r>
            <a:endParaRPr lang="cs-CZ" sz="1600" b="1"/>
          </a:p>
        </p:txBody>
      </p:sp>
      <p:sp>
        <p:nvSpPr>
          <p:cNvPr id="286789" name="Rectangle 69"/>
          <p:cNvSpPr>
            <a:spLocks noChangeArrowheads="1"/>
          </p:cNvSpPr>
          <p:nvPr/>
        </p:nvSpPr>
        <p:spPr bwMode="auto">
          <a:xfrm>
            <a:off x="7396163" y="5545138"/>
            <a:ext cx="1073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 sz="1600" b="1">
                <a:solidFill>
                  <a:srgbClr val="000000"/>
                </a:solidFill>
              </a:rPr>
              <a:t>1962   2010</a:t>
            </a:r>
            <a:endParaRPr lang="cs-CZ" sz="1600" b="1"/>
          </a:p>
        </p:txBody>
      </p:sp>
      <p:sp>
        <p:nvSpPr>
          <p:cNvPr id="286790" name="Text Box 70"/>
          <p:cNvSpPr txBox="1">
            <a:spLocks noChangeArrowheads="1"/>
          </p:cNvSpPr>
          <p:nvPr/>
        </p:nvSpPr>
        <p:spPr bwMode="auto">
          <a:xfrm>
            <a:off x="2722563" y="4973638"/>
            <a:ext cx="1304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/>
              <a:t>muži</a:t>
            </a:r>
          </a:p>
        </p:txBody>
      </p:sp>
      <p:sp>
        <p:nvSpPr>
          <p:cNvPr id="286791" name="Text Box 71"/>
          <p:cNvSpPr txBox="1">
            <a:spLocks noChangeArrowheads="1"/>
          </p:cNvSpPr>
          <p:nvPr/>
        </p:nvSpPr>
        <p:spPr bwMode="auto">
          <a:xfrm>
            <a:off x="1536700" y="5842000"/>
            <a:ext cx="17399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sz="2000" b="1"/>
              <a:t>ČESKÁ</a:t>
            </a:r>
          </a:p>
          <a:p>
            <a:r>
              <a:rPr lang="cs-CZ" sz="2000" b="1"/>
              <a:t>REPUBLIKA</a:t>
            </a:r>
          </a:p>
        </p:txBody>
      </p:sp>
      <p:sp>
        <p:nvSpPr>
          <p:cNvPr id="286792" name="Text Box 72"/>
          <p:cNvSpPr txBox="1">
            <a:spLocks noChangeArrowheads="1"/>
          </p:cNvSpPr>
          <p:nvPr/>
        </p:nvSpPr>
        <p:spPr bwMode="auto">
          <a:xfrm>
            <a:off x="3427413" y="5880100"/>
            <a:ext cx="1428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2000" b="1"/>
              <a:t>ŠVÉDSKO</a:t>
            </a:r>
          </a:p>
        </p:txBody>
      </p:sp>
      <p:sp>
        <p:nvSpPr>
          <p:cNvPr id="286793" name="Text Box 73"/>
          <p:cNvSpPr txBox="1">
            <a:spLocks noChangeArrowheads="1"/>
          </p:cNvSpPr>
          <p:nvPr/>
        </p:nvSpPr>
        <p:spPr bwMode="auto">
          <a:xfrm>
            <a:off x="5459413" y="5846763"/>
            <a:ext cx="17049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sz="2000" b="1"/>
              <a:t>ČESKÁ</a:t>
            </a:r>
          </a:p>
          <a:p>
            <a:r>
              <a:rPr lang="cs-CZ" sz="2000" b="1"/>
              <a:t>REPUBLIKA</a:t>
            </a:r>
          </a:p>
        </p:txBody>
      </p:sp>
      <p:sp>
        <p:nvSpPr>
          <p:cNvPr id="286794" name="Text Box 74"/>
          <p:cNvSpPr txBox="1">
            <a:spLocks noChangeArrowheads="1"/>
          </p:cNvSpPr>
          <p:nvPr/>
        </p:nvSpPr>
        <p:spPr bwMode="auto">
          <a:xfrm>
            <a:off x="6562725" y="4997450"/>
            <a:ext cx="1393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/>
              <a:t>ženy</a:t>
            </a:r>
          </a:p>
        </p:txBody>
      </p:sp>
      <p:sp>
        <p:nvSpPr>
          <p:cNvPr id="286795" name="Text Box 75"/>
          <p:cNvSpPr txBox="1">
            <a:spLocks noChangeArrowheads="1"/>
          </p:cNvSpPr>
          <p:nvPr/>
        </p:nvSpPr>
        <p:spPr bwMode="auto">
          <a:xfrm>
            <a:off x="7321550" y="5875338"/>
            <a:ext cx="1428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2000" b="1"/>
              <a:t>ŠVÉDSKO</a:t>
            </a:r>
          </a:p>
        </p:txBody>
      </p:sp>
      <p:sp>
        <p:nvSpPr>
          <p:cNvPr id="286796" name="Rectangle 76"/>
          <p:cNvSpPr>
            <a:spLocks noChangeArrowheads="1"/>
          </p:cNvSpPr>
          <p:nvPr/>
        </p:nvSpPr>
        <p:spPr bwMode="auto">
          <a:xfrm>
            <a:off x="1630363" y="909638"/>
            <a:ext cx="476250" cy="379412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86797" name="Text Box 77"/>
          <p:cNvSpPr txBox="1">
            <a:spLocks noChangeArrowheads="1"/>
          </p:cNvSpPr>
          <p:nvPr/>
        </p:nvSpPr>
        <p:spPr bwMode="auto">
          <a:xfrm>
            <a:off x="2165350" y="922338"/>
            <a:ext cx="31988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/>
              <a:t>HLY (Healthy Life Years)</a:t>
            </a:r>
          </a:p>
        </p:txBody>
      </p:sp>
      <p:sp>
        <p:nvSpPr>
          <p:cNvPr id="286798" name="Rectangle 78"/>
          <p:cNvSpPr>
            <a:spLocks noChangeArrowheads="1"/>
          </p:cNvSpPr>
          <p:nvPr/>
        </p:nvSpPr>
        <p:spPr bwMode="auto">
          <a:xfrm>
            <a:off x="5502275" y="906463"/>
            <a:ext cx="476250" cy="379412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86799" name="Rectangle 79"/>
          <p:cNvSpPr>
            <a:spLocks noChangeArrowheads="1"/>
          </p:cNvSpPr>
          <p:nvPr/>
        </p:nvSpPr>
        <p:spPr bwMode="auto">
          <a:xfrm>
            <a:off x="6257925" y="906463"/>
            <a:ext cx="477838" cy="379412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86800" name="Text Box 80"/>
          <p:cNvSpPr txBox="1">
            <a:spLocks noChangeArrowheads="1"/>
          </p:cNvSpPr>
          <p:nvPr/>
        </p:nvSpPr>
        <p:spPr bwMode="auto">
          <a:xfrm>
            <a:off x="6261100" y="873125"/>
            <a:ext cx="23034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 sz="2000"/>
              <a:t>= naděje dožití</a:t>
            </a:r>
          </a:p>
        </p:txBody>
      </p:sp>
      <p:sp>
        <p:nvSpPr>
          <p:cNvPr id="286801" name="Text Box 81"/>
          <p:cNvSpPr txBox="1">
            <a:spLocks noChangeArrowheads="1"/>
          </p:cNvSpPr>
          <p:nvPr/>
        </p:nvSpPr>
        <p:spPr bwMode="auto">
          <a:xfrm>
            <a:off x="5946775" y="887413"/>
            <a:ext cx="371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/>
              <a:t>+</a:t>
            </a:r>
          </a:p>
        </p:txBody>
      </p:sp>
      <p:sp>
        <p:nvSpPr>
          <p:cNvPr id="286802" name="Text Box 82"/>
          <p:cNvSpPr txBox="1">
            <a:spLocks noChangeArrowheads="1"/>
          </p:cNvSpPr>
          <p:nvPr/>
        </p:nvSpPr>
        <p:spPr bwMode="auto">
          <a:xfrm>
            <a:off x="827088" y="188913"/>
            <a:ext cx="2513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/>
              <a:t>roky života</a:t>
            </a:r>
          </a:p>
        </p:txBody>
      </p:sp>
    </p:spTree>
    <p:extLst>
      <p:ext uri="{BB962C8B-B14F-4D97-AF65-F5344CB8AC3E}">
        <p14:creationId xmlns:p14="http://schemas.microsoft.com/office/powerpoint/2010/main" val="419691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Line 2"/>
          <p:cNvSpPr>
            <a:spLocks noChangeShapeType="1"/>
          </p:cNvSpPr>
          <p:nvPr/>
        </p:nvSpPr>
        <p:spPr bwMode="auto">
          <a:xfrm flipV="1">
            <a:off x="1287463" y="4941888"/>
            <a:ext cx="75120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7747" name="Line 3"/>
          <p:cNvSpPr>
            <a:spLocks noChangeShapeType="1"/>
          </p:cNvSpPr>
          <p:nvPr/>
        </p:nvSpPr>
        <p:spPr bwMode="auto">
          <a:xfrm flipV="1">
            <a:off x="1287463" y="4425950"/>
            <a:ext cx="75152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7748" name="Line 4"/>
          <p:cNvSpPr>
            <a:spLocks noChangeShapeType="1"/>
          </p:cNvSpPr>
          <p:nvPr/>
        </p:nvSpPr>
        <p:spPr bwMode="auto">
          <a:xfrm flipV="1">
            <a:off x="1287463" y="3919538"/>
            <a:ext cx="75072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7749" name="Line 5"/>
          <p:cNvSpPr>
            <a:spLocks noChangeShapeType="1"/>
          </p:cNvSpPr>
          <p:nvPr/>
        </p:nvSpPr>
        <p:spPr bwMode="auto">
          <a:xfrm>
            <a:off x="1287463" y="3405188"/>
            <a:ext cx="752316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7750" name="Line 6"/>
          <p:cNvSpPr>
            <a:spLocks noChangeShapeType="1"/>
          </p:cNvSpPr>
          <p:nvPr/>
        </p:nvSpPr>
        <p:spPr bwMode="auto">
          <a:xfrm>
            <a:off x="1287463" y="2887663"/>
            <a:ext cx="75184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7751" name="Line 7"/>
          <p:cNvSpPr>
            <a:spLocks noChangeShapeType="1"/>
          </p:cNvSpPr>
          <p:nvPr/>
        </p:nvSpPr>
        <p:spPr bwMode="auto">
          <a:xfrm>
            <a:off x="1287463" y="2371725"/>
            <a:ext cx="75152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7752" name="Line 8"/>
          <p:cNvSpPr>
            <a:spLocks noChangeShapeType="1"/>
          </p:cNvSpPr>
          <p:nvPr/>
        </p:nvSpPr>
        <p:spPr bwMode="auto">
          <a:xfrm flipV="1">
            <a:off x="1266825" y="1882775"/>
            <a:ext cx="752633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7753" name="Line 9"/>
          <p:cNvSpPr>
            <a:spLocks noChangeShapeType="1"/>
          </p:cNvSpPr>
          <p:nvPr/>
        </p:nvSpPr>
        <p:spPr bwMode="auto">
          <a:xfrm>
            <a:off x="1287463" y="1349375"/>
            <a:ext cx="75152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7754" name="Line 10"/>
          <p:cNvSpPr>
            <a:spLocks noChangeShapeType="1"/>
          </p:cNvSpPr>
          <p:nvPr/>
        </p:nvSpPr>
        <p:spPr bwMode="auto">
          <a:xfrm flipV="1">
            <a:off x="1287463" y="823913"/>
            <a:ext cx="7532687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7755" name="Rectangle 11"/>
          <p:cNvSpPr>
            <a:spLocks noChangeArrowheads="1"/>
          </p:cNvSpPr>
          <p:nvPr/>
        </p:nvSpPr>
        <p:spPr bwMode="auto">
          <a:xfrm>
            <a:off x="1638300" y="2236788"/>
            <a:ext cx="485775" cy="3224212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7756" name="Rectangle 12"/>
          <p:cNvSpPr>
            <a:spLocks noChangeArrowheads="1"/>
          </p:cNvSpPr>
          <p:nvPr/>
        </p:nvSpPr>
        <p:spPr bwMode="auto">
          <a:xfrm>
            <a:off x="1638300" y="2236788"/>
            <a:ext cx="485775" cy="3224212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7757" name="Rectangle 13"/>
          <p:cNvSpPr>
            <a:spLocks noChangeArrowheads="1"/>
          </p:cNvSpPr>
          <p:nvPr/>
        </p:nvSpPr>
        <p:spPr bwMode="auto">
          <a:xfrm>
            <a:off x="2239963" y="2252663"/>
            <a:ext cx="474662" cy="3200400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7758" name="Rectangle 14"/>
          <p:cNvSpPr>
            <a:spLocks noChangeArrowheads="1"/>
          </p:cNvSpPr>
          <p:nvPr/>
        </p:nvSpPr>
        <p:spPr bwMode="auto">
          <a:xfrm>
            <a:off x="2244725" y="2262188"/>
            <a:ext cx="474663" cy="3200400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7759" name="Rectangle 15"/>
          <p:cNvSpPr>
            <a:spLocks noChangeArrowheads="1"/>
          </p:cNvSpPr>
          <p:nvPr/>
        </p:nvSpPr>
        <p:spPr bwMode="auto">
          <a:xfrm>
            <a:off x="3508375" y="2205038"/>
            <a:ext cx="484188" cy="3267075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7760" name="Rectangle 16"/>
          <p:cNvSpPr>
            <a:spLocks noChangeArrowheads="1"/>
          </p:cNvSpPr>
          <p:nvPr/>
        </p:nvSpPr>
        <p:spPr bwMode="auto">
          <a:xfrm>
            <a:off x="3508375" y="2241550"/>
            <a:ext cx="484188" cy="3211513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7761" name="Rectangle 17"/>
          <p:cNvSpPr>
            <a:spLocks noChangeArrowheads="1"/>
          </p:cNvSpPr>
          <p:nvPr/>
        </p:nvSpPr>
        <p:spPr bwMode="auto">
          <a:xfrm>
            <a:off x="4106863" y="1779588"/>
            <a:ext cx="484187" cy="3683000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7762" name="Rectangle 18"/>
          <p:cNvSpPr>
            <a:spLocks noChangeArrowheads="1"/>
          </p:cNvSpPr>
          <p:nvPr/>
        </p:nvSpPr>
        <p:spPr bwMode="auto">
          <a:xfrm>
            <a:off x="4106863" y="1779588"/>
            <a:ext cx="484187" cy="3683000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7763" name="Rectangle 19"/>
          <p:cNvSpPr>
            <a:spLocks noChangeArrowheads="1"/>
          </p:cNvSpPr>
          <p:nvPr/>
        </p:nvSpPr>
        <p:spPr bwMode="auto">
          <a:xfrm>
            <a:off x="5516563" y="2209800"/>
            <a:ext cx="476250" cy="3257550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7764" name="Rectangle 20"/>
          <p:cNvSpPr>
            <a:spLocks noChangeArrowheads="1"/>
          </p:cNvSpPr>
          <p:nvPr/>
        </p:nvSpPr>
        <p:spPr bwMode="auto">
          <a:xfrm>
            <a:off x="5516563" y="2209800"/>
            <a:ext cx="476250" cy="3257550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7765" name="Rectangle 21"/>
          <p:cNvSpPr>
            <a:spLocks noChangeArrowheads="1"/>
          </p:cNvSpPr>
          <p:nvPr/>
        </p:nvSpPr>
        <p:spPr bwMode="auto">
          <a:xfrm>
            <a:off x="6118225" y="2130425"/>
            <a:ext cx="484188" cy="3325813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7766" name="Rectangle 22"/>
          <p:cNvSpPr>
            <a:spLocks noChangeArrowheads="1"/>
          </p:cNvSpPr>
          <p:nvPr/>
        </p:nvSpPr>
        <p:spPr bwMode="auto">
          <a:xfrm>
            <a:off x="6118225" y="2130425"/>
            <a:ext cx="484188" cy="3325813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7767" name="Rectangle 23"/>
          <p:cNvSpPr>
            <a:spLocks noChangeArrowheads="1"/>
          </p:cNvSpPr>
          <p:nvPr/>
        </p:nvSpPr>
        <p:spPr bwMode="auto">
          <a:xfrm>
            <a:off x="7359650" y="2284413"/>
            <a:ext cx="474663" cy="3178175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7768" name="Rectangle 24"/>
          <p:cNvSpPr>
            <a:spLocks noChangeArrowheads="1"/>
          </p:cNvSpPr>
          <p:nvPr/>
        </p:nvSpPr>
        <p:spPr bwMode="auto">
          <a:xfrm>
            <a:off x="7359650" y="2284413"/>
            <a:ext cx="474663" cy="3178175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7769" name="Rectangle 25"/>
          <p:cNvSpPr>
            <a:spLocks noChangeArrowheads="1"/>
          </p:cNvSpPr>
          <p:nvPr/>
        </p:nvSpPr>
        <p:spPr bwMode="auto">
          <a:xfrm>
            <a:off x="7972425" y="1811338"/>
            <a:ext cx="487363" cy="3649662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7770" name="Rectangle 26"/>
          <p:cNvSpPr>
            <a:spLocks noChangeArrowheads="1"/>
          </p:cNvSpPr>
          <p:nvPr/>
        </p:nvSpPr>
        <p:spPr bwMode="auto">
          <a:xfrm>
            <a:off x="7972425" y="1811338"/>
            <a:ext cx="487363" cy="3649662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7771" name="Rectangle 27"/>
          <p:cNvSpPr>
            <a:spLocks noChangeArrowheads="1"/>
          </p:cNvSpPr>
          <p:nvPr/>
        </p:nvSpPr>
        <p:spPr bwMode="auto">
          <a:xfrm>
            <a:off x="1638300" y="2012950"/>
            <a:ext cx="485775" cy="223838"/>
          </a:xfrm>
          <a:prstGeom prst="rect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7772" name="Rectangle 28"/>
          <p:cNvSpPr>
            <a:spLocks noChangeArrowheads="1"/>
          </p:cNvSpPr>
          <p:nvPr/>
        </p:nvSpPr>
        <p:spPr bwMode="auto">
          <a:xfrm>
            <a:off x="1638300" y="2012950"/>
            <a:ext cx="485775" cy="223838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7773" name="Rectangle 29"/>
          <p:cNvSpPr>
            <a:spLocks noChangeArrowheads="1"/>
          </p:cNvSpPr>
          <p:nvPr/>
        </p:nvSpPr>
        <p:spPr bwMode="auto">
          <a:xfrm>
            <a:off x="2244725" y="1620838"/>
            <a:ext cx="474663" cy="641350"/>
          </a:xfrm>
          <a:prstGeom prst="rect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7774" name="Rectangle 30"/>
          <p:cNvSpPr>
            <a:spLocks noChangeArrowheads="1"/>
          </p:cNvSpPr>
          <p:nvPr/>
        </p:nvSpPr>
        <p:spPr bwMode="auto">
          <a:xfrm>
            <a:off x="2244725" y="1620838"/>
            <a:ext cx="474663" cy="641350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7775" name="Rectangle 31"/>
          <p:cNvSpPr>
            <a:spLocks noChangeArrowheads="1"/>
          </p:cNvSpPr>
          <p:nvPr/>
        </p:nvSpPr>
        <p:spPr bwMode="auto">
          <a:xfrm>
            <a:off x="3508375" y="1792288"/>
            <a:ext cx="484188" cy="449262"/>
          </a:xfrm>
          <a:prstGeom prst="rect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7776" name="Rectangle 32"/>
          <p:cNvSpPr>
            <a:spLocks noChangeArrowheads="1"/>
          </p:cNvSpPr>
          <p:nvPr/>
        </p:nvSpPr>
        <p:spPr bwMode="auto">
          <a:xfrm>
            <a:off x="3508375" y="1792288"/>
            <a:ext cx="484188" cy="449262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7777" name="Rectangle 33"/>
          <p:cNvSpPr>
            <a:spLocks noChangeArrowheads="1"/>
          </p:cNvSpPr>
          <p:nvPr/>
        </p:nvSpPr>
        <p:spPr bwMode="auto">
          <a:xfrm>
            <a:off x="4106863" y="1363663"/>
            <a:ext cx="484187" cy="415925"/>
          </a:xfrm>
          <a:prstGeom prst="rect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7778" name="Rectangle 34"/>
          <p:cNvSpPr>
            <a:spLocks noChangeArrowheads="1"/>
          </p:cNvSpPr>
          <p:nvPr/>
        </p:nvSpPr>
        <p:spPr bwMode="auto">
          <a:xfrm>
            <a:off x="4106863" y="1363663"/>
            <a:ext cx="484187" cy="415925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7779" name="Rectangle 35"/>
          <p:cNvSpPr>
            <a:spLocks noChangeArrowheads="1"/>
          </p:cNvSpPr>
          <p:nvPr/>
        </p:nvSpPr>
        <p:spPr bwMode="auto">
          <a:xfrm>
            <a:off x="5516563" y="1716088"/>
            <a:ext cx="476250" cy="493712"/>
          </a:xfrm>
          <a:prstGeom prst="rect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7780" name="Rectangle 36"/>
          <p:cNvSpPr>
            <a:spLocks noChangeArrowheads="1"/>
          </p:cNvSpPr>
          <p:nvPr/>
        </p:nvSpPr>
        <p:spPr bwMode="auto">
          <a:xfrm>
            <a:off x="5516563" y="1716088"/>
            <a:ext cx="476250" cy="493712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7781" name="Rectangle 37"/>
          <p:cNvSpPr>
            <a:spLocks noChangeArrowheads="1"/>
          </p:cNvSpPr>
          <p:nvPr/>
        </p:nvSpPr>
        <p:spPr bwMode="auto">
          <a:xfrm>
            <a:off x="6118225" y="1458913"/>
            <a:ext cx="484188" cy="671512"/>
          </a:xfrm>
          <a:prstGeom prst="rect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7782" name="Rectangle 38"/>
          <p:cNvSpPr>
            <a:spLocks noChangeArrowheads="1"/>
          </p:cNvSpPr>
          <p:nvPr/>
        </p:nvSpPr>
        <p:spPr bwMode="auto">
          <a:xfrm>
            <a:off x="6118225" y="1458913"/>
            <a:ext cx="484188" cy="671512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7783" name="Rectangle 39"/>
          <p:cNvSpPr>
            <a:spLocks noChangeArrowheads="1"/>
          </p:cNvSpPr>
          <p:nvPr/>
        </p:nvSpPr>
        <p:spPr bwMode="auto">
          <a:xfrm>
            <a:off x="7359650" y="1587500"/>
            <a:ext cx="474663" cy="696913"/>
          </a:xfrm>
          <a:prstGeom prst="rect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7784" name="Rectangle 40"/>
          <p:cNvSpPr>
            <a:spLocks noChangeArrowheads="1"/>
          </p:cNvSpPr>
          <p:nvPr/>
        </p:nvSpPr>
        <p:spPr bwMode="auto">
          <a:xfrm>
            <a:off x="7359650" y="1587500"/>
            <a:ext cx="474663" cy="696913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7785" name="Rectangle 41"/>
          <p:cNvSpPr>
            <a:spLocks noChangeArrowheads="1"/>
          </p:cNvSpPr>
          <p:nvPr/>
        </p:nvSpPr>
        <p:spPr bwMode="auto">
          <a:xfrm>
            <a:off x="7972425" y="1260475"/>
            <a:ext cx="487363" cy="550863"/>
          </a:xfrm>
          <a:prstGeom prst="rect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7786" name="Rectangle 42"/>
          <p:cNvSpPr>
            <a:spLocks noChangeArrowheads="1"/>
          </p:cNvSpPr>
          <p:nvPr/>
        </p:nvSpPr>
        <p:spPr bwMode="auto">
          <a:xfrm>
            <a:off x="7972425" y="1260475"/>
            <a:ext cx="487363" cy="550863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7787" name="Line 43"/>
          <p:cNvSpPr>
            <a:spLocks noChangeShapeType="1"/>
          </p:cNvSpPr>
          <p:nvPr/>
        </p:nvSpPr>
        <p:spPr bwMode="auto">
          <a:xfrm>
            <a:off x="1287463" y="831850"/>
            <a:ext cx="1587" cy="46291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7788" name="Line 44"/>
          <p:cNvSpPr>
            <a:spLocks noChangeShapeType="1"/>
          </p:cNvSpPr>
          <p:nvPr/>
        </p:nvSpPr>
        <p:spPr bwMode="auto">
          <a:xfrm>
            <a:off x="1246188" y="5461000"/>
            <a:ext cx="412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7789" name="Line 45"/>
          <p:cNvSpPr>
            <a:spLocks noChangeShapeType="1"/>
          </p:cNvSpPr>
          <p:nvPr/>
        </p:nvSpPr>
        <p:spPr bwMode="auto">
          <a:xfrm>
            <a:off x="1246188" y="4943475"/>
            <a:ext cx="412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7790" name="Line 46"/>
          <p:cNvSpPr>
            <a:spLocks noChangeShapeType="1"/>
          </p:cNvSpPr>
          <p:nvPr/>
        </p:nvSpPr>
        <p:spPr bwMode="auto">
          <a:xfrm>
            <a:off x="1246188" y="4427538"/>
            <a:ext cx="412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7791" name="Line 47"/>
          <p:cNvSpPr>
            <a:spLocks noChangeShapeType="1"/>
          </p:cNvSpPr>
          <p:nvPr/>
        </p:nvSpPr>
        <p:spPr bwMode="auto">
          <a:xfrm>
            <a:off x="1246188" y="3921125"/>
            <a:ext cx="412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7792" name="Line 48"/>
          <p:cNvSpPr>
            <a:spLocks noChangeShapeType="1"/>
          </p:cNvSpPr>
          <p:nvPr/>
        </p:nvSpPr>
        <p:spPr bwMode="auto">
          <a:xfrm>
            <a:off x="1246188" y="3405188"/>
            <a:ext cx="412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7793" name="Line 49"/>
          <p:cNvSpPr>
            <a:spLocks noChangeShapeType="1"/>
          </p:cNvSpPr>
          <p:nvPr/>
        </p:nvSpPr>
        <p:spPr bwMode="auto">
          <a:xfrm>
            <a:off x="1246188" y="2887663"/>
            <a:ext cx="412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7794" name="Line 50"/>
          <p:cNvSpPr>
            <a:spLocks noChangeShapeType="1"/>
          </p:cNvSpPr>
          <p:nvPr/>
        </p:nvSpPr>
        <p:spPr bwMode="auto">
          <a:xfrm>
            <a:off x="1246188" y="2371725"/>
            <a:ext cx="412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7795" name="Line 51"/>
          <p:cNvSpPr>
            <a:spLocks noChangeShapeType="1"/>
          </p:cNvSpPr>
          <p:nvPr/>
        </p:nvSpPr>
        <p:spPr bwMode="auto">
          <a:xfrm>
            <a:off x="1246188" y="1866900"/>
            <a:ext cx="412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7796" name="Line 52"/>
          <p:cNvSpPr>
            <a:spLocks noChangeShapeType="1"/>
          </p:cNvSpPr>
          <p:nvPr/>
        </p:nvSpPr>
        <p:spPr bwMode="auto">
          <a:xfrm>
            <a:off x="1246188" y="1349375"/>
            <a:ext cx="412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7797" name="Line 53"/>
          <p:cNvSpPr>
            <a:spLocks noChangeShapeType="1"/>
          </p:cNvSpPr>
          <p:nvPr/>
        </p:nvSpPr>
        <p:spPr bwMode="auto">
          <a:xfrm>
            <a:off x="1246188" y="831850"/>
            <a:ext cx="412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7798" name="Line 54"/>
          <p:cNvSpPr>
            <a:spLocks noChangeShapeType="1"/>
          </p:cNvSpPr>
          <p:nvPr/>
        </p:nvSpPr>
        <p:spPr bwMode="auto">
          <a:xfrm>
            <a:off x="1287463" y="5461000"/>
            <a:ext cx="751205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7799" name="Line 55"/>
          <p:cNvSpPr>
            <a:spLocks noChangeShapeType="1"/>
          </p:cNvSpPr>
          <p:nvPr/>
        </p:nvSpPr>
        <p:spPr bwMode="auto">
          <a:xfrm flipV="1">
            <a:off x="1287463" y="5461000"/>
            <a:ext cx="1587" cy="444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7800" name="Rectangle 56"/>
          <p:cNvSpPr>
            <a:spLocks noChangeArrowheads="1"/>
          </p:cNvSpPr>
          <p:nvPr/>
        </p:nvSpPr>
        <p:spPr bwMode="auto">
          <a:xfrm>
            <a:off x="1028700" y="5268913"/>
            <a:ext cx="141288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 sz="2000">
                <a:solidFill>
                  <a:srgbClr val="000000"/>
                </a:solidFill>
              </a:rPr>
              <a:t>0</a:t>
            </a:r>
            <a:endParaRPr lang="cs-CZ" sz="2000"/>
          </a:p>
        </p:txBody>
      </p:sp>
      <p:sp>
        <p:nvSpPr>
          <p:cNvPr id="287801" name="Rectangle 57"/>
          <p:cNvSpPr>
            <a:spLocks noChangeArrowheads="1"/>
          </p:cNvSpPr>
          <p:nvPr/>
        </p:nvSpPr>
        <p:spPr bwMode="auto">
          <a:xfrm>
            <a:off x="957263" y="4752975"/>
            <a:ext cx="282575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 sz="2000">
                <a:solidFill>
                  <a:srgbClr val="000000"/>
                </a:solidFill>
              </a:rPr>
              <a:t>10</a:t>
            </a:r>
            <a:endParaRPr lang="cs-CZ" sz="2000"/>
          </a:p>
        </p:txBody>
      </p:sp>
      <p:sp>
        <p:nvSpPr>
          <p:cNvPr id="287802" name="Rectangle 58"/>
          <p:cNvSpPr>
            <a:spLocks noChangeArrowheads="1"/>
          </p:cNvSpPr>
          <p:nvPr/>
        </p:nvSpPr>
        <p:spPr bwMode="auto">
          <a:xfrm>
            <a:off x="957263" y="4235450"/>
            <a:ext cx="2825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 sz="2000">
                <a:solidFill>
                  <a:srgbClr val="000000"/>
                </a:solidFill>
              </a:rPr>
              <a:t>20</a:t>
            </a:r>
            <a:endParaRPr lang="cs-CZ" sz="2000"/>
          </a:p>
        </p:txBody>
      </p:sp>
      <p:sp>
        <p:nvSpPr>
          <p:cNvPr id="287803" name="Rectangle 59"/>
          <p:cNvSpPr>
            <a:spLocks noChangeArrowheads="1"/>
          </p:cNvSpPr>
          <p:nvPr/>
        </p:nvSpPr>
        <p:spPr bwMode="auto">
          <a:xfrm>
            <a:off x="957263" y="3732213"/>
            <a:ext cx="282575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 sz="2000">
                <a:solidFill>
                  <a:srgbClr val="000000"/>
                </a:solidFill>
              </a:rPr>
              <a:t>30</a:t>
            </a:r>
            <a:endParaRPr lang="cs-CZ" sz="2000"/>
          </a:p>
        </p:txBody>
      </p:sp>
      <p:sp>
        <p:nvSpPr>
          <p:cNvPr id="287804" name="Rectangle 60"/>
          <p:cNvSpPr>
            <a:spLocks noChangeArrowheads="1"/>
          </p:cNvSpPr>
          <p:nvPr/>
        </p:nvSpPr>
        <p:spPr bwMode="auto">
          <a:xfrm>
            <a:off x="957263" y="3214688"/>
            <a:ext cx="28257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 sz="2000">
                <a:solidFill>
                  <a:srgbClr val="000000"/>
                </a:solidFill>
              </a:rPr>
              <a:t>40</a:t>
            </a:r>
            <a:endParaRPr lang="cs-CZ" sz="2000"/>
          </a:p>
        </p:txBody>
      </p:sp>
      <p:sp>
        <p:nvSpPr>
          <p:cNvPr id="287805" name="Rectangle 61"/>
          <p:cNvSpPr>
            <a:spLocks noChangeArrowheads="1"/>
          </p:cNvSpPr>
          <p:nvPr/>
        </p:nvSpPr>
        <p:spPr bwMode="auto">
          <a:xfrm>
            <a:off x="957263" y="269875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 sz="2000">
                <a:solidFill>
                  <a:srgbClr val="000000"/>
                </a:solidFill>
              </a:rPr>
              <a:t>50</a:t>
            </a:r>
            <a:endParaRPr lang="cs-CZ" sz="2000"/>
          </a:p>
        </p:txBody>
      </p:sp>
      <p:sp>
        <p:nvSpPr>
          <p:cNvPr id="287806" name="Rectangle 62"/>
          <p:cNvSpPr>
            <a:spLocks noChangeArrowheads="1"/>
          </p:cNvSpPr>
          <p:nvPr/>
        </p:nvSpPr>
        <p:spPr bwMode="auto">
          <a:xfrm>
            <a:off x="957263" y="2181225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 sz="2000">
                <a:solidFill>
                  <a:srgbClr val="000000"/>
                </a:solidFill>
              </a:rPr>
              <a:t>60</a:t>
            </a:r>
            <a:endParaRPr lang="cs-CZ" sz="2000"/>
          </a:p>
        </p:txBody>
      </p:sp>
      <p:sp>
        <p:nvSpPr>
          <p:cNvPr id="287807" name="Rectangle 63"/>
          <p:cNvSpPr>
            <a:spLocks noChangeArrowheads="1"/>
          </p:cNvSpPr>
          <p:nvPr/>
        </p:nvSpPr>
        <p:spPr bwMode="auto">
          <a:xfrm>
            <a:off x="957263" y="1676400"/>
            <a:ext cx="282575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 sz="2000">
                <a:solidFill>
                  <a:srgbClr val="000000"/>
                </a:solidFill>
              </a:rPr>
              <a:t>70</a:t>
            </a:r>
            <a:endParaRPr lang="cs-CZ" sz="2000"/>
          </a:p>
        </p:txBody>
      </p:sp>
      <p:sp>
        <p:nvSpPr>
          <p:cNvPr id="287808" name="Rectangle 64"/>
          <p:cNvSpPr>
            <a:spLocks noChangeArrowheads="1"/>
          </p:cNvSpPr>
          <p:nvPr/>
        </p:nvSpPr>
        <p:spPr bwMode="auto">
          <a:xfrm>
            <a:off x="957263" y="1158875"/>
            <a:ext cx="2825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 sz="2000">
                <a:solidFill>
                  <a:srgbClr val="000000"/>
                </a:solidFill>
              </a:rPr>
              <a:t>80</a:t>
            </a:r>
            <a:endParaRPr lang="cs-CZ" sz="2000"/>
          </a:p>
        </p:txBody>
      </p:sp>
      <p:sp>
        <p:nvSpPr>
          <p:cNvPr id="287809" name="Rectangle 65"/>
          <p:cNvSpPr>
            <a:spLocks noChangeArrowheads="1"/>
          </p:cNvSpPr>
          <p:nvPr/>
        </p:nvSpPr>
        <p:spPr bwMode="auto">
          <a:xfrm>
            <a:off x="957263" y="642938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 sz="2000">
                <a:solidFill>
                  <a:srgbClr val="000000"/>
                </a:solidFill>
              </a:rPr>
              <a:t>90</a:t>
            </a:r>
            <a:endParaRPr lang="cs-CZ" sz="2000"/>
          </a:p>
        </p:txBody>
      </p:sp>
      <p:sp>
        <p:nvSpPr>
          <p:cNvPr id="287810" name="Rectangle 66"/>
          <p:cNvSpPr>
            <a:spLocks noChangeArrowheads="1"/>
          </p:cNvSpPr>
          <p:nvPr/>
        </p:nvSpPr>
        <p:spPr bwMode="auto">
          <a:xfrm>
            <a:off x="1638300" y="5551488"/>
            <a:ext cx="15795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cs-CZ" sz="1600" b="1">
                <a:solidFill>
                  <a:srgbClr val="000000"/>
                </a:solidFill>
              </a:rPr>
              <a:t>1962   2010</a:t>
            </a:r>
            <a:endParaRPr lang="cs-CZ" sz="1600" b="1"/>
          </a:p>
        </p:txBody>
      </p:sp>
      <p:sp>
        <p:nvSpPr>
          <p:cNvPr id="287811" name="Rectangle 67"/>
          <p:cNvSpPr>
            <a:spLocks noChangeArrowheads="1"/>
          </p:cNvSpPr>
          <p:nvPr/>
        </p:nvSpPr>
        <p:spPr bwMode="auto">
          <a:xfrm>
            <a:off x="3500438" y="5545138"/>
            <a:ext cx="1073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 sz="1600" b="1">
                <a:solidFill>
                  <a:srgbClr val="000000"/>
                </a:solidFill>
              </a:rPr>
              <a:t>1962   2010</a:t>
            </a:r>
            <a:endParaRPr lang="cs-CZ" sz="1600" b="1"/>
          </a:p>
        </p:txBody>
      </p:sp>
      <p:sp>
        <p:nvSpPr>
          <p:cNvPr id="287812" name="Rectangle 68"/>
          <p:cNvSpPr>
            <a:spLocks noChangeArrowheads="1"/>
          </p:cNvSpPr>
          <p:nvPr/>
        </p:nvSpPr>
        <p:spPr bwMode="auto">
          <a:xfrm>
            <a:off x="5537200" y="5543550"/>
            <a:ext cx="1073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 sz="1600" b="1">
                <a:solidFill>
                  <a:srgbClr val="000000"/>
                </a:solidFill>
              </a:rPr>
              <a:t>1962   2010</a:t>
            </a:r>
            <a:endParaRPr lang="cs-CZ" sz="1600" b="1"/>
          </a:p>
        </p:txBody>
      </p:sp>
      <p:sp>
        <p:nvSpPr>
          <p:cNvPr id="287813" name="Rectangle 69"/>
          <p:cNvSpPr>
            <a:spLocks noChangeArrowheads="1"/>
          </p:cNvSpPr>
          <p:nvPr/>
        </p:nvSpPr>
        <p:spPr bwMode="auto">
          <a:xfrm>
            <a:off x="7396163" y="5545138"/>
            <a:ext cx="1073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 sz="1600" b="1">
                <a:solidFill>
                  <a:srgbClr val="000000"/>
                </a:solidFill>
              </a:rPr>
              <a:t>1962   2010</a:t>
            </a:r>
            <a:endParaRPr lang="cs-CZ" sz="1600" b="1"/>
          </a:p>
        </p:txBody>
      </p:sp>
      <p:sp>
        <p:nvSpPr>
          <p:cNvPr id="287814" name="Text Box 70"/>
          <p:cNvSpPr txBox="1">
            <a:spLocks noChangeArrowheads="1"/>
          </p:cNvSpPr>
          <p:nvPr/>
        </p:nvSpPr>
        <p:spPr bwMode="auto">
          <a:xfrm>
            <a:off x="2160588" y="4125913"/>
            <a:ext cx="29051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6000" b="1">
                <a:solidFill>
                  <a:schemeClr val="accent2"/>
                </a:solidFill>
              </a:rPr>
              <a:t>muži</a:t>
            </a:r>
          </a:p>
        </p:txBody>
      </p:sp>
      <p:sp>
        <p:nvSpPr>
          <p:cNvPr id="287815" name="Text Box 71"/>
          <p:cNvSpPr txBox="1">
            <a:spLocks noChangeArrowheads="1"/>
          </p:cNvSpPr>
          <p:nvPr/>
        </p:nvSpPr>
        <p:spPr bwMode="auto">
          <a:xfrm>
            <a:off x="1536700" y="5842000"/>
            <a:ext cx="17399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sz="2000" b="1"/>
              <a:t>ČESKÁ</a:t>
            </a:r>
          </a:p>
          <a:p>
            <a:r>
              <a:rPr lang="cs-CZ" sz="2000" b="1"/>
              <a:t>REPUBLIKA</a:t>
            </a:r>
          </a:p>
        </p:txBody>
      </p:sp>
      <p:sp>
        <p:nvSpPr>
          <p:cNvPr id="287816" name="Text Box 72"/>
          <p:cNvSpPr txBox="1">
            <a:spLocks noChangeArrowheads="1"/>
          </p:cNvSpPr>
          <p:nvPr/>
        </p:nvSpPr>
        <p:spPr bwMode="auto">
          <a:xfrm>
            <a:off x="3427413" y="5880100"/>
            <a:ext cx="1428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2000" b="1"/>
              <a:t>ŠVÉDSKO</a:t>
            </a:r>
          </a:p>
        </p:txBody>
      </p:sp>
      <p:sp>
        <p:nvSpPr>
          <p:cNvPr id="287817" name="Text Box 73"/>
          <p:cNvSpPr txBox="1">
            <a:spLocks noChangeArrowheads="1"/>
          </p:cNvSpPr>
          <p:nvPr/>
        </p:nvSpPr>
        <p:spPr bwMode="auto">
          <a:xfrm>
            <a:off x="5459413" y="5846763"/>
            <a:ext cx="17049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sz="2000" b="1"/>
              <a:t>ČESKÁ</a:t>
            </a:r>
          </a:p>
          <a:p>
            <a:r>
              <a:rPr lang="cs-CZ" sz="2000" b="1"/>
              <a:t>REPUBLIKA</a:t>
            </a:r>
          </a:p>
        </p:txBody>
      </p:sp>
      <p:sp>
        <p:nvSpPr>
          <p:cNvPr id="287818" name="Text Box 74"/>
          <p:cNvSpPr txBox="1">
            <a:spLocks noChangeArrowheads="1"/>
          </p:cNvSpPr>
          <p:nvPr/>
        </p:nvSpPr>
        <p:spPr bwMode="auto">
          <a:xfrm>
            <a:off x="6562725" y="4997450"/>
            <a:ext cx="1393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/>
              <a:t>ženy</a:t>
            </a:r>
          </a:p>
        </p:txBody>
      </p:sp>
      <p:sp>
        <p:nvSpPr>
          <p:cNvPr id="287819" name="Text Box 75"/>
          <p:cNvSpPr txBox="1">
            <a:spLocks noChangeArrowheads="1"/>
          </p:cNvSpPr>
          <p:nvPr/>
        </p:nvSpPr>
        <p:spPr bwMode="auto">
          <a:xfrm>
            <a:off x="7321550" y="5875338"/>
            <a:ext cx="1428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2000" b="1"/>
              <a:t>ŠVÉDSKO</a:t>
            </a:r>
          </a:p>
        </p:txBody>
      </p:sp>
      <p:sp>
        <p:nvSpPr>
          <p:cNvPr id="287820" name="Rectangle 76"/>
          <p:cNvSpPr>
            <a:spLocks noChangeArrowheads="1"/>
          </p:cNvSpPr>
          <p:nvPr/>
        </p:nvSpPr>
        <p:spPr bwMode="auto">
          <a:xfrm>
            <a:off x="1630363" y="909638"/>
            <a:ext cx="476250" cy="379412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87821" name="Text Box 77"/>
          <p:cNvSpPr txBox="1">
            <a:spLocks noChangeArrowheads="1"/>
          </p:cNvSpPr>
          <p:nvPr/>
        </p:nvSpPr>
        <p:spPr bwMode="auto">
          <a:xfrm>
            <a:off x="2165350" y="922338"/>
            <a:ext cx="31988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/>
              <a:t>HLY (Healthy Life Years)</a:t>
            </a:r>
          </a:p>
        </p:txBody>
      </p:sp>
      <p:sp>
        <p:nvSpPr>
          <p:cNvPr id="287822" name="Rectangle 78"/>
          <p:cNvSpPr>
            <a:spLocks noChangeArrowheads="1"/>
          </p:cNvSpPr>
          <p:nvPr/>
        </p:nvSpPr>
        <p:spPr bwMode="auto">
          <a:xfrm>
            <a:off x="5502275" y="906463"/>
            <a:ext cx="476250" cy="379412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87823" name="Rectangle 79"/>
          <p:cNvSpPr>
            <a:spLocks noChangeArrowheads="1"/>
          </p:cNvSpPr>
          <p:nvPr/>
        </p:nvSpPr>
        <p:spPr bwMode="auto">
          <a:xfrm>
            <a:off x="6257925" y="906463"/>
            <a:ext cx="477838" cy="379412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87824" name="Text Box 80"/>
          <p:cNvSpPr txBox="1">
            <a:spLocks noChangeArrowheads="1"/>
          </p:cNvSpPr>
          <p:nvPr/>
        </p:nvSpPr>
        <p:spPr bwMode="auto">
          <a:xfrm>
            <a:off x="6261100" y="873125"/>
            <a:ext cx="23034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 sz="2000"/>
              <a:t>= naděje dožití</a:t>
            </a:r>
          </a:p>
        </p:txBody>
      </p:sp>
      <p:sp>
        <p:nvSpPr>
          <p:cNvPr id="287825" name="Text Box 81"/>
          <p:cNvSpPr txBox="1">
            <a:spLocks noChangeArrowheads="1"/>
          </p:cNvSpPr>
          <p:nvPr/>
        </p:nvSpPr>
        <p:spPr bwMode="auto">
          <a:xfrm>
            <a:off x="5946775" y="887413"/>
            <a:ext cx="371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/>
              <a:t>+</a:t>
            </a:r>
          </a:p>
        </p:txBody>
      </p:sp>
      <p:sp>
        <p:nvSpPr>
          <p:cNvPr id="287826" name="Text Box 82"/>
          <p:cNvSpPr txBox="1">
            <a:spLocks noChangeArrowheads="1"/>
          </p:cNvSpPr>
          <p:nvPr/>
        </p:nvSpPr>
        <p:spPr bwMode="auto">
          <a:xfrm>
            <a:off x="827088" y="188913"/>
            <a:ext cx="2513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/>
              <a:t>roky života</a:t>
            </a:r>
          </a:p>
        </p:txBody>
      </p:sp>
      <p:sp>
        <p:nvSpPr>
          <p:cNvPr id="287827" name="Text Box 83"/>
          <p:cNvSpPr txBox="1">
            <a:spLocks noChangeArrowheads="1"/>
          </p:cNvSpPr>
          <p:nvPr/>
        </p:nvSpPr>
        <p:spPr bwMode="auto">
          <a:xfrm>
            <a:off x="1571625" y="2943225"/>
            <a:ext cx="847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>
                <a:solidFill>
                  <a:srgbClr val="006600"/>
                </a:solidFill>
              </a:rPr>
              <a:t>62,8</a:t>
            </a:r>
          </a:p>
        </p:txBody>
      </p:sp>
      <p:sp>
        <p:nvSpPr>
          <p:cNvPr id="287828" name="Text Box 84"/>
          <p:cNvSpPr txBox="1">
            <a:spLocks noChangeArrowheads="1"/>
          </p:cNvSpPr>
          <p:nvPr/>
        </p:nvSpPr>
        <p:spPr bwMode="auto">
          <a:xfrm>
            <a:off x="2179638" y="2941638"/>
            <a:ext cx="847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>
                <a:solidFill>
                  <a:srgbClr val="006600"/>
                </a:solidFill>
              </a:rPr>
              <a:t>62,2</a:t>
            </a:r>
          </a:p>
        </p:txBody>
      </p:sp>
      <p:sp>
        <p:nvSpPr>
          <p:cNvPr id="287829" name="Text Box 85"/>
          <p:cNvSpPr txBox="1">
            <a:spLocks noChangeArrowheads="1"/>
          </p:cNvSpPr>
          <p:nvPr/>
        </p:nvSpPr>
        <p:spPr bwMode="auto">
          <a:xfrm>
            <a:off x="3446463" y="2951163"/>
            <a:ext cx="847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>
                <a:solidFill>
                  <a:srgbClr val="006600"/>
                </a:solidFill>
              </a:rPr>
              <a:t>62,4</a:t>
            </a:r>
          </a:p>
        </p:txBody>
      </p:sp>
      <p:sp>
        <p:nvSpPr>
          <p:cNvPr id="287830" name="Text Box 86"/>
          <p:cNvSpPr txBox="1">
            <a:spLocks noChangeArrowheads="1"/>
          </p:cNvSpPr>
          <p:nvPr/>
        </p:nvSpPr>
        <p:spPr bwMode="auto">
          <a:xfrm>
            <a:off x="4037013" y="2951163"/>
            <a:ext cx="847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>
                <a:solidFill>
                  <a:srgbClr val="006600"/>
                </a:solidFill>
              </a:rPr>
              <a:t>71,4</a:t>
            </a:r>
          </a:p>
        </p:txBody>
      </p:sp>
      <p:sp>
        <p:nvSpPr>
          <p:cNvPr id="287831" name="Text Box 87"/>
          <p:cNvSpPr txBox="1">
            <a:spLocks noChangeArrowheads="1"/>
          </p:cNvSpPr>
          <p:nvPr/>
        </p:nvSpPr>
        <p:spPr bwMode="auto">
          <a:xfrm>
            <a:off x="1617663" y="1941513"/>
            <a:ext cx="847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>
                <a:solidFill>
                  <a:srgbClr val="FFFF66"/>
                </a:solidFill>
              </a:rPr>
              <a:t>4,2</a:t>
            </a:r>
          </a:p>
        </p:txBody>
      </p:sp>
      <p:sp>
        <p:nvSpPr>
          <p:cNvPr id="287832" name="Text Box 88"/>
          <p:cNvSpPr txBox="1">
            <a:spLocks noChangeArrowheads="1"/>
          </p:cNvSpPr>
          <p:nvPr/>
        </p:nvSpPr>
        <p:spPr bwMode="auto">
          <a:xfrm>
            <a:off x="2178050" y="1768475"/>
            <a:ext cx="704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>
                <a:solidFill>
                  <a:srgbClr val="FFFF66"/>
                </a:solidFill>
              </a:rPr>
              <a:t>12,4</a:t>
            </a:r>
          </a:p>
        </p:txBody>
      </p:sp>
      <p:sp>
        <p:nvSpPr>
          <p:cNvPr id="287833" name="Text Box 89"/>
          <p:cNvSpPr txBox="1">
            <a:spLocks noChangeArrowheads="1"/>
          </p:cNvSpPr>
          <p:nvPr/>
        </p:nvSpPr>
        <p:spPr bwMode="auto">
          <a:xfrm>
            <a:off x="3502025" y="1863725"/>
            <a:ext cx="847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>
                <a:solidFill>
                  <a:srgbClr val="FFFF66"/>
                </a:solidFill>
              </a:rPr>
              <a:t>8,9</a:t>
            </a:r>
          </a:p>
        </p:txBody>
      </p:sp>
      <p:sp>
        <p:nvSpPr>
          <p:cNvPr id="287834" name="Text Box 90"/>
          <p:cNvSpPr txBox="1">
            <a:spLocks noChangeArrowheads="1"/>
          </p:cNvSpPr>
          <p:nvPr/>
        </p:nvSpPr>
        <p:spPr bwMode="auto">
          <a:xfrm>
            <a:off x="4102100" y="1377950"/>
            <a:ext cx="847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>
                <a:solidFill>
                  <a:srgbClr val="FFFF66"/>
                </a:solidFill>
              </a:rPr>
              <a:t>8,0</a:t>
            </a:r>
          </a:p>
        </p:txBody>
      </p:sp>
      <p:sp>
        <p:nvSpPr>
          <p:cNvPr id="287835" name="Rectangle 91"/>
          <p:cNvSpPr>
            <a:spLocks noChangeArrowheads="1"/>
          </p:cNvSpPr>
          <p:nvPr/>
        </p:nvSpPr>
        <p:spPr bwMode="auto">
          <a:xfrm>
            <a:off x="1447800" y="1304925"/>
            <a:ext cx="3381375" cy="527685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63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Line 2"/>
          <p:cNvSpPr>
            <a:spLocks noChangeShapeType="1"/>
          </p:cNvSpPr>
          <p:nvPr/>
        </p:nvSpPr>
        <p:spPr bwMode="auto">
          <a:xfrm flipV="1">
            <a:off x="1287463" y="4941888"/>
            <a:ext cx="75120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8771" name="Line 3"/>
          <p:cNvSpPr>
            <a:spLocks noChangeShapeType="1"/>
          </p:cNvSpPr>
          <p:nvPr/>
        </p:nvSpPr>
        <p:spPr bwMode="auto">
          <a:xfrm flipV="1">
            <a:off x="1287463" y="4425950"/>
            <a:ext cx="75152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8772" name="Line 4"/>
          <p:cNvSpPr>
            <a:spLocks noChangeShapeType="1"/>
          </p:cNvSpPr>
          <p:nvPr/>
        </p:nvSpPr>
        <p:spPr bwMode="auto">
          <a:xfrm flipV="1">
            <a:off x="1287463" y="3919538"/>
            <a:ext cx="75072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8773" name="Line 5"/>
          <p:cNvSpPr>
            <a:spLocks noChangeShapeType="1"/>
          </p:cNvSpPr>
          <p:nvPr/>
        </p:nvSpPr>
        <p:spPr bwMode="auto">
          <a:xfrm>
            <a:off x="1287463" y="3405188"/>
            <a:ext cx="752316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8774" name="Line 6"/>
          <p:cNvSpPr>
            <a:spLocks noChangeShapeType="1"/>
          </p:cNvSpPr>
          <p:nvPr/>
        </p:nvSpPr>
        <p:spPr bwMode="auto">
          <a:xfrm>
            <a:off x="1287463" y="2887663"/>
            <a:ext cx="75184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8775" name="Line 7"/>
          <p:cNvSpPr>
            <a:spLocks noChangeShapeType="1"/>
          </p:cNvSpPr>
          <p:nvPr/>
        </p:nvSpPr>
        <p:spPr bwMode="auto">
          <a:xfrm>
            <a:off x="1287463" y="2371725"/>
            <a:ext cx="75152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8776" name="Line 8"/>
          <p:cNvSpPr>
            <a:spLocks noChangeShapeType="1"/>
          </p:cNvSpPr>
          <p:nvPr/>
        </p:nvSpPr>
        <p:spPr bwMode="auto">
          <a:xfrm flipV="1">
            <a:off x="1266825" y="1882775"/>
            <a:ext cx="752633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8777" name="Line 9"/>
          <p:cNvSpPr>
            <a:spLocks noChangeShapeType="1"/>
          </p:cNvSpPr>
          <p:nvPr/>
        </p:nvSpPr>
        <p:spPr bwMode="auto">
          <a:xfrm>
            <a:off x="1287463" y="1349375"/>
            <a:ext cx="75152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8778" name="Line 10"/>
          <p:cNvSpPr>
            <a:spLocks noChangeShapeType="1"/>
          </p:cNvSpPr>
          <p:nvPr/>
        </p:nvSpPr>
        <p:spPr bwMode="auto">
          <a:xfrm flipV="1">
            <a:off x="1287463" y="823913"/>
            <a:ext cx="7532687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8779" name="Rectangle 11"/>
          <p:cNvSpPr>
            <a:spLocks noChangeArrowheads="1"/>
          </p:cNvSpPr>
          <p:nvPr/>
        </p:nvSpPr>
        <p:spPr bwMode="auto">
          <a:xfrm>
            <a:off x="1638300" y="2236788"/>
            <a:ext cx="485775" cy="3224212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8780" name="Rectangle 12"/>
          <p:cNvSpPr>
            <a:spLocks noChangeArrowheads="1"/>
          </p:cNvSpPr>
          <p:nvPr/>
        </p:nvSpPr>
        <p:spPr bwMode="auto">
          <a:xfrm>
            <a:off x="1638300" y="2236788"/>
            <a:ext cx="485775" cy="3224212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8781" name="Rectangle 13"/>
          <p:cNvSpPr>
            <a:spLocks noChangeArrowheads="1"/>
          </p:cNvSpPr>
          <p:nvPr/>
        </p:nvSpPr>
        <p:spPr bwMode="auto">
          <a:xfrm>
            <a:off x="2239963" y="2252663"/>
            <a:ext cx="474662" cy="3200400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8782" name="Rectangle 14"/>
          <p:cNvSpPr>
            <a:spLocks noChangeArrowheads="1"/>
          </p:cNvSpPr>
          <p:nvPr/>
        </p:nvSpPr>
        <p:spPr bwMode="auto">
          <a:xfrm>
            <a:off x="2244725" y="2262188"/>
            <a:ext cx="474663" cy="3200400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8783" name="Rectangle 15"/>
          <p:cNvSpPr>
            <a:spLocks noChangeArrowheads="1"/>
          </p:cNvSpPr>
          <p:nvPr/>
        </p:nvSpPr>
        <p:spPr bwMode="auto">
          <a:xfrm>
            <a:off x="3508375" y="2205038"/>
            <a:ext cx="484188" cy="3267075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8784" name="Rectangle 16"/>
          <p:cNvSpPr>
            <a:spLocks noChangeArrowheads="1"/>
          </p:cNvSpPr>
          <p:nvPr/>
        </p:nvSpPr>
        <p:spPr bwMode="auto">
          <a:xfrm>
            <a:off x="3508375" y="2241550"/>
            <a:ext cx="484188" cy="3211513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8785" name="Rectangle 17"/>
          <p:cNvSpPr>
            <a:spLocks noChangeArrowheads="1"/>
          </p:cNvSpPr>
          <p:nvPr/>
        </p:nvSpPr>
        <p:spPr bwMode="auto">
          <a:xfrm>
            <a:off x="4106863" y="1779588"/>
            <a:ext cx="484187" cy="3683000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8786" name="Rectangle 18"/>
          <p:cNvSpPr>
            <a:spLocks noChangeArrowheads="1"/>
          </p:cNvSpPr>
          <p:nvPr/>
        </p:nvSpPr>
        <p:spPr bwMode="auto">
          <a:xfrm>
            <a:off x="4106863" y="1779588"/>
            <a:ext cx="484187" cy="3683000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8787" name="Rectangle 19"/>
          <p:cNvSpPr>
            <a:spLocks noChangeArrowheads="1"/>
          </p:cNvSpPr>
          <p:nvPr/>
        </p:nvSpPr>
        <p:spPr bwMode="auto">
          <a:xfrm>
            <a:off x="5516563" y="2209800"/>
            <a:ext cx="476250" cy="3257550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8788" name="Rectangle 20"/>
          <p:cNvSpPr>
            <a:spLocks noChangeArrowheads="1"/>
          </p:cNvSpPr>
          <p:nvPr/>
        </p:nvSpPr>
        <p:spPr bwMode="auto">
          <a:xfrm>
            <a:off x="5516563" y="2209800"/>
            <a:ext cx="476250" cy="3257550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8789" name="Rectangle 21"/>
          <p:cNvSpPr>
            <a:spLocks noChangeArrowheads="1"/>
          </p:cNvSpPr>
          <p:nvPr/>
        </p:nvSpPr>
        <p:spPr bwMode="auto">
          <a:xfrm>
            <a:off x="6118225" y="2130425"/>
            <a:ext cx="484188" cy="3325813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8790" name="Rectangle 22"/>
          <p:cNvSpPr>
            <a:spLocks noChangeArrowheads="1"/>
          </p:cNvSpPr>
          <p:nvPr/>
        </p:nvSpPr>
        <p:spPr bwMode="auto">
          <a:xfrm>
            <a:off x="6118225" y="2130425"/>
            <a:ext cx="484188" cy="3325813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8791" name="Rectangle 23"/>
          <p:cNvSpPr>
            <a:spLocks noChangeArrowheads="1"/>
          </p:cNvSpPr>
          <p:nvPr/>
        </p:nvSpPr>
        <p:spPr bwMode="auto">
          <a:xfrm>
            <a:off x="7359650" y="2284413"/>
            <a:ext cx="474663" cy="3178175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8792" name="Rectangle 24"/>
          <p:cNvSpPr>
            <a:spLocks noChangeArrowheads="1"/>
          </p:cNvSpPr>
          <p:nvPr/>
        </p:nvSpPr>
        <p:spPr bwMode="auto">
          <a:xfrm>
            <a:off x="7359650" y="2284413"/>
            <a:ext cx="474663" cy="3178175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8793" name="Rectangle 25"/>
          <p:cNvSpPr>
            <a:spLocks noChangeArrowheads="1"/>
          </p:cNvSpPr>
          <p:nvPr/>
        </p:nvSpPr>
        <p:spPr bwMode="auto">
          <a:xfrm>
            <a:off x="7972425" y="1811338"/>
            <a:ext cx="487363" cy="3649662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8794" name="Rectangle 26"/>
          <p:cNvSpPr>
            <a:spLocks noChangeArrowheads="1"/>
          </p:cNvSpPr>
          <p:nvPr/>
        </p:nvSpPr>
        <p:spPr bwMode="auto">
          <a:xfrm>
            <a:off x="7972425" y="1811338"/>
            <a:ext cx="487363" cy="3649662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8795" name="Rectangle 27"/>
          <p:cNvSpPr>
            <a:spLocks noChangeArrowheads="1"/>
          </p:cNvSpPr>
          <p:nvPr/>
        </p:nvSpPr>
        <p:spPr bwMode="auto">
          <a:xfrm>
            <a:off x="1638300" y="2012950"/>
            <a:ext cx="485775" cy="223838"/>
          </a:xfrm>
          <a:prstGeom prst="rect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8796" name="Rectangle 28"/>
          <p:cNvSpPr>
            <a:spLocks noChangeArrowheads="1"/>
          </p:cNvSpPr>
          <p:nvPr/>
        </p:nvSpPr>
        <p:spPr bwMode="auto">
          <a:xfrm>
            <a:off x="1638300" y="2012950"/>
            <a:ext cx="485775" cy="223838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8797" name="Rectangle 29"/>
          <p:cNvSpPr>
            <a:spLocks noChangeArrowheads="1"/>
          </p:cNvSpPr>
          <p:nvPr/>
        </p:nvSpPr>
        <p:spPr bwMode="auto">
          <a:xfrm>
            <a:off x="2244725" y="1620838"/>
            <a:ext cx="474663" cy="641350"/>
          </a:xfrm>
          <a:prstGeom prst="rect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8798" name="Rectangle 30"/>
          <p:cNvSpPr>
            <a:spLocks noChangeArrowheads="1"/>
          </p:cNvSpPr>
          <p:nvPr/>
        </p:nvSpPr>
        <p:spPr bwMode="auto">
          <a:xfrm>
            <a:off x="2244725" y="1620838"/>
            <a:ext cx="474663" cy="641350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8799" name="Rectangle 31"/>
          <p:cNvSpPr>
            <a:spLocks noChangeArrowheads="1"/>
          </p:cNvSpPr>
          <p:nvPr/>
        </p:nvSpPr>
        <p:spPr bwMode="auto">
          <a:xfrm>
            <a:off x="3508375" y="1792288"/>
            <a:ext cx="484188" cy="449262"/>
          </a:xfrm>
          <a:prstGeom prst="rect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8800" name="Rectangle 32"/>
          <p:cNvSpPr>
            <a:spLocks noChangeArrowheads="1"/>
          </p:cNvSpPr>
          <p:nvPr/>
        </p:nvSpPr>
        <p:spPr bwMode="auto">
          <a:xfrm>
            <a:off x="3508375" y="1792288"/>
            <a:ext cx="484188" cy="449262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8801" name="Rectangle 33"/>
          <p:cNvSpPr>
            <a:spLocks noChangeArrowheads="1"/>
          </p:cNvSpPr>
          <p:nvPr/>
        </p:nvSpPr>
        <p:spPr bwMode="auto">
          <a:xfrm>
            <a:off x="4106863" y="1363663"/>
            <a:ext cx="484187" cy="415925"/>
          </a:xfrm>
          <a:prstGeom prst="rect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8802" name="Rectangle 34"/>
          <p:cNvSpPr>
            <a:spLocks noChangeArrowheads="1"/>
          </p:cNvSpPr>
          <p:nvPr/>
        </p:nvSpPr>
        <p:spPr bwMode="auto">
          <a:xfrm>
            <a:off x="4106863" y="1363663"/>
            <a:ext cx="484187" cy="415925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8803" name="Rectangle 35"/>
          <p:cNvSpPr>
            <a:spLocks noChangeArrowheads="1"/>
          </p:cNvSpPr>
          <p:nvPr/>
        </p:nvSpPr>
        <p:spPr bwMode="auto">
          <a:xfrm>
            <a:off x="5516563" y="1716088"/>
            <a:ext cx="476250" cy="493712"/>
          </a:xfrm>
          <a:prstGeom prst="rect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8804" name="Rectangle 36"/>
          <p:cNvSpPr>
            <a:spLocks noChangeArrowheads="1"/>
          </p:cNvSpPr>
          <p:nvPr/>
        </p:nvSpPr>
        <p:spPr bwMode="auto">
          <a:xfrm>
            <a:off x="5516563" y="1716088"/>
            <a:ext cx="476250" cy="493712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8805" name="Rectangle 37"/>
          <p:cNvSpPr>
            <a:spLocks noChangeArrowheads="1"/>
          </p:cNvSpPr>
          <p:nvPr/>
        </p:nvSpPr>
        <p:spPr bwMode="auto">
          <a:xfrm>
            <a:off x="6118225" y="1458913"/>
            <a:ext cx="484188" cy="671512"/>
          </a:xfrm>
          <a:prstGeom prst="rect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8806" name="Rectangle 38"/>
          <p:cNvSpPr>
            <a:spLocks noChangeArrowheads="1"/>
          </p:cNvSpPr>
          <p:nvPr/>
        </p:nvSpPr>
        <p:spPr bwMode="auto">
          <a:xfrm>
            <a:off x="6118225" y="1458913"/>
            <a:ext cx="484188" cy="671512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8807" name="Rectangle 39"/>
          <p:cNvSpPr>
            <a:spLocks noChangeArrowheads="1"/>
          </p:cNvSpPr>
          <p:nvPr/>
        </p:nvSpPr>
        <p:spPr bwMode="auto">
          <a:xfrm>
            <a:off x="7359650" y="1587500"/>
            <a:ext cx="474663" cy="696913"/>
          </a:xfrm>
          <a:prstGeom prst="rect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8808" name="Rectangle 40"/>
          <p:cNvSpPr>
            <a:spLocks noChangeArrowheads="1"/>
          </p:cNvSpPr>
          <p:nvPr/>
        </p:nvSpPr>
        <p:spPr bwMode="auto">
          <a:xfrm>
            <a:off x="7359650" y="1587500"/>
            <a:ext cx="474663" cy="696913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8809" name="Rectangle 41"/>
          <p:cNvSpPr>
            <a:spLocks noChangeArrowheads="1"/>
          </p:cNvSpPr>
          <p:nvPr/>
        </p:nvSpPr>
        <p:spPr bwMode="auto">
          <a:xfrm>
            <a:off x="7972425" y="1260475"/>
            <a:ext cx="487363" cy="550863"/>
          </a:xfrm>
          <a:prstGeom prst="rect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8810" name="Rectangle 42"/>
          <p:cNvSpPr>
            <a:spLocks noChangeArrowheads="1"/>
          </p:cNvSpPr>
          <p:nvPr/>
        </p:nvSpPr>
        <p:spPr bwMode="auto">
          <a:xfrm>
            <a:off x="7972425" y="1260475"/>
            <a:ext cx="487363" cy="550863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8811" name="Line 43"/>
          <p:cNvSpPr>
            <a:spLocks noChangeShapeType="1"/>
          </p:cNvSpPr>
          <p:nvPr/>
        </p:nvSpPr>
        <p:spPr bwMode="auto">
          <a:xfrm>
            <a:off x="1287463" y="831850"/>
            <a:ext cx="1587" cy="46291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8812" name="Line 44"/>
          <p:cNvSpPr>
            <a:spLocks noChangeShapeType="1"/>
          </p:cNvSpPr>
          <p:nvPr/>
        </p:nvSpPr>
        <p:spPr bwMode="auto">
          <a:xfrm>
            <a:off x="1246188" y="5461000"/>
            <a:ext cx="412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8813" name="Line 45"/>
          <p:cNvSpPr>
            <a:spLocks noChangeShapeType="1"/>
          </p:cNvSpPr>
          <p:nvPr/>
        </p:nvSpPr>
        <p:spPr bwMode="auto">
          <a:xfrm>
            <a:off x="1246188" y="4943475"/>
            <a:ext cx="412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8814" name="Line 46"/>
          <p:cNvSpPr>
            <a:spLocks noChangeShapeType="1"/>
          </p:cNvSpPr>
          <p:nvPr/>
        </p:nvSpPr>
        <p:spPr bwMode="auto">
          <a:xfrm>
            <a:off x="1246188" y="4427538"/>
            <a:ext cx="412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8815" name="Line 47"/>
          <p:cNvSpPr>
            <a:spLocks noChangeShapeType="1"/>
          </p:cNvSpPr>
          <p:nvPr/>
        </p:nvSpPr>
        <p:spPr bwMode="auto">
          <a:xfrm>
            <a:off x="1246188" y="3921125"/>
            <a:ext cx="412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8816" name="Line 48"/>
          <p:cNvSpPr>
            <a:spLocks noChangeShapeType="1"/>
          </p:cNvSpPr>
          <p:nvPr/>
        </p:nvSpPr>
        <p:spPr bwMode="auto">
          <a:xfrm>
            <a:off x="1246188" y="3405188"/>
            <a:ext cx="412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8817" name="Line 49"/>
          <p:cNvSpPr>
            <a:spLocks noChangeShapeType="1"/>
          </p:cNvSpPr>
          <p:nvPr/>
        </p:nvSpPr>
        <p:spPr bwMode="auto">
          <a:xfrm>
            <a:off x="1246188" y="2887663"/>
            <a:ext cx="412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8818" name="Line 50"/>
          <p:cNvSpPr>
            <a:spLocks noChangeShapeType="1"/>
          </p:cNvSpPr>
          <p:nvPr/>
        </p:nvSpPr>
        <p:spPr bwMode="auto">
          <a:xfrm>
            <a:off x="1246188" y="2371725"/>
            <a:ext cx="412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8819" name="Line 51"/>
          <p:cNvSpPr>
            <a:spLocks noChangeShapeType="1"/>
          </p:cNvSpPr>
          <p:nvPr/>
        </p:nvSpPr>
        <p:spPr bwMode="auto">
          <a:xfrm>
            <a:off x="1246188" y="1866900"/>
            <a:ext cx="412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8820" name="Line 52"/>
          <p:cNvSpPr>
            <a:spLocks noChangeShapeType="1"/>
          </p:cNvSpPr>
          <p:nvPr/>
        </p:nvSpPr>
        <p:spPr bwMode="auto">
          <a:xfrm>
            <a:off x="1246188" y="1349375"/>
            <a:ext cx="412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8821" name="Line 53"/>
          <p:cNvSpPr>
            <a:spLocks noChangeShapeType="1"/>
          </p:cNvSpPr>
          <p:nvPr/>
        </p:nvSpPr>
        <p:spPr bwMode="auto">
          <a:xfrm>
            <a:off x="1246188" y="831850"/>
            <a:ext cx="412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8822" name="Line 54"/>
          <p:cNvSpPr>
            <a:spLocks noChangeShapeType="1"/>
          </p:cNvSpPr>
          <p:nvPr/>
        </p:nvSpPr>
        <p:spPr bwMode="auto">
          <a:xfrm>
            <a:off x="1287463" y="5461000"/>
            <a:ext cx="751205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8823" name="Line 55"/>
          <p:cNvSpPr>
            <a:spLocks noChangeShapeType="1"/>
          </p:cNvSpPr>
          <p:nvPr/>
        </p:nvSpPr>
        <p:spPr bwMode="auto">
          <a:xfrm flipV="1">
            <a:off x="1287463" y="5461000"/>
            <a:ext cx="1587" cy="444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8824" name="Rectangle 56"/>
          <p:cNvSpPr>
            <a:spLocks noChangeArrowheads="1"/>
          </p:cNvSpPr>
          <p:nvPr/>
        </p:nvSpPr>
        <p:spPr bwMode="auto">
          <a:xfrm>
            <a:off x="1028700" y="5268913"/>
            <a:ext cx="141288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 sz="2000">
                <a:solidFill>
                  <a:srgbClr val="000000"/>
                </a:solidFill>
              </a:rPr>
              <a:t>0</a:t>
            </a:r>
            <a:endParaRPr lang="cs-CZ" sz="2000"/>
          </a:p>
        </p:txBody>
      </p:sp>
      <p:sp>
        <p:nvSpPr>
          <p:cNvPr id="288825" name="Rectangle 57"/>
          <p:cNvSpPr>
            <a:spLocks noChangeArrowheads="1"/>
          </p:cNvSpPr>
          <p:nvPr/>
        </p:nvSpPr>
        <p:spPr bwMode="auto">
          <a:xfrm>
            <a:off x="957263" y="4752975"/>
            <a:ext cx="282575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 sz="2000">
                <a:solidFill>
                  <a:srgbClr val="000000"/>
                </a:solidFill>
              </a:rPr>
              <a:t>10</a:t>
            </a:r>
            <a:endParaRPr lang="cs-CZ" sz="2000"/>
          </a:p>
        </p:txBody>
      </p:sp>
      <p:sp>
        <p:nvSpPr>
          <p:cNvPr id="288826" name="Rectangle 58"/>
          <p:cNvSpPr>
            <a:spLocks noChangeArrowheads="1"/>
          </p:cNvSpPr>
          <p:nvPr/>
        </p:nvSpPr>
        <p:spPr bwMode="auto">
          <a:xfrm>
            <a:off x="957263" y="4235450"/>
            <a:ext cx="2825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 sz="2000">
                <a:solidFill>
                  <a:srgbClr val="000000"/>
                </a:solidFill>
              </a:rPr>
              <a:t>20</a:t>
            </a:r>
            <a:endParaRPr lang="cs-CZ" sz="2000"/>
          </a:p>
        </p:txBody>
      </p:sp>
      <p:sp>
        <p:nvSpPr>
          <p:cNvPr id="288827" name="Rectangle 59"/>
          <p:cNvSpPr>
            <a:spLocks noChangeArrowheads="1"/>
          </p:cNvSpPr>
          <p:nvPr/>
        </p:nvSpPr>
        <p:spPr bwMode="auto">
          <a:xfrm>
            <a:off x="957263" y="3732213"/>
            <a:ext cx="282575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 sz="2000">
                <a:solidFill>
                  <a:srgbClr val="000000"/>
                </a:solidFill>
              </a:rPr>
              <a:t>30</a:t>
            </a:r>
            <a:endParaRPr lang="cs-CZ" sz="2000"/>
          </a:p>
        </p:txBody>
      </p:sp>
      <p:sp>
        <p:nvSpPr>
          <p:cNvPr id="288828" name="Rectangle 60"/>
          <p:cNvSpPr>
            <a:spLocks noChangeArrowheads="1"/>
          </p:cNvSpPr>
          <p:nvPr/>
        </p:nvSpPr>
        <p:spPr bwMode="auto">
          <a:xfrm>
            <a:off x="957263" y="3214688"/>
            <a:ext cx="28257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 sz="2000">
                <a:solidFill>
                  <a:srgbClr val="000000"/>
                </a:solidFill>
              </a:rPr>
              <a:t>40</a:t>
            </a:r>
            <a:endParaRPr lang="cs-CZ" sz="2000"/>
          </a:p>
        </p:txBody>
      </p:sp>
      <p:sp>
        <p:nvSpPr>
          <p:cNvPr id="288829" name="Rectangle 61"/>
          <p:cNvSpPr>
            <a:spLocks noChangeArrowheads="1"/>
          </p:cNvSpPr>
          <p:nvPr/>
        </p:nvSpPr>
        <p:spPr bwMode="auto">
          <a:xfrm>
            <a:off x="957263" y="269875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 sz="2000">
                <a:solidFill>
                  <a:srgbClr val="000000"/>
                </a:solidFill>
              </a:rPr>
              <a:t>50</a:t>
            </a:r>
            <a:endParaRPr lang="cs-CZ" sz="2000"/>
          </a:p>
        </p:txBody>
      </p:sp>
      <p:sp>
        <p:nvSpPr>
          <p:cNvPr id="288830" name="Rectangle 62"/>
          <p:cNvSpPr>
            <a:spLocks noChangeArrowheads="1"/>
          </p:cNvSpPr>
          <p:nvPr/>
        </p:nvSpPr>
        <p:spPr bwMode="auto">
          <a:xfrm>
            <a:off x="957263" y="2181225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 sz="2000">
                <a:solidFill>
                  <a:srgbClr val="000000"/>
                </a:solidFill>
              </a:rPr>
              <a:t>60</a:t>
            </a:r>
            <a:endParaRPr lang="cs-CZ" sz="2000"/>
          </a:p>
        </p:txBody>
      </p:sp>
      <p:sp>
        <p:nvSpPr>
          <p:cNvPr id="288831" name="Rectangle 63"/>
          <p:cNvSpPr>
            <a:spLocks noChangeArrowheads="1"/>
          </p:cNvSpPr>
          <p:nvPr/>
        </p:nvSpPr>
        <p:spPr bwMode="auto">
          <a:xfrm>
            <a:off x="957263" y="1676400"/>
            <a:ext cx="282575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 sz="2000">
                <a:solidFill>
                  <a:srgbClr val="000000"/>
                </a:solidFill>
              </a:rPr>
              <a:t>70</a:t>
            </a:r>
            <a:endParaRPr lang="cs-CZ" sz="2000"/>
          </a:p>
        </p:txBody>
      </p:sp>
      <p:sp>
        <p:nvSpPr>
          <p:cNvPr id="288832" name="Rectangle 64"/>
          <p:cNvSpPr>
            <a:spLocks noChangeArrowheads="1"/>
          </p:cNvSpPr>
          <p:nvPr/>
        </p:nvSpPr>
        <p:spPr bwMode="auto">
          <a:xfrm>
            <a:off x="957263" y="1158875"/>
            <a:ext cx="2825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 sz="2000">
                <a:solidFill>
                  <a:srgbClr val="000000"/>
                </a:solidFill>
              </a:rPr>
              <a:t>80</a:t>
            </a:r>
            <a:endParaRPr lang="cs-CZ" sz="2000"/>
          </a:p>
        </p:txBody>
      </p:sp>
      <p:sp>
        <p:nvSpPr>
          <p:cNvPr id="288833" name="Rectangle 65"/>
          <p:cNvSpPr>
            <a:spLocks noChangeArrowheads="1"/>
          </p:cNvSpPr>
          <p:nvPr/>
        </p:nvSpPr>
        <p:spPr bwMode="auto">
          <a:xfrm>
            <a:off x="957263" y="642938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 sz="2000">
                <a:solidFill>
                  <a:srgbClr val="000000"/>
                </a:solidFill>
              </a:rPr>
              <a:t>90</a:t>
            </a:r>
            <a:endParaRPr lang="cs-CZ" sz="2000"/>
          </a:p>
        </p:txBody>
      </p:sp>
      <p:sp>
        <p:nvSpPr>
          <p:cNvPr id="288834" name="Rectangle 66"/>
          <p:cNvSpPr>
            <a:spLocks noChangeArrowheads="1"/>
          </p:cNvSpPr>
          <p:nvPr/>
        </p:nvSpPr>
        <p:spPr bwMode="auto">
          <a:xfrm>
            <a:off x="1638300" y="5551488"/>
            <a:ext cx="15795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cs-CZ" sz="1600" b="1">
                <a:solidFill>
                  <a:srgbClr val="000000"/>
                </a:solidFill>
              </a:rPr>
              <a:t>1962   2010</a:t>
            </a:r>
            <a:endParaRPr lang="cs-CZ" sz="1600" b="1"/>
          </a:p>
        </p:txBody>
      </p:sp>
      <p:sp>
        <p:nvSpPr>
          <p:cNvPr id="288835" name="Rectangle 67"/>
          <p:cNvSpPr>
            <a:spLocks noChangeArrowheads="1"/>
          </p:cNvSpPr>
          <p:nvPr/>
        </p:nvSpPr>
        <p:spPr bwMode="auto">
          <a:xfrm>
            <a:off x="3500438" y="5545138"/>
            <a:ext cx="1073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 sz="1600" b="1">
                <a:solidFill>
                  <a:srgbClr val="000000"/>
                </a:solidFill>
              </a:rPr>
              <a:t>1962   2010</a:t>
            </a:r>
            <a:endParaRPr lang="cs-CZ" sz="1600" b="1"/>
          </a:p>
        </p:txBody>
      </p:sp>
      <p:sp>
        <p:nvSpPr>
          <p:cNvPr id="288836" name="Rectangle 68"/>
          <p:cNvSpPr>
            <a:spLocks noChangeArrowheads="1"/>
          </p:cNvSpPr>
          <p:nvPr/>
        </p:nvSpPr>
        <p:spPr bwMode="auto">
          <a:xfrm>
            <a:off x="5537200" y="5543550"/>
            <a:ext cx="1073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 sz="1600" b="1">
                <a:solidFill>
                  <a:srgbClr val="000000"/>
                </a:solidFill>
              </a:rPr>
              <a:t>1962   2010</a:t>
            </a:r>
            <a:endParaRPr lang="cs-CZ" sz="1600" b="1"/>
          </a:p>
        </p:txBody>
      </p:sp>
      <p:sp>
        <p:nvSpPr>
          <p:cNvPr id="288837" name="Rectangle 69"/>
          <p:cNvSpPr>
            <a:spLocks noChangeArrowheads="1"/>
          </p:cNvSpPr>
          <p:nvPr/>
        </p:nvSpPr>
        <p:spPr bwMode="auto">
          <a:xfrm>
            <a:off x="7396163" y="5545138"/>
            <a:ext cx="1073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 sz="1600" b="1">
                <a:solidFill>
                  <a:srgbClr val="000000"/>
                </a:solidFill>
              </a:rPr>
              <a:t>1962   2010</a:t>
            </a:r>
            <a:endParaRPr lang="cs-CZ" sz="1600" b="1"/>
          </a:p>
        </p:txBody>
      </p:sp>
      <p:sp>
        <p:nvSpPr>
          <p:cNvPr id="288838" name="Text Box 70"/>
          <p:cNvSpPr txBox="1">
            <a:spLocks noChangeArrowheads="1"/>
          </p:cNvSpPr>
          <p:nvPr/>
        </p:nvSpPr>
        <p:spPr bwMode="auto">
          <a:xfrm>
            <a:off x="2722563" y="4973638"/>
            <a:ext cx="1304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/>
              <a:t>muži</a:t>
            </a:r>
          </a:p>
        </p:txBody>
      </p:sp>
      <p:sp>
        <p:nvSpPr>
          <p:cNvPr id="288839" name="Text Box 71"/>
          <p:cNvSpPr txBox="1">
            <a:spLocks noChangeArrowheads="1"/>
          </p:cNvSpPr>
          <p:nvPr/>
        </p:nvSpPr>
        <p:spPr bwMode="auto">
          <a:xfrm>
            <a:off x="1536700" y="5842000"/>
            <a:ext cx="17399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sz="2000" b="1"/>
              <a:t>ČESKÁ</a:t>
            </a:r>
          </a:p>
          <a:p>
            <a:r>
              <a:rPr lang="cs-CZ" sz="2000" b="1"/>
              <a:t>REPUBLIKA</a:t>
            </a:r>
          </a:p>
        </p:txBody>
      </p:sp>
      <p:sp>
        <p:nvSpPr>
          <p:cNvPr id="288840" name="Text Box 72"/>
          <p:cNvSpPr txBox="1">
            <a:spLocks noChangeArrowheads="1"/>
          </p:cNvSpPr>
          <p:nvPr/>
        </p:nvSpPr>
        <p:spPr bwMode="auto">
          <a:xfrm>
            <a:off x="3427413" y="5880100"/>
            <a:ext cx="1428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2000" b="1"/>
              <a:t>ŠVÉDSKO</a:t>
            </a:r>
          </a:p>
        </p:txBody>
      </p:sp>
      <p:sp>
        <p:nvSpPr>
          <p:cNvPr id="288841" name="Text Box 73"/>
          <p:cNvSpPr txBox="1">
            <a:spLocks noChangeArrowheads="1"/>
          </p:cNvSpPr>
          <p:nvPr/>
        </p:nvSpPr>
        <p:spPr bwMode="auto">
          <a:xfrm>
            <a:off x="5459413" y="5846763"/>
            <a:ext cx="17049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sz="2000" b="1"/>
              <a:t>ČESKÁ</a:t>
            </a:r>
          </a:p>
          <a:p>
            <a:r>
              <a:rPr lang="cs-CZ" sz="2000" b="1"/>
              <a:t>REPUBLIKA</a:t>
            </a:r>
          </a:p>
        </p:txBody>
      </p:sp>
      <p:sp>
        <p:nvSpPr>
          <p:cNvPr id="288842" name="Text Box 74"/>
          <p:cNvSpPr txBox="1">
            <a:spLocks noChangeArrowheads="1"/>
          </p:cNvSpPr>
          <p:nvPr/>
        </p:nvSpPr>
        <p:spPr bwMode="auto">
          <a:xfrm>
            <a:off x="6149975" y="4111625"/>
            <a:ext cx="29940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6000" b="1">
                <a:solidFill>
                  <a:srgbClr val="CA5200"/>
                </a:solidFill>
              </a:rPr>
              <a:t>ženy</a:t>
            </a:r>
          </a:p>
        </p:txBody>
      </p:sp>
      <p:sp>
        <p:nvSpPr>
          <p:cNvPr id="288843" name="Text Box 75"/>
          <p:cNvSpPr txBox="1">
            <a:spLocks noChangeArrowheads="1"/>
          </p:cNvSpPr>
          <p:nvPr/>
        </p:nvSpPr>
        <p:spPr bwMode="auto">
          <a:xfrm>
            <a:off x="7321550" y="5875338"/>
            <a:ext cx="1428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2000" b="1"/>
              <a:t>ŠVÉDSKO</a:t>
            </a:r>
          </a:p>
        </p:txBody>
      </p:sp>
      <p:sp>
        <p:nvSpPr>
          <p:cNvPr id="288844" name="Rectangle 76"/>
          <p:cNvSpPr>
            <a:spLocks noChangeArrowheads="1"/>
          </p:cNvSpPr>
          <p:nvPr/>
        </p:nvSpPr>
        <p:spPr bwMode="auto">
          <a:xfrm>
            <a:off x="1630363" y="909638"/>
            <a:ext cx="476250" cy="379412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88845" name="Text Box 77"/>
          <p:cNvSpPr txBox="1">
            <a:spLocks noChangeArrowheads="1"/>
          </p:cNvSpPr>
          <p:nvPr/>
        </p:nvSpPr>
        <p:spPr bwMode="auto">
          <a:xfrm>
            <a:off x="2165350" y="922338"/>
            <a:ext cx="31988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/>
              <a:t>HLY (Healthy Life Years)</a:t>
            </a:r>
          </a:p>
        </p:txBody>
      </p:sp>
      <p:sp>
        <p:nvSpPr>
          <p:cNvPr id="288846" name="Rectangle 78"/>
          <p:cNvSpPr>
            <a:spLocks noChangeArrowheads="1"/>
          </p:cNvSpPr>
          <p:nvPr/>
        </p:nvSpPr>
        <p:spPr bwMode="auto">
          <a:xfrm>
            <a:off x="5502275" y="906463"/>
            <a:ext cx="476250" cy="379412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88847" name="Rectangle 79"/>
          <p:cNvSpPr>
            <a:spLocks noChangeArrowheads="1"/>
          </p:cNvSpPr>
          <p:nvPr/>
        </p:nvSpPr>
        <p:spPr bwMode="auto">
          <a:xfrm>
            <a:off x="6257925" y="906463"/>
            <a:ext cx="477838" cy="379412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88848" name="Text Box 80"/>
          <p:cNvSpPr txBox="1">
            <a:spLocks noChangeArrowheads="1"/>
          </p:cNvSpPr>
          <p:nvPr/>
        </p:nvSpPr>
        <p:spPr bwMode="auto">
          <a:xfrm>
            <a:off x="6261100" y="873125"/>
            <a:ext cx="23034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 sz="2000"/>
              <a:t>= naděje dožití</a:t>
            </a:r>
          </a:p>
        </p:txBody>
      </p:sp>
      <p:sp>
        <p:nvSpPr>
          <p:cNvPr id="288849" name="Text Box 81"/>
          <p:cNvSpPr txBox="1">
            <a:spLocks noChangeArrowheads="1"/>
          </p:cNvSpPr>
          <p:nvPr/>
        </p:nvSpPr>
        <p:spPr bwMode="auto">
          <a:xfrm>
            <a:off x="5946775" y="887413"/>
            <a:ext cx="371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/>
              <a:t>+</a:t>
            </a:r>
          </a:p>
        </p:txBody>
      </p:sp>
      <p:sp>
        <p:nvSpPr>
          <p:cNvPr id="288850" name="Text Box 82"/>
          <p:cNvSpPr txBox="1">
            <a:spLocks noChangeArrowheads="1"/>
          </p:cNvSpPr>
          <p:nvPr/>
        </p:nvSpPr>
        <p:spPr bwMode="auto">
          <a:xfrm>
            <a:off x="827088" y="188913"/>
            <a:ext cx="2513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/>
              <a:t>roky života</a:t>
            </a:r>
          </a:p>
        </p:txBody>
      </p:sp>
      <p:sp>
        <p:nvSpPr>
          <p:cNvPr id="288851" name="Text Box 83"/>
          <p:cNvSpPr txBox="1">
            <a:spLocks noChangeArrowheads="1"/>
          </p:cNvSpPr>
          <p:nvPr/>
        </p:nvSpPr>
        <p:spPr bwMode="auto">
          <a:xfrm>
            <a:off x="5446713" y="2951163"/>
            <a:ext cx="847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>
                <a:solidFill>
                  <a:srgbClr val="006600"/>
                </a:solidFill>
              </a:rPr>
              <a:t>63,3</a:t>
            </a:r>
          </a:p>
        </p:txBody>
      </p:sp>
      <p:sp>
        <p:nvSpPr>
          <p:cNvPr id="288852" name="Text Box 84"/>
          <p:cNvSpPr txBox="1">
            <a:spLocks noChangeArrowheads="1"/>
          </p:cNvSpPr>
          <p:nvPr/>
        </p:nvSpPr>
        <p:spPr bwMode="auto">
          <a:xfrm>
            <a:off x="6046788" y="2941638"/>
            <a:ext cx="847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>
                <a:solidFill>
                  <a:srgbClr val="006600"/>
                </a:solidFill>
              </a:rPr>
              <a:t>64,6</a:t>
            </a:r>
          </a:p>
        </p:txBody>
      </p:sp>
      <p:sp>
        <p:nvSpPr>
          <p:cNvPr id="288853" name="Text Box 85"/>
          <p:cNvSpPr txBox="1">
            <a:spLocks noChangeArrowheads="1"/>
          </p:cNvSpPr>
          <p:nvPr/>
        </p:nvSpPr>
        <p:spPr bwMode="auto">
          <a:xfrm>
            <a:off x="7294563" y="2951163"/>
            <a:ext cx="847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>
                <a:solidFill>
                  <a:srgbClr val="006600"/>
                </a:solidFill>
              </a:rPr>
              <a:t>61,9</a:t>
            </a:r>
          </a:p>
        </p:txBody>
      </p:sp>
      <p:sp>
        <p:nvSpPr>
          <p:cNvPr id="288854" name="Text Box 86"/>
          <p:cNvSpPr txBox="1">
            <a:spLocks noChangeArrowheads="1"/>
          </p:cNvSpPr>
          <p:nvPr/>
        </p:nvSpPr>
        <p:spPr bwMode="auto">
          <a:xfrm>
            <a:off x="7923213" y="2951163"/>
            <a:ext cx="847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>
                <a:solidFill>
                  <a:srgbClr val="006600"/>
                </a:solidFill>
              </a:rPr>
              <a:t>71,0</a:t>
            </a:r>
          </a:p>
        </p:txBody>
      </p:sp>
      <p:sp>
        <p:nvSpPr>
          <p:cNvPr id="288855" name="Text Box 87"/>
          <p:cNvSpPr txBox="1">
            <a:spLocks noChangeArrowheads="1"/>
          </p:cNvSpPr>
          <p:nvPr/>
        </p:nvSpPr>
        <p:spPr bwMode="auto">
          <a:xfrm>
            <a:off x="6053138" y="1585913"/>
            <a:ext cx="704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>
                <a:solidFill>
                  <a:srgbClr val="FFFF66"/>
                </a:solidFill>
              </a:rPr>
              <a:t>13,2</a:t>
            </a:r>
          </a:p>
        </p:txBody>
      </p:sp>
      <p:sp>
        <p:nvSpPr>
          <p:cNvPr id="288856" name="Text Box 88"/>
          <p:cNvSpPr txBox="1">
            <a:spLocks noChangeArrowheads="1"/>
          </p:cNvSpPr>
          <p:nvPr/>
        </p:nvSpPr>
        <p:spPr bwMode="auto">
          <a:xfrm>
            <a:off x="7291388" y="1776413"/>
            <a:ext cx="704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>
                <a:solidFill>
                  <a:srgbClr val="FFFF66"/>
                </a:solidFill>
              </a:rPr>
              <a:t>13,5</a:t>
            </a:r>
          </a:p>
        </p:txBody>
      </p:sp>
      <p:sp>
        <p:nvSpPr>
          <p:cNvPr id="288857" name="Text Box 89"/>
          <p:cNvSpPr txBox="1">
            <a:spLocks noChangeArrowheads="1"/>
          </p:cNvSpPr>
          <p:nvPr/>
        </p:nvSpPr>
        <p:spPr bwMode="auto">
          <a:xfrm>
            <a:off x="7891463" y="1357313"/>
            <a:ext cx="704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>
                <a:solidFill>
                  <a:srgbClr val="FFFF66"/>
                </a:solidFill>
              </a:rPr>
              <a:t>10,8</a:t>
            </a:r>
          </a:p>
        </p:txBody>
      </p:sp>
      <p:sp>
        <p:nvSpPr>
          <p:cNvPr id="288858" name="Text Box 90"/>
          <p:cNvSpPr txBox="1">
            <a:spLocks noChangeArrowheads="1"/>
          </p:cNvSpPr>
          <p:nvPr/>
        </p:nvSpPr>
        <p:spPr bwMode="auto">
          <a:xfrm>
            <a:off x="5492750" y="1816100"/>
            <a:ext cx="847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>
                <a:solidFill>
                  <a:srgbClr val="FFFF66"/>
                </a:solidFill>
              </a:rPr>
              <a:t>9,6</a:t>
            </a:r>
          </a:p>
        </p:txBody>
      </p:sp>
      <p:sp>
        <p:nvSpPr>
          <p:cNvPr id="288859" name="Rectangle 91"/>
          <p:cNvSpPr>
            <a:spLocks noChangeArrowheads="1"/>
          </p:cNvSpPr>
          <p:nvPr/>
        </p:nvSpPr>
        <p:spPr bwMode="auto">
          <a:xfrm>
            <a:off x="5324475" y="1228725"/>
            <a:ext cx="3381375" cy="5353050"/>
          </a:xfrm>
          <a:prstGeom prst="rect">
            <a:avLst/>
          </a:prstGeom>
          <a:noFill/>
          <a:ln w="5715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6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Line 2"/>
          <p:cNvSpPr>
            <a:spLocks noChangeShapeType="1"/>
          </p:cNvSpPr>
          <p:nvPr/>
        </p:nvSpPr>
        <p:spPr bwMode="auto">
          <a:xfrm flipV="1">
            <a:off x="1287463" y="4941888"/>
            <a:ext cx="75120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9795" name="Line 3"/>
          <p:cNvSpPr>
            <a:spLocks noChangeShapeType="1"/>
          </p:cNvSpPr>
          <p:nvPr/>
        </p:nvSpPr>
        <p:spPr bwMode="auto">
          <a:xfrm flipV="1">
            <a:off x="1287463" y="4425950"/>
            <a:ext cx="75152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9796" name="Line 4"/>
          <p:cNvSpPr>
            <a:spLocks noChangeShapeType="1"/>
          </p:cNvSpPr>
          <p:nvPr/>
        </p:nvSpPr>
        <p:spPr bwMode="auto">
          <a:xfrm flipV="1">
            <a:off x="1287463" y="3919538"/>
            <a:ext cx="75072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9797" name="Line 5"/>
          <p:cNvSpPr>
            <a:spLocks noChangeShapeType="1"/>
          </p:cNvSpPr>
          <p:nvPr/>
        </p:nvSpPr>
        <p:spPr bwMode="auto">
          <a:xfrm>
            <a:off x="1287463" y="3405188"/>
            <a:ext cx="752316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9798" name="Line 6"/>
          <p:cNvSpPr>
            <a:spLocks noChangeShapeType="1"/>
          </p:cNvSpPr>
          <p:nvPr/>
        </p:nvSpPr>
        <p:spPr bwMode="auto">
          <a:xfrm>
            <a:off x="1287463" y="2887663"/>
            <a:ext cx="75184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9799" name="Line 7"/>
          <p:cNvSpPr>
            <a:spLocks noChangeShapeType="1"/>
          </p:cNvSpPr>
          <p:nvPr/>
        </p:nvSpPr>
        <p:spPr bwMode="auto">
          <a:xfrm>
            <a:off x="1287463" y="2371725"/>
            <a:ext cx="75152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9800" name="Line 8"/>
          <p:cNvSpPr>
            <a:spLocks noChangeShapeType="1"/>
          </p:cNvSpPr>
          <p:nvPr/>
        </p:nvSpPr>
        <p:spPr bwMode="auto">
          <a:xfrm flipV="1">
            <a:off x="1266825" y="1882775"/>
            <a:ext cx="752633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9801" name="Line 9"/>
          <p:cNvSpPr>
            <a:spLocks noChangeShapeType="1"/>
          </p:cNvSpPr>
          <p:nvPr/>
        </p:nvSpPr>
        <p:spPr bwMode="auto">
          <a:xfrm>
            <a:off x="1287463" y="1349375"/>
            <a:ext cx="75152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9802" name="Line 10"/>
          <p:cNvSpPr>
            <a:spLocks noChangeShapeType="1"/>
          </p:cNvSpPr>
          <p:nvPr/>
        </p:nvSpPr>
        <p:spPr bwMode="auto">
          <a:xfrm flipV="1">
            <a:off x="1287463" y="823913"/>
            <a:ext cx="7532687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9803" name="Rectangle 11"/>
          <p:cNvSpPr>
            <a:spLocks noChangeArrowheads="1"/>
          </p:cNvSpPr>
          <p:nvPr/>
        </p:nvSpPr>
        <p:spPr bwMode="auto">
          <a:xfrm>
            <a:off x="1638300" y="2236788"/>
            <a:ext cx="485775" cy="3224212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9804" name="Rectangle 12"/>
          <p:cNvSpPr>
            <a:spLocks noChangeArrowheads="1"/>
          </p:cNvSpPr>
          <p:nvPr/>
        </p:nvSpPr>
        <p:spPr bwMode="auto">
          <a:xfrm>
            <a:off x="1638300" y="2236788"/>
            <a:ext cx="485775" cy="3224212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9805" name="Rectangle 13"/>
          <p:cNvSpPr>
            <a:spLocks noChangeArrowheads="1"/>
          </p:cNvSpPr>
          <p:nvPr/>
        </p:nvSpPr>
        <p:spPr bwMode="auto">
          <a:xfrm>
            <a:off x="2239963" y="2252663"/>
            <a:ext cx="474662" cy="3200400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9806" name="Rectangle 14"/>
          <p:cNvSpPr>
            <a:spLocks noChangeArrowheads="1"/>
          </p:cNvSpPr>
          <p:nvPr/>
        </p:nvSpPr>
        <p:spPr bwMode="auto">
          <a:xfrm>
            <a:off x="2244725" y="2262188"/>
            <a:ext cx="474663" cy="3200400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9807" name="Rectangle 15"/>
          <p:cNvSpPr>
            <a:spLocks noChangeArrowheads="1"/>
          </p:cNvSpPr>
          <p:nvPr/>
        </p:nvSpPr>
        <p:spPr bwMode="auto">
          <a:xfrm>
            <a:off x="3508375" y="2205038"/>
            <a:ext cx="484188" cy="3267075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9808" name="Rectangle 16"/>
          <p:cNvSpPr>
            <a:spLocks noChangeArrowheads="1"/>
          </p:cNvSpPr>
          <p:nvPr/>
        </p:nvSpPr>
        <p:spPr bwMode="auto">
          <a:xfrm>
            <a:off x="3508375" y="2241550"/>
            <a:ext cx="484188" cy="3211513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9809" name="Rectangle 17"/>
          <p:cNvSpPr>
            <a:spLocks noChangeArrowheads="1"/>
          </p:cNvSpPr>
          <p:nvPr/>
        </p:nvSpPr>
        <p:spPr bwMode="auto">
          <a:xfrm>
            <a:off x="4106863" y="1779588"/>
            <a:ext cx="484187" cy="3683000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9810" name="Rectangle 18"/>
          <p:cNvSpPr>
            <a:spLocks noChangeArrowheads="1"/>
          </p:cNvSpPr>
          <p:nvPr/>
        </p:nvSpPr>
        <p:spPr bwMode="auto">
          <a:xfrm>
            <a:off x="4106863" y="1779588"/>
            <a:ext cx="484187" cy="3683000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9811" name="Rectangle 19"/>
          <p:cNvSpPr>
            <a:spLocks noChangeArrowheads="1"/>
          </p:cNvSpPr>
          <p:nvPr/>
        </p:nvSpPr>
        <p:spPr bwMode="auto">
          <a:xfrm>
            <a:off x="5516563" y="2209800"/>
            <a:ext cx="476250" cy="3257550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9812" name="Rectangle 20"/>
          <p:cNvSpPr>
            <a:spLocks noChangeArrowheads="1"/>
          </p:cNvSpPr>
          <p:nvPr/>
        </p:nvSpPr>
        <p:spPr bwMode="auto">
          <a:xfrm>
            <a:off x="5516563" y="2209800"/>
            <a:ext cx="476250" cy="3257550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9813" name="Rectangle 21"/>
          <p:cNvSpPr>
            <a:spLocks noChangeArrowheads="1"/>
          </p:cNvSpPr>
          <p:nvPr/>
        </p:nvSpPr>
        <p:spPr bwMode="auto">
          <a:xfrm>
            <a:off x="6118225" y="2130425"/>
            <a:ext cx="484188" cy="3325813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9814" name="Rectangle 22"/>
          <p:cNvSpPr>
            <a:spLocks noChangeArrowheads="1"/>
          </p:cNvSpPr>
          <p:nvPr/>
        </p:nvSpPr>
        <p:spPr bwMode="auto">
          <a:xfrm>
            <a:off x="6118225" y="2130425"/>
            <a:ext cx="484188" cy="3325813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9815" name="Rectangle 23"/>
          <p:cNvSpPr>
            <a:spLocks noChangeArrowheads="1"/>
          </p:cNvSpPr>
          <p:nvPr/>
        </p:nvSpPr>
        <p:spPr bwMode="auto">
          <a:xfrm>
            <a:off x="7359650" y="2284413"/>
            <a:ext cx="474663" cy="3178175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9816" name="Rectangle 24"/>
          <p:cNvSpPr>
            <a:spLocks noChangeArrowheads="1"/>
          </p:cNvSpPr>
          <p:nvPr/>
        </p:nvSpPr>
        <p:spPr bwMode="auto">
          <a:xfrm>
            <a:off x="7359650" y="2284413"/>
            <a:ext cx="474663" cy="3178175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9817" name="Rectangle 25"/>
          <p:cNvSpPr>
            <a:spLocks noChangeArrowheads="1"/>
          </p:cNvSpPr>
          <p:nvPr/>
        </p:nvSpPr>
        <p:spPr bwMode="auto">
          <a:xfrm>
            <a:off x="7972425" y="1811338"/>
            <a:ext cx="487363" cy="3649662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9818" name="Rectangle 26"/>
          <p:cNvSpPr>
            <a:spLocks noChangeArrowheads="1"/>
          </p:cNvSpPr>
          <p:nvPr/>
        </p:nvSpPr>
        <p:spPr bwMode="auto">
          <a:xfrm>
            <a:off x="7972425" y="1811338"/>
            <a:ext cx="487363" cy="3649662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9819" name="Rectangle 27"/>
          <p:cNvSpPr>
            <a:spLocks noChangeArrowheads="1"/>
          </p:cNvSpPr>
          <p:nvPr/>
        </p:nvSpPr>
        <p:spPr bwMode="auto">
          <a:xfrm>
            <a:off x="1638300" y="2012950"/>
            <a:ext cx="485775" cy="223838"/>
          </a:xfrm>
          <a:prstGeom prst="rect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9820" name="Rectangle 28"/>
          <p:cNvSpPr>
            <a:spLocks noChangeArrowheads="1"/>
          </p:cNvSpPr>
          <p:nvPr/>
        </p:nvSpPr>
        <p:spPr bwMode="auto">
          <a:xfrm>
            <a:off x="1638300" y="2012950"/>
            <a:ext cx="485775" cy="223838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9821" name="Rectangle 29"/>
          <p:cNvSpPr>
            <a:spLocks noChangeArrowheads="1"/>
          </p:cNvSpPr>
          <p:nvPr/>
        </p:nvSpPr>
        <p:spPr bwMode="auto">
          <a:xfrm>
            <a:off x="2244725" y="1620838"/>
            <a:ext cx="474663" cy="641350"/>
          </a:xfrm>
          <a:prstGeom prst="rect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9822" name="Rectangle 30"/>
          <p:cNvSpPr>
            <a:spLocks noChangeArrowheads="1"/>
          </p:cNvSpPr>
          <p:nvPr/>
        </p:nvSpPr>
        <p:spPr bwMode="auto">
          <a:xfrm>
            <a:off x="2244725" y="1620838"/>
            <a:ext cx="474663" cy="641350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9823" name="Rectangle 31"/>
          <p:cNvSpPr>
            <a:spLocks noChangeArrowheads="1"/>
          </p:cNvSpPr>
          <p:nvPr/>
        </p:nvSpPr>
        <p:spPr bwMode="auto">
          <a:xfrm>
            <a:off x="3508375" y="1792288"/>
            <a:ext cx="484188" cy="449262"/>
          </a:xfrm>
          <a:prstGeom prst="rect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9824" name="Rectangle 32"/>
          <p:cNvSpPr>
            <a:spLocks noChangeArrowheads="1"/>
          </p:cNvSpPr>
          <p:nvPr/>
        </p:nvSpPr>
        <p:spPr bwMode="auto">
          <a:xfrm>
            <a:off x="3508375" y="1792288"/>
            <a:ext cx="484188" cy="449262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9825" name="Rectangle 33"/>
          <p:cNvSpPr>
            <a:spLocks noChangeArrowheads="1"/>
          </p:cNvSpPr>
          <p:nvPr/>
        </p:nvSpPr>
        <p:spPr bwMode="auto">
          <a:xfrm>
            <a:off x="4106863" y="1363663"/>
            <a:ext cx="484187" cy="415925"/>
          </a:xfrm>
          <a:prstGeom prst="rect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9826" name="Rectangle 34"/>
          <p:cNvSpPr>
            <a:spLocks noChangeArrowheads="1"/>
          </p:cNvSpPr>
          <p:nvPr/>
        </p:nvSpPr>
        <p:spPr bwMode="auto">
          <a:xfrm>
            <a:off x="4106863" y="1363663"/>
            <a:ext cx="484187" cy="415925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9827" name="Rectangle 35"/>
          <p:cNvSpPr>
            <a:spLocks noChangeArrowheads="1"/>
          </p:cNvSpPr>
          <p:nvPr/>
        </p:nvSpPr>
        <p:spPr bwMode="auto">
          <a:xfrm>
            <a:off x="5516563" y="1716088"/>
            <a:ext cx="476250" cy="493712"/>
          </a:xfrm>
          <a:prstGeom prst="rect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9828" name="Rectangle 36"/>
          <p:cNvSpPr>
            <a:spLocks noChangeArrowheads="1"/>
          </p:cNvSpPr>
          <p:nvPr/>
        </p:nvSpPr>
        <p:spPr bwMode="auto">
          <a:xfrm>
            <a:off x="5516563" y="1716088"/>
            <a:ext cx="476250" cy="493712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9829" name="Rectangle 37"/>
          <p:cNvSpPr>
            <a:spLocks noChangeArrowheads="1"/>
          </p:cNvSpPr>
          <p:nvPr/>
        </p:nvSpPr>
        <p:spPr bwMode="auto">
          <a:xfrm>
            <a:off x="6118225" y="1458913"/>
            <a:ext cx="484188" cy="671512"/>
          </a:xfrm>
          <a:prstGeom prst="rect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9830" name="Rectangle 38"/>
          <p:cNvSpPr>
            <a:spLocks noChangeArrowheads="1"/>
          </p:cNvSpPr>
          <p:nvPr/>
        </p:nvSpPr>
        <p:spPr bwMode="auto">
          <a:xfrm>
            <a:off x="6118225" y="1458913"/>
            <a:ext cx="484188" cy="671512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9831" name="Rectangle 39"/>
          <p:cNvSpPr>
            <a:spLocks noChangeArrowheads="1"/>
          </p:cNvSpPr>
          <p:nvPr/>
        </p:nvSpPr>
        <p:spPr bwMode="auto">
          <a:xfrm>
            <a:off x="7359650" y="1587500"/>
            <a:ext cx="474663" cy="696913"/>
          </a:xfrm>
          <a:prstGeom prst="rect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9832" name="Rectangle 40"/>
          <p:cNvSpPr>
            <a:spLocks noChangeArrowheads="1"/>
          </p:cNvSpPr>
          <p:nvPr/>
        </p:nvSpPr>
        <p:spPr bwMode="auto">
          <a:xfrm>
            <a:off x="7359650" y="1587500"/>
            <a:ext cx="474663" cy="696913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9833" name="Rectangle 41"/>
          <p:cNvSpPr>
            <a:spLocks noChangeArrowheads="1"/>
          </p:cNvSpPr>
          <p:nvPr/>
        </p:nvSpPr>
        <p:spPr bwMode="auto">
          <a:xfrm>
            <a:off x="7972425" y="1260475"/>
            <a:ext cx="487363" cy="550863"/>
          </a:xfrm>
          <a:prstGeom prst="rect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9834" name="Rectangle 42"/>
          <p:cNvSpPr>
            <a:spLocks noChangeArrowheads="1"/>
          </p:cNvSpPr>
          <p:nvPr/>
        </p:nvSpPr>
        <p:spPr bwMode="auto">
          <a:xfrm>
            <a:off x="7972425" y="1260475"/>
            <a:ext cx="487363" cy="550863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9835" name="Line 43"/>
          <p:cNvSpPr>
            <a:spLocks noChangeShapeType="1"/>
          </p:cNvSpPr>
          <p:nvPr/>
        </p:nvSpPr>
        <p:spPr bwMode="auto">
          <a:xfrm>
            <a:off x="1287463" y="831850"/>
            <a:ext cx="1587" cy="46291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9836" name="Line 44"/>
          <p:cNvSpPr>
            <a:spLocks noChangeShapeType="1"/>
          </p:cNvSpPr>
          <p:nvPr/>
        </p:nvSpPr>
        <p:spPr bwMode="auto">
          <a:xfrm>
            <a:off x="1246188" y="5461000"/>
            <a:ext cx="412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9837" name="Line 45"/>
          <p:cNvSpPr>
            <a:spLocks noChangeShapeType="1"/>
          </p:cNvSpPr>
          <p:nvPr/>
        </p:nvSpPr>
        <p:spPr bwMode="auto">
          <a:xfrm>
            <a:off x="1246188" y="4943475"/>
            <a:ext cx="412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9838" name="Line 46"/>
          <p:cNvSpPr>
            <a:spLocks noChangeShapeType="1"/>
          </p:cNvSpPr>
          <p:nvPr/>
        </p:nvSpPr>
        <p:spPr bwMode="auto">
          <a:xfrm>
            <a:off x="1246188" y="4427538"/>
            <a:ext cx="412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9839" name="Line 47"/>
          <p:cNvSpPr>
            <a:spLocks noChangeShapeType="1"/>
          </p:cNvSpPr>
          <p:nvPr/>
        </p:nvSpPr>
        <p:spPr bwMode="auto">
          <a:xfrm>
            <a:off x="1246188" y="3921125"/>
            <a:ext cx="412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9840" name="Line 48"/>
          <p:cNvSpPr>
            <a:spLocks noChangeShapeType="1"/>
          </p:cNvSpPr>
          <p:nvPr/>
        </p:nvSpPr>
        <p:spPr bwMode="auto">
          <a:xfrm>
            <a:off x="1246188" y="3405188"/>
            <a:ext cx="412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9841" name="Line 49"/>
          <p:cNvSpPr>
            <a:spLocks noChangeShapeType="1"/>
          </p:cNvSpPr>
          <p:nvPr/>
        </p:nvSpPr>
        <p:spPr bwMode="auto">
          <a:xfrm>
            <a:off x="1246188" y="2887663"/>
            <a:ext cx="412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9842" name="Line 50"/>
          <p:cNvSpPr>
            <a:spLocks noChangeShapeType="1"/>
          </p:cNvSpPr>
          <p:nvPr/>
        </p:nvSpPr>
        <p:spPr bwMode="auto">
          <a:xfrm>
            <a:off x="1246188" y="2371725"/>
            <a:ext cx="412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9843" name="Line 51"/>
          <p:cNvSpPr>
            <a:spLocks noChangeShapeType="1"/>
          </p:cNvSpPr>
          <p:nvPr/>
        </p:nvSpPr>
        <p:spPr bwMode="auto">
          <a:xfrm>
            <a:off x="1246188" y="1866900"/>
            <a:ext cx="412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9844" name="Line 52"/>
          <p:cNvSpPr>
            <a:spLocks noChangeShapeType="1"/>
          </p:cNvSpPr>
          <p:nvPr/>
        </p:nvSpPr>
        <p:spPr bwMode="auto">
          <a:xfrm>
            <a:off x="1246188" y="1349375"/>
            <a:ext cx="412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9845" name="Line 53"/>
          <p:cNvSpPr>
            <a:spLocks noChangeShapeType="1"/>
          </p:cNvSpPr>
          <p:nvPr/>
        </p:nvSpPr>
        <p:spPr bwMode="auto">
          <a:xfrm>
            <a:off x="1246188" y="831850"/>
            <a:ext cx="412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9846" name="Line 54"/>
          <p:cNvSpPr>
            <a:spLocks noChangeShapeType="1"/>
          </p:cNvSpPr>
          <p:nvPr/>
        </p:nvSpPr>
        <p:spPr bwMode="auto">
          <a:xfrm>
            <a:off x="1287463" y="5461000"/>
            <a:ext cx="751205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9847" name="Line 55"/>
          <p:cNvSpPr>
            <a:spLocks noChangeShapeType="1"/>
          </p:cNvSpPr>
          <p:nvPr/>
        </p:nvSpPr>
        <p:spPr bwMode="auto">
          <a:xfrm flipV="1">
            <a:off x="1287463" y="5461000"/>
            <a:ext cx="1587" cy="444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9848" name="Rectangle 56"/>
          <p:cNvSpPr>
            <a:spLocks noChangeArrowheads="1"/>
          </p:cNvSpPr>
          <p:nvPr/>
        </p:nvSpPr>
        <p:spPr bwMode="auto">
          <a:xfrm>
            <a:off x="1028700" y="5268913"/>
            <a:ext cx="141288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 sz="2000">
                <a:solidFill>
                  <a:srgbClr val="000000"/>
                </a:solidFill>
              </a:rPr>
              <a:t>0</a:t>
            </a:r>
            <a:endParaRPr lang="cs-CZ" sz="2000"/>
          </a:p>
        </p:txBody>
      </p:sp>
      <p:sp>
        <p:nvSpPr>
          <p:cNvPr id="289849" name="Rectangle 57"/>
          <p:cNvSpPr>
            <a:spLocks noChangeArrowheads="1"/>
          </p:cNvSpPr>
          <p:nvPr/>
        </p:nvSpPr>
        <p:spPr bwMode="auto">
          <a:xfrm>
            <a:off x="957263" y="4752975"/>
            <a:ext cx="282575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 sz="2000">
                <a:solidFill>
                  <a:srgbClr val="000000"/>
                </a:solidFill>
              </a:rPr>
              <a:t>10</a:t>
            </a:r>
            <a:endParaRPr lang="cs-CZ" sz="2000"/>
          </a:p>
        </p:txBody>
      </p:sp>
      <p:sp>
        <p:nvSpPr>
          <p:cNvPr id="289850" name="Rectangle 58"/>
          <p:cNvSpPr>
            <a:spLocks noChangeArrowheads="1"/>
          </p:cNvSpPr>
          <p:nvPr/>
        </p:nvSpPr>
        <p:spPr bwMode="auto">
          <a:xfrm>
            <a:off x="957263" y="4235450"/>
            <a:ext cx="2825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 sz="2000">
                <a:solidFill>
                  <a:srgbClr val="000000"/>
                </a:solidFill>
              </a:rPr>
              <a:t>20</a:t>
            </a:r>
            <a:endParaRPr lang="cs-CZ" sz="2000"/>
          </a:p>
        </p:txBody>
      </p:sp>
      <p:sp>
        <p:nvSpPr>
          <p:cNvPr id="289851" name="Rectangle 59"/>
          <p:cNvSpPr>
            <a:spLocks noChangeArrowheads="1"/>
          </p:cNvSpPr>
          <p:nvPr/>
        </p:nvSpPr>
        <p:spPr bwMode="auto">
          <a:xfrm>
            <a:off x="957263" y="3732213"/>
            <a:ext cx="282575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 sz="2000">
                <a:solidFill>
                  <a:srgbClr val="000000"/>
                </a:solidFill>
              </a:rPr>
              <a:t>30</a:t>
            </a:r>
            <a:endParaRPr lang="cs-CZ" sz="2000"/>
          </a:p>
        </p:txBody>
      </p:sp>
      <p:sp>
        <p:nvSpPr>
          <p:cNvPr id="289852" name="Rectangle 60"/>
          <p:cNvSpPr>
            <a:spLocks noChangeArrowheads="1"/>
          </p:cNvSpPr>
          <p:nvPr/>
        </p:nvSpPr>
        <p:spPr bwMode="auto">
          <a:xfrm>
            <a:off x="957263" y="3214688"/>
            <a:ext cx="28257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 sz="2000">
                <a:solidFill>
                  <a:srgbClr val="000000"/>
                </a:solidFill>
              </a:rPr>
              <a:t>40</a:t>
            </a:r>
            <a:endParaRPr lang="cs-CZ" sz="2000"/>
          </a:p>
        </p:txBody>
      </p:sp>
      <p:sp>
        <p:nvSpPr>
          <p:cNvPr id="289853" name="Rectangle 61"/>
          <p:cNvSpPr>
            <a:spLocks noChangeArrowheads="1"/>
          </p:cNvSpPr>
          <p:nvPr/>
        </p:nvSpPr>
        <p:spPr bwMode="auto">
          <a:xfrm>
            <a:off x="957263" y="269875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 sz="2000">
                <a:solidFill>
                  <a:srgbClr val="000000"/>
                </a:solidFill>
              </a:rPr>
              <a:t>50</a:t>
            </a:r>
            <a:endParaRPr lang="cs-CZ" sz="2000"/>
          </a:p>
        </p:txBody>
      </p:sp>
      <p:sp>
        <p:nvSpPr>
          <p:cNvPr id="289854" name="Rectangle 62"/>
          <p:cNvSpPr>
            <a:spLocks noChangeArrowheads="1"/>
          </p:cNvSpPr>
          <p:nvPr/>
        </p:nvSpPr>
        <p:spPr bwMode="auto">
          <a:xfrm>
            <a:off x="957263" y="2181225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 sz="2000">
                <a:solidFill>
                  <a:srgbClr val="000000"/>
                </a:solidFill>
              </a:rPr>
              <a:t>60</a:t>
            </a:r>
            <a:endParaRPr lang="cs-CZ" sz="2000"/>
          </a:p>
        </p:txBody>
      </p:sp>
      <p:sp>
        <p:nvSpPr>
          <p:cNvPr id="289855" name="Rectangle 63"/>
          <p:cNvSpPr>
            <a:spLocks noChangeArrowheads="1"/>
          </p:cNvSpPr>
          <p:nvPr/>
        </p:nvSpPr>
        <p:spPr bwMode="auto">
          <a:xfrm>
            <a:off x="957263" y="1676400"/>
            <a:ext cx="282575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 sz="2000">
                <a:solidFill>
                  <a:srgbClr val="000000"/>
                </a:solidFill>
              </a:rPr>
              <a:t>70</a:t>
            </a:r>
            <a:endParaRPr lang="cs-CZ" sz="2000"/>
          </a:p>
        </p:txBody>
      </p:sp>
      <p:sp>
        <p:nvSpPr>
          <p:cNvPr id="289856" name="Rectangle 64"/>
          <p:cNvSpPr>
            <a:spLocks noChangeArrowheads="1"/>
          </p:cNvSpPr>
          <p:nvPr/>
        </p:nvSpPr>
        <p:spPr bwMode="auto">
          <a:xfrm>
            <a:off x="957263" y="1158875"/>
            <a:ext cx="2825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 sz="2000">
                <a:solidFill>
                  <a:srgbClr val="000000"/>
                </a:solidFill>
              </a:rPr>
              <a:t>80</a:t>
            </a:r>
            <a:endParaRPr lang="cs-CZ" sz="2000"/>
          </a:p>
        </p:txBody>
      </p:sp>
      <p:sp>
        <p:nvSpPr>
          <p:cNvPr id="289857" name="Rectangle 65"/>
          <p:cNvSpPr>
            <a:spLocks noChangeArrowheads="1"/>
          </p:cNvSpPr>
          <p:nvPr/>
        </p:nvSpPr>
        <p:spPr bwMode="auto">
          <a:xfrm>
            <a:off x="957263" y="642938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 sz="2000">
                <a:solidFill>
                  <a:srgbClr val="000000"/>
                </a:solidFill>
              </a:rPr>
              <a:t>90</a:t>
            </a:r>
            <a:endParaRPr lang="cs-CZ" sz="2000"/>
          </a:p>
        </p:txBody>
      </p:sp>
      <p:sp>
        <p:nvSpPr>
          <p:cNvPr id="289858" name="Rectangle 66"/>
          <p:cNvSpPr>
            <a:spLocks noChangeArrowheads="1"/>
          </p:cNvSpPr>
          <p:nvPr/>
        </p:nvSpPr>
        <p:spPr bwMode="auto">
          <a:xfrm>
            <a:off x="1638300" y="5551488"/>
            <a:ext cx="15795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cs-CZ" sz="1600" b="1">
                <a:solidFill>
                  <a:srgbClr val="000000"/>
                </a:solidFill>
              </a:rPr>
              <a:t>1962   2010</a:t>
            </a:r>
            <a:endParaRPr lang="cs-CZ" sz="1600" b="1"/>
          </a:p>
        </p:txBody>
      </p:sp>
      <p:sp>
        <p:nvSpPr>
          <p:cNvPr id="289859" name="Rectangle 67"/>
          <p:cNvSpPr>
            <a:spLocks noChangeArrowheads="1"/>
          </p:cNvSpPr>
          <p:nvPr/>
        </p:nvSpPr>
        <p:spPr bwMode="auto">
          <a:xfrm>
            <a:off x="3500438" y="5545138"/>
            <a:ext cx="1073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 sz="1600" b="1">
                <a:solidFill>
                  <a:srgbClr val="000000"/>
                </a:solidFill>
              </a:rPr>
              <a:t>1962   2010</a:t>
            </a:r>
            <a:endParaRPr lang="cs-CZ" sz="1600" b="1"/>
          </a:p>
        </p:txBody>
      </p:sp>
      <p:sp>
        <p:nvSpPr>
          <p:cNvPr id="289860" name="Rectangle 68"/>
          <p:cNvSpPr>
            <a:spLocks noChangeArrowheads="1"/>
          </p:cNvSpPr>
          <p:nvPr/>
        </p:nvSpPr>
        <p:spPr bwMode="auto">
          <a:xfrm>
            <a:off x="5537200" y="5543550"/>
            <a:ext cx="1073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 sz="1600" b="1">
                <a:solidFill>
                  <a:srgbClr val="000000"/>
                </a:solidFill>
              </a:rPr>
              <a:t>1962   2010</a:t>
            </a:r>
            <a:endParaRPr lang="cs-CZ" sz="1600" b="1"/>
          </a:p>
        </p:txBody>
      </p:sp>
      <p:sp>
        <p:nvSpPr>
          <p:cNvPr id="289861" name="Rectangle 69"/>
          <p:cNvSpPr>
            <a:spLocks noChangeArrowheads="1"/>
          </p:cNvSpPr>
          <p:nvPr/>
        </p:nvSpPr>
        <p:spPr bwMode="auto">
          <a:xfrm>
            <a:off x="7396163" y="5545138"/>
            <a:ext cx="1073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 sz="1600" b="1">
                <a:solidFill>
                  <a:srgbClr val="000000"/>
                </a:solidFill>
              </a:rPr>
              <a:t>1962   2010</a:t>
            </a:r>
            <a:endParaRPr lang="cs-CZ" sz="1600" b="1"/>
          </a:p>
        </p:txBody>
      </p:sp>
      <p:sp>
        <p:nvSpPr>
          <p:cNvPr id="289862" name="Text Box 70"/>
          <p:cNvSpPr txBox="1">
            <a:spLocks noChangeArrowheads="1"/>
          </p:cNvSpPr>
          <p:nvPr/>
        </p:nvSpPr>
        <p:spPr bwMode="auto">
          <a:xfrm>
            <a:off x="2722563" y="4973638"/>
            <a:ext cx="1304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/>
              <a:t>muži</a:t>
            </a:r>
          </a:p>
        </p:txBody>
      </p:sp>
      <p:sp>
        <p:nvSpPr>
          <p:cNvPr id="289863" name="Text Box 71"/>
          <p:cNvSpPr txBox="1">
            <a:spLocks noChangeArrowheads="1"/>
          </p:cNvSpPr>
          <p:nvPr/>
        </p:nvSpPr>
        <p:spPr bwMode="auto">
          <a:xfrm>
            <a:off x="1536700" y="5842000"/>
            <a:ext cx="17399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sz="2000" b="1"/>
              <a:t>ČESKÁ</a:t>
            </a:r>
          </a:p>
          <a:p>
            <a:r>
              <a:rPr lang="cs-CZ" sz="2000" b="1"/>
              <a:t>REPUBLIKA</a:t>
            </a:r>
          </a:p>
        </p:txBody>
      </p:sp>
      <p:sp>
        <p:nvSpPr>
          <p:cNvPr id="289864" name="Text Box 72"/>
          <p:cNvSpPr txBox="1">
            <a:spLocks noChangeArrowheads="1"/>
          </p:cNvSpPr>
          <p:nvPr/>
        </p:nvSpPr>
        <p:spPr bwMode="auto">
          <a:xfrm>
            <a:off x="3427413" y="5880100"/>
            <a:ext cx="1428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2000" b="1"/>
              <a:t>ŠVÉDSKO</a:t>
            </a:r>
          </a:p>
        </p:txBody>
      </p:sp>
      <p:sp>
        <p:nvSpPr>
          <p:cNvPr id="289865" name="Text Box 73"/>
          <p:cNvSpPr txBox="1">
            <a:spLocks noChangeArrowheads="1"/>
          </p:cNvSpPr>
          <p:nvPr/>
        </p:nvSpPr>
        <p:spPr bwMode="auto">
          <a:xfrm>
            <a:off x="5459413" y="5846763"/>
            <a:ext cx="17049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sz="2000" b="1"/>
              <a:t>ČESKÁ</a:t>
            </a:r>
          </a:p>
          <a:p>
            <a:r>
              <a:rPr lang="cs-CZ" sz="2000" b="1"/>
              <a:t>REPUBLIKA</a:t>
            </a:r>
          </a:p>
        </p:txBody>
      </p:sp>
      <p:sp>
        <p:nvSpPr>
          <p:cNvPr id="289866" name="Text Box 74"/>
          <p:cNvSpPr txBox="1">
            <a:spLocks noChangeArrowheads="1"/>
          </p:cNvSpPr>
          <p:nvPr/>
        </p:nvSpPr>
        <p:spPr bwMode="auto">
          <a:xfrm>
            <a:off x="6562725" y="4997450"/>
            <a:ext cx="1393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/>
              <a:t>ženy</a:t>
            </a:r>
          </a:p>
        </p:txBody>
      </p:sp>
      <p:sp>
        <p:nvSpPr>
          <p:cNvPr id="289867" name="Text Box 75"/>
          <p:cNvSpPr txBox="1">
            <a:spLocks noChangeArrowheads="1"/>
          </p:cNvSpPr>
          <p:nvPr/>
        </p:nvSpPr>
        <p:spPr bwMode="auto">
          <a:xfrm>
            <a:off x="7321550" y="5875338"/>
            <a:ext cx="1428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2000" b="1"/>
              <a:t>ŠVÉDSKO</a:t>
            </a:r>
          </a:p>
        </p:txBody>
      </p:sp>
      <p:sp>
        <p:nvSpPr>
          <p:cNvPr id="289868" name="Rectangle 76"/>
          <p:cNvSpPr>
            <a:spLocks noChangeArrowheads="1"/>
          </p:cNvSpPr>
          <p:nvPr/>
        </p:nvSpPr>
        <p:spPr bwMode="auto">
          <a:xfrm>
            <a:off x="1630363" y="909638"/>
            <a:ext cx="476250" cy="379412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89869" name="Text Box 77"/>
          <p:cNvSpPr txBox="1">
            <a:spLocks noChangeArrowheads="1"/>
          </p:cNvSpPr>
          <p:nvPr/>
        </p:nvSpPr>
        <p:spPr bwMode="auto">
          <a:xfrm>
            <a:off x="2165350" y="922338"/>
            <a:ext cx="31988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/>
              <a:t>HLY (Healthy Life Years)</a:t>
            </a:r>
          </a:p>
        </p:txBody>
      </p:sp>
      <p:sp>
        <p:nvSpPr>
          <p:cNvPr id="289870" name="Rectangle 78"/>
          <p:cNvSpPr>
            <a:spLocks noChangeArrowheads="1"/>
          </p:cNvSpPr>
          <p:nvPr/>
        </p:nvSpPr>
        <p:spPr bwMode="auto">
          <a:xfrm>
            <a:off x="5502275" y="906463"/>
            <a:ext cx="476250" cy="379412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89871" name="Rectangle 79"/>
          <p:cNvSpPr>
            <a:spLocks noChangeArrowheads="1"/>
          </p:cNvSpPr>
          <p:nvPr/>
        </p:nvSpPr>
        <p:spPr bwMode="auto">
          <a:xfrm>
            <a:off x="6257925" y="906463"/>
            <a:ext cx="477838" cy="379412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89872" name="Text Box 80"/>
          <p:cNvSpPr txBox="1">
            <a:spLocks noChangeArrowheads="1"/>
          </p:cNvSpPr>
          <p:nvPr/>
        </p:nvSpPr>
        <p:spPr bwMode="auto">
          <a:xfrm>
            <a:off x="6261100" y="873125"/>
            <a:ext cx="23034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 sz="2000"/>
              <a:t>= naděje dožití</a:t>
            </a:r>
          </a:p>
        </p:txBody>
      </p:sp>
      <p:sp>
        <p:nvSpPr>
          <p:cNvPr id="289873" name="Text Box 81"/>
          <p:cNvSpPr txBox="1">
            <a:spLocks noChangeArrowheads="1"/>
          </p:cNvSpPr>
          <p:nvPr/>
        </p:nvSpPr>
        <p:spPr bwMode="auto">
          <a:xfrm>
            <a:off x="5946775" y="887413"/>
            <a:ext cx="371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/>
              <a:t>+</a:t>
            </a:r>
          </a:p>
        </p:txBody>
      </p:sp>
      <p:sp>
        <p:nvSpPr>
          <p:cNvPr id="289874" name="Text Box 82"/>
          <p:cNvSpPr txBox="1">
            <a:spLocks noChangeArrowheads="1"/>
          </p:cNvSpPr>
          <p:nvPr/>
        </p:nvSpPr>
        <p:spPr bwMode="auto">
          <a:xfrm>
            <a:off x="827088" y="188913"/>
            <a:ext cx="2513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/>
              <a:t>roky života</a:t>
            </a:r>
          </a:p>
        </p:txBody>
      </p:sp>
      <p:sp>
        <p:nvSpPr>
          <p:cNvPr id="289875" name="Text Box 83"/>
          <p:cNvSpPr txBox="1">
            <a:spLocks noChangeArrowheads="1"/>
          </p:cNvSpPr>
          <p:nvPr/>
        </p:nvSpPr>
        <p:spPr bwMode="auto">
          <a:xfrm>
            <a:off x="1571625" y="2943225"/>
            <a:ext cx="847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>
                <a:solidFill>
                  <a:srgbClr val="006600"/>
                </a:solidFill>
              </a:rPr>
              <a:t>62,8</a:t>
            </a:r>
          </a:p>
        </p:txBody>
      </p:sp>
      <p:sp>
        <p:nvSpPr>
          <p:cNvPr id="289876" name="Text Box 84"/>
          <p:cNvSpPr txBox="1">
            <a:spLocks noChangeArrowheads="1"/>
          </p:cNvSpPr>
          <p:nvPr/>
        </p:nvSpPr>
        <p:spPr bwMode="auto">
          <a:xfrm>
            <a:off x="2179638" y="2941638"/>
            <a:ext cx="847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>
                <a:solidFill>
                  <a:srgbClr val="006600"/>
                </a:solidFill>
              </a:rPr>
              <a:t>62,2</a:t>
            </a:r>
          </a:p>
        </p:txBody>
      </p:sp>
      <p:sp>
        <p:nvSpPr>
          <p:cNvPr id="289877" name="Text Box 85"/>
          <p:cNvSpPr txBox="1">
            <a:spLocks noChangeArrowheads="1"/>
          </p:cNvSpPr>
          <p:nvPr/>
        </p:nvSpPr>
        <p:spPr bwMode="auto">
          <a:xfrm>
            <a:off x="3446463" y="2951163"/>
            <a:ext cx="847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>
                <a:solidFill>
                  <a:srgbClr val="006600"/>
                </a:solidFill>
              </a:rPr>
              <a:t>62,4</a:t>
            </a:r>
          </a:p>
        </p:txBody>
      </p:sp>
      <p:sp>
        <p:nvSpPr>
          <p:cNvPr id="289878" name="Text Box 86"/>
          <p:cNvSpPr txBox="1">
            <a:spLocks noChangeArrowheads="1"/>
          </p:cNvSpPr>
          <p:nvPr/>
        </p:nvSpPr>
        <p:spPr bwMode="auto">
          <a:xfrm>
            <a:off x="4037013" y="2951163"/>
            <a:ext cx="847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>
                <a:solidFill>
                  <a:srgbClr val="006600"/>
                </a:solidFill>
              </a:rPr>
              <a:t>71,4</a:t>
            </a:r>
          </a:p>
        </p:txBody>
      </p:sp>
      <p:sp>
        <p:nvSpPr>
          <p:cNvPr id="289879" name="Text Box 87"/>
          <p:cNvSpPr txBox="1">
            <a:spLocks noChangeArrowheads="1"/>
          </p:cNvSpPr>
          <p:nvPr/>
        </p:nvSpPr>
        <p:spPr bwMode="auto">
          <a:xfrm>
            <a:off x="5446713" y="2951163"/>
            <a:ext cx="847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>
                <a:solidFill>
                  <a:srgbClr val="006600"/>
                </a:solidFill>
              </a:rPr>
              <a:t>63,3</a:t>
            </a:r>
          </a:p>
        </p:txBody>
      </p:sp>
      <p:sp>
        <p:nvSpPr>
          <p:cNvPr id="289880" name="Text Box 88"/>
          <p:cNvSpPr txBox="1">
            <a:spLocks noChangeArrowheads="1"/>
          </p:cNvSpPr>
          <p:nvPr/>
        </p:nvSpPr>
        <p:spPr bwMode="auto">
          <a:xfrm>
            <a:off x="6046788" y="2941638"/>
            <a:ext cx="847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>
                <a:solidFill>
                  <a:srgbClr val="006600"/>
                </a:solidFill>
              </a:rPr>
              <a:t>64,6</a:t>
            </a:r>
          </a:p>
        </p:txBody>
      </p:sp>
      <p:sp>
        <p:nvSpPr>
          <p:cNvPr id="289881" name="Text Box 89"/>
          <p:cNvSpPr txBox="1">
            <a:spLocks noChangeArrowheads="1"/>
          </p:cNvSpPr>
          <p:nvPr/>
        </p:nvSpPr>
        <p:spPr bwMode="auto">
          <a:xfrm>
            <a:off x="7294563" y="2951163"/>
            <a:ext cx="847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>
                <a:solidFill>
                  <a:srgbClr val="006600"/>
                </a:solidFill>
              </a:rPr>
              <a:t>61,9</a:t>
            </a:r>
          </a:p>
        </p:txBody>
      </p:sp>
      <p:sp>
        <p:nvSpPr>
          <p:cNvPr id="289882" name="Text Box 90"/>
          <p:cNvSpPr txBox="1">
            <a:spLocks noChangeArrowheads="1"/>
          </p:cNvSpPr>
          <p:nvPr/>
        </p:nvSpPr>
        <p:spPr bwMode="auto">
          <a:xfrm>
            <a:off x="7923213" y="2951163"/>
            <a:ext cx="847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>
                <a:solidFill>
                  <a:srgbClr val="006600"/>
                </a:solidFill>
              </a:rPr>
              <a:t>71,0</a:t>
            </a:r>
          </a:p>
        </p:txBody>
      </p:sp>
      <p:sp>
        <p:nvSpPr>
          <p:cNvPr id="289883" name="Text Box 91"/>
          <p:cNvSpPr txBox="1">
            <a:spLocks noChangeArrowheads="1"/>
          </p:cNvSpPr>
          <p:nvPr/>
        </p:nvSpPr>
        <p:spPr bwMode="auto">
          <a:xfrm>
            <a:off x="1617663" y="1941513"/>
            <a:ext cx="847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>
                <a:solidFill>
                  <a:srgbClr val="FFFF66"/>
                </a:solidFill>
              </a:rPr>
              <a:t>4,2</a:t>
            </a:r>
          </a:p>
        </p:txBody>
      </p:sp>
      <p:sp>
        <p:nvSpPr>
          <p:cNvPr id="289884" name="Text Box 92"/>
          <p:cNvSpPr txBox="1">
            <a:spLocks noChangeArrowheads="1"/>
          </p:cNvSpPr>
          <p:nvPr/>
        </p:nvSpPr>
        <p:spPr bwMode="auto">
          <a:xfrm>
            <a:off x="2178050" y="1768475"/>
            <a:ext cx="704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>
                <a:solidFill>
                  <a:srgbClr val="FFFF66"/>
                </a:solidFill>
              </a:rPr>
              <a:t>12,4</a:t>
            </a:r>
          </a:p>
        </p:txBody>
      </p:sp>
      <p:sp>
        <p:nvSpPr>
          <p:cNvPr id="289885" name="Text Box 93"/>
          <p:cNvSpPr txBox="1">
            <a:spLocks noChangeArrowheads="1"/>
          </p:cNvSpPr>
          <p:nvPr/>
        </p:nvSpPr>
        <p:spPr bwMode="auto">
          <a:xfrm>
            <a:off x="6053138" y="1585913"/>
            <a:ext cx="704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>
                <a:solidFill>
                  <a:srgbClr val="FFFF66"/>
                </a:solidFill>
              </a:rPr>
              <a:t>13,2</a:t>
            </a:r>
          </a:p>
        </p:txBody>
      </p:sp>
      <p:sp>
        <p:nvSpPr>
          <p:cNvPr id="289886" name="Text Box 94"/>
          <p:cNvSpPr txBox="1">
            <a:spLocks noChangeArrowheads="1"/>
          </p:cNvSpPr>
          <p:nvPr/>
        </p:nvSpPr>
        <p:spPr bwMode="auto">
          <a:xfrm>
            <a:off x="7291388" y="1776413"/>
            <a:ext cx="704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>
                <a:solidFill>
                  <a:srgbClr val="FFFF66"/>
                </a:solidFill>
              </a:rPr>
              <a:t>13,5</a:t>
            </a:r>
          </a:p>
        </p:txBody>
      </p:sp>
      <p:sp>
        <p:nvSpPr>
          <p:cNvPr id="289887" name="Text Box 95"/>
          <p:cNvSpPr txBox="1">
            <a:spLocks noChangeArrowheads="1"/>
          </p:cNvSpPr>
          <p:nvPr/>
        </p:nvSpPr>
        <p:spPr bwMode="auto">
          <a:xfrm>
            <a:off x="7891463" y="1357313"/>
            <a:ext cx="704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>
                <a:solidFill>
                  <a:srgbClr val="FFFF66"/>
                </a:solidFill>
              </a:rPr>
              <a:t>10,8</a:t>
            </a:r>
          </a:p>
        </p:txBody>
      </p:sp>
      <p:sp>
        <p:nvSpPr>
          <p:cNvPr id="289888" name="Text Box 96"/>
          <p:cNvSpPr txBox="1">
            <a:spLocks noChangeArrowheads="1"/>
          </p:cNvSpPr>
          <p:nvPr/>
        </p:nvSpPr>
        <p:spPr bwMode="auto">
          <a:xfrm>
            <a:off x="3502025" y="1863725"/>
            <a:ext cx="847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>
                <a:solidFill>
                  <a:srgbClr val="FFFF66"/>
                </a:solidFill>
              </a:rPr>
              <a:t>8,9</a:t>
            </a:r>
          </a:p>
        </p:txBody>
      </p:sp>
      <p:sp>
        <p:nvSpPr>
          <p:cNvPr id="289889" name="Text Box 97"/>
          <p:cNvSpPr txBox="1">
            <a:spLocks noChangeArrowheads="1"/>
          </p:cNvSpPr>
          <p:nvPr/>
        </p:nvSpPr>
        <p:spPr bwMode="auto">
          <a:xfrm>
            <a:off x="4102100" y="1377950"/>
            <a:ext cx="847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>
                <a:solidFill>
                  <a:srgbClr val="FFFF66"/>
                </a:solidFill>
              </a:rPr>
              <a:t>8,0</a:t>
            </a:r>
          </a:p>
        </p:txBody>
      </p:sp>
      <p:sp>
        <p:nvSpPr>
          <p:cNvPr id="289890" name="Text Box 98"/>
          <p:cNvSpPr txBox="1">
            <a:spLocks noChangeArrowheads="1"/>
          </p:cNvSpPr>
          <p:nvPr/>
        </p:nvSpPr>
        <p:spPr bwMode="auto">
          <a:xfrm>
            <a:off x="5492750" y="1816100"/>
            <a:ext cx="847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>
                <a:solidFill>
                  <a:srgbClr val="FFFF66"/>
                </a:solidFill>
              </a:rPr>
              <a:t>9,6</a:t>
            </a:r>
          </a:p>
        </p:txBody>
      </p:sp>
    </p:spTree>
    <p:extLst>
      <p:ext uri="{BB962C8B-B14F-4D97-AF65-F5344CB8AC3E}">
        <p14:creationId xmlns:p14="http://schemas.microsoft.com/office/powerpoint/2010/main" val="395070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ChangeArrowheads="1"/>
          </p:cNvSpPr>
          <p:nvPr/>
        </p:nvSpPr>
        <p:spPr bwMode="auto">
          <a:xfrm>
            <a:off x="0" y="3429000"/>
            <a:ext cx="9144000" cy="3429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83651" name="WordArt 3"/>
          <p:cNvSpPr>
            <a:spLocks noChangeArrowheads="1" noChangeShapeType="1" noTextEdit="1"/>
          </p:cNvSpPr>
          <p:nvPr/>
        </p:nvSpPr>
        <p:spPr bwMode="auto">
          <a:xfrm>
            <a:off x="990600" y="5826125"/>
            <a:ext cx="7448550" cy="6286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b="1" kern="1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"/>
                <a:cs typeface="Arial"/>
              </a:rPr>
              <a:t>ČESKÁ REPUBLIKA</a:t>
            </a:r>
          </a:p>
        </p:txBody>
      </p:sp>
      <p:sp>
        <p:nvSpPr>
          <p:cNvPr id="283652" name="Line 4"/>
          <p:cNvSpPr>
            <a:spLocks noChangeShapeType="1"/>
          </p:cNvSpPr>
          <p:nvPr/>
        </p:nvSpPr>
        <p:spPr bwMode="auto">
          <a:xfrm>
            <a:off x="6605588" y="4291013"/>
            <a:ext cx="28575" cy="6778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3653" name="Text Box 5"/>
          <p:cNvSpPr txBox="1">
            <a:spLocks noChangeArrowheads="1"/>
          </p:cNvSpPr>
          <p:nvPr/>
        </p:nvSpPr>
        <p:spPr bwMode="auto">
          <a:xfrm>
            <a:off x="2735263" y="3784600"/>
            <a:ext cx="26797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sz="2800" b="1">
                <a:solidFill>
                  <a:srgbClr val="336600"/>
                </a:solidFill>
              </a:rPr>
              <a:t>zdravé období</a:t>
            </a:r>
            <a:endParaRPr lang="cs-CZ" sz="2800">
              <a:solidFill>
                <a:srgbClr val="336600"/>
              </a:solidFill>
            </a:endParaRPr>
          </a:p>
        </p:txBody>
      </p:sp>
      <p:sp>
        <p:nvSpPr>
          <p:cNvPr id="283654" name="Text Box 6"/>
          <p:cNvSpPr txBox="1">
            <a:spLocks noChangeArrowheads="1"/>
          </p:cNvSpPr>
          <p:nvPr/>
        </p:nvSpPr>
        <p:spPr bwMode="auto">
          <a:xfrm>
            <a:off x="6592888" y="3854450"/>
            <a:ext cx="1487487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800" b="1"/>
              <a:t>délka </a:t>
            </a:r>
          </a:p>
          <a:p>
            <a:pPr>
              <a:lnSpc>
                <a:spcPct val="80000"/>
              </a:lnSpc>
            </a:pPr>
            <a:r>
              <a:rPr lang="cs-CZ" sz="2800" b="1"/>
              <a:t>nemoci</a:t>
            </a:r>
            <a:endParaRPr lang="cs-CZ" sz="2800"/>
          </a:p>
        </p:txBody>
      </p:sp>
      <p:sp>
        <p:nvSpPr>
          <p:cNvPr id="283655" name="Line 7"/>
          <p:cNvSpPr>
            <a:spLocks noChangeShapeType="1"/>
          </p:cNvSpPr>
          <p:nvPr/>
        </p:nvSpPr>
        <p:spPr bwMode="auto">
          <a:xfrm>
            <a:off x="969963" y="4141788"/>
            <a:ext cx="0" cy="981075"/>
          </a:xfrm>
          <a:prstGeom prst="line">
            <a:avLst/>
          </a:prstGeom>
          <a:noFill/>
          <a:ln w="38100">
            <a:solidFill>
              <a:srgbClr val="33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3656" name="Line 8"/>
          <p:cNvSpPr>
            <a:spLocks noChangeShapeType="1"/>
          </p:cNvSpPr>
          <p:nvPr/>
        </p:nvSpPr>
        <p:spPr bwMode="auto">
          <a:xfrm>
            <a:off x="5405438" y="4243388"/>
            <a:ext cx="9525" cy="409575"/>
          </a:xfrm>
          <a:prstGeom prst="line">
            <a:avLst/>
          </a:prstGeom>
          <a:noFill/>
          <a:ln w="38100">
            <a:solidFill>
              <a:srgbClr val="33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3657" name="AutoShape 9"/>
          <p:cNvSpPr>
            <a:spLocks noChangeArrowheads="1"/>
          </p:cNvSpPr>
          <p:nvPr/>
        </p:nvSpPr>
        <p:spPr bwMode="auto">
          <a:xfrm>
            <a:off x="979488" y="4294188"/>
            <a:ext cx="4424362" cy="361950"/>
          </a:xfrm>
          <a:prstGeom prst="leftRightArrow">
            <a:avLst>
              <a:gd name="adj1" fmla="val 50537"/>
              <a:gd name="adj2" fmla="val 79397"/>
            </a:avLst>
          </a:prstGeom>
          <a:solidFill>
            <a:schemeClr val="folHlink"/>
          </a:solidFill>
          <a:ln w="19050">
            <a:solidFill>
              <a:srgbClr val="33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83658" name="AutoShape 10"/>
          <p:cNvSpPr>
            <a:spLocks noChangeArrowheads="1"/>
          </p:cNvSpPr>
          <p:nvPr/>
        </p:nvSpPr>
        <p:spPr bwMode="auto">
          <a:xfrm>
            <a:off x="976313" y="4681538"/>
            <a:ext cx="5610225" cy="409575"/>
          </a:xfrm>
          <a:prstGeom prst="leftRightArrow">
            <a:avLst>
              <a:gd name="adj1" fmla="val 48065"/>
              <a:gd name="adj2" fmla="val 70962"/>
            </a:avLst>
          </a:prstGeom>
          <a:solidFill>
            <a:srgbClr val="0099FF"/>
          </a:solidFill>
          <a:ln w="28575">
            <a:solidFill>
              <a:srgbClr val="2A366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83659" name="Text Box 11"/>
          <p:cNvSpPr txBox="1">
            <a:spLocks noChangeArrowheads="1"/>
          </p:cNvSpPr>
          <p:nvPr/>
        </p:nvSpPr>
        <p:spPr bwMode="auto">
          <a:xfrm>
            <a:off x="2747963" y="5213350"/>
            <a:ext cx="30003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800" b="1">
                <a:solidFill>
                  <a:srgbClr val="364688"/>
                </a:solidFill>
              </a:rPr>
              <a:t>naděje dožití</a:t>
            </a:r>
          </a:p>
        </p:txBody>
      </p:sp>
      <p:sp>
        <p:nvSpPr>
          <p:cNvPr id="283660" name="WordArt 12"/>
          <p:cNvSpPr>
            <a:spLocks noChangeArrowheads="1" noChangeShapeType="1" noTextEdit="1"/>
          </p:cNvSpPr>
          <p:nvPr/>
        </p:nvSpPr>
        <p:spPr bwMode="auto">
          <a:xfrm>
            <a:off x="1674813" y="3646488"/>
            <a:ext cx="828675" cy="533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b="1" kern="10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Arial"/>
                <a:cs typeface="Arial"/>
              </a:rPr>
              <a:t>61</a:t>
            </a:r>
          </a:p>
        </p:txBody>
      </p:sp>
      <p:sp>
        <p:nvSpPr>
          <p:cNvPr id="283661" name="WordArt 13"/>
          <p:cNvSpPr>
            <a:spLocks noChangeArrowheads="1" noChangeShapeType="1" noTextEdit="1"/>
          </p:cNvSpPr>
          <p:nvPr/>
        </p:nvSpPr>
        <p:spPr bwMode="auto">
          <a:xfrm>
            <a:off x="1709738" y="5081588"/>
            <a:ext cx="876300" cy="5810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b="1" kern="10"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99FF"/>
                </a:solidFill>
                <a:latin typeface="Arial"/>
                <a:cs typeface="Arial"/>
              </a:rPr>
              <a:t>78</a:t>
            </a:r>
          </a:p>
        </p:txBody>
      </p:sp>
      <p:sp>
        <p:nvSpPr>
          <p:cNvPr id="283662" name="WordArt 14"/>
          <p:cNvSpPr>
            <a:spLocks noChangeArrowheads="1" noChangeShapeType="1" noTextEdit="1"/>
          </p:cNvSpPr>
          <p:nvPr/>
        </p:nvSpPr>
        <p:spPr bwMode="auto">
          <a:xfrm>
            <a:off x="5611813" y="3582988"/>
            <a:ext cx="876300" cy="5810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17</a:t>
            </a:r>
          </a:p>
        </p:txBody>
      </p:sp>
      <p:sp>
        <p:nvSpPr>
          <p:cNvPr id="283663" name="AutoShape 15"/>
          <p:cNvSpPr>
            <a:spLocks noChangeArrowheads="1"/>
          </p:cNvSpPr>
          <p:nvPr/>
        </p:nvSpPr>
        <p:spPr bwMode="auto">
          <a:xfrm>
            <a:off x="5422900" y="4294188"/>
            <a:ext cx="1190625" cy="381000"/>
          </a:xfrm>
          <a:prstGeom prst="leftRightArrow">
            <a:avLst>
              <a:gd name="adj1" fmla="val 55000"/>
              <a:gd name="adj2" fmla="val 76244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83664" name="Text Box 16"/>
          <p:cNvSpPr txBox="1">
            <a:spLocks noChangeArrowheads="1"/>
          </p:cNvSpPr>
          <p:nvPr/>
        </p:nvSpPr>
        <p:spPr bwMode="auto">
          <a:xfrm>
            <a:off x="876300" y="266700"/>
            <a:ext cx="82677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800" b="1"/>
              <a:t>Nestačí usilovat o ekonomickou reformu zdravotnických zařízení pečujících o nemocné.</a:t>
            </a:r>
            <a:r>
              <a:rPr lang="cs-CZ"/>
              <a:t>  </a:t>
            </a:r>
          </a:p>
        </p:txBody>
      </p:sp>
      <p:sp>
        <p:nvSpPr>
          <p:cNvPr id="283665" name="AutoShape 17" descr="10%"/>
          <p:cNvSpPr>
            <a:spLocks noChangeArrowheads="1"/>
          </p:cNvSpPr>
          <p:nvPr/>
        </p:nvSpPr>
        <p:spPr bwMode="auto">
          <a:xfrm>
            <a:off x="5438775" y="1304925"/>
            <a:ext cx="1228725" cy="2133600"/>
          </a:xfrm>
          <a:prstGeom prst="downArrow">
            <a:avLst>
              <a:gd name="adj1" fmla="val 51417"/>
              <a:gd name="adj2" fmla="val 49609"/>
            </a:avLst>
          </a:prstGeom>
          <a:pattFill prst="pct10">
            <a:fgClr>
              <a:schemeClr val="tx1"/>
            </a:fgClr>
            <a:bgClr>
              <a:schemeClr val="bg1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365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ChangeArrowheads="1"/>
          </p:cNvSpPr>
          <p:nvPr/>
        </p:nvSpPr>
        <p:spPr bwMode="auto">
          <a:xfrm>
            <a:off x="0" y="3429000"/>
            <a:ext cx="9144000" cy="3429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84675" name="WordArt 3"/>
          <p:cNvSpPr>
            <a:spLocks noChangeArrowheads="1" noChangeShapeType="1" noTextEdit="1"/>
          </p:cNvSpPr>
          <p:nvPr/>
        </p:nvSpPr>
        <p:spPr bwMode="auto">
          <a:xfrm>
            <a:off x="990600" y="5826125"/>
            <a:ext cx="7448550" cy="6286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b="1" kern="1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"/>
                <a:cs typeface="Arial"/>
              </a:rPr>
              <a:t>ČESKÁ REPUBLIKA</a:t>
            </a:r>
          </a:p>
        </p:txBody>
      </p:sp>
      <p:sp>
        <p:nvSpPr>
          <p:cNvPr id="284676" name="Line 4"/>
          <p:cNvSpPr>
            <a:spLocks noChangeShapeType="1"/>
          </p:cNvSpPr>
          <p:nvPr/>
        </p:nvSpPr>
        <p:spPr bwMode="auto">
          <a:xfrm>
            <a:off x="6605588" y="4291013"/>
            <a:ext cx="28575" cy="6778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4677" name="Text Box 5"/>
          <p:cNvSpPr txBox="1">
            <a:spLocks noChangeArrowheads="1"/>
          </p:cNvSpPr>
          <p:nvPr/>
        </p:nvSpPr>
        <p:spPr bwMode="auto">
          <a:xfrm>
            <a:off x="2735263" y="3784600"/>
            <a:ext cx="26797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sz="2800" b="1">
                <a:solidFill>
                  <a:srgbClr val="336600"/>
                </a:solidFill>
              </a:rPr>
              <a:t>zdravé období</a:t>
            </a:r>
            <a:endParaRPr lang="cs-CZ" sz="2800">
              <a:solidFill>
                <a:srgbClr val="336600"/>
              </a:solidFill>
            </a:endParaRPr>
          </a:p>
        </p:txBody>
      </p:sp>
      <p:sp>
        <p:nvSpPr>
          <p:cNvPr id="284678" name="Text Box 6"/>
          <p:cNvSpPr txBox="1">
            <a:spLocks noChangeArrowheads="1"/>
          </p:cNvSpPr>
          <p:nvPr/>
        </p:nvSpPr>
        <p:spPr bwMode="auto">
          <a:xfrm>
            <a:off x="6592888" y="3854450"/>
            <a:ext cx="1487487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800" b="1"/>
              <a:t>délka </a:t>
            </a:r>
          </a:p>
          <a:p>
            <a:pPr>
              <a:lnSpc>
                <a:spcPct val="80000"/>
              </a:lnSpc>
            </a:pPr>
            <a:r>
              <a:rPr lang="cs-CZ" sz="2800" b="1"/>
              <a:t>nemoci</a:t>
            </a:r>
            <a:endParaRPr lang="cs-CZ" sz="2800"/>
          </a:p>
        </p:txBody>
      </p:sp>
      <p:sp>
        <p:nvSpPr>
          <p:cNvPr id="284679" name="Line 7"/>
          <p:cNvSpPr>
            <a:spLocks noChangeShapeType="1"/>
          </p:cNvSpPr>
          <p:nvPr/>
        </p:nvSpPr>
        <p:spPr bwMode="auto">
          <a:xfrm>
            <a:off x="969963" y="4141788"/>
            <a:ext cx="0" cy="981075"/>
          </a:xfrm>
          <a:prstGeom prst="line">
            <a:avLst/>
          </a:prstGeom>
          <a:noFill/>
          <a:ln w="38100">
            <a:solidFill>
              <a:srgbClr val="33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4680" name="Line 8"/>
          <p:cNvSpPr>
            <a:spLocks noChangeShapeType="1"/>
          </p:cNvSpPr>
          <p:nvPr/>
        </p:nvSpPr>
        <p:spPr bwMode="auto">
          <a:xfrm>
            <a:off x="5405438" y="4243388"/>
            <a:ext cx="9525" cy="409575"/>
          </a:xfrm>
          <a:prstGeom prst="line">
            <a:avLst/>
          </a:prstGeom>
          <a:noFill/>
          <a:ln w="38100">
            <a:solidFill>
              <a:srgbClr val="33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4681" name="AutoShape 9"/>
          <p:cNvSpPr>
            <a:spLocks noChangeArrowheads="1"/>
          </p:cNvSpPr>
          <p:nvPr/>
        </p:nvSpPr>
        <p:spPr bwMode="auto">
          <a:xfrm>
            <a:off x="979488" y="4294188"/>
            <a:ext cx="4424362" cy="361950"/>
          </a:xfrm>
          <a:prstGeom prst="leftRightArrow">
            <a:avLst>
              <a:gd name="adj1" fmla="val 50537"/>
              <a:gd name="adj2" fmla="val 79397"/>
            </a:avLst>
          </a:prstGeom>
          <a:solidFill>
            <a:schemeClr val="folHlink"/>
          </a:solidFill>
          <a:ln w="19050">
            <a:solidFill>
              <a:srgbClr val="33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84682" name="AutoShape 10"/>
          <p:cNvSpPr>
            <a:spLocks noChangeArrowheads="1"/>
          </p:cNvSpPr>
          <p:nvPr/>
        </p:nvSpPr>
        <p:spPr bwMode="auto">
          <a:xfrm>
            <a:off x="995363" y="4662488"/>
            <a:ext cx="5610225" cy="409575"/>
          </a:xfrm>
          <a:prstGeom prst="leftRightArrow">
            <a:avLst>
              <a:gd name="adj1" fmla="val 48065"/>
              <a:gd name="adj2" fmla="val 66269"/>
            </a:avLst>
          </a:prstGeom>
          <a:solidFill>
            <a:srgbClr val="0099FF"/>
          </a:solidFill>
          <a:ln w="28575">
            <a:solidFill>
              <a:srgbClr val="2A366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84683" name="Text Box 11"/>
          <p:cNvSpPr txBox="1">
            <a:spLocks noChangeArrowheads="1"/>
          </p:cNvSpPr>
          <p:nvPr/>
        </p:nvSpPr>
        <p:spPr bwMode="auto">
          <a:xfrm>
            <a:off x="2747963" y="5213350"/>
            <a:ext cx="30003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800" b="1">
                <a:solidFill>
                  <a:srgbClr val="364688"/>
                </a:solidFill>
              </a:rPr>
              <a:t>naděje dožití</a:t>
            </a:r>
          </a:p>
        </p:txBody>
      </p:sp>
      <p:sp>
        <p:nvSpPr>
          <p:cNvPr id="284684" name="WordArt 12"/>
          <p:cNvSpPr>
            <a:spLocks noChangeArrowheads="1" noChangeShapeType="1" noTextEdit="1"/>
          </p:cNvSpPr>
          <p:nvPr/>
        </p:nvSpPr>
        <p:spPr bwMode="auto">
          <a:xfrm>
            <a:off x="1674813" y="3646488"/>
            <a:ext cx="828675" cy="533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b="1" kern="10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Arial"/>
                <a:cs typeface="Arial"/>
              </a:rPr>
              <a:t>61</a:t>
            </a:r>
          </a:p>
        </p:txBody>
      </p:sp>
      <p:sp>
        <p:nvSpPr>
          <p:cNvPr id="284685" name="WordArt 13"/>
          <p:cNvSpPr>
            <a:spLocks noChangeArrowheads="1" noChangeShapeType="1" noTextEdit="1"/>
          </p:cNvSpPr>
          <p:nvPr/>
        </p:nvSpPr>
        <p:spPr bwMode="auto">
          <a:xfrm>
            <a:off x="1709738" y="5081588"/>
            <a:ext cx="876300" cy="5810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b="1" kern="10"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99FF"/>
                </a:solidFill>
                <a:latin typeface="Arial"/>
                <a:cs typeface="Arial"/>
              </a:rPr>
              <a:t>78</a:t>
            </a:r>
          </a:p>
        </p:txBody>
      </p:sp>
      <p:sp>
        <p:nvSpPr>
          <p:cNvPr id="284686" name="WordArt 14"/>
          <p:cNvSpPr>
            <a:spLocks noChangeArrowheads="1" noChangeShapeType="1" noTextEdit="1"/>
          </p:cNvSpPr>
          <p:nvPr/>
        </p:nvSpPr>
        <p:spPr bwMode="auto">
          <a:xfrm>
            <a:off x="5611813" y="3582988"/>
            <a:ext cx="876300" cy="5810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17</a:t>
            </a:r>
          </a:p>
        </p:txBody>
      </p:sp>
      <p:sp>
        <p:nvSpPr>
          <p:cNvPr id="284687" name="AutoShape 15"/>
          <p:cNvSpPr>
            <a:spLocks noChangeArrowheads="1"/>
          </p:cNvSpPr>
          <p:nvPr/>
        </p:nvSpPr>
        <p:spPr bwMode="auto">
          <a:xfrm>
            <a:off x="5422900" y="4294188"/>
            <a:ext cx="1190625" cy="381000"/>
          </a:xfrm>
          <a:prstGeom prst="leftRightArrow">
            <a:avLst>
              <a:gd name="adj1" fmla="val 55000"/>
              <a:gd name="adj2" fmla="val 76244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84688" name="Text Box 16"/>
          <p:cNvSpPr txBox="1">
            <a:spLocks noChangeArrowheads="1"/>
          </p:cNvSpPr>
          <p:nvPr/>
        </p:nvSpPr>
        <p:spPr bwMode="auto">
          <a:xfrm>
            <a:off x="876300" y="266700"/>
            <a:ext cx="826770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800" b="1">
                <a:solidFill>
                  <a:srgbClr val="638600"/>
                </a:solidFill>
              </a:rPr>
              <a:t>Je nebytné využít všech mechanizmů, které má společnost k dispozici s cílem prodloužit délku zdravého období života a zlepšit navazující péči. Je to úkol pro všechny rezorty, pro všechny organizace, rodiny i jednotlivce. </a:t>
            </a:r>
            <a:endParaRPr lang="cs-CZ" b="1">
              <a:solidFill>
                <a:srgbClr val="638600"/>
              </a:solidFill>
            </a:endParaRPr>
          </a:p>
        </p:txBody>
      </p:sp>
      <p:sp>
        <p:nvSpPr>
          <p:cNvPr id="284689" name="AutoShape 17" descr="10%"/>
          <p:cNvSpPr>
            <a:spLocks noChangeArrowheads="1"/>
          </p:cNvSpPr>
          <p:nvPr/>
        </p:nvSpPr>
        <p:spPr bwMode="auto">
          <a:xfrm>
            <a:off x="5438775" y="2619375"/>
            <a:ext cx="1228725" cy="819150"/>
          </a:xfrm>
          <a:prstGeom prst="downArrow">
            <a:avLst>
              <a:gd name="adj1" fmla="val 56074"/>
              <a:gd name="adj2" fmla="val 57560"/>
            </a:avLst>
          </a:prstGeom>
          <a:pattFill prst="pct10">
            <a:fgClr>
              <a:schemeClr val="tx1"/>
            </a:fgClr>
            <a:bgClr>
              <a:schemeClr val="bg1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84690" name="AutoShape 18"/>
          <p:cNvSpPr>
            <a:spLocks noChangeArrowheads="1"/>
          </p:cNvSpPr>
          <p:nvPr/>
        </p:nvSpPr>
        <p:spPr bwMode="auto">
          <a:xfrm>
            <a:off x="1046163" y="2627313"/>
            <a:ext cx="1228725" cy="819150"/>
          </a:xfrm>
          <a:prstGeom prst="downArrow">
            <a:avLst>
              <a:gd name="adj1" fmla="val 56074"/>
              <a:gd name="adj2" fmla="val 57560"/>
            </a:avLst>
          </a:prstGeom>
          <a:solidFill>
            <a:schemeClr val="folHlink"/>
          </a:solidFill>
          <a:ln w="28575">
            <a:solidFill>
              <a:srgbClr val="638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84691" name="AutoShape 19"/>
          <p:cNvSpPr>
            <a:spLocks noChangeArrowheads="1"/>
          </p:cNvSpPr>
          <p:nvPr/>
        </p:nvSpPr>
        <p:spPr bwMode="auto">
          <a:xfrm>
            <a:off x="2530475" y="2625725"/>
            <a:ext cx="1228725" cy="819150"/>
          </a:xfrm>
          <a:prstGeom prst="downArrow">
            <a:avLst>
              <a:gd name="adj1" fmla="val 56074"/>
              <a:gd name="adj2" fmla="val 57560"/>
            </a:avLst>
          </a:prstGeom>
          <a:solidFill>
            <a:schemeClr val="folHlink"/>
          </a:solidFill>
          <a:ln w="28575">
            <a:solidFill>
              <a:srgbClr val="638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84692" name="AutoShape 20"/>
          <p:cNvSpPr>
            <a:spLocks noChangeArrowheads="1"/>
          </p:cNvSpPr>
          <p:nvPr/>
        </p:nvSpPr>
        <p:spPr bwMode="auto">
          <a:xfrm>
            <a:off x="3997325" y="2625725"/>
            <a:ext cx="1228725" cy="819150"/>
          </a:xfrm>
          <a:prstGeom prst="downArrow">
            <a:avLst>
              <a:gd name="adj1" fmla="val 56074"/>
              <a:gd name="adj2" fmla="val 57560"/>
            </a:avLst>
          </a:prstGeom>
          <a:solidFill>
            <a:schemeClr val="folHlink"/>
          </a:solidFill>
          <a:ln w="28575">
            <a:solidFill>
              <a:srgbClr val="638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220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813"/>
            <a:ext cx="9144000" cy="11430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cs-CZ" sz="2800" b="1" dirty="0">
                <a:solidFill>
                  <a:srgbClr val="0000CC"/>
                </a:solidFill>
              </a:rPr>
              <a:t>Spotřeba alkoholu na osobu </a:t>
            </a:r>
            <a:br>
              <a:rPr lang="cs-CZ" sz="2800" b="1" dirty="0">
                <a:solidFill>
                  <a:srgbClr val="0000CC"/>
                </a:solidFill>
              </a:rPr>
            </a:br>
            <a:r>
              <a:rPr lang="cs-CZ" sz="2800" b="1" dirty="0">
                <a:solidFill>
                  <a:srgbClr val="0000CC"/>
                </a:solidFill>
              </a:rPr>
              <a:t>starší 15 let v litrech čistého lihu</a:t>
            </a:r>
            <a:r>
              <a:rPr lang="cs-CZ" sz="2800" dirty="0">
                <a:solidFill>
                  <a:srgbClr val="0000CC"/>
                </a:solidFill>
              </a:rPr>
              <a:t/>
            </a:r>
            <a:br>
              <a:rPr lang="cs-CZ" sz="2800" dirty="0">
                <a:solidFill>
                  <a:srgbClr val="0000CC"/>
                </a:solidFill>
              </a:rPr>
            </a:br>
            <a:r>
              <a:rPr lang="cs-CZ" sz="2400" dirty="0">
                <a:solidFill>
                  <a:srgbClr val="0000CC"/>
                </a:solidFill>
              </a:rPr>
              <a:t>pramen: databáze Světové zdravotnické organizace</a:t>
            </a:r>
            <a:r>
              <a:rPr lang="cs-CZ" sz="4000" dirty="0">
                <a:solidFill>
                  <a:srgbClr val="0000CC"/>
                </a:solidFill>
              </a:rPr>
              <a:t> </a:t>
            </a:r>
          </a:p>
        </p:txBody>
      </p:sp>
      <p:sp>
        <p:nvSpPr>
          <p:cNvPr id="269315" name="Rectangle 3"/>
          <p:cNvSpPr>
            <a:spLocks noChangeArrowheads="1"/>
          </p:cNvSpPr>
          <p:nvPr/>
        </p:nvSpPr>
        <p:spPr bwMode="auto">
          <a:xfrm>
            <a:off x="1758950" y="1652588"/>
            <a:ext cx="5753100" cy="4318000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9316" name="Line 4"/>
          <p:cNvSpPr>
            <a:spLocks noChangeShapeType="1"/>
          </p:cNvSpPr>
          <p:nvPr/>
        </p:nvSpPr>
        <p:spPr bwMode="auto">
          <a:xfrm flipV="1">
            <a:off x="2425700" y="2084388"/>
            <a:ext cx="1588" cy="36052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9317" name="Line 5"/>
          <p:cNvSpPr>
            <a:spLocks noChangeShapeType="1"/>
          </p:cNvSpPr>
          <p:nvPr/>
        </p:nvSpPr>
        <p:spPr bwMode="auto">
          <a:xfrm flipH="1">
            <a:off x="2354263" y="5689600"/>
            <a:ext cx="71437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9318" name="Rectangle 6"/>
          <p:cNvSpPr>
            <a:spLocks noChangeArrowheads="1"/>
          </p:cNvSpPr>
          <p:nvPr/>
        </p:nvSpPr>
        <p:spPr bwMode="auto">
          <a:xfrm>
            <a:off x="2232025" y="5600700"/>
            <a:ext cx="8413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 sz="1200" b="1">
                <a:solidFill>
                  <a:srgbClr val="000000"/>
                </a:solidFill>
              </a:rPr>
              <a:t>0</a:t>
            </a:r>
            <a:endParaRPr lang="cs-CZ" b="1"/>
          </a:p>
        </p:txBody>
      </p:sp>
      <p:sp>
        <p:nvSpPr>
          <p:cNvPr id="269319" name="Line 7"/>
          <p:cNvSpPr>
            <a:spLocks noChangeShapeType="1"/>
          </p:cNvSpPr>
          <p:nvPr/>
        </p:nvSpPr>
        <p:spPr bwMode="auto">
          <a:xfrm>
            <a:off x="2425700" y="5689600"/>
            <a:ext cx="4141788" cy="0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9320" name="Line 8"/>
          <p:cNvSpPr>
            <a:spLocks noChangeShapeType="1"/>
          </p:cNvSpPr>
          <p:nvPr/>
        </p:nvSpPr>
        <p:spPr bwMode="auto">
          <a:xfrm flipH="1">
            <a:off x="2390775" y="5508625"/>
            <a:ext cx="349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9321" name="Line 9"/>
          <p:cNvSpPr>
            <a:spLocks noChangeShapeType="1"/>
          </p:cNvSpPr>
          <p:nvPr/>
        </p:nvSpPr>
        <p:spPr bwMode="auto">
          <a:xfrm flipH="1">
            <a:off x="2390775" y="5327650"/>
            <a:ext cx="349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9322" name="Line 10"/>
          <p:cNvSpPr>
            <a:spLocks noChangeShapeType="1"/>
          </p:cNvSpPr>
          <p:nvPr/>
        </p:nvSpPr>
        <p:spPr bwMode="auto">
          <a:xfrm flipH="1">
            <a:off x="2390775" y="5148263"/>
            <a:ext cx="349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9323" name="Line 11"/>
          <p:cNvSpPr>
            <a:spLocks noChangeShapeType="1"/>
          </p:cNvSpPr>
          <p:nvPr/>
        </p:nvSpPr>
        <p:spPr bwMode="auto">
          <a:xfrm flipH="1">
            <a:off x="2390775" y="4968875"/>
            <a:ext cx="349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9324" name="Line 12"/>
          <p:cNvSpPr>
            <a:spLocks noChangeShapeType="1"/>
          </p:cNvSpPr>
          <p:nvPr/>
        </p:nvSpPr>
        <p:spPr bwMode="auto">
          <a:xfrm flipH="1">
            <a:off x="2354263" y="4787900"/>
            <a:ext cx="714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9325" name="Rectangle 13"/>
          <p:cNvSpPr>
            <a:spLocks noChangeArrowheads="1"/>
          </p:cNvSpPr>
          <p:nvPr/>
        </p:nvSpPr>
        <p:spPr bwMode="auto">
          <a:xfrm>
            <a:off x="2217738" y="4699000"/>
            <a:ext cx="84137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 sz="1200" b="1">
                <a:solidFill>
                  <a:srgbClr val="000000"/>
                </a:solidFill>
              </a:rPr>
              <a:t>5</a:t>
            </a:r>
            <a:endParaRPr lang="cs-CZ" b="1"/>
          </a:p>
        </p:txBody>
      </p:sp>
      <p:sp>
        <p:nvSpPr>
          <p:cNvPr id="269326" name="Line 14"/>
          <p:cNvSpPr>
            <a:spLocks noChangeShapeType="1"/>
          </p:cNvSpPr>
          <p:nvPr/>
        </p:nvSpPr>
        <p:spPr bwMode="auto">
          <a:xfrm>
            <a:off x="2425700" y="4787900"/>
            <a:ext cx="4141788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9327" name="Line 15"/>
          <p:cNvSpPr>
            <a:spLocks noChangeShapeType="1"/>
          </p:cNvSpPr>
          <p:nvPr/>
        </p:nvSpPr>
        <p:spPr bwMode="auto">
          <a:xfrm flipH="1">
            <a:off x="2390775" y="4606925"/>
            <a:ext cx="349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9328" name="Line 16"/>
          <p:cNvSpPr>
            <a:spLocks noChangeShapeType="1"/>
          </p:cNvSpPr>
          <p:nvPr/>
        </p:nvSpPr>
        <p:spPr bwMode="auto">
          <a:xfrm flipH="1">
            <a:off x="2390775" y="4427538"/>
            <a:ext cx="349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9329" name="Line 17"/>
          <p:cNvSpPr>
            <a:spLocks noChangeShapeType="1"/>
          </p:cNvSpPr>
          <p:nvPr/>
        </p:nvSpPr>
        <p:spPr bwMode="auto">
          <a:xfrm flipH="1">
            <a:off x="2390775" y="4246563"/>
            <a:ext cx="349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9330" name="Line 18"/>
          <p:cNvSpPr>
            <a:spLocks noChangeShapeType="1"/>
          </p:cNvSpPr>
          <p:nvPr/>
        </p:nvSpPr>
        <p:spPr bwMode="auto">
          <a:xfrm flipH="1">
            <a:off x="2390775" y="4067175"/>
            <a:ext cx="349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9331" name="Line 19"/>
          <p:cNvSpPr>
            <a:spLocks noChangeShapeType="1"/>
          </p:cNvSpPr>
          <p:nvPr/>
        </p:nvSpPr>
        <p:spPr bwMode="auto">
          <a:xfrm flipH="1">
            <a:off x="2354263" y="3886200"/>
            <a:ext cx="71437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9332" name="Rectangle 20"/>
          <p:cNvSpPr>
            <a:spLocks noChangeArrowheads="1"/>
          </p:cNvSpPr>
          <p:nvPr/>
        </p:nvSpPr>
        <p:spPr bwMode="auto">
          <a:xfrm>
            <a:off x="2160588" y="3775075"/>
            <a:ext cx="1682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 sz="1200" b="1">
                <a:solidFill>
                  <a:srgbClr val="000000"/>
                </a:solidFill>
              </a:rPr>
              <a:t>10</a:t>
            </a:r>
            <a:endParaRPr lang="cs-CZ" b="1"/>
          </a:p>
        </p:txBody>
      </p:sp>
      <p:sp>
        <p:nvSpPr>
          <p:cNvPr id="269333" name="Line 21"/>
          <p:cNvSpPr>
            <a:spLocks noChangeShapeType="1"/>
          </p:cNvSpPr>
          <p:nvPr/>
        </p:nvSpPr>
        <p:spPr bwMode="auto">
          <a:xfrm>
            <a:off x="2425700" y="3886200"/>
            <a:ext cx="4141788" cy="1588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9334" name="Line 22"/>
          <p:cNvSpPr>
            <a:spLocks noChangeShapeType="1"/>
          </p:cNvSpPr>
          <p:nvPr/>
        </p:nvSpPr>
        <p:spPr bwMode="auto">
          <a:xfrm flipH="1">
            <a:off x="2390775" y="3706813"/>
            <a:ext cx="349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9335" name="Line 23"/>
          <p:cNvSpPr>
            <a:spLocks noChangeShapeType="1"/>
          </p:cNvSpPr>
          <p:nvPr/>
        </p:nvSpPr>
        <p:spPr bwMode="auto">
          <a:xfrm flipH="1">
            <a:off x="2390775" y="3525838"/>
            <a:ext cx="349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9336" name="Line 24"/>
          <p:cNvSpPr>
            <a:spLocks noChangeShapeType="1"/>
          </p:cNvSpPr>
          <p:nvPr/>
        </p:nvSpPr>
        <p:spPr bwMode="auto">
          <a:xfrm flipH="1">
            <a:off x="2390775" y="3346450"/>
            <a:ext cx="349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9337" name="Line 25"/>
          <p:cNvSpPr>
            <a:spLocks noChangeShapeType="1"/>
          </p:cNvSpPr>
          <p:nvPr/>
        </p:nvSpPr>
        <p:spPr bwMode="auto">
          <a:xfrm flipH="1">
            <a:off x="2390775" y="3165475"/>
            <a:ext cx="349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9338" name="Line 26"/>
          <p:cNvSpPr>
            <a:spLocks noChangeShapeType="1"/>
          </p:cNvSpPr>
          <p:nvPr/>
        </p:nvSpPr>
        <p:spPr bwMode="auto">
          <a:xfrm flipH="1">
            <a:off x="2354263" y="2984500"/>
            <a:ext cx="71437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9339" name="Rectangle 27"/>
          <p:cNvSpPr>
            <a:spLocks noChangeArrowheads="1"/>
          </p:cNvSpPr>
          <p:nvPr/>
        </p:nvSpPr>
        <p:spPr bwMode="auto">
          <a:xfrm>
            <a:off x="2155825" y="2868613"/>
            <a:ext cx="16827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 sz="1200" b="1">
                <a:solidFill>
                  <a:srgbClr val="000000"/>
                </a:solidFill>
              </a:rPr>
              <a:t>15</a:t>
            </a:r>
            <a:endParaRPr lang="cs-CZ" b="1"/>
          </a:p>
        </p:txBody>
      </p:sp>
      <p:sp>
        <p:nvSpPr>
          <p:cNvPr id="269340" name="Line 28"/>
          <p:cNvSpPr>
            <a:spLocks noChangeShapeType="1"/>
          </p:cNvSpPr>
          <p:nvPr/>
        </p:nvSpPr>
        <p:spPr bwMode="auto">
          <a:xfrm>
            <a:off x="2425700" y="2984500"/>
            <a:ext cx="4141788" cy="1588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9341" name="Line 29"/>
          <p:cNvSpPr>
            <a:spLocks noChangeShapeType="1"/>
          </p:cNvSpPr>
          <p:nvPr/>
        </p:nvSpPr>
        <p:spPr bwMode="auto">
          <a:xfrm flipH="1">
            <a:off x="2390775" y="2805113"/>
            <a:ext cx="349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9342" name="Line 30"/>
          <p:cNvSpPr>
            <a:spLocks noChangeShapeType="1"/>
          </p:cNvSpPr>
          <p:nvPr/>
        </p:nvSpPr>
        <p:spPr bwMode="auto">
          <a:xfrm flipH="1">
            <a:off x="2390775" y="2625725"/>
            <a:ext cx="349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9343" name="Line 31"/>
          <p:cNvSpPr>
            <a:spLocks noChangeShapeType="1"/>
          </p:cNvSpPr>
          <p:nvPr/>
        </p:nvSpPr>
        <p:spPr bwMode="auto">
          <a:xfrm flipH="1">
            <a:off x="2390775" y="2444750"/>
            <a:ext cx="349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9344" name="Line 32"/>
          <p:cNvSpPr>
            <a:spLocks noChangeShapeType="1"/>
          </p:cNvSpPr>
          <p:nvPr/>
        </p:nvSpPr>
        <p:spPr bwMode="auto">
          <a:xfrm flipH="1">
            <a:off x="2390775" y="2263775"/>
            <a:ext cx="349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9345" name="Line 33"/>
          <p:cNvSpPr>
            <a:spLocks noChangeShapeType="1"/>
          </p:cNvSpPr>
          <p:nvPr/>
        </p:nvSpPr>
        <p:spPr bwMode="auto">
          <a:xfrm flipH="1">
            <a:off x="2354263" y="2084388"/>
            <a:ext cx="714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9346" name="Rectangle 34"/>
          <p:cNvSpPr>
            <a:spLocks noChangeArrowheads="1"/>
          </p:cNvSpPr>
          <p:nvPr/>
        </p:nvSpPr>
        <p:spPr bwMode="auto">
          <a:xfrm>
            <a:off x="2165350" y="1982788"/>
            <a:ext cx="16827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 sz="1200" b="1">
                <a:solidFill>
                  <a:srgbClr val="000000"/>
                </a:solidFill>
              </a:rPr>
              <a:t>20</a:t>
            </a:r>
            <a:endParaRPr lang="cs-CZ" b="1"/>
          </a:p>
        </p:txBody>
      </p:sp>
      <p:sp>
        <p:nvSpPr>
          <p:cNvPr id="269347" name="Line 35"/>
          <p:cNvSpPr>
            <a:spLocks noChangeShapeType="1"/>
          </p:cNvSpPr>
          <p:nvPr/>
        </p:nvSpPr>
        <p:spPr bwMode="auto">
          <a:xfrm>
            <a:off x="2425700" y="2084388"/>
            <a:ext cx="4141788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9348" name="Line 36"/>
          <p:cNvSpPr>
            <a:spLocks noChangeShapeType="1"/>
          </p:cNvSpPr>
          <p:nvPr/>
        </p:nvSpPr>
        <p:spPr bwMode="auto">
          <a:xfrm>
            <a:off x="2425700" y="5689600"/>
            <a:ext cx="41417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9349" name="Line 37"/>
          <p:cNvSpPr>
            <a:spLocks noChangeShapeType="1"/>
          </p:cNvSpPr>
          <p:nvPr/>
        </p:nvSpPr>
        <p:spPr bwMode="auto">
          <a:xfrm>
            <a:off x="2425700" y="5689600"/>
            <a:ext cx="1588" cy="714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9350" name="Rectangle 38"/>
          <p:cNvSpPr>
            <a:spLocks noChangeArrowheads="1"/>
          </p:cNvSpPr>
          <p:nvPr/>
        </p:nvSpPr>
        <p:spPr bwMode="auto">
          <a:xfrm>
            <a:off x="2289175" y="5775325"/>
            <a:ext cx="3365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 sz="1200" b="1">
                <a:solidFill>
                  <a:srgbClr val="000000"/>
                </a:solidFill>
              </a:rPr>
              <a:t>1970</a:t>
            </a:r>
            <a:endParaRPr lang="cs-CZ" b="1"/>
          </a:p>
        </p:txBody>
      </p:sp>
      <p:sp>
        <p:nvSpPr>
          <p:cNvPr id="269351" name="Line 39"/>
          <p:cNvSpPr>
            <a:spLocks noChangeShapeType="1"/>
          </p:cNvSpPr>
          <p:nvPr/>
        </p:nvSpPr>
        <p:spPr bwMode="auto">
          <a:xfrm flipV="1">
            <a:off x="2425700" y="2084388"/>
            <a:ext cx="1588" cy="36052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9352" name="Line 40"/>
          <p:cNvSpPr>
            <a:spLocks noChangeShapeType="1"/>
          </p:cNvSpPr>
          <p:nvPr/>
        </p:nvSpPr>
        <p:spPr bwMode="auto">
          <a:xfrm>
            <a:off x="2530475" y="5689600"/>
            <a:ext cx="0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9353" name="Line 41"/>
          <p:cNvSpPr>
            <a:spLocks noChangeShapeType="1"/>
          </p:cNvSpPr>
          <p:nvPr/>
        </p:nvSpPr>
        <p:spPr bwMode="auto">
          <a:xfrm>
            <a:off x="2633663" y="5689600"/>
            <a:ext cx="0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9354" name="Line 42"/>
          <p:cNvSpPr>
            <a:spLocks noChangeShapeType="1"/>
          </p:cNvSpPr>
          <p:nvPr/>
        </p:nvSpPr>
        <p:spPr bwMode="auto">
          <a:xfrm>
            <a:off x="2736850" y="5689600"/>
            <a:ext cx="0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9355" name="Line 43"/>
          <p:cNvSpPr>
            <a:spLocks noChangeShapeType="1"/>
          </p:cNvSpPr>
          <p:nvPr/>
        </p:nvSpPr>
        <p:spPr bwMode="auto">
          <a:xfrm>
            <a:off x="2840038" y="5689600"/>
            <a:ext cx="1587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9356" name="Line 44"/>
          <p:cNvSpPr>
            <a:spLocks noChangeShapeType="1"/>
          </p:cNvSpPr>
          <p:nvPr/>
        </p:nvSpPr>
        <p:spPr bwMode="auto">
          <a:xfrm>
            <a:off x="2943225" y="5689600"/>
            <a:ext cx="1588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9357" name="Line 45"/>
          <p:cNvSpPr>
            <a:spLocks noChangeShapeType="1"/>
          </p:cNvSpPr>
          <p:nvPr/>
        </p:nvSpPr>
        <p:spPr bwMode="auto">
          <a:xfrm>
            <a:off x="3048000" y="5689600"/>
            <a:ext cx="0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9358" name="Line 46"/>
          <p:cNvSpPr>
            <a:spLocks noChangeShapeType="1"/>
          </p:cNvSpPr>
          <p:nvPr/>
        </p:nvSpPr>
        <p:spPr bwMode="auto">
          <a:xfrm>
            <a:off x="3151188" y="5689600"/>
            <a:ext cx="0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9359" name="Line 47"/>
          <p:cNvSpPr>
            <a:spLocks noChangeShapeType="1"/>
          </p:cNvSpPr>
          <p:nvPr/>
        </p:nvSpPr>
        <p:spPr bwMode="auto">
          <a:xfrm>
            <a:off x="3254375" y="5689600"/>
            <a:ext cx="0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9360" name="Line 48"/>
          <p:cNvSpPr>
            <a:spLocks noChangeShapeType="1"/>
          </p:cNvSpPr>
          <p:nvPr/>
        </p:nvSpPr>
        <p:spPr bwMode="auto">
          <a:xfrm>
            <a:off x="3357563" y="5689600"/>
            <a:ext cx="1587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9361" name="Line 49"/>
          <p:cNvSpPr>
            <a:spLocks noChangeShapeType="1"/>
          </p:cNvSpPr>
          <p:nvPr/>
        </p:nvSpPr>
        <p:spPr bwMode="auto">
          <a:xfrm>
            <a:off x="3460750" y="5689600"/>
            <a:ext cx="1588" cy="714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9362" name="Rectangle 50"/>
          <p:cNvSpPr>
            <a:spLocks noChangeArrowheads="1"/>
          </p:cNvSpPr>
          <p:nvPr/>
        </p:nvSpPr>
        <p:spPr bwMode="auto">
          <a:xfrm>
            <a:off x="3324225" y="5775325"/>
            <a:ext cx="3365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 sz="1200" b="1">
                <a:solidFill>
                  <a:srgbClr val="000000"/>
                </a:solidFill>
              </a:rPr>
              <a:t>1980</a:t>
            </a:r>
            <a:endParaRPr lang="cs-CZ" b="1"/>
          </a:p>
        </p:txBody>
      </p:sp>
      <p:sp>
        <p:nvSpPr>
          <p:cNvPr id="269363" name="Line 51"/>
          <p:cNvSpPr>
            <a:spLocks noChangeShapeType="1"/>
          </p:cNvSpPr>
          <p:nvPr/>
        </p:nvSpPr>
        <p:spPr bwMode="auto">
          <a:xfrm flipV="1">
            <a:off x="3460750" y="2084388"/>
            <a:ext cx="1588" cy="3605212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9364" name="Line 52"/>
          <p:cNvSpPr>
            <a:spLocks noChangeShapeType="1"/>
          </p:cNvSpPr>
          <p:nvPr/>
        </p:nvSpPr>
        <p:spPr bwMode="auto">
          <a:xfrm>
            <a:off x="3565525" y="5689600"/>
            <a:ext cx="0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9365" name="Line 53"/>
          <p:cNvSpPr>
            <a:spLocks noChangeShapeType="1"/>
          </p:cNvSpPr>
          <p:nvPr/>
        </p:nvSpPr>
        <p:spPr bwMode="auto">
          <a:xfrm>
            <a:off x="3668713" y="5689600"/>
            <a:ext cx="0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9366" name="Line 54"/>
          <p:cNvSpPr>
            <a:spLocks noChangeShapeType="1"/>
          </p:cNvSpPr>
          <p:nvPr/>
        </p:nvSpPr>
        <p:spPr bwMode="auto">
          <a:xfrm>
            <a:off x="3771900" y="5689600"/>
            <a:ext cx="0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9367" name="Line 55"/>
          <p:cNvSpPr>
            <a:spLocks noChangeShapeType="1"/>
          </p:cNvSpPr>
          <p:nvPr/>
        </p:nvSpPr>
        <p:spPr bwMode="auto">
          <a:xfrm>
            <a:off x="3875088" y="5689600"/>
            <a:ext cx="1587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9368" name="Line 56"/>
          <p:cNvSpPr>
            <a:spLocks noChangeShapeType="1"/>
          </p:cNvSpPr>
          <p:nvPr/>
        </p:nvSpPr>
        <p:spPr bwMode="auto">
          <a:xfrm>
            <a:off x="3978275" y="5689600"/>
            <a:ext cx="1588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9369" name="Line 57"/>
          <p:cNvSpPr>
            <a:spLocks noChangeShapeType="1"/>
          </p:cNvSpPr>
          <p:nvPr/>
        </p:nvSpPr>
        <p:spPr bwMode="auto">
          <a:xfrm>
            <a:off x="4083050" y="5689600"/>
            <a:ext cx="0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9370" name="Line 58"/>
          <p:cNvSpPr>
            <a:spLocks noChangeShapeType="1"/>
          </p:cNvSpPr>
          <p:nvPr/>
        </p:nvSpPr>
        <p:spPr bwMode="auto">
          <a:xfrm>
            <a:off x="4186238" y="5689600"/>
            <a:ext cx="0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9371" name="Line 59"/>
          <p:cNvSpPr>
            <a:spLocks noChangeShapeType="1"/>
          </p:cNvSpPr>
          <p:nvPr/>
        </p:nvSpPr>
        <p:spPr bwMode="auto">
          <a:xfrm>
            <a:off x="4289425" y="5689600"/>
            <a:ext cx="0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9372" name="Line 60"/>
          <p:cNvSpPr>
            <a:spLocks noChangeShapeType="1"/>
          </p:cNvSpPr>
          <p:nvPr/>
        </p:nvSpPr>
        <p:spPr bwMode="auto">
          <a:xfrm>
            <a:off x="4392613" y="5689600"/>
            <a:ext cx="1587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9373" name="Line 61"/>
          <p:cNvSpPr>
            <a:spLocks noChangeShapeType="1"/>
          </p:cNvSpPr>
          <p:nvPr/>
        </p:nvSpPr>
        <p:spPr bwMode="auto">
          <a:xfrm>
            <a:off x="4497388" y="5689600"/>
            <a:ext cx="0" cy="714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9374" name="Rectangle 62"/>
          <p:cNvSpPr>
            <a:spLocks noChangeArrowheads="1"/>
          </p:cNvSpPr>
          <p:nvPr/>
        </p:nvSpPr>
        <p:spPr bwMode="auto">
          <a:xfrm>
            <a:off x="4360863" y="5775325"/>
            <a:ext cx="3365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 sz="1200" b="1">
                <a:solidFill>
                  <a:srgbClr val="000000"/>
                </a:solidFill>
              </a:rPr>
              <a:t>1990</a:t>
            </a:r>
            <a:endParaRPr lang="cs-CZ" b="1"/>
          </a:p>
        </p:txBody>
      </p:sp>
      <p:sp>
        <p:nvSpPr>
          <p:cNvPr id="269375" name="Line 63"/>
          <p:cNvSpPr>
            <a:spLocks noChangeShapeType="1"/>
          </p:cNvSpPr>
          <p:nvPr/>
        </p:nvSpPr>
        <p:spPr bwMode="auto">
          <a:xfrm flipV="1">
            <a:off x="4497388" y="2084388"/>
            <a:ext cx="0" cy="3605212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9376" name="Line 64"/>
          <p:cNvSpPr>
            <a:spLocks noChangeShapeType="1"/>
          </p:cNvSpPr>
          <p:nvPr/>
        </p:nvSpPr>
        <p:spPr bwMode="auto">
          <a:xfrm>
            <a:off x="4600575" y="5689600"/>
            <a:ext cx="0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9377" name="Line 65"/>
          <p:cNvSpPr>
            <a:spLocks noChangeShapeType="1"/>
          </p:cNvSpPr>
          <p:nvPr/>
        </p:nvSpPr>
        <p:spPr bwMode="auto">
          <a:xfrm>
            <a:off x="4703763" y="5689600"/>
            <a:ext cx="0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9378" name="Line 66"/>
          <p:cNvSpPr>
            <a:spLocks noChangeShapeType="1"/>
          </p:cNvSpPr>
          <p:nvPr/>
        </p:nvSpPr>
        <p:spPr bwMode="auto">
          <a:xfrm>
            <a:off x="4806950" y="5689600"/>
            <a:ext cx="0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9379" name="Line 67"/>
          <p:cNvSpPr>
            <a:spLocks noChangeShapeType="1"/>
          </p:cNvSpPr>
          <p:nvPr/>
        </p:nvSpPr>
        <p:spPr bwMode="auto">
          <a:xfrm>
            <a:off x="4911725" y="5689600"/>
            <a:ext cx="0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9380" name="Line 68"/>
          <p:cNvSpPr>
            <a:spLocks noChangeShapeType="1"/>
          </p:cNvSpPr>
          <p:nvPr/>
        </p:nvSpPr>
        <p:spPr bwMode="auto">
          <a:xfrm>
            <a:off x="5013325" y="5689600"/>
            <a:ext cx="1588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9381" name="Line 69"/>
          <p:cNvSpPr>
            <a:spLocks noChangeShapeType="1"/>
          </p:cNvSpPr>
          <p:nvPr/>
        </p:nvSpPr>
        <p:spPr bwMode="auto">
          <a:xfrm>
            <a:off x="5118100" y="5689600"/>
            <a:ext cx="0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9382" name="Line 70"/>
          <p:cNvSpPr>
            <a:spLocks noChangeShapeType="1"/>
          </p:cNvSpPr>
          <p:nvPr/>
        </p:nvSpPr>
        <p:spPr bwMode="auto">
          <a:xfrm>
            <a:off x="5221288" y="5689600"/>
            <a:ext cx="0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9383" name="Line 71"/>
          <p:cNvSpPr>
            <a:spLocks noChangeShapeType="1"/>
          </p:cNvSpPr>
          <p:nvPr/>
        </p:nvSpPr>
        <p:spPr bwMode="auto">
          <a:xfrm>
            <a:off x="5324475" y="5689600"/>
            <a:ext cx="1588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9384" name="Line 72"/>
          <p:cNvSpPr>
            <a:spLocks noChangeShapeType="1"/>
          </p:cNvSpPr>
          <p:nvPr/>
        </p:nvSpPr>
        <p:spPr bwMode="auto">
          <a:xfrm>
            <a:off x="5427663" y="5689600"/>
            <a:ext cx="1587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9385" name="Line 73"/>
          <p:cNvSpPr>
            <a:spLocks noChangeShapeType="1"/>
          </p:cNvSpPr>
          <p:nvPr/>
        </p:nvSpPr>
        <p:spPr bwMode="auto">
          <a:xfrm>
            <a:off x="5530850" y="5689600"/>
            <a:ext cx="1588" cy="714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9386" name="Rectangle 74"/>
          <p:cNvSpPr>
            <a:spLocks noChangeArrowheads="1"/>
          </p:cNvSpPr>
          <p:nvPr/>
        </p:nvSpPr>
        <p:spPr bwMode="auto">
          <a:xfrm>
            <a:off x="5394325" y="5775325"/>
            <a:ext cx="3365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 sz="1200" b="1">
                <a:solidFill>
                  <a:srgbClr val="000000"/>
                </a:solidFill>
              </a:rPr>
              <a:t>2000</a:t>
            </a:r>
            <a:endParaRPr lang="cs-CZ" b="1"/>
          </a:p>
        </p:txBody>
      </p:sp>
      <p:sp>
        <p:nvSpPr>
          <p:cNvPr id="269387" name="Line 75"/>
          <p:cNvSpPr>
            <a:spLocks noChangeShapeType="1"/>
          </p:cNvSpPr>
          <p:nvPr/>
        </p:nvSpPr>
        <p:spPr bwMode="auto">
          <a:xfrm flipV="1">
            <a:off x="5530850" y="2084388"/>
            <a:ext cx="1588" cy="3605212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9388" name="Line 76"/>
          <p:cNvSpPr>
            <a:spLocks noChangeShapeType="1"/>
          </p:cNvSpPr>
          <p:nvPr/>
        </p:nvSpPr>
        <p:spPr bwMode="auto">
          <a:xfrm>
            <a:off x="5635625" y="5689600"/>
            <a:ext cx="0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9389" name="Line 77"/>
          <p:cNvSpPr>
            <a:spLocks noChangeShapeType="1"/>
          </p:cNvSpPr>
          <p:nvPr/>
        </p:nvSpPr>
        <p:spPr bwMode="auto">
          <a:xfrm>
            <a:off x="5738813" y="5689600"/>
            <a:ext cx="1587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9390" name="Line 78"/>
          <p:cNvSpPr>
            <a:spLocks noChangeShapeType="1"/>
          </p:cNvSpPr>
          <p:nvPr/>
        </p:nvSpPr>
        <p:spPr bwMode="auto">
          <a:xfrm>
            <a:off x="5842000" y="5689600"/>
            <a:ext cx="0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9391" name="Line 79"/>
          <p:cNvSpPr>
            <a:spLocks noChangeShapeType="1"/>
          </p:cNvSpPr>
          <p:nvPr/>
        </p:nvSpPr>
        <p:spPr bwMode="auto">
          <a:xfrm>
            <a:off x="5945188" y="5689600"/>
            <a:ext cx="1587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9392" name="Line 80"/>
          <p:cNvSpPr>
            <a:spLocks noChangeShapeType="1"/>
          </p:cNvSpPr>
          <p:nvPr/>
        </p:nvSpPr>
        <p:spPr bwMode="auto">
          <a:xfrm>
            <a:off x="6048375" y="5689600"/>
            <a:ext cx="1588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9393" name="Line 81"/>
          <p:cNvSpPr>
            <a:spLocks noChangeShapeType="1"/>
          </p:cNvSpPr>
          <p:nvPr/>
        </p:nvSpPr>
        <p:spPr bwMode="auto">
          <a:xfrm>
            <a:off x="6153150" y="5689600"/>
            <a:ext cx="0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9394" name="Line 82"/>
          <p:cNvSpPr>
            <a:spLocks noChangeShapeType="1"/>
          </p:cNvSpPr>
          <p:nvPr/>
        </p:nvSpPr>
        <p:spPr bwMode="auto">
          <a:xfrm>
            <a:off x="6256338" y="5689600"/>
            <a:ext cx="0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9395" name="Line 83"/>
          <p:cNvSpPr>
            <a:spLocks noChangeShapeType="1"/>
          </p:cNvSpPr>
          <p:nvPr/>
        </p:nvSpPr>
        <p:spPr bwMode="auto">
          <a:xfrm>
            <a:off x="6359525" y="5689600"/>
            <a:ext cx="0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9396" name="Line 84"/>
          <p:cNvSpPr>
            <a:spLocks noChangeShapeType="1"/>
          </p:cNvSpPr>
          <p:nvPr/>
        </p:nvSpPr>
        <p:spPr bwMode="auto">
          <a:xfrm>
            <a:off x="6462713" y="5689600"/>
            <a:ext cx="1587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9397" name="Line 85"/>
          <p:cNvSpPr>
            <a:spLocks noChangeShapeType="1"/>
          </p:cNvSpPr>
          <p:nvPr/>
        </p:nvSpPr>
        <p:spPr bwMode="auto">
          <a:xfrm>
            <a:off x="6567488" y="5689600"/>
            <a:ext cx="0" cy="714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9398" name="Rectangle 86"/>
          <p:cNvSpPr>
            <a:spLocks noChangeArrowheads="1"/>
          </p:cNvSpPr>
          <p:nvPr/>
        </p:nvSpPr>
        <p:spPr bwMode="auto">
          <a:xfrm>
            <a:off x="6430963" y="5775325"/>
            <a:ext cx="3365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 sz="1200" b="1">
                <a:solidFill>
                  <a:srgbClr val="000000"/>
                </a:solidFill>
              </a:rPr>
              <a:t>2010</a:t>
            </a:r>
            <a:endParaRPr lang="cs-CZ" b="1"/>
          </a:p>
        </p:txBody>
      </p:sp>
      <p:sp>
        <p:nvSpPr>
          <p:cNvPr id="269399" name="Line 87"/>
          <p:cNvSpPr>
            <a:spLocks noChangeShapeType="1"/>
          </p:cNvSpPr>
          <p:nvPr/>
        </p:nvSpPr>
        <p:spPr bwMode="auto">
          <a:xfrm flipV="1">
            <a:off x="6567488" y="2084388"/>
            <a:ext cx="0" cy="3605212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9400" name="Line 88"/>
          <p:cNvSpPr>
            <a:spLocks noChangeShapeType="1"/>
          </p:cNvSpPr>
          <p:nvPr/>
        </p:nvSpPr>
        <p:spPr bwMode="auto">
          <a:xfrm>
            <a:off x="2425700" y="4367213"/>
            <a:ext cx="104775" cy="25400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9401" name="Line 89"/>
          <p:cNvSpPr>
            <a:spLocks noChangeShapeType="1"/>
          </p:cNvSpPr>
          <p:nvPr/>
        </p:nvSpPr>
        <p:spPr bwMode="auto">
          <a:xfrm flipV="1">
            <a:off x="2530475" y="4346575"/>
            <a:ext cx="103188" cy="46038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9402" name="Line 90"/>
          <p:cNvSpPr>
            <a:spLocks noChangeShapeType="1"/>
          </p:cNvSpPr>
          <p:nvPr/>
        </p:nvSpPr>
        <p:spPr bwMode="auto">
          <a:xfrm>
            <a:off x="2633663" y="4346575"/>
            <a:ext cx="103187" cy="46038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9403" name="Line 91"/>
          <p:cNvSpPr>
            <a:spLocks noChangeShapeType="1"/>
          </p:cNvSpPr>
          <p:nvPr/>
        </p:nvSpPr>
        <p:spPr bwMode="auto">
          <a:xfrm flipV="1">
            <a:off x="2736850" y="4302125"/>
            <a:ext cx="103188" cy="90488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9404" name="Line 92"/>
          <p:cNvSpPr>
            <a:spLocks noChangeShapeType="1"/>
          </p:cNvSpPr>
          <p:nvPr/>
        </p:nvSpPr>
        <p:spPr bwMode="auto">
          <a:xfrm flipV="1">
            <a:off x="2840038" y="4257675"/>
            <a:ext cx="103187" cy="44450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9405" name="Line 93"/>
          <p:cNvSpPr>
            <a:spLocks noChangeShapeType="1"/>
          </p:cNvSpPr>
          <p:nvPr/>
        </p:nvSpPr>
        <p:spPr bwMode="auto">
          <a:xfrm flipV="1">
            <a:off x="2943225" y="4237038"/>
            <a:ext cx="104775" cy="20637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9406" name="Line 94"/>
          <p:cNvSpPr>
            <a:spLocks noChangeShapeType="1"/>
          </p:cNvSpPr>
          <p:nvPr/>
        </p:nvSpPr>
        <p:spPr bwMode="auto">
          <a:xfrm>
            <a:off x="3048000" y="4237038"/>
            <a:ext cx="103188" cy="47625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9407" name="Line 95"/>
          <p:cNvSpPr>
            <a:spLocks noChangeShapeType="1"/>
          </p:cNvSpPr>
          <p:nvPr/>
        </p:nvSpPr>
        <p:spPr bwMode="auto">
          <a:xfrm>
            <a:off x="3151188" y="4284663"/>
            <a:ext cx="103187" cy="93662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9408" name="Line 96"/>
          <p:cNvSpPr>
            <a:spLocks noChangeShapeType="1"/>
          </p:cNvSpPr>
          <p:nvPr/>
        </p:nvSpPr>
        <p:spPr bwMode="auto">
          <a:xfrm flipV="1">
            <a:off x="3254375" y="4360863"/>
            <a:ext cx="103188" cy="17462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9409" name="Line 97"/>
          <p:cNvSpPr>
            <a:spLocks noChangeShapeType="1"/>
          </p:cNvSpPr>
          <p:nvPr/>
        </p:nvSpPr>
        <p:spPr bwMode="auto">
          <a:xfrm>
            <a:off x="3357563" y="4360863"/>
            <a:ext cx="103187" cy="114300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9410" name="Line 98"/>
          <p:cNvSpPr>
            <a:spLocks noChangeShapeType="1"/>
          </p:cNvSpPr>
          <p:nvPr/>
        </p:nvSpPr>
        <p:spPr bwMode="auto">
          <a:xfrm>
            <a:off x="3460750" y="4475163"/>
            <a:ext cx="104775" cy="79375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9411" name="Line 99"/>
          <p:cNvSpPr>
            <a:spLocks noChangeShapeType="1"/>
          </p:cNvSpPr>
          <p:nvPr/>
        </p:nvSpPr>
        <p:spPr bwMode="auto">
          <a:xfrm flipV="1">
            <a:off x="3565525" y="4533900"/>
            <a:ext cx="103188" cy="20638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9412" name="Line 100"/>
          <p:cNvSpPr>
            <a:spLocks noChangeShapeType="1"/>
          </p:cNvSpPr>
          <p:nvPr/>
        </p:nvSpPr>
        <p:spPr bwMode="auto">
          <a:xfrm>
            <a:off x="3668713" y="4533900"/>
            <a:ext cx="103187" cy="55563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9413" name="Line 101"/>
          <p:cNvSpPr>
            <a:spLocks noChangeShapeType="1"/>
          </p:cNvSpPr>
          <p:nvPr/>
        </p:nvSpPr>
        <p:spPr bwMode="auto">
          <a:xfrm>
            <a:off x="3771900" y="4589463"/>
            <a:ext cx="103188" cy="17462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9414" name="Line 102"/>
          <p:cNvSpPr>
            <a:spLocks noChangeShapeType="1"/>
          </p:cNvSpPr>
          <p:nvPr/>
        </p:nvSpPr>
        <p:spPr bwMode="auto">
          <a:xfrm flipV="1">
            <a:off x="3875088" y="4595813"/>
            <a:ext cx="103187" cy="11112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9415" name="Line 103"/>
          <p:cNvSpPr>
            <a:spLocks noChangeShapeType="1"/>
          </p:cNvSpPr>
          <p:nvPr/>
        </p:nvSpPr>
        <p:spPr bwMode="auto">
          <a:xfrm flipV="1">
            <a:off x="3978275" y="4546600"/>
            <a:ext cx="104775" cy="49213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9416" name="Line 104"/>
          <p:cNvSpPr>
            <a:spLocks noChangeShapeType="1"/>
          </p:cNvSpPr>
          <p:nvPr/>
        </p:nvSpPr>
        <p:spPr bwMode="auto">
          <a:xfrm>
            <a:off x="4083050" y="4546600"/>
            <a:ext cx="103188" cy="23813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9417" name="Line 105"/>
          <p:cNvSpPr>
            <a:spLocks noChangeShapeType="1"/>
          </p:cNvSpPr>
          <p:nvPr/>
        </p:nvSpPr>
        <p:spPr bwMode="auto">
          <a:xfrm flipV="1">
            <a:off x="4186238" y="4535488"/>
            <a:ext cx="103187" cy="34925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9418" name="Line 106"/>
          <p:cNvSpPr>
            <a:spLocks noChangeShapeType="1"/>
          </p:cNvSpPr>
          <p:nvPr/>
        </p:nvSpPr>
        <p:spPr bwMode="auto">
          <a:xfrm flipV="1">
            <a:off x="4289425" y="4510088"/>
            <a:ext cx="103188" cy="25400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9419" name="Line 107"/>
          <p:cNvSpPr>
            <a:spLocks noChangeShapeType="1"/>
          </p:cNvSpPr>
          <p:nvPr/>
        </p:nvSpPr>
        <p:spPr bwMode="auto">
          <a:xfrm>
            <a:off x="4392613" y="4510088"/>
            <a:ext cx="104775" cy="23812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9420" name="Line 108"/>
          <p:cNvSpPr>
            <a:spLocks noChangeShapeType="1"/>
          </p:cNvSpPr>
          <p:nvPr/>
        </p:nvSpPr>
        <p:spPr bwMode="auto">
          <a:xfrm>
            <a:off x="4497388" y="4533900"/>
            <a:ext cx="103187" cy="23813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9421" name="Line 109"/>
          <p:cNvSpPr>
            <a:spLocks noChangeShapeType="1"/>
          </p:cNvSpPr>
          <p:nvPr/>
        </p:nvSpPr>
        <p:spPr bwMode="auto">
          <a:xfrm flipV="1">
            <a:off x="4600575" y="4548188"/>
            <a:ext cx="103188" cy="9525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9422" name="Line 110"/>
          <p:cNvSpPr>
            <a:spLocks noChangeShapeType="1"/>
          </p:cNvSpPr>
          <p:nvPr/>
        </p:nvSpPr>
        <p:spPr bwMode="auto">
          <a:xfrm>
            <a:off x="4703763" y="4548188"/>
            <a:ext cx="103187" cy="20637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9423" name="Line 111"/>
          <p:cNvSpPr>
            <a:spLocks noChangeShapeType="1"/>
          </p:cNvSpPr>
          <p:nvPr/>
        </p:nvSpPr>
        <p:spPr bwMode="auto">
          <a:xfrm>
            <a:off x="4806950" y="4568825"/>
            <a:ext cx="104775" cy="0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9424" name="Line 112"/>
          <p:cNvSpPr>
            <a:spLocks noChangeShapeType="1"/>
          </p:cNvSpPr>
          <p:nvPr/>
        </p:nvSpPr>
        <p:spPr bwMode="auto">
          <a:xfrm>
            <a:off x="4911725" y="4568825"/>
            <a:ext cx="101600" cy="3175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9425" name="Line 113"/>
          <p:cNvSpPr>
            <a:spLocks noChangeShapeType="1"/>
          </p:cNvSpPr>
          <p:nvPr/>
        </p:nvSpPr>
        <p:spPr bwMode="auto">
          <a:xfrm>
            <a:off x="5013325" y="4572000"/>
            <a:ext cx="104775" cy="34925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9426" name="Line 114"/>
          <p:cNvSpPr>
            <a:spLocks noChangeShapeType="1"/>
          </p:cNvSpPr>
          <p:nvPr/>
        </p:nvSpPr>
        <p:spPr bwMode="auto">
          <a:xfrm>
            <a:off x="5118100" y="4606925"/>
            <a:ext cx="103188" cy="19050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9427" name="Line 115"/>
          <p:cNvSpPr>
            <a:spLocks noChangeShapeType="1"/>
          </p:cNvSpPr>
          <p:nvPr/>
        </p:nvSpPr>
        <p:spPr bwMode="auto">
          <a:xfrm>
            <a:off x="5221288" y="4625975"/>
            <a:ext cx="103187" cy="17463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9428" name="Line 116"/>
          <p:cNvSpPr>
            <a:spLocks noChangeShapeType="1"/>
          </p:cNvSpPr>
          <p:nvPr/>
        </p:nvSpPr>
        <p:spPr bwMode="auto">
          <a:xfrm flipV="1">
            <a:off x="5324475" y="4589463"/>
            <a:ext cx="103188" cy="53975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9429" name="Line 117"/>
          <p:cNvSpPr>
            <a:spLocks noChangeShapeType="1"/>
          </p:cNvSpPr>
          <p:nvPr/>
        </p:nvSpPr>
        <p:spPr bwMode="auto">
          <a:xfrm>
            <a:off x="5427663" y="4589463"/>
            <a:ext cx="103187" cy="17462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9430" name="Line 118"/>
          <p:cNvSpPr>
            <a:spLocks noChangeShapeType="1"/>
          </p:cNvSpPr>
          <p:nvPr/>
        </p:nvSpPr>
        <p:spPr bwMode="auto">
          <a:xfrm>
            <a:off x="5530850" y="4606925"/>
            <a:ext cx="104775" cy="0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9431" name="Line 119"/>
          <p:cNvSpPr>
            <a:spLocks noChangeShapeType="1"/>
          </p:cNvSpPr>
          <p:nvPr/>
        </p:nvSpPr>
        <p:spPr bwMode="auto">
          <a:xfrm flipV="1">
            <a:off x="5635625" y="4445000"/>
            <a:ext cx="103188" cy="161925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9432" name="Line 120"/>
          <p:cNvSpPr>
            <a:spLocks noChangeShapeType="1"/>
          </p:cNvSpPr>
          <p:nvPr/>
        </p:nvSpPr>
        <p:spPr bwMode="auto">
          <a:xfrm flipV="1">
            <a:off x="5738813" y="4427538"/>
            <a:ext cx="103187" cy="17462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9433" name="Line 121"/>
          <p:cNvSpPr>
            <a:spLocks noChangeShapeType="1"/>
          </p:cNvSpPr>
          <p:nvPr/>
        </p:nvSpPr>
        <p:spPr bwMode="auto">
          <a:xfrm>
            <a:off x="5842000" y="4427538"/>
            <a:ext cx="103188" cy="88900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9434" name="Line 122"/>
          <p:cNvSpPr>
            <a:spLocks noChangeShapeType="1"/>
          </p:cNvSpPr>
          <p:nvPr/>
        </p:nvSpPr>
        <p:spPr bwMode="auto">
          <a:xfrm flipV="1">
            <a:off x="5945188" y="4500563"/>
            <a:ext cx="103187" cy="15875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9435" name="Line 123"/>
          <p:cNvSpPr>
            <a:spLocks noChangeShapeType="1"/>
          </p:cNvSpPr>
          <p:nvPr/>
        </p:nvSpPr>
        <p:spPr bwMode="auto">
          <a:xfrm flipV="1">
            <a:off x="6048375" y="4462463"/>
            <a:ext cx="104775" cy="38100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9436" name="Line 124"/>
          <p:cNvSpPr>
            <a:spLocks noChangeShapeType="1"/>
          </p:cNvSpPr>
          <p:nvPr/>
        </p:nvSpPr>
        <p:spPr bwMode="auto">
          <a:xfrm flipV="1">
            <a:off x="2425700" y="3630613"/>
            <a:ext cx="104775" cy="138112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9437" name="Line 125"/>
          <p:cNvSpPr>
            <a:spLocks noChangeShapeType="1"/>
          </p:cNvSpPr>
          <p:nvPr/>
        </p:nvSpPr>
        <p:spPr bwMode="auto">
          <a:xfrm>
            <a:off x="2530475" y="3630613"/>
            <a:ext cx="103188" cy="65087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9438" name="Line 126"/>
          <p:cNvSpPr>
            <a:spLocks noChangeShapeType="1"/>
          </p:cNvSpPr>
          <p:nvPr/>
        </p:nvSpPr>
        <p:spPr bwMode="auto">
          <a:xfrm flipV="1">
            <a:off x="2633663" y="3665538"/>
            <a:ext cx="103187" cy="30162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9439" name="Line 127"/>
          <p:cNvSpPr>
            <a:spLocks noChangeShapeType="1"/>
          </p:cNvSpPr>
          <p:nvPr/>
        </p:nvSpPr>
        <p:spPr bwMode="auto">
          <a:xfrm flipV="1">
            <a:off x="2736850" y="3633788"/>
            <a:ext cx="103188" cy="3175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9440" name="Line 128"/>
          <p:cNvSpPr>
            <a:spLocks noChangeShapeType="1"/>
          </p:cNvSpPr>
          <p:nvPr/>
        </p:nvSpPr>
        <p:spPr bwMode="auto">
          <a:xfrm flipV="1">
            <a:off x="2840038" y="3554413"/>
            <a:ext cx="103187" cy="7937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9441" name="Line 129"/>
          <p:cNvSpPr>
            <a:spLocks noChangeShapeType="1"/>
          </p:cNvSpPr>
          <p:nvPr/>
        </p:nvSpPr>
        <p:spPr bwMode="auto">
          <a:xfrm flipV="1">
            <a:off x="2943225" y="3548063"/>
            <a:ext cx="104775" cy="635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9442" name="Line 130"/>
          <p:cNvSpPr>
            <a:spLocks noChangeShapeType="1"/>
          </p:cNvSpPr>
          <p:nvPr/>
        </p:nvSpPr>
        <p:spPr bwMode="auto">
          <a:xfrm flipV="1">
            <a:off x="3048000" y="3422650"/>
            <a:ext cx="103188" cy="125413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9443" name="Line 131"/>
          <p:cNvSpPr>
            <a:spLocks noChangeShapeType="1"/>
          </p:cNvSpPr>
          <p:nvPr/>
        </p:nvSpPr>
        <p:spPr bwMode="auto">
          <a:xfrm>
            <a:off x="3151188" y="3422650"/>
            <a:ext cx="103187" cy="17463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9444" name="Line 132"/>
          <p:cNvSpPr>
            <a:spLocks noChangeShapeType="1"/>
          </p:cNvSpPr>
          <p:nvPr/>
        </p:nvSpPr>
        <p:spPr bwMode="auto">
          <a:xfrm>
            <a:off x="3254375" y="3440113"/>
            <a:ext cx="103188" cy="65087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9445" name="Line 133"/>
          <p:cNvSpPr>
            <a:spLocks noChangeShapeType="1"/>
          </p:cNvSpPr>
          <p:nvPr/>
        </p:nvSpPr>
        <p:spPr bwMode="auto">
          <a:xfrm flipV="1">
            <a:off x="3357563" y="3429000"/>
            <a:ext cx="103187" cy="762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9446" name="Line 134"/>
          <p:cNvSpPr>
            <a:spLocks noChangeShapeType="1"/>
          </p:cNvSpPr>
          <p:nvPr/>
        </p:nvSpPr>
        <p:spPr bwMode="auto">
          <a:xfrm flipV="1">
            <a:off x="3460750" y="3352800"/>
            <a:ext cx="104775" cy="762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9447" name="Line 135"/>
          <p:cNvSpPr>
            <a:spLocks noChangeShapeType="1"/>
          </p:cNvSpPr>
          <p:nvPr/>
        </p:nvSpPr>
        <p:spPr bwMode="auto">
          <a:xfrm>
            <a:off x="3565525" y="3352800"/>
            <a:ext cx="103188" cy="20638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9448" name="Line 136"/>
          <p:cNvSpPr>
            <a:spLocks noChangeShapeType="1"/>
          </p:cNvSpPr>
          <p:nvPr/>
        </p:nvSpPr>
        <p:spPr bwMode="auto">
          <a:xfrm>
            <a:off x="3668713" y="3373438"/>
            <a:ext cx="103187" cy="46037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9449" name="Line 137"/>
          <p:cNvSpPr>
            <a:spLocks noChangeShapeType="1"/>
          </p:cNvSpPr>
          <p:nvPr/>
        </p:nvSpPr>
        <p:spPr bwMode="auto">
          <a:xfrm>
            <a:off x="3771900" y="3419475"/>
            <a:ext cx="103188" cy="254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9450" name="Line 138"/>
          <p:cNvSpPr>
            <a:spLocks noChangeShapeType="1"/>
          </p:cNvSpPr>
          <p:nvPr/>
        </p:nvSpPr>
        <p:spPr bwMode="auto">
          <a:xfrm>
            <a:off x="3875088" y="3444875"/>
            <a:ext cx="103187" cy="26988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9451" name="Line 139"/>
          <p:cNvSpPr>
            <a:spLocks noChangeShapeType="1"/>
          </p:cNvSpPr>
          <p:nvPr/>
        </p:nvSpPr>
        <p:spPr bwMode="auto">
          <a:xfrm>
            <a:off x="3978275" y="3471863"/>
            <a:ext cx="104775" cy="103187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9452" name="Line 140"/>
          <p:cNvSpPr>
            <a:spLocks noChangeShapeType="1"/>
          </p:cNvSpPr>
          <p:nvPr/>
        </p:nvSpPr>
        <p:spPr bwMode="auto">
          <a:xfrm>
            <a:off x="4083050" y="3575050"/>
            <a:ext cx="103188" cy="103188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9453" name="Line 141"/>
          <p:cNvSpPr>
            <a:spLocks noChangeShapeType="1"/>
          </p:cNvSpPr>
          <p:nvPr/>
        </p:nvSpPr>
        <p:spPr bwMode="auto">
          <a:xfrm>
            <a:off x="4186238" y="3678238"/>
            <a:ext cx="103187" cy="33337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9454" name="Line 142"/>
          <p:cNvSpPr>
            <a:spLocks noChangeShapeType="1"/>
          </p:cNvSpPr>
          <p:nvPr/>
        </p:nvSpPr>
        <p:spPr bwMode="auto">
          <a:xfrm flipV="1">
            <a:off x="4289425" y="3679825"/>
            <a:ext cx="103188" cy="3175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9455" name="Line 143"/>
          <p:cNvSpPr>
            <a:spLocks noChangeShapeType="1"/>
          </p:cNvSpPr>
          <p:nvPr/>
        </p:nvSpPr>
        <p:spPr bwMode="auto">
          <a:xfrm flipV="1">
            <a:off x="4392613" y="3671888"/>
            <a:ext cx="104775" cy="7937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9456" name="Line 144"/>
          <p:cNvSpPr>
            <a:spLocks noChangeShapeType="1"/>
          </p:cNvSpPr>
          <p:nvPr/>
        </p:nvSpPr>
        <p:spPr bwMode="auto">
          <a:xfrm flipV="1">
            <a:off x="4497388" y="3459163"/>
            <a:ext cx="103187" cy="21272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9457" name="Line 145"/>
          <p:cNvSpPr>
            <a:spLocks noChangeShapeType="1"/>
          </p:cNvSpPr>
          <p:nvPr/>
        </p:nvSpPr>
        <p:spPr bwMode="auto">
          <a:xfrm flipV="1">
            <a:off x="4600575" y="3336925"/>
            <a:ext cx="103188" cy="122238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9458" name="Line 146"/>
          <p:cNvSpPr>
            <a:spLocks noChangeShapeType="1"/>
          </p:cNvSpPr>
          <p:nvPr/>
        </p:nvSpPr>
        <p:spPr bwMode="auto">
          <a:xfrm>
            <a:off x="4703763" y="3336925"/>
            <a:ext cx="103187" cy="8572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9459" name="Line 147"/>
          <p:cNvSpPr>
            <a:spLocks noChangeShapeType="1"/>
          </p:cNvSpPr>
          <p:nvPr/>
        </p:nvSpPr>
        <p:spPr bwMode="auto">
          <a:xfrm flipV="1">
            <a:off x="4806950" y="3414713"/>
            <a:ext cx="104775" cy="7937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9460" name="Line 148"/>
          <p:cNvSpPr>
            <a:spLocks noChangeShapeType="1"/>
          </p:cNvSpPr>
          <p:nvPr/>
        </p:nvSpPr>
        <p:spPr bwMode="auto">
          <a:xfrm>
            <a:off x="4911725" y="3414713"/>
            <a:ext cx="101600" cy="1587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9461" name="Line 149"/>
          <p:cNvSpPr>
            <a:spLocks noChangeShapeType="1"/>
          </p:cNvSpPr>
          <p:nvPr/>
        </p:nvSpPr>
        <p:spPr bwMode="auto">
          <a:xfrm flipV="1">
            <a:off x="5013325" y="3378200"/>
            <a:ext cx="104775" cy="52388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9462" name="Line 150"/>
          <p:cNvSpPr>
            <a:spLocks noChangeShapeType="1"/>
          </p:cNvSpPr>
          <p:nvPr/>
        </p:nvSpPr>
        <p:spPr bwMode="auto">
          <a:xfrm flipV="1">
            <a:off x="5118100" y="3324225"/>
            <a:ext cx="103188" cy="5397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9463" name="Line 151"/>
          <p:cNvSpPr>
            <a:spLocks noChangeShapeType="1"/>
          </p:cNvSpPr>
          <p:nvPr/>
        </p:nvSpPr>
        <p:spPr bwMode="auto">
          <a:xfrm>
            <a:off x="5221288" y="3324225"/>
            <a:ext cx="103187" cy="1587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9464" name="Line 152"/>
          <p:cNvSpPr>
            <a:spLocks noChangeShapeType="1"/>
          </p:cNvSpPr>
          <p:nvPr/>
        </p:nvSpPr>
        <p:spPr bwMode="auto">
          <a:xfrm flipV="1">
            <a:off x="5324475" y="3305175"/>
            <a:ext cx="103188" cy="3492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9465" name="Line 153"/>
          <p:cNvSpPr>
            <a:spLocks noChangeShapeType="1"/>
          </p:cNvSpPr>
          <p:nvPr/>
        </p:nvSpPr>
        <p:spPr bwMode="auto">
          <a:xfrm flipV="1">
            <a:off x="5427663" y="2940050"/>
            <a:ext cx="103187" cy="36512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9466" name="Line 154"/>
          <p:cNvSpPr>
            <a:spLocks noChangeShapeType="1"/>
          </p:cNvSpPr>
          <p:nvPr/>
        </p:nvSpPr>
        <p:spPr bwMode="auto">
          <a:xfrm>
            <a:off x="5530850" y="2940050"/>
            <a:ext cx="104775" cy="36513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9467" name="Line 155"/>
          <p:cNvSpPr>
            <a:spLocks noChangeShapeType="1"/>
          </p:cNvSpPr>
          <p:nvPr/>
        </p:nvSpPr>
        <p:spPr bwMode="auto">
          <a:xfrm flipV="1">
            <a:off x="5635625" y="2959100"/>
            <a:ext cx="103188" cy="17463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9468" name="Line 156"/>
          <p:cNvSpPr>
            <a:spLocks noChangeShapeType="1"/>
          </p:cNvSpPr>
          <p:nvPr/>
        </p:nvSpPr>
        <p:spPr bwMode="auto">
          <a:xfrm flipV="1">
            <a:off x="5738813" y="2928938"/>
            <a:ext cx="103187" cy="30162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9469" name="Line 157"/>
          <p:cNvSpPr>
            <a:spLocks noChangeShapeType="1"/>
          </p:cNvSpPr>
          <p:nvPr/>
        </p:nvSpPr>
        <p:spPr bwMode="auto">
          <a:xfrm>
            <a:off x="5842000" y="2928938"/>
            <a:ext cx="103188" cy="100012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9470" name="Line 158"/>
          <p:cNvSpPr>
            <a:spLocks noChangeShapeType="1"/>
          </p:cNvSpPr>
          <p:nvPr/>
        </p:nvSpPr>
        <p:spPr bwMode="auto">
          <a:xfrm flipV="1">
            <a:off x="5945188" y="3019425"/>
            <a:ext cx="103187" cy="952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9471" name="Line 159"/>
          <p:cNvSpPr>
            <a:spLocks noChangeShapeType="1"/>
          </p:cNvSpPr>
          <p:nvPr/>
        </p:nvSpPr>
        <p:spPr bwMode="auto">
          <a:xfrm flipV="1">
            <a:off x="6048375" y="2997200"/>
            <a:ext cx="104775" cy="2222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9472" name="Line 160"/>
          <p:cNvSpPr>
            <a:spLocks noChangeShapeType="1"/>
          </p:cNvSpPr>
          <p:nvPr/>
        </p:nvSpPr>
        <p:spPr bwMode="auto">
          <a:xfrm flipV="1">
            <a:off x="6153150" y="2944813"/>
            <a:ext cx="103188" cy="52387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9473" name="Rectangle 161"/>
          <p:cNvSpPr>
            <a:spLocks noChangeArrowheads="1"/>
          </p:cNvSpPr>
          <p:nvPr/>
        </p:nvSpPr>
        <p:spPr bwMode="auto">
          <a:xfrm>
            <a:off x="3416300" y="1846263"/>
            <a:ext cx="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cs-CZ"/>
          </a:p>
        </p:txBody>
      </p:sp>
      <p:sp>
        <p:nvSpPr>
          <p:cNvPr id="269474" name="Text Box 162"/>
          <p:cNvSpPr txBox="1">
            <a:spLocks noChangeArrowheads="1"/>
          </p:cNvSpPr>
          <p:nvPr/>
        </p:nvSpPr>
        <p:spPr bwMode="auto">
          <a:xfrm>
            <a:off x="4510088" y="2468563"/>
            <a:ext cx="13239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sz="1200" b="1">
                <a:solidFill>
                  <a:srgbClr val="CC0000"/>
                </a:solidFill>
              </a:rPr>
              <a:t>ČESKÁ REPUBLIKA</a:t>
            </a:r>
            <a:endParaRPr lang="cs-CZ" b="1">
              <a:solidFill>
                <a:srgbClr val="CC0000"/>
              </a:solidFill>
            </a:endParaRPr>
          </a:p>
        </p:txBody>
      </p:sp>
      <p:sp>
        <p:nvSpPr>
          <p:cNvPr id="269475" name="Text Box 163"/>
          <p:cNvSpPr txBox="1">
            <a:spLocks noChangeArrowheads="1"/>
          </p:cNvSpPr>
          <p:nvPr/>
        </p:nvSpPr>
        <p:spPr bwMode="auto">
          <a:xfrm>
            <a:off x="4579938" y="4211638"/>
            <a:ext cx="109378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3C5D7E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sz="1200" b="1">
                <a:solidFill>
                  <a:schemeClr val="accent2"/>
                </a:solidFill>
              </a:rPr>
              <a:t>ŠVÉDSKO</a:t>
            </a:r>
            <a:endParaRPr lang="cs-CZ" b="1">
              <a:solidFill>
                <a:schemeClr val="accent2"/>
              </a:solidFill>
            </a:endParaRPr>
          </a:p>
        </p:txBody>
      </p:sp>
      <p:sp>
        <p:nvSpPr>
          <p:cNvPr id="269476" name="Text Box 164"/>
          <p:cNvSpPr txBox="1">
            <a:spLocks noChangeArrowheads="1"/>
          </p:cNvSpPr>
          <p:nvPr/>
        </p:nvSpPr>
        <p:spPr bwMode="auto">
          <a:xfrm>
            <a:off x="5530850" y="5997575"/>
            <a:ext cx="157162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sz="1200" b="1"/>
              <a:t>kalendářní roky</a:t>
            </a:r>
            <a:endParaRPr lang="cs-CZ" b="1"/>
          </a:p>
        </p:txBody>
      </p:sp>
      <p:sp>
        <p:nvSpPr>
          <p:cNvPr id="269477" name="Text Box 165"/>
          <p:cNvSpPr txBox="1">
            <a:spLocks noChangeArrowheads="1"/>
          </p:cNvSpPr>
          <p:nvPr/>
        </p:nvSpPr>
        <p:spPr bwMode="auto">
          <a:xfrm>
            <a:off x="1978025" y="1703388"/>
            <a:ext cx="2062163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sz="1200" b="1"/>
              <a:t>litry čistého lihu</a:t>
            </a:r>
          </a:p>
        </p:txBody>
      </p:sp>
    </p:spTree>
    <p:extLst>
      <p:ext uri="{BB962C8B-B14F-4D97-AF65-F5344CB8AC3E}">
        <p14:creationId xmlns:p14="http://schemas.microsoft.com/office/powerpoint/2010/main" val="18589792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4575" y="633413"/>
            <a:ext cx="7313613" cy="2009775"/>
          </a:xfrm>
        </p:spPr>
        <p:txBody>
          <a:bodyPr/>
          <a:lstStyle/>
          <a:p>
            <a:pPr algn="l"/>
            <a:r>
              <a:rPr lang="cs-CZ" sz="3200" b="1" dirty="0">
                <a:solidFill>
                  <a:schemeClr val="tx1"/>
                </a:solidFill>
              </a:rPr>
              <a:t>V EVROPĚ SE NA ÚROVNI</a:t>
            </a:r>
            <a:br>
              <a:rPr lang="cs-CZ" sz="3200" b="1" dirty="0">
                <a:solidFill>
                  <a:schemeClr val="tx1"/>
                </a:solidFill>
              </a:rPr>
            </a:br>
            <a:r>
              <a:rPr lang="cs-CZ" sz="3200" b="1" dirty="0">
                <a:solidFill>
                  <a:schemeClr val="tx1"/>
                </a:solidFill>
              </a:rPr>
              <a:t>ZDRAVOTNÍHO STAVU OBYVATEL NEJVÍCE PODÍLEJÍ CHRONICKÉ NEINFEKČNÍ NEMOCI. </a:t>
            </a:r>
          </a:p>
        </p:txBody>
      </p:sp>
      <p:sp>
        <p:nvSpPr>
          <p:cNvPr id="253955" name="Text Box 3"/>
          <p:cNvSpPr txBox="1">
            <a:spLocks noChangeArrowheads="1"/>
          </p:cNvSpPr>
          <p:nvPr/>
        </p:nvSpPr>
        <p:spPr bwMode="auto">
          <a:xfrm>
            <a:off x="1011238" y="2805113"/>
            <a:ext cx="80025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200"/>
              <a:t>V EVROPĚ NA CHRONICKÉ NEMOCI UMÍRÁ 87% OBYVATEL.</a:t>
            </a:r>
          </a:p>
        </p:txBody>
      </p:sp>
      <p:sp>
        <p:nvSpPr>
          <p:cNvPr id="253956" name="Text Box 4"/>
          <p:cNvSpPr txBox="1">
            <a:spLocks noChangeArrowheads="1"/>
          </p:cNvSpPr>
          <p:nvPr/>
        </p:nvSpPr>
        <p:spPr bwMode="auto">
          <a:xfrm>
            <a:off x="1004888" y="4068763"/>
            <a:ext cx="7413625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200" b="1" dirty="0"/>
              <a:t>ODHADUJE SE, ŽE NÁKLADY NA ZVLÁDÁNÍ CHRONICKÝCH NEMOCÍ A FINANČNÍ ŠKODY, KTERÉ ZPŮSOBUJÍ, PŘESAHUJÍ 6% HDP.</a:t>
            </a:r>
          </a:p>
        </p:txBody>
      </p:sp>
    </p:spTree>
    <p:extLst>
      <p:ext uri="{BB962C8B-B14F-4D97-AF65-F5344CB8AC3E}">
        <p14:creationId xmlns:p14="http://schemas.microsoft.com/office/powerpoint/2010/main" val="135427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55" grpId="0"/>
      <p:bldP spid="25395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88963"/>
            <a:ext cx="9144000" cy="11430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cs-CZ" sz="2800" b="1" dirty="0">
                <a:solidFill>
                  <a:srgbClr val="0000CC"/>
                </a:solidFill>
              </a:rPr>
              <a:t>Počet prodaných cigaret na 1 obyvatele za rok v České republice a ve </a:t>
            </a:r>
            <a:r>
              <a:rPr lang="cs-CZ" sz="2800" b="1" dirty="0" smtClean="0">
                <a:solidFill>
                  <a:srgbClr val="0000CC"/>
                </a:solidFill>
              </a:rPr>
              <a:t>Švédsku</a:t>
            </a:r>
            <a:r>
              <a:rPr lang="cs-CZ" sz="2800" b="1" dirty="0">
                <a:solidFill>
                  <a:srgbClr val="0000CC"/>
                </a:solidFill>
              </a:rPr>
              <a:t/>
            </a:r>
            <a:br>
              <a:rPr lang="cs-CZ" sz="2800" b="1" dirty="0">
                <a:solidFill>
                  <a:srgbClr val="0000CC"/>
                </a:solidFill>
              </a:rPr>
            </a:br>
            <a:r>
              <a:rPr lang="cs-CZ" sz="2400" b="1" dirty="0">
                <a:solidFill>
                  <a:srgbClr val="3C5D7E"/>
                </a:solidFill>
              </a:rPr>
              <a:t>pramen: databáze Světové zdravotnické organizace a ČSÚ</a:t>
            </a:r>
            <a:r>
              <a:rPr lang="cs-CZ" sz="4000" dirty="0"/>
              <a:t> </a:t>
            </a:r>
          </a:p>
        </p:txBody>
      </p:sp>
      <p:sp>
        <p:nvSpPr>
          <p:cNvPr id="272387" name="AutoShape 3"/>
          <p:cNvSpPr>
            <a:spLocks noChangeAspect="1" noChangeArrowheads="1"/>
          </p:cNvSpPr>
          <p:nvPr/>
        </p:nvSpPr>
        <p:spPr bwMode="auto">
          <a:xfrm>
            <a:off x="1366838" y="2033588"/>
            <a:ext cx="5761037" cy="435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2388" name="Rectangle 4"/>
          <p:cNvSpPr>
            <a:spLocks noChangeArrowheads="1"/>
          </p:cNvSpPr>
          <p:nvPr/>
        </p:nvSpPr>
        <p:spPr bwMode="auto">
          <a:xfrm>
            <a:off x="1973263" y="2247900"/>
            <a:ext cx="4792662" cy="384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2389" name="Rectangle 5"/>
          <p:cNvSpPr>
            <a:spLocks noChangeArrowheads="1"/>
          </p:cNvSpPr>
          <p:nvPr/>
        </p:nvSpPr>
        <p:spPr bwMode="auto">
          <a:xfrm>
            <a:off x="2295525" y="2405063"/>
            <a:ext cx="4254500" cy="3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2390" name="Line 6"/>
          <p:cNvSpPr>
            <a:spLocks noChangeShapeType="1"/>
          </p:cNvSpPr>
          <p:nvPr/>
        </p:nvSpPr>
        <p:spPr bwMode="auto">
          <a:xfrm>
            <a:off x="2343150" y="5122863"/>
            <a:ext cx="420687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2391" name="Line 7"/>
          <p:cNvSpPr>
            <a:spLocks noChangeShapeType="1"/>
          </p:cNvSpPr>
          <p:nvPr/>
        </p:nvSpPr>
        <p:spPr bwMode="auto">
          <a:xfrm>
            <a:off x="2344738" y="4579938"/>
            <a:ext cx="4205287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2392" name="Line 8"/>
          <p:cNvSpPr>
            <a:spLocks noChangeShapeType="1"/>
          </p:cNvSpPr>
          <p:nvPr/>
        </p:nvSpPr>
        <p:spPr bwMode="auto">
          <a:xfrm>
            <a:off x="2347913" y="4035425"/>
            <a:ext cx="4202112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2393" name="Line 9"/>
          <p:cNvSpPr>
            <a:spLocks noChangeShapeType="1"/>
          </p:cNvSpPr>
          <p:nvPr/>
        </p:nvSpPr>
        <p:spPr bwMode="auto">
          <a:xfrm flipV="1">
            <a:off x="2349500" y="3492500"/>
            <a:ext cx="420052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2394" name="Line 10"/>
          <p:cNvSpPr>
            <a:spLocks noChangeShapeType="1"/>
          </p:cNvSpPr>
          <p:nvPr/>
        </p:nvSpPr>
        <p:spPr bwMode="auto">
          <a:xfrm>
            <a:off x="2344738" y="2947988"/>
            <a:ext cx="4205287" cy="1587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2395" name="Line 11"/>
          <p:cNvSpPr>
            <a:spLocks noChangeShapeType="1"/>
          </p:cNvSpPr>
          <p:nvPr/>
        </p:nvSpPr>
        <p:spPr bwMode="auto">
          <a:xfrm>
            <a:off x="2344738" y="2405063"/>
            <a:ext cx="4205287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2396" name="Line 12"/>
          <p:cNvSpPr>
            <a:spLocks noChangeShapeType="1"/>
          </p:cNvSpPr>
          <p:nvPr/>
        </p:nvSpPr>
        <p:spPr bwMode="auto">
          <a:xfrm>
            <a:off x="3568700" y="2414588"/>
            <a:ext cx="0" cy="326072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2397" name="Line 13"/>
          <p:cNvSpPr>
            <a:spLocks noChangeShapeType="1"/>
          </p:cNvSpPr>
          <p:nvPr/>
        </p:nvSpPr>
        <p:spPr bwMode="auto">
          <a:xfrm flipH="1">
            <a:off x="4781550" y="2413000"/>
            <a:ext cx="1588" cy="32639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2398" name="Line 14"/>
          <p:cNvSpPr>
            <a:spLocks noChangeShapeType="1"/>
          </p:cNvSpPr>
          <p:nvPr/>
        </p:nvSpPr>
        <p:spPr bwMode="auto">
          <a:xfrm>
            <a:off x="5994400" y="2414588"/>
            <a:ext cx="0" cy="326072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2399" name="Line 15"/>
          <p:cNvSpPr>
            <a:spLocks noChangeShapeType="1"/>
          </p:cNvSpPr>
          <p:nvPr/>
        </p:nvSpPr>
        <p:spPr bwMode="auto">
          <a:xfrm flipH="1">
            <a:off x="6548438" y="2405063"/>
            <a:ext cx="1587" cy="3268662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2400" name="Line 16"/>
          <p:cNvSpPr>
            <a:spLocks noChangeShapeType="1"/>
          </p:cNvSpPr>
          <p:nvPr/>
        </p:nvSpPr>
        <p:spPr bwMode="auto">
          <a:xfrm>
            <a:off x="2343150" y="2406650"/>
            <a:ext cx="1588" cy="32686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2401" name="Line 17"/>
          <p:cNvSpPr>
            <a:spLocks noChangeShapeType="1"/>
          </p:cNvSpPr>
          <p:nvPr/>
        </p:nvSpPr>
        <p:spPr bwMode="auto">
          <a:xfrm>
            <a:off x="2303463" y="5675313"/>
            <a:ext cx="396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2402" name="Line 18"/>
          <p:cNvSpPr>
            <a:spLocks noChangeShapeType="1"/>
          </p:cNvSpPr>
          <p:nvPr/>
        </p:nvSpPr>
        <p:spPr bwMode="auto">
          <a:xfrm>
            <a:off x="2298700" y="5126038"/>
            <a:ext cx="396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2403" name="Line 19"/>
          <p:cNvSpPr>
            <a:spLocks noChangeShapeType="1"/>
          </p:cNvSpPr>
          <p:nvPr/>
        </p:nvSpPr>
        <p:spPr bwMode="auto">
          <a:xfrm>
            <a:off x="2301875" y="4579938"/>
            <a:ext cx="396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2404" name="Line 20"/>
          <p:cNvSpPr>
            <a:spLocks noChangeShapeType="1"/>
          </p:cNvSpPr>
          <p:nvPr/>
        </p:nvSpPr>
        <p:spPr bwMode="auto">
          <a:xfrm>
            <a:off x="2303463" y="4035425"/>
            <a:ext cx="396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2405" name="Line 21"/>
          <p:cNvSpPr>
            <a:spLocks noChangeShapeType="1"/>
          </p:cNvSpPr>
          <p:nvPr/>
        </p:nvSpPr>
        <p:spPr bwMode="auto">
          <a:xfrm>
            <a:off x="2303463" y="3492500"/>
            <a:ext cx="3968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2406" name="Line 22"/>
          <p:cNvSpPr>
            <a:spLocks noChangeShapeType="1"/>
          </p:cNvSpPr>
          <p:nvPr/>
        </p:nvSpPr>
        <p:spPr bwMode="auto">
          <a:xfrm>
            <a:off x="2300288" y="2947988"/>
            <a:ext cx="412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2407" name="Line 23"/>
          <p:cNvSpPr>
            <a:spLocks noChangeShapeType="1"/>
          </p:cNvSpPr>
          <p:nvPr/>
        </p:nvSpPr>
        <p:spPr bwMode="auto">
          <a:xfrm>
            <a:off x="2300288" y="2405063"/>
            <a:ext cx="412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2408" name="Line 24"/>
          <p:cNvSpPr>
            <a:spLocks noChangeShapeType="1"/>
          </p:cNvSpPr>
          <p:nvPr/>
        </p:nvSpPr>
        <p:spPr bwMode="auto">
          <a:xfrm>
            <a:off x="2341563" y="5675313"/>
            <a:ext cx="420687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2409" name="Line 25"/>
          <p:cNvSpPr>
            <a:spLocks noChangeShapeType="1"/>
          </p:cNvSpPr>
          <p:nvPr/>
        </p:nvSpPr>
        <p:spPr bwMode="auto">
          <a:xfrm flipV="1">
            <a:off x="2344738" y="5668963"/>
            <a:ext cx="1587" cy="44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2410" name="Line 26"/>
          <p:cNvSpPr>
            <a:spLocks noChangeShapeType="1"/>
          </p:cNvSpPr>
          <p:nvPr/>
        </p:nvSpPr>
        <p:spPr bwMode="auto">
          <a:xfrm flipV="1">
            <a:off x="2959100" y="5668963"/>
            <a:ext cx="1588" cy="44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2411" name="Line 27"/>
          <p:cNvSpPr>
            <a:spLocks noChangeShapeType="1"/>
          </p:cNvSpPr>
          <p:nvPr/>
        </p:nvSpPr>
        <p:spPr bwMode="auto">
          <a:xfrm flipV="1">
            <a:off x="3568700" y="5680075"/>
            <a:ext cx="0" cy="428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2412" name="Line 28"/>
          <p:cNvSpPr>
            <a:spLocks noChangeShapeType="1"/>
          </p:cNvSpPr>
          <p:nvPr/>
        </p:nvSpPr>
        <p:spPr bwMode="auto">
          <a:xfrm flipV="1">
            <a:off x="4176713" y="5675313"/>
            <a:ext cx="0" cy="428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2413" name="Line 29"/>
          <p:cNvSpPr>
            <a:spLocks noChangeShapeType="1"/>
          </p:cNvSpPr>
          <p:nvPr/>
        </p:nvSpPr>
        <p:spPr bwMode="auto">
          <a:xfrm flipH="1" flipV="1">
            <a:off x="4781550" y="5676900"/>
            <a:ext cx="1588" cy="428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2414" name="Line 30"/>
          <p:cNvSpPr>
            <a:spLocks noChangeShapeType="1"/>
          </p:cNvSpPr>
          <p:nvPr/>
        </p:nvSpPr>
        <p:spPr bwMode="auto">
          <a:xfrm flipV="1">
            <a:off x="5392738" y="5675313"/>
            <a:ext cx="0" cy="428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2415" name="Line 31"/>
          <p:cNvSpPr>
            <a:spLocks noChangeShapeType="1"/>
          </p:cNvSpPr>
          <p:nvPr/>
        </p:nvSpPr>
        <p:spPr bwMode="auto">
          <a:xfrm flipV="1">
            <a:off x="5994400" y="5676900"/>
            <a:ext cx="0" cy="428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2416" name="Line 32"/>
          <p:cNvSpPr>
            <a:spLocks noChangeShapeType="1"/>
          </p:cNvSpPr>
          <p:nvPr/>
        </p:nvSpPr>
        <p:spPr bwMode="auto">
          <a:xfrm flipV="1">
            <a:off x="6550025" y="5665788"/>
            <a:ext cx="0" cy="44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2417" name="Freeform 33"/>
          <p:cNvSpPr>
            <a:spLocks/>
          </p:cNvSpPr>
          <p:nvPr/>
        </p:nvSpPr>
        <p:spPr bwMode="auto">
          <a:xfrm>
            <a:off x="2355850" y="3111500"/>
            <a:ext cx="4132263" cy="746125"/>
          </a:xfrm>
          <a:custGeom>
            <a:avLst/>
            <a:gdLst>
              <a:gd name="T0" fmla="*/ 0 w 1019"/>
              <a:gd name="T1" fmla="*/ 113 h 170"/>
              <a:gd name="T2" fmla="*/ 30 w 1019"/>
              <a:gd name="T3" fmla="*/ 100 h 170"/>
              <a:gd name="T4" fmla="*/ 60 w 1019"/>
              <a:gd name="T5" fmla="*/ 104 h 170"/>
              <a:gd name="T6" fmla="*/ 90 w 1019"/>
              <a:gd name="T7" fmla="*/ 100 h 170"/>
              <a:gd name="T8" fmla="*/ 120 w 1019"/>
              <a:gd name="T9" fmla="*/ 105 h 170"/>
              <a:gd name="T10" fmla="*/ 150 w 1019"/>
              <a:gd name="T11" fmla="*/ 118 h 170"/>
              <a:gd name="T12" fmla="*/ 180 w 1019"/>
              <a:gd name="T13" fmla="*/ 107 h 170"/>
              <a:gd name="T14" fmla="*/ 210 w 1019"/>
              <a:gd name="T15" fmla="*/ 101 h 170"/>
              <a:gd name="T16" fmla="*/ 240 w 1019"/>
              <a:gd name="T17" fmla="*/ 98 h 170"/>
              <a:gd name="T18" fmla="*/ 270 w 1019"/>
              <a:gd name="T19" fmla="*/ 119 h 170"/>
              <a:gd name="T20" fmla="*/ 300 w 1019"/>
              <a:gd name="T21" fmla="*/ 117 h 170"/>
              <a:gd name="T22" fmla="*/ 330 w 1019"/>
              <a:gd name="T23" fmla="*/ 106 h 170"/>
              <a:gd name="T24" fmla="*/ 360 w 1019"/>
              <a:gd name="T25" fmla="*/ 120 h 170"/>
              <a:gd name="T26" fmla="*/ 390 w 1019"/>
              <a:gd name="T27" fmla="*/ 110 h 170"/>
              <a:gd name="T28" fmla="*/ 420 w 1019"/>
              <a:gd name="T29" fmla="*/ 121 h 170"/>
              <a:gd name="T30" fmla="*/ 450 w 1019"/>
              <a:gd name="T31" fmla="*/ 118 h 170"/>
              <a:gd name="T32" fmla="*/ 480 w 1019"/>
              <a:gd name="T33" fmla="*/ 113 h 170"/>
              <a:gd name="T34" fmla="*/ 510 w 1019"/>
              <a:gd name="T35" fmla="*/ 129 h 170"/>
              <a:gd name="T36" fmla="*/ 539 w 1019"/>
              <a:gd name="T37" fmla="*/ 149 h 170"/>
              <a:gd name="T38" fmla="*/ 569 w 1019"/>
              <a:gd name="T39" fmla="*/ 143 h 170"/>
              <a:gd name="T40" fmla="*/ 599 w 1019"/>
              <a:gd name="T41" fmla="*/ 49 h 170"/>
              <a:gd name="T42" fmla="*/ 629 w 1019"/>
              <a:gd name="T43" fmla="*/ 81 h 170"/>
              <a:gd name="T44" fmla="*/ 659 w 1019"/>
              <a:gd name="T45" fmla="*/ 99 h 170"/>
              <a:gd name="T46" fmla="*/ 689 w 1019"/>
              <a:gd name="T47" fmla="*/ 109 h 170"/>
              <a:gd name="T48" fmla="*/ 719 w 1019"/>
              <a:gd name="T49" fmla="*/ 77 h 170"/>
              <a:gd name="T50" fmla="*/ 749 w 1019"/>
              <a:gd name="T51" fmla="*/ 41 h 170"/>
              <a:gd name="T52" fmla="*/ 779 w 1019"/>
              <a:gd name="T53" fmla="*/ 46 h 170"/>
              <a:gd name="T54" fmla="*/ 809 w 1019"/>
              <a:gd name="T55" fmla="*/ 0 h 170"/>
              <a:gd name="T56" fmla="*/ 839 w 1019"/>
              <a:gd name="T57" fmla="*/ 124 h 170"/>
              <a:gd name="T58" fmla="*/ 869 w 1019"/>
              <a:gd name="T59" fmla="*/ 65 h 170"/>
              <a:gd name="T60" fmla="*/ 899 w 1019"/>
              <a:gd name="T61" fmla="*/ 116 h 170"/>
              <a:gd name="T62" fmla="*/ 929 w 1019"/>
              <a:gd name="T63" fmla="*/ 170 h 170"/>
              <a:gd name="T64" fmla="*/ 959 w 1019"/>
              <a:gd name="T65" fmla="*/ 114 h 170"/>
              <a:gd name="T66" fmla="*/ 989 w 1019"/>
              <a:gd name="T67" fmla="*/ 39 h 170"/>
              <a:gd name="T68" fmla="*/ 1019 w 1019"/>
              <a:gd name="T69" fmla="*/ 27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019" h="170">
                <a:moveTo>
                  <a:pt x="0" y="113"/>
                </a:moveTo>
                <a:lnTo>
                  <a:pt x="30" y="100"/>
                </a:lnTo>
                <a:lnTo>
                  <a:pt x="60" y="104"/>
                </a:lnTo>
                <a:lnTo>
                  <a:pt x="90" y="100"/>
                </a:lnTo>
                <a:lnTo>
                  <a:pt x="120" y="105"/>
                </a:lnTo>
                <a:lnTo>
                  <a:pt x="150" y="118"/>
                </a:lnTo>
                <a:lnTo>
                  <a:pt x="180" y="107"/>
                </a:lnTo>
                <a:lnTo>
                  <a:pt x="210" y="101"/>
                </a:lnTo>
                <a:lnTo>
                  <a:pt x="240" y="98"/>
                </a:lnTo>
                <a:lnTo>
                  <a:pt x="270" y="119"/>
                </a:lnTo>
                <a:lnTo>
                  <a:pt x="300" y="117"/>
                </a:lnTo>
                <a:lnTo>
                  <a:pt x="330" y="106"/>
                </a:lnTo>
                <a:lnTo>
                  <a:pt x="360" y="120"/>
                </a:lnTo>
                <a:lnTo>
                  <a:pt x="390" y="110"/>
                </a:lnTo>
                <a:lnTo>
                  <a:pt x="420" y="121"/>
                </a:lnTo>
                <a:lnTo>
                  <a:pt x="450" y="118"/>
                </a:lnTo>
                <a:lnTo>
                  <a:pt x="480" y="113"/>
                </a:lnTo>
                <a:lnTo>
                  <a:pt x="510" y="129"/>
                </a:lnTo>
                <a:lnTo>
                  <a:pt x="539" y="149"/>
                </a:lnTo>
                <a:lnTo>
                  <a:pt x="569" y="143"/>
                </a:lnTo>
                <a:lnTo>
                  <a:pt x="599" y="49"/>
                </a:lnTo>
                <a:lnTo>
                  <a:pt x="629" y="81"/>
                </a:lnTo>
                <a:lnTo>
                  <a:pt x="659" y="99"/>
                </a:lnTo>
                <a:lnTo>
                  <a:pt x="689" y="109"/>
                </a:lnTo>
                <a:lnTo>
                  <a:pt x="719" y="77"/>
                </a:lnTo>
                <a:lnTo>
                  <a:pt x="749" y="41"/>
                </a:lnTo>
                <a:lnTo>
                  <a:pt x="779" y="46"/>
                </a:lnTo>
                <a:lnTo>
                  <a:pt x="809" y="0"/>
                </a:lnTo>
                <a:lnTo>
                  <a:pt x="839" y="124"/>
                </a:lnTo>
                <a:lnTo>
                  <a:pt x="869" y="65"/>
                </a:lnTo>
                <a:lnTo>
                  <a:pt x="899" y="116"/>
                </a:lnTo>
                <a:lnTo>
                  <a:pt x="929" y="170"/>
                </a:lnTo>
                <a:lnTo>
                  <a:pt x="959" y="114"/>
                </a:lnTo>
                <a:lnTo>
                  <a:pt x="989" y="39"/>
                </a:lnTo>
                <a:lnTo>
                  <a:pt x="1019" y="27"/>
                </a:lnTo>
              </a:path>
            </a:pathLst>
          </a:custGeom>
          <a:noFill/>
          <a:ln w="38100" cmpd="sng">
            <a:solidFill>
              <a:srgbClr val="CC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2418" name="Freeform 34"/>
          <p:cNvSpPr>
            <a:spLocks/>
          </p:cNvSpPr>
          <p:nvPr/>
        </p:nvSpPr>
        <p:spPr bwMode="auto">
          <a:xfrm>
            <a:off x="2355850" y="3925888"/>
            <a:ext cx="3644900" cy="911225"/>
          </a:xfrm>
          <a:custGeom>
            <a:avLst/>
            <a:gdLst>
              <a:gd name="T0" fmla="*/ 0 w 899"/>
              <a:gd name="T1" fmla="*/ 59 h 208"/>
              <a:gd name="T2" fmla="*/ 30 w 899"/>
              <a:gd name="T3" fmla="*/ 90 h 208"/>
              <a:gd name="T4" fmla="*/ 60 w 899"/>
              <a:gd name="T5" fmla="*/ 50 h 208"/>
              <a:gd name="T6" fmla="*/ 90 w 899"/>
              <a:gd name="T7" fmla="*/ 27 h 208"/>
              <a:gd name="T8" fmla="*/ 120 w 899"/>
              <a:gd name="T9" fmla="*/ 39 h 208"/>
              <a:gd name="T10" fmla="*/ 150 w 899"/>
              <a:gd name="T11" fmla="*/ 26 h 208"/>
              <a:gd name="T12" fmla="*/ 180 w 899"/>
              <a:gd name="T13" fmla="*/ 0 h 208"/>
              <a:gd name="T14" fmla="*/ 210 w 899"/>
              <a:gd name="T15" fmla="*/ 34 h 208"/>
              <a:gd name="T16" fmla="*/ 240 w 899"/>
              <a:gd name="T17" fmla="*/ 44 h 208"/>
              <a:gd name="T18" fmla="*/ 270 w 899"/>
              <a:gd name="T19" fmla="*/ 17 h 208"/>
              <a:gd name="T20" fmla="*/ 300 w 899"/>
              <a:gd name="T21" fmla="*/ 9 h 208"/>
              <a:gd name="T22" fmla="*/ 330 w 899"/>
              <a:gd name="T23" fmla="*/ 44 h 208"/>
              <a:gd name="T24" fmla="*/ 360 w 899"/>
              <a:gd name="T25" fmla="*/ 16 h 208"/>
              <a:gd name="T26" fmla="*/ 390 w 899"/>
              <a:gd name="T27" fmla="*/ 39 h 208"/>
              <a:gd name="T28" fmla="*/ 420 w 899"/>
              <a:gd name="T29" fmla="*/ 39 h 208"/>
              <a:gd name="T30" fmla="*/ 450 w 899"/>
              <a:gd name="T31" fmla="*/ 59 h 208"/>
              <a:gd name="T32" fmla="*/ 480 w 899"/>
              <a:gd name="T33" fmla="*/ 47 h 208"/>
              <a:gd name="T34" fmla="*/ 510 w 899"/>
              <a:gd name="T35" fmla="*/ 55 h 208"/>
              <a:gd name="T36" fmla="*/ 539 w 899"/>
              <a:gd name="T37" fmla="*/ 45 h 208"/>
              <a:gd name="T38" fmla="*/ 569 w 899"/>
              <a:gd name="T39" fmla="*/ 46 h 208"/>
              <a:gd name="T40" fmla="*/ 599 w 899"/>
              <a:gd name="T41" fmla="*/ 61 h 208"/>
              <a:gd name="T42" fmla="*/ 629 w 899"/>
              <a:gd name="T43" fmla="*/ 65 h 208"/>
              <a:gd name="T44" fmla="*/ 659 w 899"/>
              <a:gd name="T45" fmla="*/ 55 h 208"/>
              <a:gd name="T46" fmla="*/ 689 w 899"/>
              <a:gd name="T47" fmla="*/ 135 h 208"/>
              <a:gd name="T48" fmla="*/ 719 w 899"/>
              <a:gd name="T49" fmla="*/ 121 h 208"/>
              <a:gd name="T50" fmla="*/ 749 w 899"/>
              <a:gd name="T51" fmla="*/ 155 h 208"/>
              <a:gd name="T52" fmla="*/ 779 w 899"/>
              <a:gd name="T53" fmla="*/ 141 h 208"/>
              <a:gd name="T54" fmla="*/ 809 w 899"/>
              <a:gd name="T55" fmla="*/ 201 h 208"/>
              <a:gd name="T56" fmla="*/ 839 w 899"/>
              <a:gd name="T57" fmla="*/ 208 h 208"/>
              <a:gd name="T58" fmla="*/ 869 w 899"/>
              <a:gd name="T59" fmla="*/ 182 h 208"/>
              <a:gd name="T60" fmla="*/ 899 w 899"/>
              <a:gd name="T61" fmla="*/ 173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899" h="208">
                <a:moveTo>
                  <a:pt x="0" y="59"/>
                </a:moveTo>
                <a:lnTo>
                  <a:pt x="30" y="90"/>
                </a:lnTo>
                <a:lnTo>
                  <a:pt x="60" y="50"/>
                </a:lnTo>
                <a:lnTo>
                  <a:pt x="90" y="27"/>
                </a:lnTo>
                <a:lnTo>
                  <a:pt x="120" y="39"/>
                </a:lnTo>
                <a:lnTo>
                  <a:pt x="150" y="26"/>
                </a:lnTo>
                <a:lnTo>
                  <a:pt x="180" y="0"/>
                </a:lnTo>
                <a:lnTo>
                  <a:pt x="210" y="34"/>
                </a:lnTo>
                <a:lnTo>
                  <a:pt x="240" y="44"/>
                </a:lnTo>
                <a:lnTo>
                  <a:pt x="270" y="17"/>
                </a:lnTo>
                <a:lnTo>
                  <a:pt x="300" y="9"/>
                </a:lnTo>
                <a:lnTo>
                  <a:pt x="330" y="44"/>
                </a:lnTo>
                <a:lnTo>
                  <a:pt x="360" y="16"/>
                </a:lnTo>
                <a:lnTo>
                  <a:pt x="390" y="39"/>
                </a:lnTo>
                <a:lnTo>
                  <a:pt x="420" y="39"/>
                </a:lnTo>
                <a:lnTo>
                  <a:pt x="450" y="59"/>
                </a:lnTo>
                <a:lnTo>
                  <a:pt x="480" y="47"/>
                </a:lnTo>
                <a:lnTo>
                  <a:pt x="510" y="55"/>
                </a:lnTo>
                <a:lnTo>
                  <a:pt x="539" y="45"/>
                </a:lnTo>
                <a:lnTo>
                  <a:pt x="569" y="46"/>
                </a:lnTo>
                <a:lnTo>
                  <a:pt x="599" y="61"/>
                </a:lnTo>
                <a:lnTo>
                  <a:pt x="629" y="65"/>
                </a:lnTo>
                <a:lnTo>
                  <a:pt x="659" y="55"/>
                </a:lnTo>
                <a:lnTo>
                  <a:pt x="689" y="135"/>
                </a:lnTo>
                <a:lnTo>
                  <a:pt x="719" y="121"/>
                </a:lnTo>
                <a:lnTo>
                  <a:pt x="749" y="155"/>
                </a:lnTo>
                <a:lnTo>
                  <a:pt x="779" y="141"/>
                </a:lnTo>
                <a:lnTo>
                  <a:pt x="809" y="201"/>
                </a:lnTo>
                <a:lnTo>
                  <a:pt x="839" y="208"/>
                </a:lnTo>
                <a:lnTo>
                  <a:pt x="869" y="182"/>
                </a:lnTo>
                <a:lnTo>
                  <a:pt x="899" y="173"/>
                </a:lnTo>
              </a:path>
            </a:pathLst>
          </a:custGeom>
          <a:noFill/>
          <a:ln w="38100" cmpd="sng">
            <a:solidFill>
              <a:srgbClr val="3C5D7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2419" name="Oval 35"/>
          <p:cNvSpPr>
            <a:spLocks noChangeArrowheads="1"/>
          </p:cNvSpPr>
          <p:nvPr/>
        </p:nvSpPr>
        <p:spPr bwMode="auto">
          <a:xfrm>
            <a:off x="2344738" y="3592513"/>
            <a:ext cx="19050" cy="22225"/>
          </a:xfrm>
          <a:prstGeom prst="ellipse">
            <a:avLst/>
          </a:prstGeom>
          <a:solidFill>
            <a:srgbClr val="FFFFFF"/>
          </a:solidFill>
          <a:ln w="444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72420" name="Oval 36"/>
          <p:cNvSpPr>
            <a:spLocks noChangeArrowheads="1"/>
          </p:cNvSpPr>
          <p:nvPr/>
        </p:nvSpPr>
        <p:spPr bwMode="auto">
          <a:xfrm>
            <a:off x="2344738" y="4171950"/>
            <a:ext cx="19050" cy="22225"/>
          </a:xfrm>
          <a:prstGeom prst="ellipse">
            <a:avLst/>
          </a:prstGeom>
          <a:solidFill>
            <a:srgbClr val="FFFFFF"/>
          </a:solidFill>
          <a:ln w="444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72421" name="Rectangle 37"/>
          <p:cNvSpPr>
            <a:spLocks noChangeArrowheads="1"/>
          </p:cNvSpPr>
          <p:nvPr/>
        </p:nvSpPr>
        <p:spPr bwMode="auto">
          <a:xfrm>
            <a:off x="2120900" y="5592763"/>
            <a:ext cx="984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cs-CZ" sz="1200" b="1">
                <a:solidFill>
                  <a:srgbClr val="000000"/>
                </a:solidFill>
              </a:rPr>
              <a:t>0</a:t>
            </a:r>
            <a:endParaRPr lang="cs-CZ" b="1"/>
          </a:p>
        </p:txBody>
      </p:sp>
      <p:sp>
        <p:nvSpPr>
          <p:cNvPr id="272422" name="Rectangle 38"/>
          <p:cNvSpPr>
            <a:spLocks noChangeArrowheads="1"/>
          </p:cNvSpPr>
          <p:nvPr/>
        </p:nvSpPr>
        <p:spPr bwMode="auto">
          <a:xfrm>
            <a:off x="1974850" y="5048250"/>
            <a:ext cx="2952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cs-CZ" sz="1200" b="1">
                <a:solidFill>
                  <a:srgbClr val="000000"/>
                </a:solidFill>
              </a:rPr>
              <a:t>500</a:t>
            </a:r>
            <a:endParaRPr lang="cs-CZ" b="1"/>
          </a:p>
        </p:txBody>
      </p:sp>
      <p:sp>
        <p:nvSpPr>
          <p:cNvPr id="272423" name="Rectangle 39"/>
          <p:cNvSpPr>
            <a:spLocks noChangeArrowheads="1"/>
          </p:cNvSpPr>
          <p:nvPr/>
        </p:nvSpPr>
        <p:spPr bwMode="auto">
          <a:xfrm>
            <a:off x="1901825" y="4503738"/>
            <a:ext cx="39211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cs-CZ" sz="1200" b="1">
                <a:solidFill>
                  <a:srgbClr val="000000"/>
                </a:solidFill>
              </a:rPr>
              <a:t>1000</a:t>
            </a:r>
            <a:endParaRPr lang="cs-CZ" b="1"/>
          </a:p>
        </p:txBody>
      </p:sp>
      <p:sp>
        <p:nvSpPr>
          <p:cNvPr id="272424" name="Rectangle 40"/>
          <p:cNvSpPr>
            <a:spLocks noChangeArrowheads="1"/>
          </p:cNvSpPr>
          <p:nvPr/>
        </p:nvSpPr>
        <p:spPr bwMode="auto">
          <a:xfrm>
            <a:off x="1901825" y="3960813"/>
            <a:ext cx="39211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cs-CZ" sz="1200" b="1">
                <a:solidFill>
                  <a:srgbClr val="000000"/>
                </a:solidFill>
              </a:rPr>
              <a:t>1500</a:t>
            </a:r>
            <a:endParaRPr lang="cs-CZ" b="1"/>
          </a:p>
        </p:txBody>
      </p:sp>
      <p:sp>
        <p:nvSpPr>
          <p:cNvPr id="272425" name="Rectangle 41"/>
          <p:cNvSpPr>
            <a:spLocks noChangeArrowheads="1"/>
          </p:cNvSpPr>
          <p:nvPr/>
        </p:nvSpPr>
        <p:spPr bwMode="auto">
          <a:xfrm>
            <a:off x="1901825" y="3417888"/>
            <a:ext cx="39211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cs-CZ" sz="1200" b="1">
                <a:solidFill>
                  <a:srgbClr val="000000"/>
                </a:solidFill>
              </a:rPr>
              <a:t>2000</a:t>
            </a:r>
            <a:endParaRPr lang="cs-CZ" b="1"/>
          </a:p>
        </p:txBody>
      </p:sp>
      <p:sp>
        <p:nvSpPr>
          <p:cNvPr id="272426" name="Rectangle 42"/>
          <p:cNvSpPr>
            <a:spLocks noChangeArrowheads="1"/>
          </p:cNvSpPr>
          <p:nvPr/>
        </p:nvSpPr>
        <p:spPr bwMode="auto">
          <a:xfrm>
            <a:off x="1901825" y="2874963"/>
            <a:ext cx="39211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cs-CZ" sz="1200" b="1">
                <a:solidFill>
                  <a:srgbClr val="000000"/>
                </a:solidFill>
              </a:rPr>
              <a:t>2500</a:t>
            </a:r>
            <a:endParaRPr lang="cs-CZ" b="1"/>
          </a:p>
        </p:txBody>
      </p:sp>
      <p:sp>
        <p:nvSpPr>
          <p:cNvPr id="272427" name="Rectangle 43"/>
          <p:cNvSpPr>
            <a:spLocks noChangeArrowheads="1"/>
          </p:cNvSpPr>
          <p:nvPr/>
        </p:nvSpPr>
        <p:spPr bwMode="auto">
          <a:xfrm>
            <a:off x="1901825" y="2330450"/>
            <a:ext cx="39211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cs-CZ" sz="1200" b="1">
                <a:solidFill>
                  <a:srgbClr val="000000"/>
                </a:solidFill>
              </a:rPr>
              <a:t>3000</a:t>
            </a:r>
            <a:endParaRPr lang="cs-CZ" b="1"/>
          </a:p>
        </p:txBody>
      </p:sp>
      <p:sp>
        <p:nvSpPr>
          <p:cNvPr id="272428" name="Rectangle 44"/>
          <p:cNvSpPr>
            <a:spLocks noChangeArrowheads="1"/>
          </p:cNvSpPr>
          <p:nvPr/>
        </p:nvSpPr>
        <p:spPr bwMode="auto">
          <a:xfrm>
            <a:off x="2205038" y="5789613"/>
            <a:ext cx="39211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cs-CZ" sz="1200" b="1">
                <a:solidFill>
                  <a:srgbClr val="000000"/>
                </a:solidFill>
              </a:rPr>
              <a:t>1970</a:t>
            </a:r>
            <a:endParaRPr lang="cs-CZ" b="1"/>
          </a:p>
        </p:txBody>
      </p:sp>
      <p:sp>
        <p:nvSpPr>
          <p:cNvPr id="272429" name="Rectangle 45"/>
          <p:cNvSpPr>
            <a:spLocks noChangeArrowheads="1"/>
          </p:cNvSpPr>
          <p:nvPr/>
        </p:nvSpPr>
        <p:spPr bwMode="auto">
          <a:xfrm>
            <a:off x="3427413" y="5797550"/>
            <a:ext cx="3905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cs-CZ" sz="1200" b="1">
                <a:solidFill>
                  <a:srgbClr val="000000"/>
                </a:solidFill>
              </a:rPr>
              <a:t>1980</a:t>
            </a:r>
            <a:endParaRPr lang="cs-CZ" b="1"/>
          </a:p>
        </p:txBody>
      </p:sp>
      <p:sp>
        <p:nvSpPr>
          <p:cNvPr id="272430" name="Rectangle 46"/>
          <p:cNvSpPr>
            <a:spLocks noChangeArrowheads="1"/>
          </p:cNvSpPr>
          <p:nvPr/>
        </p:nvSpPr>
        <p:spPr bwMode="auto">
          <a:xfrm>
            <a:off x="4640263" y="5797550"/>
            <a:ext cx="3905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cs-CZ" sz="1200" b="1">
                <a:solidFill>
                  <a:srgbClr val="000000"/>
                </a:solidFill>
              </a:rPr>
              <a:t>1990</a:t>
            </a:r>
            <a:endParaRPr lang="cs-CZ" b="1"/>
          </a:p>
        </p:txBody>
      </p:sp>
      <p:sp>
        <p:nvSpPr>
          <p:cNvPr id="272431" name="Rectangle 47"/>
          <p:cNvSpPr>
            <a:spLocks noChangeArrowheads="1"/>
          </p:cNvSpPr>
          <p:nvPr/>
        </p:nvSpPr>
        <p:spPr bwMode="auto">
          <a:xfrm>
            <a:off x="5854700" y="5797550"/>
            <a:ext cx="39211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cs-CZ" sz="1200" b="1">
                <a:solidFill>
                  <a:srgbClr val="000000"/>
                </a:solidFill>
              </a:rPr>
              <a:t>2000</a:t>
            </a:r>
            <a:endParaRPr lang="cs-CZ" b="1"/>
          </a:p>
        </p:txBody>
      </p:sp>
      <p:sp>
        <p:nvSpPr>
          <p:cNvPr id="272432" name="Rectangle 48"/>
          <p:cNvSpPr>
            <a:spLocks noChangeArrowheads="1"/>
          </p:cNvSpPr>
          <p:nvPr/>
        </p:nvSpPr>
        <p:spPr bwMode="auto">
          <a:xfrm>
            <a:off x="1816100" y="2216150"/>
            <a:ext cx="4792663" cy="384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2433" name="Text Box 49"/>
          <p:cNvSpPr txBox="1">
            <a:spLocks noChangeArrowheads="1"/>
          </p:cNvSpPr>
          <p:nvPr/>
        </p:nvSpPr>
        <p:spPr bwMode="auto">
          <a:xfrm>
            <a:off x="4830763" y="4862513"/>
            <a:ext cx="1274762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179" tIns="31090" rIns="62179" bIns="31090"/>
          <a:lstStyle/>
          <a:p>
            <a:r>
              <a:rPr lang="cs-CZ" sz="1400" b="1">
                <a:solidFill>
                  <a:srgbClr val="3C5D7E"/>
                </a:solidFill>
              </a:rPr>
              <a:t>ŠVÉDSKO</a:t>
            </a:r>
          </a:p>
        </p:txBody>
      </p:sp>
      <p:sp>
        <p:nvSpPr>
          <p:cNvPr id="272434" name="Text Box 50"/>
          <p:cNvSpPr txBox="1">
            <a:spLocks noChangeArrowheads="1"/>
          </p:cNvSpPr>
          <p:nvPr/>
        </p:nvSpPr>
        <p:spPr bwMode="auto">
          <a:xfrm>
            <a:off x="4830763" y="2455863"/>
            <a:ext cx="1336675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179" tIns="31090" rIns="62179" bIns="31090"/>
          <a:lstStyle/>
          <a:p>
            <a:r>
              <a:rPr lang="cs-CZ" sz="1400" b="1">
                <a:solidFill>
                  <a:srgbClr val="CC0000"/>
                </a:solidFill>
              </a:rPr>
              <a:t>ČESKÁ </a:t>
            </a:r>
          </a:p>
          <a:p>
            <a:r>
              <a:rPr lang="cs-CZ" sz="1400" b="1">
                <a:solidFill>
                  <a:srgbClr val="CC0000"/>
                </a:solidFill>
              </a:rPr>
              <a:t>REPUBLIKA</a:t>
            </a:r>
          </a:p>
        </p:txBody>
      </p:sp>
      <p:sp>
        <p:nvSpPr>
          <p:cNvPr id="272435" name="Text Box 51"/>
          <p:cNvSpPr txBox="1">
            <a:spLocks noChangeArrowheads="1"/>
          </p:cNvSpPr>
          <p:nvPr/>
        </p:nvSpPr>
        <p:spPr bwMode="auto">
          <a:xfrm>
            <a:off x="5486400" y="5973763"/>
            <a:ext cx="1354138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179" tIns="31090" rIns="62179" bIns="31090"/>
          <a:lstStyle/>
          <a:p>
            <a:r>
              <a:rPr lang="cs-CZ" sz="1200" b="1">
                <a:solidFill>
                  <a:srgbClr val="000000"/>
                </a:solidFill>
              </a:rPr>
              <a:t>kalendářní roky</a:t>
            </a:r>
            <a:endParaRPr lang="cs-CZ" b="1"/>
          </a:p>
        </p:txBody>
      </p:sp>
      <p:sp>
        <p:nvSpPr>
          <p:cNvPr id="272436" name="Text Box 52"/>
          <p:cNvSpPr txBox="1">
            <a:spLocks noChangeArrowheads="1"/>
          </p:cNvSpPr>
          <p:nvPr/>
        </p:nvSpPr>
        <p:spPr bwMode="auto">
          <a:xfrm>
            <a:off x="1846263" y="2076450"/>
            <a:ext cx="119538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179" tIns="31090" rIns="62179" bIns="31090"/>
          <a:lstStyle/>
          <a:p>
            <a:r>
              <a:rPr lang="cs-CZ" sz="1200" b="1">
                <a:solidFill>
                  <a:srgbClr val="000000"/>
                </a:solidFill>
              </a:rPr>
              <a:t>počet cigaret</a:t>
            </a:r>
            <a:endParaRPr lang="cs-CZ" b="1"/>
          </a:p>
        </p:txBody>
      </p:sp>
    </p:spTree>
    <p:extLst>
      <p:ext uri="{BB962C8B-B14F-4D97-AF65-F5344CB8AC3E}">
        <p14:creationId xmlns:p14="http://schemas.microsoft.com/office/powerpoint/2010/main" val="31915944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27038"/>
            <a:ext cx="9067800" cy="1143000"/>
          </a:xfrm>
        </p:spPr>
        <p:txBody>
          <a:bodyPr/>
          <a:lstStyle/>
          <a:p>
            <a:r>
              <a:rPr lang="cs-CZ" sz="2800" b="1" dirty="0">
                <a:solidFill>
                  <a:srgbClr val="0000CC"/>
                </a:solidFill>
              </a:rPr>
              <a:t>Průměrné množství ovoce a zeleniny </a:t>
            </a:r>
            <a:br>
              <a:rPr lang="cs-CZ" sz="2800" b="1" dirty="0">
                <a:solidFill>
                  <a:srgbClr val="0000CC"/>
                </a:solidFill>
              </a:rPr>
            </a:br>
            <a:r>
              <a:rPr lang="cs-CZ" sz="2800" b="1" dirty="0">
                <a:solidFill>
                  <a:srgbClr val="0000CC"/>
                </a:solidFill>
              </a:rPr>
              <a:t>na osobu a rok (kg)ve Švédsku a České republice</a:t>
            </a:r>
            <a:r>
              <a:rPr lang="cs-CZ" sz="4000" b="1" dirty="0">
                <a:solidFill>
                  <a:srgbClr val="0000CC"/>
                </a:solidFill>
              </a:rPr>
              <a:t/>
            </a:r>
            <a:br>
              <a:rPr lang="cs-CZ" sz="4000" b="1" dirty="0">
                <a:solidFill>
                  <a:srgbClr val="0000CC"/>
                </a:solidFill>
              </a:rPr>
            </a:br>
            <a:r>
              <a:rPr lang="cs-CZ" sz="2400" dirty="0">
                <a:solidFill>
                  <a:srgbClr val="3C5D7E"/>
                </a:solidFill>
              </a:rPr>
              <a:t>pramen: databáze Světové zdravotnické organizace</a:t>
            </a:r>
            <a:r>
              <a:rPr lang="cs-CZ" sz="4000" dirty="0"/>
              <a:t> </a:t>
            </a:r>
          </a:p>
        </p:txBody>
      </p:sp>
      <p:sp>
        <p:nvSpPr>
          <p:cNvPr id="277507" name="Line 3"/>
          <p:cNvSpPr>
            <a:spLocks noChangeShapeType="1"/>
          </p:cNvSpPr>
          <p:nvPr/>
        </p:nvSpPr>
        <p:spPr bwMode="auto">
          <a:xfrm flipV="1">
            <a:off x="2597150" y="2108200"/>
            <a:ext cx="0" cy="36036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508" name="Line 4"/>
          <p:cNvSpPr>
            <a:spLocks noChangeShapeType="1"/>
          </p:cNvSpPr>
          <p:nvPr/>
        </p:nvSpPr>
        <p:spPr bwMode="auto">
          <a:xfrm flipH="1">
            <a:off x="2525713" y="5711825"/>
            <a:ext cx="714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509" name="Rectangle 5"/>
          <p:cNvSpPr>
            <a:spLocks noChangeArrowheads="1"/>
          </p:cNvSpPr>
          <p:nvPr/>
        </p:nvSpPr>
        <p:spPr bwMode="auto">
          <a:xfrm>
            <a:off x="2243138" y="5635625"/>
            <a:ext cx="25241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 sz="1200" b="1">
                <a:solidFill>
                  <a:srgbClr val="000000"/>
                </a:solidFill>
              </a:rPr>
              <a:t>120</a:t>
            </a:r>
            <a:endParaRPr lang="cs-CZ" b="1"/>
          </a:p>
        </p:txBody>
      </p:sp>
      <p:sp>
        <p:nvSpPr>
          <p:cNvPr id="277510" name="Line 6"/>
          <p:cNvSpPr>
            <a:spLocks noChangeShapeType="1"/>
          </p:cNvSpPr>
          <p:nvPr/>
        </p:nvSpPr>
        <p:spPr bwMode="auto">
          <a:xfrm flipH="1">
            <a:off x="2562225" y="5632450"/>
            <a:ext cx="34925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511" name="Line 7"/>
          <p:cNvSpPr>
            <a:spLocks noChangeShapeType="1"/>
          </p:cNvSpPr>
          <p:nvPr/>
        </p:nvSpPr>
        <p:spPr bwMode="auto">
          <a:xfrm flipH="1">
            <a:off x="2562225" y="5551488"/>
            <a:ext cx="34925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512" name="Line 8"/>
          <p:cNvSpPr>
            <a:spLocks noChangeShapeType="1"/>
          </p:cNvSpPr>
          <p:nvPr/>
        </p:nvSpPr>
        <p:spPr bwMode="auto">
          <a:xfrm flipH="1">
            <a:off x="2562225" y="5472113"/>
            <a:ext cx="34925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513" name="Line 9"/>
          <p:cNvSpPr>
            <a:spLocks noChangeShapeType="1"/>
          </p:cNvSpPr>
          <p:nvPr/>
        </p:nvSpPr>
        <p:spPr bwMode="auto">
          <a:xfrm flipH="1">
            <a:off x="2562225" y="5391150"/>
            <a:ext cx="34925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514" name="Line 10"/>
          <p:cNvSpPr>
            <a:spLocks noChangeShapeType="1"/>
          </p:cNvSpPr>
          <p:nvPr/>
        </p:nvSpPr>
        <p:spPr bwMode="auto">
          <a:xfrm flipH="1">
            <a:off x="2525713" y="5311775"/>
            <a:ext cx="714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515" name="Rectangle 11"/>
          <p:cNvSpPr>
            <a:spLocks noChangeArrowheads="1"/>
          </p:cNvSpPr>
          <p:nvPr/>
        </p:nvSpPr>
        <p:spPr bwMode="auto">
          <a:xfrm>
            <a:off x="2243138" y="5241925"/>
            <a:ext cx="2333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 sz="1100" b="1">
                <a:solidFill>
                  <a:srgbClr val="000000"/>
                </a:solidFill>
              </a:rPr>
              <a:t>130</a:t>
            </a:r>
            <a:endParaRPr lang="cs-CZ" b="1"/>
          </a:p>
        </p:txBody>
      </p:sp>
      <p:sp>
        <p:nvSpPr>
          <p:cNvPr id="277516" name="Line 12"/>
          <p:cNvSpPr>
            <a:spLocks noChangeShapeType="1"/>
          </p:cNvSpPr>
          <p:nvPr/>
        </p:nvSpPr>
        <p:spPr bwMode="auto">
          <a:xfrm>
            <a:off x="2597150" y="5311775"/>
            <a:ext cx="3306763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517" name="Line 13"/>
          <p:cNvSpPr>
            <a:spLocks noChangeShapeType="1"/>
          </p:cNvSpPr>
          <p:nvPr/>
        </p:nvSpPr>
        <p:spPr bwMode="auto">
          <a:xfrm flipH="1">
            <a:off x="2562225" y="5232400"/>
            <a:ext cx="34925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518" name="Line 14"/>
          <p:cNvSpPr>
            <a:spLocks noChangeShapeType="1"/>
          </p:cNvSpPr>
          <p:nvPr/>
        </p:nvSpPr>
        <p:spPr bwMode="auto">
          <a:xfrm flipH="1">
            <a:off x="2562225" y="5151438"/>
            <a:ext cx="34925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519" name="Line 15"/>
          <p:cNvSpPr>
            <a:spLocks noChangeShapeType="1"/>
          </p:cNvSpPr>
          <p:nvPr/>
        </p:nvSpPr>
        <p:spPr bwMode="auto">
          <a:xfrm flipH="1">
            <a:off x="2562225" y="5072063"/>
            <a:ext cx="34925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520" name="Line 16"/>
          <p:cNvSpPr>
            <a:spLocks noChangeShapeType="1"/>
          </p:cNvSpPr>
          <p:nvPr/>
        </p:nvSpPr>
        <p:spPr bwMode="auto">
          <a:xfrm flipH="1">
            <a:off x="2562225" y="4991100"/>
            <a:ext cx="34925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521" name="Line 17"/>
          <p:cNvSpPr>
            <a:spLocks noChangeShapeType="1"/>
          </p:cNvSpPr>
          <p:nvPr/>
        </p:nvSpPr>
        <p:spPr bwMode="auto">
          <a:xfrm flipH="1">
            <a:off x="2525713" y="4911725"/>
            <a:ext cx="714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522" name="Rectangle 18"/>
          <p:cNvSpPr>
            <a:spLocks noChangeArrowheads="1"/>
          </p:cNvSpPr>
          <p:nvPr/>
        </p:nvSpPr>
        <p:spPr bwMode="auto">
          <a:xfrm>
            <a:off x="2247900" y="4819650"/>
            <a:ext cx="2524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 sz="1200" b="1">
                <a:solidFill>
                  <a:srgbClr val="000000"/>
                </a:solidFill>
              </a:rPr>
              <a:t>140</a:t>
            </a:r>
            <a:endParaRPr lang="cs-CZ" b="1"/>
          </a:p>
        </p:txBody>
      </p:sp>
      <p:sp>
        <p:nvSpPr>
          <p:cNvPr id="277523" name="Line 19"/>
          <p:cNvSpPr>
            <a:spLocks noChangeShapeType="1"/>
          </p:cNvSpPr>
          <p:nvPr/>
        </p:nvSpPr>
        <p:spPr bwMode="auto">
          <a:xfrm flipV="1">
            <a:off x="2597150" y="4906963"/>
            <a:ext cx="3317875" cy="4762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524" name="Line 20"/>
          <p:cNvSpPr>
            <a:spLocks noChangeShapeType="1"/>
          </p:cNvSpPr>
          <p:nvPr/>
        </p:nvSpPr>
        <p:spPr bwMode="auto">
          <a:xfrm flipH="1">
            <a:off x="2562225" y="4830763"/>
            <a:ext cx="34925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525" name="Line 21"/>
          <p:cNvSpPr>
            <a:spLocks noChangeShapeType="1"/>
          </p:cNvSpPr>
          <p:nvPr/>
        </p:nvSpPr>
        <p:spPr bwMode="auto">
          <a:xfrm flipH="1">
            <a:off x="2562225" y="4751388"/>
            <a:ext cx="34925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526" name="Line 22"/>
          <p:cNvSpPr>
            <a:spLocks noChangeShapeType="1"/>
          </p:cNvSpPr>
          <p:nvPr/>
        </p:nvSpPr>
        <p:spPr bwMode="auto">
          <a:xfrm flipH="1">
            <a:off x="2562225" y="4670425"/>
            <a:ext cx="34925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527" name="Line 23"/>
          <p:cNvSpPr>
            <a:spLocks noChangeShapeType="1"/>
          </p:cNvSpPr>
          <p:nvPr/>
        </p:nvSpPr>
        <p:spPr bwMode="auto">
          <a:xfrm flipH="1">
            <a:off x="2562225" y="4591050"/>
            <a:ext cx="34925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528" name="Line 24"/>
          <p:cNvSpPr>
            <a:spLocks noChangeShapeType="1"/>
          </p:cNvSpPr>
          <p:nvPr/>
        </p:nvSpPr>
        <p:spPr bwMode="auto">
          <a:xfrm flipH="1">
            <a:off x="2525713" y="4511675"/>
            <a:ext cx="714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529" name="Rectangle 25"/>
          <p:cNvSpPr>
            <a:spLocks noChangeArrowheads="1"/>
          </p:cNvSpPr>
          <p:nvPr/>
        </p:nvSpPr>
        <p:spPr bwMode="auto">
          <a:xfrm>
            <a:off x="2238375" y="4414838"/>
            <a:ext cx="25241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 sz="1200" b="1">
                <a:solidFill>
                  <a:srgbClr val="000000"/>
                </a:solidFill>
              </a:rPr>
              <a:t>150</a:t>
            </a:r>
            <a:endParaRPr lang="cs-CZ" b="1"/>
          </a:p>
        </p:txBody>
      </p:sp>
      <p:sp>
        <p:nvSpPr>
          <p:cNvPr id="277530" name="Line 26"/>
          <p:cNvSpPr>
            <a:spLocks noChangeShapeType="1"/>
          </p:cNvSpPr>
          <p:nvPr/>
        </p:nvSpPr>
        <p:spPr bwMode="auto">
          <a:xfrm flipV="1">
            <a:off x="2597150" y="4506913"/>
            <a:ext cx="3311525" cy="4762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531" name="Line 27"/>
          <p:cNvSpPr>
            <a:spLocks noChangeShapeType="1"/>
          </p:cNvSpPr>
          <p:nvPr/>
        </p:nvSpPr>
        <p:spPr bwMode="auto">
          <a:xfrm flipH="1">
            <a:off x="2562225" y="4430713"/>
            <a:ext cx="34925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532" name="Line 28"/>
          <p:cNvSpPr>
            <a:spLocks noChangeShapeType="1"/>
          </p:cNvSpPr>
          <p:nvPr/>
        </p:nvSpPr>
        <p:spPr bwMode="auto">
          <a:xfrm flipH="1">
            <a:off x="2562225" y="4351338"/>
            <a:ext cx="34925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533" name="Line 29"/>
          <p:cNvSpPr>
            <a:spLocks noChangeShapeType="1"/>
          </p:cNvSpPr>
          <p:nvPr/>
        </p:nvSpPr>
        <p:spPr bwMode="auto">
          <a:xfrm flipH="1">
            <a:off x="2562225" y="4270375"/>
            <a:ext cx="34925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534" name="Line 30"/>
          <p:cNvSpPr>
            <a:spLocks noChangeShapeType="1"/>
          </p:cNvSpPr>
          <p:nvPr/>
        </p:nvSpPr>
        <p:spPr bwMode="auto">
          <a:xfrm flipH="1">
            <a:off x="2562225" y="4191000"/>
            <a:ext cx="34925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535" name="Line 31"/>
          <p:cNvSpPr>
            <a:spLocks noChangeShapeType="1"/>
          </p:cNvSpPr>
          <p:nvPr/>
        </p:nvSpPr>
        <p:spPr bwMode="auto">
          <a:xfrm flipH="1">
            <a:off x="2525713" y="4110038"/>
            <a:ext cx="71437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536" name="Rectangle 32"/>
          <p:cNvSpPr>
            <a:spLocks noChangeArrowheads="1"/>
          </p:cNvSpPr>
          <p:nvPr/>
        </p:nvSpPr>
        <p:spPr bwMode="auto">
          <a:xfrm>
            <a:off x="2228850" y="4011613"/>
            <a:ext cx="25241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 sz="1200" b="1">
                <a:solidFill>
                  <a:srgbClr val="000000"/>
                </a:solidFill>
              </a:rPr>
              <a:t>160</a:t>
            </a:r>
            <a:endParaRPr lang="cs-CZ" b="1"/>
          </a:p>
        </p:txBody>
      </p:sp>
      <p:sp>
        <p:nvSpPr>
          <p:cNvPr id="277537" name="Line 33"/>
          <p:cNvSpPr>
            <a:spLocks noChangeShapeType="1"/>
          </p:cNvSpPr>
          <p:nvPr/>
        </p:nvSpPr>
        <p:spPr bwMode="auto">
          <a:xfrm>
            <a:off x="2597150" y="4110038"/>
            <a:ext cx="3311525" cy="1587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538" name="Line 34"/>
          <p:cNvSpPr>
            <a:spLocks noChangeShapeType="1"/>
          </p:cNvSpPr>
          <p:nvPr/>
        </p:nvSpPr>
        <p:spPr bwMode="auto">
          <a:xfrm flipH="1">
            <a:off x="2562225" y="4030663"/>
            <a:ext cx="34925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539" name="Line 35"/>
          <p:cNvSpPr>
            <a:spLocks noChangeShapeType="1"/>
          </p:cNvSpPr>
          <p:nvPr/>
        </p:nvSpPr>
        <p:spPr bwMode="auto">
          <a:xfrm flipH="1">
            <a:off x="2562225" y="3951288"/>
            <a:ext cx="34925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540" name="Line 36"/>
          <p:cNvSpPr>
            <a:spLocks noChangeShapeType="1"/>
          </p:cNvSpPr>
          <p:nvPr/>
        </p:nvSpPr>
        <p:spPr bwMode="auto">
          <a:xfrm flipH="1">
            <a:off x="2562225" y="3870325"/>
            <a:ext cx="34925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541" name="Line 37"/>
          <p:cNvSpPr>
            <a:spLocks noChangeShapeType="1"/>
          </p:cNvSpPr>
          <p:nvPr/>
        </p:nvSpPr>
        <p:spPr bwMode="auto">
          <a:xfrm flipH="1">
            <a:off x="2562225" y="3790950"/>
            <a:ext cx="34925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542" name="Line 38"/>
          <p:cNvSpPr>
            <a:spLocks noChangeShapeType="1"/>
          </p:cNvSpPr>
          <p:nvPr/>
        </p:nvSpPr>
        <p:spPr bwMode="auto">
          <a:xfrm flipH="1">
            <a:off x="2525713" y="3709988"/>
            <a:ext cx="71437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543" name="Rectangle 39"/>
          <p:cNvSpPr>
            <a:spLocks noChangeArrowheads="1"/>
          </p:cNvSpPr>
          <p:nvPr/>
        </p:nvSpPr>
        <p:spPr bwMode="auto">
          <a:xfrm>
            <a:off x="2238375" y="3611563"/>
            <a:ext cx="25241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 sz="1200" b="1">
                <a:solidFill>
                  <a:srgbClr val="000000"/>
                </a:solidFill>
              </a:rPr>
              <a:t>170</a:t>
            </a:r>
            <a:endParaRPr lang="cs-CZ" b="1"/>
          </a:p>
        </p:txBody>
      </p:sp>
      <p:sp>
        <p:nvSpPr>
          <p:cNvPr id="277544" name="Line 40"/>
          <p:cNvSpPr>
            <a:spLocks noChangeShapeType="1"/>
          </p:cNvSpPr>
          <p:nvPr/>
        </p:nvSpPr>
        <p:spPr bwMode="auto">
          <a:xfrm>
            <a:off x="2597150" y="3709988"/>
            <a:ext cx="3311525" cy="1587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545" name="Line 41"/>
          <p:cNvSpPr>
            <a:spLocks noChangeShapeType="1"/>
          </p:cNvSpPr>
          <p:nvPr/>
        </p:nvSpPr>
        <p:spPr bwMode="auto">
          <a:xfrm flipH="1">
            <a:off x="2562225" y="3630613"/>
            <a:ext cx="34925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546" name="Line 42"/>
          <p:cNvSpPr>
            <a:spLocks noChangeShapeType="1"/>
          </p:cNvSpPr>
          <p:nvPr/>
        </p:nvSpPr>
        <p:spPr bwMode="auto">
          <a:xfrm flipH="1">
            <a:off x="2562225" y="3549650"/>
            <a:ext cx="34925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547" name="Line 43"/>
          <p:cNvSpPr>
            <a:spLocks noChangeShapeType="1"/>
          </p:cNvSpPr>
          <p:nvPr/>
        </p:nvSpPr>
        <p:spPr bwMode="auto">
          <a:xfrm flipH="1">
            <a:off x="2562225" y="3470275"/>
            <a:ext cx="34925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548" name="Line 44"/>
          <p:cNvSpPr>
            <a:spLocks noChangeShapeType="1"/>
          </p:cNvSpPr>
          <p:nvPr/>
        </p:nvSpPr>
        <p:spPr bwMode="auto">
          <a:xfrm flipH="1">
            <a:off x="2562225" y="3389313"/>
            <a:ext cx="34925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549" name="Line 45"/>
          <p:cNvSpPr>
            <a:spLocks noChangeShapeType="1"/>
          </p:cNvSpPr>
          <p:nvPr/>
        </p:nvSpPr>
        <p:spPr bwMode="auto">
          <a:xfrm flipH="1">
            <a:off x="2525713" y="3309938"/>
            <a:ext cx="714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550" name="Rectangle 46"/>
          <p:cNvSpPr>
            <a:spLocks noChangeArrowheads="1"/>
          </p:cNvSpPr>
          <p:nvPr/>
        </p:nvSpPr>
        <p:spPr bwMode="auto">
          <a:xfrm>
            <a:off x="2232025" y="3232150"/>
            <a:ext cx="2524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 sz="1200" b="1">
                <a:solidFill>
                  <a:srgbClr val="000000"/>
                </a:solidFill>
              </a:rPr>
              <a:t>180</a:t>
            </a:r>
            <a:endParaRPr lang="cs-CZ" b="1"/>
          </a:p>
        </p:txBody>
      </p:sp>
      <p:sp>
        <p:nvSpPr>
          <p:cNvPr id="277551" name="Line 47"/>
          <p:cNvSpPr>
            <a:spLocks noChangeShapeType="1"/>
          </p:cNvSpPr>
          <p:nvPr/>
        </p:nvSpPr>
        <p:spPr bwMode="auto">
          <a:xfrm flipV="1">
            <a:off x="2597150" y="3306763"/>
            <a:ext cx="3311525" cy="31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552" name="Line 48"/>
          <p:cNvSpPr>
            <a:spLocks noChangeShapeType="1"/>
          </p:cNvSpPr>
          <p:nvPr/>
        </p:nvSpPr>
        <p:spPr bwMode="auto">
          <a:xfrm flipH="1">
            <a:off x="2562225" y="3230563"/>
            <a:ext cx="34925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553" name="Line 49"/>
          <p:cNvSpPr>
            <a:spLocks noChangeShapeType="1"/>
          </p:cNvSpPr>
          <p:nvPr/>
        </p:nvSpPr>
        <p:spPr bwMode="auto">
          <a:xfrm flipH="1">
            <a:off x="2562225" y="3149600"/>
            <a:ext cx="34925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554" name="Line 50"/>
          <p:cNvSpPr>
            <a:spLocks noChangeShapeType="1"/>
          </p:cNvSpPr>
          <p:nvPr/>
        </p:nvSpPr>
        <p:spPr bwMode="auto">
          <a:xfrm flipH="1">
            <a:off x="2562225" y="3070225"/>
            <a:ext cx="34925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555" name="Line 51"/>
          <p:cNvSpPr>
            <a:spLocks noChangeShapeType="1"/>
          </p:cNvSpPr>
          <p:nvPr/>
        </p:nvSpPr>
        <p:spPr bwMode="auto">
          <a:xfrm flipH="1">
            <a:off x="2562225" y="2989263"/>
            <a:ext cx="34925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556" name="Line 52"/>
          <p:cNvSpPr>
            <a:spLocks noChangeShapeType="1"/>
          </p:cNvSpPr>
          <p:nvPr/>
        </p:nvSpPr>
        <p:spPr bwMode="auto">
          <a:xfrm flipH="1">
            <a:off x="2525713" y="2909888"/>
            <a:ext cx="714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557" name="Rectangle 53"/>
          <p:cNvSpPr>
            <a:spLocks noChangeArrowheads="1"/>
          </p:cNvSpPr>
          <p:nvPr/>
        </p:nvSpPr>
        <p:spPr bwMode="auto">
          <a:xfrm>
            <a:off x="2220913" y="2811463"/>
            <a:ext cx="252412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 sz="1200" b="1">
                <a:solidFill>
                  <a:srgbClr val="000000"/>
                </a:solidFill>
              </a:rPr>
              <a:t>190</a:t>
            </a:r>
            <a:endParaRPr lang="cs-CZ" b="1"/>
          </a:p>
        </p:txBody>
      </p:sp>
      <p:sp>
        <p:nvSpPr>
          <p:cNvPr id="277558" name="Line 54"/>
          <p:cNvSpPr>
            <a:spLocks noChangeShapeType="1"/>
          </p:cNvSpPr>
          <p:nvPr/>
        </p:nvSpPr>
        <p:spPr bwMode="auto">
          <a:xfrm>
            <a:off x="2597150" y="2909888"/>
            <a:ext cx="3306763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559" name="Line 55"/>
          <p:cNvSpPr>
            <a:spLocks noChangeShapeType="1"/>
          </p:cNvSpPr>
          <p:nvPr/>
        </p:nvSpPr>
        <p:spPr bwMode="auto">
          <a:xfrm flipH="1">
            <a:off x="2562225" y="2828925"/>
            <a:ext cx="34925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560" name="Line 56"/>
          <p:cNvSpPr>
            <a:spLocks noChangeShapeType="1"/>
          </p:cNvSpPr>
          <p:nvPr/>
        </p:nvSpPr>
        <p:spPr bwMode="auto">
          <a:xfrm flipH="1">
            <a:off x="2562225" y="2749550"/>
            <a:ext cx="34925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561" name="Line 57"/>
          <p:cNvSpPr>
            <a:spLocks noChangeShapeType="1"/>
          </p:cNvSpPr>
          <p:nvPr/>
        </p:nvSpPr>
        <p:spPr bwMode="auto">
          <a:xfrm flipH="1">
            <a:off x="2562225" y="2668588"/>
            <a:ext cx="34925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562" name="Line 58"/>
          <p:cNvSpPr>
            <a:spLocks noChangeShapeType="1"/>
          </p:cNvSpPr>
          <p:nvPr/>
        </p:nvSpPr>
        <p:spPr bwMode="auto">
          <a:xfrm flipH="1">
            <a:off x="2562225" y="2589213"/>
            <a:ext cx="34925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563" name="Line 59"/>
          <p:cNvSpPr>
            <a:spLocks noChangeShapeType="1"/>
          </p:cNvSpPr>
          <p:nvPr/>
        </p:nvSpPr>
        <p:spPr bwMode="auto">
          <a:xfrm flipH="1">
            <a:off x="2525713" y="2509838"/>
            <a:ext cx="714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564" name="Rectangle 60"/>
          <p:cNvSpPr>
            <a:spLocks noChangeArrowheads="1"/>
          </p:cNvSpPr>
          <p:nvPr/>
        </p:nvSpPr>
        <p:spPr bwMode="auto">
          <a:xfrm>
            <a:off x="2241550" y="2428875"/>
            <a:ext cx="2524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 sz="1200" b="1">
                <a:solidFill>
                  <a:srgbClr val="000000"/>
                </a:solidFill>
              </a:rPr>
              <a:t>200</a:t>
            </a:r>
            <a:endParaRPr lang="cs-CZ" b="1"/>
          </a:p>
        </p:txBody>
      </p:sp>
      <p:sp>
        <p:nvSpPr>
          <p:cNvPr id="277565" name="Line 61"/>
          <p:cNvSpPr>
            <a:spLocks noChangeShapeType="1"/>
          </p:cNvSpPr>
          <p:nvPr/>
        </p:nvSpPr>
        <p:spPr bwMode="auto">
          <a:xfrm flipV="1">
            <a:off x="2597150" y="2505075"/>
            <a:ext cx="3306763" cy="4763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566" name="Line 62"/>
          <p:cNvSpPr>
            <a:spLocks noChangeShapeType="1"/>
          </p:cNvSpPr>
          <p:nvPr/>
        </p:nvSpPr>
        <p:spPr bwMode="auto">
          <a:xfrm flipH="1">
            <a:off x="2562225" y="2428875"/>
            <a:ext cx="34925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567" name="Line 63"/>
          <p:cNvSpPr>
            <a:spLocks noChangeShapeType="1"/>
          </p:cNvSpPr>
          <p:nvPr/>
        </p:nvSpPr>
        <p:spPr bwMode="auto">
          <a:xfrm flipH="1">
            <a:off x="2562225" y="2349500"/>
            <a:ext cx="34925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568" name="Line 64"/>
          <p:cNvSpPr>
            <a:spLocks noChangeShapeType="1"/>
          </p:cNvSpPr>
          <p:nvPr/>
        </p:nvSpPr>
        <p:spPr bwMode="auto">
          <a:xfrm flipH="1">
            <a:off x="2562225" y="2270125"/>
            <a:ext cx="34925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569" name="Line 65"/>
          <p:cNvSpPr>
            <a:spLocks noChangeShapeType="1"/>
          </p:cNvSpPr>
          <p:nvPr/>
        </p:nvSpPr>
        <p:spPr bwMode="auto">
          <a:xfrm flipH="1">
            <a:off x="2562225" y="2189163"/>
            <a:ext cx="34925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570" name="Line 66"/>
          <p:cNvSpPr>
            <a:spLocks noChangeShapeType="1"/>
          </p:cNvSpPr>
          <p:nvPr/>
        </p:nvSpPr>
        <p:spPr bwMode="auto">
          <a:xfrm flipH="1">
            <a:off x="2525713" y="2108200"/>
            <a:ext cx="71437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571" name="Rectangle 67"/>
          <p:cNvSpPr>
            <a:spLocks noChangeArrowheads="1"/>
          </p:cNvSpPr>
          <p:nvPr/>
        </p:nvSpPr>
        <p:spPr bwMode="auto">
          <a:xfrm>
            <a:off x="2251075" y="2030413"/>
            <a:ext cx="25241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 sz="1200" b="1">
                <a:solidFill>
                  <a:srgbClr val="000000"/>
                </a:solidFill>
              </a:rPr>
              <a:t>210</a:t>
            </a:r>
            <a:endParaRPr lang="cs-CZ" b="1"/>
          </a:p>
        </p:txBody>
      </p:sp>
      <p:sp>
        <p:nvSpPr>
          <p:cNvPr id="277572" name="Line 68"/>
          <p:cNvSpPr>
            <a:spLocks noChangeShapeType="1"/>
          </p:cNvSpPr>
          <p:nvPr/>
        </p:nvSpPr>
        <p:spPr bwMode="auto">
          <a:xfrm>
            <a:off x="2597150" y="2108200"/>
            <a:ext cx="3316288" cy="1588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573" name="Line 69"/>
          <p:cNvSpPr>
            <a:spLocks noChangeShapeType="1"/>
          </p:cNvSpPr>
          <p:nvPr/>
        </p:nvSpPr>
        <p:spPr bwMode="auto">
          <a:xfrm flipV="1">
            <a:off x="2597150" y="5707063"/>
            <a:ext cx="3311525" cy="4762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574" name="Line 70"/>
          <p:cNvSpPr>
            <a:spLocks noChangeShapeType="1"/>
          </p:cNvSpPr>
          <p:nvPr/>
        </p:nvSpPr>
        <p:spPr bwMode="auto">
          <a:xfrm>
            <a:off x="2597150" y="5711825"/>
            <a:ext cx="0" cy="714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575" name="Rectangle 71"/>
          <p:cNvSpPr>
            <a:spLocks noChangeArrowheads="1"/>
          </p:cNvSpPr>
          <p:nvPr/>
        </p:nvSpPr>
        <p:spPr bwMode="auto">
          <a:xfrm>
            <a:off x="2460625" y="5797550"/>
            <a:ext cx="3365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 sz="1200" b="1">
                <a:solidFill>
                  <a:srgbClr val="000000"/>
                </a:solidFill>
              </a:rPr>
              <a:t>1970</a:t>
            </a:r>
            <a:endParaRPr lang="cs-CZ" b="1"/>
          </a:p>
        </p:txBody>
      </p:sp>
      <p:sp>
        <p:nvSpPr>
          <p:cNvPr id="277576" name="Line 72"/>
          <p:cNvSpPr>
            <a:spLocks noChangeShapeType="1"/>
          </p:cNvSpPr>
          <p:nvPr/>
        </p:nvSpPr>
        <p:spPr bwMode="auto">
          <a:xfrm flipV="1">
            <a:off x="2597150" y="2108200"/>
            <a:ext cx="0" cy="36036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577" name="Line 73"/>
          <p:cNvSpPr>
            <a:spLocks noChangeShapeType="1"/>
          </p:cNvSpPr>
          <p:nvPr/>
        </p:nvSpPr>
        <p:spPr bwMode="auto">
          <a:xfrm>
            <a:off x="2679700" y="5711825"/>
            <a:ext cx="1588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578" name="Line 74"/>
          <p:cNvSpPr>
            <a:spLocks noChangeShapeType="1"/>
          </p:cNvSpPr>
          <p:nvPr/>
        </p:nvSpPr>
        <p:spPr bwMode="auto">
          <a:xfrm>
            <a:off x="2762250" y="5711825"/>
            <a:ext cx="1588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579" name="Line 75"/>
          <p:cNvSpPr>
            <a:spLocks noChangeShapeType="1"/>
          </p:cNvSpPr>
          <p:nvPr/>
        </p:nvSpPr>
        <p:spPr bwMode="auto">
          <a:xfrm>
            <a:off x="2846388" y="5711825"/>
            <a:ext cx="0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580" name="Line 76"/>
          <p:cNvSpPr>
            <a:spLocks noChangeShapeType="1"/>
          </p:cNvSpPr>
          <p:nvPr/>
        </p:nvSpPr>
        <p:spPr bwMode="auto">
          <a:xfrm>
            <a:off x="2928938" y="5711825"/>
            <a:ext cx="0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581" name="Line 77"/>
          <p:cNvSpPr>
            <a:spLocks noChangeShapeType="1"/>
          </p:cNvSpPr>
          <p:nvPr/>
        </p:nvSpPr>
        <p:spPr bwMode="auto">
          <a:xfrm>
            <a:off x="3011488" y="5711825"/>
            <a:ext cx="0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582" name="Line 78"/>
          <p:cNvSpPr>
            <a:spLocks noChangeShapeType="1"/>
          </p:cNvSpPr>
          <p:nvPr/>
        </p:nvSpPr>
        <p:spPr bwMode="auto">
          <a:xfrm>
            <a:off x="3094038" y="5711825"/>
            <a:ext cx="1587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583" name="Line 79"/>
          <p:cNvSpPr>
            <a:spLocks noChangeShapeType="1"/>
          </p:cNvSpPr>
          <p:nvPr/>
        </p:nvSpPr>
        <p:spPr bwMode="auto">
          <a:xfrm>
            <a:off x="3176588" y="5711825"/>
            <a:ext cx="1587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584" name="Line 80"/>
          <p:cNvSpPr>
            <a:spLocks noChangeShapeType="1"/>
          </p:cNvSpPr>
          <p:nvPr/>
        </p:nvSpPr>
        <p:spPr bwMode="auto">
          <a:xfrm>
            <a:off x="3260725" y="5711825"/>
            <a:ext cx="0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585" name="Line 81"/>
          <p:cNvSpPr>
            <a:spLocks noChangeShapeType="1"/>
          </p:cNvSpPr>
          <p:nvPr/>
        </p:nvSpPr>
        <p:spPr bwMode="auto">
          <a:xfrm>
            <a:off x="3343275" y="5711825"/>
            <a:ext cx="0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586" name="Line 82"/>
          <p:cNvSpPr>
            <a:spLocks noChangeShapeType="1"/>
          </p:cNvSpPr>
          <p:nvPr/>
        </p:nvSpPr>
        <p:spPr bwMode="auto">
          <a:xfrm>
            <a:off x="3425825" y="5711825"/>
            <a:ext cx="0" cy="714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587" name="Rectangle 83"/>
          <p:cNvSpPr>
            <a:spLocks noChangeArrowheads="1"/>
          </p:cNvSpPr>
          <p:nvPr/>
        </p:nvSpPr>
        <p:spPr bwMode="auto">
          <a:xfrm>
            <a:off x="3289300" y="5797550"/>
            <a:ext cx="3365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 sz="1200" b="1">
                <a:solidFill>
                  <a:srgbClr val="000000"/>
                </a:solidFill>
              </a:rPr>
              <a:t>1980</a:t>
            </a:r>
            <a:endParaRPr lang="cs-CZ" b="1"/>
          </a:p>
        </p:txBody>
      </p:sp>
      <p:sp>
        <p:nvSpPr>
          <p:cNvPr id="277588" name="Line 84"/>
          <p:cNvSpPr>
            <a:spLocks noChangeShapeType="1"/>
          </p:cNvSpPr>
          <p:nvPr/>
        </p:nvSpPr>
        <p:spPr bwMode="auto">
          <a:xfrm flipV="1">
            <a:off x="3425825" y="2108200"/>
            <a:ext cx="0" cy="360362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589" name="Line 85"/>
          <p:cNvSpPr>
            <a:spLocks noChangeShapeType="1"/>
          </p:cNvSpPr>
          <p:nvPr/>
        </p:nvSpPr>
        <p:spPr bwMode="auto">
          <a:xfrm>
            <a:off x="3508375" y="5711825"/>
            <a:ext cx="0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590" name="Line 86"/>
          <p:cNvSpPr>
            <a:spLocks noChangeShapeType="1"/>
          </p:cNvSpPr>
          <p:nvPr/>
        </p:nvSpPr>
        <p:spPr bwMode="auto">
          <a:xfrm>
            <a:off x="3590925" y="5711825"/>
            <a:ext cx="0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591" name="Line 87"/>
          <p:cNvSpPr>
            <a:spLocks noChangeShapeType="1"/>
          </p:cNvSpPr>
          <p:nvPr/>
        </p:nvSpPr>
        <p:spPr bwMode="auto">
          <a:xfrm>
            <a:off x="3673475" y="5711825"/>
            <a:ext cx="1588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592" name="Line 88"/>
          <p:cNvSpPr>
            <a:spLocks noChangeShapeType="1"/>
          </p:cNvSpPr>
          <p:nvPr/>
        </p:nvSpPr>
        <p:spPr bwMode="auto">
          <a:xfrm>
            <a:off x="3756025" y="5711825"/>
            <a:ext cx="1588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593" name="Line 89"/>
          <p:cNvSpPr>
            <a:spLocks noChangeShapeType="1"/>
          </p:cNvSpPr>
          <p:nvPr/>
        </p:nvSpPr>
        <p:spPr bwMode="auto">
          <a:xfrm>
            <a:off x="3838575" y="5711825"/>
            <a:ext cx="1588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594" name="Line 90"/>
          <p:cNvSpPr>
            <a:spLocks noChangeShapeType="1"/>
          </p:cNvSpPr>
          <p:nvPr/>
        </p:nvSpPr>
        <p:spPr bwMode="auto">
          <a:xfrm>
            <a:off x="3922713" y="5711825"/>
            <a:ext cx="0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595" name="Line 91"/>
          <p:cNvSpPr>
            <a:spLocks noChangeShapeType="1"/>
          </p:cNvSpPr>
          <p:nvPr/>
        </p:nvSpPr>
        <p:spPr bwMode="auto">
          <a:xfrm>
            <a:off x="4005263" y="5711825"/>
            <a:ext cx="0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596" name="Line 92"/>
          <p:cNvSpPr>
            <a:spLocks noChangeShapeType="1"/>
          </p:cNvSpPr>
          <p:nvPr/>
        </p:nvSpPr>
        <p:spPr bwMode="auto">
          <a:xfrm>
            <a:off x="4087813" y="5711825"/>
            <a:ext cx="1587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597" name="Line 93"/>
          <p:cNvSpPr>
            <a:spLocks noChangeShapeType="1"/>
          </p:cNvSpPr>
          <p:nvPr/>
        </p:nvSpPr>
        <p:spPr bwMode="auto">
          <a:xfrm>
            <a:off x="4170363" y="5711825"/>
            <a:ext cx="1587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598" name="Line 94"/>
          <p:cNvSpPr>
            <a:spLocks noChangeShapeType="1"/>
          </p:cNvSpPr>
          <p:nvPr/>
        </p:nvSpPr>
        <p:spPr bwMode="auto">
          <a:xfrm>
            <a:off x="4252913" y="5711825"/>
            <a:ext cx="1587" cy="714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599" name="Rectangle 95"/>
          <p:cNvSpPr>
            <a:spLocks noChangeArrowheads="1"/>
          </p:cNvSpPr>
          <p:nvPr/>
        </p:nvSpPr>
        <p:spPr bwMode="auto">
          <a:xfrm>
            <a:off x="4116388" y="5797550"/>
            <a:ext cx="3365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 sz="1200" b="1">
                <a:solidFill>
                  <a:srgbClr val="000000"/>
                </a:solidFill>
              </a:rPr>
              <a:t>1990</a:t>
            </a:r>
            <a:endParaRPr lang="cs-CZ" b="1"/>
          </a:p>
        </p:txBody>
      </p:sp>
      <p:sp>
        <p:nvSpPr>
          <p:cNvPr id="277600" name="Line 96"/>
          <p:cNvSpPr>
            <a:spLocks noChangeShapeType="1"/>
          </p:cNvSpPr>
          <p:nvPr/>
        </p:nvSpPr>
        <p:spPr bwMode="auto">
          <a:xfrm flipV="1">
            <a:off x="4252913" y="2108200"/>
            <a:ext cx="1587" cy="360362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601" name="Line 97"/>
          <p:cNvSpPr>
            <a:spLocks noChangeShapeType="1"/>
          </p:cNvSpPr>
          <p:nvPr/>
        </p:nvSpPr>
        <p:spPr bwMode="auto">
          <a:xfrm>
            <a:off x="4337050" y="5711825"/>
            <a:ext cx="0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602" name="Line 98"/>
          <p:cNvSpPr>
            <a:spLocks noChangeShapeType="1"/>
          </p:cNvSpPr>
          <p:nvPr/>
        </p:nvSpPr>
        <p:spPr bwMode="auto">
          <a:xfrm>
            <a:off x="4419600" y="5711825"/>
            <a:ext cx="0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603" name="Line 99"/>
          <p:cNvSpPr>
            <a:spLocks noChangeShapeType="1"/>
          </p:cNvSpPr>
          <p:nvPr/>
        </p:nvSpPr>
        <p:spPr bwMode="auto">
          <a:xfrm>
            <a:off x="4502150" y="5711825"/>
            <a:ext cx="0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604" name="Line 100"/>
          <p:cNvSpPr>
            <a:spLocks noChangeShapeType="1"/>
          </p:cNvSpPr>
          <p:nvPr/>
        </p:nvSpPr>
        <p:spPr bwMode="auto">
          <a:xfrm>
            <a:off x="4584700" y="5711825"/>
            <a:ext cx="0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605" name="Line 101"/>
          <p:cNvSpPr>
            <a:spLocks noChangeShapeType="1"/>
          </p:cNvSpPr>
          <p:nvPr/>
        </p:nvSpPr>
        <p:spPr bwMode="auto">
          <a:xfrm>
            <a:off x="4667250" y="5711825"/>
            <a:ext cx="1588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606" name="Line 102"/>
          <p:cNvSpPr>
            <a:spLocks noChangeShapeType="1"/>
          </p:cNvSpPr>
          <p:nvPr/>
        </p:nvSpPr>
        <p:spPr bwMode="auto">
          <a:xfrm>
            <a:off x="4749800" y="5711825"/>
            <a:ext cx="1588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607" name="Line 103"/>
          <p:cNvSpPr>
            <a:spLocks noChangeShapeType="1"/>
          </p:cNvSpPr>
          <p:nvPr/>
        </p:nvSpPr>
        <p:spPr bwMode="auto">
          <a:xfrm>
            <a:off x="4832350" y="5711825"/>
            <a:ext cx="1588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608" name="Line 104"/>
          <p:cNvSpPr>
            <a:spLocks noChangeShapeType="1"/>
          </p:cNvSpPr>
          <p:nvPr/>
        </p:nvSpPr>
        <p:spPr bwMode="auto">
          <a:xfrm>
            <a:off x="4916488" y="5711825"/>
            <a:ext cx="0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609" name="Line 105"/>
          <p:cNvSpPr>
            <a:spLocks noChangeShapeType="1"/>
          </p:cNvSpPr>
          <p:nvPr/>
        </p:nvSpPr>
        <p:spPr bwMode="auto">
          <a:xfrm>
            <a:off x="4999038" y="5711825"/>
            <a:ext cx="0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610" name="Line 106"/>
          <p:cNvSpPr>
            <a:spLocks noChangeShapeType="1"/>
          </p:cNvSpPr>
          <p:nvPr/>
        </p:nvSpPr>
        <p:spPr bwMode="auto">
          <a:xfrm>
            <a:off x="5081588" y="5711825"/>
            <a:ext cx="1587" cy="714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611" name="Line 107"/>
          <p:cNvSpPr>
            <a:spLocks noChangeShapeType="1"/>
          </p:cNvSpPr>
          <p:nvPr/>
        </p:nvSpPr>
        <p:spPr bwMode="auto">
          <a:xfrm flipV="1">
            <a:off x="5081588" y="2108200"/>
            <a:ext cx="1587" cy="360362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612" name="Line 108"/>
          <p:cNvSpPr>
            <a:spLocks noChangeShapeType="1"/>
          </p:cNvSpPr>
          <p:nvPr/>
        </p:nvSpPr>
        <p:spPr bwMode="auto">
          <a:xfrm>
            <a:off x="5164138" y="5711825"/>
            <a:ext cx="1587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613" name="Line 109"/>
          <p:cNvSpPr>
            <a:spLocks noChangeShapeType="1"/>
          </p:cNvSpPr>
          <p:nvPr/>
        </p:nvSpPr>
        <p:spPr bwMode="auto">
          <a:xfrm>
            <a:off x="5246688" y="5711825"/>
            <a:ext cx="1587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614" name="Line 110"/>
          <p:cNvSpPr>
            <a:spLocks noChangeShapeType="1"/>
          </p:cNvSpPr>
          <p:nvPr/>
        </p:nvSpPr>
        <p:spPr bwMode="auto">
          <a:xfrm>
            <a:off x="5330825" y="5711825"/>
            <a:ext cx="0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615" name="Line 111"/>
          <p:cNvSpPr>
            <a:spLocks noChangeShapeType="1"/>
          </p:cNvSpPr>
          <p:nvPr/>
        </p:nvSpPr>
        <p:spPr bwMode="auto">
          <a:xfrm>
            <a:off x="5413375" y="5711825"/>
            <a:ext cx="0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616" name="Line 112"/>
          <p:cNvSpPr>
            <a:spLocks noChangeShapeType="1"/>
          </p:cNvSpPr>
          <p:nvPr/>
        </p:nvSpPr>
        <p:spPr bwMode="auto">
          <a:xfrm>
            <a:off x="5495925" y="5711825"/>
            <a:ext cx="0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617" name="Line 113"/>
          <p:cNvSpPr>
            <a:spLocks noChangeShapeType="1"/>
          </p:cNvSpPr>
          <p:nvPr/>
        </p:nvSpPr>
        <p:spPr bwMode="auto">
          <a:xfrm>
            <a:off x="5578475" y="5711825"/>
            <a:ext cx="0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618" name="Line 114"/>
          <p:cNvSpPr>
            <a:spLocks noChangeShapeType="1"/>
          </p:cNvSpPr>
          <p:nvPr/>
        </p:nvSpPr>
        <p:spPr bwMode="auto">
          <a:xfrm>
            <a:off x="5661025" y="5711825"/>
            <a:ext cx="0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619" name="Line 115"/>
          <p:cNvSpPr>
            <a:spLocks noChangeShapeType="1"/>
          </p:cNvSpPr>
          <p:nvPr/>
        </p:nvSpPr>
        <p:spPr bwMode="auto">
          <a:xfrm>
            <a:off x="5743575" y="5711825"/>
            <a:ext cx="1588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620" name="Line 116"/>
          <p:cNvSpPr>
            <a:spLocks noChangeShapeType="1"/>
          </p:cNvSpPr>
          <p:nvPr/>
        </p:nvSpPr>
        <p:spPr bwMode="auto">
          <a:xfrm>
            <a:off x="5826125" y="5711825"/>
            <a:ext cx="1588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621" name="Line 117"/>
          <p:cNvSpPr>
            <a:spLocks noChangeShapeType="1"/>
          </p:cNvSpPr>
          <p:nvPr/>
        </p:nvSpPr>
        <p:spPr bwMode="auto">
          <a:xfrm>
            <a:off x="5910263" y="5711825"/>
            <a:ext cx="0" cy="714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622" name="Rectangle 118"/>
          <p:cNvSpPr>
            <a:spLocks noChangeArrowheads="1"/>
          </p:cNvSpPr>
          <p:nvPr/>
        </p:nvSpPr>
        <p:spPr bwMode="auto">
          <a:xfrm>
            <a:off x="5773738" y="5797550"/>
            <a:ext cx="3365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 sz="1200" b="1">
                <a:solidFill>
                  <a:srgbClr val="000000"/>
                </a:solidFill>
              </a:rPr>
              <a:t>2010</a:t>
            </a:r>
            <a:endParaRPr lang="cs-CZ" b="1"/>
          </a:p>
        </p:txBody>
      </p:sp>
      <p:sp>
        <p:nvSpPr>
          <p:cNvPr id="277623" name="Line 119"/>
          <p:cNvSpPr>
            <a:spLocks noChangeShapeType="1"/>
          </p:cNvSpPr>
          <p:nvPr/>
        </p:nvSpPr>
        <p:spPr bwMode="auto">
          <a:xfrm flipV="1">
            <a:off x="5910263" y="2108200"/>
            <a:ext cx="0" cy="360362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624" name="Line 120"/>
          <p:cNvSpPr>
            <a:spLocks noChangeShapeType="1"/>
          </p:cNvSpPr>
          <p:nvPr/>
        </p:nvSpPr>
        <p:spPr bwMode="auto">
          <a:xfrm>
            <a:off x="2597150" y="5551488"/>
            <a:ext cx="82550" cy="39687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625" name="Line 121"/>
          <p:cNvSpPr>
            <a:spLocks noChangeShapeType="1"/>
          </p:cNvSpPr>
          <p:nvPr/>
        </p:nvSpPr>
        <p:spPr bwMode="auto">
          <a:xfrm>
            <a:off x="2679700" y="5591175"/>
            <a:ext cx="82550" cy="120650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626" name="Line 122"/>
          <p:cNvSpPr>
            <a:spLocks noChangeShapeType="1"/>
          </p:cNvSpPr>
          <p:nvPr/>
        </p:nvSpPr>
        <p:spPr bwMode="auto">
          <a:xfrm flipV="1">
            <a:off x="2846388" y="5551488"/>
            <a:ext cx="82550" cy="160337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627" name="Line 123"/>
          <p:cNvSpPr>
            <a:spLocks noChangeShapeType="1"/>
          </p:cNvSpPr>
          <p:nvPr/>
        </p:nvSpPr>
        <p:spPr bwMode="auto">
          <a:xfrm flipV="1">
            <a:off x="2928938" y="5472113"/>
            <a:ext cx="82550" cy="79375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628" name="Line 124"/>
          <p:cNvSpPr>
            <a:spLocks noChangeShapeType="1"/>
          </p:cNvSpPr>
          <p:nvPr/>
        </p:nvSpPr>
        <p:spPr bwMode="auto">
          <a:xfrm flipV="1">
            <a:off x="3011488" y="5151438"/>
            <a:ext cx="82550" cy="320675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629" name="Line 125"/>
          <p:cNvSpPr>
            <a:spLocks noChangeShapeType="1"/>
          </p:cNvSpPr>
          <p:nvPr/>
        </p:nvSpPr>
        <p:spPr bwMode="auto">
          <a:xfrm>
            <a:off x="3094038" y="5151438"/>
            <a:ext cx="82550" cy="39687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630" name="Line 126"/>
          <p:cNvSpPr>
            <a:spLocks noChangeShapeType="1"/>
          </p:cNvSpPr>
          <p:nvPr/>
        </p:nvSpPr>
        <p:spPr bwMode="auto">
          <a:xfrm>
            <a:off x="3176588" y="5191125"/>
            <a:ext cx="84137" cy="360363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631" name="Line 127"/>
          <p:cNvSpPr>
            <a:spLocks noChangeShapeType="1"/>
          </p:cNvSpPr>
          <p:nvPr/>
        </p:nvSpPr>
        <p:spPr bwMode="auto">
          <a:xfrm flipV="1">
            <a:off x="3260725" y="5191125"/>
            <a:ext cx="82550" cy="360363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632" name="Line 128"/>
          <p:cNvSpPr>
            <a:spLocks noChangeShapeType="1"/>
          </p:cNvSpPr>
          <p:nvPr/>
        </p:nvSpPr>
        <p:spPr bwMode="auto">
          <a:xfrm>
            <a:off x="3343275" y="5191125"/>
            <a:ext cx="82550" cy="241300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633" name="Line 129"/>
          <p:cNvSpPr>
            <a:spLocks noChangeShapeType="1"/>
          </p:cNvSpPr>
          <p:nvPr/>
        </p:nvSpPr>
        <p:spPr bwMode="auto">
          <a:xfrm flipV="1">
            <a:off x="3425825" y="5232400"/>
            <a:ext cx="82550" cy="200025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634" name="Line 130"/>
          <p:cNvSpPr>
            <a:spLocks noChangeShapeType="1"/>
          </p:cNvSpPr>
          <p:nvPr/>
        </p:nvSpPr>
        <p:spPr bwMode="auto">
          <a:xfrm>
            <a:off x="3508375" y="5232400"/>
            <a:ext cx="82550" cy="158750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635" name="Line 131"/>
          <p:cNvSpPr>
            <a:spLocks noChangeShapeType="1"/>
          </p:cNvSpPr>
          <p:nvPr/>
        </p:nvSpPr>
        <p:spPr bwMode="auto">
          <a:xfrm>
            <a:off x="3590925" y="5391150"/>
            <a:ext cx="82550" cy="80963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636" name="Line 132"/>
          <p:cNvSpPr>
            <a:spLocks noChangeShapeType="1"/>
          </p:cNvSpPr>
          <p:nvPr/>
        </p:nvSpPr>
        <p:spPr bwMode="auto">
          <a:xfrm flipV="1">
            <a:off x="3673475" y="5351463"/>
            <a:ext cx="82550" cy="120650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637" name="Line 133"/>
          <p:cNvSpPr>
            <a:spLocks noChangeShapeType="1"/>
          </p:cNvSpPr>
          <p:nvPr/>
        </p:nvSpPr>
        <p:spPr bwMode="auto">
          <a:xfrm flipV="1">
            <a:off x="3756025" y="5232400"/>
            <a:ext cx="82550" cy="119063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638" name="Line 134"/>
          <p:cNvSpPr>
            <a:spLocks noChangeShapeType="1"/>
          </p:cNvSpPr>
          <p:nvPr/>
        </p:nvSpPr>
        <p:spPr bwMode="auto">
          <a:xfrm flipV="1">
            <a:off x="3838575" y="5111750"/>
            <a:ext cx="84138" cy="120650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639" name="Line 135"/>
          <p:cNvSpPr>
            <a:spLocks noChangeShapeType="1"/>
          </p:cNvSpPr>
          <p:nvPr/>
        </p:nvSpPr>
        <p:spPr bwMode="auto">
          <a:xfrm flipV="1">
            <a:off x="3922713" y="5030788"/>
            <a:ext cx="82550" cy="80962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640" name="Line 136"/>
          <p:cNvSpPr>
            <a:spLocks noChangeShapeType="1"/>
          </p:cNvSpPr>
          <p:nvPr/>
        </p:nvSpPr>
        <p:spPr bwMode="auto">
          <a:xfrm flipV="1">
            <a:off x="4005263" y="4391025"/>
            <a:ext cx="82550" cy="639763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641" name="Line 137"/>
          <p:cNvSpPr>
            <a:spLocks noChangeShapeType="1"/>
          </p:cNvSpPr>
          <p:nvPr/>
        </p:nvSpPr>
        <p:spPr bwMode="auto">
          <a:xfrm flipV="1">
            <a:off x="4087813" y="4230688"/>
            <a:ext cx="82550" cy="160337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642" name="Line 138"/>
          <p:cNvSpPr>
            <a:spLocks noChangeShapeType="1"/>
          </p:cNvSpPr>
          <p:nvPr/>
        </p:nvSpPr>
        <p:spPr bwMode="auto">
          <a:xfrm flipV="1">
            <a:off x="4170363" y="4070350"/>
            <a:ext cx="82550" cy="160338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643" name="Line 139"/>
          <p:cNvSpPr>
            <a:spLocks noChangeShapeType="1"/>
          </p:cNvSpPr>
          <p:nvPr/>
        </p:nvSpPr>
        <p:spPr bwMode="auto">
          <a:xfrm>
            <a:off x="4252913" y="4070350"/>
            <a:ext cx="84137" cy="479425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644" name="Line 140"/>
          <p:cNvSpPr>
            <a:spLocks noChangeShapeType="1"/>
          </p:cNvSpPr>
          <p:nvPr/>
        </p:nvSpPr>
        <p:spPr bwMode="auto">
          <a:xfrm flipV="1">
            <a:off x="4337050" y="4351338"/>
            <a:ext cx="82550" cy="198437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645" name="Line 141"/>
          <p:cNvSpPr>
            <a:spLocks noChangeShapeType="1"/>
          </p:cNvSpPr>
          <p:nvPr/>
        </p:nvSpPr>
        <p:spPr bwMode="auto">
          <a:xfrm>
            <a:off x="4419600" y="4351338"/>
            <a:ext cx="82550" cy="79375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646" name="Line 142"/>
          <p:cNvSpPr>
            <a:spLocks noChangeShapeType="1"/>
          </p:cNvSpPr>
          <p:nvPr/>
        </p:nvSpPr>
        <p:spPr bwMode="auto">
          <a:xfrm flipV="1">
            <a:off x="4502150" y="4110038"/>
            <a:ext cx="82550" cy="320675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647" name="Line 143"/>
          <p:cNvSpPr>
            <a:spLocks noChangeShapeType="1"/>
          </p:cNvSpPr>
          <p:nvPr/>
        </p:nvSpPr>
        <p:spPr bwMode="auto">
          <a:xfrm>
            <a:off x="4584700" y="4110038"/>
            <a:ext cx="82550" cy="601662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648" name="Line 144"/>
          <p:cNvSpPr>
            <a:spLocks noChangeShapeType="1"/>
          </p:cNvSpPr>
          <p:nvPr/>
        </p:nvSpPr>
        <p:spPr bwMode="auto">
          <a:xfrm flipV="1">
            <a:off x="4667250" y="4470400"/>
            <a:ext cx="82550" cy="241300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649" name="Line 145"/>
          <p:cNvSpPr>
            <a:spLocks noChangeShapeType="1"/>
          </p:cNvSpPr>
          <p:nvPr/>
        </p:nvSpPr>
        <p:spPr bwMode="auto">
          <a:xfrm flipV="1">
            <a:off x="4749800" y="4030663"/>
            <a:ext cx="82550" cy="439737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650" name="Line 146"/>
          <p:cNvSpPr>
            <a:spLocks noChangeShapeType="1"/>
          </p:cNvSpPr>
          <p:nvPr/>
        </p:nvSpPr>
        <p:spPr bwMode="auto">
          <a:xfrm flipV="1">
            <a:off x="4832350" y="3951288"/>
            <a:ext cx="84138" cy="79375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651" name="Line 147"/>
          <p:cNvSpPr>
            <a:spLocks noChangeShapeType="1"/>
          </p:cNvSpPr>
          <p:nvPr/>
        </p:nvSpPr>
        <p:spPr bwMode="auto">
          <a:xfrm flipV="1">
            <a:off x="4916488" y="3589338"/>
            <a:ext cx="82550" cy="361950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652" name="Line 148"/>
          <p:cNvSpPr>
            <a:spLocks noChangeShapeType="1"/>
          </p:cNvSpPr>
          <p:nvPr/>
        </p:nvSpPr>
        <p:spPr bwMode="auto">
          <a:xfrm>
            <a:off x="4999038" y="3589338"/>
            <a:ext cx="82550" cy="41275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653" name="Line 149"/>
          <p:cNvSpPr>
            <a:spLocks noChangeShapeType="1"/>
          </p:cNvSpPr>
          <p:nvPr/>
        </p:nvSpPr>
        <p:spPr bwMode="auto">
          <a:xfrm flipV="1">
            <a:off x="5081588" y="3389313"/>
            <a:ext cx="82550" cy="241300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654" name="Line 150"/>
          <p:cNvSpPr>
            <a:spLocks noChangeShapeType="1"/>
          </p:cNvSpPr>
          <p:nvPr/>
        </p:nvSpPr>
        <p:spPr bwMode="auto">
          <a:xfrm flipV="1">
            <a:off x="5164138" y="3109913"/>
            <a:ext cx="82550" cy="279400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655" name="Line 151"/>
          <p:cNvSpPr>
            <a:spLocks noChangeShapeType="1"/>
          </p:cNvSpPr>
          <p:nvPr/>
        </p:nvSpPr>
        <p:spPr bwMode="auto">
          <a:xfrm flipV="1">
            <a:off x="5246688" y="2789238"/>
            <a:ext cx="84137" cy="320675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656" name="Line 152"/>
          <p:cNvSpPr>
            <a:spLocks noChangeShapeType="1"/>
          </p:cNvSpPr>
          <p:nvPr/>
        </p:nvSpPr>
        <p:spPr bwMode="auto">
          <a:xfrm flipV="1">
            <a:off x="5330825" y="2589213"/>
            <a:ext cx="82550" cy="200025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657" name="Line 153"/>
          <p:cNvSpPr>
            <a:spLocks noChangeShapeType="1"/>
          </p:cNvSpPr>
          <p:nvPr/>
        </p:nvSpPr>
        <p:spPr bwMode="auto">
          <a:xfrm>
            <a:off x="5413375" y="2589213"/>
            <a:ext cx="82550" cy="160337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658" name="Line 154"/>
          <p:cNvSpPr>
            <a:spLocks noChangeShapeType="1"/>
          </p:cNvSpPr>
          <p:nvPr/>
        </p:nvSpPr>
        <p:spPr bwMode="auto">
          <a:xfrm flipV="1">
            <a:off x="5495925" y="2509838"/>
            <a:ext cx="82550" cy="239712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659" name="Line 155"/>
          <p:cNvSpPr>
            <a:spLocks noChangeShapeType="1"/>
          </p:cNvSpPr>
          <p:nvPr/>
        </p:nvSpPr>
        <p:spPr bwMode="auto">
          <a:xfrm flipV="1">
            <a:off x="5578475" y="2308225"/>
            <a:ext cx="82550" cy="201613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660" name="Line 156"/>
          <p:cNvSpPr>
            <a:spLocks noChangeShapeType="1"/>
          </p:cNvSpPr>
          <p:nvPr/>
        </p:nvSpPr>
        <p:spPr bwMode="auto">
          <a:xfrm flipV="1">
            <a:off x="4502150" y="4951413"/>
            <a:ext cx="82550" cy="319087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661" name="Line 157"/>
          <p:cNvSpPr>
            <a:spLocks noChangeShapeType="1"/>
          </p:cNvSpPr>
          <p:nvPr/>
        </p:nvSpPr>
        <p:spPr bwMode="auto">
          <a:xfrm flipV="1">
            <a:off x="4584700" y="4549775"/>
            <a:ext cx="82550" cy="401638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662" name="Line 158"/>
          <p:cNvSpPr>
            <a:spLocks noChangeShapeType="1"/>
          </p:cNvSpPr>
          <p:nvPr/>
        </p:nvSpPr>
        <p:spPr bwMode="auto">
          <a:xfrm flipV="1">
            <a:off x="4667250" y="4270375"/>
            <a:ext cx="82550" cy="27940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663" name="Line 159"/>
          <p:cNvSpPr>
            <a:spLocks noChangeShapeType="1"/>
          </p:cNvSpPr>
          <p:nvPr/>
        </p:nvSpPr>
        <p:spPr bwMode="auto">
          <a:xfrm>
            <a:off x="4749800" y="4270375"/>
            <a:ext cx="82550" cy="320675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664" name="Line 160"/>
          <p:cNvSpPr>
            <a:spLocks noChangeShapeType="1"/>
          </p:cNvSpPr>
          <p:nvPr/>
        </p:nvSpPr>
        <p:spPr bwMode="auto">
          <a:xfrm flipV="1">
            <a:off x="4832350" y="4430713"/>
            <a:ext cx="84138" cy="160337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665" name="Line 161"/>
          <p:cNvSpPr>
            <a:spLocks noChangeShapeType="1"/>
          </p:cNvSpPr>
          <p:nvPr/>
        </p:nvSpPr>
        <p:spPr bwMode="auto">
          <a:xfrm flipV="1">
            <a:off x="4916488" y="4351338"/>
            <a:ext cx="82550" cy="79375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666" name="Line 162"/>
          <p:cNvSpPr>
            <a:spLocks noChangeShapeType="1"/>
          </p:cNvSpPr>
          <p:nvPr/>
        </p:nvSpPr>
        <p:spPr bwMode="auto">
          <a:xfrm>
            <a:off x="4999038" y="4351338"/>
            <a:ext cx="82550" cy="319087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667" name="Line 163"/>
          <p:cNvSpPr>
            <a:spLocks noChangeShapeType="1"/>
          </p:cNvSpPr>
          <p:nvPr/>
        </p:nvSpPr>
        <p:spPr bwMode="auto">
          <a:xfrm>
            <a:off x="5081588" y="4670425"/>
            <a:ext cx="82550" cy="320675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668" name="Line 164"/>
          <p:cNvSpPr>
            <a:spLocks noChangeShapeType="1"/>
          </p:cNvSpPr>
          <p:nvPr/>
        </p:nvSpPr>
        <p:spPr bwMode="auto">
          <a:xfrm flipV="1">
            <a:off x="5164138" y="4591050"/>
            <a:ext cx="82550" cy="40005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669" name="Line 165"/>
          <p:cNvSpPr>
            <a:spLocks noChangeShapeType="1"/>
          </p:cNvSpPr>
          <p:nvPr/>
        </p:nvSpPr>
        <p:spPr bwMode="auto">
          <a:xfrm flipV="1">
            <a:off x="5246688" y="4470400"/>
            <a:ext cx="84137" cy="12065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670" name="Line 166"/>
          <p:cNvSpPr>
            <a:spLocks noChangeShapeType="1"/>
          </p:cNvSpPr>
          <p:nvPr/>
        </p:nvSpPr>
        <p:spPr bwMode="auto">
          <a:xfrm flipV="1">
            <a:off x="5330825" y="3990975"/>
            <a:ext cx="82550" cy="479425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671" name="Line 167"/>
          <p:cNvSpPr>
            <a:spLocks noChangeShapeType="1"/>
          </p:cNvSpPr>
          <p:nvPr/>
        </p:nvSpPr>
        <p:spPr bwMode="auto">
          <a:xfrm>
            <a:off x="5413375" y="3990975"/>
            <a:ext cx="82550" cy="15875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672" name="Line 168"/>
          <p:cNvSpPr>
            <a:spLocks noChangeShapeType="1"/>
          </p:cNvSpPr>
          <p:nvPr/>
        </p:nvSpPr>
        <p:spPr bwMode="auto">
          <a:xfrm>
            <a:off x="5495925" y="4149725"/>
            <a:ext cx="82550" cy="40005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673" name="Line 169"/>
          <p:cNvSpPr>
            <a:spLocks noChangeShapeType="1"/>
          </p:cNvSpPr>
          <p:nvPr/>
        </p:nvSpPr>
        <p:spPr bwMode="auto">
          <a:xfrm>
            <a:off x="5578475" y="4549775"/>
            <a:ext cx="82550" cy="201613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7674" name="Text Box 170"/>
          <p:cNvSpPr txBox="1">
            <a:spLocks noChangeArrowheads="1"/>
          </p:cNvSpPr>
          <p:nvPr/>
        </p:nvSpPr>
        <p:spPr bwMode="auto">
          <a:xfrm>
            <a:off x="5916613" y="4481513"/>
            <a:ext cx="14208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sz="1400" b="1">
                <a:solidFill>
                  <a:srgbClr val="CC0000"/>
                </a:solidFill>
              </a:rPr>
              <a:t>ČESKÁ REPUBLIKA</a:t>
            </a:r>
          </a:p>
        </p:txBody>
      </p:sp>
      <p:sp>
        <p:nvSpPr>
          <p:cNvPr id="277675" name="Text Box 171"/>
          <p:cNvSpPr txBox="1">
            <a:spLocks noChangeArrowheads="1"/>
          </p:cNvSpPr>
          <p:nvPr/>
        </p:nvSpPr>
        <p:spPr bwMode="auto">
          <a:xfrm>
            <a:off x="5918200" y="2260600"/>
            <a:ext cx="123190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sz="1400" b="1">
                <a:solidFill>
                  <a:srgbClr val="3C5D7E"/>
                </a:solidFill>
              </a:rPr>
              <a:t>ŠVÉDSKO</a:t>
            </a:r>
          </a:p>
        </p:txBody>
      </p:sp>
      <p:sp>
        <p:nvSpPr>
          <p:cNvPr id="277676" name="Rectangle 172"/>
          <p:cNvSpPr>
            <a:spLocks noChangeArrowheads="1"/>
          </p:cNvSpPr>
          <p:nvPr/>
        </p:nvSpPr>
        <p:spPr bwMode="auto">
          <a:xfrm>
            <a:off x="4919663" y="5803900"/>
            <a:ext cx="3365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 sz="1200" b="1">
                <a:solidFill>
                  <a:srgbClr val="000000"/>
                </a:solidFill>
              </a:rPr>
              <a:t>2000</a:t>
            </a:r>
            <a:endParaRPr lang="cs-CZ" b="1"/>
          </a:p>
        </p:txBody>
      </p:sp>
      <p:sp>
        <p:nvSpPr>
          <p:cNvPr id="277677" name="Text Box 173"/>
          <p:cNvSpPr txBox="1">
            <a:spLocks noChangeArrowheads="1"/>
          </p:cNvSpPr>
          <p:nvPr/>
        </p:nvSpPr>
        <p:spPr bwMode="auto">
          <a:xfrm>
            <a:off x="2165350" y="1749425"/>
            <a:ext cx="16700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sz="1200" b="1"/>
              <a:t>kilogramy zeleniny</a:t>
            </a:r>
            <a:endParaRPr lang="cs-CZ" b="1"/>
          </a:p>
        </p:txBody>
      </p:sp>
      <p:sp>
        <p:nvSpPr>
          <p:cNvPr id="277678" name="Text Box 174"/>
          <p:cNvSpPr txBox="1">
            <a:spLocks noChangeArrowheads="1"/>
          </p:cNvSpPr>
          <p:nvPr/>
        </p:nvSpPr>
        <p:spPr bwMode="auto">
          <a:xfrm>
            <a:off x="4972050" y="5940425"/>
            <a:ext cx="13335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sz="1200" b="1"/>
              <a:t>kalendářní roky</a:t>
            </a:r>
            <a:endParaRPr lang="cs-CZ" b="1"/>
          </a:p>
        </p:txBody>
      </p:sp>
    </p:spTree>
    <p:extLst>
      <p:ext uri="{BB962C8B-B14F-4D97-AF65-F5344CB8AC3E}">
        <p14:creationId xmlns:p14="http://schemas.microsoft.com/office/powerpoint/2010/main" val="5360352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cs-CZ" sz="2800" b="1" dirty="0">
                <a:solidFill>
                  <a:srgbClr val="0000CC"/>
                </a:solidFill>
              </a:rPr>
              <a:t>PROCENTO OBÉZNÍCH MUŽŮ A ŽEN NAD 25 LET </a:t>
            </a:r>
            <a:r>
              <a:rPr lang="cs-CZ" sz="2800" dirty="0">
                <a:solidFill>
                  <a:srgbClr val="0000CC"/>
                </a:solidFill>
              </a:rPr>
              <a:t> </a:t>
            </a:r>
            <a:br>
              <a:rPr lang="cs-CZ" sz="2800" dirty="0">
                <a:solidFill>
                  <a:srgbClr val="0000CC"/>
                </a:solidFill>
              </a:rPr>
            </a:br>
            <a:r>
              <a:rPr lang="cs-CZ" sz="2800" dirty="0">
                <a:solidFill>
                  <a:srgbClr val="0000CC"/>
                </a:solidFill>
              </a:rPr>
              <a:t>v České republice a ve Švédsku v letech 1996-1998</a:t>
            </a:r>
          </a:p>
        </p:txBody>
      </p:sp>
      <p:sp>
        <p:nvSpPr>
          <p:cNvPr id="279555" name="AutoShape 3"/>
          <p:cNvSpPr>
            <a:spLocks noChangeAspect="1" noChangeArrowheads="1" noTextEdit="1"/>
          </p:cNvSpPr>
          <p:nvPr/>
        </p:nvSpPr>
        <p:spPr bwMode="auto">
          <a:xfrm>
            <a:off x="1042988" y="1341438"/>
            <a:ext cx="7880350" cy="566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9556" name="Freeform 4"/>
          <p:cNvSpPr>
            <a:spLocks/>
          </p:cNvSpPr>
          <p:nvPr/>
        </p:nvSpPr>
        <p:spPr bwMode="auto">
          <a:xfrm>
            <a:off x="1525588" y="5930900"/>
            <a:ext cx="5387975" cy="185738"/>
          </a:xfrm>
          <a:custGeom>
            <a:avLst/>
            <a:gdLst>
              <a:gd name="T0" fmla="*/ 0 w 3394"/>
              <a:gd name="T1" fmla="*/ 117 h 117"/>
              <a:gd name="T2" fmla="*/ 159 w 3394"/>
              <a:gd name="T3" fmla="*/ 0 h 117"/>
              <a:gd name="T4" fmla="*/ 3394 w 3394"/>
              <a:gd name="T5" fmla="*/ 0 h 117"/>
              <a:gd name="T6" fmla="*/ 3235 w 3394"/>
              <a:gd name="T7" fmla="*/ 117 h 117"/>
              <a:gd name="T8" fmla="*/ 0 w 3394"/>
              <a:gd name="T9" fmla="*/ 117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94" h="117">
                <a:moveTo>
                  <a:pt x="0" y="117"/>
                </a:moveTo>
                <a:lnTo>
                  <a:pt x="159" y="0"/>
                </a:lnTo>
                <a:lnTo>
                  <a:pt x="3394" y="0"/>
                </a:lnTo>
                <a:lnTo>
                  <a:pt x="3235" y="117"/>
                </a:lnTo>
                <a:lnTo>
                  <a:pt x="0" y="117"/>
                </a:lnTo>
                <a:close/>
              </a:path>
            </a:pathLst>
          </a:cu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9557" name="Freeform 5"/>
          <p:cNvSpPr>
            <a:spLocks/>
          </p:cNvSpPr>
          <p:nvPr/>
        </p:nvSpPr>
        <p:spPr bwMode="auto">
          <a:xfrm>
            <a:off x="1525588" y="1606550"/>
            <a:ext cx="252412" cy="4510088"/>
          </a:xfrm>
          <a:custGeom>
            <a:avLst/>
            <a:gdLst>
              <a:gd name="T0" fmla="*/ 0 w 159"/>
              <a:gd name="T1" fmla="*/ 2841 h 2841"/>
              <a:gd name="T2" fmla="*/ 0 w 159"/>
              <a:gd name="T3" fmla="*/ 117 h 2841"/>
              <a:gd name="T4" fmla="*/ 159 w 159"/>
              <a:gd name="T5" fmla="*/ 0 h 2841"/>
              <a:gd name="T6" fmla="*/ 159 w 159"/>
              <a:gd name="T7" fmla="*/ 2724 h 2841"/>
              <a:gd name="T8" fmla="*/ 0 w 159"/>
              <a:gd name="T9" fmla="*/ 2841 h 28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9" h="2841">
                <a:moveTo>
                  <a:pt x="0" y="2841"/>
                </a:moveTo>
                <a:lnTo>
                  <a:pt x="0" y="117"/>
                </a:lnTo>
                <a:lnTo>
                  <a:pt x="159" y="0"/>
                </a:lnTo>
                <a:lnTo>
                  <a:pt x="159" y="2724"/>
                </a:lnTo>
                <a:lnTo>
                  <a:pt x="0" y="2841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9558" name="Rectangle 6"/>
          <p:cNvSpPr>
            <a:spLocks noChangeArrowheads="1"/>
          </p:cNvSpPr>
          <p:nvPr/>
        </p:nvSpPr>
        <p:spPr bwMode="auto">
          <a:xfrm>
            <a:off x="1778000" y="1606550"/>
            <a:ext cx="5135563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9559" name="Freeform 7"/>
          <p:cNvSpPr>
            <a:spLocks/>
          </p:cNvSpPr>
          <p:nvPr/>
        </p:nvSpPr>
        <p:spPr bwMode="auto">
          <a:xfrm>
            <a:off x="1525588" y="5930900"/>
            <a:ext cx="5387975" cy="185738"/>
          </a:xfrm>
          <a:custGeom>
            <a:avLst/>
            <a:gdLst>
              <a:gd name="T0" fmla="*/ 0 w 406"/>
              <a:gd name="T1" fmla="*/ 14 h 14"/>
              <a:gd name="T2" fmla="*/ 19 w 406"/>
              <a:gd name="T3" fmla="*/ 0 h 14"/>
              <a:gd name="T4" fmla="*/ 406 w 406"/>
              <a:gd name="T5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6" h="14">
                <a:moveTo>
                  <a:pt x="0" y="14"/>
                </a:moveTo>
                <a:lnTo>
                  <a:pt x="19" y="0"/>
                </a:lnTo>
                <a:lnTo>
                  <a:pt x="406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9560" name="Freeform 8"/>
          <p:cNvSpPr>
            <a:spLocks/>
          </p:cNvSpPr>
          <p:nvPr/>
        </p:nvSpPr>
        <p:spPr bwMode="auto">
          <a:xfrm>
            <a:off x="1525588" y="5202238"/>
            <a:ext cx="5387975" cy="198437"/>
          </a:xfrm>
          <a:custGeom>
            <a:avLst/>
            <a:gdLst>
              <a:gd name="T0" fmla="*/ 0 w 406"/>
              <a:gd name="T1" fmla="*/ 15 h 15"/>
              <a:gd name="T2" fmla="*/ 19 w 406"/>
              <a:gd name="T3" fmla="*/ 0 h 15"/>
              <a:gd name="T4" fmla="*/ 406 w 406"/>
              <a:gd name="T5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6" h="15">
                <a:moveTo>
                  <a:pt x="0" y="15"/>
                </a:moveTo>
                <a:lnTo>
                  <a:pt x="19" y="0"/>
                </a:lnTo>
                <a:lnTo>
                  <a:pt x="406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9561" name="Freeform 9"/>
          <p:cNvSpPr>
            <a:spLocks/>
          </p:cNvSpPr>
          <p:nvPr/>
        </p:nvSpPr>
        <p:spPr bwMode="auto">
          <a:xfrm>
            <a:off x="1525588" y="4484688"/>
            <a:ext cx="5387975" cy="185737"/>
          </a:xfrm>
          <a:custGeom>
            <a:avLst/>
            <a:gdLst>
              <a:gd name="T0" fmla="*/ 0 w 406"/>
              <a:gd name="T1" fmla="*/ 14 h 14"/>
              <a:gd name="T2" fmla="*/ 19 w 406"/>
              <a:gd name="T3" fmla="*/ 0 h 14"/>
              <a:gd name="T4" fmla="*/ 406 w 406"/>
              <a:gd name="T5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6" h="14">
                <a:moveTo>
                  <a:pt x="0" y="14"/>
                </a:moveTo>
                <a:lnTo>
                  <a:pt x="19" y="0"/>
                </a:lnTo>
                <a:lnTo>
                  <a:pt x="406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9562" name="Freeform 10"/>
          <p:cNvSpPr>
            <a:spLocks/>
          </p:cNvSpPr>
          <p:nvPr/>
        </p:nvSpPr>
        <p:spPr bwMode="auto">
          <a:xfrm>
            <a:off x="1525588" y="3768725"/>
            <a:ext cx="5387975" cy="185738"/>
          </a:xfrm>
          <a:custGeom>
            <a:avLst/>
            <a:gdLst>
              <a:gd name="T0" fmla="*/ 0 w 406"/>
              <a:gd name="T1" fmla="*/ 14 h 14"/>
              <a:gd name="T2" fmla="*/ 19 w 406"/>
              <a:gd name="T3" fmla="*/ 0 h 14"/>
              <a:gd name="T4" fmla="*/ 406 w 406"/>
              <a:gd name="T5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6" h="14">
                <a:moveTo>
                  <a:pt x="0" y="14"/>
                </a:moveTo>
                <a:lnTo>
                  <a:pt x="19" y="0"/>
                </a:lnTo>
                <a:lnTo>
                  <a:pt x="406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9563" name="Freeform 11"/>
          <p:cNvSpPr>
            <a:spLocks/>
          </p:cNvSpPr>
          <p:nvPr/>
        </p:nvSpPr>
        <p:spPr bwMode="auto">
          <a:xfrm>
            <a:off x="1525588" y="3052763"/>
            <a:ext cx="5387975" cy="185737"/>
          </a:xfrm>
          <a:custGeom>
            <a:avLst/>
            <a:gdLst>
              <a:gd name="T0" fmla="*/ 0 w 406"/>
              <a:gd name="T1" fmla="*/ 14 h 14"/>
              <a:gd name="T2" fmla="*/ 19 w 406"/>
              <a:gd name="T3" fmla="*/ 0 h 14"/>
              <a:gd name="T4" fmla="*/ 406 w 406"/>
              <a:gd name="T5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6" h="14">
                <a:moveTo>
                  <a:pt x="0" y="14"/>
                </a:moveTo>
                <a:lnTo>
                  <a:pt x="19" y="0"/>
                </a:lnTo>
                <a:lnTo>
                  <a:pt x="406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9564" name="Freeform 12"/>
          <p:cNvSpPr>
            <a:spLocks/>
          </p:cNvSpPr>
          <p:nvPr/>
        </p:nvSpPr>
        <p:spPr bwMode="auto">
          <a:xfrm>
            <a:off x="1525588" y="2322513"/>
            <a:ext cx="5387975" cy="200025"/>
          </a:xfrm>
          <a:custGeom>
            <a:avLst/>
            <a:gdLst>
              <a:gd name="T0" fmla="*/ 0 w 406"/>
              <a:gd name="T1" fmla="*/ 15 h 15"/>
              <a:gd name="T2" fmla="*/ 19 w 406"/>
              <a:gd name="T3" fmla="*/ 0 h 15"/>
              <a:gd name="T4" fmla="*/ 406 w 406"/>
              <a:gd name="T5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6" h="15">
                <a:moveTo>
                  <a:pt x="0" y="15"/>
                </a:moveTo>
                <a:lnTo>
                  <a:pt x="19" y="0"/>
                </a:lnTo>
                <a:lnTo>
                  <a:pt x="406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9565" name="Freeform 13"/>
          <p:cNvSpPr>
            <a:spLocks/>
          </p:cNvSpPr>
          <p:nvPr/>
        </p:nvSpPr>
        <p:spPr bwMode="auto">
          <a:xfrm>
            <a:off x="1525588" y="1606550"/>
            <a:ext cx="5387975" cy="185738"/>
          </a:xfrm>
          <a:custGeom>
            <a:avLst/>
            <a:gdLst>
              <a:gd name="T0" fmla="*/ 0 w 406"/>
              <a:gd name="T1" fmla="*/ 14 h 14"/>
              <a:gd name="T2" fmla="*/ 19 w 406"/>
              <a:gd name="T3" fmla="*/ 0 h 14"/>
              <a:gd name="T4" fmla="*/ 406 w 406"/>
              <a:gd name="T5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6" h="14">
                <a:moveTo>
                  <a:pt x="0" y="14"/>
                </a:moveTo>
                <a:lnTo>
                  <a:pt x="19" y="0"/>
                </a:lnTo>
                <a:lnTo>
                  <a:pt x="406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9566" name="Freeform 14"/>
          <p:cNvSpPr>
            <a:spLocks/>
          </p:cNvSpPr>
          <p:nvPr/>
        </p:nvSpPr>
        <p:spPr bwMode="auto">
          <a:xfrm>
            <a:off x="1525588" y="5930900"/>
            <a:ext cx="5387975" cy="185738"/>
          </a:xfrm>
          <a:custGeom>
            <a:avLst/>
            <a:gdLst>
              <a:gd name="T0" fmla="*/ 3394 w 3394"/>
              <a:gd name="T1" fmla="*/ 0 h 117"/>
              <a:gd name="T2" fmla="*/ 3235 w 3394"/>
              <a:gd name="T3" fmla="*/ 117 h 117"/>
              <a:gd name="T4" fmla="*/ 0 w 3394"/>
              <a:gd name="T5" fmla="*/ 117 h 117"/>
              <a:gd name="T6" fmla="*/ 159 w 3394"/>
              <a:gd name="T7" fmla="*/ 0 h 117"/>
              <a:gd name="T8" fmla="*/ 3394 w 3394"/>
              <a:gd name="T9" fmla="*/ 0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94" h="117">
                <a:moveTo>
                  <a:pt x="3394" y="0"/>
                </a:moveTo>
                <a:lnTo>
                  <a:pt x="3235" y="117"/>
                </a:lnTo>
                <a:lnTo>
                  <a:pt x="0" y="117"/>
                </a:lnTo>
                <a:lnTo>
                  <a:pt x="159" y="0"/>
                </a:lnTo>
                <a:lnTo>
                  <a:pt x="3394" y="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9567" name="Freeform 15"/>
          <p:cNvSpPr>
            <a:spLocks/>
          </p:cNvSpPr>
          <p:nvPr/>
        </p:nvSpPr>
        <p:spPr bwMode="auto">
          <a:xfrm>
            <a:off x="1525588" y="1606550"/>
            <a:ext cx="252412" cy="4510088"/>
          </a:xfrm>
          <a:custGeom>
            <a:avLst/>
            <a:gdLst>
              <a:gd name="T0" fmla="*/ 0 w 159"/>
              <a:gd name="T1" fmla="*/ 2841 h 2841"/>
              <a:gd name="T2" fmla="*/ 0 w 159"/>
              <a:gd name="T3" fmla="*/ 117 h 2841"/>
              <a:gd name="T4" fmla="*/ 159 w 159"/>
              <a:gd name="T5" fmla="*/ 0 h 2841"/>
              <a:gd name="T6" fmla="*/ 159 w 159"/>
              <a:gd name="T7" fmla="*/ 2724 h 2841"/>
              <a:gd name="T8" fmla="*/ 0 w 159"/>
              <a:gd name="T9" fmla="*/ 2841 h 28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9" h="2841">
                <a:moveTo>
                  <a:pt x="0" y="2841"/>
                </a:moveTo>
                <a:lnTo>
                  <a:pt x="0" y="117"/>
                </a:lnTo>
                <a:lnTo>
                  <a:pt x="159" y="0"/>
                </a:lnTo>
                <a:lnTo>
                  <a:pt x="159" y="2724"/>
                </a:lnTo>
                <a:lnTo>
                  <a:pt x="0" y="2841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9568" name="Rectangle 16"/>
          <p:cNvSpPr>
            <a:spLocks noChangeArrowheads="1"/>
          </p:cNvSpPr>
          <p:nvPr/>
        </p:nvSpPr>
        <p:spPr bwMode="auto">
          <a:xfrm>
            <a:off x="1778000" y="1606550"/>
            <a:ext cx="5135563" cy="43243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9569" name="Freeform 17"/>
          <p:cNvSpPr>
            <a:spLocks/>
          </p:cNvSpPr>
          <p:nvPr/>
        </p:nvSpPr>
        <p:spPr bwMode="auto">
          <a:xfrm>
            <a:off x="2813050" y="2376488"/>
            <a:ext cx="252413" cy="3740150"/>
          </a:xfrm>
          <a:custGeom>
            <a:avLst/>
            <a:gdLst>
              <a:gd name="T0" fmla="*/ 0 w 159"/>
              <a:gd name="T1" fmla="*/ 2356 h 2356"/>
              <a:gd name="T2" fmla="*/ 0 w 159"/>
              <a:gd name="T3" fmla="*/ 117 h 2356"/>
              <a:gd name="T4" fmla="*/ 159 w 159"/>
              <a:gd name="T5" fmla="*/ 0 h 2356"/>
              <a:gd name="T6" fmla="*/ 159 w 159"/>
              <a:gd name="T7" fmla="*/ 2239 h 2356"/>
              <a:gd name="T8" fmla="*/ 0 w 159"/>
              <a:gd name="T9" fmla="*/ 2356 h 2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9" h="2356">
                <a:moveTo>
                  <a:pt x="0" y="2356"/>
                </a:moveTo>
                <a:lnTo>
                  <a:pt x="0" y="117"/>
                </a:lnTo>
                <a:lnTo>
                  <a:pt x="159" y="0"/>
                </a:lnTo>
                <a:lnTo>
                  <a:pt x="159" y="2239"/>
                </a:lnTo>
                <a:lnTo>
                  <a:pt x="0" y="2356"/>
                </a:lnTo>
                <a:close/>
              </a:path>
            </a:pathLst>
          </a:custGeom>
          <a:solidFill>
            <a:srgbClr val="8033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79570" name="Rectangle 18"/>
          <p:cNvSpPr>
            <a:spLocks noChangeArrowheads="1"/>
          </p:cNvSpPr>
          <p:nvPr/>
        </p:nvSpPr>
        <p:spPr bwMode="auto">
          <a:xfrm>
            <a:off x="2070100" y="2562225"/>
            <a:ext cx="742950" cy="3554413"/>
          </a:xfrm>
          <a:prstGeom prst="rect">
            <a:avLst/>
          </a:prstGeom>
          <a:solidFill>
            <a:srgbClr val="FF66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79571" name="Freeform 19"/>
          <p:cNvSpPr>
            <a:spLocks/>
          </p:cNvSpPr>
          <p:nvPr/>
        </p:nvSpPr>
        <p:spPr bwMode="auto">
          <a:xfrm>
            <a:off x="2070100" y="2376488"/>
            <a:ext cx="995363" cy="185737"/>
          </a:xfrm>
          <a:custGeom>
            <a:avLst/>
            <a:gdLst>
              <a:gd name="T0" fmla="*/ 468 w 627"/>
              <a:gd name="T1" fmla="*/ 117 h 117"/>
              <a:gd name="T2" fmla="*/ 627 w 627"/>
              <a:gd name="T3" fmla="*/ 0 h 117"/>
              <a:gd name="T4" fmla="*/ 159 w 627"/>
              <a:gd name="T5" fmla="*/ 0 h 117"/>
              <a:gd name="T6" fmla="*/ 0 w 627"/>
              <a:gd name="T7" fmla="*/ 117 h 117"/>
              <a:gd name="T8" fmla="*/ 468 w 627"/>
              <a:gd name="T9" fmla="*/ 117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7" h="117">
                <a:moveTo>
                  <a:pt x="468" y="117"/>
                </a:moveTo>
                <a:lnTo>
                  <a:pt x="627" y="0"/>
                </a:lnTo>
                <a:lnTo>
                  <a:pt x="159" y="0"/>
                </a:lnTo>
                <a:lnTo>
                  <a:pt x="0" y="117"/>
                </a:lnTo>
                <a:lnTo>
                  <a:pt x="468" y="117"/>
                </a:lnTo>
                <a:close/>
              </a:path>
            </a:pathLst>
          </a:custGeom>
          <a:solidFill>
            <a:srgbClr val="BF4D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79572" name="Freeform 20"/>
          <p:cNvSpPr>
            <a:spLocks/>
          </p:cNvSpPr>
          <p:nvPr/>
        </p:nvSpPr>
        <p:spPr bwMode="auto">
          <a:xfrm>
            <a:off x="3543300" y="4484688"/>
            <a:ext cx="250825" cy="1631950"/>
          </a:xfrm>
          <a:custGeom>
            <a:avLst/>
            <a:gdLst>
              <a:gd name="T0" fmla="*/ 0 w 158"/>
              <a:gd name="T1" fmla="*/ 1028 h 1028"/>
              <a:gd name="T2" fmla="*/ 0 w 158"/>
              <a:gd name="T3" fmla="*/ 117 h 1028"/>
              <a:gd name="T4" fmla="*/ 158 w 158"/>
              <a:gd name="T5" fmla="*/ 0 h 1028"/>
              <a:gd name="T6" fmla="*/ 158 w 158"/>
              <a:gd name="T7" fmla="*/ 911 h 1028"/>
              <a:gd name="T8" fmla="*/ 0 w 158"/>
              <a:gd name="T9" fmla="*/ 1028 h 10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8" h="1028">
                <a:moveTo>
                  <a:pt x="0" y="1028"/>
                </a:moveTo>
                <a:lnTo>
                  <a:pt x="0" y="117"/>
                </a:lnTo>
                <a:lnTo>
                  <a:pt x="158" y="0"/>
                </a:lnTo>
                <a:lnTo>
                  <a:pt x="158" y="911"/>
                </a:lnTo>
                <a:lnTo>
                  <a:pt x="0" y="1028"/>
                </a:lnTo>
                <a:close/>
              </a:path>
            </a:pathLst>
          </a:custGeom>
          <a:solidFill>
            <a:srgbClr val="1A338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79573" name="Rectangle 21"/>
          <p:cNvSpPr>
            <a:spLocks noChangeArrowheads="1"/>
          </p:cNvSpPr>
          <p:nvPr/>
        </p:nvSpPr>
        <p:spPr bwMode="auto">
          <a:xfrm>
            <a:off x="2813050" y="4670425"/>
            <a:ext cx="730250" cy="1446213"/>
          </a:xfrm>
          <a:prstGeom prst="rect">
            <a:avLst/>
          </a:prstGeom>
          <a:solidFill>
            <a:srgbClr val="3366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79574" name="Freeform 22"/>
          <p:cNvSpPr>
            <a:spLocks/>
          </p:cNvSpPr>
          <p:nvPr/>
        </p:nvSpPr>
        <p:spPr bwMode="auto">
          <a:xfrm>
            <a:off x="2813050" y="4484688"/>
            <a:ext cx="981075" cy="185737"/>
          </a:xfrm>
          <a:custGeom>
            <a:avLst/>
            <a:gdLst>
              <a:gd name="T0" fmla="*/ 460 w 618"/>
              <a:gd name="T1" fmla="*/ 117 h 117"/>
              <a:gd name="T2" fmla="*/ 618 w 618"/>
              <a:gd name="T3" fmla="*/ 0 h 117"/>
              <a:gd name="T4" fmla="*/ 159 w 618"/>
              <a:gd name="T5" fmla="*/ 0 h 117"/>
              <a:gd name="T6" fmla="*/ 0 w 618"/>
              <a:gd name="T7" fmla="*/ 117 h 117"/>
              <a:gd name="T8" fmla="*/ 460 w 618"/>
              <a:gd name="T9" fmla="*/ 117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8" h="117">
                <a:moveTo>
                  <a:pt x="460" y="117"/>
                </a:moveTo>
                <a:lnTo>
                  <a:pt x="618" y="0"/>
                </a:lnTo>
                <a:lnTo>
                  <a:pt x="159" y="0"/>
                </a:lnTo>
                <a:lnTo>
                  <a:pt x="0" y="117"/>
                </a:lnTo>
                <a:lnTo>
                  <a:pt x="460" y="117"/>
                </a:lnTo>
                <a:close/>
              </a:path>
            </a:pathLst>
          </a:custGeom>
          <a:solidFill>
            <a:srgbClr val="264DB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79575" name="Rectangle 23"/>
          <p:cNvSpPr>
            <a:spLocks noChangeArrowheads="1"/>
          </p:cNvSpPr>
          <p:nvPr/>
        </p:nvSpPr>
        <p:spPr bwMode="auto">
          <a:xfrm>
            <a:off x="2141538" y="2828925"/>
            <a:ext cx="61753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 sz="2500" b="1">
                <a:solidFill>
                  <a:srgbClr val="663300"/>
                </a:solidFill>
              </a:rPr>
              <a:t>24,7</a:t>
            </a:r>
            <a:endParaRPr lang="cs-CZ">
              <a:solidFill>
                <a:srgbClr val="663300"/>
              </a:solidFill>
            </a:endParaRPr>
          </a:p>
        </p:txBody>
      </p:sp>
      <p:sp>
        <p:nvSpPr>
          <p:cNvPr id="279576" name="Rectangle 24"/>
          <p:cNvSpPr>
            <a:spLocks noChangeArrowheads="1"/>
          </p:cNvSpPr>
          <p:nvPr/>
        </p:nvSpPr>
        <p:spPr bwMode="auto">
          <a:xfrm>
            <a:off x="3008313" y="4794250"/>
            <a:ext cx="3524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 sz="2500" b="1">
                <a:solidFill>
                  <a:schemeClr val="bg1"/>
                </a:solidFill>
              </a:rPr>
              <a:t>10</a:t>
            </a:r>
            <a:endParaRPr lang="cs-CZ">
              <a:solidFill>
                <a:schemeClr val="bg1"/>
              </a:solidFill>
            </a:endParaRPr>
          </a:p>
        </p:txBody>
      </p:sp>
      <p:sp>
        <p:nvSpPr>
          <p:cNvPr id="279577" name="Freeform 25"/>
          <p:cNvSpPr>
            <a:spLocks/>
          </p:cNvSpPr>
          <p:nvPr/>
        </p:nvSpPr>
        <p:spPr bwMode="auto">
          <a:xfrm>
            <a:off x="5373688" y="2151063"/>
            <a:ext cx="252412" cy="3965575"/>
          </a:xfrm>
          <a:custGeom>
            <a:avLst/>
            <a:gdLst>
              <a:gd name="T0" fmla="*/ 0 w 159"/>
              <a:gd name="T1" fmla="*/ 2498 h 2498"/>
              <a:gd name="T2" fmla="*/ 0 w 159"/>
              <a:gd name="T3" fmla="*/ 125 h 2498"/>
              <a:gd name="T4" fmla="*/ 159 w 159"/>
              <a:gd name="T5" fmla="*/ 0 h 2498"/>
              <a:gd name="T6" fmla="*/ 159 w 159"/>
              <a:gd name="T7" fmla="*/ 2381 h 2498"/>
              <a:gd name="T8" fmla="*/ 0 w 159"/>
              <a:gd name="T9" fmla="*/ 2498 h 2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9" h="2498">
                <a:moveTo>
                  <a:pt x="0" y="2498"/>
                </a:moveTo>
                <a:lnTo>
                  <a:pt x="0" y="125"/>
                </a:lnTo>
                <a:lnTo>
                  <a:pt x="159" y="0"/>
                </a:lnTo>
                <a:lnTo>
                  <a:pt x="159" y="2381"/>
                </a:lnTo>
                <a:lnTo>
                  <a:pt x="0" y="2498"/>
                </a:lnTo>
                <a:close/>
              </a:path>
            </a:pathLst>
          </a:custGeom>
          <a:solidFill>
            <a:srgbClr val="8033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79578" name="Rectangle 26"/>
          <p:cNvSpPr>
            <a:spLocks noChangeArrowheads="1"/>
          </p:cNvSpPr>
          <p:nvPr/>
        </p:nvSpPr>
        <p:spPr bwMode="auto">
          <a:xfrm>
            <a:off x="4643438" y="2349500"/>
            <a:ext cx="730250" cy="3767138"/>
          </a:xfrm>
          <a:prstGeom prst="rect">
            <a:avLst/>
          </a:prstGeom>
          <a:solidFill>
            <a:srgbClr val="FF66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79579" name="Freeform 27"/>
          <p:cNvSpPr>
            <a:spLocks/>
          </p:cNvSpPr>
          <p:nvPr/>
        </p:nvSpPr>
        <p:spPr bwMode="auto">
          <a:xfrm>
            <a:off x="4643438" y="2151063"/>
            <a:ext cx="982662" cy="198437"/>
          </a:xfrm>
          <a:custGeom>
            <a:avLst/>
            <a:gdLst>
              <a:gd name="T0" fmla="*/ 460 w 619"/>
              <a:gd name="T1" fmla="*/ 125 h 125"/>
              <a:gd name="T2" fmla="*/ 619 w 619"/>
              <a:gd name="T3" fmla="*/ 0 h 125"/>
              <a:gd name="T4" fmla="*/ 159 w 619"/>
              <a:gd name="T5" fmla="*/ 0 h 125"/>
              <a:gd name="T6" fmla="*/ 0 w 619"/>
              <a:gd name="T7" fmla="*/ 125 h 125"/>
              <a:gd name="T8" fmla="*/ 460 w 619"/>
              <a:gd name="T9" fmla="*/ 125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9" h="125">
                <a:moveTo>
                  <a:pt x="460" y="125"/>
                </a:moveTo>
                <a:lnTo>
                  <a:pt x="619" y="0"/>
                </a:lnTo>
                <a:lnTo>
                  <a:pt x="159" y="0"/>
                </a:lnTo>
                <a:lnTo>
                  <a:pt x="0" y="125"/>
                </a:lnTo>
                <a:lnTo>
                  <a:pt x="460" y="125"/>
                </a:lnTo>
                <a:close/>
              </a:path>
            </a:pathLst>
          </a:custGeom>
          <a:solidFill>
            <a:srgbClr val="BF4D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79580" name="Freeform 28"/>
          <p:cNvSpPr>
            <a:spLocks/>
          </p:cNvSpPr>
          <p:nvPr/>
        </p:nvSpPr>
        <p:spPr bwMode="auto">
          <a:xfrm>
            <a:off x="6116638" y="4206875"/>
            <a:ext cx="252412" cy="1909763"/>
          </a:xfrm>
          <a:custGeom>
            <a:avLst/>
            <a:gdLst>
              <a:gd name="T0" fmla="*/ 0 w 159"/>
              <a:gd name="T1" fmla="*/ 1203 h 1203"/>
              <a:gd name="T2" fmla="*/ 0 w 159"/>
              <a:gd name="T3" fmla="*/ 125 h 1203"/>
              <a:gd name="T4" fmla="*/ 159 w 159"/>
              <a:gd name="T5" fmla="*/ 0 h 1203"/>
              <a:gd name="T6" fmla="*/ 159 w 159"/>
              <a:gd name="T7" fmla="*/ 1086 h 1203"/>
              <a:gd name="T8" fmla="*/ 0 w 159"/>
              <a:gd name="T9" fmla="*/ 1203 h 1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9" h="1203">
                <a:moveTo>
                  <a:pt x="0" y="1203"/>
                </a:moveTo>
                <a:lnTo>
                  <a:pt x="0" y="125"/>
                </a:lnTo>
                <a:lnTo>
                  <a:pt x="159" y="0"/>
                </a:lnTo>
                <a:lnTo>
                  <a:pt x="159" y="1086"/>
                </a:lnTo>
                <a:lnTo>
                  <a:pt x="0" y="1203"/>
                </a:lnTo>
                <a:close/>
              </a:path>
            </a:pathLst>
          </a:custGeom>
          <a:solidFill>
            <a:srgbClr val="1A338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79581" name="Rectangle 29"/>
          <p:cNvSpPr>
            <a:spLocks noChangeArrowheads="1"/>
          </p:cNvSpPr>
          <p:nvPr/>
        </p:nvSpPr>
        <p:spPr bwMode="auto">
          <a:xfrm>
            <a:off x="5373688" y="4405313"/>
            <a:ext cx="742950" cy="1711325"/>
          </a:xfrm>
          <a:prstGeom prst="rect">
            <a:avLst/>
          </a:prstGeom>
          <a:solidFill>
            <a:srgbClr val="3366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79582" name="Freeform 30"/>
          <p:cNvSpPr>
            <a:spLocks/>
          </p:cNvSpPr>
          <p:nvPr/>
        </p:nvSpPr>
        <p:spPr bwMode="auto">
          <a:xfrm>
            <a:off x="5373688" y="4206875"/>
            <a:ext cx="995362" cy="198438"/>
          </a:xfrm>
          <a:custGeom>
            <a:avLst/>
            <a:gdLst>
              <a:gd name="T0" fmla="*/ 468 w 627"/>
              <a:gd name="T1" fmla="*/ 125 h 125"/>
              <a:gd name="T2" fmla="*/ 627 w 627"/>
              <a:gd name="T3" fmla="*/ 0 h 125"/>
              <a:gd name="T4" fmla="*/ 159 w 627"/>
              <a:gd name="T5" fmla="*/ 0 h 125"/>
              <a:gd name="T6" fmla="*/ 0 w 627"/>
              <a:gd name="T7" fmla="*/ 125 h 125"/>
              <a:gd name="T8" fmla="*/ 468 w 627"/>
              <a:gd name="T9" fmla="*/ 125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7" h="125">
                <a:moveTo>
                  <a:pt x="468" y="125"/>
                </a:moveTo>
                <a:lnTo>
                  <a:pt x="627" y="0"/>
                </a:lnTo>
                <a:lnTo>
                  <a:pt x="159" y="0"/>
                </a:lnTo>
                <a:lnTo>
                  <a:pt x="0" y="125"/>
                </a:lnTo>
                <a:lnTo>
                  <a:pt x="468" y="125"/>
                </a:lnTo>
                <a:close/>
              </a:path>
            </a:pathLst>
          </a:custGeom>
          <a:solidFill>
            <a:srgbClr val="264DB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79583" name="Rectangle 31"/>
          <p:cNvSpPr>
            <a:spLocks noChangeArrowheads="1"/>
          </p:cNvSpPr>
          <p:nvPr/>
        </p:nvSpPr>
        <p:spPr bwMode="auto">
          <a:xfrm>
            <a:off x="4705350" y="2832100"/>
            <a:ext cx="6175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 sz="2500" b="1">
                <a:solidFill>
                  <a:srgbClr val="663300"/>
                </a:solidFill>
              </a:rPr>
              <a:t>26,2</a:t>
            </a:r>
            <a:endParaRPr lang="cs-CZ">
              <a:solidFill>
                <a:srgbClr val="663300"/>
              </a:solidFill>
            </a:endParaRPr>
          </a:p>
        </p:txBody>
      </p:sp>
      <p:sp>
        <p:nvSpPr>
          <p:cNvPr id="279584" name="Rectangle 32"/>
          <p:cNvSpPr>
            <a:spLocks noChangeArrowheads="1"/>
          </p:cNvSpPr>
          <p:nvPr/>
        </p:nvSpPr>
        <p:spPr bwMode="auto">
          <a:xfrm>
            <a:off x="5435600" y="4573588"/>
            <a:ext cx="6175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 sz="2500" b="1">
                <a:solidFill>
                  <a:schemeClr val="bg1"/>
                </a:solidFill>
              </a:rPr>
              <a:t>11,9</a:t>
            </a:r>
            <a:endParaRPr lang="cs-CZ">
              <a:solidFill>
                <a:schemeClr val="bg1"/>
              </a:solidFill>
            </a:endParaRPr>
          </a:p>
        </p:txBody>
      </p:sp>
      <p:sp>
        <p:nvSpPr>
          <p:cNvPr id="279585" name="Line 33"/>
          <p:cNvSpPr>
            <a:spLocks noChangeShapeType="1"/>
          </p:cNvSpPr>
          <p:nvPr/>
        </p:nvSpPr>
        <p:spPr bwMode="auto">
          <a:xfrm flipV="1">
            <a:off x="1525588" y="1792288"/>
            <a:ext cx="1587" cy="43243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9586" name="Line 34"/>
          <p:cNvSpPr>
            <a:spLocks noChangeShapeType="1"/>
          </p:cNvSpPr>
          <p:nvPr/>
        </p:nvSpPr>
        <p:spPr bwMode="auto">
          <a:xfrm flipH="1">
            <a:off x="1460500" y="6116638"/>
            <a:ext cx="65088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9587" name="Line 35"/>
          <p:cNvSpPr>
            <a:spLocks noChangeShapeType="1"/>
          </p:cNvSpPr>
          <p:nvPr/>
        </p:nvSpPr>
        <p:spPr bwMode="auto">
          <a:xfrm flipH="1">
            <a:off x="1460500" y="5400675"/>
            <a:ext cx="65088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9588" name="Line 36"/>
          <p:cNvSpPr>
            <a:spLocks noChangeShapeType="1"/>
          </p:cNvSpPr>
          <p:nvPr/>
        </p:nvSpPr>
        <p:spPr bwMode="auto">
          <a:xfrm flipH="1">
            <a:off x="1460500" y="4670425"/>
            <a:ext cx="65088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9589" name="Line 37"/>
          <p:cNvSpPr>
            <a:spLocks noChangeShapeType="1"/>
          </p:cNvSpPr>
          <p:nvPr/>
        </p:nvSpPr>
        <p:spPr bwMode="auto">
          <a:xfrm flipH="1">
            <a:off x="1460500" y="3954463"/>
            <a:ext cx="65088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9590" name="Line 38"/>
          <p:cNvSpPr>
            <a:spLocks noChangeShapeType="1"/>
          </p:cNvSpPr>
          <p:nvPr/>
        </p:nvSpPr>
        <p:spPr bwMode="auto">
          <a:xfrm flipH="1">
            <a:off x="1460500" y="3238500"/>
            <a:ext cx="65088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9591" name="Line 39"/>
          <p:cNvSpPr>
            <a:spLocks noChangeShapeType="1"/>
          </p:cNvSpPr>
          <p:nvPr/>
        </p:nvSpPr>
        <p:spPr bwMode="auto">
          <a:xfrm flipH="1">
            <a:off x="1460500" y="2522538"/>
            <a:ext cx="65088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9592" name="Line 40"/>
          <p:cNvSpPr>
            <a:spLocks noChangeShapeType="1"/>
          </p:cNvSpPr>
          <p:nvPr/>
        </p:nvSpPr>
        <p:spPr bwMode="auto">
          <a:xfrm flipH="1">
            <a:off x="1460500" y="1792288"/>
            <a:ext cx="65088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9593" name="Rectangle 41"/>
          <p:cNvSpPr>
            <a:spLocks noChangeArrowheads="1"/>
          </p:cNvSpPr>
          <p:nvPr/>
        </p:nvSpPr>
        <p:spPr bwMode="auto">
          <a:xfrm>
            <a:off x="1233488" y="5930900"/>
            <a:ext cx="17621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 sz="2500" b="1">
                <a:solidFill>
                  <a:srgbClr val="000000"/>
                </a:solidFill>
              </a:rPr>
              <a:t>0</a:t>
            </a:r>
            <a:endParaRPr lang="cs-CZ"/>
          </a:p>
        </p:txBody>
      </p:sp>
      <p:sp>
        <p:nvSpPr>
          <p:cNvPr id="279594" name="Rectangle 42"/>
          <p:cNvSpPr>
            <a:spLocks noChangeArrowheads="1"/>
          </p:cNvSpPr>
          <p:nvPr/>
        </p:nvSpPr>
        <p:spPr bwMode="auto">
          <a:xfrm>
            <a:off x="1233488" y="5214938"/>
            <a:ext cx="17621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 sz="2500" b="1">
                <a:solidFill>
                  <a:srgbClr val="000000"/>
                </a:solidFill>
              </a:rPr>
              <a:t>5</a:t>
            </a:r>
            <a:endParaRPr lang="cs-CZ"/>
          </a:p>
        </p:txBody>
      </p:sp>
      <p:sp>
        <p:nvSpPr>
          <p:cNvPr id="279595" name="Rectangle 43"/>
          <p:cNvSpPr>
            <a:spLocks noChangeArrowheads="1"/>
          </p:cNvSpPr>
          <p:nvPr/>
        </p:nvSpPr>
        <p:spPr bwMode="auto">
          <a:xfrm>
            <a:off x="1062038" y="4484688"/>
            <a:ext cx="3524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 sz="2500" b="1">
                <a:solidFill>
                  <a:srgbClr val="000000"/>
                </a:solidFill>
              </a:rPr>
              <a:t>10</a:t>
            </a:r>
            <a:endParaRPr lang="cs-CZ"/>
          </a:p>
        </p:txBody>
      </p:sp>
      <p:sp>
        <p:nvSpPr>
          <p:cNvPr id="279596" name="Rectangle 44"/>
          <p:cNvSpPr>
            <a:spLocks noChangeArrowheads="1"/>
          </p:cNvSpPr>
          <p:nvPr/>
        </p:nvSpPr>
        <p:spPr bwMode="auto">
          <a:xfrm>
            <a:off x="1062038" y="3768725"/>
            <a:ext cx="3524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 sz="2500" b="1">
                <a:solidFill>
                  <a:srgbClr val="000000"/>
                </a:solidFill>
              </a:rPr>
              <a:t>15</a:t>
            </a:r>
            <a:endParaRPr lang="cs-CZ"/>
          </a:p>
        </p:txBody>
      </p:sp>
      <p:sp>
        <p:nvSpPr>
          <p:cNvPr id="279597" name="Rectangle 45"/>
          <p:cNvSpPr>
            <a:spLocks noChangeArrowheads="1"/>
          </p:cNvSpPr>
          <p:nvPr/>
        </p:nvSpPr>
        <p:spPr bwMode="auto">
          <a:xfrm>
            <a:off x="1062038" y="3052763"/>
            <a:ext cx="3524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 sz="2500" b="1">
                <a:solidFill>
                  <a:srgbClr val="000000"/>
                </a:solidFill>
              </a:rPr>
              <a:t>20</a:t>
            </a:r>
            <a:endParaRPr lang="cs-CZ"/>
          </a:p>
        </p:txBody>
      </p:sp>
      <p:sp>
        <p:nvSpPr>
          <p:cNvPr id="279598" name="Rectangle 46"/>
          <p:cNvSpPr>
            <a:spLocks noChangeArrowheads="1"/>
          </p:cNvSpPr>
          <p:nvPr/>
        </p:nvSpPr>
        <p:spPr bwMode="auto">
          <a:xfrm>
            <a:off x="1062038" y="2336800"/>
            <a:ext cx="3524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 sz="2500" b="1">
                <a:solidFill>
                  <a:srgbClr val="000000"/>
                </a:solidFill>
              </a:rPr>
              <a:t>25</a:t>
            </a:r>
            <a:endParaRPr lang="cs-CZ"/>
          </a:p>
        </p:txBody>
      </p:sp>
      <p:sp>
        <p:nvSpPr>
          <p:cNvPr id="279599" name="Rectangle 47"/>
          <p:cNvSpPr>
            <a:spLocks noChangeArrowheads="1"/>
          </p:cNvSpPr>
          <p:nvPr/>
        </p:nvSpPr>
        <p:spPr bwMode="auto">
          <a:xfrm>
            <a:off x="1062038" y="1606550"/>
            <a:ext cx="3524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 sz="2500" b="1">
                <a:solidFill>
                  <a:srgbClr val="000000"/>
                </a:solidFill>
              </a:rPr>
              <a:t>30</a:t>
            </a:r>
            <a:endParaRPr lang="cs-CZ"/>
          </a:p>
        </p:txBody>
      </p:sp>
      <p:sp>
        <p:nvSpPr>
          <p:cNvPr id="279600" name="Line 48"/>
          <p:cNvSpPr>
            <a:spLocks noChangeShapeType="1"/>
          </p:cNvSpPr>
          <p:nvPr/>
        </p:nvSpPr>
        <p:spPr bwMode="auto">
          <a:xfrm>
            <a:off x="1525588" y="6116638"/>
            <a:ext cx="5135562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9601" name="Line 49"/>
          <p:cNvSpPr>
            <a:spLocks noChangeShapeType="1"/>
          </p:cNvSpPr>
          <p:nvPr/>
        </p:nvSpPr>
        <p:spPr bwMode="auto">
          <a:xfrm>
            <a:off x="1525588" y="6116638"/>
            <a:ext cx="1587" cy="666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9602" name="Line 50"/>
          <p:cNvSpPr>
            <a:spLocks noChangeShapeType="1"/>
          </p:cNvSpPr>
          <p:nvPr/>
        </p:nvSpPr>
        <p:spPr bwMode="auto">
          <a:xfrm>
            <a:off x="4100513" y="6116638"/>
            <a:ext cx="1587" cy="666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9603" name="Line 51"/>
          <p:cNvSpPr>
            <a:spLocks noChangeShapeType="1"/>
          </p:cNvSpPr>
          <p:nvPr/>
        </p:nvSpPr>
        <p:spPr bwMode="auto">
          <a:xfrm>
            <a:off x="6661150" y="6116638"/>
            <a:ext cx="1588" cy="666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9604" name="Rectangle 52"/>
          <p:cNvSpPr>
            <a:spLocks noChangeArrowheads="1"/>
          </p:cNvSpPr>
          <p:nvPr/>
        </p:nvSpPr>
        <p:spPr bwMode="auto">
          <a:xfrm>
            <a:off x="2428875" y="6275388"/>
            <a:ext cx="7762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 sz="2500" b="1">
                <a:solidFill>
                  <a:srgbClr val="000000"/>
                </a:solidFill>
              </a:rPr>
              <a:t>MUŽI</a:t>
            </a:r>
            <a:endParaRPr lang="cs-CZ"/>
          </a:p>
        </p:txBody>
      </p:sp>
      <p:sp>
        <p:nvSpPr>
          <p:cNvPr id="279605" name="Rectangle 53"/>
          <p:cNvSpPr>
            <a:spLocks noChangeArrowheads="1"/>
          </p:cNvSpPr>
          <p:nvPr/>
        </p:nvSpPr>
        <p:spPr bwMode="auto">
          <a:xfrm>
            <a:off x="4962525" y="6275388"/>
            <a:ext cx="8445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 sz="2500" b="1">
                <a:solidFill>
                  <a:srgbClr val="000000"/>
                </a:solidFill>
              </a:rPr>
              <a:t>ŽENY</a:t>
            </a:r>
            <a:endParaRPr lang="cs-CZ"/>
          </a:p>
        </p:txBody>
      </p:sp>
      <p:sp>
        <p:nvSpPr>
          <p:cNvPr id="279606" name="Rectangle 54"/>
          <p:cNvSpPr>
            <a:spLocks noChangeArrowheads="1"/>
          </p:cNvSpPr>
          <p:nvPr/>
        </p:nvSpPr>
        <p:spPr bwMode="auto">
          <a:xfrm>
            <a:off x="7097713" y="1603375"/>
            <a:ext cx="817562" cy="722313"/>
          </a:xfrm>
          <a:prstGeom prst="rect">
            <a:avLst/>
          </a:prstGeom>
          <a:solidFill>
            <a:srgbClr val="FF66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79607" name="Rectangle 55"/>
          <p:cNvSpPr>
            <a:spLocks noChangeArrowheads="1"/>
          </p:cNvSpPr>
          <p:nvPr/>
        </p:nvSpPr>
        <p:spPr bwMode="auto">
          <a:xfrm>
            <a:off x="7286625" y="2493963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 sz="2500" b="1">
                <a:solidFill>
                  <a:srgbClr val="000000"/>
                </a:solidFill>
              </a:rPr>
              <a:t>ČR</a:t>
            </a:r>
            <a:endParaRPr lang="cs-CZ"/>
          </a:p>
        </p:txBody>
      </p:sp>
      <p:sp>
        <p:nvSpPr>
          <p:cNvPr id="279608" name="Rectangle 56"/>
          <p:cNvSpPr>
            <a:spLocks noChangeArrowheads="1"/>
          </p:cNvSpPr>
          <p:nvPr/>
        </p:nvSpPr>
        <p:spPr bwMode="auto">
          <a:xfrm>
            <a:off x="7118350" y="3762375"/>
            <a:ext cx="827088" cy="703263"/>
          </a:xfrm>
          <a:prstGeom prst="rect">
            <a:avLst/>
          </a:prstGeom>
          <a:solidFill>
            <a:srgbClr val="3366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79609" name="Rectangle 57"/>
          <p:cNvSpPr>
            <a:spLocks noChangeArrowheads="1"/>
          </p:cNvSpPr>
          <p:nvPr/>
        </p:nvSpPr>
        <p:spPr bwMode="auto">
          <a:xfrm>
            <a:off x="7105650" y="4635500"/>
            <a:ext cx="13033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 sz="2500" b="1">
                <a:solidFill>
                  <a:srgbClr val="000000"/>
                </a:solidFill>
              </a:rPr>
              <a:t>Švédsko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392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8388" y="715963"/>
            <a:ext cx="7419975" cy="5348287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cs-CZ" sz="2800" b="1" dirty="0" smtClean="0"/>
              <a:t>WHO ODHADUJE</a:t>
            </a:r>
            <a:r>
              <a:rPr lang="cs-CZ" sz="2800" b="1" dirty="0"/>
              <a:t>, ŽE KDYBY SE PODAŘILO ZVLÁDNOUT ZÁKLADNÍ DETERMINANTY CHRONICKÝCH NEINFEKČNÍCH NEMOCÍ, A TO</a:t>
            </a:r>
          </a:p>
          <a:p>
            <a:pPr marL="0" indent="0">
              <a:lnSpc>
                <a:spcPct val="90000"/>
              </a:lnSpc>
            </a:pPr>
            <a:r>
              <a:rPr lang="cs-CZ" sz="2800" b="1" dirty="0"/>
              <a:t>   KOUŘENÍ, </a:t>
            </a:r>
          </a:p>
          <a:p>
            <a:pPr marL="0" indent="0">
              <a:lnSpc>
                <a:spcPct val="90000"/>
              </a:lnSpc>
            </a:pPr>
            <a:r>
              <a:rPr lang="cs-CZ" sz="2800" b="1" dirty="0"/>
              <a:t>   ALKOHOL, </a:t>
            </a:r>
          </a:p>
          <a:p>
            <a:pPr marL="0" indent="0">
              <a:lnSpc>
                <a:spcPct val="90000"/>
              </a:lnSpc>
            </a:pPr>
            <a:r>
              <a:rPr lang="cs-CZ" sz="2800" b="1" dirty="0"/>
              <a:t>   OBEZITU </a:t>
            </a:r>
          </a:p>
          <a:p>
            <a:pPr marL="0" indent="0">
              <a:lnSpc>
                <a:spcPct val="90000"/>
              </a:lnSpc>
            </a:pPr>
            <a:r>
              <a:rPr lang="cs-CZ" sz="2800" b="1" dirty="0"/>
              <a:t>   SEDAVÝ ZPŮSOB ŽIVOTA </a:t>
            </a:r>
          </a:p>
          <a:p>
            <a:pPr marL="0" indent="0">
              <a:lnSpc>
                <a:spcPct val="90000"/>
              </a:lnSpc>
            </a:pPr>
            <a:r>
              <a:rPr lang="cs-CZ" sz="2800" b="1" dirty="0"/>
              <a:t>   A SKLIČUJÍCÍ SOCIÁLNÍ PODMÍNKY,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cs-CZ" sz="2800" b="1" dirty="0"/>
              <a:t>PAK BY VÝSKYT CHRONICKÝCH NEMOCÍ KLESL O DVĚ TŘETINY.</a:t>
            </a:r>
            <a:r>
              <a:rPr lang="cs-CZ" sz="2800" dirty="0"/>
              <a:t> </a:t>
            </a:r>
          </a:p>
          <a:p>
            <a:pPr marL="0" indent="0">
              <a:lnSpc>
                <a:spcPct val="90000"/>
              </a:lnSpc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416292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ChangeArrowheads="1"/>
          </p:cNvSpPr>
          <p:nvPr/>
        </p:nvSpPr>
        <p:spPr bwMode="auto">
          <a:xfrm>
            <a:off x="0" y="3429000"/>
            <a:ext cx="9144000" cy="3429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85699" name="WordArt 3"/>
          <p:cNvSpPr>
            <a:spLocks noChangeArrowheads="1" noChangeShapeType="1" noTextEdit="1"/>
          </p:cNvSpPr>
          <p:nvPr/>
        </p:nvSpPr>
        <p:spPr bwMode="auto">
          <a:xfrm>
            <a:off x="990600" y="5826125"/>
            <a:ext cx="7448550" cy="6286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b="1" kern="1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"/>
                <a:cs typeface="Arial"/>
              </a:rPr>
              <a:t>ČESKÁ REPUBLIKA</a:t>
            </a:r>
          </a:p>
        </p:txBody>
      </p:sp>
      <p:sp>
        <p:nvSpPr>
          <p:cNvPr id="285700" name="Line 4"/>
          <p:cNvSpPr>
            <a:spLocks noChangeShapeType="1"/>
          </p:cNvSpPr>
          <p:nvPr/>
        </p:nvSpPr>
        <p:spPr bwMode="auto">
          <a:xfrm>
            <a:off x="6605588" y="4291013"/>
            <a:ext cx="28575" cy="6778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5701" name="Text Box 5"/>
          <p:cNvSpPr txBox="1">
            <a:spLocks noChangeArrowheads="1"/>
          </p:cNvSpPr>
          <p:nvPr/>
        </p:nvSpPr>
        <p:spPr bwMode="auto">
          <a:xfrm>
            <a:off x="2735263" y="3784600"/>
            <a:ext cx="26797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sz="2800" b="1">
                <a:solidFill>
                  <a:srgbClr val="336600"/>
                </a:solidFill>
              </a:rPr>
              <a:t>zdravé období</a:t>
            </a:r>
            <a:endParaRPr lang="cs-CZ" sz="2800">
              <a:solidFill>
                <a:srgbClr val="336600"/>
              </a:solidFill>
            </a:endParaRPr>
          </a:p>
        </p:txBody>
      </p:sp>
      <p:sp>
        <p:nvSpPr>
          <p:cNvPr id="285702" name="Text Box 6"/>
          <p:cNvSpPr txBox="1">
            <a:spLocks noChangeArrowheads="1"/>
          </p:cNvSpPr>
          <p:nvPr/>
        </p:nvSpPr>
        <p:spPr bwMode="auto">
          <a:xfrm>
            <a:off x="6592888" y="3854450"/>
            <a:ext cx="1487487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800" b="1"/>
              <a:t>délka </a:t>
            </a:r>
          </a:p>
          <a:p>
            <a:pPr>
              <a:lnSpc>
                <a:spcPct val="80000"/>
              </a:lnSpc>
            </a:pPr>
            <a:r>
              <a:rPr lang="cs-CZ" sz="2800" b="1"/>
              <a:t>nemoci</a:t>
            </a:r>
            <a:endParaRPr lang="cs-CZ" sz="2800"/>
          </a:p>
        </p:txBody>
      </p:sp>
      <p:sp>
        <p:nvSpPr>
          <p:cNvPr id="285703" name="Line 7"/>
          <p:cNvSpPr>
            <a:spLocks noChangeShapeType="1"/>
          </p:cNvSpPr>
          <p:nvPr/>
        </p:nvSpPr>
        <p:spPr bwMode="auto">
          <a:xfrm>
            <a:off x="969963" y="4141788"/>
            <a:ext cx="0" cy="981075"/>
          </a:xfrm>
          <a:prstGeom prst="line">
            <a:avLst/>
          </a:prstGeom>
          <a:noFill/>
          <a:ln w="38100">
            <a:solidFill>
              <a:srgbClr val="33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5704" name="Line 8"/>
          <p:cNvSpPr>
            <a:spLocks noChangeShapeType="1"/>
          </p:cNvSpPr>
          <p:nvPr/>
        </p:nvSpPr>
        <p:spPr bwMode="auto">
          <a:xfrm>
            <a:off x="5405438" y="4243388"/>
            <a:ext cx="9525" cy="409575"/>
          </a:xfrm>
          <a:prstGeom prst="line">
            <a:avLst/>
          </a:prstGeom>
          <a:noFill/>
          <a:ln w="38100">
            <a:solidFill>
              <a:srgbClr val="33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5705" name="AutoShape 9"/>
          <p:cNvSpPr>
            <a:spLocks noChangeArrowheads="1"/>
          </p:cNvSpPr>
          <p:nvPr/>
        </p:nvSpPr>
        <p:spPr bwMode="auto">
          <a:xfrm>
            <a:off x="979488" y="4294188"/>
            <a:ext cx="4424362" cy="361950"/>
          </a:xfrm>
          <a:prstGeom prst="leftRightArrow">
            <a:avLst>
              <a:gd name="adj1" fmla="val 50537"/>
              <a:gd name="adj2" fmla="val 79397"/>
            </a:avLst>
          </a:prstGeom>
          <a:solidFill>
            <a:schemeClr val="folHlink"/>
          </a:solidFill>
          <a:ln w="19050">
            <a:solidFill>
              <a:srgbClr val="33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85706" name="AutoShape 10"/>
          <p:cNvSpPr>
            <a:spLocks noChangeArrowheads="1"/>
          </p:cNvSpPr>
          <p:nvPr/>
        </p:nvSpPr>
        <p:spPr bwMode="auto">
          <a:xfrm>
            <a:off x="995363" y="4662488"/>
            <a:ext cx="5610225" cy="409575"/>
          </a:xfrm>
          <a:prstGeom prst="leftRightArrow">
            <a:avLst>
              <a:gd name="adj1" fmla="val 48065"/>
              <a:gd name="adj2" fmla="val 66269"/>
            </a:avLst>
          </a:prstGeom>
          <a:solidFill>
            <a:srgbClr val="0099FF"/>
          </a:solidFill>
          <a:ln w="28575">
            <a:solidFill>
              <a:srgbClr val="2A366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85707" name="Text Box 11"/>
          <p:cNvSpPr txBox="1">
            <a:spLocks noChangeArrowheads="1"/>
          </p:cNvSpPr>
          <p:nvPr/>
        </p:nvSpPr>
        <p:spPr bwMode="auto">
          <a:xfrm>
            <a:off x="2747963" y="5213350"/>
            <a:ext cx="30003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800" b="1">
                <a:solidFill>
                  <a:srgbClr val="364688"/>
                </a:solidFill>
              </a:rPr>
              <a:t>naděje dožití</a:t>
            </a:r>
          </a:p>
        </p:txBody>
      </p:sp>
      <p:sp>
        <p:nvSpPr>
          <p:cNvPr id="285708" name="WordArt 12"/>
          <p:cNvSpPr>
            <a:spLocks noChangeArrowheads="1" noChangeShapeType="1" noTextEdit="1"/>
          </p:cNvSpPr>
          <p:nvPr/>
        </p:nvSpPr>
        <p:spPr bwMode="auto">
          <a:xfrm>
            <a:off x="1674813" y="3646488"/>
            <a:ext cx="828675" cy="533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b="1" kern="10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Arial"/>
                <a:cs typeface="Arial"/>
              </a:rPr>
              <a:t>61</a:t>
            </a:r>
          </a:p>
        </p:txBody>
      </p:sp>
      <p:sp>
        <p:nvSpPr>
          <p:cNvPr id="285709" name="WordArt 13"/>
          <p:cNvSpPr>
            <a:spLocks noChangeArrowheads="1" noChangeShapeType="1" noTextEdit="1"/>
          </p:cNvSpPr>
          <p:nvPr/>
        </p:nvSpPr>
        <p:spPr bwMode="auto">
          <a:xfrm>
            <a:off x="1709738" y="5081588"/>
            <a:ext cx="876300" cy="5810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b="1" kern="10"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99FF"/>
                </a:solidFill>
                <a:latin typeface="Arial"/>
                <a:cs typeface="Arial"/>
              </a:rPr>
              <a:t>78</a:t>
            </a:r>
          </a:p>
        </p:txBody>
      </p:sp>
      <p:sp>
        <p:nvSpPr>
          <p:cNvPr id="285710" name="WordArt 14"/>
          <p:cNvSpPr>
            <a:spLocks noChangeArrowheads="1" noChangeShapeType="1" noTextEdit="1"/>
          </p:cNvSpPr>
          <p:nvPr/>
        </p:nvSpPr>
        <p:spPr bwMode="auto">
          <a:xfrm>
            <a:off x="5611813" y="3582988"/>
            <a:ext cx="876300" cy="5810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17</a:t>
            </a:r>
          </a:p>
        </p:txBody>
      </p:sp>
      <p:sp>
        <p:nvSpPr>
          <p:cNvPr id="285711" name="AutoShape 15"/>
          <p:cNvSpPr>
            <a:spLocks noChangeArrowheads="1"/>
          </p:cNvSpPr>
          <p:nvPr/>
        </p:nvSpPr>
        <p:spPr bwMode="auto">
          <a:xfrm>
            <a:off x="5422900" y="4294188"/>
            <a:ext cx="1190625" cy="381000"/>
          </a:xfrm>
          <a:prstGeom prst="leftRightArrow">
            <a:avLst>
              <a:gd name="adj1" fmla="val 55000"/>
              <a:gd name="adj2" fmla="val 76244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85712" name="Text Box 16"/>
          <p:cNvSpPr txBox="1">
            <a:spLocks noChangeArrowheads="1"/>
          </p:cNvSpPr>
          <p:nvPr/>
        </p:nvSpPr>
        <p:spPr bwMode="auto">
          <a:xfrm>
            <a:off x="876300" y="266700"/>
            <a:ext cx="826770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800" b="1">
                <a:solidFill>
                  <a:srgbClr val="638600"/>
                </a:solidFill>
              </a:rPr>
              <a:t>Je nebytné využít všech mechanizmů, které má společnost k dispozici s cílem prodloužit délku zdravého období života a zlepšit navazující péči. Je to úkol pro všechny rezorty, pro všechny organizace, rodiny i jednotlivce. </a:t>
            </a:r>
            <a:endParaRPr lang="cs-CZ" b="1">
              <a:solidFill>
                <a:srgbClr val="638600"/>
              </a:solidFill>
            </a:endParaRPr>
          </a:p>
        </p:txBody>
      </p:sp>
      <p:sp>
        <p:nvSpPr>
          <p:cNvPr id="285713" name="AutoShape 17" descr="10%"/>
          <p:cNvSpPr>
            <a:spLocks noChangeArrowheads="1"/>
          </p:cNvSpPr>
          <p:nvPr/>
        </p:nvSpPr>
        <p:spPr bwMode="auto">
          <a:xfrm>
            <a:off x="5438775" y="2619375"/>
            <a:ext cx="1228725" cy="819150"/>
          </a:xfrm>
          <a:prstGeom prst="downArrow">
            <a:avLst>
              <a:gd name="adj1" fmla="val 56074"/>
              <a:gd name="adj2" fmla="val 57560"/>
            </a:avLst>
          </a:prstGeom>
          <a:pattFill prst="pct10">
            <a:fgClr>
              <a:schemeClr val="tx1"/>
            </a:fgClr>
            <a:bgClr>
              <a:schemeClr val="bg1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85714" name="AutoShape 18"/>
          <p:cNvSpPr>
            <a:spLocks noChangeArrowheads="1"/>
          </p:cNvSpPr>
          <p:nvPr/>
        </p:nvSpPr>
        <p:spPr bwMode="auto">
          <a:xfrm>
            <a:off x="1046163" y="2627313"/>
            <a:ext cx="1228725" cy="819150"/>
          </a:xfrm>
          <a:prstGeom prst="downArrow">
            <a:avLst>
              <a:gd name="adj1" fmla="val 56074"/>
              <a:gd name="adj2" fmla="val 57560"/>
            </a:avLst>
          </a:prstGeom>
          <a:solidFill>
            <a:schemeClr val="folHlink"/>
          </a:solidFill>
          <a:ln w="28575">
            <a:solidFill>
              <a:srgbClr val="638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85715" name="AutoShape 19"/>
          <p:cNvSpPr>
            <a:spLocks noChangeArrowheads="1"/>
          </p:cNvSpPr>
          <p:nvPr/>
        </p:nvSpPr>
        <p:spPr bwMode="auto">
          <a:xfrm>
            <a:off x="2530475" y="2625725"/>
            <a:ext cx="1228725" cy="819150"/>
          </a:xfrm>
          <a:prstGeom prst="downArrow">
            <a:avLst>
              <a:gd name="adj1" fmla="val 56074"/>
              <a:gd name="adj2" fmla="val 57560"/>
            </a:avLst>
          </a:prstGeom>
          <a:solidFill>
            <a:schemeClr val="folHlink"/>
          </a:solidFill>
          <a:ln w="28575">
            <a:solidFill>
              <a:srgbClr val="638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85716" name="AutoShape 20"/>
          <p:cNvSpPr>
            <a:spLocks noChangeArrowheads="1"/>
          </p:cNvSpPr>
          <p:nvPr/>
        </p:nvSpPr>
        <p:spPr bwMode="auto">
          <a:xfrm>
            <a:off x="3997325" y="2625725"/>
            <a:ext cx="1228725" cy="819150"/>
          </a:xfrm>
          <a:prstGeom prst="downArrow">
            <a:avLst>
              <a:gd name="adj1" fmla="val 56074"/>
              <a:gd name="adj2" fmla="val 57560"/>
            </a:avLst>
          </a:prstGeom>
          <a:solidFill>
            <a:schemeClr val="folHlink"/>
          </a:solidFill>
          <a:ln w="28575">
            <a:solidFill>
              <a:srgbClr val="638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721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7063" y="477838"/>
            <a:ext cx="8229600" cy="5505450"/>
          </a:xfrm>
        </p:spPr>
        <p:txBody>
          <a:bodyPr/>
          <a:lstStyle/>
          <a:p>
            <a:pPr marL="0" indent="0">
              <a:buFontTx/>
              <a:buNone/>
              <a:tabLst>
                <a:tab pos="0" algn="l"/>
              </a:tabLst>
            </a:pPr>
            <a:r>
              <a:rPr lang="cs-CZ" b="1" dirty="0"/>
              <a:t>Pokud má Česká republika ve srovnání se Švédskem</a:t>
            </a:r>
          </a:p>
          <a:p>
            <a:pPr marL="1249363" lvl="1" indent="-533400">
              <a:tabLst>
                <a:tab pos="0" algn="l"/>
              </a:tabLst>
            </a:pPr>
            <a:r>
              <a:rPr lang="cs-CZ" b="1" dirty="0">
                <a:solidFill>
                  <a:srgbClr val="364688"/>
                </a:solidFill>
              </a:rPr>
              <a:t> </a:t>
            </a:r>
            <a:r>
              <a:rPr lang="cs-CZ" sz="3200" b="1" dirty="0">
                <a:solidFill>
                  <a:srgbClr val="0000CC"/>
                </a:solidFill>
              </a:rPr>
              <a:t>dvojnásobnou spotřebu cigaret</a:t>
            </a:r>
          </a:p>
          <a:p>
            <a:pPr marL="1249363" lvl="1" indent="-533400">
              <a:tabLst>
                <a:tab pos="0" algn="l"/>
              </a:tabLst>
            </a:pPr>
            <a:r>
              <a:rPr lang="cs-CZ" sz="3200" b="1" dirty="0">
                <a:solidFill>
                  <a:srgbClr val="0000CC"/>
                </a:solidFill>
              </a:rPr>
              <a:t> dvojnásobnou spotřebu alkoholu</a:t>
            </a:r>
          </a:p>
          <a:p>
            <a:pPr marL="1249363" lvl="1" indent="-533400">
              <a:tabLst>
                <a:tab pos="0" algn="l"/>
              </a:tabLst>
            </a:pPr>
            <a:r>
              <a:rPr lang="cs-CZ" sz="3200" b="1" dirty="0">
                <a:solidFill>
                  <a:srgbClr val="0000CC"/>
                </a:solidFill>
              </a:rPr>
              <a:t> dvojnásobný výskyt obezity</a:t>
            </a:r>
          </a:p>
          <a:p>
            <a:pPr marL="1249363" lvl="1" indent="-533400">
              <a:tabLst>
                <a:tab pos="0" algn="l"/>
              </a:tabLst>
            </a:pPr>
            <a:r>
              <a:rPr lang="cs-CZ" sz="3200" b="1" dirty="0">
                <a:solidFill>
                  <a:srgbClr val="0000CC"/>
                </a:solidFill>
              </a:rPr>
              <a:t> poloviční spotřebu zeleniny,</a:t>
            </a:r>
          </a:p>
          <a:p>
            <a:pPr marL="0" indent="0">
              <a:buFontTx/>
              <a:buNone/>
              <a:tabLst>
                <a:tab pos="0" algn="l"/>
              </a:tabLst>
            </a:pPr>
            <a:r>
              <a:rPr lang="cs-CZ" b="1" dirty="0"/>
              <a:t>nemůže očekávat při jakkoli vysokých nákladech na provoz ambulancí </a:t>
            </a:r>
            <a:r>
              <a:rPr lang="cs-CZ" b="1" dirty="0" smtClean="0"/>
              <a:t>a nemocnic</a:t>
            </a:r>
            <a:r>
              <a:rPr lang="cs-CZ" b="1" dirty="0"/>
              <a:t>, že dosáhne takovou úroveň zdraví lidí, jaká je ve Švédsku.   </a:t>
            </a:r>
          </a:p>
        </p:txBody>
      </p:sp>
    </p:spTree>
    <p:extLst>
      <p:ext uri="{BB962C8B-B14F-4D97-AF65-F5344CB8AC3E}">
        <p14:creationId xmlns:p14="http://schemas.microsoft.com/office/powerpoint/2010/main" val="52344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858" name="Group 2"/>
          <p:cNvGrpSpPr>
            <a:grpSpLocks noChangeAspect="1"/>
          </p:cNvGrpSpPr>
          <p:nvPr/>
        </p:nvGrpSpPr>
        <p:grpSpPr bwMode="auto">
          <a:xfrm>
            <a:off x="969963" y="969963"/>
            <a:ext cx="3976687" cy="4114800"/>
            <a:chOff x="1230" y="1404"/>
            <a:chExt cx="4926" cy="4751"/>
          </a:xfrm>
        </p:grpSpPr>
        <p:sp>
          <p:nvSpPr>
            <p:cNvPr id="249859" name="AutoShape 3"/>
            <p:cNvSpPr>
              <a:spLocks noChangeAspect="1" noChangeArrowheads="1" noTextEdit="1"/>
            </p:cNvSpPr>
            <p:nvPr/>
          </p:nvSpPr>
          <p:spPr bwMode="auto">
            <a:xfrm>
              <a:off x="1230" y="1404"/>
              <a:ext cx="4926" cy="4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9860" name="Rectangle 4"/>
            <p:cNvSpPr>
              <a:spLocks noChangeArrowheads="1"/>
            </p:cNvSpPr>
            <p:nvPr/>
          </p:nvSpPr>
          <p:spPr bwMode="auto">
            <a:xfrm>
              <a:off x="1410" y="1501"/>
              <a:ext cx="4190" cy="315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9861" name="Line 5"/>
            <p:cNvSpPr>
              <a:spLocks noChangeShapeType="1"/>
            </p:cNvSpPr>
            <p:nvPr/>
          </p:nvSpPr>
          <p:spPr bwMode="auto">
            <a:xfrm flipV="1">
              <a:off x="1986" y="1990"/>
              <a:ext cx="1" cy="340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9862" name="Line 6"/>
            <p:cNvSpPr>
              <a:spLocks noChangeShapeType="1"/>
            </p:cNvSpPr>
            <p:nvPr/>
          </p:nvSpPr>
          <p:spPr bwMode="auto">
            <a:xfrm flipH="1">
              <a:off x="1922" y="5392"/>
              <a:ext cx="64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9863" name="Rectangle 7"/>
            <p:cNvSpPr>
              <a:spLocks noChangeArrowheads="1"/>
            </p:cNvSpPr>
            <p:nvPr/>
          </p:nvSpPr>
          <p:spPr bwMode="auto">
            <a:xfrm>
              <a:off x="1573" y="5269"/>
              <a:ext cx="344" cy="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60</a:t>
              </a:r>
              <a:endParaRPr lang="cs-CZ" sz="1000">
                <a:latin typeface="Times New Roman" pitchFamily="18" charset="0"/>
              </a:endParaRPr>
            </a:p>
          </p:txBody>
        </p:sp>
        <p:sp>
          <p:nvSpPr>
            <p:cNvPr id="249864" name="Line 8"/>
            <p:cNvSpPr>
              <a:spLocks noChangeShapeType="1"/>
            </p:cNvSpPr>
            <p:nvPr/>
          </p:nvSpPr>
          <p:spPr bwMode="auto">
            <a:xfrm>
              <a:off x="1986" y="5392"/>
              <a:ext cx="3693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9865" name="Line 9"/>
            <p:cNvSpPr>
              <a:spLocks noChangeShapeType="1"/>
            </p:cNvSpPr>
            <p:nvPr/>
          </p:nvSpPr>
          <p:spPr bwMode="auto">
            <a:xfrm flipH="1">
              <a:off x="1954" y="5222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9866" name="Line 10"/>
            <p:cNvSpPr>
              <a:spLocks noChangeShapeType="1"/>
            </p:cNvSpPr>
            <p:nvPr/>
          </p:nvSpPr>
          <p:spPr bwMode="auto">
            <a:xfrm flipH="1">
              <a:off x="1954" y="5052"/>
              <a:ext cx="3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9867" name="Line 11"/>
            <p:cNvSpPr>
              <a:spLocks noChangeShapeType="1"/>
            </p:cNvSpPr>
            <p:nvPr/>
          </p:nvSpPr>
          <p:spPr bwMode="auto">
            <a:xfrm flipH="1">
              <a:off x="1954" y="4881"/>
              <a:ext cx="3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9868" name="Line 12"/>
            <p:cNvSpPr>
              <a:spLocks noChangeShapeType="1"/>
            </p:cNvSpPr>
            <p:nvPr/>
          </p:nvSpPr>
          <p:spPr bwMode="auto">
            <a:xfrm flipH="1">
              <a:off x="1954" y="4712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9869" name="Line 13"/>
            <p:cNvSpPr>
              <a:spLocks noChangeShapeType="1"/>
            </p:cNvSpPr>
            <p:nvPr/>
          </p:nvSpPr>
          <p:spPr bwMode="auto">
            <a:xfrm flipH="1">
              <a:off x="1922" y="4541"/>
              <a:ext cx="64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9870" name="Rectangle 14"/>
            <p:cNvSpPr>
              <a:spLocks noChangeArrowheads="1"/>
            </p:cNvSpPr>
            <p:nvPr/>
          </p:nvSpPr>
          <p:spPr bwMode="auto">
            <a:xfrm>
              <a:off x="1587" y="4426"/>
              <a:ext cx="307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65</a:t>
              </a:r>
              <a:endParaRPr lang="cs-CZ" sz="1000">
                <a:latin typeface="Times New Roman" pitchFamily="18" charset="0"/>
              </a:endParaRPr>
            </a:p>
          </p:txBody>
        </p:sp>
        <p:sp>
          <p:nvSpPr>
            <p:cNvPr id="249871" name="Line 15"/>
            <p:cNvSpPr>
              <a:spLocks noChangeShapeType="1"/>
            </p:cNvSpPr>
            <p:nvPr/>
          </p:nvSpPr>
          <p:spPr bwMode="auto">
            <a:xfrm>
              <a:off x="1986" y="4541"/>
              <a:ext cx="3693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9872" name="Line 16"/>
            <p:cNvSpPr>
              <a:spLocks noChangeShapeType="1"/>
            </p:cNvSpPr>
            <p:nvPr/>
          </p:nvSpPr>
          <p:spPr bwMode="auto">
            <a:xfrm flipH="1">
              <a:off x="1954" y="4372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9873" name="Line 17"/>
            <p:cNvSpPr>
              <a:spLocks noChangeShapeType="1"/>
            </p:cNvSpPr>
            <p:nvPr/>
          </p:nvSpPr>
          <p:spPr bwMode="auto">
            <a:xfrm flipH="1">
              <a:off x="1954" y="4201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9874" name="Line 18"/>
            <p:cNvSpPr>
              <a:spLocks noChangeShapeType="1"/>
            </p:cNvSpPr>
            <p:nvPr/>
          </p:nvSpPr>
          <p:spPr bwMode="auto">
            <a:xfrm flipH="1">
              <a:off x="1954" y="4032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9875" name="Line 19"/>
            <p:cNvSpPr>
              <a:spLocks noChangeShapeType="1"/>
            </p:cNvSpPr>
            <p:nvPr/>
          </p:nvSpPr>
          <p:spPr bwMode="auto">
            <a:xfrm flipH="1">
              <a:off x="1954" y="3862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9876" name="Line 20"/>
            <p:cNvSpPr>
              <a:spLocks noChangeShapeType="1"/>
            </p:cNvSpPr>
            <p:nvPr/>
          </p:nvSpPr>
          <p:spPr bwMode="auto">
            <a:xfrm flipH="1">
              <a:off x="1922" y="3691"/>
              <a:ext cx="64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9877" name="Rectangle 21"/>
            <p:cNvSpPr>
              <a:spLocks noChangeArrowheads="1"/>
            </p:cNvSpPr>
            <p:nvPr/>
          </p:nvSpPr>
          <p:spPr bwMode="auto">
            <a:xfrm>
              <a:off x="1581" y="3561"/>
              <a:ext cx="307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70</a:t>
              </a:r>
              <a:endParaRPr lang="cs-CZ" sz="1000">
                <a:latin typeface="Times New Roman" pitchFamily="18" charset="0"/>
              </a:endParaRPr>
            </a:p>
          </p:txBody>
        </p:sp>
        <p:sp>
          <p:nvSpPr>
            <p:cNvPr id="249878" name="Line 22"/>
            <p:cNvSpPr>
              <a:spLocks noChangeShapeType="1"/>
            </p:cNvSpPr>
            <p:nvPr/>
          </p:nvSpPr>
          <p:spPr bwMode="auto">
            <a:xfrm>
              <a:off x="1986" y="3691"/>
              <a:ext cx="3693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9879" name="Line 23"/>
            <p:cNvSpPr>
              <a:spLocks noChangeShapeType="1"/>
            </p:cNvSpPr>
            <p:nvPr/>
          </p:nvSpPr>
          <p:spPr bwMode="auto">
            <a:xfrm flipH="1">
              <a:off x="1954" y="3522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9880" name="Line 24"/>
            <p:cNvSpPr>
              <a:spLocks noChangeShapeType="1"/>
            </p:cNvSpPr>
            <p:nvPr/>
          </p:nvSpPr>
          <p:spPr bwMode="auto">
            <a:xfrm flipH="1">
              <a:off x="1954" y="3351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9881" name="Line 25"/>
            <p:cNvSpPr>
              <a:spLocks noChangeShapeType="1"/>
            </p:cNvSpPr>
            <p:nvPr/>
          </p:nvSpPr>
          <p:spPr bwMode="auto">
            <a:xfrm flipH="1">
              <a:off x="1954" y="3182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9882" name="Line 26"/>
            <p:cNvSpPr>
              <a:spLocks noChangeShapeType="1"/>
            </p:cNvSpPr>
            <p:nvPr/>
          </p:nvSpPr>
          <p:spPr bwMode="auto">
            <a:xfrm flipH="1">
              <a:off x="1954" y="3011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9883" name="Line 27"/>
            <p:cNvSpPr>
              <a:spLocks noChangeShapeType="1"/>
            </p:cNvSpPr>
            <p:nvPr/>
          </p:nvSpPr>
          <p:spPr bwMode="auto">
            <a:xfrm flipH="1">
              <a:off x="1922" y="2841"/>
              <a:ext cx="64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9884" name="Rectangle 28"/>
            <p:cNvSpPr>
              <a:spLocks noChangeArrowheads="1"/>
            </p:cNvSpPr>
            <p:nvPr/>
          </p:nvSpPr>
          <p:spPr bwMode="auto">
            <a:xfrm>
              <a:off x="1580" y="2724"/>
              <a:ext cx="344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75</a:t>
              </a:r>
              <a:endParaRPr lang="cs-CZ" sz="1000">
                <a:latin typeface="Times New Roman" pitchFamily="18" charset="0"/>
              </a:endParaRPr>
            </a:p>
          </p:txBody>
        </p:sp>
        <p:sp>
          <p:nvSpPr>
            <p:cNvPr id="249885" name="Line 29"/>
            <p:cNvSpPr>
              <a:spLocks noChangeShapeType="1"/>
            </p:cNvSpPr>
            <p:nvPr/>
          </p:nvSpPr>
          <p:spPr bwMode="auto">
            <a:xfrm>
              <a:off x="1986" y="2841"/>
              <a:ext cx="3693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9886" name="Line 30"/>
            <p:cNvSpPr>
              <a:spLocks noChangeShapeType="1"/>
            </p:cNvSpPr>
            <p:nvPr/>
          </p:nvSpPr>
          <p:spPr bwMode="auto">
            <a:xfrm flipH="1">
              <a:off x="1954" y="2671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9887" name="Line 31"/>
            <p:cNvSpPr>
              <a:spLocks noChangeShapeType="1"/>
            </p:cNvSpPr>
            <p:nvPr/>
          </p:nvSpPr>
          <p:spPr bwMode="auto">
            <a:xfrm flipH="1">
              <a:off x="1954" y="2501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9888" name="Line 32"/>
            <p:cNvSpPr>
              <a:spLocks noChangeShapeType="1"/>
            </p:cNvSpPr>
            <p:nvPr/>
          </p:nvSpPr>
          <p:spPr bwMode="auto">
            <a:xfrm flipH="1">
              <a:off x="1954" y="2330"/>
              <a:ext cx="3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9889" name="Line 33"/>
            <p:cNvSpPr>
              <a:spLocks noChangeShapeType="1"/>
            </p:cNvSpPr>
            <p:nvPr/>
          </p:nvSpPr>
          <p:spPr bwMode="auto">
            <a:xfrm flipH="1">
              <a:off x="1954" y="2161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9890" name="Line 34"/>
            <p:cNvSpPr>
              <a:spLocks noChangeShapeType="1"/>
            </p:cNvSpPr>
            <p:nvPr/>
          </p:nvSpPr>
          <p:spPr bwMode="auto">
            <a:xfrm flipH="1">
              <a:off x="1922" y="1990"/>
              <a:ext cx="6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9891" name="Rectangle 35"/>
            <p:cNvSpPr>
              <a:spLocks noChangeArrowheads="1"/>
            </p:cNvSpPr>
            <p:nvPr/>
          </p:nvSpPr>
          <p:spPr bwMode="auto">
            <a:xfrm>
              <a:off x="1572" y="1877"/>
              <a:ext cx="359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80</a:t>
              </a:r>
              <a:endParaRPr lang="cs-CZ" sz="1000">
                <a:latin typeface="Times New Roman" pitchFamily="18" charset="0"/>
              </a:endParaRPr>
            </a:p>
          </p:txBody>
        </p:sp>
        <p:sp>
          <p:nvSpPr>
            <p:cNvPr id="249892" name="Line 36"/>
            <p:cNvSpPr>
              <a:spLocks noChangeShapeType="1"/>
            </p:cNvSpPr>
            <p:nvPr/>
          </p:nvSpPr>
          <p:spPr bwMode="auto">
            <a:xfrm>
              <a:off x="1986" y="1990"/>
              <a:ext cx="3693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9893" name="Line 37"/>
            <p:cNvSpPr>
              <a:spLocks noChangeShapeType="1"/>
            </p:cNvSpPr>
            <p:nvPr/>
          </p:nvSpPr>
          <p:spPr bwMode="auto">
            <a:xfrm>
              <a:off x="1986" y="5392"/>
              <a:ext cx="3693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9894" name="Line 38"/>
            <p:cNvSpPr>
              <a:spLocks noChangeShapeType="1"/>
            </p:cNvSpPr>
            <p:nvPr/>
          </p:nvSpPr>
          <p:spPr bwMode="auto">
            <a:xfrm>
              <a:off x="1986" y="5392"/>
              <a:ext cx="1" cy="6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9895" name="Rectangle 39"/>
            <p:cNvSpPr>
              <a:spLocks noChangeArrowheads="1"/>
            </p:cNvSpPr>
            <p:nvPr/>
          </p:nvSpPr>
          <p:spPr bwMode="auto">
            <a:xfrm>
              <a:off x="1781" y="5459"/>
              <a:ext cx="546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1970</a:t>
              </a:r>
              <a:endParaRPr lang="cs-CZ" sz="1000">
                <a:latin typeface="Times New Roman" pitchFamily="18" charset="0"/>
              </a:endParaRPr>
            </a:p>
          </p:txBody>
        </p:sp>
        <p:sp>
          <p:nvSpPr>
            <p:cNvPr id="249896" name="Line 40"/>
            <p:cNvSpPr>
              <a:spLocks noChangeShapeType="1"/>
            </p:cNvSpPr>
            <p:nvPr/>
          </p:nvSpPr>
          <p:spPr bwMode="auto">
            <a:xfrm flipV="1">
              <a:off x="1986" y="1990"/>
              <a:ext cx="1" cy="340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9897" name="Line 41"/>
            <p:cNvSpPr>
              <a:spLocks noChangeShapeType="1"/>
            </p:cNvSpPr>
            <p:nvPr/>
          </p:nvSpPr>
          <p:spPr bwMode="auto">
            <a:xfrm>
              <a:off x="2078" y="5392"/>
              <a:ext cx="1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9898" name="Line 42"/>
            <p:cNvSpPr>
              <a:spLocks noChangeShapeType="1"/>
            </p:cNvSpPr>
            <p:nvPr/>
          </p:nvSpPr>
          <p:spPr bwMode="auto">
            <a:xfrm>
              <a:off x="2171" y="5392"/>
              <a:ext cx="1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9899" name="Line 43"/>
            <p:cNvSpPr>
              <a:spLocks noChangeShapeType="1"/>
            </p:cNvSpPr>
            <p:nvPr/>
          </p:nvSpPr>
          <p:spPr bwMode="auto">
            <a:xfrm>
              <a:off x="2263" y="5392"/>
              <a:ext cx="1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9900" name="Line 44"/>
            <p:cNvSpPr>
              <a:spLocks noChangeShapeType="1"/>
            </p:cNvSpPr>
            <p:nvPr/>
          </p:nvSpPr>
          <p:spPr bwMode="auto">
            <a:xfrm>
              <a:off x="2356" y="5392"/>
              <a:ext cx="1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9901" name="Line 45"/>
            <p:cNvSpPr>
              <a:spLocks noChangeShapeType="1"/>
            </p:cNvSpPr>
            <p:nvPr/>
          </p:nvSpPr>
          <p:spPr bwMode="auto">
            <a:xfrm>
              <a:off x="2448" y="5392"/>
              <a:ext cx="1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9902" name="Line 46"/>
            <p:cNvSpPr>
              <a:spLocks noChangeShapeType="1"/>
            </p:cNvSpPr>
            <p:nvPr/>
          </p:nvSpPr>
          <p:spPr bwMode="auto">
            <a:xfrm>
              <a:off x="2539" y="5392"/>
              <a:ext cx="2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9903" name="Line 47"/>
            <p:cNvSpPr>
              <a:spLocks noChangeShapeType="1"/>
            </p:cNvSpPr>
            <p:nvPr/>
          </p:nvSpPr>
          <p:spPr bwMode="auto">
            <a:xfrm>
              <a:off x="2633" y="5392"/>
              <a:ext cx="1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9904" name="Line 48"/>
            <p:cNvSpPr>
              <a:spLocks noChangeShapeType="1"/>
            </p:cNvSpPr>
            <p:nvPr/>
          </p:nvSpPr>
          <p:spPr bwMode="auto">
            <a:xfrm>
              <a:off x="2724" y="5392"/>
              <a:ext cx="2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9905" name="Line 49"/>
            <p:cNvSpPr>
              <a:spLocks noChangeShapeType="1"/>
            </p:cNvSpPr>
            <p:nvPr/>
          </p:nvSpPr>
          <p:spPr bwMode="auto">
            <a:xfrm>
              <a:off x="2816" y="5392"/>
              <a:ext cx="2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9906" name="Line 50"/>
            <p:cNvSpPr>
              <a:spLocks noChangeShapeType="1"/>
            </p:cNvSpPr>
            <p:nvPr/>
          </p:nvSpPr>
          <p:spPr bwMode="auto">
            <a:xfrm>
              <a:off x="2909" y="5392"/>
              <a:ext cx="2" cy="6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9907" name="Rectangle 51"/>
            <p:cNvSpPr>
              <a:spLocks noChangeArrowheads="1"/>
            </p:cNvSpPr>
            <p:nvPr/>
          </p:nvSpPr>
          <p:spPr bwMode="auto">
            <a:xfrm>
              <a:off x="2691" y="5466"/>
              <a:ext cx="651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1980</a:t>
              </a:r>
              <a:endParaRPr lang="cs-CZ" sz="1000">
                <a:latin typeface="Times New Roman" pitchFamily="18" charset="0"/>
              </a:endParaRPr>
            </a:p>
          </p:txBody>
        </p:sp>
        <p:sp>
          <p:nvSpPr>
            <p:cNvPr id="249908" name="Line 52"/>
            <p:cNvSpPr>
              <a:spLocks noChangeShapeType="1"/>
            </p:cNvSpPr>
            <p:nvPr/>
          </p:nvSpPr>
          <p:spPr bwMode="auto">
            <a:xfrm flipV="1">
              <a:off x="2909" y="1990"/>
              <a:ext cx="2" cy="340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9909" name="Line 53"/>
            <p:cNvSpPr>
              <a:spLocks noChangeShapeType="1"/>
            </p:cNvSpPr>
            <p:nvPr/>
          </p:nvSpPr>
          <p:spPr bwMode="auto">
            <a:xfrm>
              <a:off x="3001" y="5392"/>
              <a:ext cx="2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9910" name="Line 54"/>
            <p:cNvSpPr>
              <a:spLocks noChangeShapeType="1"/>
            </p:cNvSpPr>
            <p:nvPr/>
          </p:nvSpPr>
          <p:spPr bwMode="auto">
            <a:xfrm>
              <a:off x="3094" y="5392"/>
              <a:ext cx="2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9911" name="Line 55"/>
            <p:cNvSpPr>
              <a:spLocks noChangeShapeType="1"/>
            </p:cNvSpPr>
            <p:nvPr/>
          </p:nvSpPr>
          <p:spPr bwMode="auto">
            <a:xfrm>
              <a:off x="3186" y="5392"/>
              <a:ext cx="2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9912" name="Line 56"/>
            <p:cNvSpPr>
              <a:spLocks noChangeShapeType="1"/>
            </p:cNvSpPr>
            <p:nvPr/>
          </p:nvSpPr>
          <p:spPr bwMode="auto">
            <a:xfrm>
              <a:off x="3278" y="5392"/>
              <a:ext cx="1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9913" name="Line 57"/>
            <p:cNvSpPr>
              <a:spLocks noChangeShapeType="1"/>
            </p:cNvSpPr>
            <p:nvPr/>
          </p:nvSpPr>
          <p:spPr bwMode="auto">
            <a:xfrm>
              <a:off x="3371" y="5392"/>
              <a:ext cx="2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9914" name="Line 58"/>
            <p:cNvSpPr>
              <a:spLocks noChangeShapeType="1"/>
            </p:cNvSpPr>
            <p:nvPr/>
          </p:nvSpPr>
          <p:spPr bwMode="auto">
            <a:xfrm>
              <a:off x="3463" y="5392"/>
              <a:ext cx="1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9915" name="Line 59"/>
            <p:cNvSpPr>
              <a:spLocks noChangeShapeType="1"/>
            </p:cNvSpPr>
            <p:nvPr/>
          </p:nvSpPr>
          <p:spPr bwMode="auto">
            <a:xfrm>
              <a:off x="3555" y="5392"/>
              <a:ext cx="1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9916" name="Line 60"/>
            <p:cNvSpPr>
              <a:spLocks noChangeShapeType="1"/>
            </p:cNvSpPr>
            <p:nvPr/>
          </p:nvSpPr>
          <p:spPr bwMode="auto">
            <a:xfrm>
              <a:off x="3648" y="5392"/>
              <a:ext cx="1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9917" name="Line 61"/>
            <p:cNvSpPr>
              <a:spLocks noChangeShapeType="1"/>
            </p:cNvSpPr>
            <p:nvPr/>
          </p:nvSpPr>
          <p:spPr bwMode="auto">
            <a:xfrm>
              <a:off x="3740" y="5392"/>
              <a:ext cx="1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9918" name="Line 62"/>
            <p:cNvSpPr>
              <a:spLocks noChangeShapeType="1"/>
            </p:cNvSpPr>
            <p:nvPr/>
          </p:nvSpPr>
          <p:spPr bwMode="auto">
            <a:xfrm>
              <a:off x="3833" y="5392"/>
              <a:ext cx="1" cy="6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9919" name="Rectangle 63"/>
            <p:cNvSpPr>
              <a:spLocks noChangeArrowheads="1"/>
            </p:cNvSpPr>
            <p:nvPr/>
          </p:nvSpPr>
          <p:spPr bwMode="auto">
            <a:xfrm>
              <a:off x="3584" y="5467"/>
              <a:ext cx="547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1990</a:t>
              </a:r>
              <a:endParaRPr lang="cs-CZ" sz="1000">
                <a:latin typeface="Times New Roman" pitchFamily="18" charset="0"/>
              </a:endParaRPr>
            </a:p>
          </p:txBody>
        </p:sp>
        <p:sp>
          <p:nvSpPr>
            <p:cNvPr id="249920" name="Line 64"/>
            <p:cNvSpPr>
              <a:spLocks noChangeShapeType="1"/>
            </p:cNvSpPr>
            <p:nvPr/>
          </p:nvSpPr>
          <p:spPr bwMode="auto">
            <a:xfrm flipV="1">
              <a:off x="3833" y="1990"/>
              <a:ext cx="1" cy="340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9921" name="Line 65"/>
            <p:cNvSpPr>
              <a:spLocks noChangeShapeType="1"/>
            </p:cNvSpPr>
            <p:nvPr/>
          </p:nvSpPr>
          <p:spPr bwMode="auto">
            <a:xfrm>
              <a:off x="3925" y="5392"/>
              <a:ext cx="1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9922" name="Line 66"/>
            <p:cNvSpPr>
              <a:spLocks noChangeShapeType="1"/>
            </p:cNvSpPr>
            <p:nvPr/>
          </p:nvSpPr>
          <p:spPr bwMode="auto">
            <a:xfrm>
              <a:off x="4017" y="5392"/>
              <a:ext cx="1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9923" name="Line 67"/>
            <p:cNvSpPr>
              <a:spLocks noChangeShapeType="1"/>
            </p:cNvSpPr>
            <p:nvPr/>
          </p:nvSpPr>
          <p:spPr bwMode="auto">
            <a:xfrm>
              <a:off x="4110" y="5392"/>
              <a:ext cx="1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9924" name="Line 68"/>
            <p:cNvSpPr>
              <a:spLocks noChangeShapeType="1"/>
            </p:cNvSpPr>
            <p:nvPr/>
          </p:nvSpPr>
          <p:spPr bwMode="auto">
            <a:xfrm>
              <a:off x="4202" y="5392"/>
              <a:ext cx="1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9925" name="Line 69"/>
            <p:cNvSpPr>
              <a:spLocks noChangeShapeType="1"/>
            </p:cNvSpPr>
            <p:nvPr/>
          </p:nvSpPr>
          <p:spPr bwMode="auto">
            <a:xfrm>
              <a:off x="4294" y="5392"/>
              <a:ext cx="1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9926" name="Line 70"/>
            <p:cNvSpPr>
              <a:spLocks noChangeShapeType="1"/>
            </p:cNvSpPr>
            <p:nvPr/>
          </p:nvSpPr>
          <p:spPr bwMode="auto">
            <a:xfrm>
              <a:off x="4387" y="5392"/>
              <a:ext cx="1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9927" name="Line 71"/>
            <p:cNvSpPr>
              <a:spLocks noChangeShapeType="1"/>
            </p:cNvSpPr>
            <p:nvPr/>
          </p:nvSpPr>
          <p:spPr bwMode="auto">
            <a:xfrm>
              <a:off x="4479" y="5392"/>
              <a:ext cx="1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9928" name="Line 72"/>
            <p:cNvSpPr>
              <a:spLocks noChangeShapeType="1"/>
            </p:cNvSpPr>
            <p:nvPr/>
          </p:nvSpPr>
          <p:spPr bwMode="auto">
            <a:xfrm>
              <a:off x="4572" y="5392"/>
              <a:ext cx="1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9929" name="Line 73"/>
            <p:cNvSpPr>
              <a:spLocks noChangeShapeType="1"/>
            </p:cNvSpPr>
            <p:nvPr/>
          </p:nvSpPr>
          <p:spPr bwMode="auto">
            <a:xfrm>
              <a:off x="4664" y="5392"/>
              <a:ext cx="1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9930" name="Line 74"/>
            <p:cNvSpPr>
              <a:spLocks noChangeShapeType="1"/>
            </p:cNvSpPr>
            <p:nvPr/>
          </p:nvSpPr>
          <p:spPr bwMode="auto">
            <a:xfrm>
              <a:off x="4756" y="5392"/>
              <a:ext cx="1" cy="6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9931" name="Rectangle 75"/>
            <p:cNvSpPr>
              <a:spLocks noChangeArrowheads="1"/>
            </p:cNvSpPr>
            <p:nvPr/>
          </p:nvSpPr>
          <p:spPr bwMode="auto">
            <a:xfrm>
              <a:off x="4537" y="5475"/>
              <a:ext cx="508" cy="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2000</a:t>
              </a:r>
              <a:endParaRPr lang="cs-CZ" sz="1000">
                <a:latin typeface="Times New Roman" pitchFamily="18" charset="0"/>
              </a:endParaRPr>
            </a:p>
          </p:txBody>
        </p:sp>
        <p:sp>
          <p:nvSpPr>
            <p:cNvPr id="249932" name="Line 76"/>
            <p:cNvSpPr>
              <a:spLocks noChangeShapeType="1"/>
            </p:cNvSpPr>
            <p:nvPr/>
          </p:nvSpPr>
          <p:spPr bwMode="auto">
            <a:xfrm flipV="1">
              <a:off x="4756" y="1990"/>
              <a:ext cx="1" cy="340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9933" name="Line 77"/>
            <p:cNvSpPr>
              <a:spLocks noChangeShapeType="1"/>
            </p:cNvSpPr>
            <p:nvPr/>
          </p:nvSpPr>
          <p:spPr bwMode="auto">
            <a:xfrm>
              <a:off x="4849" y="5392"/>
              <a:ext cx="1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9934" name="Line 78"/>
            <p:cNvSpPr>
              <a:spLocks noChangeShapeType="1"/>
            </p:cNvSpPr>
            <p:nvPr/>
          </p:nvSpPr>
          <p:spPr bwMode="auto">
            <a:xfrm>
              <a:off x="4941" y="5392"/>
              <a:ext cx="1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9935" name="Line 79"/>
            <p:cNvSpPr>
              <a:spLocks noChangeShapeType="1"/>
            </p:cNvSpPr>
            <p:nvPr/>
          </p:nvSpPr>
          <p:spPr bwMode="auto">
            <a:xfrm>
              <a:off x="5033" y="5392"/>
              <a:ext cx="1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9936" name="Line 80"/>
            <p:cNvSpPr>
              <a:spLocks noChangeShapeType="1"/>
            </p:cNvSpPr>
            <p:nvPr/>
          </p:nvSpPr>
          <p:spPr bwMode="auto">
            <a:xfrm>
              <a:off x="5126" y="5392"/>
              <a:ext cx="1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9937" name="Line 81"/>
            <p:cNvSpPr>
              <a:spLocks noChangeShapeType="1"/>
            </p:cNvSpPr>
            <p:nvPr/>
          </p:nvSpPr>
          <p:spPr bwMode="auto">
            <a:xfrm>
              <a:off x="5218" y="5392"/>
              <a:ext cx="1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9938" name="Line 82"/>
            <p:cNvSpPr>
              <a:spLocks noChangeShapeType="1"/>
            </p:cNvSpPr>
            <p:nvPr/>
          </p:nvSpPr>
          <p:spPr bwMode="auto">
            <a:xfrm>
              <a:off x="5311" y="5392"/>
              <a:ext cx="1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9939" name="Line 83"/>
            <p:cNvSpPr>
              <a:spLocks noChangeShapeType="1"/>
            </p:cNvSpPr>
            <p:nvPr/>
          </p:nvSpPr>
          <p:spPr bwMode="auto">
            <a:xfrm>
              <a:off x="5402" y="5392"/>
              <a:ext cx="2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9940" name="Line 84"/>
            <p:cNvSpPr>
              <a:spLocks noChangeShapeType="1"/>
            </p:cNvSpPr>
            <p:nvPr/>
          </p:nvSpPr>
          <p:spPr bwMode="auto">
            <a:xfrm>
              <a:off x="5494" y="5392"/>
              <a:ext cx="2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9941" name="Line 85"/>
            <p:cNvSpPr>
              <a:spLocks noChangeShapeType="1"/>
            </p:cNvSpPr>
            <p:nvPr/>
          </p:nvSpPr>
          <p:spPr bwMode="auto">
            <a:xfrm>
              <a:off x="5587" y="5392"/>
              <a:ext cx="2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9942" name="Line 86"/>
            <p:cNvSpPr>
              <a:spLocks noChangeShapeType="1"/>
            </p:cNvSpPr>
            <p:nvPr/>
          </p:nvSpPr>
          <p:spPr bwMode="auto">
            <a:xfrm>
              <a:off x="5679" y="5392"/>
              <a:ext cx="2" cy="6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9943" name="Rectangle 87"/>
            <p:cNvSpPr>
              <a:spLocks noChangeArrowheads="1"/>
            </p:cNvSpPr>
            <p:nvPr/>
          </p:nvSpPr>
          <p:spPr bwMode="auto">
            <a:xfrm>
              <a:off x="5430" y="5474"/>
              <a:ext cx="583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2010</a:t>
              </a:r>
              <a:endParaRPr lang="cs-CZ" sz="1000">
                <a:latin typeface="Times New Roman" pitchFamily="18" charset="0"/>
              </a:endParaRPr>
            </a:p>
          </p:txBody>
        </p:sp>
        <p:sp>
          <p:nvSpPr>
            <p:cNvPr id="249944" name="Line 88"/>
            <p:cNvSpPr>
              <a:spLocks noChangeShapeType="1"/>
            </p:cNvSpPr>
            <p:nvPr/>
          </p:nvSpPr>
          <p:spPr bwMode="auto">
            <a:xfrm flipV="1">
              <a:off x="5679" y="1990"/>
              <a:ext cx="2" cy="340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9945" name="Line 89"/>
            <p:cNvSpPr>
              <a:spLocks noChangeShapeType="1"/>
            </p:cNvSpPr>
            <p:nvPr/>
          </p:nvSpPr>
          <p:spPr bwMode="auto">
            <a:xfrm>
              <a:off x="1986" y="3290"/>
              <a:ext cx="92" cy="4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9946" name="Line 90"/>
            <p:cNvSpPr>
              <a:spLocks noChangeShapeType="1"/>
            </p:cNvSpPr>
            <p:nvPr/>
          </p:nvSpPr>
          <p:spPr bwMode="auto">
            <a:xfrm flipV="1">
              <a:off x="2078" y="3333"/>
              <a:ext cx="93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9947" name="Line 91"/>
            <p:cNvSpPr>
              <a:spLocks noChangeShapeType="1"/>
            </p:cNvSpPr>
            <p:nvPr/>
          </p:nvSpPr>
          <p:spPr bwMode="auto">
            <a:xfrm flipV="1">
              <a:off x="2171" y="3312"/>
              <a:ext cx="92" cy="2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9948" name="Line 92"/>
            <p:cNvSpPr>
              <a:spLocks noChangeShapeType="1"/>
            </p:cNvSpPr>
            <p:nvPr/>
          </p:nvSpPr>
          <p:spPr bwMode="auto">
            <a:xfrm flipV="1">
              <a:off x="2263" y="3302"/>
              <a:ext cx="93" cy="1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9949" name="Line 93"/>
            <p:cNvSpPr>
              <a:spLocks noChangeShapeType="1"/>
            </p:cNvSpPr>
            <p:nvPr/>
          </p:nvSpPr>
          <p:spPr bwMode="auto">
            <a:xfrm>
              <a:off x="2356" y="3302"/>
              <a:ext cx="92" cy="1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9950" name="Line 94"/>
            <p:cNvSpPr>
              <a:spLocks noChangeShapeType="1"/>
            </p:cNvSpPr>
            <p:nvPr/>
          </p:nvSpPr>
          <p:spPr bwMode="auto">
            <a:xfrm>
              <a:off x="2448" y="3312"/>
              <a:ext cx="91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9951" name="Line 95"/>
            <p:cNvSpPr>
              <a:spLocks noChangeShapeType="1"/>
            </p:cNvSpPr>
            <p:nvPr/>
          </p:nvSpPr>
          <p:spPr bwMode="auto">
            <a:xfrm flipV="1">
              <a:off x="2539" y="3268"/>
              <a:ext cx="94" cy="4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9952" name="Line 96"/>
            <p:cNvSpPr>
              <a:spLocks noChangeShapeType="1"/>
            </p:cNvSpPr>
            <p:nvPr/>
          </p:nvSpPr>
          <p:spPr bwMode="auto">
            <a:xfrm flipV="1">
              <a:off x="2633" y="3262"/>
              <a:ext cx="91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9953" name="Line 97"/>
            <p:cNvSpPr>
              <a:spLocks noChangeShapeType="1"/>
            </p:cNvSpPr>
            <p:nvPr/>
          </p:nvSpPr>
          <p:spPr bwMode="auto">
            <a:xfrm flipV="1">
              <a:off x="2724" y="3251"/>
              <a:ext cx="92" cy="1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9954" name="Line 98"/>
            <p:cNvSpPr>
              <a:spLocks noChangeShapeType="1"/>
            </p:cNvSpPr>
            <p:nvPr/>
          </p:nvSpPr>
          <p:spPr bwMode="auto">
            <a:xfrm flipV="1">
              <a:off x="2816" y="3207"/>
              <a:ext cx="93" cy="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9955" name="Line 99"/>
            <p:cNvSpPr>
              <a:spLocks noChangeShapeType="1"/>
            </p:cNvSpPr>
            <p:nvPr/>
          </p:nvSpPr>
          <p:spPr bwMode="auto">
            <a:xfrm flipV="1">
              <a:off x="2909" y="3154"/>
              <a:ext cx="92" cy="5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9956" name="Line 100"/>
            <p:cNvSpPr>
              <a:spLocks noChangeShapeType="1"/>
            </p:cNvSpPr>
            <p:nvPr/>
          </p:nvSpPr>
          <p:spPr bwMode="auto">
            <a:xfrm flipV="1">
              <a:off x="3001" y="3094"/>
              <a:ext cx="93" cy="6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9957" name="Line 101"/>
            <p:cNvSpPr>
              <a:spLocks noChangeShapeType="1"/>
            </p:cNvSpPr>
            <p:nvPr/>
          </p:nvSpPr>
          <p:spPr bwMode="auto">
            <a:xfrm flipV="1">
              <a:off x="3094" y="3061"/>
              <a:ext cx="92" cy="3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9958" name="Line 102"/>
            <p:cNvSpPr>
              <a:spLocks noChangeShapeType="1"/>
            </p:cNvSpPr>
            <p:nvPr/>
          </p:nvSpPr>
          <p:spPr bwMode="auto">
            <a:xfrm flipV="1">
              <a:off x="3186" y="3020"/>
              <a:ext cx="92" cy="4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9959" name="Line 103"/>
            <p:cNvSpPr>
              <a:spLocks noChangeShapeType="1"/>
            </p:cNvSpPr>
            <p:nvPr/>
          </p:nvSpPr>
          <p:spPr bwMode="auto">
            <a:xfrm>
              <a:off x="3278" y="3020"/>
              <a:ext cx="93" cy="1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9960" name="Line 104"/>
            <p:cNvSpPr>
              <a:spLocks noChangeShapeType="1"/>
            </p:cNvSpPr>
            <p:nvPr/>
          </p:nvSpPr>
          <p:spPr bwMode="auto">
            <a:xfrm flipV="1">
              <a:off x="3371" y="2998"/>
              <a:ext cx="92" cy="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9961" name="Line 105"/>
            <p:cNvSpPr>
              <a:spLocks noChangeShapeType="1"/>
            </p:cNvSpPr>
            <p:nvPr/>
          </p:nvSpPr>
          <p:spPr bwMode="auto">
            <a:xfrm flipV="1">
              <a:off x="3463" y="2967"/>
              <a:ext cx="92" cy="3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9962" name="Line 106"/>
            <p:cNvSpPr>
              <a:spLocks noChangeShapeType="1"/>
            </p:cNvSpPr>
            <p:nvPr/>
          </p:nvSpPr>
          <p:spPr bwMode="auto">
            <a:xfrm>
              <a:off x="3555" y="2967"/>
              <a:ext cx="93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9963" name="Line 107"/>
            <p:cNvSpPr>
              <a:spLocks noChangeShapeType="1"/>
            </p:cNvSpPr>
            <p:nvPr/>
          </p:nvSpPr>
          <p:spPr bwMode="auto">
            <a:xfrm flipV="1">
              <a:off x="3648" y="2861"/>
              <a:ext cx="92" cy="1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9964" name="Line 108"/>
            <p:cNvSpPr>
              <a:spLocks noChangeShapeType="1"/>
            </p:cNvSpPr>
            <p:nvPr/>
          </p:nvSpPr>
          <p:spPr bwMode="auto">
            <a:xfrm flipV="1">
              <a:off x="3740" y="2853"/>
              <a:ext cx="93" cy="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9965" name="Line 109"/>
            <p:cNvSpPr>
              <a:spLocks noChangeShapeType="1"/>
            </p:cNvSpPr>
            <p:nvPr/>
          </p:nvSpPr>
          <p:spPr bwMode="auto">
            <a:xfrm flipV="1">
              <a:off x="3833" y="2826"/>
              <a:ext cx="92" cy="2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9966" name="Line 110"/>
            <p:cNvSpPr>
              <a:spLocks noChangeShapeType="1"/>
            </p:cNvSpPr>
            <p:nvPr/>
          </p:nvSpPr>
          <p:spPr bwMode="auto">
            <a:xfrm flipV="1">
              <a:off x="3925" y="2751"/>
              <a:ext cx="92" cy="7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9967" name="Line 111"/>
            <p:cNvSpPr>
              <a:spLocks noChangeShapeType="1"/>
            </p:cNvSpPr>
            <p:nvPr/>
          </p:nvSpPr>
          <p:spPr bwMode="auto">
            <a:xfrm flipV="1">
              <a:off x="4017" y="2734"/>
              <a:ext cx="93" cy="1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9968" name="Line 112"/>
            <p:cNvSpPr>
              <a:spLocks noChangeShapeType="1"/>
            </p:cNvSpPr>
            <p:nvPr/>
          </p:nvSpPr>
          <p:spPr bwMode="auto">
            <a:xfrm flipV="1">
              <a:off x="4110" y="2625"/>
              <a:ext cx="92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9969" name="Line 113"/>
            <p:cNvSpPr>
              <a:spLocks noChangeShapeType="1"/>
            </p:cNvSpPr>
            <p:nvPr/>
          </p:nvSpPr>
          <p:spPr bwMode="auto">
            <a:xfrm flipV="1">
              <a:off x="4202" y="2614"/>
              <a:ext cx="92" cy="1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9970" name="Line 114"/>
            <p:cNvSpPr>
              <a:spLocks noChangeShapeType="1"/>
            </p:cNvSpPr>
            <p:nvPr/>
          </p:nvSpPr>
          <p:spPr bwMode="auto">
            <a:xfrm flipV="1">
              <a:off x="4294" y="2553"/>
              <a:ext cx="93" cy="6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9971" name="Line 115"/>
            <p:cNvSpPr>
              <a:spLocks noChangeShapeType="1"/>
            </p:cNvSpPr>
            <p:nvPr/>
          </p:nvSpPr>
          <p:spPr bwMode="auto">
            <a:xfrm flipV="1">
              <a:off x="4387" y="2527"/>
              <a:ext cx="92" cy="2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9972" name="Line 116"/>
            <p:cNvSpPr>
              <a:spLocks noChangeShapeType="1"/>
            </p:cNvSpPr>
            <p:nvPr/>
          </p:nvSpPr>
          <p:spPr bwMode="auto">
            <a:xfrm flipV="1">
              <a:off x="4479" y="2510"/>
              <a:ext cx="93" cy="1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9973" name="Line 117"/>
            <p:cNvSpPr>
              <a:spLocks noChangeShapeType="1"/>
            </p:cNvSpPr>
            <p:nvPr/>
          </p:nvSpPr>
          <p:spPr bwMode="auto">
            <a:xfrm flipV="1">
              <a:off x="4572" y="2479"/>
              <a:ext cx="92" cy="3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9974" name="Line 118"/>
            <p:cNvSpPr>
              <a:spLocks noChangeShapeType="1"/>
            </p:cNvSpPr>
            <p:nvPr/>
          </p:nvSpPr>
          <p:spPr bwMode="auto">
            <a:xfrm flipV="1">
              <a:off x="4664" y="2414"/>
              <a:ext cx="92" cy="6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9975" name="Line 119"/>
            <p:cNvSpPr>
              <a:spLocks noChangeShapeType="1"/>
            </p:cNvSpPr>
            <p:nvPr/>
          </p:nvSpPr>
          <p:spPr bwMode="auto">
            <a:xfrm flipV="1">
              <a:off x="4756" y="2387"/>
              <a:ext cx="93" cy="2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9976" name="Line 120"/>
            <p:cNvSpPr>
              <a:spLocks noChangeShapeType="1"/>
            </p:cNvSpPr>
            <p:nvPr/>
          </p:nvSpPr>
          <p:spPr bwMode="auto">
            <a:xfrm>
              <a:off x="1986" y="4306"/>
              <a:ext cx="92" cy="3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9977" name="Line 121"/>
            <p:cNvSpPr>
              <a:spLocks noChangeShapeType="1"/>
            </p:cNvSpPr>
            <p:nvPr/>
          </p:nvSpPr>
          <p:spPr bwMode="auto">
            <a:xfrm flipV="1">
              <a:off x="2078" y="4217"/>
              <a:ext cx="93" cy="124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9978" name="Line 122"/>
            <p:cNvSpPr>
              <a:spLocks noChangeShapeType="1"/>
            </p:cNvSpPr>
            <p:nvPr/>
          </p:nvSpPr>
          <p:spPr bwMode="auto">
            <a:xfrm>
              <a:off x="2171" y="4217"/>
              <a:ext cx="92" cy="41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9979" name="Line 123"/>
            <p:cNvSpPr>
              <a:spLocks noChangeShapeType="1"/>
            </p:cNvSpPr>
            <p:nvPr/>
          </p:nvSpPr>
          <p:spPr bwMode="auto">
            <a:xfrm>
              <a:off x="2263" y="4258"/>
              <a:ext cx="93" cy="13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9980" name="Line 124"/>
            <p:cNvSpPr>
              <a:spLocks noChangeShapeType="1"/>
            </p:cNvSpPr>
            <p:nvPr/>
          </p:nvSpPr>
          <p:spPr bwMode="auto">
            <a:xfrm>
              <a:off x="2356" y="4271"/>
              <a:ext cx="92" cy="3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9981" name="Line 125"/>
            <p:cNvSpPr>
              <a:spLocks noChangeShapeType="1"/>
            </p:cNvSpPr>
            <p:nvPr/>
          </p:nvSpPr>
          <p:spPr bwMode="auto">
            <a:xfrm flipV="1">
              <a:off x="2448" y="4257"/>
              <a:ext cx="91" cy="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9982" name="Line 126"/>
            <p:cNvSpPr>
              <a:spLocks noChangeShapeType="1"/>
            </p:cNvSpPr>
            <p:nvPr/>
          </p:nvSpPr>
          <p:spPr bwMode="auto">
            <a:xfrm flipV="1">
              <a:off x="2539" y="4246"/>
              <a:ext cx="94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9983" name="Line 127"/>
            <p:cNvSpPr>
              <a:spLocks noChangeShapeType="1"/>
            </p:cNvSpPr>
            <p:nvPr/>
          </p:nvSpPr>
          <p:spPr bwMode="auto">
            <a:xfrm>
              <a:off x="2633" y="4246"/>
              <a:ext cx="91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9984" name="Line 128"/>
            <p:cNvSpPr>
              <a:spLocks noChangeShapeType="1"/>
            </p:cNvSpPr>
            <p:nvPr/>
          </p:nvSpPr>
          <p:spPr bwMode="auto">
            <a:xfrm flipV="1">
              <a:off x="2724" y="4343"/>
              <a:ext cx="92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9985" name="Line 129"/>
            <p:cNvSpPr>
              <a:spLocks noChangeShapeType="1"/>
            </p:cNvSpPr>
            <p:nvPr/>
          </p:nvSpPr>
          <p:spPr bwMode="auto">
            <a:xfrm>
              <a:off x="2816" y="4343"/>
              <a:ext cx="93" cy="1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9986" name="Line 130"/>
            <p:cNvSpPr>
              <a:spLocks noChangeShapeType="1"/>
            </p:cNvSpPr>
            <p:nvPr/>
          </p:nvSpPr>
          <p:spPr bwMode="auto">
            <a:xfrm flipV="1">
              <a:off x="2909" y="4449"/>
              <a:ext cx="92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9987" name="Line 131"/>
            <p:cNvSpPr>
              <a:spLocks noChangeShapeType="1"/>
            </p:cNvSpPr>
            <p:nvPr/>
          </p:nvSpPr>
          <p:spPr bwMode="auto">
            <a:xfrm flipV="1">
              <a:off x="3001" y="4430"/>
              <a:ext cx="93" cy="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9988" name="Line 132"/>
            <p:cNvSpPr>
              <a:spLocks noChangeShapeType="1"/>
            </p:cNvSpPr>
            <p:nvPr/>
          </p:nvSpPr>
          <p:spPr bwMode="auto">
            <a:xfrm>
              <a:off x="3094" y="4430"/>
              <a:ext cx="92" cy="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9989" name="Line 133"/>
            <p:cNvSpPr>
              <a:spLocks noChangeShapeType="1"/>
            </p:cNvSpPr>
            <p:nvPr/>
          </p:nvSpPr>
          <p:spPr bwMode="auto">
            <a:xfrm>
              <a:off x="3186" y="4526"/>
              <a:ext cx="9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9990" name="Line 134"/>
            <p:cNvSpPr>
              <a:spLocks noChangeShapeType="1"/>
            </p:cNvSpPr>
            <p:nvPr/>
          </p:nvSpPr>
          <p:spPr bwMode="auto">
            <a:xfrm flipV="1">
              <a:off x="3278" y="4511"/>
              <a:ext cx="93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9991" name="Line 135"/>
            <p:cNvSpPr>
              <a:spLocks noChangeShapeType="1"/>
            </p:cNvSpPr>
            <p:nvPr/>
          </p:nvSpPr>
          <p:spPr bwMode="auto">
            <a:xfrm flipV="1">
              <a:off x="3371" y="4479"/>
              <a:ext cx="92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9992" name="Line 136"/>
            <p:cNvSpPr>
              <a:spLocks noChangeShapeType="1"/>
            </p:cNvSpPr>
            <p:nvPr/>
          </p:nvSpPr>
          <p:spPr bwMode="auto">
            <a:xfrm flipV="1">
              <a:off x="3463" y="4414"/>
              <a:ext cx="92" cy="6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9993" name="Line 137"/>
            <p:cNvSpPr>
              <a:spLocks noChangeShapeType="1"/>
            </p:cNvSpPr>
            <p:nvPr/>
          </p:nvSpPr>
          <p:spPr bwMode="auto">
            <a:xfrm flipV="1">
              <a:off x="3555" y="4338"/>
              <a:ext cx="93" cy="7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9994" name="Line 138"/>
            <p:cNvSpPr>
              <a:spLocks noChangeShapeType="1"/>
            </p:cNvSpPr>
            <p:nvPr/>
          </p:nvSpPr>
          <p:spPr bwMode="auto">
            <a:xfrm>
              <a:off x="3648" y="4338"/>
              <a:ext cx="92" cy="1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9995" name="Line 139"/>
            <p:cNvSpPr>
              <a:spLocks noChangeShapeType="1"/>
            </p:cNvSpPr>
            <p:nvPr/>
          </p:nvSpPr>
          <p:spPr bwMode="auto">
            <a:xfrm>
              <a:off x="3740" y="4457"/>
              <a:ext cx="93" cy="4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9996" name="Line 140"/>
            <p:cNvSpPr>
              <a:spLocks noChangeShapeType="1"/>
            </p:cNvSpPr>
            <p:nvPr/>
          </p:nvSpPr>
          <p:spPr bwMode="auto">
            <a:xfrm>
              <a:off x="3833" y="4506"/>
              <a:ext cx="92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9997" name="Line 141"/>
            <p:cNvSpPr>
              <a:spLocks noChangeShapeType="1"/>
            </p:cNvSpPr>
            <p:nvPr/>
          </p:nvSpPr>
          <p:spPr bwMode="auto">
            <a:xfrm>
              <a:off x="3925" y="4517"/>
              <a:ext cx="92" cy="8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9998" name="Line 142"/>
            <p:cNvSpPr>
              <a:spLocks noChangeShapeType="1"/>
            </p:cNvSpPr>
            <p:nvPr/>
          </p:nvSpPr>
          <p:spPr bwMode="auto">
            <a:xfrm>
              <a:off x="4017" y="4599"/>
              <a:ext cx="93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9999" name="Line 143"/>
            <p:cNvSpPr>
              <a:spLocks noChangeShapeType="1"/>
            </p:cNvSpPr>
            <p:nvPr/>
          </p:nvSpPr>
          <p:spPr bwMode="auto">
            <a:xfrm flipV="1">
              <a:off x="4110" y="4539"/>
              <a:ext cx="92" cy="6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000" name="Line 144"/>
            <p:cNvSpPr>
              <a:spLocks noChangeShapeType="1"/>
            </p:cNvSpPr>
            <p:nvPr/>
          </p:nvSpPr>
          <p:spPr bwMode="auto">
            <a:xfrm flipV="1">
              <a:off x="4202" y="4460"/>
              <a:ext cx="92" cy="7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001" name="Line 145"/>
            <p:cNvSpPr>
              <a:spLocks noChangeShapeType="1"/>
            </p:cNvSpPr>
            <p:nvPr/>
          </p:nvSpPr>
          <p:spPr bwMode="auto">
            <a:xfrm flipV="1">
              <a:off x="4294" y="4317"/>
              <a:ext cx="93" cy="1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002" name="Line 146"/>
            <p:cNvSpPr>
              <a:spLocks noChangeShapeType="1"/>
            </p:cNvSpPr>
            <p:nvPr/>
          </p:nvSpPr>
          <p:spPr bwMode="auto">
            <a:xfrm flipV="1">
              <a:off x="4387" y="4258"/>
              <a:ext cx="92" cy="5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003" name="Line 147"/>
            <p:cNvSpPr>
              <a:spLocks noChangeShapeType="1"/>
            </p:cNvSpPr>
            <p:nvPr/>
          </p:nvSpPr>
          <p:spPr bwMode="auto">
            <a:xfrm>
              <a:off x="4479" y="4258"/>
              <a:ext cx="93" cy="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004" name="Line 148"/>
            <p:cNvSpPr>
              <a:spLocks noChangeShapeType="1"/>
            </p:cNvSpPr>
            <p:nvPr/>
          </p:nvSpPr>
          <p:spPr bwMode="auto">
            <a:xfrm flipV="1">
              <a:off x="4572" y="4249"/>
              <a:ext cx="92" cy="4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005" name="Line 149"/>
            <p:cNvSpPr>
              <a:spLocks noChangeShapeType="1"/>
            </p:cNvSpPr>
            <p:nvPr/>
          </p:nvSpPr>
          <p:spPr bwMode="auto">
            <a:xfrm flipV="1">
              <a:off x="4664" y="4099"/>
              <a:ext cx="92" cy="1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006" name="Line 150"/>
            <p:cNvSpPr>
              <a:spLocks noChangeShapeType="1"/>
            </p:cNvSpPr>
            <p:nvPr/>
          </p:nvSpPr>
          <p:spPr bwMode="auto">
            <a:xfrm flipV="1">
              <a:off x="4756" y="3977"/>
              <a:ext cx="93" cy="1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007" name="Line 151"/>
            <p:cNvSpPr>
              <a:spLocks noChangeShapeType="1"/>
            </p:cNvSpPr>
            <p:nvPr/>
          </p:nvSpPr>
          <p:spPr bwMode="auto">
            <a:xfrm flipV="1">
              <a:off x="4849" y="3966"/>
              <a:ext cx="92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008" name="Line 152"/>
            <p:cNvSpPr>
              <a:spLocks noChangeShapeType="1"/>
            </p:cNvSpPr>
            <p:nvPr/>
          </p:nvSpPr>
          <p:spPr bwMode="auto">
            <a:xfrm flipV="1">
              <a:off x="2078" y="4165"/>
              <a:ext cx="93" cy="17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009" name="Line 153"/>
            <p:cNvSpPr>
              <a:spLocks noChangeShapeType="1"/>
            </p:cNvSpPr>
            <p:nvPr/>
          </p:nvSpPr>
          <p:spPr bwMode="auto">
            <a:xfrm>
              <a:off x="2171" y="4165"/>
              <a:ext cx="92" cy="11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010" name="Line 154"/>
            <p:cNvSpPr>
              <a:spLocks noChangeShapeType="1"/>
            </p:cNvSpPr>
            <p:nvPr/>
          </p:nvSpPr>
          <p:spPr bwMode="auto">
            <a:xfrm flipV="1">
              <a:off x="2263" y="4242"/>
              <a:ext cx="93" cy="4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011" name="Line 155"/>
            <p:cNvSpPr>
              <a:spLocks noChangeShapeType="1"/>
            </p:cNvSpPr>
            <p:nvPr/>
          </p:nvSpPr>
          <p:spPr bwMode="auto">
            <a:xfrm flipV="1">
              <a:off x="2356" y="4200"/>
              <a:ext cx="92" cy="4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012" name="Line 156"/>
            <p:cNvSpPr>
              <a:spLocks noChangeShapeType="1"/>
            </p:cNvSpPr>
            <p:nvPr/>
          </p:nvSpPr>
          <p:spPr bwMode="auto">
            <a:xfrm flipV="1">
              <a:off x="2448" y="4191"/>
              <a:ext cx="91" cy="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013" name="Line 157"/>
            <p:cNvSpPr>
              <a:spLocks noChangeShapeType="1"/>
            </p:cNvSpPr>
            <p:nvPr/>
          </p:nvSpPr>
          <p:spPr bwMode="auto">
            <a:xfrm flipV="1">
              <a:off x="2539" y="4180"/>
              <a:ext cx="94" cy="1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014" name="Line 158"/>
            <p:cNvSpPr>
              <a:spLocks noChangeShapeType="1"/>
            </p:cNvSpPr>
            <p:nvPr/>
          </p:nvSpPr>
          <p:spPr bwMode="auto">
            <a:xfrm flipV="1">
              <a:off x="2633" y="4166"/>
              <a:ext cx="91" cy="1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015" name="Line 159"/>
            <p:cNvSpPr>
              <a:spLocks noChangeShapeType="1"/>
            </p:cNvSpPr>
            <p:nvPr/>
          </p:nvSpPr>
          <p:spPr bwMode="auto">
            <a:xfrm flipV="1">
              <a:off x="2724" y="4143"/>
              <a:ext cx="92" cy="2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016" name="Line 160"/>
            <p:cNvSpPr>
              <a:spLocks noChangeShapeType="1"/>
            </p:cNvSpPr>
            <p:nvPr/>
          </p:nvSpPr>
          <p:spPr bwMode="auto">
            <a:xfrm>
              <a:off x="2816" y="4143"/>
              <a:ext cx="93" cy="8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017" name="Line 161"/>
            <p:cNvSpPr>
              <a:spLocks noChangeShapeType="1"/>
            </p:cNvSpPr>
            <p:nvPr/>
          </p:nvSpPr>
          <p:spPr bwMode="auto">
            <a:xfrm flipV="1">
              <a:off x="2909" y="4171"/>
              <a:ext cx="92" cy="5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018" name="Line 162"/>
            <p:cNvSpPr>
              <a:spLocks noChangeShapeType="1"/>
            </p:cNvSpPr>
            <p:nvPr/>
          </p:nvSpPr>
          <p:spPr bwMode="auto">
            <a:xfrm flipV="1">
              <a:off x="3001" y="4156"/>
              <a:ext cx="93" cy="1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019" name="Line 163"/>
            <p:cNvSpPr>
              <a:spLocks noChangeShapeType="1"/>
            </p:cNvSpPr>
            <p:nvPr/>
          </p:nvSpPr>
          <p:spPr bwMode="auto">
            <a:xfrm>
              <a:off x="3094" y="4156"/>
              <a:ext cx="92" cy="4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020" name="Line 164"/>
            <p:cNvSpPr>
              <a:spLocks noChangeShapeType="1"/>
            </p:cNvSpPr>
            <p:nvPr/>
          </p:nvSpPr>
          <p:spPr bwMode="auto">
            <a:xfrm flipV="1">
              <a:off x="3186" y="4149"/>
              <a:ext cx="92" cy="4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021" name="Line 165"/>
            <p:cNvSpPr>
              <a:spLocks noChangeShapeType="1"/>
            </p:cNvSpPr>
            <p:nvPr/>
          </p:nvSpPr>
          <p:spPr bwMode="auto">
            <a:xfrm flipV="1">
              <a:off x="3278" y="4108"/>
              <a:ext cx="185" cy="4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022" name="Line 166"/>
            <p:cNvSpPr>
              <a:spLocks noChangeShapeType="1"/>
            </p:cNvSpPr>
            <p:nvPr/>
          </p:nvSpPr>
          <p:spPr bwMode="auto">
            <a:xfrm flipV="1">
              <a:off x="3463" y="4046"/>
              <a:ext cx="92" cy="6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023" name="Line 167"/>
            <p:cNvSpPr>
              <a:spLocks noChangeShapeType="1"/>
            </p:cNvSpPr>
            <p:nvPr/>
          </p:nvSpPr>
          <p:spPr bwMode="auto">
            <a:xfrm flipV="1">
              <a:off x="3555" y="4007"/>
              <a:ext cx="93" cy="3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024" name="Line 168"/>
            <p:cNvSpPr>
              <a:spLocks noChangeShapeType="1"/>
            </p:cNvSpPr>
            <p:nvPr/>
          </p:nvSpPr>
          <p:spPr bwMode="auto">
            <a:xfrm>
              <a:off x="3648" y="4007"/>
              <a:ext cx="92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025" name="Line 169"/>
            <p:cNvSpPr>
              <a:spLocks noChangeShapeType="1"/>
            </p:cNvSpPr>
            <p:nvPr/>
          </p:nvSpPr>
          <p:spPr bwMode="auto">
            <a:xfrm>
              <a:off x="3740" y="4007"/>
              <a:ext cx="93" cy="8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026" name="Line 170"/>
            <p:cNvSpPr>
              <a:spLocks noChangeShapeType="1"/>
            </p:cNvSpPr>
            <p:nvPr/>
          </p:nvSpPr>
          <p:spPr bwMode="auto">
            <a:xfrm flipV="1">
              <a:off x="3833" y="3981"/>
              <a:ext cx="92" cy="11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027" name="Line 171"/>
            <p:cNvSpPr>
              <a:spLocks noChangeShapeType="1"/>
            </p:cNvSpPr>
            <p:nvPr/>
          </p:nvSpPr>
          <p:spPr bwMode="auto">
            <a:xfrm flipV="1">
              <a:off x="3925" y="3905"/>
              <a:ext cx="92" cy="7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028" name="Line 172"/>
            <p:cNvSpPr>
              <a:spLocks noChangeShapeType="1"/>
            </p:cNvSpPr>
            <p:nvPr/>
          </p:nvSpPr>
          <p:spPr bwMode="auto">
            <a:xfrm flipV="1">
              <a:off x="4017" y="3805"/>
              <a:ext cx="93" cy="10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029" name="Line 173"/>
            <p:cNvSpPr>
              <a:spLocks noChangeShapeType="1"/>
            </p:cNvSpPr>
            <p:nvPr/>
          </p:nvSpPr>
          <p:spPr bwMode="auto">
            <a:xfrm flipV="1">
              <a:off x="4110" y="3770"/>
              <a:ext cx="92" cy="3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030" name="Line 174"/>
            <p:cNvSpPr>
              <a:spLocks noChangeShapeType="1"/>
            </p:cNvSpPr>
            <p:nvPr/>
          </p:nvSpPr>
          <p:spPr bwMode="auto">
            <a:xfrm flipV="1">
              <a:off x="4202" y="3733"/>
              <a:ext cx="92" cy="3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031" name="Line 175"/>
            <p:cNvSpPr>
              <a:spLocks noChangeShapeType="1"/>
            </p:cNvSpPr>
            <p:nvPr/>
          </p:nvSpPr>
          <p:spPr bwMode="auto">
            <a:xfrm flipV="1">
              <a:off x="4294" y="3615"/>
              <a:ext cx="93" cy="11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032" name="Line 176"/>
            <p:cNvSpPr>
              <a:spLocks noChangeShapeType="1"/>
            </p:cNvSpPr>
            <p:nvPr/>
          </p:nvSpPr>
          <p:spPr bwMode="auto">
            <a:xfrm flipV="1">
              <a:off x="4387" y="3593"/>
              <a:ext cx="92" cy="2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033" name="Line 177"/>
            <p:cNvSpPr>
              <a:spLocks noChangeShapeType="1"/>
            </p:cNvSpPr>
            <p:nvPr/>
          </p:nvSpPr>
          <p:spPr bwMode="auto">
            <a:xfrm flipV="1">
              <a:off x="4479" y="3483"/>
              <a:ext cx="93" cy="11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034" name="Line 178"/>
            <p:cNvSpPr>
              <a:spLocks noChangeShapeType="1"/>
            </p:cNvSpPr>
            <p:nvPr/>
          </p:nvSpPr>
          <p:spPr bwMode="auto">
            <a:xfrm flipV="1">
              <a:off x="4572" y="3434"/>
              <a:ext cx="92" cy="4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035" name="Line 179"/>
            <p:cNvSpPr>
              <a:spLocks noChangeShapeType="1"/>
            </p:cNvSpPr>
            <p:nvPr/>
          </p:nvSpPr>
          <p:spPr bwMode="auto">
            <a:xfrm flipV="1">
              <a:off x="4664" y="3394"/>
              <a:ext cx="92" cy="4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036" name="Line 180"/>
            <p:cNvSpPr>
              <a:spLocks noChangeShapeType="1"/>
            </p:cNvSpPr>
            <p:nvPr/>
          </p:nvSpPr>
          <p:spPr bwMode="auto">
            <a:xfrm flipV="1">
              <a:off x="4756" y="3330"/>
              <a:ext cx="93" cy="6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037" name="Line 181"/>
            <p:cNvSpPr>
              <a:spLocks noChangeShapeType="1"/>
            </p:cNvSpPr>
            <p:nvPr/>
          </p:nvSpPr>
          <p:spPr bwMode="auto">
            <a:xfrm flipV="1">
              <a:off x="4849" y="3326"/>
              <a:ext cx="92" cy="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038" name="Line 182"/>
            <p:cNvSpPr>
              <a:spLocks noChangeShapeType="1"/>
            </p:cNvSpPr>
            <p:nvPr/>
          </p:nvSpPr>
          <p:spPr bwMode="auto">
            <a:xfrm flipV="1">
              <a:off x="1986" y="4268"/>
              <a:ext cx="92" cy="42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039" name="Line 183"/>
            <p:cNvSpPr>
              <a:spLocks noChangeShapeType="1"/>
            </p:cNvSpPr>
            <p:nvPr/>
          </p:nvSpPr>
          <p:spPr bwMode="auto">
            <a:xfrm flipV="1">
              <a:off x="2078" y="4223"/>
              <a:ext cx="93" cy="45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040" name="Line 184"/>
            <p:cNvSpPr>
              <a:spLocks noChangeShapeType="1"/>
            </p:cNvSpPr>
            <p:nvPr/>
          </p:nvSpPr>
          <p:spPr bwMode="auto">
            <a:xfrm flipV="1">
              <a:off x="2171" y="4132"/>
              <a:ext cx="92" cy="91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041" name="Line 185"/>
            <p:cNvSpPr>
              <a:spLocks noChangeShapeType="1"/>
            </p:cNvSpPr>
            <p:nvPr/>
          </p:nvSpPr>
          <p:spPr bwMode="auto">
            <a:xfrm flipV="1">
              <a:off x="2263" y="4131"/>
              <a:ext cx="93" cy="1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042" name="Line 186"/>
            <p:cNvSpPr>
              <a:spLocks noChangeShapeType="1"/>
            </p:cNvSpPr>
            <p:nvPr/>
          </p:nvSpPr>
          <p:spPr bwMode="auto">
            <a:xfrm flipV="1">
              <a:off x="2356" y="4094"/>
              <a:ext cx="92" cy="37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043" name="Line 187"/>
            <p:cNvSpPr>
              <a:spLocks noChangeShapeType="1"/>
            </p:cNvSpPr>
            <p:nvPr/>
          </p:nvSpPr>
          <p:spPr bwMode="auto">
            <a:xfrm flipV="1">
              <a:off x="2448" y="4000"/>
              <a:ext cx="91" cy="94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044" name="Line 188"/>
            <p:cNvSpPr>
              <a:spLocks noChangeShapeType="1"/>
            </p:cNvSpPr>
            <p:nvPr/>
          </p:nvSpPr>
          <p:spPr bwMode="auto">
            <a:xfrm flipV="1">
              <a:off x="2539" y="3944"/>
              <a:ext cx="94" cy="56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045" name="Line 189"/>
            <p:cNvSpPr>
              <a:spLocks noChangeShapeType="1"/>
            </p:cNvSpPr>
            <p:nvPr/>
          </p:nvSpPr>
          <p:spPr bwMode="auto">
            <a:xfrm>
              <a:off x="2633" y="3944"/>
              <a:ext cx="91" cy="11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046" name="Line 190"/>
            <p:cNvSpPr>
              <a:spLocks noChangeShapeType="1"/>
            </p:cNvSpPr>
            <p:nvPr/>
          </p:nvSpPr>
          <p:spPr bwMode="auto">
            <a:xfrm flipV="1">
              <a:off x="2724" y="3893"/>
              <a:ext cx="92" cy="62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047" name="Line 191"/>
            <p:cNvSpPr>
              <a:spLocks noChangeShapeType="1"/>
            </p:cNvSpPr>
            <p:nvPr/>
          </p:nvSpPr>
          <p:spPr bwMode="auto">
            <a:xfrm flipV="1">
              <a:off x="2816" y="3853"/>
              <a:ext cx="93" cy="40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048" name="Line 192"/>
            <p:cNvSpPr>
              <a:spLocks noChangeShapeType="1"/>
            </p:cNvSpPr>
            <p:nvPr/>
          </p:nvSpPr>
          <p:spPr bwMode="auto">
            <a:xfrm flipV="1">
              <a:off x="2909" y="3808"/>
              <a:ext cx="92" cy="45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049" name="Line 193"/>
            <p:cNvSpPr>
              <a:spLocks noChangeShapeType="1"/>
            </p:cNvSpPr>
            <p:nvPr/>
          </p:nvSpPr>
          <p:spPr bwMode="auto">
            <a:xfrm flipV="1">
              <a:off x="3001" y="3787"/>
              <a:ext cx="93" cy="21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050" name="Line 194"/>
            <p:cNvSpPr>
              <a:spLocks noChangeShapeType="1"/>
            </p:cNvSpPr>
            <p:nvPr/>
          </p:nvSpPr>
          <p:spPr bwMode="auto">
            <a:xfrm flipV="1">
              <a:off x="3094" y="3770"/>
              <a:ext cx="92" cy="17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051" name="Line 195"/>
            <p:cNvSpPr>
              <a:spLocks noChangeShapeType="1"/>
            </p:cNvSpPr>
            <p:nvPr/>
          </p:nvSpPr>
          <p:spPr bwMode="auto">
            <a:xfrm flipV="1">
              <a:off x="3186" y="3677"/>
              <a:ext cx="92" cy="93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052" name="Line 196"/>
            <p:cNvSpPr>
              <a:spLocks noChangeShapeType="1"/>
            </p:cNvSpPr>
            <p:nvPr/>
          </p:nvSpPr>
          <p:spPr bwMode="auto">
            <a:xfrm flipV="1">
              <a:off x="3278" y="3616"/>
              <a:ext cx="93" cy="61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053" name="Line 197"/>
            <p:cNvSpPr>
              <a:spLocks noChangeShapeType="1"/>
            </p:cNvSpPr>
            <p:nvPr/>
          </p:nvSpPr>
          <p:spPr bwMode="auto">
            <a:xfrm flipV="1">
              <a:off x="3371" y="3517"/>
              <a:ext cx="92" cy="99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054" name="Line 198"/>
            <p:cNvSpPr>
              <a:spLocks noChangeShapeType="1"/>
            </p:cNvSpPr>
            <p:nvPr/>
          </p:nvSpPr>
          <p:spPr bwMode="auto">
            <a:xfrm flipV="1">
              <a:off x="3463" y="3430"/>
              <a:ext cx="92" cy="87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055" name="Line 199"/>
            <p:cNvSpPr>
              <a:spLocks noChangeShapeType="1"/>
            </p:cNvSpPr>
            <p:nvPr/>
          </p:nvSpPr>
          <p:spPr bwMode="auto">
            <a:xfrm flipV="1">
              <a:off x="3555" y="3348"/>
              <a:ext cx="93" cy="82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056" name="Line 200"/>
            <p:cNvSpPr>
              <a:spLocks noChangeShapeType="1"/>
            </p:cNvSpPr>
            <p:nvPr/>
          </p:nvSpPr>
          <p:spPr bwMode="auto">
            <a:xfrm flipV="1">
              <a:off x="3648" y="3342"/>
              <a:ext cx="92" cy="6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057" name="Line 201"/>
            <p:cNvSpPr>
              <a:spLocks noChangeShapeType="1"/>
            </p:cNvSpPr>
            <p:nvPr/>
          </p:nvSpPr>
          <p:spPr bwMode="auto">
            <a:xfrm flipV="1">
              <a:off x="3740" y="3272"/>
              <a:ext cx="93" cy="70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058" name="Line 202"/>
            <p:cNvSpPr>
              <a:spLocks noChangeShapeType="1"/>
            </p:cNvSpPr>
            <p:nvPr/>
          </p:nvSpPr>
          <p:spPr bwMode="auto">
            <a:xfrm flipV="1">
              <a:off x="3833" y="3263"/>
              <a:ext cx="92" cy="9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059" name="Line 203"/>
            <p:cNvSpPr>
              <a:spLocks noChangeShapeType="1"/>
            </p:cNvSpPr>
            <p:nvPr/>
          </p:nvSpPr>
          <p:spPr bwMode="auto">
            <a:xfrm flipV="1">
              <a:off x="3925" y="3219"/>
              <a:ext cx="92" cy="44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060" name="Line 204"/>
            <p:cNvSpPr>
              <a:spLocks noChangeShapeType="1"/>
            </p:cNvSpPr>
            <p:nvPr/>
          </p:nvSpPr>
          <p:spPr bwMode="auto">
            <a:xfrm flipV="1">
              <a:off x="4017" y="3176"/>
              <a:ext cx="93" cy="43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061" name="Line 205"/>
            <p:cNvSpPr>
              <a:spLocks noChangeShapeType="1"/>
            </p:cNvSpPr>
            <p:nvPr/>
          </p:nvSpPr>
          <p:spPr bwMode="auto">
            <a:xfrm flipV="1">
              <a:off x="4110" y="3104"/>
              <a:ext cx="92" cy="72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062" name="Line 206"/>
            <p:cNvSpPr>
              <a:spLocks noChangeShapeType="1"/>
            </p:cNvSpPr>
            <p:nvPr/>
          </p:nvSpPr>
          <p:spPr bwMode="auto">
            <a:xfrm flipV="1">
              <a:off x="4202" y="3068"/>
              <a:ext cx="92" cy="36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063" name="Line 207"/>
            <p:cNvSpPr>
              <a:spLocks noChangeShapeType="1"/>
            </p:cNvSpPr>
            <p:nvPr/>
          </p:nvSpPr>
          <p:spPr bwMode="auto">
            <a:xfrm flipV="1">
              <a:off x="4294" y="2998"/>
              <a:ext cx="93" cy="70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064" name="Line 208"/>
            <p:cNvSpPr>
              <a:spLocks noChangeShapeType="1"/>
            </p:cNvSpPr>
            <p:nvPr/>
          </p:nvSpPr>
          <p:spPr bwMode="auto">
            <a:xfrm flipV="1">
              <a:off x="4387" y="2941"/>
              <a:ext cx="92" cy="57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065" name="Line 209"/>
            <p:cNvSpPr>
              <a:spLocks noChangeShapeType="1"/>
            </p:cNvSpPr>
            <p:nvPr/>
          </p:nvSpPr>
          <p:spPr bwMode="auto">
            <a:xfrm flipV="1">
              <a:off x="4479" y="2867"/>
              <a:ext cx="93" cy="74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066" name="Line 210"/>
            <p:cNvSpPr>
              <a:spLocks noChangeShapeType="1"/>
            </p:cNvSpPr>
            <p:nvPr/>
          </p:nvSpPr>
          <p:spPr bwMode="auto">
            <a:xfrm flipV="1">
              <a:off x="4572" y="2803"/>
              <a:ext cx="92" cy="64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067" name="Line 211"/>
            <p:cNvSpPr>
              <a:spLocks noChangeShapeType="1"/>
            </p:cNvSpPr>
            <p:nvPr/>
          </p:nvSpPr>
          <p:spPr bwMode="auto">
            <a:xfrm flipV="1">
              <a:off x="4664" y="2739"/>
              <a:ext cx="92" cy="64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068" name="Line 212"/>
            <p:cNvSpPr>
              <a:spLocks noChangeShapeType="1"/>
            </p:cNvSpPr>
            <p:nvPr/>
          </p:nvSpPr>
          <p:spPr bwMode="auto">
            <a:xfrm flipV="1">
              <a:off x="4756" y="2655"/>
              <a:ext cx="93" cy="84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069" name="Line 213"/>
            <p:cNvSpPr>
              <a:spLocks noChangeShapeType="1"/>
            </p:cNvSpPr>
            <p:nvPr/>
          </p:nvSpPr>
          <p:spPr bwMode="auto">
            <a:xfrm>
              <a:off x="4849" y="2655"/>
              <a:ext cx="92" cy="35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070" name="Freeform 214"/>
            <p:cNvSpPr>
              <a:spLocks/>
            </p:cNvSpPr>
            <p:nvPr/>
          </p:nvSpPr>
          <p:spPr bwMode="auto">
            <a:xfrm>
              <a:off x="1967" y="3270"/>
              <a:ext cx="38" cy="41"/>
            </a:xfrm>
            <a:custGeom>
              <a:avLst/>
              <a:gdLst>
                <a:gd name="T0" fmla="*/ 0 w 63"/>
                <a:gd name="T1" fmla="*/ 32 h 63"/>
                <a:gd name="T2" fmla="*/ 32 w 63"/>
                <a:gd name="T3" fmla="*/ 63 h 63"/>
                <a:gd name="T4" fmla="*/ 63 w 63"/>
                <a:gd name="T5" fmla="*/ 32 h 63"/>
                <a:gd name="T6" fmla="*/ 32 w 63"/>
                <a:gd name="T7" fmla="*/ 0 h 63"/>
                <a:gd name="T8" fmla="*/ 0 w 63"/>
                <a:gd name="T9" fmla="*/ 3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0" y="32"/>
                  </a:moveTo>
                  <a:lnTo>
                    <a:pt x="32" y="63"/>
                  </a:lnTo>
                  <a:lnTo>
                    <a:pt x="63" y="32"/>
                  </a:lnTo>
                  <a:lnTo>
                    <a:pt x="32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071" name="Freeform 215"/>
            <p:cNvSpPr>
              <a:spLocks/>
            </p:cNvSpPr>
            <p:nvPr/>
          </p:nvSpPr>
          <p:spPr bwMode="auto">
            <a:xfrm>
              <a:off x="2059" y="3319"/>
              <a:ext cx="38" cy="41"/>
            </a:xfrm>
            <a:custGeom>
              <a:avLst/>
              <a:gdLst>
                <a:gd name="T0" fmla="*/ 0 w 63"/>
                <a:gd name="T1" fmla="*/ 31 h 63"/>
                <a:gd name="T2" fmla="*/ 32 w 63"/>
                <a:gd name="T3" fmla="*/ 63 h 63"/>
                <a:gd name="T4" fmla="*/ 63 w 63"/>
                <a:gd name="T5" fmla="*/ 31 h 63"/>
                <a:gd name="T6" fmla="*/ 32 w 63"/>
                <a:gd name="T7" fmla="*/ 0 h 63"/>
                <a:gd name="T8" fmla="*/ 0 w 63"/>
                <a:gd name="T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0" y="31"/>
                  </a:moveTo>
                  <a:lnTo>
                    <a:pt x="32" y="63"/>
                  </a:lnTo>
                  <a:lnTo>
                    <a:pt x="63" y="31"/>
                  </a:lnTo>
                  <a:lnTo>
                    <a:pt x="32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072" name="Freeform 216"/>
            <p:cNvSpPr>
              <a:spLocks/>
            </p:cNvSpPr>
            <p:nvPr/>
          </p:nvSpPr>
          <p:spPr bwMode="auto">
            <a:xfrm>
              <a:off x="2151" y="3312"/>
              <a:ext cx="39" cy="42"/>
            </a:xfrm>
            <a:custGeom>
              <a:avLst/>
              <a:gdLst>
                <a:gd name="T0" fmla="*/ 0 w 63"/>
                <a:gd name="T1" fmla="*/ 32 h 63"/>
                <a:gd name="T2" fmla="*/ 32 w 63"/>
                <a:gd name="T3" fmla="*/ 63 h 63"/>
                <a:gd name="T4" fmla="*/ 63 w 63"/>
                <a:gd name="T5" fmla="*/ 32 h 63"/>
                <a:gd name="T6" fmla="*/ 32 w 63"/>
                <a:gd name="T7" fmla="*/ 0 h 63"/>
                <a:gd name="T8" fmla="*/ 0 w 63"/>
                <a:gd name="T9" fmla="*/ 3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0" y="32"/>
                  </a:moveTo>
                  <a:lnTo>
                    <a:pt x="32" y="63"/>
                  </a:lnTo>
                  <a:lnTo>
                    <a:pt x="63" y="32"/>
                  </a:lnTo>
                  <a:lnTo>
                    <a:pt x="32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073" name="Freeform 217"/>
            <p:cNvSpPr>
              <a:spLocks/>
            </p:cNvSpPr>
            <p:nvPr/>
          </p:nvSpPr>
          <p:spPr bwMode="auto">
            <a:xfrm>
              <a:off x="2244" y="3292"/>
              <a:ext cx="38" cy="41"/>
            </a:xfrm>
            <a:custGeom>
              <a:avLst/>
              <a:gdLst>
                <a:gd name="T0" fmla="*/ 0 w 63"/>
                <a:gd name="T1" fmla="*/ 31 h 63"/>
                <a:gd name="T2" fmla="*/ 32 w 63"/>
                <a:gd name="T3" fmla="*/ 63 h 63"/>
                <a:gd name="T4" fmla="*/ 63 w 63"/>
                <a:gd name="T5" fmla="*/ 31 h 63"/>
                <a:gd name="T6" fmla="*/ 32 w 63"/>
                <a:gd name="T7" fmla="*/ 0 h 63"/>
                <a:gd name="T8" fmla="*/ 0 w 63"/>
                <a:gd name="T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0" y="31"/>
                  </a:moveTo>
                  <a:lnTo>
                    <a:pt x="32" y="63"/>
                  </a:lnTo>
                  <a:lnTo>
                    <a:pt x="63" y="31"/>
                  </a:lnTo>
                  <a:lnTo>
                    <a:pt x="32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074" name="Freeform 218"/>
            <p:cNvSpPr>
              <a:spLocks/>
            </p:cNvSpPr>
            <p:nvPr/>
          </p:nvSpPr>
          <p:spPr bwMode="auto">
            <a:xfrm>
              <a:off x="2336" y="3282"/>
              <a:ext cx="39" cy="41"/>
            </a:xfrm>
            <a:custGeom>
              <a:avLst/>
              <a:gdLst>
                <a:gd name="T0" fmla="*/ 0 w 63"/>
                <a:gd name="T1" fmla="*/ 32 h 63"/>
                <a:gd name="T2" fmla="*/ 32 w 63"/>
                <a:gd name="T3" fmla="*/ 63 h 63"/>
                <a:gd name="T4" fmla="*/ 63 w 63"/>
                <a:gd name="T5" fmla="*/ 32 h 63"/>
                <a:gd name="T6" fmla="*/ 32 w 63"/>
                <a:gd name="T7" fmla="*/ 0 h 63"/>
                <a:gd name="T8" fmla="*/ 0 w 63"/>
                <a:gd name="T9" fmla="*/ 3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0" y="32"/>
                  </a:moveTo>
                  <a:lnTo>
                    <a:pt x="32" y="63"/>
                  </a:lnTo>
                  <a:lnTo>
                    <a:pt x="63" y="32"/>
                  </a:lnTo>
                  <a:lnTo>
                    <a:pt x="32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075" name="Freeform 219"/>
            <p:cNvSpPr>
              <a:spLocks/>
            </p:cNvSpPr>
            <p:nvPr/>
          </p:nvSpPr>
          <p:spPr bwMode="auto">
            <a:xfrm>
              <a:off x="2428" y="3292"/>
              <a:ext cx="39" cy="41"/>
            </a:xfrm>
            <a:custGeom>
              <a:avLst/>
              <a:gdLst>
                <a:gd name="T0" fmla="*/ 0 w 63"/>
                <a:gd name="T1" fmla="*/ 31 h 63"/>
                <a:gd name="T2" fmla="*/ 32 w 63"/>
                <a:gd name="T3" fmla="*/ 63 h 63"/>
                <a:gd name="T4" fmla="*/ 63 w 63"/>
                <a:gd name="T5" fmla="*/ 31 h 63"/>
                <a:gd name="T6" fmla="*/ 32 w 63"/>
                <a:gd name="T7" fmla="*/ 0 h 63"/>
                <a:gd name="T8" fmla="*/ 0 w 63"/>
                <a:gd name="T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0" y="31"/>
                  </a:moveTo>
                  <a:lnTo>
                    <a:pt x="32" y="63"/>
                  </a:lnTo>
                  <a:lnTo>
                    <a:pt x="63" y="31"/>
                  </a:lnTo>
                  <a:lnTo>
                    <a:pt x="32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076" name="Freeform 220"/>
            <p:cNvSpPr>
              <a:spLocks/>
            </p:cNvSpPr>
            <p:nvPr/>
          </p:nvSpPr>
          <p:spPr bwMode="auto">
            <a:xfrm>
              <a:off x="2521" y="3293"/>
              <a:ext cx="38" cy="41"/>
            </a:xfrm>
            <a:custGeom>
              <a:avLst/>
              <a:gdLst>
                <a:gd name="T0" fmla="*/ 0 w 63"/>
                <a:gd name="T1" fmla="*/ 31 h 63"/>
                <a:gd name="T2" fmla="*/ 32 w 63"/>
                <a:gd name="T3" fmla="*/ 63 h 63"/>
                <a:gd name="T4" fmla="*/ 63 w 63"/>
                <a:gd name="T5" fmla="*/ 31 h 63"/>
                <a:gd name="T6" fmla="*/ 32 w 63"/>
                <a:gd name="T7" fmla="*/ 0 h 63"/>
                <a:gd name="T8" fmla="*/ 0 w 63"/>
                <a:gd name="T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0" y="31"/>
                  </a:moveTo>
                  <a:lnTo>
                    <a:pt x="32" y="63"/>
                  </a:lnTo>
                  <a:lnTo>
                    <a:pt x="63" y="31"/>
                  </a:lnTo>
                  <a:lnTo>
                    <a:pt x="32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077" name="Freeform 221"/>
            <p:cNvSpPr>
              <a:spLocks/>
            </p:cNvSpPr>
            <p:nvPr/>
          </p:nvSpPr>
          <p:spPr bwMode="auto">
            <a:xfrm>
              <a:off x="2613" y="3248"/>
              <a:ext cx="39" cy="41"/>
            </a:xfrm>
            <a:custGeom>
              <a:avLst/>
              <a:gdLst>
                <a:gd name="T0" fmla="*/ 0 w 63"/>
                <a:gd name="T1" fmla="*/ 32 h 64"/>
                <a:gd name="T2" fmla="*/ 32 w 63"/>
                <a:gd name="T3" fmla="*/ 64 h 64"/>
                <a:gd name="T4" fmla="*/ 63 w 63"/>
                <a:gd name="T5" fmla="*/ 32 h 64"/>
                <a:gd name="T6" fmla="*/ 32 w 63"/>
                <a:gd name="T7" fmla="*/ 0 h 64"/>
                <a:gd name="T8" fmla="*/ 0 w 63"/>
                <a:gd name="T9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4">
                  <a:moveTo>
                    <a:pt x="0" y="32"/>
                  </a:moveTo>
                  <a:lnTo>
                    <a:pt x="32" y="64"/>
                  </a:lnTo>
                  <a:lnTo>
                    <a:pt x="63" y="32"/>
                  </a:lnTo>
                  <a:lnTo>
                    <a:pt x="32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078" name="Freeform 222"/>
            <p:cNvSpPr>
              <a:spLocks/>
            </p:cNvSpPr>
            <p:nvPr/>
          </p:nvSpPr>
          <p:spPr bwMode="auto">
            <a:xfrm>
              <a:off x="2706" y="3241"/>
              <a:ext cx="38" cy="41"/>
            </a:xfrm>
            <a:custGeom>
              <a:avLst/>
              <a:gdLst>
                <a:gd name="T0" fmla="*/ 0 w 63"/>
                <a:gd name="T1" fmla="*/ 32 h 63"/>
                <a:gd name="T2" fmla="*/ 32 w 63"/>
                <a:gd name="T3" fmla="*/ 63 h 63"/>
                <a:gd name="T4" fmla="*/ 63 w 63"/>
                <a:gd name="T5" fmla="*/ 32 h 63"/>
                <a:gd name="T6" fmla="*/ 32 w 63"/>
                <a:gd name="T7" fmla="*/ 0 h 63"/>
                <a:gd name="T8" fmla="*/ 0 w 63"/>
                <a:gd name="T9" fmla="*/ 3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0" y="32"/>
                  </a:moveTo>
                  <a:lnTo>
                    <a:pt x="32" y="63"/>
                  </a:lnTo>
                  <a:lnTo>
                    <a:pt x="63" y="32"/>
                  </a:lnTo>
                  <a:lnTo>
                    <a:pt x="32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079" name="Freeform 223"/>
            <p:cNvSpPr>
              <a:spLocks/>
            </p:cNvSpPr>
            <p:nvPr/>
          </p:nvSpPr>
          <p:spPr bwMode="auto">
            <a:xfrm>
              <a:off x="2798" y="3231"/>
              <a:ext cx="38" cy="41"/>
            </a:xfrm>
            <a:custGeom>
              <a:avLst/>
              <a:gdLst>
                <a:gd name="T0" fmla="*/ 0 w 63"/>
                <a:gd name="T1" fmla="*/ 32 h 63"/>
                <a:gd name="T2" fmla="*/ 32 w 63"/>
                <a:gd name="T3" fmla="*/ 63 h 63"/>
                <a:gd name="T4" fmla="*/ 63 w 63"/>
                <a:gd name="T5" fmla="*/ 32 h 63"/>
                <a:gd name="T6" fmla="*/ 32 w 63"/>
                <a:gd name="T7" fmla="*/ 0 h 63"/>
                <a:gd name="T8" fmla="*/ 0 w 63"/>
                <a:gd name="T9" fmla="*/ 3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0" y="32"/>
                  </a:moveTo>
                  <a:lnTo>
                    <a:pt x="32" y="63"/>
                  </a:lnTo>
                  <a:lnTo>
                    <a:pt x="63" y="32"/>
                  </a:lnTo>
                  <a:lnTo>
                    <a:pt x="32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080" name="Freeform 224"/>
            <p:cNvSpPr>
              <a:spLocks/>
            </p:cNvSpPr>
            <p:nvPr/>
          </p:nvSpPr>
          <p:spPr bwMode="auto">
            <a:xfrm>
              <a:off x="2890" y="3187"/>
              <a:ext cx="39" cy="40"/>
            </a:xfrm>
            <a:custGeom>
              <a:avLst/>
              <a:gdLst>
                <a:gd name="T0" fmla="*/ 0 w 63"/>
                <a:gd name="T1" fmla="*/ 31 h 63"/>
                <a:gd name="T2" fmla="*/ 32 w 63"/>
                <a:gd name="T3" fmla="*/ 63 h 63"/>
                <a:gd name="T4" fmla="*/ 63 w 63"/>
                <a:gd name="T5" fmla="*/ 31 h 63"/>
                <a:gd name="T6" fmla="*/ 32 w 63"/>
                <a:gd name="T7" fmla="*/ 0 h 63"/>
                <a:gd name="T8" fmla="*/ 0 w 63"/>
                <a:gd name="T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0" y="31"/>
                  </a:moveTo>
                  <a:lnTo>
                    <a:pt x="32" y="63"/>
                  </a:lnTo>
                  <a:lnTo>
                    <a:pt x="63" y="31"/>
                  </a:lnTo>
                  <a:lnTo>
                    <a:pt x="32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081" name="Freeform 225"/>
            <p:cNvSpPr>
              <a:spLocks/>
            </p:cNvSpPr>
            <p:nvPr/>
          </p:nvSpPr>
          <p:spPr bwMode="auto">
            <a:xfrm>
              <a:off x="2983" y="3134"/>
              <a:ext cx="38" cy="40"/>
            </a:xfrm>
            <a:custGeom>
              <a:avLst/>
              <a:gdLst>
                <a:gd name="T0" fmla="*/ 0 w 63"/>
                <a:gd name="T1" fmla="*/ 31 h 63"/>
                <a:gd name="T2" fmla="*/ 32 w 63"/>
                <a:gd name="T3" fmla="*/ 63 h 63"/>
                <a:gd name="T4" fmla="*/ 63 w 63"/>
                <a:gd name="T5" fmla="*/ 31 h 63"/>
                <a:gd name="T6" fmla="*/ 32 w 63"/>
                <a:gd name="T7" fmla="*/ 0 h 63"/>
                <a:gd name="T8" fmla="*/ 0 w 63"/>
                <a:gd name="T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0" y="31"/>
                  </a:moveTo>
                  <a:lnTo>
                    <a:pt x="32" y="63"/>
                  </a:lnTo>
                  <a:lnTo>
                    <a:pt x="63" y="31"/>
                  </a:lnTo>
                  <a:lnTo>
                    <a:pt x="32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082" name="Freeform 226"/>
            <p:cNvSpPr>
              <a:spLocks/>
            </p:cNvSpPr>
            <p:nvPr/>
          </p:nvSpPr>
          <p:spPr bwMode="auto">
            <a:xfrm>
              <a:off x="3075" y="3073"/>
              <a:ext cx="39" cy="41"/>
            </a:xfrm>
            <a:custGeom>
              <a:avLst/>
              <a:gdLst>
                <a:gd name="T0" fmla="*/ 0 w 63"/>
                <a:gd name="T1" fmla="*/ 32 h 63"/>
                <a:gd name="T2" fmla="*/ 32 w 63"/>
                <a:gd name="T3" fmla="*/ 63 h 63"/>
                <a:gd name="T4" fmla="*/ 63 w 63"/>
                <a:gd name="T5" fmla="*/ 32 h 63"/>
                <a:gd name="T6" fmla="*/ 32 w 63"/>
                <a:gd name="T7" fmla="*/ 0 h 63"/>
                <a:gd name="T8" fmla="*/ 0 w 63"/>
                <a:gd name="T9" fmla="*/ 3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0" y="32"/>
                  </a:moveTo>
                  <a:lnTo>
                    <a:pt x="32" y="63"/>
                  </a:lnTo>
                  <a:lnTo>
                    <a:pt x="63" y="32"/>
                  </a:lnTo>
                  <a:lnTo>
                    <a:pt x="32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083" name="Freeform 227"/>
            <p:cNvSpPr>
              <a:spLocks/>
            </p:cNvSpPr>
            <p:nvPr/>
          </p:nvSpPr>
          <p:spPr bwMode="auto">
            <a:xfrm>
              <a:off x="3167" y="3041"/>
              <a:ext cx="39" cy="40"/>
            </a:xfrm>
            <a:custGeom>
              <a:avLst/>
              <a:gdLst>
                <a:gd name="T0" fmla="*/ 0 w 63"/>
                <a:gd name="T1" fmla="*/ 31 h 63"/>
                <a:gd name="T2" fmla="*/ 32 w 63"/>
                <a:gd name="T3" fmla="*/ 63 h 63"/>
                <a:gd name="T4" fmla="*/ 63 w 63"/>
                <a:gd name="T5" fmla="*/ 31 h 63"/>
                <a:gd name="T6" fmla="*/ 32 w 63"/>
                <a:gd name="T7" fmla="*/ 0 h 63"/>
                <a:gd name="T8" fmla="*/ 0 w 63"/>
                <a:gd name="T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0" y="31"/>
                  </a:moveTo>
                  <a:lnTo>
                    <a:pt x="32" y="63"/>
                  </a:lnTo>
                  <a:lnTo>
                    <a:pt x="63" y="31"/>
                  </a:lnTo>
                  <a:lnTo>
                    <a:pt x="32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084" name="Freeform 228"/>
            <p:cNvSpPr>
              <a:spLocks/>
            </p:cNvSpPr>
            <p:nvPr/>
          </p:nvSpPr>
          <p:spPr bwMode="auto">
            <a:xfrm>
              <a:off x="3260" y="2999"/>
              <a:ext cx="38" cy="42"/>
            </a:xfrm>
            <a:custGeom>
              <a:avLst/>
              <a:gdLst>
                <a:gd name="T0" fmla="*/ 0 w 63"/>
                <a:gd name="T1" fmla="*/ 31 h 63"/>
                <a:gd name="T2" fmla="*/ 32 w 63"/>
                <a:gd name="T3" fmla="*/ 63 h 63"/>
                <a:gd name="T4" fmla="*/ 63 w 63"/>
                <a:gd name="T5" fmla="*/ 31 h 63"/>
                <a:gd name="T6" fmla="*/ 32 w 63"/>
                <a:gd name="T7" fmla="*/ 0 h 63"/>
                <a:gd name="T8" fmla="*/ 0 w 63"/>
                <a:gd name="T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0" y="31"/>
                  </a:moveTo>
                  <a:lnTo>
                    <a:pt x="32" y="63"/>
                  </a:lnTo>
                  <a:lnTo>
                    <a:pt x="63" y="31"/>
                  </a:lnTo>
                  <a:lnTo>
                    <a:pt x="32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085" name="Freeform 229"/>
            <p:cNvSpPr>
              <a:spLocks/>
            </p:cNvSpPr>
            <p:nvPr/>
          </p:nvSpPr>
          <p:spPr bwMode="auto">
            <a:xfrm>
              <a:off x="3352" y="3013"/>
              <a:ext cx="39" cy="41"/>
            </a:xfrm>
            <a:custGeom>
              <a:avLst/>
              <a:gdLst>
                <a:gd name="T0" fmla="*/ 0 w 63"/>
                <a:gd name="T1" fmla="*/ 31 h 63"/>
                <a:gd name="T2" fmla="*/ 32 w 63"/>
                <a:gd name="T3" fmla="*/ 63 h 63"/>
                <a:gd name="T4" fmla="*/ 63 w 63"/>
                <a:gd name="T5" fmla="*/ 31 h 63"/>
                <a:gd name="T6" fmla="*/ 32 w 63"/>
                <a:gd name="T7" fmla="*/ 0 h 63"/>
                <a:gd name="T8" fmla="*/ 0 w 63"/>
                <a:gd name="T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0" y="31"/>
                  </a:moveTo>
                  <a:lnTo>
                    <a:pt x="32" y="63"/>
                  </a:lnTo>
                  <a:lnTo>
                    <a:pt x="63" y="31"/>
                  </a:lnTo>
                  <a:lnTo>
                    <a:pt x="32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086" name="Freeform 230"/>
            <p:cNvSpPr>
              <a:spLocks/>
            </p:cNvSpPr>
            <p:nvPr/>
          </p:nvSpPr>
          <p:spPr bwMode="auto">
            <a:xfrm>
              <a:off x="3445" y="2977"/>
              <a:ext cx="38" cy="42"/>
            </a:xfrm>
            <a:custGeom>
              <a:avLst/>
              <a:gdLst>
                <a:gd name="T0" fmla="*/ 0 w 63"/>
                <a:gd name="T1" fmla="*/ 31 h 63"/>
                <a:gd name="T2" fmla="*/ 32 w 63"/>
                <a:gd name="T3" fmla="*/ 63 h 63"/>
                <a:gd name="T4" fmla="*/ 63 w 63"/>
                <a:gd name="T5" fmla="*/ 31 h 63"/>
                <a:gd name="T6" fmla="*/ 32 w 63"/>
                <a:gd name="T7" fmla="*/ 0 h 63"/>
                <a:gd name="T8" fmla="*/ 0 w 63"/>
                <a:gd name="T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0" y="31"/>
                  </a:moveTo>
                  <a:lnTo>
                    <a:pt x="32" y="63"/>
                  </a:lnTo>
                  <a:lnTo>
                    <a:pt x="63" y="31"/>
                  </a:lnTo>
                  <a:lnTo>
                    <a:pt x="32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087" name="Freeform 231"/>
            <p:cNvSpPr>
              <a:spLocks/>
            </p:cNvSpPr>
            <p:nvPr/>
          </p:nvSpPr>
          <p:spPr bwMode="auto">
            <a:xfrm>
              <a:off x="3537" y="2946"/>
              <a:ext cx="38" cy="42"/>
            </a:xfrm>
            <a:custGeom>
              <a:avLst/>
              <a:gdLst>
                <a:gd name="T0" fmla="*/ 0 w 63"/>
                <a:gd name="T1" fmla="*/ 31 h 63"/>
                <a:gd name="T2" fmla="*/ 32 w 63"/>
                <a:gd name="T3" fmla="*/ 63 h 63"/>
                <a:gd name="T4" fmla="*/ 63 w 63"/>
                <a:gd name="T5" fmla="*/ 31 h 63"/>
                <a:gd name="T6" fmla="*/ 32 w 63"/>
                <a:gd name="T7" fmla="*/ 0 h 63"/>
                <a:gd name="T8" fmla="*/ 0 w 63"/>
                <a:gd name="T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0" y="31"/>
                  </a:moveTo>
                  <a:lnTo>
                    <a:pt x="32" y="63"/>
                  </a:lnTo>
                  <a:lnTo>
                    <a:pt x="63" y="31"/>
                  </a:lnTo>
                  <a:lnTo>
                    <a:pt x="32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088" name="Freeform 232"/>
            <p:cNvSpPr>
              <a:spLocks/>
            </p:cNvSpPr>
            <p:nvPr/>
          </p:nvSpPr>
          <p:spPr bwMode="auto">
            <a:xfrm>
              <a:off x="3629" y="2954"/>
              <a:ext cx="39" cy="40"/>
            </a:xfrm>
            <a:custGeom>
              <a:avLst/>
              <a:gdLst>
                <a:gd name="T0" fmla="*/ 0 w 63"/>
                <a:gd name="T1" fmla="*/ 32 h 63"/>
                <a:gd name="T2" fmla="*/ 32 w 63"/>
                <a:gd name="T3" fmla="*/ 63 h 63"/>
                <a:gd name="T4" fmla="*/ 63 w 63"/>
                <a:gd name="T5" fmla="*/ 32 h 63"/>
                <a:gd name="T6" fmla="*/ 32 w 63"/>
                <a:gd name="T7" fmla="*/ 0 h 63"/>
                <a:gd name="T8" fmla="*/ 0 w 63"/>
                <a:gd name="T9" fmla="*/ 3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0" y="32"/>
                  </a:moveTo>
                  <a:lnTo>
                    <a:pt x="32" y="63"/>
                  </a:lnTo>
                  <a:lnTo>
                    <a:pt x="63" y="32"/>
                  </a:lnTo>
                  <a:lnTo>
                    <a:pt x="32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089" name="Freeform 233"/>
            <p:cNvSpPr>
              <a:spLocks/>
            </p:cNvSpPr>
            <p:nvPr/>
          </p:nvSpPr>
          <p:spPr bwMode="auto">
            <a:xfrm>
              <a:off x="3722" y="2840"/>
              <a:ext cx="38" cy="40"/>
            </a:xfrm>
            <a:custGeom>
              <a:avLst/>
              <a:gdLst>
                <a:gd name="T0" fmla="*/ 0 w 63"/>
                <a:gd name="T1" fmla="*/ 32 h 64"/>
                <a:gd name="T2" fmla="*/ 32 w 63"/>
                <a:gd name="T3" fmla="*/ 64 h 64"/>
                <a:gd name="T4" fmla="*/ 63 w 63"/>
                <a:gd name="T5" fmla="*/ 32 h 64"/>
                <a:gd name="T6" fmla="*/ 32 w 63"/>
                <a:gd name="T7" fmla="*/ 0 h 64"/>
                <a:gd name="T8" fmla="*/ 0 w 63"/>
                <a:gd name="T9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4">
                  <a:moveTo>
                    <a:pt x="0" y="32"/>
                  </a:moveTo>
                  <a:lnTo>
                    <a:pt x="32" y="64"/>
                  </a:lnTo>
                  <a:lnTo>
                    <a:pt x="63" y="32"/>
                  </a:lnTo>
                  <a:lnTo>
                    <a:pt x="32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090" name="Freeform 234"/>
            <p:cNvSpPr>
              <a:spLocks/>
            </p:cNvSpPr>
            <p:nvPr/>
          </p:nvSpPr>
          <p:spPr bwMode="auto">
            <a:xfrm>
              <a:off x="3814" y="2832"/>
              <a:ext cx="39" cy="42"/>
            </a:xfrm>
            <a:custGeom>
              <a:avLst/>
              <a:gdLst>
                <a:gd name="T0" fmla="*/ 0 w 63"/>
                <a:gd name="T1" fmla="*/ 32 h 63"/>
                <a:gd name="T2" fmla="*/ 32 w 63"/>
                <a:gd name="T3" fmla="*/ 63 h 63"/>
                <a:gd name="T4" fmla="*/ 63 w 63"/>
                <a:gd name="T5" fmla="*/ 32 h 63"/>
                <a:gd name="T6" fmla="*/ 32 w 63"/>
                <a:gd name="T7" fmla="*/ 0 h 63"/>
                <a:gd name="T8" fmla="*/ 0 w 63"/>
                <a:gd name="T9" fmla="*/ 3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0" y="32"/>
                  </a:moveTo>
                  <a:lnTo>
                    <a:pt x="32" y="63"/>
                  </a:lnTo>
                  <a:lnTo>
                    <a:pt x="63" y="32"/>
                  </a:lnTo>
                  <a:lnTo>
                    <a:pt x="32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091" name="Freeform 235"/>
            <p:cNvSpPr>
              <a:spLocks/>
            </p:cNvSpPr>
            <p:nvPr/>
          </p:nvSpPr>
          <p:spPr bwMode="auto">
            <a:xfrm>
              <a:off x="3905" y="2805"/>
              <a:ext cx="40" cy="42"/>
            </a:xfrm>
            <a:custGeom>
              <a:avLst/>
              <a:gdLst>
                <a:gd name="T0" fmla="*/ 0 w 63"/>
                <a:gd name="T1" fmla="*/ 31 h 63"/>
                <a:gd name="T2" fmla="*/ 32 w 63"/>
                <a:gd name="T3" fmla="*/ 63 h 63"/>
                <a:gd name="T4" fmla="*/ 63 w 63"/>
                <a:gd name="T5" fmla="*/ 31 h 63"/>
                <a:gd name="T6" fmla="*/ 32 w 63"/>
                <a:gd name="T7" fmla="*/ 0 h 63"/>
                <a:gd name="T8" fmla="*/ 0 w 63"/>
                <a:gd name="T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0" y="31"/>
                  </a:moveTo>
                  <a:lnTo>
                    <a:pt x="32" y="63"/>
                  </a:lnTo>
                  <a:lnTo>
                    <a:pt x="63" y="31"/>
                  </a:lnTo>
                  <a:lnTo>
                    <a:pt x="32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092" name="Freeform 236"/>
            <p:cNvSpPr>
              <a:spLocks/>
            </p:cNvSpPr>
            <p:nvPr/>
          </p:nvSpPr>
          <p:spPr bwMode="auto">
            <a:xfrm>
              <a:off x="3999" y="2731"/>
              <a:ext cx="38" cy="40"/>
            </a:xfrm>
            <a:custGeom>
              <a:avLst/>
              <a:gdLst>
                <a:gd name="T0" fmla="*/ 0 w 63"/>
                <a:gd name="T1" fmla="*/ 32 h 63"/>
                <a:gd name="T2" fmla="*/ 32 w 63"/>
                <a:gd name="T3" fmla="*/ 63 h 63"/>
                <a:gd name="T4" fmla="*/ 63 w 63"/>
                <a:gd name="T5" fmla="*/ 32 h 63"/>
                <a:gd name="T6" fmla="*/ 32 w 63"/>
                <a:gd name="T7" fmla="*/ 0 h 63"/>
                <a:gd name="T8" fmla="*/ 0 w 63"/>
                <a:gd name="T9" fmla="*/ 3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0" y="32"/>
                  </a:moveTo>
                  <a:lnTo>
                    <a:pt x="32" y="63"/>
                  </a:lnTo>
                  <a:lnTo>
                    <a:pt x="63" y="32"/>
                  </a:lnTo>
                  <a:lnTo>
                    <a:pt x="32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093" name="Freeform 237"/>
            <p:cNvSpPr>
              <a:spLocks/>
            </p:cNvSpPr>
            <p:nvPr/>
          </p:nvSpPr>
          <p:spPr bwMode="auto">
            <a:xfrm>
              <a:off x="4090" y="2713"/>
              <a:ext cx="40" cy="42"/>
            </a:xfrm>
            <a:custGeom>
              <a:avLst/>
              <a:gdLst>
                <a:gd name="T0" fmla="*/ 0 w 63"/>
                <a:gd name="T1" fmla="*/ 31 h 63"/>
                <a:gd name="T2" fmla="*/ 32 w 63"/>
                <a:gd name="T3" fmla="*/ 63 h 63"/>
                <a:gd name="T4" fmla="*/ 63 w 63"/>
                <a:gd name="T5" fmla="*/ 31 h 63"/>
                <a:gd name="T6" fmla="*/ 32 w 63"/>
                <a:gd name="T7" fmla="*/ 0 h 63"/>
                <a:gd name="T8" fmla="*/ 0 w 63"/>
                <a:gd name="T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0" y="31"/>
                  </a:moveTo>
                  <a:lnTo>
                    <a:pt x="32" y="63"/>
                  </a:lnTo>
                  <a:lnTo>
                    <a:pt x="63" y="31"/>
                  </a:lnTo>
                  <a:lnTo>
                    <a:pt x="32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094" name="Freeform 238"/>
            <p:cNvSpPr>
              <a:spLocks/>
            </p:cNvSpPr>
            <p:nvPr/>
          </p:nvSpPr>
          <p:spPr bwMode="auto">
            <a:xfrm>
              <a:off x="4184" y="2605"/>
              <a:ext cx="38" cy="41"/>
            </a:xfrm>
            <a:custGeom>
              <a:avLst/>
              <a:gdLst>
                <a:gd name="T0" fmla="*/ 0 w 63"/>
                <a:gd name="T1" fmla="*/ 31 h 63"/>
                <a:gd name="T2" fmla="*/ 32 w 63"/>
                <a:gd name="T3" fmla="*/ 63 h 63"/>
                <a:gd name="T4" fmla="*/ 63 w 63"/>
                <a:gd name="T5" fmla="*/ 31 h 63"/>
                <a:gd name="T6" fmla="*/ 32 w 63"/>
                <a:gd name="T7" fmla="*/ 0 h 63"/>
                <a:gd name="T8" fmla="*/ 0 w 63"/>
                <a:gd name="T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0" y="31"/>
                  </a:moveTo>
                  <a:lnTo>
                    <a:pt x="32" y="63"/>
                  </a:lnTo>
                  <a:lnTo>
                    <a:pt x="63" y="31"/>
                  </a:lnTo>
                  <a:lnTo>
                    <a:pt x="32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095" name="Freeform 239"/>
            <p:cNvSpPr>
              <a:spLocks/>
            </p:cNvSpPr>
            <p:nvPr/>
          </p:nvSpPr>
          <p:spPr bwMode="auto">
            <a:xfrm>
              <a:off x="4275" y="2593"/>
              <a:ext cx="38" cy="41"/>
            </a:xfrm>
            <a:custGeom>
              <a:avLst/>
              <a:gdLst>
                <a:gd name="T0" fmla="*/ 0 w 63"/>
                <a:gd name="T1" fmla="*/ 31 h 63"/>
                <a:gd name="T2" fmla="*/ 32 w 63"/>
                <a:gd name="T3" fmla="*/ 63 h 63"/>
                <a:gd name="T4" fmla="*/ 63 w 63"/>
                <a:gd name="T5" fmla="*/ 31 h 63"/>
                <a:gd name="T6" fmla="*/ 32 w 63"/>
                <a:gd name="T7" fmla="*/ 0 h 63"/>
                <a:gd name="T8" fmla="*/ 0 w 63"/>
                <a:gd name="T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0" y="31"/>
                  </a:moveTo>
                  <a:lnTo>
                    <a:pt x="32" y="63"/>
                  </a:lnTo>
                  <a:lnTo>
                    <a:pt x="63" y="31"/>
                  </a:lnTo>
                  <a:lnTo>
                    <a:pt x="32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096" name="Freeform 240"/>
            <p:cNvSpPr>
              <a:spLocks/>
            </p:cNvSpPr>
            <p:nvPr/>
          </p:nvSpPr>
          <p:spPr bwMode="auto">
            <a:xfrm>
              <a:off x="4367" y="2532"/>
              <a:ext cx="39" cy="42"/>
            </a:xfrm>
            <a:custGeom>
              <a:avLst/>
              <a:gdLst>
                <a:gd name="T0" fmla="*/ 0 w 63"/>
                <a:gd name="T1" fmla="*/ 32 h 63"/>
                <a:gd name="T2" fmla="*/ 32 w 63"/>
                <a:gd name="T3" fmla="*/ 63 h 63"/>
                <a:gd name="T4" fmla="*/ 63 w 63"/>
                <a:gd name="T5" fmla="*/ 32 h 63"/>
                <a:gd name="T6" fmla="*/ 32 w 63"/>
                <a:gd name="T7" fmla="*/ 0 h 63"/>
                <a:gd name="T8" fmla="*/ 0 w 63"/>
                <a:gd name="T9" fmla="*/ 3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0" y="32"/>
                  </a:moveTo>
                  <a:lnTo>
                    <a:pt x="32" y="63"/>
                  </a:lnTo>
                  <a:lnTo>
                    <a:pt x="63" y="32"/>
                  </a:lnTo>
                  <a:lnTo>
                    <a:pt x="32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097" name="Freeform 241"/>
            <p:cNvSpPr>
              <a:spLocks/>
            </p:cNvSpPr>
            <p:nvPr/>
          </p:nvSpPr>
          <p:spPr bwMode="auto">
            <a:xfrm>
              <a:off x="4460" y="2506"/>
              <a:ext cx="38" cy="42"/>
            </a:xfrm>
            <a:custGeom>
              <a:avLst/>
              <a:gdLst>
                <a:gd name="T0" fmla="*/ 0 w 63"/>
                <a:gd name="T1" fmla="*/ 32 h 63"/>
                <a:gd name="T2" fmla="*/ 32 w 63"/>
                <a:gd name="T3" fmla="*/ 63 h 63"/>
                <a:gd name="T4" fmla="*/ 63 w 63"/>
                <a:gd name="T5" fmla="*/ 32 h 63"/>
                <a:gd name="T6" fmla="*/ 32 w 63"/>
                <a:gd name="T7" fmla="*/ 0 h 63"/>
                <a:gd name="T8" fmla="*/ 0 w 63"/>
                <a:gd name="T9" fmla="*/ 3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0" y="32"/>
                  </a:moveTo>
                  <a:lnTo>
                    <a:pt x="32" y="63"/>
                  </a:lnTo>
                  <a:lnTo>
                    <a:pt x="63" y="32"/>
                  </a:lnTo>
                  <a:lnTo>
                    <a:pt x="32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098" name="Freeform 242"/>
            <p:cNvSpPr>
              <a:spLocks/>
            </p:cNvSpPr>
            <p:nvPr/>
          </p:nvSpPr>
          <p:spPr bwMode="auto">
            <a:xfrm>
              <a:off x="4552" y="2489"/>
              <a:ext cx="39" cy="41"/>
            </a:xfrm>
            <a:custGeom>
              <a:avLst/>
              <a:gdLst>
                <a:gd name="T0" fmla="*/ 0 w 63"/>
                <a:gd name="T1" fmla="*/ 31 h 63"/>
                <a:gd name="T2" fmla="*/ 32 w 63"/>
                <a:gd name="T3" fmla="*/ 63 h 63"/>
                <a:gd name="T4" fmla="*/ 63 w 63"/>
                <a:gd name="T5" fmla="*/ 31 h 63"/>
                <a:gd name="T6" fmla="*/ 32 w 63"/>
                <a:gd name="T7" fmla="*/ 0 h 63"/>
                <a:gd name="T8" fmla="*/ 0 w 63"/>
                <a:gd name="T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0" y="31"/>
                  </a:moveTo>
                  <a:lnTo>
                    <a:pt x="32" y="63"/>
                  </a:lnTo>
                  <a:lnTo>
                    <a:pt x="63" y="31"/>
                  </a:lnTo>
                  <a:lnTo>
                    <a:pt x="32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099" name="Freeform 243"/>
            <p:cNvSpPr>
              <a:spLocks/>
            </p:cNvSpPr>
            <p:nvPr/>
          </p:nvSpPr>
          <p:spPr bwMode="auto">
            <a:xfrm>
              <a:off x="4644" y="2458"/>
              <a:ext cx="39" cy="42"/>
            </a:xfrm>
            <a:custGeom>
              <a:avLst/>
              <a:gdLst>
                <a:gd name="T0" fmla="*/ 0 w 63"/>
                <a:gd name="T1" fmla="*/ 31 h 63"/>
                <a:gd name="T2" fmla="*/ 32 w 63"/>
                <a:gd name="T3" fmla="*/ 63 h 63"/>
                <a:gd name="T4" fmla="*/ 63 w 63"/>
                <a:gd name="T5" fmla="*/ 31 h 63"/>
                <a:gd name="T6" fmla="*/ 32 w 63"/>
                <a:gd name="T7" fmla="*/ 0 h 63"/>
                <a:gd name="T8" fmla="*/ 0 w 63"/>
                <a:gd name="T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0" y="31"/>
                  </a:moveTo>
                  <a:lnTo>
                    <a:pt x="32" y="63"/>
                  </a:lnTo>
                  <a:lnTo>
                    <a:pt x="63" y="31"/>
                  </a:lnTo>
                  <a:lnTo>
                    <a:pt x="32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100" name="Freeform 244"/>
            <p:cNvSpPr>
              <a:spLocks/>
            </p:cNvSpPr>
            <p:nvPr/>
          </p:nvSpPr>
          <p:spPr bwMode="auto">
            <a:xfrm>
              <a:off x="4737" y="2394"/>
              <a:ext cx="38" cy="41"/>
            </a:xfrm>
            <a:custGeom>
              <a:avLst/>
              <a:gdLst>
                <a:gd name="T0" fmla="*/ 0 w 63"/>
                <a:gd name="T1" fmla="*/ 31 h 63"/>
                <a:gd name="T2" fmla="*/ 32 w 63"/>
                <a:gd name="T3" fmla="*/ 63 h 63"/>
                <a:gd name="T4" fmla="*/ 63 w 63"/>
                <a:gd name="T5" fmla="*/ 31 h 63"/>
                <a:gd name="T6" fmla="*/ 32 w 63"/>
                <a:gd name="T7" fmla="*/ 0 h 63"/>
                <a:gd name="T8" fmla="*/ 0 w 63"/>
                <a:gd name="T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0" y="31"/>
                  </a:moveTo>
                  <a:lnTo>
                    <a:pt x="32" y="63"/>
                  </a:lnTo>
                  <a:lnTo>
                    <a:pt x="63" y="31"/>
                  </a:lnTo>
                  <a:lnTo>
                    <a:pt x="32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101" name="Freeform 245"/>
            <p:cNvSpPr>
              <a:spLocks/>
            </p:cNvSpPr>
            <p:nvPr/>
          </p:nvSpPr>
          <p:spPr bwMode="auto">
            <a:xfrm>
              <a:off x="4829" y="2367"/>
              <a:ext cx="39" cy="41"/>
            </a:xfrm>
            <a:custGeom>
              <a:avLst/>
              <a:gdLst>
                <a:gd name="T0" fmla="*/ 0 w 63"/>
                <a:gd name="T1" fmla="*/ 31 h 63"/>
                <a:gd name="T2" fmla="*/ 32 w 63"/>
                <a:gd name="T3" fmla="*/ 63 h 63"/>
                <a:gd name="T4" fmla="*/ 63 w 63"/>
                <a:gd name="T5" fmla="*/ 31 h 63"/>
                <a:gd name="T6" fmla="*/ 32 w 63"/>
                <a:gd name="T7" fmla="*/ 0 h 63"/>
                <a:gd name="T8" fmla="*/ 0 w 63"/>
                <a:gd name="T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0" y="31"/>
                  </a:moveTo>
                  <a:lnTo>
                    <a:pt x="32" y="63"/>
                  </a:lnTo>
                  <a:lnTo>
                    <a:pt x="63" y="31"/>
                  </a:lnTo>
                  <a:lnTo>
                    <a:pt x="32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102" name="Freeform 246"/>
            <p:cNvSpPr>
              <a:spLocks/>
            </p:cNvSpPr>
            <p:nvPr/>
          </p:nvSpPr>
          <p:spPr bwMode="auto">
            <a:xfrm>
              <a:off x="1967" y="4285"/>
              <a:ext cx="38" cy="41"/>
            </a:xfrm>
            <a:custGeom>
              <a:avLst/>
              <a:gdLst>
                <a:gd name="T0" fmla="*/ 0 w 63"/>
                <a:gd name="T1" fmla="*/ 63 h 63"/>
                <a:gd name="T2" fmla="*/ 32 w 63"/>
                <a:gd name="T3" fmla="*/ 0 h 63"/>
                <a:gd name="T4" fmla="*/ 63 w 63"/>
                <a:gd name="T5" fmla="*/ 63 h 63"/>
                <a:gd name="T6" fmla="*/ 0 w 63"/>
                <a:gd name="T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63">
                  <a:moveTo>
                    <a:pt x="0" y="63"/>
                  </a:moveTo>
                  <a:lnTo>
                    <a:pt x="32" y="0"/>
                  </a:lnTo>
                  <a:lnTo>
                    <a:pt x="63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103" name="Freeform 247"/>
            <p:cNvSpPr>
              <a:spLocks/>
            </p:cNvSpPr>
            <p:nvPr/>
          </p:nvSpPr>
          <p:spPr bwMode="auto">
            <a:xfrm>
              <a:off x="2059" y="4320"/>
              <a:ext cx="38" cy="41"/>
            </a:xfrm>
            <a:custGeom>
              <a:avLst/>
              <a:gdLst>
                <a:gd name="T0" fmla="*/ 0 w 63"/>
                <a:gd name="T1" fmla="*/ 63 h 63"/>
                <a:gd name="T2" fmla="*/ 32 w 63"/>
                <a:gd name="T3" fmla="*/ 0 h 63"/>
                <a:gd name="T4" fmla="*/ 63 w 63"/>
                <a:gd name="T5" fmla="*/ 63 h 63"/>
                <a:gd name="T6" fmla="*/ 0 w 63"/>
                <a:gd name="T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63">
                  <a:moveTo>
                    <a:pt x="0" y="63"/>
                  </a:moveTo>
                  <a:lnTo>
                    <a:pt x="32" y="0"/>
                  </a:lnTo>
                  <a:lnTo>
                    <a:pt x="63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104" name="Freeform 248"/>
            <p:cNvSpPr>
              <a:spLocks/>
            </p:cNvSpPr>
            <p:nvPr/>
          </p:nvSpPr>
          <p:spPr bwMode="auto">
            <a:xfrm>
              <a:off x="2151" y="4196"/>
              <a:ext cx="39" cy="40"/>
            </a:xfrm>
            <a:custGeom>
              <a:avLst/>
              <a:gdLst>
                <a:gd name="T0" fmla="*/ 0 w 63"/>
                <a:gd name="T1" fmla="*/ 64 h 64"/>
                <a:gd name="T2" fmla="*/ 32 w 63"/>
                <a:gd name="T3" fmla="*/ 0 h 64"/>
                <a:gd name="T4" fmla="*/ 63 w 63"/>
                <a:gd name="T5" fmla="*/ 64 h 64"/>
                <a:gd name="T6" fmla="*/ 0 w 63"/>
                <a:gd name="T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64">
                  <a:moveTo>
                    <a:pt x="0" y="64"/>
                  </a:moveTo>
                  <a:lnTo>
                    <a:pt x="32" y="0"/>
                  </a:lnTo>
                  <a:lnTo>
                    <a:pt x="63" y="64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105" name="Freeform 249"/>
            <p:cNvSpPr>
              <a:spLocks/>
            </p:cNvSpPr>
            <p:nvPr/>
          </p:nvSpPr>
          <p:spPr bwMode="auto">
            <a:xfrm>
              <a:off x="2244" y="4237"/>
              <a:ext cx="38" cy="42"/>
            </a:xfrm>
            <a:custGeom>
              <a:avLst/>
              <a:gdLst>
                <a:gd name="T0" fmla="*/ 0 w 63"/>
                <a:gd name="T1" fmla="*/ 63 h 63"/>
                <a:gd name="T2" fmla="*/ 32 w 63"/>
                <a:gd name="T3" fmla="*/ 0 h 63"/>
                <a:gd name="T4" fmla="*/ 63 w 63"/>
                <a:gd name="T5" fmla="*/ 63 h 63"/>
                <a:gd name="T6" fmla="*/ 0 w 63"/>
                <a:gd name="T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63">
                  <a:moveTo>
                    <a:pt x="0" y="63"/>
                  </a:moveTo>
                  <a:lnTo>
                    <a:pt x="32" y="0"/>
                  </a:lnTo>
                  <a:lnTo>
                    <a:pt x="63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106" name="Freeform 250"/>
            <p:cNvSpPr>
              <a:spLocks/>
            </p:cNvSpPr>
            <p:nvPr/>
          </p:nvSpPr>
          <p:spPr bwMode="auto">
            <a:xfrm>
              <a:off x="2336" y="4250"/>
              <a:ext cx="39" cy="40"/>
            </a:xfrm>
            <a:custGeom>
              <a:avLst/>
              <a:gdLst>
                <a:gd name="T0" fmla="*/ 0 w 63"/>
                <a:gd name="T1" fmla="*/ 63 h 63"/>
                <a:gd name="T2" fmla="*/ 32 w 63"/>
                <a:gd name="T3" fmla="*/ 0 h 63"/>
                <a:gd name="T4" fmla="*/ 63 w 63"/>
                <a:gd name="T5" fmla="*/ 63 h 63"/>
                <a:gd name="T6" fmla="*/ 0 w 63"/>
                <a:gd name="T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63">
                  <a:moveTo>
                    <a:pt x="0" y="63"/>
                  </a:moveTo>
                  <a:lnTo>
                    <a:pt x="32" y="0"/>
                  </a:lnTo>
                  <a:lnTo>
                    <a:pt x="63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107" name="Freeform 251"/>
            <p:cNvSpPr>
              <a:spLocks/>
            </p:cNvSpPr>
            <p:nvPr/>
          </p:nvSpPr>
          <p:spPr bwMode="auto">
            <a:xfrm>
              <a:off x="2428" y="4280"/>
              <a:ext cx="39" cy="41"/>
            </a:xfrm>
            <a:custGeom>
              <a:avLst/>
              <a:gdLst>
                <a:gd name="T0" fmla="*/ 0 w 63"/>
                <a:gd name="T1" fmla="*/ 63 h 63"/>
                <a:gd name="T2" fmla="*/ 32 w 63"/>
                <a:gd name="T3" fmla="*/ 0 h 63"/>
                <a:gd name="T4" fmla="*/ 63 w 63"/>
                <a:gd name="T5" fmla="*/ 63 h 63"/>
                <a:gd name="T6" fmla="*/ 0 w 63"/>
                <a:gd name="T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63">
                  <a:moveTo>
                    <a:pt x="0" y="63"/>
                  </a:moveTo>
                  <a:lnTo>
                    <a:pt x="32" y="0"/>
                  </a:lnTo>
                  <a:lnTo>
                    <a:pt x="63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108" name="Freeform 252"/>
            <p:cNvSpPr>
              <a:spLocks/>
            </p:cNvSpPr>
            <p:nvPr/>
          </p:nvSpPr>
          <p:spPr bwMode="auto">
            <a:xfrm>
              <a:off x="2521" y="4236"/>
              <a:ext cx="38" cy="40"/>
            </a:xfrm>
            <a:custGeom>
              <a:avLst/>
              <a:gdLst>
                <a:gd name="T0" fmla="*/ 0 w 63"/>
                <a:gd name="T1" fmla="*/ 64 h 64"/>
                <a:gd name="T2" fmla="*/ 32 w 63"/>
                <a:gd name="T3" fmla="*/ 0 h 64"/>
                <a:gd name="T4" fmla="*/ 63 w 63"/>
                <a:gd name="T5" fmla="*/ 64 h 64"/>
                <a:gd name="T6" fmla="*/ 0 w 63"/>
                <a:gd name="T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64">
                  <a:moveTo>
                    <a:pt x="0" y="64"/>
                  </a:moveTo>
                  <a:lnTo>
                    <a:pt x="32" y="0"/>
                  </a:lnTo>
                  <a:lnTo>
                    <a:pt x="63" y="64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109" name="Freeform 253"/>
            <p:cNvSpPr>
              <a:spLocks/>
            </p:cNvSpPr>
            <p:nvPr/>
          </p:nvSpPr>
          <p:spPr bwMode="auto">
            <a:xfrm>
              <a:off x="2613" y="4226"/>
              <a:ext cx="39" cy="41"/>
            </a:xfrm>
            <a:custGeom>
              <a:avLst/>
              <a:gdLst>
                <a:gd name="T0" fmla="*/ 0 w 63"/>
                <a:gd name="T1" fmla="*/ 63 h 63"/>
                <a:gd name="T2" fmla="*/ 32 w 63"/>
                <a:gd name="T3" fmla="*/ 0 h 63"/>
                <a:gd name="T4" fmla="*/ 63 w 63"/>
                <a:gd name="T5" fmla="*/ 63 h 63"/>
                <a:gd name="T6" fmla="*/ 0 w 63"/>
                <a:gd name="T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63">
                  <a:moveTo>
                    <a:pt x="0" y="63"/>
                  </a:moveTo>
                  <a:lnTo>
                    <a:pt x="32" y="0"/>
                  </a:lnTo>
                  <a:lnTo>
                    <a:pt x="63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110" name="Freeform 254"/>
            <p:cNvSpPr>
              <a:spLocks/>
            </p:cNvSpPr>
            <p:nvPr/>
          </p:nvSpPr>
          <p:spPr bwMode="auto">
            <a:xfrm>
              <a:off x="2706" y="4337"/>
              <a:ext cx="38" cy="40"/>
            </a:xfrm>
            <a:custGeom>
              <a:avLst/>
              <a:gdLst>
                <a:gd name="T0" fmla="*/ 0 w 63"/>
                <a:gd name="T1" fmla="*/ 63 h 63"/>
                <a:gd name="T2" fmla="*/ 32 w 63"/>
                <a:gd name="T3" fmla="*/ 0 h 63"/>
                <a:gd name="T4" fmla="*/ 63 w 63"/>
                <a:gd name="T5" fmla="*/ 63 h 63"/>
                <a:gd name="T6" fmla="*/ 0 w 63"/>
                <a:gd name="T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63">
                  <a:moveTo>
                    <a:pt x="0" y="63"/>
                  </a:moveTo>
                  <a:lnTo>
                    <a:pt x="32" y="0"/>
                  </a:lnTo>
                  <a:lnTo>
                    <a:pt x="63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111" name="Freeform 255"/>
            <p:cNvSpPr>
              <a:spLocks/>
            </p:cNvSpPr>
            <p:nvPr/>
          </p:nvSpPr>
          <p:spPr bwMode="auto">
            <a:xfrm>
              <a:off x="2798" y="4323"/>
              <a:ext cx="38" cy="41"/>
            </a:xfrm>
            <a:custGeom>
              <a:avLst/>
              <a:gdLst>
                <a:gd name="T0" fmla="*/ 0 w 63"/>
                <a:gd name="T1" fmla="*/ 63 h 63"/>
                <a:gd name="T2" fmla="*/ 32 w 63"/>
                <a:gd name="T3" fmla="*/ 0 h 63"/>
                <a:gd name="T4" fmla="*/ 63 w 63"/>
                <a:gd name="T5" fmla="*/ 63 h 63"/>
                <a:gd name="T6" fmla="*/ 0 w 63"/>
                <a:gd name="T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63">
                  <a:moveTo>
                    <a:pt x="0" y="63"/>
                  </a:moveTo>
                  <a:lnTo>
                    <a:pt x="32" y="0"/>
                  </a:lnTo>
                  <a:lnTo>
                    <a:pt x="63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112" name="Freeform 256"/>
            <p:cNvSpPr>
              <a:spLocks/>
            </p:cNvSpPr>
            <p:nvPr/>
          </p:nvSpPr>
          <p:spPr bwMode="auto">
            <a:xfrm>
              <a:off x="2890" y="4434"/>
              <a:ext cx="39" cy="40"/>
            </a:xfrm>
            <a:custGeom>
              <a:avLst/>
              <a:gdLst>
                <a:gd name="T0" fmla="*/ 0 w 63"/>
                <a:gd name="T1" fmla="*/ 63 h 63"/>
                <a:gd name="T2" fmla="*/ 32 w 63"/>
                <a:gd name="T3" fmla="*/ 0 h 63"/>
                <a:gd name="T4" fmla="*/ 63 w 63"/>
                <a:gd name="T5" fmla="*/ 63 h 63"/>
                <a:gd name="T6" fmla="*/ 0 w 63"/>
                <a:gd name="T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63">
                  <a:moveTo>
                    <a:pt x="0" y="63"/>
                  </a:moveTo>
                  <a:lnTo>
                    <a:pt x="32" y="0"/>
                  </a:lnTo>
                  <a:lnTo>
                    <a:pt x="63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113" name="Freeform 257"/>
            <p:cNvSpPr>
              <a:spLocks/>
            </p:cNvSpPr>
            <p:nvPr/>
          </p:nvSpPr>
          <p:spPr bwMode="auto">
            <a:xfrm>
              <a:off x="2983" y="4430"/>
              <a:ext cx="38" cy="40"/>
            </a:xfrm>
            <a:custGeom>
              <a:avLst/>
              <a:gdLst>
                <a:gd name="T0" fmla="*/ 0 w 63"/>
                <a:gd name="T1" fmla="*/ 63 h 63"/>
                <a:gd name="T2" fmla="*/ 32 w 63"/>
                <a:gd name="T3" fmla="*/ 0 h 63"/>
                <a:gd name="T4" fmla="*/ 63 w 63"/>
                <a:gd name="T5" fmla="*/ 63 h 63"/>
                <a:gd name="T6" fmla="*/ 0 w 63"/>
                <a:gd name="T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63">
                  <a:moveTo>
                    <a:pt x="0" y="63"/>
                  </a:moveTo>
                  <a:lnTo>
                    <a:pt x="32" y="0"/>
                  </a:lnTo>
                  <a:lnTo>
                    <a:pt x="63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114" name="Freeform 258"/>
            <p:cNvSpPr>
              <a:spLocks/>
            </p:cNvSpPr>
            <p:nvPr/>
          </p:nvSpPr>
          <p:spPr bwMode="auto">
            <a:xfrm>
              <a:off x="3075" y="4409"/>
              <a:ext cx="39" cy="40"/>
            </a:xfrm>
            <a:custGeom>
              <a:avLst/>
              <a:gdLst>
                <a:gd name="T0" fmla="*/ 0 w 63"/>
                <a:gd name="T1" fmla="*/ 63 h 63"/>
                <a:gd name="T2" fmla="*/ 32 w 63"/>
                <a:gd name="T3" fmla="*/ 0 h 63"/>
                <a:gd name="T4" fmla="*/ 63 w 63"/>
                <a:gd name="T5" fmla="*/ 63 h 63"/>
                <a:gd name="T6" fmla="*/ 0 w 63"/>
                <a:gd name="T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63">
                  <a:moveTo>
                    <a:pt x="0" y="63"/>
                  </a:moveTo>
                  <a:lnTo>
                    <a:pt x="32" y="0"/>
                  </a:lnTo>
                  <a:lnTo>
                    <a:pt x="63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115" name="Freeform 259"/>
            <p:cNvSpPr>
              <a:spLocks/>
            </p:cNvSpPr>
            <p:nvPr/>
          </p:nvSpPr>
          <p:spPr bwMode="auto">
            <a:xfrm>
              <a:off x="3167" y="4505"/>
              <a:ext cx="39" cy="41"/>
            </a:xfrm>
            <a:custGeom>
              <a:avLst/>
              <a:gdLst>
                <a:gd name="T0" fmla="*/ 0 w 63"/>
                <a:gd name="T1" fmla="*/ 63 h 63"/>
                <a:gd name="T2" fmla="*/ 32 w 63"/>
                <a:gd name="T3" fmla="*/ 0 h 63"/>
                <a:gd name="T4" fmla="*/ 63 w 63"/>
                <a:gd name="T5" fmla="*/ 63 h 63"/>
                <a:gd name="T6" fmla="*/ 0 w 63"/>
                <a:gd name="T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63">
                  <a:moveTo>
                    <a:pt x="0" y="63"/>
                  </a:moveTo>
                  <a:lnTo>
                    <a:pt x="32" y="0"/>
                  </a:lnTo>
                  <a:lnTo>
                    <a:pt x="63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116" name="Freeform 260"/>
            <p:cNvSpPr>
              <a:spLocks/>
            </p:cNvSpPr>
            <p:nvPr/>
          </p:nvSpPr>
          <p:spPr bwMode="auto">
            <a:xfrm>
              <a:off x="3260" y="4505"/>
              <a:ext cx="38" cy="41"/>
            </a:xfrm>
            <a:custGeom>
              <a:avLst/>
              <a:gdLst>
                <a:gd name="T0" fmla="*/ 0 w 63"/>
                <a:gd name="T1" fmla="*/ 63 h 63"/>
                <a:gd name="T2" fmla="*/ 32 w 63"/>
                <a:gd name="T3" fmla="*/ 0 h 63"/>
                <a:gd name="T4" fmla="*/ 63 w 63"/>
                <a:gd name="T5" fmla="*/ 63 h 63"/>
                <a:gd name="T6" fmla="*/ 0 w 63"/>
                <a:gd name="T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63">
                  <a:moveTo>
                    <a:pt x="0" y="63"/>
                  </a:moveTo>
                  <a:lnTo>
                    <a:pt x="32" y="0"/>
                  </a:lnTo>
                  <a:lnTo>
                    <a:pt x="63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117" name="Freeform 261"/>
            <p:cNvSpPr>
              <a:spLocks/>
            </p:cNvSpPr>
            <p:nvPr/>
          </p:nvSpPr>
          <p:spPr bwMode="auto">
            <a:xfrm>
              <a:off x="3352" y="4491"/>
              <a:ext cx="39" cy="40"/>
            </a:xfrm>
            <a:custGeom>
              <a:avLst/>
              <a:gdLst>
                <a:gd name="T0" fmla="*/ 0 w 63"/>
                <a:gd name="T1" fmla="*/ 63 h 63"/>
                <a:gd name="T2" fmla="*/ 32 w 63"/>
                <a:gd name="T3" fmla="*/ 0 h 63"/>
                <a:gd name="T4" fmla="*/ 63 w 63"/>
                <a:gd name="T5" fmla="*/ 63 h 63"/>
                <a:gd name="T6" fmla="*/ 0 w 63"/>
                <a:gd name="T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63">
                  <a:moveTo>
                    <a:pt x="0" y="63"/>
                  </a:moveTo>
                  <a:lnTo>
                    <a:pt x="32" y="0"/>
                  </a:lnTo>
                  <a:lnTo>
                    <a:pt x="63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118" name="Freeform 262"/>
            <p:cNvSpPr>
              <a:spLocks/>
            </p:cNvSpPr>
            <p:nvPr/>
          </p:nvSpPr>
          <p:spPr bwMode="auto">
            <a:xfrm>
              <a:off x="3445" y="4458"/>
              <a:ext cx="38" cy="42"/>
            </a:xfrm>
            <a:custGeom>
              <a:avLst/>
              <a:gdLst>
                <a:gd name="T0" fmla="*/ 0 w 63"/>
                <a:gd name="T1" fmla="*/ 64 h 64"/>
                <a:gd name="T2" fmla="*/ 32 w 63"/>
                <a:gd name="T3" fmla="*/ 0 h 64"/>
                <a:gd name="T4" fmla="*/ 63 w 63"/>
                <a:gd name="T5" fmla="*/ 64 h 64"/>
                <a:gd name="T6" fmla="*/ 0 w 63"/>
                <a:gd name="T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64">
                  <a:moveTo>
                    <a:pt x="0" y="64"/>
                  </a:moveTo>
                  <a:lnTo>
                    <a:pt x="32" y="0"/>
                  </a:lnTo>
                  <a:lnTo>
                    <a:pt x="63" y="64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119" name="Freeform 263"/>
            <p:cNvSpPr>
              <a:spLocks/>
            </p:cNvSpPr>
            <p:nvPr/>
          </p:nvSpPr>
          <p:spPr bwMode="auto">
            <a:xfrm>
              <a:off x="3537" y="4394"/>
              <a:ext cx="38" cy="41"/>
            </a:xfrm>
            <a:custGeom>
              <a:avLst/>
              <a:gdLst>
                <a:gd name="T0" fmla="*/ 0 w 63"/>
                <a:gd name="T1" fmla="*/ 63 h 63"/>
                <a:gd name="T2" fmla="*/ 32 w 63"/>
                <a:gd name="T3" fmla="*/ 0 h 63"/>
                <a:gd name="T4" fmla="*/ 63 w 63"/>
                <a:gd name="T5" fmla="*/ 63 h 63"/>
                <a:gd name="T6" fmla="*/ 0 w 63"/>
                <a:gd name="T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63">
                  <a:moveTo>
                    <a:pt x="0" y="63"/>
                  </a:moveTo>
                  <a:lnTo>
                    <a:pt x="32" y="0"/>
                  </a:lnTo>
                  <a:lnTo>
                    <a:pt x="63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120" name="Freeform 264"/>
            <p:cNvSpPr>
              <a:spLocks/>
            </p:cNvSpPr>
            <p:nvPr/>
          </p:nvSpPr>
          <p:spPr bwMode="auto">
            <a:xfrm>
              <a:off x="3629" y="4317"/>
              <a:ext cx="39" cy="42"/>
            </a:xfrm>
            <a:custGeom>
              <a:avLst/>
              <a:gdLst>
                <a:gd name="T0" fmla="*/ 0 w 63"/>
                <a:gd name="T1" fmla="*/ 63 h 63"/>
                <a:gd name="T2" fmla="*/ 32 w 63"/>
                <a:gd name="T3" fmla="*/ 0 h 63"/>
                <a:gd name="T4" fmla="*/ 63 w 63"/>
                <a:gd name="T5" fmla="*/ 63 h 63"/>
                <a:gd name="T6" fmla="*/ 0 w 63"/>
                <a:gd name="T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63">
                  <a:moveTo>
                    <a:pt x="0" y="63"/>
                  </a:moveTo>
                  <a:lnTo>
                    <a:pt x="32" y="0"/>
                  </a:lnTo>
                  <a:lnTo>
                    <a:pt x="63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121" name="Freeform 265"/>
            <p:cNvSpPr>
              <a:spLocks/>
            </p:cNvSpPr>
            <p:nvPr/>
          </p:nvSpPr>
          <p:spPr bwMode="auto">
            <a:xfrm>
              <a:off x="3722" y="4436"/>
              <a:ext cx="38" cy="41"/>
            </a:xfrm>
            <a:custGeom>
              <a:avLst/>
              <a:gdLst>
                <a:gd name="T0" fmla="*/ 0 w 63"/>
                <a:gd name="T1" fmla="*/ 63 h 63"/>
                <a:gd name="T2" fmla="*/ 32 w 63"/>
                <a:gd name="T3" fmla="*/ 0 h 63"/>
                <a:gd name="T4" fmla="*/ 63 w 63"/>
                <a:gd name="T5" fmla="*/ 63 h 63"/>
                <a:gd name="T6" fmla="*/ 0 w 63"/>
                <a:gd name="T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63">
                  <a:moveTo>
                    <a:pt x="0" y="63"/>
                  </a:moveTo>
                  <a:lnTo>
                    <a:pt x="32" y="0"/>
                  </a:lnTo>
                  <a:lnTo>
                    <a:pt x="63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122" name="Freeform 266"/>
            <p:cNvSpPr>
              <a:spLocks/>
            </p:cNvSpPr>
            <p:nvPr/>
          </p:nvSpPr>
          <p:spPr bwMode="auto">
            <a:xfrm>
              <a:off x="3814" y="4486"/>
              <a:ext cx="39" cy="41"/>
            </a:xfrm>
            <a:custGeom>
              <a:avLst/>
              <a:gdLst>
                <a:gd name="T0" fmla="*/ 0 w 63"/>
                <a:gd name="T1" fmla="*/ 63 h 63"/>
                <a:gd name="T2" fmla="*/ 32 w 63"/>
                <a:gd name="T3" fmla="*/ 0 h 63"/>
                <a:gd name="T4" fmla="*/ 63 w 63"/>
                <a:gd name="T5" fmla="*/ 63 h 63"/>
                <a:gd name="T6" fmla="*/ 0 w 63"/>
                <a:gd name="T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63">
                  <a:moveTo>
                    <a:pt x="0" y="63"/>
                  </a:moveTo>
                  <a:lnTo>
                    <a:pt x="32" y="0"/>
                  </a:lnTo>
                  <a:lnTo>
                    <a:pt x="63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123" name="Freeform 267"/>
            <p:cNvSpPr>
              <a:spLocks/>
            </p:cNvSpPr>
            <p:nvPr/>
          </p:nvSpPr>
          <p:spPr bwMode="auto">
            <a:xfrm>
              <a:off x="3905" y="4496"/>
              <a:ext cx="40" cy="41"/>
            </a:xfrm>
            <a:custGeom>
              <a:avLst/>
              <a:gdLst>
                <a:gd name="T0" fmla="*/ 0 w 63"/>
                <a:gd name="T1" fmla="*/ 63 h 63"/>
                <a:gd name="T2" fmla="*/ 32 w 63"/>
                <a:gd name="T3" fmla="*/ 0 h 63"/>
                <a:gd name="T4" fmla="*/ 63 w 63"/>
                <a:gd name="T5" fmla="*/ 63 h 63"/>
                <a:gd name="T6" fmla="*/ 0 w 63"/>
                <a:gd name="T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63">
                  <a:moveTo>
                    <a:pt x="0" y="63"/>
                  </a:moveTo>
                  <a:lnTo>
                    <a:pt x="32" y="0"/>
                  </a:lnTo>
                  <a:lnTo>
                    <a:pt x="63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124" name="Freeform 268"/>
            <p:cNvSpPr>
              <a:spLocks/>
            </p:cNvSpPr>
            <p:nvPr/>
          </p:nvSpPr>
          <p:spPr bwMode="auto">
            <a:xfrm>
              <a:off x="3999" y="4579"/>
              <a:ext cx="38" cy="41"/>
            </a:xfrm>
            <a:custGeom>
              <a:avLst/>
              <a:gdLst>
                <a:gd name="T0" fmla="*/ 0 w 63"/>
                <a:gd name="T1" fmla="*/ 63 h 63"/>
                <a:gd name="T2" fmla="*/ 32 w 63"/>
                <a:gd name="T3" fmla="*/ 0 h 63"/>
                <a:gd name="T4" fmla="*/ 63 w 63"/>
                <a:gd name="T5" fmla="*/ 63 h 63"/>
                <a:gd name="T6" fmla="*/ 0 w 63"/>
                <a:gd name="T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63">
                  <a:moveTo>
                    <a:pt x="0" y="63"/>
                  </a:moveTo>
                  <a:lnTo>
                    <a:pt x="32" y="0"/>
                  </a:lnTo>
                  <a:lnTo>
                    <a:pt x="63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125" name="Freeform 269"/>
            <p:cNvSpPr>
              <a:spLocks/>
            </p:cNvSpPr>
            <p:nvPr/>
          </p:nvSpPr>
          <p:spPr bwMode="auto">
            <a:xfrm>
              <a:off x="4090" y="4585"/>
              <a:ext cx="40" cy="40"/>
            </a:xfrm>
            <a:custGeom>
              <a:avLst/>
              <a:gdLst>
                <a:gd name="T0" fmla="*/ 0 w 63"/>
                <a:gd name="T1" fmla="*/ 63 h 63"/>
                <a:gd name="T2" fmla="*/ 32 w 63"/>
                <a:gd name="T3" fmla="*/ 0 h 63"/>
                <a:gd name="T4" fmla="*/ 63 w 63"/>
                <a:gd name="T5" fmla="*/ 63 h 63"/>
                <a:gd name="T6" fmla="*/ 0 w 63"/>
                <a:gd name="T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63">
                  <a:moveTo>
                    <a:pt x="0" y="63"/>
                  </a:moveTo>
                  <a:lnTo>
                    <a:pt x="32" y="0"/>
                  </a:lnTo>
                  <a:lnTo>
                    <a:pt x="63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126" name="Freeform 270"/>
            <p:cNvSpPr>
              <a:spLocks/>
            </p:cNvSpPr>
            <p:nvPr/>
          </p:nvSpPr>
          <p:spPr bwMode="auto">
            <a:xfrm>
              <a:off x="4184" y="4518"/>
              <a:ext cx="38" cy="41"/>
            </a:xfrm>
            <a:custGeom>
              <a:avLst/>
              <a:gdLst>
                <a:gd name="T0" fmla="*/ 0 w 63"/>
                <a:gd name="T1" fmla="*/ 63 h 63"/>
                <a:gd name="T2" fmla="*/ 32 w 63"/>
                <a:gd name="T3" fmla="*/ 0 h 63"/>
                <a:gd name="T4" fmla="*/ 63 w 63"/>
                <a:gd name="T5" fmla="*/ 63 h 63"/>
                <a:gd name="T6" fmla="*/ 0 w 63"/>
                <a:gd name="T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63">
                  <a:moveTo>
                    <a:pt x="0" y="63"/>
                  </a:moveTo>
                  <a:lnTo>
                    <a:pt x="32" y="0"/>
                  </a:lnTo>
                  <a:lnTo>
                    <a:pt x="63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127" name="Freeform 271"/>
            <p:cNvSpPr>
              <a:spLocks/>
            </p:cNvSpPr>
            <p:nvPr/>
          </p:nvSpPr>
          <p:spPr bwMode="auto">
            <a:xfrm>
              <a:off x="4275" y="4439"/>
              <a:ext cx="38" cy="41"/>
            </a:xfrm>
            <a:custGeom>
              <a:avLst/>
              <a:gdLst>
                <a:gd name="T0" fmla="*/ 0 w 63"/>
                <a:gd name="T1" fmla="*/ 63 h 63"/>
                <a:gd name="T2" fmla="*/ 32 w 63"/>
                <a:gd name="T3" fmla="*/ 0 h 63"/>
                <a:gd name="T4" fmla="*/ 63 w 63"/>
                <a:gd name="T5" fmla="*/ 63 h 63"/>
                <a:gd name="T6" fmla="*/ 0 w 63"/>
                <a:gd name="T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63">
                  <a:moveTo>
                    <a:pt x="0" y="63"/>
                  </a:moveTo>
                  <a:lnTo>
                    <a:pt x="32" y="0"/>
                  </a:lnTo>
                  <a:lnTo>
                    <a:pt x="63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128" name="Freeform 272"/>
            <p:cNvSpPr>
              <a:spLocks/>
            </p:cNvSpPr>
            <p:nvPr/>
          </p:nvSpPr>
          <p:spPr bwMode="auto">
            <a:xfrm>
              <a:off x="4367" y="4298"/>
              <a:ext cx="39" cy="40"/>
            </a:xfrm>
            <a:custGeom>
              <a:avLst/>
              <a:gdLst>
                <a:gd name="T0" fmla="*/ 0 w 63"/>
                <a:gd name="T1" fmla="*/ 63 h 63"/>
                <a:gd name="T2" fmla="*/ 32 w 63"/>
                <a:gd name="T3" fmla="*/ 0 h 63"/>
                <a:gd name="T4" fmla="*/ 63 w 63"/>
                <a:gd name="T5" fmla="*/ 63 h 63"/>
                <a:gd name="T6" fmla="*/ 0 w 63"/>
                <a:gd name="T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63">
                  <a:moveTo>
                    <a:pt x="0" y="63"/>
                  </a:moveTo>
                  <a:lnTo>
                    <a:pt x="32" y="0"/>
                  </a:lnTo>
                  <a:lnTo>
                    <a:pt x="63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129" name="Freeform 273"/>
            <p:cNvSpPr>
              <a:spLocks/>
            </p:cNvSpPr>
            <p:nvPr/>
          </p:nvSpPr>
          <p:spPr bwMode="auto">
            <a:xfrm>
              <a:off x="4460" y="4237"/>
              <a:ext cx="38" cy="42"/>
            </a:xfrm>
            <a:custGeom>
              <a:avLst/>
              <a:gdLst>
                <a:gd name="T0" fmla="*/ 0 w 63"/>
                <a:gd name="T1" fmla="*/ 63 h 63"/>
                <a:gd name="T2" fmla="*/ 32 w 63"/>
                <a:gd name="T3" fmla="*/ 0 h 63"/>
                <a:gd name="T4" fmla="*/ 63 w 63"/>
                <a:gd name="T5" fmla="*/ 63 h 63"/>
                <a:gd name="T6" fmla="*/ 0 w 63"/>
                <a:gd name="T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63">
                  <a:moveTo>
                    <a:pt x="0" y="63"/>
                  </a:moveTo>
                  <a:lnTo>
                    <a:pt x="32" y="0"/>
                  </a:lnTo>
                  <a:lnTo>
                    <a:pt x="63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130" name="Freeform 274"/>
            <p:cNvSpPr>
              <a:spLocks/>
            </p:cNvSpPr>
            <p:nvPr/>
          </p:nvSpPr>
          <p:spPr bwMode="auto">
            <a:xfrm>
              <a:off x="4552" y="4275"/>
              <a:ext cx="39" cy="41"/>
            </a:xfrm>
            <a:custGeom>
              <a:avLst/>
              <a:gdLst>
                <a:gd name="T0" fmla="*/ 0 w 63"/>
                <a:gd name="T1" fmla="*/ 64 h 64"/>
                <a:gd name="T2" fmla="*/ 32 w 63"/>
                <a:gd name="T3" fmla="*/ 0 h 64"/>
                <a:gd name="T4" fmla="*/ 63 w 63"/>
                <a:gd name="T5" fmla="*/ 64 h 64"/>
                <a:gd name="T6" fmla="*/ 0 w 63"/>
                <a:gd name="T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64">
                  <a:moveTo>
                    <a:pt x="0" y="64"/>
                  </a:moveTo>
                  <a:lnTo>
                    <a:pt x="32" y="0"/>
                  </a:lnTo>
                  <a:lnTo>
                    <a:pt x="63" y="64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131" name="Freeform 275"/>
            <p:cNvSpPr>
              <a:spLocks/>
            </p:cNvSpPr>
            <p:nvPr/>
          </p:nvSpPr>
          <p:spPr bwMode="auto">
            <a:xfrm>
              <a:off x="4644" y="4228"/>
              <a:ext cx="39" cy="42"/>
            </a:xfrm>
            <a:custGeom>
              <a:avLst/>
              <a:gdLst>
                <a:gd name="T0" fmla="*/ 0 w 63"/>
                <a:gd name="T1" fmla="*/ 63 h 63"/>
                <a:gd name="T2" fmla="*/ 32 w 63"/>
                <a:gd name="T3" fmla="*/ 0 h 63"/>
                <a:gd name="T4" fmla="*/ 63 w 63"/>
                <a:gd name="T5" fmla="*/ 63 h 63"/>
                <a:gd name="T6" fmla="*/ 0 w 63"/>
                <a:gd name="T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63">
                  <a:moveTo>
                    <a:pt x="0" y="63"/>
                  </a:moveTo>
                  <a:lnTo>
                    <a:pt x="32" y="0"/>
                  </a:lnTo>
                  <a:lnTo>
                    <a:pt x="63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132" name="Freeform 276"/>
            <p:cNvSpPr>
              <a:spLocks/>
            </p:cNvSpPr>
            <p:nvPr/>
          </p:nvSpPr>
          <p:spPr bwMode="auto">
            <a:xfrm>
              <a:off x="4737" y="4078"/>
              <a:ext cx="38" cy="40"/>
            </a:xfrm>
            <a:custGeom>
              <a:avLst/>
              <a:gdLst>
                <a:gd name="T0" fmla="*/ 0 w 63"/>
                <a:gd name="T1" fmla="*/ 63 h 63"/>
                <a:gd name="T2" fmla="*/ 32 w 63"/>
                <a:gd name="T3" fmla="*/ 0 h 63"/>
                <a:gd name="T4" fmla="*/ 63 w 63"/>
                <a:gd name="T5" fmla="*/ 63 h 63"/>
                <a:gd name="T6" fmla="*/ 0 w 63"/>
                <a:gd name="T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63">
                  <a:moveTo>
                    <a:pt x="0" y="63"/>
                  </a:moveTo>
                  <a:lnTo>
                    <a:pt x="32" y="0"/>
                  </a:lnTo>
                  <a:lnTo>
                    <a:pt x="63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133" name="Freeform 277"/>
            <p:cNvSpPr>
              <a:spLocks/>
            </p:cNvSpPr>
            <p:nvPr/>
          </p:nvSpPr>
          <p:spPr bwMode="auto">
            <a:xfrm>
              <a:off x="4829" y="3958"/>
              <a:ext cx="39" cy="40"/>
            </a:xfrm>
            <a:custGeom>
              <a:avLst/>
              <a:gdLst>
                <a:gd name="T0" fmla="*/ 0 w 63"/>
                <a:gd name="T1" fmla="*/ 63 h 63"/>
                <a:gd name="T2" fmla="*/ 32 w 63"/>
                <a:gd name="T3" fmla="*/ 0 h 63"/>
                <a:gd name="T4" fmla="*/ 63 w 63"/>
                <a:gd name="T5" fmla="*/ 63 h 63"/>
                <a:gd name="T6" fmla="*/ 0 w 63"/>
                <a:gd name="T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63">
                  <a:moveTo>
                    <a:pt x="0" y="63"/>
                  </a:moveTo>
                  <a:lnTo>
                    <a:pt x="32" y="0"/>
                  </a:lnTo>
                  <a:lnTo>
                    <a:pt x="63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134" name="Freeform 278"/>
            <p:cNvSpPr>
              <a:spLocks/>
            </p:cNvSpPr>
            <p:nvPr/>
          </p:nvSpPr>
          <p:spPr bwMode="auto">
            <a:xfrm>
              <a:off x="4922" y="3945"/>
              <a:ext cx="38" cy="41"/>
            </a:xfrm>
            <a:custGeom>
              <a:avLst/>
              <a:gdLst>
                <a:gd name="T0" fmla="*/ 0 w 63"/>
                <a:gd name="T1" fmla="*/ 64 h 64"/>
                <a:gd name="T2" fmla="*/ 32 w 63"/>
                <a:gd name="T3" fmla="*/ 0 h 64"/>
                <a:gd name="T4" fmla="*/ 63 w 63"/>
                <a:gd name="T5" fmla="*/ 64 h 64"/>
                <a:gd name="T6" fmla="*/ 0 w 63"/>
                <a:gd name="T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64">
                  <a:moveTo>
                    <a:pt x="0" y="64"/>
                  </a:moveTo>
                  <a:lnTo>
                    <a:pt x="32" y="0"/>
                  </a:lnTo>
                  <a:lnTo>
                    <a:pt x="63" y="64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135" name="Freeform 279"/>
            <p:cNvSpPr>
              <a:spLocks/>
            </p:cNvSpPr>
            <p:nvPr/>
          </p:nvSpPr>
          <p:spPr bwMode="auto">
            <a:xfrm>
              <a:off x="2059" y="4320"/>
              <a:ext cx="38" cy="41"/>
            </a:xfrm>
            <a:custGeom>
              <a:avLst/>
              <a:gdLst>
                <a:gd name="T0" fmla="*/ 0 w 63"/>
                <a:gd name="T1" fmla="*/ 0 h 63"/>
                <a:gd name="T2" fmla="*/ 32 w 63"/>
                <a:gd name="T3" fmla="*/ 63 h 63"/>
                <a:gd name="T4" fmla="*/ 63 w 63"/>
                <a:gd name="T5" fmla="*/ 0 h 63"/>
                <a:gd name="T6" fmla="*/ 0 w 63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63">
                  <a:moveTo>
                    <a:pt x="0" y="0"/>
                  </a:moveTo>
                  <a:lnTo>
                    <a:pt x="32" y="63"/>
                  </a:lnTo>
                  <a:lnTo>
                    <a:pt x="6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136" name="Freeform 280"/>
            <p:cNvSpPr>
              <a:spLocks/>
            </p:cNvSpPr>
            <p:nvPr/>
          </p:nvSpPr>
          <p:spPr bwMode="auto">
            <a:xfrm>
              <a:off x="2151" y="4144"/>
              <a:ext cx="39" cy="40"/>
            </a:xfrm>
            <a:custGeom>
              <a:avLst/>
              <a:gdLst>
                <a:gd name="T0" fmla="*/ 0 w 63"/>
                <a:gd name="T1" fmla="*/ 0 h 63"/>
                <a:gd name="T2" fmla="*/ 32 w 63"/>
                <a:gd name="T3" fmla="*/ 63 h 63"/>
                <a:gd name="T4" fmla="*/ 63 w 63"/>
                <a:gd name="T5" fmla="*/ 0 h 63"/>
                <a:gd name="T6" fmla="*/ 0 w 63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63">
                  <a:moveTo>
                    <a:pt x="0" y="0"/>
                  </a:moveTo>
                  <a:lnTo>
                    <a:pt x="32" y="63"/>
                  </a:lnTo>
                  <a:lnTo>
                    <a:pt x="6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137" name="Freeform 281"/>
            <p:cNvSpPr>
              <a:spLocks/>
            </p:cNvSpPr>
            <p:nvPr/>
          </p:nvSpPr>
          <p:spPr bwMode="auto">
            <a:xfrm>
              <a:off x="2244" y="4263"/>
              <a:ext cx="38" cy="41"/>
            </a:xfrm>
            <a:custGeom>
              <a:avLst/>
              <a:gdLst>
                <a:gd name="T0" fmla="*/ 0 w 63"/>
                <a:gd name="T1" fmla="*/ 0 h 63"/>
                <a:gd name="T2" fmla="*/ 32 w 63"/>
                <a:gd name="T3" fmla="*/ 63 h 63"/>
                <a:gd name="T4" fmla="*/ 63 w 63"/>
                <a:gd name="T5" fmla="*/ 0 h 63"/>
                <a:gd name="T6" fmla="*/ 0 w 63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63">
                  <a:moveTo>
                    <a:pt x="0" y="0"/>
                  </a:moveTo>
                  <a:lnTo>
                    <a:pt x="32" y="63"/>
                  </a:lnTo>
                  <a:lnTo>
                    <a:pt x="6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138" name="Freeform 282"/>
            <p:cNvSpPr>
              <a:spLocks/>
            </p:cNvSpPr>
            <p:nvPr/>
          </p:nvSpPr>
          <p:spPr bwMode="auto">
            <a:xfrm>
              <a:off x="2336" y="4222"/>
              <a:ext cx="39" cy="41"/>
            </a:xfrm>
            <a:custGeom>
              <a:avLst/>
              <a:gdLst>
                <a:gd name="T0" fmla="*/ 0 w 63"/>
                <a:gd name="T1" fmla="*/ 0 h 64"/>
                <a:gd name="T2" fmla="*/ 32 w 63"/>
                <a:gd name="T3" fmla="*/ 64 h 64"/>
                <a:gd name="T4" fmla="*/ 63 w 63"/>
                <a:gd name="T5" fmla="*/ 0 h 64"/>
                <a:gd name="T6" fmla="*/ 0 w 63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64">
                  <a:moveTo>
                    <a:pt x="0" y="0"/>
                  </a:moveTo>
                  <a:lnTo>
                    <a:pt x="32" y="64"/>
                  </a:lnTo>
                  <a:lnTo>
                    <a:pt x="6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139" name="Freeform 283"/>
            <p:cNvSpPr>
              <a:spLocks/>
            </p:cNvSpPr>
            <p:nvPr/>
          </p:nvSpPr>
          <p:spPr bwMode="auto">
            <a:xfrm>
              <a:off x="2428" y="4180"/>
              <a:ext cx="39" cy="40"/>
            </a:xfrm>
            <a:custGeom>
              <a:avLst/>
              <a:gdLst>
                <a:gd name="T0" fmla="*/ 0 w 63"/>
                <a:gd name="T1" fmla="*/ 0 h 63"/>
                <a:gd name="T2" fmla="*/ 32 w 63"/>
                <a:gd name="T3" fmla="*/ 63 h 63"/>
                <a:gd name="T4" fmla="*/ 63 w 63"/>
                <a:gd name="T5" fmla="*/ 0 h 63"/>
                <a:gd name="T6" fmla="*/ 0 w 63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63">
                  <a:moveTo>
                    <a:pt x="0" y="0"/>
                  </a:moveTo>
                  <a:lnTo>
                    <a:pt x="32" y="63"/>
                  </a:lnTo>
                  <a:lnTo>
                    <a:pt x="6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140" name="Freeform 284"/>
            <p:cNvSpPr>
              <a:spLocks/>
            </p:cNvSpPr>
            <p:nvPr/>
          </p:nvSpPr>
          <p:spPr bwMode="auto">
            <a:xfrm>
              <a:off x="2521" y="4170"/>
              <a:ext cx="38" cy="40"/>
            </a:xfrm>
            <a:custGeom>
              <a:avLst/>
              <a:gdLst>
                <a:gd name="T0" fmla="*/ 0 w 63"/>
                <a:gd name="T1" fmla="*/ 0 h 64"/>
                <a:gd name="T2" fmla="*/ 32 w 63"/>
                <a:gd name="T3" fmla="*/ 64 h 64"/>
                <a:gd name="T4" fmla="*/ 63 w 63"/>
                <a:gd name="T5" fmla="*/ 0 h 64"/>
                <a:gd name="T6" fmla="*/ 0 w 63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64">
                  <a:moveTo>
                    <a:pt x="0" y="0"/>
                  </a:moveTo>
                  <a:lnTo>
                    <a:pt x="32" y="64"/>
                  </a:lnTo>
                  <a:lnTo>
                    <a:pt x="6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141" name="Freeform 285"/>
            <p:cNvSpPr>
              <a:spLocks/>
            </p:cNvSpPr>
            <p:nvPr/>
          </p:nvSpPr>
          <p:spPr bwMode="auto">
            <a:xfrm>
              <a:off x="2613" y="4160"/>
              <a:ext cx="39" cy="40"/>
            </a:xfrm>
            <a:custGeom>
              <a:avLst/>
              <a:gdLst>
                <a:gd name="T0" fmla="*/ 0 w 63"/>
                <a:gd name="T1" fmla="*/ 0 h 63"/>
                <a:gd name="T2" fmla="*/ 32 w 63"/>
                <a:gd name="T3" fmla="*/ 63 h 63"/>
                <a:gd name="T4" fmla="*/ 63 w 63"/>
                <a:gd name="T5" fmla="*/ 0 h 63"/>
                <a:gd name="T6" fmla="*/ 0 w 63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63">
                  <a:moveTo>
                    <a:pt x="0" y="0"/>
                  </a:moveTo>
                  <a:lnTo>
                    <a:pt x="32" y="63"/>
                  </a:lnTo>
                  <a:lnTo>
                    <a:pt x="6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142" name="Freeform 286"/>
            <p:cNvSpPr>
              <a:spLocks/>
            </p:cNvSpPr>
            <p:nvPr/>
          </p:nvSpPr>
          <p:spPr bwMode="auto">
            <a:xfrm>
              <a:off x="2706" y="4145"/>
              <a:ext cx="38" cy="42"/>
            </a:xfrm>
            <a:custGeom>
              <a:avLst/>
              <a:gdLst>
                <a:gd name="T0" fmla="*/ 0 w 63"/>
                <a:gd name="T1" fmla="*/ 0 h 63"/>
                <a:gd name="T2" fmla="*/ 32 w 63"/>
                <a:gd name="T3" fmla="*/ 63 h 63"/>
                <a:gd name="T4" fmla="*/ 63 w 63"/>
                <a:gd name="T5" fmla="*/ 0 h 63"/>
                <a:gd name="T6" fmla="*/ 0 w 63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63">
                  <a:moveTo>
                    <a:pt x="0" y="0"/>
                  </a:moveTo>
                  <a:lnTo>
                    <a:pt x="32" y="63"/>
                  </a:lnTo>
                  <a:lnTo>
                    <a:pt x="6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143" name="Freeform 287"/>
            <p:cNvSpPr>
              <a:spLocks/>
            </p:cNvSpPr>
            <p:nvPr/>
          </p:nvSpPr>
          <p:spPr bwMode="auto">
            <a:xfrm>
              <a:off x="2798" y="4122"/>
              <a:ext cx="38" cy="40"/>
            </a:xfrm>
            <a:custGeom>
              <a:avLst/>
              <a:gdLst>
                <a:gd name="T0" fmla="*/ 0 w 63"/>
                <a:gd name="T1" fmla="*/ 0 h 63"/>
                <a:gd name="T2" fmla="*/ 32 w 63"/>
                <a:gd name="T3" fmla="*/ 63 h 63"/>
                <a:gd name="T4" fmla="*/ 63 w 63"/>
                <a:gd name="T5" fmla="*/ 0 h 63"/>
                <a:gd name="T6" fmla="*/ 0 w 63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63">
                  <a:moveTo>
                    <a:pt x="0" y="0"/>
                  </a:moveTo>
                  <a:lnTo>
                    <a:pt x="32" y="63"/>
                  </a:lnTo>
                  <a:lnTo>
                    <a:pt x="6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144" name="Freeform 288"/>
            <p:cNvSpPr>
              <a:spLocks/>
            </p:cNvSpPr>
            <p:nvPr/>
          </p:nvSpPr>
          <p:spPr bwMode="auto">
            <a:xfrm>
              <a:off x="2890" y="4209"/>
              <a:ext cx="39" cy="41"/>
            </a:xfrm>
            <a:custGeom>
              <a:avLst/>
              <a:gdLst>
                <a:gd name="T0" fmla="*/ 0 w 63"/>
                <a:gd name="T1" fmla="*/ 0 h 64"/>
                <a:gd name="T2" fmla="*/ 32 w 63"/>
                <a:gd name="T3" fmla="*/ 64 h 64"/>
                <a:gd name="T4" fmla="*/ 63 w 63"/>
                <a:gd name="T5" fmla="*/ 0 h 64"/>
                <a:gd name="T6" fmla="*/ 0 w 63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64">
                  <a:moveTo>
                    <a:pt x="0" y="0"/>
                  </a:moveTo>
                  <a:lnTo>
                    <a:pt x="32" y="64"/>
                  </a:lnTo>
                  <a:lnTo>
                    <a:pt x="6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145" name="Freeform 289"/>
            <p:cNvSpPr>
              <a:spLocks/>
            </p:cNvSpPr>
            <p:nvPr/>
          </p:nvSpPr>
          <p:spPr bwMode="auto">
            <a:xfrm>
              <a:off x="2983" y="4151"/>
              <a:ext cx="38" cy="41"/>
            </a:xfrm>
            <a:custGeom>
              <a:avLst/>
              <a:gdLst>
                <a:gd name="T0" fmla="*/ 0 w 63"/>
                <a:gd name="T1" fmla="*/ 0 h 63"/>
                <a:gd name="T2" fmla="*/ 32 w 63"/>
                <a:gd name="T3" fmla="*/ 63 h 63"/>
                <a:gd name="T4" fmla="*/ 63 w 63"/>
                <a:gd name="T5" fmla="*/ 0 h 63"/>
                <a:gd name="T6" fmla="*/ 0 w 63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63">
                  <a:moveTo>
                    <a:pt x="0" y="0"/>
                  </a:moveTo>
                  <a:lnTo>
                    <a:pt x="32" y="63"/>
                  </a:lnTo>
                  <a:lnTo>
                    <a:pt x="6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146" name="Freeform 290"/>
            <p:cNvSpPr>
              <a:spLocks/>
            </p:cNvSpPr>
            <p:nvPr/>
          </p:nvSpPr>
          <p:spPr bwMode="auto">
            <a:xfrm>
              <a:off x="3075" y="4135"/>
              <a:ext cx="39" cy="41"/>
            </a:xfrm>
            <a:custGeom>
              <a:avLst/>
              <a:gdLst>
                <a:gd name="T0" fmla="*/ 0 w 63"/>
                <a:gd name="T1" fmla="*/ 0 h 63"/>
                <a:gd name="T2" fmla="*/ 32 w 63"/>
                <a:gd name="T3" fmla="*/ 63 h 63"/>
                <a:gd name="T4" fmla="*/ 63 w 63"/>
                <a:gd name="T5" fmla="*/ 0 h 63"/>
                <a:gd name="T6" fmla="*/ 0 w 63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63">
                  <a:moveTo>
                    <a:pt x="0" y="0"/>
                  </a:moveTo>
                  <a:lnTo>
                    <a:pt x="32" y="63"/>
                  </a:lnTo>
                  <a:lnTo>
                    <a:pt x="6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147" name="Freeform 291"/>
            <p:cNvSpPr>
              <a:spLocks/>
            </p:cNvSpPr>
            <p:nvPr/>
          </p:nvSpPr>
          <p:spPr bwMode="auto">
            <a:xfrm>
              <a:off x="3167" y="4179"/>
              <a:ext cx="39" cy="40"/>
            </a:xfrm>
            <a:custGeom>
              <a:avLst/>
              <a:gdLst>
                <a:gd name="T0" fmla="*/ 0 w 63"/>
                <a:gd name="T1" fmla="*/ 0 h 63"/>
                <a:gd name="T2" fmla="*/ 32 w 63"/>
                <a:gd name="T3" fmla="*/ 63 h 63"/>
                <a:gd name="T4" fmla="*/ 63 w 63"/>
                <a:gd name="T5" fmla="*/ 0 h 63"/>
                <a:gd name="T6" fmla="*/ 0 w 63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63">
                  <a:moveTo>
                    <a:pt x="0" y="0"/>
                  </a:moveTo>
                  <a:lnTo>
                    <a:pt x="32" y="63"/>
                  </a:lnTo>
                  <a:lnTo>
                    <a:pt x="6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148" name="Freeform 292"/>
            <p:cNvSpPr>
              <a:spLocks/>
            </p:cNvSpPr>
            <p:nvPr/>
          </p:nvSpPr>
          <p:spPr bwMode="auto">
            <a:xfrm>
              <a:off x="3260" y="4129"/>
              <a:ext cx="38" cy="41"/>
            </a:xfrm>
            <a:custGeom>
              <a:avLst/>
              <a:gdLst>
                <a:gd name="T0" fmla="*/ 0 w 63"/>
                <a:gd name="T1" fmla="*/ 0 h 63"/>
                <a:gd name="T2" fmla="*/ 32 w 63"/>
                <a:gd name="T3" fmla="*/ 63 h 63"/>
                <a:gd name="T4" fmla="*/ 63 w 63"/>
                <a:gd name="T5" fmla="*/ 0 h 63"/>
                <a:gd name="T6" fmla="*/ 0 w 63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63">
                  <a:moveTo>
                    <a:pt x="0" y="0"/>
                  </a:moveTo>
                  <a:lnTo>
                    <a:pt x="32" y="63"/>
                  </a:lnTo>
                  <a:lnTo>
                    <a:pt x="6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149" name="Freeform 293"/>
            <p:cNvSpPr>
              <a:spLocks/>
            </p:cNvSpPr>
            <p:nvPr/>
          </p:nvSpPr>
          <p:spPr bwMode="auto">
            <a:xfrm>
              <a:off x="3445" y="4088"/>
              <a:ext cx="38" cy="41"/>
            </a:xfrm>
            <a:custGeom>
              <a:avLst/>
              <a:gdLst>
                <a:gd name="T0" fmla="*/ 0 w 63"/>
                <a:gd name="T1" fmla="*/ 0 h 63"/>
                <a:gd name="T2" fmla="*/ 32 w 63"/>
                <a:gd name="T3" fmla="*/ 63 h 63"/>
                <a:gd name="T4" fmla="*/ 63 w 63"/>
                <a:gd name="T5" fmla="*/ 0 h 63"/>
                <a:gd name="T6" fmla="*/ 0 w 63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63">
                  <a:moveTo>
                    <a:pt x="0" y="0"/>
                  </a:moveTo>
                  <a:lnTo>
                    <a:pt x="32" y="63"/>
                  </a:lnTo>
                  <a:lnTo>
                    <a:pt x="6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150" name="Freeform 294"/>
            <p:cNvSpPr>
              <a:spLocks/>
            </p:cNvSpPr>
            <p:nvPr/>
          </p:nvSpPr>
          <p:spPr bwMode="auto">
            <a:xfrm>
              <a:off x="3537" y="4025"/>
              <a:ext cx="38" cy="41"/>
            </a:xfrm>
            <a:custGeom>
              <a:avLst/>
              <a:gdLst>
                <a:gd name="T0" fmla="*/ 0 w 63"/>
                <a:gd name="T1" fmla="*/ 0 h 63"/>
                <a:gd name="T2" fmla="*/ 32 w 63"/>
                <a:gd name="T3" fmla="*/ 63 h 63"/>
                <a:gd name="T4" fmla="*/ 63 w 63"/>
                <a:gd name="T5" fmla="*/ 0 h 63"/>
                <a:gd name="T6" fmla="*/ 0 w 63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63">
                  <a:moveTo>
                    <a:pt x="0" y="0"/>
                  </a:moveTo>
                  <a:lnTo>
                    <a:pt x="32" y="63"/>
                  </a:lnTo>
                  <a:lnTo>
                    <a:pt x="6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151" name="Freeform 295"/>
            <p:cNvSpPr>
              <a:spLocks/>
            </p:cNvSpPr>
            <p:nvPr/>
          </p:nvSpPr>
          <p:spPr bwMode="auto">
            <a:xfrm>
              <a:off x="3629" y="3986"/>
              <a:ext cx="39" cy="40"/>
            </a:xfrm>
            <a:custGeom>
              <a:avLst/>
              <a:gdLst>
                <a:gd name="T0" fmla="*/ 0 w 63"/>
                <a:gd name="T1" fmla="*/ 0 h 63"/>
                <a:gd name="T2" fmla="*/ 32 w 63"/>
                <a:gd name="T3" fmla="*/ 63 h 63"/>
                <a:gd name="T4" fmla="*/ 63 w 63"/>
                <a:gd name="T5" fmla="*/ 0 h 63"/>
                <a:gd name="T6" fmla="*/ 0 w 63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63">
                  <a:moveTo>
                    <a:pt x="0" y="0"/>
                  </a:moveTo>
                  <a:lnTo>
                    <a:pt x="32" y="63"/>
                  </a:lnTo>
                  <a:lnTo>
                    <a:pt x="6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152" name="Freeform 296"/>
            <p:cNvSpPr>
              <a:spLocks/>
            </p:cNvSpPr>
            <p:nvPr/>
          </p:nvSpPr>
          <p:spPr bwMode="auto">
            <a:xfrm>
              <a:off x="3722" y="3986"/>
              <a:ext cx="38" cy="40"/>
            </a:xfrm>
            <a:custGeom>
              <a:avLst/>
              <a:gdLst>
                <a:gd name="T0" fmla="*/ 0 w 63"/>
                <a:gd name="T1" fmla="*/ 0 h 63"/>
                <a:gd name="T2" fmla="*/ 32 w 63"/>
                <a:gd name="T3" fmla="*/ 63 h 63"/>
                <a:gd name="T4" fmla="*/ 63 w 63"/>
                <a:gd name="T5" fmla="*/ 0 h 63"/>
                <a:gd name="T6" fmla="*/ 0 w 63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63">
                  <a:moveTo>
                    <a:pt x="0" y="0"/>
                  </a:moveTo>
                  <a:lnTo>
                    <a:pt x="32" y="63"/>
                  </a:lnTo>
                  <a:lnTo>
                    <a:pt x="6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153" name="Freeform 297"/>
            <p:cNvSpPr>
              <a:spLocks/>
            </p:cNvSpPr>
            <p:nvPr/>
          </p:nvSpPr>
          <p:spPr bwMode="auto">
            <a:xfrm>
              <a:off x="3814" y="4074"/>
              <a:ext cx="39" cy="42"/>
            </a:xfrm>
            <a:custGeom>
              <a:avLst/>
              <a:gdLst>
                <a:gd name="T0" fmla="*/ 0 w 63"/>
                <a:gd name="T1" fmla="*/ 0 h 63"/>
                <a:gd name="T2" fmla="*/ 32 w 63"/>
                <a:gd name="T3" fmla="*/ 63 h 63"/>
                <a:gd name="T4" fmla="*/ 63 w 63"/>
                <a:gd name="T5" fmla="*/ 0 h 63"/>
                <a:gd name="T6" fmla="*/ 0 w 63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63">
                  <a:moveTo>
                    <a:pt x="0" y="0"/>
                  </a:moveTo>
                  <a:lnTo>
                    <a:pt x="32" y="63"/>
                  </a:lnTo>
                  <a:lnTo>
                    <a:pt x="6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154" name="Freeform 298"/>
            <p:cNvSpPr>
              <a:spLocks/>
            </p:cNvSpPr>
            <p:nvPr/>
          </p:nvSpPr>
          <p:spPr bwMode="auto">
            <a:xfrm>
              <a:off x="3905" y="3960"/>
              <a:ext cx="40" cy="40"/>
            </a:xfrm>
            <a:custGeom>
              <a:avLst/>
              <a:gdLst>
                <a:gd name="T0" fmla="*/ 0 w 63"/>
                <a:gd name="T1" fmla="*/ 0 h 63"/>
                <a:gd name="T2" fmla="*/ 32 w 63"/>
                <a:gd name="T3" fmla="*/ 63 h 63"/>
                <a:gd name="T4" fmla="*/ 63 w 63"/>
                <a:gd name="T5" fmla="*/ 0 h 63"/>
                <a:gd name="T6" fmla="*/ 0 w 63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63">
                  <a:moveTo>
                    <a:pt x="0" y="0"/>
                  </a:moveTo>
                  <a:lnTo>
                    <a:pt x="32" y="63"/>
                  </a:lnTo>
                  <a:lnTo>
                    <a:pt x="6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155" name="Freeform 299"/>
            <p:cNvSpPr>
              <a:spLocks/>
            </p:cNvSpPr>
            <p:nvPr/>
          </p:nvSpPr>
          <p:spPr bwMode="auto">
            <a:xfrm>
              <a:off x="3999" y="3884"/>
              <a:ext cx="38" cy="40"/>
            </a:xfrm>
            <a:custGeom>
              <a:avLst/>
              <a:gdLst>
                <a:gd name="T0" fmla="*/ 0 w 63"/>
                <a:gd name="T1" fmla="*/ 0 h 63"/>
                <a:gd name="T2" fmla="*/ 32 w 63"/>
                <a:gd name="T3" fmla="*/ 63 h 63"/>
                <a:gd name="T4" fmla="*/ 63 w 63"/>
                <a:gd name="T5" fmla="*/ 0 h 63"/>
                <a:gd name="T6" fmla="*/ 0 w 63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63">
                  <a:moveTo>
                    <a:pt x="0" y="0"/>
                  </a:moveTo>
                  <a:lnTo>
                    <a:pt x="32" y="63"/>
                  </a:lnTo>
                  <a:lnTo>
                    <a:pt x="6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156" name="Freeform 300"/>
            <p:cNvSpPr>
              <a:spLocks/>
            </p:cNvSpPr>
            <p:nvPr/>
          </p:nvSpPr>
          <p:spPr bwMode="auto">
            <a:xfrm>
              <a:off x="4090" y="3786"/>
              <a:ext cx="40" cy="40"/>
            </a:xfrm>
            <a:custGeom>
              <a:avLst/>
              <a:gdLst>
                <a:gd name="T0" fmla="*/ 0 w 63"/>
                <a:gd name="T1" fmla="*/ 0 h 63"/>
                <a:gd name="T2" fmla="*/ 32 w 63"/>
                <a:gd name="T3" fmla="*/ 63 h 63"/>
                <a:gd name="T4" fmla="*/ 63 w 63"/>
                <a:gd name="T5" fmla="*/ 0 h 63"/>
                <a:gd name="T6" fmla="*/ 0 w 63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63">
                  <a:moveTo>
                    <a:pt x="0" y="0"/>
                  </a:moveTo>
                  <a:lnTo>
                    <a:pt x="32" y="63"/>
                  </a:lnTo>
                  <a:lnTo>
                    <a:pt x="6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157" name="Freeform 301"/>
            <p:cNvSpPr>
              <a:spLocks/>
            </p:cNvSpPr>
            <p:nvPr/>
          </p:nvSpPr>
          <p:spPr bwMode="auto">
            <a:xfrm>
              <a:off x="4184" y="3750"/>
              <a:ext cx="38" cy="40"/>
            </a:xfrm>
            <a:custGeom>
              <a:avLst/>
              <a:gdLst>
                <a:gd name="T0" fmla="*/ 0 w 63"/>
                <a:gd name="T1" fmla="*/ 0 h 63"/>
                <a:gd name="T2" fmla="*/ 32 w 63"/>
                <a:gd name="T3" fmla="*/ 63 h 63"/>
                <a:gd name="T4" fmla="*/ 63 w 63"/>
                <a:gd name="T5" fmla="*/ 0 h 63"/>
                <a:gd name="T6" fmla="*/ 0 w 63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63">
                  <a:moveTo>
                    <a:pt x="0" y="0"/>
                  </a:moveTo>
                  <a:lnTo>
                    <a:pt x="32" y="63"/>
                  </a:lnTo>
                  <a:lnTo>
                    <a:pt x="6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158" name="Freeform 302"/>
            <p:cNvSpPr>
              <a:spLocks/>
            </p:cNvSpPr>
            <p:nvPr/>
          </p:nvSpPr>
          <p:spPr bwMode="auto">
            <a:xfrm>
              <a:off x="4275" y="3712"/>
              <a:ext cx="38" cy="40"/>
            </a:xfrm>
            <a:custGeom>
              <a:avLst/>
              <a:gdLst>
                <a:gd name="T0" fmla="*/ 0 w 63"/>
                <a:gd name="T1" fmla="*/ 0 h 63"/>
                <a:gd name="T2" fmla="*/ 32 w 63"/>
                <a:gd name="T3" fmla="*/ 63 h 63"/>
                <a:gd name="T4" fmla="*/ 63 w 63"/>
                <a:gd name="T5" fmla="*/ 0 h 63"/>
                <a:gd name="T6" fmla="*/ 0 w 63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63">
                  <a:moveTo>
                    <a:pt x="0" y="0"/>
                  </a:moveTo>
                  <a:lnTo>
                    <a:pt x="32" y="63"/>
                  </a:lnTo>
                  <a:lnTo>
                    <a:pt x="6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159" name="Freeform 303"/>
            <p:cNvSpPr>
              <a:spLocks/>
            </p:cNvSpPr>
            <p:nvPr/>
          </p:nvSpPr>
          <p:spPr bwMode="auto">
            <a:xfrm>
              <a:off x="4367" y="3594"/>
              <a:ext cx="39" cy="42"/>
            </a:xfrm>
            <a:custGeom>
              <a:avLst/>
              <a:gdLst>
                <a:gd name="T0" fmla="*/ 0 w 63"/>
                <a:gd name="T1" fmla="*/ 0 h 63"/>
                <a:gd name="T2" fmla="*/ 32 w 63"/>
                <a:gd name="T3" fmla="*/ 63 h 63"/>
                <a:gd name="T4" fmla="*/ 63 w 63"/>
                <a:gd name="T5" fmla="*/ 0 h 63"/>
                <a:gd name="T6" fmla="*/ 0 w 63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63">
                  <a:moveTo>
                    <a:pt x="0" y="0"/>
                  </a:moveTo>
                  <a:lnTo>
                    <a:pt x="32" y="63"/>
                  </a:lnTo>
                  <a:lnTo>
                    <a:pt x="6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160" name="Freeform 304"/>
            <p:cNvSpPr>
              <a:spLocks/>
            </p:cNvSpPr>
            <p:nvPr/>
          </p:nvSpPr>
          <p:spPr bwMode="auto">
            <a:xfrm>
              <a:off x="4460" y="3572"/>
              <a:ext cx="38" cy="42"/>
            </a:xfrm>
            <a:custGeom>
              <a:avLst/>
              <a:gdLst>
                <a:gd name="T0" fmla="*/ 0 w 63"/>
                <a:gd name="T1" fmla="*/ 0 h 63"/>
                <a:gd name="T2" fmla="*/ 32 w 63"/>
                <a:gd name="T3" fmla="*/ 63 h 63"/>
                <a:gd name="T4" fmla="*/ 63 w 63"/>
                <a:gd name="T5" fmla="*/ 0 h 63"/>
                <a:gd name="T6" fmla="*/ 0 w 63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63">
                  <a:moveTo>
                    <a:pt x="0" y="0"/>
                  </a:moveTo>
                  <a:lnTo>
                    <a:pt x="32" y="63"/>
                  </a:lnTo>
                  <a:lnTo>
                    <a:pt x="6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161" name="Freeform 305"/>
            <p:cNvSpPr>
              <a:spLocks/>
            </p:cNvSpPr>
            <p:nvPr/>
          </p:nvSpPr>
          <p:spPr bwMode="auto">
            <a:xfrm>
              <a:off x="4552" y="3462"/>
              <a:ext cx="39" cy="40"/>
            </a:xfrm>
            <a:custGeom>
              <a:avLst/>
              <a:gdLst>
                <a:gd name="T0" fmla="*/ 0 w 63"/>
                <a:gd name="T1" fmla="*/ 0 h 63"/>
                <a:gd name="T2" fmla="*/ 32 w 63"/>
                <a:gd name="T3" fmla="*/ 63 h 63"/>
                <a:gd name="T4" fmla="*/ 63 w 63"/>
                <a:gd name="T5" fmla="*/ 0 h 63"/>
                <a:gd name="T6" fmla="*/ 0 w 63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63">
                  <a:moveTo>
                    <a:pt x="0" y="0"/>
                  </a:moveTo>
                  <a:lnTo>
                    <a:pt x="32" y="63"/>
                  </a:lnTo>
                  <a:lnTo>
                    <a:pt x="6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162" name="Freeform 306"/>
            <p:cNvSpPr>
              <a:spLocks/>
            </p:cNvSpPr>
            <p:nvPr/>
          </p:nvSpPr>
          <p:spPr bwMode="auto">
            <a:xfrm>
              <a:off x="4644" y="3413"/>
              <a:ext cx="39" cy="42"/>
            </a:xfrm>
            <a:custGeom>
              <a:avLst/>
              <a:gdLst>
                <a:gd name="T0" fmla="*/ 0 w 63"/>
                <a:gd name="T1" fmla="*/ 0 h 63"/>
                <a:gd name="T2" fmla="*/ 32 w 63"/>
                <a:gd name="T3" fmla="*/ 63 h 63"/>
                <a:gd name="T4" fmla="*/ 63 w 63"/>
                <a:gd name="T5" fmla="*/ 0 h 63"/>
                <a:gd name="T6" fmla="*/ 0 w 63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63">
                  <a:moveTo>
                    <a:pt x="0" y="0"/>
                  </a:moveTo>
                  <a:lnTo>
                    <a:pt x="32" y="63"/>
                  </a:lnTo>
                  <a:lnTo>
                    <a:pt x="6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163" name="Freeform 307"/>
            <p:cNvSpPr>
              <a:spLocks/>
            </p:cNvSpPr>
            <p:nvPr/>
          </p:nvSpPr>
          <p:spPr bwMode="auto">
            <a:xfrm>
              <a:off x="4737" y="3374"/>
              <a:ext cx="38" cy="40"/>
            </a:xfrm>
            <a:custGeom>
              <a:avLst/>
              <a:gdLst>
                <a:gd name="T0" fmla="*/ 0 w 63"/>
                <a:gd name="T1" fmla="*/ 0 h 63"/>
                <a:gd name="T2" fmla="*/ 32 w 63"/>
                <a:gd name="T3" fmla="*/ 63 h 63"/>
                <a:gd name="T4" fmla="*/ 63 w 63"/>
                <a:gd name="T5" fmla="*/ 0 h 63"/>
                <a:gd name="T6" fmla="*/ 0 w 63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63">
                  <a:moveTo>
                    <a:pt x="0" y="0"/>
                  </a:moveTo>
                  <a:lnTo>
                    <a:pt x="32" y="63"/>
                  </a:lnTo>
                  <a:lnTo>
                    <a:pt x="6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164" name="Freeform 308"/>
            <p:cNvSpPr>
              <a:spLocks/>
            </p:cNvSpPr>
            <p:nvPr/>
          </p:nvSpPr>
          <p:spPr bwMode="auto">
            <a:xfrm>
              <a:off x="4829" y="3311"/>
              <a:ext cx="39" cy="40"/>
            </a:xfrm>
            <a:custGeom>
              <a:avLst/>
              <a:gdLst>
                <a:gd name="T0" fmla="*/ 0 w 63"/>
                <a:gd name="T1" fmla="*/ 0 h 63"/>
                <a:gd name="T2" fmla="*/ 32 w 63"/>
                <a:gd name="T3" fmla="*/ 63 h 63"/>
                <a:gd name="T4" fmla="*/ 63 w 63"/>
                <a:gd name="T5" fmla="*/ 0 h 63"/>
                <a:gd name="T6" fmla="*/ 0 w 63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63">
                  <a:moveTo>
                    <a:pt x="0" y="0"/>
                  </a:moveTo>
                  <a:lnTo>
                    <a:pt x="32" y="63"/>
                  </a:lnTo>
                  <a:lnTo>
                    <a:pt x="6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165" name="Freeform 309"/>
            <p:cNvSpPr>
              <a:spLocks/>
            </p:cNvSpPr>
            <p:nvPr/>
          </p:nvSpPr>
          <p:spPr bwMode="auto">
            <a:xfrm>
              <a:off x="4922" y="3306"/>
              <a:ext cx="38" cy="40"/>
            </a:xfrm>
            <a:custGeom>
              <a:avLst/>
              <a:gdLst>
                <a:gd name="T0" fmla="*/ 0 w 63"/>
                <a:gd name="T1" fmla="*/ 0 h 63"/>
                <a:gd name="T2" fmla="*/ 32 w 63"/>
                <a:gd name="T3" fmla="*/ 63 h 63"/>
                <a:gd name="T4" fmla="*/ 63 w 63"/>
                <a:gd name="T5" fmla="*/ 0 h 63"/>
                <a:gd name="T6" fmla="*/ 0 w 63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63">
                  <a:moveTo>
                    <a:pt x="0" y="0"/>
                  </a:moveTo>
                  <a:lnTo>
                    <a:pt x="32" y="63"/>
                  </a:lnTo>
                  <a:lnTo>
                    <a:pt x="6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166" name="Oval 310"/>
            <p:cNvSpPr>
              <a:spLocks noChangeArrowheads="1"/>
            </p:cNvSpPr>
            <p:nvPr/>
          </p:nvSpPr>
          <p:spPr bwMode="auto">
            <a:xfrm>
              <a:off x="1967" y="4290"/>
              <a:ext cx="32" cy="34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167" name="Oval 311"/>
            <p:cNvSpPr>
              <a:spLocks noChangeArrowheads="1"/>
            </p:cNvSpPr>
            <p:nvPr/>
          </p:nvSpPr>
          <p:spPr bwMode="auto">
            <a:xfrm>
              <a:off x="2057" y="4249"/>
              <a:ext cx="32" cy="35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168" name="Oval 312"/>
            <p:cNvSpPr>
              <a:spLocks noChangeArrowheads="1"/>
            </p:cNvSpPr>
            <p:nvPr/>
          </p:nvSpPr>
          <p:spPr bwMode="auto">
            <a:xfrm>
              <a:off x="2154" y="4201"/>
              <a:ext cx="31" cy="35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169" name="Oval 313"/>
            <p:cNvSpPr>
              <a:spLocks noChangeArrowheads="1"/>
            </p:cNvSpPr>
            <p:nvPr/>
          </p:nvSpPr>
          <p:spPr bwMode="auto">
            <a:xfrm>
              <a:off x="2243" y="4113"/>
              <a:ext cx="32" cy="34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170" name="Oval 314"/>
            <p:cNvSpPr>
              <a:spLocks noChangeArrowheads="1"/>
            </p:cNvSpPr>
            <p:nvPr/>
          </p:nvSpPr>
          <p:spPr bwMode="auto">
            <a:xfrm>
              <a:off x="2340" y="4113"/>
              <a:ext cx="32" cy="34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171" name="Oval 315"/>
            <p:cNvSpPr>
              <a:spLocks noChangeArrowheads="1"/>
            </p:cNvSpPr>
            <p:nvPr/>
          </p:nvSpPr>
          <p:spPr bwMode="auto">
            <a:xfrm>
              <a:off x="2429" y="4073"/>
              <a:ext cx="32" cy="34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172" name="Oval 316"/>
            <p:cNvSpPr>
              <a:spLocks noChangeArrowheads="1"/>
            </p:cNvSpPr>
            <p:nvPr/>
          </p:nvSpPr>
          <p:spPr bwMode="auto">
            <a:xfrm>
              <a:off x="2520" y="3977"/>
              <a:ext cx="32" cy="34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173" name="Oval 317"/>
            <p:cNvSpPr>
              <a:spLocks noChangeArrowheads="1"/>
            </p:cNvSpPr>
            <p:nvPr/>
          </p:nvSpPr>
          <p:spPr bwMode="auto">
            <a:xfrm>
              <a:off x="2615" y="3923"/>
              <a:ext cx="32" cy="33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174" name="Oval 318"/>
            <p:cNvSpPr>
              <a:spLocks noChangeArrowheads="1"/>
            </p:cNvSpPr>
            <p:nvPr/>
          </p:nvSpPr>
          <p:spPr bwMode="auto">
            <a:xfrm>
              <a:off x="2706" y="3936"/>
              <a:ext cx="32" cy="35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175" name="Oval 319"/>
            <p:cNvSpPr>
              <a:spLocks noChangeArrowheads="1"/>
            </p:cNvSpPr>
            <p:nvPr/>
          </p:nvSpPr>
          <p:spPr bwMode="auto">
            <a:xfrm>
              <a:off x="2796" y="3875"/>
              <a:ext cx="31" cy="34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176" name="Oval 320"/>
            <p:cNvSpPr>
              <a:spLocks noChangeArrowheads="1"/>
            </p:cNvSpPr>
            <p:nvPr/>
          </p:nvSpPr>
          <p:spPr bwMode="auto">
            <a:xfrm>
              <a:off x="2892" y="3835"/>
              <a:ext cx="32" cy="34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177" name="Oval 321"/>
            <p:cNvSpPr>
              <a:spLocks noChangeArrowheads="1"/>
            </p:cNvSpPr>
            <p:nvPr/>
          </p:nvSpPr>
          <p:spPr bwMode="auto">
            <a:xfrm>
              <a:off x="2982" y="3787"/>
              <a:ext cx="32" cy="34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178" name="Oval 322"/>
            <p:cNvSpPr>
              <a:spLocks noChangeArrowheads="1"/>
            </p:cNvSpPr>
            <p:nvPr/>
          </p:nvSpPr>
          <p:spPr bwMode="auto">
            <a:xfrm>
              <a:off x="3078" y="3766"/>
              <a:ext cx="32" cy="34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179" name="Oval 323"/>
            <p:cNvSpPr>
              <a:spLocks noChangeArrowheads="1"/>
            </p:cNvSpPr>
            <p:nvPr/>
          </p:nvSpPr>
          <p:spPr bwMode="auto">
            <a:xfrm>
              <a:off x="3168" y="3746"/>
              <a:ext cx="32" cy="33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180" name="Oval 324"/>
            <p:cNvSpPr>
              <a:spLocks noChangeArrowheads="1"/>
            </p:cNvSpPr>
            <p:nvPr/>
          </p:nvSpPr>
          <p:spPr bwMode="auto">
            <a:xfrm>
              <a:off x="3259" y="3658"/>
              <a:ext cx="31" cy="33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181" name="Oval 325"/>
            <p:cNvSpPr>
              <a:spLocks noChangeArrowheads="1"/>
            </p:cNvSpPr>
            <p:nvPr/>
          </p:nvSpPr>
          <p:spPr bwMode="auto">
            <a:xfrm>
              <a:off x="3354" y="3596"/>
              <a:ext cx="32" cy="34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182" name="Oval 326"/>
            <p:cNvSpPr>
              <a:spLocks noChangeArrowheads="1"/>
            </p:cNvSpPr>
            <p:nvPr/>
          </p:nvSpPr>
          <p:spPr bwMode="auto">
            <a:xfrm>
              <a:off x="3445" y="3495"/>
              <a:ext cx="32" cy="33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183" name="Oval 327"/>
            <p:cNvSpPr>
              <a:spLocks noChangeArrowheads="1"/>
            </p:cNvSpPr>
            <p:nvPr/>
          </p:nvSpPr>
          <p:spPr bwMode="auto">
            <a:xfrm>
              <a:off x="3534" y="3405"/>
              <a:ext cx="32" cy="35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184" name="Oval 328"/>
            <p:cNvSpPr>
              <a:spLocks noChangeArrowheads="1"/>
            </p:cNvSpPr>
            <p:nvPr/>
          </p:nvSpPr>
          <p:spPr bwMode="auto">
            <a:xfrm>
              <a:off x="3631" y="3330"/>
              <a:ext cx="32" cy="35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185" name="Oval 329"/>
            <p:cNvSpPr>
              <a:spLocks noChangeArrowheads="1"/>
            </p:cNvSpPr>
            <p:nvPr/>
          </p:nvSpPr>
          <p:spPr bwMode="auto">
            <a:xfrm>
              <a:off x="3720" y="3324"/>
              <a:ext cx="32" cy="34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186" name="Oval 330"/>
            <p:cNvSpPr>
              <a:spLocks noChangeArrowheads="1"/>
            </p:cNvSpPr>
            <p:nvPr/>
          </p:nvSpPr>
          <p:spPr bwMode="auto">
            <a:xfrm>
              <a:off x="3817" y="3249"/>
              <a:ext cx="32" cy="35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187" name="Oval 331"/>
            <p:cNvSpPr>
              <a:spLocks noChangeArrowheads="1"/>
            </p:cNvSpPr>
            <p:nvPr/>
          </p:nvSpPr>
          <p:spPr bwMode="auto">
            <a:xfrm>
              <a:off x="3907" y="3242"/>
              <a:ext cx="32" cy="34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188" name="Oval 332"/>
            <p:cNvSpPr>
              <a:spLocks noChangeArrowheads="1"/>
            </p:cNvSpPr>
            <p:nvPr/>
          </p:nvSpPr>
          <p:spPr bwMode="auto">
            <a:xfrm>
              <a:off x="3997" y="3201"/>
              <a:ext cx="32" cy="35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189" name="Oval 333"/>
            <p:cNvSpPr>
              <a:spLocks noChangeArrowheads="1"/>
            </p:cNvSpPr>
            <p:nvPr/>
          </p:nvSpPr>
          <p:spPr bwMode="auto">
            <a:xfrm>
              <a:off x="4093" y="3154"/>
              <a:ext cx="32" cy="34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190" name="Oval 334"/>
            <p:cNvSpPr>
              <a:spLocks noChangeArrowheads="1"/>
            </p:cNvSpPr>
            <p:nvPr/>
          </p:nvSpPr>
          <p:spPr bwMode="auto">
            <a:xfrm>
              <a:off x="4184" y="3086"/>
              <a:ext cx="31" cy="33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191" name="Oval 335"/>
            <p:cNvSpPr>
              <a:spLocks noChangeArrowheads="1"/>
            </p:cNvSpPr>
            <p:nvPr/>
          </p:nvSpPr>
          <p:spPr bwMode="auto">
            <a:xfrm>
              <a:off x="4273" y="3046"/>
              <a:ext cx="32" cy="33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192" name="Oval 336"/>
            <p:cNvSpPr>
              <a:spLocks noChangeArrowheads="1"/>
            </p:cNvSpPr>
            <p:nvPr/>
          </p:nvSpPr>
          <p:spPr bwMode="auto">
            <a:xfrm>
              <a:off x="4370" y="2977"/>
              <a:ext cx="32" cy="34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193" name="Oval 337"/>
            <p:cNvSpPr>
              <a:spLocks noChangeArrowheads="1"/>
            </p:cNvSpPr>
            <p:nvPr/>
          </p:nvSpPr>
          <p:spPr bwMode="auto">
            <a:xfrm>
              <a:off x="4459" y="2923"/>
              <a:ext cx="32" cy="33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194" name="Oval 338"/>
            <p:cNvSpPr>
              <a:spLocks noChangeArrowheads="1"/>
            </p:cNvSpPr>
            <p:nvPr/>
          </p:nvSpPr>
          <p:spPr bwMode="auto">
            <a:xfrm>
              <a:off x="4556" y="2848"/>
              <a:ext cx="32" cy="33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195" name="Oval 339"/>
            <p:cNvSpPr>
              <a:spLocks noChangeArrowheads="1"/>
            </p:cNvSpPr>
            <p:nvPr/>
          </p:nvSpPr>
          <p:spPr bwMode="auto">
            <a:xfrm>
              <a:off x="4645" y="2779"/>
              <a:ext cx="32" cy="35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196" name="Oval 340"/>
            <p:cNvSpPr>
              <a:spLocks noChangeArrowheads="1"/>
            </p:cNvSpPr>
            <p:nvPr/>
          </p:nvSpPr>
          <p:spPr bwMode="auto">
            <a:xfrm>
              <a:off x="4736" y="2718"/>
              <a:ext cx="32" cy="34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197" name="Oval 341"/>
            <p:cNvSpPr>
              <a:spLocks noChangeArrowheads="1"/>
            </p:cNvSpPr>
            <p:nvPr/>
          </p:nvSpPr>
          <p:spPr bwMode="auto">
            <a:xfrm>
              <a:off x="4832" y="2637"/>
              <a:ext cx="31" cy="34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198" name="Oval 342"/>
            <p:cNvSpPr>
              <a:spLocks noChangeArrowheads="1"/>
            </p:cNvSpPr>
            <p:nvPr/>
          </p:nvSpPr>
          <p:spPr bwMode="auto">
            <a:xfrm>
              <a:off x="4922" y="2671"/>
              <a:ext cx="32" cy="35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199" name="Text Box 343"/>
            <p:cNvSpPr txBox="1">
              <a:spLocks noChangeArrowheads="1"/>
            </p:cNvSpPr>
            <p:nvPr/>
          </p:nvSpPr>
          <p:spPr bwMode="auto">
            <a:xfrm>
              <a:off x="2077" y="2129"/>
              <a:ext cx="1050" cy="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cs-CZ" sz="1400" b="1"/>
                <a:t>MUŽI</a:t>
              </a:r>
            </a:p>
          </p:txBody>
        </p:sp>
        <p:sp>
          <p:nvSpPr>
            <p:cNvPr id="250200" name="Text Box 344"/>
            <p:cNvSpPr txBox="1">
              <a:spLocks noChangeArrowheads="1"/>
            </p:cNvSpPr>
            <p:nvPr/>
          </p:nvSpPr>
          <p:spPr bwMode="auto">
            <a:xfrm>
              <a:off x="4459" y="2056"/>
              <a:ext cx="1291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cs-CZ" sz="1000" b="1"/>
                <a:t>ŠVÉDSKO</a:t>
              </a:r>
            </a:p>
          </p:txBody>
        </p:sp>
        <p:sp>
          <p:nvSpPr>
            <p:cNvPr id="250201" name="Text Box 345"/>
            <p:cNvSpPr txBox="1">
              <a:spLocks noChangeArrowheads="1"/>
            </p:cNvSpPr>
            <p:nvPr/>
          </p:nvSpPr>
          <p:spPr bwMode="auto">
            <a:xfrm>
              <a:off x="4314" y="2895"/>
              <a:ext cx="1602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cs-CZ" sz="1000" b="1"/>
                <a:t>RAKOUSKO</a:t>
              </a:r>
            </a:p>
          </p:txBody>
        </p:sp>
        <p:sp>
          <p:nvSpPr>
            <p:cNvPr id="250202" name="Text Box 346"/>
            <p:cNvSpPr txBox="1">
              <a:spLocks noChangeArrowheads="1"/>
            </p:cNvSpPr>
            <p:nvPr/>
          </p:nvSpPr>
          <p:spPr bwMode="auto">
            <a:xfrm>
              <a:off x="4304" y="3398"/>
              <a:ext cx="1500" cy="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cs-CZ" sz="1000" b="1"/>
                <a:t>        ČESKÁ </a:t>
              </a:r>
            </a:p>
            <a:p>
              <a:pPr eaLnBrk="0" hangingPunct="0"/>
              <a:r>
                <a:rPr lang="cs-CZ" sz="1000" b="1"/>
                <a:t>REPUBLIKA</a:t>
              </a:r>
              <a:endParaRPr lang="cs-CZ" sz="1000">
                <a:latin typeface="Times New Roman" pitchFamily="18" charset="0"/>
              </a:endParaRPr>
            </a:p>
          </p:txBody>
        </p:sp>
        <p:sp>
          <p:nvSpPr>
            <p:cNvPr id="250203" name="Text Box 347"/>
            <p:cNvSpPr txBox="1">
              <a:spLocks noChangeArrowheads="1"/>
            </p:cNvSpPr>
            <p:nvPr/>
          </p:nvSpPr>
          <p:spPr bwMode="auto">
            <a:xfrm>
              <a:off x="4276" y="4373"/>
              <a:ext cx="1467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cs-CZ" sz="1000" b="1"/>
                <a:t>MAĎARSKO</a:t>
              </a:r>
            </a:p>
          </p:txBody>
        </p:sp>
        <p:sp>
          <p:nvSpPr>
            <p:cNvPr id="250204" name="Text Box 348"/>
            <p:cNvSpPr txBox="1">
              <a:spLocks noChangeArrowheads="1"/>
            </p:cNvSpPr>
            <p:nvPr/>
          </p:nvSpPr>
          <p:spPr bwMode="auto">
            <a:xfrm>
              <a:off x="4363" y="5640"/>
              <a:ext cx="1733" cy="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cs-CZ" sz="1000"/>
                <a:t>kalendářní roky</a:t>
              </a:r>
            </a:p>
          </p:txBody>
        </p:sp>
      </p:grpSp>
      <p:grpSp>
        <p:nvGrpSpPr>
          <p:cNvPr id="250205" name="Group 349"/>
          <p:cNvGrpSpPr>
            <a:grpSpLocks/>
          </p:cNvGrpSpPr>
          <p:nvPr/>
        </p:nvGrpSpPr>
        <p:grpSpPr bwMode="auto">
          <a:xfrm>
            <a:off x="4832350" y="1120775"/>
            <a:ext cx="3910013" cy="3938588"/>
            <a:chOff x="3044" y="706"/>
            <a:chExt cx="2463" cy="2481"/>
          </a:xfrm>
        </p:grpSpPr>
        <p:sp>
          <p:nvSpPr>
            <p:cNvPr id="250206" name="AutoShape 350"/>
            <p:cNvSpPr>
              <a:spLocks noChangeAspect="1" noChangeArrowheads="1" noTextEdit="1"/>
            </p:cNvSpPr>
            <p:nvPr/>
          </p:nvSpPr>
          <p:spPr bwMode="auto">
            <a:xfrm>
              <a:off x="3044" y="706"/>
              <a:ext cx="2463" cy="2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207" name="Rectangle 351"/>
            <p:cNvSpPr>
              <a:spLocks noChangeArrowheads="1"/>
            </p:cNvSpPr>
            <p:nvPr/>
          </p:nvSpPr>
          <p:spPr bwMode="auto">
            <a:xfrm>
              <a:off x="3044" y="931"/>
              <a:ext cx="1868" cy="1503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208" name="Line 352"/>
            <p:cNvSpPr>
              <a:spLocks noChangeShapeType="1"/>
            </p:cNvSpPr>
            <p:nvPr/>
          </p:nvSpPr>
          <p:spPr bwMode="auto">
            <a:xfrm flipV="1">
              <a:off x="3309" y="934"/>
              <a:ext cx="1" cy="18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209" name="Line 353"/>
            <p:cNvSpPr>
              <a:spLocks noChangeShapeType="1"/>
            </p:cNvSpPr>
            <p:nvPr/>
          </p:nvSpPr>
          <p:spPr bwMode="auto">
            <a:xfrm flipH="1">
              <a:off x="3276" y="2790"/>
              <a:ext cx="33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210" name="Rectangle 354"/>
            <p:cNvSpPr>
              <a:spLocks noChangeArrowheads="1"/>
            </p:cNvSpPr>
            <p:nvPr/>
          </p:nvSpPr>
          <p:spPr bwMode="auto">
            <a:xfrm>
              <a:off x="3101" y="2714"/>
              <a:ext cx="162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70</a:t>
              </a:r>
              <a:endParaRPr lang="cs-CZ" sz="1000">
                <a:latin typeface="Times New Roman" pitchFamily="18" charset="0"/>
              </a:endParaRPr>
            </a:p>
          </p:txBody>
        </p:sp>
        <p:sp>
          <p:nvSpPr>
            <p:cNvPr id="250211" name="Line 355"/>
            <p:cNvSpPr>
              <a:spLocks noChangeShapeType="1"/>
            </p:cNvSpPr>
            <p:nvPr/>
          </p:nvSpPr>
          <p:spPr bwMode="auto">
            <a:xfrm>
              <a:off x="3309" y="2790"/>
              <a:ext cx="187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212" name="Line 356"/>
            <p:cNvSpPr>
              <a:spLocks noChangeShapeType="1"/>
            </p:cNvSpPr>
            <p:nvPr/>
          </p:nvSpPr>
          <p:spPr bwMode="auto">
            <a:xfrm flipH="1">
              <a:off x="3293" y="2666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213" name="Line 357"/>
            <p:cNvSpPr>
              <a:spLocks noChangeShapeType="1"/>
            </p:cNvSpPr>
            <p:nvPr/>
          </p:nvSpPr>
          <p:spPr bwMode="auto">
            <a:xfrm flipH="1">
              <a:off x="3293" y="2543"/>
              <a:ext cx="1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214" name="Line 358"/>
            <p:cNvSpPr>
              <a:spLocks noChangeShapeType="1"/>
            </p:cNvSpPr>
            <p:nvPr/>
          </p:nvSpPr>
          <p:spPr bwMode="auto">
            <a:xfrm flipH="1">
              <a:off x="3293" y="2418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215" name="Line 359"/>
            <p:cNvSpPr>
              <a:spLocks noChangeShapeType="1"/>
            </p:cNvSpPr>
            <p:nvPr/>
          </p:nvSpPr>
          <p:spPr bwMode="auto">
            <a:xfrm flipH="1">
              <a:off x="3293" y="2294"/>
              <a:ext cx="1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216" name="Line 360"/>
            <p:cNvSpPr>
              <a:spLocks noChangeShapeType="1"/>
            </p:cNvSpPr>
            <p:nvPr/>
          </p:nvSpPr>
          <p:spPr bwMode="auto">
            <a:xfrm flipH="1">
              <a:off x="3276" y="2171"/>
              <a:ext cx="33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217" name="Rectangle 361"/>
            <p:cNvSpPr>
              <a:spLocks noChangeArrowheads="1"/>
            </p:cNvSpPr>
            <p:nvPr/>
          </p:nvSpPr>
          <p:spPr bwMode="auto">
            <a:xfrm>
              <a:off x="3101" y="2103"/>
              <a:ext cx="19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75</a:t>
              </a:r>
              <a:endParaRPr lang="cs-CZ" sz="1000">
                <a:latin typeface="Times New Roman" pitchFamily="18" charset="0"/>
              </a:endParaRPr>
            </a:p>
          </p:txBody>
        </p:sp>
        <p:sp>
          <p:nvSpPr>
            <p:cNvPr id="250218" name="Line 362"/>
            <p:cNvSpPr>
              <a:spLocks noChangeShapeType="1"/>
            </p:cNvSpPr>
            <p:nvPr/>
          </p:nvSpPr>
          <p:spPr bwMode="auto">
            <a:xfrm>
              <a:off x="3309" y="2171"/>
              <a:ext cx="187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219" name="Line 363"/>
            <p:cNvSpPr>
              <a:spLocks noChangeShapeType="1"/>
            </p:cNvSpPr>
            <p:nvPr/>
          </p:nvSpPr>
          <p:spPr bwMode="auto">
            <a:xfrm flipH="1">
              <a:off x="3293" y="2048"/>
              <a:ext cx="1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220" name="Line 364"/>
            <p:cNvSpPr>
              <a:spLocks noChangeShapeType="1"/>
            </p:cNvSpPr>
            <p:nvPr/>
          </p:nvSpPr>
          <p:spPr bwMode="auto">
            <a:xfrm flipH="1">
              <a:off x="3293" y="1924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221" name="Line 365"/>
            <p:cNvSpPr>
              <a:spLocks noChangeShapeType="1"/>
            </p:cNvSpPr>
            <p:nvPr/>
          </p:nvSpPr>
          <p:spPr bwMode="auto">
            <a:xfrm flipH="1">
              <a:off x="3293" y="1800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222" name="Line 366"/>
            <p:cNvSpPr>
              <a:spLocks noChangeShapeType="1"/>
            </p:cNvSpPr>
            <p:nvPr/>
          </p:nvSpPr>
          <p:spPr bwMode="auto">
            <a:xfrm flipH="1">
              <a:off x="3293" y="1676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223" name="Line 367"/>
            <p:cNvSpPr>
              <a:spLocks noChangeShapeType="1"/>
            </p:cNvSpPr>
            <p:nvPr/>
          </p:nvSpPr>
          <p:spPr bwMode="auto">
            <a:xfrm flipH="1">
              <a:off x="3276" y="1552"/>
              <a:ext cx="33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224" name="Rectangle 368"/>
            <p:cNvSpPr>
              <a:spLocks noChangeArrowheads="1"/>
            </p:cNvSpPr>
            <p:nvPr/>
          </p:nvSpPr>
          <p:spPr bwMode="auto">
            <a:xfrm>
              <a:off x="3098" y="1493"/>
              <a:ext cx="180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80</a:t>
              </a:r>
              <a:endParaRPr lang="cs-CZ" sz="1000">
                <a:latin typeface="Times New Roman" pitchFamily="18" charset="0"/>
              </a:endParaRPr>
            </a:p>
          </p:txBody>
        </p:sp>
        <p:sp>
          <p:nvSpPr>
            <p:cNvPr id="250225" name="Line 369"/>
            <p:cNvSpPr>
              <a:spLocks noChangeShapeType="1"/>
            </p:cNvSpPr>
            <p:nvPr/>
          </p:nvSpPr>
          <p:spPr bwMode="auto">
            <a:xfrm>
              <a:off x="3309" y="1552"/>
              <a:ext cx="187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226" name="Line 370"/>
            <p:cNvSpPr>
              <a:spLocks noChangeShapeType="1"/>
            </p:cNvSpPr>
            <p:nvPr/>
          </p:nvSpPr>
          <p:spPr bwMode="auto">
            <a:xfrm flipH="1">
              <a:off x="3293" y="1429"/>
              <a:ext cx="1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227" name="Line 371"/>
            <p:cNvSpPr>
              <a:spLocks noChangeShapeType="1"/>
            </p:cNvSpPr>
            <p:nvPr/>
          </p:nvSpPr>
          <p:spPr bwMode="auto">
            <a:xfrm flipH="1">
              <a:off x="3293" y="1304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228" name="Line 372"/>
            <p:cNvSpPr>
              <a:spLocks noChangeShapeType="1"/>
            </p:cNvSpPr>
            <p:nvPr/>
          </p:nvSpPr>
          <p:spPr bwMode="auto">
            <a:xfrm flipH="1">
              <a:off x="3293" y="1181"/>
              <a:ext cx="1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229" name="Line 373"/>
            <p:cNvSpPr>
              <a:spLocks noChangeShapeType="1"/>
            </p:cNvSpPr>
            <p:nvPr/>
          </p:nvSpPr>
          <p:spPr bwMode="auto">
            <a:xfrm flipH="1">
              <a:off x="3293" y="1057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230" name="Line 374"/>
            <p:cNvSpPr>
              <a:spLocks noChangeShapeType="1"/>
            </p:cNvSpPr>
            <p:nvPr/>
          </p:nvSpPr>
          <p:spPr bwMode="auto">
            <a:xfrm flipH="1">
              <a:off x="3276" y="934"/>
              <a:ext cx="3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231" name="Rectangle 375"/>
            <p:cNvSpPr>
              <a:spLocks noChangeArrowheads="1"/>
            </p:cNvSpPr>
            <p:nvPr/>
          </p:nvSpPr>
          <p:spPr bwMode="auto">
            <a:xfrm>
              <a:off x="3097" y="869"/>
              <a:ext cx="173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85</a:t>
              </a:r>
              <a:endParaRPr lang="cs-CZ" sz="1000">
                <a:latin typeface="Times New Roman" pitchFamily="18" charset="0"/>
              </a:endParaRPr>
            </a:p>
          </p:txBody>
        </p:sp>
        <p:sp>
          <p:nvSpPr>
            <p:cNvPr id="250232" name="Line 376"/>
            <p:cNvSpPr>
              <a:spLocks noChangeShapeType="1"/>
            </p:cNvSpPr>
            <p:nvPr/>
          </p:nvSpPr>
          <p:spPr bwMode="auto">
            <a:xfrm>
              <a:off x="3309" y="934"/>
              <a:ext cx="187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233" name="Line 377"/>
            <p:cNvSpPr>
              <a:spLocks noChangeShapeType="1"/>
            </p:cNvSpPr>
            <p:nvPr/>
          </p:nvSpPr>
          <p:spPr bwMode="auto">
            <a:xfrm>
              <a:off x="3309" y="2790"/>
              <a:ext cx="187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234" name="Line 378"/>
            <p:cNvSpPr>
              <a:spLocks noChangeShapeType="1"/>
            </p:cNvSpPr>
            <p:nvPr/>
          </p:nvSpPr>
          <p:spPr bwMode="auto">
            <a:xfrm>
              <a:off x="3309" y="2790"/>
              <a:ext cx="1" cy="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235" name="Rectangle 379"/>
            <p:cNvSpPr>
              <a:spLocks noChangeArrowheads="1"/>
            </p:cNvSpPr>
            <p:nvPr/>
          </p:nvSpPr>
          <p:spPr bwMode="auto">
            <a:xfrm>
              <a:off x="3185" y="2830"/>
              <a:ext cx="306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1970</a:t>
              </a:r>
              <a:endParaRPr lang="cs-CZ" sz="1000">
                <a:latin typeface="Times New Roman" pitchFamily="18" charset="0"/>
              </a:endParaRPr>
            </a:p>
          </p:txBody>
        </p:sp>
        <p:sp>
          <p:nvSpPr>
            <p:cNvPr id="250236" name="Line 380"/>
            <p:cNvSpPr>
              <a:spLocks noChangeShapeType="1"/>
            </p:cNvSpPr>
            <p:nvPr/>
          </p:nvSpPr>
          <p:spPr bwMode="auto">
            <a:xfrm flipV="1">
              <a:off x="3309" y="934"/>
              <a:ext cx="1" cy="185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237" name="Line 381"/>
            <p:cNvSpPr>
              <a:spLocks noChangeShapeType="1"/>
            </p:cNvSpPr>
            <p:nvPr/>
          </p:nvSpPr>
          <p:spPr bwMode="auto">
            <a:xfrm>
              <a:off x="3355" y="2790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238" name="Line 382"/>
            <p:cNvSpPr>
              <a:spLocks noChangeShapeType="1"/>
            </p:cNvSpPr>
            <p:nvPr/>
          </p:nvSpPr>
          <p:spPr bwMode="auto">
            <a:xfrm>
              <a:off x="3403" y="2790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239" name="Line 383"/>
            <p:cNvSpPr>
              <a:spLocks noChangeShapeType="1"/>
            </p:cNvSpPr>
            <p:nvPr/>
          </p:nvSpPr>
          <p:spPr bwMode="auto">
            <a:xfrm>
              <a:off x="3449" y="2790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240" name="Line 384"/>
            <p:cNvSpPr>
              <a:spLocks noChangeShapeType="1"/>
            </p:cNvSpPr>
            <p:nvPr/>
          </p:nvSpPr>
          <p:spPr bwMode="auto">
            <a:xfrm>
              <a:off x="3496" y="2790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241" name="Line 385"/>
            <p:cNvSpPr>
              <a:spLocks noChangeShapeType="1"/>
            </p:cNvSpPr>
            <p:nvPr/>
          </p:nvSpPr>
          <p:spPr bwMode="auto">
            <a:xfrm>
              <a:off x="3543" y="2790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242" name="Line 386"/>
            <p:cNvSpPr>
              <a:spLocks noChangeShapeType="1"/>
            </p:cNvSpPr>
            <p:nvPr/>
          </p:nvSpPr>
          <p:spPr bwMode="auto">
            <a:xfrm>
              <a:off x="3590" y="2790"/>
              <a:ext cx="0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243" name="Line 387"/>
            <p:cNvSpPr>
              <a:spLocks noChangeShapeType="1"/>
            </p:cNvSpPr>
            <p:nvPr/>
          </p:nvSpPr>
          <p:spPr bwMode="auto">
            <a:xfrm>
              <a:off x="3637" y="2790"/>
              <a:ext cx="0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244" name="Line 388"/>
            <p:cNvSpPr>
              <a:spLocks noChangeShapeType="1"/>
            </p:cNvSpPr>
            <p:nvPr/>
          </p:nvSpPr>
          <p:spPr bwMode="auto">
            <a:xfrm>
              <a:off x="3683" y="2790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245" name="Line 389"/>
            <p:cNvSpPr>
              <a:spLocks noChangeShapeType="1"/>
            </p:cNvSpPr>
            <p:nvPr/>
          </p:nvSpPr>
          <p:spPr bwMode="auto">
            <a:xfrm>
              <a:off x="3730" y="2790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246" name="Line 390"/>
            <p:cNvSpPr>
              <a:spLocks noChangeShapeType="1"/>
            </p:cNvSpPr>
            <p:nvPr/>
          </p:nvSpPr>
          <p:spPr bwMode="auto">
            <a:xfrm>
              <a:off x="3777" y="2790"/>
              <a:ext cx="1" cy="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247" name="Rectangle 391"/>
            <p:cNvSpPr>
              <a:spLocks noChangeArrowheads="1"/>
            </p:cNvSpPr>
            <p:nvPr/>
          </p:nvSpPr>
          <p:spPr bwMode="auto">
            <a:xfrm>
              <a:off x="3657" y="2826"/>
              <a:ext cx="240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1980</a:t>
              </a:r>
              <a:endParaRPr lang="cs-CZ" sz="1000">
                <a:latin typeface="Times New Roman" pitchFamily="18" charset="0"/>
              </a:endParaRPr>
            </a:p>
          </p:txBody>
        </p:sp>
        <p:sp>
          <p:nvSpPr>
            <p:cNvPr id="250248" name="Line 392"/>
            <p:cNvSpPr>
              <a:spLocks noChangeShapeType="1"/>
            </p:cNvSpPr>
            <p:nvPr/>
          </p:nvSpPr>
          <p:spPr bwMode="auto">
            <a:xfrm flipV="1">
              <a:off x="3777" y="934"/>
              <a:ext cx="1" cy="18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249" name="Line 393"/>
            <p:cNvSpPr>
              <a:spLocks noChangeShapeType="1"/>
            </p:cNvSpPr>
            <p:nvPr/>
          </p:nvSpPr>
          <p:spPr bwMode="auto">
            <a:xfrm>
              <a:off x="3823" y="2790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250" name="Line 394"/>
            <p:cNvSpPr>
              <a:spLocks noChangeShapeType="1"/>
            </p:cNvSpPr>
            <p:nvPr/>
          </p:nvSpPr>
          <p:spPr bwMode="auto">
            <a:xfrm>
              <a:off x="3871" y="2790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251" name="Line 395"/>
            <p:cNvSpPr>
              <a:spLocks noChangeShapeType="1"/>
            </p:cNvSpPr>
            <p:nvPr/>
          </p:nvSpPr>
          <p:spPr bwMode="auto">
            <a:xfrm>
              <a:off x="3917" y="2790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252" name="Line 396"/>
            <p:cNvSpPr>
              <a:spLocks noChangeShapeType="1"/>
            </p:cNvSpPr>
            <p:nvPr/>
          </p:nvSpPr>
          <p:spPr bwMode="auto">
            <a:xfrm>
              <a:off x="3964" y="2790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253" name="Line 397"/>
            <p:cNvSpPr>
              <a:spLocks noChangeShapeType="1"/>
            </p:cNvSpPr>
            <p:nvPr/>
          </p:nvSpPr>
          <p:spPr bwMode="auto">
            <a:xfrm>
              <a:off x="4011" y="2790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254" name="Line 398"/>
            <p:cNvSpPr>
              <a:spLocks noChangeShapeType="1"/>
            </p:cNvSpPr>
            <p:nvPr/>
          </p:nvSpPr>
          <p:spPr bwMode="auto">
            <a:xfrm>
              <a:off x="4058" y="2790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255" name="Line 399"/>
            <p:cNvSpPr>
              <a:spLocks noChangeShapeType="1"/>
            </p:cNvSpPr>
            <p:nvPr/>
          </p:nvSpPr>
          <p:spPr bwMode="auto">
            <a:xfrm>
              <a:off x="4105" y="2790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256" name="Line 400"/>
            <p:cNvSpPr>
              <a:spLocks noChangeShapeType="1"/>
            </p:cNvSpPr>
            <p:nvPr/>
          </p:nvSpPr>
          <p:spPr bwMode="auto">
            <a:xfrm>
              <a:off x="4151" y="2790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257" name="Line 401"/>
            <p:cNvSpPr>
              <a:spLocks noChangeShapeType="1"/>
            </p:cNvSpPr>
            <p:nvPr/>
          </p:nvSpPr>
          <p:spPr bwMode="auto">
            <a:xfrm>
              <a:off x="4198" y="2790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258" name="Line 402"/>
            <p:cNvSpPr>
              <a:spLocks noChangeShapeType="1"/>
            </p:cNvSpPr>
            <p:nvPr/>
          </p:nvSpPr>
          <p:spPr bwMode="auto">
            <a:xfrm>
              <a:off x="4245" y="2790"/>
              <a:ext cx="1" cy="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259" name="Rectangle 403"/>
            <p:cNvSpPr>
              <a:spLocks noChangeArrowheads="1"/>
            </p:cNvSpPr>
            <p:nvPr/>
          </p:nvSpPr>
          <p:spPr bwMode="auto">
            <a:xfrm>
              <a:off x="4136" y="2826"/>
              <a:ext cx="267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1990</a:t>
              </a:r>
              <a:endParaRPr lang="cs-CZ" sz="1000">
                <a:latin typeface="Times New Roman" pitchFamily="18" charset="0"/>
              </a:endParaRPr>
            </a:p>
          </p:txBody>
        </p:sp>
        <p:sp>
          <p:nvSpPr>
            <p:cNvPr id="250260" name="Line 404"/>
            <p:cNvSpPr>
              <a:spLocks noChangeShapeType="1"/>
            </p:cNvSpPr>
            <p:nvPr/>
          </p:nvSpPr>
          <p:spPr bwMode="auto">
            <a:xfrm flipV="1">
              <a:off x="4245" y="934"/>
              <a:ext cx="1" cy="18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261" name="Line 405"/>
            <p:cNvSpPr>
              <a:spLocks noChangeShapeType="1"/>
            </p:cNvSpPr>
            <p:nvPr/>
          </p:nvSpPr>
          <p:spPr bwMode="auto">
            <a:xfrm>
              <a:off x="4292" y="2790"/>
              <a:ext cx="0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262" name="Line 406"/>
            <p:cNvSpPr>
              <a:spLocks noChangeShapeType="1"/>
            </p:cNvSpPr>
            <p:nvPr/>
          </p:nvSpPr>
          <p:spPr bwMode="auto">
            <a:xfrm>
              <a:off x="4339" y="2790"/>
              <a:ext cx="0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263" name="Line 407"/>
            <p:cNvSpPr>
              <a:spLocks noChangeShapeType="1"/>
            </p:cNvSpPr>
            <p:nvPr/>
          </p:nvSpPr>
          <p:spPr bwMode="auto">
            <a:xfrm>
              <a:off x="4385" y="2790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264" name="Line 408"/>
            <p:cNvSpPr>
              <a:spLocks noChangeShapeType="1"/>
            </p:cNvSpPr>
            <p:nvPr/>
          </p:nvSpPr>
          <p:spPr bwMode="auto">
            <a:xfrm>
              <a:off x="4432" y="2790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265" name="Line 409"/>
            <p:cNvSpPr>
              <a:spLocks noChangeShapeType="1"/>
            </p:cNvSpPr>
            <p:nvPr/>
          </p:nvSpPr>
          <p:spPr bwMode="auto">
            <a:xfrm>
              <a:off x="4479" y="2790"/>
              <a:ext cx="0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266" name="Line 410"/>
            <p:cNvSpPr>
              <a:spLocks noChangeShapeType="1"/>
            </p:cNvSpPr>
            <p:nvPr/>
          </p:nvSpPr>
          <p:spPr bwMode="auto">
            <a:xfrm>
              <a:off x="4526" y="2790"/>
              <a:ext cx="0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267" name="Line 411"/>
            <p:cNvSpPr>
              <a:spLocks noChangeShapeType="1"/>
            </p:cNvSpPr>
            <p:nvPr/>
          </p:nvSpPr>
          <p:spPr bwMode="auto">
            <a:xfrm>
              <a:off x="4573" y="2790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268" name="Line 412"/>
            <p:cNvSpPr>
              <a:spLocks noChangeShapeType="1"/>
            </p:cNvSpPr>
            <p:nvPr/>
          </p:nvSpPr>
          <p:spPr bwMode="auto">
            <a:xfrm>
              <a:off x="4620" y="2790"/>
              <a:ext cx="0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269" name="Line 413"/>
            <p:cNvSpPr>
              <a:spLocks noChangeShapeType="1"/>
            </p:cNvSpPr>
            <p:nvPr/>
          </p:nvSpPr>
          <p:spPr bwMode="auto">
            <a:xfrm>
              <a:off x="4666" y="2790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270" name="Line 414"/>
            <p:cNvSpPr>
              <a:spLocks noChangeShapeType="1"/>
            </p:cNvSpPr>
            <p:nvPr/>
          </p:nvSpPr>
          <p:spPr bwMode="auto">
            <a:xfrm>
              <a:off x="4713" y="2790"/>
              <a:ext cx="1" cy="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271" name="Rectangle 415"/>
            <p:cNvSpPr>
              <a:spLocks noChangeArrowheads="1"/>
            </p:cNvSpPr>
            <p:nvPr/>
          </p:nvSpPr>
          <p:spPr bwMode="auto">
            <a:xfrm>
              <a:off x="4590" y="2826"/>
              <a:ext cx="297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2000</a:t>
              </a:r>
              <a:endParaRPr lang="cs-CZ" sz="1000">
                <a:latin typeface="Times New Roman" pitchFamily="18" charset="0"/>
              </a:endParaRPr>
            </a:p>
          </p:txBody>
        </p:sp>
        <p:sp>
          <p:nvSpPr>
            <p:cNvPr id="250272" name="Line 416"/>
            <p:cNvSpPr>
              <a:spLocks noChangeShapeType="1"/>
            </p:cNvSpPr>
            <p:nvPr/>
          </p:nvSpPr>
          <p:spPr bwMode="auto">
            <a:xfrm flipV="1">
              <a:off x="4713" y="934"/>
              <a:ext cx="1" cy="18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273" name="Line 417"/>
            <p:cNvSpPr>
              <a:spLocks noChangeShapeType="1"/>
            </p:cNvSpPr>
            <p:nvPr/>
          </p:nvSpPr>
          <p:spPr bwMode="auto">
            <a:xfrm>
              <a:off x="4760" y="2790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274" name="Line 418"/>
            <p:cNvSpPr>
              <a:spLocks noChangeShapeType="1"/>
            </p:cNvSpPr>
            <p:nvPr/>
          </p:nvSpPr>
          <p:spPr bwMode="auto">
            <a:xfrm>
              <a:off x="4807" y="2790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275" name="Line 419"/>
            <p:cNvSpPr>
              <a:spLocks noChangeShapeType="1"/>
            </p:cNvSpPr>
            <p:nvPr/>
          </p:nvSpPr>
          <p:spPr bwMode="auto">
            <a:xfrm>
              <a:off x="4853" y="2790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276" name="Line 420"/>
            <p:cNvSpPr>
              <a:spLocks noChangeShapeType="1"/>
            </p:cNvSpPr>
            <p:nvPr/>
          </p:nvSpPr>
          <p:spPr bwMode="auto">
            <a:xfrm>
              <a:off x="4900" y="2790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277" name="Line 421"/>
            <p:cNvSpPr>
              <a:spLocks noChangeShapeType="1"/>
            </p:cNvSpPr>
            <p:nvPr/>
          </p:nvSpPr>
          <p:spPr bwMode="auto">
            <a:xfrm>
              <a:off x="4947" y="2790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278" name="Line 422"/>
            <p:cNvSpPr>
              <a:spLocks noChangeShapeType="1"/>
            </p:cNvSpPr>
            <p:nvPr/>
          </p:nvSpPr>
          <p:spPr bwMode="auto">
            <a:xfrm>
              <a:off x="4994" y="2790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279" name="Line 423"/>
            <p:cNvSpPr>
              <a:spLocks noChangeShapeType="1"/>
            </p:cNvSpPr>
            <p:nvPr/>
          </p:nvSpPr>
          <p:spPr bwMode="auto">
            <a:xfrm>
              <a:off x="5041" y="2790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280" name="Line 424"/>
            <p:cNvSpPr>
              <a:spLocks noChangeShapeType="1"/>
            </p:cNvSpPr>
            <p:nvPr/>
          </p:nvSpPr>
          <p:spPr bwMode="auto">
            <a:xfrm>
              <a:off x="5087" y="2790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281" name="Line 425"/>
            <p:cNvSpPr>
              <a:spLocks noChangeShapeType="1"/>
            </p:cNvSpPr>
            <p:nvPr/>
          </p:nvSpPr>
          <p:spPr bwMode="auto">
            <a:xfrm>
              <a:off x="5134" y="2790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282" name="Line 426"/>
            <p:cNvSpPr>
              <a:spLocks noChangeShapeType="1"/>
            </p:cNvSpPr>
            <p:nvPr/>
          </p:nvSpPr>
          <p:spPr bwMode="auto">
            <a:xfrm>
              <a:off x="5181" y="2790"/>
              <a:ext cx="1" cy="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283" name="Rectangle 427"/>
            <p:cNvSpPr>
              <a:spLocks noChangeArrowheads="1"/>
            </p:cNvSpPr>
            <p:nvPr/>
          </p:nvSpPr>
          <p:spPr bwMode="auto">
            <a:xfrm>
              <a:off x="5046" y="2822"/>
              <a:ext cx="281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2010</a:t>
              </a:r>
              <a:endParaRPr lang="cs-CZ" sz="1000">
                <a:latin typeface="Times New Roman" pitchFamily="18" charset="0"/>
              </a:endParaRPr>
            </a:p>
          </p:txBody>
        </p:sp>
        <p:sp>
          <p:nvSpPr>
            <p:cNvPr id="250284" name="Line 428"/>
            <p:cNvSpPr>
              <a:spLocks noChangeShapeType="1"/>
            </p:cNvSpPr>
            <p:nvPr/>
          </p:nvSpPr>
          <p:spPr bwMode="auto">
            <a:xfrm flipV="1">
              <a:off x="5181" y="934"/>
              <a:ext cx="1" cy="185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285" name="Line 429"/>
            <p:cNvSpPr>
              <a:spLocks noChangeShapeType="1"/>
            </p:cNvSpPr>
            <p:nvPr/>
          </p:nvSpPr>
          <p:spPr bwMode="auto">
            <a:xfrm flipV="1">
              <a:off x="3309" y="1848"/>
              <a:ext cx="46" cy="2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286" name="Line 430"/>
            <p:cNvSpPr>
              <a:spLocks noChangeShapeType="1"/>
            </p:cNvSpPr>
            <p:nvPr/>
          </p:nvSpPr>
          <p:spPr bwMode="auto">
            <a:xfrm flipV="1">
              <a:off x="3355" y="1834"/>
              <a:ext cx="48" cy="1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287" name="Line 431"/>
            <p:cNvSpPr>
              <a:spLocks noChangeShapeType="1"/>
            </p:cNvSpPr>
            <p:nvPr/>
          </p:nvSpPr>
          <p:spPr bwMode="auto">
            <a:xfrm flipV="1">
              <a:off x="3403" y="1814"/>
              <a:ext cx="46" cy="2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288" name="Line 432"/>
            <p:cNvSpPr>
              <a:spLocks noChangeShapeType="1"/>
            </p:cNvSpPr>
            <p:nvPr/>
          </p:nvSpPr>
          <p:spPr bwMode="auto">
            <a:xfrm flipV="1">
              <a:off x="3449" y="1787"/>
              <a:ext cx="47" cy="2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289" name="Line 433"/>
            <p:cNvSpPr>
              <a:spLocks noChangeShapeType="1"/>
            </p:cNvSpPr>
            <p:nvPr/>
          </p:nvSpPr>
          <p:spPr bwMode="auto">
            <a:xfrm flipV="1">
              <a:off x="3496" y="1785"/>
              <a:ext cx="47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290" name="Line 434"/>
            <p:cNvSpPr>
              <a:spLocks noChangeShapeType="1"/>
            </p:cNvSpPr>
            <p:nvPr/>
          </p:nvSpPr>
          <p:spPr bwMode="auto">
            <a:xfrm>
              <a:off x="3543" y="1785"/>
              <a:ext cx="47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291" name="Line 435"/>
            <p:cNvSpPr>
              <a:spLocks noChangeShapeType="1"/>
            </p:cNvSpPr>
            <p:nvPr/>
          </p:nvSpPr>
          <p:spPr bwMode="auto">
            <a:xfrm flipV="1">
              <a:off x="3590" y="1703"/>
              <a:ext cx="47" cy="8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292" name="Line 436"/>
            <p:cNvSpPr>
              <a:spLocks noChangeShapeType="1"/>
            </p:cNvSpPr>
            <p:nvPr/>
          </p:nvSpPr>
          <p:spPr bwMode="auto">
            <a:xfrm flipV="1">
              <a:off x="3637" y="1687"/>
              <a:ext cx="46" cy="1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293" name="Line 437"/>
            <p:cNvSpPr>
              <a:spLocks noChangeShapeType="1"/>
            </p:cNvSpPr>
            <p:nvPr/>
          </p:nvSpPr>
          <p:spPr bwMode="auto">
            <a:xfrm flipV="1">
              <a:off x="3683" y="1683"/>
              <a:ext cx="47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294" name="Line 438"/>
            <p:cNvSpPr>
              <a:spLocks noChangeShapeType="1"/>
            </p:cNvSpPr>
            <p:nvPr/>
          </p:nvSpPr>
          <p:spPr bwMode="auto">
            <a:xfrm flipV="1">
              <a:off x="3730" y="1668"/>
              <a:ext cx="47" cy="1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295" name="Line 439"/>
            <p:cNvSpPr>
              <a:spLocks noChangeShapeType="1"/>
            </p:cNvSpPr>
            <p:nvPr/>
          </p:nvSpPr>
          <p:spPr bwMode="auto">
            <a:xfrm flipV="1">
              <a:off x="3777" y="1636"/>
              <a:ext cx="46" cy="3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296" name="Line 440"/>
            <p:cNvSpPr>
              <a:spLocks noChangeShapeType="1"/>
            </p:cNvSpPr>
            <p:nvPr/>
          </p:nvSpPr>
          <p:spPr bwMode="auto">
            <a:xfrm flipV="1">
              <a:off x="3823" y="1597"/>
              <a:ext cx="48" cy="3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297" name="Line 441"/>
            <p:cNvSpPr>
              <a:spLocks noChangeShapeType="1"/>
            </p:cNvSpPr>
            <p:nvPr/>
          </p:nvSpPr>
          <p:spPr bwMode="auto">
            <a:xfrm flipV="1">
              <a:off x="3871" y="1567"/>
              <a:ext cx="46" cy="3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298" name="Line 442"/>
            <p:cNvSpPr>
              <a:spLocks noChangeShapeType="1"/>
            </p:cNvSpPr>
            <p:nvPr/>
          </p:nvSpPr>
          <p:spPr bwMode="auto">
            <a:xfrm flipV="1">
              <a:off x="3917" y="1528"/>
              <a:ext cx="47" cy="3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299" name="Line 443"/>
            <p:cNvSpPr>
              <a:spLocks noChangeShapeType="1"/>
            </p:cNvSpPr>
            <p:nvPr/>
          </p:nvSpPr>
          <p:spPr bwMode="auto">
            <a:xfrm>
              <a:off x="3964" y="1528"/>
              <a:ext cx="47" cy="3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300" name="Line 444"/>
            <p:cNvSpPr>
              <a:spLocks noChangeShapeType="1"/>
            </p:cNvSpPr>
            <p:nvPr/>
          </p:nvSpPr>
          <p:spPr bwMode="auto">
            <a:xfrm flipV="1">
              <a:off x="4011" y="1519"/>
              <a:ext cx="47" cy="4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301" name="Line 445"/>
            <p:cNvSpPr>
              <a:spLocks noChangeShapeType="1"/>
            </p:cNvSpPr>
            <p:nvPr/>
          </p:nvSpPr>
          <p:spPr bwMode="auto">
            <a:xfrm flipV="1">
              <a:off x="4058" y="1501"/>
              <a:ext cx="47" cy="1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302" name="Line 446"/>
            <p:cNvSpPr>
              <a:spLocks noChangeShapeType="1"/>
            </p:cNvSpPr>
            <p:nvPr/>
          </p:nvSpPr>
          <p:spPr bwMode="auto">
            <a:xfrm>
              <a:off x="4105" y="1501"/>
              <a:ext cx="46" cy="3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303" name="Line 447"/>
            <p:cNvSpPr>
              <a:spLocks noChangeShapeType="1"/>
            </p:cNvSpPr>
            <p:nvPr/>
          </p:nvSpPr>
          <p:spPr bwMode="auto">
            <a:xfrm flipV="1">
              <a:off x="4151" y="1448"/>
              <a:ext cx="47" cy="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304" name="Line 448"/>
            <p:cNvSpPr>
              <a:spLocks noChangeShapeType="1"/>
            </p:cNvSpPr>
            <p:nvPr/>
          </p:nvSpPr>
          <p:spPr bwMode="auto">
            <a:xfrm>
              <a:off x="4198" y="1448"/>
              <a:ext cx="47" cy="2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305" name="Line 449"/>
            <p:cNvSpPr>
              <a:spLocks noChangeShapeType="1"/>
            </p:cNvSpPr>
            <p:nvPr/>
          </p:nvSpPr>
          <p:spPr bwMode="auto">
            <a:xfrm flipV="1">
              <a:off x="4245" y="1449"/>
              <a:ext cx="47" cy="2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306" name="Line 450"/>
            <p:cNvSpPr>
              <a:spLocks noChangeShapeType="1"/>
            </p:cNvSpPr>
            <p:nvPr/>
          </p:nvSpPr>
          <p:spPr bwMode="auto">
            <a:xfrm flipV="1">
              <a:off x="4292" y="1411"/>
              <a:ext cx="47" cy="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307" name="Line 451"/>
            <p:cNvSpPr>
              <a:spLocks noChangeShapeType="1"/>
            </p:cNvSpPr>
            <p:nvPr/>
          </p:nvSpPr>
          <p:spPr bwMode="auto">
            <a:xfrm>
              <a:off x="4339" y="1411"/>
              <a:ext cx="46" cy="1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308" name="Line 452"/>
            <p:cNvSpPr>
              <a:spLocks noChangeShapeType="1"/>
            </p:cNvSpPr>
            <p:nvPr/>
          </p:nvSpPr>
          <p:spPr bwMode="auto">
            <a:xfrm flipV="1">
              <a:off x="4385" y="1334"/>
              <a:ext cx="47" cy="9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309" name="Line 453"/>
            <p:cNvSpPr>
              <a:spLocks noChangeShapeType="1"/>
            </p:cNvSpPr>
            <p:nvPr/>
          </p:nvSpPr>
          <p:spPr bwMode="auto">
            <a:xfrm flipV="1">
              <a:off x="4432" y="1332"/>
              <a:ext cx="47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310" name="Line 454"/>
            <p:cNvSpPr>
              <a:spLocks noChangeShapeType="1"/>
            </p:cNvSpPr>
            <p:nvPr/>
          </p:nvSpPr>
          <p:spPr bwMode="auto">
            <a:xfrm flipV="1">
              <a:off x="4479" y="1326"/>
              <a:ext cx="47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311" name="Line 455"/>
            <p:cNvSpPr>
              <a:spLocks noChangeShapeType="1"/>
            </p:cNvSpPr>
            <p:nvPr/>
          </p:nvSpPr>
          <p:spPr bwMode="auto">
            <a:xfrm flipV="1">
              <a:off x="4526" y="1294"/>
              <a:ext cx="47" cy="3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312" name="Line 456"/>
            <p:cNvSpPr>
              <a:spLocks noChangeShapeType="1"/>
            </p:cNvSpPr>
            <p:nvPr/>
          </p:nvSpPr>
          <p:spPr bwMode="auto">
            <a:xfrm flipV="1">
              <a:off x="4573" y="1282"/>
              <a:ext cx="47" cy="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313" name="Line 457"/>
            <p:cNvSpPr>
              <a:spLocks noChangeShapeType="1"/>
            </p:cNvSpPr>
            <p:nvPr/>
          </p:nvSpPr>
          <p:spPr bwMode="auto">
            <a:xfrm>
              <a:off x="4620" y="1282"/>
              <a:ext cx="46" cy="1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314" name="Line 458"/>
            <p:cNvSpPr>
              <a:spLocks noChangeShapeType="1"/>
            </p:cNvSpPr>
            <p:nvPr/>
          </p:nvSpPr>
          <p:spPr bwMode="auto">
            <a:xfrm flipV="1">
              <a:off x="4666" y="1273"/>
              <a:ext cx="47" cy="2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315" name="Line 459"/>
            <p:cNvSpPr>
              <a:spLocks noChangeShapeType="1"/>
            </p:cNvSpPr>
            <p:nvPr/>
          </p:nvSpPr>
          <p:spPr bwMode="auto">
            <a:xfrm flipV="1">
              <a:off x="4713" y="1272"/>
              <a:ext cx="47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316" name="Line 460"/>
            <p:cNvSpPr>
              <a:spLocks noChangeShapeType="1"/>
            </p:cNvSpPr>
            <p:nvPr/>
          </p:nvSpPr>
          <p:spPr bwMode="auto">
            <a:xfrm>
              <a:off x="3309" y="2517"/>
              <a:ext cx="46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317" name="Line 461"/>
            <p:cNvSpPr>
              <a:spLocks noChangeShapeType="1"/>
            </p:cNvSpPr>
            <p:nvPr/>
          </p:nvSpPr>
          <p:spPr bwMode="auto">
            <a:xfrm flipV="1">
              <a:off x="3355" y="2454"/>
              <a:ext cx="48" cy="6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318" name="Line 462"/>
            <p:cNvSpPr>
              <a:spLocks noChangeShapeType="1"/>
            </p:cNvSpPr>
            <p:nvPr/>
          </p:nvSpPr>
          <p:spPr bwMode="auto">
            <a:xfrm>
              <a:off x="3403" y="2454"/>
              <a:ext cx="46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319" name="Line 463"/>
            <p:cNvSpPr>
              <a:spLocks noChangeShapeType="1"/>
            </p:cNvSpPr>
            <p:nvPr/>
          </p:nvSpPr>
          <p:spPr bwMode="auto">
            <a:xfrm>
              <a:off x="3449" y="2464"/>
              <a:ext cx="47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320" name="Line 464"/>
            <p:cNvSpPr>
              <a:spLocks noChangeShapeType="1"/>
            </p:cNvSpPr>
            <p:nvPr/>
          </p:nvSpPr>
          <p:spPr bwMode="auto">
            <a:xfrm>
              <a:off x="3496" y="2474"/>
              <a:ext cx="4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321" name="Line 465"/>
            <p:cNvSpPr>
              <a:spLocks noChangeShapeType="1"/>
            </p:cNvSpPr>
            <p:nvPr/>
          </p:nvSpPr>
          <p:spPr bwMode="auto">
            <a:xfrm flipV="1">
              <a:off x="3543" y="2467"/>
              <a:ext cx="47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322" name="Line 466"/>
            <p:cNvSpPr>
              <a:spLocks noChangeShapeType="1"/>
            </p:cNvSpPr>
            <p:nvPr/>
          </p:nvSpPr>
          <p:spPr bwMode="auto">
            <a:xfrm flipV="1">
              <a:off x="3590" y="2405"/>
              <a:ext cx="47" cy="6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323" name="Line 467"/>
            <p:cNvSpPr>
              <a:spLocks noChangeShapeType="1"/>
            </p:cNvSpPr>
            <p:nvPr/>
          </p:nvSpPr>
          <p:spPr bwMode="auto">
            <a:xfrm>
              <a:off x="3637" y="2405"/>
              <a:ext cx="46" cy="4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324" name="Line 468"/>
            <p:cNvSpPr>
              <a:spLocks noChangeShapeType="1"/>
            </p:cNvSpPr>
            <p:nvPr/>
          </p:nvSpPr>
          <p:spPr bwMode="auto">
            <a:xfrm flipV="1">
              <a:off x="3683" y="2398"/>
              <a:ext cx="47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325" name="Line 469"/>
            <p:cNvSpPr>
              <a:spLocks noChangeShapeType="1"/>
            </p:cNvSpPr>
            <p:nvPr/>
          </p:nvSpPr>
          <p:spPr bwMode="auto">
            <a:xfrm>
              <a:off x="3730" y="2398"/>
              <a:ext cx="47" cy="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326" name="Line 470"/>
            <p:cNvSpPr>
              <a:spLocks noChangeShapeType="1"/>
            </p:cNvSpPr>
            <p:nvPr/>
          </p:nvSpPr>
          <p:spPr bwMode="auto">
            <a:xfrm flipV="1">
              <a:off x="3777" y="2413"/>
              <a:ext cx="46" cy="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327" name="Line 471"/>
            <p:cNvSpPr>
              <a:spLocks noChangeShapeType="1"/>
            </p:cNvSpPr>
            <p:nvPr/>
          </p:nvSpPr>
          <p:spPr bwMode="auto">
            <a:xfrm flipV="1">
              <a:off x="3823" y="2385"/>
              <a:ext cx="48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328" name="Line 472"/>
            <p:cNvSpPr>
              <a:spLocks noChangeShapeType="1"/>
            </p:cNvSpPr>
            <p:nvPr/>
          </p:nvSpPr>
          <p:spPr bwMode="auto">
            <a:xfrm>
              <a:off x="3871" y="2385"/>
              <a:ext cx="46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329" name="Line 473"/>
            <p:cNvSpPr>
              <a:spLocks noChangeShapeType="1"/>
            </p:cNvSpPr>
            <p:nvPr/>
          </p:nvSpPr>
          <p:spPr bwMode="auto">
            <a:xfrm flipV="1">
              <a:off x="3917" y="2380"/>
              <a:ext cx="47" cy="3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330" name="Line 474"/>
            <p:cNvSpPr>
              <a:spLocks noChangeShapeType="1"/>
            </p:cNvSpPr>
            <p:nvPr/>
          </p:nvSpPr>
          <p:spPr bwMode="auto">
            <a:xfrm>
              <a:off x="3964" y="2380"/>
              <a:ext cx="47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331" name="Line 475"/>
            <p:cNvSpPr>
              <a:spLocks noChangeShapeType="1"/>
            </p:cNvSpPr>
            <p:nvPr/>
          </p:nvSpPr>
          <p:spPr bwMode="auto">
            <a:xfrm flipV="1">
              <a:off x="4011" y="2372"/>
              <a:ext cx="47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332" name="Line 476"/>
            <p:cNvSpPr>
              <a:spLocks noChangeShapeType="1"/>
            </p:cNvSpPr>
            <p:nvPr/>
          </p:nvSpPr>
          <p:spPr bwMode="auto">
            <a:xfrm flipV="1">
              <a:off x="4058" y="2304"/>
              <a:ext cx="47" cy="6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333" name="Line 477"/>
            <p:cNvSpPr>
              <a:spLocks noChangeShapeType="1"/>
            </p:cNvSpPr>
            <p:nvPr/>
          </p:nvSpPr>
          <p:spPr bwMode="auto">
            <a:xfrm flipV="1">
              <a:off x="4105" y="2268"/>
              <a:ext cx="46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334" name="Line 478"/>
            <p:cNvSpPr>
              <a:spLocks noChangeShapeType="1"/>
            </p:cNvSpPr>
            <p:nvPr/>
          </p:nvSpPr>
          <p:spPr bwMode="auto">
            <a:xfrm>
              <a:off x="4151" y="2268"/>
              <a:ext cx="47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335" name="Line 479"/>
            <p:cNvSpPr>
              <a:spLocks noChangeShapeType="1"/>
            </p:cNvSpPr>
            <p:nvPr/>
          </p:nvSpPr>
          <p:spPr bwMode="auto">
            <a:xfrm>
              <a:off x="4198" y="2296"/>
              <a:ext cx="47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336" name="Line 480"/>
            <p:cNvSpPr>
              <a:spLocks noChangeShapeType="1"/>
            </p:cNvSpPr>
            <p:nvPr/>
          </p:nvSpPr>
          <p:spPr bwMode="auto">
            <a:xfrm flipV="1">
              <a:off x="4245" y="2289"/>
              <a:ext cx="47" cy="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337" name="Line 481"/>
            <p:cNvSpPr>
              <a:spLocks noChangeShapeType="1"/>
            </p:cNvSpPr>
            <p:nvPr/>
          </p:nvSpPr>
          <p:spPr bwMode="auto">
            <a:xfrm>
              <a:off x="4292" y="2289"/>
              <a:ext cx="47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338" name="Line 482"/>
            <p:cNvSpPr>
              <a:spLocks noChangeShapeType="1"/>
            </p:cNvSpPr>
            <p:nvPr/>
          </p:nvSpPr>
          <p:spPr bwMode="auto">
            <a:xfrm flipV="1">
              <a:off x="4339" y="2298"/>
              <a:ext cx="46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339" name="Line 483"/>
            <p:cNvSpPr>
              <a:spLocks noChangeShapeType="1"/>
            </p:cNvSpPr>
            <p:nvPr/>
          </p:nvSpPr>
          <p:spPr bwMode="auto">
            <a:xfrm flipV="1">
              <a:off x="4385" y="2232"/>
              <a:ext cx="47" cy="6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340" name="Line 484"/>
            <p:cNvSpPr>
              <a:spLocks noChangeShapeType="1"/>
            </p:cNvSpPr>
            <p:nvPr/>
          </p:nvSpPr>
          <p:spPr bwMode="auto">
            <a:xfrm flipV="1">
              <a:off x="4432" y="2191"/>
              <a:ext cx="47" cy="4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341" name="Line 485"/>
            <p:cNvSpPr>
              <a:spLocks noChangeShapeType="1"/>
            </p:cNvSpPr>
            <p:nvPr/>
          </p:nvSpPr>
          <p:spPr bwMode="auto">
            <a:xfrm flipV="1">
              <a:off x="4479" y="2163"/>
              <a:ext cx="47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342" name="Line 486"/>
            <p:cNvSpPr>
              <a:spLocks noChangeShapeType="1"/>
            </p:cNvSpPr>
            <p:nvPr/>
          </p:nvSpPr>
          <p:spPr bwMode="auto">
            <a:xfrm flipV="1">
              <a:off x="4526" y="2105"/>
              <a:ext cx="47" cy="5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343" name="Line 487"/>
            <p:cNvSpPr>
              <a:spLocks noChangeShapeType="1"/>
            </p:cNvSpPr>
            <p:nvPr/>
          </p:nvSpPr>
          <p:spPr bwMode="auto">
            <a:xfrm flipV="1">
              <a:off x="4573" y="2096"/>
              <a:ext cx="47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344" name="Line 488"/>
            <p:cNvSpPr>
              <a:spLocks noChangeShapeType="1"/>
            </p:cNvSpPr>
            <p:nvPr/>
          </p:nvSpPr>
          <p:spPr bwMode="auto">
            <a:xfrm>
              <a:off x="4620" y="2096"/>
              <a:ext cx="46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345" name="Line 489"/>
            <p:cNvSpPr>
              <a:spLocks noChangeShapeType="1"/>
            </p:cNvSpPr>
            <p:nvPr/>
          </p:nvSpPr>
          <p:spPr bwMode="auto">
            <a:xfrm flipV="1">
              <a:off x="4666" y="2017"/>
              <a:ext cx="47" cy="8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346" name="Line 490"/>
            <p:cNvSpPr>
              <a:spLocks noChangeShapeType="1"/>
            </p:cNvSpPr>
            <p:nvPr/>
          </p:nvSpPr>
          <p:spPr bwMode="auto">
            <a:xfrm flipV="1">
              <a:off x="4713" y="1954"/>
              <a:ext cx="47" cy="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347" name="Line 491"/>
            <p:cNvSpPr>
              <a:spLocks noChangeShapeType="1"/>
            </p:cNvSpPr>
            <p:nvPr/>
          </p:nvSpPr>
          <p:spPr bwMode="auto">
            <a:xfrm flipV="1">
              <a:off x="4760" y="1944"/>
              <a:ext cx="47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348" name="Line 492"/>
            <p:cNvSpPr>
              <a:spLocks noChangeShapeType="1"/>
            </p:cNvSpPr>
            <p:nvPr/>
          </p:nvSpPr>
          <p:spPr bwMode="auto">
            <a:xfrm flipV="1">
              <a:off x="3355" y="2337"/>
              <a:ext cx="48" cy="4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349" name="Line 493"/>
            <p:cNvSpPr>
              <a:spLocks noChangeShapeType="1"/>
            </p:cNvSpPr>
            <p:nvPr/>
          </p:nvSpPr>
          <p:spPr bwMode="auto">
            <a:xfrm>
              <a:off x="3403" y="2337"/>
              <a:ext cx="46" cy="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350" name="Line 494"/>
            <p:cNvSpPr>
              <a:spLocks noChangeShapeType="1"/>
            </p:cNvSpPr>
            <p:nvPr/>
          </p:nvSpPr>
          <p:spPr bwMode="auto">
            <a:xfrm>
              <a:off x="3449" y="2340"/>
              <a:ext cx="47" cy="1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351" name="Line 495"/>
            <p:cNvSpPr>
              <a:spLocks noChangeShapeType="1"/>
            </p:cNvSpPr>
            <p:nvPr/>
          </p:nvSpPr>
          <p:spPr bwMode="auto">
            <a:xfrm flipV="1">
              <a:off x="3496" y="2303"/>
              <a:ext cx="47" cy="4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352" name="Line 496"/>
            <p:cNvSpPr>
              <a:spLocks noChangeShapeType="1"/>
            </p:cNvSpPr>
            <p:nvPr/>
          </p:nvSpPr>
          <p:spPr bwMode="auto">
            <a:xfrm flipV="1">
              <a:off x="3543" y="2278"/>
              <a:ext cx="47" cy="2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353" name="Line 497"/>
            <p:cNvSpPr>
              <a:spLocks noChangeShapeType="1"/>
            </p:cNvSpPr>
            <p:nvPr/>
          </p:nvSpPr>
          <p:spPr bwMode="auto">
            <a:xfrm>
              <a:off x="3590" y="2278"/>
              <a:ext cx="47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354" name="Line 498"/>
            <p:cNvSpPr>
              <a:spLocks noChangeShapeType="1"/>
            </p:cNvSpPr>
            <p:nvPr/>
          </p:nvSpPr>
          <p:spPr bwMode="auto">
            <a:xfrm flipV="1">
              <a:off x="3637" y="2267"/>
              <a:ext cx="46" cy="1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355" name="Line 499"/>
            <p:cNvSpPr>
              <a:spLocks noChangeShapeType="1"/>
            </p:cNvSpPr>
            <p:nvPr/>
          </p:nvSpPr>
          <p:spPr bwMode="auto">
            <a:xfrm flipV="1">
              <a:off x="3683" y="2257"/>
              <a:ext cx="47" cy="1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356" name="Line 500"/>
            <p:cNvSpPr>
              <a:spLocks noChangeShapeType="1"/>
            </p:cNvSpPr>
            <p:nvPr/>
          </p:nvSpPr>
          <p:spPr bwMode="auto">
            <a:xfrm>
              <a:off x="3730" y="2257"/>
              <a:ext cx="47" cy="4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357" name="Line 501"/>
            <p:cNvSpPr>
              <a:spLocks noChangeShapeType="1"/>
            </p:cNvSpPr>
            <p:nvPr/>
          </p:nvSpPr>
          <p:spPr bwMode="auto">
            <a:xfrm flipV="1">
              <a:off x="3777" y="2257"/>
              <a:ext cx="46" cy="4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358" name="Line 502"/>
            <p:cNvSpPr>
              <a:spLocks noChangeShapeType="1"/>
            </p:cNvSpPr>
            <p:nvPr/>
          </p:nvSpPr>
          <p:spPr bwMode="auto">
            <a:xfrm flipV="1">
              <a:off x="3823" y="2245"/>
              <a:ext cx="48" cy="1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359" name="Line 503"/>
            <p:cNvSpPr>
              <a:spLocks noChangeShapeType="1"/>
            </p:cNvSpPr>
            <p:nvPr/>
          </p:nvSpPr>
          <p:spPr bwMode="auto">
            <a:xfrm>
              <a:off x="3871" y="2245"/>
              <a:ext cx="46" cy="1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360" name="Line 504"/>
            <p:cNvSpPr>
              <a:spLocks noChangeShapeType="1"/>
            </p:cNvSpPr>
            <p:nvPr/>
          </p:nvSpPr>
          <p:spPr bwMode="auto">
            <a:xfrm>
              <a:off x="3917" y="2264"/>
              <a:ext cx="47" cy="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361" name="Line 505"/>
            <p:cNvSpPr>
              <a:spLocks noChangeShapeType="1"/>
            </p:cNvSpPr>
            <p:nvPr/>
          </p:nvSpPr>
          <p:spPr bwMode="auto">
            <a:xfrm flipV="1">
              <a:off x="3964" y="2198"/>
              <a:ext cx="94" cy="7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362" name="Line 506"/>
            <p:cNvSpPr>
              <a:spLocks noChangeShapeType="1"/>
            </p:cNvSpPr>
            <p:nvPr/>
          </p:nvSpPr>
          <p:spPr bwMode="auto">
            <a:xfrm flipV="1">
              <a:off x="4058" y="2136"/>
              <a:ext cx="47" cy="6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363" name="Line 507"/>
            <p:cNvSpPr>
              <a:spLocks noChangeShapeType="1"/>
            </p:cNvSpPr>
            <p:nvPr/>
          </p:nvSpPr>
          <p:spPr bwMode="auto">
            <a:xfrm flipV="1">
              <a:off x="4105" y="2117"/>
              <a:ext cx="46" cy="1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364" name="Line 508"/>
            <p:cNvSpPr>
              <a:spLocks noChangeShapeType="1"/>
            </p:cNvSpPr>
            <p:nvPr/>
          </p:nvSpPr>
          <p:spPr bwMode="auto">
            <a:xfrm flipV="1">
              <a:off x="4151" y="2111"/>
              <a:ext cx="47" cy="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365" name="Line 509"/>
            <p:cNvSpPr>
              <a:spLocks noChangeShapeType="1"/>
            </p:cNvSpPr>
            <p:nvPr/>
          </p:nvSpPr>
          <p:spPr bwMode="auto">
            <a:xfrm flipV="1">
              <a:off x="4198" y="2105"/>
              <a:ext cx="47" cy="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366" name="Line 510"/>
            <p:cNvSpPr>
              <a:spLocks noChangeShapeType="1"/>
            </p:cNvSpPr>
            <p:nvPr/>
          </p:nvSpPr>
          <p:spPr bwMode="auto">
            <a:xfrm flipV="1">
              <a:off x="4245" y="2065"/>
              <a:ext cx="47" cy="4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367" name="Line 511"/>
            <p:cNvSpPr>
              <a:spLocks noChangeShapeType="1"/>
            </p:cNvSpPr>
            <p:nvPr/>
          </p:nvSpPr>
          <p:spPr bwMode="auto">
            <a:xfrm flipV="1">
              <a:off x="4292" y="2008"/>
              <a:ext cx="47" cy="5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368" name="Line 512"/>
            <p:cNvSpPr>
              <a:spLocks noChangeShapeType="1"/>
            </p:cNvSpPr>
            <p:nvPr/>
          </p:nvSpPr>
          <p:spPr bwMode="auto">
            <a:xfrm flipV="1">
              <a:off x="4339" y="1982"/>
              <a:ext cx="46" cy="2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369" name="Line 513"/>
            <p:cNvSpPr>
              <a:spLocks noChangeShapeType="1"/>
            </p:cNvSpPr>
            <p:nvPr/>
          </p:nvSpPr>
          <p:spPr bwMode="auto">
            <a:xfrm flipV="1">
              <a:off x="4385" y="1956"/>
              <a:ext cx="47" cy="2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370" name="Line 514"/>
            <p:cNvSpPr>
              <a:spLocks noChangeShapeType="1"/>
            </p:cNvSpPr>
            <p:nvPr/>
          </p:nvSpPr>
          <p:spPr bwMode="auto">
            <a:xfrm flipV="1">
              <a:off x="4432" y="1947"/>
              <a:ext cx="47" cy="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371" name="Line 515"/>
            <p:cNvSpPr>
              <a:spLocks noChangeShapeType="1"/>
            </p:cNvSpPr>
            <p:nvPr/>
          </p:nvSpPr>
          <p:spPr bwMode="auto">
            <a:xfrm flipV="1">
              <a:off x="4479" y="1856"/>
              <a:ext cx="47" cy="9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372" name="Line 516"/>
            <p:cNvSpPr>
              <a:spLocks noChangeShapeType="1"/>
            </p:cNvSpPr>
            <p:nvPr/>
          </p:nvSpPr>
          <p:spPr bwMode="auto">
            <a:xfrm flipV="1">
              <a:off x="4526" y="1845"/>
              <a:ext cx="47" cy="1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373" name="Line 517"/>
            <p:cNvSpPr>
              <a:spLocks noChangeShapeType="1"/>
            </p:cNvSpPr>
            <p:nvPr/>
          </p:nvSpPr>
          <p:spPr bwMode="auto">
            <a:xfrm flipV="1">
              <a:off x="4573" y="1776"/>
              <a:ext cx="47" cy="6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374" name="Line 518"/>
            <p:cNvSpPr>
              <a:spLocks noChangeShapeType="1"/>
            </p:cNvSpPr>
            <p:nvPr/>
          </p:nvSpPr>
          <p:spPr bwMode="auto">
            <a:xfrm flipV="1">
              <a:off x="4620" y="1764"/>
              <a:ext cx="46" cy="1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375" name="Line 519"/>
            <p:cNvSpPr>
              <a:spLocks noChangeShapeType="1"/>
            </p:cNvSpPr>
            <p:nvPr/>
          </p:nvSpPr>
          <p:spPr bwMode="auto">
            <a:xfrm flipV="1">
              <a:off x="4666" y="1725"/>
              <a:ext cx="47" cy="3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376" name="Line 520"/>
            <p:cNvSpPr>
              <a:spLocks noChangeShapeType="1"/>
            </p:cNvSpPr>
            <p:nvPr/>
          </p:nvSpPr>
          <p:spPr bwMode="auto">
            <a:xfrm flipV="1">
              <a:off x="4713" y="1719"/>
              <a:ext cx="47" cy="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377" name="Line 521"/>
            <p:cNvSpPr>
              <a:spLocks noChangeShapeType="1"/>
            </p:cNvSpPr>
            <p:nvPr/>
          </p:nvSpPr>
          <p:spPr bwMode="auto">
            <a:xfrm flipV="1">
              <a:off x="4760" y="1702"/>
              <a:ext cx="47" cy="1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378" name="Line 522"/>
            <p:cNvSpPr>
              <a:spLocks noChangeShapeType="1"/>
            </p:cNvSpPr>
            <p:nvPr/>
          </p:nvSpPr>
          <p:spPr bwMode="auto">
            <a:xfrm flipV="1">
              <a:off x="3309" y="2332"/>
              <a:ext cx="46" cy="36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379" name="Line 523"/>
            <p:cNvSpPr>
              <a:spLocks noChangeShapeType="1"/>
            </p:cNvSpPr>
            <p:nvPr/>
          </p:nvSpPr>
          <p:spPr bwMode="auto">
            <a:xfrm flipV="1">
              <a:off x="3355" y="2287"/>
              <a:ext cx="48" cy="45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380" name="Line 524"/>
            <p:cNvSpPr>
              <a:spLocks noChangeShapeType="1"/>
            </p:cNvSpPr>
            <p:nvPr/>
          </p:nvSpPr>
          <p:spPr bwMode="auto">
            <a:xfrm flipV="1">
              <a:off x="3403" y="2220"/>
              <a:ext cx="46" cy="67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381" name="Line 525"/>
            <p:cNvSpPr>
              <a:spLocks noChangeShapeType="1"/>
            </p:cNvSpPr>
            <p:nvPr/>
          </p:nvSpPr>
          <p:spPr bwMode="auto">
            <a:xfrm flipV="1">
              <a:off x="3449" y="2206"/>
              <a:ext cx="47" cy="14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382" name="Line 526"/>
            <p:cNvSpPr>
              <a:spLocks noChangeShapeType="1"/>
            </p:cNvSpPr>
            <p:nvPr/>
          </p:nvSpPr>
          <p:spPr bwMode="auto">
            <a:xfrm flipV="1">
              <a:off x="3496" y="2202"/>
              <a:ext cx="47" cy="4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383" name="Line 527"/>
            <p:cNvSpPr>
              <a:spLocks noChangeShapeType="1"/>
            </p:cNvSpPr>
            <p:nvPr/>
          </p:nvSpPr>
          <p:spPr bwMode="auto">
            <a:xfrm flipV="1">
              <a:off x="3543" y="2159"/>
              <a:ext cx="47" cy="43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384" name="Line 528"/>
            <p:cNvSpPr>
              <a:spLocks noChangeShapeType="1"/>
            </p:cNvSpPr>
            <p:nvPr/>
          </p:nvSpPr>
          <p:spPr bwMode="auto">
            <a:xfrm flipV="1">
              <a:off x="3590" y="2106"/>
              <a:ext cx="47" cy="53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385" name="Line 529"/>
            <p:cNvSpPr>
              <a:spLocks noChangeShapeType="1"/>
            </p:cNvSpPr>
            <p:nvPr/>
          </p:nvSpPr>
          <p:spPr bwMode="auto">
            <a:xfrm flipV="1">
              <a:off x="3637" y="2081"/>
              <a:ext cx="46" cy="25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386" name="Line 530"/>
            <p:cNvSpPr>
              <a:spLocks noChangeShapeType="1"/>
            </p:cNvSpPr>
            <p:nvPr/>
          </p:nvSpPr>
          <p:spPr bwMode="auto">
            <a:xfrm flipV="1">
              <a:off x="3683" y="2040"/>
              <a:ext cx="47" cy="41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387" name="Line 531"/>
            <p:cNvSpPr>
              <a:spLocks noChangeShapeType="1"/>
            </p:cNvSpPr>
            <p:nvPr/>
          </p:nvSpPr>
          <p:spPr bwMode="auto">
            <a:xfrm flipV="1">
              <a:off x="3730" y="2026"/>
              <a:ext cx="47" cy="14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388" name="Line 532"/>
            <p:cNvSpPr>
              <a:spLocks noChangeShapeType="1"/>
            </p:cNvSpPr>
            <p:nvPr/>
          </p:nvSpPr>
          <p:spPr bwMode="auto">
            <a:xfrm flipV="1">
              <a:off x="3777" y="1986"/>
              <a:ext cx="46" cy="40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389" name="Line 533"/>
            <p:cNvSpPr>
              <a:spLocks noChangeShapeType="1"/>
            </p:cNvSpPr>
            <p:nvPr/>
          </p:nvSpPr>
          <p:spPr bwMode="auto">
            <a:xfrm flipV="1">
              <a:off x="3823" y="1956"/>
              <a:ext cx="48" cy="30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390" name="Line 534"/>
            <p:cNvSpPr>
              <a:spLocks noChangeShapeType="1"/>
            </p:cNvSpPr>
            <p:nvPr/>
          </p:nvSpPr>
          <p:spPr bwMode="auto">
            <a:xfrm>
              <a:off x="3871" y="1956"/>
              <a:ext cx="46" cy="12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391" name="Line 535"/>
            <p:cNvSpPr>
              <a:spLocks noChangeShapeType="1"/>
            </p:cNvSpPr>
            <p:nvPr/>
          </p:nvSpPr>
          <p:spPr bwMode="auto">
            <a:xfrm flipV="1">
              <a:off x="3917" y="1883"/>
              <a:ext cx="47" cy="85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392" name="Line 536"/>
            <p:cNvSpPr>
              <a:spLocks noChangeShapeType="1"/>
            </p:cNvSpPr>
            <p:nvPr/>
          </p:nvSpPr>
          <p:spPr bwMode="auto">
            <a:xfrm flipV="1">
              <a:off x="3964" y="1866"/>
              <a:ext cx="47" cy="17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393" name="Line 537"/>
            <p:cNvSpPr>
              <a:spLocks noChangeShapeType="1"/>
            </p:cNvSpPr>
            <p:nvPr/>
          </p:nvSpPr>
          <p:spPr bwMode="auto">
            <a:xfrm flipV="1">
              <a:off x="4011" y="1819"/>
              <a:ext cx="47" cy="47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394" name="Line 538"/>
            <p:cNvSpPr>
              <a:spLocks noChangeShapeType="1"/>
            </p:cNvSpPr>
            <p:nvPr/>
          </p:nvSpPr>
          <p:spPr bwMode="auto">
            <a:xfrm flipV="1">
              <a:off x="4058" y="1769"/>
              <a:ext cx="47" cy="50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395" name="Line 539"/>
            <p:cNvSpPr>
              <a:spLocks noChangeShapeType="1"/>
            </p:cNvSpPr>
            <p:nvPr/>
          </p:nvSpPr>
          <p:spPr bwMode="auto">
            <a:xfrm flipV="1">
              <a:off x="4105" y="1710"/>
              <a:ext cx="46" cy="59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396" name="Line 540"/>
            <p:cNvSpPr>
              <a:spLocks noChangeShapeType="1"/>
            </p:cNvSpPr>
            <p:nvPr/>
          </p:nvSpPr>
          <p:spPr bwMode="auto">
            <a:xfrm flipV="1">
              <a:off x="4151" y="1690"/>
              <a:ext cx="47" cy="20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397" name="Line 541"/>
            <p:cNvSpPr>
              <a:spLocks noChangeShapeType="1"/>
            </p:cNvSpPr>
            <p:nvPr/>
          </p:nvSpPr>
          <p:spPr bwMode="auto">
            <a:xfrm flipV="1">
              <a:off x="4198" y="1660"/>
              <a:ext cx="47" cy="30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398" name="Line 542"/>
            <p:cNvSpPr>
              <a:spLocks noChangeShapeType="1"/>
            </p:cNvSpPr>
            <p:nvPr/>
          </p:nvSpPr>
          <p:spPr bwMode="auto">
            <a:xfrm flipV="1">
              <a:off x="4245" y="1647"/>
              <a:ext cx="47" cy="13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399" name="Line 543"/>
            <p:cNvSpPr>
              <a:spLocks noChangeShapeType="1"/>
            </p:cNvSpPr>
            <p:nvPr/>
          </p:nvSpPr>
          <p:spPr bwMode="auto">
            <a:xfrm flipV="1">
              <a:off x="4292" y="1629"/>
              <a:ext cx="47" cy="18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400" name="Line 544"/>
            <p:cNvSpPr>
              <a:spLocks noChangeShapeType="1"/>
            </p:cNvSpPr>
            <p:nvPr/>
          </p:nvSpPr>
          <p:spPr bwMode="auto">
            <a:xfrm flipV="1">
              <a:off x="4339" y="1606"/>
              <a:ext cx="46" cy="23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401" name="Line 545"/>
            <p:cNvSpPr>
              <a:spLocks noChangeShapeType="1"/>
            </p:cNvSpPr>
            <p:nvPr/>
          </p:nvSpPr>
          <p:spPr bwMode="auto">
            <a:xfrm flipV="1">
              <a:off x="4385" y="1562"/>
              <a:ext cx="47" cy="44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402" name="Line 546"/>
            <p:cNvSpPr>
              <a:spLocks noChangeShapeType="1"/>
            </p:cNvSpPr>
            <p:nvPr/>
          </p:nvSpPr>
          <p:spPr bwMode="auto">
            <a:xfrm flipV="1">
              <a:off x="4432" y="1519"/>
              <a:ext cx="47" cy="43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403" name="Line 547"/>
            <p:cNvSpPr>
              <a:spLocks noChangeShapeType="1"/>
            </p:cNvSpPr>
            <p:nvPr/>
          </p:nvSpPr>
          <p:spPr bwMode="auto">
            <a:xfrm flipV="1">
              <a:off x="4479" y="1501"/>
              <a:ext cx="47" cy="18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404" name="Line 548"/>
            <p:cNvSpPr>
              <a:spLocks noChangeShapeType="1"/>
            </p:cNvSpPr>
            <p:nvPr/>
          </p:nvSpPr>
          <p:spPr bwMode="auto">
            <a:xfrm flipV="1">
              <a:off x="4526" y="1446"/>
              <a:ext cx="47" cy="55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405" name="Line 549"/>
            <p:cNvSpPr>
              <a:spLocks noChangeShapeType="1"/>
            </p:cNvSpPr>
            <p:nvPr/>
          </p:nvSpPr>
          <p:spPr bwMode="auto">
            <a:xfrm flipV="1">
              <a:off x="4573" y="1414"/>
              <a:ext cx="47" cy="32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406" name="Line 550"/>
            <p:cNvSpPr>
              <a:spLocks noChangeShapeType="1"/>
            </p:cNvSpPr>
            <p:nvPr/>
          </p:nvSpPr>
          <p:spPr bwMode="auto">
            <a:xfrm flipV="1">
              <a:off x="4620" y="1411"/>
              <a:ext cx="46" cy="3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407" name="Line 551"/>
            <p:cNvSpPr>
              <a:spLocks noChangeShapeType="1"/>
            </p:cNvSpPr>
            <p:nvPr/>
          </p:nvSpPr>
          <p:spPr bwMode="auto">
            <a:xfrm flipV="1">
              <a:off x="4666" y="1370"/>
              <a:ext cx="47" cy="41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408" name="Line 552"/>
            <p:cNvSpPr>
              <a:spLocks noChangeShapeType="1"/>
            </p:cNvSpPr>
            <p:nvPr/>
          </p:nvSpPr>
          <p:spPr bwMode="auto">
            <a:xfrm flipV="1">
              <a:off x="4713" y="1311"/>
              <a:ext cx="47" cy="59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409" name="Line 553"/>
            <p:cNvSpPr>
              <a:spLocks noChangeShapeType="1"/>
            </p:cNvSpPr>
            <p:nvPr/>
          </p:nvSpPr>
          <p:spPr bwMode="auto">
            <a:xfrm>
              <a:off x="4760" y="1311"/>
              <a:ext cx="47" cy="20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410" name="Freeform 554"/>
            <p:cNvSpPr>
              <a:spLocks/>
            </p:cNvSpPr>
            <p:nvPr/>
          </p:nvSpPr>
          <p:spPr bwMode="auto">
            <a:xfrm>
              <a:off x="3299" y="1861"/>
              <a:ext cx="20" cy="22"/>
            </a:xfrm>
            <a:custGeom>
              <a:avLst/>
              <a:gdLst>
                <a:gd name="T0" fmla="*/ 0 w 83"/>
                <a:gd name="T1" fmla="*/ 41 h 83"/>
                <a:gd name="T2" fmla="*/ 41 w 83"/>
                <a:gd name="T3" fmla="*/ 83 h 83"/>
                <a:gd name="T4" fmla="*/ 83 w 83"/>
                <a:gd name="T5" fmla="*/ 41 h 83"/>
                <a:gd name="T6" fmla="*/ 41 w 83"/>
                <a:gd name="T7" fmla="*/ 0 h 83"/>
                <a:gd name="T8" fmla="*/ 0 w 83"/>
                <a:gd name="T9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83">
                  <a:moveTo>
                    <a:pt x="0" y="41"/>
                  </a:moveTo>
                  <a:lnTo>
                    <a:pt x="41" y="83"/>
                  </a:lnTo>
                  <a:lnTo>
                    <a:pt x="83" y="41"/>
                  </a:lnTo>
                  <a:lnTo>
                    <a:pt x="41" y="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411" name="Freeform 555"/>
            <p:cNvSpPr>
              <a:spLocks/>
            </p:cNvSpPr>
            <p:nvPr/>
          </p:nvSpPr>
          <p:spPr bwMode="auto">
            <a:xfrm>
              <a:off x="3346" y="1838"/>
              <a:ext cx="19" cy="21"/>
            </a:xfrm>
            <a:custGeom>
              <a:avLst/>
              <a:gdLst>
                <a:gd name="T0" fmla="*/ 0 w 83"/>
                <a:gd name="T1" fmla="*/ 41 h 83"/>
                <a:gd name="T2" fmla="*/ 41 w 83"/>
                <a:gd name="T3" fmla="*/ 83 h 83"/>
                <a:gd name="T4" fmla="*/ 83 w 83"/>
                <a:gd name="T5" fmla="*/ 41 h 83"/>
                <a:gd name="T6" fmla="*/ 41 w 83"/>
                <a:gd name="T7" fmla="*/ 0 h 83"/>
                <a:gd name="T8" fmla="*/ 0 w 83"/>
                <a:gd name="T9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83">
                  <a:moveTo>
                    <a:pt x="0" y="41"/>
                  </a:moveTo>
                  <a:lnTo>
                    <a:pt x="41" y="83"/>
                  </a:lnTo>
                  <a:lnTo>
                    <a:pt x="83" y="41"/>
                  </a:lnTo>
                  <a:lnTo>
                    <a:pt x="41" y="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412" name="Freeform 556"/>
            <p:cNvSpPr>
              <a:spLocks/>
            </p:cNvSpPr>
            <p:nvPr/>
          </p:nvSpPr>
          <p:spPr bwMode="auto">
            <a:xfrm>
              <a:off x="3393" y="1824"/>
              <a:ext cx="19" cy="22"/>
            </a:xfrm>
            <a:custGeom>
              <a:avLst/>
              <a:gdLst>
                <a:gd name="T0" fmla="*/ 0 w 82"/>
                <a:gd name="T1" fmla="*/ 41 h 83"/>
                <a:gd name="T2" fmla="*/ 41 w 82"/>
                <a:gd name="T3" fmla="*/ 83 h 83"/>
                <a:gd name="T4" fmla="*/ 82 w 82"/>
                <a:gd name="T5" fmla="*/ 41 h 83"/>
                <a:gd name="T6" fmla="*/ 41 w 82"/>
                <a:gd name="T7" fmla="*/ 0 h 83"/>
                <a:gd name="T8" fmla="*/ 0 w 82"/>
                <a:gd name="T9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83">
                  <a:moveTo>
                    <a:pt x="0" y="41"/>
                  </a:moveTo>
                  <a:lnTo>
                    <a:pt x="41" y="83"/>
                  </a:lnTo>
                  <a:lnTo>
                    <a:pt x="82" y="41"/>
                  </a:lnTo>
                  <a:lnTo>
                    <a:pt x="41" y="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413" name="Freeform 557"/>
            <p:cNvSpPr>
              <a:spLocks/>
            </p:cNvSpPr>
            <p:nvPr/>
          </p:nvSpPr>
          <p:spPr bwMode="auto">
            <a:xfrm>
              <a:off x="3440" y="1803"/>
              <a:ext cx="20" cy="21"/>
            </a:xfrm>
            <a:custGeom>
              <a:avLst/>
              <a:gdLst>
                <a:gd name="T0" fmla="*/ 0 w 83"/>
                <a:gd name="T1" fmla="*/ 41 h 82"/>
                <a:gd name="T2" fmla="*/ 41 w 83"/>
                <a:gd name="T3" fmla="*/ 82 h 82"/>
                <a:gd name="T4" fmla="*/ 83 w 83"/>
                <a:gd name="T5" fmla="*/ 41 h 82"/>
                <a:gd name="T6" fmla="*/ 41 w 83"/>
                <a:gd name="T7" fmla="*/ 0 h 82"/>
                <a:gd name="T8" fmla="*/ 0 w 83"/>
                <a:gd name="T9" fmla="*/ 4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82">
                  <a:moveTo>
                    <a:pt x="0" y="41"/>
                  </a:moveTo>
                  <a:lnTo>
                    <a:pt x="41" y="82"/>
                  </a:lnTo>
                  <a:lnTo>
                    <a:pt x="83" y="41"/>
                  </a:lnTo>
                  <a:lnTo>
                    <a:pt x="41" y="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414" name="Freeform 558"/>
            <p:cNvSpPr>
              <a:spLocks/>
            </p:cNvSpPr>
            <p:nvPr/>
          </p:nvSpPr>
          <p:spPr bwMode="auto">
            <a:xfrm>
              <a:off x="3487" y="1775"/>
              <a:ext cx="19" cy="22"/>
            </a:xfrm>
            <a:custGeom>
              <a:avLst/>
              <a:gdLst>
                <a:gd name="T0" fmla="*/ 0 w 82"/>
                <a:gd name="T1" fmla="*/ 41 h 82"/>
                <a:gd name="T2" fmla="*/ 41 w 82"/>
                <a:gd name="T3" fmla="*/ 82 h 82"/>
                <a:gd name="T4" fmla="*/ 82 w 82"/>
                <a:gd name="T5" fmla="*/ 41 h 82"/>
                <a:gd name="T6" fmla="*/ 41 w 82"/>
                <a:gd name="T7" fmla="*/ 0 h 82"/>
                <a:gd name="T8" fmla="*/ 0 w 82"/>
                <a:gd name="T9" fmla="*/ 4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82">
                  <a:moveTo>
                    <a:pt x="0" y="41"/>
                  </a:moveTo>
                  <a:lnTo>
                    <a:pt x="41" y="82"/>
                  </a:lnTo>
                  <a:lnTo>
                    <a:pt x="82" y="41"/>
                  </a:lnTo>
                  <a:lnTo>
                    <a:pt x="41" y="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415" name="Freeform 559"/>
            <p:cNvSpPr>
              <a:spLocks/>
            </p:cNvSpPr>
            <p:nvPr/>
          </p:nvSpPr>
          <p:spPr bwMode="auto">
            <a:xfrm>
              <a:off x="3533" y="1774"/>
              <a:ext cx="20" cy="22"/>
            </a:xfrm>
            <a:custGeom>
              <a:avLst/>
              <a:gdLst>
                <a:gd name="T0" fmla="*/ 0 w 83"/>
                <a:gd name="T1" fmla="*/ 42 h 83"/>
                <a:gd name="T2" fmla="*/ 41 w 83"/>
                <a:gd name="T3" fmla="*/ 83 h 83"/>
                <a:gd name="T4" fmla="*/ 83 w 83"/>
                <a:gd name="T5" fmla="*/ 42 h 83"/>
                <a:gd name="T6" fmla="*/ 41 w 83"/>
                <a:gd name="T7" fmla="*/ 0 h 83"/>
                <a:gd name="T8" fmla="*/ 0 w 83"/>
                <a:gd name="T9" fmla="*/ 4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83">
                  <a:moveTo>
                    <a:pt x="0" y="42"/>
                  </a:moveTo>
                  <a:lnTo>
                    <a:pt x="41" y="83"/>
                  </a:lnTo>
                  <a:lnTo>
                    <a:pt x="83" y="42"/>
                  </a:lnTo>
                  <a:lnTo>
                    <a:pt x="41" y="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416" name="Freeform 560"/>
            <p:cNvSpPr>
              <a:spLocks/>
            </p:cNvSpPr>
            <p:nvPr/>
          </p:nvSpPr>
          <p:spPr bwMode="auto">
            <a:xfrm>
              <a:off x="3580" y="1775"/>
              <a:ext cx="19" cy="22"/>
            </a:xfrm>
            <a:custGeom>
              <a:avLst/>
              <a:gdLst>
                <a:gd name="T0" fmla="*/ 0 w 83"/>
                <a:gd name="T1" fmla="*/ 41 h 82"/>
                <a:gd name="T2" fmla="*/ 42 w 83"/>
                <a:gd name="T3" fmla="*/ 82 h 82"/>
                <a:gd name="T4" fmla="*/ 83 w 83"/>
                <a:gd name="T5" fmla="*/ 41 h 82"/>
                <a:gd name="T6" fmla="*/ 42 w 83"/>
                <a:gd name="T7" fmla="*/ 0 h 82"/>
                <a:gd name="T8" fmla="*/ 0 w 83"/>
                <a:gd name="T9" fmla="*/ 4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82">
                  <a:moveTo>
                    <a:pt x="0" y="41"/>
                  </a:moveTo>
                  <a:lnTo>
                    <a:pt x="42" y="82"/>
                  </a:lnTo>
                  <a:lnTo>
                    <a:pt x="83" y="41"/>
                  </a:lnTo>
                  <a:lnTo>
                    <a:pt x="42" y="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417" name="Freeform 561"/>
            <p:cNvSpPr>
              <a:spLocks/>
            </p:cNvSpPr>
            <p:nvPr/>
          </p:nvSpPr>
          <p:spPr bwMode="auto">
            <a:xfrm>
              <a:off x="3626" y="1692"/>
              <a:ext cx="20" cy="23"/>
            </a:xfrm>
            <a:custGeom>
              <a:avLst/>
              <a:gdLst>
                <a:gd name="T0" fmla="*/ 0 w 83"/>
                <a:gd name="T1" fmla="*/ 41 h 83"/>
                <a:gd name="T2" fmla="*/ 41 w 83"/>
                <a:gd name="T3" fmla="*/ 83 h 83"/>
                <a:gd name="T4" fmla="*/ 83 w 83"/>
                <a:gd name="T5" fmla="*/ 41 h 83"/>
                <a:gd name="T6" fmla="*/ 41 w 83"/>
                <a:gd name="T7" fmla="*/ 0 h 83"/>
                <a:gd name="T8" fmla="*/ 0 w 83"/>
                <a:gd name="T9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83">
                  <a:moveTo>
                    <a:pt x="0" y="41"/>
                  </a:moveTo>
                  <a:lnTo>
                    <a:pt x="41" y="83"/>
                  </a:lnTo>
                  <a:lnTo>
                    <a:pt x="83" y="41"/>
                  </a:lnTo>
                  <a:lnTo>
                    <a:pt x="41" y="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418" name="Freeform 562"/>
            <p:cNvSpPr>
              <a:spLocks/>
            </p:cNvSpPr>
            <p:nvPr/>
          </p:nvSpPr>
          <p:spPr bwMode="auto">
            <a:xfrm>
              <a:off x="3673" y="1676"/>
              <a:ext cx="20" cy="22"/>
            </a:xfrm>
            <a:custGeom>
              <a:avLst/>
              <a:gdLst>
                <a:gd name="T0" fmla="*/ 0 w 83"/>
                <a:gd name="T1" fmla="*/ 42 h 83"/>
                <a:gd name="T2" fmla="*/ 42 w 83"/>
                <a:gd name="T3" fmla="*/ 83 h 83"/>
                <a:gd name="T4" fmla="*/ 83 w 83"/>
                <a:gd name="T5" fmla="*/ 42 h 83"/>
                <a:gd name="T6" fmla="*/ 42 w 83"/>
                <a:gd name="T7" fmla="*/ 0 h 83"/>
                <a:gd name="T8" fmla="*/ 0 w 83"/>
                <a:gd name="T9" fmla="*/ 4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83">
                  <a:moveTo>
                    <a:pt x="0" y="42"/>
                  </a:moveTo>
                  <a:lnTo>
                    <a:pt x="42" y="83"/>
                  </a:lnTo>
                  <a:lnTo>
                    <a:pt x="83" y="42"/>
                  </a:lnTo>
                  <a:lnTo>
                    <a:pt x="42" y="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419" name="Freeform 563"/>
            <p:cNvSpPr>
              <a:spLocks/>
            </p:cNvSpPr>
            <p:nvPr/>
          </p:nvSpPr>
          <p:spPr bwMode="auto">
            <a:xfrm>
              <a:off x="3720" y="1673"/>
              <a:ext cx="20" cy="22"/>
            </a:xfrm>
            <a:custGeom>
              <a:avLst/>
              <a:gdLst>
                <a:gd name="T0" fmla="*/ 0 w 82"/>
                <a:gd name="T1" fmla="*/ 41 h 82"/>
                <a:gd name="T2" fmla="*/ 41 w 82"/>
                <a:gd name="T3" fmla="*/ 82 h 82"/>
                <a:gd name="T4" fmla="*/ 82 w 82"/>
                <a:gd name="T5" fmla="*/ 41 h 82"/>
                <a:gd name="T6" fmla="*/ 41 w 82"/>
                <a:gd name="T7" fmla="*/ 0 h 82"/>
                <a:gd name="T8" fmla="*/ 0 w 82"/>
                <a:gd name="T9" fmla="*/ 4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82">
                  <a:moveTo>
                    <a:pt x="0" y="41"/>
                  </a:moveTo>
                  <a:lnTo>
                    <a:pt x="41" y="82"/>
                  </a:lnTo>
                  <a:lnTo>
                    <a:pt x="82" y="41"/>
                  </a:lnTo>
                  <a:lnTo>
                    <a:pt x="41" y="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420" name="Freeform 564"/>
            <p:cNvSpPr>
              <a:spLocks/>
            </p:cNvSpPr>
            <p:nvPr/>
          </p:nvSpPr>
          <p:spPr bwMode="auto">
            <a:xfrm>
              <a:off x="3767" y="1658"/>
              <a:ext cx="20" cy="22"/>
            </a:xfrm>
            <a:custGeom>
              <a:avLst/>
              <a:gdLst>
                <a:gd name="T0" fmla="*/ 0 w 83"/>
                <a:gd name="T1" fmla="*/ 41 h 83"/>
                <a:gd name="T2" fmla="*/ 42 w 83"/>
                <a:gd name="T3" fmla="*/ 83 h 83"/>
                <a:gd name="T4" fmla="*/ 83 w 83"/>
                <a:gd name="T5" fmla="*/ 41 h 83"/>
                <a:gd name="T6" fmla="*/ 42 w 83"/>
                <a:gd name="T7" fmla="*/ 0 h 83"/>
                <a:gd name="T8" fmla="*/ 0 w 83"/>
                <a:gd name="T9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83">
                  <a:moveTo>
                    <a:pt x="0" y="41"/>
                  </a:moveTo>
                  <a:lnTo>
                    <a:pt x="42" y="83"/>
                  </a:lnTo>
                  <a:lnTo>
                    <a:pt x="83" y="41"/>
                  </a:lnTo>
                  <a:lnTo>
                    <a:pt x="42" y="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421" name="Freeform 565"/>
            <p:cNvSpPr>
              <a:spLocks/>
            </p:cNvSpPr>
            <p:nvPr/>
          </p:nvSpPr>
          <p:spPr bwMode="auto">
            <a:xfrm>
              <a:off x="3814" y="1624"/>
              <a:ext cx="19" cy="22"/>
            </a:xfrm>
            <a:custGeom>
              <a:avLst/>
              <a:gdLst>
                <a:gd name="T0" fmla="*/ 0 w 83"/>
                <a:gd name="T1" fmla="*/ 42 h 83"/>
                <a:gd name="T2" fmla="*/ 41 w 83"/>
                <a:gd name="T3" fmla="*/ 83 h 83"/>
                <a:gd name="T4" fmla="*/ 83 w 83"/>
                <a:gd name="T5" fmla="*/ 42 h 83"/>
                <a:gd name="T6" fmla="*/ 41 w 83"/>
                <a:gd name="T7" fmla="*/ 0 h 83"/>
                <a:gd name="T8" fmla="*/ 0 w 83"/>
                <a:gd name="T9" fmla="*/ 4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83">
                  <a:moveTo>
                    <a:pt x="0" y="42"/>
                  </a:moveTo>
                  <a:lnTo>
                    <a:pt x="41" y="83"/>
                  </a:lnTo>
                  <a:lnTo>
                    <a:pt x="83" y="42"/>
                  </a:lnTo>
                  <a:lnTo>
                    <a:pt x="41" y="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422" name="Freeform 566"/>
            <p:cNvSpPr>
              <a:spLocks/>
            </p:cNvSpPr>
            <p:nvPr/>
          </p:nvSpPr>
          <p:spPr bwMode="auto">
            <a:xfrm>
              <a:off x="3861" y="1585"/>
              <a:ext cx="19" cy="23"/>
            </a:xfrm>
            <a:custGeom>
              <a:avLst/>
              <a:gdLst>
                <a:gd name="T0" fmla="*/ 0 w 83"/>
                <a:gd name="T1" fmla="*/ 42 h 83"/>
                <a:gd name="T2" fmla="*/ 42 w 83"/>
                <a:gd name="T3" fmla="*/ 83 h 83"/>
                <a:gd name="T4" fmla="*/ 83 w 83"/>
                <a:gd name="T5" fmla="*/ 42 h 83"/>
                <a:gd name="T6" fmla="*/ 42 w 83"/>
                <a:gd name="T7" fmla="*/ 0 h 83"/>
                <a:gd name="T8" fmla="*/ 0 w 83"/>
                <a:gd name="T9" fmla="*/ 4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83">
                  <a:moveTo>
                    <a:pt x="0" y="42"/>
                  </a:moveTo>
                  <a:lnTo>
                    <a:pt x="42" y="83"/>
                  </a:lnTo>
                  <a:lnTo>
                    <a:pt x="83" y="42"/>
                  </a:lnTo>
                  <a:lnTo>
                    <a:pt x="42" y="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423" name="Freeform 567"/>
            <p:cNvSpPr>
              <a:spLocks/>
            </p:cNvSpPr>
            <p:nvPr/>
          </p:nvSpPr>
          <p:spPr bwMode="auto">
            <a:xfrm>
              <a:off x="3908" y="1556"/>
              <a:ext cx="19" cy="22"/>
            </a:xfrm>
            <a:custGeom>
              <a:avLst/>
              <a:gdLst>
                <a:gd name="T0" fmla="*/ 0 w 82"/>
                <a:gd name="T1" fmla="*/ 41 h 83"/>
                <a:gd name="T2" fmla="*/ 41 w 82"/>
                <a:gd name="T3" fmla="*/ 83 h 83"/>
                <a:gd name="T4" fmla="*/ 82 w 82"/>
                <a:gd name="T5" fmla="*/ 41 h 83"/>
                <a:gd name="T6" fmla="*/ 41 w 82"/>
                <a:gd name="T7" fmla="*/ 0 h 83"/>
                <a:gd name="T8" fmla="*/ 0 w 82"/>
                <a:gd name="T9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83">
                  <a:moveTo>
                    <a:pt x="0" y="41"/>
                  </a:moveTo>
                  <a:lnTo>
                    <a:pt x="41" y="83"/>
                  </a:lnTo>
                  <a:lnTo>
                    <a:pt x="82" y="41"/>
                  </a:lnTo>
                  <a:lnTo>
                    <a:pt x="41" y="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424" name="Freeform 568"/>
            <p:cNvSpPr>
              <a:spLocks/>
            </p:cNvSpPr>
            <p:nvPr/>
          </p:nvSpPr>
          <p:spPr bwMode="auto">
            <a:xfrm>
              <a:off x="3955" y="1517"/>
              <a:ext cx="19" cy="23"/>
            </a:xfrm>
            <a:custGeom>
              <a:avLst/>
              <a:gdLst>
                <a:gd name="T0" fmla="*/ 0 w 83"/>
                <a:gd name="T1" fmla="*/ 41 h 83"/>
                <a:gd name="T2" fmla="*/ 41 w 83"/>
                <a:gd name="T3" fmla="*/ 83 h 83"/>
                <a:gd name="T4" fmla="*/ 83 w 83"/>
                <a:gd name="T5" fmla="*/ 41 h 83"/>
                <a:gd name="T6" fmla="*/ 41 w 83"/>
                <a:gd name="T7" fmla="*/ 0 h 83"/>
                <a:gd name="T8" fmla="*/ 0 w 83"/>
                <a:gd name="T9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83">
                  <a:moveTo>
                    <a:pt x="0" y="41"/>
                  </a:moveTo>
                  <a:lnTo>
                    <a:pt x="41" y="83"/>
                  </a:lnTo>
                  <a:lnTo>
                    <a:pt x="83" y="41"/>
                  </a:lnTo>
                  <a:lnTo>
                    <a:pt x="41" y="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425" name="Freeform 569"/>
            <p:cNvSpPr>
              <a:spLocks/>
            </p:cNvSpPr>
            <p:nvPr/>
          </p:nvSpPr>
          <p:spPr bwMode="auto">
            <a:xfrm>
              <a:off x="4001" y="1550"/>
              <a:ext cx="20" cy="22"/>
            </a:xfrm>
            <a:custGeom>
              <a:avLst/>
              <a:gdLst>
                <a:gd name="T0" fmla="*/ 0 w 82"/>
                <a:gd name="T1" fmla="*/ 41 h 82"/>
                <a:gd name="T2" fmla="*/ 41 w 82"/>
                <a:gd name="T3" fmla="*/ 82 h 82"/>
                <a:gd name="T4" fmla="*/ 82 w 82"/>
                <a:gd name="T5" fmla="*/ 41 h 82"/>
                <a:gd name="T6" fmla="*/ 41 w 82"/>
                <a:gd name="T7" fmla="*/ 0 h 82"/>
                <a:gd name="T8" fmla="*/ 0 w 82"/>
                <a:gd name="T9" fmla="*/ 4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82">
                  <a:moveTo>
                    <a:pt x="0" y="41"/>
                  </a:moveTo>
                  <a:lnTo>
                    <a:pt x="41" y="82"/>
                  </a:lnTo>
                  <a:lnTo>
                    <a:pt x="82" y="41"/>
                  </a:lnTo>
                  <a:lnTo>
                    <a:pt x="41" y="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426" name="Freeform 570"/>
            <p:cNvSpPr>
              <a:spLocks/>
            </p:cNvSpPr>
            <p:nvPr/>
          </p:nvSpPr>
          <p:spPr bwMode="auto">
            <a:xfrm>
              <a:off x="4048" y="1508"/>
              <a:ext cx="20" cy="22"/>
            </a:xfrm>
            <a:custGeom>
              <a:avLst/>
              <a:gdLst>
                <a:gd name="T0" fmla="*/ 0 w 83"/>
                <a:gd name="T1" fmla="*/ 41 h 82"/>
                <a:gd name="T2" fmla="*/ 42 w 83"/>
                <a:gd name="T3" fmla="*/ 82 h 82"/>
                <a:gd name="T4" fmla="*/ 83 w 83"/>
                <a:gd name="T5" fmla="*/ 41 h 82"/>
                <a:gd name="T6" fmla="*/ 42 w 83"/>
                <a:gd name="T7" fmla="*/ 0 h 82"/>
                <a:gd name="T8" fmla="*/ 0 w 83"/>
                <a:gd name="T9" fmla="*/ 4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82">
                  <a:moveTo>
                    <a:pt x="0" y="41"/>
                  </a:moveTo>
                  <a:lnTo>
                    <a:pt x="42" y="82"/>
                  </a:lnTo>
                  <a:lnTo>
                    <a:pt x="83" y="41"/>
                  </a:lnTo>
                  <a:lnTo>
                    <a:pt x="42" y="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427" name="Freeform 571"/>
            <p:cNvSpPr>
              <a:spLocks/>
            </p:cNvSpPr>
            <p:nvPr/>
          </p:nvSpPr>
          <p:spPr bwMode="auto">
            <a:xfrm>
              <a:off x="4095" y="1490"/>
              <a:ext cx="19" cy="23"/>
            </a:xfrm>
            <a:custGeom>
              <a:avLst/>
              <a:gdLst>
                <a:gd name="T0" fmla="*/ 0 w 83"/>
                <a:gd name="T1" fmla="*/ 41 h 83"/>
                <a:gd name="T2" fmla="*/ 42 w 83"/>
                <a:gd name="T3" fmla="*/ 83 h 83"/>
                <a:gd name="T4" fmla="*/ 83 w 83"/>
                <a:gd name="T5" fmla="*/ 41 h 83"/>
                <a:gd name="T6" fmla="*/ 42 w 83"/>
                <a:gd name="T7" fmla="*/ 0 h 83"/>
                <a:gd name="T8" fmla="*/ 0 w 83"/>
                <a:gd name="T9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83">
                  <a:moveTo>
                    <a:pt x="0" y="41"/>
                  </a:moveTo>
                  <a:lnTo>
                    <a:pt x="42" y="83"/>
                  </a:lnTo>
                  <a:lnTo>
                    <a:pt x="83" y="41"/>
                  </a:lnTo>
                  <a:lnTo>
                    <a:pt x="42" y="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428" name="Freeform 572"/>
            <p:cNvSpPr>
              <a:spLocks/>
            </p:cNvSpPr>
            <p:nvPr/>
          </p:nvSpPr>
          <p:spPr bwMode="auto">
            <a:xfrm>
              <a:off x="4142" y="1524"/>
              <a:ext cx="20" cy="23"/>
            </a:xfrm>
            <a:custGeom>
              <a:avLst/>
              <a:gdLst>
                <a:gd name="T0" fmla="*/ 0 w 83"/>
                <a:gd name="T1" fmla="*/ 42 h 83"/>
                <a:gd name="T2" fmla="*/ 41 w 83"/>
                <a:gd name="T3" fmla="*/ 83 h 83"/>
                <a:gd name="T4" fmla="*/ 83 w 83"/>
                <a:gd name="T5" fmla="*/ 42 h 83"/>
                <a:gd name="T6" fmla="*/ 41 w 83"/>
                <a:gd name="T7" fmla="*/ 0 h 83"/>
                <a:gd name="T8" fmla="*/ 0 w 83"/>
                <a:gd name="T9" fmla="*/ 4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83">
                  <a:moveTo>
                    <a:pt x="0" y="42"/>
                  </a:moveTo>
                  <a:lnTo>
                    <a:pt x="41" y="83"/>
                  </a:lnTo>
                  <a:lnTo>
                    <a:pt x="83" y="42"/>
                  </a:lnTo>
                  <a:lnTo>
                    <a:pt x="41" y="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429" name="Freeform 573"/>
            <p:cNvSpPr>
              <a:spLocks/>
            </p:cNvSpPr>
            <p:nvPr/>
          </p:nvSpPr>
          <p:spPr bwMode="auto">
            <a:xfrm>
              <a:off x="4189" y="1437"/>
              <a:ext cx="19" cy="22"/>
            </a:xfrm>
            <a:custGeom>
              <a:avLst/>
              <a:gdLst>
                <a:gd name="T0" fmla="*/ 0 w 83"/>
                <a:gd name="T1" fmla="*/ 41 h 82"/>
                <a:gd name="T2" fmla="*/ 42 w 83"/>
                <a:gd name="T3" fmla="*/ 82 h 82"/>
                <a:gd name="T4" fmla="*/ 83 w 83"/>
                <a:gd name="T5" fmla="*/ 41 h 82"/>
                <a:gd name="T6" fmla="*/ 42 w 83"/>
                <a:gd name="T7" fmla="*/ 0 h 82"/>
                <a:gd name="T8" fmla="*/ 0 w 83"/>
                <a:gd name="T9" fmla="*/ 4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82">
                  <a:moveTo>
                    <a:pt x="0" y="41"/>
                  </a:moveTo>
                  <a:lnTo>
                    <a:pt x="42" y="82"/>
                  </a:lnTo>
                  <a:lnTo>
                    <a:pt x="83" y="41"/>
                  </a:lnTo>
                  <a:lnTo>
                    <a:pt x="42" y="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430" name="Freeform 574"/>
            <p:cNvSpPr>
              <a:spLocks/>
            </p:cNvSpPr>
            <p:nvPr/>
          </p:nvSpPr>
          <p:spPr bwMode="auto">
            <a:xfrm>
              <a:off x="4235" y="1461"/>
              <a:ext cx="20" cy="22"/>
            </a:xfrm>
            <a:custGeom>
              <a:avLst/>
              <a:gdLst>
                <a:gd name="T0" fmla="*/ 0 w 83"/>
                <a:gd name="T1" fmla="*/ 41 h 82"/>
                <a:gd name="T2" fmla="*/ 41 w 83"/>
                <a:gd name="T3" fmla="*/ 82 h 82"/>
                <a:gd name="T4" fmla="*/ 83 w 83"/>
                <a:gd name="T5" fmla="*/ 41 h 82"/>
                <a:gd name="T6" fmla="*/ 41 w 83"/>
                <a:gd name="T7" fmla="*/ 0 h 82"/>
                <a:gd name="T8" fmla="*/ 0 w 83"/>
                <a:gd name="T9" fmla="*/ 4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82">
                  <a:moveTo>
                    <a:pt x="0" y="41"/>
                  </a:moveTo>
                  <a:lnTo>
                    <a:pt x="41" y="82"/>
                  </a:lnTo>
                  <a:lnTo>
                    <a:pt x="83" y="41"/>
                  </a:lnTo>
                  <a:lnTo>
                    <a:pt x="41" y="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431" name="Freeform 575"/>
            <p:cNvSpPr>
              <a:spLocks/>
            </p:cNvSpPr>
            <p:nvPr/>
          </p:nvSpPr>
          <p:spPr bwMode="auto">
            <a:xfrm>
              <a:off x="4282" y="1439"/>
              <a:ext cx="20" cy="22"/>
            </a:xfrm>
            <a:custGeom>
              <a:avLst/>
              <a:gdLst>
                <a:gd name="T0" fmla="*/ 0 w 83"/>
                <a:gd name="T1" fmla="*/ 41 h 83"/>
                <a:gd name="T2" fmla="*/ 42 w 83"/>
                <a:gd name="T3" fmla="*/ 83 h 83"/>
                <a:gd name="T4" fmla="*/ 83 w 83"/>
                <a:gd name="T5" fmla="*/ 41 h 83"/>
                <a:gd name="T6" fmla="*/ 42 w 83"/>
                <a:gd name="T7" fmla="*/ 0 h 83"/>
                <a:gd name="T8" fmla="*/ 0 w 83"/>
                <a:gd name="T9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83">
                  <a:moveTo>
                    <a:pt x="0" y="41"/>
                  </a:moveTo>
                  <a:lnTo>
                    <a:pt x="42" y="83"/>
                  </a:lnTo>
                  <a:lnTo>
                    <a:pt x="83" y="41"/>
                  </a:lnTo>
                  <a:lnTo>
                    <a:pt x="42" y="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432" name="Freeform 576"/>
            <p:cNvSpPr>
              <a:spLocks/>
            </p:cNvSpPr>
            <p:nvPr/>
          </p:nvSpPr>
          <p:spPr bwMode="auto">
            <a:xfrm>
              <a:off x="4328" y="1400"/>
              <a:ext cx="20" cy="22"/>
            </a:xfrm>
            <a:custGeom>
              <a:avLst/>
              <a:gdLst>
                <a:gd name="T0" fmla="*/ 0 w 83"/>
                <a:gd name="T1" fmla="*/ 41 h 83"/>
                <a:gd name="T2" fmla="*/ 41 w 83"/>
                <a:gd name="T3" fmla="*/ 83 h 83"/>
                <a:gd name="T4" fmla="*/ 83 w 83"/>
                <a:gd name="T5" fmla="*/ 41 h 83"/>
                <a:gd name="T6" fmla="*/ 41 w 83"/>
                <a:gd name="T7" fmla="*/ 0 h 83"/>
                <a:gd name="T8" fmla="*/ 0 w 83"/>
                <a:gd name="T9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83">
                  <a:moveTo>
                    <a:pt x="0" y="41"/>
                  </a:moveTo>
                  <a:lnTo>
                    <a:pt x="41" y="83"/>
                  </a:lnTo>
                  <a:lnTo>
                    <a:pt x="83" y="41"/>
                  </a:lnTo>
                  <a:lnTo>
                    <a:pt x="41" y="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433" name="Freeform 577"/>
            <p:cNvSpPr>
              <a:spLocks/>
            </p:cNvSpPr>
            <p:nvPr/>
          </p:nvSpPr>
          <p:spPr bwMode="auto">
            <a:xfrm>
              <a:off x="4375" y="1415"/>
              <a:ext cx="20" cy="22"/>
            </a:xfrm>
            <a:custGeom>
              <a:avLst/>
              <a:gdLst>
                <a:gd name="T0" fmla="*/ 0 w 83"/>
                <a:gd name="T1" fmla="*/ 41 h 83"/>
                <a:gd name="T2" fmla="*/ 42 w 83"/>
                <a:gd name="T3" fmla="*/ 83 h 83"/>
                <a:gd name="T4" fmla="*/ 83 w 83"/>
                <a:gd name="T5" fmla="*/ 41 h 83"/>
                <a:gd name="T6" fmla="*/ 42 w 83"/>
                <a:gd name="T7" fmla="*/ 0 h 83"/>
                <a:gd name="T8" fmla="*/ 0 w 83"/>
                <a:gd name="T9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83">
                  <a:moveTo>
                    <a:pt x="0" y="41"/>
                  </a:moveTo>
                  <a:lnTo>
                    <a:pt x="42" y="83"/>
                  </a:lnTo>
                  <a:lnTo>
                    <a:pt x="83" y="41"/>
                  </a:lnTo>
                  <a:lnTo>
                    <a:pt x="42" y="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434" name="Freeform 578"/>
            <p:cNvSpPr>
              <a:spLocks/>
            </p:cNvSpPr>
            <p:nvPr/>
          </p:nvSpPr>
          <p:spPr bwMode="auto">
            <a:xfrm>
              <a:off x="4423" y="1323"/>
              <a:ext cx="19" cy="23"/>
            </a:xfrm>
            <a:custGeom>
              <a:avLst/>
              <a:gdLst>
                <a:gd name="T0" fmla="*/ 0 w 83"/>
                <a:gd name="T1" fmla="*/ 42 h 83"/>
                <a:gd name="T2" fmla="*/ 41 w 83"/>
                <a:gd name="T3" fmla="*/ 83 h 83"/>
                <a:gd name="T4" fmla="*/ 83 w 83"/>
                <a:gd name="T5" fmla="*/ 42 h 83"/>
                <a:gd name="T6" fmla="*/ 41 w 83"/>
                <a:gd name="T7" fmla="*/ 0 h 83"/>
                <a:gd name="T8" fmla="*/ 0 w 83"/>
                <a:gd name="T9" fmla="*/ 4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83">
                  <a:moveTo>
                    <a:pt x="0" y="42"/>
                  </a:moveTo>
                  <a:lnTo>
                    <a:pt x="41" y="83"/>
                  </a:lnTo>
                  <a:lnTo>
                    <a:pt x="83" y="42"/>
                  </a:lnTo>
                  <a:lnTo>
                    <a:pt x="41" y="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435" name="Freeform 579"/>
            <p:cNvSpPr>
              <a:spLocks/>
            </p:cNvSpPr>
            <p:nvPr/>
          </p:nvSpPr>
          <p:spPr bwMode="auto">
            <a:xfrm>
              <a:off x="4469" y="1321"/>
              <a:ext cx="20" cy="22"/>
            </a:xfrm>
            <a:custGeom>
              <a:avLst/>
              <a:gdLst>
                <a:gd name="T0" fmla="*/ 0 w 83"/>
                <a:gd name="T1" fmla="*/ 41 h 83"/>
                <a:gd name="T2" fmla="*/ 41 w 83"/>
                <a:gd name="T3" fmla="*/ 83 h 83"/>
                <a:gd name="T4" fmla="*/ 83 w 83"/>
                <a:gd name="T5" fmla="*/ 41 h 83"/>
                <a:gd name="T6" fmla="*/ 41 w 83"/>
                <a:gd name="T7" fmla="*/ 0 h 83"/>
                <a:gd name="T8" fmla="*/ 0 w 83"/>
                <a:gd name="T9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83">
                  <a:moveTo>
                    <a:pt x="0" y="41"/>
                  </a:moveTo>
                  <a:lnTo>
                    <a:pt x="41" y="83"/>
                  </a:lnTo>
                  <a:lnTo>
                    <a:pt x="83" y="41"/>
                  </a:lnTo>
                  <a:lnTo>
                    <a:pt x="41" y="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436" name="Freeform 580"/>
            <p:cNvSpPr>
              <a:spLocks/>
            </p:cNvSpPr>
            <p:nvPr/>
          </p:nvSpPr>
          <p:spPr bwMode="auto">
            <a:xfrm>
              <a:off x="4517" y="1315"/>
              <a:ext cx="18" cy="21"/>
            </a:xfrm>
            <a:custGeom>
              <a:avLst/>
              <a:gdLst>
                <a:gd name="T0" fmla="*/ 0 w 82"/>
                <a:gd name="T1" fmla="*/ 41 h 82"/>
                <a:gd name="T2" fmla="*/ 41 w 82"/>
                <a:gd name="T3" fmla="*/ 82 h 82"/>
                <a:gd name="T4" fmla="*/ 82 w 82"/>
                <a:gd name="T5" fmla="*/ 41 h 82"/>
                <a:gd name="T6" fmla="*/ 41 w 82"/>
                <a:gd name="T7" fmla="*/ 0 h 82"/>
                <a:gd name="T8" fmla="*/ 0 w 82"/>
                <a:gd name="T9" fmla="*/ 4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82">
                  <a:moveTo>
                    <a:pt x="0" y="41"/>
                  </a:moveTo>
                  <a:lnTo>
                    <a:pt x="41" y="82"/>
                  </a:lnTo>
                  <a:lnTo>
                    <a:pt x="82" y="41"/>
                  </a:lnTo>
                  <a:lnTo>
                    <a:pt x="41" y="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437" name="Freeform 581"/>
            <p:cNvSpPr>
              <a:spLocks/>
            </p:cNvSpPr>
            <p:nvPr/>
          </p:nvSpPr>
          <p:spPr bwMode="auto">
            <a:xfrm>
              <a:off x="4563" y="1282"/>
              <a:ext cx="19" cy="23"/>
            </a:xfrm>
            <a:custGeom>
              <a:avLst/>
              <a:gdLst>
                <a:gd name="T0" fmla="*/ 0 w 83"/>
                <a:gd name="T1" fmla="*/ 41 h 83"/>
                <a:gd name="T2" fmla="*/ 42 w 83"/>
                <a:gd name="T3" fmla="*/ 83 h 83"/>
                <a:gd name="T4" fmla="*/ 83 w 83"/>
                <a:gd name="T5" fmla="*/ 41 h 83"/>
                <a:gd name="T6" fmla="*/ 42 w 83"/>
                <a:gd name="T7" fmla="*/ 0 h 83"/>
                <a:gd name="T8" fmla="*/ 0 w 83"/>
                <a:gd name="T9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83">
                  <a:moveTo>
                    <a:pt x="0" y="41"/>
                  </a:moveTo>
                  <a:lnTo>
                    <a:pt x="42" y="83"/>
                  </a:lnTo>
                  <a:lnTo>
                    <a:pt x="83" y="41"/>
                  </a:lnTo>
                  <a:lnTo>
                    <a:pt x="42" y="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438" name="Freeform 582"/>
            <p:cNvSpPr>
              <a:spLocks/>
            </p:cNvSpPr>
            <p:nvPr/>
          </p:nvSpPr>
          <p:spPr bwMode="auto">
            <a:xfrm>
              <a:off x="4610" y="1271"/>
              <a:ext cx="19" cy="23"/>
            </a:xfrm>
            <a:custGeom>
              <a:avLst/>
              <a:gdLst>
                <a:gd name="T0" fmla="*/ 0 w 82"/>
                <a:gd name="T1" fmla="*/ 42 h 83"/>
                <a:gd name="T2" fmla="*/ 41 w 82"/>
                <a:gd name="T3" fmla="*/ 83 h 83"/>
                <a:gd name="T4" fmla="*/ 82 w 82"/>
                <a:gd name="T5" fmla="*/ 42 h 83"/>
                <a:gd name="T6" fmla="*/ 41 w 82"/>
                <a:gd name="T7" fmla="*/ 0 h 83"/>
                <a:gd name="T8" fmla="*/ 0 w 82"/>
                <a:gd name="T9" fmla="*/ 4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83">
                  <a:moveTo>
                    <a:pt x="0" y="42"/>
                  </a:moveTo>
                  <a:lnTo>
                    <a:pt x="41" y="83"/>
                  </a:lnTo>
                  <a:lnTo>
                    <a:pt x="82" y="42"/>
                  </a:lnTo>
                  <a:lnTo>
                    <a:pt x="41" y="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439" name="Freeform 583"/>
            <p:cNvSpPr>
              <a:spLocks/>
            </p:cNvSpPr>
            <p:nvPr/>
          </p:nvSpPr>
          <p:spPr bwMode="auto">
            <a:xfrm>
              <a:off x="4656" y="1284"/>
              <a:ext cx="20" cy="22"/>
            </a:xfrm>
            <a:custGeom>
              <a:avLst/>
              <a:gdLst>
                <a:gd name="T0" fmla="*/ 0 w 83"/>
                <a:gd name="T1" fmla="*/ 42 h 83"/>
                <a:gd name="T2" fmla="*/ 41 w 83"/>
                <a:gd name="T3" fmla="*/ 83 h 83"/>
                <a:gd name="T4" fmla="*/ 83 w 83"/>
                <a:gd name="T5" fmla="*/ 42 h 83"/>
                <a:gd name="T6" fmla="*/ 41 w 83"/>
                <a:gd name="T7" fmla="*/ 0 h 83"/>
                <a:gd name="T8" fmla="*/ 0 w 83"/>
                <a:gd name="T9" fmla="*/ 4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83">
                  <a:moveTo>
                    <a:pt x="0" y="42"/>
                  </a:moveTo>
                  <a:lnTo>
                    <a:pt x="41" y="83"/>
                  </a:lnTo>
                  <a:lnTo>
                    <a:pt x="83" y="42"/>
                  </a:lnTo>
                  <a:lnTo>
                    <a:pt x="41" y="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440" name="Freeform 584"/>
            <p:cNvSpPr>
              <a:spLocks/>
            </p:cNvSpPr>
            <p:nvPr/>
          </p:nvSpPr>
          <p:spPr bwMode="auto">
            <a:xfrm>
              <a:off x="4703" y="1262"/>
              <a:ext cx="20" cy="22"/>
            </a:xfrm>
            <a:custGeom>
              <a:avLst/>
              <a:gdLst>
                <a:gd name="T0" fmla="*/ 0 w 83"/>
                <a:gd name="T1" fmla="*/ 42 h 83"/>
                <a:gd name="T2" fmla="*/ 42 w 83"/>
                <a:gd name="T3" fmla="*/ 83 h 83"/>
                <a:gd name="T4" fmla="*/ 83 w 83"/>
                <a:gd name="T5" fmla="*/ 42 h 83"/>
                <a:gd name="T6" fmla="*/ 42 w 83"/>
                <a:gd name="T7" fmla="*/ 0 h 83"/>
                <a:gd name="T8" fmla="*/ 0 w 83"/>
                <a:gd name="T9" fmla="*/ 4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83">
                  <a:moveTo>
                    <a:pt x="0" y="42"/>
                  </a:moveTo>
                  <a:lnTo>
                    <a:pt x="42" y="83"/>
                  </a:lnTo>
                  <a:lnTo>
                    <a:pt x="83" y="42"/>
                  </a:lnTo>
                  <a:lnTo>
                    <a:pt x="42" y="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441" name="Freeform 585"/>
            <p:cNvSpPr>
              <a:spLocks/>
            </p:cNvSpPr>
            <p:nvPr/>
          </p:nvSpPr>
          <p:spPr bwMode="auto">
            <a:xfrm>
              <a:off x="4750" y="1261"/>
              <a:ext cx="20" cy="21"/>
            </a:xfrm>
            <a:custGeom>
              <a:avLst/>
              <a:gdLst>
                <a:gd name="T0" fmla="*/ 0 w 83"/>
                <a:gd name="T1" fmla="*/ 42 h 83"/>
                <a:gd name="T2" fmla="*/ 41 w 83"/>
                <a:gd name="T3" fmla="*/ 83 h 83"/>
                <a:gd name="T4" fmla="*/ 83 w 83"/>
                <a:gd name="T5" fmla="*/ 42 h 83"/>
                <a:gd name="T6" fmla="*/ 41 w 83"/>
                <a:gd name="T7" fmla="*/ 0 h 83"/>
                <a:gd name="T8" fmla="*/ 0 w 83"/>
                <a:gd name="T9" fmla="*/ 4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83">
                  <a:moveTo>
                    <a:pt x="0" y="42"/>
                  </a:moveTo>
                  <a:lnTo>
                    <a:pt x="41" y="83"/>
                  </a:lnTo>
                  <a:lnTo>
                    <a:pt x="83" y="42"/>
                  </a:lnTo>
                  <a:lnTo>
                    <a:pt x="41" y="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442" name="Freeform 586"/>
            <p:cNvSpPr>
              <a:spLocks/>
            </p:cNvSpPr>
            <p:nvPr/>
          </p:nvSpPr>
          <p:spPr bwMode="auto">
            <a:xfrm>
              <a:off x="3299" y="2506"/>
              <a:ext cx="20" cy="22"/>
            </a:xfrm>
            <a:custGeom>
              <a:avLst/>
              <a:gdLst>
                <a:gd name="T0" fmla="*/ 0 w 83"/>
                <a:gd name="T1" fmla="*/ 83 h 83"/>
                <a:gd name="T2" fmla="*/ 41 w 83"/>
                <a:gd name="T3" fmla="*/ 0 h 83"/>
                <a:gd name="T4" fmla="*/ 83 w 83"/>
                <a:gd name="T5" fmla="*/ 83 h 83"/>
                <a:gd name="T6" fmla="*/ 0 w 83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83">
                  <a:moveTo>
                    <a:pt x="0" y="83"/>
                  </a:moveTo>
                  <a:lnTo>
                    <a:pt x="41" y="0"/>
                  </a:lnTo>
                  <a:lnTo>
                    <a:pt x="83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443" name="Freeform 587"/>
            <p:cNvSpPr>
              <a:spLocks/>
            </p:cNvSpPr>
            <p:nvPr/>
          </p:nvSpPr>
          <p:spPr bwMode="auto">
            <a:xfrm>
              <a:off x="3346" y="2510"/>
              <a:ext cx="19" cy="21"/>
            </a:xfrm>
            <a:custGeom>
              <a:avLst/>
              <a:gdLst>
                <a:gd name="T0" fmla="*/ 0 w 83"/>
                <a:gd name="T1" fmla="*/ 83 h 83"/>
                <a:gd name="T2" fmla="*/ 41 w 83"/>
                <a:gd name="T3" fmla="*/ 0 h 83"/>
                <a:gd name="T4" fmla="*/ 83 w 83"/>
                <a:gd name="T5" fmla="*/ 83 h 83"/>
                <a:gd name="T6" fmla="*/ 0 w 83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83">
                  <a:moveTo>
                    <a:pt x="0" y="83"/>
                  </a:moveTo>
                  <a:lnTo>
                    <a:pt x="41" y="0"/>
                  </a:lnTo>
                  <a:lnTo>
                    <a:pt x="83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444" name="Freeform 588"/>
            <p:cNvSpPr>
              <a:spLocks/>
            </p:cNvSpPr>
            <p:nvPr/>
          </p:nvSpPr>
          <p:spPr bwMode="auto">
            <a:xfrm>
              <a:off x="3393" y="2442"/>
              <a:ext cx="19" cy="22"/>
            </a:xfrm>
            <a:custGeom>
              <a:avLst/>
              <a:gdLst>
                <a:gd name="T0" fmla="*/ 0 w 82"/>
                <a:gd name="T1" fmla="*/ 82 h 82"/>
                <a:gd name="T2" fmla="*/ 41 w 82"/>
                <a:gd name="T3" fmla="*/ 0 h 82"/>
                <a:gd name="T4" fmla="*/ 82 w 82"/>
                <a:gd name="T5" fmla="*/ 82 h 82"/>
                <a:gd name="T6" fmla="*/ 0 w 82"/>
                <a:gd name="T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82">
                  <a:moveTo>
                    <a:pt x="0" y="82"/>
                  </a:moveTo>
                  <a:lnTo>
                    <a:pt x="41" y="0"/>
                  </a:lnTo>
                  <a:lnTo>
                    <a:pt x="82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445" name="Freeform 589"/>
            <p:cNvSpPr>
              <a:spLocks/>
            </p:cNvSpPr>
            <p:nvPr/>
          </p:nvSpPr>
          <p:spPr bwMode="auto">
            <a:xfrm>
              <a:off x="3440" y="2454"/>
              <a:ext cx="20" cy="22"/>
            </a:xfrm>
            <a:custGeom>
              <a:avLst/>
              <a:gdLst>
                <a:gd name="T0" fmla="*/ 0 w 83"/>
                <a:gd name="T1" fmla="*/ 83 h 83"/>
                <a:gd name="T2" fmla="*/ 41 w 83"/>
                <a:gd name="T3" fmla="*/ 0 h 83"/>
                <a:gd name="T4" fmla="*/ 83 w 83"/>
                <a:gd name="T5" fmla="*/ 83 h 83"/>
                <a:gd name="T6" fmla="*/ 0 w 83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83">
                  <a:moveTo>
                    <a:pt x="0" y="83"/>
                  </a:moveTo>
                  <a:lnTo>
                    <a:pt x="41" y="0"/>
                  </a:lnTo>
                  <a:lnTo>
                    <a:pt x="83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446" name="Freeform 590"/>
            <p:cNvSpPr>
              <a:spLocks/>
            </p:cNvSpPr>
            <p:nvPr/>
          </p:nvSpPr>
          <p:spPr bwMode="auto">
            <a:xfrm>
              <a:off x="3487" y="2464"/>
              <a:ext cx="19" cy="22"/>
            </a:xfrm>
            <a:custGeom>
              <a:avLst/>
              <a:gdLst>
                <a:gd name="T0" fmla="*/ 0 w 82"/>
                <a:gd name="T1" fmla="*/ 83 h 83"/>
                <a:gd name="T2" fmla="*/ 41 w 82"/>
                <a:gd name="T3" fmla="*/ 0 h 83"/>
                <a:gd name="T4" fmla="*/ 82 w 82"/>
                <a:gd name="T5" fmla="*/ 83 h 83"/>
                <a:gd name="T6" fmla="*/ 0 w 82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83">
                  <a:moveTo>
                    <a:pt x="0" y="83"/>
                  </a:moveTo>
                  <a:lnTo>
                    <a:pt x="41" y="0"/>
                  </a:lnTo>
                  <a:lnTo>
                    <a:pt x="82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447" name="Freeform 591"/>
            <p:cNvSpPr>
              <a:spLocks/>
            </p:cNvSpPr>
            <p:nvPr/>
          </p:nvSpPr>
          <p:spPr bwMode="auto">
            <a:xfrm>
              <a:off x="3533" y="2464"/>
              <a:ext cx="20" cy="22"/>
            </a:xfrm>
            <a:custGeom>
              <a:avLst/>
              <a:gdLst>
                <a:gd name="T0" fmla="*/ 0 w 83"/>
                <a:gd name="T1" fmla="*/ 83 h 83"/>
                <a:gd name="T2" fmla="*/ 41 w 83"/>
                <a:gd name="T3" fmla="*/ 0 h 83"/>
                <a:gd name="T4" fmla="*/ 83 w 83"/>
                <a:gd name="T5" fmla="*/ 83 h 83"/>
                <a:gd name="T6" fmla="*/ 0 w 83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83">
                  <a:moveTo>
                    <a:pt x="0" y="83"/>
                  </a:moveTo>
                  <a:lnTo>
                    <a:pt x="41" y="0"/>
                  </a:lnTo>
                  <a:lnTo>
                    <a:pt x="83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448" name="Freeform 592"/>
            <p:cNvSpPr>
              <a:spLocks/>
            </p:cNvSpPr>
            <p:nvPr/>
          </p:nvSpPr>
          <p:spPr bwMode="auto">
            <a:xfrm>
              <a:off x="3580" y="2456"/>
              <a:ext cx="19" cy="22"/>
            </a:xfrm>
            <a:custGeom>
              <a:avLst/>
              <a:gdLst>
                <a:gd name="T0" fmla="*/ 0 w 83"/>
                <a:gd name="T1" fmla="*/ 83 h 83"/>
                <a:gd name="T2" fmla="*/ 42 w 83"/>
                <a:gd name="T3" fmla="*/ 0 h 83"/>
                <a:gd name="T4" fmla="*/ 83 w 83"/>
                <a:gd name="T5" fmla="*/ 83 h 83"/>
                <a:gd name="T6" fmla="*/ 0 w 83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83">
                  <a:moveTo>
                    <a:pt x="0" y="83"/>
                  </a:moveTo>
                  <a:lnTo>
                    <a:pt x="42" y="0"/>
                  </a:lnTo>
                  <a:lnTo>
                    <a:pt x="83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449" name="Freeform 593"/>
            <p:cNvSpPr>
              <a:spLocks/>
            </p:cNvSpPr>
            <p:nvPr/>
          </p:nvSpPr>
          <p:spPr bwMode="auto">
            <a:xfrm>
              <a:off x="3626" y="2394"/>
              <a:ext cx="20" cy="23"/>
            </a:xfrm>
            <a:custGeom>
              <a:avLst/>
              <a:gdLst>
                <a:gd name="T0" fmla="*/ 0 w 83"/>
                <a:gd name="T1" fmla="*/ 83 h 83"/>
                <a:gd name="T2" fmla="*/ 41 w 83"/>
                <a:gd name="T3" fmla="*/ 0 h 83"/>
                <a:gd name="T4" fmla="*/ 83 w 83"/>
                <a:gd name="T5" fmla="*/ 83 h 83"/>
                <a:gd name="T6" fmla="*/ 0 w 83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83">
                  <a:moveTo>
                    <a:pt x="0" y="83"/>
                  </a:moveTo>
                  <a:lnTo>
                    <a:pt x="41" y="0"/>
                  </a:lnTo>
                  <a:lnTo>
                    <a:pt x="83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450" name="Freeform 594"/>
            <p:cNvSpPr>
              <a:spLocks/>
            </p:cNvSpPr>
            <p:nvPr/>
          </p:nvSpPr>
          <p:spPr bwMode="auto">
            <a:xfrm>
              <a:off x="3673" y="2435"/>
              <a:ext cx="20" cy="22"/>
            </a:xfrm>
            <a:custGeom>
              <a:avLst/>
              <a:gdLst>
                <a:gd name="T0" fmla="*/ 0 w 83"/>
                <a:gd name="T1" fmla="*/ 83 h 83"/>
                <a:gd name="T2" fmla="*/ 42 w 83"/>
                <a:gd name="T3" fmla="*/ 0 h 83"/>
                <a:gd name="T4" fmla="*/ 83 w 83"/>
                <a:gd name="T5" fmla="*/ 83 h 83"/>
                <a:gd name="T6" fmla="*/ 0 w 83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83">
                  <a:moveTo>
                    <a:pt x="0" y="83"/>
                  </a:moveTo>
                  <a:lnTo>
                    <a:pt x="42" y="0"/>
                  </a:lnTo>
                  <a:lnTo>
                    <a:pt x="83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451" name="Freeform 595"/>
            <p:cNvSpPr>
              <a:spLocks/>
            </p:cNvSpPr>
            <p:nvPr/>
          </p:nvSpPr>
          <p:spPr bwMode="auto">
            <a:xfrm>
              <a:off x="3720" y="2387"/>
              <a:ext cx="20" cy="22"/>
            </a:xfrm>
            <a:custGeom>
              <a:avLst/>
              <a:gdLst>
                <a:gd name="T0" fmla="*/ 0 w 82"/>
                <a:gd name="T1" fmla="*/ 83 h 83"/>
                <a:gd name="T2" fmla="*/ 41 w 82"/>
                <a:gd name="T3" fmla="*/ 0 h 83"/>
                <a:gd name="T4" fmla="*/ 82 w 82"/>
                <a:gd name="T5" fmla="*/ 83 h 83"/>
                <a:gd name="T6" fmla="*/ 0 w 82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83">
                  <a:moveTo>
                    <a:pt x="0" y="83"/>
                  </a:moveTo>
                  <a:lnTo>
                    <a:pt x="41" y="0"/>
                  </a:lnTo>
                  <a:lnTo>
                    <a:pt x="82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452" name="Freeform 596"/>
            <p:cNvSpPr>
              <a:spLocks/>
            </p:cNvSpPr>
            <p:nvPr/>
          </p:nvSpPr>
          <p:spPr bwMode="auto">
            <a:xfrm>
              <a:off x="3767" y="2430"/>
              <a:ext cx="20" cy="22"/>
            </a:xfrm>
            <a:custGeom>
              <a:avLst/>
              <a:gdLst>
                <a:gd name="T0" fmla="*/ 0 w 83"/>
                <a:gd name="T1" fmla="*/ 83 h 83"/>
                <a:gd name="T2" fmla="*/ 42 w 83"/>
                <a:gd name="T3" fmla="*/ 0 h 83"/>
                <a:gd name="T4" fmla="*/ 83 w 83"/>
                <a:gd name="T5" fmla="*/ 83 h 83"/>
                <a:gd name="T6" fmla="*/ 0 w 83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83">
                  <a:moveTo>
                    <a:pt x="0" y="83"/>
                  </a:moveTo>
                  <a:lnTo>
                    <a:pt x="42" y="0"/>
                  </a:lnTo>
                  <a:lnTo>
                    <a:pt x="83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453" name="Freeform 597"/>
            <p:cNvSpPr>
              <a:spLocks/>
            </p:cNvSpPr>
            <p:nvPr/>
          </p:nvSpPr>
          <p:spPr bwMode="auto">
            <a:xfrm>
              <a:off x="3814" y="2403"/>
              <a:ext cx="19" cy="22"/>
            </a:xfrm>
            <a:custGeom>
              <a:avLst/>
              <a:gdLst>
                <a:gd name="T0" fmla="*/ 0 w 83"/>
                <a:gd name="T1" fmla="*/ 83 h 83"/>
                <a:gd name="T2" fmla="*/ 41 w 83"/>
                <a:gd name="T3" fmla="*/ 0 h 83"/>
                <a:gd name="T4" fmla="*/ 83 w 83"/>
                <a:gd name="T5" fmla="*/ 83 h 83"/>
                <a:gd name="T6" fmla="*/ 0 w 83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83">
                  <a:moveTo>
                    <a:pt x="0" y="83"/>
                  </a:moveTo>
                  <a:lnTo>
                    <a:pt x="41" y="0"/>
                  </a:lnTo>
                  <a:lnTo>
                    <a:pt x="83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454" name="Freeform 598"/>
            <p:cNvSpPr>
              <a:spLocks/>
            </p:cNvSpPr>
            <p:nvPr/>
          </p:nvSpPr>
          <p:spPr bwMode="auto">
            <a:xfrm>
              <a:off x="3861" y="2373"/>
              <a:ext cx="19" cy="22"/>
            </a:xfrm>
            <a:custGeom>
              <a:avLst/>
              <a:gdLst>
                <a:gd name="T0" fmla="*/ 0 w 83"/>
                <a:gd name="T1" fmla="*/ 83 h 83"/>
                <a:gd name="T2" fmla="*/ 42 w 83"/>
                <a:gd name="T3" fmla="*/ 0 h 83"/>
                <a:gd name="T4" fmla="*/ 83 w 83"/>
                <a:gd name="T5" fmla="*/ 83 h 83"/>
                <a:gd name="T6" fmla="*/ 0 w 83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83">
                  <a:moveTo>
                    <a:pt x="0" y="83"/>
                  </a:moveTo>
                  <a:lnTo>
                    <a:pt x="42" y="0"/>
                  </a:lnTo>
                  <a:lnTo>
                    <a:pt x="83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455" name="Freeform 599"/>
            <p:cNvSpPr>
              <a:spLocks/>
            </p:cNvSpPr>
            <p:nvPr/>
          </p:nvSpPr>
          <p:spPr bwMode="auto">
            <a:xfrm>
              <a:off x="3908" y="2399"/>
              <a:ext cx="19" cy="23"/>
            </a:xfrm>
            <a:custGeom>
              <a:avLst/>
              <a:gdLst>
                <a:gd name="T0" fmla="*/ 0 w 82"/>
                <a:gd name="T1" fmla="*/ 83 h 83"/>
                <a:gd name="T2" fmla="*/ 41 w 82"/>
                <a:gd name="T3" fmla="*/ 0 h 83"/>
                <a:gd name="T4" fmla="*/ 82 w 82"/>
                <a:gd name="T5" fmla="*/ 83 h 83"/>
                <a:gd name="T6" fmla="*/ 0 w 82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83">
                  <a:moveTo>
                    <a:pt x="0" y="83"/>
                  </a:moveTo>
                  <a:lnTo>
                    <a:pt x="41" y="0"/>
                  </a:lnTo>
                  <a:lnTo>
                    <a:pt x="82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456" name="Freeform 600"/>
            <p:cNvSpPr>
              <a:spLocks/>
            </p:cNvSpPr>
            <p:nvPr/>
          </p:nvSpPr>
          <p:spPr bwMode="auto">
            <a:xfrm>
              <a:off x="3955" y="2369"/>
              <a:ext cx="19" cy="23"/>
            </a:xfrm>
            <a:custGeom>
              <a:avLst/>
              <a:gdLst>
                <a:gd name="T0" fmla="*/ 0 w 83"/>
                <a:gd name="T1" fmla="*/ 83 h 83"/>
                <a:gd name="T2" fmla="*/ 41 w 83"/>
                <a:gd name="T3" fmla="*/ 0 h 83"/>
                <a:gd name="T4" fmla="*/ 83 w 83"/>
                <a:gd name="T5" fmla="*/ 83 h 83"/>
                <a:gd name="T6" fmla="*/ 0 w 83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83">
                  <a:moveTo>
                    <a:pt x="0" y="83"/>
                  </a:moveTo>
                  <a:lnTo>
                    <a:pt x="41" y="0"/>
                  </a:lnTo>
                  <a:lnTo>
                    <a:pt x="83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457" name="Freeform 601"/>
            <p:cNvSpPr>
              <a:spLocks/>
            </p:cNvSpPr>
            <p:nvPr/>
          </p:nvSpPr>
          <p:spPr bwMode="auto">
            <a:xfrm>
              <a:off x="4001" y="2375"/>
              <a:ext cx="20" cy="22"/>
            </a:xfrm>
            <a:custGeom>
              <a:avLst/>
              <a:gdLst>
                <a:gd name="T0" fmla="*/ 0 w 82"/>
                <a:gd name="T1" fmla="*/ 83 h 83"/>
                <a:gd name="T2" fmla="*/ 41 w 82"/>
                <a:gd name="T3" fmla="*/ 0 h 83"/>
                <a:gd name="T4" fmla="*/ 82 w 82"/>
                <a:gd name="T5" fmla="*/ 83 h 83"/>
                <a:gd name="T6" fmla="*/ 0 w 82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83">
                  <a:moveTo>
                    <a:pt x="0" y="83"/>
                  </a:moveTo>
                  <a:lnTo>
                    <a:pt x="41" y="0"/>
                  </a:lnTo>
                  <a:lnTo>
                    <a:pt x="82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458" name="Freeform 602"/>
            <p:cNvSpPr>
              <a:spLocks/>
            </p:cNvSpPr>
            <p:nvPr/>
          </p:nvSpPr>
          <p:spPr bwMode="auto">
            <a:xfrm>
              <a:off x="4048" y="2361"/>
              <a:ext cx="20" cy="22"/>
            </a:xfrm>
            <a:custGeom>
              <a:avLst/>
              <a:gdLst>
                <a:gd name="T0" fmla="*/ 0 w 83"/>
                <a:gd name="T1" fmla="*/ 83 h 83"/>
                <a:gd name="T2" fmla="*/ 42 w 83"/>
                <a:gd name="T3" fmla="*/ 0 h 83"/>
                <a:gd name="T4" fmla="*/ 83 w 83"/>
                <a:gd name="T5" fmla="*/ 83 h 83"/>
                <a:gd name="T6" fmla="*/ 0 w 83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83">
                  <a:moveTo>
                    <a:pt x="0" y="83"/>
                  </a:moveTo>
                  <a:lnTo>
                    <a:pt x="42" y="0"/>
                  </a:lnTo>
                  <a:lnTo>
                    <a:pt x="83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459" name="Freeform 603"/>
            <p:cNvSpPr>
              <a:spLocks/>
            </p:cNvSpPr>
            <p:nvPr/>
          </p:nvSpPr>
          <p:spPr bwMode="auto">
            <a:xfrm>
              <a:off x="4095" y="2292"/>
              <a:ext cx="19" cy="23"/>
            </a:xfrm>
            <a:custGeom>
              <a:avLst/>
              <a:gdLst>
                <a:gd name="T0" fmla="*/ 0 w 83"/>
                <a:gd name="T1" fmla="*/ 82 h 82"/>
                <a:gd name="T2" fmla="*/ 42 w 83"/>
                <a:gd name="T3" fmla="*/ 0 h 82"/>
                <a:gd name="T4" fmla="*/ 83 w 83"/>
                <a:gd name="T5" fmla="*/ 82 h 82"/>
                <a:gd name="T6" fmla="*/ 0 w 83"/>
                <a:gd name="T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82">
                  <a:moveTo>
                    <a:pt x="0" y="82"/>
                  </a:moveTo>
                  <a:lnTo>
                    <a:pt x="42" y="0"/>
                  </a:lnTo>
                  <a:lnTo>
                    <a:pt x="83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460" name="Freeform 604"/>
            <p:cNvSpPr>
              <a:spLocks/>
            </p:cNvSpPr>
            <p:nvPr/>
          </p:nvSpPr>
          <p:spPr bwMode="auto">
            <a:xfrm>
              <a:off x="4142" y="2257"/>
              <a:ext cx="20" cy="22"/>
            </a:xfrm>
            <a:custGeom>
              <a:avLst/>
              <a:gdLst>
                <a:gd name="T0" fmla="*/ 0 w 83"/>
                <a:gd name="T1" fmla="*/ 83 h 83"/>
                <a:gd name="T2" fmla="*/ 41 w 83"/>
                <a:gd name="T3" fmla="*/ 0 h 83"/>
                <a:gd name="T4" fmla="*/ 83 w 83"/>
                <a:gd name="T5" fmla="*/ 83 h 83"/>
                <a:gd name="T6" fmla="*/ 0 w 83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83">
                  <a:moveTo>
                    <a:pt x="0" y="83"/>
                  </a:moveTo>
                  <a:lnTo>
                    <a:pt x="41" y="0"/>
                  </a:lnTo>
                  <a:lnTo>
                    <a:pt x="83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461" name="Freeform 605"/>
            <p:cNvSpPr>
              <a:spLocks/>
            </p:cNvSpPr>
            <p:nvPr/>
          </p:nvSpPr>
          <p:spPr bwMode="auto">
            <a:xfrm>
              <a:off x="4189" y="2285"/>
              <a:ext cx="19" cy="23"/>
            </a:xfrm>
            <a:custGeom>
              <a:avLst/>
              <a:gdLst>
                <a:gd name="T0" fmla="*/ 0 w 83"/>
                <a:gd name="T1" fmla="*/ 83 h 83"/>
                <a:gd name="T2" fmla="*/ 42 w 83"/>
                <a:gd name="T3" fmla="*/ 0 h 83"/>
                <a:gd name="T4" fmla="*/ 83 w 83"/>
                <a:gd name="T5" fmla="*/ 83 h 83"/>
                <a:gd name="T6" fmla="*/ 0 w 83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83">
                  <a:moveTo>
                    <a:pt x="0" y="83"/>
                  </a:moveTo>
                  <a:lnTo>
                    <a:pt x="42" y="0"/>
                  </a:lnTo>
                  <a:lnTo>
                    <a:pt x="83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462" name="Freeform 606"/>
            <p:cNvSpPr>
              <a:spLocks/>
            </p:cNvSpPr>
            <p:nvPr/>
          </p:nvSpPr>
          <p:spPr bwMode="auto">
            <a:xfrm>
              <a:off x="4235" y="2299"/>
              <a:ext cx="20" cy="22"/>
            </a:xfrm>
            <a:custGeom>
              <a:avLst/>
              <a:gdLst>
                <a:gd name="T0" fmla="*/ 0 w 83"/>
                <a:gd name="T1" fmla="*/ 83 h 83"/>
                <a:gd name="T2" fmla="*/ 41 w 83"/>
                <a:gd name="T3" fmla="*/ 0 h 83"/>
                <a:gd name="T4" fmla="*/ 83 w 83"/>
                <a:gd name="T5" fmla="*/ 83 h 83"/>
                <a:gd name="T6" fmla="*/ 0 w 83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83">
                  <a:moveTo>
                    <a:pt x="0" y="83"/>
                  </a:moveTo>
                  <a:lnTo>
                    <a:pt x="41" y="0"/>
                  </a:lnTo>
                  <a:lnTo>
                    <a:pt x="83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463" name="Freeform 607"/>
            <p:cNvSpPr>
              <a:spLocks/>
            </p:cNvSpPr>
            <p:nvPr/>
          </p:nvSpPr>
          <p:spPr bwMode="auto">
            <a:xfrm>
              <a:off x="4282" y="2278"/>
              <a:ext cx="20" cy="21"/>
            </a:xfrm>
            <a:custGeom>
              <a:avLst/>
              <a:gdLst>
                <a:gd name="T0" fmla="*/ 0 w 83"/>
                <a:gd name="T1" fmla="*/ 83 h 83"/>
                <a:gd name="T2" fmla="*/ 42 w 83"/>
                <a:gd name="T3" fmla="*/ 0 h 83"/>
                <a:gd name="T4" fmla="*/ 83 w 83"/>
                <a:gd name="T5" fmla="*/ 83 h 83"/>
                <a:gd name="T6" fmla="*/ 0 w 83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83">
                  <a:moveTo>
                    <a:pt x="0" y="83"/>
                  </a:moveTo>
                  <a:lnTo>
                    <a:pt x="42" y="0"/>
                  </a:lnTo>
                  <a:lnTo>
                    <a:pt x="83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464" name="Freeform 608"/>
            <p:cNvSpPr>
              <a:spLocks/>
            </p:cNvSpPr>
            <p:nvPr/>
          </p:nvSpPr>
          <p:spPr bwMode="auto">
            <a:xfrm>
              <a:off x="4328" y="2290"/>
              <a:ext cx="20" cy="23"/>
            </a:xfrm>
            <a:custGeom>
              <a:avLst/>
              <a:gdLst>
                <a:gd name="T0" fmla="*/ 0 w 83"/>
                <a:gd name="T1" fmla="*/ 83 h 83"/>
                <a:gd name="T2" fmla="*/ 41 w 83"/>
                <a:gd name="T3" fmla="*/ 0 h 83"/>
                <a:gd name="T4" fmla="*/ 83 w 83"/>
                <a:gd name="T5" fmla="*/ 83 h 83"/>
                <a:gd name="T6" fmla="*/ 0 w 83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83">
                  <a:moveTo>
                    <a:pt x="0" y="83"/>
                  </a:moveTo>
                  <a:lnTo>
                    <a:pt x="41" y="0"/>
                  </a:lnTo>
                  <a:lnTo>
                    <a:pt x="83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465" name="Freeform 609"/>
            <p:cNvSpPr>
              <a:spLocks/>
            </p:cNvSpPr>
            <p:nvPr/>
          </p:nvSpPr>
          <p:spPr bwMode="auto">
            <a:xfrm>
              <a:off x="4375" y="2287"/>
              <a:ext cx="20" cy="21"/>
            </a:xfrm>
            <a:custGeom>
              <a:avLst/>
              <a:gdLst>
                <a:gd name="T0" fmla="*/ 0 w 83"/>
                <a:gd name="T1" fmla="*/ 83 h 83"/>
                <a:gd name="T2" fmla="*/ 42 w 83"/>
                <a:gd name="T3" fmla="*/ 0 h 83"/>
                <a:gd name="T4" fmla="*/ 83 w 83"/>
                <a:gd name="T5" fmla="*/ 83 h 83"/>
                <a:gd name="T6" fmla="*/ 0 w 83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83">
                  <a:moveTo>
                    <a:pt x="0" y="83"/>
                  </a:moveTo>
                  <a:lnTo>
                    <a:pt x="42" y="0"/>
                  </a:lnTo>
                  <a:lnTo>
                    <a:pt x="83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466" name="Freeform 610"/>
            <p:cNvSpPr>
              <a:spLocks/>
            </p:cNvSpPr>
            <p:nvPr/>
          </p:nvSpPr>
          <p:spPr bwMode="auto">
            <a:xfrm>
              <a:off x="4423" y="2220"/>
              <a:ext cx="19" cy="23"/>
            </a:xfrm>
            <a:custGeom>
              <a:avLst/>
              <a:gdLst>
                <a:gd name="T0" fmla="*/ 0 w 83"/>
                <a:gd name="T1" fmla="*/ 83 h 83"/>
                <a:gd name="T2" fmla="*/ 41 w 83"/>
                <a:gd name="T3" fmla="*/ 0 h 83"/>
                <a:gd name="T4" fmla="*/ 83 w 83"/>
                <a:gd name="T5" fmla="*/ 83 h 83"/>
                <a:gd name="T6" fmla="*/ 0 w 83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83">
                  <a:moveTo>
                    <a:pt x="0" y="83"/>
                  </a:moveTo>
                  <a:lnTo>
                    <a:pt x="41" y="0"/>
                  </a:lnTo>
                  <a:lnTo>
                    <a:pt x="83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467" name="Freeform 611"/>
            <p:cNvSpPr>
              <a:spLocks/>
            </p:cNvSpPr>
            <p:nvPr/>
          </p:nvSpPr>
          <p:spPr bwMode="auto">
            <a:xfrm>
              <a:off x="4469" y="2180"/>
              <a:ext cx="20" cy="22"/>
            </a:xfrm>
            <a:custGeom>
              <a:avLst/>
              <a:gdLst>
                <a:gd name="T0" fmla="*/ 0 w 83"/>
                <a:gd name="T1" fmla="*/ 82 h 82"/>
                <a:gd name="T2" fmla="*/ 41 w 83"/>
                <a:gd name="T3" fmla="*/ 0 h 82"/>
                <a:gd name="T4" fmla="*/ 83 w 83"/>
                <a:gd name="T5" fmla="*/ 82 h 82"/>
                <a:gd name="T6" fmla="*/ 0 w 83"/>
                <a:gd name="T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82">
                  <a:moveTo>
                    <a:pt x="0" y="82"/>
                  </a:moveTo>
                  <a:lnTo>
                    <a:pt x="41" y="0"/>
                  </a:lnTo>
                  <a:lnTo>
                    <a:pt x="83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468" name="Freeform 612"/>
            <p:cNvSpPr>
              <a:spLocks/>
            </p:cNvSpPr>
            <p:nvPr/>
          </p:nvSpPr>
          <p:spPr bwMode="auto">
            <a:xfrm>
              <a:off x="4517" y="2151"/>
              <a:ext cx="18" cy="23"/>
            </a:xfrm>
            <a:custGeom>
              <a:avLst/>
              <a:gdLst>
                <a:gd name="T0" fmla="*/ 0 w 82"/>
                <a:gd name="T1" fmla="*/ 83 h 83"/>
                <a:gd name="T2" fmla="*/ 41 w 82"/>
                <a:gd name="T3" fmla="*/ 0 h 83"/>
                <a:gd name="T4" fmla="*/ 82 w 82"/>
                <a:gd name="T5" fmla="*/ 83 h 83"/>
                <a:gd name="T6" fmla="*/ 0 w 82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83">
                  <a:moveTo>
                    <a:pt x="0" y="83"/>
                  </a:moveTo>
                  <a:lnTo>
                    <a:pt x="41" y="0"/>
                  </a:lnTo>
                  <a:lnTo>
                    <a:pt x="82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469" name="Freeform 613"/>
            <p:cNvSpPr>
              <a:spLocks/>
            </p:cNvSpPr>
            <p:nvPr/>
          </p:nvSpPr>
          <p:spPr bwMode="auto">
            <a:xfrm>
              <a:off x="4563" y="2094"/>
              <a:ext cx="19" cy="21"/>
            </a:xfrm>
            <a:custGeom>
              <a:avLst/>
              <a:gdLst>
                <a:gd name="T0" fmla="*/ 0 w 83"/>
                <a:gd name="T1" fmla="*/ 83 h 83"/>
                <a:gd name="T2" fmla="*/ 42 w 83"/>
                <a:gd name="T3" fmla="*/ 0 h 83"/>
                <a:gd name="T4" fmla="*/ 83 w 83"/>
                <a:gd name="T5" fmla="*/ 83 h 83"/>
                <a:gd name="T6" fmla="*/ 0 w 83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83">
                  <a:moveTo>
                    <a:pt x="0" y="83"/>
                  </a:moveTo>
                  <a:lnTo>
                    <a:pt x="42" y="0"/>
                  </a:lnTo>
                  <a:lnTo>
                    <a:pt x="83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470" name="Freeform 614"/>
            <p:cNvSpPr>
              <a:spLocks/>
            </p:cNvSpPr>
            <p:nvPr/>
          </p:nvSpPr>
          <p:spPr bwMode="auto">
            <a:xfrm>
              <a:off x="4610" y="2085"/>
              <a:ext cx="19" cy="22"/>
            </a:xfrm>
            <a:custGeom>
              <a:avLst/>
              <a:gdLst>
                <a:gd name="T0" fmla="*/ 0 w 82"/>
                <a:gd name="T1" fmla="*/ 83 h 83"/>
                <a:gd name="T2" fmla="*/ 41 w 82"/>
                <a:gd name="T3" fmla="*/ 0 h 83"/>
                <a:gd name="T4" fmla="*/ 82 w 82"/>
                <a:gd name="T5" fmla="*/ 83 h 83"/>
                <a:gd name="T6" fmla="*/ 0 w 82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83">
                  <a:moveTo>
                    <a:pt x="0" y="83"/>
                  </a:moveTo>
                  <a:lnTo>
                    <a:pt x="41" y="0"/>
                  </a:lnTo>
                  <a:lnTo>
                    <a:pt x="82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471" name="Freeform 615"/>
            <p:cNvSpPr>
              <a:spLocks/>
            </p:cNvSpPr>
            <p:nvPr/>
          </p:nvSpPr>
          <p:spPr bwMode="auto">
            <a:xfrm>
              <a:off x="4656" y="2087"/>
              <a:ext cx="20" cy="22"/>
            </a:xfrm>
            <a:custGeom>
              <a:avLst/>
              <a:gdLst>
                <a:gd name="T0" fmla="*/ 0 w 83"/>
                <a:gd name="T1" fmla="*/ 83 h 83"/>
                <a:gd name="T2" fmla="*/ 41 w 83"/>
                <a:gd name="T3" fmla="*/ 0 h 83"/>
                <a:gd name="T4" fmla="*/ 83 w 83"/>
                <a:gd name="T5" fmla="*/ 83 h 83"/>
                <a:gd name="T6" fmla="*/ 0 w 83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83">
                  <a:moveTo>
                    <a:pt x="0" y="83"/>
                  </a:moveTo>
                  <a:lnTo>
                    <a:pt x="41" y="0"/>
                  </a:lnTo>
                  <a:lnTo>
                    <a:pt x="83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472" name="Freeform 616"/>
            <p:cNvSpPr>
              <a:spLocks/>
            </p:cNvSpPr>
            <p:nvPr/>
          </p:nvSpPr>
          <p:spPr bwMode="auto">
            <a:xfrm>
              <a:off x="4703" y="2006"/>
              <a:ext cx="20" cy="22"/>
            </a:xfrm>
            <a:custGeom>
              <a:avLst/>
              <a:gdLst>
                <a:gd name="T0" fmla="*/ 0 w 83"/>
                <a:gd name="T1" fmla="*/ 82 h 82"/>
                <a:gd name="T2" fmla="*/ 42 w 83"/>
                <a:gd name="T3" fmla="*/ 0 h 82"/>
                <a:gd name="T4" fmla="*/ 83 w 83"/>
                <a:gd name="T5" fmla="*/ 82 h 82"/>
                <a:gd name="T6" fmla="*/ 0 w 83"/>
                <a:gd name="T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82">
                  <a:moveTo>
                    <a:pt x="0" y="82"/>
                  </a:moveTo>
                  <a:lnTo>
                    <a:pt x="42" y="0"/>
                  </a:lnTo>
                  <a:lnTo>
                    <a:pt x="83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473" name="Freeform 617"/>
            <p:cNvSpPr>
              <a:spLocks/>
            </p:cNvSpPr>
            <p:nvPr/>
          </p:nvSpPr>
          <p:spPr bwMode="auto">
            <a:xfrm>
              <a:off x="4750" y="1942"/>
              <a:ext cx="20" cy="22"/>
            </a:xfrm>
            <a:custGeom>
              <a:avLst/>
              <a:gdLst>
                <a:gd name="T0" fmla="*/ 0 w 83"/>
                <a:gd name="T1" fmla="*/ 83 h 83"/>
                <a:gd name="T2" fmla="*/ 41 w 83"/>
                <a:gd name="T3" fmla="*/ 0 h 83"/>
                <a:gd name="T4" fmla="*/ 83 w 83"/>
                <a:gd name="T5" fmla="*/ 83 h 83"/>
                <a:gd name="T6" fmla="*/ 0 w 83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83">
                  <a:moveTo>
                    <a:pt x="0" y="83"/>
                  </a:moveTo>
                  <a:lnTo>
                    <a:pt x="41" y="0"/>
                  </a:lnTo>
                  <a:lnTo>
                    <a:pt x="83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474" name="Freeform 618"/>
            <p:cNvSpPr>
              <a:spLocks/>
            </p:cNvSpPr>
            <p:nvPr/>
          </p:nvSpPr>
          <p:spPr bwMode="auto">
            <a:xfrm>
              <a:off x="4797" y="1933"/>
              <a:ext cx="20" cy="21"/>
            </a:xfrm>
            <a:custGeom>
              <a:avLst/>
              <a:gdLst>
                <a:gd name="T0" fmla="*/ 0 w 82"/>
                <a:gd name="T1" fmla="*/ 83 h 83"/>
                <a:gd name="T2" fmla="*/ 41 w 82"/>
                <a:gd name="T3" fmla="*/ 0 h 83"/>
                <a:gd name="T4" fmla="*/ 82 w 82"/>
                <a:gd name="T5" fmla="*/ 83 h 83"/>
                <a:gd name="T6" fmla="*/ 0 w 82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83">
                  <a:moveTo>
                    <a:pt x="0" y="83"/>
                  </a:moveTo>
                  <a:lnTo>
                    <a:pt x="41" y="0"/>
                  </a:lnTo>
                  <a:lnTo>
                    <a:pt x="82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475" name="Freeform 619"/>
            <p:cNvSpPr>
              <a:spLocks/>
            </p:cNvSpPr>
            <p:nvPr/>
          </p:nvSpPr>
          <p:spPr bwMode="auto">
            <a:xfrm>
              <a:off x="3346" y="2367"/>
              <a:ext cx="19" cy="22"/>
            </a:xfrm>
            <a:custGeom>
              <a:avLst/>
              <a:gdLst>
                <a:gd name="T0" fmla="*/ 0 w 83"/>
                <a:gd name="T1" fmla="*/ 0 h 83"/>
                <a:gd name="T2" fmla="*/ 41 w 83"/>
                <a:gd name="T3" fmla="*/ 83 h 83"/>
                <a:gd name="T4" fmla="*/ 83 w 83"/>
                <a:gd name="T5" fmla="*/ 0 h 83"/>
                <a:gd name="T6" fmla="*/ 0 w 83"/>
                <a:gd name="T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83">
                  <a:moveTo>
                    <a:pt x="0" y="0"/>
                  </a:moveTo>
                  <a:lnTo>
                    <a:pt x="41" y="83"/>
                  </a:lnTo>
                  <a:lnTo>
                    <a:pt x="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476" name="Freeform 620"/>
            <p:cNvSpPr>
              <a:spLocks/>
            </p:cNvSpPr>
            <p:nvPr/>
          </p:nvSpPr>
          <p:spPr bwMode="auto">
            <a:xfrm>
              <a:off x="3393" y="2326"/>
              <a:ext cx="19" cy="22"/>
            </a:xfrm>
            <a:custGeom>
              <a:avLst/>
              <a:gdLst>
                <a:gd name="T0" fmla="*/ 0 w 82"/>
                <a:gd name="T1" fmla="*/ 0 h 82"/>
                <a:gd name="T2" fmla="*/ 41 w 82"/>
                <a:gd name="T3" fmla="*/ 82 h 82"/>
                <a:gd name="T4" fmla="*/ 82 w 82"/>
                <a:gd name="T5" fmla="*/ 0 h 82"/>
                <a:gd name="T6" fmla="*/ 0 w 82"/>
                <a:gd name="T7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82">
                  <a:moveTo>
                    <a:pt x="0" y="0"/>
                  </a:moveTo>
                  <a:lnTo>
                    <a:pt x="41" y="82"/>
                  </a:lnTo>
                  <a:lnTo>
                    <a:pt x="8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477" name="Freeform 621"/>
            <p:cNvSpPr>
              <a:spLocks/>
            </p:cNvSpPr>
            <p:nvPr/>
          </p:nvSpPr>
          <p:spPr bwMode="auto">
            <a:xfrm>
              <a:off x="3440" y="2328"/>
              <a:ext cx="20" cy="22"/>
            </a:xfrm>
            <a:custGeom>
              <a:avLst/>
              <a:gdLst>
                <a:gd name="T0" fmla="*/ 0 w 83"/>
                <a:gd name="T1" fmla="*/ 0 h 83"/>
                <a:gd name="T2" fmla="*/ 41 w 83"/>
                <a:gd name="T3" fmla="*/ 83 h 83"/>
                <a:gd name="T4" fmla="*/ 83 w 83"/>
                <a:gd name="T5" fmla="*/ 0 h 83"/>
                <a:gd name="T6" fmla="*/ 0 w 83"/>
                <a:gd name="T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83">
                  <a:moveTo>
                    <a:pt x="0" y="0"/>
                  </a:moveTo>
                  <a:lnTo>
                    <a:pt x="41" y="83"/>
                  </a:lnTo>
                  <a:lnTo>
                    <a:pt x="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478" name="Freeform 622"/>
            <p:cNvSpPr>
              <a:spLocks/>
            </p:cNvSpPr>
            <p:nvPr/>
          </p:nvSpPr>
          <p:spPr bwMode="auto">
            <a:xfrm>
              <a:off x="3487" y="2341"/>
              <a:ext cx="19" cy="22"/>
            </a:xfrm>
            <a:custGeom>
              <a:avLst/>
              <a:gdLst>
                <a:gd name="T0" fmla="*/ 0 w 82"/>
                <a:gd name="T1" fmla="*/ 0 h 83"/>
                <a:gd name="T2" fmla="*/ 41 w 82"/>
                <a:gd name="T3" fmla="*/ 83 h 83"/>
                <a:gd name="T4" fmla="*/ 82 w 82"/>
                <a:gd name="T5" fmla="*/ 0 h 83"/>
                <a:gd name="T6" fmla="*/ 0 w 82"/>
                <a:gd name="T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83">
                  <a:moveTo>
                    <a:pt x="0" y="0"/>
                  </a:moveTo>
                  <a:lnTo>
                    <a:pt x="41" y="83"/>
                  </a:lnTo>
                  <a:lnTo>
                    <a:pt x="8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479" name="Freeform 623"/>
            <p:cNvSpPr>
              <a:spLocks/>
            </p:cNvSpPr>
            <p:nvPr/>
          </p:nvSpPr>
          <p:spPr bwMode="auto">
            <a:xfrm>
              <a:off x="3533" y="2291"/>
              <a:ext cx="20" cy="22"/>
            </a:xfrm>
            <a:custGeom>
              <a:avLst/>
              <a:gdLst>
                <a:gd name="T0" fmla="*/ 0 w 83"/>
                <a:gd name="T1" fmla="*/ 0 h 83"/>
                <a:gd name="T2" fmla="*/ 41 w 83"/>
                <a:gd name="T3" fmla="*/ 83 h 83"/>
                <a:gd name="T4" fmla="*/ 83 w 83"/>
                <a:gd name="T5" fmla="*/ 0 h 83"/>
                <a:gd name="T6" fmla="*/ 0 w 83"/>
                <a:gd name="T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83">
                  <a:moveTo>
                    <a:pt x="0" y="0"/>
                  </a:moveTo>
                  <a:lnTo>
                    <a:pt x="41" y="83"/>
                  </a:lnTo>
                  <a:lnTo>
                    <a:pt x="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480" name="Freeform 624"/>
            <p:cNvSpPr>
              <a:spLocks/>
            </p:cNvSpPr>
            <p:nvPr/>
          </p:nvSpPr>
          <p:spPr bwMode="auto">
            <a:xfrm>
              <a:off x="3580" y="2267"/>
              <a:ext cx="19" cy="22"/>
            </a:xfrm>
            <a:custGeom>
              <a:avLst/>
              <a:gdLst>
                <a:gd name="T0" fmla="*/ 0 w 83"/>
                <a:gd name="T1" fmla="*/ 0 h 83"/>
                <a:gd name="T2" fmla="*/ 42 w 83"/>
                <a:gd name="T3" fmla="*/ 83 h 83"/>
                <a:gd name="T4" fmla="*/ 83 w 83"/>
                <a:gd name="T5" fmla="*/ 0 h 83"/>
                <a:gd name="T6" fmla="*/ 0 w 83"/>
                <a:gd name="T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83">
                  <a:moveTo>
                    <a:pt x="0" y="0"/>
                  </a:moveTo>
                  <a:lnTo>
                    <a:pt x="42" y="83"/>
                  </a:lnTo>
                  <a:lnTo>
                    <a:pt x="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481" name="Freeform 625"/>
            <p:cNvSpPr>
              <a:spLocks/>
            </p:cNvSpPr>
            <p:nvPr/>
          </p:nvSpPr>
          <p:spPr bwMode="auto">
            <a:xfrm>
              <a:off x="3626" y="2267"/>
              <a:ext cx="20" cy="22"/>
            </a:xfrm>
            <a:custGeom>
              <a:avLst/>
              <a:gdLst>
                <a:gd name="T0" fmla="*/ 0 w 83"/>
                <a:gd name="T1" fmla="*/ 0 h 83"/>
                <a:gd name="T2" fmla="*/ 41 w 83"/>
                <a:gd name="T3" fmla="*/ 83 h 83"/>
                <a:gd name="T4" fmla="*/ 83 w 83"/>
                <a:gd name="T5" fmla="*/ 0 h 83"/>
                <a:gd name="T6" fmla="*/ 0 w 83"/>
                <a:gd name="T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83">
                  <a:moveTo>
                    <a:pt x="0" y="0"/>
                  </a:moveTo>
                  <a:lnTo>
                    <a:pt x="41" y="83"/>
                  </a:lnTo>
                  <a:lnTo>
                    <a:pt x="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482" name="Freeform 626"/>
            <p:cNvSpPr>
              <a:spLocks/>
            </p:cNvSpPr>
            <p:nvPr/>
          </p:nvSpPr>
          <p:spPr bwMode="auto">
            <a:xfrm>
              <a:off x="3673" y="2255"/>
              <a:ext cx="20" cy="23"/>
            </a:xfrm>
            <a:custGeom>
              <a:avLst/>
              <a:gdLst>
                <a:gd name="T0" fmla="*/ 0 w 83"/>
                <a:gd name="T1" fmla="*/ 0 h 82"/>
                <a:gd name="T2" fmla="*/ 42 w 83"/>
                <a:gd name="T3" fmla="*/ 82 h 82"/>
                <a:gd name="T4" fmla="*/ 83 w 83"/>
                <a:gd name="T5" fmla="*/ 0 h 82"/>
                <a:gd name="T6" fmla="*/ 0 w 83"/>
                <a:gd name="T7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82">
                  <a:moveTo>
                    <a:pt x="0" y="0"/>
                  </a:moveTo>
                  <a:lnTo>
                    <a:pt x="42" y="82"/>
                  </a:lnTo>
                  <a:lnTo>
                    <a:pt x="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483" name="Freeform 627"/>
            <p:cNvSpPr>
              <a:spLocks/>
            </p:cNvSpPr>
            <p:nvPr/>
          </p:nvSpPr>
          <p:spPr bwMode="auto">
            <a:xfrm>
              <a:off x="3720" y="2247"/>
              <a:ext cx="20" cy="22"/>
            </a:xfrm>
            <a:custGeom>
              <a:avLst/>
              <a:gdLst>
                <a:gd name="T0" fmla="*/ 0 w 82"/>
                <a:gd name="T1" fmla="*/ 0 h 83"/>
                <a:gd name="T2" fmla="*/ 41 w 82"/>
                <a:gd name="T3" fmla="*/ 83 h 83"/>
                <a:gd name="T4" fmla="*/ 82 w 82"/>
                <a:gd name="T5" fmla="*/ 0 h 83"/>
                <a:gd name="T6" fmla="*/ 0 w 82"/>
                <a:gd name="T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83">
                  <a:moveTo>
                    <a:pt x="0" y="0"/>
                  </a:moveTo>
                  <a:lnTo>
                    <a:pt x="41" y="83"/>
                  </a:lnTo>
                  <a:lnTo>
                    <a:pt x="8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484" name="Freeform 628"/>
            <p:cNvSpPr>
              <a:spLocks/>
            </p:cNvSpPr>
            <p:nvPr/>
          </p:nvSpPr>
          <p:spPr bwMode="auto">
            <a:xfrm>
              <a:off x="3767" y="2294"/>
              <a:ext cx="20" cy="22"/>
            </a:xfrm>
            <a:custGeom>
              <a:avLst/>
              <a:gdLst>
                <a:gd name="T0" fmla="*/ 0 w 83"/>
                <a:gd name="T1" fmla="*/ 0 h 83"/>
                <a:gd name="T2" fmla="*/ 42 w 83"/>
                <a:gd name="T3" fmla="*/ 83 h 83"/>
                <a:gd name="T4" fmla="*/ 83 w 83"/>
                <a:gd name="T5" fmla="*/ 0 h 83"/>
                <a:gd name="T6" fmla="*/ 0 w 83"/>
                <a:gd name="T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83">
                  <a:moveTo>
                    <a:pt x="0" y="0"/>
                  </a:moveTo>
                  <a:lnTo>
                    <a:pt x="42" y="83"/>
                  </a:lnTo>
                  <a:lnTo>
                    <a:pt x="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485" name="Freeform 629"/>
            <p:cNvSpPr>
              <a:spLocks/>
            </p:cNvSpPr>
            <p:nvPr/>
          </p:nvSpPr>
          <p:spPr bwMode="auto">
            <a:xfrm>
              <a:off x="3814" y="2247"/>
              <a:ext cx="19" cy="22"/>
            </a:xfrm>
            <a:custGeom>
              <a:avLst/>
              <a:gdLst>
                <a:gd name="T0" fmla="*/ 0 w 83"/>
                <a:gd name="T1" fmla="*/ 0 h 83"/>
                <a:gd name="T2" fmla="*/ 41 w 83"/>
                <a:gd name="T3" fmla="*/ 83 h 83"/>
                <a:gd name="T4" fmla="*/ 83 w 83"/>
                <a:gd name="T5" fmla="*/ 0 h 83"/>
                <a:gd name="T6" fmla="*/ 0 w 83"/>
                <a:gd name="T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83">
                  <a:moveTo>
                    <a:pt x="0" y="0"/>
                  </a:moveTo>
                  <a:lnTo>
                    <a:pt x="41" y="83"/>
                  </a:lnTo>
                  <a:lnTo>
                    <a:pt x="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486" name="Freeform 630"/>
            <p:cNvSpPr>
              <a:spLocks/>
            </p:cNvSpPr>
            <p:nvPr/>
          </p:nvSpPr>
          <p:spPr bwMode="auto">
            <a:xfrm>
              <a:off x="3861" y="2234"/>
              <a:ext cx="19" cy="23"/>
            </a:xfrm>
            <a:custGeom>
              <a:avLst/>
              <a:gdLst>
                <a:gd name="T0" fmla="*/ 0 w 83"/>
                <a:gd name="T1" fmla="*/ 0 h 83"/>
                <a:gd name="T2" fmla="*/ 42 w 83"/>
                <a:gd name="T3" fmla="*/ 83 h 83"/>
                <a:gd name="T4" fmla="*/ 83 w 83"/>
                <a:gd name="T5" fmla="*/ 0 h 83"/>
                <a:gd name="T6" fmla="*/ 0 w 83"/>
                <a:gd name="T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83">
                  <a:moveTo>
                    <a:pt x="0" y="0"/>
                  </a:moveTo>
                  <a:lnTo>
                    <a:pt x="42" y="83"/>
                  </a:lnTo>
                  <a:lnTo>
                    <a:pt x="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487" name="Freeform 631"/>
            <p:cNvSpPr>
              <a:spLocks/>
            </p:cNvSpPr>
            <p:nvPr/>
          </p:nvSpPr>
          <p:spPr bwMode="auto">
            <a:xfrm>
              <a:off x="3908" y="2252"/>
              <a:ext cx="19" cy="23"/>
            </a:xfrm>
            <a:custGeom>
              <a:avLst/>
              <a:gdLst>
                <a:gd name="T0" fmla="*/ 0 w 82"/>
                <a:gd name="T1" fmla="*/ 0 h 83"/>
                <a:gd name="T2" fmla="*/ 41 w 82"/>
                <a:gd name="T3" fmla="*/ 83 h 83"/>
                <a:gd name="T4" fmla="*/ 82 w 82"/>
                <a:gd name="T5" fmla="*/ 0 h 83"/>
                <a:gd name="T6" fmla="*/ 0 w 82"/>
                <a:gd name="T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83">
                  <a:moveTo>
                    <a:pt x="0" y="0"/>
                  </a:moveTo>
                  <a:lnTo>
                    <a:pt x="41" y="83"/>
                  </a:lnTo>
                  <a:lnTo>
                    <a:pt x="8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488" name="Freeform 632"/>
            <p:cNvSpPr>
              <a:spLocks/>
            </p:cNvSpPr>
            <p:nvPr/>
          </p:nvSpPr>
          <p:spPr bwMode="auto">
            <a:xfrm>
              <a:off x="3955" y="2262"/>
              <a:ext cx="19" cy="22"/>
            </a:xfrm>
            <a:custGeom>
              <a:avLst/>
              <a:gdLst>
                <a:gd name="T0" fmla="*/ 0 w 83"/>
                <a:gd name="T1" fmla="*/ 0 h 83"/>
                <a:gd name="T2" fmla="*/ 41 w 83"/>
                <a:gd name="T3" fmla="*/ 83 h 83"/>
                <a:gd name="T4" fmla="*/ 83 w 83"/>
                <a:gd name="T5" fmla="*/ 0 h 83"/>
                <a:gd name="T6" fmla="*/ 0 w 83"/>
                <a:gd name="T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83">
                  <a:moveTo>
                    <a:pt x="0" y="0"/>
                  </a:moveTo>
                  <a:lnTo>
                    <a:pt x="41" y="83"/>
                  </a:lnTo>
                  <a:lnTo>
                    <a:pt x="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489" name="Freeform 633"/>
            <p:cNvSpPr>
              <a:spLocks/>
            </p:cNvSpPr>
            <p:nvPr/>
          </p:nvSpPr>
          <p:spPr bwMode="auto">
            <a:xfrm>
              <a:off x="4048" y="2188"/>
              <a:ext cx="20" cy="22"/>
            </a:xfrm>
            <a:custGeom>
              <a:avLst/>
              <a:gdLst>
                <a:gd name="T0" fmla="*/ 0 w 83"/>
                <a:gd name="T1" fmla="*/ 0 h 83"/>
                <a:gd name="T2" fmla="*/ 42 w 83"/>
                <a:gd name="T3" fmla="*/ 83 h 83"/>
                <a:gd name="T4" fmla="*/ 83 w 83"/>
                <a:gd name="T5" fmla="*/ 0 h 83"/>
                <a:gd name="T6" fmla="*/ 0 w 83"/>
                <a:gd name="T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83">
                  <a:moveTo>
                    <a:pt x="0" y="0"/>
                  </a:moveTo>
                  <a:lnTo>
                    <a:pt x="42" y="83"/>
                  </a:lnTo>
                  <a:lnTo>
                    <a:pt x="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490" name="Freeform 634"/>
            <p:cNvSpPr>
              <a:spLocks/>
            </p:cNvSpPr>
            <p:nvPr/>
          </p:nvSpPr>
          <p:spPr bwMode="auto">
            <a:xfrm>
              <a:off x="4095" y="2124"/>
              <a:ext cx="19" cy="23"/>
            </a:xfrm>
            <a:custGeom>
              <a:avLst/>
              <a:gdLst>
                <a:gd name="T0" fmla="*/ 0 w 83"/>
                <a:gd name="T1" fmla="*/ 0 h 83"/>
                <a:gd name="T2" fmla="*/ 42 w 83"/>
                <a:gd name="T3" fmla="*/ 83 h 83"/>
                <a:gd name="T4" fmla="*/ 83 w 83"/>
                <a:gd name="T5" fmla="*/ 0 h 83"/>
                <a:gd name="T6" fmla="*/ 0 w 83"/>
                <a:gd name="T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83">
                  <a:moveTo>
                    <a:pt x="0" y="0"/>
                  </a:moveTo>
                  <a:lnTo>
                    <a:pt x="42" y="83"/>
                  </a:lnTo>
                  <a:lnTo>
                    <a:pt x="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491" name="Freeform 635"/>
            <p:cNvSpPr>
              <a:spLocks/>
            </p:cNvSpPr>
            <p:nvPr/>
          </p:nvSpPr>
          <p:spPr bwMode="auto">
            <a:xfrm>
              <a:off x="4142" y="2106"/>
              <a:ext cx="20" cy="22"/>
            </a:xfrm>
            <a:custGeom>
              <a:avLst/>
              <a:gdLst>
                <a:gd name="T0" fmla="*/ 0 w 83"/>
                <a:gd name="T1" fmla="*/ 0 h 83"/>
                <a:gd name="T2" fmla="*/ 41 w 83"/>
                <a:gd name="T3" fmla="*/ 83 h 83"/>
                <a:gd name="T4" fmla="*/ 83 w 83"/>
                <a:gd name="T5" fmla="*/ 0 h 83"/>
                <a:gd name="T6" fmla="*/ 0 w 83"/>
                <a:gd name="T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83">
                  <a:moveTo>
                    <a:pt x="0" y="0"/>
                  </a:moveTo>
                  <a:lnTo>
                    <a:pt x="41" y="83"/>
                  </a:lnTo>
                  <a:lnTo>
                    <a:pt x="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492" name="Freeform 636"/>
            <p:cNvSpPr>
              <a:spLocks/>
            </p:cNvSpPr>
            <p:nvPr/>
          </p:nvSpPr>
          <p:spPr bwMode="auto">
            <a:xfrm>
              <a:off x="4189" y="2100"/>
              <a:ext cx="19" cy="22"/>
            </a:xfrm>
            <a:custGeom>
              <a:avLst/>
              <a:gdLst>
                <a:gd name="T0" fmla="*/ 0 w 83"/>
                <a:gd name="T1" fmla="*/ 0 h 83"/>
                <a:gd name="T2" fmla="*/ 42 w 83"/>
                <a:gd name="T3" fmla="*/ 83 h 83"/>
                <a:gd name="T4" fmla="*/ 83 w 83"/>
                <a:gd name="T5" fmla="*/ 0 h 83"/>
                <a:gd name="T6" fmla="*/ 0 w 83"/>
                <a:gd name="T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83">
                  <a:moveTo>
                    <a:pt x="0" y="0"/>
                  </a:moveTo>
                  <a:lnTo>
                    <a:pt x="42" y="83"/>
                  </a:lnTo>
                  <a:lnTo>
                    <a:pt x="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493" name="Freeform 637"/>
            <p:cNvSpPr>
              <a:spLocks/>
            </p:cNvSpPr>
            <p:nvPr/>
          </p:nvSpPr>
          <p:spPr bwMode="auto">
            <a:xfrm>
              <a:off x="4235" y="2094"/>
              <a:ext cx="20" cy="21"/>
            </a:xfrm>
            <a:custGeom>
              <a:avLst/>
              <a:gdLst>
                <a:gd name="T0" fmla="*/ 0 w 83"/>
                <a:gd name="T1" fmla="*/ 0 h 83"/>
                <a:gd name="T2" fmla="*/ 41 w 83"/>
                <a:gd name="T3" fmla="*/ 83 h 83"/>
                <a:gd name="T4" fmla="*/ 83 w 83"/>
                <a:gd name="T5" fmla="*/ 0 h 83"/>
                <a:gd name="T6" fmla="*/ 0 w 83"/>
                <a:gd name="T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83">
                  <a:moveTo>
                    <a:pt x="0" y="0"/>
                  </a:moveTo>
                  <a:lnTo>
                    <a:pt x="41" y="83"/>
                  </a:lnTo>
                  <a:lnTo>
                    <a:pt x="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494" name="Freeform 638"/>
            <p:cNvSpPr>
              <a:spLocks/>
            </p:cNvSpPr>
            <p:nvPr/>
          </p:nvSpPr>
          <p:spPr bwMode="auto">
            <a:xfrm>
              <a:off x="4282" y="2054"/>
              <a:ext cx="20" cy="22"/>
            </a:xfrm>
            <a:custGeom>
              <a:avLst/>
              <a:gdLst>
                <a:gd name="T0" fmla="*/ 0 w 83"/>
                <a:gd name="T1" fmla="*/ 0 h 83"/>
                <a:gd name="T2" fmla="*/ 42 w 83"/>
                <a:gd name="T3" fmla="*/ 83 h 83"/>
                <a:gd name="T4" fmla="*/ 83 w 83"/>
                <a:gd name="T5" fmla="*/ 0 h 83"/>
                <a:gd name="T6" fmla="*/ 0 w 83"/>
                <a:gd name="T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83">
                  <a:moveTo>
                    <a:pt x="0" y="0"/>
                  </a:moveTo>
                  <a:lnTo>
                    <a:pt x="42" y="83"/>
                  </a:lnTo>
                  <a:lnTo>
                    <a:pt x="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495" name="Freeform 639"/>
            <p:cNvSpPr>
              <a:spLocks/>
            </p:cNvSpPr>
            <p:nvPr/>
          </p:nvSpPr>
          <p:spPr bwMode="auto">
            <a:xfrm>
              <a:off x="4328" y="1996"/>
              <a:ext cx="20" cy="23"/>
            </a:xfrm>
            <a:custGeom>
              <a:avLst/>
              <a:gdLst>
                <a:gd name="T0" fmla="*/ 0 w 83"/>
                <a:gd name="T1" fmla="*/ 0 h 83"/>
                <a:gd name="T2" fmla="*/ 41 w 83"/>
                <a:gd name="T3" fmla="*/ 83 h 83"/>
                <a:gd name="T4" fmla="*/ 83 w 83"/>
                <a:gd name="T5" fmla="*/ 0 h 83"/>
                <a:gd name="T6" fmla="*/ 0 w 83"/>
                <a:gd name="T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83">
                  <a:moveTo>
                    <a:pt x="0" y="0"/>
                  </a:moveTo>
                  <a:lnTo>
                    <a:pt x="41" y="83"/>
                  </a:lnTo>
                  <a:lnTo>
                    <a:pt x="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496" name="Freeform 640"/>
            <p:cNvSpPr>
              <a:spLocks/>
            </p:cNvSpPr>
            <p:nvPr/>
          </p:nvSpPr>
          <p:spPr bwMode="auto">
            <a:xfrm>
              <a:off x="4375" y="1971"/>
              <a:ext cx="20" cy="22"/>
            </a:xfrm>
            <a:custGeom>
              <a:avLst/>
              <a:gdLst>
                <a:gd name="T0" fmla="*/ 0 w 83"/>
                <a:gd name="T1" fmla="*/ 0 h 83"/>
                <a:gd name="T2" fmla="*/ 42 w 83"/>
                <a:gd name="T3" fmla="*/ 83 h 83"/>
                <a:gd name="T4" fmla="*/ 83 w 83"/>
                <a:gd name="T5" fmla="*/ 0 h 83"/>
                <a:gd name="T6" fmla="*/ 0 w 83"/>
                <a:gd name="T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83">
                  <a:moveTo>
                    <a:pt x="0" y="0"/>
                  </a:moveTo>
                  <a:lnTo>
                    <a:pt x="42" y="83"/>
                  </a:lnTo>
                  <a:lnTo>
                    <a:pt x="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497" name="Freeform 641"/>
            <p:cNvSpPr>
              <a:spLocks/>
            </p:cNvSpPr>
            <p:nvPr/>
          </p:nvSpPr>
          <p:spPr bwMode="auto">
            <a:xfrm>
              <a:off x="4423" y="1945"/>
              <a:ext cx="19" cy="23"/>
            </a:xfrm>
            <a:custGeom>
              <a:avLst/>
              <a:gdLst>
                <a:gd name="T0" fmla="*/ 0 w 83"/>
                <a:gd name="T1" fmla="*/ 0 h 83"/>
                <a:gd name="T2" fmla="*/ 41 w 83"/>
                <a:gd name="T3" fmla="*/ 83 h 83"/>
                <a:gd name="T4" fmla="*/ 83 w 83"/>
                <a:gd name="T5" fmla="*/ 0 h 83"/>
                <a:gd name="T6" fmla="*/ 0 w 83"/>
                <a:gd name="T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83">
                  <a:moveTo>
                    <a:pt x="0" y="0"/>
                  </a:moveTo>
                  <a:lnTo>
                    <a:pt x="41" y="83"/>
                  </a:lnTo>
                  <a:lnTo>
                    <a:pt x="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498" name="Freeform 642"/>
            <p:cNvSpPr>
              <a:spLocks/>
            </p:cNvSpPr>
            <p:nvPr/>
          </p:nvSpPr>
          <p:spPr bwMode="auto">
            <a:xfrm>
              <a:off x="4469" y="1936"/>
              <a:ext cx="20" cy="23"/>
            </a:xfrm>
            <a:custGeom>
              <a:avLst/>
              <a:gdLst>
                <a:gd name="T0" fmla="*/ 0 w 83"/>
                <a:gd name="T1" fmla="*/ 0 h 83"/>
                <a:gd name="T2" fmla="*/ 41 w 83"/>
                <a:gd name="T3" fmla="*/ 83 h 83"/>
                <a:gd name="T4" fmla="*/ 83 w 83"/>
                <a:gd name="T5" fmla="*/ 0 h 83"/>
                <a:gd name="T6" fmla="*/ 0 w 83"/>
                <a:gd name="T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83">
                  <a:moveTo>
                    <a:pt x="0" y="0"/>
                  </a:moveTo>
                  <a:lnTo>
                    <a:pt x="41" y="83"/>
                  </a:lnTo>
                  <a:lnTo>
                    <a:pt x="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499" name="Freeform 643"/>
            <p:cNvSpPr>
              <a:spLocks/>
            </p:cNvSpPr>
            <p:nvPr/>
          </p:nvSpPr>
          <p:spPr bwMode="auto">
            <a:xfrm>
              <a:off x="4517" y="1845"/>
              <a:ext cx="18" cy="22"/>
            </a:xfrm>
            <a:custGeom>
              <a:avLst/>
              <a:gdLst>
                <a:gd name="T0" fmla="*/ 0 w 82"/>
                <a:gd name="T1" fmla="*/ 0 h 83"/>
                <a:gd name="T2" fmla="*/ 41 w 82"/>
                <a:gd name="T3" fmla="*/ 83 h 83"/>
                <a:gd name="T4" fmla="*/ 82 w 82"/>
                <a:gd name="T5" fmla="*/ 0 h 83"/>
                <a:gd name="T6" fmla="*/ 0 w 82"/>
                <a:gd name="T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83">
                  <a:moveTo>
                    <a:pt x="0" y="0"/>
                  </a:moveTo>
                  <a:lnTo>
                    <a:pt x="41" y="83"/>
                  </a:lnTo>
                  <a:lnTo>
                    <a:pt x="8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500" name="Freeform 644"/>
            <p:cNvSpPr>
              <a:spLocks/>
            </p:cNvSpPr>
            <p:nvPr/>
          </p:nvSpPr>
          <p:spPr bwMode="auto">
            <a:xfrm>
              <a:off x="4563" y="1833"/>
              <a:ext cx="19" cy="23"/>
            </a:xfrm>
            <a:custGeom>
              <a:avLst/>
              <a:gdLst>
                <a:gd name="T0" fmla="*/ 0 w 83"/>
                <a:gd name="T1" fmla="*/ 0 h 83"/>
                <a:gd name="T2" fmla="*/ 42 w 83"/>
                <a:gd name="T3" fmla="*/ 83 h 83"/>
                <a:gd name="T4" fmla="*/ 83 w 83"/>
                <a:gd name="T5" fmla="*/ 0 h 83"/>
                <a:gd name="T6" fmla="*/ 0 w 83"/>
                <a:gd name="T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83">
                  <a:moveTo>
                    <a:pt x="0" y="0"/>
                  </a:moveTo>
                  <a:lnTo>
                    <a:pt x="42" y="83"/>
                  </a:lnTo>
                  <a:lnTo>
                    <a:pt x="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501" name="Freeform 645"/>
            <p:cNvSpPr>
              <a:spLocks/>
            </p:cNvSpPr>
            <p:nvPr/>
          </p:nvSpPr>
          <p:spPr bwMode="auto">
            <a:xfrm>
              <a:off x="4610" y="1765"/>
              <a:ext cx="19" cy="22"/>
            </a:xfrm>
            <a:custGeom>
              <a:avLst/>
              <a:gdLst>
                <a:gd name="T0" fmla="*/ 0 w 82"/>
                <a:gd name="T1" fmla="*/ 0 h 83"/>
                <a:gd name="T2" fmla="*/ 41 w 82"/>
                <a:gd name="T3" fmla="*/ 83 h 83"/>
                <a:gd name="T4" fmla="*/ 82 w 82"/>
                <a:gd name="T5" fmla="*/ 0 h 83"/>
                <a:gd name="T6" fmla="*/ 0 w 82"/>
                <a:gd name="T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83">
                  <a:moveTo>
                    <a:pt x="0" y="0"/>
                  </a:moveTo>
                  <a:lnTo>
                    <a:pt x="41" y="83"/>
                  </a:lnTo>
                  <a:lnTo>
                    <a:pt x="8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502" name="Freeform 646"/>
            <p:cNvSpPr>
              <a:spLocks/>
            </p:cNvSpPr>
            <p:nvPr/>
          </p:nvSpPr>
          <p:spPr bwMode="auto">
            <a:xfrm>
              <a:off x="4656" y="1752"/>
              <a:ext cx="20" cy="23"/>
            </a:xfrm>
            <a:custGeom>
              <a:avLst/>
              <a:gdLst>
                <a:gd name="T0" fmla="*/ 0 w 83"/>
                <a:gd name="T1" fmla="*/ 0 h 83"/>
                <a:gd name="T2" fmla="*/ 41 w 83"/>
                <a:gd name="T3" fmla="*/ 83 h 83"/>
                <a:gd name="T4" fmla="*/ 83 w 83"/>
                <a:gd name="T5" fmla="*/ 0 h 83"/>
                <a:gd name="T6" fmla="*/ 0 w 83"/>
                <a:gd name="T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83">
                  <a:moveTo>
                    <a:pt x="0" y="0"/>
                  </a:moveTo>
                  <a:lnTo>
                    <a:pt x="41" y="83"/>
                  </a:lnTo>
                  <a:lnTo>
                    <a:pt x="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503" name="Freeform 647"/>
            <p:cNvSpPr>
              <a:spLocks/>
            </p:cNvSpPr>
            <p:nvPr/>
          </p:nvSpPr>
          <p:spPr bwMode="auto">
            <a:xfrm>
              <a:off x="4703" y="1713"/>
              <a:ext cx="20" cy="23"/>
            </a:xfrm>
            <a:custGeom>
              <a:avLst/>
              <a:gdLst>
                <a:gd name="T0" fmla="*/ 0 w 83"/>
                <a:gd name="T1" fmla="*/ 0 h 83"/>
                <a:gd name="T2" fmla="*/ 42 w 83"/>
                <a:gd name="T3" fmla="*/ 83 h 83"/>
                <a:gd name="T4" fmla="*/ 83 w 83"/>
                <a:gd name="T5" fmla="*/ 0 h 83"/>
                <a:gd name="T6" fmla="*/ 0 w 83"/>
                <a:gd name="T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83">
                  <a:moveTo>
                    <a:pt x="0" y="0"/>
                  </a:moveTo>
                  <a:lnTo>
                    <a:pt x="42" y="83"/>
                  </a:lnTo>
                  <a:lnTo>
                    <a:pt x="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504" name="Freeform 648"/>
            <p:cNvSpPr>
              <a:spLocks/>
            </p:cNvSpPr>
            <p:nvPr/>
          </p:nvSpPr>
          <p:spPr bwMode="auto">
            <a:xfrm>
              <a:off x="4750" y="1708"/>
              <a:ext cx="20" cy="21"/>
            </a:xfrm>
            <a:custGeom>
              <a:avLst/>
              <a:gdLst>
                <a:gd name="T0" fmla="*/ 0 w 83"/>
                <a:gd name="T1" fmla="*/ 0 h 83"/>
                <a:gd name="T2" fmla="*/ 41 w 83"/>
                <a:gd name="T3" fmla="*/ 83 h 83"/>
                <a:gd name="T4" fmla="*/ 83 w 83"/>
                <a:gd name="T5" fmla="*/ 0 h 83"/>
                <a:gd name="T6" fmla="*/ 0 w 83"/>
                <a:gd name="T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83">
                  <a:moveTo>
                    <a:pt x="0" y="0"/>
                  </a:moveTo>
                  <a:lnTo>
                    <a:pt x="41" y="83"/>
                  </a:lnTo>
                  <a:lnTo>
                    <a:pt x="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505" name="Freeform 649"/>
            <p:cNvSpPr>
              <a:spLocks/>
            </p:cNvSpPr>
            <p:nvPr/>
          </p:nvSpPr>
          <p:spPr bwMode="auto">
            <a:xfrm>
              <a:off x="4797" y="1691"/>
              <a:ext cx="20" cy="22"/>
            </a:xfrm>
            <a:custGeom>
              <a:avLst/>
              <a:gdLst>
                <a:gd name="T0" fmla="*/ 0 w 82"/>
                <a:gd name="T1" fmla="*/ 0 h 82"/>
                <a:gd name="T2" fmla="*/ 41 w 82"/>
                <a:gd name="T3" fmla="*/ 82 h 82"/>
                <a:gd name="T4" fmla="*/ 82 w 82"/>
                <a:gd name="T5" fmla="*/ 0 h 82"/>
                <a:gd name="T6" fmla="*/ 0 w 82"/>
                <a:gd name="T7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82">
                  <a:moveTo>
                    <a:pt x="0" y="0"/>
                  </a:moveTo>
                  <a:lnTo>
                    <a:pt x="41" y="82"/>
                  </a:lnTo>
                  <a:lnTo>
                    <a:pt x="8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506" name="Oval 650"/>
            <p:cNvSpPr>
              <a:spLocks noChangeArrowheads="1"/>
            </p:cNvSpPr>
            <p:nvPr/>
          </p:nvSpPr>
          <p:spPr bwMode="auto">
            <a:xfrm>
              <a:off x="3299" y="2355"/>
              <a:ext cx="17" cy="19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507" name="Oval 651"/>
            <p:cNvSpPr>
              <a:spLocks noChangeArrowheads="1"/>
            </p:cNvSpPr>
            <p:nvPr/>
          </p:nvSpPr>
          <p:spPr bwMode="auto">
            <a:xfrm>
              <a:off x="3345" y="2322"/>
              <a:ext cx="16" cy="19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508" name="Oval 652"/>
            <p:cNvSpPr>
              <a:spLocks noChangeArrowheads="1"/>
            </p:cNvSpPr>
            <p:nvPr/>
          </p:nvSpPr>
          <p:spPr bwMode="auto">
            <a:xfrm>
              <a:off x="3393" y="2274"/>
              <a:ext cx="17" cy="1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509" name="Oval 653"/>
            <p:cNvSpPr>
              <a:spLocks noChangeArrowheads="1"/>
            </p:cNvSpPr>
            <p:nvPr/>
          </p:nvSpPr>
          <p:spPr bwMode="auto">
            <a:xfrm>
              <a:off x="3440" y="2207"/>
              <a:ext cx="16" cy="1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510" name="Oval 654"/>
            <p:cNvSpPr>
              <a:spLocks noChangeArrowheads="1"/>
            </p:cNvSpPr>
            <p:nvPr/>
          </p:nvSpPr>
          <p:spPr bwMode="auto">
            <a:xfrm>
              <a:off x="3489" y="2196"/>
              <a:ext cx="15" cy="19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511" name="Oval 655"/>
            <p:cNvSpPr>
              <a:spLocks noChangeArrowheads="1"/>
            </p:cNvSpPr>
            <p:nvPr/>
          </p:nvSpPr>
          <p:spPr bwMode="auto">
            <a:xfrm>
              <a:off x="3534" y="2192"/>
              <a:ext cx="16" cy="1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512" name="Oval 656"/>
            <p:cNvSpPr>
              <a:spLocks noChangeArrowheads="1"/>
            </p:cNvSpPr>
            <p:nvPr/>
          </p:nvSpPr>
          <p:spPr bwMode="auto">
            <a:xfrm>
              <a:off x="3579" y="2148"/>
              <a:ext cx="16" cy="1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513" name="Oval 657"/>
            <p:cNvSpPr>
              <a:spLocks noChangeArrowheads="1"/>
            </p:cNvSpPr>
            <p:nvPr/>
          </p:nvSpPr>
          <p:spPr bwMode="auto">
            <a:xfrm>
              <a:off x="3628" y="2096"/>
              <a:ext cx="16" cy="1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514" name="Oval 658"/>
            <p:cNvSpPr>
              <a:spLocks noChangeArrowheads="1"/>
            </p:cNvSpPr>
            <p:nvPr/>
          </p:nvSpPr>
          <p:spPr bwMode="auto">
            <a:xfrm>
              <a:off x="3673" y="2069"/>
              <a:ext cx="17" cy="19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515" name="Oval 659"/>
            <p:cNvSpPr>
              <a:spLocks noChangeArrowheads="1"/>
            </p:cNvSpPr>
            <p:nvPr/>
          </p:nvSpPr>
          <p:spPr bwMode="auto">
            <a:xfrm>
              <a:off x="3720" y="2029"/>
              <a:ext cx="16" cy="19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516" name="Oval 660"/>
            <p:cNvSpPr>
              <a:spLocks noChangeArrowheads="1"/>
            </p:cNvSpPr>
            <p:nvPr/>
          </p:nvSpPr>
          <p:spPr bwMode="auto">
            <a:xfrm>
              <a:off x="3768" y="2013"/>
              <a:ext cx="17" cy="19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517" name="Oval 661"/>
            <p:cNvSpPr>
              <a:spLocks noChangeArrowheads="1"/>
            </p:cNvSpPr>
            <p:nvPr/>
          </p:nvSpPr>
          <p:spPr bwMode="auto">
            <a:xfrm>
              <a:off x="3814" y="1973"/>
              <a:ext cx="16" cy="19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518" name="Oval 662"/>
            <p:cNvSpPr>
              <a:spLocks noChangeArrowheads="1"/>
            </p:cNvSpPr>
            <p:nvPr/>
          </p:nvSpPr>
          <p:spPr bwMode="auto">
            <a:xfrm>
              <a:off x="3862" y="1943"/>
              <a:ext cx="17" cy="19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519" name="Oval 663"/>
            <p:cNvSpPr>
              <a:spLocks noChangeArrowheads="1"/>
            </p:cNvSpPr>
            <p:nvPr/>
          </p:nvSpPr>
          <p:spPr bwMode="auto">
            <a:xfrm>
              <a:off x="3908" y="1954"/>
              <a:ext cx="16" cy="19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520" name="Oval 664"/>
            <p:cNvSpPr>
              <a:spLocks noChangeArrowheads="1"/>
            </p:cNvSpPr>
            <p:nvPr/>
          </p:nvSpPr>
          <p:spPr bwMode="auto">
            <a:xfrm>
              <a:off x="3954" y="1873"/>
              <a:ext cx="16" cy="19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521" name="Oval 665"/>
            <p:cNvSpPr>
              <a:spLocks noChangeArrowheads="1"/>
            </p:cNvSpPr>
            <p:nvPr/>
          </p:nvSpPr>
          <p:spPr bwMode="auto">
            <a:xfrm>
              <a:off x="4003" y="1855"/>
              <a:ext cx="16" cy="1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522" name="Oval 666"/>
            <p:cNvSpPr>
              <a:spLocks noChangeArrowheads="1"/>
            </p:cNvSpPr>
            <p:nvPr/>
          </p:nvSpPr>
          <p:spPr bwMode="auto">
            <a:xfrm>
              <a:off x="4048" y="1806"/>
              <a:ext cx="16" cy="1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523" name="Oval 667"/>
            <p:cNvSpPr>
              <a:spLocks noChangeArrowheads="1"/>
            </p:cNvSpPr>
            <p:nvPr/>
          </p:nvSpPr>
          <p:spPr bwMode="auto">
            <a:xfrm>
              <a:off x="4093" y="1757"/>
              <a:ext cx="17" cy="19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524" name="Oval 668"/>
            <p:cNvSpPr>
              <a:spLocks noChangeArrowheads="1"/>
            </p:cNvSpPr>
            <p:nvPr/>
          </p:nvSpPr>
          <p:spPr bwMode="auto">
            <a:xfrm>
              <a:off x="4142" y="1698"/>
              <a:ext cx="17" cy="19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525" name="Oval 669"/>
            <p:cNvSpPr>
              <a:spLocks noChangeArrowheads="1"/>
            </p:cNvSpPr>
            <p:nvPr/>
          </p:nvSpPr>
          <p:spPr bwMode="auto">
            <a:xfrm>
              <a:off x="4189" y="1680"/>
              <a:ext cx="16" cy="1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526" name="Oval 670"/>
            <p:cNvSpPr>
              <a:spLocks noChangeArrowheads="1"/>
            </p:cNvSpPr>
            <p:nvPr/>
          </p:nvSpPr>
          <p:spPr bwMode="auto">
            <a:xfrm>
              <a:off x="4237" y="1650"/>
              <a:ext cx="17" cy="1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527" name="Oval 671"/>
            <p:cNvSpPr>
              <a:spLocks noChangeArrowheads="1"/>
            </p:cNvSpPr>
            <p:nvPr/>
          </p:nvSpPr>
          <p:spPr bwMode="auto">
            <a:xfrm>
              <a:off x="4283" y="1636"/>
              <a:ext cx="16" cy="1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528" name="Oval 672"/>
            <p:cNvSpPr>
              <a:spLocks noChangeArrowheads="1"/>
            </p:cNvSpPr>
            <p:nvPr/>
          </p:nvSpPr>
          <p:spPr bwMode="auto">
            <a:xfrm>
              <a:off x="4328" y="1617"/>
              <a:ext cx="16" cy="19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529" name="Oval 673"/>
            <p:cNvSpPr>
              <a:spLocks noChangeArrowheads="1"/>
            </p:cNvSpPr>
            <p:nvPr/>
          </p:nvSpPr>
          <p:spPr bwMode="auto">
            <a:xfrm>
              <a:off x="4377" y="1594"/>
              <a:ext cx="16" cy="19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530" name="Oval 674"/>
            <p:cNvSpPr>
              <a:spLocks noChangeArrowheads="1"/>
            </p:cNvSpPr>
            <p:nvPr/>
          </p:nvSpPr>
          <p:spPr bwMode="auto">
            <a:xfrm>
              <a:off x="4423" y="1550"/>
              <a:ext cx="16" cy="1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531" name="Oval 675"/>
            <p:cNvSpPr>
              <a:spLocks noChangeArrowheads="1"/>
            </p:cNvSpPr>
            <p:nvPr/>
          </p:nvSpPr>
          <p:spPr bwMode="auto">
            <a:xfrm>
              <a:off x="4468" y="1509"/>
              <a:ext cx="17" cy="19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532" name="Oval 676"/>
            <p:cNvSpPr>
              <a:spLocks noChangeArrowheads="1"/>
            </p:cNvSpPr>
            <p:nvPr/>
          </p:nvSpPr>
          <p:spPr bwMode="auto">
            <a:xfrm>
              <a:off x="4517" y="1490"/>
              <a:ext cx="16" cy="19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533" name="Oval 677"/>
            <p:cNvSpPr>
              <a:spLocks noChangeArrowheads="1"/>
            </p:cNvSpPr>
            <p:nvPr/>
          </p:nvSpPr>
          <p:spPr bwMode="auto">
            <a:xfrm>
              <a:off x="4562" y="1434"/>
              <a:ext cx="17" cy="19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534" name="Oval 678"/>
            <p:cNvSpPr>
              <a:spLocks noChangeArrowheads="1"/>
            </p:cNvSpPr>
            <p:nvPr/>
          </p:nvSpPr>
          <p:spPr bwMode="auto">
            <a:xfrm>
              <a:off x="4611" y="1401"/>
              <a:ext cx="17" cy="19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535" name="Oval 679"/>
            <p:cNvSpPr>
              <a:spLocks noChangeArrowheads="1"/>
            </p:cNvSpPr>
            <p:nvPr/>
          </p:nvSpPr>
          <p:spPr bwMode="auto">
            <a:xfrm>
              <a:off x="4658" y="1401"/>
              <a:ext cx="16" cy="19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536" name="Oval 680"/>
            <p:cNvSpPr>
              <a:spLocks noChangeArrowheads="1"/>
            </p:cNvSpPr>
            <p:nvPr/>
          </p:nvSpPr>
          <p:spPr bwMode="auto">
            <a:xfrm>
              <a:off x="4703" y="1360"/>
              <a:ext cx="16" cy="19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537" name="Oval 681"/>
            <p:cNvSpPr>
              <a:spLocks noChangeArrowheads="1"/>
            </p:cNvSpPr>
            <p:nvPr/>
          </p:nvSpPr>
          <p:spPr bwMode="auto">
            <a:xfrm>
              <a:off x="4752" y="1301"/>
              <a:ext cx="16" cy="19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538" name="Oval 682"/>
            <p:cNvSpPr>
              <a:spLocks noChangeArrowheads="1"/>
            </p:cNvSpPr>
            <p:nvPr/>
          </p:nvSpPr>
          <p:spPr bwMode="auto">
            <a:xfrm>
              <a:off x="4797" y="1320"/>
              <a:ext cx="16" cy="1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539" name="Text Box 683"/>
            <p:cNvSpPr txBox="1">
              <a:spLocks noChangeArrowheads="1"/>
            </p:cNvSpPr>
            <p:nvPr/>
          </p:nvSpPr>
          <p:spPr bwMode="auto">
            <a:xfrm>
              <a:off x="4488" y="2905"/>
              <a:ext cx="908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cs-CZ" sz="1000"/>
                <a:t>kalendářní roky</a:t>
              </a:r>
            </a:p>
          </p:txBody>
        </p:sp>
        <p:sp>
          <p:nvSpPr>
            <p:cNvPr id="250540" name="Text Box 684"/>
            <p:cNvSpPr txBox="1">
              <a:spLocks noChangeArrowheads="1"/>
            </p:cNvSpPr>
            <p:nvPr/>
          </p:nvSpPr>
          <p:spPr bwMode="auto">
            <a:xfrm>
              <a:off x="3643" y="1231"/>
              <a:ext cx="69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3366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cs-CZ" sz="1000" b="1"/>
                <a:t>ŠVÉDSKO</a:t>
              </a:r>
            </a:p>
          </p:txBody>
        </p:sp>
        <p:sp>
          <p:nvSpPr>
            <p:cNvPr id="250541" name="Text Box 685"/>
            <p:cNvSpPr txBox="1">
              <a:spLocks noChangeArrowheads="1"/>
            </p:cNvSpPr>
            <p:nvPr/>
          </p:nvSpPr>
          <p:spPr bwMode="auto">
            <a:xfrm>
              <a:off x="3361" y="1018"/>
              <a:ext cx="53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cs-CZ" sz="1400" b="1"/>
                <a:t>ŽENY</a:t>
              </a:r>
              <a:endParaRPr lang="cs-CZ" sz="1000">
                <a:latin typeface="Times New Roman" pitchFamily="18" charset="0"/>
              </a:endParaRPr>
            </a:p>
          </p:txBody>
        </p:sp>
        <p:sp>
          <p:nvSpPr>
            <p:cNvPr id="250542" name="Text Box 686"/>
            <p:cNvSpPr txBox="1">
              <a:spLocks noChangeArrowheads="1"/>
            </p:cNvSpPr>
            <p:nvPr/>
          </p:nvSpPr>
          <p:spPr bwMode="auto">
            <a:xfrm>
              <a:off x="4483" y="1455"/>
              <a:ext cx="759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cs-CZ" sz="1000" b="1"/>
                <a:t>RAKOUSKO</a:t>
              </a:r>
            </a:p>
          </p:txBody>
        </p:sp>
        <p:sp>
          <p:nvSpPr>
            <p:cNvPr id="250543" name="Text Box 687"/>
            <p:cNvSpPr txBox="1">
              <a:spLocks noChangeArrowheads="1"/>
            </p:cNvSpPr>
            <p:nvPr/>
          </p:nvSpPr>
          <p:spPr bwMode="auto">
            <a:xfrm>
              <a:off x="4048" y="2316"/>
              <a:ext cx="797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cs-CZ" sz="1000" b="1"/>
                <a:t>MAĎARSKO</a:t>
              </a:r>
            </a:p>
          </p:txBody>
        </p:sp>
        <p:sp>
          <p:nvSpPr>
            <p:cNvPr id="250544" name="Text Box 688"/>
            <p:cNvSpPr txBox="1">
              <a:spLocks noChangeArrowheads="1"/>
            </p:cNvSpPr>
            <p:nvPr/>
          </p:nvSpPr>
          <p:spPr bwMode="auto">
            <a:xfrm>
              <a:off x="4509" y="1674"/>
              <a:ext cx="809" cy="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cs-CZ" sz="1000" b="1"/>
                <a:t>       ČESKÁ</a:t>
              </a:r>
            </a:p>
            <a:p>
              <a:pPr eaLnBrk="0" hangingPunct="0"/>
              <a:r>
                <a:rPr lang="cs-CZ" sz="1000" b="1"/>
                <a:t>REPUBLIKA</a:t>
              </a:r>
            </a:p>
          </p:txBody>
        </p:sp>
      </p:grpSp>
      <p:sp>
        <p:nvSpPr>
          <p:cNvPr id="250545" name="Text Box 689"/>
          <p:cNvSpPr txBox="1">
            <a:spLocks noChangeArrowheads="1"/>
          </p:cNvSpPr>
          <p:nvPr/>
        </p:nvSpPr>
        <p:spPr bwMode="auto">
          <a:xfrm>
            <a:off x="4827588" y="1012825"/>
            <a:ext cx="2711450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cs-CZ" sz="1000"/>
              <a:t>roky očekávaného života</a:t>
            </a:r>
          </a:p>
        </p:txBody>
      </p:sp>
      <p:sp>
        <p:nvSpPr>
          <p:cNvPr id="250546" name="Text Box 690"/>
          <p:cNvSpPr txBox="1">
            <a:spLocks noChangeArrowheads="1"/>
          </p:cNvSpPr>
          <p:nvPr/>
        </p:nvSpPr>
        <p:spPr bwMode="auto">
          <a:xfrm>
            <a:off x="1149350" y="995363"/>
            <a:ext cx="222885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cs-CZ" sz="1000"/>
              <a:t>roky očekávaného života</a:t>
            </a:r>
          </a:p>
        </p:txBody>
      </p:sp>
      <p:sp>
        <p:nvSpPr>
          <p:cNvPr id="250547" name="Text Box 691"/>
          <p:cNvSpPr txBox="1">
            <a:spLocks noChangeArrowheads="1"/>
          </p:cNvSpPr>
          <p:nvPr/>
        </p:nvSpPr>
        <p:spPr bwMode="auto">
          <a:xfrm>
            <a:off x="0" y="4648200"/>
            <a:ext cx="9144000" cy="246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endParaRPr lang="cs-CZ" sz="2400">
              <a:latin typeface="Times New Roman" pitchFamily="18" charset="0"/>
            </a:endParaRPr>
          </a:p>
          <a:p>
            <a:pPr algn="ctr" eaLnBrk="0" hangingPunct="0"/>
            <a:r>
              <a:rPr lang="cs-CZ" sz="2400" b="1"/>
              <a:t>Střední délka života při narození u mužů a žen ve Švédsku, Rakousku, České republice a Maďarsku v letech 1970-2002</a:t>
            </a:r>
          </a:p>
          <a:p>
            <a:pPr algn="ctr" eaLnBrk="0" hangingPunct="0"/>
            <a:r>
              <a:rPr lang="cs-CZ" sz="2400" b="1"/>
              <a:t>(pramen: HFA-DB, WHO/EUROPE).</a:t>
            </a:r>
            <a:endParaRPr lang="cs-CZ" sz="2400">
              <a:latin typeface="Times New Roman" pitchFamily="18" charset="0"/>
            </a:endParaRPr>
          </a:p>
          <a:p>
            <a:pPr eaLnBrk="0" hangingPunct="0"/>
            <a:endParaRPr lang="cs-CZ" sz="2400"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endParaRPr lang="cs-CZ" sz="2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7938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882" name="Group 2"/>
          <p:cNvGrpSpPr>
            <a:grpSpLocks/>
          </p:cNvGrpSpPr>
          <p:nvPr/>
        </p:nvGrpSpPr>
        <p:grpSpPr bwMode="auto">
          <a:xfrm>
            <a:off x="914400" y="533400"/>
            <a:ext cx="7639050" cy="4114800"/>
            <a:chOff x="543" y="2462"/>
            <a:chExt cx="3756" cy="1858"/>
          </a:xfrm>
        </p:grpSpPr>
        <p:sp>
          <p:nvSpPr>
            <p:cNvPr id="250883" name="Line 3"/>
            <p:cNvSpPr>
              <a:spLocks noChangeShapeType="1"/>
            </p:cNvSpPr>
            <p:nvPr/>
          </p:nvSpPr>
          <p:spPr bwMode="auto">
            <a:xfrm flipV="1">
              <a:off x="789" y="2680"/>
              <a:ext cx="1" cy="13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884" name="Line 4"/>
            <p:cNvSpPr>
              <a:spLocks noChangeShapeType="1"/>
            </p:cNvSpPr>
            <p:nvPr/>
          </p:nvSpPr>
          <p:spPr bwMode="auto">
            <a:xfrm flipH="1">
              <a:off x="764" y="4038"/>
              <a:ext cx="2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885" name="Rectangle 5"/>
            <p:cNvSpPr>
              <a:spLocks noChangeArrowheads="1"/>
            </p:cNvSpPr>
            <p:nvPr/>
          </p:nvSpPr>
          <p:spPr bwMode="auto">
            <a:xfrm>
              <a:off x="597" y="3998"/>
              <a:ext cx="134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300</a:t>
              </a:r>
              <a:endParaRPr lang="cs-CZ" sz="1000">
                <a:latin typeface="Times New Roman" pitchFamily="18" charset="0"/>
              </a:endParaRPr>
            </a:p>
          </p:txBody>
        </p:sp>
        <p:sp>
          <p:nvSpPr>
            <p:cNvPr id="250886" name="Line 6"/>
            <p:cNvSpPr>
              <a:spLocks noChangeShapeType="1"/>
            </p:cNvSpPr>
            <p:nvPr/>
          </p:nvSpPr>
          <p:spPr bwMode="auto">
            <a:xfrm>
              <a:off x="789" y="4038"/>
              <a:ext cx="14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887" name="Line 7"/>
            <p:cNvSpPr>
              <a:spLocks noChangeShapeType="1"/>
            </p:cNvSpPr>
            <p:nvPr/>
          </p:nvSpPr>
          <p:spPr bwMode="auto">
            <a:xfrm flipH="1">
              <a:off x="776" y="3993"/>
              <a:ext cx="1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888" name="Line 8"/>
            <p:cNvSpPr>
              <a:spLocks noChangeShapeType="1"/>
            </p:cNvSpPr>
            <p:nvPr/>
          </p:nvSpPr>
          <p:spPr bwMode="auto">
            <a:xfrm flipH="1">
              <a:off x="776" y="3948"/>
              <a:ext cx="1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889" name="Line 9"/>
            <p:cNvSpPr>
              <a:spLocks noChangeShapeType="1"/>
            </p:cNvSpPr>
            <p:nvPr/>
          </p:nvSpPr>
          <p:spPr bwMode="auto">
            <a:xfrm flipH="1">
              <a:off x="776" y="3902"/>
              <a:ext cx="1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890" name="Line 10"/>
            <p:cNvSpPr>
              <a:spLocks noChangeShapeType="1"/>
            </p:cNvSpPr>
            <p:nvPr/>
          </p:nvSpPr>
          <p:spPr bwMode="auto">
            <a:xfrm flipH="1">
              <a:off x="776" y="3856"/>
              <a:ext cx="1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891" name="Line 11"/>
            <p:cNvSpPr>
              <a:spLocks noChangeShapeType="1"/>
            </p:cNvSpPr>
            <p:nvPr/>
          </p:nvSpPr>
          <p:spPr bwMode="auto">
            <a:xfrm flipH="1">
              <a:off x="764" y="3812"/>
              <a:ext cx="2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892" name="Rectangle 12"/>
            <p:cNvSpPr>
              <a:spLocks noChangeArrowheads="1"/>
            </p:cNvSpPr>
            <p:nvPr/>
          </p:nvSpPr>
          <p:spPr bwMode="auto">
            <a:xfrm>
              <a:off x="591" y="3775"/>
              <a:ext cx="133" cy="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400</a:t>
              </a:r>
              <a:endParaRPr lang="cs-CZ" sz="1000">
                <a:latin typeface="Times New Roman" pitchFamily="18" charset="0"/>
              </a:endParaRPr>
            </a:p>
          </p:txBody>
        </p:sp>
        <p:sp>
          <p:nvSpPr>
            <p:cNvPr id="250893" name="Line 13"/>
            <p:cNvSpPr>
              <a:spLocks noChangeShapeType="1"/>
            </p:cNvSpPr>
            <p:nvPr/>
          </p:nvSpPr>
          <p:spPr bwMode="auto">
            <a:xfrm>
              <a:off x="789" y="3812"/>
              <a:ext cx="14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894" name="Line 14"/>
            <p:cNvSpPr>
              <a:spLocks noChangeShapeType="1"/>
            </p:cNvSpPr>
            <p:nvPr/>
          </p:nvSpPr>
          <p:spPr bwMode="auto">
            <a:xfrm flipH="1">
              <a:off x="776" y="3766"/>
              <a:ext cx="1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895" name="Line 15"/>
            <p:cNvSpPr>
              <a:spLocks noChangeShapeType="1"/>
            </p:cNvSpPr>
            <p:nvPr/>
          </p:nvSpPr>
          <p:spPr bwMode="auto">
            <a:xfrm flipH="1">
              <a:off x="776" y="3721"/>
              <a:ext cx="1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896" name="Line 16"/>
            <p:cNvSpPr>
              <a:spLocks noChangeShapeType="1"/>
            </p:cNvSpPr>
            <p:nvPr/>
          </p:nvSpPr>
          <p:spPr bwMode="auto">
            <a:xfrm flipH="1">
              <a:off x="776" y="3676"/>
              <a:ext cx="1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897" name="Line 17"/>
            <p:cNvSpPr>
              <a:spLocks noChangeShapeType="1"/>
            </p:cNvSpPr>
            <p:nvPr/>
          </p:nvSpPr>
          <p:spPr bwMode="auto">
            <a:xfrm flipH="1">
              <a:off x="776" y="3630"/>
              <a:ext cx="1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898" name="Line 18"/>
            <p:cNvSpPr>
              <a:spLocks noChangeShapeType="1"/>
            </p:cNvSpPr>
            <p:nvPr/>
          </p:nvSpPr>
          <p:spPr bwMode="auto">
            <a:xfrm flipH="1">
              <a:off x="764" y="3586"/>
              <a:ext cx="2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899" name="Rectangle 19"/>
            <p:cNvSpPr>
              <a:spLocks noChangeArrowheads="1"/>
            </p:cNvSpPr>
            <p:nvPr/>
          </p:nvSpPr>
          <p:spPr bwMode="auto">
            <a:xfrm>
              <a:off x="592" y="3541"/>
              <a:ext cx="133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500</a:t>
              </a:r>
              <a:endParaRPr lang="cs-CZ" sz="1000">
                <a:latin typeface="Times New Roman" pitchFamily="18" charset="0"/>
              </a:endParaRPr>
            </a:p>
          </p:txBody>
        </p:sp>
        <p:sp>
          <p:nvSpPr>
            <p:cNvPr id="250900" name="Line 20"/>
            <p:cNvSpPr>
              <a:spLocks noChangeShapeType="1"/>
            </p:cNvSpPr>
            <p:nvPr/>
          </p:nvSpPr>
          <p:spPr bwMode="auto">
            <a:xfrm>
              <a:off x="789" y="3586"/>
              <a:ext cx="14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901" name="Line 21"/>
            <p:cNvSpPr>
              <a:spLocks noChangeShapeType="1"/>
            </p:cNvSpPr>
            <p:nvPr/>
          </p:nvSpPr>
          <p:spPr bwMode="auto">
            <a:xfrm flipH="1">
              <a:off x="776" y="3540"/>
              <a:ext cx="1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902" name="Line 22"/>
            <p:cNvSpPr>
              <a:spLocks noChangeShapeType="1"/>
            </p:cNvSpPr>
            <p:nvPr/>
          </p:nvSpPr>
          <p:spPr bwMode="auto">
            <a:xfrm flipH="1">
              <a:off x="776" y="3494"/>
              <a:ext cx="1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903" name="Line 23"/>
            <p:cNvSpPr>
              <a:spLocks noChangeShapeType="1"/>
            </p:cNvSpPr>
            <p:nvPr/>
          </p:nvSpPr>
          <p:spPr bwMode="auto">
            <a:xfrm flipH="1">
              <a:off x="776" y="3449"/>
              <a:ext cx="1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904" name="Line 24"/>
            <p:cNvSpPr>
              <a:spLocks noChangeShapeType="1"/>
            </p:cNvSpPr>
            <p:nvPr/>
          </p:nvSpPr>
          <p:spPr bwMode="auto">
            <a:xfrm flipH="1">
              <a:off x="776" y="3404"/>
              <a:ext cx="1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905" name="Line 25"/>
            <p:cNvSpPr>
              <a:spLocks noChangeShapeType="1"/>
            </p:cNvSpPr>
            <p:nvPr/>
          </p:nvSpPr>
          <p:spPr bwMode="auto">
            <a:xfrm flipH="1">
              <a:off x="764" y="3359"/>
              <a:ext cx="2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906" name="Rectangle 26"/>
            <p:cNvSpPr>
              <a:spLocks noChangeArrowheads="1"/>
            </p:cNvSpPr>
            <p:nvPr/>
          </p:nvSpPr>
          <p:spPr bwMode="auto">
            <a:xfrm>
              <a:off x="589" y="3321"/>
              <a:ext cx="133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600</a:t>
              </a:r>
              <a:endParaRPr lang="cs-CZ" sz="1000">
                <a:latin typeface="Times New Roman" pitchFamily="18" charset="0"/>
              </a:endParaRPr>
            </a:p>
          </p:txBody>
        </p:sp>
        <p:sp>
          <p:nvSpPr>
            <p:cNvPr id="250907" name="Line 27"/>
            <p:cNvSpPr>
              <a:spLocks noChangeShapeType="1"/>
            </p:cNvSpPr>
            <p:nvPr/>
          </p:nvSpPr>
          <p:spPr bwMode="auto">
            <a:xfrm>
              <a:off x="789" y="3359"/>
              <a:ext cx="1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908" name="Line 28"/>
            <p:cNvSpPr>
              <a:spLocks noChangeShapeType="1"/>
            </p:cNvSpPr>
            <p:nvPr/>
          </p:nvSpPr>
          <p:spPr bwMode="auto">
            <a:xfrm flipH="1">
              <a:off x="776" y="3314"/>
              <a:ext cx="1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909" name="Line 29"/>
            <p:cNvSpPr>
              <a:spLocks noChangeShapeType="1"/>
            </p:cNvSpPr>
            <p:nvPr/>
          </p:nvSpPr>
          <p:spPr bwMode="auto">
            <a:xfrm flipH="1">
              <a:off x="776" y="3268"/>
              <a:ext cx="1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910" name="Line 30"/>
            <p:cNvSpPr>
              <a:spLocks noChangeShapeType="1"/>
            </p:cNvSpPr>
            <p:nvPr/>
          </p:nvSpPr>
          <p:spPr bwMode="auto">
            <a:xfrm flipH="1">
              <a:off x="776" y="3223"/>
              <a:ext cx="1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911" name="Line 31"/>
            <p:cNvSpPr>
              <a:spLocks noChangeShapeType="1"/>
            </p:cNvSpPr>
            <p:nvPr/>
          </p:nvSpPr>
          <p:spPr bwMode="auto">
            <a:xfrm flipH="1">
              <a:off x="776" y="3178"/>
              <a:ext cx="1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912" name="Line 32"/>
            <p:cNvSpPr>
              <a:spLocks noChangeShapeType="1"/>
            </p:cNvSpPr>
            <p:nvPr/>
          </p:nvSpPr>
          <p:spPr bwMode="auto">
            <a:xfrm flipH="1">
              <a:off x="764" y="3132"/>
              <a:ext cx="2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913" name="Rectangle 33"/>
            <p:cNvSpPr>
              <a:spLocks noChangeArrowheads="1"/>
            </p:cNvSpPr>
            <p:nvPr/>
          </p:nvSpPr>
          <p:spPr bwMode="auto">
            <a:xfrm>
              <a:off x="593" y="3089"/>
              <a:ext cx="134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700</a:t>
              </a:r>
              <a:endParaRPr lang="cs-CZ" sz="1000">
                <a:latin typeface="Times New Roman" pitchFamily="18" charset="0"/>
              </a:endParaRPr>
            </a:p>
          </p:txBody>
        </p:sp>
        <p:sp>
          <p:nvSpPr>
            <p:cNvPr id="250914" name="Line 34"/>
            <p:cNvSpPr>
              <a:spLocks noChangeShapeType="1"/>
            </p:cNvSpPr>
            <p:nvPr/>
          </p:nvSpPr>
          <p:spPr bwMode="auto">
            <a:xfrm>
              <a:off x="789" y="3132"/>
              <a:ext cx="1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915" name="Line 35"/>
            <p:cNvSpPr>
              <a:spLocks noChangeShapeType="1"/>
            </p:cNvSpPr>
            <p:nvPr/>
          </p:nvSpPr>
          <p:spPr bwMode="auto">
            <a:xfrm flipH="1">
              <a:off x="776" y="3087"/>
              <a:ext cx="1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916" name="Line 36"/>
            <p:cNvSpPr>
              <a:spLocks noChangeShapeType="1"/>
            </p:cNvSpPr>
            <p:nvPr/>
          </p:nvSpPr>
          <p:spPr bwMode="auto">
            <a:xfrm flipH="1">
              <a:off x="776" y="3042"/>
              <a:ext cx="1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917" name="Line 37"/>
            <p:cNvSpPr>
              <a:spLocks noChangeShapeType="1"/>
            </p:cNvSpPr>
            <p:nvPr/>
          </p:nvSpPr>
          <p:spPr bwMode="auto">
            <a:xfrm flipH="1">
              <a:off x="776" y="2997"/>
              <a:ext cx="1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918" name="Line 38"/>
            <p:cNvSpPr>
              <a:spLocks noChangeShapeType="1"/>
            </p:cNvSpPr>
            <p:nvPr/>
          </p:nvSpPr>
          <p:spPr bwMode="auto">
            <a:xfrm flipH="1">
              <a:off x="776" y="2951"/>
              <a:ext cx="1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919" name="Line 39"/>
            <p:cNvSpPr>
              <a:spLocks noChangeShapeType="1"/>
            </p:cNvSpPr>
            <p:nvPr/>
          </p:nvSpPr>
          <p:spPr bwMode="auto">
            <a:xfrm flipH="1">
              <a:off x="764" y="2907"/>
              <a:ext cx="2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920" name="Rectangle 40"/>
            <p:cNvSpPr>
              <a:spLocks noChangeArrowheads="1"/>
            </p:cNvSpPr>
            <p:nvPr/>
          </p:nvSpPr>
          <p:spPr bwMode="auto">
            <a:xfrm>
              <a:off x="597" y="2859"/>
              <a:ext cx="134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800</a:t>
              </a:r>
              <a:endParaRPr lang="cs-CZ" sz="1000">
                <a:latin typeface="Times New Roman" pitchFamily="18" charset="0"/>
              </a:endParaRPr>
            </a:p>
          </p:txBody>
        </p:sp>
        <p:sp>
          <p:nvSpPr>
            <p:cNvPr id="250921" name="Line 41"/>
            <p:cNvSpPr>
              <a:spLocks noChangeShapeType="1"/>
            </p:cNvSpPr>
            <p:nvPr/>
          </p:nvSpPr>
          <p:spPr bwMode="auto">
            <a:xfrm>
              <a:off x="789" y="2907"/>
              <a:ext cx="14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922" name="Line 42"/>
            <p:cNvSpPr>
              <a:spLocks noChangeShapeType="1"/>
            </p:cNvSpPr>
            <p:nvPr/>
          </p:nvSpPr>
          <p:spPr bwMode="auto">
            <a:xfrm flipH="1">
              <a:off x="776" y="2861"/>
              <a:ext cx="1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923" name="Line 43"/>
            <p:cNvSpPr>
              <a:spLocks noChangeShapeType="1"/>
            </p:cNvSpPr>
            <p:nvPr/>
          </p:nvSpPr>
          <p:spPr bwMode="auto">
            <a:xfrm flipH="1">
              <a:off x="776" y="2816"/>
              <a:ext cx="1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924" name="Line 44"/>
            <p:cNvSpPr>
              <a:spLocks noChangeShapeType="1"/>
            </p:cNvSpPr>
            <p:nvPr/>
          </p:nvSpPr>
          <p:spPr bwMode="auto">
            <a:xfrm flipH="1">
              <a:off x="776" y="2770"/>
              <a:ext cx="1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925" name="Line 45"/>
            <p:cNvSpPr>
              <a:spLocks noChangeShapeType="1"/>
            </p:cNvSpPr>
            <p:nvPr/>
          </p:nvSpPr>
          <p:spPr bwMode="auto">
            <a:xfrm flipH="1">
              <a:off x="776" y="2725"/>
              <a:ext cx="1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926" name="Line 46"/>
            <p:cNvSpPr>
              <a:spLocks noChangeShapeType="1"/>
            </p:cNvSpPr>
            <p:nvPr/>
          </p:nvSpPr>
          <p:spPr bwMode="auto">
            <a:xfrm flipH="1">
              <a:off x="764" y="2680"/>
              <a:ext cx="2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927" name="Rectangle 47"/>
            <p:cNvSpPr>
              <a:spLocks noChangeArrowheads="1"/>
            </p:cNvSpPr>
            <p:nvPr/>
          </p:nvSpPr>
          <p:spPr bwMode="auto">
            <a:xfrm>
              <a:off x="594" y="2639"/>
              <a:ext cx="134" cy="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900</a:t>
              </a:r>
              <a:endParaRPr lang="cs-CZ" sz="1000">
                <a:latin typeface="Times New Roman" pitchFamily="18" charset="0"/>
              </a:endParaRPr>
            </a:p>
          </p:txBody>
        </p:sp>
        <p:sp>
          <p:nvSpPr>
            <p:cNvPr id="250928" name="Line 48"/>
            <p:cNvSpPr>
              <a:spLocks noChangeShapeType="1"/>
            </p:cNvSpPr>
            <p:nvPr/>
          </p:nvSpPr>
          <p:spPr bwMode="auto">
            <a:xfrm>
              <a:off x="785" y="2678"/>
              <a:ext cx="14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929" name="Line 49"/>
            <p:cNvSpPr>
              <a:spLocks noChangeShapeType="1"/>
            </p:cNvSpPr>
            <p:nvPr/>
          </p:nvSpPr>
          <p:spPr bwMode="auto">
            <a:xfrm>
              <a:off x="789" y="4038"/>
              <a:ext cx="14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930" name="Line 50"/>
            <p:cNvSpPr>
              <a:spLocks noChangeShapeType="1"/>
            </p:cNvSpPr>
            <p:nvPr/>
          </p:nvSpPr>
          <p:spPr bwMode="auto">
            <a:xfrm>
              <a:off x="789" y="4038"/>
              <a:ext cx="1" cy="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931" name="Rectangle 51"/>
            <p:cNvSpPr>
              <a:spLocks noChangeArrowheads="1"/>
            </p:cNvSpPr>
            <p:nvPr/>
          </p:nvSpPr>
          <p:spPr bwMode="auto">
            <a:xfrm>
              <a:off x="698" y="4074"/>
              <a:ext cx="178" cy="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1970</a:t>
              </a:r>
              <a:endParaRPr lang="cs-CZ" sz="1000">
                <a:latin typeface="Times New Roman" pitchFamily="18" charset="0"/>
              </a:endParaRPr>
            </a:p>
          </p:txBody>
        </p:sp>
        <p:sp>
          <p:nvSpPr>
            <p:cNvPr id="250932" name="Line 52"/>
            <p:cNvSpPr>
              <a:spLocks noChangeShapeType="1"/>
            </p:cNvSpPr>
            <p:nvPr/>
          </p:nvSpPr>
          <p:spPr bwMode="auto">
            <a:xfrm flipV="1">
              <a:off x="789" y="2680"/>
              <a:ext cx="1" cy="135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933" name="Line 53"/>
            <p:cNvSpPr>
              <a:spLocks noChangeShapeType="1"/>
            </p:cNvSpPr>
            <p:nvPr/>
          </p:nvSpPr>
          <p:spPr bwMode="auto">
            <a:xfrm>
              <a:off x="826" y="4038"/>
              <a:ext cx="0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934" name="Line 54"/>
            <p:cNvSpPr>
              <a:spLocks noChangeShapeType="1"/>
            </p:cNvSpPr>
            <p:nvPr/>
          </p:nvSpPr>
          <p:spPr bwMode="auto">
            <a:xfrm>
              <a:off x="863" y="4038"/>
              <a:ext cx="0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935" name="Line 55"/>
            <p:cNvSpPr>
              <a:spLocks noChangeShapeType="1"/>
            </p:cNvSpPr>
            <p:nvPr/>
          </p:nvSpPr>
          <p:spPr bwMode="auto">
            <a:xfrm>
              <a:off x="900" y="4038"/>
              <a:ext cx="0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936" name="Line 56"/>
            <p:cNvSpPr>
              <a:spLocks noChangeShapeType="1"/>
            </p:cNvSpPr>
            <p:nvPr/>
          </p:nvSpPr>
          <p:spPr bwMode="auto">
            <a:xfrm>
              <a:off x="936" y="4038"/>
              <a:ext cx="1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937" name="Line 57"/>
            <p:cNvSpPr>
              <a:spLocks noChangeShapeType="1"/>
            </p:cNvSpPr>
            <p:nvPr/>
          </p:nvSpPr>
          <p:spPr bwMode="auto">
            <a:xfrm>
              <a:off x="973" y="4038"/>
              <a:ext cx="1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938" name="Line 58"/>
            <p:cNvSpPr>
              <a:spLocks noChangeShapeType="1"/>
            </p:cNvSpPr>
            <p:nvPr/>
          </p:nvSpPr>
          <p:spPr bwMode="auto">
            <a:xfrm>
              <a:off x="1010" y="4038"/>
              <a:ext cx="1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939" name="Line 59"/>
            <p:cNvSpPr>
              <a:spLocks noChangeShapeType="1"/>
            </p:cNvSpPr>
            <p:nvPr/>
          </p:nvSpPr>
          <p:spPr bwMode="auto">
            <a:xfrm>
              <a:off x="1048" y="4038"/>
              <a:ext cx="0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940" name="Line 60"/>
            <p:cNvSpPr>
              <a:spLocks noChangeShapeType="1"/>
            </p:cNvSpPr>
            <p:nvPr/>
          </p:nvSpPr>
          <p:spPr bwMode="auto">
            <a:xfrm>
              <a:off x="1084" y="4038"/>
              <a:ext cx="1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941" name="Line 61"/>
            <p:cNvSpPr>
              <a:spLocks noChangeShapeType="1"/>
            </p:cNvSpPr>
            <p:nvPr/>
          </p:nvSpPr>
          <p:spPr bwMode="auto">
            <a:xfrm>
              <a:off x="1121" y="4038"/>
              <a:ext cx="0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942" name="Line 62"/>
            <p:cNvSpPr>
              <a:spLocks noChangeShapeType="1"/>
            </p:cNvSpPr>
            <p:nvPr/>
          </p:nvSpPr>
          <p:spPr bwMode="auto">
            <a:xfrm>
              <a:off x="1158" y="4038"/>
              <a:ext cx="1" cy="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943" name="Rectangle 63"/>
            <p:cNvSpPr>
              <a:spLocks noChangeArrowheads="1"/>
            </p:cNvSpPr>
            <p:nvPr/>
          </p:nvSpPr>
          <p:spPr bwMode="auto">
            <a:xfrm>
              <a:off x="1066" y="4083"/>
              <a:ext cx="178" cy="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1980</a:t>
              </a:r>
              <a:endParaRPr lang="cs-CZ" sz="1000">
                <a:latin typeface="Times New Roman" pitchFamily="18" charset="0"/>
              </a:endParaRPr>
            </a:p>
          </p:txBody>
        </p:sp>
        <p:sp>
          <p:nvSpPr>
            <p:cNvPr id="250944" name="Line 64"/>
            <p:cNvSpPr>
              <a:spLocks noChangeShapeType="1"/>
            </p:cNvSpPr>
            <p:nvPr/>
          </p:nvSpPr>
          <p:spPr bwMode="auto">
            <a:xfrm flipV="1">
              <a:off x="1158" y="2680"/>
              <a:ext cx="1" cy="13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945" name="Line 65"/>
            <p:cNvSpPr>
              <a:spLocks noChangeShapeType="1"/>
            </p:cNvSpPr>
            <p:nvPr/>
          </p:nvSpPr>
          <p:spPr bwMode="auto">
            <a:xfrm>
              <a:off x="1195" y="4038"/>
              <a:ext cx="1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946" name="Line 66"/>
            <p:cNvSpPr>
              <a:spLocks noChangeShapeType="1"/>
            </p:cNvSpPr>
            <p:nvPr/>
          </p:nvSpPr>
          <p:spPr bwMode="auto">
            <a:xfrm>
              <a:off x="1232" y="4038"/>
              <a:ext cx="0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947" name="Line 67"/>
            <p:cNvSpPr>
              <a:spLocks noChangeShapeType="1"/>
            </p:cNvSpPr>
            <p:nvPr/>
          </p:nvSpPr>
          <p:spPr bwMode="auto">
            <a:xfrm>
              <a:off x="1269" y="4038"/>
              <a:ext cx="0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948" name="Line 68"/>
            <p:cNvSpPr>
              <a:spLocks noChangeShapeType="1"/>
            </p:cNvSpPr>
            <p:nvPr/>
          </p:nvSpPr>
          <p:spPr bwMode="auto">
            <a:xfrm>
              <a:off x="1306" y="4038"/>
              <a:ext cx="0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949" name="Line 69"/>
            <p:cNvSpPr>
              <a:spLocks noChangeShapeType="1"/>
            </p:cNvSpPr>
            <p:nvPr/>
          </p:nvSpPr>
          <p:spPr bwMode="auto">
            <a:xfrm>
              <a:off x="1342" y="4038"/>
              <a:ext cx="1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950" name="Line 70"/>
            <p:cNvSpPr>
              <a:spLocks noChangeShapeType="1"/>
            </p:cNvSpPr>
            <p:nvPr/>
          </p:nvSpPr>
          <p:spPr bwMode="auto">
            <a:xfrm>
              <a:off x="1379" y="4038"/>
              <a:ext cx="1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951" name="Line 71"/>
            <p:cNvSpPr>
              <a:spLocks noChangeShapeType="1"/>
            </p:cNvSpPr>
            <p:nvPr/>
          </p:nvSpPr>
          <p:spPr bwMode="auto">
            <a:xfrm>
              <a:off x="1416" y="4038"/>
              <a:ext cx="1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952" name="Line 72"/>
            <p:cNvSpPr>
              <a:spLocks noChangeShapeType="1"/>
            </p:cNvSpPr>
            <p:nvPr/>
          </p:nvSpPr>
          <p:spPr bwMode="auto">
            <a:xfrm>
              <a:off x="1453" y="4038"/>
              <a:ext cx="1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953" name="Line 73"/>
            <p:cNvSpPr>
              <a:spLocks noChangeShapeType="1"/>
            </p:cNvSpPr>
            <p:nvPr/>
          </p:nvSpPr>
          <p:spPr bwMode="auto">
            <a:xfrm>
              <a:off x="1490" y="4038"/>
              <a:ext cx="0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954" name="Line 74"/>
            <p:cNvSpPr>
              <a:spLocks noChangeShapeType="1"/>
            </p:cNvSpPr>
            <p:nvPr/>
          </p:nvSpPr>
          <p:spPr bwMode="auto">
            <a:xfrm>
              <a:off x="1527" y="4038"/>
              <a:ext cx="0" cy="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955" name="Rectangle 75"/>
            <p:cNvSpPr>
              <a:spLocks noChangeArrowheads="1"/>
            </p:cNvSpPr>
            <p:nvPr/>
          </p:nvSpPr>
          <p:spPr bwMode="auto">
            <a:xfrm>
              <a:off x="1444" y="4082"/>
              <a:ext cx="178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1990</a:t>
              </a:r>
              <a:endParaRPr lang="cs-CZ" sz="1000">
                <a:latin typeface="Times New Roman" pitchFamily="18" charset="0"/>
              </a:endParaRPr>
            </a:p>
          </p:txBody>
        </p:sp>
        <p:sp>
          <p:nvSpPr>
            <p:cNvPr id="250956" name="Line 76"/>
            <p:cNvSpPr>
              <a:spLocks noChangeShapeType="1"/>
            </p:cNvSpPr>
            <p:nvPr/>
          </p:nvSpPr>
          <p:spPr bwMode="auto">
            <a:xfrm flipV="1">
              <a:off x="1527" y="2680"/>
              <a:ext cx="0" cy="13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957" name="Line 77"/>
            <p:cNvSpPr>
              <a:spLocks noChangeShapeType="1"/>
            </p:cNvSpPr>
            <p:nvPr/>
          </p:nvSpPr>
          <p:spPr bwMode="auto">
            <a:xfrm>
              <a:off x="1564" y="4038"/>
              <a:ext cx="0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958" name="Line 78"/>
            <p:cNvSpPr>
              <a:spLocks noChangeShapeType="1"/>
            </p:cNvSpPr>
            <p:nvPr/>
          </p:nvSpPr>
          <p:spPr bwMode="auto">
            <a:xfrm>
              <a:off x="1600" y="4038"/>
              <a:ext cx="1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959" name="Line 79"/>
            <p:cNvSpPr>
              <a:spLocks noChangeShapeType="1"/>
            </p:cNvSpPr>
            <p:nvPr/>
          </p:nvSpPr>
          <p:spPr bwMode="auto">
            <a:xfrm>
              <a:off x="1637" y="4038"/>
              <a:ext cx="1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960" name="Line 80"/>
            <p:cNvSpPr>
              <a:spLocks noChangeShapeType="1"/>
            </p:cNvSpPr>
            <p:nvPr/>
          </p:nvSpPr>
          <p:spPr bwMode="auto">
            <a:xfrm>
              <a:off x="1675" y="4038"/>
              <a:ext cx="0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961" name="Line 81"/>
            <p:cNvSpPr>
              <a:spLocks noChangeShapeType="1"/>
            </p:cNvSpPr>
            <p:nvPr/>
          </p:nvSpPr>
          <p:spPr bwMode="auto">
            <a:xfrm>
              <a:off x="1711" y="4038"/>
              <a:ext cx="1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962" name="Line 82"/>
            <p:cNvSpPr>
              <a:spLocks noChangeShapeType="1"/>
            </p:cNvSpPr>
            <p:nvPr/>
          </p:nvSpPr>
          <p:spPr bwMode="auto">
            <a:xfrm>
              <a:off x="1748" y="4038"/>
              <a:ext cx="0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963" name="Line 83"/>
            <p:cNvSpPr>
              <a:spLocks noChangeShapeType="1"/>
            </p:cNvSpPr>
            <p:nvPr/>
          </p:nvSpPr>
          <p:spPr bwMode="auto">
            <a:xfrm>
              <a:off x="1785" y="4038"/>
              <a:ext cx="1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964" name="Line 84"/>
            <p:cNvSpPr>
              <a:spLocks noChangeShapeType="1"/>
            </p:cNvSpPr>
            <p:nvPr/>
          </p:nvSpPr>
          <p:spPr bwMode="auto">
            <a:xfrm>
              <a:off x="1822" y="4038"/>
              <a:ext cx="0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965" name="Line 85"/>
            <p:cNvSpPr>
              <a:spLocks noChangeShapeType="1"/>
            </p:cNvSpPr>
            <p:nvPr/>
          </p:nvSpPr>
          <p:spPr bwMode="auto">
            <a:xfrm>
              <a:off x="1858" y="4038"/>
              <a:ext cx="1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966" name="Line 86"/>
            <p:cNvSpPr>
              <a:spLocks noChangeShapeType="1"/>
            </p:cNvSpPr>
            <p:nvPr/>
          </p:nvSpPr>
          <p:spPr bwMode="auto">
            <a:xfrm>
              <a:off x="1896" y="4038"/>
              <a:ext cx="0" cy="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967" name="Rectangle 87"/>
            <p:cNvSpPr>
              <a:spLocks noChangeArrowheads="1"/>
            </p:cNvSpPr>
            <p:nvPr/>
          </p:nvSpPr>
          <p:spPr bwMode="auto">
            <a:xfrm>
              <a:off x="1813" y="4077"/>
              <a:ext cx="178" cy="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2000</a:t>
              </a:r>
              <a:endParaRPr lang="cs-CZ" sz="1000">
                <a:latin typeface="Times New Roman" pitchFamily="18" charset="0"/>
              </a:endParaRPr>
            </a:p>
          </p:txBody>
        </p:sp>
        <p:sp>
          <p:nvSpPr>
            <p:cNvPr id="250968" name="Line 88"/>
            <p:cNvSpPr>
              <a:spLocks noChangeShapeType="1"/>
            </p:cNvSpPr>
            <p:nvPr/>
          </p:nvSpPr>
          <p:spPr bwMode="auto">
            <a:xfrm flipV="1">
              <a:off x="1896" y="2680"/>
              <a:ext cx="0" cy="13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969" name="Line 89"/>
            <p:cNvSpPr>
              <a:spLocks noChangeShapeType="1"/>
            </p:cNvSpPr>
            <p:nvPr/>
          </p:nvSpPr>
          <p:spPr bwMode="auto">
            <a:xfrm>
              <a:off x="1932" y="4038"/>
              <a:ext cx="1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970" name="Line 90"/>
            <p:cNvSpPr>
              <a:spLocks noChangeShapeType="1"/>
            </p:cNvSpPr>
            <p:nvPr/>
          </p:nvSpPr>
          <p:spPr bwMode="auto">
            <a:xfrm>
              <a:off x="1970" y="4038"/>
              <a:ext cx="0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971" name="Line 91"/>
            <p:cNvSpPr>
              <a:spLocks noChangeShapeType="1"/>
            </p:cNvSpPr>
            <p:nvPr/>
          </p:nvSpPr>
          <p:spPr bwMode="auto">
            <a:xfrm>
              <a:off x="2006" y="4038"/>
              <a:ext cx="1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972" name="Line 92"/>
            <p:cNvSpPr>
              <a:spLocks noChangeShapeType="1"/>
            </p:cNvSpPr>
            <p:nvPr/>
          </p:nvSpPr>
          <p:spPr bwMode="auto">
            <a:xfrm>
              <a:off x="2043" y="4038"/>
              <a:ext cx="1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973" name="Line 93"/>
            <p:cNvSpPr>
              <a:spLocks noChangeShapeType="1"/>
            </p:cNvSpPr>
            <p:nvPr/>
          </p:nvSpPr>
          <p:spPr bwMode="auto">
            <a:xfrm>
              <a:off x="2080" y="4038"/>
              <a:ext cx="0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974" name="Line 94"/>
            <p:cNvSpPr>
              <a:spLocks noChangeShapeType="1"/>
            </p:cNvSpPr>
            <p:nvPr/>
          </p:nvSpPr>
          <p:spPr bwMode="auto">
            <a:xfrm>
              <a:off x="2117" y="4038"/>
              <a:ext cx="0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975" name="Line 95"/>
            <p:cNvSpPr>
              <a:spLocks noChangeShapeType="1"/>
            </p:cNvSpPr>
            <p:nvPr/>
          </p:nvSpPr>
          <p:spPr bwMode="auto">
            <a:xfrm>
              <a:off x="2154" y="4038"/>
              <a:ext cx="0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976" name="Line 96"/>
            <p:cNvSpPr>
              <a:spLocks noChangeShapeType="1"/>
            </p:cNvSpPr>
            <p:nvPr/>
          </p:nvSpPr>
          <p:spPr bwMode="auto">
            <a:xfrm>
              <a:off x="2190" y="4038"/>
              <a:ext cx="1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977" name="Line 97"/>
            <p:cNvSpPr>
              <a:spLocks noChangeShapeType="1"/>
            </p:cNvSpPr>
            <p:nvPr/>
          </p:nvSpPr>
          <p:spPr bwMode="auto">
            <a:xfrm>
              <a:off x="2227" y="4038"/>
              <a:ext cx="1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978" name="Line 98"/>
            <p:cNvSpPr>
              <a:spLocks noChangeShapeType="1"/>
            </p:cNvSpPr>
            <p:nvPr/>
          </p:nvSpPr>
          <p:spPr bwMode="auto">
            <a:xfrm>
              <a:off x="2264" y="4038"/>
              <a:ext cx="1" cy="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979" name="Rectangle 99"/>
            <p:cNvSpPr>
              <a:spLocks noChangeArrowheads="1"/>
            </p:cNvSpPr>
            <p:nvPr/>
          </p:nvSpPr>
          <p:spPr bwMode="auto">
            <a:xfrm>
              <a:off x="2178" y="4083"/>
              <a:ext cx="178" cy="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2010</a:t>
              </a:r>
              <a:endParaRPr lang="cs-CZ" sz="1000">
                <a:latin typeface="Times New Roman" pitchFamily="18" charset="0"/>
              </a:endParaRPr>
            </a:p>
          </p:txBody>
        </p:sp>
        <p:sp>
          <p:nvSpPr>
            <p:cNvPr id="250980" name="Line 100"/>
            <p:cNvSpPr>
              <a:spLocks noChangeShapeType="1"/>
            </p:cNvSpPr>
            <p:nvPr/>
          </p:nvSpPr>
          <p:spPr bwMode="auto">
            <a:xfrm flipV="1">
              <a:off x="2264" y="2680"/>
              <a:ext cx="1" cy="135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981" name="Line 101"/>
            <p:cNvSpPr>
              <a:spLocks noChangeShapeType="1"/>
            </p:cNvSpPr>
            <p:nvPr/>
          </p:nvSpPr>
          <p:spPr bwMode="auto">
            <a:xfrm flipV="1">
              <a:off x="789" y="3374"/>
              <a:ext cx="37" cy="7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982" name="Line 102"/>
            <p:cNvSpPr>
              <a:spLocks noChangeShapeType="1"/>
            </p:cNvSpPr>
            <p:nvPr/>
          </p:nvSpPr>
          <p:spPr bwMode="auto">
            <a:xfrm>
              <a:off x="826" y="3374"/>
              <a:ext cx="37" cy="5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983" name="Line 103"/>
            <p:cNvSpPr>
              <a:spLocks noChangeShapeType="1"/>
            </p:cNvSpPr>
            <p:nvPr/>
          </p:nvSpPr>
          <p:spPr bwMode="auto">
            <a:xfrm flipV="1">
              <a:off x="863" y="3394"/>
              <a:ext cx="37" cy="3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984" name="Line 104"/>
            <p:cNvSpPr>
              <a:spLocks noChangeShapeType="1"/>
            </p:cNvSpPr>
            <p:nvPr/>
          </p:nvSpPr>
          <p:spPr bwMode="auto">
            <a:xfrm>
              <a:off x="900" y="3394"/>
              <a:ext cx="36" cy="2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985" name="Line 105"/>
            <p:cNvSpPr>
              <a:spLocks noChangeShapeType="1"/>
            </p:cNvSpPr>
            <p:nvPr/>
          </p:nvSpPr>
          <p:spPr bwMode="auto">
            <a:xfrm>
              <a:off x="936" y="3421"/>
              <a:ext cx="37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986" name="Line 106"/>
            <p:cNvSpPr>
              <a:spLocks noChangeShapeType="1"/>
            </p:cNvSpPr>
            <p:nvPr/>
          </p:nvSpPr>
          <p:spPr bwMode="auto">
            <a:xfrm flipV="1">
              <a:off x="973" y="3403"/>
              <a:ext cx="37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987" name="Line 107"/>
            <p:cNvSpPr>
              <a:spLocks noChangeShapeType="1"/>
            </p:cNvSpPr>
            <p:nvPr/>
          </p:nvSpPr>
          <p:spPr bwMode="auto">
            <a:xfrm>
              <a:off x="1010" y="3403"/>
              <a:ext cx="38" cy="4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988" name="Line 108"/>
            <p:cNvSpPr>
              <a:spLocks noChangeShapeType="1"/>
            </p:cNvSpPr>
            <p:nvPr/>
          </p:nvSpPr>
          <p:spPr bwMode="auto">
            <a:xfrm flipV="1">
              <a:off x="1048" y="3427"/>
              <a:ext cx="36" cy="2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989" name="Line 109"/>
            <p:cNvSpPr>
              <a:spLocks noChangeShapeType="1"/>
            </p:cNvSpPr>
            <p:nvPr/>
          </p:nvSpPr>
          <p:spPr bwMode="auto">
            <a:xfrm flipV="1">
              <a:off x="1084" y="3424"/>
              <a:ext cx="37" cy="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990" name="Line 110"/>
            <p:cNvSpPr>
              <a:spLocks noChangeShapeType="1"/>
            </p:cNvSpPr>
            <p:nvPr/>
          </p:nvSpPr>
          <p:spPr bwMode="auto">
            <a:xfrm>
              <a:off x="1121" y="3424"/>
              <a:ext cx="37" cy="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991" name="Line 111"/>
            <p:cNvSpPr>
              <a:spLocks noChangeShapeType="1"/>
            </p:cNvSpPr>
            <p:nvPr/>
          </p:nvSpPr>
          <p:spPr bwMode="auto">
            <a:xfrm flipV="1">
              <a:off x="1158" y="3420"/>
              <a:ext cx="37" cy="1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992" name="Line 112"/>
            <p:cNvSpPr>
              <a:spLocks noChangeShapeType="1"/>
            </p:cNvSpPr>
            <p:nvPr/>
          </p:nvSpPr>
          <p:spPr bwMode="auto">
            <a:xfrm>
              <a:off x="1195" y="3420"/>
              <a:ext cx="37" cy="3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993" name="Line 113"/>
            <p:cNvSpPr>
              <a:spLocks noChangeShapeType="1"/>
            </p:cNvSpPr>
            <p:nvPr/>
          </p:nvSpPr>
          <p:spPr bwMode="auto">
            <a:xfrm>
              <a:off x="1232" y="3459"/>
              <a:ext cx="37" cy="3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994" name="Line 114"/>
            <p:cNvSpPr>
              <a:spLocks noChangeShapeType="1"/>
            </p:cNvSpPr>
            <p:nvPr/>
          </p:nvSpPr>
          <p:spPr bwMode="auto">
            <a:xfrm>
              <a:off x="1269" y="3492"/>
              <a:ext cx="37" cy="5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995" name="Line 115"/>
            <p:cNvSpPr>
              <a:spLocks noChangeShapeType="1"/>
            </p:cNvSpPr>
            <p:nvPr/>
          </p:nvSpPr>
          <p:spPr bwMode="auto">
            <a:xfrm flipV="1">
              <a:off x="1306" y="3523"/>
              <a:ext cx="36" cy="2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996" name="Line 116"/>
            <p:cNvSpPr>
              <a:spLocks noChangeShapeType="1"/>
            </p:cNvSpPr>
            <p:nvPr/>
          </p:nvSpPr>
          <p:spPr bwMode="auto">
            <a:xfrm>
              <a:off x="1342" y="3523"/>
              <a:ext cx="37" cy="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997" name="Line 117"/>
            <p:cNvSpPr>
              <a:spLocks noChangeShapeType="1"/>
            </p:cNvSpPr>
            <p:nvPr/>
          </p:nvSpPr>
          <p:spPr bwMode="auto">
            <a:xfrm>
              <a:off x="1379" y="3561"/>
              <a:ext cx="37" cy="3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998" name="Line 118"/>
            <p:cNvSpPr>
              <a:spLocks noChangeShapeType="1"/>
            </p:cNvSpPr>
            <p:nvPr/>
          </p:nvSpPr>
          <p:spPr bwMode="auto">
            <a:xfrm>
              <a:off x="1416" y="3592"/>
              <a:ext cx="37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999" name="Line 119"/>
            <p:cNvSpPr>
              <a:spLocks noChangeShapeType="1"/>
            </p:cNvSpPr>
            <p:nvPr/>
          </p:nvSpPr>
          <p:spPr bwMode="auto">
            <a:xfrm>
              <a:off x="1453" y="3616"/>
              <a:ext cx="37" cy="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000" name="Line 120"/>
            <p:cNvSpPr>
              <a:spLocks noChangeShapeType="1"/>
            </p:cNvSpPr>
            <p:nvPr/>
          </p:nvSpPr>
          <p:spPr bwMode="auto">
            <a:xfrm flipV="1">
              <a:off x="1490" y="3708"/>
              <a:ext cx="37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001" name="Line 121"/>
            <p:cNvSpPr>
              <a:spLocks noChangeShapeType="1"/>
            </p:cNvSpPr>
            <p:nvPr/>
          </p:nvSpPr>
          <p:spPr bwMode="auto">
            <a:xfrm>
              <a:off x="1527" y="3708"/>
              <a:ext cx="37" cy="1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002" name="Line 122"/>
            <p:cNvSpPr>
              <a:spLocks noChangeShapeType="1"/>
            </p:cNvSpPr>
            <p:nvPr/>
          </p:nvSpPr>
          <p:spPr bwMode="auto">
            <a:xfrm>
              <a:off x="1564" y="3719"/>
              <a:ext cx="36" cy="4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003" name="Line 123"/>
            <p:cNvSpPr>
              <a:spLocks noChangeShapeType="1"/>
            </p:cNvSpPr>
            <p:nvPr/>
          </p:nvSpPr>
          <p:spPr bwMode="auto">
            <a:xfrm>
              <a:off x="1600" y="3764"/>
              <a:ext cx="37" cy="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004" name="Line 124"/>
            <p:cNvSpPr>
              <a:spLocks noChangeShapeType="1"/>
            </p:cNvSpPr>
            <p:nvPr/>
          </p:nvSpPr>
          <p:spPr bwMode="auto">
            <a:xfrm>
              <a:off x="1637" y="3767"/>
              <a:ext cx="38" cy="6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005" name="Line 125"/>
            <p:cNvSpPr>
              <a:spLocks noChangeShapeType="1"/>
            </p:cNvSpPr>
            <p:nvPr/>
          </p:nvSpPr>
          <p:spPr bwMode="auto">
            <a:xfrm flipV="1">
              <a:off x="1675" y="3827"/>
              <a:ext cx="36" cy="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006" name="Line 126"/>
            <p:cNvSpPr>
              <a:spLocks noChangeShapeType="1"/>
            </p:cNvSpPr>
            <p:nvPr/>
          </p:nvSpPr>
          <p:spPr bwMode="auto">
            <a:xfrm>
              <a:off x="1711" y="3827"/>
              <a:ext cx="37" cy="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007" name="Line 127"/>
            <p:cNvSpPr>
              <a:spLocks noChangeShapeType="1"/>
            </p:cNvSpPr>
            <p:nvPr/>
          </p:nvSpPr>
          <p:spPr bwMode="auto">
            <a:xfrm>
              <a:off x="1748" y="3863"/>
              <a:ext cx="37" cy="3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008" name="Line 128"/>
            <p:cNvSpPr>
              <a:spLocks noChangeShapeType="1"/>
            </p:cNvSpPr>
            <p:nvPr/>
          </p:nvSpPr>
          <p:spPr bwMode="auto">
            <a:xfrm>
              <a:off x="1785" y="3893"/>
              <a:ext cx="37" cy="1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009" name="Line 129"/>
            <p:cNvSpPr>
              <a:spLocks noChangeShapeType="1"/>
            </p:cNvSpPr>
            <p:nvPr/>
          </p:nvSpPr>
          <p:spPr bwMode="auto">
            <a:xfrm>
              <a:off x="1822" y="3908"/>
              <a:ext cx="36" cy="2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010" name="Line 130"/>
            <p:cNvSpPr>
              <a:spLocks noChangeShapeType="1"/>
            </p:cNvSpPr>
            <p:nvPr/>
          </p:nvSpPr>
          <p:spPr bwMode="auto">
            <a:xfrm>
              <a:off x="1858" y="3936"/>
              <a:ext cx="38" cy="3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011" name="Line 131"/>
            <p:cNvSpPr>
              <a:spLocks noChangeShapeType="1"/>
            </p:cNvSpPr>
            <p:nvPr/>
          </p:nvSpPr>
          <p:spPr bwMode="auto">
            <a:xfrm>
              <a:off x="1896" y="3970"/>
              <a:ext cx="36" cy="2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012" name="Line 132"/>
            <p:cNvSpPr>
              <a:spLocks noChangeShapeType="1"/>
            </p:cNvSpPr>
            <p:nvPr/>
          </p:nvSpPr>
          <p:spPr bwMode="auto">
            <a:xfrm flipV="1">
              <a:off x="789" y="2907"/>
              <a:ext cx="37" cy="7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013" name="Line 133"/>
            <p:cNvSpPr>
              <a:spLocks noChangeShapeType="1"/>
            </p:cNvSpPr>
            <p:nvPr/>
          </p:nvSpPr>
          <p:spPr bwMode="auto">
            <a:xfrm>
              <a:off x="826" y="2907"/>
              <a:ext cx="37" cy="55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014" name="Line 134"/>
            <p:cNvSpPr>
              <a:spLocks noChangeShapeType="1"/>
            </p:cNvSpPr>
            <p:nvPr/>
          </p:nvSpPr>
          <p:spPr bwMode="auto">
            <a:xfrm flipV="1">
              <a:off x="863" y="2925"/>
              <a:ext cx="37" cy="37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015" name="Line 135"/>
            <p:cNvSpPr>
              <a:spLocks noChangeShapeType="1"/>
            </p:cNvSpPr>
            <p:nvPr/>
          </p:nvSpPr>
          <p:spPr bwMode="auto">
            <a:xfrm>
              <a:off x="900" y="2925"/>
              <a:ext cx="36" cy="5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016" name="Line 136"/>
            <p:cNvSpPr>
              <a:spLocks noChangeShapeType="1"/>
            </p:cNvSpPr>
            <p:nvPr/>
          </p:nvSpPr>
          <p:spPr bwMode="auto">
            <a:xfrm flipV="1">
              <a:off x="936" y="2969"/>
              <a:ext cx="37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017" name="Line 137"/>
            <p:cNvSpPr>
              <a:spLocks noChangeShapeType="1"/>
            </p:cNvSpPr>
            <p:nvPr/>
          </p:nvSpPr>
          <p:spPr bwMode="auto">
            <a:xfrm flipV="1">
              <a:off x="973" y="2963"/>
              <a:ext cx="37" cy="6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018" name="Line 138"/>
            <p:cNvSpPr>
              <a:spLocks noChangeShapeType="1"/>
            </p:cNvSpPr>
            <p:nvPr/>
          </p:nvSpPr>
          <p:spPr bwMode="auto">
            <a:xfrm>
              <a:off x="1010" y="2963"/>
              <a:ext cx="38" cy="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019" name="Line 139"/>
            <p:cNvSpPr>
              <a:spLocks noChangeShapeType="1"/>
            </p:cNvSpPr>
            <p:nvPr/>
          </p:nvSpPr>
          <p:spPr bwMode="auto">
            <a:xfrm flipV="1">
              <a:off x="1048" y="2881"/>
              <a:ext cx="36" cy="10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020" name="Line 140"/>
            <p:cNvSpPr>
              <a:spLocks noChangeShapeType="1"/>
            </p:cNvSpPr>
            <p:nvPr/>
          </p:nvSpPr>
          <p:spPr bwMode="auto">
            <a:xfrm>
              <a:off x="1084" y="2881"/>
              <a:ext cx="37" cy="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021" name="Line 141"/>
            <p:cNvSpPr>
              <a:spLocks noChangeShapeType="1"/>
            </p:cNvSpPr>
            <p:nvPr/>
          </p:nvSpPr>
          <p:spPr bwMode="auto">
            <a:xfrm flipV="1">
              <a:off x="1121" y="2808"/>
              <a:ext cx="37" cy="11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022" name="Line 142"/>
            <p:cNvSpPr>
              <a:spLocks noChangeShapeType="1"/>
            </p:cNvSpPr>
            <p:nvPr/>
          </p:nvSpPr>
          <p:spPr bwMode="auto">
            <a:xfrm>
              <a:off x="1158" y="2808"/>
              <a:ext cx="37" cy="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023" name="Line 143"/>
            <p:cNvSpPr>
              <a:spLocks noChangeShapeType="1"/>
            </p:cNvSpPr>
            <p:nvPr/>
          </p:nvSpPr>
          <p:spPr bwMode="auto">
            <a:xfrm flipV="1">
              <a:off x="1195" y="2804"/>
              <a:ext cx="37" cy="26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024" name="Line 144"/>
            <p:cNvSpPr>
              <a:spLocks noChangeShapeType="1"/>
            </p:cNvSpPr>
            <p:nvPr/>
          </p:nvSpPr>
          <p:spPr bwMode="auto">
            <a:xfrm flipV="1">
              <a:off x="1232" y="2781"/>
              <a:ext cx="37" cy="23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025" name="Line 145"/>
            <p:cNvSpPr>
              <a:spLocks noChangeShapeType="1"/>
            </p:cNvSpPr>
            <p:nvPr/>
          </p:nvSpPr>
          <p:spPr bwMode="auto">
            <a:xfrm>
              <a:off x="1269" y="2781"/>
              <a:ext cx="37" cy="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026" name="Line 146"/>
            <p:cNvSpPr>
              <a:spLocks noChangeShapeType="1"/>
            </p:cNvSpPr>
            <p:nvPr/>
          </p:nvSpPr>
          <p:spPr bwMode="auto">
            <a:xfrm flipV="1">
              <a:off x="1306" y="2789"/>
              <a:ext cx="36" cy="13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027" name="Line 147"/>
            <p:cNvSpPr>
              <a:spLocks noChangeShapeType="1"/>
            </p:cNvSpPr>
            <p:nvPr/>
          </p:nvSpPr>
          <p:spPr bwMode="auto">
            <a:xfrm>
              <a:off x="1342" y="2789"/>
              <a:ext cx="37" cy="7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028" name="Line 148"/>
            <p:cNvSpPr>
              <a:spLocks noChangeShapeType="1"/>
            </p:cNvSpPr>
            <p:nvPr/>
          </p:nvSpPr>
          <p:spPr bwMode="auto">
            <a:xfrm>
              <a:off x="1379" y="2860"/>
              <a:ext cx="37" cy="6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029" name="Line 149"/>
            <p:cNvSpPr>
              <a:spLocks noChangeShapeType="1"/>
            </p:cNvSpPr>
            <p:nvPr/>
          </p:nvSpPr>
          <p:spPr bwMode="auto">
            <a:xfrm>
              <a:off x="1416" y="2921"/>
              <a:ext cx="37" cy="4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030" name="Line 150"/>
            <p:cNvSpPr>
              <a:spLocks noChangeShapeType="1"/>
            </p:cNvSpPr>
            <p:nvPr/>
          </p:nvSpPr>
          <p:spPr bwMode="auto">
            <a:xfrm flipV="1">
              <a:off x="1453" y="2939"/>
              <a:ext cx="37" cy="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031" name="Line 151"/>
            <p:cNvSpPr>
              <a:spLocks noChangeShapeType="1"/>
            </p:cNvSpPr>
            <p:nvPr/>
          </p:nvSpPr>
          <p:spPr bwMode="auto">
            <a:xfrm flipV="1">
              <a:off x="1490" y="2892"/>
              <a:ext cx="37" cy="4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032" name="Line 152"/>
            <p:cNvSpPr>
              <a:spLocks noChangeShapeType="1"/>
            </p:cNvSpPr>
            <p:nvPr/>
          </p:nvSpPr>
          <p:spPr bwMode="auto">
            <a:xfrm>
              <a:off x="1527" y="2892"/>
              <a:ext cx="37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033" name="Line 153"/>
            <p:cNvSpPr>
              <a:spLocks noChangeShapeType="1"/>
            </p:cNvSpPr>
            <p:nvPr/>
          </p:nvSpPr>
          <p:spPr bwMode="auto">
            <a:xfrm flipV="1">
              <a:off x="1564" y="2898"/>
              <a:ext cx="36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034" name="Line 154"/>
            <p:cNvSpPr>
              <a:spLocks noChangeShapeType="1"/>
            </p:cNvSpPr>
            <p:nvPr/>
          </p:nvSpPr>
          <p:spPr bwMode="auto">
            <a:xfrm flipV="1">
              <a:off x="1600" y="2869"/>
              <a:ext cx="37" cy="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035" name="Line 155"/>
            <p:cNvSpPr>
              <a:spLocks noChangeShapeType="1"/>
            </p:cNvSpPr>
            <p:nvPr/>
          </p:nvSpPr>
          <p:spPr bwMode="auto">
            <a:xfrm>
              <a:off x="1637" y="2869"/>
              <a:ext cx="38" cy="1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036" name="Line 156"/>
            <p:cNvSpPr>
              <a:spLocks noChangeShapeType="1"/>
            </p:cNvSpPr>
            <p:nvPr/>
          </p:nvSpPr>
          <p:spPr bwMode="auto">
            <a:xfrm>
              <a:off x="1675" y="2978"/>
              <a:ext cx="36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037" name="Line 157"/>
            <p:cNvSpPr>
              <a:spLocks noChangeShapeType="1"/>
            </p:cNvSpPr>
            <p:nvPr/>
          </p:nvSpPr>
          <p:spPr bwMode="auto">
            <a:xfrm>
              <a:off x="1711" y="3014"/>
              <a:ext cx="37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038" name="Line 158"/>
            <p:cNvSpPr>
              <a:spLocks noChangeShapeType="1"/>
            </p:cNvSpPr>
            <p:nvPr/>
          </p:nvSpPr>
          <p:spPr bwMode="auto">
            <a:xfrm>
              <a:off x="1748" y="3046"/>
              <a:ext cx="37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039" name="Line 159"/>
            <p:cNvSpPr>
              <a:spLocks noChangeShapeType="1"/>
            </p:cNvSpPr>
            <p:nvPr/>
          </p:nvSpPr>
          <p:spPr bwMode="auto">
            <a:xfrm flipV="1">
              <a:off x="1785" y="3084"/>
              <a:ext cx="37" cy="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040" name="Line 160"/>
            <p:cNvSpPr>
              <a:spLocks noChangeShapeType="1"/>
            </p:cNvSpPr>
            <p:nvPr/>
          </p:nvSpPr>
          <p:spPr bwMode="auto">
            <a:xfrm>
              <a:off x="1822" y="3084"/>
              <a:ext cx="36" cy="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041" name="Line 161"/>
            <p:cNvSpPr>
              <a:spLocks noChangeShapeType="1"/>
            </p:cNvSpPr>
            <p:nvPr/>
          </p:nvSpPr>
          <p:spPr bwMode="auto">
            <a:xfrm>
              <a:off x="1858" y="3106"/>
              <a:ext cx="38" cy="1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042" name="Line 162"/>
            <p:cNvSpPr>
              <a:spLocks noChangeShapeType="1"/>
            </p:cNvSpPr>
            <p:nvPr/>
          </p:nvSpPr>
          <p:spPr bwMode="auto">
            <a:xfrm>
              <a:off x="1896" y="3223"/>
              <a:ext cx="36" cy="5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043" name="Line 163"/>
            <p:cNvSpPr>
              <a:spLocks noChangeShapeType="1"/>
            </p:cNvSpPr>
            <p:nvPr/>
          </p:nvSpPr>
          <p:spPr bwMode="auto">
            <a:xfrm flipV="1">
              <a:off x="1932" y="3272"/>
              <a:ext cx="38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044" name="Line 164"/>
            <p:cNvSpPr>
              <a:spLocks noChangeShapeType="1"/>
            </p:cNvSpPr>
            <p:nvPr/>
          </p:nvSpPr>
          <p:spPr bwMode="auto">
            <a:xfrm flipV="1">
              <a:off x="789" y="2884"/>
              <a:ext cx="37" cy="3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045" name="Line 165"/>
            <p:cNvSpPr>
              <a:spLocks noChangeShapeType="1"/>
            </p:cNvSpPr>
            <p:nvPr/>
          </p:nvSpPr>
          <p:spPr bwMode="auto">
            <a:xfrm>
              <a:off x="826" y="2884"/>
              <a:ext cx="37" cy="7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046" name="Line 166"/>
            <p:cNvSpPr>
              <a:spLocks noChangeShapeType="1"/>
            </p:cNvSpPr>
            <p:nvPr/>
          </p:nvSpPr>
          <p:spPr bwMode="auto">
            <a:xfrm flipV="1">
              <a:off x="863" y="2900"/>
              <a:ext cx="37" cy="6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047" name="Line 167"/>
            <p:cNvSpPr>
              <a:spLocks noChangeShapeType="1"/>
            </p:cNvSpPr>
            <p:nvPr/>
          </p:nvSpPr>
          <p:spPr bwMode="auto">
            <a:xfrm>
              <a:off x="900" y="2900"/>
              <a:ext cx="36" cy="2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048" name="Line 168"/>
            <p:cNvSpPr>
              <a:spLocks noChangeShapeType="1"/>
            </p:cNvSpPr>
            <p:nvPr/>
          </p:nvSpPr>
          <p:spPr bwMode="auto">
            <a:xfrm>
              <a:off x="936" y="2920"/>
              <a:ext cx="37" cy="1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049" name="Line 169"/>
            <p:cNvSpPr>
              <a:spLocks noChangeShapeType="1"/>
            </p:cNvSpPr>
            <p:nvPr/>
          </p:nvSpPr>
          <p:spPr bwMode="auto">
            <a:xfrm>
              <a:off x="973" y="2938"/>
              <a:ext cx="37" cy="5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050" name="Line 170"/>
            <p:cNvSpPr>
              <a:spLocks noChangeShapeType="1"/>
            </p:cNvSpPr>
            <p:nvPr/>
          </p:nvSpPr>
          <p:spPr bwMode="auto">
            <a:xfrm flipV="1">
              <a:off x="1010" y="2984"/>
              <a:ext cx="38" cy="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051" name="Line 171"/>
            <p:cNvSpPr>
              <a:spLocks noChangeShapeType="1"/>
            </p:cNvSpPr>
            <p:nvPr/>
          </p:nvSpPr>
          <p:spPr bwMode="auto">
            <a:xfrm>
              <a:off x="1048" y="2984"/>
              <a:ext cx="36" cy="6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052" name="Line 172"/>
            <p:cNvSpPr>
              <a:spLocks noChangeShapeType="1"/>
            </p:cNvSpPr>
            <p:nvPr/>
          </p:nvSpPr>
          <p:spPr bwMode="auto">
            <a:xfrm flipV="1">
              <a:off x="1084" y="3000"/>
              <a:ext cx="37" cy="4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053" name="Line 173"/>
            <p:cNvSpPr>
              <a:spLocks noChangeShapeType="1"/>
            </p:cNvSpPr>
            <p:nvPr/>
          </p:nvSpPr>
          <p:spPr bwMode="auto">
            <a:xfrm flipV="1">
              <a:off x="1121" y="2863"/>
              <a:ext cx="37" cy="13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054" name="Line 174"/>
            <p:cNvSpPr>
              <a:spLocks noChangeShapeType="1"/>
            </p:cNvSpPr>
            <p:nvPr/>
          </p:nvSpPr>
          <p:spPr bwMode="auto">
            <a:xfrm flipV="1">
              <a:off x="1158" y="2840"/>
              <a:ext cx="37" cy="2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055" name="Line 175"/>
            <p:cNvSpPr>
              <a:spLocks noChangeShapeType="1"/>
            </p:cNvSpPr>
            <p:nvPr/>
          </p:nvSpPr>
          <p:spPr bwMode="auto">
            <a:xfrm flipV="1">
              <a:off x="1195" y="2812"/>
              <a:ext cx="37" cy="2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056" name="Line 176"/>
            <p:cNvSpPr>
              <a:spLocks noChangeShapeType="1"/>
            </p:cNvSpPr>
            <p:nvPr/>
          </p:nvSpPr>
          <p:spPr bwMode="auto">
            <a:xfrm flipV="1">
              <a:off x="1232" y="2749"/>
              <a:ext cx="37" cy="6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057" name="Line 177"/>
            <p:cNvSpPr>
              <a:spLocks noChangeShapeType="1"/>
            </p:cNvSpPr>
            <p:nvPr/>
          </p:nvSpPr>
          <p:spPr bwMode="auto">
            <a:xfrm>
              <a:off x="1269" y="2749"/>
              <a:ext cx="37" cy="3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058" name="Line 178"/>
            <p:cNvSpPr>
              <a:spLocks noChangeShapeType="1"/>
            </p:cNvSpPr>
            <p:nvPr/>
          </p:nvSpPr>
          <p:spPr bwMode="auto">
            <a:xfrm>
              <a:off x="1306" y="2785"/>
              <a:ext cx="36" cy="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059" name="Line 179"/>
            <p:cNvSpPr>
              <a:spLocks noChangeShapeType="1"/>
            </p:cNvSpPr>
            <p:nvPr/>
          </p:nvSpPr>
          <p:spPr bwMode="auto">
            <a:xfrm>
              <a:off x="1342" y="2792"/>
              <a:ext cx="37" cy="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060" name="Line 180"/>
            <p:cNvSpPr>
              <a:spLocks noChangeShapeType="1"/>
            </p:cNvSpPr>
            <p:nvPr/>
          </p:nvSpPr>
          <p:spPr bwMode="auto">
            <a:xfrm>
              <a:off x="1379" y="2796"/>
              <a:ext cx="37" cy="3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061" name="Line 181"/>
            <p:cNvSpPr>
              <a:spLocks noChangeShapeType="1"/>
            </p:cNvSpPr>
            <p:nvPr/>
          </p:nvSpPr>
          <p:spPr bwMode="auto">
            <a:xfrm>
              <a:off x="1416" y="2830"/>
              <a:ext cx="37" cy="5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062" name="Line 182"/>
            <p:cNvSpPr>
              <a:spLocks noChangeShapeType="1"/>
            </p:cNvSpPr>
            <p:nvPr/>
          </p:nvSpPr>
          <p:spPr bwMode="auto">
            <a:xfrm flipV="1">
              <a:off x="1453" y="2871"/>
              <a:ext cx="37" cy="1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063" name="Line 183"/>
            <p:cNvSpPr>
              <a:spLocks noChangeShapeType="1"/>
            </p:cNvSpPr>
            <p:nvPr/>
          </p:nvSpPr>
          <p:spPr bwMode="auto">
            <a:xfrm flipV="1">
              <a:off x="1490" y="2829"/>
              <a:ext cx="37" cy="4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064" name="Line 184"/>
            <p:cNvSpPr>
              <a:spLocks noChangeShapeType="1"/>
            </p:cNvSpPr>
            <p:nvPr/>
          </p:nvSpPr>
          <p:spPr bwMode="auto">
            <a:xfrm>
              <a:off x="1527" y="2829"/>
              <a:ext cx="37" cy="9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065" name="Line 185"/>
            <p:cNvSpPr>
              <a:spLocks noChangeShapeType="1"/>
            </p:cNvSpPr>
            <p:nvPr/>
          </p:nvSpPr>
          <p:spPr bwMode="auto">
            <a:xfrm>
              <a:off x="1564" y="2925"/>
              <a:ext cx="36" cy="5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066" name="Line 186"/>
            <p:cNvSpPr>
              <a:spLocks noChangeShapeType="1"/>
            </p:cNvSpPr>
            <p:nvPr/>
          </p:nvSpPr>
          <p:spPr bwMode="auto">
            <a:xfrm>
              <a:off x="1600" y="2984"/>
              <a:ext cx="37" cy="8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067" name="Line 187"/>
            <p:cNvSpPr>
              <a:spLocks noChangeShapeType="1"/>
            </p:cNvSpPr>
            <p:nvPr/>
          </p:nvSpPr>
          <p:spPr bwMode="auto">
            <a:xfrm>
              <a:off x="1637" y="3066"/>
              <a:ext cx="38" cy="5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068" name="Line 188"/>
            <p:cNvSpPr>
              <a:spLocks noChangeShapeType="1"/>
            </p:cNvSpPr>
            <p:nvPr/>
          </p:nvSpPr>
          <p:spPr bwMode="auto">
            <a:xfrm flipV="1">
              <a:off x="1675" y="3114"/>
              <a:ext cx="36" cy="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069" name="Line 189"/>
            <p:cNvSpPr>
              <a:spLocks noChangeShapeType="1"/>
            </p:cNvSpPr>
            <p:nvPr/>
          </p:nvSpPr>
          <p:spPr bwMode="auto">
            <a:xfrm>
              <a:off x="1711" y="3114"/>
              <a:ext cx="37" cy="9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070" name="Line 190"/>
            <p:cNvSpPr>
              <a:spLocks noChangeShapeType="1"/>
            </p:cNvSpPr>
            <p:nvPr/>
          </p:nvSpPr>
          <p:spPr bwMode="auto">
            <a:xfrm>
              <a:off x="1748" y="3209"/>
              <a:ext cx="37" cy="1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071" name="Line 191"/>
            <p:cNvSpPr>
              <a:spLocks noChangeShapeType="1"/>
            </p:cNvSpPr>
            <p:nvPr/>
          </p:nvSpPr>
          <p:spPr bwMode="auto">
            <a:xfrm>
              <a:off x="1785" y="3221"/>
              <a:ext cx="37" cy="10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072" name="Line 192"/>
            <p:cNvSpPr>
              <a:spLocks noChangeShapeType="1"/>
            </p:cNvSpPr>
            <p:nvPr/>
          </p:nvSpPr>
          <p:spPr bwMode="auto">
            <a:xfrm>
              <a:off x="1822" y="3324"/>
              <a:ext cx="36" cy="2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073" name="Line 193"/>
            <p:cNvSpPr>
              <a:spLocks noChangeShapeType="1"/>
            </p:cNvSpPr>
            <p:nvPr/>
          </p:nvSpPr>
          <p:spPr bwMode="auto">
            <a:xfrm>
              <a:off x="1858" y="3353"/>
              <a:ext cx="38" cy="5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074" name="Line 194"/>
            <p:cNvSpPr>
              <a:spLocks noChangeShapeType="1"/>
            </p:cNvSpPr>
            <p:nvPr/>
          </p:nvSpPr>
          <p:spPr bwMode="auto">
            <a:xfrm>
              <a:off x="1896" y="3411"/>
              <a:ext cx="36" cy="2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075" name="Line 195"/>
            <p:cNvSpPr>
              <a:spLocks noChangeShapeType="1"/>
            </p:cNvSpPr>
            <p:nvPr/>
          </p:nvSpPr>
          <p:spPr bwMode="auto">
            <a:xfrm>
              <a:off x="1932" y="3432"/>
              <a:ext cx="38" cy="1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076" name="Line 196"/>
            <p:cNvSpPr>
              <a:spLocks noChangeShapeType="1"/>
            </p:cNvSpPr>
            <p:nvPr/>
          </p:nvSpPr>
          <p:spPr bwMode="auto">
            <a:xfrm>
              <a:off x="789" y="3169"/>
              <a:ext cx="37" cy="16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077" name="Line 197"/>
            <p:cNvSpPr>
              <a:spLocks noChangeShapeType="1"/>
            </p:cNvSpPr>
            <p:nvPr/>
          </p:nvSpPr>
          <p:spPr bwMode="auto">
            <a:xfrm>
              <a:off x="826" y="3185"/>
              <a:ext cx="37" cy="16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078" name="Line 198"/>
            <p:cNvSpPr>
              <a:spLocks noChangeShapeType="1"/>
            </p:cNvSpPr>
            <p:nvPr/>
          </p:nvSpPr>
          <p:spPr bwMode="auto">
            <a:xfrm>
              <a:off x="863" y="3201"/>
              <a:ext cx="37" cy="77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079" name="Line 199"/>
            <p:cNvSpPr>
              <a:spLocks noChangeShapeType="1"/>
            </p:cNvSpPr>
            <p:nvPr/>
          </p:nvSpPr>
          <p:spPr bwMode="auto">
            <a:xfrm flipV="1">
              <a:off x="900" y="3224"/>
              <a:ext cx="36" cy="54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080" name="Line 200"/>
            <p:cNvSpPr>
              <a:spLocks noChangeShapeType="1"/>
            </p:cNvSpPr>
            <p:nvPr/>
          </p:nvSpPr>
          <p:spPr bwMode="auto">
            <a:xfrm flipV="1">
              <a:off x="936" y="3200"/>
              <a:ext cx="37" cy="24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081" name="Line 201"/>
            <p:cNvSpPr>
              <a:spLocks noChangeShapeType="1"/>
            </p:cNvSpPr>
            <p:nvPr/>
          </p:nvSpPr>
          <p:spPr bwMode="auto">
            <a:xfrm>
              <a:off x="973" y="3200"/>
              <a:ext cx="37" cy="14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082" name="Line 202"/>
            <p:cNvSpPr>
              <a:spLocks noChangeShapeType="1"/>
            </p:cNvSpPr>
            <p:nvPr/>
          </p:nvSpPr>
          <p:spPr bwMode="auto">
            <a:xfrm>
              <a:off x="1010" y="3214"/>
              <a:ext cx="38" cy="55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083" name="Line 203"/>
            <p:cNvSpPr>
              <a:spLocks noChangeShapeType="1"/>
            </p:cNvSpPr>
            <p:nvPr/>
          </p:nvSpPr>
          <p:spPr bwMode="auto">
            <a:xfrm flipV="1">
              <a:off x="1048" y="3221"/>
              <a:ext cx="36" cy="48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084" name="Line 204"/>
            <p:cNvSpPr>
              <a:spLocks noChangeShapeType="1"/>
            </p:cNvSpPr>
            <p:nvPr/>
          </p:nvSpPr>
          <p:spPr bwMode="auto">
            <a:xfrm>
              <a:off x="1084" y="3221"/>
              <a:ext cx="37" cy="73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085" name="Line 205"/>
            <p:cNvSpPr>
              <a:spLocks noChangeShapeType="1"/>
            </p:cNvSpPr>
            <p:nvPr/>
          </p:nvSpPr>
          <p:spPr bwMode="auto">
            <a:xfrm flipV="1">
              <a:off x="1121" y="3273"/>
              <a:ext cx="37" cy="21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086" name="Line 206"/>
            <p:cNvSpPr>
              <a:spLocks noChangeShapeType="1"/>
            </p:cNvSpPr>
            <p:nvPr/>
          </p:nvSpPr>
          <p:spPr bwMode="auto">
            <a:xfrm flipV="1">
              <a:off x="1158" y="3250"/>
              <a:ext cx="37" cy="23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087" name="Line 207"/>
            <p:cNvSpPr>
              <a:spLocks noChangeShapeType="1"/>
            </p:cNvSpPr>
            <p:nvPr/>
          </p:nvSpPr>
          <p:spPr bwMode="auto">
            <a:xfrm>
              <a:off x="1195" y="3250"/>
              <a:ext cx="37" cy="41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088" name="Line 208"/>
            <p:cNvSpPr>
              <a:spLocks noChangeShapeType="1"/>
            </p:cNvSpPr>
            <p:nvPr/>
          </p:nvSpPr>
          <p:spPr bwMode="auto">
            <a:xfrm flipV="1">
              <a:off x="1232" y="3252"/>
              <a:ext cx="37" cy="39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089" name="Line 209"/>
            <p:cNvSpPr>
              <a:spLocks noChangeShapeType="1"/>
            </p:cNvSpPr>
            <p:nvPr/>
          </p:nvSpPr>
          <p:spPr bwMode="auto">
            <a:xfrm>
              <a:off x="1269" y="3252"/>
              <a:ext cx="37" cy="111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090" name="Line 210"/>
            <p:cNvSpPr>
              <a:spLocks noChangeShapeType="1"/>
            </p:cNvSpPr>
            <p:nvPr/>
          </p:nvSpPr>
          <p:spPr bwMode="auto">
            <a:xfrm flipV="1">
              <a:off x="1306" y="3362"/>
              <a:ext cx="36" cy="1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091" name="Line 211"/>
            <p:cNvSpPr>
              <a:spLocks noChangeShapeType="1"/>
            </p:cNvSpPr>
            <p:nvPr/>
          </p:nvSpPr>
          <p:spPr bwMode="auto">
            <a:xfrm>
              <a:off x="1342" y="3362"/>
              <a:ext cx="37" cy="58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092" name="Line 212"/>
            <p:cNvSpPr>
              <a:spLocks noChangeShapeType="1"/>
            </p:cNvSpPr>
            <p:nvPr/>
          </p:nvSpPr>
          <p:spPr bwMode="auto">
            <a:xfrm>
              <a:off x="1379" y="3420"/>
              <a:ext cx="37" cy="65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093" name="Line 213"/>
            <p:cNvSpPr>
              <a:spLocks noChangeShapeType="1"/>
            </p:cNvSpPr>
            <p:nvPr/>
          </p:nvSpPr>
          <p:spPr bwMode="auto">
            <a:xfrm>
              <a:off x="1416" y="3485"/>
              <a:ext cx="37" cy="31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094" name="Line 214"/>
            <p:cNvSpPr>
              <a:spLocks noChangeShapeType="1"/>
            </p:cNvSpPr>
            <p:nvPr/>
          </p:nvSpPr>
          <p:spPr bwMode="auto">
            <a:xfrm>
              <a:off x="1453" y="3516"/>
              <a:ext cx="37" cy="26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095" name="Line 215"/>
            <p:cNvSpPr>
              <a:spLocks noChangeShapeType="1"/>
            </p:cNvSpPr>
            <p:nvPr/>
          </p:nvSpPr>
          <p:spPr bwMode="auto">
            <a:xfrm>
              <a:off x="1490" y="3542"/>
              <a:ext cx="37" cy="59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096" name="Line 216"/>
            <p:cNvSpPr>
              <a:spLocks noChangeShapeType="1"/>
            </p:cNvSpPr>
            <p:nvPr/>
          </p:nvSpPr>
          <p:spPr bwMode="auto">
            <a:xfrm>
              <a:off x="1527" y="3601"/>
              <a:ext cx="37" cy="1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097" name="Line 217"/>
            <p:cNvSpPr>
              <a:spLocks noChangeShapeType="1"/>
            </p:cNvSpPr>
            <p:nvPr/>
          </p:nvSpPr>
          <p:spPr bwMode="auto">
            <a:xfrm flipV="1">
              <a:off x="1564" y="3602"/>
              <a:ext cx="36" cy="0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098" name="Line 218"/>
            <p:cNvSpPr>
              <a:spLocks noChangeShapeType="1"/>
            </p:cNvSpPr>
            <p:nvPr/>
          </p:nvSpPr>
          <p:spPr bwMode="auto">
            <a:xfrm>
              <a:off x="1600" y="3602"/>
              <a:ext cx="37" cy="26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099" name="Line 219"/>
            <p:cNvSpPr>
              <a:spLocks noChangeShapeType="1"/>
            </p:cNvSpPr>
            <p:nvPr/>
          </p:nvSpPr>
          <p:spPr bwMode="auto">
            <a:xfrm>
              <a:off x="1637" y="3628"/>
              <a:ext cx="38" cy="39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100" name="Line 220"/>
            <p:cNvSpPr>
              <a:spLocks noChangeShapeType="1"/>
            </p:cNvSpPr>
            <p:nvPr/>
          </p:nvSpPr>
          <p:spPr bwMode="auto">
            <a:xfrm flipV="1">
              <a:off x="1675" y="3666"/>
              <a:ext cx="36" cy="1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101" name="Line 221"/>
            <p:cNvSpPr>
              <a:spLocks noChangeShapeType="1"/>
            </p:cNvSpPr>
            <p:nvPr/>
          </p:nvSpPr>
          <p:spPr bwMode="auto">
            <a:xfrm>
              <a:off x="1711" y="3666"/>
              <a:ext cx="37" cy="18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102" name="Line 222"/>
            <p:cNvSpPr>
              <a:spLocks noChangeShapeType="1"/>
            </p:cNvSpPr>
            <p:nvPr/>
          </p:nvSpPr>
          <p:spPr bwMode="auto">
            <a:xfrm>
              <a:off x="1748" y="3684"/>
              <a:ext cx="37" cy="10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103" name="Line 223"/>
            <p:cNvSpPr>
              <a:spLocks noChangeShapeType="1"/>
            </p:cNvSpPr>
            <p:nvPr/>
          </p:nvSpPr>
          <p:spPr bwMode="auto">
            <a:xfrm>
              <a:off x="1785" y="3694"/>
              <a:ext cx="37" cy="40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104" name="Line 224"/>
            <p:cNvSpPr>
              <a:spLocks noChangeShapeType="1"/>
            </p:cNvSpPr>
            <p:nvPr/>
          </p:nvSpPr>
          <p:spPr bwMode="auto">
            <a:xfrm>
              <a:off x="1822" y="3734"/>
              <a:ext cx="36" cy="45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105" name="Line 225"/>
            <p:cNvSpPr>
              <a:spLocks noChangeShapeType="1"/>
            </p:cNvSpPr>
            <p:nvPr/>
          </p:nvSpPr>
          <p:spPr bwMode="auto">
            <a:xfrm>
              <a:off x="1858" y="3779"/>
              <a:ext cx="38" cy="66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106" name="Line 226"/>
            <p:cNvSpPr>
              <a:spLocks noChangeShapeType="1"/>
            </p:cNvSpPr>
            <p:nvPr/>
          </p:nvSpPr>
          <p:spPr bwMode="auto">
            <a:xfrm>
              <a:off x="1896" y="3845"/>
              <a:ext cx="36" cy="57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107" name="Line 227"/>
            <p:cNvSpPr>
              <a:spLocks noChangeShapeType="1"/>
            </p:cNvSpPr>
            <p:nvPr/>
          </p:nvSpPr>
          <p:spPr bwMode="auto">
            <a:xfrm>
              <a:off x="1932" y="3902"/>
              <a:ext cx="38" cy="15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108" name="Freeform 228"/>
            <p:cNvSpPr>
              <a:spLocks/>
            </p:cNvSpPr>
            <p:nvPr/>
          </p:nvSpPr>
          <p:spPr bwMode="auto">
            <a:xfrm>
              <a:off x="782" y="3446"/>
              <a:ext cx="15" cy="16"/>
            </a:xfrm>
            <a:custGeom>
              <a:avLst/>
              <a:gdLst>
                <a:gd name="T0" fmla="*/ 0 w 86"/>
                <a:gd name="T1" fmla="*/ 43 h 86"/>
                <a:gd name="T2" fmla="*/ 43 w 86"/>
                <a:gd name="T3" fmla="*/ 86 h 86"/>
                <a:gd name="T4" fmla="*/ 86 w 86"/>
                <a:gd name="T5" fmla="*/ 43 h 86"/>
                <a:gd name="T6" fmla="*/ 43 w 86"/>
                <a:gd name="T7" fmla="*/ 0 h 86"/>
                <a:gd name="T8" fmla="*/ 0 w 86"/>
                <a:gd name="T9" fmla="*/ 4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86">
                  <a:moveTo>
                    <a:pt x="0" y="43"/>
                  </a:moveTo>
                  <a:lnTo>
                    <a:pt x="43" y="86"/>
                  </a:lnTo>
                  <a:lnTo>
                    <a:pt x="86" y="43"/>
                  </a:lnTo>
                  <a:lnTo>
                    <a:pt x="43" y="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109" name="Freeform 229"/>
            <p:cNvSpPr>
              <a:spLocks/>
            </p:cNvSpPr>
            <p:nvPr/>
          </p:nvSpPr>
          <p:spPr bwMode="auto">
            <a:xfrm>
              <a:off x="818" y="3365"/>
              <a:ext cx="16" cy="17"/>
            </a:xfrm>
            <a:custGeom>
              <a:avLst/>
              <a:gdLst>
                <a:gd name="T0" fmla="*/ 0 w 86"/>
                <a:gd name="T1" fmla="*/ 44 h 87"/>
                <a:gd name="T2" fmla="*/ 43 w 86"/>
                <a:gd name="T3" fmla="*/ 87 h 87"/>
                <a:gd name="T4" fmla="*/ 86 w 86"/>
                <a:gd name="T5" fmla="*/ 44 h 87"/>
                <a:gd name="T6" fmla="*/ 43 w 86"/>
                <a:gd name="T7" fmla="*/ 0 h 87"/>
                <a:gd name="T8" fmla="*/ 0 w 86"/>
                <a:gd name="T9" fmla="*/ 4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87">
                  <a:moveTo>
                    <a:pt x="0" y="44"/>
                  </a:moveTo>
                  <a:lnTo>
                    <a:pt x="43" y="87"/>
                  </a:lnTo>
                  <a:lnTo>
                    <a:pt x="86" y="44"/>
                  </a:lnTo>
                  <a:lnTo>
                    <a:pt x="43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110" name="Freeform 230"/>
            <p:cNvSpPr>
              <a:spLocks/>
            </p:cNvSpPr>
            <p:nvPr/>
          </p:nvSpPr>
          <p:spPr bwMode="auto">
            <a:xfrm>
              <a:off x="855" y="3419"/>
              <a:ext cx="16" cy="16"/>
            </a:xfrm>
            <a:custGeom>
              <a:avLst/>
              <a:gdLst>
                <a:gd name="T0" fmla="*/ 0 w 87"/>
                <a:gd name="T1" fmla="*/ 43 h 86"/>
                <a:gd name="T2" fmla="*/ 43 w 87"/>
                <a:gd name="T3" fmla="*/ 86 h 86"/>
                <a:gd name="T4" fmla="*/ 87 w 87"/>
                <a:gd name="T5" fmla="*/ 43 h 86"/>
                <a:gd name="T6" fmla="*/ 43 w 87"/>
                <a:gd name="T7" fmla="*/ 0 h 86"/>
                <a:gd name="T8" fmla="*/ 0 w 87"/>
                <a:gd name="T9" fmla="*/ 4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86">
                  <a:moveTo>
                    <a:pt x="0" y="43"/>
                  </a:moveTo>
                  <a:lnTo>
                    <a:pt x="43" y="86"/>
                  </a:lnTo>
                  <a:lnTo>
                    <a:pt x="87" y="43"/>
                  </a:lnTo>
                  <a:lnTo>
                    <a:pt x="43" y="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111" name="Freeform 231"/>
            <p:cNvSpPr>
              <a:spLocks/>
            </p:cNvSpPr>
            <p:nvPr/>
          </p:nvSpPr>
          <p:spPr bwMode="auto">
            <a:xfrm>
              <a:off x="892" y="3387"/>
              <a:ext cx="16" cy="15"/>
            </a:xfrm>
            <a:custGeom>
              <a:avLst/>
              <a:gdLst>
                <a:gd name="T0" fmla="*/ 0 w 86"/>
                <a:gd name="T1" fmla="*/ 43 h 86"/>
                <a:gd name="T2" fmla="*/ 43 w 86"/>
                <a:gd name="T3" fmla="*/ 86 h 86"/>
                <a:gd name="T4" fmla="*/ 86 w 86"/>
                <a:gd name="T5" fmla="*/ 43 h 86"/>
                <a:gd name="T6" fmla="*/ 43 w 86"/>
                <a:gd name="T7" fmla="*/ 0 h 86"/>
                <a:gd name="T8" fmla="*/ 0 w 86"/>
                <a:gd name="T9" fmla="*/ 4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86">
                  <a:moveTo>
                    <a:pt x="0" y="43"/>
                  </a:moveTo>
                  <a:lnTo>
                    <a:pt x="43" y="86"/>
                  </a:lnTo>
                  <a:lnTo>
                    <a:pt x="86" y="43"/>
                  </a:lnTo>
                  <a:lnTo>
                    <a:pt x="43" y="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112" name="Freeform 232"/>
            <p:cNvSpPr>
              <a:spLocks/>
            </p:cNvSpPr>
            <p:nvPr/>
          </p:nvSpPr>
          <p:spPr bwMode="auto">
            <a:xfrm>
              <a:off x="929" y="3413"/>
              <a:ext cx="15" cy="16"/>
            </a:xfrm>
            <a:custGeom>
              <a:avLst/>
              <a:gdLst>
                <a:gd name="T0" fmla="*/ 0 w 87"/>
                <a:gd name="T1" fmla="*/ 43 h 86"/>
                <a:gd name="T2" fmla="*/ 43 w 87"/>
                <a:gd name="T3" fmla="*/ 86 h 86"/>
                <a:gd name="T4" fmla="*/ 87 w 87"/>
                <a:gd name="T5" fmla="*/ 43 h 86"/>
                <a:gd name="T6" fmla="*/ 43 w 87"/>
                <a:gd name="T7" fmla="*/ 0 h 86"/>
                <a:gd name="T8" fmla="*/ 0 w 87"/>
                <a:gd name="T9" fmla="*/ 4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86">
                  <a:moveTo>
                    <a:pt x="0" y="43"/>
                  </a:moveTo>
                  <a:lnTo>
                    <a:pt x="43" y="86"/>
                  </a:lnTo>
                  <a:lnTo>
                    <a:pt x="87" y="43"/>
                  </a:lnTo>
                  <a:lnTo>
                    <a:pt x="43" y="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113" name="Freeform 233"/>
            <p:cNvSpPr>
              <a:spLocks/>
            </p:cNvSpPr>
            <p:nvPr/>
          </p:nvSpPr>
          <p:spPr bwMode="auto">
            <a:xfrm>
              <a:off x="966" y="3419"/>
              <a:ext cx="15" cy="16"/>
            </a:xfrm>
            <a:custGeom>
              <a:avLst/>
              <a:gdLst>
                <a:gd name="T0" fmla="*/ 0 w 87"/>
                <a:gd name="T1" fmla="*/ 43 h 86"/>
                <a:gd name="T2" fmla="*/ 44 w 87"/>
                <a:gd name="T3" fmla="*/ 86 h 86"/>
                <a:gd name="T4" fmla="*/ 87 w 87"/>
                <a:gd name="T5" fmla="*/ 43 h 86"/>
                <a:gd name="T6" fmla="*/ 44 w 87"/>
                <a:gd name="T7" fmla="*/ 0 h 86"/>
                <a:gd name="T8" fmla="*/ 0 w 87"/>
                <a:gd name="T9" fmla="*/ 4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86">
                  <a:moveTo>
                    <a:pt x="0" y="43"/>
                  </a:moveTo>
                  <a:lnTo>
                    <a:pt x="44" y="86"/>
                  </a:lnTo>
                  <a:lnTo>
                    <a:pt x="87" y="43"/>
                  </a:lnTo>
                  <a:lnTo>
                    <a:pt x="44" y="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114" name="Freeform 234"/>
            <p:cNvSpPr>
              <a:spLocks/>
            </p:cNvSpPr>
            <p:nvPr/>
          </p:nvSpPr>
          <p:spPr bwMode="auto">
            <a:xfrm>
              <a:off x="1003" y="3395"/>
              <a:ext cx="15" cy="16"/>
            </a:xfrm>
            <a:custGeom>
              <a:avLst/>
              <a:gdLst>
                <a:gd name="T0" fmla="*/ 0 w 86"/>
                <a:gd name="T1" fmla="*/ 43 h 86"/>
                <a:gd name="T2" fmla="*/ 43 w 86"/>
                <a:gd name="T3" fmla="*/ 86 h 86"/>
                <a:gd name="T4" fmla="*/ 86 w 86"/>
                <a:gd name="T5" fmla="*/ 43 h 86"/>
                <a:gd name="T6" fmla="*/ 43 w 86"/>
                <a:gd name="T7" fmla="*/ 0 h 86"/>
                <a:gd name="T8" fmla="*/ 0 w 86"/>
                <a:gd name="T9" fmla="*/ 4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86">
                  <a:moveTo>
                    <a:pt x="0" y="43"/>
                  </a:moveTo>
                  <a:lnTo>
                    <a:pt x="43" y="86"/>
                  </a:lnTo>
                  <a:lnTo>
                    <a:pt x="86" y="43"/>
                  </a:lnTo>
                  <a:lnTo>
                    <a:pt x="43" y="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115" name="Freeform 235"/>
            <p:cNvSpPr>
              <a:spLocks/>
            </p:cNvSpPr>
            <p:nvPr/>
          </p:nvSpPr>
          <p:spPr bwMode="auto">
            <a:xfrm>
              <a:off x="1040" y="3444"/>
              <a:ext cx="15" cy="16"/>
            </a:xfrm>
            <a:custGeom>
              <a:avLst/>
              <a:gdLst>
                <a:gd name="T0" fmla="*/ 0 w 87"/>
                <a:gd name="T1" fmla="*/ 43 h 86"/>
                <a:gd name="T2" fmla="*/ 44 w 87"/>
                <a:gd name="T3" fmla="*/ 86 h 86"/>
                <a:gd name="T4" fmla="*/ 87 w 87"/>
                <a:gd name="T5" fmla="*/ 43 h 86"/>
                <a:gd name="T6" fmla="*/ 44 w 87"/>
                <a:gd name="T7" fmla="*/ 0 h 86"/>
                <a:gd name="T8" fmla="*/ 0 w 87"/>
                <a:gd name="T9" fmla="*/ 4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86">
                  <a:moveTo>
                    <a:pt x="0" y="43"/>
                  </a:moveTo>
                  <a:lnTo>
                    <a:pt x="44" y="86"/>
                  </a:lnTo>
                  <a:lnTo>
                    <a:pt x="87" y="43"/>
                  </a:lnTo>
                  <a:lnTo>
                    <a:pt x="44" y="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116" name="Freeform 236"/>
            <p:cNvSpPr>
              <a:spLocks/>
            </p:cNvSpPr>
            <p:nvPr/>
          </p:nvSpPr>
          <p:spPr bwMode="auto">
            <a:xfrm>
              <a:off x="1076" y="3418"/>
              <a:ext cx="16" cy="17"/>
            </a:xfrm>
            <a:custGeom>
              <a:avLst/>
              <a:gdLst>
                <a:gd name="T0" fmla="*/ 0 w 86"/>
                <a:gd name="T1" fmla="*/ 43 h 87"/>
                <a:gd name="T2" fmla="*/ 43 w 86"/>
                <a:gd name="T3" fmla="*/ 87 h 87"/>
                <a:gd name="T4" fmla="*/ 86 w 86"/>
                <a:gd name="T5" fmla="*/ 43 h 87"/>
                <a:gd name="T6" fmla="*/ 43 w 86"/>
                <a:gd name="T7" fmla="*/ 0 h 87"/>
                <a:gd name="T8" fmla="*/ 0 w 86"/>
                <a:gd name="T9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87">
                  <a:moveTo>
                    <a:pt x="0" y="43"/>
                  </a:moveTo>
                  <a:lnTo>
                    <a:pt x="43" y="87"/>
                  </a:lnTo>
                  <a:lnTo>
                    <a:pt x="86" y="43"/>
                  </a:lnTo>
                  <a:lnTo>
                    <a:pt x="43" y="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117" name="Freeform 237"/>
            <p:cNvSpPr>
              <a:spLocks/>
            </p:cNvSpPr>
            <p:nvPr/>
          </p:nvSpPr>
          <p:spPr bwMode="auto">
            <a:xfrm>
              <a:off x="1113" y="3416"/>
              <a:ext cx="16" cy="15"/>
            </a:xfrm>
            <a:custGeom>
              <a:avLst/>
              <a:gdLst>
                <a:gd name="T0" fmla="*/ 0 w 86"/>
                <a:gd name="T1" fmla="*/ 43 h 86"/>
                <a:gd name="T2" fmla="*/ 43 w 86"/>
                <a:gd name="T3" fmla="*/ 86 h 86"/>
                <a:gd name="T4" fmla="*/ 86 w 86"/>
                <a:gd name="T5" fmla="*/ 43 h 86"/>
                <a:gd name="T6" fmla="*/ 43 w 86"/>
                <a:gd name="T7" fmla="*/ 0 h 86"/>
                <a:gd name="T8" fmla="*/ 0 w 86"/>
                <a:gd name="T9" fmla="*/ 4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86">
                  <a:moveTo>
                    <a:pt x="0" y="43"/>
                  </a:moveTo>
                  <a:lnTo>
                    <a:pt x="43" y="86"/>
                  </a:lnTo>
                  <a:lnTo>
                    <a:pt x="86" y="43"/>
                  </a:lnTo>
                  <a:lnTo>
                    <a:pt x="43" y="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118" name="Freeform 238"/>
            <p:cNvSpPr>
              <a:spLocks/>
            </p:cNvSpPr>
            <p:nvPr/>
          </p:nvSpPr>
          <p:spPr bwMode="auto">
            <a:xfrm>
              <a:off x="1150" y="3423"/>
              <a:ext cx="16" cy="16"/>
            </a:xfrm>
            <a:custGeom>
              <a:avLst/>
              <a:gdLst>
                <a:gd name="T0" fmla="*/ 0 w 86"/>
                <a:gd name="T1" fmla="*/ 43 h 86"/>
                <a:gd name="T2" fmla="*/ 43 w 86"/>
                <a:gd name="T3" fmla="*/ 86 h 86"/>
                <a:gd name="T4" fmla="*/ 86 w 86"/>
                <a:gd name="T5" fmla="*/ 43 h 86"/>
                <a:gd name="T6" fmla="*/ 43 w 86"/>
                <a:gd name="T7" fmla="*/ 0 h 86"/>
                <a:gd name="T8" fmla="*/ 0 w 86"/>
                <a:gd name="T9" fmla="*/ 4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86">
                  <a:moveTo>
                    <a:pt x="0" y="43"/>
                  </a:moveTo>
                  <a:lnTo>
                    <a:pt x="43" y="86"/>
                  </a:lnTo>
                  <a:lnTo>
                    <a:pt x="86" y="43"/>
                  </a:lnTo>
                  <a:lnTo>
                    <a:pt x="43" y="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119" name="Freeform 239"/>
            <p:cNvSpPr>
              <a:spLocks/>
            </p:cNvSpPr>
            <p:nvPr/>
          </p:nvSpPr>
          <p:spPr bwMode="auto">
            <a:xfrm>
              <a:off x="1187" y="3412"/>
              <a:ext cx="15" cy="16"/>
            </a:xfrm>
            <a:custGeom>
              <a:avLst/>
              <a:gdLst>
                <a:gd name="T0" fmla="*/ 0 w 86"/>
                <a:gd name="T1" fmla="*/ 43 h 86"/>
                <a:gd name="T2" fmla="*/ 43 w 86"/>
                <a:gd name="T3" fmla="*/ 86 h 86"/>
                <a:gd name="T4" fmla="*/ 86 w 86"/>
                <a:gd name="T5" fmla="*/ 43 h 86"/>
                <a:gd name="T6" fmla="*/ 43 w 86"/>
                <a:gd name="T7" fmla="*/ 0 h 86"/>
                <a:gd name="T8" fmla="*/ 0 w 86"/>
                <a:gd name="T9" fmla="*/ 4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86">
                  <a:moveTo>
                    <a:pt x="0" y="43"/>
                  </a:moveTo>
                  <a:lnTo>
                    <a:pt x="43" y="86"/>
                  </a:lnTo>
                  <a:lnTo>
                    <a:pt x="86" y="43"/>
                  </a:lnTo>
                  <a:lnTo>
                    <a:pt x="43" y="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120" name="Freeform 240"/>
            <p:cNvSpPr>
              <a:spLocks/>
            </p:cNvSpPr>
            <p:nvPr/>
          </p:nvSpPr>
          <p:spPr bwMode="auto">
            <a:xfrm>
              <a:off x="1224" y="3450"/>
              <a:ext cx="15" cy="17"/>
            </a:xfrm>
            <a:custGeom>
              <a:avLst/>
              <a:gdLst>
                <a:gd name="T0" fmla="*/ 0 w 86"/>
                <a:gd name="T1" fmla="*/ 44 h 87"/>
                <a:gd name="T2" fmla="*/ 43 w 86"/>
                <a:gd name="T3" fmla="*/ 87 h 87"/>
                <a:gd name="T4" fmla="*/ 86 w 86"/>
                <a:gd name="T5" fmla="*/ 44 h 87"/>
                <a:gd name="T6" fmla="*/ 43 w 86"/>
                <a:gd name="T7" fmla="*/ 0 h 87"/>
                <a:gd name="T8" fmla="*/ 0 w 86"/>
                <a:gd name="T9" fmla="*/ 4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87">
                  <a:moveTo>
                    <a:pt x="0" y="44"/>
                  </a:moveTo>
                  <a:lnTo>
                    <a:pt x="43" y="87"/>
                  </a:lnTo>
                  <a:lnTo>
                    <a:pt x="86" y="44"/>
                  </a:lnTo>
                  <a:lnTo>
                    <a:pt x="43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121" name="Freeform 241"/>
            <p:cNvSpPr>
              <a:spLocks/>
            </p:cNvSpPr>
            <p:nvPr/>
          </p:nvSpPr>
          <p:spPr bwMode="auto">
            <a:xfrm>
              <a:off x="1261" y="3484"/>
              <a:ext cx="15" cy="16"/>
            </a:xfrm>
            <a:custGeom>
              <a:avLst/>
              <a:gdLst>
                <a:gd name="T0" fmla="*/ 0 w 86"/>
                <a:gd name="T1" fmla="*/ 43 h 86"/>
                <a:gd name="T2" fmla="*/ 43 w 86"/>
                <a:gd name="T3" fmla="*/ 86 h 86"/>
                <a:gd name="T4" fmla="*/ 86 w 86"/>
                <a:gd name="T5" fmla="*/ 43 h 86"/>
                <a:gd name="T6" fmla="*/ 43 w 86"/>
                <a:gd name="T7" fmla="*/ 0 h 86"/>
                <a:gd name="T8" fmla="*/ 0 w 86"/>
                <a:gd name="T9" fmla="*/ 4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86">
                  <a:moveTo>
                    <a:pt x="0" y="43"/>
                  </a:moveTo>
                  <a:lnTo>
                    <a:pt x="43" y="86"/>
                  </a:lnTo>
                  <a:lnTo>
                    <a:pt x="86" y="43"/>
                  </a:lnTo>
                  <a:lnTo>
                    <a:pt x="43" y="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122" name="Freeform 242"/>
            <p:cNvSpPr>
              <a:spLocks/>
            </p:cNvSpPr>
            <p:nvPr/>
          </p:nvSpPr>
          <p:spPr bwMode="auto">
            <a:xfrm>
              <a:off x="1298" y="3537"/>
              <a:ext cx="15" cy="16"/>
            </a:xfrm>
            <a:custGeom>
              <a:avLst/>
              <a:gdLst>
                <a:gd name="T0" fmla="*/ 0 w 87"/>
                <a:gd name="T1" fmla="*/ 44 h 87"/>
                <a:gd name="T2" fmla="*/ 43 w 87"/>
                <a:gd name="T3" fmla="*/ 87 h 87"/>
                <a:gd name="T4" fmla="*/ 87 w 87"/>
                <a:gd name="T5" fmla="*/ 44 h 87"/>
                <a:gd name="T6" fmla="*/ 43 w 87"/>
                <a:gd name="T7" fmla="*/ 0 h 87"/>
                <a:gd name="T8" fmla="*/ 0 w 87"/>
                <a:gd name="T9" fmla="*/ 4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87">
                  <a:moveTo>
                    <a:pt x="0" y="44"/>
                  </a:moveTo>
                  <a:lnTo>
                    <a:pt x="43" y="87"/>
                  </a:lnTo>
                  <a:lnTo>
                    <a:pt x="87" y="44"/>
                  </a:lnTo>
                  <a:lnTo>
                    <a:pt x="43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123" name="Freeform 243"/>
            <p:cNvSpPr>
              <a:spLocks/>
            </p:cNvSpPr>
            <p:nvPr/>
          </p:nvSpPr>
          <p:spPr bwMode="auto">
            <a:xfrm>
              <a:off x="1335" y="3515"/>
              <a:ext cx="15" cy="16"/>
            </a:xfrm>
            <a:custGeom>
              <a:avLst/>
              <a:gdLst>
                <a:gd name="T0" fmla="*/ 0 w 86"/>
                <a:gd name="T1" fmla="*/ 43 h 87"/>
                <a:gd name="T2" fmla="*/ 43 w 86"/>
                <a:gd name="T3" fmla="*/ 87 h 87"/>
                <a:gd name="T4" fmla="*/ 86 w 86"/>
                <a:gd name="T5" fmla="*/ 43 h 87"/>
                <a:gd name="T6" fmla="*/ 43 w 86"/>
                <a:gd name="T7" fmla="*/ 0 h 87"/>
                <a:gd name="T8" fmla="*/ 0 w 86"/>
                <a:gd name="T9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87">
                  <a:moveTo>
                    <a:pt x="0" y="43"/>
                  </a:moveTo>
                  <a:lnTo>
                    <a:pt x="43" y="87"/>
                  </a:lnTo>
                  <a:lnTo>
                    <a:pt x="86" y="43"/>
                  </a:lnTo>
                  <a:lnTo>
                    <a:pt x="43" y="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124" name="Freeform 244"/>
            <p:cNvSpPr>
              <a:spLocks/>
            </p:cNvSpPr>
            <p:nvPr/>
          </p:nvSpPr>
          <p:spPr bwMode="auto">
            <a:xfrm>
              <a:off x="1372" y="3552"/>
              <a:ext cx="15" cy="16"/>
            </a:xfrm>
            <a:custGeom>
              <a:avLst/>
              <a:gdLst>
                <a:gd name="T0" fmla="*/ 0 w 87"/>
                <a:gd name="T1" fmla="*/ 44 h 87"/>
                <a:gd name="T2" fmla="*/ 43 w 87"/>
                <a:gd name="T3" fmla="*/ 87 h 87"/>
                <a:gd name="T4" fmla="*/ 87 w 87"/>
                <a:gd name="T5" fmla="*/ 44 h 87"/>
                <a:gd name="T6" fmla="*/ 43 w 87"/>
                <a:gd name="T7" fmla="*/ 0 h 87"/>
                <a:gd name="T8" fmla="*/ 0 w 87"/>
                <a:gd name="T9" fmla="*/ 4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87">
                  <a:moveTo>
                    <a:pt x="0" y="44"/>
                  </a:moveTo>
                  <a:lnTo>
                    <a:pt x="43" y="87"/>
                  </a:lnTo>
                  <a:lnTo>
                    <a:pt x="87" y="44"/>
                  </a:lnTo>
                  <a:lnTo>
                    <a:pt x="43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125" name="Freeform 245"/>
            <p:cNvSpPr>
              <a:spLocks/>
            </p:cNvSpPr>
            <p:nvPr/>
          </p:nvSpPr>
          <p:spPr bwMode="auto">
            <a:xfrm>
              <a:off x="1408" y="3584"/>
              <a:ext cx="16" cy="16"/>
            </a:xfrm>
            <a:custGeom>
              <a:avLst/>
              <a:gdLst>
                <a:gd name="T0" fmla="*/ 0 w 87"/>
                <a:gd name="T1" fmla="*/ 43 h 86"/>
                <a:gd name="T2" fmla="*/ 44 w 87"/>
                <a:gd name="T3" fmla="*/ 86 h 86"/>
                <a:gd name="T4" fmla="*/ 87 w 87"/>
                <a:gd name="T5" fmla="*/ 43 h 86"/>
                <a:gd name="T6" fmla="*/ 44 w 87"/>
                <a:gd name="T7" fmla="*/ 0 h 86"/>
                <a:gd name="T8" fmla="*/ 0 w 87"/>
                <a:gd name="T9" fmla="*/ 4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86">
                  <a:moveTo>
                    <a:pt x="0" y="43"/>
                  </a:moveTo>
                  <a:lnTo>
                    <a:pt x="44" y="86"/>
                  </a:lnTo>
                  <a:lnTo>
                    <a:pt x="87" y="43"/>
                  </a:lnTo>
                  <a:lnTo>
                    <a:pt x="44" y="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126" name="Freeform 246"/>
            <p:cNvSpPr>
              <a:spLocks/>
            </p:cNvSpPr>
            <p:nvPr/>
          </p:nvSpPr>
          <p:spPr bwMode="auto">
            <a:xfrm>
              <a:off x="1446" y="3608"/>
              <a:ext cx="14" cy="16"/>
            </a:xfrm>
            <a:custGeom>
              <a:avLst/>
              <a:gdLst>
                <a:gd name="T0" fmla="*/ 0 w 86"/>
                <a:gd name="T1" fmla="*/ 43 h 87"/>
                <a:gd name="T2" fmla="*/ 43 w 86"/>
                <a:gd name="T3" fmla="*/ 87 h 87"/>
                <a:gd name="T4" fmla="*/ 86 w 86"/>
                <a:gd name="T5" fmla="*/ 43 h 87"/>
                <a:gd name="T6" fmla="*/ 43 w 86"/>
                <a:gd name="T7" fmla="*/ 0 h 87"/>
                <a:gd name="T8" fmla="*/ 0 w 86"/>
                <a:gd name="T9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87">
                  <a:moveTo>
                    <a:pt x="0" y="43"/>
                  </a:moveTo>
                  <a:lnTo>
                    <a:pt x="43" y="87"/>
                  </a:lnTo>
                  <a:lnTo>
                    <a:pt x="86" y="43"/>
                  </a:lnTo>
                  <a:lnTo>
                    <a:pt x="43" y="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127" name="Freeform 247"/>
            <p:cNvSpPr>
              <a:spLocks/>
            </p:cNvSpPr>
            <p:nvPr/>
          </p:nvSpPr>
          <p:spPr bwMode="auto">
            <a:xfrm>
              <a:off x="1482" y="3704"/>
              <a:ext cx="16" cy="16"/>
            </a:xfrm>
            <a:custGeom>
              <a:avLst/>
              <a:gdLst>
                <a:gd name="T0" fmla="*/ 0 w 87"/>
                <a:gd name="T1" fmla="*/ 43 h 87"/>
                <a:gd name="T2" fmla="*/ 44 w 87"/>
                <a:gd name="T3" fmla="*/ 87 h 87"/>
                <a:gd name="T4" fmla="*/ 87 w 87"/>
                <a:gd name="T5" fmla="*/ 43 h 87"/>
                <a:gd name="T6" fmla="*/ 44 w 87"/>
                <a:gd name="T7" fmla="*/ 0 h 87"/>
                <a:gd name="T8" fmla="*/ 0 w 87"/>
                <a:gd name="T9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87">
                  <a:moveTo>
                    <a:pt x="0" y="43"/>
                  </a:moveTo>
                  <a:lnTo>
                    <a:pt x="44" y="87"/>
                  </a:lnTo>
                  <a:lnTo>
                    <a:pt x="87" y="43"/>
                  </a:lnTo>
                  <a:lnTo>
                    <a:pt x="44" y="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128" name="Freeform 248"/>
            <p:cNvSpPr>
              <a:spLocks/>
            </p:cNvSpPr>
            <p:nvPr/>
          </p:nvSpPr>
          <p:spPr bwMode="auto">
            <a:xfrm>
              <a:off x="1519" y="3700"/>
              <a:ext cx="16" cy="15"/>
            </a:xfrm>
            <a:custGeom>
              <a:avLst/>
              <a:gdLst>
                <a:gd name="T0" fmla="*/ 0 w 86"/>
                <a:gd name="T1" fmla="*/ 43 h 86"/>
                <a:gd name="T2" fmla="*/ 43 w 86"/>
                <a:gd name="T3" fmla="*/ 86 h 86"/>
                <a:gd name="T4" fmla="*/ 86 w 86"/>
                <a:gd name="T5" fmla="*/ 43 h 86"/>
                <a:gd name="T6" fmla="*/ 43 w 86"/>
                <a:gd name="T7" fmla="*/ 0 h 86"/>
                <a:gd name="T8" fmla="*/ 0 w 86"/>
                <a:gd name="T9" fmla="*/ 4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86">
                  <a:moveTo>
                    <a:pt x="0" y="43"/>
                  </a:moveTo>
                  <a:lnTo>
                    <a:pt x="43" y="86"/>
                  </a:lnTo>
                  <a:lnTo>
                    <a:pt x="86" y="43"/>
                  </a:lnTo>
                  <a:lnTo>
                    <a:pt x="43" y="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129" name="Freeform 249"/>
            <p:cNvSpPr>
              <a:spLocks/>
            </p:cNvSpPr>
            <p:nvPr/>
          </p:nvSpPr>
          <p:spPr bwMode="auto">
            <a:xfrm>
              <a:off x="1556" y="3711"/>
              <a:ext cx="15" cy="16"/>
            </a:xfrm>
            <a:custGeom>
              <a:avLst/>
              <a:gdLst>
                <a:gd name="T0" fmla="*/ 0 w 86"/>
                <a:gd name="T1" fmla="*/ 43 h 86"/>
                <a:gd name="T2" fmla="*/ 43 w 86"/>
                <a:gd name="T3" fmla="*/ 86 h 86"/>
                <a:gd name="T4" fmla="*/ 86 w 86"/>
                <a:gd name="T5" fmla="*/ 43 h 86"/>
                <a:gd name="T6" fmla="*/ 43 w 86"/>
                <a:gd name="T7" fmla="*/ 0 h 86"/>
                <a:gd name="T8" fmla="*/ 0 w 86"/>
                <a:gd name="T9" fmla="*/ 4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86">
                  <a:moveTo>
                    <a:pt x="0" y="43"/>
                  </a:moveTo>
                  <a:lnTo>
                    <a:pt x="43" y="86"/>
                  </a:lnTo>
                  <a:lnTo>
                    <a:pt x="86" y="43"/>
                  </a:lnTo>
                  <a:lnTo>
                    <a:pt x="43" y="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130" name="Freeform 250"/>
            <p:cNvSpPr>
              <a:spLocks/>
            </p:cNvSpPr>
            <p:nvPr/>
          </p:nvSpPr>
          <p:spPr bwMode="auto">
            <a:xfrm>
              <a:off x="1593" y="3755"/>
              <a:ext cx="15" cy="16"/>
            </a:xfrm>
            <a:custGeom>
              <a:avLst/>
              <a:gdLst>
                <a:gd name="T0" fmla="*/ 0 w 87"/>
                <a:gd name="T1" fmla="*/ 44 h 87"/>
                <a:gd name="T2" fmla="*/ 44 w 87"/>
                <a:gd name="T3" fmla="*/ 87 h 87"/>
                <a:gd name="T4" fmla="*/ 87 w 87"/>
                <a:gd name="T5" fmla="*/ 44 h 87"/>
                <a:gd name="T6" fmla="*/ 44 w 87"/>
                <a:gd name="T7" fmla="*/ 0 h 87"/>
                <a:gd name="T8" fmla="*/ 0 w 87"/>
                <a:gd name="T9" fmla="*/ 4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87">
                  <a:moveTo>
                    <a:pt x="0" y="44"/>
                  </a:moveTo>
                  <a:lnTo>
                    <a:pt x="44" y="87"/>
                  </a:lnTo>
                  <a:lnTo>
                    <a:pt x="87" y="44"/>
                  </a:lnTo>
                  <a:lnTo>
                    <a:pt x="44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131" name="Freeform 251"/>
            <p:cNvSpPr>
              <a:spLocks/>
            </p:cNvSpPr>
            <p:nvPr/>
          </p:nvSpPr>
          <p:spPr bwMode="auto">
            <a:xfrm>
              <a:off x="1630" y="3758"/>
              <a:ext cx="15" cy="17"/>
            </a:xfrm>
            <a:custGeom>
              <a:avLst/>
              <a:gdLst>
                <a:gd name="T0" fmla="*/ 0 w 86"/>
                <a:gd name="T1" fmla="*/ 43 h 87"/>
                <a:gd name="T2" fmla="*/ 43 w 86"/>
                <a:gd name="T3" fmla="*/ 87 h 87"/>
                <a:gd name="T4" fmla="*/ 86 w 86"/>
                <a:gd name="T5" fmla="*/ 43 h 87"/>
                <a:gd name="T6" fmla="*/ 43 w 86"/>
                <a:gd name="T7" fmla="*/ 0 h 87"/>
                <a:gd name="T8" fmla="*/ 0 w 86"/>
                <a:gd name="T9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87">
                  <a:moveTo>
                    <a:pt x="0" y="43"/>
                  </a:moveTo>
                  <a:lnTo>
                    <a:pt x="43" y="87"/>
                  </a:lnTo>
                  <a:lnTo>
                    <a:pt x="86" y="43"/>
                  </a:lnTo>
                  <a:lnTo>
                    <a:pt x="43" y="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132" name="Freeform 252"/>
            <p:cNvSpPr>
              <a:spLocks/>
            </p:cNvSpPr>
            <p:nvPr/>
          </p:nvSpPr>
          <p:spPr bwMode="auto">
            <a:xfrm>
              <a:off x="1666" y="3826"/>
              <a:ext cx="16" cy="16"/>
            </a:xfrm>
            <a:custGeom>
              <a:avLst/>
              <a:gdLst>
                <a:gd name="T0" fmla="*/ 0 w 87"/>
                <a:gd name="T1" fmla="*/ 43 h 86"/>
                <a:gd name="T2" fmla="*/ 44 w 87"/>
                <a:gd name="T3" fmla="*/ 86 h 86"/>
                <a:gd name="T4" fmla="*/ 87 w 87"/>
                <a:gd name="T5" fmla="*/ 43 h 86"/>
                <a:gd name="T6" fmla="*/ 44 w 87"/>
                <a:gd name="T7" fmla="*/ 0 h 86"/>
                <a:gd name="T8" fmla="*/ 0 w 87"/>
                <a:gd name="T9" fmla="*/ 4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86">
                  <a:moveTo>
                    <a:pt x="0" y="43"/>
                  </a:moveTo>
                  <a:lnTo>
                    <a:pt x="44" y="86"/>
                  </a:lnTo>
                  <a:lnTo>
                    <a:pt x="87" y="43"/>
                  </a:lnTo>
                  <a:lnTo>
                    <a:pt x="44" y="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133" name="Freeform 253"/>
            <p:cNvSpPr>
              <a:spLocks/>
            </p:cNvSpPr>
            <p:nvPr/>
          </p:nvSpPr>
          <p:spPr bwMode="auto">
            <a:xfrm>
              <a:off x="1704" y="3819"/>
              <a:ext cx="15" cy="15"/>
            </a:xfrm>
            <a:custGeom>
              <a:avLst/>
              <a:gdLst>
                <a:gd name="T0" fmla="*/ 0 w 86"/>
                <a:gd name="T1" fmla="*/ 43 h 86"/>
                <a:gd name="T2" fmla="*/ 43 w 86"/>
                <a:gd name="T3" fmla="*/ 86 h 86"/>
                <a:gd name="T4" fmla="*/ 86 w 86"/>
                <a:gd name="T5" fmla="*/ 43 h 86"/>
                <a:gd name="T6" fmla="*/ 43 w 86"/>
                <a:gd name="T7" fmla="*/ 0 h 86"/>
                <a:gd name="T8" fmla="*/ 0 w 86"/>
                <a:gd name="T9" fmla="*/ 4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86">
                  <a:moveTo>
                    <a:pt x="0" y="43"/>
                  </a:moveTo>
                  <a:lnTo>
                    <a:pt x="43" y="86"/>
                  </a:lnTo>
                  <a:lnTo>
                    <a:pt x="86" y="43"/>
                  </a:lnTo>
                  <a:lnTo>
                    <a:pt x="43" y="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134" name="Freeform 254"/>
            <p:cNvSpPr>
              <a:spLocks/>
            </p:cNvSpPr>
            <p:nvPr/>
          </p:nvSpPr>
          <p:spPr bwMode="auto">
            <a:xfrm>
              <a:off x="1740" y="3856"/>
              <a:ext cx="16" cy="15"/>
            </a:xfrm>
            <a:custGeom>
              <a:avLst/>
              <a:gdLst>
                <a:gd name="T0" fmla="*/ 0 w 87"/>
                <a:gd name="T1" fmla="*/ 43 h 86"/>
                <a:gd name="T2" fmla="*/ 43 w 87"/>
                <a:gd name="T3" fmla="*/ 86 h 86"/>
                <a:gd name="T4" fmla="*/ 87 w 87"/>
                <a:gd name="T5" fmla="*/ 43 h 86"/>
                <a:gd name="T6" fmla="*/ 43 w 87"/>
                <a:gd name="T7" fmla="*/ 0 h 86"/>
                <a:gd name="T8" fmla="*/ 0 w 87"/>
                <a:gd name="T9" fmla="*/ 4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86">
                  <a:moveTo>
                    <a:pt x="0" y="43"/>
                  </a:moveTo>
                  <a:lnTo>
                    <a:pt x="43" y="86"/>
                  </a:lnTo>
                  <a:lnTo>
                    <a:pt x="87" y="43"/>
                  </a:lnTo>
                  <a:lnTo>
                    <a:pt x="43" y="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135" name="Freeform 255"/>
            <p:cNvSpPr>
              <a:spLocks/>
            </p:cNvSpPr>
            <p:nvPr/>
          </p:nvSpPr>
          <p:spPr bwMode="auto">
            <a:xfrm>
              <a:off x="1777" y="3885"/>
              <a:ext cx="16" cy="17"/>
            </a:xfrm>
            <a:custGeom>
              <a:avLst/>
              <a:gdLst>
                <a:gd name="T0" fmla="*/ 0 w 86"/>
                <a:gd name="T1" fmla="*/ 43 h 86"/>
                <a:gd name="T2" fmla="*/ 43 w 86"/>
                <a:gd name="T3" fmla="*/ 86 h 86"/>
                <a:gd name="T4" fmla="*/ 86 w 86"/>
                <a:gd name="T5" fmla="*/ 43 h 86"/>
                <a:gd name="T6" fmla="*/ 43 w 86"/>
                <a:gd name="T7" fmla="*/ 0 h 86"/>
                <a:gd name="T8" fmla="*/ 0 w 86"/>
                <a:gd name="T9" fmla="*/ 4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86">
                  <a:moveTo>
                    <a:pt x="0" y="43"/>
                  </a:moveTo>
                  <a:lnTo>
                    <a:pt x="43" y="86"/>
                  </a:lnTo>
                  <a:lnTo>
                    <a:pt x="86" y="43"/>
                  </a:lnTo>
                  <a:lnTo>
                    <a:pt x="43" y="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136" name="Freeform 256"/>
            <p:cNvSpPr>
              <a:spLocks/>
            </p:cNvSpPr>
            <p:nvPr/>
          </p:nvSpPr>
          <p:spPr bwMode="auto">
            <a:xfrm>
              <a:off x="1814" y="3900"/>
              <a:ext cx="16" cy="16"/>
            </a:xfrm>
            <a:custGeom>
              <a:avLst/>
              <a:gdLst>
                <a:gd name="T0" fmla="*/ 0 w 87"/>
                <a:gd name="T1" fmla="*/ 43 h 86"/>
                <a:gd name="T2" fmla="*/ 43 w 87"/>
                <a:gd name="T3" fmla="*/ 86 h 86"/>
                <a:gd name="T4" fmla="*/ 87 w 87"/>
                <a:gd name="T5" fmla="*/ 43 h 86"/>
                <a:gd name="T6" fmla="*/ 43 w 87"/>
                <a:gd name="T7" fmla="*/ 0 h 86"/>
                <a:gd name="T8" fmla="*/ 0 w 87"/>
                <a:gd name="T9" fmla="*/ 4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86">
                  <a:moveTo>
                    <a:pt x="0" y="43"/>
                  </a:moveTo>
                  <a:lnTo>
                    <a:pt x="43" y="86"/>
                  </a:lnTo>
                  <a:lnTo>
                    <a:pt x="87" y="43"/>
                  </a:lnTo>
                  <a:lnTo>
                    <a:pt x="43" y="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137" name="Freeform 257"/>
            <p:cNvSpPr>
              <a:spLocks/>
            </p:cNvSpPr>
            <p:nvPr/>
          </p:nvSpPr>
          <p:spPr bwMode="auto">
            <a:xfrm>
              <a:off x="1851" y="3928"/>
              <a:ext cx="15" cy="16"/>
            </a:xfrm>
            <a:custGeom>
              <a:avLst/>
              <a:gdLst>
                <a:gd name="T0" fmla="*/ 0 w 87"/>
                <a:gd name="T1" fmla="*/ 44 h 87"/>
                <a:gd name="T2" fmla="*/ 43 w 87"/>
                <a:gd name="T3" fmla="*/ 87 h 87"/>
                <a:gd name="T4" fmla="*/ 87 w 87"/>
                <a:gd name="T5" fmla="*/ 44 h 87"/>
                <a:gd name="T6" fmla="*/ 43 w 87"/>
                <a:gd name="T7" fmla="*/ 0 h 87"/>
                <a:gd name="T8" fmla="*/ 0 w 87"/>
                <a:gd name="T9" fmla="*/ 4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87">
                  <a:moveTo>
                    <a:pt x="0" y="44"/>
                  </a:moveTo>
                  <a:lnTo>
                    <a:pt x="43" y="87"/>
                  </a:lnTo>
                  <a:lnTo>
                    <a:pt x="87" y="44"/>
                  </a:lnTo>
                  <a:lnTo>
                    <a:pt x="43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138" name="Freeform 258"/>
            <p:cNvSpPr>
              <a:spLocks/>
            </p:cNvSpPr>
            <p:nvPr/>
          </p:nvSpPr>
          <p:spPr bwMode="auto">
            <a:xfrm>
              <a:off x="1888" y="3962"/>
              <a:ext cx="15" cy="16"/>
            </a:xfrm>
            <a:custGeom>
              <a:avLst/>
              <a:gdLst>
                <a:gd name="T0" fmla="*/ 0 w 86"/>
                <a:gd name="T1" fmla="*/ 43 h 86"/>
                <a:gd name="T2" fmla="*/ 43 w 86"/>
                <a:gd name="T3" fmla="*/ 86 h 86"/>
                <a:gd name="T4" fmla="*/ 86 w 86"/>
                <a:gd name="T5" fmla="*/ 43 h 86"/>
                <a:gd name="T6" fmla="*/ 43 w 86"/>
                <a:gd name="T7" fmla="*/ 0 h 86"/>
                <a:gd name="T8" fmla="*/ 0 w 86"/>
                <a:gd name="T9" fmla="*/ 4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86">
                  <a:moveTo>
                    <a:pt x="0" y="43"/>
                  </a:moveTo>
                  <a:lnTo>
                    <a:pt x="43" y="86"/>
                  </a:lnTo>
                  <a:lnTo>
                    <a:pt x="86" y="43"/>
                  </a:lnTo>
                  <a:lnTo>
                    <a:pt x="43" y="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139" name="Freeform 259"/>
            <p:cNvSpPr>
              <a:spLocks/>
            </p:cNvSpPr>
            <p:nvPr/>
          </p:nvSpPr>
          <p:spPr bwMode="auto">
            <a:xfrm>
              <a:off x="1924" y="3988"/>
              <a:ext cx="16" cy="16"/>
            </a:xfrm>
            <a:custGeom>
              <a:avLst/>
              <a:gdLst>
                <a:gd name="T0" fmla="*/ 0 w 87"/>
                <a:gd name="T1" fmla="*/ 43 h 86"/>
                <a:gd name="T2" fmla="*/ 43 w 87"/>
                <a:gd name="T3" fmla="*/ 86 h 86"/>
                <a:gd name="T4" fmla="*/ 87 w 87"/>
                <a:gd name="T5" fmla="*/ 43 h 86"/>
                <a:gd name="T6" fmla="*/ 43 w 87"/>
                <a:gd name="T7" fmla="*/ 0 h 86"/>
                <a:gd name="T8" fmla="*/ 0 w 87"/>
                <a:gd name="T9" fmla="*/ 4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86">
                  <a:moveTo>
                    <a:pt x="0" y="43"/>
                  </a:moveTo>
                  <a:lnTo>
                    <a:pt x="43" y="86"/>
                  </a:lnTo>
                  <a:lnTo>
                    <a:pt x="87" y="43"/>
                  </a:lnTo>
                  <a:lnTo>
                    <a:pt x="43" y="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140" name="Freeform 260"/>
            <p:cNvSpPr>
              <a:spLocks/>
            </p:cNvSpPr>
            <p:nvPr/>
          </p:nvSpPr>
          <p:spPr bwMode="auto">
            <a:xfrm>
              <a:off x="782" y="2907"/>
              <a:ext cx="15" cy="16"/>
            </a:xfrm>
            <a:custGeom>
              <a:avLst/>
              <a:gdLst>
                <a:gd name="T0" fmla="*/ 0 w 86"/>
                <a:gd name="T1" fmla="*/ 87 h 87"/>
                <a:gd name="T2" fmla="*/ 43 w 86"/>
                <a:gd name="T3" fmla="*/ 0 h 87"/>
                <a:gd name="T4" fmla="*/ 86 w 86"/>
                <a:gd name="T5" fmla="*/ 87 h 87"/>
                <a:gd name="T6" fmla="*/ 0 w 86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87">
                  <a:moveTo>
                    <a:pt x="0" y="87"/>
                  </a:moveTo>
                  <a:lnTo>
                    <a:pt x="43" y="0"/>
                  </a:lnTo>
                  <a:lnTo>
                    <a:pt x="86" y="87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141" name="Freeform 261"/>
            <p:cNvSpPr>
              <a:spLocks/>
            </p:cNvSpPr>
            <p:nvPr/>
          </p:nvSpPr>
          <p:spPr bwMode="auto">
            <a:xfrm>
              <a:off x="818" y="2899"/>
              <a:ext cx="16" cy="16"/>
            </a:xfrm>
            <a:custGeom>
              <a:avLst/>
              <a:gdLst>
                <a:gd name="T0" fmla="*/ 0 w 86"/>
                <a:gd name="T1" fmla="*/ 86 h 86"/>
                <a:gd name="T2" fmla="*/ 43 w 86"/>
                <a:gd name="T3" fmla="*/ 0 h 86"/>
                <a:gd name="T4" fmla="*/ 86 w 86"/>
                <a:gd name="T5" fmla="*/ 86 h 86"/>
                <a:gd name="T6" fmla="*/ 0 w 86"/>
                <a:gd name="T7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86">
                  <a:moveTo>
                    <a:pt x="0" y="86"/>
                  </a:moveTo>
                  <a:lnTo>
                    <a:pt x="43" y="0"/>
                  </a:lnTo>
                  <a:lnTo>
                    <a:pt x="86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142" name="Freeform 262"/>
            <p:cNvSpPr>
              <a:spLocks/>
            </p:cNvSpPr>
            <p:nvPr/>
          </p:nvSpPr>
          <p:spPr bwMode="auto">
            <a:xfrm>
              <a:off x="855" y="2954"/>
              <a:ext cx="16" cy="16"/>
            </a:xfrm>
            <a:custGeom>
              <a:avLst/>
              <a:gdLst>
                <a:gd name="T0" fmla="*/ 0 w 87"/>
                <a:gd name="T1" fmla="*/ 87 h 87"/>
                <a:gd name="T2" fmla="*/ 43 w 87"/>
                <a:gd name="T3" fmla="*/ 0 h 87"/>
                <a:gd name="T4" fmla="*/ 87 w 87"/>
                <a:gd name="T5" fmla="*/ 87 h 87"/>
                <a:gd name="T6" fmla="*/ 0 w 87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87">
                  <a:moveTo>
                    <a:pt x="0" y="87"/>
                  </a:moveTo>
                  <a:lnTo>
                    <a:pt x="43" y="0"/>
                  </a:lnTo>
                  <a:lnTo>
                    <a:pt x="87" y="87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143" name="Freeform 263"/>
            <p:cNvSpPr>
              <a:spLocks/>
            </p:cNvSpPr>
            <p:nvPr/>
          </p:nvSpPr>
          <p:spPr bwMode="auto">
            <a:xfrm>
              <a:off x="892" y="2917"/>
              <a:ext cx="16" cy="16"/>
            </a:xfrm>
            <a:custGeom>
              <a:avLst/>
              <a:gdLst>
                <a:gd name="T0" fmla="*/ 0 w 86"/>
                <a:gd name="T1" fmla="*/ 86 h 86"/>
                <a:gd name="T2" fmla="*/ 43 w 86"/>
                <a:gd name="T3" fmla="*/ 0 h 86"/>
                <a:gd name="T4" fmla="*/ 86 w 86"/>
                <a:gd name="T5" fmla="*/ 86 h 86"/>
                <a:gd name="T6" fmla="*/ 0 w 86"/>
                <a:gd name="T7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86">
                  <a:moveTo>
                    <a:pt x="0" y="86"/>
                  </a:moveTo>
                  <a:lnTo>
                    <a:pt x="43" y="0"/>
                  </a:lnTo>
                  <a:lnTo>
                    <a:pt x="86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144" name="Freeform 264"/>
            <p:cNvSpPr>
              <a:spLocks/>
            </p:cNvSpPr>
            <p:nvPr/>
          </p:nvSpPr>
          <p:spPr bwMode="auto">
            <a:xfrm>
              <a:off x="929" y="2972"/>
              <a:ext cx="15" cy="16"/>
            </a:xfrm>
            <a:custGeom>
              <a:avLst/>
              <a:gdLst>
                <a:gd name="T0" fmla="*/ 0 w 87"/>
                <a:gd name="T1" fmla="*/ 87 h 87"/>
                <a:gd name="T2" fmla="*/ 43 w 87"/>
                <a:gd name="T3" fmla="*/ 0 h 87"/>
                <a:gd name="T4" fmla="*/ 87 w 87"/>
                <a:gd name="T5" fmla="*/ 87 h 87"/>
                <a:gd name="T6" fmla="*/ 0 w 87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87">
                  <a:moveTo>
                    <a:pt x="0" y="87"/>
                  </a:moveTo>
                  <a:lnTo>
                    <a:pt x="43" y="0"/>
                  </a:lnTo>
                  <a:lnTo>
                    <a:pt x="87" y="87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145" name="Freeform 265"/>
            <p:cNvSpPr>
              <a:spLocks/>
            </p:cNvSpPr>
            <p:nvPr/>
          </p:nvSpPr>
          <p:spPr bwMode="auto">
            <a:xfrm>
              <a:off x="966" y="2961"/>
              <a:ext cx="15" cy="16"/>
            </a:xfrm>
            <a:custGeom>
              <a:avLst/>
              <a:gdLst>
                <a:gd name="T0" fmla="*/ 0 w 87"/>
                <a:gd name="T1" fmla="*/ 87 h 87"/>
                <a:gd name="T2" fmla="*/ 44 w 87"/>
                <a:gd name="T3" fmla="*/ 0 h 87"/>
                <a:gd name="T4" fmla="*/ 87 w 87"/>
                <a:gd name="T5" fmla="*/ 87 h 87"/>
                <a:gd name="T6" fmla="*/ 0 w 87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87">
                  <a:moveTo>
                    <a:pt x="0" y="87"/>
                  </a:moveTo>
                  <a:lnTo>
                    <a:pt x="44" y="0"/>
                  </a:lnTo>
                  <a:lnTo>
                    <a:pt x="87" y="87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146" name="Freeform 266"/>
            <p:cNvSpPr>
              <a:spLocks/>
            </p:cNvSpPr>
            <p:nvPr/>
          </p:nvSpPr>
          <p:spPr bwMode="auto">
            <a:xfrm>
              <a:off x="1003" y="2955"/>
              <a:ext cx="15" cy="16"/>
            </a:xfrm>
            <a:custGeom>
              <a:avLst/>
              <a:gdLst>
                <a:gd name="T0" fmla="*/ 0 w 86"/>
                <a:gd name="T1" fmla="*/ 86 h 86"/>
                <a:gd name="T2" fmla="*/ 43 w 86"/>
                <a:gd name="T3" fmla="*/ 0 h 86"/>
                <a:gd name="T4" fmla="*/ 86 w 86"/>
                <a:gd name="T5" fmla="*/ 86 h 86"/>
                <a:gd name="T6" fmla="*/ 0 w 86"/>
                <a:gd name="T7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86">
                  <a:moveTo>
                    <a:pt x="0" y="86"/>
                  </a:moveTo>
                  <a:lnTo>
                    <a:pt x="43" y="0"/>
                  </a:lnTo>
                  <a:lnTo>
                    <a:pt x="86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147" name="Freeform 267"/>
            <p:cNvSpPr>
              <a:spLocks/>
            </p:cNvSpPr>
            <p:nvPr/>
          </p:nvSpPr>
          <p:spPr bwMode="auto">
            <a:xfrm>
              <a:off x="1040" y="2976"/>
              <a:ext cx="15" cy="16"/>
            </a:xfrm>
            <a:custGeom>
              <a:avLst/>
              <a:gdLst>
                <a:gd name="T0" fmla="*/ 0 w 87"/>
                <a:gd name="T1" fmla="*/ 87 h 87"/>
                <a:gd name="T2" fmla="*/ 44 w 87"/>
                <a:gd name="T3" fmla="*/ 0 h 87"/>
                <a:gd name="T4" fmla="*/ 87 w 87"/>
                <a:gd name="T5" fmla="*/ 87 h 87"/>
                <a:gd name="T6" fmla="*/ 0 w 87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87">
                  <a:moveTo>
                    <a:pt x="0" y="87"/>
                  </a:moveTo>
                  <a:lnTo>
                    <a:pt x="44" y="0"/>
                  </a:lnTo>
                  <a:lnTo>
                    <a:pt x="87" y="87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148" name="Freeform 268"/>
            <p:cNvSpPr>
              <a:spLocks/>
            </p:cNvSpPr>
            <p:nvPr/>
          </p:nvSpPr>
          <p:spPr bwMode="auto">
            <a:xfrm>
              <a:off x="1076" y="2873"/>
              <a:ext cx="16" cy="17"/>
            </a:xfrm>
            <a:custGeom>
              <a:avLst/>
              <a:gdLst>
                <a:gd name="T0" fmla="*/ 0 w 86"/>
                <a:gd name="T1" fmla="*/ 86 h 86"/>
                <a:gd name="T2" fmla="*/ 43 w 86"/>
                <a:gd name="T3" fmla="*/ 0 h 86"/>
                <a:gd name="T4" fmla="*/ 86 w 86"/>
                <a:gd name="T5" fmla="*/ 86 h 86"/>
                <a:gd name="T6" fmla="*/ 0 w 86"/>
                <a:gd name="T7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86">
                  <a:moveTo>
                    <a:pt x="0" y="86"/>
                  </a:moveTo>
                  <a:lnTo>
                    <a:pt x="43" y="0"/>
                  </a:lnTo>
                  <a:lnTo>
                    <a:pt x="86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149" name="Freeform 269"/>
            <p:cNvSpPr>
              <a:spLocks/>
            </p:cNvSpPr>
            <p:nvPr/>
          </p:nvSpPr>
          <p:spPr bwMode="auto">
            <a:xfrm>
              <a:off x="1113" y="2911"/>
              <a:ext cx="16" cy="17"/>
            </a:xfrm>
            <a:custGeom>
              <a:avLst/>
              <a:gdLst>
                <a:gd name="T0" fmla="*/ 0 w 86"/>
                <a:gd name="T1" fmla="*/ 87 h 87"/>
                <a:gd name="T2" fmla="*/ 43 w 86"/>
                <a:gd name="T3" fmla="*/ 0 h 87"/>
                <a:gd name="T4" fmla="*/ 86 w 86"/>
                <a:gd name="T5" fmla="*/ 87 h 87"/>
                <a:gd name="T6" fmla="*/ 0 w 86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87">
                  <a:moveTo>
                    <a:pt x="0" y="87"/>
                  </a:moveTo>
                  <a:lnTo>
                    <a:pt x="43" y="0"/>
                  </a:lnTo>
                  <a:lnTo>
                    <a:pt x="86" y="87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150" name="Freeform 270"/>
            <p:cNvSpPr>
              <a:spLocks/>
            </p:cNvSpPr>
            <p:nvPr/>
          </p:nvSpPr>
          <p:spPr bwMode="auto">
            <a:xfrm>
              <a:off x="1150" y="2800"/>
              <a:ext cx="16" cy="16"/>
            </a:xfrm>
            <a:custGeom>
              <a:avLst/>
              <a:gdLst>
                <a:gd name="T0" fmla="*/ 0 w 86"/>
                <a:gd name="T1" fmla="*/ 86 h 86"/>
                <a:gd name="T2" fmla="*/ 43 w 86"/>
                <a:gd name="T3" fmla="*/ 0 h 86"/>
                <a:gd name="T4" fmla="*/ 86 w 86"/>
                <a:gd name="T5" fmla="*/ 86 h 86"/>
                <a:gd name="T6" fmla="*/ 0 w 86"/>
                <a:gd name="T7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86">
                  <a:moveTo>
                    <a:pt x="0" y="86"/>
                  </a:moveTo>
                  <a:lnTo>
                    <a:pt x="43" y="0"/>
                  </a:lnTo>
                  <a:lnTo>
                    <a:pt x="86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151" name="Freeform 271"/>
            <p:cNvSpPr>
              <a:spLocks/>
            </p:cNvSpPr>
            <p:nvPr/>
          </p:nvSpPr>
          <p:spPr bwMode="auto">
            <a:xfrm>
              <a:off x="1187" y="2822"/>
              <a:ext cx="15" cy="17"/>
            </a:xfrm>
            <a:custGeom>
              <a:avLst/>
              <a:gdLst>
                <a:gd name="T0" fmla="*/ 0 w 86"/>
                <a:gd name="T1" fmla="*/ 86 h 86"/>
                <a:gd name="T2" fmla="*/ 43 w 86"/>
                <a:gd name="T3" fmla="*/ 0 h 86"/>
                <a:gd name="T4" fmla="*/ 86 w 86"/>
                <a:gd name="T5" fmla="*/ 86 h 86"/>
                <a:gd name="T6" fmla="*/ 0 w 86"/>
                <a:gd name="T7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86">
                  <a:moveTo>
                    <a:pt x="0" y="86"/>
                  </a:moveTo>
                  <a:lnTo>
                    <a:pt x="43" y="0"/>
                  </a:lnTo>
                  <a:lnTo>
                    <a:pt x="86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152" name="Freeform 272"/>
            <p:cNvSpPr>
              <a:spLocks/>
            </p:cNvSpPr>
            <p:nvPr/>
          </p:nvSpPr>
          <p:spPr bwMode="auto">
            <a:xfrm>
              <a:off x="1224" y="2796"/>
              <a:ext cx="15" cy="16"/>
            </a:xfrm>
            <a:custGeom>
              <a:avLst/>
              <a:gdLst>
                <a:gd name="T0" fmla="*/ 0 w 86"/>
                <a:gd name="T1" fmla="*/ 87 h 87"/>
                <a:gd name="T2" fmla="*/ 43 w 86"/>
                <a:gd name="T3" fmla="*/ 0 h 87"/>
                <a:gd name="T4" fmla="*/ 86 w 86"/>
                <a:gd name="T5" fmla="*/ 87 h 87"/>
                <a:gd name="T6" fmla="*/ 0 w 86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87">
                  <a:moveTo>
                    <a:pt x="0" y="87"/>
                  </a:moveTo>
                  <a:lnTo>
                    <a:pt x="43" y="0"/>
                  </a:lnTo>
                  <a:lnTo>
                    <a:pt x="86" y="87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153" name="Freeform 273"/>
            <p:cNvSpPr>
              <a:spLocks/>
            </p:cNvSpPr>
            <p:nvPr/>
          </p:nvSpPr>
          <p:spPr bwMode="auto">
            <a:xfrm>
              <a:off x="1261" y="2772"/>
              <a:ext cx="15" cy="16"/>
            </a:xfrm>
            <a:custGeom>
              <a:avLst/>
              <a:gdLst>
                <a:gd name="T0" fmla="*/ 0 w 86"/>
                <a:gd name="T1" fmla="*/ 87 h 87"/>
                <a:gd name="T2" fmla="*/ 43 w 86"/>
                <a:gd name="T3" fmla="*/ 0 h 87"/>
                <a:gd name="T4" fmla="*/ 86 w 86"/>
                <a:gd name="T5" fmla="*/ 87 h 87"/>
                <a:gd name="T6" fmla="*/ 0 w 86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87">
                  <a:moveTo>
                    <a:pt x="0" y="87"/>
                  </a:moveTo>
                  <a:lnTo>
                    <a:pt x="43" y="0"/>
                  </a:lnTo>
                  <a:lnTo>
                    <a:pt x="86" y="87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154" name="Freeform 274"/>
            <p:cNvSpPr>
              <a:spLocks/>
            </p:cNvSpPr>
            <p:nvPr/>
          </p:nvSpPr>
          <p:spPr bwMode="auto">
            <a:xfrm>
              <a:off x="1298" y="2793"/>
              <a:ext cx="15" cy="17"/>
            </a:xfrm>
            <a:custGeom>
              <a:avLst/>
              <a:gdLst>
                <a:gd name="T0" fmla="*/ 0 w 87"/>
                <a:gd name="T1" fmla="*/ 87 h 87"/>
                <a:gd name="T2" fmla="*/ 43 w 87"/>
                <a:gd name="T3" fmla="*/ 0 h 87"/>
                <a:gd name="T4" fmla="*/ 87 w 87"/>
                <a:gd name="T5" fmla="*/ 87 h 87"/>
                <a:gd name="T6" fmla="*/ 0 w 87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87">
                  <a:moveTo>
                    <a:pt x="0" y="87"/>
                  </a:moveTo>
                  <a:lnTo>
                    <a:pt x="43" y="0"/>
                  </a:lnTo>
                  <a:lnTo>
                    <a:pt x="87" y="87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155" name="Freeform 275"/>
            <p:cNvSpPr>
              <a:spLocks/>
            </p:cNvSpPr>
            <p:nvPr/>
          </p:nvSpPr>
          <p:spPr bwMode="auto">
            <a:xfrm>
              <a:off x="1335" y="2781"/>
              <a:ext cx="15" cy="16"/>
            </a:xfrm>
            <a:custGeom>
              <a:avLst/>
              <a:gdLst>
                <a:gd name="T0" fmla="*/ 0 w 86"/>
                <a:gd name="T1" fmla="*/ 87 h 87"/>
                <a:gd name="T2" fmla="*/ 43 w 86"/>
                <a:gd name="T3" fmla="*/ 0 h 87"/>
                <a:gd name="T4" fmla="*/ 86 w 86"/>
                <a:gd name="T5" fmla="*/ 87 h 87"/>
                <a:gd name="T6" fmla="*/ 0 w 86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87">
                  <a:moveTo>
                    <a:pt x="0" y="87"/>
                  </a:moveTo>
                  <a:lnTo>
                    <a:pt x="43" y="0"/>
                  </a:lnTo>
                  <a:lnTo>
                    <a:pt x="86" y="87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156" name="Freeform 276"/>
            <p:cNvSpPr>
              <a:spLocks/>
            </p:cNvSpPr>
            <p:nvPr/>
          </p:nvSpPr>
          <p:spPr bwMode="auto">
            <a:xfrm>
              <a:off x="1372" y="2852"/>
              <a:ext cx="15" cy="17"/>
            </a:xfrm>
            <a:custGeom>
              <a:avLst/>
              <a:gdLst>
                <a:gd name="T0" fmla="*/ 0 w 87"/>
                <a:gd name="T1" fmla="*/ 87 h 87"/>
                <a:gd name="T2" fmla="*/ 43 w 87"/>
                <a:gd name="T3" fmla="*/ 0 h 87"/>
                <a:gd name="T4" fmla="*/ 87 w 87"/>
                <a:gd name="T5" fmla="*/ 87 h 87"/>
                <a:gd name="T6" fmla="*/ 0 w 87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87">
                  <a:moveTo>
                    <a:pt x="0" y="87"/>
                  </a:moveTo>
                  <a:lnTo>
                    <a:pt x="43" y="0"/>
                  </a:lnTo>
                  <a:lnTo>
                    <a:pt x="87" y="87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157" name="Freeform 277"/>
            <p:cNvSpPr>
              <a:spLocks/>
            </p:cNvSpPr>
            <p:nvPr/>
          </p:nvSpPr>
          <p:spPr bwMode="auto">
            <a:xfrm>
              <a:off x="1408" y="2913"/>
              <a:ext cx="16" cy="16"/>
            </a:xfrm>
            <a:custGeom>
              <a:avLst/>
              <a:gdLst>
                <a:gd name="T0" fmla="*/ 0 w 87"/>
                <a:gd name="T1" fmla="*/ 87 h 87"/>
                <a:gd name="T2" fmla="*/ 44 w 87"/>
                <a:gd name="T3" fmla="*/ 0 h 87"/>
                <a:gd name="T4" fmla="*/ 87 w 87"/>
                <a:gd name="T5" fmla="*/ 87 h 87"/>
                <a:gd name="T6" fmla="*/ 0 w 87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87">
                  <a:moveTo>
                    <a:pt x="0" y="87"/>
                  </a:moveTo>
                  <a:lnTo>
                    <a:pt x="44" y="0"/>
                  </a:lnTo>
                  <a:lnTo>
                    <a:pt x="87" y="87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158" name="Freeform 278"/>
            <p:cNvSpPr>
              <a:spLocks/>
            </p:cNvSpPr>
            <p:nvPr/>
          </p:nvSpPr>
          <p:spPr bwMode="auto">
            <a:xfrm>
              <a:off x="1446" y="2960"/>
              <a:ext cx="14" cy="16"/>
            </a:xfrm>
            <a:custGeom>
              <a:avLst/>
              <a:gdLst>
                <a:gd name="T0" fmla="*/ 0 w 86"/>
                <a:gd name="T1" fmla="*/ 86 h 86"/>
                <a:gd name="T2" fmla="*/ 43 w 86"/>
                <a:gd name="T3" fmla="*/ 0 h 86"/>
                <a:gd name="T4" fmla="*/ 86 w 86"/>
                <a:gd name="T5" fmla="*/ 86 h 86"/>
                <a:gd name="T6" fmla="*/ 0 w 86"/>
                <a:gd name="T7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86">
                  <a:moveTo>
                    <a:pt x="0" y="86"/>
                  </a:moveTo>
                  <a:lnTo>
                    <a:pt x="43" y="0"/>
                  </a:lnTo>
                  <a:lnTo>
                    <a:pt x="86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159" name="Freeform 279"/>
            <p:cNvSpPr>
              <a:spLocks/>
            </p:cNvSpPr>
            <p:nvPr/>
          </p:nvSpPr>
          <p:spPr bwMode="auto">
            <a:xfrm>
              <a:off x="1482" y="2930"/>
              <a:ext cx="16" cy="17"/>
            </a:xfrm>
            <a:custGeom>
              <a:avLst/>
              <a:gdLst>
                <a:gd name="T0" fmla="*/ 0 w 87"/>
                <a:gd name="T1" fmla="*/ 86 h 86"/>
                <a:gd name="T2" fmla="*/ 44 w 87"/>
                <a:gd name="T3" fmla="*/ 0 h 86"/>
                <a:gd name="T4" fmla="*/ 87 w 87"/>
                <a:gd name="T5" fmla="*/ 86 h 86"/>
                <a:gd name="T6" fmla="*/ 0 w 87"/>
                <a:gd name="T7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86">
                  <a:moveTo>
                    <a:pt x="0" y="86"/>
                  </a:moveTo>
                  <a:lnTo>
                    <a:pt x="44" y="0"/>
                  </a:lnTo>
                  <a:lnTo>
                    <a:pt x="87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160" name="Freeform 280"/>
            <p:cNvSpPr>
              <a:spLocks/>
            </p:cNvSpPr>
            <p:nvPr/>
          </p:nvSpPr>
          <p:spPr bwMode="auto">
            <a:xfrm>
              <a:off x="1519" y="2884"/>
              <a:ext cx="16" cy="16"/>
            </a:xfrm>
            <a:custGeom>
              <a:avLst/>
              <a:gdLst>
                <a:gd name="T0" fmla="*/ 0 w 86"/>
                <a:gd name="T1" fmla="*/ 86 h 86"/>
                <a:gd name="T2" fmla="*/ 43 w 86"/>
                <a:gd name="T3" fmla="*/ 0 h 86"/>
                <a:gd name="T4" fmla="*/ 86 w 86"/>
                <a:gd name="T5" fmla="*/ 86 h 86"/>
                <a:gd name="T6" fmla="*/ 0 w 86"/>
                <a:gd name="T7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86">
                  <a:moveTo>
                    <a:pt x="0" y="86"/>
                  </a:moveTo>
                  <a:lnTo>
                    <a:pt x="43" y="0"/>
                  </a:lnTo>
                  <a:lnTo>
                    <a:pt x="86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161" name="Freeform 281"/>
            <p:cNvSpPr>
              <a:spLocks/>
            </p:cNvSpPr>
            <p:nvPr/>
          </p:nvSpPr>
          <p:spPr bwMode="auto">
            <a:xfrm>
              <a:off x="1556" y="2895"/>
              <a:ext cx="15" cy="16"/>
            </a:xfrm>
            <a:custGeom>
              <a:avLst/>
              <a:gdLst>
                <a:gd name="T0" fmla="*/ 0 w 86"/>
                <a:gd name="T1" fmla="*/ 87 h 87"/>
                <a:gd name="T2" fmla="*/ 43 w 86"/>
                <a:gd name="T3" fmla="*/ 0 h 87"/>
                <a:gd name="T4" fmla="*/ 86 w 86"/>
                <a:gd name="T5" fmla="*/ 87 h 87"/>
                <a:gd name="T6" fmla="*/ 0 w 86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87">
                  <a:moveTo>
                    <a:pt x="0" y="87"/>
                  </a:moveTo>
                  <a:lnTo>
                    <a:pt x="43" y="0"/>
                  </a:lnTo>
                  <a:lnTo>
                    <a:pt x="86" y="87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162" name="Freeform 282"/>
            <p:cNvSpPr>
              <a:spLocks/>
            </p:cNvSpPr>
            <p:nvPr/>
          </p:nvSpPr>
          <p:spPr bwMode="auto">
            <a:xfrm>
              <a:off x="1593" y="2889"/>
              <a:ext cx="15" cy="17"/>
            </a:xfrm>
            <a:custGeom>
              <a:avLst/>
              <a:gdLst>
                <a:gd name="T0" fmla="*/ 0 w 87"/>
                <a:gd name="T1" fmla="*/ 86 h 86"/>
                <a:gd name="T2" fmla="*/ 44 w 87"/>
                <a:gd name="T3" fmla="*/ 0 h 86"/>
                <a:gd name="T4" fmla="*/ 87 w 87"/>
                <a:gd name="T5" fmla="*/ 86 h 86"/>
                <a:gd name="T6" fmla="*/ 0 w 87"/>
                <a:gd name="T7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86">
                  <a:moveTo>
                    <a:pt x="0" y="86"/>
                  </a:moveTo>
                  <a:lnTo>
                    <a:pt x="44" y="0"/>
                  </a:lnTo>
                  <a:lnTo>
                    <a:pt x="87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163" name="Freeform 283"/>
            <p:cNvSpPr>
              <a:spLocks/>
            </p:cNvSpPr>
            <p:nvPr/>
          </p:nvSpPr>
          <p:spPr bwMode="auto">
            <a:xfrm>
              <a:off x="1630" y="2861"/>
              <a:ext cx="15" cy="16"/>
            </a:xfrm>
            <a:custGeom>
              <a:avLst/>
              <a:gdLst>
                <a:gd name="T0" fmla="*/ 0 w 86"/>
                <a:gd name="T1" fmla="*/ 86 h 86"/>
                <a:gd name="T2" fmla="*/ 43 w 86"/>
                <a:gd name="T3" fmla="*/ 0 h 86"/>
                <a:gd name="T4" fmla="*/ 86 w 86"/>
                <a:gd name="T5" fmla="*/ 86 h 86"/>
                <a:gd name="T6" fmla="*/ 0 w 86"/>
                <a:gd name="T7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86">
                  <a:moveTo>
                    <a:pt x="0" y="86"/>
                  </a:moveTo>
                  <a:lnTo>
                    <a:pt x="43" y="0"/>
                  </a:lnTo>
                  <a:lnTo>
                    <a:pt x="86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164" name="Freeform 284"/>
            <p:cNvSpPr>
              <a:spLocks/>
            </p:cNvSpPr>
            <p:nvPr/>
          </p:nvSpPr>
          <p:spPr bwMode="auto">
            <a:xfrm>
              <a:off x="1666" y="2970"/>
              <a:ext cx="16" cy="16"/>
            </a:xfrm>
            <a:custGeom>
              <a:avLst/>
              <a:gdLst>
                <a:gd name="T0" fmla="*/ 0 w 87"/>
                <a:gd name="T1" fmla="*/ 86 h 86"/>
                <a:gd name="T2" fmla="*/ 44 w 87"/>
                <a:gd name="T3" fmla="*/ 0 h 86"/>
                <a:gd name="T4" fmla="*/ 87 w 87"/>
                <a:gd name="T5" fmla="*/ 86 h 86"/>
                <a:gd name="T6" fmla="*/ 0 w 87"/>
                <a:gd name="T7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86">
                  <a:moveTo>
                    <a:pt x="0" y="86"/>
                  </a:moveTo>
                  <a:lnTo>
                    <a:pt x="44" y="0"/>
                  </a:lnTo>
                  <a:lnTo>
                    <a:pt x="87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165" name="Freeform 285"/>
            <p:cNvSpPr>
              <a:spLocks/>
            </p:cNvSpPr>
            <p:nvPr/>
          </p:nvSpPr>
          <p:spPr bwMode="auto">
            <a:xfrm>
              <a:off x="1704" y="3006"/>
              <a:ext cx="15" cy="16"/>
            </a:xfrm>
            <a:custGeom>
              <a:avLst/>
              <a:gdLst>
                <a:gd name="T0" fmla="*/ 0 w 86"/>
                <a:gd name="T1" fmla="*/ 87 h 87"/>
                <a:gd name="T2" fmla="*/ 43 w 86"/>
                <a:gd name="T3" fmla="*/ 0 h 87"/>
                <a:gd name="T4" fmla="*/ 86 w 86"/>
                <a:gd name="T5" fmla="*/ 87 h 87"/>
                <a:gd name="T6" fmla="*/ 0 w 86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87">
                  <a:moveTo>
                    <a:pt x="0" y="87"/>
                  </a:moveTo>
                  <a:lnTo>
                    <a:pt x="43" y="0"/>
                  </a:lnTo>
                  <a:lnTo>
                    <a:pt x="86" y="87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166" name="Freeform 286"/>
            <p:cNvSpPr>
              <a:spLocks/>
            </p:cNvSpPr>
            <p:nvPr/>
          </p:nvSpPr>
          <p:spPr bwMode="auto">
            <a:xfrm>
              <a:off x="1740" y="3038"/>
              <a:ext cx="16" cy="16"/>
            </a:xfrm>
            <a:custGeom>
              <a:avLst/>
              <a:gdLst>
                <a:gd name="T0" fmla="*/ 0 w 87"/>
                <a:gd name="T1" fmla="*/ 87 h 87"/>
                <a:gd name="T2" fmla="*/ 43 w 87"/>
                <a:gd name="T3" fmla="*/ 0 h 87"/>
                <a:gd name="T4" fmla="*/ 87 w 87"/>
                <a:gd name="T5" fmla="*/ 87 h 87"/>
                <a:gd name="T6" fmla="*/ 0 w 87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87">
                  <a:moveTo>
                    <a:pt x="0" y="87"/>
                  </a:moveTo>
                  <a:lnTo>
                    <a:pt x="43" y="0"/>
                  </a:lnTo>
                  <a:lnTo>
                    <a:pt x="87" y="87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167" name="Freeform 287"/>
            <p:cNvSpPr>
              <a:spLocks/>
            </p:cNvSpPr>
            <p:nvPr/>
          </p:nvSpPr>
          <p:spPr bwMode="auto">
            <a:xfrm>
              <a:off x="1777" y="3098"/>
              <a:ext cx="16" cy="16"/>
            </a:xfrm>
            <a:custGeom>
              <a:avLst/>
              <a:gdLst>
                <a:gd name="T0" fmla="*/ 0 w 86"/>
                <a:gd name="T1" fmla="*/ 87 h 87"/>
                <a:gd name="T2" fmla="*/ 43 w 86"/>
                <a:gd name="T3" fmla="*/ 0 h 87"/>
                <a:gd name="T4" fmla="*/ 86 w 86"/>
                <a:gd name="T5" fmla="*/ 87 h 87"/>
                <a:gd name="T6" fmla="*/ 0 w 86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87">
                  <a:moveTo>
                    <a:pt x="0" y="87"/>
                  </a:moveTo>
                  <a:lnTo>
                    <a:pt x="43" y="0"/>
                  </a:lnTo>
                  <a:lnTo>
                    <a:pt x="86" y="87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168" name="Freeform 288"/>
            <p:cNvSpPr>
              <a:spLocks/>
            </p:cNvSpPr>
            <p:nvPr/>
          </p:nvSpPr>
          <p:spPr bwMode="auto">
            <a:xfrm>
              <a:off x="1814" y="3076"/>
              <a:ext cx="16" cy="16"/>
            </a:xfrm>
            <a:custGeom>
              <a:avLst/>
              <a:gdLst>
                <a:gd name="T0" fmla="*/ 0 w 87"/>
                <a:gd name="T1" fmla="*/ 87 h 87"/>
                <a:gd name="T2" fmla="*/ 43 w 87"/>
                <a:gd name="T3" fmla="*/ 0 h 87"/>
                <a:gd name="T4" fmla="*/ 87 w 87"/>
                <a:gd name="T5" fmla="*/ 87 h 87"/>
                <a:gd name="T6" fmla="*/ 0 w 87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87">
                  <a:moveTo>
                    <a:pt x="0" y="87"/>
                  </a:moveTo>
                  <a:lnTo>
                    <a:pt x="43" y="0"/>
                  </a:lnTo>
                  <a:lnTo>
                    <a:pt x="87" y="87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169" name="Freeform 289"/>
            <p:cNvSpPr>
              <a:spLocks/>
            </p:cNvSpPr>
            <p:nvPr/>
          </p:nvSpPr>
          <p:spPr bwMode="auto">
            <a:xfrm>
              <a:off x="1851" y="3098"/>
              <a:ext cx="15" cy="16"/>
            </a:xfrm>
            <a:custGeom>
              <a:avLst/>
              <a:gdLst>
                <a:gd name="T0" fmla="*/ 0 w 87"/>
                <a:gd name="T1" fmla="*/ 86 h 86"/>
                <a:gd name="T2" fmla="*/ 43 w 87"/>
                <a:gd name="T3" fmla="*/ 0 h 86"/>
                <a:gd name="T4" fmla="*/ 87 w 87"/>
                <a:gd name="T5" fmla="*/ 86 h 86"/>
                <a:gd name="T6" fmla="*/ 0 w 87"/>
                <a:gd name="T7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86">
                  <a:moveTo>
                    <a:pt x="0" y="86"/>
                  </a:moveTo>
                  <a:lnTo>
                    <a:pt x="43" y="0"/>
                  </a:lnTo>
                  <a:lnTo>
                    <a:pt x="87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170" name="Freeform 290"/>
            <p:cNvSpPr>
              <a:spLocks/>
            </p:cNvSpPr>
            <p:nvPr/>
          </p:nvSpPr>
          <p:spPr bwMode="auto">
            <a:xfrm>
              <a:off x="1888" y="3215"/>
              <a:ext cx="15" cy="16"/>
            </a:xfrm>
            <a:custGeom>
              <a:avLst/>
              <a:gdLst>
                <a:gd name="T0" fmla="*/ 0 w 86"/>
                <a:gd name="T1" fmla="*/ 87 h 87"/>
                <a:gd name="T2" fmla="*/ 43 w 86"/>
                <a:gd name="T3" fmla="*/ 0 h 87"/>
                <a:gd name="T4" fmla="*/ 86 w 86"/>
                <a:gd name="T5" fmla="*/ 87 h 87"/>
                <a:gd name="T6" fmla="*/ 0 w 86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87">
                  <a:moveTo>
                    <a:pt x="0" y="87"/>
                  </a:moveTo>
                  <a:lnTo>
                    <a:pt x="43" y="0"/>
                  </a:lnTo>
                  <a:lnTo>
                    <a:pt x="86" y="87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171" name="Freeform 291"/>
            <p:cNvSpPr>
              <a:spLocks/>
            </p:cNvSpPr>
            <p:nvPr/>
          </p:nvSpPr>
          <p:spPr bwMode="auto">
            <a:xfrm>
              <a:off x="1924" y="3271"/>
              <a:ext cx="16" cy="16"/>
            </a:xfrm>
            <a:custGeom>
              <a:avLst/>
              <a:gdLst>
                <a:gd name="T0" fmla="*/ 0 w 87"/>
                <a:gd name="T1" fmla="*/ 86 h 86"/>
                <a:gd name="T2" fmla="*/ 43 w 87"/>
                <a:gd name="T3" fmla="*/ 0 h 86"/>
                <a:gd name="T4" fmla="*/ 87 w 87"/>
                <a:gd name="T5" fmla="*/ 86 h 86"/>
                <a:gd name="T6" fmla="*/ 0 w 87"/>
                <a:gd name="T7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86">
                  <a:moveTo>
                    <a:pt x="0" y="86"/>
                  </a:moveTo>
                  <a:lnTo>
                    <a:pt x="43" y="0"/>
                  </a:lnTo>
                  <a:lnTo>
                    <a:pt x="87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172" name="Freeform 292"/>
            <p:cNvSpPr>
              <a:spLocks/>
            </p:cNvSpPr>
            <p:nvPr/>
          </p:nvSpPr>
          <p:spPr bwMode="auto">
            <a:xfrm>
              <a:off x="1962" y="3264"/>
              <a:ext cx="15" cy="16"/>
            </a:xfrm>
            <a:custGeom>
              <a:avLst/>
              <a:gdLst>
                <a:gd name="T0" fmla="*/ 0 w 86"/>
                <a:gd name="T1" fmla="*/ 87 h 87"/>
                <a:gd name="T2" fmla="*/ 43 w 86"/>
                <a:gd name="T3" fmla="*/ 0 h 87"/>
                <a:gd name="T4" fmla="*/ 86 w 86"/>
                <a:gd name="T5" fmla="*/ 87 h 87"/>
                <a:gd name="T6" fmla="*/ 0 w 86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87">
                  <a:moveTo>
                    <a:pt x="0" y="87"/>
                  </a:moveTo>
                  <a:lnTo>
                    <a:pt x="43" y="0"/>
                  </a:lnTo>
                  <a:lnTo>
                    <a:pt x="86" y="87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173" name="Freeform 293"/>
            <p:cNvSpPr>
              <a:spLocks/>
            </p:cNvSpPr>
            <p:nvPr/>
          </p:nvSpPr>
          <p:spPr bwMode="auto">
            <a:xfrm>
              <a:off x="782" y="2910"/>
              <a:ext cx="15" cy="16"/>
            </a:xfrm>
            <a:custGeom>
              <a:avLst/>
              <a:gdLst>
                <a:gd name="T0" fmla="*/ 0 w 86"/>
                <a:gd name="T1" fmla="*/ 0 h 87"/>
                <a:gd name="T2" fmla="*/ 43 w 86"/>
                <a:gd name="T3" fmla="*/ 87 h 87"/>
                <a:gd name="T4" fmla="*/ 86 w 86"/>
                <a:gd name="T5" fmla="*/ 0 h 87"/>
                <a:gd name="T6" fmla="*/ 0 w 86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87">
                  <a:moveTo>
                    <a:pt x="0" y="0"/>
                  </a:moveTo>
                  <a:lnTo>
                    <a:pt x="43" y="87"/>
                  </a:lnTo>
                  <a:lnTo>
                    <a:pt x="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174" name="Freeform 294"/>
            <p:cNvSpPr>
              <a:spLocks/>
            </p:cNvSpPr>
            <p:nvPr/>
          </p:nvSpPr>
          <p:spPr bwMode="auto">
            <a:xfrm>
              <a:off x="818" y="2876"/>
              <a:ext cx="16" cy="16"/>
            </a:xfrm>
            <a:custGeom>
              <a:avLst/>
              <a:gdLst>
                <a:gd name="T0" fmla="*/ 0 w 86"/>
                <a:gd name="T1" fmla="*/ 0 h 86"/>
                <a:gd name="T2" fmla="*/ 43 w 86"/>
                <a:gd name="T3" fmla="*/ 86 h 86"/>
                <a:gd name="T4" fmla="*/ 86 w 86"/>
                <a:gd name="T5" fmla="*/ 0 h 86"/>
                <a:gd name="T6" fmla="*/ 0 w 86"/>
                <a:gd name="T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86">
                  <a:moveTo>
                    <a:pt x="0" y="0"/>
                  </a:moveTo>
                  <a:lnTo>
                    <a:pt x="43" y="86"/>
                  </a:lnTo>
                  <a:lnTo>
                    <a:pt x="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175" name="Freeform 295"/>
            <p:cNvSpPr>
              <a:spLocks/>
            </p:cNvSpPr>
            <p:nvPr/>
          </p:nvSpPr>
          <p:spPr bwMode="auto">
            <a:xfrm>
              <a:off x="855" y="2954"/>
              <a:ext cx="16" cy="16"/>
            </a:xfrm>
            <a:custGeom>
              <a:avLst/>
              <a:gdLst>
                <a:gd name="T0" fmla="*/ 0 w 87"/>
                <a:gd name="T1" fmla="*/ 0 h 86"/>
                <a:gd name="T2" fmla="*/ 43 w 87"/>
                <a:gd name="T3" fmla="*/ 86 h 86"/>
                <a:gd name="T4" fmla="*/ 87 w 87"/>
                <a:gd name="T5" fmla="*/ 0 h 86"/>
                <a:gd name="T6" fmla="*/ 0 w 87"/>
                <a:gd name="T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86">
                  <a:moveTo>
                    <a:pt x="0" y="0"/>
                  </a:moveTo>
                  <a:lnTo>
                    <a:pt x="43" y="86"/>
                  </a:lnTo>
                  <a:lnTo>
                    <a:pt x="8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176" name="Freeform 296"/>
            <p:cNvSpPr>
              <a:spLocks/>
            </p:cNvSpPr>
            <p:nvPr/>
          </p:nvSpPr>
          <p:spPr bwMode="auto">
            <a:xfrm>
              <a:off x="892" y="2892"/>
              <a:ext cx="16" cy="16"/>
            </a:xfrm>
            <a:custGeom>
              <a:avLst/>
              <a:gdLst>
                <a:gd name="T0" fmla="*/ 0 w 86"/>
                <a:gd name="T1" fmla="*/ 0 h 87"/>
                <a:gd name="T2" fmla="*/ 43 w 86"/>
                <a:gd name="T3" fmla="*/ 87 h 87"/>
                <a:gd name="T4" fmla="*/ 86 w 86"/>
                <a:gd name="T5" fmla="*/ 0 h 87"/>
                <a:gd name="T6" fmla="*/ 0 w 86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87">
                  <a:moveTo>
                    <a:pt x="0" y="0"/>
                  </a:moveTo>
                  <a:lnTo>
                    <a:pt x="43" y="87"/>
                  </a:lnTo>
                  <a:lnTo>
                    <a:pt x="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177" name="Freeform 297"/>
            <p:cNvSpPr>
              <a:spLocks/>
            </p:cNvSpPr>
            <p:nvPr/>
          </p:nvSpPr>
          <p:spPr bwMode="auto">
            <a:xfrm>
              <a:off x="929" y="2912"/>
              <a:ext cx="15" cy="16"/>
            </a:xfrm>
            <a:custGeom>
              <a:avLst/>
              <a:gdLst>
                <a:gd name="T0" fmla="*/ 0 w 87"/>
                <a:gd name="T1" fmla="*/ 0 h 86"/>
                <a:gd name="T2" fmla="*/ 43 w 87"/>
                <a:gd name="T3" fmla="*/ 86 h 86"/>
                <a:gd name="T4" fmla="*/ 87 w 87"/>
                <a:gd name="T5" fmla="*/ 0 h 86"/>
                <a:gd name="T6" fmla="*/ 0 w 87"/>
                <a:gd name="T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86">
                  <a:moveTo>
                    <a:pt x="0" y="0"/>
                  </a:moveTo>
                  <a:lnTo>
                    <a:pt x="43" y="86"/>
                  </a:lnTo>
                  <a:lnTo>
                    <a:pt x="8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178" name="Freeform 298"/>
            <p:cNvSpPr>
              <a:spLocks/>
            </p:cNvSpPr>
            <p:nvPr/>
          </p:nvSpPr>
          <p:spPr bwMode="auto">
            <a:xfrm>
              <a:off x="966" y="2930"/>
              <a:ext cx="15" cy="16"/>
            </a:xfrm>
            <a:custGeom>
              <a:avLst/>
              <a:gdLst>
                <a:gd name="T0" fmla="*/ 0 w 87"/>
                <a:gd name="T1" fmla="*/ 0 h 87"/>
                <a:gd name="T2" fmla="*/ 44 w 87"/>
                <a:gd name="T3" fmla="*/ 87 h 87"/>
                <a:gd name="T4" fmla="*/ 87 w 87"/>
                <a:gd name="T5" fmla="*/ 0 h 87"/>
                <a:gd name="T6" fmla="*/ 0 w 87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87">
                  <a:moveTo>
                    <a:pt x="0" y="0"/>
                  </a:moveTo>
                  <a:lnTo>
                    <a:pt x="44" y="87"/>
                  </a:lnTo>
                  <a:lnTo>
                    <a:pt x="8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179" name="Freeform 299"/>
            <p:cNvSpPr>
              <a:spLocks/>
            </p:cNvSpPr>
            <p:nvPr/>
          </p:nvSpPr>
          <p:spPr bwMode="auto">
            <a:xfrm>
              <a:off x="1003" y="2984"/>
              <a:ext cx="15" cy="15"/>
            </a:xfrm>
            <a:custGeom>
              <a:avLst/>
              <a:gdLst>
                <a:gd name="T0" fmla="*/ 0 w 86"/>
                <a:gd name="T1" fmla="*/ 0 h 86"/>
                <a:gd name="T2" fmla="*/ 43 w 86"/>
                <a:gd name="T3" fmla="*/ 86 h 86"/>
                <a:gd name="T4" fmla="*/ 86 w 86"/>
                <a:gd name="T5" fmla="*/ 0 h 86"/>
                <a:gd name="T6" fmla="*/ 0 w 86"/>
                <a:gd name="T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86">
                  <a:moveTo>
                    <a:pt x="0" y="0"/>
                  </a:moveTo>
                  <a:lnTo>
                    <a:pt x="43" y="86"/>
                  </a:lnTo>
                  <a:lnTo>
                    <a:pt x="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180" name="Freeform 300"/>
            <p:cNvSpPr>
              <a:spLocks/>
            </p:cNvSpPr>
            <p:nvPr/>
          </p:nvSpPr>
          <p:spPr bwMode="auto">
            <a:xfrm>
              <a:off x="1040" y="2976"/>
              <a:ext cx="15" cy="16"/>
            </a:xfrm>
            <a:custGeom>
              <a:avLst/>
              <a:gdLst>
                <a:gd name="T0" fmla="*/ 0 w 87"/>
                <a:gd name="T1" fmla="*/ 0 h 86"/>
                <a:gd name="T2" fmla="*/ 44 w 87"/>
                <a:gd name="T3" fmla="*/ 86 h 86"/>
                <a:gd name="T4" fmla="*/ 87 w 87"/>
                <a:gd name="T5" fmla="*/ 0 h 86"/>
                <a:gd name="T6" fmla="*/ 0 w 87"/>
                <a:gd name="T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86">
                  <a:moveTo>
                    <a:pt x="0" y="0"/>
                  </a:moveTo>
                  <a:lnTo>
                    <a:pt x="44" y="86"/>
                  </a:lnTo>
                  <a:lnTo>
                    <a:pt x="8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181" name="Freeform 301"/>
            <p:cNvSpPr>
              <a:spLocks/>
            </p:cNvSpPr>
            <p:nvPr/>
          </p:nvSpPr>
          <p:spPr bwMode="auto">
            <a:xfrm>
              <a:off x="1076" y="3036"/>
              <a:ext cx="16" cy="17"/>
            </a:xfrm>
            <a:custGeom>
              <a:avLst/>
              <a:gdLst>
                <a:gd name="T0" fmla="*/ 0 w 86"/>
                <a:gd name="T1" fmla="*/ 0 h 86"/>
                <a:gd name="T2" fmla="*/ 43 w 86"/>
                <a:gd name="T3" fmla="*/ 86 h 86"/>
                <a:gd name="T4" fmla="*/ 86 w 86"/>
                <a:gd name="T5" fmla="*/ 0 h 86"/>
                <a:gd name="T6" fmla="*/ 0 w 86"/>
                <a:gd name="T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86">
                  <a:moveTo>
                    <a:pt x="0" y="0"/>
                  </a:moveTo>
                  <a:lnTo>
                    <a:pt x="43" y="86"/>
                  </a:lnTo>
                  <a:lnTo>
                    <a:pt x="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182" name="Freeform 302"/>
            <p:cNvSpPr>
              <a:spLocks/>
            </p:cNvSpPr>
            <p:nvPr/>
          </p:nvSpPr>
          <p:spPr bwMode="auto">
            <a:xfrm>
              <a:off x="1113" y="2992"/>
              <a:ext cx="16" cy="16"/>
            </a:xfrm>
            <a:custGeom>
              <a:avLst/>
              <a:gdLst>
                <a:gd name="T0" fmla="*/ 0 w 86"/>
                <a:gd name="T1" fmla="*/ 0 h 86"/>
                <a:gd name="T2" fmla="*/ 43 w 86"/>
                <a:gd name="T3" fmla="*/ 86 h 86"/>
                <a:gd name="T4" fmla="*/ 86 w 86"/>
                <a:gd name="T5" fmla="*/ 0 h 86"/>
                <a:gd name="T6" fmla="*/ 0 w 86"/>
                <a:gd name="T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86">
                  <a:moveTo>
                    <a:pt x="0" y="0"/>
                  </a:moveTo>
                  <a:lnTo>
                    <a:pt x="43" y="86"/>
                  </a:lnTo>
                  <a:lnTo>
                    <a:pt x="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183" name="Freeform 303"/>
            <p:cNvSpPr>
              <a:spLocks/>
            </p:cNvSpPr>
            <p:nvPr/>
          </p:nvSpPr>
          <p:spPr bwMode="auto">
            <a:xfrm>
              <a:off x="1150" y="2855"/>
              <a:ext cx="16" cy="16"/>
            </a:xfrm>
            <a:custGeom>
              <a:avLst/>
              <a:gdLst>
                <a:gd name="T0" fmla="*/ 0 w 86"/>
                <a:gd name="T1" fmla="*/ 0 h 87"/>
                <a:gd name="T2" fmla="*/ 43 w 86"/>
                <a:gd name="T3" fmla="*/ 87 h 87"/>
                <a:gd name="T4" fmla="*/ 86 w 86"/>
                <a:gd name="T5" fmla="*/ 0 h 87"/>
                <a:gd name="T6" fmla="*/ 0 w 86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87">
                  <a:moveTo>
                    <a:pt x="0" y="0"/>
                  </a:moveTo>
                  <a:lnTo>
                    <a:pt x="43" y="87"/>
                  </a:lnTo>
                  <a:lnTo>
                    <a:pt x="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184" name="Freeform 304"/>
            <p:cNvSpPr>
              <a:spLocks/>
            </p:cNvSpPr>
            <p:nvPr/>
          </p:nvSpPr>
          <p:spPr bwMode="auto">
            <a:xfrm>
              <a:off x="1187" y="2832"/>
              <a:ext cx="15" cy="16"/>
            </a:xfrm>
            <a:custGeom>
              <a:avLst/>
              <a:gdLst>
                <a:gd name="T0" fmla="*/ 0 w 86"/>
                <a:gd name="T1" fmla="*/ 0 h 87"/>
                <a:gd name="T2" fmla="*/ 43 w 86"/>
                <a:gd name="T3" fmla="*/ 87 h 87"/>
                <a:gd name="T4" fmla="*/ 86 w 86"/>
                <a:gd name="T5" fmla="*/ 0 h 87"/>
                <a:gd name="T6" fmla="*/ 0 w 86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87">
                  <a:moveTo>
                    <a:pt x="0" y="0"/>
                  </a:moveTo>
                  <a:lnTo>
                    <a:pt x="43" y="87"/>
                  </a:lnTo>
                  <a:lnTo>
                    <a:pt x="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185" name="Freeform 305"/>
            <p:cNvSpPr>
              <a:spLocks/>
            </p:cNvSpPr>
            <p:nvPr/>
          </p:nvSpPr>
          <p:spPr bwMode="auto">
            <a:xfrm>
              <a:off x="1224" y="2804"/>
              <a:ext cx="15" cy="17"/>
            </a:xfrm>
            <a:custGeom>
              <a:avLst/>
              <a:gdLst>
                <a:gd name="T0" fmla="*/ 0 w 86"/>
                <a:gd name="T1" fmla="*/ 0 h 87"/>
                <a:gd name="T2" fmla="*/ 43 w 86"/>
                <a:gd name="T3" fmla="*/ 87 h 87"/>
                <a:gd name="T4" fmla="*/ 86 w 86"/>
                <a:gd name="T5" fmla="*/ 0 h 87"/>
                <a:gd name="T6" fmla="*/ 0 w 86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87">
                  <a:moveTo>
                    <a:pt x="0" y="0"/>
                  </a:moveTo>
                  <a:lnTo>
                    <a:pt x="43" y="87"/>
                  </a:lnTo>
                  <a:lnTo>
                    <a:pt x="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186" name="Freeform 306"/>
            <p:cNvSpPr>
              <a:spLocks/>
            </p:cNvSpPr>
            <p:nvPr/>
          </p:nvSpPr>
          <p:spPr bwMode="auto">
            <a:xfrm>
              <a:off x="1261" y="2740"/>
              <a:ext cx="15" cy="17"/>
            </a:xfrm>
            <a:custGeom>
              <a:avLst/>
              <a:gdLst>
                <a:gd name="T0" fmla="*/ 0 w 86"/>
                <a:gd name="T1" fmla="*/ 0 h 86"/>
                <a:gd name="T2" fmla="*/ 43 w 86"/>
                <a:gd name="T3" fmla="*/ 86 h 86"/>
                <a:gd name="T4" fmla="*/ 86 w 86"/>
                <a:gd name="T5" fmla="*/ 0 h 86"/>
                <a:gd name="T6" fmla="*/ 0 w 86"/>
                <a:gd name="T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86">
                  <a:moveTo>
                    <a:pt x="0" y="0"/>
                  </a:moveTo>
                  <a:lnTo>
                    <a:pt x="43" y="86"/>
                  </a:lnTo>
                  <a:lnTo>
                    <a:pt x="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187" name="Freeform 307"/>
            <p:cNvSpPr>
              <a:spLocks/>
            </p:cNvSpPr>
            <p:nvPr/>
          </p:nvSpPr>
          <p:spPr bwMode="auto">
            <a:xfrm>
              <a:off x="1298" y="2777"/>
              <a:ext cx="15" cy="16"/>
            </a:xfrm>
            <a:custGeom>
              <a:avLst/>
              <a:gdLst>
                <a:gd name="T0" fmla="*/ 0 w 87"/>
                <a:gd name="T1" fmla="*/ 0 h 86"/>
                <a:gd name="T2" fmla="*/ 43 w 87"/>
                <a:gd name="T3" fmla="*/ 86 h 86"/>
                <a:gd name="T4" fmla="*/ 87 w 87"/>
                <a:gd name="T5" fmla="*/ 0 h 86"/>
                <a:gd name="T6" fmla="*/ 0 w 87"/>
                <a:gd name="T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86">
                  <a:moveTo>
                    <a:pt x="0" y="0"/>
                  </a:moveTo>
                  <a:lnTo>
                    <a:pt x="43" y="86"/>
                  </a:lnTo>
                  <a:lnTo>
                    <a:pt x="8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188" name="Freeform 308"/>
            <p:cNvSpPr>
              <a:spLocks/>
            </p:cNvSpPr>
            <p:nvPr/>
          </p:nvSpPr>
          <p:spPr bwMode="auto">
            <a:xfrm>
              <a:off x="1335" y="2784"/>
              <a:ext cx="15" cy="16"/>
            </a:xfrm>
            <a:custGeom>
              <a:avLst/>
              <a:gdLst>
                <a:gd name="T0" fmla="*/ 0 w 86"/>
                <a:gd name="T1" fmla="*/ 0 h 87"/>
                <a:gd name="T2" fmla="*/ 43 w 86"/>
                <a:gd name="T3" fmla="*/ 87 h 87"/>
                <a:gd name="T4" fmla="*/ 86 w 86"/>
                <a:gd name="T5" fmla="*/ 0 h 87"/>
                <a:gd name="T6" fmla="*/ 0 w 86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87">
                  <a:moveTo>
                    <a:pt x="0" y="0"/>
                  </a:moveTo>
                  <a:lnTo>
                    <a:pt x="43" y="87"/>
                  </a:lnTo>
                  <a:lnTo>
                    <a:pt x="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189" name="Freeform 309"/>
            <p:cNvSpPr>
              <a:spLocks/>
            </p:cNvSpPr>
            <p:nvPr/>
          </p:nvSpPr>
          <p:spPr bwMode="auto">
            <a:xfrm>
              <a:off x="1372" y="2788"/>
              <a:ext cx="15" cy="17"/>
            </a:xfrm>
            <a:custGeom>
              <a:avLst/>
              <a:gdLst>
                <a:gd name="T0" fmla="*/ 0 w 87"/>
                <a:gd name="T1" fmla="*/ 0 h 87"/>
                <a:gd name="T2" fmla="*/ 43 w 87"/>
                <a:gd name="T3" fmla="*/ 87 h 87"/>
                <a:gd name="T4" fmla="*/ 87 w 87"/>
                <a:gd name="T5" fmla="*/ 0 h 87"/>
                <a:gd name="T6" fmla="*/ 0 w 87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87">
                  <a:moveTo>
                    <a:pt x="0" y="0"/>
                  </a:moveTo>
                  <a:lnTo>
                    <a:pt x="43" y="87"/>
                  </a:lnTo>
                  <a:lnTo>
                    <a:pt x="8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190" name="Freeform 310"/>
            <p:cNvSpPr>
              <a:spLocks/>
            </p:cNvSpPr>
            <p:nvPr/>
          </p:nvSpPr>
          <p:spPr bwMode="auto">
            <a:xfrm>
              <a:off x="1408" y="2822"/>
              <a:ext cx="16" cy="17"/>
            </a:xfrm>
            <a:custGeom>
              <a:avLst/>
              <a:gdLst>
                <a:gd name="T0" fmla="*/ 0 w 87"/>
                <a:gd name="T1" fmla="*/ 0 h 86"/>
                <a:gd name="T2" fmla="*/ 44 w 87"/>
                <a:gd name="T3" fmla="*/ 86 h 86"/>
                <a:gd name="T4" fmla="*/ 87 w 87"/>
                <a:gd name="T5" fmla="*/ 0 h 86"/>
                <a:gd name="T6" fmla="*/ 0 w 87"/>
                <a:gd name="T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86">
                  <a:moveTo>
                    <a:pt x="0" y="0"/>
                  </a:moveTo>
                  <a:lnTo>
                    <a:pt x="44" y="86"/>
                  </a:lnTo>
                  <a:lnTo>
                    <a:pt x="8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191" name="Freeform 311"/>
            <p:cNvSpPr>
              <a:spLocks/>
            </p:cNvSpPr>
            <p:nvPr/>
          </p:nvSpPr>
          <p:spPr bwMode="auto">
            <a:xfrm>
              <a:off x="1446" y="2880"/>
              <a:ext cx="14" cy="16"/>
            </a:xfrm>
            <a:custGeom>
              <a:avLst/>
              <a:gdLst>
                <a:gd name="T0" fmla="*/ 0 w 86"/>
                <a:gd name="T1" fmla="*/ 0 h 86"/>
                <a:gd name="T2" fmla="*/ 43 w 86"/>
                <a:gd name="T3" fmla="*/ 86 h 86"/>
                <a:gd name="T4" fmla="*/ 86 w 86"/>
                <a:gd name="T5" fmla="*/ 0 h 86"/>
                <a:gd name="T6" fmla="*/ 0 w 86"/>
                <a:gd name="T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86">
                  <a:moveTo>
                    <a:pt x="0" y="0"/>
                  </a:moveTo>
                  <a:lnTo>
                    <a:pt x="43" y="86"/>
                  </a:lnTo>
                  <a:lnTo>
                    <a:pt x="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192" name="Freeform 312"/>
            <p:cNvSpPr>
              <a:spLocks/>
            </p:cNvSpPr>
            <p:nvPr/>
          </p:nvSpPr>
          <p:spPr bwMode="auto">
            <a:xfrm>
              <a:off x="1482" y="2863"/>
              <a:ext cx="16" cy="17"/>
            </a:xfrm>
            <a:custGeom>
              <a:avLst/>
              <a:gdLst>
                <a:gd name="T0" fmla="*/ 0 w 87"/>
                <a:gd name="T1" fmla="*/ 0 h 87"/>
                <a:gd name="T2" fmla="*/ 44 w 87"/>
                <a:gd name="T3" fmla="*/ 87 h 87"/>
                <a:gd name="T4" fmla="*/ 87 w 87"/>
                <a:gd name="T5" fmla="*/ 0 h 87"/>
                <a:gd name="T6" fmla="*/ 0 w 87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87">
                  <a:moveTo>
                    <a:pt x="0" y="0"/>
                  </a:moveTo>
                  <a:lnTo>
                    <a:pt x="44" y="87"/>
                  </a:lnTo>
                  <a:lnTo>
                    <a:pt x="8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193" name="Freeform 313"/>
            <p:cNvSpPr>
              <a:spLocks/>
            </p:cNvSpPr>
            <p:nvPr/>
          </p:nvSpPr>
          <p:spPr bwMode="auto">
            <a:xfrm>
              <a:off x="1519" y="2821"/>
              <a:ext cx="16" cy="16"/>
            </a:xfrm>
            <a:custGeom>
              <a:avLst/>
              <a:gdLst>
                <a:gd name="T0" fmla="*/ 0 w 86"/>
                <a:gd name="T1" fmla="*/ 0 h 87"/>
                <a:gd name="T2" fmla="*/ 43 w 86"/>
                <a:gd name="T3" fmla="*/ 87 h 87"/>
                <a:gd name="T4" fmla="*/ 86 w 86"/>
                <a:gd name="T5" fmla="*/ 0 h 87"/>
                <a:gd name="T6" fmla="*/ 0 w 86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87">
                  <a:moveTo>
                    <a:pt x="0" y="0"/>
                  </a:moveTo>
                  <a:lnTo>
                    <a:pt x="43" y="87"/>
                  </a:lnTo>
                  <a:lnTo>
                    <a:pt x="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194" name="Freeform 314"/>
            <p:cNvSpPr>
              <a:spLocks/>
            </p:cNvSpPr>
            <p:nvPr/>
          </p:nvSpPr>
          <p:spPr bwMode="auto">
            <a:xfrm>
              <a:off x="1556" y="2917"/>
              <a:ext cx="15" cy="16"/>
            </a:xfrm>
            <a:custGeom>
              <a:avLst/>
              <a:gdLst>
                <a:gd name="T0" fmla="*/ 0 w 86"/>
                <a:gd name="T1" fmla="*/ 0 h 86"/>
                <a:gd name="T2" fmla="*/ 43 w 86"/>
                <a:gd name="T3" fmla="*/ 86 h 86"/>
                <a:gd name="T4" fmla="*/ 86 w 86"/>
                <a:gd name="T5" fmla="*/ 0 h 86"/>
                <a:gd name="T6" fmla="*/ 0 w 86"/>
                <a:gd name="T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86">
                  <a:moveTo>
                    <a:pt x="0" y="0"/>
                  </a:moveTo>
                  <a:lnTo>
                    <a:pt x="43" y="86"/>
                  </a:lnTo>
                  <a:lnTo>
                    <a:pt x="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195" name="Freeform 315"/>
            <p:cNvSpPr>
              <a:spLocks/>
            </p:cNvSpPr>
            <p:nvPr/>
          </p:nvSpPr>
          <p:spPr bwMode="auto">
            <a:xfrm>
              <a:off x="1593" y="2977"/>
              <a:ext cx="15" cy="15"/>
            </a:xfrm>
            <a:custGeom>
              <a:avLst/>
              <a:gdLst>
                <a:gd name="T0" fmla="*/ 0 w 87"/>
                <a:gd name="T1" fmla="*/ 0 h 86"/>
                <a:gd name="T2" fmla="*/ 44 w 87"/>
                <a:gd name="T3" fmla="*/ 86 h 86"/>
                <a:gd name="T4" fmla="*/ 87 w 87"/>
                <a:gd name="T5" fmla="*/ 0 h 86"/>
                <a:gd name="T6" fmla="*/ 0 w 87"/>
                <a:gd name="T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86">
                  <a:moveTo>
                    <a:pt x="0" y="0"/>
                  </a:moveTo>
                  <a:lnTo>
                    <a:pt x="44" y="86"/>
                  </a:lnTo>
                  <a:lnTo>
                    <a:pt x="8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196" name="Freeform 316"/>
            <p:cNvSpPr>
              <a:spLocks/>
            </p:cNvSpPr>
            <p:nvPr/>
          </p:nvSpPr>
          <p:spPr bwMode="auto">
            <a:xfrm>
              <a:off x="1630" y="3058"/>
              <a:ext cx="15" cy="16"/>
            </a:xfrm>
            <a:custGeom>
              <a:avLst/>
              <a:gdLst>
                <a:gd name="T0" fmla="*/ 0 w 86"/>
                <a:gd name="T1" fmla="*/ 0 h 87"/>
                <a:gd name="T2" fmla="*/ 43 w 86"/>
                <a:gd name="T3" fmla="*/ 87 h 87"/>
                <a:gd name="T4" fmla="*/ 86 w 86"/>
                <a:gd name="T5" fmla="*/ 0 h 87"/>
                <a:gd name="T6" fmla="*/ 0 w 86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87">
                  <a:moveTo>
                    <a:pt x="0" y="0"/>
                  </a:moveTo>
                  <a:lnTo>
                    <a:pt x="43" y="87"/>
                  </a:lnTo>
                  <a:lnTo>
                    <a:pt x="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197" name="Freeform 317"/>
            <p:cNvSpPr>
              <a:spLocks/>
            </p:cNvSpPr>
            <p:nvPr/>
          </p:nvSpPr>
          <p:spPr bwMode="auto">
            <a:xfrm>
              <a:off x="1666" y="3108"/>
              <a:ext cx="16" cy="17"/>
            </a:xfrm>
            <a:custGeom>
              <a:avLst/>
              <a:gdLst>
                <a:gd name="T0" fmla="*/ 0 w 87"/>
                <a:gd name="T1" fmla="*/ 0 h 87"/>
                <a:gd name="T2" fmla="*/ 44 w 87"/>
                <a:gd name="T3" fmla="*/ 87 h 87"/>
                <a:gd name="T4" fmla="*/ 87 w 87"/>
                <a:gd name="T5" fmla="*/ 0 h 87"/>
                <a:gd name="T6" fmla="*/ 0 w 87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87">
                  <a:moveTo>
                    <a:pt x="0" y="0"/>
                  </a:moveTo>
                  <a:lnTo>
                    <a:pt x="44" y="87"/>
                  </a:lnTo>
                  <a:lnTo>
                    <a:pt x="8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198" name="Freeform 318"/>
            <p:cNvSpPr>
              <a:spLocks/>
            </p:cNvSpPr>
            <p:nvPr/>
          </p:nvSpPr>
          <p:spPr bwMode="auto">
            <a:xfrm>
              <a:off x="1704" y="3106"/>
              <a:ext cx="15" cy="16"/>
            </a:xfrm>
            <a:custGeom>
              <a:avLst/>
              <a:gdLst>
                <a:gd name="T0" fmla="*/ 0 w 86"/>
                <a:gd name="T1" fmla="*/ 0 h 86"/>
                <a:gd name="T2" fmla="*/ 43 w 86"/>
                <a:gd name="T3" fmla="*/ 86 h 86"/>
                <a:gd name="T4" fmla="*/ 86 w 86"/>
                <a:gd name="T5" fmla="*/ 0 h 86"/>
                <a:gd name="T6" fmla="*/ 0 w 86"/>
                <a:gd name="T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86">
                  <a:moveTo>
                    <a:pt x="0" y="0"/>
                  </a:moveTo>
                  <a:lnTo>
                    <a:pt x="43" y="86"/>
                  </a:lnTo>
                  <a:lnTo>
                    <a:pt x="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199" name="Freeform 319"/>
            <p:cNvSpPr>
              <a:spLocks/>
            </p:cNvSpPr>
            <p:nvPr/>
          </p:nvSpPr>
          <p:spPr bwMode="auto">
            <a:xfrm>
              <a:off x="1740" y="3201"/>
              <a:ext cx="16" cy="16"/>
            </a:xfrm>
            <a:custGeom>
              <a:avLst/>
              <a:gdLst>
                <a:gd name="T0" fmla="*/ 0 w 87"/>
                <a:gd name="T1" fmla="*/ 0 h 87"/>
                <a:gd name="T2" fmla="*/ 43 w 87"/>
                <a:gd name="T3" fmla="*/ 87 h 87"/>
                <a:gd name="T4" fmla="*/ 87 w 87"/>
                <a:gd name="T5" fmla="*/ 0 h 87"/>
                <a:gd name="T6" fmla="*/ 0 w 87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87">
                  <a:moveTo>
                    <a:pt x="0" y="0"/>
                  </a:moveTo>
                  <a:lnTo>
                    <a:pt x="43" y="87"/>
                  </a:lnTo>
                  <a:lnTo>
                    <a:pt x="8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200" name="Freeform 320"/>
            <p:cNvSpPr>
              <a:spLocks/>
            </p:cNvSpPr>
            <p:nvPr/>
          </p:nvSpPr>
          <p:spPr bwMode="auto">
            <a:xfrm>
              <a:off x="1777" y="3213"/>
              <a:ext cx="16" cy="16"/>
            </a:xfrm>
            <a:custGeom>
              <a:avLst/>
              <a:gdLst>
                <a:gd name="T0" fmla="*/ 0 w 86"/>
                <a:gd name="T1" fmla="*/ 0 h 87"/>
                <a:gd name="T2" fmla="*/ 43 w 86"/>
                <a:gd name="T3" fmla="*/ 87 h 87"/>
                <a:gd name="T4" fmla="*/ 86 w 86"/>
                <a:gd name="T5" fmla="*/ 0 h 87"/>
                <a:gd name="T6" fmla="*/ 0 w 86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87">
                  <a:moveTo>
                    <a:pt x="0" y="0"/>
                  </a:moveTo>
                  <a:lnTo>
                    <a:pt x="43" y="87"/>
                  </a:lnTo>
                  <a:lnTo>
                    <a:pt x="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201" name="Freeform 321"/>
            <p:cNvSpPr>
              <a:spLocks/>
            </p:cNvSpPr>
            <p:nvPr/>
          </p:nvSpPr>
          <p:spPr bwMode="auto">
            <a:xfrm>
              <a:off x="1814" y="3315"/>
              <a:ext cx="16" cy="16"/>
            </a:xfrm>
            <a:custGeom>
              <a:avLst/>
              <a:gdLst>
                <a:gd name="T0" fmla="*/ 0 w 87"/>
                <a:gd name="T1" fmla="*/ 0 h 86"/>
                <a:gd name="T2" fmla="*/ 43 w 87"/>
                <a:gd name="T3" fmla="*/ 86 h 86"/>
                <a:gd name="T4" fmla="*/ 87 w 87"/>
                <a:gd name="T5" fmla="*/ 0 h 86"/>
                <a:gd name="T6" fmla="*/ 0 w 87"/>
                <a:gd name="T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86">
                  <a:moveTo>
                    <a:pt x="0" y="0"/>
                  </a:moveTo>
                  <a:lnTo>
                    <a:pt x="43" y="86"/>
                  </a:lnTo>
                  <a:lnTo>
                    <a:pt x="8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202" name="Freeform 322"/>
            <p:cNvSpPr>
              <a:spLocks/>
            </p:cNvSpPr>
            <p:nvPr/>
          </p:nvSpPr>
          <p:spPr bwMode="auto">
            <a:xfrm>
              <a:off x="1851" y="3345"/>
              <a:ext cx="15" cy="16"/>
            </a:xfrm>
            <a:custGeom>
              <a:avLst/>
              <a:gdLst>
                <a:gd name="T0" fmla="*/ 0 w 87"/>
                <a:gd name="T1" fmla="*/ 0 h 86"/>
                <a:gd name="T2" fmla="*/ 43 w 87"/>
                <a:gd name="T3" fmla="*/ 86 h 86"/>
                <a:gd name="T4" fmla="*/ 87 w 87"/>
                <a:gd name="T5" fmla="*/ 0 h 86"/>
                <a:gd name="T6" fmla="*/ 0 w 87"/>
                <a:gd name="T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86">
                  <a:moveTo>
                    <a:pt x="0" y="0"/>
                  </a:moveTo>
                  <a:lnTo>
                    <a:pt x="43" y="86"/>
                  </a:lnTo>
                  <a:lnTo>
                    <a:pt x="8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203" name="Freeform 323"/>
            <p:cNvSpPr>
              <a:spLocks/>
            </p:cNvSpPr>
            <p:nvPr/>
          </p:nvSpPr>
          <p:spPr bwMode="auto">
            <a:xfrm>
              <a:off x="1888" y="3403"/>
              <a:ext cx="15" cy="17"/>
            </a:xfrm>
            <a:custGeom>
              <a:avLst/>
              <a:gdLst>
                <a:gd name="T0" fmla="*/ 0 w 86"/>
                <a:gd name="T1" fmla="*/ 0 h 86"/>
                <a:gd name="T2" fmla="*/ 43 w 86"/>
                <a:gd name="T3" fmla="*/ 86 h 86"/>
                <a:gd name="T4" fmla="*/ 86 w 86"/>
                <a:gd name="T5" fmla="*/ 0 h 86"/>
                <a:gd name="T6" fmla="*/ 0 w 86"/>
                <a:gd name="T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86">
                  <a:moveTo>
                    <a:pt x="0" y="0"/>
                  </a:moveTo>
                  <a:lnTo>
                    <a:pt x="43" y="86"/>
                  </a:lnTo>
                  <a:lnTo>
                    <a:pt x="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204" name="Freeform 324"/>
            <p:cNvSpPr>
              <a:spLocks/>
            </p:cNvSpPr>
            <p:nvPr/>
          </p:nvSpPr>
          <p:spPr bwMode="auto">
            <a:xfrm>
              <a:off x="1924" y="3424"/>
              <a:ext cx="16" cy="16"/>
            </a:xfrm>
            <a:custGeom>
              <a:avLst/>
              <a:gdLst>
                <a:gd name="T0" fmla="*/ 0 w 87"/>
                <a:gd name="T1" fmla="*/ 0 h 86"/>
                <a:gd name="T2" fmla="*/ 43 w 87"/>
                <a:gd name="T3" fmla="*/ 86 h 86"/>
                <a:gd name="T4" fmla="*/ 87 w 87"/>
                <a:gd name="T5" fmla="*/ 0 h 86"/>
                <a:gd name="T6" fmla="*/ 0 w 87"/>
                <a:gd name="T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86">
                  <a:moveTo>
                    <a:pt x="0" y="0"/>
                  </a:moveTo>
                  <a:lnTo>
                    <a:pt x="43" y="86"/>
                  </a:lnTo>
                  <a:lnTo>
                    <a:pt x="8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205" name="Freeform 325"/>
            <p:cNvSpPr>
              <a:spLocks/>
            </p:cNvSpPr>
            <p:nvPr/>
          </p:nvSpPr>
          <p:spPr bwMode="auto">
            <a:xfrm>
              <a:off x="1962" y="3440"/>
              <a:ext cx="15" cy="16"/>
            </a:xfrm>
            <a:custGeom>
              <a:avLst/>
              <a:gdLst>
                <a:gd name="T0" fmla="*/ 0 w 86"/>
                <a:gd name="T1" fmla="*/ 0 h 87"/>
                <a:gd name="T2" fmla="*/ 43 w 86"/>
                <a:gd name="T3" fmla="*/ 87 h 87"/>
                <a:gd name="T4" fmla="*/ 86 w 86"/>
                <a:gd name="T5" fmla="*/ 0 h 87"/>
                <a:gd name="T6" fmla="*/ 0 w 86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87">
                  <a:moveTo>
                    <a:pt x="0" y="0"/>
                  </a:moveTo>
                  <a:lnTo>
                    <a:pt x="43" y="87"/>
                  </a:lnTo>
                  <a:lnTo>
                    <a:pt x="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206" name="Oval 326"/>
            <p:cNvSpPr>
              <a:spLocks noChangeArrowheads="1"/>
            </p:cNvSpPr>
            <p:nvPr/>
          </p:nvSpPr>
          <p:spPr bwMode="auto">
            <a:xfrm>
              <a:off x="782" y="3161"/>
              <a:ext cx="12" cy="13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207" name="Oval 327"/>
            <p:cNvSpPr>
              <a:spLocks noChangeArrowheads="1"/>
            </p:cNvSpPr>
            <p:nvPr/>
          </p:nvSpPr>
          <p:spPr bwMode="auto">
            <a:xfrm>
              <a:off x="817" y="3176"/>
              <a:ext cx="13" cy="14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208" name="Oval 328"/>
            <p:cNvSpPr>
              <a:spLocks noChangeArrowheads="1"/>
            </p:cNvSpPr>
            <p:nvPr/>
          </p:nvSpPr>
          <p:spPr bwMode="auto">
            <a:xfrm>
              <a:off x="856" y="3193"/>
              <a:ext cx="13" cy="13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209" name="Oval 329"/>
            <p:cNvSpPr>
              <a:spLocks noChangeArrowheads="1"/>
            </p:cNvSpPr>
            <p:nvPr/>
          </p:nvSpPr>
          <p:spPr bwMode="auto">
            <a:xfrm>
              <a:off x="892" y="3269"/>
              <a:ext cx="12" cy="14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210" name="Oval 330"/>
            <p:cNvSpPr>
              <a:spLocks noChangeArrowheads="1"/>
            </p:cNvSpPr>
            <p:nvPr/>
          </p:nvSpPr>
          <p:spPr bwMode="auto">
            <a:xfrm>
              <a:off x="930" y="3215"/>
              <a:ext cx="14" cy="13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211" name="Oval 331"/>
            <p:cNvSpPr>
              <a:spLocks noChangeArrowheads="1"/>
            </p:cNvSpPr>
            <p:nvPr/>
          </p:nvSpPr>
          <p:spPr bwMode="auto">
            <a:xfrm>
              <a:off x="966" y="3190"/>
              <a:ext cx="13" cy="14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212" name="Oval 332"/>
            <p:cNvSpPr>
              <a:spLocks noChangeArrowheads="1"/>
            </p:cNvSpPr>
            <p:nvPr/>
          </p:nvSpPr>
          <p:spPr bwMode="auto">
            <a:xfrm>
              <a:off x="1002" y="3206"/>
              <a:ext cx="13" cy="14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213" name="Oval 333"/>
            <p:cNvSpPr>
              <a:spLocks noChangeArrowheads="1"/>
            </p:cNvSpPr>
            <p:nvPr/>
          </p:nvSpPr>
          <p:spPr bwMode="auto">
            <a:xfrm>
              <a:off x="1041" y="3261"/>
              <a:ext cx="13" cy="14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214" name="Oval 334"/>
            <p:cNvSpPr>
              <a:spLocks noChangeArrowheads="1"/>
            </p:cNvSpPr>
            <p:nvPr/>
          </p:nvSpPr>
          <p:spPr bwMode="auto">
            <a:xfrm>
              <a:off x="1076" y="3212"/>
              <a:ext cx="13" cy="14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215" name="Oval 335"/>
            <p:cNvSpPr>
              <a:spLocks noChangeArrowheads="1"/>
            </p:cNvSpPr>
            <p:nvPr/>
          </p:nvSpPr>
          <p:spPr bwMode="auto">
            <a:xfrm>
              <a:off x="1113" y="3286"/>
              <a:ext cx="13" cy="13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216" name="Oval 336"/>
            <p:cNvSpPr>
              <a:spLocks noChangeArrowheads="1"/>
            </p:cNvSpPr>
            <p:nvPr/>
          </p:nvSpPr>
          <p:spPr bwMode="auto">
            <a:xfrm>
              <a:off x="1151" y="3264"/>
              <a:ext cx="13" cy="13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217" name="Oval 337"/>
            <p:cNvSpPr>
              <a:spLocks noChangeArrowheads="1"/>
            </p:cNvSpPr>
            <p:nvPr/>
          </p:nvSpPr>
          <p:spPr bwMode="auto">
            <a:xfrm>
              <a:off x="1187" y="3242"/>
              <a:ext cx="13" cy="14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218" name="Oval 338"/>
            <p:cNvSpPr>
              <a:spLocks noChangeArrowheads="1"/>
            </p:cNvSpPr>
            <p:nvPr/>
          </p:nvSpPr>
          <p:spPr bwMode="auto">
            <a:xfrm>
              <a:off x="1226" y="3283"/>
              <a:ext cx="12" cy="13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219" name="Oval 339"/>
            <p:cNvSpPr>
              <a:spLocks noChangeArrowheads="1"/>
            </p:cNvSpPr>
            <p:nvPr/>
          </p:nvSpPr>
          <p:spPr bwMode="auto">
            <a:xfrm>
              <a:off x="1261" y="3242"/>
              <a:ext cx="13" cy="14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220" name="Oval 340"/>
            <p:cNvSpPr>
              <a:spLocks noChangeArrowheads="1"/>
            </p:cNvSpPr>
            <p:nvPr/>
          </p:nvSpPr>
          <p:spPr bwMode="auto">
            <a:xfrm>
              <a:off x="1297" y="3353"/>
              <a:ext cx="13" cy="14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221" name="Oval 341"/>
            <p:cNvSpPr>
              <a:spLocks noChangeArrowheads="1"/>
            </p:cNvSpPr>
            <p:nvPr/>
          </p:nvSpPr>
          <p:spPr bwMode="auto">
            <a:xfrm>
              <a:off x="1336" y="3353"/>
              <a:ext cx="12" cy="14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222" name="Oval 342"/>
            <p:cNvSpPr>
              <a:spLocks noChangeArrowheads="1"/>
            </p:cNvSpPr>
            <p:nvPr/>
          </p:nvSpPr>
          <p:spPr bwMode="auto">
            <a:xfrm>
              <a:off x="1372" y="3410"/>
              <a:ext cx="12" cy="14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223" name="Oval 343"/>
            <p:cNvSpPr>
              <a:spLocks noChangeArrowheads="1"/>
            </p:cNvSpPr>
            <p:nvPr/>
          </p:nvSpPr>
          <p:spPr bwMode="auto">
            <a:xfrm>
              <a:off x="1408" y="3475"/>
              <a:ext cx="12" cy="14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224" name="Oval 344"/>
            <p:cNvSpPr>
              <a:spLocks noChangeArrowheads="1"/>
            </p:cNvSpPr>
            <p:nvPr/>
          </p:nvSpPr>
          <p:spPr bwMode="auto">
            <a:xfrm>
              <a:off x="1446" y="3508"/>
              <a:ext cx="13" cy="14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225" name="Oval 345"/>
            <p:cNvSpPr>
              <a:spLocks noChangeArrowheads="1"/>
            </p:cNvSpPr>
            <p:nvPr/>
          </p:nvSpPr>
          <p:spPr bwMode="auto">
            <a:xfrm>
              <a:off x="1482" y="3535"/>
              <a:ext cx="13" cy="14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226" name="Oval 346"/>
            <p:cNvSpPr>
              <a:spLocks noChangeArrowheads="1"/>
            </p:cNvSpPr>
            <p:nvPr/>
          </p:nvSpPr>
          <p:spPr bwMode="auto">
            <a:xfrm>
              <a:off x="1520" y="3592"/>
              <a:ext cx="13" cy="14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227" name="Oval 347"/>
            <p:cNvSpPr>
              <a:spLocks noChangeArrowheads="1"/>
            </p:cNvSpPr>
            <p:nvPr/>
          </p:nvSpPr>
          <p:spPr bwMode="auto">
            <a:xfrm>
              <a:off x="1556" y="3595"/>
              <a:ext cx="13" cy="14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228" name="Oval 348"/>
            <p:cNvSpPr>
              <a:spLocks noChangeArrowheads="1"/>
            </p:cNvSpPr>
            <p:nvPr/>
          </p:nvSpPr>
          <p:spPr bwMode="auto">
            <a:xfrm>
              <a:off x="1592" y="3592"/>
              <a:ext cx="13" cy="14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229" name="Oval 349"/>
            <p:cNvSpPr>
              <a:spLocks noChangeArrowheads="1"/>
            </p:cNvSpPr>
            <p:nvPr/>
          </p:nvSpPr>
          <p:spPr bwMode="auto">
            <a:xfrm>
              <a:off x="1631" y="3619"/>
              <a:ext cx="13" cy="14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230" name="Oval 350"/>
            <p:cNvSpPr>
              <a:spLocks noChangeArrowheads="1"/>
            </p:cNvSpPr>
            <p:nvPr/>
          </p:nvSpPr>
          <p:spPr bwMode="auto">
            <a:xfrm>
              <a:off x="1666" y="3657"/>
              <a:ext cx="14" cy="14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231" name="Oval 351"/>
            <p:cNvSpPr>
              <a:spLocks noChangeArrowheads="1"/>
            </p:cNvSpPr>
            <p:nvPr/>
          </p:nvSpPr>
          <p:spPr bwMode="auto">
            <a:xfrm>
              <a:off x="1702" y="3657"/>
              <a:ext cx="13" cy="14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232" name="Oval 352"/>
            <p:cNvSpPr>
              <a:spLocks noChangeArrowheads="1"/>
            </p:cNvSpPr>
            <p:nvPr/>
          </p:nvSpPr>
          <p:spPr bwMode="auto">
            <a:xfrm>
              <a:off x="1741" y="3676"/>
              <a:ext cx="13" cy="14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233" name="Oval 353"/>
            <p:cNvSpPr>
              <a:spLocks noChangeArrowheads="1"/>
            </p:cNvSpPr>
            <p:nvPr/>
          </p:nvSpPr>
          <p:spPr bwMode="auto">
            <a:xfrm>
              <a:off x="1777" y="3687"/>
              <a:ext cx="13" cy="14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234" name="Oval 354"/>
            <p:cNvSpPr>
              <a:spLocks noChangeArrowheads="1"/>
            </p:cNvSpPr>
            <p:nvPr/>
          </p:nvSpPr>
          <p:spPr bwMode="auto">
            <a:xfrm>
              <a:off x="1816" y="3726"/>
              <a:ext cx="12" cy="13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235" name="Oval 355"/>
            <p:cNvSpPr>
              <a:spLocks noChangeArrowheads="1"/>
            </p:cNvSpPr>
            <p:nvPr/>
          </p:nvSpPr>
          <p:spPr bwMode="auto">
            <a:xfrm>
              <a:off x="1851" y="3771"/>
              <a:ext cx="13" cy="14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236" name="Oval 356"/>
            <p:cNvSpPr>
              <a:spLocks noChangeArrowheads="1"/>
            </p:cNvSpPr>
            <p:nvPr/>
          </p:nvSpPr>
          <p:spPr bwMode="auto">
            <a:xfrm>
              <a:off x="1887" y="3837"/>
              <a:ext cx="13" cy="13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237" name="Oval 357"/>
            <p:cNvSpPr>
              <a:spLocks noChangeArrowheads="1"/>
            </p:cNvSpPr>
            <p:nvPr/>
          </p:nvSpPr>
          <p:spPr bwMode="auto">
            <a:xfrm>
              <a:off x="1926" y="3894"/>
              <a:ext cx="12" cy="14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238" name="Oval 358"/>
            <p:cNvSpPr>
              <a:spLocks noChangeArrowheads="1"/>
            </p:cNvSpPr>
            <p:nvPr/>
          </p:nvSpPr>
          <p:spPr bwMode="auto">
            <a:xfrm>
              <a:off x="1962" y="3910"/>
              <a:ext cx="13" cy="14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239" name="Text Box 359"/>
            <p:cNvSpPr txBox="1">
              <a:spLocks noChangeArrowheads="1"/>
            </p:cNvSpPr>
            <p:nvPr/>
          </p:nvSpPr>
          <p:spPr bwMode="auto">
            <a:xfrm>
              <a:off x="543" y="2464"/>
              <a:ext cx="1110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cs-CZ" sz="1000"/>
                <a:t>počet případů na 100 000</a:t>
              </a:r>
              <a:endParaRPr lang="cs-CZ" sz="1000">
                <a:latin typeface="Times New Roman" pitchFamily="18" charset="0"/>
              </a:endParaRPr>
            </a:p>
          </p:txBody>
        </p:sp>
        <p:sp>
          <p:nvSpPr>
            <p:cNvPr id="251240" name="Text Box 360"/>
            <p:cNvSpPr txBox="1">
              <a:spLocks noChangeArrowheads="1"/>
            </p:cNvSpPr>
            <p:nvPr/>
          </p:nvSpPr>
          <p:spPr bwMode="auto">
            <a:xfrm>
              <a:off x="2354" y="2462"/>
              <a:ext cx="1116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cs-CZ" sz="1000"/>
                <a:t>počet případů na 100 000</a:t>
              </a:r>
              <a:endParaRPr lang="cs-CZ" sz="1000">
                <a:latin typeface="Times New Roman" pitchFamily="18" charset="0"/>
              </a:endParaRPr>
            </a:p>
          </p:txBody>
        </p:sp>
        <p:sp>
          <p:nvSpPr>
            <p:cNvPr id="251241" name="Text Box 361"/>
            <p:cNvSpPr txBox="1">
              <a:spLocks noChangeArrowheads="1"/>
            </p:cNvSpPr>
            <p:nvPr/>
          </p:nvSpPr>
          <p:spPr bwMode="auto">
            <a:xfrm>
              <a:off x="1755" y="4128"/>
              <a:ext cx="672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cs-CZ" sz="1000"/>
                <a:t>kalendářní roky</a:t>
              </a:r>
              <a:endParaRPr lang="cs-CZ" sz="1000">
                <a:latin typeface="Times New Roman" pitchFamily="18" charset="0"/>
              </a:endParaRPr>
            </a:p>
          </p:txBody>
        </p:sp>
        <p:sp>
          <p:nvSpPr>
            <p:cNvPr id="251242" name="Text Box 362"/>
            <p:cNvSpPr txBox="1">
              <a:spLocks noChangeArrowheads="1"/>
            </p:cNvSpPr>
            <p:nvPr/>
          </p:nvSpPr>
          <p:spPr bwMode="auto">
            <a:xfrm>
              <a:off x="3567" y="4128"/>
              <a:ext cx="73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cs-CZ" sz="1000"/>
                <a:t>kalendářní roky</a:t>
              </a:r>
              <a:endParaRPr lang="cs-CZ" sz="1000">
                <a:latin typeface="Times New Roman" pitchFamily="18" charset="0"/>
              </a:endParaRPr>
            </a:p>
          </p:txBody>
        </p:sp>
        <p:sp>
          <p:nvSpPr>
            <p:cNvPr id="251243" name="Text Box 363"/>
            <p:cNvSpPr txBox="1">
              <a:spLocks noChangeArrowheads="1"/>
            </p:cNvSpPr>
            <p:nvPr/>
          </p:nvSpPr>
          <p:spPr bwMode="auto">
            <a:xfrm>
              <a:off x="1710" y="2712"/>
              <a:ext cx="408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cs-CZ" sz="1400" b="1"/>
                <a:t>MUŽI</a:t>
              </a:r>
              <a:endParaRPr lang="cs-CZ" sz="1000">
                <a:latin typeface="Times New Roman" pitchFamily="18" charset="0"/>
              </a:endParaRPr>
            </a:p>
          </p:txBody>
        </p:sp>
        <p:sp>
          <p:nvSpPr>
            <p:cNvPr id="251244" name="Text Box 364"/>
            <p:cNvSpPr txBox="1">
              <a:spLocks noChangeArrowheads="1"/>
            </p:cNvSpPr>
            <p:nvPr/>
          </p:nvSpPr>
          <p:spPr bwMode="auto">
            <a:xfrm>
              <a:off x="1716" y="2940"/>
              <a:ext cx="606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cs-CZ" sz="1000" b="1"/>
                <a:t>MAĎARSKO</a:t>
              </a:r>
              <a:endParaRPr lang="cs-CZ" sz="1000">
                <a:latin typeface="Times New Roman" pitchFamily="18" charset="0"/>
              </a:endParaRPr>
            </a:p>
          </p:txBody>
        </p:sp>
        <p:sp>
          <p:nvSpPr>
            <p:cNvPr id="251245" name="Text Box 365"/>
            <p:cNvSpPr txBox="1">
              <a:spLocks noChangeArrowheads="1"/>
            </p:cNvSpPr>
            <p:nvPr/>
          </p:nvSpPr>
          <p:spPr bwMode="auto">
            <a:xfrm>
              <a:off x="1098" y="2934"/>
              <a:ext cx="684" cy="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cs-CZ" sz="1000" b="1"/>
                <a:t>ČESKÁ</a:t>
              </a:r>
            </a:p>
            <a:p>
              <a:pPr eaLnBrk="0" hangingPunct="0"/>
              <a:r>
                <a:rPr lang="cs-CZ" sz="1000" b="1"/>
                <a:t>REPUBLIKA</a:t>
              </a:r>
              <a:endParaRPr lang="cs-CZ" sz="1000">
                <a:latin typeface="Times New Roman" pitchFamily="18" charset="0"/>
              </a:endParaRPr>
            </a:p>
          </p:txBody>
        </p:sp>
        <p:sp>
          <p:nvSpPr>
            <p:cNvPr id="251246" name="Text Box 366"/>
            <p:cNvSpPr txBox="1">
              <a:spLocks noChangeArrowheads="1"/>
            </p:cNvSpPr>
            <p:nvPr/>
          </p:nvSpPr>
          <p:spPr bwMode="auto">
            <a:xfrm>
              <a:off x="1704" y="3558"/>
              <a:ext cx="642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cs-CZ" sz="1000" b="1"/>
                <a:t>RAKOUSKO</a:t>
              </a:r>
              <a:endParaRPr lang="cs-CZ" sz="1000">
                <a:latin typeface="Times New Roman" pitchFamily="18" charset="0"/>
              </a:endParaRPr>
            </a:p>
          </p:txBody>
        </p:sp>
        <p:sp>
          <p:nvSpPr>
            <p:cNvPr id="251247" name="Line 367"/>
            <p:cNvSpPr>
              <a:spLocks noChangeShapeType="1"/>
            </p:cNvSpPr>
            <p:nvPr/>
          </p:nvSpPr>
          <p:spPr bwMode="auto">
            <a:xfrm flipV="1">
              <a:off x="2617" y="2675"/>
              <a:ext cx="0" cy="136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248" name="Line 368"/>
            <p:cNvSpPr>
              <a:spLocks noChangeShapeType="1"/>
            </p:cNvSpPr>
            <p:nvPr/>
          </p:nvSpPr>
          <p:spPr bwMode="auto">
            <a:xfrm flipH="1">
              <a:off x="2591" y="4039"/>
              <a:ext cx="2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249" name="Rectangle 369"/>
            <p:cNvSpPr>
              <a:spLocks noChangeArrowheads="1"/>
            </p:cNvSpPr>
            <p:nvPr/>
          </p:nvSpPr>
          <p:spPr bwMode="auto">
            <a:xfrm>
              <a:off x="2411" y="3994"/>
              <a:ext cx="133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100</a:t>
              </a:r>
              <a:endParaRPr lang="cs-CZ" sz="1000">
                <a:latin typeface="Times New Roman" pitchFamily="18" charset="0"/>
              </a:endParaRPr>
            </a:p>
          </p:txBody>
        </p:sp>
        <p:sp>
          <p:nvSpPr>
            <p:cNvPr id="251250" name="Line 370"/>
            <p:cNvSpPr>
              <a:spLocks noChangeShapeType="1"/>
            </p:cNvSpPr>
            <p:nvPr/>
          </p:nvSpPr>
          <p:spPr bwMode="auto">
            <a:xfrm>
              <a:off x="2617" y="4039"/>
              <a:ext cx="147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251" name="Line 371"/>
            <p:cNvSpPr>
              <a:spLocks noChangeShapeType="1"/>
            </p:cNvSpPr>
            <p:nvPr/>
          </p:nvSpPr>
          <p:spPr bwMode="auto">
            <a:xfrm flipH="1">
              <a:off x="2604" y="3994"/>
              <a:ext cx="1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252" name="Line 372"/>
            <p:cNvSpPr>
              <a:spLocks noChangeShapeType="1"/>
            </p:cNvSpPr>
            <p:nvPr/>
          </p:nvSpPr>
          <p:spPr bwMode="auto">
            <a:xfrm flipH="1">
              <a:off x="2604" y="3948"/>
              <a:ext cx="1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253" name="Line 373"/>
            <p:cNvSpPr>
              <a:spLocks noChangeShapeType="1"/>
            </p:cNvSpPr>
            <p:nvPr/>
          </p:nvSpPr>
          <p:spPr bwMode="auto">
            <a:xfrm flipH="1">
              <a:off x="2604" y="3902"/>
              <a:ext cx="1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254" name="Line 374"/>
            <p:cNvSpPr>
              <a:spLocks noChangeShapeType="1"/>
            </p:cNvSpPr>
            <p:nvPr/>
          </p:nvSpPr>
          <p:spPr bwMode="auto">
            <a:xfrm flipH="1">
              <a:off x="2604" y="3857"/>
              <a:ext cx="1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255" name="Line 375"/>
            <p:cNvSpPr>
              <a:spLocks noChangeShapeType="1"/>
            </p:cNvSpPr>
            <p:nvPr/>
          </p:nvSpPr>
          <p:spPr bwMode="auto">
            <a:xfrm flipH="1">
              <a:off x="2591" y="3811"/>
              <a:ext cx="2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256" name="Rectangle 376"/>
            <p:cNvSpPr>
              <a:spLocks noChangeArrowheads="1"/>
            </p:cNvSpPr>
            <p:nvPr/>
          </p:nvSpPr>
          <p:spPr bwMode="auto">
            <a:xfrm>
              <a:off x="2409" y="3771"/>
              <a:ext cx="133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200</a:t>
              </a:r>
              <a:endParaRPr lang="cs-CZ" sz="1000">
                <a:latin typeface="Times New Roman" pitchFamily="18" charset="0"/>
              </a:endParaRPr>
            </a:p>
          </p:txBody>
        </p:sp>
        <p:sp>
          <p:nvSpPr>
            <p:cNvPr id="251257" name="Line 377"/>
            <p:cNvSpPr>
              <a:spLocks noChangeShapeType="1"/>
            </p:cNvSpPr>
            <p:nvPr/>
          </p:nvSpPr>
          <p:spPr bwMode="auto">
            <a:xfrm>
              <a:off x="2617" y="3811"/>
              <a:ext cx="147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258" name="Line 378"/>
            <p:cNvSpPr>
              <a:spLocks noChangeShapeType="1"/>
            </p:cNvSpPr>
            <p:nvPr/>
          </p:nvSpPr>
          <p:spPr bwMode="auto">
            <a:xfrm flipH="1">
              <a:off x="2604" y="3766"/>
              <a:ext cx="1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259" name="Line 379"/>
            <p:cNvSpPr>
              <a:spLocks noChangeShapeType="1"/>
            </p:cNvSpPr>
            <p:nvPr/>
          </p:nvSpPr>
          <p:spPr bwMode="auto">
            <a:xfrm flipH="1">
              <a:off x="2604" y="3721"/>
              <a:ext cx="1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260" name="Line 380"/>
            <p:cNvSpPr>
              <a:spLocks noChangeShapeType="1"/>
            </p:cNvSpPr>
            <p:nvPr/>
          </p:nvSpPr>
          <p:spPr bwMode="auto">
            <a:xfrm flipH="1">
              <a:off x="2604" y="3675"/>
              <a:ext cx="1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261" name="Line 381"/>
            <p:cNvSpPr>
              <a:spLocks noChangeShapeType="1"/>
            </p:cNvSpPr>
            <p:nvPr/>
          </p:nvSpPr>
          <p:spPr bwMode="auto">
            <a:xfrm flipH="1">
              <a:off x="2604" y="3630"/>
              <a:ext cx="1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262" name="Line 382"/>
            <p:cNvSpPr>
              <a:spLocks noChangeShapeType="1"/>
            </p:cNvSpPr>
            <p:nvPr/>
          </p:nvSpPr>
          <p:spPr bwMode="auto">
            <a:xfrm flipH="1">
              <a:off x="2591" y="3584"/>
              <a:ext cx="2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263" name="Rectangle 383"/>
            <p:cNvSpPr>
              <a:spLocks noChangeArrowheads="1"/>
            </p:cNvSpPr>
            <p:nvPr/>
          </p:nvSpPr>
          <p:spPr bwMode="auto">
            <a:xfrm>
              <a:off x="2419" y="3540"/>
              <a:ext cx="134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300</a:t>
              </a:r>
              <a:endParaRPr lang="cs-CZ" sz="1000">
                <a:latin typeface="Times New Roman" pitchFamily="18" charset="0"/>
              </a:endParaRPr>
            </a:p>
          </p:txBody>
        </p:sp>
        <p:sp>
          <p:nvSpPr>
            <p:cNvPr id="251264" name="Line 384"/>
            <p:cNvSpPr>
              <a:spLocks noChangeShapeType="1"/>
            </p:cNvSpPr>
            <p:nvPr/>
          </p:nvSpPr>
          <p:spPr bwMode="auto">
            <a:xfrm>
              <a:off x="2617" y="3584"/>
              <a:ext cx="147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265" name="Line 385"/>
            <p:cNvSpPr>
              <a:spLocks noChangeShapeType="1"/>
            </p:cNvSpPr>
            <p:nvPr/>
          </p:nvSpPr>
          <p:spPr bwMode="auto">
            <a:xfrm flipH="1">
              <a:off x="2604" y="3538"/>
              <a:ext cx="1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266" name="Line 386"/>
            <p:cNvSpPr>
              <a:spLocks noChangeShapeType="1"/>
            </p:cNvSpPr>
            <p:nvPr/>
          </p:nvSpPr>
          <p:spPr bwMode="auto">
            <a:xfrm flipH="1">
              <a:off x="2604" y="3494"/>
              <a:ext cx="1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267" name="Line 387"/>
            <p:cNvSpPr>
              <a:spLocks noChangeShapeType="1"/>
            </p:cNvSpPr>
            <p:nvPr/>
          </p:nvSpPr>
          <p:spPr bwMode="auto">
            <a:xfrm flipH="1">
              <a:off x="2604" y="3448"/>
              <a:ext cx="1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268" name="Line 388"/>
            <p:cNvSpPr>
              <a:spLocks noChangeShapeType="1"/>
            </p:cNvSpPr>
            <p:nvPr/>
          </p:nvSpPr>
          <p:spPr bwMode="auto">
            <a:xfrm flipH="1">
              <a:off x="2604" y="3402"/>
              <a:ext cx="1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269" name="Line 389"/>
            <p:cNvSpPr>
              <a:spLocks noChangeShapeType="1"/>
            </p:cNvSpPr>
            <p:nvPr/>
          </p:nvSpPr>
          <p:spPr bwMode="auto">
            <a:xfrm flipH="1">
              <a:off x="2591" y="3357"/>
              <a:ext cx="2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270" name="Rectangle 390"/>
            <p:cNvSpPr>
              <a:spLocks noChangeArrowheads="1"/>
            </p:cNvSpPr>
            <p:nvPr/>
          </p:nvSpPr>
          <p:spPr bwMode="auto">
            <a:xfrm>
              <a:off x="2413" y="3313"/>
              <a:ext cx="133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400</a:t>
              </a:r>
              <a:endParaRPr lang="cs-CZ" sz="1000">
                <a:latin typeface="Times New Roman" pitchFamily="18" charset="0"/>
              </a:endParaRPr>
            </a:p>
          </p:txBody>
        </p:sp>
        <p:sp>
          <p:nvSpPr>
            <p:cNvPr id="251271" name="Line 391"/>
            <p:cNvSpPr>
              <a:spLocks noChangeShapeType="1"/>
            </p:cNvSpPr>
            <p:nvPr/>
          </p:nvSpPr>
          <p:spPr bwMode="auto">
            <a:xfrm>
              <a:off x="2617" y="3357"/>
              <a:ext cx="147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272" name="Line 392"/>
            <p:cNvSpPr>
              <a:spLocks noChangeShapeType="1"/>
            </p:cNvSpPr>
            <p:nvPr/>
          </p:nvSpPr>
          <p:spPr bwMode="auto">
            <a:xfrm flipH="1">
              <a:off x="2604" y="3311"/>
              <a:ext cx="1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273" name="Line 393"/>
            <p:cNvSpPr>
              <a:spLocks noChangeShapeType="1"/>
            </p:cNvSpPr>
            <p:nvPr/>
          </p:nvSpPr>
          <p:spPr bwMode="auto">
            <a:xfrm flipH="1">
              <a:off x="2604" y="3266"/>
              <a:ext cx="1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274" name="Line 394"/>
            <p:cNvSpPr>
              <a:spLocks noChangeShapeType="1"/>
            </p:cNvSpPr>
            <p:nvPr/>
          </p:nvSpPr>
          <p:spPr bwMode="auto">
            <a:xfrm flipH="1">
              <a:off x="2604" y="3220"/>
              <a:ext cx="1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275" name="Line 395"/>
            <p:cNvSpPr>
              <a:spLocks noChangeShapeType="1"/>
            </p:cNvSpPr>
            <p:nvPr/>
          </p:nvSpPr>
          <p:spPr bwMode="auto">
            <a:xfrm flipH="1">
              <a:off x="2604" y="3175"/>
              <a:ext cx="1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276" name="Line 396"/>
            <p:cNvSpPr>
              <a:spLocks noChangeShapeType="1"/>
            </p:cNvSpPr>
            <p:nvPr/>
          </p:nvSpPr>
          <p:spPr bwMode="auto">
            <a:xfrm flipH="1">
              <a:off x="2591" y="3129"/>
              <a:ext cx="2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277" name="Rectangle 397"/>
            <p:cNvSpPr>
              <a:spLocks noChangeArrowheads="1"/>
            </p:cNvSpPr>
            <p:nvPr/>
          </p:nvSpPr>
          <p:spPr bwMode="auto">
            <a:xfrm>
              <a:off x="2413" y="3083"/>
              <a:ext cx="134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500</a:t>
              </a:r>
              <a:endParaRPr lang="cs-CZ" sz="1000">
                <a:latin typeface="Times New Roman" pitchFamily="18" charset="0"/>
              </a:endParaRPr>
            </a:p>
          </p:txBody>
        </p:sp>
        <p:sp>
          <p:nvSpPr>
            <p:cNvPr id="251278" name="Line 398"/>
            <p:cNvSpPr>
              <a:spLocks noChangeShapeType="1"/>
            </p:cNvSpPr>
            <p:nvPr/>
          </p:nvSpPr>
          <p:spPr bwMode="auto">
            <a:xfrm>
              <a:off x="2617" y="3129"/>
              <a:ext cx="147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279" name="Line 399"/>
            <p:cNvSpPr>
              <a:spLocks noChangeShapeType="1"/>
            </p:cNvSpPr>
            <p:nvPr/>
          </p:nvSpPr>
          <p:spPr bwMode="auto">
            <a:xfrm flipH="1">
              <a:off x="2604" y="3084"/>
              <a:ext cx="1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280" name="Line 400"/>
            <p:cNvSpPr>
              <a:spLocks noChangeShapeType="1"/>
            </p:cNvSpPr>
            <p:nvPr/>
          </p:nvSpPr>
          <p:spPr bwMode="auto">
            <a:xfrm flipH="1">
              <a:off x="2604" y="3039"/>
              <a:ext cx="1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281" name="Line 401"/>
            <p:cNvSpPr>
              <a:spLocks noChangeShapeType="1"/>
            </p:cNvSpPr>
            <p:nvPr/>
          </p:nvSpPr>
          <p:spPr bwMode="auto">
            <a:xfrm flipH="1">
              <a:off x="2604" y="2993"/>
              <a:ext cx="1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282" name="Line 402"/>
            <p:cNvSpPr>
              <a:spLocks noChangeShapeType="1"/>
            </p:cNvSpPr>
            <p:nvPr/>
          </p:nvSpPr>
          <p:spPr bwMode="auto">
            <a:xfrm flipH="1">
              <a:off x="2604" y="2948"/>
              <a:ext cx="1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283" name="Line 403"/>
            <p:cNvSpPr>
              <a:spLocks noChangeShapeType="1"/>
            </p:cNvSpPr>
            <p:nvPr/>
          </p:nvSpPr>
          <p:spPr bwMode="auto">
            <a:xfrm flipH="1">
              <a:off x="2591" y="2902"/>
              <a:ext cx="2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284" name="Rectangle 404"/>
            <p:cNvSpPr>
              <a:spLocks noChangeArrowheads="1"/>
            </p:cNvSpPr>
            <p:nvPr/>
          </p:nvSpPr>
          <p:spPr bwMode="auto">
            <a:xfrm>
              <a:off x="2408" y="2857"/>
              <a:ext cx="134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600</a:t>
              </a:r>
              <a:endParaRPr lang="cs-CZ" sz="1000">
                <a:latin typeface="Times New Roman" pitchFamily="18" charset="0"/>
              </a:endParaRPr>
            </a:p>
          </p:txBody>
        </p:sp>
        <p:sp>
          <p:nvSpPr>
            <p:cNvPr id="251285" name="Line 405"/>
            <p:cNvSpPr>
              <a:spLocks noChangeShapeType="1"/>
            </p:cNvSpPr>
            <p:nvPr/>
          </p:nvSpPr>
          <p:spPr bwMode="auto">
            <a:xfrm>
              <a:off x="2617" y="2902"/>
              <a:ext cx="147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286" name="Line 406"/>
            <p:cNvSpPr>
              <a:spLocks noChangeShapeType="1"/>
            </p:cNvSpPr>
            <p:nvPr/>
          </p:nvSpPr>
          <p:spPr bwMode="auto">
            <a:xfrm flipH="1">
              <a:off x="2604" y="2856"/>
              <a:ext cx="1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287" name="Line 407"/>
            <p:cNvSpPr>
              <a:spLocks noChangeShapeType="1"/>
            </p:cNvSpPr>
            <p:nvPr/>
          </p:nvSpPr>
          <p:spPr bwMode="auto">
            <a:xfrm flipH="1">
              <a:off x="2604" y="2811"/>
              <a:ext cx="1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288" name="Line 408"/>
            <p:cNvSpPr>
              <a:spLocks noChangeShapeType="1"/>
            </p:cNvSpPr>
            <p:nvPr/>
          </p:nvSpPr>
          <p:spPr bwMode="auto">
            <a:xfrm flipH="1">
              <a:off x="2604" y="2766"/>
              <a:ext cx="1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289" name="Line 409"/>
            <p:cNvSpPr>
              <a:spLocks noChangeShapeType="1"/>
            </p:cNvSpPr>
            <p:nvPr/>
          </p:nvSpPr>
          <p:spPr bwMode="auto">
            <a:xfrm flipH="1">
              <a:off x="2604" y="2720"/>
              <a:ext cx="1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290" name="Line 410"/>
            <p:cNvSpPr>
              <a:spLocks noChangeShapeType="1"/>
            </p:cNvSpPr>
            <p:nvPr/>
          </p:nvSpPr>
          <p:spPr bwMode="auto">
            <a:xfrm flipH="1">
              <a:off x="2591" y="2675"/>
              <a:ext cx="2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291" name="Rectangle 411"/>
            <p:cNvSpPr>
              <a:spLocks noChangeArrowheads="1"/>
            </p:cNvSpPr>
            <p:nvPr/>
          </p:nvSpPr>
          <p:spPr bwMode="auto">
            <a:xfrm>
              <a:off x="2410" y="2633"/>
              <a:ext cx="134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700</a:t>
              </a:r>
              <a:endParaRPr lang="cs-CZ" sz="1000">
                <a:latin typeface="Times New Roman" pitchFamily="18" charset="0"/>
              </a:endParaRPr>
            </a:p>
          </p:txBody>
        </p:sp>
        <p:sp>
          <p:nvSpPr>
            <p:cNvPr id="251292" name="Line 412"/>
            <p:cNvSpPr>
              <a:spLocks noChangeShapeType="1"/>
            </p:cNvSpPr>
            <p:nvPr/>
          </p:nvSpPr>
          <p:spPr bwMode="auto">
            <a:xfrm>
              <a:off x="2617" y="2675"/>
              <a:ext cx="147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293" name="Line 413"/>
            <p:cNvSpPr>
              <a:spLocks noChangeShapeType="1"/>
            </p:cNvSpPr>
            <p:nvPr/>
          </p:nvSpPr>
          <p:spPr bwMode="auto">
            <a:xfrm>
              <a:off x="2617" y="4039"/>
              <a:ext cx="147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294" name="Line 414"/>
            <p:cNvSpPr>
              <a:spLocks noChangeShapeType="1"/>
            </p:cNvSpPr>
            <p:nvPr/>
          </p:nvSpPr>
          <p:spPr bwMode="auto">
            <a:xfrm>
              <a:off x="2617" y="4039"/>
              <a:ext cx="0" cy="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295" name="Rectangle 415"/>
            <p:cNvSpPr>
              <a:spLocks noChangeArrowheads="1"/>
            </p:cNvSpPr>
            <p:nvPr/>
          </p:nvSpPr>
          <p:spPr bwMode="auto">
            <a:xfrm>
              <a:off x="2525" y="4080"/>
              <a:ext cx="20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1970</a:t>
              </a:r>
              <a:endParaRPr lang="cs-CZ" sz="1000">
                <a:latin typeface="Times New Roman" pitchFamily="18" charset="0"/>
              </a:endParaRPr>
            </a:p>
          </p:txBody>
        </p:sp>
        <p:sp>
          <p:nvSpPr>
            <p:cNvPr id="251296" name="Line 416"/>
            <p:cNvSpPr>
              <a:spLocks noChangeShapeType="1"/>
            </p:cNvSpPr>
            <p:nvPr/>
          </p:nvSpPr>
          <p:spPr bwMode="auto">
            <a:xfrm flipV="1">
              <a:off x="2617" y="2675"/>
              <a:ext cx="0" cy="136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297" name="Line 417"/>
            <p:cNvSpPr>
              <a:spLocks noChangeShapeType="1"/>
            </p:cNvSpPr>
            <p:nvPr/>
          </p:nvSpPr>
          <p:spPr bwMode="auto">
            <a:xfrm>
              <a:off x="2653" y="4039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298" name="Line 418"/>
            <p:cNvSpPr>
              <a:spLocks noChangeShapeType="1"/>
            </p:cNvSpPr>
            <p:nvPr/>
          </p:nvSpPr>
          <p:spPr bwMode="auto">
            <a:xfrm>
              <a:off x="2690" y="4039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299" name="Line 419"/>
            <p:cNvSpPr>
              <a:spLocks noChangeShapeType="1"/>
            </p:cNvSpPr>
            <p:nvPr/>
          </p:nvSpPr>
          <p:spPr bwMode="auto">
            <a:xfrm>
              <a:off x="2728" y="4039"/>
              <a:ext cx="0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300" name="Line 420"/>
            <p:cNvSpPr>
              <a:spLocks noChangeShapeType="1"/>
            </p:cNvSpPr>
            <p:nvPr/>
          </p:nvSpPr>
          <p:spPr bwMode="auto">
            <a:xfrm>
              <a:off x="2765" y="4039"/>
              <a:ext cx="0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301" name="Line 421"/>
            <p:cNvSpPr>
              <a:spLocks noChangeShapeType="1"/>
            </p:cNvSpPr>
            <p:nvPr/>
          </p:nvSpPr>
          <p:spPr bwMode="auto">
            <a:xfrm>
              <a:off x="2802" y="4039"/>
              <a:ext cx="0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302" name="Line 422"/>
            <p:cNvSpPr>
              <a:spLocks noChangeShapeType="1"/>
            </p:cNvSpPr>
            <p:nvPr/>
          </p:nvSpPr>
          <p:spPr bwMode="auto">
            <a:xfrm>
              <a:off x="2838" y="4039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303" name="Line 423"/>
            <p:cNvSpPr>
              <a:spLocks noChangeShapeType="1"/>
            </p:cNvSpPr>
            <p:nvPr/>
          </p:nvSpPr>
          <p:spPr bwMode="auto">
            <a:xfrm>
              <a:off x="2875" y="4039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304" name="Line 424"/>
            <p:cNvSpPr>
              <a:spLocks noChangeShapeType="1"/>
            </p:cNvSpPr>
            <p:nvPr/>
          </p:nvSpPr>
          <p:spPr bwMode="auto">
            <a:xfrm>
              <a:off x="2912" y="4039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305" name="Line 425"/>
            <p:cNvSpPr>
              <a:spLocks noChangeShapeType="1"/>
            </p:cNvSpPr>
            <p:nvPr/>
          </p:nvSpPr>
          <p:spPr bwMode="auto">
            <a:xfrm>
              <a:off x="2950" y="4039"/>
              <a:ext cx="0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306" name="Line 426"/>
            <p:cNvSpPr>
              <a:spLocks noChangeShapeType="1"/>
            </p:cNvSpPr>
            <p:nvPr/>
          </p:nvSpPr>
          <p:spPr bwMode="auto">
            <a:xfrm>
              <a:off x="2986" y="4039"/>
              <a:ext cx="1" cy="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307" name="Rectangle 427"/>
            <p:cNvSpPr>
              <a:spLocks noChangeArrowheads="1"/>
            </p:cNvSpPr>
            <p:nvPr/>
          </p:nvSpPr>
          <p:spPr bwMode="auto">
            <a:xfrm>
              <a:off x="2883" y="4084"/>
              <a:ext cx="17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1980</a:t>
              </a:r>
              <a:endParaRPr lang="cs-CZ" sz="1000">
                <a:latin typeface="Times New Roman" pitchFamily="18" charset="0"/>
              </a:endParaRPr>
            </a:p>
          </p:txBody>
        </p:sp>
        <p:sp>
          <p:nvSpPr>
            <p:cNvPr id="251308" name="Line 428"/>
            <p:cNvSpPr>
              <a:spLocks noChangeShapeType="1"/>
            </p:cNvSpPr>
            <p:nvPr/>
          </p:nvSpPr>
          <p:spPr bwMode="auto">
            <a:xfrm flipV="1">
              <a:off x="2986" y="2675"/>
              <a:ext cx="1" cy="136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309" name="Line 429"/>
            <p:cNvSpPr>
              <a:spLocks noChangeShapeType="1"/>
            </p:cNvSpPr>
            <p:nvPr/>
          </p:nvSpPr>
          <p:spPr bwMode="auto">
            <a:xfrm>
              <a:off x="3023" y="4039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310" name="Line 430"/>
            <p:cNvSpPr>
              <a:spLocks noChangeShapeType="1"/>
            </p:cNvSpPr>
            <p:nvPr/>
          </p:nvSpPr>
          <p:spPr bwMode="auto">
            <a:xfrm>
              <a:off x="3060" y="4039"/>
              <a:ext cx="0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311" name="Line 431"/>
            <p:cNvSpPr>
              <a:spLocks noChangeShapeType="1"/>
            </p:cNvSpPr>
            <p:nvPr/>
          </p:nvSpPr>
          <p:spPr bwMode="auto">
            <a:xfrm>
              <a:off x="3097" y="4039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312" name="Line 432"/>
            <p:cNvSpPr>
              <a:spLocks noChangeShapeType="1"/>
            </p:cNvSpPr>
            <p:nvPr/>
          </p:nvSpPr>
          <p:spPr bwMode="auto">
            <a:xfrm>
              <a:off x="3134" y="4039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313" name="Line 433"/>
            <p:cNvSpPr>
              <a:spLocks noChangeShapeType="1"/>
            </p:cNvSpPr>
            <p:nvPr/>
          </p:nvSpPr>
          <p:spPr bwMode="auto">
            <a:xfrm>
              <a:off x="3171" y="4039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314" name="Line 434"/>
            <p:cNvSpPr>
              <a:spLocks noChangeShapeType="1"/>
            </p:cNvSpPr>
            <p:nvPr/>
          </p:nvSpPr>
          <p:spPr bwMode="auto">
            <a:xfrm>
              <a:off x="3208" y="4039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315" name="Line 435"/>
            <p:cNvSpPr>
              <a:spLocks noChangeShapeType="1"/>
            </p:cNvSpPr>
            <p:nvPr/>
          </p:nvSpPr>
          <p:spPr bwMode="auto">
            <a:xfrm>
              <a:off x="3245" y="4039"/>
              <a:ext cx="0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316" name="Line 436"/>
            <p:cNvSpPr>
              <a:spLocks noChangeShapeType="1"/>
            </p:cNvSpPr>
            <p:nvPr/>
          </p:nvSpPr>
          <p:spPr bwMode="auto">
            <a:xfrm>
              <a:off x="3282" y="4039"/>
              <a:ext cx="0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317" name="Line 437"/>
            <p:cNvSpPr>
              <a:spLocks noChangeShapeType="1"/>
            </p:cNvSpPr>
            <p:nvPr/>
          </p:nvSpPr>
          <p:spPr bwMode="auto">
            <a:xfrm>
              <a:off x="3319" y="4039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318" name="Line 438"/>
            <p:cNvSpPr>
              <a:spLocks noChangeShapeType="1"/>
            </p:cNvSpPr>
            <p:nvPr/>
          </p:nvSpPr>
          <p:spPr bwMode="auto">
            <a:xfrm>
              <a:off x="3356" y="4039"/>
              <a:ext cx="0" cy="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319" name="Rectangle 439"/>
            <p:cNvSpPr>
              <a:spLocks noChangeArrowheads="1"/>
            </p:cNvSpPr>
            <p:nvPr/>
          </p:nvSpPr>
          <p:spPr bwMode="auto">
            <a:xfrm>
              <a:off x="3275" y="4084"/>
              <a:ext cx="17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1990</a:t>
              </a:r>
              <a:endParaRPr lang="cs-CZ" sz="1000">
                <a:latin typeface="Times New Roman" pitchFamily="18" charset="0"/>
              </a:endParaRPr>
            </a:p>
          </p:txBody>
        </p:sp>
        <p:sp>
          <p:nvSpPr>
            <p:cNvPr id="251320" name="Line 440"/>
            <p:cNvSpPr>
              <a:spLocks noChangeShapeType="1"/>
            </p:cNvSpPr>
            <p:nvPr/>
          </p:nvSpPr>
          <p:spPr bwMode="auto">
            <a:xfrm flipV="1">
              <a:off x="3356" y="2675"/>
              <a:ext cx="0" cy="136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321" name="Line 441"/>
            <p:cNvSpPr>
              <a:spLocks noChangeShapeType="1"/>
            </p:cNvSpPr>
            <p:nvPr/>
          </p:nvSpPr>
          <p:spPr bwMode="auto">
            <a:xfrm>
              <a:off x="3393" y="4039"/>
              <a:ext cx="0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322" name="Line 442"/>
            <p:cNvSpPr>
              <a:spLocks noChangeShapeType="1"/>
            </p:cNvSpPr>
            <p:nvPr/>
          </p:nvSpPr>
          <p:spPr bwMode="auto">
            <a:xfrm>
              <a:off x="3430" y="4039"/>
              <a:ext cx="0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323" name="Line 443"/>
            <p:cNvSpPr>
              <a:spLocks noChangeShapeType="1"/>
            </p:cNvSpPr>
            <p:nvPr/>
          </p:nvSpPr>
          <p:spPr bwMode="auto">
            <a:xfrm>
              <a:off x="3467" y="4039"/>
              <a:ext cx="0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324" name="Line 444"/>
            <p:cNvSpPr>
              <a:spLocks noChangeShapeType="1"/>
            </p:cNvSpPr>
            <p:nvPr/>
          </p:nvSpPr>
          <p:spPr bwMode="auto">
            <a:xfrm>
              <a:off x="3504" y="4039"/>
              <a:ext cx="0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325" name="Line 445"/>
            <p:cNvSpPr>
              <a:spLocks noChangeShapeType="1"/>
            </p:cNvSpPr>
            <p:nvPr/>
          </p:nvSpPr>
          <p:spPr bwMode="auto">
            <a:xfrm>
              <a:off x="3541" y="4039"/>
              <a:ext cx="0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326" name="Line 446"/>
            <p:cNvSpPr>
              <a:spLocks noChangeShapeType="1"/>
            </p:cNvSpPr>
            <p:nvPr/>
          </p:nvSpPr>
          <p:spPr bwMode="auto">
            <a:xfrm>
              <a:off x="3578" y="4039"/>
              <a:ext cx="0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327" name="Line 447"/>
            <p:cNvSpPr>
              <a:spLocks noChangeShapeType="1"/>
            </p:cNvSpPr>
            <p:nvPr/>
          </p:nvSpPr>
          <p:spPr bwMode="auto">
            <a:xfrm>
              <a:off x="3614" y="4039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328" name="Line 448"/>
            <p:cNvSpPr>
              <a:spLocks noChangeShapeType="1"/>
            </p:cNvSpPr>
            <p:nvPr/>
          </p:nvSpPr>
          <p:spPr bwMode="auto">
            <a:xfrm>
              <a:off x="3652" y="4039"/>
              <a:ext cx="0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329" name="Line 449"/>
            <p:cNvSpPr>
              <a:spLocks noChangeShapeType="1"/>
            </p:cNvSpPr>
            <p:nvPr/>
          </p:nvSpPr>
          <p:spPr bwMode="auto">
            <a:xfrm>
              <a:off x="3688" y="4039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330" name="Line 450"/>
            <p:cNvSpPr>
              <a:spLocks noChangeShapeType="1"/>
            </p:cNvSpPr>
            <p:nvPr/>
          </p:nvSpPr>
          <p:spPr bwMode="auto">
            <a:xfrm>
              <a:off x="3726" y="4039"/>
              <a:ext cx="0" cy="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331" name="Rectangle 451"/>
            <p:cNvSpPr>
              <a:spLocks noChangeArrowheads="1"/>
            </p:cNvSpPr>
            <p:nvPr/>
          </p:nvSpPr>
          <p:spPr bwMode="auto">
            <a:xfrm>
              <a:off x="3642" y="4078"/>
              <a:ext cx="17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2000</a:t>
              </a:r>
              <a:endParaRPr lang="cs-CZ" sz="1000">
                <a:latin typeface="Times New Roman" pitchFamily="18" charset="0"/>
              </a:endParaRPr>
            </a:p>
          </p:txBody>
        </p:sp>
        <p:sp>
          <p:nvSpPr>
            <p:cNvPr id="251332" name="Line 452"/>
            <p:cNvSpPr>
              <a:spLocks noChangeShapeType="1"/>
            </p:cNvSpPr>
            <p:nvPr/>
          </p:nvSpPr>
          <p:spPr bwMode="auto">
            <a:xfrm flipV="1">
              <a:off x="3726" y="2675"/>
              <a:ext cx="0" cy="136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333" name="Line 453"/>
            <p:cNvSpPr>
              <a:spLocks noChangeShapeType="1"/>
            </p:cNvSpPr>
            <p:nvPr/>
          </p:nvSpPr>
          <p:spPr bwMode="auto">
            <a:xfrm>
              <a:off x="3762" y="4039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334" name="Line 454"/>
            <p:cNvSpPr>
              <a:spLocks noChangeShapeType="1"/>
            </p:cNvSpPr>
            <p:nvPr/>
          </p:nvSpPr>
          <p:spPr bwMode="auto">
            <a:xfrm>
              <a:off x="3800" y="4039"/>
              <a:ext cx="0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335" name="Line 455"/>
            <p:cNvSpPr>
              <a:spLocks noChangeShapeType="1"/>
            </p:cNvSpPr>
            <p:nvPr/>
          </p:nvSpPr>
          <p:spPr bwMode="auto">
            <a:xfrm>
              <a:off x="3836" y="4039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336" name="Line 456"/>
            <p:cNvSpPr>
              <a:spLocks noChangeShapeType="1"/>
            </p:cNvSpPr>
            <p:nvPr/>
          </p:nvSpPr>
          <p:spPr bwMode="auto">
            <a:xfrm>
              <a:off x="3873" y="4039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337" name="Line 457"/>
            <p:cNvSpPr>
              <a:spLocks noChangeShapeType="1"/>
            </p:cNvSpPr>
            <p:nvPr/>
          </p:nvSpPr>
          <p:spPr bwMode="auto">
            <a:xfrm>
              <a:off x="3910" y="4039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338" name="Line 458"/>
            <p:cNvSpPr>
              <a:spLocks noChangeShapeType="1"/>
            </p:cNvSpPr>
            <p:nvPr/>
          </p:nvSpPr>
          <p:spPr bwMode="auto">
            <a:xfrm>
              <a:off x="3947" y="4039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339" name="Line 459"/>
            <p:cNvSpPr>
              <a:spLocks noChangeShapeType="1"/>
            </p:cNvSpPr>
            <p:nvPr/>
          </p:nvSpPr>
          <p:spPr bwMode="auto">
            <a:xfrm>
              <a:off x="3984" y="4039"/>
              <a:ext cx="0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340" name="Line 460"/>
            <p:cNvSpPr>
              <a:spLocks noChangeShapeType="1"/>
            </p:cNvSpPr>
            <p:nvPr/>
          </p:nvSpPr>
          <p:spPr bwMode="auto">
            <a:xfrm>
              <a:off x="4021" y="4039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341" name="Line 461"/>
            <p:cNvSpPr>
              <a:spLocks noChangeShapeType="1"/>
            </p:cNvSpPr>
            <p:nvPr/>
          </p:nvSpPr>
          <p:spPr bwMode="auto">
            <a:xfrm>
              <a:off x="4058" y="4039"/>
              <a:ext cx="0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342" name="Line 462"/>
            <p:cNvSpPr>
              <a:spLocks noChangeShapeType="1"/>
            </p:cNvSpPr>
            <p:nvPr/>
          </p:nvSpPr>
          <p:spPr bwMode="auto">
            <a:xfrm>
              <a:off x="4095" y="4039"/>
              <a:ext cx="1" cy="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343" name="Rectangle 463"/>
            <p:cNvSpPr>
              <a:spLocks noChangeArrowheads="1"/>
            </p:cNvSpPr>
            <p:nvPr/>
          </p:nvSpPr>
          <p:spPr bwMode="auto">
            <a:xfrm>
              <a:off x="3988" y="4082"/>
              <a:ext cx="178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2010</a:t>
              </a:r>
              <a:endParaRPr lang="cs-CZ" sz="1000">
                <a:latin typeface="Times New Roman" pitchFamily="18" charset="0"/>
              </a:endParaRPr>
            </a:p>
          </p:txBody>
        </p:sp>
        <p:sp>
          <p:nvSpPr>
            <p:cNvPr id="251344" name="Line 464"/>
            <p:cNvSpPr>
              <a:spLocks noChangeShapeType="1"/>
            </p:cNvSpPr>
            <p:nvPr/>
          </p:nvSpPr>
          <p:spPr bwMode="auto">
            <a:xfrm flipV="1">
              <a:off x="4095" y="2675"/>
              <a:ext cx="1" cy="136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345" name="Line 465"/>
            <p:cNvSpPr>
              <a:spLocks noChangeShapeType="1"/>
            </p:cNvSpPr>
            <p:nvPr/>
          </p:nvSpPr>
          <p:spPr bwMode="auto">
            <a:xfrm flipV="1">
              <a:off x="2617" y="3398"/>
              <a:ext cx="36" cy="1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346" name="Line 466"/>
            <p:cNvSpPr>
              <a:spLocks noChangeShapeType="1"/>
            </p:cNvSpPr>
            <p:nvPr/>
          </p:nvSpPr>
          <p:spPr bwMode="auto">
            <a:xfrm>
              <a:off x="2653" y="3398"/>
              <a:ext cx="37" cy="2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347" name="Line 467"/>
            <p:cNvSpPr>
              <a:spLocks noChangeShapeType="1"/>
            </p:cNvSpPr>
            <p:nvPr/>
          </p:nvSpPr>
          <p:spPr bwMode="auto">
            <a:xfrm>
              <a:off x="2690" y="3420"/>
              <a:ext cx="38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348" name="Line 468"/>
            <p:cNvSpPr>
              <a:spLocks noChangeShapeType="1"/>
            </p:cNvSpPr>
            <p:nvPr/>
          </p:nvSpPr>
          <p:spPr bwMode="auto">
            <a:xfrm>
              <a:off x="2728" y="3444"/>
              <a:ext cx="37" cy="2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349" name="Line 469"/>
            <p:cNvSpPr>
              <a:spLocks noChangeShapeType="1"/>
            </p:cNvSpPr>
            <p:nvPr/>
          </p:nvSpPr>
          <p:spPr bwMode="auto">
            <a:xfrm flipV="1">
              <a:off x="2765" y="3462"/>
              <a:ext cx="37" cy="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350" name="Line 470"/>
            <p:cNvSpPr>
              <a:spLocks noChangeShapeType="1"/>
            </p:cNvSpPr>
            <p:nvPr/>
          </p:nvSpPr>
          <p:spPr bwMode="auto">
            <a:xfrm>
              <a:off x="2802" y="3462"/>
              <a:ext cx="36" cy="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351" name="Line 471"/>
            <p:cNvSpPr>
              <a:spLocks noChangeShapeType="1"/>
            </p:cNvSpPr>
            <p:nvPr/>
          </p:nvSpPr>
          <p:spPr bwMode="auto">
            <a:xfrm>
              <a:off x="2838" y="3474"/>
              <a:ext cx="37" cy="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352" name="Line 472"/>
            <p:cNvSpPr>
              <a:spLocks noChangeShapeType="1"/>
            </p:cNvSpPr>
            <p:nvPr/>
          </p:nvSpPr>
          <p:spPr bwMode="auto">
            <a:xfrm>
              <a:off x="2875" y="3518"/>
              <a:ext cx="3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353" name="Line 473"/>
            <p:cNvSpPr>
              <a:spLocks noChangeShapeType="1"/>
            </p:cNvSpPr>
            <p:nvPr/>
          </p:nvSpPr>
          <p:spPr bwMode="auto">
            <a:xfrm>
              <a:off x="2912" y="3518"/>
              <a:ext cx="38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354" name="Line 474"/>
            <p:cNvSpPr>
              <a:spLocks noChangeShapeType="1"/>
            </p:cNvSpPr>
            <p:nvPr/>
          </p:nvSpPr>
          <p:spPr bwMode="auto">
            <a:xfrm>
              <a:off x="2950" y="3524"/>
              <a:ext cx="36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355" name="Line 475"/>
            <p:cNvSpPr>
              <a:spLocks noChangeShapeType="1"/>
            </p:cNvSpPr>
            <p:nvPr/>
          </p:nvSpPr>
          <p:spPr bwMode="auto">
            <a:xfrm flipV="1">
              <a:off x="2986" y="3525"/>
              <a:ext cx="37" cy="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356" name="Line 476"/>
            <p:cNvSpPr>
              <a:spLocks noChangeShapeType="1"/>
            </p:cNvSpPr>
            <p:nvPr/>
          </p:nvSpPr>
          <p:spPr bwMode="auto">
            <a:xfrm>
              <a:off x="3023" y="3525"/>
              <a:ext cx="37" cy="2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357" name="Line 477"/>
            <p:cNvSpPr>
              <a:spLocks noChangeShapeType="1"/>
            </p:cNvSpPr>
            <p:nvPr/>
          </p:nvSpPr>
          <p:spPr bwMode="auto">
            <a:xfrm>
              <a:off x="3060" y="3552"/>
              <a:ext cx="37" cy="2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358" name="Line 478"/>
            <p:cNvSpPr>
              <a:spLocks noChangeShapeType="1"/>
            </p:cNvSpPr>
            <p:nvPr/>
          </p:nvSpPr>
          <p:spPr bwMode="auto">
            <a:xfrm>
              <a:off x="3097" y="3578"/>
              <a:ext cx="37" cy="1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359" name="Line 479"/>
            <p:cNvSpPr>
              <a:spLocks noChangeShapeType="1"/>
            </p:cNvSpPr>
            <p:nvPr/>
          </p:nvSpPr>
          <p:spPr bwMode="auto">
            <a:xfrm>
              <a:off x="3134" y="3595"/>
              <a:ext cx="37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360" name="Line 480"/>
            <p:cNvSpPr>
              <a:spLocks noChangeShapeType="1"/>
            </p:cNvSpPr>
            <p:nvPr/>
          </p:nvSpPr>
          <p:spPr bwMode="auto">
            <a:xfrm>
              <a:off x="3171" y="3596"/>
              <a:ext cx="37" cy="1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361" name="Line 481"/>
            <p:cNvSpPr>
              <a:spLocks noChangeShapeType="1"/>
            </p:cNvSpPr>
            <p:nvPr/>
          </p:nvSpPr>
          <p:spPr bwMode="auto">
            <a:xfrm>
              <a:off x="3208" y="3612"/>
              <a:ext cx="37" cy="3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362" name="Line 482"/>
            <p:cNvSpPr>
              <a:spLocks noChangeShapeType="1"/>
            </p:cNvSpPr>
            <p:nvPr/>
          </p:nvSpPr>
          <p:spPr bwMode="auto">
            <a:xfrm flipV="1">
              <a:off x="3245" y="3641"/>
              <a:ext cx="37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363" name="Line 483"/>
            <p:cNvSpPr>
              <a:spLocks noChangeShapeType="1"/>
            </p:cNvSpPr>
            <p:nvPr/>
          </p:nvSpPr>
          <p:spPr bwMode="auto">
            <a:xfrm>
              <a:off x="3282" y="3641"/>
              <a:ext cx="37" cy="5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364" name="Line 484"/>
            <p:cNvSpPr>
              <a:spLocks noChangeShapeType="1"/>
            </p:cNvSpPr>
            <p:nvPr/>
          </p:nvSpPr>
          <p:spPr bwMode="auto">
            <a:xfrm flipV="1">
              <a:off x="3319" y="3685"/>
              <a:ext cx="37" cy="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365" name="Line 485"/>
            <p:cNvSpPr>
              <a:spLocks noChangeShapeType="1"/>
            </p:cNvSpPr>
            <p:nvPr/>
          </p:nvSpPr>
          <p:spPr bwMode="auto">
            <a:xfrm>
              <a:off x="3356" y="3685"/>
              <a:ext cx="37" cy="1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366" name="Line 486"/>
            <p:cNvSpPr>
              <a:spLocks noChangeShapeType="1"/>
            </p:cNvSpPr>
            <p:nvPr/>
          </p:nvSpPr>
          <p:spPr bwMode="auto">
            <a:xfrm>
              <a:off x="3393" y="3701"/>
              <a:ext cx="37" cy="1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367" name="Line 487"/>
            <p:cNvSpPr>
              <a:spLocks noChangeShapeType="1"/>
            </p:cNvSpPr>
            <p:nvPr/>
          </p:nvSpPr>
          <p:spPr bwMode="auto">
            <a:xfrm>
              <a:off x="3430" y="3712"/>
              <a:ext cx="37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368" name="Line 488"/>
            <p:cNvSpPr>
              <a:spLocks noChangeShapeType="1"/>
            </p:cNvSpPr>
            <p:nvPr/>
          </p:nvSpPr>
          <p:spPr bwMode="auto">
            <a:xfrm>
              <a:off x="3467" y="3716"/>
              <a:ext cx="37" cy="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369" name="Line 489"/>
            <p:cNvSpPr>
              <a:spLocks noChangeShapeType="1"/>
            </p:cNvSpPr>
            <p:nvPr/>
          </p:nvSpPr>
          <p:spPr bwMode="auto">
            <a:xfrm>
              <a:off x="3504" y="3760"/>
              <a:ext cx="37" cy="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370" name="Line 490"/>
            <p:cNvSpPr>
              <a:spLocks noChangeShapeType="1"/>
            </p:cNvSpPr>
            <p:nvPr/>
          </p:nvSpPr>
          <p:spPr bwMode="auto">
            <a:xfrm>
              <a:off x="3541" y="3765"/>
              <a:ext cx="37" cy="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371" name="Line 491"/>
            <p:cNvSpPr>
              <a:spLocks noChangeShapeType="1"/>
            </p:cNvSpPr>
            <p:nvPr/>
          </p:nvSpPr>
          <p:spPr bwMode="auto">
            <a:xfrm>
              <a:off x="3578" y="3772"/>
              <a:ext cx="36" cy="1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372" name="Line 492"/>
            <p:cNvSpPr>
              <a:spLocks noChangeShapeType="1"/>
            </p:cNvSpPr>
            <p:nvPr/>
          </p:nvSpPr>
          <p:spPr bwMode="auto">
            <a:xfrm>
              <a:off x="3614" y="3789"/>
              <a:ext cx="38" cy="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373" name="Line 493"/>
            <p:cNvSpPr>
              <a:spLocks noChangeShapeType="1"/>
            </p:cNvSpPr>
            <p:nvPr/>
          </p:nvSpPr>
          <p:spPr bwMode="auto">
            <a:xfrm>
              <a:off x="3652" y="3796"/>
              <a:ext cx="36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374" name="Line 494"/>
            <p:cNvSpPr>
              <a:spLocks noChangeShapeType="1"/>
            </p:cNvSpPr>
            <p:nvPr/>
          </p:nvSpPr>
          <p:spPr bwMode="auto">
            <a:xfrm>
              <a:off x="3688" y="3800"/>
              <a:ext cx="38" cy="1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375" name="Line 495"/>
            <p:cNvSpPr>
              <a:spLocks noChangeShapeType="1"/>
            </p:cNvSpPr>
            <p:nvPr/>
          </p:nvSpPr>
          <p:spPr bwMode="auto">
            <a:xfrm>
              <a:off x="3726" y="3818"/>
              <a:ext cx="36" cy="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376" name="Line 496"/>
            <p:cNvSpPr>
              <a:spLocks noChangeShapeType="1"/>
            </p:cNvSpPr>
            <p:nvPr/>
          </p:nvSpPr>
          <p:spPr bwMode="auto">
            <a:xfrm>
              <a:off x="2617" y="2880"/>
              <a:ext cx="36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377" name="Line 497"/>
            <p:cNvSpPr>
              <a:spLocks noChangeShapeType="1"/>
            </p:cNvSpPr>
            <p:nvPr/>
          </p:nvSpPr>
          <p:spPr bwMode="auto">
            <a:xfrm>
              <a:off x="2653" y="2892"/>
              <a:ext cx="37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378" name="Line 498"/>
            <p:cNvSpPr>
              <a:spLocks noChangeShapeType="1"/>
            </p:cNvSpPr>
            <p:nvPr/>
          </p:nvSpPr>
          <p:spPr bwMode="auto">
            <a:xfrm>
              <a:off x="2690" y="2940"/>
              <a:ext cx="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379" name="Line 499"/>
            <p:cNvSpPr>
              <a:spLocks noChangeShapeType="1"/>
            </p:cNvSpPr>
            <p:nvPr/>
          </p:nvSpPr>
          <p:spPr bwMode="auto">
            <a:xfrm>
              <a:off x="2728" y="2940"/>
              <a:ext cx="37" cy="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380" name="Line 500"/>
            <p:cNvSpPr>
              <a:spLocks noChangeShapeType="1"/>
            </p:cNvSpPr>
            <p:nvPr/>
          </p:nvSpPr>
          <p:spPr bwMode="auto">
            <a:xfrm flipV="1">
              <a:off x="2765" y="2956"/>
              <a:ext cx="37" cy="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381" name="Line 501"/>
            <p:cNvSpPr>
              <a:spLocks noChangeShapeType="1"/>
            </p:cNvSpPr>
            <p:nvPr/>
          </p:nvSpPr>
          <p:spPr bwMode="auto">
            <a:xfrm>
              <a:off x="2802" y="2956"/>
              <a:ext cx="36" cy="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382" name="Line 502"/>
            <p:cNvSpPr>
              <a:spLocks noChangeShapeType="1"/>
            </p:cNvSpPr>
            <p:nvPr/>
          </p:nvSpPr>
          <p:spPr bwMode="auto">
            <a:xfrm>
              <a:off x="2838" y="2970"/>
              <a:ext cx="37" cy="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383" name="Line 503"/>
            <p:cNvSpPr>
              <a:spLocks noChangeShapeType="1"/>
            </p:cNvSpPr>
            <p:nvPr/>
          </p:nvSpPr>
          <p:spPr bwMode="auto">
            <a:xfrm flipV="1">
              <a:off x="2875" y="2948"/>
              <a:ext cx="37" cy="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384" name="Line 504"/>
            <p:cNvSpPr>
              <a:spLocks noChangeShapeType="1"/>
            </p:cNvSpPr>
            <p:nvPr/>
          </p:nvSpPr>
          <p:spPr bwMode="auto">
            <a:xfrm>
              <a:off x="2912" y="2948"/>
              <a:ext cx="38" cy="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385" name="Line 505"/>
            <p:cNvSpPr>
              <a:spLocks noChangeShapeType="1"/>
            </p:cNvSpPr>
            <p:nvPr/>
          </p:nvSpPr>
          <p:spPr bwMode="auto">
            <a:xfrm flipV="1">
              <a:off x="2950" y="2961"/>
              <a:ext cx="36" cy="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386" name="Line 506"/>
            <p:cNvSpPr>
              <a:spLocks noChangeShapeType="1"/>
            </p:cNvSpPr>
            <p:nvPr/>
          </p:nvSpPr>
          <p:spPr bwMode="auto">
            <a:xfrm>
              <a:off x="2986" y="2961"/>
              <a:ext cx="37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387" name="Line 507"/>
            <p:cNvSpPr>
              <a:spLocks noChangeShapeType="1"/>
            </p:cNvSpPr>
            <p:nvPr/>
          </p:nvSpPr>
          <p:spPr bwMode="auto">
            <a:xfrm>
              <a:off x="3023" y="2972"/>
              <a:ext cx="37" cy="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388" name="Line 508"/>
            <p:cNvSpPr>
              <a:spLocks noChangeShapeType="1"/>
            </p:cNvSpPr>
            <p:nvPr/>
          </p:nvSpPr>
          <p:spPr bwMode="auto">
            <a:xfrm flipV="1">
              <a:off x="3060" y="2971"/>
              <a:ext cx="37" cy="2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389" name="Line 509"/>
            <p:cNvSpPr>
              <a:spLocks noChangeShapeType="1"/>
            </p:cNvSpPr>
            <p:nvPr/>
          </p:nvSpPr>
          <p:spPr bwMode="auto">
            <a:xfrm>
              <a:off x="3097" y="2971"/>
              <a:ext cx="37" cy="4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390" name="Line 510"/>
            <p:cNvSpPr>
              <a:spLocks noChangeShapeType="1"/>
            </p:cNvSpPr>
            <p:nvPr/>
          </p:nvSpPr>
          <p:spPr bwMode="auto">
            <a:xfrm flipV="1">
              <a:off x="3134" y="3000"/>
              <a:ext cx="37" cy="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391" name="Line 511"/>
            <p:cNvSpPr>
              <a:spLocks noChangeShapeType="1"/>
            </p:cNvSpPr>
            <p:nvPr/>
          </p:nvSpPr>
          <p:spPr bwMode="auto">
            <a:xfrm>
              <a:off x="3171" y="3000"/>
              <a:ext cx="37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392" name="Line 512"/>
            <p:cNvSpPr>
              <a:spLocks noChangeShapeType="1"/>
            </p:cNvSpPr>
            <p:nvPr/>
          </p:nvSpPr>
          <p:spPr bwMode="auto">
            <a:xfrm>
              <a:off x="3208" y="3018"/>
              <a:ext cx="37" cy="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393" name="Line 513"/>
            <p:cNvSpPr>
              <a:spLocks noChangeShapeType="1"/>
            </p:cNvSpPr>
            <p:nvPr/>
          </p:nvSpPr>
          <p:spPr bwMode="auto">
            <a:xfrm>
              <a:off x="3245" y="3082"/>
              <a:ext cx="37" cy="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394" name="Line 514"/>
            <p:cNvSpPr>
              <a:spLocks noChangeShapeType="1"/>
            </p:cNvSpPr>
            <p:nvPr/>
          </p:nvSpPr>
          <p:spPr bwMode="auto">
            <a:xfrm>
              <a:off x="3282" y="3111"/>
              <a:ext cx="37" cy="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395" name="Line 515"/>
            <p:cNvSpPr>
              <a:spLocks noChangeShapeType="1"/>
            </p:cNvSpPr>
            <p:nvPr/>
          </p:nvSpPr>
          <p:spPr bwMode="auto">
            <a:xfrm flipV="1">
              <a:off x="3319" y="3074"/>
              <a:ext cx="37" cy="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396" name="Line 516"/>
            <p:cNvSpPr>
              <a:spLocks noChangeShapeType="1"/>
            </p:cNvSpPr>
            <p:nvPr/>
          </p:nvSpPr>
          <p:spPr bwMode="auto">
            <a:xfrm>
              <a:off x="3356" y="3074"/>
              <a:ext cx="37" cy="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397" name="Line 517"/>
            <p:cNvSpPr>
              <a:spLocks noChangeShapeType="1"/>
            </p:cNvSpPr>
            <p:nvPr/>
          </p:nvSpPr>
          <p:spPr bwMode="auto">
            <a:xfrm>
              <a:off x="3393" y="3097"/>
              <a:ext cx="37" cy="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398" name="Line 518"/>
            <p:cNvSpPr>
              <a:spLocks noChangeShapeType="1"/>
            </p:cNvSpPr>
            <p:nvPr/>
          </p:nvSpPr>
          <p:spPr bwMode="auto">
            <a:xfrm flipV="1">
              <a:off x="3430" y="3102"/>
              <a:ext cx="3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399" name="Line 519"/>
            <p:cNvSpPr>
              <a:spLocks noChangeShapeType="1"/>
            </p:cNvSpPr>
            <p:nvPr/>
          </p:nvSpPr>
          <p:spPr bwMode="auto">
            <a:xfrm>
              <a:off x="3467" y="3102"/>
              <a:ext cx="37" cy="5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400" name="Line 520"/>
            <p:cNvSpPr>
              <a:spLocks noChangeShapeType="1"/>
            </p:cNvSpPr>
            <p:nvPr/>
          </p:nvSpPr>
          <p:spPr bwMode="auto">
            <a:xfrm>
              <a:off x="3504" y="3161"/>
              <a:ext cx="37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401" name="Line 521"/>
            <p:cNvSpPr>
              <a:spLocks noChangeShapeType="1"/>
            </p:cNvSpPr>
            <p:nvPr/>
          </p:nvSpPr>
          <p:spPr bwMode="auto">
            <a:xfrm flipV="1">
              <a:off x="3541" y="3182"/>
              <a:ext cx="37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402" name="Line 522"/>
            <p:cNvSpPr>
              <a:spLocks noChangeShapeType="1"/>
            </p:cNvSpPr>
            <p:nvPr/>
          </p:nvSpPr>
          <p:spPr bwMode="auto">
            <a:xfrm>
              <a:off x="3578" y="3182"/>
              <a:ext cx="36" cy="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403" name="Line 523"/>
            <p:cNvSpPr>
              <a:spLocks noChangeShapeType="1"/>
            </p:cNvSpPr>
            <p:nvPr/>
          </p:nvSpPr>
          <p:spPr bwMode="auto">
            <a:xfrm flipV="1">
              <a:off x="3614" y="3234"/>
              <a:ext cx="38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404" name="Line 524"/>
            <p:cNvSpPr>
              <a:spLocks noChangeShapeType="1"/>
            </p:cNvSpPr>
            <p:nvPr/>
          </p:nvSpPr>
          <p:spPr bwMode="auto">
            <a:xfrm flipV="1">
              <a:off x="3652" y="3227"/>
              <a:ext cx="36" cy="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405" name="Line 525"/>
            <p:cNvSpPr>
              <a:spLocks noChangeShapeType="1"/>
            </p:cNvSpPr>
            <p:nvPr/>
          </p:nvSpPr>
          <p:spPr bwMode="auto">
            <a:xfrm>
              <a:off x="3688" y="3227"/>
              <a:ext cx="38" cy="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406" name="Line 526"/>
            <p:cNvSpPr>
              <a:spLocks noChangeShapeType="1"/>
            </p:cNvSpPr>
            <p:nvPr/>
          </p:nvSpPr>
          <p:spPr bwMode="auto">
            <a:xfrm>
              <a:off x="3726" y="3309"/>
              <a:ext cx="36" cy="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407" name="Line 527"/>
            <p:cNvSpPr>
              <a:spLocks noChangeShapeType="1"/>
            </p:cNvSpPr>
            <p:nvPr/>
          </p:nvSpPr>
          <p:spPr bwMode="auto">
            <a:xfrm>
              <a:off x="3762" y="3336"/>
              <a:ext cx="38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408" name="Line 528"/>
            <p:cNvSpPr>
              <a:spLocks noChangeShapeType="1"/>
            </p:cNvSpPr>
            <p:nvPr/>
          </p:nvSpPr>
          <p:spPr bwMode="auto">
            <a:xfrm>
              <a:off x="2617" y="2995"/>
              <a:ext cx="36" cy="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409" name="Line 529"/>
            <p:cNvSpPr>
              <a:spLocks noChangeShapeType="1"/>
            </p:cNvSpPr>
            <p:nvPr/>
          </p:nvSpPr>
          <p:spPr bwMode="auto">
            <a:xfrm>
              <a:off x="2653" y="3001"/>
              <a:ext cx="37" cy="6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410" name="Line 530"/>
            <p:cNvSpPr>
              <a:spLocks noChangeShapeType="1"/>
            </p:cNvSpPr>
            <p:nvPr/>
          </p:nvSpPr>
          <p:spPr bwMode="auto">
            <a:xfrm flipV="1">
              <a:off x="2690" y="3029"/>
              <a:ext cx="38" cy="3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411" name="Line 531"/>
            <p:cNvSpPr>
              <a:spLocks noChangeShapeType="1"/>
            </p:cNvSpPr>
            <p:nvPr/>
          </p:nvSpPr>
          <p:spPr bwMode="auto">
            <a:xfrm flipV="1">
              <a:off x="2728" y="3027"/>
              <a:ext cx="37" cy="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412" name="Line 532"/>
            <p:cNvSpPr>
              <a:spLocks noChangeShapeType="1"/>
            </p:cNvSpPr>
            <p:nvPr/>
          </p:nvSpPr>
          <p:spPr bwMode="auto">
            <a:xfrm>
              <a:off x="2765" y="3027"/>
              <a:ext cx="37" cy="2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413" name="Line 533"/>
            <p:cNvSpPr>
              <a:spLocks noChangeShapeType="1"/>
            </p:cNvSpPr>
            <p:nvPr/>
          </p:nvSpPr>
          <p:spPr bwMode="auto">
            <a:xfrm>
              <a:off x="2802" y="3055"/>
              <a:ext cx="36" cy="4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414" name="Line 534"/>
            <p:cNvSpPr>
              <a:spLocks noChangeShapeType="1"/>
            </p:cNvSpPr>
            <p:nvPr/>
          </p:nvSpPr>
          <p:spPr bwMode="auto">
            <a:xfrm>
              <a:off x="2838" y="3097"/>
              <a:ext cx="37" cy="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415" name="Line 535"/>
            <p:cNvSpPr>
              <a:spLocks noChangeShapeType="1"/>
            </p:cNvSpPr>
            <p:nvPr/>
          </p:nvSpPr>
          <p:spPr bwMode="auto">
            <a:xfrm>
              <a:off x="2875" y="3102"/>
              <a:ext cx="37" cy="3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416" name="Line 536"/>
            <p:cNvSpPr>
              <a:spLocks noChangeShapeType="1"/>
            </p:cNvSpPr>
            <p:nvPr/>
          </p:nvSpPr>
          <p:spPr bwMode="auto">
            <a:xfrm flipV="1">
              <a:off x="2912" y="3120"/>
              <a:ext cx="38" cy="2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417" name="Line 537"/>
            <p:cNvSpPr>
              <a:spLocks noChangeShapeType="1"/>
            </p:cNvSpPr>
            <p:nvPr/>
          </p:nvSpPr>
          <p:spPr bwMode="auto">
            <a:xfrm flipV="1">
              <a:off x="2950" y="3031"/>
              <a:ext cx="36" cy="8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418" name="Line 538"/>
            <p:cNvSpPr>
              <a:spLocks noChangeShapeType="1"/>
            </p:cNvSpPr>
            <p:nvPr/>
          </p:nvSpPr>
          <p:spPr bwMode="auto">
            <a:xfrm>
              <a:off x="2986" y="3031"/>
              <a:ext cx="37" cy="1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419" name="Line 539"/>
            <p:cNvSpPr>
              <a:spLocks noChangeShapeType="1"/>
            </p:cNvSpPr>
            <p:nvPr/>
          </p:nvSpPr>
          <p:spPr bwMode="auto">
            <a:xfrm flipV="1">
              <a:off x="3023" y="3017"/>
              <a:ext cx="37" cy="2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420" name="Line 540"/>
            <p:cNvSpPr>
              <a:spLocks noChangeShapeType="1"/>
            </p:cNvSpPr>
            <p:nvPr/>
          </p:nvSpPr>
          <p:spPr bwMode="auto">
            <a:xfrm flipV="1">
              <a:off x="3060" y="2972"/>
              <a:ext cx="37" cy="4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421" name="Line 541"/>
            <p:cNvSpPr>
              <a:spLocks noChangeShapeType="1"/>
            </p:cNvSpPr>
            <p:nvPr/>
          </p:nvSpPr>
          <p:spPr bwMode="auto">
            <a:xfrm>
              <a:off x="3097" y="2972"/>
              <a:ext cx="37" cy="2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422" name="Line 542"/>
            <p:cNvSpPr>
              <a:spLocks noChangeShapeType="1"/>
            </p:cNvSpPr>
            <p:nvPr/>
          </p:nvSpPr>
          <p:spPr bwMode="auto">
            <a:xfrm>
              <a:off x="3134" y="2996"/>
              <a:ext cx="37" cy="1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423" name="Line 543"/>
            <p:cNvSpPr>
              <a:spLocks noChangeShapeType="1"/>
            </p:cNvSpPr>
            <p:nvPr/>
          </p:nvSpPr>
          <p:spPr bwMode="auto">
            <a:xfrm>
              <a:off x="3171" y="3012"/>
              <a:ext cx="37" cy="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424" name="Line 544"/>
            <p:cNvSpPr>
              <a:spLocks noChangeShapeType="1"/>
            </p:cNvSpPr>
            <p:nvPr/>
          </p:nvSpPr>
          <p:spPr bwMode="auto">
            <a:xfrm>
              <a:off x="3208" y="3018"/>
              <a:ext cx="37" cy="4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425" name="Line 545"/>
            <p:cNvSpPr>
              <a:spLocks noChangeShapeType="1"/>
            </p:cNvSpPr>
            <p:nvPr/>
          </p:nvSpPr>
          <p:spPr bwMode="auto">
            <a:xfrm>
              <a:off x="3245" y="3062"/>
              <a:ext cx="37" cy="4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426" name="Line 546"/>
            <p:cNvSpPr>
              <a:spLocks noChangeShapeType="1"/>
            </p:cNvSpPr>
            <p:nvPr/>
          </p:nvSpPr>
          <p:spPr bwMode="auto">
            <a:xfrm flipV="1">
              <a:off x="3282" y="3076"/>
              <a:ext cx="37" cy="3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427" name="Line 547"/>
            <p:cNvSpPr>
              <a:spLocks noChangeShapeType="1"/>
            </p:cNvSpPr>
            <p:nvPr/>
          </p:nvSpPr>
          <p:spPr bwMode="auto">
            <a:xfrm>
              <a:off x="3319" y="3076"/>
              <a:ext cx="37" cy="2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428" name="Line 548"/>
            <p:cNvSpPr>
              <a:spLocks noChangeShapeType="1"/>
            </p:cNvSpPr>
            <p:nvPr/>
          </p:nvSpPr>
          <p:spPr bwMode="auto">
            <a:xfrm>
              <a:off x="3356" y="3101"/>
              <a:ext cx="37" cy="4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429" name="Line 549"/>
            <p:cNvSpPr>
              <a:spLocks noChangeShapeType="1"/>
            </p:cNvSpPr>
            <p:nvPr/>
          </p:nvSpPr>
          <p:spPr bwMode="auto">
            <a:xfrm>
              <a:off x="3393" y="3147"/>
              <a:ext cx="37" cy="5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430" name="Line 550"/>
            <p:cNvSpPr>
              <a:spLocks noChangeShapeType="1"/>
            </p:cNvSpPr>
            <p:nvPr/>
          </p:nvSpPr>
          <p:spPr bwMode="auto">
            <a:xfrm>
              <a:off x="3430" y="3201"/>
              <a:ext cx="37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431" name="Line 551"/>
            <p:cNvSpPr>
              <a:spLocks noChangeShapeType="1"/>
            </p:cNvSpPr>
            <p:nvPr/>
          </p:nvSpPr>
          <p:spPr bwMode="auto">
            <a:xfrm>
              <a:off x="3467" y="3202"/>
              <a:ext cx="37" cy="2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432" name="Line 552"/>
            <p:cNvSpPr>
              <a:spLocks noChangeShapeType="1"/>
            </p:cNvSpPr>
            <p:nvPr/>
          </p:nvSpPr>
          <p:spPr bwMode="auto">
            <a:xfrm>
              <a:off x="3504" y="3228"/>
              <a:ext cx="37" cy="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433" name="Line 553"/>
            <p:cNvSpPr>
              <a:spLocks noChangeShapeType="1"/>
            </p:cNvSpPr>
            <p:nvPr/>
          </p:nvSpPr>
          <p:spPr bwMode="auto">
            <a:xfrm>
              <a:off x="3541" y="3232"/>
              <a:ext cx="37" cy="5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434" name="Line 554"/>
            <p:cNvSpPr>
              <a:spLocks noChangeShapeType="1"/>
            </p:cNvSpPr>
            <p:nvPr/>
          </p:nvSpPr>
          <p:spPr bwMode="auto">
            <a:xfrm>
              <a:off x="3578" y="3288"/>
              <a:ext cx="36" cy="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435" name="Line 555"/>
            <p:cNvSpPr>
              <a:spLocks noChangeShapeType="1"/>
            </p:cNvSpPr>
            <p:nvPr/>
          </p:nvSpPr>
          <p:spPr bwMode="auto">
            <a:xfrm>
              <a:off x="3614" y="3293"/>
              <a:ext cx="38" cy="4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436" name="Line 556"/>
            <p:cNvSpPr>
              <a:spLocks noChangeShapeType="1"/>
            </p:cNvSpPr>
            <p:nvPr/>
          </p:nvSpPr>
          <p:spPr bwMode="auto">
            <a:xfrm>
              <a:off x="3652" y="3340"/>
              <a:ext cx="36" cy="1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437" name="Line 557"/>
            <p:cNvSpPr>
              <a:spLocks noChangeShapeType="1"/>
            </p:cNvSpPr>
            <p:nvPr/>
          </p:nvSpPr>
          <p:spPr bwMode="auto">
            <a:xfrm>
              <a:off x="3688" y="3353"/>
              <a:ext cx="38" cy="5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438" name="Line 558"/>
            <p:cNvSpPr>
              <a:spLocks noChangeShapeType="1"/>
            </p:cNvSpPr>
            <p:nvPr/>
          </p:nvSpPr>
          <p:spPr bwMode="auto">
            <a:xfrm flipV="1">
              <a:off x="3726" y="3399"/>
              <a:ext cx="36" cy="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439" name="Line 559"/>
            <p:cNvSpPr>
              <a:spLocks noChangeShapeType="1"/>
            </p:cNvSpPr>
            <p:nvPr/>
          </p:nvSpPr>
          <p:spPr bwMode="auto">
            <a:xfrm>
              <a:off x="3762" y="3399"/>
              <a:ext cx="38" cy="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440" name="Line 560"/>
            <p:cNvSpPr>
              <a:spLocks noChangeShapeType="1"/>
            </p:cNvSpPr>
            <p:nvPr/>
          </p:nvSpPr>
          <p:spPr bwMode="auto">
            <a:xfrm flipV="1">
              <a:off x="2617" y="3165"/>
              <a:ext cx="36" cy="17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441" name="Line 561"/>
            <p:cNvSpPr>
              <a:spLocks noChangeShapeType="1"/>
            </p:cNvSpPr>
            <p:nvPr/>
          </p:nvSpPr>
          <p:spPr bwMode="auto">
            <a:xfrm>
              <a:off x="2653" y="3165"/>
              <a:ext cx="37" cy="36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442" name="Line 562"/>
            <p:cNvSpPr>
              <a:spLocks noChangeShapeType="1"/>
            </p:cNvSpPr>
            <p:nvPr/>
          </p:nvSpPr>
          <p:spPr bwMode="auto">
            <a:xfrm>
              <a:off x="2690" y="3201"/>
              <a:ext cx="38" cy="55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443" name="Line 563"/>
            <p:cNvSpPr>
              <a:spLocks noChangeShapeType="1"/>
            </p:cNvSpPr>
            <p:nvPr/>
          </p:nvSpPr>
          <p:spPr bwMode="auto">
            <a:xfrm>
              <a:off x="2728" y="3256"/>
              <a:ext cx="37" cy="4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444" name="Line 564"/>
            <p:cNvSpPr>
              <a:spLocks noChangeShapeType="1"/>
            </p:cNvSpPr>
            <p:nvPr/>
          </p:nvSpPr>
          <p:spPr bwMode="auto">
            <a:xfrm flipV="1">
              <a:off x="2765" y="3234"/>
              <a:ext cx="37" cy="26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445" name="Line 565"/>
            <p:cNvSpPr>
              <a:spLocks noChangeShapeType="1"/>
            </p:cNvSpPr>
            <p:nvPr/>
          </p:nvSpPr>
          <p:spPr bwMode="auto">
            <a:xfrm flipV="1">
              <a:off x="2802" y="3228"/>
              <a:ext cx="36" cy="6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446" name="Line 566"/>
            <p:cNvSpPr>
              <a:spLocks noChangeShapeType="1"/>
            </p:cNvSpPr>
            <p:nvPr/>
          </p:nvSpPr>
          <p:spPr bwMode="auto">
            <a:xfrm>
              <a:off x="2838" y="3228"/>
              <a:ext cx="37" cy="44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447" name="Line 567"/>
            <p:cNvSpPr>
              <a:spLocks noChangeShapeType="1"/>
            </p:cNvSpPr>
            <p:nvPr/>
          </p:nvSpPr>
          <p:spPr bwMode="auto">
            <a:xfrm flipV="1">
              <a:off x="2875" y="3249"/>
              <a:ext cx="37" cy="23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448" name="Line 568"/>
            <p:cNvSpPr>
              <a:spLocks noChangeShapeType="1"/>
            </p:cNvSpPr>
            <p:nvPr/>
          </p:nvSpPr>
          <p:spPr bwMode="auto">
            <a:xfrm>
              <a:off x="2912" y="3249"/>
              <a:ext cx="38" cy="60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449" name="Line 569"/>
            <p:cNvSpPr>
              <a:spLocks noChangeShapeType="1"/>
            </p:cNvSpPr>
            <p:nvPr/>
          </p:nvSpPr>
          <p:spPr bwMode="auto">
            <a:xfrm flipV="1">
              <a:off x="2950" y="3279"/>
              <a:ext cx="36" cy="30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450" name="Line 570"/>
            <p:cNvSpPr>
              <a:spLocks noChangeShapeType="1"/>
            </p:cNvSpPr>
            <p:nvPr/>
          </p:nvSpPr>
          <p:spPr bwMode="auto">
            <a:xfrm>
              <a:off x="2986" y="3279"/>
              <a:ext cx="37" cy="27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451" name="Line 571"/>
            <p:cNvSpPr>
              <a:spLocks noChangeShapeType="1"/>
            </p:cNvSpPr>
            <p:nvPr/>
          </p:nvSpPr>
          <p:spPr bwMode="auto">
            <a:xfrm>
              <a:off x="3023" y="3306"/>
              <a:ext cx="37" cy="27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452" name="Line 572"/>
            <p:cNvSpPr>
              <a:spLocks noChangeShapeType="1"/>
            </p:cNvSpPr>
            <p:nvPr/>
          </p:nvSpPr>
          <p:spPr bwMode="auto">
            <a:xfrm flipV="1">
              <a:off x="3060" y="3310"/>
              <a:ext cx="37" cy="23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453" name="Line 573"/>
            <p:cNvSpPr>
              <a:spLocks noChangeShapeType="1"/>
            </p:cNvSpPr>
            <p:nvPr/>
          </p:nvSpPr>
          <p:spPr bwMode="auto">
            <a:xfrm>
              <a:off x="3097" y="3310"/>
              <a:ext cx="37" cy="74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454" name="Line 574"/>
            <p:cNvSpPr>
              <a:spLocks noChangeShapeType="1"/>
            </p:cNvSpPr>
            <p:nvPr/>
          </p:nvSpPr>
          <p:spPr bwMode="auto">
            <a:xfrm flipV="1">
              <a:off x="3134" y="3378"/>
              <a:ext cx="37" cy="6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455" name="Line 575"/>
            <p:cNvSpPr>
              <a:spLocks noChangeShapeType="1"/>
            </p:cNvSpPr>
            <p:nvPr/>
          </p:nvSpPr>
          <p:spPr bwMode="auto">
            <a:xfrm>
              <a:off x="3171" y="3378"/>
              <a:ext cx="37" cy="28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456" name="Line 576"/>
            <p:cNvSpPr>
              <a:spLocks noChangeShapeType="1"/>
            </p:cNvSpPr>
            <p:nvPr/>
          </p:nvSpPr>
          <p:spPr bwMode="auto">
            <a:xfrm>
              <a:off x="3208" y="3406"/>
              <a:ext cx="37" cy="49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457" name="Line 577"/>
            <p:cNvSpPr>
              <a:spLocks noChangeShapeType="1"/>
            </p:cNvSpPr>
            <p:nvPr/>
          </p:nvSpPr>
          <p:spPr bwMode="auto">
            <a:xfrm>
              <a:off x="3245" y="3455"/>
              <a:ext cx="37" cy="28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458" name="Line 578"/>
            <p:cNvSpPr>
              <a:spLocks noChangeShapeType="1"/>
            </p:cNvSpPr>
            <p:nvPr/>
          </p:nvSpPr>
          <p:spPr bwMode="auto">
            <a:xfrm>
              <a:off x="3282" y="3483"/>
              <a:ext cx="37" cy="27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459" name="Line 579"/>
            <p:cNvSpPr>
              <a:spLocks noChangeShapeType="1"/>
            </p:cNvSpPr>
            <p:nvPr/>
          </p:nvSpPr>
          <p:spPr bwMode="auto">
            <a:xfrm>
              <a:off x="3319" y="3510"/>
              <a:ext cx="37" cy="26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460" name="Line 580"/>
            <p:cNvSpPr>
              <a:spLocks noChangeShapeType="1"/>
            </p:cNvSpPr>
            <p:nvPr/>
          </p:nvSpPr>
          <p:spPr bwMode="auto">
            <a:xfrm flipV="1">
              <a:off x="3356" y="3512"/>
              <a:ext cx="37" cy="24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461" name="Line 581"/>
            <p:cNvSpPr>
              <a:spLocks noChangeShapeType="1"/>
            </p:cNvSpPr>
            <p:nvPr/>
          </p:nvSpPr>
          <p:spPr bwMode="auto">
            <a:xfrm>
              <a:off x="3393" y="3512"/>
              <a:ext cx="37" cy="21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462" name="Line 582"/>
            <p:cNvSpPr>
              <a:spLocks noChangeShapeType="1"/>
            </p:cNvSpPr>
            <p:nvPr/>
          </p:nvSpPr>
          <p:spPr bwMode="auto">
            <a:xfrm>
              <a:off x="3430" y="3533"/>
              <a:ext cx="37" cy="9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463" name="Line 583"/>
            <p:cNvSpPr>
              <a:spLocks noChangeShapeType="1"/>
            </p:cNvSpPr>
            <p:nvPr/>
          </p:nvSpPr>
          <p:spPr bwMode="auto">
            <a:xfrm>
              <a:off x="3467" y="3542"/>
              <a:ext cx="37" cy="30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464" name="Line 584"/>
            <p:cNvSpPr>
              <a:spLocks noChangeShapeType="1"/>
            </p:cNvSpPr>
            <p:nvPr/>
          </p:nvSpPr>
          <p:spPr bwMode="auto">
            <a:xfrm>
              <a:off x="3504" y="3572"/>
              <a:ext cx="37" cy="4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465" name="Line 585"/>
            <p:cNvSpPr>
              <a:spLocks noChangeShapeType="1"/>
            </p:cNvSpPr>
            <p:nvPr/>
          </p:nvSpPr>
          <p:spPr bwMode="auto">
            <a:xfrm flipV="1">
              <a:off x="3541" y="3574"/>
              <a:ext cx="37" cy="2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466" name="Line 586"/>
            <p:cNvSpPr>
              <a:spLocks noChangeShapeType="1"/>
            </p:cNvSpPr>
            <p:nvPr/>
          </p:nvSpPr>
          <p:spPr bwMode="auto">
            <a:xfrm>
              <a:off x="3578" y="3574"/>
              <a:ext cx="36" cy="36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467" name="Line 587"/>
            <p:cNvSpPr>
              <a:spLocks noChangeShapeType="1"/>
            </p:cNvSpPr>
            <p:nvPr/>
          </p:nvSpPr>
          <p:spPr bwMode="auto">
            <a:xfrm>
              <a:off x="3614" y="3610"/>
              <a:ext cx="38" cy="10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468" name="Line 588"/>
            <p:cNvSpPr>
              <a:spLocks noChangeShapeType="1"/>
            </p:cNvSpPr>
            <p:nvPr/>
          </p:nvSpPr>
          <p:spPr bwMode="auto">
            <a:xfrm>
              <a:off x="3652" y="3620"/>
              <a:ext cx="36" cy="4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469" name="Line 589"/>
            <p:cNvSpPr>
              <a:spLocks noChangeShapeType="1"/>
            </p:cNvSpPr>
            <p:nvPr/>
          </p:nvSpPr>
          <p:spPr bwMode="auto">
            <a:xfrm>
              <a:off x="3688" y="3624"/>
              <a:ext cx="38" cy="46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470" name="Line 590"/>
            <p:cNvSpPr>
              <a:spLocks noChangeShapeType="1"/>
            </p:cNvSpPr>
            <p:nvPr/>
          </p:nvSpPr>
          <p:spPr bwMode="auto">
            <a:xfrm>
              <a:off x="3726" y="3670"/>
              <a:ext cx="36" cy="29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471" name="Line 591"/>
            <p:cNvSpPr>
              <a:spLocks noChangeShapeType="1"/>
            </p:cNvSpPr>
            <p:nvPr/>
          </p:nvSpPr>
          <p:spPr bwMode="auto">
            <a:xfrm>
              <a:off x="3762" y="3699"/>
              <a:ext cx="38" cy="15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472" name="Freeform 592"/>
            <p:cNvSpPr>
              <a:spLocks/>
            </p:cNvSpPr>
            <p:nvPr/>
          </p:nvSpPr>
          <p:spPr bwMode="auto">
            <a:xfrm>
              <a:off x="2609" y="3406"/>
              <a:ext cx="15" cy="17"/>
            </a:xfrm>
            <a:custGeom>
              <a:avLst/>
              <a:gdLst>
                <a:gd name="T0" fmla="*/ 0 w 72"/>
                <a:gd name="T1" fmla="*/ 35 h 71"/>
                <a:gd name="T2" fmla="*/ 36 w 72"/>
                <a:gd name="T3" fmla="*/ 71 h 71"/>
                <a:gd name="T4" fmla="*/ 72 w 72"/>
                <a:gd name="T5" fmla="*/ 35 h 71"/>
                <a:gd name="T6" fmla="*/ 36 w 72"/>
                <a:gd name="T7" fmla="*/ 0 h 71"/>
                <a:gd name="T8" fmla="*/ 0 w 72"/>
                <a:gd name="T9" fmla="*/ 3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1">
                  <a:moveTo>
                    <a:pt x="0" y="35"/>
                  </a:moveTo>
                  <a:lnTo>
                    <a:pt x="36" y="71"/>
                  </a:lnTo>
                  <a:lnTo>
                    <a:pt x="72" y="35"/>
                  </a:lnTo>
                  <a:lnTo>
                    <a:pt x="36" y="0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473" name="Freeform 593"/>
            <p:cNvSpPr>
              <a:spLocks/>
            </p:cNvSpPr>
            <p:nvPr/>
          </p:nvSpPr>
          <p:spPr bwMode="auto">
            <a:xfrm>
              <a:off x="2646" y="3390"/>
              <a:ext cx="15" cy="16"/>
            </a:xfrm>
            <a:custGeom>
              <a:avLst/>
              <a:gdLst>
                <a:gd name="T0" fmla="*/ 0 w 72"/>
                <a:gd name="T1" fmla="*/ 36 h 72"/>
                <a:gd name="T2" fmla="*/ 36 w 72"/>
                <a:gd name="T3" fmla="*/ 72 h 72"/>
                <a:gd name="T4" fmla="*/ 72 w 72"/>
                <a:gd name="T5" fmla="*/ 36 h 72"/>
                <a:gd name="T6" fmla="*/ 36 w 72"/>
                <a:gd name="T7" fmla="*/ 0 h 72"/>
                <a:gd name="T8" fmla="*/ 0 w 72"/>
                <a:gd name="T9" fmla="*/ 3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0" y="36"/>
                  </a:move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474" name="Freeform 594"/>
            <p:cNvSpPr>
              <a:spLocks/>
            </p:cNvSpPr>
            <p:nvPr/>
          </p:nvSpPr>
          <p:spPr bwMode="auto">
            <a:xfrm>
              <a:off x="2683" y="3412"/>
              <a:ext cx="15" cy="16"/>
            </a:xfrm>
            <a:custGeom>
              <a:avLst/>
              <a:gdLst>
                <a:gd name="T0" fmla="*/ 0 w 72"/>
                <a:gd name="T1" fmla="*/ 36 h 72"/>
                <a:gd name="T2" fmla="*/ 36 w 72"/>
                <a:gd name="T3" fmla="*/ 72 h 72"/>
                <a:gd name="T4" fmla="*/ 72 w 72"/>
                <a:gd name="T5" fmla="*/ 36 h 72"/>
                <a:gd name="T6" fmla="*/ 36 w 72"/>
                <a:gd name="T7" fmla="*/ 0 h 72"/>
                <a:gd name="T8" fmla="*/ 0 w 72"/>
                <a:gd name="T9" fmla="*/ 3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0" y="36"/>
                  </a:move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475" name="Freeform 595"/>
            <p:cNvSpPr>
              <a:spLocks/>
            </p:cNvSpPr>
            <p:nvPr/>
          </p:nvSpPr>
          <p:spPr bwMode="auto">
            <a:xfrm>
              <a:off x="2720" y="3435"/>
              <a:ext cx="15" cy="16"/>
            </a:xfrm>
            <a:custGeom>
              <a:avLst/>
              <a:gdLst>
                <a:gd name="T0" fmla="*/ 0 w 72"/>
                <a:gd name="T1" fmla="*/ 36 h 72"/>
                <a:gd name="T2" fmla="*/ 36 w 72"/>
                <a:gd name="T3" fmla="*/ 72 h 72"/>
                <a:gd name="T4" fmla="*/ 72 w 72"/>
                <a:gd name="T5" fmla="*/ 36 h 72"/>
                <a:gd name="T6" fmla="*/ 36 w 72"/>
                <a:gd name="T7" fmla="*/ 0 h 72"/>
                <a:gd name="T8" fmla="*/ 0 w 72"/>
                <a:gd name="T9" fmla="*/ 3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0" y="36"/>
                  </a:move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476" name="Freeform 596"/>
            <p:cNvSpPr>
              <a:spLocks/>
            </p:cNvSpPr>
            <p:nvPr/>
          </p:nvSpPr>
          <p:spPr bwMode="auto">
            <a:xfrm>
              <a:off x="2757" y="3461"/>
              <a:ext cx="15" cy="16"/>
            </a:xfrm>
            <a:custGeom>
              <a:avLst/>
              <a:gdLst>
                <a:gd name="T0" fmla="*/ 0 w 72"/>
                <a:gd name="T1" fmla="*/ 36 h 72"/>
                <a:gd name="T2" fmla="*/ 36 w 72"/>
                <a:gd name="T3" fmla="*/ 72 h 72"/>
                <a:gd name="T4" fmla="*/ 72 w 72"/>
                <a:gd name="T5" fmla="*/ 36 h 72"/>
                <a:gd name="T6" fmla="*/ 36 w 72"/>
                <a:gd name="T7" fmla="*/ 0 h 72"/>
                <a:gd name="T8" fmla="*/ 0 w 72"/>
                <a:gd name="T9" fmla="*/ 3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0" y="36"/>
                  </a:move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477" name="Freeform 597"/>
            <p:cNvSpPr>
              <a:spLocks/>
            </p:cNvSpPr>
            <p:nvPr/>
          </p:nvSpPr>
          <p:spPr bwMode="auto">
            <a:xfrm>
              <a:off x="2794" y="3454"/>
              <a:ext cx="15" cy="16"/>
            </a:xfrm>
            <a:custGeom>
              <a:avLst/>
              <a:gdLst>
                <a:gd name="T0" fmla="*/ 0 w 72"/>
                <a:gd name="T1" fmla="*/ 35 h 71"/>
                <a:gd name="T2" fmla="*/ 36 w 72"/>
                <a:gd name="T3" fmla="*/ 71 h 71"/>
                <a:gd name="T4" fmla="*/ 72 w 72"/>
                <a:gd name="T5" fmla="*/ 35 h 71"/>
                <a:gd name="T6" fmla="*/ 36 w 72"/>
                <a:gd name="T7" fmla="*/ 0 h 71"/>
                <a:gd name="T8" fmla="*/ 0 w 72"/>
                <a:gd name="T9" fmla="*/ 3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1">
                  <a:moveTo>
                    <a:pt x="0" y="35"/>
                  </a:moveTo>
                  <a:lnTo>
                    <a:pt x="36" y="71"/>
                  </a:lnTo>
                  <a:lnTo>
                    <a:pt x="72" y="35"/>
                  </a:lnTo>
                  <a:lnTo>
                    <a:pt x="36" y="0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478" name="Freeform 598"/>
            <p:cNvSpPr>
              <a:spLocks/>
            </p:cNvSpPr>
            <p:nvPr/>
          </p:nvSpPr>
          <p:spPr bwMode="auto">
            <a:xfrm>
              <a:off x="2831" y="3465"/>
              <a:ext cx="15" cy="17"/>
            </a:xfrm>
            <a:custGeom>
              <a:avLst/>
              <a:gdLst>
                <a:gd name="T0" fmla="*/ 0 w 72"/>
                <a:gd name="T1" fmla="*/ 36 h 71"/>
                <a:gd name="T2" fmla="*/ 36 w 72"/>
                <a:gd name="T3" fmla="*/ 71 h 71"/>
                <a:gd name="T4" fmla="*/ 72 w 72"/>
                <a:gd name="T5" fmla="*/ 36 h 71"/>
                <a:gd name="T6" fmla="*/ 36 w 72"/>
                <a:gd name="T7" fmla="*/ 0 h 71"/>
                <a:gd name="T8" fmla="*/ 0 w 72"/>
                <a:gd name="T9" fmla="*/ 3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1">
                  <a:moveTo>
                    <a:pt x="0" y="36"/>
                  </a:moveTo>
                  <a:lnTo>
                    <a:pt x="36" y="71"/>
                  </a:lnTo>
                  <a:lnTo>
                    <a:pt x="72" y="36"/>
                  </a:lnTo>
                  <a:lnTo>
                    <a:pt x="36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479" name="Freeform 599"/>
            <p:cNvSpPr>
              <a:spLocks/>
            </p:cNvSpPr>
            <p:nvPr/>
          </p:nvSpPr>
          <p:spPr bwMode="auto">
            <a:xfrm>
              <a:off x="2868" y="3510"/>
              <a:ext cx="15" cy="16"/>
            </a:xfrm>
            <a:custGeom>
              <a:avLst/>
              <a:gdLst>
                <a:gd name="T0" fmla="*/ 0 w 72"/>
                <a:gd name="T1" fmla="*/ 36 h 72"/>
                <a:gd name="T2" fmla="*/ 36 w 72"/>
                <a:gd name="T3" fmla="*/ 72 h 72"/>
                <a:gd name="T4" fmla="*/ 72 w 72"/>
                <a:gd name="T5" fmla="*/ 36 h 72"/>
                <a:gd name="T6" fmla="*/ 36 w 72"/>
                <a:gd name="T7" fmla="*/ 0 h 72"/>
                <a:gd name="T8" fmla="*/ 0 w 72"/>
                <a:gd name="T9" fmla="*/ 3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0" y="36"/>
                  </a:move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480" name="Freeform 600"/>
            <p:cNvSpPr>
              <a:spLocks/>
            </p:cNvSpPr>
            <p:nvPr/>
          </p:nvSpPr>
          <p:spPr bwMode="auto">
            <a:xfrm>
              <a:off x="2905" y="3510"/>
              <a:ext cx="15" cy="16"/>
            </a:xfrm>
            <a:custGeom>
              <a:avLst/>
              <a:gdLst>
                <a:gd name="T0" fmla="*/ 0 w 71"/>
                <a:gd name="T1" fmla="*/ 36 h 72"/>
                <a:gd name="T2" fmla="*/ 35 w 71"/>
                <a:gd name="T3" fmla="*/ 72 h 72"/>
                <a:gd name="T4" fmla="*/ 71 w 71"/>
                <a:gd name="T5" fmla="*/ 36 h 72"/>
                <a:gd name="T6" fmla="*/ 35 w 71"/>
                <a:gd name="T7" fmla="*/ 0 h 72"/>
                <a:gd name="T8" fmla="*/ 0 w 71"/>
                <a:gd name="T9" fmla="*/ 3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72">
                  <a:moveTo>
                    <a:pt x="0" y="36"/>
                  </a:moveTo>
                  <a:lnTo>
                    <a:pt x="35" y="72"/>
                  </a:lnTo>
                  <a:lnTo>
                    <a:pt x="71" y="36"/>
                  </a:lnTo>
                  <a:lnTo>
                    <a:pt x="35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481" name="Freeform 601"/>
            <p:cNvSpPr>
              <a:spLocks/>
            </p:cNvSpPr>
            <p:nvPr/>
          </p:nvSpPr>
          <p:spPr bwMode="auto">
            <a:xfrm>
              <a:off x="2942" y="3516"/>
              <a:ext cx="15" cy="16"/>
            </a:xfrm>
            <a:custGeom>
              <a:avLst/>
              <a:gdLst>
                <a:gd name="T0" fmla="*/ 0 w 72"/>
                <a:gd name="T1" fmla="*/ 36 h 72"/>
                <a:gd name="T2" fmla="*/ 36 w 72"/>
                <a:gd name="T3" fmla="*/ 72 h 72"/>
                <a:gd name="T4" fmla="*/ 72 w 72"/>
                <a:gd name="T5" fmla="*/ 36 h 72"/>
                <a:gd name="T6" fmla="*/ 36 w 72"/>
                <a:gd name="T7" fmla="*/ 0 h 72"/>
                <a:gd name="T8" fmla="*/ 0 w 72"/>
                <a:gd name="T9" fmla="*/ 3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0" y="36"/>
                  </a:move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482" name="Freeform 602"/>
            <p:cNvSpPr>
              <a:spLocks/>
            </p:cNvSpPr>
            <p:nvPr/>
          </p:nvSpPr>
          <p:spPr bwMode="auto">
            <a:xfrm>
              <a:off x="2978" y="3522"/>
              <a:ext cx="16" cy="16"/>
            </a:xfrm>
            <a:custGeom>
              <a:avLst/>
              <a:gdLst>
                <a:gd name="T0" fmla="*/ 0 w 71"/>
                <a:gd name="T1" fmla="*/ 35 h 71"/>
                <a:gd name="T2" fmla="*/ 35 w 71"/>
                <a:gd name="T3" fmla="*/ 71 h 71"/>
                <a:gd name="T4" fmla="*/ 71 w 71"/>
                <a:gd name="T5" fmla="*/ 35 h 71"/>
                <a:gd name="T6" fmla="*/ 35 w 71"/>
                <a:gd name="T7" fmla="*/ 0 h 71"/>
                <a:gd name="T8" fmla="*/ 0 w 71"/>
                <a:gd name="T9" fmla="*/ 3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71">
                  <a:moveTo>
                    <a:pt x="0" y="35"/>
                  </a:moveTo>
                  <a:lnTo>
                    <a:pt x="35" y="71"/>
                  </a:lnTo>
                  <a:lnTo>
                    <a:pt x="71" y="35"/>
                  </a:lnTo>
                  <a:lnTo>
                    <a:pt x="35" y="0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483" name="Freeform 603"/>
            <p:cNvSpPr>
              <a:spLocks/>
            </p:cNvSpPr>
            <p:nvPr/>
          </p:nvSpPr>
          <p:spPr bwMode="auto">
            <a:xfrm>
              <a:off x="3016" y="3516"/>
              <a:ext cx="15" cy="17"/>
            </a:xfrm>
            <a:custGeom>
              <a:avLst/>
              <a:gdLst>
                <a:gd name="T0" fmla="*/ 0 w 71"/>
                <a:gd name="T1" fmla="*/ 35 h 71"/>
                <a:gd name="T2" fmla="*/ 35 w 71"/>
                <a:gd name="T3" fmla="*/ 71 h 71"/>
                <a:gd name="T4" fmla="*/ 71 w 71"/>
                <a:gd name="T5" fmla="*/ 35 h 71"/>
                <a:gd name="T6" fmla="*/ 35 w 71"/>
                <a:gd name="T7" fmla="*/ 0 h 71"/>
                <a:gd name="T8" fmla="*/ 0 w 71"/>
                <a:gd name="T9" fmla="*/ 3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71">
                  <a:moveTo>
                    <a:pt x="0" y="35"/>
                  </a:moveTo>
                  <a:lnTo>
                    <a:pt x="35" y="71"/>
                  </a:lnTo>
                  <a:lnTo>
                    <a:pt x="71" y="35"/>
                  </a:lnTo>
                  <a:lnTo>
                    <a:pt x="35" y="0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484" name="Freeform 604"/>
            <p:cNvSpPr>
              <a:spLocks/>
            </p:cNvSpPr>
            <p:nvPr/>
          </p:nvSpPr>
          <p:spPr bwMode="auto">
            <a:xfrm>
              <a:off x="3052" y="3544"/>
              <a:ext cx="16" cy="16"/>
            </a:xfrm>
            <a:custGeom>
              <a:avLst/>
              <a:gdLst>
                <a:gd name="T0" fmla="*/ 0 w 71"/>
                <a:gd name="T1" fmla="*/ 35 h 71"/>
                <a:gd name="T2" fmla="*/ 35 w 71"/>
                <a:gd name="T3" fmla="*/ 71 h 71"/>
                <a:gd name="T4" fmla="*/ 71 w 71"/>
                <a:gd name="T5" fmla="*/ 35 h 71"/>
                <a:gd name="T6" fmla="*/ 35 w 71"/>
                <a:gd name="T7" fmla="*/ 0 h 71"/>
                <a:gd name="T8" fmla="*/ 0 w 71"/>
                <a:gd name="T9" fmla="*/ 3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71">
                  <a:moveTo>
                    <a:pt x="0" y="35"/>
                  </a:moveTo>
                  <a:lnTo>
                    <a:pt x="35" y="71"/>
                  </a:lnTo>
                  <a:lnTo>
                    <a:pt x="71" y="35"/>
                  </a:lnTo>
                  <a:lnTo>
                    <a:pt x="35" y="0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485" name="Freeform 605"/>
            <p:cNvSpPr>
              <a:spLocks/>
            </p:cNvSpPr>
            <p:nvPr/>
          </p:nvSpPr>
          <p:spPr bwMode="auto">
            <a:xfrm>
              <a:off x="3089" y="3570"/>
              <a:ext cx="16" cy="16"/>
            </a:xfrm>
            <a:custGeom>
              <a:avLst/>
              <a:gdLst>
                <a:gd name="T0" fmla="*/ 0 w 71"/>
                <a:gd name="T1" fmla="*/ 36 h 72"/>
                <a:gd name="T2" fmla="*/ 35 w 71"/>
                <a:gd name="T3" fmla="*/ 72 h 72"/>
                <a:gd name="T4" fmla="*/ 71 w 71"/>
                <a:gd name="T5" fmla="*/ 36 h 72"/>
                <a:gd name="T6" fmla="*/ 35 w 71"/>
                <a:gd name="T7" fmla="*/ 0 h 72"/>
                <a:gd name="T8" fmla="*/ 0 w 71"/>
                <a:gd name="T9" fmla="*/ 3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72">
                  <a:moveTo>
                    <a:pt x="0" y="36"/>
                  </a:moveTo>
                  <a:lnTo>
                    <a:pt x="35" y="72"/>
                  </a:lnTo>
                  <a:lnTo>
                    <a:pt x="71" y="36"/>
                  </a:lnTo>
                  <a:lnTo>
                    <a:pt x="35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486" name="Freeform 606"/>
            <p:cNvSpPr>
              <a:spLocks/>
            </p:cNvSpPr>
            <p:nvPr/>
          </p:nvSpPr>
          <p:spPr bwMode="auto">
            <a:xfrm>
              <a:off x="3126" y="3586"/>
              <a:ext cx="16" cy="16"/>
            </a:xfrm>
            <a:custGeom>
              <a:avLst/>
              <a:gdLst>
                <a:gd name="T0" fmla="*/ 0 w 71"/>
                <a:gd name="T1" fmla="*/ 36 h 71"/>
                <a:gd name="T2" fmla="*/ 35 w 71"/>
                <a:gd name="T3" fmla="*/ 71 h 71"/>
                <a:gd name="T4" fmla="*/ 71 w 71"/>
                <a:gd name="T5" fmla="*/ 36 h 71"/>
                <a:gd name="T6" fmla="*/ 35 w 71"/>
                <a:gd name="T7" fmla="*/ 0 h 71"/>
                <a:gd name="T8" fmla="*/ 0 w 71"/>
                <a:gd name="T9" fmla="*/ 3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71">
                  <a:moveTo>
                    <a:pt x="0" y="36"/>
                  </a:moveTo>
                  <a:lnTo>
                    <a:pt x="35" y="71"/>
                  </a:lnTo>
                  <a:lnTo>
                    <a:pt x="71" y="36"/>
                  </a:lnTo>
                  <a:lnTo>
                    <a:pt x="35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487" name="Freeform 607"/>
            <p:cNvSpPr>
              <a:spLocks/>
            </p:cNvSpPr>
            <p:nvPr/>
          </p:nvSpPr>
          <p:spPr bwMode="auto">
            <a:xfrm>
              <a:off x="3163" y="3588"/>
              <a:ext cx="16" cy="16"/>
            </a:xfrm>
            <a:custGeom>
              <a:avLst/>
              <a:gdLst>
                <a:gd name="T0" fmla="*/ 0 w 71"/>
                <a:gd name="T1" fmla="*/ 35 h 71"/>
                <a:gd name="T2" fmla="*/ 35 w 71"/>
                <a:gd name="T3" fmla="*/ 71 h 71"/>
                <a:gd name="T4" fmla="*/ 71 w 71"/>
                <a:gd name="T5" fmla="*/ 35 h 71"/>
                <a:gd name="T6" fmla="*/ 35 w 71"/>
                <a:gd name="T7" fmla="*/ 0 h 71"/>
                <a:gd name="T8" fmla="*/ 0 w 71"/>
                <a:gd name="T9" fmla="*/ 3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71">
                  <a:moveTo>
                    <a:pt x="0" y="35"/>
                  </a:moveTo>
                  <a:lnTo>
                    <a:pt x="35" y="71"/>
                  </a:lnTo>
                  <a:lnTo>
                    <a:pt x="71" y="35"/>
                  </a:lnTo>
                  <a:lnTo>
                    <a:pt x="35" y="0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488" name="Freeform 608"/>
            <p:cNvSpPr>
              <a:spLocks/>
            </p:cNvSpPr>
            <p:nvPr/>
          </p:nvSpPr>
          <p:spPr bwMode="auto">
            <a:xfrm>
              <a:off x="3201" y="3604"/>
              <a:ext cx="15" cy="16"/>
            </a:xfrm>
            <a:custGeom>
              <a:avLst/>
              <a:gdLst>
                <a:gd name="T0" fmla="*/ 0 w 71"/>
                <a:gd name="T1" fmla="*/ 36 h 72"/>
                <a:gd name="T2" fmla="*/ 35 w 71"/>
                <a:gd name="T3" fmla="*/ 72 h 72"/>
                <a:gd name="T4" fmla="*/ 71 w 71"/>
                <a:gd name="T5" fmla="*/ 36 h 72"/>
                <a:gd name="T6" fmla="*/ 35 w 71"/>
                <a:gd name="T7" fmla="*/ 0 h 72"/>
                <a:gd name="T8" fmla="*/ 0 w 71"/>
                <a:gd name="T9" fmla="*/ 3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72">
                  <a:moveTo>
                    <a:pt x="0" y="36"/>
                  </a:moveTo>
                  <a:lnTo>
                    <a:pt x="35" y="72"/>
                  </a:lnTo>
                  <a:lnTo>
                    <a:pt x="71" y="36"/>
                  </a:lnTo>
                  <a:lnTo>
                    <a:pt x="35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489" name="Freeform 609"/>
            <p:cNvSpPr>
              <a:spLocks/>
            </p:cNvSpPr>
            <p:nvPr/>
          </p:nvSpPr>
          <p:spPr bwMode="auto">
            <a:xfrm>
              <a:off x="3237" y="3634"/>
              <a:ext cx="15" cy="16"/>
            </a:xfrm>
            <a:custGeom>
              <a:avLst/>
              <a:gdLst>
                <a:gd name="T0" fmla="*/ 0 w 71"/>
                <a:gd name="T1" fmla="*/ 36 h 72"/>
                <a:gd name="T2" fmla="*/ 35 w 71"/>
                <a:gd name="T3" fmla="*/ 72 h 72"/>
                <a:gd name="T4" fmla="*/ 71 w 71"/>
                <a:gd name="T5" fmla="*/ 36 h 72"/>
                <a:gd name="T6" fmla="*/ 35 w 71"/>
                <a:gd name="T7" fmla="*/ 0 h 72"/>
                <a:gd name="T8" fmla="*/ 0 w 71"/>
                <a:gd name="T9" fmla="*/ 3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72">
                  <a:moveTo>
                    <a:pt x="0" y="36"/>
                  </a:moveTo>
                  <a:lnTo>
                    <a:pt x="35" y="72"/>
                  </a:lnTo>
                  <a:lnTo>
                    <a:pt x="71" y="36"/>
                  </a:lnTo>
                  <a:lnTo>
                    <a:pt x="35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490" name="Freeform 610"/>
            <p:cNvSpPr>
              <a:spLocks/>
            </p:cNvSpPr>
            <p:nvPr/>
          </p:nvSpPr>
          <p:spPr bwMode="auto">
            <a:xfrm>
              <a:off x="3274" y="3633"/>
              <a:ext cx="16" cy="17"/>
            </a:xfrm>
            <a:custGeom>
              <a:avLst/>
              <a:gdLst>
                <a:gd name="T0" fmla="*/ 0 w 71"/>
                <a:gd name="T1" fmla="*/ 35 h 71"/>
                <a:gd name="T2" fmla="*/ 35 w 71"/>
                <a:gd name="T3" fmla="*/ 71 h 71"/>
                <a:gd name="T4" fmla="*/ 71 w 71"/>
                <a:gd name="T5" fmla="*/ 35 h 71"/>
                <a:gd name="T6" fmla="*/ 35 w 71"/>
                <a:gd name="T7" fmla="*/ 0 h 71"/>
                <a:gd name="T8" fmla="*/ 0 w 71"/>
                <a:gd name="T9" fmla="*/ 3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71">
                  <a:moveTo>
                    <a:pt x="0" y="35"/>
                  </a:moveTo>
                  <a:lnTo>
                    <a:pt x="35" y="71"/>
                  </a:lnTo>
                  <a:lnTo>
                    <a:pt x="71" y="35"/>
                  </a:lnTo>
                  <a:lnTo>
                    <a:pt x="35" y="0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491" name="Freeform 611"/>
            <p:cNvSpPr>
              <a:spLocks/>
            </p:cNvSpPr>
            <p:nvPr/>
          </p:nvSpPr>
          <p:spPr bwMode="auto">
            <a:xfrm>
              <a:off x="3311" y="3686"/>
              <a:ext cx="16" cy="16"/>
            </a:xfrm>
            <a:custGeom>
              <a:avLst/>
              <a:gdLst>
                <a:gd name="T0" fmla="*/ 0 w 71"/>
                <a:gd name="T1" fmla="*/ 35 h 71"/>
                <a:gd name="T2" fmla="*/ 35 w 71"/>
                <a:gd name="T3" fmla="*/ 71 h 71"/>
                <a:gd name="T4" fmla="*/ 71 w 71"/>
                <a:gd name="T5" fmla="*/ 35 h 71"/>
                <a:gd name="T6" fmla="*/ 35 w 71"/>
                <a:gd name="T7" fmla="*/ 0 h 71"/>
                <a:gd name="T8" fmla="*/ 0 w 71"/>
                <a:gd name="T9" fmla="*/ 3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71">
                  <a:moveTo>
                    <a:pt x="0" y="35"/>
                  </a:moveTo>
                  <a:lnTo>
                    <a:pt x="35" y="71"/>
                  </a:lnTo>
                  <a:lnTo>
                    <a:pt x="71" y="35"/>
                  </a:lnTo>
                  <a:lnTo>
                    <a:pt x="35" y="0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492" name="Freeform 612"/>
            <p:cNvSpPr>
              <a:spLocks/>
            </p:cNvSpPr>
            <p:nvPr/>
          </p:nvSpPr>
          <p:spPr bwMode="auto">
            <a:xfrm>
              <a:off x="3348" y="3676"/>
              <a:ext cx="16" cy="17"/>
            </a:xfrm>
            <a:custGeom>
              <a:avLst/>
              <a:gdLst>
                <a:gd name="T0" fmla="*/ 0 w 71"/>
                <a:gd name="T1" fmla="*/ 36 h 72"/>
                <a:gd name="T2" fmla="*/ 36 w 71"/>
                <a:gd name="T3" fmla="*/ 72 h 72"/>
                <a:gd name="T4" fmla="*/ 71 w 71"/>
                <a:gd name="T5" fmla="*/ 36 h 72"/>
                <a:gd name="T6" fmla="*/ 36 w 71"/>
                <a:gd name="T7" fmla="*/ 0 h 72"/>
                <a:gd name="T8" fmla="*/ 0 w 71"/>
                <a:gd name="T9" fmla="*/ 3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72">
                  <a:moveTo>
                    <a:pt x="0" y="36"/>
                  </a:moveTo>
                  <a:lnTo>
                    <a:pt x="36" y="72"/>
                  </a:lnTo>
                  <a:lnTo>
                    <a:pt x="71" y="36"/>
                  </a:lnTo>
                  <a:lnTo>
                    <a:pt x="36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493" name="Freeform 613"/>
            <p:cNvSpPr>
              <a:spLocks/>
            </p:cNvSpPr>
            <p:nvPr/>
          </p:nvSpPr>
          <p:spPr bwMode="auto">
            <a:xfrm>
              <a:off x="3385" y="3693"/>
              <a:ext cx="16" cy="16"/>
            </a:xfrm>
            <a:custGeom>
              <a:avLst/>
              <a:gdLst>
                <a:gd name="T0" fmla="*/ 0 w 71"/>
                <a:gd name="T1" fmla="*/ 36 h 71"/>
                <a:gd name="T2" fmla="*/ 35 w 71"/>
                <a:gd name="T3" fmla="*/ 71 h 71"/>
                <a:gd name="T4" fmla="*/ 71 w 71"/>
                <a:gd name="T5" fmla="*/ 36 h 71"/>
                <a:gd name="T6" fmla="*/ 35 w 71"/>
                <a:gd name="T7" fmla="*/ 0 h 71"/>
                <a:gd name="T8" fmla="*/ 0 w 71"/>
                <a:gd name="T9" fmla="*/ 3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71">
                  <a:moveTo>
                    <a:pt x="0" y="36"/>
                  </a:moveTo>
                  <a:lnTo>
                    <a:pt x="35" y="71"/>
                  </a:lnTo>
                  <a:lnTo>
                    <a:pt x="71" y="36"/>
                  </a:lnTo>
                  <a:lnTo>
                    <a:pt x="35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494" name="Freeform 614"/>
            <p:cNvSpPr>
              <a:spLocks/>
            </p:cNvSpPr>
            <p:nvPr/>
          </p:nvSpPr>
          <p:spPr bwMode="auto">
            <a:xfrm>
              <a:off x="3422" y="3704"/>
              <a:ext cx="16" cy="16"/>
            </a:xfrm>
            <a:custGeom>
              <a:avLst/>
              <a:gdLst>
                <a:gd name="T0" fmla="*/ 0 w 71"/>
                <a:gd name="T1" fmla="*/ 35 h 71"/>
                <a:gd name="T2" fmla="*/ 35 w 71"/>
                <a:gd name="T3" fmla="*/ 71 h 71"/>
                <a:gd name="T4" fmla="*/ 71 w 71"/>
                <a:gd name="T5" fmla="*/ 35 h 71"/>
                <a:gd name="T6" fmla="*/ 35 w 71"/>
                <a:gd name="T7" fmla="*/ 0 h 71"/>
                <a:gd name="T8" fmla="*/ 0 w 71"/>
                <a:gd name="T9" fmla="*/ 3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71">
                  <a:moveTo>
                    <a:pt x="0" y="35"/>
                  </a:moveTo>
                  <a:lnTo>
                    <a:pt x="35" y="71"/>
                  </a:lnTo>
                  <a:lnTo>
                    <a:pt x="71" y="35"/>
                  </a:lnTo>
                  <a:lnTo>
                    <a:pt x="35" y="0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495" name="Freeform 615"/>
            <p:cNvSpPr>
              <a:spLocks/>
            </p:cNvSpPr>
            <p:nvPr/>
          </p:nvSpPr>
          <p:spPr bwMode="auto">
            <a:xfrm>
              <a:off x="3459" y="3708"/>
              <a:ext cx="15" cy="16"/>
            </a:xfrm>
            <a:custGeom>
              <a:avLst/>
              <a:gdLst>
                <a:gd name="T0" fmla="*/ 0 w 71"/>
                <a:gd name="T1" fmla="*/ 36 h 72"/>
                <a:gd name="T2" fmla="*/ 36 w 71"/>
                <a:gd name="T3" fmla="*/ 72 h 72"/>
                <a:gd name="T4" fmla="*/ 71 w 71"/>
                <a:gd name="T5" fmla="*/ 36 h 72"/>
                <a:gd name="T6" fmla="*/ 36 w 71"/>
                <a:gd name="T7" fmla="*/ 0 h 72"/>
                <a:gd name="T8" fmla="*/ 0 w 71"/>
                <a:gd name="T9" fmla="*/ 3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72">
                  <a:moveTo>
                    <a:pt x="0" y="36"/>
                  </a:moveTo>
                  <a:lnTo>
                    <a:pt x="36" y="72"/>
                  </a:lnTo>
                  <a:lnTo>
                    <a:pt x="71" y="36"/>
                  </a:lnTo>
                  <a:lnTo>
                    <a:pt x="36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496" name="Freeform 616"/>
            <p:cNvSpPr>
              <a:spLocks/>
            </p:cNvSpPr>
            <p:nvPr/>
          </p:nvSpPr>
          <p:spPr bwMode="auto">
            <a:xfrm>
              <a:off x="3496" y="3752"/>
              <a:ext cx="16" cy="17"/>
            </a:xfrm>
            <a:custGeom>
              <a:avLst/>
              <a:gdLst>
                <a:gd name="T0" fmla="*/ 0 w 71"/>
                <a:gd name="T1" fmla="*/ 36 h 71"/>
                <a:gd name="T2" fmla="*/ 36 w 71"/>
                <a:gd name="T3" fmla="*/ 71 h 71"/>
                <a:gd name="T4" fmla="*/ 71 w 71"/>
                <a:gd name="T5" fmla="*/ 36 h 71"/>
                <a:gd name="T6" fmla="*/ 36 w 71"/>
                <a:gd name="T7" fmla="*/ 0 h 71"/>
                <a:gd name="T8" fmla="*/ 0 w 71"/>
                <a:gd name="T9" fmla="*/ 3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71">
                  <a:moveTo>
                    <a:pt x="0" y="36"/>
                  </a:moveTo>
                  <a:lnTo>
                    <a:pt x="36" y="71"/>
                  </a:lnTo>
                  <a:lnTo>
                    <a:pt x="71" y="36"/>
                  </a:lnTo>
                  <a:lnTo>
                    <a:pt x="36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497" name="Freeform 617"/>
            <p:cNvSpPr>
              <a:spLocks/>
            </p:cNvSpPr>
            <p:nvPr/>
          </p:nvSpPr>
          <p:spPr bwMode="auto">
            <a:xfrm>
              <a:off x="3533" y="3756"/>
              <a:ext cx="15" cy="17"/>
            </a:xfrm>
            <a:custGeom>
              <a:avLst/>
              <a:gdLst>
                <a:gd name="T0" fmla="*/ 0 w 71"/>
                <a:gd name="T1" fmla="*/ 35 h 71"/>
                <a:gd name="T2" fmla="*/ 35 w 71"/>
                <a:gd name="T3" fmla="*/ 71 h 71"/>
                <a:gd name="T4" fmla="*/ 71 w 71"/>
                <a:gd name="T5" fmla="*/ 35 h 71"/>
                <a:gd name="T6" fmla="*/ 35 w 71"/>
                <a:gd name="T7" fmla="*/ 0 h 71"/>
                <a:gd name="T8" fmla="*/ 0 w 71"/>
                <a:gd name="T9" fmla="*/ 3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71">
                  <a:moveTo>
                    <a:pt x="0" y="35"/>
                  </a:moveTo>
                  <a:lnTo>
                    <a:pt x="35" y="71"/>
                  </a:lnTo>
                  <a:lnTo>
                    <a:pt x="71" y="35"/>
                  </a:lnTo>
                  <a:lnTo>
                    <a:pt x="35" y="0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498" name="Freeform 618"/>
            <p:cNvSpPr>
              <a:spLocks/>
            </p:cNvSpPr>
            <p:nvPr/>
          </p:nvSpPr>
          <p:spPr bwMode="auto">
            <a:xfrm>
              <a:off x="3570" y="3764"/>
              <a:ext cx="16" cy="16"/>
            </a:xfrm>
            <a:custGeom>
              <a:avLst/>
              <a:gdLst>
                <a:gd name="T0" fmla="*/ 0 w 71"/>
                <a:gd name="T1" fmla="*/ 35 h 71"/>
                <a:gd name="T2" fmla="*/ 36 w 71"/>
                <a:gd name="T3" fmla="*/ 71 h 71"/>
                <a:gd name="T4" fmla="*/ 71 w 71"/>
                <a:gd name="T5" fmla="*/ 35 h 71"/>
                <a:gd name="T6" fmla="*/ 36 w 71"/>
                <a:gd name="T7" fmla="*/ 0 h 71"/>
                <a:gd name="T8" fmla="*/ 0 w 71"/>
                <a:gd name="T9" fmla="*/ 3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71">
                  <a:moveTo>
                    <a:pt x="0" y="35"/>
                  </a:moveTo>
                  <a:lnTo>
                    <a:pt x="36" y="71"/>
                  </a:lnTo>
                  <a:lnTo>
                    <a:pt x="71" y="35"/>
                  </a:lnTo>
                  <a:lnTo>
                    <a:pt x="36" y="0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499" name="Freeform 619"/>
            <p:cNvSpPr>
              <a:spLocks/>
            </p:cNvSpPr>
            <p:nvPr/>
          </p:nvSpPr>
          <p:spPr bwMode="auto">
            <a:xfrm>
              <a:off x="3607" y="3781"/>
              <a:ext cx="15" cy="17"/>
            </a:xfrm>
            <a:custGeom>
              <a:avLst/>
              <a:gdLst>
                <a:gd name="T0" fmla="*/ 0 w 71"/>
                <a:gd name="T1" fmla="*/ 36 h 71"/>
                <a:gd name="T2" fmla="*/ 36 w 71"/>
                <a:gd name="T3" fmla="*/ 71 h 71"/>
                <a:gd name="T4" fmla="*/ 71 w 71"/>
                <a:gd name="T5" fmla="*/ 36 h 71"/>
                <a:gd name="T6" fmla="*/ 36 w 71"/>
                <a:gd name="T7" fmla="*/ 0 h 71"/>
                <a:gd name="T8" fmla="*/ 0 w 71"/>
                <a:gd name="T9" fmla="*/ 3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71">
                  <a:moveTo>
                    <a:pt x="0" y="36"/>
                  </a:moveTo>
                  <a:lnTo>
                    <a:pt x="36" y="71"/>
                  </a:lnTo>
                  <a:lnTo>
                    <a:pt x="71" y="36"/>
                  </a:lnTo>
                  <a:lnTo>
                    <a:pt x="36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500" name="Freeform 620"/>
            <p:cNvSpPr>
              <a:spLocks/>
            </p:cNvSpPr>
            <p:nvPr/>
          </p:nvSpPr>
          <p:spPr bwMode="auto">
            <a:xfrm>
              <a:off x="3644" y="3788"/>
              <a:ext cx="15" cy="16"/>
            </a:xfrm>
            <a:custGeom>
              <a:avLst/>
              <a:gdLst>
                <a:gd name="T0" fmla="*/ 0 w 71"/>
                <a:gd name="T1" fmla="*/ 35 h 71"/>
                <a:gd name="T2" fmla="*/ 36 w 71"/>
                <a:gd name="T3" fmla="*/ 71 h 71"/>
                <a:gd name="T4" fmla="*/ 71 w 71"/>
                <a:gd name="T5" fmla="*/ 35 h 71"/>
                <a:gd name="T6" fmla="*/ 36 w 71"/>
                <a:gd name="T7" fmla="*/ 0 h 71"/>
                <a:gd name="T8" fmla="*/ 0 w 71"/>
                <a:gd name="T9" fmla="*/ 3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71">
                  <a:moveTo>
                    <a:pt x="0" y="35"/>
                  </a:moveTo>
                  <a:lnTo>
                    <a:pt x="36" y="71"/>
                  </a:lnTo>
                  <a:lnTo>
                    <a:pt x="71" y="35"/>
                  </a:lnTo>
                  <a:lnTo>
                    <a:pt x="36" y="0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501" name="Freeform 621"/>
            <p:cNvSpPr>
              <a:spLocks/>
            </p:cNvSpPr>
            <p:nvPr/>
          </p:nvSpPr>
          <p:spPr bwMode="auto">
            <a:xfrm>
              <a:off x="3680" y="3792"/>
              <a:ext cx="16" cy="16"/>
            </a:xfrm>
            <a:custGeom>
              <a:avLst/>
              <a:gdLst>
                <a:gd name="T0" fmla="*/ 0 w 71"/>
                <a:gd name="T1" fmla="*/ 36 h 72"/>
                <a:gd name="T2" fmla="*/ 36 w 71"/>
                <a:gd name="T3" fmla="*/ 72 h 72"/>
                <a:gd name="T4" fmla="*/ 71 w 71"/>
                <a:gd name="T5" fmla="*/ 36 h 72"/>
                <a:gd name="T6" fmla="*/ 36 w 71"/>
                <a:gd name="T7" fmla="*/ 0 h 72"/>
                <a:gd name="T8" fmla="*/ 0 w 71"/>
                <a:gd name="T9" fmla="*/ 3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72">
                  <a:moveTo>
                    <a:pt x="0" y="36"/>
                  </a:moveTo>
                  <a:lnTo>
                    <a:pt x="36" y="72"/>
                  </a:lnTo>
                  <a:lnTo>
                    <a:pt x="71" y="36"/>
                  </a:lnTo>
                  <a:lnTo>
                    <a:pt x="36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502" name="Freeform 622"/>
            <p:cNvSpPr>
              <a:spLocks/>
            </p:cNvSpPr>
            <p:nvPr/>
          </p:nvSpPr>
          <p:spPr bwMode="auto">
            <a:xfrm>
              <a:off x="3718" y="3810"/>
              <a:ext cx="15" cy="16"/>
            </a:xfrm>
            <a:custGeom>
              <a:avLst/>
              <a:gdLst>
                <a:gd name="T0" fmla="*/ 0 w 71"/>
                <a:gd name="T1" fmla="*/ 36 h 71"/>
                <a:gd name="T2" fmla="*/ 36 w 71"/>
                <a:gd name="T3" fmla="*/ 71 h 71"/>
                <a:gd name="T4" fmla="*/ 71 w 71"/>
                <a:gd name="T5" fmla="*/ 36 h 71"/>
                <a:gd name="T6" fmla="*/ 36 w 71"/>
                <a:gd name="T7" fmla="*/ 0 h 71"/>
                <a:gd name="T8" fmla="*/ 0 w 71"/>
                <a:gd name="T9" fmla="*/ 3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71">
                  <a:moveTo>
                    <a:pt x="0" y="36"/>
                  </a:moveTo>
                  <a:lnTo>
                    <a:pt x="36" y="71"/>
                  </a:lnTo>
                  <a:lnTo>
                    <a:pt x="71" y="36"/>
                  </a:lnTo>
                  <a:lnTo>
                    <a:pt x="36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503" name="Freeform 623"/>
            <p:cNvSpPr>
              <a:spLocks/>
            </p:cNvSpPr>
            <p:nvPr/>
          </p:nvSpPr>
          <p:spPr bwMode="auto">
            <a:xfrm>
              <a:off x="3755" y="3817"/>
              <a:ext cx="15" cy="17"/>
            </a:xfrm>
            <a:custGeom>
              <a:avLst/>
              <a:gdLst>
                <a:gd name="T0" fmla="*/ 0 w 71"/>
                <a:gd name="T1" fmla="*/ 36 h 72"/>
                <a:gd name="T2" fmla="*/ 36 w 71"/>
                <a:gd name="T3" fmla="*/ 72 h 72"/>
                <a:gd name="T4" fmla="*/ 71 w 71"/>
                <a:gd name="T5" fmla="*/ 36 h 72"/>
                <a:gd name="T6" fmla="*/ 36 w 71"/>
                <a:gd name="T7" fmla="*/ 0 h 72"/>
                <a:gd name="T8" fmla="*/ 0 w 71"/>
                <a:gd name="T9" fmla="*/ 3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72">
                  <a:moveTo>
                    <a:pt x="0" y="36"/>
                  </a:moveTo>
                  <a:lnTo>
                    <a:pt x="36" y="72"/>
                  </a:lnTo>
                  <a:lnTo>
                    <a:pt x="71" y="36"/>
                  </a:lnTo>
                  <a:lnTo>
                    <a:pt x="36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504" name="Freeform 624"/>
            <p:cNvSpPr>
              <a:spLocks/>
            </p:cNvSpPr>
            <p:nvPr/>
          </p:nvSpPr>
          <p:spPr bwMode="auto">
            <a:xfrm>
              <a:off x="2609" y="2872"/>
              <a:ext cx="15" cy="17"/>
            </a:xfrm>
            <a:custGeom>
              <a:avLst/>
              <a:gdLst>
                <a:gd name="T0" fmla="*/ 0 w 72"/>
                <a:gd name="T1" fmla="*/ 72 h 72"/>
                <a:gd name="T2" fmla="*/ 36 w 72"/>
                <a:gd name="T3" fmla="*/ 0 h 72"/>
                <a:gd name="T4" fmla="*/ 72 w 72"/>
                <a:gd name="T5" fmla="*/ 72 h 72"/>
                <a:gd name="T6" fmla="*/ 0 w 72"/>
                <a:gd name="T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72">
                  <a:moveTo>
                    <a:pt x="0" y="72"/>
                  </a:moveTo>
                  <a:lnTo>
                    <a:pt x="36" y="0"/>
                  </a:lnTo>
                  <a:lnTo>
                    <a:pt x="72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505" name="Freeform 625"/>
            <p:cNvSpPr>
              <a:spLocks/>
            </p:cNvSpPr>
            <p:nvPr/>
          </p:nvSpPr>
          <p:spPr bwMode="auto">
            <a:xfrm>
              <a:off x="2646" y="2884"/>
              <a:ext cx="15" cy="17"/>
            </a:xfrm>
            <a:custGeom>
              <a:avLst/>
              <a:gdLst>
                <a:gd name="T0" fmla="*/ 0 w 72"/>
                <a:gd name="T1" fmla="*/ 71 h 71"/>
                <a:gd name="T2" fmla="*/ 36 w 72"/>
                <a:gd name="T3" fmla="*/ 0 h 71"/>
                <a:gd name="T4" fmla="*/ 72 w 72"/>
                <a:gd name="T5" fmla="*/ 71 h 71"/>
                <a:gd name="T6" fmla="*/ 0 w 72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71">
                  <a:moveTo>
                    <a:pt x="0" y="71"/>
                  </a:moveTo>
                  <a:lnTo>
                    <a:pt x="36" y="0"/>
                  </a:lnTo>
                  <a:lnTo>
                    <a:pt x="72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506" name="Freeform 626"/>
            <p:cNvSpPr>
              <a:spLocks/>
            </p:cNvSpPr>
            <p:nvPr/>
          </p:nvSpPr>
          <p:spPr bwMode="auto">
            <a:xfrm>
              <a:off x="2683" y="2932"/>
              <a:ext cx="15" cy="16"/>
            </a:xfrm>
            <a:custGeom>
              <a:avLst/>
              <a:gdLst>
                <a:gd name="T0" fmla="*/ 0 w 72"/>
                <a:gd name="T1" fmla="*/ 72 h 72"/>
                <a:gd name="T2" fmla="*/ 36 w 72"/>
                <a:gd name="T3" fmla="*/ 0 h 72"/>
                <a:gd name="T4" fmla="*/ 72 w 72"/>
                <a:gd name="T5" fmla="*/ 72 h 72"/>
                <a:gd name="T6" fmla="*/ 0 w 72"/>
                <a:gd name="T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72">
                  <a:moveTo>
                    <a:pt x="0" y="72"/>
                  </a:moveTo>
                  <a:lnTo>
                    <a:pt x="36" y="0"/>
                  </a:lnTo>
                  <a:lnTo>
                    <a:pt x="72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507" name="Freeform 627"/>
            <p:cNvSpPr>
              <a:spLocks/>
            </p:cNvSpPr>
            <p:nvPr/>
          </p:nvSpPr>
          <p:spPr bwMode="auto">
            <a:xfrm>
              <a:off x="2720" y="2932"/>
              <a:ext cx="15" cy="16"/>
            </a:xfrm>
            <a:custGeom>
              <a:avLst/>
              <a:gdLst>
                <a:gd name="T0" fmla="*/ 0 w 72"/>
                <a:gd name="T1" fmla="*/ 72 h 72"/>
                <a:gd name="T2" fmla="*/ 36 w 72"/>
                <a:gd name="T3" fmla="*/ 0 h 72"/>
                <a:gd name="T4" fmla="*/ 72 w 72"/>
                <a:gd name="T5" fmla="*/ 72 h 72"/>
                <a:gd name="T6" fmla="*/ 0 w 72"/>
                <a:gd name="T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72">
                  <a:moveTo>
                    <a:pt x="0" y="72"/>
                  </a:moveTo>
                  <a:lnTo>
                    <a:pt x="36" y="0"/>
                  </a:lnTo>
                  <a:lnTo>
                    <a:pt x="72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508" name="Freeform 628"/>
            <p:cNvSpPr>
              <a:spLocks/>
            </p:cNvSpPr>
            <p:nvPr/>
          </p:nvSpPr>
          <p:spPr bwMode="auto">
            <a:xfrm>
              <a:off x="2757" y="2964"/>
              <a:ext cx="15" cy="16"/>
            </a:xfrm>
            <a:custGeom>
              <a:avLst/>
              <a:gdLst>
                <a:gd name="T0" fmla="*/ 0 w 72"/>
                <a:gd name="T1" fmla="*/ 71 h 71"/>
                <a:gd name="T2" fmla="*/ 36 w 72"/>
                <a:gd name="T3" fmla="*/ 0 h 71"/>
                <a:gd name="T4" fmla="*/ 72 w 72"/>
                <a:gd name="T5" fmla="*/ 71 h 71"/>
                <a:gd name="T6" fmla="*/ 0 w 72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71">
                  <a:moveTo>
                    <a:pt x="0" y="71"/>
                  </a:moveTo>
                  <a:lnTo>
                    <a:pt x="36" y="0"/>
                  </a:lnTo>
                  <a:lnTo>
                    <a:pt x="72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509" name="Freeform 629"/>
            <p:cNvSpPr>
              <a:spLocks/>
            </p:cNvSpPr>
            <p:nvPr/>
          </p:nvSpPr>
          <p:spPr bwMode="auto">
            <a:xfrm>
              <a:off x="2794" y="2948"/>
              <a:ext cx="15" cy="16"/>
            </a:xfrm>
            <a:custGeom>
              <a:avLst/>
              <a:gdLst>
                <a:gd name="T0" fmla="*/ 0 w 72"/>
                <a:gd name="T1" fmla="*/ 71 h 71"/>
                <a:gd name="T2" fmla="*/ 36 w 72"/>
                <a:gd name="T3" fmla="*/ 0 h 71"/>
                <a:gd name="T4" fmla="*/ 72 w 72"/>
                <a:gd name="T5" fmla="*/ 71 h 71"/>
                <a:gd name="T6" fmla="*/ 0 w 72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71">
                  <a:moveTo>
                    <a:pt x="0" y="71"/>
                  </a:moveTo>
                  <a:lnTo>
                    <a:pt x="36" y="0"/>
                  </a:lnTo>
                  <a:lnTo>
                    <a:pt x="72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510" name="Freeform 630"/>
            <p:cNvSpPr>
              <a:spLocks/>
            </p:cNvSpPr>
            <p:nvPr/>
          </p:nvSpPr>
          <p:spPr bwMode="auto">
            <a:xfrm>
              <a:off x="2831" y="2961"/>
              <a:ext cx="15" cy="17"/>
            </a:xfrm>
            <a:custGeom>
              <a:avLst/>
              <a:gdLst>
                <a:gd name="T0" fmla="*/ 0 w 72"/>
                <a:gd name="T1" fmla="*/ 72 h 72"/>
                <a:gd name="T2" fmla="*/ 36 w 72"/>
                <a:gd name="T3" fmla="*/ 0 h 72"/>
                <a:gd name="T4" fmla="*/ 72 w 72"/>
                <a:gd name="T5" fmla="*/ 72 h 72"/>
                <a:gd name="T6" fmla="*/ 0 w 72"/>
                <a:gd name="T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72">
                  <a:moveTo>
                    <a:pt x="0" y="72"/>
                  </a:moveTo>
                  <a:lnTo>
                    <a:pt x="36" y="0"/>
                  </a:lnTo>
                  <a:lnTo>
                    <a:pt x="72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511" name="Freeform 631"/>
            <p:cNvSpPr>
              <a:spLocks/>
            </p:cNvSpPr>
            <p:nvPr/>
          </p:nvSpPr>
          <p:spPr bwMode="auto">
            <a:xfrm>
              <a:off x="2868" y="3022"/>
              <a:ext cx="15" cy="17"/>
            </a:xfrm>
            <a:custGeom>
              <a:avLst/>
              <a:gdLst>
                <a:gd name="T0" fmla="*/ 0 w 72"/>
                <a:gd name="T1" fmla="*/ 72 h 72"/>
                <a:gd name="T2" fmla="*/ 36 w 72"/>
                <a:gd name="T3" fmla="*/ 0 h 72"/>
                <a:gd name="T4" fmla="*/ 72 w 72"/>
                <a:gd name="T5" fmla="*/ 72 h 72"/>
                <a:gd name="T6" fmla="*/ 0 w 72"/>
                <a:gd name="T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72">
                  <a:moveTo>
                    <a:pt x="0" y="72"/>
                  </a:moveTo>
                  <a:lnTo>
                    <a:pt x="36" y="0"/>
                  </a:lnTo>
                  <a:lnTo>
                    <a:pt x="72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512" name="Freeform 632"/>
            <p:cNvSpPr>
              <a:spLocks/>
            </p:cNvSpPr>
            <p:nvPr/>
          </p:nvSpPr>
          <p:spPr bwMode="auto">
            <a:xfrm>
              <a:off x="2905" y="2939"/>
              <a:ext cx="15" cy="17"/>
            </a:xfrm>
            <a:custGeom>
              <a:avLst/>
              <a:gdLst>
                <a:gd name="T0" fmla="*/ 0 w 71"/>
                <a:gd name="T1" fmla="*/ 72 h 72"/>
                <a:gd name="T2" fmla="*/ 35 w 71"/>
                <a:gd name="T3" fmla="*/ 0 h 72"/>
                <a:gd name="T4" fmla="*/ 71 w 71"/>
                <a:gd name="T5" fmla="*/ 72 h 72"/>
                <a:gd name="T6" fmla="*/ 0 w 71"/>
                <a:gd name="T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72">
                  <a:moveTo>
                    <a:pt x="0" y="72"/>
                  </a:moveTo>
                  <a:lnTo>
                    <a:pt x="35" y="0"/>
                  </a:lnTo>
                  <a:lnTo>
                    <a:pt x="71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513" name="Freeform 633"/>
            <p:cNvSpPr>
              <a:spLocks/>
            </p:cNvSpPr>
            <p:nvPr/>
          </p:nvSpPr>
          <p:spPr bwMode="auto">
            <a:xfrm>
              <a:off x="2942" y="2989"/>
              <a:ext cx="15" cy="16"/>
            </a:xfrm>
            <a:custGeom>
              <a:avLst/>
              <a:gdLst>
                <a:gd name="T0" fmla="*/ 0 w 72"/>
                <a:gd name="T1" fmla="*/ 71 h 71"/>
                <a:gd name="T2" fmla="*/ 36 w 72"/>
                <a:gd name="T3" fmla="*/ 0 h 71"/>
                <a:gd name="T4" fmla="*/ 72 w 72"/>
                <a:gd name="T5" fmla="*/ 71 h 71"/>
                <a:gd name="T6" fmla="*/ 0 w 72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71">
                  <a:moveTo>
                    <a:pt x="0" y="71"/>
                  </a:moveTo>
                  <a:lnTo>
                    <a:pt x="36" y="0"/>
                  </a:lnTo>
                  <a:lnTo>
                    <a:pt x="72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514" name="Freeform 634"/>
            <p:cNvSpPr>
              <a:spLocks/>
            </p:cNvSpPr>
            <p:nvPr/>
          </p:nvSpPr>
          <p:spPr bwMode="auto">
            <a:xfrm>
              <a:off x="2978" y="2953"/>
              <a:ext cx="16" cy="16"/>
            </a:xfrm>
            <a:custGeom>
              <a:avLst/>
              <a:gdLst>
                <a:gd name="T0" fmla="*/ 0 w 71"/>
                <a:gd name="T1" fmla="*/ 72 h 72"/>
                <a:gd name="T2" fmla="*/ 35 w 71"/>
                <a:gd name="T3" fmla="*/ 0 h 72"/>
                <a:gd name="T4" fmla="*/ 71 w 71"/>
                <a:gd name="T5" fmla="*/ 72 h 72"/>
                <a:gd name="T6" fmla="*/ 0 w 71"/>
                <a:gd name="T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72">
                  <a:moveTo>
                    <a:pt x="0" y="72"/>
                  </a:moveTo>
                  <a:lnTo>
                    <a:pt x="35" y="0"/>
                  </a:lnTo>
                  <a:lnTo>
                    <a:pt x="71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515" name="Freeform 635"/>
            <p:cNvSpPr>
              <a:spLocks/>
            </p:cNvSpPr>
            <p:nvPr/>
          </p:nvSpPr>
          <p:spPr bwMode="auto">
            <a:xfrm>
              <a:off x="3016" y="2964"/>
              <a:ext cx="15" cy="16"/>
            </a:xfrm>
            <a:custGeom>
              <a:avLst/>
              <a:gdLst>
                <a:gd name="T0" fmla="*/ 0 w 71"/>
                <a:gd name="T1" fmla="*/ 71 h 71"/>
                <a:gd name="T2" fmla="*/ 35 w 71"/>
                <a:gd name="T3" fmla="*/ 0 h 71"/>
                <a:gd name="T4" fmla="*/ 71 w 71"/>
                <a:gd name="T5" fmla="*/ 71 h 71"/>
                <a:gd name="T6" fmla="*/ 0 w 71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71">
                  <a:moveTo>
                    <a:pt x="0" y="71"/>
                  </a:moveTo>
                  <a:lnTo>
                    <a:pt x="35" y="0"/>
                  </a:lnTo>
                  <a:lnTo>
                    <a:pt x="71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516" name="Freeform 636"/>
            <p:cNvSpPr>
              <a:spLocks/>
            </p:cNvSpPr>
            <p:nvPr/>
          </p:nvSpPr>
          <p:spPr bwMode="auto">
            <a:xfrm>
              <a:off x="3052" y="2984"/>
              <a:ext cx="16" cy="16"/>
            </a:xfrm>
            <a:custGeom>
              <a:avLst/>
              <a:gdLst>
                <a:gd name="T0" fmla="*/ 0 w 71"/>
                <a:gd name="T1" fmla="*/ 71 h 71"/>
                <a:gd name="T2" fmla="*/ 35 w 71"/>
                <a:gd name="T3" fmla="*/ 0 h 71"/>
                <a:gd name="T4" fmla="*/ 71 w 71"/>
                <a:gd name="T5" fmla="*/ 71 h 71"/>
                <a:gd name="T6" fmla="*/ 0 w 71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71">
                  <a:moveTo>
                    <a:pt x="0" y="71"/>
                  </a:moveTo>
                  <a:lnTo>
                    <a:pt x="35" y="0"/>
                  </a:lnTo>
                  <a:lnTo>
                    <a:pt x="71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517" name="Freeform 637"/>
            <p:cNvSpPr>
              <a:spLocks/>
            </p:cNvSpPr>
            <p:nvPr/>
          </p:nvSpPr>
          <p:spPr bwMode="auto">
            <a:xfrm>
              <a:off x="3089" y="2963"/>
              <a:ext cx="16" cy="16"/>
            </a:xfrm>
            <a:custGeom>
              <a:avLst/>
              <a:gdLst>
                <a:gd name="T0" fmla="*/ 0 w 71"/>
                <a:gd name="T1" fmla="*/ 72 h 72"/>
                <a:gd name="T2" fmla="*/ 35 w 71"/>
                <a:gd name="T3" fmla="*/ 0 h 72"/>
                <a:gd name="T4" fmla="*/ 71 w 71"/>
                <a:gd name="T5" fmla="*/ 72 h 72"/>
                <a:gd name="T6" fmla="*/ 0 w 71"/>
                <a:gd name="T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72">
                  <a:moveTo>
                    <a:pt x="0" y="72"/>
                  </a:moveTo>
                  <a:lnTo>
                    <a:pt x="35" y="0"/>
                  </a:lnTo>
                  <a:lnTo>
                    <a:pt x="71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518" name="Freeform 638"/>
            <p:cNvSpPr>
              <a:spLocks/>
            </p:cNvSpPr>
            <p:nvPr/>
          </p:nvSpPr>
          <p:spPr bwMode="auto">
            <a:xfrm>
              <a:off x="3126" y="3005"/>
              <a:ext cx="16" cy="17"/>
            </a:xfrm>
            <a:custGeom>
              <a:avLst/>
              <a:gdLst>
                <a:gd name="T0" fmla="*/ 0 w 71"/>
                <a:gd name="T1" fmla="*/ 72 h 72"/>
                <a:gd name="T2" fmla="*/ 35 w 71"/>
                <a:gd name="T3" fmla="*/ 0 h 72"/>
                <a:gd name="T4" fmla="*/ 71 w 71"/>
                <a:gd name="T5" fmla="*/ 72 h 72"/>
                <a:gd name="T6" fmla="*/ 0 w 71"/>
                <a:gd name="T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72">
                  <a:moveTo>
                    <a:pt x="0" y="72"/>
                  </a:moveTo>
                  <a:lnTo>
                    <a:pt x="35" y="0"/>
                  </a:lnTo>
                  <a:lnTo>
                    <a:pt x="71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519" name="Freeform 639"/>
            <p:cNvSpPr>
              <a:spLocks/>
            </p:cNvSpPr>
            <p:nvPr/>
          </p:nvSpPr>
          <p:spPr bwMode="auto">
            <a:xfrm>
              <a:off x="3163" y="2992"/>
              <a:ext cx="16" cy="16"/>
            </a:xfrm>
            <a:custGeom>
              <a:avLst/>
              <a:gdLst>
                <a:gd name="T0" fmla="*/ 0 w 71"/>
                <a:gd name="T1" fmla="*/ 72 h 72"/>
                <a:gd name="T2" fmla="*/ 35 w 71"/>
                <a:gd name="T3" fmla="*/ 0 h 72"/>
                <a:gd name="T4" fmla="*/ 71 w 71"/>
                <a:gd name="T5" fmla="*/ 72 h 72"/>
                <a:gd name="T6" fmla="*/ 0 w 71"/>
                <a:gd name="T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72">
                  <a:moveTo>
                    <a:pt x="0" y="72"/>
                  </a:moveTo>
                  <a:lnTo>
                    <a:pt x="35" y="0"/>
                  </a:lnTo>
                  <a:lnTo>
                    <a:pt x="71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520" name="Freeform 640"/>
            <p:cNvSpPr>
              <a:spLocks/>
            </p:cNvSpPr>
            <p:nvPr/>
          </p:nvSpPr>
          <p:spPr bwMode="auto">
            <a:xfrm>
              <a:off x="3201" y="3009"/>
              <a:ext cx="15" cy="17"/>
            </a:xfrm>
            <a:custGeom>
              <a:avLst/>
              <a:gdLst>
                <a:gd name="T0" fmla="*/ 0 w 71"/>
                <a:gd name="T1" fmla="*/ 71 h 71"/>
                <a:gd name="T2" fmla="*/ 35 w 71"/>
                <a:gd name="T3" fmla="*/ 0 h 71"/>
                <a:gd name="T4" fmla="*/ 71 w 71"/>
                <a:gd name="T5" fmla="*/ 71 h 71"/>
                <a:gd name="T6" fmla="*/ 0 w 71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71">
                  <a:moveTo>
                    <a:pt x="0" y="71"/>
                  </a:moveTo>
                  <a:lnTo>
                    <a:pt x="35" y="0"/>
                  </a:lnTo>
                  <a:lnTo>
                    <a:pt x="71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521" name="Freeform 641"/>
            <p:cNvSpPr>
              <a:spLocks/>
            </p:cNvSpPr>
            <p:nvPr/>
          </p:nvSpPr>
          <p:spPr bwMode="auto">
            <a:xfrm>
              <a:off x="3237" y="3074"/>
              <a:ext cx="15" cy="17"/>
            </a:xfrm>
            <a:custGeom>
              <a:avLst/>
              <a:gdLst>
                <a:gd name="T0" fmla="*/ 0 w 71"/>
                <a:gd name="T1" fmla="*/ 72 h 72"/>
                <a:gd name="T2" fmla="*/ 35 w 71"/>
                <a:gd name="T3" fmla="*/ 0 h 72"/>
                <a:gd name="T4" fmla="*/ 71 w 71"/>
                <a:gd name="T5" fmla="*/ 72 h 72"/>
                <a:gd name="T6" fmla="*/ 0 w 71"/>
                <a:gd name="T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72">
                  <a:moveTo>
                    <a:pt x="0" y="72"/>
                  </a:moveTo>
                  <a:lnTo>
                    <a:pt x="35" y="0"/>
                  </a:lnTo>
                  <a:lnTo>
                    <a:pt x="71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522" name="Freeform 642"/>
            <p:cNvSpPr>
              <a:spLocks/>
            </p:cNvSpPr>
            <p:nvPr/>
          </p:nvSpPr>
          <p:spPr bwMode="auto">
            <a:xfrm>
              <a:off x="3274" y="3104"/>
              <a:ext cx="16" cy="16"/>
            </a:xfrm>
            <a:custGeom>
              <a:avLst/>
              <a:gdLst>
                <a:gd name="T0" fmla="*/ 0 w 71"/>
                <a:gd name="T1" fmla="*/ 72 h 72"/>
                <a:gd name="T2" fmla="*/ 35 w 71"/>
                <a:gd name="T3" fmla="*/ 0 h 72"/>
                <a:gd name="T4" fmla="*/ 71 w 71"/>
                <a:gd name="T5" fmla="*/ 72 h 72"/>
                <a:gd name="T6" fmla="*/ 0 w 71"/>
                <a:gd name="T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72">
                  <a:moveTo>
                    <a:pt x="0" y="72"/>
                  </a:moveTo>
                  <a:lnTo>
                    <a:pt x="35" y="0"/>
                  </a:lnTo>
                  <a:lnTo>
                    <a:pt x="71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523" name="Freeform 643"/>
            <p:cNvSpPr>
              <a:spLocks/>
            </p:cNvSpPr>
            <p:nvPr/>
          </p:nvSpPr>
          <p:spPr bwMode="auto">
            <a:xfrm>
              <a:off x="3311" y="3107"/>
              <a:ext cx="16" cy="16"/>
            </a:xfrm>
            <a:custGeom>
              <a:avLst/>
              <a:gdLst>
                <a:gd name="T0" fmla="*/ 0 w 71"/>
                <a:gd name="T1" fmla="*/ 71 h 71"/>
                <a:gd name="T2" fmla="*/ 35 w 71"/>
                <a:gd name="T3" fmla="*/ 0 h 71"/>
                <a:gd name="T4" fmla="*/ 71 w 71"/>
                <a:gd name="T5" fmla="*/ 71 h 71"/>
                <a:gd name="T6" fmla="*/ 0 w 71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71">
                  <a:moveTo>
                    <a:pt x="0" y="71"/>
                  </a:moveTo>
                  <a:lnTo>
                    <a:pt x="35" y="0"/>
                  </a:lnTo>
                  <a:lnTo>
                    <a:pt x="71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524" name="Freeform 644"/>
            <p:cNvSpPr>
              <a:spLocks/>
            </p:cNvSpPr>
            <p:nvPr/>
          </p:nvSpPr>
          <p:spPr bwMode="auto">
            <a:xfrm>
              <a:off x="3348" y="3066"/>
              <a:ext cx="16" cy="16"/>
            </a:xfrm>
            <a:custGeom>
              <a:avLst/>
              <a:gdLst>
                <a:gd name="T0" fmla="*/ 0 w 71"/>
                <a:gd name="T1" fmla="*/ 72 h 72"/>
                <a:gd name="T2" fmla="*/ 36 w 71"/>
                <a:gd name="T3" fmla="*/ 0 h 72"/>
                <a:gd name="T4" fmla="*/ 71 w 71"/>
                <a:gd name="T5" fmla="*/ 72 h 72"/>
                <a:gd name="T6" fmla="*/ 0 w 71"/>
                <a:gd name="T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72">
                  <a:moveTo>
                    <a:pt x="0" y="72"/>
                  </a:moveTo>
                  <a:lnTo>
                    <a:pt x="36" y="0"/>
                  </a:lnTo>
                  <a:lnTo>
                    <a:pt x="71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525" name="Freeform 645"/>
            <p:cNvSpPr>
              <a:spLocks/>
            </p:cNvSpPr>
            <p:nvPr/>
          </p:nvSpPr>
          <p:spPr bwMode="auto">
            <a:xfrm>
              <a:off x="3385" y="3089"/>
              <a:ext cx="16" cy="15"/>
            </a:xfrm>
            <a:custGeom>
              <a:avLst/>
              <a:gdLst>
                <a:gd name="T0" fmla="*/ 0 w 71"/>
                <a:gd name="T1" fmla="*/ 72 h 72"/>
                <a:gd name="T2" fmla="*/ 35 w 71"/>
                <a:gd name="T3" fmla="*/ 0 h 72"/>
                <a:gd name="T4" fmla="*/ 71 w 71"/>
                <a:gd name="T5" fmla="*/ 72 h 72"/>
                <a:gd name="T6" fmla="*/ 0 w 71"/>
                <a:gd name="T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72">
                  <a:moveTo>
                    <a:pt x="0" y="72"/>
                  </a:moveTo>
                  <a:lnTo>
                    <a:pt x="35" y="0"/>
                  </a:lnTo>
                  <a:lnTo>
                    <a:pt x="71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526" name="Freeform 646"/>
            <p:cNvSpPr>
              <a:spLocks/>
            </p:cNvSpPr>
            <p:nvPr/>
          </p:nvSpPr>
          <p:spPr bwMode="auto">
            <a:xfrm>
              <a:off x="3422" y="3097"/>
              <a:ext cx="16" cy="16"/>
            </a:xfrm>
            <a:custGeom>
              <a:avLst/>
              <a:gdLst>
                <a:gd name="T0" fmla="*/ 0 w 71"/>
                <a:gd name="T1" fmla="*/ 72 h 72"/>
                <a:gd name="T2" fmla="*/ 35 w 71"/>
                <a:gd name="T3" fmla="*/ 0 h 72"/>
                <a:gd name="T4" fmla="*/ 71 w 71"/>
                <a:gd name="T5" fmla="*/ 72 h 72"/>
                <a:gd name="T6" fmla="*/ 0 w 71"/>
                <a:gd name="T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72">
                  <a:moveTo>
                    <a:pt x="0" y="72"/>
                  </a:moveTo>
                  <a:lnTo>
                    <a:pt x="35" y="0"/>
                  </a:lnTo>
                  <a:lnTo>
                    <a:pt x="71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527" name="Freeform 647"/>
            <p:cNvSpPr>
              <a:spLocks/>
            </p:cNvSpPr>
            <p:nvPr/>
          </p:nvSpPr>
          <p:spPr bwMode="auto">
            <a:xfrm>
              <a:off x="3459" y="3094"/>
              <a:ext cx="15" cy="16"/>
            </a:xfrm>
            <a:custGeom>
              <a:avLst/>
              <a:gdLst>
                <a:gd name="T0" fmla="*/ 0 w 71"/>
                <a:gd name="T1" fmla="*/ 71 h 71"/>
                <a:gd name="T2" fmla="*/ 36 w 71"/>
                <a:gd name="T3" fmla="*/ 0 h 71"/>
                <a:gd name="T4" fmla="*/ 71 w 71"/>
                <a:gd name="T5" fmla="*/ 71 h 71"/>
                <a:gd name="T6" fmla="*/ 0 w 71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71">
                  <a:moveTo>
                    <a:pt x="0" y="71"/>
                  </a:moveTo>
                  <a:lnTo>
                    <a:pt x="36" y="0"/>
                  </a:lnTo>
                  <a:lnTo>
                    <a:pt x="71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528" name="Freeform 648"/>
            <p:cNvSpPr>
              <a:spLocks/>
            </p:cNvSpPr>
            <p:nvPr/>
          </p:nvSpPr>
          <p:spPr bwMode="auto">
            <a:xfrm>
              <a:off x="3496" y="3153"/>
              <a:ext cx="16" cy="16"/>
            </a:xfrm>
            <a:custGeom>
              <a:avLst/>
              <a:gdLst>
                <a:gd name="T0" fmla="*/ 0 w 71"/>
                <a:gd name="T1" fmla="*/ 71 h 71"/>
                <a:gd name="T2" fmla="*/ 36 w 71"/>
                <a:gd name="T3" fmla="*/ 0 h 71"/>
                <a:gd name="T4" fmla="*/ 71 w 71"/>
                <a:gd name="T5" fmla="*/ 71 h 71"/>
                <a:gd name="T6" fmla="*/ 0 w 71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71">
                  <a:moveTo>
                    <a:pt x="0" y="71"/>
                  </a:moveTo>
                  <a:lnTo>
                    <a:pt x="36" y="0"/>
                  </a:lnTo>
                  <a:lnTo>
                    <a:pt x="71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529" name="Freeform 649"/>
            <p:cNvSpPr>
              <a:spLocks/>
            </p:cNvSpPr>
            <p:nvPr/>
          </p:nvSpPr>
          <p:spPr bwMode="auto">
            <a:xfrm>
              <a:off x="3533" y="3177"/>
              <a:ext cx="15" cy="17"/>
            </a:xfrm>
            <a:custGeom>
              <a:avLst/>
              <a:gdLst>
                <a:gd name="T0" fmla="*/ 0 w 71"/>
                <a:gd name="T1" fmla="*/ 71 h 71"/>
                <a:gd name="T2" fmla="*/ 35 w 71"/>
                <a:gd name="T3" fmla="*/ 0 h 71"/>
                <a:gd name="T4" fmla="*/ 71 w 71"/>
                <a:gd name="T5" fmla="*/ 71 h 71"/>
                <a:gd name="T6" fmla="*/ 0 w 71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71">
                  <a:moveTo>
                    <a:pt x="0" y="71"/>
                  </a:moveTo>
                  <a:lnTo>
                    <a:pt x="35" y="0"/>
                  </a:lnTo>
                  <a:lnTo>
                    <a:pt x="71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530" name="Freeform 650"/>
            <p:cNvSpPr>
              <a:spLocks/>
            </p:cNvSpPr>
            <p:nvPr/>
          </p:nvSpPr>
          <p:spPr bwMode="auto">
            <a:xfrm>
              <a:off x="3570" y="3174"/>
              <a:ext cx="16" cy="16"/>
            </a:xfrm>
            <a:custGeom>
              <a:avLst/>
              <a:gdLst>
                <a:gd name="T0" fmla="*/ 0 w 71"/>
                <a:gd name="T1" fmla="*/ 72 h 72"/>
                <a:gd name="T2" fmla="*/ 36 w 71"/>
                <a:gd name="T3" fmla="*/ 0 h 72"/>
                <a:gd name="T4" fmla="*/ 71 w 71"/>
                <a:gd name="T5" fmla="*/ 72 h 72"/>
                <a:gd name="T6" fmla="*/ 0 w 71"/>
                <a:gd name="T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72">
                  <a:moveTo>
                    <a:pt x="0" y="72"/>
                  </a:moveTo>
                  <a:lnTo>
                    <a:pt x="36" y="0"/>
                  </a:lnTo>
                  <a:lnTo>
                    <a:pt x="71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531" name="Freeform 651"/>
            <p:cNvSpPr>
              <a:spLocks/>
            </p:cNvSpPr>
            <p:nvPr/>
          </p:nvSpPr>
          <p:spPr bwMode="auto">
            <a:xfrm>
              <a:off x="3607" y="3227"/>
              <a:ext cx="15" cy="17"/>
            </a:xfrm>
            <a:custGeom>
              <a:avLst/>
              <a:gdLst>
                <a:gd name="T0" fmla="*/ 0 w 71"/>
                <a:gd name="T1" fmla="*/ 72 h 72"/>
                <a:gd name="T2" fmla="*/ 36 w 71"/>
                <a:gd name="T3" fmla="*/ 0 h 72"/>
                <a:gd name="T4" fmla="*/ 71 w 71"/>
                <a:gd name="T5" fmla="*/ 72 h 72"/>
                <a:gd name="T6" fmla="*/ 0 w 71"/>
                <a:gd name="T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72">
                  <a:moveTo>
                    <a:pt x="0" y="72"/>
                  </a:moveTo>
                  <a:lnTo>
                    <a:pt x="36" y="0"/>
                  </a:lnTo>
                  <a:lnTo>
                    <a:pt x="71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532" name="Freeform 652"/>
            <p:cNvSpPr>
              <a:spLocks/>
            </p:cNvSpPr>
            <p:nvPr/>
          </p:nvSpPr>
          <p:spPr bwMode="auto">
            <a:xfrm>
              <a:off x="3644" y="3226"/>
              <a:ext cx="15" cy="16"/>
            </a:xfrm>
            <a:custGeom>
              <a:avLst/>
              <a:gdLst>
                <a:gd name="T0" fmla="*/ 0 w 71"/>
                <a:gd name="T1" fmla="*/ 72 h 72"/>
                <a:gd name="T2" fmla="*/ 36 w 71"/>
                <a:gd name="T3" fmla="*/ 0 h 72"/>
                <a:gd name="T4" fmla="*/ 71 w 71"/>
                <a:gd name="T5" fmla="*/ 72 h 72"/>
                <a:gd name="T6" fmla="*/ 0 w 71"/>
                <a:gd name="T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72">
                  <a:moveTo>
                    <a:pt x="0" y="72"/>
                  </a:moveTo>
                  <a:lnTo>
                    <a:pt x="36" y="0"/>
                  </a:lnTo>
                  <a:lnTo>
                    <a:pt x="71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533" name="Freeform 653"/>
            <p:cNvSpPr>
              <a:spLocks/>
            </p:cNvSpPr>
            <p:nvPr/>
          </p:nvSpPr>
          <p:spPr bwMode="auto">
            <a:xfrm>
              <a:off x="3680" y="3219"/>
              <a:ext cx="16" cy="16"/>
            </a:xfrm>
            <a:custGeom>
              <a:avLst/>
              <a:gdLst>
                <a:gd name="T0" fmla="*/ 0 w 71"/>
                <a:gd name="T1" fmla="*/ 72 h 72"/>
                <a:gd name="T2" fmla="*/ 36 w 71"/>
                <a:gd name="T3" fmla="*/ 0 h 72"/>
                <a:gd name="T4" fmla="*/ 71 w 71"/>
                <a:gd name="T5" fmla="*/ 72 h 72"/>
                <a:gd name="T6" fmla="*/ 0 w 71"/>
                <a:gd name="T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72">
                  <a:moveTo>
                    <a:pt x="0" y="72"/>
                  </a:moveTo>
                  <a:lnTo>
                    <a:pt x="36" y="0"/>
                  </a:lnTo>
                  <a:lnTo>
                    <a:pt x="71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534" name="Freeform 654"/>
            <p:cNvSpPr>
              <a:spLocks/>
            </p:cNvSpPr>
            <p:nvPr/>
          </p:nvSpPr>
          <p:spPr bwMode="auto">
            <a:xfrm>
              <a:off x="3718" y="3301"/>
              <a:ext cx="15" cy="16"/>
            </a:xfrm>
            <a:custGeom>
              <a:avLst/>
              <a:gdLst>
                <a:gd name="T0" fmla="*/ 0 w 71"/>
                <a:gd name="T1" fmla="*/ 71 h 71"/>
                <a:gd name="T2" fmla="*/ 36 w 71"/>
                <a:gd name="T3" fmla="*/ 0 h 71"/>
                <a:gd name="T4" fmla="*/ 71 w 71"/>
                <a:gd name="T5" fmla="*/ 71 h 71"/>
                <a:gd name="T6" fmla="*/ 0 w 71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71">
                  <a:moveTo>
                    <a:pt x="0" y="71"/>
                  </a:moveTo>
                  <a:lnTo>
                    <a:pt x="36" y="0"/>
                  </a:lnTo>
                  <a:lnTo>
                    <a:pt x="71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535" name="Freeform 655"/>
            <p:cNvSpPr>
              <a:spLocks/>
            </p:cNvSpPr>
            <p:nvPr/>
          </p:nvSpPr>
          <p:spPr bwMode="auto">
            <a:xfrm>
              <a:off x="3755" y="3327"/>
              <a:ext cx="15" cy="17"/>
            </a:xfrm>
            <a:custGeom>
              <a:avLst/>
              <a:gdLst>
                <a:gd name="T0" fmla="*/ 0 w 71"/>
                <a:gd name="T1" fmla="*/ 71 h 71"/>
                <a:gd name="T2" fmla="*/ 36 w 71"/>
                <a:gd name="T3" fmla="*/ 0 h 71"/>
                <a:gd name="T4" fmla="*/ 71 w 71"/>
                <a:gd name="T5" fmla="*/ 71 h 71"/>
                <a:gd name="T6" fmla="*/ 0 w 71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71">
                  <a:moveTo>
                    <a:pt x="0" y="71"/>
                  </a:moveTo>
                  <a:lnTo>
                    <a:pt x="36" y="0"/>
                  </a:lnTo>
                  <a:lnTo>
                    <a:pt x="71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536" name="Freeform 656"/>
            <p:cNvSpPr>
              <a:spLocks/>
            </p:cNvSpPr>
            <p:nvPr/>
          </p:nvSpPr>
          <p:spPr bwMode="auto">
            <a:xfrm>
              <a:off x="3792" y="3330"/>
              <a:ext cx="16" cy="16"/>
            </a:xfrm>
            <a:custGeom>
              <a:avLst/>
              <a:gdLst>
                <a:gd name="T0" fmla="*/ 0 w 71"/>
                <a:gd name="T1" fmla="*/ 71 h 71"/>
                <a:gd name="T2" fmla="*/ 36 w 71"/>
                <a:gd name="T3" fmla="*/ 0 h 71"/>
                <a:gd name="T4" fmla="*/ 71 w 71"/>
                <a:gd name="T5" fmla="*/ 71 h 71"/>
                <a:gd name="T6" fmla="*/ 0 w 71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71">
                  <a:moveTo>
                    <a:pt x="0" y="71"/>
                  </a:moveTo>
                  <a:lnTo>
                    <a:pt x="36" y="0"/>
                  </a:lnTo>
                  <a:lnTo>
                    <a:pt x="71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537" name="Freeform 657"/>
            <p:cNvSpPr>
              <a:spLocks/>
            </p:cNvSpPr>
            <p:nvPr/>
          </p:nvSpPr>
          <p:spPr bwMode="auto">
            <a:xfrm>
              <a:off x="2609" y="2987"/>
              <a:ext cx="15" cy="17"/>
            </a:xfrm>
            <a:custGeom>
              <a:avLst/>
              <a:gdLst>
                <a:gd name="T0" fmla="*/ 0 w 72"/>
                <a:gd name="T1" fmla="*/ 0 h 72"/>
                <a:gd name="T2" fmla="*/ 36 w 72"/>
                <a:gd name="T3" fmla="*/ 72 h 72"/>
                <a:gd name="T4" fmla="*/ 72 w 72"/>
                <a:gd name="T5" fmla="*/ 0 h 72"/>
                <a:gd name="T6" fmla="*/ 0 w 72"/>
                <a:gd name="T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72">
                  <a:moveTo>
                    <a:pt x="0" y="0"/>
                  </a:moveTo>
                  <a:lnTo>
                    <a:pt x="36" y="72"/>
                  </a:lnTo>
                  <a:lnTo>
                    <a:pt x="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538" name="Freeform 658"/>
            <p:cNvSpPr>
              <a:spLocks/>
            </p:cNvSpPr>
            <p:nvPr/>
          </p:nvSpPr>
          <p:spPr bwMode="auto">
            <a:xfrm>
              <a:off x="2646" y="2992"/>
              <a:ext cx="15" cy="16"/>
            </a:xfrm>
            <a:custGeom>
              <a:avLst/>
              <a:gdLst>
                <a:gd name="T0" fmla="*/ 0 w 72"/>
                <a:gd name="T1" fmla="*/ 0 h 71"/>
                <a:gd name="T2" fmla="*/ 36 w 72"/>
                <a:gd name="T3" fmla="*/ 71 h 71"/>
                <a:gd name="T4" fmla="*/ 72 w 72"/>
                <a:gd name="T5" fmla="*/ 0 h 71"/>
                <a:gd name="T6" fmla="*/ 0 w 72"/>
                <a:gd name="T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71">
                  <a:moveTo>
                    <a:pt x="0" y="0"/>
                  </a:moveTo>
                  <a:lnTo>
                    <a:pt x="36" y="71"/>
                  </a:lnTo>
                  <a:lnTo>
                    <a:pt x="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539" name="Freeform 659"/>
            <p:cNvSpPr>
              <a:spLocks/>
            </p:cNvSpPr>
            <p:nvPr/>
          </p:nvSpPr>
          <p:spPr bwMode="auto">
            <a:xfrm>
              <a:off x="2683" y="3054"/>
              <a:ext cx="15" cy="16"/>
            </a:xfrm>
            <a:custGeom>
              <a:avLst/>
              <a:gdLst>
                <a:gd name="T0" fmla="*/ 0 w 72"/>
                <a:gd name="T1" fmla="*/ 0 h 72"/>
                <a:gd name="T2" fmla="*/ 36 w 72"/>
                <a:gd name="T3" fmla="*/ 72 h 72"/>
                <a:gd name="T4" fmla="*/ 72 w 72"/>
                <a:gd name="T5" fmla="*/ 0 h 72"/>
                <a:gd name="T6" fmla="*/ 0 w 72"/>
                <a:gd name="T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72">
                  <a:moveTo>
                    <a:pt x="0" y="0"/>
                  </a:moveTo>
                  <a:lnTo>
                    <a:pt x="36" y="72"/>
                  </a:lnTo>
                  <a:lnTo>
                    <a:pt x="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540" name="Freeform 660"/>
            <p:cNvSpPr>
              <a:spLocks/>
            </p:cNvSpPr>
            <p:nvPr/>
          </p:nvSpPr>
          <p:spPr bwMode="auto">
            <a:xfrm>
              <a:off x="2720" y="3021"/>
              <a:ext cx="15" cy="16"/>
            </a:xfrm>
            <a:custGeom>
              <a:avLst/>
              <a:gdLst>
                <a:gd name="T0" fmla="*/ 0 w 72"/>
                <a:gd name="T1" fmla="*/ 0 h 72"/>
                <a:gd name="T2" fmla="*/ 36 w 72"/>
                <a:gd name="T3" fmla="*/ 72 h 72"/>
                <a:gd name="T4" fmla="*/ 72 w 72"/>
                <a:gd name="T5" fmla="*/ 0 h 72"/>
                <a:gd name="T6" fmla="*/ 0 w 72"/>
                <a:gd name="T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72">
                  <a:moveTo>
                    <a:pt x="0" y="0"/>
                  </a:moveTo>
                  <a:lnTo>
                    <a:pt x="36" y="72"/>
                  </a:lnTo>
                  <a:lnTo>
                    <a:pt x="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541" name="Freeform 661"/>
            <p:cNvSpPr>
              <a:spLocks/>
            </p:cNvSpPr>
            <p:nvPr/>
          </p:nvSpPr>
          <p:spPr bwMode="auto">
            <a:xfrm>
              <a:off x="2757" y="3019"/>
              <a:ext cx="15" cy="17"/>
            </a:xfrm>
            <a:custGeom>
              <a:avLst/>
              <a:gdLst>
                <a:gd name="T0" fmla="*/ 0 w 72"/>
                <a:gd name="T1" fmla="*/ 0 h 71"/>
                <a:gd name="T2" fmla="*/ 36 w 72"/>
                <a:gd name="T3" fmla="*/ 71 h 71"/>
                <a:gd name="T4" fmla="*/ 72 w 72"/>
                <a:gd name="T5" fmla="*/ 0 h 71"/>
                <a:gd name="T6" fmla="*/ 0 w 72"/>
                <a:gd name="T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71">
                  <a:moveTo>
                    <a:pt x="0" y="0"/>
                  </a:moveTo>
                  <a:lnTo>
                    <a:pt x="36" y="71"/>
                  </a:lnTo>
                  <a:lnTo>
                    <a:pt x="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542" name="Freeform 662"/>
            <p:cNvSpPr>
              <a:spLocks/>
            </p:cNvSpPr>
            <p:nvPr/>
          </p:nvSpPr>
          <p:spPr bwMode="auto">
            <a:xfrm>
              <a:off x="2794" y="3047"/>
              <a:ext cx="15" cy="16"/>
            </a:xfrm>
            <a:custGeom>
              <a:avLst/>
              <a:gdLst>
                <a:gd name="T0" fmla="*/ 0 w 72"/>
                <a:gd name="T1" fmla="*/ 0 h 72"/>
                <a:gd name="T2" fmla="*/ 36 w 72"/>
                <a:gd name="T3" fmla="*/ 72 h 72"/>
                <a:gd name="T4" fmla="*/ 72 w 72"/>
                <a:gd name="T5" fmla="*/ 0 h 72"/>
                <a:gd name="T6" fmla="*/ 0 w 72"/>
                <a:gd name="T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72">
                  <a:moveTo>
                    <a:pt x="0" y="0"/>
                  </a:moveTo>
                  <a:lnTo>
                    <a:pt x="36" y="72"/>
                  </a:lnTo>
                  <a:lnTo>
                    <a:pt x="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543" name="Freeform 663"/>
            <p:cNvSpPr>
              <a:spLocks/>
            </p:cNvSpPr>
            <p:nvPr/>
          </p:nvSpPr>
          <p:spPr bwMode="auto">
            <a:xfrm>
              <a:off x="2831" y="3088"/>
              <a:ext cx="15" cy="16"/>
            </a:xfrm>
            <a:custGeom>
              <a:avLst/>
              <a:gdLst>
                <a:gd name="T0" fmla="*/ 0 w 72"/>
                <a:gd name="T1" fmla="*/ 0 h 72"/>
                <a:gd name="T2" fmla="*/ 36 w 72"/>
                <a:gd name="T3" fmla="*/ 72 h 72"/>
                <a:gd name="T4" fmla="*/ 72 w 72"/>
                <a:gd name="T5" fmla="*/ 0 h 72"/>
                <a:gd name="T6" fmla="*/ 0 w 72"/>
                <a:gd name="T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72">
                  <a:moveTo>
                    <a:pt x="0" y="0"/>
                  </a:moveTo>
                  <a:lnTo>
                    <a:pt x="36" y="72"/>
                  </a:lnTo>
                  <a:lnTo>
                    <a:pt x="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544" name="Freeform 664"/>
            <p:cNvSpPr>
              <a:spLocks/>
            </p:cNvSpPr>
            <p:nvPr/>
          </p:nvSpPr>
          <p:spPr bwMode="auto">
            <a:xfrm>
              <a:off x="2868" y="3094"/>
              <a:ext cx="15" cy="16"/>
            </a:xfrm>
            <a:custGeom>
              <a:avLst/>
              <a:gdLst>
                <a:gd name="T0" fmla="*/ 0 w 72"/>
                <a:gd name="T1" fmla="*/ 0 h 72"/>
                <a:gd name="T2" fmla="*/ 36 w 72"/>
                <a:gd name="T3" fmla="*/ 72 h 72"/>
                <a:gd name="T4" fmla="*/ 72 w 72"/>
                <a:gd name="T5" fmla="*/ 0 h 72"/>
                <a:gd name="T6" fmla="*/ 0 w 72"/>
                <a:gd name="T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72">
                  <a:moveTo>
                    <a:pt x="0" y="0"/>
                  </a:moveTo>
                  <a:lnTo>
                    <a:pt x="36" y="72"/>
                  </a:lnTo>
                  <a:lnTo>
                    <a:pt x="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545" name="Freeform 665"/>
            <p:cNvSpPr>
              <a:spLocks/>
            </p:cNvSpPr>
            <p:nvPr/>
          </p:nvSpPr>
          <p:spPr bwMode="auto">
            <a:xfrm>
              <a:off x="2905" y="3133"/>
              <a:ext cx="15" cy="17"/>
            </a:xfrm>
            <a:custGeom>
              <a:avLst/>
              <a:gdLst>
                <a:gd name="T0" fmla="*/ 0 w 71"/>
                <a:gd name="T1" fmla="*/ 0 h 71"/>
                <a:gd name="T2" fmla="*/ 35 w 71"/>
                <a:gd name="T3" fmla="*/ 71 h 71"/>
                <a:gd name="T4" fmla="*/ 71 w 71"/>
                <a:gd name="T5" fmla="*/ 0 h 71"/>
                <a:gd name="T6" fmla="*/ 0 w 71"/>
                <a:gd name="T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71">
                  <a:moveTo>
                    <a:pt x="0" y="0"/>
                  </a:moveTo>
                  <a:lnTo>
                    <a:pt x="35" y="71"/>
                  </a:lnTo>
                  <a:lnTo>
                    <a:pt x="7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546" name="Freeform 666"/>
            <p:cNvSpPr>
              <a:spLocks/>
            </p:cNvSpPr>
            <p:nvPr/>
          </p:nvSpPr>
          <p:spPr bwMode="auto">
            <a:xfrm>
              <a:off x="2942" y="3112"/>
              <a:ext cx="15" cy="16"/>
            </a:xfrm>
            <a:custGeom>
              <a:avLst/>
              <a:gdLst>
                <a:gd name="T0" fmla="*/ 0 w 72"/>
                <a:gd name="T1" fmla="*/ 0 h 71"/>
                <a:gd name="T2" fmla="*/ 36 w 72"/>
                <a:gd name="T3" fmla="*/ 71 h 71"/>
                <a:gd name="T4" fmla="*/ 72 w 72"/>
                <a:gd name="T5" fmla="*/ 0 h 71"/>
                <a:gd name="T6" fmla="*/ 0 w 72"/>
                <a:gd name="T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71">
                  <a:moveTo>
                    <a:pt x="0" y="0"/>
                  </a:moveTo>
                  <a:lnTo>
                    <a:pt x="36" y="71"/>
                  </a:lnTo>
                  <a:lnTo>
                    <a:pt x="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547" name="Freeform 667"/>
            <p:cNvSpPr>
              <a:spLocks/>
            </p:cNvSpPr>
            <p:nvPr/>
          </p:nvSpPr>
          <p:spPr bwMode="auto">
            <a:xfrm>
              <a:off x="2978" y="3023"/>
              <a:ext cx="16" cy="17"/>
            </a:xfrm>
            <a:custGeom>
              <a:avLst/>
              <a:gdLst>
                <a:gd name="T0" fmla="*/ 0 w 71"/>
                <a:gd name="T1" fmla="*/ 0 h 71"/>
                <a:gd name="T2" fmla="*/ 35 w 71"/>
                <a:gd name="T3" fmla="*/ 71 h 71"/>
                <a:gd name="T4" fmla="*/ 71 w 71"/>
                <a:gd name="T5" fmla="*/ 0 h 71"/>
                <a:gd name="T6" fmla="*/ 0 w 71"/>
                <a:gd name="T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71">
                  <a:moveTo>
                    <a:pt x="0" y="0"/>
                  </a:moveTo>
                  <a:lnTo>
                    <a:pt x="35" y="71"/>
                  </a:lnTo>
                  <a:lnTo>
                    <a:pt x="7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548" name="Freeform 668"/>
            <p:cNvSpPr>
              <a:spLocks/>
            </p:cNvSpPr>
            <p:nvPr/>
          </p:nvSpPr>
          <p:spPr bwMode="auto">
            <a:xfrm>
              <a:off x="3016" y="3034"/>
              <a:ext cx="15" cy="16"/>
            </a:xfrm>
            <a:custGeom>
              <a:avLst/>
              <a:gdLst>
                <a:gd name="T0" fmla="*/ 0 w 71"/>
                <a:gd name="T1" fmla="*/ 0 h 72"/>
                <a:gd name="T2" fmla="*/ 35 w 71"/>
                <a:gd name="T3" fmla="*/ 72 h 72"/>
                <a:gd name="T4" fmla="*/ 71 w 71"/>
                <a:gd name="T5" fmla="*/ 0 h 72"/>
                <a:gd name="T6" fmla="*/ 0 w 71"/>
                <a:gd name="T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72">
                  <a:moveTo>
                    <a:pt x="0" y="0"/>
                  </a:moveTo>
                  <a:lnTo>
                    <a:pt x="35" y="72"/>
                  </a:lnTo>
                  <a:lnTo>
                    <a:pt x="7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549" name="Freeform 669"/>
            <p:cNvSpPr>
              <a:spLocks/>
            </p:cNvSpPr>
            <p:nvPr/>
          </p:nvSpPr>
          <p:spPr bwMode="auto">
            <a:xfrm>
              <a:off x="3052" y="3008"/>
              <a:ext cx="16" cy="17"/>
            </a:xfrm>
            <a:custGeom>
              <a:avLst/>
              <a:gdLst>
                <a:gd name="T0" fmla="*/ 0 w 71"/>
                <a:gd name="T1" fmla="*/ 0 h 72"/>
                <a:gd name="T2" fmla="*/ 35 w 71"/>
                <a:gd name="T3" fmla="*/ 72 h 72"/>
                <a:gd name="T4" fmla="*/ 71 w 71"/>
                <a:gd name="T5" fmla="*/ 0 h 72"/>
                <a:gd name="T6" fmla="*/ 0 w 71"/>
                <a:gd name="T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72">
                  <a:moveTo>
                    <a:pt x="0" y="0"/>
                  </a:moveTo>
                  <a:lnTo>
                    <a:pt x="35" y="72"/>
                  </a:lnTo>
                  <a:lnTo>
                    <a:pt x="7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550" name="Freeform 670"/>
            <p:cNvSpPr>
              <a:spLocks/>
            </p:cNvSpPr>
            <p:nvPr/>
          </p:nvSpPr>
          <p:spPr bwMode="auto">
            <a:xfrm>
              <a:off x="3089" y="2963"/>
              <a:ext cx="16" cy="17"/>
            </a:xfrm>
            <a:custGeom>
              <a:avLst/>
              <a:gdLst>
                <a:gd name="T0" fmla="*/ 0 w 71"/>
                <a:gd name="T1" fmla="*/ 0 h 72"/>
                <a:gd name="T2" fmla="*/ 35 w 71"/>
                <a:gd name="T3" fmla="*/ 72 h 72"/>
                <a:gd name="T4" fmla="*/ 71 w 71"/>
                <a:gd name="T5" fmla="*/ 0 h 72"/>
                <a:gd name="T6" fmla="*/ 0 w 71"/>
                <a:gd name="T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72">
                  <a:moveTo>
                    <a:pt x="0" y="0"/>
                  </a:moveTo>
                  <a:lnTo>
                    <a:pt x="35" y="72"/>
                  </a:lnTo>
                  <a:lnTo>
                    <a:pt x="7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551" name="Freeform 671"/>
            <p:cNvSpPr>
              <a:spLocks/>
            </p:cNvSpPr>
            <p:nvPr/>
          </p:nvSpPr>
          <p:spPr bwMode="auto">
            <a:xfrm>
              <a:off x="3126" y="2988"/>
              <a:ext cx="16" cy="16"/>
            </a:xfrm>
            <a:custGeom>
              <a:avLst/>
              <a:gdLst>
                <a:gd name="T0" fmla="*/ 0 w 71"/>
                <a:gd name="T1" fmla="*/ 0 h 72"/>
                <a:gd name="T2" fmla="*/ 35 w 71"/>
                <a:gd name="T3" fmla="*/ 72 h 72"/>
                <a:gd name="T4" fmla="*/ 71 w 71"/>
                <a:gd name="T5" fmla="*/ 0 h 72"/>
                <a:gd name="T6" fmla="*/ 0 w 71"/>
                <a:gd name="T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72">
                  <a:moveTo>
                    <a:pt x="0" y="0"/>
                  </a:moveTo>
                  <a:lnTo>
                    <a:pt x="35" y="72"/>
                  </a:lnTo>
                  <a:lnTo>
                    <a:pt x="7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552" name="Freeform 672"/>
            <p:cNvSpPr>
              <a:spLocks/>
            </p:cNvSpPr>
            <p:nvPr/>
          </p:nvSpPr>
          <p:spPr bwMode="auto">
            <a:xfrm>
              <a:off x="3163" y="3004"/>
              <a:ext cx="16" cy="16"/>
            </a:xfrm>
            <a:custGeom>
              <a:avLst/>
              <a:gdLst>
                <a:gd name="T0" fmla="*/ 0 w 71"/>
                <a:gd name="T1" fmla="*/ 0 h 71"/>
                <a:gd name="T2" fmla="*/ 35 w 71"/>
                <a:gd name="T3" fmla="*/ 71 h 71"/>
                <a:gd name="T4" fmla="*/ 71 w 71"/>
                <a:gd name="T5" fmla="*/ 0 h 71"/>
                <a:gd name="T6" fmla="*/ 0 w 71"/>
                <a:gd name="T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71">
                  <a:moveTo>
                    <a:pt x="0" y="0"/>
                  </a:moveTo>
                  <a:lnTo>
                    <a:pt x="35" y="71"/>
                  </a:lnTo>
                  <a:lnTo>
                    <a:pt x="7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553" name="Freeform 673"/>
            <p:cNvSpPr>
              <a:spLocks/>
            </p:cNvSpPr>
            <p:nvPr/>
          </p:nvSpPr>
          <p:spPr bwMode="auto">
            <a:xfrm>
              <a:off x="3201" y="3009"/>
              <a:ext cx="15" cy="17"/>
            </a:xfrm>
            <a:custGeom>
              <a:avLst/>
              <a:gdLst>
                <a:gd name="T0" fmla="*/ 0 w 71"/>
                <a:gd name="T1" fmla="*/ 0 h 71"/>
                <a:gd name="T2" fmla="*/ 35 w 71"/>
                <a:gd name="T3" fmla="*/ 71 h 71"/>
                <a:gd name="T4" fmla="*/ 71 w 71"/>
                <a:gd name="T5" fmla="*/ 0 h 71"/>
                <a:gd name="T6" fmla="*/ 0 w 71"/>
                <a:gd name="T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71">
                  <a:moveTo>
                    <a:pt x="0" y="0"/>
                  </a:moveTo>
                  <a:lnTo>
                    <a:pt x="35" y="71"/>
                  </a:lnTo>
                  <a:lnTo>
                    <a:pt x="7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554" name="Freeform 674"/>
            <p:cNvSpPr>
              <a:spLocks/>
            </p:cNvSpPr>
            <p:nvPr/>
          </p:nvSpPr>
          <p:spPr bwMode="auto">
            <a:xfrm>
              <a:off x="3237" y="3054"/>
              <a:ext cx="15" cy="16"/>
            </a:xfrm>
            <a:custGeom>
              <a:avLst/>
              <a:gdLst>
                <a:gd name="T0" fmla="*/ 0 w 71"/>
                <a:gd name="T1" fmla="*/ 0 h 72"/>
                <a:gd name="T2" fmla="*/ 35 w 71"/>
                <a:gd name="T3" fmla="*/ 72 h 72"/>
                <a:gd name="T4" fmla="*/ 71 w 71"/>
                <a:gd name="T5" fmla="*/ 0 h 72"/>
                <a:gd name="T6" fmla="*/ 0 w 71"/>
                <a:gd name="T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72">
                  <a:moveTo>
                    <a:pt x="0" y="0"/>
                  </a:moveTo>
                  <a:lnTo>
                    <a:pt x="35" y="72"/>
                  </a:lnTo>
                  <a:lnTo>
                    <a:pt x="7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555" name="Freeform 675"/>
            <p:cNvSpPr>
              <a:spLocks/>
            </p:cNvSpPr>
            <p:nvPr/>
          </p:nvSpPr>
          <p:spPr bwMode="auto">
            <a:xfrm>
              <a:off x="3274" y="3100"/>
              <a:ext cx="16" cy="16"/>
            </a:xfrm>
            <a:custGeom>
              <a:avLst/>
              <a:gdLst>
                <a:gd name="T0" fmla="*/ 0 w 71"/>
                <a:gd name="T1" fmla="*/ 0 h 71"/>
                <a:gd name="T2" fmla="*/ 35 w 71"/>
                <a:gd name="T3" fmla="*/ 71 h 71"/>
                <a:gd name="T4" fmla="*/ 71 w 71"/>
                <a:gd name="T5" fmla="*/ 0 h 71"/>
                <a:gd name="T6" fmla="*/ 0 w 71"/>
                <a:gd name="T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71">
                  <a:moveTo>
                    <a:pt x="0" y="0"/>
                  </a:moveTo>
                  <a:lnTo>
                    <a:pt x="35" y="71"/>
                  </a:lnTo>
                  <a:lnTo>
                    <a:pt x="7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556" name="Freeform 676"/>
            <p:cNvSpPr>
              <a:spLocks/>
            </p:cNvSpPr>
            <p:nvPr/>
          </p:nvSpPr>
          <p:spPr bwMode="auto">
            <a:xfrm>
              <a:off x="3311" y="3068"/>
              <a:ext cx="16" cy="17"/>
            </a:xfrm>
            <a:custGeom>
              <a:avLst/>
              <a:gdLst>
                <a:gd name="T0" fmla="*/ 0 w 71"/>
                <a:gd name="T1" fmla="*/ 0 h 72"/>
                <a:gd name="T2" fmla="*/ 35 w 71"/>
                <a:gd name="T3" fmla="*/ 72 h 72"/>
                <a:gd name="T4" fmla="*/ 71 w 71"/>
                <a:gd name="T5" fmla="*/ 0 h 72"/>
                <a:gd name="T6" fmla="*/ 0 w 71"/>
                <a:gd name="T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72">
                  <a:moveTo>
                    <a:pt x="0" y="0"/>
                  </a:moveTo>
                  <a:lnTo>
                    <a:pt x="35" y="72"/>
                  </a:lnTo>
                  <a:lnTo>
                    <a:pt x="7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557" name="Freeform 677"/>
            <p:cNvSpPr>
              <a:spLocks/>
            </p:cNvSpPr>
            <p:nvPr/>
          </p:nvSpPr>
          <p:spPr bwMode="auto">
            <a:xfrm>
              <a:off x="3348" y="3093"/>
              <a:ext cx="16" cy="16"/>
            </a:xfrm>
            <a:custGeom>
              <a:avLst/>
              <a:gdLst>
                <a:gd name="T0" fmla="*/ 0 w 71"/>
                <a:gd name="T1" fmla="*/ 0 h 71"/>
                <a:gd name="T2" fmla="*/ 36 w 71"/>
                <a:gd name="T3" fmla="*/ 71 h 71"/>
                <a:gd name="T4" fmla="*/ 71 w 71"/>
                <a:gd name="T5" fmla="*/ 0 h 71"/>
                <a:gd name="T6" fmla="*/ 0 w 71"/>
                <a:gd name="T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71">
                  <a:moveTo>
                    <a:pt x="0" y="0"/>
                  </a:moveTo>
                  <a:lnTo>
                    <a:pt x="36" y="71"/>
                  </a:lnTo>
                  <a:lnTo>
                    <a:pt x="7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558" name="Freeform 678"/>
            <p:cNvSpPr>
              <a:spLocks/>
            </p:cNvSpPr>
            <p:nvPr/>
          </p:nvSpPr>
          <p:spPr bwMode="auto">
            <a:xfrm>
              <a:off x="3385" y="3139"/>
              <a:ext cx="16" cy="17"/>
            </a:xfrm>
            <a:custGeom>
              <a:avLst/>
              <a:gdLst>
                <a:gd name="T0" fmla="*/ 0 w 71"/>
                <a:gd name="T1" fmla="*/ 0 h 72"/>
                <a:gd name="T2" fmla="*/ 35 w 71"/>
                <a:gd name="T3" fmla="*/ 72 h 72"/>
                <a:gd name="T4" fmla="*/ 71 w 71"/>
                <a:gd name="T5" fmla="*/ 0 h 72"/>
                <a:gd name="T6" fmla="*/ 0 w 71"/>
                <a:gd name="T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72">
                  <a:moveTo>
                    <a:pt x="0" y="0"/>
                  </a:moveTo>
                  <a:lnTo>
                    <a:pt x="35" y="72"/>
                  </a:lnTo>
                  <a:lnTo>
                    <a:pt x="7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559" name="Freeform 679"/>
            <p:cNvSpPr>
              <a:spLocks/>
            </p:cNvSpPr>
            <p:nvPr/>
          </p:nvSpPr>
          <p:spPr bwMode="auto">
            <a:xfrm>
              <a:off x="3422" y="3192"/>
              <a:ext cx="16" cy="17"/>
            </a:xfrm>
            <a:custGeom>
              <a:avLst/>
              <a:gdLst>
                <a:gd name="T0" fmla="*/ 0 w 71"/>
                <a:gd name="T1" fmla="*/ 0 h 71"/>
                <a:gd name="T2" fmla="*/ 35 w 71"/>
                <a:gd name="T3" fmla="*/ 71 h 71"/>
                <a:gd name="T4" fmla="*/ 71 w 71"/>
                <a:gd name="T5" fmla="*/ 0 h 71"/>
                <a:gd name="T6" fmla="*/ 0 w 71"/>
                <a:gd name="T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71">
                  <a:moveTo>
                    <a:pt x="0" y="0"/>
                  </a:moveTo>
                  <a:lnTo>
                    <a:pt x="35" y="71"/>
                  </a:lnTo>
                  <a:lnTo>
                    <a:pt x="7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560" name="Freeform 680"/>
            <p:cNvSpPr>
              <a:spLocks/>
            </p:cNvSpPr>
            <p:nvPr/>
          </p:nvSpPr>
          <p:spPr bwMode="auto">
            <a:xfrm>
              <a:off x="3459" y="3194"/>
              <a:ext cx="15" cy="16"/>
            </a:xfrm>
            <a:custGeom>
              <a:avLst/>
              <a:gdLst>
                <a:gd name="T0" fmla="*/ 0 w 71"/>
                <a:gd name="T1" fmla="*/ 0 h 71"/>
                <a:gd name="T2" fmla="*/ 36 w 71"/>
                <a:gd name="T3" fmla="*/ 71 h 71"/>
                <a:gd name="T4" fmla="*/ 71 w 71"/>
                <a:gd name="T5" fmla="*/ 0 h 71"/>
                <a:gd name="T6" fmla="*/ 0 w 71"/>
                <a:gd name="T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71">
                  <a:moveTo>
                    <a:pt x="0" y="0"/>
                  </a:moveTo>
                  <a:lnTo>
                    <a:pt x="36" y="71"/>
                  </a:lnTo>
                  <a:lnTo>
                    <a:pt x="7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561" name="Freeform 681"/>
            <p:cNvSpPr>
              <a:spLocks/>
            </p:cNvSpPr>
            <p:nvPr/>
          </p:nvSpPr>
          <p:spPr bwMode="auto">
            <a:xfrm>
              <a:off x="3496" y="3220"/>
              <a:ext cx="16" cy="16"/>
            </a:xfrm>
            <a:custGeom>
              <a:avLst/>
              <a:gdLst>
                <a:gd name="T0" fmla="*/ 0 w 71"/>
                <a:gd name="T1" fmla="*/ 0 h 71"/>
                <a:gd name="T2" fmla="*/ 36 w 71"/>
                <a:gd name="T3" fmla="*/ 71 h 71"/>
                <a:gd name="T4" fmla="*/ 71 w 71"/>
                <a:gd name="T5" fmla="*/ 0 h 71"/>
                <a:gd name="T6" fmla="*/ 0 w 71"/>
                <a:gd name="T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71">
                  <a:moveTo>
                    <a:pt x="0" y="0"/>
                  </a:moveTo>
                  <a:lnTo>
                    <a:pt x="36" y="71"/>
                  </a:lnTo>
                  <a:lnTo>
                    <a:pt x="7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562" name="Freeform 682"/>
            <p:cNvSpPr>
              <a:spLocks/>
            </p:cNvSpPr>
            <p:nvPr/>
          </p:nvSpPr>
          <p:spPr bwMode="auto">
            <a:xfrm>
              <a:off x="3533" y="3224"/>
              <a:ext cx="15" cy="16"/>
            </a:xfrm>
            <a:custGeom>
              <a:avLst/>
              <a:gdLst>
                <a:gd name="T0" fmla="*/ 0 w 71"/>
                <a:gd name="T1" fmla="*/ 0 h 71"/>
                <a:gd name="T2" fmla="*/ 35 w 71"/>
                <a:gd name="T3" fmla="*/ 71 h 71"/>
                <a:gd name="T4" fmla="*/ 71 w 71"/>
                <a:gd name="T5" fmla="*/ 0 h 71"/>
                <a:gd name="T6" fmla="*/ 0 w 71"/>
                <a:gd name="T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71">
                  <a:moveTo>
                    <a:pt x="0" y="0"/>
                  </a:moveTo>
                  <a:lnTo>
                    <a:pt x="35" y="71"/>
                  </a:lnTo>
                  <a:lnTo>
                    <a:pt x="7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563" name="Freeform 683"/>
            <p:cNvSpPr>
              <a:spLocks/>
            </p:cNvSpPr>
            <p:nvPr/>
          </p:nvSpPr>
          <p:spPr bwMode="auto">
            <a:xfrm>
              <a:off x="3570" y="3279"/>
              <a:ext cx="16" cy="16"/>
            </a:xfrm>
            <a:custGeom>
              <a:avLst/>
              <a:gdLst>
                <a:gd name="T0" fmla="*/ 0 w 71"/>
                <a:gd name="T1" fmla="*/ 0 h 72"/>
                <a:gd name="T2" fmla="*/ 36 w 71"/>
                <a:gd name="T3" fmla="*/ 72 h 72"/>
                <a:gd name="T4" fmla="*/ 71 w 71"/>
                <a:gd name="T5" fmla="*/ 0 h 72"/>
                <a:gd name="T6" fmla="*/ 0 w 71"/>
                <a:gd name="T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72">
                  <a:moveTo>
                    <a:pt x="0" y="0"/>
                  </a:moveTo>
                  <a:lnTo>
                    <a:pt x="36" y="72"/>
                  </a:lnTo>
                  <a:lnTo>
                    <a:pt x="7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564" name="Freeform 684"/>
            <p:cNvSpPr>
              <a:spLocks/>
            </p:cNvSpPr>
            <p:nvPr/>
          </p:nvSpPr>
          <p:spPr bwMode="auto">
            <a:xfrm>
              <a:off x="3607" y="3285"/>
              <a:ext cx="15" cy="16"/>
            </a:xfrm>
            <a:custGeom>
              <a:avLst/>
              <a:gdLst>
                <a:gd name="T0" fmla="*/ 0 w 71"/>
                <a:gd name="T1" fmla="*/ 0 h 72"/>
                <a:gd name="T2" fmla="*/ 36 w 71"/>
                <a:gd name="T3" fmla="*/ 72 h 72"/>
                <a:gd name="T4" fmla="*/ 71 w 71"/>
                <a:gd name="T5" fmla="*/ 0 h 72"/>
                <a:gd name="T6" fmla="*/ 0 w 71"/>
                <a:gd name="T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72">
                  <a:moveTo>
                    <a:pt x="0" y="0"/>
                  </a:moveTo>
                  <a:lnTo>
                    <a:pt x="36" y="72"/>
                  </a:lnTo>
                  <a:lnTo>
                    <a:pt x="7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565" name="Freeform 685"/>
            <p:cNvSpPr>
              <a:spLocks/>
            </p:cNvSpPr>
            <p:nvPr/>
          </p:nvSpPr>
          <p:spPr bwMode="auto">
            <a:xfrm>
              <a:off x="3644" y="3332"/>
              <a:ext cx="15" cy="16"/>
            </a:xfrm>
            <a:custGeom>
              <a:avLst/>
              <a:gdLst>
                <a:gd name="T0" fmla="*/ 0 w 71"/>
                <a:gd name="T1" fmla="*/ 0 h 71"/>
                <a:gd name="T2" fmla="*/ 36 w 71"/>
                <a:gd name="T3" fmla="*/ 71 h 71"/>
                <a:gd name="T4" fmla="*/ 71 w 71"/>
                <a:gd name="T5" fmla="*/ 0 h 71"/>
                <a:gd name="T6" fmla="*/ 0 w 71"/>
                <a:gd name="T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71">
                  <a:moveTo>
                    <a:pt x="0" y="0"/>
                  </a:moveTo>
                  <a:lnTo>
                    <a:pt x="36" y="71"/>
                  </a:lnTo>
                  <a:lnTo>
                    <a:pt x="7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566" name="Freeform 686"/>
            <p:cNvSpPr>
              <a:spLocks/>
            </p:cNvSpPr>
            <p:nvPr/>
          </p:nvSpPr>
          <p:spPr bwMode="auto">
            <a:xfrm>
              <a:off x="3680" y="3345"/>
              <a:ext cx="16" cy="17"/>
            </a:xfrm>
            <a:custGeom>
              <a:avLst/>
              <a:gdLst>
                <a:gd name="T0" fmla="*/ 0 w 71"/>
                <a:gd name="T1" fmla="*/ 0 h 72"/>
                <a:gd name="T2" fmla="*/ 36 w 71"/>
                <a:gd name="T3" fmla="*/ 72 h 72"/>
                <a:gd name="T4" fmla="*/ 71 w 71"/>
                <a:gd name="T5" fmla="*/ 0 h 72"/>
                <a:gd name="T6" fmla="*/ 0 w 71"/>
                <a:gd name="T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72">
                  <a:moveTo>
                    <a:pt x="0" y="0"/>
                  </a:moveTo>
                  <a:lnTo>
                    <a:pt x="36" y="72"/>
                  </a:lnTo>
                  <a:lnTo>
                    <a:pt x="7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567" name="Freeform 687"/>
            <p:cNvSpPr>
              <a:spLocks/>
            </p:cNvSpPr>
            <p:nvPr/>
          </p:nvSpPr>
          <p:spPr bwMode="auto">
            <a:xfrm>
              <a:off x="3718" y="3397"/>
              <a:ext cx="15" cy="15"/>
            </a:xfrm>
            <a:custGeom>
              <a:avLst/>
              <a:gdLst>
                <a:gd name="T0" fmla="*/ 0 w 71"/>
                <a:gd name="T1" fmla="*/ 0 h 72"/>
                <a:gd name="T2" fmla="*/ 36 w 71"/>
                <a:gd name="T3" fmla="*/ 72 h 72"/>
                <a:gd name="T4" fmla="*/ 71 w 71"/>
                <a:gd name="T5" fmla="*/ 0 h 72"/>
                <a:gd name="T6" fmla="*/ 0 w 71"/>
                <a:gd name="T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72">
                  <a:moveTo>
                    <a:pt x="0" y="0"/>
                  </a:moveTo>
                  <a:lnTo>
                    <a:pt x="36" y="72"/>
                  </a:lnTo>
                  <a:lnTo>
                    <a:pt x="7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568" name="Freeform 688"/>
            <p:cNvSpPr>
              <a:spLocks/>
            </p:cNvSpPr>
            <p:nvPr/>
          </p:nvSpPr>
          <p:spPr bwMode="auto">
            <a:xfrm>
              <a:off x="3755" y="3390"/>
              <a:ext cx="15" cy="16"/>
            </a:xfrm>
            <a:custGeom>
              <a:avLst/>
              <a:gdLst>
                <a:gd name="T0" fmla="*/ 0 w 71"/>
                <a:gd name="T1" fmla="*/ 0 h 71"/>
                <a:gd name="T2" fmla="*/ 36 w 71"/>
                <a:gd name="T3" fmla="*/ 71 h 71"/>
                <a:gd name="T4" fmla="*/ 71 w 71"/>
                <a:gd name="T5" fmla="*/ 0 h 71"/>
                <a:gd name="T6" fmla="*/ 0 w 71"/>
                <a:gd name="T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71">
                  <a:moveTo>
                    <a:pt x="0" y="0"/>
                  </a:moveTo>
                  <a:lnTo>
                    <a:pt x="36" y="71"/>
                  </a:lnTo>
                  <a:lnTo>
                    <a:pt x="7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569" name="Freeform 689"/>
            <p:cNvSpPr>
              <a:spLocks/>
            </p:cNvSpPr>
            <p:nvPr/>
          </p:nvSpPr>
          <p:spPr bwMode="auto">
            <a:xfrm>
              <a:off x="3792" y="3396"/>
              <a:ext cx="16" cy="15"/>
            </a:xfrm>
            <a:custGeom>
              <a:avLst/>
              <a:gdLst>
                <a:gd name="T0" fmla="*/ 0 w 71"/>
                <a:gd name="T1" fmla="*/ 0 h 72"/>
                <a:gd name="T2" fmla="*/ 36 w 71"/>
                <a:gd name="T3" fmla="*/ 72 h 72"/>
                <a:gd name="T4" fmla="*/ 71 w 71"/>
                <a:gd name="T5" fmla="*/ 0 h 72"/>
                <a:gd name="T6" fmla="*/ 0 w 71"/>
                <a:gd name="T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72">
                  <a:moveTo>
                    <a:pt x="0" y="0"/>
                  </a:moveTo>
                  <a:lnTo>
                    <a:pt x="36" y="72"/>
                  </a:lnTo>
                  <a:lnTo>
                    <a:pt x="7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570" name="Oval 690"/>
            <p:cNvSpPr>
              <a:spLocks noChangeArrowheads="1"/>
            </p:cNvSpPr>
            <p:nvPr/>
          </p:nvSpPr>
          <p:spPr bwMode="auto">
            <a:xfrm>
              <a:off x="2609" y="3174"/>
              <a:ext cx="13" cy="14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571" name="Oval 691"/>
            <p:cNvSpPr>
              <a:spLocks noChangeArrowheads="1"/>
            </p:cNvSpPr>
            <p:nvPr/>
          </p:nvSpPr>
          <p:spPr bwMode="auto">
            <a:xfrm>
              <a:off x="2645" y="3158"/>
              <a:ext cx="13" cy="13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572" name="Oval 692"/>
            <p:cNvSpPr>
              <a:spLocks noChangeArrowheads="1"/>
            </p:cNvSpPr>
            <p:nvPr/>
          </p:nvSpPr>
          <p:spPr bwMode="auto">
            <a:xfrm>
              <a:off x="2684" y="3193"/>
              <a:ext cx="12" cy="13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573" name="Oval 693"/>
            <p:cNvSpPr>
              <a:spLocks noChangeArrowheads="1"/>
            </p:cNvSpPr>
            <p:nvPr/>
          </p:nvSpPr>
          <p:spPr bwMode="auto">
            <a:xfrm>
              <a:off x="2720" y="3248"/>
              <a:ext cx="12" cy="13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574" name="Oval 694"/>
            <p:cNvSpPr>
              <a:spLocks noChangeArrowheads="1"/>
            </p:cNvSpPr>
            <p:nvPr/>
          </p:nvSpPr>
          <p:spPr bwMode="auto">
            <a:xfrm>
              <a:off x="2758" y="3250"/>
              <a:ext cx="13" cy="14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575" name="Oval 695"/>
            <p:cNvSpPr>
              <a:spLocks noChangeArrowheads="1"/>
            </p:cNvSpPr>
            <p:nvPr/>
          </p:nvSpPr>
          <p:spPr bwMode="auto">
            <a:xfrm>
              <a:off x="2794" y="3226"/>
              <a:ext cx="13" cy="13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576" name="Oval 696"/>
            <p:cNvSpPr>
              <a:spLocks noChangeArrowheads="1"/>
            </p:cNvSpPr>
            <p:nvPr/>
          </p:nvSpPr>
          <p:spPr bwMode="auto">
            <a:xfrm>
              <a:off x="2830" y="3220"/>
              <a:ext cx="13" cy="14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577" name="Oval 697"/>
            <p:cNvSpPr>
              <a:spLocks noChangeArrowheads="1"/>
            </p:cNvSpPr>
            <p:nvPr/>
          </p:nvSpPr>
          <p:spPr bwMode="auto">
            <a:xfrm>
              <a:off x="2869" y="3264"/>
              <a:ext cx="12" cy="14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578" name="Oval 698"/>
            <p:cNvSpPr>
              <a:spLocks noChangeArrowheads="1"/>
            </p:cNvSpPr>
            <p:nvPr/>
          </p:nvSpPr>
          <p:spPr bwMode="auto">
            <a:xfrm>
              <a:off x="2905" y="3242"/>
              <a:ext cx="12" cy="14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579" name="Oval 699"/>
            <p:cNvSpPr>
              <a:spLocks noChangeArrowheads="1"/>
            </p:cNvSpPr>
            <p:nvPr/>
          </p:nvSpPr>
          <p:spPr bwMode="auto">
            <a:xfrm>
              <a:off x="2941" y="3302"/>
              <a:ext cx="13" cy="14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580" name="Oval 700"/>
            <p:cNvSpPr>
              <a:spLocks noChangeArrowheads="1"/>
            </p:cNvSpPr>
            <p:nvPr/>
          </p:nvSpPr>
          <p:spPr bwMode="auto">
            <a:xfrm>
              <a:off x="2979" y="3269"/>
              <a:ext cx="13" cy="15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581" name="Oval 701"/>
            <p:cNvSpPr>
              <a:spLocks noChangeArrowheads="1"/>
            </p:cNvSpPr>
            <p:nvPr/>
          </p:nvSpPr>
          <p:spPr bwMode="auto">
            <a:xfrm>
              <a:off x="3015" y="3297"/>
              <a:ext cx="13" cy="13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582" name="Oval 702"/>
            <p:cNvSpPr>
              <a:spLocks noChangeArrowheads="1"/>
            </p:cNvSpPr>
            <p:nvPr/>
          </p:nvSpPr>
          <p:spPr bwMode="auto">
            <a:xfrm>
              <a:off x="3054" y="3324"/>
              <a:ext cx="13" cy="14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583" name="Oval 703"/>
            <p:cNvSpPr>
              <a:spLocks noChangeArrowheads="1"/>
            </p:cNvSpPr>
            <p:nvPr/>
          </p:nvSpPr>
          <p:spPr bwMode="auto">
            <a:xfrm>
              <a:off x="3090" y="3302"/>
              <a:ext cx="13" cy="14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584" name="Oval 704"/>
            <p:cNvSpPr>
              <a:spLocks noChangeArrowheads="1"/>
            </p:cNvSpPr>
            <p:nvPr/>
          </p:nvSpPr>
          <p:spPr bwMode="auto">
            <a:xfrm>
              <a:off x="3126" y="3376"/>
              <a:ext cx="13" cy="14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585" name="Oval 705"/>
            <p:cNvSpPr>
              <a:spLocks noChangeArrowheads="1"/>
            </p:cNvSpPr>
            <p:nvPr/>
          </p:nvSpPr>
          <p:spPr bwMode="auto">
            <a:xfrm>
              <a:off x="3165" y="3370"/>
              <a:ext cx="12" cy="14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586" name="Oval 706"/>
            <p:cNvSpPr>
              <a:spLocks noChangeArrowheads="1"/>
            </p:cNvSpPr>
            <p:nvPr/>
          </p:nvSpPr>
          <p:spPr bwMode="auto">
            <a:xfrm>
              <a:off x="3201" y="3398"/>
              <a:ext cx="12" cy="13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587" name="Oval 707"/>
            <p:cNvSpPr>
              <a:spLocks noChangeArrowheads="1"/>
            </p:cNvSpPr>
            <p:nvPr/>
          </p:nvSpPr>
          <p:spPr bwMode="auto">
            <a:xfrm>
              <a:off x="3236" y="3447"/>
              <a:ext cx="13" cy="13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588" name="Oval 708"/>
            <p:cNvSpPr>
              <a:spLocks noChangeArrowheads="1"/>
            </p:cNvSpPr>
            <p:nvPr/>
          </p:nvSpPr>
          <p:spPr bwMode="auto">
            <a:xfrm>
              <a:off x="3275" y="3474"/>
              <a:ext cx="13" cy="14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589" name="Oval 709"/>
            <p:cNvSpPr>
              <a:spLocks noChangeArrowheads="1"/>
            </p:cNvSpPr>
            <p:nvPr/>
          </p:nvSpPr>
          <p:spPr bwMode="auto">
            <a:xfrm>
              <a:off x="3311" y="3501"/>
              <a:ext cx="13" cy="14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590" name="Oval 710"/>
            <p:cNvSpPr>
              <a:spLocks noChangeArrowheads="1"/>
            </p:cNvSpPr>
            <p:nvPr/>
          </p:nvSpPr>
          <p:spPr bwMode="auto">
            <a:xfrm>
              <a:off x="3350" y="3528"/>
              <a:ext cx="12" cy="14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591" name="Oval 711"/>
            <p:cNvSpPr>
              <a:spLocks noChangeArrowheads="1"/>
            </p:cNvSpPr>
            <p:nvPr/>
          </p:nvSpPr>
          <p:spPr bwMode="auto">
            <a:xfrm>
              <a:off x="3386" y="3504"/>
              <a:ext cx="12" cy="14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592" name="Oval 712"/>
            <p:cNvSpPr>
              <a:spLocks noChangeArrowheads="1"/>
            </p:cNvSpPr>
            <p:nvPr/>
          </p:nvSpPr>
          <p:spPr bwMode="auto">
            <a:xfrm>
              <a:off x="3422" y="3526"/>
              <a:ext cx="12" cy="13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593" name="Oval 713"/>
            <p:cNvSpPr>
              <a:spLocks noChangeArrowheads="1"/>
            </p:cNvSpPr>
            <p:nvPr/>
          </p:nvSpPr>
          <p:spPr bwMode="auto">
            <a:xfrm>
              <a:off x="3460" y="3534"/>
              <a:ext cx="13" cy="14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594" name="Oval 714"/>
            <p:cNvSpPr>
              <a:spLocks noChangeArrowheads="1"/>
            </p:cNvSpPr>
            <p:nvPr/>
          </p:nvSpPr>
          <p:spPr bwMode="auto">
            <a:xfrm>
              <a:off x="3496" y="3564"/>
              <a:ext cx="13" cy="14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595" name="Oval 715"/>
            <p:cNvSpPr>
              <a:spLocks noChangeArrowheads="1"/>
            </p:cNvSpPr>
            <p:nvPr/>
          </p:nvSpPr>
          <p:spPr bwMode="auto">
            <a:xfrm>
              <a:off x="3532" y="3567"/>
              <a:ext cx="13" cy="13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596" name="Oval 716"/>
            <p:cNvSpPr>
              <a:spLocks noChangeArrowheads="1"/>
            </p:cNvSpPr>
            <p:nvPr/>
          </p:nvSpPr>
          <p:spPr bwMode="auto">
            <a:xfrm>
              <a:off x="3571" y="3564"/>
              <a:ext cx="13" cy="14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597" name="Oval 717"/>
            <p:cNvSpPr>
              <a:spLocks noChangeArrowheads="1"/>
            </p:cNvSpPr>
            <p:nvPr/>
          </p:nvSpPr>
          <p:spPr bwMode="auto">
            <a:xfrm>
              <a:off x="3607" y="3602"/>
              <a:ext cx="12" cy="14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598" name="Oval 718"/>
            <p:cNvSpPr>
              <a:spLocks noChangeArrowheads="1"/>
            </p:cNvSpPr>
            <p:nvPr/>
          </p:nvSpPr>
          <p:spPr bwMode="auto">
            <a:xfrm>
              <a:off x="3645" y="3613"/>
              <a:ext cx="13" cy="14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599" name="Oval 719"/>
            <p:cNvSpPr>
              <a:spLocks noChangeArrowheads="1"/>
            </p:cNvSpPr>
            <p:nvPr/>
          </p:nvSpPr>
          <p:spPr bwMode="auto">
            <a:xfrm>
              <a:off x="3681" y="3616"/>
              <a:ext cx="13" cy="14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600" name="Oval 720"/>
            <p:cNvSpPr>
              <a:spLocks noChangeArrowheads="1"/>
            </p:cNvSpPr>
            <p:nvPr/>
          </p:nvSpPr>
          <p:spPr bwMode="auto">
            <a:xfrm>
              <a:off x="3717" y="3662"/>
              <a:ext cx="13" cy="14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601" name="Oval 721"/>
            <p:cNvSpPr>
              <a:spLocks noChangeArrowheads="1"/>
            </p:cNvSpPr>
            <p:nvPr/>
          </p:nvSpPr>
          <p:spPr bwMode="auto">
            <a:xfrm>
              <a:off x="3756" y="3690"/>
              <a:ext cx="13" cy="13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602" name="Oval 722"/>
            <p:cNvSpPr>
              <a:spLocks noChangeArrowheads="1"/>
            </p:cNvSpPr>
            <p:nvPr/>
          </p:nvSpPr>
          <p:spPr bwMode="auto">
            <a:xfrm>
              <a:off x="3792" y="3706"/>
              <a:ext cx="13" cy="13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603" name="Text Box 723"/>
            <p:cNvSpPr txBox="1">
              <a:spLocks noChangeArrowheads="1"/>
            </p:cNvSpPr>
            <p:nvPr/>
          </p:nvSpPr>
          <p:spPr bwMode="auto">
            <a:xfrm>
              <a:off x="3534" y="2712"/>
              <a:ext cx="41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cs-CZ" sz="1400" b="1"/>
                <a:t>ŽENY</a:t>
              </a:r>
            </a:p>
          </p:txBody>
        </p:sp>
        <p:sp>
          <p:nvSpPr>
            <p:cNvPr id="251604" name="Text Box 724"/>
            <p:cNvSpPr txBox="1">
              <a:spLocks noChangeArrowheads="1"/>
            </p:cNvSpPr>
            <p:nvPr/>
          </p:nvSpPr>
          <p:spPr bwMode="auto">
            <a:xfrm>
              <a:off x="3390" y="2924"/>
              <a:ext cx="606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cs-CZ" sz="1000" b="1"/>
                <a:t>MAĎARSKO</a:t>
              </a:r>
              <a:endParaRPr lang="cs-CZ" sz="1000">
                <a:latin typeface="Times New Roman" pitchFamily="18" charset="0"/>
              </a:endParaRPr>
            </a:p>
          </p:txBody>
        </p:sp>
        <p:sp>
          <p:nvSpPr>
            <p:cNvPr id="251605" name="Text Box 725"/>
            <p:cNvSpPr txBox="1">
              <a:spLocks noChangeArrowheads="1"/>
            </p:cNvSpPr>
            <p:nvPr/>
          </p:nvSpPr>
          <p:spPr bwMode="auto">
            <a:xfrm>
              <a:off x="2964" y="3096"/>
              <a:ext cx="618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cs-CZ" sz="1000" b="1"/>
                <a:t>ČESKÁ</a:t>
              </a:r>
            </a:p>
            <a:p>
              <a:pPr eaLnBrk="0" hangingPunct="0"/>
              <a:r>
                <a:rPr lang="cs-CZ" sz="1000" b="1"/>
                <a:t>REPUBLIKA</a:t>
              </a:r>
              <a:endParaRPr lang="cs-CZ" sz="1000">
                <a:latin typeface="Times New Roman" pitchFamily="18" charset="0"/>
              </a:endParaRPr>
            </a:p>
          </p:txBody>
        </p:sp>
        <p:sp>
          <p:nvSpPr>
            <p:cNvPr id="251606" name="Text Box 726"/>
            <p:cNvSpPr txBox="1">
              <a:spLocks noChangeArrowheads="1"/>
            </p:cNvSpPr>
            <p:nvPr/>
          </p:nvSpPr>
          <p:spPr bwMode="auto">
            <a:xfrm>
              <a:off x="3468" y="3437"/>
              <a:ext cx="594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cs-CZ" sz="1000" b="1"/>
                <a:t>RAKOUSKO</a:t>
              </a:r>
              <a:endParaRPr lang="cs-CZ" sz="1000">
                <a:latin typeface="Times New Roman" pitchFamily="18" charset="0"/>
              </a:endParaRPr>
            </a:p>
          </p:txBody>
        </p:sp>
        <p:sp>
          <p:nvSpPr>
            <p:cNvPr id="251607" name="Text Box 727"/>
            <p:cNvSpPr txBox="1">
              <a:spLocks noChangeArrowheads="1"/>
            </p:cNvSpPr>
            <p:nvPr/>
          </p:nvSpPr>
          <p:spPr bwMode="auto">
            <a:xfrm>
              <a:off x="2922" y="3690"/>
              <a:ext cx="58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cs-CZ" sz="1000" b="1"/>
                <a:t>ŠVÉDSKO</a:t>
              </a:r>
            </a:p>
          </p:txBody>
        </p:sp>
        <p:sp>
          <p:nvSpPr>
            <p:cNvPr id="251608" name="Text Box 728"/>
            <p:cNvSpPr txBox="1">
              <a:spLocks noChangeArrowheads="1"/>
            </p:cNvSpPr>
            <p:nvPr/>
          </p:nvSpPr>
          <p:spPr bwMode="auto">
            <a:xfrm>
              <a:off x="966" y="3594"/>
              <a:ext cx="588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cs-CZ" sz="1000" b="1"/>
                <a:t>ŠVÉDSKO</a:t>
              </a:r>
              <a:endParaRPr lang="cs-CZ" sz="1000">
                <a:latin typeface="Times New Roman" pitchFamily="18" charset="0"/>
              </a:endParaRPr>
            </a:p>
          </p:txBody>
        </p:sp>
      </p:grpSp>
      <p:sp>
        <p:nvSpPr>
          <p:cNvPr id="251609" name="Text Box 729"/>
          <p:cNvSpPr txBox="1">
            <a:spLocks noChangeArrowheads="1"/>
          </p:cNvSpPr>
          <p:nvPr/>
        </p:nvSpPr>
        <p:spPr bwMode="auto">
          <a:xfrm>
            <a:off x="762000" y="4724400"/>
            <a:ext cx="77724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cs-CZ" sz="2400" b="1"/>
              <a:t>Standardizovaná úmrtnost na kardiovaskulární nemoci u mužů a žen v Maďarsku, České republice, Rakousku a Švédsku v letech 1970-2002</a:t>
            </a:r>
          </a:p>
          <a:p>
            <a:pPr algn="ctr" eaLnBrk="0" hangingPunct="0"/>
            <a:r>
              <a:rPr lang="cs-CZ" sz="2400" b="1"/>
              <a:t>(pramen: HFA-DB, WHO/EUROPE).</a:t>
            </a:r>
            <a:endParaRPr lang="cs-CZ" sz="2400"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endParaRPr lang="cs-CZ" sz="2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6696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Text Box 2"/>
          <p:cNvSpPr txBox="1">
            <a:spLocks noChangeArrowheads="1"/>
          </p:cNvSpPr>
          <p:nvPr/>
        </p:nvSpPr>
        <p:spPr bwMode="auto">
          <a:xfrm>
            <a:off x="609600" y="4953000"/>
            <a:ext cx="7924800" cy="283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cs-CZ" sz="2400" b="1"/>
              <a:t>Standardizovaná úmrtnost na zhoubné nádory </a:t>
            </a:r>
          </a:p>
          <a:p>
            <a:pPr algn="ctr" eaLnBrk="0" hangingPunct="0"/>
            <a:r>
              <a:rPr lang="cs-CZ" sz="2400" b="1"/>
              <a:t>u mužů a žen v Maďarsku, České republice, Rakousku a Švédsku v letech 1970-2002</a:t>
            </a:r>
          </a:p>
          <a:p>
            <a:pPr algn="ctr" eaLnBrk="0" hangingPunct="0"/>
            <a:r>
              <a:rPr lang="cs-CZ" sz="2400" b="1"/>
              <a:t>(pramen: HFA-DB, WHO/EUROPE).</a:t>
            </a:r>
            <a:endParaRPr lang="cs-CZ" sz="2400">
              <a:latin typeface="Times New Roman" pitchFamily="18" charset="0"/>
            </a:endParaRPr>
          </a:p>
          <a:p>
            <a:pPr algn="ctr" eaLnBrk="0" hangingPunct="0"/>
            <a:endParaRPr lang="cs-CZ" sz="2400" b="1"/>
          </a:p>
          <a:p>
            <a:pPr eaLnBrk="0" hangingPunct="0"/>
            <a:endParaRPr lang="cs-CZ" sz="2400"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endParaRPr lang="cs-CZ" sz="2400">
              <a:latin typeface="Times New Roman" pitchFamily="18" charset="0"/>
            </a:endParaRPr>
          </a:p>
        </p:txBody>
      </p:sp>
      <p:grpSp>
        <p:nvGrpSpPr>
          <p:cNvPr id="251907" name="Group 3"/>
          <p:cNvGrpSpPr>
            <a:grpSpLocks/>
          </p:cNvGrpSpPr>
          <p:nvPr/>
        </p:nvGrpSpPr>
        <p:grpSpPr bwMode="auto">
          <a:xfrm>
            <a:off x="762000" y="762000"/>
            <a:ext cx="8001000" cy="4343400"/>
            <a:chOff x="546" y="2466"/>
            <a:chExt cx="3702" cy="1854"/>
          </a:xfrm>
        </p:grpSpPr>
        <p:sp>
          <p:nvSpPr>
            <p:cNvPr id="251908" name="Rectangle 4"/>
            <p:cNvSpPr>
              <a:spLocks noChangeArrowheads="1"/>
            </p:cNvSpPr>
            <p:nvPr/>
          </p:nvSpPr>
          <p:spPr bwMode="auto">
            <a:xfrm>
              <a:off x="561" y="2541"/>
              <a:ext cx="1985" cy="1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909" name="Line 5"/>
            <p:cNvSpPr>
              <a:spLocks noChangeShapeType="1"/>
            </p:cNvSpPr>
            <p:nvPr/>
          </p:nvSpPr>
          <p:spPr bwMode="auto">
            <a:xfrm flipV="1">
              <a:off x="790" y="2686"/>
              <a:ext cx="1" cy="13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910" name="Line 6"/>
            <p:cNvSpPr>
              <a:spLocks noChangeShapeType="1"/>
            </p:cNvSpPr>
            <p:nvPr/>
          </p:nvSpPr>
          <p:spPr bwMode="auto">
            <a:xfrm flipH="1">
              <a:off x="765" y="4035"/>
              <a:ext cx="2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911" name="Rectangle 7"/>
            <p:cNvSpPr>
              <a:spLocks noChangeArrowheads="1"/>
            </p:cNvSpPr>
            <p:nvPr/>
          </p:nvSpPr>
          <p:spPr bwMode="auto">
            <a:xfrm>
              <a:off x="594" y="3981"/>
              <a:ext cx="149" cy="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150</a:t>
              </a:r>
              <a:endParaRPr lang="cs-CZ" sz="1000">
                <a:latin typeface="Times New Roman" pitchFamily="18" charset="0"/>
              </a:endParaRPr>
            </a:p>
          </p:txBody>
        </p:sp>
        <p:sp>
          <p:nvSpPr>
            <p:cNvPr id="251912" name="Line 8"/>
            <p:cNvSpPr>
              <a:spLocks noChangeShapeType="1"/>
            </p:cNvSpPr>
            <p:nvPr/>
          </p:nvSpPr>
          <p:spPr bwMode="auto">
            <a:xfrm>
              <a:off x="790" y="4035"/>
              <a:ext cx="148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913" name="Line 9"/>
            <p:cNvSpPr>
              <a:spLocks noChangeShapeType="1"/>
            </p:cNvSpPr>
            <p:nvPr/>
          </p:nvSpPr>
          <p:spPr bwMode="auto">
            <a:xfrm flipH="1">
              <a:off x="778" y="3981"/>
              <a:ext cx="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914" name="Line 10"/>
            <p:cNvSpPr>
              <a:spLocks noChangeShapeType="1"/>
            </p:cNvSpPr>
            <p:nvPr/>
          </p:nvSpPr>
          <p:spPr bwMode="auto">
            <a:xfrm flipH="1">
              <a:off x="778" y="3927"/>
              <a:ext cx="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915" name="Line 11"/>
            <p:cNvSpPr>
              <a:spLocks noChangeShapeType="1"/>
            </p:cNvSpPr>
            <p:nvPr/>
          </p:nvSpPr>
          <p:spPr bwMode="auto">
            <a:xfrm flipH="1">
              <a:off x="778" y="3873"/>
              <a:ext cx="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916" name="Line 12"/>
            <p:cNvSpPr>
              <a:spLocks noChangeShapeType="1"/>
            </p:cNvSpPr>
            <p:nvPr/>
          </p:nvSpPr>
          <p:spPr bwMode="auto">
            <a:xfrm flipH="1">
              <a:off x="778" y="3819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917" name="Line 13"/>
            <p:cNvSpPr>
              <a:spLocks noChangeShapeType="1"/>
            </p:cNvSpPr>
            <p:nvPr/>
          </p:nvSpPr>
          <p:spPr bwMode="auto">
            <a:xfrm flipH="1">
              <a:off x="765" y="3765"/>
              <a:ext cx="2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918" name="Rectangle 14"/>
            <p:cNvSpPr>
              <a:spLocks noChangeArrowheads="1"/>
            </p:cNvSpPr>
            <p:nvPr/>
          </p:nvSpPr>
          <p:spPr bwMode="auto">
            <a:xfrm>
              <a:off x="595" y="3720"/>
              <a:ext cx="160" cy="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200</a:t>
              </a:r>
              <a:endParaRPr lang="cs-CZ" sz="1000">
                <a:latin typeface="Times New Roman" pitchFamily="18" charset="0"/>
              </a:endParaRPr>
            </a:p>
          </p:txBody>
        </p:sp>
        <p:sp>
          <p:nvSpPr>
            <p:cNvPr id="251919" name="Line 15"/>
            <p:cNvSpPr>
              <a:spLocks noChangeShapeType="1"/>
            </p:cNvSpPr>
            <p:nvPr/>
          </p:nvSpPr>
          <p:spPr bwMode="auto">
            <a:xfrm>
              <a:off x="790" y="3765"/>
              <a:ext cx="148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920" name="Line 16"/>
            <p:cNvSpPr>
              <a:spLocks noChangeShapeType="1"/>
            </p:cNvSpPr>
            <p:nvPr/>
          </p:nvSpPr>
          <p:spPr bwMode="auto">
            <a:xfrm flipH="1">
              <a:off x="778" y="3711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921" name="Line 17"/>
            <p:cNvSpPr>
              <a:spLocks noChangeShapeType="1"/>
            </p:cNvSpPr>
            <p:nvPr/>
          </p:nvSpPr>
          <p:spPr bwMode="auto">
            <a:xfrm flipH="1">
              <a:off x="778" y="3657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922" name="Line 18"/>
            <p:cNvSpPr>
              <a:spLocks noChangeShapeType="1"/>
            </p:cNvSpPr>
            <p:nvPr/>
          </p:nvSpPr>
          <p:spPr bwMode="auto">
            <a:xfrm flipH="1">
              <a:off x="778" y="3604"/>
              <a:ext cx="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923" name="Line 19"/>
            <p:cNvSpPr>
              <a:spLocks noChangeShapeType="1"/>
            </p:cNvSpPr>
            <p:nvPr/>
          </p:nvSpPr>
          <p:spPr bwMode="auto">
            <a:xfrm flipH="1">
              <a:off x="778" y="3550"/>
              <a:ext cx="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924" name="Line 20"/>
            <p:cNvSpPr>
              <a:spLocks noChangeShapeType="1"/>
            </p:cNvSpPr>
            <p:nvPr/>
          </p:nvSpPr>
          <p:spPr bwMode="auto">
            <a:xfrm flipH="1">
              <a:off x="762" y="3496"/>
              <a:ext cx="2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925" name="Rectangle 21"/>
            <p:cNvSpPr>
              <a:spLocks noChangeArrowheads="1"/>
            </p:cNvSpPr>
            <p:nvPr/>
          </p:nvSpPr>
          <p:spPr bwMode="auto">
            <a:xfrm>
              <a:off x="600" y="3453"/>
              <a:ext cx="144" cy="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250</a:t>
              </a:r>
              <a:endParaRPr lang="cs-CZ" sz="1000">
                <a:latin typeface="Times New Roman" pitchFamily="18" charset="0"/>
              </a:endParaRPr>
            </a:p>
          </p:txBody>
        </p:sp>
        <p:sp>
          <p:nvSpPr>
            <p:cNvPr id="251926" name="Line 22"/>
            <p:cNvSpPr>
              <a:spLocks noChangeShapeType="1"/>
            </p:cNvSpPr>
            <p:nvPr/>
          </p:nvSpPr>
          <p:spPr bwMode="auto">
            <a:xfrm>
              <a:off x="790" y="3496"/>
              <a:ext cx="148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927" name="Line 23"/>
            <p:cNvSpPr>
              <a:spLocks noChangeShapeType="1"/>
            </p:cNvSpPr>
            <p:nvPr/>
          </p:nvSpPr>
          <p:spPr bwMode="auto">
            <a:xfrm flipH="1">
              <a:off x="778" y="3442"/>
              <a:ext cx="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928" name="Line 24"/>
            <p:cNvSpPr>
              <a:spLocks noChangeShapeType="1"/>
            </p:cNvSpPr>
            <p:nvPr/>
          </p:nvSpPr>
          <p:spPr bwMode="auto">
            <a:xfrm flipH="1">
              <a:off x="778" y="3388"/>
              <a:ext cx="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929" name="Line 25"/>
            <p:cNvSpPr>
              <a:spLocks noChangeShapeType="1"/>
            </p:cNvSpPr>
            <p:nvPr/>
          </p:nvSpPr>
          <p:spPr bwMode="auto">
            <a:xfrm flipH="1">
              <a:off x="778" y="3334"/>
              <a:ext cx="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930" name="Line 26"/>
            <p:cNvSpPr>
              <a:spLocks noChangeShapeType="1"/>
            </p:cNvSpPr>
            <p:nvPr/>
          </p:nvSpPr>
          <p:spPr bwMode="auto">
            <a:xfrm flipH="1">
              <a:off x="778" y="3280"/>
              <a:ext cx="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931" name="Line 27"/>
            <p:cNvSpPr>
              <a:spLocks noChangeShapeType="1"/>
            </p:cNvSpPr>
            <p:nvPr/>
          </p:nvSpPr>
          <p:spPr bwMode="auto">
            <a:xfrm flipH="1">
              <a:off x="765" y="3226"/>
              <a:ext cx="2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932" name="Rectangle 28"/>
            <p:cNvSpPr>
              <a:spLocks noChangeArrowheads="1"/>
            </p:cNvSpPr>
            <p:nvPr/>
          </p:nvSpPr>
          <p:spPr bwMode="auto">
            <a:xfrm>
              <a:off x="601" y="3185"/>
              <a:ext cx="173" cy="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300</a:t>
              </a:r>
              <a:endParaRPr lang="cs-CZ" sz="1000">
                <a:latin typeface="Times New Roman" pitchFamily="18" charset="0"/>
              </a:endParaRPr>
            </a:p>
          </p:txBody>
        </p:sp>
        <p:sp>
          <p:nvSpPr>
            <p:cNvPr id="251933" name="Line 29"/>
            <p:cNvSpPr>
              <a:spLocks noChangeShapeType="1"/>
            </p:cNvSpPr>
            <p:nvPr/>
          </p:nvSpPr>
          <p:spPr bwMode="auto">
            <a:xfrm>
              <a:off x="790" y="3226"/>
              <a:ext cx="148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934" name="Line 30"/>
            <p:cNvSpPr>
              <a:spLocks noChangeShapeType="1"/>
            </p:cNvSpPr>
            <p:nvPr/>
          </p:nvSpPr>
          <p:spPr bwMode="auto">
            <a:xfrm flipH="1">
              <a:off x="778" y="3172"/>
              <a:ext cx="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935" name="Line 31"/>
            <p:cNvSpPr>
              <a:spLocks noChangeShapeType="1"/>
            </p:cNvSpPr>
            <p:nvPr/>
          </p:nvSpPr>
          <p:spPr bwMode="auto">
            <a:xfrm flipH="1">
              <a:off x="778" y="3118"/>
              <a:ext cx="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936" name="Line 32"/>
            <p:cNvSpPr>
              <a:spLocks noChangeShapeType="1"/>
            </p:cNvSpPr>
            <p:nvPr/>
          </p:nvSpPr>
          <p:spPr bwMode="auto">
            <a:xfrm flipH="1">
              <a:off x="778" y="3064"/>
              <a:ext cx="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937" name="Line 33"/>
            <p:cNvSpPr>
              <a:spLocks noChangeShapeType="1"/>
            </p:cNvSpPr>
            <p:nvPr/>
          </p:nvSpPr>
          <p:spPr bwMode="auto">
            <a:xfrm flipH="1">
              <a:off x="778" y="3010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938" name="Line 34"/>
            <p:cNvSpPr>
              <a:spLocks noChangeShapeType="1"/>
            </p:cNvSpPr>
            <p:nvPr/>
          </p:nvSpPr>
          <p:spPr bwMode="auto">
            <a:xfrm flipH="1">
              <a:off x="765" y="2956"/>
              <a:ext cx="2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939" name="Rectangle 35"/>
            <p:cNvSpPr>
              <a:spLocks noChangeArrowheads="1"/>
            </p:cNvSpPr>
            <p:nvPr/>
          </p:nvSpPr>
          <p:spPr bwMode="auto">
            <a:xfrm>
              <a:off x="601" y="2910"/>
              <a:ext cx="157" cy="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350</a:t>
              </a:r>
              <a:endParaRPr lang="cs-CZ" sz="1000">
                <a:latin typeface="Times New Roman" pitchFamily="18" charset="0"/>
              </a:endParaRPr>
            </a:p>
          </p:txBody>
        </p:sp>
        <p:sp>
          <p:nvSpPr>
            <p:cNvPr id="251940" name="Line 36"/>
            <p:cNvSpPr>
              <a:spLocks noChangeShapeType="1"/>
            </p:cNvSpPr>
            <p:nvPr/>
          </p:nvSpPr>
          <p:spPr bwMode="auto">
            <a:xfrm>
              <a:off x="790" y="2956"/>
              <a:ext cx="148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941" name="Line 37"/>
            <p:cNvSpPr>
              <a:spLocks noChangeShapeType="1"/>
            </p:cNvSpPr>
            <p:nvPr/>
          </p:nvSpPr>
          <p:spPr bwMode="auto">
            <a:xfrm flipH="1">
              <a:off x="778" y="2902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942" name="Line 38"/>
            <p:cNvSpPr>
              <a:spLocks noChangeShapeType="1"/>
            </p:cNvSpPr>
            <p:nvPr/>
          </p:nvSpPr>
          <p:spPr bwMode="auto">
            <a:xfrm flipH="1">
              <a:off x="778" y="2848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943" name="Line 39"/>
            <p:cNvSpPr>
              <a:spLocks noChangeShapeType="1"/>
            </p:cNvSpPr>
            <p:nvPr/>
          </p:nvSpPr>
          <p:spPr bwMode="auto">
            <a:xfrm flipH="1">
              <a:off x="778" y="2795"/>
              <a:ext cx="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944" name="Line 40"/>
            <p:cNvSpPr>
              <a:spLocks noChangeShapeType="1"/>
            </p:cNvSpPr>
            <p:nvPr/>
          </p:nvSpPr>
          <p:spPr bwMode="auto">
            <a:xfrm flipH="1">
              <a:off x="778" y="2740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945" name="Line 41"/>
            <p:cNvSpPr>
              <a:spLocks noChangeShapeType="1"/>
            </p:cNvSpPr>
            <p:nvPr/>
          </p:nvSpPr>
          <p:spPr bwMode="auto">
            <a:xfrm flipH="1">
              <a:off x="765" y="2686"/>
              <a:ext cx="2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946" name="Rectangle 42"/>
            <p:cNvSpPr>
              <a:spLocks noChangeArrowheads="1"/>
            </p:cNvSpPr>
            <p:nvPr/>
          </p:nvSpPr>
          <p:spPr bwMode="auto">
            <a:xfrm>
              <a:off x="599" y="2640"/>
              <a:ext cx="151" cy="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400</a:t>
              </a:r>
              <a:endParaRPr lang="cs-CZ" sz="1000">
                <a:latin typeface="Times New Roman" pitchFamily="18" charset="0"/>
              </a:endParaRPr>
            </a:p>
          </p:txBody>
        </p:sp>
        <p:sp>
          <p:nvSpPr>
            <p:cNvPr id="251947" name="Line 43"/>
            <p:cNvSpPr>
              <a:spLocks noChangeShapeType="1"/>
            </p:cNvSpPr>
            <p:nvPr/>
          </p:nvSpPr>
          <p:spPr bwMode="auto">
            <a:xfrm>
              <a:off x="790" y="2686"/>
              <a:ext cx="148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948" name="Line 44"/>
            <p:cNvSpPr>
              <a:spLocks noChangeShapeType="1"/>
            </p:cNvSpPr>
            <p:nvPr/>
          </p:nvSpPr>
          <p:spPr bwMode="auto">
            <a:xfrm>
              <a:off x="790" y="4035"/>
              <a:ext cx="14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949" name="Line 45"/>
            <p:cNvSpPr>
              <a:spLocks noChangeShapeType="1"/>
            </p:cNvSpPr>
            <p:nvPr/>
          </p:nvSpPr>
          <p:spPr bwMode="auto">
            <a:xfrm>
              <a:off x="790" y="4035"/>
              <a:ext cx="1" cy="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950" name="Rectangle 46"/>
            <p:cNvSpPr>
              <a:spLocks noChangeArrowheads="1"/>
            </p:cNvSpPr>
            <p:nvPr/>
          </p:nvSpPr>
          <p:spPr bwMode="auto">
            <a:xfrm>
              <a:off x="702" y="4066"/>
              <a:ext cx="207" cy="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1970</a:t>
              </a:r>
              <a:endParaRPr lang="cs-CZ" sz="1000">
                <a:latin typeface="Times New Roman" pitchFamily="18" charset="0"/>
              </a:endParaRPr>
            </a:p>
          </p:txBody>
        </p:sp>
        <p:sp>
          <p:nvSpPr>
            <p:cNvPr id="251951" name="Line 47"/>
            <p:cNvSpPr>
              <a:spLocks noChangeShapeType="1"/>
            </p:cNvSpPr>
            <p:nvPr/>
          </p:nvSpPr>
          <p:spPr bwMode="auto">
            <a:xfrm flipV="1">
              <a:off x="790" y="2686"/>
              <a:ext cx="1" cy="134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952" name="Line 48"/>
            <p:cNvSpPr>
              <a:spLocks noChangeShapeType="1"/>
            </p:cNvSpPr>
            <p:nvPr/>
          </p:nvSpPr>
          <p:spPr bwMode="auto">
            <a:xfrm>
              <a:off x="827" y="4035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953" name="Line 49"/>
            <p:cNvSpPr>
              <a:spLocks noChangeShapeType="1"/>
            </p:cNvSpPr>
            <p:nvPr/>
          </p:nvSpPr>
          <p:spPr bwMode="auto">
            <a:xfrm>
              <a:off x="864" y="4035"/>
              <a:ext cx="0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954" name="Line 50"/>
            <p:cNvSpPr>
              <a:spLocks noChangeShapeType="1"/>
            </p:cNvSpPr>
            <p:nvPr/>
          </p:nvSpPr>
          <p:spPr bwMode="auto">
            <a:xfrm>
              <a:off x="901" y="4035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955" name="Line 51"/>
            <p:cNvSpPr>
              <a:spLocks noChangeShapeType="1"/>
            </p:cNvSpPr>
            <p:nvPr/>
          </p:nvSpPr>
          <p:spPr bwMode="auto">
            <a:xfrm>
              <a:off x="938" y="4035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956" name="Line 52"/>
            <p:cNvSpPr>
              <a:spLocks noChangeShapeType="1"/>
            </p:cNvSpPr>
            <p:nvPr/>
          </p:nvSpPr>
          <p:spPr bwMode="auto">
            <a:xfrm>
              <a:off x="975" y="4035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957" name="Line 53"/>
            <p:cNvSpPr>
              <a:spLocks noChangeShapeType="1"/>
            </p:cNvSpPr>
            <p:nvPr/>
          </p:nvSpPr>
          <p:spPr bwMode="auto">
            <a:xfrm>
              <a:off x="1012" y="4035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958" name="Line 54"/>
            <p:cNvSpPr>
              <a:spLocks noChangeShapeType="1"/>
            </p:cNvSpPr>
            <p:nvPr/>
          </p:nvSpPr>
          <p:spPr bwMode="auto">
            <a:xfrm>
              <a:off x="1050" y="4035"/>
              <a:ext cx="0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959" name="Line 55"/>
            <p:cNvSpPr>
              <a:spLocks noChangeShapeType="1"/>
            </p:cNvSpPr>
            <p:nvPr/>
          </p:nvSpPr>
          <p:spPr bwMode="auto">
            <a:xfrm>
              <a:off x="1087" y="4035"/>
              <a:ext cx="0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960" name="Line 56"/>
            <p:cNvSpPr>
              <a:spLocks noChangeShapeType="1"/>
            </p:cNvSpPr>
            <p:nvPr/>
          </p:nvSpPr>
          <p:spPr bwMode="auto">
            <a:xfrm>
              <a:off x="1123" y="4035"/>
              <a:ext cx="0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961" name="Line 57"/>
            <p:cNvSpPr>
              <a:spLocks noChangeShapeType="1"/>
            </p:cNvSpPr>
            <p:nvPr/>
          </p:nvSpPr>
          <p:spPr bwMode="auto">
            <a:xfrm>
              <a:off x="1160" y="4035"/>
              <a:ext cx="0" cy="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962" name="Rectangle 58"/>
            <p:cNvSpPr>
              <a:spLocks noChangeArrowheads="1"/>
            </p:cNvSpPr>
            <p:nvPr/>
          </p:nvSpPr>
          <p:spPr bwMode="auto">
            <a:xfrm>
              <a:off x="1055" y="4067"/>
              <a:ext cx="188" cy="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1980</a:t>
              </a:r>
              <a:endParaRPr lang="cs-CZ" sz="1000">
                <a:latin typeface="Times New Roman" pitchFamily="18" charset="0"/>
              </a:endParaRPr>
            </a:p>
          </p:txBody>
        </p:sp>
        <p:sp>
          <p:nvSpPr>
            <p:cNvPr id="251963" name="Line 59"/>
            <p:cNvSpPr>
              <a:spLocks noChangeShapeType="1"/>
            </p:cNvSpPr>
            <p:nvPr/>
          </p:nvSpPr>
          <p:spPr bwMode="auto">
            <a:xfrm flipV="1">
              <a:off x="1160" y="2686"/>
              <a:ext cx="0" cy="13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964" name="Line 60"/>
            <p:cNvSpPr>
              <a:spLocks noChangeShapeType="1"/>
            </p:cNvSpPr>
            <p:nvPr/>
          </p:nvSpPr>
          <p:spPr bwMode="auto">
            <a:xfrm>
              <a:off x="1197" y="4035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965" name="Line 61"/>
            <p:cNvSpPr>
              <a:spLocks noChangeShapeType="1"/>
            </p:cNvSpPr>
            <p:nvPr/>
          </p:nvSpPr>
          <p:spPr bwMode="auto">
            <a:xfrm>
              <a:off x="1234" y="4035"/>
              <a:ext cx="0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966" name="Line 62"/>
            <p:cNvSpPr>
              <a:spLocks noChangeShapeType="1"/>
            </p:cNvSpPr>
            <p:nvPr/>
          </p:nvSpPr>
          <p:spPr bwMode="auto">
            <a:xfrm>
              <a:off x="1271" y="4035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967" name="Line 63"/>
            <p:cNvSpPr>
              <a:spLocks noChangeShapeType="1"/>
            </p:cNvSpPr>
            <p:nvPr/>
          </p:nvSpPr>
          <p:spPr bwMode="auto">
            <a:xfrm>
              <a:off x="1308" y="4035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968" name="Line 64"/>
            <p:cNvSpPr>
              <a:spLocks noChangeShapeType="1"/>
            </p:cNvSpPr>
            <p:nvPr/>
          </p:nvSpPr>
          <p:spPr bwMode="auto">
            <a:xfrm>
              <a:off x="1346" y="4035"/>
              <a:ext cx="0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969" name="Line 65"/>
            <p:cNvSpPr>
              <a:spLocks noChangeShapeType="1"/>
            </p:cNvSpPr>
            <p:nvPr/>
          </p:nvSpPr>
          <p:spPr bwMode="auto">
            <a:xfrm>
              <a:off x="1382" y="4035"/>
              <a:ext cx="0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970" name="Line 66"/>
            <p:cNvSpPr>
              <a:spLocks noChangeShapeType="1"/>
            </p:cNvSpPr>
            <p:nvPr/>
          </p:nvSpPr>
          <p:spPr bwMode="auto">
            <a:xfrm>
              <a:off x="1419" y="4035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971" name="Line 67"/>
            <p:cNvSpPr>
              <a:spLocks noChangeShapeType="1"/>
            </p:cNvSpPr>
            <p:nvPr/>
          </p:nvSpPr>
          <p:spPr bwMode="auto">
            <a:xfrm>
              <a:off x="1456" y="4035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972" name="Line 68"/>
            <p:cNvSpPr>
              <a:spLocks noChangeShapeType="1"/>
            </p:cNvSpPr>
            <p:nvPr/>
          </p:nvSpPr>
          <p:spPr bwMode="auto">
            <a:xfrm>
              <a:off x="1494" y="4035"/>
              <a:ext cx="0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973" name="Line 69"/>
            <p:cNvSpPr>
              <a:spLocks noChangeShapeType="1"/>
            </p:cNvSpPr>
            <p:nvPr/>
          </p:nvSpPr>
          <p:spPr bwMode="auto">
            <a:xfrm>
              <a:off x="1530" y="4035"/>
              <a:ext cx="1" cy="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974" name="Rectangle 70"/>
            <p:cNvSpPr>
              <a:spLocks noChangeArrowheads="1"/>
            </p:cNvSpPr>
            <p:nvPr/>
          </p:nvSpPr>
          <p:spPr bwMode="auto">
            <a:xfrm>
              <a:off x="1436" y="4067"/>
              <a:ext cx="215" cy="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1990</a:t>
              </a:r>
              <a:endParaRPr lang="cs-CZ" sz="1000">
                <a:latin typeface="Times New Roman" pitchFamily="18" charset="0"/>
              </a:endParaRPr>
            </a:p>
          </p:txBody>
        </p:sp>
        <p:sp>
          <p:nvSpPr>
            <p:cNvPr id="251975" name="Line 71"/>
            <p:cNvSpPr>
              <a:spLocks noChangeShapeType="1"/>
            </p:cNvSpPr>
            <p:nvPr/>
          </p:nvSpPr>
          <p:spPr bwMode="auto">
            <a:xfrm flipV="1">
              <a:off x="1530" y="2686"/>
              <a:ext cx="1" cy="13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976" name="Line 72"/>
            <p:cNvSpPr>
              <a:spLocks noChangeShapeType="1"/>
            </p:cNvSpPr>
            <p:nvPr/>
          </p:nvSpPr>
          <p:spPr bwMode="auto">
            <a:xfrm>
              <a:off x="1567" y="4035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977" name="Line 73"/>
            <p:cNvSpPr>
              <a:spLocks noChangeShapeType="1"/>
            </p:cNvSpPr>
            <p:nvPr/>
          </p:nvSpPr>
          <p:spPr bwMode="auto">
            <a:xfrm>
              <a:off x="1604" y="4035"/>
              <a:ext cx="0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978" name="Line 74"/>
            <p:cNvSpPr>
              <a:spLocks noChangeShapeType="1"/>
            </p:cNvSpPr>
            <p:nvPr/>
          </p:nvSpPr>
          <p:spPr bwMode="auto">
            <a:xfrm>
              <a:off x="1641" y="4035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979" name="Line 75"/>
            <p:cNvSpPr>
              <a:spLocks noChangeShapeType="1"/>
            </p:cNvSpPr>
            <p:nvPr/>
          </p:nvSpPr>
          <p:spPr bwMode="auto">
            <a:xfrm>
              <a:off x="1678" y="4035"/>
              <a:ext cx="0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980" name="Line 76"/>
            <p:cNvSpPr>
              <a:spLocks noChangeShapeType="1"/>
            </p:cNvSpPr>
            <p:nvPr/>
          </p:nvSpPr>
          <p:spPr bwMode="auto">
            <a:xfrm>
              <a:off x="1715" y="4035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981" name="Line 77"/>
            <p:cNvSpPr>
              <a:spLocks noChangeShapeType="1"/>
            </p:cNvSpPr>
            <p:nvPr/>
          </p:nvSpPr>
          <p:spPr bwMode="auto">
            <a:xfrm>
              <a:off x="1752" y="4035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982" name="Line 78"/>
            <p:cNvSpPr>
              <a:spLocks noChangeShapeType="1"/>
            </p:cNvSpPr>
            <p:nvPr/>
          </p:nvSpPr>
          <p:spPr bwMode="auto">
            <a:xfrm>
              <a:off x="1789" y="4035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983" name="Line 79"/>
            <p:cNvSpPr>
              <a:spLocks noChangeShapeType="1"/>
            </p:cNvSpPr>
            <p:nvPr/>
          </p:nvSpPr>
          <p:spPr bwMode="auto">
            <a:xfrm>
              <a:off x="1826" y="4035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984" name="Line 80"/>
            <p:cNvSpPr>
              <a:spLocks noChangeShapeType="1"/>
            </p:cNvSpPr>
            <p:nvPr/>
          </p:nvSpPr>
          <p:spPr bwMode="auto">
            <a:xfrm>
              <a:off x="1863" y="4035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985" name="Line 81"/>
            <p:cNvSpPr>
              <a:spLocks noChangeShapeType="1"/>
            </p:cNvSpPr>
            <p:nvPr/>
          </p:nvSpPr>
          <p:spPr bwMode="auto">
            <a:xfrm>
              <a:off x="1900" y="4035"/>
              <a:ext cx="1" cy="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986" name="Rectangle 82"/>
            <p:cNvSpPr>
              <a:spLocks noChangeArrowheads="1"/>
            </p:cNvSpPr>
            <p:nvPr/>
          </p:nvSpPr>
          <p:spPr bwMode="auto">
            <a:xfrm>
              <a:off x="1814" y="4067"/>
              <a:ext cx="195" cy="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2000</a:t>
              </a:r>
              <a:endParaRPr lang="cs-CZ" sz="1000">
                <a:latin typeface="Times New Roman" pitchFamily="18" charset="0"/>
              </a:endParaRPr>
            </a:p>
          </p:txBody>
        </p:sp>
        <p:sp>
          <p:nvSpPr>
            <p:cNvPr id="251987" name="Line 83"/>
            <p:cNvSpPr>
              <a:spLocks noChangeShapeType="1"/>
            </p:cNvSpPr>
            <p:nvPr/>
          </p:nvSpPr>
          <p:spPr bwMode="auto">
            <a:xfrm flipV="1">
              <a:off x="1900" y="2686"/>
              <a:ext cx="1" cy="13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988" name="Line 84"/>
            <p:cNvSpPr>
              <a:spLocks noChangeShapeType="1"/>
            </p:cNvSpPr>
            <p:nvPr/>
          </p:nvSpPr>
          <p:spPr bwMode="auto">
            <a:xfrm>
              <a:off x="1937" y="4035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989" name="Line 85"/>
            <p:cNvSpPr>
              <a:spLocks noChangeShapeType="1"/>
            </p:cNvSpPr>
            <p:nvPr/>
          </p:nvSpPr>
          <p:spPr bwMode="auto">
            <a:xfrm>
              <a:off x="1974" y="4035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990" name="Line 86"/>
            <p:cNvSpPr>
              <a:spLocks noChangeShapeType="1"/>
            </p:cNvSpPr>
            <p:nvPr/>
          </p:nvSpPr>
          <p:spPr bwMode="auto">
            <a:xfrm>
              <a:off x="2011" y="4035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991" name="Line 87"/>
            <p:cNvSpPr>
              <a:spLocks noChangeShapeType="1"/>
            </p:cNvSpPr>
            <p:nvPr/>
          </p:nvSpPr>
          <p:spPr bwMode="auto">
            <a:xfrm>
              <a:off x="2048" y="4035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992" name="Line 88"/>
            <p:cNvSpPr>
              <a:spLocks noChangeShapeType="1"/>
            </p:cNvSpPr>
            <p:nvPr/>
          </p:nvSpPr>
          <p:spPr bwMode="auto">
            <a:xfrm>
              <a:off x="2085" y="4035"/>
              <a:ext cx="0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993" name="Line 89"/>
            <p:cNvSpPr>
              <a:spLocks noChangeShapeType="1"/>
            </p:cNvSpPr>
            <p:nvPr/>
          </p:nvSpPr>
          <p:spPr bwMode="auto">
            <a:xfrm>
              <a:off x="2122" y="4035"/>
              <a:ext cx="0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994" name="Line 90"/>
            <p:cNvSpPr>
              <a:spLocks noChangeShapeType="1"/>
            </p:cNvSpPr>
            <p:nvPr/>
          </p:nvSpPr>
          <p:spPr bwMode="auto">
            <a:xfrm>
              <a:off x="2159" y="4035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995" name="Line 91"/>
            <p:cNvSpPr>
              <a:spLocks noChangeShapeType="1"/>
            </p:cNvSpPr>
            <p:nvPr/>
          </p:nvSpPr>
          <p:spPr bwMode="auto">
            <a:xfrm>
              <a:off x="2196" y="4035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996" name="Line 92"/>
            <p:cNvSpPr>
              <a:spLocks noChangeShapeType="1"/>
            </p:cNvSpPr>
            <p:nvPr/>
          </p:nvSpPr>
          <p:spPr bwMode="auto">
            <a:xfrm>
              <a:off x="2233" y="4035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997" name="Line 93"/>
            <p:cNvSpPr>
              <a:spLocks noChangeShapeType="1"/>
            </p:cNvSpPr>
            <p:nvPr/>
          </p:nvSpPr>
          <p:spPr bwMode="auto">
            <a:xfrm>
              <a:off x="2270" y="4035"/>
              <a:ext cx="1" cy="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998" name="Rectangle 94"/>
            <p:cNvSpPr>
              <a:spLocks noChangeArrowheads="1"/>
            </p:cNvSpPr>
            <p:nvPr/>
          </p:nvSpPr>
          <p:spPr bwMode="auto">
            <a:xfrm>
              <a:off x="2159" y="4067"/>
              <a:ext cx="207" cy="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2010</a:t>
              </a:r>
              <a:endParaRPr lang="cs-CZ" sz="1000">
                <a:latin typeface="Times New Roman" pitchFamily="18" charset="0"/>
              </a:endParaRPr>
            </a:p>
          </p:txBody>
        </p:sp>
        <p:sp>
          <p:nvSpPr>
            <p:cNvPr id="251999" name="Line 95"/>
            <p:cNvSpPr>
              <a:spLocks noChangeShapeType="1"/>
            </p:cNvSpPr>
            <p:nvPr/>
          </p:nvSpPr>
          <p:spPr bwMode="auto">
            <a:xfrm flipV="1">
              <a:off x="2270" y="2686"/>
              <a:ext cx="1" cy="134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2000" name="Line 96"/>
            <p:cNvSpPr>
              <a:spLocks noChangeShapeType="1"/>
            </p:cNvSpPr>
            <p:nvPr/>
          </p:nvSpPr>
          <p:spPr bwMode="auto">
            <a:xfrm flipV="1">
              <a:off x="790" y="3685"/>
              <a:ext cx="37" cy="7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2001" name="Line 97"/>
            <p:cNvSpPr>
              <a:spLocks noChangeShapeType="1"/>
            </p:cNvSpPr>
            <p:nvPr/>
          </p:nvSpPr>
          <p:spPr bwMode="auto">
            <a:xfrm flipV="1">
              <a:off x="827" y="3634"/>
              <a:ext cx="37" cy="5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2002" name="Line 98"/>
            <p:cNvSpPr>
              <a:spLocks noChangeShapeType="1"/>
            </p:cNvSpPr>
            <p:nvPr/>
          </p:nvSpPr>
          <p:spPr bwMode="auto">
            <a:xfrm>
              <a:off x="864" y="3634"/>
              <a:ext cx="37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2003" name="Line 99"/>
            <p:cNvSpPr>
              <a:spLocks noChangeShapeType="1"/>
            </p:cNvSpPr>
            <p:nvPr/>
          </p:nvSpPr>
          <p:spPr bwMode="auto">
            <a:xfrm flipV="1">
              <a:off x="901" y="3621"/>
              <a:ext cx="37" cy="1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2004" name="Line 100"/>
            <p:cNvSpPr>
              <a:spLocks noChangeShapeType="1"/>
            </p:cNvSpPr>
            <p:nvPr/>
          </p:nvSpPr>
          <p:spPr bwMode="auto">
            <a:xfrm flipV="1">
              <a:off x="938" y="3606"/>
              <a:ext cx="37" cy="1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2005" name="Line 101"/>
            <p:cNvSpPr>
              <a:spLocks noChangeShapeType="1"/>
            </p:cNvSpPr>
            <p:nvPr/>
          </p:nvSpPr>
          <p:spPr bwMode="auto">
            <a:xfrm>
              <a:off x="975" y="3606"/>
              <a:ext cx="37" cy="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2006" name="Line 102"/>
            <p:cNvSpPr>
              <a:spLocks noChangeShapeType="1"/>
            </p:cNvSpPr>
            <p:nvPr/>
          </p:nvSpPr>
          <p:spPr bwMode="auto">
            <a:xfrm flipV="1">
              <a:off x="1012" y="3605"/>
              <a:ext cx="38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2007" name="Line 103"/>
            <p:cNvSpPr>
              <a:spLocks noChangeShapeType="1"/>
            </p:cNvSpPr>
            <p:nvPr/>
          </p:nvSpPr>
          <p:spPr bwMode="auto">
            <a:xfrm>
              <a:off x="1050" y="3605"/>
              <a:ext cx="37" cy="1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2008" name="Line 104"/>
            <p:cNvSpPr>
              <a:spLocks noChangeShapeType="1"/>
            </p:cNvSpPr>
            <p:nvPr/>
          </p:nvSpPr>
          <p:spPr bwMode="auto">
            <a:xfrm>
              <a:off x="1087" y="3622"/>
              <a:ext cx="36" cy="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2009" name="Line 105"/>
            <p:cNvSpPr>
              <a:spLocks noChangeShapeType="1"/>
            </p:cNvSpPr>
            <p:nvPr/>
          </p:nvSpPr>
          <p:spPr bwMode="auto">
            <a:xfrm>
              <a:off x="1123" y="3625"/>
              <a:ext cx="37" cy="3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2010" name="Line 106"/>
            <p:cNvSpPr>
              <a:spLocks noChangeShapeType="1"/>
            </p:cNvSpPr>
            <p:nvPr/>
          </p:nvSpPr>
          <p:spPr bwMode="auto">
            <a:xfrm>
              <a:off x="1160" y="3656"/>
              <a:ext cx="37" cy="7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2011" name="Line 107"/>
            <p:cNvSpPr>
              <a:spLocks noChangeShapeType="1"/>
            </p:cNvSpPr>
            <p:nvPr/>
          </p:nvSpPr>
          <p:spPr bwMode="auto">
            <a:xfrm>
              <a:off x="1197" y="3729"/>
              <a:ext cx="37" cy="3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2012" name="Line 108"/>
            <p:cNvSpPr>
              <a:spLocks noChangeShapeType="1"/>
            </p:cNvSpPr>
            <p:nvPr/>
          </p:nvSpPr>
          <p:spPr bwMode="auto">
            <a:xfrm>
              <a:off x="1234" y="3761"/>
              <a:ext cx="37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2013" name="Line 109"/>
            <p:cNvSpPr>
              <a:spLocks noChangeShapeType="1"/>
            </p:cNvSpPr>
            <p:nvPr/>
          </p:nvSpPr>
          <p:spPr bwMode="auto">
            <a:xfrm flipV="1">
              <a:off x="1271" y="3754"/>
              <a:ext cx="37" cy="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2014" name="Line 110"/>
            <p:cNvSpPr>
              <a:spLocks noChangeShapeType="1"/>
            </p:cNvSpPr>
            <p:nvPr/>
          </p:nvSpPr>
          <p:spPr bwMode="auto">
            <a:xfrm flipV="1">
              <a:off x="1308" y="3751"/>
              <a:ext cx="38" cy="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2015" name="Line 111"/>
            <p:cNvSpPr>
              <a:spLocks noChangeShapeType="1"/>
            </p:cNvSpPr>
            <p:nvPr/>
          </p:nvSpPr>
          <p:spPr bwMode="auto">
            <a:xfrm>
              <a:off x="1346" y="3751"/>
              <a:ext cx="36" cy="2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2016" name="Line 112"/>
            <p:cNvSpPr>
              <a:spLocks noChangeShapeType="1"/>
            </p:cNvSpPr>
            <p:nvPr/>
          </p:nvSpPr>
          <p:spPr bwMode="auto">
            <a:xfrm>
              <a:off x="1382" y="3778"/>
              <a:ext cx="3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2017" name="Line 113"/>
            <p:cNvSpPr>
              <a:spLocks noChangeShapeType="1"/>
            </p:cNvSpPr>
            <p:nvPr/>
          </p:nvSpPr>
          <p:spPr bwMode="auto">
            <a:xfrm flipV="1">
              <a:off x="1419" y="3750"/>
              <a:ext cx="37" cy="2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2018" name="Line 114"/>
            <p:cNvSpPr>
              <a:spLocks noChangeShapeType="1"/>
            </p:cNvSpPr>
            <p:nvPr/>
          </p:nvSpPr>
          <p:spPr bwMode="auto">
            <a:xfrm>
              <a:off x="1456" y="3750"/>
              <a:ext cx="38" cy="3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2019" name="Line 115"/>
            <p:cNvSpPr>
              <a:spLocks noChangeShapeType="1"/>
            </p:cNvSpPr>
            <p:nvPr/>
          </p:nvSpPr>
          <p:spPr bwMode="auto">
            <a:xfrm flipV="1">
              <a:off x="1494" y="3768"/>
              <a:ext cx="36" cy="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2020" name="Line 116"/>
            <p:cNvSpPr>
              <a:spLocks noChangeShapeType="1"/>
            </p:cNvSpPr>
            <p:nvPr/>
          </p:nvSpPr>
          <p:spPr bwMode="auto">
            <a:xfrm flipV="1">
              <a:off x="1530" y="3766"/>
              <a:ext cx="37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2021" name="Line 117"/>
            <p:cNvSpPr>
              <a:spLocks noChangeShapeType="1"/>
            </p:cNvSpPr>
            <p:nvPr/>
          </p:nvSpPr>
          <p:spPr bwMode="auto">
            <a:xfrm>
              <a:off x="1567" y="3766"/>
              <a:ext cx="37" cy="1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2022" name="Line 118"/>
            <p:cNvSpPr>
              <a:spLocks noChangeShapeType="1"/>
            </p:cNvSpPr>
            <p:nvPr/>
          </p:nvSpPr>
          <p:spPr bwMode="auto">
            <a:xfrm>
              <a:off x="1604" y="3782"/>
              <a:ext cx="37" cy="1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2023" name="Line 119"/>
            <p:cNvSpPr>
              <a:spLocks noChangeShapeType="1"/>
            </p:cNvSpPr>
            <p:nvPr/>
          </p:nvSpPr>
          <p:spPr bwMode="auto">
            <a:xfrm>
              <a:off x="1641" y="3795"/>
              <a:ext cx="37" cy="1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2024" name="Line 120"/>
            <p:cNvSpPr>
              <a:spLocks noChangeShapeType="1"/>
            </p:cNvSpPr>
            <p:nvPr/>
          </p:nvSpPr>
          <p:spPr bwMode="auto">
            <a:xfrm>
              <a:off x="1678" y="3810"/>
              <a:ext cx="37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2025" name="Line 121"/>
            <p:cNvSpPr>
              <a:spLocks noChangeShapeType="1"/>
            </p:cNvSpPr>
            <p:nvPr/>
          </p:nvSpPr>
          <p:spPr bwMode="auto">
            <a:xfrm>
              <a:off x="1715" y="3814"/>
              <a:ext cx="37" cy="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2026" name="Line 122"/>
            <p:cNvSpPr>
              <a:spLocks noChangeShapeType="1"/>
            </p:cNvSpPr>
            <p:nvPr/>
          </p:nvSpPr>
          <p:spPr bwMode="auto">
            <a:xfrm flipV="1">
              <a:off x="1752" y="3789"/>
              <a:ext cx="37" cy="2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2027" name="Line 123"/>
            <p:cNvSpPr>
              <a:spLocks noChangeShapeType="1"/>
            </p:cNvSpPr>
            <p:nvPr/>
          </p:nvSpPr>
          <p:spPr bwMode="auto">
            <a:xfrm>
              <a:off x="1789" y="3789"/>
              <a:ext cx="37" cy="1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2028" name="Line 124"/>
            <p:cNvSpPr>
              <a:spLocks noChangeShapeType="1"/>
            </p:cNvSpPr>
            <p:nvPr/>
          </p:nvSpPr>
          <p:spPr bwMode="auto">
            <a:xfrm>
              <a:off x="1826" y="3806"/>
              <a:ext cx="37" cy="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2029" name="Line 125"/>
            <p:cNvSpPr>
              <a:spLocks noChangeShapeType="1"/>
            </p:cNvSpPr>
            <p:nvPr/>
          </p:nvSpPr>
          <p:spPr bwMode="auto">
            <a:xfrm>
              <a:off x="1863" y="3818"/>
              <a:ext cx="37" cy="2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2030" name="Line 126"/>
            <p:cNvSpPr>
              <a:spLocks noChangeShapeType="1"/>
            </p:cNvSpPr>
            <p:nvPr/>
          </p:nvSpPr>
          <p:spPr bwMode="auto">
            <a:xfrm>
              <a:off x="1900" y="3840"/>
              <a:ext cx="37" cy="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2031" name="Line 127"/>
            <p:cNvSpPr>
              <a:spLocks noChangeShapeType="1"/>
            </p:cNvSpPr>
            <p:nvPr/>
          </p:nvSpPr>
          <p:spPr bwMode="auto">
            <a:xfrm flipV="1">
              <a:off x="790" y="3360"/>
              <a:ext cx="37" cy="5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2032" name="Line 128"/>
            <p:cNvSpPr>
              <a:spLocks noChangeShapeType="1"/>
            </p:cNvSpPr>
            <p:nvPr/>
          </p:nvSpPr>
          <p:spPr bwMode="auto">
            <a:xfrm>
              <a:off x="827" y="3360"/>
              <a:ext cx="37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2033" name="Line 129"/>
            <p:cNvSpPr>
              <a:spLocks noChangeShapeType="1"/>
            </p:cNvSpPr>
            <p:nvPr/>
          </p:nvSpPr>
          <p:spPr bwMode="auto">
            <a:xfrm flipV="1">
              <a:off x="864" y="3354"/>
              <a:ext cx="37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2034" name="Line 130"/>
            <p:cNvSpPr>
              <a:spLocks noChangeShapeType="1"/>
            </p:cNvSpPr>
            <p:nvPr/>
          </p:nvSpPr>
          <p:spPr bwMode="auto">
            <a:xfrm flipV="1">
              <a:off x="901" y="3281"/>
              <a:ext cx="37" cy="7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2035" name="Line 131"/>
            <p:cNvSpPr>
              <a:spLocks noChangeShapeType="1"/>
            </p:cNvSpPr>
            <p:nvPr/>
          </p:nvSpPr>
          <p:spPr bwMode="auto">
            <a:xfrm flipV="1">
              <a:off x="938" y="3274"/>
              <a:ext cx="37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2036" name="Line 132"/>
            <p:cNvSpPr>
              <a:spLocks noChangeShapeType="1"/>
            </p:cNvSpPr>
            <p:nvPr/>
          </p:nvSpPr>
          <p:spPr bwMode="auto">
            <a:xfrm>
              <a:off x="975" y="3274"/>
              <a:ext cx="37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2037" name="Line 133"/>
            <p:cNvSpPr>
              <a:spLocks noChangeShapeType="1"/>
            </p:cNvSpPr>
            <p:nvPr/>
          </p:nvSpPr>
          <p:spPr bwMode="auto">
            <a:xfrm flipV="1">
              <a:off x="1012" y="3242"/>
              <a:ext cx="38" cy="3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2038" name="Line 134"/>
            <p:cNvSpPr>
              <a:spLocks noChangeShapeType="1"/>
            </p:cNvSpPr>
            <p:nvPr/>
          </p:nvSpPr>
          <p:spPr bwMode="auto">
            <a:xfrm flipV="1">
              <a:off x="1050" y="3181"/>
              <a:ext cx="37" cy="6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2039" name="Line 135"/>
            <p:cNvSpPr>
              <a:spLocks noChangeShapeType="1"/>
            </p:cNvSpPr>
            <p:nvPr/>
          </p:nvSpPr>
          <p:spPr bwMode="auto">
            <a:xfrm flipV="1">
              <a:off x="1087" y="3162"/>
              <a:ext cx="36" cy="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2040" name="Line 136"/>
            <p:cNvSpPr>
              <a:spLocks noChangeShapeType="1"/>
            </p:cNvSpPr>
            <p:nvPr/>
          </p:nvSpPr>
          <p:spPr bwMode="auto">
            <a:xfrm flipV="1">
              <a:off x="1123" y="3156"/>
              <a:ext cx="37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2041" name="Line 137"/>
            <p:cNvSpPr>
              <a:spLocks noChangeShapeType="1"/>
            </p:cNvSpPr>
            <p:nvPr/>
          </p:nvSpPr>
          <p:spPr bwMode="auto">
            <a:xfrm flipV="1">
              <a:off x="1160" y="3121"/>
              <a:ext cx="37" cy="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2042" name="Line 138"/>
            <p:cNvSpPr>
              <a:spLocks noChangeShapeType="1"/>
            </p:cNvSpPr>
            <p:nvPr/>
          </p:nvSpPr>
          <p:spPr bwMode="auto">
            <a:xfrm flipV="1">
              <a:off x="1197" y="3107"/>
              <a:ext cx="37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2043" name="Line 139"/>
            <p:cNvSpPr>
              <a:spLocks noChangeShapeType="1"/>
            </p:cNvSpPr>
            <p:nvPr/>
          </p:nvSpPr>
          <p:spPr bwMode="auto">
            <a:xfrm flipV="1">
              <a:off x="1234" y="3081"/>
              <a:ext cx="37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2044" name="Line 140"/>
            <p:cNvSpPr>
              <a:spLocks noChangeShapeType="1"/>
            </p:cNvSpPr>
            <p:nvPr/>
          </p:nvSpPr>
          <p:spPr bwMode="auto">
            <a:xfrm flipV="1">
              <a:off x="1271" y="3051"/>
              <a:ext cx="37" cy="3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2045" name="Line 141"/>
            <p:cNvSpPr>
              <a:spLocks noChangeShapeType="1"/>
            </p:cNvSpPr>
            <p:nvPr/>
          </p:nvSpPr>
          <p:spPr bwMode="auto">
            <a:xfrm>
              <a:off x="1308" y="3051"/>
              <a:ext cx="38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2046" name="Line 142"/>
            <p:cNvSpPr>
              <a:spLocks noChangeShapeType="1"/>
            </p:cNvSpPr>
            <p:nvPr/>
          </p:nvSpPr>
          <p:spPr bwMode="auto">
            <a:xfrm flipV="1">
              <a:off x="1346" y="2979"/>
              <a:ext cx="36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2047" name="Line 143"/>
            <p:cNvSpPr>
              <a:spLocks noChangeShapeType="1"/>
            </p:cNvSpPr>
            <p:nvPr/>
          </p:nvSpPr>
          <p:spPr bwMode="auto">
            <a:xfrm flipV="1">
              <a:off x="1382" y="2972"/>
              <a:ext cx="37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2048" name="Line 144"/>
            <p:cNvSpPr>
              <a:spLocks noChangeShapeType="1"/>
            </p:cNvSpPr>
            <p:nvPr/>
          </p:nvSpPr>
          <p:spPr bwMode="auto">
            <a:xfrm flipV="1">
              <a:off x="1419" y="2960"/>
              <a:ext cx="37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2049" name="Line 145"/>
            <p:cNvSpPr>
              <a:spLocks noChangeShapeType="1"/>
            </p:cNvSpPr>
            <p:nvPr/>
          </p:nvSpPr>
          <p:spPr bwMode="auto">
            <a:xfrm flipV="1">
              <a:off x="1456" y="2923"/>
              <a:ext cx="38" cy="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2050" name="Line 146"/>
            <p:cNvSpPr>
              <a:spLocks noChangeShapeType="1"/>
            </p:cNvSpPr>
            <p:nvPr/>
          </p:nvSpPr>
          <p:spPr bwMode="auto">
            <a:xfrm flipV="1">
              <a:off x="1494" y="2852"/>
              <a:ext cx="36" cy="7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2051" name="Line 147"/>
            <p:cNvSpPr>
              <a:spLocks noChangeShapeType="1"/>
            </p:cNvSpPr>
            <p:nvPr/>
          </p:nvSpPr>
          <p:spPr bwMode="auto">
            <a:xfrm flipV="1">
              <a:off x="1530" y="2814"/>
              <a:ext cx="37" cy="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2052" name="Line 148"/>
            <p:cNvSpPr>
              <a:spLocks noChangeShapeType="1"/>
            </p:cNvSpPr>
            <p:nvPr/>
          </p:nvSpPr>
          <p:spPr bwMode="auto">
            <a:xfrm flipV="1">
              <a:off x="1567" y="2762"/>
              <a:ext cx="37" cy="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2053" name="Line 149"/>
            <p:cNvSpPr>
              <a:spLocks noChangeShapeType="1"/>
            </p:cNvSpPr>
            <p:nvPr/>
          </p:nvSpPr>
          <p:spPr bwMode="auto">
            <a:xfrm>
              <a:off x="1604" y="2762"/>
              <a:ext cx="37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2054" name="Line 150"/>
            <p:cNvSpPr>
              <a:spLocks noChangeShapeType="1"/>
            </p:cNvSpPr>
            <p:nvPr/>
          </p:nvSpPr>
          <p:spPr bwMode="auto">
            <a:xfrm flipV="1">
              <a:off x="1641" y="2763"/>
              <a:ext cx="37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2055" name="Line 151"/>
            <p:cNvSpPr>
              <a:spLocks noChangeShapeType="1"/>
            </p:cNvSpPr>
            <p:nvPr/>
          </p:nvSpPr>
          <p:spPr bwMode="auto">
            <a:xfrm flipV="1">
              <a:off x="1678" y="2761"/>
              <a:ext cx="37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2056" name="Line 152"/>
            <p:cNvSpPr>
              <a:spLocks noChangeShapeType="1"/>
            </p:cNvSpPr>
            <p:nvPr/>
          </p:nvSpPr>
          <p:spPr bwMode="auto">
            <a:xfrm flipV="1">
              <a:off x="1715" y="2734"/>
              <a:ext cx="37" cy="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2057" name="Line 153"/>
            <p:cNvSpPr>
              <a:spLocks noChangeShapeType="1"/>
            </p:cNvSpPr>
            <p:nvPr/>
          </p:nvSpPr>
          <p:spPr bwMode="auto">
            <a:xfrm>
              <a:off x="1752" y="2734"/>
              <a:ext cx="3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2058" name="Line 154"/>
            <p:cNvSpPr>
              <a:spLocks noChangeShapeType="1"/>
            </p:cNvSpPr>
            <p:nvPr/>
          </p:nvSpPr>
          <p:spPr bwMode="auto">
            <a:xfrm>
              <a:off x="1789" y="2734"/>
              <a:ext cx="37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2059" name="Line 155"/>
            <p:cNvSpPr>
              <a:spLocks noChangeShapeType="1"/>
            </p:cNvSpPr>
            <p:nvPr/>
          </p:nvSpPr>
          <p:spPr bwMode="auto">
            <a:xfrm>
              <a:off x="1826" y="2740"/>
              <a:ext cx="37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2060" name="Line 156"/>
            <p:cNvSpPr>
              <a:spLocks noChangeShapeType="1"/>
            </p:cNvSpPr>
            <p:nvPr/>
          </p:nvSpPr>
          <p:spPr bwMode="auto">
            <a:xfrm>
              <a:off x="1863" y="2756"/>
              <a:ext cx="37" cy="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2061" name="Line 157"/>
            <p:cNvSpPr>
              <a:spLocks noChangeShapeType="1"/>
            </p:cNvSpPr>
            <p:nvPr/>
          </p:nvSpPr>
          <p:spPr bwMode="auto">
            <a:xfrm>
              <a:off x="1900" y="2808"/>
              <a:ext cx="37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2062" name="Line 158"/>
            <p:cNvSpPr>
              <a:spLocks noChangeShapeType="1"/>
            </p:cNvSpPr>
            <p:nvPr/>
          </p:nvSpPr>
          <p:spPr bwMode="auto">
            <a:xfrm>
              <a:off x="1937" y="2825"/>
              <a:ext cx="37" cy="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2063" name="Line 159"/>
            <p:cNvSpPr>
              <a:spLocks noChangeShapeType="1"/>
            </p:cNvSpPr>
            <p:nvPr/>
          </p:nvSpPr>
          <p:spPr bwMode="auto">
            <a:xfrm flipV="1">
              <a:off x="790" y="3039"/>
              <a:ext cx="37" cy="4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2064" name="Line 160"/>
            <p:cNvSpPr>
              <a:spLocks noChangeShapeType="1"/>
            </p:cNvSpPr>
            <p:nvPr/>
          </p:nvSpPr>
          <p:spPr bwMode="auto">
            <a:xfrm>
              <a:off x="827" y="3039"/>
              <a:ext cx="37" cy="3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2065" name="Line 161"/>
            <p:cNvSpPr>
              <a:spLocks noChangeShapeType="1"/>
            </p:cNvSpPr>
            <p:nvPr/>
          </p:nvSpPr>
          <p:spPr bwMode="auto">
            <a:xfrm flipV="1">
              <a:off x="864" y="3040"/>
              <a:ext cx="37" cy="3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2066" name="Line 162"/>
            <p:cNvSpPr>
              <a:spLocks noChangeShapeType="1"/>
            </p:cNvSpPr>
            <p:nvPr/>
          </p:nvSpPr>
          <p:spPr bwMode="auto">
            <a:xfrm flipV="1">
              <a:off x="901" y="3025"/>
              <a:ext cx="37" cy="1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2067" name="Line 163"/>
            <p:cNvSpPr>
              <a:spLocks noChangeShapeType="1"/>
            </p:cNvSpPr>
            <p:nvPr/>
          </p:nvSpPr>
          <p:spPr bwMode="auto">
            <a:xfrm>
              <a:off x="938" y="3025"/>
              <a:ext cx="37" cy="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2068" name="Line 164"/>
            <p:cNvSpPr>
              <a:spLocks noChangeShapeType="1"/>
            </p:cNvSpPr>
            <p:nvPr/>
          </p:nvSpPr>
          <p:spPr bwMode="auto">
            <a:xfrm>
              <a:off x="975" y="3028"/>
              <a:ext cx="37" cy="4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2069" name="Line 165"/>
            <p:cNvSpPr>
              <a:spLocks noChangeShapeType="1"/>
            </p:cNvSpPr>
            <p:nvPr/>
          </p:nvSpPr>
          <p:spPr bwMode="auto">
            <a:xfrm flipV="1">
              <a:off x="1012" y="3032"/>
              <a:ext cx="38" cy="3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2070" name="Line 166"/>
            <p:cNvSpPr>
              <a:spLocks noChangeShapeType="1"/>
            </p:cNvSpPr>
            <p:nvPr/>
          </p:nvSpPr>
          <p:spPr bwMode="auto">
            <a:xfrm>
              <a:off x="1050" y="3032"/>
              <a:ext cx="37" cy="1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2071" name="Line 167"/>
            <p:cNvSpPr>
              <a:spLocks noChangeShapeType="1"/>
            </p:cNvSpPr>
            <p:nvPr/>
          </p:nvSpPr>
          <p:spPr bwMode="auto">
            <a:xfrm flipV="1">
              <a:off x="1087" y="3040"/>
              <a:ext cx="36" cy="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2072" name="Line 168"/>
            <p:cNvSpPr>
              <a:spLocks noChangeShapeType="1"/>
            </p:cNvSpPr>
            <p:nvPr/>
          </p:nvSpPr>
          <p:spPr bwMode="auto">
            <a:xfrm flipV="1">
              <a:off x="1123" y="3031"/>
              <a:ext cx="37" cy="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2073" name="Line 169"/>
            <p:cNvSpPr>
              <a:spLocks noChangeShapeType="1"/>
            </p:cNvSpPr>
            <p:nvPr/>
          </p:nvSpPr>
          <p:spPr bwMode="auto">
            <a:xfrm>
              <a:off x="1160" y="3031"/>
              <a:ext cx="37" cy="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2074" name="Line 170"/>
            <p:cNvSpPr>
              <a:spLocks noChangeShapeType="1"/>
            </p:cNvSpPr>
            <p:nvPr/>
          </p:nvSpPr>
          <p:spPr bwMode="auto">
            <a:xfrm flipV="1">
              <a:off x="1197" y="3034"/>
              <a:ext cx="37" cy="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2075" name="Line 171"/>
            <p:cNvSpPr>
              <a:spLocks noChangeShapeType="1"/>
            </p:cNvSpPr>
            <p:nvPr/>
          </p:nvSpPr>
          <p:spPr bwMode="auto">
            <a:xfrm flipV="1">
              <a:off x="1234" y="2974"/>
              <a:ext cx="37" cy="6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2076" name="Line 172"/>
            <p:cNvSpPr>
              <a:spLocks noChangeShapeType="1"/>
            </p:cNvSpPr>
            <p:nvPr/>
          </p:nvSpPr>
          <p:spPr bwMode="auto">
            <a:xfrm flipV="1">
              <a:off x="1271" y="2973"/>
              <a:ext cx="37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2077" name="Line 173"/>
            <p:cNvSpPr>
              <a:spLocks noChangeShapeType="1"/>
            </p:cNvSpPr>
            <p:nvPr/>
          </p:nvSpPr>
          <p:spPr bwMode="auto">
            <a:xfrm>
              <a:off x="1308" y="2973"/>
              <a:ext cx="38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2078" name="Line 174"/>
            <p:cNvSpPr>
              <a:spLocks noChangeShapeType="1"/>
            </p:cNvSpPr>
            <p:nvPr/>
          </p:nvSpPr>
          <p:spPr bwMode="auto">
            <a:xfrm flipV="1">
              <a:off x="1346" y="2950"/>
              <a:ext cx="36" cy="2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2079" name="Line 175"/>
            <p:cNvSpPr>
              <a:spLocks noChangeShapeType="1"/>
            </p:cNvSpPr>
            <p:nvPr/>
          </p:nvSpPr>
          <p:spPr bwMode="auto">
            <a:xfrm flipV="1">
              <a:off x="1382" y="2950"/>
              <a:ext cx="37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2080" name="Line 176"/>
            <p:cNvSpPr>
              <a:spLocks noChangeShapeType="1"/>
            </p:cNvSpPr>
            <p:nvPr/>
          </p:nvSpPr>
          <p:spPr bwMode="auto">
            <a:xfrm flipV="1">
              <a:off x="1419" y="2919"/>
              <a:ext cx="37" cy="3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2081" name="Line 177"/>
            <p:cNvSpPr>
              <a:spLocks noChangeShapeType="1"/>
            </p:cNvSpPr>
            <p:nvPr/>
          </p:nvSpPr>
          <p:spPr bwMode="auto">
            <a:xfrm>
              <a:off x="1456" y="2919"/>
              <a:ext cx="38" cy="1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2082" name="Line 178"/>
            <p:cNvSpPr>
              <a:spLocks noChangeShapeType="1"/>
            </p:cNvSpPr>
            <p:nvPr/>
          </p:nvSpPr>
          <p:spPr bwMode="auto">
            <a:xfrm flipV="1">
              <a:off x="1494" y="2910"/>
              <a:ext cx="36" cy="2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2083" name="Line 179"/>
            <p:cNvSpPr>
              <a:spLocks noChangeShapeType="1"/>
            </p:cNvSpPr>
            <p:nvPr/>
          </p:nvSpPr>
          <p:spPr bwMode="auto">
            <a:xfrm>
              <a:off x="1530" y="2910"/>
              <a:ext cx="37" cy="2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2084" name="Line 180"/>
            <p:cNvSpPr>
              <a:spLocks noChangeShapeType="1"/>
            </p:cNvSpPr>
            <p:nvPr/>
          </p:nvSpPr>
          <p:spPr bwMode="auto">
            <a:xfrm>
              <a:off x="1567" y="2933"/>
              <a:ext cx="37" cy="1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2085" name="Line 181"/>
            <p:cNvSpPr>
              <a:spLocks noChangeShapeType="1"/>
            </p:cNvSpPr>
            <p:nvPr/>
          </p:nvSpPr>
          <p:spPr bwMode="auto">
            <a:xfrm>
              <a:off x="1604" y="2945"/>
              <a:ext cx="37" cy="5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2086" name="Line 182"/>
            <p:cNvSpPr>
              <a:spLocks noChangeShapeType="1"/>
            </p:cNvSpPr>
            <p:nvPr/>
          </p:nvSpPr>
          <p:spPr bwMode="auto">
            <a:xfrm flipV="1">
              <a:off x="1641" y="2982"/>
              <a:ext cx="37" cy="1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2087" name="Line 183"/>
            <p:cNvSpPr>
              <a:spLocks noChangeShapeType="1"/>
            </p:cNvSpPr>
            <p:nvPr/>
          </p:nvSpPr>
          <p:spPr bwMode="auto">
            <a:xfrm>
              <a:off x="1678" y="2982"/>
              <a:ext cx="37" cy="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2088" name="Line 184"/>
            <p:cNvSpPr>
              <a:spLocks noChangeShapeType="1"/>
            </p:cNvSpPr>
            <p:nvPr/>
          </p:nvSpPr>
          <p:spPr bwMode="auto">
            <a:xfrm>
              <a:off x="1715" y="2991"/>
              <a:ext cx="37" cy="3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2089" name="Line 185"/>
            <p:cNvSpPr>
              <a:spLocks noChangeShapeType="1"/>
            </p:cNvSpPr>
            <p:nvPr/>
          </p:nvSpPr>
          <p:spPr bwMode="auto">
            <a:xfrm>
              <a:off x="1752" y="3026"/>
              <a:ext cx="37" cy="3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2090" name="Line 186"/>
            <p:cNvSpPr>
              <a:spLocks noChangeShapeType="1"/>
            </p:cNvSpPr>
            <p:nvPr/>
          </p:nvSpPr>
          <p:spPr bwMode="auto">
            <a:xfrm>
              <a:off x="1789" y="3061"/>
              <a:ext cx="37" cy="1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2091" name="Line 187"/>
            <p:cNvSpPr>
              <a:spLocks noChangeShapeType="1"/>
            </p:cNvSpPr>
            <p:nvPr/>
          </p:nvSpPr>
          <p:spPr bwMode="auto">
            <a:xfrm>
              <a:off x="1826" y="3071"/>
              <a:ext cx="37" cy="4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2092" name="Line 188"/>
            <p:cNvSpPr>
              <a:spLocks noChangeShapeType="1"/>
            </p:cNvSpPr>
            <p:nvPr/>
          </p:nvSpPr>
          <p:spPr bwMode="auto">
            <a:xfrm flipV="1">
              <a:off x="1863" y="3090"/>
              <a:ext cx="37" cy="2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2093" name="Line 189"/>
            <p:cNvSpPr>
              <a:spLocks noChangeShapeType="1"/>
            </p:cNvSpPr>
            <p:nvPr/>
          </p:nvSpPr>
          <p:spPr bwMode="auto">
            <a:xfrm>
              <a:off x="1900" y="3090"/>
              <a:ext cx="37" cy="5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2094" name="Line 190"/>
            <p:cNvSpPr>
              <a:spLocks noChangeShapeType="1"/>
            </p:cNvSpPr>
            <p:nvPr/>
          </p:nvSpPr>
          <p:spPr bwMode="auto">
            <a:xfrm flipV="1">
              <a:off x="1937" y="3109"/>
              <a:ext cx="37" cy="3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2095" name="Line 191"/>
            <p:cNvSpPr>
              <a:spLocks noChangeShapeType="1"/>
            </p:cNvSpPr>
            <p:nvPr/>
          </p:nvSpPr>
          <p:spPr bwMode="auto">
            <a:xfrm flipV="1">
              <a:off x="790" y="3267"/>
              <a:ext cx="37" cy="9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2096" name="Line 192"/>
            <p:cNvSpPr>
              <a:spLocks noChangeShapeType="1"/>
            </p:cNvSpPr>
            <p:nvPr/>
          </p:nvSpPr>
          <p:spPr bwMode="auto">
            <a:xfrm>
              <a:off x="827" y="3267"/>
              <a:ext cx="37" cy="31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2097" name="Line 193"/>
            <p:cNvSpPr>
              <a:spLocks noChangeShapeType="1"/>
            </p:cNvSpPr>
            <p:nvPr/>
          </p:nvSpPr>
          <p:spPr bwMode="auto">
            <a:xfrm flipV="1">
              <a:off x="864" y="3289"/>
              <a:ext cx="37" cy="9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2098" name="Line 194"/>
            <p:cNvSpPr>
              <a:spLocks noChangeShapeType="1"/>
            </p:cNvSpPr>
            <p:nvPr/>
          </p:nvSpPr>
          <p:spPr bwMode="auto">
            <a:xfrm>
              <a:off x="901" y="3289"/>
              <a:ext cx="37" cy="12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2099" name="Line 195"/>
            <p:cNvSpPr>
              <a:spLocks noChangeShapeType="1"/>
            </p:cNvSpPr>
            <p:nvPr/>
          </p:nvSpPr>
          <p:spPr bwMode="auto">
            <a:xfrm>
              <a:off x="938" y="3301"/>
              <a:ext cx="37" cy="20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2100" name="Line 196"/>
            <p:cNvSpPr>
              <a:spLocks noChangeShapeType="1"/>
            </p:cNvSpPr>
            <p:nvPr/>
          </p:nvSpPr>
          <p:spPr bwMode="auto">
            <a:xfrm flipV="1">
              <a:off x="975" y="3310"/>
              <a:ext cx="37" cy="11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2101" name="Line 197"/>
            <p:cNvSpPr>
              <a:spLocks noChangeShapeType="1"/>
            </p:cNvSpPr>
            <p:nvPr/>
          </p:nvSpPr>
          <p:spPr bwMode="auto">
            <a:xfrm>
              <a:off x="1012" y="3310"/>
              <a:ext cx="38" cy="32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2102" name="Line 198"/>
            <p:cNvSpPr>
              <a:spLocks noChangeShapeType="1"/>
            </p:cNvSpPr>
            <p:nvPr/>
          </p:nvSpPr>
          <p:spPr bwMode="auto">
            <a:xfrm flipV="1">
              <a:off x="1050" y="3306"/>
              <a:ext cx="37" cy="36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2103" name="Line 199"/>
            <p:cNvSpPr>
              <a:spLocks noChangeShapeType="1"/>
            </p:cNvSpPr>
            <p:nvPr/>
          </p:nvSpPr>
          <p:spPr bwMode="auto">
            <a:xfrm>
              <a:off x="1087" y="3306"/>
              <a:ext cx="36" cy="18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2104" name="Line 200"/>
            <p:cNvSpPr>
              <a:spLocks noChangeShapeType="1"/>
            </p:cNvSpPr>
            <p:nvPr/>
          </p:nvSpPr>
          <p:spPr bwMode="auto">
            <a:xfrm flipV="1">
              <a:off x="1123" y="3310"/>
              <a:ext cx="37" cy="14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2105" name="Line 201"/>
            <p:cNvSpPr>
              <a:spLocks noChangeShapeType="1"/>
            </p:cNvSpPr>
            <p:nvPr/>
          </p:nvSpPr>
          <p:spPr bwMode="auto">
            <a:xfrm>
              <a:off x="1160" y="3310"/>
              <a:ext cx="37" cy="22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2106" name="Line 202"/>
            <p:cNvSpPr>
              <a:spLocks noChangeShapeType="1"/>
            </p:cNvSpPr>
            <p:nvPr/>
          </p:nvSpPr>
          <p:spPr bwMode="auto">
            <a:xfrm>
              <a:off x="1197" y="3332"/>
              <a:ext cx="37" cy="20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2107" name="Line 203"/>
            <p:cNvSpPr>
              <a:spLocks noChangeShapeType="1"/>
            </p:cNvSpPr>
            <p:nvPr/>
          </p:nvSpPr>
          <p:spPr bwMode="auto">
            <a:xfrm>
              <a:off x="1234" y="3352"/>
              <a:ext cx="37" cy="23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2108" name="Line 204"/>
            <p:cNvSpPr>
              <a:spLocks noChangeShapeType="1"/>
            </p:cNvSpPr>
            <p:nvPr/>
          </p:nvSpPr>
          <p:spPr bwMode="auto">
            <a:xfrm flipV="1">
              <a:off x="1271" y="3346"/>
              <a:ext cx="37" cy="29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2109" name="Line 205"/>
            <p:cNvSpPr>
              <a:spLocks noChangeShapeType="1"/>
            </p:cNvSpPr>
            <p:nvPr/>
          </p:nvSpPr>
          <p:spPr bwMode="auto">
            <a:xfrm>
              <a:off x="1308" y="3346"/>
              <a:ext cx="38" cy="47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2110" name="Line 206"/>
            <p:cNvSpPr>
              <a:spLocks noChangeShapeType="1"/>
            </p:cNvSpPr>
            <p:nvPr/>
          </p:nvSpPr>
          <p:spPr bwMode="auto">
            <a:xfrm>
              <a:off x="1346" y="3393"/>
              <a:ext cx="36" cy="4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2111" name="Line 207"/>
            <p:cNvSpPr>
              <a:spLocks noChangeShapeType="1"/>
            </p:cNvSpPr>
            <p:nvPr/>
          </p:nvSpPr>
          <p:spPr bwMode="auto">
            <a:xfrm flipV="1">
              <a:off x="1382" y="3391"/>
              <a:ext cx="37" cy="6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2112" name="Line 208"/>
            <p:cNvSpPr>
              <a:spLocks noChangeShapeType="1"/>
            </p:cNvSpPr>
            <p:nvPr/>
          </p:nvSpPr>
          <p:spPr bwMode="auto">
            <a:xfrm>
              <a:off x="1419" y="3391"/>
              <a:ext cx="37" cy="12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2113" name="Line 209"/>
            <p:cNvSpPr>
              <a:spLocks noChangeShapeType="1"/>
            </p:cNvSpPr>
            <p:nvPr/>
          </p:nvSpPr>
          <p:spPr bwMode="auto">
            <a:xfrm flipV="1">
              <a:off x="1456" y="3401"/>
              <a:ext cx="38" cy="2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2114" name="Line 210"/>
            <p:cNvSpPr>
              <a:spLocks noChangeShapeType="1"/>
            </p:cNvSpPr>
            <p:nvPr/>
          </p:nvSpPr>
          <p:spPr bwMode="auto">
            <a:xfrm flipV="1">
              <a:off x="1494" y="3400"/>
              <a:ext cx="36" cy="1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2115" name="Line 211"/>
            <p:cNvSpPr>
              <a:spLocks noChangeShapeType="1"/>
            </p:cNvSpPr>
            <p:nvPr/>
          </p:nvSpPr>
          <p:spPr bwMode="auto">
            <a:xfrm flipV="1">
              <a:off x="1530" y="3394"/>
              <a:ext cx="37" cy="6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2116" name="Line 212"/>
            <p:cNvSpPr>
              <a:spLocks noChangeShapeType="1"/>
            </p:cNvSpPr>
            <p:nvPr/>
          </p:nvSpPr>
          <p:spPr bwMode="auto">
            <a:xfrm>
              <a:off x="1567" y="3394"/>
              <a:ext cx="37" cy="30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2117" name="Line 213"/>
            <p:cNvSpPr>
              <a:spLocks noChangeShapeType="1"/>
            </p:cNvSpPr>
            <p:nvPr/>
          </p:nvSpPr>
          <p:spPr bwMode="auto">
            <a:xfrm flipV="1">
              <a:off x="1604" y="3414"/>
              <a:ext cx="37" cy="10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2118" name="Line 214"/>
            <p:cNvSpPr>
              <a:spLocks noChangeShapeType="1"/>
            </p:cNvSpPr>
            <p:nvPr/>
          </p:nvSpPr>
          <p:spPr bwMode="auto">
            <a:xfrm>
              <a:off x="1641" y="3414"/>
              <a:ext cx="37" cy="77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2119" name="Line 215"/>
            <p:cNvSpPr>
              <a:spLocks noChangeShapeType="1"/>
            </p:cNvSpPr>
            <p:nvPr/>
          </p:nvSpPr>
          <p:spPr bwMode="auto">
            <a:xfrm>
              <a:off x="1678" y="3491"/>
              <a:ext cx="37" cy="7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2120" name="Line 216"/>
            <p:cNvSpPr>
              <a:spLocks noChangeShapeType="1"/>
            </p:cNvSpPr>
            <p:nvPr/>
          </p:nvSpPr>
          <p:spPr bwMode="auto">
            <a:xfrm>
              <a:off x="1715" y="3498"/>
              <a:ext cx="37" cy="23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2121" name="Line 217"/>
            <p:cNvSpPr>
              <a:spLocks noChangeShapeType="1"/>
            </p:cNvSpPr>
            <p:nvPr/>
          </p:nvSpPr>
          <p:spPr bwMode="auto">
            <a:xfrm>
              <a:off x="1752" y="3521"/>
              <a:ext cx="37" cy="20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2122" name="Line 218"/>
            <p:cNvSpPr>
              <a:spLocks noChangeShapeType="1"/>
            </p:cNvSpPr>
            <p:nvPr/>
          </p:nvSpPr>
          <p:spPr bwMode="auto">
            <a:xfrm>
              <a:off x="1789" y="3541"/>
              <a:ext cx="37" cy="22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2123" name="Line 219"/>
            <p:cNvSpPr>
              <a:spLocks noChangeShapeType="1"/>
            </p:cNvSpPr>
            <p:nvPr/>
          </p:nvSpPr>
          <p:spPr bwMode="auto">
            <a:xfrm>
              <a:off x="1826" y="3563"/>
              <a:ext cx="37" cy="27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2124" name="Line 220"/>
            <p:cNvSpPr>
              <a:spLocks noChangeShapeType="1"/>
            </p:cNvSpPr>
            <p:nvPr/>
          </p:nvSpPr>
          <p:spPr bwMode="auto">
            <a:xfrm>
              <a:off x="1863" y="3590"/>
              <a:ext cx="37" cy="37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2125" name="Line 221"/>
            <p:cNvSpPr>
              <a:spLocks noChangeShapeType="1"/>
            </p:cNvSpPr>
            <p:nvPr/>
          </p:nvSpPr>
          <p:spPr bwMode="auto">
            <a:xfrm>
              <a:off x="1900" y="3627"/>
              <a:ext cx="37" cy="29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2126" name="Line 222"/>
            <p:cNvSpPr>
              <a:spLocks noChangeShapeType="1"/>
            </p:cNvSpPr>
            <p:nvPr/>
          </p:nvSpPr>
          <p:spPr bwMode="auto">
            <a:xfrm flipV="1">
              <a:off x="1937" y="3619"/>
              <a:ext cx="37" cy="37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2127" name="Freeform 223"/>
            <p:cNvSpPr>
              <a:spLocks/>
            </p:cNvSpPr>
            <p:nvPr/>
          </p:nvSpPr>
          <p:spPr bwMode="auto">
            <a:xfrm>
              <a:off x="782" y="3755"/>
              <a:ext cx="16" cy="16"/>
            </a:xfrm>
            <a:custGeom>
              <a:avLst/>
              <a:gdLst>
                <a:gd name="T0" fmla="*/ 0 w 80"/>
                <a:gd name="T1" fmla="*/ 40 h 80"/>
                <a:gd name="T2" fmla="*/ 40 w 80"/>
                <a:gd name="T3" fmla="*/ 80 h 80"/>
                <a:gd name="T4" fmla="*/ 80 w 80"/>
                <a:gd name="T5" fmla="*/ 40 h 80"/>
                <a:gd name="T6" fmla="*/ 40 w 80"/>
                <a:gd name="T7" fmla="*/ 0 h 80"/>
                <a:gd name="T8" fmla="*/ 0 w 80"/>
                <a:gd name="T9" fmla="*/ 4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0">
                  <a:moveTo>
                    <a:pt x="0" y="40"/>
                  </a:moveTo>
                  <a:lnTo>
                    <a:pt x="40" y="80"/>
                  </a:lnTo>
                  <a:lnTo>
                    <a:pt x="80" y="40"/>
                  </a:lnTo>
                  <a:lnTo>
                    <a:pt x="40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2128" name="Freeform 224"/>
            <p:cNvSpPr>
              <a:spLocks/>
            </p:cNvSpPr>
            <p:nvPr/>
          </p:nvSpPr>
          <p:spPr bwMode="auto">
            <a:xfrm>
              <a:off x="820" y="3677"/>
              <a:ext cx="15" cy="16"/>
            </a:xfrm>
            <a:custGeom>
              <a:avLst/>
              <a:gdLst>
                <a:gd name="T0" fmla="*/ 0 w 80"/>
                <a:gd name="T1" fmla="*/ 40 h 80"/>
                <a:gd name="T2" fmla="*/ 40 w 80"/>
                <a:gd name="T3" fmla="*/ 80 h 80"/>
                <a:gd name="T4" fmla="*/ 80 w 80"/>
                <a:gd name="T5" fmla="*/ 40 h 80"/>
                <a:gd name="T6" fmla="*/ 40 w 80"/>
                <a:gd name="T7" fmla="*/ 0 h 80"/>
                <a:gd name="T8" fmla="*/ 0 w 80"/>
                <a:gd name="T9" fmla="*/ 4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0">
                  <a:moveTo>
                    <a:pt x="0" y="40"/>
                  </a:moveTo>
                  <a:lnTo>
                    <a:pt x="40" y="80"/>
                  </a:lnTo>
                  <a:lnTo>
                    <a:pt x="80" y="40"/>
                  </a:lnTo>
                  <a:lnTo>
                    <a:pt x="40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2129" name="Freeform 225"/>
            <p:cNvSpPr>
              <a:spLocks/>
            </p:cNvSpPr>
            <p:nvPr/>
          </p:nvSpPr>
          <p:spPr bwMode="auto">
            <a:xfrm>
              <a:off x="857" y="3626"/>
              <a:ext cx="15" cy="17"/>
            </a:xfrm>
            <a:custGeom>
              <a:avLst/>
              <a:gdLst>
                <a:gd name="T0" fmla="*/ 0 w 80"/>
                <a:gd name="T1" fmla="*/ 40 h 81"/>
                <a:gd name="T2" fmla="*/ 40 w 80"/>
                <a:gd name="T3" fmla="*/ 81 h 81"/>
                <a:gd name="T4" fmla="*/ 80 w 80"/>
                <a:gd name="T5" fmla="*/ 40 h 81"/>
                <a:gd name="T6" fmla="*/ 40 w 80"/>
                <a:gd name="T7" fmla="*/ 0 h 81"/>
                <a:gd name="T8" fmla="*/ 0 w 80"/>
                <a:gd name="T9" fmla="*/ 4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1">
                  <a:moveTo>
                    <a:pt x="0" y="40"/>
                  </a:moveTo>
                  <a:lnTo>
                    <a:pt x="40" y="81"/>
                  </a:lnTo>
                  <a:lnTo>
                    <a:pt x="80" y="40"/>
                  </a:lnTo>
                  <a:lnTo>
                    <a:pt x="40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2130" name="Freeform 226"/>
            <p:cNvSpPr>
              <a:spLocks/>
            </p:cNvSpPr>
            <p:nvPr/>
          </p:nvSpPr>
          <p:spPr bwMode="auto">
            <a:xfrm>
              <a:off x="894" y="3632"/>
              <a:ext cx="15" cy="16"/>
            </a:xfrm>
            <a:custGeom>
              <a:avLst/>
              <a:gdLst>
                <a:gd name="T0" fmla="*/ 0 w 80"/>
                <a:gd name="T1" fmla="*/ 40 h 80"/>
                <a:gd name="T2" fmla="*/ 40 w 80"/>
                <a:gd name="T3" fmla="*/ 80 h 80"/>
                <a:gd name="T4" fmla="*/ 80 w 80"/>
                <a:gd name="T5" fmla="*/ 40 h 80"/>
                <a:gd name="T6" fmla="*/ 40 w 80"/>
                <a:gd name="T7" fmla="*/ 0 h 80"/>
                <a:gd name="T8" fmla="*/ 0 w 80"/>
                <a:gd name="T9" fmla="*/ 4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0">
                  <a:moveTo>
                    <a:pt x="0" y="40"/>
                  </a:moveTo>
                  <a:lnTo>
                    <a:pt x="40" y="80"/>
                  </a:lnTo>
                  <a:lnTo>
                    <a:pt x="80" y="40"/>
                  </a:lnTo>
                  <a:lnTo>
                    <a:pt x="40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2131" name="Freeform 227"/>
            <p:cNvSpPr>
              <a:spLocks/>
            </p:cNvSpPr>
            <p:nvPr/>
          </p:nvSpPr>
          <p:spPr bwMode="auto">
            <a:xfrm>
              <a:off x="931" y="3613"/>
              <a:ext cx="15" cy="16"/>
            </a:xfrm>
            <a:custGeom>
              <a:avLst/>
              <a:gdLst>
                <a:gd name="T0" fmla="*/ 0 w 80"/>
                <a:gd name="T1" fmla="*/ 41 h 81"/>
                <a:gd name="T2" fmla="*/ 40 w 80"/>
                <a:gd name="T3" fmla="*/ 81 h 81"/>
                <a:gd name="T4" fmla="*/ 80 w 80"/>
                <a:gd name="T5" fmla="*/ 41 h 81"/>
                <a:gd name="T6" fmla="*/ 40 w 80"/>
                <a:gd name="T7" fmla="*/ 0 h 81"/>
                <a:gd name="T8" fmla="*/ 0 w 80"/>
                <a:gd name="T9" fmla="*/ 4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1">
                  <a:moveTo>
                    <a:pt x="0" y="41"/>
                  </a:moveTo>
                  <a:lnTo>
                    <a:pt x="40" y="81"/>
                  </a:lnTo>
                  <a:lnTo>
                    <a:pt x="80" y="41"/>
                  </a:lnTo>
                  <a:lnTo>
                    <a:pt x="40" y="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2132" name="Freeform 228"/>
            <p:cNvSpPr>
              <a:spLocks/>
            </p:cNvSpPr>
            <p:nvPr/>
          </p:nvSpPr>
          <p:spPr bwMode="auto">
            <a:xfrm>
              <a:off x="968" y="3598"/>
              <a:ext cx="15" cy="16"/>
            </a:xfrm>
            <a:custGeom>
              <a:avLst/>
              <a:gdLst>
                <a:gd name="T0" fmla="*/ 0 w 80"/>
                <a:gd name="T1" fmla="*/ 40 h 80"/>
                <a:gd name="T2" fmla="*/ 40 w 80"/>
                <a:gd name="T3" fmla="*/ 80 h 80"/>
                <a:gd name="T4" fmla="*/ 80 w 80"/>
                <a:gd name="T5" fmla="*/ 40 h 80"/>
                <a:gd name="T6" fmla="*/ 40 w 80"/>
                <a:gd name="T7" fmla="*/ 0 h 80"/>
                <a:gd name="T8" fmla="*/ 0 w 80"/>
                <a:gd name="T9" fmla="*/ 4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0">
                  <a:moveTo>
                    <a:pt x="0" y="40"/>
                  </a:moveTo>
                  <a:lnTo>
                    <a:pt x="40" y="80"/>
                  </a:lnTo>
                  <a:lnTo>
                    <a:pt x="80" y="40"/>
                  </a:lnTo>
                  <a:lnTo>
                    <a:pt x="40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2133" name="Freeform 229"/>
            <p:cNvSpPr>
              <a:spLocks/>
            </p:cNvSpPr>
            <p:nvPr/>
          </p:nvSpPr>
          <p:spPr bwMode="auto">
            <a:xfrm>
              <a:off x="1004" y="3603"/>
              <a:ext cx="16" cy="16"/>
            </a:xfrm>
            <a:custGeom>
              <a:avLst/>
              <a:gdLst>
                <a:gd name="T0" fmla="*/ 0 w 80"/>
                <a:gd name="T1" fmla="*/ 40 h 81"/>
                <a:gd name="T2" fmla="*/ 40 w 80"/>
                <a:gd name="T3" fmla="*/ 81 h 81"/>
                <a:gd name="T4" fmla="*/ 80 w 80"/>
                <a:gd name="T5" fmla="*/ 40 h 81"/>
                <a:gd name="T6" fmla="*/ 40 w 80"/>
                <a:gd name="T7" fmla="*/ 0 h 81"/>
                <a:gd name="T8" fmla="*/ 0 w 80"/>
                <a:gd name="T9" fmla="*/ 4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1">
                  <a:moveTo>
                    <a:pt x="0" y="40"/>
                  </a:moveTo>
                  <a:lnTo>
                    <a:pt x="40" y="81"/>
                  </a:lnTo>
                  <a:lnTo>
                    <a:pt x="80" y="40"/>
                  </a:lnTo>
                  <a:lnTo>
                    <a:pt x="40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2134" name="Freeform 230"/>
            <p:cNvSpPr>
              <a:spLocks/>
            </p:cNvSpPr>
            <p:nvPr/>
          </p:nvSpPr>
          <p:spPr bwMode="auto">
            <a:xfrm>
              <a:off x="1042" y="3597"/>
              <a:ext cx="15" cy="16"/>
            </a:xfrm>
            <a:custGeom>
              <a:avLst/>
              <a:gdLst>
                <a:gd name="T0" fmla="*/ 0 w 80"/>
                <a:gd name="T1" fmla="*/ 40 h 80"/>
                <a:gd name="T2" fmla="*/ 40 w 80"/>
                <a:gd name="T3" fmla="*/ 80 h 80"/>
                <a:gd name="T4" fmla="*/ 80 w 80"/>
                <a:gd name="T5" fmla="*/ 40 h 80"/>
                <a:gd name="T6" fmla="*/ 40 w 80"/>
                <a:gd name="T7" fmla="*/ 0 h 80"/>
                <a:gd name="T8" fmla="*/ 0 w 80"/>
                <a:gd name="T9" fmla="*/ 4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0">
                  <a:moveTo>
                    <a:pt x="0" y="40"/>
                  </a:moveTo>
                  <a:lnTo>
                    <a:pt x="40" y="80"/>
                  </a:lnTo>
                  <a:lnTo>
                    <a:pt x="80" y="40"/>
                  </a:lnTo>
                  <a:lnTo>
                    <a:pt x="40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2135" name="Freeform 231"/>
            <p:cNvSpPr>
              <a:spLocks/>
            </p:cNvSpPr>
            <p:nvPr/>
          </p:nvSpPr>
          <p:spPr bwMode="auto">
            <a:xfrm>
              <a:off x="1079" y="3614"/>
              <a:ext cx="15" cy="16"/>
            </a:xfrm>
            <a:custGeom>
              <a:avLst/>
              <a:gdLst>
                <a:gd name="T0" fmla="*/ 0 w 80"/>
                <a:gd name="T1" fmla="*/ 40 h 80"/>
                <a:gd name="T2" fmla="*/ 40 w 80"/>
                <a:gd name="T3" fmla="*/ 80 h 80"/>
                <a:gd name="T4" fmla="*/ 80 w 80"/>
                <a:gd name="T5" fmla="*/ 40 h 80"/>
                <a:gd name="T6" fmla="*/ 40 w 80"/>
                <a:gd name="T7" fmla="*/ 0 h 80"/>
                <a:gd name="T8" fmla="*/ 0 w 80"/>
                <a:gd name="T9" fmla="*/ 4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0">
                  <a:moveTo>
                    <a:pt x="0" y="40"/>
                  </a:moveTo>
                  <a:lnTo>
                    <a:pt x="40" y="80"/>
                  </a:lnTo>
                  <a:lnTo>
                    <a:pt x="80" y="40"/>
                  </a:lnTo>
                  <a:lnTo>
                    <a:pt x="40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2136" name="Freeform 232"/>
            <p:cNvSpPr>
              <a:spLocks/>
            </p:cNvSpPr>
            <p:nvPr/>
          </p:nvSpPr>
          <p:spPr bwMode="auto">
            <a:xfrm>
              <a:off x="1116" y="3617"/>
              <a:ext cx="15" cy="16"/>
            </a:xfrm>
            <a:custGeom>
              <a:avLst/>
              <a:gdLst>
                <a:gd name="T0" fmla="*/ 0 w 80"/>
                <a:gd name="T1" fmla="*/ 40 h 80"/>
                <a:gd name="T2" fmla="*/ 40 w 80"/>
                <a:gd name="T3" fmla="*/ 80 h 80"/>
                <a:gd name="T4" fmla="*/ 80 w 80"/>
                <a:gd name="T5" fmla="*/ 40 h 80"/>
                <a:gd name="T6" fmla="*/ 40 w 80"/>
                <a:gd name="T7" fmla="*/ 0 h 80"/>
                <a:gd name="T8" fmla="*/ 0 w 80"/>
                <a:gd name="T9" fmla="*/ 4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0">
                  <a:moveTo>
                    <a:pt x="0" y="40"/>
                  </a:moveTo>
                  <a:lnTo>
                    <a:pt x="40" y="80"/>
                  </a:lnTo>
                  <a:lnTo>
                    <a:pt x="80" y="40"/>
                  </a:lnTo>
                  <a:lnTo>
                    <a:pt x="40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2137" name="Freeform 233"/>
            <p:cNvSpPr>
              <a:spLocks/>
            </p:cNvSpPr>
            <p:nvPr/>
          </p:nvSpPr>
          <p:spPr bwMode="auto">
            <a:xfrm>
              <a:off x="1152" y="3648"/>
              <a:ext cx="16" cy="16"/>
            </a:xfrm>
            <a:custGeom>
              <a:avLst/>
              <a:gdLst>
                <a:gd name="T0" fmla="*/ 0 w 80"/>
                <a:gd name="T1" fmla="*/ 40 h 81"/>
                <a:gd name="T2" fmla="*/ 40 w 80"/>
                <a:gd name="T3" fmla="*/ 81 h 81"/>
                <a:gd name="T4" fmla="*/ 80 w 80"/>
                <a:gd name="T5" fmla="*/ 40 h 81"/>
                <a:gd name="T6" fmla="*/ 40 w 80"/>
                <a:gd name="T7" fmla="*/ 0 h 81"/>
                <a:gd name="T8" fmla="*/ 0 w 80"/>
                <a:gd name="T9" fmla="*/ 4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1">
                  <a:moveTo>
                    <a:pt x="0" y="40"/>
                  </a:moveTo>
                  <a:lnTo>
                    <a:pt x="40" y="81"/>
                  </a:lnTo>
                  <a:lnTo>
                    <a:pt x="80" y="40"/>
                  </a:lnTo>
                  <a:lnTo>
                    <a:pt x="40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2138" name="Freeform 234"/>
            <p:cNvSpPr>
              <a:spLocks/>
            </p:cNvSpPr>
            <p:nvPr/>
          </p:nvSpPr>
          <p:spPr bwMode="auto">
            <a:xfrm>
              <a:off x="1189" y="3721"/>
              <a:ext cx="16" cy="16"/>
            </a:xfrm>
            <a:custGeom>
              <a:avLst/>
              <a:gdLst>
                <a:gd name="T0" fmla="*/ 0 w 80"/>
                <a:gd name="T1" fmla="*/ 40 h 80"/>
                <a:gd name="T2" fmla="*/ 40 w 80"/>
                <a:gd name="T3" fmla="*/ 80 h 80"/>
                <a:gd name="T4" fmla="*/ 80 w 80"/>
                <a:gd name="T5" fmla="*/ 40 h 80"/>
                <a:gd name="T6" fmla="*/ 40 w 80"/>
                <a:gd name="T7" fmla="*/ 0 h 80"/>
                <a:gd name="T8" fmla="*/ 0 w 80"/>
                <a:gd name="T9" fmla="*/ 4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0">
                  <a:moveTo>
                    <a:pt x="0" y="40"/>
                  </a:moveTo>
                  <a:lnTo>
                    <a:pt x="40" y="80"/>
                  </a:lnTo>
                  <a:lnTo>
                    <a:pt x="80" y="40"/>
                  </a:lnTo>
                  <a:lnTo>
                    <a:pt x="40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2139" name="Freeform 235"/>
            <p:cNvSpPr>
              <a:spLocks/>
            </p:cNvSpPr>
            <p:nvPr/>
          </p:nvSpPr>
          <p:spPr bwMode="auto">
            <a:xfrm>
              <a:off x="1226" y="3753"/>
              <a:ext cx="16" cy="16"/>
            </a:xfrm>
            <a:custGeom>
              <a:avLst/>
              <a:gdLst>
                <a:gd name="T0" fmla="*/ 0 w 80"/>
                <a:gd name="T1" fmla="*/ 40 h 80"/>
                <a:gd name="T2" fmla="*/ 40 w 80"/>
                <a:gd name="T3" fmla="*/ 80 h 80"/>
                <a:gd name="T4" fmla="*/ 80 w 80"/>
                <a:gd name="T5" fmla="*/ 40 h 80"/>
                <a:gd name="T6" fmla="*/ 40 w 80"/>
                <a:gd name="T7" fmla="*/ 0 h 80"/>
                <a:gd name="T8" fmla="*/ 0 w 80"/>
                <a:gd name="T9" fmla="*/ 4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0">
                  <a:moveTo>
                    <a:pt x="0" y="40"/>
                  </a:moveTo>
                  <a:lnTo>
                    <a:pt x="40" y="80"/>
                  </a:lnTo>
                  <a:lnTo>
                    <a:pt x="80" y="40"/>
                  </a:lnTo>
                  <a:lnTo>
                    <a:pt x="40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2140" name="Freeform 236"/>
            <p:cNvSpPr>
              <a:spLocks/>
            </p:cNvSpPr>
            <p:nvPr/>
          </p:nvSpPr>
          <p:spPr bwMode="auto">
            <a:xfrm>
              <a:off x="1264" y="3754"/>
              <a:ext cx="15" cy="16"/>
            </a:xfrm>
            <a:custGeom>
              <a:avLst/>
              <a:gdLst>
                <a:gd name="T0" fmla="*/ 0 w 80"/>
                <a:gd name="T1" fmla="*/ 40 h 80"/>
                <a:gd name="T2" fmla="*/ 40 w 80"/>
                <a:gd name="T3" fmla="*/ 80 h 80"/>
                <a:gd name="T4" fmla="*/ 80 w 80"/>
                <a:gd name="T5" fmla="*/ 40 h 80"/>
                <a:gd name="T6" fmla="*/ 40 w 80"/>
                <a:gd name="T7" fmla="*/ 0 h 80"/>
                <a:gd name="T8" fmla="*/ 0 w 80"/>
                <a:gd name="T9" fmla="*/ 4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0">
                  <a:moveTo>
                    <a:pt x="0" y="40"/>
                  </a:moveTo>
                  <a:lnTo>
                    <a:pt x="40" y="80"/>
                  </a:lnTo>
                  <a:lnTo>
                    <a:pt x="80" y="40"/>
                  </a:lnTo>
                  <a:lnTo>
                    <a:pt x="40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2141" name="Freeform 237"/>
            <p:cNvSpPr>
              <a:spLocks/>
            </p:cNvSpPr>
            <p:nvPr/>
          </p:nvSpPr>
          <p:spPr bwMode="auto">
            <a:xfrm>
              <a:off x="1300" y="3746"/>
              <a:ext cx="16" cy="16"/>
            </a:xfrm>
            <a:custGeom>
              <a:avLst/>
              <a:gdLst>
                <a:gd name="T0" fmla="*/ 0 w 80"/>
                <a:gd name="T1" fmla="*/ 40 h 80"/>
                <a:gd name="T2" fmla="*/ 40 w 80"/>
                <a:gd name="T3" fmla="*/ 80 h 80"/>
                <a:gd name="T4" fmla="*/ 80 w 80"/>
                <a:gd name="T5" fmla="*/ 40 h 80"/>
                <a:gd name="T6" fmla="*/ 40 w 80"/>
                <a:gd name="T7" fmla="*/ 0 h 80"/>
                <a:gd name="T8" fmla="*/ 0 w 80"/>
                <a:gd name="T9" fmla="*/ 4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0">
                  <a:moveTo>
                    <a:pt x="0" y="40"/>
                  </a:moveTo>
                  <a:lnTo>
                    <a:pt x="40" y="80"/>
                  </a:lnTo>
                  <a:lnTo>
                    <a:pt x="80" y="40"/>
                  </a:lnTo>
                  <a:lnTo>
                    <a:pt x="40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2142" name="Freeform 238"/>
            <p:cNvSpPr>
              <a:spLocks/>
            </p:cNvSpPr>
            <p:nvPr/>
          </p:nvSpPr>
          <p:spPr bwMode="auto">
            <a:xfrm>
              <a:off x="1338" y="3743"/>
              <a:ext cx="15" cy="16"/>
            </a:xfrm>
            <a:custGeom>
              <a:avLst/>
              <a:gdLst>
                <a:gd name="T0" fmla="*/ 0 w 80"/>
                <a:gd name="T1" fmla="*/ 40 h 80"/>
                <a:gd name="T2" fmla="*/ 40 w 80"/>
                <a:gd name="T3" fmla="*/ 80 h 80"/>
                <a:gd name="T4" fmla="*/ 80 w 80"/>
                <a:gd name="T5" fmla="*/ 40 h 80"/>
                <a:gd name="T6" fmla="*/ 40 w 80"/>
                <a:gd name="T7" fmla="*/ 0 h 80"/>
                <a:gd name="T8" fmla="*/ 0 w 80"/>
                <a:gd name="T9" fmla="*/ 4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0">
                  <a:moveTo>
                    <a:pt x="0" y="40"/>
                  </a:moveTo>
                  <a:lnTo>
                    <a:pt x="40" y="80"/>
                  </a:lnTo>
                  <a:lnTo>
                    <a:pt x="80" y="40"/>
                  </a:lnTo>
                  <a:lnTo>
                    <a:pt x="40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2143" name="Freeform 239"/>
            <p:cNvSpPr>
              <a:spLocks/>
            </p:cNvSpPr>
            <p:nvPr/>
          </p:nvSpPr>
          <p:spPr bwMode="auto">
            <a:xfrm>
              <a:off x="1375" y="3770"/>
              <a:ext cx="15" cy="16"/>
            </a:xfrm>
            <a:custGeom>
              <a:avLst/>
              <a:gdLst>
                <a:gd name="T0" fmla="*/ 0 w 80"/>
                <a:gd name="T1" fmla="*/ 40 h 80"/>
                <a:gd name="T2" fmla="*/ 40 w 80"/>
                <a:gd name="T3" fmla="*/ 80 h 80"/>
                <a:gd name="T4" fmla="*/ 80 w 80"/>
                <a:gd name="T5" fmla="*/ 40 h 80"/>
                <a:gd name="T6" fmla="*/ 40 w 80"/>
                <a:gd name="T7" fmla="*/ 0 h 80"/>
                <a:gd name="T8" fmla="*/ 0 w 80"/>
                <a:gd name="T9" fmla="*/ 4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0">
                  <a:moveTo>
                    <a:pt x="0" y="40"/>
                  </a:moveTo>
                  <a:lnTo>
                    <a:pt x="40" y="80"/>
                  </a:lnTo>
                  <a:lnTo>
                    <a:pt x="80" y="40"/>
                  </a:lnTo>
                  <a:lnTo>
                    <a:pt x="40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2144" name="Freeform 240"/>
            <p:cNvSpPr>
              <a:spLocks/>
            </p:cNvSpPr>
            <p:nvPr/>
          </p:nvSpPr>
          <p:spPr bwMode="auto">
            <a:xfrm>
              <a:off x="1412" y="3770"/>
              <a:ext cx="15" cy="16"/>
            </a:xfrm>
            <a:custGeom>
              <a:avLst/>
              <a:gdLst>
                <a:gd name="T0" fmla="*/ 0 w 80"/>
                <a:gd name="T1" fmla="*/ 41 h 81"/>
                <a:gd name="T2" fmla="*/ 40 w 80"/>
                <a:gd name="T3" fmla="*/ 81 h 81"/>
                <a:gd name="T4" fmla="*/ 80 w 80"/>
                <a:gd name="T5" fmla="*/ 41 h 81"/>
                <a:gd name="T6" fmla="*/ 40 w 80"/>
                <a:gd name="T7" fmla="*/ 0 h 81"/>
                <a:gd name="T8" fmla="*/ 0 w 80"/>
                <a:gd name="T9" fmla="*/ 4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1">
                  <a:moveTo>
                    <a:pt x="0" y="41"/>
                  </a:moveTo>
                  <a:lnTo>
                    <a:pt x="40" y="81"/>
                  </a:lnTo>
                  <a:lnTo>
                    <a:pt x="80" y="41"/>
                  </a:lnTo>
                  <a:lnTo>
                    <a:pt x="40" y="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2145" name="Freeform 241"/>
            <p:cNvSpPr>
              <a:spLocks/>
            </p:cNvSpPr>
            <p:nvPr/>
          </p:nvSpPr>
          <p:spPr bwMode="auto">
            <a:xfrm>
              <a:off x="1448" y="3742"/>
              <a:ext cx="16" cy="16"/>
            </a:xfrm>
            <a:custGeom>
              <a:avLst/>
              <a:gdLst>
                <a:gd name="T0" fmla="*/ 0 w 80"/>
                <a:gd name="T1" fmla="*/ 40 h 80"/>
                <a:gd name="T2" fmla="*/ 40 w 80"/>
                <a:gd name="T3" fmla="*/ 80 h 80"/>
                <a:gd name="T4" fmla="*/ 80 w 80"/>
                <a:gd name="T5" fmla="*/ 40 h 80"/>
                <a:gd name="T6" fmla="*/ 40 w 80"/>
                <a:gd name="T7" fmla="*/ 0 h 80"/>
                <a:gd name="T8" fmla="*/ 0 w 80"/>
                <a:gd name="T9" fmla="*/ 4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0">
                  <a:moveTo>
                    <a:pt x="0" y="40"/>
                  </a:moveTo>
                  <a:lnTo>
                    <a:pt x="40" y="80"/>
                  </a:lnTo>
                  <a:lnTo>
                    <a:pt x="80" y="40"/>
                  </a:lnTo>
                  <a:lnTo>
                    <a:pt x="40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2146" name="Freeform 242"/>
            <p:cNvSpPr>
              <a:spLocks/>
            </p:cNvSpPr>
            <p:nvPr/>
          </p:nvSpPr>
          <p:spPr bwMode="auto">
            <a:xfrm>
              <a:off x="1486" y="3772"/>
              <a:ext cx="15" cy="16"/>
            </a:xfrm>
            <a:custGeom>
              <a:avLst/>
              <a:gdLst>
                <a:gd name="T0" fmla="*/ 0 w 80"/>
                <a:gd name="T1" fmla="*/ 40 h 80"/>
                <a:gd name="T2" fmla="*/ 40 w 80"/>
                <a:gd name="T3" fmla="*/ 80 h 80"/>
                <a:gd name="T4" fmla="*/ 80 w 80"/>
                <a:gd name="T5" fmla="*/ 40 h 80"/>
                <a:gd name="T6" fmla="*/ 40 w 80"/>
                <a:gd name="T7" fmla="*/ 0 h 80"/>
                <a:gd name="T8" fmla="*/ 0 w 80"/>
                <a:gd name="T9" fmla="*/ 4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0">
                  <a:moveTo>
                    <a:pt x="0" y="40"/>
                  </a:moveTo>
                  <a:lnTo>
                    <a:pt x="40" y="80"/>
                  </a:lnTo>
                  <a:lnTo>
                    <a:pt x="80" y="40"/>
                  </a:lnTo>
                  <a:lnTo>
                    <a:pt x="40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2147" name="Freeform 243"/>
            <p:cNvSpPr>
              <a:spLocks/>
            </p:cNvSpPr>
            <p:nvPr/>
          </p:nvSpPr>
          <p:spPr bwMode="auto">
            <a:xfrm>
              <a:off x="1523" y="3760"/>
              <a:ext cx="15" cy="16"/>
            </a:xfrm>
            <a:custGeom>
              <a:avLst/>
              <a:gdLst>
                <a:gd name="T0" fmla="*/ 0 w 80"/>
                <a:gd name="T1" fmla="*/ 40 h 81"/>
                <a:gd name="T2" fmla="*/ 40 w 80"/>
                <a:gd name="T3" fmla="*/ 81 h 81"/>
                <a:gd name="T4" fmla="*/ 80 w 80"/>
                <a:gd name="T5" fmla="*/ 40 h 81"/>
                <a:gd name="T6" fmla="*/ 40 w 80"/>
                <a:gd name="T7" fmla="*/ 0 h 81"/>
                <a:gd name="T8" fmla="*/ 0 w 80"/>
                <a:gd name="T9" fmla="*/ 4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1">
                  <a:moveTo>
                    <a:pt x="0" y="40"/>
                  </a:moveTo>
                  <a:lnTo>
                    <a:pt x="40" y="81"/>
                  </a:lnTo>
                  <a:lnTo>
                    <a:pt x="80" y="40"/>
                  </a:lnTo>
                  <a:lnTo>
                    <a:pt x="40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2148" name="Freeform 244"/>
            <p:cNvSpPr>
              <a:spLocks/>
            </p:cNvSpPr>
            <p:nvPr/>
          </p:nvSpPr>
          <p:spPr bwMode="auto">
            <a:xfrm>
              <a:off x="1559" y="3758"/>
              <a:ext cx="16" cy="16"/>
            </a:xfrm>
            <a:custGeom>
              <a:avLst/>
              <a:gdLst>
                <a:gd name="T0" fmla="*/ 0 w 80"/>
                <a:gd name="T1" fmla="*/ 40 h 81"/>
                <a:gd name="T2" fmla="*/ 40 w 80"/>
                <a:gd name="T3" fmla="*/ 81 h 81"/>
                <a:gd name="T4" fmla="*/ 80 w 80"/>
                <a:gd name="T5" fmla="*/ 40 h 81"/>
                <a:gd name="T6" fmla="*/ 40 w 80"/>
                <a:gd name="T7" fmla="*/ 0 h 81"/>
                <a:gd name="T8" fmla="*/ 0 w 80"/>
                <a:gd name="T9" fmla="*/ 4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1">
                  <a:moveTo>
                    <a:pt x="0" y="40"/>
                  </a:moveTo>
                  <a:lnTo>
                    <a:pt x="40" y="81"/>
                  </a:lnTo>
                  <a:lnTo>
                    <a:pt x="80" y="40"/>
                  </a:lnTo>
                  <a:lnTo>
                    <a:pt x="40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2149" name="Freeform 245"/>
            <p:cNvSpPr>
              <a:spLocks/>
            </p:cNvSpPr>
            <p:nvPr/>
          </p:nvSpPr>
          <p:spPr bwMode="auto">
            <a:xfrm>
              <a:off x="1596" y="3774"/>
              <a:ext cx="16" cy="17"/>
            </a:xfrm>
            <a:custGeom>
              <a:avLst/>
              <a:gdLst>
                <a:gd name="T0" fmla="*/ 0 w 80"/>
                <a:gd name="T1" fmla="*/ 40 h 80"/>
                <a:gd name="T2" fmla="*/ 40 w 80"/>
                <a:gd name="T3" fmla="*/ 80 h 80"/>
                <a:gd name="T4" fmla="*/ 80 w 80"/>
                <a:gd name="T5" fmla="*/ 40 h 80"/>
                <a:gd name="T6" fmla="*/ 40 w 80"/>
                <a:gd name="T7" fmla="*/ 0 h 80"/>
                <a:gd name="T8" fmla="*/ 0 w 80"/>
                <a:gd name="T9" fmla="*/ 4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0">
                  <a:moveTo>
                    <a:pt x="0" y="40"/>
                  </a:moveTo>
                  <a:lnTo>
                    <a:pt x="40" y="80"/>
                  </a:lnTo>
                  <a:lnTo>
                    <a:pt x="80" y="40"/>
                  </a:lnTo>
                  <a:lnTo>
                    <a:pt x="40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2150" name="Freeform 246"/>
            <p:cNvSpPr>
              <a:spLocks/>
            </p:cNvSpPr>
            <p:nvPr/>
          </p:nvSpPr>
          <p:spPr bwMode="auto">
            <a:xfrm>
              <a:off x="1634" y="3786"/>
              <a:ext cx="15" cy="17"/>
            </a:xfrm>
            <a:custGeom>
              <a:avLst/>
              <a:gdLst>
                <a:gd name="T0" fmla="*/ 0 w 80"/>
                <a:gd name="T1" fmla="*/ 40 h 80"/>
                <a:gd name="T2" fmla="*/ 40 w 80"/>
                <a:gd name="T3" fmla="*/ 80 h 80"/>
                <a:gd name="T4" fmla="*/ 80 w 80"/>
                <a:gd name="T5" fmla="*/ 40 h 80"/>
                <a:gd name="T6" fmla="*/ 40 w 80"/>
                <a:gd name="T7" fmla="*/ 0 h 80"/>
                <a:gd name="T8" fmla="*/ 0 w 80"/>
                <a:gd name="T9" fmla="*/ 4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0">
                  <a:moveTo>
                    <a:pt x="0" y="40"/>
                  </a:moveTo>
                  <a:lnTo>
                    <a:pt x="40" y="80"/>
                  </a:lnTo>
                  <a:lnTo>
                    <a:pt x="80" y="40"/>
                  </a:lnTo>
                  <a:lnTo>
                    <a:pt x="40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2151" name="Freeform 247"/>
            <p:cNvSpPr>
              <a:spLocks/>
            </p:cNvSpPr>
            <p:nvPr/>
          </p:nvSpPr>
          <p:spPr bwMode="auto">
            <a:xfrm>
              <a:off x="1670" y="3801"/>
              <a:ext cx="16" cy="17"/>
            </a:xfrm>
            <a:custGeom>
              <a:avLst/>
              <a:gdLst>
                <a:gd name="T0" fmla="*/ 0 w 80"/>
                <a:gd name="T1" fmla="*/ 40 h 80"/>
                <a:gd name="T2" fmla="*/ 40 w 80"/>
                <a:gd name="T3" fmla="*/ 80 h 80"/>
                <a:gd name="T4" fmla="*/ 80 w 80"/>
                <a:gd name="T5" fmla="*/ 40 h 80"/>
                <a:gd name="T6" fmla="*/ 40 w 80"/>
                <a:gd name="T7" fmla="*/ 0 h 80"/>
                <a:gd name="T8" fmla="*/ 0 w 80"/>
                <a:gd name="T9" fmla="*/ 4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0">
                  <a:moveTo>
                    <a:pt x="0" y="40"/>
                  </a:moveTo>
                  <a:lnTo>
                    <a:pt x="40" y="80"/>
                  </a:lnTo>
                  <a:lnTo>
                    <a:pt x="80" y="40"/>
                  </a:lnTo>
                  <a:lnTo>
                    <a:pt x="40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2152" name="Freeform 248"/>
            <p:cNvSpPr>
              <a:spLocks/>
            </p:cNvSpPr>
            <p:nvPr/>
          </p:nvSpPr>
          <p:spPr bwMode="auto">
            <a:xfrm>
              <a:off x="1707" y="3806"/>
              <a:ext cx="16" cy="16"/>
            </a:xfrm>
            <a:custGeom>
              <a:avLst/>
              <a:gdLst>
                <a:gd name="T0" fmla="*/ 0 w 80"/>
                <a:gd name="T1" fmla="*/ 40 h 81"/>
                <a:gd name="T2" fmla="*/ 40 w 80"/>
                <a:gd name="T3" fmla="*/ 81 h 81"/>
                <a:gd name="T4" fmla="*/ 80 w 80"/>
                <a:gd name="T5" fmla="*/ 40 h 81"/>
                <a:gd name="T6" fmla="*/ 40 w 80"/>
                <a:gd name="T7" fmla="*/ 0 h 81"/>
                <a:gd name="T8" fmla="*/ 0 w 80"/>
                <a:gd name="T9" fmla="*/ 4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1">
                  <a:moveTo>
                    <a:pt x="0" y="40"/>
                  </a:moveTo>
                  <a:lnTo>
                    <a:pt x="40" y="81"/>
                  </a:lnTo>
                  <a:lnTo>
                    <a:pt x="80" y="40"/>
                  </a:lnTo>
                  <a:lnTo>
                    <a:pt x="40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2153" name="Freeform 249"/>
            <p:cNvSpPr>
              <a:spLocks/>
            </p:cNvSpPr>
            <p:nvPr/>
          </p:nvSpPr>
          <p:spPr bwMode="auto">
            <a:xfrm>
              <a:off x="1744" y="3809"/>
              <a:ext cx="16" cy="16"/>
            </a:xfrm>
            <a:custGeom>
              <a:avLst/>
              <a:gdLst>
                <a:gd name="T0" fmla="*/ 0 w 80"/>
                <a:gd name="T1" fmla="*/ 40 h 80"/>
                <a:gd name="T2" fmla="*/ 40 w 80"/>
                <a:gd name="T3" fmla="*/ 80 h 80"/>
                <a:gd name="T4" fmla="*/ 80 w 80"/>
                <a:gd name="T5" fmla="*/ 40 h 80"/>
                <a:gd name="T6" fmla="*/ 40 w 80"/>
                <a:gd name="T7" fmla="*/ 0 h 80"/>
                <a:gd name="T8" fmla="*/ 0 w 80"/>
                <a:gd name="T9" fmla="*/ 4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0">
                  <a:moveTo>
                    <a:pt x="0" y="40"/>
                  </a:moveTo>
                  <a:lnTo>
                    <a:pt x="40" y="80"/>
                  </a:lnTo>
                  <a:lnTo>
                    <a:pt x="80" y="40"/>
                  </a:lnTo>
                  <a:lnTo>
                    <a:pt x="40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2154" name="Freeform 250"/>
            <p:cNvSpPr>
              <a:spLocks/>
            </p:cNvSpPr>
            <p:nvPr/>
          </p:nvSpPr>
          <p:spPr bwMode="auto">
            <a:xfrm>
              <a:off x="1782" y="3780"/>
              <a:ext cx="15" cy="17"/>
            </a:xfrm>
            <a:custGeom>
              <a:avLst/>
              <a:gdLst>
                <a:gd name="T0" fmla="*/ 0 w 80"/>
                <a:gd name="T1" fmla="*/ 40 h 80"/>
                <a:gd name="T2" fmla="*/ 40 w 80"/>
                <a:gd name="T3" fmla="*/ 80 h 80"/>
                <a:gd name="T4" fmla="*/ 80 w 80"/>
                <a:gd name="T5" fmla="*/ 40 h 80"/>
                <a:gd name="T6" fmla="*/ 40 w 80"/>
                <a:gd name="T7" fmla="*/ 0 h 80"/>
                <a:gd name="T8" fmla="*/ 0 w 80"/>
                <a:gd name="T9" fmla="*/ 4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0">
                  <a:moveTo>
                    <a:pt x="0" y="40"/>
                  </a:moveTo>
                  <a:lnTo>
                    <a:pt x="40" y="80"/>
                  </a:lnTo>
                  <a:lnTo>
                    <a:pt x="80" y="40"/>
                  </a:lnTo>
                  <a:lnTo>
                    <a:pt x="40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2155" name="Freeform 251"/>
            <p:cNvSpPr>
              <a:spLocks/>
            </p:cNvSpPr>
            <p:nvPr/>
          </p:nvSpPr>
          <p:spPr bwMode="auto">
            <a:xfrm>
              <a:off x="1819" y="3798"/>
              <a:ext cx="15" cy="16"/>
            </a:xfrm>
            <a:custGeom>
              <a:avLst/>
              <a:gdLst>
                <a:gd name="T0" fmla="*/ 0 w 80"/>
                <a:gd name="T1" fmla="*/ 40 h 80"/>
                <a:gd name="T2" fmla="*/ 40 w 80"/>
                <a:gd name="T3" fmla="*/ 80 h 80"/>
                <a:gd name="T4" fmla="*/ 80 w 80"/>
                <a:gd name="T5" fmla="*/ 40 h 80"/>
                <a:gd name="T6" fmla="*/ 40 w 80"/>
                <a:gd name="T7" fmla="*/ 0 h 80"/>
                <a:gd name="T8" fmla="*/ 0 w 80"/>
                <a:gd name="T9" fmla="*/ 4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0">
                  <a:moveTo>
                    <a:pt x="0" y="40"/>
                  </a:moveTo>
                  <a:lnTo>
                    <a:pt x="40" y="80"/>
                  </a:lnTo>
                  <a:lnTo>
                    <a:pt x="80" y="40"/>
                  </a:lnTo>
                  <a:lnTo>
                    <a:pt x="40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2156" name="Freeform 252"/>
            <p:cNvSpPr>
              <a:spLocks/>
            </p:cNvSpPr>
            <p:nvPr/>
          </p:nvSpPr>
          <p:spPr bwMode="auto">
            <a:xfrm>
              <a:off x="1856" y="3810"/>
              <a:ext cx="15" cy="16"/>
            </a:xfrm>
            <a:custGeom>
              <a:avLst/>
              <a:gdLst>
                <a:gd name="T0" fmla="*/ 0 w 80"/>
                <a:gd name="T1" fmla="*/ 40 h 80"/>
                <a:gd name="T2" fmla="*/ 40 w 80"/>
                <a:gd name="T3" fmla="*/ 80 h 80"/>
                <a:gd name="T4" fmla="*/ 80 w 80"/>
                <a:gd name="T5" fmla="*/ 40 h 80"/>
                <a:gd name="T6" fmla="*/ 40 w 80"/>
                <a:gd name="T7" fmla="*/ 0 h 80"/>
                <a:gd name="T8" fmla="*/ 0 w 80"/>
                <a:gd name="T9" fmla="*/ 4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0">
                  <a:moveTo>
                    <a:pt x="0" y="40"/>
                  </a:moveTo>
                  <a:lnTo>
                    <a:pt x="40" y="80"/>
                  </a:lnTo>
                  <a:lnTo>
                    <a:pt x="80" y="40"/>
                  </a:lnTo>
                  <a:lnTo>
                    <a:pt x="40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2157" name="Freeform 253"/>
            <p:cNvSpPr>
              <a:spLocks/>
            </p:cNvSpPr>
            <p:nvPr/>
          </p:nvSpPr>
          <p:spPr bwMode="auto">
            <a:xfrm>
              <a:off x="1893" y="3832"/>
              <a:ext cx="15" cy="16"/>
            </a:xfrm>
            <a:custGeom>
              <a:avLst/>
              <a:gdLst>
                <a:gd name="T0" fmla="*/ 0 w 80"/>
                <a:gd name="T1" fmla="*/ 41 h 81"/>
                <a:gd name="T2" fmla="*/ 40 w 80"/>
                <a:gd name="T3" fmla="*/ 81 h 81"/>
                <a:gd name="T4" fmla="*/ 80 w 80"/>
                <a:gd name="T5" fmla="*/ 41 h 81"/>
                <a:gd name="T6" fmla="*/ 40 w 80"/>
                <a:gd name="T7" fmla="*/ 0 h 81"/>
                <a:gd name="T8" fmla="*/ 0 w 80"/>
                <a:gd name="T9" fmla="*/ 4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1">
                  <a:moveTo>
                    <a:pt x="0" y="41"/>
                  </a:moveTo>
                  <a:lnTo>
                    <a:pt x="40" y="81"/>
                  </a:lnTo>
                  <a:lnTo>
                    <a:pt x="80" y="41"/>
                  </a:lnTo>
                  <a:lnTo>
                    <a:pt x="40" y="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2158" name="Freeform 254"/>
            <p:cNvSpPr>
              <a:spLocks/>
            </p:cNvSpPr>
            <p:nvPr/>
          </p:nvSpPr>
          <p:spPr bwMode="auto">
            <a:xfrm>
              <a:off x="1930" y="3836"/>
              <a:ext cx="15" cy="17"/>
            </a:xfrm>
            <a:custGeom>
              <a:avLst/>
              <a:gdLst>
                <a:gd name="T0" fmla="*/ 0 w 80"/>
                <a:gd name="T1" fmla="*/ 40 h 80"/>
                <a:gd name="T2" fmla="*/ 40 w 80"/>
                <a:gd name="T3" fmla="*/ 80 h 80"/>
                <a:gd name="T4" fmla="*/ 80 w 80"/>
                <a:gd name="T5" fmla="*/ 40 h 80"/>
                <a:gd name="T6" fmla="*/ 40 w 80"/>
                <a:gd name="T7" fmla="*/ 0 h 80"/>
                <a:gd name="T8" fmla="*/ 0 w 80"/>
                <a:gd name="T9" fmla="*/ 4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0">
                  <a:moveTo>
                    <a:pt x="0" y="40"/>
                  </a:moveTo>
                  <a:lnTo>
                    <a:pt x="40" y="80"/>
                  </a:lnTo>
                  <a:lnTo>
                    <a:pt x="80" y="40"/>
                  </a:lnTo>
                  <a:lnTo>
                    <a:pt x="40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2159" name="Freeform 255"/>
            <p:cNvSpPr>
              <a:spLocks/>
            </p:cNvSpPr>
            <p:nvPr/>
          </p:nvSpPr>
          <p:spPr bwMode="auto">
            <a:xfrm>
              <a:off x="782" y="3405"/>
              <a:ext cx="16" cy="16"/>
            </a:xfrm>
            <a:custGeom>
              <a:avLst/>
              <a:gdLst>
                <a:gd name="T0" fmla="*/ 0 w 80"/>
                <a:gd name="T1" fmla="*/ 80 h 80"/>
                <a:gd name="T2" fmla="*/ 40 w 80"/>
                <a:gd name="T3" fmla="*/ 0 h 80"/>
                <a:gd name="T4" fmla="*/ 80 w 80"/>
                <a:gd name="T5" fmla="*/ 80 h 80"/>
                <a:gd name="T6" fmla="*/ 0 w 80"/>
                <a:gd name="T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80">
                  <a:moveTo>
                    <a:pt x="0" y="80"/>
                  </a:moveTo>
                  <a:lnTo>
                    <a:pt x="40" y="0"/>
                  </a:lnTo>
                  <a:lnTo>
                    <a:pt x="8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2160" name="Freeform 256"/>
            <p:cNvSpPr>
              <a:spLocks/>
            </p:cNvSpPr>
            <p:nvPr/>
          </p:nvSpPr>
          <p:spPr bwMode="auto">
            <a:xfrm>
              <a:off x="820" y="3351"/>
              <a:ext cx="15" cy="17"/>
            </a:xfrm>
            <a:custGeom>
              <a:avLst/>
              <a:gdLst>
                <a:gd name="T0" fmla="*/ 0 w 80"/>
                <a:gd name="T1" fmla="*/ 80 h 80"/>
                <a:gd name="T2" fmla="*/ 40 w 80"/>
                <a:gd name="T3" fmla="*/ 0 h 80"/>
                <a:gd name="T4" fmla="*/ 80 w 80"/>
                <a:gd name="T5" fmla="*/ 80 h 80"/>
                <a:gd name="T6" fmla="*/ 0 w 80"/>
                <a:gd name="T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80">
                  <a:moveTo>
                    <a:pt x="0" y="80"/>
                  </a:moveTo>
                  <a:lnTo>
                    <a:pt x="40" y="0"/>
                  </a:lnTo>
                  <a:lnTo>
                    <a:pt x="8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2161" name="Freeform 257"/>
            <p:cNvSpPr>
              <a:spLocks/>
            </p:cNvSpPr>
            <p:nvPr/>
          </p:nvSpPr>
          <p:spPr bwMode="auto">
            <a:xfrm>
              <a:off x="857" y="3360"/>
              <a:ext cx="15" cy="16"/>
            </a:xfrm>
            <a:custGeom>
              <a:avLst/>
              <a:gdLst>
                <a:gd name="T0" fmla="*/ 0 w 80"/>
                <a:gd name="T1" fmla="*/ 80 h 80"/>
                <a:gd name="T2" fmla="*/ 40 w 80"/>
                <a:gd name="T3" fmla="*/ 0 h 80"/>
                <a:gd name="T4" fmla="*/ 80 w 80"/>
                <a:gd name="T5" fmla="*/ 80 h 80"/>
                <a:gd name="T6" fmla="*/ 0 w 80"/>
                <a:gd name="T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80">
                  <a:moveTo>
                    <a:pt x="0" y="80"/>
                  </a:moveTo>
                  <a:lnTo>
                    <a:pt x="40" y="0"/>
                  </a:lnTo>
                  <a:lnTo>
                    <a:pt x="8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2162" name="Freeform 258"/>
            <p:cNvSpPr>
              <a:spLocks/>
            </p:cNvSpPr>
            <p:nvPr/>
          </p:nvSpPr>
          <p:spPr bwMode="auto">
            <a:xfrm>
              <a:off x="894" y="3346"/>
              <a:ext cx="15" cy="17"/>
            </a:xfrm>
            <a:custGeom>
              <a:avLst/>
              <a:gdLst>
                <a:gd name="T0" fmla="*/ 0 w 80"/>
                <a:gd name="T1" fmla="*/ 80 h 80"/>
                <a:gd name="T2" fmla="*/ 40 w 80"/>
                <a:gd name="T3" fmla="*/ 0 h 80"/>
                <a:gd name="T4" fmla="*/ 80 w 80"/>
                <a:gd name="T5" fmla="*/ 80 h 80"/>
                <a:gd name="T6" fmla="*/ 0 w 80"/>
                <a:gd name="T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80">
                  <a:moveTo>
                    <a:pt x="0" y="80"/>
                  </a:moveTo>
                  <a:lnTo>
                    <a:pt x="40" y="0"/>
                  </a:lnTo>
                  <a:lnTo>
                    <a:pt x="8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2163" name="Freeform 259"/>
            <p:cNvSpPr>
              <a:spLocks/>
            </p:cNvSpPr>
            <p:nvPr/>
          </p:nvSpPr>
          <p:spPr bwMode="auto">
            <a:xfrm>
              <a:off x="931" y="3273"/>
              <a:ext cx="15" cy="16"/>
            </a:xfrm>
            <a:custGeom>
              <a:avLst/>
              <a:gdLst>
                <a:gd name="T0" fmla="*/ 0 w 80"/>
                <a:gd name="T1" fmla="*/ 80 h 80"/>
                <a:gd name="T2" fmla="*/ 40 w 80"/>
                <a:gd name="T3" fmla="*/ 0 h 80"/>
                <a:gd name="T4" fmla="*/ 80 w 80"/>
                <a:gd name="T5" fmla="*/ 80 h 80"/>
                <a:gd name="T6" fmla="*/ 0 w 80"/>
                <a:gd name="T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80">
                  <a:moveTo>
                    <a:pt x="0" y="80"/>
                  </a:moveTo>
                  <a:lnTo>
                    <a:pt x="40" y="0"/>
                  </a:lnTo>
                  <a:lnTo>
                    <a:pt x="8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2164" name="Freeform 260"/>
            <p:cNvSpPr>
              <a:spLocks/>
            </p:cNvSpPr>
            <p:nvPr/>
          </p:nvSpPr>
          <p:spPr bwMode="auto">
            <a:xfrm>
              <a:off x="968" y="3266"/>
              <a:ext cx="15" cy="16"/>
            </a:xfrm>
            <a:custGeom>
              <a:avLst/>
              <a:gdLst>
                <a:gd name="T0" fmla="*/ 0 w 80"/>
                <a:gd name="T1" fmla="*/ 80 h 80"/>
                <a:gd name="T2" fmla="*/ 40 w 80"/>
                <a:gd name="T3" fmla="*/ 0 h 80"/>
                <a:gd name="T4" fmla="*/ 80 w 80"/>
                <a:gd name="T5" fmla="*/ 80 h 80"/>
                <a:gd name="T6" fmla="*/ 0 w 80"/>
                <a:gd name="T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80">
                  <a:moveTo>
                    <a:pt x="0" y="80"/>
                  </a:moveTo>
                  <a:lnTo>
                    <a:pt x="40" y="0"/>
                  </a:lnTo>
                  <a:lnTo>
                    <a:pt x="8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2165" name="Freeform 261"/>
            <p:cNvSpPr>
              <a:spLocks/>
            </p:cNvSpPr>
            <p:nvPr/>
          </p:nvSpPr>
          <p:spPr bwMode="auto">
            <a:xfrm>
              <a:off x="1004" y="3273"/>
              <a:ext cx="16" cy="16"/>
            </a:xfrm>
            <a:custGeom>
              <a:avLst/>
              <a:gdLst>
                <a:gd name="T0" fmla="*/ 0 w 80"/>
                <a:gd name="T1" fmla="*/ 81 h 81"/>
                <a:gd name="T2" fmla="*/ 40 w 80"/>
                <a:gd name="T3" fmla="*/ 0 h 81"/>
                <a:gd name="T4" fmla="*/ 80 w 80"/>
                <a:gd name="T5" fmla="*/ 81 h 81"/>
                <a:gd name="T6" fmla="*/ 0 w 80"/>
                <a:gd name="T7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81">
                  <a:moveTo>
                    <a:pt x="0" y="81"/>
                  </a:moveTo>
                  <a:lnTo>
                    <a:pt x="40" y="0"/>
                  </a:lnTo>
                  <a:lnTo>
                    <a:pt x="80" y="81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2166" name="Freeform 262"/>
            <p:cNvSpPr>
              <a:spLocks/>
            </p:cNvSpPr>
            <p:nvPr/>
          </p:nvSpPr>
          <p:spPr bwMode="auto">
            <a:xfrm>
              <a:off x="1042" y="3234"/>
              <a:ext cx="15" cy="16"/>
            </a:xfrm>
            <a:custGeom>
              <a:avLst/>
              <a:gdLst>
                <a:gd name="T0" fmla="*/ 0 w 80"/>
                <a:gd name="T1" fmla="*/ 80 h 80"/>
                <a:gd name="T2" fmla="*/ 40 w 80"/>
                <a:gd name="T3" fmla="*/ 0 h 80"/>
                <a:gd name="T4" fmla="*/ 80 w 80"/>
                <a:gd name="T5" fmla="*/ 80 h 80"/>
                <a:gd name="T6" fmla="*/ 0 w 80"/>
                <a:gd name="T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80">
                  <a:moveTo>
                    <a:pt x="0" y="80"/>
                  </a:moveTo>
                  <a:lnTo>
                    <a:pt x="40" y="0"/>
                  </a:lnTo>
                  <a:lnTo>
                    <a:pt x="8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2167" name="Freeform 263"/>
            <p:cNvSpPr>
              <a:spLocks/>
            </p:cNvSpPr>
            <p:nvPr/>
          </p:nvSpPr>
          <p:spPr bwMode="auto">
            <a:xfrm>
              <a:off x="1079" y="3173"/>
              <a:ext cx="15" cy="16"/>
            </a:xfrm>
            <a:custGeom>
              <a:avLst/>
              <a:gdLst>
                <a:gd name="T0" fmla="*/ 0 w 80"/>
                <a:gd name="T1" fmla="*/ 81 h 81"/>
                <a:gd name="T2" fmla="*/ 40 w 80"/>
                <a:gd name="T3" fmla="*/ 0 h 81"/>
                <a:gd name="T4" fmla="*/ 80 w 80"/>
                <a:gd name="T5" fmla="*/ 81 h 81"/>
                <a:gd name="T6" fmla="*/ 0 w 80"/>
                <a:gd name="T7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81">
                  <a:moveTo>
                    <a:pt x="0" y="81"/>
                  </a:moveTo>
                  <a:lnTo>
                    <a:pt x="40" y="0"/>
                  </a:lnTo>
                  <a:lnTo>
                    <a:pt x="80" y="81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2168" name="Freeform 264"/>
            <p:cNvSpPr>
              <a:spLocks/>
            </p:cNvSpPr>
            <p:nvPr/>
          </p:nvSpPr>
          <p:spPr bwMode="auto">
            <a:xfrm>
              <a:off x="1116" y="3154"/>
              <a:ext cx="15" cy="16"/>
            </a:xfrm>
            <a:custGeom>
              <a:avLst/>
              <a:gdLst>
                <a:gd name="T0" fmla="*/ 0 w 80"/>
                <a:gd name="T1" fmla="*/ 80 h 80"/>
                <a:gd name="T2" fmla="*/ 40 w 80"/>
                <a:gd name="T3" fmla="*/ 0 h 80"/>
                <a:gd name="T4" fmla="*/ 80 w 80"/>
                <a:gd name="T5" fmla="*/ 80 h 80"/>
                <a:gd name="T6" fmla="*/ 0 w 80"/>
                <a:gd name="T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80">
                  <a:moveTo>
                    <a:pt x="0" y="80"/>
                  </a:moveTo>
                  <a:lnTo>
                    <a:pt x="40" y="0"/>
                  </a:lnTo>
                  <a:lnTo>
                    <a:pt x="8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2169" name="Freeform 265"/>
            <p:cNvSpPr>
              <a:spLocks/>
            </p:cNvSpPr>
            <p:nvPr/>
          </p:nvSpPr>
          <p:spPr bwMode="auto">
            <a:xfrm>
              <a:off x="1152" y="3148"/>
              <a:ext cx="16" cy="16"/>
            </a:xfrm>
            <a:custGeom>
              <a:avLst/>
              <a:gdLst>
                <a:gd name="T0" fmla="*/ 0 w 80"/>
                <a:gd name="T1" fmla="*/ 80 h 80"/>
                <a:gd name="T2" fmla="*/ 40 w 80"/>
                <a:gd name="T3" fmla="*/ 0 h 80"/>
                <a:gd name="T4" fmla="*/ 80 w 80"/>
                <a:gd name="T5" fmla="*/ 80 h 80"/>
                <a:gd name="T6" fmla="*/ 0 w 80"/>
                <a:gd name="T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80">
                  <a:moveTo>
                    <a:pt x="0" y="80"/>
                  </a:moveTo>
                  <a:lnTo>
                    <a:pt x="40" y="0"/>
                  </a:lnTo>
                  <a:lnTo>
                    <a:pt x="8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2170" name="Freeform 266"/>
            <p:cNvSpPr>
              <a:spLocks/>
            </p:cNvSpPr>
            <p:nvPr/>
          </p:nvSpPr>
          <p:spPr bwMode="auto">
            <a:xfrm>
              <a:off x="1189" y="3113"/>
              <a:ext cx="16" cy="16"/>
            </a:xfrm>
            <a:custGeom>
              <a:avLst/>
              <a:gdLst>
                <a:gd name="T0" fmla="*/ 0 w 80"/>
                <a:gd name="T1" fmla="*/ 81 h 81"/>
                <a:gd name="T2" fmla="*/ 40 w 80"/>
                <a:gd name="T3" fmla="*/ 0 h 81"/>
                <a:gd name="T4" fmla="*/ 80 w 80"/>
                <a:gd name="T5" fmla="*/ 81 h 81"/>
                <a:gd name="T6" fmla="*/ 0 w 80"/>
                <a:gd name="T7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81">
                  <a:moveTo>
                    <a:pt x="0" y="81"/>
                  </a:moveTo>
                  <a:lnTo>
                    <a:pt x="40" y="0"/>
                  </a:lnTo>
                  <a:lnTo>
                    <a:pt x="80" y="81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2171" name="Freeform 267"/>
            <p:cNvSpPr>
              <a:spLocks/>
            </p:cNvSpPr>
            <p:nvPr/>
          </p:nvSpPr>
          <p:spPr bwMode="auto">
            <a:xfrm>
              <a:off x="1226" y="3099"/>
              <a:ext cx="16" cy="16"/>
            </a:xfrm>
            <a:custGeom>
              <a:avLst/>
              <a:gdLst>
                <a:gd name="T0" fmla="*/ 0 w 80"/>
                <a:gd name="T1" fmla="*/ 80 h 80"/>
                <a:gd name="T2" fmla="*/ 40 w 80"/>
                <a:gd name="T3" fmla="*/ 0 h 80"/>
                <a:gd name="T4" fmla="*/ 80 w 80"/>
                <a:gd name="T5" fmla="*/ 80 h 80"/>
                <a:gd name="T6" fmla="*/ 0 w 80"/>
                <a:gd name="T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80">
                  <a:moveTo>
                    <a:pt x="0" y="80"/>
                  </a:moveTo>
                  <a:lnTo>
                    <a:pt x="40" y="0"/>
                  </a:lnTo>
                  <a:lnTo>
                    <a:pt x="8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2172" name="Freeform 268"/>
            <p:cNvSpPr>
              <a:spLocks/>
            </p:cNvSpPr>
            <p:nvPr/>
          </p:nvSpPr>
          <p:spPr bwMode="auto">
            <a:xfrm>
              <a:off x="1264" y="3073"/>
              <a:ext cx="15" cy="16"/>
            </a:xfrm>
            <a:custGeom>
              <a:avLst/>
              <a:gdLst>
                <a:gd name="T0" fmla="*/ 0 w 80"/>
                <a:gd name="T1" fmla="*/ 80 h 80"/>
                <a:gd name="T2" fmla="*/ 40 w 80"/>
                <a:gd name="T3" fmla="*/ 0 h 80"/>
                <a:gd name="T4" fmla="*/ 80 w 80"/>
                <a:gd name="T5" fmla="*/ 80 h 80"/>
                <a:gd name="T6" fmla="*/ 0 w 80"/>
                <a:gd name="T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80">
                  <a:moveTo>
                    <a:pt x="0" y="80"/>
                  </a:moveTo>
                  <a:lnTo>
                    <a:pt x="40" y="0"/>
                  </a:lnTo>
                  <a:lnTo>
                    <a:pt x="8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2173" name="Freeform 269"/>
            <p:cNvSpPr>
              <a:spLocks/>
            </p:cNvSpPr>
            <p:nvPr/>
          </p:nvSpPr>
          <p:spPr bwMode="auto">
            <a:xfrm>
              <a:off x="1300" y="3043"/>
              <a:ext cx="16" cy="16"/>
            </a:xfrm>
            <a:custGeom>
              <a:avLst/>
              <a:gdLst>
                <a:gd name="T0" fmla="*/ 0 w 80"/>
                <a:gd name="T1" fmla="*/ 80 h 80"/>
                <a:gd name="T2" fmla="*/ 40 w 80"/>
                <a:gd name="T3" fmla="*/ 0 h 80"/>
                <a:gd name="T4" fmla="*/ 80 w 80"/>
                <a:gd name="T5" fmla="*/ 80 h 80"/>
                <a:gd name="T6" fmla="*/ 0 w 80"/>
                <a:gd name="T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80">
                  <a:moveTo>
                    <a:pt x="0" y="80"/>
                  </a:moveTo>
                  <a:lnTo>
                    <a:pt x="40" y="0"/>
                  </a:lnTo>
                  <a:lnTo>
                    <a:pt x="8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2174" name="Freeform 270"/>
            <p:cNvSpPr>
              <a:spLocks/>
            </p:cNvSpPr>
            <p:nvPr/>
          </p:nvSpPr>
          <p:spPr bwMode="auto">
            <a:xfrm>
              <a:off x="1338" y="3056"/>
              <a:ext cx="15" cy="16"/>
            </a:xfrm>
            <a:custGeom>
              <a:avLst/>
              <a:gdLst>
                <a:gd name="T0" fmla="*/ 0 w 80"/>
                <a:gd name="T1" fmla="*/ 80 h 80"/>
                <a:gd name="T2" fmla="*/ 40 w 80"/>
                <a:gd name="T3" fmla="*/ 0 h 80"/>
                <a:gd name="T4" fmla="*/ 80 w 80"/>
                <a:gd name="T5" fmla="*/ 80 h 80"/>
                <a:gd name="T6" fmla="*/ 0 w 80"/>
                <a:gd name="T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80">
                  <a:moveTo>
                    <a:pt x="0" y="80"/>
                  </a:moveTo>
                  <a:lnTo>
                    <a:pt x="40" y="0"/>
                  </a:lnTo>
                  <a:lnTo>
                    <a:pt x="8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2175" name="Freeform 271"/>
            <p:cNvSpPr>
              <a:spLocks/>
            </p:cNvSpPr>
            <p:nvPr/>
          </p:nvSpPr>
          <p:spPr bwMode="auto">
            <a:xfrm>
              <a:off x="1375" y="2971"/>
              <a:ext cx="15" cy="16"/>
            </a:xfrm>
            <a:custGeom>
              <a:avLst/>
              <a:gdLst>
                <a:gd name="T0" fmla="*/ 0 w 80"/>
                <a:gd name="T1" fmla="*/ 80 h 80"/>
                <a:gd name="T2" fmla="*/ 40 w 80"/>
                <a:gd name="T3" fmla="*/ 0 h 80"/>
                <a:gd name="T4" fmla="*/ 80 w 80"/>
                <a:gd name="T5" fmla="*/ 80 h 80"/>
                <a:gd name="T6" fmla="*/ 0 w 80"/>
                <a:gd name="T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80">
                  <a:moveTo>
                    <a:pt x="0" y="80"/>
                  </a:moveTo>
                  <a:lnTo>
                    <a:pt x="40" y="0"/>
                  </a:lnTo>
                  <a:lnTo>
                    <a:pt x="8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2176" name="Freeform 272"/>
            <p:cNvSpPr>
              <a:spLocks/>
            </p:cNvSpPr>
            <p:nvPr/>
          </p:nvSpPr>
          <p:spPr bwMode="auto">
            <a:xfrm>
              <a:off x="1412" y="2964"/>
              <a:ext cx="15" cy="16"/>
            </a:xfrm>
            <a:custGeom>
              <a:avLst/>
              <a:gdLst>
                <a:gd name="T0" fmla="*/ 0 w 80"/>
                <a:gd name="T1" fmla="*/ 80 h 80"/>
                <a:gd name="T2" fmla="*/ 40 w 80"/>
                <a:gd name="T3" fmla="*/ 0 h 80"/>
                <a:gd name="T4" fmla="*/ 80 w 80"/>
                <a:gd name="T5" fmla="*/ 80 h 80"/>
                <a:gd name="T6" fmla="*/ 0 w 80"/>
                <a:gd name="T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80">
                  <a:moveTo>
                    <a:pt x="0" y="80"/>
                  </a:moveTo>
                  <a:lnTo>
                    <a:pt x="40" y="0"/>
                  </a:lnTo>
                  <a:lnTo>
                    <a:pt x="8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2177" name="Freeform 273"/>
            <p:cNvSpPr>
              <a:spLocks/>
            </p:cNvSpPr>
            <p:nvPr/>
          </p:nvSpPr>
          <p:spPr bwMode="auto">
            <a:xfrm>
              <a:off x="1448" y="2952"/>
              <a:ext cx="16" cy="16"/>
            </a:xfrm>
            <a:custGeom>
              <a:avLst/>
              <a:gdLst>
                <a:gd name="T0" fmla="*/ 0 w 80"/>
                <a:gd name="T1" fmla="*/ 80 h 80"/>
                <a:gd name="T2" fmla="*/ 40 w 80"/>
                <a:gd name="T3" fmla="*/ 0 h 80"/>
                <a:gd name="T4" fmla="*/ 80 w 80"/>
                <a:gd name="T5" fmla="*/ 80 h 80"/>
                <a:gd name="T6" fmla="*/ 0 w 80"/>
                <a:gd name="T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80">
                  <a:moveTo>
                    <a:pt x="0" y="80"/>
                  </a:moveTo>
                  <a:lnTo>
                    <a:pt x="40" y="0"/>
                  </a:lnTo>
                  <a:lnTo>
                    <a:pt x="8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2178" name="Freeform 274"/>
            <p:cNvSpPr>
              <a:spLocks/>
            </p:cNvSpPr>
            <p:nvPr/>
          </p:nvSpPr>
          <p:spPr bwMode="auto">
            <a:xfrm>
              <a:off x="1486" y="2915"/>
              <a:ext cx="15" cy="16"/>
            </a:xfrm>
            <a:custGeom>
              <a:avLst/>
              <a:gdLst>
                <a:gd name="T0" fmla="*/ 0 w 80"/>
                <a:gd name="T1" fmla="*/ 81 h 81"/>
                <a:gd name="T2" fmla="*/ 40 w 80"/>
                <a:gd name="T3" fmla="*/ 0 h 81"/>
                <a:gd name="T4" fmla="*/ 80 w 80"/>
                <a:gd name="T5" fmla="*/ 81 h 81"/>
                <a:gd name="T6" fmla="*/ 0 w 80"/>
                <a:gd name="T7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81">
                  <a:moveTo>
                    <a:pt x="0" y="81"/>
                  </a:moveTo>
                  <a:lnTo>
                    <a:pt x="40" y="0"/>
                  </a:lnTo>
                  <a:lnTo>
                    <a:pt x="80" y="81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2179" name="Freeform 275"/>
            <p:cNvSpPr>
              <a:spLocks/>
            </p:cNvSpPr>
            <p:nvPr/>
          </p:nvSpPr>
          <p:spPr bwMode="auto">
            <a:xfrm>
              <a:off x="1523" y="2843"/>
              <a:ext cx="15" cy="17"/>
            </a:xfrm>
            <a:custGeom>
              <a:avLst/>
              <a:gdLst>
                <a:gd name="T0" fmla="*/ 0 w 80"/>
                <a:gd name="T1" fmla="*/ 81 h 81"/>
                <a:gd name="T2" fmla="*/ 40 w 80"/>
                <a:gd name="T3" fmla="*/ 0 h 81"/>
                <a:gd name="T4" fmla="*/ 80 w 80"/>
                <a:gd name="T5" fmla="*/ 81 h 81"/>
                <a:gd name="T6" fmla="*/ 0 w 80"/>
                <a:gd name="T7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81">
                  <a:moveTo>
                    <a:pt x="0" y="81"/>
                  </a:moveTo>
                  <a:lnTo>
                    <a:pt x="40" y="0"/>
                  </a:lnTo>
                  <a:lnTo>
                    <a:pt x="80" y="81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2180" name="Freeform 276"/>
            <p:cNvSpPr>
              <a:spLocks/>
            </p:cNvSpPr>
            <p:nvPr/>
          </p:nvSpPr>
          <p:spPr bwMode="auto">
            <a:xfrm>
              <a:off x="1559" y="2806"/>
              <a:ext cx="16" cy="16"/>
            </a:xfrm>
            <a:custGeom>
              <a:avLst/>
              <a:gdLst>
                <a:gd name="T0" fmla="*/ 0 w 80"/>
                <a:gd name="T1" fmla="*/ 80 h 80"/>
                <a:gd name="T2" fmla="*/ 40 w 80"/>
                <a:gd name="T3" fmla="*/ 0 h 80"/>
                <a:gd name="T4" fmla="*/ 80 w 80"/>
                <a:gd name="T5" fmla="*/ 80 h 80"/>
                <a:gd name="T6" fmla="*/ 0 w 80"/>
                <a:gd name="T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80">
                  <a:moveTo>
                    <a:pt x="0" y="80"/>
                  </a:moveTo>
                  <a:lnTo>
                    <a:pt x="40" y="0"/>
                  </a:lnTo>
                  <a:lnTo>
                    <a:pt x="8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2181" name="Freeform 277"/>
            <p:cNvSpPr>
              <a:spLocks/>
            </p:cNvSpPr>
            <p:nvPr/>
          </p:nvSpPr>
          <p:spPr bwMode="auto">
            <a:xfrm>
              <a:off x="1596" y="2754"/>
              <a:ext cx="16" cy="16"/>
            </a:xfrm>
            <a:custGeom>
              <a:avLst/>
              <a:gdLst>
                <a:gd name="T0" fmla="*/ 0 w 80"/>
                <a:gd name="T1" fmla="*/ 80 h 80"/>
                <a:gd name="T2" fmla="*/ 40 w 80"/>
                <a:gd name="T3" fmla="*/ 0 h 80"/>
                <a:gd name="T4" fmla="*/ 80 w 80"/>
                <a:gd name="T5" fmla="*/ 80 h 80"/>
                <a:gd name="T6" fmla="*/ 0 w 80"/>
                <a:gd name="T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80">
                  <a:moveTo>
                    <a:pt x="0" y="80"/>
                  </a:moveTo>
                  <a:lnTo>
                    <a:pt x="40" y="0"/>
                  </a:lnTo>
                  <a:lnTo>
                    <a:pt x="8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2182" name="Freeform 278"/>
            <p:cNvSpPr>
              <a:spLocks/>
            </p:cNvSpPr>
            <p:nvPr/>
          </p:nvSpPr>
          <p:spPr bwMode="auto">
            <a:xfrm>
              <a:off x="1634" y="2780"/>
              <a:ext cx="15" cy="16"/>
            </a:xfrm>
            <a:custGeom>
              <a:avLst/>
              <a:gdLst>
                <a:gd name="T0" fmla="*/ 0 w 80"/>
                <a:gd name="T1" fmla="*/ 80 h 80"/>
                <a:gd name="T2" fmla="*/ 40 w 80"/>
                <a:gd name="T3" fmla="*/ 0 h 80"/>
                <a:gd name="T4" fmla="*/ 80 w 80"/>
                <a:gd name="T5" fmla="*/ 80 h 80"/>
                <a:gd name="T6" fmla="*/ 0 w 80"/>
                <a:gd name="T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80">
                  <a:moveTo>
                    <a:pt x="0" y="80"/>
                  </a:moveTo>
                  <a:lnTo>
                    <a:pt x="40" y="0"/>
                  </a:lnTo>
                  <a:lnTo>
                    <a:pt x="8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2183" name="Freeform 279"/>
            <p:cNvSpPr>
              <a:spLocks/>
            </p:cNvSpPr>
            <p:nvPr/>
          </p:nvSpPr>
          <p:spPr bwMode="auto">
            <a:xfrm>
              <a:off x="1670" y="2755"/>
              <a:ext cx="16" cy="16"/>
            </a:xfrm>
            <a:custGeom>
              <a:avLst/>
              <a:gdLst>
                <a:gd name="T0" fmla="*/ 0 w 80"/>
                <a:gd name="T1" fmla="*/ 81 h 81"/>
                <a:gd name="T2" fmla="*/ 40 w 80"/>
                <a:gd name="T3" fmla="*/ 0 h 81"/>
                <a:gd name="T4" fmla="*/ 80 w 80"/>
                <a:gd name="T5" fmla="*/ 81 h 81"/>
                <a:gd name="T6" fmla="*/ 0 w 80"/>
                <a:gd name="T7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81">
                  <a:moveTo>
                    <a:pt x="0" y="81"/>
                  </a:moveTo>
                  <a:lnTo>
                    <a:pt x="40" y="0"/>
                  </a:lnTo>
                  <a:lnTo>
                    <a:pt x="80" y="81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2184" name="Freeform 280"/>
            <p:cNvSpPr>
              <a:spLocks/>
            </p:cNvSpPr>
            <p:nvPr/>
          </p:nvSpPr>
          <p:spPr bwMode="auto">
            <a:xfrm>
              <a:off x="1707" y="2753"/>
              <a:ext cx="16" cy="16"/>
            </a:xfrm>
            <a:custGeom>
              <a:avLst/>
              <a:gdLst>
                <a:gd name="T0" fmla="*/ 0 w 80"/>
                <a:gd name="T1" fmla="*/ 80 h 80"/>
                <a:gd name="T2" fmla="*/ 40 w 80"/>
                <a:gd name="T3" fmla="*/ 0 h 80"/>
                <a:gd name="T4" fmla="*/ 80 w 80"/>
                <a:gd name="T5" fmla="*/ 80 h 80"/>
                <a:gd name="T6" fmla="*/ 0 w 80"/>
                <a:gd name="T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80">
                  <a:moveTo>
                    <a:pt x="0" y="80"/>
                  </a:moveTo>
                  <a:lnTo>
                    <a:pt x="40" y="0"/>
                  </a:lnTo>
                  <a:lnTo>
                    <a:pt x="8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2185" name="Freeform 281"/>
            <p:cNvSpPr>
              <a:spLocks/>
            </p:cNvSpPr>
            <p:nvPr/>
          </p:nvSpPr>
          <p:spPr bwMode="auto">
            <a:xfrm>
              <a:off x="1744" y="2726"/>
              <a:ext cx="16" cy="16"/>
            </a:xfrm>
            <a:custGeom>
              <a:avLst/>
              <a:gdLst>
                <a:gd name="T0" fmla="*/ 0 w 80"/>
                <a:gd name="T1" fmla="*/ 81 h 81"/>
                <a:gd name="T2" fmla="*/ 40 w 80"/>
                <a:gd name="T3" fmla="*/ 0 h 81"/>
                <a:gd name="T4" fmla="*/ 80 w 80"/>
                <a:gd name="T5" fmla="*/ 81 h 81"/>
                <a:gd name="T6" fmla="*/ 0 w 80"/>
                <a:gd name="T7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81">
                  <a:moveTo>
                    <a:pt x="0" y="81"/>
                  </a:moveTo>
                  <a:lnTo>
                    <a:pt x="40" y="0"/>
                  </a:lnTo>
                  <a:lnTo>
                    <a:pt x="80" y="81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2186" name="Freeform 282"/>
            <p:cNvSpPr>
              <a:spLocks/>
            </p:cNvSpPr>
            <p:nvPr/>
          </p:nvSpPr>
          <p:spPr bwMode="auto">
            <a:xfrm>
              <a:off x="1782" y="2726"/>
              <a:ext cx="15" cy="16"/>
            </a:xfrm>
            <a:custGeom>
              <a:avLst/>
              <a:gdLst>
                <a:gd name="T0" fmla="*/ 0 w 80"/>
                <a:gd name="T1" fmla="*/ 81 h 81"/>
                <a:gd name="T2" fmla="*/ 40 w 80"/>
                <a:gd name="T3" fmla="*/ 0 h 81"/>
                <a:gd name="T4" fmla="*/ 80 w 80"/>
                <a:gd name="T5" fmla="*/ 81 h 81"/>
                <a:gd name="T6" fmla="*/ 0 w 80"/>
                <a:gd name="T7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81">
                  <a:moveTo>
                    <a:pt x="0" y="81"/>
                  </a:moveTo>
                  <a:lnTo>
                    <a:pt x="40" y="0"/>
                  </a:lnTo>
                  <a:lnTo>
                    <a:pt x="80" y="81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2187" name="Freeform 283"/>
            <p:cNvSpPr>
              <a:spLocks/>
            </p:cNvSpPr>
            <p:nvPr/>
          </p:nvSpPr>
          <p:spPr bwMode="auto">
            <a:xfrm>
              <a:off x="1819" y="2732"/>
              <a:ext cx="15" cy="17"/>
            </a:xfrm>
            <a:custGeom>
              <a:avLst/>
              <a:gdLst>
                <a:gd name="T0" fmla="*/ 0 w 80"/>
                <a:gd name="T1" fmla="*/ 80 h 80"/>
                <a:gd name="T2" fmla="*/ 40 w 80"/>
                <a:gd name="T3" fmla="*/ 0 h 80"/>
                <a:gd name="T4" fmla="*/ 80 w 80"/>
                <a:gd name="T5" fmla="*/ 80 h 80"/>
                <a:gd name="T6" fmla="*/ 0 w 80"/>
                <a:gd name="T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80">
                  <a:moveTo>
                    <a:pt x="0" y="80"/>
                  </a:moveTo>
                  <a:lnTo>
                    <a:pt x="40" y="0"/>
                  </a:lnTo>
                  <a:lnTo>
                    <a:pt x="8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2188" name="Freeform 284"/>
            <p:cNvSpPr>
              <a:spLocks/>
            </p:cNvSpPr>
            <p:nvPr/>
          </p:nvSpPr>
          <p:spPr bwMode="auto">
            <a:xfrm>
              <a:off x="1856" y="2748"/>
              <a:ext cx="15" cy="16"/>
            </a:xfrm>
            <a:custGeom>
              <a:avLst/>
              <a:gdLst>
                <a:gd name="T0" fmla="*/ 0 w 80"/>
                <a:gd name="T1" fmla="*/ 80 h 80"/>
                <a:gd name="T2" fmla="*/ 40 w 80"/>
                <a:gd name="T3" fmla="*/ 0 h 80"/>
                <a:gd name="T4" fmla="*/ 80 w 80"/>
                <a:gd name="T5" fmla="*/ 80 h 80"/>
                <a:gd name="T6" fmla="*/ 0 w 80"/>
                <a:gd name="T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80">
                  <a:moveTo>
                    <a:pt x="0" y="80"/>
                  </a:moveTo>
                  <a:lnTo>
                    <a:pt x="40" y="0"/>
                  </a:lnTo>
                  <a:lnTo>
                    <a:pt x="8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2189" name="Freeform 285"/>
            <p:cNvSpPr>
              <a:spLocks/>
            </p:cNvSpPr>
            <p:nvPr/>
          </p:nvSpPr>
          <p:spPr bwMode="auto">
            <a:xfrm>
              <a:off x="1893" y="2800"/>
              <a:ext cx="15" cy="16"/>
            </a:xfrm>
            <a:custGeom>
              <a:avLst/>
              <a:gdLst>
                <a:gd name="T0" fmla="*/ 0 w 80"/>
                <a:gd name="T1" fmla="*/ 80 h 80"/>
                <a:gd name="T2" fmla="*/ 40 w 80"/>
                <a:gd name="T3" fmla="*/ 0 h 80"/>
                <a:gd name="T4" fmla="*/ 80 w 80"/>
                <a:gd name="T5" fmla="*/ 80 h 80"/>
                <a:gd name="T6" fmla="*/ 0 w 80"/>
                <a:gd name="T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80">
                  <a:moveTo>
                    <a:pt x="0" y="80"/>
                  </a:moveTo>
                  <a:lnTo>
                    <a:pt x="40" y="0"/>
                  </a:lnTo>
                  <a:lnTo>
                    <a:pt x="8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2190" name="Freeform 286"/>
            <p:cNvSpPr>
              <a:spLocks/>
            </p:cNvSpPr>
            <p:nvPr/>
          </p:nvSpPr>
          <p:spPr bwMode="auto">
            <a:xfrm>
              <a:off x="1930" y="2817"/>
              <a:ext cx="15" cy="16"/>
            </a:xfrm>
            <a:custGeom>
              <a:avLst/>
              <a:gdLst>
                <a:gd name="T0" fmla="*/ 0 w 80"/>
                <a:gd name="T1" fmla="*/ 81 h 81"/>
                <a:gd name="T2" fmla="*/ 40 w 80"/>
                <a:gd name="T3" fmla="*/ 0 h 81"/>
                <a:gd name="T4" fmla="*/ 80 w 80"/>
                <a:gd name="T5" fmla="*/ 81 h 81"/>
                <a:gd name="T6" fmla="*/ 0 w 80"/>
                <a:gd name="T7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81">
                  <a:moveTo>
                    <a:pt x="0" y="81"/>
                  </a:moveTo>
                  <a:lnTo>
                    <a:pt x="40" y="0"/>
                  </a:lnTo>
                  <a:lnTo>
                    <a:pt x="80" y="81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2191" name="Freeform 287"/>
            <p:cNvSpPr>
              <a:spLocks/>
            </p:cNvSpPr>
            <p:nvPr/>
          </p:nvSpPr>
          <p:spPr bwMode="auto">
            <a:xfrm>
              <a:off x="1967" y="2837"/>
              <a:ext cx="15" cy="16"/>
            </a:xfrm>
            <a:custGeom>
              <a:avLst/>
              <a:gdLst>
                <a:gd name="T0" fmla="*/ 0 w 80"/>
                <a:gd name="T1" fmla="*/ 80 h 80"/>
                <a:gd name="T2" fmla="*/ 40 w 80"/>
                <a:gd name="T3" fmla="*/ 0 h 80"/>
                <a:gd name="T4" fmla="*/ 80 w 80"/>
                <a:gd name="T5" fmla="*/ 80 h 80"/>
                <a:gd name="T6" fmla="*/ 0 w 80"/>
                <a:gd name="T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80">
                  <a:moveTo>
                    <a:pt x="0" y="80"/>
                  </a:moveTo>
                  <a:lnTo>
                    <a:pt x="40" y="0"/>
                  </a:lnTo>
                  <a:lnTo>
                    <a:pt x="8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2192" name="Freeform 288"/>
            <p:cNvSpPr>
              <a:spLocks/>
            </p:cNvSpPr>
            <p:nvPr/>
          </p:nvSpPr>
          <p:spPr bwMode="auto">
            <a:xfrm>
              <a:off x="782" y="3074"/>
              <a:ext cx="16" cy="16"/>
            </a:xfrm>
            <a:custGeom>
              <a:avLst/>
              <a:gdLst>
                <a:gd name="T0" fmla="*/ 0 w 80"/>
                <a:gd name="T1" fmla="*/ 0 h 81"/>
                <a:gd name="T2" fmla="*/ 40 w 80"/>
                <a:gd name="T3" fmla="*/ 81 h 81"/>
                <a:gd name="T4" fmla="*/ 80 w 80"/>
                <a:gd name="T5" fmla="*/ 0 h 81"/>
                <a:gd name="T6" fmla="*/ 0 w 80"/>
                <a:gd name="T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81">
                  <a:moveTo>
                    <a:pt x="0" y="0"/>
                  </a:moveTo>
                  <a:lnTo>
                    <a:pt x="40" y="81"/>
                  </a:lnTo>
                  <a:lnTo>
                    <a:pt x="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2193" name="Freeform 289"/>
            <p:cNvSpPr>
              <a:spLocks/>
            </p:cNvSpPr>
            <p:nvPr/>
          </p:nvSpPr>
          <p:spPr bwMode="auto">
            <a:xfrm>
              <a:off x="820" y="3031"/>
              <a:ext cx="15" cy="17"/>
            </a:xfrm>
            <a:custGeom>
              <a:avLst/>
              <a:gdLst>
                <a:gd name="T0" fmla="*/ 0 w 80"/>
                <a:gd name="T1" fmla="*/ 0 h 80"/>
                <a:gd name="T2" fmla="*/ 40 w 80"/>
                <a:gd name="T3" fmla="*/ 80 h 80"/>
                <a:gd name="T4" fmla="*/ 80 w 80"/>
                <a:gd name="T5" fmla="*/ 0 h 80"/>
                <a:gd name="T6" fmla="*/ 0 w 80"/>
                <a:gd name="T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80">
                  <a:moveTo>
                    <a:pt x="0" y="0"/>
                  </a:moveTo>
                  <a:lnTo>
                    <a:pt x="40" y="80"/>
                  </a:lnTo>
                  <a:lnTo>
                    <a:pt x="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2194" name="Freeform 290"/>
            <p:cNvSpPr>
              <a:spLocks/>
            </p:cNvSpPr>
            <p:nvPr/>
          </p:nvSpPr>
          <p:spPr bwMode="auto">
            <a:xfrm>
              <a:off x="857" y="3066"/>
              <a:ext cx="15" cy="16"/>
            </a:xfrm>
            <a:custGeom>
              <a:avLst/>
              <a:gdLst>
                <a:gd name="T0" fmla="*/ 0 w 80"/>
                <a:gd name="T1" fmla="*/ 0 h 80"/>
                <a:gd name="T2" fmla="*/ 40 w 80"/>
                <a:gd name="T3" fmla="*/ 80 h 80"/>
                <a:gd name="T4" fmla="*/ 80 w 80"/>
                <a:gd name="T5" fmla="*/ 0 h 80"/>
                <a:gd name="T6" fmla="*/ 0 w 80"/>
                <a:gd name="T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80">
                  <a:moveTo>
                    <a:pt x="0" y="0"/>
                  </a:moveTo>
                  <a:lnTo>
                    <a:pt x="40" y="80"/>
                  </a:lnTo>
                  <a:lnTo>
                    <a:pt x="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2195" name="Freeform 291"/>
            <p:cNvSpPr>
              <a:spLocks/>
            </p:cNvSpPr>
            <p:nvPr/>
          </p:nvSpPr>
          <p:spPr bwMode="auto">
            <a:xfrm>
              <a:off x="894" y="3032"/>
              <a:ext cx="15" cy="16"/>
            </a:xfrm>
            <a:custGeom>
              <a:avLst/>
              <a:gdLst>
                <a:gd name="T0" fmla="*/ 0 w 80"/>
                <a:gd name="T1" fmla="*/ 0 h 80"/>
                <a:gd name="T2" fmla="*/ 40 w 80"/>
                <a:gd name="T3" fmla="*/ 80 h 80"/>
                <a:gd name="T4" fmla="*/ 80 w 80"/>
                <a:gd name="T5" fmla="*/ 0 h 80"/>
                <a:gd name="T6" fmla="*/ 0 w 80"/>
                <a:gd name="T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80">
                  <a:moveTo>
                    <a:pt x="0" y="0"/>
                  </a:moveTo>
                  <a:lnTo>
                    <a:pt x="40" y="80"/>
                  </a:lnTo>
                  <a:lnTo>
                    <a:pt x="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2196" name="Freeform 292"/>
            <p:cNvSpPr>
              <a:spLocks/>
            </p:cNvSpPr>
            <p:nvPr/>
          </p:nvSpPr>
          <p:spPr bwMode="auto">
            <a:xfrm>
              <a:off x="931" y="3017"/>
              <a:ext cx="15" cy="16"/>
            </a:xfrm>
            <a:custGeom>
              <a:avLst/>
              <a:gdLst>
                <a:gd name="T0" fmla="*/ 0 w 80"/>
                <a:gd name="T1" fmla="*/ 0 h 80"/>
                <a:gd name="T2" fmla="*/ 40 w 80"/>
                <a:gd name="T3" fmla="*/ 80 h 80"/>
                <a:gd name="T4" fmla="*/ 80 w 80"/>
                <a:gd name="T5" fmla="*/ 0 h 80"/>
                <a:gd name="T6" fmla="*/ 0 w 80"/>
                <a:gd name="T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80">
                  <a:moveTo>
                    <a:pt x="0" y="0"/>
                  </a:moveTo>
                  <a:lnTo>
                    <a:pt x="40" y="80"/>
                  </a:lnTo>
                  <a:lnTo>
                    <a:pt x="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2197" name="Freeform 293"/>
            <p:cNvSpPr>
              <a:spLocks/>
            </p:cNvSpPr>
            <p:nvPr/>
          </p:nvSpPr>
          <p:spPr bwMode="auto">
            <a:xfrm>
              <a:off x="968" y="3020"/>
              <a:ext cx="15" cy="16"/>
            </a:xfrm>
            <a:custGeom>
              <a:avLst/>
              <a:gdLst>
                <a:gd name="T0" fmla="*/ 0 w 80"/>
                <a:gd name="T1" fmla="*/ 0 h 81"/>
                <a:gd name="T2" fmla="*/ 40 w 80"/>
                <a:gd name="T3" fmla="*/ 81 h 81"/>
                <a:gd name="T4" fmla="*/ 80 w 80"/>
                <a:gd name="T5" fmla="*/ 0 h 81"/>
                <a:gd name="T6" fmla="*/ 0 w 80"/>
                <a:gd name="T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81">
                  <a:moveTo>
                    <a:pt x="0" y="0"/>
                  </a:moveTo>
                  <a:lnTo>
                    <a:pt x="40" y="81"/>
                  </a:lnTo>
                  <a:lnTo>
                    <a:pt x="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2198" name="Freeform 294"/>
            <p:cNvSpPr>
              <a:spLocks/>
            </p:cNvSpPr>
            <p:nvPr/>
          </p:nvSpPr>
          <p:spPr bwMode="auto">
            <a:xfrm>
              <a:off x="1004" y="3060"/>
              <a:ext cx="16" cy="16"/>
            </a:xfrm>
            <a:custGeom>
              <a:avLst/>
              <a:gdLst>
                <a:gd name="T0" fmla="*/ 0 w 80"/>
                <a:gd name="T1" fmla="*/ 0 h 80"/>
                <a:gd name="T2" fmla="*/ 40 w 80"/>
                <a:gd name="T3" fmla="*/ 80 h 80"/>
                <a:gd name="T4" fmla="*/ 80 w 80"/>
                <a:gd name="T5" fmla="*/ 0 h 80"/>
                <a:gd name="T6" fmla="*/ 0 w 80"/>
                <a:gd name="T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80">
                  <a:moveTo>
                    <a:pt x="0" y="0"/>
                  </a:moveTo>
                  <a:lnTo>
                    <a:pt x="40" y="80"/>
                  </a:lnTo>
                  <a:lnTo>
                    <a:pt x="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2199" name="Freeform 295"/>
            <p:cNvSpPr>
              <a:spLocks/>
            </p:cNvSpPr>
            <p:nvPr/>
          </p:nvSpPr>
          <p:spPr bwMode="auto">
            <a:xfrm>
              <a:off x="1042" y="3024"/>
              <a:ext cx="15" cy="16"/>
            </a:xfrm>
            <a:custGeom>
              <a:avLst/>
              <a:gdLst>
                <a:gd name="T0" fmla="*/ 0 w 80"/>
                <a:gd name="T1" fmla="*/ 0 h 80"/>
                <a:gd name="T2" fmla="*/ 40 w 80"/>
                <a:gd name="T3" fmla="*/ 80 h 80"/>
                <a:gd name="T4" fmla="*/ 80 w 80"/>
                <a:gd name="T5" fmla="*/ 0 h 80"/>
                <a:gd name="T6" fmla="*/ 0 w 80"/>
                <a:gd name="T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80">
                  <a:moveTo>
                    <a:pt x="0" y="0"/>
                  </a:moveTo>
                  <a:lnTo>
                    <a:pt x="40" y="80"/>
                  </a:lnTo>
                  <a:lnTo>
                    <a:pt x="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2200" name="Freeform 296"/>
            <p:cNvSpPr>
              <a:spLocks/>
            </p:cNvSpPr>
            <p:nvPr/>
          </p:nvSpPr>
          <p:spPr bwMode="auto">
            <a:xfrm>
              <a:off x="1079" y="3040"/>
              <a:ext cx="15" cy="17"/>
            </a:xfrm>
            <a:custGeom>
              <a:avLst/>
              <a:gdLst>
                <a:gd name="T0" fmla="*/ 0 w 80"/>
                <a:gd name="T1" fmla="*/ 0 h 81"/>
                <a:gd name="T2" fmla="*/ 40 w 80"/>
                <a:gd name="T3" fmla="*/ 81 h 81"/>
                <a:gd name="T4" fmla="*/ 80 w 80"/>
                <a:gd name="T5" fmla="*/ 0 h 81"/>
                <a:gd name="T6" fmla="*/ 0 w 80"/>
                <a:gd name="T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81">
                  <a:moveTo>
                    <a:pt x="0" y="0"/>
                  </a:moveTo>
                  <a:lnTo>
                    <a:pt x="40" y="81"/>
                  </a:lnTo>
                  <a:lnTo>
                    <a:pt x="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2201" name="Freeform 297"/>
            <p:cNvSpPr>
              <a:spLocks/>
            </p:cNvSpPr>
            <p:nvPr/>
          </p:nvSpPr>
          <p:spPr bwMode="auto">
            <a:xfrm>
              <a:off x="1116" y="3032"/>
              <a:ext cx="15" cy="16"/>
            </a:xfrm>
            <a:custGeom>
              <a:avLst/>
              <a:gdLst>
                <a:gd name="T0" fmla="*/ 0 w 80"/>
                <a:gd name="T1" fmla="*/ 0 h 80"/>
                <a:gd name="T2" fmla="*/ 40 w 80"/>
                <a:gd name="T3" fmla="*/ 80 h 80"/>
                <a:gd name="T4" fmla="*/ 80 w 80"/>
                <a:gd name="T5" fmla="*/ 0 h 80"/>
                <a:gd name="T6" fmla="*/ 0 w 80"/>
                <a:gd name="T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80">
                  <a:moveTo>
                    <a:pt x="0" y="0"/>
                  </a:moveTo>
                  <a:lnTo>
                    <a:pt x="40" y="80"/>
                  </a:lnTo>
                  <a:lnTo>
                    <a:pt x="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2202" name="Freeform 298"/>
            <p:cNvSpPr>
              <a:spLocks/>
            </p:cNvSpPr>
            <p:nvPr/>
          </p:nvSpPr>
          <p:spPr bwMode="auto">
            <a:xfrm>
              <a:off x="1152" y="3023"/>
              <a:ext cx="16" cy="16"/>
            </a:xfrm>
            <a:custGeom>
              <a:avLst/>
              <a:gdLst>
                <a:gd name="T0" fmla="*/ 0 w 80"/>
                <a:gd name="T1" fmla="*/ 0 h 81"/>
                <a:gd name="T2" fmla="*/ 40 w 80"/>
                <a:gd name="T3" fmla="*/ 81 h 81"/>
                <a:gd name="T4" fmla="*/ 80 w 80"/>
                <a:gd name="T5" fmla="*/ 0 h 81"/>
                <a:gd name="T6" fmla="*/ 0 w 80"/>
                <a:gd name="T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81">
                  <a:moveTo>
                    <a:pt x="0" y="0"/>
                  </a:moveTo>
                  <a:lnTo>
                    <a:pt x="40" y="81"/>
                  </a:lnTo>
                  <a:lnTo>
                    <a:pt x="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2203" name="Freeform 299"/>
            <p:cNvSpPr>
              <a:spLocks/>
            </p:cNvSpPr>
            <p:nvPr/>
          </p:nvSpPr>
          <p:spPr bwMode="auto">
            <a:xfrm>
              <a:off x="1189" y="3032"/>
              <a:ext cx="16" cy="17"/>
            </a:xfrm>
            <a:custGeom>
              <a:avLst/>
              <a:gdLst>
                <a:gd name="T0" fmla="*/ 0 w 80"/>
                <a:gd name="T1" fmla="*/ 0 h 80"/>
                <a:gd name="T2" fmla="*/ 40 w 80"/>
                <a:gd name="T3" fmla="*/ 80 h 80"/>
                <a:gd name="T4" fmla="*/ 80 w 80"/>
                <a:gd name="T5" fmla="*/ 0 h 80"/>
                <a:gd name="T6" fmla="*/ 0 w 80"/>
                <a:gd name="T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80">
                  <a:moveTo>
                    <a:pt x="0" y="0"/>
                  </a:moveTo>
                  <a:lnTo>
                    <a:pt x="40" y="80"/>
                  </a:lnTo>
                  <a:lnTo>
                    <a:pt x="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2204" name="Freeform 300"/>
            <p:cNvSpPr>
              <a:spLocks/>
            </p:cNvSpPr>
            <p:nvPr/>
          </p:nvSpPr>
          <p:spPr bwMode="auto">
            <a:xfrm>
              <a:off x="1226" y="3026"/>
              <a:ext cx="16" cy="16"/>
            </a:xfrm>
            <a:custGeom>
              <a:avLst/>
              <a:gdLst>
                <a:gd name="T0" fmla="*/ 0 w 80"/>
                <a:gd name="T1" fmla="*/ 0 h 81"/>
                <a:gd name="T2" fmla="*/ 40 w 80"/>
                <a:gd name="T3" fmla="*/ 81 h 81"/>
                <a:gd name="T4" fmla="*/ 80 w 80"/>
                <a:gd name="T5" fmla="*/ 0 h 81"/>
                <a:gd name="T6" fmla="*/ 0 w 80"/>
                <a:gd name="T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81">
                  <a:moveTo>
                    <a:pt x="0" y="0"/>
                  </a:moveTo>
                  <a:lnTo>
                    <a:pt x="40" y="81"/>
                  </a:lnTo>
                  <a:lnTo>
                    <a:pt x="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2205" name="Freeform 301"/>
            <p:cNvSpPr>
              <a:spLocks/>
            </p:cNvSpPr>
            <p:nvPr/>
          </p:nvSpPr>
          <p:spPr bwMode="auto">
            <a:xfrm>
              <a:off x="1264" y="2966"/>
              <a:ext cx="15" cy="16"/>
            </a:xfrm>
            <a:custGeom>
              <a:avLst/>
              <a:gdLst>
                <a:gd name="T0" fmla="*/ 0 w 80"/>
                <a:gd name="T1" fmla="*/ 0 h 80"/>
                <a:gd name="T2" fmla="*/ 40 w 80"/>
                <a:gd name="T3" fmla="*/ 80 h 80"/>
                <a:gd name="T4" fmla="*/ 80 w 80"/>
                <a:gd name="T5" fmla="*/ 0 h 80"/>
                <a:gd name="T6" fmla="*/ 0 w 80"/>
                <a:gd name="T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80">
                  <a:moveTo>
                    <a:pt x="0" y="0"/>
                  </a:moveTo>
                  <a:lnTo>
                    <a:pt x="40" y="80"/>
                  </a:lnTo>
                  <a:lnTo>
                    <a:pt x="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2206" name="Freeform 302"/>
            <p:cNvSpPr>
              <a:spLocks/>
            </p:cNvSpPr>
            <p:nvPr/>
          </p:nvSpPr>
          <p:spPr bwMode="auto">
            <a:xfrm>
              <a:off x="1300" y="2965"/>
              <a:ext cx="16" cy="16"/>
            </a:xfrm>
            <a:custGeom>
              <a:avLst/>
              <a:gdLst>
                <a:gd name="T0" fmla="*/ 0 w 80"/>
                <a:gd name="T1" fmla="*/ 0 h 80"/>
                <a:gd name="T2" fmla="*/ 40 w 80"/>
                <a:gd name="T3" fmla="*/ 80 h 80"/>
                <a:gd name="T4" fmla="*/ 80 w 80"/>
                <a:gd name="T5" fmla="*/ 0 h 80"/>
                <a:gd name="T6" fmla="*/ 0 w 80"/>
                <a:gd name="T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80">
                  <a:moveTo>
                    <a:pt x="0" y="0"/>
                  </a:moveTo>
                  <a:lnTo>
                    <a:pt x="40" y="80"/>
                  </a:lnTo>
                  <a:lnTo>
                    <a:pt x="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2207" name="Freeform 303"/>
            <p:cNvSpPr>
              <a:spLocks/>
            </p:cNvSpPr>
            <p:nvPr/>
          </p:nvSpPr>
          <p:spPr bwMode="auto">
            <a:xfrm>
              <a:off x="1338" y="2966"/>
              <a:ext cx="15" cy="16"/>
            </a:xfrm>
            <a:custGeom>
              <a:avLst/>
              <a:gdLst>
                <a:gd name="T0" fmla="*/ 0 w 80"/>
                <a:gd name="T1" fmla="*/ 0 h 80"/>
                <a:gd name="T2" fmla="*/ 40 w 80"/>
                <a:gd name="T3" fmla="*/ 80 h 80"/>
                <a:gd name="T4" fmla="*/ 80 w 80"/>
                <a:gd name="T5" fmla="*/ 0 h 80"/>
                <a:gd name="T6" fmla="*/ 0 w 80"/>
                <a:gd name="T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80">
                  <a:moveTo>
                    <a:pt x="0" y="0"/>
                  </a:moveTo>
                  <a:lnTo>
                    <a:pt x="40" y="80"/>
                  </a:lnTo>
                  <a:lnTo>
                    <a:pt x="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2208" name="Freeform 304"/>
            <p:cNvSpPr>
              <a:spLocks/>
            </p:cNvSpPr>
            <p:nvPr/>
          </p:nvSpPr>
          <p:spPr bwMode="auto">
            <a:xfrm>
              <a:off x="1375" y="2942"/>
              <a:ext cx="15" cy="16"/>
            </a:xfrm>
            <a:custGeom>
              <a:avLst/>
              <a:gdLst>
                <a:gd name="T0" fmla="*/ 0 w 80"/>
                <a:gd name="T1" fmla="*/ 0 h 80"/>
                <a:gd name="T2" fmla="*/ 40 w 80"/>
                <a:gd name="T3" fmla="*/ 80 h 80"/>
                <a:gd name="T4" fmla="*/ 80 w 80"/>
                <a:gd name="T5" fmla="*/ 0 h 80"/>
                <a:gd name="T6" fmla="*/ 0 w 80"/>
                <a:gd name="T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80">
                  <a:moveTo>
                    <a:pt x="0" y="0"/>
                  </a:moveTo>
                  <a:lnTo>
                    <a:pt x="40" y="80"/>
                  </a:lnTo>
                  <a:lnTo>
                    <a:pt x="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2209" name="Freeform 305"/>
            <p:cNvSpPr>
              <a:spLocks/>
            </p:cNvSpPr>
            <p:nvPr/>
          </p:nvSpPr>
          <p:spPr bwMode="auto">
            <a:xfrm>
              <a:off x="1412" y="2942"/>
              <a:ext cx="15" cy="16"/>
            </a:xfrm>
            <a:custGeom>
              <a:avLst/>
              <a:gdLst>
                <a:gd name="T0" fmla="*/ 0 w 80"/>
                <a:gd name="T1" fmla="*/ 0 h 80"/>
                <a:gd name="T2" fmla="*/ 40 w 80"/>
                <a:gd name="T3" fmla="*/ 80 h 80"/>
                <a:gd name="T4" fmla="*/ 80 w 80"/>
                <a:gd name="T5" fmla="*/ 0 h 80"/>
                <a:gd name="T6" fmla="*/ 0 w 80"/>
                <a:gd name="T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80">
                  <a:moveTo>
                    <a:pt x="0" y="0"/>
                  </a:moveTo>
                  <a:lnTo>
                    <a:pt x="40" y="80"/>
                  </a:lnTo>
                  <a:lnTo>
                    <a:pt x="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2210" name="Freeform 306"/>
            <p:cNvSpPr>
              <a:spLocks/>
            </p:cNvSpPr>
            <p:nvPr/>
          </p:nvSpPr>
          <p:spPr bwMode="auto">
            <a:xfrm>
              <a:off x="1448" y="2911"/>
              <a:ext cx="16" cy="16"/>
            </a:xfrm>
            <a:custGeom>
              <a:avLst/>
              <a:gdLst>
                <a:gd name="T0" fmla="*/ 0 w 80"/>
                <a:gd name="T1" fmla="*/ 0 h 80"/>
                <a:gd name="T2" fmla="*/ 40 w 80"/>
                <a:gd name="T3" fmla="*/ 80 h 80"/>
                <a:gd name="T4" fmla="*/ 80 w 80"/>
                <a:gd name="T5" fmla="*/ 0 h 80"/>
                <a:gd name="T6" fmla="*/ 0 w 80"/>
                <a:gd name="T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80">
                  <a:moveTo>
                    <a:pt x="0" y="0"/>
                  </a:moveTo>
                  <a:lnTo>
                    <a:pt x="40" y="80"/>
                  </a:lnTo>
                  <a:lnTo>
                    <a:pt x="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2211" name="Freeform 307"/>
            <p:cNvSpPr>
              <a:spLocks/>
            </p:cNvSpPr>
            <p:nvPr/>
          </p:nvSpPr>
          <p:spPr bwMode="auto">
            <a:xfrm>
              <a:off x="1486" y="2928"/>
              <a:ext cx="15" cy="16"/>
            </a:xfrm>
            <a:custGeom>
              <a:avLst/>
              <a:gdLst>
                <a:gd name="T0" fmla="*/ 0 w 80"/>
                <a:gd name="T1" fmla="*/ 0 h 80"/>
                <a:gd name="T2" fmla="*/ 40 w 80"/>
                <a:gd name="T3" fmla="*/ 80 h 80"/>
                <a:gd name="T4" fmla="*/ 80 w 80"/>
                <a:gd name="T5" fmla="*/ 0 h 80"/>
                <a:gd name="T6" fmla="*/ 0 w 80"/>
                <a:gd name="T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80">
                  <a:moveTo>
                    <a:pt x="0" y="0"/>
                  </a:moveTo>
                  <a:lnTo>
                    <a:pt x="40" y="80"/>
                  </a:lnTo>
                  <a:lnTo>
                    <a:pt x="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2212" name="Freeform 308"/>
            <p:cNvSpPr>
              <a:spLocks/>
            </p:cNvSpPr>
            <p:nvPr/>
          </p:nvSpPr>
          <p:spPr bwMode="auto">
            <a:xfrm>
              <a:off x="1523" y="2902"/>
              <a:ext cx="15" cy="16"/>
            </a:xfrm>
            <a:custGeom>
              <a:avLst/>
              <a:gdLst>
                <a:gd name="T0" fmla="*/ 0 w 80"/>
                <a:gd name="T1" fmla="*/ 0 h 80"/>
                <a:gd name="T2" fmla="*/ 40 w 80"/>
                <a:gd name="T3" fmla="*/ 80 h 80"/>
                <a:gd name="T4" fmla="*/ 80 w 80"/>
                <a:gd name="T5" fmla="*/ 0 h 80"/>
                <a:gd name="T6" fmla="*/ 0 w 80"/>
                <a:gd name="T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80">
                  <a:moveTo>
                    <a:pt x="0" y="0"/>
                  </a:moveTo>
                  <a:lnTo>
                    <a:pt x="40" y="80"/>
                  </a:lnTo>
                  <a:lnTo>
                    <a:pt x="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2213" name="Freeform 309"/>
            <p:cNvSpPr>
              <a:spLocks/>
            </p:cNvSpPr>
            <p:nvPr/>
          </p:nvSpPr>
          <p:spPr bwMode="auto">
            <a:xfrm>
              <a:off x="1559" y="2925"/>
              <a:ext cx="16" cy="16"/>
            </a:xfrm>
            <a:custGeom>
              <a:avLst/>
              <a:gdLst>
                <a:gd name="T0" fmla="*/ 0 w 80"/>
                <a:gd name="T1" fmla="*/ 0 h 80"/>
                <a:gd name="T2" fmla="*/ 40 w 80"/>
                <a:gd name="T3" fmla="*/ 80 h 80"/>
                <a:gd name="T4" fmla="*/ 80 w 80"/>
                <a:gd name="T5" fmla="*/ 0 h 80"/>
                <a:gd name="T6" fmla="*/ 0 w 80"/>
                <a:gd name="T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80">
                  <a:moveTo>
                    <a:pt x="0" y="0"/>
                  </a:moveTo>
                  <a:lnTo>
                    <a:pt x="40" y="80"/>
                  </a:lnTo>
                  <a:lnTo>
                    <a:pt x="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2214" name="Freeform 310"/>
            <p:cNvSpPr>
              <a:spLocks/>
            </p:cNvSpPr>
            <p:nvPr/>
          </p:nvSpPr>
          <p:spPr bwMode="auto">
            <a:xfrm>
              <a:off x="1596" y="2937"/>
              <a:ext cx="16" cy="17"/>
            </a:xfrm>
            <a:custGeom>
              <a:avLst/>
              <a:gdLst>
                <a:gd name="T0" fmla="*/ 0 w 80"/>
                <a:gd name="T1" fmla="*/ 0 h 80"/>
                <a:gd name="T2" fmla="*/ 40 w 80"/>
                <a:gd name="T3" fmla="*/ 80 h 80"/>
                <a:gd name="T4" fmla="*/ 80 w 80"/>
                <a:gd name="T5" fmla="*/ 0 h 80"/>
                <a:gd name="T6" fmla="*/ 0 w 80"/>
                <a:gd name="T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80">
                  <a:moveTo>
                    <a:pt x="0" y="0"/>
                  </a:moveTo>
                  <a:lnTo>
                    <a:pt x="40" y="80"/>
                  </a:lnTo>
                  <a:lnTo>
                    <a:pt x="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2215" name="Freeform 311"/>
            <p:cNvSpPr>
              <a:spLocks/>
            </p:cNvSpPr>
            <p:nvPr/>
          </p:nvSpPr>
          <p:spPr bwMode="auto">
            <a:xfrm>
              <a:off x="1634" y="2986"/>
              <a:ext cx="15" cy="17"/>
            </a:xfrm>
            <a:custGeom>
              <a:avLst/>
              <a:gdLst>
                <a:gd name="T0" fmla="*/ 0 w 80"/>
                <a:gd name="T1" fmla="*/ 0 h 80"/>
                <a:gd name="T2" fmla="*/ 40 w 80"/>
                <a:gd name="T3" fmla="*/ 80 h 80"/>
                <a:gd name="T4" fmla="*/ 80 w 80"/>
                <a:gd name="T5" fmla="*/ 0 h 80"/>
                <a:gd name="T6" fmla="*/ 0 w 80"/>
                <a:gd name="T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80">
                  <a:moveTo>
                    <a:pt x="0" y="0"/>
                  </a:moveTo>
                  <a:lnTo>
                    <a:pt x="40" y="80"/>
                  </a:lnTo>
                  <a:lnTo>
                    <a:pt x="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2216" name="Freeform 312"/>
            <p:cNvSpPr>
              <a:spLocks/>
            </p:cNvSpPr>
            <p:nvPr/>
          </p:nvSpPr>
          <p:spPr bwMode="auto">
            <a:xfrm>
              <a:off x="1670" y="2974"/>
              <a:ext cx="16" cy="16"/>
            </a:xfrm>
            <a:custGeom>
              <a:avLst/>
              <a:gdLst>
                <a:gd name="T0" fmla="*/ 0 w 80"/>
                <a:gd name="T1" fmla="*/ 0 h 81"/>
                <a:gd name="T2" fmla="*/ 40 w 80"/>
                <a:gd name="T3" fmla="*/ 81 h 81"/>
                <a:gd name="T4" fmla="*/ 80 w 80"/>
                <a:gd name="T5" fmla="*/ 0 h 81"/>
                <a:gd name="T6" fmla="*/ 0 w 80"/>
                <a:gd name="T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81">
                  <a:moveTo>
                    <a:pt x="0" y="0"/>
                  </a:moveTo>
                  <a:lnTo>
                    <a:pt x="40" y="81"/>
                  </a:lnTo>
                  <a:lnTo>
                    <a:pt x="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2217" name="Freeform 313"/>
            <p:cNvSpPr>
              <a:spLocks/>
            </p:cNvSpPr>
            <p:nvPr/>
          </p:nvSpPr>
          <p:spPr bwMode="auto">
            <a:xfrm>
              <a:off x="1707" y="2983"/>
              <a:ext cx="16" cy="16"/>
            </a:xfrm>
            <a:custGeom>
              <a:avLst/>
              <a:gdLst>
                <a:gd name="T0" fmla="*/ 0 w 80"/>
                <a:gd name="T1" fmla="*/ 0 h 80"/>
                <a:gd name="T2" fmla="*/ 40 w 80"/>
                <a:gd name="T3" fmla="*/ 80 h 80"/>
                <a:gd name="T4" fmla="*/ 80 w 80"/>
                <a:gd name="T5" fmla="*/ 0 h 80"/>
                <a:gd name="T6" fmla="*/ 0 w 80"/>
                <a:gd name="T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80">
                  <a:moveTo>
                    <a:pt x="0" y="0"/>
                  </a:moveTo>
                  <a:lnTo>
                    <a:pt x="40" y="80"/>
                  </a:lnTo>
                  <a:lnTo>
                    <a:pt x="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2218" name="Freeform 314"/>
            <p:cNvSpPr>
              <a:spLocks/>
            </p:cNvSpPr>
            <p:nvPr/>
          </p:nvSpPr>
          <p:spPr bwMode="auto">
            <a:xfrm>
              <a:off x="1744" y="3018"/>
              <a:ext cx="16" cy="16"/>
            </a:xfrm>
            <a:custGeom>
              <a:avLst/>
              <a:gdLst>
                <a:gd name="T0" fmla="*/ 0 w 80"/>
                <a:gd name="T1" fmla="*/ 0 h 81"/>
                <a:gd name="T2" fmla="*/ 40 w 80"/>
                <a:gd name="T3" fmla="*/ 81 h 81"/>
                <a:gd name="T4" fmla="*/ 80 w 80"/>
                <a:gd name="T5" fmla="*/ 0 h 81"/>
                <a:gd name="T6" fmla="*/ 0 w 80"/>
                <a:gd name="T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81">
                  <a:moveTo>
                    <a:pt x="0" y="0"/>
                  </a:moveTo>
                  <a:lnTo>
                    <a:pt x="40" y="81"/>
                  </a:lnTo>
                  <a:lnTo>
                    <a:pt x="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2219" name="Freeform 315"/>
            <p:cNvSpPr>
              <a:spLocks/>
            </p:cNvSpPr>
            <p:nvPr/>
          </p:nvSpPr>
          <p:spPr bwMode="auto">
            <a:xfrm>
              <a:off x="1782" y="3053"/>
              <a:ext cx="15" cy="16"/>
            </a:xfrm>
            <a:custGeom>
              <a:avLst/>
              <a:gdLst>
                <a:gd name="T0" fmla="*/ 0 w 80"/>
                <a:gd name="T1" fmla="*/ 0 h 80"/>
                <a:gd name="T2" fmla="*/ 40 w 80"/>
                <a:gd name="T3" fmla="*/ 80 h 80"/>
                <a:gd name="T4" fmla="*/ 80 w 80"/>
                <a:gd name="T5" fmla="*/ 0 h 80"/>
                <a:gd name="T6" fmla="*/ 0 w 80"/>
                <a:gd name="T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80">
                  <a:moveTo>
                    <a:pt x="0" y="0"/>
                  </a:moveTo>
                  <a:lnTo>
                    <a:pt x="40" y="80"/>
                  </a:lnTo>
                  <a:lnTo>
                    <a:pt x="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2220" name="Freeform 316"/>
            <p:cNvSpPr>
              <a:spLocks/>
            </p:cNvSpPr>
            <p:nvPr/>
          </p:nvSpPr>
          <p:spPr bwMode="auto">
            <a:xfrm>
              <a:off x="1819" y="3063"/>
              <a:ext cx="15" cy="16"/>
            </a:xfrm>
            <a:custGeom>
              <a:avLst/>
              <a:gdLst>
                <a:gd name="T0" fmla="*/ 0 w 80"/>
                <a:gd name="T1" fmla="*/ 0 h 80"/>
                <a:gd name="T2" fmla="*/ 40 w 80"/>
                <a:gd name="T3" fmla="*/ 80 h 80"/>
                <a:gd name="T4" fmla="*/ 80 w 80"/>
                <a:gd name="T5" fmla="*/ 0 h 80"/>
                <a:gd name="T6" fmla="*/ 0 w 80"/>
                <a:gd name="T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80">
                  <a:moveTo>
                    <a:pt x="0" y="0"/>
                  </a:moveTo>
                  <a:lnTo>
                    <a:pt x="40" y="80"/>
                  </a:lnTo>
                  <a:lnTo>
                    <a:pt x="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2221" name="Freeform 317"/>
            <p:cNvSpPr>
              <a:spLocks/>
            </p:cNvSpPr>
            <p:nvPr/>
          </p:nvSpPr>
          <p:spPr bwMode="auto">
            <a:xfrm>
              <a:off x="1856" y="3110"/>
              <a:ext cx="15" cy="16"/>
            </a:xfrm>
            <a:custGeom>
              <a:avLst/>
              <a:gdLst>
                <a:gd name="T0" fmla="*/ 0 w 80"/>
                <a:gd name="T1" fmla="*/ 0 h 81"/>
                <a:gd name="T2" fmla="*/ 40 w 80"/>
                <a:gd name="T3" fmla="*/ 81 h 81"/>
                <a:gd name="T4" fmla="*/ 80 w 80"/>
                <a:gd name="T5" fmla="*/ 0 h 81"/>
                <a:gd name="T6" fmla="*/ 0 w 80"/>
                <a:gd name="T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81">
                  <a:moveTo>
                    <a:pt x="0" y="0"/>
                  </a:moveTo>
                  <a:lnTo>
                    <a:pt x="40" y="81"/>
                  </a:lnTo>
                  <a:lnTo>
                    <a:pt x="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2222" name="Freeform 318"/>
            <p:cNvSpPr>
              <a:spLocks/>
            </p:cNvSpPr>
            <p:nvPr/>
          </p:nvSpPr>
          <p:spPr bwMode="auto">
            <a:xfrm>
              <a:off x="1893" y="3082"/>
              <a:ext cx="15" cy="16"/>
            </a:xfrm>
            <a:custGeom>
              <a:avLst/>
              <a:gdLst>
                <a:gd name="T0" fmla="*/ 0 w 80"/>
                <a:gd name="T1" fmla="*/ 0 h 80"/>
                <a:gd name="T2" fmla="*/ 40 w 80"/>
                <a:gd name="T3" fmla="*/ 80 h 80"/>
                <a:gd name="T4" fmla="*/ 80 w 80"/>
                <a:gd name="T5" fmla="*/ 0 h 80"/>
                <a:gd name="T6" fmla="*/ 0 w 80"/>
                <a:gd name="T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80">
                  <a:moveTo>
                    <a:pt x="0" y="0"/>
                  </a:moveTo>
                  <a:lnTo>
                    <a:pt x="40" y="80"/>
                  </a:lnTo>
                  <a:lnTo>
                    <a:pt x="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2223" name="Freeform 319"/>
            <p:cNvSpPr>
              <a:spLocks/>
            </p:cNvSpPr>
            <p:nvPr/>
          </p:nvSpPr>
          <p:spPr bwMode="auto">
            <a:xfrm>
              <a:off x="1930" y="3132"/>
              <a:ext cx="15" cy="16"/>
            </a:xfrm>
            <a:custGeom>
              <a:avLst/>
              <a:gdLst>
                <a:gd name="T0" fmla="*/ 0 w 80"/>
                <a:gd name="T1" fmla="*/ 0 h 80"/>
                <a:gd name="T2" fmla="*/ 40 w 80"/>
                <a:gd name="T3" fmla="*/ 80 h 80"/>
                <a:gd name="T4" fmla="*/ 80 w 80"/>
                <a:gd name="T5" fmla="*/ 0 h 80"/>
                <a:gd name="T6" fmla="*/ 0 w 80"/>
                <a:gd name="T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80">
                  <a:moveTo>
                    <a:pt x="0" y="0"/>
                  </a:moveTo>
                  <a:lnTo>
                    <a:pt x="40" y="80"/>
                  </a:lnTo>
                  <a:lnTo>
                    <a:pt x="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2224" name="Freeform 320"/>
            <p:cNvSpPr>
              <a:spLocks/>
            </p:cNvSpPr>
            <p:nvPr/>
          </p:nvSpPr>
          <p:spPr bwMode="auto">
            <a:xfrm>
              <a:off x="1967" y="3101"/>
              <a:ext cx="15" cy="16"/>
            </a:xfrm>
            <a:custGeom>
              <a:avLst/>
              <a:gdLst>
                <a:gd name="T0" fmla="*/ 0 w 80"/>
                <a:gd name="T1" fmla="*/ 0 h 80"/>
                <a:gd name="T2" fmla="*/ 40 w 80"/>
                <a:gd name="T3" fmla="*/ 80 h 80"/>
                <a:gd name="T4" fmla="*/ 80 w 80"/>
                <a:gd name="T5" fmla="*/ 0 h 80"/>
                <a:gd name="T6" fmla="*/ 0 w 80"/>
                <a:gd name="T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80">
                  <a:moveTo>
                    <a:pt x="0" y="0"/>
                  </a:moveTo>
                  <a:lnTo>
                    <a:pt x="40" y="80"/>
                  </a:lnTo>
                  <a:lnTo>
                    <a:pt x="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2225" name="Oval 321"/>
            <p:cNvSpPr>
              <a:spLocks noChangeArrowheads="1"/>
            </p:cNvSpPr>
            <p:nvPr/>
          </p:nvSpPr>
          <p:spPr bwMode="auto">
            <a:xfrm>
              <a:off x="782" y="3266"/>
              <a:ext cx="14" cy="14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2226" name="Oval 322"/>
            <p:cNvSpPr>
              <a:spLocks noChangeArrowheads="1"/>
            </p:cNvSpPr>
            <p:nvPr/>
          </p:nvSpPr>
          <p:spPr bwMode="auto">
            <a:xfrm>
              <a:off x="819" y="3258"/>
              <a:ext cx="13" cy="14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2227" name="Oval 323"/>
            <p:cNvSpPr>
              <a:spLocks noChangeArrowheads="1"/>
            </p:cNvSpPr>
            <p:nvPr/>
          </p:nvSpPr>
          <p:spPr bwMode="auto">
            <a:xfrm>
              <a:off x="858" y="3290"/>
              <a:ext cx="12" cy="14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2228" name="Oval 324"/>
            <p:cNvSpPr>
              <a:spLocks noChangeArrowheads="1"/>
            </p:cNvSpPr>
            <p:nvPr/>
          </p:nvSpPr>
          <p:spPr bwMode="auto">
            <a:xfrm>
              <a:off x="893" y="3282"/>
              <a:ext cx="13" cy="14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2229" name="Oval 325"/>
            <p:cNvSpPr>
              <a:spLocks noChangeArrowheads="1"/>
            </p:cNvSpPr>
            <p:nvPr/>
          </p:nvSpPr>
          <p:spPr bwMode="auto">
            <a:xfrm>
              <a:off x="932" y="3294"/>
              <a:ext cx="13" cy="13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2230" name="Oval 326"/>
            <p:cNvSpPr>
              <a:spLocks noChangeArrowheads="1"/>
            </p:cNvSpPr>
            <p:nvPr/>
          </p:nvSpPr>
          <p:spPr bwMode="auto">
            <a:xfrm>
              <a:off x="968" y="3312"/>
              <a:ext cx="13" cy="14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2231" name="Oval 327"/>
            <p:cNvSpPr>
              <a:spLocks noChangeArrowheads="1"/>
            </p:cNvSpPr>
            <p:nvPr/>
          </p:nvSpPr>
          <p:spPr bwMode="auto">
            <a:xfrm>
              <a:off x="1004" y="3302"/>
              <a:ext cx="13" cy="13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2232" name="Oval 328"/>
            <p:cNvSpPr>
              <a:spLocks noChangeArrowheads="1"/>
            </p:cNvSpPr>
            <p:nvPr/>
          </p:nvSpPr>
          <p:spPr bwMode="auto">
            <a:xfrm>
              <a:off x="1042" y="3334"/>
              <a:ext cx="14" cy="13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2233" name="Oval 329"/>
            <p:cNvSpPr>
              <a:spLocks noChangeArrowheads="1"/>
            </p:cNvSpPr>
            <p:nvPr/>
          </p:nvSpPr>
          <p:spPr bwMode="auto">
            <a:xfrm>
              <a:off x="1079" y="3299"/>
              <a:ext cx="13" cy="13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2234" name="Oval 330"/>
            <p:cNvSpPr>
              <a:spLocks noChangeArrowheads="1"/>
            </p:cNvSpPr>
            <p:nvPr/>
          </p:nvSpPr>
          <p:spPr bwMode="auto">
            <a:xfrm>
              <a:off x="1115" y="3315"/>
              <a:ext cx="13" cy="13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2235" name="Oval 331"/>
            <p:cNvSpPr>
              <a:spLocks noChangeArrowheads="1"/>
            </p:cNvSpPr>
            <p:nvPr/>
          </p:nvSpPr>
          <p:spPr bwMode="auto">
            <a:xfrm>
              <a:off x="1153" y="3302"/>
              <a:ext cx="13" cy="13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2236" name="Oval 332"/>
            <p:cNvSpPr>
              <a:spLocks noChangeArrowheads="1"/>
            </p:cNvSpPr>
            <p:nvPr/>
          </p:nvSpPr>
          <p:spPr bwMode="auto">
            <a:xfrm>
              <a:off x="1189" y="3323"/>
              <a:ext cx="13" cy="13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2237" name="Oval 333"/>
            <p:cNvSpPr>
              <a:spLocks noChangeArrowheads="1"/>
            </p:cNvSpPr>
            <p:nvPr/>
          </p:nvSpPr>
          <p:spPr bwMode="auto">
            <a:xfrm>
              <a:off x="1228" y="3345"/>
              <a:ext cx="13" cy="13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2238" name="Oval 334"/>
            <p:cNvSpPr>
              <a:spLocks noChangeArrowheads="1"/>
            </p:cNvSpPr>
            <p:nvPr/>
          </p:nvSpPr>
          <p:spPr bwMode="auto">
            <a:xfrm>
              <a:off x="1264" y="3366"/>
              <a:ext cx="13" cy="14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2239" name="Oval 335"/>
            <p:cNvSpPr>
              <a:spLocks noChangeArrowheads="1"/>
            </p:cNvSpPr>
            <p:nvPr/>
          </p:nvSpPr>
          <p:spPr bwMode="auto">
            <a:xfrm>
              <a:off x="1300" y="3336"/>
              <a:ext cx="13" cy="14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2240" name="Oval 336"/>
            <p:cNvSpPr>
              <a:spLocks noChangeArrowheads="1"/>
            </p:cNvSpPr>
            <p:nvPr/>
          </p:nvSpPr>
          <p:spPr bwMode="auto">
            <a:xfrm>
              <a:off x="1339" y="3385"/>
              <a:ext cx="13" cy="13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2241" name="Oval 337"/>
            <p:cNvSpPr>
              <a:spLocks noChangeArrowheads="1"/>
            </p:cNvSpPr>
            <p:nvPr/>
          </p:nvSpPr>
          <p:spPr bwMode="auto">
            <a:xfrm>
              <a:off x="1375" y="3388"/>
              <a:ext cx="13" cy="13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2242" name="Oval 338"/>
            <p:cNvSpPr>
              <a:spLocks noChangeArrowheads="1"/>
            </p:cNvSpPr>
            <p:nvPr/>
          </p:nvSpPr>
          <p:spPr bwMode="auto">
            <a:xfrm>
              <a:off x="1411" y="3382"/>
              <a:ext cx="13" cy="14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2243" name="Oval 339"/>
            <p:cNvSpPr>
              <a:spLocks noChangeArrowheads="1"/>
            </p:cNvSpPr>
            <p:nvPr/>
          </p:nvSpPr>
          <p:spPr bwMode="auto">
            <a:xfrm>
              <a:off x="1449" y="3393"/>
              <a:ext cx="13" cy="14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2244" name="Oval 340"/>
            <p:cNvSpPr>
              <a:spLocks noChangeArrowheads="1"/>
            </p:cNvSpPr>
            <p:nvPr/>
          </p:nvSpPr>
          <p:spPr bwMode="auto">
            <a:xfrm>
              <a:off x="1485" y="3393"/>
              <a:ext cx="13" cy="14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2245" name="Oval 341"/>
            <p:cNvSpPr>
              <a:spLocks noChangeArrowheads="1"/>
            </p:cNvSpPr>
            <p:nvPr/>
          </p:nvSpPr>
          <p:spPr bwMode="auto">
            <a:xfrm>
              <a:off x="1524" y="3390"/>
              <a:ext cx="13" cy="14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2246" name="Oval 342"/>
            <p:cNvSpPr>
              <a:spLocks noChangeArrowheads="1"/>
            </p:cNvSpPr>
            <p:nvPr/>
          </p:nvSpPr>
          <p:spPr bwMode="auto">
            <a:xfrm>
              <a:off x="1560" y="3385"/>
              <a:ext cx="13" cy="13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2247" name="Oval 343"/>
            <p:cNvSpPr>
              <a:spLocks noChangeArrowheads="1"/>
            </p:cNvSpPr>
            <p:nvPr/>
          </p:nvSpPr>
          <p:spPr bwMode="auto">
            <a:xfrm>
              <a:off x="1596" y="3417"/>
              <a:ext cx="13" cy="14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2248" name="Oval 344"/>
            <p:cNvSpPr>
              <a:spLocks noChangeArrowheads="1"/>
            </p:cNvSpPr>
            <p:nvPr/>
          </p:nvSpPr>
          <p:spPr bwMode="auto">
            <a:xfrm>
              <a:off x="1634" y="3407"/>
              <a:ext cx="13" cy="13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2249" name="Oval 345"/>
            <p:cNvSpPr>
              <a:spLocks noChangeArrowheads="1"/>
            </p:cNvSpPr>
            <p:nvPr/>
          </p:nvSpPr>
          <p:spPr bwMode="auto">
            <a:xfrm>
              <a:off x="1670" y="3482"/>
              <a:ext cx="14" cy="14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2250" name="Oval 346"/>
            <p:cNvSpPr>
              <a:spLocks noChangeArrowheads="1"/>
            </p:cNvSpPr>
            <p:nvPr/>
          </p:nvSpPr>
          <p:spPr bwMode="auto">
            <a:xfrm>
              <a:off x="1706" y="3490"/>
              <a:ext cx="13" cy="14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2251" name="Oval 347"/>
            <p:cNvSpPr>
              <a:spLocks noChangeArrowheads="1"/>
            </p:cNvSpPr>
            <p:nvPr/>
          </p:nvSpPr>
          <p:spPr bwMode="auto">
            <a:xfrm>
              <a:off x="1745" y="3512"/>
              <a:ext cx="13" cy="13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2252" name="Oval 348"/>
            <p:cNvSpPr>
              <a:spLocks noChangeArrowheads="1"/>
            </p:cNvSpPr>
            <p:nvPr/>
          </p:nvSpPr>
          <p:spPr bwMode="auto">
            <a:xfrm>
              <a:off x="1781" y="3533"/>
              <a:ext cx="13" cy="14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2253" name="Oval 349"/>
            <p:cNvSpPr>
              <a:spLocks noChangeArrowheads="1"/>
            </p:cNvSpPr>
            <p:nvPr/>
          </p:nvSpPr>
          <p:spPr bwMode="auto">
            <a:xfrm>
              <a:off x="1820" y="3555"/>
              <a:ext cx="13" cy="13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2254" name="Oval 350"/>
            <p:cNvSpPr>
              <a:spLocks noChangeArrowheads="1"/>
            </p:cNvSpPr>
            <p:nvPr/>
          </p:nvSpPr>
          <p:spPr bwMode="auto">
            <a:xfrm>
              <a:off x="1856" y="3582"/>
              <a:ext cx="13" cy="14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2255" name="Oval 351"/>
            <p:cNvSpPr>
              <a:spLocks noChangeArrowheads="1"/>
            </p:cNvSpPr>
            <p:nvPr/>
          </p:nvSpPr>
          <p:spPr bwMode="auto">
            <a:xfrm>
              <a:off x="1892" y="3620"/>
              <a:ext cx="13" cy="13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2256" name="Oval 352"/>
            <p:cNvSpPr>
              <a:spLocks noChangeArrowheads="1"/>
            </p:cNvSpPr>
            <p:nvPr/>
          </p:nvSpPr>
          <p:spPr bwMode="auto">
            <a:xfrm>
              <a:off x="1930" y="3647"/>
              <a:ext cx="14" cy="13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2257" name="Oval 353"/>
            <p:cNvSpPr>
              <a:spLocks noChangeArrowheads="1"/>
            </p:cNvSpPr>
            <p:nvPr/>
          </p:nvSpPr>
          <p:spPr bwMode="auto">
            <a:xfrm>
              <a:off x="1967" y="3612"/>
              <a:ext cx="13" cy="13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2258" name="Text Box 354"/>
            <p:cNvSpPr txBox="1">
              <a:spLocks noChangeArrowheads="1"/>
            </p:cNvSpPr>
            <p:nvPr/>
          </p:nvSpPr>
          <p:spPr bwMode="auto">
            <a:xfrm>
              <a:off x="1671" y="2820"/>
              <a:ext cx="627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cs-CZ" sz="1000" b="1"/>
                <a:t>MAĎARSKO</a:t>
              </a:r>
            </a:p>
          </p:txBody>
        </p:sp>
        <p:sp>
          <p:nvSpPr>
            <p:cNvPr id="252259" name="Text Box 355"/>
            <p:cNvSpPr txBox="1">
              <a:spLocks noChangeArrowheads="1"/>
            </p:cNvSpPr>
            <p:nvPr/>
          </p:nvSpPr>
          <p:spPr bwMode="auto">
            <a:xfrm>
              <a:off x="1554" y="3111"/>
              <a:ext cx="720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cs-CZ" sz="1000" b="1"/>
                <a:t>ČESKÁ</a:t>
              </a:r>
            </a:p>
            <a:p>
              <a:pPr eaLnBrk="0" hangingPunct="0"/>
              <a:r>
                <a:rPr lang="cs-CZ" sz="1000" b="1"/>
                <a:t>REPUBLIKA</a:t>
              </a:r>
              <a:endParaRPr lang="cs-CZ" sz="1000"/>
            </a:p>
          </p:txBody>
        </p:sp>
        <p:sp>
          <p:nvSpPr>
            <p:cNvPr id="252260" name="Text Box 356"/>
            <p:cNvSpPr txBox="1">
              <a:spLocks noChangeArrowheads="1"/>
            </p:cNvSpPr>
            <p:nvPr/>
          </p:nvSpPr>
          <p:spPr bwMode="auto">
            <a:xfrm>
              <a:off x="1650" y="3372"/>
              <a:ext cx="60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cs-CZ" sz="1000" b="1"/>
                <a:t>RAKOUSKO</a:t>
              </a:r>
            </a:p>
          </p:txBody>
        </p:sp>
        <p:sp>
          <p:nvSpPr>
            <p:cNvPr id="252261" name="Text Box 357"/>
            <p:cNvSpPr txBox="1">
              <a:spLocks noChangeArrowheads="1"/>
            </p:cNvSpPr>
            <p:nvPr/>
          </p:nvSpPr>
          <p:spPr bwMode="auto">
            <a:xfrm>
              <a:off x="1689" y="3846"/>
              <a:ext cx="528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cs-CZ" sz="1000" b="1"/>
                <a:t>ŠVÉDSKO</a:t>
              </a:r>
            </a:p>
          </p:txBody>
        </p:sp>
        <p:sp>
          <p:nvSpPr>
            <p:cNvPr id="252262" name="Text Box 358"/>
            <p:cNvSpPr txBox="1">
              <a:spLocks noChangeArrowheads="1"/>
            </p:cNvSpPr>
            <p:nvPr/>
          </p:nvSpPr>
          <p:spPr bwMode="auto">
            <a:xfrm>
              <a:off x="546" y="2466"/>
              <a:ext cx="1104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cs-CZ" sz="1000"/>
                <a:t>počet případů na 100 000</a:t>
              </a:r>
            </a:p>
          </p:txBody>
        </p:sp>
        <p:sp>
          <p:nvSpPr>
            <p:cNvPr id="252263" name="Text Box 359"/>
            <p:cNvSpPr txBox="1">
              <a:spLocks noChangeArrowheads="1"/>
            </p:cNvSpPr>
            <p:nvPr/>
          </p:nvSpPr>
          <p:spPr bwMode="auto">
            <a:xfrm>
              <a:off x="1725" y="4128"/>
              <a:ext cx="711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cs-CZ" sz="1000"/>
                <a:t>kalendářní roky</a:t>
              </a:r>
            </a:p>
          </p:txBody>
        </p:sp>
        <p:sp>
          <p:nvSpPr>
            <p:cNvPr id="252264" name="Text Box 360"/>
            <p:cNvSpPr txBox="1">
              <a:spLocks noChangeArrowheads="1"/>
            </p:cNvSpPr>
            <p:nvPr/>
          </p:nvSpPr>
          <p:spPr bwMode="auto">
            <a:xfrm>
              <a:off x="831" y="2716"/>
              <a:ext cx="552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cs-CZ" sz="1400" b="1"/>
                <a:t>MUŽI</a:t>
              </a:r>
            </a:p>
          </p:txBody>
        </p:sp>
        <p:grpSp>
          <p:nvGrpSpPr>
            <p:cNvPr id="252265" name="Group 361"/>
            <p:cNvGrpSpPr>
              <a:grpSpLocks/>
            </p:cNvGrpSpPr>
            <p:nvPr/>
          </p:nvGrpSpPr>
          <p:grpSpPr bwMode="auto">
            <a:xfrm>
              <a:off x="2408" y="2643"/>
              <a:ext cx="1840" cy="1677"/>
              <a:chOff x="6019" y="8678"/>
              <a:chExt cx="4631" cy="4192"/>
            </a:xfrm>
          </p:grpSpPr>
          <p:sp>
            <p:nvSpPr>
              <p:cNvPr id="252266" name="Line 362"/>
              <p:cNvSpPr>
                <a:spLocks noChangeShapeType="1"/>
              </p:cNvSpPr>
              <p:nvPr/>
            </p:nvSpPr>
            <p:spPr bwMode="auto">
              <a:xfrm flipV="1">
                <a:off x="6538" y="8784"/>
                <a:ext cx="1" cy="340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267" name="Line 363"/>
              <p:cNvSpPr>
                <a:spLocks noChangeShapeType="1"/>
              </p:cNvSpPr>
              <p:nvPr/>
            </p:nvSpPr>
            <p:spPr bwMode="auto">
              <a:xfrm flipH="1">
                <a:off x="6474" y="12185"/>
                <a:ext cx="6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268" name="Rectangle 364"/>
              <p:cNvSpPr>
                <a:spLocks noChangeArrowheads="1"/>
              </p:cNvSpPr>
              <p:nvPr/>
            </p:nvSpPr>
            <p:spPr bwMode="auto">
              <a:xfrm>
                <a:off x="6035" y="12084"/>
                <a:ext cx="509" cy="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eaLnBrk="0" hangingPunct="0"/>
                <a:r>
                  <a:rPr lang="en-US" sz="1000">
                    <a:solidFill>
                      <a:srgbClr val="000000"/>
                    </a:solidFill>
                  </a:rPr>
                  <a:t>130</a:t>
                </a:r>
                <a:endParaRPr lang="cs-CZ" sz="1000">
                  <a:latin typeface="Times New Roman" pitchFamily="18" charset="0"/>
                </a:endParaRPr>
              </a:p>
            </p:txBody>
          </p:sp>
          <p:sp>
            <p:nvSpPr>
              <p:cNvPr id="252269" name="Line 365"/>
              <p:cNvSpPr>
                <a:spLocks noChangeShapeType="1"/>
              </p:cNvSpPr>
              <p:nvPr/>
            </p:nvSpPr>
            <p:spPr bwMode="auto">
              <a:xfrm>
                <a:off x="6538" y="12185"/>
                <a:ext cx="372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270" name="Line 366"/>
              <p:cNvSpPr>
                <a:spLocks noChangeShapeType="1"/>
              </p:cNvSpPr>
              <p:nvPr/>
            </p:nvSpPr>
            <p:spPr bwMode="auto">
              <a:xfrm flipH="1">
                <a:off x="6505" y="12100"/>
                <a:ext cx="3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271" name="Line 367"/>
              <p:cNvSpPr>
                <a:spLocks noChangeShapeType="1"/>
              </p:cNvSpPr>
              <p:nvPr/>
            </p:nvSpPr>
            <p:spPr bwMode="auto">
              <a:xfrm flipH="1">
                <a:off x="6505" y="12014"/>
                <a:ext cx="33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272" name="Line 368"/>
              <p:cNvSpPr>
                <a:spLocks noChangeShapeType="1"/>
              </p:cNvSpPr>
              <p:nvPr/>
            </p:nvSpPr>
            <p:spPr bwMode="auto">
              <a:xfrm flipH="1">
                <a:off x="6505" y="11930"/>
                <a:ext cx="3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273" name="Line 369"/>
              <p:cNvSpPr>
                <a:spLocks noChangeShapeType="1"/>
              </p:cNvSpPr>
              <p:nvPr/>
            </p:nvSpPr>
            <p:spPr bwMode="auto">
              <a:xfrm flipH="1">
                <a:off x="6505" y="11845"/>
                <a:ext cx="3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274" name="Line 370"/>
              <p:cNvSpPr>
                <a:spLocks noChangeShapeType="1"/>
              </p:cNvSpPr>
              <p:nvPr/>
            </p:nvSpPr>
            <p:spPr bwMode="auto">
              <a:xfrm flipH="1">
                <a:off x="6474" y="11759"/>
                <a:ext cx="64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275" name="Rectangle 371"/>
              <p:cNvSpPr>
                <a:spLocks noChangeArrowheads="1"/>
              </p:cNvSpPr>
              <p:nvPr/>
            </p:nvSpPr>
            <p:spPr bwMode="auto">
              <a:xfrm>
                <a:off x="6040" y="11646"/>
                <a:ext cx="587" cy="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eaLnBrk="0" hangingPunct="0"/>
                <a:r>
                  <a:rPr lang="en-US" sz="1000">
                    <a:solidFill>
                      <a:srgbClr val="000000"/>
                    </a:solidFill>
                  </a:rPr>
                  <a:t>140</a:t>
                </a:r>
                <a:endParaRPr lang="cs-CZ" sz="1000">
                  <a:latin typeface="Times New Roman" pitchFamily="18" charset="0"/>
                </a:endParaRPr>
              </a:p>
            </p:txBody>
          </p:sp>
          <p:sp>
            <p:nvSpPr>
              <p:cNvPr id="252276" name="Line 372"/>
              <p:cNvSpPr>
                <a:spLocks noChangeShapeType="1"/>
              </p:cNvSpPr>
              <p:nvPr/>
            </p:nvSpPr>
            <p:spPr bwMode="auto">
              <a:xfrm>
                <a:off x="6538" y="11759"/>
                <a:ext cx="3720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277" name="Line 373"/>
              <p:cNvSpPr>
                <a:spLocks noChangeShapeType="1"/>
              </p:cNvSpPr>
              <p:nvPr/>
            </p:nvSpPr>
            <p:spPr bwMode="auto">
              <a:xfrm flipH="1">
                <a:off x="6505" y="11674"/>
                <a:ext cx="3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278" name="Line 374"/>
              <p:cNvSpPr>
                <a:spLocks noChangeShapeType="1"/>
              </p:cNvSpPr>
              <p:nvPr/>
            </p:nvSpPr>
            <p:spPr bwMode="auto">
              <a:xfrm flipH="1">
                <a:off x="6505" y="11590"/>
                <a:ext cx="3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279" name="Line 375"/>
              <p:cNvSpPr>
                <a:spLocks noChangeShapeType="1"/>
              </p:cNvSpPr>
              <p:nvPr/>
            </p:nvSpPr>
            <p:spPr bwMode="auto">
              <a:xfrm flipH="1">
                <a:off x="6505" y="11504"/>
                <a:ext cx="33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280" name="Line 376"/>
              <p:cNvSpPr>
                <a:spLocks noChangeShapeType="1"/>
              </p:cNvSpPr>
              <p:nvPr/>
            </p:nvSpPr>
            <p:spPr bwMode="auto">
              <a:xfrm flipH="1">
                <a:off x="6505" y="11419"/>
                <a:ext cx="3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281" name="Line 377"/>
              <p:cNvSpPr>
                <a:spLocks noChangeShapeType="1"/>
              </p:cNvSpPr>
              <p:nvPr/>
            </p:nvSpPr>
            <p:spPr bwMode="auto">
              <a:xfrm flipH="1">
                <a:off x="6474" y="11335"/>
                <a:ext cx="6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282" name="Rectangle 378"/>
              <p:cNvSpPr>
                <a:spLocks noChangeArrowheads="1"/>
              </p:cNvSpPr>
              <p:nvPr/>
            </p:nvSpPr>
            <p:spPr bwMode="auto">
              <a:xfrm>
                <a:off x="6023" y="11235"/>
                <a:ext cx="557" cy="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eaLnBrk="0" hangingPunct="0"/>
                <a:r>
                  <a:rPr lang="en-US" sz="1000">
                    <a:solidFill>
                      <a:srgbClr val="000000"/>
                    </a:solidFill>
                  </a:rPr>
                  <a:t>150</a:t>
                </a:r>
                <a:endParaRPr lang="cs-CZ" sz="1000">
                  <a:latin typeface="Times New Roman" pitchFamily="18" charset="0"/>
                </a:endParaRPr>
              </a:p>
            </p:txBody>
          </p:sp>
          <p:sp>
            <p:nvSpPr>
              <p:cNvPr id="252283" name="Line 379"/>
              <p:cNvSpPr>
                <a:spLocks noChangeShapeType="1"/>
              </p:cNvSpPr>
              <p:nvPr/>
            </p:nvSpPr>
            <p:spPr bwMode="auto">
              <a:xfrm>
                <a:off x="6538" y="11335"/>
                <a:ext cx="372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284" name="Line 380"/>
              <p:cNvSpPr>
                <a:spLocks noChangeShapeType="1"/>
              </p:cNvSpPr>
              <p:nvPr/>
            </p:nvSpPr>
            <p:spPr bwMode="auto">
              <a:xfrm flipH="1">
                <a:off x="6505" y="11250"/>
                <a:ext cx="3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285" name="Line 381"/>
              <p:cNvSpPr>
                <a:spLocks noChangeShapeType="1"/>
              </p:cNvSpPr>
              <p:nvPr/>
            </p:nvSpPr>
            <p:spPr bwMode="auto">
              <a:xfrm flipH="1">
                <a:off x="6505" y="11164"/>
                <a:ext cx="3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286" name="Line 382"/>
              <p:cNvSpPr>
                <a:spLocks noChangeShapeType="1"/>
              </p:cNvSpPr>
              <p:nvPr/>
            </p:nvSpPr>
            <p:spPr bwMode="auto">
              <a:xfrm flipH="1">
                <a:off x="6505" y="11080"/>
                <a:ext cx="3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287" name="Line 383"/>
              <p:cNvSpPr>
                <a:spLocks noChangeShapeType="1"/>
              </p:cNvSpPr>
              <p:nvPr/>
            </p:nvSpPr>
            <p:spPr bwMode="auto">
              <a:xfrm flipH="1">
                <a:off x="6505" y="10995"/>
                <a:ext cx="3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288" name="Line 384"/>
              <p:cNvSpPr>
                <a:spLocks noChangeShapeType="1"/>
              </p:cNvSpPr>
              <p:nvPr/>
            </p:nvSpPr>
            <p:spPr bwMode="auto">
              <a:xfrm flipH="1">
                <a:off x="6474" y="10909"/>
                <a:ext cx="6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289" name="Rectangle 385"/>
              <p:cNvSpPr>
                <a:spLocks noChangeArrowheads="1"/>
              </p:cNvSpPr>
              <p:nvPr/>
            </p:nvSpPr>
            <p:spPr bwMode="auto">
              <a:xfrm>
                <a:off x="6023" y="10810"/>
                <a:ext cx="521" cy="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eaLnBrk="0" hangingPunct="0"/>
                <a:r>
                  <a:rPr lang="en-US" sz="1000">
                    <a:solidFill>
                      <a:srgbClr val="000000"/>
                    </a:solidFill>
                  </a:rPr>
                  <a:t>160</a:t>
                </a:r>
                <a:endParaRPr lang="cs-CZ" sz="1000">
                  <a:latin typeface="Times New Roman" pitchFamily="18" charset="0"/>
                </a:endParaRPr>
              </a:p>
            </p:txBody>
          </p:sp>
          <p:sp>
            <p:nvSpPr>
              <p:cNvPr id="252290" name="Line 386"/>
              <p:cNvSpPr>
                <a:spLocks noChangeShapeType="1"/>
              </p:cNvSpPr>
              <p:nvPr/>
            </p:nvSpPr>
            <p:spPr bwMode="auto">
              <a:xfrm>
                <a:off x="6538" y="10909"/>
                <a:ext cx="372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291" name="Line 387"/>
              <p:cNvSpPr>
                <a:spLocks noChangeShapeType="1"/>
              </p:cNvSpPr>
              <p:nvPr/>
            </p:nvSpPr>
            <p:spPr bwMode="auto">
              <a:xfrm flipH="1">
                <a:off x="6505" y="10825"/>
                <a:ext cx="3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292" name="Line 388"/>
              <p:cNvSpPr>
                <a:spLocks noChangeShapeType="1"/>
              </p:cNvSpPr>
              <p:nvPr/>
            </p:nvSpPr>
            <p:spPr bwMode="auto">
              <a:xfrm flipH="1">
                <a:off x="6505" y="10740"/>
                <a:ext cx="3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293" name="Line 389"/>
              <p:cNvSpPr>
                <a:spLocks noChangeShapeType="1"/>
              </p:cNvSpPr>
              <p:nvPr/>
            </p:nvSpPr>
            <p:spPr bwMode="auto">
              <a:xfrm flipH="1">
                <a:off x="6505" y="10654"/>
                <a:ext cx="3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294" name="Line 390"/>
              <p:cNvSpPr>
                <a:spLocks noChangeShapeType="1"/>
              </p:cNvSpPr>
              <p:nvPr/>
            </p:nvSpPr>
            <p:spPr bwMode="auto">
              <a:xfrm flipH="1">
                <a:off x="6505" y="10570"/>
                <a:ext cx="3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295" name="Line 391"/>
              <p:cNvSpPr>
                <a:spLocks noChangeShapeType="1"/>
              </p:cNvSpPr>
              <p:nvPr/>
            </p:nvSpPr>
            <p:spPr bwMode="auto">
              <a:xfrm flipH="1">
                <a:off x="6474" y="10485"/>
                <a:ext cx="6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296" name="Rectangle 392"/>
              <p:cNvSpPr>
                <a:spLocks noChangeArrowheads="1"/>
              </p:cNvSpPr>
              <p:nvPr/>
            </p:nvSpPr>
            <p:spPr bwMode="auto">
              <a:xfrm>
                <a:off x="6019" y="10385"/>
                <a:ext cx="360" cy="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eaLnBrk="0" hangingPunct="0"/>
                <a:r>
                  <a:rPr lang="en-US" sz="1000">
                    <a:solidFill>
                      <a:srgbClr val="000000"/>
                    </a:solidFill>
                  </a:rPr>
                  <a:t>170</a:t>
                </a:r>
                <a:endParaRPr lang="cs-CZ" sz="1000">
                  <a:latin typeface="Times New Roman" pitchFamily="18" charset="0"/>
                </a:endParaRPr>
              </a:p>
            </p:txBody>
          </p:sp>
          <p:sp>
            <p:nvSpPr>
              <p:cNvPr id="252297" name="Line 393"/>
              <p:cNvSpPr>
                <a:spLocks noChangeShapeType="1"/>
              </p:cNvSpPr>
              <p:nvPr/>
            </p:nvSpPr>
            <p:spPr bwMode="auto">
              <a:xfrm>
                <a:off x="6538" y="10485"/>
                <a:ext cx="372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298" name="Line 394"/>
              <p:cNvSpPr>
                <a:spLocks noChangeShapeType="1"/>
              </p:cNvSpPr>
              <p:nvPr/>
            </p:nvSpPr>
            <p:spPr bwMode="auto">
              <a:xfrm flipH="1">
                <a:off x="6505" y="10399"/>
                <a:ext cx="3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299" name="Line 395"/>
              <p:cNvSpPr>
                <a:spLocks noChangeShapeType="1"/>
              </p:cNvSpPr>
              <p:nvPr/>
            </p:nvSpPr>
            <p:spPr bwMode="auto">
              <a:xfrm flipH="1">
                <a:off x="6505" y="10314"/>
                <a:ext cx="3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300" name="Line 396"/>
              <p:cNvSpPr>
                <a:spLocks noChangeShapeType="1"/>
              </p:cNvSpPr>
              <p:nvPr/>
            </p:nvSpPr>
            <p:spPr bwMode="auto">
              <a:xfrm flipH="1">
                <a:off x="6505" y="10230"/>
                <a:ext cx="3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301" name="Line 397"/>
              <p:cNvSpPr>
                <a:spLocks noChangeShapeType="1"/>
              </p:cNvSpPr>
              <p:nvPr/>
            </p:nvSpPr>
            <p:spPr bwMode="auto">
              <a:xfrm flipH="1">
                <a:off x="6505" y="10144"/>
                <a:ext cx="3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302" name="Line 398"/>
              <p:cNvSpPr>
                <a:spLocks noChangeShapeType="1"/>
              </p:cNvSpPr>
              <p:nvPr/>
            </p:nvSpPr>
            <p:spPr bwMode="auto">
              <a:xfrm flipH="1">
                <a:off x="6474" y="10059"/>
                <a:ext cx="6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303" name="Rectangle 399"/>
              <p:cNvSpPr>
                <a:spLocks noChangeArrowheads="1"/>
              </p:cNvSpPr>
              <p:nvPr/>
            </p:nvSpPr>
            <p:spPr bwMode="auto">
              <a:xfrm>
                <a:off x="6040" y="9953"/>
                <a:ext cx="473" cy="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eaLnBrk="0" hangingPunct="0"/>
                <a:r>
                  <a:rPr lang="en-US" sz="1000">
                    <a:solidFill>
                      <a:srgbClr val="000000"/>
                    </a:solidFill>
                  </a:rPr>
                  <a:t>180</a:t>
                </a:r>
                <a:endParaRPr lang="cs-CZ" sz="1000">
                  <a:latin typeface="Times New Roman" pitchFamily="18" charset="0"/>
                </a:endParaRPr>
              </a:p>
            </p:txBody>
          </p:sp>
          <p:sp>
            <p:nvSpPr>
              <p:cNvPr id="252304" name="Line 400"/>
              <p:cNvSpPr>
                <a:spLocks noChangeShapeType="1"/>
              </p:cNvSpPr>
              <p:nvPr/>
            </p:nvSpPr>
            <p:spPr bwMode="auto">
              <a:xfrm>
                <a:off x="6538" y="10059"/>
                <a:ext cx="372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305" name="Line 401"/>
              <p:cNvSpPr>
                <a:spLocks noChangeShapeType="1"/>
              </p:cNvSpPr>
              <p:nvPr/>
            </p:nvSpPr>
            <p:spPr bwMode="auto">
              <a:xfrm flipH="1">
                <a:off x="6505" y="9975"/>
                <a:ext cx="3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306" name="Line 402"/>
              <p:cNvSpPr>
                <a:spLocks noChangeShapeType="1"/>
              </p:cNvSpPr>
              <p:nvPr/>
            </p:nvSpPr>
            <p:spPr bwMode="auto">
              <a:xfrm flipH="1">
                <a:off x="6505" y="9889"/>
                <a:ext cx="3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307" name="Line 403"/>
              <p:cNvSpPr>
                <a:spLocks noChangeShapeType="1"/>
              </p:cNvSpPr>
              <p:nvPr/>
            </p:nvSpPr>
            <p:spPr bwMode="auto">
              <a:xfrm flipH="1">
                <a:off x="6505" y="9804"/>
                <a:ext cx="3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308" name="Line 404"/>
              <p:cNvSpPr>
                <a:spLocks noChangeShapeType="1"/>
              </p:cNvSpPr>
              <p:nvPr/>
            </p:nvSpPr>
            <p:spPr bwMode="auto">
              <a:xfrm flipH="1">
                <a:off x="6505" y="9720"/>
                <a:ext cx="3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309" name="Line 405"/>
              <p:cNvSpPr>
                <a:spLocks noChangeShapeType="1"/>
              </p:cNvSpPr>
              <p:nvPr/>
            </p:nvSpPr>
            <p:spPr bwMode="auto">
              <a:xfrm flipH="1">
                <a:off x="6474" y="9634"/>
                <a:ext cx="64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310" name="Rectangle 406"/>
              <p:cNvSpPr>
                <a:spLocks noChangeArrowheads="1"/>
              </p:cNvSpPr>
              <p:nvPr/>
            </p:nvSpPr>
            <p:spPr bwMode="auto">
              <a:xfrm>
                <a:off x="6030" y="9527"/>
                <a:ext cx="521" cy="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eaLnBrk="0" hangingPunct="0"/>
                <a:r>
                  <a:rPr lang="en-US" sz="1000">
                    <a:solidFill>
                      <a:srgbClr val="000000"/>
                    </a:solidFill>
                  </a:rPr>
                  <a:t>190</a:t>
                </a:r>
                <a:endParaRPr lang="cs-CZ" sz="1000">
                  <a:latin typeface="Times New Roman" pitchFamily="18" charset="0"/>
                </a:endParaRPr>
              </a:p>
            </p:txBody>
          </p:sp>
          <p:sp>
            <p:nvSpPr>
              <p:cNvPr id="252311" name="Line 407"/>
              <p:cNvSpPr>
                <a:spLocks noChangeShapeType="1"/>
              </p:cNvSpPr>
              <p:nvPr/>
            </p:nvSpPr>
            <p:spPr bwMode="auto">
              <a:xfrm>
                <a:off x="6538" y="9634"/>
                <a:ext cx="3720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312" name="Line 408"/>
              <p:cNvSpPr>
                <a:spLocks noChangeShapeType="1"/>
              </p:cNvSpPr>
              <p:nvPr/>
            </p:nvSpPr>
            <p:spPr bwMode="auto">
              <a:xfrm flipH="1">
                <a:off x="6505" y="9549"/>
                <a:ext cx="3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313" name="Line 409"/>
              <p:cNvSpPr>
                <a:spLocks noChangeShapeType="1"/>
              </p:cNvSpPr>
              <p:nvPr/>
            </p:nvSpPr>
            <p:spPr bwMode="auto">
              <a:xfrm flipH="1">
                <a:off x="6505" y="9465"/>
                <a:ext cx="3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314" name="Line 410"/>
              <p:cNvSpPr>
                <a:spLocks noChangeShapeType="1"/>
              </p:cNvSpPr>
              <p:nvPr/>
            </p:nvSpPr>
            <p:spPr bwMode="auto">
              <a:xfrm flipH="1">
                <a:off x="6505" y="9379"/>
                <a:ext cx="33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315" name="Line 411"/>
              <p:cNvSpPr>
                <a:spLocks noChangeShapeType="1"/>
              </p:cNvSpPr>
              <p:nvPr/>
            </p:nvSpPr>
            <p:spPr bwMode="auto">
              <a:xfrm flipH="1">
                <a:off x="6505" y="9294"/>
                <a:ext cx="3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316" name="Line 412"/>
              <p:cNvSpPr>
                <a:spLocks noChangeShapeType="1"/>
              </p:cNvSpPr>
              <p:nvPr/>
            </p:nvSpPr>
            <p:spPr bwMode="auto">
              <a:xfrm flipH="1">
                <a:off x="6474" y="9210"/>
                <a:ext cx="6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317" name="Rectangle 413"/>
              <p:cNvSpPr>
                <a:spLocks noChangeArrowheads="1"/>
              </p:cNvSpPr>
              <p:nvPr/>
            </p:nvSpPr>
            <p:spPr bwMode="auto">
              <a:xfrm>
                <a:off x="6023" y="9109"/>
                <a:ext cx="506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eaLnBrk="0" hangingPunct="0"/>
                <a:r>
                  <a:rPr lang="en-US" sz="1000">
                    <a:solidFill>
                      <a:srgbClr val="000000"/>
                    </a:solidFill>
                  </a:rPr>
                  <a:t>200</a:t>
                </a:r>
                <a:endParaRPr lang="cs-CZ" sz="1000">
                  <a:latin typeface="Times New Roman" pitchFamily="18" charset="0"/>
                </a:endParaRPr>
              </a:p>
            </p:txBody>
          </p:sp>
          <p:sp>
            <p:nvSpPr>
              <p:cNvPr id="252318" name="Line 414"/>
              <p:cNvSpPr>
                <a:spLocks noChangeShapeType="1"/>
              </p:cNvSpPr>
              <p:nvPr/>
            </p:nvSpPr>
            <p:spPr bwMode="auto">
              <a:xfrm>
                <a:off x="6538" y="9210"/>
                <a:ext cx="372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319" name="Line 415"/>
              <p:cNvSpPr>
                <a:spLocks noChangeShapeType="1"/>
              </p:cNvSpPr>
              <p:nvPr/>
            </p:nvSpPr>
            <p:spPr bwMode="auto">
              <a:xfrm flipH="1">
                <a:off x="6505" y="9124"/>
                <a:ext cx="33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320" name="Line 416"/>
              <p:cNvSpPr>
                <a:spLocks noChangeShapeType="1"/>
              </p:cNvSpPr>
              <p:nvPr/>
            </p:nvSpPr>
            <p:spPr bwMode="auto">
              <a:xfrm flipH="1">
                <a:off x="6505" y="9039"/>
                <a:ext cx="3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321" name="Line 417"/>
              <p:cNvSpPr>
                <a:spLocks noChangeShapeType="1"/>
              </p:cNvSpPr>
              <p:nvPr/>
            </p:nvSpPr>
            <p:spPr bwMode="auto">
              <a:xfrm flipH="1">
                <a:off x="6505" y="8954"/>
                <a:ext cx="3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322" name="Line 418"/>
              <p:cNvSpPr>
                <a:spLocks noChangeShapeType="1"/>
              </p:cNvSpPr>
              <p:nvPr/>
            </p:nvSpPr>
            <p:spPr bwMode="auto">
              <a:xfrm flipH="1">
                <a:off x="6505" y="8869"/>
                <a:ext cx="33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323" name="Line 419"/>
              <p:cNvSpPr>
                <a:spLocks noChangeShapeType="1"/>
              </p:cNvSpPr>
              <p:nvPr/>
            </p:nvSpPr>
            <p:spPr bwMode="auto">
              <a:xfrm flipH="1">
                <a:off x="6474" y="8784"/>
                <a:ext cx="6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324" name="Rectangle 420"/>
              <p:cNvSpPr>
                <a:spLocks noChangeArrowheads="1"/>
              </p:cNvSpPr>
              <p:nvPr/>
            </p:nvSpPr>
            <p:spPr bwMode="auto">
              <a:xfrm>
                <a:off x="6020" y="8678"/>
                <a:ext cx="449" cy="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eaLnBrk="0" hangingPunct="0"/>
                <a:r>
                  <a:rPr lang="en-US" sz="1000">
                    <a:solidFill>
                      <a:srgbClr val="000000"/>
                    </a:solidFill>
                  </a:rPr>
                  <a:t>210</a:t>
                </a:r>
                <a:endParaRPr lang="cs-CZ" sz="1000">
                  <a:latin typeface="Times New Roman" pitchFamily="18" charset="0"/>
                </a:endParaRPr>
              </a:p>
            </p:txBody>
          </p:sp>
          <p:sp>
            <p:nvSpPr>
              <p:cNvPr id="252325" name="Line 421"/>
              <p:cNvSpPr>
                <a:spLocks noChangeShapeType="1"/>
              </p:cNvSpPr>
              <p:nvPr/>
            </p:nvSpPr>
            <p:spPr bwMode="auto">
              <a:xfrm>
                <a:off x="6538" y="8784"/>
                <a:ext cx="3720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326" name="Line 422"/>
              <p:cNvSpPr>
                <a:spLocks noChangeShapeType="1"/>
              </p:cNvSpPr>
              <p:nvPr/>
            </p:nvSpPr>
            <p:spPr bwMode="auto">
              <a:xfrm>
                <a:off x="6538" y="12185"/>
                <a:ext cx="3720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327" name="Line 423"/>
              <p:cNvSpPr>
                <a:spLocks noChangeShapeType="1"/>
              </p:cNvSpPr>
              <p:nvPr/>
            </p:nvSpPr>
            <p:spPr bwMode="auto">
              <a:xfrm>
                <a:off x="6538" y="12185"/>
                <a:ext cx="1" cy="6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328" name="Rectangle 424"/>
              <p:cNvSpPr>
                <a:spLocks noChangeArrowheads="1"/>
              </p:cNvSpPr>
              <p:nvPr/>
            </p:nvSpPr>
            <p:spPr bwMode="auto">
              <a:xfrm>
                <a:off x="6405" y="12266"/>
                <a:ext cx="555" cy="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eaLnBrk="0" hangingPunct="0"/>
                <a:r>
                  <a:rPr lang="en-US" sz="1000">
                    <a:solidFill>
                      <a:srgbClr val="000000"/>
                    </a:solidFill>
                  </a:rPr>
                  <a:t>1970</a:t>
                </a:r>
                <a:endParaRPr lang="cs-CZ" sz="1000">
                  <a:latin typeface="Times New Roman" pitchFamily="18" charset="0"/>
                </a:endParaRPr>
              </a:p>
            </p:txBody>
          </p:sp>
          <p:sp>
            <p:nvSpPr>
              <p:cNvPr id="252329" name="Line 425"/>
              <p:cNvSpPr>
                <a:spLocks noChangeShapeType="1"/>
              </p:cNvSpPr>
              <p:nvPr/>
            </p:nvSpPr>
            <p:spPr bwMode="auto">
              <a:xfrm flipV="1">
                <a:off x="6538" y="8784"/>
                <a:ext cx="1" cy="340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330" name="Line 426"/>
              <p:cNvSpPr>
                <a:spLocks noChangeShapeType="1"/>
              </p:cNvSpPr>
              <p:nvPr/>
            </p:nvSpPr>
            <p:spPr bwMode="auto">
              <a:xfrm>
                <a:off x="6631" y="12185"/>
                <a:ext cx="1" cy="3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331" name="Line 427"/>
              <p:cNvSpPr>
                <a:spLocks noChangeShapeType="1"/>
              </p:cNvSpPr>
              <p:nvPr/>
            </p:nvSpPr>
            <p:spPr bwMode="auto">
              <a:xfrm>
                <a:off x="6723" y="12185"/>
                <a:ext cx="1" cy="3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332" name="Line 428"/>
              <p:cNvSpPr>
                <a:spLocks noChangeShapeType="1"/>
              </p:cNvSpPr>
              <p:nvPr/>
            </p:nvSpPr>
            <p:spPr bwMode="auto">
              <a:xfrm>
                <a:off x="6817" y="12185"/>
                <a:ext cx="1" cy="3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333" name="Line 429"/>
              <p:cNvSpPr>
                <a:spLocks noChangeShapeType="1"/>
              </p:cNvSpPr>
              <p:nvPr/>
            </p:nvSpPr>
            <p:spPr bwMode="auto">
              <a:xfrm>
                <a:off x="6910" y="12185"/>
                <a:ext cx="1" cy="3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334" name="Line 430"/>
              <p:cNvSpPr>
                <a:spLocks noChangeShapeType="1"/>
              </p:cNvSpPr>
              <p:nvPr/>
            </p:nvSpPr>
            <p:spPr bwMode="auto">
              <a:xfrm>
                <a:off x="7003" y="12185"/>
                <a:ext cx="1" cy="3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335" name="Line 431"/>
              <p:cNvSpPr>
                <a:spLocks noChangeShapeType="1"/>
              </p:cNvSpPr>
              <p:nvPr/>
            </p:nvSpPr>
            <p:spPr bwMode="auto">
              <a:xfrm>
                <a:off x="7095" y="12185"/>
                <a:ext cx="1" cy="3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336" name="Line 432"/>
              <p:cNvSpPr>
                <a:spLocks noChangeShapeType="1"/>
              </p:cNvSpPr>
              <p:nvPr/>
            </p:nvSpPr>
            <p:spPr bwMode="auto">
              <a:xfrm>
                <a:off x="7190" y="12185"/>
                <a:ext cx="1" cy="3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337" name="Line 433"/>
              <p:cNvSpPr>
                <a:spLocks noChangeShapeType="1"/>
              </p:cNvSpPr>
              <p:nvPr/>
            </p:nvSpPr>
            <p:spPr bwMode="auto">
              <a:xfrm>
                <a:off x="7282" y="12185"/>
                <a:ext cx="1" cy="3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338" name="Line 434"/>
              <p:cNvSpPr>
                <a:spLocks noChangeShapeType="1"/>
              </p:cNvSpPr>
              <p:nvPr/>
            </p:nvSpPr>
            <p:spPr bwMode="auto">
              <a:xfrm>
                <a:off x="7375" y="12185"/>
                <a:ext cx="1" cy="3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339" name="Line 435"/>
              <p:cNvSpPr>
                <a:spLocks noChangeShapeType="1"/>
              </p:cNvSpPr>
              <p:nvPr/>
            </p:nvSpPr>
            <p:spPr bwMode="auto">
              <a:xfrm>
                <a:off x="7468" y="12185"/>
                <a:ext cx="1" cy="6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340" name="Rectangle 436"/>
              <p:cNvSpPr>
                <a:spLocks noChangeArrowheads="1"/>
              </p:cNvSpPr>
              <p:nvPr/>
            </p:nvSpPr>
            <p:spPr bwMode="auto">
              <a:xfrm>
                <a:off x="7192" y="12274"/>
                <a:ext cx="558" cy="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eaLnBrk="0" hangingPunct="0"/>
                <a:r>
                  <a:rPr lang="en-US" sz="1000">
                    <a:solidFill>
                      <a:srgbClr val="000000"/>
                    </a:solidFill>
                  </a:rPr>
                  <a:t>1980</a:t>
                </a:r>
                <a:endParaRPr lang="cs-CZ" sz="1000">
                  <a:latin typeface="Times New Roman" pitchFamily="18" charset="0"/>
                </a:endParaRPr>
              </a:p>
            </p:txBody>
          </p:sp>
          <p:sp>
            <p:nvSpPr>
              <p:cNvPr id="252341" name="Line 437"/>
              <p:cNvSpPr>
                <a:spLocks noChangeShapeType="1"/>
              </p:cNvSpPr>
              <p:nvPr/>
            </p:nvSpPr>
            <p:spPr bwMode="auto">
              <a:xfrm flipV="1">
                <a:off x="7468" y="8784"/>
                <a:ext cx="1" cy="340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342" name="Line 438"/>
              <p:cNvSpPr>
                <a:spLocks noChangeShapeType="1"/>
              </p:cNvSpPr>
              <p:nvPr/>
            </p:nvSpPr>
            <p:spPr bwMode="auto">
              <a:xfrm>
                <a:off x="7561" y="12185"/>
                <a:ext cx="1" cy="3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343" name="Line 439"/>
              <p:cNvSpPr>
                <a:spLocks noChangeShapeType="1"/>
              </p:cNvSpPr>
              <p:nvPr/>
            </p:nvSpPr>
            <p:spPr bwMode="auto">
              <a:xfrm>
                <a:off x="7654" y="12185"/>
                <a:ext cx="1" cy="3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344" name="Line 440"/>
              <p:cNvSpPr>
                <a:spLocks noChangeShapeType="1"/>
              </p:cNvSpPr>
              <p:nvPr/>
            </p:nvSpPr>
            <p:spPr bwMode="auto">
              <a:xfrm>
                <a:off x="7747" y="12185"/>
                <a:ext cx="1" cy="3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345" name="Line 441"/>
              <p:cNvSpPr>
                <a:spLocks noChangeShapeType="1"/>
              </p:cNvSpPr>
              <p:nvPr/>
            </p:nvSpPr>
            <p:spPr bwMode="auto">
              <a:xfrm>
                <a:off x="7839" y="12185"/>
                <a:ext cx="1" cy="3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346" name="Line 442"/>
              <p:cNvSpPr>
                <a:spLocks noChangeShapeType="1"/>
              </p:cNvSpPr>
              <p:nvPr/>
            </p:nvSpPr>
            <p:spPr bwMode="auto">
              <a:xfrm>
                <a:off x="7933" y="12185"/>
                <a:ext cx="1" cy="3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347" name="Line 443"/>
              <p:cNvSpPr>
                <a:spLocks noChangeShapeType="1"/>
              </p:cNvSpPr>
              <p:nvPr/>
            </p:nvSpPr>
            <p:spPr bwMode="auto">
              <a:xfrm>
                <a:off x="8025" y="12185"/>
                <a:ext cx="1" cy="3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348" name="Line 444"/>
              <p:cNvSpPr>
                <a:spLocks noChangeShapeType="1"/>
              </p:cNvSpPr>
              <p:nvPr/>
            </p:nvSpPr>
            <p:spPr bwMode="auto">
              <a:xfrm>
                <a:off x="8119" y="12185"/>
                <a:ext cx="1" cy="3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349" name="Line 445"/>
              <p:cNvSpPr>
                <a:spLocks noChangeShapeType="1"/>
              </p:cNvSpPr>
              <p:nvPr/>
            </p:nvSpPr>
            <p:spPr bwMode="auto">
              <a:xfrm>
                <a:off x="8212" y="12185"/>
                <a:ext cx="1" cy="3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350" name="Line 446"/>
              <p:cNvSpPr>
                <a:spLocks noChangeShapeType="1"/>
              </p:cNvSpPr>
              <p:nvPr/>
            </p:nvSpPr>
            <p:spPr bwMode="auto">
              <a:xfrm>
                <a:off x="8305" y="12185"/>
                <a:ext cx="1" cy="3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351" name="Line 447"/>
              <p:cNvSpPr>
                <a:spLocks noChangeShapeType="1"/>
              </p:cNvSpPr>
              <p:nvPr/>
            </p:nvSpPr>
            <p:spPr bwMode="auto">
              <a:xfrm>
                <a:off x="8398" y="12185"/>
                <a:ext cx="1" cy="6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352" name="Rectangle 448"/>
              <p:cNvSpPr>
                <a:spLocks noChangeArrowheads="1"/>
              </p:cNvSpPr>
              <p:nvPr/>
            </p:nvSpPr>
            <p:spPr bwMode="auto">
              <a:xfrm>
                <a:off x="8169" y="12269"/>
                <a:ext cx="549" cy="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eaLnBrk="0" hangingPunct="0"/>
                <a:r>
                  <a:rPr lang="en-US" sz="1000">
                    <a:solidFill>
                      <a:srgbClr val="000000"/>
                    </a:solidFill>
                  </a:rPr>
                  <a:t>1990</a:t>
                </a:r>
                <a:endParaRPr lang="cs-CZ" sz="1000">
                  <a:latin typeface="Times New Roman" pitchFamily="18" charset="0"/>
                </a:endParaRPr>
              </a:p>
            </p:txBody>
          </p:sp>
          <p:sp>
            <p:nvSpPr>
              <p:cNvPr id="252353" name="Line 449"/>
              <p:cNvSpPr>
                <a:spLocks noChangeShapeType="1"/>
              </p:cNvSpPr>
              <p:nvPr/>
            </p:nvSpPr>
            <p:spPr bwMode="auto">
              <a:xfrm flipV="1">
                <a:off x="8398" y="8784"/>
                <a:ext cx="1" cy="340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354" name="Line 450"/>
              <p:cNvSpPr>
                <a:spLocks noChangeShapeType="1"/>
              </p:cNvSpPr>
              <p:nvPr/>
            </p:nvSpPr>
            <p:spPr bwMode="auto">
              <a:xfrm>
                <a:off x="8491" y="12185"/>
                <a:ext cx="1" cy="3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355" name="Line 451"/>
              <p:cNvSpPr>
                <a:spLocks noChangeShapeType="1"/>
              </p:cNvSpPr>
              <p:nvPr/>
            </p:nvSpPr>
            <p:spPr bwMode="auto">
              <a:xfrm>
                <a:off x="8584" y="12185"/>
                <a:ext cx="1" cy="3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356" name="Line 452"/>
              <p:cNvSpPr>
                <a:spLocks noChangeShapeType="1"/>
              </p:cNvSpPr>
              <p:nvPr/>
            </p:nvSpPr>
            <p:spPr bwMode="auto">
              <a:xfrm>
                <a:off x="8677" y="12185"/>
                <a:ext cx="1" cy="3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357" name="Line 453"/>
              <p:cNvSpPr>
                <a:spLocks noChangeShapeType="1"/>
              </p:cNvSpPr>
              <p:nvPr/>
            </p:nvSpPr>
            <p:spPr bwMode="auto">
              <a:xfrm>
                <a:off x="8770" y="12185"/>
                <a:ext cx="1" cy="3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358" name="Line 454"/>
              <p:cNvSpPr>
                <a:spLocks noChangeShapeType="1"/>
              </p:cNvSpPr>
              <p:nvPr/>
            </p:nvSpPr>
            <p:spPr bwMode="auto">
              <a:xfrm>
                <a:off x="8863" y="12185"/>
                <a:ext cx="1" cy="3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359" name="Line 455"/>
              <p:cNvSpPr>
                <a:spLocks noChangeShapeType="1"/>
              </p:cNvSpPr>
              <p:nvPr/>
            </p:nvSpPr>
            <p:spPr bwMode="auto">
              <a:xfrm>
                <a:off x="8956" y="12185"/>
                <a:ext cx="1" cy="3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360" name="Line 456"/>
              <p:cNvSpPr>
                <a:spLocks noChangeShapeType="1"/>
              </p:cNvSpPr>
              <p:nvPr/>
            </p:nvSpPr>
            <p:spPr bwMode="auto">
              <a:xfrm>
                <a:off x="9050" y="12185"/>
                <a:ext cx="1" cy="3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361" name="Line 457"/>
              <p:cNvSpPr>
                <a:spLocks noChangeShapeType="1"/>
              </p:cNvSpPr>
              <p:nvPr/>
            </p:nvSpPr>
            <p:spPr bwMode="auto">
              <a:xfrm>
                <a:off x="9142" y="12185"/>
                <a:ext cx="1" cy="3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362" name="Line 458"/>
              <p:cNvSpPr>
                <a:spLocks noChangeShapeType="1"/>
              </p:cNvSpPr>
              <p:nvPr/>
            </p:nvSpPr>
            <p:spPr bwMode="auto">
              <a:xfrm>
                <a:off x="9235" y="12185"/>
                <a:ext cx="1" cy="3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363" name="Line 459"/>
              <p:cNvSpPr>
                <a:spLocks noChangeShapeType="1"/>
              </p:cNvSpPr>
              <p:nvPr/>
            </p:nvSpPr>
            <p:spPr bwMode="auto">
              <a:xfrm>
                <a:off x="9328" y="12185"/>
                <a:ext cx="1" cy="6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364" name="Rectangle 460"/>
              <p:cNvSpPr>
                <a:spLocks noChangeArrowheads="1"/>
              </p:cNvSpPr>
              <p:nvPr/>
            </p:nvSpPr>
            <p:spPr bwMode="auto">
              <a:xfrm>
                <a:off x="9100" y="12260"/>
                <a:ext cx="501" cy="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eaLnBrk="0" hangingPunct="0"/>
                <a:r>
                  <a:rPr lang="en-US" sz="1000">
                    <a:solidFill>
                      <a:srgbClr val="000000"/>
                    </a:solidFill>
                  </a:rPr>
                  <a:t>2000</a:t>
                </a:r>
                <a:endParaRPr lang="cs-CZ" sz="1000">
                  <a:latin typeface="Times New Roman" pitchFamily="18" charset="0"/>
                </a:endParaRPr>
              </a:p>
            </p:txBody>
          </p:sp>
          <p:sp>
            <p:nvSpPr>
              <p:cNvPr id="252365" name="Line 461"/>
              <p:cNvSpPr>
                <a:spLocks noChangeShapeType="1"/>
              </p:cNvSpPr>
              <p:nvPr/>
            </p:nvSpPr>
            <p:spPr bwMode="auto">
              <a:xfrm flipV="1">
                <a:off x="9328" y="8784"/>
                <a:ext cx="1" cy="340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366" name="Line 462"/>
              <p:cNvSpPr>
                <a:spLocks noChangeShapeType="1"/>
              </p:cNvSpPr>
              <p:nvPr/>
            </p:nvSpPr>
            <p:spPr bwMode="auto">
              <a:xfrm>
                <a:off x="9421" y="12185"/>
                <a:ext cx="1" cy="3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367" name="Line 463"/>
              <p:cNvSpPr>
                <a:spLocks noChangeShapeType="1"/>
              </p:cNvSpPr>
              <p:nvPr/>
            </p:nvSpPr>
            <p:spPr bwMode="auto">
              <a:xfrm>
                <a:off x="9514" y="12185"/>
                <a:ext cx="1" cy="3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368" name="Line 464"/>
              <p:cNvSpPr>
                <a:spLocks noChangeShapeType="1"/>
              </p:cNvSpPr>
              <p:nvPr/>
            </p:nvSpPr>
            <p:spPr bwMode="auto">
              <a:xfrm>
                <a:off x="9607" y="12185"/>
                <a:ext cx="1" cy="3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369" name="Line 465"/>
              <p:cNvSpPr>
                <a:spLocks noChangeShapeType="1"/>
              </p:cNvSpPr>
              <p:nvPr/>
            </p:nvSpPr>
            <p:spPr bwMode="auto">
              <a:xfrm>
                <a:off x="9699" y="12185"/>
                <a:ext cx="1" cy="3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370" name="Line 466"/>
              <p:cNvSpPr>
                <a:spLocks noChangeShapeType="1"/>
              </p:cNvSpPr>
              <p:nvPr/>
            </p:nvSpPr>
            <p:spPr bwMode="auto">
              <a:xfrm>
                <a:off x="9793" y="12185"/>
                <a:ext cx="2" cy="3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371" name="Line 467"/>
              <p:cNvSpPr>
                <a:spLocks noChangeShapeType="1"/>
              </p:cNvSpPr>
              <p:nvPr/>
            </p:nvSpPr>
            <p:spPr bwMode="auto">
              <a:xfrm>
                <a:off x="9887" y="12185"/>
                <a:ext cx="1" cy="3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372" name="Line 468"/>
              <p:cNvSpPr>
                <a:spLocks noChangeShapeType="1"/>
              </p:cNvSpPr>
              <p:nvPr/>
            </p:nvSpPr>
            <p:spPr bwMode="auto">
              <a:xfrm>
                <a:off x="9979" y="12185"/>
                <a:ext cx="1" cy="3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373" name="Line 469"/>
              <p:cNvSpPr>
                <a:spLocks noChangeShapeType="1"/>
              </p:cNvSpPr>
              <p:nvPr/>
            </p:nvSpPr>
            <p:spPr bwMode="auto">
              <a:xfrm>
                <a:off x="10072" y="12185"/>
                <a:ext cx="1" cy="3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374" name="Line 470"/>
              <p:cNvSpPr>
                <a:spLocks noChangeShapeType="1"/>
              </p:cNvSpPr>
              <p:nvPr/>
            </p:nvSpPr>
            <p:spPr bwMode="auto">
              <a:xfrm>
                <a:off x="10166" y="12185"/>
                <a:ext cx="1" cy="3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375" name="Line 471"/>
              <p:cNvSpPr>
                <a:spLocks noChangeShapeType="1"/>
              </p:cNvSpPr>
              <p:nvPr/>
            </p:nvSpPr>
            <p:spPr bwMode="auto">
              <a:xfrm>
                <a:off x="10258" y="12185"/>
                <a:ext cx="1" cy="6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376" name="Rectangle 472"/>
              <p:cNvSpPr>
                <a:spLocks noChangeArrowheads="1"/>
              </p:cNvSpPr>
              <p:nvPr/>
            </p:nvSpPr>
            <p:spPr bwMode="auto">
              <a:xfrm>
                <a:off x="10014" y="12263"/>
                <a:ext cx="573" cy="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eaLnBrk="0" hangingPunct="0"/>
                <a:r>
                  <a:rPr lang="en-US" sz="1000">
                    <a:solidFill>
                      <a:srgbClr val="000000"/>
                    </a:solidFill>
                  </a:rPr>
                  <a:t>2010</a:t>
                </a:r>
                <a:endParaRPr lang="cs-CZ" sz="1000">
                  <a:latin typeface="Times New Roman" pitchFamily="18" charset="0"/>
                </a:endParaRPr>
              </a:p>
            </p:txBody>
          </p:sp>
          <p:sp>
            <p:nvSpPr>
              <p:cNvPr id="252377" name="Line 473"/>
              <p:cNvSpPr>
                <a:spLocks noChangeShapeType="1"/>
              </p:cNvSpPr>
              <p:nvPr/>
            </p:nvSpPr>
            <p:spPr bwMode="auto">
              <a:xfrm flipV="1">
                <a:off x="10258" y="8784"/>
                <a:ext cx="1" cy="340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378" name="Line 474"/>
              <p:cNvSpPr>
                <a:spLocks noChangeShapeType="1"/>
              </p:cNvSpPr>
              <p:nvPr/>
            </p:nvSpPr>
            <p:spPr bwMode="auto">
              <a:xfrm flipV="1">
                <a:off x="6538" y="10787"/>
                <a:ext cx="93" cy="14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379" name="Line 475"/>
              <p:cNvSpPr>
                <a:spLocks noChangeShapeType="1"/>
              </p:cNvSpPr>
              <p:nvPr/>
            </p:nvSpPr>
            <p:spPr bwMode="auto">
              <a:xfrm flipV="1">
                <a:off x="6631" y="10572"/>
                <a:ext cx="92" cy="21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380" name="Line 476"/>
              <p:cNvSpPr>
                <a:spLocks noChangeShapeType="1"/>
              </p:cNvSpPr>
              <p:nvPr/>
            </p:nvSpPr>
            <p:spPr bwMode="auto">
              <a:xfrm>
                <a:off x="6723" y="10572"/>
                <a:ext cx="94" cy="11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381" name="Line 477"/>
              <p:cNvSpPr>
                <a:spLocks noChangeShapeType="1"/>
              </p:cNvSpPr>
              <p:nvPr/>
            </p:nvSpPr>
            <p:spPr bwMode="auto">
              <a:xfrm flipV="1">
                <a:off x="6817" y="10589"/>
                <a:ext cx="93" cy="9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382" name="Line 478"/>
              <p:cNvSpPr>
                <a:spLocks noChangeShapeType="1"/>
              </p:cNvSpPr>
              <p:nvPr/>
            </p:nvSpPr>
            <p:spPr bwMode="auto">
              <a:xfrm>
                <a:off x="6910" y="10589"/>
                <a:ext cx="93" cy="6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383" name="Line 479"/>
              <p:cNvSpPr>
                <a:spLocks noChangeShapeType="1"/>
              </p:cNvSpPr>
              <p:nvPr/>
            </p:nvSpPr>
            <p:spPr bwMode="auto">
              <a:xfrm>
                <a:off x="7003" y="10649"/>
                <a:ext cx="92" cy="16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384" name="Line 480"/>
              <p:cNvSpPr>
                <a:spLocks noChangeShapeType="1"/>
              </p:cNvSpPr>
              <p:nvPr/>
            </p:nvSpPr>
            <p:spPr bwMode="auto">
              <a:xfrm flipV="1">
                <a:off x="7095" y="10798"/>
                <a:ext cx="95" cy="1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385" name="Line 481"/>
              <p:cNvSpPr>
                <a:spLocks noChangeShapeType="1"/>
              </p:cNvSpPr>
              <p:nvPr/>
            </p:nvSpPr>
            <p:spPr bwMode="auto">
              <a:xfrm>
                <a:off x="7190" y="10798"/>
                <a:ext cx="92" cy="5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386" name="Line 482"/>
              <p:cNvSpPr>
                <a:spLocks noChangeShapeType="1"/>
              </p:cNvSpPr>
              <p:nvPr/>
            </p:nvSpPr>
            <p:spPr bwMode="auto">
              <a:xfrm>
                <a:off x="7282" y="10850"/>
                <a:ext cx="93" cy="2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387" name="Line 483"/>
              <p:cNvSpPr>
                <a:spLocks noChangeShapeType="1"/>
              </p:cNvSpPr>
              <p:nvPr/>
            </p:nvSpPr>
            <p:spPr bwMode="auto">
              <a:xfrm>
                <a:off x="7375" y="10870"/>
                <a:ext cx="93" cy="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388" name="Line 484"/>
              <p:cNvSpPr>
                <a:spLocks noChangeShapeType="1"/>
              </p:cNvSpPr>
              <p:nvPr/>
            </p:nvSpPr>
            <p:spPr bwMode="auto">
              <a:xfrm>
                <a:off x="7468" y="10926"/>
                <a:ext cx="93" cy="35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389" name="Line 485"/>
              <p:cNvSpPr>
                <a:spLocks noChangeShapeType="1"/>
              </p:cNvSpPr>
              <p:nvPr/>
            </p:nvSpPr>
            <p:spPr bwMode="auto">
              <a:xfrm flipV="1">
                <a:off x="7561" y="11257"/>
                <a:ext cx="93" cy="2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390" name="Line 486"/>
              <p:cNvSpPr>
                <a:spLocks noChangeShapeType="1"/>
              </p:cNvSpPr>
              <p:nvPr/>
            </p:nvSpPr>
            <p:spPr bwMode="auto">
              <a:xfrm>
                <a:off x="7654" y="11257"/>
                <a:ext cx="93" cy="20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391" name="Line 487"/>
              <p:cNvSpPr>
                <a:spLocks noChangeShapeType="1"/>
              </p:cNvSpPr>
              <p:nvPr/>
            </p:nvSpPr>
            <p:spPr bwMode="auto">
              <a:xfrm>
                <a:off x="7747" y="11463"/>
                <a:ext cx="92" cy="5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392" name="Line 488"/>
              <p:cNvSpPr>
                <a:spLocks noChangeShapeType="1"/>
              </p:cNvSpPr>
              <p:nvPr/>
            </p:nvSpPr>
            <p:spPr bwMode="auto">
              <a:xfrm flipV="1">
                <a:off x="7839" y="11451"/>
                <a:ext cx="94" cy="6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393" name="Line 489"/>
              <p:cNvSpPr>
                <a:spLocks noChangeShapeType="1"/>
              </p:cNvSpPr>
              <p:nvPr/>
            </p:nvSpPr>
            <p:spPr bwMode="auto">
              <a:xfrm>
                <a:off x="7933" y="11451"/>
                <a:ext cx="92" cy="13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394" name="Line 490"/>
              <p:cNvSpPr>
                <a:spLocks noChangeShapeType="1"/>
              </p:cNvSpPr>
              <p:nvPr/>
            </p:nvSpPr>
            <p:spPr bwMode="auto">
              <a:xfrm flipV="1">
                <a:off x="8025" y="11526"/>
                <a:ext cx="94" cy="5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395" name="Line 491"/>
              <p:cNvSpPr>
                <a:spLocks noChangeShapeType="1"/>
              </p:cNvSpPr>
              <p:nvPr/>
            </p:nvSpPr>
            <p:spPr bwMode="auto">
              <a:xfrm flipV="1">
                <a:off x="8119" y="11487"/>
                <a:ext cx="93" cy="3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396" name="Line 492"/>
              <p:cNvSpPr>
                <a:spLocks noChangeShapeType="1"/>
              </p:cNvSpPr>
              <p:nvPr/>
            </p:nvSpPr>
            <p:spPr bwMode="auto">
              <a:xfrm>
                <a:off x="8212" y="11487"/>
                <a:ext cx="93" cy="10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397" name="Line 493"/>
              <p:cNvSpPr>
                <a:spLocks noChangeShapeType="1"/>
              </p:cNvSpPr>
              <p:nvPr/>
            </p:nvSpPr>
            <p:spPr bwMode="auto">
              <a:xfrm flipV="1">
                <a:off x="8305" y="11580"/>
                <a:ext cx="93" cy="1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398" name="Line 494"/>
              <p:cNvSpPr>
                <a:spLocks noChangeShapeType="1"/>
              </p:cNvSpPr>
              <p:nvPr/>
            </p:nvSpPr>
            <p:spPr bwMode="auto">
              <a:xfrm>
                <a:off x="8398" y="11580"/>
                <a:ext cx="93" cy="2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399" name="Line 495"/>
              <p:cNvSpPr>
                <a:spLocks noChangeShapeType="1"/>
              </p:cNvSpPr>
              <p:nvPr/>
            </p:nvSpPr>
            <p:spPr bwMode="auto">
              <a:xfrm>
                <a:off x="8491" y="11602"/>
                <a:ext cx="93" cy="2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400" name="Line 496"/>
              <p:cNvSpPr>
                <a:spLocks noChangeShapeType="1"/>
              </p:cNvSpPr>
              <p:nvPr/>
            </p:nvSpPr>
            <p:spPr bwMode="auto">
              <a:xfrm flipV="1">
                <a:off x="8584" y="11596"/>
                <a:ext cx="93" cy="3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401" name="Line 497"/>
              <p:cNvSpPr>
                <a:spLocks noChangeShapeType="1"/>
              </p:cNvSpPr>
              <p:nvPr/>
            </p:nvSpPr>
            <p:spPr bwMode="auto">
              <a:xfrm>
                <a:off x="8677" y="11596"/>
                <a:ext cx="93" cy="25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402" name="Line 498"/>
              <p:cNvSpPr>
                <a:spLocks noChangeShapeType="1"/>
              </p:cNvSpPr>
              <p:nvPr/>
            </p:nvSpPr>
            <p:spPr bwMode="auto">
              <a:xfrm flipV="1">
                <a:off x="8770" y="11662"/>
                <a:ext cx="93" cy="18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403" name="Line 499"/>
              <p:cNvSpPr>
                <a:spLocks noChangeShapeType="1"/>
              </p:cNvSpPr>
              <p:nvPr/>
            </p:nvSpPr>
            <p:spPr bwMode="auto">
              <a:xfrm>
                <a:off x="8863" y="11662"/>
                <a:ext cx="93" cy="7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404" name="Line 500"/>
              <p:cNvSpPr>
                <a:spLocks noChangeShapeType="1"/>
              </p:cNvSpPr>
              <p:nvPr/>
            </p:nvSpPr>
            <p:spPr bwMode="auto">
              <a:xfrm>
                <a:off x="8956" y="11736"/>
                <a:ext cx="94" cy="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405" name="Line 501"/>
              <p:cNvSpPr>
                <a:spLocks noChangeShapeType="1"/>
              </p:cNvSpPr>
              <p:nvPr/>
            </p:nvSpPr>
            <p:spPr bwMode="auto">
              <a:xfrm>
                <a:off x="9050" y="11745"/>
                <a:ext cx="92" cy="9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406" name="Line 502"/>
              <p:cNvSpPr>
                <a:spLocks noChangeShapeType="1"/>
              </p:cNvSpPr>
              <p:nvPr/>
            </p:nvSpPr>
            <p:spPr bwMode="auto">
              <a:xfrm>
                <a:off x="9142" y="11844"/>
                <a:ext cx="93" cy="4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407" name="Line 503"/>
              <p:cNvSpPr>
                <a:spLocks noChangeShapeType="1"/>
              </p:cNvSpPr>
              <p:nvPr/>
            </p:nvSpPr>
            <p:spPr bwMode="auto">
              <a:xfrm flipV="1">
                <a:off x="9235" y="11808"/>
                <a:ext cx="93" cy="8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408" name="Line 504"/>
              <p:cNvSpPr>
                <a:spLocks noChangeShapeType="1"/>
              </p:cNvSpPr>
              <p:nvPr/>
            </p:nvSpPr>
            <p:spPr bwMode="auto">
              <a:xfrm flipV="1">
                <a:off x="9328" y="11740"/>
                <a:ext cx="93" cy="6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409" name="Line 505"/>
              <p:cNvSpPr>
                <a:spLocks noChangeShapeType="1"/>
              </p:cNvSpPr>
              <p:nvPr/>
            </p:nvSpPr>
            <p:spPr bwMode="auto">
              <a:xfrm flipV="1">
                <a:off x="6538" y="9882"/>
                <a:ext cx="93" cy="17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410" name="Line 506"/>
              <p:cNvSpPr>
                <a:spLocks noChangeShapeType="1"/>
              </p:cNvSpPr>
              <p:nvPr/>
            </p:nvSpPr>
            <p:spPr bwMode="auto">
              <a:xfrm>
                <a:off x="6631" y="9882"/>
                <a:ext cx="92" cy="5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411" name="Line 507"/>
              <p:cNvSpPr>
                <a:spLocks noChangeShapeType="1"/>
              </p:cNvSpPr>
              <p:nvPr/>
            </p:nvSpPr>
            <p:spPr bwMode="auto">
              <a:xfrm flipV="1">
                <a:off x="6723" y="9777"/>
                <a:ext cx="94" cy="1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412" name="Line 508"/>
              <p:cNvSpPr>
                <a:spLocks noChangeShapeType="1"/>
              </p:cNvSpPr>
              <p:nvPr/>
            </p:nvSpPr>
            <p:spPr bwMode="auto">
              <a:xfrm flipV="1">
                <a:off x="6817" y="9651"/>
                <a:ext cx="93" cy="12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413" name="Line 509"/>
              <p:cNvSpPr>
                <a:spLocks noChangeShapeType="1"/>
              </p:cNvSpPr>
              <p:nvPr/>
            </p:nvSpPr>
            <p:spPr bwMode="auto">
              <a:xfrm>
                <a:off x="6910" y="9651"/>
                <a:ext cx="93" cy="3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414" name="Line 510"/>
              <p:cNvSpPr>
                <a:spLocks noChangeShapeType="1"/>
              </p:cNvSpPr>
              <p:nvPr/>
            </p:nvSpPr>
            <p:spPr bwMode="auto">
              <a:xfrm flipV="1">
                <a:off x="7003" y="9622"/>
                <a:ext cx="92" cy="6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415" name="Line 511"/>
              <p:cNvSpPr>
                <a:spLocks noChangeShapeType="1"/>
              </p:cNvSpPr>
              <p:nvPr/>
            </p:nvSpPr>
            <p:spPr bwMode="auto">
              <a:xfrm>
                <a:off x="7095" y="9622"/>
                <a:ext cx="95" cy="17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416" name="Line 512"/>
              <p:cNvSpPr>
                <a:spLocks noChangeShapeType="1"/>
              </p:cNvSpPr>
              <p:nvPr/>
            </p:nvSpPr>
            <p:spPr bwMode="auto">
              <a:xfrm flipV="1">
                <a:off x="7190" y="9589"/>
                <a:ext cx="92" cy="20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417" name="Line 513"/>
              <p:cNvSpPr>
                <a:spLocks noChangeShapeType="1"/>
              </p:cNvSpPr>
              <p:nvPr/>
            </p:nvSpPr>
            <p:spPr bwMode="auto">
              <a:xfrm>
                <a:off x="7282" y="9589"/>
                <a:ext cx="93" cy="21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418" name="Line 514"/>
              <p:cNvSpPr>
                <a:spLocks noChangeShapeType="1"/>
              </p:cNvSpPr>
              <p:nvPr/>
            </p:nvSpPr>
            <p:spPr bwMode="auto">
              <a:xfrm flipV="1">
                <a:off x="7375" y="9705"/>
                <a:ext cx="93" cy="9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419" name="Line 515"/>
              <p:cNvSpPr>
                <a:spLocks noChangeShapeType="1"/>
              </p:cNvSpPr>
              <p:nvPr/>
            </p:nvSpPr>
            <p:spPr bwMode="auto">
              <a:xfrm>
                <a:off x="7468" y="9705"/>
                <a:ext cx="93" cy="6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420" name="Line 516"/>
              <p:cNvSpPr>
                <a:spLocks noChangeShapeType="1"/>
              </p:cNvSpPr>
              <p:nvPr/>
            </p:nvSpPr>
            <p:spPr bwMode="auto">
              <a:xfrm flipV="1">
                <a:off x="7561" y="9622"/>
                <a:ext cx="93" cy="1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421" name="Line 517"/>
              <p:cNvSpPr>
                <a:spLocks noChangeShapeType="1"/>
              </p:cNvSpPr>
              <p:nvPr/>
            </p:nvSpPr>
            <p:spPr bwMode="auto">
              <a:xfrm>
                <a:off x="7654" y="9622"/>
                <a:ext cx="93" cy="8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422" name="Line 518"/>
              <p:cNvSpPr>
                <a:spLocks noChangeShapeType="1"/>
              </p:cNvSpPr>
              <p:nvPr/>
            </p:nvSpPr>
            <p:spPr bwMode="auto">
              <a:xfrm>
                <a:off x="7747" y="9703"/>
                <a:ext cx="92" cy="10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423" name="Line 519"/>
              <p:cNvSpPr>
                <a:spLocks noChangeShapeType="1"/>
              </p:cNvSpPr>
              <p:nvPr/>
            </p:nvSpPr>
            <p:spPr bwMode="auto">
              <a:xfrm>
                <a:off x="7839" y="9811"/>
                <a:ext cx="94" cy="2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424" name="Line 520"/>
              <p:cNvSpPr>
                <a:spLocks noChangeShapeType="1"/>
              </p:cNvSpPr>
              <p:nvPr/>
            </p:nvSpPr>
            <p:spPr bwMode="auto">
              <a:xfrm flipV="1">
                <a:off x="7933" y="9684"/>
                <a:ext cx="92" cy="152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425" name="Line 521"/>
              <p:cNvSpPr>
                <a:spLocks noChangeShapeType="1"/>
              </p:cNvSpPr>
              <p:nvPr/>
            </p:nvSpPr>
            <p:spPr bwMode="auto">
              <a:xfrm flipV="1">
                <a:off x="8025" y="9560"/>
                <a:ext cx="94" cy="124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426" name="Line 522"/>
              <p:cNvSpPr>
                <a:spLocks noChangeShapeType="1"/>
              </p:cNvSpPr>
              <p:nvPr/>
            </p:nvSpPr>
            <p:spPr bwMode="auto">
              <a:xfrm>
                <a:off x="8119" y="9560"/>
                <a:ext cx="93" cy="98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427" name="Line 523"/>
              <p:cNvSpPr>
                <a:spLocks noChangeShapeType="1"/>
              </p:cNvSpPr>
              <p:nvPr/>
            </p:nvSpPr>
            <p:spPr bwMode="auto">
              <a:xfrm flipV="1">
                <a:off x="8212" y="9554"/>
                <a:ext cx="93" cy="104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428" name="Line 524"/>
              <p:cNvSpPr>
                <a:spLocks noChangeShapeType="1"/>
              </p:cNvSpPr>
              <p:nvPr/>
            </p:nvSpPr>
            <p:spPr bwMode="auto">
              <a:xfrm flipV="1">
                <a:off x="8305" y="9449"/>
                <a:ext cx="93" cy="105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429" name="Line 525"/>
              <p:cNvSpPr>
                <a:spLocks noChangeShapeType="1"/>
              </p:cNvSpPr>
              <p:nvPr/>
            </p:nvSpPr>
            <p:spPr bwMode="auto">
              <a:xfrm flipV="1">
                <a:off x="8398" y="9401"/>
                <a:ext cx="93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430" name="Line 526"/>
              <p:cNvSpPr>
                <a:spLocks noChangeShapeType="1"/>
              </p:cNvSpPr>
              <p:nvPr/>
            </p:nvSpPr>
            <p:spPr bwMode="auto">
              <a:xfrm flipV="1">
                <a:off x="8491" y="9188"/>
                <a:ext cx="93" cy="21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431" name="Line 527"/>
              <p:cNvSpPr>
                <a:spLocks noChangeShapeType="1"/>
              </p:cNvSpPr>
              <p:nvPr/>
            </p:nvSpPr>
            <p:spPr bwMode="auto">
              <a:xfrm flipV="1">
                <a:off x="8584" y="9161"/>
                <a:ext cx="93" cy="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432" name="Line 528"/>
              <p:cNvSpPr>
                <a:spLocks noChangeShapeType="1"/>
              </p:cNvSpPr>
              <p:nvPr/>
            </p:nvSpPr>
            <p:spPr bwMode="auto">
              <a:xfrm>
                <a:off x="8677" y="9161"/>
                <a:ext cx="93" cy="3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433" name="Line 529"/>
              <p:cNvSpPr>
                <a:spLocks noChangeShapeType="1"/>
              </p:cNvSpPr>
              <p:nvPr/>
            </p:nvSpPr>
            <p:spPr bwMode="auto">
              <a:xfrm flipV="1">
                <a:off x="8770" y="9186"/>
                <a:ext cx="93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434" name="Line 530"/>
              <p:cNvSpPr>
                <a:spLocks noChangeShapeType="1"/>
              </p:cNvSpPr>
              <p:nvPr/>
            </p:nvSpPr>
            <p:spPr bwMode="auto">
              <a:xfrm>
                <a:off x="8863" y="9186"/>
                <a:ext cx="93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435" name="Line 531"/>
              <p:cNvSpPr>
                <a:spLocks noChangeShapeType="1"/>
              </p:cNvSpPr>
              <p:nvPr/>
            </p:nvSpPr>
            <p:spPr bwMode="auto">
              <a:xfrm>
                <a:off x="8956" y="9210"/>
                <a:ext cx="94" cy="3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436" name="Line 532"/>
              <p:cNvSpPr>
                <a:spLocks noChangeShapeType="1"/>
              </p:cNvSpPr>
              <p:nvPr/>
            </p:nvSpPr>
            <p:spPr bwMode="auto">
              <a:xfrm>
                <a:off x="9050" y="9249"/>
                <a:ext cx="92" cy="5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437" name="Line 533"/>
              <p:cNvSpPr>
                <a:spLocks noChangeShapeType="1"/>
              </p:cNvSpPr>
              <p:nvPr/>
            </p:nvSpPr>
            <p:spPr bwMode="auto">
              <a:xfrm flipV="1">
                <a:off x="9142" y="9270"/>
                <a:ext cx="93" cy="3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438" name="Line 534"/>
              <p:cNvSpPr>
                <a:spLocks noChangeShapeType="1"/>
              </p:cNvSpPr>
              <p:nvPr/>
            </p:nvSpPr>
            <p:spPr bwMode="auto">
              <a:xfrm>
                <a:off x="9235" y="9270"/>
                <a:ext cx="93" cy="20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439" name="Line 535"/>
              <p:cNvSpPr>
                <a:spLocks noChangeShapeType="1"/>
              </p:cNvSpPr>
              <p:nvPr/>
            </p:nvSpPr>
            <p:spPr bwMode="auto">
              <a:xfrm>
                <a:off x="9328" y="9472"/>
                <a:ext cx="93" cy="9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440" name="Line 536"/>
              <p:cNvSpPr>
                <a:spLocks noChangeShapeType="1"/>
              </p:cNvSpPr>
              <p:nvPr/>
            </p:nvSpPr>
            <p:spPr bwMode="auto">
              <a:xfrm>
                <a:off x="9421" y="9564"/>
                <a:ext cx="93" cy="13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441" name="Line 537"/>
              <p:cNvSpPr>
                <a:spLocks noChangeShapeType="1"/>
              </p:cNvSpPr>
              <p:nvPr/>
            </p:nvSpPr>
            <p:spPr bwMode="auto">
              <a:xfrm flipV="1">
                <a:off x="6538" y="10002"/>
                <a:ext cx="93" cy="13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442" name="Line 538"/>
              <p:cNvSpPr>
                <a:spLocks noChangeShapeType="1"/>
              </p:cNvSpPr>
              <p:nvPr/>
            </p:nvSpPr>
            <p:spPr bwMode="auto">
              <a:xfrm flipV="1">
                <a:off x="6631" y="9756"/>
                <a:ext cx="92" cy="24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443" name="Line 539"/>
              <p:cNvSpPr>
                <a:spLocks noChangeShapeType="1"/>
              </p:cNvSpPr>
              <p:nvPr/>
            </p:nvSpPr>
            <p:spPr bwMode="auto">
              <a:xfrm>
                <a:off x="6723" y="9756"/>
                <a:ext cx="94" cy="18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444" name="Line 540"/>
              <p:cNvSpPr>
                <a:spLocks noChangeShapeType="1"/>
              </p:cNvSpPr>
              <p:nvPr/>
            </p:nvSpPr>
            <p:spPr bwMode="auto">
              <a:xfrm>
                <a:off x="6817" y="9937"/>
                <a:ext cx="93" cy="57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445" name="Line 541"/>
              <p:cNvSpPr>
                <a:spLocks noChangeShapeType="1"/>
              </p:cNvSpPr>
              <p:nvPr/>
            </p:nvSpPr>
            <p:spPr bwMode="auto">
              <a:xfrm>
                <a:off x="6910" y="9994"/>
                <a:ext cx="93" cy="125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446" name="Line 542"/>
              <p:cNvSpPr>
                <a:spLocks noChangeShapeType="1"/>
              </p:cNvSpPr>
              <p:nvPr/>
            </p:nvSpPr>
            <p:spPr bwMode="auto">
              <a:xfrm>
                <a:off x="7003" y="10119"/>
                <a:ext cx="92" cy="137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447" name="Line 543"/>
              <p:cNvSpPr>
                <a:spLocks noChangeShapeType="1"/>
              </p:cNvSpPr>
              <p:nvPr/>
            </p:nvSpPr>
            <p:spPr bwMode="auto">
              <a:xfrm flipV="1">
                <a:off x="7095" y="10131"/>
                <a:ext cx="95" cy="125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448" name="Line 544"/>
              <p:cNvSpPr>
                <a:spLocks noChangeShapeType="1"/>
              </p:cNvSpPr>
              <p:nvPr/>
            </p:nvSpPr>
            <p:spPr bwMode="auto">
              <a:xfrm flipV="1">
                <a:off x="7190" y="9989"/>
                <a:ext cx="92" cy="14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449" name="Line 545"/>
              <p:cNvSpPr>
                <a:spLocks noChangeShapeType="1"/>
              </p:cNvSpPr>
              <p:nvPr/>
            </p:nvSpPr>
            <p:spPr bwMode="auto">
              <a:xfrm>
                <a:off x="7282" y="9989"/>
                <a:ext cx="93" cy="44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450" name="Line 546"/>
              <p:cNvSpPr>
                <a:spLocks noChangeShapeType="1"/>
              </p:cNvSpPr>
              <p:nvPr/>
            </p:nvSpPr>
            <p:spPr bwMode="auto">
              <a:xfrm flipV="1">
                <a:off x="7375" y="10022"/>
                <a:ext cx="93" cy="1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451" name="Line 547"/>
              <p:cNvSpPr>
                <a:spLocks noChangeShapeType="1"/>
              </p:cNvSpPr>
              <p:nvPr/>
            </p:nvSpPr>
            <p:spPr bwMode="auto">
              <a:xfrm flipV="1">
                <a:off x="7468" y="10010"/>
                <a:ext cx="93" cy="1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452" name="Line 548"/>
              <p:cNvSpPr>
                <a:spLocks noChangeShapeType="1"/>
              </p:cNvSpPr>
              <p:nvPr/>
            </p:nvSpPr>
            <p:spPr bwMode="auto">
              <a:xfrm flipV="1">
                <a:off x="7561" y="10000"/>
                <a:ext cx="93" cy="1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453" name="Line 549"/>
              <p:cNvSpPr>
                <a:spLocks noChangeShapeType="1"/>
              </p:cNvSpPr>
              <p:nvPr/>
            </p:nvSpPr>
            <p:spPr bwMode="auto">
              <a:xfrm flipV="1">
                <a:off x="7654" y="9730"/>
                <a:ext cx="93" cy="27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454" name="Line 550"/>
              <p:cNvSpPr>
                <a:spLocks noChangeShapeType="1"/>
              </p:cNvSpPr>
              <p:nvPr/>
            </p:nvSpPr>
            <p:spPr bwMode="auto">
              <a:xfrm flipV="1">
                <a:off x="7747" y="9728"/>
                <a:ext cx="92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455" name="Line 551"/>
              <p:cNvSpPr>
                <a:spLocks noChangeShapeType="1"/>
              </p:cNvSpPr>
              <p:nvPr/>
            </p:nvSpPr>
            <p:spPr bwMode="auto">
              <a:xfrm>
                <a:off x="7839" y="9728"/>
                <a:ext cx="94" cy="28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456" name="Line 552"/>
              <p:cNvSpPr>
                <a:spLocks noChangeShapeType="1"/>
              </p:cNvSpPr>
              <p:nvPr/>
            </p:nvSpPr>
            <p:spPr bwMode="auto">
              <a:xfrm flipV="1">
                <a:off x="7933" y="9702"/>
                <a:ext cx="92" cy="3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457" name="Line 553"/>
              <p:cNvSpPr>
                <a:spLocks noChangeShapeType="1"/>
              </p:cNvSpPr>
              <p:nvPr/>
            </p:nvSpPr>
            <p:spPr bwMode="auto">
              <a:xfrm>
                <a:off x="8025" y="9702"/>
                <a:ext cx="94" cy="11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458" name="Line 554"/>
              <p:cNvSpPr>
                <a:spLocks noChangeShapeType="1"/>
              </p:cNvSpPr>
              <p:nvPr/>
            </p:nvSpPr>
            <p:spPr bwMode="auto">
              <a:xfrm flipV="1">
                <a:off x="8119" y="9605"/>
                <a:ext cx="93" cy="20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459" name="Line 555"/>
              <p:cNvSpPr>
                <a:spLocks noChangeShapeType="1"/>
              </p:cNvSpPr>
              <p:nvPr/>
            </p:nvSpPr>
            <p:spPr bwMode="auto">
              <a:xfrm>
                <a:off x="8212" y="9605"/>
                <a:ext cx="93" cy="11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460" name="Line 556"/>
              <p:cNvSpPr>
                <a:spLocks noChangeShapeType="1"/>
              </p:cNvSpPr>
              <p:nvPr/>
            </p:nvSpPr>
            <p:spPr bwMode="auto">
              <a:xfrm flipV="1">
                <a:off x="8305" y="9668"/>
                <a:ext cx="93" cy="47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461" name="Line 557"/>
              <p:cNvSpPr>
                <a:spLocks noChangeShapeType="1"/>
              </p:cNvSpPr>
              <p:nvPr/>
            </p:nvSpPr>
            <p:spPr bwMode="auto">
              <a:xfrm flipV="1">
                <a:off x="8398" y="9614"/>
                <a:ext cx="93" cy="54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462" name="Line 558"/>
              <p:cNvSpPr>
                <a:spLocks noChangeShapeType="1"/>
              </p:cNvSpPr>
              <p:nvPr/>
            </p:nvSpPr>
            <p:spPr bwMode="auto">
              <a:xfrm>
                <a:off x="8491" y="9614"/>
                <a:ext cx="93" cy="16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463" name="Line 559"/>
              <p:cNvSpPr>
                <a:spLocks noChangeShapeType="1"/>
              </p:cNvSpPr>
              <p:nvPr/>
            </p:nvSpPr>
            <p:spPr bwMode="auto">
              <a:xfrm flipV="1">
                <a:off x="8584" y="9632"/>
                <a:ext cx="93" cy="14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464" name="Line 560"/>
              <p:cNvSpPr>
                <a:spLocks noChangeShapeType="1"/>
              </p:cNvSpPr>
              <p:nvPr/>
            </p:nvSpPr>
            <p:spPr bwMode="auto">
              <a:xfrm>
                <a:off x="8677" y="9632"/>
                <a:ext cx="93" cy="15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465" name="Line 561"/>
              <p:cNvSpPr>
                <a:spLocks noChangeShapeType="1"/>
              </p:cNvSpPr>
              <p:nvPr/>
            </p:nvSpPr>
            <p:spPr bwMode="auto">
              <a:xfrm flipV="1">
                <a:off x="8770" y="9637"/>
                <a:ext cx="93" cy="15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466" name="Line 562"/>
              <p:cNvSpPr>
                <a:spLocks noChangeShapeType="1"/>
              </p:cNvSpPr>
              <p:nvPr/>
            </p:nvSpPr>
            <p:spPr bwMode="auto">
              <a:xfrm>
                <a:off x="8863" y="9637"/>
                <a:ext cx="93" cy="473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467" name="Line 563"/>
              <p:cNvSpPr>
                <a:spLocks noChangeShapeType="1"/>
              </p:cNvSpPr>
              <p:nvPr/>
            </p:nvSpPr>
            <p:spPr bwMode="auto">
              <a:xfrm flipV="1">
                <a:off x="8956" y="10081"/>
                <a:ext cx="94" cy="29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468" name="Line 564"/>
              <p:cNvSpPr>
                <a:spLocks noChangeShapeType="1"/>
              </p:cNvSpPr>
              <p:nvPr/>
            </p:nvSpPr>
            <p:spPr bwMode="auto">
              <a:xfrm>
                <a:off x="9050" y="10081"/>
                <a:ext cx="92" cy="9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469" name="Line 565"/>
              <p:cNvSpPr>
                <a:spLocks noChangeShapeType="1"/>
              </p:cNvSpPr>
              <p:nvPr/>
            </p:nvSpPr>
            <p:spPr bwMode="auto">
              <a:xfrm flipV="1">
                <a:off x="9142" y="10098"/>
                <a:ext cx="93" cy="75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470" name="Line 566"/>
              <p:cNvSpPr>
                <a:spLocks noChangeShapeType="1"/>
              </p:cNvSpPr>
              <p:nvPr/>
            </p:nvSpPr>
            <p:spPr bwMode="auto">
              <a:xfrm>
                <a:off x="9235" y="10098"/>
                <a:ext cx="93" cy="74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471" name="Line 567"/>
              <p:cNvSpPr>
                <a:spLocks noChangeShapeType="1"/>
              </p:cNvSpPr>
              <p:nvPr/>
            </p:nvSpPr>
            <p:spPr bwMode="auto">
              <a:xfrm flipV="1">
                <a:off x="9328" y="10134"/>
                <a:ext cx="93" cy="3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472" name="Line 568"/>
              <p:cNvSpPr>
                <a:spLocks noChangeShapeType="1"/>
              </p:cNvSpPr>
              <p:nvPr/>
            </p:nvSpPr>
            <p:spPr bwMode="auto">
              <a:xfrm>
                <a:off x="9421" y="10134"/>
                <a:ext cx="93" cy="18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473" name="Line 569"/>
              <p:cNvSpPr>
                <a:spLocks noChangeShapeType="1"/>
              </p:cNvSpPr>
              <p:nvPr/>
            </p:nvSpPr>
            <p:spPr bwMode="auto">
              <a:xfrm>
                <a:off x="6538" y="9624"/>
                <a:ext cx="93" cy="185"/>
              </a:xfrm>
              <a:prstGeom prst="line">
                <a:avLst/>
              </a:prstGeom>
              <a:noFill/>
              <a:ln w="38100" cmpd="dbl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474" name="Line 570"/>
              <p:cNvSpPr>
                <a:spLocks noChangeShapeType="1"/>
              </p:cNvSpPr>
              <p:nvPr/>
            </p:nvSpPr>
            <p:spPr bwMode="auto">
              <a:xfrm>
                <a:off x="6631" y="9809"/>
                <a:ext cx="92" cy="86"/>
              </a:xfrm>
              <a:prstGeom prst="line">
                <a:avLst/>
              </a:prstGeom>
              <a:noFill/>
              <a:ln w="38100" cmpd="dbl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475" name="Line 571"/>
              <p:cNvSpPr>
                <a:spLocks noChangeShapeType="1"/>
              </p:cNvSpPr>
              <p:nvPr/>
            </p:nvSpPr>
            <p:spPr bwMode="auto">
              <a:xfrm>
                <a:off x="6723" y="9895"/>
                <a:ext cx="94" cy="105"/>
              </a:xfrm>
              <a:prstGeom prst="line">
                <a:avLst/>
              </a:prstGeom>
              <a:noFill/>
              <a:ln w="38100" cmpd="dbl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476" name="Line 572"/>
              <p:cNvSpPr>
                <a:spLocks noChangeShapeType="1"/>
              </p:cNvSpPr>
              <p:nvPr/>
            </p:nvSpPr>
            <p:spPr bwMode="auto">
              <a:xfrm flipV="1">
                <a:off x="6817" y="9850"/>
                <a:ext cx="93" cy="150"/>
              </a:xfrm>
              <a:prstGeom prst="line">
                <a:avLst/>
              </a:prstGeom>
              <a:noFill/>
              <a:ln w="38100" cmpd="dbl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477" name="Line 573"/>
              <p:cNvSpPr>
                <a:spLocks noChangeShapeType="1"/>
              </p:cNvSpPr>
              <p:nvPr/>
            </p:nvSpPr>
            <p:spPr bwMode="auto">
              <a:xfrm>
                <a:off x="6910" y="9850"/>
                <a:ext cx="93" cy="27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478" name="Line 574"/>
              <p:cNvSpPr>
                <a:spLocks noChangeShapeType="1"/>
              </p:cNvSpPr>
              <p:nvPr/>
            </p:nvSpPr>
            <p:spPr bwMode="auto">
              <a:xfrm>
                <a:off x="7003" y="10126"/>
                <a:ext cx="92" cy="47"/>
              </a:xfrm>
              <a:prstGeom prst="line">
                <a:avLst/>
              </a:prstGeom>
              <a:noFill/>
              <a:ln w="38100" cmpd="dbl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479" name="Line 575"/>
              <p:cNvSpPr>
                <a:spLocks noChangeShapeType="1"/>
              </p:cNvSpPr>
              <p:nvPr/>
            </p:nvSpPr>
            <p:spPr bwMode="auto">
              <a:xfrm flipV="1">
                <a:off x="7095" y="10160"/>
                <a:ext cx="95" cy="13"/>
              </a:xfrm>
              <a:prstGeom prst="line">
                <a:avLst/>
              </a:prstGeom>
              <a:noFill/>
              <a:ln w="38100" cmpd="dbl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480" name="Line 576"/>
              <p:cNvSpPr>
                <a:spLocks noChangeShapeType="1"/>
              </p:cNvSpPr>
              <p:nvPr/>
            </p:nvSpPr>
            <p:spPr bwMode="auto">
              <a:xfrm>
                <a:off x="7190" y="10160"/>
                <a:ext cx="92" cy="336"/>
              </a:xfrm>
              <a:prstGeom prst="line">
                <a:avLst/>
              </a:prstGeom>
              <a:noFill/>
              <a:ln w="38100" cmpd="dbl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481" name="Line 577"/>
              <p:cNvSpPr>
                <a:spLocks noChangeShapeType="1"/>
              </p:cNvSpPr>
              <p:nvPr/>
            </p:nvSpPr>
            <p:spPr bwMode="auto">
              <a:xfrm>
                <a:off x="7282" y="10496"/>
                <a:ext cx="93" cy="30"/>
              </a:xfrm>
              <a:prstGeom prst="line">
                <a:avLst/>
              </a:prstGeom>
              <a:noFill/>
              <a:ln w="38100" cmpd="dbl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482" name="Line 578"/>
              <p:cNvSpPr>
                <a:spLocks noChangeShapeType="1"/>
              </p:cNvSpPr>
              <p:nvPr/>
            </p:nvSpPr>
            <p:spPr bwMode="auto">
              <a:xfrm flipV="1">
                <a:off x="7375" y="10377"/>
                <a:ext cx="93" cy="149"/>
              </a:xfrm>
              <a:prstGeom prst="line">
                <a:avLst/>
              </a:prstGeom>
              <a:noFill/>
              <a:ln w="38100" cmpd="dbl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483" name="Line 579"/>
              <p:cNvSpPr>
                <a:spLocks noChangeShapeType="1"/>
              </p:cNvSpPr>
              <p:nvPr/>
            </p:nvSpPr>
            <p:spPr bwMode="auto">
              <a:xfrm>
                <a:off x="7468" y="10377"/>
                <a:ext cx="93" cy="86"/>
              </a:xfrm>
              <a:prstGeom prst="line">
                <a:avLst/>
              </a:prstGeom>
              <a:noFill/>
              <a:ln w="38100" cmpd="dbl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484" name="Line 580"/>
              <p:cNvSpPr>
                <a:spLocks noChangeShapeType="1"/>
              </p:cNvSpPr>
              <p:nvPr/>
            </p:nvSpPr>
            <p:spPr bwMode="auto">
              <a:xfrm flipV="1">
                <a:off x="7561" y="10423"/>
                <a:ext cx="93" cy="40"/>
              </a:xfrm>
              <a:prstGeom prst="line">
                <a:avLst/>
              </a:prstGeom>
              <a:noFill/>
              <a:ln w="38100" cmpd="dbl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485" name="Line 581"/>
              <p:cNvSpPr>
                <a:spLocks noChangeShapeType="1"/>
              </p:cNvSpPr>
              <p:nvPr/>
            </p:nvSpPr>
            <p:spPr bwMode="auto">
              <a:xfrm>
                <a:off x="7654" y="10423"/>
                <a:ext cx="93" cy="134"/>
              </a:xfrm>
              <a:prstGeom prst="line">
                <a:avLst/>
              </a:prstGeom>
              <a:noFill/>
              <a:ln w="38100" cmpd="dbl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486" name="Line 582"/>
              <p:cNvSpPr>
                <a:spLocks noChangeShapeType="1"/>
              </p:cNvSpPr>
              <p:nvPr/>
            </p:nvSpPr>
            <p:spPr bwMode="auto">
              <a:xfrm flipV="1">
                <a:off x="7747" y="10432"/>
                <a:ext cx="92" cy="125"/>
              </a:xfrm>
              <a:prstGeom prst="line">
                <a:avLst/>
              </a:prstGeom>
              <a:noFill/>
              <a:ln w="38100" cmpd="dbl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487" name="Line 583"/>
              <p:cNvSpPr>
                <a:spLocks noChangeShapeType="1"/>
              </p:cNvSpPr>
              <p:nvPr/>
            </p:nvSpPr>
            <p:spPr bwMode="auto">
              <a:xfrm>
                <a:off x="7839" y="10432"/>
                <a:ext cx="94" cy="238"/>
              </a:xfrm>
              <a:prstGeom prst="line">
                <a:avLst/>
              </a:prstGeom>
              <a:noFill/>
              <a:ln w="38100" cmpd="dbl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488" name="Line 584"/>
              <p:cNvSpPr>
                <a:spLocks noChangeShapeType="1"/>
              </p:cNvSpPr>
              <p:nvPr/>
            </p:nvSpPr>
            <p:spPr bwMode="auto">
              <a:xfrm>
                <a:off x="7933" y="10670"/>
                <a:ext cx="92" cy="118"/>
              </a:xfrm>
              <a:prstGeom prst="line">
                <a:avLst/>
              </a:prstGeom>
              <a:noFill/>
              <a:ln w="38100" cmpd="dbl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489" name="Line 585"/>
              <p:cNvSpPr>
                <a:spLocks noChangeShapeType="1"/>
              </p:cNvSpPr>
              <p:nvPr/>
            </p:nvSpPr>
            <p:spPr bwMode="auto">
              <a:xfrm flipV="1">
                <a:off x="8025" y="10665"/>
                <a:ext cx="94" cy="123"/>
              </a:xfrm>
              <a:prstGeom prst="line">
                <a:avLst/>
              </a:prstGeom>
              <a:noFill/>
              <a:ln w="38100" cmpd="dbl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490" name="Line 586"/>
              <p:cNvSpPr>
                <a:spLocks noChangeShapeType="1"/>
              </p:cNvSpPr>
              <p:nvPr/>
            </p:nvSpPr>
            <p:spPr bwMode="auto">
              <a:xfrm>
                <a:off x="8119" y="10665"/>
                <a:ext cx="93" cy="103"/>
              </a:xfrm>
              <a:prstGeom prst="line">
                <a:avLst/>
              </a:prstGeom>
              <a:noFill/>
              <a:ln w="38100" cmpd="dbl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491" name="Line 587"/>
              <p:cNvSpPr>
                <a:spLocks noChangeShapeType="1"/>
              </p:cNvSpPr>
              <p:nvPr/>
            </p:nvSpPr>
            <p:spPr bwMode="auto">
              <a:xfrm>
                <a:off x="8212" y="10768"/>
                <a:ext cx="93" cy="76"/>
              </a:xfrm>
              <a:prstGeom prst="line">
                <a:avLst/>
              </a:prstGeom>
              <a:noFill/>
              <a:ln w="38100" cmpd="dbl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492" name="Line 588"/>
              <p:cNvSpPr>
                <a:spLocks noChangeShapeType="1"/>
              </p:cNvSpPr>
              <p:nvPr/>
            </p:nvSpPr>
            <p:spPr bwMode="auto">
              <a:xfrm>
                <a:off x="8305" y="10844"/>
                <a:ext cx="93" cy="36"/>
              </a:xfrm>
              <a:prstGeom prst="line">
                <a:avLst/>
              </a:prstGeom>
              <a:noFill/>
              <a:ln w="38100" cmpd="dbl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493" name="Line 589"/>
              <p:cNvSpPr>
                <a:spLocks noChangeShapeType="1"/>
              </p:cNvSpPr>
              <p:nvPr/>
            </p:nvSpPr>
            <p:spPr bwMode="auto">
              <a:xfrm>
                <a:off x="8398" y="10880"/>
                <a:ext cx="93" cy="111"/>
              </a:xfrm>
              <a:prstGeom prst="line">
                <a:avLst/>
              </a:prstGeom>
              <a:noFill/>
              <a:ln w="38100" cmpd="dbl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494" name="Line 590"/>
              <p:cNvSpPr>
                <a:spLocks noChangeShapeType="1"/>
              </p:cNvSpPr>
              <p:nvPr/>
            </p:nvSpPr>
            <p:spPr bwMode="auto">
              <a:xfrm flipV="1">
                <a:off x="8491" y="10951"/>
                <a:ext cx="93" cy="40"/>
              </a:xfrm>
              <a:prstGeom prst="line">
                <a:avLst/>
              </a:prstGeom>
              <a:noFill/>
              <a:ln w="38100" cmpd="dbl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495" name="Line 591"/>
              <p:cNvSpPr>
                <a:spLocks noChangeShapeType="1"/>
              </p:cNvSpPr>
              <p:nvPr/>
            </p:nvSpPr>
            <p:spPr bwMode="auto">
              <a:xfrm>
                <a:off x="8584" y="10951"/>
                <a:ext cx="93" cy="33"/>
              </a:xfrm>
              <a:prstGeom prst="line">
                <a:avLst/>
              </a:prstGeom>
              <a:noFill/>
              <a:ln w="38100" cmpd="dbl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496" name="Line 592"/>
              <p:cNvSpPr>
                <a:spLocks noChangeShapeType="1"/>
              </p:cNvSpPr>
              <p:nvPr/>
            </p:nvSpPr>
            <p:spPr bwMode="auto">
              <a:xfrm>
                <a:off x="8677" y="10984"/>
                <a:ext cx="93" cy="130"/>
              </a:xfrm>
              <a:prstGeom prst="line">
                <a:avLst/>
              </a:prstGeom>
              <a:noFill/>
              <a:ln w="38100" cmpd="dbl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497" name="Line 593"/>
              <p:cNvSpPr>
                <a:spLocks noChangeShapeType="1"/>
              </p:cNvSpPr>
              <p:nvPr/>
            </p:nvSpPr>
            <p:spPr bwMode="auto">
              <a:xfrm>
                <a:off x="8770" y="11114"/>
                <a:ext cx="93" cy="96"/>
              </a:xfrm>
              <a:prstGeom prst="line">
                <a:avLst/>
              </a:prstGeom>
              <a:noFill/>
              <a:ln w="38100" cmpd="dbl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498" name="Line 594"/>
              <p:cNvSpPr>
                <a:spLocks noChangeShapeType="1"/>
              </p:cNvSpPr>
              <p:nvPr/>
            </p:nvSpPr>
            <p:spPr bwMode="auto">
              <a:xfrm>
                <a:off x="8863" y="11210"/>
                <a:ext cx="93" cy="265"/>
              </a:xfrm>
              <a:prstGeom prst="line">
                <a:avLst/>
              </a:prstGeom>
              <a:noFill/>
              <a:ln w="38100" cmpd="dbl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499" name="Line 595"/>
              <p:cNvSpPr>
                <a:spLocks noChangeShapeType="1"/>
              </p:cNvSpPr>
              <p:nvPr/>
            </p:nvSpPr>
            <p:spPr bwMode="auto">
              <a:xfrm>
                <a:off x="8956" y="11475"/>
                <a:ext cx="94" cy="61"/>
              </a:xfrm>
              <a:prstGeom prst="line">
                <a:avLst/>
              </a:prstGeom>
              <a:noFill/>
              <a:ln w="38100" cmpd="dbl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500" name="Line 596"/>
              <p:cNvSpPr>
                <a:spLocks noChangeShapeType="1"/>
              </p:cNvSpPr>
              <p:nvPr/>
            </p:nvSpPr>
            <p:spPr bwMode="auto">
              <a:xfrm>
                <a:off x="9050" y="11536"/>
                <a:ext cx="92" cy="212"/>
              </a:xfrm>
              <a:prstGeom prst="line">
                <a:avLst/>
              </a:prstGeom>
              <a:noFill/>
              <a:ln w="38100" cmpd="dbl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501" name="Line 597"/>
              <p:cNvSpPr>
                <a:spLocks noChangeShapeType="1"/>
              </p:cNvSpPr>
              <p:nvPr/>
            </p:nvSpPr>
            <p:spPr bwMode="auto">
              <a:xfrm flipV="1">
                <a:off x="9142" y="11743"/>
                <a:ext cx="93" cy="5"/>
              </a:xfrm>
              <a:prstGeom prst="line">
                <a:avLst/>
              </a:prstGeom>
              <a:noFill/>
              <a:ln w="38100" cmpd="dbl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502" name="Line 598"/>
              <p:cNvSpPr>
                <a:spLocks noChangeShapeType="1"/>
              </p:cNvSpPr>
              <p:nvPr/>
            </p:nvSpPr>
            <p:spPr bwMode="auto">
              <a:xfrm flipV="1">
                <a:off x="9235" y="11716"/>
                <a:ext cx="93" cy="27"/>
              </a:xfrm>
              <a:prstGeom prst="line">
                <a:avLst/>
              </a:prstGeom>
              <a:noFill/>
              <a:ln w="38100" cmpd="dbl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503" name="Line 599"/>
              <p:cNvSpPr>
                <a:spLocks noChangeShapeType="1"/>
              </p:cNvSpPr>
              <p:nvPr/>
            </p:nvSpPr>
            <p:spPr bwMode="auto">
              <a:xfrm>
                <a:off x="9328" y="11716"/>
                <a:ext cx="93" cy="230"/>
              </a:xfrm>
              <a:prstGeom prst="line">
                <a:avLst/>
              </a:prstGeom>
              <a:noFill/>
              <a:ln w="38100" cmpd="dbl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504" name="Line 600"/>
              <p:cNvSpPr>
                <a:spLocks noChangeShapeType="1"/>
              </p:cNvSpPr>
              <p:nvPr/>
            </p:nvSpPr>
            <p:spPr bwMode="auto">
              <a:xfrm>
                <a:off x="9421" y="11946"/>
                <a:ext cx="93" cy="60"/>
              </a:xfrm>
              <a:prstGeom prst="line">
                <a:avLst/>
              </a:prstGeom>
              <a:noFill/>
              <a:ln w="38100" cmpd="dbl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505" name="Freeform 601"/>
              <p:cNvSpPr>
                <a:spLocks/>
              </p:cNvSpPr>
              <p:nvPr/>
            </p:nvSpPr>
            <p:spPr bwMode="auto">
              <a:xfrm>
                <a:off x="6519" y="10916"/>
                <a:ext cx="39" cy="41"/>
              </a:xfrm>
              <a:custGeom>
                <a:avLst/>
                <a:gdLst>
                  <a:gd name="T0" fmla="*/ 0 w 69"/>
                  <a:gd name="T1" fmla="*/ 34 h 69"/>
                  <a:gd name="T2" fmla="*/ 35 w 69"/>
                  <a:gd name="T3" fmla="*/ 69 h 69"/>
                  <a:gd name="T4" fmla="*/ 69 w 69"/>
                  <a:gd name="T5" fmla="*/ 34 h 69"/>
                  <a:gd name="T6" fmla="*/ 35 w 69"/>
                  <a:gd name="T7" fmla="*/ 0 h 69"/>
                  <a:gd name="T8" fmla="*/ 0 w 69"/>
                  <a:gd name="T9" fmla="*/ 3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9">
                    <a:moveTo>
                      <a:pt x="0" y="34"/>
                    </a:moveTo>
                    <a:lnTo>
                      <a:pt x="35" y="69"/>
                    </a:lnTo>
                    <a:lnTo>
                      <a:pt x="69" y="34"/>
                    </a:lnTo>
                    <a:lnTo>
                      <a:pt x="35" y="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506" name="Freeform 602"/>
              <p:cNvSpPr>
                <a:spLocks/>
              </p:cNvSpPr>
              <p:nvPr/>
            </p:nvSpPr>
            <p:spPr bwMode="auto">
              <a:xfrm>
                <a:off x="6611" y="10767"/>
                <a:ext cx="39" cy="40"/>
              </a:xfrm>
              <a:custGeom>
                <a:avLst/>
                <a:gdLst>
                  <a:gd name="T0" fmla="*/ 0 w 69"/>
                  <a:gd name="T1" fmla="*/ 34 h 69"/>
                  <a:gd name="T2" fmla="*/ 35 w 69"/>
                  <a:gd name="T3" fmla="*/ 69 h 69"/>
                  <a:gd name="T4" fmla="*/ 69 w 69"/>
                  <a:gd name="T5" fmla="*/ 34 h 69"/>
                  <a:gd name="T6" fmla="*/ 35 w 69"/>
                  <a:gd name="T7" fmla="*/ 0 h 69"/>
                  <a:gd name="T8" fmla="*/ 0 w 69"/>
                  <a:gd name="T9" fmla="*/ 3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9">
                    <a:moveTo>
                      <a:pt x="0" y="34"/>
                    </a:moveTo>
                    <a:lnTo>
                      <a:pt x="35" y="69"/>
                    </a:lnTo>
                    <a:lnTo>
                      <a:pt x="69" y="34"/>
                    </a:lnTo>
                    <a:lnTo>
                      <a:pt x="35" y="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507" name="Freeform 603"/>
              <p:cNvSpPr>
                <a:spLocks/>
              </p:cNvSpPr>
              <p:nvPr/>
            </p:nvSpPr>
            <p:spPr bwMode="auto">
              <a:xfrm>
                <a:off x="6704" y="10552"/>
                <a:ext cx="40" cy="41"/>
              </a:xfrm>
              <a:custGeom>
                <a:avLst/>
                <a:gdLst>
                  <a:gd name="T0" fmla="*/ 0 w 68"/>
                  <a:gd name="T1" fmla="*/ 35 h 69"/>
                  <a:gd name="T2" fmla="*/ 34 w 68"/>
                  <a:gd name="T3" fmla="*/ 69 h 69"/>
                  <a:gd name="T4" fmla="*/ 68 w 68"/>
                  <a:gd name="T5" fmla="*/ 35 h 69"/>
                  <a:gd name="T6" fmla="*/ 34 w 68"/>
                  <a:gd name="T7" fmla="*/ 0 h 69"/>
                  <a:gd name="T8" fmla="*/ 0 w 68"/>
                  <a:gd name="T9" fmla="*/ 35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69">
                    <a:moveTo>
                      <a:pt x="0" y="35"/>
                    </a:moveTo>
                    <a:lnTo>
                      <a:pt x="34" y="69"/>
                    </a:lnTo>
                    <a:lnTo>
                      <a:pt x="68" y="35"/>
                    </a:lnTo>
                    <a:lnTo>
                      <a:pt x="34" y="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508" name="Freeform 604"/>
              <p:cNvSpPr>
                <a:spLocks/>
              </p:cNvSpPr>
              <p:nvPr/>
            </p:nvSpPr>
            <p:spPr bwMode="auto">
              <a:xfrm>
                <a:off x="6797" y="10665"/>
                <a:ext cx="39" cy="40"/>
              </a:xfrm>
              <a:custGeom>
                <a:avLst/>
                <a:gdLst>
                  <a:gd name="T0" fmla="*/ 0 w 68"/>
                  <a:gd name="T1" fmla="*/ 34 h 68"/>
                  <a:gd name="T2" fmla="*/ 34 w 68"/>
                  <a:gd name="T3" fmla="*/ 68 h 68"/>
                  <a:gd name="T4" fmla="*/ 68 w 68"/>
                  <a:gd name="T5" fmla="*/ 34 h 68"/>
                  <a:gd name="T6" fmla="*/ 34 w 68"/>
                  <a:gd name="T7" fmla="*/ 0 h 68"/>
                  <a:gd name="T8" fmla="*/ 0 w 68"/>
                  <a:gd name="T9" fmla="*/ 3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68">
                    <a:moveTo>
                      <a:pt x="0" y="34"/>
                    </a:moveTo>
                    <a:lnTo>
                      <a:pt x="34" y="68"/>
                    </a:lnTo>
                    <a:lnTo>
                      <a:pt x="68" y="34"/>
                    </a:lnTo>
                    <a:lnTo>
                      <a:pt x="34" y="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509" name="Freeform 605"/>
              <p:cNvSpPr>
                <a:spLocks/>
              </p:cNvSpPr>
              <p:nvPr/>
            </p:nvSpPr>
            <p:spPr bwMode="auto">
              <a:xfrm>
                <a:off x="6890" y="10568"/>
                <a:ext cx="40" cy="41"/>
              </a:xfrm>
              <a:custGeom>
                <a:avLst/>
                <a:gdLst>
                  <a:gd name="T0" fmla="*/ 0 w 69"/>
                  <a:gd name="T1" fmla="*/ 34 h 69"/>
                  <a:gd name="T2" fmla="*/ 34 w 69"/>
                  <a:gd name="T3" fmla="*/ 69 h 69"/>
                  <a:gd name="T4" fmla="*/ 69 w 69"/>
                  <a:gd name="T5" fmla="*/ 34 h 69"/>
                  <a:gd name="T6" fmla="*/ 34 w 69"/>
                  <a:gd name="T7" fmla="*/ 0 h 69"/>
                  <a:gd name="T8" fmla="*/ 0 w 69"/>
                  <a:gd name="T9" fmla="*/ 3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9">
                    <a:moveTo>
                      <a:pt x="0" y="34"/>
                    </a:moveTo>
                    <a:lnTo>
                      <a:pt x="34" y="69"/>
                    </a:lnTo>
                    <a:lnTo>
                      <a:pt x="69" y="34"/>
                    </a:lnTo>
                    <a:lnTo>
                      <a:pt x="34" y="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510" name="Freeform 606"/>
              <p:cNvSpPr>
                <a:spLocks/>
              </p:cNvSpPr>
              <p:nvPr/>
            </p:nvSpPr>
            <p:spPr bwMode="auto">
              <a:xfrm>
                <a:off x="6982" y="10628"/>
                <a:ext cx="40" cy="42"/>
              </a:xfrm>
              <a:custGeom>
                <a:avLst/>
                <a:gdLst>
                  <a:gd name="T0" fmla="*/ 0 w 68"/>
                  <a:gd name="T1" fmla="*/ 34 h 69"/>
                  <a:gd name="T2" fmla="*/ 34 w 68"/>
                  <a:gd name="T3" fmla="*/ 69 h 69"/>
                  <a:gd name="T4" fmla="*/ 68 w 68"/>
                  <a:gd name="T5" fmla="*/ 34 h 69"/>
                  <a:gd name="T6" fmla="*/ 34 w 68"/>
                  <a:gd name="T7" fmla="*/ 0 h 69"/>
                  <a:gd name="T8" fmla="*/ 0 w 68"/>
                  <a:gd name="T9" fmla="*/ 3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69">
                    <a:moveTo>
                      <a:pt x="0" y="34"/>
                    </a:moveTo>
                    <a:lnTo>
                      <a:pt x="34" y="69"/>
                    </a:lnTo>
                    <a:lnTo>
                      <a:pt x="68" y="34"/>
                    </a:lnTo>
                    <a:lnTo>
                      <a:pt x="34" y="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511" name="Freeform 607"/>
              <p:cNvSpPr>
                <a:spLocks/>
              </p:cNvSpPr>
              <p:nvPr/>
            </p:nvSpPr>
            <p:spPr bwMode="auto">
              <a:xfrm>
                <a:off x="7077" y="10795"/>
                <a:ext cx="38" cy="41"/>
              </a:xfrm>
              <a:custGeom>
                <a:avLst/>
                <a:gdLst>
                  <a:gd name="T0" fmla="*/ 0 w 69"/>
                  <a:gd name="T1" fmla="*/ 34 h 69"/>
                  <a:gd name="T2" fmla="*/ 34 w 69"/>
                  <a:gd name="T3" fmla="*/ 69 h 69"/>
                  <a:gd name="T4" fmla="*/ 69 w 69"/>
                  <a:gd name="T5" fmla="*/ 34 h 69"/>
                  <a:gd name="T6" fmla="*/ 34 w 69"/>
                  <a:gd name="T7" fmla="*/ 0 h 69"/>
                  <a:gd name="T8" fmla="*/ 0 w 69"/>
                  <a:gd name="T9" fmla="*/ 3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9">
                    <a:moveTo>
                      <a:pt x="0" y="34"/>
                    </a:moveTo>
                    <a:lnTo>
                      <a:pt x="34" y="69"/>
                    </a:lnTo>
                    <a:lnTo>
                      <a:pt x="69" y="34"/>
                    </a:lnTo>
                    <a:lnTo>
                      <a:pt x="34" y="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512" name="Freeform 608"/>
              <p:cNvSpPr>
                <a:spLocks/>
              </p:cNvSpPr>
              <p:nvPr/>
            </p:nvSpPr>
            <p:spPr bwMode="auto">
              <a:xfrm>
                <a:off x="7169" y="10778"/>
                <a:ext cx="39" cy="40"/>
              </a:xfrm>
              <a:custGeom>
                <a:avLst/>
                <a:gdLst>
                  <a:gd name="T0" fmla="*/ 0 w 69"/>
                  <a:gd name="T1" fmla="*/ 34 h 69"/>
                  <a:gd name="T2" fmla="*/ 34 w 69"/>
                  <a:gd name="T3" fmla="*/ 69 h 69"/>
                  <a:gd name="T4" fmla="*/ 69 w 69"/>
                  <a:gd name="T5" fmla="*/ 34 h 69"/>
                  <a:gd name="T6" fmla="*/ 34 w 69"/>
                  <a:gd name="T7" fmla="*/ 0 h 69"/>
                  <a:gd name="T8" fmla="*/ 0 w 69"/>
                  <a:gd name="T9" fmla="*/ 3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9">
                    <a:moveTo>
                      <a:pt x="0" y="34"/>
                    </a:moveTo>
                    <a:lnTo>
                      <a:pt x="34" y="69"/>
                    </a:lnTo>
                    <a:lnTo>
                      <a:pt x="69" y="34"/>
                    </a:lnTo>
                    <a:lnTo>
                      <a:pt x="34" y="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513" name="Freeform 609"/>
              <p:cNvSpPr>
                <a:spLocks/>
              </p:cNvSpPr>
              <p:nvPr/>
            </p:nvSpPr>
            <p:spPr bwMode="auto">
              <a:xfrm>
                <a:off x="7263" y="10830"/>
                <a:ext cx="38" cy="40"/>
              </a:xfrm>
              <a:custGeom>
                <a:avLst/>
                <a:gdLst>
                  <a:gd name="T0" fmla="*/ 0 w 69"/>
                  <a:gd name="T1" fmla="*/ 35 h 69"/>
                  <a:gd name="T2" fmla="*/ 34 w 69"/>
                  <a:gd name="T3" fmla="*/ 69 h 69"/>
                  <a:gd name="T4" fmla="*/ 69 w 69"/>
                  <a:gd name="T5" fmla="*/ 35 h 69"/>
                  <a:gd name="T6" fmla="*/ 34 w 69"/>
                  <a:gd name="T7" fmla="*/ 0 h 69"/>
                  <a:gd name="T8" fmla="*/ 0 w 69"/>
                  <a:gd name="T9" fmla="*/ 35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9">
                    <a:moveTo>
                      <a:pt x="0" y="35"/>
                    </a:moveTo>
                    <a:lnTo>
                      <a:pt x="34" y="69"/>
                    </a:lnTo>
                    <a:lnTo>
                      <a:pt x="69" y="35"/>
                    </a:lnTo>
                    <a:lnTo>
                      <a:pt x="34" y="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514" name="Freeform 610"/>
              <p:cNvSpPr>
                <a:spLocks/>
              </p:cNvSpPr>
              <p:nvPr/>
            </p:nvSpPr>
            <p:spPr bwMode="auto">
              <a:xfrm>
                <a:off x="7355" y="10850"/>
                <a:ext cx="39" cy="40"/>
              </a:xfrm>
              <a:custGeom>
                <a:avLst/>
                <a:gdLst>
                  <a:gd name="T0" fmla="*/ 0 w 69"/>
                  <a:gd name="T1" fmla="*/ 34 h 68"/>
                  <a:gd name="T2" fmla="*/ 34 w 69"/>
                  <a:gd name="T3" fmla="*/ 68 h 68"/>
                  <a:gd name="T4" fmla="*/ 69 w 69"/>
                  <a:gd name="T5" fmla="*/ 34 h 68"/>
                  <a:gd name="T6" fmla="*/ 34 w 69"/>
                  <a:gd name="T7" fmla="*/ 0 h 68"/>
                  <a:gd name="T8" fmla="*/ 0 w 69"/>
                  <a:gd name="T9" fmla="*/ 3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8">
                    <a:moveTo>
                      <a:pt x="0" y="34"/>
                    </a:moveTo>
                    <a:lnTo>
                      <a:pt x="34" y="68"/>
                    </a:lnTo>
                    <a:lnTo>
                      <a:pt x="69" y="34"/>
                    </a:lnTo>
                    <a:lnTo>
                      <a:pt x="34" y="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515" name="Freeform 611"/>
              <p:cNvSpPr>
                <a:spLocks/>
              </p:cNvSpPr>
              <p:nvPr/>
            </p:nvSpPr>
            <p:spPr bwMode="auto">
              <a:xfrm>
                <a:off x="7449" y="10906"/>
                <a:ext cx="39" cy="40"/>
              </a:xfrm>
              <a:custGeom>
                <a:avLst/>
                <a:gdLst>
                  <a:gd name="T0" fmla="*/ 0 w 69"/>
                  <a:gd name="T1" fmla="*/ 34 h 69"/>
                  <a:gd name="T2" fmla="*/ 34 w 69"/>
                  <a:gd name="T3" fmla="*/ 69 h 69"/>
                  <a:gd name="T4" fmla="*/ 69 w 69"/>
                  <a:gd name="T5" fmla="*/ 34 h 69"/>
                  <a:gd name="T6" fmla="*/ 34 w 69"/>
                  <a:gd name="T7" fmla="*/ 0 h 69"/>
                  <a:gd name="T8" fmla="*/ 0 w 69"/>
                  <a:gd name="T9" fmla="*/ 3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9">
                    <a:moveTo>
                      <a:pt x="0" y="34"/>
                    </a:moveTo>
                    <a:lnTo>
                      <a:pt x="34" y="69"/>
                    </a:lnTo>
                    <a:lnTo>
                      <a:pt x="69" y="34"/>
                    </a:lnTo>
                    <a:lnTo>
                      <a:pt x="34" y="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516" name="Freeform 612"/>
              <p:cNvSpPr>
                <a:spLocks/>
              </p:cNvSpPr>
              <p:nvPr/>
            </p:nvSpPr>
            <p:spPr bwMode="auto">
              <a:xfrm>
                <a:off x="7541" y="11258"/>
                <a:ext cx="39" cy="41"/>
              </a:xfrm>
              <a:custGeom>
                <a:avLst/>
                <a:gdLst>
                  <a:gd name="T0" fmla="*/ 0 w 69"/>
                  <a:gd name="T1" fmla="*/ 34 h 69"/>
                  <a:gd name="T2" fmla="*/ 34 w 69"/>
                  <a:gd name="T3" fmla="*/ 69 h 69"/>
                  <a:gd name="T4" fmla="*/ 69 w 69"/>
                  <a:gd name="T5" fmla="*/ 34 h 69"/>
                  <a:gd name="T6" fmla="*/ 34 w 69"/>
                  <a:gd name="T7" fmla="*/ 0 h 69"/>
                  <a:gd name="T8" fmla="*/ 0 w 69"/>
                  <a:gd name="T9" fmla="*/ 3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9">
                    <a:moveTo>
                      <a:pt x="0" y="34"/>
                    </a:moveTo>
                    <a:lnTo>
                      <a:pt x="34" y="69"/>
                    </a:lnTo>
                    <a:lnTo>
                      <a:pt x="69" y="34"/>
                    </a:lnTo>
                    <a:lnTo>
                      <a:pt x="34" y="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517" name="Freeform 613"/>
              <p:cNvSpPr>
                <a:spLocks/>
              </p:cNvSpPr>
              <p:nvPr/>
            </p:nvSpPr>
            <p:spPr bwMode="auto">
              <a:xfrm>
                <a:off x="7635" y="11236"/>
                <a:ext cx="39" cy="42"/>
              </a:xfrm>
              <a:custGeom>
                <a:avLst/>
                <a:gdLst>
                  <a:gd name="T0" fmla="*/ 0 w 69"/>
                  <a:gd name="T1" fmla="*/ 35 h 69"/>
                  <a:gd name="T2" fmla="*/ 35 w 69"/>
                  <a:gd name="T3" fmla="*/ 69 h 69"/>
                  <a:gd name="T4" fmla="*/ 69 w 69"/>
                  <a:gd name="T5" fmla="*/ 35 h 69"/>
                  <a:gd name="T6" fmla="*/ 35 w 69"/>
                  <a:gd name="T7" fmla="*/ 0 h 69"/>
                  <a:gd name="T8" fmla="*/ 0 w 69"/>
                  <a:gd name="T9" fmla="*/ 35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9">
                    <a:moveTo>
                      <a:pt x="0" y="35"/>
                    </a:moveTo>
                    <a:lnTo>
                      <a:pt x="35" y="69"/>
                    </a:lnTo>
                    <a:lnTo>
                      <a:pt x="69" y="35"/>
                    </a:lnTo>
                    <a:lnTo>
                      <a:pt x="35" y="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518" name="Freeform 614"/>
              <p:cNvSpPr>
                <a:spLocks/>
              </p:cNvSpPr>
              <p:nvPr/>
            </p:nvSpPr>
            <p:spPr bwMode="auto">
              <a:xfrm>
                <a:off x="7727" y="11443"/>
                <a:ext cx="39" cy="40"/>
              </a:xfrm>
              <a:custGeom>
                <a:avLst/>
                <a:gdLst>
                  <a:gd name="T0" fmla="*/ 0 w 69"/>
                  <a:gd name="T1" fmla="*/ 34 h 69"/>
                  <a:gd name="T2" fmla="*/ 35 w 69"/>
                  <a:gd name="T3" fmla="*/ 69 h 69"/>
                  <a:gd name="T4" fmla="*/ 69 w 69"/>
                  <a:gd name="T5" fmla="*/ 34 h 69"/>
                  <a:gd name="T6" fmla="*/ 35 w 69"/>
                  <a:gd name="T7" fmla="*/ 0 h 69"/>
                  <a:gd name="T8" fmla="*/ 0 w 69"/>
                  <a:gd name="T9" fmla="*/ 3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9">
                    <a:moveTo>
                      <a:pt x="0" y="34"/>
                    </a:moveTo>
                    <a:lnTo>
                      <a:pt x="35" y="69"/>
                    </a:lnTo>
                    <a:lnTo>
                      <a:pt x="69" y="34"/>
                    </a:lnTo>
                    <a:lnTo>
                      <a:pt x="35" y="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519" name="Freeform 615"/>
              <p:cNvSpPr>
                <a:spLocks/>
              </p:cNvSpPr>
              <p:nvPr/>
            </p:nvSpPr>
            <p:spPr bwMode="auto">
              <a:xfrm>
                <a:off x="7820" y="11495"/>
                <a:ext cx="40" cy="40"/>
              </a:xfrm>
              <a:custGeom>
                <a:avLst/>
                <a:gdLst>
                  <a:gd name="T0" fmla="*/ 0 w 69"/>
                  <a:gd name="T1" fmla="*/ 35 h 69"/>
                  <a:gd name="T2" fmla="*/ 35 w 69"/>
                  <a:gd name="T3" fmla="*/ 69 h 69"/>
                  <a:gd name="T4" fmla="*/ 69 w 69"/>
                  <a:gd name="T5" fmla="*/ 35 h 69"/>
                  <a:gd name="T6" fmla="*/ 35 w 69"/>
                  <a:gd name="T7" fmla="*/ 0 h 69"/>
                  <a:gd name="T8" fmla="*/ 0 w 69"/>
                  <a:gd name="T9" fmla="*/ 35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9">
                    <a:moveTo>
                      <a:pt x="0" y="35"/>
                    </a:moveTo>
                    <a:lnTo>
                      <a:pt x="35" y="69"/>
                    </a:lnTo>
                    <a:lnTo>
                      <a:pt x="69" y="35"/>
                    </a:lnTo>
                    <a:lnTo>
                      <a:pt x="35" y="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520" name="Freeform 616"/>
              <p:cNvSpPr>
                <a:spLocks/>
              </p:cNvSpPr>
              <p:nvPr/>
            </p:nvSpPr>
            <p:spPr bwMode="auto">
              <a:xfrm>
                <a:off x="7914" y="11431"/>
                <a:ext cx="38" cy="41"/>
              </a:xfrm>
              <a:custGeom>
                <a:avLst/>
                <a:gdLst>
                  <a:gd name="T0" fmla="*/ 0 w 69"/>
                  <a:gd name="T1" fmla="*/ 35 h 69"/>
                  <a:gd name="T2" fmla="*/ 35 w 69"/>
                  <a:gd name="T3" fmla="*/ 69 h 69"/>
                  <a:gd name="T4" fmla="*/ 69 w 69"/>
                  <a:gd name="T5" fmla="*/ 35 h 69"/>
                  <a:gd name="T6" fmla="*/ 35 w 69"/>
                  <a:gd name="T7" fmla="*/ 0 h 69"/>
                  <a:gd name="T8" fmla="*/ 0 w 69"/>
                  <a:gd name="T9" fmla="*/ 35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9">
                    <a:moveTo>
                      <a:pt x="0" y="35"/>
                    </a:moveTo>
                    <a:lnTo>
                      <a:pt x="35" y="69"/>
                    </a:lnTo>
                    <a:lnTo>
                      <a:pt x="69" y="35"/>
                    </a:lnTo>
                    <a:lnTo>
                      <a:pt x="35" y="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521" name="Freeform 617"/>
              <p:cNvSpPr>
                <a:spLocks/>
              </p:cNvSpPr>
              <p:nvPr/>
            </p:nvSpPr>
            <p:spPr bwMode="auto">
              <a:xfrm>
                <a:off x="8007" y="11565"/>
                <a:ext cx="39" cy="41"/>
              </a:xfrm>
              <a:custGeom>
                <a:avLst/>
                <a:gdLst>
                  <a:gd name="T0" fmla="*/ 0 w 69"/>
                  <a:gd name="T1" fmla="*/ 35 h 69"/>
                  <a:gd name="T2" fmla="*/ 35 w 69"/>
                  <a:gd name="T3" fmla="*/ 69 h 69"/>
                  <a:gd name="T4" fmla="*/ 69 w 69"/>
                  <a:gd name="T5" fmla="*/ 35 h 69"/>
                  <a:gd name="T6" fmla="*/ 35 w 69"/>
                  <a:gd name="T7" fmla="*/ 0 h 69"/>
                  <a:gd name="T8" fmla="*/ 0 w 69"/>
                  <a:gd name="T9" fmla="*/ 35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9">
                    <a:moveTo>
                      <a:pt x="0" y="35"/>
                    </a:moveTo>
                    <a:lnTo>
                      <a:pt x="35" y="69"/>
                    </a:lnTo>
                    <a:lnTo>
                      <a:pt x="69" y="35"/>
                    </a:lnTo>
                    <a:lnTo>
                      <a:pt x="35" y="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522" name="Freeform 618"/>
              <p:cNvSpPr>
                <a:spLocks/>
              </p:cNvSpPr>
              <p:nvPr/>
            </p:nvSpPr>
            <p:spPr bwMode="auto">
              <a:xfrm>
                <a:off x="8099" y="11506"/>
                <a:ext cx="39" cy="40"/>
              </a:xfrm>
              <a:custGeom>
                <a:avLst/>
                <a:gdLst>
                  <a:gd name="T0" fmla="*/ 0 w 69"/>
                  <a:gd name="T1" fmla="*/ 35 h 69"/>
                  <a:gd name="T2" fmla="*/ 35 w 69"/>
                  <a:gd name="T3" fmla="*/ 69 h 69"/>
                  <a:gd name="T4" fmla="*/ 69 w 69"/>
                  <a:gd name="T5" fmla="*/ 35 h 69"/>
                  <a:gd name="T6" fmla="*/ 35 w 69"/>
                  <a:gd name="T7" fmla="*/ 0 h 69"/>
                  <a:gd name="T8" fmla="*/ 0 w 69"/>
                  <a:gd name="T9" fmla="*/ 35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9">
                    <a:moveTo>
                      <a:pt x="0" y="35"/>
                    </a:moveTo>
                    <a:lnTo>
                      <a:pt x="35" y="69"/>
                    </a:lnTo>
                    <a:lnTo>
                      <a:pt x="69" y="35"/>
                    </a:lnTo>
                    <a:lnTo>
                      <a:pt x="35" y="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523" name="Freeform 619"/>
              <p:cNvSpPr>
                <a:spLocks/>
              </p:cNvSpPr>
              <p:nvPr/>
            </p:nvSpPr>
            <p:spPr bwMode="auto">
              <a:xfrm>
                <a:off x="8193" y="11467"/>
                <a:ext cx="39" cy="40"/>
              </a:xfrm>
              <a:custGeom>
                <a:avLst/>
                <a:gdLst>
                  <a:gd name="T0" fmla="*/ 0 w 69"/>
                  <a:gd name="T1" fmla="*/ 34 h 69"/>
                  <a:gd name="T2" fmla="*/ 35 w 69"/>
                  <a:gd name="T3" fmla="*/ 69 h 69"/>
                  <a:gd name="T4" fmla="*/ 69 w 69"/>
                  <a:gd name="T5" fmla="*/ 34 h 69"/>
                  <a:gd name="T6" fmla="*/ 35 w 69"/>
                  <a:gd name="T7" fmla="*/ 0 h 69"/>
                  <a:gd name="T8" fmla="*/ 0 w 69"/>
                  <a:gd name="T9" fmla="*/ 3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9">
                    <a:moveTo>
                      <a:pt x="0" y="34"/>
                    </a:moveTo>
                    <a:lnTo>
                      <a:pt x="35" y="69"/>
                    </a:lnTo>
                    <a:lnTo>
                      <a:pt x="69" y="34"/>
                    </a:lnTo>
                    <a:lnTo>
                      <a:pt x="35" y="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524" name="Freeform 620"/>
              <p:cNvSpPr>
                <a:spLocks/>
              </p:cNvSpPr>
              <p:nvPr/>
            </p:nvSpPr>
            <p:spPr bwMode="auto">
              <a:xfrm>
                <a:off x="8285" y="11570"/>
                <a:ext cx="40" cy="40"/>
              </a:xfrm>
              <a:custGeom>
                <a:avLst/>
                <a:gdLst>
                  <a:gd name="T0" fmla="*/ 0 w 68"/>
                  <a:gd name="T1" fmla="*/ 35 h 69"/>
                  <a:gd name="T2" fmla="*/ 34 w 68"/>
                  <a:gd name="T3" fmla="*/ 69 h 69"/>
                  <a:gd name="T4" fmla="*/ 68 w 68"/>
                  <a:gd name="T5" fmla="*/ 35 h 69"/>
                  <a:gd name="T6" fmla="*/ 34 w 68"/>
                  <a:gd name="T7" fmla="*/ 0 h 69"/>
                  <a:gd name="T8" fmla="*/ 0 w 68"/>
                  <a:gd name="T9" fmla="*/ 35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69">
                    <a:moveTo>
                      <a:pt x="0" y="35"/>
                    </a:moveTo>
                    <a:lnTo>
                      <a:pt x="34" y="69"/>
                    </a:lnTo>
                    <a:lnTo>
                      <a:pt x="68" y="35"/>
                    </a:lnTo>
                    <a:lnTo>
                      <a:pt x="34" y="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525" name="Freeform 621"/>
              <p:cNvSpPr>
                <a:spLocks/>
              </p:cNvSpPr>
              <p:nvPr/>
            </p:nvSpPr>
            <p:spPr bwMode="auto">
              <a:xfrm>
                <a:off x="8379" y="11560"/>
                <a:ext cx="39" cy="42"/>
              </a:xfrm>
              <a:custGeom>
                <a:avLst/>
                <a:gdLst>
                  <a:gd name="T0" fmla="*/ 0 w 68"/>
                  <a:gd name="T1" fmla="*/ 35 h 69"/>
                  <a:gd name="T2" fmla="*/ 34 w 68"/>
                  <a:gd name="T3" fmla="*/ 69 h 69"/>
                  <a:gd name="T4" fmla="*/ 68 w 68"/>
                  <a:gd name="T5" fmla="*/ 35 h 69"/>
                  <a:gd name="T6" fmla="*/ 34 w 68"/>
                  <a:gd name="T7" fmla="*/ 0 h 69"/>
                  <a:gd name="T8" fmla="*/ 0 w 68"/>
                  <a:gd name="T9" fmla="*/ 35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69">
                    <a:moveTo>
                      <a:pt x="0" y="35"/>
                    </a:moveTo>
                    <a:lnTo>
                      <a:pt x="34" y="69"/>
                    </a:lnTo>
                    <a:lnTo>
                      <a:pt x="68" y="35"/>
                    </a:lnTo>
                    <a:lnTo>
                      <a:pt x="34" y="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526" name="Freeform 622"/>
              <p:cNvSpPr>
                <a:spLocks/>
              </p:cNvSpPr>
              <p:nvPr/>
            </p:nvSpPr>
            <p:spPr bwMode="auto">
              <a:xfrm>
                <a:off x="8471" y="11580"/>
                <a:ext cx="39" cy="42"/>
              </a:xfrm>
              <a:custGeom>
                <a:avLst/>
                <a:gdLst>
                  <a:gd name="T0" fmla="*/ 0 w 68"/>
                  <a:gd name="T1" fmla="*/ 34 h 68"/>
                  <a:gd name="T2" fmla="*/ 34 w 68"/>
                  <a:gd name="T3" fmla="*/ 68 h 68"/>
                  <a:gd name="T4" fmla="*/ 68 w 68"/>
                  <a:gd name="T5" fmla="*/ 34 h 68"/>
                  <a:gd name="T6" fmla="*/ 34 w 68"/>
                  <a:gd name="T7" fmla="*/ 0 h 68"/>
                  <a:gd name="T8" fmla="*/ 0 w 68"/>
                  <a:gd name="T9" fmla="*/ 3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68">
                    <a:moveTo>
                      <a:pt x="0" y="34"/>
                    </a:moveTo>
                    <a:lnTo>
                      <a:pt x="34" y="68"/>
                    </a:lnTo>
                    <a:lnTo>
                      <a:pt x="68" y="34"/>
                    </a:lnTo>
                    <a:lnTo>
                      <a:pt x="34" y="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527" name="Freeform 623"/>
              <p:cNvSpPr>
                <a:spLocks/>
              </p:cNvSpPr>
              <p:nvPr/>
            </p:nvSpPr>
            <p:spPr bwMode="auto">
              <a:xfrm>
                <a:off x="8564" y="11611"/>
                <a:ext cx="40" cy="41"/>
              </a:xfrm>
              <a:custGeom>
                <a:avLst/>
                <a:gdLst>
                  <a:gd name="T0" fmla="*/ 0 w 69"/>
                  <a:gd name="T1" fmla="*/ 35 h 69"/>
                  <a:gd name="T2" fmla="*/ 34 w 69"/>
                  <a:gd name="T3" fmla="*/ 69 h 69"/>
                  <a:gd name="T4" fmla="*/ 69 w 69"/>
                  <a:gd name="T5" fmla="*/ 35 h 69"/>
                  <a:gd name="T6" fmla="*/ 34 w 69"/>
                  <a:gd name="T7" fmla="*/ 0 h 69"/>
                  <a:gd name="T8" fmla="*/ 0 w 69"/>
                  <a:gd name="T9" fmla="*/ 35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9">
                    <a:moveTo>
                      <a:pt x="0" y="35"/>
                    </a:moveTo>
                    <a:lnTo>
                      <a:pt x="34" y="69"/>
                    </a:lnTo>
                    <a:lnTo>
                      <a:pt x="69" y="35"/>
                    </a:lnTo>
                    <a:lnTo>
                      <a:pt x="34" y="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528" name="Freeform 624"/>
              <p:cNvSpPr>
                <a:spLocks/>
              </p:cNvSpPr>
              <p:nvPr/>
            </p:nvSpPr>
            <p:spPr bwMode="auto">
              <a:xfrm>
                <a:off x="8657" y="11576"/>
                <a:ext cx="39" cy="40"/>
              </a:xfrm>
              <a:custGeom>
                <a:avLst/>
                <a:gdLst>
                  <a:gd name="T0" fmla="*/ 0 w 69"/>
                  <a:gd name="T1" fmla="*/ 35 h 69"/>
                  <a:gd name="T2" fmla="*/ 34 w 69"/>
                  <a:gd name="T3" fmla="*/ 69 h 69"/>
                  <a:gd name="T4" fmla="*/ 69 w 69"/>
                  <a:gd name="T5" fmla="*/ 35 h 69"/>
                  <a:gd name="T6" fmla="*/ 34 w 69"/>
                  <a:gd name="T7" fmla="*/ 0 h 69"/>
                  <a:gd name="T8" fmla="*/ 0 w 69"/>
                  <a:gd name="T9" fmla="*/ 35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9">
                    <a:moveTo>
                      <a:pt x="0" y="35"/>
                    </a:moveTo>
                    <a:lnTo>
                      <a:pt x="34" y="69"/>
                    </a:lnTo>
                    <a:lnTo>
                      <a:pt x="69" y="35"/>
                    </a:lnTo>
                    <a:lnTo>
                      <a:pt x="34" y="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529" name="Freeform 625"/>
              <p:cNvSpPr>
                <a:spLocks/>
              </p:cNvSpPr>
              <p:nvPr/>
            </p:nvSpPr>
            <p:spPr bwMode="auto">
              <a:xfrm>
                <a:off x="8750" y="11826"/>
                <a:ext cx="40" cy="41"/>
              </a:xfrm>
              <a:custGeom>
                <a:avLst/>
                <a:gdLst>
                  <a:gd name="T0" fmla="*/ 0 w 69"/>
                  <a:gd name="T1" fmla="*/ 34 h 69"/>
                  <a:gd name="T2" fmla="*/ 34 w 69"/>
                  <a:gd name="T3" fmla="*/ 69 h 69"/>
                  <a:gd name="T4" fmla="*/ 69 w 69"/>
                  <a:gd name="T5" fmla="*/ 34 h 69"/>
                  <a:gd name="T6" fmla="*/ 34 w 69"/>
                  <a:gd name="T7" fmla="*/ 0 h 69"/>
                  <a:gd name="T8" fmla="*/ 0 w 69"/>
                  <a:gd name="T9" fmla="*/ 3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9">
                    <a:moveTo>
                      <a:pt x="0" y="34"/>
                    </a:moveTo>
                    <a:lnTo>
                      <a:pt x="34" y="69"/>
                    </a:lnTo>
                    <a:lnTo>
                      <a:pt x="69" y="34"/>
                    </a:lnTo>
                    <a:lnTo>
                      <a:pt x="34" y="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530" name="Freeform 626"/>
              <p:cNvSpPr>
                <a:spLocks/>
              </p:cNvSpPr>
              <p:nvPr/>
            </p:nvSpPr>
            <p:spPr bwMode="auto">
              <a:xfrm>
                <a:off x="8843" y="11641"/>
                <a:ext cx="39" cy="41"/>
              </a:xfrm>
              <a:custGeom>
                <a:avLst/>
                <a:gdLst>
                  <a:gd name="T0" fmla="*/ 0 w 69"/>
                  <a:gd name="T1" fmla="*/ 34 h 69"/>
                  <a:gd name="T2" fmla="*/ 34 w 69"/>
                  <a:gd name="T3" fmla="*/ 69 h 69"/>
                  <a:gd name="T4" fmla="*/ 69 w 69"/>
                  <a:gd name="T5" fmla="*/ 34 h 69"/>
                  <a:gd name="T6" fmla="*/ 34 w 69"/>
                  <a:gd name="T7" fmla="*/ 0 h 69"/>
                  <a:gd name="T8" fmla="*/ 0 w 69"/>
                  <a:gd name="T9" fmla="*/ 3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9">
                    <a:moveTo>
                      <a:pt x="0" y="34"/>
                    </a:moveTo>
                    <a:lnTo>
                      <a:pt x="34" y="69"/>
                    </a:lnTo>
                    <a:lnTo>
                      <a:pt x="69" y="34"/>
                    </a:lnTo>
                    <a:lnTo>
                      <a:pt x="34" y="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531" name="Freeform 627"/>
              <p:cNvSpPr>
                <a:spLocks/>
              </p:cNvSpPr>
              <p:nvPr/>
            </p:nvSpPr>
            <p:spPr bwMode="auto">
              <a:xfrm>
                <a:off x="8937" y="11714"/>
                <a:ext cx="38" cy="42"/>
              </a:xfrm>
              <a:custGeom>
                <a:avLst/>
                <a:gdLst>
                  <a:gd name="T0" fmla="*/ 0 w 69"/>
                  <a:gd name="T1" fmla="*/ 34 h 68"/>
                  <a:gd name="T2" fmla="*/ 34 w 69"/>
                  <a:gd name="T3" fmla="*/ 68 h 68"/>
                  <a:gd name="T4" fmla="*/ 69 w 69"/>
                  <a:gd name="T5" fmla="*/ 34 h 68"/>
                  <a:gd name="T6" fmla="*/ 34 w 69"/>
                  <a:gd name="T7" fmla="*/ 0 h 68"/>
                  <a:gd name="T8" fmla="*/ 0 w 69"/>
                  <a:gd name="T9" fmla="*/ 3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8">
                    <a:moveTo>
                      <a:pt x="0" y="34"/>
                    </a:moveTo>
                    <a:lnTo>
                      <a:pt x="34" y="68"/>
                    </a:lnTo>
                    <a:lnTo>
                      <a:pt x="69" y="34"/>
                    </a:lnTo>
                    <a:lnTo>
                      <a:pt x="34" y="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532" name="Freeform 628"/>
              <p:cNvSpPr>
                <a:spLocks/>
              </p:cNvSpPr>
              <p:nvPr/>
            </p:nvSpPr>
            <p:spPr bwMode="auto">
              <a:xfrm>
                <a:off x="9030" y="11725"/>
                <a:ext cx="38" cy="40"/>
              </a:xfrm>
              <a:custGeom>
                <a:avLst/>
                <a:gdLst>
                  <a:gd name="T0" fmla="*/ 0 w 69"/>
                  <a:gd name="T1" fmla="*/ 34 h 69"/>
                  <a:gd name="T2" fmla="*/ 34 w 69"/>
                  <a:gd name="T3" fmla="*/ 69 h 69"/>
                  <a:gd name="T4" fmla="*/ 69 w 69"/>
                  <a:gd name="T5" fmla="*/ 34 h 69"/>
                  <a:gd name="T6" fmla="*/ 34 w 69"/>
                  <a:gd name="T7" fmla="*/ 0 h 69"/>
                  <a:gd name="T8" fmla="*/ 0 w 69"/>
                  <a:gd name="T9" fmla="*/ 3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9">
                    <a:moveTo>
                      <a:pt x="0" y="34"/>
                    </a:moveTo>
                    <a:lnTo>
                      <a:pt x="34" y="69"/>
                    </a:lnTo>
                    <a:lnTo>
                      <a:pt x="69" y="34"/>
                    </a:lnTo>
                    <a:lnTo>
                      <a:pt x="34" y="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533" name="Freeform 629"/>
              <p:cNvSpPr>
                <a:spLocks/>
              </p:cNvSpPr>
              <p:nvPr/>
            </p:nvSpPr>
            <p:spPr bwMode="auto">
              <a:xfrm>
                <a:off x="9123" y="11823"/>
                <a:ext cx="39" cy="41"/>
              </a:xfrm>
              <a:custGeom>
                <a:avLst/>
                <a:gdLst>
                  <a:gd name="T0" fmla="*/ 0 w 69"/>
                  <a:gd name="T1" fmla="*/ 35 h 69"/>
                  <a:gd name="T2" fmla="*/ 35 w 69"/>
                  <a:gd name="T3" fmla="*/ 69 h 69"/>
                  <a:gd name="T4" fmla="*/ 69 w 69"/>
                  <a:gd name="T5" fmla="*/ 35 h 69"/>
                  <a:gd name="T6" fmla="*/ 35 w 69"/>
                  <a:gd name="T7" fmla="*/ 0 h 69"/>
                  <a:gd name="T8" fmla="*/ 0 w 69"/>
                  <a:gd name="T9" fmla="*/ 35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9">
                    <a:moveTo>
                      <a:pt x="0" y="35"/>
                    </a:moveTo>
                    <a:lnTo>
                      <a:pt x="35" y="69"/>
                    </a:lnTo>
                    <a:lnTo>
                      <a:pt x="69" y="35"/>
                    </a:lnTo>
                    <a:lnTo>
                      <a:pt x="35" y="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534" name="Freeform 630"/>
              <p:cNvSpPr>
                <a:spLocks/>
              </p:cNvSpPr>
              <p:nvPr/>
            </p:nvSpPr>
            <p:spPr bwMode="auto">
              <a:xfrm>
                <a:off x="9215" y="11869"/>
                <a:ext cx="39" cy="40"/>
              </a:xfrm>
              <a:custGeom>
                <a:avLst/>
                <a:gdLst>
                  <a:gd name="T0" fmla="*/ 0 w 69"/>
                  <a:gd name="T1" fmla="*/ 34 h 69"/>
                  <a:gd name="T2" fmla="*/ 34 w 69"/>
                  <a:gd name="T3" fmla="*/ 69 h 69"/>
                  <a:gd name="T4" fmla="*/ 69 w 69"/>
                  <a:gd name="T5" fmla="*/ 34 h 69"/>
                  <a:gd name="T6" fmla="*/ 34 w 69"/>
                  <a:gd name="T7" fmla="*/ 0 h 69"/>
                  <a:gd name="T8" fmla="*/ 0 w 69"/>
                  <a:gd name="T9" fmla="*/ 3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9">
                    <a:moveTo>
                      <a:pt x="0" y="34"/>
                    </a:moveTo>
                    <a:lnTo>
                      <a:pt x="34" y="69"/>
                    </a:lnTo>
                    <a:lnTo>
                      <a:pt x="69" y="34"/>
                    </a:lnTo>
                    <a:lnTo>
                      <a:pt x="34" y="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535" name="Freeform 631"/>
              <p:cNvSpPr>
                <a:spLocks/>
              </p:cNvSpPr>
              <p:nvPr/>
            </p:nvSpPr>
            <p:spPr bwMode="auto">
              <a:xfrm>
                <a:off x="9309" y="11788"/>
                <a:ext cx="39" cy="40"/>
              </a:xfrm>
              <a:custGeom>
                <a:avLst/>
                <a:gdLst>
                  <a:gd name="T0" fmla="*/ 0 w 69"/>
                  <a:gd name="T1" fmla="*/ 35 h 69"/>
                  <a:gd name="T2" fmla="*/ 35 w 69"/>
                  <a:gd name="T3" fmla="*/ 69 h 69"/>
                  <a:gd name="T4" fmla="*/ 69 w 69"/>
                  <a:gd name="T5" fmla="*/ 35 h 69"/>
                  <a:gd name="T6" fmla="*/ 35 w 69"/>
                  <a:gd name="T7" fmla="*/ 0 h 69"/>
                  <a:gd name="T8" fmla="*/ 0 w 69"/>
                  <a:gd name="T9" fmla="*/ 35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9">
                    <a:moveTo>
                      <a:pt x="0" y="35"/>
                    </a:moveTo>
                    <a:lnTo>
                      <a:pt x="35" y="69"/>
                    </a:lnTo>
                    <a:lnTo>
                      <a:pt x="69" y="35"/>
                    </a:lnTo>
                    <a:lnTo>
                      <a:pt x="35" y="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536" name="Freeform 632"/>
              <p:cNvSpPr>
                <a:spLocks/>
              </p:cNvSpPr>
              <p:nvPr/>
            </p:nvSpPr>
            <p:spPr bwMode="auto">
              <a:xfrm>
                <a:off x="9401" y="11719"/>
                <a:ext cx="40" cy="42"/>
              </a:xfrm>
              <a:custGeom>
                <a:avLst/>
                <a:gdLst>
                  <a:gd name="T0" fmla="*/ 0 w 69"/>
                  <a:gd name="T1" fmla="*/ 34 h 68"/>
                  <a:gd name="T2" fmla="*/ 35 w 69"/>
                  <a:gd name="T3" fmla="*/ 68 h 68"/>
                  <a:gd name="T4" fmla="*/ 69 w 69"/>
                  <a:gd name="T5" fmla="*/ 34 h 68"/>
                  <a:gd name="T6" fmla="*/ 35 w 69"/>
                  <a:gd name="T7" fmla="*/ 0 h 68"/>
                  <a:gd name="T8" fmla="*/ 0 w 69"/>
                  <a:gd name="T9" fmla="*/ 3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8">
                    <a:moveTo>
                      <a:pt x="0" y="34"/>
                    </a:moveTo>
                    <a:lnTo>
                      <a:pt x="35" y="68"/>
                    </a:lnTo>
                    <a:lnTo>
                      <a:pt x="69" y="34"/>
                    </a:lnTo>
                    <a:lnTo>
                      <a:pt x="35" y="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537" name="Freeform 633"/>
              <p:cNvSpPr>
                <a:spLocks/>
              </p:cNvSpPr>
              <p:nvPr/>
            </p:nvSpPr>
            <p:spPr bwMode="auto">
              <a:xfrm>
                <a:off x="6519" y="10039"/>
                <a:ext cx="39" cy="40"/>
              </a:xfrm>
              <a:custGeom>
                <a:avLst/>
                <a:gdLst>
                  <a:gd name="T0" fmla="*/ 0 w 69"/>
                  <a:gd name="T1" fmla="*/ 69 h 69"/>
                  <a:gd name="T2" fmla="*/ 35 w 69"/>
                  <a:gd name="T3" fmla="*/ 0 h 69"/>
                  <a:gd name="T4" fmla="*/ 69 w 69"/>
                  <a:gd name="T5" fmla="*/ 69 h 69"/>
                  <a:gd name="T6" fmla="*/ 0 w 69"/>
                  <a:gd name="T7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" h="69">
                    <a:moveTo>
                      <a:pt x="0" y="69"/>
                    </a:moveTo>
                    <a:lnTo>
                      <a:pt x="35" y="0"/>
                    </a:lnTo>
                    <a:lnTo>
                      <a:pt x="69" y="69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538" name="Freeform 634"/>
              <p:cNvSpPr>
                <a:spLocks/>
              </p:cNvSpPr>
              <p:nvPr/>
            </p:nvSpPr>
            <p:spPr bwMode="auto">
              <a:xfrm>
                <a:off x="6611" y="9862"/>
                <a:ext cx="39" cy="42"/>
              </a:xfrm>
              <a:custGeom>
                <a:avLst/>
                <a:gdLst>
                  <a:gd name="T0" fmla="*/ 0 w 69"/>
                  <a:gd name="T1" fmla="*/ 69 h 69"/>
                  <a:gd name="T2" fmla="*/ 35 w 69"/>
                  <a:gd name="T3" fmla="*/ 0 h 69"/>
                  <a:gd name="T4" fmla="*/ 69 w 69"/>
                  <a:gd name="T5" fmla="*/ 69 h 69"/>
                  <a:gd name="T6" fmla="*/ 0 w 69"/>
                  <a:gd name="T7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" h="69">
                    <a:moveTo>
                      <a:pt x="0" y="69"/>
                    </a:moveTo>
                    <a:lnTo>
                      <a:pt x="35" y="0"/>
                    </a:lnTo>
                    <a:lnTo>
                      <a:pt x="69" y="69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539" name="Freeform 635"/>
              <p:cNvSpPr>
                <a:spLocks/>
              </p:cNvSpPr>
              <p:nvPr/>
            </p:nvSpPr>
            <p:spPr bwMode="auto">
              <a:xfrm>
                <a:off x="6704" y="9867"/>
                <a:ext cx="40" cy="41"/>
              </a:xfrm>
              <a:custGeom>
                <a:avLst/>
                <a:gdLst>
                  <a:gd name="T0" fmla="*/ 0 w 68"/>
                  <a:gd name="T1" fmla="*/ 69 h 69"/>
                  <a:gd name="T2" fmla="*/ 34 w 68"/>
                  <a:gd name="T3" fmla="*/ 0 h 69"/>
                  <a:gd name="T4" fmla="*/ 68 w 68"/>
                  <a:gd name="T5" fmla="*/ 69 h 69"/>
                  <a:gd name="T6" fmla="*/ 0 w 68"/>
                  <a:gd name="T7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69">
                    <a:moveTo>
                      <a:pt x="0" y="69"/>
                    </a:moveTo>
                    <a:lnTo>
                      <a:pt x="34" y="0"/>
                    </a:lnTo>
                    <a:lnTo>
                      <a:pt x="68" y="69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540" name="Freeform 636"/>
              <p:cNvSpPr>
                <a:spLocks/>
              </p:cNvSpPr>
              <p:nvPr/>
            </p:nvSpPr>
            <p:spPr bwMode="auto">
              <a:xfrm>
                <a:off x="6797" y="9756"/>
                <a:ext cx="39" cy="41"/>
              </a:xfrm>
              <a:custGeom>
                <a:avLst/>
                <a:gdLst>
                  <a:gd name="T0" fmla="*/ 0 w 68"/>
                  <a:gd name="T1" fmla="*/ 69 h 69"/>
                  <a:gd name="T2" fmla="*/ 34 w 68"/>
                  <a:gd name="T3" fmla="*/ 0 h 69"/>
                  <a:gd name="T4" fmla="*/ 68 w 68"/>
                  <a:gd name="T5" fmla="*/ 69 h 69"/>
                  <a:gd name="T6" fmla="*/ 0 w 68"/>
                  <a:gd name="T7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69">
                    <a:moveTo>
                      <a:pt x="0" y="69"/>
                    </a:moveTo>
                    <a:lnTo>
                      <a:pt x="34" y="0"/>
                    </a:lnTo>
                    <a:lnTo>
                      <a:pt x="68" y="69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541" name="Freeform 637"/>
              <p:cNvSpPr>
                <a:spLocks/>
              </p:cNvSpPr>
              <p:nvPr/>
            </p:nvSpPr>
            <p:spPr bwMode="auto">
              <a:xfrm>
                <a:off x="6890" y="9631"/>
                <a:ext cx="40" cy="41"/>
              </a:xfrm>
              <a:custGeom>
                <a:avLst/>
                <a:gdLst>
                  <a:gd name="T0" fmla="*/ 0 w 69"/>
                  <a:gd name="T1" fmla="*/ 69 h 69"/>
                  <a:gd name="T2" fmla="*/ 34 w 69"/>
                  <a:gd name="T3" fmla="*/ 0 h 69"/>
                  <a:gd name="T4" fmla="*/ 69 w 69"/>
                  <a:gd name="T5" fmla="*/ 69 h 69"/>
                  <a:gd name="T6" fmla="*/ 0 w 69"/>
                  <a:gd name="T7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" h="69">
                    <a:moveTo>
                      <a:pt x="0" y="69"/>
                    </a:moveTo>
                    <a:lnTo>
                      <a:pt x="34" y="0"/>
                    </a:lnTo>
                    <a:lnTo>
                      <a:pt x="69" y="69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542" name="Freeform 638"/>
              <p:cNvSpPr>
                <a:spLocks/>
              </p:cNvSpPr>
              <p:nvPr/>
            </p:nvSpPr>
            <p:spPr bwMode="auto">
              <a:xfrm>
                <a:off x="6982" y="9665"/>
                <a:ext cx="40" cy="40"/>
              </a:xfrm>
              <a:custGeom>
                <a:avLst/>
                <a:gdLst>
                  <a:gd name="T0" fmla="*/ 0 w 68"/>
                  <a:gd name="T1" fmla="*/ 68 h 68"/>
                  <a:gd name="T2" fmla="*/ 34 w 68"/>
                  <a:gd name="T3" fmla="*/ 0 h 68"/>
                  <a:gd name="T4" fmla="*/ 68 w 68"/>
                  <a:gd name="T5" fmla="*/ 68 h 68"/>
                  <a:gd name="T6" fmla="*/ 0 w 68"/>
                  <a:gd name="T7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68">
                    <a:moveTo>
                      <a:pt x="0" y="68"/>
                    </a:moveTo>
                    <a:lnTo>
                      <a:pt x="34" y="0"/>
                    </a:lnTo>
                    <a:lnTo>
                      <a:pt x="68" y="68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543" name="Freeform 639"/>
              <p:cNvSpPr>
                <a:spLocks/>
              </p:cNvSpPr>
              <p:nvPr/>
            </p:nvSpPr>
            <p:spPr bwMode="auto">
              <a:xfrm>
                <a:off x="7077" y="9602"/>
                <a:ext cx="38" cy="41"/>
              </a:xfrm>
              <a:custGeom>
                <a:avLst/>
                <a:gdLst>
                  <a:gd name="T0" fmla="*/ 0 w 69"/>
                  <a:gd name="T1" fmla="*/ 69 h 69"/>
                  <a:gd name="T2" fmla="*/ 34 w 69"/>
                  <a:gd name="T3" fmla="*/ 0 h 69"/>
                  <a:gd name="T4" fmla="*/ 69 w 69"/>
                  <a:gd name="T5" fmla="*/ 69 h 69"/>
                  <a:gd name="T6" fmla="*/ 0 w 69"/>
                  <a:gd name="T7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" h="69">
                    <a:moveTo>
                      <a:pt x="0" y="69"/>
                    </a:moveTo>
                    <a:lnTo>
                      <a:pt x="34" y="0"/>
                    </a:lnTo>
                    <a:lnTo>
                      <a:pt x="69" y="69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544" name="Freeform 640"/>
              <p:cNvSpPr>
                <a:spLocks/>
              </p:cNvSpPr>
              <p:nvPr/>
            </p:nvSpPr>
            <p:spPr bwMode="auto">
              <a:xfrm>
                <a:off x="7169" y="9777"/>
                <a:ext cx="39" cy="41"/>
              </a:xfrm>
              <a:custGeom>
                <a:avLst/>
                <a:gdLst>
                  <a:gd name="T0" fmla="*/ 0 w 69"/>
                  <a:gd name="T1" fmla="*/ 69 h 69"/>
                  <a:gd name="T2" fmla="*/ 34 w 69"/>
                  <a:gd name="T3" fmla="*/ 0 h 69"/>
                  <a:gd name="T4" fmla="*/ 69 w 69"/>
                  <a:gd name="T5" fmla="*/ 69 h 69"/>
                  <a:gd name="T6" fmla="*/ 0 w 69"/>
                  <a:gd name="T7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" h="69">
                    <a:moveTo>
                      <a:pt x="0" y="69"/>
                    </a:moveTo>
                    <a:lnTo>
                      <a:pt x="34" y="0"/>
                    </a:lnTo>
                    <a:lnTo>
                      <a:pt x="69" y="69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545" name="Freeform 641"/>
              <p:cNvSpPr>
                <a:spLocks/>
              </p:cNvSpPr>
              <p:nvPr/>
            </p:nvSpPr>
            <p:spPr bwMode="auto">
              <a:xfrm>
                <a:off x="7263" y="9568"/>
                <a:ext cx="38" cy="41"/>
              </a:xfrm>
              <a:custGeom>
                <a:avLst/>
                <a:gdLst>
                  <a:gd name="T0" fmla="*/ 0 w 69"/>
                  <a:gd name="T1" fmla="*/ 69 h 69"/>
                  <a:gd name="T2" fmla="*/ 34 w 69"/>
                  <a:gd name="T3" fmla="*/ 0 h 69"/>
                  <a:gd name="T4" fmla="*/ 69 w 69"/>
                  <a:gd name="T5" fmla="*/ 69 h 69"/>
                  <a:gd name="T6" fmla="*/ 0 w 69"/>
                  <a:gd name="T7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" h="69">
                    <a:moveTo>
                      <a:pt x="0" y="69"/>
                    </a:moveTo>
                    <a:lnTo>
                      <a:pt x="34" y="0"/>
                    </a:lnTo>
                    <a:lnTo>
                      <a:pt x="69" y="69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546" name="Freeform 642"/>
              <p:cNvSpPr>
                <a:spLocks/>
              </p:cNvSpPr>
              <p:nvPr/>
            </p:nvSpPr>
            <p:spPr bwMode="auto">
              <a:xfrm>
                <a:off x="7355" y="9784"/>
                <a:ext cx="39" cy="40"/>
              </a:xfrm>
              <a:custGeom>
                <a:avLst/>
                <a:gdLst>
                  <a:gd name="T0" fmla="*/ 0 w 69"/>
                  <a:gd name="T1" fmla="*/ 69 h 69"/>
                  <a:gd name="T2" fmla="*/ 34 w 69"/>
                  <a:gd name="T3" fmla="*/ 0 h 69"/>
                  <a:gd name="T4" fmla="*/ 69 w 69"/>
                  <a:gd name="T5" fmla="*/ 69 h 69"/>
                  <a:gd name="T6" fmla="*/ 0 w 69"/>
                  <a:gd name="T7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" h="69">
                    <a:moveTo>
                      <a:pt x="0" y="69"/>
                    </a:moveTo>
                    <a:lnTo>
                      <a:pt x="34" y="0"/>
                    </a:lnTo>
                    <a:lnTo>
                      <a:pt x="69" y="69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547" name="Freeform 643"/>
              <p:cNvSpPr>
                <a:spLocks/>
              </p:cNvSpPr>
              <p:nvPr/>
            </p:nvSpPr>
            <p:spPr bwMode="auto">
              <a:xfrm>
                <a:off x="7449" y="9684"/>
                <a:ext cx="39" cy="42"/>
              </a:xfrm>
              <a:custGeom>
                <a:avLst/>
                <a:gdLst>
                  <a:gd name="T0" fmla="*/ 0 w 69"/>
                  <a:gd name="T1" fmla="*/ 69 h 69"/>
                  <a:gd name="T2" fmla="*/ 34 w 69"/>
                  <a:gd name="T3" fmla="*/ 0 h 69"/>
                  <a:gd name="T4" fmla="*/ 69 w 69"/>
                  <a:gd name="T5" fmla="*/ 69 h 69"/>
                  <a:gd name="T6" fmla="*/ 0 w 69"/>
                  <a:gd name="T7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" h="69">
                    <a:moveTo>
                      <a:pt x="0" y="69"/>
                    </a:moveTo>
                    <a:lnTo>
                      <a:pt x="34" y="0"/>
                    </a:lnTo>
                    <a:lnTo>
                      <a:pt x="69" y="69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548" name="Freeform 644"/>
              <p:cNvSpPr>
                <a:spLocks/>
              </p:cNvSpPr>
              <p:nvPr/>
            </p:nvSpPr>
            <p:spPr bwMode="auto">
              <a:xfrm>
                <a:off x="7541" y="9749"/>
                <a:ext cx="39" cy="41"/>
              </a:xfrm>
              <a:custGeom>
                <a:avLst/>
                <a:gdLst>
                  <a:gd name="T0" fmla="*/ 0 w 69"/>
                  <a:gd name="T1" fmla="*/ 69 h 69"/>
                  <a:gd name="T2" fmla="*/ 34 w 69"/>
                  <a:gd name="T3" fmla="*/ 0 h 69"/>
                  <a:gd name="T4" fmla="*/ 69 w 69"/>
                  <a:gd name="T5" fmla="*/ 69 h 69"/>
                  <a:gd name="T6" fmla="*/ 0 w 69"/>
                  <a:gd name="T7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" h="69">
                    <a:moveTo>
                      <a:pt x="0" y="69"/>
                    </a:moveTo>
                    <a:lnTo>
                      <a:pt x="34" y="0"/>
                    </a:lnTo>
                    <a:lnTo>
                      <a:pt x="69" y="69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549" name="Freeform 645"/>
              <p:cNvSpPr>
                <a:spLocks/>
              </p:cNvSpPr>
              <p:nvPr/>
            </p:nvSpPr>
            <p:spPr bwMode="auto">
              <a:xfrm>
                <a:off x="7635" y="9601"/>
                <a:ext cx="39" cy="42"/>
              </a:xfrm>
              <a:custGeom>
                <a:avLst/>
                <a:gdLst>
                  <a:gd name="T0" fmla="*/ 0 w 69"/>
                  <a:gd name="T1" fmla="*/ 69 h 69"/>
                  <a:gd name="T2" fmla="*/ 35 w 69"/>
                  <a:gd name="T3" fmla="*/ 0 h 69"/>
                  <a:gd name="T4" fmla="*/ 69 w 69"/>
                  <a:gd name="T5" fmla="*/ 69 h 69"/>
                  <a:gd name="T6" fmla="*/ 0 w 69"/>
                  <a:gd name="T7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" h="69">
                    <a:moveTo>
                      <a:pt x="0" y="69"/>
                    </a:moveTo>
                    <a:lnTo>
                      <a:pt x="35" y="0"/>
                    </a:lnTo>
                    <a:lnTo>
                      <a:pt x="69" y="69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550" name="Freeform 646"/>
              <p:cNvSpPr>
                <a:spLocks/>
              </p:cNvSpPr>
              <p:nvPr/>
            </p:nvSpPr>
            <p:spPr bwMode="auto">
              <a:xfrm>
                <a:off x="7727" y="9683"/>
                <a:ext cx="39" cy="41"/>
              </a:xfrm>
              <a:custGeom>
                <a:avLst/>
                <a:gdLst>
                  <a:gd name="T0" fmla="*/ 0 w 69"/>
                  <a:gd name="T1" fmla="*/ 68 h 68"/>
                  <a:gd name="T2" fmla="*/ 35 w 69"/>
                  <a:gd name="T3" fmla="*/ 0 h 68"/>
                  <a:gd name="T4" fmla="*/ 69 w 69"/>
                  <a:gd name="T5" fmla="*/ 68 h 68"/>
                  <a:gd name="T6" fmla="*/ 0 w 69"/>
                  <a:gd name="T7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" h="68">
                    <a:moveTo>
                      <a:pt x="0" y="68"/>
                    </a:moveTo>
                    <a:lnTo>
                      <a:pt x="35" y="0"/>
                    </a:lnTo>
                    <a:lnTo>
                      <a:pt x="69" y="68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551" name="Freeform 647"/>
              <p:cNvSpPr>
                <a:spLocks/>
              </p:cNvSpPr>
              <p:nvPr/>
            </p:nvSpPr>
            <p:spPr bwMode="auto">
              <a:xfrm>
                <a:off x="7820" y="9790"/>
                <a:ext cx="40" cy="41"/>
              </a:xfrm>
              <a:custGeom>
                <a:avLst/>
                <a:gdLst>
                  <a:gd name="T0" fmla="*/ 0 w 69"/>
                  <a:gd name="T1" fmla="*/ 68 h 68"/>
                  <a:gd name="T2" fmla="*/ 35 w 69"/>
                  <a:gd name="T3" fmla="*/ 0 h 68"/>
                  <a:gd name="T4" fmla="*/ 69 w 69"/>
                  <a:gd name="T5" fmla="*/ 68 h 68"/>
                  <a:gd name="T6" fmla="*/ 0 w 69"/>
                  <a:gd name="T7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" h="68">
                    <a:moveTo>
                      <a:pt x="0" y="68"/>
                    </a:moveTo>
                    <a:lnTo>
                      <a:pt x="35" y="0"/>
                    </a:lnTo>
                    <a:lnTo>
                      <a:pt x="69" y="68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552" name="Freeform 648"/>
              <p:cNvSpPr>
                <a:spLocks/>
              </p:cNvSpPr>
              <p:nvPr/>
            </p:nvSpPr>
            <p:spPr bwMode="auto">
              <a:xfrm>
                <a:off x="7914" y="9816"/>
                <a:ext cx="38" cy="40"/>
              </a:xfrm>
              <a:custGeom>
                <a:avLst/>
                <a:gdLst>
                  <a:gd name="T0" fmla="*/ 0 w 69"/>
                  <a:gd name="T1" fmla="*/ 69 h 69"/>
                  <a:gd name="T2" fmla="*/ 35 w 69"/>
                  <a:gd name="T3" fmla="*/ 0 h 69"/>
                  <a:gd name="T4" fmla="*/ 69 w 69"/>
                  <a:gd name="T5" fmla="*/ 69 h 69"/>
                  <a:gd name="T6" fmla="*/ 0 w 69"/>
                  <a:gd name="T7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" h="69">
                    <a:moveTo>
                      <a:pt x="0" y="69"/>
                    </a:moveTo>
                    <a:lnTo>
                      <a:pt x="35" y="0"/>
                    </a:lnTo>
                    <a:lnTo>
                      <a:pt x="69" y="69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553" name="Freeform 649"/>
              <p:cNvSpPr>
                <a:spLocks/>
              </p:cNvSpPr>
              <p:nvPr/>
            </p:nvSpPr>
            <p:spPr bwMode="auto">
              <a:xfrm>
                <a:off x="8007" y="9664"/>
                <a:ext cx="39" cy="41"/>
              </a:xfrm>
              <a:custGeom>
                <a:avLst/>
                <a:gdLst>
                  <a:gd name="T0" fmla="*/ 0 w 69"/>
                  <a:gd name="T1" fmla="*/ 69 h 69"/>
                  <a:gd name="T2" fmla="*/ 35 w 69"/>
                  <a:gd name="T3" fmla="*/ 0 h 69"/>
                  <a:gd name="T4" fmla="*/ 69 w 69"/>
                  <a:gd name="T5" fmla="*/ 69 h 69"/>
                  <a:gd name="T6" fmla="*/ 0 w 69"/>
                  <a:gd name="T7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" h="69">
                    <a:moveTo>
                      <a:pt x="0" y="69"/>
                    </a:moveTo>
                    <a:lnTo>
                      <a:pt x="35" y="0"/>
                    </a:lnTo>
                    <a:lnTo>
                      <a:pt x="69" y="69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554" name="Freeform 650"/>
              <p:cNvSpPr>
                <a:spLocks/>
              </p:cNvSpPr>
              <p:nvPr/>
            </p:nvSpPr>
            <p:spPr bwMode="auto">
              <a:xfrm>
                <a:off x="8099" y="9539"/>
                <a:ext cx="39" cy="42"/>
              </a:xfrm>
              <a:custGeom>
                <a:avLst/>
                <a:gdLst>
                  <a:gd name="T0" fmla="*/ 0 w 69"/>
                  <a:gd name="T1" fmla="*/ 68 h 68"/>
                  <a:gd name="T2" fmla="*/ 35 w 69"/>
                  <a:gd name="T3" fmla="*/ 0 h 68"/>
                  <a:gd name="T4" fmla="*/ 69 w 69"/>
                  <a:gd name="T5" fmla="*/ 68 h 68"/>
                  <a:gd name="T6" fmla="*/ 0 w 69"/>
                  <a:gd name="T7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" h="68">
                    <a:moveTo>
                      <a:pt x="0" y="68"/>
                    </a:moveTo>
                    <a:lnTo>
                      <a:pt x="35" y="0"/>
                    </a:lnTo>
                    <a:lnTo>
                      <a:pt x="69" y="68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555" name="Freeform 651"/>
              <p:cNvSpPr>
                <a:spLocks/>
              </p:cNvSpPr>
              <p:nvPr/>
            </p:nvSpPr>
            <p:spPr bwMode="auto">
              <a:xfrm>
                <a:off x="8193" y="9638"/>
                <a:ext cx="39" cy="40"/>
              </a:xfrm>
              <a:custGeom>
                <a:avLst/>
                <a:gdLst>
                  <a:gd name="T0" fmla="*/ 0 w 69"/>
                  <a:gd name="T1" fmla="*/ 69 h 69"/>
                  <a:gd name="T2" fmla="*/ 35 w 69"/>
                  <a:gd name="T3" fmla="*/ 0 h 69"/>
                  <a:gd name="T4" fmla="*/ 69 w 69"/>
                  <a:gd name="T5" fmla="*/ 69 h 69"/>
                  <a:gd name="T6" fmla="*/ 0 w 69"/>
                  <a:gd name="T7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" h="69">
                    <a:moveTo>
                      <a:pt x="0" y="69"/>
                    </a:moveTo>
                    <a:lnTo>
                      <a:pt x="35" y="0"/>
                    </a:lnTo>
                    <a:lnTo>
                      <a:pt x="69" y="69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556" name="Freeform 652"/>
              <p:cNvSpPr>
                <a:spLocks/>
              </p:cNvSpPr>
              <p:nvPr/>
            </p:nvSpPr>
            <p:spPr bwMode="auto">
              <a:xfrm>
                <a:off x="8285" y="9534"/>
                <a:ext cx="40" cy="41"/>
              </a:xfrm>
              <a:custGeom>
                <a:avLst/>
                <a:gdLst>
                  <a:gd name="T0" fmla="*/ 0 w 68"/>
                  <a:gd name="T1" fmla="*/ 69 h 69"/>
                  <a:gd name="T2" fmla="*/ 34 w 68"/>
                  <a:gd name="T3" fmla="*/ 0 h 69"/>
                  <a:gd name="T4" fmla="*/ 68 w 68"/>
                  <a:gd name="T5" fmla="*/ 69 h 69"/>
                  <a:gd name="T6" fmla="*/ 0 w 68"/>
                  <a:gd name="T7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69">
                    <a:moveTo>
                      <a:pt x="0" y="69"/>
                    </a:moveTo>
                    <a:lnTo>
                      <a:pt x="34" y="0"/>
                    </a:lnTo>
                    <a:lnTo>
                      <a:pt x="68" y="69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557" name="Freeform 653"/>
              <p:cNvSpPr>
                <a:spLocks/>
              </p:cNvSpPr>
              <p:nvPr/>
            </p:nvSpPr>
            <p:spPr bwMode="auto">
              <a:xfrm>
                <a:off x="8379" y="9429"/>
                <a:ext cx="39" cy="40"/>
              </a:xfrm>
              <a:custGeom>
                <a:avLst/>
                <a:gdLst>
                  <a:gd name="T0" fmla="*/ 0 w 68"/>
                  <a:gd name="T1" fmla="*/ 68 h 68"/>
                  <a:gd name="T2" fmla="*/ 34 w 68"/>
                  <a:gd name="T3" fmla="*/ 0 h 68"/>
                  <a:gd name="T4" fmla="*/ 68 w 68"/>
                  <a:gd name="T5" fmla="*/ 68 h 68"/>
                  <a:gd name="T6" fmla="*/ 0 w 68"/>
                  <a:gd name="T7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68">
                    <a:moveTo>
                      <a:pt x="0" y="68"/>
                    </a:moveTo>
                    <a:lnTo>
                      <a:pt x="34" y="0"/>
                    </a:lnTo>
                    <a:lnTo>
                      <a:pt x="68" y="68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558" name="Freeform 654"/>
              <p:cNvSpPr>
                <a:spLocks/>
              </p:cNvSpPr>
              <p:nvPr/>
            </p:nvSpPr>
            <p:spPr bwMode="auto">
              <a:xfrm>
                <a:off x="8471" y="9381"/>
                <a:ext cx="39" cy="40"/>
              </a:xfrm>
              <a:custGeom>
                <a:avLst/>
                <a:gdLst>
                  <a:gd name="T0" fmla="*/ 0 w 68"/>
                  <a:gd name="T1" fmla="*/ 69 h 69"/>
                  <a:gd name="T2" fmla="*/ 34 w 68"/>
                  <a:gd name="T3" fmla="*/ 0 h 69"/>
                  <a:gd name="T4" fmla="*/ 68 w 68"/>
                  <a:gd name="T5" fmla="*/ 69 h 69"/>
                  <a:gd name="T6" fmla="*/ 0 w 68"/>
                  <a:gd name="T7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69">
                    <a:moveTo>
                      <a:pt x="0" y="69"/>
                    </a:moveTo>
                    <a:lnTo>
                      <a:pt x="34" y="0"/>
                    </a:lnTo>
                    <a:lnTo>
                      <a:pt x="68" y="69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559" name="Freeform 655"/>
              <p:cNvSpPr>
                <a:spLocks/>
              </p:cNvSpPr>
              <p:nvPr/>
            </p:nvSpPr>
            <p:spPr bwMode="auto">
              <a:xfrm>
                <a:off x="8564" y="9168"/>
                <a:ext cx="40" cy="41"/>
              </a:xfrm>
              <a:custGeom>
                <a:avLst/>
                <a:gdLst>
                  <a:gd name="T0" fmla="*/ 0 w 69"/>
                  <a:gd name="T1" fmla="*/ 69 h 69"/>
                  <a:gd name="T2" fmla="*/ 34 w 69"/>
                  <a:gd name="T3" fmla="*/ 0 h 69"/>
                  <a:gd name="T4" fmla="*/ 69 w 69"/>
                  <a:gd name="T5" fmla="*/ 69 h 69"/>
                  <a:gd name="T6" fmla="*/ 0 w 69"/>
                  <a:gd name="T7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" h="69">
                    <a:moveTo>
                      <a:pt x="0" y="69"/>
                    </a:moveTo>
                    <a:lnTo>
                      <a:pt x="34" y="0"/>
                    </a:lnTo>
                    <a:lnTo>
                      <a:pt x="69" y="69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560" name="Freeform 656"/>
              <p:cNvSpPr>
                <a:spLocks/>
              </p:cNvSpPr>
              <p:nvPr/>
            </p:nvSpPr>
            <p:spPr bwMode="auto">
              <a:xfrm>
                <a:off x="8657" y="9141"/>
                <a:ext cx="39" cy="42"/>
              </a:xfrm>
              <a:custGeom>
                <a:avLst/>
                <a:gdLst>
                  <a:gd name="T0" fmla="*/ 0 w 69"/>
                  <a:gd name="T1" fmla="*/ 69 h 69"/>
                  <a:gd name="T2" fmla="*/ 34 w 69"/>
                  <a:gd name="T3" fmla="*/ 0 h 69"/>
                  <a:gd name="T4" fmla="*/ 69 w 69"/>
                  <a:gd name="T5" fmla="*/ 69 h 69"/>
                  <a:gd name="T6" fmla="*/ 0 w 69"/>
                  <a:gd name="T7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" h="69">
                    <a:moveTo>
                      <a:pt x="0" y="69"/>
                    </a:moveTo>
                    <a:lnTo>
                      <a:pt x="34" y="0"/>
                    </a:lnTo>
                    <a:lnTo>
                      <a:pt x="69" y="69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561" name="Freeform 657"/>
              <p:cNvSpPr>
                <a:spLocks/>
              </p:cNvSpPr>
              <p:nvPr/>
            </p:nvSpPr>
            <p:spPr bwMode="auto">
              <a:xfrm>
                <a:off x="8750" y="9174"/>
                <a:ext cx="40" cy="42"/>
              </a:xfrm>
              <a:custGeom>
                <a:avLst/>
                <a:gdLst>
                  <a:gd name="T0" fmla="*/ 0 w 69"/>
                  <a:gd name="T1" fmla="*/ 68 h 68"/>
                  <a:gd name="T2" fmla="*/ 34 w 69"/>
                  <a:gd name="T3" fmla="*/ 0 h 68"/>
                  <a:gd name="T4" fmla="*/ 69 w 69"/>
                  <a:gd name="T5" fmla="*/ 68 h 68"/>
                  <a:gd name="T6" fmla="*/ 0 w 69"/>
                  <a:gd name="T7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" h="68">
                    <a:moveTo>
                      <a:pt x="0" y="68"/>
                    </a:moveTo>
                    <a:lnTo>
                      <a:pt x="34" y="0"/>
                    </a:lnTo>
                    <a:lnTo>
                      <a:pt x="69" y="68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562" name="Freeform 658"/>
              <p:cNvSpPr>
                <a:spLocks/>
              </p:cNvSpPr>
              <p:nvPr/>
            </p:nvSpPr>
            <p:spPr bwMode="auto">
              <a:xfrm>
                <a:off x="8843" y="9166"/>
                <a:ext cx="39" cy="40"/>
              </a:xfrm>
              <a:custGeom>
                <a:avLst/>
                <a:gdLst>
                  <a:gd name="T0" fmla="*/ 0 w 69"/>
                  <a:gd name="T1" fmla="*/ 68 h 68"/>
                  <a:gd name="T2" fmla="*/ 34 w 69"/>
                  <a:gd name="T3" fmla="*/ 0 h 68"/>
                  <a:gd name="T4" fmla="*/ 69 w 69"/>
                  <a:gd name="T5" fmla="*/ 68 h 68"/>
                  <a:gd name="T6" fmla="*/ 0 w 69"/>
                  <a:gd name="T7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" h="68">
                    <a:moveTo>
                      <a:pt x="0" y="68"/>
                    </a:moveTo>
                    <a:lnTo>
                      <a:pt x="34" y="0"/>
                    </a:lnTo>
                    <a:lnTo>
                      <a:pt x="69" y="68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563" name="Freeform 659"/>
              <p:cNvSpPr>
                <a:spLocks/>
              </p:cNvSpPr>
              <p:nvPr/>
            </p:nvSpPr>
            <p:spPr bwMode="auto">
              <a:xfrm>
                <a:off x="8937" y="9190"/>
                <a:ext cx="38" cy="40"/>
              </a:xfrm>
              <a:custGeom>
                <a:avLst/>
                <a:gdLst>
                  <a:gd name="T0" fmla="*/ 0 w 69"/>
                  <a:gd name="T1" fmla="*/ 69 h 69"/>
                  <a:gd name="T2" fmla="*/ 34 w 69"/>
                  <a:gd name="T3" fmla="*/ 0 h 69"/>
                  <a:gd name="T4" fmla="*/ 69 w 69"/>
                  <a:gd name="T5" fmla="*/ 69 h 69"/>
                  <a:gd name="T6" fmla="*/ 0 w 69"/>
                  <a:gd name="T7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" h="69">
                    <a:moveTo>
                      <a:pt x="0" y="69"/>
                    </a:moveTo>
                    <a:lnTo>
                      <a:pt x="34" y="0"/>
                    </a:lnTo>
                    <a:lnTo>
                      <a:pt x="69" y="69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564" name="Freeform 660"/>
              <p:cNvSpPr>
                <a:spLocks/>
              </p:cNvSpPr>
              <p:nvPr/>
            </p:nvSpPr>
            <p:spPr bwMode="auto">
              <a:xfrm>
                <a:off x="9030" y="9229"/>
                <a:ext cx="38" cy="40"/>
              </a:xfrm>
              <a:custGeom>
                <a:avLst/>
                <a:gdLst>
                  <a:gd name="T0" fmla="*/ 0 w 69"/>
                  <a:gd name="T1" fmla="*/ 69 h 69"/>
                  <a:gd name="T2" fmla="*/ 34 w 69"/>
                  <a:gd name="T3" fmla="*/ 0 h 69"/>
                  <a:gd name="T4" fmla="*/ 69 w 69"/>
                  <a:gd name="T5" fmla="*/ 69 h 69"/>
                  <a:gd name="T6" fmla="*/ 0 w 69"/>
                  <a:gd name="T7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" h="69">
                    <a:moveTo>
                      <a:pt x="0" y="69"/>
                    </a:moveTo>
                    <a:lnTo>
                      <a:pt x="34" y="0"/>
                    </a:lnTo>
                    <a:lnTo>
                      <a:pt x="69" y="69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565" name="Freeform 661"/>
              <p:cNvSpPr>
                <a:spLocks/>
              </p:cNvSpPr>
              <p:nvPr/>
            </p:nvSpPr>
            <p:spPr bwMode="auto">
              <a:xfrm>
                <a:off x="9123" y="9283"/>
                <a:ext cx="39" cy="41"/>
              </a:xfrm>
              <a:custGeom>
                <a:avLst/>
                <a:gdLst>
                  <a:gd name="T0" fmla="*/ 0 w 69"/>
                  <a:gd name="T1" fmla="*/ 69 h 69"/>
                  <a:gd name="T2" fmla="*/ 35 w 69"/>
                  <a:gd name="T3" fmla="*/ 0 h 69"/>
                  <a:gd name="T4" fmla="*/ 69 w 69"/>
                  <a:gd name="T5" fmla="*/ 69 h 69"/>
                  <a:gd name="T6" fmla="*/ 0 w 69"/>
                  <a:gd name="T7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" h="69">
                    <a:moveTo>
                      <a:pt x="0" y="69"/>
                    </a:moveTo>
                    <a:lnTo>
                      <a:pt x="35" y="0"/>
                    </a:lnTo>
                    <a:lnTo>
                      <a:pt x="69" y="69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566" name="Freeform 662"/>
              <p:cNvSpPr>
                <a:spLocks/>
              </p:cNvSpPr>
              <p:nvPr/>
            </p:nvSpPr>
            <p:spPr bwMode="auto">
              <a:xfrm>
                <a:off x="9215" y="9249"/>
                <a:ext cx="39" cy="41"/>
              </a:xfrm>
              <a:custGeom>
                <a:avLst/>
                <a:gdLst>
                  <a:gd name="T0" fmla="*/ 0 w 69"/>
                  <a:gd name="T1" fmla="*/ 69 h 69"/>
                  <a:gd name="T2" fmla="*/ 34 w 69"/>
                  <a:gd name="T3" fmla="*/ 0 h 69"/>
                  <a:gd name="T4" fmla="*/ 69 w 69"/>
                  <a:gd name="T5" fmla="*/ 69 h 69"/>
                  <a:gd name="T6" fmla="*/ 0 w 69"/>
                  <a:gd name="T7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" h="69">
                    <a:moveTo>
                      <a:pt x="0" y="69"/>
                    </a:moveTo>
                    <a:lnTo>
                      <a:pt x="34" y="0"/>
                    </a:lnTo>
                    <a:lnTo>
                      <a:pt x="69" y="69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567" name="Freeform 663"/>
              <p:cNvSpPr>
                <a:spLocks/>
              </p:cNvSpPr>
              <p:nvPr/>
            </p:nvSpPr>
            <p:spPr bwMode="auto">
              <a:xfrm>
                <a:off x="9309" y="9452"/>
                <a:ext cx="39" cy="41"/>
              </a:xfrm>
              <a:custGeom>
                <a:avLst/>
                <a:gdLst>
                  <a:gd name="T0" fmla="*/ 0 w 69"/>
                  <a:gd name="T1" fmla="*/ 68 h 68"/>
                  <a:gd name="T2" fmla="*/ 35 w 69"/>
                  <a:gd name="T3" fmla="*/ 0 h 68"/>
                  <a:gd name="T4" fmla="*/ 69 w 69"/>
                  <a:gd name="T5" fmla="*/ 68 h 68"/>
                  <a:gd name="T6" fmla="*/ 0 w 69"/>
                  <a:gd name="T7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" h="68">
                    <a:moveTo>
                      <a:pt x="0" y="68"/>
                    </a:moveTo>
                    <a:lnTo>
                      <a:pt x="35" y="0"/>
                    </a:lnTo>
                    <a:lnTo>
                      <a:pt x="69" y="68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568" name="Freeform 664"/>
              <p:cNvSpPr>
                <a:spLocks/>
              </p:cNvSpPr>
              <p:nvPr/>
            </p:nvSpPr>
            <p:spPr bwMode="auto">
              <a:xfrm>
                <a:off x="9401" y="9544"/>
                <a:ext cx="40" cy="41"/>
              </a:xfrm>
              <a:custGeom>
                <a:avLst/>
                <a:gdLst>
                  <a:gd name="T0" fmla="*/ 0 w 69"/>
                  <a:gd name="T1" fmla="*/ 69 h 69"/>
                  <a:gd name="T2" fmla="*/ 35 w 69"/>
                  <a:gd name="T3" fmla="*/ 0 h 69"/>
                  <a:gd name="T4" fmla="*/ 69 w 69"/>
                  <a:gd name="T5" fmla="*/ 69 h 69"/>
                  <a:gd name="T6" fmla="*/ 0 w 69"/>
                  <a:gd name="T7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" h="69">
                    <a:moveTo>
                      <a:pt x="0" y="69"/>
                    </a:moveTo>
                    <a:lnTo>
                      <a:pt x="35" y="0"/>
                    </a:lnTo>
                    <a:lnTo>
                      <a:pt x="69" y="69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569" name="Freeform 665"/>
              <p:cNvSpPr>
                <a:spLocks/>
              </p:cNvSpPr>
              <p:nvPr/>
            </p:nvSpPr>
            <p:spPr bwMode="auto">
              <a:xfrm>
                <a:off x="9495" y="9679"/>
                <a:ext cx="39" cy="42"/>
              </a:xfrm>
              <a:custGeom>
                <a:avLst/>
                <a:gdLst>
                  <a:gd name="T0" fmla="*/ 0 w 69"/>
                  <a:gd name="T1" fmla="*/ 69 h 69"/>
                  <a:gd name="T2" fmla="*/ 35 w 69"/>
                  <a:gd name="T3" fmla="*/ 0 h 69"/>
                  <a:gd name="T4" fmla="*/ 69 w 69"/>
                  <a:gd name="T5" fmla="*/ 69 h 69"/>
                  <a:gd name="T6" fmla="*/ 0 w 69"/>
                  <a:gd name="T7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" h="69">
                    <a:moveTo>
                      <a:pt x="0" y="69"/>
                    </a:moveTo>
                    <a:lnTo>
                      <a:pt x="35" y="0"/>
                    </a:lnTo>
                    <a:lnTo>
                      <a:pt x="69" y="69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570" name="Freeform 666"/>
              <p:cNvSpPr>
                <a:spLocks/>
              </p:cNvSpPr>
              <p:nvPr/>
            </p:nvSpPr>
            <p:spPr bwMode="auto">
              <a:xfrm>
                <a:off x="6519" y="9995"/>
                <a:ext cx="39" cy="40"/>
              </a:xfrm>
              <a:custGeom>
                <a:avLst/>
                <a:gdLst>
                  <a:gd name="T0" fmla="*/ 0 w 69"/>
                  <a:gd name="T1" fmla="*/ 0 h 69"/>
                  <a:gd name="T2" fmla="*/ 35 w 69"/>
                  <a:gd name="T3" fmla="*/ 69 h 69"/>
                  <a:gd name="T4" fmla="*/ 69 w 69"/>
                  <a:gd name="T5" fmla="*/ 0 h 69"/>
                  <a:gd name="T6" fmla="*/ 0 w 69"/>
                  <a:gd name="T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" h="69">
                    <a:moveTo>
                      <a:pt x="0" y="0"/>
                    </a:moveTo>
                    <a:lnTo>
                      <a:pt x="35" y="69"/>
                    </a:lnTo>
                    <a:lnTo>
                      <a:pt x="6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571" name="Freeform 667"/>
              <p:cNvSpPr>
                <a:spLocks/>
              </p:cNvSpPr>
              <p:nvPr/>
            </p:nvSpPr>
            <p:spPr bwMode="auto">
              <a:xfrm>
                <a:off x="6611" y="9981"/>
                <a:ext cx="39" cy="41"/>
              </a:xfrm>
              <a:custGeom>
                <a:avLst/>
                <a:gdLst>
                  <a:gd name="T0" fmla="*/ 0 w 69"/>
                  <a:gd name="T1" fmla="*/ 0 h 69"/>
                  <a:gd name="T2" fmla="*/ 35 w 69"/>
                  <a:gd name="T3" fmla="*/ 69 h 69"/>
                  <a:gd name="T4" fmla="*/ 69 w 69"/>
                  <a:gd name="T5" fmla="*/ 0 h 69"/>
                  <a:gd name="T6" fmla="*/ 0 w 69"/>
                  <a:gd name="T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" h="69">
                    <a:moveTo>
                      <a:pt x="0" y="0"/>
                    </a:moveTo>
                    <a:lnTo>
                      <a:pt x="35" y="69"/>
                    </a:lnTo>
                    <a:lnTo>
                      <a:pt x="6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572" name="Freeform 668"/>
              <p:cNvSpPr>
                <a:spLocks/>
              </p:cNvSpPr>
              <p:nvPr/>
            </p:nvSpPr>
            <p:spPr bwMode="auto">
              <a:xfrm>
                <a:off x="6704" y="9736"/>
                <a:ext cx="40" cy="41"/>
              </a:xfrm>
              <a:custGeom>
                <a:avLst/>
                <a:gdLst>
                  <a:gd name="T0" fmla="*/ 0 w 68"/>
                  <a:gd name="T1" fmla="*/ 0 h 69"/>
                  <a:gd name="T2" fmla="*/ 34 w 68"/>
                  <a:gd name="T3" fmla="*/ 69 h 69"/>
                  <a:gd name="T4" fmla="*/ 68 w 68"/>
                  <a:gd name="T5" fmla="*/ 0 h 69"/>
                  <a:gd name="T6" fmla="*/ 0 w 68"/>
                  <a:gd name="T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69">
                    <a:moveTo>
                      <a:pt x="0" y="0"/>
                    </a:moveTo>
                    <a:lnTo>
                      <a:pt x="34" y="69"/>
                    </a:lnTo>
                    <a:lnTo>
                      <a:pt x="6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573" name="Freeform 669"/>
              <p:cNvSpPr>
                <a:spLocks/>
              </p:cNvSpPr>
              <p:nvPr/>
            </p:nvSpPr>
            <p:spPr bwMode="auto">
              <a:xfrm>
                <a:off x="6797" y="9915"/>
                <a:ext cx="39" cy="42"/>
              </a:xfrm>
              <a:custGeom>
                <a:avLst/>
                <a:gdLst>
                  <a:gd name="T0" fmla="*/ 0 w 68"/>
                  <a:gd name="T1" fmla="*/ 0 h 69"/>
                  <a:gd name="T2" fmla="*/ 34 w 68"/>
                  <a:gd name="T3" fmla="*/ 69 h 69"/>
                  <a:gd name="T4" fmla="*/ 68 w 68"/>
                  <a:gd name="T5" fmla="*/ 0 h 69"/>
                  <a:gd name="T6" fmla="*/ 0 w 68"/>
                  <a:gd name="T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69">
                    <a:moveTo>
                      <a:pt x="0" y="0"/>
                    </a:moveTo>
                    <a:lnTo>
                      <a:pt x="34" y="69"/>
                    </a:lnTo>
                    <a:lnTo>
                      <a:pt x="6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574" name="Freeform 670"/>
              <p:cNvSpPr>
                <a:spLocks/>
              </p:cNvSpPr>
              <p:nvPr/>
            </p:nvSpPr>
            <p:spPr bwMode="auto">
              <a:xfrm>
                <a:off x="6890" y="9973"/>
                <a:ext cx="40" cy="42"/>
              </a:xfrm>
              <a:custGeom>
                <a:avLst/>
                <a:gdLst>
                  <a:gd name="T0" fmla="*/ 0 w 69"/>
                  <a:gd name="T1" fmla="*/ 0 h 69"/>
                  <a:gd name="T2" fmla="*/ 34 w 69"/>
                  <a:gd name="T3" fmla="*/ 69 h 69"/>
                  <a:gd name="T4" fmla="*/ 69 w 69"/>
                  <a:gd name="T5" fmla="*/ 0 h 69"/>
                  <a:gd name="T6" fmla="*/ 0 w 69"/>
                  <a:gd name="T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" h="69">
                    <a:moveTo>
                      <a:pt x="0" y="0"/>
                    </a:moveTo>
                    <a:lnTo>
                      <a:pt x="34" y="69"/>
                    </a:lnTo>
                    <a:lnTo>
                      <a:pt x="6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575" name="Freeform 671"/>
              <p:cNvSpPr>
                <a:spLocks/>
              </p:cNvSpPr>
              <p:nvPr/>
            </p:nvSpPr>
            <p:spPr bwMode="auto">
              <a:xfrm>
                <a:off x="6982" y="10099"/>
                <a:ext cx="40" cy="41"/>
              </a:xfrm>
              <a:custGeom>
                <a:avLst/>
                <a:gdLst>
                  <a:gd name="T0" fmla="*/ 0 w 68"/>
                  <a:gd name="T1" fmla="*/ 0 h 69"/>
                  <a:gd name="T2" fmla="*/ 34 w 68"/>
                  <a:gd name="T3" fmla="*/ 69 h 69"/>
                  <a:gd name="T4" fmla="*/ 68 w 68"/>
                  <a:gd name="T5" fmla="*/ 0 h 69"/>
                  <a:gd name="T6" fmla="*/ 0 w 68"/>
                  <a:gd name="T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69">
                    <a:moveTo>
                      <a:pt x="0" y="0"/>
                    </a:moveTo>
                    <a:lnTo>
                      <a:pt x="34" y="69"/>
                    </a:lnTo>
                    <a:lnTo>
                      <a:pt x="6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576" name="Freeform 672"/>
              <p:cNvSpPr>
                <a:spLocks/>
              </p:cNvSpPr>
              <p:nvPr/>
            </p:nvSpPr>
            <p:spPr bwMode="auto">
              <a:xfrm>
                <a:off x="7077" y="10234"/>
                <a:ext cx="38" cy="42"/>
              </a:xfrm>
              <a:custGeom>
                <a:avLst/>
                <a:gdLst>
                  <a:gd name="T0" fmla="*/ 0 w 69"/>
                  <a:gd name="T1" fmla="*/ 0 h 69"/>
                  <a:gd name="T2" fmla="*/ 34 w 69"/>
                  <a:gd name="T3" fmla="*/ 69 h 69"/>
                  <a:gd name="T4" fmla="*/ 69 w 69"/>
                  <a:gd name="T5" fmla="*/ 0 h 69"/>
                  <a:gd name="T6" fmla="*/ 0 w 69"/>
                  <a:gd name="T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" h="69">
                    <a:moveTo>
                      <a:pt x="0" y="0"/>
                    </a:moveTo>
                    <a:lnTo>
                      <a:pt x="34" y="69"/>
                    </a:lnTo>
                    <a:lnTo>
                      <a:pt x="6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577" name="Freeform 673"/>
              <p:cNvSpPr>
                <a:spLocks/>
              </p:cNvSpPr>
              <p:nvPr/>
            </p:nvSpPr>
            <p:spPr bwMode="auto">
              <a:xfrm>
                <a:off x="7169" y="10111"/>
                <a:ext cx="39" cy="40"/>
              </a:xfrm>
              <a:custGeom>
                <a:avLst/>
                <a:gdLst>
                  <a:gd name="T0" fmla="*/ 0 w 69"/>
                  <a:gd name="T1" fmla="*/ 0 h 69"/>
                  <a:gd name="T2" fmla="*/ 34 w 69"/>
                  <a:gd name="T3" fmla="*/ 69 h 69"/>
                  <a:gd name="T4" fmla="*/ 69 w 69"/>
                  <a:gd name="T5" fmla="*/ 0 h 69"/>
                  <a:gd name="T6" fmla="*/ 0 w 69"/>
                  <a:gd name="T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" h="69">
                    <a:moveTo>
                      <a:pt x="0" y="0"/>
                    </a:moveTo>
                    <a:lnTo>
                      <a:pt x="34" y="69"/>
                    </a:lnTo>
                    <a:lnTo>
                      <a:pt x="6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578" name="Freeform 674"/>
              <p:cNvSpPr>
                <a:spLocks/>
              </p:cNvSpPr>
              <p:nvPr/>
            </p:nvSpPr>
            <p:spPr bwMode="auto">
              <a:xfrm>
                <a:off x="7263" y="9969"/>
                <a:ext cx="38" cy="41"/>
              </a:xfrm>
              <a:custGeom>
                <a:avLst/>
                <a:gdLst>
                  <a:gd name="T0" fmla="*/ 0 w 69"/>
                  <a:gd name="T1" fmla="*/ 0 h 69"/>
                  <a:gd name="T2" fmla="*/ 34 w 69"/>
                  <a:gd name="T3" fmla="*/ 69 h 69"/>
                  <a:gd name="T4" fmla="*/ 69 w 69"/>
                  <a:gd name="T5" fmla="*/ 0 h 69"/>
                  <a:gd name="T6" fmla="*/ 0 w 69"/>
                  <a:gd name="T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" h="69">
                    <a:moveTo>
                      <a:pt x="0" y="0"/>
                    </a:moveTo>
                    <a:lnTo>
                      <a:pt x="34" y="69"/>
                    </a:lnTo>
                    <a:lnTo>
                      <a:pt x="6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579" name="Freeform 675"/>
              <p:cNvSpPr>
                <a:spLocks/>
              </p:cNvSpPr>
              <p:nvPr/>
            </p:nvSpPr>
            <p:spPr bwMode="auto">
              <a:xfrm>
                <a:off x="7355" y="10013"/>
                <a:ext cx="39" cy="40"/>
              </a:xfrm>
              <a:custGeom>
                <a:avLst/>
                <a:gdLst>
                  <a:gd name="T0" fmla="*/ 0 w 69"/>
                  <a:gd name="T1" fmla="*/ 0 h 69"/>
                  <a:gd name="T2" fmla="*/ 34 w 69"/>
                  <a:gd name="T3" fmla="*/ 69 h 69"/>
                  <a:gd name="T4" fmla="*/ 69 w 69"/>
                  <a:gd name="T5" fmla="*/ 0 h 69"/>
                  <a:gd name="T6" fmla="*/ 0 w 69"/>
                  <a:gd name="T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" h="69">
                    <a:moveTo>
                      <a:pt x="0" y="0"/>
                    </a:moveTo>
                    <a:lnTo>
                      <a:pt x="34" y="69"/>
                    </a:lnTo>
                    <a:lnTo>
                      <a:pt x="6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580" name="Freeform 676"/>
              <p:cNvSpPr>
                <a:spLocks/>
              </p:cNvSpPr>
              <p:nvPr/>
            </p:nvSpPr>
            <p:spPr bwMode="auto">
              <a:xfrm>
                <a:off x="7449" y="10002"/>
                <a:ext cx="39" cy="41"/>
              </a:xfrm>
              <a:custGeom>
                <a:avLst/>
                <a:gdLst>
                  <a:gd name="T0" fmla="*/ 0 w 69"/>
                  <a:gd name="T1" fmla="*/ 0 h 69"/>
                  <a:gd name="T2" fmla="*/ 34 w 69"/>
                  <a:gd name="T3" fmla="*/ 69 h 69"/>
                  <a:gd name="T4" fmla="*/ 69 w 69"/>
                  <a:gd name="T5" fmla="*/ 0 h 69"/>
                  <a:gd name="T6" fmla="*/ 0 w 69"/>
                  <a:gd name="T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" h="69">
                    <a:moveTo>
                      <a:pt x="0" y="0"/>
                    </a:moveTo>
                    <a:lnTo>
                      <a:pt x="34" y="69"/>
                    </a:lnTo>
                    <a:lnTo>
                      <a:pt x="6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581" name="Freeform 677"/>
              <p:cNvSpPr>
                <a:spLocks/>
              </p:cNvSpPr>
              <p:nvPr/>
            </p:nvSpPr>
            <p:spPr bwMode="auto">
              <a:xfrm>
                <a:off x="7541" y="9989"/>
                <a:ext cx="39" cy="41"/>
              </a:xfrm>
              <a:custGeom>
                <a:avLst/>
                <a:gdLst>
                  <a:gd name="T0" fmla="*/ 0 w 69"/>
                  <a:gd name="T1" fmla="*/ 0 h 69"/>
                  <a:gd name="T2" fmla="*/ 34 w 69"/>
                  <a:gd name="T3" fmla="*/ 69 h 69"/>
                  <a:gd name="T4" fmla="*/ 69 w 69"/>
                  <a:gd name="T5" fmla="*/ 0 h 69"/>
                  <a:gd name="T6" fmla="*/ 0 w 69"/>
                  <a:gd name="T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" h="69">
                    <a:moveTo>
                      <a:pt x="0" y="0"/>
                    </a:moveTo>
                    <a:lnTo>
                      <a:pt x="34" y="69"/>
                    </a:lnTo>
                    <a:lnTo>
                      <a:pt x="6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582" name="Freeform 678"/>
              <p:cNvSpPr>
                <a:spLocks/>
              </p:cNvSpPr>
              <p:nvPr/>
            </p:nvSpPr>
            <p:spPr bwMode="auto">
              <a:xfrm>
                <a:off x="7635" y="9979"/>
                <a:ext cx="39" cy="41"/>
              </a:xfrm>
              <a:custGeom>
                <a:avLst/>
                <a:gdLst>
                  <a:gd name="T0" fmla="*/ 0 w 69"/>
                  <a:gd name="T1" fmla="*/ 0 h 69"/>
                  <a:gd name="T2" fmla="*/ 35 w 69"/>
                  <a:gd name="T3" fmla="*/ 69 h 69"/>
                  <a:gd name="T4" fmla="*/ 69 w 69"/>
                  <a:gd name="T5" fmla="*/ 0 h 69"/>
                  <a:gd name="T6" fmla="*/ 0 w 69"/>
                  <a:gd name="T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" h="69">
                    <a:moveTo>
                      <a:pt x="0" y="0"/>
                    </a:moveTo>
                    <a:lnTo>
                      <a:pt x="35" y="69"/>
                    </a:lnTo>
                    <a:lnTo>
                      <a:pt x="6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583" name="Freeform 679"/>
              <p:cNvSpPr>
                <a:spLocks/>
              </p:cNvSpPr>
              <p:nvPr/>
            </p:nvSpPr>
            <p:spPr bwMode="auto">
              <a:xfrm>
                <a:off x="7727" y="9710"/>
                <a:ext cx="39" cy="42"/>
              </a:xfrm>
              <a:custGeom>
                <a:avLst/>
                <a:gdLst>
                  <a:gd name="T0" fmla="*/ 0 w 69"/>
                  <a:gd name="T1" fmla="*/ 0 h 69"/>
                  <a:gd name="T2" fmla="*/ 35 w 69"/>
                  <a:gd name="T3" fmla="*/ 69 h 69"/>
                  <a:gd name="T4" fmla="*/ 69 w 69"/>
                  <a:gd name="T5" fmla="*/ 0 h 69"/>
                  <a:gd name="T6" fmla="*/ 0 w 69"/>
                  <a:gd name="T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" h="69">
                    <a:moveTo>
                      <a:pt x="0" y="0"/>
                    </a:moveTo>
                    <a:lnTo>
                      <a:pt x="35" y="69"/>
                    </a:lnTo>
                    <a:lnTo>
                      <a:pt x="6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584" name="Freeform 680"/>
              <p:cNvSpPr>
                <a:spLocks/>
              </p:cNvSpPr>
              <p:nvPr/>
            </p:nvSpPr>
            <p:spPr bwMode="auto">
              <a:xfrm>
                <a:off x="7820" y="9707"/>
                <a:ext cx="40" cy="41"/>
              </a:xfrm>
              <a:custGeom>
                <a:avLst/>
                <a:gdLst>
                  <a:gd name="T0" fmla="*/ 0 w 69"/>
                  <a:gd name="T1" fmla="*/ 0 h 68"/>
                  <a:gd name="T2" fmla="*/ 35 w 69"/>
                  <a:gd name="T3" fmla="*/ 68 h 68"/>
                  <a:gd name="T4" fmla="*/ 69 w 69"/>
                  <a:gd name="T5" fmla="*/ 0 h 68"/>
                  <a:gd name="T6" fmla="*/ 0 w 69"/>
                  <a:gd name="T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" h="68">
                    <a:moveTo>
                      <a:pt x="0" y="0"/>
                    </a:moveTo>
                    <a:lnTo>
                      <a:pt x="35" y="68"/>
                    </a:lnTo>
                    <a:lnTo>
                      <a:pt x="6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585" name="Freeform 681"/>
              <p:cNvSpPr>
                <a:spLocks/>
              </p:cNvSpPr>
              <p:nvPr/>
            </p:nvSpPr>
            <p:spPr bwMode="auto">
              <a:xfrm>
                <a:off x="7914" y="9988"/>
                <a:ext cx="38" cy="40"/>
              </a:xfrm>
              <a:custGeom>
                <a:avLst/>
                <a:gdLst>
                  <a:gd name="T0" fmla="*/ 0 w 69"/>
                  <a:gd name="T1" fmla="*/ 0 h 69"/>
                  <a:gd name="T2" fmla="*/ 35 w 69"/>
                  <a:gd name="T3" fmla="*/ 69 h 69"/>
                  <a:gd name="T4" fmla="*/ 69 w 69"/>
                  <a:gd name="T5" fmla="*/ 0 h 69"/>
                  <a:gd name="T6" fmla="*/ 0 w 69"/>
                  <a:gd name="T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" h="69">
                    <a:moveTo>
                      <a:pt x="0" y="0"/>
                    </a:moveTo>
                    <a:lnTo>
                      <a:pt x="35" y="69"/>
                    </a:lnTo>
                    <a:lnTo>
                      <a:pt x="6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586" name="Freeform 682"/>
              <p:cNvSpPr>
                <a:spLocks/>
              </p:cNvSpPr>
              <p:nvPr/>
            </p:nvSpPr>
            <p:spPr bwMode="auto">
              <a:xfrm>
                <a:off x="8007" y="9682"/>
                <a:ext cx="39" cy="41"/>
              </a:xfrm>
              <a:custGeom>
                <a:avLst/>
                <a:gdLst>
                  <a:gd name="T0" fmla="*/ 0 w 69"/>
                  <a:gd name="T1" fmla="*/ 0 h 69"/>
                  <a:gd name="T2" fmla="*/ 35 w 69"/>
                  <a:gd name="T3" fmla="*/ 69 h 69"/>
                  <a:gd name="T4" fmla="*/ 69 w 69"/>
                  <a:gd name="T5" fmla="*/ 0 h 69"/>
                  <a:gd name="T6" fmla="*/ 0 w 69"/>
                  <a:gd name="T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" h="69">
                    <a:moveTo>
                      <a:pt x="0" y="0"/>
                    </a:moveTo>
                    <a:lnTo>
                      <a:pt x="35" y="69"/>
                    </a:lnTo>
                    <a:lnTo>
                      <a:pt x="6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587" name="Freeform 683"/>
              <p:cNvSpPr>
                <a:spLocks/>
              </p:cNvSpPr>
              <p:nvPr/>
            </p:nvSpPr>
            <p:spPr bwMode="auto">
              <a:xfrm>
                <a:off x="8099" y="9793"/>
                <a:ext cx="39" cy="41"/>
              </a:xfrm>
              <a:custGeom>
                <a:avLst/>
                <a:gdLst>
                  <a:gd name="T0" fmla="*/ 0 w 69"/>
                  <a:gd name="T1" fmla="*/ 0 h 69"/>
                  <a:gd name="T2" fmla="*/ 35 w 69"/>
                  <a:gd name="T3" fmla="*/ 69 h 69"/>
                  <a:gd name="T4" fmla="*/ 69 w 69"/>
                  <a:gd name="T5" fmla="*/ 0 h 69"/>
                  <a:gd name="T6" fmla="*/ 0 w 69"/>
                  <a:gd name="T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" h="69">
                    <a:moveTo>
                      <a:pt x="0" y="0"/>
                    </a:moveTo>
                    <a:lnTo>
                      <a:pt x="35" y="69"/>
                    </a:lnTo>
                    <a:lnTo>
                      <a:pt x="6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588" name="Freeform 684"/>
              <p:cNvSpPr>
                <a:spLocks/>
              </p:cNvSpPr>
              <p:nvPr/>
            </p:nvSpPr>
            <p:spPr bwMode="auto">
              <a:xfrm>
                <a:off x="8193" y="9585"/>
                <a:ext cx="39" cy="40"/>
              </a:xfrm>
              <a:custGeom>
                <a:avLst/>
                <a:gdLst>
                  <a:gd name="T0" fmla="*/ 0 w 69"/>
                  <a:gd name="T1" fmla="*/ 0 h 69"/>
                  <a:gd name="T2" fmla="*/ 35 w 69"/>
                  <a:gd name="T3" fmla="*/ 69 h 69"/>
                  <a:gd name="T4" fmla="*/ 69 w 69"/>
                  <a:gd name="T5" fmla="*/ 0 h 69"/>
                  <a:gd name="T6" fmla="*/ 0 w 69"/>
                  <a:gd name="T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" h="69">
                    <a:moveTo>
                      <a:pt x="0" y="0"/>
                    </a:moveTo>
                    <a:lnTo>
                      <a:pt x="35" y="69"/>
                    </a:lnTo>
                    <a:lnTo>
                      <a:pt x="6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589" name="Freeform 685"/>
              <p:cNvSpPr>
                <a:spLocks/>
              </p:cNvSpPr>
              <p:nvPr/>
            </p:nvSpPr>
            <p:spPr bwMode="auto">
              <a:xfrm>
                <a:off x="8285" y="9695"/>
                <a:ext cx="40" cy="40"/>
              </a:xfrm>
              <a:custGeom>
                <a:avLst/>
                <a:gdLst>
                  <a:gd name="T0" fmla="*/ 0 w 68"/>
                  <a:gd name="T1" fmla="*/ 0 h 69"/>
                  <a:gd name="T2" fmla="*/ 34 w 68"/>
                  <a:gd name="T3" fmla="*/ 69 h 69"/>
                  <a:gd name="T4" fmla="*/ 68 w 68"/>
                  <a:gd name="T5" fmla="*/ 0 h 69"/>
                  <a:gd name="T6" fmla="*/ 0 w 68"/>
                  <a:gd name="T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69">
                    <a:moveTo>
                      <a:pt x="0" y="0"/>
                    </a:moveTo>
                    <a:lnTo>
                      <a:pt x="34" y="69"/>
                    </a:lnTo>
                    <a:lnTo>
                      <a:pt x="6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590" name="Freeform 686"/>
              <p:cNvSpPr>
                <a:spLocks/>
              </p:cNvSpPr>
              <p:nvPr/>
            </p:nvSpPr>
            <p:spPr bwMode="auto">
              <a:xfrm>
                <a:off x="8379" y="9646"/>
                <a:ext cx="39" cy="42"/>
              </a:xfrm>
              <a:custGeom>
                <a:avLst/>
                <a:gdLst>
                  <a:gd name="T0" fmla="*/ 0 w 68"/>
                  <a:gd name="T1" fmla="*/ 0 h 68"/>
                  <a:gd name="T2" fmla="*/ 34 w 68"/>
                  <a:gd name="T3" fmla="*/ 68 h 68"/>
                  <a:gd name="T4" fmla="*/ 68 w 68"/>
                  <a:gd name="T5" fmla="*/ 0 h 68"/>
                  <a:gd name="T6" fmla="*/ 0 w 68"/>
                  <a:gd name="T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68">
                    <a:moveTo>
                      <a:pt x="0" y="0"/>
                    </a:moveTo>
                    <a:lnTo>
                      <a:pt x="34" y="68"/>
                    </a:lnTo>
                    <a:lnTo>
                      <a:pt x="6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591" name="Freeform 687"/>
              <p:cNvSpPr>
                <a:spLocks/>
              </p:cNvSpPr>
              <p:nvPr/>
            </p:nvSpPr>
            <p:spPr bwMode="auto">
              <a:xfrm>
                <a:off x="8471" y="9594"/>
                <a:ext cx="39" cy="40"/>
              </a:xfrm>
              <a:custGeom>
                <a:avLst/>
                <a:gdLst>
                  <a:gd name="T0" fmla="*/ 0 w 68"/>
                  <a:gd name="T1" fmla="*/ 0 h 69"/>
                  <a:gd name="T2" fmla="*/ 34 w 68"/>
                  <a:gd name="T3" fmla="*/ 69 h 69"/>
                  <a:gd name="T4" fmla="*/ 68 w 68"/>
                  <a:gd name="T5" fmla="*/ 0 h 69"/>
                  <a:gd name="T6" fmla="*/ 0 w 68"/>
                  <a:gd name="T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69">
                    <a:moveTo>
                      <a:pt x="0" y="0"/>
                    </a:moveTo>
                    <a:lnTo>
                      <a:pt x="34" y="69"/>
                    </a:lnTo>
                    <a:lnTo>
                      <a:pt x="6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592" name="Freeform 688"/>
              <p:cNvSpPr>
                <a:spLocks/>
              </p:cNvSpPr>
              <p:nvPr/>
            </p:nvSpPr>
            <p:spPr bwMode="auto">
              <a:xfrm>
                <a:off x="8564" y="9760"/>
                <a:ext cx="40" cy="40"/>
              </a:xfrm>
              <a:custGeom>
                <a:avLst/>
                <a:gdLst>
                  <a:gd name="T0" fmla="*/ 0 w 69"/>
                  <a:gd name="T1" fmla="*/ 0 h 69"/>
                  <a:gd name="T2" fmla="*/ 34 w 69"/>
                  <a:gd name="T3" fmla="*/ 69 h 69"/>
                  <a:gd name="T4" fmla="*/ 69 w 69"/>
                  <a:gd name="T5" fmla="*/ 0 h 69"/>
                  <a:gd name="T6" fmla="*/ 0 w 69"/>
                  <a:gd name="T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" h="69">
                    <a:moveTo>
                      <a:pt x="0" y="0"/>
                    </a:moveTo>
                    <a:lnTo>
                      <a:pt x="34" y="69"/>
                    </a:lnTo>
                    <a:lnTo>
                      <a:pt x="6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593" name="Freeform 689"/>
              <p:cNvSpPr>
                <a:spLocks/>
              </p:cNvSpPr>
              <p:nvPr/>
            </p:nvSpPr>
            <p:spPr bwMode="auto">
              <a:xfrm>
                <a:off x="8657" y="9611"/>
                <a:ext cx="39" cy="41"/>
              </a:xfrm>
              <a:custGeom>
                <a:avLst/>
                <a:gdLst>
                  <a:gd name="T0" fmla="*/ 0 w 69"/>
                  <a:gd name="T1" fmla="*/ 0 h 69"/>
                  <a:gd name="T2" fmla="*/ 34 w 69"/>
                  <a:gd name="T3" fmla="*/ 69 h 69"/>
                  <a:gd name="T4" fmla="*/ 69 w 69"/>
                  <a:gd name="T5" fmla="*/ 0 h 69"/>
                  <a:gd name="T6" fmla="*/ 0 w 69"/>
                  <a:gd name="T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" h="69">
                    <a:moveTo>
                      <a:pt x="0" y="0"/>
                    </a:moveTo>
                    <a:lnTo>
                      <a:pt x="34" y="69"/>
                    </a:lnTo>
                    <a:lnTo>
                      <a:pt x="6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594" name="Freeform 690"/>
              <p:cNvSpPr>
                <a:spLocks/>
              </p:cNvSpPr>
              <p:nvPr/>
            </p:nvSpPr>
            <p:spPr bwMode="auto">
              <a:xfrm>
                <a:off x="8750" y="9768"/>
                <a:ext cx="40" cy="41"/>
              </a:xfrm>
              <a:custGeom>
                <a:avLst/>
                <a:gdLst>
                  <a:gd name="T0" fmla="*/ 0 w 69"/>
                  <a:gd name="T1" fmla="*/ 0 h 69"/>
                  <a:gd name="T2" fmla="*/ 34 w 69"/>
                  <a:gd name="T3" fmla="*/ 69 h 69"/>
                  <a:gd name="T4" fmla="*/ 69 w 69"/>
                  <a:gd name="T5" fmla="*/ 0 h 69"/>
                  <a:gd name="T6" fmla="*/ 0 w 69"/>
                  <a:gd name="T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" h="69">
                    <a:moveTo>
                      <a:pt x="0" y="0"/>
                    </a:moveTo>
                    <a:lnTo>
                      <a:pt x="34" y="69"/>
                    </a:lnTo>
                    <a:lnTo>
                      <a:pt x="6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595" name="Freeform 691"/>
              <p:cNvSpPr>
                <a:spLocks/>
              </p:cNvSpPr>
              <p:nvPr/>
            </p:nvSpPr>
            <p:spPr bwMode="auto">
              <a:xfrm>
                <a:off x="8843" y="9617"/>
                <a:ext cx="39" cy="40"/>
              </a:xfrm>
              <a:custGeom>
                <a:avLst/>
                <a:gdLst>
                  <a:gd name="T0" fmla="*/ 0 w 69"/>
                  <a:gd name="T1" fmla="*/ 0 h 69"/>
                  <a:gd name="T2" fmla="*/ 34 w 69"/>
                  <a:gd name="T3" fmla="*/ 69 h 69"/>
                  <a:gd name="T4" fmla="*/ 69 w 69"/>
                  <a:gd name="T5" fmla="*/ 0 h 69"/>
                  <a:gd name="T6" fmla="*/ 0 w 69"/>
                  <a:gd name="T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" h="69">
                    <a:moveTo>
                      <a:pt x="0" y="0"/>
                    </a:moveTo>
                    <a:lnTo>
                      <a:pt x="34" y="69"/>
                    </a:lnTo>
                    <a:lnTo>
                      <a:pt x="6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596" name="Freeform 692"/>
              <p:cNvSpPr>
                <a:spLocks/>
              </p:cNvSpPr>
              <p:nvPr/>
            </p:nvSpPr>
            <p:spPr bwMode="auto">
              <a:xfrm>
                <a:off x="8937" y="10090"/>
                <a:ext cx="38" cy="41"/>
              </a:xfrm>
              <a:custGeom>
                <a:avLst/>
                <a:gdLst>
                  <a:gd name="T0" fmla="*/ 0 w 69"/>
                  <a:gd name="T1" fmla="*/ 0 h 69"/>
                  <a:gd name="T2" fmla="*/ 34 w 69"/>
                  <a:gd name="T3" fmla="*/ 69 h 69"/>
                  <a:gd name="T4" fmla="*/ 69 w 69"/>
                  <a:gd name="T5" fmla="*/ 0 h 69"/>
                  <a:gd name="T6" fmla="*/ 0 w 69"/>
                  <a:gd name="T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" h="69">
                    <a:moveTo>
                      <a:pt x="0" y="0"/>
                    </a:moveTo>
                    <a:lnTo>
                      <a:pt x="34" y="69"/>
                    </a:lnTo>
                    <a:lnTo>
                      <a:pt x="6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597" name="Freeform 693"/>
              <p:cNvSpPr>
                <a:spLocks/>
              </p:cNvSpPr>
              <p:nvPr/>
            </p:nvSpPr>
            <p:spPr bwMode="auto">
              <a:xfrm>
                <a:off x="9030" y="10061"/>
                <a:ext cx="38" cy="42"/>
              </a:xfrm>
              <a:custGeom>
                <a:avLst/>
                <a:gdLst>
                  <a:gd name="T0" fmla="*/ 0 w 69"/>
                  <a:gd name="T1" fmla="*/ 0 h 69"/>
                  <a:gd name="T2" fmla="*/ 34 w 69"/>
                  <a:gd name="T3" fmla="*/ 69 h 69"/>
                  <a:gd name="T4" fmla="*/ 69 w 69"/>
                  <a:gd name="T5" fmla="*/ 0 h 69"/>
                  <a:gd name="T6" fmla="*/ 0 w 69"/>
                  <a:gd name="T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" h="69">
                    <a:moveTo>
                      <a:pt x="0" y="0"/>
                    </a:moveTo>
                    <a:lnTo>
                      <a:pt x="34" y="69"/>
                    </a:lnTo>
                    <a:lnTo>
                      <a:pt x="6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598" name="Freeform 694"/>
              <p:cNvSpPr>
                <a:spLocks/>
              </p:cNvSpPr>
              <p:nvPr/>
            </p:nvSpPr>
            <p:spPr bwMode="auto">
              <a:xfrm>
                <a:off x="9123" y="10153"/>
                <a:ext cx="39" cy="40"/>
              </a:xfrm>
              <a:custGeom>
                <a:avLst/>
                <a:gdLst>
                  <a:gd name="T0" fmla="*/ 0 w 69"/>
                  <a:gd name="T1" fmla="*/ 0 h 69"/>
                  <a:gd name="T2" fmla="*/ 35 w 69"/>
                  <a:gd name="T3" fmla="*/ 69 h 69"/>
                  <a:gd name="T4" fmla="*/ 69 w 69"/>
                  <a:gd name="T5" fmla="*/ 0 h 69"/>
                  <a:gd name="T6" fmla="*/ 0 w 69"/>
                  <a:gd name="T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" h="69">
                    <a:moveTo>
                      <a:pt x="0" y="0"/>
                    </a:moveTo>
                    <a:lnTo>
                      <a:pt x="35" y="69"/>
                    </a:lnTo>
                    <a:lnTo>
                      <a:pt x="6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599" name="Freeform 695"/>
              <p:cNvSpPr>
                <a:spLocks/>
              </p:cNvSpPr>
              <p:nvPr/>
            </p:nvSpPr>
            <p:spPr bwMode="auto">
              <a:xfrm>
                <a:off x="9215" y="10078"/>
                <a:ext cx="39" cy="40"/>
              </a:xfrm>
              <a:custGeom>
                <a:avLst/>
                <a:gdLst>
                  <a:gd name="T0" fmla="*/ 0 w 69"/>
                  <a:gd name="T1" fmla="*/ 0 h 69"/>
                  <a:gd name="T2" fmla="*/ 34 w 69"/>
                  <a:gd name="T3" fmla="*/ 69 h 69"/>
                  <a:gd name="T4" fmla="*/ 69 w 69"/>
                  <a:gd name="T5" fmla="*/ 0 h 69"/>
                  <a:gd name="T6" fmla="*/ 0 w 69"/>
                  <a:gd name="T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" h="69">
                    <a:moveTo>
                      <a:pt x="0" y="0"/>
                    </a:moveTo>
                    <a:lnTo>
                      <a:pt x="34" y="69"/>
                    </a:lnTo>
                    <a:lnTo>
                      <a:pt x="6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600" name="Freeform 696"/>
              <p:cNvSpPr>
                <a:spLocks/>
              </p:cNvSpPr>
              <p:nvPr/>
            </p:nvSpPr>
            <p:spPr bwMode="auto">
              <a:xfrm>
                <a:off x="9309" y="10151"/>
                <a:ext cx="39" cy="41"/>
              </a:xfrm>
              <a:custGeom>
                <a:avLst/>
                <a:gdLst>
                  <a:gd name="T0" fmla="*/ 0 w 69"/>
                  <a:gd name="T1" fmla="*/ 0 h 68"/>
                  <a:gd name="T2" fmla="*/ 35 w 69"/>
                  <a:gd name="T3" fmla="*/ 68 h 68"/>
                  <a:gd name="T4" fmla="*/ 69 w 69"/>
                  <a:gd name="T5" fmla="*/ 0 h 68"/>
                  <a:gd name="T6" fmla="*/ 0 w 69"/>
                  <a:gd name="T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" h="68">
                    <a:moveTo>
                      <a:pt x="0" y="0"/>
                    </a:moveTo>
                    <a:lnTo>
                      <a:pt x="35" y="68"/>
                    </a:lnTo>
                    <a:lnTo>
                      <a:pt x="6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601" name="Freeform 697"/>
              <p:cNvSpPr>
                <a:spLocks/>
              </p:cNvSpPr>
              <p:nvPr/>
            </p:nvSpPr>
            <p:spPr bwMode="auto">
              <a:xfrm>
                <a:off x="9401" y="10113"/>
                <a:ext cx="40" cy="41"/>
              </a:xfrm>
              <a:custGeom>
                <a:avLst/>
                <a:gdLst>
                  <a:gd name="T0" fmla="*/ 0 w 69"/>
                  <a:gd name="T1" fmla="*/ 0 h 69"/>
                  <a:gd name="T2" fmla="*/ 35 w 69"/>
                  <a:gd name="T3" fmla="*/ 69 h 69"/>
                  <a:gd name="T4" fmla="*/ 69 w 69"/>
                  <a:gd name="T5" fmla="*/ 0 h 69"/>
                  <a:gd name="T6" fmla="*/ 0 w 69"/>
                  <a:gd name="T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" h="69">
                    <a:moveTo>
                      <a:pt x="0" y="0"/>
                    </a:moveTo>
                    <a:lnTo>
                      <a:pt x="35" y="69"/>
                    </a:lnTo>
                    <a:lnTo>
                      <a:pt x="6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602" name="Freeform 698"/>
              <p:cNvSpPr>
                <a:spLocks/>
              </p:cNvSpPr>
              <p:nvPr/>
            </p:nvSpPr>
            <p:spPr bwMode="auto">
              <a:xfrm>
                <a:off x="9495" y="10294"/>
                <a:ext cx="39" cy="41"/>
              </a:xfrm>
              <a:custGeom>
                <a:avLst/>
                <a:gdLst>
                  <a:gd name="T0" fmla="*/ 0 w 69"/>
                  <a:gd name="T1" fmla="*/ 0 h 68"/>
                  <a:gd name="T2" fmla="*/ 35 w 69"/>
                  <a:gd name="T3" fmla="*/ 68 h 68"/>
                  <a:gd name="T4" fmla="*/ 69 w 69"/>
                  <a:gd name="T5" fmla="*/ 0 h 68"/>
                  <a:gd name="T6" fmla="*/ 0 w 69"/>
                  <a:gd name="T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" h="68">
                    <a:moveTo>
                      <a:pt x="0" y="0"/>
                    </a:moveTo>
                    <a:lnTo>
                      <a:pt x="35" y="68"/>
                    </a:lnTo>
                    <a:lnTo>
                      <a:pt x="6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603" name="Oval 699"/>
              <p:cNvSpPr>
                <a:spLocks noChangeArrowheads="1"/>
              </p:cNvSpPr>
              <p:nvPr/>
            </p:nvSpPr>
            <p:spPr bwMode="auto">
              <a:xfrm>
                <a:off x="6519" y="9600"/>
                <a:ext cx="31" cy="34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604" name="Oval 700"/>
              <p:cNvSpPr>
                <a:spLocks noChangeArrowheads="1"/>
              </p:cNvSpPr>
              <p:nvPr/>
            </p:nvSpPr>
            <p:spPr bwMode="auto">
              <a:xfrm>
                <a:off x="6609" y="9791"/>
                <a:ext cx="32" cy="34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605" name="Oval 701"/>
              <p:cNvSpPr>
                <a:spLocks noChangeArrowheads="1"/>
              </p:cNvSpPr>
              <p:nvPr/>
            </p:nvSpPr>
            <p:spPr bwMode="auto">
              <a:xfrm>
                <a:off x="6706" y="9873"/>
                <a:ext cx="33" cy="33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606" name="Oval 702"/>
              <p:cNvSpPr>
                <a:spLocks noChangeArrowheads="1"/>
              </p:cNvSpPr>
              <p:nvPr/>
            </p:nvSpPr>
            <p:spPr bwMode="auto">
              <a:xfrm>
                <a:off x="6796" y="9981"/>
                <a:ext cx="34" cy="34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607" name="Oval 703"/>
              <p:cNvSpPr>
                <a:spLocks noChangeArrowheads="1"/>
              </p:cNvSpPr>
              <p:nvPr/>
            </p:nvSpPr>
            <p:spPr bwMode="auto">
              <a:xfrm>
                <a:off x="6893" y="9831"/>
                <a:ext cx="33" cy="35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608" name="Oval 704"/>
              <p:cNvSpPr>
                <a:spLocks noChangeArrowheads="1"/>
              </p:cNvSpPr>
              <p:nvPr/>
            </p:nvSpPr>
            <p:spPr bwMode="auto">
              <a:xfrm>
                <a:off x="6983" y="10104"/>
                <a:ext cx="34" cy="33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609" name="Oval 705"/>
              <p:cNvSpPr>
                <a:spLocks noChangeArrowheads="1"/>
              </p:cNvSpPr>
              <p:nvPr/>
            </p:nvSpPr>
            <p:spPr bwMode="auto">
              <a:xfrm>
                <a:off x="7075" y="10151"/>
                <a:ext cx="32" cy="35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610" name="Oval 706"/>
              <p:cNvSpPr>
                <a:spLocks noChangeArrowheads="1"/>
              </p:cNvSpPr>
              <p:nvPr/>
            </p:nvSpPr>
            <p:spPr bwMode="auto">
              <a:xfrm>
                <a:off x="7173" y="10137"/>
                <a:ext cx="31" cy="35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611" name="Oval 707"/>
              <p:cNvSpPr>
                <a:spLocks noChangeArrowheads="1"/>
              </p:cNvSpPr>
              <p:nvPr/>
            </p:nvSpPr>
            <p:spPr bwMode="auto">
              <a:xfrm>
                <a:off x="7263" y="10477"/>
                <a:ext cx="32" cy="35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612" name="Oval 708"/>
              <p:cNvSpPr>
                <a:spLocks noChangeArrowheads="1"/>
              </p:cNvSpPr>
              <p:nvPr/>
            </p:nvSpPr>
            <p:spPr bwMode="auto">
              <a:xfrm>
                <a:off x="7353" y="10505"/>
                <a:ext cx="32" cy="34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613" name="Oval 709"/>
              <p:cNvSpPr>
                <a:spLocks noChangeArrowheads="1"/>
              </p:cNvSpPr>
              <p:nvPr/>
            </p:nvSpPr>
            <p:spPr bwMode="auto">
              <a:xfrm>
                <a:off x="7450" y="10355"/>
                <a:ext cx="32" cy="35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614" name="Oval 710"/>
              <p:cNvSpPr>
                <a:spLocks noChangeArrowheads="1"/>
              </p:cNvSpPr>
              <p:nvPr/>
            </p:nvSpPr>
            <p:spPr bwMode="auto">
              <a:xfrm>
                <a:off x="7540" y="10443"/>
                <a:ext cx="33" cy="34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615" name="Oval 711"/>
              <p:cNvSpPr>
                <a:spLocks noChangeArrowheads="1"/>
              </p:cNvSpPr>
              <p:nvPr/>
            </p:nvSpPr>
            <p:spPr bwMode="auto">
              <a:xfrm>
                <a:off x="7637" y="10403"/>
                <a:ext cx="33" cy="34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616" name="Oval 712"/>
              <p:cNvSpPr>
                <a:spLocks noChangeArrowheads="1"/>
              </p:cNvSpPr>
              <p:nvPr/>
            </p:nvSpPr>
            <p:spPr bwMode="auto">
              <a:xfrm>
                <a:off x="7728" y="10539"/>
                <a:ext cx="33" cy="33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617" name="Oval 713"/>
              <p:cNvSpPr>
                <a:spLocks noChangeArrowheads="1"/>
              </p:cNvSpPr>
              <p:nvPr/>
            </p:nvSpPr>
            <p:spPr bwMode="auto">
              <a:xfrm>
                <a:off x="7819" y="10410"/>
                <a:ext cx="33" cy="33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618" name="Oval 714"/>
              <p:cNvSpPr>
                <a:spLocks noChangeArrowheads="1"/>
              </p:cNvSpPr>
              <p:nvPr/>
            </p:nvSpPr>
            <p:spPr bwMode="auto">
              <a:xfrm>
                <a:off x="7917" y="10647"/>
                <a:ext cx="32" cy="34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619" name="Oval 715"/>
              <p:cNvSpPr>
                <a:spLocks noChangeArrowheads="1"/>
              </p:cNvSpPr>
              <p:nvPr/>
            </p:nvSpPr>
            <p:spPr bwMode="auto">
              <a:xfrm>
                <a:off x="8007" y="10770"/>
                <a:ext cx="32" cy="34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620" name="Oval 716"/>
              <p:cNvSpPr>
                <a:spLocks noChangeArrowheads="1"/>
              </p:cNvSpPr>
              <p:nvPr/>
            </p:nvSpPr>
            <p:spPr bwMode="auto">
              <a:xfrm>
                <a:off x="8097" y="10647"/>
                <a:ext cx="32" cy="34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621" name="Oval 717"/>
              <p:cNvSpPr>
                <a:spLocks noChangeArrowheads="1"/>
              </p:cNvSpPr>
              <p:nvPr/>
            </p:nvSpPr>
            <p:spPr bwMode="auto">
              <a:xfrm>
                <a:off x="8194" y="10750"/>
                <a:ext cx="32" cy="33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622" name="Oval 718"/>
              <p:cNvSpPr>
                <a:spLocks noChangeArrowheads="1"/>
              </p:cNvSpPr>
              <p:nvPr/>
            </p:nvSpPr>
            <p:spPr bwMode="auto">
              <a:xfrm>
                <a:off x="8285" y="10825"/>
                <a:ext cx="32" cy="33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623" name="Oval 719"/>
              <p:cNvSpPr>
                <a:spLocks noChangeArrowheads="1"/>
              </p:cNvSpPr>
              <p:nvPr/>
            </p:nvSpPr>
            <p:spPr bwMode="auto">
              <a:xfrm>
                <a:off x="8382" y="10858"/>
                <a:ext cx="32" cy="35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624" name="Oval 720"/>
              <p:cNvSpPr>
                <a:spLocks noChangeArrowheads="1"/>
              </p:cNvSpPr>
              <p:nvPr/>
            </p:nvSpPr>
            <p:spPr bwMode="auto">
              <a:xfrm>
                <a:off x="8472" y="10967"/>
                <a:ext cx="34" cy="35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625" name="Oval 721"/>
              <p:cNvSpPr>
                <a:spLocks noChangeArrowheads="1"/>
              </p:cNvSpPr>
              <p:nvPr/>
            </p:nvSpPr>
            <p:spPr bwMode="auto">
              <a:xfrm>
                <a:off x="8563" y="10927"/>
                <a:ext cx="33" cy="33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626" name="Oval 722"/>
              <p:cNvSpPr>
                <a:spLocks noChangeArrowheads="1"/>
              </p:cNvSpPr>
              <p:nvPr/>
            </p:nvSpPr>
            <p:spPr bwMode="auto">
              <a:xfrm>
                <a:off x="8660" y="10960"/>
                <a:ext cx="33" cy="35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627" name="Oval 723"/>
              <p:cNvSpPr>
                <a:spLocks noChangeArrowheads="1"/>
              </p:cNvSpPr>
              <p:nvPr/>
            </p:nvSpPr>
            <p:spPr bwMode="auto">
              <a:xfrm>
                <a:off x="8750" y="11097"/>
                <a:ext cx="33" cy="34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628" name="Oval 724"/>
              <p:cNvSpPr>
                <a:spLocks noChangeArrowheads="1"/>
              </p:cNvSpPr>
              <p:nvPr/>
            </p:nvSpPr>
            <p:spPr bwMode="auto">
              <a:xfrm>
                <a:off x="8841" y="11191"/>
                <a:ext cx="32" cy="35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629" name="Oval 725"/>
              <p:cNvSpPr>
                <a:spLocks noChangeArrowheads="1"/>
              </p:cNvSpPr>
              <p:nvPr/>
            </p:nvSpPr>
            <p:spPr bwMode="auto">
              <a:xfrm>
                <a:off x="8939" y="11457"/>
                <a:ext cx="31" cy="34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630" name="Oval 726"/>
              <p:cNvSpPr>
                <a:spLocks noChangeArrowheads="1"/>
              </p:cNvSpPr>
              <p:nvPr/>
            </p:nvSpPr>
            <p:spPr bwMode="auto">
              <a:xfrm>
                <a:off x="9029" y="11519"/>
                <a:ext cx="33" cy="33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631" name="Oval 727"/>
              <p:cNvSpPr>
                <a:spLocks noChangeArrowheads="1"/>
              </p:cNvSpPr>
              <p:nvPr/>
            </p:nvSpPr>
            <p:spPr bwMode="auto">
              <a:xfrm>
                <a:off x="9126" y="11729"/>
                <a:ext cx="32" cy="34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632" name="Oval 728"/>
              <p:cNvSpPr>
                <a:spLocks noChangeArrowheads="1"/>
              </p:cNvSpPr>
              <p:nvPr/>
            </p:nvSpPr>
            <p:spPr bwMode="auto">
              <a:xfrm>
                <a:off x="9216" y="11723"/>
                <a:ext cx="33" cy="33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633" name="Oval 729"/>
              <p:cNvSpPr>
                <a:spLocks noChangeArrowheads="1"/>
              </p:cNvSpPr>
              <p:nvPr/>
            </p:nvSpPr>
            <p:spPr bwMode="auto">
              <a:xfrm>
                <a:off x="9307" y="11695"/>
                <a:ext cx="32" cy="34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634" name="Oval 730"/>
              <p:cNvSpPr>
                <a:spLocks noChangeArrowheads="1"/>
              </p:cNvSpPr>
              <p:nvPr/>
            </p:nvSpPr>
            <p:spPr bwMode="auto">
              <a:xfrm>
                <a:off x="9404" y="11927"/>
                <a:ext cx="33" cy="33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635" name="Oval 731"/>
              <p:cNvSpPr>
                <a:spLocks noChangeArrowheads="1"/>
              </p:cNvSpPr>
              <p:nvPr/>
            </p:nvSpPr>
            <p:spPr bwMode="auto">
              <a:xfrm>
                <a:off x="9495" y="11987"/>
                <a:ext cx="32" cy="35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636" name="Text Box 732"/>
              <p:cNvSpPr txBox="1">
                <a:spLocks noChangeArrowheads="1"/>
              </p:cNvSpPr>
              <p:nvPr/>
            </p:nvSpPr>
            <p:spPr bwMode="auto">
              <a:xfrm>
                <a:off x="6638" y="8866"/>
                <a:ext cx="1110" cy="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r>
                  <a:rPr lang="cs-CZ" sz="1400" b="1"/>
                  <a:t>ŽENY</a:t>
                </a:r>
              </a:p>
            </p:txBody>
          </p:sp>
          <p:sp>
            <p:nvSpPr>
              <p:cNvPr id="252637" name="Text Box 733"/>
              <p:cNvSpPr txBox="1">
                <a:spLocks noChangeArrowheads="1"/>
              </p:cNvSpPr>
              <p:nvPr/>
            </p:nvSpPr>
            <p:spPr bwMode="auto">
              <a:xfrm>
                <a:off x="8821" y="8873"/>
                <a:ext cx="1478" cy="3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r>
                  <a:rPr lang="cs-CZ" sz="1000" b="1"/>
                  <a:t>MAĎARSKO</a:t>
                </a:r>
              </a:p>
            </p:txBody>
          </p:sp>
          <p:sp>
            <p:nvSpPr>
              <p:cNvPr id="252638" name="Text Box 734"/>
              <p:cNvSpPr txBox="1">
                <a:spLocks noChangeArrowheads="1"/>
              </p:cNvSpPr>
              <p:nvPr/>
            </p:nvSpPr>
            <p:spPr bwMode="auto">
              <a:xfrm>
                <a:off x="8581" y="10207"/>
                <a:ext cx="1837" cy="6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r>
                  <a:rPr lang="cs-CZ" sz="1000" b="1"/>
                  <a:t>ČESKÁ</a:t>
                </a:r>
              </a:p>
              <a:p>
                <a:pPr eaLnBrk="0" hangingPunct="0"/>
                <a:r>
                  <a:rPr lang="cs-CZ" sz="1000" b="1"/>
                  <a:t>REPUBLIKA</a:t>
                </a:r>
                <a:endParaRPr lang="cs-CZ" sz="1000">
                  <a:latin typeface="Times New Roman" pitchFamily="18" charset="0"/>
                </a:endParaRPr>
              </a:p>
            </p:txBody>
          </p:sp>
          <p:sp>
            <p:nvSpPr>
              <p:cNvPr id="252639" name="Text Box 735"/>
              <p:cNvSpPr txBox="1">
                <a:spLocks noChangeArrowheads="1"/>
              </p:cNvSpPr>
              <p:nvPr/>
            </p:nvSpPr>
            <p:spPr bwMode="auto">
              <a:xfrm>
                <a:off x="8821" y="11011"/>
                <a:ext cx="1537" cy="4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r>
                  <a:rPr lang="cs-CZ" sz="1000" b="1"/>
                  <a:t>RAKOUSKO</a:t>
                </a:r>
              </a:p>
            </p:txBody>
          </p:sp>
          <p:sp>
            <p:nvSpPr>
              <p:cNvPr id="252640" name="Text Box 736"/>
              <p:cNvSpPr txBox="1">
                <a:spLocks noChangeArrowheads="1"/>
              </p:cNvSpPr>
              <p:nvPr/>
            </p:nvSpPr>
            <p:spPr bwMode="auto">
              <a:xfrm>
                <a:off x="7538" y="11715"/>
                <a:ext cx="1575" cy="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r>
                  <a:rPr lang="cs-CZ" sz="1000" b="1"/>
                  <a:t>ŠVÉDSKO</a:t>
                </a:r>
              </a:p>
            </p:txBody>
          </p:sp>
          <p:sp>
            <p:nvSpPr>
              <p:cNvPr id="252641" name="Text Box 737"/>
              <p:cNvSpPr txBox="1">
                <a:spLocks noChangeArrowheads="1"/>
              </p:cNvSpPr>
              <p:nvPr/>
            </p:nvSpPr>
            <p:spPr bwMode="auto">
              <a:xfrm>
                <a:off x="8925" y="12420"/>
                <a:ext cx="1725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r>
                  <a:rPr lang="cs-CZ" sz="1000"/>
                  <a:t>kalendářní roky</a:t>
                </a:r>
              </a:p>
            </p:txBody>
          </p:sp>
        </p:grpSp>
        <p:sp>
          <p:nvSpPr>
            <p:cNvPr id="252642" name="Text Box 738"/>
            <p:cNvSpPr txBox="1">
              <a:spLocks noChangeArrowheads="1"/>
            </p:cNvSpPr>
            <p:nvPr/>
          </p:nvSpPr>
          <p:spPr bwMode="auto">
            <a:xfrm>
              <a:off x="2355" y="2484"/>
              <a:ext cx="1668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cs-CZ" sz="1000"/>
                <a:t>počet případů na 100 000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09201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395288" y="2130425"/>
            <a:ext cx="8353425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rgbClr val="C00000"/>
                </a:solidFill>
              </a:rPr>
              <a:t>12</a:t>
            </a:r>
            <a:r>
              <a:rPr lang="cs-CZ" b="1" dirty="0">
                <a:solidFill>
                  <a:srgbClr val="1B06BA"/>
                </a:solidFill>
              </a:rPr>
              <a:t/>
            </a:r>
            <a:br>
              <a:rPr lang="cs-CZ" b="1" dirty="0">
                <a:solidFill>
                  <a:srgbClr val="1B06BA"/>
                </a:solidFill>
              </a:rPr>
            </a:br>
            <a:r>
              <a:rPr lang="cs-CZ" b="1" dirty="0" smtClean="0">
                <a:solidFill>
                  <a:srgbClr val="1B06BA"/>
                </a:solidFill>
              </a:rPr>
              <a:t> </a:t>
            </a:r>
            <a:r>
              <a:rPr lang="cs-CZ" b="1" dirty="0" smtClean="0">
                <a:solidFill>
                  <a:srgbClr val="1B06BA"/>
                </a:solidFill>
              </a:rPr>
              <a:t>DEMOGRAFICKÝ TRANZIT                          A EPIDEMIOLOGICKÁ TRANSFORMACE</a:t>
            </a:r>
            <a:endParaRPr lang="cs-CZ" b="1" dirty="0">
              <a:solidFill>
                <a:srgbClr val="1B06BA"/>
              </a:solidFill>
            </a:endParaRP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997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AutoShape 2"/>
          <p:cNvSpPr>
            <a:spLocks noChangeAspect="1" noChangeArrowheads="1"/>
          </p:cNvSpPr>
          <p:nvPr/>
        </p:nvSpPr>
        <p:spPr bwMode="auto">
          <a:xfrm>
            <a:off x="890588" y="1039813"/>
            <a:ext cx="6767512" cy="533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>
              <a:solidFill>
                <a:srgbClr val="336600"/>
              </a:solidFill>
            </a:endParaRPr>
          </a:p>
        </p:txBody>
      </p:sp>
      <p:sp>
        <p:nvSpPr>
          <p:cNvPr id="254979" name="Line 3"/>
          <p:cNvSpPr>
            <a:spLocks noChangeShapeType="1"/>
          </p:cNvSpPr>
          <p:nvPr/>
        </p:nvSpPr>
        <p:spPr bwMode="auto">
          <a:xfrm>
            <a:off x="1600200" y="1541463"/>
            <a:ext cx="432117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4980" name="Line 4"/>
          <p:cNvSpPr>
            <a:spLocks noChangeShapeType="1"/>
          </p:cNvSpPr>
          <p:nvPr/>
        </p:nvSpPr>
        <p:spPr bwMode="auto">
          <a:xfrm>
            <a:off x="1600200" y="1344613"/>
            <a:ext cx="1588" cy="4127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4981" name="Line 5"/>
          <p:cNvSpPr>
            <a:spLocks noChangeShapeType="1"/>
          </p:cNvSpPr>
          <p:nvPr/>
        </p:nvSpPr>
        <p:spPr bwMode="auto">
          <a:xfrm>
            <a:off x="4298950" y="1365250"/>
            <a:ext cx="1588" cy="3762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4982" name="Line 6"/>
          <p:cNvSpPr>
            <a:spLocks noChangeShapeType="1"/>
          </p:cNvSpPr>
          <p:nvPr/>
        </p:nvSpPr>
        <p:spPr bwMode="auto">
          <a:xfrm flipH="1">
            <a:off x="5921375" y="1344613"/>
            <a:ext cx="9525" cy="3778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4983" name="Text Box 7"/>
          <p:cNvSpPr txBox="1">
            <a:spLocks noChangeArrowheads="1"/>
          </p:cNvSpPr>
          <p:nvPr/>
        </p:nvSpPr>
        <p:spPr bwMode="auto">
          <a:xfrm>
            <a:off x="796925" y="1290638"/>
            <a:ext cx="404813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sz="2400" b="1"/>
              <a:t>A</a:t>
            </a:r>
            <a:endParaRPr lang="cs-CZ" sz="2400"/>
          </a:p>
        </p:txBody>
      </p:sp>
      <p:sp>
        <p:nvSpPr>
          <p:cNvPr id="254984" name="Text Box 8"/>
          <p:cNvSpPr txBox="1">
            <a:spLocks noChangeArrowheads="1"/>
          </p:cNvSpPr>
          <p:nvPr/>
        </p:nvSpPr>
        <p:spPr bwMode="auto">
          <a:xfrm>
            <a:off x="2071688" y="890588"/>
            <a:ext cx="1917700" cy="558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sz="2000" b="1">
                <a:solidFill>
                  <a:srgbClr val="336600"/>
                </a:solidFill>
              </a:rPr>
              <a:t>zdravé období</a:t>
            </a:r>
            <a:endParaRPr lang="cs-CZ" sz="2000">
              <a:solidFill>
                <a:srgbClr val="336600"/>
              </a:solidFill>
            </a:endParaRPr>
          </a:p>
        </p:txBody>
      </p:sp>
      <p:sp>
        <p:nvSpPr>
          <p:cNvPr id="254985" name="Text Box 9"/>
          <p:cNvSpPr txBox="1">
            <a:spLocks noChangeArrowheads="1"/>
          </p:cNvSpPr>
          <p:nvPr/>
        </p:nvSpPr>
        <p:spPr bwMode="auto">
          <a:xfrm>
            <a:off x="4241800" y="874713"/>
            <a:ext cx="2287588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sz="2000" b="1"/>
              <a:t>délka nemoci</a:t>
            </a:r>
            <a:endParaRPr lang="cs-CZ" sz="2000"/>
          </a:p>
        </p:txBody>
      </p:sp>
      <p:sp>
        <p:nvSpPr>
          <p:cNvPr id="254986" name="Line 10"/>
          <p:cNvSpPr>
            <a:spLocks noChangeShapeType="1"/>
          </p:cNvSpPr>
          <p:nvPr/>
        </p:nvSpPr>
        <p:spPr bwMode="auto">
          <a:xfrm>
            <a:off x="4300538" y="1541463"/>
            <a:ext cx="1620837" cy="0"/>
          </a:xfrm>
          <a:prstGeom prst="line">
            <a:avLst/>
          </a:prstGeom>
          <a:noFill/>
          <a:ln w="1270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4987" name="Text Box 11"/>
          <p:cNvSpPr txBox="1">
            <a:spLocks noChangeArrowheads="1"/>
          </p:cNvSpPr>
          <p:nvPr/>
        </p:nvSpPr>
        <p:spPr bwMode="auto">
          <a:xfrm>
            <a:off x="0" y="2905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400" b="1">
                <a:solidFill>
                  <a:schemeClr val="accent2"/>
                </a:solidFill>
              </a:rPr>
              <a:t>TŘI MODELY SOUHRNNÉHO POJETÍ PÉČE O ZDRAVÍ</a:t>
            </a:r>
          </a:p>
        </p:txBody>
      </p:sp>
      <p:sp>
        <p:nvSpPr>
          <p:cNvPr id="254988" name="Rectangle 12"/>
          <p:cNvSpPr>
            <a:spLocks noChangeArrowheads="1"/>
          </p:cNvSpPr>
          <p:nvPr/>
        </p:nvSpPr>
        <p:spPr bwMode="auto">
          <a:xfrm>
            <a:off x="1619250" y="1365250"/>
            <a:ext cx="2659063" cy="360363"/>
          </a:xfrm>
          <a:prstGeom prst="rect">
            <a:avLst/>
          </a:prstGeom>
          <a:solidFill>
            <a:schemeClr val="folHlink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54989" name="Text Box 13"/>
          <p:cNvSpPr txBox="1">
            <a:spLocks noChangeArrowheads="1"/>
          </p:cNvSpPr>
          <p:nvPr/>
        </p:nvSpPr>
        <p:spPr bwMode="auto">
          <a:xfrm>
            <a:off x="4425950" y="2108200"/>
            <a:ext cx="2886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b="1">
                <a:solidFill>
                  <a:srgbClr val="FF6600"/>
                </a:solidFill>
              </a:rPr>
              <a:t>klinická diagnóza</a:t>
            </a:r>
          </a:p>
        </p:txBody>
      </p:sp>
      <p:sp>
        <p:nvSpPr>
          <p:cNvPr id="254990" name="AutoShape 14"/>
          <p:cNvSpPr>
            <a:spLocks noChangeArrowheads="1"/>
          </p:cNvSpPr>
          <p:nvPr/>
        </p:nvSpPr>
        <p:spPr bwMode="auto">
          <a:xfrm>
            <a:off x="4141788" y="1752600"/>
            <a:ext cx="312737" cy="644525"/>
          </a:xfrm>
          <a:prstGeom prst="upArrow">
            <a:avLst>
              <a:gd name="adj1" fmla="val 50250"/>
              <a:gd name="adj2" fmla="val 59900"/>
            </a:avLst>
          </a:pr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37037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3" y="404813"/>
            <a:ext cx="8002587" cy="60483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4000" b="1" dirty="0" smtClean="0">
                <a:solidFill>
                  <a:srgbClr val="1B06BA"/>
                </a:solidFill>
              </a:rPr>
              <a:t>DEMOGRAFIE             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b="1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b="1" dirty="0" smtClean="0"/>
          </a:p>
          <a:p>
            <a:pPr marL="857250" lvl="1" indent="-4572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b="1" dirty="0" smtClean="0"/>
          </a:p>
        </p:txBody>
      </p:sp>
      <p:sp>
        <p:nvSpPr>
          <p:cNvPr id="6" name="Obdélník 5"/>
          <p:cNvSpPr/>
          <p:nvPr/>
        </p:nvSpPr>
        <p:spPr>
          <a:xfrm>
            <a:off x="684213" y="1341438"/>
            <a:ext cx="3455987" cy="40306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sz="3200" b="1" dirty="0">
                <a:latin typeface="+mn-lt"/>
                <a:cs typeface="+mn-cs"/>
              </a:rPr>
              <a:t>UDÁLOSTI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cs-CZ" sz="3200" b="1" dirty="0">
              <a:latin typeface="+mn-lt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200" b="1" dirty="0">
                <a:latin typeface="+mn-lt"/>
                <a:cs typeface="+mn-cs"/>
              </a:rPr>
              <a:t>Narození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200" b="1" dirty="0">
                <a:latin typeface="+mn-lt"/>
                <a:cs typeface="+mn-cs"/>
              </a:rPr>
              <a:t>Úmrtí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200" b="1" dirty="0">
                <a:latin typeface="+mn-lt"/>
                <a:cs typeface="+mn-cs"/>
              </a:rPr>
              <a:t>Svatba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200" b="1" dirty="0">
                <a:latin typeface="+mn-lt"/>
                <a:cs typeface="+mn-cs"/>
              </a:rPr>
              <a:t>Rozvod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200" b="1" dirty="0">
                <a:latin typeface="+mn-lt"/>
                <a:cs typeface="+mn-cs"/>
              </a:rPr>
              <a:t>Ukončení studia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200" b="1" dirty="0">
                <a:latin typeface="+mn-lt"/>
                <a:cs typeface="+mn-cs"/>
              </a:rPr>
              <a:t>Změna bydliště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4670425" y="1338263"/>
            <a:ext cx="3776663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>
                <a:schemeClr val="tx1"/>
              </a:buClr>
              <a:buSzPct val="100000"/>
              <a:buFont typeface="Wingdings" pitchFamily="2" charset="2"/>
              <a:buNone/>
              <a:defRPr/>
            </a:pPr>
            <a:r>
              <a:rPr lang="cs-CZ" sz="3200" b="1" dirty="0" smtClean="0"/>
              <a:t>PROCESY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SzPct val="100000"/>
              <a:buFont typeface="Wingdings" pitchFamily="2" charset="2"/>
              <a:buNone/>
              <a:defRPr/>
            </a:pPr>
            <a:endParaRPr lang="cs-CZ" sz="3200" b="1" dirty="0" smtClean="0"/>
          </a:p>
          <a:p>
            <a:pPr>
              <a:spcBef>
                <a:spcPts val="0"/>
              </a:spcBef>
              <a:buClr>
                <a:schemeClr val="tx1"/>
              </a:buClr>
              <a:buSzTx/>
              <a:buFont typeface="Arial" pitchFamily="34" charset="0"/>
              <a:buChar char="•"/>
              <a:defRPr/>
            </a:pPr>
            <a:r>
              <a:rPr lang="cs-CZ" sz="3200" b="1" dirty="0" smtClean="0"/>
              <a:t>Porodnost</a:t>
            </a:r>
          </a:p>
          <a:p>
            <a:pPr>
              <a:spcBef>
                <a:spcPts val="0"/>
              </a:spcBef>
              <a:buClr>
                <a:schemeClr val="tx1"/>
              </a:buClr>
              <a:buSzTx/>
              <a:buFont typeface="Arial" pitchFamily="34" charset="0"/>
              <a:buChar char="•"/>
              <a:defRPr/>
            </a:pPr>
            <a:r>
              <a:rPr lang="cs-CZ" sz="3200" b="1" dirty="0" smtClean="0"/>
              <a:t>Úmrtnost</a:t>
            </a:r>
          </a:p>
          <a:p>
            <a:pPr>
              <a:spcBef>
                <a:spcPts val="0"/>
              </a:spcBef>
              <a:buClr>
                <a:schemeClr val="tx1"/>
              </a:buClr>
              <a:buSzTx/>
              <a:buFont typeface="Arial" pitchFamily="34" charset="0"/>
              <a:buChar char="•"/>
              <a:defRPr/>
            </a:pPr>
            <a:r>
              <a:rPr lang="cs-CZ" sz="3200" b="1" dirty="0" smtClean="0"/>
              <a:t>Sňatečnost</a:t>
            </a:r>
          </a:p>
          <a:p>
            <a:pPr>
              <a:spcBef>
                <a:spcPts val="0"/>
              </a:spcBef>
              <a:buClr>
                <a:schemeClr val="tx1"/>
              </a:buClr>
              <a:buSzTx/>
              <a:buFont typeface="Arial" pitchFamily="34" charset="0"/>
              <a:buChar char="•"/>
              <a:defRPr/>
            </a:pPr>
            <a:r>
              <a:rPr lang="cs-CZ" sz="3200" b="1" dirty="0" smtClean="0"/>
              <a:t>Rozvodovost</a:t>
            </a:r>
          </a:p>
          <a:p>
            <a:pPr>
              <a:spcBef>
                <a:spcPts val="0"/>
              </a:spcBef>
              <a:buClr>
                <a:schemeClr val="tx1"/>
              </a:buClr>
              <a:buSzTx/>
              <a:buFont typeface="Arial" pitchFamily="34" charset="0"/>
              <a:buChar char="•"/>
              <a:defRPr/>
            </a:pPr>
            <a:r>
              <a:rPr lang="cs-CZ" sz="3200" b="1" dirty="0" smtClean="0"/>
              <a:t>Vzdělanost</a:t>
            </a:r>
          </a:p>
          <a:p>
            <a:pPr>
              <a:spcBef>
                <a:spcPts val="0"/>
              </a:spcBef>
              <a:buClr>
                <a:schemeClr val="tx1"/>
              </a:buClr>
              <a:buSzTx/>
              <a:buFont typeface="Arial" pitchFamily="34" charset="0"/>
              <a:buChar char="•"/>
              <a:defRPr/>
            </a:pPr>
            <a:r>
              <a:rPr lang="cs-CZ" sz="3200" b="1" dirty="0" smtClean="0"/>
              <a:t>Migrace</a:t>
            </a:r>
            <a:endParaRPr lang="cs-CZ" sz="3200" b="1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628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3" y="404813"/>
            <a:ext cx="8002587" cy="60483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4000" b="1" dirty="0" smtClean="0">
                <a:solidFill>
                  <a:srgbClr val="1B06BA"/>
                </a:solidFill>
              </a:rPr>
              <a:t>DEMOGRAFIE             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b="1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b="1" dirty="0" smtClean="0"/>
          </a:p>
          <a:p>
            <a:pPr marL="857250" lvl="1" indent="-4572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b="1" dirty="0" smtClean="0"/>
          </a:p>
        </p:txBody>
      </p:sp>
      <p:pic>
        <p:nvPicPr>
          <p:cNvPr id="7172" name="Picture 2" descr="graf_sezonnost_11086751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125538"/>
            <a:ext cx="7993063" cy="516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065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3" y="404813"/>
            <a:ext cx="8002587" cy="60483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4000" b="1" dirty="0" smtClean="0">
                <a:solidFill>
                  <a:srgbClr val="1B06BA"/>
                </a:solidFill>
              </a:rPr>
              <a:t>DEMOGRAFIE  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4000" b="1" dirty="0" smtClean="0">
                <a:solidFill>
                  <a:srgbClr val="1B06BA"/>
                </a:solidFill>
              </a:rPr>
              <a:t>          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b="1" dirty="0"/>
              <a:t>zabývá se </a:t>
            </a:r>
            <a:r>
              <a:rPr lang="cs-CZ" b="1" dirty="0">
                <a:solidFill>
                  <a:schemeClr val="tx2"/>
                </a:solidFill>
              </a:rPr>
              <a:t>REPRODUKCÍ LIDSKÝCH POPULACÍ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cs-CZ" b="1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dirty="0"/>
              <a:t>odhaluje </a:t>
            </a:r>
            <a:r>
              <a:rPr lang="cs-CZ" b="1" dirty="0"/>
              <a:t>vazby mezi společenskými podmínkami </a:t>
            </a:r>
            <a:r>
              <a:rPr lang="cs-CZ" dirty="0"/>
              <a:t>(kulturní, ekonomické, politické)</a:t>
            </a:r>
            <a:r>
              <a:rPr lang="cs-CZ" b="1" dirty="0"/>
              <a:t> a populačním vývojem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b="1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b="1" dirty="0" smtClean="0"/>
          </a:p>
          <a:p>
            <a:pPr marL="857250" lvl="1" indent="-4572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b="1" dirty="0" smtClean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88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3" y="404813"/>
            <a:ext cx="8002587" cy="60483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4000" b="1" dirty="0" smtClean="0">
                <a:solidFill>
                  <a:srgbClr val="1B06BA"/>
                </a:solidFill>
              </a:rPr>
              <a:t>POPULAČNÍ ZÁKLADNA                          A POPULAČNÍ PROCESY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b="1" dirty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b="1" dirty="0"/>
              <a:t>Základna:</a:t>
            </a:r>
            <a:r>
              <a:rPr lang="cs-CZ" dirty="0"/>
              <a:t> velikost a struktura populace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b="1" dirty="0"/>
              <a:t>Procesy:</a:t>
            </a:r>
            <a:r>
              <a:rPr lang="cs-CZ" dirty="0"/>
              <a:t> hromadné demografické události úzce související s velikostí </a:t>
            </a:r>
            <a:br>
              <a:rPr lang="cs-CZ" dirty="0"/>
            </a:br>
            <a:r>
              <a:rPr lang="cs-CZ" dirty="0"/>
              <a:t>a složením populace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b="1" dirty="0" smtClean="0"/>
          </a:p>
          <a:p>
            <a:pPr marL="857250" lvl="1" indent="-4572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b="1" dirty="0" smtClean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910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3" y="404813"/>
            <a:ext cx="8002587" cy="6048375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4000" b="1" dirty="0" smtClean="0">
                <a:solidFill>
                  <a:srgbClr val="1B06BA"/>
                </a:solidFill>
              </a:rPr>
              <a:t>PROMĚNA VĚKOVÉ STRUKTURY POPULACE – POPULAČNÍ STÁRNUTÍ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b="1" dirty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dirty="0"/>
              <a:t>Populace nemá věk – jen věkovou strukturu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dirty="0"/>
              <a:t>Populace může mládnout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dirty="0"/>
              <a:t>Populační stárnutí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cs-CZ" dirty="0"/>
              <a:t>proces, kdy se mění věková struktura populace tak, že se zvyšuje podíl osob starších 60 nebo 65 let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b="1" dirty="0" smtClean="0"/>
          </a:p>
          <a:p>
            <a:pPr marL="857250" lvl="1" indent="-4572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b="1" dirty="0" smtClean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85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3" y="404813"/>
            <a:ext cx="8002587" cy="60483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4000" b="1" dirty="0" smtClean="0">
                <a:solidFill>
                  <a:srgbClr val="1B06BA"/>
                </a:solidFill>
              </a:rPr>
              <a:t>DEMOGRAFICKÝ TRANZIT </a:t>
            </a:r>
            <a:endParaRPr lang="cs-CZ" sz="40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b="1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b="1" dirty="0"/>
              <a:t>Podstata:</a:t>
            </a:r>
          </a:p>
          <a:p>
            <a:pPr marL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b="1" dirty="0" smtClean="0">
                <a:solidFill>
                  <a:srgbClr val="0000FF"/>
                </a:solidFill>
              </a:rPr>
              <a:t>PŘECHOD </a:t>
            </a:r>
            <a:r>
              <a:rPr lang="cs-CZ" b="1" dirty="0">
                <a:solidFill>
                  <a:srgbClr val="0000FF"/>
                </a:solidFill>
              </a:rPr>
              <a:t>OD VYSOKÝCH </a:t>
            </a:r>
            <a:r>
              <a:rPr lang="cs-CZ" b="1" dirty="0" smtClean="0">
                <a:solidFill>
                  <a:srgbClr val="0000FF"/>
                </a:solidFill>
              </a:rPr>
              <a:t>K </a:t>
            </a:r>
            <a:r>
              <a:rPr lang="cs-CZ" b="1" dirty="0">
                <a:solidFill>
                  <a:srgbClr val="0000FF"/>
                </a:solidFill>
              </a:rPr>
              <a:t>NÍZKÝM </a:t>
            </a:r>
            <a:r>
              <a:rPr lang="cs-CZ" b="1" dirty="0" smtClean="0">
                <a:solidFill>
                  <a:srgbClr val="0000FF"/>
                </a:solidFill>
              </a:rPr>
              <a:t>MÍRÁM PORODNOSTI </a:t>
            </a:r>
            <a:r>
              <a:rPr lang="cs-CZ" b="1" dirty="0">
                <a:solidFill>
                  <a:srgbClr val="0000FF"/>
                </a:solidFill>
              </a:rPr>
              <a:t>A ÚMRTNOSTI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cs-CZ" b="1" dirty="0"/>
          </a:p>
          <a:p>
            <a:pPr marL="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b="1" dirty="0" smtClean="0"/>
              <a:t>(</a:t>
            </a:r>
            <a:r>
              <a:rPr lang="cs-CZ" b="1" dirty="0"/>
              <a:t>Přechod od extenzivních forem reprodukce </a:t>
            </a:r>
            <a:r>
              <a:rPr lang="cs-CZ" b="1" dirty="0" smtClean="0"/>
              <a:t>  k </a:t>
            </a:r>
            <a:r>
              <a:rPr lang="cs-CZ" b="1" dirty="0"/>
              <a:t>intenzivním)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cs-CZ" b="1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b="1" dirty="0" smtClean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342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3" y="404813"/>
            <a:ext cx="8002587" cy="6048375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4000" b="1" dirty="0" smtClean="0">
                <a:solidFill>
                  <a:srgbClr val="1B06BA"/>
                </a:solidFill>
              </a:rPr>
              <a:t>HLAVNÍ CHARAKTERISTIKY DEMOGRAFICKÉHO TRANZITU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b="1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b="1" dirty="0"/>
              <a:t>Globální proces probíhající od pol. 18. st.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cs-CZ" b="1" dirty="0"/>
              <a:t>pol. 18. st. (FRA, UK)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cs-CZ" b="1" dirty="0"/>
              <a:t>České země: 1870-1930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cs-CZ" b="1" dirty="0"/>
              <a:t>Slovensko: 1900-1950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b="1" dirty="0"/>
              <a:t>Čím později začne, tím rychleji proběhne.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b="1" dirty="0"/>
              <a:t>Kompletně bude završena v polovině </a:t>
            </a:r>
          </a:p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b="1" dirty="0"/>
              <a:t>   21. st. </a:t>
            </a:r>
          </a:p>
          <a:p>
            <a:pPr lvl="1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cs-CZ" b="1" dirty="0"/>
              <a:t>počet obyvatelstva Země by se měl ustálit </a:t>
            </a:r>
            <a:br>
              <a:rPr lang="cs-CZ" b="1" dirty="0"/>
            </a:br>
            <a:r>
              <a:rPr lang="cs-CZ" b="1" dirty="0"/>
              <a:t>na 9-10mld.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b="1" dirty="0" smtClean="0"/>
          </a:p>
          <a:p>
            <a:pPr marL="857250" lvl="1" indent="-4572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b="1" dirty="0" smtClean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473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Zástupný symbol pro obsah 2"/>
          <p:cNvSpPr>
            <a:spLocks noGrp="1"/>
          </p:cNvSpPr>
          <p:nvPr>
            <p:ph idx="1"/>
          </p:nvPr>
        </p:nvSpPr>
        <p:spPr>
          <a:xfrm>
            <a:off x="684213" y="404813"/>
            <a:ext cx="8002587" cy="604837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cs-CZ" sz="4000" b="1" smtClean="0">
                <a:solidFill>
                  <a:srgbClr val="1B06BA"/>
                </a:solidFill>
              </a:rPr>
              <a:t>PRŮBĚH DEMOGRAFICKÉHO TRANZITU</a:t>
            </a:r>
          </a:p>
          <a:p>
            <a:pPr marL="0" indent="0" eaLnBrk="1" hangingPunct="1">
              <a:buFont typeface="Arial" charset="0"/>
              <a:buNone/>
            </a:pPr>
            <a:endParaRPr lang="cs-CZ" sz="4000" b="1" smtClean="0">
              <a:solidFill>
                <a:srgbClr val="1B06BA"/>
              </a:solidFill>
            </a:endParaRPr>
          </a:p>
          <a:p>
            <a:pPr marL="0" indent="0" eaLnBrk="1" hangingPunct="1">
              <a:buFont typeface="Arial" charset="0"/>
              <a:buNone/>
            </a:pPr>
            <a:r>
              <a:rPr lang="cs-CZ" sz="4000" b="1" smtClean="0"/>
              <a:t>Demografický přechod má dvě komponenty:</a:t>
            </a:r>
          </a:p>
          <a:p>
            <a:pPr lvl="1" eaLnBrk="1" hangingPunct="1">
              <a:buFont typeface="Arial" charset="0"/>
              <a:buChar char="•"/>
            </a:pPr>
            <a:r>
              <a:rPr lang="cs-CZ" sz="3600" smtClean="0"/>
              <a:t> pokles úmrtnosti</a:t>
            </a:r>
          </a:p>
          <a:p>
            <a:pPr lvl="1" eaLnBrk="1" hangingPunct="1">
              <a:buFont typeface="Arial" charset="0"/>
              <a:buChar char="•"/>
            </a:pPr>
            <a:r>
              <a:rPr lang="cs-CZ" sz="3600" smtClean="0"/>
              <a:t> pokles porodnosti</a:t>
            </a:r>
          </a:p>
          <a:p>
            <a:pPr marL="0" indent="0" eaLnBrk="1" hangingPunct="1">
              <a:buFont typeface="Arial" charset="0"/>
              <a:buNone/>
            </a:pPr>
            <a:endParaRPr lang="cs-CZ" sz="4000" b="1" smtClean="0">
              <a:solidFill>
                <a:srgbClr val="1B06BA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702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Zástupný symbol pro obsah 2"/>
          <p:cNvSpPr>
            <a:spLocks noGrp="1"/>
          </p:cNvSpPr>
          <p:nvPr>
            <p:ph idx="1"/>
          </p:nvPr>
        </p:nvSpPr>
        <p:spPr>
          <a:xfrm>
            <a:off x="684213" y="404813"/>
            <a:ext cx="8002587" cy="604837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cs-CZ" sz="4000" b="1" smtClean="0">
                <a:solidFill>
                  <a:srgbClr val="1B06BA"/>
                </a:solidFill>
              </a:rPr>
              <a:t>GRAFICKÉ ZNÁZORNĚNÍ PRŮBĚHU DEMOGRAFICKÉHO TRANZITU</a:t>
            </a:r>
          </a:p>
          <a:p>
            <a:pPr marL="0" indent="0" eaLnBrk="1" hangingPunct="1">
              <a:buFont typeface="Arial" charset="0"/>
              <a:buNone/>
            </a:pPr>
            <a:endParaRPr lang="cs-CZ" sz="4000" b="1" smtClean="0">
              <a:solidFill>
                <a:srgbClr val="1B06BA"/>
              </a:solidFill>
            </a:endParaRPr>
          </a:p>
          <a:p>
            <a:pPr marL="0" indent="0" eaLnBrk="1" hangingPunct="1">
              <a:buFont typeface="Arial" charset="0"/>
              <a:buNone/>
            </a:pPr>
            <a:endParaRPr lang="cs-CZ" sz="4000" b="1" smtClean="0">
              <a:solidFill>
                <a:srgbClr val="1B06BA"/>
              </a:solidFill>
            </a:endParaRP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276475"/>
            <a:ext cx="7777163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558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3" y="260350"/>
            <a:ext cx="8002587" cy="6192838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4000" b="1" dirty="0" smtClean="0">
                <a:solidFill>
                  <a:srgbClr val="1B06BA"/>
                </a:solidFill>
              </a:rPr>
              <a:t>1. STADIUM (A)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/>
              <a:t>Nerozvinutá </a:t>
            </a:r>
            <a:r>
              <a:rPr lang="cs-CZ" sz="2400" dirty="0"/>
              <a:t>společnost </a:t>
            </a:r>
            <a:r>
              <a:rPr lang="cs-CZ" sz="2400" dirty="0" smtClean="0"/>
              <a:t>(do konce 17. století)</a:t>
            </a:r>
            <a:endParaRPr lang="cs-CZ" sz="24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/>
              <a:t>Vysoká porodnost, vysoká úmrtnost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/>
              <a:t>Přirozený přírůstek je nulový nebo nepatrný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/>
              <a:t>Smrtící epidemie, války a hladomory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4000" b="1" dirty="0" smtClean="0">
              <a:solidFill>
                <a:srgbClr val="1B06BA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b="1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b="1" dirty="0" smtClean="0"/>
          </a:p>
          <a:p>
            <a:pPr marL="857250" lvl="1" indent="-4572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b="1" dirty="0" smtClean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009650"/>
            <a:ext cx="6840537" cy="335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délník 4"/>
          <p:cNvSpPr/>
          <p:nvPr/>
        </p:nvSpPr>
        <p:spPr>
          <a:xfrm>
            <a:off x="971550" y="1204913"/>
            <a:ext cx="1223963" cy="3024187"/>
          </a:xfrm>
          <a:prstGeom prst="rect">
            <a:avLst/>
          </a:prstGeom>
          <a:solidFill>
            <a:schemeClr val="accent2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575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AutoShape 2"/>
          <p:cNvSpPr>
            <a:spLocks noChangeAspect="1" noChangeArrowheads="1"/>
          </p:cNvSpPr>
          <p:nvPr/>
        </p:nvSpPr>
        <p:spPr bwMode="auto">
          <a:xfrm>
            <a:off x="890588" y="1039813"/>
            <a:ext cx="6767512" cy="533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>
              <a:solidFill>
                <a:srgbClr val="336600"/>
              </a:solidFill>
            </a:endParaRPr>
          </a:p>
        </p:txBody>
      </p:sp>
      <p:sp>
        <p:nvSpPr>
          <p:cNvPr id="256003" name="Line 3"/>
          <p:cNvSpPr>
            <a:spLocks noChangeShapeType="1"/>
          </p:cNvSpPr>
          <p:nvPr/>
        </p:nvSpPr>
        <p:spPr bwMode="auto">
          <a:xfrm>
            <a:off x="1600200" y="1541463"/>
            <a:ext cx="432117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004" name="Line 4"/>
          <p:cNvSpPr>
            <a:spLocks noChangeShapeType="1"/>
          </p:cNvSpPr>
          <p:nvPr/>
        </p:nvSpPr>
        <p:spPr bwMode="auto">
          <a:xfrm>
            <a:off x="1600200" y="1344613"/>
            <a:ext cx="1588" cy="4127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005" name="Line 5"/>
          <p:cNvSpPr>
            <a:spLocks noChangeShapeType="1"/>
          </p:cNvSpPr>
          <p:nvPr/>
        </p:nvSpPr>
        <p:spPr bwMode="auto">
          <a:xfrm>
            <a:off x="4298950" y="1365250"/>
            <a:ext cx="1588" cy="3762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006" name="Line 6"/>
          <p:cNvSpPr>
            <a:spLocks noChangeShapeType="1"/>
          </p:cNvSpPr>
          <p:nvPr/>
        </p:nvSpPr>
        <p:spPr bwMode="auto">
          <a:xfrm flipH="1">
            <a:off x="5921375" y="1344613"/>
            <a:ext cx="9525" cy="3778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007" name="Line 7"/>
          <p:cNvSpPr>
            <a:spLocks noChangeShapeType="1"/>
          </p:cNvSpPr>
          <p:nvPr/>
        </p:nvSpPr>
        <p:spPr bwMode="auto">
          <a:xfrm>
            <a:off x="1600200" y="3517900"/>
            <a:ext cx="4860925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008" name="Line 8"/>
          <p:cNvSpPr>
            <a:spLocks noChangeShapeType="1"/>
          </p:cNvSpPr>
          <p:nvPr/>
        </p:nvSpPr>
        <p:spPr bwMode="auto">
          <a:xfrm>
            <a:off x="1600200" y="3321050"/>
            <a:ext cx="1588" cy="4127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009" name="Line 9"/>
          <p:cNvSpPr>
            <a:spLocks noChangeShapeType="1"/>
          </p:cNvSpPr>
          <p:nvPr/>
        </p:nvSpPr>
        <p:spPr bwMode="auto">
          <a:xfrm>
            <a:off x="4300538" y="3321050"/>
            <a:ext cx="1587" cy="3762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010" name="Line 10"/>
          <p:cNvSpPr>
            <a:spLocks noChangeShapeType="1"/>
          </p:cNvSpPr>
          <p:nvPr/>
        </p:nvSpPr>
        <p:spPr bwMode="auto">
          <a:xfrm flipH="1">
            <a:off x="5921375" y="3321050"/>
            <a:ext cx="9525" cy="3762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011" name="Line 11"/>
          <p:cNvSpPr>
            <a:spLocks noChangeShapeType="1"/>
          </p:cNvSpPr>
          <p:nvPr/>
        </p:nvSpPr>
        <p:spPr bwMode="auto">
          <a:xfrm>
            <a:off x="3760788" y="3321050"/>
            <a:ext cx="3175" cy="3762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012" name="Line 12"/>
          <p:cNvSpPr>
            <a:spLocks noChangeShapeType="1"/>
          </p:cNvSpPr>
          <p:nvPr/>
        </p:nvSpPr>
        <p:spPr bwMode="auto">
          <a:xfrm>
            <a:off x="6461125" y="3321050"/>
            <a:ext cx="3175" cy="3762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013" name="Text Box 13"/>
          <p:cNvSpPr txBox="1">
            <a:spLocks noChangeArrowheads="1"/>
          </p:cNvSpPr>
          <p:nvPr/>
        </p:nvSpPr>
        <p:spPr bwMode="auto">
          <a:xfrm>
            <a:off x="796925" y="1290638"/>
            <a:ext cx="404813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sz="2400" b="1"/>
              <a:t>A</a:t>
            </a:r>
            <a:endParaRPr lang="cs-CZ" sz="2400"/>
          </a:p>
        </p:txBody>
      </p:sp>
      <p:sp>
        <p:nvSpPr>
          <p:cNvPr id="256014" name="Text Box 14"/>
          <p:cNvSpPr txBox="1">
            <a:spLocks noChangeArrowheads="1"/>
          </p:cNvSpPr>
          <p:nvPr/>
        </p:nvSpPr>
        <p:spPr bwMode="auto">
          <a:xfrm>
            <a:off x="846138" y="3211513"/>
            <a:ext cx="404812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sz="2400" b="1"/>
              <a:t>B</a:t>
            </a:r>
            <a:endParaRPr lang="cs-CZ" sz="2400"/>
          </a:p>
        </p:txBody>
      </p:sp>
      <p:sp>
        <p:nvSpPr>
          <p:cNvPr id="256015" name="Text Box 15"/>
          <p:cNvSpPr txBox="1">
            <a:spLocks noChangeArrowheads="1"/>
          </p:cNvSpPr>
          <p:nvPr/>
        </p:nvSpPr>
        <p:spPr bwMode="auto">
          <a:xfrm>
            <a:off x="2071688" y="890588"/>
            <a:ext cx="1917700" cy="558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sz="2000" b="1">
                <a:solidFill>
                  <a:srgbClr val="336600"/>
                </a:solidFill>
              </a:rPr>
              <a:t>zdravé období</a:t>
            </a:r>
            <a:endParaRPr lang="cs-CZ" sz="2000">
              <a:solidFill>
                <a:srgbClr val="336600"/>
              </a:solidFill>
            </a:endParaRPr>
          </a:p>
        </p:txBody>
      </p:sp>
      <p:sp>
        <p:nvSpPr>
          <p:cNvPr id="256016" name="Text Box 16"/>
          <p:cNvSpPr txBox="1">
            <a:spLocks noChangeArrowheads="1"/>
          </p:cNvSpPr>
          <p:nvPr/>
        </p:nvSpPr>
        <p:spPr bwMode="auto">
          <a:xfrm>
            <a:off x="4241800" y="874713"/>
            <a:ext cx="2287588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sz="2000" b="1"/>
              <a:t>délka nemoci</a:t>
            </a:r>
            <a:endParaRPr lang="cs-CZ" sz="2000"/>
          </a:p>
        </p:txBody>
      </p:sp>
      <p:sp>
        <p:nvSpPr>
          <p:cNvPr id="256017" name="Line 17"/>
          <p:cNvSpPr>
            <a:spLocks noChangeShapeType="1"/>
          </p:cNvSpPr>
          <p:nvPr/>
        </p:nvSpPr>
        <p:spPr bwMode="auto">
          <a:xfrm>
            <a:off x="4300538" y="1541463"/>
            <a:ext cx="1620837" cy="0"/>
          </a:xfrm>
          <a:prstGeom prst="line">
            <a:avLst/>
          </a:prstGeom>
          <a:noFill/>
          <a:ln w="1270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018" name="Line 18"/>
          <p:cNvSpPr>
            <a:spLocks noChangeShapeType="1"/>
          </p:cNvSpPr>
          <p:nvPr/>
        </p:nvSpPr>
        <p:spPr bwMode="auto">
          <a:xfrm>
            <a:off x="3760788" y="3517900"/>
            <a:ext cx="2700337" cy="1588"/>
          </a:xfrm>
          <a:prstGeom prst="line">
            <a:avLst/>
          </a:prstGeom>
          <a:noFill/>
          <a:ln w="1270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019" name="Text Box 19"/>
          <p:cNvSpPr txBox="1">
            <a:spLocks noChangeArrowheads="1"/>
          </p:cNvSpPr>
          <p:nvPr/>
        </p:nvSpPr>
        <p:spPr bwMode="auto">
          <a:xfrm>
            <a:off x="0" y="2905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400" b="1">
                <a:solidFill>
                  <a:schemeClr val="accent2"/>
                </a:solidFill>
              </a:rPr>
              <a:t>TŘI MODELY SOUHRNNÉHO POJETÍ PÉČE O ZDRAVÍ</a:t>
            </a:r>
          </a:p>
        </p:txBody>
      </p:sp>
      <p:sp>
        <p:nvSpPr>
          <p:cNvPr id="256020" name="Rectangle 20"/>
          <p:cNvSpPr>
            <a:spLocks noChangeArrowheads="1"/>
          </p:cNvSpPr>
          <p:nvPr/>
        </p:nvSpPr>
        <p:spPr bwMode="auto">
          <a:xfrm>
            <a:off x="1619250" y="1365250"/>
            <a:ext cx="2659063" cy="360363"/>
          </a:xfrm>
          <a:prstGeom prst="rect">
            <a:avLst/>
          </a:prstGeom>
          <a:solidFill>
            <a:schemeClr val="folHlink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56021" name="Text Box 21"/>
          <p:cNvSpPr txBox="1">
            <a:spLocks noChangeArrowheads="1"/>
          </p:cNvSpPr>
          <p:nvPr/>
        </p:nvSpPr>
        <p:spPr bwMode="auto">
          <a:xfrm>
            <a:off x="1804988" y="2808288"/>
            <a:ext cx="1917700" cy="558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sz="2000" b="1">
                <a:solidFill>
                  <a:srgbClr val="336600"/>
                </a:solidFill>
              </a:rPr>
              <a:t>zdravé období</a:t>
            </a:r>
            <a:endParaRPr lang="cs-CZ" sz="2000">
              <a:solidFill>
                <a:srgbClr val="336600"/>
              </a:solidFill>
            </a:endParaRPr>
          </a:p>
        </p:txBody>
      </p:sp>
      <p:sp>
        <p:nvSpPr>
          <p:cNvPr id="256022" name="Rectangle 22"/>
          <p:cNvSpPr>
            <a:spLocks noChangeArrowheads="1"/>
          </p:cNvSpPr>
          <p:nvPr/>
        </p:nvSpPr>
        <p:spPr bwMode="auto">
          <a:xfrm>
            <a:off x="1617663" y="3325813"/>
            <a:ext cx="2132012" cy="360362"/>
          </a:xfrm>
          <a:prstGeom prst="rect">
            <a:avLst/>
          </a:prstGeom>
          <a:solidFill>
            <a:schemeClr val="folHlink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56023" name="Text Box 23"/>
          <p:cNvSpPr txBox="1">
            <a:spLocks noChangeArrowheads="1"/>
          </p:cNvSpPr>
          <p:nvPr/>
        </p:nvSpPr>
        <p:spPr bwMode="auto">
          <a:xfrm>
            <a:off x="4425950" y="2108200"/>
            <a:ext cx="2886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b="1">
                <a:solidFill>
                  <a:srgbClr val="FF6600"/>
                </a:solidFill>
              </a:rPr>
              <a:t>klinická diagnóza</a:t>
            </a:r>
          </a:p>
        </p:txBody>
      </p:sp>
      <p:sp>
        <p:nvSpPr>
          <p:cNvPr id="256024" name="AutoShape 24"/>
          <p:cNvSpPr>
            <a:spLocks noChangeArrowheads="1"/>
          </p:cNvSpPr>
          <p:nvPr/>
        </p:nvSpPr>
        <p:spPr bwMode="auto">
          <a:xfrm>
            <a:off x="4132263" y="1743075"/>
            <a:ext cx="338137" cy="1547813"/>
          </a:xfrm>
          <a:prstGeom prst="upDownArrow">
            <a:avLst>
              <a:gd name="adj1" fmla="val 45537"/>
              <a:gd name="adj2" fmla="val 66077"/>
            </a:avLst>
          </a:pr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56025" name="Text Box 25"/>
          <p:cNvSpPr txBox="1">
            <a:spLocks noChangeArrowheads="1"/>
          </p:cNvSpPr>
          <p:nvPr/>
        </p:nvSpPr>
        <p:spPr bwMode="auto">
          <a:xfrm>
            <a:off x="4502150" y="2767013"/>
            <a:ext cx="2287588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sz="2000" b="1"/>
              <a:t>délka nemoci</a:t>
            </a:r>
            <a:endParaRPr lang="cs-CZ" sz="2000"/>
          </a:p>
        </p:txBody>
      </p:sp>
      <p:sp>
        <p:nvSpPr>
          <p:cNvPr id="256026" name="AutoShape 26"/>
          <p:cNvSpPr>
            <a:spLocks noChangeArrowheads="1"/>
          </p:cNvSpPr>
          <p:nvPr/>
        </p:nvSpPr>
        <p:spPr bwMode="auto">
          <a:xfrm>
            <a:off x="3632200" y="3706813"/>
            <a:ext cx="279400" cy="584200"/>
          </a:xfrm>
          <a:prstGeom prst="upArrow">
            <a:avLst>
              <a:gd name="adj1" fmla="val 50000"/>
              <a:gd name="adj2" fmla="val 52273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56027" name="Text Box 27"/>
          <p:cNvSpPr txBox="1">
            <a:spLocks noChangeArrowheads="1"/>
          </p:cNvSpPr>
          <p:nvPr/>
        </p:nvSpPr>
        <p:spPr bwMode="auto">
          <a:xfrm>
            <a:off x="3878263" y="4087813"/>
            <a:ext cx="2495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b="1">
                <a:solidFill>
                  <a:schemeClr val="accent2"/>
                </a:solidFill>
              </a:rPr>
              <a:t>časná diagnóza</a:t>
            </a:r>
          </a:p>
        </p:txBody>
      </p:sp>
      <p:sp>
        <p:nvSpPr>
          <p:cNvPr id="256028" name="Rectangle 28"/>
          <p:cNvSpPr>
            <a:spLocks noChangeArrowheads="1"/>
          </p:cNvSpPr>
          <p:nvPr/>
        </p:nvSpPr>
        <p:spPr bwMode="auto">
          <a:xfrm>
            <a:off x="5938838" y="3330575"/>
            <a:ext cx="511175" cy="131763"/>
          </a:xfrm>
          <a:prstGeom prst="rect">
            <a:avLst/>
          </a:prstGeom>
          <a:solidFill>
            <a:srgbClr val="CC33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56029" name="Text Box 29"/>
          <p:cNvSpPr txBox="1">
            <a:spLocks noChangeArrowheads="1"/>
          </p:cNvSpPr>
          <p:nvPr/>
        </p:nvSpPr>
        <p:spPr bwMode="auto">
          <a:xfrm>
            <a:off x="6884988" y="2890838"/>
            <a:ext cx="1727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b="1">
                <a:solidFill>
                  <a:srgbClr val="CC3300"/>
                </a:solidFill>
              </a:rPr>
              <a:t>medicínské prodloužení života</a:t>
            </a:r>
          </a:p>
        </p:txBody>
      </p:sp>
      <p:sp>
        <p:nvSpPr>
          <p:cNvPr id="256030" name="AutoShape 30"/>
          <p:cNvSpPr>
            <a:spLocks noChangeArrowheads="1"/>
          </p:cNvSpPr>
          <p:nvPr/>
        </p:nvSpPr>
        <p:spPr bwMode="auto">
          <a:xfrm>
            <a:off x="6477000" y="3295650"/>
            <a:ext cx="419100" cy="228600"/>
          </a:xfrm>
          <a:prstGeom prst="leftArrow">
            <a:avLst>
              <a:gd name="adj1" fmla="val 41667"/>
              <a:gd name="adj2" fmla="val 66671"/>
            </a:avLst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cs-CZ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6255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3" y="260350"/>
            <a:ext cx="8002587" cy="6597650"/>
          </a:xfrm>
        </p:spPr>
        <p:txBody>
          <a:bodyPr rtlCol="0">
            <a:normAutofit fontScale="850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4000" b="1" dirty="0" smtClean="0">
                <a:solidFill>
                  <a:srgbClr val="1B06BA"/>
                </a:solidFill>
              </a:rPr>
              <a:t>2. STADIUM (B)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b="1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/>
              <a:t>18. a počátek 19. století</a:t>
            </a:r>
            <a:endParaRPr lang="cs-CZ" sz="24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/>
              <a:t>Úmrtnost </a:t>
            </a:r>
            <a:r>
              <a:rPr lang="cs-CZ" sz="2400" dirty="0"/>
              <a:t>- zejm. kojenecká - klesá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/>
              <a:t>Více dětí se dožívá reprodukčního věku, tzn. porodnost se zvyšuje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/>
              <a:t>Přirozený přírůstek pozvolna roste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sz="2400" dirty="0"/>
              <a:t>	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b="1" dirty="0" smtClean="0"/>
          </a:p>
          <a:p>
            <a:pPr marL="857250" lvl="1" indent="-4572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b="1" dirty="0" smtClean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81075"/>
            <a:ext cx="7923213" cy="388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délník 4"/>
          <p:cNvSpPr/>
          <p:nvPr/>
        </p:nvSpPr>
        <p:spPr>
          <a:xfrm>
            <a:off x="2051050" y="1268413"/>
            <a:ext cx="1584325" cy="3449637"/>
          </a:xfrm>
          <a:prstGeom prst="rect">
            <a:avLst/>
          </a:prstGeom>
          <a:solidFill>
            <a:schemeClr val="accent2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887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3" y="260350"/>
            <a:ext cx="8002587" cy="6553200"/>
          </a:xfrm>
        </p:spPr>
        <p:txBody>
          <a:bodyPr rtlCol="0">
            <a:normAutofit fontScale="9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4000" b="1" dirty="0" smtClean="0">
                <a:solidFill>
                  <a:srgbClr val="1B06BA"/>
                </a:solidFill>
              </a:rPr>
              <a:t>3. STADIUM (C)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b="1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/>
              <a:t>19. století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/>
              <a:t>Porodnost </a:t>
            </a:r>
            <a:r>
              <a:rPr lang="cs-CZ" sz="2400" dirty="0"/>
              <a:t>a úmrtnost výrazně klesají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/>
              <a:t>Přirozený přírůstek rychle roste (porodnost začala klesat později než úmrtnost)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/>
              <a:t>Stále převažují infekční nemoci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sz="2400" dirty="0"/>
              <a:t>	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2400" b="1" dirty="0" smtClean="0"/>
          </a:p>
          <a:p>
            <a:pPr marL="857250" lvl="1" indent="-4572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b="1" dirty="0" smtClean="0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009650"/>
            <a:ext cx="6840537" cy="335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délník 4"/>
          <p:cNvSpPr/>
          <p:nvPr/>
        </p:nvSpPr>
        <p:spPr>
          <a:xfrm>
            <a:off x="3492500" y="1174750"/>
            <a:ext cx="1366838" cy="3024188"/>
          </a:xfrm>
          <a:prstGeom prst="rect">
            <a:avLst/>
          </a:prstGeom>
          <a:solidFill>
            <a:schemeClr val="accent2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92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3" y="188913"/>
            <a:ext cx="8002587" cy="6840537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4000" b="1" dirty="0" smtClean="0">
                <a:solidFill>
                  <a:srgbClr val="1B06BA"/>
                </a:solidFill>
              </a:rPr>
              <a:t>4. STADIUM (D)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b="1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800" dirty="0" smtClean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cs-CZ" sz="1800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800" dirty="0" smtClean="0"/>
              <a:t>Počátek 20. století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800" dirty="0" smtClean="0"/>
              <a:t>Porodnost </a:t>
            </a:r>
            <a:r>
              <a:rPr lang="cs-CZ" sz="1800" dirty="0"/>
              <a:t>klesá, úmrtnost začíná stagnovat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800" dirty="0"/>
              <a:t>Přirozený přírůstek se snižuje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800" dirty="0"/>
              <a:t>Převažují infekční nemoci, ale je patrný nástup chronických a degenerativních nemocí.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800" dirty="0"/>
              <a:t>Zvyšuje se podíl lidí ve věku nad 65 let</a:t>
            </a:r>
            <a:endParaRPr lang="cs-CZ" sz="1800" b="1" dirty="0" smtClean="0"/>
          </a:p>
          <a:p>
            <a:pPr marL="857250" lvl="1" indent="-4572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b="1" dirty="0" smtClean="0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3" y="887413"/>
            <a:ext cx="6840537" cy="335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bdélník 5"/>
          <p:cNvSpPr/>
          <p:nvPr/>
        </p:nvSpPr>
        <p:spPr>
          <a:xfrm>
            <a:off x="4572000" y="1038225"/>
            <a:ext cx="1368425" cy="3025775"/>
          </a:xfrm>
          <a:prstGeom prst="rect">
            <a:avLst/>
          </a:prstGeom>
          <a:solidFill>
            <a:schemeClr val="accent2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552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3" y="188913"/>
            <a:ext cx="8002587" cy="6669087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4000" b="1" dirty="0" smtClean="0">
                <a:solidFill>
                  <a:srgbClr val="1B06BA"/>
                </a:solidFill>
              </a:rPr>
              <a:t>5. STADIUM (E)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b="1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b="1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b="1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b="1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b="1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b="1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b="1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b="1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800" dirty="0" smtClean="0"/>
              <a:t>Do 60. let 20. století</a:t>
            </a:r>
            <a:endParaRPr lang="cs-CZ" sz="1800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800" dirty="0"/>
              <a:t>Porodnost a úmrtnost se ustálily na nízké úrovni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800" dirty="0"/>
              <a:t>Přirozený přírůstek je nízký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800" dirty="0"/>
              <a:t>Převládají kardiovaskulární nemoci a zhoubné nádory.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800" dirty="0"/>
              <a:t>Vysoký podíl lidí ve věku nad 65 let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800" dirty="0"/>
              <a:t>Nevídaně se prodlužuje SDŽ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dirty="0"/>
              <a:t>	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b="1" dirty="0" smtClean="0"/>
          </a:p>
          <a:p>
            <a:pPr marL="857250" lvl="1" indent="-4572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b="1" dirty="0" smtClean="0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3" y="887413"/>
            <a:ext cx="6840537" cy="335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délník 4"/>
          <p:cNvSpPr/>
          <p:nvPr/>
        </p:nvSpPr>
        <p:spPr>
          <a:xfrm>
            <a:off x="5940425" y="1049338"/>
            <a:ext cx="1368425" cy="3024187"/>
          </a:xfrm>
          <a:prstGeom prst="rect">
            <a:avLst/>
          </a:prstGeom>
          <a:solidFill>
            <a:schemeClr val="accent2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55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750" y="116633"/>
            <a:ext cx="8424863" cy="6552456"/>
          </a:xfrm>
          <a:ln w="6350"/>
        </p:spPr>
        <p:txBody>
          <a:bodyPr rtlCol="0">
            <a:normAutofit fontScale="9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3500" b="1" dirty="0" smtClean="0">
                <a:solidFill>
                  <a:srgbClr val="00B0F0"/>
                </a:solidFill>
              </a:rPr>
              <a:t>DALŠÍ VÝVOJ: </a:t>
            </a:r>
            <a:r>
              <a:rPr lang="cs-CZ" sz="3500" b="1" dirty="0" smtClean="0">
                <a:solidFill>
                  <a:srgbClr val="1B06BA"/>
                </a:solidFill>
              </a:rPr>
              <a:t>DRUHÝ DEMOGRAFICKÝ PŘECHOD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b="1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9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9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9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9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9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9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900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900" b="1" dirty="0" smtClean="0">
                <a:solidFill>
                  <a:srgbClr val="FF0000"/>
                </a:solidFill>
              </a:rPr>
              <a:t>                                                                                                      F</a:t>
            </a:r>
            <a:endParaRPr lang="cs-CZ" sz="2200" b="1" dirty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b="1" dirty="0" smtClean="0"/>
              <a:t>                                                                                                                           </a:t>
            </a:r>
            <a:endParaRPr lang="cs-CZ" sz="2000" b="1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9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900" dirty="0" smtClean="0"/>
              <a:t>Současné </a:t>
            </a:r>
            <a:r>
              <a:rPr lang="cs-CZ" sz="1900" dirty="0"/>
              <a:t>vyspělé společnosti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900" dirty="0"/>
              <a:t>Porodnost je nižší než úmrtnost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900" dirty="0"/>
              <a:t>Přirozený přírůstek je záporný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900" dirty="0"/>
              <a:t>Převládají kardiovaskulární nemoci a zhoubné nádory.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900" dirty="0"/>
              <a:t>Stále se zvyšuje podíl lidí ve věku nad 65 let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900" dirty="0"/>
              <a:t>SDŽ stále roste v důsledku prodlužování života na špici věkové pyramidy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sz="1900" dirty="0"/>
              <a:t>	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b="1" dirty="0" smtClean="0"/>
          </a:p>
          <a:p>
            <a:pPr marL="857250" lvl="1" indent="-4572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b="1" dirty="0" smtClean="0"/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887413"/>
            <a:ext cx="6840538" cy="335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Volný tvar 5"/>
          <p:cNvSpPr/>
          <p:nvPr/>
        </p:nvSpPr>
        <p:spPr>
          <a:xfrm>
            <a:off x="7058025" y="3575050"/>
            <a:ext cx="1608138" cy="377825"/>
          </a:xfrm>
          <a:custGeom>
            <a:avLst/>
            <a:gdLst>
              <a:gd name="connsiteX0" fmla="*/ 0 w 1443392"/>
              <a:gd name="connsiteY0" fmla="*/ 0 h 377851"/>
              <a:gd name="connsiteX1" fmla="*/ 581891 w 1443392"/>
              <a:gd name="connsiteY1" fmla="*/ 60456 h 377851"/>
              <a:gd name="connsiteX2" fmla="*/ 1088212 w 1443392"/>
              <a:gd name="connsiteY2" fmla="*/ 211596 h 377851"/>
              <a:gd name="connsiteX3" fmla="*/ 1443392 w 1443392"/>
              <a:gd name="connsiteY3" fmla="*/ 377851 h 37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3392" h="377851">
                <a:moveTo>
                  <a:pt x="0" y="0"/>
                </a:moveTo>
                <a:cubicBezTo>
                  <a:pt x="200261" y="12595"/>
                  <a:pt x="400522" y="25190"/>
                  <a:pt x="581891" y="60456"/>
                </a:cubicBezTo>
                <a:cubicBezTo>
                  <a:pt x="763260" y="95722"/>
                  <a:pt x="944629" y="158697"/>
                  <a:pt x="1088212" y="211596"/>
                </a:cubicBezTo>
                <a:cubicBezTo>
                  <a:pt x="1231795" y="264495"/>
                  <a:pt x="1337593" y="321173"/>
                  <a:pt x="1443392" y="377851"/>
                </a:cubicBezTo>
              </a:path>
            </a:pathLst>
          </a:cu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7" name="Volný tvar 6"/>
          <p:cNvSpPr/>
          <p:nvPr/>
        </p:nvSpPr>
        <p:spPr>
          <a:xfrm>
            <a:off x="7110413" y="3605213"/>
            <a:ext cx="1608137" cy="249237"/>
          </a:xfrm>
          <a:custGeom>
            <a:avLst/>
            <a:gdLst>
              <a:gd name="connsiteX0" fmla="*/ 0 w 1608230"/>
              <a:gd name="connsiteY0" fmla="*/ 5532 h 249299"/>
              <a:gd name="connsiteX1" fmla="*/ 332509 w 1608230"/>
              <a:gd name="connsiteY1" fmla="*/ 28203 h 249299"/>
              <a:gd name="connsiteX2" fmla="*/ 1473620 w 1608230"/>
              <a:gd name="connsiteY2" fmla="*/ 224686 h 249299"/>
              <a:gd name="connsiteX3" fmla="*/ 1541633 w 1608230"/>
              <a:gd name="connsiteY3" fmla="*/ 239800 h 24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8230" h="249299">
                <a:moveTo>
                  <a:pt x="0" y="5532"/>
                </a:moveTo>
                <a:cubicBezTo>
                  <a:pt x="43453" y="-1396"/>
                  <a:pt x="86906" y="-8323"/>
                  <a:pt x="332509" y="28203"/>
                </a:cubicBezTo>
                <a:cubicBezTo>
                  <a:pt x="578112" y="64729"/>
                  <a:pt x="1272099" y="189420"/>
                  <a:pt x="1473620" y="224686"/>
                </a:cubicBezTo>
                <a:cubicBezTo>
                  <a:pt x="1675141" y="259952"/>
                  <a:pt x="1608387" y="249876"/>
                  <a:pt x="1541633" y="239800"/>
                </a:cubicBezTo>
              </a:path>
            </a:pathLst>
          </a:cu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0" name="Volný tvar 9"/>
          <p:cNvSpPr/>
          <p:nvPr/>
        </p:nvSpPr>
        <p:spPr>
          <a:xfrm>
            <a:off x="7019925" y="2433638"/>
            <a:ext cx="1800225" cy="419100"/>
          </a:xfrm>
          <a:custGeom>
            <a:avLst/>
            <a:gdLst>
              <a:gd name="connsiteX0" fmla="*/ 0 w 1549190"/>
              <a:gd name="connsiteY0" fmla="*/ 0 h 272053"/>
              <a:gd name="connsiteX1" fmla="*/ 1549190 w 1549190"/>
              <a:gd name="connsiteY1" fmla="*/ 272053 h 272053"/>
              <a:gd name="connsiteX2" fmla="*/ 1549190 w 1549190"/>
              <a:gd name="connsiteY2" fmla="*/ 272053 h 272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190" h="272053">
                <a:moveTo>
                  <a:pt x="0" y="0"/>
                </a:moveTo>
                <a:lnTo>
                  <a:pt x="1549190" y="272053"/>
                </a:lnTo>
                <a:lnTo>
                  <a:pt x="1549190" y="272053"/>
                </a:lnTo>
              </a:path>
            </a:pathLst>
          </a:cu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cxnSp>
        <p:nvCxnSpPr>
          <p:cNvPr id="12" name="Přímá spojnice 11"/>
          <p:cNvCxnSpPr/>
          <p:nvPr/>
        </p:nvCxnSpPr>
        <p:spPr>
          <a:xfrm>
            <a:off x="7092950" y="887413"/>
            <a:ext cx="0" cy="31892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>
            <a:off x="7110413" y="4065588"/>
            <a:ext cx="13684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Volný tvar 17"/>
          <p:cNvSpPr/>
          <p:nvPr/>
        </p:nvSpPr>
        <p:spPr>
          <a:xfrm>
            <a:off x="7094538" y="1812925"/>
            <a:ext cx="1892300" cy="247650"/>
          </a:xfrm>
          <a:custGeom>
            <a:avLst/>
            <a:gdLst>
              <a:gd name="connsiteX0" fmla="*/ 0 w 1892257"/>
              <a:gd name="connsiteY0" fmla="*/ 0 h 160878"/>
              <a:gd name="connsiteX1" fmla="*/ 1564305 w 1892257"/>
              <a:gd name="connsiteY1" fmla="*/ 136026 h 160878"/>
              <a:gd name="connsiteX2" fmla="*/ 1874143 w 1892257"/>
              <a:gd name="connsiteY2" fmla="*/ 158697 h 160878"/>
              <a:gd name="connsiteX3" fmla="*/ 1828800 w 1892257"/>
              <a:gd name="connsiteY3" fmla="*/ 158697 h 16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2257" h="160878">
                <a:moveTo>
                  <a:pt x="0" y="0"/>
                </a:moveTo>
                <a:lnTo>
                  <a:pt x="1564305" y="136026"/>
                </a:lnTo>
                <a:cubicBezTo>
                  <a:pt x="1876662" y="162475"/>
                  <a:pt x="1830061" y="154919"/>
                  <a:pt x="1874143" y="158697"/>
                </a:cubicBezTo>
                <a:cubicBezTo>
                  <a:pt x="1918225" y="162475"/>
                  <a:pt x="1873512" y="160586"/>
                  <a:pt x="1828800" y="158697"/>
                </a:cubicBezTo>
              </a:path>
            </a:pathLst>
          </a:cu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19" name="Obdélník 18"/>
          <p:cNvSpPr/>
          <p:nvPr/>
        </p:nvSpPr>
        <p:spPr>
          <a:xfrm>
            <a:off x="7094538" y="1054100"/>
            <a:ext cx="1366837" cy="3024188"/>
          </a:xfrm>
          <a:prstGeom prst="rect">
            <a:avLst/>
          </a:prstGeom>
          <a:solidFill>
            <a:srgbClr val="00B0F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704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3" y="260350"/>
            <a:ext cx="8002587" cy="6408738"/>
          </a:xfrm>
        </p:spPr>
        <p:txBody>
          <a:bodyPr rtlCol="0">
            <a:normAutofit fontScale="47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5800" b="1" dirty="0" smtClean="0">
                <a:solidFill>
                  <a:srgbClr val="00B0F0"/>
                </a:solidFill>
              </a:rPr>
              <a:t>POKLES ÚMRTNOSTI:</a:t>
            </a:r>
            <a:r>
              <a:rPr lang="cs-CZ" sz="5800" b="1" dirty="0" smtClean="0">
                <a:solidFill>
                  <a:srgbClr val="1B06BA"/>
                </a:solidFill>
              </a:rPr>
              <a:t>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5100" b="1" dirty="0" smtClean="0">
                <a:solidFill>
                  <a:srgbClr val="1B06BA"/>
                </a:solidFill>
              </a:rPr>
              <a:t>TEORIE EPIDEMIOLOGICKÉ TRANSFORMACE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3900" b="1" dirty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sz="4500" dirty="0"/>
              <a:t>Pokles </a:t>
            </a:r>
            <a:r>
              <a:rPr lang="cs-CZ" sz="4500" dirty="0" smtClean="0"/>
              <a:t>úmrtnosti vysvětluje </a:t>
            </a:r>
            <a:r>
              <a:rPr lang="cs-CZ" sz="4500" b="1" dirty="0"/>
              <a:t>teorie epidemiologické transformace</a:t>
            </a:r>
            <a:r>
              <a:rPr lang="cs-CZ" sz="4500" dirty="0"/>
              <a:t> 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sz="3800" dirty="0"/>
              <a:t>Teorie o vlivu sociálních, kulturních </a:t>
            </a:r>
            <a:r>
              <a:rPr lang="cs-CZ" sz="3800" dirty="0" smtClean="0"/>
              <a:t>a ekonomických </a:t>
            </a:r>
            <a:r>
              <a:rPr lang="cs-CZ" sz="3800" dirty="0"/>
              <a:t>změn na proměnu vzorců nemocnosti a </a:t>
            </a:r>
            <a:r>
              <a:rPr lang="cs-CZ" sz="3800" dirty="0" smtClean="0"/>
              <a:t>úmrtnosti.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cs-CZ" sz="3800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sz="4500" b="1" dirty="0"/>
              <a:t>Omran rozlišil 3 období s rozdílnými vzorci nemocnosti a úmrtnosti:</a:t>
            </a:r>
          </a:p>
          <a:p>
            <a:pPr marL="1143000" lvl="1" indent="-742950" eaLnBrk="1" fontAlgn="auto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sz="3800" dirty="0" smtClean="0"/>
              <a:t>OBDOBÍ </a:t>
            </a:r>
            <a:r>
              <a:rPr lang="cs-CZ" sz="3800" dirty="0"/>
              <a:t>SMRTÍCÍCH EPIDEMIÍ, VÁLEK </a:t>
            </a:r>
            <a:r>
              <a:rPr lang="cs-CZ" sz="3800" dirty="0" smtClean="0"/>
              <a:t>A </a:t>
            </a:r>
            <a:r>
              <a:rPr lang="cs-CZ" sz="3800" dirty="0"/>
              <a:t>HLADOMORŮ (do poč. 17. stol</a:t>
            </a:r>
            <a:r>
              <a:rPr lang="cs-CZ" sz="3800" dirty="0" smtClean="0"/>
              <a:t>.)</a:t>
            </a:r>
          </a:p>
          <a:p>
            <a:pPr marL="1143000" lvl="1" indent="-742950" eaLnBrk="1" fontAlgn="auto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sz="3800" dirty="0" smtClean="0"/>
              <a:t>OBDOBÍ </a:t>
            </a:r>
            <a:r>
              <a:rPr lang="cs-CZ" sz="3800" dirty="0"/>
              <a:t>PANDEMIÍ INFEKČNÍCH NEMOCÍ (do pol. 18. </a:t>
            </a:r>
            <a:r>
              <a:rPr lang="cs-CZ" sz="3800" dirty="0" smtClean="0"/>
              <a:t>stol.)</a:t>
            </a:r>
          </a:p>
          <a:p>
            <a:pPr marL="1143000" lvl="1" indent="-742950" eaLnBrk="1" fontAlgn="auto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sz="3800" dirty="0" smtClean="0"/>
              <a:t>OBDOBÍ </a:t>
            </a:r>
            <a:r>
              <a:rPr lang="cs-CZ" sz="3800" dirty="0"/>
              <a:t>CHRONICKÝCH </a:t>
            </a:r>
            <a:r>
              <a:rPr lang="cs-CZ" sz="3800" dirty="0" smtClean="0"/>
              <a:t>A DEGENERATIVNÍCH ONEMOCNĚNÍ (od 20-30</a:t>
            </a:r>
            <a:r>
              <a:rPr lang="cs-CZ" sz="3800" dirty="0"/>
              <a:t>. </a:t>
            </a:r>
            <a:r>
              <a:rPr lang="cs-CZ" sz="3800" dirty="0" smtClean="0"/>
              <a:t>let </a:t>
            </a:r>
            <a:r>
              <a:rPr lang="cs-CZ" sz="3800" dirty="0"/>
              <a:t>20. stol.)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cs-CZ" sz="3600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sz="5100" b="1" dirty="0">
                <a:solidFill>
                  <a:srgbClr val="0070C0"/>
                </a:solidFill>
              </a:rPr>
              <a:t>Přechod mezi obdobími = epidemiologická  transformace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3600" b="1" dirty="0" smtClean="0"/>
          </a:p>
          <a:p>
            <a:pPr marL="857250" lvl="1" indent="-4572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36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b="1" dirty="0" smtClean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840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3" y="404813"/>
            <a:ext cx="8002587" cy="60483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4000" b="1" dirty="0" smtClean="0">
                <a:solidFill>
                  <a:srgbClr val="1B06BA"/>
                </a:solidFill>
              </a:rPr>
              <a:t>DOPLNĚNÍ OMRANOVY TEORIE</a:t>
            </a:r>
            <a:endParaRPr lang="cs-CZ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sz="2800" dirty="0"/>
              <a:t>4</a:t>
            </a:r>
            <a:r>
              <a:rPr lang="cs-CZ" sz="2800" dirty="0" smtClean="0"/>
              <a:t>. </a:t>
            </a:r>
            <a:r>
              <a:rPr lang="cs-CZ" sz="2800" dirty="0"/>
              <a:t>OBDOBÍ – NÁVRAT SMRTÍCÍCH </a:t>
            </a:r>
            <a:r>
              <a:rPr lang="cs-CZ" sz="2800" dirty="0" smtClean="0"/>
              <a:t>EPIDEMIÍ (AIDS, ptačí chřipka, prasečí chřipka, </a:t>
            </a:r>
            <a:r>
              <a:rPr lang="cs-CZ" sz="2800" dirty="0" err="1" smtClean="0"/>
              <a:t>ebola</a:t>
            </a:r>
            <a:r>
              <a:rPr lang="cs-CZ" sz="2800" dirty="0" smtClean="0"/>
              <a:t>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cs-CZ" sz="2800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cs-CZ" b="1" dirty="0" smtClean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46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3" y="404813"/>
            <a:ext cx="8002587" cy="60483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4000" b="1" dirty="0" smtClean="0">
                <a:solidFill>
                  <a:srgbClr val="1B06BA"/>
                </a:solidFill>
              </a:rPr>
              <a:t>POKLES PORODNOSTI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 smtClean="0"/>
              <a:t>Situace </a:t>
            </a:r>
            <a:r>
              <a:rPr lang="cs-CZ" b="1" dirty="0"/>
              <a:t>v tradičních společnostech</a:t>
            </a:r>
          </a:p>
          <a:p>
            <a:pPr lvl="1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cs-CZ" dirty="0"/>
              <a:t>- Ženy rodily od uzavření sňatku do menopauzy</a:t>
            </a:r>
          </a:p>
          <a:p>
            <a:pPr lvl="1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cs-CZ" dirty="0"/>
              <a:t>- Úhrnná plodnost: 4,1 – 6,2</a:t>
            </a:r>
          </a:p>
          <a:p>
            <a:pPr lvl="1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cs-CZ" dirty="0"/>
              <a:t>- Důvody relativně nízké porodnosti:</a:t>
            </a:r>
          </a:p>
          <a:p>
            <a:pPr lvl="2" eaLnBrk="1" fontAlgn="auto" hangingPunct="1"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cs-CZ" dirty="0"/>
              <a:t>Věk v době sňatku a podíl neprovdaných žen</a:t>
            </a:r>
          </a:p>
          <a:p>
            <a:pPr lvl="2" eaLnBrk="1" fontAlgn="auto" hangingPunct="1"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cs-CZ" dirty="0"/>
              <a:t>Manželé mimo domov</a:t>
            </a:r>
          </a:p>
          <a:p>
            <a:pPr lvl="2" eaLnBrk="1" fontAlgn="auto" hangingPunct="1"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cs-CZ" dirty="0"/>
              <a:t>Kulturní překážky (zákaz provdání vdov)</a:t>
            </a:r>
          </a:p>
          <a:p>
            <a:pPr lvl="2" eaLnBrk="1" fontAlgn="auto" hangingPunct="1"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cs-CZ" dirty="0" err="1"/>
              <a:t>Meziporodní</a:t>
            </a:r>
            <a:r>
              <a:rPr lang="cs-CZ" dirty="0"/>
              <a:t> intervaly</a:t>
            </a:r>
          </a:p>
          <a:p>
            <a:pPr lvl="2" eaLnBrk="1" fontAlgn="auto" hangingPunct="1"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cs-CZ" dirty="0"/>
              <a:t>Dlouhá doba kojení</a:t>
            </a:r>
          </a:p>
          <a:p>
            <a:pPr lvl="2" eaLnBrk="1" fontAlgn="auto" hangingPunct="1"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cs-CZ" dirty="0"/>
              <a:t>Sterilita (pohlavní choroby, některé formy TBC)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b="1" dirty="0" smtClean="0"/>
          </a:p>
          <a:p>
            <a:pPr marL="857250" lvl="1" indent="-4572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b="1" dirty="0" smtClean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965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3" y="404813"/>
            <a:ext cx="8002587" cy="6048375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4000" b="1" dirty="0" smtClean="0">
                <a:solidFill>
                  <a:srgbClr val="1B06BA"/>
                </a:solidFill>
              </a:rPr>
              <a:t>PŘÍČINY POKLESU PORODNOSTI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Původní </a:t>
            </a:r>
            <a:r>
              <a:rPr lang="cs-CZ" dirty="0"/>
              <a:t>teorie: </a:t>
            </a:r>
          </a:p>
          <a:p>
            <a:pPr eaLnBrk="1" fontAlgn="auto" hangingPunct="1"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cs-CZ" b="1" dirty="0">
                <a:solidFill>
                  <a:schemeClr val="tx2"/>
                </a:solidFill>
              </a:rPr>
              <a:t>proměna socioekonomických poměrů</a:t>
            </a:r>
            <a:r>
              <a:rPr lang="cs-CZ" dirty="0"/>
              <a:t> </a:t>
            </a:r>
            <a:r>
              <a:rPr lang="cs-CZ" dirty="0">
                <a:sym typeface="Wingdings" pitchFamily="2" charset="2"/>
              </a:rPr>
              <a:t> nižší kojenecká a dětská úmrtnost  nebylo třeba rodit tolik dětí</a:t>
            </a:r>
          </a:p>
          <a:p>
            <a:pPr eaLnBrk="1" fontAlgn="auto" hangingPunct="1"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cs-CZ" b="1" dirty="0">
                <a:solidFill>
                  <a:schemeClr val="tx2"/>
                </a:solidFill>
                <a:sym typeface="Wingdings" pitchFamily="2" charset="2"/>
              </a:rPr>
              <a:t>proměna životního stylu</a:t>
            </a:r>
            <a:r>
              <a:rPr lang="cs-CZ" dirty="0">
                <a:sym typeface="Wingdings" pitchFamily="2" charset="2"/>
              </a:rPr>
              <a:t>  povinná školní docházka  snížení užitečnosti dětí jako pracovní síly (do dětí se musí hodně a dlouhodobě investovat, mnohdy s nejistým výsledkem)  kontrola počtu dětí (antikoncepce)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b="1" dirty="0" smtClean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518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Zástupný symbol pro obsah 2"/>
          <p:cNvSpPr>
            <a:spLocks noGrp="1"/>
          </p:cNvSpPr>
          <p:nvPr>
            <p:ph idx="1"/>
          </p:nvPr>
        </p:nvSpPr>
        <p:spPr>
          <a:xfrm>
            <a:off x="684213" y="404813"/>
            <a:ext cx="8002587" cy="604837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cs-CZ" sz="4000" b="1" smtClean="0">
                <a:solidFill>
                  <a:srgbClr val="1B06BA"/>
                </a:solidFill>
              </a:rPr>
              <a:t>PŘÍČINY POKLESU PORODNOSTI</a:t>
            </a:r>
          </a:p>
          <a:p>
            <a:pPr marL="0" indent="0" eaLnBrk="1" hangingPunct="1">
              <a:buFont typeface="Arial" charset="0"/>
              <a:buNone/>
            </a:pPr>
            <a:endParaRPr lang="cs-CZ" b="1" smtClean="0"/>
          </a:p>
          <a:p>
            <a:pPr marL="0" indent="0" eaLnBrk="1" hangingPunct="1">
              <a:buFont typeface="Arial" charset="0"/>
              <a:buNone/>
            </a:pPr>
            <a:r>
              <a:rPr lang="cs-CZ" b="1" smtClean="0"/>
              <a:t>Možné příčiny:</a:t>
            </a:r>
          </a:p>
          <a:p>
            <a:pPr lvl="1" eaLnBrk="1" hangingPunct="1">
              <a:buSzPct val="80000"/>
              <a:buFont typeface="Wingdings" pitchFamily="2" charset="2"/>
              <a:buChar char="Ø"/>
            </a:pPr>
            <a:r>
              <a:rPr lang="cs-CZ" b="1" smtClean="0"/>
              <a:t>Zlatá střední cesta:</a:t>
            </a:r>
          </a:p>
          <a:p>
            <a:pPr lvl="2" eaLnBrk="1" hangingPunct="1">
              <a:buClr>
                <a:schemeClr val="tx2"/>
              </a:buClr>
              <a:buSzPct val="80000"/>
              <a:buFont typeface="Wingdings" pitchFamily="2" charset="2"/>
              <a:buChar char="§"/>
            </a:pPr>
            <a:r>
              <a:rPr lang="cs-CZ" smtClean="0"/>
              <a:t> faktory, které ovlivnily pokles porodnosti jsou   velmi různorodé a lze jen obtížně určit podíl jednotlivých (ekonomických vs. kulturních) faktorů;</a:t>
            </a:r>
          </a:p>
          <a:p>
            <a:pPr lvl="2" eaLnBrk="1" hangingPunct="1">
              <a:buClr>
                <a:schemeClr val="tx2"/>
              </a:buClr>
              <a:buSzPct val="80000"/>
              <a:buFont typeface="Wingdings" pitchFamily="2" charset="2"/>
              <a:buChar char="§"/>
            </a:pPr>
            <a:r>
              <a:rPr lang="cs-CZ" smtClean="0"/>
              <a:t> lze říci, že cokoli, co odlišuje tradiční společnosti od společností moderních mělo vliv na změnu vzorců porodnosti </a:t>
            </a:r>
          </a:p>
          <a:p>
            <a:pPr marL="0" indent="0" eaLnBrk="1" hangingPunct="1">
              <a:buFont typeface="Arial" charset="0"/>
              <a:buNone/>
            </a:pPr>
            <a:endParaRPr lang="cs-CZ" b="1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249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AutoShape 2"/>
          <p:cNvSpPr>
            <a:spLocks noChangeAspect="1" noChangeArrowheads="1"/>
          </p:cNvSpPr>
          <p:nvPr/>
        </p:nvSpPr>
        <p:spPr bwMode="auto">
          <a:xfrm>
            <a:off x="890588" y="1039813"/>
            <a:ext cx="6767512" cy="533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>
              <a:solidFill>
                <a:srgbClr val="336600"/>
              </a:solidFill>
            </a:endParaRPr>
          </a:p>
        </p:txBody>
      </p:sp>
      <p:sp>
        <p:nvSpPr>
          <p:cNvPr id="257027" name="Line 3"/>
          <p:cNvSpPr>
            <a:spLocks noChangeShapeType="1"/>
          </p:cNvSpPr>
          <p:nvPr/>
        </p:nvSpPr>
        <p:spPr bwMode="auto">
          <a:xfrm>
            <a:off x="1600200" y="1541463"/>
            <a:ext cx="432117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7028" name="Line 4"/>
          <p:cNvSpPr>
            <a:spLocks noChangeShapeType="1"/>
          </p:cNvSpPr>
          <p:nvPr/>
        </p:nvSpPr>
        <p:spPr bwMode="auto">
          <a:xfrm>
            <a:off x="1600200" y="1344613"/>
            <a:ext cx="1588" cy="4127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7029" name="Line 5"/>
          <p:cNvSpPr>
            <a:spLocks noChangeShapeType="1"/>
          </p:cNvSpPr>
          <p:nvPr/>
        </p:nvSpPr>
        <p:spPr bwMode="auto">
          <a:xfrm>
            <a:off x="4298950" y="1365250"/>
            <a:ext cx="1588" cy="3762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7030" name="Line 6"/>
          <p:cNvSpPr>
            <a:spLocks noChangeShapeType="1"/>
          </p:cNvSpPr>
          <p:nvPr/>
        </p:nvSpPr>
        <p:spPr bwMode="auto">
          <a:xfrm flipH="1">
            <a:off x="5921375" y="1344613"/>
            <a:ext cx="9525" cy="3778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7031" name="Line 7"/>
          <p:cNvSpPr>
            <a:spLocks noChangeShapeType="1"/>
          </p:cNvSpPr>
          <p:nvPr/>
        </p:nvSpPr>
        <p:spPr bwMode="auto">
          <a:xfrm>
            <a:off x="1600200" y="3517900"/>
            <a:ext cx="4860925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7032" name="Line 8"/>
          <p:cNvSpPr>
            <a:spLocks noChangeShapeType="1"/>
          </p:cNvSpPr>
          <p:nvPr/>
        </p:nvSpPr>
        <p:spPr bwMode="auto">
          <a:xfrm>
            <a:off x="1600200" y="3321050"/>
            <a:ext cx="1588" cy="4127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7033" name="Line 9"/>
          <p:cNvSpPr>
            <a:spLocks noChangeShapeType="1"/>
          </p:cNvSpPr>
          <p:nvPr/>
        </p:nvSpPr>
        <p:spPr bwMode="auto">
          <a:xfrm>
            <a:off x="4300538" y="3321050"/>
            <a:ext cx="1587" cy="3762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7034" name="Line 10"/>
          <p:cNvSpPr>
            <a:spLocks noChangeShapeType="1"/>
          </p:cNvSpPr>
          <p:nvPr/>
        </p:nvSpPr>
        <p:spPr bwMode="auto">
          <a:xfrm flipH="1">
            <a:off x="5921375" y="3321050"/>
            <a:ext cx="9525" cy="3762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7035" name="Line 11"/>
          <p:cNvSpPr>
            <a:spLocks noChangeShapeType="1"/>
          </p:cNvSpPr>
          <p:nvPr/>
        </p:nvSpPr>
        <p:spPr bwMode="auto">
          <a:xfrm>
            <a:off x="3760788" y="3321050"/>
            <a:ext cx="3175" cy="3762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7036" name="Line 12"/>
          <p:cNvSpPr>
            <a:spLocks noChangeShapeType="1"/>
          </p:cNvSpPr>
          <p:nvPr/>
        </p:nvSpPr>
        <p:spPr bwMode="auto">
          <a:xfrm>
            <a:off x="6461125" y="3321050"/>
            <a:ext cx="3175" cy="3762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7037" name="Line 13"/>
          <p:cNvSpPr>
            <a:spLocks noChangeShapeType="1"/>
          </p:cNvSpPr>
          <p:nvPr/>
        </p:nvSpPr>
        <p:spPr bwMode="auto">
          <a:xfrm>
            <a:off x="1600200" y="5494338"/>
            <a:ext cx="5805488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7038" name="Line 14"/>
          <p:cNvSpPr>
            <a:spLocks noChangeShapeType="1"/>
          </p:cNvSpPr>
          <p:nvPr/>
        </p:nvSpPr>
        <p:spPr bwMode="auto">
          <a:xfrm>
            <a:off x="1592263" y="5251450"/>
            <a:ext cx="3175" cy="4127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7039" name="Line 15"/>
          <p:cNvSpPr>
            <a:spLocks noChangeShapeType="1"/>
          </p:cNvSpPr>
          <p:nvPr/>
        </p:nvSpPr>
        <p:spPr bwMode="auto">
          <a:xfrm>
            <a:off x="6056313" y="5297488"/>
            <a:ext cx="0" cy="3746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7040" name="Line 16"/>
          <p:cNvSpPr>
            <a:spLocks noChangeShapeType="1"/>
          </p:cNvSpPr>
          <p:nvPr/>
        </p:nvSpPr>
        <p:spPr bwMode="auto">
          <a:xfrm flipH="1">
            <a:off x="7405688" y="5297488"/>
            <a:ext cx="11112" cy="3952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7041" name="Text Box 17"/>
          <p:cNvSpPr txBox="1">
            <a:spLocks noChangeArrowheads="1"/>
          </p:cNvSpPr>
          <p:nvPr/>
        </p:nvSpPr>
        <p:spPr bwMode="auto">
          <a:xfrm>
            <a:off x="796925" y="1290638"/>
            <a:ext cx="404813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sz="2400" b="1"/>
              <a:t>A</a:t>
            </a:r>
            <a:endParaRPr lang="cs-CZ" sz="2400"/>
          </a:p>
        </p:txBody>
      </p:sp>
      <p:sp>
        <p:nvSpPr>
          <p:cNvPr id="257042" name="Text Box 18"/>
          <p:cNvSpPr txBox="1">
            <a:spLocks noChangeArrowheads="1"/>
          </p:cNvSpPr>
          <p:nvPr/>
        </p:nvSpPr>
        <p:spPr bwMode="auto">
          <a:xfrm>
            <a:off x="846138" y="3211513"/>
            <a:ext cx="404812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sz="2400" b="1"/>
              <a:t>B</a:t>
            </a:r>
            <a:endParaRPr lang="cs-CZ" sz="2400"/>
          </a:p>
        </p:txBody>
      </p:sp>
      <p:sp>
        <p:nvSpPr>
          <p:cNvPr id="257043" name="Text Box 19"/>
          <p:cNvSpPr txBox="1">
            <a:spLocks noChangeArrowheads="1"/>
          </p:cNvSpPr>
          <p:nvPr/>
        </p:nvSpPr>
        <p:spPr bwMode="auto">
          <a:xfrm>
            <a:off x="855663" y="5205413"/>
            <a:ext cx="404812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sz="2400" b="1"/>
              <a:t>C</a:t>
            </a:r>
            <a:endParaRPr lang="cs-CZ" sz="2400"/>
          </a:p>
        </p:txBody>
      </p:sp>
      <p:sp>
        <p:nvSpPr>
          <p:cNvPr id="257044" name="Text Box 20"/>
          <p:cNvSpPr txBox="1">
            <a:spLocks noChangeArrowheads="1"/>
          </p:cNvSpPr>
          <p:nvPr/>
        </p:nvSpPr>
        <p:spPr bwMode="auto">
          <a:xfrm>
            <a:off x="2071688" y="890588"/>
            <a:ext cx="1917700" cy="558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sz="2000" b="1">
                <a:solidFill>
                  <a:srgbClr val="336600"/>
                </a:solidFill>
              </a:rPr>
              <a:t>zdravé období</a:t>
            </a:r>
            <a:endParaRPr lang="cs-CZ" sz="2000">
              <a:solidFill>
                <a:srgbClr val="336600"/>
              </a:solidFill>
            </a:endParaRPr>
          </a:p>
        </p:txBody>
      </p:sp>
      <p:sp>
        <p:nvSpPr>
          <p:cNvPr id="257045" name="Text Box 21"/>
          <p:cNvSpPr txBox="1">
            <a:spLocks noChangeArrowheads="1"/>
          </p:cNvSpPr>
          <p:nvPr/>
        </p:nvSpPr>
        <p:spPr bwMode="auto">
          <a:xfrm>
            <a:off x="4241800" y="874713"/>
            <a:ext cx="2287588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sz="2000" b="1"/>
              <a:t>délka nemoci</a:t>
            </a:r>
            <a:endParaRPr lang="cs-CZ" sz="2000"/>
          </a:p>
        </p:txBody>
      </p:sp>
      <p:sp>
        <p:nvSpPr>
          <p:cNvPr id="257046" name="Line 22"/>
          <p:cNvSpPr>
            <a:spLocks noChangeShapeType="1"/>
          </p:cNvSpPr>
          <p:nvPr/>
        </p:nvSpPr>
        <p:spPr bwMode="auto">
          <a:xfrm>
            <a:off x="4300538" y="1541463"/>
            <a:ext cx="1620837" cy="0"/>
          </a:xfrm>
          <a:prstGeom prst="line">
            <a:avLst/>
          </a:prstGeom>
          <a:noFill/>
          <a:ln w="1270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7047" name="Line 23"/>
          <p:cNvSpPr>
            <a:spLocks noChangeShapeType="1"/>
          </p:cNvSpPr>
          <p:nvPr/>
        </p:nvSpPr>
        <p:spPr bwMode="auto">
          <a:xfrm>
            <a:off x="3760788" y="3517900"/>
            <a:ext cx="2700337" cy="1588"/>
          </a:xfrm>
          <a:prstGeom prst="line">
            <a:avLst/>
          </a:prstGeom>
          <a:noFill/>
          <a:ln w="1270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7048" name="Line 24"/>
          <p:cNvSpPr>
            <a:spLocks noChangeShapeType="1"/>
          </p:cNvSpPr>
          <p:nvPr/>
        </p:nvSpPr>
        <p:spPr bwMode="auto">
          <a:xfrm>
            <a:off x="6056313" y="5494338"/>
            <a:ext cx="1349375" cy="1587"/>
          </a:xfrm>
          <a:prstGeom prst="line">
            <a:avLst/>
          </a:prstGeom>
          <a:noFill/>
          <a:ln w="1270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7049" name="Text Box 25"/>
          <p:cNvSpPr txBox="1">
            <a:spLocks noChangeArrowheads="1"/>
          </p:cNvSpPr>
          <p:nvPr/>
        </p:nvSpPr>
        <p:spPr bwMode="auto">
          <a:xfrm>
            <a:off x="0" y="2905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400" b="1">
                <a:solidFill>
                  <a:schemeClr val="accent2"/>
                </a:solidFill>
              </a:rPr>
              <a:t>TŘI MODELY SOUHRNNÉHO POJETÍ PÉČE O ZDRAVÍ</a:t>
            </a:r>
          </a:p>
        </p:txBody>
      </p:sp>
      <p:sp>
        <p:nvSpPr>
          <p:cNvPr id="257050" name="Rectangle 26"/>
          <p:cNvSpPr>
            <a:spLocks noChangeArrowheads="1"/>
          </p:cNvSpPr>
          <p:nvPr/>
        </p:nvSpPr>
        <p:spPr bwMode="auto">
          <a:xfrm>
            <a:off x="1619250" y="1365250"/>
            <a:ext cx="2659063" cy="360363"/>
          </a:xfrm>
          <a:prstGeom prst="rect">
            <a:avLst/>
          </a:prstGeom>
          <a:solidFill>
            <a:schemeClr val="folHlink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57051" name="Text Box 27"/>
          <p:cNvSpPr txBox="1">
            <a:spLocks noChangeArrowheads="1"/>
          </p:cNvSpPr>
          <p:nvPr/>
        </p:nvSpPr>
        <p:spPr bwMode="auto">
          <a:xfrm>
            <a:off x="1804988" y="2808288"/>
            <a:ext cx="1917700" cy="558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sz="2000" b="1">
                <a:solidFill>
                  <a:srgbClr val="336600"/>
                </a:solidFill>
              </a:rPr>
              <a:t>zdravé období</a:t>
            </a:r>
            <a:endParaRPr lang="cs-CZ" sz="2000">
              <a:solidFill>
                <a:srgbClr val="336600"/>
              </a:solidFill>
            </a:endParaRPr>
          </a:p>
        </p:txBody>
      </p:sp>
      <p:sp>
        <p:nvSpPr>
          <p:cNvPr id="257052" name="Rectangle 28"/>
          <p:cNvSpPr>
            <a:spLocks noChangeArrowheads="1"/>
          </p:cNvSpPr>
          <p:nvPr/>
        </p:nvSpPr>
        <p:spPr bwMode="auto">
          <a:xfrm>
            <a:off x="1620838" y="3325813"/>
            <a:ext cx="2128837" cy="360362"/>
          </a:xfrm>
          <a:prstGeom prst="rect">
            <a:avLst/>
          </a:prstGeom>
          <a:solidFill>
            <a:schemeClr val="folHlink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57053" name="Text Box 29"/>
          <p:cNvSpPr txBox="1">
            <a:spLocks noChangeArrowheads="1"/>
          </p:cNvSpPr>
          <p:nvPr/>
        </p:nvSpPr>
        <p:spPr bwMode="auto">
          <a:xfrm>
            <a:off x="4425950" y="2108200"/>
            <a:ext cx="2886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b="1">
                <a:solidFill>
                  <a:srgbClr val="FF6600"/>
                </a:solidFill>
              </a:rPr>
              <a:t>klinická diagnóza</a:t>
            </a:r>
          </a:p>
        </p:txBody>
      </p:sp>
      <p:sp>
        <p:nvSpPr>
          <p:cNvPr id="257054" name="AutoShape 30"/>
          <p:cNvSpPr>
            <a:spLocks noChangeArrowheads="1"/>
          </p:cNvSpPr>
          <p:nvPr/>
        </p:nvSpPr>
        <p:spPr bwMode="auto">
          <a:xfrm>
            <a:off x="4132263" y="1743075"/>
            <a:ext cx="338137" cy="1547813"/>
          </a:xfrm>
          <a:prstGeom prst="upDownArrow">
            <a:avLst>
              <a:gd name="adj1" fmla="val 45537"/>
              <a:gd name="adj2" fmla="val 66077"/>
            </a:avLst>
          </a:pr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57055" name="Text Box 31"/>
          <p:cNvSpPr txBox="1">
            <a:spLocks noChangeArrowheads="1"/>
          </p:cNvSpPr>
          <p:nvPr/>
        </p:nvSpPr>
        <p:spPr bwMode="auto">
          <a:xfrm>
            <a:off x="1887538" y="4711700"/>
            <a:ext cx="1917700" cy="558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sz="2000" b="1">
                <a:solidFill>
                  <a:srgbClr val="336600"/>
                </a:solidFill>
              </a:rPr>
              <a:t>zdravé období</a:t>
            </a:r>
            <a:endParaRPr lang="cs-CZ" sz="2000">
              <a:solidFill>
                <a:srgbClr val="336600"/>
              </a:solidFill>
            </a:endParaRPr>
          </a:p>
        </p:txBody>
      </p:sp>
      <p:sp>
        <p:nvSpPr>
          <p:cNvPr id="257056" name="Text Box 32"/>
          <p:cNvSpPr txBox="1">
            <a:spLocks noChangeArrowheads="1"/>
          </p:cNvSpPr>
          <p:nvPr/>
        </p:nvSpPr>
        <p:spPr bwMode="auto">
          <a:xfrm>
            <a:off x="4502150" y="2767013"/>
            <a:ext cx="2287588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sz="2000" b="1"/>
              <a:t>délka nemoci</a:t>
            </a:r>
            <a:endParaRPr lang="cs-CZ" sz="2000"/>
          </a:p>
        </p:txBody>
      </p:sp>
      <p:sp>
        <p:nvSpPr>
          <p:cNvPr id="257057" name="Rectangle 33"/>
          <p:cNvSpPr>
            <a:spLocks noChangeArrowheads="1"/>
          </p:cNvSpPr>
          <p:nvPr/>
        </p:nvSpPr>
        <p:spPr bwMode="auto">
          <a:xfrm>
            <a:off x="1622425" y="5272088"/>
            <a:ext cx="4413250" cy="360362"/>
          </a:xfrm>
          <a:prstGeom prst="rect">
            <a:avLst/>
          </a:prstGeom>
          <a:solidFill>
            <a:schemeClr val="folHlink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57058" name="AutoShape 34"/>
          <p:cNvSpPr>
            <a:spLocks noChangeArrowheads="1"/>
          </p:cNvSpPr>
          <p:nvPr/>
        </p:nvSpPr>
        <p:spPr bwMode="auto">
          <a:xfrm>
            <a:off x="3632200" y="3706813"/>
            <a:ext cx="279400" cy="584200"/>
          </a:xfrm>
          <a:prstGeom prst="upArrow">
            <a:avLst>
              <a:gd name="adj1" fmla="val 50000"/>
              <a:gd name="adj2" fmla="val 52273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57059" name="Text Box 35"/>
          <p:cNvSpPr txBox="1">
            <a:spLocks noChangeArrowheads="1"/>
          </p:cNvSpPr>
          <p:nvPr/>
        </p:nvSpPr>
        <p:spPr bwMode="auto">
          <a:xfrm>
            <a:off x="3878263" y="4087813"/>
            <a:ext cx="2495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b="1">
                <a:solidFill>
                  <a:schemeClr val="accent2"/>
                </a:solidFill>
              </a:rPr>
              <a:t>časná diagnóza</a:t>
            </a:r>
          </a:p>
        </p:txBody>
      </p:sp>
      <p:sp>
        <p:nvSpPr>
          <p:cNvPr id="257060" name="Rectangle 36"/>
          <p:cNvSpPr>
            <a:spLocks noChangeArrowheads="1"/>
          </p:cNvSpPr>
          <p:nvPr/>
        </p:nvSpPr>
        <p:spPr bwMode="auto">
          <a:xfrm>
            <a:off x="5938838" y="3330575"/>
            <a:ext cx="496887" cy="131763"/>
          </a:xfrm>
          <a:prstGeom prst="rect">
            <a:avLst/>
          </a:prstGeom>
          <a:solidFill>
            <a:srgbClr val="CC33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57061" name="Text Box 37"/>
          <p:cNvSpPr txBox="1">
            <a:spLocks noChangeArrowheads="1"/>
          </p:cNvSpPr>
          <p:nvPr/>
        </p:nvSpPr>
        <p:spPr bwMode="auto">
          <a:xfrm>
            <a:off x="6542088" y="3014663"/>
            <a:ext cx="1727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b="1">
                <a:solidFill>
                  <a:srgbClr val="CC3300"/>
                </a:solidFill>
              </a:rPr>
              <a:t>medicínské prodloužení života</a:t>
            </a:r>
          </a:p>
        </p:txBody>
      </p:sp>
      <p:sp>
        <p:nvSpPr>
          <p:cNvPr id="257062" name="Text Box 38"/>
          <p:cNvSpPr txBox="1">
            <a:spLocks noChangeArrowheads="1"/>
          </p:cNvSpPr>
          <p:nvPr/>
        </p:nvSpPr>
        <p:spPr bwMode="auto">
          <a:xfrm>
            <a:off x="6154738" y="4565650"/>
            <a:ext cx="1281112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sz="2000" b="1"/>
              <a:t>délka nemoci</a:t>
            </a:r>
            <a:endParaRPr lang="cs-CZ" sz="2000"/>
          </a:p>
        </p:txBody>
      </p:sp>
      <p:sp>
        <p:nvSpPr>
          <p:cNvPr id="257063" name="AutoShape 39"/>
          <p:cNvSpPr>
            <a:spLocks noChangeArrowheads="1"/>
          </p:cNvSpPr>
          <p:nvPr/>
        </p:nvSpPr>
        <p:spPr bwMode="auto">
          <a:xfrm>
            <a:off x="1778000" y="5638800"/>
            <a:ext cx="304800" cy="271463"/>
          </a:xfrm>
          <a:prstGeom prst="upArrow">
            <a:avLst>
              <a:gd name="adj1" fmla="val 44787"/>
              <a:gd name="adj2" fmla="val 53218"/>
            </a:avLst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57064" name="AutoShape 40"/>
          <p:cNvSpPr>
            <a:spLocks noChangeArrowheads="1"/>
          </p:cNvSpPr>
          <p:nvPr/>
        </p:nvSpPr>
        <p:spPr bwMode="auto">
          <a:xfrm>
            <a:off x="2814638" y="5643563"/>
            <a:ext cx="304800" cy="271462"/>
          </a:xfrm>
          <a:prstGeom prst="upArrow">
            <a:avLst>
              <a:gd name="adj1" fmla="val 44787"/>
              <a:gd name="adj2" fmla="val 53218"/>
            </a:avLst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57065" name="AutoShape 41"/>
          <p:cNvSpPr>
            <a:spLocks noChangeArrowheads="1"/>
          </p:cNvSpPr>
          <p:nvPr/>
        </p:nvSpPr>
        <p:spPr bwMode="auto">
          <a:xfrm>
            <a:off x="4559300" y="5634038"/>
            <a:ext cx="304800" cy="628650"/>
          </a:xfrm>
          <a:prstGeom prst="upArrow">
            <a:avLst>
              <a:gd name="adj1" fmla="val 48954"/>
              <a:gd name="adj2" fmla="val 57292"/>
            </a:avLst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57066" name="AutoShape 42"/>
          <p:cNvSpPr>
            <a:spLocks noChangeArrowheads="1"/>
          </p:cNvSpPr>
          <p:nvPr/>
        </p:nvSpPr>
        <p:spPr bwMode="auto">
          <a:xfrm>
            <a:off x="6477000" y="5638800"/>
            <a:ext cx="304800" cy="271463"/>
          </a:xfrm>
          <a:prstGeom prst="upArrow">
            <a:avLst>
              <a:gd name="adj1" fmla="val 44787"/>
              <a:gd name="adj2" fmla="val 53218"/>
            </a:avLst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57067" name="Rectangle 43"/>
          <p:cNvSpPr>
            <a:spLocks noChangeArrowheads="1"/>
          </p:cNvSpPr>
          <p:nvPr/>
        </p:nvSpPr>
        <p:spPr bwMode="auto">
          <a:xfrm>
            <a:off x="6078538" y="5562600"/>
            <a:ext cx="1320800" cy="635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57068" name="Text Box 44"/>
          <p:cNvSpPr txBox="1">
            <a:spLocks noChangeArrowheads="1"/>
          </p:cNvSpPr>
          <p:nvPr/>
        </p:nvSpPr>
        <p:spPr bwMode="auto">
          <a:xfrm>
            <a:off x="617538" y="5848350"/>
            <a:ext cx="3598862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sz="2000" b="1">
                <a:solidFill>
                  <a:srgbClr val="336600"/>
                </a:solidFill>
              </a:rPr>
              <a:t>pomoc v dětství a dospívání</a:t>
            </a:r>
            <a:endParaRPr lang="cs-CZ" sz="2000">
              <a:solidFill>
                <a:srgbClr val="336600"/>
              </a:solidFill>
            </a:endParaRPr>
          </a:p>
        </p:txBody>
      </p:sp>
      <p:sp>
        <p:nvSpPr>
          <p:cNvPr id="257069" name="Text Box 45"/>
          <p:cNvSpPr txBox="1">
            <a:spLocks noChangeArrowheads="1"/>
          </p:cNvSpPr>
          <p:nvPr/>
        </p:nvSpPr>
        <p:spPr bwMode="auto">
          <a:xfrm>
            <a:off x="3333750" y="6213475"/>
            <a:ext cx="2605088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sz="2000" b="1">
                <a:solidFill>
                  <a:srgbClr val="336600"/>
                </a:solidFill>
              </a:rPr>
              <a:t>pomoc v dospělosti</a:t>
            </a:r>
            <a:endParaRPr lang="cs-CZ" sz="2000">
              <a:solidFill>
                <a:srgbClr val="336600"/>
              </a:solidFill>
            </a:endParaRPr>
          </a:p>
        </p:txBody>
      </p:sp>
      <p:sp>
        <p:nvSpPr>
          <p:cNvPr id="257070" name="Text Box 46"/>
          <p:cNvSpPr txBox="1">
            <a:spLocks noChangeArrowheads="1"/>
          </p:cNvSpPr>
          <p:nvPr/>
        </p:nvSpPr>
        <p:spPr bwMode="auto">
          <a:xfrm>
            <a:off x="5983288" y="5903913"/>
            <a:ext cx="1917700" cy="558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sz="2000" b="1">
                <a:solidFill>
                  <a:srgbClr val="336600"/>
                </a:solidFill>
              </a:rPr>
              <a:t>posilování soběstačnosti</a:t>
            </a:r>
            <a:endParaRPr lang="cs-CZ" sz="2000">
              <a:solidFill>
                <a:srgbClr val="336600"/>
              </a:solidFill>
            </a:endParaRPr>
          </a:p>
        </p:txBody>
      </p:sp>
      <p:sp>
        <p:nvSpPr>
          <p:cNvPr id="257071" name="Rectangle 47"/>
          <p:cNvSpPr>
            <a:spLocks noChangeArrowheads="1"/>
          </p:cNvSpPr>
          <p:nvPr/>
        </p:nvSpPr>
        <p:spPr bwMode="auto">
          <a:xfrm>
            <a:off x="3781425" y="5200650"/>
            <a:ext cx="2257425" cy="257175"/>
          </a:xfrm>
          <a:prstGeom prst="rect">
            <a:avLst/>
          </a:prstGeom>
          <a:solidFill>
            <a:srgbClr val="4C9800"/>
          </a:solidFill>
          <a:ln w="9525">
            <a:solidFill>
              <a:srgbClr val="4C98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57072" name="Text Box 48"/>
          <p:cNvSpPr txBox="1">
            <a:spLocks noChangeArrowheads="1"/>
          </p:cNvSpPr>
          <p:nvPr/>
        </p:nvSpPr>
        <p:spPr bwMode="auto">
          <a:xfrm>
            <a:off x="4105275" y="4572000"/>
            <a:ext cx="19431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>
                <a:solidFill>
                  <a:srgbClr val="397200"/>
                </a:solidFill>
              </a:rPr>
              <a:t>prodloužení života ve zdraví</a:t>
            </a:r>
          </a:p>
        </p:txBody>
      </p:sp>
      <p:sp>
        <p:nvSpPr>
          <p:cNvPr id="257073" name="Rectangle 49"/>
          <p:cNvSpPr>
            <a:spLocks noChangeArrowheads="1"/>
          </p:cNvSpPr>
          <p:nvPr/>
        </p:nvSpPr>
        <p:spPr bwMode="auto">
          <a:xfrm>
            <a:off x="7210425" y="5275263"/>
            <a:ext cx="192088" cy="144462"/>
          </a:xfrm>
          <a:prstGeom prst="rect">
            <a:avLst/>
          </a:prstGeom>
          <a:solidFill>
            <a:srgbClr val="CC33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57074" name="Text Box 50"/>
          <p:cNvSpPr txBox="1">
            <a:spLocks noChangeArrowheads="1"/>
          </p:cNvSpPr>
          <p:nvPr/>
        </p:nvSpPr>
        <p:spPr bwMode="auto">
          <a:xfrm>
            <a:off x="7380288" y="5013325"/>
            <a:ext cx="1727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b="1">
                <a:solidFill>
                  <a:srgbClr val="CC3300"/>
                </a:solidFill>
              </a:rPr>
              <a:t>medicínské prodloužení života</a:t>
            </a:r>
          </a:p>
        </p:txBody>
      </p:sp>
    </p:spTree>
    <p:extLst>
      <p:ext uri="{BB962C8B-B14F-4D97-AF65-F5344CB8AC3E}">
        <p14:creationId xmlns:p14="http://schemas.microsoft.com/office/powerpoint/2010/main" val="151647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3" y="404813"/>
            <a:ext cx="8002587" cy="60483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4000" b="1" dirty="0" smtClean="0">
                <a:solidFill>
                  <a:srgbClr val="1B06BA"/>
                </a:solidFill>
              </a:rPr>
              <a:t>DEMOGRAFICKÝ TRANZIT                            A POPULAČNÍ STÁRNUTÍ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b="1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/>
              <a:t>Vliv nízké porodnosti na stárnutí populace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b="1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/>
              <a:t>Vliv nízké úmrtnosti na stárnutí populace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b="1" dirty="0" smtClean="0"/>
          </a:p>
          <a:p>
            <a:pPr marL="857250" lvl="1" indent="-4572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b="1" dirty="0" smtClean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903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3" y="404813"/>
            <a:ext cx="8002587" cy="60483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4000" b="1" dirty="0" smtClean="0">
                <a:solidFill>
                  <a:srgbClr val="1B06BA"/>
                </a:solidFill>
              </a:rPr>
              <a:t>PODÍL OBYVATEL VE VĚKU 0-14 A 65+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b="1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b="1" dirty="0" smtClean="0"/>
          </a:p>
          <a:p>
            <a:pPr marL="857250" lvl="1" indent="-4572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b="1" dirty="0" smtClean="0"/>
          </a:p>
        </p:txBody>
      </p:sp>
      <p:pic>
        <p:nvPicPr>
          <p:cNvPr id="31748" name="Picture 4" descr="Podíl obyvatel ve věkové skupině 0-14 a 65 a více let v letech 1946-2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25538"/>
            <a:ext cx="8137525" cy="535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672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3" y="404813"/>
            <a:ext cx="8002587" cy="60483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4000" b="1" dirty="0" smtClean="0">
                <a:solidFill>
                  <a:srgbClr val="1B06BA"/>
                </a:solidFill>
              </a:rPr>
              <a:t>NÍZKÁ PORODNOST A STÁRNUTÍ POPULACE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b="1" dirty="0"/>
              <a:t>Věková struktura populace závisí především na počtu narozených dětí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b="1" dirty="0"/>
              <a:t>Vysoká porodnost = mladá populace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b="1" dirty="0"/>
              <a:t>Nízká porodnost + nízká úmrtnost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b="1" dirty="0"/>
              <a:t>   = stabilní věková struktura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b="1" dirty="0"/>
              <a:t>Stále se snižující porodnost + nízká úmrtnost = stárnutí populace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b="1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b="1" dirty="0" smtClean="0"/>
          </a:p>
          <a:p>
            <a:pPr marL="857250" lvl="1" indent="-4572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b="1" dirty="0" smtClean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907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3" y="404813"/>
            <a:ext cx="8002587" cy="6048375"/>
          </a:xfrm>
        </p:spPr>
        <p:txBody>
          <a:bodyPr rtlCol="0">
            <a:normAutofit fontScale="925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4000" b="1" dirty="0" smtClean="0">
                <a:solidFill>
                  <a:srgbClr val="1B06BA"/>
                </a:solidFill>
              </a:rPr>
              <a:t>NÍZKÁ ÚMRTNOST A STÁRNUTÍ POPULACE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b="1" dirty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b="1" dirty="0"/>
              <a:t>Dlouho platilo, že prodlužování SDŽ vedlo k mládnutí populace: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cs-CZ" dirty="0"/>
              <a:t>prodlužování SDŽ bylo důsledkem snížení kojenecké a dětské úmrtnosti;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cs-CZ" dirty="0"/>
              <a:t>více dětí se dožilo dospělého věku =</a:t>
            </a:r>
            <a:r>
              <a:rPr lang="en-US" dirty="0">
                <a:cs typeface="Arial" charset="0"/>
              </a:rPr>
              <a:t>&gt;</a:t>
            </a:r>
            <a:r>
              <a:rPr lang="cs-CZ" dirty="0">
                <a:cs typeface="Arial" charset="0"/>
              </a:rPr>
              <a:t> narodilo se jim více dětí </a:t>
            </a:r>
            <a:r>
              <a:rPr lang="cs-CZ" dirty="0"/>
              <a:t>=</a:t>
            </a:r>
            <a:r>
              <a:rPr lang="en-US" dirty="0">
                <a:cs typeface="Arial" charset="0"/>
              </a:rPr>
              <a:t>&gt;</a:t>
            </a:r>
            <a:r>
              <a:rPr lang="cs-CZ" dirty="0">
                <a:cs typeface="Arial" charset="0"/>
              </a:rPr>
              <a:t> vzrostl podíl mladých lidí </a:t>
            </a:r>
          </a:p>
          <a:p>
            <a:pPr lvl="1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cs-CZ" dirty="0">
                <a:cs typeface="Arial" charset="0"/>
              </a:rPr>
              <a:t>	v populaci = mládnutí populace.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b="1" dirty="0">
                <a:cs typeface="Arial" charset="0"/>
              </a:rPr>
              <a:t>Dnes je růst SDŽ důsledkem toho, že lidé umírají později </a:t>
            </a:r>
            <a:r>
              <a:rPr lang="cs-CZ" b="1" dirty="0"/>
              <a:t>=</a:t>
            </a:r>
            <a:r>
              <a:rPr lang="en-US" b="1" dirty="0">
                <a:cs typeface="Arial" charset="0"/>
              </a:rPr>
              <a:t>&gt;</a:t>
            </a:r>
            <a:r>
              <a:rPr lang="cs-CZ" b="1" dirty="0">
                <a:cs typeface="Arial" charset="0"/>
              </a:rPr>
              <a:t> stárnutí populace.</a:t>
            </a:r>
            <a:endParaRPr lang="en-US" b="1" dirty="0">
              <a:cs typeface="Arial" charset="0"/>
            </a:endParaRPr>
          </a:p>
          <a:p>
            <a:pPr lvl="2" eaLnBrk="1" fontAlgn="auto" hangingPunct="1">
              <a:spcAft>
                <a:spcPts val="0"/>
              </a:spcAft>
              <a:buSzPct val="80000"/>
              <a:buFont typeface="Wingdings" pitchFamily="2" charset="2"/>
              <a:buChar char="Ø"/>
              <a:defRPr/>
            </a:pPr>
            <a:endParaRPr lang="cs-CZ" b="1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b="1" dirty="0" smtClean="0"/>
          </a:p>
          <a:p>
            <a:pPr marL="857250" lvl="1" indent="-4572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b="1" dirty="0" smtClean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073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3" y="404813"/>
            <a:ext cx="8002587" cy="60483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4000" b="1" dirty="0" smtClean="0">
                <a:solidFill>
                  <a:srgbClr val="1B06BA"/>
                </a:solidFill>
              </a:rPr>
              <a:t>SHRNUTÍ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Demografický </a:t>
            </a:r>
            <a:r>
              <a:rPr lang="cs-CZ" dirty="0"/>
              <a:t>přechod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dirty="0"/>
              <a:t>označuje proces proměny ve vzorcích porodnosti a úmrtnosti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dirty="0"/>
              <a:t>přechod od vysokých měr porodnosti </a:t>
            </a:r>
            <a:r>
              <a:rPr lang="cs-CZ" dirty="0" smtClean="0"/>
              <a:t>a úmrtnosti </a:t>
            </a:r>
            <a:r>
              <a:rPr lang="cs-CZ" dirty="0"/>
              <a:t>k nízkým mírám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dirty="0"/>
              <a:t>globální proces – různé země jsou v různých fázích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dirty="0"/>
              <a:t>Lze znázornit graficky – 5 stadií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b="1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b="1" dirty="0" smtClean="0"/>
          </a:p>
          <a:p>
            <a:pPr marL="857250" lvl="1" indent="-4572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b="1" dirty="0" smtClean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68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3" y="404813"/>
            <a:ext cx="8002587" cy="60483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4000" b="1" dirty="0" smtClean="0">
                <a:solidFill>
                  <a:srgbClr val="1B06BA"/>
                </a:solidFill>
              </a:rPr>
              <a:t>SHRNUTÍ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b="1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Epidemiologická transformace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dirty="0"/>
              <a:t>Vypovídá o změnách v nemocnosti a úmrtnosti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dirty="0"/>
              <a:t>Na počátku demografického přechodu v Evropě převažovaly infekční nemoci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dirty="0"/>
              <a:t>Konec demografického přechodu – převaha chronických a degenerativních nemocí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b="1" dirty="0" smtClean="0"/>
          </a:p>
          <a:p>
            <a:pPr marL="857250" lvl="1" indent="-4572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b="1" dirty="0" smtClean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795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49275"/>
            <a:ext cx="8229600" cy="1143000"/>
          </a:xfrm>
        </p:spPr>
        <p:txBody>
          <a:bodyPr/>
          <a:lstStyle/>
          <a:p>
            <a:r>
              <a:rPr lang="cs-CZ" sz="4000" b="1" dirty="0">
                <a:solidFill>
                  <a:srgbClr val="0000CC"/>
                </a:solidFill>
              </a:rPr>
              <a:t>PŘI PŘEVAZE CHRONICKÝCH NEMOCÍ NESTAČÍ</a:t>
            </a:r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0188" y="1898650"/>
            <a:ext cx="7154862" cy="24812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3600" b="1" dirty="0"/>
              <a:t>Zjišťovat nemoc co nejdříve</a:t>
            </a:r>
          </a:p>
          <a:p>
            <a:pPr>
              <a:lnSpc>
                <a:spcPct val="90000"/>
              </a:lnSpc>
            </a:pPr>
            <a:r>
              <a:rPr lang="cs-CZ" sz="3600" b="1" dirty="0"/>
              <a:t>Oddalovat úmrtí pacienta</a:t>
            </a:r>
          </a:p>
          <a:p>
            <a:pPr>
              <a:lnSpc>
                <a:spcPct val="90000"/>
              </a:lnSpc>
            </a:pPr>
            <a:r>
              <a:rPr lang="cs-CZ" sz="3600" b="1" dirty="0"/>
              <a:t>Posilovat prevenci jednotlivých nemocí.</a:t>
            </a:r>
          </a:p>
        </p:txBody>
      </p:sp>
      <p:sp>
        <p:nvSpPr>
          <p:cNvPr id="258052" name="Text Box 4"/>
          <p:cNvSpPr txBox="1">
            <a:spLocks noChangeArrowheads="1"/>
          </p:cNvSpPr>
          <p:nvPr/>
        </p:nvSpPr>
        <p:spPr bwMode="auto">
          <a:xfrm>
            <a:off x="755650" y="4581525"/>
            <a:ext cx="8497888" cy="184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cs-CZ" sz="4000" b="1" dirty="0">
                <a:solidFill>
                  <a:srgbClr val="0000CC"/>
                </a:solidFill>
              </a:rPr>
              <a:t>JE ŽÁDOUCÍ</a:t>
            </a:r>
          </a:p>
          <a:p>
            <a:pPr>
              <a:spcBef>
                <a:spcPct val="20000"/>
              </a:spcBef>
            </a:pPr>
            <a:r>
              <a:rPr lang="cs-CZ" sz="4000" b="1" dirty="0">
                <a:solidFill>
                  <a:srgbClr val="0000CC"/>
                </a:solidFill>
              </a:rPr>
              <a:t>PRODLUŽOVAT ZDRAVÝ ŽIVOT.</a:t>
            </a:r>
          </a:p>
          <a:p>
            <a:pPr>
              <a:spcBef>
                <a:spcPct val="50000"/>
              </a:spcBef>
            </a:pPr>
            <a:r>
              <a:rPr lang="cs-CZ" dirty="0">
                <a:solidFill>
                  <a:srgbClr val="364688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484424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2038" y="274638"/>
            <a:ext cx="7624762" cy="4611687"/>
          </a:xfrm>
        </p:spPr>
        <p:txBody>
          <a:bodyPr/>
          <a:lstStyle/>
          <a:p>
            <a:r>
              <a:rPr lang="cs-CZ" sz="5400" b="1" dirty="0" smtClean="0">
                <a:solidFill>
                  <a:srgbClr val="CC3300"/>
                </a:solidFill>
              </a:rPr>
              <a:t>11</a:t>
            </a:r>
            <a:r>
              <a:rPr lang="cs-CZ" b="1" dirty="0">
                <a:solidFill>
                  <a:schemeClr val="accent2"/>
                </a:solidFill>
              </a:rPr>
              <a:t/>
            </a:r>
            <a:br>
              <a:rPr lang="cs-CZ" b="1" dirty="0">
                <a:solidFill>
                  <a:schemeClr val="accent2"/>
                </a:solidFill>
              </a:rPr>
            </a:br>
            <a:r>
              <a:rPr lang="cs-CZ" b="1" dirty="0">
                <a:solidFill>
                  <a:srgbClr val="0000CC"/>
                </a:solidFill>
              </a:rPr>
              <a:t>SROVNÁNÍ ZDRAVOTNÍ SITUACE V ČR A VE ŠVÉDSKU</a:t>
            </a:r>
            <a:r>
              <a:rPr lang="cs-CZ" dirty="0">
                <a:solidFill>
                  <a:srgbClr val="0000CC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7747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10345738" cy="6623050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2867" name="Text Box 3"/>
          <p:cNvSpPr txBox="1">
            <a:spLocks noChangeArrowheads="1"/>
          </p:cNvSpPr>
          <p:nvPr/>
        </p:nvSpPr>
        <p:spPr bwMode="auto">
          <a:xfrm>
            <a:off x="1331913" y="636588"/>
            <a:ext cx="7053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 dirty="0">
                <a:solidFill>
                  <a:srgbClr val="0000CC"/>
                </a:solidFill>
              </a:rPr>
              <a:t>NADĚJE DOŽITÍ PŘI NAROZENÍ (MUŽI + ŽENY)</a:t>
            </a:r>
          </a:p>
        </p:txBody>
      </p:sp>
      <p:sp>
        <p:nvSpPr>
          <p:cNvPr id="292868" name="Line 4"/>
          <p:cNvSpPr>
            <a:spLocks noChangeShapeType="1"/>
          </p:cNvSpPr>
          <p:nvPr/>
        </p:nvSpPr>
        <p:spPr bwMode="auto">
          <a:xfrm flipH="1">
            <a:off x="996950" y="5762625"/>
            <a:ext cx="1539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2869" name="Line 5"/>
          <p:cNvSpPr>
            <a:spLocks noChangeShapeType="1"/>
          </p:cNvSpPr>
          <p:nvPr/>
        </p:nvSpPr>
        <p:spPr bwMode="auto">
          <a:xfrm flipH="1">
            <a:off x="1073150" y="5486400"/>
            <a:ext cx="777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2870" name="Line 6"/>
          <p:cNvSpPr>
            <a:spLocks noChangeShapeType="1"/>
          </p:cNvSpPr>
          <p:nvPr/>
        </p:nvSpPr>
        <p:spPr bwMode="auto">
          <a:xfrm flipH="1">
            <a:off x="1060450" y="6029325"/>
            <a:ext cx="777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2871" name="Line 7"/>
          <p:cNvSpPr>
            <a:spLocks noChangeShapeType="1"/>
          </p:cNvSpPr>
          <p:nvPr/>
        </p:nvSpPr>
        <p:spPr bwMode="auto">
          <a:xfrm flipH="1">
            <a:off x="984250" y="5754688"/>
            <a:ext cx="1539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628650" y="5602288"/>
            <a:ext cx="254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>
                <a:solidFill>
                  <a:srgbClr val="000000"/>
                </a:solidFill>
              </a:rPr>
              <a:t>65</a:t>
            </a:r>
            <a:endParaRPr lang="cs-CZ"/>
          </a:p>
        </p:txBody>
      </p:sp>
      <p:sp>
        <p:nvSpPr>
          <p:cNvPr id="292873" name="Line 9"/>
          <p:cNvSpPr>
            <a:spLocks noChangeShapeType="1"/>
          </p:cNvSpPr>
          <p:nvPr/>
        </p:nvSpPr>
        <p:spPr bwMode="auto">
          <a:xfrm>
            <a:off x="1138238" y="5754688"/>
            <a:ext cx="7151687" cy="1587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2874" name="Line 10"/>
          <p:cNvSpPr>
            <a:spLocks noChangeShapeType="1"/>
          </p:cNvSpPr>
          <p:nvPr/>
        </p:nvSpPr>
        <p:spPr bwMode="auto">
          <a:xfrm flipH="1">
            <a:off x="1060450" y="5478463"/>
            <a:ext cx="777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2875" name="Line 11"/>
          <p:cNvSpPr>
            <a:spLocks noChangeShapeType="1"/>
          </p:cNvSpPr>
          <p:nvPr/>
        </p:nvSpPr>
        <p:spPr bwMode="auto">
          <a:xfrm flipH="1">
            <a:off x="1060450" y="5202238"/>
            <a:ext cx="777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2876" name="Line 12"/>
          <p:cNvSpPr>
            <a:spLocks noChangeShapeType="1"/>
          </p:cNvSpPr>
          <p:nvPr/>
        </p:nvSpPr>
        <p:spPr bwMode="auto">
          <a:xfrm flipH="1">
            <a:off x="1060450" y="4926013"/>
            <a:ext cx="777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2877" name="Line 13"/>
          <p:cNvSpPr>
            <a:spLocks noChangeShapeType="1"/>
          </p:cNvSpPr>
          <p:nvPr/>
        </p:nvSpPr>
        <p:spPr bwMode="auto">
          <a:xfrm flipH="1">
            <a:off x="1060450" y="4649788"/>
            <a:ext cx="777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2878" name="Line 14"/>
          <p:cNvSpPr>
            <a:spLocks noChangeShapeType="1"/>
          </p:cNvSpPr>
          <p:nvPr/>
        </p:nvSpPr>
        <p:spPr bwMode="auto">
          <a:xfrm flipH="1">
            <a:off x="984250" y="4375150"/>
            <a:ext cx="1539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2879" name="Rectangle 15"/>
          <p:cNvSpPr>
            <a:spLocks noChangeArrowheads="1"/>
          </p:cNvSpPr>
          <p:nvPr/>
        </p:nvSpPr>
        <p:spPr bwMode="auto">
          <a:xfrm>
            <a:off x="603250" y="4222750"/>
            <a:ext cx="254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>
                <a:solidFill>
                  <a:srgbClr val="000000"/>
                </a:solidFill>
              </a:rPr>
              <a:t>70</a:t>
            </a:r>
            <a:endParaRPr lang="cs-CZ"/>
          </a:p>
        </p:txBody>
      </p:sp>
      <p:sp>
        <p:nvSpPr>
          <p:cNvPr id="292880" name="Line 16"/>
          <p:cNvSpPr>
            <a:spLocks noChangeShapeType="1"/>
          </p:cNvSpPr>
          <p:nvPr/>
        </p:nvSpPr>
        <p:spPr bwMode="auto">
          <a:xfrm>
            <a:off x="1138238" y="4375150"/>
            <a:ext cx="7170737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2881" name="Line 17"/>
          <p:cNvSpPr>
            <a:spLocks noChangeShapeType="1"/>
          </p:cNvSpPr>
          <p:nvPr/>
        </p:nvSpPr>
        <p:spPr bwMode="auto">
          <a:xfrm flipH="1">
            <a:off x="1060450" y="4098925"/>
            <a:ext cx="777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2882" name="Line 18"/>
          <p:cNvSpPr>
            <a:spLocks noChangeShapeType="1"/>
          </p:cNvSpPr>
          <p:nvPr/>
        </p:nvSpPr>
        <p:spPr bwMode="auto">
          <a:xfrm flipH="1">
            <a:off x="1060450" y="3822700"/>
            <a:ext cx="777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2883" name="Line 19"/>
          <p:cNvSpPr>
            <a:spLocks noChangeShapeType="1"/>
          </p:cNvSpPr>
          <p:nvPr/>
        </p:nvSpPr>
        <p:spPr bwMode="auto">
          <a:xfrm flipH="1">
            <a:off x="1060450" y="3546475"/>
            <a:ext cx="777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2884" name="Line 20"/>
          <p:cNvSpPr>
            <a:spLocks noChangeShapeType="1"/>
          </p:cNvSpPr>
          <p:nvPr/>
        </p:nvSpPr>
        <p:spPr bwMode="auto">
          <a:xfrm flipH="1">
            <a:off x="1060450" y="3270250"/>
            <a:ext cx="777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2885" name="Line 21"/>
          <p:cNvSpPr>
            <a:spLocks noChangeShapeType="1"/>
          </p:cNvSpPr>
          <p:nvPr/>
        </p:nvSpPr>
        <p:spPr bwMode="auto">
          <a:xfrm flipH="1">
            <a:off x="984250" y="2994025"/>
            <a:ext cx="1539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2886" name="Rectangle 22"/>
          <p:cNvSpPr>
            <a:spLocks noChangeArrowheads="1"/>
          </p:cNvSpPr>
          <p:nvPr/>
        </p:nvSpPr>
        <p:spPr bwMode="auto">
          <a:xfrm>
            <a:off x="603250" y="2843213"/>
            <a:ext cx="254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>
                <a:solidFill>
                  <a:srgbClr val="000000"/>
                </a:solidFill>
              </a:rPr>
              <a:t>75</a:t>
            </a:r>
            <a:endParaRPr lang="cs-CZ"/>
          </a:p>
        </p:txBody>
      </p:sp>
      <p:sp>
        <p:nvSpPr>
          <p:cNvPr id="292887" name="Line 23"/>
          <p:cNvSpPr>
            <a:spLocks noChangeShapeType="1"/>
          </p:cNvSpPr>
          <p:nvPr/>
        </p:nvSpPr>
        <p:spPr bwMode="auto">
          <a:xfrm>
            <a:off x="1138238" y="2994025"/>
            <a:ext cx="7161212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2888" name="Line 24"/>
          <p:cNvSpPr>
            <a:spLocks noChangeShapeType="1"/>
          </p:cNvSpPr>
          <p:nvPr/>
        </p:nvSpPr>
        <p:spPr bwMode="auto">
          <a:xfrm flipH="1">
            <a:off x="1060450" y="2719388"/>
            <a:ext cx="777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2889" name="Line 25"/>
          <p:cNvSpPr>
            <a:spLocks noChangeShapeType="1"/>
          </p:cNvSpPr>
          <p:nvPr/>
        </p:nvSpPr>
        <p:spPr bwMode="auto">
          <a:xfrm flipH="1">
            <a:off x="1060450" y="2443163"/>
            <a:ext cx="777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2890" name="Line 26"/>
          <p:cNvSpPr>
            <a:spLocks noChangeShapeType="1"/>
          </p:cNvSpPr>
          <p:nvPr/>
        </p:nvSpPr>
        <p:spPr bwMode="auto">
          <a:xfrm flipH="1">
            <a:off x="1060450" y="2166938"/>
            <a:ext cx="777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2891" name="Line 27"/>
          <p:cNvSpPr>
            <a:spLocks noChangeShapeType="1"/>
          </p:cNvSpPr>
          <p:nvPr/>
        </p:nvSpPr>
        <p:spPr bwMode="auto">
          <a:xfrm flipH="1">
            <a:off x="1060450" y="1890713"/>
            <a:ext cx="777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2892" name="Line 28"/>
          <p:cNvSpPr>
            <a:spLocks noChangeShapeType="1"/>
          </p:cNvSpPr>
          <p:nvPr/>
        </p:nvSpPr>
        <p:spPr bwMode="auto">
          <a:xfrm flipH="1">
            <a:off x="984250" y="1614488"/>
            <a:ext cx="1539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2893" name="Rectangle 29"/>
          <p:cNvSpPr>
            <a:spLocks noChangeArrowheads="1"/>
          </p:cNvSpPr>
          <p:nvPr/>
        </p:nvSpPr>
        <p:spPr bwMode="auto">
          <a:xfrm>
            <a:off x="603250" y="1463675"/>
            <a:ext cx="254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>
                <a:solidFill>
                  <a:srgbClr val="000000"/>
                </a:solidFill>
              </a:rPr>
              <a:t>80</a:t>
            </a:r>
            <a:endParaRPr lang="cs-CZ"/>
          </a:p>
        </p:txBody>
      </p:sp>
      <p:sp>
        <p:nvSpPr>
          <p:cNvPr id="292894" name="Line 30"/>
          <p:cNvSpPr>
            <a:spLocks noChangeShapeType="1"/>
          </p:cNvSpPr>
          <p:nvPr/>
        </p:nvSpPr>
        <p:spPr bwMode="auto">
          <a:xfrm>
            <a:off x="1138238" y="1614488"/>
            <a:ext cx="7180262" cy="1587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2895" name="Line 31"/>
          <p:cNvSpPr>
            <a:spLocks noChangeShapeType="1"/>
          </p:cNvSpPr>
          <p:nvPr/>
        </p:nvSpPr>
        <p:spPr bwMode="auto">
          <a:xfrm>
            <a:off x="1176338" y="5762625"/>
            <a:ext cx="7161212" cy="1111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2896" name="Line 32"/>
          <p:cNvSpPr>
            <a:spLocks noChangeShapeType="1"/>
          </p:cNvSpPr>
          <p:nvPr/>
        </p:nvSpPr>
        <p:spPr bwMode="auto">
          <a:xfrm>
            <a:off x="1150938" y="5762625"/>
            <a:ext cx="3175" cy="1095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2897" name="Rectangle 33"/>
          <p:cNvSpPr>
            <a:spLocks noChangeArrowheads="1"/>
          </p:cNvSpPr>
          <p:nvPr/>
        </p:nvSpPr>
        <p:spPr bwMode="auto">
          <a:xfrm>
            <a:off x="847725" y="5894388"/>
            <a:ext cx="508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>
                <a:solidFill>
                  <a:srgbClr val="000000"/>
                </a:solidFill>
              </a:rPr>
              <a:t>1970</a:t>
            </a:r>
            <a:endParaRPr lang="cs-CZ"/>
          </a:p>
        </p:txBody>
      </p:sp>
      <p:sp>
        <p:nvSpPr>
          <p:cNvPr id="292898" name="Line 34"/>
          <p:cNvSpPr>
            <a:spLocks noChangeShapeType="1"/>
          </p:cNvSpPr>
          <p:nvPr/>
        </p:nvSpPr>
        <p:spPr bwMode="auto">
          <a:xfrm flipV="1">
            <a:off x="1138238" y="1614488"/>
            <a:ext cx="3175" cy="414813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2899" name="Line 35"/>
          <p:cNvSpPr>
            <a:spLocks noChangeShapeType="1"/>
          </p:cNvSpPr>
          <p:nvPr/>
        </p:nvSpPr>
        <p:spPr bwMode="auto">
          <a:xfrm>
            <a:off x="1339850" y="5762625"/>
            <a:ext cx="1588" cy="555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2900" name="Line 36"/>
          <p:cNvSpPr>
            <a:spLocks noChangeShapeType="1"/>
          </p:cNvSpPr>
          <p:nvPr/>
        </p:nvSpPr>
        <p:spPr bwMode="auto">
          <a:xfrm>
            <a:off x="1509713" y="5762625"/>
            <a:ext cx="1587" cy="555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2901" name="Line 37"/>
          <p:cNvSpPr>
            <a:spLocks noChangeShapeType="1"/>
          </p:cNvSpPr>
          <p:nvPr/>
        </p:nvSpPr>
        <p:spPr bwMode="auto">
          <a:xfrm>
            <a:off x="1697038" y="5762625"/>
            <a:ext cx="1587" cy="555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2902" name="Line 38"/>
          <p:cNvSpPr>
            <a:spLocks noChangeShapeType="1"/>
          </p:cNvSpPr>
          <p:nvPr/>
        </p:nvSpPr>
        <p:spPr bwMode="auto">
          <a:xfrm>
            <a:off x="1868488" y="5762625"/>
            <a:ext cx="3175" cy="555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2903" name="Line 39"/>
          <p:cNvSpPr>
            <a:spLocks noChangeShapeType="1"/>
          </p:cNvSpPr>
          <p:nvPr/>
        </p:nvSpPr>
        <p:spPr bwMode="auto">
          <a:xfrm>
            <a:off x="2054225" y="5762625"/>
            <a:ext cx="1588" cy="555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2904" name="Line 40"/>
          <p:cNvSpPr>
            <a:spLocks noChangeShapeType="1"/>
          </p:cNvSpPr>
          <p:nvPr/>
        </p:nvSpPr>
        <p:spPr bwMode="auto">
          <a:xfrm>
            <a:off x="2227263" y="5762625"/>
            <a:ext cx="1587" cy="555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2905" name="Line 41"/>
          <p:cNvSpPr>
            <a:spLocks noChangeShapeType="1"/>
          </p:cNvSpPr>
          <p:nvPr/>
        </p:nvSpPr>
        <p:spPr bwMode="auto">
          <a:xfrm>
            <a:off x="2414588" y="5762625"/>
            <a:ext cx="1587" cy="555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2906" name="Line 42"/>
          <p:cNvSpPr>
            <a:spLocks noChangeShapeType="1"/>
          </p:cNvSpPr>
          <p:nvPr/>
        </p:nvSpPr>
        <p:spPr bwMode="auto">
          <a:xfrm>
            <a:off x="2584450" y="5762625"/>
            <a:ext cx="1588" cy="555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2907" name="Line 43"/>
          <p:cNvSpPr>
            <a:spLocks noChangeShapeType="1"/>
          </p:cNvSpPr>
          <p:nvPr/>
        </p:nvSpPr>
        <p:spPr bwMode="auto">
          <a:xfrm>
            <a:off x="2771775" y="5762625"/>
            <a:ext cx="1588" cy="555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2908" name="Line 44"/>
          <p:cNvSpPr>
            <a:spLocks noChangeShapeType="1"/>
          </p:cNvSpPr>
          <p:nvPr/>
        </p:nvSpPr>
        <p:spPr bwMode="auto">
          <a:xfrm>
            <a:off x="2944813" y="5762625"/>
            <a:ext cx="1587" cy="1095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2909" name="Rectangle 45"/>
          <p:cNvSpPr>
            <a:spLocks noChangeArrowheads="1"/>
          </p:cNvSpPr>
          <p:nvPr/>
        </p:nvSpPr>
        <p:spPr bwMode="auto">
          <a:xfrm>
            <a:off x="2640013" y="5894388"/>
            <a:ext cx="508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>
                <a:solidFill>
                  <a:srgbClr val="000000"/>
                </a:solidFill>
              </a:rPr>
              <a:t>1980</a:t>
            </a:r>
            <a:endParaRPr lang="cs-CZ"/>
          </a:p>
        </p:txBody>
      </p:sp>
      <p:sp>
        <p:nvSpPr>
          <p:cNvPr id="292910" name="Line 46"/>
          <p:cNvSpPr>
            <a:spLocks noChangeShapeType="1"/>
          </p:cNvSpPr>
          <p:nvPr/>
        </p:nvSpPr>
        <p:spPr bwMode="auto">
          <a:xfrm flipH="1" flipV="1">
            <a:off x="2933700" y="1614488"/>
            <a:ext cx="11113" cy="4122737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2911" name="Line 47"/>
          <p:cNvSpPr>
            <a:spLocks noChangeShapeType="1"/>
          </p:cNvSpPr>
          <p:nvPr/>
        </p:nvSpPr>
        <p:spPr bwMode="auto">
          <a:xfrm>
            <a:off x="3132138" y="5762625"/>
            <a:ext cx="1587" cy="555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2912" name="Line 48"/>
          <p:cNvSpPr>
            <a:spLocks noChangeShapeType="1"/>
          </p:cNvSpPr>
          <p:nvPr/>
        </p:nvSpPr>
        <p:spPr bwMode="auto">
          <a:xfrm>
            <a:off x="3302000" y="5762625"/>
            <a:ext cx="1588" cy="555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2913" name="Line 49"/>
          <p:cNvSpPr>
            <a:spLocks noChangeShapeType="1"/>
          </p:cNvSpPr>
          <p:nvPr/>
        </p:nvSpPr>
        <p:spPr bwMode="auto">
          <a:xfrm>
            <a:off x="3489325" y="5762625"/>
            <a:ext cx="1588" cy="555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2914" name="Line 50"/>
          <p:cNvSpPr>
            <a:spLocks noChangeShapeType="1"/>
          </p:cNvSpPr>
          <p:nvPr/>
        </p:nvSpPr>
        <p:spPr bwMode="auto">
          <a:xfrm>
            <a:off x="3662363" y="5762625"/>
            <a:ext cx="1587" cy="555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2915" name="Line 51"/>
          <p:cNvSpPr>
            <a:spLocks noChangeShapeType="1"/>
          </p:cNvSpPr>
          <p:nvPr/>
        </p:nvSpPr>
        <p:spPr bwMode="auto">
          <a:xfrm>
            <a:off x="3846513" y="5762625"/>
            <a:ext cx="3175" cy="555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2916" name="Line 52"/>
          <p:cNvSpPr>
            <a:spLocks noChangeShapeType="1"/>
          </p:cNvSpPr>
          <p:nvPr/>
        </p:nvSpPr>
        <p:spPr bwMode="auto">
          <a:xfrm>
            <a:off x="4019550" y="5762625"/>
            <a:ext cx="1588" cy="555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2917" name="Line 53"/>
          <p:cNvSpPr>
            <a:spLocks noChangeShapeType="1"/>
          </p:cNvSpPr>
          <p:nvPr/>
        </p:nvSpPr>
        <p:spPr bwMode="auto">
          <a:xfrm>
            <a:off x="4206875" y="5762625"/>
            <a:ext cx="1588" cy="555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2918" name="Line 54"/>
          <p:cNvSpPr>
            <a:spLocks noChangeShapeType="1"/>
          </p:cNvSpPr>
          <p:nvPr/>
        </p:nvSpPr>
        <p:spPr bwMode="auto">
          <a:xfrm>
            <a:off x="4376738" y="5762625"/>
            <a:ext cx="1587" cy="555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2919" name="Line 55"/>
          <p:cNvSpPr>
            <a:spLocks noChangeShapeType="1"/>
          </p:cNvSpPr>
          <p:nvPr/>
        </p:nvSpPr>
        <p:spPr bwMode="auto">
          <a:xfrm>
            <a:off x="4564063" y="5762625"/>
            <a:ext cx="3175" cy="555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2920" name="Line 56"/>
          <p:cNvSpPr>
            <a:spLocks noChangeShapeType="1"/>
          </p:cNvSpPr>
          <p:nvPr/>
        </p:nvSpPr>
        <p:spPr bwMode="auto">
          <a:xfrm>
            <a:off x="4737100" y="5762625"/>
            <a:ext cx="1588" cy="1095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2921" name="Rectangle 57"/>
          <p:cNvSpPr>
            <a:spLocks noChangeArrowheads="1"/>
          </p:cNvSpPr>
          <p:nvPr/>
        </p:nvSpPr>
        <p:spPr bwMode="auto">
          <a:xfrm>
            <a:off x="4432300" y="5894388"/>
            <a:ext cx="508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>
                <a:solidFill>
                  <a:srgbClr val="000000"/>
                </a:solidFill>
              </a:rPr>
              <a:t>1990</a:t>
            </a:r>
            <a:endParaRPr lang="cs-CZ"/>
          </a:p>
        </p:txBody>
      </p:sp>
      <p:sp>
        <p:nvSpPr>
          <p:cNvPr id="292922" name="Line 58"/>
          <p:cNvSpPr>
            <a:spLocks noChangeShapeType="1"/>
          </p:cNvSpPr>
          <p:nvPr/>
        </p:nvSpPr>
        <p:spPr bwMode="auto">
          <a:xfrm flipV="1">
            <a:off x="4724400" y="1614488"/>
            <a:ext cx="1588" cy="4160837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2923" name="Line 59"/>
          <p:cNvSpPr>
            <a:spLocks noChangeShapeType="1"/>
          </p:cNvSpPr>
          <p:nvPr/>
        </p:nvSpPr>
        <p:spPr bwMode="auto">
          <a:xfrm>
            <a:off x="4922838" y="5762625"/>
            <a:ext cx="1587" cy="555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2924" name="Line 60"/>
          <p:cNvSpPr>
            <a:spLocks noChangeShapeType="1"/>
          </p:cNvSpPr>
          <p:nvPr/>
        </p:nvSpPr>
        <p:spPr bwMode="auto">
          <a:xfrm>
            <a:off x="5094288" y="5762625"/>
            <a:ext cx="1587" cy="555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2925" name="Line 61"/>
          <p:cNvSpPr>
            <a:spLocks noChangeShapeType="1"/>
          </p:cNvSpPr>
          <p:nvPr/>
        </p:nvSpPr>
        <p:spPr bwMode="auto">
          <a:xfrm>
            <a:off x="5281613" y="5762625"/>
            <a:ext cx="3175" cy="555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2926" name="Line 62"/>
          <p:cNvSpPr>
            <a:spLocks noChangeShapeType="1"/>
          </p:cNvSpPr>
          <p:nvPr/>
        </p:nvSpPr>
        <p:spPr bwMode="auto">
          <a:xfrm>
            <a:off x="5453063" y="5762625"/>
            <a:ext cx="1587" cy="555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2927" name="Line 63"/>
          <p:cNvSpPr>
            <a:spLocks noChangeShapeType="1"/>
          </p:cNvSpPr>
          <p:nvPr/>
        </p:nvSpPr>
        <p:spPr bwMode="auto">
          <a:xfrm>
            <a:off x="5640388" y="5762625"/>
            <a:ext cx="1587" cy="555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2928" name="Line 64"/>
          <p:cNvSpPr>
            <a:spLocks noChangeShapeType="1"/>
          </p:cNvSpPr>
          <p:nvPr/>
        </p:nvSpPr>
        <p:spPr bwMode="auto">
          <a:xfrm>
            <a:off x="5811838" y="5762625"/>
            <a:ext cx="1587" cy="555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2929" name="Line 65"/>
          <p:cNvSpPr>
            <a:spLocks noChangeShapeType="1"/>
          </p:cNvSpPr>
          <p:nvPr/>
        </p:nvSpPr>
        <p:spPr bwMode="auto">
          <a:xfrm>
            <a:off x="5999163" y="5762625"/>
            <a:ext cx="1587" cy="555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2930" name="Line 66"/>
          <p:cNvSpPr>
            <a:spLocks noChangeShapeType="1"/>
          </p:cNvSpPr>
          <p:nvPr/>
        </p:nvSpPr>
        <p:spPr bwMode="auto">
          <a:xfrm>
            <a:off x="6169025" y="5762625"/>
            <a:ext cx="3175" cy="555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2931" name="Line 67"/>
          <p:cNvSpPr>
            <a:spLocks noChangeShapeType="1"/>
          </p:cNvSpPr>
          <p:nvPr/>
        </p:nvSpPr>
        <p:spPr bwMode="auto">
          <a:xfrm>
            <a:off x="6357938" y="5762625"/>
            <a:ext cx="1587" cy="555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2932" name="Line 68"/>
          <p:cNvSpPr>
            <a:spLocks noChangeShapeType="1"/>
          </p:cNvSpPr>
          <p:nvPr/>
        </p:nvSpPr>
        <p:spPr bwMode="auto">
          <a:xfrm>
            <a:off x="6529388" y="5762625"/>
            <a:ext cx="1587" cy="1095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2933" name="Rectangle 69"/>
          <p:cNvSpPr>
            <a:spLocks noChangeArrowheads="1"/>
          </p:cNvSpPr>
          <p:nvPr/>
        </p:nvSpPr>
        <p:spPr bwMode="auto">
          <a:xfrm>
            <a:off x="6224588" y="5894388"/>
            <a:ext cx="508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>
                <a:solidFill>
                  <a:srgbClr val="000000"/>
                </a:solidFill>
              </a:rPr>
              <a:t>2000</a:t>
            </a:r>
            <a:endParaRPr lang="cs-CZ"/>
          </a:p>
        </p:txBody>
      </p:sp>
      <p:sp>
        <p:nvSpPr>
          <p:cNvPr id="292934" name="Line 70"/>
          <p:cNvSpPr>
            <a:spLocks noChangeShapeType="1"/>
          </p:cNvSpPr>
          <p:nvPr/>
        </p:nvSpPr>
        <p:spPr bwMode="auto">
          <a:xfrm flipH="1" flipV="1">
            <a:off x="6518275" y="1614488"/>
            <a:ext cx="11113" cy="4160837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2935" name="Line 71"/>
          <p:cNvSpPr>
            <a:spLocks noChangeShapeType="1"/>
          </p:cNvSpPr>
          <p:nvPr/>
        </p:nvSpPr>
        <p:spPr bwMode="auto">
          <a:xfrm>
            <a:off x="6715125" y="5762625"/>
            <a:ext cx="1588" cy="555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2936" name="Line 72"/>
          <p:cNvSpPr>
            <a:spLocks noChangeShapeType="1"/>
          </p:cNvSpPr>
          <p:nvPr/>
        </p:nvSpPr>
        <p:spPr bwMode="auto">
          <a:xfrm>
            <a:off x="6886575" y="5762625"/>
            <a:ext cx="3175" cy="555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2937" name="Line 73"/>
          <p:cNvSpPr>
            <a:spLocks noChangeShapeType="1"/>
          </p:cNvSpPr>
          <p:nvPr/>
        </p:nvSpPr>
        <p:spPr bwMode="auto">
          <a:xfrm>
            <a:off x="7075488" y="5762625"/>
            <a:ext cx="1587" cy="555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2938" name="Line 74"/>
          <p:cNvSpPr>
            <a:spLocks noChangeShapeType="1"/>
          </p:cNvSpPr>
          <p:nvPr/>
        </p:nvSpPr>
        <p:spPr bwMode="auto">
          <a:xfrm>
            <a:off x="7245350" y="5762625"/>
            <a:ext cx="1588" cy="555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2939" name="Line 75"/>
          <p:cNvSpPr>
            <a:spLocks noChangeShapeType="1"/>
          </p:cNvSpPr>
          <p:nvPr/>
        </p:nvSpPr>
        <p:spPr bwMode="auto">
          <a:xfrm>
            <a:off x="7432675" y="5762625"/>
            <a:ext cx="1588" cy="555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2940" name="Line 76"/>
          <p:cNvSpPr>
            <a:spLocks noChangeShapeType="1"/>
          </p:cNvSpPr>
          <p:nvPr/>
        </p:nvSpPr>
        <p:spPr bwMode="auto">
          <a:xfrm>
            <a:off x="7604125" y="5762625"/>
            <a:ext cx="3175" cy="555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2941" name="Line 77"/>
          <p:cNvSpPr>
            <a:spLocks noChangeShapeType="1"/>
          </p:cNvSpPr>
          <p:nvPr/>
        </p:nvSpPr>
        <p:spPr bwMode="auto">
          <a:xfrm>
            <a:off x="7789863" y="5762625"/>
            <a:ext cx="1587" cy="555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2942" name="Line 78"/>
          <p:cNvSpPr>
            <a:spLocks noChangeShapeType="1"/>
          </p:cNvSpPr>
          <p:nvPr/>
        </p:nvSpPr>
        <p:spPr bwMode="auto">
          <a:xfrm>
            <a:off x="7962900" y="5762625"/>
            <a:ext cx="1588" cy="555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2943" name="Line 79"/>
          <p:cNvSpPr>
            <a:spLocks noChangeShapeType="1"/>
          </p:cNvSpPr>
          <p:nvPr/>
        </p:nvSpPr>
        <p:spPr bwMode="auto">
          <a:xfrm>
            <a:off x="8150225" y="5762625"/>
            <a:ext cx="1588" cy="555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2944" name="Line 80"/>
          <p:cNvSpPr>
            <a:spLocks noChangeShapeType="1"/>
          </p:cNvSpPr>
          <p:nvPr/>
        </p:nvSpPr>
        <p:spPr bwMode="auto">
          <a:xfrm>
            <a:off x="8320088" y="5762625"/>
            <a:ext cx="1587" cy="1095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2945" name="Rectangle 81"/>
          <p:cNvSpPr>
            <a:spLocks noChangeArrowheads="1"/>
          </p:cNvSpPr>
          <p:nvPr/>
        </p:nvSpPr>
        <p:spPr bwMode="auto">
          <a:xfrm>
            <a:off x="8015288" y="5894388"/>
            <a:ext cx="508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>
                <a:solidFill>
                  <a:srgbClr val="000000"/>
                </a:solidFill>
              </a:rPr>
              <a:t>2010</a:t>
            </a:r>
            <a:endParaRPr lang="cs-CZ"/>
          </a:p>
        </p:txBody>
      </p:sp>
      <p:sp>
        <p:nvSpPr>
          <p:cNvPr id="292946" name="Line 82"/>
          <p:cNvSpPr>
            <a:spLocks noChangeShapeType="1"/>
          </p:cNvSpPr>
          <p:nvPr/>
        </p:nvSpPr>
        <p:spPr bwMode="auto">
          <a:xfrm flipH="1" flipV="1">
            <a:off x="8308975" y="1614488"/>
            <a:ext cx="11113" cy="4148137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2947" name="Freeform 83"/>
          <p:cNvSpPr>
            <a:spLocks/>
          </p:cNvSpPr>
          <p:nvPr/>
        </p:nvSpPr>
        <p:spPr bwMode="auto">
          <a:xfrm>
            <a:off x="1327150" y="2298700"/>
            <a:ext cx="6810375" cy="2163763"/>
          </a:xfrm>
          <a:custGeom>
            <a:avLst/>
            <a:gdLst>
              <a:gd name="T0" fmla="*/ 0 w 437"/>
              <a:gd name="T1" fmla="*/ 196 h 196"/>
              <a:gd name="T2" fmla="*/ 11 w 437"/>
              <a:gd name="T3" fmla="*/ 179 h 196"/>
              <a:gd name="T4" fmla="*/ 23 w 437"/>
              <a:gd name="T5" fmla="*/ 188 h 196"/>
              <a:gd name="T6" fmla="*/ 34 w 437"/>
              <a:gd name="T7" fmla="*/ 186 h 196"/>
              <a:gd name="T8" fmla="*/ 46 w 437"/>
              <a:gd name="T9" fmla="*/ 178 h 196"/>
              <a:gd name="T10" fmla="*/ 57 w 437"/>
              <a:gd name="T11" fmla="*/ 175 h 196"/>
              <a:gd name="T12" fmla="*/ 69 w 437"/>
              <a:gd name="T13" fmla="*/ 174 h 196"/>
              <a:gd name="T14" fmla="*/ 80 w 437"/>
              <a:gd name="T15" fmla="*/ 172 h 196"/>
              <a:gd name="T16" fmla="*/ 92 w 437"/>
              <a:gd name="T17" fmla="*/ 170 h 196"/>
              <a:gd name="T18" fmla="*/ 103 w 437"/>
              <a:gd name="T19" fmla="*/ 180 h 196"/>
              <a:gd name="T20" fmla="*/ 115 w 437"/>
              <a:gd name="T21" fmla="*/ 172 h 196"/>
              <a:gd name="T22" fmla="*/ 126 w 437"/>
              <a:gd name="T23" fmla="*/ 169 h 196"/>
              <a:gd name="T24" fmla="*/ 138 w 437"/>
              <a:gd name="T25" fmla="*/ 174 h 196"/>
              <a:gd name="T26" fmla="*/ 149 w 437"/>
              <a:gd name="T27" fmla="*/ 171 h 196"/>
              <a:gd name="T28" fmla="*/ 172 w 437"/>
              <a:gd name="T29" fmla="*/ 160 h 196"/>
              <a:gd name="T30" fmla="*/ 184 w 437"/>
              <a:gd name="T31" fmla="*/ 148 h 196"/>
              <a:gd name="T32" fmla="*/ 195 w 437"/>
              <a:gd name="T33" fmla="*/ 144 h 196"/>
              <a:gd name="T34" fmla="*/ 207 w 437"/>
              <a:gd name="T35" fmla="*/ 143 h 196"/>
              <a:gd name="T36" fmla="*/ 218 w 437"/>
              <a:gd name="T37" fmla="*/ 150 h 196"/>
              <a:gd name="T38" fmla="*/ 230 w 437"/>
              <a:gd name="T39" fmla="*/ 137 h 196"/>
              <a:gd name="T40" fmla="*/ 241 w 437"/>
              <a:gd name="T41" fmla="*/ 127 h 196"/>
              <a:gd name="T42" fmla="*/ 253 w 437"/>
              <a:gd name="T43" fmla="*/ 114 h 196"/>
              <a:gd name="T44" fmla="*/ 264 w 437"/>
              <a:gd name="T45" fmla="*/ 109 h 196"/>
              <a:gd name="T46" fmla="*/ 276 w 437"/>
              <a:gd name="T47" fmla="*/ 105 h 196"/>
              <a:gd name="T48" fmla="*/ 287 w 437"/>
              <a:gd name="T49" fmla="*/ 87 h 196"/>
              <a:gd name="T50" fmla="*/ 299 w 437"/>
              <a:gd name="T51" fmla="*/ 85 h 196"/>
              <a:gd name="T52" fmla="*/ 310 w 437"/>
              <a:gd name="T53" fmla="*/ 69 h 196"/>
              <a:gd name="T54" fmla="*/ 322 w 437"/>
              <a:gd name="T55" fmla="*/ 64 h 196"/>
              <a:gd name="T56" fmla="*/ 333 w 437"/>
              <a:gd name="T57" fmla="*/ 58 h 196"/>
              <a:gd name="T58" fmla="*/ 345 w 437"/>
              <a:gd name="T59" fmla="*/ 52 h 196"/>
              <a:gd name="T60" fmla="*/ 356 w 437"/>
              <a:gd name="T61" fmla="*/ 50 h 196"/>
              <a:gd name="T62" fmla="*/ 368 w 437"/>
              <a:gd name="T63" fmla="*/ 53 h 196"/>
              <a:gd name="T64" fmla="*/ 379 w 437"/>
              <a:gd name="T65" fmla="*/ 39 h 196"/>
              <a:gd name="T66" fmla="*/ 391 w 437"/>
              <a:gd name="T67" fmla="*/ 33 h 196"/>
              <a:gd name="T68" fmla="*/ 402 w 437"/>
              <a:gd name="T69" fmla="*/ 18 h 196"/>
              <a:gd name="T70" fmla="*/ 414 w 437"/>
              <a:gd name="T71" fmla="*/ 11 h 196"/>
              <a:gd name="T72" fmla="*/ 425 w 437"/>
              <a:gd name="T73" fmla="*/ 3 h 196"/>
              <a:gd name="T74" fmla="*/ 437 w 437"/>
              <a:gd name="T75" fmla="*/ 0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37" h="196">
                <a:moveTo>
                  <a:pt x="0" y="196"/>
                </a:moveTo>
                <a:lnTo>
                  <a:pt x="11" y="179"/>
                </a:lnTo>
                <a:lnTo>
                  <a:pt x="23" y="188"/>
                </a:lnTo>
                <a:lnTo>
                  <a:pt x="34" y="186"/>
                </a:lnTo>
                <a:lnTo>
                  <a:pt x="46" y="178"/>
                </a:lnTo>
                <a:lnTo>
                  <a:pt x="57" y="175"/>
                </a:lnTo>
                <a:lnTo>
                  <a:pt x="69" y="174"/>
                </a:lnTo>
                <a:lnTo>
                  <a:pt x="80" y="172"/>
                </a:lnTo>
                <a:lnTo>
                  <a:pt x="92" y="170"/>
                </a:lnTo>
                <a:lnTo>
                  <a:pt x="103" y="180"/>
                </a:lnTo>
                <a:lnTo>
                  <a:pt x="115" y="172"/>
                </a:lnTo>
                <a:lnTo>
                  <a:pt x="126" y="169"/>
                </a:lnTo>
                <a:lnTo>
                  <a:pt x="138" y="174"/>
                </a:lnTo>
                <a:lnTo>
                  <a:pt x="149" y="171"/>
                </a:lnTo>
                <a:lnTo>
                  <a:pt x="172" y="160"/>
                </a:lnTo>
                <a:lnTo>
                  <a:pt x="184" y="148"/>
                </a:lnTo>
                <a:lnTo>
                  <a:pt x="195" y="144"/>
                </a:lnTo>
                <a:lnTo>
                  <a:pt x="207" y="143"/>
                </a:lnTo>
                <a:lnTo>
                  <a:pt x="218" y="150"/>
                </a:lnTo>
                <a:lnTo>
                  <a:pt x="230" y="137"/>
                </a:lnTo>
                <a:lnTo>
                  <a:pt x="241" y="127"/>
                </a:lnTo>
                <a:lnTo>
                  <a:pt x="253" y="114"/>
                </a:lnTo>
                <a:lnTo>
                  <a:pt x="264" y="109"/>
                </a:lnTo>
                <a:lnTo>
                  <a:pt x="276" y="105"/>
                </a:lnTo>
                <a:lnTo>
                  <a:pt x="287" y="87"/>
                </a:lnTo>
                <a:lnTo>
                  <a:pt x="299" y="85"/>
                </a:lnTo>
                <a:lnTo>
                  <a:pt x="310" y="69"/>
                </a:lnTo>
                <a:lnTo>
                  <a:pt x="322" y="64"/>
                </a:lnTo>
                <a:lnTo>
                  <a:pt x="333" y="58"/>
                </a:lnTo>
                <a:lnTo>
                  <a:pt x="345" y="52"/>
                </a:lnTo>
                <a:lnTo>
                  <a:pt x="356" y="50"/>
                </a:lnTo>
                <a:lnTo>
                  <a:pt x="368" y="53"/>
                </a:lnTo>
                <a:lnTo>
                  <a:pt x="379" y="39"/>
                </a:lnTo>
                <a:lnTo>
                  <a:pt x="391" y="33"/>
                </a:lnTo>
                <a:lnTo>
                  <a:pt x="402" y="18"/>
                </a:lnTo>
                <a:lnTo>
                  <a:pt x="414" y="11"/>
                </a:lnTo>
                <a:lnTo>
                  <a:pt x="425" y="3"/>
                </a:lnTo>
                <a:lnTo>
                  <a:pt x="437" y="0"/>
                </a:lnTo>
              </a:path>
            </a:pathLst>
          </a:custGeom>
          <a:noFill/>
          <a:ln w="3810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2948" name="Oval 84"/>
          <p:cNvSpPr>
            <a:spLocks noChangeArrowheads="1"/>
          </p:cNvSpPr>
          <p:nvPr/>
        </p:nvSpPr>
        <p:spPr bwMode="auto">
          <a:xfrm>
            <a:off x="1277938" y="4429125"/>
            <a:ext cx="93662" cy="66675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2949" name="Oval 85"/>
          <p:cNvSpPr>
            <a:spLocks noChangeArrowheads="1"/>
          </p:cNvSpPr>
          <p:nvPr/>
        </p:nvSpPr>
        <p:spPr bwMode="auto">
          <a:xfrm>
            <a:off x="1450975" y="4241800"/>
            <a:ext cx="93663" cy="66675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2950" name="Oval 86"/>
          <p:cNvSpPr>
            <a:spLocks noChangeArrowheads="1"/>
          </p:cNvSpPr>
          <p:nvPr/>
        </p:nvSpPr>
        <p:spPr bwMode="auto">
          <a:xfrm>
            <a:off x="1638300" y="4341813"/>
            <a:ext cx="93663" cy="65087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2951" name="Oval 87"/>
          <p:cNvSpPr>
            <a:spLocks noChangeArrowheads="1"/>
          </p:cNvSpPr>
          <p:nvPr/>
        </p:nvSpPr>
        <p:spPr bwMode="auto">
          <a:xfrm>
            <a:off x="1808163" y="4319588"/>
            <a:ext cx="93662" cy="65087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2952" name="Oval 88"/>
          <p:cNvSpPr>
            <a:spLocks noChangeArrowheads="1"/>
          </p:cNvSpPr>
          <p:nvPr/>
        </p:nvSpPr>
        <p:spPr bwMode="auto">
          <a:xfrm>
            <a:off x="1995488" y="4230688"/>
            <a:ext cx="93662" cy="66675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2953" name="Oval 89"/>
          <p:cNvSpPr>
            <a:spLocks noChangeArrowheads="1"/>
          </p:cNvSpPr>
          <p:nvPr/>
        </p:nvSpPr>
        <p:spPr bwMode="auto">
          <a:xfrm>
            <a:off x="2168525" y="4197350"/>
            <a:ext cx="93663" cy="66675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2954" name="Oval 90"/>
          <p:cNvSpPr>
            <a:spLocks noChangeArrowheads="1"/>
          </p:cNvSpPr>
          <p:nvPr/>
        </p:nvSpPr>
        <p:spPr bwMode="auto">
          <a:xfrm>
            <a:off x="2354263" y="4186238"/>
            <a:ext cx="93662" cy="66675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2955" name="Oval 91"/>
          <p:cNvSpPr>
            <a:spLocks noChangeArrowheads="1"/>
          </p:cNvSpPr>
          <p:nvPr/>
        </p:nvSpPr>
        <p:spPr bwMode="auto">
          <a:xfrm>
            <a:off x="2525713" y="4164013"/>
            <a:ext cx="93662" cy="66675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2956" name="Oval 92"/>
          <p:cNvSpPr>
            <a:spLocks noChangeArrowheads="1"/>
          </p:cNvSpPr>
          <p:nvPr/>
        </p:nvSpPr>
        <p:spPr bwMode="auto">
          <a:xfrm>
            <a:off x="2713038" y="4141788"/>
            <a:ext cx="93662" cy="66675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2957" name="Oval 93"/>
          <p:cNvSpPr>
            <a:spLocks noChangeArrowheads="1"/>
          </p:cNvSpPr>
          <p:nvPr/>
        </p:nvSpPr>
        <p:spPr bwMode="auto">
          <a:xfrm>
            <a:off x="2884488" y="4252913"/>
            <a:ext cx="93662" cy="66675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2958" name="Oval 94"/>
          <p:cNvSpPr>
            <a:spLocks noChangeArrowheads="1"/>
          </p:cNvSpPr>
          <p:nvPr/>
        </p:nvSpPr>
        <p:spPr bwMode="auto">
          <a:xfrm>
            <a:off x="3071813" y="4164013"/>
            <a:ext cx="93662" cy="66675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2959" name="Oval 95"/>
          <p:cNvSpPr>
            <a:spLocks noChangeArrowheads="1"/>
          </p:cNvSpPr>
          <p:nvPr/>
        </p:nvSpPr>
        <p:spPr bwMode="auto">
          <a:xfrm>
            <a:off x="3243263" y="4132263"/>
            <a:ext cx="93662" cy="65087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2960" name="Oval 96"/>
          <p:cNvSpPr>
            <a:spLocks noChangeArrowheads="1"/>
          </p:cNvSpPr>
          <p:nvPr/>
        </p:nvSpPr>
        <p:spPr bwMode="auto">
          <a:xfrm>
            <a:off x="3430588" y="4186238"/>
            <a:ext cx="92075" cy="66675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2961" name="Oval 97"/>
          <p:cNvSpPr>
            <a:spLocks noChangeArrowheads="1"/>
          </p:cNvSpPr>
          <p:nvPr/>
        </p:nvSpPr>
        <p:spPr bwMode="auto">
          <a:xfrm>
            <a:off x="3600450" y="4152900"/>
            <a:ext cx="93663" cy="66675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2962" name="Oval 98"/>
          <p:cNvSpPr>
            <a:spLocks noChangeArrowheads="1"/>
          </p:cNvSpPr>
          <p:nvPr/>
        </p:nvSpPr>
        <p:spPr bwMode="auto">
          <a:xfrm>
            <a:off x="3959225" y="4032250"/>
            <a:ext cx="93663" cy="66675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2963" name="Oval 99"/>
          <p:cNvSpPr>
            <a:spLocks noChangeArrowheads="1"/>
          </p:cNvSpPr>
          <p:nvPr/>
        </p:nvSpPr>
        <p:spPr bwMode="auto">
          <a:xfrm>
            <a:off x="4146550" y="3900488"/>
            <a:ext cx="93663" cy="65087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2964" name="Oval 100"/>
          <p:cNvSpPr>
            <a:spLocks noChangeArrowheads="1"/>
          </p:cNvSpPr>
          <p:nvPr/>
        </p:nvSpPr>
        <p:spPr bwMode="auto">
          <a:xfrm>
            <a:off x="4318000" y="3856038"/>
            <a:ext cx="93663" cy="65087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2965" name="Oval 101"/>
          <p:cNvSpPr>
            <a:spLocks noChangeArrowheads="1"/>
          </p:cNvSpPr>
          <p:nvPr/>
        </p:nvSpPr>
        <p:spPr bwMode="auto">
          <a:xfrm>
            <a:off x="4505325" y="3844925"/>
            <a:ext cx="92075" cy="65088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2966" name="Oval 102"/>
          <p:cNvSpPr>
            <a:spLocks noChangeArrowheads="1"/>
          </p:cNvSpPr>
          <p:nvPr/>
        </p:nvSpPr>
        <p:spPr bwMode="auto">
          <a:xfrm>
            <a:off x="4676775" y="3921125"/>
            <a:ext cx="93663" cy="66675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2967" name="Oval 103"/>
          <p:cNvSpPr>
            <a:spLocks noChangeArrowheads="1"/>
          </p:cNvSpPr>
          <p:nvPr/>
        </p:nvSpPr>
        <p:spPr bwMode="auto">
          <a:xfrm>
            <a:off x="4864100" y="3778250"/>
            <a:ext cx="93663" cy="66675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2968" name="Oval 104"/>
          <p:cNvSpPr>
            <a:spLocks noChangeArrowheads="1"/>
          </p:cNvSpPr>
          <p:nvPr/>
        </p:nvSpPr>
        <p:spPr bwMode="auto">
          <a:xfrm>
            <a:off x="5035550" y="3668713"/>
            <a:ext cx="92075" cy="65087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2969" name="Oval 105"/>
          <p:cNvSpPr>
            <a:spLocks noChangeArrowheads="1"/>
          </p:cNvSpPr>
          <p:nvPr/>
        </p:nvSpPr>
        <p:spPr bwMode="auto">
          <a:xfrm>
            <a:off x="5221288" y="3524250"/>
            <a:ext cx="93662" cy="66675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2970" name="Oval 106"/>
          <p:cNvSpPr>
            <a:spLocks noChangeArrowheads="1"/>
          </p:cNvSpPr>
          <p:nvPr/>
        </p:nvSpPr>
        <p:spPr bwMode="auto">
          <a:xfrm>
            <a:off x="5394325" y="3468688"/>
            <a:ext cx="93663" cy="66675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2971" name="Oval 107"/>
          <p:cNvSpPr>
            <a:spLocks noChangeArrowheads="1"/>
          </p:cNvSpPr>
          <p:nvPr/>
        </p:nvSpPr>
        <p:spPr bwMode="auto">
          <a:xfrm>
            <a:off x="5581650" y="3425825"/>
            <a:ext cx="93663" cy="65088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2972" name="Oval 108"/>
          <p:cNvSpPr>
            <a:spLocks noChangeArrowheads="1"/>
          </p:cNvSpPr>
          <p:nvPr/>
        </p:nvSpPr>
        <p:spPr bwMode="auto">
          <a:xfrm>
            <a:off x="5751513" y="3225800"/>
            <a:ext cx="93662" cy="66675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2973" name="Oval 109"/>
          <p:cNvSpPr>
            <a:spLocks noChangeArrowheads="1"/>
          </p:cNvSpPr>
          <p:nvPr/>
        </p:nvSpPr>
        <p:spPr bwMode="auto">
          <a:xfrm>
            <a:off x="5938838" y="3203575"/>
            <a:ext cx="93662" cy="66675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2974" name="Oval 110"/>
          <p:cNvSpPr>
            <a:spLocks noChangeArrowheads="1"/>
          </p:cNvSpPr>
          <p:nvPr/>
        </p:nvSpPr>
        <p:spPr bwMode="auto">
          <a:xfrm>
            <a:off x="6111875" y="3027363"/>
            <a:ext cx="93663" cy="66675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2975" name="Oval 111"/>
          <p:cNvSpPr>
            <a:spLocks noChangeArrowheads="1"/>
          </p:cNvSpPr>
          <p:nvPr/>
        </p:nvSpPr>
        <p:spPr bwMode="auto">
          <a:xfrm>
            <a:off x="6296025" y="2971800"/>
            <a:ext cx="95250" cy="66675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2976" name="Oval 112"/>
          <p:cNvSpPr>
            <a:spLocks noChangeArrowheads="1"/>
          </p:cNvSpPr>
          <p:nvPr/>
        </p:nvSpPr>
        <p:spPr bwMode="auto">
          <a:xfrm>
            <a:off x="6469063" y="2906713"/>
            <a:ext cx="93662" cy="65087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2977" name="Oval 113"/>
          <p:cNvSpPr>
            <a:spLocks noChangeArrowheads="1"/>
          </p:cNvSpPr>
          <p:nvPr/>
        </p:nvSpPr>
        <p:spPr bwMode="auto">
          <a:xfrm>
            <a:off x="6656388" y="2840038"/>
            <a:ext cx="93662" cy="66675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2978" name="Oval 114"/>
          <p:cNvSpPr>
            <a:spLocks noChangeArrowheads="1"/>
          </p:cNvSpPr>
          <p:nvPr/>
        </p:nvSpPr>
        <p:spPr bwMode="auto">
          <a:xfrm>
            <a:off x="6826250" y="2817813"/>
            <a:ext cx="93663" cy="66675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2979" name="Oval 115"/>
          <p:cNvSpPr>
            <a:spLocks noChangeArrowheads="1"/>
          </p:cNvSpPr>
          <p:nvPr/>
        </p:nvSpPr>
        <p:spPr bwMode="auto">
          <a:xfrm>
            <a:off x="7013575" y="2851150"/>
            <a:ext cx="93663" cy="66675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2980" name="Oval 116"/>
          <p:cNvSpPr>
            <a:spLocks noChangeArrowheads="1"/>
          </p:cNvSpPr>
          <p:nvPr/>
        </p:nvSpPr>
        <p:spPr bwMode="auto">
          <a:xfrm>
            <a:off x="7186613" y="2697163"/>
            <a:ext cx="93662" cy="65087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2981" name="Oval 117"/>
          <p:cNvSpPr>
            <a:spLocks noChangeArrowheads="1"/>
          </p:cNvSpPr>
          <p:nvPr/>
        </p:nvSpPr>
        <p:spPr bwMode="auto">
          <a:xfrm>
            <a:off x="7373938" y="2630488"/>
            <a:ext cx="92075" cy="66675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2982" name="Oval 118"/>
          <p:cNvSpPr>
            <a:spLocks noChangeArrowheads="1"/>
          </p:cNvSpPr>
          <p:nvPr/>
        </p:nvSpPr>
        <p:spPr bwMode="auto">
          <a:xfrm>
            <a:off x="7543800" y="2465388"/>
            <a:ext cx="93663" cy="65087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2983" name="Oval 119"/>
          <p:cNvSpPr>
            <a:spLocks noChangeArrowheads="1"/>
          </p:cNvSpPr>
          <p:nvPr/>
        </p:nvSpPr>
        <p:spPr bwMode="auto">
          <a:xfrm>
            <a:off x="7731125" y="2387600"/>
            <a:ext cx="93663" cy="66675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2984" name="Oval 120"/>
          <p:cNvSpPr>
            <a:spLocks noChangeArrowheads="1"/>
          </p:cNvSpPr>
          <p:nvPr/>
        </p:nvSpPr>
        <p:spPr bwMode="auto">
          <a:xfrm>
            <a:off x="7904163" y="2298700"/>
            <a:ext cx="92075" cy="66675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2985" name="Oval 121"/>
          <p:cNvSpPr>
            <a:spLocks noChangeArrowheads="1"/>
          </p:cNvSpPr>
          <p:nvPr/>
        </p:nvSpPr>
        <p:spPr bwMode="auto">
          <a:xfrm>
            <a:off x="8089900" y="2265363"/>
            <a:ext cx="93663" cy="66675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2986" name="Text Box 122"/>
          <p:cNvSpPr txBox="1">
            <a:spLocks noChangeArrowheads="1"/>
          </p:cNvSpPr>
          <p:nvPr/>
        </p:nvSpPr>
        <p:spPr bwMode="auto">
          <a:xfrm>
            <a:off x="3049588" y="2509838"/>
            <a:ext cx="32972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>
                <a:solidFill>
                  <a:srgbClr val="FF3300"/>
                </a:solidFill>
              </a:rPr>
              <a:t>ČESKÁ REPUBLIKA</a:t>
            </a:r>
          </a:p>
        </p:txBody>
      </p:sp>
      <p:sp>
        <p:nvSpPr>
          <p:cNvPr id="292987" name="Text Box 123"/>
          <p:cNvSpPr txBox="1">
            <a:spLocks noChangeArrowheads="1"/>
          </p:cNvSpPr>
          <p:nvPr/>
        </p:nvSpPr>
        <p:spPr bwMode="auto">
          <a:xfrm>
            <a:off x="539750" y="1125538"/>
            <a:ext cx="647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věk</a:t>
            </a:r>
          </a:p>
        </p:txBody>
      </p:sp>
      <p:sp>
        <p:nvSpPr>
          <p:cNvPr id="292988" name="Text Box 124"/>
          <p:cNvSpPr txBox="1">
            <a:spLocks noChangeArrowheads="1"/>
          </p:cNvSpPr>
          <p:nvPr/>
        </p:nvSpPr>
        <p:spPr bwMode="auto">
          <a:xfrm>
            <a:off x="6881813" y="6146800"/>
            <a:ext cx="193198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/>
              <a:t>kalendářní roky</a:t>
            </a:r>
          </a:p>
        </p:txBody>
      </p:sp>
    </p:spTree>
    <p:extLst>
      <p:ext uri="{BB962C8B-B14F-4D97-AF65-F5344CB8AC3E}">
        <p14:creationId xmlns:p14="http://schemas.microsoft.com/office/powerpoint/2010/main" val="380603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2013</Words>
  <Application>Microsoft Office PowerPoint</Application>
  <PresentationFormat>Předvádění na obrazovce (4:3)</PresentationFormat>
  <Paragraphs>876</Paragraphs>
  <Slides>65</Slides>
  <Notes>26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65</vt:i4>
      </vt:variant>
    </vt:vector>
  </HeadingPairs>
  <TitlesOfParts>
    <vt:vector size="66" baseType="lpstr">
      <vt:lpstr>Výchozí návrh</vt:lpstr>
      <vt:lpstr>10 ZÁKLADNÍ MODELY  SOUHRNNÉ PÉČE O ZDRAVÍ</vt:lpstr>
      <vt:lpstr>KRIZE MEDICÍNY ?</vt:lpstr>
      <vt:lpstr>V EVROPĚ SE NA ÚROVNI ZDRAVOTNÍHO STAVU OBYVATEL NEJVÍCE PODÍLEJÍ CHRONICKÉ NEINFEKČNÍ NEMOCI. </vt:lpstr>
      <vt:lpstr>Prezentace aplikace PowerPoint</vt:lpstr>
      <vt:lpstr>Prezentace aplikace PowerPoint</vt:lpstr>
      <vt:lpstr>Prezentace aplikace PowerPoint</vt:lpstr>
      <vt:lpstr>PŘI PŘEVAZE CHRONICKÝCH NEMOCÍ NESTAČÍ</vt:lpstr>
      <vt:lpstr>11 SROVNÁNÍ ZDRAVOTNÍ SITUACE V ČR A VE ŠVÉDSKU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HEALTH EXPECTANCY: HEALTHY LIFE YEARS (HLY)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Spotřeba alkoholu na osobu  starší 15 let v litrech čistého lihu pramen: databáze Světové zdravotnické organizace </vt:lpstr>
      <vt:lpstr>Počet prodaných cigaret na 1 obyvatele za rok v České republice a ve Švédsku pramen: databáze Světové zdravotnické organizace a ČSÚ </vt:lpstr>
      <vt:lpstr>Průměrné množství ovoce a zeleniny  na osobu a rok (kg)ve Švédsku a České republice pramen: databáze Světové zdravotnické organizace </vt:lpstr>
      <vt:lpstr>PROCENTO OBÉZNÍCH MUŽŮ A ŽEN NAD 25 LET   v České republice a ve Švédsku v letech 1996-1998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12  DEMOGRAFICKÝ TRANZIT                          A EPIDEMIOLOGICKÁ TRANSFORMACE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UVT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Pavlína Kaňová</dc:creator>
  <cp:lastModifiedBy>Pavlína Kaňová</cp:lastModifiedBy>
  <cp:revision>15</cp:revision>
  <cp:lastPrinted>2012-10-08T11:55:12Z</cp:lastPrinted>
  <dcterms:created xsi:type="dcterms:W3CDTF">2012-10-01T07:40:49Z</dcterms:created>
  <dcterms:modified xsi:type="dcterms:W3CDTF">2012-10-08T12:44:04Z</dcterms:modified>
</cp:coreProperties>
</file>