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handoutMasterIdLst>
    <p:handoutMasterId r:id="rId67"/>
  </p:handoutMasterIdLst>
  <p:sldIdLst>
    <p:sldId id="407" r:id="rId2"/>
    <p:sldId id="470" r:id="rId3"/>
    <p:sldId id="408" r:id="rId4"/>
    <p:sldId id="404" r:id="rId5"/>
    <p:sldId id="405" r:id="rId6"/>
    <p:sldId id="471" r:id="rId7"/>
    <p:sldId id="406" r:id="rId8"/>
    <p:sldId id="472" r:id="rId9"/>
    <p:sldId id="306" r:id="rId10"/>
    <p:sldId id="308" r:id="rId11"/>
    <p:sldId id="309" r:id="rId12"/>
    <p:sldId id="310" r:id="rId13"/>
    <p:sldId id="311" r:id="rId14"/>
    <p:sldId id="312" r:id="rId15"/>
    <p:sldId id="313" r:id="rId16"/>
    <p:sldId id="314" r:id="rId17"/>
    <p:sldId id="315" r:id="rId18"/>
    <p:sldId id="316" r:id="rId19"/>
    <p:sldId id="318" r:id="rId20"/>
    <p:sldId id="319" r:id="rId21"/>
    <p:sldId id="321" r:id="rId22"/>
    <p:sldId id="257" r:id="rId23"/>
    <p:sldId id="272" r:id="rId24"/>
    <p:sldId id="273" r:id="rId25"/>
    <p:sldId id="274" r:id="rId26"/>
    <p:sldId id="275" r:id="rId27"/>
    <p:sldId id="276" r:id="rId28"/>
    <p:sldId id="277" r:id="rId29"/>
    <p:sldId id="278" r:id="rId30"/>
    <p:sldId id="279" r:id="rId31"/>
    <p:sldId id="280" r:id="rId32"/>
    <p:sldId id="283" r:id="rId33"/>
    <p:sldId id="286" r:id="rId34"/>
    <p:sldId id="288" r:id="rId35"/>
    <p:sldId id="290" r:id="rId36"/>
    <p:sldId id="291" r:id="rId37"/>
    <p:sldId id="292" r:id="rId38"/>
    <p:sldId id="293" r:id="rId39"/>
    <p:sldId id="294" r:id="rId40"/>
    <p:sldId id="295" r:id="rId41"/>
    <p:sldId id="296" r:id="rId42"/>
    <p:sldId id="297" r:id="rId43"/>
    <p:sldId id="298" r:id="rId44"/>
    <p:sldId id="299" r:id="rId45"/>
    <p:sldId id="468" r:id="rId46"/>
    <p:sldId id="347" r:id="rId47"/>
    <p:sldId id="349" r:id="rId48"/>
    <p:sldId id="350" r:id="rId49"/>
    <p:sldId id="351" r:id="rId50"/>
    <p:sldId id="352" r:id="rId51"/>
    <p:sldId id="353" r:id="rId52"/>
    <p:sldId id="354" r:id="rId53"/>
    <p:sldId id="355" r:id="rId54"/>
    <p:sldId id="356" r:id="rId55"/>
    <p:sldId id="357" r:id="rId56"/>
    <p:sldId id="358" r:id="rId57"/>
    <p:sldId id="359" r:id="rId58"/>
    <p:sldId id="360" r:id="rId59"/>
    <p:sldId id="361" r:id="rId60"/>
    <p:sldId id="365" r:id="rId61"/>
    <p:sldId id="383" r:id="rId62"/>
    <p:sldId id="384" r:id="rId63"/>
    <p:sldId id="385" r:id="rId64"/>
    <p:sldId id="386" r:id="rId65"/>
  </p:sldIdLst>
  <p:sldSz cx="9144000" cy="6858000" type="screen4x3"/>
  <p:notesSz cx="6797675" cy="9926638"/>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3" d="100"/>
          <a:sy n="123" d="100"/>
        </p:scale>
        <p:origin x="-128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1806748F-B6B9-4ACF-998A-25DE272ADC6C}" type="datetimeFigureOut">
              <a:rPr lang="cs-CZ" smtClean="0"/>
              <a:t>29.10.2012</a:t>
            </a:fld>
            <a:endParaRPr lang="cs-CZ" dirty="0"/>
          </a:p>
        </p:txBody>
      </p:sp>
      <p:sp>
        <p:nvSpPr>
          <p:cNvPr id="4" name="Zástupný symbol pro zápatí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5" name="Zástupný symbol pro číslo snímku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5C9FB643-0915-433C-8BB7-FD8F7D7C727F}" type="slidenum">
              <a:rPr lang="cs-CZ" smtClean="0"/>
              <a:t>‹#›</a:t>
            </a:fld>
            <a:endParaRPr lang="cs-CZ" dirty="0"/>
          </a:p>
        </p:txBody>
      </p:sp>
    </p:spTree>
    <p:extLst>
      <p:ext uri="{BB962C8B-B14F-4D97-AF65-F5344CB8AC3E}">
        <p14:creationId xmlns:p14="http://schemas.microsoft.com/office/powerpoint/2010/main" val="3709060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51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dirty="0"/>
          </a:p>
        </p:txBody>
      </p:sp>
      <p:sp>
        <p:nvSpPr>
          <p:cNvPr id="192515"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dirty="0"/>
          </a:p>
        </p:txBody>
      </p:sp>
      <p:sp>
        <p:nvSpPr>
          <p:cNvPr id="192516" name="Rectangle 4"/>
          <p:cNvSpPr>
            <a:spLocks noRo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2517"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92518"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dirty="0"/>
          </a:p>
        </p:txBody>
      </p:sp>
      <p:sp>
        <p:nvSpPr>
          <p:cNvPr id="192519"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789C6B2-EFA4-476C-8E71-169E7E43C678}" type="slidenum">
              <a:rPr lang="cs-CZ"/>
              <a:pPr/>
              <a:t>‹#›</a:t>
            </a:fld>
            <a:endParaRPr lang="cs-CZ" dirty="0"/>
          </a:p>
        </p:txBody>
      </p:sp>
    </p:spTree>
    <p:extLst>
      <p:ext uri="{BB962C8B-B14F-4D97-AF65-F5344CB8AC3E}">
        <p14:creationId xmlns:p14="http://schemas.microsoft.com/office/powerpoint/2010/main" val="351804855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endParaRPr lang="cs-CZ" dirty="0"/>
          </a:p>
        </p:txBody>
      </p:sp>
      <p:sp>
        <p:nvSpPr>
          <p:cNvPr id="5" name="Zástupný symbol pro zápatí 4"/>
          <p:cNvSpPr>
            <a:spLocks noGrp="1"/>
          </p:cNvSpPr>
          <p:nvPr>
            <p:ph type="ftr" sz="quarter" idx="11"/>
          </p:nvPr>
        </p:nvSpPr>
        <p:spPr/>
        <p:txBody>
          <a:bodyPr/>
          <a:lstStyle>
            <a:lvl1pPr>
              <a:defRPr/>
            </a:lvl1pPr>
          </a:lstStyle>
          <a:p>
            <a:endParaRPr lang="cs-CZ" dirty="0"/>
          </a:p>
        </p:txBody>
      </p:sp>
      <p:sp>
        <p:nvSpPr>
          <p:cNvPr id="6" name="Zástupný symbol pro číslo snímku 5"/>
          <p:cNvSpPr>
            <a:spLocks noGrp="1"/>
          </p:cNvSpPr>
          <p:nvPr>
            <p:ph type="sldNum" sz="quarter" idx="12"/>
          </p:nvPr>
        </p:nvSpPr>
        <p:spPr/>
        <p:txBody>
          <a:bodyPr/>
          <a:lstStyle>
            <a:lvl1pPr>
              <a:defRPr/>
            </a:lvl1pPr>
          </a:lstStyle>
          <a:p>
            <a:fld id="{C70C4C8C-963C-4EA0-902B-9687C7C2E25A}" type="slidenum">
              <a:rPr lang="cs-CZ"/>
              <a:pPr/>
              <a:t>‹#›</a:t>
            </a:fld>
            <a:endParaRPr lang="cs-CZ" dirty="0"/>
          </a:p>
        </p:txBody>
      </p:sp>
    </p:spTree>
    <p:extLst>
      <p:ext uri="{BB962C8B-B14F-4D97-AF65-F5344CB8AC3E}">
        <p14:creationId xmlns:p14="http://schemas.microsoft.com/office/powerpoint/2010/main" val="1635845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dirty="0"/>
          </a:p>
        </p:txBody>
      </p:sp>
      <p:sp>
        <p:nvSpPr>
          <p:cNvPr id="5" name="Zástupný symbol pro zápatí 4"/>
          <p:cNvSpPr>
            <a:spLocks noGrp="1"/>
          </p:cNvSpPr>
          <p:nvPr>
            <p:ph type="ftr" sz="quarter" idx="11"/>
          </p:nvPr>
        </p:nvSpPr>
        <p:spPr/>
        <p:txBody>
          <a:bodyPr/>
          <a:lstStyle>
            <a:lvl1pPr>
              <a:defRPr/>
            </a:lvl1pPr>
          </a:lstStyle>
          <a:p>
            <a:endParaRPr lang="cs-CZ" dirty="0"/>
          </a:p>
        </p:txBody>
      </p:sp>
      <p:sp>
        <p:nvSpPr>
          <p:cNvPr id="6" name="Zástupný symbol pro číslo snímku 5"/>
          <p:cNvSpPr>
            <a:spLocks noGrp="1"/>
          </p:cNvSpPr>
          <p:nvPr>
            <p:ph type="sldNum" sz="quarter" idx="12"/>
          </p:nvPr>
        </p:nvSpPr>
        <p:spPr/>
        <p:txBody>
          <a:bodyPr/>
          <a:lstStyle>
            <a:lvl1pPr>
              <a:defRPr/>
            </a:lvl1pPr>
          </a:lstStyle>
          <a:p>
            <a:fld id="{D7B99B34-1409-4533-8C7B-AAADFCB1F862}" type="slidenum">
              <a:rPr lang="cs-CZ"/>
              <a:pPr/>
              <a:t>‹#›</a:t>
            </a:fld>
            <a:endParaRPr lang="cs-CZ" dirty="0"/>
          </a:p>
        </p:txBody>
      </p:sp>
    </p:spTree>
    <p:extLst>
      <p:ext uri="{BB962C8B-B14F-4D97-AF65-F5344CB8AC3E}">
        <p14:creationId xmlns:p14="http://schemas.microsoft.com/office/powerpoint/2010/main" val="4075257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dirty="0"/>
          </a:p>
        </p:txBody>
      </p:sp>
      <p:sp>
        <p:nvSpPr>
          <p:cNvPr id="5" name="Zástupný symbol pro zápatí 4"/>
          <p:cNvSpPr>
            <a:spLocks noGrp="1"/>
          </p:cNvSpPr>
          <p:nvPr>
            <p:ph type="ftr" sz="quarter" idx="11"/>
          </p:nvPr>
        </p:nvSpPr>
        <p:spPr/>
        <p:txBody>
          <a:bodyPr/>
          <a:lstStyle>
            <a:lvl1pPr>
              <a:defRPr/>
            </a:lvl1pPr>
          </a:lstStyle>
          <a:p>
            <a:endParaRPr lang="cs-CZ" dirty="0"/>
          </a:p>
        </p:txBody>
      </p:sp>
      <p:sp>
        <p:nvSpPr>
          <p:cNvPr id="6" name="Zástupný symbol pro číslo snímku 5"/>
          <p:cNvSpPr>
            <a:spLocks noGrp="1"/>
          </p:cNvSpPr>
          <p:nvPr>
            <p:ph type="sldNum" sz="quarter" idx="12"/>
          </p:nvPr>
        </p:nvSpPr>
        <p:spPr/>
        <p:txBody>
          <a:bodyPr/>
          <a:lstStyle>
            <a:lvl1pPr>
              <a:defRPr/>
            </a:lvl1pPr>
          </a:lstStyle>
          <a:p>
            <a:fld id="{507858C1-705F-4F07-8922-773F93519C37}" type="slidenum">
              <a:rPr lang="cs-CZ"/>
              <a:pPr/>
              <a:t>‹#›</a:t>
            </a:fld>
            <a:endParaRPr lang="cs-CZ" dirty="0"/>
          </a:p>
        </p:txBody>
      </p:sp>
    </p:spTree>
    <p:extLst>
      <p:ext uri="{BB962C8B-B14F-4D97-AF65-F5344CB8AC3E}">
        <p14:creationId xmlns:p14="http://schemas.microsoft.com/office/powerpoint/2010/main" val="1796512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Nadpis a graf">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Kliknutím lze upravit styl.</a:t>
            </a:r>
            <a:endParaRPr lang="cs-CZ"/>
          </a:p>
        </p:txBody>
      </p:sp>
      <p:sp>
        <p:nvSpPr>
          <p:cNvPr id="3" name="Zástupný symbol pro graf 2"/>
          <p:cNvSpPr>
            <a:spLocks noGrp="1"/>
          </p:cNvSpPr>
          <p:nvPr>
            <p:ph type="chart" idx="1"/>
          </p:nvPr>
        </p:nvSpPr>
        <p:spPr>
          <a:xfrm>
            <a:off x="457200" y="1600200"/>
            <a:ext cx="8229600" cy="4525963"/>
          </a:xfrm>
        </p:spPr>
        <p:txBody>
          <a:bodyPr/>
          <a:lstStyle/>
          <a:p>
            <a:endParaRPr lang="cs-CZ" dirty="0"/>
          </a:p>
        </p:txBody>
      </p:sp>
      <p:sp>
        <p:nvSpPr>
          <p:cNvPr id="4" name="Zástupný symbol pro datum 3"/>
          <p:cNvSpPr>
            <a:spLocks noGrp="1"/>
          </p:cNvSpPr>
          <p:nvPr>
            <p:ph type="dt" sz="half" idx="10"/>
          </p:nvPr>
        </p:nvSpPr>
        <p:spPr>
          <a:xfrm>
            <a:off x="457200" y="6245225"/>
            <a:ext cx="2133600" cy="476250"/>
          </a:xfrm>
        </p:spPr>
        <p:txBody>
          <a:bodyPr/>
          <a:lstStyle>
            <a:lvl1pPr>
              <a:defRPr/>
            </a:lvl1pPr>
          </a:lstStyle>
          <a:p>
            <a:endParaRPr lang="cs-CZ" dirty="0"/>
          </a:p>
        </p:txBody>
      </p:sp>
      <p:sp>
        <p:nvSpPr>
          <p:cNvPr id="5" name="Zástupný symbol pro zápatí 4"/>
          <p:cNvSpPr>
            <a:spLocks noGrp="1"/>
          </p:cNvSpPr>
          <p:nvPr>
            <p:ph type="ftr" sz="quarter" idx="11"/>
          </p:nvPr>
        </p:nvSpPr>
        <p:spPr>
          <a:xfrm>
            <a:off x="3124200" y="6245225"/>
            <a:ext cx="2895600" cy="476250"/>
          </a:xfrm>
        </p:spPr>
        <p:txBody>
          <a:bodyPr/>
          <a:lstStyle>
            <a:lvl1pPr>
              <a:defRPr/>
            </a:lvl1pPr>
          </a:lstStyle>
          <a:p>
            <a:endParaRPr lang="cs-CZ" dirty="0"/>
          </a:p>
        </p:txBody>
      </p:sp>
      <p:sp>
        <p:nvSpPr>
          <p:cNvPr id="6" name="Zástupný symbol pro číslo snímku 5"/>
          <p:cNvSpPr>
            <a:spLocks noGrp="1"/>
          </p:cNvSpPr>
          <p:nvPr>
            <p:ph type="sldNum" sz="quarter" idx="12"/>
          </p:nvPr>
        </p:nvSpPr>
        <p:spPr>
          <a:xfrm>
            <a:off x="6553200" y="6245225"/>
            <a:ext cx="2133600" cy="476250"/>
          </a:xfrm>
        </p:spPr>
        <p:txBody>
          <a:bodyPr/>
          <a:lstStyle>
            <a:lvl1pPr>
              <a:defRPr/>
            </a:lvl1pPr>
          </a:lstStyle>
          <a:p>
            <a:fld id="{D5A57E9C-5CCA-42D9-B9B6-BE68CCBFF704}" type="slidenum">
              <a:rPr lang="cs-CZ"/>
              <a:pPr/>
              <a:t>‹#›</a:t>
            </a:fld>
            <a:endParaRPr lang="cs-CZ" dirty="0"/>
          </a:p>
        </p:txBody>
      </p:sp>
    </p:spTree>
    <p:extLst>
      <p:ext uri="{BB962C8B-B14F-4D97-AF65-F5344CB8AC3E}">
        <p14:creationId xmlns:p14="http://schemas.microsoft.com/office/powerpoint/2010/main" val="575208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dirty="0"/>
          </a:p>
        </p:txBody>
      </p:sp>
      <p:sp>
        <p:nvSpPr>
          <p:cNvPr id="5" name="Zástupný symbol pro zápatí 4"/>
          <p:cNvSpPr>
            <a:spLocks noGrp="1"/>
          </p:cNvSpPr>
          <p:nvPr>
            <p:ph type="ftr" sz="quarter" idx="11"/>
          </p:nvPr>
        </p:nvSpPr>
        <p:spPr/>
        <p:txBody>
          <a:bodyPr/>
          <a:lstStyle>
            <a:lvl1pPr>
              <a:defRPr/>
            </a:lvl1pPr>
          </a:lstStyle>
          <a:p>
            <a:endParaRPr lang="cs-CZ" dirty="0"/>
          </a:p>
        </p:txBody>
      </p:sp>
      <p:sp>
        <p:nvSpPr>
          <p:cNvPr id="6" name="Zástupný symbol pro číslo snímku 5"/>
          <p:cNvSpPr>
            <a:spLocks noGrp="1"/>
          </p:cNvSpPr>
          <p:nvPr>
            <p:ph type="sldNum" sz="quarter" idx="12"/>
          </p:nvPr>
        </p:nvSpPr>
        <p:spPr/>
        <p:txBody>
          <a:bodyPr/>
          <a:lstStyle>
            <a:lvl1pPr>
              <a:defRPr/>
            </a:lvl1pPr>
          </a:lstStyle>
          <a:p>
            <a:fld id="{50BEA81D-E451-44E4-AD56-D61B5F79607B}" type="slidenum">
              <a:rPr lang="cs-CZ"/>
              <a:pPr/>
              <a:t>‹#›</a:t>
            </a:fld>
            <a:endParaRPr lang="cs-CZ" dirty="0"/>
          </a:p>
        </p:txBody>
      </p:sp>
    </p:spTree>
    <p:extLst>
      <p:ext uri="{BB962C8B-B14F-4D97-AF65-F5344CB8AC3E}">
        <p14:creationId xmlns:p14="http://schemas.microsoft.com/office/powerpoint/2010/main" val="3739056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cs-CZ" dirty="0"/>
          </a:p>
        </p:txBody>
      </p:sp>
      <p:sp>
        <p:nvSpPr>
          <p:cNvPr id="5" name="Zástupný symbol pro zápatí 4"/>
          <p:cNvSpPr>
            <a:spLocks noGrp="1"/>
          </p:cNvSpPr>
          <p:nvPr>
            <p:ph type="ftr" sz="quarter" idx="11"/>
          </p:nvPr>
        </p:nvSpPr>
        <p:spPr/>
        <p:txBody>
          <a:bodyPr/>
          <a:lstStyle>
            <a:lvl1pPr>
              <a:defRPr/>
            </a:lvl1pPr>
          </a:lstStyle>
          <a:p>
            <a:endParaRPr lang="cs-CZ" dirty="0"/>
          </a:p>
        </p:txBody>
      </p:sp>
      <p:sp>
        <p:nvSpPr>
          <p:cNvPr id="6" name="Zástupný symbol pro číslo snímku 5"/>
          <p:cNvSpPr>
            <a:spLocks noGrp="1"/>
          </p:cNvSpPr>
          <p:nvPr>
            <p:ph type="sldNum" sz="quarter" idx="12"/>
          </p:nvPr>
        </p:nvSpPr>
        <p:spPr/>
        <p:txBody>
          <a:bodyPr/>
          <a:lstStyle>
            <a:lvl1pPr>
              <a:defRPr/>
            </a:lvl1pPr>
          </a:lstStyle>
          <a:p>
            <a:fld id="{79276AAF-86BF-46C9-8C58-DAEBA45767D7}" type="slidenum">
              <a:rPr lang="cs-CZ"/>
              <a:pPr/>
              <a:t>‹#›</a:t>
            </a:fld>
            <a:endParaRPr lang="cs-CZ" dirty="0"/>
          </a:p>
        </p:txBody>
      </p:sp>
    </p:spTree>
    <p:extLst>
      <p:ext uri="{BB962C8B-B14F-4D97-AF65-F5344CB8AC3E}">
        <p14:creationId xmlns:p14="http://schemas.microsoft.com/office/powerpoint/2010/main" val="408002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endParaRPr lang="cs-CZ" dirty="0"/>
          </a:p>
        </p:txBody>
      </p:sp>
      <p:sp>
        <p:nvSpPr>
          <p:cNvPr id="6" name="Zástupný symbol pro zápatí 5"/>
          <p:cNvSpPr>
            <a:spLocks noGrp="1"/>
          </p:cNvSpPr>
          <p:nvPr>
            <p:ph type="ftr" sz="quarter" idx="11"/>
          </p:nvPr>
        </p:nvSpPr>
        <p:spPr/>
        <p:txBody>
          <a:bodyPr/>
          <a:lstStyle>
            <a:lvl1pPr>
              <a:defRPr/>
            </a:lvl1pPr>
          </a:lstStyle>
          <a:p>
            <a:endParaRPr lang="cs-CZ" dirty="0"/>
          </a:p>
        </p:txBody>
      </p:sp>
      <p:sp>
        <p:nvSpPr>
          <p:cNvPr id="7" name="Zástupný symbol pro číslo snímku 6"/>
          <p:cNvSpPr>
            <a:spLocks noGrp="1"/>
          </p:cNvSpPr>
          <p:nvPr>
            <p:ph type="sldNum" sz="quarter" idx="12"/>
          </p:nvPr>
        </p:nvSpPr>
        <p:spPr/>
        <p:txBody>
          <a:bodyPr/>
          <a:lstStyle>
            <a:lvl1pPr>
              <a:defRPr/>
            </a:lvl1pPr>
          </a:lstStyle>
          <a:p>
            <a:fld id="{7D60B262-3F74-4416-AD71-3C002B13BAB6}" type="slidenum">
              <a:rPr lang="cs-CZ"/>
              <a:pPr/>
              <a:t>‹#›</a:t>
            </a:fld>
            <a:endParaRPr lang="cs-CZ" dirty="0"/>
          </a:p>
        </p:txBody>
      </p:sp>
    </p:spTree>
    <p:extLst>
      <p:ext uri="{BB962C8B-B14F-4D97-AF65-F5344CB8AC3E}">
        <p14:creationId xmlns:p14="http://schemas.microsoft.com/office/powerpoint/2010/main" val="1158557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endParaRPr lang="cs-CZ" dirty="0"/>
          </a:p>
        </p:txBody>
      </p:sp>
      <p:sp>
        <p:nvSpPr>
          <p:cNvPr id="8" name="Zástupný symbol pro zápatí 7"/>
          <p:cNvSpPr>
            <a:spLocks noGrp="1"/>
          </p:cNvSpPr>
          <p:nvPr>
            <p:ph type="ftr" sz="quarter" idx="11"/>
          </p:nvPr>
        </p:nvSpPr>
        <p:spPr/>
        <p:txBody>
          <a:bodyPr/>
          <a:lstStyle>
            <a:lvl1pPr>
              <a:defRPr/>
            </a:lvl1pPr>
          </a:lstStyle>
          <a:p>
            <a:endParaRPr lang="cs-CZ" dirty="0"/>
          </a:p>
        </p:txBody>
      </p:sp>
      <p:sp>
        <p:nvSpPr>
          <p:cNvPr id="9" name="Zástupný symbol pro číslo snímku 8"/>
          <p:cNvSpPr>
            <a:spLocks noGrp="1"/>
          </p:cNvSpPr>
          <p:nvPr>
            <p:ph type="sldNum" sz="quarter" idx="12"/>
          </p:nvPr>
        </p:nvSpPr>
        <p:spPr/>
        <p:txBody>
          <a:bodyPr/>
          <a:lstStyle>
            <a:lvl1pPr>
              <a:defRPr/>
            </a:lvl1pPr>
          </a:lstStyle>
          <a:p>
            <a:fld id="{5FD0FBA0-E005-46DC-972D-DD1DB5DAB2B5}" type="slidenum">
              <a:rPr lang="cs-CZ"/>
              <a:pPr/>
              <a:t>‹#›</a:t>
            </a:fld>
            <a:endParaRPr lang="cs-CZ" dirty="0"/>
          </a:p>
        </p:txBody>
      </p:sp>
    </p:spTree>
    <p:extLst>
      <p:ext uri="{BB962C8B-B14F-4D97-AF65-F5344CB8AC3E}">
        <p14:creationId xmlns:p14="http://schemas.microsoft.com/office/powerpoint/2010/main" val="1011164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lvl1pPr>
              <a:defRPr/>
            </a:lvl1pPr>
          </a:lstStyle>
          <a:p>
            <a:endParaRPr lang="cs-CZ" dirty="0"/>
          </a:p>
        </p:txBody>
      </p:sp>
      <p:sp>
        <p:nvSpPr>
          <p:cNvPr id="4" name="Zástupný symbol pro zápatí 3"/>
          <p:cNvSpPr>
            <a:spLocks noGrp="1"/>
          </p:cNvSpPr>
          <p:nvPr>
            <p:ph type="ftr" sz="quarter" idx="11"/>
          </p:nvPr>
        </p:nvSpPr>
        <p:spPr/>
        <p:txBody>
          <a:bodyPr/>
          <a:lstStyle>
            <a:lvl1pPr>
              <a:defRPr/>
            </a:lvl1pPr>
          </a:lstStyle>
          <a:p>
            <a:endParaRPr lang="cs-CZ" dirty="0"/>
          </a:p>
        </p:txBody>
      </p:sp>
      <p:sp>
        <p:nvSpPr>
          <p:cNvPr id="5" name="Zástupný symbol pro číslo snímku 4"/>
          <p:cNvSpPr>
            <a:spLocks noGrp="1"/>
          </p:cNvSpPr>
          <p:nvPr>
            <p:ph type="sldNum" sz="quarter" idx="12"/>
          </p:nvPr>
        </p:nvSpPr>
        <p:spPr/>
        <p:txBody>
          <a:bodyPr/>
          <a:lstStyle>
            <a:lvl1pPr>
              <a:defRPr/>
            </a:lvl1pPr>
          </a:lstStyle>
          <a:p>
            <a:fld id="{6BB49E23-EF16-43FA-AA85-A44A7F5916EB}" type="slidenum">
              <a:rPr lang="cs-CZ"/>
              <a:pPr/>
              <a:t>‹#›</a:t>
            </a:fld>
            <a:endParaRPr lang="cs-CZ" dirty="0"/>
          </a:p>
        </p:txBody>
      </p:sp>
    </p:spTree>
    <p:extLst>
      <p:ext uri="{BB962C8B-B14F-4D97-AF65-F5344CB8AC3E}">
        <p14:creationId xmlns:p14="http://schemas.microsoft.com/office/powerpoint/2010/main" val="1072156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cs-CZ" dirty="0"/>
          </a:p>
        </p:txBody>
      </p:sp>
      <p:sp>
        <p:nvSpPr>
          <p:cNvPr id="3" name="Zástupný symbol pro zápatí 2"/>
          <p:cNvSpPr>
            <a:spLocks noGrp="1"/>
          </p:cNvSpPr>
          <p:nvPr>
            <p:ph type="ftr" sz="quarter" idx="11"/>
          </p:nvPr>
        </p:nvSpPr>
        <p:spPr/>
        <p:txBody>
          <a:bodyPr/>
          <a:lstStyle>
            <a:lvl1pPr>
              <a:defRPr/>
            </a:lvl1pPr>
          </a:lstStyle>
          <a:p>
            <a:endParaRPr lang="cs-CZ" dirty="0"/>
          </a:p>
        </p:txBody>
      </p:sp>
      <p:sp>
        <p:nvSpPr>
          <p:cNvPr id="4" name="Zástupný symbol pro číslo snímku 3"/>
          <p:cNvSpPr>
            <a:spLocks noGrp="1"/>
          </p:cNvSpPr>
          <p:nvPr>
            <p:ph type="sldNum" sz="quarter" idx="12"/>
          </p:nvPr>
        </p:nvSpPr>
        <p:spPr/>
        <p:txBody>
          <a:bodyPr/>
          <a:lstStyle>
            <a:lvl1pPr>
              <a:defRPr/>
            </a:lvl1pPr>
          </a:lstStyle>
          <a:p>
            <a:fld id="{971AD6B5-9FC5-4100-BED9-1F04B5C0482C}" type="slidenum">
              <a:rPr lang="cs-CZ"/>
              <a:pPr/>
              <a:t>‹#›</a:t>
            </a:fld>
            <a:endParaRPr lang="cs-CZ" dirty="0"/>
          </a:p>
        </p:txBody>
      </p:sp>
    </p:spTree>
    <p:extLst>
      <p:ext uri="{BB962C8B-B14F-4D97-AF65-F5344CB8AC3E}">
        <p14:creationId xmlns:p14="http://schemas.microsoft.com/office/powerpoint/2010/main" val="2733014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dirty="0"/>
          </a:p>
        </p:txBody>
      </p:sp>
      <p:sp>
        <p:nvSpPr>
          <p:cNvPr id="6" name="Zástupný symbol pro zápatí 5"/>
          <p:cNvSpPr>
            <a:spLocks noGrp="1"/>
          </p:cNvSpPr>
          <p:nvPr>
            <p:ph type="ftr" sz="quarter" idx="11"/>
          </p:nvPr>
        </p:nvSpPr>
        <p:spPr/>
        <p:txBody>
          <a:bodyPr/>
          <a:lstStyle>
            <a:lvl1pPr>
              <a:defRPr/>
            </a:lvl1pPr>
          </a:lstStyle>
          <a:p>
            <a:endParaRPr lang="cs-CZ" dirty="0"/>
          </a:p>
        </p:txBody>
      </p:sp>
      <p:sp>
        <p:nvSpPr>
          <p:cNvPr id="7" name="Zástupný symbol pro číslo snímku 6"/>
          <p:cNvSpPr>
            <a:spLocks noGrp="1"/>
          </p:cNvSpPr>
          <p:nvPr>
            <p:ph type="sldNum" sz="quarter" idx="12"/>
          </p:nvPr>
        </p:nvSpPr>
        <p:spPr/>
        <p:txBody>
          <a:bodyPr/>
          <a:lstStyle>
            <a:lvl1pPr>
              <a:defRPr/>
            </a:lvl1pPr>
          </a:lstStyle>
          <a:p>
            <a:fld id="{04BFAA28-3FB3-4E7E-AABD-CC88379BAF33}" type="slidenum">
              <a:rPr lang="cs-CZ"/>
              <a:pPr/>
              <a:t>‹#›</a:t>
            </a:fld>
            <a:endParaRPr lang="cs-CZ" dirty="0"/>
          </a:p>
        </p:txBody>
      </p:sp>
    </p:spTree>
    <p:extLst>
      <p:ext uri="{BB962C8B-B14F-4D97-AF65-F5344CB8AC3E}">
        <p14:creationId xmlns:p14="http://schemas.microsoft.com/office/powerpoint/2010/main" val="2708170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dirty="0"/>
          </a:p>
        </p:txBody>
      </p:sp>
      <p:sp>
        <p:nvSpPr>
          <p:cNvPr id="6" name="Zástupný symbol pro zápatí 5"/>
          <p:cNvSpPr>
            <a:spLocks noGrp="1"/>
          </p:cNvSpPr>
          <p:nvPr>
            <p:ph type="ftr" sz="quarter" idx="11"/>
          </p:nvPr>
        </p:nvSpPr>
        <p:spPr/>
        <p:txBody>
          <a:bodyPr/>
          <a:lstStyle>
            <a:lvl1pPr>
              <a:defRPr/>
            </a:lvl1pPr>
          </a:lstStyle>
          <a:p>
            <a:endParaRPr lang="cs-CZ" dirty="0"/>
          </a:p>
        </p:txBody>
      </p:sp>
      <p:sp>
        <p:nvSpPr>
          <p:cNvPr id="7" name="Zástupný symbol pro číslo snímku 6"/>
          <p:cNvSpPr>
            <a:spLocks noGrp="1"/>
          </p:cNvSpPr>
          <p:nvPr>
            <p:ph type="sldNum" sz="quarter" idx="12"/>
          </p:nvPr>
        </p:nvSpPr>
        <p:spPr/>
        <p:txBody>
          <a:bodyPr/>
          <a:lstStyle>
            <a:lvl1pPr>
              <a:defRPr/>
            </a:lvl1pPr>
          </a:lstStyle>
          <a:p>
            <a:fld id="{2AD12582-B299-45C6-936E-5F2A5DB28B67}" type="slidenum">
              <a:rPr lang="cs-CZ"/>
              <a:pPr/>
              <a:t>‹#›</a:t>
            </a:fld>
            <a:endParaRPr lang="cs-CZ" dirty="0"/>
          </a:p>
        </p:txBody>
      </p:sp>
    </p:spTree>
    <p:extLst>
      <p:ext uri="{BB962C8B-B14F-4D97-AF65-F5344CB8AC3E}">
        <p14:creationId xmlns:p14="http://schemas.microsoft.com/office/powerpoint/2010/main" val="1465142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cs-CZ"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cs-CZ"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A7B5DAA6-AFBC-4307-89DB-D70510D996EE}" type="slidenum">
              <a:rPr lang="cs-CZ"/>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6674" name="Rectangle 2"/>
          <p:cNvSpPr>
            <a:spLocks noGrp="1" noChangeArrowheads="1"/>
          </p:cNvSpPr>
          <p:nvPr>
            <p:ph type="ctrTitle"/>
          </p:nvPr>
        </p:nvSpPr>
        <p:spPr/>
        <p:txBody>
          <a:bodyPr/>
          <a:lstStyle/>
          <a:p>
            <a:r>
              <a:rPr lang="cs-CZ" sz="5400" b="1" dirty="0">
                <a:solidFill>
                  <a:srgbClr val="CC3300"/>
                </a:solidFill>
              </a:rPr>
              <a:t>25</a:t>
            </a:r>
            <a:r>
              <a:rPr lang="cs-CZ" sz="4000" b="1" dirty="0">
                <a:solidFill>
                  <a:schemeClr val="accent2"/>
                </a:solidFill>
              </a:rPr>
              <a:t>  </a:t>
            </a:r>
            <a:r>
              <a:rPr lang="cs-CZ" sz="4000" b="1" dirty="0" smtClean="0">
                <a:solidFill>
                  <a:schemeClr val="accent2"/>
                </a:solidFill>
              </a:rPr>
              <a:t/>
            </a:r>
            <a:br>
              <a:rPr lang="cs-CZ" sz="4000" b="1" dirty="0" smtClean="0">
                <a:solidFill>
                  <a:schemeClr val="accent2"/>
                </a:solidFill>
              </a:rPr>
            </a:br>
            <a:r>
              <a:rPr lang="cs-CZ" sz="3600" b="1" dirty="0" smtClean="0">
                <a:solidFill>
                  <a:schemeClr val="accent2"/>
                </a:solidFill>
              </a:rPr>
              <a:t>ZDRAVOTNÍ VÝCHOVA </a:t>
            </a:r>
            <a:endParaRPr lang="cs-CZ" sz="3600" b="1" dirty="0">
              <a:solidFill>
                <a:schemeClr val="accent2"/>
              </a:solidFill>
            </a:endParaRPr>
          </a:p>
        </p:txBody>
      </p:sp>
      <p:sp>
        <p:nvSpPr>
          <p:cNvPr id="2" name="Podnadpis 1"/>
          <p:cNvSpPr>
            <a:spLocks noGrp="1"/>
          </p:cNvSpPr>
          <p:nvPr>
            <p:ph type="subTitle" idx="1"/>
          </p:nvPr>
        </p:nvSpPr>
        <p:spPr/>
        <p:txBody>
          <a:bodyPr/>
          <a:lstStyle/>
          <a:p>
            <a:endParaRPr lang="cs-CZ"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539750" y="620713"/>
            <a:ext cx="8229600" cy="1143000"/>
          </a:xfrm>
        </p:spPr>
        <p:txBody>
          <a:bodyPr/>
          <a:lstStyle/>
          <a:p>
            <a:r>
              <a:rPr lang="cs-CZ" sz="4000" b="1" dirty="0">
                <a:solidFill>
                  <a:schemeClr val="accent2"/>
                </a:solidFill>
              </a:rPr>
              <a:t>ÚČEL: ZLEPŠIT ZDRAVÍ LIDÍ (1)</a:t>
            </a:r>
          </a:p>
        </p:txBody>
      </p:sp>
      <p:sp>
        <p:nvSpPr>
          <p:cNvPr id="55299" name="Rectangle 3"/>
          <p:cNvSpPr>
            <a:spLocks noGrp="1" noChangeArrowheads="1"/>
          </p:cNvSpPr>
          <p:nvPr>
            <p:ph type="body" idx="1"/>
          </p:nvPr>
        </p:nvSpPr>
        <p:spPr>
          <a:xfrm>
            <a:off x="684212" y="1844675"/>
            <a:ext cx="7848227" cy="3773488"/>
          </a:xfrm>
        </p:spPr>
        <p:txBody>
          <a:bodyPr/>
          <a:lstStyle/>
          <a:p>
            <a:r>
              <a:rPr lang="cs-CZ" dirty="0"/>
              <a:t>Vyjasnit povahu existujících zdravotních problémů v kontextu </a:t>
            </a:r>
            <a:r>
              <a:rPr lang="cs-CZ" dirty="0" smtClean="0"/>
              <a:t>s politicko-ekonomickými </a:t>
            </a:r>
            <a:r>
              <a:rPr lang="cs-CZ" dirty="0"/>
              <a:t>a sociálně-kulturními poměry.</a:t>
            </a:r>
          </a:p>
          <a:p>
            <a:r>
              <a:rPr lang="cs-CZ" dirty="0"/>
              <a:t>Stanovit prioritu problémů a vypracovat alternativní strategie realizace zdravotních programů.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68313" y="549275"/>
            <a:ext cx="8229600" cy="1143000"/>
          </a:xfrm>
        </p:spPr>
        <p:txBody>
          <a:bodyPr/>
          <a:lstStyle/>
          <a:p>
            <a:r>
              <a:rPr lang="cs-CZ" sz="4000" b="1" dirty="0">
                <a:solidFill>
                  <a:schemeClr val="accent2"/>
                </a:solidFill>
              </a:rPr>
              <a:t>ÚČEL: ZLEPŠIT ZDRAVÍ LIDÍ (2)</a:t>
            </a:r>
          </a:p>
        </p:txBody>
      </p:sp>
      <p:sp>
        <p:nvSpPr>
          <p:cNvPr id="56323" name="Rectangle 3"/>
          <p:cNvSpPr>
            <a:spLocks noGrp="1" noChangeArrowheads="1"/>
          </p:cNvSpPr>
          <p:nvPr>
            <p:ph type="body" idx="1"/>
          </p:nvPr>
        </p:nvSpPr>
        <p:spPr>
          <a:xfrm>
            <a:off x="684213" y="1844675"/>
            <a:ext cx="7931150" cy="4321175"/>
          </a:xfrm>
        </p:spPr>
        <p:txBody>
          <a:bodyPr/>
          <a:lstStyle/>
          <a:p>
            <a:r>
              <a:rPr lang="cs-CZ" dirty="0"/>
              <a:t>Určit územní oblasti, popřípadě populační skupiny, které naléhavě vyžadují zavedení programu.</a:t>
            </a:r>
          </a:p>
          <a:p>
            <a:r>
              <a:rPr lang="cs-CZ" dirty="0" smtClean="0"/>
              <a:t>Zlepšit kvalitu systému péče o zdraví.</a:t>
            </a:r>
          </a:p>
          <a:p>
            <a:r>
              <a:rPr lang="cs-CZ" dirty="0" smtClean="0"/>
              <a:t>Naučit zdravotníky myslet systémově, tj. problémově, kvantitativně i kvalitativně, preventivně a ekonomicky.  </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cs-CZ" b="1" dirty="0">
                <a:solidFill>
                  <a:schemeClr val="accent2"/>
                </a:solidFill>
              </a:rPr>
              <a:t>PROBLÉMOVÉ ČLENĚNÍ</a:t>
            </a:r>
          </a:p>
        </p:txBody>
      </p:sp>
      <p:sp>
        <p:nvSpPr>
          <p:cNvPr id="57347" name="Rectangle 3"/>
          <p:cNvSpPr>
            <a:spLocks noGrp="1" noChangeArrowheads="1"/>
          </p:cNvSpPr>
          <p:nvPr>
            <p:ph type="body" idx="1"/>
          </p:nvPr>
        </p:nvSpPr>
        <p:spPr>
          <a:xfrm>
            <a:off x="539750" y="1557338"/>
            <a:ext cx="8229600" cy="4525962"/>
          </a:xfrm>
        </p:spPr>
        <p:txBody>
          <a:bodyPr/>
          <a:lstStyle/>
          <a:p>
            <a:pPr>
              <a:lnSpc>
                <a:spcPct val="90000"/>
              </a:lnSpc>
            </a:pPr>
            <a:r>
              <a:rPr lang="cs-CZ" sz="2800" b="1" dirty="0">
                <a:solidFill>
                  <a:schemeClr val="accent2"/>
                </a:solidFill>
              </a:rPr>
              <a:t>Podle tradičních medicínských oborů</a:t>
            </a:r>
            <a:r>
              <a:rPr lang="cs-CZ" sz="2800" dirty="0">
                <a:solidFill>
                  <a:schemeClr val="accent2"/>
                </a:solidFill>
              </a:rPr>
              <a:t> </a:t>
            </a:r>
            <a:r>
              <a:rPr lang="cs-CZ" sz="2800" dirty="0" smtClean="0">
                <a:solidFill>
                  <a:schemeClr val="accent2"/>
                </a:solidFill>
              </a:rPr>
              <a:t> </a:t>
            </a:r>
            <a:r>
              <a:rPr lang="cs-CZ" sz="2800" dirty="0"/>
              <a:t>Negativní vliv pocitu ohrožení, pocitu méněcennosti a falešného velikášství, snaha pro sebeprosazení, předvádění vlastní důležitosti, snaha diktovat ostatním, opevnit se na „vlastním písečku“, vyzrát na ostatní.</a:t>
            </a:r>
          </a:p>
          <a:p>
            <a:pPr>
              <a:lnSpc>
                <a:spcPct val="90000"/>
              </a:lnSpc>
            </a:pPr>
            <a:r>
              <a:rPr lang="cs-CZ" sz="2800" b="1" dirty="0">
                <a:solidFill>
                  <a:schemeClr val="accent2"/>
                </a:solidFill>
              </a:rPr>
              <a:t>Podle institucí </a:t>
            </a:r>
            <a:r>
              <a:rPr lang="cs-CZ" sz="2800" dirty="0"/>
              <a:t>– odpovědnost za vlastní pracovníky a jejich udržení, poukazování na důležitost práce spojená se snahou získat peníze, prosadit zájmy </a:t>
            </a:r>
            <a:r>
              <a:rPr lang="cs-CZ" sz="2800" dirty="0" smtClean="0"/>
              <a:t>institucí </a:t>
            </a:r>
            <a:r>
              <a:rPr lang="cs-CZ" sz="2800" dirty="0"/>
              <a:t>a rozdělit si „sféry vlivu“.</a:t>
            </a:r>
            <a:r>
              <a:rPr lang="cs-CZ"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468313" y="476250"/>
            <a:ext cx="8229600" cy="936625"/>
          </a:xfrm>
        </p:spPr>
        <p:txBody>
          <a:bodyPr/>
          <a:lstStyle/>
          <a:p>
            <a:r>
              <a:rPr lang="cs-CZ" b="1" dirty="0">
                <a:solidFill>
                  <a:schemeClr val="accent2"/>
                </a:solidFill>
              </a:rPr>
              <a:t>UŽITEČNÉ PŘÍSTUPY</a:t>
            </a:r>
          </a:p>
        </p:txBody>
      </p:sp>
      <p:sp>
        <p:nvSpPr>
          <p:cNvPr id="58371" name="Rectangle 3"/>
          <p:cNvSpPr>
            <a:spLocks noGrp="1" noChangeArrowheads="1"/>
          </p:cNvSpPr>
          <p:nvPr>
            <p:ph type="body" idx="1"/>
          </p:nvPr>
        </p:nvSpPr>
        <p:spPr>
          <a:xfrm>
            <a:off x="684213" y="1557338"/>
            <a:ext cx="8208962" cy="4525962"/>
          </a:xfrm>
        </p:spPr>
        <p:txBody>
          <a:bodyPr/>
          <a:lstStyle/>
          <a:p>
            <a:r>
              <a:rPr lang="cs-CZ" sz="2800" b="1" dirty="0"/>
              <a:t>Jít společnou cestou ke zdraví.</a:t>
            </a:r>
          </a:p>
          <a:p>
            <a:r>
              <a:rPr lang="cs-CZ" sz="2800" b="1" dirty="0"/>
              <a:t>Pochopit a sdílet společné hodnoty, převzít část spoluodpovědnosti.</a:t>
            </a:r>
          </a:p>
          <a:p>
            <a:r>
              <a:rPr lang="cs-CZ" sz="2800" b="1" dirty="0"/>
              <a:t>Uvědomit si možnosti i meze konkurence a potřebu spolupráce.</a:t>
            </a:r>
          </a:p>
          <a:p>
            <a:r>
              <a:rPr lang="cs-CZ" sz="2800" b="1" dirty="0"/>
              <a:t>Naučit se získávat a motivovat veřejnost.</a:t>
            </a:r>
          </a:p>
          <a:p>
            <a:r>
              <a:rPr lang="cs-CZ" sz="2800" b="1" dirty="0"/>
              <a:t>Využívat znalosti odborné veřejnosti.</a:t>
            </a:r>
          </a:p>
          <a:p>
            <a:r>
              <a:rPr lang="cs-CZ" sz="2800" b="1" dirty="0"/>
              <a:t>Zaměřit se na hlavní zdravotní problémy a hledat všeobecně přijatelné východisko.</a:t>
            </a:r>
            <a:r>
              <a:rPr lang="cs-CZ" sz="2800" dirty="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68313" y="908050"/>
            <a:ext cx="8229600" cy="1143000"/>
          </a:xfrm>
        </p:spPr>
        <p:txBody>
          <a:bodyPr/>
          <a:lstStyle/>
          <a:p>
            <a:r>
              <a:rPr lang="cs-CZ" sz="3200" b="1" dirty="0">
                <a:solidFill>
                  <a:schemeClr val="accent2"/>
                </a:solidFill>
              </a:rPr>
              <a:t>1. ZDRAVOTNĚ POLITICKÁ VÝCHODISKA (VOLBA PROGRAMŮ)</a:t>
            </a:r>
          </a:p>
        </p:txBody>
      </p:sp>
      <p:sp>
        <p:nvSpPr>
          <p:cNvPr id="59395" name="Rectangle 3"/>
          <p:cNvSpPr>
            <a:spLocks noGrp="1" noChangeArrowheads="1"/>
          </p:cNvSpPr>
          <p:nvPr>
            <p:ph type="body" idx="1"/>
          </p:nvPr>
        </p:nvSpPr>
        <p:spPr>
          <a:xfrm>
            <a:off x="1331913" y="2565400"/>
            <a:ext cx="6249987" cy="3168650"/>
          </a:xfrm>
        </p:spPr>
        <p:txBody>
          <a:bodyPr/>
          <a:lstStyle/>
          <a:p>
            <a:r>
              <a:rPr lang="cs-CZ" dirty="0"/>
              <a:t>Krátkodobé – dlouhodobé</a:t>
            </a:r>
          </a:p>
          <a:p>
            <a:r>
              <a:rPr lang="cs-CZ" dirty="0"/>
              <a:t>Nozologicko</a:t>
            </a:r>
            <a:r>
              <a:rPr lang="cs-CZ" dirty="0"/>
              <a:t>-kategoriální</a:t>
            </a:r>
          </a:p>
          <a:p>
            <a:r>
              <a:rPr lang="cs-CZ" dirty="0"/>
              <a:t>Populačně skupinové</a:t>
            </a:r>
          </a:p>
          <a:p>
            <a:r>
              <a:rPr lang="cs-CZ" dirty="0"/>
              <a:t>Preventivní (rizikové faktory)</a:t>
            </a:r>
          </a:p>
          <a:p>
            <a:r>
              <a:rPr lang="cs-CZ" dirty="0"/>
              <a:t>Globální, komplexní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68313" y="549275"/>
            <a:ext cx="8229600" cy="1143000"/>
          </a:xfrm>
        </p:spPr>
        <p:txBody>
          <a:bodyPr/>
          <a:lstStyle/>
          <a:p>
            <a:r>
              <a:rPr lang="cs-CZ" b="1" dirty="0">
                <a:solidFill>
                  <a:schemeClr val="accent2"/>
                </a:solidFill>
              </a:rPr>
              <a:t>2. SITUAČNÍ ANALÝZA</a:t>
            </a:r>
          </a:p>
        </p:txBody>
      </p:sp>
      <p:sp>
        <p:nvSpPr>
          <p:cNvPr id="60419" name="Rectangle 3"/>
          <p:cNvSpPr>
            <a:spLocks noGrp="1" noChangeArrowheads="1"/>
          </p:cNvSpPr>
          <p:nvPr>
            <p:ph type="body" idx="1"/>
          </p:nvPr>
        </p:nvSpPr>
        <p:spPr>
          <a:xfrm>
            <a:off x="971550" y="1916113"/>
            <a:ext cx="7643813" cy="4525962"/>
          </a:xfrm>
        </p:spPr>
        <p:txBody>
          <a:bodyPr/>
          <a:lstStyle/>
          <a:p>
            <a:r>
              <a:rPr lang="cs-CZ" dirty="0"/>
              <a:t>Demografické, ekologické a sociálně ekonomické poměry, tendence vývojových procesů</a:t>
            </a:r>
          </a:p>
          <a:p>
            <a:r>
              <a:rPr lang="cs-CZ" dirty="0"/>
              <a:t>Rozbor a dynamika zdravotního stavu obyvatelstva a jeho determinant</a:t>
            </a:r>
          </a:p>
          <a:p>
            <a:r>
              <a:rPr lang="cs-CZ" dirty="0"/>
              <a:t>Rozsah zdrojů</a:t>
            </a:r>
          </a:p>
          <a:p>
            <a:r>
              <a:rPr lang="cs-CZ" dirty="0"/>
              <a:t>Předpokládaný přínos metod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900113" y="620713"/>
            <a:ext cx="7704137" cy="1143000"/>
          </a:xfrm>
        </p:spPr>
        <p:txBody>
          <a:bodyPr/>
          <a:lstStyle/>
          <a:p>
            <a:r>
              <a:rPr lang="cs-CZ" b="1" dirty="0">
                <a:solidFill>
                  <a:schemeClr val="accent2"/>
                </a:solidFill>
              </a:rPr>
              <a:t>3. DEFINOVÁNÍ PROBLÉMŮ A STANOVENÍ CÍLŮ</a:t>
            </a:r>
          </a:p>
        </p:txBody>
      </p:sp>
      <p:sp>
        <p:nvSpPr>
          <p:cNvPr id="61443" name="Rectangle 3"/>
          <p:cNvSpPr>
            <a:spLocks noGrp="1" noChangeArrowheads="1"/>
          </p:cNvSpPr>
          <p:nvPr>
            <p:ph type="body" idx="1"/>
          </p:nvPr>
        </p:nvSpPr>
        <p:spPr>
          <a:xfrm>
            <a:off x="1042988" y="2276475"/>
            <a:ext cx="7786687" cy="3529013"/>
          </a:xfrm>
        </p:spPr>
        <p:txBody>
          <a:bodyPr/>
          <a:lstStyle/>
          <a:p>
            <a:r>
              <a:rPr lang="cs-CZ" dirty="0">
                <a:solidFill>
                  <a:schemeClr val="accent2"/>
                </a:solidFill>
                <a:latin typeface="Arial Black" pitchFamily="34" charset="0"/>
              </a:rPr>
              <a:t>Hlavní cíl</a:t>
            </a:r>
            <a:r>
              <a:rPr lang="cs-CZ" b="1" dirty="0">
                <a:solidFill>
                  <a:schemeClr val="accent2"/>
                </a:solidFill>
              </a:rPr>
              <a:t> </a:t>
            </a:r>
            <a:r>
              <a:rPr lang="cs-CZ" dirty="0"/>
              <a:t>– zlepšení zdraví</a:t>
            </a:r>
          </a:p>
          <a:p>
            <a:r>
              <a:rPr lang="cs-CZ" dirty="0">
                <a:solidFill>
                  <a:schemeClr val="accent2"/>
                </a:solidFill>
                <a:latin typeface="Arial Black" pitchFamily="34" charset="0"/>
              </a:rPr>
              <a:t>Podcíle</a:t>
            </a:r>
            <a:r>
              <a:rPr lang="cs-CZ" b="1" dirty="0">
                <a:solidFill>
                  <a:schemeClr val="accent2"/>
                </a:solidFill>
              </a:rPr>
              <a:t> </a:t>
            </a:r>
            <a:r>
              <a:rPr lang="cs-CZ" dirty="0"/>
              <a:t>– snížit rozsah a dopad rizikových faktorů, zlepšit diagnostiku, léčbu, rehabilitaci apod. </a:t>
            </a:r>
          </a:p>
          <a:p>
            <a:r>
              <a:rPr lang="cs-CZ" dirty="0">
                <a:solidFill>
                  <a:schemeClr val="accent2"/>
                </a:solidFill>
                <a:latin typeface="Arial Black" pitchFamily="34" charset="0"/>
              </a:rPr>
              <a:t>Operační cíle</a:t>
            </a:r>
            <a:r>
              <a:rPr lang="cs-CZ" b="1" dirty="0">
                <a:solidFill>
                  <a:schemeClr val="accent2"/>
                </a:solidFill>
              </a:rPr>
              <a:t> </a:t>
            </a:r>
            <a:r>
              <a:rPr lang="cs-CZ" dirty="0"/>
              <a:t>– rozsah služeb, spotřeba zdrojů apod.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755650" y="260350"/>
            <a:ext cx="8075613" cy="2506663"/>
          </a:xfrm>
        </p:spPr>
        <p:txBody>
          <a:bodyPr/>
          <a:lstStyle/>
          <a:p>
            <a:pPr algn="l"/>
            <a:r>
              <a:rPr lang="cs-CZ" sz="3600" b="1" dirty="0">
                <a:solidFill>
                  <a:schemeClr val="accent2"/>
                </a:solidFill>
              </a:rPr>
              <a:t>4. ANTICIPACE A ANALÝZA POTÍŽÍ</a:t>
            </a:r>
            <a:br>
              <a:rPr lang="cs-CZ" sz="3600" b="1" dirty="0">
                <a:solidFill>
                  <a:schemeClr val="accent2"/>
                </a:solidFill>
              </a:rPr>
            </a:br>
            <a:r>
              <a:rPr lang="cs-CZ" sz="3600" b="1" dirty="0">
                <a:solidFill>
                  <a:schemeClr val="accent2"/>
                </a:solidFill>
              </a:rPr>
              <a:t/>
            </a:r>
            <a:br>
              <a:rPr lang="cs-CZ" sz="3600" b="1" dirty="0">
                <a:solidFill>
                  <a:schemeClr val="accent2"/>
                </a:solidFill>
              </a:rPr>
            </a:br>
            <a:r>
              <a:rPr lang="cs-CZ" sz="3600" b="1" dirty="0">
                <a:solidFill>
                  <a:schemeClr val="accent2"/>
                </a:solidFill>
              </a:rPr>
              <a:t>5. VOLBA STRATEGIE </a:t>
            </a:r>
            <a:br>
              <a:rPr lang="cs-CZ" sz="3600" b="1" dirty="0">
                <a:solidFill>
                  <a:schemeClr val="accent2"/>
                </a:solidFill>
              </a:rPr>
            </a:br>
            <a:r>
              <a:rPr lang="cs-CZ" sz="3600" b="1" dirty="0">
                <a:solidFill>
                  <a:schemeClr val="accent2"/>
                </a:solidFill>
              </a:rPr>
              <a:t>A ROZPIS ÚKOLŮ</a:t>
            </a:r>
          </a:p>
        </p:txBody>
      </p:sp>
      <p:sp>
        <p:nvSpPr>
          <p:cNvPr id="62467" name="Rectangle 3"/>
          <p:cNvSpPr>
            <a:spLocks noGrp="1" noChangeArrowheads="1"/>
          </p:cNvSpPr>
          <p:nvPr>
            <p:ph type="body" idx="1"/>
          </p:nvPr>
        </p:nvSpPr>
        <p:spPr>
          <a:xfrm>
            <a:off x="755650" y="2852738"/>
            <a:ext cx="7931150" cy="3273425"/>
          </a:xfrm>
        </p:spPr>
        <p:txBody>
          <a:bodyPr/>
          <a:lstStyle/>
          <a:p>
            <a:pPr>
              <a:lnSpc>
                <a:spcPct val="90000"/>
              </a:lnSpc>
            </a:pPr>
            <a:r>
              <a:rPr lang="cs-CZ" dirty="0"/>
              <a:t>Zaměření programu</a:t>
            </a:r>
          </a:p>
          <a:p>
            <a:pPr>
              <a:lnSpc>
                <a:spcPct val="90000"/>
              </a:lnSpc>
            </a:pPr>
            <a:r>
              <a:rPr lang="cs-CZ" dirty="0"/>
              <a:t>Rozsah a spotřeba zdrojů</a:t>
            </a:r>
          </a:p>
          <a:p>
            <a:pPr>
              <a:lnSpc>
                <a:spcPct val="90000"/>
              </a:lnSpc>
            </a:pPr>
            <a:r>
              <a:rPr lang="cs-CZ" dirty="0"/>
              <a:t>Harmonogram</a:t>
            </a:r>
          </a:p>
          <a:p>
            <a:pPr>
              <a:lnSpc>
                <a:spcPct val="90000"/>
              </a:lnSpc>
            </a:pPr>
            <a:r>
              <a:rPr lang="cs-CZ" dirty="0"/>
              <a:t>Pravomoc a odpovědnost</a:t>
            </a:r>
          </a:p>
          <a:p>
            <a:pPr>
              <a:lnSpc>
                <a:spcPct val="90000"/>
              </a:lnSpc>
            </a:pPr>
            <a:r>
              <a:rPr lang="cs-CZ" dirty="0"/>
              <a:t>Možnosti změny programu</a:t>
            </a:r>
          </a:p>
          <a:p>
            <a:pPr>
              <a:lnSpc>
                <a:spcPct val="90000"/>
              </a:lnSpc>
            </a:pPr>
            <a:r>
              <a:rPr lang="cs-CZ" dirty="0"/>
              <a:t>Metody a kritéria vyhodnocení</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539750" y="620713"/>
            <a:ext cx="8229600" cy="1143000"/>
          </a:xfrm>
        </p:spPr>
        <p:txBody>
          <a:bodyPr/>
          <a:lstStyle/>
          <a:p>
            <a:r>
              <a:rPr lang="cs-CZ" sz="4000" b="1" dirty="0">
                <a:solidFill>
                  <a:schemeClr val="accent2"/>
                </a:solidFill>
              </a:rPr>
              <a:t>6. SEPSÁNÍ A SCHVÁLENÍ PROJEKTU (PROTOKOLU)</a:t>
            </a:r>
          </a:p>
        </p:txBody>
      </p:sp>
      <p:sp>
        <p:nvSpPr>
          <p:cNvPr id="63491" name="Rectangle 3"/>
          <p:cNvSpPr>
            <a:spLocks noGrp="1" noChangeArrowheads="1"/>
          </p:cNvSpPr>
          <p:nvPr>
            <p:ph type="body" idx="1"/>
          </p:nvPr>
        </p:nvSpPr>
        <p:spPr>
          <a:xfrm>
            <a:off x="1403350" y="2492375"/>
            <a:ext cx="7210425" cy="3600450"/>
          </a:xfrm>
        </p:spPr>
        <p:txBody>
          <a:bodyPr/>
          <a:lstStyle/>
          <a:p>
            <a:r>
              <a:rPr lang="cs-CZ" dirty="0"/>
              <a:t>Usnadnit zavedení do praxe</a:t>
            </a:r>
          </a:p>
          <a:p>
            <a:r>
              <a:rPr lang="cs-CZ" dirty="0"/>
              <a:t>Zdůvodnění rozpočtu</a:t>
            </a:r>
          </a:p>
          <a:p>
            <a:r>
              <a:rPr lang="cs-CZ" dirty="0"/>
              <a:t>Návod k realizaci</a:t>
            </a:r>
          </a:p>
          <a:p>
            <a:r>
              <a:rPr lang="cs-CZ" dirty="0"/>
              <a:t>Poskytnout podklady pro studijní, výukové a výzkumné účely</a:t>
            </a:r>
          </a:p>
          <a:p>
            <a:r>
              <a:rPr lang="cs-CZ" dirty="0"/>
              <a:t>Schválení kompetentními orgány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68313" y="476250"/>
            <a:ext cx="8229600" cy="1143000"/>
          </a:xfrm>
        </p:spPr>
        <p:txBody>
          <a:bodyPr/>
          <a:lstStyle/>
          <a:p>
            <a:r>
              <a:rPr lang="cs-CZ" b="1" dirty="0">
                <a:solidFill>
                  <a:schemeClr val="accent2"/>
                </a:solidFill>
              </a:rPr>
              <a:t>ERADIKACE NEŠTOVIC (1)</a:t>
            </a:r>
          </a:p>
        </p:txBody>
      </p:sp>
      <p:sp>
        <p:nvSpPr>
          <p:cNvPr id="65539" name="Rectangle 3"/>
          <p:cNvSpPr>
            <a:spLocks noGrp="1" noChangeArrowheads="1"/>
          </p:cNvSpPr>
          <p:nvPr>
            <p:ph type="body" idx="1"/>
          </p:nvPr>
        </p:nvSpPr>
        <p:spPr>
          <a:xfrm>
            <a:off x="900113" y="1773238"/>
            <a:ext cx="7715250" cy="4525962"/>
          </a:xfrm>
        </p:spPr>
        <p:txBody>
          <a:bodyPr/>
          <a:lstStyle/>
          <a:p>
            <a:pPr>
              <a:lnSpc>
                <a:spcPct val="90000"/>
              </a:lnSpc>
            </a:pPr>
            <a:r>
              <a:rPr lang="cs-CZ" b="1" dirty="0">
                <a:solidFill>
                  <a:schemeClr val="accent2"/>
                </a:solidFill>
              </a:rPr>
              <a:t>1950 – V Americe zahájen program eradikace neštovic.</a:t>
            </a:r>
          </a:p>
          <a:p>
            <a:pPr>
              <a:lnSpc>
                <a:spcPct val="90000"/>
              </a:lnSpc>
            </a:pPr>
            <a:r>
              <a:rPr lang="cs-CZ" b="1" dirty="0">
                <a:solidFill>
                  <a:schemeClr val="accent2"/>
                </a:solidFill>
              </a:rPr>
              <a:t>1953 – neúspěšný pokus zahájit program SZO</a:t>
            </a:r>
          </a:p>
          <a:p>
            <a:pPr>
              <a:lnSpc>
                <a:spcPct val="90000"/>
              </a:lnSpc>
            </a:pPr>
            <a:r>
              <a:rPr lang="cs-CZ" b="1" dirty="0">
                <a:solidFill>
                  <a:schemeClr val="accent2"/>
                </a:solidFill>
              </a:rPr>
              <a:t>1959 – znovu zahájen nový program SZO (v 63 zemích bylo v roce 1959 nahlášeno 77 555 případů)</a:t>
            </a:r>
          </a:p>
          <a:p>
            <a:pPr>
              <a:lnSpc>
                <a:spcPct val="90000"/>
              </a:lnSpc>
            </a:pPr>
            <a:r>
              <a:rPr lang="cs-CZ" b="1" dirty="0">
                <a:solidFill>
                  <a:schemeClr val="accent2"/>
                </a:solidFill>
              </a:rPr>
              <a:t>1967 – rozhodnuto o intenzifikaci programu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514350" y="684213"/>
            <a:ext cx="8229600" cy="1143000"/>
          </a:xfrm>
        </p:spPr>
        <p:txBody>
          <a:bodyPr/>
          <a:lstStyle/>
          <a:p>
            <a:r>
              <a:rPr lang="cs-CZ" sz="4000" b="1" dirty="0" smtClean="0">
                <a:solidFill>
                  <a:schemeClr val="accent2"/>
                </a:solidFill>
              </a:rPr>
              <a:t>ZDRAVOTNÍ VÝCHOVA - pojem</a:t>
            </a:r>
            <a:endParaRPr lang="cs-CZ" sz="4000" b="1" dirty="0">
              <a:solidFill>
                <a:schemeClr val="accent2"/>
              </a:solidFill>
            </a:endParaRPr>
          </a:p>
        </p:txBody>
      </p:sp>
      <p:sp>
        <p:nvSpPr>
          <p:cNvPr id="156675" name="Rectangle 3"/>
          <p:cNvSpPr>
            <a:spLocks noGrp="1" noChangeArrowheads="1"/>
          </p:cNvSpPr>
          <p:nvPr>
            <p:ph type="body" idx="1"/>
          </p:nvPr>
        </p:nvSpPr>
        <p:spPr>
          <a:xfrm>
            <a:off x="683568" y="2132856"/>
            <a:ext cx="7992888" cy="3843189"/>
          </a:xfrm>
        </p:spPr>
        <p:txBody>
          <a:bodyPr/>
          <a:lstStyle/>
          <a:p>
            <a:pPr marL="0" indent="0">
              <a:lnSpc>
                <a:spcPct val="80000"/>
              </a:lnSpc>
              <a:buFontTx/>
              <a:buNone/>
            </a:pPr>
            <a:r>
              <a:rPr lang="cs-CZ" sz="3600" dirty="0"/>
              <a:t>Souhrn výchovně vzdělávacích aktivit </a:t>
            </a:r>
            <a:endParaRPr lang="cs-CZ" sz="3600" dirty="0" smtClean="0"/>
          </a:p>
          <a:p>
            <a:pPr marL="0" indent="0">
              <a:lnSpc>
                <a:spcPct val="80000"/>
              </a:lnSpc>
              <a:buFontTx/>
              <a:buNone/>
            </a:pPr>
            <a:endParaRPr lang="cs-CZ" sz="3600" dirty="0" smtClean="0"/>
          </a:p>
          <a:p>
            <a:pPr marL="0" indent="0">
              <a:lnSpc>
                <a:spcPct val="80000"/>
              </a:lnSpc>
              <a:buFontTx/>
              <a:buNone/>
            </a:pPr>
            <a:r>
              <a:rPr lang="cs-CZ" sz="3600" dirty="0" smtClean="0"/>
              <a:t>zaměřených </a:t>
            </a:r>
            <a:r>
              <a:rPr lang="cs-CZ" sz="3600" dirty="0"/>
              <a:t>na duševní, tělesný </a:t>
            </a:r>
            <a:r>
              <a:rPr lang="cs-CZ" sz="3600" dirty="0" smtClean="0"/>
              <a:t>i sociální </a:t>
            </a:r>
            <a:r>
              <a:rPr lang="cs-CZ" sz="3600" dirty="0"/>
              <a:t>rozvoj lidí </a:t>
            </a:r>
            <a:endParaRPr lang="cs-CZ" sz="3600" dirty="0" smtClean="0"/>
          </a:p>
          <a:p>
            <a:pPr marL="0" indent="0">
              <a:lnSpc>
                <a:spcPct val="80000"/>
              </a:lnSpc>
              <a:buFontTx/>
              <a:buNone/>
            </a:pPr>
            <a:endParaRPr lang="cs-CZ" sz="3600" dirty="0" smtClean="0"/>
          </a:p>
          <a:p>
            <a:pPr marL="0" indent="0">
              <a:lnSpc>
                <a:spcPct val="80000"/>
              </a:lnSpc>
              <a:buFontTx/>
              <a:buNone/>
            </a:pPr>
            <a:r>
              <a:rPr lang="cs-CZ" sz="3600" dirty="0" smtClean="0"/>
              <a:t>se </a:t>
            </a:r>
            <a:r>
              <a:rPr lang="cs-CZ" sz="3600" dirty="0"/>
              <a:t>záměrem přispět ke zlepšení zdraví jedinců, skupin i celé společnosti. </a:t>
            </a:r>
          </a:p>
          <a:p>
            <a:pPr marL="0" indent="0">
              <a:lnSpc>
                <a:spcPct val="80000"/>
              </a:lnSpc>
              <a:buFontTx/>
              <a:buNone/>
            </a:pPr>
            <a:endParaRPr lang="cs-CZ" sz="3600" dirty="0"/>
          </a:p>
        </p:txBody>
      </p:sp>
    </p:spTree>
    <p:extLst>
      <p:ext uri="{BB962C8B-B14F-4D97-AF65-F5344CB8AC3E}">
        <p14:creationId xmlns:p14="http://schemas.microsoft.com/office/powerpoint/2010/main" val="160736292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395288" y="549275"/>
            <a:ext cx="8229600" cy="1143000"/>
          </a:xfrm>
        </p:spPr>
        <p:txBody>
          <a:bodyPr/>
          <a:lstStyle/>
          <a:p>
            <a:r>
              <a:rPr lang="cs-CZ" b="1" dirty="0">
                <a:solidFill>
                  <a:schemeClr val="accent2"/>
                </a:solidFill>
              </a:rPr>
              <a:t>ERADIKACE NEŠTOVIC (2)</a:t>
            </a:r>
          </a:p>
        </p:txBody>
      </p:sp>
      <p:sp>
        <p:nvSpPr>
          <p:cNvPr id="66563" name="Rectangle 3"/>
          <p:cNvSpPr>
            <a:spLocks noGrp="1" noChangeArrowheads="1"/>
          </p:cNvSpPr>
          <p:nvPr>
            <p:ph type="body" idx="1"/>
          </p:nvPr>
        </p:nvSpPr>
        <p:spPr>
          <a:xfrm>
            <a:off x="827088" y="1844675"/>
            <a:ext cx="7786687" cy="4525963"/>
          </a:xfrm>
        </p:spPr>
        <p:txBody>
          <a:bodyPr/>
          <a:lstStyle/>
          <a:p>
            <a:r>
              <a:rPr lang="cs-CZ" sz="3600" b="1" dirty="0">
                <a:solidFill>
                  <a:schemeClr val="accent2"/>
                </a:solidFill>
              </a:rPr>
              <a:t>1977 – poslední případ v Somálsku</a:t>
            </a:r>
          </a:p>
          <a:p>
            <a:r>
              <a:rPr lang="cs-CZ" sz="3600" b="1" dirty="0">
                <a:solidFill>
                  <a:schemeClr val="accent2"/>
                </a:solidFill>
              </a:rPr>
              <a:t>1980 – (8. května Světové zdravotnické shromáždění prohlásilo, že černé neštovice byly eradikovány.</a:t>
            </a:r>
          </a:p>
          <a:p>
            <a:r>
              <a:rPr lang="cs-CZ" sz="3600" b="1" dirty="0">
                <a:solidFill>
                  <a:schemeClr val="accent2"/>
                </a:solidFill>
              </a:rPr>
              <a:t>1980 – konec očkování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539750" y="1125538"/>
            <a:ext cx="8229600" cy="1143000"/>
          </a:xfrm>
        </p:spPr>
        <p:txBody>
          <a:bodyPr/>
          <a:lstStyle/>
          <a:p>
            <a:r>
              <a:rPr lang="cs-CZ" b="1" dirty="0">
                <a:solidFill>
                  <a:schemeClr val="accent2"/>
                </a:solidFill>
              </a:rPr>
              <a:t>DALŠÍ PROGRAMY</a:t>
            </a:r>
          </a:p>
        </p:txBody>
      </p:sp>
      <p:sp>
        <p:nvSpPr>
          <p:cNvPr id="68611" name="Rectangle 3"/>
          <p:cNvSpPr>
            <a:spLocks noGrp="1" noChangeArrowheads="1"/>
          </p:cNvSpPr>
          <p:nvPr>
            <p:ph type="body" idx="1"/>
          </p:nvPr>
        </p:nvSpPr>
        <p:spPr>
          <a:xfrm>
            <a:off x="1979613" y="2565400"/>
            <a:ext cx="5194300" cy="3816350"/>
          </a:xfrm>
        </p:spPr>
        <p:txBody>
          <a:bodyPr/>
          <a:lstStyle/>
          <a:p>
            <a:r>
              <a:rPr lang="cs-CZ" dirty="0"/>
              <a:t>Program MONIKA</a:t>
            </a:r>
          </a:p>
          <a:p>
            <a:r>
              <a:rPr lang="cs-CZ" dirty="0"/>
              <a:t>Program CINDI</a:t>
            </a:r>
          </a:p>
          <a:p>
            <a:r>
              <a:rPr lang="cs-CZ" dirty="0"/>
              <a:t>Program Zdravá města</a:t>
            </a:r>
          </a:p>
          <a:p>
            <a:r>
              <a:rPr lang="cs-CZ" dirty="0"/>
              <a:t>Zdravá škola – Zdraví podporující škola</a:t>
            </a:r>
          </a:p>
          <a:p>
            <a:r>
              <a:rPr lang="cs-CZ" dirty="0"/>
              <a:t>Program Zdraví 21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44538" y="1700213"/>
            <a:ext cx="7772400" cy="2547937"/>
          </a:xfrm>
        </p:spPr>
        <p:txBody>
          <a:bodyPr/>
          <a:lstStyle/>
          <a:p>
            <a:r>
              <a:rPr lang="cs-CZ" sz="6600" b="1" dirty="0">
                <a:solidFill>
                  <a:srgbClr val="CC3300"/>
                </a:solidFill>
              </a:rPr>
              <a:t>29</a:t>
            </a:r>
            <a:r>
              <a:rPr lang="cs-CZ" sz="6600" b="1" dirty="0">
                <a:solidFill>
                  <a:schemeClr val="accent2"/>
                </a:solidFill>
              </a:rPr>
              <a:t>  </a:t>
            </a:r>
            <a:r>
              <a:rPr lang="cs-CZ" sz="6600" b="1" dirty="0" smtClean="0">
                <a:solidFill>
                  <a:schemeClr val="accent2"/>
                </a:solidFill>
              </a:rPr>
              <a:t/>
            </a:r>
            <a:br>
              <a:rPr lang="cs-CZ" sz="6600" b="1" dirty="0" smtClean="0">
                <a:solidFill>
                  <a:schemeClr val="accent2"/>
                </a:solidFill>
              </a:rPr>
            </a:br>
            <a:r>
              <a:rPr lang="cs-CZ" sz="6600" b="1" dirty="0" smtClean="0">
                <a:solidFill>
                  <a:schemeClr val="accent2"/>
                </a:solidFill>
              </a:rPr>
              <a:t>PLÝTVÁNÍ</a:t>
            </a:r>
            <a:r>
              <a:rPr lang="cs-CZ" sz="4800" b="1" dirty="0" smtClean="0">
                <a:solidFill>
                  <a:schemeClr val="accent2"/>
                </a:solidFill>
              </a:rPr>
              <a:t> </a:t>
            </a:r>
            <a:r>
              <a:rPr lang="cs-CZ" sz="4000" b="1" dirty="0">
                <a:solidFill>
                  <a:schemeClr val="accent2"/>
                </a:solidFill>
              </a:rPr>
              <a:t/>
            </a:r>
            <a:br>
              <a:rPr lang="cs-CZ" sz="4000" b="1" dirty="0">
                <a:solidFill>
                  <a:schemeClr val="accent2"/>
                </a:solidFill>
              </a:rPr>
            </a:br>
            <a:r>
              <a:rPr lang="cs-CZ" sz="5400" b="1" dirty="0">
                <a:solidFill>
                  <a:schemeClr val="accent2"/>
                </a:solidFill>
              </a:rPr>
              <a:t>VE ZDRAVOTNÍ PÉČI</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09600" y="922338"/>
            <a:ext cx="8229600" cy="1143000"/>
          </a:xfrm>
        </p:spPr>
        <p:txBody>
          <a:bodyPr/>
          <a:lstStyle/>
          <a:p>
            <a:r>
              <a:rPr lang="cs-CZ" b="1" dirty="0">
                <a:solidFill>
                  <a:schemeClr val="accent2"/>
                </a:solidFill>
              </a:rPr>
              <a:t>PLÝTVÁNÍ – OBSAH POJMU 1</a:t>
            </a:r>
          </a:p>
        </p:txBody>
      </p:sp>
      <p:sp>
        <p:nvSpPr>
          <p:cNvPr id="18435" name="Rectangle 3"/>
          <p:cNvSpPr>
            <a:spLocks noGrp="1" noChangeArrowheads="1"/>
          </p:cNvSpPr>
          <p:nvPr>
            <p:ph type="body" idx="1"/>
          </p:nvPr>
        </p:nvSpPr>
        <p:spPr>
          <a:xfrm>
            <a:off x="611560" y="2420888"/>
            <a:ext cx="7639050" cy="3325813"/>
          </a:xfrm>
        </p:spPr>
        <p:txBody>
          <a:bodyPr/>
          <a:lstStyle/>
          <a:p>
            <a:pPr marL="0" indent="0">
              <a:lnSpc>
                <a:spcPct val="90000"/>
              </a:lnSpc>
              <a:buFontTx/>
              <a:buNone/>
            </a:pPr>
            <a:r>
              <a:rPr lang="cs-CZ" sz="3600" dirty="0"/>
              <a:t>Plýtvání je nedbalá, popřípadě bezohledná nebo rozmařilá spotřeba zdrojů provázená nízkou (povětšině spíše neznámou </a:t>
            </a:r>
            <a:r>
              <a:rPr lang="cs-CZ" sz="3600" dirty="0" smtClean="0"/>
              <a:t>a podezření </a:t>
            </a:r>
            <a:r>
              <a:rPr lang="cs-CZ" sz="3600" dirty="0"/>
              <a:t>vyvolávající) efektivitou.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95300" y="522288"/>
            <a:ext cx="8229600" cy="1143000"/>
          </a:xfrm>
        </p:spPr>
        <p:txBody>
          <a:bodyPr/>
          <a:lstStyle/>
          <a:p>
            <a:r>
              <a:rPr lang="cs-CZ" b="1" dirty="0">
                <a:solidFill>
                  <a:schemeClr val="accent2"/>
                </a:solidFill>
              </a:rPr>
              <a:t>PLÝTVÁNÍ – OBSAH POJMU 2</a:t>
            </a:r>
          </a:p>
        </p:txBody>
      </p:sp>
      <p:sp>
        <p:nvSpPr>
          <p:cNvPr id="19459" name="Rectangle 3"/>
          <p:cNvSpPr>
            <a:spLocks noGrp="1" noChangeArrowheads="1"/>
          </p:cNvSpPr>
          <p:nvPr>
            <p:ph type="body" idx="1"/>
          </p:nvPr>
        </p:nvSpPr>
        <p:spPr>
          <a:xfrm>
            <a:off x="611560" y="1700808"/>
            <a:ext cx="8115300" cy="4525963"/>
          </a:xfrm>
        </p:spPr>
        <p:txBody>
          <a:bodyPr/>
          <a:lstStyle/>
          <a:p>
            <a:pPr marL="0" indent="0">
              <a:buFontTx/>
              <a:buNone/>
            </a:pPr>
            <a:r>
              <a:rPr lang="cs-CZ" sz="4000" dirty="0"/>
              <a:t>Vysoké náklady nemusejí znamenat plýtvání.</a:t>
            </a:r>
          </a:p>
          <a:p>
            <a:pPr marL="0" indent="0">
              <a:buFontTx/>
              <a:buNone/>
            </a:pPr>
            <a:endParaRPr lang="cs-CZ" sz="1400" dirty="0"/>
          </a:p>
          <a:p>
            <a:pPr marL="0" indent="0">
              <a:buFontTx/>
              <a:buNone/>
            </a:pPr>
            <a:r>
              <a:rPr lang="cs-CZ" sz="4000" dirty="0"/>
              <a:t>Vysoká efektivita zdravotnického zařízení není zárukou toho, že k plýtvání nedochází.</a:t>
            </a:r>
          </a:p>
          <a:p>
            <a:pPr marL="0" indent="0">
              <a:buFontTx/>
              <a:buNone/>
            </a:pPr>
            <a:endParaRPr lang="cs-CZ" sz="4000" b="1" dirty="0">
              <a:solidFill>
                <a:schemeClr val="accent2"/>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33400" y="731838"/>
            <a:ext cx="8229600" cy="1143000"/>
          </a:xfrm>
        </p:spPr>
        <p:txBody>
          <a:bodyPr/>
          <a:lstStyle/>
          <a:p>
            <a:r>
              <a:rPr lang="cs-CZ" b="1" dirty="0">
                <a:solidFill>
                  <a:schemeClr val="accent2"/>
                </a:solidFill>
              </a:rPr>
              <a:t>PLÝTVÁNÍ – OBSAH POJMU 3</a:t>
            </a:r>
          </a:p>
        </p:txBody>
      </p:sp>
      <p:sp>
        <p:nvSpPr>
          <p:cNvPr id="20483" name="Rectangle 3"/>
          <p:cNvSpPr>
            <a:spLocks noGrp="1" noChangeArrowheads="1"/>
          </p:cNvSpPr>
          <p:nvPr>
            <p:ph type="body" idx="1"/>
          </p:nvPr>
        </p:nvSpPr>
        <p:spPr>
          <a:xfrm>
            <a:off x="539552" y="2060848"/>
            <a:ext cx="8229600" cy="3783013"/>
          </a:xfrm>
        </p:spPr>
        <p:txBody>
          <a:bodyPr/>
          <a:lstStyle/>
          <a:p>
            <a:pPr marL="0" indent="0">
              <a:buFontTx/>
              <a:buNone/>
            </a:pPr>
            <a:r>
              <a:rPr lang="cs-CZ" sz="4000" dirty="0"/>
              <a:t>Plýtvání může být i výsledkem snahy ušetřit za každou cenu</a:t>
            </a:r>
            <a:r>
              <a:rPr lang="cs-CZ" sz="4000" dirty="0" smtClean="0"/>
              <a:t>.</a:t>
            </a:r>
          </a:p>
          <a:p>
            <a:pPr marL="0" indent="0">
              <a:buFontTx/>
              <a:buNone/>
            </a:pPr>
            <a:r>
              <a:rPr lang="cs-CZ" sz="4000" dirty="0" smtClean="0"/>
              <a:t>V</a:t>
            </a:r>
            <a:r>
              <a:rPr lang="cs-CZ" sz="4000" dirty="0"/>
              <a:t> širším slova smyslu může být příčinou plýtvání jak nemístná aktivita, tak pasivita.</a:t>
            </a:r>
            <a:r>
              <a:rPr lang="cs-CZ" dirty="0"/>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552450" y="446088"/>
            <a:ext cx="8229600" cy="1143000"/>
          </a:xfrm>
        </p:spPr>
        <p:txBody>
          <a:bodyPr/>
          <a:lstStyle/>
          <a:p>
            <a:r>
              <a:rPr lang="cs-CZ" b="1" dirty="0">
                <a:solidFill>
                  <a:schemeClr val="accent2"/>
                </a:solidFill>
              </a:rPr>
              <a:t>PLÝTVÁNÍ – OBSAH POJMU 4</a:t>
            </a:r>
          </a:p>
        </p:txBody>
      </p:sp>
      <p:sp>
        <p:nvSpPr>
          <p:cNvPr id="21507" name="Rectangle 3"/>
          <p:cNvSpPr>
            <a:spLocks noGrp="1" noChangeArrowheads="1"/>
          </p:cNvSpPr>
          <p:nvPr>
            <p:ph type="body" idx="1"/>
          </p:nvPr>
        </p:nvSpPr>
        <p:spPr>
          <a:xfrm>
            <a:off x="762000" y="1714500"/>
            <a:ext cx="7734300" cy="4525963"/>
          </a:xfrm>
        </p:spPr>
        <p:txBody>
          <a:bodyPr/>
          <a:lstStyle/>
          <a:p>
            <a:pPr>
              <a:lnSpc>
                <a:spcPct val="90000"/>
              </a:lnSpc>
            </a:pPr>
            <a:r>
              <a:rPr lang="cs-CZ" sz="2800" dirty="0"/>
              <a:t>Nevyužité kapacity zdravotnických zařízení, </a:t>
            </a:r>
            <a:endParaRPr lang="cs-CZ" sz="2800" dirty="0" smtClean="0"/>
          </a:p>
          <a:p>
            <a:pPr>
              <a:lnSpc>
                <a:spcPct val="90000"/>
              </a:lnSpc>
            </a:pPr>
            <a:r>
              <a:rPr lang="cs-CZ" sz="2800" dirty="0" smtClean="0"/>
              <a:t>nedostatečná </a:t>
            </a:r>
            <a:r>
              <a:rPr lang="cs-CZ" sz="2800" dirty="0"/>
              <a:t>zdravotní výchova občanů, </a:t>
            </a:r>
            <a:endParaRPr lang="cs-CZ" sz="2800" dirty="0" smtClean="0"/>
          </a:p>
          <a:p>
            <a:pPr>
              <a:lnSpc>
                <a:spcPct val="90000"/>
              </a:lnSpc>
            </a:pPr>
            <a:r>
              <a:rPr lang="cs-CZ" sz="2800" dirty="0" smtClean="0"/>
              <a:t>neúčinná </a:t>
            </a:r>
            <a:r>
              <a:rPr lang="cs-CZ" sz="2800" dirty="0"/>
              <a:t>motivace zdravotnických pracovníků nebo </a:t>
            </a:r>
            <a:endParaRPr lang="cs-CZ" sz="2800" dirty="0" smtClean="0"/>
          </a:p>
          <a:p>
            <a:pPr>
              <a:lnSpc>
                <a:spcPct val="90000"/>
              </a:lnSpc>
            </a:pPr>
            <a:r>
              <a:rPr lang="cs-CZ" sz="2800" dirty="0" smtClean="0"/>
              <a:t>nezájem </a:t>
            </a:r>
            <a:r>
              <a:rPr lang="cs-CZ" sz="2800" dirty="0"/>
              <a:t>o aktuální zdravotní situaci a činnost zdravotního systému </a:t>
            </a:r>
            <a:endParaRPr lang="cs-CZ" sz="2800" dirty="0" smtClean="0"/>
          </a:p>
          <a:p>
            <a:pPr marL="0" indent="0">
              <a:lnSpc>
                <a:spcPct val="90000"/>
              </a:lnSpc>
              <a:buNone/>
            </a:pPr>
            <a:r>
              <a:rPr lang="cs-CZ" sz="2800" dirty="0" smtClean="0"/>
              <a:t>může </a:t>
            </a:r>
            <a:r>
              <a:rPr lang="cs-CZ" sz="2800" dirty="0"/>
              <a:t>vést ke značným ztrátám, jejichž alespoň částečné zvládnutí se potom stává zdrojem dalších a dalších nadbytečných nákladů.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cs-CZ" b="1" dirty="0">
                <a:solidFill>
                  <a:schemeClr val="accent2"/>
                </a:solidFill>
              </a:rPr>
              <a:t>PLÝTVÁNÍ – OBSAH POJMU 5</a:t>
            </a:r>
          </a:p>
        </p:txBody>
      </p:sp>
      <p:sp>
        <p:nvSpPr>
          <p:cNvPr id="22531" name="Rectangle 3"/>
          <p:cNvSpPr>
            <a:spLocks noGrp="1" noChangeArrowheads="1"/>
          </p:cNvSpPr>
          <p:nvPr>
            <p:ph type="body" idx="1"/>
          </p:nvPr>
        </p:nvSpPr>
        <p:spPr>
          <a:xfrm>
            <a:off x="647700" y="1600200"/>
            <a:ext cx="7886700" cy="4525963"/>
          </a:xfrm>
        </p:spPr>
        <p:txBody>
          <a:bodyPr/>
          <a:lstStyle/>
          <a:p>
            <a:pPr marL="0" indent="0">
              <a:buFontTx/>
              <a:buNone/>
            </a:pPr>
            <a:r>
              <a:rPr lang="cs-CZ" sz="4000" dirty="0"/>
              <a:t>Nejde tedy jen o to, aby veškerá práce ve zdravotnictví byla dělána efektivně, neméně důležité je, aby zbytečná práce nebyla dělána vůbec a aby práce potřebná byla skutečně vykonána.</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533400" y="693738"/>
            <a:ext cx="8229600" cy="1143000"/>
          </a:xfrm>
        </p:spPr>
        <p:txBody>
          <a:bodyPr/>
          <a:lstStyle/>
          <a:p>
            <a:r>
              <a:rPr lang="cs-CZ" b="1" dirty="0">
                <a:solidFill>
                  <a:schemeClr val="accent2"/>
                </a:solidFill>
              </a:rPr>
              <a:t>PLÝTVÁNÍ – OBSAH POJMU 6</a:t>
            </a:r>
          </a:p>
        </p:txBody>
      </p:sp>
      <p:sp>
        <p:nvSpPr>
          <p:cNvPr id="23555" name="Rectangle 3"/>
          <p:cNvSpPr>
            <a:spLocks noGrp="1" noChangeArrowheads="1"/>
          </p:cNvSpPr>
          <p:nvPr>
            <p:ph type="body" idx="1"/>
          </p:nvPr>
        </p:nvSpPr>
        <p:spPr>
          <a:xfrm>
            <a:off x="552450" y="2332038"/>
            <a:ext cx="8077200" cy="3744912"/>
          </a:xfrm>
        </p:spPr>
        <p:txBody>
          <a:bodyPr/>
          <a:lstStyle/>
          <a:p>
            <a:pPr marL="0" indent="0">
              <a:buFontTx/>
              <a:buNone/>
            </a:pPr>
            <a:r>
              <a:rPr lang="cs-CZ" sz="4000" dirty="0"/>
              <a:t>V tomto smyslu je plýtvání úzce spojeno se zdravotní potřebou, potřebou zdravotnických služeb i se systémovým pojetím zdravotní péče a zdravotnictví.</a:t>
            </a:r>
            <a:r>
              <a:rPr lang="cs-CZ" dirty="0"/>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95300" y="484188"/>
            <a:ext cx="8229600" cy="1143000"/>
          </a:xfrm>
        </p:spPr>
        <p:txBody>
          <a:bodyPr/>
          <a:lstStyle/>
          <a:p>
            <a:r>
              <a:rPr lang="cs-CZ" b="1" dirty="0">
                <a:solidFill>
                  <a:schemeClr val="accent2"/>
                </a:solidFill>
              </a:rPr>
              <a:t>PLÝTVÁNÍ – OBSAH POJMU 7</a:t>
            </a:r>
          </a:p>
        </p:txBody>
      </p:sp>
      <p:sp>
        <p:nvSpPr>
          <p:cNvPr id="24579" name="Rectangle 3"/>
          <p:cNvSpPr>
            <a:spLocks noGrp="1" noChangeArrowheads="1"/>
          </p:cNvSpPr>
          <p:nvPr>
            <p:ph type="body" idx="1"/>
          </p:nvPr>
        </p:nvSpPr>
        <p:spPr>
          <a:xfrm>
            <a:off x="533400" y="1962150"/>
            <a:ext cx="8229600" cy="4411663"/>
          </a:xfrm>
        </p:spPr>
        <p:txBody>
          <a:bodyPr/>
          <a:lstStyle/>
          <a:p>
            <a:pPr marL="0" indent="0">
              <a:buFontTx/>
              <a:buNone/>
            </a:pPr>
            <a:r>
              <a:rPr lang="cs-CZ" dirty="0"/>
              <a:t>Je zřejmé, že plýtvání se do značné míry týká zdrojů. Je ale vhodné zdůraznit, že nejde jen o ekonomickou kategorii.</a:t>
            </a:r>
          </a:p>
          <a:p>
            <a:pPr marL="0" indent="0">
              <a:buFontTx/>
              <a:buNone/>
            </a:pPr>
            <a:r>
              <a:rPr lang="cs-CZ" sz="1000" dirty="0"/>
              <a:t> </a:t>
            </a:r>
          </a:p>
          <a:p>
            <a:pPr marL="0" indent="0">
              <a:buFontTx/>
              <a:buNone/>
            </a:pPr>
            <a:r>
              <a:rPr lang="cs-CZ" dirty="0"/>
              <a:t>Důležitý je rovněž užitek, který zdroje měly, resp. mohly přinést. Užitek je v tomto pojetí širokou kategorií sociální, která má bezprostřední vazbu na sociální a individuální hodnoty i zájmy.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514350" y="684213"/>
            <a:ext cx="8229600" cy="1143000"/>
          </a:xfrm>
        </p:spPr>
        <p:txBody>
          <a:bodyPr/>
          <a:lstStyle/>
          <a:p>
            <a:r>
              <a:rPr lang="cs-CZ" sz="4000" b="1" dirty="0">
                <a:solidFill>
                  <a:schemeClr val="accent2"/>
                </a:solidFill>
              </a:rPr>
              <a:t>ZDRAVOTNÍ </a:t>
            </a:r>
            <a:r>
              <a:rPr lang="cs-CZ" sz="4000" b="1" dirty="0" smtClean="0">
                <a:solidFill>
                  <a:schemeClr val="accent2"/>
                </a:solidFill>
              </a:rPr>
              <a:t>VÝCHOVA - obsah</a:t>
            </a:r>
            <a:endParaRPr lang="cs-CZ" sz="4000" b="1" dirty="0">
              <a:solidFill>
                <a:schemeClr val="accent2"/>
              </a:solidFill>
            </a:endParaRPr>
          </a:p>
        </p:txBody>
      </p:sp>
      <p:sp>
        <p:nvSpPr>
          <p:cNvPr id="157699" name="Rectangle 3"/>
          <p:cNvSpPr>
            <a:spLocks noGrp="1" noChangeArrowheads="1"/>
          </p:cNvSpPr>
          <p:nvPr>
            <p:ph type="body" idx="1"/>
          </p:nvPr>
        </p:nvSpPr>
        <p:spPr>
          <a:xfrm>
            <a:off x="179388" y="1916113"/>
            <a:ext cx="8640762" cy="4752975"/>
          </a:xfrm>
        </p:spPr>
        <p:txBody>
          <a:bodyPr/>
          <a:lstStyle/>
          <a:p>
            <a:pPr>
              <a:lnSpc>
                <a:spcPct val="80000"/>
              </a:lnSpc>
            </a:pPr>
            <a:r>
              <a:rPr lang="cs-CZ" sz="2800" dirty="0" smtClean="0"/>
              <a:t>Lidské tělo a jak o ně pečovat</a:t>
            </a:r>
          </a:p>
          <a:p>
            <a:pPr marL="0" indent="0">
              <a:lnSpc>
                <a:spcPct val="80000"/>
              </a:lnSpc>
              <a:buNone/>
            </a:pPr>
            <a:endParaRPr lang="cs-CZ" sz="2800" dirty="0"/>
          </a:p>
          <a:p>
            <a:pPr>
              <a:lnSpc>
                <a:spcPct val="80000"/>
              </a:lnSpc>
            </a:pPr>
            <a:r>
              <a:rPr lang="cs-CZ" sz="2800" dirty="0" smtClean="0"/>
              <a:t>Zdravotnický systém a zdravotnické služby</a:t>
            </a:r>
            <a:endParaRPr lang="cs-CZ" sz="2800" dirty="0"/>
          </a:p>
          <a:p>
            <a:pPr>
              <a:lnSpc>
                <a:spcPct val="80000"/>
              </a:lnSpc>
            </a:pPr>
            <a:endParaRPr lang="cs-CZ" sz="2800" dirty="0" smtClean="0"/>
          </a:p>
          <a:p>
            <a:pPr>
              <a:lnSpc>
                <a:spcPct val="80000"/>
              </a:lnSpc>
            </a:pPr>
            <a:r>
              <a:rPr lang="cs-CZ" sz="2800" dirty="0" smtClean="0"/>
              <a:t>Širší problémy </a:t>
            </a:r>
            <a:r>
              <a:rPr lang="cs-CZ" sz="2800" dirty="0"/>
              <a:t>a </a:t>
            </a:r>
            <a:r>
              <a:rPr lang="cs-CZ" sz="2800" dirty="0" smtClean="0"/>
              <a:t>východiska zdravotní </a:t>
            </a:r>
            <a:r>
              <a:rPr lang="cs-CZ" sz="2800" dirty="0"/>
              <a:t>politiky, </a:t>
            </a:r>
            <a:r>
              <a:rPr lang="cs-CZ" sz="2800" dirty="0" smtClean="0"/>
              <a:t>možnosti </a:t>
            </a:r>
            <a:r>
              <a:rPr lang="cs-CZ" sz="2800" dirty="0"/>
              <a:t>zdravotních aktivit v národním i lokálním měřítku a </a:t>
            </a:r>
            <a:r>
              <a:rPr lang="cs-CZ" sz="2800" dirty="0" smtClean="0"/>
              <a:t>další okolnosti, </a:t>
            </a:r>
            <a:r>
              <a:rPr lang="cs-CZ" sz="2800" dirty="0"/>
              <a:t>které zdravotní podmínky i zdraví lidí významně ovlivňují.</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71500" y="407988"/>
            <a:ext cx="8229600" cy="1143000"/>
          </a:xfrm>
        </p:spPr>
        <p:txBody>
          <a:bodyPr/>
          <a:lstStyle/>
          <a:p>
            <a:r>
              <a:rPr lang="cs-CZ" b="1" dirty="0">
                <a:solidFill>
                  <a:schemeClr val="accent2"/>
                </a:solidFill>
              </a:rPr>
              <a:t>PLÝTVÁNÍ – OBSAH POJMU 8</a:t>
            </a:r>
          </a:p>
        </p:txBody>
      </p:sp>
      <p:sp>
        <p:nvSpPr>
          <p:cNvPr id="25603" name="Rectangle 3"/>
          <p:cNvSpPr>
            <a:spLocks noGrp="1" noChangeArrowheads="1"/>
          </p:cNvSpPr>
          <p:nvPr>
            <p:ph type="body" idx="1"/>
          </p:nvPr>
        </p:nvSpPr>
        <p:spPr>
          <a:xfrm>
            <a:off x="590550" y="1600200"/>
            <a:ext cx="8229600" cy="4525963"/>
          </a:xfrm>
        </p:spPr>
        <p:txBody>
          <a:bodyPr/>
          <a:lstStyle/>
          <a:p>
            <a:pPr marL="0" indent="0">
              <a:buFontTx/>
              <a:buNone/>
            </a:pPr>
            <a:r>
              <a:rPr lang="cs-CZ" dirty="0"/>
              <a:t>To, co se někomu jeví jako plýtvání, může pro jiného znamenat přínos. </a:t>
            </a:r>
            <a:endParaRPr lang="cs-CZ" dirty="0" smtClean="0"/>
          </a:p>
          <a:p>
            <a:pPr marL="0" indent="0">
              <a:buFontTx/>
              <a:buNone/>
            </a:pPr>
            <a:endParaRPr lang="cs-CZ" dirty="0" smtClean="0"/>
          </a:p>
          <a:p>
            <a:pPr marL="0" indent="0">
              <a:spcBef>
                <a:spcPts val="0"/>
              </a:spcBef>
              <a:buFontTx/>
              <a:buNone/>
            </a:pPr>
            <a:r>
              <a:rPr lang="cs-CZ" dirty="0" smtClean="0"/>
              <a:t>Není </a:t>
            </a:r>
            <a:r>
              <a:rPr lang="cs-CZ" dirty="0"/>
              <a:t>ale sporu o tom, že existují i společná stanoviska skupinová, resp. obecná, která ve snaze omezit plýtvání umožňují získávat širší podporu jak odborné, tak občanské veřejnosti a účinně zvládat plýtvání v systému zdravotní péče jako celku.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827584" y="548680"/>
            <a:ext cx="7486650" cy="1143000"/>
          </a:xfrm>
        </p:spPr>
        <p:txBody>
          <a:bodyPr/>
          <a:lstStyle/>
          <a:p>
            <a:r>
              <a:rPr lang="cs-CZ" sz="3600" b="1" dirty="0">
                <a:solidFill>
                  <a:schemeClr val="accent2"/>
                </a:solidFill>
              </a:rPr>
              <a:t>PŘÍČINY PLÝTVÁNÍ </a:t>
            </a:r>
            <a:r>
              <a:rPr lang="cs-CZ" sz="3600" b="1" dirty="0" smtClean="0">
                <a:solidFill>
                  <a:schemeClr val="accent2"/>
                </a:solidFill>
              </a:rPr>
              <a:t>- </a:t>
            </a:r>
            <a:r>
              <a:rPr lang="cs-CZ" sz="3600" b="1" dirty="0" smtClean="0">
                <a:solidFill>
                  <a:schemeClr val="accent2"/>
                </a:solidFill>
              </a:rPr>
              <a:t>POLITICKÁ ÚROVEŇ </a:t>
            </a:r>
            <a:br>
              <a:rPr lang="cs-CZ" sz="3600" b="1" dirty="0" smtClean="0">
                <a:solidFill>
                  <a:schemeClr val="accent2"/>
                </a:solidFill>
              </a:rPr>
            </a:br>
            <a:endParaRPr lang="cs-CZ" sz="3600" b="1" dirty="0">
              <a:solidFill>
                <a:schemeClr val="accent2"/>
              </a:solidFill>
            </a:endParaRPr>
          </a:p>
        </p:txBody>
      </p:sp>
      <p:sp>
        <p:nvSpPr>
          <p:cNvPr id="26627" name="Rectangle 3"/>
          <p:cNvSpPr>
            <a:spLocks noGrp="1" noChangeArrowheads="1"/>
          </p:cNvSpPr>
          <p:nvPr>
            <p:ph type="body" idx="1"/>
          </p:nvPr>
        </p:nvSpPr>
        <p:spPr>
          <a:xfrm>
            <a:off x="755576" y="1628800"/>
            <a:ext cx="8064896" cy="4525963"/>
          </a:xfrm>
        </p:spPr>
        <p:txBody>
          <a:bodyPr/>
          <a:lstStyle/>
          <a:p>
            <a:pPr>
              <a:buFontTx/>
              <a:buChar char="-"/>
            </a:pPr>
            <a:r>
              <a:rPr lang="cs-CZ" sz="2800" dirty="0" smtClean="0"/>
              <a:t>Zdravotní důsledky politických rozhodnutí</a:t>
            </a:r>
          </a:p>
          <a:p>
            <a:pPr>
              <a:buFontTx/>
              <a:buChar char="-"/>
            </a:pPr>
            <a:r>
              <a:rPr lang="cs-CZ" sz="2800" dirty="0" smtClean="0"/>
              <a:t>Krátký časový horizont</a:t>
            </a:r>
          </a:p>
          <a:p>
            <a:pPr>
              <a:buFontTx/>
              <a:buChar char="-"/>
            </a:pPr>
            <a:r>
              <a:rPr lang="cs-CZ" sz="2800" dirty="0" smtClean="0"/>
              <a:t>Podcenění koncepční práce</a:t>
            </a:r>
          </a:p>
          <a:p>
            <a:pPr>
              <a:buFontTx/>
              <a:buChar char="-"/>
            </a:pPr>
            <a:r>
              <a:rPr lang="cs-CZ" sz="2800" dirty="0" smtClean="0"/>
              <a:t>Rozhodování s velkým dosahem bez dostatečných informací</a:t>
            </a:r>
          </a:p>
          <a:p>
            <a:pPr>
              <a:buFontTx/>
              <a:buChar char="-"/>
            </a:pPr>
            <a:r>
              <a:rPr lang="cs-CZ" sz="2800" dirty="0" smtClean="0"/>
              <a:t>Podcenění úlohy řízení, koordinace a kontroly</a:t>
            </a:r>
          </a:p>
          <a:p>
            <a:pPr>
              <a:buFontTx/>
              <a:buChar char="-"/>
            </a:pPr>
            <a:r>
              <a:rPr lang="cs-CZ" sz="2800" dirty="0" smtClean="0"/>
              <a:t>Prosazování dílčích individuálních a skupinových zájmů</a:t>
            </a:r>
          </a:p>
          <a:p>
            <a:pPr>
              <a:buFontTx/>
              <a:buChar char="-"/>
            </a:pPr>
            <a:endParaRPr lang="cs-CZ" sz="28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284464" y="188640"/>
            <a:ext cx="748665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cs-CZ" sz="3600" b="1" dirty="0">
                <a:solidFill>
                  <a:schemeClr val="accent2"/>
                </a:solidFill>
              </a:rPr>
              <a:t>PŘÍČINY </a:t>
            </a:r>
            <a:r>
              <a:rPr lang="cs-CZ" sz="3600" b="1" dirty="0" smtClean="0">
                <a:solidFill>
                  <a:schemeClr val="accent2"/>
                </a:solidFill>
              </a:rPr>
              <a:t>PLÝTVÁNÍ - </a:t>
            </a:r>
            <a:r>
              <a:rPr lang="cs-CZ" sz="3600" b="1" dirty="0" smtClean="0">
                <a:solidFill>
                  <a:schemeClr val="accent2"/>
                </a:solidFill>
              </a:rPr>
              <a:t>MANAŽERSKÁ ÚROVEŇ</a:t>
            </a:r>
            <a:endParaRPr lang="cs-CZ" sz="3600" b="1" dirty="0">
              <a:solidFill>
                <a:schemeClr val="accent2"/>
              </a:solidFill>
            </a:endParaRPr>
          </a:p>
        </p:txBody>
      </p:sp>
      <p:sp>
        <p:nvSpPr>
          <p:cNvPr id="29699" name="Rectangle 3"/>
          <p:cNvSpPr>
            <a:spLocks noChangeArrowheads="1"/>
          </p:cNvSpPr>
          <p:nvPr/>
        </p:nvSpPr>
        <p:spPr bwMode="auto">
          <a:xfrm>
            <a:off x="539552" y="1412776"/>
            <a:ext cx="8136904" cy="4782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457200" indent="-457200">
              <a:spcBef>
                <a:spcPct val="20000"/>
              </a:spcBef>
              <a:buFont typeface="Arial" pitchFamily="34" charset="0"/>
              <a:buChar char="•"/>
            </a:pPr>
            <a:r>
              <a:rPr lang="cs-CZ" sz="2800" dirty="0" smtClean="0"/>
              <a:t>Při rozhodování je žádoucí zohlednit souhrnné </a:t>
            </a:r>
            <a:r>
              <a:rPr lang="cs-CZ" sz="2800" dirty="0"/>
              <a:t>funkce jednotlivých komponent zdravotnického systému </a:t>
            </a:r>
            <a:endParaRPr lang="cs-CZ" sz="2800" dirty="0" smtClean="0"/>
          </a:p>
          <a:p>
            <a:pPr marL="914400" lvl="1" indent="-457200">
              <a:spcBef>
                <a:spcPct val="20000"/>
              </a:spcBef>
              <a:buFont typeface="Arial" pitchFamily="34" charset="0"/>
              <a:buChar char="•"/>
            </a:pPr>
            <a:r>
              <a:rPr lang="cs-CZ" sz="2000" dirty="0" smtClean="0"/>
              <a:t>a </a:t>
            </a:r>
            <a:r>
              <a:rPr lang="cs-CZ" sz="2000" dirty="0"/>
              <a:t>nejen hospodaření s materiálem (zásoby), zajištění dopravy a dalších technických služeb,  personální skladby (věková a kvalifikační struktura) apod</a:t>
            </a:r>
            <a:r>
              <a:rPr lang="cs-CZ" sz="2000" dirty="0" smtClean="0"/>
              <a:t>.</a:t>
            </a:r>
          </a:p>
          <a:p>
            <a:pPr marL="457200" indent="-457200">
              <a:spcBef>
                <a:spcPct val="20000"/>
              </a:spcBef>
              <a:buFont typeface="Arial" pitchFamily="34" charset="0"/>
              <a:buChar char="•"/>
            </a:pPr>
            <a:r>
              <a:rPr lang="cs-CZ" sz="2800" dirty="0" smtClean="0"/>
              <a:t>K plýtvání nemusí vést jen nedbalost, ale např. i nemístná horlivost, nebo dokonce šikovnost manažera, který dokáže prosadit zájmy určitého zdravotnického zařízení na úkor ostatních článků zdravotnického systému.</a:t>
            </a:r>
          </a:p>
          <a:p>
            <a:pPr>
              <a:spcBef>
                <a:spcPct val="20000"/>
              </a:spcBef>
            </a:pPr>
            <a:r>
              <a:rPr lang="cs-CZ" sz="2800" dirty="0" smtClean="0"/>
              <a:t> </a:t>
            </a:r>
            <a:endParaRPr lang="cs-CZ" sz="28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755576" y="257825"/>
            <a:ext cx="721995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cs-CZ" sz="3600" b="1" dirty="0">
                <a:solidFill>
                  <a:schemeClr val="accent2"/>
                </a:solidFill>
              </a:rPr>
              <a:t>PŘÍČINY </a:t>
            </a:r>
            <a:r>
              <a:rPr lang="cs-CZ" sz="3600" b="1" dirty="0" smtClean="0">
                <a:solidFill>
                  <a:schemeClr val="accent2"/>
                </a:solidFill>
              </a:rPr>
              <a:t>PLÝTVÁNÍ - </a:t>
            </a:r>
            <a:r>
              <a:rPr lang="cs-CZ" sz="3600" b="1" dirty="0" smtClean="0">
                <a:solidFill>
                  <a:schemeClr val="accent2"/>
                </a:solidFill>
              </a:rPr>
              <a:t>ZDRAVOTNIČTÍ PRACOVNÍCI</a:t>
            </a:r>
            <a:r>
              <a:rPr lang="cs-CZ" sz="4400" b="1" dirty="0" smtClean="0">
                <a:solidFill>
                  <a:schemeClr val="accent2"/>
                </a:solidFill>
              </a:rPr>
              <a:t> </a:t>
            </a:r>
            <a:endParaRPr lang="cs-CZ" sz="4400" b="1" dirty="0">
              <a:solidFill>
                <a:schemeClr val="accent2"/>
              </a:solidFill>
            </a:endParaRPr>
          </a:p>
        </p:txBody>
      </p:sp>
      <p:sp>
        <p:nvSpPr>
          <p:cNvPr id="32771" name="Rectangle 3"/>
          <p:cNvSpPr>
            <a:spLocks noChangeArrowheads="1"/>
          </p:cNvSpPr>
          <p:nvPr/>
        </p:nvSpPr>
        <p:spPr bwMode="auto">
          <a:xfrm>
            <a:off x="612700" y="1666661"/>
            <a:ext cx="7919739" cy="450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pPr>
            <a:r>
              <a:rPr lang="cs-CZ" sz="2800" dirty="0" smtClean="0"/>
              <a:t>Určitý </a:t>
            </a:r>
            <a:r>
              <a:rPr lang="cs-CZ" sz="2800" dirty="0"/>
              <a:t>systém odměňování vyvolává práci zbytečnou či nákladnou, nebo vede k nízké produktivitě, či dokonce k nečinnosti. Takový systém by měl být změněn, </a:t>
            </a:r>
            <a:r>
              <a:rPr lang="cs-CZ" sz="2800" dirty="0" smtClean="0"/>
              <a:t>a ne </a:t>
            </a:r>
            <a:r>
              <a:rPr lang="cs-CZ" sz="2800" dirty="0"/>
              <a:t>tolerován, nebo dokonce zneužíván. </a:t>
            </a:r>
            <a:endParaRPr lang="cs-CZ" sz="2800" dirty="0" smtClean="0"/>
          </a:p>
          <a:p>
            <a:pPr>
              <a:spcBef>
                <a:spcPct val="20000"/>
              </a:spcBef>
            </a:pPr>
            <a:r>
              <a:rPr lang="cs-CZ" sz="2800" dirty="0" smtClean="0"/>
              <a:t>Zdravotničtí pracovníci jsou někdy okolnostmi vedeni k tomu, že kladou větší důraz na léčbu než na prevenci, anebo že svou pozornost věnují spíše velmi komplikovaným a nákladným postupům a výjimečným případům, než řešení prioritních zdravotních problémů.</a:t>
            </a:r>
            <a:endParaRPr lang="cs-CZ" sz="2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476250" y="522288"/>
            <a:ext cx="721995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cs-CZ" sz="4400" b="1" dirty="0">
                <a:solidFill>
                  <a:schemeClr val="accent2"/>
                </a:solidFill>
              </a:rPr>
              <a:t>PŘÍČINY PLÝTVÁNÍ </a:t>
            </a:r>
            <a:r>
              <a:rPr lang="cs-CZ" sz="4400" b="1" dirty="0" smtClean="0">
                <a:solidFill>
                  <a:schemeClr val="accent2"/>
                </a:solidFill>
              </a:rPr>
              <a:t>- </a:t>
            </a:r>
            <a:r>
              <a:rPr lang="cs-CZ" sz="4400" b="1" dirty="0" smtClean="0">
                <a:solidFill>
                  <a:schemeClr val="accent2"/>
                </a:solidFill>
              </a:rPr>
              <a:t>PŘÍJEMCI</a:t>
            </a:r>
          </a:p>
          <a:p>
            <a:pPr algn="ctr"/>
            <a:endParaRPr lang="cs-CZ" sz="4400" b="1" dirty="0">
              <a:solidFill>
                <a:schemeClr val="accent2"/>
              </a:solidFill>
            </a:endParaRPr>
          </a:p>
        </p:txBody>
      </p:sp>
      <p:sp>
        <p:nvSpPr>
          <p:cNvPr id="34819" name="Rectangle 3"/>
          <p:cNvSpPr>
            <a:spLocks noChangeArrowheads="1"/>
          </p:cNvSpPr>
          <p:nvPr/>
        </p:nvSpPr>
        <p:spPr bwMode="auto">
          <a:xfrm>
            <a:off x="723900" y="1695450"/>
            <a:ext cx="8020050" cy="476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pPr>
            <a:r>
              <a:rPr lang="cs-CZ" sz="3200" dirty="0" smtClean="0"/>
              <a:t>K</a:t>
            </a:r>
            <a:r>
              <a:rPr lang="cs-CZ" sz="3200" dirty="0"/>
              <a:t> plýtvání vede jak snížená dostupnost zdravotnických služeb, tak přehnané požadavky. Někteří nemocní se mohou mylně domnívat, že zdravotní službu nepotřebují, jiní naopak mají tendenci zneužívat zdravotní systém. Jak vhodná informovanost, tak jasná pravidla mohou snížit dosavadní plýtvání.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00050" y="731838"/>
            <a:ext cx="7696200" cy="1143000"/>
          </a:xfrm>
        </p:spPr>
        <p:txBody>
          <a:bodyPr/>
          <a:lstStyle/>
          <a:p>
            <a:r>
              <a:rPr lang="cs-CZ" b="1" dirty="0">
                <a:solidFill>
                  <a:schemeClr val="accent2"/>
                </a:solidFill>
              </a:rPr>
              <a:t>PŘÍČINY </a:t>
            </a:r>
            <a:r>
              <a:rPr lang="cs-CZ" b="1" dirty="0" smtClean="0">
                <a:solidFill>
                  <a:schemeClr val="accent2"/>
                </a:solidFill>
              </a:rPr>
              <a:t>PLÝTVÁNÍ</a:t>
            </a:r>
            <a:endParaRPr lang="cs-CZ" b="1" dirty="0">
              <a:solidFill>
                <a:schemeClr val="accent2"/>
              </a:solidFill>
            </a:endParaRPr>
          </a:p>
        </p:txBody>
      </p:sp>
      <p:sp>
        <p:nvSpPr>
          <p:cNvPr id="36867" name="Rectangle 3"/>
          <p:cNvSpPr>
            <a:spLocks noGrp="1" noChangeArrowheads="1"/>
          </p:cNvSpPr>
          <p:nvPr>
            <p:ph type="body" idx="1"/>
          </p:nvPr>
        </p:nvSpPr>
        <p:spPr>
          <a:xfrm>
            <a:off x="611560" y="1988840"/>
            <a:ext cx="7943850" cy="3135313"/>
          </a:xfrm>
        </p:spPr>
        <p:txBody>
          <a:bodyPr/>
          <a:lstStyle/>
          <a:p>
            <a:pPr marL="0" indent="0">
              <a:buFontTx/>
              <a:buNone/>
            </a:pPr>
            <a:r>
              <a:rPr lang="cs-CZ" sz="4000" dirty="0"/>
              <a:t>Citlivým, těžkým a obtížně zvladatelným problémem jsou podvody a korupce spolu s neúčinnou kontrolou a postihy.</a:t>
            </a:r>
            <a:r>
              <a:rPr lang="cs-CZ" dirty="0"/>
              <a: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42900" y="712788"/>
            <a:ext cx="8229600" cy="1143000"/>
          </a:xfrm>
        </p:spPr>
        <p:txBody>
          <a:bodyPr/>
          <a:lstStyle/>
          <a:p>
            <a:r>
              <a:rPr lang="cs-CZ" b="1" dirty="0">
                <a:solidFill>
                  <a:schemeClr val="accent2"/>
                </a:solidFill>
              </a:rPr>
              <a:t>PŘÍČINY </a:t>
            </a:r>
            <a:r>
              <a:rPr lang="cs-CZ" b="1" dirty="0" smtClean="0">
                <a:solidFill>
                  <a:schemeClr val="accent2"/>
                </a:solidFill>
              </a:rPr>
              <a:t>PLÝTVÁNÍ</a:t>
            </a:r>
            <a:endParaRPr lang="cs-CZ" b="1" dirty="0">
              <a:solidFill>
                <a:schemeClr val="accent2"/>
              </a:solidFill>
            </a:endParaRPr>
          </a:p>
        </p:txBody>
      </p:sp>
      <p:sp>
        <p:nvSpPr>
          <p:cNvPr id="37891" name="Rectangle 3"/>
          <p:cNvSpPr>
            <a:spLocks noGrp="1" noChangeArrowheads="1"/>
          </p:cNvSpPr>
          <p:nvPr>
            <p:ph type="body" idx="1"/>
          </p:nvPr>
        </p:nvSpPr>
        <p:spPr>
          <a:xfrm>
            <a:off x="611560" y="1844824"/>
            <a:ext cx="7696200" cy="3859212"/>
          </a:xfrm>
        </p:spPr>
        <p:txBody>
          <a:bodyPr/>
          <a:lstStyle/>
          <a:p>
            <a:pPr marL="0" indent="0">
              <a:buFontTx/>
              <a:buNone/>
            </a:pPr>
            <a:r>
              <a:rPr lang="cs-CZ" sz="4000" dirty="0"/>
              <a:t>Jakákoli pravidla spravedlivé a hospodárné alokace zdrojů jsou devastována, pokud se zdroje stávají předmětem nepotrestaných podvodů </a:t>
            </a:r>
            <a:r>
              <a:rPr lang="cs-CZ" sz="4000" dirty="0" smtClean="0"/>
              <a:t>a krádeží</a:t>
            </a:r>
            <a:r>
              <a:rPr lang="cs-CZ" sz="4000" dirty="0"/>
              <a:t>.</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533400" y="274638"/>
            <a:ext cx="8229600" cy="1143000"/>
          </a:xfrm>
        </p:spPr>
        <p:txBody>
          <a:bodyPr/>
          <a:lstStyle/>
          <a:p>
            <a:r>
              <a:rPr lang="cs-CZ" sz="4000" b="1" dirty="0">
                <a:solidFill>
                  <a:schemeClr val="accent2"/>
                </a:solidFill>
              </a:rPr>
              <a:t>NA KOLIK PLÝTVÁNÍ PŘIJDE 1</a:t>
            </a:r>
            <a:r>
              <a:rPr lang="cs-CZ" sz="4000" dirty="0"/>
              <a:t> </a:t>
            </a:r>
          </a:p>
        </p:txBody>
      </p:sp>
      <p:sp>
        <p:nvSpPr>
          <p:cNvPr id="38915" name="Rectangle 3"/>
          <p:cNvSpPr>
            <a:spLocks noGrp="1" noChangeArrowheads="1"/>
          </p:cNvSpPr>
          <p:nvPr>
            <p:ph type="body" idx="1"/>
          </p:nvPr>
        </p:nvSpPr>
        <p:spPr>
          <a:xfrm>
            <a:off x="781050" y="1504950"/>
            <a:ext cx="8020050" cy="4525963"/>
          </a:xfrm>
        </p:spPr>
        <p:txBody>
          <a:bodyPr/>
          <a:lstStyle/>
          <a:p>
            <a:pPr marL="0" indent="0">
              <a:buFontTx/>
              <a:buNone/>
            </a:pPr>
            <a:r>
              <a:rPr lang="cs-CZ" sz="3600" dirty="0"/>
              <a:t>Jsou k dispozici jen odhady. Nejsou dostatečně specifikovány pojmy, chybí potřebné informace i věrohodné a srovnatelné metody rozboru. Odhaduje se, že plýtvání dosahuje až 50% nákladů na zdravotnictví a že z toho až polovina je způsobena nízkou produktivitou.</a:t>
            </a:r>
            <a:r>
              <a:rPr lang="cs-CZ" dirty="0"/>
              <a:t>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cs-CZ" sz="4000" b="1" dirty="0">
                <a:solidFill>
                  <a:schemeClr val="accent2"/>
                </a:solidFill>
              </a:rPr>
              <a:t>NA KOLIK PLÝTVÁNÍ PŘIJDE 2</a:t>
            </a:r>
          </a:p>
        </p:txBody>
      </p:sp>
      <p:sp>
        <p:nvSpPr>
          <p:cNvPr id="39939" name="Rectangle 3"/>
          <p:cNvSpPr>
            <a:spLocks noGrp="1" noChangeArrowheads="1"/>
          </p:cNvSpPr>
          <p:nvPr>
            <p:ph type="body" idx="1"/>
          </p:nvPr>
        </p:nvSpPr>
        <p:spPr>
          <a:xfrm>
            <a:off x="704850" y="1181100"/>
            <a:ext cx="7981950" cy="4926013"/>
          </a:xfrm>
        </p:spPr>
        <p:txBody>
          <a:bodyPr/>
          <a:lstStyle/>
          <a:p>
            <a:pPr marL="0" indent="0">
              <a:buFontTx/>
              <a:buNone/>
            </a:pPr>
            <a:r>
              <a:rPr lang="cs-CZ" sz="3600" dirty="0"/>
              <a:t>Řada forem plýtvání se jen obtížně kvantifikuje. Např., když zdravotnický pracovník nemá možnost uplatnit svou kvalifikaci nebo když je systémem veden k pasivitě, popřípadě je frustrován a demotivován, potom klesá nejenom jeho výkonnost, ale i zájem o takové aktivity, které by problém plýtvání pomohly řešit.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552450" y="731838"/>
            <a:ext cx="8229600" cy="1143000"/>
          </a:xfrm>
        </p:spPr>
        <p:txBody>
          <a:bodyPr/>
          <a:lstStyle/>
          <a:p>
            <a:r>
              <a:rPr lang="cs-CZ" b="1" dirty="0">
                <a:solidFill>
                  <a:schemeClr val="accent2"/>
                </a:solidFill>
              </a:rPr>
              <a:t>JAK OMEZIT  PLÝTVÁNÍ  1</a:t>
            </a:r>
          </a:p>
        </p:txBody>
      </p:sp>
      <p:sp>
        <p:nvSpPr>
          <p:cNvPr id="40963" name="Rectangle 3"/>
          <p:cNvSpPr>
            <a:spLocks noGrp="1" noChangeArrowheads="1"/>
          </p:cNvSpPr>
          <p:nvPr>
            <p:ph type="body" idx="1"/>
          </p:nvPr>
        </p:nvSpPr>
        <p:spPr>
          <a:xfrm>
            <a:off x="990600" y="2133600"/>
            <a:ext cx="7886700" cy="4011613"/>
          </a:xfrm>
        </p:spPr>
        <p:txBody>
          <a:bodyPr/>
          <a:lstStyle/>
          <a:p>
            <a:pPr marL="0" indent="0">
              <a:buFontTx/>
              <a:buNone/>
            </a:pPr>
            <a:r>
              <a:rPr lang="cs-CZ" sz="3600" dirty="0"/>
              <a:t>Odhaduje se, že náležitou lékovou politikou, monitorováním nákladů, průběžnou kvantifikací potřeb, náležitým skladováním, preskripcí a vhodným poučením pacientů by bylo možné ušetřit až 85% nákladů na léky.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514350" y="684213"/>
            <a:ext cx="8229600" cy="1143000"/>
          </a:xfrm>
        </p:spPr>
        <p:txBody>
          <a:bodyPr/>
          <a:lstStyle/>
          <a:p>
            <a:r>
              <a:rPr lang="cs-CZ" sz="4000" b="1" dirty="0">
                <a:solidFill>
                  <a:schemeClr val="accent2"/>
                </a:solidFill>
              </a:rPr>
              <a:t>ZDRAVOTNÍ VÝCHOVA</a:t>
            </a:r>
            <a:br>
              <a:rPr lang="cs-CZ" sz="4000" b="1" dirty="0">
                <a:solidFill>
                  <a:schemeClr val="accent2"/>
                </a:solidFill>
              </a:rPr>
            </a:br>
            <a:r>
              <a:rPr lang="cs-CZ" sz="4000" b="1" dirty="0">
                <a:solidFill>
                  <a:schemeClr val="accent2"/>
                </a:solidFill>
              </a:rPr>
              <a:t>základní členění</a:t>
            </a:r>
          </a:p>
        </p:txBody>
      </p:sp>
      <p:sp>
        <p:nvSpPr>
          <p:cNvPr id="153603" name="Rectangle 3"/>
          <p:cNvSpPr>
            <a:spLocks noGrp="1" noChangeArrowheads="1"/>
          </p:cNvSpPr>
          <p:nvPr>
            <p:ph type="body" idx="1"/>
          </p:nvPr>
        </p:nvSpPr>
        <p:spPr>
          <a:xfrm>
            <a:off x="611560" y="2276872"/>
            <a:ext cx="6429375" cy="3382963"/>
          </a:xfrm>
        </p:spPr>
        <p:txBody>
          <a:bodyPr/>
          <a:lstStyle/>
          <a:p>
            <a:r>
              <a:rPr lang="cs-CZ" sz="4000" dirty="0"/>
              <a:t>Edukace pacientů</a:t>
            </a:r>
          </a:p>
          <a:p>
            <a:r>
              <a:rPr lang="cs-CZ" sz="4000" dirty="0"/>
              <a:t>Varování před zdravotními riziky</a:t>
            </a:r>
          </a:p>
          <a:p>
            <a:r>
              <a:rPr lang="cs-CZ" sz="4000" dirty="0"/>
              <a:t>Výchova ke zdraví</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14350" y="427038"/>
            <a:ext cx="8229600" cy="1143000"/>
          </a:xfrm>
        </p:spPr>
        <p:txBody>
          <a:bodyPr/>
          <a:lstStyle/>
          <a:p>
            <a:r>
              <a:rPr lang="cs-CZ" b="1" dirty="0">
                <a:solidFill>
                  <a:schemeClr val="accent2"/>
                </a:solidFill>
              </a:rPr>
              <a:t>JAK OMEZIT  PLÝTVÁNÍ  2</a:t>
            </a:r>
          </a:p>
        </p:txBody>
      </p:sp>
      <p:sp>
        <p:nvSpPr>
          <p:cNvPr id="41987" name="Rectangle 3"/>
          <p:cNvSpPr>
            <a:spLocks noGrp="1" noChangeArrowheads="1"/>
          </p:cNvSpPr>
          <p:nvPr>
            <p:ph type="body" idx="1"/>
          </p:nvPr>
        </p:nvSpPr>
        <p:spPr>
          <a:xfrm>
            <a:off x="952500" y="1695450"/>
            <a:ext cx="7791450" cy="4011613"/>
          </a:xfrm>
        </p:spPr>
        <p:txBody>
          <a:bodyPr/>
          <a:lstStyle/>
          <a:p>
            <a:pPr marL="0" indent="0">
              <a:lnSpc>
                <a:spcPct val="90000"/>
              </a:lnSpc>
              <a:spcBef>
                <a:spcPct val="0"/>
              </a:spcBef>
              <a:buFontTx/>
              <a:buNone/>
            </a:pPr>
            <a:r>
              <a:rPr lang="cs-CZ" sz="3600" b="1" dirty="0"/>
              <a:t>Posílení informační </a:t>
            </a:r>
          </a:p>
          <a:p>
            <a:pPr marL="0" indent="0">
              <a:lnSpc>
                <a:spcPct val="90000"/>
              </a:lnSpc>
              <a:spcBef>
                <a:spcPct val="0"/>
              </a:spcBef>
              <a:buFontTx/>
              <a:buNone/>
            </a:pPr>
            <a:r>
              <a:rPr lang="cs-CZ" sz="3600" b="1" dirty="0"/>
              <a:t>a výzkumné práce </a:t>
            </a:r>
          </a:p>
          <a:p>
            <a:pPr marL="0" indent="0">
              <a:lnSpc>
                <a:spcPct val="90000"/>
              </a:lnSpc>
              <a:buFontTx/>
              <a:buNone/>
            </a:pPr>
            <a:r>
              <a:rPr lang="cs-CZ" sz="3600" dirty="0"/>
              <a:t>Sběr, analýza a plné využívání informací patří k poměrně nákladným činnostem. Zkušenost však mnohokrát doložila, že nejnákladnější je neznalost.</a:t>
            </a:r>
            <a:r>
              <a:rPr lang="cs-CZ" sz="3600" b="1" dirty="0"/>
              <a:t>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361950" y="274638"/>
            <a:ext cx="8229600" cy="1143000"/>
          </a:xfrm>
        </p:spPr>
        <p:txBody>
          <a:bodyPr/>
          <a:lstStyle/>
          <a:p>
            <a:r>
              <a:rPr lang="cs-CZ" b="1" dirty="0">
                <a:solidFill>
                  <a:schemeClr val="accent2"/>
                </a:solidFill>
              </a:rPr>
              <a:t>JAK OMEZIT  PLÝTVÁNÍ  3</a:t>
            </a:r>
          </a:p>
        </p:txBody>
      </p:sp>
      <p:sp>
        <p:nvSpPr>
          <p:cNvPr id="43011" name="Rectangle 3"/>
          <p:cNvSpPr>
            <a:spLocks noGrp="1" noChangeArrowheads="1"/>
          </p:cNvSpPr>
          <p:nvPr>
            <p:ph type="body" idx="1"/>
          </p:nvPr>
        </p:nvSpPr>
        <p:spPr>
          <a:xfrm>
            <a:off x="800100" y="1371600"/>
            <a:ext cx="8058150" cy="4964113"/>
          </a:xfrm>
        </p:spPr>
        <p:txBody>
          <a:bodyPr/>
          <a:lstStyle/>
          <a:p>
            <a:pPr marL="0" indent="0">
              <a:buFontTx/>
              <a:buNone/>
            </a:pPr>
            <a:r>
              <a:rPr lang="cs-CZ" sz="3600" b="1" dirty="0"/>
              <a:t>Politická rozhodnutí </a:t>
            </a:r>
            <a:r>
              <a:rPr lang="cs-CZ" sz="3600" dirty="0"/>
              <a:t>jsou komplikována skutečností, že musí být šita na míru konkrétního systému. Je důležité si uvědomit, že výsledky výzkumu v mnoha oborech medicíny lze převzít ze zahraničí, ale hlavní podíl užitečného výzkumu v oblasti veřejného zdravotnictví se musí udělat doma.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07988"/>
            <a:ext cx="8229600" cy="1143000"/>
          </a:xfrm>
        </p:spPr>
        <p:txBody>
          <a:bodyPr/>
          <a:lstStyle/>
          <a:p>
            <a:r>
              <a:rPr lang="cs-CZ" b="1" dirty="0">
                <a:solidFill>
                  <a:schemeClr val="accent2"/>
                </a:solidFill>
              </a:rPr>
              <a:t>JAK OMEZIT  PLÝTVÁNÍ  4</a:t>
            </a:r>
          </a:p>
        </p:txBody>
      </p:sp>
      <p:sp>
        <p:nvSpPr>
          <p:cNvPr id="44035" name="Rectangle 3"/>
          <p:cNvSpPr>
            <a:spLocks noGrp="1" noChangeArrowheads="1"/>
          </p:cNvSpPr>
          <p:nvPr>
            <p:ph type="body" idx="1"/>
          </p:nvPr>
        </p:nvSpPr>
        <p:spPr>
          <a:xfrm>
            <a:off x="933450" y="1619250"/>
            <a:ext cx="7829550" cy="4525963"/>
          </a:xfrm>
        </p:spPr>
        <p:txBody>
          <a:bodyPr/>
          <a:lstStyle/>
          <a:p>
            <a:pPr marL="0" indent="0">
              <a:buFontTx/>
              <a:buNone/>
            </a:pPr>
            <a:r>
              <a:rPr lang="cs-CZ" sz="3600" dirty="0"/>
              <a:t>V úvahu přichází např. koncepční práce, (cílevědomá tvorba, realizace i hodnocení zdravotní politiky, a to v návaznosti na veřejnou kontrolu) rozhodování o síti zdravotnických zařízení, změna pravidel pojištění, legislativní práce, některé ekonomické nástroje apod.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388938"/>
            <a:ext cx="8229600" cy="1143000"/>
          </a:xfrm>
        </p:spPr>
        <p:txBody>
          <a:bodyPr/>
          <a:lstStyle/>
          <a:p>
            <a:r>
              <a:rPr lang="cs-CZ" b="1" dirty="0">
                <a:solidFill>
                  <a:schemeClr val="accent2"/>
                </a:solidFill>
              </a:rPr>
              <a:t>JAK OMEZIT  PLÝTVÁNÍ  5</a:t>
            </a:r>
          </a:p>
        </p:txBody>
      </p:sp>
      <p:sp>
        <p:nvSpPr>
          <p:cNvPr id="45059" name="Rectangle 3"/>
          <p:cNvSpPr>
            <a:spLocks noGrp="1" noChangeArrowheads="1"/>
          </p:cNvSpPr>
          <p:nvPr>
            <p:ph type="body" idx="1"/>
          </p:nvPr>
        </p:nvSpPr>
        <p:spPr>
          <a:xfrm>
            <a:off x="952500" y="1619250"/>
            <a:ext cx="7943850" cy="4525963"/>
          </a:xfrm>
        </p:spPr>
        <p:txBody>
          <a:bodyPr/>
          <a:lstStyle/>
          <a:p>
            <a:pPr marL="0" indent="0">
              <a:buFontTx/>
              <a:buNone/>
            </a:pPr>
            <a:r>
              <a:rPr lang="cs-CZ" sz="3600" b="1" dirty="0"/>
              <a:t>Změny v řízení (management) </a:t>
            </a:r>
            <a:r>
              <a:rPr lang="cs-CZ" sz="3600" dirty="0"/>
              <a:t>-</a:t>
            </a:r>
            <a:r>
              <a:rPr lang="cs-CZ" sz="3600" b="1" dirty="0"/>
              <a:t> </a:t>
            </a:r>
            <a:r>
              <a:rPr lang="cs-CZ" sz="3600" dirty="0"/>
              <a:t> např. lepší personální práce, automatizace provozu laboratoří, zlepšení skladového hospodářství, organizace dopravy apod. Důležité je posílit kompetence manažerů tak, aby mohli účinněji zasahovat proti plýtvání.</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514350" y="503238"/>
            <a:ext cx="8229600" cy="1143000"/>
          </a:xfrm>
        </p:spPr>
        <p:txBody>
          <a:bodyPr/>
          <a:lstStyle/>
          <a:p>
            <a:r>
              <a:rPr lang="cs-CZ" b="1" dirty="0">
                <a:solidFill>
                  <a:schemeClr val="accent2"/>
                </a:solidFill>
              </a:rPr>
              <a:t>JAK OMEZIT  PLÝTVÁNÍ  6</a:t>
            </a:r>
          </a:p>
        </p:txBody>
      </p:sp>
      <p:sp>
        <p:nvSpPr>
          <p:cNvPr id="46083" name="Rectangle 3"/>
          <p:cNvSpPr>
            <a:spLocks noGrp="1" noChangeArrowheads="1"/>
          </p:cNvSpPr>
          <p:nvPr>
            <p:ph type="body" idx="1"/>
          </p:nvPr>
        </p:nvSpPr>
        <p:spPr>
          <a:xfrm>
            <a:off x="914400" y="1943100"/>
            <a:ext cx="8229600" cy="4525963"/>
          </a:xfrm>
        </p:spPr>
        <p:txBody>
          <a:bodyPr/>
          <a:lstStyle/>
          <a:p>
            <a:pPr>
              <a:lnSpc>
                <a:spcPct val="90000"/>
              </a:lnSpc>
            </a:pPr>
            <a:r>
              <a:rPr lang="cs-CZ" sz="3600" b="1" dirty="0"/>
              <a:t>Odborná příprava zdravotnických pracovníků a jejich vhodná motivace </a:t>
            </a:r>
            <a:r>
              <a:rPr lang="cs-CZ" sz="3600" dirty="0"/>
              <a:t>– bude zřejmě hlavním nástrojem pro navození potřebných změn. </a:t>
            </a:r>
            <a:endParaRPr lang="cs-CZ" sz="3600" b="1" dirty="0"/>
          </a:p>
          <a:p>
            <a:pPr>
              <a:lnSpc>
                <a:spcPct val="90000"/>
              </a:lnSpc>
            </a:pPr>
            <a:r>
              <a:rPr lang="cs-CZ" sz="3600" b="1" dirty="0"/>
              <a:t>Výchova a styk s veřejností </a:t>
            </a:r>
            <a:r>
              <a:rPr lang="cs-CZ" sz="3600" dirty="0"/>
              <a:t>– je vedena snahou zlepšit využívání zdravotnických služeb občany.</a:t>
            </a:r>
            <a:r>
              <a:rPr lang="cs-CZ" dirty="0"/>
              <a:t>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9" name="Rectangle 3"/>
          <p:cNvSpPr>
            <a:spLocks noGrp="1" noChangeArrowheads="1"/>
          </p:cNvSpPr>
          <p:nvPr>
            <p:ph type="body" idx="1"/>
          </p:nvPr>
        </p:nvSpPr>
        <p:spPr>
          <a:xfrm>
            <a:off x="395288" y="1052513"/>
            <a:ext cx="8229600" cy="4525962"/>
          </a:xfrm>
        </p:spPr>
        <p:txBody>
          <a:bodyPr/>
          <a:lstStyle/>
          <a:p>
            <a:pPr algn="ctr">
              <a:buFontTx/>
              <a:buNone/>
            </a:pPr>
            <a:r>
              <a:rPr lang="cs-CZ" sz="6000" b="1" dirty="0">
                <a:solidFill>
                  <a:srgbClr val="CC3300"/>
                </a:solidFill>
              </a:rPr>
              <a:t>30</a:t>
            </a:r>
            <a:r>
              <a:rPr lang="cs-CZ" sz="6000" b="1" dirty="0">
                <a:solidFill>
                  <a:schemeClr val="accent2"/>
                </a:solidFill>
              </a:rPr>
              <a:t> </a:t>
            </a:r>
            <a:br>
              <a:rPr lang="cs-CZ" sz="6000" b="1" dirty="0">
                <a:solidFill>
                  <a:schemeClr val="accent2"/>
                </a:solidFill>
              </a:rPr>
            </a:br>
            <a:r>
              <a:rPr lang="cs-CZ" sz="4800" b="1" dirty="0">
                <a:solidFill>
                  <a:schemeClr val="accent2"/>
                </a:solidFill>
              </a:rPr>
              <a:t>PŘIDĚLOVÁNÍ ZDRAVOTNÍ PÉČE</a:t>
            </a:r>
            <a:br>
              <a:rPr lang="cs-CZ" sz="4800" b="1" dirty="0">
                <a:solidFill>
                  <a:schemeClr val="accent2"/>
                </a:solidFill>
              </a:rPr>
            </a:br>
            <a:r>
              <a:rPr lang="cs-CZ" sz="4800" b="1" dirty="0">
                <a:solidFill>
                  <a:schemeClr val="accent2"/>
                </a:solidFill>
              </a:rPr>
              <a:t>(RATIONING)</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cs-CZ" b="1" dirty="0">
                <a:solidFill>
                  <a:schemeClr val="accent2"/>
                </a:solidFill>
              </a:rPr>
              <a:t>CHYBNÁ INTERPRETACE</a:t>
            </a:r>
          </a:p>
        </p:txBody>
      </p:sp>
      <p:sp>
        <p:nvSpPr>
          <p:cNvPr id="95235" name="Rectangle 3"/>
          <p:cNvSpPr>
            <a:spLocks noGrp="1" noChangeArrowheads="1"/>
          </p:cNvSpPr>
          <p:nvPr>
            <p:ph type="body" idx="1"/>
          </p:nvPr>
        </p:nvSpPr>
        <p:spPr>
          <a:xfrm>
            <a:off x="1116013" y="1989138"/>
            <a:ext cx="6337300" cy="3484562"/>
          </a:xfrm>
        </p:spPr>
        <p:txBody>
          <a:bodyPr/>
          <a:lstStyle/>
          <a:p>
            <a:pPr marL="0" indent="0">
              <a:buFontTx/>
              <a:buNone/>
            </a:pPr>
            <a:r>
              <a:rPr lang="cs-CZ" sz="4000" b="1" dirty="0">
                <a:solidFill>
                  <a:schemeClr val="accent2"/>
                </a:solidFill>
              </a:rPr>
              <a:t>RATIONING</a:t>
            </a:r>
          </a:p>
          <a:p>
            <a:pPr marL="0" indent="0">
              <a:buFontTx/>
              <a:buNone/>
            </a:pPr>
            <a:endParaRPr lang="cs-CZ" dirty="0"/>
          </a:p>
          <a:p>
            <a:pPr marL="0" indent="0">
              <a:buFontTx/>
              <a:buNone/>
            </a:pPr>
            <a:r>
              <a:rPr lang="cs-CZ" b="1" dirty="0">
                <a:solidFill>
                  <a:schemeClr val="accent2"/>
                </a:solidFill>
              </a:rPr>
              <a:t>RACIONALIZACE PÉČE</a:t>
            </a:r>
            <a:r>
              <a:rPr lang="cs-CZ" dirty="0"/>
              <a:t> </a:t>
            </a:r>
          </a:p>
          <a:p>
            <a:pPr marL="0" indent="0">
              <a:buFontTx/>
              <a:buNone/>
            </a:pPr>
            <a:r>
              <a:rPr lang="cs-CZ" b="1" i="1" dirty="0">
                <a:solidFill>
                  <a:schemeClr val="accent2"/>
                </a:solidFill>
              </a:rPr>
              <a:t>rational</a:t>
            </a:r>
            <a:r>
              <a:rPr lang="cs-CZ" b="1" dirty="0">
                <a:solidFill>
                  <a:schemeClr val="accent2"/>
                </a:solidFill>
              </a:rPr>
              <a:t> - rozumný </a:t>
            </a:r>
          </a:p>
          <a:p>
            <a:pPr marL="0" indent="0">
              <a:buFontTx/>
              <a:buNone/>
            </a:pPr>
            <a:r>
              <a:rPr lang="cs-CZ" b="1" i="1" dirty="0">
                <a:solidFill>
                  <a:schemeClr val="accent2"/>
                </a:solidFill>
              </a:rPr>
              <a:t>rationalize</a:t>
            </a:r>
            <a:r>
              <a:rPr lang="cs-CZ" b="1" dirty="0">
                <a:solidFill>
                  <a:schemeClr val="accent2"/>
                </a:solidFill>
              </a:rPr>
              <a:t> - jednat racionálně</a:t>
            </a:r>
            <a:r>
              <a:rPr lang="cs-CZ" dirty="0"/>
              <a:t>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468313" y="620713"/>
            <a:ext cx="8229600" cy="1143000"/>
          </a:xfrm>
        </p:spPr>
        <p:txBody>
          <a:bodyPr/>
          <a:lstStyle/>
          <a:p>
            <a:r>
              <a:rPr lang="cs-CZ" b="1" dirty="0">
                <a:solidFill>
                  <a:schemeClr val="accent2"/>
                </a:solidFill>
              </a:rPr>
              <a:t>RATIONING - DEFINICE</a:t>
            </a:r>
          </a:p>
        </p:txBody>
      </p:sp>
      <p:sp>
        <p:nvSpPr>
          <p:cNvPr id="97283" name="Rectangle 3"/>
          <p:cNvSpPr>
            <a:spLocks noGrp="1" noChangeArrowheads="1"/>
          </p:cNvSpPr>
          <p:nvPr>
            <p:ph type="body" idx="1"/>
          </p:nvPr>
        </p:nvSpPr>
        <p:spPr>
          <a:xfrm>
            <a:off x="467544" y="1916832"/>
            <a:ext cx="8229600" cy="4049712"/>
          </a:xfrm>
        </p:spPr>
        <p:txBody>
          <a:bodyPr/>
          <a:lstStyle/>
          <a:p>
            <a:pPr marL="0" indent="0">
              <a:buFontTx/>
              <a:buNone/>
            </a:pPr>
            <a:r>
              <a:rPr lang="cs-CZ" sz="4000" dirty="0"/>
              <a:t>nalézání a ospravedlňování důvodů pro přidělování i nepřidělování vzácných zdrojů (zdravotnických služeb) některým lidem, kterým by mohly přinést užitek.</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body" idx="1"/>
          </p:nvPr>
        </p:nvSpPr>
        <p:spPr>
          <a:xfrm>
            <a:off x="755650" y="882650"/>
            <a:ext cx="8064500" cy="5975350"/>
          </a:xfrm>
        </p:spPr>
        <p:txBody>
          <a:bodyPr/>
          <a:lstStyle/>
          <a:p>
            <a:pPr marL="0" indent="0">
              <a:buFontTx/>
              <a:buNone/>
              <a:tabLst>
                <a:tab pos="0" algn="l"/>
              </a:tabLst>
            </a:pPr>
            <a:r>
              <a:rPr lang="cs-CZ" dirty="0"/>
              <a:t>Slovo </a:t>
            </a:r>
            <a:r>
              <a:rPr lang="cs-CZ" i="1" dirty="0"/>
              <a:t>rationing</a:t>
            </a:r>
            <a:r>
              <a:rPr lang="cs-CZ" dirty="0"/>
              <a:t> navozuje představu život ohrožující válečné nouze, kdy osobní ambice a přání musely jít stranou a byla dávána přednost společnému zájmu: usilovat o zajištění základních podmínek pro přežití a regulovat rozdělování nedostatkových komodit.</a:t>
            </a:r>
          </a:p>
          <a:p>
            <a:pPr marL="0" indent="0">
              <a:buFontTx/>
              <a:buNone/>
              <a:tabLst>
                <a:tab pos="0" algn="l"/>
              </a:tabLst>
            </a:pPr>
            <a:endParaRPr lang="cs-CZ" sz="1000" b="1" dirty="0">
              <a:solidFill>
                <a:schemeClr val="accent2"/>
              </a:solidFill>
            </a:endParaRPr>
          </a:p>
          <a:p>
            <a:pPr marL="0" indent="0">
              <a:buFontTx/>
              <a:buNone/>
              <a:tabLst>
                <a:tab pos="0" algn="l"/>
              </a:tabLst>
            </a:pPr>
            <a:r>
              <a:rPr lang="cs-CZ" dirty="0"/>
              <a:t>Jde o zdůvodňované omezování některých velmi nákladných  nebo </a:t>
            </a:r>
            <a:r>
              <a:rPr lang="cs-CZ" dirty="0"/>
              <a:t>odložitelných</a:t>
            </a:r>
            <a:r>
              <a:rPr lang="cs-CZ" dirty="0"/>
              <a:t> zdravotnických služeb.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830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body" idx="1"/>
          </p:nvPr>
        </p:nvSpPr>
        <p:spPr>
          <a:xfrm>
            <a:off x="900113" y="981075"/>
            <a:ext cx="7905750" cy="4752975"/>
          </a:xfrm>
        </p:spPr>
        <p:txBody>
          <a:bodyPr/>
          <a:lstStyle/>
          <a:p>
            <a:pPr marL="0" indent="0">
              <a:buFontTx/>
              <a:buNone/>
            </a:pPr>
            <a:r>
              <a:rPr lang="cs-CZ" sz="2800" b="1" dirty="0"/>
              <a:t>Listina základních práv a svobod (čl. 31) </a:t>
            </a:r>
          </a:p>
          <a:p>
            <a:pPr marL="0" indent="0">
              <a:buFontTx/>
              <a:buNone/>
            </a:pPr>
            <a:r>
              <a:rPr lang="cs-CZ" sz="2800" i="1" dirty="0"/>
              <a:t>„Každý má právo na ochranu zdraví. Občané mají na základě veřejného pojištění právo na bezplatnou zdravotní péči a na zdravotní pomůcky za podmínek, které stanoví zákon)“</a:t>
            </a:r>
            <a:r>
              <a:rPr lang="cs-CZ" sz="2800" dirty="0"/>
              <a:t> deklaruje právo občanů na zdravotní péči. </a:t>
            </a:r>
          </a:p>
          <a:p>
            <a:pPr marL="0" indent="0">
              <a:buFontTx/>
              <a:buNone/>
            </a:pPr>
            <a:endParaRPr lang="cs-CZ" sz="2800" dirty="0"/>
          </a:p>
          <a:p>
            <a:pPr marL="0" indent="0">
              <a:buFontTx/>
              <a:buNone/>
            </a:pPr>
            <a:r>
              <a:rPr lang="cs-CZ" sz="2800" b="1" dirty="0"/>
              <a:t>Toto právo by rozhodně nemělo být zavedením přidělování zdravotnických služeb dotčeno.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4626" name="Rectangle 2"/>
          <p:cNvSpPr>
            <a:spLocks noGrp="1" noChangeArrowheads="1"/>
          </p:cNvSpPr>
          <p:nvPr>
            <p:ph type="ctrTitle"/>
          </p:nvPr>
        </p:nvSpPr>
        <p:spPr/>
        <p:txBody>
          <a:bodyPr/>
          <a:lstStyle/>
          <a:p>
            <a:r>
              <a:rPr lang="cs-CZ" sz="5400" b="1" dirty="0">
                <a:solidFill>
                  <a:srgbClr val="CC3300"/>
                </a:solidFill>
              </a:rPr>
              <a:t>26</a:t>
            </a:r>
            <a:r>
              <a:rPr lang="cs-CZ" sz="4000" b="1" dirty="0">
                <a:solidFill>
                  <a:schemeClr val="accent2"/>
                </a:solidFill>
              </a:rPr>
              <a:t>  </a:t>
            </a:r>
            <a:r>
              <a:rPr lang="cs-CZ" sz="4000" b="1" dirty="0" smtClean="0">
                <a:solidFill>
                  <a:schemeClr val="accent2"/>
                </a:solidFill>
              </a:rPr>
              <a:t/>
            </a:r>
            <a:br>
              <a:rPr lang="cs-CZ" sz="4000" b="1" dirty="0" smtClean="0">
                <a:solidFill>
                  <a:schemeClr val="accent2"/>
                </a:solidFill>
              </a:rPr>
            </a:br>
            <a:r>
              <a:rPr lang="cs-CZ" sz="4000" b="1" dirty="0" smtClean="0">
                <a:solidFill>
                  <a:schemeClr val="accent2"/>
                </a:solidFill>
              </a:rPr>
              <a:t>ZDRAVOTNÍ </a:t>
            </a:r>
            <a:r>
              <a:rPr lang="cs-CZ" sz="4000" b="1" dirty="0">
                <a:solidFill>
                  <a:schemeClr val="accent2"/>
                </a:solidFill>
              </a:rPr>
              <a:t>GRAMOTNOST</a:t>
            </a:r>
          </a:p>
        </p:txBody>
      </p:sp>
      <p:sp>
        <p:nvSpPr>
          <p:cNvPr id="2" name="Podnadpis 1"/>
          <p:cNvSpPr>
            <a:spLocks noGrp="1"/>
          </p:cNvSpPr>
          <p:nvPr>
            <p:ph type="subTitle" idx="1"/>
          </p:nvPr>
        </p:nvSpPr>
        <p:spPr/>
        <p:txBody>
          <a:bodyPr/>
          <a:lstStyle/>
          <a:p>
            <a:endParaRPr lang="cs-CZ" dirty="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33CC"/>
                </a:solidFill>
              </a:rPr>
              <a:t>Rationing</a:t>
            </a:r>
            <a:endParaRPr lang="cs-CZ" b="1" dirty="0">
              <a:solidFill>
                <a:srgbClr val="0033CC"/>
              </a:solidFill>
            </a:endParaRPr>
          </a:p>
        </p:txBody>
      </p:sp>
      <p:sp>
        <p:nvSpPr>
          <p:cNvPr id="100354" name="Rectangle 2"/>
          <p:cNvSpPr>
            <a:spLocks noGrp="1" noChangeArrowheads="1"/>
          </p:cNvSpPr>
          <p:nvPr>
            <p:ph idx="1"/>
          </p:nvPr>
        </p:nvSpPr>
        <p:spPr>
          <a:xfrm>
            <a:off x="539552" y="1412776"/>
            <a:ext cx="8229600" cy="4525963"/>
          </a:xfrm>
        </p:spPr>
        <p:txBody>
          <a:bodyPr/>
          <a:lstStyle/>
          <a:p>
            <a:pPr>
              <a:lnSpc>
                <a:spcPct val="80000"/>
              </a:lnSpc>
            </a:pPr>
            <a:r>
              <a:rPr lang="cs-CZ" sz="2800" dirty="0"/>
              <a:t>Nemělo by tedy jít o odpírání základní </a:t>
            </a:r>
            <a:r>
              <a:rPr lang="cs-CZ" sz="2800" dirty="0" smtClean="0"/>
              <a:t>a neodkladné </a:t>
            </a:r>
            <a:r>
              <a:rPr lang="cs-CZ" sz="2800" dirty="0"/>
              <a:t>zdravotní </a:t>
            </a:r>
            <a:r>
              <a:rPr lang="cs-CZ" sz="2800" dirty="0" smtClean="0"/>
              <a:t>péče. </a:t>
            </a:r>
          </a:p>
          <a:p>
            <a:pPr>
              <a:lnSpc>
                <a:spcPct val="80000"/>
              </a:lnSpc>
            </a:pPr>
            <a:r>
              <a:rPr lang="cs-CZ" sz="2800" dirty="0" smtClean="0"/>
              <a:t>Spíše jde o </a:t>
            </a:r>
            <a:r>
              <a:rPr lang="cs-CZ" sz="2800" dirty="0"/>
              <a:t>určitou formu restrukturalizace poskytovaných zdravotnických služeb v návaznosti na možnosti zdravotnického systému. </a:t>
            </a:r>
            <a:endParaRPr lang="cs-CZ" sz="2800" dirty="0" smtClean="0"/>
          </a:p>
          <a:p>
            <a:pPr>
              <a:lnSpc>
                <a:spcPct val="80000"/>
              </a:lnSpc>
            </a:pPr>
            <a:r>
              <a:rPr lang="cs-CZ" sz="2800" dirty="0" smtClean="0"/>
              <a:t>I </a:t>
            </a:r>
            <a:r>
              <a:rPr lang="cs-CZ" sz="2800" dirty="0"/>
              <a:t>když ekonomické hledisko hraje v této souvislosti významnou úlohu, nemělo by se jednat o jediné kritérium. </a:t>
            </a:r>
            <a:endParaRPr lang="cs-CZ" sz="2800" dirty="0" smtClean="0"/>
          </a:p>
          <a:p>
            <a:pPr>
              <a:lnSpc>
                <a:spcPct val="80000"/>
              </a:lnSpc>
            </a:pPr>
            <a:r>
              <a:rPr lang="cs-CZ" sz="2800" dirty="0" smtClean="0"/>
              <a:t>Alokační </a:t>
            </a:r>
            <a:r>
              <a:rPr lang="cs-CZ" sz="2800" dirty="0"/>
              <a:t>efektivita by měla být skloubena s distribuční spravedlností, resp. ekvitou a rovněž se snahou dosáhnout plným využitím dostupných zdrojů co největší užitek.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body" idx="1"/>
          </p:nvPr>
        </p:nvSpPr>
        <p:spPr>
          <a:xfrm>
            <a:off x="611188" y="692150"/>
            <a:ext cx="8229600" cy="5689600"/>
          </a:xfrm>
        </p:spPr>
        <p:txBody>
          <a:bodyPr/>
          <a:lstStyle/>
          <a:p>
            <a:r>
              <a:rPr lang="cs-CZ" dirty="0"/>
              <a:t>Při vlastním přidělování resp. nepřidělování je běžně uplatňována celá řada běžných kulturně podmíněných hodnot, jako např. preference těch, kteří zdravotnickou službu potřebují naléhavě (akutní a bolestivé stavy, životní ohrožení), dále např. přednost pro děti, ženy apod.</a:t>
            </a:r>
          </a:p>
          <a:p>
            <a:r>
              <a:rPr lang="cs-CZ" dirty="0"/>
              <a:t>Přednost pro některé skupiny vede na druhé straně k odkládání výkonů u jiných skupin osob.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137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body" idx="1"/>
          </p:nvPr>
        </p:nvSpPr>
        <p:spPr>
          <a:xfrm>
            <a:off x="914400" y="908050"/>
            <a:ext cx="8229600" cy="5041900"/>
          </a:xfrm>
        </p:spPr>
        <p:txBody>
          <a:bodyPr/>
          <a:lstStyle/>
          <a:p>
            <a:pPr marL="0" indent="0">
              <a:lnSpc>
                <a:spcPct val="90000"/>
              </a:lnSpc>
              <a:buFontTx/>
              <a:buNone/>
            </a:pPr>
            <a:r>
              <a:rPr lang="cs-CZ" i="1" dirty="0"/>
              <a:t>Rationing</a:t>
            </a:r>
            <a:r>
              <a:rPr lang="cs-CZ" dirty="0"/>
              <a:t> je provázeno řadou problémů. </a:t>
            </a:r>
            <a:endParaRPr lang="cs-CZ" dirty="0" smtClean="0"/>
          </a:p>
          <a:p>
            <a:pPr marL="0" indent="0">
              <a:lnSpc>
                <a:spcPct val="90000"/>
              </a:lnSpc>
              <a:buNone/>
            </a:pPr>
            <a:r>
              <a:rPr lang="cs-CZ" dirty="0" smtClean="0"/>
              <a:t>V</a:t>
            </a:r>
            <a:r>
              <a:rPr lang="cs-CZ" dirty="0"/>
              <a:t> mnoha státech se tento proces odehrává skrytě. Žádná vláda si nedává omezování zdravotní péče do programu, nebývá to ani deklarováno jako jeden z principů zdravotní péče. A přitom je zřejmé, že omezování zdravotní péče je nutné vždy, když potřeby, resp. požadavky občanů na zdravotnické služby převýší zdroje, které jsou k dispozici.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body" idx="1"/>
          </p:nvPr>
        </p:nvSpPr>
        <p:spPr>
          <a:xfrm>
            <a:off x="914400" y="908050"/>
            <a:ext cx="7905750" cy="5246688"/>
          </a:xfrm>
        </p:spPr>
        <p:txBody>
          <a:bodyPr/>
          <a:lstStyle/>
          <a:p>
            <a:pPr marL="0" indent="0">
              <a:buFontTx/>
              <a:buNone/>
            </a:pPr>
            <a:r>
              <a:rPr lang="cs-CZ" sz="3600" dirty="0"/>
              <a:t>V praxi se v takovém případě běžně setkáváme např. se stanovením nejrůznějších limitů a odsouváním </a:t>
            </a:r>
            <a:r>
              <a:rPr lang="cs-CZ" sz="3600" dirty="0"/>
              <a:t>odložitelných</a:t>
            </a:r>
            <a:r>
              <a:rPr lang="cs-CZ" sz="3600" dirty="0"/>
              <a:t> výkonů nebo s pořadníky (</a:t>
            </a:r>
            <a:r>
              <a:rPr lang="cs-CZ" sz="3600" i="1" dirty="0"/>
              <a:t>waiting</a:t>
            </a:r>
            <a:r>
              <a:rPr lang="cs-CZ" sz="3600" i="1" dirty="0"/>
              <a:t> </a:t>
            </a:r>
            <a:r>
              <a:rPr lang="cs-CZ" sz="3600" i="1" dirty="0"/>
              <a:t>lists</a:t>
            </a:r>
            <a:r>
              <a:rPr lang="cs-CZ" sz="3600" dirty="0"/>
              <a:t>). Zkrácení délky čekací doby se potom, mnohdy až v návaznosti na stížnosti pacientů, stává deklarovaným politickým úkolem.</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body" idx="1"/>
          </p:nvPr>
        </p:nvSpPr>
        <p:spPr>
          <a:xfrm>
            <a:off x="684213" y="620713"/>
            <a:ext cx="7931150" cy="5688012"/>
          </a:xfrm>
        </p:spPr>
        <p:txBody>
          <a:bodyPr/>
          <a:lstStyle/>
          <a:p>
            <a:pPr>
              <a:lnSpc>
                <a:spcPct val="80000"/>
              </a:lnSpc>
            </a:pPr>
            <a:r>
              <a:rPr lang="cs-CZ" dirty="0"/>
              <a:t>Pokud se veřejnosti sděluje, že některé zdravotnické služby je nezbytné omezit, pak se obvykle zdůrazňuje, že je žádoucí omezit ty zdravotnické služby, které jsou neúčinné, nehospodárné (poskytující jen malý nebo žádný přínos ve srovnání se značnými náklady). </a:t>
            </a:r>
          </a:p>
          <a:p>
            <a:pPr>
              <a:lnSpc>
                <a:spcPct val="80000"/>
              </a:lnSpc>
            </a:pPr>
            <a:r>
              <a:rPr lang="cs-CZ" dirty="0"/>
              <a:t>A přitom je zřejmé, že řada zdravotnických služeb by mohla pacientům sice prospět, ale z nejrůznějších důvodů nejsou označeny za priority. Ve svém důsledku to znamená, že jejich poskytování je omezováno</a:t>
            </a:r>
            <a:r>
              <a:rPr lang="cs-CZ" sz="2400" dirty="0"/>
              <a:t>.</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cs-CZ" sz="4000" b="1" dirty="0">
                <a:solidFill>
                  <a:schemeClr val="accent2"/>
                </a:solidFill>
              </a:rPr>
              <a:t>ZPŮSOBY OMEZOVÁNÍ ZDRAVOTNICKÝCH SLUŽEB 1</a:t>
            </a:r>
          </a:p>
        </p:txBody>
      </p:sp>
      <p:sp>
        <p:nvSpPr>
          <p:cNvPr id="105475" name="Rectangle 3"/>
          <p:cNvSpPr>
            <a:spLocks noGrp="1" noChangeArrowheads="1"/>
          </p:cNvSpPr>
          <p:nvPr>
            <p:ph type="body" idx="1"/>
          </p:nvPr>
        </p:nvSpPr>
        <p:spPr>
          <a:xfrm>
            <a:off x="683568" y="1828766"/>
            <a:ext cx="8229600" cy="4997450"/>
          </a:xfrm>
        </p:spPr>
        <p:txBody>
          <a:bodyPr/>
          <a:lstStyle/>
          <a:p>
            <a:pPr>
              <a:lnSpc>
                <a:spcPct val="80000"/>
              </a:lnSpc>
              <a:buFontTx/>
              <a:buNone/>
            </a:pPr>
            <a:r>
              <a:rPr lang="cs-CZ" sz="2800" dirty="0"/>
              <a:t>a. Odkládání některých neakutních zdravotnických služeb;</a:t>
            </a:r>
          </a:p>
          <a:p>
            <a:pPr>
              <a:lnSpc>
                <a:spcPct val="80000"/>
              </a:lnSpc>
              <a:buFontTx/>
              <a:buNone/>
            </a:pPr>
            <a:r>
              <a:rPr lang="cs-CZ" sz="2800" dirty="0"/>
              <a:t>b. omezování kapacit zdravotnického systému, např. snižování počtu nemocničních lůžek, lékařů a ostatních zdravotnických pracovníků;</a:t>
            </a:r>
          </a:p>
          <a:p>
            <a:pPr>
              <a:lnSpc>
                <a:spcPct val="80000"/>
              </a:lnSpc>
              <a:buFontTx/>
              <a:buNone/>
            </a:pPr>
            <a:r>
              <a:rPr lang="cs-CZ" sz="2800" dirty="0"/>
              <a:t>c. stanovení finančních limitů pro zdravotnická zařízení, např. přidělením určité, nepřekročitelné sumy finančních prostředků na rok nebo čtvrtletí; </a:t>
            </a:r>
          </a:p>
          <a:p>
            <a:pPr>
              <a:lnSpc>
                <a:spcPct val="80000"/>
              </a:lnSpc>
              <a:buFontTx/>
              <a:buNone/>
            </a:pPr>
            <a:r>
              <a:rPr lang="cs-CZ" sz="2800" dirty="0"/>
              <a:t>d. snižování kvality výkonů (pokud možno bez vážného dopadu na výsledný zdravotní stav pacienta);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54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54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54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cs-CZ" sz="4000" b="1" dirty="0">
                <a:solidFill>
                  <a:schemeClr val="accent2"/>
                </a:solidFill>
              </a:rPr>
              <a:t>ZPŮSOBY OMEZOVÁNÍ ZDRAVOTNICKÝCH SLUŽEB 2</a:t>
            </a:r>
          </a:p>
        </p:txBody>
      </p:sp>
      <p:sp>
        <p:nvSpPr>
          <p:cNvPr id="106499" name="Rectangle 3"/>
          <p:cNvSpPr>
            <a:spLocks noGrp="1" noChangeArrowheads="1"/>
          </p:cNvSpPr>
          <p:nvPr>
            <p:ph type="body" idx="1"/>
          </p:nvPr>
        </p:nvSpPr>
        <p:spPr>
          <a:xfrm>
            <a:off x="684213" y="1628775"/>
            <a:ext cx="8229600" cy="4525963"/>
          </a:xfrm>
        </p:spPr>
        <p:txBody>
          <a:bodyPr/>
          <a:lstStyle/>
          <a:p>
            <a:pPr>
              <a:buFontTx/>
              <a:buNone/>
            </a:pPr>
            <a:r>
              <a:rPr lang="cs-CZ" sz="2800" dirty="0"/>
              <a:t>e.	odrazování pacientů od nákladných metod, např. operací (lékaři v této souvislosti poukazují na riziko a obtíže spojené s určitým výkonem);</a:t>
            </a:r>
          </a:p>
          <a:p>
            <a:pPr>
              <a:buFontTx/>
              <a:buNone/>
            </a:pPr>
            <a:r>
              <a:rPr lang="cs-CZ" sz="2800" dirty="0"/>
              <a:t>f.	neposkytnutí zdravotnické služby v důsledku neznalosti (nevyhledávání skrytých potřeb, péče jen o ty pacienty, kteří naléhají na řešení svých zdravotních problémů), neinformování pacientů o všech možnostech terapie apod.;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649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468313" y="476250"/>
            <a:ext cx="8229600" cy="1143000"/>
          </a:xfrm>
        </p:spPr>
        <p:txBody>
          <a:bodyPr/>
          <a:lstStyle/>
          <a:p>
            <a:r>
              <a:rPr lang="cs-CZ" sz="4000" b="1" dirty="0">
                <a:solidFill>
                  <a:schemeClr val="accent2"/>
                </a:solidFill>
              </a:rPr>
              <a:t>ZPŮSOBY OMEZOVÁNÍ ZDRAVOTNICKÝCH SLUŽEB 3</a:t>
            </a:r>
          </a:p>
        </p:txBody>
      </p:sp>
      <p:sp>
        <p:nvSpPr>
          <p:cNvPr id="107523" name="Rectangle 3"/>
          <p:cNvSpPr>
            <a:spLocks noGrp="1" noChangeArrowheads="1"/>
          </p:cNvSpPr>
          <p:nvPr>
            <p:ph type="body" idx="1"/>
          </p:nvPr>
        </p:nvSpPr>
        <p:spPr>
          <a:xfrm>
            <a:off x="468313" y="1989138"/>
            <a:ext cx="8229600" cy="3916362"/>
          </a:xfrm>
        </p:spPr>
        <p:txBody>
          <a:bodyPr/>
          <a:lstStyle/>
          <a:p>
            <a:pPr>
              <a:buFontTx/>
              <a:buNone/>
            </a:pPr>
            <a:r>
              <a:rPr lang="cs-CZ" dirty="0"/>
              <a:t>g. co nejrychlejší propouštění z nemocnice nebo předčasné ukončení zdravotnické péče;</a:t>
            </a:r>
          </a:p>
          <a:p>
            <a:pPr>
              <a:buFontTx/>
              <a:buNone/>
            </a:pPr>
            <a:r>
              <a:rPr lang="cs-CZ" dirty="0"/>
              <a:t>h. pravdivé a důsledné informování o všech rizicích poskytovaných zdravotnických služeb, a to včetně pobytu ve zdravotnickém zařízení. </a:t>
            </a:r>
          </a:p>
          <a:p>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752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body" idx="1"/>
          </p:nvPr>
        </p:nvSpPr>
        <p:spPr>
          <a:xfrm>
            <a:off x="900113" y="1196975"/>
            <a:ext cx="7761287" cy="4319588"/>
          </a:xfrm>
        </p:spPr>
        <p:txBody>
          <a:bodyPr/>
          <a:lstStyle/>
          <a:p>
            <a:pPr marL="0" indent="0">
              <a:buFontTx/>
              <a:buNone/>
            </a:pPr>
            <a:r>
              <a:rPr lang="cs-CZ" dirty="0"/>
              <a:t>Redukce zdravotnických služeb obvykle nebývá zdravotnickým pracovníkům přímo ukládána, ale často jsou k ní nepřímo nuceni nejrůznějšími administrativními nebo ekonomickými mechanismy. Ve svém důsledku pak nesou za svou odbornou práci plnou odpovědnost. </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body" idx="1"/>
          </p:nvPr>
        </p:nvSpPr>
        <p:spPr>
          <a:xfrm>
            <a:off x="914400" y="908050"/>
            <a:ext cx="7978775" cy="4968875"/>
          </a:xfrm>
        </p:spPr>
        <p:txBody>
          <a:bodyPr/>
          <a:lstStyle/>
          <a:p>
            <a:pPr marL="0" indent="0">
              <a:lnSpc>
                <a:spcPct val="90000"/>
              </a:lnSpc>
              <a:buFontTx/>
              <a:buNone/>
            </a:pPr>
            <a:r>
              <a:rPr lang="cs-CZ" dirty="0"/>
              <a:t>Omezování zdravotní péče je v té či oné formě součástí každého systému zdravotní péče. Vychází ze skutečnosti, že občané by mohli absorbovat jakékoli množství zdravotní péče, zatímco zdroje zdravotní péče jsou omezené. Pokud se do zdravotnictví dá více prostředků, je možné méně omezovat zdravotní péči, ale nikdy nelze poskytnout všem úplně všechno, co by jim případně mohlo pomoci.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r>
              <a:rPr lang="cs-CZ" sz="4000" b="1" dirty="0" smtClean="0">
                <a:solidFill>
                  <a:schemeClr val="accent2"/>
                </a:solidFill>
              </a:rPr>
              <a:t>ZDRAVOTNÍ </a:t>
            </a:r>
            <a:r>
              <a:rPr lang="cs-CZ" sz="4000" b="1" dirty="0">
                <a:solidFill>
                  <a:schemeClr val="accent2"/>
                </a:solidFill>
              </a:rPr>
              <a:t>GRAMOTNOST</a:t>
            </a:r>
          </a:p>
        </p:txBody>
      </p:sp>
      <p:sp>
        <p:nvSpPr>
          <p:cNvPr id="154627" name="Rectangle 3"/>
          <p:cNvSpPr>
            <a:spLocks noGrp="1" noChangeArrowheads="1"/>
          </p:cNvSpPr>
          <p:nvPr>
            <p:ph type="body" idx="1"/>
          </p:nvPr>
        </p:nvSpPr>
        <p:spPr>
          <a:xfrm>
            <a:off x="457200" y="1340768"/>
            <a:ext cx="8229600" cy="4785395"/>
          </a:xfrm>
        </p:spPr>
        <p:txBody>
          <a:bodyPr/>
          <a:lstStyle/>
          <a:p>
            <a:pPr>
              <a:lnSpc>
                <a:spcPct val="90000"/>
              </a:lnSpc>
            </a:pPr>
            <a:endParaRPr lang="cs-CZ" sz="2800" b="1" dirty="0" smtClean="0"/>
          </a:p>
          <a:p>
            <a:pPr>
              <a:lnSpc>
                <a:spcPct val="90000"/>
              </a:lnSpc>
            </a:pPr>
            <a:r>
              <a:rPr lang="cs-CZ" sz="2800" b="1" dirty="0" smtClean="0"/>
              <a:t>schopnost</a:t>
            </a:r>
            <a:r>
              <a:rPr lang="cs-CZ" sz="2800" dirty="0" smtClean="0"/>
              <a:t> </a:t>
            </a:r>
            <a:r>
              <a:rPr lang="cs-CZ" sz="2800" dirty="0"/>
              <a:t>přijímat správná rozhodnutí mající vztah ke zdraví v kontextu každodenního života – doma, ve společnosti, na pracovišti, ve zdravotnických zařízeních, v obchodě i politice</a:t>
            </a:r>
            <a:r>
              <a:rPr lang="cs-CZ" sz="2800" dirty="0" smtClean="0"/>
              <a:t>.</a:t>
            </a:r>
          </a:p>
          <a:p>
            <a:pPr marL="0" indent="0">
              <a:lnSpc>
                <a:spcPct val="90000"/>
              </a:lnSpc>
              <a:buNone/>
            </a:pPr>
            <a:endParaRPr lang="cs-CZ" sz="2800" dirty="0" smtClean="0"/>
          </a:p>
          <a:p>
            <a:pPr>
              <a:lnSpc>
                <a:spcPct val="90000"/>
              </a:lnSpc>
            </a:pPr>
            <a:r>
              <a:rPr lang="cs-CZ" sz="2800" b="1" dirty="0" smtClean="0"/>
              <a:t>metoda</a:t>
            </a:r>
            <a:r>
              <a:rPr lang="cs-CZ" sz="2800" dirty="0" smtClean="0"/>
              <a:t> </a:t>
            </a:r>
            <a:r>
              <a:rPr lang="cs-CZ" sz="2800" dirty="0"/>
              <a:t>zvyšující vliv lidí na své vlastní zdraví </a:t>
            </a:r>
            <a:r>
              <a:rPr lang="cs-CZ" sz="2800" dirty="0" smtClean="0"/>
              <a:t>a posilující </a:t>
            </a:r>
            <a:r>
              <a:rPr lang="cs-CZ" sz="2800" dirty="0"/>
              <a:t>jejich schopnost získávat a využívat informace i přijímat a nést svůj díl  osobní odpovědnosti</a:t>
            </a:r>
            <a:r>
              <a:rPr lang="cs-CZ" sz="2800" dirty="0" smtClean="0"/>
              <a:t>. </a:t>
            </a:r>
            <a:endParaRPr lang="cs-CZ" sz="2800" dirty="0"/>
          </a:p>
        </p:txBody>
      </p:sp>
    </p:spTree>
    <p:extLst>
      <p:ext uri="{BB962C8B-B14F-4D97-AF65-F5344CB8AC3E}">
        <p14:creationId xmlns:p14="http://schemas.microsoft.com/office/powerpoint/2010/main" val="2139274928"/>
      </p:ext>
    </p:extLst>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468313" y="404813"/>
            <a:ext cx="8229600" cy="1143000"/>
          </a:xfrm>
        </p:spPr>
        <p:txBody>
          <a:bodyPr/>
          <a:lstStyle/>
          <a:p>
            <a:r>
              <a:rPr lang="cs-CZ" sz="3600" b="1" dirty="0">
                <a:solidFill>
                  <a:schemeClr val="accent2"/>
                </a:solidFill>
              </a:rPr>
              <a:t>DVA ZÁKLADNÍ TYPY RATIONING</a:t>
            </a:r>
            <a:endParaRPr lang="cs-CZ" sz="3600" dirty="0"/>
          </a:p>
        </p:txBody>
      </p:sp>
      <p:sp>
        <p:nvSpPr>
          <p:cNvPr id="113667" name="Rectangle 3"/>
          <p:cNvSpPr>
            <a:spLocks noGrp="1" noChangeArrowheads="1"/>
          </p:cNvSpPr>
          <p:nvPr>
            <p:ph type="body" idx="1"/>
          </p:nvPr>
        </p:nvSpPr>
        <p:spPr>
          <a:xfrm>
            <a:off x="755650" y="1700213"/>
            <a:ext cx="8075613" cy="4525962"/>
          </a:xfrm>
        </p:spPr>
        <p:txBody>
          <a:bodyPr/>
          <a:lstStyle/>
          <a:p>
            <a:pPr marL="0" indent="0">
              <a:lnSpc>
                <a:spcPct val="90000"/>
              </a:lnSpc>
              <a:buFontTx/>
              <a:buNone/>
            </a:pPr>
            <a:r>
              <a:rPr lang="cs-CZ" b="1" dirty="0">
                <a:solidFill>
                  <a:schemeClr val="accent2"/>
                </a:solidFill>
              </a:rPr>
              <a:t>IMPLICITNÍ (skryté), </a:t>
            </a:r>
            <a:r>
              <a:rPr lang="cs-CZ" b="1" i="1" dirty="0"/>
              <a:t>ke kterému dochází v ústraní ordinací (např. když lékař přesvědčí rodiče, aby netrvali na komplikované chirurgické revizi srdeční vady u dítěte s Downovým syndromem). </a:t>
            </a:r>
          </a:p>
          <a:p>
            <a:pPr marL="0" indent="0">
              <a:lnSpc>
                <a:spcPct val="90000"/>
              </a:lnSpc>
              <a:buFontTx/>
              <a:buNone/>
            </a:pPr>
            <a:endParaRPr lang="cs-CZ" sz="1000" b="1" dirty="0">
              <a:solidFill>
                <a:schemeClr val="accent2"/>
              </a:solidFill>
            </a:endParaRPr>
          </a:p>
          <a:p>
            <a:pPr marL="0" indent="0">
              <a:lnSpc>
                <a:spcPct val="90000"/>
              </a:lnSpc>
              <a:buFontTx/>
              <a:buNone/>
            </a:pPr>
            <a:r>
              <a:rPr lang="cs-CZ" b="1" dirty="0">
                <a:solidFill>
                  <a:schemeClr val="accent2"/>
                </a:solidFill>
              </a:rPr>
              <a:t>EXPLICITNÍ (zjevné, otevřené), </a:t>
            </a:r>
            <a:r>
              <a:rPr lang="cs-CZ" dirty="0"/>
              <a:t>které je obvykle ukládáno administrativními orgány a probíhá podle stanovených pravidel.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36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914400" y="620713"/>
            <a:ext cx="8229600" cy="1143000"/>
          </a:xfrm>
        </p:spPr>
        <p:txBody>
          <a:bodyPr/>
          <a:lstStyle/>
          <a:p>
            <a:r>
              <a:rPr lang="cs-CZ" b="1" dirty="0">
                <a:solidFill>
                  <a:schemeClr val="accent2"/>
                </a:solidFill>
              </a:rPr>
              <a:t>ÚROVNĚ ROZHODOVÁNÍ (1)</a:t>
            </a:r>
          </a:p>
        </p:txBody>
      </p:sp>
      <p:sp>
        <p:nvSpPr>
          <p:cNvPr id="132099" name="Rectangle 3"/>
          <p:cNvSpPr>
            <a:spLocks noGrp="1" noChangeArrowheads="1"/>
          </p:cNvSpPr>
          <p:nvPr>
            <p:ph type="body" idx="1"/>
          </p:nvPr>
        </p:nvSpPr>
        <p:spPr>
          <a:xfrm>
            <a:off x="1116013" y="2060575"/>
            <a:ext cx="7499350" cy="4525963"/>
          </a:xfrm>
        </p:spPr>
        <p:txBody>
          <a:bodyPr/>
          <a:lstStyle/>
          <a:p>
            <a:r>
              <a:rPr lang="cs-CZ" b="1" dirty="0">
                <a:solidFill>
                  <a:schemeClr val="accent2"/>
                </a:solidFill>
              </a:rPr>
              <a:t>MAKRO ÚROVEŇ</a:t>
            </a:r>
          </a:p>
          <a:p>
            <a:pPr>
              <a:buFontTx/>
              <a:buNone/>
            </a:pPr>
            <a:r>
              <a:rPr lang="cs-CZ" dirty="0"/>
              <a:t>	K rozhodnutí dochází na úrovni vlády a parlamentu; např. členění rozpočtu, objem finančních prostředků na zdravotnické služby (popřípadě podíl příjmů odváděný na zdravotní pojištění).   </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r>
              <a:rPr lang="cs-CZ" b="1" dirty="0">
                <a:solidFill>
                  <a:schemeClr val="accent2"/>
                </a:solidFill>
              </a:rPr>
              <a:t>ÚROVNĚ ROZHODOVÁNÍ (2)</a:t>
            </a:r>
          </a:p>
        </p:txBody>
      </p:sp>
      <p:sp>
        <p:nvSpPr>
          <p:cNvPr id="133123" name="Rectangle 3"/>
          <p:cNvSpPr>
            <a:spLocks noGrp="1" noChangeArrowheads="1"/>
          </p:cNvSpPr>
          <p:nvPr>
            <p:ph type="body" idx="1"/>
          </p:nvPr>
        </p:nvSpPr>
        <p:spPr>
          <a:xfrm>
            <a:off x="457200" y="1600200"/>
            <a:ext cx="7499350" cy="4525963"/>
          </a:xfrm>
        </p:spPr>
        <p:txBody>
          <a:bodyPr/>
          <a:lstStyle/>
          <a:p>
            <a:pPr>
              <a:lnSpc>
                <a:spcPct val="90000"/>
              </a:lnSpc>
            </a:pPr>
            <a:r>
              <a:rPr lang="cs-CZ" b="1" dirty="0">
                <a:solidFill>
                  <a:schemeClr val="accent2"/>
                </a:solidFill>
              </a:rPr>
              <a:t>MEZO ÚROVEŇ</a:t>
            </a:r>
          </a:p>
          <a:p>
            <a:pPr>
              <a:lnSpc>
                <a:spcPct val="90000"/>
              </a:lnSpc>
              <a:buFontTx/>
              <a:buNone/>
            </a:pPr>
            <a:r>
              <a:rPr lang="cs-CZ" b="1" dirty="0">
                <a:solidFill>
                  <a:schemeClr val="accent2"/>
                </a:solidFill>
              </a:rPr>
              <a:t>	</a:t>
            </a:r>
            <a:r>
              <a:rPr lang="cs-CZ" dirty="0"/>
              <a:t>Jde o rozhodování pracovníků veřejné správy na regionální úrovni a o aktivitu řídících zdravotnických pracovníků. Záměrem je poskytovat v daných podmínkách zdravotnické služby rovnoměrně ve všech medicínských oborech tak, aby byly všeobecně dostupné.  </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323850" y="404813"/>
            <a:ext cx="8229600" cy="1143000"/>
          </a:xfrm>
        </p:spPr>
        <p:txBody>
          <a:bodyPr/>
          <a:lstStyle/>
          <a:p>
            <a:r>
              <a:rPr lang="cs-CZ" b="1" dirty="0">
                <a:solidFill>
                  <a:schemeClr val="accent2"/>
                </a:solidFill>
              </a:rPr>
              <a:t>ÚROVNĚ ROZHODOVÁNÍ (3)</a:t>
            </a:r>
          </a:p>
        </p:txBody>
      </p:sp>
      <p:sp>
        <p:nvSpPr>
          <p:cNvPr id="134147" name="Rectangle 3"/>
          <p:cNvSpPr>
            <a:spLocks noGrp="1" noChangeArrowheads="1"/>
          </p:cNvSpPr>
          <p:nvPr>
            <p:ph type="body" idx="1"/>
          </p:nvPr>
        </p:nvSpPr>
        <p:spPr>
          <a:xfrm>
            <a:off x="539750" y="1557338"/>
            <a:ext cx="8075613" cy="4525962"/>
          </a:xfrm>
        </p:spPr>
        <p:txBody>
          <a:bodyPr/>
          <a:lstStyle/>
          <a:p>
            <a:pPr>
              <a:lnSpc>
                <a:spcPct val="90000"/>
              </a:lnSpc>
            </a:pPr>
            <a:r>
              <a:rPr lang="cs-CZ" b="1" dirty="0">
                <a:solidFill>
                  <a:schemeClr val="accent2"/>
                </a:solidFill>
              </a:rPr>
              <a:t>MIKRO ÚROVEŇ</a:t>
            </a:r>
          </a:p>
          <a:p>
            <a:pPr>
              <a:lnSpc>
                <a:spcPct val="90000"/>
              </a:lnSpc>
              <a:buFontTx/>
              <a:buNone/>
            </a:pPr>
            <a:r>
              <a:rPr lang="cs-CZ" b="1" dirty="0">
                <a:solidFill>
                  <a:schemeClr val="accent2"/>
                </a:solidFill>
              </a:rPr>
              <a:t>	</a:t>
            </a:r>
            <a:r>
              <a:rPr lang="cs-CZ" dirty="0"/>
              <a:t>K rozhodnutím dochází na úrovni zdravotní péče o jednotlivé osoby.</a:t>
            </a:r>
          </a:p>
          <a:p>
            <a:pPr>
              <a:lnSpc>
                <a:spcPct val="90000"/>
              </a:lnSpc>
              <a:buFontTx/>
              <a:buNone/>
            </a:pPr>
            <a:endParaRPr lang="cs-CZ" sz="1000" dirty="0"/>
          </a:p>
          <a:p>
            <a:pPr>
              <a:lnSpc>
                <a:spcPct val="90000"/>
              </a:lnSpc>
              <a:buFontTx/>
              <a:buNone/>
            </a:pPr>
            <a:r>
              <a:rPr lang="cs-CZ" dirty="0"/>
              <a:t>	Zmíněné úrovně se vzájemně prolínají </a:t>
            </a:r>
            <a:r>
              <a:rPr lang="cs-CZ" dirty="0" smtClean="0"/>
              <a:t>a ovlivňují</a:t>
            </a:r>
            <a:r>
              <a:rPr lang="cs-CZ" dirty="0"/>
              <a:t>. Při rostoucích zdravotních potřebách a nedostatku finančních zdrojů dochází ke konfliktním situacím ve snaze získat větší podíl z celkových dostupných prostředků.     </a:t>
            </a:r>
          </a:p>
          <a:p>
            <a:pPr>
              <a:lnSpc>
                <a:spcPct val="90000"/>
              </a:lnSpc>
            </a:pPr>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41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323850" y="476250"/>
            <a:ext cx="8229600" cy="1143000"/>
          </a:xfrm>
        </p:spPr>
        <p:txBody>
          <a:bodyPr/>
          <a:lstStyle/>
          <a:p>
            <a:r>
              <a:rPr lang="cs-CZ" b="1" dirty="0">
                <a:solidFill>
                  <a:schemeClr val="accent2"/>
                </a:solidFill>
              </a:rPr>
              <a:t>ZÁVĚR</a:t>
            </a:r>
          </a:p>
        </p:txBody>
      </p:sp>
      <p:sp>
        <p:nvSpPr>
          <p:cNvPr id="135171" name="Rectangle 3"/>
          <p:cNvSpPr>
            <a:spLocks noGrp="1" noChangeArrowheads="1"/>
          </p:cNvSpPr>
          <p:nvPr>
            <p:ph type="body" idx="1"/>
          </p:nvPr>
        </p:nvSpPr>
        <p:spPr>
          <a:xfrm>
            <a:off x="539552" y="1628800"/>
            <a:ext cx="8229600" cy="4525963"/>
          </a:xfrm>
        </p:spPr>
        <p:txBody>
          <a:bodyPr/>
          <a:lstStyle/>
          <a:p>
            <a:pPr marL="0" indent="0">
              <a:lnSpc>
                <a:spcPct val="90000"/>
              </a:lnSpc>
              <a:buFontTx/>
              <a:buNone/>
            </a:pPr>
            <a:r>
              <a:rPr lang="cs-CZ" dirty="0"/>
              <a:t>Může se stát, že obecná pravidla selžou ve střetu s realitou, která bývá mnohdy daleko mnohotvárnější, než jakékoli předpisy. Lze tedy očekávat, že explicitní </a:t>
            </a:r>
            <a:r>
              <a:rPr lang="cs-CZ" i="1" dirty="0"/>
              <a:t>rationing</a:t>
            </a:r>
            <a:r>
              <a:rPr lang="cs-CZ" dirty="0"/>
              <a:t> bude </a:t>
            </a:r>
            <a:r>
              <a:rPr lang="cs-CZ" dirty="0" smtClean="0"/>
              <a:t>v menší </a:t>
            </a:r>
            <a:r>
              <a:rPr lang="cs-CZ" dirty="0"/>
              <a:t>nebo větší míře provázet implicitní </a:t>
            </a:r>
            <a:r>
              <a:rPr lang="cs-CZ" i="1" dirty="0"/>
              <a:t>rationing</a:t>
            </a:r>
            <a:r>
              <a:rPr lang="cs-CZ" i="1" dirty="0"/>
              <a:t>.</a:t>
            </a:r>
            <a:r>
              <a:rPr lang="cs-CZ" dirty="0"/>
              <a:t> Spolu s určováním priorit bude</a:t>
            </a:r>
            <a:r>
              <a:rPr lang="cs-CZ" i="1" dirty="0"/>
              <a:t> </a:t>
            </a:r>
            <a:r>
              <a:rPr lang="cs-CZ" i="1" dirty="0"/>
              <a:t>rationing</a:t>
            </a:r>
            <a:r>
              <a:rPr lang="cs-CZ" dirty="0"/>
              <a:t> jedním z těžkých, ale zřejmě nepominutelných problémů dalších etap transformace zdravotní péče v České republice.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5650" name="Rectangle 2"/>
          <p:cNvSpPr>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endParaRPr lang="cs-CZ" sz="4000" b="1" dirty="0">
              <a:solidFill>
                <a:schemeClr val="accent2"/>
              </a:solidFill>
            </a:endParaRPr>
          </a:p>
        </p:txBody>
      </p:sp>
      <p:sp>
        <p:nvSpPr>
          <p:cNvPr id="155651" name="Rectangle 3"/>
          <p:cNvSpPr>
            <a:spLocks noChangeArrowheads="1"/>
          </p:cNvSpPr>
          <p:nvPr/>
        </p:nvSpPr>
        <p:spPr bwMode="auto">
          <a:xfrm>
            <a:off x="611188" y="1773238"/>
            <a:ext cx="8229600" cy="467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80000"/>
              </a:lnSpc>
              <a:spcBef>
                <a:spcPct val="20000"/>
              </a:spcBef>
              <a:buFontTx/>
              <a:buAutoNum type="alphaUcPeriod"/>
            </a:pPr>
            <a:endParaRPr lang="cs-CZ" sz="2400" dirty="0">
              <a:solidFill>
                <a:schemeClr val="accent2"/>
              </a:solidFill>
            </a:endParaRPr>
          </a:p>
        </p:txBody>
      </p:sp>
      <p:sp>
        <p:nvSpPr>
          <p:cNvPr id="6" name="Nadpis 5"/>
          <p:cNvSpPr>
            <a:spLocks noGrp="1"/>
          </p:cNvSpPr>
          <p:nvPr>
            <p:ph type="ctrTitle"/>
          </p:nvPr>
        </p:nvSpPr>
        <p:spPr>
          <a:xfrm>
            <a:off x="371271" y="2060848"/>
            <a:ext cx="8350696" cy="1470025"/>
          </a:xfrm>
        </p:spPr>
        <p:txBody>
          <a:bodyPr/>
          <a:lstStyle/>
          <a:p>
            <a:r>
              <a:rPr lang="cs-CZ" sz="6000" b="1" dirty="0" smtClean="0">
                <a:solidFill>
                  <a:srgbClr val="CC3300"/>
                </a:solidFill>
              </a:rPr>
              <a:t>27</a:t>
            </a:r>
            <a:r>
              <a:rPr lang="cs-CZ" b="1" dirty="0" smtClean="0">
                <a:solidFill>
                  <a:schemeClr val="accent2"/>
                </a:solidFill>
              </a:rPr>
              <a:t>  </a:t>
            </a:r>
            <a:br>
              <a:rPr lang="cs-CZ" b="1" dirty="0" smtClean="0">
                <a:solidFill>
                  <a:schemeClr val="accent2"/>
                </a:solidFill>
              </a:rPr>
            </a:br>
            <a:r>
              <a:rPr lang="cs-CZ" b="1" dirty="0" smtClean="0">
                <a:solidFill>
                  <a:schemeClr val="accent2"/>
                </a:solidFill>
              </a:rPr>
              <a:t>ZÁKLADNÍ TYPY </a:t>
            </a:r>
            <a:br>
              <a:rPr lang="cs-CZ" b="1" dirty="0" smtClean="0">
                <a:solidFill>
                  <a:schemeClr val="accent2"/>
                </a:solidFill>
              </a:rPr>
            </a:br>
            <a:r>
              <a:rPr lang="cs-CZ" b="1" dirty="0" smtClean="0">
                <a:solidFill>
                  <a:schemeClr val="accent2"/>
                </a:solidFill>
              </a:rPr>
              <a:t>ZDRAVOTNÍ GRAMOTNOSTI</a:t>
            </a:r>
            <a:br>
              <a:rPr lang="cs-CZ" b="1" dirty="0" smtClean="0">
                <a:solidFill>
                  <a:schemeClr val="accent2"/>
                </a:solidFill>
              </a:rPr>
            </a:br>
            <a:endParaRPr lang="cs-CZ" dirty="0"/>
          </a:p>
        </p:txBody>
      </p:sp>
      <p:sp>
        <p:nvSpPr>
          <p:cNvPr id="7" name="Podnadpis 6"/>
          <p:cNvSpPr>
            <a:spLocks noGrp="1"/>
          </p:cNvSpPr>
          <p:nvPr>
            <p:ph type="subTitle" idx="1"/>
          </p:nvPr>
        </p:nvSpPr>
        <p:spPr/>
        <p:txBody>
          <a:bodyPr/>
          <a:lstStyle/>
          <a:p>
            <a:endParaRPr lang="cs-CZ"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15565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5650" name="Rectangle 2"/>
          <p:cNvSpPr>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cs-CZ" sz="4000" b="1" dirty="0" smtClean="0">
                <a:solidFill>
                  <a:schemeClr val="accent2"/>
                </a:solidFill>
              </a:rPr>
              <a:t> </a:t>
            </a:r>
            <a:r>
              <a:rPr lang="cs-CZ" sz="4000" b="1" dirty="0">
                <a:solidFill>
                  <a:schemeClr val="accent2"/>
                </a:solidFill>
              </a:rPr>
              <a:t>ZÁKLADNÍ TYPY </a:t>
            </a:r>
            <a:br>
              <a:rPr lang="cs-CZ" sz="4000" b="1" dirty="0">
                <a:solidFill>
                  <a:schemeClr val="accent2"/>
                </a:solidFill>
              </a:rPr>
            </a:br>
            <a:r>
              <a:rPr lang="cs-CZ" sz="4000" b="1" dirty="0">
                <a:solidFill>
                  <a:schemeClr val="accent2"/>
                </a:solidFill>
              </a:rPr>
              <a:t>ZDRAVOTNÍ GRAMOTNOSTI</a:t>
            </a:r>
          </a:p>
        </p:txBody>
      </p:sp>
      <p:sp>
        <p:nvSpPr>
          <p:cNvPr id="155651" name="Rectangle 3"/>
          <p:cNvSpPr>
            <a:spLocks noChangeArrowheads="1"/>
          </p:cNvSpPr>
          <p:nvPr/>
        </p:nvSpPr>
        <p:spPr bwMode="auto">
          <a:xfrm>
            <a:off x="611188" y="1773238"/>
            <a:ext cx="8229600" cy="467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80000"/>
              </a:lnSpc>
              <a:spcBef>
                <a:spcPct val="20000"/>
              </a:spcBef>
              <a:buFontTx/>
              <a:buAutoNum type="alphaUcPeriod"/>
            </a:pPr>
            <a:r>
              <a:rPr lang="cs-CZ" sz="2400" b="1" dirty="0">
                <a:solidFill>
                  <a:srgbClr val="C00000"/>
                </a:solidFill>
              </a:rPr>
              <a:t>Funkční zdravotní gramotnost</a:t>
            </a:r>
            <a:r>
              <a:rPr lang="cs-CZ" sz="2400" dirty="0">
                <a:solidFill>
                  <a:srgbClr val="C00000"/>
                </a:solidFill>
              </a:rPr>
              <a:t> </a:t>
            </a:r>
            <a:r>
              <a:rPr lang="cs-CZ" sz="2400" dirty="0"/>
              <a:t>– se týká výsledku tradiční zdravotní výchovy spočívající v poskytování informací o zdravotních rizicích a o tom, jak si počínat ve zdravotnickém systému. Cílem je rozšířit a prohloubit znalosti lidí o zdravotních rizikových faktorech. </a:t>
            </a:r>
          </a:p>
          <a:p>
            <a:pPr marL="342900" indent="-342900">
              <a:lnSpc>
                <a:spcPct val="80000"/>
              </a:lnSpc>
              <a:spcBef>
                <a:spcPct val="20000"/>
              </a:spcBef>
              <a:buFontTx/>
              <a:buAutoNum type="alphaUcPeriod"/>
            </a:pPr>
            <a:r>
              <a:rPr lang="cs-CZ" sz="2400" b="1" dirty="0">
                <a:solidFill>
                  <a:srgbClr val="C00000"/>
                </a:solidFill>
              </a:rPr>
              <a:t>Interaktivní zdravotní gramotnost</a:t>
            </a:r>
            <a:r>
              <a:rPr lang="cs-CZ" sz="2400" dirty="0">
                <a:solidFill>
                  <a:srgbClr val="C00000"/>
                </a:solidFill>
              </a:rPr>
              <a:t> </a:t>
            </a:r>
            <a:r>
              <a:rPr lang="cs-CZ" sz="2400" dirty="0"/>
              <a:t>– do značné míry obsahuje nové zaměření zdravotní výchovy v posledních 20 letech. Záměrem je zde rozvíjet schopnosti lidí jednat samostatně, zejména posílit jejich </a:t>
            </a:r>
            <a:r>
              <a:rPr lang="cs-CZ" sz="2400" dirty="0" smtClean="0"/>
              <a:t>vnitřní motivaci </a:t>
            </a:r>
            <a:r>
              <a:rPr lang="cs-CZ" sz="2400" dirty="0"/>
              <a:t>a odpovědnost při respektování pokynů. </a:t>
            </a:r>
          </a:p>
          <a:p>
            <a:pPr marL="342900" indent="-342900">
              <a:lnSpc>
                <a:spcPct val="80000"/>
              </a:lnSpc>
              <a:spcBef>
                <a:spcPct val="20000"/>
              </a:spcBef>
            </a:pPr>
            <a:r>
              <a:rPr lang="cs-CZ" sz="2400" b="1" dirty="0">
                <a:solidFill>
                  <a:srgbClr val="C00000"/>
                </a:solidFill>
              </a:rPr>
              <a:t>C. Kritická zdravotní gramotnost</a:t>
            </a:r>
            <a:r>
              <a:rPr lang="cs-CZ" sz="2400" dirty="0">
                <a:solidFill>
                  <a:srgbClr val="C00000"/>
                </a:solidFill>
              </a:rPr>
              <a:t> </a:t>
            </a:r>
            <a:r>
              <a:rPr lang="cs-CZ" sz="2400" dirty="0"/>
              <a:t>– rozvíjí u jedinců takové schopnosti, které se týkají jak jejich individuálního chování, tak sociálně a politicky orientovaných činností, jejichž smyslem je podílet se na vytváření zdravotně příznivého sociálního prostředí. </a:t>
            </a:r>
          </a:p>
        </p:txBody>
      </p:sp>
    </p:spTree>
    <p:extLst>
      <p:ext uri="{BB962C8B-B14F-4D97-AF65-F5344CB8AC3E}">
        <p14:creationId xmlns:p14="http://schemas.microsoft.com/office/powerpoint/2010/main" val="206676134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56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56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56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a:xfrm>
            <a:off x="539750" y="1484313"/>
            <a:ext cx="7772400" cy="2908300"/>
          </a:xfrm>
        </p:spPr>
        <p:txBody>
          <a:bodyPr/>
          <a:lstStyle/>
          <a:p>
            <a:r>
              <a:rPr lang="cs-CZ" sz="7200" b="1" dirty="0">
                <a:solidFill>
                  <a:srgbClr val="CC3300"/>
                </a:solidFill>
              </a:rPr>
              <a:t>28</a:t>
            </a:r>
            <a:r>
              <a:rPr lang="cs-CZ" sz="7200" b="1" dirty="0">
                <a:solidFill>
                  <a:schemeClr val="accent2"/>
                </a:solidFill>
              </a:rPr>
              <a:t/>
            </a:r>
            <a:br>
              <a:rPr lang="cs-CZ" sz="7200" b="1" dirty="0">
                <a:solidFill>
                  <a:schemeClr val="accent2"/>
                </a:solidFill>
              </a:rPr>
            </a:br>
            <a:r>
              <a:rPr lang="cs-CZ" sz="7200" b="1" dirty="0">
                <a:solidFill>
                  <a:schemeClr val="accent2"/>
                </a:solidFill>
              </a:rPr>
              <a:t>ZDRAVOTNÍ</a:t>
            </a:r>
            <a:br>
              <a:rPr lang="cs-CZ" sz="7200" b="1" dirty="0">
                <a:solidFill>
                  <a:schemeClr val="accent2"/>
                </a:solidFill>
              </a:rPr>
            </a:br>
            <a:r>
              <a:rPr lang="cs-CZ" sz="7200" b="1" dirty="0">
                <a:solidFill>
                  <a:schemeClr val="accent2"/>
                </a:solidFill>
              </a:rPr>
              <a:t> PROGRAMY</a:t>
            </a:r>
          </a:p>
        </p:txBody>
      </p:sp>
    </p:spTree>
  </p:cSld>
  <p:clrMapOvr>
    <a:masterClrMapping/>
  </p:clrMapOvr>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464</TotalTime>
  <Words>1416</Words>
  <Application>Microsoft Office PowerPoint</Application>
  <PresentationFormat>Předvádění na obrazovce (4:3)</PresentationFormat>
  <Paragraphs>215</Paragraphs>
  <Slides>64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64</vt:i4>
      </vt:variant>
    </vt:vector>
  </HeadingPairs>
  <TitlesOfParts>
    <vt:vector size="69" baseType="lpstr">
      <vt:lpstr>Arial</vt:lpstr>
      <vt:lpstr>Arial Black</vt:lpstr>
      <vt:lpstr>Times New Roman</vt:lpstr>
      <vt:lpstr>Wingdings</vt:lpstr>
      <vt:lpstr>Výchozí návrh</vt:lpstr>
      <vt:lpstr>25   ZDRAVOTNÍ VÝCHOVA </vt:lpstr>
      <vt:lpstr>ZDRAVOTNÍ VÝCHOVA - pojem</vt:lpstr>
      <vt:lpstr>ZDRAVOTNÍ VÝCHOVA - obsah</vt:lpstr>
      <vt:lpstr>ZDRAVOTNÍ VÝCHOVA základní členění</vt:lpstr>
      <vt:lpstr>26   ZDRAVOTNÍ GRAMOTNOST</vt:lpstr>
      <vt:lpstr>ZDRAVOTNÍ GRAMOTNOST</vt:lpstr>
      <vt:lpstr>27   ZÁKLADNÍ TYPY  ZDRAVOTNÍ GRAMOTNOSTI </vt:lpstr>
      <vt:lpstr>Prezentace aplikace PowerPoint</vt:lpstr>
      <vt:lpstr>28 ZDRAVOTNÍ  PROGRAMY</vt:lpstr>
      <vt:lpstr>ÚČEL: ZLEPŠIT ZDRAVÍ LIDÍ (1)</vt:lpstr>
      <vt:lpstr>ÚČEL: ZLEPŠIT ZDRAVÍ LIDÍ (2)</vt:lpstr>
      <vt:lpstr>PROBLÉMOVÉ ČLENĚNÍ</vt:lpstr>
      <vt:lpstr>UŽITEČNÉ PŘÍSTUPY</vt:lpstr>
      <vt:lpstr>1. ZDRAVOTNĚ POLITICKÁ VÝCHODISKA (VOLBA PROGRAMŮ)</vt:lpstr>
      <vt:lpstr>2. SITUAČNÍ ANALÝZA</vt:lpstr>
      <vt:lpstr>3. DEFINOVÁNÍ PROBLÉMŮ A STANOVENÍ CÍLŮ</vt:lpstr>
      <vt:lpstr>4. ANTICIPACE A ANALÝZA POTÍŽÍ  5. VOLBA STRATEGIE  A ROZPIS ÚKOLŮ</vt:lpstr>
      <vt:lpstr>6. SEPSÁNÍ A SCHVÁLENÍ PROJEKTU (PROTOKOLU)</vt:lpstr>
      <vt:lpstr>ERADIKACE NEŠTOVIC (1)</vt:lpstr>
      <vt:lpstr>ERADIKACE NEŠTOVIC (2)</vt:lpstr>
      <vt:lpstr>DALŠÍ PROGRAMY</vt:lpstr>
      <vt:lpstr>29   PLÝTVÁNÍ  VE ZDRAVOTNÍ PÉČI</vt:lpstr>
      <vt:lpstr>PLÝTVÁNÍ – OBSAH POJMU 1</vt:lpstr>
      <vt:lpstr>PLÝTVÁNÍ – OBSAH POJMU 2</vt:lpstr>
      <vt:lpstr>PLÝTVÁNÍ – OBSAH POJMU 3</vt:lpstr>
      <vt:lpstr>PLÝTVÁNÍ – OBSAH POJMU 4</vt:lpstr>
      <vt:lpstr>PLÝTVÁNÍ – OBSAH POJMU 5</vt:lpstr>
      <vt:lpstr>PLÝTVÁNÍ – OBSAH POJMU 6</vt:lpstr>
      <vt:lpstr>PLÝTVÁNÍ – OBSAH POJMU 7</vt:lpstr>
      <vt:lpstr>PLÝTVÁNÍ – OBSAH POJMU 8</vt:lpstr>
      <vt:lpstr>PŘÍČINY PLÝTVÁNÍ - POLITICKÁ ÚROVEŇ  </vt:lpstr>
      <vt:lpstr>Prezentace aplikace PowerPoint</vt:lpstr>
      <vt:lpstr>Prezentace aplikace PowerPoint</vt:lpstr>
      <vt:lpstr>Prezentace aplikace PowerPoint</vt:lpstr>
      <vt:lpstr>PŘÍČINY PLÝTVÁNÍ</vt:lpstr>
      <vt:lpstr>PŘÍČINY PLÝTVÁNÍ</vt:lpstr>
      <vt:lpstr>NA KOLIK PLÝTVÁNÍ PŘIJDE 1 </vt:lpstr>
      <vt:lpstr>NA KOLIK PLÝTVÁNÍ PŘIJDE 2</vt:lpstr>
      <vt:lpstr>JAK OMEZIT  PLÝTVÁNÍ  1</vt:lpstr>
      <vt:lpstr>JAK OMEZIT  PLÝTVÁNÍ  2</vt:lpstr>
      <vt:lpstr>JAK OMEZIT  PLÝTVÁNÍ  3</vt:lpstr>
      <vt:lpstr>JAK OMEZIT  PLÝTVÁNÍ  4</vt:lpstr>
      <vt:lpstr>JAK OMEZIT  PLÝTVÁNÍ  5</vt:lpstr>
      <vt:lpstr>JAK OMEZIT  PLÝTVÁNÍ  6</vt:lpstr>
      <vt:lpstr>Prezentace aplikace PowerPoint</vt:lpstr>
      <vt:lpstr>CHYBNÁ INTERPRETACE</vt:lpstr>
      <vt:lpstr>RATIONING - DEFINICE</vt:lpstr>
      <vt:lpstr>Prezentace aplikace PowerPoint</vt:lpstr>
      <vt:lpstr>Prezentace aplikace PowerPoint</vt:lpstr>
      <vt:lpstr>Rationing</vt:lpstr>
      <vt:lpstr>Prezentace aplikace PowerPoint</vt:lpstr>
      <vt:lpstr>Prezentace aplikace PowerPoint</vt:lpstr>
      <vt:lpstr>Prezentace aplikace PowerPoint</vt:lpstr>
      <vt:lpstr>Prezentace aplikace PowerPoint</vt:lpstr>
      <vt:lpstr>ZPŮSOBY OMEZOVÁNÍ ZDRAVOTNICKÝCH SLUŽEB 1</vt:lpstr>
      <vt:lpstr>ZPŮSOBY OMEZOVÁNÍ ZDRAVOTNICKÝCH SLUŽEB 2</vt:lpstr>
      <vt:lpstr>ZPŮSOBY OMEZOVÁNÍ ZDRAVOTNICKÝCH SLUŽEB 3</vt:lpstr>
      <vt:lpstr>Prezentace aplikace PowerPoint</vt:lpstr>
      <vt:lpstr>Prezentace aplikace PowerPoint</vt:lpstr>
      <vt:lpstr>DVA ZÁKLADNÍ TYPY RATIONING</vt:lpstr>
      <vt:lpstr>ÚROVNĚ ROZHODOVÁNÍ (1)</vt:lpstr>
      <vt:lpstr>ÚROVNĚ ROZHODOVÁNÍ (2)</vt:lpstr>
      <vt:lpstr>ÚROVNĚ ROZHODOVÁNÍ (3)</vt:lpstr>
      <vt:lpstr>ZÁVĚR</vt:lpstr>
    </vt:vector>
  </TitlesOfParts>
  <Company>LF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PLÝTVÁNÍ  VE ZDRAVOTNÍ PÉČI</dc:title>
  <dc:creator>prof. Holčík</dc:creator>
  <cp:lastModifiedBy>Pavlína Kaňová</cp:lastModifiedBy>
  <cp:revision>17</cp:revision>
  <cp:lastPrinted>2012-10-29T12:43:46Z</cp:lastPrinted>
  <dcterms:created xsi:type="dcterms:W3CDTF">2009-09-14T13:43:34Z</dcterms:created>
  <dcterms:modified xsi:type="dcterms:W3CDTF">2012-10-29T13:43:22Z</dcterms:modified>
</cp:coreProperties>
</file>