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67" r:id="rId2"/>
    <p:sldId id="466" r:id="rId3"/>
    <p:sldId id="465" r:id="rId4"/>
    <p:sldId id="460" r:id="rId5"/>
    <p:sldId id="461" r:id="rId6"/>
    <p:sldId id="462" r:id="rId7"/>
    <p:sldId id="463" r:id="rId8"/>
    <p:sldId id="464" r:id="rId9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06BA"/>
    <a:srgbClr val="FDE58D"/>
    <a:srgbClr val="C4F2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D891F34-7750-4662-B34B-66F1AB4A5A96}" type="datetimeFigureOut">
              <a:rPr lang="cs-CZ"/>
              <a:pPr>
                <a:defRPr/>
              </a:pPr>
              <a:t>5.11.2012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2E37ECA-A38F-4667-98A8-63319FE84E5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003509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822F1FE-91DA-4A77-9790-6D7F0DF58048}" type="datetimeFigureOut">
              <a:rPr lang="cs-CZ"/>
              <a:pPr>
                <a:defRPr/>
              </a:pPr>
              <a:t>5.11.2012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E1EB3AE-2A89-4FFE-938E-D7AEE76B694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167622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DE98-6419-40A7-A07E-04DD96DC7102}" type="datetimeFigureOut">
              <a:rPr lang="cs-CZ"/>
              <a:pPr>
                <a:defRPr/>
              </a:pPr>
              <a:t>5.11.2012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497CB-37EE-4FAB-B225-7C253230E79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6547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65E70-4F4E-4DA8-B532-97D6ACB90A64}" type="datetimeFigureOut">
              <a:rPr lang="cs-CZ"/>
              <a:pPr>
                <a:defRPr/>
              </a:pPr>
              <a:t>5.11.2012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8A40-B879-4B43-AB13-13EA72F29EC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5874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33A3A-0DF2-4B4E-A2AD-7C4090C5D9CE}" type="datetimeFigureOut">
              <a:rPr lang="cs-CZ"/>
              <a:pPr>
                <a:defRPr/>
              </a:pPr>
              <a:t>5.11.2012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9E1B2-96AC-436F-A8AF-810901EB96C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6182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6A311-3F5C-4879-A87C-92661A591E9B}" type="datetimeFigureOut">
              <a:rPr lang="cs-CZ"/>
              <a:pPr>
                <a:defRPr/>
              </a:pPr>
              <a:t>5.11.2012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3D80C-F5BB-4D4D-AAED-6C5D7AEFEC0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2380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34420-698C-45B8-A472-78D8BBD9365C}" type="datetimeFigureOut">
              <a:rPr lang="cs-CZ"/>
              <a:pPr>
                <a:defRPr/>
              </a:pPr>
              <a:t>5.11.2012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F561B-DF8C-4966-932F-3E73A6FEE64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7637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09C7E-B705-4B64-A31D-AEAD758BE473}" type="datetimeFigureOut">
              <a:rPr lang="cs-CZ"/>
              <a:pPr>
                <a:defRPr/>
              </a:pPr>
              <a:t>5.11.2012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BD301-15A2-45B7-B70B-369F783C8F4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872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94ED9-F5CB-40B3-A356-12B3B30653B2}" type="datetimeFigureOut">
              <a:rPr lang="cs-CZ"/>
              <a:pPr>
                <a:defRPr/>
              </a:pPr>
              <a:t>5.11.2012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16049-2B6E-414E-9402-C50D6D52BBF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3268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FC67F-6978-44F9-A8C3-11025D5F7E35}" type="datetimeFigureOut">
              <a:rPr lang="cs-CZ"/>
              <a:pPr>
                <a:defRPr/>
              </a:pPr>
              <a:t>5.11.2012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FEECF-5559-40EA-9F81-EE17CC60A92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7454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EAF71-7EB8-42E5-ACD3-D2B845AB96F4}" type="datetimeFigureOut">
              <a:rPr lang="cs-CZ"/>
              <a:pPr>
                <a:defRPr/>
              </a:pPr>
              <a:t>5.11.2012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192CA-2B93-4397-B45A-7A734A33013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8389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A939D-BE65-435B-B0B8-99B07E8419D5}" type="datetimeFigureOut">
              <a:rPr lang="cs-CZ"/>
              <a:pPr>
                <a:defRPr/>
              </a:pPr>
              <a:t>5.11.2012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EFD7F-BD7C-4177-8402-5283725246C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3862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081ED-2547-467D-A92E-0365D57CD8FC}" type="datetimeFigureOut">
              <a:rPr lang="cs-CZ"/>
              <a:pPr>
                <a:defRPr/>
              </a:pPr>
              <a:t>5.11.2012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F5DFF-15CF-4BCC-92ED-61330C5DD0D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517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63C734A-0931-4F77-9CF2-270168988A00}" type="datetimeFigureOut">
              <a:rPr lang="cs-CZ"/>
              <a:pPr>
                <a:defRPr/>
              </a:pPr>
              <a:t>5.11.2012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B85FF23-0286-4316-95CC-7B7FA2AE1AB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229600" cy="1066800"/>
          </a:xfrm>
        </p:spPr>
        <p:txBody>
          <a:bodyPr/>
          <a:lstStyle/>
          <a:p>
            <a:pPr eaLnBrk="1" hangingPunct="1"/>
            <a:r>
              <a:rPr lang="cs-CZ" b="1" dirty="0" smtClean="0">
                <a:solidFill>
                  <a:srgbClr val="FF0000"/>
                </a:solidFill>
                <a:latin typeface="Arial Black" pitchFamily="34" charset="0"/>
              </a:rPr>
              <a:t>31</a:t>
            </a:r>
            <a:r>
              <a:rPr lang="cs-CZ" sz="3600" b="1" dirty="0" smtClean="0">
                <a:solidFill>
                  <a:srgbClr val="000099"/>
                </a:solidFill>
                <a:latin typeface="Arial Black" pitchFamily="34" charset="0"/>
              </a:rPr>
              <a:t/>
            </a:r>
            <a:br>
              <a:rPr lang="cs-CZ" sz="3600" b="1" dirty="0" smtClean="0">
                <a:solidFill>
                  <a:srgbClr val="000099"/>
                </a:solidFill>
                <a:latin typeface="Arial Black" pitchFamily="34" charset="0"/>
              </a:rPr>
            </a:br>
            <a:r>
              <a:rPr lang="cs-CZ" b="1" dirty="0" smtClean="0">
                <a:solidFill>
                  <a:srgbClr val="000099"/>
                </a:solidFill>
                <a:latin typeface="Arial Black" pitchFamily="34" charset="0"/>
              </a:rPr>
              <a:t>Základní </a:t>
            </a:r>
            <a:r>
              <a:rPr lang="cs-CZ" b="1" dirty="0" smtClean="0">
                <a:solidFill>
                  <a:srgbClr val="000099"/>
                </a:solidFill>
                <a:latin typeface="Arial Black" pitchFamily="34" charset="0"/>
              </a:rPr>
              <a:t>typy zdravotnických systémů</a:t>
            </a:r>
          </a:p>
        </p:txBody>
      </p:sp>
    </p:spTree>
    <p:extLst>
      <p:ext uri="{BB962C8B-B14F-4D97-AF65-F5344CB8AC3E}">
        <p14:creationId xmlns:p14="http://schemas.microsoft.com/office/powerpoint/2010/main" val="260503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468313" y="44450"/>
            <a:ext cx="8229600" cy="1066800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Základní typy zdravotnických systémů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1125538"/>
            <a:ext cx="8229600" cy="5256212"/>
          </a:xfrm>
        </p:spPr>
        <p:txBody>
          <a:bodyPr/>
          <a:lstStyle/>
          <a:p>
            <a:pPr marL="514350" eaLnBrk="1" hangingPunct="1"/>
            <a:r>
              <a:rPr lang="cs-CZ" sz="2000" smtClean="0"/>
              <a:t>Různost zdravotnických systémů</a:t>
            </a:r>
          </a:p>
          <a:p>
            <a:pPr marL="514350" eaLnBrk="1" hangingPunct="1"/>
            <a:r>
              <a:rPr lang="cs-CZ" sz="2000" smtClean="0"/>
              <a:t>Možnost </a:t>
            </a:r>
            <a:r>
              <a:rPr lang="cs-CZ" sz="2000" b="1" smtClean="0"/>
              <a:t>klasifikace podle</a:t>
            </a:r>
            <a:r>
              <a:rPr lang="cs-CZ" sz="2000" smtClean="0"/>
              <a:t>:</a:t>
            </a:r>
          </a:p>
          <a:p>
            <a:pPr marL="914400" lvl="1" eaLnBrk="1" hangingPunct="1"/>
            <a:r>
              <a:rPr lang="cs-CZ" sz="2000" smtClean="0"/>
              <a:t>míry regulačních zásahů do struktury a funkce zdravotnictví ze strany státu;</a:t>
            </a:r>
          </a:p>
          <a:p>
            <a:pPr marL="914400" lvl="1" eaLnBrk="1" hangingPunct="1"/>
            <a:r>
              <a:rPr lang="cs-CZ" sz="2000" smtClean="0"/>
              <a:t>míry sociální solidarity;</a:t>
            </a:r>
          </a:p>
          <a:p>
            <a:pPr marL="914400" lvl="1" eaLnBrk="1" hangingPunct="1"/>
            <a:r>
              <a:rPr lang="cs-CZ" sz="2000" smtClean="0"/>
              <a:t>způsobu financování zdravotní péče.</a:t>
            </a:r>
          </a:p>
          <a:p>
            <a:pPr marL="914400" lvl="1" eaLnBrk="1" hangingPunct="1"/>
            <a:endParaRPr lang="cs-CZ" sz="2000" smtClean="0"/>
          </a:p>
          <a:p>
            <a:pPr marL="514350" eaLnBrk="1" hangingPunct="1"/>
            <a:r>
              <a:rPr lang="cs-CZ" sz="2000" b="1" smtClean="0"/>
              <a:t>Základní typy </a:t>
            </a:r>
            <a:r>
              <a:rPr lang="cs-CZ" sz="2000" smtClean="0"/>
              <a:t>zdravotnických systémů:</a:t>
            </a:r>
          </a:p>
          <a:p>
            <a:pPr marL="914400" lvl="1" eaLnBrk="1" hangingPunct="1"/>
            <a:r>
              <a:rPr lang="cs-CZ" sz="2000" smtClean="0"/>
              <a:t>Komerční</a:t>
            </a:r>
          </a:p>
          <a:p>
            <a:pPr marL="914400" lvl="1" eaLnBrk="1" hangingPunct="1"/>
            <a:r>
              <a:rPr lang="cs-CZ" sz="2000" b="1" smtClean="0"/>
              <a:t>Liberalistický</a:t>
            </a:r>
          </a:p>
          <a:p>
            <a:pPr marL="914400" lvl="1" eaLnBrk="1" hangingPunct="1"/>
            <a:r>
              <a:rPr lang="cs-CZ" sz="2000" b="1" smtClean="0"/>
              <a:t>Pojišťovnický (pluralitní, smíšený)</a:t>
            </a:r>
          </a:p>
          <a:p>
            <a:pPr marL="914400" lvl="1" eaLnBrk="1" hangingPunct="1"/>
            <a:r>
              <a:rPr lang="cs-CZ" sz="2000" b="1" smtClean="0"/>
              <a:t>Národní zdravotní služba</a:t>
            </a:r>
          </a:p>
          <a:p>
            <a:pPr marL="914400" lvl="1" eaLnBrk="1" hangingPunct="1"/>
            <a:r>
              <a:rPr lang="cs-CZ" sz="2000" smtClean="0"/>
              <a:t>Státní</a:t>
            </a:r>
          </a:p>
          <a:p>
            <a:pPr marL="914400" lvl="1" eaLnBrk="1" hangingPunct="1"/>
            <a:r>
              <a:rPr lang="cs-CZ" sz="2000" smtClean="0"/>
              <a:t>Totalitní</a:t>
            </a:r>
          </a:p>
        </p:txBody>
      </p:sp>
    </p:spTree>
    <p:extLst>
      <p:ext uri="{BB962C8B-B14F-4D97-AF65-F5344CB8AC3E}">
        <p14:creationId xmlns:p14="http://schemas.microsoft.com/office/powerpoint/2010/main" val="643843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468313" y="44450"/>
            <a:ext cx="8229600" cy="1066800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Základní typy zdravotnických systémů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395288" y="1125538"/>
            <a:ext cx="8229600" cy="5256212"/>
          </a:xfrm>
        </p:spPr>
        <p:txBody>
          <a:bodyPr/>
          <a:lstStyle/>
          <a:p>
            <a:pPr marL="571500" eaLnBrk="1" hangingPunct="1"/>
            <a:r>
              <a:rPr lang="cs-CZ" dirty="0" smtClean="0"/>
              <a:t>Ani jedna z vyspělých zemí dnes není čistým typem</a:t>
            </a:r>
          </a:p>
          <a:p>
            <a:pPr marL="571500" eaLnBrk="1" hangingPunct="1"/>
            <a:r>
              <a:rPr lang="cs-CZ" dirty="0" smtClean="0"/>
              <a:t>Dochází ke konvergenci jednotlivých typů zdravotnických systémů:</a:t>
            </a:r>
          </a:p>
          <a:p>
            <a:pPr marL="971550" lvl="1" eaLnBrk="1" hangingPunct="1"/>
            <a:r>
              <a:rPr lang="cs-CZ" sz="3200" dirty="0" smtClean="0"/>
              <a:t>Důvodem je prostý fakt, že řeší v zásadě stejný problém, a tím je potřeba zajistit zdravotní péči stále rostoucímu počtu potřebné populace v podmínkách omezených zdrojů.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Komerční typ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1628775"/>
            <a:ext cx="8229600" cy="5040313"/>
          </a:xfrm>
        </p:spPr>
        <p:txBody>
          <a:bodyPr/>
          <a:lstStyle/>
          <a:p>
            <a:pPr marL="514350" eaLnBrk="1" hangingPunct="1">
              <a:defRPr/>
            </a:pPr>
            <a:r>
              <a:rPr lang="cs-CZ" sz="2400" dirty="0" smtClean="0"/>
              <a:t>Lékaři jsou samostatní podnikatelé, kteří přímo prodávají odborné služby pacientům (spotřebitelům). </a:t>
            </a:r>
          </a:p>
          <a:p>
            <a:pPr marL="514350" eaLnBrk="1" hangingPunct="1">
              <a:defRPr/>
            </a:pPr>
            <a:r>
              <a:rPr lang="cs-CZ" sz="2400" dirty="0" smtClean="0"/>
              <a:t>Cenu péče určuje trh, na kterém soutěží privátní poskytovatelé a  financující subjekty (privátní pojišťovny).</a:t>
            </a:r>
          </a:p>
          <a:p>
            <a:pPr marL="514350" eaLnBrk="1" hangingPunct="1">
              <a:defRPr/>
            </a:pPr>
            <a:r>
              <a:rPr lang="cs-CZ" sz="2400" dirty="0" smtClean="0"/>
              <a:t>Zdravotní péči si mohou obstarat ti, kdo ji potřebují a  současně na ni mají.</a:t>
            </a:r>
          </a:p>
          <a:p>
            <a:pPr marL="514350" eaLnBrk="1" hangingPunct="1">
              <a:defRPr/>
            </a:pPr>
            <a:r>
              <a:rPr lang="cs-CZ" sz="2400" dirty="0" smtClean="0"/>
              <a:t>Zdravotní péče je záležitostí jedince, jeho rozhodnutí a  svobodné volby.</a:t>
            </a:r>
          </a:p>
          <a:p>
            <a:pPr marL="514350" eaLnBrk="1" hangingPunct="1">
              <a:defRPr/>
            </a:pPr>
            <a:r>
              <a:rPr lang="cs-CZ" sz="2400" dirty="0" smtClean="0"/>
              <a:t>Absence prvku sociální solidarity.</a:t>
            </a:r>
          </a:p>
          <a:p>
            <a:pPr marL="171450" indent="0" eaLnBrk="1" hangingPunct="1">
              <a:buFont typeface="Arial" charset="0"/>
              <a:buNone/>
              <a:defRPr/>
            </a:pPr>
            <a:endParaRPr lang="cs-CZ" sz="2400" b="1" dirty="0" smtClean="0"/>
          </a:p>
          <a:p>
            <a:pPr marL="171450" indent="0" eaLnBrk="1" hangingPunct="1">
              <a:buFont typeface="Arial" charset="0"/>
              <a:buNone/>
              <a:defRPr/>
            </a:pPr>
            <a:r>
              <a:rPr lang="cs-CZ" sz="2400" b="1" dirty="0" smtClean="0"/>
              <a:t>Narůstající komplexita a návaznost služeb i potřeba týmové práce takový typ zdravotnictví prakticky znemožňuje.    </a:t>
            </a:r>
            <a:endParaRPr lang="en-GB" sz="2400" b="1" dirty="0" smtClean="0"/>
          </a:p>
          <a:p>
            <a:pPr marL="171450" indent="0" eaLnBrk="1" hangingPunct="1">
              <a:buFont typeface="Arial" charset="0"/>
              <a:buNone/>
              <a:defRPr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>
          <a:xfrm>
            <a:off x="468313" y="33338"/>
            <a:ext cx="8229600" cy="1066800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Liberalistický typ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1052513"/>
            <a:ext cx="8353425" cy="5616575"/>
          </a:xfrm>
        </p:spPr>
        <p:txBody>
          <a:bodyPr/>
          <a:lstStyle/>
          <a:p>
            <a:pPr marL="514350" eaLnBrk="1" hangingPunct="1"/>
            <a:r>
              <a:rPr lang="cs-CZ" sz="2400" smtClean="0"/>
              <a:t>Zdravotní péče je pokládána jednak za zboží a jednak za veřejnou službu. </a:t>
            </a:r>
          </a:p>
          <a:p>
            <a:pPr marL="514350" eaLnBrk="1" hangingPunct="1"/>
            <a:r>
              <a:rPr lang="cs-CZ" sz="2400" smtClean="0"/>
              <a:t>Převládají tržní vztahy přizpůsobené místním podmínkám a zvyklostem. </a:t>
            </a:r>
          </a:p>
          <a:p>
            <a:pPr marL="514350" eaLnBrk="1" hangingPunct="1"/>
            <a:r>
              <a:rPr lang="cs-CZ" sz="2400" smtClean="0"/>
              <a:t>Péče je hrazena složitou směsicí veřejných plátců (federální, státní, místní rozpočty), soukromého pojištění a přímé platby.</a:t>
            </a:r>
          </a:p>
          <a:p>
            <a:pPr marL="514350" eaLnBrk="1" hangingPunct="1"/>
            <a:r>
              <a:rPr lang="cs-CZ" sz="2400" smtClean="0"/>
              <a:t>Ze státního rozpočtu je garantováno poskytnutí vymezené péče pouze vybraným skupinám (lidé nad 65 let, zdravotně postižení, sociálně slabé rodiny s dětmi apod.).</a:t>
            </a:r>
          </a:p>
          <a:p>
            <a:pPr marL="514350" eaLnBrk="1" hangingPunct="1"/>
            <a:r>
              <a:rPr lang="cs-CZ" sz="2400" smtClean="0"/>
              <a:t>Do vztahu pacient-lékař vstupuje stát, aby alespoň částečně vyrovnal příkré sociální nerovnosti (programy pro úhradu péče za nepojištěné pacienty).   </a:t>
            </a:r>
          </a:p>
          <a:p>
            <a:pPr marL="514350" eaLnBrk="1" hangingPunct="1"/>
            <a:r>
              <a:rPr lang="cs-CZ" sz="2400" smtClean="0"/>
              <a:t>USA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Pojišťovnický typ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1268413"/>
            <a:ext cx="8229600" cy="5184775"/>
          </a:xfrm>
        </p:spPr>
        <p:txBody>
          <a:bodyPr/>
          <a:lstStyle/>
          <a:p>
            <a:pPr marL="514350" eaLnBrk="1" hangingPunct="1">
              <a:defRPr/>
            </a:pPr>
            <a:r>
              <a:rPr lang="cs-CZ" sz="2400" dirty="0" smtClean="0"/>
              <a:t>Zdravotní péče je hrazena z fondu povinného zdravotního pojištění, který je vytvářen z příspěvků zaměstnanců, zaměstnavatelů a státu. </a:t>
            </a:r>
          </a:p>
          <a:p>
            <a:pPr marL="514350" eaLnBrk="1" hangingPunct="1">
              <a:defRPr/>
            </a:pPr>
            <a:r>
              <a:rPr lang="cs-CZ" sz="2400" dirty="0" smtClean="0"/>
              <a:t>Funguje na principu solidarity, platby do fondů podle příjmů, čerpání podle potřeb. Za určené skupiny osob hradí pojistné stát.</a:t>
            </a:r>
          </a:p>
          <a:p>
            <a:pPr marL="514350" eaLnBrk="1" hangingPunct="1">
              <a:defRPr/>
            </a:pPr>
            <a:r>
              <a:rPr lang="cs-CZ" sz="2400" dirty="0" smtClean="0"/>
              <a:t>Různá míra finanční spoluúčasti pacientů (léky, pomůcky, regulační poplatky).</a:t>
            </a:r>
          </a:p>
          <a:p>
            <a:pPr marL="514350" eaLnBrk="1" hangingPunct="1">
              <a:defRPr/>
            </a:pPr>
            <a:r>
              <a:rPr lang="cs-CZ" sz="2400" dirty="0" smtClean="0"/>
              <a:t>Jde o nestátní zdravotnictví se státními zárukami. Stát garantuje všeobecnou dostupnost a kvalitu (standard) péče.</a:t>
            </a:r>
          </a:p>
          <a:p>
            <a:pPr marL="514350" eaLnBrk="1" hangingPunct="1">
              <a:defRPr/>
            </a:pPr>
            <a:r>
              <a:rPr lang="cs-CZ" sz="2400" dirty="0" smtClean="0"/>
              <a:t>Jde o souběžnou činnost veřejného a soukromého sektoru.</a:t>
            </a:r>
          </a:p>
          <a:p>
            <a:pPr marL="514350" eaLnBrk="1" hangingPunct="1">
              <a:defRPr/>
            </a:pPr>
            <a:r>
              <a:rPr lang="cs-CZ" sz="2400" dirty="0" smtClean="0"/>
              <a:t>Základem jsou soukromé individuální praxe ambulantních lékařů, kteří uzavírají smlouvy se zdravotními pojišťovnami.</a:t>
            </a:r>
          </a:p>
          <a:p>
            <a:pPr marL="171450" indent="0" eaLnBrk="1" hangingPunct="1">
              <a:buFont typeface="Arial" charset="0"/>
              <a:buNone/>
              <a:defRPr/>
            </a:pPr>
            <a:r>
              <a:rPr lang="cs-CZ" sz="2400" dirty="0" smtClean="0"/>
              <a:t> </a:t>
            </a:r>
          </a:p>
          <a:p>
            <a:pPr marL="514350" eaLnBrk="1" hangingPunct="1">
              <a:defRPr/>
            </a:pPr>
            <a:endParaRPr lang="cs-CZ" sz="2400" dirty="0" smtClean="0"/>
          </a:p>
          <a:p>
            <a:pPr marL="171450" indent="0" eaLnBrk="1" hangingPunct="1">
              <a:buFont typeface="Arial" charset="0"/>
              <a:buNone/>
              <a:defRPr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>
          <a:xfrm>
            <a:off x="539750" y="115888"/>
            <a:ext cx="8229600" cy="563562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Národní zdravotní služba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836613"/>
            <a:ext cx="8229600" cy="5832475"/>
          </a:xfrm>
        </p:spPr>
        <p:txBody>
          <a:bodyPr/>
          <a:lstStyle/>
          <a:p>
            <a:pPr eaLnBrk="1" hangingPunct="1"/>
            <a:r>
              <a:rPr lang="cs-CZ" sz="2000" smtClean="0"/>
              <a:t>Vyznačuje se silnou účastí státu, který vlastní většinu zdravotnických zařízení a menším podílem soukromého sektoru. </a:t>
            </a:r>
          </a:p>
          <a:p>
            <a:pPr eaLnBrk="1" hangingPunct="1"/>
            <a:r>
              <a:rPr lang="cs-CZ" sz="2000" smtClean="0"/>
              <a:t>Většina specializovaných ambulantních zařízení, laboratoře a rtg pracoviště jsou součástí nemocnic.</a:t>
            </a:r>
          </a:p>
          <a:p>
            <a:pPr eaLnBrk="1" hangingPunct="1"/>
            <a:r>
              <a:rPr lang="cs-CZ" sz="2000" smtClean="0"/>
              <a:t>Drtivá většina nemocnic je součástí Národní zdravotní služby, soukromá lůžka existují v omezené míře.</a:t>
            </a:r>
          </a:p>
          <a:p>
            <a:pPr eaLnBrk="1" hangingPunct="1"/>
            <a:r>
              <a:rPr lang="cs-CZ" sz="2000" smtClean="0"/>
              <a:t>Lékaři a zdravotničtí pracovníci jsou státní zaměstnanci, případně soukromými subjekty působícími v soukromém sektoru.</a:t>
            </a:r>
          </a:p>
          <a:p>
            <a:pPr eaLnBrk="1" hangingPunct="1"/>
            <a:r>
              <a:rPr lang="cs-CZ" sz="2000" smtClean="0"/>
              <a:t>Bezplatná zdravotní péče, stát sleduje a garantuje všeobecnou dostupnost zdravotní péče.</a:t>
            </a:r>
          </a:p>
          <a:p>
            <a:pPr eaLnBrk="1" hangingPunct="1"/>
            <a:r>
              <a:rPr lang="cs-CZ" sz="2000" smtClean="0"/>
              <a:t>Princip sociální solidarity - zdravotnické služby jsou převážně hrazeny z daní. Míra finanční spoluúčasti je velmi nízká (léky, protetika, optika). Neexistuje veřejné zdravotní pojištění. Možnost soukromého pojištění a připojištění pro nadstandardní péči.</a:t>
            </a:r>
          </a:p>
          <a:p>
            <a:pPr eaLnBrk="1" hangingPunct="1"/>
            <a:endParaRPr lang="cs-CZ" sz="2000" smtClean="0"/>
          </a:p>
          <a:p>
            <a:pPr eaLnBrk="1" hangingPunct="1"/>
            <a:r>
              <a:rPr lang="cs-CZ" sz="2000" smtClean="0"/>
              <a:t>Velká Británie, Norsko, Španělsko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549275"/>
            <a:ext cx="8229600" cy="5832475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  <a:defRPr/>
            </a:pPr>
            <a:r>
              <a:rPr lang="cs-CZ" sz="3600" b="1" dirty="0" smtClean="0">
                <a:solidFill>
                  <a:srgbClr val="000099"/>
                </a:solidFill>
              </a:rPr>
              <a:t>Státní typ</a:t>
            </a:r>
          </a:p>
          <a:p>
            <a:pPr eaLnBrk="1" hangingPunct="1">
              <a:defRPr/>
            </a:pPr>
            <a:r>
              <a:rPr lang="cs-CZ" sz="2400" dirty="0" smtClean="0"/>
              <a:t>Zdravotníci jsou státní zaměstnanci se stálým platem. </a:t>
            </a:r>
          </a:p>
          <a:p>
            <a:pPr eaLnBrk="1" hangingPunct="1">
              <a:defRPr/>
            </a:pPr>
            <a:r>
              <a:rPr lang="cs-CZ" sz="2400" dirty="0" smtClean="0"/>
              <a:t>Veškeré náklady jsou hrazeny ze státních fondů. </a:t>
            </a:r>
          </a:p>
          <a:p>
            <a:pPr marL="0" indent="0" algn="ctr" eaLnBrk="1" hangingPunct="1">
              <a:buFont typeface="Arial" charset="0"/>
              <a:buNone/>
              <a:defRPr/>
            </a:pPr>
            <a:endParaRPr lang="cs-CZ" sz="3600" b="1" dirty="0" smtClean="0">
              <a:solidFill>
                <a:srgbClr val="000099"/>
              </a:solidFill>
            </a:endParaRPr>
          </a:p>
          <a:p>
            <a:pPr marL="0" indent="0" algn="ctr" eaLnBrk="1" hangingPunct="1">
              <a:buFont typeface="Arial" charset="0"/>
              <a:buNone/>
              <a:defRPr/>
            </a:pPr>
            <a:r>
              <a:rPr lang="cs-CZ" sz="3600" b="1" dirty="0" smtClean="0">
                <a:solidFill>
                  <a:srgbClr val="000099"/>
                </a:solidFill>
              </a:rPr>
              <a:t>Totalitní typ</a:t>
            </a:r>
          </a:p>
          <a:p>
            <a:pPr eaLnBrk="1" hangingPunct="1">
              <a:defRPr/>
            </a:pPr>
            <a:r>
              <a:rPr lang="cs-CZ" sz="2400" dirty="0" smtClean="0"/>
              <a:t>Celý systém podléhá vlivu jedné politické strany. </a:t>
            </a:r>
          </a:p>
          <a:p>
            <a:pPr eaLnBrk="1" hangingPunct="1">
              <a:defRPr/>
            </a:pPr>
            <a:r>
              <a:rPr lang="cs-CZ" sz="2400" dirty="0" smtClean="0"/>
              <a:t>Ideologická kritéria mohou být důležitější než kritéria odborná.  </a:t>
            </a:r>
            <a:endParaRPr lang="en-GB" sz="2400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1874</TotalTime>
  <Words>235</Words>
  <Application>Microsoft Office PowerPoint</Application>
  <PresentationFormat>Předvádění na obrazovce (4:3)</PresentationFormat>
  <Paragraphs>58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Calibri</vt:lpstr>
      <vt:lpstr>Arial</vt:lpstr>
      <vt:lpstr>Motiv systému Office</vt:lpstr>
      <vt:lpstr>31 Základní typy zdravotnických systémů</vt:lpstr>
      <vt:lpstr>Základní typy zdravotnických systémů</vt:lpstr>
      <vt:lpstr>Základní typy zdravotnických systémů</vt:lpstr>
      <vt:lpstr>Komerční typ</vt:lpstr>
      <vt:lpstr>Liberalistický typ</vt:lpstr>
      <vt:lpstr>Pojišťovnický typ</vt:lpstr>
      <vt:lpstr>Národní zdravotní služba</vt:lpstr>
      <vt:lpstr>Prezentace aplikace PowerPoint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Ekonomika a pojišťovnictví</dc:title>
  <dc:creator>Pavlína Kaňová</dc:creator>
  <cp:lastModifiedBy>Pavlína Kaňová</cp:lastModifiedBy>
  <cp:revision>111</cp:revision>
  <cp:lastPrinted>2012-03-12T11:32:04Z</cp:lastPrinted>
  <dcterms:created xsi:type="dcterms:W3CDTF">2012-01-06T13:27:55Z</dcterms:created>
  <dcterms:modified xsi:type="dcterms:W3CDTF">2012-11-05T12:41:50Z</dcterms:modified>
</cp:coreProperties>
</file>