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02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AEDE79C-D53F-41BA-9704-577DE38EEA93}" type="datetimeFigureOut">
              <a:rPr lang="cs-CZ" smtClean="0"/>
              <a:t>29.10.2012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2CB6F2E-04F2-4B67-9A6A-C91444D12C8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E79C-D53F-41BA-9704-577DE38EEA93}" type="datetimeFigureOut">
              <a:rPr lang="cs-CZ" smtClean="0"/>
              <a:t>29.10.2012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B6F2E-04F2-4B67-9A6A-C91444D12C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AEDE79C-D53F-41BA-9704-577DE38EEA93}" type="datetimeFigureOut">
              <a:rPr lang="cs-CZ" smtClean="0"/>
              <a:t>29.10.2012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2CB6F2E-04F2-4B67-9A6A-C91444D12C8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E79C-D53F-41BA-9704-577DE38EEA93}" type="datetimeFigureOut">
              <a:rPr lang="cs-CZ" smtClean="0"/>
              <a:t>29.10.2012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2CB6F2E-04F2-4B67-9A6A-C91444D12C8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E79C-D53F-41BA-9704-577DE38EEA93}" type="datetimeFigureOut">
              <a:rPr lang="cs-CZ" smtClean="0"/>
              <a:t>29.10.2012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2CB6F2E-04F2-4B67-9A6A-C91444D12C8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AEDE79C-D53F-41BA-9704-577DE38EEA93}" type="datetimeFigureOut">
              <a:rPr lang="cs-CZ" smtClean="0"/>
              <a:t>29.10.2012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2CB6F2E-04F2-4B67-9A6A-C91444D12C8A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AEDE79C-D53F-41BA-9704-577DE38EEA93}" type="datetimeFigureOut">
              <a:rPr lang="cs-CZ" smtClean="0"/>
              <a:t>29.10.2012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2CB6F2E-04F2-4B67-9A6A-C91444D12C8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E79C-D53F-41BA-9704-577DE38EEA93}" type="datetimeFigureOut">
              <a:rPr lang="cs-CZ" smtClean="0"/>
              <a:t>29.10.2012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2CB6F2E-04F2-4B67-9A6A-C91444D12C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E79C-D53F-41BA-9704-577DE38EEA93}" type="datetimeFigureOut">
              <a:rPr lang="cs-CZ" smtClean="0"/>
              <a:t>29.10.2012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2CB6F2E-04F2-4B67-9A6A-C91444D12C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DE79C-D53F-41BA-9704-577DE38EEA93}" type="datetimeFigureOut">
              <a:rPr lang="cs-CZ" smtClean="0"/>
              <a:t>29.10.2012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2CB6F2E-04F2-4B67-9A6A-C91444D12C8A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AEDE79C-D53F-41BA-9704-577DE38EEA93}" type="datetimeFigureOut">
              <a:rPr lang="cs-CZ" smtClean="0"/>
              <a:t>29.10.2012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2CB6F2E-04F2-4B67-9A6A-C91444D12C8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AEDE79C-D53F-41BA-9704-577DE38EEA93}" type="datetimeFigureOut">
              <a:rPr lang="cs-CZ" smtClean="0"/>
              <a:t>29.10.2012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2CB6F2E-04F2-4B67-9A6A-C91444D12C8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19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/>
              <a:t>Hodnocení výstupu v 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051720" y="1772816"/>
            <a:ext cx="6481093" cy="5085184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verbální složka:</a:t>
            </a: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přiměřená hlasitost	1 2 3 4 5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přiměřené tempo	1 2 3 4 5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správné frázování	1 2 3 4 5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dynamika řeči	</a:t>
            </a:r>
            <a:r>
              <a:rPr lang="cs-CZ" dirty="0" smtClean="0"/>
              <a:t>	1 </a:t>
            </a:r>
            <a:r>
              <a:rPr lang="cs-CZ" dirty="0" smtClean="0"/>
              <a:t>2 3 4 5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emocionalita řeči	1 2 3 4 5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adekvátní slovník	1 2 3 4 5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spisovná mluva	</a:t>
            </a:r>
            <a:r>
              <a:rPr lang="cs-CZ" dirty="0" smtClean="0"/>
              <a:t>	1 </a:t>
            </a:r>
            <a:r>
              <a:rPr lang="cs-CZ" dirty="0" smtClean="0"/>
              <a:t>2 3 4 5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 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Hodnocení výstupu v 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403648" y="1600200"/>
            <a:ext cx="7362400" cy="4997152"/>
          </a:xfrm>
        </p:spPr>
        <p:txBody>
          <a:bodyPr>
            <a:normAutofit fontScale="77500" lnSpcReduction="20000"/>
          </a:bodyPr>
          <a:lstStyle/>
          <a:p>
            <a:pPr marL="274320" indent="-274320">
              <a:buFont typeface="Wingdings"/>
              <a:buChar char=""/>
              <a:defRPr/>
            </a:pPr>
            <a:r>
              <a:rPr lang="cs-CZ" b="1" dirty="0" smtClean="0"/>
              <a:t>neverbální složka:</a:t>
            </a:r>
            <a:endParaRPr lang="cs-CZ" dirty="0" smtClean="0"/>
          </a:p>
          <a:p>
            <a:pPr marL="274320" indent="-274320">
              <a:buFont typeface="Wingdings"/>
              <a:buChar char=""/>
              <a:defRPr/>
            </a:pPr>
            <a:r>
              <a:rPr lang="cs-CZ" dirty="0" smtClean="0"/>
              <a:t>pohledy		1 2 3 4 5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cs-CZ" dirty="0" smtClean="0"/>
              <a:t>výraz obličeje	1 2 3 4 5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cs-CZ" dirty="0" smtClean="0"/>
              <a:t>gesta		</a:t>
            </a:r>
            <a:r>
              <a:rPr lang="cs-CZ" dirty="0" smtClean="0"/>
              <a:t>	1 </a:t>
            </a:r>
            <a:r>
              <a:rPr lang="cs-CZ" dirty="0" smtClean="0"/>
              <a:t>2 3 4 5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cs-CZ" dirty="0" smtClean="0"/>
              <a:t>pohyby		1 2 3 4 5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cs-CZ" dirty="0" smtClean="0"/>
              <a:t>fyzický postoj	</a:t>
            </a:r>
            <a:r>
              <a:rPr lang="cs-CZ" dirty="0" smtClean="0"/>
              <a:t>	1 </a:t>
            </a:r>
            <a:r>
              <a:rPr lang="cs-CZ" dirty="0" smtClean="0"/>
              <a:t>2 3 4 5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cs-CZ" dirty="0" smtClean="0"/>
              <a:t>dotyk		</a:t>
            </a:r>
            <a:r>
              <a:rPr lang="cs-CZ" dirty="0" smtClean="0"/>
              <a:t>	1 </a:t>
            </a:r>
            <a:r>
              <a:rPr lang="cs-CZ" dirty="0" smtClean="0"/>
              <a:t>2 3 4 5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cs-CZ" dirty="0" smtClean="0"/>
              <a:t>přiblížení – vzdálení	1 2 3 4 5</a:t>
            </a:r>
          </a:p>
          <a:p>
            <a:pPr marL="274320" indent="-274320" fontAlgn="auto">
              <a:spcAft>
                <a:spcPts val="0"/>
              </a:spcAft>
              <a:buNone/>
              <a:defRPr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 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cs-CZ" b="1" dirty="0" smtClean="0"/>
              <a:t>OBSAHOVÁ STRÁNKA PROJEVU: </a:t>
            </a:r>
            <a:endParaRPr lang="cs-CZ" dirty="0" smtClean="0"/>
          </a:p>
          <a:p>
            <a:pPr marL="274320" indent="-274320">
              <a:buFont typeface="Wingdings"/>
              <a:buChar char=""/>
              <a:defRPr/>
            </a:pPr>
            <a:r>
              <a:rPr lang="cs-CZ" dirty="0" smtClean="0"/>
              <a:t>soulad obsahu a formy    1 2 3 4 5</a:t>
            </a:r>
          </a:p>
          <a:p>
            <a:pPr marL="274320" indent="-274320">
              <a:buFont typeface="Wingdings"/>
              <a:buChar char=""/>
              <a:defRPr/>
            </a:pPr>
            <a:r>
              <a:rPr lang="cs-CZ" dirty="0" smtClean="0"/>
              <a:t>přiměřenost posluchačům 1 2 3 4 5</a:t>
            </a:r>
          </a:p>
          <a:p>
            <a:pPr marL="274320" indent="-274320">
              <a:buNone/>
              <a:defRPr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/>
              <a:t>Hodnocení výstupu v 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Jaké je neverbální chování vyučující?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(gesta, mimika, pohyb v prostoru, modulace hlasu, hlasitost projevu)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Jakým způsobem se vyučující vyjadřuje?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(plynulost, odbornost jazyka, spisovnost, srozumitelnost a jasnost výkladu a pokynů pro studenty, vynechávání informací/opakování téhož)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Jakým způsobem vede výklad?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(obtížnost látky, výběr témat, způsob podání, volba metod práce)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Jakým způsobem vyučující klade otázky?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Jak reaguje na studentské repliky?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Seminární práce - sebereflexe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Jaké je neverbální chování vyučující?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(gesta, mimika, pohyb v prostoru, modulace hlasu, hlasitost projevu)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Jakým způsobem se vyučující vyjadřuje?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(plynulost, odbornost jazyka, spisovnost, srozumitelnost a jasnost výkladu a pokynů pro studenty, vynechávání informací/opakování téhož)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Jakým způsobem vede výklad?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(obtížnost látky, výběr témat, způsob podání, volba metod práce)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Jakým způsobem vyučující klade otázky?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Jak reaguje na studentské repliky?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Seminární práce </a:t>
            </a:r>
            <a:r>
              <a:rPr lang="cs-CZ" dirty="0" smtClean="0"/>
              <a:t>- sebereflexe</a:t>
            </a:r>
            <a:endParaRPr lang="cs-CZ" dirty="0"/>
          </a:p>
        </p:txBody>
      </p:sp>
      <p:sp>
        <p:nvSpPr>
          <p:cNvPr id="3789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8075240" cy="4701009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Rozsah sebereflexe takový, aby pokryl stanovené otázky (minimálně 1 </a:t>
            </a:r>
            <a:r>
              <a:rPr lang="cs-CZ" dirty="0" err="1" smtClean="0"/>
              <a:t>ns</a:t>
            </a:r>
            <a:r>
              <a:rPr lang="cs-CZ" dirty="0" smtClean="0"/>
              <a:t>, maximálně 5 </a:t>
            </a:r>
            <a:r>
              <a:rPr lang="cs-CZ" dirty="0" err="1" smtClean="0"/>
              <a:t>ns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V rámci práce můžete čerpat také z hodnocení od vašich kolegů – s čím souhlasíte, s čím nikoli a proč</a:t>
            </a:r>
          </a:p>
          <a:p>
            <a:endParaRPr lang="cs-CZ" dirty="0" smtClean="0"/>
          </a:p>
          <a:p>
            <a:r>
              <a:rPr lang="cs-CZ" dirty="0" smtClean="0"/>
              <a:t>Dále uveďte </a:t>
            </a:r>
            <a:r>
              <a:rPr lang="cs-CZ" dirty="0" smtClean="0"/>
              <a:t>5 otázek </a:t>
            </a:r>
            <a:r>
              <a:rPr lang="cs-CZ" dirty="0" err="1" smtClean="0"/>
              <a:t>VKPo</a:t>
            </a:r>
            <a:r>
              <a:rPr lang="cs-CZ" dirty="0" smtClean="0"/>
              <a:t> a 5 otázek </a:t>
            </a:r>
            <a:r>
              <a:rPr lang="cs-CZ" dirty="0" err="1" smtClean="0"/>
              <a:t>VKPu</a:t>
            </a:r>
            <a:r>
              <a:rPr lang="cs-CZ" dirty="0" smtClean="0"/>
              <a:t> k danému tématu</a:t>
            </a:r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/>
              <a:t>FIAS - dobrovolné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5257800"/>
          </a:xfrm>
        </p:spPr>
        <p:txBody>
          <a:bodyPr>
            <a:normAutofit fontScale="77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Učitel:</a:t>
            </a: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Akceptuje žákovy pocity, projevuje sympatie konstruktivním způsobem.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Chválí a povzbuzuje, žertuje, souhlasí s žákovým výkonem.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Využívá, akceptuje, objasňuje a rozvíjí myšlenky žáků.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Klade otázky, stimuluje žáky, nejde o řečnické otázky.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Vykládá, sděluje, přednáší, uvádí své názory.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Dává pokyny či příkazy.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Kritizuje, uplatňuje svou autoritu, chce změnit žákovo nevhodné chování nebo činnost.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Žák:</a:t>
            </a: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Odpovídá učiteli, ale kontakt inicioval učitel.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Žák sám začíná hovor, je aktivní a iniciativní v kontaktu s učitelem.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Ticho nebo zmatek ve třídě (nezřetelná komunikace).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</TotalTime>
  <Words>213</Words>
  <Application>Microsoft Office PowerPoint</Application>
  <PresentationFormat>Předvádění na obrazovce (4:3)</PresentationFormat>
  <Paragraphs>63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Medián</vt:lpstr>
      <vt:lpstr>Hodnocení výstupu v kurzu</vt:lpstr>
      <vt:lpstr>Hodnocení výstupu v kurzu</vt:lpstr>
      <vt:lpstr>Hodnocení výstupu v kurzu</vt:lpstr>
      <vt:lpstr>Seminární práce - sebereflexe</vt:lpstr>
      <vt:lpstr>Seminární práce - sebereflexe</vt:lpstr>
      <vt:lpstr>FIAS - dobrovolné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Hodnocení výstupu v kurzu</dc:title>
  <dc:creator>Zuzka</dc:creator>
  <cp:lastModifiedBy>Zuzka</cp:lastModifiedBy>
  <cp:revision>2</cp:revision>
  <dcterms:created xsi:type="dcterms:W3CDTF">2012-10-29T22:00:16Z</dcterms:created>
  <dcterms:modified xsi:type="dcterms:W3CDTF">2012-10-29T22:06:07Z</dcterms:modified>
</cp:coreProperties>
</file>