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3" r:id="rId5"/>
    <p:sldId id="261" r:id="rId6"/>
    <p:sldId id="268" r:id="rId7"/>
    <p:sldId id="262" r:id="rId8"/>
    <p:sldId id="264" r:id="rId9"/>
    <p:sldId id="265" r:id="rId10"/>
    <p:sldId id="270" r:id="rId11"/>
    <p:sldId id="269" r:id="rId12"/>
    <p:sldId id="258" r:id="rId13"/>
    <p:sldId id="266" r:id="rId14"/>
    <p:sldId id="267" r:id="rId15"/>
    <p:sldId id="271" r:id="rId16"/>
    <p:sldId id="272" r:id="rId17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C0905-D513-4BD9-9DDA-2B2093D8BE94}" type="datetimeFigureOut">
              <a:rPr lang="cs-CZ" smtClean="0"/>
              <a:pPr/>
              <a:t>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Klima školní </a:t>
            </a:r>
            <a:r>
              <a:rPr lang="cs-CZ" dirty="0" smtClean="0"/>
              <a:t>třídy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Kateřina Lojdová</a:t>
            </a:r>
          </a:p>
          <a:p>
            <a:r>
              <a:rPr lang="cs-CZ" dirty="0" err="1" smtClean="0"/>
              <a:t>lojdova</a:t>
            </a:r>
            <a:r>
              <a:rPr lang="cs-CZ" dirty="0" smtClean="0"/>
              <a:t>@</a:t>
            </a:r>
            <a:r>
              <a:rPr lang="cs-CZ" dirty="0" err="1" smtClean="0"/>
              <a:t>phil.muni.cz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zjistit vztahy ve třídě?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pozorováním (pozorovatelné, skryté)</a:t>
            </a:r>
          </a:p>
          <a:p>
            <a:r>
              <a:rPr lang="cs-CZ" dirty="0"/>
              <a:t> rozhovorem (žák x rodič x učitel)</a:t>
            </a:r>
          </a:p>
          <a:p>
            <a:r>
              <a:rPr lang="cs-CZ" dirty="0"/>
              <a:t> hrami (místa si vymění </a:t>
            </a:r>
            <a:r>
              <a:rPr lang="cs-CZ" dirty="0" smtClean="0"/>
              <a:t>ti)</a:t>
            </a:r>
            <a:endParaRPr lang="cs-CZ" dirty="0"/>
          </a:p>
          <a:p>
            <a:r>
              <a:rPr lang="cs-CZ" dirty="0"/>
              <a:t> diagnosticky </a:t>
            </a:r>
            <a:r>
              <a:rPr lang="cs-CZ" dirty="0" smtClean="0"/>
              <a:t>(standardizované testy, </a:t>
            </a:r>
            <a:r>
              <a:rPr lang="cs-CZ" dirty="0" err="1" smtClean="0"/>
              <a:t>sociometrie</a:t>
            </a:r>
            <a:r>
              <a:rPr lang="cs-CZ" dirty="0" smtClean="0"/>
              <a:t>)</a:t>
            </a:r>
          </a:p>
          <a:p>
            <a:r>
              <a:rPr lang="cs-CZ" dirty="0"/>
              <a:t>e</a:t>
            </a:r>
            <a:r>
              <a:rPr lang="cs-CZ" dirty="0" smtClean="0"/>
              <a:t>tnografické metody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97337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226704"/>
            <a:ext cx="4876598" cy="5631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843808" y="476672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/>
              <a:t>Dotazník B4</a:t>
            </a:r>
            <a:endParaRPr lang="cs-CZ" sz="4000" b="1" dirty="0"/>
          </a:p>
        </p:txBody>
      </p:sp>
    </p:spTree>
    <p:extLst>
      <p:ext uri="{BB962C8B-B14F-4D97-AF65-F5344CB8AC3E}">
        <p14:creationId xmlns="" xmlns:p14="http://schemas.microsoft.com/office/powerpoint/2010/main" val="3473399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SORAD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Sociometricko-ratingový dotazník (SORAD)</a:t>
            </a:r>
          </a:p>
          <a:p>
            <a:r>
              <a:rPr lang="cs-CZ" dirty="0" smtClean="0"/>
              <a:t>Dotazník je určen pro „diagnostiku vztahů a interakcí v malých sociálních skupinách</a:t>
            </a:r>
          </a:p>
          <a:p>
            <a:r>
              <a:rPr lang="cs-CZ" dirty="0" smtClean="0"/>
              <a:t>Záznamové archy SORAD obsahující tři kolonky  – vliv, sympatie, zdůvodnění sympatií</a:t>
            </a:r>
          </a:p>
          <a:p>
            <a:r>
              <a:rPr lang="cs-CZ" dirty="0"/>
              <a:t>P</a:t>
            </a:r>
            <a:r>
              <a:rPr lang="cs-CZ" dirty="0" smtClean="0"/>
              <a:t>racuje se škálami (pětibodové škály), jejichž pomocí hodnotí člen skupiny ostatní členy</a:t>
            </a:r>
          </a:p>
          <a:p>
            <a:pPr lvl="1">
              <a:buNone/>
            </a:pPr>
            <a:r>
              <a:rPr lang="cs-CZ" dirty="0" smtClean="0"/>
              <a:t>1 – nejvlivnější </a:t>
            </a:r>
            <a:r>
              <a:rPr lang="cs-CZ" dirty="0"/>
              <a:t>ž</a:t>
            </a:r>
            <a:r>
              <a:rPr lang="cs-CZ" dirty="0" smtClean="0"/>
              <a:t>ák třídy; velmi sympatický </a:t>
            </a:r>
            <a:r>
              <a:rPr lang="cs-CZ" dirty="0"/>
              <a:t>ž</a:t>
            </a:r>
            <a:r>
              <a:rPr lang="cs-CZ" dirty="0" smtClean="0"/>
              <a:t>ák</a:t>
            </a:r>
          </a:p>
          <a:p>
            <a:pPr lvl="1">
              <a:buNone/>
            </a:pPr>
            <a:r>
              <a:rPr lang="cs-CZ" dirty="0" smtClean="0"/>
              <a:t>2 – </a:t>
            </a:r>
            <a:r>
              <a:rPr lang="cs-CZ" dirty="0"/>
              <a:t>ž</a:t>
            </a:r>
            <a:r>
              <a:rPr lang="cs-CZ" dirty="0" smtClean="0"/>
              <a:t>ák patří mezi několik nejvlivnějších; sympatický </a:t>
            </a:r>
            <a:r>
              <a:rPr lang="cs-CZ" dirty="0"/>
              <a:t>ž</a:t>
            </a:r>
            <a:r>
              <a:rPr lang="cs-CZ" dirty="0" smtClean="0"/>
              <a:t>ák</a:t>
            </a:r>
          </a:p>
          <a:p>
            <a:pPr lvl="1">
              <a:buNone/>
            </a:pPr>
            <a:r>
              <a:rPr lang="cs-CZ" dirty="0" smtClean="0"/>
              <a:t>3 – </a:t>
            </a:r>
            <a:r>
              <a:rPr lang="cs-CZ" dirty="0"/>
              <a:t>ž</a:t>
            </a:r>
            <a:r>
              <a:rPr lang="cs-CZ" dirty="0" smtClean="0"/>
              <a:t>ák má průměrný vliv, jako většina </a:t>
            </a:r>
            <a:r>
              <a:rPr lang="cs-CZ" dirty="0"/>
              <a:t>ž</a:t>
            </a:r>
            <a:r>
              <a:rPr lang="cs-CZ" dirty="0" smtClean="0"/>
              <a:t>áků; ani sympatický ani nesympatický </a:t>
            </a:r>
            <a:r>
              <a:rPr lang="cs-CZ" dirty="0"/>
              <a:t>ž</a:t>
            </a:r>
            <a:r>
              <a:rPr lang="cs-CZ" dirty="0" smtClean="0"/>
              <a:t>ák</a:t>
            </a:r>
          </a:p>
          <a:p>
            <a:pPr lvl="1">
              <a:buNone/>
            </a:pPr>
            <a:r>
              <a:rPr lang="cs-CZ" dirty="0" smtClean="0"/>
              <a:t>4 – </a:t>
            </a:r>
            <a:r>
              <a:rPr lang="cs-CZ" dirty="0"/>
              <a:t>ž</a:t>
            </a:r>
            <a:r>
              <a:rPr lang="cs-CZ" dirty="0" smtClean="0"/>
              <a:t>ák má slabý vliv; spíše nesympatický </a:t>
            </a:r>
            <a:r>
              <a:rPr lang="cs-CZ" dirty="0"/>
              <a:t>ž</a:t>
            </a:r>
            <a:r>
              <a:rPr lang="cs-CZ" dirty="0" smtClean="0"/>
              <a:t>ák</a:t>
            </a:r>
          </a:p>
          <a:p>
            <a:pPr lvl="1">
              <a:buNone/>
            </a:pPr>
            <a:r>
              <a:rPr lang="cs-CZ" dirty="0" smtClean="0"/>
              <a:t>5 – </a:t>
            </a:r>
            <a:r>
              <a:rPr lang="cs-CZ" dirty="0"/>
              <a:t>ž</a:t>
            </a:r>
            <a:r>
              <a:rPr lang="cs-CZ" dirty="0" smtClean="0"/>
              <a:t>ák nemá </a:t>
            </a:r>
            <a:r>
              <a:rPr lang="cs-CZ" dirty="0"/>
              <a:t>ž</a:t>
            </a:r>
            <a:r>
              <a:rPr lang="cs-CZ" dirty="0" smtClean="0"/>
              <a:t>ádný nebo téměř </a:t>
            </a:r>
            <a:r>
              <a:rPr lang="cs-CZ" dirty="0"/>
              <a:t>ž</a:t>
            </a:r>
            <a:r>
              <a:rPr lang="cs-CZ" dirty="0" smtClean="0"/>
              <a:t>ádný vliv; nesympatický </a:t>
            </a:r>
            <a:r>
              <a:rPr lang="cs-CZ" dirty="0"/>
              <a:t>ž</a:t>
            </a:r>
            <a:r>
              <a:rPr lang="cs-CZ" dirty="0" smtClean="0"/>
              <a:t>ák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cs-CZ" dirty="0" smtClean="0"/>
              <a:t>Dotazník „Naše třída“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929330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1. Chodíš do školy rád/a? Ano Ne</a:t>
            </a:r>
          </a:p>
          <a:p>
            <a:r>
              <a:rPr lang="cs-CZ" dirty="0" smtClean="0"/>
              <a:t>2. Líbí se Ti ve třídě? Ano Ne</a:t>
            </a:r>
          </a:p>
          <a:p>
            <a:r>
              <a:rPr lang="cs-CZ" dirty="0" smtClean="0"/>
              <a:t>3. Máš ve třídě kamaráda? Ano Ne</a:t>
            </a:r>
          </a:p>
          <a:p>
            <a:r>
              <a:rPr lang="cs-CZ" dirty="0" smtClean="0"/>
              <a:t>4. Posmívají se Ti děti, když něco nevíš? Ano Ne</a:t>
            </a:r>
          </a:p>
          <a:p>
            <a:r>
              <a:rPr lang="cs-CZ" dirty="0" smtClean="0"/>
              <a:t>5. Stýkáš se se spolužáky také po vyučování? Ano Ne</a:t>
            </a:r>
          </a:p>
          <a:p>
            <a:r>
              <a:rPr lang="cs-CZ" dirty="0" smtClean="0"/>
              <a:t>6. Ubližuje Ti někdo ve třídě? Ano Ne</a:t>
            </a:r>
          </a:p>
          <a:p>
            <a:r>
              <a:rPr lang="cs-CZ" dirty="0" smtClean="0"/>
              <a:t>7. Poradí Ti učitel, pokud potřebuješ pomoc? Ano Ne</a:t>
            </a:r>
          </a:p>
          <a:p>
            <a:r>
              <a:rPr lang="cs-CZ" dirty="0" smtClean="0"/>
              <a:t>8. Sedíš ve vyučování celou hodinu v lavici? Ano Ne</a:t>
            </a:r>
          </a:p>
          <a:p>
            <a:r>
              <a:rPr lang="cs-CZ" dirty="0" smtClean="0"/>
              <a:t>9. Máš ve škole čas na odpočinek, hraní? Ano Ne</a:t>
            </a:r>
          </a:p>
          <a:p>
            <a:r>
              <a:rPr lang="cs-CZ" dirty="0" smtClean="0"/>
              <a:t>10. Kamarádíš se všemi spolužáky ve třídě? Ano Ne</a:t>
            </a:r>
          </a:p>
          <a:p>
            <a:r>
              <a:rPr lang="cs-CZ" dirty="0" smtClean="0"/>
              <a:t>11. Řídíš se ve třídě podle domluvených pravidel? Ano Ne</a:t>
            </a:r>
          </a:p>
          <a:p>
            <a:r>
              <a:rPr lang="cs-CZ" dirty="0" smtClean="0"/>
              <a:t>12. Pochválí Tě učitel, když si to zasloužíš? Ano Ne</a:t>
            </a:r>
          </a:p>
          <a:p>
            <a:r>
              <a:rPr lang="cs-CZ" dirty="0" smtClean="0"/>
              <a:t>13. Líbí se Ti škola a její okolí? Ano Ne</a:t>
            </a:r>
          </a:p>
          <a:p>
            <a:r>
              <a:rPr lang="cs-CZ" dirty="0" smtClean="0"/>
              <a:t>14.Jsi ve škole spokojený? Ano Ne</a:t>
            </a:r>
          </a:p>
          <a:p>
            <a:r>
              <a:rPr lang="cs-CZ" dirty="0" smtClean="0"/>
              <a:t>15.Máš ve třídě kamaráda, který Ti pomůže? Ano Ne</a:t>
            </a:r>
          </a:p>
          <a:p>
            <a:r>
              <a:rPr lang="cs-CZ" dirty="0" smtClean="0"/>
              <a:t>16. Ve vyučování musíš sedět stále v lavici? Ano Ne</a:t>
            </a:r>
          </a:p>
          <a:p>
            <a:r>
              <a:rPr lang="cs-CZ" dirty="0" smtClean="0"/>
              <a:t>17.Můžeš učitelům sdělit svůj názor? Ano Ne</a:t>
            </a:r>
          </a:p>
          <a:p>
            <a:r>
              <a:rPr lang="cs-CZ" dirty="0" smtClean="0"/>
              <a:t>18.Můžeš při práci pracovat vlastním tempem? Ano Ne</a:t>
            </a:r>
          </a:p>
          <a:p>
            <a:r>
              <a:rPr lang="cs-CZ" dirty="0" smtClean="0"/>
              <a:t>19. Rozumí si spolužáci mezi sebou ve třídě? Ano Ne</a:t>
            </a:r>
          </a:p>
          <a:p>
            <a:r>
              <a:rPr lang="cs-CZ" dirty="0" smtClean="0"/>
              <a:t>20. Když se proviníš, potrestá Tě učitel přiměřeně? Ano Ne</a:t>
            </a:r>
          </a:p>
          <a:p>
            <a:r>
              <a:rPr lang="cs-CZ" dirty="0" smtClean="0"/>
              <a:t>21. Líbilo se Ti vyplňovat dotazník? Ano Ne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Sociometrie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autor: J. L. </a:t>
            </a:r>
            <a:r>
              <a:rPr lang="cs-CZ" dirty="0" err="1" smtClean="0"/>
              <a:t>Moreno</a:t>
            </a:r>
            <a:endParaRPr lang="cs-CZ" dirty="0" smtClean="0"/>
          </a:p>
          <a:p>
            <a:pPr lvl="0"/>
            <a:r>
              <a:rPr lang="cs-CZ" dirty="0" smtClean="0"/>
              <a:t>sociometrický test je nejpoužívanější sociometrická technika umožňující studium interpersonálních vztahů ve skupině založených na sympatiích a antipatiích. Výsledky mohou napomáhat při určování neformálních vůdců, sestavování pracovní skupiny a odhalování struktury neformálních vztahů ve skupině</a:t>
            </a:r>
          </a:p>
          <a:p>
            <a:pPr lvl="0"/>
            <a:r>
              <a:rPr lang="cs-CZ" dirty="0" smtClean="0"/>
              <a:t>otázky adresované každému členu konkrétní sociální skupiny. Adresát má rozhodnout, koho ze skupiny by si vybral za partnera v určitém kritériu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/>
              <a:t>Pravidla konstrukce sociometrického testu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stanovit hranice sociální skupiny</a:t>
            </a:r>
          </a:p>
          <a:p>
            <a:pPr lvl="0"/>
            <a:r>
              <a:rPr lang="cs-CZ" dirty="0" smtClean="0"/>
              <a:t>neomezený počet výběrů – tj. nerestriktivní volba</a:t>
            </a:r>
          </a:p>
          <a:p>
            <a:pPr lvl="0"/>
            <a:r>
              <a:rPr lang="cs-CZ" dirty="0" smtClean="0"/>
              <a:t>jednoznačné kritérium výběru</a:t>
            </a:r>
          </a:p>
          <a:p>
            <a:pPr lvl="0"/>
            <a:r>
              <a:rPr lang="cs-CZ" dirty="0" smtClean="0"/>
              <a:t>výsledky mají být spojovány vždy s konkrétními opatřeními</a:t>
            </a:r>
          </a:p>
          <a:p>
            <a:pPr lvl="0"/>
            <a:r>
              <a:rPr lang="cs-CZ" dirty="0" smtClean="0"/>
              <a:t>jednotlivý členové nemají vědět o výběrech, které provedli ostatní! (Pro výzkumníky není sociometricky test anonymní (je podepsán), aby mohl být vyhodnocen </a:t>
            </a:r>
            <a:r>
              <a:rPr lang="cs-CZ" dirty="0" err="1" smtClean="0"/>
              <a:t>t.j</a:t>
            </a:r>
            <a:r>
              <a:rPr lang="cs-CZ" dirty="0" smtClean="0"/>
              <a:t>. výzkumník musí vědět </a:t>
            </a:r>
            <a:r>
              <a:rPr lang="cs-CZ" i="1" dirty="0" smtClean="0"/>
              <a:t>kdo</a:t>
            </a:r>
            <a:r>
              <a:rPr lang="cs-CZ" dirty="0" smtClean="0"/>
              <a:t>  koho volí)</a:t>
            </a:r>
          </a:p>
          <a:p>
            <a:pPr lvl="0"/>
            <a:r>
              <a:rPr lang="cs-CZ" dirty="0" smtClean="0"/>
              <a:t>autor se má přesvědčit, že všichni rozumí otázkám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Cvičení: ukázka sociometrického šetření</a:t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sociometrická matice</a:t>
            </a:r>
          </a:p>
          <a:p>
            <a:pPr lvl="0"/>
            <a:r>
              <a:rPr lang="cs-CZ" dirty="0" smtClean="0"/>
              <a:t>sociometrický status</a:t>
            </a:r>
          </a:p>
          <a:p>
            <a:pPr lvl="0"/>
            <a:r>
              <a:rPr lang="cs-CZ" dirty="0" smtClean="0"/>
              <a:t>sociometrická expanzivita</a:t>
            </a:r>
          </a:p>
          <a:p>
            <a:pPr lvl="0"/>
            <a:r>
              <a:rPr lang="cs-CZ" dirty="0" smtClean="0"/>
              <a:t>sociometrický vůdce</a:t>
            </a:r>
          </a:p>
          <a:p>
            <a:pPr lvl="0"/>
            <a:r>
              <a:rPr lang="cs-CZ" dirty="0" smtClean="0"/>
              <a:t>sociometricky vyloučený</a:t>
            </a:r>
          </a:p>
          <a:p>
            <a:pPr lvl="0"/>
            <a:r>
              <a:rPr lang="cs-CZ" dirty="0" smtClean="0"/>
              <a:t>sociometricky izolovaný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Někdy „to“ funguje a někdy ne…, 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1538" y="3357562"/>
            <a:ext cx="7615262" cy="276860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http://t2.gstatic.com/images?q=tbn:ANd9GcRRp7iAjayIy1N5ZOu1qVsMEQ8ktnIuDr4KfF4nlip9nVLeL8kHl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143105"/>
            <a:ext cx="5699760" cy="3876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školní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</a:t>
            </a:r>
            <a:r>
              <a:rPr lang="cs-CZ" dirty="0" err="1" smtClean="0"/>
              <a:t>ociálněpsychologické</a:t>
            </a:r>
            <a:r>
              <a:rPr lang="cs-CZ" dirty="0" smtClean="0"/>
              <a:t> jevy, které se ve třídě odehrávají</a:t>
            </a:r>
          </a:p>
          <a:p>
            <a:r>
              <a:rPr lang="cs-CZ" dirty="0" smtClean="0"/>
              <a:t>aktéři utvářející klima třídy: všichni žáci třídy (včetně skupiny žáků a žáků z těchto skupin vyloučených), učitelé</a:t>
            </a:r>
          </a:p>
          <a:p>
            <a:r>
              <a:rPr lang="cs-CZ" dirty="0" smtClean="0"/>
              <a:t>školní klima tvoří: vnímání, hodnocení a reagování všech aktérů na to, co se ve třídě děje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Klima školní třídy versus atmosféra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školního klimatu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vyučovací metody a edukační aktivity</a:t>
            </a:r>
          </a:p>
          <a:p>
            <a:r>
              <a:rPr lang="cs-CZ" dirty="0" smtClean="0"/>
              <a:t>komunikace ve třídě</a:t>
            </a:r>
          </a:p>
          <a:p>
            <a:r>
              <a:rPr lang="cs-CZ" dirty="0" smtClean="0"/>
              <a:t>hodnocení ve třídě</a:t>
            </a:r>
          </a:p>
          <a:p>
            <a:r>
              <a:rPr lang="cs-CZ" dirty="0" smtClean="0"/>
              <a:t>kázeňské vedení třídy</a:t>
            </a:r>
          </a:p>
          <a:p>
            <a:r>
              <a:rPr lang="cs-CZ" dirty="0" smtClean="0"/>
              <a:t>vztahy mezi </a:t>
            </a:r>
            <a:r>
              <a:rPr lang="cs-CZ" dirty="0"/>
              <a:t>ž</a:t>
            </a:r>
            <a:r>
              <a:rPr lang="cs-CZ" dirty="0" smtClean="0"/>
              <a:t>áky ve třídě</a:t>
            </a:r>
          </a:p>
          <a:p>
            <a:r>
              <a:rPr lang="cs-CZ" dirty="0" smtClean="0"/>
              <a:t>participace </a:t>
            </a:r>
            <a:r>
              <a:rPr lang="cs-CZ" dirty="0"/>
              <a:t>ž</a:t>
            </a:r>
            <a:r>
              <a:rPr lang="cs-CZ" dirty="0" smtClean="0"/>
              <a:t>áků</a:t>
            </a:r>
          </a:p>
          <a:p>
            <a:r>
              <a:rPr lang="cs-CZ" dirty="0" smtClean="0"/>
              <a:t>prostředí školy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ovlivňuje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 školy</a:t>
            </a:r>
          </a:p>
          <a:p>
            <a:r>
              <a:rPr lang="cs-CZ" dirty="0" smtClean="0"/>
              <a:t>Specifika vyučovacích metod</a:t>
            </a:r>
          </a:p>
          <a:p>
            <a:r>
              <a:rPr lang="cs-CZ" dirty="0" smtClean="0"/>
              <a:t>Specifika tříd</a:t>
            </a:r>
          </a:p>
          <a:p>
            <a:r>
              <a:rPr lang="cs-CZ" dirty="0" smtClean="0"/>
              <a:t>Specifika žáků</a:t>
            </a:r>
          </a:p>
          <a:p>
            <a:r>
              <a:rPr lang="cs-CZ" dirty="0" smtClean="0"/>
              <a:t>Specifika učitelů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99910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Příznivé a nepříznivé klima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klima z hlediska emocionálního: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pohoda, důvěra, bezpečí, jistota, radost, </a:t>
            </a:r>
          </a:p>
          <a:p>
            <a:pPr>
              <a:buNone/>
            </a:pPr>
            <a:r>
              <a:rPr lang="cs-CZ" dirty="0" smtClean="0"/>
              <a:t>	X </a:t>
            </a:r>
            <a:r>
              <a:rPr lang="cs-CZ" b="1" dirty="0" smtClean="0">
                <a:solidFill>
                  <a:srgbClr val="C00000"/>
                </a:solidFill>
              </a:rPr>
              <a:t>smutek, strach, nervozita, zlost, napětí, agrese,…</a:t>
            </a:r>
          </a:p>
          <a:p>
            <a:pPr>
              <a:buNone/>
            </a:pPr>
            <a:endParaRPr lang="cs-CZ" b="1" dirty="0" smtClean="0">
              <a:solidFill>
                <a:srgbClr val="C00000"/>
              </a:solidFill>
            </a:endParaRPr>
          </a:p>
          <a:p>
            <a:r>
              <a:rPr lang="cs-CZ" b="1" dirty="0" smtClean="0"/>
              <a:t>klima z hlediska sociálního: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otevřenost, vstřícnost, vzájemný respekt, úcta,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ohleduplnost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, tolerance,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spolupráce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3100" b="1" dirty="0" smtClean="0"/>
              <a:t>X</a:t>
            </a:r>
            <a:r>
              <a:rPr lang="cs-CZ" dirty="0" smtClean="0"/>
              <a:t> </a:t>
            </a:r>
            <a:r>
              <a:rPr lang="cs-CZ" sz="3100" b="1" dirty="0">
                <a:solidFill>
                  <a:srgbClr val="C00000"/>
                </a:solidFill>
              </a:rPr>
              <a:t>přemíra soutěživosti až řevnivost, </a:t>
            </a:r>
            <a:r>
              <a:rPr lang="cs-CZ" sz="3100" b="1" dirty="0" smtClean="0">
                <a:solidFill>
                  <a:srgbClr val="C00000"/>
                </a:solidFill>
              </a:rPr>
              <a:t>žalování</a:t>
            </a:r>
            <a:r>
              <a:rPr lang="cs-CZ" sz="3100" b="1" dirty="0">
                <a:solidFill>
                  <a:srgbClr val="C00000"/>
                </a:solidFill>
              </a:rPr>
              <a:t>, nepřejícnost, zesměšňování, posmívání, ponižování</a:t>
            </a:r>
            <a:r>
              <a:rPr lang="cs-CZ" sz="3100" b="1" dirty="0" smtClean="0">
                <a:solidFill>
                  <a:srgbClr val="C00000"/>
                </a:solidFill>
              </a:rPr>
              <a:t>,…</a:t>
            </a:r>
          </a:p>
          <a:p>
            <a:pPr>
              <a:buNone/>
            </a:pPr>
            <a:endParaRPr lang="cs-CZ" sz="3100" b="1" dirty="0">
              <a:solidFill>
                <a:srgbClr val="C00000"/>
              </a:solidFill>
            </a:endParaRPr>
          </a:p>
          <a:p>
            <a:r>
              <a:rPr lang="cs-CZ" b="1" dirty="0" smtClean="0"/>
              <a:t>klima z hlediska pracovního: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řád, respektování pravidel, soustředěnost,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dotahování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činností a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úkolů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do konce, pracovitost, činorodost,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důslednost </a:t>
            </a:r>
            <a:r>
              <a:rPr lang="cs-CZ" sz="3100" b="1" dirty="0" smtClean="0"/>
              <a:t>X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3100" b="1" dirty="0" smtClean="0">
                <a:solidFill>
                  <a:srgbClr val="C00000"/>
                </a:solidFill>
              </a:rPr>
              <a:t>chaos</a:t>
            </a:r>
            <a:r>
              <a:rPr lang="cs-CZ" sz="3100" b="1" dirty="0">
                <a:solidFill>
                  <a:srgbClr val="C00000"/>
                </a:solidFill>
              </a:rPr>
              <a:t>, roztěkanost, pasivita, nuda, lenost,…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Jak utvářet příznivé klima?</a:t>
            </a:r>
            <a:endParaRPr lang="cs-CZ" sz="5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utvářet příznivé klima?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komunikativní a kooperativní metody</a:t>
            </a:r>
          </a:p>
          <a:p>
            <a:r>
              <a:rPr lang="cs-CZ" dirty="0" smtClean="0"/>
              <a:t>vyučovací metody pracující s prožitky a zkušenostmi </a:t>
            </a:r>
          </a:p>
          <a:p>
            <a:r>
              <a:rPr lang="cs-CZ" dirty="0" smtClean="0"/>
              <a:t>vytváření problémových situací, ve kterých </a:t>
            </a:r>
            <a:r>
              <a:rPr lang="cs-CZ" dirty="0"/>
              <a:t>ž</a:t>
            </a:r>
            <a:r>
              <a:rPr lang="cs-CZ" dirty="0" smtClean="0"/>
              <a:t>áci sami hledají a mají prostor pro rozvoj jak samostatného, tak kritického myšlení</a:t>
            </a:r>
          </a:p>
          <a:p>
            <a:r>
              <a:rPr lang="cs-CZ" dirty="0" smtClean="0"/>
              <a:t> motivování žáků  – vhodným a zajímavým způsobem </a:t>
            </a:r>
          </a:p>
          <a:p>
            <a:r>
              <a:rPr lang="cs-CZ" dirty="0" smtClean="0"/>
              <a:t>zprostředkovávat žákům cíle výuky, ukazovat jim smysl učení, učebních činností</a:t>
            </a:r>
          </a:p>
          <a:p>
            <a:r>
              <a:rPr lang="cs-CZ" dirty="0" smtClean="0"/>
              <a:t>propojovat učení s reálnými životními situacemi,  osobními prožitky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729</Words>
  <Application>Microsoft Office PowerPoint</Application>
  <PresentationFormat>Předvádění na obrazovce (4:3)</PresentationFormat>
  <Paragraphs>98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 Klima školní třídy </vt:lpstr>
      <vt:lpstr>Někdy „to“ funguje a někdy ne…, proč?</vt:lpstr>
      <vt:lpstr>Klima školní třídy</vt:lpstr>
      <vt:lpstr>Snímek 4</vt:lpstr>
      <vt:lpstr>Složky školního klimatu</vt:lpstr>
      <vt:lpstr>Klima ovlivňuje</vt:lpstr>
      <vt:lpstr>Příznivé a nepříznivé klima</vt:lpstr>
      <vt:lpstr>Diskuse</vt:lpstr>
      <vt:lpstr>Jak utvářet příznivé klima?</vt:lpstr>
      <vt:lpstr>Jak zjistit vztahy ve třídě? </vt:lpstr>
      <vt:lpstr> </vt:lpstr>
      <vt:lpstr>SORAD</vt:lpstr>
      <vt:lpstr>Dotazník „Naše třída“</vt:lpstr>
      <vt:lpstr>Sociometrie</vt:lpstr>
      <vt:lpstr>Pravidla konstrukce sociometrického testu </vt:lpstr>
      <vt:lpstr> Cvičení: ukázka sociometrického šetření 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Klima školní třídy. Podpůrné a obranné klima. Vliv učitele na třídní klima. (Sociometrie a další nástroje měření klimatu. – lze pojmout i bez toho)</dc:title>
  <dc:creator>X</dc:creator>
  <cp:lastModifiedBy>lektor</cp:lastModifiedBy>
  <cp:revision>11</cp:revision>
  <cp:lastPrinted>2012-11-02T06:46:50Z</cp:lastPrinted>
  <dcterms:created xsi:type="dcterms:W3CDTF">2012-11-01T20:44:10Z</dcterms:created>
  <dcterms:modified xsi:type="dcterms:W3CDTF">2012-11-06T07:55:23Z</dcterms:modified>
</cp:coreProperties>
</file>