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handoutMasterIdLst>
    <p:handoutMasterId r:id="rId19"/>
  </p:handoutMasterIdLst>
  <p:sldIdLst>
    <p:sldId id="256" r:id="rId2"/>
    <p:sldId id="265" r:id="rId3"/>
    <p:sldId id="269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7" r:id="rId13"/>
    <p:sldId id="268" r:id="rId14"/>
    <p:sldId id="270" r:id="rId15"/>
    <p:sldId id="271" r:id="rId16"/>
    <p:sldId id="272" r:id="rId17"/>
  </p:sldIdLst>
  <p:sldSz cx="9144000" cy="6858000" type="screen4x3"/>
  <p:notesSz cx="6669088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91CA37-A328-4222-BA11-34EA6F5E8389}" type="datetimeFigureOut">
              <a:rPr lang="cs-CZ" smtClean="0"/>
              <a:t>27.11.2012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778250" y="942975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27ADC5-F9D8-4BFF-9990-A10965175268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014636-A3EF-47BD-B378-0F908FA1586B}" type="datetimeFigureOut">
              <a:rPr lang="cs-CZ" smtClean="0"/>
              <a:pPr/>
              <a:t>27.11.2012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66909" y="4715907"/>
            <a:ext cx="533527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777607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5870E0-C217-4233-ABEE-8C66EEC5BD75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ovací čár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E135FAC-049C-49E5-B177-1C29E9DE87FA}" type="datetimeFigureOut">
              <a:rPr lang="cs-CZ" smtClean="0"/>
              <a:pPr/>
              <a:t>27.11.2012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5572314-E515-4EBF-A63B-C64846905C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135FAC-049C-49E5-B177-1C29E9DE87FA}" type="datetimeFigureOut">
              <a:rPr lang="cs-CZ" smtClean="0"/>
              <a:pPr/>
              <a:t>27.11.2012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572314-E515-4EBF-A63B-C64846905C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135FAC-049C-49E5-B177-1C29E9DE87FA}" type="datetimeFigureOut">
              <a:rPr lang="cs-CZ" smtClean="0"/>
              <a:pPr/>
              <a:t>27.11.2012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572314-E515-4EBF-A63B-C64846905C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135FAC-049C-49E5-B177-1C29E9DE87FA}" type="datetimeFigureOut">
              <a:rPr lang="cs-CZ" smtClean="0"/>
              <a:pPr/>
              <a:t>27.11.2012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572314-E515-4EBF-A63B-C64846905C9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135FAC-049C-49E5-B177-1C29E9DE87FA}" type="datetimeFigureOut">
              <a:rPr lang="cs-CZ" smtClean="0"/>
              <a:pPr/>
              <a:t>27.11.2012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572314-E515-4EBF-A63B-C64846905C9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135FAC-049C-49E5-B177-1C29E9DE87FA}" type="datetimeFigureOut">
              <a:rPr lang="cs-CZ" smtClean="0"/>
              <a:pPr/>
              <a:t>27.11.2012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572314-E515-4EBF-A63B-C64846905C9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135FAC-049C-49E5-B177-1C29E9DE87FA}" type="datetimeFigureOut">
              <a:rPr lang="cs-CZ" smtClean="0"/>
              <a:pPr/>
              <a:t>27.11.2012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572314-E515-4EBF-A63B-C64846905C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135FAC-049C-49E5-B177-1C29E9DE87FA}" type="datetimeFigureOut">
              <a:rPr lang="cs-CZ" smtClean="0"/>
              <a:pPr/>
              <a:t>27.11.2012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572314-E515-4EBF-A63B-C64846905C9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135FAC-049C-49E5-B177-1C29E9DE87FA}" type="datetimeFigureOut">
              <a:rPr lang="cs-CZ" smtClean="0"/>
              <a:pPr/>
              <a:t>27.11.2012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572314-E515-4EBF-A63B-C64846905C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AE135FAC-049C-49E5-B177-1C29E9DE87FA}" type="datetimeFigureOut">
              <a:rPr lang="cs-CZ" smtClean="0"/>
              <a:pPr/>
              <a:t>27.11.2012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572314-E515-4EBF-A63B-C64846905C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E135FAC-049C-49E5-B177-1C29E9DE87FA}" type="datetimeFigureOut">
              <a:rPr lang="cs-CZ" smtClean="0"/>
              <a:pPr/>
              <a:t>27.11.2012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5572314-E515-4EBF-A63B-C64846905C9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ovací čár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AE135FAC-049C-49E5-B177-1C29E9DE87FA}" type="datetimeFigureOut">
              <a:rPr lang="cs-CZ" smtClean="0"/>
              <a:pPr/>
              <a:t>27.11.2012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F5572314-E515-4EBF-A63B-C64846905C99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Osobnost učitele a sebereflexe jeho působení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786" y="2000240"/>
            <a:ext cx="7600950" cy="2400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Vyhodnocení dotazníku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Sebereflexe: </a:t>
            </a:r>
            <a:r>
              <a:rPr lang="cs-CZ" dirty="0" smtClean="0"/>
              <a:t>uvažování o sobě, které by mělo vést k hlubšímu sebepoznání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b="1" dirty="0" smtClean="0"/>
              <a:t>Sebereflexe je:</a:t>
            </a:r>
          </a:p>
          <a:p>
            <a:r>
              <a:rPr lang="cs-CZ" dirty="0" smtClean="0"/>
              <a:t>předpoklad řešení problémových pedagogických situací </a:t>
            </a:r>
          </a:p>
          <a:p>
            <a:r>
              <a:rPr lang="pl-PL" dirty="0" smtClean="0"/>
              <a:t>jedna z klíčových pedagogických kompetencí </a:t>
            </a:r>
          </a:p>
          <a:p>
            <a:r>
              <a:rPr lang="cs-CZ" dirty="0" smtClean="0"/>
              <a:t>součást profesního rozvoje učitele 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85728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 smtClean="0"/>
              <a:t>Sebereflexe učitelova působení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28596" y="1785926"/>
            <a:ext cx="8229600" cy="4525963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cs-CZ" dirty="0" smtClean="0"/>
              <a:t>	psaná </a:t>
            </a:r>
            <a:r>
              <a:rPr lang="cs-CZ" dirty="0" err="1" smtClean="0"/>
              <a:t>sebereflektivní</a:t>
            </a:r>
            <a:r>
              <a:rPr lang="cs-CZ" dirty="0" smtClean="0"/>
              <a:t> výpověď (popis, 	analýza, interpretace)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	učitelův deník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	videozáznam hodiny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	zpětná vazba od kolegy (hospitace)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	zpětná vazba od žáků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500034" y="57148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Nástroje sebereflexe</a:t>
            </a:r>
            <a:br>
              <a:rPr lang="cs-CZ" dirty="0" smtClean="0"/>
            </a:b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vnímat, popisovat a hodnotit své myšlení, postoje, emoce, způsoby jednání</a:t>
            </a:r>
          </a:p>
          <a:p>
            <a:r>
              <a:rPr lang="cs-CZ" dirty="0" smtClean="0"/>
              <a:t>stanovit si jasný cíl a vytvořit soubor kritérií hodnocení</a:t>
            </a:r>
          </a:p>
          <a:p>
            <a:r>
              <a:rPr lang="cs-CZ" dirty="0" smtClean="0"/>
              <a:t>používat řadu </a:t>
            </a:r>
            <a:r>
              <a:rPr lang="cs-CZ" dirty="0" err="1" smtClean="0"/>
              <a:t>sebereflektivních</a:t>
            </a:r>
            <a:r>
              <a:rPr lang="cs-CZ" dirty="0" smtClean="0"/>
              <a:t> technik</a:t>
            </a:r>
          </a:p>
          <a:p>
            <a:r>
              <a:rPr lang="cs-CZ" dirty="0" smtClean="0"/>
              <a:t>klást si </a:t>
            </a:r>
            <a:r>
              <a:rPr lang="cs-CZ" dirty="0" err="1" smtClean="0"/>
              <a:t>sebereflektivní</a:t>
            </a:r>
            <a:r>
              <a:rPr lang="cs-CZ" dirty="0" smtClean="0"/>
              <a:t> otázky</a:t>
            </a:r>
          </a:p>
          <a:p>
            <a:r>
              <a:rPr lang="cs-CZ" dirty="0" smtClean="0"/>
              <a:t>nalézat odpovědi</a:t>
            </a:r>
          </a:p>
          <a:p>
            <a:r>
              <a:rPr lang="cs-CZ" dirty="0" smtClean="0"/>
              <a:t>srovnávat stav aktuálního „já“ s ideálním a požadovaným „já“</a:t>
            </a:r>
          </a:p>
          <a:p>
            <a:r>
              <a:rPr lang="cs-CZ" dirty="0" smtClean="0"/>
              <a:t>odhalovat pravé příčiny sledovaných jevů</a:t>
            </a:r>
          </a:p>
          <a:p>
            <a:r>
              <a:rPr lang="cs-CZ" dirty="0" smtClean="0"/>
              <a:t>vyvozovat závěry pro své zdokonalování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500034" y="42860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sz="4000" dirty="0" smtClean="0"/>
              <a:t>Co potřebujeme umět k sebereflexi: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624078" indent="-51435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cs-CZ" dirty="0" smtClean="0"/>
              <a:t>Stačím pozorně sledovat práci žáků v hodině a poskytuji pomoc těm, kteří to potřebují? </a:t>
            </a:r>
          </a:p>
          <a:p>
            <a:pPr marL="624078" indent="-51435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cs-CZ" dirty="0" smtClean="0"/>
              <a:t>Umím rozeznat, co žáky nejvíce baví a proč, zda dosahují úspěchů, nebo zda prožívají neúspěch?</a:t>
            </a:r>
          </a:p>
          <a:p>
            <a:pPr marL="624078" indent="-51435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cs-CZ" dirty="0" smtClean="0"/>
              <a:t>Co mi pomáhá při navazování kontaktu se žáky?  </a:t>
            </a:r>
          </a:p>
          <a:p>
            <a:pPr marL="624078" indent="-51435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cs-CZ" dirty="0" smtClean="0"/>
              <a:t>Umím vytvořit strukturu vyučovací hodiny? Mají moje hodiny spád a dynamiku?</a:t>
            </a:r>
          </a:p>
          <a:p>
            <a:pPr marL="624078" indent="-51435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cs-CZ" dirty="0" smtClean="0"/>
              <a:t>Umím sledovat projevy nepozornosti a nekázně žáků a nacházet jejich příčiny?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Příklady </a:t>
            </a:r>
            <a:r>
              <a:rPr lang="cs-CZ" dirty="0" err="1" smtClean="0"/>
              <a:t>sebereflektivních</a:t>
            </a:r>
            <a:r>
              <a:rPr lang="cs-CZ" dirty="0" smtClean="0"/>
              <a:t> otázek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500034" y="1643050"/>
            <a:ext cx="8229600" cy="4525963"/>
          </a:xfrm>
        </p:spPr>
        <p:txBody>
          <a:bodyPr>
            <a:normAutofit lnSpcReduction="10000"/>
          </a:bodyPr>
          <a:lstStyle/>
          <a:p>
            <a:pPr marL="624078" indent="-51435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cs-CZ" b="1" dirty="0" smtClean="0"/>
              <a:t>Popisné otázky </a:t>
            </a:r>
            <a:r>
              <a:rPr lang="cs-CZ" dirty="0" smtClean="0"/>
              <a:t>si učitel klade o učivu, žácích, metodách, způsobech jednání v pedagogických situacích, svých emocionálních prožitcích. </a:t>
            </a:r>
          </a:p>
          <a:p>
            <a:pPr marL="624078" indent="-51435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cs-CZ" b="1" dirty="0" smtClean="0"/>
              <a:t>Hodnotící otázky </a:t>
            </a:r>
            <a:r>
              <a:rPr lang="cs-CZ" dirty="0" smtClean="0"/>
              <a:t>se týkají názorů, postojů, způsobech jednání ve vyučovací hodině. </a:t>
            </a:r>
          </a:p>
          <a:p>
            <a:pPr marL="624078" indent="-51435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cs-CZ" b="1" dirty="0" smtClean="0"/>
              <a:t>Kauzální otázky </a:t>
            </a:r>
            <a:r>
              <a:rPr lang="cs-CZ" dirty="0" smtClean="0"/>
              <a:t>směřují k odhalení příčin a zdrojů postojů a způsobů jednání (proč).</a:t>
            </a:r>
          </a:p>
          <a:p>
            <a:pPr marL="624078" indent="-51435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cs-CZ" b="1" dirty="0" smtClean="0"/>
              <a:t>Rozhodovací otázky </a:t>
            </a:r>
            <a:r>
              <a:rPr lang="cs-CZ" dirty="0" smtClean="0"/>
              <a:t>vedou ke změně postupů, způsobů jednání (jak).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Kategorizace </a:t>
            </a:r>
            <a:r>
              <a:rPr lang="cs-CZ" dirty="0" err="1" smtClean="0"/>
              <a:t>sebereflektivních</a:t>
            </a:r>
            <a:r>
              <a:rPr lang="cs-CZ" dirty="0" smtClean="0"/>
              <a:t> otázek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Vysvětlete kolegovi v pěti minutách, jak se hraje </a:t>
            </a:r>
            <a:r>
              <a:rPr lang="cs-CZ" i="1" dirty="0" smtClean="0"/>
              <a:t>Člověče nezlob se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Položte si v každé kategorii alespoň jednu otázku ke svému „pedagogickému působení“ a pokuste se ji zodpovědět</a:t>
            </a:r>
          </a:p>
          <a:p>
            <a:pPr>
              <a:buNone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Cvičení: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b="1" dirty="0"/>
              <a:t>Učitel by měl mít vlastnosti:</a:t>
            </a:r>
            <a:endParaRPr lang="cs-CZ" dirty="0"/>
          </a:p>
          <a:p>
            <a:pPr lvl="0"/>
            <a:r>
              <a:rPr lang="cs-CZ" dirty="0"/>
              <a:t>Pracovní – svědomitost, důslednost, vztah a láska k dětem</a:t>
            </a:r>
          </a:p>
          <a:p>
            <a:pPr lvl="0"/>
            <a:r>
              <a:rPr lang="cs-CZ" dirty="0"/>
              <a:t>Intelektuální – tvořivé myšlení, logičnost, konkrétnost </a:t>
            </a:r>
          </a:p>
          <a:p>
            <a:pPr lvl="0"/>
            <a:r>
              <a:rPr lang="cs-CZ" dirty="0"/>
              <a:t>Citově temperamentní – sebeovládání, trpělivost, optimismus </a:t>
            </a:r>
          </a:p>
          <a:p>
            <a:pPr lvl="0"/>
            <a:r>
              <a:rPr lang="cs-CZ" dirty="0"/>
              <a:t>Společensko-charakterové – laskavost, srdečnost, porozumění, slušnost, ohleduplnost, uctivost </a:t>
            </a:r>
          </a:p>
          <a:p>
            <a:pPr lvl="0"/>
            <a:r>
              <a:rPr lang="cs-CZ" dirty="0"/>
              <a:t>Charakteru a vůle – spravedlivost, cílevědomost, samostatnost, čestnost, upřímnost, zásadovost, vytrvalost </a:t>
            </a:r>
          </a:p>
          <a:p>
            <a:pPr>
              <a:buNone/>
            </a:pP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Osobnost učitele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8596" y="1357298"/>
            <a:ext cx="8229600" cy="4525963"/>
          </a:xfrm>
        </p:spPr>
        <p:txBody>
          <a:bodyPr>
            <a:normAutofit fontScale="70000" lnSpcReduction="20000"/>
          </a:bodyPr>
          <a:lstStyle/>
          <a:p>
            <a:pPr lvl="0"/>
            <a:r>
              <a:rPr lang="cs-CZ" dirty="0" smtClean="0"/>
              <a:t>Komunikativní</a:t>
            </a:r>
          </a:p>
          <a:p>
            <a:pPr lvl="0"/>
            <a:r>
              <a:rPr lang="cs-CZ" dirty="0" smtClean="0"/>
              <a:t>neustále </a:t>
            </a:r>
            <a:r>
              <a:rPr lang="cs-CZ" dirty="0"/>
              <a:t>rozšiřovat obzor svých </a:t>
            </a:r>
            <a:r>
              <a:rPr lang="cs-CZ" dirty="0" smtClean="0"/>
              <a:t>vědomostí</a:t>
            </a:r>
          </a:p>
          <a:p>
            <a:pPr lvl="0"/>
            <a:r>
              <a:rPr lang="cs-CZ" dirty="0" smtClean="0"/>
              <a:t>tlumočit </a:t>
            </a:r>
            <a:r>
              <a:rPr lang="cs-CZ" dirty="0"/>
              <a:t>žákům vlastní myšlenky (expresívnost</a:t>
            </a:r>
            <a:r>
              <a:rPr lang="cs-CZ" dirty="0" smtClean="0"/>
              <a:t>)</a:t>
            </a:r>
          </a:p>
          <a:p>
            <a:r>
              <a:rPr lang="cs-CZ" dirty="0" smtClean="0"/>
              <a:t>Diagnostické</a:t>
            </a:r>
          </a:p>
          <a:p>
            <a:pPr lvl="0"/>
            <a:r>
              <a:rPr lang="cs-CZ" dirty="0" err="1" smtClean="0"/>
              <a:t>Sebediagnostické</a:t>
            </a:r>
            <a:r>
              <a:rPr lang="cs-CZ" dirty="0" smtClean="0"/>
              <a:t> = sebereflexe</a:t>
            </a:r>
          </a:p>
          <a:p>
            <a:pPr lvl="0"/>
            <a:endParaRPr lang="cs-CZ" dirty="0"/>
          </a:p>
          <a:p>
            <a:pPr>
              <a:buNone/>
            </a:pPr>
            <a:r>
              <a:rPr lang="cs-CZ" sz="5100" b="1" dirty="0"/>
              <a:t>Učitel by měl </a:t>
            </a:r>
            <a:r>
              <a:rPr lang="cs-CZ" sz="5100" b="1" dirty="0" smtClean="0"/>
              <a:t>mít znalosti </a:t>
            </a:r>
            <a:r>
              <a:rPr lang="cs-CZ" sz="5100" b="1" dirty="0"/>
              <a:t>v oblasti</a:t>
            </a:r>
            <a:r>
              <a:rPr lang="cs-CZ" sz="5100" b="1" dirty="0" smtClean="0"/>
              <a:t>:</a:t>
            </a:r>
            <a:endParaRPr lang="cs-CZ" dirty="0" smtClean="0"/>
          </a:p>
          <a:p>
            <a:pPr lvl="0"/>
            <a:r>
              <a:rPr lang="cs-CZ" dirty="0"/>
              <a:t>o</a:t>
            </a:r>
            <a:r>
              <a:rPr lang="cs-CZ" dirty="0" smtClean="0"/>
              <a:t>borové</a:t>
            </a:r>
          </a:p>
          <a:p>
            <a:pPr lvl="0"/>
            <a:r>
              <a:rPr lang="cs-CZ" dirty="0" smtClean="0"/>
              <a:t>pedagogické</a:t>
            </a:r>
            <a:r>
              <a:rPr lang="cs-CZ" dirty="0"/>
              <a:t>, </a:t>
            </a:r>
          </a:p>
          <a:p>
            <a:r>
              <a:rPr lang="cs-CZ" dirty="0"/>
              <a:t>psychologické, </a:t>
            </a:r>
          </a:p>
          <a:p>
            <a:r>
              <a:rPr lang="cs-CZ" dirty="0"/>
              <a:t>didaktické, </a:t>
            </a:r>
          </a:p>
          <a:p>
            <a:r>
              <a:rPr lang="cs-CZ" dirty="0"/>
              <a:t>komunikativní, </a:t>
            </a:r>
          </a:p>
          <a:p>
            <a:r>
              <a:rPr lang="cs-CZ" dirty="0"/>
              <a:t>sociální, </a:t>
            </a:r>
          </a:p>
          <a:p>
            <a:r>
              <a:rPr lang="cs-CZ" dirty="0"/>
              <a:t>manažerské, 	</a:t>
            </a:r>
          </a:p>
          <a:p>
            <a:r>
              <a:rPr lang="cs-CZ" dirty="0" smtClean="0"/>
              <a:t>kulturní</a:t>
            </a:r>
            <a:r>
              <a:rPr lang="cs-CZ" dirty="0"/>
              <a:t>…</a:t>
            </a:r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34" y="500042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cs-CZ" sz="4000" b="1" dirty="0" smtClean="0">
                <a:solidFill>
                  <a:schemeClr val="tx1"/>
                </a:solidFill>
              </a:rPr>
              <a:t>Učitel by měl mít dovednosti: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Dle zaměření na obor nebo na žáky:</a:t>
            </a:r>
          </a:p>
          <a:p>
            <a:pPr>
              <a:buNone/>
            </a:pPr>
            <a:endParaRPr lang="cs-CZ" dirty="0"/>
          </a:p>
          <a:p>
            <a:pPr lvl="1"/>
            <a:r>
              <a:rPr lang="cs-CZ" dirty="0" err="1" smtClean="0"/>
              <a:t>Logotrop</a:t>
            </a:r>
            <a:endParaRPr lang="cs-CZ" dirty="0" smtClean="0"/>
          </a:p>
          <a:p>
            <a:pPr lvl="1"/>
            <a:r>
              <a:rPr lang="cs-CZ" dirty="0" err="1" smtClean="0"/>
              <a:t>Paidotrop</a:t>
            </a:r>
            <a:endParaRPr lang="cs-CZ" dirty="0" smtClean="0"/>
          </a:p>
          <a:p>
            <a:pPr>
              <a:buNone/>
            </a:pP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Typologie učitele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Typologie podle stylů výchovy </a:t>
            </a:r>
            <a:r>
              <a:rPr lang="cs-CZ" dirty="0"/>
              <a:t>(K. </a:t>
            </a:r>
            <a:r>
              <a:rPr lang="cs-CZ" dirty="0" err="1" smtClean="0"/>
              <a:t>Lewin</a:t>
            </a:r>
            <a:r>
              <a:rPr lang="cs-CZ" dirty="0" smtClean="0"/>
              <a:t>)</a:t>
            </a:r>
          </a:p>
          <a:p>
            <a:pPr>
              <a:buNone/>
            </a:pPr>
            <a:endParaRPr lang="cs-CZ" dirty="0" smtClean="0"/>
          </a:p>
          <a:p>
            <a:pPr lvl="1"/>
            <a:r>
              <a:rPr lang="cs-CZ" dirty="0" smtClean="0"/>
              <a:t>Autoritativní</a:t>
            </a:r>
          </a:p>
          <a:p>
            <a:pPr lvl="1"/>
            <a:r>
              <a:rPr lang="cs-CZ" dirty="0" smtClean="0"/>
              <a:t>Demokratický </a:t>
            </a:r>
          </a:p>
          <a:p>
            <a:pPr lvl="1"/>
            <a:r>
              <a:rPr lang="cs-CZ" dirty="0" smtClean="0"/>
              <a:t>Liberální</a:t>
            </a:r>
          </a:p>
          <a:p>
            <a:pPr>
              <a:buNone/>
            </a:pP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Typologie učitele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Termín  interakce </a:t>
            </a:r>
            <a:r>
              <a:rPr lang="cs-CZ" dirty="0" smtClean="0"/>
              <a:t>znamená vzájemné působení. Interakce je vždy dvojstranná, zúčastňuje se jí učitel i žák a chování jedné strany ovlivňuje chování druhé </a:t>
            </a:r>
          </a:p>
          <a:p>
            <a:r>
              <a:rPr lang="cs-CZ" dirty="0" smtClean="0"/>
              <a:t>Každý učitel inklinuje k určitému způsobu interakce, který u něho převládá v rozlišných interakčních epizodách, takže můžeme hovořit o jeho  </a:t>
            </a:r>
            <a:r>
              <a:rPr lang="cs-CZ" b="1" dirty="0" smtClean="0"/>
              <a:t>interakčním stylu</a:t>
            </a:r>
            <a:r>
              <a:rPr lang="cs-CZ" dirty="0" smtClean="0"/>
              <a:t>.</a:t>
            </a:r>
          </a:p>
          <a:p>
            <a:r>
              <a:rPr lang="cs-CZ" dirty="0" smtClean="0"/>
              <a:t>Interakční styl je relativně stabilní charakteristika učitele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8572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sz="4000" dirty="0" smtClean="0"/>
              <a:t>Typologie interakčního stylu </a:t>
            </a:r>
            <a:r>
              <a:rPr lang="cs-CZ" sz="4000" dirty="0"/>
              <a:t>u</a:t>
            </a:r>
            <a:r>
              <a:rPr lang="cs-CZ" sz="4000" dirty="0" smtClean="0"/>
              <a:t>čitele</a:t>
            </a:r>
            <a:endParaRPr lang="cs-CZ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0034" y="1214422"/>
            <a:ext cx="8229600" cy="4525963"/>
          </a:xfrm>
        </p:spPr>
        <p:txBody>
          <a:bodyPr/>
          <a:lstStyle/>
          <a:p>
            <a:pPr>
              <a:buNone/>
            </a:pPr>
            <a:endParaRPr lang="cs-CZ" sz="2400" dirty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/>
          <a:lstStyle/>
          <a:p>
            <a:r>
              <a:rPr lang="cs-CZ" dirty="0" smtClean="0"/>
              <a:t>Interakční styl učitele</a:t>
            </a:r>
            <a:endParaRPr lang="cs-CZ" dirty="0"/>
          </a:p>
        </p:txBody>
      </p:sp>
      <p:pic>
        <p:nvPicPr>
          <p:cNvPr id="4" name="Obrázek 3" descr="s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728" y="1643050"/>
            <a:ext cx="6266536" cy="444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 descr="sejmout0010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0" y="1571612"/>
            <a:ext cx="7312228" cy="5011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42976" y="214290"/>
            <a:ext cx="8001024" cy="1143000"/>
          </a:xfrm>
        </p:spPr>
        <p:txBody>
          <a:bodyPr>
            <a:normAutofit fontScale="90000"/>
          </a:bodyPr>
          <a:lstStyle/>
          <a:p>
            <a:r>
              <a:rPr lang="cs-CZ" sz="3200" i="1" dirty="0"/>
              <a:t>Osm sektorů modelu učitelova interpersonálního chování v interakci se žáky</a:t>
            </a:r>
            <a:endParaRPr lang="cs-CZ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Test interakčního stylu učitele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Cvičení: Jaký jsem učitel?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220</TotalTime>
  <Words>386</Words>
  <Application>Microsoft Office PowerPoint</Application>
  <PresentationFormat>Předvádění na obrazovce (4:3)</PresentationFormat>
  <Paragraphs>84</Paragraphs>
  <Slides>16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Shluk</vt:lpstr>
      <vt:lpstr> Osobnost učitele a sebereflexe jeho působení</vt:lpstr>
      <vt:lpstr>Osobnost učitele</vt:lpstr>
      <vt:lpstr>Učitel by měl mít dovednosti: </vt:lpstr>
      <vt:lpstr>Typologie učitele</vt:lpstr>
      <vt:lpstr>Typologie učitele</vt:lpstr>
      <vt:lpstr>Typologie interakčního stylu učitele</vt:lpstr>
      <vt:lpstr>Interakční styl učitele</vt:lpstr>
      <vt:lpstr>Osm sektorů modelu učitelova interpersonálního chování v interakci se žáky</vt:lpstr>
      <vt:lpstr>Cvičení: Jaký jsem učitel?</vt:lpstr>
      <vt:lpstr>Vyhodnocení dotazníku</vt:lpstr>
      <vt:lpstr>Sebereflexe učitelova působení</vt:lpstr>
      <vt:lpstr>Nástroje sebereflexe </vt:lpstr>
      <vt:lpstr>Co potřebujeme umět k sebereflexi: </vt:lpstr>
      <vt:lpstr>Příklady sebereflektivních otázek</vt:lpstr>
      <vt:lpstr>Kategorizace sebereflektivních otázek</vt:lpstr>
      <vt:lpstr>Cvičení: </vt:lpstr>
    </vt:vector>
  </TitlesOfParts>
  <Company>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Učitel</dc:title>
  <dc:creator>X</dc:creator>
  <cp:lastModifiedBy>lektor</cp:lastModifiedBy>
  <cp:revision>24</cp:revision>
  <dcterms:created xsi:type="dcterms:W3CDTF">2012-11-26T14:40:06Z</dcterms:created>
  <dcterms:modified xsi:type="dcterms:W3CDTF">2012-11-27T08:19:16Z</dcterms:modified>
</cp:coreProperties>
</file>