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sldIdLst>
    <p:sldId id="312" r:id="rId2"/>
    <p:sldId id="257" r:id="rId3"/>
    <p:sldId id="313" r:id="rId4"/>
    <p:sldId id="260" r:id="rId5"/>
    <p:sldId id="272" r:id="rId6"/>
    <p:sldId id="292" r:id="rId7"/>
    <p:sldId id="285" r:id="rId8"/>
    <p:sldId id="304" r:id="rId9"/>
    <p:sldId id="273" r:id="rId10"/>
    <p:sldId id="281" r:id="rId11"/>
    <p:sldId id="274" r:id="rId12"/>
    <p:sldId id="280" r:id="rId13"/>
    <p:sldId id="269" r:id="rId14"/>
    <p:sldId id="293" r:id="rId15"/>
    <p:sldId id="305" r:id="rId16"/>
    <p:sldId id="294" r:id="rId17"/>
    <p:sldId id="295" r:id="rId18"/>
    <p:sldId id="296" r:id="rId19"/>
    <p:sldId id="297" r:id="rId20"/>
    <p:sldId id="298" r:id="rId21"/>
    <p:sldId id="306" r:id="rId22"/>
    <p:sldId id="299" r:id="rId23"/>
    <p:sldId id="300" r:id="rId24"/>
    <p:sldId id="307" r:id="rId25"/>
    <p:sldId id="301" r:id="rId26"/>
    <p:sldId id="258" r:id="rId27"/>
    <p:sldId id="271" r:id="rId28"/>
    <p:sldId id="276" r:id="rId29"/>
    <p:sldId id="275" r:id="rId30"/>
    <p:sldId id="314" r:id="rId31"/>
    <p:sldId id="315" r:id="rId32"/>
    <p:sldId id="288" r:id="rId33"/>
    <p:sldId id="309" r:id="rId34"/>
    <p:sldId id="284" r:id="rId35"/>
    <p:sldId id="278" r:id="rId36"/>
    <p:sldId id="279" r:id="rId37"/>
    <p:sldId id="270" r:id="rId38"/>
    <p:sldId id="310" r:id="rId39"/>
    <p:sldId id="286" r:id="rId40"/>
    <p:sldId id="311" r:id="rId41"/>
    <p:sldId id="290" r:id="rId42"/>
    <p:sldId id="261" r:id="rId43"/>
    <p:sldId id="302" r:id="rId44"/>
    <p:sldId id="303" r:id="rId4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17AD"/>
    <a:srgbClr val="0000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70" autoAdjust="0"/>
    <p:restoredTop sz="94658" autoAdjust="0"/>
  </p:normalViewPr>
  <p:slideViewPr>
    <p:cSldViewPr>
      <p:cViewPr>
        <p:scale>
          <a:sx n="100" d="100"/>
          <a:sy n="100" d="100"/>
        </p:scale>
        <p:origin x="-1932" y="-8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592F760-6E2B-456E-AC47-24D981645258}" type="datetimeFigureOut">
              <a:rPr lang="cs-CZ"/>
              <a:pPr>
                <a:defRPr/>
              </a:pPr>
              <a:t>1.11.2012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8319AF8E-D5DA-46AD-AAEF-37A54A5A6593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536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99AC4DA-04B8-4086-8146-DB94504299A4}" type="slidenum">
              <a:rPr lang="cs-CZ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cs-CZ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945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6E293A7-52D3-49FF-91C3-12CEC05DCAE6}" type="slidenum">
              <a:rPr lang="cs-CZ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cs-CZ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5837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660CE32-131A-4700-A45D-4079D67A9961}" type="slidenum">
              <a:rPr lang="cs-CZ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41</a:t>
            </a:fld>
            <a:endParaRPr lang="cs-CZ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D76EC8-B49A-48CB-B6F0-BCED7184333B}" type="datetimeFigureOut">
              <a:rPr lang="cs-CZ"/>
              <a:pPr>
                <a:defRPr/>
              </a:pPr>
              <a:t>1.11.2012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2C4B82-4041-4393-917D-053F0987752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7239EE-AEED-40E7-B96A-856B5CD626DA}" type="datetimeFigureOut">
              <a:rPr lang="cs-CZ"/>
              <a:pPr>
                <a:defRPr/>
              </a:pPr>
              <a:t>1.11.2012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B2F9B-BF9D-44A7-BA6B-39030D78736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1E3A3C-3505-4B66-9A34-522F582CE424}" type="datetimeFigureOut">
              <a:rPr lang="cs-CZ"/>
              <a:pPr>
                <a:defRPr/>
              </a:pPr>
              <a:t>1.11.2012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7B332-4D83-414D-AB36-69E846ADF28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014094-7B22-418C-A277-462A923E430E}" type="datetimeFigureOut">
              <a:rPr lang="cs-CZ"/>
              <a:pPr>
                <a:defRPr/>
              </a:pPr>
              <a:t>1.11.2012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045F12-FFC4-4CBB-8B99-36BC2CA78ED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98C2DD-64DA-44FC-B859-1B21AF481401}" type="datetimeFigureOut">
              <a:rPr lang="cs-CZ"/>
              <a:pPr>
                <a:defRPr/>
              </a:pPr>
              <a:t>1.11.2012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C4D6D1-9D6B-413D-9865-E24D1918EC8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3B1D5E-D19E-4BF0-8AD4-A6ECEE5F67FA}" type="datetimeFigureOut">
              <a:rPr lang="cs-CZ"/>
              <a:pPr>
                <a:defRPr/>
              </a:pPr>
              <a:t>1.11.2012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90B359-1033-4D31-87A2-5CC9831BA95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D15418-E734-4AEB-A278-B8935A41C099}" type="datetimeFigureOut">
              <a:rPr lang="cs-CZ"/>
              <a:pPr>
                <a:defRPr/>
              </a:pPr>
              <a:t>1.11.2012</a:t>
            </a:fld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13742-311A-4DAF-9674-99C1BA3926BD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423491-8FA3-47D2-AE91-AFB79E17680B}" type="datetimeFigureOut">
              <a:rPr lang="cs-CZ"/>
              <a:pPr>
                <a:defRPr/>
              </a:pPr>
              <a:t>1.11.2012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5C70E9-97F4-4396-89AC-965C97761C9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D4C93-3141-4F28-872F-AEE0173192B1}" type="datetimeFigureOut">
              <a:rPr lang="cs-CZ"/>
              <a:pPr>
                <a:defRPr/>
              </a:pPr>
              <a:t>1.11.2012</a:t>
            </a:fld>
            <a:endParaRPr lang="cs-CZ" dirty="0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F4A50D-C6A9-4581-9222-BA8440B5CEA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E031D-4810-459A-8445-F1CB05E31FC7}" type="datetimeFigureOut">
              <a:rPr lang="cs-CZ"/>
              <a:pPr>
                <a:defRPr/>
              </a:pPr>
              <a:t>1.11.2012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53D4EA-C194-486F-A71E-D56F8B5DFA1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D6789C-5F23-43B7-A9FB-056FEDE480ED}" type="datetimeFigureOut">
              <a:rPr lang="cs-CZ"/>
              <a:pPr>
                <a:defRPr/>
              </a:pPr>
              <a:t>1.11.2012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4A942E-37E7-4A6E-85A8-4EB246F01ED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6624239-F56A-43ED-9DA2-9B749C398937}" type="datetimeFigureOut">
              <a:rPr lang="cs-CZ"/>
              <a:pPr>
                <a:defRPr/>
              </a:pPr>
              <a:t>1.11.2012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6E8F4C9-F8FB-4B90-8293-3D859D3F71C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765175"/>
            <a:ext cx="7696200" cy="806450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>
                <a:solidFill>
                  <a:srgbClr val="0000CC"/>
                </a:solidFill>
              </a:rPr>
              <a:t/>
            </a:r>
            <a:br>
              <a:rPr lang="cs-CZ" dirty="0" smtClean="0">
                <a:solidFill>
                  <a:srgbClr val="0000CC"/>
                </a:solidFill>
              </a:rPr>
            </a:br>
            <a:r>
              <a:rPr lang="cs-CZ" sz="3600" dirty="0"/>
              <a:t>9</a:t>
            </a:r>
            <a:r>
              <a:rPr lang="cs-CZ" sz="3600" dirty="0" smtClean="0"/>
              <a:t>. </a:t>
            </a:r>
            <a:r>
              <a:rPr lang="cs-CZ" sz="3600" dirty="0"/>
              <a:t>SEMINÁŘ</a:t>
            </a:r>
            <a:br>
              <a:rPr lang="cs-CZ" sz="3600" dirty="0"/>
            </a:br>
            <a:r>
              <a:rPr lang="cs-CZ" cap="all" dirty="0" smtClean="0">
                <a:solidFill>
                  <a:srgbClr val="0000CC"/>
                </a:solidFill>
              </a:rPr>
              <a:t/>
            </a:r>
            <a:br>
              <a:rPr lang="cs-CZ" cap="all" dirty="0" smtClean="0">
                <a:solidFill>
                  <a:srgbClr val="0000CC"/>
                </a:solidFill>
              </a:rPr>
            </a:br>
            <a:r>
              <a:rPr lang="cs-CZ" cap="all" dirty="0" smtClean="0">
                <a:solidFill>
                  <a:srgbClr val="0000CC"/>
                </a:solidFill>
              </a:rPr>
              <a:t/>
            </a:r>
            <a:br>
              <a:rPr lang="cs-CZ" cap="all" dirty="0" smtClean="0">
                <a:solidFill>
                  <a:srgbClr val="0000CC"/>
                </a:solidFill>
              </a:rPr>
            </a:br>
            <a:r>
              <a:rPr lang="cs-CZ" cap="all" dirty="0">
                <a:solidFill>
                  <a:srgbClr val="0000CC"/>
                </a:solidFill>
              </a:rPr>
              <a:t/>
            </a:r>
            <a:br>
              <a:rPr lang="cs-CZ" cap="all" dirty="0">
                <a:solidFill>
                  <a:srgbClr val="0000CC"/>
                </a:solidFill>
              </a:rPr>
            </a:br>
            <a:endParaRPr lang="cs-CZ" cap="all" dirty="0" smtClean="0">
              <a:solidFill>
                <a:srgbClr val="0000CC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2852738"/>
            <a:ext cx="7696200" cy="1368425"/>
          </a:xfrm>
          <a:ln w="76200">
            <a:solidFill>
              <a:srgbClr val="92D050"/>
            </a:solidFill>
          </a:ln>
        </p:spPr>
        <p:txBody>
          <a:bodyPr rtlCol="0">
            <a:normAutofit fontScale="85000" lnSpcReduction="20000"/>
          </a:bodyPr>
          <a:lstStyle/>
          <a:p>
            <a:pPr algn="ctr" fontAlgn="auto">
              <a:spcBef>
                <a:spcPts val="45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1800" b="1" cap="all" dirty="0" smtClean="0">
              <a:solidFill>
                <a:srgbClr val="0000CC"/>
              </a:solidFill>
              <a:latin typeface="+mj-lt"/>
              <a:ea typeface="Arial Unicode MS" pitchFamily="34" charset="-128"/>
              <a:cs typeface="Rod" pitchFamily="49" charset="-79"/>
            </a:endParaRPr>
          </a:p>
          <a:p>
            <a:pPr algn="ctr" fontAlgn="auto">
              <a:spcBef>
                <a:spcPts val="45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4000" b="1" cap="all" dirty="0" smtClean="0">
                <a:solidFill>
                  <a:srgbClr val="0000CC"/>
                </a:solidFill>
                <a:latin typeface="+mj-lt"/>
                <a:ea typeface="Arial Unicode MS" pitchFamily="34" charset="-128"/>
                <a:cs typeface="Rod" pitchFamily="49" charset="-79"/>
              </a:rPr>
              <a:t>Induktivní statistika</a:t>
            </a:r>
          </a:p>
          <a:p>
            <a:pPr algn="ctr" fontAlgn="auto">
              <a:spcBef>
                <a:spcPts val="45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3000" b="1" cap="all" dirty="0" smtClean="0">
              <a:ea typeface="Arial Unicode MS" pitchFamily="34" charset="-128"/>
              <a:cs typeface="Rod" pitchFamily="49" charset="-79"/>
            </a:endParaRPr>
          </a:p>
          <a:p>
            <a:pPr algn="ctr" fontAlgn="auto">
              <a:spcBef>
                <a:spcPts val="45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3000" b="1" cap="all" dirty="0" smtClean="0">
                <a:ea typeface="Arial Unicode MS" pitchFamily="34" charset="-128"/>
                <a:cs typeface="Rod" pitchFamily="49" charset="-79"/>
              </a:rPr>
              <a:t>2. Testování statistických hypotéz</a:t>
            </a:r>
            <a:endParaRPr lang="cs-CZ" sz="3700" dirty="0" smtClean="0"/>
          </a:p>
          <a:p>
            <a:pPr marL="0" indent="0" fontAlgn="auto">
              <a:spcAft>
                <a:spcPts val="0"/>
              </a:spcAft>
              <a:buClr>
                <a:srgbClr val="FF0000"/>
              </a:buClr>
              <a:buSzPct val="100000"/>
              <a:buFont typeface="Arial" pitchFamily="34" charset="0"/>
              <a:buNone/>
              <a:defRPr/>
            </a:pPr>
            <a:endParaRPr lang="cs-CZ" sz="1600" dirty="0">
              <a:solidFill>
                <a:srgbClr val="0000CC"/>
              </a:solidFill>
            </a:endParaRPr>
          </a:p>
          <a:p>
            <a:pPr marL="0" indent="0" fontAlgn="auto">
              <a:spcAft>
                <a:spcPts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defRPr/>
            </a:pPr>
            <a:endParaRPr lang="cs-CZ" sz="1600" dirty="0"/>
          </a:p>
        </p:txBody>
      </p:sp>
      <p:sp>
        <p:nvSpPr>
          <p:cNvPr id="14339" name="Obdélník 1"/>
          <p:cNvSpPr>
            <a:spLocks noChangeArrowheads="1"/>
          </p:cNvSpPr>
          <p:nvPr/>
        </p:nvSpPr>
        <p:spPr bwMode="auto">
          <a:xfrm>
            <a:off x="2916238" y="1196975"/>
            <a:ext cx="71437" cy="46038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625" y="1571625"/>
            <a:ext cx="8229600" cy="214313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cs-CZ" sz="3600" b="1" dirty="0" smtClean="0">
                <a:solidFill>
                  <a:srgbClr val="0000CC"/>
                </a:solidFill>
              </a:rPr>
              <a:t>Příklad: SROVNÁVÁNÍ PRŮMĚRŮ</a:t>
            </a:r>
            <a:r>
              <a:rPr lang="cs-CZ" dirty="0" smtClean="0">
                <a:solidFill>
                  <a:srgbClr val="0000CC"/>
                </a:solidFill>
              </a:rPr>
              <a:t/>
            </a:r>
            <a:br>
              <a:rPr lang="cs-CZ" dirty="0" smtClean="0">
                <a:solidFill>
                  <a:srgbClr val="0000CC"/>
                </a:solidFill>
              </a:rPr>
            </a:br>
            <a:r>
              <a:rPr lang="cs-CZ" b="1" dirty="0" smtClean="0">
                <a:solidFill>
                  <a:srgbClr val="0000CC"/>
                </a:solidFill>
              </a:rPr>
              <a:t> </a:t>
            </a:r>
            <a:r>
              <a:rPr lang="cs-CZ" dirty="0" smtClean="0">
                <a:solidFill>
                  <a:srgbClr val="0000CC"/>
                </a:solidFill>
              </a:rPr>
              <a:t/>
            </a:r>
            <a:br>
              <a:rPr lang="cs-CZ" dirty="0" smtClean="0">
                <a:solidFill>
                  <a:srgbClr val="0000CC"/>
                </a:solidFill>
              </a:rPr>
            </a:br>
            <a:r>
              <a:rPr lang="cs-CZ" dirty="0" smtClean="0">
                <a:solidFill>
                  <a:srgbClr val="0000CC"/>
                </a:solidFill>
              </a:rPr>
              <a:t/>
            </a:r>
            <a:br>
              <a:rPr lang="cs-CZ" dirty="0" smtClean="0">
                <a:solidFill>
                  <a:srgbClr val="0000CC"/>
                </a:solidFill>
              </a:rPr>
            </a:br>
            <a:endParaRPr lang="cs-CZ" dirty="0">
              <a:solidFill>
                <a:srgbClr val="0000CC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214974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2600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600" b="1" dirty="0" smtClean="0">
                <a:solidFill>
                  <a:srgbClr val="C00000"/>
                </a:solidFill>
              </a:rPr>
              <a:t>Nulová </a:t>
            </a:r>
            <a:r>
              <a:rPr lang="cs-CZ" sz="2600" b="1" dirty="0">
                <a:solidFill>
                  <a:srgbClr val="C00000"/>
                </a:solidFill>
              </a:rPr>
              <a:t>hypotéza (testovaná)</a:t>
            </a:r>
            <a:endParaRPr lang="cs-CZ" sz="2600" dirty="0">
              <a:solidFill>
                <a:srgbClr val="C00000"/>
              </a:solidFill>
            </a:endParaRPr>
          </a:p>
          <a:p>
            <a:pPr marL="0" fontAlgn="auto">
              <a:spcAft>
                <a:spcPts val="0"/>
              </a:spcAft>
              <a:buFontTx/>
              <a:buChar char="-"/>
              <a:defRPr/>
            </a:pPr>
            <a:r>
              <a:rPr lang="cs-CZ" sz="2600" dirty="0" smtClean="0"/>
              <a:t>vždy </a:t>
            </a:r>
            <a:r>
              <a:rPr lang="cs-CZ" sz="2600" dirty="0"/>
              <a:t>předpokládá, že jde o dva náhodné výběry z jednoho základního souboru (rozdíl mezi průměry není statisticky významný</a:t>
            </a:r>
            <a:r>
              <a:rPr lang="cs-CZ" sz="2600" dirty="0" smtClean="0"/>
              <a:t>)</a:t>
            </a:r>
          </a:p>
          <a:p>
            <a:pPr marL="0" fontAlgn="auto">
              <a:spcAft>
                <a:spcPts val="0"/>
              </a:spcAft>
              <a:buFontTx/>
              <a:buChar char="-"/>
              <a:defRPr/>
            </a:pPr>
            <a:endParaRPr lang="cs-CZ" sz="2600" dirty="0"/>
          </a:p>
          <a:p>
            <a:pPr marL="3543300" lvl="8">
              <a:buFont typeface="Arial" pitchFamily="34" charset="0"/>
              <a:buNone/>
              <a:defRPr/>
            </a:pPr>
            <a:r>
              <a:rPr lang="cs-CZ" sz="2800" dirty="0" smtClean="0"/>
              <a:t>      </a:t>
            </a:r>
            <a:r>
              <a:rPr lang="cs-CZ" sz="2800" b="1" dirty="0" smtClean="0"/>
              <a:t>H</a:t>
            </a:r>
            <a:r>
              <a:rPr lang="cs-CZ" sz="2800" b="1" baseline="-25000" dirty="0" smtClean="0"/>
              <a:t>0</a:t>
            </a:r>
            <a:r>
              <a:rPr lang="cs-CZ" sz="2800" b="1" dirty="0" smtClean="0"/>
              <a:t>:  </a:t>
            </a:r>
            <a:r>
              <a:rPr lang="el-GR" sz="2800" b="1" dirty="0" smtClean="0"/>
              <a:t>μ</a:t>
            </a:r>
            <a:r>
              <a:rPr lang="cs-CZ" sz="2800" b="1" baseline="-25000" dirty="0" smtClean="0"/>
              <a:t>1 </a:t>
            </a:r>
            <a:r>
              <a:rPr lang="cs-CZ" sz="2800" b="1" dirty="0" smtClean="0"/>
              <a:t>= </a:t>
            </a:r>
            <a:r>
              <a:rPr lang="el-GR" sz="2800" b="1" dirty="0" smtClean="0"/>
              <a:t>μ</a:t>
            </a:r>
            <a:r>
              <a:rPr lang="cs-CZ" sz="2800" b="1" baseline="-25000" dirty="0" smtClean="0"/>
              <a:t>2 </a:t>
            </a:r>
            <a:r>
              <a:rPr lang="cs-CZ" sz="2800" b="1" dirty="0" smtClean="0"/>
              <a:t>= </a:t>
            </a:r>
            <a:r>
              <a:rPr lang="el-GR" sz="2800" b="1" dirty="0" smtClean="0"/>
              <a:t>μ</a:t>
            </a:r>
            <a:endParaRPr lang="cs-CZ" sz="2800" b="1" dirty="0" smtClean="0"/>
          </a:p>
          <a:p>
            <a:pPr marL="3543300" lvl="8">
              <a:buFont typeface="Arial" pitchFamily="34" charset="0"/>
              <a:buNone/>
              <a:defRPr/>
            </a:pPr>
            <a:r>
              <a:rPr lang="cs-CZ" sz="2800" b="1" dirty="0" smtClean="0"/>
              <a:t>              </a:t>
            </a:r>
            <a:r>
              <a:rPr lang="el-GR" sz="2800" b="1" dirty="0" smtClean="0"/>
              <a:t>μ</a:t>
            </a:r>
            <a:r>
              <a:rPr lang="cs-CZ" sz="2800" b="1" baseline="-25000" dirty="0" smtClean="0"/>
              <a:t>1 </a:t>
            </a:r>
            <a:r>
              <a:rPr lang="cs-CZ" sz="2800" b="1" dirty="0" smtClean="0"/>
              <a:t>- </a:t>
            </a:r>
            <a:r>
              <a:rPr lang="el-GR" sz="2800" b="1" dirty="0" smtClean="0"/>
              <a:t>μ</a:t>
            </a:r>
            <a:r>
              <a:rPr lang="cs-CZ" sz="2800" b="1" baseline="-25000" dirty="0" smtClean="0"/>
              <a:t>2 </a:t>
            </a:r>
            <a:r>
              <a:rPr lang="cs-CZ" sz="2800" b="1" dirty="0" smtClean="0"/>
              <a:t>= 0</a:t>
            </a:r>
          </a:p>
          <a:p>
            <a:pPr marL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2600" dirty="0"/>
          </a:p>
          <a:p>
            <a:pPr marL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/>
              <a:t> </a:t>
            </a:r>
          </a:p>
          <a:p>
            <a:pPr marL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 smtClean="0"/>
          </a:p>
          <a:p>
            <a:pPr marL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/>
          </a:p>
          <a:p>
            <a:pPr marL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 smtClean="0"/>
          </a:p>
          <a:p>
            <a:pPr marL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/>
              <a:t> </a:t>
            </a:r>
            <a:endParaRPr lang="cs-CZ" dirty="0"/>
          </a:p>
        </p:txBody>
      </p:sp>
      <p:sp>
        <p:nvSpPr>
          <p:cNvPr id="4" name="Elipsa 3"/>
          <p:cNvSpPr/>
          <p:nvPr/>
        </p:nvSpPr>
        <p:spPr>
          <a:xfrm>
            <a:off x="857250" y="3214688"/>
            <a:ext cx="2786063" cy="2786062"/>
          </a:xfrm>
          <a:prstGeom prst="ellipse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5" name="Elipsa 4"/>
          <p:cNvSpPr/>
          <p:nvPr/>
        </p:nvSpPr>
        <p:spPr>
          <a:xfrm>
            <a:off x="2143125" y="4572000"/>
            <a:ext cx="785813" cy="785813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7" name="Elipsa 6"/>
          <p:cNvSpPr/>
          <p:nvPr/>
        </p:nvSpPr>
        <p:spPr>
          <a:xfrm>
            <a:off x="1214438" y="4214813"/>
            <a:ext cx="785812" cy="78581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25606" name="TextovéPole 7"/>
          <p:cNvSpPr txBox="1">
            <a:spLocks noChangeArrowheads="1"/>
          </p:cNvSpPr>
          <p:nvPr/>
        </p:nvSpPr>
        <p:spPr bwMode="auto">
          <a:xfrm>
            <a:off x="2143125" y="3571875"/>
            <a:ext cx="3540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400" b="1"/>
              <a:t>μ</a:t>
            </a:r>
            <a:endParaRPr lang="cs-CZ" sz="2400" b="1"/>
          </a:p>
        </p:txBody>
      </p:sp>
      <p:sp>
        <p:nvSpPr>
          <p:cNvPr id="25607" name="TextovéPole 9"/>
          <p:cNvSpPr txBox="1">
            <a:spLocks noChangeArrowheads="1"/>
          </p:cNvSpPr>
          <p:nvPr/>
        </p:nvSpPr>
        <p:spPr bwMode="auto">
          <a:xfrm>
            <a:off x="1357313" y="4429125"/>
            <a:ext cx="5715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/>
              <a:t>m</a:t>
            </a:r>
            <a:r>
              <a:rPr lang="cs-CZ" b="1" baseline="-25000"/>
              <a:t>1</a:t>
            </a:r>
          </a:p>
        </p:txBody>
      </p:sp>
      <p:sp>
        <p:nvSpPr>
          <p:cNvPr id="25608" name="TextovéPole 10"/>
          <p:cNvSpPr txBox="1">
            <a:spLocks noChangeArrowheads="1"/>
          </p:cNvSpPr>
          <p:nvPr/>
        </p:nvSpPr>
        <p:spPr bwMode="auto">
          <a:xfrm>
            <a:off x="2286000" y="4786313"/>
            <a:ext cx="571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/>
              <a:t>m</a:t>
            </a:r>
            <a:r>
              <a:rPr lang="cs-CZ" b="1" baseline="-25000"/>
              <a:t>2</a:t>
            </a:r>
          </a:p>
        </p:txBody>
      </p:sp>
      <p:cxnSp>
        <p:nvCxnSpPr>
          <p:cNvPr id="13" name="Přímá spojovací šipka 12"/>
          <p:cNvCxnSpPr>
            <a:stCxn id="7" idx="7"/>
          </p:cNvCxnSpPr>
          <p:nvPr/>
        </p:nvCxnSpPr>
        <p:spPr>
          <a:xfrm rot="5400000" flipH="1" flipV="1">
            <a:off x="1849437" y="4035426"/>
            <a:ext cx="328613" cy="25876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šipka 19"/>
          <p:cNvCxnSpPr>
            <a:stCxn id="5" idx="0"/>
          </p:cNvCxnSpPr>
          <p:nvPr/>
        </p:nvCxnSpPr>
        <p:spPr>
          <a:xfrm rot="16200000" flipV="1">
            <a:off x="2196307" y="4233068"/>
            <a:ext cx="571500" cy="10636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11" name="TextovéPole 24"/>
          <p:cNvSpPr txBox="1">
            <a:spLocks noChangeArrowheads="1"/>
          </p:cNvSpPr>
          <p:nvPr/>
        </p:nvSpPr>
        <p:spPr bwMode="auto">
          <a:xfrm>
            <a:off x="1143000" y="5000625"/>
            <a:ext cx="5937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4,57</a:t>
            </a:r>
          </a:p>
        </p:txBody>
      </p:sp>
      <p:sp>
        <p:nvSpPr>
          <p:cNvPr id="25612" name="TextovéPole 25"/>
          <p:cNvSpPr txBox="1">
            <a:spLocks noChangeArrowheads="1"/>
          </p:cNvSpPr>
          <p:nvPr/>
        </p:nvSpPr>
        <p:spPr bwMode="auto">
          <a:xfrm>
            <a:off x="2214563" y="5357813"/>
            <a:ext cx="5937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5,42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625" y="1500188"/>
            <a:ext cx="8229600" cy="214312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cs-CZ" sz="3600" b="1" dirty="0" smtClean="0">
                <a:solidFill>
                  <a:srgbClr val="0000CC"/>
                </a:solidFill>
              </a:rPr>
              <a:t>Příklad: SROVNÁVÁNÍ PRŮMĚRŮ</a:t>
            </a:r>
            <a:r>
              <a:rPr lang="cs-CZ" sz="3600" dirty="0" smtClean="0">
                <a:solidFill>
                  <a:srgbClr val="0000CC"/>
                </a:solidFill>
              </a:rPr>
              <a:t/>
            </a:r>
            <a:br>
              <a:rPr lang="cs-CZ" sz="3600" dirty="0" smtClean="0">
                <a:solidFill>
                  <a:srgbClr val="0000CC"/>
                </a:solidFill>
              </a:rPr>
            </a:br>
            <a:r>
              <a:rPr lang="cs-CZ" b="1" dirty="0" smtClean="0"/>
              <a:t>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14438"/>
            <a:ext cx="8229600" cy="507206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b="1" dirty="0" smtClean="0">
                <a:solidFill>
                  <a:srgbClr val="C00000"/>
                </a:solidFill>
              </a:rPr>
              <a:t>Alternativní </a:t>
            </a:r>
            <a:r>
              <a:rPr lang="cs-CZ" sz="2400" b="1" dirty="0">
                <a:solidFill>
                  <a:srgbClr val="C00000"/>
                </a:solidFill>
              </a:rPr>
              <a:t>hypotéza (opačná)</a:t>
            </a:r>
            <a:endParaRPr lang="cs-CZ" sz="2400" dirty="0">
              <a:solidFill>
                <a:srgbClr val="C00000"/>
              </a:solidFill>
            </a:endParaRPr>
          </a:p>
          <a:p>
            <a:pPr marL="0" fontAlgn="auto">
              <a:spcAft>
                <a:spcPts val="0"/>
              </a:spcAft>
              <a:buFontTx/>
              <a:buChar char="-"/>
              <a:defRPr/>
            </a:pPr>
            <a:r>
              <a:rPr lang="cs-CZ" sz="2400" dirty="0" smtClean="0"/>
              <a:t>předpokládá opak, tj. že jde o dva výběry ze dvou různých základních souborů s rozdílnými průměry (rozdíl mezi průměry je statisticky významný)    </a:t>
            </a:r>
          </a:p>
          <a:p>
            <a:pPr marL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800" dirty="0" smtClean="0"/>
              <a:t>                                   </a:t>
            </a:r>
            <a:r>
              <a:rPr lang="cs-CZ" sz="2800" b="1" dirty="0" smtClean="0"/>
              <a:t>H</a:t>
            </a:r>
            <a:r>
              <a:rPr lang="cs-CZ" sz="2800" b="1" baseline="-25000" dirty="0" smtClean="0"/>
              <a:t>A</a:t>
            </a:r>
            <a:r>
              <a:rPr lang="cs-CZ" sz="2800" b="1" dirty="0" smtClean="0"/>
              <a:t>:  </a:t>
            </a:r>
            <a:r>
              <a:rPr lang="el-GR" sz="2800" b="1" dirty="0" smtClean="0"/>
              <a:t>μ</a:t>
            </a:r>
            <a:r>
              <a:rPr lang="cs-CZ" sz="2800" b="1" baseline="-25000" dirty="0" smtClean="0"/>
              <a:t>1 </a:t>
            </a:r>
            <a:r>
              <a:rPr lang="cs-CZ" sz="2800" b="1" dirty="0" smtClean="0"/>
              <a:t>≠ </a:t>
            </a:r>
            <a:r>
              <a:rPr lang="el-GR" sz="2800" b="1" dirty="0" smtClean="0"/>
              <a:t>μ</a:t>
            </a:r>
            <a:r>
              <a:rPr lang="cs-CZ" sz="2800" b="1" baseline="-25000" dirty="0" smtClean="0"/>
              <a:t>2 </a:t>
            </a:r>
            <a:endParaRPr lang="cs-CZ" sz="2800" b="1" dirty="0"/>
          </a:p>
          <a:p>
            <a:pPr marL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800" b="1" dirty="0" smtClean="0"/>
              <a:t>                                           </a:t>
            </a:r>
            <a:r>
              <a:rPr lang="el-GR" sz="2800" b="1" dirty="0" smtClean="0"/>
              <a:t>μ</a:t>
            </a:r>
            <a:r>
              <a:rPr lang="cs-CZ" sz="2800" b="1" baseline="-25000" dirty="0" smtClean="0"/>
              <a:t>1 </a:t>
            </a:r>
            <a:r>
              <a:rPr lang="cs-CZ" sz="2800" b="1" dirty="0" smtClean="0"/>
              <a:t>- </a:t>
            </a:r>
            <a:r>
              <a:rPr lang="el-GR" sz="2800" b="1" dirty="0" smtClean="0"/>
              <a:t>μ</a:t>
            </a:r>
            <a:r>
              <a:rPr lang="cs-CZ" sz="2800" b="1" baseline="-25000" dirty="0" smtClean="0"/>
              <a:t>2 </a:t>
            </a:r>
            <a:r>
              <a:rPr lang="cs-CZ" sz="2800" b="1" dirty="0" smtClean="0"/>
              <a:t>≠ 0</a:t>
            </a:r>
            <a:r>
              <a:rPr lang="cs-CZ" sz="2400" b="1" dirty="0" smtClean="0"/>
              <a:t>              </a:t>
            </a:r>
            <a:endParaRPr lang="cs-CZ" sz="2400" b="1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625" y="1500188"/>
            <a:ext cx="8229600" cy="214312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cs-CZ" sz="3600" b="1" dirty="0" smtClean="0">
                <a:solidFill>
                  <a:srgbClr val="0000CC"/>
                </a:solidFill>
              </a:rPr>
              <a:t>Příklad: SROVNÁVÁNÍ PRŮMĚRŮ</a:t>
            </a: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b="1" dirty="0" smtClean="0"/>
              <a:t>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14438"/>
            <a:ext cx="8229600" cy="507206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b="1" dirty="0" smtClean="0">
                <a:solidFill>
                  <a:srgbClr val="C00000"/>
                </a:solidFill>
              </a:rPr>
              <a:t>Alternativní </a:t>
            </a:r>
            <a:r>
              <a:rPr lang="cs-CZ" sz="2400" b="1" dirty="0">
                <a:solidFill>
                  <a:srgbClr val="C00000"/>
                </a:solidFill>
              </a:rPr>
              <a:t>hypotéza (opačná)</a:t>
            </a:r>
            <a:endParaRPr lang="cs-CZ" sz="2400" dirty="0">
              <a:solidFill>
                <a:srgbClr val="C00000"/>
              </a:solidFill>
            </a:endParaRPr>
          </a:p>
          <a:p>
            <a:pPr marL="0" fontAlgn="auto">
              <a:spcAft>
                <a:spcPts val="0"/>
              </a:spcAft>
              <a:buFontTx/>
              <a:buChar char="-"/>
              <a:defRPr/>
            </a:pPr>
            <a:r>
              <a:rPr lang="cs-CZ" sz="2400" dirty="0" smtClean="0"/>
              <a:t>předpokládá </a:t>
            </a:r>
            <a:r>
              <a:rPr lang="cs-CZ" sz="2400" dirty="0"/>
              <a:t>opak, tj. že jde o dva výběry ze dvou různých základních souborů s rozdílnými průměry (rozdíl mezi průměry je statisticky významný</a:t>
            </a:r>
            <a:r>
              <a:rPr lang="cs-CZ" sz="2400" dirty="0" smtClean="0"/>
              <a:t>)    </a:t>
            </a:r>
          </a:p>
          <a:p>
            <a:pPr marL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800" dirty="0" smtClean="0"/>
              <a:t>                              </a:t>
            </a:r>
            <a:r>
              <a:rPr lang="cs-CZ" sz="2800" b="1" dirty="0" smtClean="0"/>
              <a:t>H</a:t>
            </a:r>
            <a:r>
              <a:rPr lang="cs-CZ" sz="2800" b="1" baseline="-25000" dirty="0" smtClean="0"/>
              <a:t>A</a:t>
            </a:r>
            <a:r>
              <a:rPr lang="cs-CZ" sz="2800" b="1" dirty="0" smtClean="0"/>
              <a:t>:  </a:t>
            </a:r>
            <a:r>
              <a:rPr lang="el-GR" sz="2800" b="1" dirty="0" smtClean="0"/>
              <a:t>μ</a:t>
            </a:r>
            <a:r>
              <a:rPr lang="cs-CZ" sz="2800" b="1" baseline="-25000" dirty="0" smtClean="0"/>
              <a:t>1 </a:t>
            </a:r>
            <a:r>
              <a:rPr lang="cs-CZ" sz="2800" b="1" dirty="0" smtClean="0"/>
              <a:t>≠ </a:t>
            </a:r>
            <a:r>
              <a:rPr lang="el-GR" sz="2800" b="1" dirty="0" smtClean="0"/>
              <a:t>μ</a:t>
            </a:r>
            <a:r>
              <a:rPr lang="cs-CZ" sz="2800" b="1" baseline="-25000" dirty="0" smtClean="0"/>
              <a:t>2 </a:t>
            </a:r>
            <a:endParaRPr lang="cs-CZ" sz="2800" b="1" dirty="0"/>
          </a:p>
          <a:p>
            <a:pPr marL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800" b="1" dirty="0" smtClean="0"/>
              <a:t>                                      </a:t>
            </a:r>
            <a:r>
              <a:rPr lang="el-GR" sz="2800" b="1" dirty="0" smtClean="0"/>
              <a:t>μ</a:t>
            </a:r>
            <a:r>
              <a:rPr lang="cs-CZ" sz="2800" b="1" baseline="-25000" dirty="0" smtClean="0"/>
              <a:t>1 </a:t>
            </a:r>
            <a:r>
              <a:rPr lang="cs-CZ" sz="2800" b="1" dirty="0" smtClean="0"/>
              <a:t>- </a:t>
            </a:r>
            <a:r>
              <a:rPr lang="el-GR" sz="2800" b="1" dirty="0" smtClean="0"/>
              <a:t>μ</a:t>
            </a:r>
            <a:r>
              <a:rPr lang="cs-CZ" sz="2800" b="1" baseline="-25000" dirty="0" smtClean="0"/>
              <a:t>2 </a:t>
            </a:r>
            <a:r>
              <a:rPr lang="cs-CZ" sz="2800" b="1" dirty="0" smtClean="0"/>
              <a:t>≠ 0</a:t>
            </a:r>
            <a:r>
              <a:rPr lang="cs-CZ" sz="2400" b="1" dirty="0" smtClean="0"/>
              <a:t>              </a:t>
            </a:r>
            <a:endParaRPr lang="cs-CZ" sz="2400" b="1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</p:txBody>
      </p:sp>
      <p:sp>
        <p:nvSpPr>
          <p:cNvPr id="4" name="Elipsa 3"/>
          <p:cNvSpPr/>
          <p:nvPr/>
        </p:nvSpPr>
        <p:spPr>
          <a:xfrm>
            <a:off x="857250" y="3571875"/>
            <a:ext cx="2571750" cy="2428875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6" name="Elipsa 5"/>
          <p:cNvSpPr/>
          <p:nvPr/>
        </p:nvSpPr>
        <p:spPr>
          <a:xfrm>
            <a:off x="5429250" y="3500438"/>
            <a:ext cx="2500313" cy="2428875"/>
          </a:xfrm>
          <a:prstGeom prst="ellipse">
            <a:avLst/>
          </a:prstGeom>
          <a:noFill/>
          <a:ln w="508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7" name="Elipsa 6"/>
          <p:cNvSpPr/>
          <p:nvPr/>
        </p:nvSpPr>
        <p:spPr>
          <a:xfrm>
            <a:off x="1357313" y="4714875"/>
            <a:ext cx="785812" cy="78581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8" name="Elipsa 7"/>
          <p:cNvSpPr/>
          <p:nvPr/>
        </p:nvSpPr>
        <p:spPr>
          <a:xfrm>
            <a:off x="6715125" y="4643438"/>
            <a:ext cx="785813" cy="785812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27655" name="TextovéPole 8"/>
          <p:cNvSpPr txBox="1">
            <a:spLocks noChangeArrowheads="1"/>
          </p:cNvSpPr>
          <p:nvPr/>
        </p:nvSpPr>
        <p:spPr bwMode="auto">
          <a:xfrm>
            <a:off x="2214563" y="4071938"/>
            <a:ext cx="4857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2400" b="1"/>
              <a:t>μ</a:t>
            </a:r>
            <a:r>
              <a:rPr lang="cs-CZ" sz="2400" b="1" baseline="-25000"/>
              <a:t>1</a:t>
            </a:r>
            <a:endParaRPr lang="cs-CZ" sz="2400" b="1"/>
          </a:p>
        </p:txBody>
      </p:sp>
      <p:sp>
        <p:nvSpPr>
          <p:cNvPr id="27656" name="TextovéPole 9"/>
          <p:cNvSpPr txBox="1">
            <a:spLocks noChangeArrowheads="1"/>
          </p:cNvSpPr>
          <p:nvPr/>
        </p:nvSpPr>
        <p:spPr bwMode="auto">
          <a:xfrm>
            <a:off x="6011863" y="4000500"/>
            <a:ext cx="4857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2400" b="1"/>
              <a:t>μ</a:t>
            </a:r>
            <a:r>
              <a:rPr lang="cs-CZ" sz="2400" b="1" baseline="-25000"/>
              <a:t>2</a:t>
            </a:r>
            <a:endParaRPr lang="cs-CZ" sz="2400" b="1"/>
          </a:p>
        </p:txBody>
      </p:sp>
      <p:sp>
        <p:nvSpPr>
          <p:cNvPr id="27657" name="Obdélník 10"/>
          <p:cNvSpPr>
            <a:spLocks noChangeArrowheads="1"/>
          </p:cNvSpPr>
          <p:nvPr/>
        </p:nvSpPr>
        <p:spPr bwMode="auto">
          <a:xfrm>
            <a:off x="1500188" y="4929188"/>
            <a:ext cx="4508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m</a:t>
            </a:r>
            <a:r>
              <a:rPr lang="cs-CZ" b="1" baseline="-25000"/>
              <a:t>1</a:t>
            </a:r>
            <a:endParaRPr lang="cs-CZ"/>
          </a:p>
        </p:txBody>
      </p:sp>
      <p:sp>
        <p:nvSpPr>
          <p:cNvPr id="27658" name="Obdélník 12"/>
          <p:cNvSpPr>
            <a:spLocks noChangeArrowheads="1"/>
          </p:cNvSpPr>
          <p:nvPr/>
        </p:nvSpPr>
        <p:spPr bwMode="auto">
          <a:xfrm>
            <a:off x="6858000" y="4857750"/>
            <a:ext cx="4508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m</a:t>
            </a:r>
            <a:r>
              <a:rPr lang="cs-CZ" b="1" baseline="-25000"/>
              <a:t>2</a:t>
            </a:r>
            <a:endParaRPr lang="cs-CZ"/>
          </a:p>
        </p:txBody>
      </p:sp>
      <p:sp>
        <p:nvSpPr>
          <p:cNvPr id="27659" name="TextovéPole 13"/>
          <p:cNvSpPr txBox="1">
            <a:spLocks noChangeArrowheads="1"/>
          </p:cNvSpPr>
          <p:nvPr/>
        </p:nvSpPr>
        <p:spPr bwMode="auto">
          <a:xfrm>
            <a:off x="2143125" y="4929188"/>
            <a:ext cx="5937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4,57</a:t>
            </a:r>
          </a:p>
        </p:txBody>
      </p:sp>
      <p:sp>
        <p:nvSpPr>
          <p:cNvPr id="27660" name="TextovéPole 14"/>
          <p:cNvSpPr txBox="1">
            <a:spLocks noChangeArrowheads="1"/>
          </p:cNvSpPr>
          <p:nvPr/>
        </p:nvSpPr>
        <p:spPr bwMode="auto">
          <a:xfrm>
            <a:off x="6072188" y="4857750"/>
            <a:ext cx="5937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5,42</a:t>
            </a:r>
          </a:p>
        </p:txBody>
      </p:sp>
      <p:cxnSp>
        <p:nvCxnSpPr>
          <p:cNvPr id="16" name="Přímá spojovací šipka 15"/>
          <p:cNvCxnSpPr/>
          <p:nvPr/>
        </p:nvCxnSpPr>
        <p:spPr>
          <a:xfrm rot="5400000" flipH="1" flipV="1">
            <a:off x="1964532" y="4536281"/>
            <a:ext cx="328612" cy="25717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šipka 16"/>
          <p:cNvCxnSpPr/>
          <p:nvPr/>
        </p:nvCxnSpPr>
        <p:spPr>
          <a:xfrm rot="10800000">
            <a:off x="6500813" y="4429125"/>
            <a:ext cx="357187" cy="32861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Nadpis 1"/>
          <p:cNvSpPr>
            <a:spLocks noGrp="1"/>
          </p:cNvSpPr>
          <p:nvPr>
            <p:ph type="title"/>
          </p:nvPr>
        </p:nvSpPr>
        <p:spPr>
          <a:xfrm>
            <a:off x="428625" y="571500"/>
            <a:ext cx="8229600" cy="857250"/>
          </a:xfrm>
        </p:spPr>
        <p:txBody>
          <a:bodyPr/>
          <a:lstStyle/>
          <a:p>
            <a:r>
              <a:rPr lang="cs-CZ" sz="3200" b="1" smtClean="0">
                <a:solidFill>
                  <a:srgbClr val="0000CC"/>
                </a:solidFill>
              </a:rPr>
              <a:t>TESTOVÁNÍ STATISTICKÝCH HYPOTÉZ</a:t>
            </a:r>
            <a:r>
              <a:rPr lang="cs-CZ" sz="3200" smtClean="0">
                <a:solidFill>
                  <a:srgbClr val="0000CC"/>
                </a:solidFill>
              </a:rPr>
              <a:t/>
            </a:r>
            <a:br>
              <a:rPr lang="cs-CZ" sz="3200" smtClean="0">
                <a:solidFill>
                  <a:srgbClr val="0000CC"/>
                </a:solidFill>
              </a:rPr>
            </a:br>
            <a:endParaRPr lang="cs-CZ" sz="3200" smtClean="0">
              <a:solidFill>
                <a:srgbClr val="0000CC"/>
              </a:solidFill>
            </a:endParaRPr>
          </a:p>
        </p:txBody>
      </p:sp>
      <p:sp>
        <p:nvSpPr>
          <p:cNvPr id="28674" name="Zástupný symbol pro obsah 2"/>
          <p:cNvSpPr>
            <a:spLocks noGrp="1"/>
          </p:cNvSpPr>
          <p:nvPr>
            <p:ph idx="1"/>
          </p:nvPr>
        </p:nvSpPr>
        <p:spPr>
          <a:xfrm>
            <a:off x="457200" y="1071563"/>
            <a:ext cx="8229600" cy="5286375"/>
          </a:xfrm>
        </p:spPr>
        <p:txBody>
          <a:bodyPr/>
          <a:lstStyle/>
          <a:p>
            <a:pPr marL="514350" indent="-514350">
              <a:buFont typeface="Arial Black" pitchFamily="34" charset="0"/>
              <a:buAutoNum type="arabicPeriod"/>
            </a:pPr>
            <a:r>
              <a:rPr lang="cs-CZ" smtClean="0"/>
              <a:t>Stanovíme nulovou a alternativní hypotézu</a:t>
            </a:r>
          </a:p>
          <a:p>
            <a:pPr marL="514350" indent="-514350">
              <a:buFont typeface="Arial Black" pitchFamily="34" charset="0"/>
              <a:buAutoNum type="arabicPeriod"/>
            </a:pPr>
            <a:r>
              <a:rPr lang="cs-CZ" smtClean="0">
                <a:solidFill>
                  <a:srgbClr val="C00000"/>
                </a:solidFill>
              </a:rPr>
              <a:t>Zvolíme hladinu významnosti</a:t>
            </a:r>
          </a:p>
        </p:txBody>
      </p:sp>
      <p:sp>
        <p:nvSpPr>
          <p:cNvPr id="28675" name="Zástupný symbol pro obsah 2"/>
          <p:cNvSpPr txBox="1">
            <a:spLocks/>
          </p:cNvSpPr>
          <p:nvPr/>
        </p:nvSpPr>
        <p:spPr bwMode="auto">
          <a:xfrm>
            <a:off x="609600" y="1223963"/>
            <a:ext cx="8229600" cy="528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endParaRPr lang="cs-CZ" sz="3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Nadpis 1"/>
          <p:cNvSpPr>
            <a:spLocks noGrp="1"/>
          </p:cNvSpPr>
          <p:nvPr>
            <p:ph type="title"/>
          </p:nvPr>
        </p:nvSpPr>
        <p:spPr>
          <a:xfrm>
            <a:off x="428625" y="0"/>
            <a:ext cx="8229600" cy="1143000"/>
          </a:xfrm>
        </p:spPr>
        <p:txBody>
          <a:bodyPr/>
          <a:lstStyle/>
          <a:p>
            <a:r>
              <a:rPr lang="cs-CZ" b="1" smtClean="0">
                <a:solidFill>
                  <a:srgbClr val="0000CC"/>
                </a:solidFill>
              </a:rPr>
              <a:t>HLADINA VÝZNAMNOSTI</a:t>
            </a:r>
            <a:endParaRPr lang="cs-CZ" smtClean="0">
              <a:solidFill>
                <a:srgbClr val="0000CC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71563"/>
            <a:ext cx="8229600" cy="5429250"/>
          </a:xfrm>
        </p:spPr>
        <p:txBody>
          <a:bodyPr rtlCol="0">
            <a:normAutofit fontScale="6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400" dirty="0"/>
              <a:t>Je-li pravděpodobnost nějakého jevu velmi malá, chováme se (většinou) tak, jako by nemohla vůbec nastat.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3400" dirty="0"/>
              <a:t> 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400" dirty="0"/>
              <a:t>Je-li  malá pravděpodobnost, že H</a:t>
            </a:r>
            <a:r>
              <a:rPr lang="cs-CZ" sz="3400" baseline="-25000" dirty="0"/>
              <a:t>0  </a:t>
            </a:r>
            <a:r>
              <a:rPr lang="cs-CZ" sz="3400" dirty="0"/>
              <a:t>platí, chováme se tak, jako by neplatila a zamítáme ji.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3400" dirty="0"/>
              <a:t> 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400" dirty="0"/>
              <a:t>Tato malá pravděpodobnost se nazývá </a:t>
            </a:r>
            <a:r>
              <a:rPr lang="cs-CZ" sz="3400" b="1" dirty="0"/>
              <a:t>hladina významnosti</a:t>
            </a:r>
            <a:r>
              <a:rPr lang="cs-CZ" sz="3400" dirty="0"/>
              <a:t>, obvykle </a:t>
            </a:r>
            <a:r>
              <a:rPr lang="el-GR" sz="3400" b="1" dirty="0" smtClean="0">
                <a:solidFill>
                  <a:srgbClr val="C00000"/>
                </a:solidFill>
              </a:rPr>
              <a:t>α</a:t>
            </a:r>
            <a:r>
              <a:rPr lang="cs-CZ" sz="3400" dirty="0" smtClean="0">
                <a:solidFill>
                  <a:srgbClr val="C00000"/>
                </a:solidFill>
              </a:rPr>
              <a:t> </a:t>
            </a:r>
            <a:r>
              <a:rPr lang="cs-CZ" sz="3400" dirty="0">
                <a:solidFill>
                  <a:srgbClr val="C00000"/>
                </a:solidFill>
              </a:rPr>
              <a:t>= 0,05 nebo 0,01</a:t>
            </a:r>
            <a:r>
              <a:rPr lang="cs-CZ" sz="3400" dirty="0"/>
              <a:t>. Vyjadřuje </a:t>
            </a:r>
            <a:r>
              <a:rPr lang="cs-CZ" sz="3400" dirty="0">
                <a:solidFill>
                  <a:srgbClr val="C00000"/>
                </a:solidFill>
              </a:rPr>
              <a:t>riziko nesprávného zamítnutí H</a:t>
            </a:r>
            <a:r>
              <a:rPr lang="cs-CZ" sz="3400" baseline="-25000" dirty="0">
                <a:solidFill>
                  <a:srgbClr val="C00000"/>
                </a:solidFill>
              </a:rPr>
              <a:t>0</a:t>
            </a:r>
            <a:r>
              <a:rPr lang="cs-CZ" sz="3400" dirty="0">
                <a:solidFill>
                  <a:srgbClr val="C00000"/>
                </a:solidFill>
              </a:rPr>
              <a:t>,</a:t>
            </a:r>
            <a:r>
              <a:rPr lang="cs-CZ" sz="3400" baseline="-25000" dirty="0">
                <a:solidFill>
                  <a:srgbClr val="C00000"/>
                </a:solidFill>
              </a:rPr>
              <a:t> </a:t>
            </a:r>
            <a:r>
              <a:rPr lang="cs-CZ" sz="3400" b="1" dirty="0">
                <a:solidFill>
                  <a:srgbClr val="C00000"/>
                </a:solidFill>
              </a:rPr>
              <a:t>tzv. </a:t>
            </a:r>
            <a:r>
              <a:rPr lang="cs-CZ" sz="3400" b="1" dirty="0" smtClean="0">
                <a:solidFill>
                  <a:srgbClr val="C00000"/>
                </a:solidFill>
              </a:rPr>
              <a:t>chyba </a:t>
            </a:r>
            <a:r>
              <a:rPr lang="cs-CZ" sz="3400" b="1" dirty="0">
                <a:solidFill>
                  <a:srgbClr val="C00000"/>
                </a:solidFill>
              </a:rPr>
              <a:t>1. druhu</a:t>
            </a:r>
            <a:r>
              <a:rPr lang="cs-CZ" sz="3400" dirty="0">
                <a:solidFill>
                  <a:srgbClr val="C00000"/>
                </a:solidFill>
              </a:rPr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34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sz="3400" b="1" dirty="0" smtClean="0">
                <a:solidFill>
                  <a:srgbClr val="C00000"/>
                </a:solidFill>
              </a:rPr>
              <a:t>β</a:t>
            </a:r>
            <a:r>
              <a:rPr lang="cs-CZ" sz="3400" dirty="0" smtClean="0">
                <a:solidFill>
                  <a:srgbClr val="C00000"/>
                </a:solidFill>
              </a:rPr>
              <a:t> </a:t>
            </a:r>
            <a:r>
              <a:rPr lang="cs-CZ" sz="3400" dirty="0">
                <a:solidFill>
                  <a:srgbClr val="C00000"/>
                </a:solidFill>
              </a:rPr>
              <a:t>ozn. </a:t>
            </a:r>
            <a:r>
              <a:rPr lang="cs-CZ" sz="3400" dirty="0" smtClean="0">
                <a:solidFill>
                  <a:srgbClr val="C00000"/>
                </a:solidFill>
              </a:rPr>
              <a:t> </a:t>
            </a:r>
            <a:r>
              <a:rPr lang="cs-CZ" sz="3400" b="1" dirty="0" smtClean="0">
                <a:solidFill>
                  <a:srgbClr val="C00000"/>
                </a:solidFill>
              </a:rPr>
              <a:t>chybu </a:t>
            </a:r>
            <a:r>
              <a:rPr lang="cs-CZ" sz="3400" b="1" dirty="0">
                <a:solidFill>
                  <a:srgbClr val="C00000"/>
                </a:solidFill>
              </a:rPr>
              <a:t>2. druhu</a:t>
            </a:r>
            <a:r>
              <a:rPr lang="cs-CZ" sz="3400" dirty="0"/>
              <a:t>, souvisí se silou statistického testu . Nastává, když </a:t>
            </a:r>
            <a:r>
              <a:rPr lang="cs-CZ" sz="3400" dirty="0">
                <a:solidFill>
                  <a:srgbClr val="C00000"/>
                </a:solidFill>
              </a:rPr>
              <a:t>H</a:t>
            </a:r>
            <a:r>
              <a:rPr lang="cs-CZ" sz="3400" baseline="-25000" dirty="0">
                <a:solidFill>
                  <a:srgbClr val="C00000"/>
                </a:solidFill>
              </a:rPr>
              <a:t>0</a:t>
            </a:r>
            <a:r>
              <a:rPr lang="cs-CZ" sz="3400" dirty="0">
                <a:solidFill>
                  <a:srgbClr val="C00000"/>
                </a:solidFill>
              </a:rPr>
              <a:t> nezamítáme, přestože ve skutečnosti neplatí</a:t>
            </a:r>
            <a:r>
              <a:rPr lang="cs-CZ" sz="3400" dirty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3400" dirty="0"/>
              <a:t> 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400" b="1" dirty="0" smtClean="0"/>
              <a:t>Síla </a:t>
            </a:r>
            <a:r>
              <a:rPr lang="cs-CZ" sz="3400" b="1" dirty="0"/>
              <a:t>testu</a:t>
            </a:r>
            <a:r>
              <a:rPr lang="cs-CZ" sz="3400" dirty="0"/>
              <a:t> = 1- </a:t>
            </a:r>
            <a:r>
              <a:rPr lang="el-GR" sz="3400" dirty="0" smtClean="0"/>
              <a:t>β</a:t>
            </a:r>
            <a:r>
              <a:rPr lang="cs-CZ" sz="3400" dirty="0" smtClean="0"/>
              <a:t>: </a:t>
            </a:r>
            <a:r>
              <a:rPr lang="cs-CZ" sz="3400" dirty="0"/>
              <a:t>schopnost zamítnout H</a:t>
            </a:r>
            <a:r>
              <a:rPr lang="cs-CZ" sz="3400" baseline="-25000" dirty="0"/>
              <a:t>0</a:t>
            </a:r>
            <a:r>
              <a:rPr lang="cs-CZ" sz="3400" dirty="0"/>
              <a:t>, když neplatí.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3400" dirty="0"/>
              <a:t> 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625" y="1357313"/>
            <a:ext cx="8229600" cy="142875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cs-CZ" sz="3600" b="1" dirty="0" smtClean="0">
                <a:solidFill>
                  <a:srgbClr val="0000CC"/>
                </a:solidFill>
              </a:rPr>
              <a:t>Příklad: SROVNÁVÁNÍ PRŮMĚRŮ</a:t>
            </a:r>
            <a:r>
              <a:rPr lang="cs-CZ" sz="3600" dirty="0" smtClean="0">
                <a:solidFill>
                  <a:srgbClr val="0000CC"/>
                </a:solidFill>
              </a:rPr>
              <a:t/>
            </a:r>
            <a:br>
              <a:rPr lang="cs-CZ" sz="3600" dirty="0" smtClean="0">
                <a:solidFill>
                  <a:srgbClr val="0000CC"/>
                </a:solidFill>
              </a:rPr>
            </a:br>
            <a:r>
              <a:rPr lang="cs-CZ" b="1" dirty="0" smtClean="0">
                <a:solidFill>
                  <a:srgbClr val="0000CC"/>
                </a:solidFill>
              </a:rPr>
              <a:t> </a:t>
            </a:r>
            <a:r>
              <a:rPr lang="cs-CZ" dirty="0" smtClean="0">
                <a:solidFill>
                  <a:srgbClr val="0000CC"/>
                </a:solidFill>
              </a:rPr>
              <a:t/>
            </a:r>
            <a:br>
              <a:rPr lang="cs-CZ" dirty="0" smtClean="0">
                <a:solidFill>
                  <a:srgbClr val="0000CC"/>
                </a:solidFill>
              </a:rPr>
            </a:br>
            <a:endParaRPr lang="cs-CZ" dirty="0">
              <a:solidFill>
                <a:srgbClr val="0000CC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625" y="1428750"/>
            <a:ext cx="8229600" cy="5268913"/>
          </a:xfrm>
        </p:spPr>
        <p:txBody>
          <a:bodyPr rtlCol="0">
            <a:normAutofit/>
          </a:bodyPr>
          <a:lstStyle/>
          <a:p>
            <a:pPr marL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b="1" dirty="0" smtClean="0"/>
              <a:t>Je vhodné použít pro hodnocení hladiny cholesterolu různých norem s přihlédnutím k věku?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 smtClean="0"/>
              <a:t> 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 smtClean="0"/>
              <a:t>Muži 20-30 let:  n</a:t>
            </a:r>
            <a:r>
              <a:rPr lang="cs-CZ" sz="2400" baseline="-25000" dirty="0" smtClean="0"/>
              <a:t>1</a:t>
            </a:r>
            <a:r>
              <a:rPr lang="cs-CZ" sz="2400" dirty="0" smtClean="0"/>
              <a:t> = 50   m</a:t>
            </a:r>
            <a:r>
              <a:rPr lang="cs-CZ" sz="2400" baseline="-25000" dirty="0" smtClean="0"/>
              <a:t>1</a:t>
            </a:r>
            <a:r>
              <a:rPr lang="cs-CZ" sz="2400" dirty="0" smtClean="0"/>
              <a:t> = 4,57   s</a:t>
            </a:r>
            <a:r>
              <a:rPr lang="cs-CZ" sz="2400" baseline="-25000" dirty="0" smtClean="0"/>
              <a:t>1</a:t>
            </a:r>
            <a:r>
              <a:rPr lang="cs-CZ" sz="2400" dirty="0" smtClean="0"/>
              <a:t> = 0,70    SE</a:t>
            </a:r>
            <a:r>
              <a:rPr lang="cs-CZ" sz="2400" baseline="-25000" dirty="0" smtClean="0"/>
              <a:t>1</a:t>
            </a:r>
            <a:r>
              <a:rPr lang="cs-CZ" sz="2400" dirty="0" smtClean="0"/>
              <a:t> = 0,10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 smtClean="0"/>
              <a:t>Muži 40-50 let:  n</a:t>
            </a:r>
            <a:r>
              <a:rPr lang="cs-CZ" sz="2400" baseline="-25000" dirty="0" smtClean="0"/>
              <a:t>2</a:t>
            </a:r>
            <a:r>
              <a:rPr lang="cs-CZ" sz="2400" dirty="0" smtClean="0"/>
              <a:t>= 60    m</a:t>
            </a:r>
            <a:r>
              <a:rPr lang="cs-CZ" sz="2400" baseline="-25000" dirty="0" smtClean="0"/>
              <a:t>2</a:t>
            </a:r>
            <a:r>
              <a:rPr lang="cs-CZ" sz="2400" dirty="0" smtClean="0"/>
              <a:t> = 5,42   s</a:t>
            </a:r>
            <a:r>
              <a:rPr lang="cs-CZ" sz="2400" baseline="-25000" dirty="0" smtClean="0"/>
              <a:t>2</a:t>
            </a:r>
            <a:r>
              <a:rPr lang="cs-CZ" sz="2400" dirty="0" smtClean="0"/>
              <a:t> = 0,85    SE</a:t>
            </a:r>
            <a:r>
              <a:rPr lang="cs-CZ" sz="2400" baseline="-25000" dirty="0" smtClean="0"/>
              <a:t>2</a:t>
            </a:r>
            <a:r>
              <a:rPr lang="cs-CZ" sz="2400" dirty="0" smtClean="0"/>
              <a:t> = 0,11</a:t>
            </a:r>
          </a:p>
          <a:p>
            <a:pPr marL="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 smtClean="0"/>
          </a:p>
          <a:p>
            <a:pPr marL="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 smtClean="0"/>
          </a:p>
          <a:p>
            <a:pPr marL="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b="1" dirty="0" smtClean="0"/>
              <a:t>Hladinu významnosti si zvolíme např. </a:t>
            </a:r>
            <a:r>
              <a:rPr lang="el-GR" sz="2400" b="1" dirty="0" smtClean="0"/>
              <a:t>α</a:t>
            </a:r>
            <a:r>
              <a:rPr lang="cs-CZ" sz="2400" b="1" dirty="0" smtClean="0"/>
              <a:t> = 0,05. </a:t>
            </a:r>
            <a:r>
              <a:rPr lang="cs-CZ" sz="2400" b="1" dirty="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Nadpis 1"/>
          <p:cNvSpPr>
            <a:spLocks noGrp="1"/>
          </p:cNvSpPr>
          <p:nvPr>
            <p:ph type="title"/>
          </p:nvPr>
        </p:nvSpPr>
        <p:spPr>
          <a:xfrm>
            <a:off x="107950" y="404813"/>
            <a:ext cx="8928100" cy="857250"/>
          </a:xfrm>
        </p:spPr>
        <p:txBody>
          <a:bodyPr/>
          <a:lstStyle/>
          <a:p>
            <a:r>
              <a:rPr lang="cs-CZ" sz="3200" b="1" smtClean="0">
                <a:solidFill>
                  <a:srgbClr val="0000CC"/>
                </a:solidFill>
              </a:rPr>
              <a:t>TESTOVÁNÍ STATISTICKÝCH HYPOTÉZ</a:t>
            </a:r>
            <a:r>
              <a:rPr lang="cs-CZ" sz="3200" smtClean="0">
                <a:solidFill>
                  <a:srgbClr val="0000CC"/>
                </a:solidFill>
              </a:rPr>
              <a:t/>
            </a:r>
            <a:br>
              <a:rPr lang="cs-CZ" sz="3200" smtClean="0">
                <a:solidFill>
                  <a:srgbClr val="0000CC"/>
                </a:solidFill>
              </a:rPr>
            </a:br>
            <a:endParaRPr lang="cs-CZ" sz="3200" smtClean="0">
              <a:solidFill>
                <a:srgbClr val="0000CC"/>
              </a:solidFill>
            </a:endParaRPr>
          </a:p>
        </p:txBody>
      </p:sp>
      <p:sp>
        <p:nvSpPr>
          <p:cNvPr id="31746" name="Zástupný symbol pro obsah 2"/>
          <p:cNvSpPr>
            <a:spLocks noGrp="1"/>
          </p:cNvSpPr>
          <p:nvPr>
            <p:ph idx="1"/>
          </p:nvPr>
        </p:nvSpPr>
        <p:spPr>
          <a:xfrm>
            <a:off x="457200" y="1071563"/>
            <a:ext cx="8229600" cy="5286375"/>
          </a:xfrm>
        </p:spPr>
        <p:txBody>
          <a:bodyPr/>
          <a:lstStyle/>
          <a:p>
            <a:pPr marL="514350" indent="-514350">
              <a:buFont typeface="Arial Black" pitchFamily="34" charset="0"/>
              <a:buAutoNum type="arabicPeriod"/>
            </a:pPr>
            <a:r>
              <a:rPr lang="cs-CZ" smtClean="0"/>
              <a:t>Stanovíme nulovou a alternativní hypotézu</a:t>
            </a:r>
          </a:p>
          <a:p>
            <a:pPr marL="514350" indent="-514350">
              <a:buFont typeface="Arial Black" pitchFamily="34" charset="0"/>
              <a:buAutoNum type="arabicPeriod"/>
            </a:pPr>
            <a:r>
              <a:rPr lang="cs-CZ" smtClean="0"/>
              <a:t>Zvolíme hladinu významnosti</a:t>
            </a:r>
          </a:p>
          <a:p>
            <a:pPr marL="514350" indent="-514350">
              <a:buFont typeface="Arial Black" pitchFamily="34" charset="0"/>
              <a:buAutoNum type="arabicPeriod"/>
            </a:pPr>
            <a:r>
              <a:rPr lang="cs-CZ" smtClean="0">
                <a:solidFill>
                  <a:srgbClr val="C00000"/>
                </a:solidFill>
              </a:rPr>
              <a:t>Vybereme vhodný test</a:t>
            </a:r>
          </a:p>
        </p:txBody>
      </p:sp>
      <p:sp>
        <p:nvSpPr>
          <p:cNvPr id="31747" name="Zástupný symbol pro obsah 2"/>
          <p:cNvSpPr txBox="1">
            <a:spLocks/>
          </p:cNvSpPr>
          <p:nvPr/>
        </p:nvSpPr>
        <p:spPr bwMode="auto">
          <a:xfrm>
            <a:off x="609600" y="1223963"/>
            <a:ext cx="8229600" cy="528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endParaRPr lang="cs-CZ" sz="3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625" y="571500"/>
            <a:ext cx="82296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rgbClr val="0000CC"/>
                </a:solidFill>
              </a:rPr>
              <a:t>TESTY VÝZNAMNOSTI</a:t>
            </a:r>
            <a:r>
              <a:rPr lang="cs-CZ" sz="2800" dirty="0" smtClean="0">
                <a:solidFill>
                  <a:srgbClr val="0000CC"/>
                </a:solidFill>
              </a:rPr>
              <a:t/>
            </a:r>
            <a:br>
              <a:rPr lang="cs-CZ" sz="2800" dirty="0" smtClean="0">
                <a:solidFill>
                  <a:srgbClr val="0000CC"/>
                </a:solidFill>
              </a:rPr>
            </a:br>
            <a:endParaRPr lang="cs-CZ" dirty="0">
              <a:solidFill>
                <a:srgbClr val="0000CC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288" y="1341438"/>
            <a:ext cx="8229600" cy="4852987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18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Platnost statistických hypotéz prověřujeme pomocí tzv. </a:t>
            </a:r>
            <a:r>
              <a:rPr lang="cs-CZ" b="1" dirty="0"/>
              <a:t>testů významnosti</a:t>
            </a:r>
            <a:r>
              <a:rPr lang="cs-CZ" dirty="0"/>
              <a:t>:</a:t>
            </a:r>
            <a:endParaRPr lang="cs-CZ" sz="18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 </a:t>
            </a:r>
            <a:endParaRPr lang="cs-CZ" sz="1800" dirty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>
                <a:solidFill>
                  <a:srgbClr val="C00000"/>
                </a:solidFill>
                <a:latin typeface="+mj-lt"/>
              </a:rPr>
              <a:t>Testy pro hodnoty parametrů</a:t>
            </a:r>
            <a:r>
              <a:rPr lang="cs-CZ" dirty="0">
                <a:solidFill>
                  <a:srgbClr val="FF0000"/>
                </a:solidFill>
                <a:latin typeface="+mj-lt"/>
              </a:rPr>
              <a:t> </a:t>
            </a:r>
            <a:r>
              <a:rPr lang="cs-CZ" dirty="0" smtClean="0">
                <a:solidFill>
                  <a:srgbClr val="FF0000"/>
                </a:solidFill>
                <a:latin typeface="+mj-lt"/>
              </a:rPr>
              <a:t>                    </a:t>
            </a:r>
            <a:r>
              <a:rPr lang="cs-CZ" dirty="0" smtClean="0"/>
              <a:t>(</a:t>
            </a:r>
            <a:r>
              <a:rPr lang="cs-CZ" dirty="0"/>
              <a:t>měříme vzdálenost pozorované statistiky </a:t>
            </a:r>
            <a:r>
              <a:rPr lang="cs-CZ" dirty="0" smtClean="0"/>
              <a:t>od hypotézou </a:t>
            </a:r>
            <a:r>
              <a:rPr lang="cs-CZ" dirty="0"/>
              <a:t>stanovené hodnoty parametru)</a:t>
            </a:r>
            <a:endParaRPr lang="cs-CZ" sz="1600" dirty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>
                <a:solidFill>
                  <a:srgbClr val="C00000"/>
                </a:solidFill>
                <a:latin typeface="+mj-lt"/>
              </a:rPr>
              <a:t>Srovnávání rozdílů parametrů  </a:t>
            </a:r>
            <a:r>
              <a:rPr lang="cs-CZ" dirty="0" smtClean="0">
                <a:solidFill>
                  <a:srgbClr val="C00000"/>
                </a:solidFill>
                <a:latin typeface="+mj-lt"/>
              </a:rPr>
              <a:t>               </a:t>
            </a:r>
            <a:r>
              <a:rPr lang="cs-CZ" dirty="0" smtClean="0"/>
              <a:t>(</a:t>
            </a:r>
            <a:r>
              <a:rPr lang="cs-CZ" dirty="0"/>
              <a:t>např. test významnosti pro rozdíly středních hodnot či pravděpodobností)</a:t>
            </a:r>
            <a:endParaRPr lang="cs-CZ" sz="1600" dirty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>
                <a:solidFill>
                  <a:srgbClr val="C00000"/>
                </a:solidFill>
                <a:latin typeface="+mj-lt"/>
              </a:rPr>
              <a:t>Zjišťování typu rozložení četností </a:t>
            </a:r>
            <a:r>
              <a:rPr lang="cs-CZ" dirty="0" smtClean="0">
                <a:solidFill>
                  <a:srgbClr val="C00000"/>
                </a:solidFill>
                <a:latin typeface="+mj-lt"/>
              </a:rPr>
              <a:t>                  </a:t>
            </a:r>
            <a:r>
              <a:rPr lang="cs-CZ" dirty="0" smtClean="0"/>
              <a:t>(test dobré shody, test normality)</a:t>
            </a:r>
            <a:endParaRPr lang="cs-CZ" sz="1600" dirty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>
                <a:solidFill>
                  <a:srgbClr val="C00000"/>
                </a:solidFill>
                <a:latin typeface="+mj-lt"/>
              </a:rPr>
              <a:t>Hodnocení závislostí </a:t>
            </a:r>
            <a:r>
              <a:rPr lang="cs-CZ" dirty="0" smtClean="0">
                <a:solidFill>
                  <a:srgbClr val="C00000"/>
                </a:solidFill>
                <a:latin typeface="+mj-lt"/>
              </a:rPr>
              <a:t>                                            </a:t>
            </a:r>
            <a:r>
              <a:rPr lang="cs-CZ" dirty="0" smtClean="0"/>
              <a:t>(</a:t>
            </a:r>
            <a:r>
              <a:rPr lang="cs-CZ" dirty="0"/>
              <a:t>testy závislosti)</a:t>
            </a:r>
            <a:endParaRPr lang="cs-CZ" sz="16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14375"/>
            <a:ext cx="8229600" cy="703263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rgbClr val="0000CC"/>
                </a:solidFill>
              </a:rPr>
              <a:t>TESTY VÝZNAMNOSTI</a:t>
            </a:r>
            <a:r>
              <a:rPr lang="cs-CZ" sz="2800" dirty="0" smtClean="0"/>
              <a:t/>
            </a:r>
            <a:br>
              <a:rPr lang="cs-CZ" sz="2800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>
                <a:solidFill>
                  <a:srgbClr val="C00000"/>
                </a:solidFill>
              </a:rPr>
              <a:t>Parametrické testy</a:t>
            </a:r>
            <a:endParaRPr lang="cs-CZ" dirty="0">
              <a:solidFill>
                <a:srgbClr val="C0000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Vycházejí ze srovnávání parametrů </a:t>
            </a:r>
            <a:r>
              <a:rPr lang="el-GR" b="1" dirty="0" smtClean="0"/>
              <a:t>μ</a:t>
            </a:r>
            <a:r>
              <a:rPr lang="cs-CZ" b="1" dirty="0" smtClean="0"/>
              <a:t>, </a:t>
            </a:r>
            <a:r>
              <a:rPr lang="el-GR" b="1" dirty="0" smtClean="0"/>
              <a:t>σ</a:t>
            </a:r>
            <a:r>
              <a:rPr lang="cs-CZ" b="1" dirty="0" smtClean="0"/>
              <a:t>,</a:t>
            </a:r>
            <a:r>
              <a:rPr lang="cs-CZ" dirty="0" smtClean="0"/>
              <a:t> </a:t>
            </a:r>
            <a:r>
              <a:rPr lang="el-GR" b="1" dirty="0" smtClean="0"/>
              <a:t>π</a:t>
            </a:r>
            <a:r>
              <a:rPr lang="cs-CZ" dirty="0" smtClean="0"/>
              <a:t> (zastoupených </a:t>
            </a:r>
            <a:r>
              <a:rPr lang="cs-CZ" dirty="0"/>
              <a:t>při srovnávání výběrovými charakteristikami m, p, s).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Musíme znát typ rozložení testované veličiny, hypotézy se týkají </a:t>
            </a:r>
            <a:r>
              <a:rPr lang="cs-CZ" dirty="0" smtClean="0"/>
              <a:t>parametrů tohoto </a:t>
            </a:r>
            <a:r>
              <a:rPr lang="cs-CZ" dirty="0"/>
              <a:t>rozložení.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Srovnáváme charakteristiky dvou </a:t>
            </a:r>
            <a:r>
              <a:rPr lang="cs-CZ" b="1" dirty="0"/>
              <a:t>nezávislých</a:t>
            </a:r>
            <a:r>
              <a:rPr lang="cs-CZ" dirty="0"/>
              <a:t> </a:t>
            </a:r>
            <a:r>
              <a:rPr lang="cs-CZ" dirty="0" smtClean="0"/>
              <a:t>výběrů.</a:t>
            </a:r>
            <a:endParaRPr lang="cs-CZ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625" y="642938"/>
            <a:ext cx="82296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rgbClr val="0000CC"/>
                </a:solidFill>
              </a:rPr>
              <a:t>TESTY VÝZNAMNOSTI</a:t>
            </a:r>
            <a:r>
              <a:rPr lang="cs-CZ" sz="2800" dirty="0" smtClean="0"/>
              <a:t/>
            </a:r>
            <a:br>
              <a:rPr lang="cs-CZ" sz="2800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>
                <a:solidFill>
                  <a:srgbClr val="C00000"/>
                </a:solidFill>
              </a:rPr>
              <a:t>Neparametrické testy</a:t>
            </a:r>
            <a:endParaRPr lang="cs-CZ" dirty="0">
              <a:solidFill>
                <a:srgbClr val="C0000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Velkou skupinu tvoří např. testy založené na pořadí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Výhody:  jsou početně jednodušší </a:t>
            </a:r>
            <a:br>
              <a:rPr lang="cs-CZ" dirty="0"/>
            </a:br>
            <a:r>
              <a:rPr lang="cs-CZ" dirty="0"/>
              <a:t>a </a:t>
            </a:r>
            <a:r>
              <a:rPr lang="cs-CZ" b="1" dirty="0"/>
              <a:t>nepředpokládají znalost typu rozložení</a:t>
            </a:r>
            <a:r>
              <a:rPr lang="cs-CZ" dirty="0"/>
              <a:t> a lze je použít pro </a:t>
            </a:r>
            <a:r>
              <a:rPr lang="cs-CZ" b="1" dirty="0"/>
              <a:t>závislé</a:t>
            </a:r>
            <a:r>
              <a:rPr lang="cs-CZ" dirty="0"/>
              <a:t> výběry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Nevýhody: mají menší sílu, tzn. mají menší schopnost zamítnout nulovou hypotézu, když ta skutečně neplatí.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/>
          </p:nvPr>
        </p:nvSpPr>
        <p:spPr>
          <a:xfrm>
            <a:off x="428625" y="692150"/>
            <a:ext cx="8229600" cy="736600"/>
          </a:xfrm>
        </p:spPr>
        <p:txBody>
          <a:bodyPr/>
          <a:lstStyle/>
          <a:p>
            <a:r>
              <a:rPr lang="cs-CZ" sz="3600" b="1" smtClean="0">
                <a:solidFill>
                  <a:srgbClr val="0000CC"/>
                </a:solidFill>
              </a:rPr>
              <a:t>TESTOVÁNÍ STATISTICKÝCH HYPOTÉZ</a:t>
            </a:r>
            <a:r>
              <a:rPr lang="cs-CZ" sz="3600" smtClean="0">
                <a:solidFill>
                  <a:srgbClr val="0000CC"/>
                </a:solidFill>
              </a:rPr>
              <a:t/>
            </a:r>
            <a:br>
              <a:rPr lang="cs-CZ" sz="3600" smtClean="0">
                <a:solidFill>
                  <a:srgbClr val="0000CC"/>
                </a:solidFill>
              </a:rPr>
            </a:br>
            <a:endParaRPr lang="cs-CZ" sz="3600" smtClean="0">
              <a:solidFill>
                <a:srgbClr val="0000CC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/>
              <a:t>Při testování statistických hypotéz</a:t>
            </a:r>
            <a:r>
              <a:rPr lang="cs-CZ" dirty="0"/>
              <a:t> vycházíme z údajů  zjištěných ve výběrovém souboru - jde </a:t>
            </a:r>
            <a:r>
              <a:rPr lang="cs-CZ" dirty="0" smtClean="0"/>
              <a:t>o </a:t>
            </a:r>
            <a:r>
              <a:rPr lang="cs-CZ" b="1" dirty="0" smtClean="0"/>
              <a:t>induktivní </a:t>
            </a:r>
            <a:r>
              <a:rPr lang="cs-CZ" b="1" dirty="0"/>
              <a:t>soud</a:t>
            </a:r>
            <a:r>
              <a:rPr lang="cs-CZ" dirty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 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/>
              <a:t>Statistická hypotéza = </a:t>
            </a:r>
            <a:r>
              <a:rPr lang="cs-CZ" dirty="0"/>
              <a:t>výrok o statistickém souboru (není nutně totožná s výzkumnou hypotézou</a:t>
            </a:r>
            <a:r>
              <a:rPr lang="cs-CZ" dirty="0" smtClean="0"/>
              <a:t>!!!)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K</a:t>
            </a:r>
            <a:r>
              <a:rPr lang="cs-CZ" dirty="0"/>
              <a:t> </a:t>
            </a:r>
            <a:r>
              <a:rPr lang="cs-CZ" dirty="0" smtClean="0"/>
              <a:t>ověření (testování) hypotézy </a:t>
            </a:r>
            <a:r>
              <a:rPr lang="cs-CZ" dirty="0"/>
              <a:t>se používá tzv. testů významnosti, které rozhodují mezi: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 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3200" dirty="0" smtClean="0"/>
              <a:t>nulovou </a:t>
            </a:r>
            <a:r>
              <a:rPr lang="cs-CZ" sz="3200" dirty="0"/>
              <a:t>(testovanou) </a:t>
            </a:r>
            <a:r>
              <a:rPr lang="cs-CZ" sz="3200" dirty="0" smtClean="0"/>
              <a:t>hypotézou H</a:t>
            </a:r>
            <a:r>
              <a:rPr lang="cs-CZ" sz="3200" baseline="-25000" dirty="0" smtClean="0"/>
              <a:t>0 </a:t>
            </a:r>
            <a:endParaRPr lang="cs-CZ" sz="3200" dirty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3200" dirty="0" smtClean="0"/>
              <a:t>hypotézou </a:t>
            </a:r>
            <a:r>
              <a:rPr lang="cs-CZ" sz="3200" dirty="0"/>
              <a:t>alternativní (opačnou) H</a:t>
            </a:r>
            <a:r>
              <a:rPr lang="cs-CZ" sz="3200" baseline="-25000" dirty="0"/>
              <a:t>A</a:t>
            </a:r>
            <a:endParaRPr lang="cs-CZ" sz="32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Nadpis 1"/>
          <p:cNvSpPr>
            <a:spLocks noGrp="1"/>
          </p:cNvSpPr>
          <p:nvPr>
            <p:ph type="title"/>
          </p:nvPr>
        </p:nvSpPr>
        <p:spPr>
          <a:xfrm>
            <a:off x="428625" y="642938"/>
            <a:ext cx="8229600" cy="1143000"/>
          </a:xfrm>
        </p:spPr>
        <p:txBody>
          <a:bodyPr/>
          <a:lstStyle/>
          <a:p>
            <a:r>
              <a:rPr lang="cs-CZ" sz="4000" b="1" smtClean="0">
                <a:solidFill>
                  <a:srgbClr val="0000CC"/>
                </a:solidFill>
              </a:rPr>
              <a:t>VÝBĚR VHODNÉHO TESTU</a:t>
            </a:r>
            <a:r>
              <a:rPr lang="cs-CZ" sz="4000" b="1" smtClean="0"/>
              <a:t/>
            </a:r>
            <a:br>
              <a:rPr lang="cs-CZ" sz="4000" b="1" smtClean="0"/>
            </a:br>
            <a:endParaRPr lang="cs-CZ" sz="4000" b="1" smtClean="0"/>
          </a:p>
        </p:txBody>
      </p:sp>
      <p:sp>
        <p:nvSpPr>
          <p:cNvPr id="35842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1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cs-CZ" sz="2600" b="1" smtClean="0">
                <a:solidFill>
                  <a:srgbClr val="C00000"/>
                </a:solidFill>
              </a:rPr>
              <a:t>u-test  </a:t>
            </a:r>
            <a:r>
              <a:rPr lang="cs-CZ" sz="2600" b="1" smtClean="0"/>
              <a:t>(z-test): </a:t>
            </a:r>
          </a:p>
          <a:p>
            <a:r>
              <a:rPr lang="cs-CZ" sz="2600" smtClean="0"/>
              <a:t>Parametrický test</a:t>
            </a:r>
          </a:p>
          <a:p>
            <a:r>
              <a:rPr lang="cs-CZ" sz="2600" smtClean="0"/>
              <a:t>Normální rozložení</a:t>
            </a:r>
          </a:p>
          <a:p>
            <a:r>
              <a:rPr lang="cs-CZ" sz="2600" smtClean="0"/>
              <a:t>Vypočítaná testovací charakteristika </a:t>
            </a:r>
            <a:r>
              <a:rPr lang="cs-CZ" sz="2600" b="1" smtClean="0">
                <a:solidFill>
                  <a:srgbClr val="C00000"/>
                </a:solidFill>
              </a:rPr>
              <a:t>u </a:t>
            </a:r>
            <a:r>
              <a:rPr lang="cs-CZ" sz="2600" smtClean="0"/>
              <a:t>(někdy ozn. z) se srovnává s kritickými hodnotami normálního rozložení</a:t>
            </a:r>
          </a:p>
          <a:p>
            <a:pPr>
              <a:buFont typeface="Arial" charset="0"/>
              <a:buNone/>
            </a:pPr>
            <a:endParaRPr lang="cs-CZ" sz="2600" b="1" smtClean="0"/>
          </a:p>
          <a:p>
            <a:pPr>
              <a:buFont typeface="Arial" charset="0"/>
              <a:buNone/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625" y="1357313"/>
            <a:ext cx="8229600" cy="142875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cs-CZ" sz="3600" b="1" dirty="0" smtClean="0">
                <a:solidFill>
                  <a:srgbClr val="0000CC"/>
                </a:solidFill>
              </a:rPr>
              <a:t>Příklad: SROVNÁVÁNÍ PRŮMĚRŮ</a:t>
            </a:r>
            <a:r>
              <a:rPr lang="cs-CZ" dirty="0" smtClean="0">
                <a:solidFill>
                  <a:srgbClr val="0000CC"/>
                </a:solidFill>
              </a:rPr>
              <a:t/>
            </a:r>
            <a:br>
              <a:rPr lang="cs-CZ" dirty="0" smtClean="0">
                <a:solidFill>
                  <a:srgbClr val="0000CC"/>
                </a:solidFill>
              </a:rPr>
            </a:br>
            <a:r>
              <a:rPr lang="cs-CZ" b="1" dirty="0" smtClean="0">
                <a:solidFill>
                  <a:srgbClr val="0000CC"/>
                </a:solidFill>
              </a:rPr>
              <a:t> </a:t>
            </a:r>
            <a:r>
              <a:rPr lang="cs-CZ" dirty="0" smtClean="0">
                <a:solidFill>
                  <a:srgbClr val="0000CC"/>
                </a:solidFill>
              </a:rPr>
              <a:t/>
            </a:r>
            <a:br>
              <a:rPr lang="cs-CZ" dirty="0" smtClean="0">
                <a:solidFill>
                  <a:srgbClr val="0000CC"/>
                </a:solidFill>
              </a:rPr>
            </a:br>
            <a:endParaRPr lang="cs-CZ" dirty="0">
              <a:solidFill>
                <a:srgbClr val="0000CC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625" y="1428750"/>
            <a:ext cx="8229600" cy="5268913"/>
          </a:xfrm>
        </p:spPr>
        <p:txBody>
          <a:bodyPr rtlCol="0">
            <a:normAutofit/>
          </a:bodyPr>
          <a:lstStyle/>
          <a:p>
            <a:pPr marL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b="1" dirty="0" smtClean="0"/>
              <a:t>Je vhodné použít pro hodnocení hladiny cholesterolu různých norem s přihlédnutím k věku?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 smtClean="0"/>
              <a:t> 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 smtClean="0"/>
              <a:t>Muži 20-30 let:  n</a:t>
            </a:r>
            <a:r>
              <a:rPr lang="cs-CZ" sz="2400" baseline="-25000" dirty="0" smtClean="0"/>
              <a:t>1</a:t>
            </a:r>
            <a:r>
              <a:rPr lang="cs-CZ" sz="2400" dirty="0" smtClean="0"/>
              <a:t> = 50   m</a:t>
            </a:r>
            <a:r>
              <a:rPr lang="cs-CZ" sz="2400" baseline="-25000" dirty="0" smtClean="0"/>
              <a:t>1</a:t>
            </a:r>
            <a:r>
              <a:rPr lang="cs-CZ" sz="2400" dirty="0" smtClean="0"/>
              <a:t> = 4,57   s</a:t>
            </a:r>
            <a:r>
              <a:rPr lang="cs-CZ" sz="2400" baseline="-25000" dirty="0" smtClean="0"/>
              <a:t>1</a:t>
            </a:r>
            <a:r>
              <a:rPr lang="cs-CZ" sz="2400" dirty="0" smtClean="0"/>
              <a:t> = 0,70    SE</a:t>
            </a:r>
            <a:r>
              <a:rPr lang="cs-CZ" sz="2400" baseline="-25000" dirty="0" smtClean="0"/>
              <a:t>1</a:t>
            </a:r>
            <a:r>
              <a:rPr lang="cs-CZ" sz="2400" dirty="0" smtClean="0"/>
              <a:t> = 0,10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 smtClean="0"/>
              <a:t>Muži 40-50 let:  n</a:t>
            </a:r>
            <a:r>
              <a:rPr lang="cs-CZ" sz="2400" baseline="-25000" dirty="0" smtClean="0"/>
              <a:t>2 </a:t>
            </a:r>
            <a:r>
              <a:rPr lang="cs-CZ" sz="2400" dirty="0" smtClean="0"/>
              <a:t>= 60    m</a:t>
            </a:r>
            <a:r>
              <a:rPr lang="cs-CZ" sz="2400" baseline="-25000" dirty="0" smtClean="0"/>
              <a:t>2</a:t>
            </a:r>
            <a:r>
              <a:rPr lang="cs-CZ" sz="2400" dirty="0" smtClean="0"/>
              <a:t> = 5,42   s</a:t>
            </a:r>
            <a:r>
              <a:rPr lang="cs-CZ" sz="2400" baseline="-25000" dirty="0" smtClean="0"/>
              <a:t>2</a:t>
            </a:r>
            <a:r>
              <a:rPr lang="cs-CZ" sz="2400" dirty="0" smtClean="0"/>
              <a:t> = 0,85    SE</a:t>
            </a:r>
            <a:r>
              <a:rPr lang="cs-CZ" sz="2400" baseline="-25000" dirty="0" smtClean="0"/>
              <a:t>2</a:t>
            </a:r>
            <a:r>
              <a:rPr lang="cs-CZ" sz="2400" dirty="0" smtClean="0"/>
              <a:t> = 0,11</a:t>
            </a:r>
          </a:p>
          <a:p>
            <a:pPr marL="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 smtClean="0"/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/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b="1" dirty="0" smtClean="0"/>
              <a:t>Pro srovnání průměrů zvolíme u-test</a:t>
            </a:r>
          </a:p>
          <a:p>
            <a:pPr marL="800100" lvl="2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/>
              <a:t>p</a:t>
            </a:r>
            <a:r>
              <a:rPr lang="cs-CZ" b="1" dirty="0" smtClean="0"/>
              <a:t>ři dostatečně velkých souborech mají rozdíly </a:t>
            </a:r>
          </a:p>
          <a:p>
            <a:pPr marL="800100" lvl="2" indent="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/>
              <a:t>výběrových průměrů normální rozdělení  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Nadpis 1"/>
          <p:cNvSpPr>
            <a:spLocks noGrp="1"/>
          </p:cNvSpPr>
          <p:nvPr>
            <p:ph type="title"/>
          </p:nvPr>
        </p:nvSpPr>
        <p:spPr>
          <a:xfrm>
            <a:off x="428625" y="571500"/>
            <a:ext cx="8229600" cy="857250"/>
          </a:xfrm>
        </p:spPr>
        <p:txBody>
          <a:bodyPr/>
          <a:lstStyle/>
          <a:p>
            <a:r>
              <a:rPr lang="cs-CZ" sz="3600" b="1" smtClean="0">
                <a:solidFill>
                  <a:srgbClr val="0000CC"/>
                </a:solidFill>
              </a:rPr>
              <a:t>TESTOVÁNÍ STATISTICKÝCH HYPOTÉZ</a:t>
            </a:r>
            <a:r>
              <a:rPr lang="cs-CZ" sz="3600" smtClean="0">
                <a:solidFill>
                  <a:srgbClr val="0000CC"/>
                </a:solidFill>
              </a:rPr>
              <a:t/>
            </a:r>
            <a:br>
              <a:rPr lang="cs-CZ" sz="3600" smtClean="0">
                <a:solidFill>
                  <a:srgbClr val="0000CC"/>
                </a:solidFill>
              </a:rPr>
            </a:br>
            <a:endParaRPr lang="cs-CZ" sz="3600" smtClean="0">
              <a:solidFill>
                <a:srgbClr val="0000CC"/>
              </a:solidFill>
            </a:endParaRPr>
          </a:p>
        </p:txBody>
      </p:sp>
      <p:sp>
        <p:nvSpPr>
          <p:cNvPr id="37890" name="Zástupný symbol pro obsah 2"/>
          <p:cNvSpPr>
            <a:spLocks noGrp="1"/>
          </p:cNvSpPr>
          <p:nvPr>
            <p:ph idx="1"/>
          </p:nvPr>
        </p:nvSpPr>
        <p:spPr>
          <a:xfrm>
            <a:off x="457200" y="1071563"/>
            <a:ext cx="8229600" cy="5286375"/>
          </a:xfrm>
        </p:spPr>
        <p:txBody>
          <a:bodyPr/>
          <a:lstStyle/>
          <a:p>
            <a:pPr marL="514350" indent="-514350">
              <a:buFont typeface="Arial Black" pitchFamily="34" charset="0"/>
              <a:buAutoNum type="arabicPeriod"/>
            </a:pPr>
            <a:r>
              <a:rPr lang="cs-CZ" smtClean="0"/>
              <a:t>Stanovíme nulovou a alternativní hypotézu</a:t>
            </a:r>
          </a:p>
          <a:p>
            <a:pPr marL="514350" indent="-514350">
              <a:buFont typeface="Arial Black" pitchFamily="34" charset="0"/>
              <a:buAutoNum type="arabicPeriod"/>
            </a:pPr>
            <a:r>
              <a:rPr lang="cs-CZ" smtClean="0"/>
              <a:t>Zvolíme hladinu významnosti</a:t>
            </a:r>
          </a:p>
          <a:p>
            <a:pPr marL="514350" indent="-514350">
              <a:buFont typeface="Arial Black" pitchFamily="34" charset="0"/>
              <a:buAutoNum type="arabicPeriod"/>
            </a:pPr>
            <a:r>
              <a:rPr lang="cs-CZ" smtClean="0"/>
              <a:t>Vybereme vhodný test</a:t>
            </a:r>
          </a:p>
          <a:p>
            <a:pPr marL="514350" indent="-514350">
              <a:buFont typeface="Arial Black" pitchFamily="34" charset="0"/>
              <a:buAutoNum type="arabicPeriod"/>
            </a:pPr>
            <a:r>
              <a:rPr lang="cs-CZ" smtClean="0">
                <a:solidFill>
                  <a:srgbClr val="C00000"/>
                </a:solidFill>
              </a:rPr>
              <a:t>Ověříme, zda jsou splněny podmínky pro použití testu</a:t>
            </a:r>
          </a:p>
        </p:txBody>
      </p:sp>
      <p:sp>
        <p:nvSpPr>
          <p:cNvPr id="37891" name="Zástupný symbol pro obsah 2"/>
          <p:cNvSpPr txBox="1">
            <a:spLocks/>
          </p:cNvSpPr>
          <p:nvPr/>
        </p:nvSpPr>
        <p:spPr bwMode="auto">
          <a:xfrm>
            <a:off x="609600" y="1223963"/>
            <a:ext cx="8229600" cy="528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endParaRPr lang="cs-CZ" sz="3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Nadpis 1"/>
          <p:cNvSpPr>
            <a:spLocks noGrp="1"/>
          </p:cNvSpPr>
          <p:nvPr>
            <p:ph type="title"/>
          </p:nvPr>
        </p:nvSpPr>
        <p:spPr>
          <a:xfrm>
            <a:off x="250825" y="115888"/>
            <a:ext cx="8478838" cy="1143000"/>
          </a:xfrm>
        </p:spPr>
        <p:txBody>
          <a:bodyPr/>
          <a:lstStyle/>
          <a:p>
            <a:r>
              <a:rPr lang="cs-CZ" sz="3600" b="1" smtClean="0">
                <a:solidFill>
                  <a:srgbClr val="0000CC"/>
                </a:solidFill>
              </a:rPr>
              <a:t>PODMÍNKY PRO POUŽITÍ TESTU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288" y="1125538"/>
            <a:ext cx="8229600" cy="4900612"/>
          </a:xfrm>
        </p:spPr>
        <p:txBody>
          <a:bodyPr rtlCol="0">
            <a:normAutofit lnSpcReduction="10000"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600" b="1" dirty="0" smtClean="0">
                <a:solidFill>
                  <a:srgbClr val="C00000"/>
                </a:solidFill>
              </a:rPr>
              <a:t>Podmínky pro použití u-testu pro srovnávání průměrů: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2600" b="1" dirty="0" smtClean="0">
              <a:solidFill>
                <a:srgbClr val="C00000"/>
              </a:solidFill>
            </a:endParaRP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600" b="1" dirty="0" smtClean="0"/>
              <a:t>n</a:t>
            </a:r>
            <a:r>
              <a:rPr lang="cs-CZ" sz="2600" b="1" baseline="-25000" dirty="0" smtClean="0"/>
              <a:t>1 </a:t>
            </a:r>
            <a:r>
              <a:rPr lang="cs-CZ" sz="2600" b="1" dirty="0" smtClean="0"/>
              <a:t>&gt; 30, n</a:t>
            </a:r>
            <a:r>
              <a:rPr lang="cs-CZ" sz="2600" b="1" baseline="-25000" dirty="0" smtClean="0"/>
              <a:t>2 </a:t>
            </a:r>
            <a:r>
              <a:rPr lang="cs-CZ" sz="2600" b="1" dirty="0" smtClean="0"/>
              <a:t>&gt; 30</a:t>
            </a:r>
          </a:p>
          <a:p>
            <a:pPr marL="914400" lvl="1" indent="-514350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2200" dirty="0" smtClean="0"/>
              <a:t>pro menší soubory Studentův t-test  (vypočítáme testovací charakteristiku </a:t>
            </a:r>
            <a:r>
              <a:rPr lang="cs-CZ" sz="2200" b="1" dirty="0" smtClean="0"/>
              <a:t>t </a:t>
            </a:r>
            <a:r>
              <a:rPr lang="cs-CZ" sz="2200" dirty="0" smtClean="0"/>
              <a:t>a srovnáme ji s kritickými hodnotami Studentova rozdělení – viz skripta str. 41).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600" b="1" dirty="0" smtClean="0"/>
              <a:t>nezávislé výběry </a:t>
            </a:r>
            <a:r>
              <a:rPr lang="cs-CZ" sz="2600" dirty="0" smtClean="0"/>
              <a:t>(hodnoty ve srovnávaných souborech se vzájemně neovlivňují)</a:t>
            </a:r>
          </a:p>
          <a:p>
            <a:pPr marL="914400" lvl="1" indent="-514350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2200" dirty="0" smtClean="0"/>
              <a:t>testy pro párované hodnoty 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600" b="1" dirty="0" smtClean="0"/>
              <a:t>stejné rozptyly</a:t>
            </a:r>
          </a:p>
          <a:p>
            <a:pPr marL="914400" lvl="1" indent="-514350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2200" dirty="0" smtClean="0"/>
              <a:t>neliší se významně (F-test)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625" y="1357313"/>
            <a:ext cx="8229600" cy="142875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cs-CZ" sz="3600" b="1" dirty="0" smtClean="0">
                <a:solidFill>
                  <a:srgbClr val="0000CC"/>
                </a:solidFill>
              </a:rPr>
              <a:t>Příklad: SROVNÁVÁNÍ PRŮMĚRŮ</a:t>
            </a:r>
            <a:r>
              <a:rPr lang="cs-CZ" sz="3600" dirty="0" smtClean="0">
                <a:solidFill>
                  <a:srgbClr val="0000CC"/>
                </a:solidFill>
              </a:rPr>
              <a:t/>
            </a:r>
            <a:br>
              <a:rPr lang="cs-CZ" sz="3600" dirty="0" smtClean="0">
                <a:solidFill>
                  <a:srgbClr val="0000CC"/>
                </a:solidFill>
              </a:rPr>
            </a:br>
            <a:r>
              <a:rPr lang="cs-CZ" b="1" dirty="0" smtClean="0">
                <a:solidFill>
                  <a:srgbClr val="0000CC"/>
                </a:solidFill>
              </a:rPr>
              <a:t> </a:t>
            </a:r>
            <a:r>
              <a:rPr lang="cs-CZ" dirty="0" smtClean="0">
                <a:solidFill>
                  <a:srgbClr val="0000CC"/>
                </a:solidFill>
              </a:rPr>
              <a:t/>
            </a:r>
            <a:br>
              <a:rPr lang="cs-CZ" dirty="0" smtClean="0">
                <a:solidFill>
                  <a:srgbClr val="0000CC"/>
                </a:solidFill>
              </a:rPr>
            </a:br>
            <a:endParaRPr lang="cs-CZ" dirty="0">
              <a:solidFill>
                <a:srgbClr val="0000CC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625" y="1428750"/>
            <a:ext cx="8229600" cy="5268913"/>
          </a:xfrm>
        </p:spPr>
        <p:txBody>
          <a:bodyPr rtlCol="0">
            <a:normAutofit/>
          </a:bodyPr>
          <a:lstStyle/>
          <a:p>
            <a:pPr marL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b="1" dirty="0" smtClean="0"/>
              <a:t>Je </a:t>
            </a:r>
            <a:r>
              <a:rPr lang="cs-CZ" sz="2400" b="1" dirty="0"/>
              <a:t>vhodné </a:t>
            </a:r>
            <a:r>
              <a:rPr lang="cs-CZ" sz="2400" b="1" dirty="0" smtClean="0"/>
              <a:t>použít pro hodnocení hladiny cholesterolu různých norem s přihlédnutím k věku?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 smtClean="0"/>
              <a:t> 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 smtClean="0"/>
              <a:t>Muži 20-30 let:  n</a:t>
            </a:r>
            <a:r>
              <a:rPr lang="cs-CZ" sz="2400" baseline="-25000" dirty="0" smtClean="0"/>
              <a:t>1</a:t>
            </a:r>
            <a:r>
              <a:rPr lang="cs-CZ" sz="2400" dirty="0" smtClean="0"/>
              <a:t> = 50   m</a:t>
            </a:r>
            <a:r>
              <a:rPr lang="cs-CZ" sz="2400" baseline="-25000" dirty="0" smtClean="0"/>
              <a:t>1</a:t>
            </a:r>
            <a:r>
              <a:rPr lang="cs-CZ" sz="2400" dirty="0" smtClean="0"/>
              <a:t> = 4,57   s</a:t>
            </a:r>
            <a:r>
              <a:rPr lang="cs-CZ" sz="2400" baseline="-25000" dirty="0" smtClean="0"/>
              <a:t>1</a:t>
            </a:r>
            <a:r>
              <a:rPr lang="cs-CZ" sz="2400" dirty="0" smtClean="0"/>
              <a:t> = 0,70    SE</a:t>
            </a:r>
            <a:r>
              <a:rPr lang="cs-CZ" sz="2400" baseline="-25000" dirty="0" smtClean="0"/>
              <a:t>1</a:t>
            </a:r>
            <a:r>
              <a:rPr lang="cs-CZ" sz="2400" dirty="0" smtClean="0"/>
              <a:t> = 0,10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 smtClean="0"/>
              <a:t>Muži 40-50 let:  n</a:t>
            </a:r>
            <a:r>
              <a:rPr lang="cs-CZ" sz="2400" baseline="-25000" dirty="0" smtClean="0"/>
              <a:t>2</a:t>
            </a:r>
            <a:r>
              <a:rPr lang="cs-CZ" sz="2400" dirty="0" smtClean="0"/>
              <a:t>= 60    m</a:t>
            </a:r>
            <a:r>
              <a:rPr lang="cs-CZ" sz="2400" baseline="-25000" dirty="0" smtClean="0"/>
              <a:t>2</a:t>
            </a:r>
            <a:r>
              <a:rPr lang="cs-CZ" sz="2400" dirty="0" smtClean="0"/>
              <a:t> = 5,42   s</a:t>
            </a:r>
            <a:r>
              <a:rPr lang="cs-CZ" sz="2400" baseline="-25000" dirty="0" smtClean="0"/>
              <a:t>2</a:t>
            </a:r>
            <a:r>
              <a:rPr lang="cs-CZ" sz="2400" dirty="0" smtClean="0"/>
              <a:t> = 0,85    SE</a:t>
            </a:r>
            <a:r>
              <a:rPr lang="cs-CZ" sz="2400" baseline="-25000" dirty="0" smtClean="0"/>
              <a:t>2</a:t>
            </a:r>
            <a:r>
              <a:rPr lang="cs-CZ" sz="2400" dirty="0" smtClean="0"/>
              <a:t> = 0,11</a:t>
            </a:r>
          </a:p>
          <a:p>
            <a:pPr marL="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 smtClean="0"/>
          </a:p>
          <a:p>
            <a:pPr marL="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b="1" dirty="0" smtClean="0"/>
              <a:t>Podmínky pro použití u-testu:</a:t>
            </a:r>
          </a:p>
          <a:p>
            <a:pPr marL="1143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400" b="1" dirty="0" smtClean="0"/>
              <a:t>50 &gt; 30;	 60 &gt; 30 </a:t>
            </a:r>
          </a:p>
          <a:p>
            <a:pPr marL="1143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400" b="1" dirty="0" smtClean="0"/>
              <a:t>soubory jsou nezávislé</a:t>
            </a:r>
          </a:p>
          <a:p>
            <a:pPr marL="1143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400" b="1" dirty="0" smtClean="0"/>
              <a:t>předpokládáme stejné rozptyly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Nadpis 1"/>
          <p:cNvSpPr>
            <a:spLocks noGrp="1"/>
          </p:cNvSpPr>
          <p:nvPr>
            <p:ph type="title"/>
          </p:nvPr>
        </p:nvSpPr>
        <p:spPr>
          <a:xfrm>
            <a:off x="468313" y="476250"/>
            <a:ext cx="8229600" cy="857250"/>
          </a:xfrm>
        </p:spPr>
        <p:txBody>
          <a:bodyPr/>
          <a:lstStyle/>
          <a:p>
            <a:r>
              <a:rPr lang="cs-CZ" sz="3200" b="1" smtClean="0">
                <a:solidFill>
                  <a:srgbClr val="0000CC"/>
                </a:solidFill>
              </a:rPr>
              <a:t>TESTOVÁNÍ STATISTICKÝCH HYPOTÉZ</a:t>
            </a:r>
            <a:r>
              <a:rPr lang="cs-CZ" sz="3200" smtClean="0">
                <a:solidFill>
                  <a:srgbClr val="0000CC"/>
                </a:solidFill>
              </a:rPr>
              <a:t/>
            </a:r>
            <a:br>
              <a:rPr lang="cs-CZ" sz="3200" smtClean="0">
                <a:solidFill>
                  <a:srgbClr val="0000CC"/>
                </a:solidFill>
              </a:rPr>
            </a:br>
            <a:endParaRPr lang="cs-CZ" sz="3200" smtClean="0">
              <a:solidFill>
                <a:srgbClr val="0000CC"/>
              </a:solidFill>
            </a:endParaRPr>
          </a:p>
        </p:txBody>
      </p:sp>
      <p:sp>
        <p:nvSpPr>
          <p:cNvPr id="40962" name="Zástupný symbol pro obsah 2"/>
          <p:cNvSpPr>
            <a:spLocks noGrp="1"/>
          </p:cNvSpPr>
          <p:nvPr>
            <p:ph idx="1"/>
          </p:nvPr>
        </p:nvSpPr>
        <p:spPr>
          <a:xfrm>
            <a:off x="457200" y="1071563"/>
            <a:ext cx="8229600" cy="5286375"/>
          </a:xfrm>
        </p:spPr>
        <p:txBody>
          <a:bodyPr/>
          <a:lstStyle/>
          <a:p>
            <a:pPr marL="514350" indent="-514350">
              <a:buFont typeface="Arial Black" pitchFamily="34" charset="0"/>
              <a:buAutoNum type="arabicPeriod"/>
            </a:pPr>
            <a:r>
              <a:rPr lang="cs-CZ" smtClean="0"/>
              <a:t>Stanovíme nulovou a alternativní hypotézu</a:t>
            </a:r>
          </a:p>
          <a:p>
            <a:pPr marL="514350" indent="-514350">
              <a:buFont typeface="Arial Black" pitchFamily="34" charset="0"/>
              <a:buAutoNum type="arabicPeriod"/>
            </a:pPr>
            <a:r>
              <a:rPr lang="cs-CZ" smtClean="0"/>
              <a:t>Zvolíme hladinu významnosti</a:t>
            </a:r>
          </a:p>
          <a:p>
            <a:pPr marL="514350" indent="-514350">
              <a:buFont typeface="Arial Black" pitchFamily="34" charset="0"/>
              <a:buAutoNum type="arabicPeriod"/>
            </a:pPr>
            <a:r>
              <a:rPr lang="cs-CZ" smtClean="0"/>
              <a:t>Vybereme vhodný test</a:t>
            </a:r>
          </a:p>
          <a:p>
            <a:pPr marL="514350" indent="-514350">
              <a:buFont typeface="Arial Black" pitchFamily="34" charset="0"/>
              <a:buAutoNum type="arabicPeriod"/>
            </a:pPr>
            <a:r>
              <a:rPr lang="cs-CZ" smtClean="0"/>
              <a:t>Ověříme, zda jsou splněny podmínky pro použití testu</a:t>
            </a:r>
          </a:p>
          <a:p>
            <a:pPr marL="514350" indent="-514350">
              <a:buFont typeface="Arial Black" pitchFamily="34" charset="0"/>
              <a:buAutoNum type="arabicPeriod"/>
            </a:pPr>
            <a:r>
              <a:rPr lang="cs-CZ" smtClean="0">
                <a:solidFill>
                  <a:srgbClr val="C00000"/>
                </a:solidFill>
              </a:rPr>
              <a:t>Vypočítáme testovací charakteristiku</a:t>
            </a:r>
          </a:p>
        </p:txBody>
      </p:sp>
      <p:sp>
        <p:nvSpPr>
          <p:cNvPr id="40963" name="Zástupný symbol pro obsah 2"/>
          <p:cNvSpPr txBox="1">
            <a:spLocks/>
          </p:cNvSpPr>
          <p:nvPr/>
        </p:nvSpPr>
        <p:spPr bwMode="auto">
          <a:xfrm>
            <a:off x="609600" y="1223963"/>
            <a:ext cx="8229600" cy="528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endParaRPr lang="cs-CZ" sz="3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smtClean="0">
                <a:solidFill>
                  <a:srgbClr val="0000CC"/>
                </a:solidFill>
              </a:rPr>
              <a:t>TESTOVACÍ CHARAKTERISTIKA</a:t>
            </a:r>
            <a:r>
              <a:rPr lang="cs-CZ" sz="3600" smtClean="0">
                <a:solidFill>
                  <a:srgbClr val="0000CC"/>
                </a:solidFill>
              </a:rPr>
              <a:t/>
            </a:r>
            <a:br>
              <a:rPr lang="cs-CZ" sz="3600" smtClean="0">
                <a:solidFill>
                  <a:srgbClr val="0000CC"/>
                </a:solidFill>
              </a:rPr>
            </a:br>
            <a:endParaRPr lang="cs-CZ" sz="3600" smtClean="0">
              <a:solidFill>
                <a:srgbClr val="0000CC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00125"/>
            <a:ext cx="8229600" cy="5429250"/>
          </a:xfrm>
        </p:spPr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Testy významnosti  rozhodují mezi </a:t>
            </a:r>
            <a:r>
              <a:rPr lang="cs-CZ" b="1" dirty="0"/>
              <a:t>H</a:t>
            </a:r>
            <a:r>
              <a:rPr lang="cs-CZ" b="1" baseline="-25000" dirty="0"/>
              <a:t>0</a:t>
            </a:r>
            <a:r>
              <a:rPr lang="cs-CZ" dirty="0"/>
              <a:t> a </a:t>
            </a:r>
            <a:r>
              <a:rPr lang="cs-CZ" b="1" dirty="0"/>
              <a:t>H</a:t>
            </a:r>
            <a:r>
              <a:rPr lang="cs-CZ" b="1" baseline="-25000" dirty="0"/>
              <a:t>A</a:t>
            </a:r>
            <a:r>
              <a:rPr lang="cs-CZ" dirty="0"/>
              <a:t>, a to nejčastěji pomocí výpočtu tzv. </a:t>
            </a:r>
            <a:r>
              <a:rPr lang="cs-CZ" b="1" dirty="0"/>
              <a:t>testovací charakteristiky</a:t>
            </a:r>
            <a:endParaRPr lang="cs-CZ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 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Vymezuje </a:t>
            </a:r>
            <a:r>
              <a:rPr lang="cs-CZ" dirty="0">
                <a:solidFill>
                  <a:srgbClr val="C00000"/>
                </a:solidFill>
              </a:rPr>
              <a:t>obor hodnot </a:t>
            </a:r>
            <a:r>
              <a:rPr lang="cs-CZ" dirty="0"/>
              <a:t>pro</a:t>
            </a:r>
            <a:r>
              <a:rPr lang="cs-CZ" dirty="0">
                <a:solidFill>
                  <a:srgbClr val="C00000"/>
                </a:solidFill>
              </a:rPr>
              <a:t> zamítnutí a </a:t>
            </a:r>
            <a:r>
              <a:rPr lang="cs-CZ" dirty="0"/>
              <a:t>obor hodnot pro </a:t>
            </a:r>
            <a:r>
              <a:rPr lang="cs-CZ" dirty="0">
                <a:solidFill>
                  <a:srgbClr val="C00000"/>
                </a:solidFill>
              </a:rPr>
              <a:t>nezamítnutí H</a:t>
            </a:r>
            <a:r>
              <a:rPr lang="cs-CZ" baseline="-25000" dirty="0">
                <a:solidFill>
                  <a:srgbClr val="C00000"/>
                </a:solidFill>
              </a:rPr>
              <a:t>0.</a:t>
            </a:r>
            <a:endParaRPr lang="cs-CZ" dirty="0">
              <a:solidFill>
                <a:srgbClr val="C0000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 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Pro stanovení takových oborů hodnot je nezbytné, aby měla některé ze známých teoretických rozdělení – umožní to stanovení tzv. </a:t>
            </a:r>
            <a:r>
              <a:rPr lang="cs-CZ" b="1" dirty="0">
                <a:solidFill>
                  <a:srgbClr val="C00000"/>
                </a:solidFill>
              </a:rPr>
              <a:t>kritických hodnot</a:t>
            </a:r>
            <a:r>
              <a:rPr lang="cs-CZ" b="1" dirty="0"/>
              <a:t>.</a:t>
            </a:r>
            <a:endParaRPr lang="cs-CZ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 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Kritické hodnoty vymezují </a:t>
            </a:r>
            <a:r>
              <a:rPr lang="cs-CZ" b="1" dirty="0">
                <a:solidFill>
                  <a:srgbClr val="C00000"/>
                </a:solidFill>
              </a:rPr>
              <a:t>interval spolehlivosti</a:t>
            </a:r>
            <a:r>
              <a:rPr lang="cs-CZ" dirty="0">
                <a:solidFill>
                  <a:srgbClr val="C00000"/>
                </a:solidFill>
              </a:rPr>
              <a:t>, jenž je mírou vzdálenosti od 0</a:t>
            </a:r>
            <a:r>
              <a:rPr lang="cs-CZ" dirty="0"/>
              <a:t>. Leží-li hodnota testovací charakteristiky mimo tento interval, zamítáme H</a:t>
            </a:r>
            <a:r>
              <a:rPr lang="cs-CZ" baseline="-25000" dirty="0"/>
              <a:t>0.</a:t>
            </a:r>
            <a:endParaRPr lang="cs-CZ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 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smtClean="0">
                <a:solidFill>
                  <a:srgbClr val="0000CC"/>
                </a:solidFill>
              </a:rPr>
              <a:t>VZDÁLENOST OD NULY</a:t>
            </a:r>
          </a:p>
        </p:txBody>
      </p:sp>
      <p:sp>
        <p:nvSpPr>
          <p:cNvPr id="4301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Pokud je rozdíl srovnávaných průměrů </a:t>
            </a:r>
            <a:r>
              <a:rPr lang="cs-CZ" b="1" smtClean="0">
                <a:solidFill>
                  <a:srgbClr val="C00000"/>
                </a:solidFill>
              </a:rPr>
              <a:t>rozumně blízko nule</a:t>
            </a:r>
            <a:r>
              <a:rPr lang="cs-CZ" smtClean="0"/>
              <a:t>, pak můžeme říct, že rozdíl vznikl náhodou a </a:t>
            </a:r>
            <a:r>
              <a:rPr lang="cs-CZ" b="1" smtClean="0">
                <a:solidFill>
                  <a:srgbClr val="C00000"/>
                </a:solidFill>
              </a:rPr>
              <a:t>nezamítáme nulovou hypotézu.</a:t>
            </a:r>
          </a:p>
          <a:p>
            <a:pPr>
              <a:buFont typeface="Arial" charset="0"/>
              <a:buNone/>
            </a:pPr>
            <a:endParaRPr lang="cs-CZ" smtClean="0"/>
          </a:p>
          <a:p>
            <a:r>
              <a:rPr lang="cs-CZ" smtClean="0"/>
              <a:t>Je-li rozdíl </a:t>
            </a:r>
            <a:r>
              <a:rPr lang="cs-CZ" b="1" smtClean="0">
                <a:solidFill>
                  <a:srgbClr val="C00000"/>
                </a:solidFill>
              </a:rPr>
              <a:t>hodně vzdálen od nuly</a:t>
            </a:r>
            <a:r>
              <a:rPr lang="cs-CZ" smtClean="0"/>
              <a:t>, dáváme přednost alternativní hypotéze, tj. </a:t>
            </a:r>
            <a:r>
              <a:rPr lang="cs-CZ" b="1" smtClean="0">
                <a:solidFill>
                  <a:srgbClr val="C00000"/>
                </a:solidFill>
              </a:rPr>
              <a:t>zamítáme nulovou hypotézu</a:t>
            </a:r>
            <a:r>
              <a:rPr lang="cs-CZ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smtClean="0">
                <a:solidFill>
                  <a:srgbClr val="0000CC"/>
                </a:solidFill>
              </a:rPr>
              <a:t>VZDÁLENOST OD NULY</a:t>
            </a:r>
            <a:endParaRPr lang="cs-CZ" sz="4000" b="1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57313"/>
            <a:ext cx="8229600" cy="507206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600" b="1" dirty="0" smtClean="0"/>
              <a:t>Chyba rozdílu průměrů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600" dirty="0" smtClean="0"/>
              <a:t>Rozdíly průměrů mají normální rozdělení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s parametry </a:t>
            </a:r>
            <a:r>
              <a:rPr lang="el-GR" sz="2600" b="1" dirty="0" smtClean="0"/>
              <a:t>μ</a:t>
            </a:r>
            <a:r>
              <a:rPr lang="cs-CZ" sz="2600" b="1" dirty="0" smtClean="0"/>
              <a:t> </a:t>
            </a:r>
            <a:r>
              <a:rPr lang="cs-CZ" sz="2600" dirty="0" smtClean="0"/>
              <a:t>a </a:t>
            </a:r>
            <a:r>
              <a:rPr lang="el-GR" sz="2600" b="1" dirty="0" smtClean="0"/>
              <a:t>σ</a:t>
            </a:r>
            <a:r>
              <a:rPr lang="cs-CZ" sz="2600" dirty="0" smtClean="0"/>
              <a:t>; </a:t>
            </a:r>
            <a:r>
              <a:rPr lang="el-GR" sz="2600" dirty="0" smtClean="0"/>
              <a:t>σ</a:t>
            </a:r>
            <a:r>
              <a:rPr lang="cs-CZ" sz="2600" dirty="0" smtClean="0"/>
              <a:t> odhadujeme pomocí SE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1400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600" b="1" dirty="0" smtClean="0"/>
              <a:t> SE</a:t>
            </a:r>
            <a:r>
              <a:rPr lang="cs-CZ" sz="2600" b="1" baseline="-25000" dirty="0" smtClean="0"/>
              <a:t>m</a:t>
            </a:r>
            <a:r>
              <a:rPr lang="cs-CZ" sz="2600" b="1" baseline="-50000" dirty="0" smtClean="0"/>
              <a:t>1</a:t>
            </a:r>
            <a:r>
              <a:rPr lang="cs-CZ" sz="2600" b="1" baseline="-25000" dirty="0" smtClean="0"/>
              <a:t>-m</a:t>
            </a:r>
            <a:r>
              <a:rPr lang="cs-CZ" sz="2600" b="1" baseline="-50000" dirty="0" smtClean="0"/>
              <a:t>2</a:t>
            </a:r>
            <a:r>
              <a:rPr lang="cs-CZ" sz="2600" dirty="0" smtClean="0"/>
              <a:t> = chyba rozdílu průměrů (m</a:t>
            </a:r>
            <a:r>
              <a:rPr lang="cs-CZ" sz="2600" baseline="-25000" dirty="0" smtClean="0"/>
              <a:t>1</a:t>
            </a:r>
            <a:r>
              <a:rPr lang="cs-CZ" sz="2600" dirty="0" smtClean="0"/>
              <a:t> – m</a:t>
            </a:r>
            <a:r>
              <a:rPr lang="cs-CZ" sz="2600" baseline="-25000" dirty="0" smtClean="0"/>
              <a:t>2</a:t>
            </a:r>
            <a:r>
              <a:rPr lang="cs-CZ" sz="2600" dirty="0" smtClean="0"/>
              <a:t>), přičemž pro nezávislé výběry platí: </a:t>
            </a:r>
            <a:r>
              <a:rPr lang="cs-CZ" sz="2600" b="1" dirty="0" smtClean="0"/>
              <a:t>SE</a:t>
            </a:r>
            <a:r>
              <a:rPr lang="cs-CZ" sz="2600" baseline="30000" dirty="0" smtClean="0"/>
              <a:t>2</a:t>
            </a:r>
            <a:r>
              <a:rPr lang="cs-CZ" sz="2600" b="1" baseline="-25000" dirty="0" smtClean="0"/>
              <a:t>m</a:t>
            </a:r>
            <a:r>
              <a:rPr lang="cs-CZ" sz="2600" b="1" baseline="-50000" dirty="0" smtClean="0"/>
              <a:t>1</a:t>
            </a:r>
            <a:r>
              <a:rPr lang="cs-CZ" sz="2600" b="1" baseline="-25000" dirty="0" smtClean="0"/>
              <a:t>-m</a:t>
            </a:r>
            <a:r>
              <a:rPr lang="cs-CZ" sz="2600" b="1" baseline="-50000" dirty="0" smtClean="0"/>
              <a:t>2</a:t>
            </a:r>
            <a:r>
              <a:rPr lang="cs-CZ" sz="2600" dirty="0" smtClean="0"/>
              <a:t>=</a:t>
            </a:r>
            <a:r>
              <a:rPr lang="cs-CZ" sz="2600" b="1" dirty="0" smtClean="0"/>
              <a:t> SE</a:t>
            </a:r>
            <a:r>
              <a:rPr lang="cs-CZ" sz="2600" baseline="30000" dirty="0" smtClean="0"/>
              <a:t>2</a:t>
            </a:r>
            <a:r>
              <a:rPr lang="cs-CZ" sz="2600" b="1" baseline="-25000" dirty="0" smtClean="0"/>
              <a:t>m</a:t>
            </a:r>
            <a:r>
              <a:rPr lang="cs-CZ" sz="2600" b="1" baseline="-50000" dirty="0" smtClean="0"/>
              <a:t>1</a:t>
            </a:r>
            <a:r>
              <a:rPr lang="cs-CZ" sz="2600" b="1" dirty="0" smtClean="0"/>
              <a:t>+ SE</a:t>
            </a:r>
            <a:r>
              <a:rPr lang="cs-CZ" sz="2600" baseline="30000" dirty="0" smtClean="0"/>
              <a:t>2</a:t>
            </a:r>
            <a:r>
              <a:rPr lang="cs-CZ" sz="2600" b="1" baseline="-25000" dirty="0" smtClean="0"/>
              <a:t>m</a:t>
            </a:r>
            <a:r>
              <a:rPr lang="cs-CZ" sz="2600" b="1" baseline="-50000" dirty="0" smtClean="0"/>
              <a:t>2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800" dirty="0"/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642938" y="4786313"/>
            <a:ext cx="7358062" cy="15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 rot="5400000">
            <a:off x="4071144" y="4787106"/>
            <a:ext cx="28575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 rot="5400000">
            <a:off x="2501107" y="4785519"/>
            <a:ext cx="285750" cy="15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čára 11"/>
          <p:cNvCxnSpPr/>
          <p:nvPr/>
        </p:nvCxnSpPr>
        <p:spPr>
          <a:xfrm rot="5400000">
            <a:off x="1000919" y="4785519"/>
            <a:ext cx="28575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 rot="5400000">
            <a:off x="7073107" y="4785519"/>
            <a:ext cx="285750" cy="15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čára 13"/>
          <p:cNvCxnSpPr/>
          <p:nvPr/>
        </p:nvCxnSpPr>
        <p:spPr>
          <a:xfrm rot="5400000">
            <a:off x="5572919" y="4785519"/>
            <a:ext cx="28575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čára 15"/>
          <p:cNvCxnSpPr/>
          <p:nvPr/>
        </p:nvCxnSpPr>
        <p:spPr>
          <a:xfrm rot="5400000">
            <a:off x="2320925" y="5251450"/>
            <a:ext cx="642938" cy="1588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 rot="5400000">
            <a:off x="5394325" y="5249863"/>
            <a:ext cx="642937" cy="1588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čára 20"/>
          <p:cNvCxnSpPr/>
          <p:nvPr/>
        </p:nvCxnSpPr>
        <p:spPr>
          <a:xfrm rot="5400000">
            <a:off x="499269" y="5572919"/>
            <a:ext cx="1285875" cy="1587"/>
          </a:xfrm>
          <a:prstGeom prst="line">
            <a:avLst/>
          </a:prstGeom>
          <a:ln w="254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čára 21"/>
          <p:cNvCxnSpPr/>
          <p:nvPr/>
        </p:nvCxnSpPr>
        <p:spPr>
          <a:xfrm rot="5400000">
            <a:off x="6573044" y="5571332"/>
            <a:ext cx="1285875" cy="1587"/>
          </a:xfrm>
          <a:prstGeom prst="line">
            <a:avLst/>
          </a:prstGeom>
          <a:ln w="254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šipka 23"/>
          <p:cNvCxnSpPr/>
          <p:nvPr/>
        </p:nvCxnSpPr>
        <p:spPr>
          <a:xfrm>
            <a:off x="2643188" y="5572125"/>
            <a:ext cx="3071812" cy="1588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ovací šipka 25"/>
          <p:cNvCxnSpPr/>
          <p:nvPr/>
        </p:nvCxnSpPr>
        <p:spPr>
          <a:xfrm>
            <a:off x="1143000" y="6215063"/>
            <a:ext cx="6072188" cy="1587"/>
          </a:xfrm>
          <a:prstGeom prst="straightConnector1">
            <a:avLst/>
          </a:prstGeom>
          <a:ln w="25400"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047" name="TextovéPole 26"/>
          <p:cNvSpPr txBox="1">
            <a:spLocks noChangeArrowheads="1"/>
          </p:cNvSpPr>
          <p:nvPr/>
        </p:nvSpPr>
        <p:spPr bwMode="auto">
          <a:xfrm>
            <a:off x="4071938" y="4929188"/>
            <a:ext cx="301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0</a:t>
            </a:r>
          </a:p>
        </p:txBody>
      </p:sp>
      <p:sp>
        <p:nvSpPr>
          <p:cNvPr id="28" name="TextovéPole 27"/>
          <p:cNvSpPr txBox="1"/>
          <p:nvPr/>
        </p:nvSpPr>
        <p:spPr>
          <a:xfrm>
            <a:off x="5000625" y="4929188"/>
            <a:ext cx="1490663" cy="369887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+mn-lt"/>
                <a:cs typeface="+mn-cs"/>
              </a:rPr>
              <a:t>+ 1,96 SE</a:t>
            </a:r>
            <a:r>
              <a:rPr lang="cs-CZ" b="1" baseline="-25000" dirty="0">
                <a:latin typeface="+mn-lt"/>
                <a:cs typeface="+mn-cs"/>
              </a:rPr>
              <a:t>m</a:t>
            </a:r>
            <a:r>
              <a:rPr lang="cs-CZ" b="1" baseline="-50000" dirty="0">
                <a:latin typeface="+mn-lt"/>
                <a:cs typeface="+mn-cs"/>
              </a:rPr>
              <a:t>1</a:t>
            </a:r>
            <a:r>
              <a:rPr lang="cs-CZ" b="1" baseline="-25000" dirty="0">
                <a:latin typeface="+mn-lt"/>
                <a:cs typeface="+mn-cs"/>
              </a:rPr>
              <a:t>-m</a:t>
            </a:r>
            <a:r>
              <a:rPr lang="cs-CZ" b="1" baseline="-50000" dirty="0">
                <a:latin typeface="+mn-lt"/>
                <a:cs typeface="+mn-cs"/>
              </a:rPr>
              <a:t>2</a:t>
            </a:r>
            <a:endParaRPr lang="cs-CZ" b="1" baseline="-50000" dirty="0">
              <a:latin typeface="+mn-lt"/>
              <a:cs typeface="+mn-cs"/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1928813" y="4929188"/>
            <a:ext cx="1446212" cy="369887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+mn-lt"/>
                <a:cs typeface="+mn-cs"/>
              </a:rPr>
              <a:t>- 1,96 SE</a:t>
            </a:r>
            <a:r>
              <a:rPr lang="cs-CZ" b="1" baseline="-25000" dirty="0">
                <a:latin typeface="+mn-lt"/>
                <a:cs typeface="+mn-cs"/>
              </a:rPr>
              <a:t>m</a:t>
            </a:r>
            <a:r>
              <a:rPr lang="cs-CZ" b="1" baseline="-50000" dirty="0">
                <a:latin typeface="+mn-lt"/>
                <a:cs typeface="+mn-cs"/>
              </a:rPr>
              <a:t>1</a:t>
            </a:r>
            <a:r>
              <a:rPr lang="cs-CZ" b="1" baseline="-25000" dirty="0">
                <a:latin typeface="+mn-lt"/>
                <a:cs typeface="+mn-cs"/>
              </a:rPr>
              <a:t>-m</a:t>
            </a:r>
            <a:r>
              <a:rPr lang="cs-CZ" b="1" baseline="-50000" dirty="0">
                <a:latin typeface="+mn-lt"/>
                <a:cs typeface="+mn-cs"/>
              </a:rPr>
              <a:t>2</a:t>
            </a:r>
            <a:endParaRPr lang="cs-CZ" b="1" baseline="-50000" dirty="0">
              <a:latin typeface="+mn-lt"/>
              <a:cs typeface="+mn-cs"/>
            </a:endParaRPr>
          </a:p>
        </p:txBody>
      </p:sp>
      <p:sp>
        <p:nvSpPr>
          <p:cNvPr id="30" name="TextovéPole 29"/>
          <p:cNvSpPr txBox="1"/>
          <p:nvPr/>
        </p:nvSpPr>
        <p:spPr>
          <a:xfrm>
            <a:off x="428625" y="4929188"/>
            <a:ext cx="1446213" cy="369887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+mn-lt"/>
                <a:cs typeface="+mn-cs"/>
              </a:rPr>
              <a:t>- 2,58 SE</a:t>
            </a:r>
            <a:r>
              <a:rPr lang="cs-CZ" b="1" baseline="-25000" dirty="0">
                <a:latin typeface="+mn-lt"/>
                <a:cs typeface="+mn-cs"/>
              </a:rPr>
              <a:t>m</a:t>
            </a:r>
            <a:r>
              <a:rPr lang="cs-CZ" b="1" baseline="-50000" dirty="0">
                <a:latin typeface="+mn-lt"/>
                <a:cs typeface="+mn-cs"/>
              </a:rPr>
              <a:t>1</a:t>
            </a:r>
            <a:r>
              <a:rPr lang="cs-CZ" b="1" baseline="-25000" dirty="0">
                <a:latin typeface="+mn-lt"/>
                <a:cs typeface="+mn-cs"/>
              </a:rPr>
              <a:t>-m</a:t>
            </a:r>
            <a:r>
              <a:rPr lang="cs-CZ" b="1" baseline="-50000" dirty="0">
                <a:latin typeface="+mn-lt"/>
                <a:cs typeface="+mn-cs"/>
              </a:rPr>
              <a:t>2</a:t>
            </a:r>
            <a:endParaRPr lang="cs-CZ" b="1" baseline="-50000" dirty="0">
              <a:latin typeface="+mn-lt"/>
              <a:cs typeface="+mn-cs"/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6572250" y="5000625"/>
            <a:ext cx="1490663" cy="369888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+mn-lt"/>
                <a:cs typeface="+mn-cs"/>
              </a:rPr>
              <a:t>+ 2,58 SE</a:t>
            </a:r>
            <a:r>
              <a:rPr lang="cs-CZ" b="1" baseline="-25000" dirty="0">
                <a:latin typeface="+mn-lt"/>
                <a:cs typeface="+mn-cs"/>
              </a:rPr>
              <a:t>m</a:t>
            </a:r>
            <a:r>
              <a:rPr lang="cs-CZ" b="1" baseline="-50000" dirty="0">
                <a:latin typeface="+mn-lt"/>
                <a:cs typeface="+mn-cs"/>
              </a:rPr>
              <a:t>1</a:t>
            </a:r>
            <a:r>
              <a:rPr lang="cs-CZ" b="1" baseline="-25000" dirty="0">
                <a:latin typeface="+mn-lt"/>
                <a:cs typeface="+mn-cs"/>
              </a:rPr>
              <a:t>-m</a:t>
            </a:r>
            <a:r>
              <a:rPr lang="cs-CZ" b="1" baseline="-50000" dirty="0">
                <a:latin typeface="+mn-lt"/>
                <a:cs typeface="+mn-cs"/>
              </a:rPr>
              <a:t>2</a:t>
            </a:r>
            <a:endParaRPr lang="cs-CZ" b="1" baseline="-50000" dirty="0">
              <a:latin typeface="+mn-lt"/>
              <a:cs typeface="+mn-cs"/>
            </a:endParaRPr>
          </a:p>
        </p:txBody>
      </p:sp>
      <p:sp>
        <p:nvSpPr>
          <p:cNvPr id="44052" name="TextovéPole 31"/>
          <p:cNvSpPr txBox="1">
            <a:spLocks noChangeArrowheads="1"/>
          </p:cNvSpPr>
          <p:nvPr/>
        </p:nvSpPr>
        <p:spPr bwMode="auto">
          <a:xfrm>
            <a:off x="4000500" y="5572125"/>
            <a:ext cx="5873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>
                <a:solidFill>
                  <a:srgbClr val="FF0000"/>
                </a:solidFill>
              </a:rPr>
              <a:t>95%</a:t>
            </a:r>
          </a:p>
        </p:txBody>
      </p:sp>
      <p:sp>
        <p:nvSpPr>
          <p:cNvPr id="44053" name="TextovéPole 32"/>
          <p:cNvSpPr txBox="1">
            <a:spLocks noChangeArrowheads="1"/>
          </p:cNvSpPr>
          <p:nvPr/>
        </p:nvSpPr>
        <p:spPr bwMode="auto">
          <a:xfrm>
            <a:off x="4000500" y="6215063"/>
            <a:ext cx="5873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>
                <a:solidFill>
                  <a:srgbClr val="00B050"/>
                </a:solidFill>
              </a:rPr>
              <a:t>99%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smtClean="0">
                <a:solidFill>
                  <a:srgbClr val="0000CC"/>
                </a:solidFill>
              </a:rPr>
              <a:t>VZDÁLENOST OD NULY</a:t>
            </a:r>
            <a:endParaRPr lang="cs-CZ" sz="4000" b="1" smtClean="0"/>
          </a:p>
        </p:txBody>
      </p:sp>
      <p:sp>
        <p:nvSpPr>
          <p:cNvPr id="45058" name="Zástupný symbol pro obsah 2"/>
          <p:cNvSpPr>
            <a:spLocks noGrp="1"/>
          </p:cNvSpPr>
          <p:nvPr>
            <p:ph idx="1"/>
          </p:nvPr>
        </p:nvSpPr>
        <p:spPr>
          <a:xfrm>
            <a:off x="457200" y="1357313"/>
            <a:ext cx="8229600" cy="5072062"/>
          </a:xfrm>
        </p:spPr>
        <p:txBody>
          <a:bodyPr/>
          <a:lstStyle/>
          <a:p>
            <a:r>
              <a:rPr lang="cs-CZ" sz="2800" smtClean="0"/>
              <a:t>Řeší se pomocí intervalu spolehlivosti pro rozdíl průměrů.</a:t>
            </a:r>
          </a:p>
          <a:p>
            <a:pPr>
              <a:buFont typeface="Arial" charset="0"/>
              <a:buNone/>
            </a:pPr>
            <a:endParaRPr lang="cs-CZ" sz="2800" smtClean="0"/>
          </a:p>
          <a:p>
            <a:r>
              <a:rPr lang="cs-CZ" sz="2800" smtClean="0"/>
              <a:t>Pokud  </a:t>
            </a:r>
            <a:r>
              <a:rPr lang="cs-CZ" sz="2800" b="1" smtClean="0"/>
              <a:t>H</a:t>
            </a:r>
            <a:r>
              <a:rPr lang="cs-CZ" sz="2800" b="1" baseline="-25000" smtClean="0"/>
              <a:t>0</a:t>
            </a:r>
            <a:r>
              <a:rPr lang="cs-CZ" sz="2800" b="1" smtClean="0"/>
              <a:t> </a:t>
            </a:r>
            <a:r>
              <a:rPr lang="cs-CZ" sz="2800" smtClean="0"/>
              <a:t>platí</a:t>
            </a:r>
            <a:r>
              <a:rPr lang="cs-CZ" sz="2800" b="1" smtClean="0"/>
              <a:t> (</a:t>
            </a:r>
            <a:r>
              <a:rPr lang="el-GR" sz="2800" b="1" smtClean="0"/>
              <a:t>μ</a:t>
            </a:r>
            <a:r>
              <a:rPr lang="cs-CZ" sz="2800" b="1" baseline="-25000" smtClean="0"/>
              <a:t>1 </a:t>
            </a:r>
            <a:r>
              <a:rPr lang="cs-CZ" sz="2800" b="1" smtClean="0"/>
              <a:t>= </a:t>
            </a:r>
            <a:r>
              <a:rPr lang="el-GR" sz="2800" b="1" smtClean="0"/>
              <a:t>μ</a:t>
            </a:r>
            <a:r>
              <a:rPr lang="cs-CZ" sz="2800" b="1" baseline="-25000" smtClean="0"/>
              <a:t>2 </a:t>
            </a:r>
            <a:r>
              <a:rPr lang="cs-CZ" sz="2800" b="1" smtClean="0"/>
              <a:t>= </a:t>
            </a:r>
            <a:r>
              <a:rPr lang="el-GR" sz="2800" b="1" smtClean="0"/>
              <a:t>μ</a:t>
            </a:r>
            <a:r>
              <a:rPr lang="cs-CZ" sz="2800" b="1" smtClean="0"/>
              <a:t>)</a:t>
            </a:r>
            <a:r>
              <a:rPr lang="cs-CZ" sz="2800" smtClean="0"/>
              <a:t>, pak                                         s pravděpodobností 0,95 by se měl rozdíl             m</a:t>
            </a:r>
            <a:r>
              <a:rPr lang="cs-CZ" sz="2800" baseline="-25000" smtClean="0"/>
              <a:t>1</a:t>
            </a:r>
            <a:r>
              <a:rPr lang="cs-CZ" sz="2800" smtClean="0"/>
              <a:t> – m</a:t>
            </a:r>
            <a:r>
              <a:rPr lang="cs-CZ" sz="2800" baseline="-25000" smtClean="0"/>
              <a:t>2 </a:t>
            </a:r>
            <a:r>
              <a:rPr lang="cs-CZ" sz="2800" smtClean="0"/>
              <a:t>nacházet v 95% intervalu spolehlivosti.</a:t>
            </a:r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642938" y="4786313"/>
            <a:ext cx="7358062" cy="15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 rot="5400000">
            <a:off x="4071144" y="4787106"/>
            <a:ext cx="28575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 rot="5400000">
            <a:off x="2501107" y="4785519"/>
            <a:ext cx="285750" cy="15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čára 11"/>
          <p:cNvCxnSpPr/>
          <p:nvPr/>
        </p:nvCxnSpPr>
        <p:spPr>
          <a:xfrm rot="5400000">
            <a:off x="1000919" y="4785519"/>
            <a:ext cx="28575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 rot="5400000">
            <a:off x="7073107" y="4785519"/>
            <a:ext cx="285750" cy="15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čára 13"/>
          <p:cNvCxnSpPr/>
          <p:nvPr/>
        </p:nvCxnSpPr>
        <p:spPr>
          <a:xfrm rot="5400000">
            <a:off x="5572919" y="4785519"/>
            <a:ext cx="28575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čára 15"/>
          <p:cNvCxnSpPr/>
          <p:nvPr/>
        </p:nvCxnSpPr>
        <p:spPr>
          <a:xfrm rot="5400000">
            <a:off x="2320925" y="5251450"/>
            <a:ext cx="642938" cy="1588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 rot="5400000">
            <a:off x="5394325" y="5249863"/>
            <a:ext cx="642937" cy="1588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čára 20"/>
          <p:cNvCxnSpPr/>
          <p:nvPr/>
        </p:nvCxnSpPr>
        <p:spPr>
          <a:xfrm rot="5400000">
            <a:off x="499269" y="5572919"/>
            <a:ext cx="1285875" cy="1587"/>
          </a:xfrm>
          <a:prstGeom prst="line">
            <a:avLst/>
          </a:prstGeom>
          <a:ln w="254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čára 21"/>
          <p:cNvCxnSpPr/>
          <p:nvPr/>
        </p:nvCxnSpPr>
        <p:spPr>
          <a:xfrm rot="5400000">
            <a:off x="6573044" y="5571332"/>
            <a:ext cx="1285875" cy="1587"/>
          </a:xfrm>
          <a:prstGeom prst="line">
            <a:avLst/>
          </a:prstGeom>
          <a:ln w="254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šipka 23"/>
          <p:cNvCxnSpPr/>
          <p:nvPr/>
        </p:nvCxnSpPr>
        <p:spPr>
          <a:xfrm>
            <a:off x="2643188" y="5572125"/>
            <a:ext cx="3071812" cy="1588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ovací šipka 25"/>
          <p:cNvCxnSpPr/>
          <p:nvPr/>
        </p:nvCxnSpPr>
        <p:spPr>
          <a:xfrm>
            <a:off x="1143000" y="6215063"/>
            <a:ext cx="6072188" cy="1587"/>
          </a:xfrm>
          <a:prstGeom prst="straightConnector1">
            <a:avLst/>
          </a:prstGeom>
          <a:ln w="25400"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071" name="TextovéPole 26"/>
          <p:cNvSpPr txBox="1">
            <a:spLocks noChangeArrowheads="1"/>
          </p:cNvSpPr>
          <p:nvPr/>
        </p:nvSpPr>
        <p:spPr bwMode="auto">
          <a:xfrm>
            <a:off x="4071938" y="4929188"/>
            <a:ext cx="301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0</a:t>
            </a:r>
          </a:p>
        </p:txBody>
      </p:sp>
      <p:sp>
        <p:nvSpPr>
          <p:cNvPr id="28" name="TextovéPole 27"/>
          <p:cNvSpPr txBox="1"/>
          <p:nvPr/>
        </p:nvSpPr>
        <p:spPr>
          <a:xfrm>
            <a:off x="5000625" y="4929188"/>
            <a:ext cx="1490663" cy="369887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+mn-lt"/>
                <a:cs typeface="+mn-cs"/>
              </a:rPr>
              <a:t>+ 1,96 SE</a:t>
            </a:r>
            <a:r>
              <a:rPr lang="cs-CZ" b="1" baseline="-25000" dirty="0">
                <a:latin typeface="+mn-lt"/>
                <a:cs typeface="+mn-cs"/>
              </a:rPr>
              <a:t>m</a:t>
            </a:r>
            <a:r>
              <a:rPr lang="cs-CZ" b="1" baseline="-50000" dirty="0">
                <a:latin typeface="+mn-lt"/>
                <a:cs typeface="+mn-cs"/>
              </a:rPr>
              <a:t>1</a:t>
            </a:r>
            <a:r>
              <a:rPr lang="cs-CZ" b="1" baseline="-25000" dirty="0">
                <a:latin typeface="+mn-lt"/>
                <a:cs typeface="+mn-cs"/>
              </a:rPr>
              <a:t>-m</a:t>
            </a:r>
            <a:r>
              <a:rPr lang="cs-CZ" b="1" baseline="-50000" dirty="0">
                <a:latin typeface="+mn-lt"/>
                <a:cs typeface="+mn-cs"/>
              </a:rPr>
              <a:t>2</a:t>
            </a:r>
            <a:endParaRPr lang="cs-CZ" b="1" baseline="-50000" dirty="0">
              <a:latin typeface="+mn-lt"/>
              <a:cs typeface="+mn-cs"/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1928813" y="4929188"/>
            <a:ext cx="1446212" cy="369887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+mn-lt"/>
                <a:cs typeface="+mn-cs"/>
              </a:rPr>
              <a:t>- 1,96 SE</a:t>
            </a:r>
            <a:r>
              <a:rPr lang="cs-CZ" b="1" baseline="-25000" dirty="0">
                <a:latin typeface="+mn-lt"/>
                <a:cs typeface="+mn-cs"/>
              </a:rPr>
              <a:t>m</a:t>
            </a:r>
            <a:r>
              <a:rPr lang="cs-CZ" b="1" baseline="-50000" dirty="0">
                <a:latin typeface="+mn-lt"/>
                <a:cs typeface="+mn-cs"/>
              </a:rPr>
              <a:t>1</a:t>
            </a:r>
            <a:r>
              <a:rPr lang="cs-CZ" b="1" baseline="-25000" dirty="0">
                <a:latin typeface="+mn-lt"/>
                <a:cs typeface="+mn-cs"/>
              </a:rPr>
              <a:t>-m</a:t>
            </a:r>
            <a:r>
              <a:rPr lang="cs-CZ" b="1" baseline="-50000" dirty="0">
                <a:latin typeface="+mn-lt"/>
                <a:cs typeface="+mn-cs"/>
              </a:rPr>
              <a:t>2</a:t>
            </a:r>
            <a:endParaRPr lang="cs-CZ" b="1" baseline="-50000" dirty="0">
              <a:latin typeface="+mn-lt"/>
              <a:cs typeface="+mn-cs"/>
            </a:endParaRPr>
          </a:p>
        </p:txBody>
      </p:sp>
      <p:sp>
        <p:nvSpPr>
          <p:cNvPr id="30" name="TextovéPole 29"/>
          <p:cNvSpPr txBox="1"/>
          <p:nvPr/>
        </p:nvSpPr>
        <p:spPr>
          <a:xfrm>
            <a:off x="428625" y="4929188"/>
            <a:ext cx="1446213" cy="369887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+mn-lt"/>
                <a:cs typeface="+mn-cs"/>
              </a:rPr>
              <a:t>- 2,58 SE</a:t>
            </a:r>
            <a:r>
              <a:rPr lang="cs-CZ" b="1" baseline="-25000" dirty="0">
                <a:latin typeface="+mn-lt"/>
                <a:cs typeface="+mn-cs"/>
              </a:rPr>
              <a:t>m</a:t>
            </a:r>
            <a:r>
              <a:rPr lang="cs-CZ" b="1" baseline="-50000" dirty="0">
                <a:latin typeface="+mn-lt"/>
                <a:cs typeface="+mn-cs"/>
              </a:rPr>
              <a:t>1</a:t>
            </a:r>
            <a:r>
              <a:rPr lang="cs-CZ" b="1" baseline="-25000" dirty="0">
                <a:latin typeface="+mn-lt"/>
                <a:cs typeface="+mn-cs"/>
              </a:rPr>
              <a:t>-m</a:t>
            </a:r>
            <a:r>
              <a:rPr lang="cs-CZ" b="1" baseline="-50000" dirty="0">
                <a:latin typeface="+mn-lt"/>
                <a:cs typeface="+mn-cs"/>
              </a:rPr>
              <a:t>2</a:t>
            </a:r>
            <a:endParaRPr lang="cs-CZ" b="1" baseline="-50000" dirty="0">
              <a:latin typeface="+mn-lt"/>
              <a:cs typeface="+mn-cs"/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6572250" y="5000625"/>
            <a:ext cx="1490663" cy="369888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+mn-lt"/>
                <a:cs typeface="+mn-cs"/>
              </a:rPr>
              <a:t>+ 2,58 SE</a:t>
            </a:r>
            <a:r>
              <a:rPr lang="cs-CZ" b="1" baseline="-25000" dirty="0">
                <a:latin typeface="+mn-lt"/>
                <a:cs typeface="+mn-cs"/>
              </a:rPr>
              <a:t>m</a:t>
            </a:r>
            <a:r>
              <a:rPr lang="cs-CZ" b="1" baseline="-50000" dirty="0">
                <a:latin typeface="+mn-lt"/>
                <a:cs typeface="+mn-cs"/>
              </a:rPr>
              <a:t>1</a:t>
            </a:r>
            <a:r>
              <a:rPr lang="cs-CZ" b="1" baseline="-25000" dirty="0">
                <a:latin typeface="+mn-lt"/>
                <a:cs typeface="+mn-cs"/>
              </a:rPr>
              <a:t>-m</a:t>
            </a:r>
            <a:r>
              <a:rPr lang="cs-CZ" b="1" baseline="-50000" dirty="0">
                <a:latin typeface="+mn-lt"/>
                <a:cs typeface="+mn-cs"/>
              </a:rPr>
              <a:t>2</a:t>
            </a:r>
            <a:endParaRPr lang="cs-CZ" b="1" baseline="-50000" dirty="0">
              <a:latin typeface="+mn-lt"/>
              <a:cs typeface="+mn-cs"/>
            </a:endParaRPr>
          </a:p>
        </p:txBody>
      </p:sp>
      <p:sp>
        <p:nvSpPr>
          <p:cNvPr id="45076" name="TextovéPole 31"/>
          <p:cNvSpPr txBox="1">
            <a:spLocks noChangeArrowheads="1"/>
          </p:cNvSpPr>
          <p:nvPr/>
        </p:nvSpPr>
        <p:spPr bwMode="auto">
          <a:xfrm>
            <a:off x="4000500" y="5572125"/>
            <a:ext cx="5873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>
                <a:solidFill>
                  <a:srgbClr val="FF0000"/>
                </a:solidFill>
              </a:rPr>
              <a:t>95%</a:t>
            </a:r>
          </a:p>
        </p:txBody>
      </p:sp>
      <p:sp>
        <p:nvSpPr>
          <p:cNvPr id="45077" name="TextovéPole 32"/>
          <p:cNvSpPr txBox="1">
            <a:spLocks noChangeArrowheads="1"/>
          </p:cNvSpPr>
          <p:nvPr/>
        </p:nvSpPr>
        <p:spPr bwMode="auto">
          <a:xfrm>
            <a:off x="4000500" y="6215063"/>
            <a:ext cx="5873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>
                <a:solidFill>
                  <a:srgbClr val="00B050"/>
                </a:solidFill>
              </a:rPr>
              <a:t>99%</a:t>
            </a:r>
          </a:p>
        </p:txBody>
      </p:sp>
      <p:sp>
        <p:nvSpPr>
          <p:cNvPr id="4" name="Ovál 3"/>
          <p:cNvSpPr/>
          <p:nvPr/>
        </p:nvSpPr>
        <p:spPr>
          <a:xfrm>
            <a:off x="2641600" y="4476750"/>
            <a:ext cx="3073400" cy="63658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625" y="1357313"/>
            <a:ext cx="8229600" cy="142875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cs-CZ" sz="3600" b="1" dirty="0" smtClean="0">
                <a:solidFill>
                  <a:srgbClr val="0000CC"/>
                </a:solidFill>
              </a:rPr>
              <a:t>Příklad: SROVNÁVÁNÍ PRŮMĚRŮ</a:t>
            </a:r>
            <a:r>
              <a:rPr lang="cs-CZ" sz="3600" dirty="0" smtClean="0">
                <a:solidFill>
                  <a:srgbClr val="0000CC"/>
                </a:solidFill>
              </a:rPr>
              <a:t/>
            </a:r>
            <a:br>
              <a:rPr lang="cs-CZ" sz="3600" dirty="0" smtClean="0">
                <a:solidFill>
                  <a:srgbClr val="0000CC"/>
                </a:solidFill>
              </a:rPr>
            </a:br>
            <a:r>
              <a:rPr lang="cs-CZ" b="1" dirty="0" smtClean="0">
                <a:solidFill>
                  <a:srgbClr val="0000CC"/>
                </a:solidFill>
              </a:rPr>
              <a:t> </a:t>
            </a:r>
            <a:r>
              <a:rPr lang="cs-CZ" dirty="0" smtClean="0">
                <a:solidFill>
                  <a:srgbClr val="0000CC"/>
                </a:solidFill>
              </a:rPr>
              <a:t/>
            </a:r>
            <a:br>
              <a:rPr lang="cs-CZ" dirty="0" smtClean="0">
                <a:solidFill>
                  <a:srgbClr val="0000CC"/>
                </a:solidFill>
              </a:rPr>
            </a:br>
            <a:endParaRPr lang="cs-CZ" dirty="0">
              <a:solidFill>
                <a:srgbClr val="0000CC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625" y="1428750"/>
            <a:ext cx="8229600" cy="5268913"/>
          </a:xfrm>
        </p:spPr>
        <p:txBody>
          <a:bodyPr rtlCol="0">
            <a:normAutofit/>
          </a:bodyPr>
          <a:lstStyle/>
          <a:p>
            <a:pPr marL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/>
              <a:t>Je vhodné použít pro hodnocení hladiny cholesterolu různých norem s přihlédnutím k věku?</a:t>
            </a:r>
          </a:p>
          <a:p>
            <a:pPr marL="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marL="1143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smtClean="0">
                <a:solidFill>
                  <a:srgbClr val="C00000"/>
                </a:solidFill>
              </a:rPr>
              <a:t>Věcná </a:t>
            </a:r>
            <a:r>
              <a:rPr lang="cs-CZ" dirty="0" smtClean="0"/>
              <a:t>(klinická) významnost </a:t>
            </a:r>
            <a:endParaRPr lang="cs-CZ" dirty="0"/>
          </a:p>
          <a:p>
            <a:pPr marL="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marL="1143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smtClean="0">
                <a:solidFill>
                  <a:srgbClr val="C00000"/>
                </a:solidFill>
              </a:rPr>
              <a:t>Statistická</a:t>
            </a:r>
            <a:r>
              <a:rPr lang="cs-CZ" dirty="0" smtClean="0"/>
              <a:t> významnost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800" dirty="0" smtClean="0"/>
              <a:t> </a:t>
            </a:r>
          </a:p>
          <a:p>
            <a:pPr marL="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 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Nadpis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1228725"/>
          </a:xfrm>
        </p:spPr>
        <p:txBody>
          <a:bodyPr/>
          <a:lstStyle/>
          <a:p>
            <a:r>
              <a:rPr lang="cs-CZ" sz="3200" b="1" smtClean="0">
                <a:solidFill>
                  <a:srgbClr val="0000CC"/>
                </a:solidFill>
              </a:rPr>
              <a:t>JAK ROZHODUJEME?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85875"/>
            <a:ext cx="8229600" cy="5286375"/>
          </a:xfrm>
          <a:ln w="25400"/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800" b="1" dirty="0" smtClean="0"/>
              <a:t>Testovací charakteristika „u“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dirty="0" smtClean="0"/>
              <a:t>Pokud leží rozdíl mimo interval spolehlivosti, pak </a:t>
            </a:r>
            <a:r>
              <a:rPr lang="cs-CZ" sz="2800" dirty="0" smtClean="0">
                <a:solidFill>
                  <a:srgbClr val="C00000"/>
                </a:solidFill>
                <a:latin typeface="+mj-lt"/>
              </a:rPr>
              <a:t>zamítáme</a:t>
            </a:r>
            <a:r>
              <a:rPr lang="cs-CZ" sz="2800" dirty="0" smtClean="0"/>
              <a:t> nulovou hypotézu.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/>
              <a:t>	</a:t>
            </a:r>
            <a:endParaRPr lang="cs-CZ" sz="24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/>
              <a:t> </a:t>
            </a:r>
            <a:r>
              <a:rPr lang="cs-CZ" sz="2400" dirty="0" smtClean="0"/>
              <a:t>       </a:t>
            </a:r>
            <a:endParaRPr lang="cs-CZ" sz="28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28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dirty="0" smtClean="0"/>
              <a:t>Pokud leží rozdíl v intervalu spolehlivosti, pak  nulovou hypotézu </a:t>
            </a:r>
            <a:r>
              <a:rPr lang="cs-CZ" sz="2800" dirty="0" smtClean="0">
                <a:solidFill>
                  <a:srgbClr val="C00000"/>
                </a:solidFill>
                <a:latin typeface="+mj-lt"/>
              </a:rPr>
              <a:t>nezamítáme</a:t>
            </a:r>
            <a:r>
              <a:rPr lang="cs-CZ" sz="2800" dirty="0" smtClean="0"/>
              <a:t>.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000" b="1" dirty="0" smtClean="0">
                <a:solidFill>
                  <a:srgbClr val="FF0000"/>
                </a:solidFill>
              </a:rPr>
              <a:t>Nezamítnutí nulové hypotézy neznamená její přijetí!!!</a:t>
            </a:r>
            <a:endParaRPr lang="cs-CZ" sz="3000" b="1" dirty="0">
              <a:solidFill>
                <a:srgbClr val="FF0000"/>
              </a:solidFill>
            </a:endParaRPr>
          </a:p>
        </p:txBody>
      </p:sp>
      <p:sp>
        <p:nvSpPr>
          <p:cNvPr id="4608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6085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608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6087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608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6089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6090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6091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6092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26" name="Pravá složená závorka 25"/>
          <p:cNvSpPr/>
          <p:nvPr/>
        </p:nvSpPr>
        <p:spPr>
          <a:xfrm rot="16200000" flipH="1">
            <a:off x="4919663" y="2717800"/>
            <a:ext cx="217488" cy="865187"/>
          </a:xfrm>
          <a:prstGeom prst="rightBrace">
            <a:avLst>
              <a:gd name="adj1" fmla="val 8333"/>
              <a:gd name="adj2" fmla="val 52624"/>
            </a:avLst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46094" name="TextovéPole 29"/>
          <p:cNvSpPr txBox="1">
            <a:spLocks noChangeArrowheads="1"/>
          </p:cNvSpPr>
          <p:nvPr/>
        </p:nvSpPr>
        <p:spPr bwMode="auto">
          <a:xfrm>
            <a:off x="4852988" y="3144838"/>
            <a:ext cx="3508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 b="1">
                <a:solidFill>
                  <a:srgbClr val="00B050"/>
                </a:solidFill>
              </a:rPr>
              <a:t>u</a:t>
            </a:r>
          </a:p>
        </p:txBody>
      </p:sp>
      <p:sp>
        <p:nvSpPr>
          <p:cNvPr id="4" name="TextovéPole 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192790" y="2492894"/>
            <a:ext cx="6043506" cy="549189"/>
          </a:xfrm>
          <a:prstGeom prst="rect">
            <a:avLst/>
          </a:prstGeom>
          <a:blipFill rotWithShape="1">
            <a:blip r:embed="rId2"/>
            <a:stretch>
              <a:fillRect b="-13333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>
                <a:noFill/>
                <a:latin typeface="+mn-lt"/>
                <a:cs typeface="+mn-cs"/>
              </a:rPr>
              <a:t> </a:t>
            </a:r>
          </a:p>
        </p:txBody>
      </p:sp>
      <p:sp>
        <p:nvSpPr>
          <p:cNvPr id="19" name="TextovéPole 18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403648" y="4653135"/>
            <a:ext cx="6043506" cy="549189"/>
          </a:xfrm>
          <a:prstGeom prst="rect">
            <a:avLst/>
          </a:prstGeom>
          <a:blipFill rotWithShape="1">
            <a:blip r:embed="rId3"/>
            <a:stretch>
              <a:fillRect b="-13333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>
                <a:noFill/>
                <a:latin typeface="+mn-lt"/>
                <a:cs typeface="+mn-cs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625" y="1357313"/>
            <a:ext cx="8229600" cy="142875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cs-CZ" sz="3600" b="1" dirty="0" smtClean="0">
                <a:solidFill>
                  <a:srgbClr val="0000CC"/>
                </a:solidFill>
              </a:rPr>
              <a:t>Příklad: SROVNÁVÁNÍ PRŮMĚRŮ</a:t>
            </a:r>
            <a:r>
              <a:rPr lang="cs-CZ" sz="3600" dirty="0" smtClean="0">
                <a:solidFill>
                  <a:srgbClr val="0000CC"/>
                </a:solidFill>
              </a:rPr>
              <a:t/>
            </a:r>
            <a:br>
              <a:rPr lang="cs-CZ" sz="3600" dirty="0" smtClean="0">
                <a:solidFill>
                  <a:srgbClr val="0000CC"/>
                </a:solidFill>
              </a:rPr>
            </a:br>
            <a:r>
              <a:rPr lang="cs-CZ" b="1" dirty="0" smtClean="0">
                <a:solidFill>
                  <a:srgbClr val="0000CC"/>
                </a:solidFill>
              </a:rPr>
              <a:t> </a:t>
            </a:r>
            <a:r>
              <a:rPr lang="cs-CZ" dirty="0" smtClean="0">
                <a:solidFill>
                  <a:srgbClr val="0000CC"/>
                </a:solidFill>
              </a:rPr>
              <a:t/>
            </a:r>
            <a:br>
              <a:rPr lang="cs-CZ" dirty="0" smtClean="0">
                <a:solidFill>
                  <a:srgbClr val="0000CC"/>
                </a:solidFill>
              </a:rPr>
            </a:br>
            <a:endParaRPr lang="cs-CZ" dirty="0">
              <a:solidFill>
                <a:srgbClr val="0000CC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625" y="1428750"/>
            <a:ext cx="8229600" cy="5268913"/>
          </a:xfrm>
        </p:spPr>
        <p:txBody>
          <a:bodyPr rtlCol="0">
            <a:normAutofit/>
          </a:bodyPr>
          <a:lstStyle/>
          <a:p>
            <a:pPr marL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b="1" dirty="0" smtClean="0"/>
              <a:t>Je potřeba použít pro hodnocení hladiny cholesterolu různých norem s přihlédnutím k věku?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 smtClean="0"/>
              <a:t> 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200" dirty="0" smtClean="0"/>
              <a:t>Muži 20-30 let:  n</a:t>
            </a:r>
            <a:r>
              <a:rPr lang="cs-CZ" sz="2200" baseline="-25000" dirty="0" smtClean="0"/>
              <a:t>1</a:t>
            </a:r>
            <a:r>
              <a:rPr lang="cs-CZ" sz="2200" dirty="0" smtClean="0"/>
              <a:t> = 50   m</a:t>
            </a:r>
            <a:r>
              <a:rPr lang="cs-CZ" sz="2200" baseline="-25000" dirty="0" smtClean="0"/>
              <a:t>1</a:t>
            </a:r>
            <a:r>
              <a:rPr lang="cs-CZ" sz="2200" dirty="0" smtClean="0"/>
              <a:t> = 4,57   s</a:t>
            </a:r>
            <a:r>
              <a:rPr lang="cs-CZ" sz="2200" baseline="-25000" dirty="0" smtClean="0"/>
              <a:t>1</a:t>
            </a:r>
            <a:r>
              <a:rPr lang="cs-CZ" sz="2200" dirty="0" smtClean="0"/>
              <a:t> = 0,70    SE</a:t>
            </a:r>
            <a:r>
              <a:rPr lang="cs-CZ" sz="2000" baseline="-25000" dirty="0"/>
              <a:t>m</a:t>
            </a:r>
            <a:r>
              <a:rPr lang="cs-CZ" sz="1400" baseline="-75000" dirty="0"/>
              <a:t>1</a:t>
            </a:r>
            <a:r>
              <a:rPr lang="cs-CZ" sz="2200" dirty="0" smtClean="0"/>
              <a:t> = 0,10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200" dirty="0" smtClean="0"/>
              <a:t>Muži 40-50 let:  n</a:t>
            </a:r>
            <a:r>
              <a:rPr lang="cs-CZ" sz="2200" baseline="-25000" dirty="0" smtClean="0"/>
              <a:t>2</a:t>
            </a:r>
            <a:r>
              <a:rPr lang="cs-CZ" sz="2200" dirty="0" smtClean="0"/>
              <a:t>= 60    m</a:t>
            </a:r>
            <a:r>
              <a:rPr lang="cs-CZ" sz="2200" baseline="-25000" dirty="0" smtClean="0"/>
              <a:t>2</a:t>
            </a:r>
            <a:r>
              <a:rPr lang="cs-CZ" sz="2200" dirty="0" smtClean="0"/>
              <a:t> = 5,42   s</a:t>
            </a:r>
            <a:r>
              <a:rPr lang="cs-CZ" sz="2200" baseline="-25000" dirty="0" smtClean="0"/>
              <a:t>2</a:t>
            </a:r>
            <a:r>
              <a:rPr lang="cs-CZ" sz="2200" dirty="0" smtClean="0"/>
              <a:t> = 0,85    SE</a:t>
            </a:r>
            <a:r>
              <a:rPr lang="cs-CZ" sz="2000" baseline="-25000" dirty="0"/>
              <a:t>m</a:t>
            </a:r>
            <a:r>
              <a:rPr lang="cs-CZ" sz="1400" baseline="-75000" dirty="0"/>
              <a:t>2</a:t>
            </a:r>
            <a:r>
              <a:rPr lang="cs-CZ" sz="2200" dirty="0" smtClean="0"/>
              <a:t> = 0,11</a:t>
            </a:r>
          </a:p>
          <a:p>
            <a:pPr marL="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 smtClean="0"/>
          </a:p>
          <a:p>
            <a:pPr marL="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b="1" dirty="0" smtClean="0"/>
              <a:t>Výpočet testovací charakteristiky u:</a:t>
            </a:r>
          </a:p>
          <a:p>
            <a:pPr marL="0" fontAlgn="auto">
              <a:spcBef>
                <a:spcPts val="0"/>
              </a:spcBef>
              <a:spcAft>
                <a:spcPts val="1200"/>
              </a:spcAft>
              <a:buFont typeface="Arial" pitchFamily="34" charset="0"/>
              <a:buNone/>
              <a:defRPr/>
            </a:pPr>
            <a:r>
              <a:rPr lang="cs-CZ" sz="2400" dirty="0" smtClean="0"/>
              <a:t>m</a:t>
            </a:r>
            <a:r>
              <a:rPr lang="cs-CZ" sz="2400" baseline="-25000" dirty="0" smtClean="0"/>
              <a:t>1</a:t>
            </a:r>
            <a:r>
              <a:rPr lang="cs-CZ" sz="2400" dirty="0" smtClean="0"/>
              <a:t> – m</a:t>
            </a:r>
            <a:r>
              <a:rPr lang="cs-CZ" sz="2400" baseline="-25000" dirty="0" smtClean="0"/>
              <a:t>2 </a:t>
            </a:r>
            <a:r>
              <a:rPr lang="cs-CZ" sz="2400" dirty="0" smtClean="0"/>
              <a:t>= 4,57 – 5,42 = -0,88</a:t>
            </a:r>
          </a:p>
          <a:p>
            <a:pPr marL="0" fontAlgn="auto">
              <a:spcBef>
                <a:spcPts val="0"/>
              </a:spcBef>
              <a:spcAft>
                <a:spcPts val="1200"/>
              </a:spcAft>
              <a:buFont typeface="Arial" pitchFamily="34" charset="0"/>
              <a:buNone/>
              <a:defRPr/>
            </a:pPr>
            <a:r>
              <a:rPr lang="cs-CZ" sz="2400" dirty="0" smtClean="0"/>
              <a:t>SE</a:t>
            </a:r>
            <a:r>
              <a:rPr lang="cs-CZ" sz="2400" baseline="-25000" dirty="0" smtClean="0"/>
              <a:t>m</a:t>
            </a:r>
            <a:r>
              <a:rPr lang="cs-CZ" sz="1600" baseline="-75000" dirty="0" smtClean="0"/>
              <a:t>1</a:t>
            </a:r>
            <a:r>
              <a:rPr lang="cs-CZ" sz="2400" baseline="-25000" dirty="0" smtClean="0"/>
              <a:t>-m</a:t>
            </a:r>
            <a:r>
              <a:rPr lang="cs-CZ" sz="1600" baseline="-75000" dirty="0" smtClean="0"/>
              <a:t>2</a:t>
            </a:r>
            <a:r>
              <a:rPr lang="cs-CZ" sz="2400" baseline="30000" dirty="0" smtClean="0"/>
              <a:t>2</a:t>
            </a:r>
            <a:r>
              <a:rPr lang="cs-CZ" sz="2400" dirty="0" smtClean="0"/>
              <a:t>= 0,10</a:t>
            </a:r>
            <a:r>
              <a:rPr lang="cs-CZ" sz="2400" baseline="30000" dirty="0" smtClean="0"/>
              <a:t>2</a:t>
            </a:r>
            <a:r>
              <a:rPr lang="cs-CZ" sz="2400" dirty="0" smtClean="0"/>
              <a:t>+ 0,11</a:t>
            </a:r>
            <a:r>
              <a:rPr lang="cs-CZ" sz="2400" baseline="30000" dirty="0" smtClean="0"/>
              <a:t>2 </a:t>
            </a:r>
            <a:r>
              <a:rPr lang="cs-CZ" sz="2400" dirty="0" smtClean="0"/>
              <a:t>= 0,0221</a:t>
            </a:r>
          </a:p>
          <a:p>
            <a:pPr marL="0" fontAlgn="auto">
              <a:spcBef>
                <a:spcPts val="0"/>
              </a:spcBef>
              <a:spcAft>
                <a:spcPts val="1200"/>
              </a:spcAft>
              <a:buFont typeface="Arial" pitchFamily="34" charset="0"/>
              <a:buNone/>
              <a:defRPr/>
            </a:pPr>
            <a:r>
              <a:rPr lang="cs-CZ" sz="2400" dirty="0" smtClean="0"/>
              <a:t>SE</a:t>
            </a:r>
            <a:r>
              <a:rPr lang="cs-CZ" sz="2400" baseline="-25000" dirty="0"/>
              <a:t>m</a:t>
            </a:r>
            <a:r>
              <a:rPr lang="cs-CZ" sz="1600" baseline="-75000" dirty="0"/>
              <a:t>1</a:t>
            </a:r>
            <a:r>
              <a:rPr lang="cs-CZ" sz="2400" baseline="-25000" dirty="0"/>
              <a:t>-m</a:t>
            </a:r>
            <a:r>
              <a:rPr lang="cs-CZ" sz="1600" baseline="-75000" dirty="0"/>
              <a:t>2</a:t>
            </a:r>
            <a:r>
              <a:rPr lang="cs-CZ" sz="2400" dirty="0" smtClean="0"/>
              <a:t>= 0,15</a:t>
            </a:r>
          </a:p>
          <a:p>
            <a:pPr marL="0" fontAlgn="auto">
              <a:spcBef>
                <a:spcPts val="0"/>
              </a:spcBef>
              <a:spcAft>
                <a:spcPts val="1200"/>
              </a:spcAft>
              <a:buFont typeface="Arial" pitchFamily="34" charset="0"/>
              <a:buNone/>
              <a:defRPr/>
            </a:pPr>
            <a:r>
              <a:rPr lang="cs-CZ" sz="2400" dirty="0" smtClean="0"/>
              <a:t>u = 0,88: 0,15= 5,66</a:t>
            </a:r>
          </a:p>
          <a:p>
            <a:pPr marL="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 smtClean="0"/>
          </a:p>
          <a:p>
            <a:pPr marL="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Nadpis 1"/>
          <p:cNvSpPr>
            <a:spLocks noGrp="1"/>
          </p:cNvSpPr>
          <p:nvPr>
            <p:ph type="title"/>
          </p:nvPr>
        </p:nvSpPr>
        <p:spPr>
          <a:xfrm>
            <a:off x="428625" y="571500"/>
            <a:ext cx="8229600" cy="857250"/>
          </a:xfrm>
        </p:spPr>
        <p:txBody>
          <a:bodyPr/>
          <a:lstStyle/>
          <a:p>
            <a:r>
              <a:rPr lang="cs-CZ" sz="3600" b="1" smtClean="0">
                <a:solidFill>
                  <a:srgbClr val="0000CC"/>
                </a:solidFill>
              </a:rPr>
              <a:t>TESTOVÁNÍ STATISTICKÝCH HYPOTÉZ</a:t>
            </a:r>
            <a:r>
              <a:rPr lang="cs-CZ" sz="3600" smtClean="0">
                <a:solidFill>
                  <a:srgbClr val="0000CC"/>
                </a:solidFill>
              </a:rPr>
              <a:t/>
            </a:r>
            <a:br>
              <a:rPr lang="cs-CZ" sz="3600" smtClean="0">
                <a:solidFill>
                  <a:srgbClr val="0000CC"/>
                </a:solidFill>
              </a:rPr>
            </a:br>
            <a:endParaRPr lang="cs-CZ" sz="3600" smtClean="0">
              <a:solidFill>
                <a:srgbClr val="0000CC"/>
              </a:solidFill>
            </a:endParaRPr>
          </a:p>
        </p:txBody>
      </p:sp>
      <p:sp>
        <p:nvSpPr>
          <p:cNvPr id="48130" name="Zástupný symbol pro obsah 2"/>
          <p:cNvSpPr>
            <a:spLocks noGrp="1"/>
          </p:cNvSpPr>
          <p:nvPr>
            <p:ph idx="1"/>
          </p:nvPr>
        </p:nvSpPr>
        <p:spPr>
          <a:xfrm>
            <a:off x="457200" y="1071563"/>
            <a:ext cx="8229600" cy="5286375"/>
          </a:xfrm>
        </p:spPr>
        <p:txBody>
          <a:bodyPr/>
          <a:lstStyle/>
          <a:p>
            <a:pPr marL="514350" indent="-514350">
              <a:buFont typeface="Arial Black" pitchFamily="34" charset="0"/>
              <a:buAutoNum type="arabicPeriod"/>
            </a:pPr>
            <a:r>
              <a:rPr lang="cs-CZ" smtClean="0"/>
              <a:t>Stanovíme nulovou a alternativní hypotézu</a:t>
            </a:r>
          </a:p>
          <a:p>
            <a:pPr marL="514350" indent="-514350">
              <a:buFont typeface="Arial Black" pitchFamily="34" charset="0"/>
              <a:buAutoNum type="arabicPeriod"/>
            </a:pPr>
            <a:r>
              <a:rPr lang="cs-CZ" smtClean="0"/>
              <a:t>Zvolíme hladinu významnosti</a:t>
            </a:r>
          </a:p>
          <a:p>
            <a:pPr marL="514350" indent="-514350">
              <a:buFont typeface="Arial Black" pitchFamily="34" charset="0"/>
              <a:buAutoNum type="arabicPeriod"/>
            </a:pPr>
            <a:r>
              <a:rPr lang="cs-CZ" smtClean="0"/>
              <a:t>Vybereme vhodný test</a:t>
            </a:r>
          </a:p>
          <a:p>
            <a:pPr marL="514350" indent="-514350">
              <a:buFont typeface="Arial Black" pitchFamily="34" charset="0"/>
              <a:buAutoNum type="arabicPeriod"/>
            </a:pPr>
            <a:r>
              <a:rPr lang="cs-CZ" smtClean="0"/>
              <a:t>Ověříme, zda jsou splněny podmínky pro použití testu</a:t>
            </a:r>
          </a:p>
          <a:p>
            <a:pPr marL="514350" indent="-514350">
              <a:buFont typeface="Arial Black" pitchFamily="34" charset="0"/>
              <a:buAutoNum type="arabicPeriod"/>
            </a:pPr>
            <a:r>
              <a:rPr lang="cs-CZ" smtClean="0"/>
              <a:t>Vypočítáme testovací charakteristiku</a:t>
            </a:r>
          </a:p>
          <a:p>
            <a:pPr marL="514350" indent="-514350">
              <a:buFont typeface="Arial Black" pitchFamily="34" charset="0"/>
              <a:buAutoNum type="arabicPeriod"/>
            </a:pPr>
            <a:r>
              <a:rPr lang="cs-CZ" smtClean="0">
                <a:solidFill>
                  <a:srgbClr val="C00000"/>
                </a:solidFill>
              </a:rPr>
              <a:t>Srovnáme ji s odpovídajícími kritickými hodnotami</a:t>
            </a:r>
          </a:p>
        </p:txBody>
      </p:sp>
      <p:sp>
        <p:nvSpPr>
          <p:cNvPr id="48131" name="Zástupný symbol pro obsah 2"/>
          <p:cNvSpPr txBox="1">
            <a:spLocks/>
          </p:cNvSpPr>
          <p:nvPr/>
        </p:nvSpPr>
        <p:spPr bwMode="auto">
          <a:xfrm>
            <a:off x="609600" y="1223963"/>
            <a:ext cx="8229600" cy="528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endParaRPr lang="cs-CZ" sz="3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625" y="1357313"/>
            <a:ext cx="8229600" cy="142875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cs-CZ" sz="3600" b="1" dirty="0" smtClean="0">
                <a:solidFill>
                  <a:srgbClr val="0000CC"/>
                </a:solidFill>
              </a:rPr>
              <a:t>Příklad: SROVNÁVÁNÍ PRŮMĚRŮ</a:t>
            </a:r>
            <a:r>
              <a:rPr lang="cs-CZ" sz="3600" dirty="0" smtClean="0">
                <a:solidFill>
                  <a:srgbClr val="0000CC"/>
                </a:solidFill>
              </a:rPr>
              <a:t/>
            </a:r>
            <a:br>
              <a:rPr lang="cs-CZ" sz="3600" dirty="0" smtClean="0">
                <a:solidFill>
                  <a:srgbClr val="0000CC"/>
                </a:solidFill>
              </a:rPr>
            </a:br>
            <a:r>
              <a:rPr lang="cs-CZ" b="1" dirty="0" smtClean="0">
                <a:solidFill>
                  <a:srgbClr val="0000CC"/>
                </a:solidFill>
              </a:rPr>
              <a:t> </a:t>
            </a:r>
            <a:r>
              <a:rPr lang="cs-CZ" dirty="0" smtClean="0">
                <a:solidFill>
                  <a:srgbClr val="0000CC"/>
                </a:solidFill>
              </a:rPr>
              <a:t/>
            </a:r>
            <a:br>
              <a:rPr lang="cs-CZ" dirty="0" smtClean="0">
                <a:solidFill>
                  <a:srgbClr val="0000CC"/>
                </a:solidFill>
              </a:rPr>
            </a:br>
            <a:endParaRPr lang="cs-CZ" dirty="0">
              <a:solidFill>
                <a:srgbClr val="0000CC"/>
              </a:solidFill>
            </a:endParaRPr>
          </a:p>
        </p:txBody>
      </p:sp>
      <p:sp>
        <p:nvSpPr>
          <p:cNvPr id="3" name="Zástupný symbol pro obsah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428596" y="1428736"/>
            <a:ext cx="8229600" cy="5268931"/>
          </a:xfrm>
          <a:blipFill rotWithShape="1">
            <a:blip r:embed="rId2"/>
            <a:stretch>
              <a:fillRect l="-889" t="-578" r="-148"/>
            </a:stretch>
          </a:blip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625" y="571500"/>
            <a:ext cx="8229600" cy="85725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000" b="1" dirty="0">
                <a:solidFill>
                  <a:srgbClr val="0000CC"/>
                </a:solidFill>
              </a:rPr>
              <a:t>TESTOVÁNÍ STATISTICKÝCH HYPOTÉZ</a:t>
            </a:r>
            <a:r>
              <a:rPr lang="cs-CZ" dirty="0">
                <a:solidFill>
                  <a:srgbClr val="0000CC"/>
                </a:solidFill>
              </a:rPr>
              <a:t/>
            </a:r>
            <a:br>
              <a:rPr lang="cs-CZ" dirty="0">
                <a:solidFill>
                  <a:srgbClr val="0000CC"/>
                </a:solidFill>
              </a:rPr>
            </a:br>
            <a:endParaRPr lang="cs-CZ" dirty="0">
              <a:solidFill>
                <a:srgbClr val="0000CC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71563"/>
            <a:ext cx="8229600" cy="5286375"/>
          </a:xfrm>
        </p:spPr>
        <p:txBody>
          <a:bodyPr rtlCol="0">
            <a:normAutofit fontScale="92500"/>
          </a:bodyPr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/>
              <a:t>Stanovíme nulovou a alternativní hypotézu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/>
              <a:t>Zvolíme hladinu významnosti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/>
              <a:t>Vybereme vhodný test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/>
              <a:t>Ověříme, zda jsou splněny podmínky pro použití testu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/>
              <a:t>Vypočítáme testovací charakteristiku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/>
              <a:t>Srovnáme ji s odpovídajícími kritickými hodnotami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>
                <a:solidFill>
                  <a:srgbClr val="C00000"/>
                </a:solidFill>
              </a:rPr>
              <a:t>Zamítneme nebo nezamítneme nulovou </a:t>
            </a:r>
            <a:r>
              <a:rPr lang="cs-CZ" dirty="0" smtClean="0">
                <a:solidFill>
                  <a:srgbClr val="C00000"/>
                </a:solidFill>
              </a:rPr>
              <a:t>hypotézu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50179" name="Zástupný symbol pro obsah 2"/>
          <p:cNvSpPr txBox="1">
            <a:spLocks/>
          </p:cNvSpPr>
          <p:nvPr/>
        </p:nvSpPr>
        <p:spPr bwMode="auto">
          <a:xfrm>
            <a:off x="609600" y="1223963"/>
            <a:ext cx="8229600" cy="528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endParaRPr lang="cs-CZ" sz="3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>
                <a:solidFill>
                  <a:srgbClr val="0000CC"/>
                </a:solidFill>
              </a:rPr>
              <a:t>JAK ROZHODUJEME?</a:t>
            </a:r>
          </a:p>
        </p:txBody>
      </p:sp>
      <p:sp>
        <p:nvSpPr>
          <p:cNvPr id="5120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smtClean="0">
                <a:solidFill>
                  <a:srgbClr val="C00000"/>
                </a:solidFill>
              </a:rPr>
              <a:t>Nezamítnutí H</a:t>
            </a:r>
            <a:r>
              <a:rPr lang="cs-CZ" sz="2800" b="1" baseline="-25000" smtClean="0">
                <a:solidFill>
                  <a:srgbClr val="C00000"/>
                </a:solidFill>
              </a:rPr>
              <a:t>0</a:t>
            </a:r>
            <a:r>
              <a:rPr lang="cs-CZ" sz="2800" smtClean="0"/>
              <a:t>– rozdíly nepřesahují velikost rozdílů způsobených náhodou, </a:t>
            </a:r>
            <a:r>
              <a:rPr lang="cs-CZ" sz="2800" b="1" smtClean="0">
                <a:solidFill>
                  <a:srgbClr val="C00000"/>
                </a:solidFill>
              </a:rPr>
              <a:t>ale</a:t>
            </a:r>
            <a:r>
              <a:rPr lang="cs-CZ" sz="2800" smtClean="0"/>
              <a:t> mohla nastat tzv. chyba druhého typu. </a:t>
            </a:r>
          </a:p>
          <a:p>
            <a:pPr>
              <a:buFont typeface="Arial" charset="0"/>
              <a:buNone/>
            </a:pPr>
            <a:endParaRPr lang="cs-CZ" sz="2800" smtClean="0"/>
          </a:p>
          <a:p>
            <a:r>
              <a:rPr lang="cs-CZ" sz="2800" b="1" smtClean="0">
                <a:solidFill>
                  <a:srgbClr val="C00000"/>
                </a:solidFill>
              </a:rPr>
              <a:t>Zamítnutí H</a:t>
            </a:r>
            <a:r>
              <a:rPr lang="cs-CZ" sz="2800" b="1" baseline="-25000" smtClean="0">
                <a:solidFill>
                  <a:srgbClr val="C00000"/>
                </a:solidFill>
              </a:rPr>
              <a:t>0</a:t>
            </a:r>
            <a:r>
              <a:rPr lang="cs-CZ" sz="2800" smtClean="0"/>
              <a:t>– pravděpodobnost, že rozdíl mezi průměry je způsoben náhodou je tak malá, že tuto možnost zamítáme – a přijímáme alternativní hypotézu (riziko chyby prvního typu).</a:t>
            </a:r>
          </a:p>
          <a:p>
            <a:endParaRPr lang="cs-CZ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>
                <a:solidFill>
                  <a:srgbClr val="0000CC"/>
                </a:solidFill>
              </a:rPr>
              <a:t>JAK ROZHODUJEME?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28625" y="2071688"/>
          <a:ext cx="8229600" cy="29321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43200"/>
                <a:gridCol w="2743200"/>
                <a:gridCol w="2743200"/>
              </a:tblGrid>
              <a:tr h="642942">
                <a:tc>
                  <a:txBody>
                    <a:bodyPr/>
                    <a:lstStyle/>
                    <a:p>
                      <a:endParaRPr lang="cs-CZ" sz="2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b="1" dirty="0" smtClean="0">
                          <a:solidFill>
                            <a:srgbClr val="C00000"/>
                          </a:solidFill>
                        </a:rPr>
                        <a:t>Skutečnost</a:t>
                      </a:r>
                      <a:endParaRPr lang="cs-CZ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642942">
                <a:tc>
                  <a:txBody>
                    <a:bodyPr/>
                    <a:lstStyle/>
                    <a:p>
                      <a:r>
                        <a:rPr lang="cs-CZ" sz="2400" b="1" dirty="0" smtClean="0">
                          <a:solidFill>
                            <a:srgbClr val="0000CC"/>
                          </a:solidFill>
                        </a:rPr>
                        <a:t>Naše rozhodnutí</a:t>
                      </a:r>
                      <a:endParaRPr lang="cs-CZ" sz="2400" b="1" dirty="0">
                        <a:solidFill>
                          <a:srgbClr val="0000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="1" dirty="0" smtClean="0">
                          <a:solidFill>
                            <a:srgbClr val="C00000"/>
                          </a:solidFill>
                        </a:rPr>
                        <a:t>H</a:t>
                      </a:r>
                      <a:r>
                        <a:rPr lang="cs-CZ" sz="2400" b="1" baseline="-25000" dirty="0" smtClean="0">
                          <a:solidFill>
                            <a:srgbClr val="C00000"/>
                          </a:solidFill>
                        </a:rPr>
                        <a:t>0 </a:t>
                      </a:r>
                      <a:r>
                        <a:rPr lang="cs-CZ" sz="2400" b="1" baseline="0" dirty="0" smtClean="0">
                          <a:solidFill>
                            <a:srgbClr val="C00000"/>
                          </a:solidFill>
                        </a:rPr>
                        <a:t> neplatí</a:t>
                      </a:r>
                      <a:endParaRPr lang="cs-CZ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dirty="0" smtClean="0">
                          <a:solidFill>
                            <a:srgbClr val="C00000"/>
                          </a:solidFill>
                        </a:rPr>
                        <a:t>H</a:t>
                      </a:r>
                      <a:r>
                        <a:rPr lang="cs-CZ" sz="2400" b="1" baseline="-25000" dirty="0" smtClean="0">
                          <a:solidFill>
                            <a:srgbClr val="C00000"/>
                          </a:solidFill>
                        </a:rPr>
                        <a:t>0 </a:t>
                      </a:r>
                      <a:r>
                        <a:rPr lang="cs-CZ" sz="2400" b="1" baseline="0" dirty="0" smtClean="0">
                          <a:solidFill>
                            <a:srgbClr val="C00000"/>
                          </a:solidFill>
                        </a:rPr>
                        <a:t> platí</a:t>
                      </a:r>
                      <a:endParaRPr lang="cs-CZ" sz="2400" b="1" dirty="0" smtClean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64294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dirty="0" smtClean="0">
                          <a:solidFill>
                            <a:srgbClr val="0000CC"/>
                          </a:solidFill>
                        </a:rPr>
                        <a:t>Zamítáme H</a:t>
                      </a:r>
                      <a:r>
                        <a:rPr lang="cs-CZ" sz="2400" b="1" baseline="-25000" dirty="0" smtClean="0">
                          <a:solidFill>
                            <a:srgbClr val="0000CC"/>
                          </a:solidFill>
                        </a:rPr>
                        <a:t>0 </a:t>
                      </a:r>
                      <a:endParaRPr lang="cs-CZ" sz="2400" b="1" dirty="0" smtClean="0">
                        <a:solidFill>
                          <a:srgbClr val="0000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="1" dirty="0" smtClean="0"/>
                        <a:t>Správné rozhodnutí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dirty="0" smtClean="0"/>
                        <a:t>Chyba I. typu</a:t>
                      </a:r>
                    </a:p>
                  </a:txBody>
                  <a:tcPr/>
                </a:tc>
              </a:tr>
              <a:tr h="64294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dirty="0" smtClean="0">
                          <a:solidFill>
                            <a:srgbClr val="0000CC"/>
                          </a:solidFill>
                        </a:rPr>
                        <a:t>Nezamítáme H</a:t>
                      </a:r>
                      <a:r>
                        <a:rPr lang="cs-CZ" sz="2400" b="1" baseline="-25000" dirty="0" smtClean="0">
                          <a:solidFill>
                            <a:srgbClr val="0000CC"/>
                          </a:solidFill>
                        </a:rPr>
                        <a:t>0 </a:t>
                      </a:r>
                      <a:endParaRPr lang="cs-CZ" sz="2400" b="1" dirty="0" smtClean="0">
                        <a:solidFill>
                          <a:srgbClr val="0000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="1" dirty="0" smtClean="0"/>
                        <a:t>Chyba II. typu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dirty="0" smtClean="0"/>
                        <a:t>Správné rozhodnutí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Nadpis 1"/>
          <p:cNvSpPr>
            <a:spLocks noGrp="1"/>
          </p:cNvSpPr>
          <p:nvPr>
            <p:ph type="title"/>
          </p:nvPr>
        </p:nvSpPr>
        <p:spPr>
          <a:xfrm>
            <a:off x="428625" y="285750"/>
            <a:ext cx="8229600" cy="857250"/>
          </a:xfrm>
        </p:spPr>
        <p:txBody>
          <a:bodyPr/>
          <a:lstStyle/>
          <a:p>
            <a:r>
              <a:rPr lang="cs-CZ" b="1" smtClean="0">
                <a:solidFill>
                  <a:srgbClr val="0000CC"/>
                </a:solidFill>
              </a:rPr>
              <a:t>JAK ROZHODUJEME?</a:t>
            </a:r>
            <a:endParaRPr lang="cs-CZ" smtClean="0">
              <a:solidFill>
                <a:srgbClr val="0000CC"/>
              </a:solidFill>
            </a:endParaRPr>
          </a:p>
        </p:txBody>
      </p:sp>
      <p:sp>
        <p:nvSpPr>
          <p:cNvPr id="53250" name="Zástupný symbol pro obsah 2"/>
          <p:cNvSpPr>
            <a:spLocks noGrp="1"/>
          </p:cNvSpPr>
          <p:nvPr>
            <p:ph idx="1"/>
          </p:nvPr>
        </p:nvSpPr>
        <p:spPr>
          <a:xfrm>
            <a:off x="500063" y="1143000"/>
            <a:ext cx="8229600" cy="5286375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cs-CZ" sz="2800" b="1" smtClean="0">
                <a:solidFill>
                  <a:srgbClr val="C00000"/>
                </a:solidFill>
              </a:rPr>
              <a:t>P-value	</a:t>
            </a:r>
            <a:endParaRPr lang="cs-CZ" sz="2800" smtClean="0">
              <a:solidFill>
                <a:srgbClr val="C00000"/>
              </a:solidFill>
            </a:endParaRPr>
          </a:p>
          <a:p>
            <a:r>
              <a:rPr lang="cs-CZ" sz="2800" smtClean="0"/>
              <a:t>udává </a:t>
            </a:r>
            <a:r>
              <a:rPr lang="cs-CZ" sz="2800" smtClean="0">
                <a:solidFill>
                  <a:srgbClr val="C00000"/>
                </a:solidFill>
              </a:rPr>
              <a:t>pravděpodobnost, že hodnocený rozdíl je způsoben náhodou</a:t>
            </a:r>
          </a:p>
          <a:p>
            <a:r>
              <a:rPr lang="cs-CZ" sz="2800" smtClean="0"/>
              <a:t>pokud je menší než zvolená hladina významnosti, nulovou hypotézu zamítáme, pokud je větší nulovou hypotézu nezamítáme</a:t>
            </a:r>
          </a:p>
          <a:p>
            <a:r>
              <a:rPr lang="cs-CZ" sz="2800" smtClean="0"/>
              <a:t>Např.:  </a:t>
            </a:r>
            <a:r>
              <a:rPr lang="el-GR" sz="2800" smtClean="0"/>
              <a:t>α</a:t>
            </a:r>
            <a:r>
              <a:rPr lang="cs-CZ" sz="2800" smtClean="0"/>
              <a:t> = 5% (pravděpodobnost platnosti H</a:t>
            </a:r>
            <a:r>
              <a:rPr lang="cs-CZ" sz="2800" baseline="-25000" smtClean="0"/>
              <a:t>0</a:t>
            </a:r>
            <a:r>
              <a:rPr lang="cs-CZ" sz="2800" smtClean="0"/>
              <a:t>)</a:t>
            </a:r>
          </a:p>
          <a:p>
            <a:pPr lvl="3">
              <a:buFont typeface="Arial" charset="0"/>
              <a:buNone/>
            </a:pPr>
            <a:r>
              <a:rPr lang="cs-CZ" sz="2800" smtClean="0"/>
              <a:t> p-value = 0,00073, zamítáme H</a:t>
            </a:r>
            <a:r>
              <a:rPr lang="cs-CZ" sz="2800" baseline="-25000" smtClean="0"/>
              <a:t>0</a:t>
            </a:r>
            <a:endParaRPr lang="cs-CZ" sz="2800" smtClean="0"/>
          </a:p>
          <a:p>
            <a:pPr lvl="3">
              <a:buFont typeface="Arial" charset="0"/>
              <a:buNone/>
            </a:pPr>
            <a:r>
              <a:rPr lang="cs-CZ" sz="2800" smtClean="0"/>
              <a:t> p-value = 0,07300, nezamítáme H</a:t>
            </a:r>
            <a:r>
              <a:rPr lang="cs-CZ" sz="2800" baseline="-25000" smtClean="0"/>
              <a:t>0</a:t>
            </a:r>
            <a:endParaRPr lang="cs-CZ" sz="2800" smtClean="0"/>
          </a:p>
          <a:p>
            <a:endParaRPr lang="cs-CZ" sz="2800" smtClean="0"/>
          </a:p>
        </p:txBody>
      </p:sp>
      <p:sp>
        <p:nvSpPr>
          <p:cNvPr id="53251" name="Zástupný symbol pro obsah 2"/>
          <p:cNvSpPr txBox="1">
            <a:spLocks/>
          </p:cNvSpPr>
          <p:nvPr/>
        </p:nvSpPr>
        <p:spPr bwMode="auto">
          <a:xfrm>
            <a:off x="609600" y="1223963"/>
            <a:ext cx="8229600" cy="528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endParaRPr lang="cs-CZ" sz="3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625" y="1357313"/>
            <a:ext cx="8229600" cy="142875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cs-CZ" sz="3600" b="1" dirty="0" smtClean="0">
                <a:solidFill>
                  <a:srgbClr val="0000CC"/>
                </a:solidFill>
              </a:rPr>
              <a:t>Příklad: SROVNÁVÁNÍ PRŮMĚRŮ</a:t>
            </a:r>
            <a:r>
              <a:rPr lang="cs-CZ" sz="3600" dirty="0" smtClean="0">
                <a:solidFill>
                  <a:srgbClr val="0000CC"/>
                </a:solidFill>
              </a:rPr>
              <a:t/>
            </a:r>
            <a:br>
              <a:rPr lang="cs-CZ" sz="3600" dirty="0" smtClean="0">
                <a:solidFill>
                  <a:srgbClr val="0000CC"/>
                </a:solidFill>
              </a:rPr>
            </a:br>
            <a:r>
              <a:rPr lang="cs-CZ" b="1" dirty="0" smtClean="0">
                <a:solidFill>
                  <a:srgbClr val="0000CC"/>
                </a:solidFill>
              </a:rPr>
              <a:t> </a:t>
            </a:r>
            <a:r>
              <a:rPr lang="cs-CZ" dirty="0" smtClean="0">
                <a:solidFill>
                  <a:srgbClr val="0000CC"/>
                </a:solidFill>
              </a:rPr>
              <a:t/>
            </a:r>
            <a:br>
              <a:rPr lang="cs-CZ" dirty="0" smtClean="0">
                <a:solidFill>
                  <a:srgbClr val="0000CC"/>
                </a:solidFill>
              </a:rPr>
            </a:br>
            <a:endParaRPr lang="cs-CZ" dirty="0">
              <a:solidFill>
                <a:srgbClr val="0000CC"/>
              </a:solidFill>
            </a:endParaRPr>
          </a:p>
        </p:txBody>
      </p:sp>
      <p:sp>
        <p:nvSpPr>
          <p:cNvPr id="3" name="Zástupný symbol pro obsah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395536" y="1268760"/>
            <a:ext cx="8229600" cy="5268931"/>
          </a:xfrm>
          <a:blipFill rotWithShape="1">
            <a:blip r:embed="rId2"/>
            <a:stretch>
              <a:fillRect l="-815" t="-1042" r="-815"/>
            </a:stretch>
          </a:blip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Nadpis 1"/>
          <p:cNvSpPr>
            <a:spLocks noGrp="1"/>
          </p:cNvSpPr>
          <p:nvPr>
            <p:ph type="title"/>
          </p:nvPr>
        </p:nvSpPr>
        <p:spPr>
          <a:xfrm>
            <a:off x="428625" y="571500"/>
            <a:ext cx="8229600" cy="857250"/>
          </a:xfrm>
        </p:spPr>
        <p:txBody>
          <a:bodyPr/>
          <a:lstStyle/>
          <a:p>
            <a:r>
              <a:rPr lang="cs-CZ" sz="3600" b="1" smtClean="0">
                <a:solidFill>
                  <a:srgbClr val="0000CC"/>
                </a:solidFill>
              </a:rPr>
              <a:t>TESTOVÁNÍ STATISTICKÝCH HYPOTÉZ</a:t>
            </a:r>
            <a:r>
              <a:rPr lang="cs-CZ" sz="3600" smtClean="0">
                <a:solidFill>
                  <a:srgbClr val="0000CC"/>
                </a:solidFill>
              </a:rPr>
              <a:t/>
            </a:r>
            <a:br>
              <a:rPr lang="cs-CZ" sz="3600" smtClean="0">
                <a:solidFill>
                  <a:srgbClr val="0000CC"/>
                </a:solidFill>
              </a:rPr>
            </a:br>
            <a:endParaRPr lang="cs-CZ" sz="3600" smtClean="0">
              <a:solidFill>
                <a:srgbClr val="0000CC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71563"/>
            <a:ext cx="8229600" cy="5286375"/>
          </a:xfrm>
        </p:spPr>
        <p:txBody>
          <a:bodyPr rtlCol="0">
            <a:normAutofit fontScale="92500" lnSpcReduction="10000"/>
          </a:bodyPr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/>
              <a:t>Stanovíme nulovou a alternativní hypotézu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/>
              <a:t>Zvolíme hladinu významnosti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/>
              <a:t>Vybereme vhodný test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/>
              <a:t>Ověříme, zda jsou splněny podmínky pro použití testu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/>
              <a:t>Vypočítáme testovací charakteristiku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/>
              <a:t>Srovnáme ji s odpovídajícími kritickými hodnotami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/>
              <a:t>Zamítneme nebo nezamítneme nulovou hypotézu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>
                <a:solidFill>
                  <a:srgbClr val="C00000"/>
                </a:solidFill>
              </a:rPr>
              <a:t>Výsledky interpretujeme</a:t>
            </a:r>
          </a:p>
        </p:txBody>
      </p:sp>
      <p:sp>
        <p:nvSpPr>
          <p:cNvPr id="55299" name="Zástupný symbol pro obsah 2"/>
          <p:cNvSpPr txBox="1">
            <a:spLocks/>
          </p:cNvSpPr>
          <p:nvPr/>
        </p:nvSpPr>
        <p:spPr bwMode="auto">
          <a:xfrm>
            <a:off x="609600" y="1223963"/>
            <a:ext cx="8229600" cy="528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endParaRPr lang="cs-CZ" sz="3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>
          <a:xfrm>
            <a:off x="323850" y="115888"/>
            <a:ext cx="8229600" cy="1011237"/>
          </a:xfrm>
        </p:spPr>
        <p:txBody>
          <a:bodyPr/>
          <a:lstStyle/>
          <a:p>
            <a:pPr algn="l"/>
            <a:r>
              <a:rPr lang="cs-CZ" sz="3200" b="1" smtClean="0">
                <a:solidFill>
                  <a:srgbClr val="0000CC"/>
                </a:solidFill>
              </a:rPr>
              <a:t>Příklad:</a:t>
            </a:r>
            <a:r>
              <a:rPr lang="cs-CZ" sz="3200" smtClean="0">
                <a:solidFill>
                  <a:srgbClr val="0000CC"/>
                </a:solidFill>
              </a:rPr>
              <a:t/>
            </a:r>
            <a:br>
              <a:rPr lang="cs-CZ" sz="3200" smtClean="0">
                <a:solidFill>
                  <a:srgbClr val="0000CC"/>
                </a:solidFill>
              </a:rPr>
            </a:br>
            <a:endParaRPr lang="cs-CZ" sz="3200" smtClean="0">
              <a:solidFill>
                <a:srgbClr val="0000CC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288" y="692150"/>
            <a:ext cx="8569325" cy="5832475"/>
          </a:xfrm>
        </p:spPr>
        <p:txBody>
          <a:bodyPr rtlCol="0">
            <a:normAutofit fontScale="92500" lnSpcReduction="20000"/>
          </a:bodyPr>
          <a:lstStyle/>
          <a:p>
            <a:pPr marL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600" b="1" dirty="0" smtClean="0"/>
              <a:t>Je vhodné použít </a:t>
            </a:r>
            <a:r>
              <a:rPr lang="cs-CZ" sz="2600" b="1" dirty="0"/>
              <a:t>pro hodnocení hladiny cholesterolu různých norem s přihlédnutím k věku?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600" dirty="0"/>
              <a:t> 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600" dirty="0">
                <a:solidFill>
                  <a:srgbClr val="C00000"/>
                </a:solidFill>
              </a:rPr>
              <a:t>Muži 20-30 let:  </a:t>
            </a:r>
            <a:r>
              <a:rPr lang="cs-CZ" sz="2600" dirty="0" smtClean="0"/>
              <a:t>n</a:t>
            </a:r>
            <a:r>
              <a:rPr lang="cs-CZ" sz="2600" baseline="-25000" dirty="0" smtClean="0"/>
              <a:t>1</a:t>
            </a:r>
            <a:r>
              <a:rPr lang="cs-CZ" sz="2600" dirty="0" smtClean="0"/>
              <a:t> </a:t>
            </a:r>
            <a:r>
              <a:rPr lang="cs-CZ" sz="2600" dirty="0"/>
              <a:t>= </a:t>
            </a:r>
            <a:r>
              <a:rPr lang="cs-CZ" sz="2600" dirty="0" smtClean="0"/>
              <a:t>50   m</a:t>
            </a:r>
            <a:r>
              <a:rPr lang="cs-CZ" sz="2600" baseline="-25000" dirty="0" smtClean="0"/>
              <a:t>1</a:t>
            </a:r>
            <a:r>
              <a:rPr lang="cs-CZ" sz="2600" dirty="0" smtClean="0"/>
              <a:t> </a:t>
            </a:r>
            <a:r>
              <a:rPr lang="cs-CZ" sz="2600" dirty="0"/>
              <a:t>= 4,57  </a:t>
            </a:r>
            <a:r>
              <a:rPr lang="cs-CZ" sz="2600" dirty="0" smtClean="0"/>
              <a:t> s</a:t>
            </a:r>
            <a:r>
              <a:rPr lang="cs-CZ" sz="2600" baseline="-25000" dirty="0" smtClean="0"/>
              <a:t>1</a:t>
            </a:r>
            <a:r>
              <a:rPr lang="cs-CZ" sz="2600" dirty="0" smtClean="0"/>
              <a:t> </a:t>
            </a:r>
            <a:r>
              <a:rPr lang="cs-CZ" sz="2600" dirty="0"/>
              <a:t>= 0,70  </a:t>
            </a:r>
            <a:r>
              <a:rPr lang="cs-CZ" sz="2600" dirty="0" smtClean="0"/>
              <a:t>  SE</a:t>
            </a:r>
            <a:r>
              <a:rPr lang="cs-CZ" sz="2600" baseline="-25000" dirty="0" smtClean="0"/>
              <a:t>1</a:t>
            </a:r>
            <a:r>
              <a:rPr lang="cs-CZ" sz="2600" dirty="0" smtClean="0"/>
              <a:t> </a:t>
            </a:r>
            <a:r>
              <a:rPr lang="cs-CZ" sz="2600" dirty="0"/>
              <a:t>= 0,10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600" dirty="0">
                <a:solidFill>
                  <a:srgbClr val="C00000"/>
                </a:solidFill>
              </a:rPr>
              <a:t>Muži 40-50 let:</a:t>
            </a:r>
            <a:r>
              <a:rPr lang="cs-CZ" sz="2600" dirty="0">
                <a:solidFill>
                  <a:srgbClr val="92D050"/>
                </a:solidFill>
              </a:rPr>
              <a:t>  </a:t>
            </a:r>
            <a:r>
              <a:rPr lang="cs-CZ" sz="2600" dirty="0" smtClean="0"/>
              <a:t>n</a:t>
            </a:r>
            <a:r>
              <a:rPr lang="cs-CZ" sz="2600" baseline="-25000" dirty="0" smtClean="0"/>
              <a:t>2</a:t>
            </a:r>
            <a:r>
              <a:rPr lang="cs-CZ" sz="2600" dirty="0" smtClean="0"/>
              <a:t>= 60</a:t>
            </a:r>
            <a:r>
              <a:rPr lang="cs-CZ" sz="2600" dirty="0"/>
              <a:t> </a:t>
            </a:r>
            <a:r>
              <a:rPr lang="cs-CZ" sz="2600" dirty="0" smtClean="0"/>
              <a:t>   m</a:t>
            </a:r>
            <a:r>
              <a:rPr lang="cs-CZ" sz="2600" baseline="-25000" dirty="0" smtClean="0"/>
              <a:t>2</a:t>
            </a:r>
            <a:r>
              <a:rPr lang="cs-CZ" sz="2600" dirty="0" smtClean="0"/>
              <a:t> </a:t>
            </a:r>
            <a:r>
              <a:rPr lang="cs-CZ" sz="2600" dirty="0"/>
              <a:t>= 5,42   </a:t>
            </a:r>
            <a:r>
              <a:rPr lang="cs-CZ" sz="2600" dirty="0" smtClean="0"/>
              <a:t>s</a:t>
            </a:r>
            <a:r>
              <a:rPr lang="cs-CZ" sz="2600" baseline="-25000" dirty="0" smtClean="0"/>
              <a:t>2</a:t>
            </a:r>
            <a:r>
              <a:rPr lang="cs-CZ" sz="2600" dirty="0" smtClean="0"/>
              <a:t> </a:t>
            </a:r>
            <a:r>
              <a:rPr lang="cs-CZ" sz="2600" dirty="0"/>
              <a:t>= 0,85  </a:t>
            </a:r>
            <a:r>
              <a:rPr lang="cs-CZ" sz="2600" dirty="0" smtClean="0"/>
              <a:t>  SE</a:t>
            </a:r>
            <a:r>
              <a:rPr lang="cs-CZ" sz="2600" baseline="-25000" dirty="0" smtClean="0"/>
              <a:t>2</a:t>
            </a:r>
            <a:r>
              <a:rPr lang="cs-CZ" sz="2600" dirty="0" smtClean="0"/>
              <a:t> </a:t>
            </a:r>
            <a:r>
              <a:rPr lang="cs-CZ" sz="2600" dirty="0"/>
              <a:t>= 0,11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2600" dirty="0" smtClean="0"/>
          </a:p>
          <a:p>
            <a:pPr marL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500" b="1" dirty="0" smtClean="0">
                <a:solidFill>
                  <a:srgbClr val="0000CC"/>
                </a:solidFill>
              </a:rPr>
              <a:t>Statistickou významnost lze odhadnout pomocí intervalů spolehlivosti: </a:t>
            </a:r>
          </a:p>
          <a:p>
            <a:pPr marL="571500" lvl="1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200" dirty="0" smtClean="0"/>
              <a:t>Pokud se </a:t>
            </a:r>
            <a:r>
              <a:rPr lang="cs-CZ" sz="2200" b="1" dirty="0" smtClean="0"/>
              <a:t>intervaly spolehlivosti, které vytvoříme kolem bodových odhadů m</a:t>
            </a:r>
            <a:r>
              <a:rPr lang="cs-CZ" sz="2200" b="1" baseline="-25000" dirty="0" smtClean="0"/>
              <a:t>1 </a:t>
            </a:r>
            <a:r>
              <a:rPr lang="cs-CZ" sz="2200" b="1" dirty="0" smtClean="0"/>
              <a:t>a m</a:t>
            </a:r>
            <a:r>
              <a:rPr lang="cs-CZ" sz="2200" b="1" baseline="-25000" dirty="0" smtClean="0"/>
              <a:t>2</a:t>
            </a:r>
            <a:r>
              <a:rPr lang="cs-CZ" sz="2200" baseline="-25000" dirty="0" smtClean="0"/>
              <a:t> </a:t>
            </a:r>
            <a:r>
              <a:rPr lang="cs-CZ" sz="2200" dirty="0" smtClean="0"/>
              <a:t>překrývají, pak rozdíl mezi nimi není statisticky významný. Naopak, pokud se nepřekrývají, je rozdíl statisticky významný.</a:t>
            </a:r>
          </a:p>
          <a:p>
            <a:pPr marL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200" dirty="0" smtClean="0"/>
              <a:t>	m</a:t>
            </a:r>
            <a:r>
              <a:rPr lang="cs-CZ" sz="2200" baseline="-25000" dirty="0" smtClean="0"/>
              <a:t>1 </a:t>
            </a:r>
            <a:r>
              <a:rPr lang="cs-CZ" sz="2200" dirty="0"/>
              <a:t>= 4,57   </a:t>
            </a:r>
            <a:r>
              <a:rPr lang="cs-CZ" sz="2200" dirty="0">
                <a:solidFill>
                  <a:srgbClr val="C00000"/>
                </a:solidFill>
              </a:rPr>
              <a:t>95% CI (4,37; 4,77)  </a:t>
            </a:r>
            <a:r>
              <a:rPr lang="cs-CZ" sz="2200" dirty="0" smtClean="0"/>
              <a:t>m</a:t>
            </a:r>
            <a:r>
              <a:rPr lang="cs-CZ" sz="2200" baseline="-25000" dirty="0" smtClean="0"/>
              <a:t>2 </a:t>
            </a:r>
            <a:r>
              <a:rPr lang="cs-CZ" sz="2200" dirty="0"/>
              <a:t>= 5,42   </a:t>
            </a:r>
            <a:r>
              <a:rPr lang="cs-CZ" sz="2200" dirty="0">
                <a:solidFill>
                  <a:srgbClr val="0000CC"/>
                </a:solidFill>
              </a:rPr>
              <a:t>95% CI (5,18; 5,66</a:t>
            </a:r>
            <a:r>
              <a:rPr lang="cs-CZ" sz="2200" dirty="0" smtClean="0">
                <a:solidFill>
                  <a:srgbClr val="0000CC"/>
                </a:solidFill>
              </a:rPr>
              <a:t>)</a:t>
            </a:r>
          </a:p>
          <a:p>
            <a:pPr marL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2200" dirty="0" smtClean="0">
              <a:solidFill>
                <a:srgbClr val="0000CC"/>
              </a:solidFill>
            </a:endParaRPr>
          </a:p>
          <a:p>
            <a:pPr marL="571500" lvl="1" indent="-457200" fontAlgn="auto">
              <a:spcAft>
                <a:spcPts val="0"/>
              </a:spcAft>
              <a:buFont typeface="+mj-lt"/>
              <a:buAutoNum type="arabicPeriod" startAt="2"/>
              <a:defRPr/>
            </a:pPr>
            <a:r>
              <a:rPr lang="cs-CZ" sz="2200" dirty="0"/>
              <a:t>Pro řešení úlohy bychom mohli použít i </a:t>
            </a:r>
            <a:r>
              <a:rPr lang="cs-CZ" sz="2200" b="1" dirty="0"/>
              <a:t>intervalový odhad rozdílu průměrů</a:t>
            </a:r>
            <a:r>
              <a:rPr lang="cs-CZ" sz="2200" dirty="0"/>
              <a:t> – pokud CI neobsahuje nulu, je rozdíl statisticky významný</a:t>
            </a:r>
            <a:r>
              <a:rPr lang="cs-CZ" sz="2200" dirty="0" smtClean="0">
                <a:solidFill>
                  <a:srgbClr val="0000CC"/>
                </a:solidFill>
              </a:rPr>
              <a:t>.      </a:t>
            </a:r>
          </a:p>
          <a:p>
            <a:pPr marL="114300" lvl="1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200" dirty="0">
                <a:solidFill>
                  <a:srgbClr val="0000CC"/>
                </a:solidFill>
              </a:rPr>
              <a:t>	</a:t>
            </a:r>
            <a:r>
              <a:rPr lang="cs-CZ" sz="2200" dirty="0" smtClean="0">
                <a:solidFill>
                  <a:srgbClr val="0000CC"/>
                </a:solidFill>
              </a:rPr>
              <a:t>	     95% CI (0,56; 1,14)</a:t>
            </a:r>
            <a:endParaRPr lang="cs-CZ" sz="2200" dirty="0">
              <a:solidFill>
                <a:srgbClr val="0000CC"/>
              </a:solidFill>
            </a:endParaRPr>
          </a:p>
          <a:p>
            <a:pPr marL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2200" dirty="0" smtClean="0">
              <a:solidFill>
                <a:srgbClr val="0000CC"/>
              </a:solidFill>
            </a:endParaRPr>
          </a:p>
          <a:p>
            <a:pPr marL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2200" dirty="0">
              <a:solidFill>
                <a:srgbClr val="0000CC"/>
              </a:solidFill>
            </a:endParaRPr>
          </a:p>
          <a:p>
            <a:pPr marL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2600" dirty="0" smtClean="0"/>
          </a:p>
          <a:p>
            <a:pPr marL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2600" dirty="0" smtClean="0"/>
          </a:p>
          <a:p>
            <a:pPr marL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625" y="1357313"/>
            <a:ext cx="8229600" cy="142875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cs-CZ" sz="3600" b="1" dirty="0" smtClean="0">
                <a:solidFill>
                  <a:srgbClr val="0000CC"/>
                </a:solidFill>
              </a:rPr>
              <a:t>Příklad: SROVNÁVÁNÍ PRŮMĚRŮ</a:t>
            </a:r>
            <a:r>
              <a:rPr lang="cs-CZ" dirty="0" smtClean="0">
                <a:solidFill>
                  <a:srgbClr val="0000CC"/>
                </a:solidFill>
              </a:rPr>
              <a:t/>
            </a:r>
            <a:br>
              <a:rPr lang="cs-CZ" dirty="0" smtClean="0">
                <a:solidFill>
                  <a:srgbClr val="0000CC"/>
                </a:solidFill>
              </a:rPr>
            </a:br>
            <a:r>
              <a:rPr lang="cs-CZ" b="1" dirty="0" smtClean="0">
                <a:solidFill>
                  <a:srgbClr val="0000CC"/>
                </a:solidFill>
              </a:rPr>
              <a:t> </a:t>
            </a:r>
            <a:r>
              <a:rPr lang="cs-CZ" dirty="0" smtClean="0">
                <a:solidFill>
                  <a:srgbClr val="0000CC"/>
                </a:solidFill>
              </a:rPr>
              <a:t/>
            </a:r>
            <a:br>
              <a:rPr lang="cs-CZ" dirty="0" smtClean="0">
                <a:solidFill>
                  <a:srgbClr val="0000CC"/>
                </a:solidFill>
              </a:rPr>
            </a:br>
            <a:endParaRPr lang="cs-CZ" dirty="0">
              <a:solidFill>
                <a:srgbClr val="0000CC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625" y="1428750"/>
            <a:ext cx="8229600" cy="5268913"/>
          </a:xfrm>
        </p:spPr>
        <p:txBody>
          <a:bodyPr rtlCol="0">
            <a:normAutofit/>
          </a:bodyPr>
          <a:lstStyle/>
          <a:p>
            <a:pPr marL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b="1" dirty="0" smtClean="0"/>
              <a:t>Je </a:t>
            </a:r>
            <a:r>
              <a:rPr lang="cs-CZ" sz="2400" b="1" dirty="0"/>
              <a:t>vhodné </a:t>
            </a:r>
            <a:r>
              <a:rPr lang="cs-CZ" sz="2400" b="1" dirty="0" smtClean="0"/>
              <a:t>použít pro hodnocení hladiny cholesterolu různých norem s přihlédnutím k věku?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 smtClean="0"/>
              <a:t> 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 smtClean="0"/>
              <a:t>Muži 20-30 let:  n</a:t>
            </a:r>
            <a:r>
              <a:rPr lang="cs-CZ" sz="2400" baseline="-25000" dirty="0" smtClean="0"/>
              <a:t>1</a:t>
            </a:r>
            <a:r>
              <a:rPr lang="cs-CZ" sz="2400" dirty="0" smtClean="0"/>
              <a:t> = 50   m</a:t>
            </a:r>
            <a:r>
              <a:rPr lang="cs-CZ" sz="2400" baseline="-25000" dirty="0" smtClean="0"/>
              <a:t>1</a:t>
            </a:r>
            <a:r>
              <a:rPr lang="cs-CZ" sz="2400" dirty="0" smtClean="0"/>
              <a:t> = 4,57   s</a:t>
            </a:r>
            <a:r>
              <a:rPr lang="cs-CZ" sz="2400" baseline="-25000" dirty="0" smtClean="0"/>
              <a:t>1</a:t>
            </a:r>
            <a:r>
              <a:rPr lang="cs-CZ" sz="2400" dirty="0" smtClean="0"/>
              <a:t> = 0,70    SE</a:t>
            </a:r>
            <a:r>
              <a:rPr lang="cs-CZ" sz="2400" baseline="-25000" dirty="0" smtClean="0"/>
              <a:t>1</a:t>
            </a:r>
            <a:r>
              <a:rPr lang="cs-CZ" sz="2400" dirty="0" smtClean="0"/>
              <a:t> = 0,10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 smtClean="0"/>
              <a:t>Muži 40-50 let:  n</a:t>
            </a:r>
            <a:r>
              <a:rPr lang="cs-CZ" sz="2400" baseline="-25000" dirty="0" smtClean="0"/>
              <a:t>2</a:t>
            </a:r>
            <a:r>
              <a:rPr lang="cs-CZ" sz="2400" dirty="0" smtClean="0"/>
              <a:t>= 60    m</a:t>
            </a:r>
            <a:r>
              <a:rPr lang="cs-CZ" sz="2400" baseline="-25000" dirty="0" smtClean="0"/>
              <a:t>2</a:t>
            </a:r>
            <a:r>
              <a:rPr lang="cs-CZ" sz="2400" dirty="0" smtClean="0"/>
              <a:t> = 5,42   s</a:t>
            </a:r>
            <a:r>
              <a:rPr lang="cs-CZ" sz="2400" baseline="-25000" dirty="0" smtClean="0"/>
              <a:t>2</a:t>
            </a:r>
            <a:r>
              <a:rPr lang="cs-CZ" sz="2400" dirty="0" smtClean="0"/>
              <a:t> = 0,85    SE</a:t>
            </a:r>
            <a:r>
              <a:rPr lang="cs-CZ" sz="2400" baseline="-25000" dirty="0" smtClean="0"/>
              <a:t>2</a:t>
            </a:r>
            <a:r>
              <a:rPr lang="cs-CZ" sz="2400" dirty="0" smtClean="0"/>
              <a:t> = 0,11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 smtClean="0"/>
          </a:p>
          <a:p>
            <a:pPr marL="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b="1" dirty="0" smtClean="0">
                <a:solidFill>
                  <a:srgbClr val="1317AD"/>
                </a:solidFill>
                <a:latin typeface="+mj-lt"/>
              </a:rPr>
              <a:t>Interpretace výsledků:</a:t>
            </a:r>
          </a:p>
          <a:p>
            <a:pPr marL="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 smtClean="0"/>
              <a:t>Na 5% hladině významnosti jsme prokázali, že existuje statisticky významný rozdíl v průměrných hodnotách hemoglobinu u dvou srovnávaných věkových skupin.</a:t>
            </a:r>
          </a:p>
          <a:p>
            <a:pPr marL="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/>
          </a:p>
          <a:p>
            <a:pPr marL="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 smtClean="0"/>
              <a:t>K odpovědi na uvedenou otázku je třeba posoudit i </a:t>
            </a:r>
            <a:r>
              <a:rPr lang="cs-CZ" sz="2400" b="1" dirty="0" smtClean="0">
                <a:solidFill>
                  <a:srgbClr val="C00000"/>
                </a:solidFill>
              </a:rPr>
              <a:t>věcnou (klinickou) významnost</a:t>
            </a:r>
            <a:r>
              <a:rPr lang="cs-CZ" sz="2400" dirty="0" smtClean="0"/>
              <a:t> zjištěného rozdílu. </a:t>
            </a:r>
          </a:p>
          <a:p>
            <a:pPr marL="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 smtClean="0"/>
          </a:p>
          <a:p>
            <a:pPr marL="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Nadpis 1"/>
          <p:cNvSpPr>
            <a:spLocks noGrp="1"/>
          </p:cNvSpPr>
          <p:nvPr>
            <p:ph type="title"/>
          </p:nvPr>
        </p:nvSpPr>
        <p:spPr>
          <a:xfrm>
            <a:off x="323850" y="-100013"/>
            <a:ext cx="8229600" cy="1143001"/>
          </a:xfrm>
        </p:spPr>
        <p:txBody>
          <a:bodyPr/>
          <a:lstStyle/>
          <a:p>
            <a:pPr algn="l"/>
            <a:r>
              <a:rPr lang="cs-CZ" sz="3200" b="1" smtClean="0">
                <a:solidFill>
                  <a:srgbClr val="0000CC"/>
                </a:solidFill>
              </a:rPr>
              <a:t>SHRNUTÍ PŘÍKLADU</a:t>
            </a:r>
          </a:p>
        </p:txBody>
      </p:sp>
      <p:sp>
        <p:nvSpPr>
          <p:cNvPr id="3" name="Zástupný symbol pro obsah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323528" y="764704"/>
            <a:ext cx="8229600" cy="5286412"/>
          </a:xfrm>
          <a:blipFill rotWithShape="1">
            <a:blip r:embed="rId3"/>
            <a:stretch>
              <a:fillRect l="-889" t="-576"/>
            </a:stretch>
          </a:blip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>
                <a:noFill/>
              </a:rPr>
              <a:t> </a:t>
            </a:r>
          </a:p>
        </p:txBody>
      </p:sp>
      <p:sp>
        <p:nvSpPr>
          <p:cNvPr id="5734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4000" b="1" dirty="0" smtClean="0">
                <a:solidFill>
                  <a:srgbClr val="0000CC"/>
                </a:solidFill>
              </a:rPr>
              <a:t>Příklad: SROVNÁNÍ PRAVDĚPODOBNOSTÍ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59394" name="Zástupný symbol pro obsah 2"/>
          <p:cNvSpPr>
            <a:spLocks noGrp="1"/>
          </p:cNvSpPr>
          <p:nvPr>
            <p:ph idx="1"/>
          </p:nvPr>
        </p:nvSpPr>
        <p:spPr>
          <a:xfrm>
            <a:off x="468313" y="1557338"/>
            <a:ext cx="8229600" cy="4525962"/>
          </a:xfrm>
        </p:spPr>
        <p:txBody>
          <a:bodyPr/>
          <a:lstStyle/>
          <a:p>
            <a:pPr marL="0">
              <a:buFont typeface="Arial" charset="0"/>
              <a:buNone/>
            </a:pPr>
            <a:r>
              <a:rPr lang="cs-CZ" sz="2800" smtClean="0"/>
              <a:t>Byl sledován výskyt alergií u studentů LF.</a:t>
            </a:r>
          </a:p>
          <a:p>
            <a:pPr marL="0">
              <a:buFont typeface="Arial" charset="0"/>
              <a:buNone/>
            </a:pPr>
            <a:r>
              <a:rPr lang="cs-CZ" sz="2800" smtClean="0">
                <a:solidFill>
                  <a:srgbClr val="1317AD"/>
                </a:solidFill>
              </a:rPr>
              <a:t>Muži:  n</a:t>
            </a:r>
            <a:r>
              <a:rPr lang="cs-CZ" sz="2800" baseline="-25000" smtClean="0">
                <a:solidFill>
                  <a:srgbClr val="1317AD"/>
                </a:solidFill>
              </a:rPr>
              <a:t>1</a:t>
            </a:r>
            <a:r>
              <a:rPr lang="cs-CZ" sz="2800" smtClean="0">
                <a:solidFill>
                  <a:srgbClr val="1317AD"/>
                </a:solidFill>
              </a:rPr>
              <a:t> = 105	 k</a:t>
            </a:r>
            <a:r>
              <a:rPr lang="cs-CZ" sz="2800" baseline="-25000" smtClean="0">
                <a:solidFill>
                  <a:srgbClr val="1317AD"/>
                </a:solidFill>
              </a:rPr>
              <a:t>1</a:t>
            </a:r>
            <a:r>
              <a:rPr lang="cs-CZ" sz="2800" smtClean="0">
                <a:solidFill>
                  <a:srgbClr val="1317AD"/>
                </a:solidFill>
              </a:rPr>
              <a:t> = 21   p</a:t>
            </a:r>
            <a:r>
              <a:rPr lang="cs-CZ" sz="2800" baseline="-25000" smtClean="0">
                <a:solidFill>
                  <a:srgbClr val="1317AD"/>
                </a:solidFill>
              </a:rPr>
              <a:t>1</a:t>
            </a:r>
            <a:r>
              <a:rPr lang="cs-CZ" sz="2800" smtClean="0">
                <a:solidFill>
                  <a:srgbClr val="1317AD"/>
                </a:solidFill>
              </a:rPr>
              <a:t> = 0,20 (20%)</a:t>
            </a:r>
          </a:p>
          <a:p>
            <a:pPr marL="0">
              <a:buFont typeface="Arial" charset="0"/>
              <a:buNone/>
            </a:pPr>
            <a:r>
              <a:rPr lang="cs-CZ" sz="2800" smtClean="0">
                <a:solidFill>
                  <a:srgbClr val="1317AD"/>
                </a:solidFill>
              </a:rPr>
              <a:t>Ženy:  n</a:t>
            </a:r>
            <a:r>
              <a:rPr lang="cs-CZ" sz="2800" baseline="-25000" smtClean="0">
                <a:solidFill>
                  <a:srgbClr val="1317AD"/>
                </a:solidFill>
              </a:rPr>
              <a:t>2</a:t>
            </a:r>
            <a:r>
              <a:rPr lang="cs-CZ" sz="2800" smtClean="0">
                <a:solidFill>
                  <a:srgbClr val="1317AD"/>
                </a:solidFill>
              </a:rPr>
              <a:t> = 195	 k</a:t>
            </a:r>
            <a:r>
              <a:rPr lang="cs-CZ" sz="2800" baseline="-25000" smtClean="0">
                <a:solidFill>
                  <a:srgbClr val="1317AD"/>
                </a:solidFill>
              </a:rPr>
              <a:t>2</a:t>
            </a:r>
            <a:r>
              <a:rPr lang="cs-CZ" sz="2800" smtClean="0">
                <a:solidFill>
                  <a:srgbClr val="1317AD"/>
                </a:solidFill>
              </a:rPr>
              <a:t> = 19   p</a:t>
            </a:r>
            <a:r>
              <a:rPr lang="cs-CZ" sz="2800" baseline="-25000" smtClean="0">
                <a:solidFill>
                  <a:srgbClr val="1317AD"/>
                </a:solidFill>
              </a:rPr>
              <a:t>2</a:t>
            </a:r>
            <a:r>
              <a:rPr lang="cs-CZ" sz="2800" smtClean="0">
                <a:solidFill>
                  <a:srgbClr val="1317AD"/>
                </a:solidFill>
              </a:rPr>
              <a:t> = 0,097 (9,7%)</a:t>
            </a:r>
          </a:p>
          <a:p>
            <a:pPr marL="0">
              <a:buFont typeface="Arial" charset="0"/>
              <a:buNone/>
            </a:pPr>
            <a:endParaRPr lang="cs-CZ" sz="2800" smtClean="0"/>
          </a:p>
          <a:p>
            <a:pPr marL="0">
              <a:buFont typeface="Arial" charset="0"/>
              <a:buNone/>
            </a:pPr>
            <a:r>
              <a:rPr lang="cs-CZ" sz="2800" b="1" smtClean="0"/>
              <a:t>Otázka:</a:t>
            </a:r>
            <a:r>
              <a:rPr lang="cs-CZ" sz="2800" smtClean="0"/>
              <a:t> Je rozdíl ve výskytu alergie u mužů          a u žen způsoben náhodou, anebo lze odvodit, že alergie postihují muže častěji?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388" y="457200"/>
            <a:ext cx="8472487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sz="4000" b="1" dirty="0" smtClean="0">
                <a:solidFill>
                  <a:srgbClr val="0000CC"/>
                </a:solidFill>
              </a:rPr>
              <a:t>Příklad: SROVNÁNÍ PRAVDĚPODOBNOSTÍ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457200" y="1484784"/>
            <a:ext cx="8229600" cy="5197493"/>
          </a:xfrm>
          <a:blipFill rotWithShape="1">
            <a:blip r:embed="rId2"/>
            <a:stretch>
              <a:fillRect l="-1111" t="-822"/>
            </a:stretch>
          </a:blip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>
                <a:noFill/>
              </a:rPr>
              <a:t> </a:t>
            </a:r>
          </a:p>
        </p:txBody>
      </p:sp>
      <p:sp>
        <p:nvSpPr>
          <p:cNvPr id="60419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0420" name="Rectangle 3"/>
          <p:cNvSpPr>
            <a:spLocks noChangeArrowheads="1"/>
          </p:cNvSpPr>
          <p:nvPr/>
        </p:nvSpPr>
        <p:spPr bwMode="auto">
          <a:xfrm>
            <a:off x="0" y="15525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cs-CZ" sz="3200" b="1" i="1">
                <a:solidFill>
                  <a:srgbClr val="000099"/>
                </a:solidFill>
                <a:latin typeface="Calibri" pitchFamily="34" charset="0"/>
                <a:cs typeface="Times New Roman" pitchFamily="18" charset="0"/>
              </a:rPr>
              <a:t/>
            </a:r>
            <a:br>
              <a:rPr lang="cs-CZ" sz="3200" b="1" i="1">
                <a:solidFill>
                  <a:srgbClr val="000099"/>
                </a:solidFill>
                <a:latin typeface="Calibri" pitchFamily="34" charset="0"/>
                <a:cs typeface="Times New Roman" pitchFamily="18" charset="0"/>
              </a:rPr>
            </a:br>
            <a:r>
              <a:rPr lang="cs-CZ" sz="3200" b="1" i="1">
                <a:solidFill>
                  <a:srgbClr val="000099"/>
                </a:solidFill>
                <a:latin typeface="Calibri" pitchFamily="34" charset="0"/>
                <a:cs typeface="Times New Roman" pitchFamily="18" charset="0"/>
              </a:rPr>
              <a:t/>
            </a:r>
            <a:br>
              <a:rPr lang="cs-CZ" sz="3200" b="1" i="1">
                <a:solidFill>
                  <a:srgbClr val="000099"/>
                </a:solidFill>
                <a:latin typeface="Calibri" pitchFamily="34" charset="0"/>
                <a:cs typeface="Times New Roman" pitchFamily="18" charset="0"/>
              </a:rPr>
            </a:br>
            <a:endParaRPr lang="cs-CZ"/>
          </a:p>
        </p:txBody>
      </p:sp>
      <p:sp>
        <p:nvSpPr>
          <p:cNvPr id="6042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pic>
        <p:nvPicPr>
          <p:cNvPr id="60422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76600" y="3357563"/>
            <a:ext cx="4175125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2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pic>
        <p:nvPicPr>
          <p:cNvPr id="60424" name="Picture 6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76825" y="4652963"/>
            <a:ext cx="1868488" cy="766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Nadpis 1"/>
          <p:cNvSpPr>
            <a:spLocks noGrp="1"/>
          </p:cNvSpPr>
          <p:nvPr>
            <p:ph type="title"/>
          </p:nvPr>
        </p:nvSpPr>
        <p:spPr>
          <a:xfrm>
            <a:off x="428625" y="0"/>
            <a:ext cx="8229600" cy="908050"/>
          </a:xfrm>
        </p:spPr>
        <p:txBody>
          <a:bodyPr/>
          <a:lstStyle/>
          <a:p>
            <a:pPr algn="l"/>
            <a:r>
              <a:rPr lang="cs-CZ" sz="3200" b="1" smtClean="0">
                <a:solidFill>
                  <a:srgbClr val="0000CC"/>
                </a:solidFill>
              </a:rPr>
              <a:t>Řešení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692150"/>
            <a:ext cx="8229600" cy="6553200"/>
          </a:xfrm>
        </p:spPr>
        <p:txBody>
          <a:bodyPr rtlCol="0">
            <a:normAutofit fontScale="62500" lnSpcReduction="20000"/>
          </a:bodyPr>
          <a:lstStyle/>
          <a:p>
            <a:pPr marL="514350" indent="-514350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cs-CZ" sz="2900" dirty="0" smtClean="0"/>
              <a:t>H</a:t>
            </a:r>
            <a:r>
              <a:rPr lang="cs-CZ" sz="2900" baseline="-25000" dirty="0" smtClean="0"/>
              <a:t>0</a:t>
            </a:r>
            <a:r>
              <a:rPr lang="cs-CZ" sz="2900" dirty="0" smtClean="0"/>
              <a:t>: </a:t>
            </a:r>
            <a:r>
              <a:rPr lang="cs-CZ" sz="2900" dirty="0" smtClean="0">
                <a:sym typeface="Symbol"/>
              </a:rPr>
              <a:t></a:t>
            </a:r>
            <a:r>
              <a:rPr lang="cs-CZ" sz="2900" baseline="-25000" dirty="0" smtClean="0"/>
              <a:t>1 </a:t>
            </a:r>
            <a:r>
              <a:rPr lang="cs-CZ" sz="2900" dirty="0" smtClean="0"/>
              <a:t>= </a:t>
            </a:r>
            <a:r>
              <a:rPr lang="cs-CZ" sz="2900" dirty="0" smtClean="0">
                <a:sym typeface="Symbol"/>
              </a:rPr>
              <a:t></a:t>
            </a:r>
            <a:r>
              <a:rPr lang="cs-CZ" sz="2900" baseline="-25000" dirty="0" smtClean="0"/>
              <a:t>2 </a:t>
            </a:r>
            <a:r>
              <a:rPr lang="cs-CZ" sz="2900" dirty="0" smtClean="0"/>
              <a:t>= </a:t>
            </a:r>
            <a:r>
              <a:rPr lang="cs-CZ" sz="2900" dirty="0">
                <a:sym typeface="Symbol"/>
              </a:rPr>
              <a:t></a:t>
            </a:r>
            <a:r>
              <a:rPr lang="cs-CZ" sz="2900" dirty="0" smtClean="0"/>
              <a:t>; </a:t>
            </a:r>
            <a:r>
              <a:rPr lang="cs-CZ" sz="2900" dirty="0" smtClean="0">
                <a:sym typeface="Symbol"/>
              </a:rPr>
              <a:t></a:t>
            </a:r>
            <a:r>
              <a:rPr lang="cs-CZ" sz="2900" baseline="-25000" dirty="0" smtClean="0"/>
              <a:t>1 </a:t>
            </a:r>
            <a:r>
              <a:rPr lang="cs-CZ" sz="2900" dirty="0" smtClean="0"/>
              <a:t>- </a:t>
            </a:r>
            <a:r>
              <a:rPr lang="cs-CZ" sz="2900" dirty="0" smtClean="0">
                <a:sym typeface="Symbol"/>
              </a:rPr>
              <a:t></a:t>
            </a:r>
            <a:r>
              <a:rPr lang="cs-CZ" sz="2900" baseline="-25000" dirty="0" smtClean="0"/>
              <a:t>2 </a:t>
            </a:r>
            <a:r>
              <a:rPr lang="cs-CZ" sz="2900" dirty="0" smtClean="0"/>
              <a:t>= 0                                                                                           H</a:t>
            </a:r>
            <a:r>
              <a:rPr lang="cs-CZ" sz="2900" baseline="-25000" dirty="0" smtClean="0"/>
              <a:t>A</a:t>
            </a:r>
            <a:r>
              <a:rPr lang="cs-CZ" sz="2900" dirty="0" smtClean="0"/>
              <a:t>: </a:t>
            </a:r>
            <a:r>
              <a:rPr lang="cs-CZ" sz="2900" dirty="0" smtClean="0">
                <a:sym typeface="Symbol"/>
              </a:rPr>
              <a:t></a:t>
            </a:r>
            <a:r>
              <a:rPr lang="cs-CZ" sz="2900" baseline="-25000" dirty="0" smtClean="0"/>
              <a:t>1 </a:t>
            </a:r>
            <a:r>
              <a:rPr lang="cs-CZ" sz="2900" dirty="0" smtClean="0"/>
              <a:t>≠ </a:t>
            </a:r>
            <a:r>
              <a:rPr lang="cs-CZ" sz="2900" dirty="0" smtClean="0">
                <a:sym typeface="Symbol"/>
              </a:rPr>
              <a:t></a:t>
            </a:r>
            <a:r>
              <a:rPr lang="cs-CZ" sz="2900" baseline="-25000" dirty="0" smtClean="0"/>
              <a:t>2</a:t>
            </a:r>
            <a:r>
              <a:rPr lang="cs-CZ" sz="2900" dirty="0" smtClean="0"/>
              <a:t>;       </a:t>
            </a:r>
            <a:r>
              <a:rPr lang="cs-CZ" sz="2900" dirty="0" smtClean="0">
                <a:sym typeface="Symbol"/>
              </a:rPr>
              <a:t></a:t>
            </a:r>
            <a:r>
              <a:rPr lang="cs-CZ" sz="2900" baseline="-25000" dirty="0" smtClean="0"/>
              <a:t>1 </a:t>
            </a:r>
            <a:r>
              <a:rPr lang="cs-CZ" sz="2900" dirty="0" smtClean="0"/>
              <a:t>- </a:t>
            </a:r>
            <a:r>
              <a:rPr lang="cs-CZ" sz="2900" dirty="0" smtClean="0">
                <a:sym typeface="Symbol"/>
              </a:rPr>
              <a:t></a:t>
            </a:r>
            <a:r>
              <a:rPr lang="cs-CZ" sz="2900" baseline="-25000" dirty="0" smtClean="0"/>
              <a:t>2 </a:t>
            </a:r>
            <a:r>
              <a:rPr lang="cs-CZ" sz="2900" dirty="0" smtClean="0"/>
              <a:t>≠ 0                           </a:t>
            </a:r>
          </a:p>
          <a:p>
            <a:pPr marL="514350" indent="-514350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cs-CZ" sz="2900" dirty="0" smtClean="0"/>
              <a:t>a) </a:t>
            </a:r>
            <a:r>
              <a:rPr lang="el-GR" sz="2900" dirty="0" smtClean="0"/>
              <a:t>α</a:t>
            </a:r>
            <a:r>
              <a:rPr lang="cs-CZ" sz="2900" dirty="0" smtClean="0"/>
              <a:t> = 0,05                                                                                                                 b) </a:t>
            </a:r>
            <a:r>
              <a:rPr lang="el-GR" sz="2900" dirty="0" smtClean="0"/>
              <a:t>α</a:t>
            </a:r>
            <a:r>
              <a:rPr lang="cs-CZ" sz="2900" dirty="0" smtClean="0"/>
              <a:t> = 0,01</a:t>
            </a:r>
          </a:p>
          <a:p>
            <a:pPr marL="514350" indent="-514350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cs-CZ" sz="2900" dirty="0" smtClean="0"/>
              <a:t>u-test</a:t>
            </a:r>
          </a:p>
          <a:p>
            <a:pPr marL="514350" indent="-514350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cs-CZ" sz="2900" dirty="0" smtClean="0"/>
              <a:t>velikost souboru: n</a:t>
            </a:r>
            <a:r>
              <a:rPr lang="cs-CZ" sz="2900" baseline="-25000" dirty="0" smtClean="0"/>
              <a:t>1</a:t>
            </a:r>
            <a:r>
              <a:rPr lang="cs-CZ" sz="2900" dirty="0" smtClean="0"/>
              <a:t> &gt; 30; n</a:t>
            </a:r>
            <a:r>
              <a:rPr lang="cs-CZ" sz="2900" baseline="-25000" dirty="0" smtClean="0"/>
              <a:t>2</a:t>
            </a:r>
            <a:r>
              <a:rPr lang="cs-CZ" sz="2900" dirty="0" smtClean="0"/>
              <a:t> &gt; 30                                                                                      platnost nerovnosti: 16,8 &gt; 9; 17,1 &gt; 9                                                                                 nezávislé soubory</a:t>
            </a:r>
          </a:p>
          <a:p>
            <a:pPr marL="514350" indent="-514350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cs-CZ" sz="2900" dirty="0" smtClean="0"/>
              <a:t>u = 2,34</a:t>
            </a:r>
          </a:p>
          <a:p>
            <a:pPr marL="514350" indent="-514350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cs-CZ" sz="2900" dirty="0" smtClean="0"/>
              <a:t>a) 2,34 &gt; 1,96                                                                                                            b) 2,34 &lt; 2,58</a:t>
            </a:r>
          </a:p>
          <a:p>
            <a:pPr marL="514350" indent="-51435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900" dirty="0" smtClean="0"/>
              <a:t>a) Na 5% hladině významnosti nulovou hypotézu zamítáme                   </a:t>
            </a:r>
          </a:p>
          <a:p>
            <a:pPr marL="0" indent="0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  <a:defRPr/>
            </a:pPr>
            <a:r>
              <a:rPr lang="cs-CZ" sz="2900" dirty="0"/>
              <a:t> </a:t>
            </a:r>
            <a:r>
              <a:rPr lang="cs-CZ" sz="2900" dirty="0" smtClean="0"/>
              <a:t>           a přijímáme hypotézu alternativní.                                                          </a:t>
            </a:r>
          </a:p>
          <a:p>
            <a:pPr marL="0" indent="0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  <a:defRPr/>
            </a:pPr>
            <a:r>
              <a:rPr lang="cs-CZ" sz="2900" dirty="0"/>
              <a:t> </a:t>
            </a:r>
            <a:r>
              <a:rPr lang="cs-CZ" sz="2900" dirty="0" smtClean="0"/>
              <a:t>       b) Na 1% hladině významnosti nulovou hypotézu nezamítáme.</a:t>
            </a:r>
          </a:p>
          <a:p>
            <a:pPr marL="514350" indent="-51435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 startAt="8"/>
              <a:defRPr/>
            </a:pPr>
            <a:r>
              <a:rPr lang="cs-CZ" sz="2900" dirty="0" smtClean="0"/>
              <a:t>a) Častější výskyt alergie u mužů je statisticky významný (riziko </a:t>
            </a:r>
          </a:p>
          <a:p>
            <a:pPr marL="0" indent="0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  <a:defRPr/>
            </a:pPr>
            <a:r>
              <a:rPr lang="cs-CZ" sz="2900" dirty="0"/>
              <a:t> </a:t>
            </a:r>
            <a:r>
              <a:rPr lang="cs-CZ" sz="2900" dirty="0" smtClean="0"/>
              <a:t>            chyby 1.druhu).                     </a:t>
            </a:r>
          </a:p>
          <a:p>
            <a:pPr marL="0" indent="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900" dirty="0"/>
              <a:t> </a:t>
            </a:r>
            <a:r>
              <a:rPr lang="cs-CZ" sz="2900" dirty="0" smtClean="0"/>
              <a:t>       b) Nepodařilo se prokázat, že by alergie byly častější u mužů </a:t>
            </a:r>
          </a:p>
          <a:p>
            <a:pPr marL="0" indent="0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  <a:defRPr/>
            </a:pPr>
            <a:r>
              <a:rPr lang="cs-CZ" sz="2900" dirty="0"/>
              <a:t> </a:t>
            </a:r>
            <a:r>
              <a:rPr lang="cs-CZ" sz="2900" dirty="0" smtClean="0"/>
              <a:t>           (riziko chyby 2. druhu).                </a:t>
            </a:r>
          </a:p>
          <a:p>
            <a:pPr marL="171450" indent="-51435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cs-CZ" sz="2600" dirty="0" smtClean="0"/>
          </a:p>
          <a:p>
            <a:pPr marL="400050" indent="-74295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4000" dirty="0" smtClean="0"/>
              <a:t>		</a:t>
            </a:r>
          </a:p>
        </p:txBody>
      </p:sp>
      <p:sp>
        <p:nvSpPr>
          <p:cNvPr id="6144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850" y="549275"/>
            <a:ext cx="8229600" cy="142875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cs-CZ" sz="3600" b="1" dirty="0" smtClean="0">
                <a:solidFill>
                  <a:srgbClr val="0000CC"/>
                </a:solidFill>
              </a:rPr>
              <a:t>Příklad:</a:t>
            </a:r>
            <a:r>
              <a:rPr lang="cs-CZ" dirty="0" smtClean="0">
                <a:solidFill>
                  <a:srgbClr val="0000CC"/>
                </a:solidFill>
              </a:rPr>
              <a:t/>
            </a:r>
            <a:br>
              <a:rPr lang="cs-CZ" dirty="0" smtClean="0">
                <a:solidFill>
                  <a:srgbClr val="0000CC"/>
                </a:solidFill>
              </a:rPr>
            </a:br>
            <a:endParaRPr lang="cs-CZ" dirty="0">
              <a:solidFill>
                <a:srgbClr val="0000CC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625" y="1428750"/>
            <a:ext cx="8229600" cy="5268913"/>
          </a:xfrm>
        </p:spPr>
        <p:txBody>
          <a:bodyPr rtlCol="0">
            <a:normAutofit/>
          </a:bodyPr>
          <a:lstStyle/>
          <a:p>
            <a:pPr marL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/>
              <a:t>Je vhodné použít pro hodnocení hladiny cholesterolu různých norem s přihlédnutím k </a:t>
            </a:r>
            <a:r>
              <a:rPr lang="cs-CZ" b="1" dirty="0" smtClean="0"/>
              <a:t>věku?</a:t>
            </a:r>
          </a:p>
          <a:p>
            <a:pPr marL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2800" b="1" dirty="0" smtClean="0">
              <a:solidFill>
                <a:srgbClr val="0000CC"/>
              </a:solidFill>
            </a:endParaRPr>
          </a:p>
          <a:p>
            <a:pPr marL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800" b="1" dirty="0" smtClean="0">
                <a:solidFill>
                  <a:srgbClr val="0000CC"/>
                </a:solidFill>
              </a:rPr>
              <a:t>Statistickou </a:t>
            </a:r>
            <a:r>
              <a:rPr lang="cs-CZ" sz="2800" b="1" dirty="0">
                <a:solidFill>
                  <a:srgbClr val="0000CC"/>
                </a:solidFill>
              </a:rPr>
              <a:t>významnost lze </a:t>
            </a:r>
            <a:r>
              <a:rPr lang="cs-CZ" sz="2800" b="1" dirty="0" smtClean="0">
                <a:solidFill>
                  <a:srgbClr val="0000CC"/>
                </a:solidFill>
              </a:rPr>
              <a:t>určit</a:t>
            </a:r>
            <a:endParaRPr lang="cs-CZ" sz="2800" b="1" dirty="0">
              <a:solidFill>
                <a:srgbClr val="0000CC"/>
              </a:solidFill>
            </a:endParaRPr>
          </a:p>
          <a:p>
            <a:pPr marL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800" b="1" dirty="0" smtClean="0">
                <a:solidFill>
                  <a:srgbClr val="0000CC"/>
                </a:solidFill>
              </a:rPr>
              <a:t>testováním statistické hypotézy o rozdílu průměrů m</a:t>
            </a:r>
            <a:r>
              <a:rPr lang="cs-CZ" sz="2800" b="1" baseline="-25000" dirty="0" smtClean="0">
                <a:solidFill>
                  <a:srgbClr val="0000CC"/>
                </a:solidFill>
              </a:rPr>
              <a:t>1</a:t>
            </a:r>
            <a:r>
              <a:rPr lang="cs-CZ" sz="2800" b="1" dirty="0" smtClean="0">
                <a:solidFill>
                  <a:srgbClr val="0000CC"/>
                </a:solidFill>
              </a:rPr>
              <a:t> – m</a:t>
            </a:r>
            <a:r>
              <a:rPr lang="cs-CZ" sz="2800" b="1" baseline="-25000" dirty="0" smtClean="0">
                <a:solidFill>
                  <a:srgbClr val="0000CC"/>
                </a:solidFill>
              </a:rPr>
              <a:t>2</a:t>
            </a:r>
            <a:r>
              <a:rPr lang="cs-CZ" sz="2800" dirty="0" smtClean="0"/>
              <a:t>.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800" dirty="0" smtClean="0"/>
              <a:t> </a:t>
            </a:r>
          </a:p>
          <a:p>
            <a:pPr marL="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 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title"/>
          </p:nvPr>
        </p:nvSpPr>
        <p:spPr>
          <a:xfrm>
            <a:off x="468313" y="476250"/>
            <a:ext cx="8229600" cy="857250"/>
          </a:xfrm>
        </p:spPr>
        <p:txBody>
          <a:bodyPr/>
          <a:lstStyle/>
          <a:p>
            <a:r>
              <a:rPr lang="cs-CZ" sz="3200" b="1" smtClean="0">
                <a:solidFill>
                  <a:srgbClr val="0000CC"/>
                </a:solidFill>
              </a:rPr>
              <a:t>TESTOVÁNÍ STATISTICKÝCH HYPOTÉZ</a:t>
            </a:r>
            <a:r>
              <a:rPr lang="cs-CZ" sz="3200" smtClean="0">
                <a:solidFill>
                  <a:srgbClr val="0000CC"/>
                </a:solidFill>
              </a:rPr>
              <a:t/>
            </a:r>
            <a:br>
              <a:rPr lang="cs-CZ" sz="3200" smtClean="0">
                <a:solidFill>
                  <a:srgbClr val="0000CC"/>
                </a:solidFill>
              </a:rPr>
            </a:br>
            <a:endParaRPr lang="cs-CZ" sz="3200" smtClean="0">
              <a:solidFill>
                <a:srgbClr val="0000CC"/>
              </a:solidFill>
            </a:endParaRPr>
          </a:p>
        </p:txBody>
      </p:sp>
      <p:sp>
        <p:nvSpPr>
          <p:cNvPr id="21506" name="Zástupný symbol pro obsah 2"/>
          <p:cNvSpPr>
            <a:spLocks noGrp="1"/>
          </p:cNvSpPr>
          <p:nvPr>
            <p:ph idx="1"/>
          </p:nvPr>
        </p:nvSpPr>
        <p:spPr>
          <a:xfrm>
            <a:off x="395288" y="1196975"/>
            <a:ext cx="8443912" cy="5286375"/>
          </a:xfrm>
        </p:spPr>
        <p:txBody>
          <a:bodyPr/>
          <a:lstStyle/>
          <a:p>
            <a:pPr marL="514350" indent="-514350">
              <a:buFont typeface="Arial Black" pitchFamily="34" charset="0"/>
              <a:buAutoNum type="arabicPeriod"/>
            </a:pPr>
            <a:r>
              <a:rPr lang="cs-CZ" sz="2800" smtClean="0"/>
              <a:t>Stanovíme nulovou a alternativní hypotézu</a:t>
            </a:r>
          </a:p>
          <a:p>
            <a:pPr marL="514350" indent="-514350">
              <a:buFont typeface="Arial Black" pitchFamily="34" charset="0"/>
              <a:buAutoNum type="arabicPeriod"/>
            </a:pPr>
            <a:r>
              <a:rPr lang="cs-CZ" sz="2800" smtClean="0"/>
              <a:t>Zvolíme hladinu významnosti</a:t>
            </a:r>
          </a:p>
          <a:p>
            <a:pPr marL="514350" indent="-514350">
              <a:buFont typeface="Arial Black" pitchFamily="34" charset="0"/>
              <a:buAutoNum type="arabicPeriod"/>
            </a:pPr>
            <a:r>
              <a:rPr lang="cs-CZ" sz="2800" smtClean="0"/>
              <a:t>Vybereme vhodný test</a:t>
            </a:r>
          </a:p>
          <a:p>
            <a:pPr marL="514350" indent="-514350">
              <a:buFont typeface="Arial Black" pitchFamily="34" charset="0"/>
              <a:buAutoNum type="arabicPeriod"/>
            </a:pPr>
            <a:r>
              <a:rPr lang="cs-CZ" sz="2800" smtClean="0"/>
              <a:t>Ověříme, zda jsou splněny podmínky pro použití testu</a:t>
            </a:r>
          </a:p>
          <a:p>
            <a:pPr marL="514350" indent="-514350">
              <a:buFont typeface="Arial Black" pitchFamily="34" charset="0"/>
              <a:buAutoNum type="arabicPeriod"/>
            </a:pPr>
            <a:r>
              <a:rPr lang="cs-CZ" sz="2800" smtClean="0"/>
              <a:t>Vypočítáme testovací charakteristiku</a:t>
            </a:r>
          </a:p>
          <a:p>
            <a:pPr marL="514350" indent="-514350">
              <a:buFont typeface="Arial Black" pitchFamily="34" charset="0"/>
              <a:buAutoNum type="arabicPeriod"/>
            </a:pPr>
            <a:r>
              <a:rPr lang="cs-CZ" sz="2800" smtClean="0"/>
              <a:t>Srovnáme ji s odpovídajícími kritickými hodnotami</a:t>
            </a:r>
          </a:p>
          <a:p>
            <a:pPr marL="514350" indent="-514350">
              <a:buFont typeface="Arial Black" pitchFamily="34" charset="0"/>
              <a:buAutoNum type="arabicPeriod"/>
            </a:pPr>
            <a:r>
              <a:rPr lang="cs-CZ" sz="2800" smtClean="0"/>
              <a:t>Zamítneme nebo nezamítneme nulovou hypotézu</a:t>
            </a:r>
          </a:p>
          <a:p>
            <a:pPr marL="514350" indent="-514350">
              <a:buFont typeface="Arial Black" pitchFamily="34" charset="0"/>
              <a:buAutoNum type="arabicPeriod"/>
            </a:pPr>
            <a:r>
              <a:rPr lang="cs-CZ" sz="2800" smtClean="0"/>
              <a:t>Výsledky interpretujeme</a:t>
            </a:r>
          </a:p>
        </p:txBody>
      </p:sp>
      <p:sp>
        <p:nvSpPr>
          <p:cNvPr id="21507" name="Zástupný symbol pro obsah 2"/>
          <p:cNvSpPr txBox="1">
            <a:spLocks/>
          </p:cNvSpPr>
          <p:nvPr/>
        </p:nvSpPr>
        <p:spPr bwMode="auto">
          <a:xfrm>
            <a:off x="609600" y="1223963"/>
            <a:ext cx="8229600" cy="528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endParaRPr lang="cs-CZ" sz="3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Nadpis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952500"/>
          </a:xfrm>
        </p:spPr>
        <p:txBody>
          <a:bodyPr/>
          <a:lstStyle/>
          <a:p>
            <a:r>
              <a:rPr lang="cs-CZ" sz="3200" b="1" smtClean="0">
                <a:solidFill>
                  <a:srgbClr val="0000CC"/>
                </a:solidFill>
              </a:rPr>
              <a:t>TESTOVÁNÍ STATISTICKÝCH HYPOTÉZ</a:t>
            </a:r>
            <a:r>
              <a:rPr lang="cs-CZ" sz="3200" smtClean="0">
                <a:solidFill>
                  <a:srgbClr val="0000CC"/>
                </a:solidFill>
              </a:rPr>
              <a:t/>
            </a:r>
            <a:br>
              <a:rPr lang="cs-CZ" sz="3200" smtClean="0">
                <a:solidFill>
                  <a:srgbClr val="0000CC"/>
                </a:solidFill>
              </a:rPr>
            </a:br>
            <a:endParaRPr lang="cs-CZ" sz="3200" smtClean="0">
              <a:solidFill>
                <a:srgbClr val="0000CC"/>
              </a:solidFill>
            </a:endParaRPr>
          </a:p>
        </p:txBody>
      </p:sp>
      <p:sp>
        <p:nvSpPr>
          <p:cNvPr id="22530" name="Zástupný symbol pro obsah 2"/>
          <p:cNvSpPr>
            <a:spLocks noGrp="1"/>
          </p:cNvSpPr>
          <p:nvPr>
            <p:ph idx="1"/>
          </p:nvPr>
        </p:nvSpPr>
        <p:spPr>
          <a:xfrm>
            <a:off x="457200" y="1071563"/>
            <a:ext cx="8229600" cy="5286375"/>
          </a:xfrm>
        </p:spPr>
        <p:txBody>
          <a:bodyPr/>
          <a:lstStyle/>
          <a:p>
            <a:pPr marL="514350" indent="-514350">
              <a:buFont typeface="Arial Black" pitchFamily="34" charset="0"/>
              <a:buAutoNum type="arabicPeriod"/>
            </a:pPr>
            <a:r>
              <a:rPr lang="cs-CZ" smtClean="0">
                <a:solidFill>
                  <a:srgbClr val="C00000"/>
                </a:solidFill>
              </a:rPr>
              <a:t>Stanovíme nulovou a alternativní hypotézu</a:t>
            </a:r>
          </a:p>
          <a:p>
            <a:pPr marL="514350" indent="-514350">
              <a:buFont typeface="Arial" charset="0"/>
              <a:buNone/>
            </a:pPr>
            <a:endParaRPr lang="cs-CZ" smtClean="0">
              <a:solidFill>
                <a:srgbClr val="C00000"/>
              </a:solidFill>
            </a:endParaRPr>
          </a:p>
        </p:txBody>
      </p:sp>
      <p:sp>
        <p:nvSpPr>
          <p:cNvPr id="22531" name="Zástupný symbol pro obsah 2"/>
          <p:cNvSpPr txBox="1">
            <a:spLocks/>
          </p:cNvSpPr>
          <p:nvPr/>
        </p:nvSpPr>
        <p:spPr bwMode="auto">
          <a:xfrm>
            <a:off x="609600" y="1223963"/>
            <a:ext cx="8229600" cy="528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endParaRPr lang="cs-CZ" sz="3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Nadpis 3"/>
          <p:cNvSpPr>
            <a:spLocks noGrp="1"/>
          </p:cNvSpPr>
          <p:nvPr>
            <p:ph type="title"/>
          </p:nvPr>
        </p:nvSpPr>
        <p:spPr>
          <a:xfrm>
            <a:off x="250825" y="188913"/>
            <a:ext cx="8713788" cy="1143000"/>
          </a:xfrm>
        </p:spPr>
        <p:txBody>
          <a:bodyPr/>
          <a:lstStyle/>
          <a:p>
            <a:r>
              <a:rPr lang="cs-CZ" sz="3200" b="1" smtClean="0">
                <a:solidFill>
                  <a:srgbClr val="0000CC"/>
                </a:solidFill>
              </a:rPr>
              <a:t>NULOVÁ A ALTERNATIVNÍ HYPOTÉZA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214438"/>
            <a:ext cx="8229600" cy="5286375"/>
          </a:xfrm>
        </p:spPr>
        <p:txBody>
          <a:bodyPr rtlCol="0">
            <a:normAutofit fontScale="85000" lnSpcReduction="20000"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800" dirty="0" smtClean="0"/>
              <a:t>Při testování hypotéz začínáme tím, že předpokládáme určitou hodnotu parametru základního souboru a potom učiníme závěr týkající se výběrového statistického ukazatele.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2800" b="1" dirty="0" smtClean="0">
              <a:solidFill>
                <a:srgbClr val="C0000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800" b="1" dirty="0" smtClean="0">
                <a:solidFill>
                  <a:srgbClr val="C00000"/>
                </a:solidFill>
              </a:rPr>
              <a:t>Nulová hypotéza H</a:t>
            </a:r>
            <a:r>
              <a:rPr lang="cs-CZ" sz="2800" b="1" baseline="-25000" dirty="0" smtClean="0">
                <a:solidFill>
                  <a:srgbClr val="C00000"/>
                </a:solidFill>
              </a:rPr>
              <a:t>0 </a:t>
            </a:r>
            <a:r>
              <a:rPr lang="cs-CZ" sz="2800" b="1" dirty="0" smtClean="0">
                <a:solidFill>
                  <a:srgbClr val="C00000"/>
                </a:solidFill>
              </a:rPr>
              <a:t>- testovaná</a:t>
            </a:r>
            <a:endParaRPr lang="cs-CZ" sz="2800" b="1" baseline="-25000" dirty="0" smtClean="0">
              <a:solidFill>
                <a:srgbClr val="C0000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dirty="0" smtClean="0"/>
              <a:t>Předpokládá, že rozdíl mezi parametrem a výběrovým ukazatelem je blízký nule – nulová hypotéza.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800" dirty="0" smtClean="0"/>
              <a:t>     (</a:t>
            </a:r>
            <a:r>
              <a:rPr lang="el-GR" sz="2800" dirty="0" smtClean="0"/>
              <a:t>μ</a:t>
            </a:r>
            <a:r>
              <a:rPr lang="cs-CZ" sz="2800" dirty="0" smtClean="0"/>
              <a:t> = m;  </a:t>
            </a:r>
            <a:r>
              <a:rPr lang="el-GR" sz="2800" dirty="0"/>
              <a:t>μ</a:t>
            </a:r>
            <a:r>
              <a:rPr lang="cs-CZ" sz="2800" dirty="0"/>
              <a:t> – m </a:t>
            </a:r>
            <a:r>
              <a:rPr lang="cs-CZ" sz="2800" dirty="0" smtClean="0"/>
              <a:t>= 0</a:t>
            </a:r>
            <a:r>
              <a:rPr lang="cs-CZ" sz="2800" dirty="0"/>
              <a:t>)</a:t>
            </a:r>
            <a:endParaRPr lang="cs-CZ" sz="28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28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800" b="1" dirty="0" smtClean="0">
                <a:solidFill>
                  <a:srgbClr val="C00000"/>
                </a:solidFill>
              </a:rPr>
              <a:t>Alternativní hypotéza H</a:t>
            </a:r>
            <a:r>
              <a:rPr lang="cs-CZ" sz="2800" b="1" baseline="-25000" dirty="0" smtClean="0">
                <a:solidFill>
                  <a:srgbClr val="C00000"/>
                </a:solidFill>
              </a:rPr>
              <a:t>A </a:t>
            </a:r>
            <a:r>
              <a:rPr lang="cs-CZ" sz="2800" b="1" dirty="0" smtClean="0">
                <a:solidFill>
                  <a:srgbClr val="C00000"/>
                </a:solidFill>
              </a:rPr>
              <a:t> -  opačná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dirty="0" smtClean="0"/>
              <a:t>Předpokládá opak, tj. že rozdíl mezi parametrem a výběrovým ukazatelem je nenulový (hodně vzdálen od nuly).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800" dirty="0"/>
              <a:t> </a:t>
            </a:r>
            <a:r>
              <a:rPr lang="cs-CZ" sz="2800" dirty="0" smtClean="0"/>
              <a:t>    (</a:t>
            </a:r>
            <a:r>
              <a:rPr lang="el-GR" sz="2800" dirty="0" smtClean="0"/>
              <a:t>μ</a:t>
            </a:r>
            <a:r>
              <a:rPr lang="cs-CZ" sz="2800" dirty="0" smtClean="0"/>
              <a:t> ≠ m,  </a:t>
            </a:r>
            <a:r>
              <a:rPr lang="el-GR" sz="2800" dirty="0" smtClean="0"/>
              <a:t>μ</a:t>
            </a:r>
            <a:r>
              <a:rPr lang="cs-CZ" sz="2800" dirty="0" smtClean="0"/>
              <a:t> – m ≠ 0)</a:t>
            </a:r>
            <a:endParaRPr lang="cs-CZ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625" y="1571625"/>
            <a:ext cx="8229600" cy="214313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cs-CZ" sz="3600" b="1" dirty="0" smtClean="0">
                <a:solidFill>
                  <a:srgbClr val="0000CC"/>
                </a:solidFill>
              </a:rPr>
              <a:t>Příklad: SROVNÁVÁNÍ PRŮMĚRŮ</a:t>
            </a:r>
            <a:r>
              <a:rPr lang="cs-CZ" sz="3600" dirty="0" smtClean="0">
                <a:solidFill>
                  <a:srgbClr val="0000CC"/>
                </a:solidFill>
              </a:rPr>
              <a:t/>
            </a:r>
            <a:br>
              <a:rPr lang="cs-CZ" sz="3600" dirty="0" smtClean="0">
                <a:solidFill>
                  <a:srgbClr val="0000CC"/>
                </a:solidFill>
              </a:rPr>
            </a:br>
            <a:r>
              <a:rPr lang="cs-CZ" b="1" dirty="0" smtClean="0">
                <a:solidFill>
                  <a:srgbClr val="0000CC"/>
                </a:solidFill>
              </a:rPr>
              <a:t> </a:t>
            </a:r>
            <a:r>
              <a:rPr lang="cs-CZ" dirty="0" smtClean="0">
                <a:solidFill>
                  <a:srgbClr val="0000CC"/>
                </a:solidFill>
              </a:rPr>
              <a:t/>
            </a:r>
            <a:br>
              <a:rPr lang="cs-CZ" dirty="0" smtClean="0">
                <a:solidFill>
                  <a:srgbClr val="0000CC"/>
                </a:solidFill>
              </a:rPr>
            </a:br>
            <a:r>
              <a:rPr lang="cs-CZ" dirty="0" smtClean="0">
                <a:solidFill>
                  <a:srgbClr val="0000CC"/>
                </a:solidFill>
              </a:rPr>
              <a:t/>
            </a:r>
            <a:br>
              <a:rPr lang="cs-CZ" dirty="0" smtClean="0">
                <a:solidFill>
                  <a:srgbClr val="0000CC"/>
                </a:solidFill>
              </a:rPr>
            </a:br>
            <a:endParaRPr lang="cs-CZ" dirty="0">
              <a:solidFill>
                <a:srgbClr val="0000CC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214974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2600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600" b="1" dirty="0" smtClean="0">
                <a:solidFill>
                  <a:srgbClr val="C00000"/>
                </a:solidFill>
              </a:rPr>
              <a:t>Nulová </a:t>
            </a:r>
            <a:r>
              <a:rPr lang="cs-CZ" sz="2600" b="1" dirty="0">
                <a:solidFill>
                  <a:srgbClr val="C00000"/>
                </a:solidFill>
              </a:rPr>
              <a:t>hypotéza (testovaná)</a:t>
            </a:r>
            <a:endParaRPr lang="cs-CZ" sz="2600" dirty="0">
              <a:solidFill>
                <a:srgbClr val="C00000"/>
              </a:solidFill>
            </a:endParaRPr>
          </a:p>
          <a:p>
            <a:pPr marL="0" fontAlgn="auto">
              <a:spcAft>
                <a:spcPts val="0"/>
              </a:spcAft>
              <a:buFontTx/>
              <a:buChar char="-"/>
              <a:defRPr/>
            </a:pPr>
            <a:r>
              <a:rPr lang="cs-CZ" sz="2600" dirty="0" smtClean="0"/>
              <a:t>vždy </a:t>
            </a:r>
            <a:r>
              <a:rPr lang="cs-CZ" sz="2600" dirty="0"/>
              <a:t>předpokládá, že jde o dva náhodné výběry z jednoho základního souboru (rozdíl mezi průměry není statisticky významný</a:t>
            </a:r>
            <a:r>
              <a:rPr lang="cs-CZ" sz="2600" dirty="0" smtClean="0"/>
              <a:t>)</a:t>
            </a:r>
          </a:p>
          <a:p>
            <a:pPr marL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2600" dirty="0"/>
          </a:p>
          <a:p>
            <a:pPr marL="3543300" lvl="8">
              <a:buFont typeface="Arial" pitchFamily="34" charset="0"/>
              <a:buNone/>
              <a:defRPr/>
            </a:pPr>
            <a:r>
              <a:rPr lang="cs-CZ" sz="2800" dirty="0" smtClean="0"/>
              <a:t>      </a:t>
            </a:r>
            <a:r>
              <a:rPr lang="cs-CZ" sz="2800" b="1" dirty="0" smtClean="0"/>
              <a:t>H</a:t>
            </a:r>
            <a:r>
              <a:rPr lang="cs-CZ" sz="2800" b="1" baseline="-25000" dirty="0" smtClean="0"/>
              <a:t>0</a:t>
            </a:r>
            <a:r>
              <a:rPr lang="cs-CZ" sz="2800" b="1" dirty="0" smtClean="0"/>
              <a:t>:  </a:t>
            </a:r>
            <a:r>
              <a:rPr lang="el-GR" sz="2800" b="1" dirty="0" smtClean="0"/>
              <a:t>μ</a:t>
            </a:r>
            <a:r>
              <a:rPr lang="cs-CZ" sz="2800" b="1" baseline="-25000" dirty="0" smtClean="0"/>
              <a:t>1 </a:t>
            </a:r>
            <a:r>
              <a:rPr lang="cs-CZ" sz="2800" b="1" dirty="0" smtClean="0"/>
              <a:t>= </a:t>
            </a:r>
            <a:r>
              <a:rPr lang="el-GR" sz="2800" b="1" dirty="0" smtClean="0"/>
              <a:t>μ</a:t>
            </a:r>
            <a:r>
              <a:rPr lang="cs-CZ" sz="2800" b="1" baseline="-25000" dirty="0" smtClean="0"/>
              <a:t>2 </a:t>
            </a:r>
            <a:r>
              <a:rPr lang="cs-CZ" sz="2800" b="1" dirty="0" smtClean="0"/>
              <a:t>= </a:t>
            </a:r>
            <a:r>
              <a:rPr lang="el-GR" sz="2800" b="1" dirty="0" smtClean="0"/>
              <a:t>μ</a:t>
            </a:r>
            <a:endParaRPr lang="cs-CZ" sz="2800" b="1" dirty="0" smtClean="0"/>
          </a:p>
          <a:p>
            <a:pPr marL="3543300" lvl="8">
              <a:buFont typeface="Arial" pitchFamily="34" charset="0"/>
              <a:buNone/>
              <a:defRPr/>
            </a:pPr>
            <a:r>
              <a:rPr lang="cs-CZ" sz="2800" b="1" dirty="0" smtClean="0"/>
              <a:t>              </a:t>
            </a:r>
            <a:r>
              <a:rPr lang="el-GR" sz="2800" b="1" dirty="0" smtClean="0"/>
              <a:t>μ</a:t>
            </a:r>
            <a:r>
              <a:rPr lang="cs-CZ" sz="2800" b="1" baseline="-25000" dirty="0" smtClean="0"/>
              <a:t>1 </a:t>
            </a:r>
            <a:r>
              <a:rPr lang="cs-CZ" sz="2800" b="1" dirty="0" smtClean="0"/>
              <a:t>- </a:t>
            </a:r>
            <a:r>
              <a:rPr lang="el-GR" sz="2800" b="1" dirty="0" smtClean="0"/>
              <a:t>μ</a:t>
            </a:r>
            <a:r>
              <a:rPr lang="cs-CZ" sz="2800" b="1" baseline="-25000" dirty="0" smtClean="0"/>
              <a:t>2 </a:t>
            </a:r>
            <a:r>
              <a:rPr lang="cs-CZ" sz="2800" b="1" dirty="0" smtClean="0"/>
              <a:t>= 0</a:t>
            </a:r>
          </a:p>
          <a:p>
            <a:pPr marL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2600" dirty="0"/>
          </a:p>
          <a:p>
            <a:pPr marL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/>
              <a:t> </a:t>
            </a:r>
          </a:p>
          <a:p>
            <a:pPr marL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 smtClean="0"/>
          </a:p>
          <a:p>
            <a:pPr marL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/>
          </a:p>
          <a:p>
            <a:pPr marL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 smtClean="0"/>
          </a:p>
          <a:p>
            <a:pPr marL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/>
              <a:t> 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lastní 2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789</TotalTime>
  <Words>1649</Words>
  <Application>Microsoft Office PowerPoint</Application>
  <PresentationFormat>Předvádění na obrazovce (4:3)</PresentationFormat>
  <Paragraphs>322</Paragraphs>
  <Slides>44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Šablona návrhu</vt:lpstr>
      </vt:variant>
      <vt:variant>
        <vt:i4>1</vt:i4>
      </vt:variant>
      <vt:variant>
        <vt:lpstr>Nadpisy snímků</vt:lpstr>
      </vt:variant>
      <vt:variant>
        <vt:i4>44</vt:i4>
      </vt:variant>
    </vt:vector>
  </HeadingPairs>
  <TitlesOfParts>
    <vt:vector size="53" baseType="lpstr">
      <vt:lpstr>Arial</vt:lpstr>
      <vt:lpstr>Arial Black</vt:lpstr>
      <vt:lpstr>Calibri</vt:lpstr>
      <vt:lpstr>Arial Unicode MS</vt:lpstr>
      <vt:lpstr>Rod</vt:lpstr>
      <vt:lpstr>Wingdings</vt:lpstr>
      <vt:lpstr>Times New Roman</vt:lpstr>
      <vt:lpstr>Symbol</vt:lpstr>
      <vt:lpstr>Motiv sady Office</vt:lpstr>
      <vt:lpstr>   9. SEMINÁŘ    </vt:lpstr>
      <vt:lpstr>TESTOVÁNÍ STATISTICKÝCH HYPOTÉZ </vt:lpstr>
      <vt:lpstr>Příklad: SROVNÁVÁNÍ PRŮMĚRŮ   </vt:lpstr>
      <vt:lpstr>Příklad: </vt:lpstr>
      <vt:lpstr>Příklad: </vt:lpstr>
      <vt:lpstr>TESTOVÁNÍ STATISTICKÝCH HYPOTÉZ </vt:lpstr>
      <vt:lpstr>TESTOVÁNÍ STATISTICKÝCH HYPOTÉZ </vt:lpstr>
      <vt:lpstr>NULOVÁ A ALTERNATIVNÍ HYPOTÉZA</vt:lpstr>
      <vt:lpstr>Příklad: SROVNÁVÁNÍ PRŮMĚRŮ    </vt:lpstr>
      <vt:lpstr>Příklad: SROVNÁVÁNÍ PRŮMĚRŮ    </vt:lpstr>
      <vt:lpstr>Příklad: SROVNÁVÁNÍ PRŮMĚRŮ    </vt:lpstr>
      <vt:lpstr>Příklad: SROVNÁVÁNÍ PRŮMĚRŮ    </vt:lpstr>
      <vt:lpstr>TESTOVÁNÍ STATISTICKÝCH HYPOTÉZ </vt:lpstr>
      <vt:lpstr>HLADINA VÝZNAMNOSTI</vt:lpstr>
      <vt:lpstr>Příklad: SROVNÁVÁNÍ PRŮMĚRŮ   </vt:lpstr>
      <vt:lpstr>TESTOVÁNÍ STATISTICKÝCH HYPOTÉZ </vt:lpstr>
      <vt:lpstr>TESTY VÝZNAMNOSTI </vt:lpstr>
      <vt:lpstr>TESTY VÝZNAMNOSTI </vt:lpstr>
      <vt:lpstr>TESTY VÝZNAMNOSTI </vt:lpstr>
      <vt:lpstr>VÝBĚR VHODNÉHO TESTU </vt:lpstr>
      <vt:lpstr>Příklad: SROVNÁVÁNÍ PRŮMĚRŮ   </vt:lpstr>
      <vt:lpstr>TESTOVÁNÍ STATISTICKÝCH HYPOTÉZ </vt:lpstr>
      <vt:lpstr>PODMÍNKY PRO POUŽITÍ TESTU</vt:lpstr>
      <vt:lpstr>Příklad: SROVNÁVÁNÍ PRŮMĚRŮ   </vt:lpstr>
      <vt:lpstr>TESTOVÁNÍ STATISTICKÝCH HYPOTÉZ </vt:lpstr>
      <vt:lpstr>TESTOVACÍ CHARAKTERISTIKA </vt:lpstr>
      <vt:lpstr>VZDÁLENOST OD NULY</vt:lpstr>
      <vt:lpstr>VZDÁLENOST OD NULY</vt:lpstr>
      <vt:lpstr>VZDÁLENOST OD NULY</vt:lpstr>
      <vt:lpstr>JAK ROZHODUJEME?</vt:lpstr>
      <vt:lpstr>Příklad: SROVNÁVÁNÍ PRŮMĚRŮ   </vt:lpstr>
      <vt:lpstr>TESTOVÁNÍ STATISTICKÝCH HYPOTÉZ </vt:lpstr>
      <vt:lpstr>Příklad: SROVNÁVÁNÍ PRŮMĚRŮ   </vt:lpstr>
      <vt:lpstr>TESTOVÁNÍ STATISTICKÝCH HYPOTÉZ </vt:lpstr>
      <vt:lpstr>JAK ROZHODUJEME?</vt:lpstr>
      <vt:lpstr>JAK ROZHODUJEME?</vt:lpstr>
      <vt:lpstr>JAK ROZHODUJEME?</vt:lpstr>
      <vt:lpstr>Příklad: SROVNÁVÁNÍ PRŮMĚRŮ   </vt:lpstr>
      <vt:lpstr>TESTOVÁNÍ STATISTICKÝCH HYPOTÉZ </vt:lpstr>
      <vt:lpstr>Příklad: SROVNÁVÁNÍ PRŮMĚRŮ   </vt:lpstr>
      <vt:lpstr>SHRNUTÍ PŘÍKLADU</vt:lpstr>
      <vt:lpstr>   Příklad: SROVNÁNÍ PRAVDĚPODOBNOSTÍ    </vt:lpstr>
      <vt:lpstr>  Příklad: SROVNÁNÍ PRAVDĚPODOBNOSTÍ    </vt:lpstr>
      <vt:lpstr>Řešení</vt:lpstr>
    </vt:vector>
  </TitlesOfParts>
  <Company>MUNI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INDUKTIVNÍ STATISTIKA</dc:title>
  <dc:creator>lfsoc7</dc:creator>
  <cp:lastModifiedBy>vyzulova</cp:lastModifiedBy>
  <cp:revision>91</cp:revision>
  <dcterms:created xsi:type="dcterms:W3CDTF">2011-11-09T20:34:02Z</dcterms:created>
  <dcterms:modified xsi:type="dcterms:W3CDTF">2012-11-01T11:55:47Z</dcterms:modified>
</cp:coreProperties>
</file>