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86" r:id="rId4"/>
  </p:sldMasterIdLst>
  <p:notesMasterIdLst>
    <p:notesMasterId r:id="rId39"/>
  </p:notesMasterIdLst>
  <p:sldIdLst>
    <p:sldId id="292" r:id="rId5"/>
    <p:sldId id="257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3" r:id="rId16"/>
    <p:sldId id="294" r:id="rId17"/>
    <p:sldId id="270" r:id="rId18"/>
    <p:sldId id="271" r:id="rId19"/>
    <p:sldId id="272" r:id="rId20"/>
    <p:sldId id="273" r:id="rId21"/>
    <p:sldId id="274" r:id="rId22"/>
    <p:sldId id="286" r:id="rId23"/>
    <p:sldId id="275" r:id="rId24"/>
    <p:sldId id="290" r:id="rId25"/>
    <p:sldId id="291" r:id="rId26"/>
    <p:sldId id="276" r:id="rId27"/>
    <p:sldId id="277" r:id="rId28"/>
    <p:sldId id="279" r:id="rId29"/>
    <p:sldId id="284" r:id="rId30"/>
    <p:sldId id="280" r:id="rId31"/>
    <p:sldId id="281" r:id="rId32"/>
    <p:sldId id="287" r:id="rId33"/>
    <p:sldId id="285" r:id="rId34"/>
    <p:sldId id="282" r:id="rId35"/>
    <p:sldId id="289" r:id="rId36"/>
    <p:sldId id="288" r:id="rId37"/>
    <p:sldId id="283" r:id="rId3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8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6811023622051"/>
          <c:y val="4.0796998031496085E-2"/>
          <c:w val="0.60611089238845162"/>
          <c:h val="0.8358486712598427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Prevalence</c:v>
                </c:pt>
              </c:strCache>
            </c:strRef>
          </c:tx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1">
                  <c:v>160</c:v>
                </c:pt>
                <c:pt idx="2">
                  <c:v>140</c:v>
                </c:pt>
                <c:pt idx="3">
                  <c:v>105</c:v>
                </c:pt>
                <c:pt idx="4">
                  <c:v>80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Incidence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List1!$A$2:$A$8</c:f>
              <c:numCache>
                <c:formatCode>General</c:formatCode>
                <c:ptCount val="7"/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1">
                  <c:v>30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  <c:pt idx="6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95072"/>
        <c:axId val="36996608"/>
      </c:lineChart>
      <c:catAx>
        <c:axId val="369950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36996608"/>
        <c:crossesAt val="0"/>
        <c:auto val="1"/>
        <c:lblAlgn val="ctr"/>
        <c:lblOffset val="100"/>
        <c:noMultiLvlLbl val="0"/>
      </c:catAx>
      <c:valAx>
        <c:axId val="3699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36995072"/>
        <c:crossesAt val="1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cs-CZ"/>
          </a:p>
        </c:txPr>
      </c:legendEntry>
      <c:layout>
        <c:manualLayout>
          <c:xMode val="edge"/>
          <c:yMode val="edge"/>
          <c:x val="0.7392521024958838"/>
          <c:y val="0.38854795266650582"/>
          <c:w val="0.23524182498240939"/>
          <c:h val="0.184831766660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1FD26485-1207-4C0E-AF11-56351428C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00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4CF1C4-68C8-4797-BD36-4DB72E45D65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4F76A19-0EDE-4B85-89F1-D8AB3D2E6FC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E2DE6B-9028-459C-82DE-0A9D0C197B38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3A9CC39-862D-431B-8442-D381FDDBF513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F310270-70A2-4025-9094-33CBD1695DD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A865701-D05B-454E-BD9E-2466D452397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257A1E8-6DC4-4ECB-82F5-ABCDF8DFF2F5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7FAC428-96CC-4E58-B064-781ADA9E982E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129A677-72F0-40E3-A9B8-3BEB9BDED81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A4ECD4DC-36C1-4322-88D0-1A6E105F843D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EFFF633-FCA0-482D-BDCC-80A4FCC3A751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E6F88E3-11DA-4B96-9D64-7DCBC9365F2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E5679041-E184-4C5A-A001-1E6CB70B37EB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45CD009-508A-42ED-B25D-6ADE047EE70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BFC193B0-67C3-41C2-B6EE-1A74EE9AA49F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DA4E78CB-4E67-463F-A542-78F246DC322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93780BE-E24B-49CD-ACBC-D9CF0A8637C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6E129C6-87EC-4D13-8CE7-708E76D7184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2A890F5F-BC31-4D8C-A6BF-01ACE2C1BAAC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3BCDD83-9E6F-4D9A-AC13-9BDABB00B907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F03D469-DF35-43B6-ABEC-BA0B18DEDC70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4CED828B-3920-4342-856D-F37E8095A754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0DC28357-A909-4860-A693-56090348F3FA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9D6339B-2192-4BBF-8BC0-8F3BFF0AA4F2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363D762B-FD91-45DC-A059-1EEF0B8B3A9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8164D6F4-8C9C-49F4-8311-DD0D1F907626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cs-CZ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B7E8-702D-4B11-A1B8-317EC0C5E6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53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3633C-AB2D-4F69-8C7B-0F63AF6568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07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70E-C45B-487A-9761-DFA14B63C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4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04FE-5626-4065-8E6D-1A9B24D9B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48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E4526-A169-4613-8019-91B88B355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686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B9A8F-B676-42E0-AD41-4A2767F77F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5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B4A5-A401-4D3C-81CC-070E65F9B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37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B5DD-CA1E-4A10-B23B-7F8BE9423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91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9924-E506-4939-A59D-26A12A746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5354-6656-458D-8698-919FEA25B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48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6DD9-9786-4D60-A204-4017F9BC1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E42A-8032-421F-AB7E-37F1FFB06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77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660-4B54-4FE8-B1C7-763ABF4E4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08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276C-1EC0-40A7-84EE-2873CC2DF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453-B363-4C5A-B8CE-C3E8AAE1F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1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FD3C-73FC-44EB-BD3B-FDD719BA8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90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14AF-1932-485A-8D0E-3CBC88FD7B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9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4297-EC8C-4274-BFB2-AF13E2C728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1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9024-BEAF-4EC3-B6FF-56710CC90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3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146A-98A9-4158-B918-3CED209F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7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4ADB-5594-4E1B-A7FE-691E0F2A4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84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32B5A-6268-4E2D-90A8-6E4205C5F0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65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EE25-05AF-475B-B3CA-3029CD2C0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59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BA18-6EAF-4EC1-89AD-352CA14B5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16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2B20-5D7D-4FD7-8D3E-2245EC9086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57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A1DA-E737-43AC-B167-2D7229FE3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5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B713F-3F97-48F5-BB44-45B75EC21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3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5812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3AF2-0C8E-468D-8C27-40D9053BF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010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67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52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8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E70-EC99-4076-8DF9-AE3112B1D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26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04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61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0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1.10.2012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8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9F1B-2BF7-496C-87AC-5CB4EBB9F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71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C680-E442-4577-ADE6-9C7A9B6971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0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2AF7D-4AE8-4387-B7CF-AC9BEA873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FA6E-9A8B-410E-BA5D-C3549E5B4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AC7D-B9B6-4CB6-82D7-23B119AA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0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8A45D648-7FE8-4098-B3B1-99CA97821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354591EB-597C-49FE-B7FF-67CF8E3FF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cs-CZ"/>
              <a:t>30.9.2011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718A5963-5326-4A08-966A-23C355027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AD8675F4-7698-4CB6-A088-7DDAA0417AF5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1.10.2012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6D5ECF8-E075-4819-B1AD-0B471AA02BB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5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3300" dirty="0" smtClean="0">
                <a:solidFill>
                  <a:schemeClr val="tx1"/>
                </a:solidFill>
              </a:rPr>
              <a:t>3. </a:t>
            </a:r>
            <a:r>
              <a:rPr lang="cs-CZ" sz="3300" dirty="0">
                <a:solidFill>
                  <a:schemeClr val="tx1"/>
                </a:solidFill>
              </a:rPr>
              <a:t>SEMINÁŘ</a:t>
            </a:r>
            <a:br>
              <a:rPr lang="cs-CZ" sz="3300" dirty="0">
                <a:solidFill>
                  <a:schemeClr val="tx1"/>
                </a:solidFill>
              </a:rPr>
            </a:br>
            <a:r>
              <a:rPr lang="cs-CZ" sz="3300" dirty="0">
                <a:solidFill>
                  <a:schemeClr val="tx1"/>
                </a:solidFill>
              </a:rPr>
              <a:t/>
            </a:r>
            <a:br>
              <a:rPr lang="cs-CZ" sz="3300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852936"/>
            <a:ext cx="7416824" cy="1440160"/>
          </a:xfrm>
          <a:ln w="76200">
            <a:noFill/>
          </a:ln>
        </p:spPr>
        <p:txBody>
          <a:bodyPr/>
          <a:lstStyle/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1200" b="1" cap="all" dirty="0" smtClean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mě</a:t>
            </a:r>
            <a:r>
              <a:rPr lang="cs-CZ" sz="4000" b="1" cap="all" dirty="0" smtClean="0">
                <a:solidFill>
                  <a:srgbClr val="3333CC"/>
                </a:solidFill>
                <a:latin typeface="+mj-lt"/>
              </a:rPr>
              <a:t>ř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ení frekvence   </a:t>
            </a:r>
          </a:p>
          <a:p>
            <a:pPr marL="0" indent="0" algn="ctr" eaLnBrk="1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4000" b="1" cap="all" dirty="0" smtClean="0">
                <a:solidFill>
                  <a:schemeClr val="accent2"/>
                </a:solidFill>
                <a:latin typeface="+mj-lt"/>
              </a:rPr>
              <a:t>nemocí </a:t>
            </a:r>
            <a:r>
              <a:rPr lang="cs-CZ" sz="4000" b="1" cap="all" dirty="0">
                <a:solidFill>
                  <a:schemeClr val="accent2"/>
                </a:solidFill>
                <a:latin typeface="+mj-lt"/>
              </a:rPr>
              <a:t>v populaci</a:t>
            </a:r>
            <a:endParaRPr lang="cs-CZ" sz="3700" dirty="0" smtClean="0">
              <a:latin typeface="+mj-lt"/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3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45978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Absolutní incidence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</a:rPr>
              <a:t>  </a:t>
            </a:r>
          </a:p>
          <a:p>
            <a:pPr marL="104775" indent="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</a:pPr>
            <a:endParaRPr lang="cs-CZ" sz="2800" dirty="0" smtClean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9750"/>
            <a:ext cx="7380287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1835696" y="539750"/>
            <a:ext cx="22322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4644008" y="539750"/>
            <a:ext cx="432048" cy="296962"/>
          </a:xfrm>
          <a:prstGeom prst="rect">
            <a:avLst/>
          </a:prstGeom>
          <a:solidFill>
            <a:srgbClr val="92D050">
              <a:alpha val="3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469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97478" y="1681748"/>
            <a:ext cx="8640762" cy="56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858838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Absolutní incidence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Tx/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Relativní incidence</a:t>
            </a:r>
            <a:r>
              <a:rPr lang="cs-CZ" sz="2400" dirty="0" smtClean="0">
                <a:solidFill>
                  <a:srgbClr val="000000"/>
                </a:solidFill>
              </a:rPr>
              <a:t>  </a:t>
            </a:r>
          </a:p>
          <a:p>
            <a:pPr marL="561975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endParaRPr lang="cs-CZ" sz="2800" dirty="0" smtClean="0">
              <a:solidFill>
                <a:schemeClr val="tx2"/>
              </a:solidFill>
              <a:latin typeface="+mn-lt"/>
            </a:endParaRPr>
          </a:p>
          <a:p>
            <a:pPr marL="104775" indent="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</a:pPr>
            <a:r>
              <a:rPr lang="cs-CZ" sz="2800" b="1" cap="all" dirty="0" smtClean="0">
                <a:solidFill>
                  <a:srgbClr val="C00000"/>
                </a:solidFill>
                <a:latin typeface="+mj-lt"/>
              </a:rPr>
              <a:t>Typy </a:t>
            </a:r>
            <a:r>
              <a:rPr lang="cs-CZ" sz="2800" b="1" cap="all" dirty="0">
                <a:solidFill>
                  <a:srgbClr val="C00000"/>
                </a:solidFill>
                <a:latin typeface="+mj-lt"/>
              </a:rPr>
              <a:t>relativní incidence: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risk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rate</a:t>
            </a:r>
          </a:p>
          <a:p>
            <a:pPr eaLnBrk="1" hangingPunct="1">
              <a:lnSpc>
                <a:spcPct val="100000"/>
              </a:lnSpc>
              <a:spcAft>
                <a:spcPts val="1138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2400" dirty="0">
                <a:solidFill>
                  <a:srgbClr val="000000"/>
                </a:solidFill>
              </a:rPr>
              <a:t>Incidence</a:t>
            </a:r>
            <a:r>
              <a:rPr lang="cs-CZ" sz="2400" b="1" dirty="0">
                <a:solidFill>
                  <a:srgbClr val="000000"/>
                </a:solidFill>
              </a:rPr>
              <a:t> odds</a:t>
            </a:r>
          </a:p>
        </p:txBody>
      </p:sp>
    </p:spTree>
    <p:extLst>
      <p:ext uri="{BB962C8B-B14F-4D97-AF65-F5344CB8AC3E}">
        <p14:creationId xmlns:p14="http://schemas.microsoft.com/office/powerpoint/2010/main" val="2483897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4638"/>
            <a:ext cx="80994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risk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8640762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1173163" indent="-603250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Do studie bylo </a:t>
            </a:r>
            <a:r>
              <a:rPr lang="en-US" sz="2800" dirty="0" err="1">
                <a:solidFill>
                  <a:srgbClr val="000000"/>
                </a:solidFill>
              </a:rPr>
              <a:t>vybráno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u="sng" dirty="0">
                <a:solidFill>
                  <a:srgbClr val="000000"/>
                </a:solidFill>
              </a:rPr>
              <a:t>5000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mužů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kteří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netrpěli</a:t>
            </a:r>
            <a:r>
              <a:rPr lang="en-US" sz="2800" dirty="0">
                <a:solidFill>
                  <a:srgbClr val="000000"/>
                </a:solidFill>
              </a:rPr>
              <a:t>  ICHS. </a:t>
            </a:r>
            <a:r>
              <a:rPr lang="en-US" sz="2800" dirty="0" err="1">
                <a:solidFill>
                  <a:srgbClr val="000000"/>
                </a:solidFill>
              </a:rPr>
              <a:t>Pravidelně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byli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kontrolováni</a:t>
            </a:r>
            <a:r>
              <a:rPr lang="en-US" sz="2800" dirty="0">
                <a:solidFill>
                  <a:srgbClr val="000000"/>
                </a:solidFill>
              </a:rPr>
              <a:t> v </a:t>
            </a:r>
            <a:r>
              <a:rPr lang="en-US" sz="2800" dirty="0" err="1">
                <a:solidFill>
                  <a:srgbClr val="000000"/>
                </a:solidFill>
              </a:rPr>
              <a:t>průběhu</a:t>
            </a:r>
            <a:r>
              <a:rPr lang="en-US" sz="2800" dirty="0">
                <a:solidFill>
                  <a:srgbClr val="000000"/>
                </a:solidFill>
              </a:rPr>
              <a:t> 5 let (</a:t>
            </a:r>
            <a:r>
              <a:rPr lang="en-US" sz="2800" dirty="0" err="1">
                <a:solidFill>
                  <a:srgbClr val="000000"/>
                </a:solidFill>
              </a:rPr>
              <a:t>longitudinální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studie</a:t>
            </a:r>
            <a:r>
              <a:rPr lang="en-US" sz="2800" dirty="0">
                <a:solidFill>
                  <a:srgbClr val="000000"/>
                </a:solidFill>
              </a:rPr>
              <a:t>). Po</a:t>
            </a:r>
            <a:r>
              <a:rPr lang="en-US" sz="2800" u="sng" dirty="0">
                <a:solidFill>
                  <a:srgbClr val="000000"/>
                </a:solidFill>
              </a:rPr>
              <a:t> 5 </a:t>
            </a:r>
            <a:r>
              <a:rPr lang="en-US" sz="2800" u="sng" dirty="0" err="1">
                <a:solidFill>
                  <a:srgbClr val="000000"/>
                </a:solidFill>
              </a:rPr>
              <a:t>letech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byla</a:t>
            </a:r>
            <a:r>
              <a:rPr lang="en-US" sz="2800" dirty="0">
                <a:solidFill>
                  <a:srgbClr val="000000"/>
                </a:solidFill>
              </a:rPr>
              <a:t> ICHS (</a:t>
            </a:r>
            <a:r>
              <a:rPr lang="en-US" sz="2800" dirty="0" err="1">
                <a:solidFill>
                  <a:srgbClr val="000000"/>
                </a:solidFill>
              </a:rPr>
              <a:t>tj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 err="1">
                <a:solidFill>
                  <a:srgbClr val="000000"/>
                </a:solidFill>
              </a:rPr>
              <a:t>nová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800" dirty="0" err="1">
                <a:solidFill>
                  <a:srgbClr val="000000"/>
                </a:solidFill>
              </a:rPr>
              <a:t>diagnostikována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celkem</a:t>
            </a:r>
            <a:r>
              <a:rPr lang="en-US" sz="2800" dirty="0">
                <a:solidFill>
                  <a:srgbClr val="000000"/>
                </a:solidFill>
              </a:rPr>
              <a:t> u </a:t>
            </a:r>
            <a:r>
              <a:rPr lang="en-US" sz="2800" u="sng" dirty="0">
                <a:solidFill>
                  <a:srgbClr val="000000"/>
                </a:solidFill>
              </a:rPr>
              <a:t>250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sledovaných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mužů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Incidence risk se </a:t>
            </a:r>
            <a:r>
              <a:rPr lang="en-US" sz="2800" dirty="0" err="1">
                <a:solidFill>
                  <a:srgbClr val="000000"/>
                </a:solidFill>
              </a:rPr>
              <a:t>vypočítá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tak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že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počet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nových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 (d) </a:t>
            </a:r>
            <a:r>
              <a:rPr lang="en-US" sz="2800" dirty="0" err="1">
                <a:solidFill>
                  <a:srgbClr val="000000"/>
                </a:solidFill>
              </a:rPr>
              <a:t>dělíme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počtem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sledovaných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osob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 err="1">
                <a:solidFill>
                  <a:srgbClr val="000000"/>
                </a:solidFill>
              </a:rPr>
              <a:t>které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byly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na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počátku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intervalu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bez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nemoci</a:t>
            </a:r>
            <a:r>
              <a:rPr lang="en-US" sz="2800" b="1" dirty="0">
                <a:solidFill>
                  <a:srgbClr val="000000"/>
                </a:solidFill>
              </a:rPr>
              <a:t> (N).</a:t>
            </a:r>
          </a:p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risk (pro </a:t>
            </a:r>
            <a:r>
              <a:rPr lang="en-US" sz="2800" dirty="0" err="1">
                <a:solidFill>
                  <a:srgbClr val="000000"/>
                </a:solidFill>
              </a:rPr>
              <a:t>dané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časové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období</a:t>
            </a:r>
            <a:r>
              <a:rPr lang="en-US" sz="2800" dirty="0">
                <a:solidFill>
                  <a:srgbClr val="000000"/>
                </a:solidFill>
              </a:rPr>
              <a:t>) = d/N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719138" algn="l"/>
                <a:tab pos="1443038" algn="l"/>
                <a:tab pos="2166938" algn="l"/>
                <a:tab pos="2890838" algn="l"/>
                <a:tab pos="3614738" algn="l"/>
                <a:tab pos="4338638" algn="l"/>
                <a:tab pos="5062538" algn="l"/>
                <a:tab pos="5786438" algn="l"/>
                <a:tab pos="6510338" algn="l"/>
                <a:tab pos="7234238" algn="l"/>
                <a:tab pos="7958138" algn="l"/>
                <a:tab pos="8682038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</a:pPr>
            <a:endParaRPr lang="cs-CZ" sz="2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Aft>
                <a:spcPts val="1425"/>
              </a:spcAft>
              <a:buClrTx/>
            </a:pPr>
            <a:r>
              <a:rPr lang="cs-CZ" sz="2800" dirty="0">
                <a:solidFill>
                  <a:srgbClr val="000000"/>
                </a:solidFill>
              </a:rPr>
              <a:t>Incidence risk </a:t>
            </a:r>
            <a:r>
              <a:rPr lang="en-US" sz="2800" dirty="0">
                <a:solidFill>
                  <a:srgbClr val="000000"/>
                </a:solidFill>
              </a:rPr>
              <a:t>= 250/5000 = 0,05</a:t>
            </a:r>
            <a:endParaRPr lang="cs-CZ" sz="2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cs-CZ" sz="2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en-US" sz="2800" b="1" dirty="0">
                <a:solidFill>
                  <a:srgbClr val="C00000"/>
                </a:solidFill>
              </a:rPr>
              <a:t>Interpretace</a:t>
            </a:r>
            <a:r>
              <a:rPr lang="en-US" sz="2800" dirty="0">
                <a:solidFill>
                  <a:srgbClr val="C00000"/>
                </a:solidFill>
              </a:rPr>
              <a:t>: 	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Pravděpodobnost </a:t>
            </a: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smtClean="0">
                <a:solidFill>
                  <a:srgbClr val="000000"/>
                </a:solidFill>
              </a:rPr>
              <a:t>riziko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onemocnění  ICHS je       50 případů na 1000 osob a 5 let.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Font typeface="Times New Roman" pitchFamily="18" charset="0"/>
              <a:buAutoNum type="alphaLcParenR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5-leté riziko onemocnění ICHS je 50 případů/1000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404664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Incidence risk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10902" y="1412776"/>
            <a:ext cx="88201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+mn-cs"/>
              </a:rPr>
              <a:t>Pravděpodobnost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jedince</a:t>
            </a:r>
            <a:r>
              <a:rPr lang="cs-CZ" sz="2800" dirty="0" smtClean="0">
                <a:cs typeface="+mn-cs"/>
              </a:rPr>
              <a:t>, </a:t>
            </a:r>
            <a:r>
              <a:rPr lang="en-US" sz="2800" dirty="0" err="1" smtClean="0">
                <a:cs typeface="+mn-cs"/>
              </a:rPr>
              <a:t>že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onemocní</a:t>
            </a:r>
            <a:r>
              <a:rPr lang="en-US" sz="2800" dirty="0" smtClean="0">
                <a:cs typeface="+mn-cs"/>
              </a:rPr>
              <a:t>.</a:t>
            </a:r>
            <a:endParaRPr lang="en-US" sz="2800" dirty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dirty="0" err="1" smtClean="0">
                <a:cs typeface="+mn-cs"/>
              </a:rPr>
              <a:t>Pravděpodobnost</a:t>
            </a:r>
            <a:r>
              <a:rPr lang="cs-CZ" sz="2800" dirty="0" smtClean="0">
                <a:cs typeface="+mn-cs"/>
              </a:rPr>
              <a:t> roste s délkou sledování</a:t>
            </a:r>
            <a:r>
              <a:rPr lang="en-US" sz="2800" dirty="0" smtClean="0">
                <a:cs typeface="+mn-cs"/>
              </a:rPr>
              <a:t>.</a:t>
            </a:r>
            <a:endParaRPr lang="cs-CZ" sz="2800" dirty="0" smtClean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+mn-cs"/>
              </a:rPr>
              <a:t>Max. hodnota = 1 (1 nemoc na 1 osobu)</a:t>
            </a:r>
            <a:endParaRPr lang="en-US" sz="2800" dirty="0">
              <a:cs typeface="+mn-cs"/>
            </a:endParaRPr>
          </a:p>
          <a:p>
            <a:pPr marL="627062" indent="-514350">
              <a:spcAft>
                <a:spcPts val="1425"/>
              </a:spcAft>
              <a:buClr>
                <a:srgbClr val="FF0000"/>
              </a:buClr>
              <a:buSzPct val="70000"/>
              <a:buFont typeface="Wingdings" pitchFamily="2" charset="2"/>
              <a:buChar char="l"/>
              <a:defRPr/>
            </a:pPr>
            <a:r>
              <a:rPr lang="cs-CZ" sz="2800" dirty="0" smtClean="0">
                <a:cs typeface="+mn-cs"/>
              </a:rPr>
              <a:t>N</a:t>
            </a:r>
            <a:r>
              <a:rPr lang="en-US" sz="2800" dirty="0" err="1" smtClean="0">
                <a:cs typeface="+mn-cs"/>
              </a:rPr>
              <a:t>elze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>
                <a:cs typeface="+mn-cs"/>
              </a:rPr>
              <a:t>použít pro opakující se </a:t>
            </a:r>
            <a:r>
              <a:rPr lang="en-US" sz="2800" dirty="0" err="1">
                <a:cs typeface="+mn-cs"/>
              </a:rPr>
              <a:t>nemoci</a:t>
            </a:r>
            <a:r>
              <a:rPr lang="en-US" sz="2800" dirty="0" smtClean="0">
                <a:cs typeface="+mn-cs"/>
              </a:rPr>
              <a:t>.</a:t>
            </a:r>
            <a:endParaRPr lang="cs-CZ" sz="2800" dirty="0" smtClean="0">
              <a:cs typeface="+mn-cs"/>
            </a:endParaRPr>
          </a:p>
          <a:p>
            <a:pPr marL="569912" indent="-457200">
              <a:spcAft>
                <a:spcPts val="1425"/>
              </a:spcAft>
              <a:buClr>
                <a:srgbClr val="92D050"/>
              </a:buClr>
              <a:buSzPct val="70000"/>
              <a:buFont typeface="Wingdings" pitchFamily="2" charset="2"/>
              <a:buChar char="l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332656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3600" b="0" i="0" u="none" strike="noStrike" kern="0" cap="all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Incidence risk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79388" y="1098550"/>
            <a:ext cx="84613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569912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osoby nemohou být sledovány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celou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určenou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dobu</a:t>
            </a:r>
            <a:r>
              <a:rPr lang="en-US" sz="2800" dirty="0">
                <a:solidFill>
                  <a:srgbClr val="000000"/>
                </a:solidFill>
              </a:rPr>
              <a:t>  (</a:t>
            </a:r>
            <a:r>
              <a:rPr lang="en-US" sz="2800" dirty="0" err="1">
                <a:solidFill>
                  <a:srgbClr val="000000"/>
                </a:solidFill>
              </a:rPr>
              <a:t>smrt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stěhování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osobní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důvody</a:t>
            </a:r>
            <a:r>
              <a:rPr lang="en-US" sz="2800" dirty="0">
                <a:solidFill>
                  <a:srgbClr val="000000"/>
                </a:solidFill>
              </a:rPr>
              <a:t> pro </a:t>
            </a:r>
            <a:r>
              <a:rPr lang="en-US" sz="2800" dirty="0" err="1">
                <a:solidFill>
                  <a:srgbClr val="000000"/>
                </a:solidFill>
              </a:rPr>
              <a:t>vystoupení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ze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studie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569912" indent="-457200" eaLnBrk="1" hangingPunct="1">
              <a:lnSpc>
                <a:spcPct val="100000"/>
              </a:lnSpc>
              <a:spcAft>
                <a:spcPts val="1425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je </a:t>
            </a:r>
            <a:r>
              <a:rPr lang="en-US" sz="2800" dirty="0" err="1">
                <a:solidFill>
                  <a:srgbClr val="000000"/>
                </a:solidFill>
              </a:rPr>
              <a:t>vhodné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použít</a:t>
            </a:r>
            <a:r>
              <a:rPr lang="en-US" sz="2800" dirty="0">
                <a:solidFill>
                  <a:srgbClr val="000000"/>
                </a:solidFill>
              </a:rPr>
              <a:t> pro </a:t>
            </a:r>
            <a:r>
              <a:rPr lang="en-US" sz="2800" dirty="0" err="1">
                <a:solidFill>
                  <a:srgbClr val="000000"/>
                </a:solidFill>
              </a:rPr>
              <a:t>výpočet</a:t>
            </a:r>
            <a:r>
              <a:rPr lang="en-US" sz="2800" dirty="0">
                <a:solidFill>
                  <a:srgbClr val="000000"/>
                </a:solidFill>
              </a:rPr>
              <a:t> incidence </a:t>
            </a:r>
            <a:r>
              <a:rPr lang="en-US" sz="2800" dirty="0" err="1" smtClean="0">
                <a:solidFill>
                  <a:srgbClr val="000000"/>
                </a:solidFill>
              </a:rPr>
              <a:t>ukazatel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incidence rate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nazývaný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též</a:t>
            </a:r>
            <a:r>
              <a:rPr lang="en-US" sz="2800" b="1" dirty="0">
                <a:solidFill>
                  <a:srgbClr val="000000"/>
                </a:solidFill>
              </a:rPr>
              <a:t> incidence density</a:t>
            </a:r>
            <a:r>
              <a:rPr lang="en-US" sz="2800" dirty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9835" y="1340768"/>
            <a:ext cx="89641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P</a:t>
            </a:r>
            <a:r>
              <a:rPr lang="en-US" sz="2800" dirty="0" err="1" smtClean="0">
                <a:solidFill>
                  <a:srgbClr val="000000"/>
                </a:solidFill>
              </a:rPr>
              <a:t>očet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nových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onemocnění</a:t>
            </a:r>
            <a:r>
              <a:rPr lang="en-US" sz="2800" dirty="0">
                <a:solidFill>
                  <a:srgbClr val="000000"/>
                </a:solidFill>
              </a:rPr>
              <a:t> (d) </a:t>
            </a:r>
            <a:r>
              <a:rPr lang="en-US" sz="2800" dirty="0" err="1">
                <a:solidFill>
                  <a:srgbClr val="000000"/>
                </a:solidFill>
              </a:rPr>
              <a:t>dělíme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součtem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dob</a:t>
            </a:r>
            <a:r>
              <a:rPr lang="cs-CZ" sz="2800" b="1" dirty="0" smtClean="0">
                <a:solidFill>
                  <a:srgbClr val="000000"/>
                </a:solidFill>
              </a:rPr>
              <a:t> </a:t>
            </a:r>
            <a:r>
              <a:rPr lang="en-US" sz="2800" dirty="0" smtClean="0">
                <a:solidFill>
                  <a:srgbClr val="000000"/>
                </a:solidFill>
              </a:rPr>
              <a:t>(let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měsíců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dnů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sledování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všech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osob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bez</a:t>
            </a:r>
            <a:r>
              <a:rPr lang="cs-CZ" sz="2800" b="1" dirty="0" smtClean="0">
                <a:solidFill>
                  <a:srgbClr val="000000"/>
                </a:solidFill>
              </a:rPr>
              <a:t> </a:t>
            </a:r>
            <a:r>
              <a:rPr lang="en-US" sz="2800" b="1" dirty="0" err="1" smtClean="0">
                <a:solidFill>
                  <a:srgbClr val="000000"/>
                </a:solidFill>
              </a:rPr>
              <a:t>nemoci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(Y).</a:t>
            </a: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en-US" sz="2800" dirty="0" err="1" smtClean="0">
                <a:solidFill>
                  <a:srgbClr val="000000"/>
                </a:solidFill>
              </a:rPr>
              <a:t>Jednotk</a:t>
            </a:r>
            <a:r>
              <a:rPr lang="cs-CZ" sz="2800" dirty="0" smtClean="0">
                <a:solidFill>
                  <a:srgbClr val="000000"/>
                </a:solidFill>
              </a:rPr>
              <a:t>y: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„</a:t>
            </a:r>
            <a:r>
              <a:rPr lang="en-US" sz="2800" b="1" dirty="0" err="1" smtClean="0">
                <a:solidFill>
                  <a:srgbClr val="000000"/>
                </a:solidFill>
              </a:rPr>
              <a:t>osoboroky</a:t>
            </a: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cs-CZ" sz="2800" b="1" dirty="0" smtClean="0">
                <a:solidFill>
                  <a:srgbClr val="0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osoboměsíce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osobodny</a:t>
            </a:r>
            <a:r>
              <a:rPr lang="cs-CZ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Frekvence </a:t>
            </a:r>
            <a:r>
              <a:rPr lang="cs-CZ" sz="2800" dirty="0">
                <a:solidFill>
                  <a:srgbClr val="000000"/>
                </a:solidFill>
              </a:rPr>
              <a:t>výskytu nových </a:t>
            </a:r>
            <a:r>
              <a:rPr lang="cs-CZ" sz="2800" dirty="0" smtClean="0">
                <a:solidFill>
                  <a:srgbClr val="000000"/>
                </a:solidFill>
              </a:rPr>
              <a:t>onemocnění</a:t>
            </a: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Vhodná 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pro </a:t>
            </a:r>
            <a:r>
              <a:rPr lang="en-US" sz="2800" dirty="0" err="1" smtClean="0">
                <a:solidFill>
                  <a:srgbClr val="000000"/>
                </a:solidFill>
              </a:rPr>
              <a:t>opakující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se </a:t>
            </a:r>
            <a:r>
              <a:rPr lang="en-US" sz="2800" dirty="0" err="1" smtClean="0">
                <a:solidFill>
                  <a:srgbClr val="000000"/>
                </a:solidFill>
              </a:rPr>
              <a:t>nemoc</a:t>
            </a:r>
            <a:r>
              <a:rPr lang="cs-CZ" sz="2800" dirty="0" smtClean="0">
                <a:solidFill>
                  <a:srgbClr val="000000"/>
                </a:solidFill>
              </a:rPr>
              <a:t>i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endParaRPr lang="cs-CZ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2025"/>
              </a:spcAft>
              <a:buClr>
                <a:srgbClr val="FF0000"/>
              </a:buClr>
              <a:buSzPct val="70000"/>
              <a:buFont typeface="Wingdings" pitchFamily="2" charset="2"/>
              <a:buChar char=""/>
            </a:pPr>
            <a:r>
              <a:rPr lang="cs-CZ" sz="2800" dirty="0" smtClean="0">
                <a:solidFill>
                  <a:srgbClr val="000000"/>
                </a:solidFill>
              </a:rPr>
              <a:t>V rutinních statistikách </a:t>
            </a:r>
            <a:r>
              <a:rPr lang="cs-CZ" sz="2800" b="1" dirty="0" smtClean="0">
                <a:solidFill>
                  <a:srgbClr val="000000"/>
                </a:solidFill>
              </a:rPr>
              <a:t>„střední stav obyvatelstva“ </a:t>
            </a:r>
            <a:r>
              <a:rPr lang="cs-CZ" sz="2800" dirty="0" smtClean="0">
                <a:solidFill>
                  <a:srgbClr val="000000"/>
                </a:solidFill>
              </a:rPr>
              <a:t>= </a:t>
            </a:r>
            <a:r>
              <a:rPr lang="cs-CZ" sz="2800" b="1" dirty="0" smtClean="0">
                <a:solidFill>
                  <a:srgbClr val="000000"/>
                </a:solidFill>
              </a:rPr>
              <a:t>„</a:t>
            </a:r>
            <a:r>
              <a:rPr lang="cs-CZ" sz="2800" b="1" dirty="0" err="1" smtClean="0">
                <a:solidFill>
                  <a:srgbClr val="000000"/>
                </a:solidFill>
              </a:rPr>
              <a:t>osoboroky</a:t>
            </a:r>
            <a:r>
              <a:rPr lang="cs-CZ" sz="2800" b="1" dirty="0" smtClean="0">
                <a:solidFill>
                  <a:srgbClr val="000000"/>
                </a:solidFill>
              </a:rPr>
              <a:t>“</a:t>
            </a:r>
            <a:endParaRPr lang="en-US" sz="2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2" y="476672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</a:t>
            </a:r>
            <a:r>
              <a:rPr lang="cs-CZ" sz="3600" cap="all" dirty="0" err="1" smtClean="0">
                <a:solidFill>
                  <a:schemeClr val="accent2"/>
                </a:solidFill>
              </a:rPr>
              <a:t>rate</a:t>
            </a:r>
            <a:endParaRPr lang="cs-CZ" sz="3600" cap="all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diagnostikován diabetes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  úmrtí  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477016"/>
              </p:ext>
            </p:extLst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1. Jaké je riziko diabetu v prvních 5 letech?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70C0"/>
                </a:solidFill>
              </a:rPr>
              <a:t>33,3 případů na 100 žen a 5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2. Jaké je riziko diabetu v celém 10-letém období?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</a:rPr>
              <a:t>75 případů na 100 žen a 10 let.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3. Jaká je incidence </a:t>
            </a:r>
            <a:r>
              <a:rPr lang="cs-CZ" sz="2000" dirty="0" err="1" smtClean="0">
                <a:solidFill>
                  <a:srgbClr val="000000"/>
                </a:solidFill>
              </a:rPr>
              <a:t>rate</a:t>
            </a:r>
            <a:r>
              <a:rPr lang="cs-CZ" sz="2000" dirty="0" smtClean="0">
                <a:solidFill>
                  <a:srgbClr val="000000"/>
                </a:solidFill>
              </a:rPr>
              <a:t> diabetu ve studované skupině žen?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</a:pPr>
            <a:r>
              <a:rPr lang="cs-CZ" sz="2000" dirty="0" smtClean="0">
                <a:solidFill>
                  <a:srgbClr val="0070C0"/>
                </a:solidFill>
              </a:rPr>
              <a:t>11,3 případů na 100 žen a 1 rok.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5275" y="188913"/>
            <a:ext cx="8848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dirty="0">
                <a:solidFill>
                  <a:schemeClr val="accent2"/>
                </a:solidFill>
                <a:latin typeface="Arial Black" pitchFamily="34" charset="0"/>
              </a:rPr>
              <a:t>DEFINICE EPIDEMIOLOGIE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8313" y="1196975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800" b="1" dirty="0">
              <a:solidFill>
                <a:srgbClr val="000000"/>
              </a:solidFill>
            </a:endParaRPr>
          </a:p>
          <a:p>
            <a:pPr marL="6350">
              <a:spcBef>
                <a:spcPts val="363"/>
              </a:spcBef>
              <a:buClr>
                <a:srgbClr val="000000"/>
              </a:buClr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>
                <a:solidFill>
                  <a:srgbClr val="000000"/>
                </a:solidFill>
              </a:rPr>
              <a:t>Epidemiologie studuje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rozložení a </a:t>
            </a:r>
            <a:r>
              <a:rPr lang="cs-CZ" sz="2800" b="1" dirty="0">
                <a:solidFill>
                  <a:srgbClr val="000000"/>
                </a:solidFill>
              </a:rPr>
              <a:t>determinanty stavů a událostí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majících </a:t>
            </a:r>
            <a:r>
              <a:rPr lang="cs-CZ" sz="2800" b="1" dirty="0">
                <a:solidFill>
                  <a:srgbClr val="000000"/>
                </a:solidFill>
              </a:rPr>
              <a:t>vztah ke </a:t>
            </a:r>
            <a:r>
              <a:rPr lang="cs-CZ" sz="2800" b="1" dirty="0" smtClean="0">
                <a:solidFill>
                  <a:srgbClr val="000000"/>
                </a:solidFill>
              </a:rPr>
              <a:t>zdraví</a:t>
            </a: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v</a:t>
            </a:r>
            <a:r>
              <a:rPr lang="cs-CZ" sz="2800" b="1" dirty="0">
                <a:solidFill>
                  <a:srgbClr val="000000"/>
                </a:solidFill>
              </a:rPr>
              <a:t> určených populačních skupinách </a:t>
            </a:r>
            <a:endParaRPr lang="cs-CZ" sz="2800" b="1" dirty="0" smtClean="0">
              <a:solidFill>
                <a:srgbClr val="000000"/>
              </a:solidFill>
            </a:endParaRPr>
          </a:p>
          <a:p>
            <a:pPr marL="463550" indent="-457200">
              <a:spcBef>
                <a:spcPts val="363"/>
              </a:spcBef>
              <a:buClr>
                <a:srgbClr val="C00000"/>
              </a:buClr>
              <a:buSzPct val="70000"/>
              <a:buFont typeface="Wingdings" pitchFamily="2" charset="2"/>
              <a:buChar char="l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800" b="1" dirty="0" smtClean="0">
                <a:solidFill>
                  <a:srgbClr val="000000"/>
                </a:solidFill>
              </a:rPr>
              <a:t>a </a:t>
            </a:r>
            <a:r>
              <a:rPr lang="cs-CZ" sz="2800" b="1" dirty="0">
                <a:solidFill>
                  <a:srgbClr val="000000"/>
                </a:solidFill>
              </a:rPr>
              <a:t>využívá výsledků tohoto studia ke zvládání zdravotních problémů.</a:t>
            </a:r>
          </a:p>
          <a:p>
            <a:pPr marL="6350">
              <a:spcBef>
                <a:spcPts val="363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+mn-cs"/>
              </a:rPr>
              <a:t>P</a:t>
            </a:r>
            <a:r>
              <a:rPr lang="en-US" sz="2800" dirty="0" err="1" smtClean="0">
                <a:cs typeface="+mn-cs"/>
              </a:rPr>
              <a:t>očet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osob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které</a:t>
            </a:r>
            <a:r>
              <a:rPr lang="en-US" sz="2800" dirty="0">
                <a:cs typeface="+mn-cs"/>
              </a:rPr>
              <a:t> v </a:t>
            </a:r>
            <a:r>
              <a:rPr lang="en-US" sz="2800" dirty="0" err="1">
                <a:cs typeface="+mn-cs"/>
              </a:rPr>
              <a:t>průběhu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sledování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onemocněly</a:t>
            </a:r>
            <a:r>
              <a:rPr lang="en-US" sz="2800" dirty="0">
                <a:cs typeface="+mn-cs"/>
              </a:rPr>
              <a:t> (d)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dělíme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počtem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osob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které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smtClean="0">
                <a:cs typeface="+mn-cs"/>
              </a:rPr>
              <a:t>v</a:t>
            </a:r>
            <a:r>
              <a:rPr lang="cs-CZ" sz="2800" b="1" dirty="0" smtClean="0">
                <a:cs typeface="+mn-cs"/>
              </a:rPr>
              <a:t> </a:t>
            </a:r>
            <a:r>
              <a:rPr lang="en-US" sz="2800" b="1" dirty="0" err="1" smtClean="0">
                <a:cs typeface="+mn-cs"/>
              </a:rPr>
              <a:t>průběhu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sledování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neonemocněly</a:t>
            </a:r>
            <a:r>
              <a:rPr lang="en-US" sz="2800" b="1" dirty="0">
                <a:cs typeface="+mn-cs"/>
              </a:rPr>
              <a:t>  </a:t>
            </a:r>
            <a:r>
              <a:rPr lang="en-US" sz="2800" b="1" dirty="0" smtClean="0">
                <a:cs typeface="+mn-cs"/>
              </a:rPr>
              <a:t>(</a:t>
            </a:r>
            <a:r>
              <a:rPr lang="en-US" sz="2800" b="1" dirty="0">
                <a:cs typeface="+mn-cs"/>
              </a:rPr>
              <a:t>N- d).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+mn-cs"/>
              </a:rPr>
              <a:t> Z </a:t>
            </a:r>
            <a:r>
              <a:rPr lang="en-US" sz="2800" dirty="0" err="1">
                <a:cs typeface="+mn-cs"/>
              </a:rPr>
              <a:t>předchozího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příkladu</a:t>
            </a:r>
            <a:r>
              <a:rPr lang="en-US" sz="2800" dirty="0" smtClean="0">
                <a:cs typeface="+mn-cs"/>
              </a:rPr>
              <a:t>:</a:t>
            </a:r>
            <a:r>
              <a:rPr lang="cs-CZ" sz="2800" dirty="0" smtClean="0">
                <a:cs typeface="+mn-cs"/>
              </a:rPr>
              <a:t>                     </a:t>
            </a:r>
            <a:endParaRPr lang="en-US" sz="2800" dirty="0">
              <a:cs typeface="+mn-cs"/>
            </a:endParaRPr>
          </a:p>
          <a:p>
            <a:pPr lvl="4">
              <a:buSzPct val="45000"/>
              <a:defRPr/>
            </a:pPr>
            <a:r>
              <a:rPr lang="en-US" sz="2800" dirty="0">
                <a:cs typeface="+mn-cs"/>
              </a:rPr>
              <a:t>  </a:t>
            </a:r>
            <a:r>
              <a:rPr lang="en-US" sz="2800" dirty="0" smtClean="0">
                <a:cs typeface="+mn-cs"/>
              </a:rPr>
              <a:t> </a:t>
            </a:r>
            <a:endParaRPr lang="en-US" sz="2800" dirty="0">
              <a:cs typeface="+mn-c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8563" y="74340"/>
            <a:ext cx="8895437" cy="105040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Výsledky longitudinální studie diabetu</a:t>
            </a:r>
            <a:br>
              <a:rPr lang="cs-CZ" sz="2800" b="1" dirty="0" smtClean="0">
                <a:solidFill>
                  <a:srgbClr val="3608B8"/>
                </a:solidFill>
              </a:rPr>
            </a:br>
            <a:r>
              <a:rPr lang="cs-CZ" sz="2800" b="1" dirty="0" smtClean="0">
                <a:solidFill>
                  <a:srgbClr val="3608B8"/>
                </a:solidFill>
              </a:rPr>
              <a:t>(straší ženy s pozitivní rodinnou anamnézou)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48563" y="1072312"/>
            <a:ext cx="5043518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diagnostikován diabetes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  úmrtí  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14511"/>
              </p:ext>
            </p:extLst>
          </p:nvPr>
        </p:nvGraphicFramePr>
        <p:xfrm>
          <a:off x="755935" y="1117476"/>
          <a:ext cx="4411100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  <a:gridCol w="441110"/>
              </a:tblGrid>
              <a:tr h="299433">
                <a:tc>
                  <a:txBody>
                    <a:bodyPr/>
                    <a:lstStyle/>
                    <a:p>
                      <a:r>
                        <a:rPr lang="cs-CZ" dirty="0" smtClean="0"/>
                        <a:t>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740876" y="1844824"/>
            <a:ext cx="373758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1623786"/>
            <a:ext cx="325974" cy="442075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 bwMode="auto">
          <a:xfrm>
            <a:off x="763208" y="2204864"/>
            <a:ext cx="24786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97" y="1956712"/>
            <a:ext cx="325974" cy="442075"/>
          </a:xfrm>
          <a:prstGeom prst="rect">
            <a:avLst/>
          </a:prstGeom>
        </p:spPr>
      </p:pic>
      <p:cxnSp>
        <p:nvCxnSpPr>
          <p:cNvPr id="17" name="Přímá spojnice 16"/>
          <p:cNvCxnSpPr>
            <a:stCxn id="2" idx="1"/>
            <a:endCxn id="2" idx="3"/>
          </p:cNvCxnSpPr>
          <p:nvPr/>
        </p:nvCxnSpPr>
        <p:spPr bwMode="auto">
          <a:xfrm>
            <a:off x="755935" y="3312036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746810" y="2924944"/>
            <a:ext cx="116089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746810" y="4005064"/>
            <a:ext cx="442022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755935" y="3645024"/>
            <a:ext cx="44111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755935" y="4437112"/>
            <a:ext cx="3722521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740876" y="4797152"/>
            <a:ext cx="44261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763208" y="5157192"/>
            <a:ext cx="440382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4991075"/>
            <a:ext cx="332234" cy="332234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72" y="4180556"/>
            <a:ext cx="325974" cy="442075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70995"/>
            <a:ext cx="332234" cy="332234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66" y="3478907"/>
            <a:ext cx="332234" cy="332234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86" y="2703906"/>
            <a:ext cx="325974" cy="442075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87" y="3870672"/>
            <a:ext cx="332234" cy="332234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2" y="1678706"/>
            <a:ext cx="332234" cy="332234"/>
          </a:xfrm>
          <a:prstGeom prst="rect">
            <a:avLst/>
          </a:prstGeom>
        </p:spPr>
      </p:pic>
      <p:cxnSp>
        <p:nvCxnSpPr>
          <p:cNvPr id="19" name="Přímá spojnice 18"/>
          <p:cNvCxnSpPr/>
          <p:nvPr/>
        </p:nvCxnSpPr>
        <p:spPr bwMode="auto">
          <a:xfrm flipV="1">
            <a:off x="763208" y="2570453"/>
            <a:ext cx="2862761" cy="55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91931"/>
            <a:ext cx="332234" cy="332234"/>
          </a:xfrm>
          <a:prstGeom prst="rect">
            <a:avLst/>
          </a:prstGeom>
        </p:spPr>
      </p:pic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67035" y="1124744"/>
            <a:ext cx="397696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7" y="5661248"/>
            <a:ext cx="332234" cy="332234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7" y="5993482"/>
            <a:ext cx="325974" cy="44207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44" y="2337010"/>
            <a:ext cx="325974" cy="4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87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60363" y="900113"/>
            <a:ext cx="8459787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cs-CZ" sz="2800" dirty="0" smtClean="0">
                <a:cs typeface="+mn-cs"/>
              </a:rPr>
              <a:t>P</a:t>
            </a:r>
            <a:r>
              <a:rPr lang="en-US" sz="2800" dirty="0" err="1" smtClean="0">
                <a:cs typeface="+mn-cs"/>
              </a:rPr>
              <a:t>očet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osob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které</a:t>
            </a:r>
            <a:r>
              <a:rPr lang="en-US" sz="2800" dirty="0">
                <a:cs typeface="+mn-cs"/>
              </a:rPr>
              <a:t> v </a:t>
            </a:r>
            <a:r>
              <a:rPr lang="en-US" sz="2800" dirty="0" err="1">
                <a:cs typeface="+mn-cs"/>
              </a:rPr>
              <a:t>průběhu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sledování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onemocněly</a:t>
            </a:r>
            <a:r>
              <a:rPr lang="en-US" sz="2800" dirty="0">
                <a:cs typeface="+mn-cs"/>
              </a:rPr>
              <a:t> (d)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dělíme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počtem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osob</a:t>
            </a:r>
            <a:r>
              <a:rPr lang="en-US" sz="2800" b="1" dirty="0">
                <a:cs typeface="+mn-cs"/>
              </a:rPr>
              <a:t>, </a:t>
            </a:r>
            <a:r>
              <a:rPr lang="en-US" sz="2800" b="1" dirty="0" err="1">
                <a:cs typeface="+mn-cs"/>
              </a:rPr>
              <a:t>které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smtClean="0">
                <a:cs typeface="+mn-cs"/>
              </a:rPr>
              <a:t>v</a:t>
            </a:r>
            <a:r>
              <a:rPr lang="cs-CZ" sz="2800" b="1" dirty="0" smtClean="0">
                <a:cs typeface="+mn-cs"/>
              </a:rPr>
              <a:t> </a:t>
            </a:r>
            <a:r>
              <a:rPr lang="en-US" sz="2800" b="1" dirty="0" err="1" smtClean="0">
                <a:cs typeface="+mn-cs"/>
              </a:rPr>
              <a:t>průběhu</a:t>
            </a:r>
            <a:r>
              <a:rPr lang="en-US" sz="2800" b="1" dirty="0" smtClean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sledování</a:t>
            </a:r>
            <a:r>
              <a:rPr lang="en-US" sz="2800" b="1" dirty="0">
                <a:cs typeface="+mn-cs"/>
              </a:rPr>
              <a:t> </a:t>
            </a:r>
            <a:r>
              <a:rPr lang="en-US" sz="2800" b="1" dirty="0" err="1">
                <a:cs typeface="+mn-cs"/>
              </a:rPr>
              <a:t>neonemocněly</a:t>
            </a:r>
            <a:r>
              <a:rPr lang="en-US" sz="2800" b="1" dirty="0">
                <a:cs typeface="+mn-cs"/>
              </a:rPr>
              <a:t>  </a:t>
            </a:r>
            <a:r>
              <a:rPr lang="en-US" sz="2800" b="1" dirty="0" smtClean="0">
                <a:cs typeface="+mn-cs"/>
              </a:rPr>
              <a:t>(</a:t>
            </a:r>
            <a:r>
              <a:rPr lang="en-US" sz="2800" b="1" dirty="0">
                <a:cs typeface="+mn-cs"/>
              </a:rPr>
              <a:t>N- d).</a:t>
            </a:r>
          </a:p>
          <a:p>
            <a:pPr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dirty="0">
                <a:cs typeface="+mn-cs"/>
              </a:rPr>
              <a:t> Z </a:t>
            </a:r>
            <a:r>
              <a:rPr lang="en-US" sz="2800" dirty="0" err="1">
                <a:cs typeface="+mn-cs"/>
              </a:rPr>
              <a:t>předchozího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příkladu</a:t>
            </a:r>
            <a:r>
              <a:rPr lang="en-US" sz="2800" dirty="0" smtClean="0">
                <a:cs typeface="+mn-cs"/>
              </a:rPr>
              <a:t>:</a:t>
            </a:r>
            <a:r>
              <a:rPr lang="cs-CZ" sz="2800" dirty="0" smtClean="0">
                <a:cs typeface="+mn-cs"/>
              </a:rPr>
              <a:t>                     </a:t>
            </a:r>
            <a:endParaRPr lang="en-US" sz="2800" dirty="0">
              <a:cs typeface="+mn-cs"/>
            </a:endParaRPr>
          </a:p>
          <a:p>
            <a:pPr lvl="4">
              <a:buSzPct val="45000"/>
              <a:defRPr/>
            </a:pPr>
            <a:r>
              <a:rPr lang="en-US" sz="2800" dirty="0">
                <a:cs typeface="+mn-cs"/>
              </a:rPr>
              <a:t> 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>
                <a:cs typeface="+mn-cs"/>
              </a:rPr>
              <a:t>incidence odds = </a:t>
            </a:r>
            <a:r>
              <a:rPr lang="cs-CZ" sz="2800" dirty="0" smtClean="0">
                <a:cs typeface="+mn-cs"/>
              </a:rPr>
              <a:t>6 / 2</a:t>
            </a:r>
            <a:r>
              <a:rPr lang="cs-CZ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= 3</a:t>
            </a:r>
            <a:endParaRPr lang="en-US" sz="2800" dirty="0">
              <a:cs typeface="+mn-cs"/>
            </a:endParaRPr>
          </a:p>
          <a:p>
            <a:pPr>
              <a:buSzPct val="100000"/>
              <a:defRPr/>
            </a:pPr>
            <a:r>
              <a:rPr lang="en-US" sz="2800" dirty="0">
                <a:cs typeface="+mn-cs"/>
              </a:rPr>
              <a:t>                                         </a:t>
            </a:r>
            <a:r>
              <a:rPr lang="cs-CZ" sz="2800" dirty="0" smtClean="0">
                <a:cs typeface="+mn-cs"/>
              </a:rPr>
              <a:t>           </a:t>
            </a:r>
            <a:r>
              <a:rPr lang="en-US" sz="2800" dirty="0" smtClean="0">
                <a:cs typeface="+mn-cs"/>
              </a:rPr>
              <a:t> </a:t>
            </a:r>
            <a:endParaRPr lang="en-US" sz="2800" dirty="0">
              <a:cs typeface="+mn-cs"/>
            </a:endParaRPr>
          </a:p>
          <a:p>
            <a:pPr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en-US" sz="2800" b="1" dirty="0" err="1" smtClean="0">
                <a:cs typeface="+mn-cs"/>
              </a:rPr>
              <a:t>Interpretace</a:t>
            </a:r>
            <a:r>
              <a:rPr lang="en-US" sz="2800" b="1" dirty="0">
                <a:cs typeface="+mn-cs"/>
              </a:rPr>
              <a:t>:</a:t>
            </a:r>
            <a:r>
              <a:rPr lang="en-US" sz="2800" dirty="0">
                <a:cs typeface="+mn-cs"/>
              </a:rPr>
              <a:t> U </a:t>
            </a:r>
            <a:r>
              <a:rPr lang="en-US" sz="2800" dirty="0" err="1" smtClean="0">
                <a:cs typeface="+mn-cs"/>
              </a:rPr>
              <a:t>žen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ve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sledované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dirty="0" err="1" smtClean="0">
                <a:cs typeface="+mn-cs"/>
              </a:rPr>
              <a:t>skupině</a:t>
            </a:r>
            <a:r>
              <a:rPr lang="en-US" sz="2800" dirty="0" smtClean="0">
                <a:cs typeface="+mn-cs"/>
              </a:rPr>
              <a:t> je 3x </a:t>
            </a:r>
            <a:r>
              <a:rPr lang="en-US" sz="2800" dirty="0" err="1">
                <a:cs typeface="+mn-cs"/>
              </a:rPr>
              <a:t>větší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pravděpodobnost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onemocnět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než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neonemocnět</a:t>
            </a:r>
            <a:r>
              <a:rPr lang="en-US" sz="2800" dirty="0">
                <a:cs typeface="+mn-cs"/>
              </a:rPr>
              <a:t>.</a:t>
            </a:r>
          </a:p>
          <a:p>
            <a:pPr>
              <a:spcAft>
                <a:spcPts val="1425"/>
              </a:spcAft>
              <a:buSzPct val="45000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8680"/>
            <a:ext cx="8099425" cy="8689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Incidence ODDS</a:t>
            </a:r>
          </a:p>
        </p:txBody>
      </p:sp>
    </p:spTree>
    <p:extLst>
      <p:ext uri="{BB962C8B-B14F-4D97-AF65-F5344CB8AC3E}">
        <p14:creationId xmlns:p14="http://schemas.microsoft.com/office/powerpoint/2010/main" val="961380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Prevalence (P)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411163" y="1595438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595438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</p:spPr>
            <p:txBody>
              <a:bodyPr/>
              <a:lstStyle/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smtClean="0"/>
                  <a:t>Absolutní </a:t>
                </a:r>
                <a:r>
                  <a:rPr lang="cs-CZ" sz="2800" b="1" smtClean="0"/>
                  <a:t>prevalence</a:t>
                </a:r>
                <a:r>
                  <a:rPr lang="cs-CZ" sz="2800" dirty="0" smtClean="0"/>
                  <a:t>:</a:t>
                </a:r>
              </a:p>
              <a:p>
                <a:pPr marL="457200" indent="-457200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/>
                  <a:t>Relativní prevalence (%):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/>
                  <a:t>	</a:t>
                </a:r>
                <a:r>
                  <a:rPr lang="cs-CZ" sz="28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nemoc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í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800" dirty="0" smtClean="0"/>
                          <m:t>po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č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et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exponovan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ý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ch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 </m:t>
                        </m:r>
                        <m:r>
                          <m:rPr>
                            <m:nor/>
                          </m:rPr>
                          <a:rPr lang="cs-CZ" sz="2800" dirty="0" smtClean="0"/>
                          <m:t>osob</m:t>
                        </m:r>
                      </m:den>
                    </m:f>
                    <m:r>
                      <a:rPr lang="cs-CZ" sz="28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nor/>
                      </m:rPr>
                      <a:rPr lang="cs-CZ" sz="2800" dirty="0" smtClean="0"/>
                      <m:t>100</m:t>
                    </m:r>
                  </m:oMath>
                </a14:m>
                <a:r>
                  <a:rPr lang="cs-CZ" sz="2800" dirty="0" smtClean="0"/>
                  <a:t>  </a:t>
                </a:r>
              </a:p>
              <a:p>
                <a:pPr marL="0" indent="0" eaLnBrk="1" hangingPunct="1">
                  <a:buClr>
                    <a:srgbClr val="FF0000"/>
                  </a:buClr>
                  <a:buSzPct val="70000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endParaRPr lang="cs-CZ" sz="2800" b="1" dirty="0" smtClean="0"/>
              </a:p>
              <a:p>
                <a:pPr marL="457200" indent="-457200" eaLnBrk="1" hangingPunct="1">
                  <a:lnSpc>
                    <a:spcPct val="100000"/>
                  </a:lnSpc>
                  <a:buClr>
                    <a:srgbClr val="FF0000"/>
                  </a:buClr>
                  <a:buSzPct val="70000"/>
                  <a:buFont typeface="Wingdings" pitchFamily="2" charset="2"/>
                  <a:buChar char="l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b="1" dirty="0" smtClean="0">
                    <a:solidFill>
                      <a:srgbClr val="FF0000"/>
                    </a:solidFill>
                    <a:latin typeface="+mj-lt"/>
                  </a:rPr>
                  <a:t>Typy relativní prevalence: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okamžiková prevalence (P)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intervalová prevalence (IP)</a:t>
                </a:r>
              </a:p>
              <a:p>
                <a:pPr marL="1481138" lvl="1" indent="-566738" eaLnBrk="1" hangingPunct="1">
                  <a:buClr>
                    <a:srgbClr val="FF0000"/>
                  </a:buClr>
                  <a:buSzPct val="70000"/>
                  <a:buFont typeface="Wingdings" pitchFamily="2" charset="2"/>
                  <a:buChar char=""/>
                  <a:tabLst>
                    <a:tab pos="339725" algn="l"/>
                    <a:tab pos="444500" algn="l"/>
                    <a:tab pos="893763" algn="l"/>
                    <a:tab pos="1343025" algn="l"/>
                    <a:tab pos="1792288" algn="l"/>
                    <a:tab pos="2241550" algn="l"/>
                    <a:tab pos="2690813" algn="l"/>
                    <a:tab pos="3140075" algn="l"/>
                    <a:tab pos="3589338" algn="l"/>
                    <a:tab pos="4038600" algn="l"/>
                    <a:tab pos="4487863" algn="l"/>
                    <a:tab pos="4937125" algn="l"/>
                    <a:tab pos="5386388" algn="l"/>
                    <a:tab pos="5835650" algn="l"/>
                    <a:tab pos="6284913" algn="l"/>
                    <a:tab pos="6734175" algn="l"/>
                    <a:tab pos="7183438" algn="l"/>
                    <a:tab pos="7632700" algn="l"/>
                    <a:tab pos="8081963" algn="l"/>
                    <a:tab pos="8531225" algn="l"/>
                    <a:tab pos="8980488" algn="l"/>
                  </a:tabLst>
                </a:pPr>
                <a:r>
                  <a:rPr lang="cs-CZ" sz="2800" dirty="0" smtClean="0"/>
                  <a:t>průměrná intervalová prevalence (PIP)</a:t>
                </a:r>
              </a:p>
            </p:txBody>
          </p:sp>
        </mc:Choice>
        <mc:Fallback>
          <p:sp>
            <p:nvSpPr>
              <p:cNvPr id="235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360363" y="1079500"/>
                <a:ext cx="8407400" cy="5722938"/>
              </a:xfrm>
              <a:blipFill rotWithShape="1">
                <a:blip r:embed="rId6"/>
                <a:stretch>
                  <a:fillRect l="-580" t="-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0475"/>
            <a:ext cx="8783638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latin typeface="+mn-lt"/>
              </a:rPr>
              <a:t>Vývoj počtu diabetiků v letech 2005-2010</a:t>
            </a:r>
            <a:endParaRPr lang="cs-CZ" sz="28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9"/>
            <a:ext cx="8228013" cy="11381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Okamžiková prevalence</a:t>
            </a:r>
            <a:endParaRPr lang="cs-CZ" sz="4400" b="1" dirty="0" smtClean="0">
              <a:solidFill>
                <a:srgbClr val="3608B8"/>
              </a:solidFill>
            </a:endParaRP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Počet nemocí (nemocných osob) v určitém časovém okamžiku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 smtClean="0"/>
              <a:t>           </a:t>
            </a:r>
            <a:r>
              <a:rPr lang="cs-CZ" sz="2400" dirty="0" smtClean="0"/>
              <a:t>počet všech nemocných v daném okamžiku 		               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P =                                                                             x  100</a:t>
            </a:r>
            <a:endParaRPr lang="cs-CZ" sz="2400" baseline="30000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                 počet osob v exponované populaci</a:t>
            </a:r>
            <a:r>
              <a:rPr lang="cs-CZ" sz="2600" dirty="0" smtClean="0"/>
              <a:t>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     </a:t>
            </a:r>
            <a:r>
              <a:rPr lang="cs-CZ" sz="2400" dirty="0" smtClean="0"/>
              <a:t>v daném okamžiku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/>
              <a:t>	</a:t>
            </a:r>
            <a:r>
              <a:rPr lang="cs-CZ" sz="2600" dirty="0" smtClean="0"/>
              <a:t>					</a:t>
            </a:r>
            <a:endParaRPr lang="cs-CZ" sz="2400" dirty="0" smtClean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331640" y="3429000"/>
            <a:ext cx="6048672" cy="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2795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Intervalová prevalence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7325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/>
              <a:t>Počet nemocí (nemocných osob) ve vymezeném časovém </a:t>
            </a:r>
            <a:r>
              <a:rPr lang="cs-CZ" b="1" dirty="0" smtClean="0"/>
              <a:t>intervalu</a:t>
            </a:r>
          </a:p>
          <a:p>
            <a:pPr marL="339725" indent="-339725" eaLnBrk="1" hangingPunct="1">
              <a:buClrTx/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počet nemocných na začátku intervalu +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+ počet nově onemocnělých během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079500" y="4140200"/>
            <a:ext cx="6659563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3843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intervalová prevalence</a:t>
            </a: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79613"/>
            <a:ext cx="8820150" cy="5400675"/>
          </a:xfrm>
        </p:spPr>
        <p:txBody>
          <a:bodyPr/>
          <a:lstStyle/>
          <a:p>
            <a:pPr marL="339725" indent="-339725" eaLnBrk="1" hangingPunct="1">
              <a:buSzPct val="45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dirty="0" smtClean="0"/>
              <a:t>Průměr okamžikových prevalencí za určitý  interval</a:t>
            </a:r>
          </a:p>
          <a:p>
            <a:pPr marL="339725" indent="-339725" eaLnBrk="1" hangingPunct="1">
              <a:buSzPct val="45000"/>
              <a:buFont typeface="Wingdings" pitchFamily="2" charset="2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dirty="0" smtClean="0"/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1800" dirty="0" smtClean="0"/>
              <a:t>                  </a:t>
            </a:r>
            <a:r>
              <a:rPr lang="cs-CZ" sz="2600" dirty="0" smtClean="0"/>
              <a:t>       počet nemocných, který připadá    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  průměrně na 1 den daného intervalu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b="1" dirty="0" smtClean="0"/>
              <a:t>  P</a:t>
            </a:r>
            <a:r>
              <a:rPr lang="cs-CZ" sz="2600" dirty="0" smtClean="0"/>
              <a:t> =				                                                           x 10</a:t>
            </a:r>
            <a:r>
              <a:rPr lang="cs-CZ" sz="2600" baseline="30000" dirty="0" smtClean="0"/>
              <a:t>k</a:t>
            </a:r>
          </a:p>
          <a:p>
            <a:pPr marL="339725" indent="-339725" eaLnBrk="1" hangingPunct="1">
              <a:spcAft>
                <a:spcPct val="0"/>
              </a:spcAft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600" dirty="0" smtClean="0"/>
              <a:t>             střední stav osob v exponované populaci </a:t>
            </a: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1081088" y="4678363"/>
            <a:ext cx="6659562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8167687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805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88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1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0776" y="3068960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INCIDENCE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40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78754" y="3959130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PREVALENCE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91680" y="4581128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ÚMRTÍ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425479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UZDRAVENÍ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kern="0" cap="all" dirty="0">
                <a:solidFill>
                  <a:srgbClr val="3333CC"/>
                </a:solidFill>
                <a:latin typeface="Arial Black"/>
              </a:rPr>
              <a:t>Vztah mezi ukazateli nemocnosti </a:t>
            </a:r>
            <a:endParaRPr lang="cs-CZ" sz="3600" b="1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5288" y="260350"/>
            <a:ext cx="8524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800" dirty="0">
                <a:solidFill>
                  <a:schemeClr val="accent2"/>
                </a:solidFill>
                <a:latin typeface="Arial Black" pitchFamily="34" charset="0"/>
              </a:rPr>
              <a:t>VÝCHODISKA EPIDEMIOLOGIE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39750" y="1162050"/>
            <a:ext cx="809942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marL="342900" indent="-336550">
              <a:lnSpc>
                <a:spcPct val="8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>
                <a:solidFill>
                  <a:srgbClr val="C00000"/>
                </a:solidFill>
              </a:rPr>
              <a:t>Deskriptivní epidemiologie (Jaké je zdraví populace</a:t>
            </a:r>
            <a:r>
              <a:rPr lang="cs-CZ" sz="2400" b="1" dirty="0" smtClean="0">
                <a:solidFill>
                  <a:srgbClr val="C00000"/>
                </a:solidFill>
              </a:rPr>
              <a:t>?)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36550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m</a:t>
            </a:r>
            <a:r>
              <a:rPr lang="cs-CZ" sz="2400" dirty="0" smtClean="0">
                <a:solidFill>
                  <a:srgbClr val="000000"/>
                </a:solidFill>
              </a:rPr>
              <a:t>ěření a hodnocení rozložení zdraví a jeho vývoje </a:t>
            </a:r>
          </a:p>
          <a:p>
            <a:pPr marL="342900" indent="-336550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populace a její podskupiny</a:t>
            </a:r>
          </a:p>
          <a:p>
            <a:pPr marL="63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45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400" b="1" dirty="0" smtClean="0">
              <a:solidFill>
                <a:srgbClr val="0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 smtClean="0">
                <a:solidFill>
                  <a:srgbClr val="C00000"/>
                </a:solidFill>
              </a:rPr>
              <a:t>Analytická </a:t>
            </a:r>
            <a:r>
              <a:rPr lang="cs-CZ" sz="2400" b="1" dirty="0">
                <a:solidFill>
                  <a:srgbClr val="C00000"/>
                </a:solidFill>
              </a:rPr>
              <a:t>epidemiologie (Proč je takové?)</a:t>
            </a:r>
          </a:p>
          <a:p>
            <a:pPr marL="349250" indent="-342900">
              <a:lnSpc>
                <a:spcPct val="9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příčinné </a:t>
            </a:r>
            <a:r>
              <a:rPr lang="cs-CZ" sz="2400" dirty="0">
                <a:solidFill>
                  <a:srgbClr val="000000"/>
                </a:solidFill>
              </a:rPr>
              <a:t>faktory a </a:t>
            </a:r>
            <a:r>
              <a:rPr lang="cs-CZ" sz="2400" dirty="0" smtClean="0">
                <a:solidFill>
                  <a:srgbClr val="000000"/>
                </a:solidFill>
              </a:rPr>
              <a:t>determinanty zdraví</a:t>
            </a:r>
          </a:p>
          <a:p>
            <a:pPr marL="349250" indent="-342900">
              <a:lnSpc>
                <a:spcPct val="9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 smtClean="0">
                <a:solidFill>
                  <a:srgbClr val="000000"/>
                </a:solidFill>
              </a:rPr>
              <a:t>identifikace </a:t>
            </a:r>
            <a:r>
              <a:rPr lang="cs-CZ" sz="2400" dirty="0">
                <a:solidFill>
                  <a:srgbClr val="000000"/>
                </a:solidFill>
              </a:rPr>
              <a:t>a </a:t>
            </a:r>
            <a:r>
              <a:rPr lang="cs-CZ" sz="2400" dirty="0" smtClean="0">
                <a:solidFill>
                  <a:srgbClr val="000000"/>
                </a:solidFill>
              </a:rPr>
              <a:t>rozložení - čas, místo, podskupiny</a:t>
            </a:r>
            <a:endParaRPr lang="cs-CZ" sz="2400" dirty="0">
              <a:solidFill>
                <a:srgbClr val="0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cs-CZ" sz="2400" b="1" dirty="0" smtClean="0">
              <a:solidFill>
                <a:srgbClr val="000000"/>
              </a:solidFill>
            </a:endParaRPr>
          </a:p>
          <a:p>
            <a:pPr marL="342900" indent="-336550">
              <a:lnSpc>
                <a:spcPct val="90000"/>
              </a:lnSpc>
              <a:spcBef>
                <a:spcPts val="638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b="1" dirty="0" smtClean="0">
                <a:solidFill>
                  <a:srgbClr val="C00000"/>
                </a:solidFill>
              </a:rPr>
              <a:t>Experimentální </a:t>
            </a:r>
            <a:r>
              <a:rPr lang="cs-CZ" sz="2400" b="1" dirty="0">
                <a:solidFill>
                  <a:srgbClr val="C00000"/>
                </a:solidFill>
              </a:rPr>
              <a:t>epidemiologie (Jak je lze zlepšit?)</a:t>
            </a:r>
          </a:p>
          <a:p>
            <a:pPr marL="349250" indent="-342900">
              <a:lnSpc>
                <a:spcPct val="80000"/>
              </a:lnSpc>
              <a:spcBef>
                <a:spcPts val="638"/>
              </a:spcBef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cs-CZ" sz="2400" dirty="0">
                <a:solidFill>
                  <a:srgbClr val="000000"/>
                </a:solidFill>
              </a:rPr>
              <a:t>r</a:t>
            </a:r>
            <a:r>
              <a:rPr lang="cs-CZ" sz="2400" dirty="0" smtClean="0">
                <a:solidFill>
                  <a:srgbClr val="000000"/>
                </a:solidFill>
              </a:rPr>
              <a:t>ealizace a hodnocení </a:t>
            </a:r>
            <a:r>
              <a:rPr lang="cs-CZ" sz="2400" dirty="0">
                <a:solidFill>
                  <a:srgbClr val="000000"/>
                </a:solidFill>
              </a:rPr>
              <a:t>vhodných opatření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8013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352928" cy="6162204"/>
          </a:xfrm>
        </p:spPr>
        <p:txBody>
          <a:bodyPr/>
          <a:lstStyle/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Každý</a:t>
            </a:r>
            <a:r>
              <a:rPr lang="en-US" sz="2800" dirty="0" smtClean="0"/>
              <a:t> </a:t>
            </a:r>
            <a:r>
              <a:rPr lang="en-US" sz="2800" dirty="0" err="1" smtClean="0"/>
              <a:t>nový</a:t>
            </a:r>
            <a:r>
              <a:rPr lang="en-US" sz="2800" dirty="0" smtClean="0"/>
              <a:t> </a:t>
            </a:r>
            <a:r>
              <a:rPr lang="en-US" sz="2800" dirty="0" err="1" smtClean="0"/>
              <a:t>případ</a:t>
            </a:r>
            <a:r>
              <a:rPr lang="en-US" sz="2800" dirty="0" smtClean="0"/>
              <a:t> </a:t>
            </a:r>
            <a:r>
              <a:rPr lang="en-US" sz="2800" dirty="0" err="1" smtClean="0"/>
              <a:t>nemoci</a:t>
            </a:r>
            <a:r>
              <a:rPr lang="en-US" sz="2800" dirty="0" smtClean="0"/>
              <a:t> </a:t>
            </a:r>
            <a:r>
              <a:rPr lang="en-US" sz="2800" dirty="0" err="1" smtClean="0"/>
              <a:t>zvyšuje</a:t>
            </a:r>
            <a:r>
              <a:rPr lang="en-US" sz="2800" dirty="0" smtClean="0"/>
              <a:t> </a:t>
            </a:r>
            <a:r>
              <a:rPr lang="en-US" sz="2800" dirty="0" err="1" smtClean="0"/>
              <a:t>prevalenci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snížení</a:t>
            </a:r>
            <a:r>
              <a:rPr lang="en-US" sz="2800" dirty="0" smtClean="0"/>
              <a:t> prevalence </a:t>
            </a:r>
            <a:r>
              <a:rPr lang="en-US" sz="2800" dirty="0" err="1" smtClean="0"/>
              <a:t>dochází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pouze</a:t>
            </a:r>
            <a:r>
              <a:rPr lang="en-US" sz="2800" dirty="0" smtClean="0"/>
              <a:t> v </a:t>
            </a:r>
            <a:r>
              <a:rPr lang="en-US" sz="2800" dirty="0" err="1" smtClean="0"/>
              <a:t>důsledku</a:t>
            </a:r>
            <a:r>
              <a:rPr lang="en-US" sz="2800" dirty="0" smtClean="0"/>
              <a:t> </a:t>
            </a:r>
            <a:r>
              <a:rPr lang="en-US" sz="2800" dirty="0" err="1" smtClean="0"/>
              <a:t>uzdravení</a:t>
            </a:r>
            <a:r>
              <a:rPr lang="en-US" sz="2800" dirty="0" smtClean="0"/>
              <a:t> </a:t>
            </a:r>
            <a:r>
              <a:rPr lang="en-US" sz="2800" dirty="0" err="1" smtClean="0"/>
              <a:t>či</a:t>
            </a:r>
            <a:r>
              <a:rPr lang="en-US" sz="2800" dirty="0" smtClean="0"/>
              <a:t> </a:t>
            </a:r>
            <a:r>
              <a:rPr lang="en-US" sz="2800" dirty="0" err="1" smtClean="0"/>
              <a:t>úmrtí</a:t>
            </a:r>
            <a:r>
              <a:rPr lang="en-US" sz="2800" dirty="0" smtClean="0"/>
              <a:t>.</a:t>
            </a:r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339725" indent="-339725" eaLnBrk="1" hangingPunct="1">
              <a:buClr>
                <a:srgbClr val="FF0000"/>
              </a:buClr>
              <a:buSzPct val="70000"/>
              <a:buFont typeface="Wingdings" pitchFamily="2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Je-li míra uzdravení a úmrtí nízká, pak i nízká incidence může způsobovat vysokou prevalenci.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61482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8013" cy="9001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352928" cy="6162204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Pokles úmrtnosti nemusí znamenat snížení incidence, ale pouze účinnější léčbu.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Rozdíly v prevalenci mohou být výsledkem jak různé incidence, tak různé míry uzdravení    a různé míry úmrtnosti.</a:t>
            </a:r>
          </a:p>
          <a:p>
            <a:pPr marL="0" indent="0" eaLnBrk="1" hangingPunct="1">
              <a:buClr>
                <a:srgbClr val="FF0000"/>
              </a:buClr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marL="457200" indent="-457200" eaLnBrk="1" hangingPunct="1">
              <a:buClr>
                <a:srgbClr val="FF0000"/>
              </a:buClr>
              <a:buSzPct val="70000"/>
              <a:buFont typeface="Wingdings" pitchFamily="2" charset="2"/>
              <a:buChar char="l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V případě chronických  nemocí s nízkou mírou úmrtnosti pak můžeme prevalenci spočítat takto:</a:t>
            </a:r>
          </a:p>
          <a:p>
            <a:pPr marL="0" indent="0" algn="ctr" eaLnBrk="1" hangingPunct="1">
              <a:buClrTx/>
              <a:buSzPct val="7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b="1" dirty="0" smtClean="0"/>
              <a:t>P = I x t  </a:t>
            </a:r>
            <a:r>
              <a:rPr lang="cs-CZ" sz="2800" dirty="0" smtClean="0"/>
              <a:t>     </a:t>
            </a:r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"/>
            <a:ext cx="8223250" cy="54868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Prevalence a incidence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7" y="548680"/>
            <a:ext cx="9036496" cy="451961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400" dirty="0" smtClean="0"/>
          </a:p>
          <a:p>
            <a:pPr marL="0" indent="0"/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Graf ukazuje trendy v incidenci a prevalenci určité nemoci v průběhu 50 let. Která z následujících interpretací grafu je správná?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A: </a:t>
            </a:r>
            <a:r>
              <a:rPr lang="cs-CZ" sz="2200" dirty="0" smtClean="0"/>
              <a:t>Nemoc má stále častěji chronický charakter a snižuje se její fatalita.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B: </a:t>
            </a:r>
            <a:r>
              <a:rPr lang="cs-CZ" sz="2200" dirty="0" smtClean="0"/>
              <a:t>Pacienti umírají na tuto nemoc dříve než v předchozích letech.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C: </a:t>
            </a:r>
            <a:r>
              <a:rPr lang="cs-CZ" sz="2200" dirty="0" smtClean="0"/>
              <a:t>Trvání </a:t>
            </a:r>
            <a:r>
              <a:rPr lang="cs-CZ" sz="2200" dirty="0" err="1" smtClean="0"/>
              <a:t>jednotl</a:t>
            </a:r>
            <a:r>
              <a:rPr lang="cs-CZ" sz="2200" dirty="0" smtClean="0"/>
              <a:t>. případů nemoci se zkracuje v </a:t>
            </a:r>
            <a:r>
              <a:rPr lang="cs-CZ" sz="2200" dirty="0" err="1" smtClean="0"/>
              <a:t>důsl</a:t>
            </a:r>
            <a:r>
              <a:rPr lang="cs-CZ" sz="2200" dirty="0" smtClean="0"/>
              <a:t>. účinnější léčby.</a:t>
            </a:r>
          </a:p>
          <a:p>
            <a:pPr marL="0" indent="0">
              <a:spcAft>
                <a:spcPts val="800"/>
              </a:spcAft>
            </a:pPr>
            <a:r>
              <a:rPr lang="cs-CZ" sz="2200" dirty="0" smtClean="0">
                <a:solidFill>
                  <a:srgbClr val="FF0000"/>
                </a:solidFill>
              </a:rPr>
              <a:t>D: </a:t>
            </a:r>
            <a:r>
              <a:rPr lang="cs-CZ" sz="2200" dirty="0" smtClean="0"/>
              <a:t>Nemoc se v důsledku lepší prevence vyskytuje stále vzácněji.</a:t>
            </a:r>
          </a:p>
          <a:p>
            <a:pPr>
              <a:spcAft>
                <a:spcPts val="800"/>
              </a:spcAft>
            </a:pPr>
            <a:endParaRPr lang="cs-CZ" dirty="0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47664" y="476672"/>
            <a:ext cx="7739707" cy="358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489200" indent="-547688"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9464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34036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8608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4318000" indent="-54768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107950" indent="0">
              <a:spcAft>
                <a:spcPts val="1425"/>
              </a:spcAft>
              <a:buClr>
                <a:srgbClr val="000000"/>
              </a:buClr>
              <a:buSzPct val="45000"/>
              <a:buFont typeface="Times New Roman" pitchFamily="16" charset="0"/>
              <a:buNone/>
              <a:defRPr/>
            </a:pPr>
            <a:r>
              <a:rPr lang="en-US" sz="2800" b="1" dirty="0">
                <a:cs typeface="+mn-cs"/>
              </a:rPr>
              <a:t> </a:t>
            </a:r>
            <a:endParaRPr lang="cs-CZ" sz="2800" b="1" dirty="0" smtClean="0">
              <a:cs typeface="+mn-cs"/>
            </a:endParaRPr>
          </a:p>
          <a:p>
            <a:pPr>
              <a:spcAft>
                <a:spcPts val="1425"/>
              </a:spcAft>
              <a:buSzPct val="45000"/>
              <a:defRPr/>
            </a:pPr>
            <a:endParaRPr lang="en-US" sz="2800" dirty="0">
              <a:cs typeface="+mn-cs"/>
            </a:endParaRPr>
          </a:p>
        </p:txBody>
      </p:sp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4002382488"/>
              </p:ext>
            </p:extLst>
          </p:nvPr>
        </p:nvGraphicFramePr>
        <p:xfrm>
          <a:off x="1763688" y="620688"/>
          <a:ext cx="54006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14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0543" y="2332"/>
            <a:ext cx="8099425" cy="105040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3608B8"/>
                </a:solidFill>
              </a:rPr>
              <a:t>Záznam o výskytu nemoci v souboru 200 osob v průběhu 1 týdne (po-ne)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65703" y="1071909"/>
            <a:ext cx="8770794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1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2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3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6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8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9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10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Vypočítejte incidenci risk a prevalenci okamžikovou (v </a:t>
            </a:r>
            <a:r>
              <a:rPr lang="cs-CZ" sz="2000" dirty="0">
                <a:solidFill>
                  <a:srgbClr val="000000"/>
                </a:solidFill>
              </a:rPr>
              <a:t>n</a:t>
            </a:r>
            <a:r>
              <a:rPr lang="cs-CZ" sz="2000" dirty="0" smtClean="0">
                <a:solidFill>
                  <a:srgbClr val="000000"/>
                </a:solidFill>
              </a:rPr>
              <a:t>eděli),</a:t>
            </a:r>
          </a:p>
          <a:p>
            <a:pPr eaLnBrk="1" hangingPunct="1">
              <a:lnSpc>
                <a:spcPct val="100000"/>
              </a:lnSpc>
              <a:spcAft>
                <a:spcPts val="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intervalovou (po-ne) a průměrnou intervalovou (po-ne).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27405"/>
              </p:ext>
            </p:extLst>
          </p:nvPr>
        </p:nvGraphicFramePr>
        <p:xfrm>
          <a:off x="2459380" y="1124744"/>
          <a:ext cx="3817234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2047"/>
                <a:gridCol w="557093"/>
                <a:gridCol w="537998"/>
                <a:gridCol w="540024"/>
                <a:gridCol w="540024"/>
                <a:gridCol w="540024"/>
                <a:gridCol w="540024"/>
              </a:tblGrid>
              <a:tr h="358492">
                <a:tc>
                  <a:txBody>
                    <a:bodyPr/>
                    <a:lstStyle/>
                    <a:p>
                      <a:r>
                        <a:rPr lang="cs-CZ" dirty="0" smtClean="0"/>
                        <a:t>po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/>
                </a:tc>
              </a:tr>
              <a:tr h="28958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118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81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94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 bwMode="auto">
          <a:xfrm>
            <a:off x="1522279" y="1825963"/>
            <a:ext cx="624385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2073821" y="2213332"/>
            <a:ext cx="249817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3094330" y="3323908"/>
            <a:ext cx="255779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>
            <a:off x="2524980" y="2924944"/>
            <a:ext cx="205121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 flipV="1">
            <a:off x="3626128" y="4039131"/>
            <a:ext cx="2535748" cy="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3094330" y="3678168"/>
            <a:ext cx="198172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4179749" y="4428688"/>
            <a:ext cx="240847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22"/>
          <p:cNvCxnSpPr/>
          <p:nvPr/>
        </p:nvCxnSpPr>
        <p:spPr bwMode="auto">
          <a:xfrm>
            <a:off x="4179749" y="4801324"/>
            <a:ext cx="3200563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>
            <a:off x="5292080" y="5157192"/>
            <a:ext cx="36004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/>
          <p:nvPr/>
        </p:nvCxnSpPr>
        <p:spPr bwMode="auto">
          <a:xfrm flipV="1">
            <a:off x="2073821" y="2558051"/>
            <a:ext cx="3002235" cy="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-778413" y="1084637"/>
            <a:ext cx="2088232" cy="46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8625" indent="-320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b="1" dirty="0" smtClean="0">
                <a:solidFill>
                  <a:srgbClr val="000000"/>
                </a:solidFill>
              </a:rPr>
              <a:t>            </a:t>
            </a:r>
            <a:r>
              <a:rPr lang="cs-CZ" sz="2000" dirty="0" smtClean="0">
                <a:solidFill>
                  <a:srgbClr val="000000"/>
                </a:solidFill>
              </a:rPr>
              <a:t>t = 14</a:t>
            </a:r>
          </a:p>
          <a:p>
            <a:pPr eaLnBrk="1" hangingPunct="1">
              <a:lnSpc>
                <a:spcPct val="100000"/>
              </a:lnSpc>
              <a:spcAft>
                <a:spcPts val="7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6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5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4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5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t = 7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u="sng" dirty="0" smtClean="0">
                <a:solidFill>
                  <a:srgbClr val="000000"/>
                </a:solidFill>
              </a:rPr>
              <a:t> t = 8      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          </a:t>
            </a:r>
            <a:r>
              <a:rPr lang="cs-CZ" sz="2000" dirty="0" smtClean="0">
                <a:solidFill>
                  <a:srgbClr val="000000"/>
                </a:solidFill>
                <a:sym typeface="Symbol"/>
              </a:rPr>
              <a:t></a:t>
            </a:r>
            <a:r>
              <a:rPr lang="cs-CZ" sz="2000" dirty="0" smtClean="0">
                <a:solidFill>
                  <a:srgbClr val="000000"/>
                </a:solidFill>
              </a:rPr>
              <a:t> 63</a:t>
            </a:r>
          </a:p>
          <a:p>
            <a:pPr eaLnBrk="1" hangingPunct="1">
              <a:lnSpc>
                <a:spcPct val="100000"/>
              </a:lnSpc>
              <a:spcAft>
                <a:spcPts val="300"/>
              </a:spcAft>
              <a:buClrTx/>
              <a:buSzPct val="45000"/>
              <a:buFontTx/>
              <a:buNone/>
            </a:pPr>
            <a:endParaRPr 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</a:rPr>
              <a:t>                        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Aft>
                <a:spcPts val="1100"/>
              </a:spcAft>
              <a:buClrTx/>
              <a:buSzPct val="45000"/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510" name="TextovéPole 21509"/>
          <p:cNvSpPr txBox="1"/>
          <p:nvPr/>
        </p:nvSpPr>
        <p:spPr>
          <a:xfrm>
            <a:off x="1862221" y="1456631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6765941" y="436510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668344" y="478786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6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252160" y="4006284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2065065" y="1844000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65064" y="2228522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634301" y="1412776"/>
            <a:ext cx="3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02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73" y="188640"/>
            <a:ext cx="67053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212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 smtClean="0">
                <a:solidFill>
                  <a:schemeClr val="accent2"/>
                </a:solidFill>
              </a:rPr>
              <a:t>VŽDY MUSÍME DEFINOVAT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576" y="1628800"/>
            <a:ext cx="79312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Předmět</a:t>
            </a: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dirty="0" smtClean="0">
                <a:solidFill>
                  <a:srgbClr val="000000"/>
                </a:solidFill>
              </a:rPr>
              <a:t>(jednotku) měření</a:t>
            </a:r>
            <a:endParaRPr lang="cs-CZ" sz="3200" dirty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Sledovanou (exponovanou) </a:t>
            </a:r>
            <a:r>
              <a:rPr lang="cs-CZ" sz="3200" b="1" dirty="0">
                <a:solidFill>
                  <a:srgbClr val="C00000"/>
                </a:solidFill>
              </a:rPr>
              <a:t>populaci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l"/>
            </a:pPr>
            <a:r>
              <a:rPr lang="cs-CZ" sz="3200" dirty="0">
                <a:solidFill>
                  <a:srgbClr val="0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Čas</a:t>
            </a:r>
            <a:r>
              <a:rPr lang="cs-CZ" sz="3200" dirty="0">
                <a:solidFill>
                  <a:srgbClr val="000000"/>
                </a:solidFill>
              </a:rPr>
              <a:t> sledování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 smtClean="0">
                <a:solidFill>
                  <a:schemeClr val="accent2"/>
                </a:solidFill>
              </a:rPr>
              <a:t>Určení jednotky měření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3568" y="1260475"/>
            <a:ext cx="8229600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338138" indent="-33813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marL="738188" indent="-2809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OSOBA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b="1" cap="all" dirty="0">
                <a:solidFill>
                  <a:srgbClr val="C00000"/>
                </a:solidFill>
                <a:latin typeface="+mj-lt"/>
              </a:rPr>
              <a:t>- nositel nemoci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  <a:r>
              <a:rPr lang="cs-CZ" sz="2800" dirty="0" smtClean="0">
                <a:solidFill>
                  <a:srgbClr val="000000"/>
                </a:solidFill>
              </a:rPr>
              <a:t> -  </a:t>
            </a:r>
            <a:r>
              <a:rPr lang="cs-CZ" sz="2800" dirty="0">
                <a:solidFill>
                  <a:srgbClr val="000000"/>
                </a:solidFill>
              </a:rPr>
              <a:t>počet osob infikovaných HIV, počet diabetiků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PŘÍPAD ONEMOCNĚNÍ </a:t>
            </a:r>
          </a:p>
          <a:p>
            <a:pPr lvl="1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jako časová epizoda (počet angín, chřipek)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120000"/>
              <a:buFont typeface="Arial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  <a:latin typeface="+mj-lt"/>
              </a:rPr>
              <a:t>JINÁ UDÁLOST</a:t>
            </a:r>
          </a:p>
          <a:p>
            <a:pPr lvl="1" eaLnBrk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–"/>
            </a:pPr>
            <a:r>
              <a:rPr lang="cs-CZ" sz="2800" dirty="0">
                <a:solidFill>
                  <a:srgbClr val="000000"/>
                </a:solidFill>
              </a:rPr>
              <a:t>návštěva lékaře, hospitalizace, pracovní neschopnost, přiznání invalidního důchodu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4638"/>
            <a:ext cx="8568952" cy="8048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rgbClr val="3333CC"/>
                </a:solidFill>
              </a:rPr>
              <a:t>Určení sledované (exponované) populace</a:t>
            </a:r>
            <a:br>
              <a:rPr lang="cs-CZ" sz="3200" b="1" cap="all" dirty="0" smtClean="0">
                <a:solidFill>
                  <a:srgbClr val="3333CC"/>
                </a:solidFill>
              </a:rPr>
            </a:br>
            <a:endParaRPr lang="cs-CZ" sz="3200" b="1" cap="all" dirty="0" smtClean="0">
              <a:solidFill>
                <a:srgbClr val="3333CC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8588251" cy="5256584"/>
          </a:xfrm>
        </p:spPr>
        <p:txBody>
          <a:bodyPr/>
          <a:lstStyle/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341313" indent="0" eaLnBrk="1" hangingPunct="1">
              <a:lnSpc>
                <a:spcPct val="100000"/>
              </a:lnSpc>
              <a:spcAft>
                <a:spcPts val="0"/>
              </a:spcAft>
              <a:buSzPct val="120000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800" dirty="0" smtClean="0"/>
          </a:p>
          <a:p>
            <a:pPr marL="798513" indent="-457200" eaLnBrk="1" hangingPunct="1">
              <a:lnSpc>
                <a:spcPct val="100000"/>
              </a:lnSpc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RS -  </a:t>
            </a:r>
            <a:r>
              <a:rPr lang="cs-CZ" sz="2600" b="1" dirty="0" smtClean="0">
                <a:solidFill>
                  <a:srgbClr val="C00000"/>
                </a:solidFill>
              </a:rPr>
              <a:t>celá populace ČR </a:t>
            </a:r>
            <a:r>
              <a:rPr lang="cs-CZ" sz="2600" dirty="0" smtClean="0"/>
              <a:t>(příp. muži ČR, ženy ČR, populace krajů a okresů).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 epidem. studiích - </a:t>
            </a:r>
            <a:r>
              <a:rPr lang="cs-CZ" sz="2600" b="1" dirty="0" smtClean="0">
                <a:solidFill>
                  <a:srgbClr val="C00000"/>
                </a:solidFill>
              </a:rPr>
              <a:t>přesnější specifikace </a:t>
            </a:r>
            <a:r>
              <a:rPr lang="cs-CZ" sz="2600" dirty="0" smtClean="0"/>
              <a:t>(místní, časová, věcná).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Vymezení populace se odvíjí </a:t>
            </a:r>
            <a:r>
              <a:rPr lang="cs-CZ" sz="2600" b="1" dirty="0" smtClean="0">
                <a:solidFill>
                  <a:srgbClr val="C00000"/>
                </a:solidFill>
              </a:rPr>
              <a:t>od cílů studie</a:t>
            </a:r>
            <a:r>
              <a:rPr lang="cs-CZ" sz="2600" dirty="0" smtClean="0"/>
              <a:t>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Vymezenou populaci označujeme jako </a:t>
            </a:r>
            <a:r>
              <a:rPr lang="cs-CZ" sz="2600" dirty="0" smtClean="0">
                <a:solidFill>
                  <a:schemeClr val="tx1"/>
                </a:solidFill>
              </a:rPr>
              <a:t>exponovanou</a:t>
            </a:r>
            <a:r>
              <a:rPr lang="cs-CZ" sz="2600" b="1" dirty="0" smtClean="0">
                <a:solidFill>
                  <a:srgbClr val="92D050"/>
                </a:solidFill>
              </a:rPr>
              <a:t> </a:t>
            </a:r>
            <a:r>
              <a:rPr lang="cs-CZ" sz="2600" dirty="0" smtClean="0"/>
              <a:t>(též jako populaci v riziku).</a:t>
            </a:r>
          </a:p>
          <a:p>
            <a:pPr marL="798513" indent="-457200" eaLnBrk="1" hangingPunct="1">
              <a:lnSpc>
                <a:spcPct val="100000"/>
              </a:lnSpc>
              <a:buClrTx/>
              <a:buSzPct val="120000"/>
              <a:buFont typeface="Arial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600" dirty="0" smtClean="0"/>
              <a:t>Vyčerpávající vs. výběrová šetření</a:t>
            </a:r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  <a:p>
            <a:pPr marL="341313" indent="0" eaLnBrk="1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3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 cap="all" dirty="0" smtClean="0">
                <a:solidFill>
                  <a:schemeClr val="accent2"/>
                </a:solidFill>
              </a:rPr>
              <a:t>Určení času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 smtClean="0">
                <a:solidFill>
                  <a:srgbClr val="000000"/>
                </a:solidFill>
              </a:rPr>
              <a:t>přesně </a:t>
            </a:r>
            <a:r>
              <a:rPr lang="cs-CZ" sz="3200" dirty="0">
                <a:solidFill>
                  <a:srgbClr val="000000"/>
                </a:solidFill>
              </a:rPr>
              <a:t>vymezit časový </a:t>
            </a:r>
            <a:r>
              <a:rPr lang="cs-CZ" sz="3200" b="1" dirty="0">
                <a:solidFill>
                  <a:srgbClr val="C00000"/>
                </a:solidFill>
              </a:rPr>
              <a:t>okamžik</a:t>
            </a:r>
            <a:r>
              <a:rPr lang="cs-CZ" sz="3200" dirty="0">
                <a:solidFill>
                  <a:srgbClr val="000000"/>
                </a:solidFill>
              </a:rPr>
              <a:t> nebo </a:t>
            </a:r>
            <a:r>
              <a:rPr lang="cs-CZ" sz="3200" b="1" dirty="0" smtClean="0">
                <a:solidFill>
                  <a:srgbClr val="C00000"/>
                </a:solidFill>
              </a:rPr>
              <a:t>interval</a:t>
            </a:r>
            <a:r>
              <a:rPr lang="cs-CZ" sz="3200" b="1" dirty="0" smtClean="0">
                <a:solidFill>
                  <a:srgbClr val="92D050"/>
                </a:solidFill>
              </a:rPr>
              <a:t> </a:t>
            </a:r>
            <a:r>
              <a:rPr lang="cs-CZ" sz="3200" dirty="0" smtClean="0">
                <a:solidFill>
                  <a:schemeClr val="tx1"/>
                </a:solidFill>
              </a:rPr>
              <a:t>měření</a:t>
            </a:r>
            <a:endParaRPr lang="cs-CZ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8435280" cy="14779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cap="all" dirty="0" smtClean="0">
                <a:solidFill>
                  <a:schemeClr val="accent2"/>
                </a:solidFill>
              </a:rPr>
              <a:t>Základní ukazatele nemocnosti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31800" indent="-319088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cs-CZ" sz="3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Průměrná </a:t>
            </a:r>
            <a:r>
              <a:rPr lang="cs-CZ" sz="3200" dirty="0" smtClean="0">
                <a:solidFill>
                  <a:schemeClr val="tx1"/>
                </a:solidFill>
              </a:rPr>
              <a:t>doba </a:t>
            </a:r>
            <a:r>
              <a:rPr lang="cs-CZ" sz="3200" dirty="0">
                <a:solidFill>
                  <a:schemeClr val="tx1"/>
                </a:solidFill>
              </a:rPr>
              <a:t>trvání nemoci (t)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Incidence (I)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>
                <a:srgbClr val="C00000"/>
              </a:buClr>
              <a:buSzPct val="70000"/>
              <a:buFont typeface="Wingdings" pitchFamily="2" charset="2"/>
              <a:buChar char=""/>
            </a:pPr>
            <a:r>
              <a:rPr lang="cs-CZ" sz="3200" dirty="0">
                <a:solidFill>
                  <a:schemeClr val="tx1"/>
                </a:solidFill>
              </a:rPr>
              <a:t>Prevalence (P)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82015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cap="all" dirty="0" smtClean="0">
                <a:solidFill>
                  <a:schemeClr val="accent2"/>
                </a:solidFill>
              </a:rPr>
              <a:t>Průměrná doba trvání nemoci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4076" y="2204864"/>
            <a:ext cx="8229600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427038" indent="-322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</a:pPr>
            <a:r>
              <a:rPr lang="cs-CZ" sz="3200" dirty="0">
                <a:solidFill>
                  <a:srgbClr val="000000"/>
                </a:solidFill>
              </a:rPr>
              <a:t>celkový počet prostonaných dnů vydělíme počtem případů nemoci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36062</TotalTime>
  <Words>743</Words>
  <Application>Microsoft Office PowerPoint</Application>
  <PresentationFormat>Předvádění na obrazovce (4:3)</PresentationFormat>
  <Paragraphs>298</Paragraphs>
  <Slides>34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4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Motiv systému Office</vt:lpstr>
      <vt:lpstr>1_Motiv systému Office</vt:lpstr>
      <vt:lpstr>2_Motiv systému Office</vt:lpstr>
      <vt:lpstr>3_Motiv systému Office</vt:lpstr>
      <vt:lpstr> 3. SEMINÁŘ      </vt:lpstr>
      <vt:lpstr>Prezentace aplikace PowerPoint</vt:lpstr>
      <vt:lpstr>Prezentace aplikace PowerPoint</vt:lpstr>
      <vt:lpstr>VŽDY MUSÍME DEFINOVAT</vt:lpstr>
      <vt:lpstr>Určení jednotky měření</vt:lpstr>
      <vt:lpstr>Určení sledované (exponované) populace </vt:lpstr>
      <vt:lpstr>Určení času</vt:lpstr>
      <vt:lpstr>Základní ukazatele nemocnosti</vt:lpstr>
      <vt:lpstr>Průměrná doba trvání nemoci </vt:lpstr>
      <vt:lpstr>Prezentace aplikace PowerPoint</vt:lpstr>
      <vt:lpstr>Incidence</vt:lpstr>
      <vt:lpstr>Prezentace aplikace PowerPoint</vt:lpstr>
      <vt:lpstr>Incidence</vt:lpstr>
      <vt:lpstr>Incidence risk</vt:lpstr>
      <vt:lpstr>Prezentace aplikace PowerPoint</vt:lpstr>
      <vt:lpstr>Prezentace aplikace PowerPoint</vt:lpstr>
      <vt:lpstr>Incidence rate</vt:lpstr>
      <vt:lpstr>Incidence rate</vt:lpstr>
      <vt:lpstr>Výsledky longitudinální studie diabetu (straší ženy s pozitivní rodinnou anamnézou) </vt:lpstr>
      <vt:lpstr>Incidence ODDS</vt:lpstr>
      <vt:lpstr>Výsledky longitudinální studie diabetu (straší ženy s pozitivní rodinnou anamnézou) </vt:lpstr>
      <vt:lpstr>Incidence ODDS</vt:lpstr>
      <vt:lpstr>Prevalence (P)</vt:lpstr>
      <vt:lpstr>Vývoj počtu diabetiků v letech 2005-2010</vt:lpstr>
      <vt:lpstr>Okamžiková prevalence</vt:lpstr>
      <vt:lpstr>Intervalová prevalence</vt:lpstr>
      <vt:lpstr>Průměrná intervalová prevalence</vt:lpstr>
      <vt:lpstr>Prezentace aplikace PowerPoint</vt:lpstr>
      <vt:lpstr>Vztah mezi ukazateli nemocnosti </vt:lpstr>
      <vt:lpstr>Vztah mezi ukazateli nemocnosti </vt:lpstr>
      <vt:lpstr>Vztah mezi ukazateli nemocnosti </vt:lpstr>
      <vt:lpstr>Prevalence a incidence</vt:lpstr>
      <vt:lpstr>Záznam o výskytu nemoci v souboru 200 osob v průběhu 1 týdne (po-ne)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epidemiologické pojmy a metody</dc:title>
  <dc:creator>Pavlína Kaňová</dc:creator>
  <cp:lastModifiedBy>Pavlína Kaňová</cp:lastModifiedBy>
  <cp:revision>48</cp:revision>
  <cp:lastPrinted>2011-10-02T15:50:03Z</cp:lastPrinted>
  <dcterms:created xsi:type="dcterms:W3CDTF">1601-01-01T00:00:00Z</dcterms:created>
  <dcterms:modified xsi:type="dcterms:W3CDTF">2012-10-01T07:35:13Z</dcterms:modified>
</cp:coreProperties>
</file>