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94" r:id="rId2"/>
    <p:sldId id="291" r:id="rId3"/>
    <p:sldId id="258" r:id="rId4"/>
    <p:sldId id="305" r:id="rId5"/>
    <p:sldId id="280" r:id="rId6"/>
    <p:sldId id="257" r:id="rId7"/>
    <p:sldId id="306" r:id="rId8"/>
    <p:sldId id="260" r:id="rId9"/>
    <p:sldId id="262" r:id="rId10"/>
    <p:sldId id="264" r:id="rId11"/>
    <p:sldId id="265" r:id="rId12"/>
    <p:sldId id="266" r:id="rId13"/>
    <p:sldId id="267" r:id="rId14"/>
    <p:sldId id="304" r:id="rId15"/>
    <p:sldId id="268" r:id="rId16"/>
    <p:sldId id="269" r:id="rId17"/>
    <p:sldId id="271" r:id="rId18"/>
    <p:sldId id="272" r:id="rId19"/>
    <p:sldId id="295" r:id="rId20"/>
    <p:sldId id="287" r:id="rId21"/>
    <p:sldId id="288" r:id="rId22"/>
    <p:sldId id="296" r:id="rId23"/>
    <p:sldId id="297" r:id="rId24"/>
    <p:sldId id="298" r:id="rId25"/>
    <p:sldId id="299" r:id="rId26"/>
    <p:sldId id="300" r:id="rId27"/>
    <p:sldId id="301" r:id="rId28"/>
    <p:sldId id="302" r:id="rId29"/>
    <p:sldId id="303" r:id="rId30"/>
    <p:sldId id="292" r:id="rId3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3" autoAdjust="0"/>
    <p:restoredTop sz="94660"/>
  </p:normalViewPr>
  <p:slideViewPr>
    <p:cSldViewPr>
      <p:cViewPr varScale="1">
        <p:scale>
          <a:sx n="123" d="100"/>
          <a:sy n="123" d="100"/>
        </p:scale>
        <p:origin x="-1386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56D0D4-D27D-41E7-AF2C-283E35F22CE7}" type="datetimeFigureOut">
              <a:rPr lang="cs-CZ" smtClean="0"/>
              <a:pPr/>
              <a:t>9.10.2012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7FBB3-CF2C-4B35-9BA6-8361AE45579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444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911" y="0"/>
            <a:ext cx="294614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7CF2F-28AC-420D-A956-B970BAB7B8B7}" type="datetimeFigureOut">
              <a:rPr lang="cs-CZ" smtClean="0"/>
              <a:pPr/>
              <a:t>9.10.2012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254" y="4714876"/>
            <a:ext cx="543716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164"/>
            <a:ext cx="294614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911" y="9428164"/>
            <a:ext cx="2946144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9DC19-E2DA-4985-86E9-E5710C40C35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114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dirty="0" smtClean="0"/>
          </a:p>
        </p:txBody>
      </p:sp>
      <p:sp>
        <p:nvSpPr>
          <p:cNvPr id="819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7C2E90-4129-4C34-A201-83899E66E18D}" type="slidenum">
              <a:rPr lang="cs-CZ" smtClean="0"/>
              <a:pPr eaLnBrk="1" hangingPunct="1"/>
              <a:t>1</a:t>
            </a:fld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9.10.2012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167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9.10.2012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037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9.10.2012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70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9.10.2012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4600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9.10.2012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035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9.10.2012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03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9.10.2012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718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9.10.2012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586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9.10.2012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73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9.10.2012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865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9.10.2012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745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818DD-CE6A-4B4A-8514-FBC231F951F5}" type="datetimeFigureOut">
              <a:rPr lang="cs-CZ" smtClean="0"/>
              <a:pPr/>
              <a:t>9.10.2012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525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package" Target="../embeddings/Dokument_aplikace_Microsoft_Word2.docx"/><Relationship Id="rId4" Type="http://schemas.openxmlformats.org/officeDocument/2006/relationships/image" Target="../media/image5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765175"/>
            <a:ext cx="7696200" cy="80645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r>
              <a:rPr lang="cs-CZ" sz="3600" dirty="0" smtClean="0">
                <a:latin typeface="Arial Black" pitchFamily="34" charset="0"/>
              </a:rPr>
              <a:t>4. </a:t>
            </a:r>
            <a:r>
              <a:rPr lang="cs-CZ" sz="3600" dirty="0">
                <a:latin typeface="Arial Black" pitchFamily="34" charset="0"/>
              </a:rPr>
              <a:t>SEMINÁŘ</a:t>
            </a:r>
            <a:r>
              <a:rPr lang="cs-CZ" sz="3600" cap="all" dirty="0" smtClean="0">
                <a:solidFill>
                  <a:srgbClr val="0000CC"/>
                </a:solidFill>
                <a:latin typeface="Arial Black" pitchFamily="34" charset="0"/>
              </a:rPr>
              <a:t/>
            </a:r>
            <a:br>
              <a:rPr lang="cs-CZ" sz="3600" cap="all" dirty="0" smtClean="0">
                <a:solidFill>
                  <a:srgbClr val="0000CC"/>
                </a:solidFill>
                <a:latin typeface="Arial Black" pitchFamily="34" charset="0"/>
              </a:rPr>
            </a:br>
            <a:r>
              <a:rPr lang="cs-CZ" sz="3600" cap="all" dirty="0" smtClean="0">
                <a:solidFill>
                  <a:srgbClr val="0000CC"/>
                </a:solidFill>
                <a:latin typeface="Arial Black" pitchFamily="34" charset="0"/>
              </a:rPr>
              <a:t/>
            </a:r>
            <a:br>
              <a:rPr lang="cs-CZ" sz="3600" cap="all" dirty="0" smtClean="0">
                <a:solidFill>
                  <a:srgbClr val="0000CC"/>
                </a:solidFill>
                <a:latin typeface="Arial Black" pitchFamily="34" charset="0"/>
              </a:rPr>
            </a:br>
            <a:r>
              <a:rPr lang="cs-CZ" cap="all" dirty="0">
                <a:solidFill>
                  <a:srgbClr val="0000CC"/>
                </a:solidFill>
              </a:rPr>
              <a:t/>
            </a:r>
            <a:br>
              <a:rPr lang="cs-CZ" cap="all" dirty="0">
                <a:solidFill>
                  <a:srgbClr val="0000CC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endParaRPr lang="cs-CZ" cap="all" dirty="0" smtClean="0">
              <a:solidFill>
                <a:srgbClr val="0000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2636912"/>
            <a:ext cx="7696200" cy="2088232"/>
          </a:xfrm>
          <a:ln w="76200">
            <a:noFill/>
          </a:ln>
        </p:spPr>
        <p:txBody>
          <a:bodyPr>
            <a:normAutofit fontScale="25000" lnSpcReduction="20000"/>
          </a:bodyPr>
          <a:lstStyle/>
          <a:p>
            <a:pPr>
              <a:buClr>
                <a:srgbClr val="0000FF"/>
              </a:buClr>
              <a:buSzPct val="100000"/>
              <a:defRPr/>
            </a:pPr>
            <a:endParaRPr lang="cs-CZ" sz="4800" b="1" cap="all" dirty="0" smtClean="0">
              <a:solidFill>
                <a:srgbClr val="0000CC"/>
              </a:solidFill>
              <a:latin typeface="Arial Black" pitchFamily="34" charset="0"/>
            </a:endParaRPr>
          </a:p>
          <a:p>
            <a:pPr>
              <a:buClr>
                <a:srgbClr val="0000CC"/>
              </a:buClr>
              <a:buSzPct val="100000"/>
              <a:defRPr/>
            </a:pPr>
            <a:endParaRPr lang="cs-CZ" sz="4800" b="1" cap="all" dirty="0" smtClean="0">
              <a:solidFill>
                <a:srgbClr val="0000CC"/>
              </a:solidFill>
              <a:latin typeface="Arial Black" pitchFamily="34" charset="0"/>
            </a:endParaRPr>
          </a:p>
          <a:p>
            <a:pPr>
              <a:buClr>
                <a:srgbClr val="0000CC"/>
              </a:buClr>
              <a:buSzPct val="100000"/>
              <a:defRPr/>
            </a:pPr>
            <a:r>
              <a:rPr lang="cs-CZ" sz="14400" b="1" cap="all" dirty="0" smtClean="0">
                <a:solidFill>
                  <a:srgbClr val="0000CC"/>
                </a:solidFill>
                <a:latin typeface="Arial Black" pitchFamily="34" charset="0"/>
              </a:rPr>
              <a:t>Diagnostické </a:t>
            </a:r>
            <a:r>
              <a:rPr lang="cs-CZ" sz="14400" b="1" cap="all" dirty="0">
                <a:solidFill>
                  <a:srgbClr val="0000CC"/>
                </a:solidFill>
                <a:latin typeface="Arial Black" pitchFamily="34" charset="0"/>
              </a:rPr>
              <a:t>testy                                   v </a:t>
            </a:r>
            <a:r>
              <a:rPr lang="cs-CZ" sz="14400" b="1" cap="all" dirty="0" smtClean="0">
                <a:solidFill>
                  <a:srgbClr val="0000CC"/>
                </a:solidFill>
                <a:latin typeface="Arial Black" pitchFamily="34" charset="0"/>
              </a:rPr>
              <a:t>epidemiologii</a:t>
            </a:r>
          </a:p>
          <a:p>
            <a:pPr>
              <a:buClr>
                <a:srgbClr val="0000FF"/>
              </a:buClr>
              <a:buSzPct val="100000"/>
              <a:defRPr/>
            </a:pPr>
            <a:r>
              <a:rPr lang="cs-CZ" sz="14400" b="1" cap="all" dirty="0" err="1">
                <a:solidFill>
                  <a:srgbClr val="0000CC"/>
                </a:solidFill>
                <a:latin typeface="Arial Black" pitchFamily="34" charset="0"/>
              </a:rPr>
              <a:t>Screening</a:t>
            </a:r>
            <a:endParaRPr lang="cs-CZ" sz="14400" b="1" cap="all" dirty="0">
              <a:solidFill>
                <a:srgbClr val="0000CC"/>
              </a:solidFill>
              <a:latin typeface="Arial Black" pitchFamily="34" charset="0"/>
            </a:endParaRPr>
          </a:p>
          <a:p>
            <a:pPr marL="0" indent="0">
              <a:buClr>
                <a:srgbClr val="0000FF"/>
              </a:buClr>
              <a:buSzPct val="100000"/>
              <a:buNone/>
              <a:defRPr/>
            </a:pPr>
            <a:endParaRPr lang="cs-CZ" sz="14400" dirty="0" smtClean="0">
              <a:solidFill>
                <a:srgbClr val="0000CC"/>
              </a:solidFill>
            </a:endParaRPr>
          </a:p>
          <a:p>
            <a:pPr marL="0" indent="0" eaLnBrk="1" hangingPunct="1">
              <a:buClr>
                <a:srgbClr val="FF0000"/>
              </a:buClr>
              <a:buSzPct val="100000"/>
              <a:buNone/>
              <a:defRPr/>
            </a:pPr>
            <a:endParaRPr lang="cs-CZ" sz="1600" dirty="0">
              <a:solidFill>
                <a:srgbClr val="0000FF"/>
              </a:solidFill>
            </a:endParaRPr>
          </a:p>
          <a:p>
            <a:pPr marL="0" indent="0" eaLnBrk="1" hangingPunct="1">
              <a:buClr>
                <a:srgbClr val="FF0000"/>
              </a:buClr>
              <a:buSzPct val="100000"/>
              <a:buFont typeface="Wingdings" pitchFamily="2" charset="2"/>
              <a:buNone/>
              <a:defRPr/>
            </a:pP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2" name="Obdélník 1"/>
          <p:cNvSpPr/>
          <p:nvPr/>
        </p:nvSpPr>
        <p:spPr bwMode="auto">
          <a:xfrm>
            <a:off x="2915816" y="1196752"/>
            <a:ext cx="72008" cy="4571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2498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Vlastnosti diagnostických testů</a:t>
            </a:r>
            <a:endParaRPr lang="cs-CZ" sz="36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1125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MĚŘENÍ RELIABILITY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Příčiny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rozdílných výsledků při opakovaném měření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- biologická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variabilita (změna objektu měření)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- chyby měření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      - pozorovatel(é)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cs-CZ" dirty="0">
                <a:latin typeface="Arial" pitchFamily="34" charset="0"/>
                <a:cs typeface="Arial" pitchFamily="34" charset="0"/>
              </a:rPr>
              <a:t>přístroj, metoda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Měření opakovatelnosti testu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-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speciální metody - </a:t>
            </a:r>
            <a:r>
              <a:rPr lang="cs-CZ" dirty="0">
                <a:latin typeface="Arial" pitchFamily="34" charset="0"/>
                <a:cs typeface="Arial" pitchFamily="34" charset="0"/>
              </a:rPr>
              <a:t>berou v úvahu frekvenci rozdílných výsledků, které mohou být výsledkem pouhé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náhody 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70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Vlastnosti diagnostických testů</a:t>
            </a:r>
            <a:endParaRPr lang="cs-CZ" sz="32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MĚŘENÍ VALIDITY </a:t>
            </a:r>
            <a:r>
              <a:rPr lang="cs-CZ" sz="2200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TESTU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-  validitu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testu musíme znát dříve, než začneme test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využívat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  v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 praxi</a:t>
            </a: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- kroky pro měření validity:</a:t>
            </a: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zvolíme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soubor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osob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vyšetříme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novým testem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 (pozitivní -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negativní)</a:t>
            </a: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vyšetříme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standardní metodou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 (např. klinické či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	       laboratorní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vyšetření), která dává správné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výsledky (zdraví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-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nemocní)</a:t>
            </a: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857250" lvl="1" indent="-457200">
              <a:spcBef>
                <a:spcPts val="0"/>
              </a:spcBef>
              <a:buFont typeface="+mj-lt"/>
              <a:buAutoNum type="arabicPeriod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míru validity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nové metody určíme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vypočítáním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specifity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a 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senzitivity</a:t>
            </a: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400050" lvl="1" indent="0">
              <a:buNone/>
            </a:pPr>
            <a:r>
              <a:rPr lang="cs-CZ" sz="2200" b="1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endParaRPr lang="cs-CZ" sz="2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22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Vlastnosti diagnostických testů</a:t>
            </a:r>
            <a:endParaRPr lang="cs-CZ" sz="36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11256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3000" b="1" dirty="0">
                <a:latin typeface="Arial" pitchFamily="34" charset="0"/>
                <a:cs typeface="Arial" pitchFamily="34" charset="0"/>
              </a:rPr>
              <a:t>CHARAKTERISTIKY </a:t>
            </a:r>
            <a:r>
              <a:rPr lang="cs-CZ" sz="3000" b="1" dirty="0" smtClean="0">
                <a:latin typeface="Arial" pitchFamily="34" charset="0"/>
                <a:cs typeface="Arial" pitchFamily="34" charset="0"/>
              </a:rPr>
              <a:t>VALIDITY</a:t>
            </a:r>
          </a:p>
          <a:p>
            <a:pPr marL="0" indent="0">
              <a:spcBef>
                <a:spcPts val="0"/>
              </a:spcBef>
              <a:buNone/>
            </a:pPr>
            <a:endParaRPr lang="cs-CZ" sz="30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cs-CZ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Senzitivita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je schopnost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testu označit 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jako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pozitivní 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osobu, která je skutečně nemocná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 </a:t>
            </a:r>
            <a:endParaRPr lang="cs-CZ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30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cs-CZ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Specifita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je schopnost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testu označit 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jako negativní osobu, která je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skutečně 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zdravá</a:t>
            </a:r>
            <a:r>
              <a:rPr lang="cs-CZ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45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33CC"/>
                </a:solidFill>
                <a:latin typeface="Arial Black" pitchFamily="34" charset="0"/>
              </a:rPr>
              <a:t>Vlastnosti diagnostických testů</a:t>
            </a:r>
            <a:endParaRPr lang="cs-CZ" sz="3600" b="1" dirty="0">
              <a:solidFill>
                <a:srgbClr val="0033CC"/>
              </a:solidFill>
              <a:latin typeface="Arial Black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412776"/>
                <a:ext cx="8229600" cy="4785395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sz="1800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sz="1800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sz="1800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cs-CZ" sz="19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			b  </a:t>
                </a:r>
                <a:r>
                  <a:rPr lang="cs-CZ" sz="1900" b="1" dirty="0" smtClean="0">
                    <a:latin typeface="Arial" pitchFamily="34" charset="0"/>
                    <a:cs typeface="Arial" pitchFamily="34" charset="0"/>
                  </a:rPr>
                  <a:t>=  falešně pozitivní</a:t>
                </a:r>
              </a:p>
              <a:p>
                <a:pPr marL="0" indent="0">
                  <a:buNone/>
                </a:pPr>
                <a:r>
                  <a:rPr lang="cs-CZ" sz="1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			c</a:t>
                </a:r>
                <a:r>
                  <a:rPr lang="cs-CZ" sz="19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cs-CZ" sz="1900" b="1" dirty="0" smtClean="0">
                    <a:latin typeface="Arial" pitchFamily="34" charset="0"/>
                    <a:cs typeface="Arial" pitchFamily="34" charset="0"/>
                  </a:rPr>
                  <a:t>=  falešně negativní</a:t>
                </a:r>
                <a:r>
                  <a:rPr lang="cs-CZ" sz="1800" b="1" dirty="0" smtClean="0"/>
                  <a:t>	</a:t>
                </a:r>
                <a:endParaRPr lang="cs-CZ" sz="1800" b="1" dirty="0"/>
              </a:p>
              <a:p>
                <a:pPr marL="0" indent="0">
                  <a:buNone/>
                </a:pPr>
                <a:endParaRPr lang="cs-CZ" sz="1800" b="1" dirty="0" smtClean="0"/>
              </a:p>
              <a:p>
                <a:pPr marL="0" indent="0">
                  <a:buNone/>
                </a:pPr>
                <a:r>
                  <a:rPr lang="cs-CZ" sz="1800" b="1" dirty="0" smtClean="0"/>
                  <a:t>Senzitivita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𝐚</m:t>
                        </m:r>
                      </m:num>
                      <m:den>
                        <m:r>
                          <a:rPr lang="cs-CZ" sz="2400" b="1" i="0" smtClean="0">
                            <a:latin typeface="Cambria Math"/>
                          </a:rPr>
                          <m:t>𝐚</m:t>
                        </m:r>
                        <m:r>
                          <a:rPr lang="cs-CZ" sz="2400" b="1" i="0" smtClean="0">
                            <a:latin typeface="Cambria Math"/>
                          </a:rPr>
                          <m:t> + </m:t>
                        </m:r>
                        <m:r>
                          <a:rPr lang="cs-CZ" sz="2400" b="1" i="0" smtClean="0">
                            <a:latin typeface="Cambria Math"/>
                          </a:rPr>
                          <m:t>𝐜</m:t>
                        </m:r>
                      </m:den>
                    </m:f>
                  </m:oMath>
                </a14:m>
                <a:r>
                  <a:rPr lang="cs-CZ" sz="1800" b="1" dirty="0" smtClean="0"/>
                  <a:t>   x 100 (%)</a:t>
                </a:r>
              </a:p>
              <a:p>
                <a:pPr marL="0" indent="0">
                  <a:buNone/>
                </a:pPr>
                <a:endParaRPr lang="cs-CZ" sz="1800" b="1" dirty="0" smtClean="0"/>
              </a:p>
              <a:p>
                <a:pPr marL="0" indent="0">
                  <a:buNone/>
                </a:pPr>
                <a:r>
                  <a:rPr lang="cs-CZ" sz="1800" b="1" dirty="0" smtClean="0"/>
                  <a:t>Specifita (specificita)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cs-CZ" sz="2400" b="1" i="0" smtClean="0">
                            <a:latin typeface="Cambria Math"/>
                          </a:rPr>
                          <m:t>𝐛</m:t>
                        </m:r>
                        <m:r>
                          <a:rPr lang="cs-CZ" sz="2400" b="1" i="0" smtClean="0">
                            <a:latin typeface="Cambria Math"/>
                          </a:rPr>
                          <m:t> + </m:t>
                        </m:r>
                        <m:r>
                          <a:rPr lang="cs-CZ" sz="2400" b="1" i="0" smtClean="0">
                            <a:latin typeface="Cambria Math"/>
                          </a:rPr>
                          <m:t>𝐝</m:t>
                        </m:r>
                      </m:den>
                    </m:f>
                  </m:oMath>
                </a14:m>
                <a:r>
                  <a:rPr lang="cs-CZ" sz="1800" b="1" dirty="0" smtClean="0"/>
                  <a:t>   x 100 (%)</a:t>
                </a:r>
              </a:p>
              <a:p>
                <a:pPr marL="0" indent="0">
                  <a:buNone/>
                </a:pPr>
                <a:endParaRPr lang="cs-CZ" b="1" dirty="0"/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412776"/>
                <a:ext cx="8229600" cy="4785395"/>
              </a:xfrm>
              <a:blipFill rotWithShape="1">
                <a:blip r:embed="rId2"/>
                <a:stretch>
                  <a:fillRect l="-5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315" y="1412776"/>
            <a:ext cx="5980113" cy="189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855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64" name="Picture 4" descr="Diagnosti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1475656" y="5085184"/>
            <a:ext cx="4608512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94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0033CC"/>
                </a:solidFill>
                <a:latin typeface="Arial Black" pitchFamily="34" charset="0"/>
              </a:rPr>
              <a:t>Vlastnosti diagnostických testů</a:t>
            </a:r>
            <a:endParaRPr lang="cs-CZ" sz="40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196752"/>
                <a:ext cx="8229600" cy="5001419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cs-CZ" sz="4400" b="1" dirty="0" smtClean="0">
                    <a:solidFill>
                      <a:srgbClr val="FF0000"/>
                    </a:solidFill>
                    <a:latin typeface="Arial Black" pitchFamily="34" charset="0"/>
                    <a:cs typeface="Arial" pitchFamily="34" charset="0"/>
                  </a:rPr>
                  <a:t>Ukazatele predikce</a:t>
                </a:r>
              </a:p>
              <a:p>
                <a:pPr marL="0" indent="0">
                  <a:buNone/>
                </a:pPr>
                <a:r>
                  <a:rPr lang="cs-CZ" dirty="0">
                    <a:latin typeface="Arial" pitchFamily="34" charset="0"/>
                    <a:cs typeface="Arial" pitchFamily="34" charset="0"/>
                  </a:rPr>
                  <a:t>vypovídají  o významu pozitivního či negativního výsledku testu pro </a:t>
                </a:r>
                <a:r>
                  <a:rPr lang="cs-CZ" dirty="0" smtClean="0">
                    <a:latin typeface="Arial" pitchFamily="34" charset="0"/>
                    <a:cs typeface="Arial" pitchFamily="34" charset="0"/>
                  </a:rPr>
                  <a:t>jedince</a:t>
                </a:r>
                <a:r>
                  <a:rPr lang="cs-CZ" dirty="0">
                    <a:latin typeface="Arial" pitchFamily="34" charset="0"/>
                    <a:cs typeface="Arial" pitchFamily="34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cs-CZ" b="1" dirty="0">
                    <a:latin typeface="Arial" pitchFamily="34" charset="0"/>
                    <a:cs typeface="Arial" pitchFamily="34" charset="0"/>
                  </a:rPr>
                  <a:t> </a:t>
                </a:r>
                <a:endParaRPr lang="cs-CZ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Predikce pozitivního testu</a:t>
                </a:r>
                <a:r>
                  <a:rPr lang="cs-CZ" b="1" dirty="0" smtClean="0">
                    <a:latin typeface="Arial" pitchFamily="34" charset="0"/>
                    <a:cs typeface="Arial" pitchFamily="34" charset="0"/>
                  </a:rPr>
                  <a:t> P</a:t>
                </a:r>
                <a:r>
                  <a:rPr lang="cs-CZ" b="1" baseline="30000" dirty="0" smtClean="0"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cs-CZ" b="1" dirty="0" smtClean="0">
                    <a:latin typeface="Arial" pitchFamily="34" charset="0"/>
                    <a:cs typeface="Arial" pitchFamily="34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4000" b="1" i="0" smtClean="0">
                            <a:latin typeface="Cambria Math"/>
                          </a:rPr>
                          <m:t>𝐚</m:t>
                        </m:r>
                      </m:num>
                      <m:den>
                        <m:r>
                          <a:rPr lang="cs-CZ" sz="4000" b="1" i="0" smtClean="0">
                            <a:latin typeface="Cambria Math"/>
                          </a:rPr>
                          <m:t>𝐚</m:t>
                        </m:r>
                        <m:r>
                          <a:rPr lang="cs-CZ" sz="4000" b="1" i="0" smtClean="0">
                            <a:latin typeface="Cambria Math"/>
                          </a:rPr>
                          <m:t> + </m:t>
                        </m:r>
                        <m:r>
                          <a:rPr lang="cs-CZ" sz="4000" b="1" i="0" smtClean="0">
                            <a:latin typeface="Cambria Math"/>
                          </a:rPr>
                          <m:t>𝐛</m:t>
                        </m:r>
                      </m:den>
                    </m:f>
                  </m:oMath>
                </a14:m>
                <a:r>
                  <a:rPr lang="cs-CZ" b="1" dirty="0" smtClean="0">
                    <a:latin typeface="Arial" pitchFamily="34" charset="0"/>
                    <a:cs typeface="Arial" pitchFamily="34" charset="0"/>
                  </a:rPr>
                  <a:t>   x 100 (%)</a:t>
                </a:r>
              </a:p>
              <a:p>
                <a:pPr marL="0" indent="0">
                  <a:buNone/>
                </a:pPr>
                <a:endParaRPr lang="cs-CZ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b="1" dirty="0">
                    <a:latin typeface="Arial" pitchFamily="34" charset="0"/>
                    <a:cs typeface="Arial" pitchFamily="34" charset="0"/>
                  </a:rPr>
                  <a:t>- </a:t>
                </a:r>
                <a:r>
                  <a:rPr lang="cs-CZ" dirty="0">
                    <a:latin typeface="Arial" pitchFamily="34" charset="0"/>
                    <a:cs typeface="Arial" pitchFamily="34" charset="0"/>
                  </a:rPr>
                  <a:t>pravděpodobnost, že osoba označená testem jako pozitivní, je skutečně nemocná</a:t>
                </a:r>
              </a:p>
              <a:p>
                <a:pPr marL="0" indent="0">
                  <a:buNone/>
                </a:pPr>
                <a:endParaRPr lang="cs-CZ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Predikce </a:t>
                </a:r>
                <a:r>
                  <a:rPr lang="cs-CZ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negativního testu </a:t>
                </a:r>
                <a:r>
                  <a:rPr lang="cs-CZ" b="1" dirty="0" smtClean="0">
                    <a:latin typeface="Arial" pitchFamily="34" charset="0"/>
                    <a:cs typeface="Arial" pitchFamily="34" charset="0"/>
                  </a:rPr>
                  <a:t>P</a:t>
                </a:r>
                <a:r>
                  <a:rPr lang="cs-CZ" b="1" baseline="30000" dirty="0" smtClean="0"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cs-CZ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cs-CZ" b="1" dirty="0" smtClean="0">
                    <a:latin typeface="Arial" pitchFamily="34" charset="0"/>
                    <a:cs typeface="Arial" pitchFamily="34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4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4000" b="1" i="0" smtClean="0"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cs-CZ" sz="4000" b="1" i="0" smtClean="0">
                            <a:latin typeface="Cambria Math"/>
                          </a:rPr>
                          <m:t>𝐜</m:t>
                        </m:r>
                        <m:r>
                          <a:rPr lang="cs-CZ" sz="4000" b="1" i="0" smtClean="0">
                            <a:latin typeface="Cambria Math"/>
                          </a:rPr>
                          <m:t>+</m:t>
                        </m:r>
                        <m:r>
                          <a:rPr lang="cs-CZ" sz="4000" b="1" i="0" smtClean="0">
                            <a:latin typeface="Cambria Math"/>
                          </a:rPr>
                          <m:t>𝐝</m:t>
                        </m:r>
                      </m:den>
                    </m:f>
                  </m:oMath>
                </a14:m>
                <a:r>
                  <a:rPr lang="cs-CZ" b="1" dirty="0" smtClean="0">
                    <a:latin typeface="Arial" pitchFamily="34" charset="0"/>
                    <a:cs typeface="Arial" pitchFamily="34" charset="0"/>
                  </a:rPr>
                  <a:t>   x 100 (%)</a:t>
                </a:r>
              </a:p>
              <a:p>
                <a:pPr marL="0" indent="0">
                  <a:buNone/>
                </a:pPr>
                <a:endParaRPr lang="cs-CZ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b="1" dirty="0">
                    <a:latin typeface="Arial" pitchFamily="34" charset="0"/>
                    <a:cs typeface="Arial" pitchFamily="34" charset="0"/>
                  </a:rPr>
                  <a:t>- </a:t>
                </a:r>
                <a:r>
                  <a:rPr lang="cs-CZ" dirty="0">
                    <a:latin typeface="Arial" pitchFamily="34" charset="0"/>
                    <a:cs typeface="Arial" pitchFamily="34" charset="0"/>
                  </a:rPr>
                  <a:t>pravděpodobnost, že osoba označená testem jako negativní je skutečně zdravá</a:t>
                </a:r>
              </a:p>
              <a:p>
                <a:pPr marL="0" indent="0">
                  <a:buNone/>
                </a:pPr>
                <a:endParaRPr lang="cs-CZ" sz="1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cs-CZ" sz="1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cs-CZ" sz="18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196752"/>
                <a:ext cx="8229600" cy="5001419"/>
              </a:xfrm>
              <a:blipFill rotWithShape="1">
                <a:blip r:embed="rId2"/>
                <a:stretch>
                  <a:fillRect l="-1852" t="-3167" r="-5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900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0033CC"/>
                </a:solidFill>
                <a:latin typeface="Arial Black" pitchFamily="34" charset="0"/>
              </a:rPr>
              <a:t>Vlastnosti diagnostických testů</a:t>
            </a:r>
            <a:endParaRPr lang="cs-CZ" sz="40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445624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Prediktivní hodnoty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testu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jsou dány:</a:t>
            </a:r>
          </a:p>
          <a:p>
            <a:pPr marL="0" indent="0"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-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Senzitivitou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specifitou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testu.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Prevalencí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sledované nemoci v populaci. Čím je nemoc           v populaci běžnější, tím je vyšší pravděpodobnost, že osoba s pozitivním výsledkem testu je skutečně nemocná.</a:t>
            </a:r>
          </a:p>
          <a:p>
            <a:pPr marL="0" indent="0"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56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0033CC"/>
                </a:solidFill>
                <a:latin typeface="Arial Black" pitchFamily="34" charset="0"/>
              </a:rPr>
              <a:t>Vlastnosti diagnostických testů</a:t>
            </a:r>
            <a:endParaRPr lang="cs-CZ" sz="40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/>
              <a:t>Příklad</a:t>
            </a: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Vypočítejte změnu </a:t>
            </a:r>
            <a:r>
              <a:rPr lang="cs-CZ" sz="2000" b="1" dirty="0" smtClean="0"/>
              <a:t>senzitivity, </a:t>
            </a:r>
            <a:r>
              <a:rPr lang="cs-CZ" sz="2000" b="1" dirty="0"/>
              <a:t>specifity </a:t>
            </a:r>
            <a:r>
              <a:rPr lang="cs-CZ" sz="2000" b="1" dirty="0" smtClean="0"/>
              <a:t> a prediktivních hodnot testu při </a:t>
            </a:r>
            <a:r>
              <a:rPr lang="cs-CZ" sz="2000" b="1" dirty="0"/>
              <a:t>změně diagnostické hranice pro alternativní rozlišení anemie  (+/-) od normálního stavu z 10 g na 12 g hemoglobinu na 100ml krve</a:t>
            </a:r>
            <a:r>
              <a:rPr lang="cs-CZ" sz="2000" b="1" dirty="0" smtClean="0"/>
              <a:t>.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10g</a:t>
            </a:r>
            <a:endParaRPr lang="cs-CZ" sz="1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12g</a:t>
            </a:r>
            <a:endParaRPr lang="cs-CZ" sz="1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769096"/>
              </p:ext>
            </p:extLst>
          </p:nvPr>
        </p:nvGraphicFramePr>
        <p:xfrm>
          <a:off x="542925" y="3213100"/>
          <a:ext cx="5783263" cy="177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Dokument" r:id="rId3" imgW="6120264" imgH="1877658" progId="Word.Document.12">
                  <p:embed/>
                </p:oleObj>
              </mc:Choice>
              <mc:Fallback>
                <p:oleObj name="Dokument" r:id="rId3" imgW="6120264" imgH="1877658" progId="Word.Document.12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3213100"/>
                        <a:ext cx="5783263" cy="177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9475862"/>
              </p:ext>
            </p:extLst>
          </p:nvPr>
        </p:nvGraphicFramePr>
        <p:xfrm>
          <a:off x="542925" y="5078413"/>
          <a:ext cx="5697538" cy="134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Dokument" r:id="rId5" imgW="5857540" imgH="1397585" progId="Word.Document.12">
                  <p:embed/>
                </p:oleObj>
              </mc:Choice>
              <mc:Fallback>
                <p:oleObj name="Dokument" r:id="rId5" imgW="5857540" imgH="1397585" progId="Word.Document.12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5078413"/>
                        <a:ext cx="5697538" cy="1347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970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0033CC"/>
                </a:solidFill>
                <a:latin typeface="Arial Black" pitchFamily="34" charset="0"/>
              </a:rPr>
              <a:t>Vlastnosti diagnostických testů</a:t>
            </a:r>
            <a:endParaRPr lang="cs-CZ" sz="40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196752"/>
                <a:ext cx="8229600" cy="547260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cs-CZ" sz="18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Senzitivita:</a:t>
                </a:r>
                <a:endParaRPr lang="cs-CZ" sz="18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sz="1800" b="1" dirty="0" smtClean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1800" b="1" i="0" smtClean="0"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cs-CZ" sz="1800" b="1" i="0" smtClean="0">
                            <a:latin typeface="Cambria Math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cs-CZ" sz="1800" b="1" dirty="0" smtClean="0"/>
                  <a:t>   x 100 = 75% 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1800" b="1" i="0" smtClean="0">
                            <a:latin typeface="Cambria Math"/>
                          </a:rPr>
                          <m:t>𝟏𝟗</m:t>
                        </m:r>
                      </m:num>
                      <m:den>
                        <m:r>
                          <a:rPr lang="cs-CZ" sz="1800" b="1" i="1" smtClean="0">
                            <a:latin typeface="Cambria Math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cs-CZ" sz="1800" b="1" dirty="0" smtClean="0"/>
                  <a:t>   x 100 = 95%</a:t>
                </a:r>
              </a:p>
              <a:p>
                <a:pPr marL="0" indent="0">
                  <a:buNone/>
                </a:pPr>
                <a:endParaRPr lang="cs-CZ" sz="1800" b="1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sz="18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Specifita:</a:t>
                </a:r>
                <a:endParaRPr lang="cs-CZ" sz="18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sz="1800" b="1" dirty="0" smtClean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1800" b="1" i="0" smtClean="0">
                            <a:latin typeface="Cambria Math"/>
                          </a:rPr>
                          <m:t>𝟕𝟖</m:t>
                        </m:r>
                      </m:num>
                      <m:den>
                        <m:r>
                          <a:rPr lang="cs-CZ" sz="1800" b="1" i="0" smtClean="0">
                            <a:latin typeface="Cambria Math"/>
                          </a:rPr>
                          <m:t>𝟖𝟎</m:t>
                        </m:r>
                      </m:den>
                    </m:f>
                  </m:oMath>
                </a14:m>
                <a:r>
                  <a:rPr lang="cs-CZ" sz="1800" b="1" dirty="0" smtClean="0"/>
                  <a:t>   x 100 = 98%      		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1800" b="1" i="1" smtClean="0">
                            <a:latin typeface="Cambria Math"/>
                          </a:rPr>
                          <m:t>𝟕𝟎</m:t>
                        </m:r>
                      </m:num>
                      <m:den>
                        <m:r>
                          <a:rPr lang="cs-CZ" sz="1800" b="1" i="0" smtClean="0">
                            <a:latin typeface="Cambria Math"/>
                          </a:rPr>
                          <m:t>𝟖𝟎</m:t>
                        </m:r>
                      </m:den>
                    </m:f>
                  </m:oMath>
                </a14:m>
                <a:r>
                  <a:rPr lang="cs-CZ" sz="1800" b="1" dirty="0" smtClean="0"/>
                  <a:t>   x 100 = 88%</a:t>
                </a:r>
              </a:p>
              <a:p>
                <a:pPr marL="0" indent="0">
                  <a:buNone/>
                </a:pPr>
                <a:endParaRPr lang="cs-CZ" sz="18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sz="18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Prediktivní hodnoty:</a:t>
                </a:r>
              </a:p>
              <a:p>
                <a:pPr marL="0" indent="0">
                  <a:buNone/>
                </a:pP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   P</a:t>
                </a:r>
                <a:r>
                  <a:rPr lang="cs-CZ" sz="1800" b="1" baseline="30000" dirty="0" smtClean="0">
                    <a:latin typeface="Arial" pitchFamily="34" charset="0"/>
                    <a:cs typeface="Arial" pitchFamily="34" charset="0"/>
                  </a:rPr>
                  <a:t>+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=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1800" b="1" i="1" smtClean="0"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cs-CZ" sz="1800" b="1" i="1" smtClean="0">
                            <a:latin typeface="Cambria Math"/>
                          </a:rPr>
                          <m:t>𝟏𝟕</m:t>
                        </m:r>
                      </m:den>
                    </m:f>
                  </m:oMath>
                </a14:m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  x 100 = 88,2%	 	P</a:t>
                </a:r>
                <a:r>
                  <a:rPr lang="cs-CZ" sz="1800" b="1" baseline="30000" dirty="0" smtClean="0">
                    <a:latin typeface="Arial" pitchFamily="34" charset="0"/>
                    <a:cs typeface="Arial" pitchFamily="34" charset="0"/>
                  </a:rPr>
                  <a:t>+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1800" b="1" i="1" smtClean="0">
                            <a:latin typeface="Cambria Math"/>
                          </a:rPr>
                          <m:t>𝟏𝟗</m:t>
                        </m:r>
                      </m:num>
                      <m:den>
                        <m:r>
                          <a:rPr lang="cs-CZ" sz="1800" b="1" i="1" smtClean="0">
                            <a:latin typeface="Cambria Math"/>
                          </a:rPr>
                          <m:t>𝟐𝟗</m:t>
                        </m:r>
                      </m:den>
                    </m:f>
                  </m:oMath>
                </a14:m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  x 100 = 65,5%</a:t>
                </a:r>
              </a:p>
              <a:p>
                <a:pPr marL="0" indent="0">
                  <a:buNone/>
                </a:pPr>
                <a:endParaRPr lang="cs-CZ" sz="18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    P</a:t>
                </a:r>
                <a:r>
                  <a:rPr lang="cs-CZ" sz="1800" b="1" baseline="30000" dirty="0" smtClean="0">
                    <a:latin typeface="Arial" pitchFamily="34" charset="0"/>
                    <a:cs typeface="Arial" pitchFamily="34" charset="0"/>
                  </a:rPr>
                  <a:t>-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=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1800" b="1" i="0" smtClean="0">
                            <a:latin typeface="Cambria Math"/>
                          </a:rPr>
                          <m:t>𝟕𝟖</m:t>
                        </m:r>
                      </m:num>
                      <m:den>
                        <m:r>
                          <a:rPr lang="cs-CZ" sz="1800" b="1" i="0" smtClean="0">
                            <a:latin typeface="Cambria Math"/>
                          </a:rPr>
                          <m:t> </m:t>
                        </m:r>
                        <m:r>
                          <a:rPr lang="cs-CZ" sz="1800" b="1" i="1" smtClean="0">
                            <a:latin typeface="Cambria Math"/>
                          </a:rPr>
                          <m:t>𝟖𝟎</m:t>
                        </m:r>
                      </m:den>
                    </m:f>
                  </m:oMath>
                </a14:m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  x 100 = 94,0%		 P</a:t>
                </a:r>
                <a:r>
                  <a:rPr lang="cs-CZ" sz="1800" b="1" baseline="30000" dirty="0" smtClean="0">
                    <a:latin typeface="Arial" pitchFamily="34" charset="0"/>
                    <a:cs typeface="Arial" pitchFamily="34" charset="0"/>
                  </a:rPr>
                  <a:t>-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1800" b="1" i="1" smtClean="0">
                            <a:latin typeface="Cambria Math"/>
                          </a:rPr>
                          <m:t>𝟕𝟎</m:t>
                        </m:r>
                      </m:num>
                      <m:den>
                        <m:r>
                          <a:rPr lang="cs-CZ" sz="1800" b="1" i="1" smtClean="0">
                            <a:latin typeface="Cambria Math"/>
                          </a:rPr>
                          <m:t>𝟕𝟏</m:t>
                        </m:r>
                      </m:den>
                    </m:f>
                  </m:oMath>
                </a14:m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  x 100 = 98,6%</a:t>
                </a:r>
                <a:endParaRPr lang="cs-CZ" sz="18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cs-CZ" sz="1800" b="1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cs-CZ" sz="2000" dirty="0" smtClean="0">
                    <a:latin typeface="Arial" pitchFamily="34" charset="0"/>
                    <a:cs typeface="Arial" pitchFamily="34" charset="0"/>
                  </a:rPr>
                  <a:t>Celková validita diagnostického testu se nezvýší posunutím diagnostické meze (pouze zvyšujeme senzitivitu na úkor specifity    a opačně). </a:t>
                </a:r>
              </a:p>
              <a:p>
                <a:r>
                  <a:rPr lang="cs-CZ" sz="2000" dirty="0" smtClean="0">
                    <a:latin typeface="Arial" pitchFamily="34" charset="0"/>
                    <a:cs typeface="Arial" pitchFamily="34" charset="0"/>
                  </a:rPr>
                  <a:t>Správnějších výsledků je možno dosáhnout pouze změnou diagnostického testu.</a:t>
                </a:r>
                <a:endParaRPr lang="cs-CZ" sz="20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cs-CZ" sz="2000" b="1" dirty="0" smtClean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196752"/>
                <a:ext cx="8229600" cy="5472608"/>
              </a:xfrm>
              <a:blipFill rotWithShape="1">
                <a:blip r:embed="rId2" cstate="print"/>
                <a:stretch>
                  <a:fillRect l="-667" t="-1002" b="-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170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0000CC"/>
                </a:solidFill>
                <a:latin typeface="Arial Black" pitchFamily="34" charset="0"/>
              </a:rPr>
              <a:t>Diagnostická mez</a:t>
            </a: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836712"/>
            <a:ext cx="8445624" cy="5760640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Ve skutečnosti  testy nebývají ani zcela specifické, ani zcela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senzitivní.</a:t>
            </a: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Používáme-li pro rozlišení nemocných a zdravých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hodnotu spojitého znaku,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je důležité správně zvolit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hranici mezi pozitivním a negativním výsledkem testu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– tzv. diagnostickou mez.</a:t>
            </a: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Stanovení diagnostické meze rozhoduje o zastoupení falešně pozitivních a falešně negativních výsledků testu</a:t>
            </a: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90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cap="all" dirty="0" smtClean="0">
                <a:solidFill>
                  <a:srgbClr val="0000CC"/>
                </a:solidFill>
                <a:latin typeface="Arial Black" pitchFamily="34" charset="0"/>
              </a:rPr>
              <a:t>Diagnostické testy                                  v epidemiologii</a:t>
            </a:r>
            <a:endParaRPr lang="cs-CZ" b="1" cap="all" dirty="0">
              <a:solidFill>
                <a:srgbClr val="0000CC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87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0000CC"/>
                </a:solidFill>
                <a:latin typeface="Arial Black" pitchFamily="34" charset="0"/>
              </a:rPr>
              <a:t>Diagnostická mez</a:t>
            </a: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836712"/>
            <a:ext cx="9036496" cy="60212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…</a:t>
            </a:r>
            <a:r>
              <a:rPr lang="cs-CZ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nulový podíl falešně  negativních, velmi vysoký podíl falešně pozitivních</a:t>
            </a:r>
            <a:endParaRPr lang="cs-CZ" sz="2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 …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nulový podíl falešně pozitivních, velmi vysoký podíl falešně negativních</a:t>
            </a:r>
            <a:endParaRPr lang="cs-CZ" sz="22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 …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podíl falešně pozitivních je přibližně stejný jako podíl falešně negativních</a:t>
            </a: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627552"/>
            <a:ext cx="7560840" cy="3393721"/>
          </a:xfrm>
          <a:prstGeom prst="rect">
            <a:avLst/>
          </a:prstGeom>
        </p:spPr>
      </p:pic>
      <p:cxnSp>
        <p:nvCxnSpPr>
          <p:cNvPr id="6" name="Přímá spojnice 5"/>
          <p:cNvCxnSpPr/>
          <p:nvPr/>
        </p:nvCxnSpPr>
        <p:spPr>
          <a:xfrm flipV="1">
            <a:off x="2987824" y="2141142"/>
            <a:ext cx="0" cy="216124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1" flipV="1">
            <a:off x="3677180" y="2165205"/>
            <a:ext cx="30724" cy="212891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3347864" y="2141142"/>
            <a:ext cx="0" cy="2152973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628582" y="3949060"/>
            <a:ext cx="269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212943" y="4232913"/>
            <a:ext cx="269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</a:rPr>
              <a:t>C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721040" y="3949060"/>
            <a:ext cx="269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B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932040" y="1772816"/>
            <a:ext cx="2880320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384806" y="1700808"/>
            <a:ext cx="165627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Arial" pitchFamily="34" charset="0"/>
                <a:cs typeface="Arial" pitchFamily="34" charset="0"/>
              </a:rPr>
              <a:t>Diagnostická mez</a:t>
            </a: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31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00CC"/>
                </a:solidFill>
                <a:latin typeface="Arial Black" pitchFamily="34" charset="0"/>
              </a:rPr>
              <a:t>Diagnostická mez</a:t>
            </a: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445624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O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ba druhy chyb však nebývají stejně závažné.</a:t>
            </a:r>
          </a:p>
          <a:p>
            <a:pPr marL="0" indent="0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Konečné stanovení diagnostické závisí na mnoha okolnostech.</a:t>
            </a:r>
          </a:p>
          <a:p>
            <a:pPr marL="0" indent="0"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Např. diagnostickou mez pro vyhledání TBC nastavíme dost nízko, protože škody způsobené přehlednutím nějakého případu nemoci jsou větší, než škody způsobené pozitivním výsledkem testu u zdravých osob (tato chyba je snadno a rychle odstranitelná podrobným klinickým vyšetřením). </a:t>
            </a: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/>
          <a:lstStyle/>
          <a:p>
            <a:r>
              <a:rPr lang="cs-CZ" b="1" cap="all" dirty="0" smtClean="0">
                <a:solidFill>
                  <a:srgbClr val="0000CC"/>
                </a:solidFill>
                <a:latin typeface="Arial Black" pitchFamily="34" charset="0"/>
              </a:rPr>
              <a:t>Screening</a:t>
            </a:r>
            <a:endParaRPr lang="cs-CZ" b="1" cap="all" dirty="0">
              <a:solidFill>
                <a:srgbClr val="0000CC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3720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712968" cy="114300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Screening v systému péče o zdraví</a:t>
            </a:r>
            <a:endParaRPr lang="cs-CZ" sz="32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Péče o zdraví (zdravotní péče) 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laická péče o osobní zdraví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odborná péče	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2">
              <a:buFont typeface="Arial" pitchFamily="34" charset="0"/>
              <a:buChar char="-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individuální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- klinická medicína (</a:t>
            </a:r>
            <a:r>
              <a:rPr lang="cs-CZ" sz="3200" i="1" dirty="0">
                <a:latin typeface="Arial" pitchFamily="34" charset="0"/>
                <a:cs typeface="Arial" pitchFamily="34" charset="0"/>
              </a:rPr>
              <a:t>medical care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)</a:t>
            </a:r>
          </a:p>
          <a:p>
            <a:pPr lvl="2">
              <a:buFont typeface="Arial" pitchFamily="34" charset="0"/>
              <a:buChar char="-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kolektivní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– SL a VZ (</a:t>
            </a:r>
            <a:r>
              <a:rPr lang="cs-CZ" sz="3200" i="1" dirty="0">
                <a:latin typeface="Arial" pitchFamily="34" charset="0"/>
                <a:cs typeface="Arial" pitchFamily="34" charset="0"/>
              </a:rPr>
              <a:t>public health care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 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Zdravotnické služby 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- odborná </a:t>
            </a:r>
            <a:r>
              <a:rPr lang="cs-CZ" dirty="0">
                <a:latin typeface="Arial" pitchFamily="34" charset="0"/>
                <a:cs typeface="Arial" pitchFamily="34" charset="0"/>
              </a:rPr>
              <a:t>péče o zdraví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>
                <a:latin typeface="Arial" pitchFamily="34" charset="0"/>
                <a:cs typeface="Arial" pitchFamily="34" charset="0"/>
              </a:rPr>
              <a:t>vykonávaná pracovníky ve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zdravotnictví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-  rozlišujeme: a</a:t>
            </a:r>
            <a:r>
              <a:rPr lang="cs-CZ" dirty="0">
                <a:latin typeface="Arial" pitchFamily="34" charset="0"/>
                <a:cs typeface="Arial" pitchFamily="34" charset="0"/>
              </a:rPr>
              <a:t>) </a:t>
            </a:r>
            <a:r>
              <a:rPr lang="cs-CZ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preventivně léčebnou péči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		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b</a:t>
            </a:r>
            <a:r>
              <a:rPr lang="cs-CZ" dirty="0">
                <a:latin typeface="Arial" pitchFamily="34" charset="0"/>
                <a:cs typeface="Arial" pitchFamily="34" charset="0"/>
              </a:rPr>
              <a:t>) péči o prostředí (hygienická služba)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		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c</a:t>
            </a:r>
            <a:r>
              <a:rPr lang="cs-CZ" dirty="0">
                <a:latin typeface="Arial" pitchFamily="34" charset="0"/>
                <a:cs typeface="Arial" pitchFamily="34" charset="0"/>
              </a:rPr>
              <a:t>) zdravotní výchovu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obyvatelstva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31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8233" y="764704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Screening v systému péče o zdraví</a:t>
            </a:r>
            <a:b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</a:br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/>
            </a:r>
            <a:b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</a:br>
            <a:r>
              <a:rPr lang="cs-CZ" sz="4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Preventivně léčebná péče:</a:t>
            </a:r>
            <a:endParaRPr lang="cs-CZ" sz="40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cs-CZ" sz="3100" dirty="0">
                <a:latin typeface="Arial" pitchFamily="34" charset="0"/>
                <a:cs typeface="Arial" pitchFamily="34" charset="0"/>
              </a:rPr>
              <a:t>1. Sanogenní činnost 				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  Rozvoj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zdraví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cs-CZ" sz="31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. Protektivní činnost		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                Primární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prevence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cs-CZ" sz="3100" dirty="0">
                <a:latin typeface="Arial" pitchFamily="34" charset="0"/>
                <a:cs typeface="Arial" pitchFamily="34" charset="0"/>
              </a:rPr>
              <a:t>3. </a:t>
            </a:r>
            <a:r>
              <a:rPr lang="cs-CZ" sz="31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Vyhledávací činnost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					</a:t>
            </a:r>
            <a:endParaRPr lang="cs-CZ" sz="31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cs-CZ" sz="31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.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Diagnostická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a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prognost. činnost         </a:t>
            </a:r>
            <a:r>
              <a:rPr lang="cs-CZ" sz="31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Sekundární </a:t>
            </a:r>
            <a:r>
              <a:rPr lang="cs-CZ" sz="31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prevence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3100" dirty="0">
                <a:latin typeface="Arial" pitchFamily="34" charset="0"/>
                <a:cs typeface="Arial" pitchFamily="34" charset="0"/>
              </a:rPr>
              <a:t>5. Léčení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3100" dirty="0">
                <a:latin typeface="Arial" pitchFamily="34" charset="0"/>
                <a:cs typeface="Arial" pitchFamily="34" charset="0"/>
              </a:rPr>
              <a:t>6. Návratná péče				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    Péče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o nemocného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3100" dirty="0">
                <a:latin typeface="Arial" pitchFamily="34" charset="0"/>
                <a:cs typeface="Arial" pitchFamily="34" charset="0"/>
              </a:rPr>
              <a:t>7. Udržovací péče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3100" dirty="0">
                <a:latin typeface="Arial" pitchFamily="34" charset="0"/>
                <a:cs typeface="Arial" pitchFamily="34" charset="0"/>
              </a:rPr>
              <a:t>8. Terminální péče</a:t>
            </a:r>
          </a:p>
          <a:p>
            <a:pPr marL="0" indent="0">
              <a:spcAft>
                <a:spcPts val="1000"/>
              </a:spcAft>
              <a:buNone/>
            </a:pPr>
            <a:endParaRPr lang="cs-CZ" dirty="0"/>
          </a:p>
        </p:txBody>
      </p:sp>
      <p:cxnSp>
        <p:nvCxnSpPr>
          <p:cNvPr id="8" name="Přímá spojnice se šipkou 7"/>
          <p:cNvCxnSpPr/>
          <p:nvPr/>
        </p:nvCxnSpPr>
        <p:spPr>
          <a:xfrm flipH="1" flipV="1">
            <a:off x="3419872" y="2276872"/>
            <a:ext cx="2759164" cy="432048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 flipV="1">
            <a:off x="3419872" y="2132856"/>
            <a:ext cx="3456384" cy="46112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 flipV="1">
            <a:off x="3557922" y="3140968"/>
            <a:ext cx="2310222" cy="504056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 flipV="1">
            <a:off x="2051720" y="4077072"/>
            <a:ext cx="3982971" cy="432048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>
            <a:off x="2843808" y="4581128"/>
            <a:ext cx="3190884" cy="0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H="1">
            <a:off x="3419872" y="2719308"/>
            <a:ext cx="2767220" cy="0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H="1">
            <a:off x="5292080" y="3704748"/>
            <a:ext cx="576065" cy="0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2987824" y="4653136"/>
            <a:ext cx="3046868" cy="360040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H="1">
            <a:off x="2987823" y="4745251"/>
            <a:ext cx="3046868" cy="711696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 flipH="1" flipV="1">
            <a:off x="5292080" y="3789040"/>
            <a:ext cx="742614" cy="648072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25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0000CC"/>
                </a:solidFill>
                <a:latin typeface="Arial Black" pitchFamily="34" charset="0"/>
              </a:rPr>
              <a:t>Sekundární prevence a screening</a:t>
            </a: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b="1" dirty="0" smtClean="0"/>
          </a:p>
          <a:p>
            <a:pPr marL="0" indent="0">
              <a:buNone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Sekundární prevence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orientovaná na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osoby: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a) ohrožené vysokým rizikem onemocnění</a:t>
            </a:r>
          </a:p>
          <a:p>
            <a:pPr marL="0" indent="0">
              <a:buNone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b) latentně nemocné</a:t>
            </a:r>
          </a:p>
          <a:p>
            <a:pPr marL="0" indent="0">
              <a:buNone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c) manifestně nemocné, které  však nejsou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léčeny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Cílem sekundární prevence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je časná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diagnóza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a léčba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umožňující lepší zvládnutí nemoci, než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kdyby k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 jejímu zjištění došlo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později.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933261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0000CC"/>
                </a:solidFill>
                <a:latin typeface="Arial Black" pitchFamily="34" charset="0"/>
              </a:rPr>
              <a:t>Sekundární prevence a screening</a:t>
            </a: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Screening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2400" dirty="0">
                <a:latin typeface="Arial" pitchFamily="34" charset="0"/>
                <a:cs typeface="Arial" pitchFamily="34" charset="0"/>
              </a:rPr>
              <a:t>jeden z nejužívanějších sekundárně-preventivních postupů </a:t>
            </a: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hromadné vyhledávání nemocných pomocí jednoduchých metod (testů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+/-) 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testy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prováděny  spíše u zdravých než u nemocných lidí (x běžná lékařská praxe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2400" dirty="0">
                <a:latin typeface="Arial" pitchFamily="34" charset="0"/>
                <a:cs typeface="Arial" pitchFamily="34" charset="0"/>
              </a:rPr>
              <a:t>všechny osoby s pozitivním testem jsou podrobeny vysoce přesnému klinickému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testu, který odliší falešně pozitivní od skutečně nemocných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8653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0000CC"/>
                </a:solidFill>
                <a:latin typeface="Arial Black" pitchFamily="34" charset="0"/>
              </a:rPr>
              <a:t>Podmínky pro použití screeningu</a:t>
            </a: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Arial" pitchFamily="34" charset="0"/>
                <a:cs typeface="Arial" pitchFamily="34" charset="0"/>
              </a:rPr>
              <a:t>Vyhledávané onemocnění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má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pro jednotlivce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závažné následky.</a:t>
            </a: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Nemoc se v populace vyskytuje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relativně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často.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Existuje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účinná terapie, jejíž zavedení vede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    k poklesu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nemocnosti či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úmrtnosti.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42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0000CC"/>
                </a:solidFill>
                <a:latin typeface="Arial Black" pitchFamily="34" charset="0"/>
              </a:rPr>
              <a:t>Požadavky WHO na vyšetřovací metodu</a:t>
            </a:r>
            <a:endParaRPr lang="cs-CZ" sz="28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Musí být: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bezpečná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a bez rizika či s pouze malým, zanedbatelným rizikem pro vyšetřované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osoby.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jednoduchá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vhodná pro vyšetřování velkých populací.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přijatelná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finanční náklady, časová náročnost, přijatelnost z hlediska sociálně kulturního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).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eliabilní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přesná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, správně provedená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a spolehlivá.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alidní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 - má mít vysokou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senzitivitu, specifitu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a pozitivní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prediktivní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hodnotu.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l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evná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aby nehrozilo přerušení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započatého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vyšetřování.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85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00CC"/>
                </a:solidFill>
                <a:latin typeface="Arial Black" pitchFamily="34" charset="0"/>
              </a:rPr>
              <a:t>Screeningové programy v ČR</a:t>
            </a: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Prenatální testy (UTZ, biochemie) na VVV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Novorozenecký screening </a:t>
            </a:r>
          </a:p>
          <a:p>
            <a:pPr lvl="1"/>
            <a:r>
              <a:rPr lang="cs-CZ" sz="2400" dirty="0">
                <a:latin typeface="Arial" pitchFamily="34" charset="0"/>
                <a:cs typeface="Arial" pitchFamily="34" charset="0"/>
              </a:rPr>
              <a:t>z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tzv. suché kapky krve (endokrinní onemocnění, dědičné poruchy metabolismu, cystická fibróza)  </a:t>
            </a:r>
          </a:p>
          <a:p>
            <a:pPr lvl="1"/>
            <a:r>
              <a:rPr lang="cs-CZ" sz="2400" dirty="0" smtClean="0">
                <a:latin typeface="Arial" pitchFamily="34" charset="0"/>
                <a:cs typeface="Arial" pitchFamily="34" charset="0"/>
              </a:rPr>
              <a:t> UTZ kyčlí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Cytologie - ca děložního hrdla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Mamografie - ca prsu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Test okultního krvácení ve stolici - ca kolorekta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06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778098"/>
          </a:xfrm>
        </p:spPr>
        <p:txBody>
          <a:bodyPr>
            <a:normAutofit/>
          </a:bodyPr>
          <a:lstStyle/>
          <a:p>
            <a:r>
              <a:rPr lang="cs-CZ" sz="3400" b="1" dirty="0" smtClean="0">
                <a:solidFill>
                  <a:srgbClr val="0000CC"/>
                </a:solidFill>
                <a:latin typeface="Arial Black" pitchFamily="34" charset="0"/>
              </a:rPr>
              <a:t>Diagnóza v populačních šetřeních</a:t>
            </a:r>
            <a:endParaRPr lang="cs-CZ" sz="34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544616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Musíme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rozhodnout o každé osobě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v souboru, zda se vyznačuje přítomností sledované nemoci či nikoli.</a:t>
            </a:r>
          </a:p>
          <a:p>
            <a:pPr marL="0" indent="0">
              <a:spcBef>
                <a:spcPts val="1000"/>
              </a:spcBef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Toto rozhodování probíhá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 krátkém čase u velkého počtu lidí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proto musí být diagnostický proces co nejjednodušší.</a:t>
            </a:r>
          </a:p>
          <a:p>
            <a:pPr marL="0" indent="0">
              <a:spcBef>
                <a:spcPts val="1000"/>
              </a:spcBef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Používají se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rutinní diagnostické testy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kterými sledujeme jeden nebo několik málo znaků typických pro zvolenou nemoc.</a:t>
            </a:r>
          </a:p>
          <a:p>
            <a:pPr marL="457200" lvl="1" indent="0">
              <a:spcBef>
                <a:spcPts val="1000"/>
              </a:spcBef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06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408712"/>
          </a:xfrm>
        </p:spPr>
        <p:txBody>
          <a:bodyPr>
            <a:normAutofit fontScale="62500" lnSpcReduction="20000"/>
          </a:bodyPr>
          <a:lstStyle/>
          <a:p>
            <a:pPr marL="514350" lvl="0" indent="-514350"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Diagnostickým testem bylo vyšetřeno 1 000 osob z populace, kde se hledaná nemoc vyskytuje v 15%. Test byl pozitivní celkem u 305 osob. Tyto osoby byly pozvány do nemocnice a klinicky vyšetřeny. </a:t>
            </a:r>
            <a:r>
              <a:rPr lang="cs-CZ" dirty="0" smtClean="0"/>
              <a:t> Z </a:t>
            </a:r>
            <a:r>
              <a:rPr lang="cs-CZ" dirty="0"/>
              <a:t>305 test-pozitivních osob byla nemoc prokázána podrobným klinickým vyšetřením u 135 osob. Sestavte tabulku a vypočítejte senzitivitu a specifitu</a:t>
            </a:r>
            <a:r>
              <a:rPr lang="cs-CZ" dirty="0" smtClean="0"/>
              <a:t>.</a:t>
            </a:r>
          </a:p>
          <a:p>
            <a:pPr marL="0" lvl="0" indent="0">
              <a:spcBef>
                <a:spcPts val="0"/>
              </a:spcBef>
              <a:buNone/>
            </a:pPr>
            <a:endParaRPr lang="cs-CZ" sz="2400" dirty="0"/>
          </a:p>
          <a:p>
            <a:pPr marL="514350" lvl="0" indent="-514350">
              <a:spcBef>
                <a:spcPts val="0"/>
              </a:spcBef>
              <a:buFont typeface="+mj-lt"/>
              <a:buAutoNum type="arabicPeriod" startAt="2"/>
            </a:pPr>
            <a:r>
              <a:rPr lang="cs-CZ" dirty="0"/>
              <a:t>Senzitivita testu je 80%, specifita je 70%. Vypočítejte, u kolika osob můžeme očekávat pozitivitu testu, vyskytuje-li se nemoc v populaci u 5% osob </a:t>
            </a:r>
            <a:r>
              <a:rPr lang="cs-CZ" dirty="0" smtClean="0"/>
              <a:t>a </a:t>
            </a:r>
            <a:r>
              <a:rPr lang="cs-CZ" dirty="0"/>
              <a:t>vyšetříme-li 10 000 osob</a:t>
            </a:r>
            <a:r>
              <a:rPr lang="cs-CZ" dirty="0" smtClean="0"/>
              <a:t>.</a:t>
            </a:r>
          </a:p>
          <a:p>
            <a:pPr marL="0" lvl="0" indent="0">
              <a:spcBef>
                <a:spcPts val="0"/>
              </a:spcBef>
              <a:buNone/>
            </a:pPr>
            <a:endParaRPr lang="cs-CZ" sz="2400" dirty="0"/>
          </a:p>
          <a:p>
            <a:pPr marL="514350" lvl="0" indent="-514350">
              <a:spcBef>
                <a:spcPts val="0"/>
              </a:spcBef>
              <a:buFont typeface="+mj-lt"/>
              <a:buAutoNum type="arabicPeriod" startAt="3"/>
            </a:pPr>
            <a:r>
              <a:rPr lang="cs-CZ" dirty="0"/>
              <a:t>V populaci 1 000 osob se nemoc vyskytuje ve 20%. Senzitivita diagnostického testu je 80%, specifita je rovněž 80%. Předpokládané náklady na jednu osobu jsou</a:t>
            </a:r>
            <a:r>
              <a:rPr lang="cs-CZ" dirty="0" smtClean="0"/>
              <a:t>:</a:t>
            </a:r>
          </a:p>
          <a:p>
            <a:pPr marL="0" lvl="0" indent="0">
              <a:spcBef>
                <a:spcPts val="0"/>
              </a:spcBef>
              <a:buNone/>
            </a:pPr>
            <a:endParaRPr lang="cs-CZ" sz="2400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	- </a:t>
            </a:r>
            <a:r>
              <a:rPr lang="cs-CZ" dirty="0"/>
              <a:t>provedení testu (hemokult)		 </a:t>
            </a:r>
            <a:r>
              <a:rPr lang="cs-CZ" dirty="0" smtClean="0"/>
              <a:t>                                  1 </a:t>
            </a:r>
            <a:r>
              <a:rPr lang="cs-CZ" dirty="0"/>
              <a:t>Kč</a:t>
            </a:r>
            <a:endParaRPr lang="cs-CZ" sz="2400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	- </a:t>
            </a:r>
            <a:r>
              <a:rPr lang="cs-CZ" dirty="0"/>
              <a:t>klinické vyšetření (kolonoskopie)		 </a:t>
            </a:r>
            <a:r>
              <a:rPr lang="cs-CZ" dirty="0" smtClean="0"/>
              <a:t>                              100 </a:t>
            </a:r>
            <a:r>
              <a:rPr lang="cs-CZ" dirty="0"/>
              <a:t>Kč</a:t>
            </a:r>
            <a:endParaRPr lang="cs-CZ" sz="2400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	- </a:t>
            </a:r>
            <a:r>
              <a:rPr lang="cs-CZ" dirty="0"/>
              <a:t>léčba nemoci v časném stádiu (nemoc byla zjištěna testem</a:t>
            </a:r>
            <a:r>
              <a:rPr lang="cs-CZ" dirty="0" smtClean="0"/>
              <a:t>)  </a:t>
            </a:r>
            <a:r>
              <a:rPr lang="cs-CZ" dirty="0"/>
              <a:t>300 Kč</a:t>
            </a:r>
            <a:endParaRPr lang="cs-CZ" sz="2400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	- </a:t>
            </a:r>
            <a:r>
              <a:rPr lang="cs-CZ" dirty="0"/>
              <a:t>léčba nemoci v pozdním stádiu </a:t>
            </a: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 </a:t>
            </a:r>
            <a:r>
              <a:rPr lang="cs-CZ" dirty="0" smtClean="0"/>
              <a:t>                 (</a:t>
            </a:r>
            <a:r>
              <a:rPr lang="cs-CZ" dirty="0"/>
              <a:t>pacient se sám dostavil do nemocnice)	 </a:t>
            </a:r>
            <a:r>
              <a:rPr lang="cs-CZ" dirty="0" smtClean="0"/>
              <a:t>                           1 </a:t>
            </a:r>
            <a:r>
              <a:rPr lang="cs-CZ" dirty="0"/>
              <a:t>000 Kč</a:t>
            </a:r>
            <a:endParaRPr lang="cs-CZ" sz="2400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  </a:t>
            </a:r>
            <a:r>
              <a:rPr lang="cs-CZ" dirty="0" smtClean="0"/>
              <a:t>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 </a:t>
            </a:r>
            <a:r>
              <a:rPr lang="cs-CZ" dirty="0" smtClean="0"/>
              <a:t>        Odpovězte </a:t>
            </a:r>
            <a:r>
              <a:rPr lang="cs-CZ" dirty="0"/>
              <a:t>na tyto otázky: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cs-CZ" sz="3200" dirty="0" smtClean="0"/>
              <a:t>	a) Jaké </a:t>
            </a:r>
            <a:r>
              <a:rPr lang="cs-CZ" sz="3200" dirty="0"/>
              <a:t>budou celkové náklady, když test nepoužijeme?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cs-CZ" sz="3200" dirty="0" smtClean="0"/>
              <a:t>	b) Jaké </a:t>
            </a:r>
            <a:r>
              <a:rPr lang="cs-CZ" sz="3200" dirty="0"/>
              <a:t>budou celkové náklady, když test použijeme?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cs-CZ" sz="3200" dirty="0" smtClean="0"/>
              <a:t>	c) Jaké </a:t>
            </a:r>
            <a:r>
              <a:rPr lang="cs-CZ" sz="3200" dirty="0"/>
              <a:t>budou celkové náklady, budeme-li věnovat uvedené populaci </a:t>
            </a:r>
            <a:r>
              <a:rPr lang="cs-CZ" sz="3200" dirty="0" smtClean="0"/>
              <a:t>	    maximální </a:t>
            </a:r>
            <a:r>
              <a:rPr lang="cs-CZ" sz="3200" dirty="0"/>
              <a:t>pozornost (všechny klinicky vyšetříme)?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599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400" b="1" dirty="0" smtClean="0">
                <a:solidFill>
                  <a:srgbClr val="0000CC"/>
                </a:solidFill>
                <a:latin typeface="Arial Black" pitchFamily="34" charset="0"/>
              </a:rPr>
              <a:t>Diagnóza v populačních šetřeních</a:t>
            </a:r>
            <a:endParaRPr lang="cs-CZ" sz="34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Rutinní testy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v epidem.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s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tudiích mohou mít různou podobu:</a:t>
            </a:r>
          </a:p>
          <a:p>
            <a:pPr marL="0" indent="0">
              <a:spcBef>
                <a:spcPts val="1000"/>
              </a:spcBef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dirty="0">
                <a:latin typeface="Arial" pitchFamily="34" charset="0"/>
                <a:cs typeface="Arial" pitchFamily="34" charset="0"/>
              </a:rPr>
              <a:t>z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jišťování symptomů,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klinické vyšetření,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dirty="0">
                <a:latin typeface="Arial" pitchFamily="34" charset="0"/>
                <a:cs typeface="Arial" pitchFamily="34" charset="0"/>
              </a:rPr>
              <a:t>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aboratorní vyšetření,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měření  fyziologických funkcí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dirty="0">
                <a:latin typeface="Arial" pitchFamily="34" charset="0"/>
                <a:cs typeface="Arial" pitchFamily="34" charset="0"/>
              </a:rPr>
              <a:t>d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otazník (řízený rozhovor) aj.</a:t>
            </a:r>
          </a:p>
          <a:p>
            <a:pPr marL="457200" lvl="1" indent="0">
              <a:spcBef>
                <a:spcPts val="0"/>
              </a:spcBef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00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400" b="1" dirty="0" smtClean="0">
                <a:solidFill>
                  <a:srgbClr val="0000CC"/>
                </a:solidFill>
                <a:latin typeface="Arial Black" pitchFamily="34" charset="0"/>
              </a:rPr>
              <a:t>Diagnóza v populačních šetřeních</a:t>
            </a:r>
            <a:endParaRPr lang="cs-CZ" sz="34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544616"/>
          </a:xfrm>
        </p:spPr>
        <p:txBody>
          <a:bodyPr>
            <a:noAutofit/>
          </a:bodyPr>
          <a:lstStyle/>
          <a:p>
            <a:pPr marL="457200" lvl="1" indent="0">
              <a:spcBef>
                <a:spcPts val="0"/>
              </a:spcBef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514350" indent="-457200">
              <a:spcBef>
                <a:spcPts val="0"/>
              </a:spcBef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Požadavky na testy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>
              <a:spcBef>
                <a:spcPts val="0"/>
              </a:spcBef>
              <a:buFont typeface="Arial" pitchFamily="34" charset="0"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jednoduchost, </a:t>
            </a:r>
          </a:p>
          <a:p>
            <a:pPr lvl="1">
              <a:spcBef>
                <a:spcPts val="0"/>
              </a:spcBef>
              <a:buFont typeface="Arial" pitchFamily="34" charset="0"/>
              <a:buChar char="-"/>
            </a:pPr>
            <a:r>
              <a:rPr lang="cs-CZ" dirty="0">
                <a:latin typeface="Arial" pitchFamily="34" charset="0"/>
                <a:cs typeface="Arial" pitchFamily="34" charset="0"/>
              </a:rPr>
              <a:t>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nadnost a rychlost provedení</a:t>
            </a:r>
          </a:p>
          <a:p>
            <a:pPr lvl="1">
              <a:spcBef>
                <a:spcPts val="0"/>
              </a:spcBef>
              <a:buFont typeface="Arial" pitchFamily="34" charset="0"/>
              <a:buChar char="-"/>
            </a:pPr>
            <a:r>
              <a:rPr lang="cs-CZ" dirty="0">
                <a:latin typeface="Arial" pitchFamily="34" charset="0"/>
                <a:cs typeface="Arial" pitchFamily="34" charset="0"/>
              </a:rPr>
              <a:t>n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esmí být příliš finančně nákladné</a:t>
            </a:r>
          </a:p>
          <a:p>
            <a:pPr lvl="1">
              <a:spcBef>
                <a:spcPts val="0"/>
              </a:spcBef>
              <a:buFont typeface="Arial" pitchFamily="34" charset="0"/>
              <a:buChar char="-"/>
            </a:pPr>
            <a:r>
              <a:rPr lang="cs-CZ" dirty="0">
                <a:latin typeface="Arial" pitchFamily="34" charset="0"/>
                <a:cs typeface="Arial" pitchFamily="34" charset="0"/>
              </a:rPr>
              <a:t>n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eškodnost, bezbolestnost</a:t>
            </a:r>
          </a:p>
          <a:p>
            <a:pPr marL="457200" lvl="1" indent="0">
              <a:spcBef>
                <a:spcPts val="0"/>
              </a:spcBef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Diagnóza pro potřebu epidemiologických studií se zásadně liší od diagnózy klinické.</a:t>
            </a:r>
          </a:p>
          <a:p>
            <a:pPr marL="457200" lvl="1" indent="0">
              <a:spcBef>
                <a:spcPts val="1000"/>
              </a:spcBef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572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07504" y="404664"/>
            <a:ext cx="4688260" cy="669751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0000CC"/>
                </a:solidFill>
                <a:latin typeface="Arial Black" pitchFamily="34" charset="0"/>
              </a:rPr>
              <a:t>KLINICKÁ DIAGNÓZA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79512" y="620688"/>
            <a:ext cx="4317876" cy="72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KOHO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cs-CZ" dirty="0">
                <a:latin typeface="Arial" pitchFamily="34" charset="0"/>
                <a:cs typeface="Arial" pitchFamily="34" charset="0"/>
              </a:rPr>
              <a:t>těch, kteří sami navštíví zdravotnické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zařízení</a:t>
            </a:r>
          </a:p>
          <a:p>
            <a:pPr marL="0" indent="0">
              <a:buNone/>
            </a:pP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PŘEDMĚT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ZÁJMU:</a:t>
            </a:r>
            <a:r>
              <a:rPr lang="cs-CZ" dirty="0">
                <a:latin typeface="Arial" pitchFamily="34" charset="0"/>
                <a:cs typeface="Arial" pitchFamily="34" charset="0"/>
              </a:rPr>
              <a:t>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konkrétní </a:t>
            </a:r>
            <a:r>
              <a:rPr lang="cs-CZ" dirty="0">
                <a:latin typeface="Arial" pitchFamily="34" charset="0"/>
                <a:cs typeface="Arial" pitchFamily="34" charset="0"/>
              </a:rPr>
              <a:t>člověk a jeho nemoc (mechanismy jejího vzniku, příčiny patologických změn)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cíl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:</a:t>
            </a:r>
            <a:r>
              <a:rPr lang="cs-CZ" dirty="0">
                <a:latin typeface="Arial" pitchFamily="34" charset="0"/>
                <a:cs typeface="Arial" pitchFamily="34" charset="0"/>
              </a:rPr>
              <a:t>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vyléčení </a:t>
            </a:r>
            <a:r>
              <a:rPr lang="cs-CZ" dirty="0">
                <a:latin typeface="Arial" pitchFamily="34" charset="0"/>
                <a:cs typeface="Arial" pitchFamily="34" charset="0"/>
              </a:rPr>
              <a:t>pacienta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427984" y="116632"/>
            <a:ext cx="5256584" cy="936104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 </a:t>
            </a:r>
          </a:p>
          <a:p>
            <a:r>
              <a:rPr lang="cs-CZ" sz="3800" dirty="0" smtClean="0">
                <a:solidFill>
                  <a:srgbClr val="0000CC"/>
                </a:solidFill>
                <a:latin typeface="Arial Black" pitchFamily="34" charset="0"/>
              </a:rPr>
              <a:t>  </a:t>
            </a:r>
            <a:r>
              <a:rPr lang="cs-CZ" sz="5100" dirty="0" smtClean="0">
                <a:solidFill>
                  <a:srgbClr val="0000CC"/>
                </a:solidFill>
                <a:latin typeface="Arial Black" pitchFamily="34" charset="0"/>
              </a:rPr>
              <a:t>EPIDEM.  </a:t>
            </a:r>
            <a:r>
              <a:rPr lang="cs-CZ" sz="5100" dirty="0">
                <a:solidFill>
                  <a:srgbClr val="0000CC"/>
                </a:solidFill>
                <a:latin typeface="Arial Black" pitchFamily="34" charset="0"/>
              </a:rPr>
              <a:t>DIAGNÓZA</a:t>
            </a:r>
          </a:p>
          <a:p>
            <a:endParaRPr lang="cs-CZ" sz="3800" dirty="0">
              <a:solidFill>
                <a:srgbClr val="0000FF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4008" y="620688"/>
            <a:ext cx="4427984" cy="6048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U KOHO: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cs-CZ" dirty="0">
                <a:latin typeface="Arial" pitchFamily="34" charset="0"/>
                <a:cs typeface="Arial" pitchFamily="34" charset="0"/>
              </a:rPr>
              <a:t>různě definovaných skupin lidí 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populací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PŘEDMĚT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ZÁJMU:</a:t>
            </a:r>
            <a:r>
              <a:rPr lang="cs-CZ" dirty="0">
                <a:latin typeface="Arial" pitchFamily="34" charset="0"/>
                <a:cs typeface="Arial" pitchFamily="34" charset="0"/>
              </a:rPr>
              <a:t>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populační </a:t>
            </a:r>
            <a:r>
              <a:rPr lang="cs-CZ" dirty="0">
                <a:latin typeface="Arial" pitchFamily="34" charset="0"/>
                <a:cs typeface="Arial" pitchFamily="34" charset="0"/>
              </a:rPr>
              <a:t>zdraví, frekvence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a rozložení nemoci </a:t>
            </a:r>
            <a:r>
              <a:rPr lang="cs-CZ" dirty="0">
                <a:latin typeface="Arial" pitchFamily="34" charset="0"/>
                <a:cs typeface="Arial" pitchFamily="34" charset="0"/>
              </a:rPr>
              <a:t>v populaci, její závažnost 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všechny okolnosti, které s výskytem a rozložením nemoci souvisejí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cíl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:</a:t>
            </a:r>
            <a:r>
              <a:rPr lang="cs-CZ" dirty="0">
                <a:latin typeface="Arial" pitchFamily="34" charset="0"/>
                <a:cs typeface="Arial" pitchFamily="34" charset="0"/>
              </a:rPr>
              <a:t>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prevence </a:t>
            </a:r>
            <a:r>
              <a:rPr lang="cs-CZ" dirty="0">
                <a:latin typeface="Arial" pitchFamily="34" charset="0"/>
                <a:cs typeface="Arial" pitchFamily="34" charset="0"/>
              </a:rPr>
              <a:t>nemoci, ochrana zdraví velkých skupin lidí, ovlivnění obrazu nemoci v populaci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2915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07504" y="404664"/>
            <a:ext cx="5256584" cy="669751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0000CC"/>
                </a:solidFill>
                <a:latin typeface="Arial Black" pitchFamily="34" charset="0"/>
              </a:rPr>
              <a:t>KLINICKÁ DIAGNÓZA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79512" y="548680"/>
            <a:ext cx="4317876" cy="72008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INFORMACE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: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 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v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elké množství informací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(osobní a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rodinná anamnéza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, klinická a laboratorní vyšetření)</a:t>
            </a:r>
          </a:p>
          <a:p>
            <a:pPr marL="0" indent="0">
              <a:lnSpc>
                <a:spcPct val="90000"/>
              </a:lnSpc>
              <a:buNone/>
            </a:pPr>
            <a:endParaRPr lang="cs-CZ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SUBJEKTIVNÍ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PRVEK: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 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při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shrnutí informací jsou důležité teoretické znalosti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a osobní zkušenosti lékaře</a:t>
            </a:r>
            <a:endParaRPr lang="cs-CZ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 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SPRÁVNOST:  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a) množství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objektivních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dat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)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využívání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subjektivních zkušeností, což povyšuje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diagnostiku na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umění</a:t>
            </a:r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499992" y="188640"/>
            <a:ext cx="5256584" cy="93610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 </a:t>
            </a:r>
          </a:p>
          <a:p>
            <a:r>
              <a:rPr lang="cs-CZ" sz="3800" dirty="0" smtClean="0">
                <a:solidFill>
                  <a:srgbClr val="0000CC"/>
                </a:solidFill>
                <a:latin typeface="Arial Black" pitchFamily="34" charset="0"/>
              </a:rPr>
              <a:t>  </a:t>
            </a:r>
            <a:r>
              <a:rPr lang="cs-CZ" sz="4500" dirty="0" smtClean="0">
                <a:solidFill>
                  <a:srgbClr val="0000CC"/>
                </a:solidFill>
                <a:latin typeface="Arial Black" pitchFamily="34" charset="0"/>
              </a:rPr>
              <a:t>EPIDEM.  </a:t>
            </a:r>
            <a:r>
              <a:rPr lang="cs-CZ" sz="4500" dirty="0">
                <a:solidFill>
                  <a:srgbClr val="0000CC"/>
                </a:solidFill>
                <a:latin typeface="Arial Black" pitchFamily="34" charset="0"/>
              </a:rPr>
              <a:t>DIAGNÓZA</a:t>
            </a:r>
          </a:p>
          <a:p>
            <a:endParaRPr lang="cs-CZ" sz="4500" dirty="0">
              <a:solidFill>
                <a:srgbClr val="0000FF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738672" y="620688"/>
            <a:ext cx="4427984" cy="662473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INFORMACE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: </a:t>
            </a:r>
            <a:endParaRPr lang="cs-CZ" sz="22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využívá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velmi zredukované informace, k dispozici jsou pouze výsledky testů ve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formě  + /-</a:t>
            </a:r>
            <a:endParaRPr lang="cs-CZ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500"/>
              </a:spcBef>
              <a:buNone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SUBJEKTIVNÍ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PRVEK: </a:t>
            </a:r>
            <a:endParaRPr lang="cs-CZ" sz="22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je  potlačen, což je dáno vlastnostmi testu; výsledek testu je stejný bez ohledu na to, kdo test vyhodnocuje</a:t>
            </a:r>
            <a:endParaRPr lang="cs-CZ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500"/>
              </a:spcBef>
              <a:buNone/>
            </a:pPr>
            <a:r>
              <a:rPr lang="cs-CZ" sz="2200" b="1" smtClean="0">
                <a:latin typeface="Arial" pitchFamily="34" charset="0"/>
                <a:cs typeface="Arial" pitchFamily="34" charset="0"/>
              </a:rPr>
              <a:t>SPRÁVNOST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: </a:t>
            </a:r>
            <a:endParaRPr lang="cs-CZ" sz="22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riziko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chyby je vyšší než u klinické diagnózy, je nutno věnovat velkou pozornost výběru diagnostického testu, sledovat jeho vlastnosti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a tím minimalizovat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množství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chyb</a:t>
            </a:r>
            <a:endParaRPr lang="cs-CZ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23973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Vlastnosti diagnostických testů</a:t>
            </a:r>
            <a:endParaRPr lang="cs-CZ" sz="36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endParaRPr lang="cs-CZ" b="1" dirty="0" smtClean="0"/>
          </a:p>
          <a:p>
            <a:pPr>
              <a:buClr>
                <a:schemeClr val="tx1"/>
              </a:buClr>
            </a:pP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reliabilita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(opakovatelnost, přesnost)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1"/>
              </a:buClr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validita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(správnost)</a:t>
            </a:r>
          </a:p>
          <a:p>
            <a:pPr marL="0" indent="0"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Jde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o 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obecné vlastnosti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jakýchkoli testů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, resp.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jakéhokoliv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měření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v nejširším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smyslu.</a:t>
            </a:r>
          </a:p>
          <a:p>
            <a:pPr marL="0" indent="0">
              <a:buNone/>
            </a:pP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 medicíně tyto vlastnosti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sledujeme u testů používaných jak pro epidemiologickou, tak pro klinickou diagnózu.</a:t>
            </a:r>
          </a:p>
          <a:p>
            <a:pPr marL="0" indent="0">
              <a:buNone/>
            </a:pP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29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Vlastnosti diagnostických testů</a:t>
            </a:r>
            <a:endParaRPr lang="cs-CZ" sz="36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Přesnost testu (reliabilita)</a:t>
            </a:r>
            <a:endParaRPr lang="cs-CZ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Reliabilní 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test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 je takový test, který nám při opakované aplikaci dává shodné výsledky, pokud se ovšem stav pozorovaného objektu nezměnil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Správnost testu (validita)</a:t>
            </a:r>
            <a:endParaRPr lang="cs-CZ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Validní test 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je takový test, který měří skutečně to, co jsme zamýšleli měřit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274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</TotalTime>
  <Words>727</Words>
  <Application>Microsoft Office PowerPoint</Application>
  <PresentationFormat>Předvádění na obrazovce (4:3)</PresentationFormat>
  <Paragraphs>314</Paragraphs>
  <Slides>30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2" baseType="lpstr">
      <vt:lpstr>Motiv systému Office</vt:lpstr>
      <vt:lpstr>Dokument</vt:lpstr>
      <vt:lpstr>   4. SEMINÁŘ    </vt:lpstr>
      <vt:lpstr>Diagnostické testy                                  v epidemiologii</vt:lpstr>
      <vt:lpstr>Diagnóza v populačních šetřeních</vt:lpstr>
      <vt:lpstr>Diagnóza v populačních šetřeních</vt:lpstr>
      <vt:lpstr>Diagnóza v populačních šetřeních</vt:lpstr>
      <vt:lpstr>Prezentace aplikace PowerPoint</vt:lpstr>
      <vt:lpstr>Prezentace aplikace PowerPoint</vt:lpstr>
      <vt:lpstr>Vlastnosti diagnostických testů</vt:lpstr>
      <vt:lpstr>Vlastnosti diagnostických testů</vt:lpstr>
      <vt:lpstr>Vlastnosti diagnostických testů</vt:lpstr>
      <vt:lpstr>Vlastnosti diagnostických testů</vt:lpstr>
      <vt:lpstr>Vlastnosti diagnostických testů</vt:lpstr>
      <vt:lpstr>Vlastnosti diagnostických testů</vt:lpstr>
      <vt:lpstr>Prezentace aplikace PowerPoint</vt:lpstr>
      <vt:lpstr>Vlastnosti diagnostických testů</vt:lpstr>
      <vt:lpstr>Vlastnosti diagnostických testů</vt:lpstr>
      <vt:lpstr>Vlastnosti diagnostických testů</vt:lpstr>
      <vt:lpstr>Vlastnosti diagnostických testů</vt:lpstr>
      <vt:lpstr>Diagnostická mez</vt:lpstr>
      <vt:lpstr>Diagnostická mez</vt:lpstr>
      <vt:lpstr>Diagnostická mez</vt:lpstr>
      <vt:lpstr>Screening</vt:lpstr>
      <vt:lpstr>Screening v systému péče o zdraví</vt:lpstr>
      <vt:lpstr>Screening v systému péče o zdraví  Preventivně léčebná péče:</vt:lpstr>
      <vt:lpstr>Sekundární prevence a screening</vt:lpstr>
      <vt:lpstr>Sekundární prevence a screening</vt:lpstr>
      <vt:lpstr>Podmínky pro použití screeningu</vt:lpstr>
      <vt:lpstr>Požadavky WHO na vyšetřovací metodu</vt:lpstr>
      <vt:lpstr>Screeningové programy v ČR</vt:lpstr>
      <vt:lpstr>Prezentace aplikace PowerPoint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Diagnostické testy v epidemiologii Screening</dc:title>
  <dc:creator>Pavlína Kaňová</dc:creator>
  <cp:lastModifiedBy>Pavlína Kaňová</cp:lastModifiedBy>
  <cp:revision>65</cp:revision>
  <cp:lastPrinted>2012-10-08T05:32:25Z</cp:lastPrinted>
  <dcterms:created xsi:type="dcterms:W3CDTF">2011-10-05T06:34:59Z</dcterms:created>
  <dcterms:modified xsi:type="dcterms:W3CDTF">2012-10-09T06:01:30Z</dcterms:modified>
</cp:coreProperties>
</file>