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6" r:id="rId2"/>
    <p:sldId id="257" r:id="rId3"/>
    <p:sldId id="258" r:id="rId4"/>
    <p:sldId id="277" r:id="rId5"/>
    <p:sldId id="259" r:id="rId6"/>
    <p:sldId id="287" r:id="rId7"/>
    <p:sldId id="275" r:id="rId8"/>
    <p:sldId id="279" r:id="rId9"/>
    <p:sldId id="278" r:id="rId10"/>
    <p:sldId id="288" r:id="rId11"/>
    <p:sldId id="280" r:id="rId12"/>
    <p:sldId id="272" r:id="rId13"/>
    <p:sldId id="281" r:id="rId14"/>
    <p:sldId id="261" r:id="rId15"/>
    <p:sldId id="282" r:id="rId16"/>
    <p:sldId id="263" r:id="rId17"/>
    <p:sldId id="262" r:id="rId18"/>
    <p:sldId id="283" r:id="rId19"/>
    <p:sldId id="264" r:id="rId20"/>
    <p:sldId id="284" r:id="rId21"/>
    <p:sldId id="265" r:id="rId22"/>
    <p:sldId id="266" r:id="rId23"/>
    <p:sldId id="267" r:id="rId24"/>
    <p:sldId id="268" r:id="rId25"/>
    <p:sldId id="271" r:id="rId26"/>
    <p:sldId id="269" r:id="rId27"/>
    <p:sldId id="276" r:id="rId28"/>
    <p:sldId id="273" r:id="rId29"/>
    <p:sldId id="285" r:id="rId30"/>
    <p:sldId id="289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8" autoAdjust="0"/>
    <p:restoredTop sz="94472" autoAdjust="0"/>
  </p:normalViewPr>
  <p:slideViewPr>
    <p:cSldViewPr>
      <p:cViewPr varScale="1">
        <p:scale>
          <a:sx n="123" d="100"/>
          <a:sy n="123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8249D-498A-4A80-B125-463668BAADDA}" type="datetimeFigureOut">
              <a:rPr lang="cs-CZ" smtClean="0"/>
              <a:t>15.10.2012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270A-D7A3-4C1B-BC77-4D35207909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954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 smtClean="0"/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7C2E90-4129-4C34-A201-83899E66E18D}" type="slidenum">
              <a:rPr lang="cs-CZ" smtClean="0"/>
              <a:pPr eaLnBrk="1" hangingPunct="1"/>
              <a:t>1</a:t>
            </a:fld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270A-D7A3-4C1B-BC77-4D3520790981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7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270A-D7A3-4C1B-BC77-4D3520790981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7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270A-D7A3-4C1B-BC77-4D3520790981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15.10.2012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01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15.10.2012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7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15.10.2012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177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15.10.2012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29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15.10.2012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57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15.10.2012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23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15.10.2012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11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15.10.2012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71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15.10.2012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97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15.10.2012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5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15.10.2012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7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F7C64-69C0-4C49-A87E-486DE79E7235}" type="datetimeFigureOut">
              <a:rPr lang="cs-CZ" smtClean="0"/>
              <a:t>15.10.2012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96200" cy="80645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sz="3700" dirty="0" smtClean="0">
                <a:latin typeface="Arial Black" pitchFamily="34" charset="0"/>
              </a:rPr>
              <a:t>5. </a:t>
            </a:r>
            <a:r>
              <a:rPr lang="cs-CZ" sz="3700" dirty="0">
                <a:latin typeface="Arial Black" pitchFamily="34" charset="0"/>
              </a:rPr>
              <a:t>SEMINÁŘ</a:t>
            </a:r>
            <a:br>
              <a:rPr lang="cs-CZ" sz="3700" dirty="0">
                <a:latin typeface="Arial Black" pitchFamily="34" charset="0"/>
              </a:rPr>
            </a:br>
            <a:r>
              <a:rPr lang="cs-CZ" sz="3700" cap="all" dirty="0" smtClean="0">
                <a:latin typeface="Arial Black" pitchFamily="34" charset="0"/>
              </a:rPr>
              <a:t/>
            </a:r>
            <a:br>
              <a:rPr lang="cs-CZ" sz="3700" cap="all" dirty="0" smtClean="0">
                <a:latin typeface="Arial Black" pitchFamily="34" charset="0"/>
              </a:rPr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>
                <a:solidFill>
                  <a:srgbClr val="0000CC"/>
                </a:solidFill>
              </a:rPr>
              <a:t/>
            </a:r>
            <a:br>
              <a:rPr lang="cs-CZ" cap="all" dirty="0">
                <a:solidFill>
                  <a:srgbClr val="0000CC"/>
                </a:solidFill>
              </a:rPr>
            </a:br>
            <a:endParaRPr lang="cs-CZ" cap="all" dirty="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852936"/>
            <a:ext cx="7696200" cy="1368152"/>
          </a:xfrm>
          <a:ln w="76200">
            <a:noFill/>
          </a:ln>
        </p:spPr>
        <p:txBody>
          <a:bodyPr>
            <a:noAutofit/>
          </a:bodyPr>
          <a:lstStyle/>
          <a:p>
            <a:pPr marL="0" indent="0" algn="ctr">
              <a:buClr>
                <a:srgbClr val="FF0000"/>
              </a:buClr>
              <a:buSzPct val="100000"/>
              <a:buNone/>
              <a:defRPr/>
            </a:pPr>
            <a:r>
              <a:rPr lang="cs-CZ" sz="3600" b="1" cap="all" dirty="0" smtClean="0">
                <a:solidFill>
                  <a:srgbClr val="0000CC"/>
                </a:solidFill>
                <a:latin typeface="Arial Black" pitchFamily="34" charset="0"/>
              </a:rPr>
              <a:t>Typy epidemiologických</a:t>
            </a:r>
          </a:p>
          <a:p>
            <a:pPr marL="0" indent="0" algn="ctr">
              <a:buClr>
                <a:srgbClr val="FF0000"/>
              </a:buClr>
              <a:buSzPct val="100000"/>
              <a:buNone/>
              <a:defRPr/>
            </a:pPr>
            <a:r>
              <a:rPr lang="cs-CZ" sz="3600" b="1" cap="all" dirty="0" smtClean="0">
                <a:solidFill>
                  <a:srgbClr val="0000CC"/>
                </a:solidFill>
                <a:latin typeface="Arial Black" pitchFamily="34" charset="0"/>
              </a:rPr>
              <a:t>studií</a:t>
            </a:r>
          </a:p>
          <a:p>
            <a:pPr marL="0" indent="0" algn="ctr">
              <a:buClr>
                <a:srgbClr val="FF0000"/>
              </a:buClr>
              <a:buSzPct val="100000"/>
              <a:buNone/>
              <a:defRPr/>
            </a:pP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  <a:p>
            <a:pPr marL="0" indent="0" algn="ctr" eaLnBrk="1" hangingPunct="1"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4000" dirty="0"/>
          </a:p>
        </p:txBody>
      </p:sp>
      <p:sp>
        <p:nvSpPr>
          <p:cNvPr id="2" name="Obdélník 1"/>
          <p:cNvSpPr/>
          <p:nvPr/>
        </p:nvSpPr>
        <p:spPr bwMode="auto">
          <a:xfrm>
            <a:off x="2915816" y="1196752"/>
            <a:ext cx="72008" cy="4571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42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r>
              <a:rPr lang="cs-CZ" sz="3400" b="1" dirty="0">
                <a:solidFill>
                  <a:srgbClr val="0000CC"/>
                </a:solidFill>
                <a:latin typeface="Arial Black" pitchFamily="34" charset="0"/>
              </a:rPr>
              <a:t>I. b) Průřezové (prevalenční) studie</a:t>
            </a:r>
            <a:endParaRPr lang="cs-CZ" sz="34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6792"/>
            <a:ext cx="5620669" cy="4525963"/>
          </a:xfrm>
        </p:spPr>
      </p:pic>
    </p:spTree>
    <p:extLst>
      <p:ext uri="{BB962C8B-B14F-4D97-AF65-F5344CB8AC3E}">
        <p14:creationId xmlns:p14="http://schemas.microsoft.com/office/powerpoint/2010/main" val="3536067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b="1" dirty="0" smtClean="0"/>
              <a:t>Deskriptivní průřezové studie: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b="1" dirty="0" smtClean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/>
              <a:t>Popisují výskyt rizikových faktorů a nemocí.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endParaRPr lang="cs-CZ" dirty="0" smtClean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/>
              <a:t>Sledují také současný výskyt nemocí a vybraných rizikových faktorů u různých populačních skupin.</a:t>
            </a:r>
          </a:p>
          <a:p>
            <a:pPr lvl="1">
              <a:lnSpc>
                <a:spcPct val="80000"/>
              </a:lnSpc>
              <a:spcBef>
                <a:spcPts val="0"/>
              </a:spcBef>
            </a:pPr>
            <a:endParaRPr lang="cs-CZ" dirty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/>
              <a:t>Chybí časové hledisko, nelze přesně určit, co je příčina a co následek.</a:t>
            </a:r>
          </a:p>
          <a:p>
            <a:pPr lvl="1">
              <a:lnSpc>
                <a:spcPct val="80000"/>
              </a:lnSpc>
              <a:spcBef>
                <a:spcPts val="0"/>
              </a:spcBef>
            </a:pPr>
            <a:endParaRPr lang="cs-CZ" dirty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/>
              <a:t>Zdroj hypotéz o možných příčinných vztazích, které je nutno ověřit jinými typy studií.</a:t>
            </a:r>
          </a:p>
          <a:p>
            <a:pPr lvl="1">
              <a:lnSpc>
                <a:spcPct val="80000"/>
              </a:lnSpc>
              <a:spcBef>
                <a:spcPts val="0"/>
              </a:spcBef>
            </a:pPr>
            <a:endParaRPr lang="cs-CZ" dirty="0" smtClean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dirty="0" smtClean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I. b) Průřezové (prevalenční) studie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095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78098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Evropské výběrové šetření o zdraví v ČR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marL="971550" lvl="1" indent="-514350">
              <a:spcBef>
                <a:spcPts val="400"/>
              </a:spcBef>
              <a:buAutoNum type="arabicPlain" startAt="1993"/>
            </a:pPr>
            <a:r>
              <a:rPr lang="cs-CZ" dirty="0" smtClean="0"/>
              <a:t>	- první šetření dle metodiky WHO	          </a:t>
            </a:r>
          </a:p>
          <a:p>
            <a:pPr marL="457200" lvl="1" indent="0">
              <a:spcBef>
                <a:spcPts val="400"/>
              </a:spcBef>
              <a:buNone/>
            </a:pPr>
            <a:r>
              <a:rPr lang="cs-CZ" dirty="0" smtClean="0"/>
              <a:t>               - 3-letá periodicita (1996, 1999, 2002)</a:t>
            </a:r>
          </a:p>
          <a:p>
            <a:pPr marL="457200" lvl="1" indent="0">
              <a:spcBef>
                <a:spcPts val="400"/>
              </a:spcBef>
              <a:buNone/>
            </a:pPr>
            <a:endParaRPr lang="cs-CZ" dirty="0" smtClean="0"/>
          </a:p>
          <a:p>
            <a:pPr marL="457200" lvl="1" indent="0">
              <a:spcBef>
                <a:spcPts val="400"/>
              </a:spcBef>
              <a:buNone/>
            </a:pPr>
            <a:r>
              <a:rPr lang="cs-CZ" dirty="0" smtClean="0"/>
              <a:t>2005	- šetření vynecháno, změna metodiky</a:t>
            </a:r>
          </a:p>
          <a:p>
            <a:pPr marL="457200" lvl="1" indent="0">
              <a:spcBef>
                <a:spcPts val="400"/>
              </a:spcBef>
              <a:buNone/>
            </a:pPr>
            <a:endParaRPr lang="cs-CZ" dirty="0" smtClean="0"/>
          </a:p>
          <a:p>
            <a:pPr marL="457200" lvl="1" indent="0">
              <a:spcBef>
                <a:spcPts val="400"/>
              </a:spcBef>
              <a:buNone/>
            </a:pPr>
            <a:r>
              <a:rPr lang="cs-CZ" dirty="0" smtClean="0"/>
              <a:t>2008  </a:t>
            </a:r>
            <a:r>
              <a:rPr lang="cs-CZ" dirty="0"/>
              <a:t>	</a:t>
            </a:r>
            <a:r>
              <a:rPr lang="cs-CZ" dirty="0" smtClean="0"/>
              <a:t>- šetření EHIS dle metodiky EU</a:t>
            </a:r>
          </a:p>
          <a:p>
            <a:pPr lvl="5">
              <a:spcBef>
                <a:spcPts val="400"/>
              </a:spcBef>
            </a:pPr>
            <a:r>
              <a:rPr lang="cs-CZ" sz="2600" dirty="0" smtClean="0"/>
              <a:t>1955 respondentů z obecné populace ČR ve věku 15+</a:t>
            </a:r>
          </a:p>
          <a:p>
            <a:pPr lvl="5">
              <a:spcBef>
                <a:spcPts val="400"/>
              </a:spcBef>
            </a:pPr>
            <a:r>
              <a:rPr lang="cs-CZ" sz="2600" dirty="0" smtClean="0"/>
              <a:t>Forma standardizovaného rozhovoru </a:t>
            </a:r>
          </a:p>
          <a:p>
            <a:pPr lvl="5">
              <a:spcBef>
                <a:spcPts val="400"/>
              </a:spcBef>
            </a:pPr>
            <a:r>
              <a:rPr lang="cs-CZ" sz="2600" dirty="0" smtClean="0"/>
              <a:t>Tematické okruhy:</a:t>
            </a:r>
          </a:p>
          <a:p>
            <a:pPr lvl="6">
              <a:spcBef>
                <a:spcPts val="400"/>
              </a:spcBef>
              <a:buFont typeface="Arial" pitchFamily="34" charset="0"/>
              <a:buChar char="-"/>
            </a:pPr>
            <a:r>
              <a:rPr lang="cs-CZ" sz="2600" dirty="0" smtClean="0"/>
              <a:t>zdravotní stav </a:t>
            </a:r>
          </a:p>
          <a:p>
            <a:pPr lvl="6">
              <a:spcBef>
                <a:spcPts val="400"/>
              </a:spcBef>
              <a:buFont typeface="Arial" pitchFamily="34" charset="0"/>
              <a:buChar char="-"/>
            </a:pPr>
            <a:r>
              <a:rPr lang="cs-CZ" sz="2600" dirty="0" smtClean="0"/>
              <a:t>rizikové faktory životního stylu</a:t>
            </a:r>
          </a:p>
          <a:p>
            <a:pPr lvl="6">
              <a:spcBef>
                <a:spcPts val="400"/>
              </a:spcBef>
              <a:buFont typeface="Arial" pitchFamily="34" charset="0"/>
              <a:buChar char="-"/>
            </a:pPr>
            <a:r>
              <a:rPr lang="cs-CZ" sz="2600" dirty="0" smtClean="0"/>
              <a:t>hodnocení zdravotnického systému</a:t>
            </a:r>
          </a:p>
          <a:p>
            <a:pPr lvl="6">
              <a:spcBef>
                <a:spcPts val="400"/>
              </a:spcBef>
              <a:buFont typeface="Arial" pitchFamily="34" charset="0"/>
              <a:buChar char="-"/>
            </a:pPr>
            <a:r>
              <a:rPr lang="cs-CZ" sz="2600" dirty="0" smtClean="0"/>
              <a:t>základní socioek. a demogr. </a:t>
            </a:r>
            <a:r>
              <a:rPr lang="cs-CZ" sz="2600" dirty="0" err="1"/>
              <a:t>c</a:t>
            </a:r>
            <a:r>
              <a:rPr lang="cs-CZ" sz="2600" dirty="0" err="1" smtClean="0"/>
              <a:t>har</a:t>
            </a:r>
            <a:r>
              <a:rPr lang="cs-CZ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6422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b="1" dirty="0" smtClean="0"/>
              <a:t>Analytické průřezové studie: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b="1" dirty="0" smtClean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/>
              <a:t>V případech, kdy expozice </a:t>
            </a:r>
            <a:r>
              <a:rPr lang="cs-CZ" b="1" dirty="0" smtClean="0"/>
              <a:t>zcela určitě </a:t>
            </a:r>
            <a:r>
              <a:rPr lang="cs-CZ" dirty="0" smtClean="0"/>
              <a:t>předchází výskytu onemocnění (krevní skupina, barva očí, genetické znaky), mohou být zjištěné asociace mezi expozicí a nemocí interpretovány z pohledu možné příčinné souvislosti.</a:t>
            </a:r>
          </a:p>
          <a:p>
            <a:pPr lvl="1">
              <a:lnSpc>
                <a:spcPct val="8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I. b) Průřezové (prevalenční) studie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535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cap="all" dirty="0" smtClean="0">
                <a:solidFill>
                  <a:srgbClr val="0000CC"/>
                </a:solidFill>
                <a:latin typeface="Arial Black" pitchFamily="34" charset="0"/>
              </a:rPr>
              <a:t>II. ANALYTICKÉ studie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/>
            </a:r>
            <a:b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</a:br>
            <a:endParaRPr lang="cs-CZ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07342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Prověřují hypotézy, objasňují vztah příčiny            a následku, mohou být zdrojem dalších hypotéz.</a:t>
            </a:r>
          </a:p>
          <a:p>
            <a:pPr>
              <a:buFontTx/>
              <a:buChar char="-"/>
            </a:pPr>
            <a:r>
              <a:rPr lang="cs-CZ" dirty="0" smtClean="0"/>
              <a:t>Pracují se dvěma skupinami osob, a to se skupinou studovanou a se skupinou kontrolní.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407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II.a)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Tx/>
              <a:buChar char="-"/>
            </a:pPr>
            <a:r>
              <a:rPr lang="cs-CZ" sz="2800" dirty="0"/>
              <a:t>V</a:t>
            </a:r>
            <a:r>
              <a:rPr lang="cs-CZ" sz="2800" dirty="0" smtClean="0"/>
              <a:t>yžaduje </a:t>
            </a:r>
            <a:r>
              <a:rPr lang="cs-CZ" sz="2800" dirty="0"/>
              <a:t>práci se 2 skupinami osob: </a:t>
            </a:r>
            <a:r>
              <a:rPr lang="cs-CZ" sz="28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/>
              <a:t>	</a:t>
            </a:r>
            <a:r>
              <a:rPr lang="cs-CZ" sz="2800" dirty="0" smtClean="0"/>
              <a:t>	- </a:t>
            </a:r>
            <a:r>
              <a:rPr lang="cs-CZ" sz="2800" b="1" dirty="0"/>
              <a:t>nemocné</a:t>
            </a:r>
            <a:r>
              <a:rPr lang="cs-CZ" sz="2800" dirty="0"/>
              <a:t> (případ</a:t>
            </a:r>
            <a:r>
              <a:rPr lang="cs-CZ" sz="2800" dirty="0" smtClean="0"/>
              <a:t>),</a:t>
            </a:r>
            <a:endParaRPr lang="cs-CZ" sz="2800" b="1" dirty="0" smtClean="0"/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cs-CZ" sz="2800" dirty="0" smtClean="0"/>
              <a:t>		- </a:t>
            </a:r>
            <a:r>
              <a:rPr lang="cs-CZ" sz="2800" b="1" dirty="0" smtClean="0"/>
              <a:t>bez nemoci</a:t>
            </a:r>
            <a:r>
              <a:rPr lang="cs-CZ" sz="2800" dirty="0" smtClean="0"/>
              <a:t> (kontrola).</a:t>
            </a:r>
          </a:p>
          <a:p>
            <a:pPr>
              <a:spcBef>
                <a:spcPts val="0"/>
              </a:spcBef>
              <a:spcAft>
                <a:spcPts val="900"/>
              </a:spcAft>
              <a:buFontTx/>
              <a:buChar char="-"/>
            </a:pPr>
            <a:r>
              <a:rPr lang="cs-CZ" sz="2800" dirty="0" smtClean="0"/>
              <a:t>Zjišťujeme</a:t>
            </a:r>
            <a:r>
              <a:rPr lang="cs-CZ" sz="2800" dirty="0"/>
              <a:t>, </a:t>
            </a:r>
            <a:r>
              <a:rPr lang="cs-CZ" sz="2800" dirty="0" smtClean="0"/>
              <a:t>kolik osob v obou skupinách bylo vystaveno působení rizikového faktoru. Postupujeme </a:t>
            </a:r>
            <a:r>
              <a:rPr lang="cs-CZ" sz="2800" b="1" dirty="0" smtClean="0"/>
              <a:t>od </a:t>
            </a:r>
            <a:r>
              <a:rPr lang="cs-CZ" sz="2800" b="1" dirty="0"/>
              <a:t>následků k příčině – retrospektivní </a:t>
            </a:r>
            <a:r>
              <a:rPr lang="cs-CZ" sz="2800" b="1" dirty="0" smtClean="0"/>
              <a:t>studie.</a:t>
            </a:r>
            <a:endParaRPr lang="cs-CZ" sz="2800" b="1" dirty="0"/>
          </a:p>
          <a:p>
            <a:pPr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-"/>
            </a:pPr>
            <a:r>
              <a:rPr lang="cs-CZ" sz="2800" dirty="0" smtClean="0"/>
              <a:t>Srovnáváme počet osob vystavených působení rizikového fakturu ve skupině případů a v kontrolní skupině – </a:t>
            </a:r>
            <a:r>
              <a:rPr lang="cs-CZ" sz="2800" dirty="0"/>
              <a:t>usuzujeme na </a:t>
            </a:r>
            <a:r>
              <a:rPr lang="cs-CZ" sz="2800" b="1" dirty="0" smtClean="0"/>
              <a:t>asociaci </a:t>
            </a:r>
            <a:r>
              <a:rPr lang="cs-CZ" sz="2800" b="1" dirty="0"/>
              <a:t>mezi vznikem nemoci a působením </a:t>
            </a:r>
            <a:r>
              <a:rPr lang="cs-CZ" sz="2800" b="1" dirty="0" smtClean="0"/>
              <a:t>faktoru.</a:t>
            </a:r>
            <a:r>
              <a:rPr lang="cs-CZ" sz="2800" b="1" dirty="0"/>
              <a:t>				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62037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732240" y="2485282"/>
            <a:ext cx="2160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58939" y="5213825"/>
            <a:ext cx="305349" cy="4099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3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96752"/>
            <a:ext cx="8784976" cy="489654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II.a)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328545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Výběr případů:</a:t>
            </a:r>
          </a:p>
          <a:p>
            <a:pPr lvl="1">
              <a:spcBef>
                <a:spcPts val="1200"/>
              </a:spcBef>
              <a:buFontTx/>
              <a:buChar char="-"/>
            </a:pPr>
            <a:r>
              <a:rPr lang="cs-CZ" b="1" dirty="0" smtClean="0"/>
              <a:t>Definice případů </a:t>
            </a:r>
            <a:r>
              <a:rPr lang="cs-CZ" dirty="0" smtClean="0"/>
              <a:t>- přesně stanovené podmínky, které musí splňovat všichni jedinci zahrnuti do skupiny případů </a:t>
            </a:r>
          </a:p>
          <a:p>
            <a:pPr lvl="2">
              <a:buFontTx/>
              <a:buChar char="-"/>
            </a:pPr>
            <a:r>
              <a:rPr lang="cs-CZ" dirty="0" smtClean="0"/>
              <a:t>Přesná definice nemoci</a:t>
            </a:r>
          </a:p>
          <a:p>
            <a:pPr lvl="2">
              <a:buFontTx/>
              <a:buChar char="-"/>
            </a:pPr>
            <a:r>
              <a:rPr lang="cs-CZ" dirty="0" smtClean="0"/>
              <a:t>Osobní charakteristiky (pohlaví, věk, místo bydliště)</a:t>
            </a:r>
          </a:p>
          <a:p>
            <a:pPr lvl="1">
              <a:spcBef>
                <a:spcPts val="1200"/>
              </a:spcBef>
              <a:buFontTx/>
              <a:buChar char="-"/>
            </a:pPr>
            <a:r>
              <a:rPr lang="cs-CZ" b="1" dirty="0" smtClean="0"/>
              <a:t>Zdroj případů</a:t>
            </a:r>
          </a:p>
          <a:p>
            <a:pPr lvl="2">
              <a:buFontTx/>
              <a:buChar char="-"/>
            </a:pPr>
            <a:r>
              <a:rPr lang="cs-CZ" dirty="0" smtClean="0"/>
              <a:t>Pacienti jednoho zdravotnického zařízení, kteří splňují definici případů (problém se zobecněním výsledků)</a:t>
            </a:r>
          </a:p>
          <a:p>
            <a:pPr lvl="2">
              <a:buFontTx/>
              <a:buChar char="-"/>
            </a:pPr>
            <a:r>
              <a:rPr lang="cs-CZ" dirty="0" smtClean="0"/>
              <a:t>Náhodný výběr z nemocných osob ve sledované populaci</a:t>
            </a:r>
          </a:p>
          <a:p>
            <a:pPr lvl="2">
              <a:buFontTx/>
              <a:buChar char="-"/>
            </a:pP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II.a)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411845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Výběr kontrol:</a:t>
            </a:r>
          </a:p>
          <a:p>
            <a:pPr lvl="1">
              <a:buFontTx/>
              <a:buChar char="-"/>
            </a:pPr>
            <a:r>
              <a:rPr lang="cs-CZ" dirty="0" smtClean="0"/>
              <a:t>Cílem je vybrat jedince, kteří budou co nejpodobnější případům</a:t>
            </a:r>
          </a:p>
          <a:p>
            <a:pPr lvl="2">
              <a:buFontTx/>
              <a:buChar char="-"/>
            </a:pPr>
            <a:r>
              <a:rPr lang="cs-CZ" dirty="0" smtClean="0"/>
              <a:t>Pacienti téhož zdravotnického zařízení, kteří se léčí s jinou nemocí (nejlépe směs různých diagnóz) nebo příbuzní přátelé a sousedé osob ve skupině případů (možnost větší podobnosti než v reálu).</a:t>
            </a:r>
          </a:p>
          <a:p>
            <a:pPr lvl="2">
              <a:buFontTx/>
              <a:buChar char="-"/>
            </a:pPr>
            <a:r>
              <a:rPr lang="cs-CZ" dirty="0" smtClean="0"/>
              <a:t>Náhodný výběr ze zdravých osob ve sledované populaci.</a:t>
            </a:r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II.a)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133826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Výhody </a:t>
            </a:r>
            <a:r>
              <a:rPr lang="cs-CZ" sz="2000" b="1" dirty="0"/>
              <a:t>studií případů a kontrol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r>
              <a:rPr lang="cs-CZ" sz="2000" dirty="0"/>
              <a:t>vhodné pro studium vzácných onemocnění</a:t>
            </a:r>
          </a:p>
          <a:p>
            <a:r>
              <a:rPr lang="cs-CZ" sz="2000" dirty="0"/>
              <a:t>rychlé, levné, možnost rychlého zopakování</a:t>
            </a:r>
          </a:p>
          <a:p>
            <a:r>
              <a:rPr lang="cs-CZ" sz="2000" dirty="0"/>
              <a:t>vhodné pro chronická onemocnění a </a:t>
            </a:r>
            <a:r>
              <a:rPr lang="cs-CZ" sz="2000" dirty="0" smtClean="0"/>
              <a:t>nemoci </a:t>
            </a:r>
            <a:r>
              <a:rPr lang="cs-CZ" sz="2000" dirty="0"/>
              <a:t>s dlouhou latencí</a:t>
            </a:r>
          </a:p>
          <a:p>
            <a:r>
              <a:rPr lang="cs-CZ" sz="2000" dirty="0"/>
              <a:t>možnost sledování i více rizikových faktorů u jedné nemoci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  <a:r>
              <a:rPr lang="cs-CZ" sz="2000" b="1" dirty="0" smtClean="0"/>
              <a:t>Nevýhody </a:t>
            </a:r>
            <a:r>
              <a:rPr lang="cs-CZ" sz="2000" b="1" dirty="0"/>
              <a:t>studií případů a kontrol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r>
              <a:rPr lang="cs-CZ" sz="2000" dirty="0"/>
              <a:t>nutnost spoléhat na lidskou paměť a na údaje v dokumentaci (mohou být nedostatečné a nepřesné)</a:t>
            </a:r>
          </a:p>
          <a:p>
            <a:r>
              <a:rPr lang="cs-CZ" sz="2000" dirty="0"/>
              <a:t>někdy je obtížné zjistit časový vztah mezi expozicí rizikovému faktoru a vznikem onemocnění</a:t>
            </a:r>
          </a:p>
          <a:p>
            <a:r>
              <a:rPr lang="cs-CZ" sz="2000" dirty="0"/>
              <a:t>nevhodné pro studium vzácných rizikových  faktorů</a:t>
            </a:r>
          </a:p>
          <a:p>
            <a:pPr marL="0" indent="0">
              <a:buNone/>
            </a:pP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 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II.a)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304390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2211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Základní typy epidemiologických studií</a:t>
            </a:r>
            <a:endParaRPr lang="cs-CZ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260943"/>
              </p:ext>
            </p:extLst>
          </p:nvPr>
        </p:nvGraphicFramePr>
        <p:xfrm>
          <a:off x="192090" y="1484784"/>
          <a:ext cx="8928992" cy="513423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882170"/>
                <a:gridCol w="198492"/>
                <a:gridCol w="2984888"/>
                <a:gridCol w="1863442"/>
              </a:tblGrid>
              <a:tr h="3898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/>
                          <a:ea typeface="Times New Roman"/>
                        </a:rPr>
                        <a:t>Typ studie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  <a:latin typeface="Times New Roman"/>
                          <a:ea typeface="Times New Roman"/>
                        </a:rPr>
                        <a:t>Časové hledisko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/>
                          <a:ea typeface="Times New Roman"/>
                        </a:rPr>
                        <a:t>Jednotka 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27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cap="all" baseline="0" dirty="0" smtClean="0">
                          <a:solidFill>
                            <a:srgbClr val="0000CC"/>
                          </a:solidFill>
                          <a:effectLst/>
                          <a:latin typeface="Times New Roman"/>
                        </a:rPr>
                        <a:t>Studie založené </a:t>
                      </a:r>
                      <a:r>
                        <a:rPr lang="cs-CZ" sz="1400" b="1" i="0" cap="all" baseline="0" dirty="0">
                          <a:solidFill>
                            <a:srgbClr val="0000CC"/>
                          </a:solidFill>
                          <a:effectLst/>
                          <a:latin typeface="Times New Roman"/>
                        </a:rPr>
                        <a:t>na </a:t>
                      </a:r>
                      <a:r>
                        <a:rPr lang="cs-CZ" sz="1400" b="1" i="0" cap="all" baseline="0" dirty="0" smtClean="0">
                          <a:solidFill>
                            <a:srgbClr val="0000CC"/>
                          </a:solidFill>
                          <a:effectLst/>
                          <a:latin typeface="Times New Roman"/>
                        </a:rPr>
                        <a:t>pozorování         </a:t>
                      </a:r>
                      <a:endParaRPr lang="cs-CZ" sz="1400" b="1" i="0" cap="all" baseline="0" dirty="0">
                        <a:solidFill>
                          <a:srgbClr val="0000CC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Times New Roman"/>
                        </a:rPr>
                        <a:t>I. Deskriptivní studie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dirty="0">
                          <a:effectLst/>
                          <a:latin typeface="Times New Roman"/>
                          <a:ea typeface="Times New Roman"/>
                        </a:rPr>
                        <a:t>       a) </a:t>
                      </a:r>
                      <a:r>
                        <a:rPr lang="cs-CZ" sz="1800" dirty="0" smtClean="0">
                          <a:effectLst/>
                          <a:latin typeface="Times New Roman"/>
                          <a:ea typeface="Times New Roman"/>
                        </a:rPr>
                        <a:t>Ekologické </a:t>
                      </a:r>
                      <a:r>
                        <a:rPr lang="cs-CZ" sz="1800" i="1" dirty="0" smtClean="0">
                          <a:effectLst/>
                          <a:latin typeface="Times New Roman"/>
                          <a:ea typeface="Times New Roman"/>
                        </a:rPr>
                        <a:t>(korelační)</a:t>
                      </a:r>
                      <a:endParaRPr lang="cs-CZ" sz="18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dirty="0" smtClean="0">
                          <a:effectLst/>
                          <a:latin typeface="Times New Roman"/>
                        </a:rPr>
                        <a:t>Průřezové</a:t>
                      </a:r>
                      <a:endParaRPr lang="cs-CZ" sz="1600" b="0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Times New Roman"/>
                        </a:rPr>
                        <a:t>Populace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/>
                          <a:ea typeface="Times New Roman"/>
                        </a:rPr>
                        <a:t>       b) </a:t>
                      </a:r>
                      <a:r>
                        <a:rPr lang="cs-CZ" sz="1800" dirty="0" smtClean="0">
                          <a:effectLst/>
                          <a:latin typeface="Times New Roman"/>
                          <a:ea typeface="Times New Roman"/>
                        </a:rPr>
                        <a:t>Průřezové </a:t>
                      </a:r>
                      <a:r>
                        <a:rPr lang="cs-CZ" sz="1800" i="1" dirty="0" smtClean="0">
                          <a:effectLst/>
                          <a:latin typeface="Times New Roman"/>
                          <a:ea typeface="Times New Roman"/>
                        </a:rPr>
                        <a:t>(prevalenční)</a:t>
                      </a:r>
                      <a:endParaRPr lang="cs-CZ" sz="18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Times New Roman"/>
                          <a:ea typeface="Times New Roman"/>
                        </a:rPr>
                        <a:t>Průřezové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effectLst/>
                          <a:latin typeface="Times New Roman"/>
                          <a:ea typeface="Times New Roman"/>
                        </a:rPr>
                        <a:t>II</a:t>
                      </a:r>
                      <a:r>
                        <a:rPr lang="cs-CZ" sz="1400" b="1" dirty="0">
                          <a:effectLst/>
                          <a:latin typeface="Times New Roman"/>
                          <a:ea typeface="Times New Roman"/>
                        </a:rPr>
                        <a:t>. Analytické studie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/>
                          <a:ea typeface="Times New Roman"/>
                        </a:rPr>
                        <a:t>       c) Případ – </a:t>
                      </a:r>
                      <a:r>
                        <a:rPr lang="cs-CZ" sz="1800" dirty="0" smtClean="0">
                          <a:effectLst/>
                          <a:latin typeface="Times New Roman"/>
                          <a:ea typeface="Times New Roman"/>
                        </a:rPr>
                        <a:t>kontrola </a:t>
                      </a:r>
                      <a:r>
                        <a:rPr lang="cs-CZ" sz="1800" i="1" dirty="0" smtClean="0">
                          <a:effectLst/>
                          <a:latin typeface="Times New Roman"/>
                          <a:ea typeface="Times New Roman"/>
                        </a:rPr>
                        <a:t>(case – control)</a:t>
                      </a:r>
                      <a:endParaRPr lang="cs-CZ" sz="18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Times New Roman"/>
                        </a:rPr>
                        <a:t>Retrospektivní </a:t>
                      </a:r>
                      <a:r>
                        <a:rPr lang="cs-CZ" sz="16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/>
                          <a:ea typeface="Times New Roman"/>
                        </a:rPr>
                        <a:t>       d) Kohortové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Times New Roman"/>
                          <a:ea typeface="Times New Roman"/>
                        </a:rPr>
                        <a:t>Prospektivní, retro-prospektivní 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cap="all" baseline="0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Studie založené na </a:t>
                      </a:r>
                      <a:r>
                        <a:rPr lang="cs-CZ" sz="1400" b="1" i="0" cap="all" baseline="0" dirty="0" smtClean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experimentu</a:t>
                      </a:r>
                      <a:endParaRPr lang="cs-CZ" sz="1400" b="1" i="0" cap="all" baseline="0" dirty="0">
                        <a:solidFill>
                          <a:srgbClr val="0000CC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400" b="1" i="0" cap="all" baseline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/>
                          <a:ea typeface="Times New Roman"/>
                        </a:rPr>
                        <a:t>III. Kontrolovaný pokus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Times New Roman"/>
                          <a:ea typeface="Times New Roman"/>
                        </a:rPr>
                        <a:t>Prospektivní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Times New Roman"/>
                          <a:ea typeface="Times New Roman"/>
                        </a:rPr>
                        <a:t>Jedinec (pacient)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/>
                          <a:ea typeface="Times New Roman"/>
                        </a:rPr>
                        <a:t>IV. Populační intervenční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 smtClean="0">
                          <a:effectLst/>
                          <a:latin typeface="Times New Roman"/>
                        </a:rPr>
                        <a:t>Prospektivní</a:t>
                      </a:r>
                      <a:endParaRPr lang="cs-CZ" sz="1600" b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Times New Roman"/>
                        </a:rPr>
                        <a:t>Populace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1054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Thalidomidová aféra</a:t>
            </a:r>
          </a:p>
          <a:p>
            <a:r>
              <a:rPr lang="cs-CZ" sz="1800" dirty="0" smtClean="0"/>
              <a:t>Důkaz o příčinné souvislosti mezi požitím thalidomidu v rané fázi těhotenství a malformacemi plodu získán prostřednictvím studie případů a kontrol (1961).</a:t>
            </a:r>
          </a:p>
          <a:p>
            <a:r>
              <a:rPr lang="cs-CZ" sz="1800" dirty="0" smtClean="0"/>
              <a:t>Několik lékařů v Německu nezávisle na sobě subjektivně zaregistrovalo vyšší výskyt novorozenců s malformacemi končetin. Začali pátrat, zda matky byly v těhotenství vystaveny nějakým škodlivinám. Jako pravděpodobný společný činitel se po určité době tápání ukázalo užívání thalidomidového preparátu (Contergan, Distaval). </a:t>
            </a:r>
          </a:p>
          <a:p>
            <a:r>
              <a:rPr lang="cs-CZ" sz="1800" dirty="0" smtClean="0"/>
              <a:t>V r. 1961 prof. Hans Weicker provedl v Bonnu první </a:t>
            </a:r>
            <a:r>
              <a:rPr lang="cs-CZ" sz="1800" b="1" dirty="0" smtClean="0"/>
              <a:t>studii případů </a:t>
            </a:r>
            <a:r>
              <a:rPr lang="cs-CZ" sz="1800" dirty="0" smtClean="0"/>
              <a:t>(matky dětí s fokomelickými končetinami) </a:t>
            </a:r>
            <a:r>
              <a:rPr lang="cs-CZ" sz="1800" b="1" dirty="0" smtClean="0"/>
              <a:t>a kontrol </a:t>
            </a:r>
            <a:r>
              <a:rPr lang="cs-CZ" sz="1800" dirty="0" smtClean="0"/>
              <a:t>(matky zdravých dětí) a zjišťoval u nich užívání léků v těhotenství. Contergan užívalo 70% matek fokomelických dětí oproti 1% matek zdravých dětí.</a:t>
            </a:r>
          </a:p>
          <a:p>
            <a:r>
              <a:rPr lang="cs-CZ" sz="1800" dirty="0" smtClean="0"/>
              <a:t>Souvislost mezi užíváním thalidomidu v těhotenství a malformacemi plodu byla následně potvrzena i prospektivní studií.</a:t>
            </a:r>
          </a:p>
          <a:p>
            <a:r>
              <a:rPr lang="cs-CZ" sz="1800" dirty="0" smtClean="0"/>
              <a:t>Lék byl stažen z trhu v prosinci 1961. Celkem bylo kvůli jeho užívání postiženo asi 15000 plodů. 12000 dětí se narodilo, 4000 z nich zemřely během prvního roku.</a:t>
            </a:r>
          </a:p>
          <a:p>
            <a:endParaRPr lang="cs-CZ" sz="18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II.a)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210542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II.b) kohortové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studie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4785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- </a:t>
            </a:r>
            <a:r>
              <a:rPr lang="cs-CZ" sz="2400" dirty="0" smtClean="0"/>
              <a:t>Máme </a:t>
            </a:r>
            <a:r>
              <a:rPr lang="cs-CZ" sz="2400" dirty="0"/>
              <a:t>2 skupiny osob </a:t>
            </a:r>
            <a:r>
              <a:rPr lang="cs-CZ" sz="2400" b="1" dirty="0"/>
              <a:t>bez </a:t>
            </a:r>
            <a:r>
              <a:rPr lang="cs-CZ" sz="2400" b="1" dirty="0" smtClean="0"/>
              <a:t>nemoci, </a:t>
            </a:r>
            <a:r>
              <a:rPr lang="cs-CZ" sz="2400" dirty="0" smtClean="0"/>
              <a:t>a to:</a:t>
            </a:r>
          </a:p>
          <a:p>
            <a:pPr marL="0" indent="0">
              <a:buNone/>
            </a:pPr>
            <a:r>
              <a:rPr lang="cs-CZ" sz="2400" dirty="0" smtClean="0"/>
              <a:t>	- </a:t>
            </a:r>
            <a:r>
              <a:rPr lang="cs-CZ" sz="2400" dirty="0"/>
              <a:t>osoby vystavené určitému </a:t>
            </a:r>
            <a:r>
              <a:rPr lang="cs-CZ" sz="2400" dirty="0" smtClean="0"/>
              <a:t>faktoru (studovaný 	soubor),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/>
              <a:t>	</a:t>
            </a:r>
            <a:r>
              <a:rPr lang="cs-CZ" sz="2400" dirty="0" smtClean="0"/>
              <a:t>- </a:t>
            </a:r>
            <a:r>
              <a:rPr lang="cs-CZ" sz="2400" dirty="0"/>
              <a:t>osoby  nevystavené působení </a:t>
            </a:r>
            <a:r>
              <a:rPr lang="cs-CZ" sz="2400" dirty="0" smtClean="0"/>
              <a:t>faktoru (kontrolní 	soubor).</a:t>
            </a:r>
            <a:endParaRPr lang="cs-CZ" sz="2400" b="1" dirty="0"/>
          </a:p>
          <a:p>
            <a:pPr marL="0" indent="0">
              <a:buNone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Obě </a:t>
            </a:r>
            <a:r>
              <a:rPr lang="cs-CZ" sz="2400" dirty="0"/>
              <a:t>skupiny sledujeme a po určité době </a:t>
            </a:r>
            <a:r>
              <a:rPr lang="cs-CZ" sz="2400" dirty="0" smtClean="0"/>
              <a:t>(</a:t>
            </a:r>
            <a:r>
              <a:rPr lang="cs-CZ" sz="2400" b="1" dirty="0"/>
              <a:t>longitudinální studie</a:t>
            </a:r>
            <a:r>
              <a:rPr lang="cs-CZ" sz="2400" dirty="0"/>
              <a:t>) </a:t>
            </a:r>
            <a:r>
              <a:rPr lang="cs-CZ" sz="2400" dirty="0" smtClean="0"/>
              <a:t>srovnáme</a:t>
            </a:r>
            <a:r>
              <a:rPr lang="cs-CZ" sz="2400" b="1" dirty="0" smtClean="0"/>
              <a:t> </a:t>
            </a:r>
            <a:r>
              <a:rPr lang="cs-CZ" sz="2400" dirty="0" smtClean="0"/>
              <a:t>výskyt nemocí ve sledovaných skupinách.  </a:t>
            </a:r>
          </a:p>
          <a:p>
            <a:pPr marL="0" indent="0">
              <a:buNone/>
            </a:pPr>
            <a:endParaRPr lang="cs-CZ" sz="2400" b="1" dirty="0" smtClean="0"/>
          </a:p>
          <a:p>
            <a:pPr>
              <a:buFontTx/>
              <a:buChar char="-"/>
            </a:pPr>
            <a:r>
              <a:rPr lang="cs-CZ" sz="2400" dirty="0" smtClean="0"/>
              <a:t>Postupujeme </a:t>
            </a:r>
            <a:r>
              <a:rPr lang="cs-CZ" sz="2400" b="1" dirty="0"/>
              <a:t>od příčiny k následku – </a:t>
            </a:r>
            <a:r>
              <a:rPr lang="cs-CZ" sz="2400" b="1" dirty="0" smtClean="0"/>
              <a:t>prospektivní (retro-prospektivní).</a:t>
            </a:r>
            <a:endParaRPr lang="cs-CZ" sz="2400" b="1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489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Nadpis 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II.b) kohortové studie </a:t>
            </a:r>
            <a:endParaRPr lang="cs-CZ" dirty="0"/>
          </a:p>
        </p:txBody>
      </p:sp>
      <p:pic>
        <p:nvPicPr>
          <p:cNvPr id="41" name="Zástupný symbol pro obsah 4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2286794"/>
            <a:ext cx="8181975" cy="3152775"/>
          </a:xfrm>
        </p:spPr>
      </p:pic>
    </p:spTree>
    <p:extLst>
      <p:ext uri="{BB962C8B-B14F-4D97-AF65-F5344CB8AC3E}">
        <p14:creationId xmlns:p14="http://schemas.microsoft.com/office/powerpoint/2010/main" val="265939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II.b) kohortové studie 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Tento </a:t>
            </a:r>
            <a:r>
              <a:rPr lang="cs-CZ" sz="2800" dirty="0"/>
              <a:t>typ studie umožňuje odhadnout, jak velké je riziko (pravděpodobnost), že dojde ke vzniku nemoci </a:t>
            </a:r>
            <a:r>
              <a:rPr lang="cs-CZ" sz="2800" dirty="0" smtClean="0"/>
              <a:t>u </a:t>
            </a:r>
            <a:r>
              <a:rPr lang="cs-CZ" sz="2800" dirty="0"/>
              <a:t>osoby </a:t>
            </a:r>
            <a:r>
              <a:rPr lang="cs-CZ" sz="2800" dirty="0" smtClean="0"/>
              <a:t>vystavené a u osoby nevystavené působení sledovaného faktoru.</a:t>
            </a:r>
            <a:endParaRPr lang="cs-CZ" sz="2800" dirty="0"/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639251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II.b) kohortové studie 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 </a:t>
            </a:r>
            <a:r>
              <a:rPr lang="cs-CZ" sz="2000" b="1" dirty="0" smtClean="0"/>
              <a:t>Výhody </a:t>
            </a:r>
            <a:r>
              <a:rPr lang="cs-CZ" sz="2000" b="1" dirty="0"/>
              <a:t>kohortových studií </a:t>
            </a:r>
            <a:endParaRPr lang="cs-CZ" sz="2000" dirty="0"/>
          </a:p>
          <a:p>
            <a:pPr lvl="0"/>
            <a:r>
              <a:rPr lang="cs-CZ" sz="2000" dirty="0"/>
              <a:t>přesnost, spolehlivost, objektivita</a:t>
            </a:r>
          </a:p>
          <a:p>
            <a:pPr lvl="0"/>
            <a:r>
              <a:rPr lang="cs-CZ" sz="2000" dirty="0"/>
              <a:t>jsou vhodné i pro studium vzácných rizikových faktorů</a:t>
            </a:r>
          </a:p>
          <a:p>
            <a:pPr lvl="0"/>
            <a:r>
              <a:rPr lang="cs-CZ" sz="2000" dirty="0"/>
              <a:t>umožňují sledovat vícečetné následky jednoho rizikového faktoru</a:t>
            </a:r>
          </a:p>
          <a:p>
            <a:pPr lvl="0"/>
            <a:r>
              <a:rPr lang="cs-CZ" sz="2000" dirty="0"/>
              <a:t>lze přímo měřit incidenci ve studovaném i kontrolním souboru</a:t>
            </a:r>
          </a:p>
          <a:p>
            <a:pPr lvl="0"/>
            <a:r>
              <a:rPr lang="cs-CZ" sz="2000" dirty="0"/>
              <a:t>nejsou problémy s objasněním časového vztahu mezi rizikovým faktorem </a:t>
            </a:r>
            <a:r>
              <a:rPr lang="cs-CZ" sz="2000" dirty="0" smtClean="0"/>
              <a:t>a vznikem </a:t>
            </a:r>
            <a:r>
              <a:rPr lang="cs-CZ" sz="2000" dirty="0"/>
              <a:t>nemoci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  <a:r>
              <a:rPr lang="cs-CZ" sz="2000" b="1" dirty="0" smtClean="0"/>
              <a:t>Nevýhody </a:t>
            </a:r>
            <a:r>
              <a:rPr lang="cs-CZ" sz="2000" b="1" dirty="0"/>
              <a:t>kohortových studií </a:t>
            </a:r>
            <a:endParaRPr lang="cs-CZ" sz="2000" dirty="0"/>
          </a:p>
          <a:p>
            <a:pPr lvl="0"/>
            <a:r>
              <a:rPr lang="cs-CZ" sz="2000" dirty="0"/>
              <a:t>finanční a časová náročnost (v průběhu studie klesá počet sledovaných osob)</a:t>
            </a:r>
          </a:p>
          <a:p>
            <a:pPr lvl="0"/>
            <a:r>
              <a:rPr lang="cs-CZ" sz="2000" dirty="0"/>
              <a:t>nejsou vhodné pro studium vzácných onemocnění</a:t>
            </a:r>
          </a:p>
          <a:p>
            <a:pPr lvl="0"/>
            <a:r>
              <a:rPr lang="cs-CZ" sz="2000" dirty="0"/>
              <a:t>jestliže je uskutečněna retrospektivně, je závislá na dostupnosti a kvalitě záznamů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472226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II.b) kohortové studie 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b="1" dirty="0" smtClean="0">
                <a:effectLst/>
              </a:rPr>
              <a:t>FRAMINGHAMSKÁ STUDIE  (www.framingham.com)</a:t>
            </a:r>
          </a:p>
          <a:p>
            <a:pPr marL="0" indent="0">
              <a:buNone/>
            </a:pPr>
            <a:r>
              <a:rPr lang="cs-CZ" sz="2800" b="1" dirty="0" smtClean="0"/>
              <a:t>29. 9. 1948, Framingham, USA</a:t>
            </a:r>
          </a:p>
          <a:p>
            <a:pPr marL="0" indent="0">
              <a:buNone/>
            </a:pPr>
            <a:r>
              <a:rPr lang="cs-CZ" sz="2800" b="1" dirty="0" smtClean="0"/>
              <a:t>5029 účastníků ve věku 30-62 let</a:t>
            </a:r>
          </a:p>
          <a:p>
            <a:pPr marL="0" indent="0">
              <a:buNone/>
            </a:pPr>
            <a:r>
              <a:rPr lang="cs-CZ" sz="2800" b="1" dirty="0" smtClean="0">
                <a:effectLst/>
              </a:rPr>
              <a:t>50 let sledování, 43 mil. </a:t>
            </a:r>
            <a:r>
              <a:rPr lang="cs-CZ" sz="2800" b="1" dirty="0" smtClean="0"/>
              <a:t>USD</a:t>
            </a:r>
            <a:endParaRPr lang="cs-CZ" sz="2800" b="1" dirty="0" smtClean="0">
              <a:effectLst/>
            </a:endParaRPr>
          </a:p>
          <a:p>
            <a:r>
              <a:rPr lang="cs-CZ" sz="2800" dirty="0" smtClean="0">
                <a:effectLst/>
              </a:rPr>
              <a:t>zvýšení rizika ICHS v důsledku kouření; </a:t>
            </a:r>
          </a:p>
          <a:p>
            <a:r>
              <a:rPr lang="cs-CZ" sz="2800" dirty="0" smtClean="0">
                <a:effectLst/>
              </a:rPr>
              <a:t>zvýšení rizika ICHS úměrně koncentraci LDL cholesterolu, výšce krevního tlaku a odchylkám EKG; </a:t>
            </a:r>
          </a:p>
          <a:p>
            <a:r>
              <a:rPr lang="cs-CZ" sz="2800" dirty="0" smtClean="0">
                <a:effectLst/>
              </a:rPr>
              <a:t>snížení rizika srdečních chorob fyzickým cvičením a jeho zvýšení při obezitě; </a:t>
            </a:r>
          </a:p>
          <a:p>
            <a:r>
              <a:rPr lang="cs-CZ" sz="2800" dirty="0" smtClean="0">
                <a:effectLst/>
              </a:rPr>
              <a:t>celková představa o diabetu a jeho komplikacích, a souvislost se vznikem KVCH; </a:t>
            </a:r>
          </a:p>
          <a:p>
            <a:r>
              <a:rPr lang="cs-CZ" sz="2800" dirty="0" smtClean="0">
                <a:effectLst/>
              </a:rPr>
              <a:t>zvýšení rizika ICHS v menopauze; </a:t>
            </a:r>
          </a:p>
          <a:p>
            <a:r>
              <a:rPr lang="cs-CZ" sz="2800" dirty="0"/>
              <a:t>v</a:t>
            </a:r>
            <a:r>
              <a:rPr lang="cs-CZ" sz="2800" dirty="0" smtClean="0">
                <a:effectLst/>
              </a:rPr>
              <a:t>ývoj hypertenze k srdečnímu selhání. 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8580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III. KONTROLOVANÉ POKUSY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Experiment je jedním ze základních nástrojů vědecké metody.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V medicíně se používá především </a:t>
            </a:r>
            <a:r>
              <a:rPr lang="cs-CZ" sz="2200" b="1" dirty="0" smtClean="0">
                <a:solidFill>
                  <a:srgbClr val="FF0000"/>
                </a:solidFill>
              </a:rPr>
              <a:t>dvojitě slepý experiment</a:t>
            </a:r>
          </a:p>
          <a:p>
            <a:pPr lvl="1"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umožňuje </a:t>
            </a:r>
            <a:r>
              <a:rPr lang="cs-CZ" sz="2200" dirty="0"/>
              <a:t>dospět k objektivním výsledkům, nezkresleným vědomím účastníků </a:t>
            </a:r>
            <a:r>
              <a:rPr lang="cs-CZ" sz="2200" dirty="0" smtClean="0"/>
              <a:t>experimentu</a:t>
            </a:r>
            <a:endParaRPr lang="cs-CZ" sz="2200" dirty="0"/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Pracuje se s rozsáhlým (statisticky hodnotitelným) homogenním souborem, který se náhodně (</a:t>
            </a:r>
            <a:r>
              <a:rPr lang="cs-CZ" sz="2200" b="1" dirty="0" smtClean="0">
                <a:solidFill>
                  <a:srgbClr val="FF0000"/>
                </a:solidFill>
              </a:rPr>
              <a:t>randomizace</a:t>
            </a:r>
            <a:r>
              <a:rPr lang="cs-CZ" sz="2200" dirty="0" smtClean="0"/>
              <a:t>) rozdělí na dvě velké skupiny.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Jedné skupině se podá nově zkoušená látka, druhé placebo (nebo jiný dosud běžně používaný medikament)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Dvojité zaslepení – pacient ani lékař neví, kdo je ve skupině experimentální a kdo ve skupině kontrolní (eliminace zkreslení)</a:t>
            </a:r>
          </a:p>
        </p:txBody>
      </p:sp>
    </p:spTree>
    <p:extLst>
      <p:ext uri="{BB962C8B-B14F-4D97-AF65-F5344CB8AC3E}">
        <p14:creationId xmlns:p14="http://schemas.microsoft.com/office/powerpoint/2010/main" val="11767377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tři základní prvky: 	1) randomizace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				2) dojitý slepý pokus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				3) srovnání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 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- předmětem studia jsou jednotlivci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- problémy: např. etická stránka výzkumu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 </a:t>
            </a:r>
            <a:endParaRPr lang="cs-CZ" b="1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III. KONTROLOVANÉ POKUSY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5942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IV. POPULAČNÍ INTERVENČNÍ STUDIE 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976664"/>
          </a:xfrm>
        </p:spPr>
        <p:txBody>
          <a:bodyPr>
            <a:normAutofit fontScale="32500" lnSpcReduction="20000"/>
          </a:bodyPr>
          <a:lstStyle/>
          <a:p>
            <a:pPr>
              <a:spcBef>
                <a:spcPts val="0"/>
              </a:spcBef>
            </a:pPr>
            <a:r>
              <a:rPr lang="cs-CZ" sz="6200" dirty="0" smtClean="0"/>
              <a:t>Konečná fáze průkazu platnosti hypotézy o etiologii nemoci.</a:t>
            </a:r>
          </a:p>
          <a:p>
            <a:pPr>
              <a:spcBef>
                <a:spcPts val="0"/>
              </a:spcBef>
            </a:pPr>
            <a:endParaRPr lang="cs-CZ" sz="6200" dirty="0"/>
          </a:p>
          <a:p>
            <a:pPr>
              <a:spcBef>
                <a:spcPts val="0"/>
              </a:spcBef>
            </a:pPr>
            <a:r>
              <a:rPr lang="cs-CZ" sz="6200" dirty="0" smtClean="0"/>
              <a:t>Jde již o realizaci preventivního opatření, které si zachovává podobu experimentální prospektivní studie.</a:t>
            </a:r>
          </a:p>
          <a:p>
            <a:pPr>
              <a:spcBef>
                <a:spcPts val="0"/>
              </a:spcBef>
            </a:pPr>
            <a:endParaRPr lang="cs-CZ" sz="6200" dirty="0"/>
          </a:p>
          <a:p>
            <a:pPr>
              <a:spcBef>
                <a:spcPts val="0"/>
              </a:spcBef>
            </a:pPr>
            <a:r>
              <a:rPr lang="cs-CZ" sz="6200" dirty="0" smtClean="0"/>
              <a:t>Do pokusného souboru (populace určitého území) je aktivně vnášen nový umělý element – např.: fluoridace pitné vody ve veřejných zdrojích za účelem prevence zubního kazu.</a:t>
            </a:r>
          </a:p>
          <a:p>
            <a:pPr>
              <a:spcBef>
                <a:spcPts val="0"/>
              </a:spcBef>
            </a:pPr>
            <a:endParaRPr lang="cs-CZ" sz="6200" i="1" dirty="0"/>
          </a:p>
          <a:p>
            <a:pPr>
              <a:spcBef>
                <a:spcPts val="0"/>
              </a:spcBef>
            </a:pPr>
            <a:r>
              <a:rPr lang="cs-CZ" sz="6200" dirty="0" smtClean="0"/>
              <a:t>Po určité době se vyhodnocuje účinnost preventivního opatření – srovnání pokusného a kontrolního souboru (srovnání výskytu zubního kazu v populaci s fluoridovanou a nefluoridovanou pitnou vodou).</a:t>
            </a:r>
            <a:endParaRPr lang="cs-CZ" sz="6200" i="1" dirty="0"/>
          </a:p>
          <a:p>
            <a:pPr marL="0" indent="0">
              <a:spcBef>
                <a:spcPts val="0"/>
              </a:spcBef>
              <a:buNone/>
            </a:pPr>
            <a:endParaRPr lang="cs-CZ" sz="6200" i="1" dirty="0" smtClean="0"/>
          </a:p>
          <a:p>
            <a:pPr>
              <a:spcBef>
                <a:spcPts val="0"/>
              </a:spcBef>
            </a:pPr>
            <a:r>
              <a:rPr lang="cs-CZ" sz="6200" dirty="0"/>
              <a:t>J</a:t>
            </a:r>
            <a:r>
              <a:rPr lang="cs-CZ" sz="6200" dirty="0" smtClean="0"/>
              <a:t>sou </a:t>
            </a:r>
            <a:r>
              <a:rPr lang="cs-CZ" sz="6200" dirty="0"/>
              <a:t>orientovány na zdravé osoby, které jsou vystaveny běžnému působení různých rizikových </a:t>
            </a:r>
            <a:r>
              <a:rPr lang="cs-CZ" sz="6200" dirty="0" smtClean="0"/>
              <a:t>faktorů.</a:t>
            </a:r>
            <a:endParaRPr lang="cs-CZ" sz="6200" b="1" dirty="0"/>
          </a:p>
          <a:p>
            <a:pPr>
              <a:spcBef>
                <a:spcPts val="0"/>
              </a:spcBef>
            </a:pPr>
            <a:r>
              <a:rPr lang="cs-CZ" sz="6200" dirty="0" smtClean="0"/>
              <a:t>Mají </a:t>
            </a:r>
            <a:r>
              <a:rPr lang="cs-CZ" sz="6200" dirty="0"/>
              <a:t>velký rozsah; předmětem studia je předem vymezená </a:t>
            </a:r>
            <a:r>
              <a:rPr lang="cs-CZ" sz="6200" dirty="0" smtClean="0"/>
              <a:t>populace (škola, nemocnice, město, okres).</a:t>
            </a:r>
            <a:endParaRPr lang="cs-CZ" sz="6200" b="1" dirty="0"/>
          </a:p>
          <a:p>
            <a:pPr marL="0" indent="0">
              <a:spcBef>
                <a:spcPts val="0"/>
              </a:spcBef>
              <a:buNone/>
            </a:pPr>
            <a:r>
              <a:rPr lang="cs-CZ" sz="6200" b="1" dirty="0"/>
              <a:t> </a:t>
            </a:r>
          </a:p>
          <a:p>
            <a:pPr>
              <a:spcBef>
                <a:spcPts val="0"/>
              </a:spcBef>
            </a:pPr>
            <a:r>
              <a:rPr lang="cs-CZ" sz="6200" dirty="0" smtClean="0"/>
              <a:t>Nevýhodou je, že je někdy velmi obtížné určit, co bylo dosaženo zavedeným opatřením a co bylo způsobeno jinými vlivy.</a:t>
            </a:r>
            <a:endParaRPr lang="cs-CZ" sz="6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1958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CC"/>
                </a:solidFill>
                <a:latin typeface="Arial Black" pitchFamily="34" charset="0"/>
              </a:rPr>
              <a:t>Úkol</a:t>
            </a:r>
            <a:endParaRPr lang="cs-CZ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Navrhněte, který typ studie by byl nejvhodnější pro zodpovězení následujících otázek. Popište, jak by </a:t>
            </a:r>
            <a:r>
              <a:rPr lang="cs-CZ" sz="2000" b="1"/>
              <a:t>studie </a:t>
            </a:r>
            <a:r>
              <a:rPr lang="cs-CZ" sz="2000" b="1" smtClean="0"/>
              <a:t>probíhala.</a:t>
            </a:r>
          </a:p>
          <a:p>
            <a:pPr marL="0" indent="0">
              <a:buNone/>
            </a:pPr>
            <a:endParaRPr lang="cs-CZ" sz="2000" b="1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Způsobují </a:t>
            </a:r>
            <a:r>
              <a:rPr lang="cs-CZ" sz="2000" dirty="0"/>
              <a:t>mnohočetná ultrazvuková vyšetření v těhotenství vrozené srdeční vady</a:t>
            </a:r>
            <a:r>
              <a:rPr lang="cs-CZ" sz="2000" dirty="0" smtClean="0"/>
              <a:t>?</a:t>
            </a:r>
            <a:endParaRPr lang="cs-CZ" sz="2000" dirty="0"/>
          </a:p>
          <a:p>
            <a:pPr>
              <a:spcBef>
                <a:spcPts val="0"/>
              </a:spcBef>
            </a:pPr>
            <a:r>
              <a:rPr lang="cs-CZ" sz="2000" dirty="0"/>
              <a:t>Vede znečištění ovzduší ke zvýšenému riziku onemocnění astmatem u dětí?</a:t>
            </a:r>
          </a:p>
          <a:p>
            <a:pPr>
              <a:spcBef>
                <a:spcPts val="0"/>
              </a:spcBef>
            </a:pPr>
            <a:r>
              <a:rPr lang="cs-CZ" sz="2000" dirty="0" smtClean="0"/>
              <a:t>Mají </a:t>
            </a:r>
            <a:r>
              <a:rPr lang="cs-CZ" sz="2000" dirty="0"/>
              <a:t>osoby s krevní skupinou 0 větší riziko vzniku vředové choroby?</a:t>
            </a:r>
          </a:p>
          <a:p>
            <a:pPr>
              <a:spcBef>
                <a:spcPts val="0"/>
              </a:spcBef>
            </a:pPr>
            <a:r>
              <a:rPr lang="cs-CZ" sz="2000" dirty="0" smtClean="0"/>
              <a:t>Jak </a:t>
            </a:r>
            <a:r>
              <a:rPr lang="cs-CZ" sz="2000" dirty="0"/>
              <a:t>velký má účinek fluoridace vody na incidenci zubního kazu u dětí ve věku 10 – 15 let</a:t>
            </a:r>
            <a:r>
              <a:rPr lang="cs-CZ" sz="2000" dirty="0" smtClean="0"/>
              <a:t>?</a:t>
            </a:r>
            <a:endParaRPr lang="cs-CZ" sz="2000" dirty="0"/>
          </a:p>
          <a:p>
            <a:pPr>
              <a:spcBef>
                <a:spcPts val="0"/>
              </a:spcBef>
            </a:pPr>
            <a:r>
              <a:rPr lang="cs-CZ" sz="2000" dirty="0" smtClean="0"/>
              <a:t>Může </a:t>
            </a:r>
            <a:r>
              <a:rPr lang="cs-CZ" sz="2000" dirty="0"/>
              <a:t>pravidelné používání acylpyrinu snížit riziko infarktu srdce a mozkové mrtvice?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 </a:t>
            </a:r>
            <a:r>
              <a:rPr lang="cs-CZ" sz="2000" dirty="0" smtClean="0"/>
              <a:t>Zvyšuje </a:t>
            </a:r>
            <a:r>
              <a:rPr lang="cs-CZ" sz="2000" dirty="0"/>
              <a:t>konzumace kávy u žen riziko vzniku ischemické choroby srdeční?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8985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cap="all" dirty="0" smtClean="0">
                <a:solidFill>
                  <a:srgbClr val="0000CC"/>
                </a:solidFill>
                <a:latin typeface="Arial Black" pitchFamily="34" charset="0"/>
              </a:rPr>
              <a:t>I. deskriptivní studie</a:t>
            </a:r>
            <a:r>
              <a:rPr lang="cs-CZ" b="1" dirty="0" smtClean="0">
                <a:solidFill>
                  <a:srgbClr val="0000FF"/>
                </a:solidFill>
              </a:rPr>
              <a:t/>
            </a:r>
            <a:br>
              <a:rPr lang="cs-CZ" b="1" dirty="0" smtClean="0">
                <a:solidFill>
                  <a:srgbClr val="0000FF"/>
                </a:solidFill>
              </a:rPr>
            </a:b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cs-CZ" sz="3000" dirty="0" smtClean="0"/>
              <a:t>Četnost a frekvence + rozložení nemocí v</a:t>
            </a:r>
            <a:r>
              <a:rPr lang="cs-CZ" sz="3000" dirty="0"/>
              <a:t> </a:t>
            </a:r>
            <a:r>
              <a:rPr lang="cs-CZ" sz="3000" dirty="0" smtClean="0"/>
              <a:t>populaci, a to podle charakteristik </a:t>
            </a:r>
          </a:p>
          <a:p>
            <a:pPr lvl="1"/>
            <a:r>
              <a:rPr lang="cs-CZ" sz="3000" dirty="0"/>
              <a:t>o</a:t>
            </a:r>
            <a:r>
              <a:rPr lang="cs-CZ" sz="3000" dirty="0" smtClean="0"/>
              <a:t>sob (</a:t>
            </a:r>
            <a:r>
              <a:rPr lang="cs-CZ" sz="3000" b="1" dirty="0" smtClean="0"/>
              <a:t>KDO</a:t>
            </a:r>
            <a:r>
              <a:rPr lang="cs-CZ" sz="3000" dirty="0" smtClean="0"/>
              <a:t>), </a:t>
            </a:r>
          </a:p>
          <a:p>
            <a:pPr lvl="1"/>
            <a:r>
              <a:rPr lang="cs-CZ" sz="3000" dirty="0"/>
              <a:t>m</a:t>
            </a:r>
            <a:r>
              <a:rPr lang="cs-CZ" sz="3000" dirty="0" smtClean="0"/>
              <a:t>ísta (</a:t>
            </a:r>
            <a:r>
              <a:rPr lang="cs-CZ" sz="3000" b="1" dirty="0" smtClean="0"/>
              <a:t>KDE</a:t>
            </a:r>
            <a:r>
              <a:rPr lang="cs-CZ" sz="3000" dirty="0" smtClean="0"/>
              <a:t>), </a:t>
            </a:r>
          </a:p>
          <a:p>
            <a:pPr lvl="1"/>
            <a:r>
              <a:rPr lang="cs-CZ" sz="3000" dirty="0" smtClean="0"/>
              <a:t>času (</a:t>
            </a:r>
            <a:r>
              <a:rPr lang="cs-CZ" sz="3000" b="1" dirty="0" smtClean="0"/>
              <a:t>KDY</a:t>
            </a:r>
            <a:r>
              <a:rPr lang="cs-CZ" sz="3000" dirty="0" smtClean="0"/>
              <a:t>)</a:t>
            </a:r>
            <a:r>
              <a:rPr lang="cs-CZ" sz="3000" b="1" dirty="0" smtClean="0"/>
              <a:t> </a:t>
            </a:r>
            <a:r>
              <a:rPr lang="cs-CZ" sz="3000" dirty="0" smtClean="0"/>
              <a:t>je nemocný.</a:t>
            </a:r>
          </a:p>
          <a:p>
            <a:pPr lvl="1"/>
            <a:endParaRPr lang="cs-CZ" sz="3000" dirty="0"/>
          </a:p>
          <a:p>
            <a:r>
              <a:rPr lang="cs-CZ" sz="3000" dirty="0" smtClean="0"/>
              <a:t>Zdroj </a:t>
            </a:r>
            <a:r>
              <a:rPr lang="cs-CZ" sz="3000" dirty="0"/>
              <a:t>hypotéz, ukazují na možné příčinné </a:t>
            </a:r>
            <a:r>
              <a:rPr lang="cs-CZ" sz="3000" dirty="0" smtClean="0"/>
              <a:t>vztahy.</a:t>
            </a:r>
          </a:p>
          <a:p>
            <a:endParaRPr lang="cs-CZ" sz="3000" b="1" dirty="0"/>
          </a:p>
          <a:p>
            <a:r>
              <a:rPr lang="cs-CZ" sz="3000" dirty="0"/>
              <a:t>M</a:t>
            </a:r>
            <a:r>
              <a:rPr lang="cs-CZ" sz="3000" dirty="0" smtClean="0"/>
              <a:t>ohou </a:t>
            </a:r>
            <a:r>
              <a:rPr lang="cs-CZ" sz="3000" dirty="0"/>
              <a:t>být  součástí analytických </a:t>
            </a:r>
            <a:r>
              <a:rPr lang="cs-CZ" sz="3000" dirty="0" smtClean="0"/>
              <a:t>či experimentálních studií</a:t>
            </a:r>
          </a:p>
          <a:p>
            <a:pPr marL="0" indent="0">
              <a:buNone/>
            </a:pPr>
            <a:endParaRPr lang="cs-CZ" sz="3000" dirty="0" smtClean="0"/>
          </a:p>
          <a:p>
            <a:r>
              <a:rPr lang="cs-CZ" sz="3000" dirty="0" smtClean="0"/>
              <a:t>Výsledky lze využít pro organizaci, řízení                     a plánování zdravotnických služeb.</a:t>
            </a:r>
            <a:endParaRPr lang="cs-CZ" sz="3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1328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  <a:latin typeface="Arial Black" pitchFamily="34" charset="0"/>
              </a:rPr>
              <a:t>Otázky k četbě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Co je hlavním cílem studie?</a:t>
            </a:r>
          </a:p>
          <a:p>
            <a:r>
              <a:rPr lang="cs-CZ" sz="2800" dirty="0" smtClean="0"/>
              <a:t>Jaká je základní hypotéza?</a:t>
            </a:r>
          </a:p>
          <a:p>
            <a:r>
              <a:rPr lang="cs-CZ" sz="2800" dirty="0" smtClean="0"/>
              <a:t>Jaký kauzální vztah je testován?</a:t>
            </a:r>
          </a:p>
          <a:p>
            <a:r>
              <a:rPr lang="cs-CZ" sz="2800" dirty="0" smtClean="0"/>
              <a:t>Kdo jsou účastníci studie? (kritéria výběru, úspěšnost oslovení, kolik lidí ze studie vypadlo)</a:t>
            </a:r>
          </a:p>
          <a:p>
            <a:r>
              <a:rPr lang="cs-CZ" sz="2800" dirty="0" smtClean="0"/>
              <a:t>Jak byl definován výsledný stav (např. nemoc)?</a:t>
            </a:r>
          </a:p>
          <a:p>
            <a:r>
              <a:rPr lang="cs-CZ" sz="2800" dirty="0" smtClean="0"/>
              <a:t>Jak byl definován rizikový (protektivní) faktor?</a:t>
            </a:r>
          </a:p>
          <a:p>
            <a:r>
              <a:rPr lang="cs-CZ" sz="2800" dirty="0" smtClean="0"/>
              <a:t>Jaké jsou možné zdroje zkreslení a chyb?</a:t>
            </a:r>
          </a:p>
          <a:p>
            <a:r>
              <a:rPr lang="cs-CZ" sz="2800" dirty="0" smtClean="0"/>
              <a:t>Zjistili autoři závislost mezi sledovanými jevy?</a:t>
            </a:r>
          </a:p>
          <a:p>
            <a:r>
              <a:rPr lang="cs-CZ" sz="2800" dirty="0" smtClean="0"/>
              <a:t>Jak lze využít výsledky studie pro zlepšení zdraví populace?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4183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73616" cy="63408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I.a</a:t>
            </a:r>
            <a:r>
              <a:rPr lang="cs-CZ" sz="3200" b="1" dirty="0">
                <a:solidFill>
                  <a:srgbClr val="0000CC"/>
                </a:solidFill>
                <a:latin typeface="Arial Black" pitchFamily="34" charset="0"/>
              </a:rPr>
              <a:t>)</a:t>
            </a:r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 Ekologické (korelační) studie </a:t>
            </a:r>
            <a:r>
              <a:rPr lang="cs-CZ" sz="4000" dirty="0" smtClean="0">
                <a:solidFill>
                  <a:srgbClr val="0000FF"/>
                </a:solidFill>
              </a:rPr>
              <a:t/>
            </a:r>
            <a:br>
              <a:rPr lang="cs-CZ" sz="4000" dirty="0" smtClean="0">
                <a:solidFill>
                  <a:srgbClr val="0000FF"/>
                </a:solidFill>
              </a:rPr>
            </a:br>
            <a:endParaRPr lang="cs-CZ" sz="4000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712968" cy="62646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600" dirty="0" smtClean="0"/>
              <a:t>Předmětem </a:t>
            </a:r>
            <a:r>
              <a:rPr lang="cs-CZ" sz="2600" dirty="0"/>
              <a:t>studia jsou </a:t>
            </a:r>
            <a:r>
              <a:rPr lang="cs-CZ" sz="2600" b="1" dirty="0"/>
              <a:t>populační celky</a:t>
            </a:r>
            <a:r>
              <a:rPr lang="cs-CZ" sz="2600" dirty="0"/>
              <a:t>  (školy, města, okresy </a:t>
            </a:r>
            <a:r>
              <a:rPr lang="cs-CZ" sz="2600" dirty="0" smtClean="0"/>
              <a:t>…).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endParaRPr lang="cs-CZ" sz="2600" dirty="0"/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600" dirty="0" smtClean="0"/>
              <a:t>Zjišťují, zda existuje </a:t>
            </a:r>
            <a:r>
              <a:rPr lang="cs-CZ" sz="2600" b="1" dirty="0" smtClean="0"/>
              <a:t>korelace</a:t>
            </a:r>
            <a:r>
              <a:rPr lang="cs-CZ" sz="2600" dirty="0" smtClean="0"/>
              <a:t> (asociace, vztah) mezi rizikovým faktorem a následkem (nemocí, úmrtím.)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endParaRPr lang="cs-CZ" sz="2600" dirty="0" smtClean="0"/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600" dirty="0"/>
              <a:t>Těžiště spočívá ve </a:t>
            </a:r>
            <a:r>
              <a:rPr lang="cs-CZ" sz="2600" b="1" dirty="0"/>
              <a:t>srovnávání</a:t>
            </a:r>
            <a:r>
              <a:rPr lang="cs-CZ" sz="2600" dirty="0"/>
              <a:t> zdravotní situace, a to: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cs-CZ" sz="2600" dirty="0"/>
              <a:t>	a) různých populací v určitém časovém okamžiku 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cs-CZ" sz="2600" dirty="0"/>
              <a:t>	b) jedné populace v různých časových </a:t>
            </a:r>
            <a:r>
              <a:rPr lang="cs-CZ" sz="2600" dirty="0" smtClean="0"/>
              <a:t>obdobích</a:t>
            </a:r>
          </a:p>
        </p:txBody>
      </p:sp>
    </p:spTree>
    <p:extLst>
      <p:ext uri="{BB962C8B-B14F-4D97-AF65-F5344CB8AC3E}">
        <p14:creationId xmlns:p14="http://schemas.microsoft.com/office/powerpoint/2010/main" val="2818696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34082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CC"/>
                </a:solidFill>
                <a:latin typeface="Arial Black" pitchFamily="34" charset="0"/>
              </a:rPr>
              <a:t>I.a) Ekologické (korelační) studie</a:t>
            </a:r>
            <a:endParaRPr lang="cs-CZ" sz="3200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626469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800" b="1" dirty="0" smtClean="0"/>
              <a:t>Většinou se používají, když: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400" b="1" dirty="0" smtClean="0"/>
              <a:t> </a:t>
            </a:r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/>
              <a:t>nejsou k dispozici údaje na úrovni jedinců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400" dirty="0" smtClean="0"/>
              <a:t>    </a:t>
            </a:r>
            <a:r>
              <a:rPr lang="cs-CZ" sz="2000" dirty="0" smtClean="0"/>
              <a:t>(vliv znečištění ovzduší na výskyt nemocí),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400" dirty="0" smtClean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/>
              <a:t>se zajímáme o agregované efekty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/>
              <a:t> </a:t>
            </a:r>
            <a:r>
              <a:rPr lang="cs-CZ" sz="2000" dirty="0" smtClean="0"/>
              <a:t>   (vliv zvýšení spotřební daně na tabákové výrobky na snížení    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/>
              <a:t> </a:t>
            </a:r>
            <a:r>
              <a:rPr lang="cs-CZ" sz="2000" dirty="0" smtClean="0"/>
              <a:t>   spotřeby tabákových výrobků v různých zemích),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400" dirty="0" smtClean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/>
              <a:t>chceme poukázat na možnou souvislost mezi  výskytem rizikového faktoru a výskytem nemoci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400" dirty="0" smtClean="0"/>
              <a:t>    </a:t>
            </a:r>
            <a:r>
              <a:rPr lang="cs-CZ" sz="2000" dirty="0" smtClean="0"/>
              <a:t>(např. konzumace vepřového masa na hlavu a výskyt rakoviny 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/>
              <a:t> </a:t>
            </a:r>
            <a:r>
              <a:rPr lang="cs-CZ" sz="2000" dirty="0" smtClean="0"/>
              <a:t>    tlustého střeva v ČR v průběhu posledních 50 let).</a:t>
            </a:r>
          </a:p>
        </p:txBody>
      </p:sp>
    </p:spTree>
    <p:extLst>
      <p:ext uri="{BB962C8B-B14F-4D97-AF65-F5344CB8AC3E}">
        <p14:creationId xmlns:p14="http://schemas.microsoft.com/office/powerpoint/2010/main" val="718958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00CC"/>
                </a:solidFill>
                <a:latin typeface="Arial Black" pitchFamily="34" charset="0"/>
              </a:rPr>
              <a:t>I.a) Ekologické (korelační) studie</a:t>
            </a:r>
            <a:endParaRPr lang="cs-CZ" sz="32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6048672"/>
          </a:xfrm>
        </p:spPr>
        <p:txBody>
          <a:bodyPr>
            <a:noAutofit/>
          </a:bodyPr>
          <a:lstStyle/>
          <a:p>
            <a:pPr indent="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  <a:buNone/>
            </a:pPr>
            <a:endParaRPr lang="cs-CZ" sz="2400" b="1" dirty="0" smtClean="0">
              <a:solidFill>
                <a:srgbClr val="0000FF"/>
              </a:solidFill>
            </a:endParaRPr>
          </a:p>
          <a:p>
            <a:pPr indent="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cs-CZ" sz="2800" b="1" dirty="0" smtClean="0">
                <a:solidFill>
                  <a:srgbClr val="0000FF"/>
                </a:solidFill>
              </a:rPr>
              <a:t>VÝHODY</a:t>
            </a:r>
            <a:r>
              <a:rPr lang="cs-CZ" sz="2800" b="1" dirty="0">
                <a:solidFill>
                  <a:srgbClr val="0000FF"/>
                </a:solidFill>
              </a:rPr>
              <a:t>:</a:t>
            </a:r>
            <a:r>
              <a:rPr lang="cs-CZ" sz="2800" b="1" dirty="0"/>
              <a:t>     </a:t>
            </a:r>
            <a:r>
              <a:rPr lang="cs-CZ" sz="2800" b="1" dirty="0" smtClean="0"/>
              <a:t> </a:t>
            </a:r>
          </a:p>
          <a:p>
            <a:pPr marL="685800" lvl="1" indent="457200">
              <a:lnSpc>
                <a:spcPct val="80000"/>
              </a:lnSpc>
              <a:spcBef>
                <a:spcPts val="0"/>
              </a:spcBef>
            </a:pPr>
            <a:r>
              <a:rPr lang="cs-CZ" dirty="0" smtClean="0"/>
              <a:t>Jsou relativně rychlé, levné a snadno    </a:t>
            </a:r>
          </a:p>
          <a:p>
            <a:pPr marL="685800" lvl="1" indent="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cs-CZ" dirty="0"/>
              <a:t> </a:t>
            </a:r>
            <a:r>
              <a:rPr lang="cs-CZ" dirty="0" smtClean="0"/>
              <a:t>    proveditelné.</a:t>
            </a:r>
          </a:p>
          <a:p>
            <a:pPr marL="685800" lvl="1" indent="45720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</a:pPr>
            <a:r>
              <a:rPr lang="cs-CZ" dirty="0"/>
              <a:t>J</a:t>
            </a:r>
            <a:r>
              <a:rPr lang="cs-CZ" dirty="0" smtClean="0"/>
              <a:t>sou </a:t>
            </a:r>
            <a:r>
              <a:rPr lang="cs-CZ" dirty="0"/>
              <a:t>zdrojem </a:t>
            </a:r>
            <a:r>
              <a:rPr lang="cs-CZ" dirty="0" smtClean="0"/>
              <a:t>hypotéz </a:t>
            </a:r>
            <a:r>
              <a:rPr lang="cs-CZ" dirty="0"/>
              <a:t>o etiologii </a:t>
            </a:r>
            <a:r>
              <a:rPr lang="cs-CZ" dirty="0" smtClean="0"/>
              <a:t>nemocí.</a:t>
            </a:r>
            <a:endParaRPr lang="cs-CZ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05481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00CC"/>
                </a:solidFill>
                <a:latin typeface="Arial Black" pitchFamily="34" charset="0"/>
              </a:rPr>
              <a:t>I.a) Ekologické (korelační) studie</a:t>
            </a:r>
            <a:endParaRPr lang="cs-CZ" sz="32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6048672"/>
          </a:xfrm>
        </p:spPr>
        <p:txBody>
          <a:bodyPr>
            <a:noAutofit/>
          </a:bodyPr>
          <a:lstStyle/>
          <a:p>
            <a:pPr indent="0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cs-CZ" sz="2800" b="1" dirty="0" smtClean="0">
                <a:solidFill>
                  <a:srgbClr val="0000FF"/>
                </a:solidFill>
              </a:rPr>
              <a:t>NEVÝHODY:</a:t>
            </a:r>
          </a:p>
          <a:p>
            <a:pPr marL="1028700" lvl="1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b="1" dirty="0">
                <a:solidFill>
                  <a:srgbClr val="FF0000"/>
                </a:solidFill>
              </a:rPr>
              <a:t>Nelze je použít pro prokazování příčinné </a:t>
            </a:r>
            <a:r>
              <a:rPr lang="cs-CZ" b="1" dirty="0" smtClean="0">
                <a:solidFill>
                  <a:srgbClr val="FF0000"/>
                </a:solidFill>
              </a:rPr>
              <a:t>závislosti.</a:t>
            </a:r>
            <a:endParaRPr lang="cs-CZ" dirty="0">
              <a:solidFill>
                <a:srgbClr val="FF0000"/>
              </a:solidFill>
            </a:endParaRPr>
          </a:p>
          <a:p>
            <a:pPr marL="1028700" lvl="1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dirty="0" smtClean="0"/>
              <a:t>Poukazují pouze na </a:t>
            </a:r>
            <a:r>
              <a:rPr lang="cs-CZ" b="1" dirty="0" smtClean="0"/>
              <a:t>možný vztah </a:t>
            </a:r>
            <a:r>
              <a:rPr lang="cs-CZ" dirty="0"/>
              <a:t>mezi výskytem rizikového faktoru </a:t>
            </a:r>
            <a:r>
              <a:rPr lang="cs-CZ" dirty="0" smtClean="0"/>
              <a:t>a </a:t>
            </a:r>
            <a:r>
              <a:rPr lang="cs-CZ" dirty="0"/>
              <a:t>nemoci – jsou zdrojem hypotéz, které je nutno prověřit </a:t>
            </a:r>
            <a:r>
              <a:rPr lang="cs-CZ" dirty="0" smtClean="0"/>
              <a:t>v jiných </a:t>
            </a:r>
            <a:r>
              <a:rPr lang="cs-CZ" dirty="0"/>
              <a:t>typech studií</a:t>
            </a:r>
            <a:r>
              <a:rPr lang="cs-CZ" dirty="0" smtClean="0"/>
              <a:t>.</a:t>
            </a:r>
          </a:p>
          <a:p>
            <a:pPr marL="1028700" lvl="1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dirty="0" smtClean="0"/>
              <a:t>Asociace </a:t>
            </a:r>
            <a:r>
              <a:rPr lang="cs-CZ" dirty="0"/>
              <a:t>na populační úrovni nemusí znamenat (a často také </a:t>
            </a:r>
            <a:r>
              <a:rPr lang="cs-CZ" dirty="0" smtClean="0"/>
              <a:t>neznamená) asociaci </a:t>
            </a:r>
            <a:r>
              <a:rPr lang="cs-CZ" dirty="0"/>
              <a:t>na úrovni jedince </a:t>
            </a:r>
            <a:r>
              <a:rPr lang="cs-CZ" dirty="0">
                <a:solidFill>
                  <a:srgbClr val="0000FF"/>
                </a:solidFill>
              </a:rPr>
              <a:t>(ekologické zkreslení</a:t>
            </a:r>
            <a:r>
              <a:rPr lang="cs-CZ" dirty="0" smtClean="0">
                <a:solidFill>
                  <a:srgbClr val="0000FF"/>
                </a:solidFill>
              </a:rPr>
              <a:t>)</a:t>
            </a:r>
            <a:r>
              <a:rPr lang="cs-CZ" dirty="0" smtClean="0"/>
              <a:t>.</a:t>
            </a:r>
          </a:p>
          <a:p>
            <a:pPr marL="1028700" lvl="1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dirty="0" smtClean="0"/>
              <a:t>Přejímá </a:t>
            </a:r>
            <a:r>
              <a:rPr lang="cs-CZ" dirty="0"/>
              <a:t>nedostatky rutinních </a:t>
            </a:r>
            <a:r>
              <a:rPr lang="cs-CZ" dirty="0" smtClean="0"/>
              <a:t>statistik. </a:t>
            </a:r>
          </a:p>
          <a:p>
            <a:pPr marL="1028700" lvl="1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dirty="0" smtClean="0"/>
              <a:t>Využívají  </a:t>
            </a:r>
            <a:r>
              <a:rPr lang="cs-CZ" dirty="0"/>
              <a:t>informace získávané k jiným účelům, tzn. není možno </a:t>
            </a:r>
            <a:r>
              <a:rPr lang="cs-CZ" dirty="0" smtClean="0"/>
              <a:t>získat doplňující informace.  </a:t>
            </a:r>
            <a:endParaRPr lang="cs-CZ" dirty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</a:pPr>
            <a:endParaRPr lang="cs-CZ" sz="28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85563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00CC"/>
                </a:solidFill>
                <a:latin typeface="Arial Black" pitchFamily="34" charset="0"/>
              </a:rPr>
              <a:t>I.a) Ekologické (korelační) studie</a:t>
            </a:r>
            <a:endParaRPr lang="cs-CZ" sz="32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604867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800" dirty="0" smtClean="0"/>
              <a:t>Nejčastěji studie</a:t>
            </a:r>
            <a:r>
              <a:rPr lang="cs-CZ" sz="2800" dirty="0"/>
              <a:t>, které dávají do vztahu údaje o znečištění prostředí v geografických oblastech se zdravotním </a:t>
            </a:r>
            <a:r>
              <a:rPr lang="cs-CZ" sz="2800" dirty="0" smtClean="0"/>
              <a:t>stavem.   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 smtClean="0"/>
              <a:t>Z </a:t>
            </a:r>
            <a:r>
              <a:rPr lang="cs-CZ" sz="2800" dirty="0"/>
              <a:t>nich </a:t>
            </a:r>
            <a:r>
              <a:rPr lang="cs-CZ" sz="2800" dirty="0" smtClean="0"/>
              <a:t>se potom </a:t>
            </a:r>
            <a:r>
              <a:rPr lang="cs-CZ" sz="2800" dirty="0"/>
              <a:t>vyvozují </a:t>
            </a:r>
            <a:r>
              <a:rPr lang="cs-CZ" sz="2800" dirty="0" smtClean="0"/>
              <a:t>hypotézy o možném </a:t>
            </a:r>
            <a:r>
              <a:rPr lang="cs-CZ" sz="2800" dirty="0"/>
              <a:t>škodlivém vlivu znečištění na zdraví. </a:t>
            </a:r>
            <a:endParaRPr lang="cs-CZ" sz="2800" dirty="0" smtClean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6113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I. b) Průřezové (prevalenční) studie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cs-CZ" sz="2800" dirty="0" smtClean="0"/>
              <a:t>Soubor sledovaných osob vytváříme </a:t>
            </a:r>
            <a:r>
              <a:rPr lang="cs-CZ" sz="2800" b="1" dirty="0" smtClean="0">
                <a:solidFill>
                  <a:srgbClr val="FF0000"/>
                </a:solidFill>
              </a:rPr>
              <a:t>náhodným výběrem </a:t>
            </a:r>
            <a:r>
              <a:rPr lang="cs-CZ" sz="2800" dirty="0" smtClean="0"/>
              <a:t>jedinců ze studované populace.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cs-CZ" sz="2800" dirty="0" smtClean="0"/>
              <a:t>Údaje o přítomnosti nemocí a rizikových faktorů u jedinců jsou zjišťovány jednorázově v přesně určeném okamžiku / intervalu.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cs-CZ" sz="28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cs-CZ" sz="2800" dirty="0" smtClean="0"/>
              <a:t>Poskytují informace o </a:t>
            </a:r>
            <a:r>
              <a:rPr lang="cs-CZ" sz="2800" b="1" dirty="0" smtClean="0"/>
              <a:t>prevalenci nemocí               a rizikových faktorů </a:t>
            </a:r>
            <a:r>
              <a:rPr lang="cs-CZ" sz="2800" dirty="0" smtClean="0"/>
              <a:t>ve studované populaci.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94292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1106</Words>
  <Application>Microsoft Office PowerPoint</Application>
  <PresentationFormat>Předvádění na obrazovce (4:3)</PresentationFormat>
  <Paragraphs>252</Paragraphs>
  <Slides>30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systému Office</vt:lpstr>
      <vt:lpstr>   5. SEMINÁŘ    </vt:lpstr>
      <vt:lpstr>Základní typy epidemiologických studií</vt:lpstr>
      <vt:lpstr>I. deskriptivní studie </vt:lpstr>
      <vt:lpstr>I.a) Ekologické (korelační) studie  </vt:lpstr>
      <vt:lpstr>I.a) Ekologické (korelační) studie</vt:lpstr>
      <vt:lpstr>I.a) Ekologické (korelační) studie</vt:lpstr>
      <vt:lpstr>I.a) Ekologické (korelační) studie</vt:lpstr>
      <vt:lpstr>I.a) Ekologické (korelační) studie</vt:lpstr>
      <vt:lpstr>I. b) Průřezové (prevalenční) studie</vt:lpstr>
      <vt:lpstr>I. b) Průřezové (prevalenční) studie</vt:lpstr>
      <vt:lpstr>I. b) Průřezové (prevalenční) studie</vt:lpstr>
      <vt:lpstr>Evropské výběrové šetření o zdraví v ČR</vt:lpstr>
      <vt:lpstr>I. b) Průřezové (prevalenční) studie</vt:lpstr>
      <vt:lpstr>II. ANALYTICKÉ studie </vt:lpstr>
      <vt:lpstr>II.a) studie případů a kontrol </vt:lpstr>
      <vt:lpstr>II.a) studie případů a kontrol </vt:lpstr>
      <vt:lpstr>II.a) studie případů a kontrol </vt:lpstr>
      <vt:lpstr>II.a) studie případů a kontrol </vt:lpstr>
      <vt:lpstr>II.a) studie případů a kontrol </vt:lpstr>
      <vt:lpstr>II.a) studie případů a kontrol </vt:lpstr>
      <vt:lpstr>II.b) kohortové studie </vt:lpstr>
      <vt:lpstr>II.b) kohortové studie </vt:lpstr>
      <vt:lpstr>II.b) kohortové studie </vt:lpstr>
      <vt:lpstr>II.b) kohortové studie </vt:lpstr>
      <vt:lpstr>II.b) kohortové studie </vt:lpstr>
      <vt:lpstr>III. KONTROLOVANÉ POKUSY</vt:lpstr>
      <vt:lpstr>III. KONTROLOVANÉ POKUSY</vt:lpstr>
      <vt:lpstr>IV. POPULAČNÍ INTERVENČNÍ STUDIE </vt:lpstr>
      <vt:lpstr>Úkol</vt:lpstr>
      <vt:lpstr>Otázky k četbě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epidemiologických studií</dc:title>
  <dc:creator>Pavlína Kaňová</dc:creator>
  <cp:lastModifiedBy>Pavlína Kaňová</cp:lastModifiedBy>
  <cp:revision>72</cp:revision>
  <dcterms:created xsi:type="dcterms:W3CDTF">2011-10-11T07:46:13Z</dcterms:created>
  <dcterms:modified xsi:type="dcterms:W3CDTF">2012-10-15T07:45:38Z</dcterms:modified>
</cp:coreProperties>
</file>