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75" r:id="rId2"/>
    <p:sldId id="274" r:id="rId3"/>
    <p:sldId id="261" r:id="rId4"/>
    <p:sldId id="276" r:id="rId5"/>
    <p:sldId id="258" r:id="rId6"/>
    <p:sldId id="259" r:id="rId7"/>
    <p:sldId id="264" r:id="rId8"/>
    <p:sldId id="273" r:id="rId9"/>
    <p:sldId id="265" r:id="rId10"/>
    <p:sldId id="266" r:id="rId11"/>
    <p:sldId id="277" r:id="rId12"/>
    <p:sldId id="278" r:id="rId13"/>
    <p:sldId id="268" r:id="rId14"/>
    <p:sldId id="284" r:id="rId15"/>
    <p:sldId id="279" r:id="rId16"/>
    <p:sldId id="285" r:id="rId17"/>
    <p:sldId id="269" r:id="rId18"/>
    <p:sldId id="280" r:id="rId19"/>
    <p:sldId id="281" r:id="rId20"/>
    <p:sldId id="286" r:id="rId21"/>
    <p:sldId id="270" r:id="rId22"/>
    <p:sldId id="282" r:id="rId23"/>
    <p:sldId id="283" r:id="rId24"/>
    <p:sldId id="272" r:id="rId2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4" autoAdjust="0"/>
    <p:restoredTop sz="94070" autoAdjust="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411D3A-284F-4DC4-8BEB-D0077A8EA5B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21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22622-0C98-4AAA-A55F-B8D1A5FE6151}" type="datetimeFigureOut">
              <a:rPr lang="cs-CZ" smtClean="0"/>
              <a:t>22.10.2012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7B225-D8E2-4D59-86E2-1BE18B1393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2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noProof="0" dirty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9416A-2AA8-476E-BAE8-4311E874094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28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F9584-1BA5-4DFA-AC92-55DA330D75B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07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8CE80-E988-4A7F-9560-C9E3CC144C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725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cs-CZ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76D47-1A9C-4B0A-8B07-723FB9B3942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0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2D050"/>
              </a:buClr>
              <a:buSzPct val="150000"/>
              <a:buFont typeface="Arial" pitchFamily="34" charset="0"/>
              <a:buChar char="•"/>
              <a:defRPr/>
            </a:lvl1pPr>
            <a:lvl2pPr marL="742950" indent="-285750"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lvl2pPr>
            <a:lvl4pPr marL="1371600" indent="0">
              <a:buNone/>
              <a:defRPr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23ED0-2A01-4117-8844-08EE0A9AF78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43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90441-1449-4908-92C5-F9733202A5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27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DBC6B-D048-4C99-958D-37FB30354A7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76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F788-FCD7-44DF-8D8B-381A297C1CE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04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EDDC7-4B79-4F0C-AE00-4AFFF357F3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95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81E36-6E78-4776-8EAB-391BE6B6ABA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85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6E521-5587-495C-8E4B-8DBD2DE83A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73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0AB57-2757-44A3-9A9B-AF6264E9D8E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74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5B7F8B8-464D-4401-8D22-727139D0366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 dirty="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 dirty="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r>
              <a:rPr lang="cs-CZ" sz="3300" dirty="0">
                <a:solidFill>
                  <a:schemeClr val="tx1"/>
                </a:solidFill>
              </a:rPr>
              <a:t>6</a:t>
            </a:r>
            <a:r>
              <a:rPr lang="cs-CZ" sz="3300" dirty="0" smtClean="0">
                <a:solidFill>
                  <a:schemeClr val="tx1"/>
                </a:solidFill>
              </a:rPr>
              <a:t>. </a:t>
            </a:r>
            <a:r>
              <a:rPr lang="cs-CZ" sz="3300" dirty="0">
                <a:solidFill>
                  <a:schemeClr val="tx1"/>
                </a:solidFill>
              </a:rPr>
              <a:t>SEMINÁŘ</a:t>
            </a:r>
            <a:br>
              <a:rPr lang="cs-CZ" sz="3300" dirty="0">
                <a:solidFill>
                  <a:schemeClr val="tx1"/>
                </a:solidFill>
              </a:rPr>
            </a:br>
            <a:endParaRPr lang="cs-CZ" sz="3300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924944"/>
            <a:ext cx="7696200" cy="864096"/>
          </a:xfrm>
          <a:ln w="76200">
            <a:noFill/>
          </a:ln>
        </p:spPr>
        <p:txBody>
          <a:bodyPr/>
          <a:lstStyle/>
          <a:p>
            <a:pPr algn="ctr" eaLnBrk="1" hangingPunct="1">
              <a:spcBef>
                <a:spcPts val="1600"/>
              </a:spcBef>
              <a:buFont typeface="Wingdings" pitchFamily="2" charset="2"/>
              <a:buNone/>
              <a:defRPr/>
            </a:pPr>
            <a:r>
              <a:rPr lang="cs-CZ" sz="4400" b="1" dirty="0" smtClean="0">
                <a:solidFill>
                  <a:schemeClr val="tx2"/>
                </a:solidFill>
                <a:latin typeface="Arial Black" pitchFamily="34" charset="0"/>
              </a:rPr>
              <a:t>RIZIKA</a:t>
            </a:r>
            <a:endParaRPr lang="cs-CZ" sz="4400" dirty="0" smtClean="0">
              <a:solidFill>
                <a:schemeClr val="tx2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562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5"/>
            <a:ext cx="8229600" cy="1008112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Relativní riziko (RR)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1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95536" y="1052736"/>
                <a:ext cx="8435975" cy="576064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 smtClean="0">
                    <a:solidFill>
                      <a:schemeClr val="accent2"/>
                    </a:solidFill>
                  </a:rPr>
                  <a:t>RR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cs-CZ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cs-CZ" sz="2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sz="2400" b="1">
                                <a:solidFill>
                                  <a:schemeClr val="accent2"/>
                                </a:solidFill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cs-CZ" sz="2400" b="1" baseline="-25000">
                                <a:solidFill>
                                  <a:schemeClr val="accent2"/>
                                </a:solidFill>
                              </a:rPr>
                              <m:t>e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cs-CZ" sz="2400" b="1" dirty="0">
                                <a:solidFill>
                                  <a:schemeClr val="accent2"/>
                                </a:solidFill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cs-CZ" sz="2400" b="1" baseline="-25000" dirty="0">
                                <a:solidFill>
                                  <a:schemeClr val="accent2"/>
                                </a:solidFill>
                              </a:rPr>
                              <m:t>0 </m:t>
                            </m:r>
                          </m:den>
                        </m:f>
                      </m:e>
                    </m:box>
                  </m:oMath>
                </a14:m>
                <a:r>
                  <a:rPr lang="cs-CZ" sz="2400" b="1" dirty="0" smtClean="0">
                    <a:solidFill>
                      <a:schemeClr val="accent2"/>
                    </a:solidFill>
                  </a:rPr>
                  <a:t>:</a:t>
                </a:r>
                <a:endParaRPr lang="cs-CZ" sz="2400" baseline="-25000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2400" b="1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 smtClean="0"/>
                  <a:t>RR = 1</a:t>
                </a:r>
                <a:r>
                  <a:rPr lang="cs-CZ" sz="2400" dirty="0" smtClean="0"/>
                  <a:t> … nezávislost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 smtClean="0"/>
                  <a:t>RR </a:t>
                </a:r>
                <a:r>
                  <a:rPr lang="en-US" sz="2400" b="1" dirty="0" smtClean="0"/>
                  <a:t>&gt; 1</a:t>
                </a:r>
                <a:r>
                  <a:rPr lang="cs-CZ" sz="2400" dirty="0" smtClean="0"/>
                  <a:t> … rizikový faktor</a:t>
                </a:r>
                <a:endParaRPr lang="en-US" sz="2400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en-US" sz="2400" b="1" dirty="0" smtClean="0"/>
                  <a:t>RR &lt; 1</a:t>
                </a:r>
                <a:r>
                  <a:rPr lang="cs-CZ" sz="2400" dirty="0" smtClean="0"/>
                  <a:t> … protektivní faktor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1800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dirty="0" smtClean="0"/>
                  <a:t>RR uvádí, </a:t>
                </a:r>
                <a:r>
                  <a:rPr lang="cs-CZ" sz="2400" b="1" dirty="0" smtClean="0">
                    <a:solidFill>
                      <a:schemeClr val="tx2"/>
                    </a:solidFill>
                  </a:rPr>
                  <a:t>kolikrát častěji</a:t>
                </a:r>
                <a:r>
                  <a:rPr lang="cs-CZ" sz="2400" dirty="0" smtClean="0"/>
                  <a:t> se nemoc 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dirty="0" smtClean="0"/>
                  <a:t>vyskytuje ve skupině rizikové než ve skupině 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dirty="0" smtClean="0"/>
                  <a:t>kontrolní.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1800" dirty="0" smtClean="0"/>
              </a:p>
              <a:p>
                <a:pPr marL="0" eaLnBrk="1" hangingPunct="1">
                  <a:lnSpc>
                    <a:spcPct val="90000"/>
                  </a:lnSpc>
                  <a:spcBef>
                    <a:spcPts val="0"/>
                  </a:spcBef>
                  <a:buClr>
                    <a:srgbClr val="FF0000"/>
                  </a:buClr>
                  <a:defRPr/>
                </a:pPr>
                <a:r>
                  <a:rPr lang="cs-CZ" sz="2400" dirty="0" smtClean="0"/>
                  <a:t>K posouzení </a:t>
                </a:r>
                <a:r>
                  <a:rPr lang="cs-CZ" sz="2400" b="1" dirty="0" smtClean="0"/>
                  <a:t>stat. významnosti</a:t>
                </a:r>
                <a:r>
                  <a:rPr lang="cs-CZ" sz="2400" dirty="0" smtClean="0"/>
                  <a:t> </a:t>
                </a:r>
                <a:r>
                  <a:rPr lang="cs-CZ" sz="2400" b="1" dirty="0" smtClean="0"/>
                  <a:t>RR</a:t>
                </a:r>
                <a:r>
                  <a:rPr lang="cs-CZ" sz="2400" dirty="0" smtClean="0"/>
                  <a:t> slouží </a:t>
                </a:r>
                <a:r>
                  <a:rPr lang="cs-CZ" sz="2400" b="1" dirty="0" smtClean="0"/>
                  <a:t>interval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ts val="0"/>
                  </a:spcBef>
                  <a:buClr>
                    <a:srgbClr val="FF0000"/>
                  </a:buClr>
                  <a:buNone/>
                  <a:defRPr/>
                </a:pPr>
                <a:r>
                  <a:rPr lang="cs-CZ" sz="2400" b="1" dirty="0" smtClean="0"/>
                  <a:t>    spolehlivosti</a:t>
                </a:r>
                <a:r>
                  <a:rPr lang="cs-CZ" sz="2400" dirty="0" smtClean="0"/>
                  <a:t>. </a:t>
                </a:r>
                <a:r>
                  <a:rPr lang="cs-CZ" sz="2400" b="1" dirty="0" smtClean="0">
                    <a:solidFill>
                      <a:schemeClr val="accent2"/>
                    </a:solidFill>
                  </a:rPr>
                  <a:t>Pokud nezahrnuje 1 je RR statisticky 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ts val="0"/>
                  </a:spcBef>
                  <a:buClr>
                    <a:srgbClr val="FF0000"/>
                  </a:buClr>
                  <a:buNone/>
                  <a:defRPr/>
                </a:pPr>
                <a:r>
                  <a:rPr lang="cs-CZ" sz="2400" b="1" dirty="0">
                    <a:solidFill>
                      <a:schemeClr val="accent2"/>
                    </a:solidFill>
                  </a:rPr>
                  <a:t> </a:t>
                </a:r>
                <a:r>
                  <a:rPr lang="cs-CZ" sz="2400" b="1" dirty="0" smtClean="0">
                    <a:solidFill>
                      <a:schemeClr val="accent2"/>
                    </a:solidFill>
                  </a:rPr>
                  <a:t>   významné!!!</a:t>
                </a:r>
              </a:p>
              <a:p>
                <a:pPr marL="0" eaLnBrk="1" hangingPunct="1">
                  <a:lnSpc>
                    <a:spcPct val="90000"/>
                  </a:lnSpc>
                  <a:spcBef>
                    <a:spcPts val="0"/>
                  </a:spcBef>
                  <a:buClr>
                    <a:srgbClr val="FF0000"/>
                  </a:buClr>
                  <a:defRPr/>
                </a:pPr>
                <a:r>
                  <a:rPr lang="cs-CZ" sz="2400" b="1" dirty="0" smtClean="0"/>
                  <a:t>Statistická vs. </a:t>
                </a:r>
                <a:r>
                  <a:rPr lang="cs-CZ" sz="2400" b="1" dirty="0" smtClean="0">
                    <a:solidFill>
                      <a:schemeClr val="accent2"/>
                    </a:solidFill>
                  </a:rPr>
                  <a:t>věcná</a:t>
                </a:r>
                <a:r>
                  <a:rPr lang="cs-CZ" sz="2400" b="1" dirty="0" smtClean="0"/>
                  <a:t> významnost</a:t>
                </a:r>
              </a:p>
              <a:p>
                <a:pPr marL="0" eaLnBrk="1" hangingPunct="1">
                  <a:lnSpc>
                    <a:spcPct val="90000"/>
                  </a:lnSpc>
                  <a:spcBef>
                    <a:spcPts val="0"/>
                  </a:spcBef>
                  <a:buFont typeface="Wingdings" pitchFamily="2" charset="2"/>
                  <a:buNone/>
                  <a:defRPr/>
                </a:pPr>
                <a:endParaRPr lang="cs-CZ" sz="2400" b="1" dirty="0" smtClean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7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5536" y="1052736"/>
                <a:ext cx="8435975" cy="5760640"/>
              </a:xfrm>
              <a:blipFill rotWithShape="1">
                <a:blip r:embed="rId2"/>
                <a:stretch>
                  <a:fillRect l="-20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573005"/>
              </p:ext>
            </p:extLst>
          </p:nvPr>
        </p:nvGraphicFramePr>
        <p:xfrm>
          <a:off x="323527" y="1700213"/>
          <a:ext cx="8425186" cy="2886075"/>
        </p:xfrm>
        <a:graphic>
          <a:graphicData uri="http://schemas.openxmlformats.org/drawingml/2006/table">
            <a:tbl>
              <a:tblPr/>
              <a:tblGrid>
                <a:gridCol w="2448273"/>
                <a:gridCol w="2232248"/>
                <a:gridCol w="2039547"/>
                <a:gridCol w="1705118"/>
              </a:tblGrid>
              <a:tr h="13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ano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455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482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1908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98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408472"/>
              </p:ext>
            </p:extLst>
          </p:nvPr>
        </p:nvGraphicFramePr>
        <p:xfrm>
          <a:off x="899592" y="1844824"/>
          <a:ext cx="6720068" cy="2886075"/>
        </p:xfrm>
        <a:graphic>
          <a:graphicData uri="http://schemas.openxmlformats.org/drawingml/2006/table">
            <a:tbl>
              <a:tblPr/>
              <a:tblGrid>
                <a:gridCol w="2448273"/>
                <a:gridCol w="2232248"/>
                <a:gridCol w="2039547"/>
              </a:tblGrid>
              <a:tr h="13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oronární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srdeční nemoc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osoba x čas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sledování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30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54 308,7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60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51 477,5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105 786,2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7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Atributivní riziko (AR) </a:t>
            </a:r>
            <a:br>
              <a:rPr lang="cs-CZ" sz="3200" b="1" dirty="0" smtClean="0">
                <a:latin typeface="Verdana" pitchFamily="34" charset="0"/>
              </a:rPr>
            </a:br>
            <a:r>
              <a:rPr lang="cs-CZ" sz="3200" b="1" dirty="0" smtClean="0">
                <a:latin typeface="Verdana" pitchFamily="34" charset="0"/>
              </a:rPr>
              <a:t>Podíl atributivního rizika (AR%)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28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3200" b="1" dirty="0" smtClean="0">
                <a:solidFill>
                  <a:schemeClr val="accent2"/>
                </a:solidFill>
              </a:rPr>
              <a:t>AR =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e </a:t>
            </a:r>
            <a:r>
              <a:rPr lang="cs-CZ" sz="3200" b="1" dirty="0" smtClean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6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AR = 0 … nezávislost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AR </a:t>
            </a:r>
            <a:r>
              <a:rPr lang="en-US" sz="2400" dirty="0" smtClean="0"/>
              <a:t>&lt; 0 …</a:t>
            </a:r>
            <a:r>
              <a:rPr lang="cs-CZ" sz="2400" dirty="0" smtClean="0"/>
              <a:t> </a:t>
            </a:r>
            <a:r>
              <a:rPr lang="en-US" sz="2400" dirty="0" smtClean="0"/>
              <a:t>protektivn</a:t>
            </a:r>
            <a:r>
              <a:rPr lang="cs-CZ" sz="2400" dirty="0" smtClean="0"/>
              <a:t>í faktor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AR = I</a:t>
            </a:r>
            <a:r>
              <a:rPr lang="cs-CZ" sz="2400" baseline="-25000" dirty="0" smtClean="0"/>
              <a:t>e</a:t>
            </a:r>
            <a:r>
              <a:rPr lang="cs-CZ" sz="2400" dirty="0" smtClean="0"/>
              <a:t> … všechny případy nemoci v rizikové skupině 		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jsou způsobeny sledovaným faktorem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AR udává, kolik nemocných ve skupině rizikové onemocnělo v důsledku sledovaného faktoru.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3200" b="1" dirty="0" smtClean="0">
                <a:solidFill>
                  <a:schemeClr val="accent2"/>
                </a:solidFill>
              </a:rPr>
              <a:t>AR% = (I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e </a:t>
            </a:r>
            <a:r>
              <a:rPr lang="cs-CZ" sz="3200" b="1" dirty="0" smtClean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0</a:t>
            </a:r>
            <a:r>
              <a:rPr lang="cs-CZ" sz="3200" b="1" dirty="0" smtClean="0">
                <a:solidFill>
                  <a:schemeClr val="accent2"/>
                </a:solidFill>
              </a:rPr>
              <a:t>):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e</a:t>
            </a:r>
            <a:r>
              <a:rPr lang="cs-CZ" sz="3200" b="1" dirty="0" smtClean="0">
                <a:solidFill>
                  <a:schemeClr val="accent2"/>
                </a:solidFill>
              </a:rPr>
              <a:t> = AR v 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AR% udává podíl nemocných, kteří ve skupině rizikové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onemocněli v důsledku sledovaného faktoru.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Atributivní riziko (AR) </a:t>
            </a:r>
            <a:br>
              <a:rPr lang="cs-CZ" sz="3200" b="1" dirty="0" smtClean="0">
                <a:latin typeface="Verdana" pitchFamily="34" charset="0"/>
              </a:rPr>
            </a:br>
            <a:r>
              <a:rPr lang="cs-CZ" sz="3200" b="1" dirty="0" smtClean="0">
                <a:latin typeface="Verdana" pitchFamily="34" charset="0"/>
              </a:rPr>
              <a:t>Podíl atributivního rizika (AR%)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19256" cy="5040312"/>
          </a:xfrm>
        </p:spPr>
        <p:txBody>
          <a:bodyPr/>
          <a:lstStyle/>
          <a:p>
            <a:pPr indent="0" eaLnBrk="1" hangingPunct="1">
              <a:buFont typeface="Wingdings" pitchFamily="2" charset="2"/>
              <a:buNone/>
            </a:pPr>
            <a:r>
              <a:rPr lang="cs-CZ" dirty="0" smtClean="0"/>
              <a:t>Za předpokladu kauzálního vztahu nám tyto ukazatele umožňují:</a:t>
            </a:r>
          </a:p>
          <a:p>
            <a:pPr marL="800100" indent="-457200" eaLnBrk="1" hangingPunct="1">
              <a:buClrTx/>
            </a:pPr>
            <a:r>
              <a:rPr lang="cs-CZ" dirty="0" smtClean="0"/>
              <a:t> učinit si názornou </a:t>
            </a:r>
            <a:r>
              <a:rPr lang="cs-CZ" b="1" dirty="0" smtClean="0"/>
              <a:t>představu o snížení nemocnosti </a:t>
            </a:r>
            <a:r>
              <a:rPr lang="cs-CZ" dirty="0" smtClean="0"/>
              <a:t>u exponovaných osob v případě, kdyby se nám podařilo sledovaný faktor eliminovat.</a:t>
            </a:r>
          </a:p>
          <a:p>
            <a:pPr marL="800100" indent="-457200" eaLnBrk="1" hangingPunct="1">
              <a:buClrTx/>
            </a:pPr>
            <a:r>
              <a:rPr lang="cs-CZ" b="1" dirty="0" smtClean="0"/>
              <a:t>odhadnout nadbytečné ztráty </a:t>
            </a:r>
            <a:r>
              <a:rPr lang="cs-CZ" dirty="0" smtClean="0"/>
              <a:t>v důsledku působení rizikového faktoru (jsou mírou rozsahu studovaného zdravotního problému ve skupině exponovaných).</a:t>
            </a:r>
          </a:p>
        </p:txBody>
      </p:sp>
    </p:spTree>
    <p:extLst>
      <p:ext uri="{BB962C8B-B14F-4D97-AF65-F5344CB8AC3E}">
        <p14:creationId xmlns:p14="http://schemas.microsoft.com/office/powerpoint/2010/main" val="35462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770577"/>
              </p:ext>
            </p:extLst>
          </p:nvPr>
        </p:nvGraphicFramePr>
        <p:xfrm>
          <a:off x="323527" y="1700213"/>
          <a:ext cx="8425186" cy="2886075"/>
        </p:xfrm>
        <a:graphic>
          <a:graphicData uri="http://schemas.openxmlformats.org/drawingml/2006/table">
            <a:tbl>
              <a:tblPr/>
              <a:tblGrid>
                <a:gridCol w="2448273"/>
                <a:gridCol w="2232248"/>
                <a:gridCol w="2039547"/>
                <a:gridCol w="1705118"/>
              </a:tblGrid>
              <a:tr h="13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ano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455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482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1908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1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1"/>
            <a:ext cx="8893175" cy="648370"/>
          </a:xfrm>
        </p:spPr>
        <p:txBody>
          <a:bodyPr/>
          <a:lstStyle/>
          <a:p>
            <a:pPr eaLnBrk="1" hangingPunct="1"/>
            <a:r>
              <a:rPr lang="cs-CZ" sz="2600" b="1" dirty="0" smtClean="0">
                <a:latin typeface="Verdana" pitchFamily="34" charset="0"/>
              </a:rPr>
              <a:t>Populační atributivní riziko (PAR)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603" y="1124744"/>
            <a:ext cx="86868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 smtClean="0"/>
              <a:t>I</a:t>
            </a:r>
            <a:r>
              <a:rPr lang="cs-CZ" baseline="-25000" dirty="0" smtClean="0"/>
              <a:t>c </a:t>
            </a:r>
            <a:r>
              <a:rPr lang="cs-CZ" dirty="0" smtClean="0"/>
              <a:t>… incidence v celé cílové populaci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dirty="0" err="1" smtClean="0"/>
              <a:t>P</a:t>
            </a:r>
            <a:r>
              <a:rPr lang="cs-CZ" baseline="-25000" dirty="0" err="1" smtClean="0"/>
              <a:t>e</a:t>
            </a:r>
            <a:r>
              <a:rPr lang="cs-CZ" dirty="0" smtClean="0"/>
              <a:t> … prevalence </a:t>
            </a:r>
            <a:r>
              <a:rPr lang="cs-CZ" dirty="0"/>
              <a:t>exponovaných v celé </a:t>
            </a:r>
            <a:r>
              <a:rPr lang="cs-CZ" dirty="0" smtClean="0"/>
              <a:t>populaci</a:t>
            </a:r>
            <a:endParaRPr lang="cs-CZ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32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3200" b="1" smtClean="0">
                <a:solidFill>
                  <a:schemeClr val="accent2"/>
                </a:solidFill>
              </a:rPr>
              <a:t>PAR </a:t>
            </a:r>
            <a:r>
              <a:rPr lang="cs-CZ" sz="3200" b="1" dirty="0" smtClean="0">
                <a:solidFill>
                  <a:schemeClr val="accent2"/>
                </a:solidFill>
              </a:rPr>
              <a:t>=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c </a:t>
            </a:r>
            <a:r>
              <a:rPr lang="cs-CZ" sz="3200" b="1" dirty="0" smtClean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0            </a:t>
            </a:r>
            <a:r>
              <a:rPr lang="cs-CZ" sz="3200" b="1" dirty="0" smtClean="0">
                <a:solidFill>
                  <a:schemeClr val="accent2"/>
                </a:solidFill>
              </a:rPr>
              <a:t>PAR = AR x </a:t>
            </a:r>
            <a:r>
              <a:rPr lang="cs-CZ" sz="3200" b="1" dirty="0" err="1" smtClean="0">
                <a:solidFill>
                  <a:schemeClr val="accent2"/>
                </a:solidFill>
              </a:rPr>
              <a:t>P</a:t>
            </a:r>
            <a:r>
              <a:rPr lang="cs-CZ" sz="3200" b="1" baseline="-25000" dirty="0" err="1" smtClean="0">
                <a:solidFill>
                  <a:schemeClr val="accent2"/>
                </a:solidFill>
              </a:rPr>
              <a:t>e</a:t>
            </a:r>
            <a:endParaRPr lang="cs-CZ" sz="32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6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PAR udává </a:t>
            </a:r>
            <a:r>
              <a:rPr lang="cs-CZ" sz="2400" b="1" dirty="0" smtClean="0">
                <a:solidFill>
                  <a:schemeClr val="tx2"/>
                </a:solidFill>
              </a:rPr>
              <a:t>počet</a:t>
            </a:r>
            <a:r>
              <a:rPr lang="cs-CZ" sz="2400" dirty="0" smtClean="0">
                <a:solidFill>
                  <a:schemeClr val="tx2"/>
                </a:solidFill>
              </a:rPr>
              <a:t>, tj. kolik nemocných v celé studované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populaci lze připsat na vrub sledovanému faktoru.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 </a:t>
            </a:r>
          </a:p>
          <a:p>
            <a:pPr marL="0" indent="0" eaLnBrk="1" hangingPunct="1"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Pokud sledované soubory jsou náhodným vzorkem celé studované populace, můžeme I</a:t>
            </a:r>
            <a:r>
              <a:rPr lang="cs-CZ" sz="2400" baseline="-25000" dirty="0" smtClean="0">
                <a:solidFill>
                  <a:schemeClr val="tx2"/>
                </a:solidFill>
              </a:rPr>
              <a:t>0  </a:t>
            </a:r>
            <a:r>
              <a:rPr lang="cs-CZ" sz="2400" dirty="0" smtClean="0">
                <a:solidFill>
                  <a:schemeClr val="tx2"/>
                </a:solidFill>
              </a:rPr>
              <a:t>a </a:t>
            </a:r>
            <a:r>
              <a:rPr lang="cs-CZ" sz="2400" dirty="0" err="1" smtClean="0">
                <a:solidFill>
                  <a:schemeClr val="tx2"/>
                </a:solidFill>
              </a:rPr>
              <a:t>P</a:t>
            </a:r>
            <a:r>
              <a:rPr lang="cs-CZ" sz="2400" baseline="-25000" dirty="0" err="1" smtClean="0">
                <a:solidFill>
                  <a:schemeClr val="tx2"/>
                </a:solidFill>
              </a:rPr>
              <a:t>e</a:t>
            </a:r>
            <a:r>
              <a:rPr lang="cs-CZ" sz="2400" baseline="-25000" dirty="0" smtClean="0">
                <a:solidFill>
                  <a:schemeClr val="tx2"/>
                </a:solidFill>
              </a:rPr>
              <a:t> </a:t>
            </a:r>
            <a:r>
              <a:rPr lang="cs-CZ" sz="2400" dirty="0" smtClean="0">
                <a:solidFill>
                  <a:schemeClr val="tx2"/>
                </a:solidFill>
              </a:rPr>
              <a:t>vypočítat z výsledků studie, jinak musíme použít údaje z jiných zdrojů.</a:t>
            </a:r>
            <a:endParaRPr lang="cs-CZ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2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1"/>
            <a:ext cx="8893175" cy="648370"/>
          </a:xfrm>
        </p:spPr>
        <p:txBody>
          <a:bodyPr/>
          <a:lstStyle/>
          <a:p>
            <a:pPr eaLnBrk="1" hangingPunct="1"/>
            <a:r>
              <a:rPr lang="cs-CZ" sz="2600" b="1" dirty="0" smtClean="0">
                <a:latin typeface="Verdana" pitchFamily="34" charset="0"/>
              </a:rPr>
              <a:t/>
            </a:r>
            <a:br>
              <a:rPr lang="cs-CZ" sz="2600" b="1" dirty="0" smtClean="0">
                <a:latin typeface="Verdana" pitchFamily="34" charset="0"/>
              </a:rPr>
            </a:br>
            <a:r>
              <a:rPr lang="cs-CZ" sz="2600" b="1" dirty="0" smtClean="0">
                <a:latin typeface="Verdana" pitchFamily="34" charset="0"/>
              </a:rPr>
              <a:t>Podíl populačního atributivního rizika (PAR%)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3200" b="1" dirty="0" smtClean="0">
                <a:solidFill>
                  <a:schemeClr val="accent2"/>
                </a:solidFill>
              </a:rPr>
              <a:t>PAR% = (I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c </a:t>
            </a:r>
            <a:r>
              <a:rPr lang="cs-CZ" sz="3200" b="1" dirty="0" smtClean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0</a:t>
            </a:r>
            <a:r>
              <a:rPr lang="cs-CZ" sz="3200" b="1" dirty="0" smtClean="0">
                <a:solidFill>
                  <a:schemeClr val="accent2"/>
                </a:solidFill>
              </a:rPr>
              <a:t>): I</a:t>
            </a:r>
            <a:r>
              <a:rPr lang="cs-CZ" sz="3200" b="1" baseline="-25000" dirty="0" smtClean="0">
                <a:solidFill>
                  <a:schemeClr val="accent2"/>
                </a:solidFill>
              </a:rPr>
              <a:t>c</a:t>
            </a:r>
            <a:r>
              <a:rPr lang="cs-CZ" sz="3200" b="1" dirty="0" smtClean="0">
                <a:solidFill>
                  <a:schemeClr val="accent2"/>
                </a:solidFill>
              </a:rPr>
              <a:t> = PAR v 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PAR% udává </a:t>
            </a:r>
            <a:r>
              <a:rPr lang="cs-CZ" sz="2400" b="1" dirty="0" smtClean="0">
                <a:solidFill>
                  <a:schemeClr val="tx2"/>
                </a:solidFill>
              </a:rPr>
              <a:t>podíl</a:t>
            </a:r>
            <a:r>
              <a:rPr lang="cs-CZ" sz="2400" dirty="0" smtClean="0">
                <a:solidFill>
                  <a:schemeClr val="tx2"/>
                </a:solidFill>
              </a:rPr>
              <a:t> nemocných, kteří v celé cílové populaci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onemocněli v důsledku sledovaného faktoru.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cs-CZ" sz="2400" dirty="0">
                <a:solidFill>
                  <a:schemeClr val="tx2"/>
                </a:solidFill>
              </a:rPr>
              <a:t>Pokud sledované soubory jsou náhodným vzorkem celé populace, můžeme I</a:t>
            </a:r>
            <a:r>
              <a:rPr lang="cs-CZ" sz="2400" baseline="-25000" dirty="0">
                <a:solidFill>
                  <a:schemeClr val="tx2"/>
                </a:solidFill>
              </a:rPr>
              <a:t>0  </a:t>
            </a:r>
            <a:r>
              <a:rPr lang="cs-CZ" sz="2400" dirty="0" smtClean="0">
                <a:solidFill>
                  <a:schemeClr val="tx2"/>
                </a:solidFill>
              </a:rPr>
              <a:t>vypočítat </a:t>
            </a:r>
            <a:r>
              <a:rPr lang="cs-CZ" sz="2400" dirty="0">
                <a:solidFill>
                  <a:schemeClr val="tx2"/>
                </a:solidFill>
              </a:rPr>
              <a:t>z výsledků studie, jinak musíme použít údaje z jiných zdrojů.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825408"/>
              </p:ext>
            </p:extLst>
          </p:nvPr>
        </p:nvGraphicFramePr>
        <p:xfrm>
          <a:off x="323527" y="1700213"/>
          <a:ext cx="8425186" cy="2886075"/>
        </p:xfrm>
        <a:graphic>
          <a:graphicData uri="http://schemas.openxmlformats.org/drawingml/2006/table">
            <a:tbl>
              <a:tblPr/>
              <a:tblGrid>
                <a:gridCol w="2448273"/>
                <a:gridCol w="2232248"/>
                <a:gridCol w="2039547"/>
                <a:gridCol w="1705118"/>
              </a:tblGrid>
              <a:tr h="13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ano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455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482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1908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4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b="1" dirty="0" smtClean="0">
                <a:latin typeface="Verdana" pitchFamily="34" charset="0"/>
              </a:rPr>
              <a:t>Míry rizika </a:t>
            </a:r>
            <a:br>
              <a:rPr lang="cs-CZ" sz="4000" b="1" dirty="0" smtClean="0">
                <a:latin typeface="Verdana" pitchFamily="34" charset="0"/>
              </a:rPr>
            </a:br>
            <a:r>
              <a:rPr lang="cs-CZ" sz="4000" b="1" dirty="0" smtClean="0">
                <a:latin typeface="Verdana" pitchFamily="34" charset="0"/>
              </a:rPr>
              <a:t>v retrospektivních studiích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632" y="1844824"/>
            <a:ext cx="8686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Odhad relativní riziko: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err="1" smtClean="0"/>
              <a:t>Odds</a:t>
            </a:r>
            <a:r>
              <a:rPr lang="cs-CZ" dirty="0" smtClean="0"/>
              <a:t> ratio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Vypovídá o </a:t>
            </a:r>
            <a:r>
              <a:rPr lang="cs-CZ" sz="2000" b="1" dirty="0" smtClean="0">
                <a:solidFill>
                  <a:schemeClr val="tx2"/>
                </a:solidFill>
              </a:rPr>
              <a:t>těsnosti vztahu</a:t>
            </a:r>
            <a:r>
              <a:rPr lang="cs-CZ" sz="2000" b="1" dirty="0" smtClean="0"/>
              <a:t> </a:t>
            </a:r>
            <a:r>
              <a:rPr lang="cs-CZ" sz="2000" dirty="0" smtClean="0"/>
              <a:t>mezi rizikovým faktorem a nemocí.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Arial Black" pitchFamily="34" charset="0"/>
              </a:rPr>
              <a:t>Odhad atributivních rizik: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Podíl atributivního rizika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Podíl populačního atributivního rizika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Informují o </a:t>
            </a:r>
            <a:r>
              <a:rPr lang="cs-CZ" sz="2000" b="1" dirty="0" smtClean="0">
                <a:solidFill>
                  <a:schemeClr val="tx2"/>
                </a:solidFill>
              </a:rPr>
              <a:t>počtu, příp. podílu osob</a:t>
            </a:r>
            <a:r>
              <a:rPr lang="cs-CZ" sz="2000" dirty="0" smtClean="0"/>
              <a:t>, které onemocní (nebo zemřou) v důsledku působení sledovaného rizikového faktoru.</a:t>
            </a:r>
          </a:p>
        </p:txBody>
      </p:sp>
    </p:spTree>
    <p:extLst>
      <p:ext uri="{BB962C8B-B14F-4D97-AF65-F5344CB8AC3E}">
        <p14:creationId xmlns:p14="http://schemas.microsoft.com/office/powerpoint/2010/main" val="344315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20706"/>
            <a:ext cx="8229600" cy="1139825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latin typeface="Verdana" pitchFamily="34" charset="0"/>
              </a:rPr>
              <a:t>Epidemiologické metody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29600" cy="4530725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>
              <a:buClr>
                <a:srgbClr val="FF0000"/>
              </a:buClr>
            </a:pPr>
            <a:r>
              <a:rPr lang="cs-CZ" dirty="0" smtClean="0"/>
              <a:t>Posuzování vztahů mezi nemocemi a jejich příčinami a podmínkami vzniku.</a:t>
            </a:r>
          </a:p>
          <a:p>
            <a:pPr eaLnBrk="1" hangingPunct="1">
              <a:buClr>
                <a:srgbClr val="FF0000"/>
              </a:buClr>
            </a:pPr>
            <a:endParaRPr lang="cs-CZ" dirty="0"/>
          </a:p>
          <a:p>
            <a:pPr eaLnBrk="1" hangingPunct="1">
              <a:buClr>
                <a:srgbClr val="FF0000"/>
              </a:buClr>
            </a:pPr>
            <a:r>
              <a:rPr lang="cs-CZ" dirty="0" smtClean="0"/>
              <a:t>Důležitou roli zde má statistika – poskytuje metody pro měření asociace mezi jevy</a:t>
            </a:r>
          </a:p>
          <a:p>
            <a:pPr eaLnBrk="1" hangingPunct="1">
              <a:buClr>
                <a:srgbClr val="FF0000"/>
              </a:buClr>
            </a:pPr>
            <a:endParaRPr lang="cs-CZ" dirty="0" smtClean="0"/>
          </a:p>
          <a:p>
            <a:pPr eaLnBrk="1" hangingPunct="1">
              <a:buClr>
                <a:srgbClr val="FF0000"/>
              </a:buClr>
            </a:pPr>
            <a:r>
              <a:rPr lang="cs-CZ" dirty="0" smtClean="0"/>
              <a:t>Pro posouzení etiologického působení </a:t>
            </a:r>
          </a:p>
          <a:p>
            <a:pPr marL="0" indent="0" eaLnBrk="1" hangingPunct="1">
              <a:buClr>
                <a:srgbClr val="FF0000"/>
              </a:buClr>
              <a:buNone/>
            </a:pPr>
            <a:r>
              <a:rPr lang="cs-CZ" dirty="0" smtClean="0"/>
              <a:t>   i závažnosti studovaných faktorů se   </a:t>
            </a:r>
          </a:p>
          <a:p>
            <a:pPr marL="0" indent="0" eaLnBrk="1" hangingPunct="1">
              <a:buClr>
                <a:srgbClr val="FF000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v epidemiologii </a:t>
            </a:r>
            <a:r>
              <a:rPr lang="cs-CZ" smtClean="0"/>
              <a:t>používají  </a:t>
            </a:r>
            <a:r>
              <a:rPr lang="cs-CZ" dirty="0" smtClean="0"/>
              <a:t>tzv. </a:t>
            </a:r>
            <a:r>
              <a:rPr lang="cs-CZ" b="1" dirty="0" smtClean="0"/>
              <a:t>míry rizika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5"/>
            <a:ext cx="8229600" cy="1008112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latin typeface="Verdana" pitchFamily="34" charset="0"/>
              </a:rPr>
              <a:t>Odhad relativního rizika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41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95536" y="1196752"/>
                <a:ext cx="8435975" cy="576064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 smtClean="0">
                    <a:solidFill>
                      <a:schemeClr val="accent2"/>
                    </a:solidFill>
                  </a:rPr>
                  <a:t>OR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cs-CZ" sz="24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cs-CZ" sz="2400" b="1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sz="2400" b="1">
                                <a:solidFill>
                                  <a:schemeClr val="accent2"/>
                                </a:solidFill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cs-CZ" sz="2400" b="1" baseline="-25000">
                                <a:solidFill>
                                  <a:schemeClr val="accent2"/>
                                </a:solidFill>
                              </a:rPr>
                              <m:t>e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cs-CZ" sz="2400" b="1" dirty="0">
                                <a:solidFill>
                                  <a:schemeClr val="accent2"/>
                                </a:solidFill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cs-CZ" sz="2400" b="1" baseline="-25000" dirty="0">
                                <a:solidFill>
                                  <a:schemeClr val="accent2"/>
                                </a:solidFill>
                              </a:rPr>
                              <m:t>0 </m:t>
                            </m:r>
                          </m:den>
                        </m:f>
                      </m:e>
                    </m:box>
                    <m:r>
                      <a:rPr lang="cs-CZ" sz="2400" b="1" i="0" baseline="-25000" dirty="0" smtClean="0">
                        <a:solidFill>
                          <a:schemeClr val="accent2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sz="2400" baseline="-25000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2400" b="1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 smtClean="0"/>
                  <a:t>Počítá se z incidencí </a:t>
                </a:r>
                <a:r>
                  <a:rPr lang="cs-CZ" sz="2400" b="1" dirty="0" err="1" smtClean="0"/>
                  <a:t>odds</a:t>
                </a:r>
                <a:endParaRPr lang="cs-CZ" sz="2400" b="1" dirty="0" smtClean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2400" b="1" dirty="0" smtClean="0"/>
              </a:p>
              <a:p>
                <a:pPr marL="0" indent="0"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dirty="0" smtClean="0"/>
                  <a:t>OR uvádí, </a:t>
                </a:r>
                <a:r>
                  <a:rPr lang="cs-CZ" sz="2400" b="1" dirty="0" smtClean="0">
                    <a:solidFill>
                      <a:schemeClr val="tx2"/>
                    </a:solidFill>
                  </a:rPr>
                  <a:t>kolikrát častěji</a:t>
                </a:r>
                <a:r>
                  <a:rPr lang="cs-CZ" sz="2400" dirty="0" smtClean="0"/>
                  <a:t> se nemoc vyskytuje ve skupině rizikové než ve skupině kontrolní.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2400" dirty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 smtClean="0"/>
                  <a:t>Předpoklad:</a:t>
                </a:r>
              </a:p>
              <a:p>
                <a:pPr eaLnBrk="1" hangingPunct="1">
                  <a:lnSpc>
                    <a:spcPct val="90000"/>
                  </a:lnSpc>
                  <a:buClrTx/>
                  <a:defRPr/>
                </a:pPr>
                <a:r>
                  <a:rPr lang="cs-CZ" sz="2400" dirty="0" smtClean="0"/>
                  <a:t>Nízká </a:t>
                </a:r>
                <a:r>
                  <a:rPr lang="cs-CZ" sz="2400" dirty="0" smtClean="0"/>
                  <a:t>frekvence nemoci </a:t>
                </a:r>
                <a:r>
                  <a:rPr lang="cs-CZ" sz="2400" dirty="0" smtClean="0"/>
                  <a:t>v populaci (menší než </a:t>
                </a:r>
                <a:r>
                  <a:rPr lang="cs-CZ" sz="2400" dirty="0" smtClean="0"/>
                  <a:t>2%).</a:t>
                </a:r>
                <a:endParaRPr lang="cs-CZ" sz="2400" dirty="0" smtClean="0"/>
              </a:p>
              <a:p>
                <a:pPr eaLnBrk="1" hangingPunct="1">
                  <a:lnSpc>
                    <a:spcPct val="90000"/>
                  </a:lnSpc>
                  <a:buClrTx/>
                  <a:defRPr/>
                </a:pPr>
                <a:r>
                  <a:rPr lang="cs-CZ" sz="2400" dirty="0" smtClean="0"/>
                  <a:t>Oba soubory musí být reprezentativní výběry z příslušných populací základního souboru.</a:t>
                </a:r>
                <a:endParaRPr lang="cs-CZ" sz="1800" dirty="0" smtClean="0"/>
              </a:p>
            </p:txBody>
          </p:sp>
        </mc:Choice>
        <mc:Fallback>
          <p:sp>
            <p:nvSpPr>
              <p:cNvPr id="17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5536" y="1196752"/>
                <a:ext cx="8435975" cy="5760640"/>
              </a:xfrm>
              <a:blipFill rotWithShape="1">
                <a:blip r:embed="rId2"/>
                <a:stretch>
                  <a:fillRect l="-20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06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192591"/>
              </p:ext>
            </p:extLst>
          </p:nvPr>
        </p:nvGraphicFramePr>
        <p:xfrm>
          <a:off x="611560" y="2060848"/>
          <a:ext cx="7993063" cy="2941261"/>
        </p:xfrm>
        <a:graphic>
          <a:graphicData uri="http://schemas.openxmlformats.org/drawingml/2006/table">
            <a:tbl>
              <a:tblPr/>
              <a:tblGrid>
                <a:gridCol w="2664296"/>
                <a:gridCol w="1368078"/>
                <a:gridCol w="2343026"/>
                <a:gridCol w="1617663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+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 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v rodině otce +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v rodině otce -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944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536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466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Odhad podílu atributivního rizika (AR%) v retrospektivních studiích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557338"/>
                <a:ext cx="8686800" cy="5040312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cs-CZ" sz="3200" b="1" dirty="0" smtClean="0">
                    <a:solidFill>
                      <a:schemeClr val="tx1"/>
                    </a:solidFill>
                  </a:rPr>
                  <a:t>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𝐑𝐑</m:t>
                        </m:r>
                        <m:r>
                          <a:rPr lang="cs-CZ" sz="32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32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𝐑𝐑</m:t>
                        </m:r>
                      </m:den>
                    </m:f>
                  </m:oMath>
                </a14:m>
                <a:r>
                  <a:rPr lang="cs-CZ" sz="2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1" i="0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2400" b="1" i="0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r>
                  <a:rPr lang="cs-CZ" sz="2400" b="1" dirty="0" smtClean="0">
                    <a:solidFill>
                      <a:srgbClr val="FF0000"/>
                    </a:solidFill>
                  </a:rPr>
                  <a:t>        </a:t>
                </a:r>
                <a:r>
                  <a:rPr lang="cs-CZ" sz="3200" b="1" dirty="0">
                    <a:solidFill>
                      <a:schemeClr val="accent2"/>
                    </a:solidFill>
                  </a:rPr>
                  <a:t>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𝐎𝐑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𝐎𝐑</m:t>
                        </m:r>
                      </m:den>
                    </m:f>
                  </m:oMath>
                </a14:m>
                <a:r>
                  <a:rPr lang="cs-CZ" sz="32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3200" b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endParaRPr lang="cs-CZ" sz="3200" b="1" dirty="0">
                  <a:solidFill>
                    <a:srgbClr val="FF0000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b="1" dirty="0">
                  <a:solidFill>
                    <a:srgbClr val="FF0000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cs-CZ" sz="2400" dirty="0" smtClean="0">
                    <a:solidFill>
                      <a:schemeClr val="tx2"/>
                    </a:solidFill>
                  </a:rPr>
                  <a:t>Odhad AR% udává podíl nemocných, kteří ve skupině rizikové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cs-CZ" sz="2400" dirty="0" smtClean="0">
                    <a:solidFill>
                      <a:schemeClr val="tx2"/>
                    </a:solidFill>
                  </a:rPr>
                  <a:t>onemocněli v důsledku sledovaného faktoru.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4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557338"/>
                <a:ext cx="8686800" cy="5040312"/>
              </a:xfrm>
              <a:blipFill rotWithShape="1">
                <a:blip r:embed="rId2"/>
                <a:stretch>
                  <a:fillRect l="-1754" r="-2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4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1139825"/>
          </a:xfrm>
        </p:spPr>
        <p:txBody>
          <a:bodyPr/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Odhad podílu populačního atributivního rizika (AR%) v retrospektivních studiích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557338"/>
                <a:ext cx="8686800" cy="5040312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3200" b="1" dirty="0" smtClean="0">
                  <a:solidFill>
                    <a:schemeClr val="accent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cs-CZ" sz="3200" b="1" dirty="0" smtClean="0">
                    <a:solidFill>
                      <a:schemeClr val="tx1"/>
                    </a:solidFill>
                  </a:rPr>
                  <a:t>PAR%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𝐏</m:t>
                        </m:r>
                        <m:r>
                          <a:rPr lang="cs-CZ" sz="3200" b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𝐞</m:t>
                        </m:r>
                        <m:r>
                          <a:rPr lang="cs-CZ" sz="3200" b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 (</m:t>
                        </m:r>
                        <m:r>
                          <a:rPr lang="cs-CZ" sz="32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𝐑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𝐑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𝐏𝐞</m:t>
                        </m:r>
                        <m:r>
                          <a:rPr lang="cs-CZ" sz="3200" b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 (</m:t>
                        </m:r>
                        <m:r>
                          <a:rPr lang="cs-CZ" sz="32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𝐑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𝐑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2400" b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endParaRPr lang="cs-CZ" sz="3200" b="1" dirty="0" smtClean="0">
                  <a:solidFill>
                    <a:schemeClr val="tx1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3200" b="1" dirty="0" smtClean="0">
                  <a:solidFill>
                    <a:schemeClr val="accent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cs-CZ" sz="2400" dirty="0" err="1" smtClean="0"/>
                  <a:t>P</a:t>
                </a:r>
                <a:r>
                  <a:rPr lang="cs-CZ" sz="2400" baseline="-25000" dirty="0" err="1" smtClean="0"/>
                  <a:t>e</a:t>
                </a:r>
                <a:r>
                  <a:rPr lang="cs-CZ" sz="2400" dirty="0" smtClean="0"/>
                  <a:t> = prevalence exponovaných v celé populaci.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3200" b="1" dirty="0">
                  <a:solidFill>
                    <a:schemeClr val="accent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cs-CZ" sz="3200" b="1" dirty="0" smtClean="0">
                    <a:solidFill>
                      <a:schemeClr val="accent2"/>
                    </a:solidFill>
                  </a:rPr>
                  <a:t>PAR%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𝐏</m:t>
                        </m:r>
                        <m:r>
                          <a:rPr lang="cs-CZ" sz="3200" b="1" i="0" baseline="-2500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𝐞</m:t>
                        </m:r>
                        <m:r>
                          <a:rPr lang="cs-CZ" sz="3200" b="1" i="0" baseline="-2500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 (</m:t>
                        </m:r>
                        <m:r>
                          <a:rPr lang="cs-CZ" sz="3200" b="1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𝐎𝐑</m:t>
                        </m:r>
                        <m:r>
                          <a:rPr lang="cs-CZ" sz="3200" b="1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sz="3200" b="1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𝐏</m:t>
                        </m:r>
                        <m:r>
                          <a:rPr lang="cs-CZ" sz="3200" b="1" baseline="-2500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𝐞</m:t>
                        </m:r>
                        <m:r>
                          <a:rPr lang="cs-CZ" sz="3200" b="1" baseline="-25000">
                            <a:solidFill>
                              <a:schemeClr val="accent2"/>
                            </a:solidFill>
                            <a:latin typeface="Cambria Math"/>
                          </a:rPr>
                          <m:t> (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𝐎𝐑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400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1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2400" b="1" i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endParaRPr lang="cs-CZ" sz="2400" b="1" dirty="0">
                  <a:solidFill>
                    <a:srgbClr val="FF0000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  <a:p>
                <a:pPr marL="0" indent="0" eaLnBrk="1" hangingPunct="1">
                  <a:buFont typeface="Wingdings" pitchFamily="2" charset="2"/>
                  <a:buNone/>
                </a:pPr>
                <a:r>
                  <a:rPr lang="cs-CZ" sz="2400" dirty="0" smtClean="0">
                    <a:solidFill>
                      <a:schemeClr val="tx2"/>
                    </a:solidFill>
                  </a:rPr>
                  <a:t>Odhad PAR% udává podíl nemocných, kteří v celé cílové populaci</a:t>
                </a:r>
                <a:r>
                  <a:rPr lang="cs-CZ" sz="2400" dirty="0">
                    <a:solidFill>
                      <a:schemeClr val="tx2"/>
                    </a:solidFill>
                  </a:rPr>
                  <a:t> </a:t>
                </a:r>
                <a:r>
                  <a:rPr lang="cs-CZ" sz="2400" dirty="0" smtClean="0">
                    <a:solidFill>
                      <a:schemeClr val="tx2"/>
                    </a:solidFill>
                  </a:rPr>
                  <a:t>onemocněli v důsledku sledovaného faktoru.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4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557338"/>
                <a:ext cx="8686800" cy="5040312"/>
              </a:xfrm>
              <a:blipFill rotWithShape="1">
                <a:blip r:embed="rId2"/>
                <a:stretch>
                  <a:fillRect l="-1754" b="-8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69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latin typeface="Verdana" pitchFamily="34" charset="0"/>
              </a:rPr>
              <a:t>Výpočet rizik </a:t>
            </a:r>
            <a:br>
              <a:rPr lang="cs-CZ" sz="4000" b="1" dirty="0" smtClean="0">
                <a:latin typeface="Verdana" pitchFamily="34" charset="0"/>
              </a:rPr>
            </a:br>
            <a:r>
              <a:rPr lang="cs-CZ" sz="4000" b="1" dirty="0" smtClean="0">
                <a:latin typeface="Verdana" pitchFamily="34" charset="0"/>
              </a:rPr>
              <a:t>v epidemiologických studiích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Studie, kde přímo měříme incidenci (prospektivní studie)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(tj.  kohortové studie a pokusy)</a:t>
            </a:r>
          </a:p>
          <a:p>
            <a:pPr lvl="1" eaLnBrk="1" hangingPunct="1"/>
            <a:r>
              <a:rPr lang="cs-CZ" dirty="0" smtClean="0"/>
              <a:t>Lze počítat všechna rizika dle uvedených vzorečků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Studie, kde nelze měřit incidenci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(tj. studie případů a kontrol a průřezové studie)</a:t>
            </a:r>
          </a:p>
          <a:p>
            <a:pPr lvl="1" eaLnBrk="1" hangingPunct="1"/>
            <a:r>
              <a:rPr lang="cs-CZ" dirty="0" smtClean="0"/>
              <a:t>	Lze počítat pouze OR, AR% a PAR%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>
                <a:latin typeface="Verdana" pitchFamily="34" charset="0"/>
              </a:rPr>
              <a:t>Kauzální vztahy a statistika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 eaLnBrk="1" hangingPunct="1">
              <a:buClr>
                <a:srgbClr val="FF0000"/>
              </a:buClr>
              <a:buNone/>
            </a:pPr>
            <a:r>
              <a:rPr lang="cs-CZ" b="1" dirty="0" smtClean="0">
                <a:solidFill>
                  <a:srgbClr val="FF0000"/>
                </a:solidFill>
              </a:rPr>
              <a:t>Statistická závislost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není sama o sobě dostatečná k prokázání kauzálního vztahu.</a:t>
            </a:r>
          </a:p>
          <a:p>
            <a:pPr lvl="1" eaLnBrk="1" hangingPunct="1"/>
            <a:r>
              <a:rPr lang="cs-CZ" sz="2800" dirty="0" smtClean="0"/>
              <a:t>Časová následnost</a:t>
            </a:r>
          </a:p>
          <a:p>
            <a:pPr lvl="1" eaLnBrk="1" hangingPunct="1"/>
            <a:r>
              <a:rPr lang="cs-CZ" sz="2800" dirty="0" smtClean="0"/>
              <a:t>Vysvětlitelnost</a:t>
            </a:r>
          </a:p>
          <a:p>
            <a:pPr lvl="1" eaLnBrk="1" hangingPunct="1"/>
            <a:r>
              <a:rPr lang="cs-CZ" sz="2800" dirty="0" smtClean="0"/>
              <a:t>Shoda s ostatními poznatky</a:t>
            </a:r>
          </a:p>
          <a:p>
            <a:pPr lvl="1" eaLnBrk="1" hangingPunct="1"/>
            <a:r>
              <a:rPr lang="cs-CZ" sz="2800" dirty="0" smtClean="0"/>
              <a:t>Síla sociace</a:t>
            </a:r>
          </a:p>
          <a:p>
            <a:pPr lvl="1" eaLnBrk="1" hangingPunct="1"/>
            <a:r>
              <a:rPr lang="cs-CZ" sz="2800" dirty="0" smtClean="0"/>
              <a:t>Vztah dávky a účinku</a:t>
            </a:r>
          </a:p>
          <a:p>
            <a:pPr lvl="1" eaLnBrk="1" hangingPunct="1"/>
            <a:r>
              <a:rPr lang="cs-CZ" sz="2800" dirty="0" smtClean="0"/>
              <a:t>Reverzibilita</a:t>
            </a:r>
          </a:p>
          <a:p>
            <a:pPr lvl="1" eaLnBrk="1" hangingPunct="1"/>
            <a:r>
              <a:rPr lang="cs-CZ" sz="2800" dirty="0" smtClean="0"/>
              <a:t>Uspořádání studie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>
                <a:latin typeface="Verdana" pitchFamily="34" charset="0"/>
              </a:rPr>
              <a:t>Kauzální vztahy a statistika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>
              <a:buClr>
                <a:srgbClr val="FF0000"/>
              </a:buClr>
            </a:pPr>
            <a:r>
              <a:rPr lang="cs-CZ" dirty="0" smtClean="0"/>
              <a:t>Některé vztahy se mohou jevit jako kauzální, i když ve skutečnosti nejsou – </a:t>
            </a:r>
            <a:r>
              <a:rPr lang="cs-CZ" b="1" dirty="0" smtClean="0"/>
              <a:t>náhoda</a:t>
            </a:r>
            <a:r>
              <a:rPr lang="cs-CZ" dirty="0" smtClean="0"/>
              <a:t>, </a:t>
            </a:r>
            <a:r>
              <a:rPr lang="cs-CZ" b="1" dirty="0" smtClean="0"/>
              <a:t>confounding</a:t>
            </a:r>
            <a:r>
              <a:rPr lang="cs-CZ" dirty="0" smtClean="0"/>
              <a:t>, </a:t>
            </a:r>
            <a:r>
              <a:rPr lang="cs-CZ" b="1" dirty="0" smtClean="0"/>
              <a:t>bias</a:t>
            </a:r>
            <a:r>
              <a:rPr lang="cs-CZ" dirty="0" smtClean="0"/>
              <a:t>.</a:t>
            </a:r>
          </a:p>
          <a:p>
            <a:pPr eaLnBrk="1" hangingPunct="1">
              <a:buClr>
                <a:srgbClr val="FF0000"/>
              </a:buClr>
            </a:pPr>
            <a:endParaRPr lang="cs-CZ" dirty="0" smtClean="0"/>
          </a:p>
          <a:p>
            <a:pPr eaLnBrk="1" hangingPunct="1">
              <a:buClr>
                <a:srgbClr val="FF0000"/>
              </a:buClr>
            </a:pPr>
            <a:r>
              <a:rPr lang="cs-CZ" dirty="0" smtClean="0"/>
              <a:t>Pro posouzení etiologického působení </a:t>
            </a:r>
          </a:p>
          <a:p>
            <a:pPr marL="0" indent="0" eaLnBrk="1" hangingPunct="1">
              <a:buClr>
                <a:srgbClr val="FF0000"/>
              </a:buClr>
              <a:buNone/>
            </a:pPr>
            <a:r>
              <a:rPr lang="cs-CZ" dirty="0" smtClean="0"/>
              <a:t>   i závažnosti studovaných faktorů se používají    </a:t>
            </a:r>
          </a:p>
          <a:p>
            <a:pPr marL="0" indent="0" eaLnBrk="1" hangingPunct="1">
              <a:buClr>
                <a:srgbClr val="FF0000"/>
              </a:buClr>
              <a:buNone/>
            </a:pPr>
            <a:r>
              <a:rPr lang="cs-CZ" b="1" dirty="0"/>
              <a:t> </a:t>
            </a:r>
            <a:r>
              <a:rPr lang="cs-CZ" b="1" dirty="0" smtClean="0"/>
              <a:t>  míry rizika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72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12890"/>
            <a:ext cx="8229600" cy="1139825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Riziko v epidemiologii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</a:pPr>
            <a:r>
              <a:rPr lang="cs-CZ" b="1" dirty="0" smtClean="0"/>
              <a:t>pravděpodobnost </a:t>
            </a:r>
            <a:r>
              <a:rPr lang="cs-CZ" dirty="0" smtClean="0"/>
              <a:t>nějaké nepříznivé události (nemoc, komplikace, úmrtí)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</a:pPr>
            <a:r>
              <a:rPr lang="cs-CZ" dirty="0" smtClean="0"/>
              <a:t>k jeho měření a hodnocení lze využít metod </a:t>
            </a:r>
            <a:r>
              <a:rPr lang="cs-CZ" b="1" dirty="0" smtClean="0"/>
              <a:t>matematické statistiky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</a:pPr>
            <a:r>
              <a:rPr lang="cs-CZ" dirty="0" smtClean="0"/>
              <a:t>v termínech teorie pravděpodobnosti je riziko definováno jako </a:t>
            </a:r>
            <a:r>
              <a:rPr lang="cs-CZ" b="1" dirty="0" smtClean="0">
                <a:solidFill>
                  <a:schemeClr val="tx2"/>
                </a:solidFill>
              </a:rPr>
              <a:t>podíl počtu případů, u nichž sledovaný  jev nastal, k celkovému počtu případů, u nichž nastat mohl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</a:pPr>
            <a:r>
              <a:rPr lang="cs-CZ" b="1" dirty="0" smtClean="0"/>
              <a:t>pravděpodobnost se vždy váže k určitému souboru osob a časovému intervalu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Související pojmy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dirty="0" smtClean="0"/>
              <a:t>Rizikový faktor (znak)</a:t>
            </a:r>
          </a:p>
          <a:p>
            <a:pPr eaLnBrk="1" hangingPunct="1">
              <a:buClr>
                <a:srgbClr val="FF0000"/>
              </a:buClr>
            </a:pPr>
            <a:r>
              <a:rPr lang="cs-CZ" sz="2400" dirty="0" smtClean="0">
                <a:solidFill>
                  <a:schemeClr val="tx2"/>
                </a:solidFill>
              </a:rPr>
              <a:t>charakteristika osoby nebo prostředí</a:t>
            </a:r>
            <a:r>
              <a:rPr lang="cs-CZ" sz="2400" dirty="0" smtClean="0"/>
              <a:t>, která přispívá ke vzniku poruchy zdraví nebo ke zhoršení zdravotního stavu.</a:t>
            </a:r>
          </a:p>
          <a:p>
            <a:pPr eaLnBrk="1" hangingPunct="1">
              <a:buFont typeface="Wingdings" pitchFamily="2" charset="2"/>
              <a:buNone/>
            </a:pPr>
            <a:endParaRPr lang="cs-CZ" sz="1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 smtClean="0"/>
              <a:t>Riziková skupina</a:t>
            </a:r>
          </a:p>
          <a:p>
            <a:pPr eaLnBrk="1" hangingPunct="1">
              <a:buClr>
                <a:srgbClr val="FF0000"/>
              </a:buClr>
            </a:pPr>
            <a:r>
              <a:rPr lang="cs-CZ" sz="2400" dirty="0" smtClean="0"/>
              <a:t>je tvořena osobami vystavenými působení rizikového faktoru.</a:t>
            </a:r>
          </a:p>
          <a:p>
            <a:pPr eaLnBrk="1" hangingPunct="1">
              <a:buFont typeface="Wingdings" pitchFamily="2" charset="2"/>
              <a:buNone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 smtClean="0"/>
              <a:t>Kontrolní skupina</a:t>
            </a:r>
          </a:p>
          <a:p>
            <a:pPr eaLnBrk="1" hangingPunct="1">
              <a:buClr>
                <a:srgbClr val="FF0000"/>
              </a:buClr>
            </a:pPr>
            <a:r>
              <a:rPr lang="cs-CZ" sz="2400" dirty="0" smtClean="0"/>
              <a:t>skupina osob, která není vystavena působení rizikového faktoru.</a:t>
            </a:r>
          </a:p>
          <a:p>
            <a:pPr eaLnBrk="1" hangingPunct="1"/>
            <a:endParaRPr lang="cs-CZ" sz="2400" dirty="0" smtClean="0"/>
          </a:p>
          <a:p>
            <a:pPr eaLnBrk="1" hangingPunct="1">
              <a:buFont typeface="Wingdings" pitchFamily="2" charset="2"/>
              <a:buNone/>
            </a:pPr>
            <a:endParaRPr lang="cs-CZ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b="1" dirty="0" smtClean="0">
                <a:latin typeface="Verdana" pitchFamily="34" charset="0"/>
              </a:rPr>
              <a:t>Míry rizika v prospektivních studiích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Relativní riziko: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Risk ratio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Rate ratio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Vypovídají o </a:t>
            </a:r>
            <a:r>
              <a:rPr lang="cs-CZ" sz="2000" b="1" dirty="0" smtClean="0">
                <a:solidFill>
                  <a:schemeClr val="tx2"/>
                </a:solidFill>
              </a:rPr>
              <a:t>těsnosti vztahu</a:t>
            </a:r>
            <a:r>
              <a:rPr lang="cs-CZ" sz="2000" b="1" dirty="0" smtClean="0"/>
              <a:t> </a:t>
            </a:r>
            <a:r>
              <a:rPr lang="cs-CZ" sz="2000" dirty="0" smtClean="0"/>
              <a:t>mezi rizikovým faktorem a nemocí.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Arial Black" pitchFamily="34" charset="0"/>
              </a:rPr>
              <a:t>Atributivní rizika: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Atributivní riziko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Podíl atributivního rizika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Populační atributivní riziko</a:t>
            </a:r>
          </a:p>
          <a:p>
            <a:pPr lvl="1" eaLnBrk="1" hangingPunct="1">
              <a:lnSpc>
                <a:spcPct val="80000"/>
              </a:lnSpc>
            </a:pPr>
            <a:r>
              <a:rPr lang="cs-CZ" dirty="0" smtClean="0"/>
              <a:t>Podíl populačního atributivního rizika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Informují o </a:t>
            </a:r>
            <a:r>
              <a:rPr lang="cs-CZ" sz="2000" b="1" dirty="0" smtClean="0">
                <a:solidFill>
                  <a:schemeClr val="tx2"/>
                </a:solidFill>
              </a:rPr>
              <a:t>počtu, příp. podílu osob</a:t>
            </a:r>
            <a:r>
              <a:rPr lang="cs-CZ" sz="2000" dirty="0" smtClean="0"/>
              <a:t>, které onemocní (nebo zemřou) v důsledku působení sledovaného rizikového faktoru.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Výpočet rizik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0000"/>
              </a:buClr>
            </a:pPr>
            <a:r>
              <a:rPr lang="cs-CZ" dirty="0" smtClean="0"/>
              <a:t>Výpočet rizik je založen na </a:t>
            </a:r>
            <a:r>
              <a:rPr lang="cs-CZ" dirty="0" smtClean="0">
                <a:solidFill>
                  <a:schemeClr val="tx2"/>
                </a:solidFill>
              </a:rPr>
              <a:t>srovnání dvou rizik</a:t>
            </a:r>
            <a:r>
              <a:rPr lang="cs-CZ" dirty="0" smtClean="0"/>
              <a:t> (incidencí nemoci nebo úmrtností)  - ve skupině rizikové (exponované) (</a:t>
            </a:r>
            <a:r>
              <a:rPr lang="cs-CZ" b="1" dirty="0" smtClean="0">
                <a:solidFill>
                  <a:schemeClr val="accent2"/>
                </a:solidFill>
              </a:rPr>
              <a:t>I</a:t>
            </a:r>
            <a:r>
              <a:rPr lang="cs-CZ" b="1" baseline="-25000" dirty="0" smtClean="0">
                <a:solidFill>
                  <a:schemeClr val="accent2"/>
                </a:solidFill>
              </a:rPr>
              <a:t>e</a:t>
            </a:r>
            <a:r>
              <a:rPr lang="cs-CZ" dirty="0" smtClean="0"/>
              <a:t>)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a ve skupině kontrolní (</a:t>
            </a:r>
            <a:r>
              <a:rPr lang="cs-CZ" b="1" dirty="0" smtClean="0">
                <a:solidFill>
                  <a:schemeClr val="accent2"/>
                </a:solidFill>
              </a:rPr>
              <a:t>I</a:t>
            </a:r>
            <a:r>
              <a:rPr lang="cs-CZ" b="1" baseline="-25000" dirty="0" smtClean="0">
                <a:solidFill>
                  <a:schemeClr val="accent2"/>
                </a:solidFill>
              </a:rPr>
              <a:t>0</a:t>
            </a:r>
            <a:r>
              <a:rPr lang="cs-CZ" dirty="0" smtClean="0"/>
              <a:t>).</a:t>
            </a:r>
          </a:p>
          <a:p>
            <a:pPr eaLnBrk="1" hangingPunct="1"/>
            <a:endParaRPr lang="cs-CZ" dirty="0" smtClean="0"/>
          </a:p>
          <a:p>
            <a:pPr eaLnBrk="1" hangingPunct="1">
              <a:buClr>
                <a:srgbClr val="FF0000"/>
              </a:buClr>
            </a:pPr>
            <a:r>
              <a:rPr lang="cs-CZ" dirty="0" smtClean="0"/>
              <a:t>Srovnání dvou incidencí lze provést dvojím způsobem – můžeme zjišťovat </a:t>
            </a:r>
            <a:r>
              <a:rPr lang="cs-CZ" dirty="0" smtClean="0">
                <a:solidFill>
                  <a:schemeClr val="tx2"/>
                </a:solidFill>
              </a:rPr>
              <a:t>podíl incidencí (RR)</a:t>
            </a:r>
            <a:r>
              <a:rPr lang="cs-CZ" dirty="0" smtClean="0"/>
              <a:t> nebo jejich </a:t>
            </a:r>
            <a:r>
              <a:rPr lang="cs-CZ" dirty="0" smtClean="0">
                <a:solidFill>
                  <a:schemeClr val="tx2"/>
                </a:solidFill>
              </a:rPr>
              <a:t>rozdíl (AR)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Verdana" pitchFamily="34" charset="0"/>
              </a:rPr>
              <a:t>Relativní riziko (RR)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buClr>
                <a:srgbClr val="FF0000"/>
              </a:buClr>
            </a:pPr>
            <a:r>
              <a:rPr lang="cs-CZ" b="1" dirty="0" smtClean="0">
                <a:solidFill>
                  <a:srgbClr val="FF0000"/>
                </a:solidFill>
              </a:rPr>
              <a:t>Podíl incidencí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ve skupině rizikové a ve skupině kontrolní.</a:t>
            </a:r>
          </a:p>
          <a:p>
            <a:pPr eaLnBrk="1" hangingPunct="1">
              <a:buFont typeface="Wingdings" pitchFamily="2" charset="2"/>
              <a:buNone/>
            </a:pPr>
            <a:endParaRPr lang="cs-CZ" sz="2000" dirty="0" smtClean="0"/>
          </a:p>
          <a:p>
            <a:pPr eaLnBrk="1" hangingPunct="1">
              <a:buClr>
                <a:srgbClr val="FF0000"/>
              </a:buClr>
            </a:pPr>
            <a:r>
              <a:rPr lang="cs-CZ" dirty="0" smtClean="0"/>
              <a:t>Podle toho z jaké incidence je RR počítáno, rozlišujeme:</a:t>
            </a:r>
          </a:p>
          <a:p>
            <a:pPr lvl="1" eaLnBrk="1" hangingPunct="1"/>
            <a:r>
              <a:rPr lang="cs-CZ" b="1" dirty="0" smtClean="0"/>
              <a:t>Risk ratio</a:t>
            </a:r>
            <a:r>
              <a:rPr lang="cs-CZ" dirty="0" smtClean="0"/>
              <a:t> (podíl incidencí risk)</a:t>
            </a:r>
          </a:p>
          <a:p>
            <a:pPr lvl="1" eaLnBrk="1" hangingPunct="1"/>
            <a:r>
              <a:rPr lang="cs-CZ" b="1" dirty="0" smtClean="0"/>
              <a:t>Rate ratio</a:t>
            </a:r>
            <a:r>
              <a:rPr lang="cs-CZ" dirty="0" smtClean="0"/>
              <a:t> (podíl incidencí </a:t>
            </a:r>
            <a:r>
              <a:rPr lang="cs-CZ" dirty="0" err="1" smtClean="0"/>
              <a:t>rate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9">
      <a:dk1>
        <a:srgbClr val="000000"/>
      </a:dk1>
      <a:lt1>
        <a:srgbClr val="FFFFFF"/>
      </a:lt1>
      <a:dk2>
        <a:srgbClr val="0000CC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0000CC"/>
      </a:hlink>
      <a:folHlink>
        <a:srgbClr val="999966"/>
      </a:folHlink>
    </a:clrScheme>
    <a:fontScheme name="Vlastní 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9">
        <a:dk1>
          <a:srgbClr val="000000"/>
        </a:dk1>
        <a:lt1>
          <a:srgbClr val="FFFFFF"/>
        </a:lt1>
        <a:dk2>
          <a:srgbClr val="0000CC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0000CC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902</TotalTime>
  <Words>1025</Words>
  <Application>Microsoft Office PowerPoint</Application>
  <PresentationFormat>Předvádění na obrazovce (4:3)</PresentationFormat>
  <Paragraphs>250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Linky</vt:lpstr>
      <vt:lpstr>      6. SEMINÁŘ </vt:lpstr>
      <vt:lpstr>Epidemiologické metody</vt:lpstr>
      <vt:lpstr>Kauzální vztahy a statistika</vt:lpstr>
      <vt:lpstr>Kauzální vztahy a statistika</vt:lpstr>
      <vt:lpstr>Riziko v epidemiologii</vt:lpstr>
      <vt:lpstr>Související pojmy</vt:lpstr>
      <vt:lpstr>Míry rizika v prospektivních studiích</vt:lpstr>
      <vt:lpstr>Výpočet rizik</vt:lpstr>
      <vt:lpstr>Relativní riziko (RR)</vt:lpstr>
      <vt:lpstr>Relativní riziko (RR)</vt:lpstr>
      <vt:lpstr>Příklad na výpočet rizik</vt:lpstr>
      <vt:lpstr>Příklad na výpočet rizik</vt:lpstr>
      <vt:lpstr>Atributivní riziko (AR)  Podíl atributivního rizika (AR%)</vt:lpstr>
      <vt:lpstr>Atributivní riziko (AR)  Podíl atributivního rizika (AR%)</vt:lpstr>
      <vt:lpstr>Příklad na výpočet rizik</vt:lpstr>
      <vt:lpstr>Populační atributivní riziko (PAR) </vt:lpstr>
      <vt:lpstr> Podíl populačního atributivního rizika (PAR%)</vt:lpstr>
      <vt:lpstr>Příklad na výpočet rizik</vt:lpstr>
      <vt:lpstr>Míry rizika  v retrospektivních studiích</vt:lpstr>
      <vt:lpstr>Odhad relativního rizika</vt:lpstr>
      <vt:lpstr>Příklad na výpočet rizik</vt:lpstr>
      <vt:lpstr>Odhad podílu atributivního rizika (AR%) v retrospektivních studiích</vt:lpstr>
      <vt:lpstr>Odhad podílu populačního atributivního rizika (AR%) v retrospektivních studiích</vt:lpstr>
      <vt:lpstr>Výpočet rizik  v epidemiologických studiích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Rizika</dc:title>
  <dc:creator>Pavlína Kaňová</dc:creator>
  <cp:lastModifiedBy>Pavlína Kaňová</cp:lastModifiedBy>
  <cp:revision>42</cp:revision>
  <cp:lastPrinted>2012-10-22T05:53:23Z</cp:lastPrinted>
  <dcterms:created xsi:type="dcterms:W3CDTF">2006-11-22T11:35:26Z</dcterms:created>
  <dcterms:modified xsi:type="dcterms:W3CDTF">2012-10-22T06:02:20Z</dcterms:modified>
</cp:coreProperties>
</file>