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48"/>
  </p:notesMasterIdLst>
  <p:handoutMasterIdLst>
    <p:handoutMasterId r:id="rId49"/>
  </p:handoutMasterIdLst>
  <p:sldIdLst>
    <p:sldId id="313" r:id="rId2"/>
    <p:sldId id="260" r:id="rId3"/>
    <p:sldId id="259" r:id="rId4"/>
    <p:sldId id="261" r:id="rId5"/>
    <p:sldId id="307" r:id="rId6"/>
    <p:sldId id="262" r:id="rId7"/>
    <p:sldId id="265" r:id="rId8"/>
    <p:sldId id="272" r:id="rId9"/>
    <p:sldId id="263" r:id="rId10"/>
    <p:sldId id="264" r:id="rId11"/>
    <p:sldId id="302" r:id="rId12"/>
    <p:sldId id="266" r:id="rId13"/>
    <p:sldId id="273" r:id="rId14"/>
    <p:sldId id="304" r:id="rId15"/>
    <p:sldId id="274" r:id="rId16"/>
    <p:sldId id="308" r:id="rId17"/>
    <p:sldId id="277" r:id="rId18"/>
    <p:sldId id="278" r:id="rId19"/>
    <p:sldId id="279" r:id="rId20"/>
    <p:sldId id="281" r:id="rId21"/>
    <p:sldId id="298" r:id="rId22"/>
    <p:sldId id="275" r:id="rId23"/>
    <p:sldId id="280" r:id="rId24"/>
    <p:sldId id="283" r:id="rId25"/>
    <p:sldId id="314" r:id="rId26"/>
    <p:sldId id="282" r:id="rId27"/>
    <p:sldId id="311" r:id="rId28"/>
    <p:sldId id="310" r:id="rId29"/>
    <p:sldId id="309" r:id="rId30"/>
    <p:sldId id="296" r:id="rId31"/>
    <p:sldId id="299" r:id="rId32"/>
    <p:sldId id="284" r:id="rId33"/>
    <p:sldId id="286" r:id="rId34"/>
    <p:sldId id="287" r:id="rId35"/>
    <p:sldId id="292" r:id="rId36"/>
    <p:sldId id="293" r:id="rId37"/>
    <p:sldId id="288" r:id="rId38"/>
    <p:sldId id="289" r:id="rId39"/>
    <p:sldId id="290" r:id="rId40"/>
    <p:sldId id="294" r:id="rId41"/>
    <p:sldId id="291" r:id="rId42"/>
    <p:sldId id="297" r:id="rId43"/>
    <p:sldId id="300" r:id="rId44"/>
    <p:sldId id="301" r:id="rId45"/>
    <p:sldId id="295" r:id="rId46"/>
    <p:sldId id="315" r:id="rId4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6" autoAdjust="0"/>
    <p:restoredTop sz="94658" autoAdjust="0"/>
  </p:normalViewPr>
  <p:slideViewPr>
    <p:cSldViewPr>
      <p:cViewPr varScale="1">
        <p:scale>
          <a:sx n="123" d="100"/>
          <a:sy n="123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806572-82D1-4AAB-9C58-E33C5FF67E52}" type="datetimeFigureOut">
              <a:rPr lang="cs-CZ"/>
              <a:pPr>
                <a:defRPr/>
              </a:pPr>
              <a:t>15.11.2012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4477AA9-9462-411F-8CC1-051F11D0701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864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58F911-F3BD-436F-816A-A5C841AEBCE6}" type="datetimeFigureOut">
              <a:rPr lang="cs-CZ"/>
              <a:pPr>
                <a:defRPr/>
              </a:pPr>
              <a:t>15.11.2012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5417D2-53C3-45C2-A260-AEFFC2CCE26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046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7C2E90-4129-4C34-A201-83899E66E18D}" type="slidenum">
              <a:rPr lang="cs-CZ" smtClean="0"/>
              <a:pPr eaLnBrk="1" hangingPunct="1"/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34FF259-5386-4167-A292-917412FA539C}" type="slidenum">
              <a:rPr lang="cs-CZ" smtClean="0"/>
              <a:pPr eaLnBrk="1" hangingPunct="1"/>
              <a:t>31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A6BB4AA-72DA-4F9C-8DB4-7D730032A581}" type="slidenum">
              <a:rPr lang="cs-CZ" smtClean="0"/>
              <a:pPr eaLnBrk="1" hangingPunct="1"/>
              <a:t>32</a:t>
            </a:fld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CE92F-0BB0-4077-BE05-14729B40FC1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06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2A6DE-6BC7-42B7-BB75-842211FD0F8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40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2D0D4-E133-4FC2-AEE1-E103EF47F4A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99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D1A3D-9CD7-48AE-80D2-095369B3585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60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E2C44-ACB3-4286-B66C-17A10484F41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43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B74F6-FD1B-4B4F-BC81-681FBFB5E601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94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A49E5-2B5C-493F-A7FC-7070FF1C991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56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F3F52-6765-499B-B84B-E9AF7AEB063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72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B9317-0513-42E4-BA40-CFECF8D94A6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47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58954-FFF6-48A3-A5F7-7970785A81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16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D737D-772E-4765-8CF6-3F3D719B249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26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35A9B8-D9DE-4243-849A-45B68D45E28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34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sz="3600" dirty="0" smtClean="0"/>
              <a:t>7. </a:t>
            </a:r>
            <a:r>
              <a:rPr lang="cs-CZ" sz="3600" dirty="0"/>
              <a:t>SEMINÁŘ</a:t>
            </a:r>
            <a:br>
              <a:rPr lang="cs-CZ" sz="3600" dirty="0"/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852936"/>
            <a:ext cx="7696200" cy="1368152"/>
          </a:xfrm>
          <a:ln w="76200">
            <a:noFill/>
          </a:ln>
        </p:spPr>
        <p:txBody>
          <a:bodyPr>
            <a:normAutofit/>
          </a:bodyPr>
          <a:lstStyle/>
          <a:p>
            <a:pPr algn="ctr" eaLnBrk="1" hangingPunct="1">
              <a:spcBef>
                <a:spcPts val="45"/>
              </a:spcBef>
              <a:buFont typeface="Wingdings" pitchFamily="2" charset="2"/>
              <a:buNone/>
              <a:defRPr/>
            </a:pPr>
            <a:r>
              <a:rPr lang="cs-CZ" sz="4000" b="1" cap="all" dirty="0" smtClean="0">
                <a:solidFill>
                  <a:srgbClr val="0000CC"/>
                </a:solidFill>
                <a:latin typeface="+mj-lt"/>
                <a:ea typeface="Arial Unicode MS" pitchFamily="34" charset="-128"/>
                <a:cs typeface="Rod" pitchFamily="49" charset="-79"/>
              </a:rPr>
              <a:t>Deskriptivní statistika</a:t>
            </a:r>
            <a:endParaRPr lang="cs-CZ" sz="3200" dirty="0" smtClean="0">
              <a:solidFill>
                <a:srgbClr val="0000CC"/>
              </a:solidFill>
              <a:latin typeface="Garamond" pitchFamily="18" charset="0"/>
            </a:endParaRPr>
          </a:p>
          <a:p>
            <a:pPr marL="0" indent="0" algn="ctr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3700" dirty="0" smtClean="0"/>
          </a:p>
          <a:p>
            <a:pPr marL="0" indent="0" eaLnBrk="1" hangingPunct="1">
              <a:buClr>
                <a:srgbClr val="FF0000"/>
              </a:buClr>
              <a:buSzPct val="100000"/>
              <a:buNone/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/>
          </a:p>
        </p:txBody>
      </p:sp>
      <p:sp>
        <p:nvSpPr>
          <p:cNvPr id="2" name="Obdélník 1"/>
          <p:cNvSpPr/>
          <p:nvPr/>
        </p:nvSpPr>
        <p:spPr bwMode="auto">
          <a:xfrm>
            <a:off x="2915816" y="1196752"/>
            <a:ext cx="72008" cy="457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21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Výběrový soubor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Vypovídá jen o tom základním souboru, ze kterého byl odvozen.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solidFill>
                  <a:srgbClr val="0000CC"/>
                </a:solidFill>
              </a:rPr>
              <a:t>Reprezentativnost</a:t>
            </a:r>
            <a:r>
              <a:rPr lang="cs-CZ" sz="2800" dirty="0" smtClean="0">
                <a:solidFill>
                  <a:srgbClr val="0000CC"/>
                </a:solidFill>
              </a:rPr>
              <a:t> </a:t>
            </a:r>
            <a:r>
              <a:rPr lang="cs-CZ" sz="2800" dirty="0" smtClean="0"/>
              <a:t>výběrového souboru (dobře reprezentuje všechny známé i neznámé charakteristiky základního souboru).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solidFill>
                  <a:srgbClr val="0000CC"/>
                </a:solidFill>
              </a:rPr>
              <a:t>Náhodný výběr </a:t>
            </a:r>
            <a:r>
              <a:rPr lang="cs-CZ" sz="2800" dirty="0" smtClean="0"/>
              <a:t>– je získán postupem, kdy každý prvek základního souboru má na začátku výběru stejnou naději být vybrán.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67544" y="4926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00CC"/>
                </a:solidFill>
              </a:rPr>
              <a:t>Metody náhodného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525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AutoNum type="arabicPeriod"/>
              <a:defRPr/>
            </a:pPr>
            <a:r>
              <a:rPr lang="cs-CZ" sz="2800" b="1" dirty="0" smtClean="0">
                <a:solidFill>
                  <a:srgbClr val="0000CC"/>
                </a:solidFill>
                <a:cs typeface="Times New Roman" charset="0"/>
              </a:rPr>
              <a:t>Prostý náhodný výběr</a:t>
            </a:r>
            <a:r>
              <a:rPr lang="cs-CZ" sz="2800" b="1" dirty="0" smtClean="0">
                <a:cs typeface="Times New Roman" charset="0"/>
              </a:rPr>
              <a:t> </a:t>
            </a:r>
            <a:r>
              <a:rPr lang="cs-CZ" sz="2800" dirty="0" smtClean="0">
                <a:cs typeface="Times New Roman" charset="0"/>
              </a:rPr>
              <a:t>– losováním, pomocí tabulek (generátoru) náhodných čísel.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cs-CZ" sz="2800" b="1" dirty="0" smtClean="0">
                <a:solidFill>
                  <a:srgbClr val="0000CC"/>
                </a:solidFill>
                <a:cs typeface="Times New Roman" charset="0"/>
              </a:rPr>
              <a:t>Náhodný výběr mechanický</a:t>
            </a:r>
            <a:r>
              <a:rPr lang="cs-CZ" sz="2800" dirty="0" smtClean="0">
                <a:solidFill>
                  <a:srgbClr val="0000CC"/>
                </a:solidFill>
                <a:cs typeface="Times New Roman" charset="0"/>
              </a:rPr>
              <a:t> </a:t>
            </a:r>
            <a:r>
              <a:rPr lang="cs-CZ" sz="2800" dirty="0" smtClean="0">
                <a:cs typeface="Times New Roman" charset="0"/>
              </a:rPr>
              <a:t>(systematický) – vytvoříme seznam jednotek,  ze kterého  vybereme např. každou stou osobu , přičemž první osobu vybereme metodou prostého náhodného výběru.</a:t>
            </a:r>
          </a:p>
          <a:p>
            <a:pPr>
              <a:buFont typeface="Wingdings" pitchFamily="2" charset="2"/>
              <a:buAutoNum type="arabicPeriod"/>
              <a:defRPr/>
            </a:pPr>
            <a:r>
              <a:rPr lang="cs-CZ" sz="2800" b="1" dirty="0" smtClean="0">
                <a:solidFill>
                  <a:srgbClr val="0000CC"/>
                </a:solidFill>
                <a:cs typeface="Times New Roman" charset="0"/>
              </a:rPr>
              <a:t>Náhodný výběr oblastní </a:t>
            </a:r>
            <a:r>
              <a:rPr lang="cs-CZ" sz="2800" dirty="0" smtClean="0">
                <a:cs typeface="Times New Roman" charset="0"/>
              </a:rPr>
              <a:t>(stratifikovaný) – rozdělení do oblastí (strat) – např. rozdělíme soubor na muže a ženy a vybíráme prostým NV takový počet mužů a žen, aby byl zachován poměr mužů a žen v základním souboru.</a:t>
            </a:r>
          </a:p>
          <a:p>
            <a:pPr marL="0">
              <a:buFont typeface="Wingdings" pitchFamily="2" charset="2"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Etapy statistického šetřen</a:t>
            </a:r>
            <a:r>
              <a:rPr lang="cs-CZ" dirty="0" smtClean="0">
                <a:solidFill>
                  <a:srgbClr val="0000CC"/>
                </a:solidFill>
              </a:rPr>
              <a:t>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dirty="0" smtClean="0"/>
              <a:t>Plán šetření </a:t>
            </a:r>
            <a:r>
              <a:rPr lang="cs-CZ" sz="2400" dirty="0" smtClean="0"/>
              <a:t>(cíl, studium literatury, statistická jednotka, základní soubor, sledované znaky, způsob a přesnost měření, forma záznamu, způsob a rozsah výběru, statistické zpracování, pracovní a testované hypotézy, přínos a náklady výzkumu, pilotní studie). 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dirty="0" smtClean="0"/>
              <a:t>Sběr dat </a:t>
            </a:r>
            <a:r>
              <a:rPr lang="cs-CZ" sz="2400" dirty="0" smtClean="0"/>
              <a:t>(dodržování pravidel těmi, kdo sběr dat provádějí). 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dirty="0" smtClean="0"/>
              <a:t>Popis a technické zpracování (deskriptivní statistika)</a:t>
            </a:r>
          </a:p>
          <a:p>
            <a:pPr marL="609600" indent="-609600" eaLnBrk="1" hangingPunct="1">
              <a:buFont typeface="Wingdings" pitchFamily="2" charset="2"/>
              <a:buAutoNum type="arabicParenR"/>
            </a:pPr>
            <a:r>
              <a:rPr lang="cs-CZ" dirty="0" smtClean="0"/>
              <a:t>Rozbory a závěry (induktivní statistika)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Dvě základní oblasti statistiky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14888"/>
          </a:xfrm>
        </p:spPr>
        <p:txBody>
          <a:bodyPr/>
          <a:lstStyle/>
          <a:p>
            <a:pPr eaLnBrk="1" hangingPunct="1"/>
            <a:endParaRPr lang="cs-CZ" sz="2800" b="1" dirty="0" smtClean="0"/>
          </a:p>
          <a:p>
            <a:pPr eaLnBrk="1" hangingPunct="1"/>
            <a:r>
              <a:rPr lang="cs-CZ" b="1" dirty="0" smtClean="0">
                <a:solidFill>
                  <a:srgbClr val="FF0000"/>
                </a:solidFill>
                <a:latin typeface="+mj-lt"/>
              </a:rPr>
              <a:t>Popisná statistika</a:t>
            </a:r>
            <a:endParaRPr lang="cs-CZ" dirty="0" smtClean="0">
              <a:solidFill>
                <a:srgbClr val="FF0000"/>
              </a:solidFill>
              <a:latin typeface="+mj-lt"/>
            </a:endParaRPr>
          </a:p>
          <a:p>
            <a:pPr eaLnBrk="1" hangingPunct="1"/>
            <a:endParaRPr lang="cs-CZ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b="1" dirty="0" smtClean="0">
                <a:solidFill>
                  <a:srgbClr val="FF0000"/>
                </a:solidFill>
                <a:latin typeface="+mj-lt"/>
              </a:rPr>
              <a:t>Induktivní statistika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CC"/>
                </a:solidFill>
              </a:rPr>
              <a:t>Deskriptivní statistika - popis dat</a:t>
            </a:r>
          </a:p>
        </p:txBody>
      </p:sp>
      <p:sp>
        <p:nvSpPr>
          <p:cNvPr id="17411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Deskriptivní statistika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statistické třídění</a:t>
            </a:r>
          </a:p>
          <a:p>
            <a:pPr eaLnBrk="1" hangingPunct="1"/>
            <a:r>
              <a:rPr lang="cs-CZ" dirty="0" smtClean="0"/>
              <a:t>prezentace dat </a:t>
            </a:r>
          </a:p>
          <a:p>
            <a:pPr eaLnBrk="1" hangingPunct="1"/>
            <a:r>
              <a:rPr lang="cs-CZ" dirty="0" smtClean="0"/>
              <a:t>statistické charakteristiky </a:t>
            </a:r>
            <a:r>
              <a:rPr lang="cs-CZ" b="1" dirty="0" smtClean="0"/>
              <a:t>	</a:t>
            </a: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Statistické třídění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SzPct val="120000"/>
            </a:pPr>
            <a:r>
              <a:rPr lang="cs-CZ" dirty="0" smtClean="0"/>
              <a:t>zpřehlednění souboru dat</a:t>
            </a:r>
          </a:p>
          <a:p>
            <a:pPr>
              <a:buClr>
                <a:srgbClr val="FF0000"/>
              </a:buClr>
              <a:buSzPct val="120000"/>
            </a:pPr>
            <a:r>
              <a:rPr lang="cs-CZ" dirty="0" smtClean="0"/>
              <a:t>popis struktury souboru</a:t>
            </a:r>
          </a:p>
          <a:p>
            <a:pPr>
              <a:buClr>
                <a:srgbClr val="FF0000"/>
              </a:buClr>
              <a:buSzPct val="120000"/>
            </a:pPr>
            <a:r>
              <a:rPr lang="cs-CZ" dirty="0" smtClean="0"/>
              <a:t>rozložení četností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>
                <a:solidFill>
                  <a:srgbClr val="0000CC"/>
                </a:solidFill>
              </a:rPr>
              <a:t>Způsob třídění závisí na typu veličiny.</a:t>
            </a:r>
            <a:endParaRPr lang="cs-CZ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Třídění: typy veličin (znaků)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2400" dirty="0"/>
              <a:t>Věk, pohlaví, výška hmotnost, VKP, nemoc, vzdělání. kuřáctví</a:t>
            </a:r>
          </a:p>
          <a:p>
            <a:r>
              <a:rPr lang="cs-CZ" sz="2400" dirty="0" smtClean="0"/>
              <a:t>50ti-letý muž, měří 170 cm, váží 90 kg, vitální kapacitu plic má 4,62 l, prodělal zánětlivé plicní onemocnění, má středoškolské vzdělání a je nekuřák.</a:t>
            </a:r>
          </a:p>
          <a:p>
            <a:pPr marL="0" eaLnBrk="1" hangingPunct="1">
              <a:buFont typeface="Wingdings" pitchFamily="2" charset="2"/>
              <a:buNone/>
            </a:pPr>
            <a:endParaRPr lang="cs-CZ" sz="2400" dirty="0"/>
          </a:p>
          <a:p>
            <a:pPr eaLnBrk="1" hangingPunct="1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KVALITATIVNÍ </a:t>
            </a:r>
            <a:r>
              <a:rPr lang="cs-CZ" sz="2400" b="1" dirty="0" smtClean="0">
                <a:solidFill>
                  <a:srgbClr val="FF0000"/>
                </a:solidFill>
              </a:rPr>
              <a:t>	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                 KVANTITATIVNÍ 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lvl="1" indent="0" eaLnBrk="1" hangingPunct="1">
              <a:spcBef>
                <a:spcPts val="272"/>
              </a:spcBef>
              <a:buClr>
                <a:schemeClr val="bg2"/>
              </a:buClr>
              <a:buSzPct val="70000"/>
              <a:buNone/>
              <a:defRPr/>
            </a:pPr>
            <a:r>
              <a:rPr lang="cs-CZ" sz="2400" b="1" dirty="0" smtClean="0"/>
              <a:t>- nominální </a:t>
            </a:r>
            <a:r>
              <a:rPr lang="cs-CZ" sz="2400" b="1" dirty="0"/>
              <a:t>	</a:t>
            </a:r>
            <a:r>
              <a:rPr lang="cs-CZ" sz="2400" b="1" dirty="0" smtClean="0"/>
              <a:t>	      	        - diskrétní </a:t>
            </a:r>
            <a:endParaRPr lang="cs-CZ" sz="2400" dirty="0" smtClean="0"/>
          </a:p>
          <a:p>
            <a:pPr lvl="1">
              <a:defRPr/>
            </a:pPr>
            <a:r>
              <a:rPr lang="cs-CZ" sz="2000" dirty="0" smtClean="0"/>
              <a:t>alternativní 	       	</a:t>
            </a:r>
            <a:r>
              <a:rPr lang="cs-CZ" sz="2400" dirty="0" smtClean="0"/>
              <a:t>        - </a:t>
            </a:r>
            <a:r>
              <a:rPr lang="cs-CZ" sz="2400" b="1" dirty="0" smtClean="0"/>
              <a:t>spojité</a:t>
            </a:r>
            <a:r>
              <a:rPr lang="cs-CZ" sz="2400" dirty="0" smtClean="0"/>
              <a:t> </a:t>
            </a:r>
          </a:p>
          <a:p>
            <a:pPr lvl="1">
              <a:spcBef>
                <a:spcPts val="272"/>
              </a:spcBef>
              <a:defRPr/>
            </a:pPr>
            <a:r>
              <a:rPr lang="cs-CZ" sz="2000" dirty="0" smtClean="0"/>
              <a:t>množné </a:t>
            </a:r>
          </a:p>
          <a:p>
            <a:pPr marL="0" indent="0" eaLnBrk="1" hangingPunct="1">
              <a:spcBef>
                <a:spcPts val="272"/>
              </a:spcBef>
              <a:buNone/>
              <a:defRPr/>
            </a:pPr>
            <a:r>
              <a:rPr lang="cs-CZ" sz="2400" b="1" dirty="0" smtClean="0"/>
              <a:t>- ordinální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Třídění kvalitativních veličin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3450"/>
          </a:xfrm>
        </p:spPr>
        <p:txBody>
          <a:bodyPr/>
          <a:lstStyle/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Kategorie třídění jsou předem dány.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Jde o výčet všech hodnot, kterých může sledovaný znak  nabývat (např. znak vzdělání – hodnoty znaku: ZŠ, SŠ, VŠ).</a:t>
            </a:r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Třídění kvantitativních veličin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cs-CZ" sz="2600" dirty="0" smtClean="0"/>
              <a:t>Vytváříme třídy teprve na základě získaných dat</a:t>
            </a:r>
          </a:p>
          <a:p>
            <a:pPr eaLnBrk="1" hangingPunct="1">
              <a:defRPr/>
            </a:pPr>
            <a:r>
              <a:rPr lang="cs-CZ" sz="2600" dirty="0" smtClean="0"/>
              <a:t>Dochází k </a:t>
            </a:r>
            <a:r>
              <a:rPr lang="cs-CZ" sz="2600" b="1" dirty="0" smtClean="0"/>
              <a:t>redukci dat </a:t>
            </a:r>
            <a:r>
              <a:rPr lang="cs-CZ" sz="2600" dirty="0" smtClean="0"/>
              <a:t>ve prospěch přehlednosti</a:t>
            </a:r>
          </a:p>
          <a:p>
            <a:pPr eaLnBrk="1" hangingPunct="1">
              <a:defRPr/>
            </a:pPr>
            <a:endParaRPr lang="cs-CZ" sz="1200" dirty="0" smtClean="0"/>
          </a:p>
          <a:p>
            <a:pPr eaLnBrk="1" hangingPunct="1">
              <a:defRPr/>
            </a:pPr>
            <a:r>
              <a:rPr lang="cs-CZ" sz="2600" b="1" dirty="0" smtClean="0"/>
              <a:t>Vytváření  intervalů:</a:t>
            </a:r>
            <a:r>
              <a:rPr lang="cs-CZ" sz="2800" b="1" dirty="0" smtClean="0"/>
              <a:t>	</a:t>
            </a:r>
          </a:p>
          <a:p>
            <a:pPr lvl="1" eaLnBrk="1" hangingPunct="1">
              <a:defRPr/>
            </a:pPr>
            <a:r>
              <a:rPr lang="cs-CZ" sz="2200" dirty="0" smtClean="0">
                <a:ea typeface="+mn-ea"/>
                <a:cs typeface="+mn-cs"/>
              </a:rPr>
              <a:t>počet intervalů</a:t>
            </a:r>
          </a:p>
          <a:p>
            <a:pPr lvl="1" eaLnBrk="1" hangingPunct="1">
              <a:defRPr/>
            </a:pPr>
            <a:r>
              <a:rPr lang="cs-CZ" sz="2200" dirty="0" smtClean="0">
                <a:ea typeface="+mn-ea"/>
                <a:cs typeface="+mn-cs"/>
              </a:rPr>
              <a:t>délka intervalů</a:t>
            </a:r>
          </a:p>
          <a:p>
            <a:pPr lvl="1" eaLnBrk="1" hangingPunct="1">
              <a:defRPr/>
            </a:pPr>
            <a:r>
              <a:rPr lang="cs-CZ" sz="2200" dirty="0" smtClean="0">
                <a:ea typeface="+mn-ea"/>
                <a:cs typeface="+mn-cs"/>
              </a:rPr>
              <a:t>hranice intervalů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sz="12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cs-CZ" sz="2600" b="1" dirty="0" smtClean="0"/>
              <a:t>Musíme brát v úvahu:</a:t>
            </a:r>
          </a:p>
          <a:p>
            <a:pPr lvl="1" eaLnBrk="1" hangingPunct="1">
              <a:defRPr/>
            </a:pPr>
            <a:r>
              <a:rPr lang="cs-CZ" sz="2200" dirty="0" smtClean="0">
                <a:ea typeface="+mn-ea"/>
                <a:cs typeface="+mn-cs"/>
              </a:rPr>
              <a:t>počet dat (velikost souboru)</a:t>
            </a:r>
          </a:p>
          <a:p>
            <a:pPr lvl="1" eaLnBrk="1" hangingPunct="1">
              <a:defRPr/>
            </a:pPr>
            <a:r>
              <a:rPr lang="cs-CZ" sz="2200" dirty="0" smtClean="0">
                <a:ea typeface="+mn-ea"/>
                <a:cs typeface="+mn-cs"/>
              </a:rPr>
              <a:t>přesnost měření</a:t>
            </a:r>
          </a:p>
          <a:p>
            <a:pPr lvl="1" eaLnBrk="1" hangingPunct="1">
              <a:defRPr/>
            </a:pPr>
            <a:r>
              <a:rPr lang="cs-CZ" sz="2200" dirty="0" smtClean="0">
                <a:ea typeface="+mn-ea"/>
                <a:cs typeface="+mn-cs"/>
              </a:rPr>
              <a:t>cíl třídění</a:t>
            </a: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Statistika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Nedostatečná znalost cílů, metod a možností statistiky</a:t>
            </a:r>
          </a:p>
          <a:p>
            <a:pPr lvl="1" eaLnBrk="1" hangingPunct="1"/>
            <a:r>
              <a:rPr lang="cs-CZ" sz="2400" dirty="0" smtClean="0"/>
              <a:t>Nezájem a nedůvěra</a:t>
            </a:r>
          </a:p>
          <a:p>
            <a:pPr marL="471487" lvl="1" indent="0" eaLnBrk="1" hangingPunct="1">
              <a:buNone/>
            </a:pPr>
            <a:r>
              <a:rPr lang="cs-CZ" sz="2400" dirty="0"/>
              <a:t>	</a:t>
            </a:r>
            <a:r>
              <a:rPr lang="cs-CZ" sz="2400" dirty="0" smtClean="0"/>
              <a:t>	X</a:t>
            </a:r>
          </a:p>
          <a:p>
            <a:pPr lvl="1" eaLnBrk="1" hangingPunct="1"/>
            <a:r>
              <a:rPr lang="cs-CZ" sz="2400" dirty="0" smtClean="0"/>
              <a:t>Přílišné přeceňování statistiky</a:t>
            </a:r>
          </a:p>
          <a:p>
            <a:pPr lvl="1" eaLnBrk="1" hangingPunct="1"/>
            <a:endParaRPr lang="cs-CZ" sz="2400" dirty="0" smtClean="0"/>
          </a:p>
          <a:p>
            <a:pPr eaLnBrk="1" hangingPunct="1">
              <a:spcBef>
                <a:spcPts val="0"/>
              </a:spcBef>
            </a:pPr>
            <a:r>
              <a:rPr lang="cs-CZ" sz="2800" dirty="0" smtClean="0"/>
              <a:t>„S pomocí statistiky je jednoduché lhát, bez ní  je ale těžké říci pravdu“.</a:t>
            </a:r>
          </a:p>
          <a:p>
            <a:pPr marL="471487" lvl="1" indent="0" eaLnBrk="1" hangingPunct="1">
              <a:spcBef>
                <a:spcPts val="0"/>
              </a:spcBef>
              <a:buNone/>
            </a:pPr>
            <a:r>
              <a:rPr lang="cs-CZ" sz="2400" dirty="0" smtClean="0"/>
              <a:t>							</a:t>
            </a:r>
            <a:r>
              <a:rPr lang="cs-CZ" sz="2400" i="1" dirty="0" smtClean="0"/>
              <a:t>A. Dunkels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lvl="1"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Prezentace dat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5890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dirty="0" smtClean="0"/>
              <a:t>Tab. 1.: Rozložení vitální kapacity plic u 200 mužů ve věku 40-50 let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dirty="0" smtClean="0"/>
              <a:t> (v litrech)</a:t>
            </a:r>
            <a:endParaRPr lang="cs-CZ" sz="1800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graphicFrame>
        <p:nvGraphicFramePr>
          <p:cNvPr id="2867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585672"/>
              </p:ext>
            </p:extLst>
          </p:nvPr>
        </p:nvGraphicFramePr>
        <p:xfrm>
          <a:off x="858838" y="2425700"/>
          <a:ext cx="6765925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Dokument" r:id="rId3" imgW="7188355" imgH="4329735" progId="Word.Document.12">
                  <p:embed/>
                </p:oleObj>
              </mc:Choice>
              <mc:Fallback>
                <p:oleObj name="Dokument" r:id="rId3" imgW="7188355" imgH="4329735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2425700"/>
                        <a:ext cx="6765925" cy="4078288"/>
                      </a:xfrm>
                      <a:prstGeom prst="rect">
                        <a:avLst/>
                      </a:prstGeom>
                      <a:noFill/>
                      <a:ln cmpd="sng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Třídění kvantitativních veličin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200" dirty="0" smtClean="0"/>
              <a:t>Výskyt dětské nemoci podle věku:</a:t>
            </a:r>
            <a:endParaRPr lang="cs-CZ" sz="2800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18802"/>
              </p:ext>
            </p:extLst>
          </p:nvPr>
        </p:nvGraphicFramePr>
        <p:xfrm>
          <a:off x="1547664" y="2060848"/>
          <a:ext cx="2016224" cy="4186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</a:tblGrid>
              <a:tr h="28803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Věk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Abs. četnost</a:t>
                      </a:r>
                      <a:endParaRPr lang="cs-CZ" sz="12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18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43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50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60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36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22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21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9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11-15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14</a:t>
                      </a:r>
                      <a:endParaRPr lang="cs-CZ" sz="1400" dirty="0"/>
                    </a:p>
                  </a:txBody>
                  <a:tcPr/>
                </a:tc>
              </a:tr>
              <a:tr h="3107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16-20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0000CC"/>
                </a:solidFill>
              </a:rPr>
              <a:t>Třídění jednostupňové a vícestupňové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Třídění podle jednoho znaku.</a:t>
            </a:r>
          </a:p>
          <a:p>
            <a:pPr eaLnBrk="1" hangingPunct="1">
              <a:spcBef>
                <a:spcPts val="0"/>
              </a:spcBef>
            </a:pPr>
            <a:r>
              <a:rPr lang="cs-CZ" dirty="0" smtClean="0"/>
              <a:t>Třídění podle dvou a </a:t>
            </a:r>
            <a:r>
              <a:rPr lang="cs-CZ" b="1" dirty="0" smtClean="0"/>
              <a:t>více</a:t>
            </a:r>
            <a:r>
              <a:rPr lang="cs-CZ" sz="3600" dirty="0" smtClean="0"/>
              <a:t> znaků </a:t>
            </a:r>
            <a:r>
              <a:rPr lang="cs-CZ" dirty="0" smtClean="0"/>
              <a:t>současně.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4213" y="3284538"/>
          <a:ext cx="2951162" cy="195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528"/>
                <a:gridCol w="1372634"/>
              </a:tblGrid>
              <a:tr h="365819">
                <a:tc>
                  <a:txBody>
                    <a:bodyPr/>
                    <a:lstStyle/>
                    <a:p>
                      <a:endParaRPr lang="cs-CZ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Nekuřák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Slabý kuřák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60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Silný kuřák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20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  <a:tr h="39630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3" marR="91403" marT="45727" marB="45727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851275" y="3284538"/>
          <a:ext cx="4321176" cy="237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313"/>
                <a:gridCol w="576157"/>
                <a:gridCol w="576157"/>
                <a:gridCol w="576157"/>
                <a:gridCol w="1440392"/>
              </a:tblGrid>
              <a:tr h="365858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ZŠ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VŠ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36585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Nekuřák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640251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Slabý 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640251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Silný kuřák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  <a:tr h="36585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4" marR="91454" marT="45732" marB="4573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Prezentace dat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FF0000"/>
                </a:solidFill>
                <a:latin typeface="+mj-lt"/>
              </a:rPr>
              <a:t>Prezentace dat v tabulkách a grafech</a:t>
            </a:r>
          </a:p>
          <a:p>
            <a:pPr eaLnBrk="1" hangingPunct="1"/>
            <a:r>
              <a:rPr lang="cs-CZ" dirty="0" smtClean="0"/>
              <a:t>Četnost jednotlivých kategorií</a:t>
            </a:r>
          </a:p>
          <a:p>
            <a:pPr eaLnBrk="1" hangingPunct="1"/>
            <a:r>
              <a:rPr lang="cs-CZ" dirty="0" smtClean="0"/>
              <a:t>Tvar rozložení četností</a:t>
            </a:r>
          </a:p>
          <a:p>
            <a:pPr lvl="1" eaLnBrk="1" hangingPunct="1"/>
            <a:r>
              <a:rPr lang="cs-CZ" dirty="0" smtClean="0"/>
              <a:t>Symetrické x asymetrické </a:t>
            </a:r>
          </a:p>
          <a:p>
            <a:pPr lvl="1" eaLnBrk="1" hangingPunct="1"/>
            <a:r>
              <a:rPr lang="cs-CZ" dirty="0" err="1" smtClean="0"/>
              <a:t>Jednovrcholové</a:t>
            </a:r>
            <a:r>
              <a:rPr lang="cs-CZ" dirty="0" smtClean="0"/>
              <a:t> x dvouvrcholové</a:t>
            </a:r>
          </a:p>
          <a:p>
            <a:pPr lvl="1" eaLnBrk="1" hangingPunct="1"/>
            <a:r>
              <a:rPr lang="cs-CZ" dirty="0" smtClean="0"/>
              <a:t>Výpočet ukazatelů polohy (a variability)</a:t>
            </a:r>
          </a:p>
          <a:p>
            <a:pPr lvl="1" eaLnBrk="1" hangingPunct="1"/>
            <a:r>
              <a:rPr lang="cs-CZ" dirty="0" smtClean="0"/>
              <a:t>Výběr vhodného teoretického rozložení četností při odhadu parametrů a testování hypotéz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Prezentace dat v tabulkách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Výsledky třídění uvádíme v tabulkách – tzv. </a:t>
            </a:r>
            <a:r>
              <a:rPr lang="cs-CZ" b="1" dirty="0" smtClean="0"/>
              <a:t>tabulky rozdělení četností.</a:t>
            </a:r>
            <a:endParaRPr lang="cs-CZ" dirty="0" smtClean="0"/>
          </a:p>
          <a:p>
            <a:pPr eaLnBrk="1" hangingPunct="1">
              <a:defRPr/>
            </a:pPr>
            <a:r>
              <a:rPr lang="cs-CZ" b="1" dirty="0" smtClean="0"/>
              <a:t>Četnosti:</a:t>
            </a:r>
            <a:r>
              <a:rPr lang="cs-CZ" dirty="0" smtClean="0"/>
              <a:t>	</a:t>
            </a:r>
          </a:p>
          <a:p>
            <a:pPr lvl="1" eaLnBrk="1" hangingPunct="1">
              <a:defRPr/>
            </a:pPr>
            <a:r>
              <a:rPr lang="cs-CZ" dirty="0" smtClean="0">
                <a:ea typeface="+mn-ea"/>
                <a:cs typeface="+mn-cs"/>
              </a:rPr>
              <a:t>absolutní</a:t>
            </a:r>
          </a:p>
          <a:p>
            <a:pPr lvl="1" eaLnBrk="1" hangingPunct="1">
              <a:defRPr/>
            </a:pPr>
            <a:r>
              <a:rPr lang="cs-CZ" dirty="0" smtClean="0">
                <a:ea typeface="+mn-ea"/>
                <a:cs typeface="+mn-cs"/>
              </a:rPr>
              <a:t>relativní</a:t>
            </a:r>
          </a:p>
          <a:p>
            <a:pPr lvl="1" eaLnBrk="1" hangingPunct="1">
              <a:defRPr/>
            </a:pPr>
            <a:r>
              <a:rPr lang="cs-CZ" dirty="0" smtClean="0">
                <a:ea typeface="+mn-ea"/>
                <a:cs typeface="+mn-cs"/>
              </a:rPr>
              <a:t>kumulativní absolutní</a:t>
            </a:r>
          </a:p>
          <a:p>
            <a:pPr lvl="1" eaLnBrk="1" hangingPunct="1">
              <a:defRPr/>
            </a:pPr>
            <a:r>
              <a:rPr lang="cs-CZ" dirty="0" smtClean="0">
                <a:ea typeface="+mn-ea"/>
                <a:cs typeface="+mn-cs"/>
              </a:rPr>
              <a:t>kumulativní relativní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Prezentace dat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5890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dirty="0" smtClean="0"/>
              <a:t>Tab. 1.: Rozložení vitální kapacity plic u 200 mužů ve věku 40-50 let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b="1" dirty="0" smtClean="0"/>
              <a:t> (v litrech)</a:t>
            </a:r>
            <a:endParaRPr lang="cs-CZ" sz="1800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graphicFrame>
        <p:nvGraphicFramePr>
          <p:cNvPr id="28676" name="Object 3"/>
          <p:cNvGraphicFramePr>
            <a:graphicFrameLocks noChangeAspect="1"/>
          </p:cNvGraphicFramePr>
          <p:nvPr/>
        </p:nvGraphicFramePr>
        <p:xfrm>
          <a:off x="857250" y="2428875"/>
          <a:ext cx="680085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Dokument" r:id="rId3" imgW="7193971" imgH="4330077" progId="Word.Document.12">
                  <p:embed/>
                </p:oleObj>
              </mc:Choice>
              <mc:Fallback>
                <p:oleObj name="Dokument" r:id="rId3" imgW="7193971" imgH="433007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428875"/>
                        <a:ext cx="6800850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0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Prezentace dat v grafech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 smtClean="0">
                <a:solidFill>
                  <a:srgbClr val="FF0000"/>
                </a:solidFill>
              </a:rPr>
              <a:t>Kvalitativní veličiny</a:t>
            </a:r>
          </a:p>
          <a:p>
            <a:pPr lvl="1" eaLnBrk="1" hangingPunct="1"/>
            <a:r>
              <a:rPr lang="cs-CZ" sz="2400" dirty="0" smtClean="0"/>
              <a:t>Sloupcový graf (sloupce oddělené mezerou)</a:t>
            </a:r>
          </a:p>
          <a:p>
            <a:pPr lvl="1" eaLnBrk="1" hangingPunct="1"/>
            <a:r>
              <a:rPr lang="cs-CZ" sz="2400" dirty="0" smtClean="0"/>
              <a:t>Výsečový graf (struktura)</a:t>
            </a:r>
          </a:p>
          <a:p>
            <a:pPr lvl="1" eaLnBrk="1" hangingPunct="1"/>
            <a:r>
              <a:rPr lang="cs-CZ" sz="2400" dirty="0" smtClean="0"/>
              <a:t>Kartogram (regionální srovnání)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eaLnBrk="1" hangingPunct="1"/>
            <a:r>
              <a:rPr lang="cs-CZ" sz="2800" b="1" dirty="0" smtClean="0">
                <a:solidFill>
                  <a:srgbClr val="FF0000"/>
                </a:solidFill>
              </a:rPr>
              <a:t>Kvantitativní veličiny</a:t>
            </a:r>
          </a:p>
          <a:p>
            <a:pPr lvl="1" eaLnBrk="1" hangingPunct="1"/>
            <a:r>
              <a:rPr lang="cs-CZ" sz="2400" dirty="0" smtClean="0"/>
              <a:t>Sloupcový graf</a:t>
            </a:r>
          </a:p>
          <a:p>
            <a:pPr lvl="1" eaLnBrk="1" hangingPunct="1"/>
            <a:r>
              <a:rPr lang="cs-CZ" sz="2400" dirty="0" smtClean="0"/>
              <a:t>Histogram</a:t>
            </a:r>
          </a:p>
          <a:p>
            <a:pPr lvl="1" eaLnBrk="1" hangingPunct="1"/>
            <a:r>
              <a:rPr lang="cs-CZ" sz="2400" dirty="0" smtClean="0"/>
              <a:t>Polygon četností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/>
          <a:lstStyle/>
          <a:p>
            <a:r>
              <a:rPr lang="cs-CZ" dirty="0" smtClean="0"/>
              <a:t>Sloupcový graf</a:t>
            </a:r>
            <a:endParaRPr lang="cs-CZ" dirty="0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280920" cy="471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010451"/>
            <a:ext cx="50196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024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23392"/>
          </a:xfrm>
        </p:spPr>
        <p:txBody>
          <a:bodyPr/>
          <a:lstStyle/>
          <a:p>
            <a:r>
              <a:rPr lang="cs-CZ" dirty="0" smtClean="0"/>
              <a:t>Výsečový graf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88840"/>
            <a:ext cx="7920880" cy="468052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" y="1412776"/>
            <a:ext cx="8347420" cy="506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3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Kartogram</a:t>
            </a:r>
            <a:endParaRPr lang="cs-CZ" dirty="0"/>
          </a:p>
        </p:txBody>
      </p:sp>
      <p:pic>
        <p:nvPicPr>
          <p:cNvPr id="645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457" y="1600200"/>
            <a:ext cx="773508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1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Počátky - popisná statistika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dirty="0" smtClean="0"/>
              <a:t>Statistika jako popis státu: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dirty="0" smtClean="0"/>
              <a:t>Popis a soupis </a:t>
            </a:r>
            <a:r>
              <a:rPr lang="cs-CZ" dirty="0" smtClean="0"/>
              <a:t>zemědělského, hospodářského a politického stavu země a obyvatelstva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dirty="0" smtClean="0">
                <a:solidFill>
                  <a:srgbClr val="0000CC"/>
                </a:solidFill>
              </a:rPr>
              <a:t>Vyčerpávající šetřen</a:t>
            </a:r>
            <a:r>
              <a:rPr lang="cs-CZ" dirty="0" smtClean="0">
                <a:solidFill>
                  <a:srgbClr val="0000CC"/>
                </a:solidFill>
              </a:rPr>
              <a:t>í </a:t>
            </a:r>
            <a:r>
              <a:rPr lang="cs-CZ" dirty="0" smtClean="0"/>
              <a:t>– zachycení veškerého obyvatelstva pomocí sčítání lidu a vedení podrobných záznamů o demografických, geografických a hospodářských jevech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Heslo: čísla, stále více a stále úplnější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Prezentace kvantitativních dat</a:t>
            </a:r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1928813"/>
            <a:ext cx="6286500" cy="4457700"/>
          </a:xfrm>
          <a:noFill/>
        </p:spPr>
      </p:pic>
      <p:cxnSp>
        <p:nvCxnSpPr>
          <p:cNvPr id="6" name="Přímá spojovací čára 5"/>
          <p:cNvCxnSpPr/>
          <p:nvPr/>
        </p:nvCxnSpPr>
        <p:spPr>
          <a:xfrm rot="5400000" flipH="1" flipV="1">
            <a:off x="1821656" y="5607844"/>
            <a:ext cx="357188" cy="2857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2143125" y="5429250"/>
            <a:ext cx="500063" cy="142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2643188" y="5000625"/>
            <a:ext cx="642937" cy="4286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 flipH="1" flipV="1">
            <a:off x="3000375" y="4143375"/>
            <a:ext cx="1143000" cy="571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3607594" y="3107531"/>
            <a:ext cx="1000125" cy="5000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4357688" y="2857500"/>
            <a:ext cx="571500" cy="5000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16200000" flipV="1">
            <a:off x="4572000" y="3714751"/>
            <a:ext cx="1285875" cy="571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rot="16200000" flipH="1">
            <a:off x="5464969" y="4679157"/>
            <a:ext cx="642937" cy="571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6072188" y="5286375"/>
            <a:ext cx="571500" cy="4286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6643688" y="5715000"/>
            <a:ext cx="214312" cy="142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Prezentace dat v grafech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0" y="1643063"/>
            <a:ext cx="9144000" cy="500062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cs typeface="Times New Roman" charset="0"/>
                <a:sym typeface="Symbol" pitchFamily="18" charset="2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cs typeface="Times New Roman" charset="0"/>
                <a:sym typeface="Symbol" pitchFamily="18" charset="2"/>
              </a:rPr>
              <a:t>	osa </a:t>
            </a:r>
            <a:r>
              <a:rPr lang="cs-CZ" sz="2000" b="1" dirty="0" smtClean="0">
                <a:cs typeface="Times New Roman" charset="0"/>
                <a:sym typeface="Symbol" pitchFamily="18" charset="2"/>
              </a:rPr>
              <a:t>X</a:t>
            </a:r>
            <a:r>
              <a:rPr lang="cs-CZ" sz="2000" dirty="0" smtClean="0">
                <a:cs typeface="Times New Roman" charset="0"/>
                <a:sym typeface="Symbol" pitchFamily="18" charset="2"/>
              </a:rPr>
              <a:t> : naměřené hodnoty sledování veličiny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cs typeface="Times New Roman" charset="0"/>
                <a:sym typeface="Symbol" pitchFamily="18" charset="2"/>
              </a:rPr>
              <a:t>	osa </a:t>
            </a:r>
            <a:r>
              <a:rPr lang="cs-CZ" sz="2000" b="1" dirty="0" smtClean="0">
                <a:cs typeface="Times New Roman" charset="0"/>
                <a:sym typeface="Symbol" pitchFamily="18" charset="2"/>
              </a:rPr>
              <a:t>Y </a:t>
            </a:r>
            <a:r>
              <a:rPr lang="cs-CZ" sz="2000" dirty="0" smtClean="0">
                <a:cs typeface="Times New Roman" charset="0"/>
                <a:sym typeface="Symbol" pitchFamily="18" charset="2"/>
              </a:rPr>
              <a:t>: četnost intervalů (abs. nebo v %)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dirty="0" smtClean="0">
              <a:cs typeface="Times New Roman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 smtClean="0">
                <a:cs typeface="Times New Roman" charset="0"/>
                <a:sym typeface="Symbol" pitchFamily="18" charset="2"/>
              </a:rPr>
              <a:t>	</a:t>
            </a:r>
            <a:r>
              <a:rPr lang="cs-CZ" sz="2000" b="1" dirty="0" smtClean="0">
                <a:solidFill>
                  <a:srgbClr val="FF0000"/>
                </a:solidFill>
                <a:cs typeface="Times New Roman" charset="0"/>
                <a:sym typeface="Symbol" pitchFamily="18" charset="2"/>
              </a:rPr>
              <a:t>Tvar rozložení četností: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>
                <a:cs typeface="Times New Roman" charset="0"/>
                <a:sym typeface="Symbol" pitchFamily="18" charset="2"/>
              </a:rPr>
              <a:t>Symetrické  x  asymetrické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>
                <a:cs typeface="Times New Roman" charset="0"/>
                <a:sym typeface="Symbol" pitchFamily="18" charset="2"/>
              </a:rPr>
              <a:t>Jednovrcholové  x  vícevrcholové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>
                <a:cs typeface="Times New Roman" charset="0"/>
                <a:sym typeface="Symbol" pitchFamily="18" charset="2"/>
              </a:rPr>
              <a:t>Podoba s teoretickými modely rozložení četností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400" dirty="0" smtClean="0"/>
          </a:p>
        </p:txBody>
      </p:sp>
      <p:pic>
        <p:nvPicPr>
          <p:cNvPr id="30724" name="Obrázek 3" descr="Snímek 0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85938"/>
            <a:ext cx="2928938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Obrázek 4" descr="Snímek 00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785938"/>
            <a:ext cx="29146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Obrázek 5" descr="Snímek 00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785938"/>
            <a:ext cx="28289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63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Statistické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62960"/>
          </a:xfrm>
        </p:spPr>
        <p:txBody>
          <a:bodyPr/>
          <a:lstStyle/>
          <a:p>
            <a:pPr eaLnBrk="1" hangingPunct="1">
              <a:spcBef>
                <a:spcPts val="1028"/>
              </a:spcBef>
              <a:buFont typeface="Wingdings" pitchFamily="2" charset="2"/>
              <a:buNone/>
              <a:defRPr/>
            </a:pPr>
            <a:endParaRPr lang="cs-CZ" sz="2200" b="1" dirty="0" smtClean="0"/>
          </a:p>
          <a:p>
            <a:pPr eaLnBrk="1" hangingPunct="1">
              <a:spcBef>
                <a:spcPts val="1028"/>
              </a:spcBef>
              <a:buFont typeface="Wingdings" pitchFamily="2" charset="2"/>
              <a:buNone/>
              <a:defRPr/>
            </a:pPr>
            <a:r>
              <a:rPr lang="cs-CZ" sz="2800" b="1" dirty="0" smtClean="0"/>
              <a:t>a) </a:t>
            </a:r>
            <a:r>
              <a:rPr lang="cs-CZ" sz="2800" b="1" dirty="0" smtClean="0">
                <a:solidFill>
                  <a:srgbClr val="FF0000"/>
                </a:solidFill>
              </a:rPr>
              <a:t>relativní ukazatele</a:t>
            </a:r>
            <a:r>
              <a:rPr lang="cs-CZ" sz="2800" b="1" dirty="0" smtClean="0"/>
              <a:t>  </a:t>
            </a:r>
          </a:p>
          <a:p>
            <a:pPr eaLnBrk="1" hangingPunct="1">
              <a:spcBef>
                <a:spcPts val="1028"/>
              </a:spcBef>
              <a:buFont typeface="Wingdings" pitchFamily="2" charset="2"/>
              <a:buNone/>
              <a:defRPr/>
            </a:pPr>
            <a:r>
              <a:rPr lang="cs-CZ" sz="2800" b="1" dirty="0" smtClean="0"/>
              <a:t>b) </a:t>
            </a:r>
            <a:r>
              <a:rPr lang="cs-CZ" sz="2800" b="1" dirty="0" smtClean="0">
                <a:solidFill>
                  <a:srgbClr val="FF0000"/>
                </a:solidFill>
              </a:rPr>
              <a:t>střední hodnoty (ukazatele polohy)</a:t>
            </a:r>
            <a:endParaRPr lang="cs-CZ" sz="28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1028"/>
              </a:spcBef>
              <a:buFont typeface="Wingdings" pitchFamily="2" charset="2"/>
              <a:buNone/>
              <a:defRPr/>
            </a:pPr>
            <a:r>
              <a:rPr lang="cs-CZ" sz="2800" b="1" dirty="0" smtClean="0"/>
              <a:t>c) </a:t>
            </a:r>
            <a:r>
              <a:rPr lang="cs-CZ" sz="2800" b="1" dirty="0" smtClean="0">
                <a:solidFill>
                  <a:srgbClr val="FF0000"/>
                </a:solidFill>
              </a:rPr>
              <a:t>ukazatele variability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endParaRPr lang="cs-CZ" sz="2800" b="1" dirty="0" smtClean="0"/>
          </a:p>
          <a:p>
            <a:pPr marL="0" indent="0" eaLnBrk="1" hangingPunct="1">
              <a:buNone/>
              <a:defRPr/>
            </a:pPr>
            <a:r>
              <a:rPr lang="cs-CZ" sz="2800" b="1" dirty="0" smtClean="0"/>
              <a:t>VOLBA </a:t>
            </a:r>
            <a:r>
              <a:rPr lang="cs-CZ" sz="2800" b="1" dirty="0"/>
              <a:t>VHODNÝCH UKAZATELŮ POLOHY </a:t>
            </a:r>
            <a:r>
              <a:rPr lang="cs-CZ" sz="2800" b="1" dirty="0" smtClean="0"/>
              <a:t>A </a:t>
            </a:r>
            <a:r>
              <a:rPr lang="cs-CZ" sz="2800" b="1" dirty="0"/>
              <a:t>VARIABILITY ZÁVISÍ NA TYPU SLEDOVANÉHO ZNAKU </a:t>
            </a:r>
            <a:r>
              <a:rPr lang="cs-CZ" sz="2800" dirty="0"/>
              <a:t>(nominální x ordinální x intervalový) </a:t>
            </a:r>
            <a:r>
              <a:rPr lang="cs-CZ" sz="2800" b="1" dirty="0"/>
              <a:t>A NA TVARU ROZLOŽENÍ ČETNOSTÍ </a:t>
            </a:r>
            <a:r>
              <a:rPr lang="cs-CZ" sz="2800" dirty="0"/>
              <a:t>(symetrické x asymetrické)</a:t>
            </a:r>
            <a:r>
              <a:rPr lang="cs-CZ" sz="2800" b="1" dirty="0"/>
              <a:t>.</a:t>
            </a:r>
            <a:endParaRPr lang="cs-CZ" sz="2800" dirty="0"/>
          </a:p>
          <a:p>
            <a:pPr marL="0" indent="0" eaLnBrk="1" hangingPunct="1"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1488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Aritmetický průměr (m): </a:t>
            </a:r>
            <a:endParaRPr lang="cs-CZ" sz="28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cs-CZ" sz="2400" dirty="0" smtClean="0">
                <a:ea typeface="+mn-ea"/>
                <a:cs typeface="+mn-cs"/>
              </a:rPr>
              <a:t>sečteme pozorované hodnoty a vydělíme je počtem sledovaných jednotek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Medián (m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e</a:t>
            </a:r>
            <a:r>
              <a:rPr lang="cs-CZ" sz="2800" b="1" dirty="0" smtClean="0">
                <a:solidFill>
                  <a:srgbClr val="FF0000"/>
                </a:solidFill>
              </a:rPr>
              <a:t>):</a:t>
            </a:r>
            <a:endParaRPr lang="cs-CZ" sz="28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cs-CZ" sz="2400" dirty="0" smtClean="0">
                <a:ea typeface="+mn-ea"/>
                <a:cs typeface="+mn-cs"/>
              </a:rPr>
              <a:t>hodnota, která je právě uprostřed všech pozorování, která jsme seřadili podle velikosti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Modus (m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o</a:t>
            </a:r>
            <a:r>
              <a:rPr lang="cs-CZ" sz="2800" b="1" dirty="0" smtClean="0">
                <a:solidFill>
                  <a:srgbClr val="FF0000"/>
                </a:solidFill>
              </a:rPr>
              <a:t>):</a:t>
            </a:r>
            <a:endParaRPr lang="cs-CZ" sz="28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cs-CZ" sz="2400" dirty="0" smtClean="0">
                <a:ea typeface="+mn-ea"/>
                <a:cs typeface="+mn-cs"/>
              </a:rPr>
              <a:t>třída (kategorie) s nejvyšší četností </a:t>
            </a:r>
          </a:p>
          <a:p>
            <a:pPr eaLnBrk="1" hangingPunct="1"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Kvantil (percentil, decil, kvartil)</a:t>
            </a:r>
            <a:endParaRPr lang="cs-CZ" sz="28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cs-CZ" sz="2400" dirty="0" smtClean="0">
                <a:ea typeface="+mn-ea"/>
                <a:cs typeface="+mn-cs"/>
              </a:rPr>
              <a:t>pořadový ukazatel, obměna mediánu</a:t>
            </a:r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481488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>Typ veličiny:</a:t>
            </a:r>
          </a:p>
          <a:p>
            <a:pPr lvl="1" eaLnBrk="1" hangingPunct="1">
              <a:defRPr/>
            </a:pPr>
            <a:r>
              <a:rPr lang="cs-CZ" sz="2400" dirty="0" smtClean="0">
                <a:ea typeface="+mn-ea"/>
                <a:cs typeface="+mn-cs"/>
              </a:rPr>
              <a:t>nominální: </a:t>
            </a:r>
            <a:r>
              <a:rPr lang="cs-CZ" sz="2400" dirty="0" smtClean="0"/>
              <a:t>	</a:t>
            </a:r>
            <a:r>
              <a:rPr lang="cs-CZ" sz="2400" dirty="0" smtClean="0">
                <a:ea typeface="+mn-ea"/>
                <a:cs typeface="+mn-cs"/>
              </a:rPr>
              <a:t>modus</a:t>
            </a:r>
          </a:p>
          <a:p>
            <a:pPr lvl="1" eaLnBrk="1" hangingPunct="1">
              <a:defRPr/>
            </a:pPr>
            <a:r>
              <a:rPr lang="cs-CZ" sz="2400" dirty="0" smtClean="0">
                <a:ea typeface="+mn-ea"/>
                <a:cs typeface="+mn-cs"/>
              </a:rPr>
              <a:t>ordinální: 	modus, medián, percentil (kvantil)</a:t>
            </a:r>
          </a:p>
          <a:p>
            <a:pPr lvl="1" eaLnBrk="1" hangingPunct="1">
              <a:defRPr/>
            </a:pPr>
            <a:r>
              <a:rPr lang="cs-CZ" sz="2400" dirty="0" smtClean="0">
                <a:ea typeface="+mn-ea"/>
                <a:cs typeface="+mn-cs"/>
              </a:rPr>
              <a:t>intervalové: 	modus, medián, percentil (kvantil), průměr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			</a:t>
            </a:r>
          </a:p>
          <a:p>
            <a:pPr eaLnBrk="1" hangingPunct="1">
              <a:defRPr/>
            </a:pPr>
            <a:r>
              <a:rPr lang="cs-CZ" sz="2400" b="1" cap="all" dirty="0" smtClean="0"/>
              <a:t>POZOR NA interpretaci Aritmetického průměru                   u asymetrických rozložení. </a:t>
            </a:r>
          </a:p>
          <a:p>
            <a:pPr eaLnBrk="1" hangingPunct="1">
              <a:defRPr/>
            </a:pPr>
            <a:r>
              <a:rPr lang="cs-CZ" sz="2400" b="1" cap="all" dirty="0" smtClean="0">
                <a:solidFill>
                  <a:srgbClr val="FF0000"/>
                </a:solidFill>
              </a:rPr>
              <a:t>Aritmetický průměr je citlivý na vychýlené hodnoty.</a:t>
            </a:r>
          </a:p>
          <a:p>
            <a:pPr eaLnBrk="1" hangingPunct="1">
              <a:defRPr/>
            </a:pPr>
            <a:r>
              <a:rPr lang="cs-CZ" sz="2400" b="1" cap="all" dirty="0" smtClean="0">
                <a:solidFill>
                  <a:srgbClr val="FF0000"/>
                </a:solidFill>
              </a:rPr>
              <a:t> vhodnějším ukazatelem  polohy  u asym. rozložení může být v urč. Případech medián.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Ukazatele polohy</a:t>
            </a:r>
          </a:p>
        </p:txBody>
      </p:sp>
      <p:pic>
        <p:nvPicPr>
          <p:cNvPr id="36867" name="Picture 4" descr="F:\img01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1785938"/>
            <a:ext cx="7358062" cy="3786187"/>
          </a:xfrm>
          <a:noFill/>
        </p:spPr>
      </p:pic>
      <p:sp>
        <p:nvSpPr>
          <p:cNvPr id="36868" name="TextovéPole 5"/>
          <p:cNvSpPr txBox="1">
            <a:spLocks noChangeArrowheads="1"/>
          </p:cNvSpPr>
          <p:nvPr/>
        </p:nvSpPr>
        <p:spPr bwMode="auto">
          <a:xfrm>
            <a:off x="571500" y="5572125"/>
            <a:ext cx="4357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cs-CZ" dirty="0"/>
              <a:t>m = 26 700   m</a:t>
            </a:r>
            <a:r>
              <a:rPr lang="cs-CZ" baseline="-25000" dirty="0"/>
              <a:t>o</a:t>
            </a:r>
            <a:r>
              <a:rPr lang="cs-CZ" dirty="0"/>
              <a:t> =  20 000   m</a:t>
            </a:r>
            <a:r>
              <a:rPr lang="cs-CZ" baseline="-25000" dirty="0"/>
              <a:t>e  </a:t>
            </a:r>
            <a:r>
              <a:rPr lang="cs-CZ" dirty="0"/>
              <a:t>= 22 000</a:t>
            </a:r>
            <a:r>
              <a:rPr lang="cs-CZ" baseline="-25000" dirty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Ukazatele polohy</a:t>
            </a:r>
          </a:p>
        </p:txBody>
      </p:sp>
      <p:sp>
        <p:nvSpPr>
          <p:cNvPr id="3789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02125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Ukazatele polohy u symetrického a asymetrického rozložení</a:t>
            </a:r>
          </a:p>
          <a:p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        </a:t>
            </a:r>
            <a:r>
              <a:rPr lang="cs-CZ" sz="2200" dirty="0" smtClean="0"/>
              <a:t>symetrické	            pravostr. asym.                  levostr. asym.</a:t>
            </a:r>
            <a:r>
              <a:rPr lang="cs-CZ" sz="1600" dirty="0" smtClean="0"/>
              <a:t>	</a:t>
            </a:r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sz="2200" dirty="0" smtClean="0"/>
              <a:t>    m = </a:t>
            </a:r>
            <a:r>
              <a:rPr lang="cs-CZ" sz="2200" b="1" dirty="0" smtClean="0"/>
              <a:t>m</a:t>
            </a:r>
            <a:r>
              <a:rPr lang="cs-CZ" sz="2200" b="1" baseline="-25000" dirty="0" smtClean="0"/>
              <a:t>o</a:t>
            </a:r>
            <a:r>
              <a:rPr lang="cs-CZ" sz="2200" dirty="0" smtClean="0"/>
              <a:t> = m</a:t>
            </a:r>
            <a:r>
              <a:rPr lang="cs-CZ" sz="2200" baseline="-25000" dirty="0" smtClean="0"/>
              <a:t>e	  </a:t>
            </a:r>
            <a:r>
              <a:rPr lang="cs-CZ" sz="2200" b="1" dirty="0" smtClean="0"/>
              <a:t>m</a:t>
            </a:r>
            <a:r>
              <a:rPr lang="cs-CZ" sz="2200" b="1" baseline="-25000" dirty="0" smtClean="0"/>
              <a:t>o</a:t>
            </a:r>
            <a:r>
              <a:rPr lang="cs-CZ" sz="2200" b="1" dirty="0" smtClean="0"/>
              <a:t> </a:t>
            </a:r>
            <a:r>
              <a:rPr lang="cs-CZ" sz="2200" dirty="0" smtClean="0"/>
              <a:t>&lt; m</a:t>
            </a:r>
            <a:r>
              <a:rPr lang="cs-CZ" sz="2200" baseline="-25000" dirty="0" smtClean="0"/>
              <a:t>e</a:t>
            </a:r>
            <a:r>
              <a:rPr lang="cs-CZ" sz="2200" dirty="0" smtClean="0"/>
              <a:t> &lt; m</a:t>
            </a:r>
            <a:r>
              <a:rPr lang="cs-CZ" sz="2200" baseline="-25000" dirty="0" smtClean="0"/>
              <a:t>		       </a:t>
            </a:r>
            <a:r>
              <a:rPr lang="cs-CZ" sz="2200" dirty="0" smtClean="0"/>
              <a:t>m &lt; m</a:t>
            </a:r>
            <a:r>
              <a:rPr lang="cs-CZ" sz="2200" baseline="-25000" dirty="0" smtClean="0"/>
              <a:t>e</a:t>
            </a:r>
            <a:r>
              <a:rPr lang="cs-CZ" sz="2200" dirty="0" smtClean="0"/>
              <a:t> &lt; </a:t>
            </a:r>
            <a:r>
              <a:rPr lang="cs-CZ" sz="2200" b="1" dirty="0" smtClean="0"/>
              <a:t>m</a:t>
            </a:r>
            <a:r>
              <a:rPr lang="cs-CZ" sz="2200" b="1" baseline="-25000" dirty="0" smtClean="0"/>
              <a:t>o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500063" y="5357813"/>
            <a:ext cx="8072437" cy="1587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olný tvar 12"/>
          <p:cNvSpPr/>
          <p:nvPr/>
        </p:nvSpPr>
        <p:spPr>
          <a:xfrm>
            <a:off x="604838" y="3732213"/>
            <a:ext cx="1739900" cy="1600200"/>
          </a:xfrm>
          <a:custGeom>
            <a:avLst/>
            <a:gdLst>
              <a:gd name="connsiteX0" fmla="*/ 0 w 1738648"/>
              <a:gd name="connsiteY0" fmla="*/ 1599127 h 1599127"/>
              <a:gd name="connsiteX1" fmla="*/ 888642 w 1738648"/>
              <a:gd name="connsiteY1" fmla="*/ 2146 h 1599127"/>
              <a:gd name="connsiteX2" fmla="*/ 1738648 w 1738648"/>
              <a:gd name="connsiteY2" fmla="*/ 1586248 h 159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8648" h="1599127">
                <a:moveTo>
                  <a:pt x="0" y="1599127"/>
                </a:moveTo>
                <a:cubicBezTo>
                  <a:pt x="299433" y="801709"/>
                  <a:pt x="598867" y="4292"/>
                  <a:pt x="888642" y="2146"/>
                </a:cubicBezTo>
                <a:cubicBezTo>
                  <a:pt x="1178417" y="0"/>
                  <a:pt x="1458532" y="793124"/>
                  <a:pt x="1738648" y="1586248"/>
                </a:cubicBezTo>
              </a:path>
            </a:pathLst>
          </a:cu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8" name="Volný tvar 17"/>
          <p:cNvSpPr/>
          <p:nvPr/>
        </p:nvSpPr>
        <p:spPr>
          <a:xfrm flipH="1">
            <a:off x="5929313" y="3714750"/>
            <a:ext cx="2071687" cy="1611313"/>
          </a:xfrm>
          <a:custGeom>
            <a:avLst/>
            <a:gdLst>
              <a:gd name="connsiteX0" fmla="*/ 0 w 2099257"/>
              <a:gd name="connsiteY0" fmla="*/ 1612005 h 1612005"/>
              <a:gd name="connsiteX1" fmla="*/ 605307 w 2099257"/>
              <a:gd name="connsiteY1" fmla="*/ 2146 h 1612005"/>
              <a:gd name="connsiteX2" fmla="*/ 2099257 w 2099257"/>
              <a:gd name="connsiteY2" fmla="*/ 1599126 h 1612005"/>
              <a:gd name="connsiteX3" fmla="*/ 2099257 w 2099257"/>
              <a:gd name="connsiteY3" fmla="*/ 1599126 h 161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257" h="1612005">
                <a:moveTo>
                  <a:pt x="0" y="1612005"/>
                </a:moveTo>
                <a:cubicBezTo>
                  <a:pt x="127715" y="808148"/>
                  <a:pt x="255431" y="4292"/>
                  <a:pt x="605307" y="2146"/>
                </a:cubicBezTo>
                <a:cubicBezTo>
                  <a:pt x="955183" y="0"/>
                  <a:pt x="2099257" y="1599126"/>
                  <a:pt x="2099257" y="1599126"/>
                </a:cubicBezTo>
                <a:lnTo>
                  <a:pt x="2099257" y="1599126"/>
                </a:lnTo>
              </a:path>
            </a:pathLst>
          </a:cu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9" name="Volný tvar 18"/>
          <p:cNvSpPr/>
          <p:nvPr/>
        </p:nvSpPr>
        <p:spPr>
          <a:xfrm>
            <a:off x="3143250" y="3714750"/>
            <a:ext cx="2098675" cy="1611313"/>
          </a:xfrm>
          <a:custGeom>
            <a:avLst/>
            <a:gdLst>
              <a:gd name="connsiteX0" fmla="*/ 0 w 2099257"/>
              <a:gd name="connsiteY0" fmla="*/ 1612005 h 1612005"/>
              <a:gd name="connsiteX1" fmla="*/ 605307 w 2099257"/>
              <a:gd name="connsiteY1" fmla="*/ 2146 h 1612005"/>
              <a:gd name="connsiteX2" fmla="*/ 2099257 w 2099257"/>
              <a:gd name="connsiteY2" fmla="*/ 1599126 h 1612005"/>
              <a:gd name="connsiteX3" fmla="*/ 2099257 w 2099257"/>
              <a:gd name="connsiteY3" fmla="*/ 1599126 h 161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257" h="1612005">
                <a:moveTo>
                  <a:pt x="0" y="1612005"/>
                </a:moveTo>
                <a:cubicBezTo>
                  <a:pt x="127715" y="808148"/>
                  <a:pt x="255431" y="4292"/>
                  <a:pt x="605307" y="2146"/>
                </a:cubicBezTo>
                <a:cubicBezTo>
                  <a:pt x="955183" y="0"/>
                  <a:pt x="2099257" y="1599126"/>
                  <a:pt x="2099257" y="1599126"/>
                </a:cubicBezTo>
                <a:lnTo>
                  <a:pt x="2099257" y="1599126"/>
                </a:lnTo>
              </a:path>
            </a:pathLst>
          </a:cu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cxnSp>
        <p:nvCxnSpPr>
          <p:cNvPr id="23" name="Přímá spojovací čára 22"/>
          <p:cNvCxnSpPr>
            <a:stCxn id="13" idx="1"/>
          </p:cNvCxnSpPr>
          <p:nvPr/>
        </p:nvCxnSpPr>
        <p:spPr>
          <a:xfrm>
            <a:off x="1493838" y="3735388"/>
            <a:ext cx="6350" cy="1622425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3714750" y="3714750"/>
            <a:ext cx="6350" cy="1622425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7429500" y="3714750"/>
            <a:ext cx="6350" cy="1622425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eaLnBrk="1" hangingPunct="1">
              <a:buFont typeface="Wingdings" pitchFamily="2" charset="2"/>
              <a:buNone/>
            </a:pPr>
            <a:r>
              <a:rPr lang="cs-CZ" sz="2800" dirty="0" smtClean="0"/>
              <a:t>Proč nestačí ukazatele polohy k výstižnému popisu dat?</a:t>
            </a:r>
          </a:p>
          <a:p>
            <a:pPr marL="0" eaLnBrk="1" hangingPunct="1">
              <a:buFont typeface="Wingdings" pitchFamily="2" charset="2"/>
              <a:buNone/>
            </a:pPr>
            <a:endParaRPr lang="cs-CZ" sz="2800" dirty="0" smtClean="0"/>
          </a:p>
          <a:p>
            <a:pPr marL="0" eaLnBrk="1" hangingPunct="1">
              <a:buFont typeface="Wingdings" pitchFamily="2" charset="2"/>
              <a:buNone/>
            </a:pPr>
            <a:r>
              <a:rPr lang="cs-CZ" sz="2800" dirty="0" smtClean="0"/>
              <a:t>Př.</a:t>
            </a:r>
          </a:p>
          <a:p>
            <a:pPr marL="0" eaLnBrk="1" hangingPunct="1">
              <a:buFont typeface="Wingdings" pitchFamily="2" charset="2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1. sk.: 3,08	  4,42	   5,05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   5,67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   6,59    m = 4,96 </a:t>
            </a:r>
          </a:p>
          <a:p>
            <a:pPr marL="0" eaLnBrk="1" hangingPunct="1">
              <a:buFont typeface="Wingdings" pitchFamily="2" charset="2"/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2. sk.: 4,86	  4,90   4,91    5,03</a:t>
            </a:r>
            <a:r>
              <a:rPr lang="cs-CZ" sz="2800" b="1" dirty="0">
                <a:solidFill>
                  <a:srgbClr val="0000CC"/>
                </a:solidFill>
              </a:rPr>
              <a:t> </a:t>
            </a:r>
            <a:r>
              <a:rPr lang="cs-CZ" sz="2800" b="1" dirty="0" smtClean="0">
                <a:solidFill>
                  <a:srgbClr val="0000CC"/>
                </a:solidFill>
              </a:rPr>
              <a:t>   5,11     m = 4,96</a:t>
            </a:r>
          </a:p>
          <a:p>
            <a:pPr marL="0" eaLnBrk="1" hangingPunct="1">
              <a:buFont typeface="Wingdings" pitchFamily="2" charset="2"/>
              <a:buNone/>
            </a:pPr>
            <a:endParaRPr lang="cs-CZ" sz="2800" b="1" dirty="0" smtClean="0">
              <a:solidFill>
                <a:srgbClr val="0000CC"/>
              </a:solidFill>
            </a:endParaRPr>
          </a:p>
          <a:p>
            <a:pPr marL="0" eaLnBrk="1" hangingPunct="1">
              <a:buFont typeface="Wingdings" pitchFamily="2" charset="2"/>
              <a:buNone/>
            </a:pPr>
            <a:r>
              <a:rPr lang="cs-CZ" sz="2800" dirty="0" smtClean="0"/>
              <a:t>Obě skupiny mají stejný průměr, liší se ale kolísáním hodnot, tj. </a:t>
            </a:r>
            <a:r>
              <a:rPr lang="cs-CZ" sz="2800" b="1" dirty="0" smtClean="0">
                <a:solidFill>
                  <a:srgbClr val="0000CC"/>
                </a:solidFill>
              </a:rPr>
              <a:t>VARIABILITOU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304631"/>
          </a:xfrm>
        </p:spPr>
        <p:txBody>
          <a:bodyPr>
            <a:normAutofit lnSpcReduction="10000"/>
          </a:bodyPr>
          <a:lstStyle/>
          <a:p>
            <a:pPr marL="0" eaLnBrk="1" hangingPunct="1">
              <a:buFont typeface="Wingdings" pitchFamily="2" charset="2"/>
              <a:buNone/>
            </a:pPr>
            <a:r>
              <a:rPr lang="cs-CZ" sz="2600" dirty="0" smtClean="0"/>
              <a:t>Spolu se střední hodnotou by se měl vždy udávat příslušný ukazatel variability!</a:t>
            </a:r>
          </a:p>
          <a:p>
            <a:pPr marL="0" eaLnBrk="1" hangingPunct="1">
              <a:buFont typeface="Wingdings" pitchFamily="2" charset="2"/>
              <a:buNone/>
            </a:pPr>
            <a:endParaRPr lang="cs-CZ" sz="2400" dirty="0" smtClean="0"/>
          </a:p>
          <a:p>
            <a:r>
              <a:rPr lang="cs-CZ" sz="2600" b="1" dirty="0" smtClean="0">
                <a:solidFill>
                  <a:srgbClr val="FF0000"/>
                </a:solidFill>
              </a:rPr>
              <a:t>Rozpětí</a:t>
            </a:r>
            <a:r>
              <a:rPr lang="cs-CZ" sz="2600" dirty="0" smtClean="0"/>
              <a:t> (u malých souborů, kde </a:t>
            </a:r>
            <a:r>
              <a:rPr lang="cs-CZ" sz="2600" b="1" dirty="0" smtClean="0"/>
              <a:t>n ≤ 10)</a:t>
            </a:r>
            <a:endParaRPr lang="cs-CZ" sz="2600" b="1" dirty="0"/>
          </a:p>
          <a:p>
            <a:r>
              <a:rPr lang="cs-CZ" sz="2600" b="1" dirty="0" smtClean="0">
                <a:solidFill>
                  <a:srgbClr val="FF0000"/>
                </a:solidFill>
              </a:rPr>
              <a:t>Rozptyl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</a:rPr>
              <a:t>- </a:t>
            </a:r>
            <a:r>
              <a:rPr lang="cs-CZ" sz="2600" b="1" dirty="0">
                <a:solidFill>
                  <a:srgbClr val="FF0000"/>
                </a:solidFill>
              </a:rPr>
              <a:t>s</a:t>
            </a:r>
            <a:r>
              <a:rPr lang="cs-CZ" sz="2600" b="1" dirty="0" smtClean="0">
                <a:solidFill>
                  <a:srgbClr val="FF0000"/>
                </a:solidFill>
              </a:rPr>
              <a:t>měrodatná odchylka (nejč.) – variační         koeficient</a:t>
            </a:r>
          </a:p>
          <a:p>
            <a:pPr lvl="2"/>
            <a:r>
              <a:rPr lang="cs-CZ" sz="2600" dirty="0" smtClean="0"/>
              <a:t>uvádějí se s aritmetickým průměrem (u symetrických rozdělení)</a:t>
            </a:r>
          </a:p>
          <a:p>
            <a:pPr marL="0"/>
            <a:r>
              <a:rPr lang="cs-CZ" sz="2600" b="1" dirty="0" smtClean="0">
                <a:solidFill>
                  <a:srgbClr val="FF0000"/>
                </a:solidFill>
              </a:rPr>
              <a:t>Kvantily</a:t>
            </a:r>
            <a:r>
              <a:rPr lang="cs-CZ" sz="2600" dirty="0" smtClean="0"/>
              <a:t> (percentily, decily, kvartily)</a:t>
            </a:r>
          </a:p>
          <a:p>
            <a:pPr lvl="2"/>
            <a:r>
              <a:rPr lang="cs-CZ" sz="2600" dirty="0" smtClean="0"/>
              <a:t>uvádějí se s modem či medián (asymetrický rozdělení)</a:t>
            </a:r>
          </a:p>
          <a:p>
            <a:pPr lvl="2"/>
            <a:r>
              <a:rPr lang="cs-CZ" sz="2600" dirty="0" smtClean="0"/>
              <a:t>lze je ale samozřejmě použít i s aritmetickým průměrem</a:t>
            </a:r>
          </a:p>
          <a:p>
            <a:pPr marL="438150" lvl="1" eaLnBrk="1" hangingPunct="1"/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Ukazatele variability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939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229600" cy="5029200"/>
              </a:xfrm>
            </p:spPr>
            <p:txBody>
              <a:bodyPr>
                <a:normAutofit lnSpcReduction="10000"/>
              </a:bodyPr>
              <a:lstStyle/>
              <a:p>
                <a:pPr marL="0" eaLnBrk="1" hangingPunct="1">
                  <a:buFont typeface="Wingdings" pitchFamily="2" charset="2"/>
                  <a:buNone/>
                  <a:defRPr/>
                </a:pPr>
                <a:r>
                  <a:rPr lang="cs-CZ" sz="2000" b="1" dirty="0" smtClean="0">
                    <a:solidFill>
                      <a:srgbClr val="FF0000"/>
                    </a:solidFill>
                  </a:rPr>
                  <a:t>Rozpětí:</a:t>
                </a:r>
              </a:p>
              <a:p>
                <a:pPr marL="0" eaLnBrk="1" hangingPunct="1">
                  <a:defRPr/>
                </a:pPr>
                <a:r>
                  <a:rPr lang="cs-CZ" sz="2000" dirty="0" smtClean="0"/>
                  <a:t>max.  - min. 		Pro n ≤ 10</a:t>
                </a:r>
              </a:p>
              <a:p>
                <a:pPr marL="0" indent="0" eaLnBrk="1" hangingPunct="1">
                  <a:buNone/>
                  <a:defRPr/>
                </a:pPr>
                <a:endParaRPr lang="cs-CZ" sz="2000" b="1" dirty="0" smtClean="0">
                  <a:solidFill>
                    <a:srgbClr val="FF0000"/>
                  </a:solidFill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cs-CZ" sz="2000" b="1" dirty="0" smtClean="0">
                    <a:solidFill>
                      <a:srgbClr val="FF0000"/>
                    </a:solidFill>
                  </a:rPr>
                  <a:t>Rozptyl (s</a:t>
                </a:r>
                <a:r>
                  <a:rPr lang="cs-CZ" sz="2000" b="1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sz="2000" b="1" dirty="0" smtClean="0">
                    <a:solidFill>
                      <a:srgbClr val="FF0000"/>
                    </a:solidFill>
                  </a:rPr>
                  <a:t>):</a:t>
                </a:r>
              </a:p>
              <a:p>
                <a:pPr marL="496800" eaLnBrk="1" hangingPunct="1">
                  <a:defRPr/>
                </a:pPr>
                <a:r>
                  <a:rPr lang="cs-CZ" sz="2000" dirty="0" smtClean="0"/>
                  <a:t>Průměr čtverců odchylek aritmetického průměru od jednotlivých měření:  </a:t>
                </a:r>
              </a:p>
              <a:p>
                <a:pPr marL="496800">
                  <a:defRPr/>
                </a:pPr>
                <a:r>
                  <a:rPr lang="cs-CZ" sz="2000" b="1" dirty="0" smtClean="0">
                    <a:latin typeface="+mj-lt"/>
                  </a:rPr>
                  <a:t>s</a:t>
                </a:r>
                <a:r>
                  <a:rPr lang="cs-CZ" sz="2000" b="1" baseline="30000" dirty="0" smtClean="0">
                    <a:latin typeface="+mj-lt"/>
                  </a:rPr>
                  <a:t>2</a:t>
                </a:r>
                <a:r>
                  <a:rPr lang="cs-CZ" sz="2000" dirty="0" smtClean="0">
                    <a:latin typeface="+mj-lt"/>
                  </a:rPr>
                  <a:t> </a:t>
                </a:r>
                <a:r>
                  <a:rPr lang="cs-CZ" sz="2000" b="1" dirty="0" smtClean="0">
                    <a:latin typeface="+mj-lt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b="1" dirty="0"/>
                          <m:t>Σ</m:t>
                        </m:r>
                        <m:r>
                          <m:rPr>
                            <m:nor/>
                          </m:rPr>
                          <a:rPr lang="cs-CZ" sz="2000" b="1" dirty="0"/>
                          <m:t>(</m:t>
                        </m:r>
                        <m:r>
                          <m:rPr>
                            <m:nor/>
                          </m:rPr>
                          <a:rPr lang="cs-CZ" sz="2000" b="1" dirty="0"/>
                          <m:t>xi</m:t>
                        </m:r>
                        <m:r>
                          <m:rPr>
                            <m:nor/>
                          </m:rPr>
                          <a:rPr lang="cs-CZ" sz="2000" b="1" i="0" baseline="-25000" dirty="0" smtClean="0"/>
                          <m:t> </m:t>
                        </m:r>
                        <m:r>
                          <m:rPr>
                            <m:nor/>
                          </m:rPr>
                          <a:rPr lang="cs-CZ" sz="2000" b="1" dirty="0"/>
                          <m:t>–</m:t>
                        </m:r>
                        <m:r>
                          <m:rPr>
                            <m:nor/>
                          </m:rPr>
                          <a:rPr lang="cs-CZ" sz="2000" b="1" i="0" dirty="0" smtClean="0"/>
                          <m:t> </m:t>
                        </m:r>
                        <m:r>
                          <m:rPr>
                            <m:nor/>
                          </m:rPr>
                          <a:rPr lang="cs-CZ" sz="2000" b="1" dirty="0"/>
                          <m:t>m</m:t>
                        </m:r>
                        <m:r>
                          <m:rPr>
                            <m:nor/>
                          </m:rPr>
                          <a:rPr lang="cs-CZ" sz="2000" b="1" dirty="0"/>
                          <m:t>)2 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b="1" i="0" dirty="0" smtClean="0"/>
                          <m:t>n</m:t>
                        </m:r>
                      </m:den>
                    </m:f>
                  </m:oMath>
                </a14:m>
                <a:r>
                  <a:rPr lang="cs-CZ" sz="2000" b="1" dirty="0" smtClean="0">
                    <a:latin typeface="+mj-lt"/>
                  </a:rPr>
                  <a:t> </a:t>
                </a:r>
              </a:p>
              <a:p>
                <a:pPr marL="0" eaLnBrk="1" hangingPunct="1">
                  <a:lnSpc>
                    <a:spcPct val="80000"/>
                  </a:lnSpc>
                  <a:buFont typeface="Wingdings" pitchFamily="2" charset="2"/>
                  <a:buNone/>
                  <a:defRPr/>
                </a:pPr>
                <a:endParaRPr lang="cs-CZ" sz="1800" dirty="0"/>
              </a:p>
              <a:p>
                <a:pPr marL="0" eaLnBrk="1" hangingPunct="1">
                  <a:lnSpc>
                    <a:spcPct val="80000"/>
                  </a:lnSpc>
                  <a:buFont typeface="Wingdings" pitchFamily="2" charset="2"/>
                  <a:buNone/>
                  <a:defRPr/>
                </a:pPr>
                <a:r>
                  <a:rPr lang="cs-CZ" sz="1800" b="1" dirty="0" smtClean="0"/>
                  <a:t>1.sk.:	 3,08	4,42	5,05	5,67	6,59	m = 4,96 </a:t>
                </a:r>
              </a:p>
              <a:p>
                <a:pPr marL="0" eaLnBrk="1" hangingPunct="1">
                  <a:lnSpc>
                    <a:spcPct val="80000"/>
                  </a:lnSpc>
                  <a:buFont typeface="Wingdings" pitchFamily="2" charset="2"/>
                  <a:buNone/>
                  <a:defRPr/>
                </a:pPr>
                <a:endParaRPr lang="cs-CZ" sz="1800" dirty="0" smtClean="0"/>
              </a:p>
              <a:p>
                <a:pPr marL="0" eaLnBrk="1" hangingPunct="1">
                  <a:lnSpc>
                    <a:spcPct val="80000"/>
                  </a:lnSpc>
                  <a:buFont typeface="Wingdings" pitchFamily="2" charset="2"/>
                  <a:buNone/>
                  <a:defRPr/>
                </a:pPr>
                <a:r>
                  <a:rPr lang="cs-CZ" sz="1800" dirty="0" smtClean="0"/>
                  <a:t>       	       4,96	 – 3,08 = 1, 88	3,53</a:t>
                </a:r>
              </a:p>
              <a:p>
                <a:pPr marL="0" eaLnBrk="1" hangingPunct="1">
                  <a:lnSpc>
                    <a:spcPct val="80000"/>
                  </a:lnSpc>
                  <a:buFont typeface="Wingdings" pitchFamily="2" charset="2"/>
                  <a:buNone/>
                  <a:defRPr/>
                </a:pPr>
                <a:r>
                  <a:rPr lang="cs-CZ" sz="1800" dirty="0" smtClean="0"/>
                  <a:t>		 – 4,42 = 0,54	0,29</a:t>
                </a:r>
              </a:p>
              <a:p>
                <a:pPr marL="0" eaLnBrk="1" hangingPunct="1">
                  <a:lnSpc>
                    <a:spcPct val="80000"/>
                  </a:lnSpc>
                  <a:buFont typeface="Wingdings" pitchFamily="2" charset="2"/>
                  <a:buNone/>
                  <a:defRPr/>
                </a:pPr>
                <a:r>
                  <a:rPr lang="cs-CZ" sz="1800" dirty="0" smtClean="0"/>
                  <a:t>	 	 – 5,05 = - 0,09	0,01		</a:t>
                </a:r>
                <a:r>
                  <a:rPr lang="cs-CZ" sz="1800" b="1" dirty="0" smtClean="0"/>
                  <a:t>s</a:t>
                </a:r>
                <a:r>
                  <a:rPr lang="cs-CZ" sz="1800" b="1" baseline="30000" dirty="0" smtClean="0"/>
                  <a:t>2</a:t>
                </a:r>
                <a:r>
                  <a:rPr lang="cs-CZ" sz="1800" b="1" dirty="0" smtClean="0"/>
                  <a:t> = </a:t>
                </a:r>
                <a:r>
                  <a:rPr lang="cs-CZ" sz="1800" b="1" dirty="0" smtClean="0"/>
                  <a:t>6,99/5 </a:t>
                </a:r>
                <a:r>
                  <a:rPr lang="cs-CZ" sz="1800" b="1" dirty="0" smtClean="0"/>
                  <a:t>= </a:t>
                </a:r>
                <a:r>
                  <a:rPr lang="cs-CZ" sz="1800" b="1" dirty="0" smtClean="0"/>
                  <a:t>1,40</a:t>
                </a:r>
                <a:r>
                  <a:rPr lang="cs-CZ" sz="1800" dirty="0" smtClean="0"/>
                  <a:t>	</a:t>
                </a:r>
              </a:p>
              <a:p>
                <a:pPr marL="0" eaLnBrk="1" hangingPunct="1">
                  <a:lnSpc>
                    <a:spcPct val="80000"/>
                  </a:lnSpc>
                  <a:buFont typeface="Wingdings" pitchFamily="2" charset="2"/>
                  <a:buNone/>
                  <a:defRPr/>
                </a:pPr>
                <a:r>
                  <a:rPr lang="cs-CZ" sz="1800" dirty="0" smtClean="0"/>
                  <a:t>		 – 5,67 =  -0,71	0,50</a:t>
                </a:r>
              </a:p>
              <a:p>
                <a:pPr marL="0" eaLnBrk="1" hangingPunct="1">
                  <a:lnSpc>
                    <a:spcPct val="80000"/>
                  </a:lnSpc>
                  <a:buFont typeface="Wingdings" pitchFamily="2" charset="2"/>
                  <a:buNone/>
                  <a:defRPr/>
                </a:pPr>
                <a:r>
                  <a:rPr lang="cs-CZ" sz="1800" dirty="0" smtClean="0"/>
                  <a:t>	 	 – 6,59 = -1, 63	2,66 </a:t>
                </a:r>
              </a:p>
              <a:p>
                <a:pPr marL="0" eaLnBrk="1" hangingPunct="1">
                  <a:lnSpc>
                    <a:spcPct val="80000"/>
                  </a:lnSpc>
                  <a:buFont typeface="Wingdings" pitchFamily="2" charset="2"/>
                  <a:buNone/>
                  <a:defRPr/>
                </a:pPr>
                <a:endParaRPr lang="cs-CZ" sz="1800" dirty="0" smtClean="0"/>
              </a:p>
              <a:p>
                <a:pPr marL="0" eaLnBrk="1" hangingPunct="1">
                  <a:lnSpc>
                    <a:spcPct val="80000"/>
                  </a:lnSpc>
                  <a:defRPr/>
                </a:pPr>
                <a:r>
                  <a:rPr lang="cs-CZ" sz="2000" dirty="0" smtClean="0"/>
                  <a:t>Udává se ve čtvercích jednotek sledovaného znaku, tj. zde v litrech</a:t>
                </a:r>
                <a:r>
                  <a:rPr lang="cs-CZ" sz="2000" baseline="30000" dirty="0" smtClean="0"/>
                  <a:t>2</a:t>
                </a:r>
              </a:p>
              <a:p>
                <a:pPr marL="0" eaLnBrk="1" hangingPunct="1">
                  <a:buFont typeface="Wingdings" pitchFamily="2" charset="2"/>
                  <a:buNone/>
                  <a:defRPr/>
                </a:pPr>
                <a:endParaRPr lang="cs-CZ" sz="2000" dirty="0" smtClean="0"/>
              </a:p>
              <a:p>
                <a:pPr marL="0" eaLnBrk="1" hangingPunct="1">
                  <a:buFont typeface="Wingdings" pitchFamily="2" charset="2"/>
                  <a:buNone/>
                  <a:defRPr/>
                </a:pPr>
                <a:endParaRPr lang="cs-CZ" sz="2000" dirty="0" smtClean="0"/>
              </a:p>
            </p:txBody>
          </p:sp>
        </mc:Choice>
        <mc:Fallback>
          <p:sp>
            <p:nvSpPr>
              <p:cNvPr id="3993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229600" cy="5029200"/>
              </a:xfrm>
              <a:blipFill rotWithShape="1">
                <a:blip r:embed="rId2"/>
                <a:stretch>
                  <a:fillRect l="-815" t="-1091" b="-23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0000CC"/>
                </a:solidFill>
              </a:rPr>
              <a:t>Moderní (induktivní) statistika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30. léta 20. století – rozvoj </a:t>
            </a:r>
            <a:r>
              <a:rPr lang="cs-CZ" b="1" dirty="0" smtClean="0"/>
              <a:t>teorie pravděpodobnosti</a:t>
            </a:r>
            <a:r>
              <a:rPr lang="cs-CZ" dirty="0" smtClean="0"/>
              <a:t> a revoluce ve statistice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0000CC"/>
                </a:solidFill>
              </a:rPr>
              <a:t>Výběrová šetření</a:t>
            </a:r>
            <a:r>
              <a:rPr lang="cs-CZ" dirty="0" smtClean="0">
                <a:solidFill>
                  <a:srgbClr val="0000CC"/>
                </a:solidFill>
              </a:rPr>
              <a:t> </a:t>
            </a:r>
            <a:r>
              <a:rPr lang="cs-CZ" dirty="0" smtClean="0"/>
              <a:t>– nové možnosti:</a:t>
            </a:r>
          </a:p>
          <a:p>
            <a:pPr lvl="1">
              <a:defRPr/>
            </a:pPr>
            <a:r>
              <a:rPr lang="cs-CZ" dirty="0" smtClean="0"/>
              <a:t> hlubší analýza výběrového souboru, </a:t>
            </a:r>
          </a:p>
          <a:p>
            <a:pPr lvl="1">
              <a:defRPr/>
            </a:pPr>
            <a:r>
              <a:rPr lang="cs-CZ" dirty="0" smtClean="0"/>
              <a:t> zkoumání mnoha dosud nezkoumaných jevů, </a:t>
            </a:r>
            <a:endParaRPr lang="cs-CZ" dirty="0"/>
          </a:p>
          <a:p>
            <a:pPr lvl="1">
              <a:defRPr/>
            </a:pPr>
            <a:r>
              <a:rPr lang="cs-CZ" dirty="0" smtClean="0"/>
              <a:t> zobecnění výsledků pomocí postupů induktivní statistiky.</a:t>
            </a:r>
          </a:p>
          <a:p>
            <a:pPr eaLnBrk="1" hangingPunct="1">
              <a:defRPr/>
            </a:pPr>
            <a:r>
              <a:rPr lang="cs-CZ" dirty="0" smtClean="0"/>
              <a:t>Heslo dnešní statistiky: výběr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Ukazatele variability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939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661248"/>
              </a:xfrm>
            </p:spPr>
            <p:txBody>
              <a:bodyPr>
                <a:normAutofit fontScale="70000" lnSpcReduction="20000"/>
              </a:bodyPr>
              <a:lstStyle/>
              <a:p>
                <a:pPr marL="0" eaLnBrk="1" hangingPunct="1">
                  <a:buFont typeface="Wingdings" pitchFamily="2" charset="2"/>
                  <a:buNone/>
                  <a:defRPr/>
                </a:pPr>
                <a:r>
                  <a:rPr lang="cs-CZ" sz="3100" b="1" dirty="0" smtClean="0">
                    <a:solidFill>
                      <a:srgbClr val="FF0000"/>
                    </a:solidFill>
                  </a:rPr>
                  <a:t>Směrodatná odchylka (s):</a:t>
                </a:r>
              </a:p>
              <a:p>
                <a:pPr marL="0" eaLnBrk="1" hangingPunct="1">
                  <a:spcAft>
                    <a:spcPts val="1200"/>
                  </a:spcAft>
                  <a:defRPr/>
                </a:pPr>
                <a:r>
                  <a:rPr lang="cs-CZ" sz="3100" dirty="0" smtClean="0"/>
                  <a:t>Odmocněný rozptyl,   </a:t>
                </a:r>
                <a:r>
                  <a:rPr lang="cs-CZ" sz="3100" b="1" dirty="0" smtClean="0"/>
                  <a:t>s=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31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cs-CZ" sz="3100" b="1" dirty="0"/>
                          <m:t>s</m:t>
                        </m:r>
                        <m:r>
                          <m:rPr>
                            <m:nor/>
                          </m:rPr>
                          <a:rPr lang="cs-CZ" sz="3100" b="1" baseline="30000" dirty="0"/>
                          <m:t>2</m:t>
                        </m:r>
                      </m:e>
                    </m:rad>
                  </m:oMath>
                </a14:m>
                <a:endParaRPr lang="cs-CZ" sz="3100" b="1" dirty="0" smtClean="0"/>
              </a:p>
              <a:p>
                <a:pPr>
                  <a:spcAft>
                    <a:spcPts val="1200"/>
                  </a:spcAft>
                  <a:defRPr/>
                </a:pPr>
                <a:r>
                  <a:rPr lang="cs-CZ" sz="3100" dirty="0" smtClean="0"/>
                  <a:t>Ukazatel variability udávaný ve stejných jednotkách jako sledovaný znak.</a:t>
                </a:r>
                <a:endParaRPr lang="cs-CZ" sz="3100" dirty="0"/>
              </a:p>
              <a:p>
                <a:pPr>
                  <a:spcAft>
                    <a:spcPts val="1200"/>
                  </a:spcAft>
                  <a:defRPr/>
                </a:pPr>
                <a:r>
                  <a:rPr lang="cs-CZ" sz="3100" dirty="0" smtClean="0"/>
                  <a:t>Za předpokladu normálního rozdělení četností vypovídá o tom</a:t>
                </a:r>
                <a:r>
                  <a:rPr lang="cs-CZ" sz="3100" dirty="0" smtClean="0"/>
                  <a:t>, </a:t>
                </a:r>
                <a:r>
                  <a:rPr lang="cs-CZ" sz="3100" b="1" dirty="0" smtClean="0"/>
                  <a:t>o kolik se většina hodnot sledovaného znaku   odchyluje od průměru.</a:t>
                </a:r>
              </a:p>
              <a:p>
                <a:pPr marL="0" indent="0">
                  <a:buNone/>
                  <a:defRPr/>
                </a:pPr>
                <a:endParaRPr lang="cs-CZ" sz="3100" b="1" dirty="0" smtClean="0"/>
              </a:p>
              <a:p>
                <a:pPr marL="679450" lvl="2" indent="0" eaLnBrk="1" hangingPunct="1">
                  <a:buNone/>
                  <a:defRPr/>
                </a:pPr>
                <a:r>
                  <a:rPr lang="cs-CZ" sz="3100" dirty="0" smtClean="0">
                    <a:solidFill>
                      <a:srgbClr val="FF0000"/>
                    </a:solidFill>
                  </a:rPr>
                  <a:t>m ± 1s </a:t>
                </a:r>
                <a:r>
                  <a:rPr lang="cs-CZ" sz="3100" dirty="0" smtClean="0"/>
                  <a:t>	interval, ve kterém leží </a:t>
                </a:r>
                <a:r>
                  <a:rPr lang="cs-CZ" sz="3100" dirty="0" smtClean="0">
                    <a:solidFill>
                      <a:srgbClr val="FF0000"/>
                    </a:solidFill>
                  </a:rPr>
                  <a:t>68%</a:t>
                </a:r>
                <a:r>
                  <a:rPr lang="cs-CZ" sz="3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cs-CZ" sz="3100" dirty="0" smtClean="0"/>
                  <a:t>naměřených hodnot</a:t>
                </a:r>
              </a:p>
              <a:p>
                <a:pPr marL="908050" lvl="2" eaLnBrk="1" hangingPunct="1">
                  <a:buFont typeface="Wingdings" pitchFamily="2" charset="2"/>
                  <a:buNone/>
                  <a:defRPr/>
                </a:pPr>
                <a:r>
                  <a:rPr lang="cs-CZ" sz="3100" dirty="0" smtClean="0">
                    <a:solidFill>
                      <a:srgbClr val="FF0000"/>
                    </a:solidFill>
                  </a:rPr>
                  <a:t>m ± 2s </a:t>
                </a:r>
                <a:r>
                  <a:rPr lang="cs-CZ" sz="31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	</a:t>
                </a:r>
                <a:r>
                  <a:rPr lang="cs-CZ" sz="3100" dirty="0" smtClean="0"/>
                  <a:t>interval, ve kterém leží </a:t>
                </a:r>
                <a:r>
                  <a:rPr lang="cs-CZ" sz="3100" dirty="0" smtClean="0">
                    <a:solidFill>
                      <a:srgbClr val="FF0000"/>
                    </a:solidFill>
                  </a:rPr>
                  <a:t>95%</a:t>
                </a:r>
                <a:r>
                  <a:rPr lang="cs-CZ" sz="3100" dirty="0" smtClean="0"/>
                  <a:t> naměřených hodnot</a:t>
                </a:r>
              </a:p>
              <a:p>
                <a:pPr marL="908050" lvl="2">
                  <a:buNone/>
                  <a:defRPr/>
                </a:pPr>
                <a:r>
                  <a:rPr lang="cs-CZ" sz="3100" dirty="0" smtClean="0">
                    <a:solidFill>
                      <a:srgbClr val="FF0000"/>
                    </a:solidFill>
                  </a:rPr>
                  <a:t>m </a:t>
                </a:r>
                <a:r>
                  <a:rPr lang="cs-CZ" sz="3100" dirty="0">
                    <a:solidFill>
                      <a:srgbClr val="FF0000"/>
                    </a:solidFill>
                  </a:rPr>
                  <a:t>± </a:t>
                </a:r>
                <a:r>
                  <a:rPr lang="cs-CZ" sz="3100" dirty="0" smtClean="0">
                    <a:solidFill>
                      <a:srgbClr val="FF0000"/>
                    </a:solidFill>
                  </a:rPr>
                  <a:t>3s </a:t>
                </a:r>
                <a:r>
                  <a:rPr lang="cs-CZ" sz="31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	</a:t>
                </a:r>
                <a:r>
                  <a:rPr lang="cs-CZ" sz="3100" dirty="0"/>
                  <a:t>interval, ve kterém leží </a:t>
                </a:r>
                <a:r>
                  <a:rPr lang="cs-CZ" sz="3100" dirty="0" smtClean="0">
                    <a:solidFill>
                      <a:srgbClr val="FF0000"/>
                    </a:solidFill>
                  </a:rPr>
                  <a:t>99%</a:t>
                </a:r>
                <a:r>
                  <a:rPr lang="cs-CZ" sz="3100" dirty="0" smtClean="0"/>
                  <a:t> </a:t>
                </a:r>
                <a:r>
                  <a:rPr lang="cs-CZ" sz="3100" dirty="0"/>
                  <a:t>naměřených hodnot</a:t>
                </a:r>
                <a:endParaRPr lang="cs-CZ" sz="3100" dirty="0" smtClean="0"/>
              </a:p>
              <a:p>
                <a:pPr marL="908050" lvl="2" eaLnBrk="1" hangingPunct="1">
                  <a:buFont typeface="Wingdings" pitchFamily="2" charset="2"/>
                  <a:buNone/>
                  <a:defRPr/>
                </a:pPr>
                <a:endParaRPr lang="cs-CZ" sz="3100" dirty="0"/>
              </a:p>
              <a:p>
                <a:pPr marL="908050" lvl="2" eaLnBrk="1" hangingPunct="1">
                  <a:buFont typeface="Wingdings" pitchFamily="2" charset="2"/>
                  <a:buNone/>
                  <a:defRPr/>
                </a:pPr>
                <a:endParaRPr lang="cs-CZ" sz="3100" dirty="0" smtClean="0"/>
              </a:p>
              <a:p>
                <a:pPr marL="438150" lvl="1" eaLnBrk="1" hangingPunct="1">
                  <a:defRPr/>
                </a:pPr>
                <a:r>
                  <a:rPr lang="cs-CZ" sz="3100" b="1" dirty="0" smtClean="0"/>
                  <a:t>Příklad:</a:t>
                </a:r>
                <a:r>
                  <a:rPr lang="cs-CZ" sz="3100" dirty="0" smtClean="0"/>
                  <a:t> vypočítejte, v jakém intervalu leží 68% hodnot VKP v </a:t>
                </a:r>
                <a:r>
                  <a:rPr lang="cs-CZ" sz="2600" dirty="0" smtClean="0"/>
                  <a:t>našem souboru 200 mužů.</a:t>
                </a:r>
              </a:p>
              <a:p>
                <a:pPr marL="908050" lvl="2" eaLnBrk="1" hangingPunct="1">
                  <a:buFont typeface="Wingdings" pitchFamily="2" charset="2"/>
                  <a:buNone/>
                  <a:defRPr/>
                </a:pPr>
                <a:r>
                  <a:rPr lang="cs-CZ" sz="2600" dirty="0" smtClean="0"/>
                  <a:t>	</a:t>
                </a:r>
              </a:p>
              <a:p>
                <a:pPr marL="908050" lvl="2" eaLnBrk="1" hangingPunct="1">
                  <a:defRPr/>
                </a:pPr>
                <a:endParaRPr lang="cs-CZ" sz="2000" dirty="0" smtClean="0"/>
              </a:p>
              <a:p>
                <a:pPr marL="0" eaLnBrk="1" hangingPunct="1">
                  <a:buFont typeface="Wingdings" pitchFamily="2" charset="2"/>
                  <a:buNone/>
                  <a:defRPr/>
                </a:pPr>
                <a:endParaRPr lang="cs-CZ" sz="2000" dirty="0" smtClean="0"/>
              </a:p>
            </p:txBody>
          </p:sp>
        </mc:Choice>
        <mc:Fallback>
          <p:sp>
            <p:nvSpPr>
              <p:cNvPr id="39939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661248"/>
              </a:xfrm>
              <a:blipFill rotWithShape="1">
                <a:blip r:embed="rId2"/>
                <a:stretch>
                  <a:fillRect l="-889" t="-17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5143500"/>
          </a:xfrm>
        </p:spPr>
        <p:txBody>
          <a:bodyPr/>
          <a:lstStyle/>
          <a:p>
            <a:pPr marL="495300" eaLnBrk="1" hangingPunct="1">
              <a:buFont typeface="Wingdings" pitchFamily="2" charset="2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Variační koeficient (v.k.)</a:t>
            </a:r>
          </a:p>
          <a:p>
            <a:pPr marL="495300" eaLnBrk="1" hangingPunct="1"/>
            <a:r>
              <a:rPr lang="cs-CZ" sz="2800" dirty="0" smtClean="0"/>
              <a:t>Relativní ukazatel variability</a:t>
            </a:r>
          </a:p>
          <a:p>
            <a:pPr marL="495300" eaLnBrk="1" hangingPunct="1"/>
            <a:r>
              <a:rPr lang="cs-CZ" sz="2800" dirty="0" smtClean="0"/>
              <a:t>Udává, jaký podíl tvoří směrodatná odchylka              z průměru.</a:t>
            </a:r>
          </a:p>
          <a:p>
            <a:pPr marL="495300" eaLnBrk="1" hangingPunct="1"/>
            <a:r>
              <a:rPr lang="cs-CZ" sz="2800" dirty="0" smtClean="0"/>
              <a:t>Je-li vetší než 50%, pak je soubor natolik nesourodý, že nemá smysl ho charakterizovat aritmetickým průměrem.</a:t>
            </a:r>
          </a:p>
          <a:p>
            <a:pPr marL="495300" eaLnBrk="1" hangingPunct="1">
              <a:buFont typeface="Wingdings" pitchFamily="2" charset="2"/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43500"/>
          </a:xfrm>
        </p:spPr>
        <p:txBody>
          <a:bodyPr/>
          <a:lstStyle/>
          <a:p>
            <a:pPr marL="495300" eaLnBrk="1" hangingPunct="1">
              <a:buFont typeface="Wingdings" pitchFamily="2" charset="2"/>
              <a:buNone/>
            </a:pPr>
            <a:r>
              <a:rPr lang="cs-CZ" b="1" dirty="0" smtClean="0">
                <a:solidFill>
                  <a:srgbClr val="FF0000"/>
                </a:solidFill>
              </a:rPr>
              <a:t>Variační koeficient (v.k.)</a:t>
            </a:r>
          </a:p>
          <a:p>
            <a:pPr marL="495300" eaLnBrk="1" hangingPunct="1"/>
            <a:r>
              <a:rPr lang="cs-CZ" sz="2200" b="1" dirty="0" smtClean="0"/>
              <a:t>Slouží ke srovnání variability 2 souborů, jejichž průměry se značně liší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cs-CZ" sz="2000" dirty="0" smtClean="0"/>
              <a:t>Př.: VKP u mužů a u žen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dirty="0" smtClean="0"/>
              <a:t>	M: 		m = 4, 80	s = 0,66		v.k. = 13,8%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dirty="0" smtClean="0"/>
              <a:t>	Ž:		m = 3, 90	s = 0,42		v.k. = 10,8%</a:t>
            </a:r>
          </a:p>
          <a:p>
            <a:pPr marL="495300" eaLnBrk="1" hangingPunct="1"/>
            <a:r>
              <a:rPr lang="cs-CZ" sz="2200" b="1" dirty="0" smtClean="0"/>
              <a:t>Slouží ke srovnání variability znaků uváděných v různých jednotkách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cs-CZ" sz="2000" dirty="0" smtClean="0"/>
              <a:t>Př.: VKP (l), výška (cm) a hmotnost mužů (kg)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dirty="0" smtClean="0"/>
              <a:t>	VKP: 	m = 4,80		s = 0,66		v.k. = 13,8%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dirty="0" smtClean="0"/>
              <a:t>	Výška:	m = 178		s = 4		v.k. = 2,2%</a:t>
            </a:r>
          </a:p>
          <a:p>
            <a:pPr marL="495300" eaLnBrk="1" hangingPunct="1">
              <a:buFont typeface="Wingdings" pitchFamily="2" charset="2"/>
              <a:buNone/>
            </a:pPr>
            <a:r>
              <a:rPr lang="cs-CZ" sz="2000" dirty="0" smtClean="0"/>
              <a:t>	Hmotnost:	m = 82			s = 6		v.k. = 7,3%</a:t>
            </a:r>
          </a:p>
          <a:p>
            <a:pPr marL="495300"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0000CC"/>
                </a:solidFill>
              </a:rPr>
              <a:t>Příklad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Porodní délka 5 novorozenců v cm: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	49, 50, 50, 51, 53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Vypočítejte:</a:t>
            </a:r>
          </a:p>
          <a:p>
            <a:pPr lvl="1"/>
            <a:r>
              <a:rPr lang="cs-CZ" dirty="0" smtClean="0"/>
              <a:t>Aritmetický průměr</a:t>
            </a:r>
          </a:p>
          <a:p>
            <a:pPr lvl="1"/>
            <a:r>
              <a:rPr lang="cs-CZ" dirty="0" smtClean="0"/>
              <a:t>Rozptyl</a:t>
            </a:r>
          </a:p>
          <a:p>
            <a:pPr lvl="1"/>
            <a:r>
              <a:rPr lang="cs-CZ" dirty="0" smtClean="0"/>
              <a:t>Směrodatnou odchylku</a:t>
            </a:r>
          </a:p>
          <a:p>
            <a:pPr lvl="1"/>
            <a:r>
              <a:rPr lang="cs-CZ" dirty="0" smtClean="0"/>
              <a:t>Variační koeficient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</a:rPr>
              <a:t>Příklad - řešení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cs-CZ" sz="2800" u="sng" dirty="0" smtClean="0"/>
              <a:t>x</a:t>
            </a:r>
            <a:r>
              <a:rPr lang="cs-CZ" sz="2800" u="sng" baseline="-25000" dirty="0" smtClean="0"/>
              <a:t>i</a:t>
            </a:r>
            <a:r>
              <a:rPr lang="cs-CZ" sz="2800" u="sng" dirty="0" smtClean="0"/>
              <a:t>		x</a:t>
            </a:r>
            <a:r>
              <a:rPr lang="cs-CZ" sz="2800" u="sng" baseline="-25000" dirty="0" smtClean="0"/>
              <a:t>i</a:t>
            </a:r>
            <a:r>
              <a:rPr lang="cs-CZ" sz="2800" u="sng" dirty="0" smtClean="0"/>
              <a:t> – m       (</a:t>
            </a:r>
            <a:r>
              <a:rPr lang="cs-CZ" sz="2800" u="sng" dirty="0" err="1" smtClean="0"/>
              <a:t>x</a:t>
            </a:r>
            <a:r>
              <a:rPr lang="cs-CZ" sz="2800" u="sng" baseline="-25000" dirty="0" err="1" smtClean="0"/>
              <a:t>i</a:t>
            </a:r>
            <a:r>
              <a:rPr lang="cs-CZ" sz="2800" u="sng" dirty="0" smtClean="0"/>
              <a:t> – m)</a:t>
            </a:r>
            <a:r>
              <a:rPr lang="cs-CZ" sz="2800" u="sng" baseline="30000" dirty="0" smtClean="0"/>
              <a:t>2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49		- 1,6	  2,56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50		- 0,6	  0,36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50		- 0,6	  0,36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51		  0,4	  0,16</a:t>
            </a:r>
          </a:p>
          <a:p>
            <a:pPr>
              <a:buFont typeface="Wingdings" pitchFamily="2" charset="2"/>
              <a:buNone/>
            </a:pPr>
            <a:r>
              <a:rPr lang="cs-CZ" sz="2800" u="sng" dirty="0" smtClean="0"/>
              <a:t>53		  2,4	  5,76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253		  0,0    9,20</a:t>
            </a:r>
          </a:p>
          <a:p>
            <a:pPr>
              <a:buFont typeface="Wingdings" pitchFamily="2" charset="2"/>
              <a:buNone/>
            </a:pPr>
            <a:endParaRPr lang="cs-CZ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ástupný symbol pro obsah 1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0"/>
                <a:ext cx="4244280" cy="4525963"/>
              </a:xfrm>
            </p:spPr>
            <p:txBody>
              <a:bodyPr>
                <a:normAutofit fontScale="92500"/>
              </a:bodyPr>
              <a:lstStyle/>
              <a:p>
                <a:pPr>
                  <a:buFont typeface="Wingdings" pitchFamily="2" charset="2"/>
                  <a:buNone/>
                </a:pPr>
                <a:r>
                  <a:rPr lang="cs-CZ" dirty="0" smtClean="0">
                    <a:solidFill>
                      <a:srgbClr val="0000CC"/>
                    </a:solidFill>
                  </a:rPr>
                  <a:t>m = 253 : 5 = 50,60</a:t>
                </a:r>
              </a:p>
              <a:p>
                <a:pPr>
                  <a:buFont typeface="Wingdings" pitchFamily="2" charset="2"/>
                  <a:buNone/>
                </a:pPr>
                <a:endParaRPr lang="cs-CZ" dirty="0" smtClean="0">
                  <a:solidFill>
                    <a:srgbClr val="0000CC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cs-CZ" dirty="0" smtClean="0">
                    <a:solidFill>
                      <a:srgbClr val="0000CC"/>
                    </a:solidFill>
                  </a:rPr>
                  <a:t>s</a:t>
                </a:r>
                <a:r>
                  <a:rPr lang="cs-CZ" baseline="30000" dirty="0" smtClean="0">
                    <a:solidFill>
                      <a:srgbClr val="0000CC"/>
                    </a:solidFill>
                  </a:rPr>
                  <a:t>2</a:t>
                </a:r>
                <a:r>
                  <a:rPr lang="cs-CZ" dirty="0" smtClean="0">
                    <a:solidFill>
                      <a:srgbClr val="0000CC"/>
                    </a:solidFill>
                  </a:rPr>
                  <a:t> </a:t>
                </a:r>
                <a:r>
                  <a:rPr lang="cs-CZ" dirty="0">
                    <a:solidFill>
                      <a:srgbClr val="0000CC"/>
                    </a:solidFill>
                  </a:rPr>
                  <a:t>= 9,20 : </a:t>
                </a:r>
                <a:r>
                  <a:rPr lang="cs-CZ" dirty="0" smtClean="0">
                    <a:solidFill>
                      <a:srgbClr val="0000CC"/>
                    </a:solidFill>
                  </a:rPr>
                  <a:t>5 = 1,84</a:t>
                </a:r>
                <a:endParaRPr lang="cs-CZ" dirty="0">
                  <a:solidFill>
                    <a:srgbClr val="0000CC"/>
                  </a:solidFill>
                </a:endParaRPr>
              </a:p>
              <a:p>
                <a:pPr>
                  <a:buNone/>
                </a:pPr>
                <a:endParaRPr lang="cs-CZ" dirty="0" smtClean="0">
                  <a:solidFill>
                    <a:srgbClr val="0000CC"/>
                  </a:solidFill>
                </a:endParaRPr>
              </a:p>
              <a:p>
                <a:pPr>
                  <a:buNone/>
                </a:pPr>
                <a:r>
                  <a:rPr lang="cs-CZ" dirty="0" smtClean="0">
                    <a:solidFill>
                      <a:srgbClr val="0000CC"/>
                    </a:solidFill>
                  </a:rPr>
                  <a:t>s </a:t>
                </a:r>
                <a:r>
                  <a:rPr lang="cs-CZ" dirty="0">
                    <a:solidFill>
                      <a:srgbClr val="0000CC"/>
                    </a:solidFill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cs-CZ" b="0" i="0" dirty="0" smtClean="0">
                            <a:solidFill>
                              <a:srgbClr val="0000CC"/>
                            </a:solidFill>
                          </a:rPr>
                          <m:t>1,</m:t>
                        </m:r>
                        <m:r>
                          <a:rPr lang="cs-CZ" b="0" i="1" dirty="0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84</m:t>
                        </m:r>
                      </m:e>
                    </m:rad>
                  </m:oMath>
                </a14:m>
                <a:r>
                  <a:rPr lang="cs-CZ" dirty="0">
                    <a:solidFill>
                      <a:srgbClr val="0000CC"/>
                    </a:solidFill>
                  </a:rPr>
                  <a:t> = </a:t>
                </a:r>
                <a:r>
                  <a:rPr lang="cs-CZ" dirty="0" smtClean="0">
                    <a:solidFill>
                      <a:srgbClr val="0000CC"/>
                    </a:solidFill>
                  </a:rPr>
                  <a:t>1,35</a:t>
                </a:r>
                <a:endParaRPr lang="cs-CZ" dirty="0">
                  <a:solidFill>
                    <a:srgbClr val="0000CC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endParaRPr lang="cs-CZ" dirty="0" smtClean="0">
                  <a:solidFill>
                    <a:srgbClr val="0000CC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cs-CZ" dirty="0" smtClean="0">
                    <a:solidFill>
                      <a:srgbClr val="0000CC"/>
                    </a:solidFill>
                  </a:rPr>
                  <a:t>v.k</a:t>
                </a:r>
                <a:r>
                  <a:rPr lang="cs-CZ" dirty="0">
                    <a:solidFill>
                      <a:srgbClr val="0000CC"/>
                    </a:solidFill>
                  </a:rPr>
                  <a:t>. = (</a:t>
                </a:r>
                <a:r>
                  <a:rPr lang="cs-CZ" dirty="0" smtClean="0">
                    <a:solidFill>
                      <a:srgbClr val="0000CC"/>
                    </a:solidFill>
                  </a:rPr>
                  <a:t>1,35 </a:t>
                </a:r>
                <a:r>
                  <a:rPr lang="cs-CZ" dirty="0">
                    <a:solidFill>
                      <a:srgbClr val="0000CC"/>
                    </a:solidFill>
                  </a:rPr>
                  <a:t>: 50,60) </a:t>
                </a:r>
                <a:r>
                  <a:rPr lang="cs-CZ" b="1" i="1" dirty="0">
                    <a:solidFill>
                      <a:srgbClr val="0000CC"/>
                    </a:solidFill>
                  </a:rPr>
                  <a:t>• </a:t>
                </a:r>
                <a:r>
                  <a:rPr lang="cs-CZ" dirty="0">
                    <a:solidFill>
                      <a:srgbClr val="0000CC"/>
                    </a:solidFill>
                  </a:rPr>
                  <a:t>100 </a:t>
                </a:r>
                <a:r>
                  <a:rPr lang="cs-CZ" dirty="0" smtClean="0">
                    <a:solidFill>
                      <a:srgbClr val="0000CC"/>
                    </a:solidFill>
                  </a:rPr>
                  <a:t>   </a:t>
                </a:r>
              </a:p>
              <a:p>
                <a:pPr>
                  <a:spcBef>
                    <a:spcPts val="0"/>
                  </a:spcBef>
                  <a:buFont typeface="Wingdings" pitchFamily="2" charset="2"/>
                  <a:buNone/>
                </a:pPr>
                <a:r>
                  <a:rPr lang="cs-CZ" dirty="0">
                    <a:solidFill>
                      <a:srgbClr val="0000CC"/>
                    </a:solidFill>
                  </a:rPr>
                  <a:t> </a:t>
                </a:r>
                <a:r>
                  <a:rPr lang="cs-CZ" dirty="0" smtClean="0">
                    <a:solidFill>
                      <a:srgbClr val="0000CC"/>
                    </a:solidFill>
                  </a:rPr>
                  <a:t>      = </a:t>
                </a:r>
                <a:r>
                  <a:rPr lang="cs-CZ" dirty="0" smtClean="0">
                    <a:solidFill>
                      <a:srgbClr val="0000CC"/>
                    </a:solidFill>
                  </a:rPr>
                  <a:t>1,98 % </a:t>
                </a:r>
                <a:endParaRPr lang="cs-CZ" dirty="0">
                  <a:solidFill>
                    <a:srgbClr val="0000CC"/>
                  </a:solidFill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2" name="Zástupný symbol pro obsah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0"/>
                <a:ext cx="4244280" cy="4525963"/>
              </a:xfrm>
              <a:blipFill rotWithShape="1">
                <a:blip r:embed="rId2"/>
                <a:stretch>
                  <a:fillRect l="-2586" t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92500"/>
          </a:bodyPr>
          <a:lstStyle/>
          <a:p>
            <a:pPr marL="495300" eaLnBrk="1" hangingPunct="1">
              <a:buFont typeface="Wingdings" pitchFamily="2" charset="2"/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Kvantily – percentily, decily, kvartily</a:t>
            </a:r>
          </a:p>
          <a:p>
            <a:pPr marL="495300" eaLnBrk="1" hangingPunct="1"/>
            <a:r>
              <a:rPr lang="cs-CZ" sz="2400" dirty="0" smtClean="0"/>
              <a:t>Kvantily dělí soubor dat uspořádaných podle velikosti na části obsahující stejný podíl z celkového počtu jednotek</a:t>
            </a:r>
          </a:p>
          <a:p>
            <a:pPr marL="495300" eaLnBrk="1" hangingPunct="1"/>
            <a:r>
              <a:rPr lang="cs-CZ" sz="2400" dirty="0" smtClean="0"/>
              <a:t>Variabilita se určuje pomocí intervalu, ve kterém se pohybuje nejčastěji 80%  (P</a:t>
            </a:r>
            <a:r>
              <a:rPr lang="cs-CZ" sz="2400" baseline="-25000" dirty="0" smtClean="0"/>
              <a:t>10</a:t>
            </a:r>
            <a:r>
              <a:rPr lang="cs-CZ" sz="2400" dirty="0" smtClean="0"/>
              <a:t> – P</a:t>
            </a:r>
            <a:r>
              <a:rPr lang="cs-CZ" sz="2400" baseline="-25000" dirty="0" smtClean="0"/>
              <a:t>90</a:t>
            </a:r>
            <a:r>
              <a:rPr lang="cs-CZ" sz="2400" dirty="0" smtClean="0"/>
              <a:t>) nebo 50%  (P</a:t>
            </a:r>
            <a:r>
              <a:rPr lang="cs-CZ" sz="2400" baseline="-25000" dirty="0" smtClean="0"/>
              <a:t>25 </a:t>
            </a:r>
            <a:r>
              <a:rPr lang="cs-CZ" sz="2400" dirty="0" smtClean="0"/>
              <a:t>– P</a:t>
            </a:r>
            <a:r>
              <a:rPr lang="cs-CZ" sz="2400" baseline="-25000" dirty="0" smtClean="0"/>
              <a:t>75</a:t>
            </a:r>
            <a:r>
              <a:rPr lang="cs-CZ" sz="2400" dirty="0" smtClean="0"/>
              <a:t>) pozorování.</a:t>
            </a:r>
          </a:p>
          <a:p>
            <a:pPr marL="495300" eaLnBrk="1" hangingPunct="1"/>
            <a:r>
              <a:rPr lang="cs-CZ" sz="2400" dirty="0" smtClean="0"/>
              <a:t>Postup výpočtu:</a:t>
            </a:r>
          </a:p>
          <a:p>
            <a:pPr marL="933450" lvl="1" eaLnBrk="1" hangingPunct="1">
              <a:buFont typeface="Times New Roman" charset="0"/>
              <a:buAutoNum type="arabicPeriod"/>
            </a:pPr>
            <a:r>
              <a:rPr lang="cs-CZ" sz="2200" dirty="0" smtClean="0"/>
              <a:t>Určíme hodnotu pozorování, které představuje 10. percentil = dolní hranice intervalu</a:t>
            </a:r>
          </a:p>
          <a:p>
            <a:pPr marL="933450" lvl="1" eaLnBrk="1" hangingPunct="1">
              <a:buFont typeface="Times New Roman" charset="0"/>
              <a:buAutoNum type="arabicPeriod"/>
            </a:pPr>
            <a:r>
              <a:rPr lang="cs-CZ" sz="2200" dirty="0" smtClean="0"/>
              <a:t>Určíme hodnotu pozorování, které představuje 90. percentil = horní hranice intervalu</a:t>
            </a:r>
          </a:p>
          <a:p>
            <a:pPr marL="933450" lvl="1" eaLnBrk="1" hangingPunct="1">
              <a:buFont typeface="Wingdings" pitchFamily="2" charset="2"/>
              <a:buNone/>
            </a:pPr>
            <a:r>
              <a:rPr lang="cs-CZ" sz="2200" dirty="0" smtClean="0"/>
              <a:t> 		</a:t>
            </a:r>
            <a:r>
              <a:rPr lang="cs-CZ" sz="1200" dirty="0" smtClean="0"/>
              <a:t>	</a:t>
            </a:r>
            <a:endParaRPr lang="cs-CZ" sz="2200" b="1" dirty="0" smtClean="0"/>
          </a:p>
          <a:p>
            <a:pPr marL="495300"/>
            <a:r>
              <a:rPr lang="cs-CZ" sz="2600" b="1" dirty="0" smtClean="0">
                <a:solidFill>
                  <a:srgbClr val="0000CC"/>
                </a:solidFill>
              </a:rPr>
              <a:t>Vhodné ukazatele variability pro asymetrická rozložení.</a:t>
            </a:r>
          </a:p>
          <a:p>
            <a:pPr marL="933450" lvl="1" eaLnBrk="1" hangingPunct="1">
              <a:buFont typeface="Times New Roman" charset="0"/>
              <a:buAutoNum type="arabicPeriod"/>
            </a:pPr>
            <a:endParaRPr lang="cs-CZ" sz="2400" dirty="0" smtClean="0"/>
          </a:p>
          <a:p>
            <a:pPr marL="933450" lvl="1" eaLnBrk="1" hangingPunct="1">
              <a:buFont typeface="Times New Roman" charset="0"/>
              <a:buAutoNum type="arabicPeriod"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0000CC"/>
                </a:solidFill>
              </a:rPr>
              <a:t>Ukazatele variability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92500"/>
          </a:bodyPr>
          <a:lstStyle/>
          <a:p>
            <a:pPr marL="495300" eaLnBrk="1" hangingPunct="1">
              <a:buFont typeface="Wingdings" pitchFamily="2" charset="2"/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Kvantily – percentily, decily, kvartily</a:t>
            </a:r>
          </a:p>
          <a:p>
            <a:pPr marL="495300" eaLnBrk="1" hangingPunct="1"/>
            <a:r>
              <a:rPr lang="cs-CZ" sz="2400" dirty="0" smtClean="0"/>
              <a:t>Kvantily dělí soubor dat uspořádaných podle velikosti na části obsahující stejný podíl z celkového počtu jednotek</a:t>
            </a:r>
          </a:p>
          <a:p>
            <a:pPr marL="495300" eaLnBrk="1" hangingPunct="1"/>
            <a:r>
              <a:rPr lang="cs-CZ" sz="2400" dirty="0" smtClean="0"/>
              <a:t>Variabilita se určuje pomocí intervalu, ve kterém se pohybuje nejčastěji 80%  (P</a:t>
            </a:r>
            <a:r>
              <a:rPr lang="cs-CZ" sz="2400" baseline="-25000" dirty="0" smtClean="0"/>
              <a:t>10</a:t>
            </a:r>
            <a:r>
              <a:rPr lang="cs-CZ" sz="2400" dirty="0" smtClean="0"/>
              <a:t> – P</a:t>
            </a:r>
            <a:r>
              <a:rPr lang="cs-CZ" sz="2400" baseline="-25000" dirty="0" smtClean="0"/>
              <a:t>90</a:t>
            </a:r>
            <a:r>
              <a:rPr lang="cs-CZ" sz="2400" dirty="0" smtClean="0"/>
              <a:t>) nebo 50%  (P</a:t>
            </a:r>
            <a:r>
              <a:rPr lang="cs-CZ" sz="2400" baseline="-25000" dirty="0" smtClean="0"/>
              <a:t>25 </a:t>
            </a:r>
            <a:r>
              <a:rPr lang="cs-CZ" sz="2400" dirty="0" smtClean="0"/>
              <a:t>– P</a:t>
            </a:r>
            <a:r>
              <a:rPr lang="cs-CZ" sz="2400" baseline="-25000" dirty="0" smtClean="0"/>
              <a:t>75</a:t>
            </a:r>
            <a:r>
              <a:rPr lang="cs-CZ" sz="2400" dirty="0" smtClean="0"/>
              <a:t>) pozorování.</a:t>
            </a:r>
          </a:p>
          <a:p>
            <a:pPr marL="495300" eaLnBrk="1" hangingPunct="1"/>
            <a:r>
              <a:rPr lang="cs-CZ" sz="2400" dirty="0" smtClean="0"/>
              <a:t>Postup výpočtu:</a:t>
            </a:r>
          </a:p>
          <a:p>
            <a:pPr marL="933450" lvl="1" eaLnBrk="1" hangingPunct="1">
              <a:buFont typeface="Times New Roman" charset="0"/>
              <a:buAutoNum type="arabicPeriod"/>
            </a:pPr>
            <a:r>
              <a:rPr lang="cs-CZ" sz="2200" dirty="0" smtClean="0"/>
              <a:t>Určíme hodnotu pozorování, které představuje 10. percentil = dolní hranice intervalu</a:t>
            </a:r>
          </a:p>
          <a:p>
            <a:pPr marL="933450" lvl="1" eaLnBrk="1" hangingPunct="1">
              <a:buFont typeface="Times New Roman" charset="0"/>
              <a:buAutoNum type="arabicPeriod"/>
            </a:pPr>
            <a:r>
              <a:rPr lang="cs-CZ" sz="2200" dirty="0" smtClean="0"/>
              <a:t>Určíme hodnotu pozorování, které představuje 90. percentil = horní hranice intervalu</a:t>
            </a:r>
          </a:p>
          <a:p>
            <a:pPr marL="933450" lvl="1" eaLnBrk="1" hangingPunct="1">
              <a:buFont typeface="Wingdings" pitchFamily="2" charset="2"/>
              <a:buNone/>
            </a:pPr>
            <a:r>
              <a:rPr lang="cs-CZ" sz="2200" dirty="0" smtClean="0"/>
              <a:t> 		</a:t>
            </a:r>
            <a:r>
              <a:rPr lang="cs-CZ" sz="1200" dirty="0" smtClean="0"/>
              <a:t>	</a:t>
            </a:r>
            <a:endParaRPr lang="cs-CZ" sz="2200" b="1" dirty="0" smtClean="0"/>
          </a:p>
          <a:p>
            <a:pPr marL="495300"/>
            <a:r>
              <a:rPr lang="cs-CZ" sz="2600" b="1" dirty="0" smtClean="0">
                <a:solidFill>
                  <a:srgbClr val="0000CC"/>
                </a:solidFill>
              </a:rPr>
              <a:t>Vhodné ukazatele variability pro asymetrická rozložení.</a:t>
            </a:r>
          </a:p>
          <a:p>
            <a:pPr marL="933450" lvl="1" eaLnBrk="1" hangingPunct="1">
              <a:buFont typeface="Times New Roman" charset="0"/>
              <a:buAutoNum type="arabicPeriod"/>
            </a:pPr>
            <a:endParaRPr lang="cs-CZ" sz="2400" dirty="0" smtClean="0"/>
          </a:p>
          <a:p>
            <a:pPr marL="933450" lvl="1" eaLnBrk="1" hangingPunct="1">
              <a:buFont typeface="Times New Roman" charset="0"/>
              <a:buAutoNum type="arabicPeriod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6347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CC"/>
                </a:solidFill>
              </a:rPr>
              <a:t>Statistika – základní pojmy</a:t>
            </a:r>
          </a:p>
        </p:txBody>
      </p:sp>
      <p:sp>
        <p:nvSpPr>
          <p:cNvPr id="819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Statistika jako vědní obor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Jejím předmětem jsou </a:t>
            </a:r>
            <a:r>
              <a:rPr lang="cs-CZ" sz="2400" b="1" dirty="0" smtClean="0">
                <a:solidFill>
                  <a:srgbClr val="0000CC"/>
                </a:solidFill>
              </a:rPr>
              <a:t>hromadné jevy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Vlastnosti, znaky a události, které se vyskytují ve velkém množství.</a:t>
            </a:r>
          </a:p>
          <a:p>
            <a:pPr marL="471487" lvl="1" indent="0" eaLnBrk="1" hangingPunct="1">
              <a:lnSpc>
                <a:spcPct val="80000"/>
              </a:lnSpc>
              <a:buNone/>
            </a:pPr>
            <a:endParaRPr lang="cs-CZ" sz="12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Zabývá se </a:t>
            </a:r>
            <a:r>
              <a:rPr lang="cs-CZ" sz="2400" b="1" dirty="0" smtClean="0"/>
              <a:t>sběrem, popisem a analýzou dat.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12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rgbClr val="0000CC"/>
                </a:solidFill>
              </a:rPr>
              <a:t>Data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 zjištěné (naměřené) hodnoty určitých vlastností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 hodnoty jednotlivých vlastností se vyznačují </a:t>
            </a:r>
            <a:r>
              <a:rPr lang="cs-CZ" sz="2400" b="1" dirty="0" smtClean="0"/>
              <a:t>variabilitou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12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rgbClr val="0000CC"/>
                </a:solidFill>
              </a:rPr>
              <a:t>Variabilita dat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Důsledek působení velkého množství drobných </a:t>
            </a:r>
            <a:r>
              <a:rPr lang="cs-CZ" sz="2400" b="1" dirty="0" smtClean="0"/>
              <a:t>NÁHODNÝCH</a:t>
            </a:r>
            <a:r>
              <a:rPr lang="cs-CZ" sz="2400" dirty="0" smtClean="0"/>
              <a:t> vlivů, z nichž každý výslednou hodnotu sledované vlastnosti ovlivňuje jen nepatrně.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Náhoda ve statistice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675"/>
              </a:spcBef>
            </a:pPr>
            <a:r>
              <a:rPr lang="cs-CZ" sz="2800" b="1" dirty="0" smtClean="0">
                <a:solidFill>
                  <a:srgbClr val="0000CC"/>
                </a:solidFill>
              </a:rPr>
              <a:t>Přirozený jev</a:t>
            </a:r>
            <a:r>
              <a:rPr lang="cs-CZ" sz="2800" dirty="0" smtClean="0"/>
              <a:t>, který lze zkoumat exaktními metodami </a:t>
            </a:r>
            <a:r>
              <a:rPr lang="cs-CZ" sz="2800" b="1" dirty="0" smtClean="0">
                <a:solidFill>
                  <a:srgbClr val="0000CC"/>
                </a:solidFill>
              </a:rPr>
              <a:t>teorie pravděpodobnosti</a:t>
            </a:r>
            <a:r>
              <a:rPr lang="cs-CZ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ts val="1675"/>
              </a:spcBef>
            </a:pPr>
            <a:r>
              <a:rPr lang="cs-CZ" sz="2800" dirty="0" smtClean="0"/>
              <a:t>Má svoje </a:t>
            </a:r>
            <a:r>
              <a:rPr lang="cs-CZ" sz="2800" b="1" dirty="0" smtClean="0">
                <a:solidFill>
                  <a:srgbClr val="0000CC"/>
                </a:solidFill>
              </a:rPr>
              <a:t>zákonitosti</a:t>
            </a:r>
            <a:r>
              <a:rPr lang="cs-CZ" sz="2800" dirty="0" smtClean="0"/>
              <a:t>, jsou-li sledované vlastnosti určovány pouze náhodnými vlivy, podléhají zákonitostem náhody.</a:t>
            </a:r>
          </a:p>
          <a:p>
            <a:pPr eaLnBrk="1" hangingPunct="1">
              <a:lnSpc>
                <a:spcPct val="90000"/>
              </a:lnSpc>
              <a:spcBef>
                <a:spcPts val="1675"/>
              </a:spcBef>
            </a:pPr>
            <a:r>
              <a:rPr lang="cs-CZ" sz="2800" dirty="0" smtClean="0"/>
              <a:t>Pokud zjištěné údaje neodpovídají těmto zákonitostem, nezpůsobuje rozdíly v hodnotách vlastnosti jen </a:t>
            </a:r>
            <a:r>
              <a:rPr lang="cs-CZ" sz="2800" b="1" dirty="0" smtClean="0"/>
              <a:t>náhoda</a:t>
            </a:r>
            <a:r>
              <a:rPr lang="cs-CZ" sz="2800" dirty="0" smtClean="0"/>
              <a:t>, ale </a:t>
            </a:r>
            <a:r>
              <a:rPr lang="cs-CZ" sz="2800" b="1" dirty="0" smtClean="0"/>
              <a:t>působení</a:t>
            </a:r>
            <a:r>
              <a:rPr lang="cs-CZ" sz="2800" dirty="0" smtClean="0"/>
              <a:t> </a:t>
            </a:r>
            <a:r>
              <a:rPr lang="cs-CZ" sz="2800" smtClean="0"/>
              <a:t>nějakého jiného faktoru</a:t>
            </a:r>
            <a:r>
              <a:rPr lang="cs-CZ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Induktivní a deduktivní úvaha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63272" cy="4913313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/>
              <a:t>Aplikace statistických metod se váže ke dvěma typům uvažování:</a:t>
            </a:r>
          </a:p>
          <a:p>
            <a:pPr marL="0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b="1" dirty="0" smtClean="0"/>
              <a:t>Deduktivní úvaha: </a:t>
            </a:r>
            <a:r>
              <a:rPr lang="cs-CZ" dirty="0" smtClean="0"/>
              <a:t>využívání obecných znalostí k rozhodování v jednotlivých případech.</a:t>
            </a:r>
          </a:p>
          <a:p>
            <a:pPr marL="471487" lvl="1" indent="0" eaLnBrk="1" hangingPunct="1">
              <a:lnSpc>
                <a:spcPct val="90000"/>
              </a:lnSpc>
              <a:buNone/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b="1" dirty="0" smtClean="0"/>
              <a:t>Induktivní úvaha: </a:t>
            </a:r>
            <a:r>
              <a:rPr lang="cs-CZ" dirty="0" smtClean="0"/>
              <a:t>zobecnění poznatků z jednotlivých případů na všechny možné případy.</a:t>
            </a:r>
          </a:p>
          <a:p>
            <a:pPr marL="471487" lvl="1" indent="0" eaLnBrk="1" hangingPunct="1">
              <a:lnSpc>
                <a:spcPct val="90000"/>
              </a:lnSpc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0000CC"/>
                </a:solidFill>
              </a:rPr>
              <a:t>Základní a výběrový soubor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2800" b="1" dirty="0" smtClean="0"/>
          </a:p>
          <a:p>
            <a:pPr eaLnBrk="1" hangingPunct="1"/>
            <a:r>
              <a:rPr lang="cs-CZ" sz="2800" b="1" dirty="0" smtClean="0">
                <a:solidFill>
                  <a:srgbClr val="FF0000"/>
                </a:solidFill>
              </a:rPr>
              <a:t>Základní soubor  </a:t>
            </a:r>
            <a:r>
              <a:rPr lang="cs-CZ" sz="2800" dirty="0" smtClean="0"/>
              <a:t>–  soubor jednotek, jejichž vlastnosti chceme poznat.</a:t>
            </a:r>
          </a:p>
          <a:p>
            <a:pPr lvl="1"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/>
            <a:r>
              <a:rPr lang="cs-CZ" sz="2800" b="1" dirty="0" smtClean="0">
                <a:solidFill>
                  <a:srgbClr val="FF0000"/>
                </a:solidFill>
              </a:rPr>
              <a:t>Výběrový soubor  </a:t>
            </a:r>
            <a:r>
              <a:rPr lang="cs-CZ" sz="2800" dirty="0" smtClean="0"/>
              <a:t>–  ta část souboru, u které skutečně probíhá statistické šetření.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TC010219410[[fn=Motiv potůčku]]</Template>
  <TotalTime>988</TotalTime>
  <Words>1286</Words>
  <Application>Microsoft Office PowerPoint</Application>
  <PresentationFormat>Předvádění na obrazovce (4:3)</PresentationFormat>
  <Paragraphs>372</Paragraphs>
  <Slides>46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8" baseType="lpstr">
      <vt:lpstr>Motiv systému Office</vt:lpstr>
      <vt:lpstr>Dokument</vt:lpstr>
      <vt:lpstr>   7. SEMINÁŘ    </vt:lpstr>
      <vt:lpstr>Statistika</vt:lpstr>
      <vt:lpstr>Počátky - popisná statistika</vt:lpstr>
      <vt:lpstr>Moderní (induktivní) statistika</vt:lpstr>
      <vt:lpstr>Statistika – základní pojmy</vt:lpstr>
      <vt:lpstr>Statistika jako vědní obor</vt:lpstr>
      <vt:lpstr>Náhoda ve statistice</vt:lpstr>
      <vt:lpstr>Induktivní a deduktivní úvaha</vt:lpstr>
      <vt:lpstr>Základní a výběrový soubor</vt:lpstr>
      <vt:lpstr>Výběrový soubor</vt:lpstr>
      <vt:lpstr>Metody náhodného výběru</vt:lpstr>
      <vt:lpstr>Etapy statistického šetření</vt:lpstr>
      <vt:lpstr>Dvě základní oblasti statistiky</vt:lpstr>
      <vt:lpstr>Deskriptivní statistika - popis dat</vt:lpstr>
      <vt:lpstr>Deskriptivní statistika</vt:lpstr>
      <vt:lpstr>Statistické třídění</vt:lpstr>
      <vt:lpstr>Třídění: typy veličin (znaků)</vt:lpstr>
      <vt:lpstr>Třídění kvalitativních veličin</vt:lpstr>
      <vt:lpstr>Třídění kvantitativních veličin</vt:lpstr>
      <vt:lpstr>Prezentace dat</vt:lpstr>
      <vt:lpstr>Třídění kvantitativních veličin</vt:lpstr>
      <vt:lpstr>Třídění jednostupňové a vícestupňové</vt:lpstr>
      <vt:lpstr>Prezentace dat</vt:lpstr>
      <vt:lpstr>Prezentace dat v tabulkách</vt:lpstr>
      <vt:lpstr>Prezentace dat</vt:lpstr>
      <vt:lpstr>Prezentace dat v grafech</vt:lpstr>
      <vt:lpstr>Sloupcový graf</vt:lpstr>
      <vt:lpstr>Výsečový graf</vt:lpstr>
      <vt:lpstr>Kartogram</vt:lpstr>
      <vt:lpstr>Prezentace kvantitativních dat</vt:lpstr>
      <vt:lpstr>Prezentace dat v grafech</vt:lpstr>
      <vt:lpstr>Statistické ukazatele</vt:lpstr>
      <vt:lpstr>Ukazatele polohy</vt:lpstr>
      <vt:lpstr>Ukazatele polohy</vt:lpstr>
      <vt:lpstr>Ukazatele polohy</vt:lpstr>
      <vt:lpstr>Ukazatele polohy</vt:lpstr>
      <vt:lpstr>Ukazatele variability</vt:lpstr>
      <vt:lpstr>Ukazatele variability</vt:lpstr>
      <vt:lpstr>Ukazatele variability</vt:lpstr>
      <vt:lpstr>Ukazatele variability</vt:lpstr>
      <vt:lpstr>Ukazatele variability</vt:lpstr>
      <vt:lpstr>Ukazatele variability</vt:lpstr>
      <vt:lpstr>Příklad</vt:lpstr>
      <vt:lpstr>Příklad - řešení</vt:lpstr>
      <vt:lpstr>Ukazatele variability</vt:lpstr>
      <vt:lpstr>Ukazatele variability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v medicíně</dc:title>
  <dc:creator>Pavlína Kaňová</dc:creator>
  <cp:lastModifiedBy>Pavlína Kaňová</cp:lastModifiedBy>
  <cp:revision>109</cp:revision>
  <cp:lastPrinted>2012-10-29T08:51:52Z</cp:lastPrinted>
  <dcterms:created xsi:type="dcterms:W3CDTF">2006-11-30T09:54:14Z</dcterms:created>
  <dcterms:modified xsi:type="dcterms:W3CDTF">2012-11-15T11:09:57Z</dcterms:modified>
</cp:coreProperties>
</file>