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8"/>
  </p:notesMasterIdLst>
  <p:handoutMasterIdLst>
    <p:handoutMasterId r:id="rId49"/>
  </p:handoutMasterIdLst>
  <p:sldIdLst>
    <p:sldId id="312" r:id="rId2"/>
    <p:sldId id="257" r:id="rId3"/>
    <p:sldId id="328" r:id="rId4"/>
    <p:sldId id="329" r:id="rId5"/>
    <p:sldId id="313" r:id="rId6"/>
    <p:sldId id="260" r:id="rId7"/>
    <p:sldId id="326" r:id="rId8"/>
    <p:sldId id="292" r:id="rId9"/>
    <p:sldId id="317" r:id="rId10"/>
    <p:sldId id="273" r:id="rId11"/>
    <p:sldId id="281" r:id="rId12"/>
    <p:sldId id="274" r:id="rId13"/>
    <p:sldId id="280" r:id="rId14"/>
    <p:sldId id="327" r:id="rId15"/>
    <p:sldId id="318" r:id="rId16"/>
    <p:sldId id="293" r:id="rId17"/>
    <p:sldId id="305" r:id="rId18"/>
    <p:sldId id="319" r:id="rId19"/>
    <p:sldId id="295" r:id="rId20"/>
    <p:sldId id="296" r:id="rId21"/>
    <p:sldId id="297" r:id="rId22"/>
    <p:sldId id="306" r:id="rId23"/>
    <p:sldId id="320" r:id="rId24"/>
    <p:sldId id="300" r:id="rId25"/>
    <p:sldId id="307" r:id="rId26"/>
    <p:sldId id="321" r:id="rId27"/>
    <p:sldId id="258" r:id="rId28"/>
    <p:sldId id="271" r:id="rId29"/>
    <p:sldId id="276" r:id="rId30"/>
    <p:sldId id="275" r:id="rId31"/>
    <p:sldId id="314" r:id="rId32"/>
    <p:sldId id="315" r:id="rId33"/>
    <p:sldId id="322" r:id="rId34"/>
    <p:sldId id="309" r:id="rId35"/>
    <p:sldId id="323" r:id="rId36"/>
    <p:sldId id="278" r:id="rId37"/>
    <p:sldId id="279" r:id="rId38"/>
    <p:sldId id="270" r:id="rId39"/>
    <p:sldId id="310" r:id="rId40"/>
    <p:sldId id="324" r:id="rId41"/>
    <p:sldId id="311" r:id="rId42"/>
    <p:sldId id="290" r:id="rId43"/>
    <p:sldId id="261" r:id="rId44"/>
    <p:sldId id="330" r:id="rId45"/>
    <p:sldId id="302" r:id="rId46"/>
    <p:sldId id="303" r:id="rId47"/>
  </p:sldIdLst>
  <p:sldSz cx="9144000" cy="6858000" type="screen4x3"/>
  <p:notesSz cx="6797675" cy="9926638"/>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CC"/>
    <a:srgbClr val="1317A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Bez stylu, mřížka tabulky">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170" autoAdjust="0"/>
    <p:restoredTop sz="94658" autoAdjust="0"/>
  </p:normalViewPr>
  <p:slideViewPr>
    <p:cSldViewPr>
      <p:cViewPr varScale="1">
        <p:scale>
          <a:sx n="123" d="100"/>
          <a:sy n="123" d="100"/>
        </p:scale>
        <p:origin x="-1284"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cs-CZ" dirty="0"/>
          </a:p>
        </p:txBody>
      </p:sp>
      <p:sp>
        <p:nvSpPr>
          <p:cNvPr id="3" name="Zástupný symbol pro datum 2"/>
          <p:cNvSpPr>
            <a:spLocks noGrp="1"/>
          </p:cNvSpPr>
          <p:nvPr>
            <p:ph type="dt" sz="quarter" idx="1"/>
          </p:nvPr>
        </p:nvSpPr>
        <p:spPr>
          <a:xfrm>
            <a:off x="3850443" y="0"/>
            <a:ext cx="2945659" cy="496332"/>
          </a:xfrm>
          <a:prstGeom prst="rect">
            <a:avLst/>
          </a:prstGeom>
        </p:spPr>
        <p:txBody>
          <a:bodyPr vert="horz" lIns="91440" tIns="45720" rIns="91440" bIns="45720" rtlCol="0"/>
          <a:lstStyle>
            <a:lvl1pPr algn="r">
              <a:defRPr sz="1200"/>
            </a:lvl1pPr>
          </a:lstStyle>
          <a:p>
            <a:fld id="{7E28F8F6-E637-4576-929C-0B353B3A00D7}" type="datetimeFigureOut">
              <a:rPr lang="cs-CZ" smtClean="0"/>
              <a:t>12.11.2012</a:t>
            </a:fld>
            <a:endParaRPr lang="cs-CZ" dirty="0"/>
          </a:p>
        </p:txBody>
      </p:sp>
      <p:sp>
        <p:nvSpPr>
          <p:cNvPr id="4" name="Zástupný symbol pro zápatí 3"/>
          <p:cNvSpPr>
            <a:spLocks noGrp="1"/>
          </p:cNvSpPr>
          <p:nvPr>
            <p:ph type="ftr" sz="quarter" idx="2"/>
          </p:nvPr>
        </p:nvSpPr>
        <p:spPr>
          <a:xfrm>
            <a:off x="0" y="9428583"/>
            <a:ext cx="2945659" cy="496332"/>
          </a:xfrm>
          <a:prstGeom prst="rect">
            <a:avLst/>
          </a:prstGeom>
        </p:spPr>
        <p:txBody>
          <a:bodyPr vert="horz" lIns="91440" tIns="45720" rIns="91440" bIns="45720" rtlCol="0" anchor="b"/>
          <a:lstStyle>
            <a:lvl1pPr algn="l">
              <a:defRPr sz="1200"/>
            </a:lvl1pPr>
          </a:lstStyle>
          <a:p>
            <a:endParaRPr lang="cs-CZ" dirty="0"/>
          </a:p>
        </p:txBody>
      </p:sp>
      <p:sp>
        <p:nvSpPr>
          <p:cNvPr id="5" name="Zástupný symbol pro číslo snímku 4"/>
          <p:cNvSpPr>
            <a:spLocks noGrp="1"/>
          </p:cNvSpPr>
          <p:nvPr>
            <p:ph type="sldNum" sz="quarter" idx="3"/>
          </p:nvPr>
        </p:nvSpPr>
        <p:spPr>
          <a:xfrm>
            <a:off x="3850443" y="9428583"/>
            <a:ext cx="2945659" cy="496332"/>
          </a:xfrm>
          <a:prstGeom prst="rect">
            <a:avLst/>
          </a:prstGeom>
        </p:spPr>
        <p:txBody>
          <a:bodyPr vert="horz" lIns="91440" tIns="45720" rIns="91440" bIns="45720" rtlCol="0" anchor="b"/>
          <a:lstStyle>
            <a:lvl1pPr algn="r">
              <a:defRPr sz="1200"/>
            </a:lvl1pPr>
          </a:lstStyle>
          <a:p>
            <a:fld id="{DC849472-8179-44AB-AD12-BE530B7C7E7B}" type="slidenum">
              <a:rPr lang="cs-CZ" smtClean="0"/>
              <a:t>‹#›</a:t>
            </a:fld>
            <a:endParaRPr lang="cs-CZ" dirty="0"/>
          </a:p>
        </p:txBody>
      </p:sp>
    </p:spTree>
    <p:extLst>
      <p:ext uri="{BB962C8B-B14F-4D97-AF65-F5344CB8AC3E}">
        <p14:creationId xmlns:p14="http://schemas.microsoft.com/office/powerpoint/2010/main" val="280730968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cs-CZ" dirty="0"/>
          </a:p>
        </p:txBody>
      </p:sp>
      <p:sp>
        <p:nvSpPr>
          <p:cNvPr id="3" name="Zástupný symbol pro datum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6A41D866-09D3-4413-AF6E-2C17CA286087}" type="datetimeFigureOut">
              <a:rPr lang="cs-CZ" smtClean="0"/>
              <a:t>12.11.2012</a:t>
            </a:fld>
            <a:endParaRPr lang="cs-CZ" dirty="0"/>
          </a:p>
        </p:txBody>
      </p:sp>
      <p:sp>
        <p:nvSpPr>
          <p:cNvPr id="4" name="Zástupný symbol pro obrázek snímku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cs-CZ" dirty="0"/>
          </a:p>
        </p:txBody>
      </p:sp>
      <p:sp>
        <p:nvSpPr>
          <p:cNvPr id="5" name="Zástupný symbol pro poznámky 4"/>
          <p:cNvSpPr>
            <a:spLocks noGrp="1"/>
          </p:cNvSpPr>
          <p:nvPr>
            <p:ph type="body" sz="quarter" idx="3"/>
          </p:nvPr>
        </p:nvSpPr>
        <p:spPr>
          <a:xfrm>
            <a:off x="679768" y="4715153"/>
            <a:ext cx="5438140" cy="4466987"/>
          </a:xfrm>
          <a:prstGeom prst="rect">
            <a:avLst/>
          </a:prstGeom>
        </p:spPr>
        <p:txBody>
          <a:bodyPr vert="horz" lIns="91440" tIns="45720" rIns="91440" bIns="45720" rtlCol="0"/>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cs-CZ" dirty="0"/>
          </a:p>
        </p:txBody>
      </p:sp>
      <p:sp>
        <p:nvSpPr>
          <p:cNvPr id="7" name="Zástupný symbol pro číslo snímku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FF720B8E-BF18-47E4-A650-5AA962401F48}" type="slidenum">
              <a:rPr lang="cs-CZ" smtClean="0"/>
              <a:t>‹#›</a:t>
            </a:fld>
            <a:endParaRPr lang="cs-CZ" dirty="0"/>
          </a:p>
        </p:txBody>
      </p:sp>
    </p:spTree>
    <p:extLst>
      <p:ext uri="{BB962C8B-B14F-4D97-AF65-F5344CB8AC3E}">
        <p14:creationId xmlns:p14="http://schemas.microsoft.com/office/powerpoint/2010/main" val="32797330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Zástupný symbol pro obrázek snímku 1"/>
          <p:cNvSpPr>
            <a:spLocks noGrp="1" noRot="1" noChangeAspect="1" noTextEdit="1"/>
          </p:cNvSpPr>
          <p:nvPr>
            <p:ph type="sldImg"/>
          </p:nvPr>
        </p:nvSpPr>
        <p:spPr>
          <a:ln/>
        </p:spPr>
      </p:sp>
      <p:sp>
        <p:nvSpPr>
          <p:cNvPr id="81923" name="Zástupný symbol pro poznámky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cs-CZ" dirty="0" smtClean="0"/>
          </a:p>
        </p:txBody>
      </p:sp>
      <p:sp>
        <p:nvSpPr>
          <p:cNvPr id="81924" name="Zástupný symbol pro číslo snímku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lnSpc>
                <a:spcPct val="80000"/>
              </a:lnSpc>
              <a:spcBef>
                <a:spcPct val="20000"/>
              </a:spcBef>
              <a:spcAft>
                <a:spcPct val="0"/>
              </a:spcAft>
              <a:buClr>
                <a:schemeClr val="bg2"/>
              </a:buClr>
              <a:buSzPct val="70000"/>
              <a:buFont typeface="Wingdings" pitchFamily="2" charset="2"/>
              <a:defRPr>
                <a:solidFill>
                  <a:schemeClr val="tx1"/>
                </a:solidFill>
                <a:latin typeface="Arial" charset="0"/>
              </a:defRPr>
            </a:lvl6pPr>
            <a:lvl7pPr marL="2971800" indent="-228600" eaLnBrk="0" fontAlgn="base" hangingPunct="0">
              <a:lnSpc>
                <a:spcPct val="80000"/>
              </a:lnSpc>
              <a:spcBef>
                <a:spcPct val="20000"/>
              </a:spcBef>
              <a:spcAft>
                <a:spcPct val="0"/>
              </a:spcAft>
              <a:buClr>
                <a:schemeClr val="bg2"/>
              </a:buClr>
              <a:buSzPct val="70000"/>
              <a:buFont typeface="Wingdings" pitchFamily="2" charset="2"/>
              <a:defRPr>
                <a:solidFill>
                  <a:schemeClr val="tx1"/>
                </a:solidFill>
                <a:latin typeface="Arial" charset="0"/>
              </a:defRPr>
            </a:lvl7pPr>
            <a:lvl8pPr marL="3429000" indent="-228600" eaLnBrk="0" fontAlgn="base" hangingPunct="0">
              <a:lnSpc>
                <a:spcPct val="80000"/>
              </a:lnSpc>
              <a:spcBef>
                <a:spcPct val="20000"/>
              </a:spcBef>
              <a:spcAft>
                <a:spcPct val="0"/>
              </a:spcAft>
              <a:buClr>
                <a:schemeClr val="bg2"/>
              </a:buClr>
              <a:buSzPct val="70000"/>
              <a:buFont typeface="Wingdings" pitchFamily="2" charset="2"/>
              <a:defRPr>
                <a:solidFill>
                  <a:schemeClr val="tx1"/>
                </a:solidFill>
                <a:latin typeface="Arial" charset="0"/>
              </a:defRPr>
            </a:lvl8pPr>
            <a:lvl9pPr marL="3886200" indent="-228600" eaLnBrk="0" fontAlgn="base" hangingPunct="0">
              <a:lnSpc>
                <a:spcPct val="80000"/>
              </a:lnSpc>
              <a:spcBef>
                <a:spcPct val="20000"/>
              </a:spcBef>
              <a:spcAft>
                <a:spcPct val="0"/>
              </a:spcAft>
              <a:buClr>
                <a:schemeClr val="bg2"/>
              </a:buClr>
              <a:buSzPct val="70000"/>
              <a:buFont typeface="Wingdings" pitchFamily="2" charset="2"/>
              <a:defRPr>
                <a:solidFill>
                  <a:schemeClr val="tx1"/>
                </a:solidFill>
                <a:latin typeface="Arial" charset="0"/>
              </a:defRPr>
            </a:lvl9pPr>
          </a:lstStyle>
          <a:p>
            <a:pPr eaLnBrk="1" hangingPunct="1"/>
            <a:fld id="{AA7C2E90-4129-4C34-A201-83899E66E18D}" type="slidenum">
              <a:rPr lang="cs-CZ" smtClean="0"/>
              <a:pPr eaLnBrk="1" hangingPunct="1"/>
              <a:t>1</a:t>
            </a:fld>
            <a:endParaRPr lang="cs-CZ" dirty="0"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FF720B8E-BF18-47E4-A650-5AA962401F48}" type="slidenum">
              <a:rPr lang="cs-CZ" smtClean="0"/>
              <a:t>6</a:t>
            </a:fld>
            <a:endParaRPr lang="cs-CZ" dirty="0"/>
          </a:p>
        </p:txBody>
      </p:sp>
    </p:spTree>
    <p:extLst>
      <p:ext uri="{BB962C8B-B14F-4D97-AF65-F5344CB8AC3E}">
        <p14:creationId xmlns:p14="http://schemas.microsoft.com/office/powerpoint/2010/main" val="393690656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FF720B8E-BF18-47E4-A650-5AA962401F48}" type="slidenum">
              <a:rPr lang="cs-CZ" smtClean="0"/>
              <a:t>42</a:t>
            </a:fld>
            <a:endParaRPr lang="cs-CZ" dirty="0"/>
          </a:p>
        </p:txBody>
      </p:sp>
    </p:spTree>
    <p:extLst>
      <p:ext uri="{BB962C8B-B14F-4D97-AF65-F5344CB8AC3E}">
        <p14:creationId xmlns:p14="http://schemas.microsoft.com/office/powerpoint/2010/main" val="186049036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dirty="0" smtClean="0"/>
              <a:t>Klepnutím lze upravit styl předlohy nadpisů.</a:t>
            </a:r>
            <a:endParaRPr lang="cs-CZ" dirty="0"/>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Klepnutím lze upravit styl předlohy podnadpisů.</a:t>
            </a:r>
            <a:endParaRPr lang="cs-CZ"/>
          </a:p>
        </p:txBody>
      </p:sp>
      <p:sp>
        <p:nvSpPr>
          <p:cNvPr id="4" name="Zástupný symbol pro datum 3"/>
          <p:cNvSpPr>
            <a:spLocks noGrp="1"/>
          </p:cNvSpPr>
          <p:nvPr>
            <p:ph type="dt" sz="half" idx="10"/>
          </p:nvPr>
        </p:nvSpPr>
        <p:spPr/>
        <p:txBody>
          <a:bodyPr/>
          <a:lstStyle/>
          <a:p>
            <a:fld id="{4123DD9C-A7DD-4B33-9B1E-9912EEA928E1}" type="datetimeFigureOut">
              <a:rPr lang="cs-CZ" smtClean="0"/>
              <a:pPr/>
              <a:t>12.11.2012</a:t>
            </a:fld>
            <a:endParaRPr lang="cs-CZ" dirty="0"/>
          </a:p>
        </p:txBody>
      </p:sp>
      <p:sp>
        <p:nvSpPr>
          <p:cNvPr id="5" name="Zástupný symbol pro zápatí 4"/>
          <p:cNvSpPr>
            <a:spLocks noGrp="1"/>
          </p:cNvSpPr>
          <p:nvPr>
            <p:ph type="ftr" sz="quarter" idx="11"/>
          </p:nvPr>
        </p:nvSpPr>
        <p:spPr/>
        <p:txBody>
          <a:bodyPr/>
          <a:lstStyle/>
          <a:p>
            <a:endParaRPr lang="cs-CZ" dirty="0"/>
          </a:p>
        </p:txBody>
      </p:sp>
      <p:sp>
        <p:nvSpPr>
          <p:cNvPr id="6" name="Zástupný symbol pro číslo snímku 5"/>
          <p:cNvSpPr>
            <a:spLocks noGrp="1"/>
          </p:cNvSpPr>
          <p:nvPr>
            <p:ph type="sldNum" sz="quarter" idx="12"/>
          </p:nvPr>
        </p:nvSpPr>
        <p:spPr/>
        <p:txBody>
          <a:bodyPr/>
          <a:lstStyle/>
          <a:p>
            <a:fld id="{BF7E6C06-1731-4E3F-8272-A670BCAE7039}" type="slidenum">
              <a:rPr lang="cs-CZ" smtClean="0"/>
              <a:pPr/>
              <a:t>‹#›</a:t>
            </a:fld>
            <a:endParaRPr lang="cs-CZ"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4123DD9C-A7DD-4B33-9B1E-9912EEA928E1}" type="datetimeFigureOut">
              <a:rPr lang="cs-CZ" smtClean="0"/>
              <a:pPr/>
              <a:t>12.11.2012</a:t>
            </a:fld>
            <a:endParaRPr lang="cs-CZ" dirty="0"/>
          </a:p>
        </p:txBody>
      </p:sp>
      <p:sp>
        <p:nvSpPr>
          <p:cNvPr id="5" name="Zástupný symbol pro zápatí 4"/>
          <p:cNvSpPr>
            <a:spLocks noGrp="1"/>
          </p:cNvSpPr>
          <p:nvPr>
            <p:ph type="ftr" sz="quarter" idx="11"/>
          </p:nvPr>
        </p:nvSpPr>
        <p:spPr/>
        <p:txBody>
          <a:bodyPr/>
          <a:lstStyle/>
          <a:p>
            <a:endParaRPr lang="cs-CZ" dirty="0"/>
          </a:p>
        </p:txBody>
      </p:sp>
      <p:sp>
        <p:nvSpPr>
          <p:cNvPr id="6" name="Zástupný symbol pro číslo snímku 5"/>
          <p:cNvSpPr>
            <a:spLocks noGrp="1"/>
          </p:cNvSpPr>
          <p:nvPr>
            <p:ph type="sldNum" sz="quarter" idx="12"/>
          </p:nvPr>
        </p:nvSpPr>
        <p:spPr/>
        <p:txBody>
          <a:bodyPr/>
          <a:lstStyle/>
          <a:p>
            <a:fld id="{BF7E6C06-1731-4E3F-8272-A670BCAE7039}" type="slidenum">
              <a:rPr lang="cs-CZ" smtClean="0"/>
              <a:pPr/>
              <a:t>‹#›</a:t>
            </a:fld>
            <a:endParaRPr lang="cs-CZ"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4123DD9C-A7DD-4B33-9B1E-9912EEA928E1}" type="datetimeFigureOut">
              <a:rPr lang="cs-CZ" smtClean="0"/>
              <a:pPr/>
              <a:t>12.11.2012</a:t>
            </a:fld>
            <a:endParaRPr lang="cs-CZ" dirty="0"/>
          </a:p>
        </p:txBody>
      </p:sp>
      <p:sp>
        <p:nvSpPr>
          <p:cNvPr id="5" name="Zástupný symbol pro zápatí 4"/>
          <p:cNvSpPr>
            <a:spLocks noGrp="1"/>
          </p:cNvSpPr>
          <p:nvPr>
            <p:ph type="ftr" sz="quarter" idx="11"/>
          </p:nvPr>
        </p:nvSpPr>
        <p:spPr/>
        <p:txBody>
          <a:bodyPr/>
          <a:lstStyle/>
          <a:p>
            <a:endParaRPr lang="cs-CZ" dirty="0"/>
          </a:p>
        </p:txBody>
      </p:sp>
      <p:sp>
        <p:nvSpPr>
          <p:cNvPr id="6" name="Zástupný symbol pro číslo snímku 5"/>
          <p:cNvSpPr>
            <a:spLocks noGrp="1"/>
          </p:cNvSpPr>
          <p:nvPr>
            <p:ph type="sldNum" sz="quarter" idx="12"/>
          </p:nvPr>
        </p:nvSpPr>
        <p:spPr/>
        <p:txBody>
          <a:bodyPr/>
          <a:lstStyle/>
          <a:p>
            <a:fld id="{BF7E6C06-1731-4E3F-8272-A670BCAE7039}" type="slidenum">
              <a:rPr lang="cs-CZ" smtClean="0"/>
              <a:pPr/>
              <a:t>‹#›</a:t>
            </a:fld>
            <a:endParaRPr lang="cs-CZ"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idx="1"/>
          </p:nvPr>
        </p:nvSpPr>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4123DD9C-A7DD-4B33-9B1E-9912EEA928E1}" type="datetimeFigureOut">
              <a:rPr lang="cs-CZ" smtClean="0"/>
              <a:pPr/>
              <a:t>12.11.2012</a:t>
            </a:fld>
            <a:endParaRPr lang="cs-CZ" dirty="0"/>
          </a:p>
        </p:txBody>
      </p:sp>
      <p:sp>
        <p:nvSpPr>
          <p:cNvPr id="5" name="Zástupný symbol pro zápatí 4"/>
          <p:cNvSpPr>
            <a:spLocks noGrp="1"/>
          </p:cNvSpPr>
          <p:nvPr>
            <p:ph type="ftr" sz="quarter" idx="11"/>
          </p:nvPr>
        </p:nvSpPr>
        <p:spPr/>
        <p:txBody>
          <a:bodyPr/>
          <a:lstStyle/>
          <a:p>
            <a:endParaRPr lang="cs-CZ" dirty="0"/>
          </a:p>
        </p:txBody>
      </p:sp>
      <p:sp>
        <p:nvSpPr>
          <p:cNvPr id="6" name="Zástupný symbol pro číslo snímku 5"/>
          <p:cNvSpPr>
            <a:spLocks noGrp="1"/>
          </p:cNvSpPr>
          <p:nvPr>
            <p:ph type="sldNum" sz="quarter" idx="12"/>
          </p:nvPr>
        </p:nvSpPr>
        <p:spPr/>
        <p:txBody>
          <a:bodyPr/>
          <a:lstStyle/>
          <a:p>
            <a:fld id="{BF7E6C06-1731-4E3F-8272-A670BCAE7039}" type="slidenum">
              <a:rPr lang="cs-CZ" smtClean="0"/>
              <a:pPr/>
              <a:t>‹#›</a:t>
            </a:fld>
            <a:endParaRPr lang="cs-CZ"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Klepnutím lze upravit styly předlohy textu.</a:t>
            </a:r>
          </a:p>
        </p:txBody>
      </p:sp>
      <p:sp>
        <p:nvSpPr>
          <p:cNvPr id="4" name="Zástupný symbol pro datum 3"/>
          <p:cNvSpPr>
            <a:spLocks noGrp="1"/>
          </p:cNvSpPr>
          <p:nvPr>
            <p:ph type="dt" sz="half" idx="10"/>
          </p:nvPr>
        </p:nvSpPr>
        <p:spPr/>
        <p:txBody>
          <a:bodyPr/>
          <a:lstStyle/>
          <a:p>
            <a:fld id="{4123DD9C-A7DD-4B33-9B1E-9912EEA928E1}" type="datetimeFigureOut">
              <a:rPr lang="cs-CZ" smtClean="0"/>
              <a:pPr/>
              <a:t>12.11.2012</a:t>
            </a:fld>
            <a:endParaRPr lang="cs-CZ" dirty="0"/>
          </a:p>
        </p:txBody>
      </p:sp>
      <p:sp>
        <p:nvSpPr>
          <p:cNvPr id="5" name="Zástupný symbol pro zápatí 4"/>
          <p:cNvSpPr>
            <a:spLocks noGrp="1"/>
          </p:cNvSpPr>
          <p:nvPr>
            <p:ph type="ftr" sz="quarter" idx="11"/>
          </p:nvPr>
        </p:nvSpPr>
        <p:spPr/>
        <p:txBody>
          <a:bodyPr/>
          <a:lstStyle/>
          <a:p>
            <a:endParaRPr lang="cs-CZ" dirty="0"/>
          </a:p>
        </p:txBody>
      </p:sp>
      <p:sp>
        <p:nvSpPr>
          <p:cNvPr id="6" name="Zástupný symbol pro číslo snímku 5"/>
          <p:cNvSpPr>
            <a:spLocks noGrp="1"/>
          </p:cNvSpPr>
          <p:nvPr>
            <p:ph type="sldNum" sz="quarter" idx="12"/>
          </p:nvPr>
        </p:nvSpPr>
        <p:spPr/>
        <p:txBody>
          <a:bodyPr/>
          <a:lstStyle/>
          <a:p>
            <a:fld id="{BF7E6C06-1731-4E3F-8272-A670BCAE7039}" type="slidenum">
              <a:rPr lang="cs-CZ" smtClean="0"/>
              <a:pPr/>
              <a:t>‹#›</a:t>
            </a:fld>
            <a:endParaRPr lang="cs-CZ"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4123DD9C-A7DD-4B33-9B1E-9912EEA928E1}" type="datetimeFigureOut">
              <a:rPr lang="cs-CZ" smtClean="0"/>
              <a:pPr/>
              <a:t>12.11.2012</a:t>
            </a:fld>
            <a:endParaRPr lang="cs-CZ" dirty="0"/>
          </a:p>
        </p:txBody>
      </p:sp>
      <p:sp>
        <p:nvSpPr>
          <p:cNvPr id="6" name="Zástupný symbol pro zápatí 5"/>
          <p:cNvSpPr>
            <a:spLocks noGrp="1"/>
          </p:cNvSpPr>
          <p:nvPr>
            <p:ph type="ftr" sz="quarter" idx="11"/>
          </p:nvPr>
        </p:nvSpPr>
        <p:spPr/>
        <p:txBody>
          <a:bodyPr/>
          <a:lstStyle/>
          <a:p>
            <a:endParaRPr lang="cs-CZ" dirty="0"/>
          </a:p>
        </p:txBody>
      </p:sp>
      <p:sp>
        <p:nvSpPr>
          <p:cNvPr id="7" name="Zástupný symbol pro číslo snímku 6"/>
          <p:cNvSpPr>
            <a:spLocks noGrp="1"/>
          </p:cNvSpPr>
          <p:nvPr>
            <p:ph type="sldNum" sz="quarter" idx="12"/>
          </p:nvPr>
        </p:nvSpPr>
        <p:spPr/>
        <p:txBody>
          <a:bodyPr/>
          <a:lstStyle/>
          <a:p>
            <a:fld id="{BF7E6C06-1731-4E3F-8272-A670BCAE7039}" type="slidenum">
              <a:rPr lang="cs-CZ" smtClean="0"/>
              <a:pPr/>
              <a:t>‹#›</a:t>
            </a:fld>
            <a:endParaRPr lang="cs-CZ"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4123DD9C-A7DD-4B33-9B1E-9912EEA928E1}" type="datetimeFigureOut">
              <a:rPr lang="cs-CZ" smtClean="0"/>
              <a:pPr/>
              <a:t>12.11.2012</a:t>
            </a:fld>
            <a:endParaRPr lang="cs-CZ" dirty="0"/>
          </a:p>
        </p:txBody>
      </p:sp>
      <p:sp>
        <p:nvSpPr>
          <p:cNvPr id="8" name="Zástupný symbol pro zápatí 7"/>
          <p:cNvSpPr>
            <a:spLocks noGrp="1"/>
          </p:cNvSpPr>
          <p:nvPr>
            <p:ph type="ftr" sz="quarter" idx="11"/>
          </p:nvPr>
        </p:nvSpPr>
        <p:spPr/>
        <p:txBody>
          <a:bodyPr/>
          <a:lstStyle/>
          <a:p>
            <a:endParaRPr lang="cs-CZ" dirty="0"/>
          </a:p>
        </p:txBody>
      </p:sp>
      <p:sp>
        <p:nvSpPr>
          <p:cNvPr id="9" name="Zástupný symbol pro číslo snímku 8"/>
          <p:cNvSpPr>
            <a:spLocks noGrp="1"/>
          </p:cNvSpPr>
          <p:nvPr>
            <p:ph type="sldNum" sz="quarter" idx="12"/>
          </p:nvPr>
        </p:nvSpPr>
        <p:spPr/>
        <p:txBody>
          <a:bodyPr/>
          <a:lstStyle/>
          <a:p>
            <a:fld id="{BF7E6C06-1731-4E3F-8272-A670BCAE7039}" type="slidenum">
              <a:rPr lang="cs-CZ" smtClean="0"/>
              <a:pPr/>
              <a:t>‹#›</a:t>
            </a:fld>
            <a:endParaRPr lang="cs-CZ"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datum 2"/>
          <p:cNvSpPr>
            <a:spLocks noGrp="1"/>
          </p:cNvSpPr>
          <p:nvPr>
            <p:ph type="dt" sz="half" idx="10"/>
          </p:nvPr>
        </p:nvSpPr>
        <p:spPr/>
        <p:txBody>
          <a:bodyPr/>
          <a:lstStyle/>
          <a:p>
            <a:fld id="{4123DD9C-A7DD-4B33-9B1E-9912EEA928E1}" type="datetimeFigureOut">
              <a:rPr lang="cs-CZ" smtClean="0"/>
              <a:pPr/>
              <a:t>12.11.2012</a:t>
            </a:fld>
            <a:endParaRPr lang="cs-CZ" dirty="0"/>
          </a:p>
        </p:txBody>
      </p:sp>
      <p:sp>
        <p:nvSpPr>
          <p:cNvPr id="4" name="Zástupný symbol pro zápatí 3"/>
          <p:cNvSpPr>
            <a:spLocks noGrp="1"/>
          </p:cNvSpPr>
          <p:nvPr>
            <p:ph type="ftr" sz="quarter" idx="11"/>
          </p:nvPr>
        </p:nvSpPr>
        <p:spPr/>
        <p:txBody>
          <a:bodyPr/>
          <a:lstStyle/>
          <a:p>
            <a:endParaRPr lang="cs-CZ" dirty="0"/>
          </a:p>
        </p:txBody>
      </p:sp>
      <p:sp>
        <p:nvSpPr>
          <p:cNvPr id="5" name="Zástupný symbol pro číslo snímku 4"/>
          <p:cNvSpPr>
            <a:spLocks noGrp="1"/>
          </p:cNvSpPr>
          <p:nvPr>
            <p:ph type="sldNum" sz="quarter" idx="12"/>
          </p:nvPr>
        </p:nvSpPr>
        <p:spPr/>
        <p:txBody>
          <a:bodyPr/>
          <a:lstStyle/>
          <a:p>
            <a:fld id="{BF7E6C06-1731-4E3F-8272-A670BCAE7039}" type="slidenum">
              <a:rPr lang="cs-CZ" smtClean="0"/>
              <a:pPr/>
              <a:t>‹#›</a:t>
            </a:fld>
            <a:endParaRPr lang="cs-CZ"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4123DD9C-A7DD-4B33-9B1E-9912EEA928E1}" type="datetimeFigureOut">
              <a:rPr lang="cs-CZ" smtClean="0"/>
              <a:pPr/>
              <a:t>12.11.2012</a:t>
            </a:fld>
            <a:endParaRPr lang="cs-CZ" dirty="0"/>
          </a:p>
        </p:txBody>
      </p:sp>
      <p:sp>
        <p:nvSpPr>
          <p:cNvPr id="3" name="Zástupný symbol pro zápatí 2"/>
          <p:cNvSpPr>
            <a:spLocks noGrp="1"/>
          </p:cNvSpPr>
          <p:nvPr>
            <p:ph type="ftr" sz="quarter" idx="11"/>
          </p:nvPr>
        </p:nvSpPr>
        <p:spPr/>
        <p:txBody>
          <a:bodyPr/>
          <a:lstStyle/>
          <a:p>
            <a:endParaRPr lang="cs-CZ" dirty="0"/>
          </a:p>
        </p:txBody>
      </p:sp>
      <p:sp>
        <p:nvSpPr>
          <p:cNvPr id="4" name="Zástupný symbol pro číslo snímku 3"/>
          <p:cNvSpPr>
            <a:spLocks noGrp="1"/>
          </p:cNvSpPr>
          <p:nvPr>
            <p:ph type="sldNum" sz="quarter" idx="12"/>
          </p:nvPr>
        </p:nvSpPr>
        <p:spPr/>
        <p:txBody>
          <a:bodyPr/>
          <a:lstStyle/>
          <a:p>
            <a:fld id="{BF7E6C06-1731-4E3F-8272-A670BCAE7039}" type="slidenum">
              <a:rPr lang="cs-CZ" smtClean="0"/>
              <a:pPr/>
              <a:t>‹#›</a:t>
            </a:fld>
            <a:endParaRPr lang="cs-CZ"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Klepnutím lze upravit styl předlohy nadpisů.</a:t>
            </a:r>
            <a:endParaRPr lang="cs-CZ"/>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Zástupný symbol pro datum 4"/>
          <p:cNvSpPr>
            <a:spLocks noGrp="1"/>
          </p:cNvSpPr>
          <p:nvPr>
            <p:ph type="dt" sz="half" idx="10"/>
          </p:nvPr>
        </p:nvSpPr>
        <p:spPr/>
        <p:txBody>
          <a:bodyPr/>
          <a:lstStyle/>
          <a:p>
            <a:fld id="{4123DD9C-A7DD-4B33-9B1E-9912EEA928E1}" type="datetimeFigureOut">
              <a:rPr lang="cs-CZ" smtClean="0"/>
              <a:pPr/>
              <a:t>12.11.2012</a:t>
            </a:fld>
            <a:endParaRPr lang="cs-CZ" dirty="0"/>
          </a:p>
        </p:txBody>
      </p:sp>
      <p:sp>
        <p:nvSpPr>
          <p:cNvPr id="6" name="Zástupný symbol pro zápatí 5"/>
          <p:cNvSpPr>
            <a:spLocks noGrp="1"/>
          </p:cNvSpPr>
          <p:nvPr>
            <p:ph type="ftr" sz="quarter" idx="11"/>
          </p:nvPr>
        </p:nvSpPr>
        <p:spPr/>
        <p:txBody>
          <a:bodyPr/>
          <a:lstStyle/>
          <a:p>
            <a:endParaRPr lang="cs-CZ" dirty="0"/>
          </a:p>
        </p:txBody>
      </p:sp>
      <p:sp>
        <p:nvSpPr>
          <p:cNvPr id="7" name="Zástupný symbol pro číslo snímku 6"/>
          <p:cNvSpPr>
            <a:spLocks noGrp="1"/>
          </p:cNvSpPr>
          <p:nvPr>
            <p:ph type="sldNum" sz="quarter" idx="12"/>
          </p:nvPr>
        </p:nvSpPr>
        <p:spPr/>
        <p:txBody>
          <a:bodyPr/>
          <a:lstStyle/>
          <a:p>
            <a:fld id="{BF7E6C06-1731-4E3F-8272-A670BCAE7039}" type="slidenum">
              <a:rPr lang="cs-CZ" smtClean="0"/>
              <a:pPr/>
              <a:t>‹#›</a:t>
            </a:fld>
            <a:endParaRPr lang="cs-CZ"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Klepnutím lze upravit styl předlohy nadpisů.</a:t>
            </a:r>
            <a:endParaRPr lang="cs-CZ"/>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dirty="0"/>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Zástupný symbol pro datum 4"/>
          <p:cNvSpPr>
            <a:spLocks noGrp="1"/>
          </p:cNvSpPr>
          <p:nvPr>
            <p:ph type="dt" sz="half" idx="10"/>
          </p:nvPr>
        </p:nvSpPr>
        <p:spPr/>
        <p:txBody>
          <a:bodyPr/>
          <a:lstStyle/>
          <a:p>
            <a:fld id="{4123DD9C-A7DD-4B33-9B1E-9912EEA928E1}" type="datetimeFigureOut">
              <a:rPr lang="cs-CZ" smtClean="0"/>
              <a:pPr/>
              <a:t>12.11.2012</a:t>
            </a:fld>
            <a:endParaRPr lang="cs-CZ" dirty="0"/>
          </a:p>
        </p:txBody>
      </p:sp>
      <p:sp>
        <p:nvSpPr>
          <p:cNvPr id="6" name="Zástupný symbol pro zápatí 5"/>
          <p:cNvSpPr>
            <a:spLocks noGrp="1"/>
          </p:cNvSpPr>
          <p:nvPr>
            <p:ph type="ftr" sz="quarter" idx="11"/>
          </p:nvPr>
        </p:nvSpPr>
        <p:spPr/>
        <p:txBody>
          <a:bodyPr/>
          <a:lstStyle/>
          <a:p>
            <a:endParaRPr lang="cs-CZ" dirty="0"/>
          </a:p>
        </p:txBody>
      </p:sp>
      <p:sp>
        <p:nvSpPr>
          <p:cNvPr id="7" name="Zástupný symbol pro číslo snímku 6"/>
          <p:cNvSpPr>
            <a:spLocks noGrp="1"/>
          </p:cNvSpPr>
          <p:nvPr>
            <p:ph type="sldNum" sz="quarter" idx="12"/>
          </p:nvPr>
        </p:nvSpPr>
        <p:spPr/>
        <p:txBody>
          <a:bodyPr/>
          <a:lstStyle/>
          <a:p>
            <a:fld id="{BF7E6C06-1731-4E3F-8272-A670BCAE7039}" type="slidenum">
              <a:rPr lang="cs-CZ" smtClean="0"/>
              <a:pPr/>
              <a:t>‹#›</a:t>
            </a:fld>
            <a:endParaRPr lang="cs-CZ"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smtClean="0"/>
              <a:t>Klepnutím lze upravit styl předlohy nadpisů.</a:t>
            </a:r>
            <a:endParaRPr lang="cs-CZ"/>
          </a:p>
        </p:txBody>
      </p:sp>
      <p:sp>
        <p:nvSpPr>
          <p:cNvPr id="3" name="Zástupný symbol pro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123DD9C-A7DD-4B33-9B1E-9912EEA928E1}" type="datetimeFigureOut">
              <a:rPr lang="cs-CZ" smtClean="0"/>
              <a:pPr/>
              <a:t>12.11.2012</a:t>
            </a:fld>
            <a:endParaRPr lang="cs-CZ" dirty="0"/>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dirty="0"/>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F7E6C06-1731-4E3F-8272-A670BCAE7039}" type="slidenum">
              <a:rPr lang="cs-CZ" smtClean="0"/>
              <a:pPr/>
              <a:t>‹#›</a:t>
            </a:fld>
            <a:endParaRPr lang="cs-CZ"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image" Target="../media/image50.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0.png"/><Relationship Id="rId1" Type="http://schemas.openxmlformats.org/officeDocument/2006/relationships/slideLayout" Target="../slideLayouts/slideLayout2.xml"/><Relationship Id="rId4" Type="http://schemas.openxmlformats.org/officeDocument/2006/relationships/image" Target="../media/image8.png"/></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a:xfrm>
            <a:off x="684213" y="765175"/>
            <a:ext cx="7696200" cy="806450"/>
          </a:xfrm>
        </p:spPr>
        <p:txBody>
          <a:bodyPr>
            <a:normAutofit fontScale="90000"/>
          </a:bodyPr>
          <a:lstStyle/>
          <a:p>
            <a:pPr algn="l">
              <a:defRPr/>
            </a:pPr>
            <a:r>
              <a:rPr lang="cs-CZ" dirty="0" smtClean="0">
                <a:solidFill>
                  <a:schemeClr val="tx1"/>
                </a:solidFill>
              </a:rPr>
              <a:t/>
            </a:r>
            <a:br>
              <a:rPr lang="cs-CZ" dirty="0" smtClean="0">
                <a:solidFill>
                  <a:schemeClr val="tx1"/>
                </a:solidFill>
              </a:rPr>
            </a:br>
            <a:r>
              <a:rPr lang="cs-CZ" dirty="0">
                <a:solidFill>
                  <a:schemeClr val="tx1"/>
                </a:solidFill>
              </a:rPr>
              <a:t/>
            </a:r>
            <a:br>
              <a:rPr lang="cs-CZ" dirty="0">
                <a:solidFill>
                  <a:schemeClr val="tx1"/>
                </a:solidFill>
              </a:rPr>
            </a:br>
            <a:r>
              <a:rPr lang="cs-CZ" dirty="0" smtClean="0">
                <a:solidFill>
                  <a:srgbClr val="0000CC"/>
                </a:solidFill>
              </a:rPr>
              <a:t/>
            </a:r>
            <a:br>
              <a:rPr lang="cs-CZ" dirty="0" smtClean="0">
                <a:solidFill>
                  <a:srgbClr val="0000CC"/>
                </a:solidFill>
              </a:rPr>
            </a:br>
            <a:r>
              <a:rPr lang="cs-CZ" sz="3600" dirty="0"/>
              <a:t>9</a:t>
            </a:r>
            <a:r>
              <a:rPr lang="cs-CZ" sz="3600" dirty="0" smtClean="0"/>
              <a:t>. </a:t>
            </a:r>
            <a:r>
              <a:rPr lang="cs-CZ" sz="3600" dirty="0"/>
              <a:t>SEMINÁŘ</a:t>
            </a:r>
            <a:br>
              <a:rPr lang="cs-CZ" sz="3600" dirty="0"/>
            </a:br>
            <a:r>
              <a:rPr lang="cs-CZ" cap="all" dirty="0" smtClean="0">
                <a:solidFill>
                  <a:srgbClr val="0000CC"/>
                </a:solidFill>
              </a:rPr>
              <a:t/>
            </a:r>
            <a:br>
              <a:rPr lang="cs-CZ" cap="all" dirty="0" smtClean="0">
                <a:solidFill>
                  <a:srgbClr val="0000CC"/>
                </a:solidFill>
              </a:rPr>
            </a:br>
            <a:r>
              <a:rPr lang="cs-CZ" cap="all" dirty="0" smtClean="0">
                <a:solidFill>
                  <a:srgbClr val="0000CC"/>
                </a:solidFill>
              </a:rPr>
              <a:t/>
            </a:r>
            <a:br>
              <a:rPr lang="cs-CZ" cap="all" dirty="0" smtClean="0">
                <a:solidFill>
                  <a:srgbClr val="0000CC"/>
                </a:solidFill>
              </a:rPr>
            </a:br>
            <a:r>
              <a:rPr lang="cs-CZ" cap="all" dirty="0">
                <a:solidFill>
                  <a:srgbClr val="0000CC"/>
                </a:solidFill>
              </a:rPr>
              <a:t/>
            </a:r>
            <a:br>
              <a:rPr lang="cs-CZ" cap="all" dirty="0">
                <a:solidFill>
                  <a:srgbClr val="0000CC"/>
                </a:solidFill>
              </a:rPr>
            </a:br>
            <a:endParaRPr lang="cs-CZ" cap="all" dirty="0" smtClean="0">
              <a:solidFill>
                <a:srgbClr val="0000CC"/>
              </a:solidFill>
            </a:endParaRPr>
          </a:p>
        </p:txBody>
      </p:sp>
      <p:sp>
        <p:nvSpPr>
          <p:cNvPr id="6147" name="Rectangle 3"/>
          <p:cNvSpPr>
            <a:spLocks noGrp="1" noChangeArrowheads="1"/>
          </p:cNvSpPr>
          <p:nvPr>
            <p:ph idx="1"/>
          </p:nvPr>
        </p:nvSpPr>
        <p:spPr>
          <a:xfrm>
            <a:off x="611560" y="2852936"/>
            <a:ext cx="7696200" cy="1368152"/>
          </a:xfrm>
          <a:ln w="76200">
            <a:solidFill>
              <a:srgbClr val="92D050"/>
            </a:solidFill>
          </a:ln>
        </p:spPr>
        <p:txBody>
          <a:bodyPr>
            <a:normAutofit fontScale="85000" lnSpcReduction="20000"/>
          </a:bodyPr>
          <a:lstStyle/>
          <a:p>
            <a:pPr algn="ctr" eaLnBrk="1" hangingPunct="1">
              <a:spcBef>
                <a:spcPts val="45"/>
              </a:spcBef>
              <a:buFont typeface="Wingdings" pitchFamily="2" charset="2"/>
              <a:buNone/>
              <a:defRPr/>
            </a:pPr>
            <a:endParaRPr lang="cs-CZ" sz="1800" b="1" cap="all" dirty="0" smtClean="0">
              <a:solidFill>
                <a:srgbClr val="0000CC"/>
              </a:solidFill>
              <a:latin typeface="+mj-lt"/>
              <a:ea typeface="Arial Unicode MS" pitchFamily="34" charset="-128"/>
              <a:cs typeface="Rod" pitchFamily="49" charset="-79"/>
            </a:endParaRPr>
          </a:p>
          <a:p>
            <a:pPr algn="ctr" eaLnBrk="1" hangingPunct="1">
              <a:spcBef>
                <a:spcPts val="45"/>
              </a:spcBef>
              <a:buFont typeface="Wingdings" pitchFamily="2" charset="2"/>
              <a:buNone/>
              <a:defRPr/>
            </a:pPr>
            <a:r>
              <a:rPr lang="cs-CZ" sz="4000" b="1" cap="all" dirty="0" smtClean="0">
                <a:solidFill>
                  <a:srgbClr val="0000CC"/>
                </a:solidFill>
                <a:latin typeface="+mj-lt"/>
                <a:ea typeface="Arial Unicode MS" pitchFamily="34" charset="-128"/>
                <a:cs typeface="Rod" pitchFamily="49" charset="-79"/>
              </a:rPr>
              <a:t>Induktivní statistika</a:t>
            </a:r>
          </a:p>
          <a:p>
            <a:pPr algn="ctr" eaLnBrk="1" hangingPunct="1">
              <a:spcBef>
                <a:spcPts val="45"/>
              </a:spcBef>
              <a:buFont typeface="Wingdings" pitchFamily="2" charset="2"/>
              <a:buNone/>
              <a:defRPr/>
            </a:pPr>
            <a:endParaRPr lang="cs-CZ" sz="3000" b="1" cap="all" dirty="0" smtClean="0">
              <a:ea typeface="Arial Unicode MS" pitchFamily="34" charset="-128"/>
              <a:cs typeface="Rod" pitchFamily="49" charset="-79"/>
            </a:endParaRPr>
          </a:p>
          <a:p>
            <a:pPr algn="ctr" eaLnBrk="1" hangingPunct="1">
              <a:spcBef>
                <a:spcPts val="45"/>
              </a:spcBef>
              <a:buFont typeface="Wingdings" pitchFamily="2" charset="2"/>
              <a:buNone/>
              <a:defRPr/>
            </a:pPr>
            <a:r>
              <a:rPr lang="cs-CZ" sz="3000" b="1" cap="all" dirty="0" smtClean="0">
                <a:ea typeface="Arial Unicode MS" pitchFamily="34" charset="-128"/>
                <a:cs typeface="Rod" pitchFamily="49" charset="-79"/>
              </a:rPr>
              <a:t>2. Testování statistických hypotéz</a:t>
            </a:r>
            <a:endParaRPr lang="cs-CZ" sz="3700" dirty="0" smtClean="0"/>
          </a:p>
          <a:p>
            <a:pPr marL="0" indent="0" eaLnBrk="1" hangingPunct="1">
              <a:buClr>
                <a:srgbClr val="FF0000"/>
              </a:buClr>
              <a:buSzPct val="100000"/>
              <a:buNone/>
              <a:defRPr/>
            </a:pPr>
            <a:endParaRPr lang="cs-CZ" sz="1600" dirty="0">
              <a:solidFill>
                <a:srgbClr val="0000CC"/>
              </a:solidFill>
            </a:endParaRPr>
          </a:p>
          <a:p>
            <a:pPr marL="0" indent="0" eaLnBrk="1" hangingPunct="1">
              <a:buClr>
                <a:srgbClr val="FF0000"/>
              </a:buClr>
              <a:buSzPct val="100000"/>
              <a:buFont typeface="Wingdings" pitchFamily="2" charset="2"/>
              <a:buNone/>
              <a:defRPr/>
            </a:pPr>
            <a:endParaRPr lang="cs-CZ" sz="1600" dirty="0"/>
          </a:p>
        </p:txBody>
      </p:sp>
      <p:sp>
        <p:nvSpPr>
          <p:cNvPr id="2" name="Obdélník 1"/>
          <p:cNvSpPr/>
          <p:nvPr/>
        </p:nvSpPr>
        <p:spPr bwMode="auto">
          <a:xfrm>
            <a:off x="2915816" y="1196752"/>
            <a:ext cx="72008" cy="45719"/>
          </a:xfrm>
          <a:prstGeom prst="rect">
            <a:avLst/>
          </a:prstGeom>
          <a:no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342900" marR="0" indent="-342900" algn="l" defTabSz="914400" rtl="0" eaLnBrk="1" fontAlgn="base" latinLnBrk="0" hangingPunct="1">
              <a:lnSpc>
                <a:spcPct val="80000"/>
              </a:lnSpc>
              <a:spcBef>
                <a:spcPct val="20000"/>
              </a:spcBef>
              <a:spcAft>
                <a:spcPct val="0"/>
              </a:spcAft>
              <a:buClr>
                <a:schemeClr val="bg2"/>
              </a:buClr>
              <a:buSzPct val="70000"/>
              <a:buFont typeface="Wingdings" pitchFamily="2" charset="2"/>
              <a:buNone/>
              <a:tabLst/>
            </a:pPr>
            <a:endParaRPr kumimoji="0" lang="cs-CZ" sz="1800" b="0" i="0" u="none" strike="noStrike" cap="none" normalizeH="0" baseline="0" dirty="0" smtClean="0">
              <a:ln>
                <a:noFill/>
              </a:ln>
              <a:solidFill>
                <a:schemeClr val="tx1"/>
              </a:solidFill>
              <a:effectLst/>
              <a:latin typeface="Arial" charset="0"/>
            </a:endParaRPr>
          </a:p>
        </p:txBody>
      </p:sp>
    </p:spTree>
    <p:extLst>
      <p:ext uri="{BB962C8B-B14F-4D97-AF65-F5344CB8AC3E}">
        <p14:creationId xmlns:p14="http://schemas.microsoft.com/office/powerpoint/2010/main" val="2227850689"/>
      </p:ext>
    </p:extLst>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28596" y="1571612"/>
            <a:ext cx="8229600" cy="214314"/>
          </a:xfrm>
        </p:spPr>
        <p:txBody>
          <a:bodyPr>
            <a:normAutofit fontScale="90000"/>
          </a:bodyPr>
          <a:lstStyle/>
          <a:p>
            <a:pPr algn="l"/>
            <a:r>
              <a:rPr lang="cs-CZ" sz="3600" b="1" dirty="0" smtClean="0">
                <a:solidFill>
                  <a:srgbClr val="C00000"/>
                </a:solidFill>
              </a:rPr>
              <a:t>Příklad 1: SROVNÁVÁNÍ PRŮMĚRŮ</a:t>
            </a:r>
            <a:r>
              <a:rPr lang="cs-CZ" sz="3600" dirty="0" smtClean="0">
                <a:solidFill>
                  <a:srgbClr val="C00000"/>
                </a:solidFill>
              </a:rPr>
              <a:t/>
            </a:r>
            <a:br>
              <a:rPr lang="cs-CZ" sz="3600" dirty="0" smtClean="0">
                <a:solidFill>
                  <a:srgbClr val="C00000"/>
                </a:solidFill>
              </a:rPr>
            </a:br>
            <a:r>
              <a:rPr lang="cs-CZ" b="1" dirty="0" smtClean="0">
                <a:solidFill>
                  <a:srgbClr val="0000CC"/>
                </a:solidFill>
              </a:rPr>
              <a:t> </a:t>
            </a:r>
            <a:r>
              <a:rPr lang="cs-CZ" dirty="0" smtClean="0">
                <a:solidFill>
                  <a:srgbClr val="0000CC"/>
                </a:solidFill>
              </a:rPr>
              <a:t/>
            </a:r>
            <a:br>
              <a:rPr lang="cs-CZ" dirty="0" smtClean="0">
                <a:solidFill>
                  <a:srgbClr val="0000CC"/>
                </a:solidFill>
              </a:rPr>
            </a:br>
            <a:r>
              <a:rPr lang="cs-CZ" dirty="0" smtClean="0">
                <a:solidFill>
                  <a:srgbClr val="0000CC"/>
                </a:solidFill>
              </a:rPr>
              <a:t/>
            </a:r>
            <a:br>
              <a:rPr lang="cs-CZ" dirty="0" smtClean="0">
                <a:solidFill>
                  <a:srgbClr val="0000CC"/>
                </a:solidFill>
              </a:rPr>
            </a:br>
            <a:endParaRPr lang="cs-CZ" dirty="0">
              <a:solidFill>
                <a:srgbClr val="0000CC"/>
              </a:solidFill>
            </a:endParaRPr>
          </a:p>
        </p:txBody>
      </p:sp>
      <p:sp>
        <p:nvSpPr>
          <p:cNvPr id="3" name="Zástupný symbol pro obsah 2"/>
          <p:cNvSpPr>
            <a:spLocks noGrp="1"/>
          </p:cNvSpPr>
          <p:nvPr>
            <p:ph idx="1"/>
          </p:nvPr>
        </p:nvSpPr>
        <p:spPr>
          <a:xfrm>
            <a:off x="457200" y="1071546"/>
            <a:ext cx="8229600" cy="5214974"/>
          </a:xfrm>
        </p:spPr>
        <p:txBody>
          <a:bodyPr>
            <a:normAutofit fontScale="92500" lnSpcReduction="20000"/>
          </a:bodyPr>
          <a:lstStyle/>
          <a:p>
            <a:pPr>
              <a:buNone/>
            </a:pPr>
            <a:endParaRPr lang="cs-CZ" sz="2600" b="1" dirty="0" smtClean="0"/>
          </a:p>
          <a:p>
            <a:pPr>
              <a:buNone/>
            </a:pPr>
            <a:r>
              <a:rPr lang="cs-CZ" sz="2600" b="1" dirty="0" smtClean="0">
                <a:solidFill>
                  <a:srgbClr val="C00000"/>
                </a:solidFill>
              </a:rPr>
              <a:t>Nulová </a:t>
            </a:r>
            <a:r>
              <a:rPr lang="cs-CZ" sz="2600" b="1" dirty="0">
                <a:solidFill>
                  <a:srgbClr val="C00000"/>
                </a:solidFill>
              </a:rPr>
              <a:t>hypotéza (testovaná)</a:t>
            </a:r>
            <a:endParaRPr lang="cs-CZ" sz="2600" dirty="0">
              <a:solidFill>
                <a:srgbClr val="C00000"/>
              </a:solidFill>
            </a:endParaRPr>
          </a:p>
          <a:p>
            <a:pPr marL="0">
              <a:buFontTx/>
              <a:buChar char="-"/>
            </a:pPr>
            <a:r>
              <a:rPr lang="cs-CZ" sz="2600" dirty="0" smtClean="0"/>
              <a:t>vždy </a:t>
            </a:r>
            <a:r>
              <a:rPr lang="cs-CZ" sz="2600" dirty="0"/>
              <a:t>předpokládá, že jde o dva náhodné výběry z jednoho základního souboru </a:t>
            </a:r>
            <a:r>
              <a:rPr lang="cs-CZ" sz="2600" dirty="0" smtClean="0"/>
              <a:t>(není rozdíl mezi průměrnými hodnotami cholesterolu u mladších a starších mužů).</a:t>
            </a:r>
          </a:p>
          <a:p>
            <a:pPr marL="0">
              <a:buNone/>
            </a:pPr>
            <a:endParaRPr lang="cs-CZ" sz="2600" dirty="0"/>
          </a:p>
          <a:p>
            <a:pPr marL="3543300" lvl="8">
              <a:buNone/>
            </a:pPr>
            <a:r>
              <a:rPr lang="cs-CZ" sz="2800" dirty="0" smtClean="0"/>
              <a:t>      </a:t>
            </a:r>
            <a:r>
              <a:rPr lang="cs-CZ" sz="2800" b="1" dirty="0" smtClean="0"/>
              <a:t>H</a:t>
            </a:r>
            <a:r>
              <a:rPr lang="cs-CZ" sz="2800" b="1" baseline="-25000" dirty="0" smtClean="0"/>
              <a:t>0</a:t>
            </a:r>
            <a:r>
              <a:rPr lang="cs-CZ" sz="2800" b="1" dirty="0" smtClean="0"/>
              <a:t>:  </a:t>
            </a:r>
            <a:r>
              <a:rPr lang="el-GR" sz="2800" b="1" dirty="0" smtClean="0"/>
              <a:t>μ</a:t>
            </a:r>
            <a:r>
              <a:rPr lang="cs-CZ" sz="2800" b="1" baseline="-25000" dirty="0" smtClean="0"/>
              <a:t>1 </a:t>
            </a:r>
            <a:r>
              <a:rPr lang="cs-CZ" sz="2800" b="1" dirty="0" smtClean="0"/>
              <a:t>= </a:t>
            </a:r>
            <a:r>
              <a:rPr lang="el-GR" sz="2800" b="1" dirty="0" smtClean="0"/>
              <a:t>μ</a:t>
            </a:r>
            <a:r>
              <a:rPr lang="cs-CZ" sz="2800" b="1" baseline="-25000" dirty="0" smtClean="0"/>
              <a:t>2 </a:t>
            </a:r>
            <a:r>
              <a:rPr lang="cs-CZ" sz="2800" b="1" dirty="0" smtClean="0"/>
              <a:t>= </a:t>
            </a:r>
            <a:r>
              <a:rPr lang="el-GR" sz="2800" b="1" dirty="0" smtClean="0"/>
              <a:t>μ</a:t>
            </a:r>
            <a:endParaRPr lang="cs-CZ" sz="2800" b="1" dirty="0" smtClean="0"/>
          </a:p>
          <a:p>
            <a:pPr marL="3543300" lvl="8">
              <a:buNone/>
            </a:pPr>
            <a:r>
              <a:rPr lang="cs-CZ" sz="2800" b="1" dirty="0" smtClean="0"/>
              <a:t>              </a:t>
            </a:r>
            <a:r>
              <a:rPr lang="el-GR" sz="2800" b="1" dirty="0" smtClean="0"/>
              <a:t>μ</a:t>
            </a:r>
            <a:r>
              <a:rPr lang="cs-CZ" sz="2800" b="1" baseline="-25000" dirty="0" smtClean="0"/>
              <a:t>1 </a:t>
            </a:r>
            <a:r>
              <a:rPr lang="cs-CZ" sz="2800" b="1" dirty="0" smtClean="0"/>
              <a:t>- </a:t>
            </a:r>
            <a:r>
              <a:rPr lang="el-GR" sz="2800" b="1" dirty="0" smtClean="0"/>
              <a:t>μ</a:t>
            </a:r>
            <a:r>
              <a:rPr lang="cs-CZ" sz="2800" b="1" baseline="-25000" dirty="0" smtClean="0"/>
              <a:t>2 </a:t>
            </a:r>
            <a:r>
              <a:rPr lang="cs-CZ" sz="2800" b="1" dirty="0" smtClean="0"/>
              <a:t>= 0</a:t>
            </a:r>
          </a:p>
          <a:p>
            <a:pPr marL="0">
              <a:buNone/>
            </a:pPr>
            <a:endParaRPr lang="cs-CZ" sz="2600" dirty="0"/>
          </a:p>
          <a:p>
            <a:pPr marL="0">
              <a:buNone/>
            </a:pPr>
            <a:r>
              <a:rPr lang="cs-CZ" sz="2400" dirty="0"/>
              <a:t> </a:t>
            </a:r>
          </a:p>
          <a:p>
            <a:pPr marL="0">
              <a:buNone/>
            </a:pPr>
            <a:endParaRPr lang="cs-CZ" sz="2400" dirty="0" smtClean="0"/>
          </a:p>
          <a:p>
            <a:pPr marL="0">
              <a:buNone/>
            </a:pPr>
            <a:endParaRPr lang="cs-CZ" sz="2400" dirty="0"/>
          </a:p>
          <a:p>
            <a:pPr marL="0">
              <a:buNone/>
            </a:pPr>
            <a:endParaRPr lang="cs-CZ" sz="2400" dirty="0" smtClean="0"/>
          </a:p>
          <a:p>
            <a:pPr marL="0">
              <a:buNone/>
            </a:pPr>
            <a:r>
              <a:rPr lang="cs-CZ" sz="2400" dirty="0"/>
              <a:t> </a:t>
            </a:r>
            <a:endParaRPr lang="cs-CZ"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28596" y="1571612"/>
            <a:ext cx="8229600" cy="214314"/>
          </a:xfrm>
        </p:spPr>
        <p:txBody>
          <a:bodyPr>
            <a:normAutofit fontScale="90000"/>
          </a:bodyPr>
          <a:lstStyle/>
          <a:p>
            <a:pPr algn="l"/>
            <a:r>
              <a:rPr lang="cs-CZ" sz="3600" b="1" dirty="0" smtClean="0">
                <a:solidFill>
                  <a:srgbClr val="C00000"/>
                </a:solidFill>
              </a:rPr>
              <a:t>Příklad 1: SROVNÁVÁNÍ PRŮMĚRŮ</a:t>
            </a:r>
            <a:r>
              <a:rPr lang="cs-CZ" dirty="0" smtClean="0">
                <a:solidFill>
                  <a:srgbClr val="C00000"/>
                </a:solidFill>
              </a:rPr>
              <a:t/>
            </a:r>
            <a:br>
              <a:rPr lang="cs-CZ" dirty="0" smtClean="0">
                <a:solidFill>
                  <a:srgbClr val="C00000"/>
                </a:solidFill>
              </a:rPr>
            </a:br>
            <a:r>
              <a:rPr lang="cs-CZ" b="1" dirty="0" smtClean="0">
                <a:solidFill>
                  <a:srgbClr val="C00000"/>
                </a:solidFill>
              </a:rPr>
              <a:t> </a:t>
            </a:r>
            <a:r>
              <a:rPr lang="cs-CZ" dirty="0" smtClean="0">
                <a:solidFill>
                  <a:srgbClr val="C00000"/>
                </a:solidFill>
              </a:rPr>
              <a:t/>
            </a:r>
            <a:br>
              <a:rPr lang="cs-CZ" dirty="0" smtClean="0">
                <a:solidFill>
                  <a:srgbClr val="C00000"/>
                </a:solidFill>
              </a:rPr>
            </a:br>
            <a:r>
              <a:rPr lang="cs-CZ" dirty="0" smtClean="0">
                <a:solidFill>
                  <a:srgbClr val="C00000"/>
                </a:solidFill>
              </a:rPr>
              <a:t/>
            </a:r>
            <a:br>
              <a:rPr lang="cs-CZ" dirty="0" smtClean="0">
                <a:solidFill>
                  <a:srgbClr val="C00000"/>
                </a:solidFill>
              </a:rPr>
            </a:br>
            <a:endParaRPr lang="cs-CZ" dirty="0">
              <a:solidFill>
                <a:srgbClr val="C00000"/>
              </a:solidFill>
            </a:endParaRPr>
          </a:p>
        </p:txBody>
      </p:sp>
      <p:sp>
        <p:nvSpPr>
          <p:cNvPr id="3" name="Zástupný symbol pro obsah 2"/>
          <p:cNvSpPr>
            <a:spLocks noGrp="1"/>
          </p:cNvSpPr>
          <p:nvPr>
            <p:ph idx="1"/>
          </p:nvPr>
        </p:nvSpPr>
        <p:spPr>
          <a:xfrm>
            <a:off x="457200" y="1071546"/>
            <a:ext cx="8229600" cy="5214974"/>
          </a:xfrm>
        </p:spPr>
        <p:txBody>
          <a:bodyPr>
            <a:normAutofit fontScale="92500" lnSpcReduction="20000"/>
          </a:bodyPr>
          <a:lstStyle/>
          <a:p>
            <a:pPr>
              <a:buNone/>
            </a:pPr>
            <a:endParaRPr lang="cs-CZ" sz="2600" b="1" dirty="0" smtClean="0"/>
          </a:p>
          <a:p>
            <a:pPr>
              <a:buNone/>
            </a:pPr>
            <a:r>
              <a:rPr lang="cs-CZ" sz="2600" b="1" dirty="0" smtClean="0">
                <a:solidFill>
                  <a:srgbClr val="C00000"/>
                </a:solidFill>
              </a:rPr>
              <a:t>Nulová </a:t>
            </a:r>
            <a:r>
              <a:rPr lang="cs-CZ" sz="2600" b="1" dirty="0">
                <a:solidFill>
                  <a:srgbClr val="C00000"/>
                </a:solidFill>
              </a:rPr>
              <a:t>hypotéza (testovaná)</a:t>
            </a:r>
            <a:endParaRPr lang="cs-CZ" sz="2600" dirty="0">
              <a:solidFill>
                <a:srgbClr val="C00000"/>
              </a:solidFill>
            </a:endParaRPr>
          </a:p>
          <a:p>
            <a:pPr marL="0">
              <a:buFontTx/>
              <a:buChar char="-"/>
            </a:pPr>
            <a:r>
              <a:rPr lang="cs-CZ" sz="2600" dirty="0"/>
              <a:t>vždy předpokládá, že jde o dva náhodné výběry z jednoho základního souboru (není rozdíl mezi průměrnými hodnotami cholesterolu u mladších a starších mužů).</a:t>
            </a:r>
          </a:p>
          <a:p>
            <a:pPr marL="0" indent="0">
              <a:buNone/>
            </a:pPr>
            <a:endParaRPr lang="cs-CZ" sz="2600" dirty="0"/>
          </a:p>
          <a:p>
            <a:pPr marL="3543300" lvl="8">
              <a:buNone/>
            </a:pPr>
            <a:r>
              <a:rPr lang="cs-CZ" sz="2800" dirty="0" smtClean="0"/>
              <a:t>      </a:t>
            </a:r>
            <a:r>
              <a:rPr lang="cs-CZ" sz="2800" b="1" dirty="0" smtClean="0"/>
              <a:t>H</a:t>
            </a:r>
            <a:r>
              <a:rPr lang="cs-CZ" sz="2800" b="1" baseline="-25000" dirty="0" smtClean="0"/>
              <a:t>0</a:t>
            </a:r>
            <a:r>
              <a:rPr lang="cs-CZ" sz="2800" b="1" dirty="0" smtClean="0"/>
              <a:t>:  </a:t>
            </a:r>
            <a:r>
              <a:rPr lang="el-GR" sz="2800" b="1" dirty="0" smtClean="0"/>
              <a:t>μ</a:t>
            </a:r>
            <a:r>
              <a:rPr lang="cs-CZ" sz="2800" b="1" baseline="-25000" dirty="0" smtClean="0"/>
              <a:t>1 </a:t>
            </a:r>
            <a:r>
              <a:rPr lang="cs-CZ" sz="2800" b="1" dirty="0" smtClean="0"/>
              <a:t>= </a:t>
            </a:r>
            <a:r>
              <a:rPr lang="el-GR" sz="2800" b="1" dirty="0" smtClean="0"/>
              <a:t>μ</a:t>
            </a:r>
            <a:r>
              <a:rPr lang="cs-CZ" sz="2800" b="1" baseline="-25000" dirty="0" smtClean="0"/>
              <a:t>2 </a:t>
            </a:r>
            <a:r>
              <a:rPr lang="cs-CZ" sz="2800" b="1" dirty="0" smtClean="0"/>
              <a:t>= </a:t>
            </a:r>
            <a:r>
              <a:rPr lang="el-GR" sz="2800" b="1" dirty="0" smtClean="0"/>
              <a:t>μ</a:t>
            </a:r>
            <a:endParaRPr lang="cs-CZ" sz="2800" b="1" dirty="0" smtClean="0"/>
          </a:p>
          <a:p>
            <a:pPr marL="3543300" lvl="8">
              <a:buNone/>
            </a:pPr>
            <a:r>
              <a:rPr lang="cs-CZ" sz="2800" b="1" dirty="0" smtClean="0"/>
              <a:t>              </a:t>
            </a:r>
            <a:r>
              <a:rPr lang="el-GR" sz="2800" b="1" dirty="0" smtClean="0"/>
              <a:t>μ</a:t>
            </a:r>
            <a:r>
              <a:rPr lang="cs-CZ" sz="2800" b="1" baseline="-25000" dirty="0" smtClean="0"/>
              <a:t>1 </a:t>
            </a:r>
            <a:r>
              <a:rPr lang="cs-CZ" sz="2800" b="1" dirty="0" smtClean="0"/>
              <a:t>- </a:t>
            </a:r>
            <a:r>
              <a:rPr lang="el-GR" sz="2800" b="1" dirty="0" smtClean="0"/>
              <a:t>μ</a:t>
            </a:r>
            <a:r>
              <a:rPr lang="cs-CZ" sz="2800" b="1" baseline="-25000" dirty="0" smtClean="0"/>
              <a:t>2 </a:t>
            </a:r>
            <a:r>
              <a:rPr lang="cs-CZ" sz="2800" b="1" dirty="0" smtClean="0"/>
              <a:t>= 0</a:t>
            </a:r>
          </a:p>
          <a:p>
            <a:pPr marL="0">
              <a:buNone/>
            </a:pPr>
            <a:endParaRPr lang="cs-CZ" sz="2600" dirty="0"/>
          </a:p>
          <a:p>
            <a:pPr marL="0">
              <a:buNone/>
            </a:pPr>
            <a:r>
              <a:rPr lang="cs-CZ" sz="2400" dirty="0"/>
              <a:t> </a:t>
            </a:r>
          </a:p>
          <a:p>
            <a:pPr marL="0">
              <a:buNone/>
            </a:pPr>
            <a:endParaRPr lang="cs-CZ" sz="2400" dirty="0" smtClean="0"/>
          </a:p>
          <a:p>
            <a:pPr marL="0">
              <a:buNone/>
            </a:pPr>
            <a:endParaRPr lang="cs-CZ" sz="2400" dirty="0"/>
          </a:p>
          <a:p>
            <a:pPr marL="0">
              <a:buNone/>
            </a:pPr>
            <a:endParaRPr lang="cs-CZ" sz="2400" dirty="0" smtClean="0"/>
          </a:p>
          <a:p>
            <a:pPr marL="0">
              <a:buNone/>
            </a:pPr>
            <a:r>
              <a:rPr lang="cs-CZ" sz="2400" dirty="0"/>
              <a:t> </a:t>
            </a:r>
            <a:endParaRPr lang="cs-CZ" dirty="0"/>
          </a:p>
        </p:txBody>
      </p:sp>
      <p:sp>
        <p:nvSpPr>
          <p:cNvPr id="4" name="Elipsa 3"/>
          <p:cNvSpPr/>
          <p:nvPr/>
        </p:nvSpPr>
        <p:spPr>
          <a:xfrm>
            <a:off x="857224" y="3214686"/>
            <a:ext cx="2786082" cy="2786082"/>
          </a:xfrm>
          <a:prstGeom prst="ellipse">
            <a:avLst/>
          </a:prstGeom>
          <a:noFill/>
          <a:ln w="508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dirty="0"/>
          </a:p>
        </p:txBody>
      </p:sp>
      <p:sp>
        <p:nvSpPr>
          <p:cNvPr id="5" name="Elipsa 4"/>
          <p:cNvSpPr/>
          <p:nvPr/>
        </p:nvSpPr>
        <p:spPr>
          <a:xfrm>
            <a:off x="2143108" y="4572008"/>
            <a:ext cx="785818" cy="785818"/>
          </a:xfrm>
          <a:prstGeom prst="ellipse">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dirty="0"/>
          </a:p>
        </p:txBody>
      </p:sp>
      <p:sp>
        <p:nvSpPr>
          <p:cNvPr id="7" name="Elipsa 6"/>
          <p:cNvSpPr/>
          <p:nvPr/>
        </p:nvSpPr>
        <p:spPr>
          <a:xfrm>
            <a:off x="1214414" y="4214818"/>
            <a:ext cx="785818" cy="785818"/>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dirty="0"/>
          </a:p>
        </p:txBody>
      </p:sp>
      <p:sp>
        <p:nvSpPr>
          <p:cNvPr id="8" name="TextovéPole 7"/>
          <p:cNvSpPr txBox="1"/>
          <p:nvPr/>
        </p:nvSpPr>
        <p:spPr>
          <a:xfrm>
            <a:off x="2143108" y="3571876"/>
            <a:ext cx="354584" cy="461665"/>
          </a:xfrm>
          <a:prstGeom prst="rect">
            <a:avLst/>
          </a:prstGeom>
          <a:noFill/>
        </p:spPr>
        <p:txBody>
          <a:bodyPr wrap="none" rtlCol="0">
            <a:spAutoFit/>
          </a:bodyPr>
          <a:lstStyle/>
          <a:p>
            <a:r>
              <a:rPr lang="el-GR" sz="2400" b="1" dirty="0" smtClean="0"/>
              <a:t>μ</a:t>
            </a:r>
            <a:endParaRPr lang="cs-CZ" sz="2400" b="1" dirty="0"/>
          </a:p>
        </p:txBody>
      </p:sp>
      <p:sp>
        <p:nvSpPr>
          <p:cNvPr id="10" name="TextovéPole 9"/>
          <p:cNvSpPr txBox="1"/>
          <p:nvPr/>
        </p:nvSpPr>
        <p:spPr>
          <a:xfrm>
            <a:off x="1357290" y="4429132"/>
            <a:ext cx="571504" cy="369332"/>
          </a:xfrm>
          <a:prstGeom prst="rect">
            <a:avLst/>
          </a:prstGeom>
          <a:noFill/>
        </p:spPr>
        <p:txBody>
          <a:bodyPr wrap="square" rtlCol="0">
            <a:spAutoFit/>
          </a:bodyPr>
          <a:lstStyle/>
          <a:p>
            <a:r>
              <a:rPr lang="cs-CZ" b="1" dirty="0" smtClean="0"/>
              <a:t>m</a:t>
            </a:r>
            <a:r>
              <a:rPr lang="cs-CZ" b="1" baseline="-25000" dirty="0" smtClean="0"/>
              <a:t>1</a:t>
            </a:r>
            <a:endParaRPr lang="cs-CZ" b="1" baseline="-25000" dirty="0"/>
          </a:p>
        </p:txBody>
      </p:sp>
      <p:sp>
        <p:nvSpPr>
          <p:cNvPr id="11" name="TextovéPole 10"/>
          <p:cNvSpPr txBox="1"/>
          <p:nvPr/>
        </p:nvSpPr>
        <p:spPr>
          <a:xfrm>
            <a:off x="2285984" y="4786322"/>
            <a:ext cx="571504" cy="369332"/>
          </a:xfrm>
          <a:prstGeom prst="rect">
            <a:avLst/>
          </a:prstGeom>
          <a:noFill/>
        </p:spPr>
        <p:txBody>
          <a:bodyPr wrap="square" rtlCol="0">
            <a:spAutoFit/>
          </a:bodyPr>
          <a:lstStyle/>
          <a:p>
            <a:r>
              <a:rPr lang="cs-CZ" b="1" dirty="0" smtClean="0"/>
              <a:t>m</a:t>
            </a:r>
            <a:r>
              <a:rPr lang="cs-CZ" b="1" baseline="-25000" dirty="0"/>
              <a:t>2</a:t>
            </a:r>
          </a:p>
        </p:txBody>
      </p:sp>
      <p:cxnSp>
        <p:nvCxnSpPr>
          <p:cNvPr id="13" name="Přímá spojovací šipka 12"/>
          <p:cNvCxnSpPr>
            <a:stCxn id="7" idx="7"/>
          </p:cNvCxnSpPr>
          <p:nvPr/>
        </p:nvCxnSpPr>
        <p:spPr>
          <a:xfrm rot="5400000" flipH="1" flipV="1">
            <a:off x="1849433" y="4036223"/>
            <a:ext cx="329394" cy="257956"/>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0" name="Přímá spojovací šipka 19"/>
          <p:cNvCxnSpPr>
            <a:stCxn id="5" idx="0"/>
          </p:cNvCxnSpPr>
          <p:nvPr/>
        </p:nvCxnSpPr>
        <p:spPr>
          <a:xfrm rot="16200000" flipV="1">
            <a:off x="2196687" y="4232677"/>
            <a:ext cx="571504" cy="107157"/>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5" name="TextovéPole 24"/>
          <p:cNvSpPr txBox="1"/>
          <p:nvPr/>
        </p:nvSpPr>
        <p:spPr>
          <a:xfrm>
            <a:off x="1142976" y="5000636"/>
            <a:ext cx="593432" cy="369332"/>
          </a:xfrm>
          <a:prstGeom prst="rect">
            <a:avLst/>
          </a:prstGeom>
          <a:noFill/>
        </p:spPr>
        <p:txBody>
          <a:bodyPr wrap="none" rtlCol="0">
            <a:spAutoFit/>
          </a:bodyPr>
          <a:lstStyle/>
          <a:p>
            <a:r>
              <a:rPr lang="cs-CZ" b="1" dirty="0" smtClean="0"/>
              <a:t>4,57</a:t>
            </a:r>
            <a:endParaRPr lang="cs-CZ" b="1" dirty="0"/>
          </a:p>
        </p:txBody>
      </p:sp>
      <p:sp>
        <p:nvSpPr>
          <p:cNvPr id="26" name="TextovéPole 25"/>
          <p:cNvSpPr txBox="1"/>
          <p:nvPr/>
        </p:nvSpPr>
        <p:spPr>
          <a:xfrm>
            <a:off x="2214546" y="5357826"/>
            <a:ext cx="593432" cy="369332"/>
          </a:xfrm>
          <a:prstGeom prst="rect">
            <a:avLst/>
          </a:prstGeom>
          <a:noFill/>
        </p:spPr>
        <p:txBody>
          <a:bodyPr wrap="none" rtlCol="0">
            <a:spAutoFit/>
          </a:bodyPr>
          <a:lstStyle/>
          <a:p>
            <a:r>
              <a:rPr lang="cs-CZ" b="1" dirty="0" smtClean="0"/>
              <a:t>5,42</a:t>
            </a:r>
            <a:endParaRPr lang="cs-CZ" b="1"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28596" y="1500174"/>
            <a:ext cx="8229600" cy="214314"/>
          </a:xfrm>
        </p:spPr>
        <p:txBody>
          <a:bodyPr>
            <a:normAutofit fontScale="90000"/>
          </a:bodyPr>
          <a:lstStyle/>
          <a:p>
            <a:pPr algn="l"/>
            <a:r>
              <a:rPr lang="cs-CZ" sz="3600" b="1" dirty="0" smtClean="0">
                <a:solidFill>
                  <a:srgbClr val="C00000"/>
                </a:solidFill>
              </a:rPr>
              <a:t>Příklad 1: SROVNÁVÁNÍ PRŮMĚRŮ</a:t>
            </a:r>
            <a:r>
              <a:rPr lang="cs-CZ" sz="3600" dirty="0" smtClean="0">
                <a:solidFill>
                  <a:srgbClr val="C00000"/>
                </a:solidFill>
              </a:rPr>
              <a:t/>
            </a:r>
            <a:br>
              <a:rPr lang="cs-CZ" sz="3600" dirty="0" smtClean="0">
                <a:solidFill>
                  <a:srgbClr val="C00000"/>
                </a:solidFill>
              </a:rPr>
            </a:br>
            <a:r>
              <a:rPr lang="cs-CZ" b="1" dirty="0" smtClean="0"/>
              <a:t> </a:t>
            </a:r>
            <a:r>
              <a:rPr lang="cs-CZ" dirty="0" smtClean="0"/>
              <a:t/>
            </a:r>
            <a:br>
              <a:rPr lang="cs-CZ" dirty="0" smtClean="0"/>
            </a:br>
            <a:r>
              <a:rPr lang="cs-CZ" dirty="0" smtClean="0"/>
              <a:t/>
            </a:r>
            <a:br>
              <a:rPr lang="cs-CZ" dirty="0" smtClean="0"/>
            </a:br>
            <a:endParaRPr lang="cs-CZ" dirty="0"/>
          </a:p>
        </p:txBody>
      </p:sp>
      <p:sp>
        <p:nvSpPr>
          <p:cNvPr id="3" name="Zástupný symbol pro obsah 2"/>
          <p:cNvSpPr>
            <a:spLocks noGrp="1"/>
          </p:cNvSpPr>
          <p:nvPr>
            <p:ph idx="1"/>
          </p:nvPr>
        </p:nvSpPr>
        <p:spPr>
          <a:xfrm>
            <a:off x="457200" y="1214422"/>
            <a:ext cx="8229600" cy="5072098"/>
          </a:xfrm>
        </p:spPr>
        <p:txBody>
          <a:bodyPr>
            <a:normAutofit/>
          </a:bodyPr>
          <a:lstStyle/>
          <a:p>
            <a:pPr>
              <a:buNone/>
            </a:pPr>
            <a:r>
              <a:rPr lang="cs-CZ" sz="2400" b="1" dirty="0" smtClean="0">
                <a:solidFill>
                  <a:srgbClr val="C00000"/>
                </a:solidFill>
              </a:rPr>
              <a:t>Alternativní </a:t>
            </a:r>
            <a:r>
              <a:rPr lang="cs-CZ" sz="2400" b="1" dirty="0">
                <a:solidFill>
                  <a:srgbClr val="C00000"/>
                </a:solidFill>
              </a:rPr>
              <a:t>hypotéza (opačná)</a:t>
            </a:r>
            <a:endParaRPr lang="cs-CZ" sz="2400" dirty="0">
              <a:solidFill>
                <a:srgbClr val="C00000"/>
              </a:solidFill>
            </a:endParaRPr>
          </a:p>
          <a:p>
            <a:pPr marL="0">
              <a:buFontTx/>
              <a:buChar char="-"/>
            </a:pPr>
            <a:r>
              <a:rPr lang="cs-CZ" sz="2400" dirty="0" smtClean="0"/>
              <a:t>předpokládá opak, tj. že jde o dva výběry ze dvou různých základních souborů s rozdílnými průměry (rozdíl mezi průměry je statisticky významný)    </a:t>
            </a:r>
          </a:p>
          <a:p>
            <a:pPr marL="0">
              <a:buNone/>
            </a:pPr>
            <a:r>
              <a:rPr lang="cs-CZ" sz="2800" dirty="0" smtClean="0"/>
              <a:t>                                   </a:t>
            </a:r>
            <a:r>
              <a:rPr lang="cs-CZ" sz="2800" b="1" dirty="0" smtClean="0"/>
              <a:t>H</a:t>
            </a:r>
            <a:r>
              <a:rPr lang="cs-CZ" sz="2800" b="1" baseline="-25000" dirty="0" smtClean="0"/>
              <a:t>A</a:t>
            </a:r>
            <a:r>
              <a:rPr lang="cs-CZ" sz="2800" b="1" dirty="0" smtClean="0"/>
              <a:t>:  </a:t>
            </a:r>
            <a:r>
              <a:rPr lang="el-GR" sz="2800" b="1" dirty="0" smtClean="0"/>
              <a:t>μ</a:t>
            </a:r>
            <a:r>
              <a:rPr lang="cs-CZ" sz="2800" b="1" baseline="-25000" dirty="0" smtClean="0"/>
              <a:t>1 </a:t>
            </a:r>
            <a:r>
              <a:rPr lang="cs-CZ" sz="2800" b="1" dirty="0" smtClean="0"/>
              <a:t>≠ </a:t>
            </a:r>
            <a:r>
              <a:rPr lang="el-GR" sz="2800" b="1" dirty="0" smtClean="0"/>
              <a:t>μ</a:t>
            </a:r>
            <a:r>
              <a:rPr lang="cs-CZ" sz="2800" b="1" baseline="-25000" dirty="0" smtClean="0"/>
              <a:t>2 </a:t>
            </a:r>
            <a:endParaRPr lang="cs-CZ" sz="2800" b="1" dirty="0"/>
          </a:p>
          <a:p>
            <a:pPr marL="0">
              <a:buNone/>
            </a:pPr>
            <a:r>
              <a:rPr lang="cs-CZ" sz="2800" b="1" dirty="0" smtClean="0"/>
              <a:t>                                           </a:t>
            </a:r>
            <a:r>
              <a:rPr lang="el-GR" sz="2800" b="1" dirty="0" smtClean="0"/>
              <a:t>μ</a:t>
            </a:r>
            <a:r>
              <a:rPr lang="cs-CZ" sz="2800" b="1" baseline="-25000" dirty="0" smtClean="0"/>
              <a:t>1 </a:t>
            </a:r>
            <a:r>
              <a:rPr lang="cs-CZ" sz="2800" b="1" dirty="0" smtClean="0"/>
              <a:t>- </a:t>
            </a:r>
            <a:r>
              <a:rPr lang="el-GR" sz="2800" b="1" dirty="0" smtClean="0"/>
              <a:t>μ</a:t>
            </a:r>
            <a:r>
              <a:rPr lang="cs-CZ" sz="2800" b="1" baseline="-25000" dirty="0" smtClean="0"/>
              <a:t>2 </a:t>
            </a:r>
            <a:r>
              <a:rPr lang="cs-CZ" sz="2800" b="1" dirty="0" smtClean="0"/>
              <a:t>≠ 0</a:t>
            </a:r>
            <a:r>
              <a:rPr lang="cs-CZ" sz="2400" b="1" dirty="0" smtClean="0"/>
              <a:t>              </a:t>
            </a:r>
            <a:endParaRPr lang="cs-CZ" sz="2400" b="1" dirty="0"/>
          </a:p>
          <a:p>
            <a:pPr>
              <a:buNone/>
            </a:pPr>
            <a:endParaRPr lang="cs-CZ" dirty="0" smtClean="0"/>
          </a:p>
          <a:p>
            <a:pPr>
              <a:buNone/>
            </a:pPr>
            <a:endParaRPr lang="cs-CZ"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28596" y="1500174"/>
            <a:ext cx="8229600" cy="214314"/>
          </a:xfrm>
        </p:spPr>
        <p:txBody>
          <a:bodyPr>
            <a:normAutofit fontScale="90000"/>
          </a:bodyPr>
          <a:lstStyle/>
          <a:p>
            <a:pPr algn="l"/>
            <a:r>
              <a:rPr lang="cs-CZ" sz="3600" b="1" dirty="0" smtClean="0">
                <a:solidFill>
                  <a:srgbClr val="C00000"/>
                </a:solidFill>
              </a:rPr>
              <a:t>Příklad 1: SROVNÁVÁNÍ PRŮMĚRŮ</a:t>
            </a:r>
            <a:r>
              <a:rPr lang="cs-CZ" sz="3600" dirty="0" smtClean="0">
                <a:solidFill>
                  <a:srgbClr val="C00000"/>
                </a:solidFill>
              </a:rPr>
              <a:t/>
            </a:r>
            <a:br>
              <a:rPr lang="cs-CZ" sz="3600" dirty="0" smtClean="0">
                <a:solidFill>
                  <a:srgbClr val="C00000"/>
                </a:solidFill>
              </a:rPr>
            </a:br>
            <a:r>
              <a:rPr lang="cs-CZ" b="1" dirty="0" smtClean="0"/>
              <a:t> </a:t>
            </a:r>
            <a:r>
              <a:rPr lang="cs-CZ" dirty="0" smtClean="0"/>
              <a:t/>
            </a:r>
            <a:br>
              <a:rPr lang="cs-CZ" dirty="0" smtClean="0"/>
            </a:br>
            <a:r>
              <a:rPr lang="cs-CZ" dirty="0" smtClean="0"/>
              <a:t/>
            </a:r>
            <a:br>
              <a:rPr lang="cs-CZ" dirty="0" smtClean="0"/>
            </a:br>
            <a:endParaRPr lang="cs-CZ" dirty="0"/>
          </a:p>
        </p:txBody>
      </p:sp>
      <p:sp>
        <p:nvSpPr>
          <p:cNvPr id="3" name="Zástupný symbol pro obsah 2"/>
          <p:cNvSpPr>
            <a:spLocks noGrp="1"/>
          </p:cNvSpPr>
          <p:nvPr>
            <p:ph idx="1"/>
          </p:nvPr>
        </p:nvSpPr>
        <p:spPr>
          <a:xfrm>
            <a:off x="457200" y="1214422"/>
            <a:ext cx="8229600" cy="5072098"/>
          </a:xfrm>
        </p:spPr>
        <p:txBody>
          <a:bodyPr>
            <a:normAutofit/>
          </a:bodyPr>
          <a:lstStyle/>
          <a:p>
            <a:pPr>
              <a:buNone/>
            </a:pPr>
            <a:r>
              <a:rPr lang="cs-CZ" sz="2400" b="1" dirty="0" smtClean="0">
                <a:solidFill>
                  <a:srgbClr val="C00000"/>
                </a:solidFill>
              </a:rPr>
              <a:t>Alternativní </a:t>
            </a:r>
            <a:r>
              <a:rPr lang="cs-CZ" sz="2400" b="1" dirty="0">
                <a:solidFill>
                  <a:srgbClr val="C00000"/>
                </a:solidFill>
              </a:rPr>
              <a:t>hypotéza (opačná)</a:t>
            </a:r>
            <a:endParaRPr lang="cs-CZ" sz="2400" dirty="0">
              <a:solidFill>
                <a:srgbClr val="C00000"/>
              </a:solidFill>
            </a:endParaRPr>
          </a:p>
          <a:p>
            <a:pPr marL="0">
              <a:buFontTx/>
              <a:buChar char="-"/>
            </a:pPr>
            <a:r>
              <a:rPr lang="cs-CZ" sz="2400" dirty="0" smtClean="0"/>
              <a:t>předpokládá </a:t>
            </a:r>
            <a:r>
              <a:rPr lang="cs-CZ" sz="2400" dirty="0"/>
              <a:t>opak, tj. že jde o dva výběry ze dvou různých základních souborů s rozdílnými průměry (rozdíl mezi průměry je statisticky významný</a:t>
            </a:r>
            <a:r>
              <a:rPr lang="cs-CZ" sz="2400" dirty="0" smtClean="0"/>
              <a:t>)    </a:t>
            </a:r>
          </a:p>
          <a:p>
            <a:pPr marL="0">
              <a:buNone/>
            </a:pPr>
            <a:r>
              <a:rPr lang="cs-CZ" sz="2800" dirty="0" smtClean="0"/>
              <a:t>                              </a:t>
            </a:r>
            <a:r>
              <a:rPr lang="cs-CZ" sz="2800" b="1" dirty="0" smtClean="0"/>
              <a:t>H</a:t>
            </a:r>
            <a:r>
              <a:rPr lang="cs-CZ" sz="2800" b="1" baseline="-25000" dirty="0" smtClean="0"/>
              <a:t>A</a:t>
            </a:r>
            <a:r>
              <a:rPr lang="cs-CZ" sz="2800" b="1" dirty="0" smtClean="0"/>
              <a:t>:  </a:t>
            </a:r>
            <a:r>
              <a:rPr lang="el-GR" sz="2800" b="1" dirty="0" smtClean="0"/>
              <a:t>μ</a:t>
            </a:r>
            <a:r>
              <a:rPr lang="cs-CZ" sz="2800" b="1" baseline="-25000" dirty="0" smtClean="0"/>
              <a:t>1 </a:t>
            </a:r>
            <a:r>
              <a:rPr lang="cs-CZ" sz="2800" b="1" dirty="0" smtClean="0"/>
              <a:t>≠ </a:t>
            </a:r>
            <a:r>
              <a:rPr lang="el-GR" sz="2800" b="1" dirty="0" smtClean="0"/>
              <a:t>μ</a:t>
            </a:r>
            <a:r>
              <a:rPr lang="cs-CZ" sz="2800" b="1" baseline="-25000" dirty="0" smtClean="0"/>
              <a:t>2 </a:t>
            </a:r>
            <a:endParaRPr lang="cs-CZ" sz="2800" b="1" dirty="0"/>
          </a:p>
          <a:p>
            <a:pPr marL="0">
              <a:buNone/>
            </a:pPr>
            <a:r>
              <a:rPr lang="cs-CZ" sz="2800" b="1" dirty="0" smtClean="0"/>
              <a:t>                                      </a:t>
            </a:r>
            <a:r>
              <a:rPr lang="el-GR" sz="2800" b="1" dirty="0" smtClean="0"/>
              <a:t>μ</a:t>
            </a:r>
            <a:r>
              <a:rPr lang="cs-CZ" sz="2800" b="1" baseline="-25000" dirty="0" smtClean="0"/>
              <a:t>1 </a:t>
            </a:r>
            <a:r>
              <a:rPr lang="cs-CZ" sz="2800" b="1" dirty="0" smtClean="0"/>
              <a:t>- </a:t>
            </a:r>
            <a:r>
              <a:rPr lang="el-GR" sz="2800" b="1" dirty="0" smtClean="0"/>
              <a:t>μ</a:t>
            </a:r>
            <a:r>
              <a:rPr lang="cs-CZ" sz="2800" b="1" baseline="-25000" dirty="0" smtClean="0"/>
              <a:t>2 </a:t>
            </a:r>
            <a:r>
              <a:rPr lang="cs-CZ" sz="2800" b="1" dirty="0" smtClean="0"/>
              <a:t>≠ 0</a:t>
            </a:r>
            <a:r>
              <a:rPr lang="cs-CZ" sz="2400" b="1" dirty="0" smtClean="0"/>
              <a:t>              </a:t>
            </a:r>
            <a:endParaRPr lang="cs-CZ" sz="2400" b="1" dirty="0"/>
          </a:p>
          <a:p>
            <a:pPr>
              <a:buNone/>
            </a:pPr>
            <a:endParaRPr lang="cs-CZ" dirty="0" smtClean="0"/>
          </a:p>
          <a:p>
            <a:pPr>
              <a:buNone/>
            </a:pPr>
            <a:endParaRPr lang="cs-CZ" dirty="0"/>
          </a:p>
        </p:txBody>
      </p:sp>
      <p:sp>
        <p:nvSpPr>
          <p:cNvPr id="4" name="Elipsa 3"/>
          <p:cNvSpPr/>
          <p:nvPr/>
        </p:nvSpPr>
        <p:spPr>
          <a:xfrm>
            <a:off x="857224" y="3571876"/>
            <a:ext cx="2571768" cy="2428892"/>
          </a:xfrm>
          <a:prstGeom prst="ellipse">
            <a:avLst/>
          </a:prstGeom>
          <a:noFill/>
          <a:ln w="508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dirty="0"/>
          </a:p>
        </p:txBody>
      </p:sp>
      <p:sp>
        <p:nvSpPr>
          <p:cNvPr id="6" name="Elipsa 5"/>
          <p:cNvSpPr/>
          <p:nvPr/>
        </p:nvSpPr>
        <p:spPr>
          <a:xfrm>
            <a:off x="5429256" y="3500438"/>
            <a:ext cx="2500330" cy="2428892"/>
          </a:xfrm>
          <a:prstGeom prst="ellipse">
            <a:avLst/>
          </a:prstGeom>
          <a:noFill/>
          <a:ln w="508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dirty="0"/>
          </a:p>
        </p:txBody>
      </p:sp>
      <p:sp>
        <p:nvSpPr>
          <p:cNvPr id="7" name="Elipsa 6"/>
          <p:cNvSpPr/>
          <p:nvPr/>
        </p:nvSpPr>
        <p:spPr>
          <a:xfrm>
            <a:off x="1357290" y="4714884"/>
            <a:ext cx="785818" cy="785818"/>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dirty="0"/>
          </a:p>
        </p:txBody>
      </p:sp>
      <p:sp>
        <p:nvSpPr>
          <p:cNvPr id="8" name="Elipsa 7"/>
          <p:cNvSpPr/>
          <p:nvPr/>
        </p:nvSpPr>
        <p:spPr>
          <a:xfrm>
            <a:off x="6715140" y="4643446"/>
            <a:ext cx="785818" cy="785818"/>
          </a:xfrm>
          <a:prstGeom prst="ellipse">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dirty="0"/>
          </a:p>
        </p:txBody>
      </p:sp>
      <p:sp>
        <p:nvSpPr>
          <p:cNvPr id="9" name="TextovéPole 8"/>
          <p:cNvSpPr txBox="1"/>
          <p:nvPr/>
        </p:nvSpPr>
        <p:spPr>
          <a:xfrm>
            <a:off x="2214546" y="4071942"/>
            <a:ext cx="485246" cy="461665"/>
          </a:xfrm>
          <a:prstGeom prst="rect">
            <a:avLst/>
          </a:prstGeom>
          <a:noFill/>
        </p:spPr>
        <p:txBody>
          <a:bodyPr wrap="square" rtlCol="0">
            <a:spAutoFit/>
          </a:bodyPr>
          <a:lstStyle/>
          <a:p>
            <a:r>
              <a:rPr lang="el-GR" sz="2400" b="1" dirty="0"/>
              <a:t>μ</a:t>
            </a:r>
            <a:r>
              <a:rPr lang="cs-CZ" sz="2400" b="1" baseline="-25000" dirty="0"/>
              <a:t>1</a:t>
            </a:r>
            <a:endParaRPr lang="cs-CZ" sz="2400" b="1" dirty="0"/>
          </a:p>
        </p:txBody>
      </p:sp>
      <p:sp>
        <p:nvSpPr>
          <p:cNvPr id="10" name="TextovéPole 9"/>
          <p:cNvSpPr txBox="1"/>
          <p:nvPr/>
        </p:nvSpPr>
        <p:spPr>
          <a:xfrm>
            <a:off x="6012160" y="4000504"/>
            <a:ext cx="486060" cy="461665"/>
          </a:xfrm>
          <a:prstGeom prst="rect">
            <a:avLst/>
          </a:prstGeom>
          <a:noFill/>
        </p:spPr>
        <p:txBody>
          <a:bodyPr wrap="square" rtlCol="0">
            <a:spAutoFit/>
          </a:bodyPr>
          <a:lstStyle/>
          <a:p>
            <a:r>
              <a:rPr lang="el-GR" sz="2400" b="1" dirty="0"/>
              <a:t>μ</a:t>
            </a:r>
            <a:r>
              <a:rPr lang="cs-CZ" sz="2400" b="1" baseline="-25000" dirty="0"/>
              <a:t>2</a:t>
            </a:r>
            <a:endParaRPr lang="cs-CZ" sz="2400" b="1" dirty="0"/>
          </a:p>
        </p:txBody>
      </p:sp>
      <p:sp>
        <p:nvSpPr>
          <p:cNvPr id="11" name="Obdélník 10"/>
          <p:cNvSpPr/>
          <p:nvPr/>
        </p:nvSpPr>
        <p:spPr>
          <a:xfrm>
            <a:off x="1500166" y="4929198"/>
            <a:ext cx="450764" cy="369332"/>
          </a:xfrm>
          <a:prstGeom prst="rect">
            <a:avLst/>
          </a:prstGeom>
        </p:spPr>
        <p:txBody>
          <a:bodyPr wrap="none">
            <a:spAutoFit/>
          </a:bodyPr>
          <a:lstStyle/>
          <a:p>
            <a:r>
              <a:rPr lang="cs-CZ" b="1" dirty="0" smtClean="0"/>
              <a:t>m</a:t>
            </a:r>
            <a:r>
              <a:rPr lang="cs-CZ" b="1" baseline="-25000" dirty="0" smtClean="0"/>
              <a:t>1</a:t>
            </a:r>
            <a:endParaRPr lang="cs-CZ" dirty="0"/>
          </a:p>
        </p:txBody>
      </p:sp>
      <p:sp>
        <p:nvSpPr>
          <p:cNvPr id="13" name="Obdélník 12"/>
          <p:cNvSpPr/>
          <p:nvPr/>
        </p:nvSpPr>
        <p:spPr>
          <a:xfrm>
            <a:off x="6858016" y="4857760"/>
            <a:ext cx="450764" cy="369332"/>
          </a:xfrm>
          <a:prstGeom prst="rect">
            <a:avLst/>
          </a:prstGeom>
        </p:spPr>
        <p:txBody>
          <a:bodyPr wrap="none">
            <a:spAutoFit/>
          </a:bodyPr>
          <a:lstStyle/>
          <a:p>
            <a:r>
              <a:rPr lang="cs-CZ" b="1" dirty="0" smtClean="0"/>
              <a:t>m</a:t>
            </a:r>
            <a:r>
              <a:rPr lang="cs-CZ" b="1" baseline="-25000" dirty="0"/>
              <a:t>2</a:t>
            </a:r>
            <a:endParaRPr lang="cs-CZ" dirty="0"/>
          </a:p>
        </p:txBody>
      </p:sp>
      <p:sp>
        <p:nvSpPr>
          <p:cNvPr id="14" name="TextovéPole 13"/>
          <p:cNvSpPr txBox="1"/>
          <p:nvPr/>
        </p:nvSpPr>
        <p:spPr>
          <a:xfrm>
            <a:off x="2143108" y="4929198"/>
            <a:ext cx="593432" cy="369332"/>
          </a:xfrm>
          <a:prstGeom prst="rect">
            <a:avLst/>
          </a:prstGeom>
          <a:noFill/>
        </p:spPr>
        <p:txBody>
          <a:bodyPr wrap="none" rtlCol="0">
            <a:spAutoFit/>
          </a:bodyPr>
          <a:lstStyle/>
          <a:p>
            <a:r>
              <a:rPr lang="cs-CZ" b="1" dirty="0" smtClean="0"/>
              <a:t>4,57</a:t>
            </a:r>
            <a:endParaRPr lang="cs-CZ" b="1" dirty="0"/>
          </a:p>
        </p:txBody>
      </p:sp>
      <p:sp>
        <p:nvSpPr>
          <p:cNvPr id="15" name="TextovéPole 14"/>
          <p:cNvSpPr txBox="1"/>
          <p:nvPr/>
        </p:nvSpPr>
        <p:spPr>
          <a:xfrm>
            <a:off x="6072198" y="4857760"/>
            <a:ext cx="593432" cy="369332"/>
          </a:xfrm>
          <a:prstGeom prst="rect">
            <a:avLst/>
          </a:prstGeom>
          <a:noFill/>
        </p:spPr>
        <p:txBody>
          <a:bodyPr wrap="none" rtlCol="0">
            <a:spAutoFit/>
          </a:bodyPr>
          <a:lstStyle/>
          <a:p>
            <a:r>
              <a:rPr lang="cs-CZ" b="1" dirty="0" smtClean="0"/>
              <a:t>5,42</a:t>
            </a:r>
            <a:endParaRPr lang="cs-CZ" b="1" dirty="0"/>
          </a:p>
        </p:txBody>
      </p:sp>
      <p:cxnSp>
        <p:nvCxnSpPr>
          <p:cNvPr id="16" name="Přímá spojovací šipka 15"/>
          <p:cNvCxnSpPr/>
          <p:nvPr/>
        </p:nvCxnSpPr>
        <p:spPr>
          <a:xfrm rot="5400000" flipH="1" flipV="1">
            <a:off x="1964513" y="4536289"/>
            <a:ext cx="329394" cy="257956"/>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7" name="Přímá spojovací šipka 16"/>
          <p:cNvCxnSpPr/>
          <p:nvPr/>
        </p:nvCxnSpPr>
        <p:spPr>
          <a:xfrm rot="10800000">
            <a:off x="6500826" y="4429132"/>
            <a:ext cx="357190" cy="329394"/>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28596" y="1357298"/>
            <a:ext cx="8229600" cy="142876"/>
          </a:xfrm>
        </p:spPr>
        <p:txBody>
          <a:bodyPr>
            <a:normAutofit fontScale="90000"/>
          </a:bodyPr>
          <a:lstStyle/>
          <a:p>
            <a:pPr algn="l"/>
            <a:r>
              <a:rPr lang="cs-CZ" sz="3600" b="1" dirty="0" smtClean="0">
                <a:solidFill>
                  <a:srgbClr val="C00000"/>
                </a:solidFill>
              </a:rPr>
              <a:t>Příklad 1: SROVNÁVÁNÍ PRŮMĚRŮ</a:t>
            </a:r>
            <a:r>
              <a:rPr lang="cs-CZ" sz="3600" dirty="0" smtClean="0">
                <a:solidFill>
                  <a:srgbClr val="C00000"/>
                </a:solidFill>
              </a:rPr>
              <a:t/>
            </a:r>
            <a:br>
              <a:rPr lang="cs-CZ" sz="3600" dirty="0" smtClean="0">
                <a:solidFill>
                  <a:srgbClr val="C00000"/>
                </a:solidFill>
              </a:rPr>
            </a:br>
            <a:r>
              <a:rPr lang="cs-CZ" b="1" dirty="0" smtClean="0">
                <a:solidFill>
                  <a:srgbClr val="0000CC"/>
                </a:solidFill>
              </a:rPr>
              <a:t> </a:t>
            </a:r>
            <a:r>
              <a:rPr lang="cs-CZ" dirty="0" smtClean="0">
                <a:solidFill>
                  <a:srgbClr val="0000CC"/>
                </a:solidFill>
              </a:rPr>
              <a:t/>
            </a:r>
            <a:br>
              <a:rPr lang="cs-CZ" dirty="0" smtClean="0">
                <a:solidFill>
                  <a:srgbClr val="0000CC"/>
                </a:solidFill>
              </a:rPr>
            </a:br>
            <a:endParaRPr lang="cs-CZ" dirty="0">
              <a:solidFill>
                <a:srgbClr val="0000CC"/>
              </a:solidFill>
            </a:endParaRPr>
          </a:p>
        </p:txBody>
      </p:sp>
      <p:sp>
        <p:nvSpPr>
          <p:cNvPr id="3" name="Zástupný symbol pro obsah 2"/>
          <p:cNvSpPr>
            <a:spLocks noGrp="1"/>
          </p:cNvSpPr>
          <p:nvPr>
            <p:ph idx="1"/>
          </p:nvPr>
        </p:nvSpPr>
        <p:spPr>
          <a:xfrm>
            <a:off x="428596" y="1340768"/>
            <a:ext cx="8391876" cy="5356899"/>
          </a:xfrm>
        </p:spPr>
        <p:txBody>
          <a:bodyPr>
            <a:normAutofit fontScale="92500" lnSpcReduction="10000"/>
          </a:bodyPr>
          <a:lstStyle/>
          <a:p>
            <a:pPr marL="0">
              <a:buNone/>
            </a:pPr>
            <a:r>
              <a:rPr lang="cs-CZ" sz="2400" b="1" dirty="0" smtClean="0"/>
              <a:t>Jsou rozdíly v průměrné hladině cholesterolu v různých věkových skupinách tak velké, že je pro její hodnocení vhodné používat různé normy?</a:t>
            </a:r>
          </a:p>
          <a:p>
            <a:pPr marL="0">
              <a:buNone/>
            </a:pPr>
            <a:endParaRPr lang="cs-CZ" sz="2400" b="1" dirty="0"/>
          </a:p>
          <a:p>
            <a:pPr>
              <a:buNone/>
            </a:pPr>
            <a:r>
              <a:rPr lang="cs-CZ" sz="2400" dirty="0">
                <a:solidFill>
                  <a:srgbClr val="C00000"/>
                </a:solidFill>
              </a:rPr>
              <a:t>Muži 20-30 let:  </a:t>
            </a:r>
            <a:r>
              <a:rPr lang="cs-CZ" sz="2400" dirty="0"/>
              <a:t>n</a:t>
            </a:r>
            <a:r>
              <a:rPr lang="cs-CZ" sz="2400" baseline="-25000" dirty="0"/>
              <a:t>1</a:t>
            </a:r>
            <a:r>
              <a:rPr lang="cs-CZ" sz="2400" dirty="0"/>
              <a:t> = 50   m</a:t>
            </a:r>
            <a:r>
              <a:rPr lang="cs-CZ" sz="2400" baseline="-25000" dirty="0"/>
              <a:t>1</a:t>
            </a:r>
            <a:r>
              <a:rPr lang="cs-CZ" sz="2400" dirty="0"/>
              <a:t> = 4,57   s</a:t>
            </a:r>
            <a:r>
              <a:rPr lang="cs-CZ" sz="2400" baseline="-25000" dirty="0"/>
              <a:t>1</a:t>
            </a:r>
            <a:r>
              <a:rPr lang="cs-CZ" sz="2400" dirty="0"/>
              <a:t> = 0,70    SE</a:t>
            </a:r>
            <a:r>
              <a:rPr lang="cs-CZ" sz="2400" baseline="-25000" dirty="0"/>
              <a:t>1</a:t>
            </a:r>
            <a:r>
              <a:rPr lang="cs-CZ" sz="2400" dirty="0"/>
              <a:t> = 0,10</a:t>
            </a:r>
          </a:p>
          <a:p>
            <a:pPr>
              <a:buNone/>
            </a:pPr>
            <a:r>
              <a:rPr lang="cs-CZ" sz="2400" dirty="0">
                <a:solidFill>
                  <a:srgbClr val="C00000"/>
                </a:solidFill>
              </a:rPr>
              <a:t>Muži 40-50 let:</a:t>
            </a:r>
            <a:r>
              <a:rPr lang="cs-CZ" sz="2400" dirty="0">
                <a:solidFill>
                  <a:srgbClr val="92D050"/>
                </a:solidFill>
              </a:rPr>
              <a:t>  </a:t>
            </a:r>
            <a:r>
              <a:rPr lang="cs-CZ" sz="2400" dirty="0"/>
              <a:t>n</a:t>
            </a:r>
            <a:r>
              <a:rPr lang="cs-CZ" sz="2400" baseline="-25000" dirty="0"/>
              <a:t>2</a:t>
            </a:r>
            <a:r>
              <a:rPr lang="cs-CZ" sz="2400" dirty="0"/>
              <a:t>= 60    m</a:t>
            </a:r>
            <a:r>
              <a:rPr lang="cs-CZ" sz="2400" baseline="-25000" dirty="0"/>
              <a:t>2</a:t>
            </a:r>
            <a:r>
              <a:rPr lang="cs-CZ" sz="2400" dirty="0"/>
              <a:t> = 5,42   s</a:t>
            </a:r>
            <a:r>
              <a:rPr lang="cs-CZ" sz="2400" baseline="-25000" dirty="0"/>
              <a:t>2</a:t>
            </a:r>
            <a:r>
              <a:rPr lang="cs-CZ" sz="2400" dirty="0"/>
              <a:t> = 0,85    SE</a:t>
            </a:r>
            <a:r>
              <a:rPr lang="cs-CZ" sz="2400" baseline="-25000" dirty="0"/>
              <a:t>2</a:t>
            </a:r>
            <a:r>
              <a:rPr lang="cs-CZ" sz="2400" dirty="0"/>
              <a:t> = 0,11</a:t>
            </a:r>
          </a:p>
          <a:p>
            <a:pPr marL="0">
              <a:spcBef>
                <a:spcPts val="0"/>
              </a:spcBef>
              <a:buNone/>
            </a:pPr>
            <a:endParaRPr lang="cs-CZ" sz="2400" dirty="0" smtClean="0"/>
          </a:p>
          <a:p>
            <a:pPr marL="114300" indent="-457200">
              <a:spcBef>
                <a:spcPts val="0"/>
              </a:spcBef>
              <a:buAutoNum type="arabicPeriod"/>
            </a:pPr>
            <a:endParaRPr lang="cs-CZ" sz="2400" b="1" dirty="0" smtClean="0">
              <a:solidFill>
                <a:srgbClr val="C00000"/>
              </a:solidFill>
            </a:endParaRPr>
          </a:p>
          <a:p>
            <a:pPr marL="114300" indent="-457200">
              <a:spcBef>
                <a:spcPts val="0"/>
              </a:spcBef>
              <a:buAutoNum type="arabicPeriod"/>
            </a:pPr>
            <a:r>
              <a:rPr lang="cs-CZ" sz="2600" b="1" dirty="0" smtClean="0">
                <a:solidFill>
                  <a:srgbClr val="C00000"/>
                </a:solidFill>
              </a:rPr>
              <a:t>Stanovení nulové a alternativní hypotézy</a:t>
            </a:r>
          </a:p>
          <a:p>
            <a:pPr marL="0" indent="0">
              <a:spcBef>
                <a:spcPts val="0"/>
              </a:spcBef>
              <a:buNone/>
            </a:pPr>
            <a:endParaRPr lang="cs-CZ" sz="2600" b="1" dirty="0">
              <a:solidFill>
                <a:srgbClr val="C00000"/>
              </a:solidFill>
            </a:endParaRPr>
          </a:p>
          <a:p>
            <a:pPr marL="0" indent="0">
              <a:spcBef>
                <a:spcPts val="0"/>
              </a:spcBef>
              <a:buNone/>
            </a:pPr>
            <a:r>
              <a:rPr lang="cs-CZ" sz="2600" b="1" dirty="0" smtClean="0">
                <a:solidFill>
                  <a:srgbClr val="C00000"/>
                </a:solidFill>
              </a:rPr>
              <a:t>	H</a:t>
            </a:r>
            <a:r>
              <a:rPr lang="cs-CZ" sz="2600" b="1" baseline="-25000" dirty="0" smtClean="0">
                <a:solidFill>
                  <a:srgbClr val="C00000"/>
                </a:solidFill>
              </a:rPr>
              <a:t>0</a:t>
            </a:r>
            <a:r>
              <a:rPr lang="cs-CZ" sz="2600" b="1" dirty="0">
                <a:solidFill>
                  <a:srgbClr val="C00000"/>
                </a:solidFill>
              </a:rPr>
              <a:t>:</a:t>
            </a:r>
            <a:r>
              <a:rPr lang="cs-CZ" sz="2600" b="1" dirty="0"/>
              <a:t>  </a:t>
            </a:r>
            <a:r>
              <a:rPr lang="el-GR" sz="2600" b="1" dirty="0"/>
              <a:t>μ</a:t>
            </a:r>
            <a:r>
              <a:rPr lang="cs-CZ" sz="2600" b="1" baseline="-25000" dirty="0"/>
              <a:t>1 </a:t>
            </a:r>
            <a:r>
              <a:rPr lang="cs-CZ" sz="2600" b="1" dirty="0"/>
              <a:t>= </a:t>
            </a:r>
            <a:r>
              <a:rPr lang="el-GR" sz="2600" b="1" dirty="0"/>
              <a:t>μ</a:t>
            </a:r>
            <a:r>
              <a:rPr lang="cs-CZ" sz="2600" b="1" baseline="-25000" dirty="0"/>
              <a:t>2 </a:t>
            </a:r>
            <a:r>
              <a:rPr lang="cs-CZ" sz="2600" b="1" dirty="0"/>
              <a:t>= </a:t>
            </a:r>
            <a:r>
              <a:rPr lang="el-GR" sz="2600" b="1" dirty="0" smtClean="0"/>
              <a:t>μ</a:t>
            </a:r>
            <a:r>
              <a:rPr lang="cs-CZ" sz="2600" b="1" dirty="0" smtClean="0"/>
              <a:t>;  	</a:t>
            </a:r>
            <a:r>
              <a:rPr lang="el-GR" sz="2600" b="1" dirty="0" smtClean="0"/>
              <a:t>μ</a:t>
            </a:r>
            <a:r>
              <a:rPr lang="cs-CZ" sz="2600" b="1" baseline="-25000" dirty="0" smtClean="0"/>
              <a:t>1 </a:t>
            </a:r>
            <a:r>
              <a:rPr lang="cs-CZ" sz="2600" b="1" dirty="0" smtClean="0"/>
              <a:t>- </a:t>
            </a:r>
            <a:r>
              <a:rPr lang="el-GR" sz="2600" b="1" dirty="0" smtClean="0"/>
              <a:t>μ</a:t>
            </a:r>
            <a:r>
              <a:rPr lang="cs-CZ" sz="2600" b="1" baseline="-25000" dirty="0" smtClean="0"/>
              <a:t>2 </a:t>
            </a:r>
            <a:r>
              <a:rPr lang="cs-CZ" sz="2600" b="1" dirty="0" smtClean="0"/>
              <a:t>= 0</a:t>
            </a:r>
          </a:p>
          <a:p>
            <a:pPr marL="0">
              <a:buNone/>
            </a:pPr>
            <a:r>
              <a:rPr lang="cs-CZ" sz="2600" b="1" dirty="0"/>
              <a:t>	</a:t>
            </a:r>
            <a:r>
              <a:rPr lang="cs-CZ" sz="2600" b="1" dirty="0">
                <a:solidFill>
                  <a:srgbClr val="C00000"/>
                </a:solidFill>
              </a:rPr>
              <a:t>H</a:t>
            </a:r>
            <a:r>
              <a:rPr lang="cs-CZ" sz="2600" b="1" baseline="-25000" dirty="0">
                <a:solidFill>
                  <a:srgbClr val="C00000"/>
                </a:solidFill>
              </a:rPr>
              <a:t>A</a:t>
            </a:r>
            <a:r>
              <a:rPr lang="cs-CZ" sz="2600" b="1" dirty="0">
                <a:solidFill>
                  <a:srgbClr val="C00000"/>
                </a:solidFill>
              </a:rPr>
              <a:t>:</a:t>
            </a:r>
            <a:r>
              <a:rPr lang="cs-CZ" sz="2600" b="1" dirty="0"/>
              <a:t>  </a:t>
            </a:r>
            <a:r>
              <a:rPr lang="el-GR" sz="2600" b="1" dirty="0"/>
              <a:t>μ</a:t>
            </a:r>
            <a:r>
              <a:rPr lang="cs-CZ" sz="2600" b="1" baseline="-25000" dirty="0"/>
              <a:t>1 </a:t>
            </a:r>
            <a:r>
              <a:rPr lang="cs-CZ" sz="2600" b="1" dirty="0"/>
              <a:t>≠ </a:t>
            </a:r>
            <a:r>
              <a:rPr lang="el-GR" sz="2600" b="1" dirty="0"/>
              <a:t>μ</a:t>
            </a:r>
            <a:r>
              <a:rPr lang="cs-CZ" sz="2600" b="1" baseline="-25000" dirty="0" smtClean="0"/>
              <a:t>2</a:t>
            </a:r>
            <a:r>
              <a:rPr lang="cs-CZ" sz="2600" b="1" dirty="0" smtClean="0"/>
              <a:t>;</a:t>
            </a:r>
            <a:r>
              <a:rPr lang="cs-CZ" sz="2600" b="1" baseline="-25000" dirty="0" smtClean="0"/>
              <a:t>		</a:t>
            </a:r>
            <a:r>
              <a:rPr lang="el-GR" sz="2600" b="1" dirty="0" smtClean="0"/>
              <a:t>μ</a:t>
            </a:r>
            <a:r>
              <a:rPr lang="cs-CZ" sz="2600" b="1" baseline="-25000" dirty="0"/>
              <a:t>1 </a:t>
            </a:r>
            <a:r>
              <a:rPr lang="cs-CZ" sz="2600" b="1" dirty="0"/>
              <a:t>- </a:t>
            </a:r>
            <a:r>
              <a:rPr lang="el-GR" sz="2600" b="1" dirty="0"/>
              <a:t>μ</a:t>
            </a:r>
            <a:r>
              <a:rPr lang="cs-CZ" sz="2600" b="1" baseline="-25000" dirty="0"/>
              <a:t>2 </a:t>
            </a:r>
            <a:r>
              <a:rPr lang="cs-CZ" sz="2600" b="1" dirty="0"/>
              <a:t>≠ 0              </a:t>
            </a:r>
          </a:p>
          <a:p>
            <a:pPr marL="0" indent="0">
              <a:spcBef>
                <a:spcPts val="0"/>
              </a:spcBef>
              <a:buNone/>
            </a:pPr>
            <a:endParaRPr lang="cs-CZ" sz="2600" b="1" dirty="0" smtClean="0"/>
          </a:p>
          <a:p>
            <a:pPr marL="114300" indent="-457200">
              <a:spcBef>
                <a:spcPts val="0"/>
              </a:spcBef>
              <a:buAutoNum type="arabicPeriod"/>
            </a:pPr>
            <a:endParaRPr lang="cs-CZ" sz="2400" b="1" dirty="0">
              <a:solidFill>
                <a:srgbClr val="C00000"/>
              </a:solidFill>
            </a:endParaRPr>
          </a:p>
          <a:p>
            <a:pPr marL="0" indent="0">
              <a:spcBef>
                <a:spcPts val="0"/>
              </a:spcBef>
              <a:buNone/>
            </a:pPr>
            <a:r>
              <a:rPr lang="cs-CZ" sz="2400" b="1" dirty="0" smtClean="0">
                <a:solidFill>
                  <a:srgbClr val="C00000"/>
                </a:solidFill>
              </a:rPr>
              <a:t>	</a:t>
            </a:r>
          </a:p>
        </p:txBody>
      </p:sp>
      <p:sp>
        <p:nvSpPr>
          <p:cNvPr id="4" name="Obdélník 3"/>
          <p:cNvSpPr/>
          <p:nvPr/>
        </p:nvSpPr>
        <p:spPr>
          <a:xfrm>
            <a:off x="467544" y="3717032"/>
            <a:ext cx="8280920" cy="2304256"/>
          </a:xfrm>
          <a:prstGeom prst="rect">
            <a:avLst/>
          </a:prstGeom>
          <a:noFill/>
          <a:ln w="50800">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dirty="0"/>
          </a:p>
        </p:txBody>
      </p:sp>
    </p:spTree>
    <p:extLst>
      <p:ext uri="{BB962C8B-B14F-4D97-AF65-F5344CB8AC3E}">
        <p14:creationId xmlns:p14="http://schemas.microsoft.com/office/powerpoint/2010/main" val="233128120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07504" y="476672"/>
            <a:ext cx="8928992" cy="857256"/>
          </a:xfrm>
        </p:spPr>
        <p:txBody>
          <a:bodyPr>
            <a:noAutofit/>
          </a:bodyPr>
          <a:lstStyle/>
          <a:p>
            <a:r>
              <a:rPr lang="cs-CZ" sz="3200" b="1" dirty="0">
                <a:solidFill>
                  <a:srgbClr val="0000CC"/>
                </a:solidFill>
              </a:rPr>
              <a:t>TESTOVÁNÍ STATISTICKÝCH HYPOTÉZ</a:t>
            </a:r>
            <a:r>
              <a:rPr lang="cs-CZ" sz="3200" dirty="0">
                <a:solidFill>
                  <a:srgbClr val="0000CC"/>
                </a:solidFill>
              </a:rPr>
              <a:t/>
            </a:r>
            <a:br>
              <a:rPr lang="cs-CZ" sz="3200" dirty="0">
                <a:solidFill>
                  <a:srgbClr val="0000CC"/>
                </a:solidFill>
              </a:rPr>
            </a:br>
            <a:endParaRPr lang="cs-CZ" sz="3200" dirty="0">
              <a:solidFill>
                <a:srgbClr val="0000CC"/>
              </a:solidFill>
            </a:endParaRPr>
          </a:p>
        </p:txBody>
      </p:sp>
      <p:sp>
        <p:nvSpPr>
          <p:cNvPr id="3" name="Zástupný symbol pro obsah 2"/>
          <p:cNvSpPr>
            <a:spLocks noGrp="1"/>
          </p:cNvSpPr>
          <p:nvPr>
            <p:ph idx="1"/>
          </p:nvPr>
        </p:nvSpPr>
        <p:spPr>
          <a:xfrm>
            <a:off x="395536" y="1196752"/>
            <a:ext cx="8443664" cy="5286412"/>
          </a:xfrm>
        </p:spPr>
        <p:txBody>
          <a:bodyPr>
            <a:noAutofit/>
          </a:bodyPr>
          <a:lstStyle/>
          <a:p>
            <a:pPr marL="514350" lvl="0" indent="-514350">
              <a:buFont typeface="+mj-lt"/>
              <a:buAutoNum type="arabicPeriod"/>
            </a:pPr>
            <a:r>
              <a:rPr lang="cs-CZ" sz="2800" dirty="0"/>
              <a:t>Stanovíme nulovou a alternativní hypotézu</a:t>
            </a:r>
          </a:p>
          <a:p>
            <a:pPr marL="514350" lvl="0" indent="-514350">
              <a:buFont typeface="+mj-lt"/>
              <a:buAutoNum type="arabicPeriod"/>
            </a:pPr>
            <a:r>
              <a:rPr lang="cs-CZ" sz="2800" b="1" dirty="0">
                <a:solidFill>
                  <a:srgbClr val="C00000"/>
                </a:solidFill>
              </a:rPr>
              <a:t>Zvolíme hladinu významnosti</a:t>
            </a:r>
          </a:p>
          <a:p>
            <a:pPr marL="514350" lvl="0" indent="-514350">
              <a:buFont typeface="+mj-lt"/>
              <a:buAutoNum type="arabicPeriod"/>
            </a:pPr>
            <a:r>
              <a:rPr lang="cs-CZ" sz="2800" dirty="0"/>
              <a:t>Vybereme vhodný test</a:t>
            </a:r>
          </a:p>
          <a:p>
            <a:pPr marL="514350" lvl="0" indent="-514350">
              <a:buFont typeface="+mj-lt"/>
              <a:buAutoNum type="arabicPeriod"/>
            </a:pPr>
            <a:r>
              <a:rPr lang="cs-CZ" sz="2800" dirty="0"/>
              <a:t>Ověříme, zda jsou splněny podmínky pro použití testu</a:t>
            </a:r>
          </a:p>
          <a:p>
            <a:pPr marL="514350" lvl="0" indent="-514350">
              <a:buFont typeface="+mj-lt"/>
              <a:buAutoNum type="arabicPeriod"/>
            </a:pPr>
            <a:r>
              <a:rPr lang="cs-CZ" sz="2800" dirty="0"/>
              <a:t>Vypočítáme testovací charakteristiku</a:t>
            </a:r>
          </a:p>
          <a:p>
            <a:pPr marL="514350" lvl="0" indent="-514350">
              <a:buFont typeface="+mj-lt"/>
              <a:buAutoNum type="arabicPeriod"/>
            </a:pPr>
            <a:r>
              <a:rPr lang="cs-CZ" sz="2800" dirty="0"/>
              <a:t>Srovnáme ji s odpovídajícími kritickými hodnotami</a:t>
            </a:r>
          </a:p>
          <a:p>
            <a:pPr marL="514350" lvl="0" indent="-514350">
              <a:buFont typeface="+mj-lt"/>
              <a:buAutoNum type="arabicPeriod"/>
            </a:pPr>
            <a:r>
              <a:rPr lang="cs-CZ" sz="2800" dirty="0"/>
              <a:t>Zamítneme nebo nezamítneme nulovou hypotézu</a:t>
            </a:r>
          </a:p>
          <a:p>
            <a:pPr marL="514350" indent="-514350">
              <a:buFont typeface="+mj-lt"/>
              <a:buAutoNum type="arabicPeriod"/>
            </a:pPr>
            <a:r>
              <a:rPr lang="cs-CZ" sz="2800" dirty="0"/>
              <a:t>Výsledky interpretujeme</a:t>
            </a:r>
          </a:p>
        </p:txBody>
      </p:sp>
      <p:sp>
        <p:nvSpPr>
          <p:cNvPr id="4" name="Zástupný symbol pro obsah 2"/>
          <p:cNvSpPr txBox="1">
            <a:spLocks/>
          </p:cNvSpPr>
          <p:nvPr/>
        </p:nvSpPr>
        <p:spPr>
          <a:xfrm>
            <a:off x="609600" y="1223946"/>
            <a:ext cx="8229600" cy="5286412"/>
          </a:xfrm>
          <a:prstGeom prst="rect">
            <a:avLst/>
          </a:prstGeom>
        </p:spPr>
        <p:txBody>
          <a:bodyPr vert="horz" lIns="91440" tIns="45720" rIns="91440" bIns="45720" rtlCol="0">
            <a:normAutofit/>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cs-CZ" sz="3200" b="0" i="0" u="none" strike="noStrike" kern="1200" cap="none" spc="0" normalizeH="0" baseline="0" noProof="0" dirty="0" smtClean="0">
              <a:ln>
                <a:noFill/>
              </a:ln>
              <a:solidFill>
                <a:schemeClr val="tx1"/>
              </a:solidFill>
              <a:effectLst/>
              <a:uLnTx/>
              <a:uFillTx/>
              <a:latin typeface="+mn-lt"/>
              <a:ea typeface="+mn-ea"/>
              <a:cs typeface="+mn-cs"/>
            </a:endParaRPr>
          </a:p>
        </p:txBody>
      </p:sp>
    </p:spTree>
    <p:extLst>
      <p:ext uri="{BB962C8B-B14F-4D97-AF65-F5344CB8AC3E}">
        <p14:creationId xmlns:p14="http://schemas.microsoft.com/office/powerpoint/2010/main" val="20193166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28596" y="0"/>
            <a:ext cx="8229600" cy="1143000"/>
          </a:xfrm>
        </p:spPr>
        <p:txBody>
          <a:bodyPr/>
          <a:lstStyle/>
          <a:p>
            <a:r>
              <a:rPr lang="cs-CZ" b="1" dirty="0">
                <a:solidFill>
                  <a:srgbClr val="0000CC"/>
                </a:solidFill>
              </a:rPr>
              <a:t>HLADINA VÝZNAMNOSTI</a:t>
            </a:r>
            <a:endParaRPr lang="cs-CZ" dirty="0">
              <a:solidFill>
                <a:srgbClr val="0000CC"/>
              </a:solidFill>
            </a:endParaRPr>
          </a:p>
        </p:txBody>
      </p:sp>
      <p:sp>
        <p:nvSpPr>
          <p:cNvPr id="3" name="Zástupný symbol pro obsah 2"/>
          <p:cNvSpPr>
            <a:spLocks noGrp="1"/>
          </p:cNvSpPr>
          <p:nvPr>
            <p:ph idx="1"/>
          </p:nvPr>
        </p:nvSpPr>
        <p:spPr>
          <a:xfrm>
            <a:off x="457200" y="1071546"/>
            <a:ext cx="8229600" cy="5429288"/>
          </a:xfrm>
        </p:spPr>
        <p:txBody>
          <a:bodyPr>
            <a:normAutofit fontScale="70000" lnSpcReduction="20000"/>
          </a:bodyPr>
          <a:lstStyle/>
          <a:p>
            <a:pPr lvl="0">
              <a:spcAft>
                <a:spcPts val="1200"/>
              </a:spcAft>
            </a:pPr>
            <a:r>
              <a:rPr lang="cs-CZ" sz="3400" dirty="0"/>
              <a:t>Je-li pravděpodobnost nějakého jevu velmi malá, chováme se (většinou) tak, jako by nemohla vůbec nastat</a:t>
            </a:r>
            <a:r>
              <a:rPr lang="cs-CZ" sz="3400" dirty="0" smtClean="0"/>
              <a:t>.</a:t>
            </a:r>
            <a:endParaRPr lang="cs-CZ" sz="3400" dirty="0"/>
          </a:p>
          <a:p>
            <a:pPr lvl="0">
              <a:spcAft>
                <a:spcPts val="1200"/>
              </a:spcAft>
            </a:pPr>
            <a:r>
              <a:rPr lang="cs-CZ" sz="3400" dirty="0"/>
              <a:t>Je-li  malá pravděpodobnost, že H</a:t>
            </a:r>
            <a:r>
              <a:rPr lang="cs-CZ" sz="3400" baseline="-25000" dirty="0"/>
              <a:t>0  </a:t>
            </a:r>
            <a:r>
              <a:rPr lang="cs-CZ" sz="3400" dirty="0"/>
              <a:t>platí, chováme se tak, jako by neplatila a zamítáme ji</a:t>
            </a:r>
            <a:r>
              <a:rPr lang="cs-CZ" sz="3400" dirty="0" smtClean="0"/>
              <a:t>.</a:t>
            </a:r>
            <a:endParaRPr lang="cs-CZ" sz="3400" dirty="0"/>
          </a:p>
          <a:p>
            <a:pPr lvl="0">
              <a:spcAft>
                <a:spcPts val="1200"/>
              </a:spcAft>
            </a:pPr>
            <a:r>
              <a:rPr lang="cs-CZ" sz="3400" dirty="0"/>
              <a:t>Tato malá pravděpodobnost se nazývá </a:t>
            </a:r>
            <a:r>
              <a:rPr lang="cs-CZ" sz="3400" b="1" dirty="0"/>
              <a:t>hladina významnosti</a:t>
            </a:r>
            <a:r>
              <a:rPr lang="cs-CZ" sz="3400" dirty="0"/>
              <a:t>, obvykle </a:t>
            </a:r>
            <a:r>
              <a:rPr lang="el-GR" sz="3400" b="1" dirty="0" smtClean="0">
                <a:solidFill>
                  <a:srgbClr val="C00000"/>
                </a:solidFill>
              </a:rPr>
              <a:t>α</a:t>
            </a:r>
            <a:r>
              <a:rPr lang="cs-CZ" sz="3400" dirty="0" smtClean="0">
                <a:solidFill>
                  <a:srgbClr val="C00000"/>
                </a:solidFill>
              </a:rPr>
              <a:t> </a:t>
            </a:r>
            <a:r>
              <a:rPr lang="cs-CZ" sz="3400" dirty="0">
                <a:solidFill>
                  <a:srgbClr val="C00000"/>
                </a:solidFill>
              </a:rPr>
              <a:t>= 0,05 nebo 0,01</a:t>
            </a:r>
            <a:r>
              <a:rPr lang="cs-CZ" sz="3400" dirty="0"/>
              <a:t>. Vyjadřuje </a:t>
            </a:r>
            <a:r>
              <a:rPr lang="cs-CZ" sz="3400" b="1" dirty="0">
                <a:solidFill>
                  <a:srgbClr val="C00000"/>
                </a:solidFill>
              </a:rPr>
              <a:t>riziko nesprávného zamítnutí H</a:t>
            </a:r>
            <a:r>
              <a:rPr lang="cs-CZ" sz="3400" b="1" baseline="-25000" dirty="0">
                <a:solidFill>
                  <a:srgbClr val="C00000"/>
                </a:solidFill>
              </a:rPr>
              <a:t>0</a:t>
            </a:r>
            <a:r>
              <a:rPr lang="cs-CZ" sz="3400" dirty="0">
                <a:solidFill>
                  <a:srgbClr val="C00000"/>
                </a:solidFill>
              </a:rPr>
              <a:t>,</a:t>
            </a:r>
            <a:r>
              <a:rPr lang="cs-CZ" sz="3400" baseline="-25000" dirty="0">
                <a:solidFill>
                  <a:srgbClr val="C00000"/>
                </a:solidFill>
              </a:rPr>
              <a:t> </a:t>
            </a:r>
            <a:r>
              <a:rPr lang="cs-CZ" sz="3400" dirty="0"/>
              <a:t>tzv.</a:t>
            </a:r>
            <a:r>
              <a:rPr lang="cs-CZ" sz="3400" dirty="0">
                <a:solidFill>
                  <a:srgbClr val="C00000"/>
                </a:solidFill>
              </a:rPr>
              <a:t> </a:t>
            </a:r>
            <a:r>
              <a:rPr lang="cs-CZ" sz="3400" dirty="0" smtClean="0">
                <a:solidFill>
                  <a:srgbClr val="C00000"/>
                </a:solidFill>
              </a:rPr>
              <a:t>chyba </a:t>
            </a:r>
            <a:r>
              <a:rPr lang="cs-CZ" sz="3400" dirty="0">
                <a:solidFill>
                  <a:srgbClr val="C00000"/>
                </a:solidFill>
              </a:rPr>
              <a:t>1. </a:t>
            </a:r>
            <a:r>
              <a:rPr lang="cs-CZ" sz="3400" dirty="0" smtClean="0">
                <a:solidFill>
                  <a:srgbClr val="C00000"/>
                </a:solidFill>
              </a:rPr>
              <a:t>druhu</a:t>
            </a:r>
            <a:endParaRPr lang="cs-CZ" sz="3400" dirty="0"/>
          </a:p>
          <a:p>
            <a:pPr lvl="0">
              <a:spcAft>
                <a:spcPts val="1200"/>
              </a:spcAft>
            </a:pPr>
            <a:r>
              <a:rPr lang="el-GR" sz="3400" b="1" dirty="0" smtClean="0">
                <a:solidFill>
                  <a:srgbClr val="C00000"/>
                </a:solidFill>
              </a:rPr>
              <a:t>β</a:t>
            </a:r>
            <a:r>
              <a:rPr lang="cs-CZ" sz="3400" dirty="0" smtClean="0">
                <a:solidFill>
                  <a:srgbClr val="C00000"/>
                </a:solidFill>
              </a:rPr>
              <a:t> ozn. chybu </a:t>
            </a:r>
            <a:r>
              <a:rPr lang="cs-CZ" sz="3400" dirty="0">
                <a:solidFill>
                  <a:srgbClr val="C00000"/>
                </a:solidFill>
              </a:rPr>
              <a:t>2. druhu</a:t>
            </a:r>
            <a:r>
              <a:rPr lang="cs-CZ" sz="3400" dirty="0"/>
              <a:t>, souvisí se silou statistického </a:t>
            </a:r>
            <a:r>
              <a:rPr lang="cs-CZ" sz="3400" dirty="0" smtClean="0"/>
              <a:t>testu. </a:t>
            </a:r>
            <a:r>
              <a:rPr lang="cs-CZ" sz="3400" dirty="0"/>
              <a:t>Nastává, když </a:t>
            </a:r>
            <a:r>
              <a:rPr lang="cs-CZ" sz="3400" b="1" dirty="0">
                <a:solidFill>
                  <a:srgbClr val="C00000"/>
                </a:solidFill>
              </a:rPr>
              <a:t>H</a:t>
            </a:r>
            <a:r>
              <a:rPr lang="cs-CZ" sz="3400" b="1" baseline="-25000" dirty="0">
                <a:solidFill>
                  <a:srgbClr val="C00000"/>
                </a:solidFill>
              </a:rPr>
              <a:t>0</a:t>
            </a:r>
            <a:r>
              <a:rPr lang="cs-CZ" sz="3400" b="1" dirty="0">
                <a:solidFill>
                  <a:srgbClr val="C00000"/>
                </a:solidFill>
              </a:rPr>
              <a:t> nezamítáme, přestože ve skutečnosti neplatí</a:t>
            </a:r>
            <a:r>
              <a:rPr lang="cs-CZ" sz="3400" dirty="0" smtClean="0"/>
              <a:t>.</a:t>
            </a:r>
            <a:endParaRPr lang="cs-CZ" sz="3400" dirty="0"/>
          </a:p>
          <a:p>
            <a:pPr lvl="0">
              <a:spcAft>
                <a:spcPts val="1200"/>
              </a:spcAft>
            </a:pPr>
            <a:r>
              <a:rPr lang="cs-CZ" sz="3400" b="1" dirty="0" smtClean="0"/>
              <a:t>Síla </a:t>
            </a:r>
            <a:r>
              <a:rPr lang="cs-CZ" sz="3400" b="1" dirty="0"/>
              <a:t>testu</a:t>
            </a:r>
            <a:r>
              <a:rPr lang="cs-CZ" sz="3400" dirty="0"/>
              <a:t> = 1- </a:t>
            </a:r>
            <a:r>
              <a:rPr lang="el-GR" sz="3400" dirty="0" smtClean="0"/>
              <a:t>β</a:t>
            </a:r>
            <a:r>
              <a:rPr lang="cs-CZ" sz="3400" dirty="0" smtClean="0"/>
              <a:t>: </a:t>
            </a:r>
            <a:r>
              <a:rPr lang="cs-CZ" sz="3400" dirty="0"/>
              <a:t>schopnost zamítnout H</a:t>
            </a:r>
            <a:r>
              <a:rPr lang="cs-CZ" sz="3400" baseline="-25000" dirty="0"/>
              <a:t>0</a:t>
            </a:r>
            <a:r>
              <a:rPr lang="cs-CZ" sz="3400" dirty="0"/>
              <a:t>, když neplatí.</a:t>
            </a:r>
          </a:p>
          <a:p>
            <a:pPr>
              <a:buNone/>
            </a:pPr>
            <a:r>
              <a:rPr lang="cs-CZ" sz="3400" dirty="0"/>
              <a:t> </a:t>
            </a:r>
          </a:p>
          <a:p>
            <a:pPr>
              <a:buNone/>
            </a:pPr>
            <a:endParaRPr lang="cs-CZ"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28596" y="1357298"/>
            <a:ext cx="8229600" cy="142876"/>
          </a:xfrm>
        </p:spPr>
        <p:txBody>
          <a:bodyPr>
            <a:normAutofit fontScale="90000"/>
          </a:bodyPr>
          <a:lstStyle/>
          <a:p>
            <a:pPr algn="l"/>
            <a:r>
              <a:rPr lang="cs-CZ" sz="3600" b="1" dirty="0" smtClean="0">
                <a:solidFill>
                  <a:srgbClr val="C00000"/>
                </a:solidFill>
              </a:rPr>
              <a:t>Příklad 1: SROVNÁVÁNÍ PRŮMĚRŮ</a:t>
            </a:r>
            <a:r>
              <a:rPr lang="cs-CZ" sz="3600" dirty="0" smtClean="0">
                <a:solidFill>
                  <a:srgbClr val="C00000"/>
                </a:solidFill>
              </a:rPr>
              <a:t/>
            </a:r>
            <a:br>
              <a:rPr lang="cs-CZ" sz="3600" dirty="0" smtClean="0">
                <a:solidFill>
                  <a:srgbClr val="C00000"/>
                </a:solidFill>
              </a:rPr>
            </a:br>
            <a:r>
              <a:rPr lang="cs-CZ" b="1" dirty="0" smtClean="0">
                <a:solidFill>
                  <a:srgbClr val="0000CC"/>
                </a:solidFill>
              </a:rPr>
              <a:t> </a:t>
            </a:r>
            <a:r>
              <a:rPr lang="cs-CZ" dirty="0" smtClean="0">
                <a:solidFill>
                  <a:srgbClr val="0000CC"/>
                </a:solidFill>
              </a:rPr>
              <a:t/>
            </a:r>
            <a:br>
              <a:rPr lang="cs-CZ" dirty="0" smtClean="0">
                <a:solidFill>
                  <a:srgbClr val="0000CC"/>
                </a:solidFill>
              </a:rPr>
            </a:br>
            <a:endParaRPr lang="cs-CZ" dirty="0">
              <a:solidFill>
                <a:srgbClr val="0000CC"/>
              </a:solidFill>
            </a:endParaRPr>
          </a:p>
        </p:txBody>
      </p:sp>
      <p:sp>
        <p:nvSpPr>
          <p:cNvPr id="3" name="Zástupný symbol pro obsah 2"/>
          <p:cNvSpPr>
            <a:spLocks noGrp="1"/>
          </p:cNvSpPr>
          <p:nvPr>
            <p:ph idx="1"/>
          </p:nvPr>
        </p:nvSpPr>
        <p:spPr>
          <a:xfrm>
            <a:off x="323528" y="1412776"/>
            <a:ext cx="8406676" cy="5268931"/>
          </a:xfrm>
        </p:spPr>
        <p:txBody>
          <a:bodyPr>
            <a:normAutofit/>
          </a:bodyPr>
          <a:lstStyle/>
          <a:p>
            <a:pPr marL="0">
              <a:buNone/>
            </a:pPr>
            <a:r>
              <a:rPr lang="cs-CZ" sz="2400" b="1" dirty="0"/>
              <a:t>Jsou rozdíly v průměrné hladině cholesterolu v různých věkových skupinách tak velké, že je pro její hodnocení vhodné používat různé normy?</a:t>
            </a:r>
          </a:p>
          <a:p>
            <a:pPr marL="0">
              <a:buNone/>
            </a:pPr>
            <a:endParaRPr lang="cs-CZ" sz="2400" b="1" dirty="0"/>
          </a:p>
          <a:p>
            <a:pPr>
              <a:buNone/>
            </a:pPr>
            <a:r>
              <a:rPr lang="cs-CZ" sz="2400" dirty="0">
                <a:solidFill>
                  <a:srgbClr val="C00000"/>
                </a:solidFill>
              </a:rPr>
              <a:t>Muži 20-30 let:  </a:t>
            </a:r>
            <a:r>
              <a:rPr lang="cs-CZ" sz="2400" dirty="0"/>
              <a:t>n</a:t>
            </a:r>
            <a:r>
              <a:rPr lang="cs-CZ" sz="2400" baseline="-25000" dirty="0"/>
              <a:t>1</a:t>
            </a:r>
            <a:r>
              <a:rPr lang="cs-CZ" sz="2400" dirty="0"/>
              <a:t> = 50   m</a:t>
            </a:r>
            <a:r>
              <a:rPr lang="cs-CZ" sz="2400" baseline="-25000" dirty="0"/>
              <a:t>1</a:t>
            </a:r>
            <a:r>
              <a:rPr lang="cs-CZ" sz="2400" dirty="0"/>
              <a:t> = 4,57   s</a:t>
            </a:r>
            <a:r>
              <a:rPr lang="cs-CZ" sz="2400" baseline="-25000" dirty="0"/>
              <a:t>1</a:t>
            </a:r>
            <a:r>
              <a:rPr lang="cs-CZ" sz="2400" dirty="0"/>
              <a:t> = 0,70    SE</a:t>
            </a:r>
            <a:r>
              <a:rPr lang="cs-CZ" sz="2400" baseline="-25000" dirty="0"/>
              <a:t>1</a:t>
            </a:r>
            <a:r>
              <a:rPr lang="cs-CZ" sz="2400" dirty="0"/>
              <a:t> = 0,10</a:t>
            </a:r>
          </a:p>
          <a:p>
            <a:pPr>
              <a:buNone/>
            </a:pPr>
            <a:r>
              <a:rPr lang="cs-CZ" sz="2400" dirty="0">
                <a:solidFill>
                  <a:srgbClr val="C00000"/>
                </a:solidFill>
              </a:rPr>
              <a:t>Muži 40-50 let:</a:t>
            </a:r>
            <a:r>
              <a:rPr lang="cs-CZ" sz="2400" dirty="0">
                <a:solidFill>
                  <a:srgbClr val="92D050"/>
                </a:solidFill>
              </a:rPr>
              <a:t>  </a:t>
            </a:r>
            <a:r>
              <a:rPr lang="cs-CZ" sz="2400" dirty="0"/>
              <a:t>n</a:t>
            </a:r>
            <a:r>
              <a:rPr lang="cs-CZ" sz="2400" baseline="-25000" dirty="0"/>
              <a:t>2</a:t>
            </a:r>
            <a:r>
              <a:rPr lang="cs-CZ" sz="2400" dirty="0"/>
              <a:t>= 60    m</a:t>
            </a:r>
            <a:r>
              <a:rPr lang="cs-CZ" sz="2400" baseline="-25000" dirty="0"/>
              <a:t>2</a:t>
            </a:r>
            <a:r>
              <a:rPr lang="cs-CZ" sz="2400" dirty="0"/>
              <a:t> = 5,42   s</a:t>
            </a:r>
            <a:r>
              <a:rPr lang="cs-CZ" sz="2400" baseline="-25000" dirty="0"/>
              <a:t>2</a:t>
            </a:r>
            <a:r>
              <a:rPr lang="cs-CZ" sz="2400" dirty="0"/>
              <a:t> = 0,85    SE</a:t>
            </a:r>
            <a:r>
              <a:rPr lang="cs-CZ" sz="2400" baseline="-25000" dirty="0"/>
              <a:t>2</a:t>
            </a:r>
            <a:r>
              <a:rPr lang="cs-CZ" sz="2400" dirty="0"/>
              <a:t> = 0,11</a:t>
            </a:r>
          </a:p>
          <a:p>
            <a:pPr marL="0">
              <a:spcBef>
                <a:spcPts val="0"/>
              </a:spcBef>
              <a:buNone/>
            </a:pPr>
            <a:endParaRPr lang="cs-CZ" sz="2400" dirty="0" smtClean="0"/>
          </a:p>
          <a:p>
            <a:pPr marL="0">
              <a:spcBef>
                <a:spcPts val="0"/>
              </a:spcBef>
              <a:buNone/>
            </a:pPr>
            <a:endParaRPr lang="cs-CZ" sz="2400" dirty="0" smtClean="0"/>
          </a:p>
          <a:p>
            <a:pPr marL="0">
              <a:spcBef>
                <a:spcPts val="0"/>
              </a:spcBef>
              <a:buNone/>
            </a:pPr>
            <a:r>
              <a:rPr lang="cs-CZ" sz="2400" b="1" dirty="0" smtClean="0">
                <a:solidFill>
                  <a:srgbClr val="C00000"/>
                </a:solidFill>
              </a:rPr>
              <a:t>2. Hladinu významnosti si zvolíme např. </a:t>
            </a:r>
            <a:r>
              <a:rPr lang="el-GR" sz="2400" b="1" dirty="0" smtClean="0">
                <a:solidFill>
                  <a:srgbClr val="C00000"/>
                </a:solidFill>
              </a:rPr>
              <a:t>α</a:t>
            </a:r>
            <a:r>
              <a:rPr lang="cs-CZ" sz="2400" b="1" dirty="0" smtClean="0">
                <a:solidFill>
                  <a:srgbClr val="C00000"/>
                </a:solidFill>
              </a:rPr>
              <a:t> = 0,05. </a:t>
            </a:r>
            <a:r>
              <a:rPr lang="cs-CZ" sz="2400" b="1" dirty="0">
                <a:solidFill>
                  <a:srgbClr val="C00000"/>
                </a:solidFill>
              </a:rPr>
              <a:t> </a:t>
            </a:r>
          </a:p>
        </p:txBody>
      </p:sp>
      <p:sp>
        <p:nvSpPr>
          <p:cNvPr id="4" name="Obdélník 3"/>
          <p:cNvSpPr/>
          <p:nvPr/>
        </p:nvSpPr>
        <p:spPr>
          <a:xfrm>
            <a:off x="179512" y="4365104"/>
            <a:ext cx="8280920" cy="1008112"/>
          </a:xfrm>
          <a:prstGeom prst="rect">
            <a:avLst/>
          </a:prstGeom>
          <a:noFill/>
          <a:ln w="50800">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07504" y="476672"/>
            <a:ext cx="8928992" cy="857256"/>
          </a:xfrm>
        </p:spPr>
        <p:txBody>
          <a:bodyPr>
            <a:noAutofit/>
          </a:bodyPr>
          <a:lstStyle/>
          <a:p>
            <a:r>
              <a:rPr lang="cs-CZ" sz="3200" b="1" dirty="0">
                <a:solidFill>
                  <a:srgbClr val="0000CC"/>
                </a:solidFill>
              </a:rPr>
              <a:t>TESTOVÁNÍ STATISTICKÝCH HYPOTÉZ</a:t>
            </a:r>
            <a:r>
              <a:rPr lang="cs-CZ" sz="3200" dirty="0">
                <a:solidFill>
                  <a:srgbClr val="0000CC"/>
                </a:solidFill>
              </a:rPr>
              <a:t/>
            </a:r>
            <a:br>
              <a:rPr lang="cs-CZ" sz="3200" dirty="0">
                <a:solidFill>
                  <a:srgbClr val="0000CC"/>
                </a:solidFill>
              </a:rPr>
            </a:br>
            <a:endParaRPr lang="cs-CZ" sz="3200" dirty="0">
              <a:solidFill>
                <a:srgbClr val="0000CC"/>
              </a:solidFill>
            </a:endParaRPr>
          </a:p>
        </p:txBody>
      </p:sp>
      <p:sp>
        <p:nvSpPr>
          <p:cNvPr id="3" name="Zástupný symbol pro obsah 2"/>
          <p:cNvSpPr>
            <a:spLocks noGrp="1"/>
          </p:cNvSpPr>
          <p:nvPr>
            <p:ph idx="1"/>
          </p:nvPr>
        </p:nvSpPr>
        <p:spPr>
          <a:xfrm>
            <a:off x="395536" y="1196752"/>
            <a:ext cx="8443664" cy="5286412"/>
          </a:xfrm>
        </p:spPr>
        <p:txBody>
          <a:bodyPr>
            <a:noAutofit/>
          </a:bodyPr>
          <a:lstStyle/>
          <a:p>
            <a:pPr marL="514350" lvl="0" indent="-514350">
              <a:buFont typeface="+mj-lt"/>
              <a:buAutoNum type="arabicPeriod"/>
            </a:pPr>
            <a:r>
              <a:rPr lang="cs-CZ" sz="2800" dirty="0"/>
              <a:t>Stanovíme nulovou a alternativní hypotézu</a:t>
            </a:r>
          </a:p>
          <a:p>
            <a:pPr marL="514350" lvl="0" indent="-514350">
              <a:buFont typeface="+mj-lt"/>
              <a:buAutoNum type="arabicPeriod"/>
            </a:pPr>
            <a:r>
              <a:rPr lang="cs-CZ" sz="2800" dirty="0"/>
              <a:t>Zvolíme hladinu významnosti</a:t>
            </a:r>
          </a:p>
          <a:p>
            <a:pPr marL="514350" lvl="0" indent="-514350">
              <a:buFont typeface="+mj-lt"/>
              <a:buAutoNum type="arabicPeriod"/>
            </a:pPr>
            <a:r>
              <a:rPr lang="cs-CZ" sz="2800" b="1" dirty="0">
                <a:solidFill>
                  <a:srgbClr val="C00000"/>
                </a:solidFill>
              </a:rPr>
              <a:t>Vybereme vhodný test</a:t>
            </a:r>
          </a:p>
          <a:p>
            <a:pPr marL="514350" lvl="0" indent="-514350">
              <a:buFont typeface="+mj-lt"/>
              <a:buAutoNum type="arabicPeriod"/>
            </a:pPr>
            <a:r>
              <a:rPr lang="cs-CZ" sz="2800" dirty="0"/>
              <a:t>Ověříme, zda jsou splněny podmínky pro použití testu</a:t>
            </a:r>
          </a:p>
          <a:p>
            <a:pPr marL="514350" lvl="0" indent="-514350">
              <a:buFont typeface="+mj-lt"/>
              <a:buAutoNum type="arabicPeriod"/>
            </a:pPr>
            <a:r>
              <a:rPr lang="cs-CZ" sz="2800" dirty="0"/>
              <a:t>Vypočítáme testovací charakteristiku</a:t>
            </a:r>
          </a:p>
          <a:p>
            <a:pPr marL="514350" lvl="0" indent="-514350">
              <a:buFont typeface="+mj-lt"/>
              <a:buAutoNum type="arabicPeriod"/>
            </a:pPr>
            <a:r>
              <a:rPr lang="cs-CZ" sz="2800" dirty="0"/>
              <a:t>Srovnáme ji s odpovídajícími kritickými hodnotami</a:t>
            </a:r>
          </a:p>
          <a:p>
            <a:pPr marL="514350" lvl="0" indent="-514350">
              <a:buFont typeface="+mj-lt"/>
              <a:buAutoNum type="arabicPeriod"/>
            </a:pPr>
            <a:r>
              <a:rPr lang="cs-CZ" sz="2800" dirty="0"/>
              <a:t>Zamítneme nebo nezamítneme nulovou hypotézu</a:t>
            </a:r>
          </a:p>
          <a:p>
            <a:pPr marL="514350" indent="-514350">
              <a:buFont typeface="+mj-lt"/>
              <a:buAutoNum type="arabicPeriod"/>
            </a:pPr>
            <a:r>
              <a:rPr lang="cs-CZ" sz="2800" dirty="0"/>
              <a:t>Výsledky interpretujeme</a:t>
            </a:r>
          </a:p>
        </p:txBody>
      </p:sp>
      <p:sp>
        <p:nvSpPr>
          <p:cNvPr id="4" name="Zástupný symbol pro obsah 2"/>
          <p:cNvSpPr txBox="1">
            <a:spLocks/>
          </p:cNvSpPr>
          <p:nvPr/>
        </p:nvSpPr>
        <p:spPr>
          <a:xfrm>
            <a:off x="609600" y="1223946"/>
            <a:ext cx="8229600" cy="5286412"/>
          </a:xfrm>
          <a:prstGeom prst="rect">
            <a:avLst/>
          </a:prstGeom>
        </p:spPr>
        <p:txBody>
          <a:bodyPr vert="horz" lIns="91440" tIns="45720" rIns="91440" bIns="45720" rtlCol="0">
            <a:normAutofit/>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cs-CZ" sz="3200" b="0" i="0" u="none" strike="noStrike" kern="1200" cap="none" spc="0" normalizeH="0" baseline="0" noProof="0" dirty="0" smtClean="0">
              <a:ln>
                <a:noFill/>
              </a:ln>
              <a:solidFill>
                <a:schemeClr val="tx1"/>
              </a:solidFill>
              <a:effectLst/>
              <a:uLnTx/>
              <a:uFillTx/>
              <a:latin typeface="+mn-lt"/>
              <a:ea typeface="+mn-ea"/>
              <a:cs typeface="+mn-cs"/>
            </a:endParaRPr>
          </a:p>
        </p:txBody>
      </p:sp>
    </p:spTree>
    <p:extLst>
      <p:ext uri="{BB962C8B-B14F-4D97-AF65-F5344CB8AC3E}">
        <p14:creationId xmlns:p14="http://schemas.microsoft.com/office/powerpoint/2010/main" val="153856095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28596" y="571480"/>
            <a:ext cx="8229600" cy="1143000"/>
          </a:xfrm>
        </p:spPr>
        <p:txBody>
          <a:bodyPr>
            <a:normAutofit fontScale="90000"/>
          </a:bodyPr>
          <a:lstStyle/>
          <a:p>
            <a:r>
              <a:rPr lang="cs-CZ" b="1" dirty="0" smtClean="0">
                <a:solidFill>
                  <a:srgbClr val="0000CC"/>
                </a:solidFill>
              </a:rPr>
              <a:t>TESTY VÝZNAMNOSTI</a:t>
            </a:r>
            <a:r>
              <a:rPr lang="cs-CZ" sz="2800" dirty="0" smtClean="0">
                <a:solidFill>
                  <a:srgbClr val="0000CC"/>
                </a:solidFill>
              </a:rPr>
              <a:t/>
            </a:r>
            <a:br>
              <a:rPr lang="cs-CZ" sz="2800" dirty="0" smtClean="0">
                <a:solidFill>
                  <a:srgbClr val="0000CC"/>
                </a:solidFill>
              </a:rPr>
            </a:br>
            <a:endParaRPr lang="cs-CZ" dirty="0">
              <a:solidFill>
                <a:srgbClr val="0000CC"/>
              </a:solidFill>
            </a:endParaRPr>
          </a:p>
        </p:txBody>
      </p:sp>
      <p:sp>
        <p:nvSpPr>
          <p:cNvPr id="3" name="Zástupný symbol pro obsah 2"/>
          <p:cNvSpPr>
            <a:spLocks noGrp="1"/>
          </p:cNvSpPr>
          <p:nvPr>
            <p:ph idx="1"/>
          </p:nvPr>
        </p:nvSpPr>
        <p:spPr>
          <a:xfrm>
            <a:off x="395536" y="1340768"/>
            <a:ext cx="8229600" cy="4853136"/>
          </a:xfrm>
        </p:spPr>
        <p:txBody>
          <a:bodyPr>
            <a:normAutofit fontScale="85000" lnSpcReduction="20000"/>
          </a:bodyPr>
          <a:lstStyle/>
          <a:p>
            <a:pPr>
              <a:buNone/>
            </a:pPr>
            <a:endParaRPr lang="cs-CZ" sz="1800" dirty="0"/>
          </a:p>
          <a:p>
            <a:r>
              <a:rPr lang="cs-CZ" dirty="0"/>
              <a:t>Platnost statistických hypotéz prověřujeme pomocí tzv. </a:t>
            </a:r>
            <a:r>
              <a:rPr lang="cs-CZ" b="1" dirty="0"/>
              <a:t>testů významnosti</a:t>
            </a:r>
            <a:r>
              <a:rPr lang="cs-CZ" dirty="0"/>
              <a:t>:</a:t>
            </a:r>
            <a:endParaRPr lang="cs-CZ" sz="1800" dirty="0"/>
          </a:p>
          <a:p>
            <a:pPr>
              <a:buNone/>
            </a:pPr>
            <a:r>
              <a:rPr lang="cs-CZ" dirty="0"/>
              <a:t> </a:t>
            </a:r>
            <a:endParaRPr lang="cs-CZ" sz="1800" dirty="0"/>
          </a:p>
          <a:p>
            <a:pPr lvl="1"/>
            <a:r>
              <a:rPr lang="cs-CZ" dirty="0">
                <a:solidFill>
                  <a:srgbClr val="C00000"/>
                </a:solidFill>
                <a:latin typeface="+mj-lt"/>
              </a:rPr>
              <a:t>Testy pro hodnoty parametrů</a:t>
            </a:r>
            <a:r>
              <a:rPr lang="cs-CZ" dirty="0">
                <a:solidFill>
                  <a:srgbClr val="FF0000"/>
                </a:solidFill>
                <a:latin typeface="+mj-lt"/>
              </a:rPr>
              <a:t> </a:t>
            </a:r>
            <a:r>
              <a:rPr lang="cs-CZ" dirty="0" smtClean="0">
                <a:solidFill>
                  <a:srgbClr val="FF0000"/>
                </a:solidFill>
                <a:latin typeface="+mj-lt"/>
              </a:rPr>
              <a:t>                    </a:t>
            </a:r>
            <a:r>
              <a:rPr lang="cs-CZ" dirty="0" smtClean="0"/>
              <a:t>(</a:t>
            </a:r>
            <a:r>
              <a:rPr lang="cs-CZ" dirty="0"/>
              <a:t>měříme vzdálenost pozorované statistiky </a:t>
            </a:r>
            <a:r>
              <a:rPr lang="cs-CZ" dirty="0" smtClean="0"/>
              <a:t>od hypotézou </a:t>
            </a:r>
            <a:r>
              <a:rPr lang="cs-CZ" dirty="0"/>
              <a:t>stanovené hodnoty parametru)</a:t>
            </a:r>
            <a:endParaRPr lang="cs-CZ" sz="1600" dirty="0"/>
          </a:p>
          <a:p>
            <a:pPr lvl="1"/>
            <a:r>
              <a:rPr lang="cs-CZ" dirty="0">
                <a:solidFill>
                  <a:srgbClr val="C00000"/>
                </a:solidFill>
                <a:latin typeface="+mj-lt"/>
              </a:rPr>
              <a:t>Srovnávání rozdílů parametrů  </a:t>
            </a:r>
            <a:r>
              <a:rPr lang="cs-CZ" dirty="0" smtClean="0">
                <a:solidFill>
                  <a:srgbClr val="C00000"/>
                </a:solidFill>
                <a:latin typeface="+mj-lt"/>
              </a:rPr>
              <a:t>               </a:t>
            </a:r>
            <a:r>
              <a:rPr lang="cs-CZ" dirty="0" smtClean="0"/>
              <a:t>(</a:t>
            </a:r>
            <a:r>
              <a:rPr lang="cs-CZ" dirty="0"/>
              <a:t>např. test významnosti pro rozdíly středních hodnot či pravděpodobností)</a:t>
            </a:r>
            <a:endParaRPr lang="cs-CZ" sz="1600" dirty="0"/>
          </a:p>
          <a:p>
            <a:pPr lvl="1"/>
            <a:r>
              <a:rPr lang="cs-CZ" dirty="0">
                <a:solidFill>
                  <a:srgbClr val="C00000"/>
                </a:solidFill>
                <a:latin typeface="+mj-lt"/>
              </a:rPr>
              <a:t>Zjišťování typu rozložení četností </a:t>
            </a:r>
            <a:r>
              <a:rPr lang="cs-CZ" dirty="0" smtClean="0">
                <a:solidFill>
                  <a:srgbClr val="C00000"/>
                </a:solidFill>
                <a:latin typeface="+mj-lt"/>
              </a:rPr>
              <a:t>                  </a:t>
            </a:r>
            <a:r>
              <a:rPr lang="cs-CZ" dirty="0" smtClean="0"/>
              <a:t>(test dobré shody, test normality)</a:t>
            </a:r>
            <a:endParaRPr lang="cs-CZ" sz="1600" dirty="0"/>
          </a:p>
          <a:p>
            <a:pPr lvl="1"/>
            <a:r>
              <a:rPr lang="cs-CZ" dirty="0">
                <a:solidFill>
                  <a:srgbClr val="C00000"/>
                </a:solidFill>
                <a:latin typeface="+mj-lt"/>
              </a:rPr>
              <a:t>Hodnocení závislostí </a:t>
            </a:r>
            <a:r>
              <a:rPr lang="cs-CZ" dirty="0" smtClean="0">
                <a:solidFill>
                  <a:srgbClr val="C00000"/>
                </a:solidFill>
                <a:latin typeface="+mj-lt"/>
              </a:rPr>
              <a:t>                                            </a:t>
            </a:r>
            <a:r>
              <a:rPr lang="cs-CZ" dirty="0" smtClean="0"/>
              <a:t>(</a:t>
            </a:r>
            <a:r>
              <a:rPr lang="cs-CZ" dirty="0"/>
              <a:t>testy závislosti)</a:t>
            </a:r>
            <a:endParaRPr lang="cs-CZ" sz="1600" dirty="0"/>
          </a:p>
          <a:p>
            <a:endParaRPr lang="cs-CZ"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1556792"/>
            <a:ext cx="8229600" cy="4896544"/>
          </a:xfrm>
        </p:spPr>
        <p:txBody>
          <a:bodyPr>
            <a:normAutofit fontScale="70000" lnSpcReduction="20000"/>
          </a:bodyPr>
          <a:lstStyle/>
          <a:p>
            <a:pPr>
              <a:spcBef>
                <a:spcPts val="0"/>
              </a:spcBef>
              <a:spcAft>
                <a:spcPts val="1200"/>
              </a:spcAft>
            </a:pPr>
            <a:r>
              <a:rPr lang="cs-CZ" sz="3100" b="1" dirty="0">
                <a:solidFill>
                  <a:srgbClr val="0000CC"/>
                </a:solidFill>
              </a:rPr>
              <a:t>Statistická hypotéza</a:t>
            </a:r>
            <a:r>
              <a:rPr lang="cs-CZ" sz="3100" b="1" dirty="0"/>
              <a:t> </a:t>
            </a:r>
            <a:r>
              <a:rPr lang="cs-CZ" sz="3100" i="1" dirty="0" smtClean="0"/>
              <a:t>= </a:t>
            </a:r>
            <a:r>
              <a:rPr lang="cs-CZ" sz="3100" dirty="0"/>
              <a:t>výrok o statistickém souboru, </a:t>
            </a:r>
            <a:r>
              <a:rPr lang="cs-CZ" sz="3100" dirty="0" smtClean="0"/>
              <a:t>např.:</a:t>
            </a:r>
          </a:p>
          <a:p>
            <a:pPr lvl="1">
              <a:spcBef>
                <a:spcPts val="0"/>
              </a:spcBef>
              <a:spcAft>
                <a:spcPts val="1200"/>
              </a:spcAft>
            </a:pPr>
            <a:r>
              <a:rPr lang="cs-CZ" sz="3100" dirty="0" smtClean="0"/>
              <a:t>že </a:t>
            </a:r>
            <a:r>
              <a:rPr lang="cs-CZ" sz="3100" dirty="0"/>
              <a:t>sledovaná veličina má normální rozdělení, </a:t>
            </a:r>
            <a:endParaRPr lang="cs-CZ" sz="3100" dirty="0" smtClean="0"/>
          </a:p>
          <a:p>
            <a:pPr lvl="1">
              <a:spcBef>
                <a:spcPts val="0"/>
              </a:spcBef>
              <a:spcAft>
                <a:spcPts val="1200"/>
              </a:spcAft>
            </a:pPr>
            <a:r>
              <a:rPr lang="cs-CZ" sz="3100" dirty="0" smtClean="0"/>
              <a:t>že </a:t>
            </a:r>
            <a:r>
              <a:rPr lang="cs-CZ" sz="3100" dirty="0"/>
              <a:t>dva náhodné výběry pocházejí z jednoho základního souboru, </a:t>
            </a:r>
            <a:endParaRPr lang="cs-CZ" sz="3100" dirty="0" smtClean="0"/>
          </a:p>
          <a:p>
            <a:pPr lvl="1">
              <a:spcBef>
                <a:spcPts val="0"/>
              </a:spcBef>
              <a:spcAft>
                <a:spcPts val="1200"/>
              </a:spcAft>
            </a:pPr>
            <a:r>
              <a:rPr lang="cs-CZ" sz="3100" dirty="0" smtClean="0"/>
              <a:t>že </a:t>
            </a:r>
            <a:r>
              <a:rPr lang="cs-CZ" sz="3100" dirty="0"/>
              <a:t>dvě veličiny jsou na sobě nezávislé apod</a:t>
            </a:r>
            <a:r>
              <a:rPr lang="cs-CZ" sz="3100" dirty="0" smtClean="0"/>
              <a:t>.</a:t>
            </a:r>
            <a:endParaRPr lang="cs-CZ" sz="3100" b="1" dirty="0" smtClean="0"/>
          </a:p>
          <a:p>
            <a:pPr>
              <a:spcBef>
                <a:spcPts val="0"/>
              </a:spcBef>
              <a:spcAft>
                <a:spcPts val="1600"/>
              </a:spcAft>
            </a:pPr>
            <a:r>
              <a:rPr lang="cs-CZ" b="1" dirty="0" smtClean="0"/>
              <a:t>Platnost statistických </a:t>
            </a:r>
            <a:r>
              <a:rPr lang="cs-CZ" b="1" dirty="0"/>
              <a:t>hypotéz</a:t>
            </a:r>
            <a:r>
              <a:rPr lang="cs-CZ" dirty="0"/>
              <a:t> </a:t>
            </a:r>
            <a:r>
              <a:rPr lang="cs-CZ" b="1" dirty="0" smtClean="0"/>
              <a:t>ověřujeme</a:t>
            </a:r>
            <a:r>
              <a:rPr lang="cs-CZ" dirty="0" smtClean="0"/>
              <a:t> na základě údajů zjištěných ve výběrovém </a:t>
            </a:r>
            <a:r>
              <a:rPr lang="cs-CZ" dirty="0"/>
              <a:t>souboru - jde </a:t>
            </a:r>
            <a:r>
              <a:rPr lang="cs-CZ" dirty="0" smtClean="0"/>
              <a:t>o </a:t>
            </a:r>
            <a:r>
              <a:rPr lang="cs-CZ" b="1" dirty="0" smtClean="0"/>
              <a:t>induktivní </a:t>
            </a:r>
            <a:r>
              <a:rPr lang="cs-CZ" b="1" dirty="0"/>
              <a:t>soud</a:t>
            </a:r>
            <a:r>
              <a:rPr lang="cs-CZ" dirty="0" smtClean="0"/>
              <a:t>.</a:t>
            </a:r>
          </a:p>
          <a:p>
            <a:pPr>
              <a:spcBef>
                <a:spcPts val="0"/>
              </a:spcBef>
              <a:spcAft>
                <a:spcPts val="1200"/>
              </a:spcAft>
            </a:pPr>
            <a:r>
              <a:rPr lang="cs-CZ" dirty="0" smtClean="0"/>
              <a:t>K</a:t>
            </a:r>
            <a:r>
              <a:rPr lang="cs-CZ" dirty="0"/>
              <a:t> </a:t>
            </a:r>
            <a:r>
              <a:rPr lang="cs-CZ" dirty="0" smtClean="0"/>
              <a:t>ověření (testování) hypotézy </a:t>
            </a:r>
            <a:r>
              <a:rPr lang="cs-CZ" dirty="0"/>
              <a:t>se používá tzv. </a:t>
            </a:r>
            <a:r>
              <a:rPr lang="cs-CZ" b="1" dirty="0"/>
              <a:t>testů významnosti</a:t>
            </a:r>
            <a:r>
              <a:rPr lang="cs-CZ" dirty="0"/>
              <a:t>, které rozhodují mezi</a:t>
            </a:r>
            <a:r>
              <a:rPr lang="cs-CZ" dirty="0" smtClean="0"/>
              <a:t>:</a:t>
            </a:r>
            <a:endParaRPr lang="cs-CZ" dirty="0"/>
          </a:p>
          <a:p>
            <a:pPr lvl="1"/>
            <a:r>
              <a:rPr lang="cs-CZ" sz="3200" b="1" dirty="0" smtClean="0"/>
              <a:t>nulovou </a:t>
            </a:r>
            <a:r>
              <a:rPr lang="cs-CZ" sz="3200" b="1" dirty="0"/>
              <a:t>(testovanou) </a:t>
            </a:r>
            <a:r>
              <a:rPr lang="cs-CZ" sz="3200" b="1" dirty="0" smtClean="0"/>
              <a:t>hypotézou H</a:t>
            </a:r>
            <a:r>
              <a:rPr lang="cs-CZ" sz="3200" b="1" baseline="-25000" dirty="0" smtClean="0"/>
              <a:t>0 </a:t>
            </a:r>
            <a:endParaRPr lang="cs-CZ" sz="3200" b="1" dirty="0"/>
          </a:p>
          <a:p>
            <a:pPr lvl="1"/>
            <a:r>
              <a:rPr lang="cs-CZ" sz="3200" b="1" dirty="0" smtClean="0"/>
              <a:t>hypotézou </a:t>
            </a:r>
            <a:r>
              <a:rPr lang="cs-CZ" sz="3200" b="1" dirty="0"/>
              <a:t>alternativní (opačnou) H</a:t>
            </a:r>
            <a:r>
              <a:rPr lang="cs-CZ" sz="3200" b="1" baseline="-25000" dirty="0"/>
              <a:t>A</a:t>
            </a:r>
            <a:endParaRPr lang="cs-CZ" sz="3200" b="1" dirty="0"/>
          </a:p>
          <a:p>
            <a:endParaRPr lang="cs-CZ" dirty="0"/>
          </a:p>
        </p:txBody>
      </p:sp>
      <p:sp>
        <p:nvSpPr>
          <p:cNvPr id="7" name="Nadpis 1"/>
          <p:cNvSpPr>
            <a:spLocks noGrp="1"/>
          </p:cNvSpPr>
          <p:nvPr>
            <p:ph type="title"/>
          </p:nvPr>
        </p:nvSpPr>
        <p:spPr>
          <a:xfrm>
            <a:off x="-32310" y="404664"/>
            <a:ext cx="9289032" cy="736040"/>
          </a:xfrm>
        </p:spPr>
        <p:txBody>
          <a:bodyPr>
            <a:noAutofit/>
          </a:bodyPr>
          <a:lstStyle/>
          <a:p>
            <a:r>
              <a:rPr lang="cs-CZ" sz="3600" b="1" dirty="0" smtClean="0">
                <a:solidFill>
                  <a:srgbClr val="0000CC"/>
                </a:solidFill>
              </a:rPr>
              <a:t/>
            </a:r>
            <a:br>
              <a:rPr lang="cs-CZ" sz="3600" b="1" dirty="0" smtClean="0">
                <a:solidFill>
                  <a:srgbClr val="0000CC"/>
                </a:solidFill>
              </a:rPr>
            </a:br>
            <a:r>
              <a:rPr lang="cs-CZ" sz="3000" b="1" dirty="0" smtClean="0">
                <a:solidFill>
                  <a:srgbClr val="0000CC"/>
                </a:solidFill>
              </a:rPr>
              <a:t>TESTOVÁNÍ </a:t>
            </a:r>
            <a:r>
              <a:rPr lang="cs-CZ" sz="3000" b="1" dirty="0">
                <a:solidFill>
                  <a:srgbClr val="0000CC"/>
                </a:solidFill>
              </a:rPr>
              <a:t>STATISTICKÝCH HYPOTÉZ</a:t>
            </a:r>
            <a:r>
              <a:rPr lang="cs-CZ" sz="3000" dirty="0">
                <a:solidFill>
                  <a:srgbClr val="0000CC"/>
                </a:solidFill>
              </a:rPr>
              <a:t/>
            </a:r>
            <a:br>
              <a:rPr lang="cs-CZ" sz="3000" dirty="0">
                <a:solidFill>
                  <a:srgbClr val="0000CC"/>
                </a:solidFill>
              </a:rPr>
            </a:br>
            <a:endParaRPr lang="cs-CZ" sz="3000" dirty="0">
              <a:solidFill>
                <a:srgbClr val="0000CC"/>
              </a:solidFill>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714356"/>
            <a:ext cx="8229600" cy="703282"/>
          </a:xfrm>
        </p:spPr>
        <p:txBody>
          <a:bodyPr>
            <a:normAutofit fontScale="90000"/>
          </a:bodyPr>
          <a:lstStyle/>
          <a:p>
            <a:r>
              <a:rPr lang="cs-CZ" b="1" dirty="0" smtClean="0">
                <a:solidFill>
                  <a:srgbClr val="0000CC"/>
                </a:solidFill>
              </a:rPr>
              <a:t>TESTY VÝZNAMNOSTI</a:t>
            </a:r>
            <a:r>
              <a:rPr lang="cs-CZ" sz="2800" dirty="0" smtClean="0"/>
              <a:t/>
            </a:r>
            <a:br>
              <a:rPr lang="cs-CZ" sz="2800" dirty="0" smtClean="0"/>
            </a:br>
            <a:endParaRPr lang="cs-CZ" dirty="0"/>
          </a:p>
        </p:txBody>
      </p:sp>
      <p:sp>
        <p:nvSpPr>
          <p:cNvPr id="3" name="Zástupný symbol pro obsah 2"/>
          <p:cNvSpPr>
            <a:spLocks noGrp="1"/>
          </p:cNvSpPr>
          <p:nvPr>
            <p:ph idx="1"/>
          </p:nvPr>
        </p:nvSpPr>
        <p:spPr/>
        <p:txBody>
          <a:bodyPr>
            <a:normAutofit/>
          </a:bodyPr>
          <a:lstStyle/>
          <a:p>
            <a:pPr>
              <a:buNone/>
            </a:pPr>
            <a:r>
              <a:rPr lang="cs-CZ" b="1" dirty="0">
                <a:solidFill>
                  <a:srgbClr val="C00000"/>
                </a:solidFill>
              </a:rPr>
              <a:t>Parametrické testy</a:t>
            </a:r>
            <a:endParaRPr lang="cs-CZ" dirty="0">
              <a:solidFill>
                <a:srgbClr val="C00000"/>
              </a:solidFill>
            </a:endParaRPr>
          </a:p>
          <a:p>
            <a:pPr lvl="0"/>
            <a:r>
              <a:rPr lang="cs-CZ" sz="2800" dirty="0"/>
              <a:t>Vycházejí ze srovnávání parametrů </a:t>
            </a:r>
            <a:r>
              <a:rPr lang="el-GR" sz="2800" b="1" dirty="0" smtClean="0"/>
              <a:t>μ</a:t>
            </a:r>
            <a:r>
              <a:rPr lang="cs-CZ" sz="2800" b="1" dirty="0" smtClean="0"/>
              <a:t>, </a:t>
            </a:r>
            <a:r>
              <a:rPr lang="el-GR" sz="2800" b="1" dirty="0" smtClean="0"/>
              <a:t>σ</a:t>
            </a:r>
            <a:r>
              <a:rPr lang="cs-CZ" sz="2800" b="1" dirty="0" smtClean="0"/>
              <a:t>,</a:t>
            </a:r>
            <a:r>
              <a:rPr lang="cs-CZ" sz="2800" dirty="0" smtClean="0"/>
              <a:t> </a:t>
            </a:r>
            <a:r>
              <a:rPr lang="el-GR" sz="2800" b="1" dirty="0" smtClean="0"/>
              <a:t>π</a:t>
            </a:r>
            <a:r>
              <a:rPr lang="cs-CZ" sz="2800" dirty="0" smtClean="0"/>
              <a:t> (zastoupených </a:t>
            </a:r>
            <a:r>
              <a:rPr lang="cs-CZ" sz="2800" dirty="0"/>
              <a:t>při srovnávání výběrovými charakteristikami m, p, s).</a:t>
            </a:r>
          </a:p>
          <a:p>
            <a:pPr lvl="0"/>
            <a:r>
              <a:rPr lang="cs-CZ" sz="2800" dirty="0"/>
              <a:t>Musíme znát typ rozložení testované veličiny, hypotézy se týkají </a:t>
            </a:r>
            <a:r>
              <a:rPr lang="cs-CZ" sz="2800" dirty="0" smtClean="0"/>
              <a:t>parametrů tohoto </a:t>
            </a:r>
            <a:r>
              <a:rPr lang="cs-CZ" sz="2800" dirty="0"/>
              <a:t>rozložení.</a:t>
            </a:r>
          </a:p>
          <a:p>
            <a:pPr lvl="0"/>
            <a:r>
              <a:rPr lang="cs-CZ" sz="2800" dirty="0"/>
              <a:t>Srovnáváme charakteristiky dvou </a:t>
            </a:r>
            <a:r>
              <a:rPr lang="cs-CZ" sz="2800" b="1" dirty="0"/>
              <a:t>nezávislých</a:t>
            </a:r>
            <a:r>
              <a:rPr lang="cs-CZ" sz="2800" dirty="0"/>
              <a:t> </a:t>
            </a:r>
            <a:r>
              <a:rPr lang="cs-CZ" sz="2800" dirty="0" smtClean="0"/>
              <a:t>výběrů.</a:t>
            </a:r>
            <a:endParaRPr lang="cs-CZ" sz="2800" dirty="0"/>
          </a:p>
          <a:p>
            <a:endParaRPr lang="cs-CZ"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28596" y="642918"/>
            <a:ext cx="8229600" cy="1143000"/>
          </a:xfrm>
        </p:spPr>
        <p:txBody>
          <a:bodyPr>
            <a:normAutofit fontScale="90000"/>
          </a:bodyPr>
          <a:lstStyle/>
          <a:p>
            <a:r>
              <a:rPr lang="cs-CZ" b="1" dirty="0" smtClean="0">
                <a:solidFill>
                  <a:srgbClr val="0000CC"/>
                </a:solidFill>
              </a:rPr>
              <a:t>TESTY VÝZNAMNOSTI</a:t>
            </a:r>
            <a:r>
              <a:rPr lang="cs-CZ" sz="2800" dirty="0" smtClean="0"/>
              <a:t/>
            </a:r>
            <a:br>
              <a:rPr lang="cs-CZ" sz="2800" dirty="0" smtClean="0"/>
            </a:br>
            <a:endParaRPr lang="cs-CZ" dirty="0"/>
          </a:p>
        </p:txBody>
      </p:sp>
      <p:sp>
        <p:nvSpPr>
          <p:cNvPr id="3" name="Zástupný symbol pro obsah 2"/>
          <p:cNvSpPr>
            <a:spLocks noGrp="1"/>
          </p:cNvSpPr>
          <p:nvPr>
            <p:ph idx="1"/>
          </p:nvPr>
        </p:nvSpPr>
        <p:spPr/>
        <p:txBody>
          <a:bodyPr>
            <a:normAutofit fontScale="92500"/>
          </a:bodyPr>
          <a:lstStyle/>
          <a:p>
            <a:pPr>
              <a:buNone/>
            </a:pPr>
            <a:r>
              <a:rPr lang="cs-CZ" b="1" dirty="0">
                <a:solidFill>
                  <a:srgbClr val="C00000"/>
                </a:solidFill>
              </a:rPr>
              <a:t>Neparametrické testy</a:t>
            </a:r>
            <a:endParaRPr lang="cs-CZ" dirty="0">
              <a:solidFill>
                <a:srgbClr val="C00000"/>
              </a:solidFill>
            </a:endParaRPr>
          </a:p>
          <a:p>
            <a:pPr lvl="0"/>
            <a:r>
              <a:rPr lang="cs-CZ" dirty="0"/>
              <a:t>Velkou skupinu tvoří např. testy založené na pořadí</a:t>
            </a:r>
          </a:p>
          <a:p>
            <a:pPr lvl="0"/>
            <a:r>
              <a:rPr lang="cs-CZ" dirty="0"/>
              <a:t>Výhody:  jsou početně jednodušší </a:t>
            </a:r>
            <a:br>
              <a:rPr lang="cs-CZ" dirty="0"/>
            </a:br>
            <a:r>
              <a:rPr lang="cs-CZ" dirty="0"/>
              <a:t>a </a:t>
            </a:r>
            <a:r>
              <a:rPr lang="cs-CZ" b="1" dirty="0"/>
              <a:t>nepředpokládají znalost typu rozložení</a:t>
            </a:r>
            <a:r>
              <a:rPr lang="cs-CZ" dirty="0"/>
              <a:t> </a:t>
            </a:r>
            <a:r>
              <a:rPr lang="cs-CZ" dirty="0" smtClean="0"/>
              <a:t>a lze </a:t>
            </a:r>
            <a:r>
              <a:rPr lang="cs-CZ" dirty="0"/>
              <a:t>je použít pro </a:t>
            </a:r>
            <a:r>
              <a:rPr lang="cs-CZ" b="1" dirty="0"/>
              <a:t>závislé</a:t>
            </a:r>
            <a:r>
              <a:rPr lang="cs-CZ" dirty="0"/>
              <a:t> výběry</a:t>
            </a:r>
          </a:p>
          <a:p>
            <a:pPr lvl="0"/>
            <a:r>
              <a:rPr lang="cs-CZ" dirty="0"/>
              <a:t>Nevýhody: mají menší sílu, tzn. mají menší schopnost zamítnout nulovou hypotézu, když ta skutečně neplatí.</a:t>
            </a:r>
          </a:p>
          <a:p>
            <a:endParaRPr lang="cs-CZ"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28596" y="1357298"/>
            <a:ext cx="8229600" cy="142876"/>
          </a:xfrm>
        </p:spPr>
        <p:txBody>
          <a:bodyPr>
            <a:normAutofit fontScale="90000"/>
          </a:bodyPr>
          <a:lstStyle/>
          <a:p>
            <a:pPr algn="l"/>
            <a:r>
              <a:rPr lang="cs-CZ" sz="3600" b="1" dirty="0" smtClean="0">
                <a:solidFill>
                  <a:srgbClr val="C00000"/>
                </a:solidFill>
              </a:rPr>
              <a:t>Příklad 1: SROVNÁVÁNÍ PRŮMĚRŮ</a:t>
            </a:r>
            <a:r>
              <a:rPr lang="cs-CZ" dirty="0" smtClean="0">
                <a:solidFill>
                  <a:srgbClr val="C00000"/>
                </a:solidFill>
              </a:rPr>
              <a:t/>
            </a:r>
            <a:br>
              <a:rPr lang="cs-CZ" dirty="0" smtClean="0">
                <a:solidFill>
                  <a:srgbClr val="C00000"/>
                </a:solidFill>
              </a:rPr>
            </a:br>
            <a:r>
              <a:rPr lang="cs-CZ" b="1" dirty="0" smtClean="0">
                <a:solidFill>
                  <a:srgbClr val="0000CC"/>
                </a:solidFill>
              </a:rPr>
              <a:t> </a:t>
            </a:r>
            <a:r>
              <a:rPr lang="cs-CZ" dirty="0" smtClean="0">
                <a:solidFill>
                  <a:srgbClr val="0000CC"/>
                </a:solidFill>
              </a:rPr>
              <a:t/>
            </a:r>
            <a:br>
              <a:rPr lang="cs-CZ" dirty="0" smtClean="0">
                <a:solidFill>
                  <a:srgbClr val="0000CC"/>
                </a:solidFill>
              </a:rPr>
            </a:br>
            <a:endParaRPr lang="cs-CZ" dirty="0">
              <a:solidFill>
                <a:srgbClr val="0000CC"/>
              </a:solidFill>
            </a:endParaRPr>
          </a:p>
        </p:txBody>
      </p:sp>
      <p:sp>
        <p:nvSpPr>
          <p:cNvPr id="3" name="Zástupný symbol pro obsah 2"/>
          <p:cNvSpPr>
            <a:spLocks noGrp="1"/>
          </p:cNvSpPr>
          <p:nvPr>
            <p:ph idx="1"/>
          </p:nvPr>
        </p:nvSpPr>
        <p:spPr>
          <a:xfrm>
            <a:off x="251520" y="1268760"/>
            <a:ext cx="8640960" cy="5589240"/>
          </a:xfrm>
        </p:spPr>
        <p:txBody>
          <a:bodyPr>
            <a:normAutofit fontScale="70000" lnSpcReduction="20000"/>
          </a:bodyPr>
          <a:lstStyle/>
          <a:p>
            <a:pPr marL="0">
              <a:buNone/>
            </a:pPr>
            <a:r>
              <a:rPr lang="cs-CZ" sz="3100" b="1" dirty="0"/>
              <a:t>Jsou rozdíly v průměrné hladině cholesterolu v různých věkových skupinách tak velké, že je pro její hodnocení vhodné používat různé normy?</a:t>
            </a:r>
          </a:p>
          <a:p>
            <a:pPr marL="0">
              <a:buNone/>
            </a:pPr>
            <a:endParaRPr lang="cs-CZ" sz="3100" b="1" dirty="0"/>
          </a:p>
          <a:p>
            <a:pPr>
              <a:buNone/>
            </a:pPr>
            <a:r>
              <a:rPr lang="cs-CZ" sz="3100" dirty="0">
                <a:solidFill>
                  <a:srgbClr val="C00000"/>
                </a:solidFill>
              </a:rPr>
              <a:t>Muži 20-30 let:  </a:t>
            </a:r>
            <a:r>
              <a:rPr lang="cs-CZ" sz="3100" dirty="0"/>
              <a:t>n</a:t>
            </a:r>
            <a:r>
              <a:rPr lang="cs-CZ" sz="3100" baseline="-25000" dirty="0"/>
              <a:t>1</a:t>
            </a:r>
            <a:r>
              <a:rPr lang="cs-CZ" sz="3100" dirty="0"/>
              <a:t> = 50   m</a:t>
            </a:r>
            <a:r>
              <a:rPr lang="cs-CZ" sz="3100" baseline="-25000" dirty="0"/>
              <a:t>1</a:t>
            </a:r>
            <a:r>
              <a:rPr lang="cs-CZ" sz="3100" dirty="0"/>
              <a:t> = 4,57   s</a:t>
            </a:r>
            <a:r>
              <a:rPr lang="cs-CZ" sz="3100" baseline="-25000" dirty="0"/>
              <a:t>1</a:t>
            </a:r>
            <a:r>
              <a:rPr lang="cs-CZ" sz="3100" dirty="0"/>
              <a:t> = 0,70    SE</a:t>
            </a:r>
            <a:r>
              <a:rPr lang="cs-CZ" sz="3100" baseline="-25000" dirty="0"/>
              <a:t>1</a:t>
            </a:r>
            <a:r>
              <a:rPr lang="cs-CZ" sz="3100" dirty="0"/>
              <a:t> = 0,10</a:t>
            </a:r>
          </a:p>
          <a:p>
            <a:pPr>
              <a:buNone/>
            </a:pPr>
            <a:r>
              <a:rPr lang="cs-CZ" sz="3100" dirty="0">
                <a:solidFill>
                  <a:srgbClr val="C00000"/>
                </a:solidFill>
              </a:rPr>
              <a:t>Muži 40-50 let:</a:t>
            </a:r>
            <a:r>
              <a:rPr lang="cs-CZ" sz="3100" dirty="0">
                <a:solidFill>
                  <a:srgbClr val="92D050"/>
                </a:solidFill>
              </a:rPr>
              <a:t>  </a:t>
            </a:r>
            <a:r>
              <a:rPr lang="cs-CZ" sz="3100" dirty="0"/>
              <a:t>n</a:t>
            </a:r>
            <a:r>
              <a:rPr lang="cs-CZ" sz="3100" baseline="-25000" dirty="0"/>
              <a:t>2</a:t>
            </a:r>
            <a:r>
              <a:rPr lang="cs-CZ" sz="3100" dirty="0"/>
              <a:t>= 60    m</a:t>
            </a:r>
            <a:r>
              <a:rPr lang="cs-CZ" sz="3100" baseline="-25000" dirty="0"/>
              <a:t>2</a:t>
            </a:r>
            <a:r>
              <a:rPr lang="cs-CZ" sz="3100" dirty="0"/>
              <a:t> = 5,42   s</a:t>
            </a:r>
            <a:r>
              <a:rPr lang="cs-CZ" sz="3100" baseline="-25000" dirty="0"/>
              <a:t>2</a:t>
            </a:r>
            <a:r>
              <a:rPr lang="cs-CZ" sz="3100" dirty="0"/>
              <a:t> = 0,85    SE</a:t>
            </a:r>
            <a:r>
              <a:rPr lang="cs-CZ" sz="3100" baseline="-25000" dirty="0"/>
              <a:t>2</a:t>
            </a:r>
            <a:r>
              <a:rPr lang="cs-CZ" sz="3100" dirty="0"/>
              <a:t> = 0,11</a:t>
            </a:r>
          </a:p>
          <a:p>
            <a:pPr marL="0" indent="0">
              <a:spcBef>
                <a:spcPts val="0"/>
              </a:spcBef>
              <a:buNone/>
            </a:pPr>
            <a:endParaRPr lang="cs-CZ" sz="2400" dirty="0" smtClean="0"/>
          </a:p>
          <a:p>
            <a:pPr marL="0" indent="0">
              <a:spcBef>
                <a:spcPts val="0"/>
              </a:spcBef>
              <a:buNone/>
            </a:pPr>
            <a:endParaRPr lang="cs-CZ" sz="3100" b="1" dirty="0" smtClean="0">
              <a:solidFill>
                <a:srgbClr val="C00000"/>
              </a:solidFill>
            </a:endParaRPr>
          </a:p>
          <a:p>
            <a:pPr marL="0" indent="0">
              <a:spcBef>
                <a:spcPts val="0"/>
              </a:spcBef>
              <a:buNone/>
            </a:pPr>
            <a:r>
              <a:rPr lang="cs-CZ" sz="3100" b="1" dirty="0" smtClean="0">
                <a:solidFill>
                  <a:srgbClr val="C00000"/>
                </a:solidFill>
              </a:rPr>
              <a:t>3. Pro srovnání průměrů zvolíme u-test</a:t>
            </a:r>
          </a:p>
          <a:p>
            <a:pPr marL="0" indent="0">
              <a:spcBef>
                <a:spcPts val="0"/>
              </a:spcBef>
              <a:buNone/>
            </a:pPr>
            <a:endParaRPr lang="cs-CZ" sz="3100" b="1" dirty="0" smtClean="0">
              <a:solidFill>
                <a:srgbClr val="C00000"/>
              </a:solidFill>
            </a:endParaRPr>
          </a:p>
          <a:p>
            <a:pPr marL="856800" lvl="1" indent="-457200">
              <a:spcBef>
                <a:spcPts val="0"/>
              </a:spcBef>
              <a:buFont typeface="Arial" pitchFamily="34" charset="0"/>
              <a:buChar char="•"/>
            </a:pPr>
            <a:r>
              <a:rPr lang="cs-CZ" sz="2900" dirty="0" smtClean="0"/>
              <a:t>Při dostatečně velkých souborech mají rozdíly výběrových průměrů normální rozdělení.</a:t>
            </a:r>
          </a:p>
          <a:p>
            <a:pPr marL="857250" lvl="1" indent="-457200">
              <a:spcBef>
                <a:spcPts val="0"/>
              </a:spcBef>
              <a:buFont typeface="Arial" pitchFamily="34" charset="0"/>
              <a:buChar char="•"/>
            </a:pPr>
            <a:r>
              <a:rPr lang="cs-CZ" sz="2900" b="1" dirty="0" smtClean="0">
                <a:solidFill>
                  <a:srgbClr val="C00000"/>
                </a:solidFill>
              </a:rPr>
              <a:t>u-test  </a:t>
            </a:r>
            <a:r>
              <a:rPr lang="cs-CZ" sz="2900" b="1" dirty="0"/>
              <a:t>(z-test): </a:t>
            </a:r>
          </a:p>
          <a:p>
            <a:pPr lvl="2">
              <a:buFont typeface="Arial" pitchFamily="34" charset="0"/>
              <a:buChar char="−"/>
            </a:pPr>
            <a:r>
              <a:rPr lang="cs-CZ" sz="2900" dirty="0" smtClean="0"/>
              <a:t>parametrický </a:t>
            </a:r>
            <a:r>
              <a:rPr lang="cs-CZ" sz="2900" dirty="0"/>
              <a:t>test</a:t>
            </a:r>
          </a:p>
          <a:p>
            <a:pPr lvl="2">
              <a:buFont typeface="Arial" pitchFamily="34" charset="0"/>
              <a:buChar char="−"/>
            </a:pPr>
            <a:r>
              <a:rPr lang="cs-CZ" sz="2900" dirty="0" smtClean="0"/>
              <a:t>normální </a:t>
            </a:r>
            <a:r>
              <a:rPr lang="cs-CZ" sz="2900" dirty="0"/>
              <a:t>rozložení</a:t>
            </a:r>
          </a:p>
          <a:p>
            <a:pPr lvl="2">
              <a:buFont typeface="Arial" pitchFamily="34" charset="0"/>
              <a:buChar char="−"/>
            </a:pPr>
            <a:r>
              <a:rPr lang="cs-CZ" sz="2900" dirty="0"/>
              <a:t>Vypočítaná testovací charakteristika </a:t>
            </a:r>
            <a:r>
              <a:rPr lang="cs-CZ" sz="2900" b="1" dirty="0">
                <a:solidFill>
                  <a:srgbClr val="C00000"/>
                </a:solidFill>
              </a:rPr>
              <a:t>u </a:t>
            </a:r>
            <a:r>
              <a:rPr lang="cs-CZ" sz="2900" dirty="0"/>
              <a:t>(někdy ozn. z) se srovnává s kritickými hodnotami normálního </a:t>
            </a:r>
            <a:r>
              <a:rPr lang="cs-CZ" sz="2900" dirty="0" smtClean="0"/>
              <a:t>rozložení.</a:t>
            </a:r>
          </a:p>
          <a:p>
            <a:pPr lvl="1">
              <a:buFont typeface="Arial" pitchFamily="34" charset="0"/>
              <a:buChar char="•"/>
            </a:pPr>
            <a:r>
              <a:rPr lang="cs-CZ" sz="2900" dirty="0" smtClean="0"/>
              <a:t>U malých souborů se pro srovnání průměrů používá t-test.</a:t>
            </a:r>
            <a:endParaRPr lang="cs-CZ" sz="2900" dirty="0"/>
          </a:p>
          <a:p>
            <a:pPr marL="800100" lvl="2" indent="0">
              <a:spcBef>
                <a:spcPts val="0"/>
              </a:spcBef>
              <a:buNone/>
            </a:pPr>
            <a:r>
              <a:rPr lang="cs-CZ" sz="2600" b="1" dirty="0" smtClean="0"/>
              <a:t>  </a:t>
            </a:r>
            <a:endParaRPr lang="cs-CZ" sz="2600" b="1" dirty="0"/>
          </a:p>
        </p:txBody>
      </p:sp>
      <p:sp>
        <p:nvSpPr>
          <p:cNvPr id="4" name="Obdélník 3"/>
          <p:cNvSpPr/>
          <p:nvPr/>
        </p:nvSpPr>
        <p:spPr>
          <a:xfrm>
            <a:off x="251520" y="3429000"/>
            <a:ext cx="8546034" cy="3096344"/>
          </a:xfrm>
          <a:prstGeom prst="rect">
            <a:avLst/>
          </a:prstGeom>
          <a:noFill/>
          <a:ln w="50800">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07504" y="476672"/>
            <a:ext cx="8928992" cy="857256"/>
          </a:xfrm>
        </p:spPr>
        <p:txBody>
          <a:bodyPr>
            <a:noAutofit/>
          </a:bodyPr>
          <a:lstStyle/>
          <a:p>
            <a:r>
              <a:rPr lang="cs-CZ" sz="3200" b="1" dirty="0">
                <a:solidFill>
                  <a:srgbClr val="0000CC"/>
                </a:solidFill>
              </a:rPr>
              <a:t>TESTOVÁNÍ STATISTICKÝCH HYPOTÉZ</a:t>
            </a:r>
            <a:r>
              <a:rPr lang="cs-CZ" sz="3200" dirty="0">
                <a:solidFill>
                  <a:srgbClr val="0000CC"/>
                </a:solidFill>
              </a:rPr>
              <a:t/>
            </a:r>
            <a:br>
              <a:rPr lang="cs-CZ" sz="3200" dirty="0">
                <a:solidFill>
                  <a:srgbClr val="0000CC"/>
                </a:solidFill>
              </a:rPr>
            </a:br>
            <a:endParaRPr lang="cs-CZ" sz="3200" dirty="0">
              <a:solidFill>
                <a:srgbClr val="0000CC"/>
              </a:solidFill>
            </a:endParaRPr>
          </a:p>
        </p:txBody>
      </p:sp>
      <p:sp>
        <p:nvSpPr>
          <p:cNvPr id="3" name="Zástupný symbol pro obsah 2"/>
          <p:cNvSpPr>
            <a:spLocks noGrp="1"/>
          </p:cNvSpPr>
          <p:nvPr>
            <p:ph idx="1"/>
          </p:nvPr>
        </p:nvSpPr>
        <p:spPr>
          <a:xfrm>
            <a:off x="395536" y="1196752"/>
            <a:ext cx="8443664" cy="5286412"/>
          </a:xfrm>
        </p:spPr>
        <p:txBody>
          <a:bodyPr>
            <a:noAutofit/>
          </a:bodyPr>
          <a:lstStyle/>
          <a:p>
            <a:pPr marL="514350" lvl="0" indent="-514350">
              <a:buFont typeface="+mj-lt"/>
              <a:buAutoNum type="arabicPeriod"/>
            </a:pPr>
            <a:r>
              <a:rPr lang="cs-CZ" sz="2800" dirty="0"/>
              <a:t>Stanovíme nulovou a alternativní hypotézu</a:t>
            </a:r>
          </a:p>
          <a:p>
            <a:pPr marL="514350" lvl="0" indent="-514350">
              <a:buFont typeface="+mj-lt"/>
              <a:buAutoNum type="arabicPeriod"/>
            </a:pPr>
            <a:r>
              <a:rPr lang="cs-CZ" sz="2800" dirty="0"/>
              <a:t>Zvolíme hladinu významnosti</a:t>
            </a:r>
          </a:p>
          <a:p>
            <a:pPr marL="514350" lvl="0" indent="-514350">
              <a:buFont typeface="+mj-lt"/>
              <a:buAutoNum type="arabicPeriod"/>
            </a:pPr>
            <a:r>
              <a:rPr lang="cs-CZ" sz="2800" dirty="0"/>
              <a:t>Vybereme vhodný test</a:t>
            </a:r>
          </a:p>
          <a:p>
            <a:pPr marL="514350" lvl="0" indent="-514350">
              <a:buFont typeface="+mj-lt"/>
              <a:buAutoNum type="arabicPeriod"/>
            </a:pPr>
            <a:r>
              <a:rPr lang="cs-CZ" sz="2800" b="1" dirty="0">
                <a:solidFill>
                  <a:srgbClr val="C00000"/>
                </a:solidFill>
              </a:rPr>
              <a:t>Ověříme, zda jsou splněny podmínky pro použití testu</a:t>
            </a:r>
          </a:p>
          <a:p>
            <a:pPr marL="514350" lvl="0" indent="-514350">
              <a:buFont typeface="+mj-lt"/>
              <a:buAutoNum type="arabicPeriod"/>
            </a:pPr>
            <a:r>
              <a:rPr lang="cs-CZ" sz="2800" dirty="0"/>
              <a:t>Vypočítáme testovací charakteristiku</a:t>
            </a:r>
          </a:p>
          <a:p>
            <a:pPr marL="514350" lvl="0" indent="-514350">
              <a:buFont typeface="+mj-lt"/>
              <a:buAutoNum type="arabicPeriod"/>
            </a:pPr>
            <a:r>
              <a:rPr lang="cs-CZ" sz="2800" dirty="0"/>
              <a:t>Srovnáme ji s odpovídajícími kritickými hodnotami</a:t>
            </a:r>
          </a:p>
          <a:p>
            <a:pPr marL="514350" lvl="0" indent="-514350">
              <a:buFont typeface="+mj-lt"/>
              <a:buAutoNum type="arabicPeriod"/>
            </a:pPr>
            <a:r>
              <a:rPr lang="cs-CZ" sz="2800" dirty="0"/>
              <a:t>Zamítneme nebo nezamítneme nulovou hypotézu</a:t>
            </a:r>
          </a:p>
          <a:p>
            <a:pPr marL="514350" indent="-514350">
              <a:buFont typeface="+mj-lt"/>
              <a:buAutoNum type="arabicPeriod"/>
            </a:pPr>
            <a:r>
              <a:rPr lang="cs-CZ" sz="2800" dirty="0"/>
              <a:t>Výsledky interpretujeme</a:t>
            </a:r>
          </a:p>
        </p:txBody>
      </p:sp>
      <p:sp>
        <p:nvSpPr>
          <p:cNvPr id="4" name="Zástupný symbol pro obsah 2"/>
          <p:cNvSpPr txBox="1">
            <a:spLocks/>
          </p:cNvSpPr>
          <p:nvPr/>
        </p:nvSpPr>
        <p:spPr>
          <a:xfrm>
            <a:off x="609600" y="1223946"/>
            <a:ext cx="8229600" cy="5286412"/>
          </a:xfrm>
          <a:prstGeom prst="rect">
            <a:avLst/>
          </a:prstGeom>
        </p:spPr>
        <p:txBody>
          <a:bodyPr vert="horz" lIns="91440" tIns="45720" rIns="91440" bIns="45720" rtlCol="0">
            <a:normAutofit/>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cs-CZ" sz="3200" b="0" i="0" u="none" strike="noStrike" kern="1200" cap="none" spc="0" normalizeH="0" baseline="0" noProof="0" dirty="0" smtClean="0">
              <a:ln>
                <a:noFill/>
              </a:ln>
              <a:solidFill>
                <a:schemeClr val="tx1"/>
              </a:solidFill>
              <a:effectLst/>
              <a:uLnTx/>
              <a:uFillTx/>
              <a:latin typeface="+mn-lt"/>
              <a:ea typeface="+mn-ea"/>
              <a:cs typeface="+mn-cs"/>
            </a:endParaRPr>
          </a:p>
        </p:txBody>
      </p:sp>
    </p:spTree>
    <p:extLst>
      <p:ext uri="{BB962C8B-B14F-4D97-AF65-F5344CB8AC3E}">
        <p14:creationId xmlns:p14="http://schemas.microsoft.com/office/powerpoint/2010/main" val="176027258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51520" y="116632"/>
            <a:ext cx="8478684" cy="1143000"/>
          </a:xfrm>
        </p:spPr>
        <p:txBody>
          <a:bodyPr>
            <a:noAutofit/>
          </a:bodyPr>
          <a:lstStyle/>
          <a:p>
            <a:r>
              <a:rPr lang="cs-CZ" sz="3600" b="1" dirty="0" smtClean="0">
                <a:solidFill>
                  <a:srgbClr val="0000CC"/>
                </a:solidFill>
              </a:rPr>
              <a:t>PODMÍNKY PRO POUŽITÍ TESTU</a:t>
            </a:r>
            <a:endParaRPr lang="cs-CZ" sz="3600" b="1" dirty="0">
              <a:solidFill>
                <a:srgbClr val="0000CC"/>
              </a:solidFill>
            </a:endParaRPr>
          </a:p>
        </p:txBody>
      </p:sp>
      <p:sp>
        <p:nvSpPr>
          <p:cNvPr id="3" name="Zástupný symbol pro obsah 2"/>
          <p:cNvSpPr>
            <a:spLocks noGrp="1"/>
          </p:cNvSpPr>
          <p:nvPr>
            <p:ph idx="1"/>
          </p:nvPr>
        </p:nvSpPr>
        <p:spPr>
          <a:xfrm>
            <a:off x="395536" y="1124744"/>
            <a:ext cx="8229600" cy="4900634"/>
          </a:xfrm>
        </p:spPr>
        <p:txBody>
          <a:bodyPr>
            <a:normAutofit lnSpcReduction="10000"/>
          </a:bodyPr>
          <a:lstStyle/>
          <a:p>
            <a:pPr marL="0" indent="0">
              <a:buNone/>
            </a:pPr>
            <a:r>
              <a:rPr lang="cs-CZ" sz="2600" b="1" dirty="0" smtClean="0">
                <a:solidFill>
                  <a:srgbClr val="C00000"/>
                </a:solidFill>
              </a:rPr>
              <a:t>Podmínky pro použití u-testu pro srovnávání průměrů:</a:t>
            </a:r>
          </a:p>
          <a:p>
            <a:pPr algn="ctr">
              <a:buNone/>
            </a:pPr>
            <a:endParaRPr lang="cs-CZ" sz="2600" b="1" dirty="0" smtClean="0">
              <a:solidFill>
                <a:srgbClr val="C00000"/>
              </a:solidFill>
            </a:endParaRPr>
          </a:p>
          <a:p>
            <a:pPr marL="514350" indent="-514350">
              <a:buFont typeface="+mj-lt"/>
              <a:buAutoNum type="arabicPeriod"/>
            </a:pPr>
            <a:r>
              <a:rPr lang="cs-CZ" sz="2600" b="1" dirty="0" smtClean="0"/>
              <a:t>n</a:t>
            </a:r>
            <a:r>
              <a:rPr lang="cs-CZ" sz="2600" b="1" baseline="-25000" dirty="0" smtClean="0"/>
              <a:t>1 </a:t>
            </a:r>
            <a:r>
              <a:rPr lang="cs-CZ" sz="2600" b="1" dirty="0" smtClean="0"/>
              <a:t>&gt; 30, n</a:t>
            </a:r>
            <a:r>
              <a:rPr lang="cs-CZ" sz="2600" b="1" baseline="-25000" dirty="0" smtClean="0"/>
              <a:t>2 </a:t>
            </a:r>
            <a:r>
              <a:rPr lang="cs-CZ" sz="2600" b="1" dirty="0" smtClean="0"/>
              <a:t>&gt; 30</a:t>
            </a:r>
          </a:p>
          <a:p>
            <a:pPr marL="914400" lvl="1" indent="-514350"/>
            <a:r>
              <a:rPr lang="cs-CZ" sz="2200" dirty="0" smtClean="0"/>
              <a:t>pro menší soubory Studentův t-test  (vypočítáme testovací charakteristiku </a:t>
            </a:r>
            <a:r>
              <a:rPr lang="cs-CZ" sz="2200" b="1" dirty="0" smtClean="0"/>
              <a:t>t </a:t>
            </a:r>
            <a:r>
              <a:rPr lang="cs-CZ" sz="2200" dirty="0" smtClean="0"/>
              <a:t>a srovnáme ji s kritickými hodnotami Studentova rozdělení – viz skripta str. 41).</a:t>
            </a:r>
          </a:p>
          <a:p>
            <a:pPr marL="514350" indent="-514350">
              <a:buFont typeface="+mj-lt"/>
              <a:buAutoNum type="arabicPeriod"/>
            </a:pPr>
            <a:r>
              <a:rPr lang="cs-CZ" sz="2600" b="1" dirty="0" smtClean="0"/>
              <a:t>nezávislé výběry </a:t>
            </a:r>
            <a:r>
              <a:rPr lang="cs-CZ" sz="2600" dirty="0" smtClean="0"/>
              <a:t>(hodnoty ve srovnávaných souborech se vzájemně neovlivňují)</a:t>
            </a:r>
          </a:p>
          <a:p>
            <a:pPr marL="914400" lvl="1" indent="-514350"/>
            <a:r>
              <a:rPr lang="cs-CZ" sz="2200" dirty="0" smtClean="0"/>
              <a:t>testy pro párované hodnoty </a:t>
            </a:r>
          </a:p>
          <a:p>
            <a:pPr marL="514350" indent="-514350">
              <a:buFont typeface="+mj-lt"/>
              <a:buAutoNum type="arabicPeriod"/>
            </a:pPr>
            <a:r>
              <a:rPr lang="cs-CZ" sz="2600" b="1" dirty="0" smtClean="0"/>
              <a:t>stejné rozptyly</a:t>
            </a:r>
          </a:p>
          <a:p>
            <a:pPr marL="914400" lvl="1" indent="-514350"/>
            <a:r>
              <a:rPr lang="cs-CZ" sz="2200" dirty="0" smtClean="0"/>
              <a:t>neliší se významně (F-test)</a:t>
            </a:r>
          </a:p>
          <a:p>
            <a:pPr>
              <a:buNone/>
            </a:pPr>
            <a:endParaRPr lang="cs-CZ"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28596" y="1357298"/>
            <a:ext cx="8229600" cy="142876"/>
          </a:xfrm>
        </p:spPr>
        <p:txBody>
          <a:bodyPr>
            <a:normAutofit fontScale="90000"/>
          </a:bodyPr>
          <a:lstStyle/>
          <a:p>
            <a:pPr algn="l"/>
            <a:r>
              <a:rPr lang="cs-CZ" sz="3600" b="1" dirty="0" smtClean="0">
                <a:solidFill>
                  <a:srgbClr val="C00000"/>
                </a:solidFill>
              </a:rPr>
              <a:t>Příklad 1: SROVNÁVÁNÍ PRŮMĚRŮ</a:t>
            </a:r>
            <a:r>
              <a:rPr lang="cs-CZ" sz="3600" dirty="0" smtClean="0">
                <a:solidFill>
                  <a:srgbClr val="C00000"/>
                </a:solidFill>
              </a:rPr>
              <a:t/>
            </a:r>
            <a:br>
              <a:rPr lang="cs-CZ" sz="3600" dirty="0" smtClean="0">
                <a:solidFill>
                  <a:srgbClr val="C00000"/>
                </a:solidFill>
              </a:rPr>
            </a:br>
            <a:r>
              <a:rPr lang="cs-CZ" b="1" dirty="0" smtClean="0">
                <a:solidFill>
                  <a:srgbClr val="0000CC"/>
                </a:solidFill>
              </a:rPr>
              <a:t> </a:t>
            </a:r>
            <a:r>
              <a:rPr lang="cs-CZ" dirty="0" smtClean="0">
                <a:solidFill>
                  <a:srgbClr val="0000CC"/>
                </a:solidFill>
              </a:rPr>
              <a:t/>
            </a:r>
            <a:br>
              <a:rPr lang="cs-CZ" dirty="0" smtClean="0">
                <a:solidFill>
                  <a:srgbClr val="0000CC"/>
                </a:solidFill>
              </a:rPr>
            </a:br>
            <a:endParaRPr lang="cs-CZ" dirty="0">
              <a:solidFill>
                <a:srgbClr val="0000CC"/>
              </a:solidFill>
            </a:endParaRPr>
          </a:p>
        </p:txBody>
      </p:sp>
      <p:sp>
        <p:nvSpPr>
          <p:cNvPr id="3" name="Zástupný symbol pro obsah 2"/>
          <p:cNvSpPr>
            <a:spLocks noGrp="1"/>
          </p:cNvSpPr>
          <p:nvPr>
            <p:ph idx="1"/>
          </p:nvPr>
        </p:nvSpPr>
        <p:spPr>
          <a:xfrm>
            <a:off x="428596" y="1428736"/>
            <a:ext cx="8319868" cy="5268931"/>
          </a:xfrm>
        </p:spPr>
        <p:txBody>
          <a:bodyPr>
            <a:normAutofit/>
          </a:bodyPr>
          <a:lstStyle/>
          <a:p>
            <a:pPr marL="0">
              <a:buNone/>
            </a:pPr>
            <a:r>
              <a:rPr lang="cs-CZ" sz="2400" b="1" dirty="0"/>
              <a:t>Jsou rozdíly v průměrné hladině cholesterolu v různých věkových skupinách tak velké, že je pro její hodnocení vhodné používat různé normy?</a:t>
            </a:r>
          </a:p>
          <a:p>
            <a:pPr marL="0">
              <a:buNone/>
            </a:pPr>
            <a:endParaRPr lang="cs-CZ" sz="2400" b="1" dirty="0"/>
          </a:p>
          <a:p>
            <a:pPr>
              <a:buNone/>
            </a:pPr>
            <a:r>
              <a:rPr lang="cs-CZ" sz="2400" dirty="0">
                <a:solidFill>
                  <a:srgbClr val="C00000"/>
                </a:solidFill>
              </a:rPr>
              <a:t>Muži 20-30 let:  </a:t>
            </a:r>
            <a:r>
              <a:rPr lang="cs-CZ" sz="2400" dirty="0"/>
              <a:t>n</a:t>
            </a:r>
            <a:r>
              <a:rPr lang="cs-CZ" sz="2400" baseline="-25000" dirty="0"/>
              <a:t>1</a:t>
            </a:r>
            <a:r>
              <a:rPr lang="cs-CZ" sz="2400" dirty="0"/>
              <a:t> = 50   m</a:t>
            </a:r>
            <a:r>
              <a:rPr lang="cs-CZ" sz="2400" baseline="-25000" dirty="0"/>
              <a:t>1</a:t>
            </a:r>
            <a:r>
              <a:rPr lang="cs-CZ" sz="2400" dirty="0"/>
              <a:t> = 4,57   s</a:t>
            </a:r>
            <a:r>
              <a:rPr lang="cs-CZ" sz="2400" baseline="-25000" dirty="0"/>
              <a:t>1</a:t>
            </a:r>
            <a:r>
              <a:rPr lang="cs-CZ" sz="2400" dirty="0"/>
              <a:t> = 0,70    SE</a:t>
            </a:r>
            <a:r>
              <a:rPr lang="cs-CZ" sz="2400" baseline="-25000" dirty="0"/>
              <a:t>1</a:t>
            </a:r>
            <a:r>
              <a:rPr lang="cs-CZ" sz="2400" dirty="0"/>
              <a:t> = 0,10</a:t>
            </a:r>
          </a:p>
          <a:p>
            <a:pPr>
              <a:buNone/>
            </a:pPr>
            <a:r>
              <a:rPr lang="cs-CZ" sz="2400" dirty="0">
                <a:solidFill>
                  <a:srgbClr val="C00000"/>
                </a:solidFill>
              </a:rPr>
              <a:t>Muži 40-50 let:</a:t>
            </a:r>
            <a:r>
              <a:rPr lang="cs-CZ" sz="2400" dirty="0">
                <a:solidFill>
                  <a:srgbClr val="92D050"/>
                </a:solidFill>
              </a:rPr>
              <a:t>  </a:t>
            </a:r>
            <a:r>
              <a:rPr lang="cs-CZ" sz="2400" dirty="0"/>
              <a:t>n</a:t>
            </a:r>
            <a:r>
              <a:rPr lang="cs-CZ" sz="2400" baseline="-25000" dirty="0"/>
              <a:t>2</a:t>
            </a:r>
            <a:r>
              <a:rPr lang="cs-CZ" sz="2400" dirty="0"/>
              <a:t>= 60    m</a:t>
            </a:r>
            <a:r>
              <a:rPr lang="cs-CZ" sz="2400" baseline="-25000" dirty="0"/>
              <a:t>2</a:t>
            </a:r>
            <a:r>
              <a:rPr lang="cs-CZ" sz="2400" dirty="0"/>
              <a:t> = 5,42   s</a:t>
            </a:r>
            <a:r>
              <a:rPr lang="cs-CZ" sz="2400" baseline="-25000" dirty="0"/>
              <a:t>2</a:t>
            </a:r>
            <a:r>
              <a:rPr lang="cs-CZ" sz="2400" dirty="0"/>
              <a:t> = 0,85    SE</a:t>
            </a:r>
            <a:r>
              <a:rPr lang="cs-CZ" sz="2400" baseline="-25000" dirty="0"/>
              <a:t>2</a:t>
            </a:r>
            <a:r>
              <a:rPr lang="cs-CZ" sz="2400" dirty="0"/>
              <a:t> = 0,11</a:t>
            </a:r>
          </a:p>
          <a:p>
            <a:pPr marL="0">
              <a:spcBef>
                <a:spcPts val="0"/>
              </a:spcBef>
              <a:buNone/>
            </a:pPr>
            <a:endParaRPr lang="cs-CZ" sz="2400" dirty="0" smtClean="0"/>
          </a:p>
          <a:p>
            <a:pPr marL="0">
              <a:spcBef>
                <a:spcPts val="0"/>
              </a:spcBef>
              <a:buNone/>
            </a:pPr>
            <a:r>
              <a:rPr lang="cs-CZ" sz="2400" b="1" dirty="0" smtClean="0">
                <a:solidFill>
                  <a:srgbClr val="C00000"/>
                </a:solidFill>
              </a:rPr>
              <a:t>4. Ověření podmínek pro použití u-testu:</a:t>
            </a:r>
          </a:p>
          <a:p>
            <a:pPr marL="0">
              <a:spcBef>
                <a:spcPts val="0"/>
              </a:spcBef>
              <a:buNone/>
            </a:pPr>
            <a:endParaRPr lang="cs-CZ" sz="2400" b="1" dirty="0" smtClean="0">
              <a:solidFill>
                <a:srgbClr val="C00000"/>
              </a:solidFill>
            </a:endParaRPr>
          </a:p>
          <a:p>
            <a:pPr marL="114300" indent="-457200">
              <a:spcBef>
                <a:spcPts val="0"/>
              </a:spcBef>
              <a:buFont typeface="+mj-lt"/>
              <a:buAutoNum type="arabicPeriod"/>
            </a:pPr>
            <a:r>
              <a:rPr lang="cs-CZ" sz="2400" b="1" dirty="0" smtClean="0"/>
              <a:t>50 &gt; 30;	 60 &gt; 30 </a:t>
            </a:r>
          </a:p>
          <a:p>
            <a:pPr marL="114300" indent="-457200">
              <a:spcBef>
                <a:spcPts val="0"/>
              </a:spcBef>
              <a:buFont typeface="+mj-lt"/>
              <a:buAutoNum type="arabicPeriod"/>
            </a:pPr>
            <a:r>
              <a:rPr lang="cs-CZ" sz="2400" b="1" dirty="0" smtClean="0"/>
              <a:t>soubory jsou nezávislé</a:t>
            </a:r>
          </a:p>
          <a:p>
            <a:pPr marL="114300" indent="-457200">
              <a:spcBef>
                <a:spcPts val="0"/>
              </a:spcBef>
              <a:buFont typeface="+mj-lt"/>
              <a:buAutoNum type="arabicPeriod"/>
            </a:pPr>
            <a:r>
              <a:rPr lang="cs-CZ" sz="2400" b="1" dirty="0" smtClean="0"/>
              <a:t>předpokládáme stejné rozptyly	</a:t>
            </a:r>
          </a:p>
        </p:txBody>
      </p:sp>
      <p:sp>
        <p:nvSpPr>
          <p:cNvPr id="4" name="Obdélník 3"/>
          <p:cNvSpPr/>
          <p:nvPr/>
        </p:nvSpPr>
        <p:spPr>
          <a:xfrm>
            <a:off x="395536" y="4221088"/>
            <a:ext cx="8280920" cy="2088232"/>
          </a:xfrm>
          <a:prstGeom prst="rect">
            <a:avLst/>
          </a:prstGeom>
          <a:noFill/>
          <a:ln w="50800">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07504" y="476672"/>
            <a:ext cx="8928992" cy="857256"/>
          </a:xfrm>
        </p:spPr>
        <p:txBody>
          <a:bodyPr>
            <a:noAutofit/>
          </a:bodyPr>
          <a:lstStyle/>
          <a:p>
            <a:r>
              <a:rPr lang="cs-CZ" sz="3200" b="1" dirty="0">
                <a:solidFill>
                  <a:srgbClr val="0000CC"/>
                </a:solidFill>
              </a:rPr>
              <a:t>TESTOVÁNÍ STATISTICKÝCH HYPOTÉZ</a:t>
            </a:r>
            <a:r>
              <a:rPr lang="cs-CZ" sz="3200" dirty="0">
                <a:solidFill>
                  <a:srgbClr val="0000CC"/>
                </a:solidFill>
              </a:rPr>
              <a:t/>
            </a:r>
            <a:br>
              <a:rPr lang="cs-CZ" sz="3200" dirty="0">
                <a:solidFill>
                  <a:srgbClr val="0000CC"/>
                </a:solidFill>
              </a:rPr>
            </a:br>
            <a:endParaRPr lang="cs-CZ" sz="3200" dirty="0">
              <a:solidFill>
                <a:srgbClr val="0000CC"/>
              </a:solidFill>
            </a:endParaRPr>
          </a:p>
        </p:txBody>
      </p:sp>
      <p:sp>
        <p:nvSpPr>
          <p:cNvPr id="3" name="Zástupný symbol pro obsah 2"/>
          <p:cNvSpPr>
            <a:spLocks noGrp="1"/>
          </p:cNvSpPr>
          <p:nvPr>
            <p:ph idx="1"/>
          </p:nvPr>
        </p:nvSpPr>
        <p:spPr>
          <a:xfrm>
            <a:off x="395536" y="1196752"/>
            <a:ext cx="8443664" cy="5286412"/>
          </a:xfrm>
        </p:spPr>
        <p:txBody>
          <a:bodyPr>
            <a:noAutofit/>
          </a:bodyPr>
          <a:lstStyle/>
          <a:p>
            <a:pPr marL="514350" lvl="0" indent="-514350">
              <a:buFont typeface="+mj-lt"/>
              <a:buAutoNum type="arabicPeriod"/>
            </a:pPr>
            <a:r>
              <a:rPr lang="cs-CZ" sz="2800" dirty="0"/>
              <a:t>Stanovíme nulovou a alternativní hypotézu</a:t>
            </a:r>
          </a:p>
          <a:p>
            <a:pPr marL="514350" lvl="0" indent="-514350">
              <a:buFont typeface="+mj-lt"/>
              <a:buAutoNum type="arabicPeriod"/>
            </a:pPr>
            <a:r>
              <a:rPr lang="cs-CZ" sz="2800" dirty="0"/>
              <a:t>Zvolíme hladinu významnosti</a:t>
            </a:r>
          </a:p>
          <a:p>
            <a:pPr marL="514350" lvl="0" indent="-514350">
              <a:buFont typeface="+mj-lt"/>
              <a:buAutoNum type="arabicPeriod"/>
            </a:pPr>
            <a:r>
              <a:rPr lang="cs-CZ" sz="2800" dirty="0"/>
              <a:t>Vybereme vhodný test</a:t>
            </a:r>
          </a:p>
          <a:p>
            <a:pPr marL="514350" lvl="0" indent="-514350">
              <a:buFont typeface="+mj-lt"/>
              <a:buAutoNum type="arabicPeriod"/>
            </a:pPr>
            <a:r>
              <a:rPr lang="cs-CZ" sz="2800" dirty="0"/>
              <a:t>Ověříme, zda jsou splněny podmínky pro použití testu</a:t>
            </a:r>
          </a:p>
          <a:p>
            <a:pPr marL="514350" lvl="0" indent="-514350">
              <a:buFont typeface="+mj-lt"/>
              <a:buAutoNum type="arabicPeriod"/>
            </a:pPr>
            <a:r>
              <a:rPr lang="cs-CZ" sz="2800" b="1" dirty="0">
                <a:solidFill>
                  <a:srgbClr val="C00000"/>
                </a:solidFill>
              </a:rPr>
              <a:t>Vypočítáme testovací charakteristiku</a:t>
            </a:r>
          </a:p>
          <a:p>
            <a:pPr marL="514350" lvl="0" indent="-514350">
              <a:buFont typeface="+mj-lt"/>
              <a:buAutoNum type="arabicPeriod"/>
            </a:pPr>
            <a:r>
              <a:rPr lang="cs-CZ" sz="2800" dirty="0"/>
              <a:t>Srovnáme ji s odpovídajícími kritickými hodnotami</a:t>
            </a:r>
          </a:p>
          <a:p>
            <a:pPr marL="514350" lvl="0" indent="-514350">
              <a:buFont typeface="+mj-lt"/>
              <a:buAutoNum type="arabicPeriod"/>
            </a:pPr>
            <a:r>
              <a:rPr lang="cs-CZ" sz="2800" dirty="0"/>
              <a:t>Zamítneme nebo nezamítneme nulovou hypotézu</a:t>
            </a:r>
          </a:p>
          <a:p>
            <a:pPr marL="514350" indent="-514350">
              <a:buFont typeface="+mj-lt"/>
              <a:buAutoNum type="arabicPeriod"/>
            </a:pPr>
            <a:r>
              <a:rPr lang="cs-CZ" sz="2800" dirty="0"/>
              <a:t>Výsledky interpretujeme</a:t>
            </a:r>
          </a:p>
        </p:txBody>
      </p:sp>
      <p:sp>
        <p:nvSpPr>
          <p:cNvPr id="4" name="Zástupný symbol pro obsah 2"/>
          <p:cNvSpPr txBox="1">
            <a:spLocks/>
          </p:cNvSpPr>
          <p:nvPr/>
        </p:nvSpPr>
        <p:spPr>
          <a:xfrm>
            <a:off x="609600" y="1223946"/>
            <a:ext cx="8229600" cy="5286412"/>
          </a:xfrm>
          <a:prstGeom prst="rect">
            <a:avLst/>
          </a:prstGeom>
        </p:spPr>
        <p:txBody>
          <a:bodyPr vert="horz" lIns="91440" tIns="45720" rIns="91440" bIns="45720" rtlCol="0">
            <a:normAutofit/>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cs-CZ" sz="3200" b="0" i="0" u="none" strike="noStrike" kern="1200" cap="none" spc="0" normalizeH="0" baseline="0" noProof="0" dirty="0" smtClean="0">
              <a:ln>
                <a:noFill/>
              </a:ln>
              <a:solidFill>
                <a:schemeClr val="tx1"/>
              </a:solidFill>
              <a:effectLst/>
              <a:uLnTx/>
              <a:uFillTx/>
              <a:latin typeface="+mn-lt"/>
              <a:ea typeface="+mn-ea"/>
              <a:cs typeface="+mn-cs"/>
            </a:endParaRPr>
          </a:p>
        </p:txBody>
      </p:sp>
    </p:spTree>
    <p:extLst>
      <p:ext uri="{BB962C8B-B14F-4D97-AF65-F5344CB8AC3E}">
        <p14:creationId xmlns:p14="http://schemas.microsoft.com/office/powerpoint/2010/main" val="343041288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Autofit/>
          </a:bodyPr>
          <a:lstStyle/>
          <a:p>
            <a:r>
              <a:rPr lang="cs-CZ" sz="3600" b="1" dirty="0">
                <a:solidFill>
                  <a:srgbClr val="0000CC"/>
                </a:solidFill>
              </a:rPr>
              <a:t>TESTOVACÍ CHARAKTERISTIKA</a:t>
            </a:r>
            <a:r>
              <a:rPr lang="cs-CZ" sz="3600" dirty="0">
                <a:solidFill>
                  <a:srgbClr val="0000CC"/>
                </a:solidFill>
              </a:rPr>
              <a:t/>
            </a:r>
            <a:br>
              <a:rPr lang="cs-CZ" sz="3600" dirty="0">
                <a:solidFill>
                  <a:srgbClr val="0000CC"/>
                </a:solidFill>
              </a:rPr>
            </a:br>
            <a:endParaRPr lang="cs-CZ" sz="3600" dirty="0">
              <a:solidFill>
                <a:srgbClr val="0000CC"/>
              </a:solidFill>
            </a:endParaRPr>
          </a:p>
        </p:txBody>
      </p:sp>
      <p:sp>
        <p:nvSpPr>
          <p:cNvPr id="3" name="Zástupný symbol pro obsah 2"/>
          <p:cNvSpPr>
            <a:spLocks noGrp="1"/>
          </p:cNvSpPr>
          <p:nvPr>
            <p:ph idx="1"/>
          </p:nvPr>
        </p:nvSpPr>
        <p:spPr>
          <a:xfrm>
            <a:off x="457200" y="1000108"/>
            <a:ext cx="8229600" cy="5429288"/>
          </a:xfrm>
        </p:spPr>
        <p:txBody>
          <a:bodyPr>
            <a:normAutofit fontScale="77500" lnSpcReduction="20000"/>
          </a:bodyPr>
          <a:lstStyle/>
          <a:p>
            <a:pPr lvl="0"/>
            <a:r>
              <a:rPr lang="cs-CZ" dirty="0"/>
              <a:t>Testy významnosti  rozhodují mezi </a:t>
            </a:r>
            <a:r>
              <a:rPr lang="cs-CZ" b="1" dirty="0"/>
              <a:t>H</a:t>
            </a:r>
            <a:r>
              <a:rPr lang="cs-CZ" b="1" baseline="-25000" dirty="0"/>
              <a:t>0</a:t>
            </a:r>
            <a:r>
              <a:rPr lang="cs-CZ" dirty="0"/>
              <a:t> a </a:t>
            </a:r>
            <a:r>
              <a:rPr lang="cs-CZ" b="1" dirty="0"/>
              <a:t>H</a:t>
            </a:r>
            <a:r>
              <a:rPr lang="cs-CZ" b="1" baseline="-25000" dirty="0"/>
              <a:t>A</a:t>
            </a:r>
            <a:r>
              <a:rPr lang="cs-CZ" dirty="0"/>
              <a:t>, a to nejčastěji pomocí výpočtu tzv. </a:t>
            </a:r>
            <a:r>
              <a:rPr lang="cs-CZ" b="1" dirty="0"/>
              <a:t>testovací charakteristiky</a:t>
            </a:r>
            <a:endParaRPr lang="cs-CZ" dirty="0"/>
          </a:p>
          <a:p>
            <a:pPr>
              <a:buNone/>
            </a:pPr>
            <a:r>
              <a:rPr lang="cs-CZ" dirty="0"/>
              <a:t> </a:t>
            </a:r>
          </a:p>
          <a:p>
            <a:pPr lvl="0"/>
            <a:r>
              <a:rPr lang="cs-CZ" dirty="0" smtClean="0"/>
              <a:t>Vymezuje </a:t>
            </a:r>
            <a:r>
              <a:rPr lang="cs-CZ" b="1" dirty="0">
                <a:solidFill>
                  <a:srgbClr val="C00000"/>
                </a:solidFill>
              </a:rPr>
              <a:t>obor hodnot pro zamítnutí a</a:t>
            </a:r>
            <a:r>
              <a:rPr lang="cs-CZ" dirty="0">
                <a:solidFill>
                  <a:srgbClr val="C00000"/>
                </a:solidFill>
              </a:rPr>
              <a:t> </a:t>
            </a:r>
            <a:r>
              <a:rPr lang="cs-CZ" dirty="0"/>
              <a:t>obor hodnot pro </a:t>
            </a:r>
            <a:r>
              <a:rPr lang="cs-CZ" b="1" dirty="0">
                <a:solidFill>
                  <a:srgbClr val="C00000"/>
                </a:solidFill>
              </a:rPr>
              <a:t>nezamítnutí H</a:t>
            </a:r>
            <a:r>
              <a:rPr lang="cs-CZ" b="1" baseline="-25000" dirty="0">
                <a:solidFill>
                  <a:srgbClr val="C00000"/>
                </a:solidFill>
              </a:rPr>
              <a:t>0</a:t>
            </a:r>
            <a:r>
              <a:rPr lang="cs-CZ" dirty="0"/>
              <a:t>.</a:t>
            </a:r>
          </a:p>
          <a:p>
            <a:pPr>
              <a:buNone/>
            </a:pPr>
            <a:r>
              <a:rPr lang="cs-CZ" dirty="0"/>
              <a:t> </a:t>
            </a:r>
          </a:p>
          <a:p>
            <a:pPr lvl="0"/>
            <a:r>
              <a:rPr lang="cs-CZ" dirty="0"/>
              <a:t>Pro stanovení takových oborů hodnot je nezbytné, aby měla některé ze známých teoretických rozdělení – umožní to stanovení tzv. </a:t>
            </a:r>
            <a:r>
              <a:rPr lang="cs-CZ" b="1" dirty="0">
                <a:solidFill>
                  <a:srgbClr val="C00000"/>
                </a:solidFill>
              </a:rPr>
              <a:t>kritických hodnot</a:t>
            </a:r>
            <a:r>
              <a:rPr lang="cs-CZ" b="1" dirty="0"/>
              <a:t>.</a:t>
            </a:r>
            <a:endParaRPr lang="cs-CZ" dirty="0"/>
          </a:p>
          <a:p>
            <a:pPr>
              <a:buNone/>
            </a:pPr>
            <a:r>
              <a:rPr lang="cs-CZ" dirty="0"/>
              <a:t> </a:t>
            </a:r>
          </a:p>
          <a:p>
            <a:pPr lvl="0"/>
            <a:r>
              <a:rPr lang="cs-CZ" dirty="0"/>
              <a:t>Kritické hodnoty vymezují </a:t>
            </a:r>
            <a:r>
              <a:rPr lang="cs-CZ" b="1" dirty="0">
                <a:solidFill>
                  <a:srgbClr val="C00000"/>
                </a:solidFill>
              </a:rPr>
              <a:t>interval spolehlivosti</a:t>
            </a:r>
            <a:r>
              <a:rPr lang="cs-CZ" dirty="0">
                <a:solidFill>
                  <a:srgbClr val="C00000"/>
                </a:solidFill>
              </a:rPr>
              <a:t>, jenž je mírou vzdálenosti od 0</a:t>
            </a:r>
            <a:r>
              <a:rPr lang="cs-CZ" dirty="0"/>
              <a:t>. Leží-li hodnota testovací charakteristiky mimo tento interval, zamítáme H</a:t>
            </a:r>
            <a:r>
              <a:rPr lang="cs-CZ" baseline="-25000" dirty="0"/>
              <a:t>0.</a:t>
            </a:r>
            <a:endParaRPr lang="cs-CZ" dirty="0"/>
          </a:p>
          <a:p>
            <a:pPr>
              <a:buNone/>
            </a:pPr>
            <a:r>
              <a:rPr lang="cs-CZ" dirty="0"/>
              <a:t> </a:t>
            </a:r>
          </a:p>
          <a:p>
            <a:endParaRPr lang="cs-CZ"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4000" b="1" dirty="0" smtClean="0">
                <a:solidFill>
                  <a:srgbClr val="0000CC"/>
                </a:solidFill>
              </a:rPr>
              <a:t>VZDÁLENOST OD NULY</a:t>
            </a:r>
            <a:endParaRPr lang="cs-CZ" sz="4000" b="1" dirty="0">
              <a:solidFill>
                <a:srgbClr val="0000CC"/>
              </a:solidFill>
            </a:endParaRPr>
          </a:p>
        </p:txBody>
      </p:sp>
      <p:sp>
        <p:nvSpPr>
          <p:cNvPr id="3" name="Zástupný symbol pro obsah 2"/>
          <p:cNvSpPr>
            <a:spLocks noGrp="1"/>
          </p:cNvSpPr>
          <p:nvPr>
            <p:ph idx="1"/>
          </p:nvPr>
        </p:nvSpPr>
        <p:spPr/>
        <p:txBody>
          <a:bodyPr/>
          <a:lstStyle/>
          <a:p>
            <a:r>
              <a:rPr lang="cs-CZ" dirty="0" smtClean="0"/>
              <a:t>Pokud je rozdíl srovnávaných průměrů </a:t>
            </a:r>
            <a:r>
              <a:rPr lang="cs-CZ" b="1" dirty="0" smtClean="0">
                <a:solidFill>
                  <a:srgbClr val="C00000"/>
                </a:solidFill>
              </a:rPr>
              <a:t>„rozumně blízko nule“</a:t>
            </a:r>
            <a:r>
              <a:rPr lang="cs-CZ" dirty="0" smtClean="0"/>
              <a:t>, pak můžeme říct, že rozdíl vznikl náhodou a </a:t>
            </a:r>
            <a:r>
              <a:rPr lang="cs-CZ" b="1" dirty="0" smtClean="0">
                <a:solidFill>
                  <a:srgbClr val="C00000"/>
                </a:solidFill>
              </a:rPr>
              <a:t>nezamítáme nulovou hypotézu.</a:t>
            </a:r>
          </a:p>
          <a:p>
            <a:pPr>
              <a:buNone/>
            </a:pPr>
            <a:endParaRPr lang="cs-CZ" dirty="0" smtClean="0"/>
          </a:p>
          <a:p>
            <a:r>
              <a:rPr lang="cs-CZ" dirty="0" smtClean="0"/>
              <a:t>Je-li rozdíl </a:t>
            </a:r>
            <a:r>
              <a:rPr lang="cs-CZ" b="1" dirty="0" smtClean="0">
                <a:solidFill>
                  <a:srgbClr val="C00000"/>
                </a:solidFill>
              </a:rPr>
              <a:t>„hodně vzdálen od nuly“</a:t>
            </a:r>
            <a:r>
              <a:rPr lang="cs-CZ" dirty="0" smtClean="0"/>
              <a:t>, dáváme přednost alternativní hypotéze, tj. </a:t>
            </a:r>
            <a:r>
              <a:rPr lang="cs-CZ" b="1" dirty="0" smtClean="0">
                <a:solidFill>
                  <a:srgbClr val="C00000"/>
                </a:solidFill>
              </a:rPr>
              <a:t>zamítáme nulovou hypotézu</a:t>
            </a:r>
            <a:r>
              <a:rPr lang="cs-CZ" dirty="0" smtClean="0"/>
              <a:t>.</a:t>
            </a:r>
            <a:endParaRPr lang="cs-CZ"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4000" b="1" dirty="0" smtClean="0">
                <a:solidFill>
                  <a:srgbClr val="0000CC"/>
                </a:solidFill>
              </a:rPr>
              <a:t>VZDÁLENOST OD NULY</a:t>
            </a:r>
            <a:endParaRPr lang="cs-CZ" sz="4000" b="1" dirty="0"/>
          </a:p>
        </p:txBody>
      </p:sp>
      <p:sp>
        <p:nvSpPr>
          <p:cNvPr id="3" name="Zástupný symbol pro obsah 2"/>
          <p:cNvSpPr>
            <a:spLocks noGrp="1"/>
          </p:cNvSpPr>
          <p:nvPr>
            <p:ph idx="1"/>
          </p:nvPr>
        </p:nvSpPr>
        <p:spPr>
          <a:xfrm>
            <a:off x="457200" y="1357298"/>
            <a:ext cx="8229600" cy="5072098"/>
          </a:xfrm>
        </p:spPr>
        <p:txBody>
          <a:bodyPr/>
          <a:lstStyle/>
          <a:p>
            <a:pPr>
              <a:buNone/>
            </a:pPr>
            <a:r>
              <a:rPr lang="cs-CZ" sz="2600" b="1" dirty="0" smtClean="0"/>
              <a:t>Chyba rozdílu průměrů</a:t>
            </a:r>
          </a:p>
          <a:p>
            <a:r>
              <a:rPr lang="cs-CZ" sz="2600" dirty="0" smtClean="0"/>
              <a:t>Rozdíly průměrů mají normální rozdělení                                                                                                                                                                                                                                                                                                                                                                                                                                                                                                                                                                                                                                                                                                                                                                                                                                                                                                                                                                                                                                                                                                                                                                                                                                                                                                                                                                                                                                                                                                         s parametry </a:t>
            </a:r>
            <a:r>
              <a:rPr lang="el-GR" sz="2600" b="1" dirty="0" smtClean="0"/>
              <a:t>μ</a:t>
            </a:r>
            <a:r>
              <a:rPr lang="cs-CZ" sz="2600" b="1" dirty="0" smtClean="0"/>
              <a:t> </a:t>
            </a:r>
            <a:r>
              <a:rPr lang="cs-CZ" sz="2600" dirty="0" smtClean="0"/>
              <a:t>a </a:t>
            </a:r>
            <a:r>
              <a:rPr lang="el-GR" sz="2600" b="1" dirty="0" smtClean="0"/>
              <a:t>σ</a:t>
            </a:r>
            <a:r>
              <a:rPr lang="cs-CZ" sz="2600" dirty="0" smtClean="0"/>
              <a:t>; </a:t>
            </a:r>
            <a:r>
              <a:rPr lang="el-GR" sz="2600" dirty="0" smtClean="0"/>
              <a:t>σ</a:t>
            </a:r>
            <a:r>
              <a:rPr lang="cs-CZ" sz="2600" dirty="0" smtClean="0"/>
              <a:t> odhadujeme pomocí SE</a:t>
            </a:r>
          </a:p>
          <a:p>
            <a:pPr marL="0" indent="0">
              <a:buNone/>
            </a:pPr>
            <a:endParaRPr lang="cs-CZ" sz="1400" b="1" dirty="0" smtClean="0"/>
          </a:p>
          <a:p>
            <a:r>
              <a:rPr lang="cs-CZ" sz="2600" b="1" dirty="0" smtClean="0"/>
              <a:t> SE</a:t>
            </a:r>
            <a:r>
              <a:rPr lang="cs-CZ" sz="2600" b="1" baseline="-25000" dirty="0" smtClean="0"/>
              <a:t>m</a:t>
            </a:r>
            <a:r>
              <a:rPr lang="cs-CZ" sz="2600" b="1" baseline="-50000" dirty="0" smtClean="0"/>
              <a:t>1</a:t>
            </a:r>
            <a:r>
              <a:rPr lang="cs-CZ" sz="2600" b="1" baseline="-25000" dirty="0" smtClean="0"/>
              <a:t>-m</a:t>
            </a:r>
            <a:r>
              <a:rPr lang="cs-CZ" sz="2600" b="1" baseline="-50000" dirty="0" smtClean="0"/>
              <a:t>2</a:t>
            </a:r>
            <a:r>
              <a:rPr lang="cs-CZ" sz="2600" dirty="0" smtClean="0"/>
              <a:t> = chyba rozdílu průměrů (m</a:t>
            </a:r>
            <a:r>
              <a:rPr lang="cs-CZ" sz="2600" baseline="-25000" dirty="0" smtClean="0"/>
              <a:t>1</a:t>
            </a:r>
            <a:r>
              <a:rPr lang="cs-CZ" sz="2600" dirty="0" smtClean="0"/>
              <a:t> – m</a:t>
            </a:r>
            <a:r>
              <a:rPr lang="cs-CZ" sz="2600" baseline="-25000" dirty="0" smtClean="0"/>
              <a:t>2</a:t>
            </a:r>
            <a:r>
              <a:rPr lang="cs-CZ" sz="2600" dirty="0" smtClean="0"/>
              <a:t>), přičemž pro nezávislé výběry platí:                                	</a:t>
            </a:r>
            <a:r>
              <a:rPr lang="cs-CZ" sz="2600" b="1" dirty="0" smtClean="0">
                <a:solidFill>
                  <a:srgbClr val="C00000"/>
                </a:solidFill>
              </a:rPr>
              <a:t>SE</a:t>
            </a:r>
            <a:r>
              <a:rPr lang="cs-CZ" sz="2600" baseline="30000" dirty="0" smtClean="0">
                <a:solidFill>
                  <a:srgbClr val="C00000"/>
                </a:solidFill>
              </a:rPr>
              <a:t>2</a:t>
            </a:r>
            <a:r>
              <a:rPr lang="cs-CZ" sz="2600" b="1" baseline="-25000" dirty="0" smtClean="0">
                <a:solidFill>
                  <a:srgbClr val="C00000"/>
                </a:solidFill>
              </a:rPr>
              <a:t>m</a:t>
            </a:r>
            <a:r>
              <a:rPr lang="cs-CZ" sz="2600" b="1" baseline="-50000" dirty="0" smtClean="0">
                <a:solidFill>
                  <a:srgbClr val="C00000"/>
                </a:solidFill>
              </a:rPr>
              <a:t>1</a:t>
            </a:r>
            <a:r>
              <a:rPr lang="cs-CZ" sz="2600" b="1" baseline="-25000" dirty="0" smtClean="0">
                <a:solidFill>
                  <a:srgbClr val="C00000"/>
                </a:solidFill>
              </a:rPr>
              <a:t>-m</a:t>
            </a:r>
            <a:r>
              <a:rPr lang="cs-CZ" sz="2600" b="1" baseline="-50000" dirty="0" smtClean="0">
                <a:solidFill>
                  <a:srgbClr val="C00000"/>
                </a:solidFill>
              </a:rPr>
              <a:t>2</a:t>
            </a:r>
            <a:r>
              <a:rPr lang="cs-CZ" sz="2600" dirty="0" smtClean="0">
                <a:solidFill>
                  <a:srgbClr val="C00000"/>
                </a:solidFill>
              </a:rPr>
              <a:t>=</a:t>
            </a:r>
            <a:r>
              <a:rPr lang="cs-CZ" sz="2600" b="1" dirty="0" smtClean="0">
                <a:solidFill>
                  <a:srgbClr val="C00000"/>
                </a:solidFill>
              </a:rPr>
              <a:t> SE</a:t>
            </a:r>
            <a:r>
              <a:rPr lang="cs-CZ" sz="2600" baseline="30000" dirty="0" smtClean="0">
                <a:solidFill>
                  <a:srgbClr val="C00000"/>
                </a:solidFill>
              </a:rPr>
              <a:t>2</a:t>
            </a:r>
            <a:r>
              <a:rPr lang="cs-CZ" sz="2600" b="1" baseline="-25000" dirty="0" smtClean="0">
                <a:solidFill>
                  <a:srgbClr val="C00000"/>
                </a:solidFill>
              </a:rPr>
              <a:t>m</a:t>
            </a:r>
            <a:r>
              <a:rPr lang="cs-CZ" sz="2600" b="1" baseline="-50000" dirty="0" smtClean="0">
                <a:solidFill>
                  <a:srgbClr val="C00000"/>
                </a:solidFill>
              </a:rPr>
              <a:t>1</a:t>
            </a:r>
            <a:r>
              <a:rPr lang="cs-CZ" sz="2600" b="1" dirty="0" smtClean="0">
                <a:solidFill>
                  <a:srgbClr val="C00000"/>
                </a:solidFill>
              </a:rPr>
              <a:t>+ SE</a:t>
            </a:r>
            <a:r>
              <a:rPr lang="cs-CZ" sz="2600" baseline="30000" dirty="0" smtClean="0">
                <a:solidFill>
                  <a:srgbClr val="C00000"/>
                </a:solidFill>
              </a:rPr>
              <a:t>2</a:t>
            </a:r>
            <a:r>
              <a:rPr lang="cs-CZ" sz="2600" b="1" baseline="-25000" dirty="0" smtClean="0">
                <a:solidFill>
                  <a:srgbClr val="C00000"/>
                </a:solidFill>
              </a:rPr>
              <a:t>m</a:t>
            </a:r>
            <a:r>
              <a:rPr lang="cs-CZ" sz="2600" b="1" baseline="-50000" dirty="0" smtClean="0">
                <a:solidFill>
                  <a:srgbClr val="C00000"/>
                </a:solidFill>
              </a:rPr>
              <a:t>2</a:t>
            </a:r>
          </a:p>
          <a:p>
            <a:endParaRPr lang="cs-CZ" sz="2800" dirty="0"/>
          </a:p>
        </p:txBody>
      </p:sp>
      <p:cxnSp>
        <p:nvCxnSpPr>
          <p:cNvPr id="5" name="Přímá spojovací čára 4"/>
          <p:cNvCxnSpPr/>
          <p:nvPr/>
        </p:nvCxnSpPr>
        <p:spPr>
          <a:xfrm>
            <a:off x="642910" y="4786322"/>
            <a:ext cx="7358114" cy="1588"/>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Přímá spojovací čára 9"/>
          <p:cNvCxnSpPr/>
          <p:nvPr/>
        </p:nvCxnSpPr>
        <p:spPr>
          <a:xfrm rot="5400000">
            <a:off x="4071934" y="4786322"/>
            <a:ext cx="285752" cy="1588"/>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Přímá spojovací čára 10"/>
          <p:cNvCxnSpPr/>
          <p:nvPr/>
        </p:nvCxnSpPr>
        <p:spPr>
          <a:xfrm rot="5400000">
            <a:off x="2501092" y="4785528"/>
            <a:ext cx="285752" cy="1588"/>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 name="Přímá spojovací čára 11"/>
          <p:cNvCxnSpPr/>
          <p:nvPr/>
        </p:nvCxnSpPr>
        <p:spPr>
          <a:xfrm rot="5400000">
            <a:off x="1000894" y="4785528"/>
            <a:ext cx="285752" cy="1588"/>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 name="Přímá spojovací čára 12"/>
          <p:cNvCxnSpPr/>
          <p:nvPr/>
        </p:nvCxnSpPr>
        <p:spPr>
          <a:xfrm rot="5400000">
            <a:off x="7073124" y="4785528"/>
            <a:ext cx="285752" cy="1588"/>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 name="Přímá spojovací čára 13"/>
          <p:cNvCxnSpPr/>
          <p:nvPr/>
        </p:nvCxnSpPr>
        <p:spPr>
          <a:xfrm rot="5400000">
            <a:off x="5572926" y="4785528"/>
            <a:ext cx="285752" cy="1588"/>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 name="Přímá spojovací čára 15"/>
          <p:cNvCxnSpPr/>
          <p:nvPr/>
        </p:nvCxnSpPr>
        <p:spPr>
          <a:xfrm rot="5400000">
            <a:off x="2321703" y="5250669"/>
            <a:ext cx="642942" cy="1588"/>
          </a:xfrm>
          <a:prstGeom prst="line">
            <a:avLst/>
          </a:prstGeom>
          <a:ln w="25400">
            <a:solidFill>
              <a:srgbClr val="FF0000"/>
            </a:solidFill>
            <a:prstDash val="dash"/>
          </a:ln>
        </p:spPr>
        <p:style>
          <a:lnRef idx="1">
            <a:schemeClr val="accent1"/>
          </a:lnRef>
          <a:fillRef idx="0">
            <a:schemeClr val="accent1"/>
          </a:fillRef>
          <a:effectRef idx="0">
            <a:schemeClr val="accent1"/>
          </a:effectRef>
          <a:fontRef idx="minor">
            <a:schemeClr val="tx1"/>
          </a:fontRef>
        </p:style>
      </p:cxnSp>
      <p:cxnSp>
        <p:nvCxnSpPr>
          <p:cNvPr id="17" name="Přímá spojovací čára 16"/>
          <p:cNvCxnSpPr/>
          <p:nvPr/>
        </p:nvCxnSpPr>
        <p:spPr>
          <a:xfrm rot="5400000">
            <a:off x="5394331" y="5249875"/>
            <a:ext cx="642942" cy="1588"/>
          </a:xfrm>
          <a:prstGeom prst="line">
            <a:avLst/>
          </a:prstGeom>
          <a:ln w="25400">
            <a:solidFill>
              <a:srgbClr val="FF0000"/>
            </a:solidFill>
            <a:prstDash val="dash"/>
          </a:ln>
        </p:spPr>
        <p:style>
          <a:lnRef idx="1">
            <a:schemeClr val="accent1"/>
          </a:lnRef>
          <a:fillRef idx="0">
            <a:schemeClr val="accent1"/>
          </a:fillRef>
          <a:effectRef idx="0">
            <a:schemeClr val="accent1"/>
          </a:effectRef>
          <a:fontRef idx="minor">
            <a:schemeClr val="tx1"/>
          </a:fontRef>
        </p:style>
      </p:cxnSp>
      <p:cxnSp>
        <p:nvCxnSpPr>
          <p:cNvPr id="21" name="Přímá spojovací čára 20"/>
          <p:cNvCxnSpPr/>
          <p:nvPr/>
        </p:nvCxnSpPr>
        <p:spPr>
          <a:xfrm rot="5400000">
            <a:off x="500034" y="5572140"/>
            <a:ext cx="1285884" cy="1588"/>
          </a:xfrm>
          <a:prstGeom prst="line">
            <a:avLst/>
          </a:prstGeom>
          <a:ln w="25400">
            <a:solidFill>
              <a:srgbClr val="00B050"/>
            </a:solidFill>
            <a:prstDash val="dash"/>
          </a:ln>
        </p:spPr>
        <p:style>
          <a:lnRef idx="1">
            <a:schemeClr val="accent1"/>
          </a:lnRef>
          <a:fillRef idx="0">
            <a:schemeClr val="accent1"/>
          </a:fillRef>
          <a:effectRef idx="0">
            <a:schemeClr val="accent1"/>
          </a:effectRef>
          <a:fontRef idx="minor">
            <a:schemeClr val="tx1"/>
          </a:fontRef>
        </p:style>
      </p:cxnSp>
      <p:cxnSp>
        <p:nvCxnSpPr>
          <p:cNvPr id="22" name="Přímá spojovací čára 21"/>
          <p:cNvCxnSpPr/>
          <p:nvPr/>
        </p:nvCxnSpPr>
        <p:spPr>
          <a:xfrm rot="5400000">
            <a:off x="6573058" y="5571346"/>
            <a:ext cx="1285884" cy="1588"/>
          </a:xfrm>
          <a:prstGeom prst="line">
            <a:avLst/>
          </a:prstGeom>
          <a:ln w="25400">
            <a:solidFill>
              <a:srgbClr val="00B050"/>
            </a:solidFill>
            <a:prstDash val="dash"/>
          </a:ln>
        </p:spPr>
        <p:style>
          <a:lnRef idx="1">
            <a:schemeClr val="accent1"/>
          </a:lnRef>
          <a:fillRef idx="0">
            <a:schemeClr val="accent1"/>
          </a:fillRef>
          <a:effectRef idx="0">
            <a:schemeClr val="accent1"/>
          </a:effectRef>
          <a:fontRef idx="minor">
            <a:schemeClr val="tx1"/>
          </a:fontRef>
        </p:style>
      </p:cxnSp>
      <p:cxnSp>
        <p:nvCxnSpPr>
          <p:cNvPr id="24" name="Přímá spojovací šipka 23"/>
          <p:cNvCxnSpPr/>
          <p:nvPr/>
        </p:nvCxnSpPr>
        <p:spPr>
          <a:xfrm>
            <a:off x="2643174" y="5572140"/>
            <a:ext cx="3071834" cy="1588"/>
          </a:xfrm>
          <a:prstGeom prst="straightConnector1">
            <a:avLst/>
          </a:prstGeom>
          <a:ln w="25400">
            <a:solidFill>
              <a:srgbClr val="FF0000"/>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26" name="Přímá spojovací šipka 25"/>
          <p:cNvCxnSpPr/>
          <p:nvPr/>
        </p:nvCxnSpPr>
        <p:spPr>
          <a:xfrm>
            <a:off x="1142976" y="6215082"/>
            <a:ext cx="6072230" cy="1588"/>
          </a:xfrm>
          <a:prstGeom prst="straightConnector1">
            <a:avLst/>
          </a:prstGeom>
          <a:ln w="25400">
            <a:solidFill>
              <a:srgbClr val="00B050"/>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27" name="TextovéPole 26"/>
          <p:cNvSpPr txBox="1"/>
          <p:nvPr/>
        </p:nvSpPr>
        <p:spPr>
          <a:xfrm>
            <a:off x="4071934" y="4929198"/>
            <a:ext cx="301686" cy="369332"/>
          </a:xfrm>
          <a:prstGeom prst="rect">
            <a:avLst/>
          </a:prstGeom>
          <a:noFill/>
        </p:spPr>
        <p:txBody>
          <a:bodyPr wrap="none" rtlCol="0">
            <a:spAutoFit/>
          </a:bodyPr>
          <a:lstStyle/>
          <a:p>
            <a:r>
              <a:rPr lang="cs-CZ" b="1" dirty="0" smtClean="0"/>
              <a:t>0</a:t>
            </a:r>
            <a:endParaRPr lang="cs-CZ" b="1" dirty="0"/>
          </a:p>
        </p:txBody>
      </p:sp>
      <p:sp>
        <p:nvSpPr>
          <p:cNvPr id="28" name="TextovéPole 27"/>
          <p:cNvSpPr txBox="1"/>
          <p:nvPr/>
        </p:nvSpPr>
        <p:spPr>
          <a:xfrm>
            <a:off x="5000628" y="4929198"/>
            <a:ext cx="1491114" cy="369332"/>
          </a:xfrm>
          <a:prstGeom prst="rect">
            <a:avLst/>
          </a:prstGeom>
          <a:noFill/>
          <a:effectLst>
            <a:outerShdw blurRad="50800" dist="50800" dir="5400000" algn="ctr" rotWithShape="0">
              <a:srgbClr val="000000">
                <a:alpha val="0"/>
              </a:srgbClr>
            </a:outerShdw>
          </a:effectLst>
        </p:spPr>
        <p:txBody>
          <a:bodyPr wrap="none" rtlCol="0">
            <a:spAutoFit/>
          </a:bodyPr>
          <a:lstStyle/>
          <a:p>
            <a:r>
              <a:rPr lang="cs-CZ" b="1" dirty="0" smtClean="0"/>
              <a:t>+ 1,96 SE</a:t>
            </a:r>
            <a:r>
              <a:rPr lang="cs-CZ" b="1" baseline="-25000" dirty="0" smtClean="0"/>
              <a:t>m</a:t>
            </a:r>
            <a:r>
              <a:rPr lang="cs-CZ" b="1" baseline="-50000" dirty="0" smtClean="0"/>
              <a:t>1</a:t>
            </a:r>
            <a:r>
              <a:rPr lang="cs-CZ" b="1" baseline="-25000" dirty="0" smtClean="0"/>
              <a:t>-m</a:t>
            </a:r>
            <a:r>
              <a:rPr lang="cs-CZ" b="1" baseline="-50000" dirty="0" smtClean="0"/>
              <a:t>2</a:t>
            </a:r>
            <a:endParaRPr lang="cs-CZ" b="1" baseline="-50000" dirty="0"/>
          </a:p>
        </p:txBody>
      </p:sp>
      <p:sp>
        <p:nvSpPr>
          <p:cNvPr id="29" name="TextovéPole 28"/>
          <p:cNvSpPr txBox="1"/>
          <p:nvPr/>
        </p:nvSpPr>
        <p:spPr>
          <a:xfrm>
            <a:off x="1928794" y="4929198"/>
            <a:ext cx="1446230" cy="369332"/>
          </a:xfrm>
          <a:prstGeom prst="rect">
            <a:avLst/>
          </a:prstGeom>
          <a:noFill/>
          <a:effectLst>
            <a:outerShdw blurRad="50800" dist="50800" dir="5400000" algn="ctr" rotWithShape="0">
              <a:srgbClr val="000000">
                <a:alpha val="0"/>
              </a:srgbClr>
            </a:outerShdw>
          </a:effectLst>
        </p:spPr>
        <p:txBody>
          <a:bodyPr wrap="none" rtlCol="0">
            <a:spAutoFit/>
          </a:bodyPr>
          <a:lstStyle/>
          <a:p>
            <a:r>
              <a:rPr lang="cs-CZ" b="1" dirty="0" smtClean="0"/>
              <a:t>- 1,96 SE</a:t>
            </a:r>
            <a:r>
              <a:rPr lang="cs-CZ" b="1" baseline="-25000" dirty="0" smtClean="0"/>
              <a:t>m</a:t>
            </a:r>
            <a:r>
              <a:rPr lang="cs-CZ" b="1" baseline="-50000" dirty="0" smtClean="0"/>
              <a:t>1</a:t>
            </a:r>
            <a:r>
              <a:rPr lang="cs-CZ" b="1" baseline="-25000" dirty="0" smtClean="0"/>
              <a:t>-m</a:t>
            </a:r>
            <a:r>
              <a:rPr lang="cs-CZ" b="1" baseline="-50000" dirty="0" smtClean="0"/>
              <a:t>2</a:t>
            </a:r>
            <a:endParaRPr lang="cs-CZ" b="1" baseline="-50000" dirty="0"/>
          </a:p>
        </p:txBody>
      </p:sp>
      <p:sp>
        <p:nvSpPr>
          <p:cNvPr id="30" name="TextovéPole 29"/>
          <p:cNvSpPr txBox="1"/>
          <p:nvPr/>
        </p:nvSpPr>
        <p:spPr>
          <a:xfrm>
            <a:off x="428596" y="4929198"/>
            <a:ext cx="1446230" cy="369332"/>
          </a:xfrm>
          <a:prstGeom prst="rect">
            <a:avLst/>
          </a:prstGeom>
          <a:noFill/>
          <a:effectLst>
            <a:outerShdw blurRad="50800" dist="50800" dir="5400000" algn="ctr" rotWithShape="0">
              <a:srgbClr val="000000">
                <a:alpha val="0"/>
              </a:srgbClr>
            </a:outerShdw>
          </a:effectLst>
        </p:spPr>
        <p:txBody>
          <a:bodyPr wrap="none" rtlCol="0">
            <a:spAutoFit/>
          </a:bodyPr>
          <a:lstStyle/>
          <a:p>
            <a:r>
              <a:rPr lang="cs-CZ" b="1" dirty="0" smtClean="0"/>
              <a:t>- 2,58 SE</a:t>
            </a:r>
            <a:r>
              <a:rPr lang="cs-CZ" b="1" baseline="-25000" dirty="0" smtClean="0"/>
              <a:t>m</a:t>
            </a:r>
            <a:r>
              <a:rPr lang="cs-CZ" b="1" baseline="-50000" dirty="0" smtClean="0"/>
              <a:t>1</a:t>
            </a:r>
            <a:r>
              <a:rPr lang="cs-CZ" b="1" baseline="-25000" dirty="0" smtClean="0"/>
              <a:t>-m</a:t>
            </a:r>
            <a:r>
              <a:rPr lang="cs-CZ" b="1" baseline="-50000" dirty="0" smtClean="0"/>
              <a:t>2</a:t>
            </a:r>
            <a:endParaRPr lang="cs-CZ" b="1" baseline="-50000" dirty="0"/>
          </a:p>
        </p:txBody>
      </p:sp>
      <p:sp>
        <p:nvSpPr>
          <p:cNvPr id="31" name="TextovéPole 30"/>
          <p:cNvSpPr txBox="1"/>
          <p:nvPr/>
        </p:nvSpPr>
        <p:spPr>
          <a:xfrm>
            <a:off x="6572264" y="5000636"/>
            <a:ext cx="1491114" cy="369332"/>
          </a:xfrm>
          <a:prstGeom prst="rect">
            <a:avLst/>
          </a:prstGeom>
          <a:noFill/>
          <a:effectLst>
            <a:outerShdw blurRad="50800" dist="50800" dir="5400000" algn="ctr" rotWithShape="0">
              <a:srgbClr val="000000">
                <a:alpha val="0"/>
              </a:srgbClr>
            </a:outerShdw>
          </a:effectLst>
        </p:spPr>
        <p:txBody>
          <a:bodyPr wrap="none" rtlCol="0">
            <a:spAutoFit/>
          </a:bodyPr>
          <a:lstStyle/>
          <a:p>
            <a:r>
              <a:rPr lang="cs-CZ" b="1" dirty="0" smtClean="0"/>
              <a:t>+ 2,58 SE</a:t>
            </a:r>
            <a:r>
              <a:rPr lang="cs-CZ" b="1" baseline="-25000" dirty="0" smtClean="0"/>
              <a:t>m</a:t>
            </a:r>
            <a:r>
              <a:rPr lang="cs-CZ" b="1" baseline="-50000" dirty="0" smtClean="0"/>
              <a:t>1</a:t>
            </a:r>
            <a:r>
              <a:rPr lang="cs-CZ" b="1" baseline="-25000" dirty="0" smtClean="0"/>
              <a:t>-m</a:t>
            </a:r>
            <a:r>
              <a:rPr lang="cs-CZ" b="1" baseline="-50000" dirty="0" smtClean="0"/>
              <a:t>2</a:t>
            </a:r>
            <a:endParaRPr lang="cs-CZ" b="1" baseline="-50000" dirty="0"/>
          </a:p>
        </p:txBody>
      </p:sp>
      <p:sp>
        <p:nvSpPr>
          <p:cNvPr id="32" name="TextovéPole 31"/>
          <p:cNvSpPr txBox="1"/>
          <p:nvPr/>
        </p:nvSpPr>
        <p:spPr>
          <a:xfrm>
            <a:off x="4000496" y="5572140"/>
            <a:ext cx="587020" cy="369332"/>
          </a:xfrm>
          <a:prstGeom prst="rect">
            <a:avLst/>
          </a:prstGeom>
          <a:noFill/>
        </p:spPr>
        <p:txBody>
          <a:bodyPr wrap="none" rtlCol="0">
            <a:spAutoFit/>
          </a:bodyPr>
          <a:lstStyle/>
          <a:p>
            <a:r>
              <a:rPr lang="cs-CZ" b="1" dirty="0" smtClean="0">
                <a:solidFill>
                  <a:srgbClr val="FF0000"/>
                </a:solidFill>
              </a:rPr>
              <a:t>95%</a:t>
            </a:r>
            <a:endParaRPr lang="cs-CZ" b="1" dirty="0">
              <a:solidFill>
                <a:srgbClr val="FF0000"/>
              </a:solidFill>
            </a:endParaRPr>
          </a:p>
        </p:txBody>
      </p:sp>
      <p:sp>
        <p:nvSpPr>
          <p:cNvPr id="33" name="TextovéPole 32"/>
          <p:cNvSpPr txBox="1"/>
          <p:nvPr/>
        </p:nvSpPr>
        <p:spPr>
          <a:xfrm>
            <a:off x="4000496" y="6215082"/>
            <a:ext cx="587020" cy="369332"/>
          </a:xfrm>
          <a:prstGeom prst="rect">
            <a:avLst/>
          </a:prstGeom>
          <a:noFill/>
        </p:spPr>
        <p:txBody>
          <a:bodyPr wrap="none" rtlCol="0">
            <a:spAutoFit/>
          </a:bodyPr>
          <a:lstStyle/>
          <a:p>
            <a:r>
              <a:rPr lang="cs-CZ" b="1" dirty="0" smtClean="0">
                <a:solidFill>
                  <a:srgbClr val="00B050"/>
                </a:solidFill>
              </a:rPr>
              <a:t>99%</a:t>
            </a:r>
            <a:endParaRPr lang="cs-CZ" b="1" dirty="0">
              <a:solidFill>
                <a:srgbClr val="00B050"/>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a:xfrm>
            <a:off x="251520" y="188640"/>
            <a:ext cx="8712968" cy="792088"/>
          </a:xfrm>
        </p:spPr>
        <p:txBody>
          <a:bodyPr>
            <a:normAutofit/>
          </a:bodyPr>
          <a:lstStyle/>
          <a:p>
            <a:r>
              <a:rPr lang="cs-CZ" sz="3200" b="1" dirty="0" smtClean="0">
                <a:solidFill>
                  <a:srgbClr val="0000CC"/>
                </a:solidFill>
              </a:rPr>
              <a:t>NULOVÁ HYPOTÉZA</a:t>
            </a:r>
            <a:endParaRPr lang="cs-CZ" sz="3200" b="1" dirty="0">
              <a:solidFill>
                <a:srgbClr val="0000CC"/>
              </a:solidFill>
            </a:endParaRPr>
          </a:p>
        </p:txBody>
      </p:sp>
      <mc:AlternateContent xmlns:mc="http://schemas.openxmlformats.org/markup-compatibility/2006" xmlns:a14="http://schemas.microsoft.com/office/drawing/2010/main">
        <mc:Choice Requires="a14">
          <p:sp>
            <p:nvSpPr>
              <p:cNvPr id="5" name="Zástupný symbol pro obsah 4"/>
              <p:cNvSpPr>
                <a:spLocks noGrp="1"/>
              </p:cNvSpPr>
              <p:nvPr>
                <p:ph idx="1"/>
              </p:nvPr>
            </p:nvSpPr>
            <p:spPr>
              <a:xfrm>
                <a:off x="323528" y="908720"/>
                <a:ext cx="8496944" cy="5832648"/>
              </a:xfrm>
            </p:spPr>
            <p:txBody>
              <a:bodyPr>
                <a:normAutofit fontScale="40000" lnSpcReduction="20000"/>
              </a:bodyPr>
              <a:lstStyle/>
              <a:p>
                <a:pPr marL="0" indent="0">
                  <a:buNone/>
                </a:pPr>
                <a:r>
                  <a:rPr lang="cs-CZ" sz="6000" dirty="0" smtClean="0"/>
                  <a:t>Při testování hypotéz začínáme tím, že předpokládáme např. určitou hodnotu parametru základního souboru a potom učiníme závěr týkající se výběrového statistického ukazatele.</a:t>
                </a:r>
              </a:p>
              <a:p>
                <a:pPr marL="0" indent="0">
                  <a:buNone/>
                </a:pPr>
                <a:endParaRPr lang="cs-CZ" sz="6000" dirty="0" smtClean="0"/>
              </a:p>
              <a:p>
                <a:pPr marL="0" indent="0">
                  <a:buNone/>
                </a:pPr>
                <a:r>
                  <a:rPr lang="cs-CZ" sz="6000" b="1" dirty="0" smtClean="0">
                    <a:solidFill>
                      <a:srgbClr val="C00000"/>
                    </a:solidFill>
                  </a:rPr>
                  <a:t>Statistická hypotéza – např.:</a:t>
                </a:r>
              </a:p>
              <a:p>
                <a:r>
                  <a:rPr lang="cs-CZ" sz="5000" dirty="0" smtClean="0"/>
                  <a:t>Pravděpodobnost výskytu krevní skupiny 0 v české populaci je 38%.</a:t>
                </a:r>
              </a:p>
              <a:p>
                <a:r>
                  <a:rPr lang="cs-CZ" sz="5000" dirty="0" smtClean="0"/>
                  <a:t>Dva výběrové průměry pocházejí z jednoho základního souboru.</a:t>
                </a:r>
              </a:p>
              <a:p>
                <a:r>
                  <a:rPr lang="cs-CZ" sz="5000" dirty="0" smtClean="0"/>
                  <a:t>Veličiny nejsou lineárně závislé.</a:t>
                </a:r>
              </a:p>
              <a:p>
                <a:pPr>
                  <a:buNone/>
                </a:pPr>
                <a:endParaRPr lang="cs-CZ" sz="5000" b="1" dirty="0" smtClean="0">
                  <a:solidFill>
                    <a:srgbClr val="C00000"/>
                  </a:solidFill>
                </a:endParaRPr>
              </a:p>
              <a:p>
                <a:pPr>
                  <a:buNone/>
                </a:pPr>
                <a:r>
                  <a:rPr lang="cs-CZ" sz="6000" b="1" dirty="0" smtClean="0">
                    <a:solidFill>
                      <a:srgbClr val="C00000"/>
                    </a:solidFill>
                  </a:rPr>
                  <a:t>Nulová hypotéza H</a:t>
                </a:r>
                <a:r>
                  <a:rPr lang="cs-CZ" sz="6000" b="1" baseline="-25000" dirty="0" smtClean="0">
                    <a:solidFill>
                      <a:srgbClr val="C00000"/>
                    </a:solidFill>
                  </a:rPr>
                  <a:t>0 </a:t>
                </a:r>
                <a:r>
                  <a:rPr lang="cs-CZ" sz="6000" b="1" dirty="0" smtClean="0">
                    <a:solidFill>
                      <a:srgbClr val="C00000"/>
                    </a:solidFill>
                  </a:rPr>
                  <a:t>- testovaná</a:t>
                </a:r>
                <a:endParaRPr lang="cs-CZ" sz="6000" b="1" baseline="-25000" dirty="0" smtClean="0">
                  <a:solidFill>
                    <a:srgbClr val="C00000"/>
                  </a:solidFill>
                </a:endParaRPr>
              </a:p>
              <a:p>
                <a:pPr marL="0" indent="0">
                  <a:buNone/>
                </a:pPr>
                <a:r>
                  <a:rPr lang="cs-CZ" sz="6000" dirty="0" smtClean="0"/>
                  <a:t>Obvykle je formulována tak, že předpokládá nulový rozdíl (rozdíl blízký nule):</a:t>
                </a:r>
              </a:p>
              <a:p>
                <a:r>
                  <a:rPr lang="cs-CZ" sz="6000" dirty="0">
                    <a:solidFill>
                      <a:srgbClr val="C00000"/>
                    </a:solidFill>
                    <a:sym typeface="Symbol"/>
                  </a:rPr>
                  <a:t> = </a:t>
                </a:r>
                <a:r>
                  <a:rPr lang="cs-CZ" sz="6000" dirty="0" smtClean="0">
                    <a:solidFill>
                      <a:srgbClr val="C00000"/>
                    </a:solidFill>
                    <a:sym typeface="Symbol"/>
                  </a:rPr>
                  <a:t>0,38; </a:t>
                </a:r>
                <a:r>
                  <a:rPr lang="cs-CZ" sz="6000" dirty="0">
                    <a:solidFill>
                      <a:srgbClr val="C00000"/>
                    </a:solidFill>
                    <a:sym typeface="Symbol"/>
                  </a:rPr>
                  <a:t> </a:t>
                </a:r>
                <a:r>
                  <a:rPr lang="cs-CZ" sz="6000" dirty="0" smtClean="0">
                    <a:solidFill>
                      <a:srgbClr val="C00000"/>
                    </a:solidFill>
                    <a:sym typeface="Symbol"/>
                  </a:rPr>
                  <a:t>= p;  - p = 0</a:t>
                </a:r>
              </a:p>
              <a:p>
                <a:r>
                  <a:rPr lang="el-GR" sz="6000" dirty="0">
                    <a:solidFill>
                      <a:srgbClr val="C00000"/>
                    </a:solidFill>
                  </a:rPr>
                  <a:t>μ</a:t>
                </a:r>
                <a:r>
                  <a:rPr lang="cs-CZ" sz="6000" baseline="-25000" dirty="0">
                    <a:solidFill>
                      <a:srgbClr val="C00000"/>
                    </a:solidFill>
                  </a:rPr>
                  <a:t>1 </a:t>
                </a:r>
                <a:r>
                  <a:rPr lang="cs-CZ" sz="6000" dirty="0">
                    <a:solidFill>
                      <a:srgbClr val="C00000"/>
                    </a:solidFill>
                  </a:rPr>
                  <a:t>= </a:t>
                </a:r>
                <a:r>
                  <a:rPr lang="el-GR" sz="6000" dirty="0">
                    <a:solidFill>
                      <a:srgbClr val="C00000"/>
                    </a:solidFill>
                  </a:rPr>
                  <a:t>μ</a:t>
                </a:r>
                <a:r>
                  <a:rPr lang="cs-CZ" sz="6000" baseline="-25000" dirty="0">
                    <a:solidFill>
                      <a:srgbClr val="C00000"/>
                    </a:solidFill>
                  </a:rPr>
                  <a:t>2 </a:t>
                </a:r>
                <a:r>
                  <a:rPr lang="cs-CZ" sz="6000" dirty="0">
                    <a:solidFill>
                      <a:srgbClr val="C00000"/>
                    </a:solidFill>
                  </a:rPr>
                  <a:t>= </a:t>
                </a:r>
                <a:r>
                  <a:rPr lang="el-GR" sz="6000" dirty="0">
                    <a:solidFill>
                      <a:srgbClr val="C00000"/>
                    </a:solidFill>
                  </a:rPr>
                  <a:t>μ</a:t>
                </a:r>
                <a:r>
                  <a:rPr lang="cs-CZ" sz="6000" dirty="0">
                    <a:solidFill>
                      <a:srgbClr val="C00000"/>
                    </a:solidFill>
                  </a:rPr>
                  <a:t>;  </a:t>
                </a:r>
                <a:r>
                  <a:rPr lang="el-GR" sz="6000" dirty="0" smtClean="0">
                    <a:solidFill>
                      <a:srgbClr val="C00000"/>
                    </a:solidFill>
                  </a:rPr>
                  <a:t>μ</a:t>
                </a:r>
                <a:r>
                  <a:rPr lang="cs-CZ" sz="6000" baseline="-25000" dirty="0">
                    <a:solidFill>
                      <a:srgbClr val="C00000"/>
                    </a:solidFill>
                  </a:rPr>
                  <a:t>1 </a:t>
                </a:r>
                <a:r>
                  <a:rPr lang="cs-CZ" sz="6000" dirty="0">
                    <a:solidFill>
                      <a:srgbClr val="C00000"/>
                    </a:solidFill>
                  </a:rPr>
                  <a:t>- </a:t>
                </a:r>
                <a:r>
                  <a:rPr lang="el-GR" sz="6000" dirty="0">
                    <a:solidFill>
                      <a:srgbClr val="C00000"/>
                    </a:solidFill>
                  </a:rPr>
                  <a:t>μ</a:t>
                </a:r>
                <a:r>
                  <a:rPr lang="cs-CZ" sz="6000" baseline="-25000" dirty="0">
                    <a:solidFill>
                      <a:srgbClr val="C00000"/>
                    </a:solidFill>
                  </a:rPr>
                  <a:t>2 </a:t>
                </a:r>
                <a:r>
                  <a:rPr lang="cs-CZ" sz="6000" dirty="0">
                    <a:solidFill>
                      <a:srgbClr val="C00000"/>
                    </a:solidFill>
                  </a:rPr>
                  <a:t>= </a:t>
                </a:r>
                <a:r>
                  <a:rPr lang="cs-CZ" sz="6000" dirty="0" smtClean="0">
                    <a:solidFill>
                      <a:srgbClr val="C00000"/>
                    </a:solidFill>
                  </a:rPr>
                  <a:t>0</a:t>
                </a:r>
              </a:p>
              <a:p>
                <a14:m>
                  <m:oMath xmlns:m="http://schemas.openxmlformats.org/officeDocument/2006/math">
                    <m:r>
                      <m:rPr>
                        <m:sty m:val="p"/>
                      </m:rPr>
                      <a:rPr lang="cs-CZ" sz="6000" i="0" smtClean="0">
                        <a:solidFill>
                          <a:srgbClr val="C00000"/>
                        </a:solidFill>
                        <a:latin typeface="Cambria Math"/>
                        <a:ea typeface="Cambria Math"/>
                      </a:rPr>
                      <m:t>ρ</m:t>
                    </m:r>
                    <m:r>
                      <a:rPr lang="cs-CZ" sz="6000" i="1" smtClean="0">
                        <a:solidFill>
                          <a:srgbClr val="C00000"/>
                        </a:solidFill>
                        <a:latin typeface="Cambria Math"/>
                        <a:ea typeface="Cambria Math"/>
                      </a:rPr>
                      <m:t>=</m:t>
                    </m:r>
                    <m:r>
                      <a:rPr lang="cs-CZ" sz="6000" b="0" i="1" smtClean="0">
                        <a:solidFill>
                          <a:srgbClr val="C00000"/>
                        </a:solidFill>
                        <a:latin typeface="Cambria Math"/>
                        <a:ea typeface="Cambria Math"/>
                      </a:rPr>
                      <m:t>0</m:t>
                    </m:r>
                  </m:oMath>
                </a14:m>
                <a:endParaRPr lang="cs-CZ" sz="6000" dirty="0">
                  <a:solidFill>
                    <a:srgbClr val="C00000"/>
                  </a:solidFill>
                </a:endParaRPr>
              </a:p>
              <a:p>
                <a:endParaRPr lang="cs-CZ" sz="6200" dirty="0" smtClean="0">
                  <a:solidFill>
                    <a:srgbClr val="C00000"/>
                  </a:solidFill>
                  <a:sym typeface="Symbol"/>
                </a:endParaRPr>
              </a:p>
              <a:p>
                <a:pPr marL="0" indent="0">
                  <a:buNone/>
                </a:pPr>
                <a:endParaRPr lang="cs-CZ" sz="6200" dirty="0" smtClean="0">
                  <a:solidFill>
                    <a:srgbClr val="C00000"/>
                  </a:solidFill>
                </a:endParaRPr>
              </a:p>
              <a:p>
                <a:pPr>
                  <a:buNone/>
                </a:pPr>
                <a:endParaRPr lang="cs-CZ" sz="3800" dirty="0" smtClean="0"/>
              </a:p>
              <a:p>
                <a:pPr>
                  <a:buNone/>
                </a:pPr>
                <a:endParaRPr lang="cs-CZ" sz="6000" b="1" dirty="0" smtClean="0">
                  <a:solidFill>
                    <a:srgbClr val="C00000"/>
                  </a:solidFill>
                </a:endParaRPr>
              </a:p>
            </p:txBody>
          </p:sp>
        </mc:Choice>
        <mc:Fallback xmlns="">
          <p:sp>
            <p:nvSpPr>
              <p:cNvPr id="5" name="Zástupný symbol pro obsah 4"/>
              <p:cNvSpPr>
                <a:spLocks noGrp="1" noRot="1" noChangeAspect="1" noMove="1" noResize="1" noEditPoints="1" noAdjustHandles="1" noChangeArrowheads="1" noChangeShapeType="1" noTextEdit="1"/>
              </p:cNvSpPr>
              <p:nvPr>
                <p:ph idx="1"/>
              </p:nvPr>
            </p:nvSpPr>
            <p:spPr>
              <a:xfrm>
                <a:off x="323528" y="908720"/>
                <a:ext cx="8496944" cy="5832648"/>
              </a:xfrm>
              <a:blipFill rotWithShape="1">
                <a:blip r:embed="rId2"/>
                <a:stretch>
                  <a:fillRect l="-1076" t="-1985" r="-1004"/>
                </a:stretch>
              </a:blipFill>
            </p:spPr>
            <p:txBody>
              <a:bodyPr/>
              <a:lstStyle/>
              <a:p>
                <a:r>
                  <a:rPr lang="cs-CZ">
                    <a:noFill/>
                  </a:rPr>
                  <a:t> </a:t>
                </a:r>
              </a:p>
            </p:txBody>
          </p:sp>
        </mc:Fallback>
      </mc:AlternateContent>
    </p:spTree>
    <p:extLst>
      <p:ext uri="{BB962C8B-B14F-4D97-AF65-F5344CB8AC3E}">
        <p14:creationId xmlns:p14="http://schemas.microsoft.com/office/powerpoint/2010/main" val="3883274673"/>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4000" b="1" dirty="0" smtClean="0">
                <a:solidFill>
                  <a:srgbClr val="0000CC"/>
                </a:solidFill>
              </a:rPr>
              <a:t>VZDÁLENOST OD NULY</a:t>
            </a:r>
            <a:endParaRPr lang="cs-CZ" sz="4000" b="1" dirty="0"/>
          </a:p>
        </p:txBody>
      </p:sp>
      <p:sp>
        <p:nvSpPr>
          <p:cNvPr id="3" name="Zástupný symbol pro obsah 2"/>
          <p:cNvSpPr>
            <a:spLocks noGrp="1"/>
          </p:cNvSpPr>
          <p:nvPr>
            <p:ph idx="1"/>
          </p:nvPr>
        </p:nvSpPr>
        <p:spPr>
          <a:xfrm>
            <a:off x="457200" y="1357298"/>
            <a:ext cx="8229600" cy="5072098"/>
          </a:xfrm>
        </p:spPr>
        <p:txBody>
          <a:bodyPr/>
          <a:lstStyle/>
          <a:p>
            <a:r>
              <a:rPr lang="cs-CZ" sz="2800" dirty="0" smtClean="0"/>
              <a:t>Řeší se pomocí intervalu spolehlivosti pro rozdíl průměrů.</a:t>
            </a:r>
          </a:p>
          <a:p>
            <a:pPr>
              <a:buNone/>
            </a:pPr>
            <a:endParaRPr lang="cs-CZ" sz="2800" dirty="0" smtClean="0"/>
          </a:p>
          <a:p>
            <a:r>
              <a:rPr lang="cs-CZ" sz="2800" dirty="0" smtClean="0"/>
              <a:t>Pokud  </a:t>
            </a:r>
            <a:r>
              <a:rPr lang="cs-CZ" sz="2800" b="1" dirty="0" smtClean="0"/>
              <a:t>H</a:t>
            </a:r>
            <a:r>
              <a:rPr lang="cs-CZ" sz="2800" b="1" baseline="-25000" dirty="0" smtClean="0"/>
              <a:t>0</a:t>
            </a:r>
            <a:r>
              <a:rPr lang="cs-CZ" sz="2800" b="1" dirty="0"/>
              <a:t> </a:t>
            </a:r>
            <a:r>
              <a:rPr lang="cs-CZ" sz="2800" dirty="0" smtClean="0"/>
              <a:t>platí</a:t>
            </a:r>
            <a:r>
              <a:rPr lang="cs-CZ" sz="2800" b="1" dirty="0" smtClean="0"/>
              <a:t> (</a:t>
            </a:r>
            <a:r>
              <a:rPr lang="el-GR" sz="2800" b="1" dirty="0" smtClean="0"/>
              <a:t>μ</a:t>
            </a:r>
            <a:r>
              <a:rPr lang="cs-CZ" sz="2800" b="1" baseline="-25000" dirty="0" smtClean="0"/>
              <a:t>1 </a:t>
            </a:r>
            <a:r>
              <a:rPr lang="cs-CZ" sz="2800" b="1" dirty="0" smtClean="0"/>
              <a:t>= </a:t>
            </a:r>
            <a:r>
              <a:rPr lang="el-GR" sz="2800" b="1" dirty="0" smtClean="0"/>
              <a:t>μ</a:t>
            </a:r>
            <a:r>
              <a:rPr lang="cs-CZ" sz="2800" b="1" baseline="-25000" dirty="0" smtClean="0"/>
              <a:t>2 </a:t>
            </a:r>
            <a:r>
              <a:rPr lang="cs-CZ" sz="2800" b="1" dirty="0" smtClean="0"/>
              <a:t>= </a:t>
            </a:r>
            <a:r>
              <a:rPr lang="el-GR" sz="2800" b="1" dirty="0" smtClean="0"/>
              <a:t>μ</a:t>
            </a:r>
            <a:r>
              <a:rPr lang="cs-CZ" sz="2800" b="1" dirty="0" smtClean="0"/>
              <a:t>)</a:t>
            </a:r>
            <a:r>
              <a:rPr lang="cs-CZ" sz="2800" dirty="0" smtClean="0"/>
              <a:t>, pak                                         s pravděpodobností 0,95 by se měl rozdíl             m</a:t>
            </a:r>
            <a:r>
              <a:rPr lang="cs-CZ" sz="2800" baseline="-25000" dirty="0" smtClean="0"/>
              <a:t>1</a:t>
            </a:r>
            <a:r>
              <a:rPr lang="cs-CZ" sz="2800" dirty="0" smtClean="0"/>
              <a:t> – m</a:t>
            </a:r>
            <a:r>
              <a:rPr lang="cs-CZ" sz="2800" baseline="-25000" dirty="0" smtClean="0"/>
              <a:t>2 </a:t>
            </a:r>
            <a:r>
              <a:rPr lang="cs-CZ" sz="2800" dirty="0" smtClean="0"/>
              <a:t>nacházet v 95% intervalu spolehlivosti.</a:t>
            </a:r>
            <a:endParaRPr lang="cs-CZ" sz="2800" dirty="0"/>
          </a:p>
        </p:txBody>
      </p:sp>
      <p:cxnSp>
        <p:nvCxnSpPr>
          <p:cNvPr id="5" name="Přímá spojovací čára 4"/>
          <p:cNvCxnSpPr/>
          <p:nvPr/>
        </p:nvCxnSpPr>
        <p:spPr>
          <a:xfrm>
            <a:off x="642910" y="4786322"/>
            <a:ext cx="7358114" cy="1588"/>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Přímá spojovací čára 9"/>
          <p:cNvCxnSpPr/>
          <p:nvPr/>
        </p:nvCxnSpPr>
        <p:spPr>
          <a:xfrm rot="5400000">
            <a:off x="4071934" y="4786322"/>
            <a:ext cx="285752" cy="1588"/>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Přímá spojovací čára 10"/>
          <p:cNvCxnSpPr/>
          <p:nvPr/>
        </p:nvCxnSpPr>
        <p:spPr>
          <a:xfrm rot="5400000">
            <a:off x="2501092" y="4785528"/>
            <a:ext cx="285752" cy="1588"/>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 name="Přímá spojovací čára 11"/>
          <p:cNvCxnSpPr/>
          <p:nvPr/>
        </p:nvCxnSpPr>
        <p:spPr>
          <a:xfrm rot="5400000">
            <a:off x="1000894" y="4785528"/>
            <a:ext cx="285752" cy="1588"/>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 name="Přímá spojovací čára 12"/>
          <p:cNvCxnSpPr/>
          <p:nvPr/>
        </p:nvCxnSpPr>
        <p:spPr>
          <a:xfrm rot="5400000">
            <a:off x="7073124" y="4785528"/>
            <a:ext cx="285752" cy="1588"/>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 name="Přímá spojovací čára 13"/>
          <p:cNvCxnSpPr/>
          <p:nvPr/>
        </p:nvCxnSpPr>
        <p:spPr>
          <a:xfrm rot="5400000">
            <a:off x="5572926" y="4785528"/>
            <a:ext cx="285752" cy="1588"/>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 name="Přímá spojovací čára 15"/>
          <p:cNvCxnSpPr/>
          <p:nvPr/>
        </p:nvCxnSpPr>
        <p:spPr>
          <a:xfrm rot="5400000">
            <a:off x="2321703" y="5250669"/>
            <a:ext cx="642942" cy="1588"/>
          </a:xfrm>
          <a:prstGeom prst="line">
            <a:avLst/>
          </a:prstGeom>
          <a:ln w="25400">
            <a:solidFill>
              <a:srgbClr val="FF0000"/>
            </a:solidFill>
            <a:prstDash val="dash"/>
          </a:ln>
        </p:spPr>
        <p:style>
          <a:lnRef idx="1">
            <a:schemeClr val="accent1"/>
          </a:lnRef>
          <a:fillRef idx="0">
            <a:schemeClr val="accent1"/>
          </a:fillRef>
          <a:effectRef idx="0">
            <a:schemeClr val="accent1"/>
          </a:effectRef>
          <a:fontRef idx="minor">
            <a:schemeClr val="tx1"/>
          </a:fontRef>
        </p:style>
      </p:cxnSp>
      <p:cxnSp>
        <p:nvCxnSpPr>
          <p:cNvPr id="17" name="Přímá spojovací čára 16"/>
          <p:cNvCxnSpPr/>
          <p:nvPr/>
        </p:nvCxnSpPr>
        <p:spPr>
          <a:xfrm rot="5400000">
            <a:off x="5394331" y="5249875"/>
            <a:ext cx="642942" cy="1588"/>
          </a:xfrm>
          <a:prstGeom prst="line">
            <a:avLst/>
          </a:prstGeom>
          <a:ln w="25400">
            <a:solidFill>
              <a:srgbClr val="FF0000"/>
            </a:solidFill>
            <a:prstDash val="dash"/>
          </a:ln>
        </p:spPr>
        <p:style>
          <a:lnRef idx="1">
            <a:schemeClr val="accent1"/>
          </a:lnRef>
          <a:fillRef idx="0">
            <a:schemeClr val="accent1"/>
          </a:fillRef>
          <a:effectRef idx="0">
            <a:schemeClr val="accent1"/>
          </a:effectRef>
          <a:fontRef idx="minor">
            <a:schemeClr val="tx1"/>
          </a:fontRef>
        </p:style>
      </p:cxnSp>
      <p:cxnSp>
        <p:nvCxnSpPr>
          <p:cNvPr id="21" name="Přímá spojovací čára 20"/>
          <p:cNvCxnSpPr/>
          <p:nvPr/>
        </p:nvCxnSpPr>
        <p:spPr>
          <a:xfrm rot="5400000">
            <a:off x="500034" y="5572140"/>
            <a:ext cx="1285884" cy="1588"/>
          </a:xfrm>
          <a:prstGeom prst="line">
            <a:avLst/>
          </a:prstGeom>
          <a:ln w="25400">
            <a:solidFill>
              <a:srgbClr val="00B050"/>
            </a:solidFill>
            <a:prstDash val="dash"/>
          </a:ln>
        </p:spPr>
        <p:style>
          <a:lnRef idx="1">
            <a:schemeClr val="accent1"/>
          </a:lnRef>
          <a:fillRef idx="0">
            <a:schemeClr val="accent1"/>
          </a:fillRef>
          <a:effectRef idx="0">
            <a:schemeClr val="accent1"/>
          </a:effectRef>
          <a:fontRef idx="minor">
            <a:schemeClr val="tx1"/>
          </a:fontRef>
        </p:style>
      </p:cxnSp>
      <p:cxnSp>
        <p:nvCxnSpPr>
          <p:cNvPr id="22" name="Přímá spojovací čára 21"/>
          <p:cNvCxnSpPr/>
          <p:nvPr/>
        </p:nvCxnSpPr>
        <p:spPr>
          <a:xfrm rot="5400000">
            <a:off x="6573058" y="5571346"/>
            <a:ext cx="1285884" cy="1588"/>
          </a:xfrm>
          <a:prstGeom prst="line">
            <a:avLst/>
          </a:prstGeom>
          <a:ln w="25400">
            <a:solidFill>
              <a:srgbClr val="00B050"/>
            </a:solidFill>
            <a:prstDash val="dash"/>
          </a:ln>
        </p:spPr>
        <p:style>
          <a:lnRef idx="1">
            <a:schemeClr val="accent1"/>
          </a:lnRef>
          <a:fillRef idx="0">
            <a:schemeClr val="accent1"/>
          </a:fillRef>
          <a:effectRef idx="0">
            <a:schemeClr val="accent1"/>
          </a:effectRef>
          <a:fontRef idx="minor">
            <a:schemeClr val="tx1"/>
          </a:fontRef>
        </p:style>
      </p:cxnSp>
      <p:cxnSp>
        <p:nvCxnSpPr>
          <p:cNvPr id="24" name="Přímá spojovací šipka 23"/>
          <p:cNvCxnSpPr/>
          <p:nvPr/>
        </p:nvCxnSpPr>
        <p:spPr>
          <a:xfrm>
            <a:off x="2643174" y="5572140"/>
            <a:ext cx="3071834" cy="1588"/>
          </a:xfrm>
          <a:prstGeom prst="straightConnector1">
            <a:avLst/>
          </a:prstGeom>
          <a:ln w="25400">
            <a:solidFill>
              <a:srgbClr val="FF0000"/>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26" name="Přímá spojovací šipka 25"/>
          <p:cNvCxnSpPr/>
          <p:nvPr/>
        </p:nvCxnSpPr>
        <p:spPr>
          <a:xfrm>
            <a:off x="1142976" y="6215082"/>
            <a:ext cx="6072230" cy="1588"/>
          </a:xfrm>
          <a:prstGeom prst="straightConnector1">
            <a:avLst/>
          </a:prstGeom>
          <a:ln w="25400">
            <a:solidFill>
              <a:srgbClr val="00B050"/>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27" name="TextovéPole 26"/>
          <p:cNvSpPr txBox="1"/>
          <p:nvPr/>
        </p:nvSpPr>
        <p:spPr>
          <a:xfrm>
            <a:off x="4071934" y="4929198"/>
            <a:ext cx="301686" cy="369332"/>
          </a:xfrm>
          <a:prstGeom prst="rect">
            <a:avLst/>
          </a:prstGeom>
          <a:noFill/>
        </p:spPr>
        <p:txBody>
          <a:bodyPr wrap="none" rtlCol="0">
            <a:spAutoFit/>
          </a:bodyPr>
          <a:lstStyle/>
          <a:p>
            <a:r>
              <a:rPr lang="cs-CZ" b="1" dirty="0" smtClean="0"/>
              <a:t>0</a:t>
            </a:r>
            <a:endParaRPr lang="cs-CZ" b="1" dirty="0"/>
          </a:p>
        </p:txBody>
      </p:sp>
      <p:sp>
        <p:nvSpPr>
          <p:cNvPr id="28" name="TextovéPole 27"/>
          <p:cNvSpPr txBox="1"/>
          <p:nvPr/>
        </p:nvSpPr>
        <p:spPr>
          <a:xfrm>
            <a:off x="5000628" y="4929198"/>
            <a:ext cx="1491114" cy="369332"/>
          </a:xfrm>
          <a:prstGeom prst="rect">
            <a:avLst/>
          </a:prstGeom>
          <a:noFill/>
          <a:effectLst>
            <a:outerShdw blurRad="50800" dist="50800" dir="5400000" algn="ctr" rotWithShape="0">
              <a:srgbClr val="000000">
                <a:alpha val="0"/>
              </a:srgbClr>
            </a:outerShdw>
          </a:effectLst>
        </p:spPr>
        <p:txBody>
          <a:bodyPr wrap="none" rtlCol="0">
            <a:spAutoFit/>
          </a:bodyPr>
          <a:lstStyle/>
          <a:p>
            <a:r>
              <a:rPr lang="cs-CZ" b="1" dirty="0" smtClean="0"/>
              <a:t>+ 1,96 SE</a:t>
            </a:r>
            <a:r>
              <a:rPr lang="cs-CZ" b="1" baseline="-25000" dirty="0" smtClean="0"/>
              <a:t>m</a:t>
            </a:r>
            <a:r>
              <a:rPr lang="cs-CZ" b="1" baseline="-50000" dirty="0" smtClean="0"/>
              <a:t>1</a:t>
            </a:r>
            <a:r>
              <a:rPr lang="cs-CZ" b="1" baseline="-25000" dirty="0" smtClean="0"/>
              <a:t>-m</a:t>
            </a:r>
            <a:r>
              <a:rPr lang="cs-CZ" b="1" baseline="-50000" dirty="0" smtClean="0"/>
              <a:t>2</a:t>
            </a:r>
            <a:endParaRPr lang="cs-CZ" b="1" baseline="-50000" dirty="0"/>
          </a:p>
        </p:txBody>
      </p:sp>
      <p:sp>
        <p:nvSpPr>
          <p:cNvPr id="29" name="TextovéPole 28"/>
          <p:cNvSpPr txBox="1"/>
          <p:nvPr/>
        </p:nvSpPr>
        <p:spPr>
          <a:xfrm>
            <a:off x="1928794" y="4929198"/>
            <a:ext cx="1446230" cy="369332"/>
          </a:xfrm>
          <a:prstGeom prst="rect">
            <a:avLst/>
          </a:prstGeom>
          <a:noFill/>
          <a:effectLst>
            <a:outerShdw blurRad="50800" dist="50800" dir="5400000" algn="ctr" rotWithShape="0">
              <a:srgbClr val="000000">
                <a:alpha val="0"/>
              </a:srgbClr>
            </a:outerShdw>
          </a:effectLst>
        </p:spPr>
        <p:txBody>
          <a:bodyPr wrap="none" rtlCol="0">
            <a:spAutoFit/>
          </a:bodyPr>
          <a:lstStyle/>
          <a:p>
            <a:r>
              <a:rPr lang="cs-CZ" b="1" dirty="0" smtClean="0"/>
              <a:t>- 1,96 SE</a:t>
            </a:r>
            <a:r>
              <a:rPr lang="cs-CZ" b="1" baseline="-25000" dirty="0" smtClean="0"/>
              <a:t>m</a:t>
            </a:r>
            <a:r>
              <a:rPr lang="cs-CZ" b="1" baseline="-50000" dirty="0" smtClean="0"/>
              <a:t>1</a:t>
            </a:r>
            <a:r>
              <a:rPr lang="cs-CZ" b="1" baseline="-25000" dirty="0" smtClean="0"/>
              <a:t>-m</a:t>
            </a:r>
            <a:r>
              <a:rPr lang="cs-CZ" b="1" baseline="-50000" dirty="0" smtClean="0"/>
              <a:t>2</a:t>
            </a:r>
            <a:endParaRPr lang="cs-CZ" b="1" baseline="-50000" dirty="0"/>
          </a:p>
        </p:txBody>
      </p:sp>
      <p:sp>
        <p:nvSpPr>
          <p:cNvPr id="30" name="TextovéPole 29"/>
          <p:cNvSpPr txBox="1"/>
          <p:nvPr/>
        </p:nvSpPr>
        <p:spPr>
          <a:xfrm>
            <a:off x="428596" y="4929198"/>
            <a:ext cx="1446230" cy="369332"/>
          </a:xfrm>
          <a:prstGeom prst="rect">
            <a:avLst/>
          </a:prstGeom>
          <a:noFill/>
          <a:effectLst>
            <a:outerShdw blurRad="50800" dist="50800" dir="5400000" algn="ctr" rotWithShape="0">
              <a:srgbClr val="000000">
                <a:alpha val="0"/>
              </a:srgbClr>
            </a:outerShdw>
          </a:effectLst>
        </p:spPr>
        <p:txBody>
          <a:bodyPr wrap="none" rtlCol="0">
            <a:spAutoFit/>
          </a:bodyPr>
          <a:lstStyle/>
          <a:p>
            <a:r>
              <a:rPr lang="cs-CZ" b="1" dirty="0" smtClean="0"/>
              <a:t>- 2,58 SE</a:t>
            </a:r>
            <a:r>
              <a:rPr lang="cs-CZ" b="1" baseline="-25000" dirty="0" smtClean="0"/>
              <a:t>m</a:t>
            </a:r>
            <a:r>
              <a:rPr lang="cs-CZ" b="1" baseline="-50000" dirty="0" smtClean="0"/>
              <a:t>1</a:t>
            </a:r>
            <a:r>
              <a:rPr lang="cs-CZ" b="1" baseline="-25000" dirty="0" smtClean="0"/>
              <a:t>-m</a:t>
            </a:r>
            <a:r>
              <a:rPr lang="cs-CZ" b="1" baseline="-50000" dirty="0" smtClean="0"/>
              <a:t>2</a:t>
            </a:r>
            <a:endParaRPr lang="cs-CZ" b="1" baseline="-50000" dirty="0"/>
          </a:p>
        </p:txBody>
      </p:sp>
      <p:sp>
        <p:nvSpPr>
          <p:cNvPr id="31" name="TextovéPole 30"/>
          <p:cNvSpPr txBox="1"/>
          <p:nvPr/>
        </p:nvSpPr>
        <p:spPr>
          <a:xfrm>
            <a:off x="6572264" y="5000636"/>
            <a:ext cx="1491114" cy="369332"/>
          </a:xfrm>
          <a:prstGeom prst="rect">
            <a:avLst/>
          </a:prstGeom>
          <a:noFill/>
          <a:effectLst>
            <a:outerShdw blurRad="50800" dist="50800" dir="5400000" algn="ctr" rotWithShape="0">
              <a:srgbClr val="000000">
                <a:alpha val="0"/>
              </a:srgbClr>
            </a:outerShdw>
          </a:effectLst>
        </p:spPr>
        <p:txBody>
          <a:bodyPr wrap="none" rtlCol="0">
            <a:spAutoFit/>
          </a:bodyPr>
          <a:lstStyle/>
          <a:p>
            <a:r>
              <a:rPr lang="cs-CZ" b="1" dirty="0" smtClean="0"/>
              <a:t>+ 2,58 SE</a:t>
            </a:r>
            <a:r>
              <a:rPr lang="cs-CZ" b="1" baseline="-25000" dirty="0" smtClean="0"/>
              <a:t>m</a:t>
            </a:r>
            <a:r>
              <a:rPr lang="cs-CZ" b="1" baseline="-50000" dirty="0" smtClean="0"/>
              <a:t>1</a:t>
            </a:r>
            <a:r>
              <a:rPr lang="cs-CZ" b="1" baseline="-25000" dirty="0" smtClean="0"/>
              <a:t>-m</a:t>
            </a:r>
            <a:r>
              <a:rPr lang="cs-CZ" b="1" baseline="-50000" dirty="0" smtClean="0"/>
              <a:t>2</a:t>
            </a:r>
            <a:endParaRPr lang="cs-CZ" b="1" baseline="-50000" dirty="0"/>
          </a:p>
        </p:txBody>
      </p:sp>
      <p:sp>
        <p:nvSpPr>
          <p:cNvPr id="32" name="TextovéPole 31"/>
          <p:cNvSpPr txBox="1"/>
          <p:nvPr/>
        </p:nvSpPr>
        <p:spPr>
          <a:xfrm>
            <a:off x="4000496" y="5572140"/>
            <a:ext cx="587020" cy="369332"/>
          </a:xfrm>
          <a:prstGeom prst="rect">
            <a:avLst/>
          </a:prstGeom>
          <a:noFill/>
        </p:spPr>
        <p:txBody>
          <a:bodyPr wrap="none" rtlCol="0">
            <a:spAutoFit/>
          </a:bodyPr>
          <a:lstStyle/>
          <a:p>
            <a:r>
              <a:rPr lang="cs-CZ" b="1" dirty="0" smtClean="0">
                <a:solidFill>
                  <a:srgbClr val="FF0000"/>
                </a:solidFill>
              </a:rPr>
              <a:t>95%</a:t>
            </a:r>
            <a:endParaRPr lang="cs-CZ" b="1" dirty="0">
              <a:solidFill>
                <a:srgbClr val="FF0000"/>
              </a:solidFill>
            </a:endParaRPr>
          </a:p>
        </p:txBody>
      </p:sp>
      <p:sp>
        <p:nvSpPr>
          <p:cNvPr id="33" name="TextovéPole 32"/>
          <p:cNvSpPr txBox="1"/>
          <p:nvPr/>
        </p:nvSpPr>
        <p:spPr>
          <a:xfrm>
            <a:off x="4000496" y="6215082"/>
            <a:ext cx="587020" cy="369332"/>
          </a:xfrm>
          <a:prstGeom prst="rect">
            <a:avLst/>
          </a:prstGeom>
          <a:noFill/>
        </p:spPr>
        <p:txBody>
          <a:bodyPr wrap="none" rtlCol="0">
            <a:spAutoFit/>
          </a:bodyPr>
          <a:lstStyle/>
          <a:p>
            <a:r>
              <a:rPr lang="cs-CZ" b="1" dirty="0" smtClean="0">
                <a:solidFill>
                  <a:srgbClr val="00B050"/>
                </a:solidFill>
              </a:rPr>
              <a:t>99%</a:t>
            </a:r>
            <a:endParaRPr lang="cs-CZ" b="1" dirty="0">
              <a:solidFill>
                <a:srgbClr val="00B050"/>
              </a:solidFill>
            </a:endParaRPr>
          </a:p>
        </p:txBody>
      </p:sp>
      <p:sp>
        <p:nvSpPr>
          <p:cNvPr id="4" name="Ovál 3"/>
          <p:cNvSpPr/>
          <p:nvPr/>
        </p:nvSpPr>
        <p:spPr>
          <a:xfrm>
            <a:off x="2642381" y="4476622"/>
            <a:ext cx="3072628" cy="637242"/>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heel(1)">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171400"/>
            <a:ext cx="8229600" cy="1228998"/>
          </a:xfrm>
        </p:spPr>
        <p:txBody>
          <a:bodyPr>
            <a:normAutofit/>
          </a:bodyPr>
          <a:lstStyle/>
          <a:p>
            <a:r>
              <a:rPr lang="cs-CZ" sz="3200" b="1" dirty="0" smtClean="0">
                <a:solidFill>
                  <a:srgbClr val="0000CC"/>
                </a:solidFill>
              </a:rPr>
              <a:t>ROZHODNUTÍ</a:t>
            </a:r>
            <a:endParaRPr lang="cs-CZ" sz="3200" b="1" dirty="0">
              <a:solidFill>
                <a:srgbClr val="0000CC"/>
              </a:solidFill>
            </a:endParaRPr>
          </a:p>
        </p:txBody>
      </p:sp>
      <p:sp>
        <p:nvSpPr>
          <p:cNvPr id="3" name="Zástupný symbol pro obsah 2"/>
          <p:cNvSpPr>
            <a:spLocks noGrp="1"/>
          </p:cNvSpPr>
          <p:nvPr>
            <p:ph idx="1"/>
          </p:nvPr>
        </p:nvSpPr>
        <p:spPr>
          <a:xfrm>
            <a:off x="457200" y="908720"/>
            <a:ext cx="8229600" cy="5663552"/>
          </a:xfrm>
          <a:ln w="25400">
            <a:noFill/>
          </a:ln>
        </p:spPr>
        <p:txBody>
          <a:bodyPr>
            <a:normAutofit fontScale="92500" lnSpcReduction="20000"/>
          </a:bodyPr>
          <a:lstStyle/>
          <a:p>
            <a:pPr>
              <a:buNone/>
            </a:pPr>
            <a:r>
              <a:rPr lang="cs-CZ" sz="2800" b="1" dirty="0" smtClean="0"/>
              <a:t>Testovací charakteristika „u“</a:t>
            </a:r>
          </a:p>
          <a:p>
            <a:pPr>
              <a:buNone/>
            </a:pPr>
            <a:endParaRPr lang="cs-CZ" sz="2800" b="1" dirty="0" smtClean="0"/>
          </a:p>
          <a:p>
            <a:r>
              <a:rPr lang="cs-CZ" sz="2800" dirty="0" smtClean="0"/>
              <a:t>Pokud leží rozdíl mimo interval spolehlivosti, pak </a:t>
            </a:r>
            <a:r>
              <a:rPr lang="cs-CZ" sz="2800" dirty="0" smtClean="0">
                <a:solidFill>
                  <a:srgbClr val="C00000"/>
                </a:solidFill>
                <a:latin typeface="+mj-lt"/>
              </a:rPr>
              <a:t>zamítáme</a:t>
            </a:r>
            <a:r>
              <a:rPr lang="cs-CZ" sz="2800" dirty="0" smtClean="0"/>
              <a:t> nulovou hypotézu.</a:t>
            </a:r>
          </a:p>
          <a:p>
            <a:pPr>
              <a:buNone/>
            </a:pPr>
            <a:r>
              <a:rPr lang="cs-CZ" sz="2400" dirty="0"/>
              <a:t>	</a:t>
            </a:r>
            <a:endParaRPr lang="cs-CZ" sz="2400" dirty="0" smtClean="0"/>
          </a:p>
          <a:p>
            <a:pPr>
              <a:buNone/>
            </a:pPr>
            <a:endParaRPr lang="cs-CZ" sz="2400" dirty="0" smtClean="0"/>
          </a:p>
          <a:p>
            <a:pPr>
              <a:buNone/>
            </a:pPr>
            <a:r>
              <a:rPr lang="cs-CZ" sz="2400" dirty="0"/>
              <a:t> </a:t>
            </a:r>
            <a:r>
              <a:rPr lang="cs-CZ" sz="2400" dirty="0" smtClean="0"/>
              <a:t>       </a:t>
            </a:r>
            <a:endParaRPr lang="cs-CZ" sz="2800" dirty="0" smtClean="0"/>
          </a:p>
          <a:p>
            <a:pPr>
              <a:buNone/>
            </a:pPr>
            <a:endParaRPr lang="cs-CZ" sz="2800" dirty="0"/>
          </a:p>
          <a:p>
            <a:r>
              <a:rPr lang="cs-CZ" sz="2800" dirty="0" smtClean="0"/>
              <a:t>Pokud leží rozdíl v intervalu spolehlivosti, pak  nulovou hypotézu </a:t>
            </a:r>
            <a:r>
              <a:rPr lang="cs-CZ" sz="2800" dirty="0" smtClean="0">
                <a:solidFill>
                  <a:srgbClr val="C00000"/>
                </a:solidFill>
                <a:latin typeface="+mj-lt"/>
              </a:rPr>
              <a:t>nezamítáme</a:t>
            </a:r>
            <a:r>
              <a:rPr lang="cs-CZ" sz="2800" dirty="0" smtClean="0"/>
              <a:t>.</a:t>
            </a:r>
          </a:p>
          <a:p>
            <a:pPr marL="0" indent="0">
              <a:buNone/>
            </a:pPr>
            <a:endParaRPr lang="cs-CZ" dirty="0" smtClean="0"/>
          </a:p>
          <a:p>
            <a:pPr>
              <a:buNone/>
            </a:pPr>
            <a:endParaRPr lang="cs-CZ" dirty="0" smtClean="0"/>
          </a:p>
          <a:p>
            <a:pPr>
              <a:buFont typeface="Wingdings" pitchFamily="2" charset="2"/>
              <a:buChar char=""/>
            </a:pPr>
            <a:r>
              <a:rPr lang="cs-CZ" sz="3000" b="1" dirty="0" smtClean="0">
                <a:solidFill>
                  <a:srgbClr val="FF0000"/>
                </a:solidFill>
              </a:rPr>
              <a:t>Nezamítnutí nulové hypotézy neznamená její přijetí!!!</a:t>
            </a:r>
            <a:endParaRPr lang="cs-CZ" sz="3000" b="1" dirty="0">
              <a:solidFill>
                <a:srgbClr val="FF0000"/>
              </a:solidFill>
            </a:endParaRPr>
          </a:p>
        </p:txBody>
      </p:sp>
      <p:sp>
        <p:nvSpPr>
          <p:cNvPr id="1026"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cs-CZ" dirty="0"/>
          </a:p>
        </p:txBody>
      </p:sp>
      <p:sp>
        <p:nvSpPr>
          <p:cNvPr id="1028"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cs-CZ" dirty="0"/>
          </a:p>
        </p:txBody>
      </p:sp>
      <p:sp>
        <p:nvSpPr>
          <p:cNvPr id="1030" name="Rectangle 6"/>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cs-CZ" dirty="0"/>
          </a:p>
        </p:txBody>
      </p:sp>
      <p:sp>
        <p:nvSpPr>
          <p:cNvPr id="1032" name="Rectangle 8"/>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cs-CZ" dirty="0"/>
          </a:p>
        </p:txBody>
      </p:sp>
      <p:sp>
        <p:nvSpPr>
          <p:cNvPr id="1034" name="Rectangle 10"/>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cs-CZ" dirty="0"/>
          </a:p>
        </p:txBody>
      </p:sp>
      <p:sp>
        <p:nvSpPr>
          <p:cNvPr id="1036" name="Rectangle 1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cs-CZ" dirty="0"/>
          </a:p>
        </p:txBody>
      </p:sp>
      <p:sp>
        <p:nvSpPr>
          <p:cNvPr id="1040" name="Rectangle 16"/>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cs-CZ" dirty="0"/>
          </a:p>
        </p:txBody>
      </p:sp>
      <p:sp>
        <p:nvSpPr>
          <p:cNvPr id="1042" name="Rectangle 18"/>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cs-CZ" dirty="0"/>
          </a:p>
        </p:txBody>
      </p:sp>
      <p:sp>
        <p:nvSpPr>
          <p:cNvPr id="1044" name="Rectangle 20"/>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cs-CZ" dirty="0"/>
          </a:p>
        </p:txBody>
      </p:sp>
      <p:sp>
        <p:nvSpPr>
          <p:cNvPr id="1046" name="Rectangle 2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cs-CZ" dirty="0"/>
          </a:p>
        </p:txBody>
      </p:sp>
      <p:sp>
        <p:nvSpPr>
          <p:cNvPr id="26" name="Pravá složená závorka 25"/>
          <p:cNvSpPr/>
          <p:nvPr/>
        </p:nvSpPr>
        <p:spPr>
          <a:xfrm rot="16200000" flipH="1">
            <a:off x="5183783" y="2691537"/>
            <a:ext cx="216594" cy="1152128"/>
          </a:xfrm>
          <a:prstGeom prst="rightBrace">
            <a:avLst>
              <a:gd name="adj1" fmla="val 8333"/>
              <a:gd name="adj2" fmla="val 52624"/>
            </a:avLst>
          </a:prstGeom>
          <a:ln w="25400">
            <a:solidFill>
              <a:srgbClr val="00B05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cs-CZ" dirty="0"/>
          </a:p>
        </p:txBody>
      </p:sp>
      <p:sp>
        <p:nvSpPr>
          <p:cNvPr id="30" name="TextovéPole 29"/>
          <p:cNvSpPr txBox="1"/>
          <p:nvPr/>
        </p:nvSpPr>
        <p:spPr>
          <a:xfrm>
            <a:off x="5148064" y="3264867"/>
            <a:ext cx="349776" cy="461665"/>
          </a:xfrm>
          <a:prstGeom prst="rect">
            <a:avLst/>
          </a:prstGeom>
          <a:noFill/>
        </p:spPr>
        <p:txBody>
          <a:bodyPr wrap="none" rtlCol="0">
            <a:spAutoFit/>
          </a:bodyPr>
          <a:lstStyle/>
          <a:p>
            <a:r>
              <a:rPr lang="cs-CZ" sz="2400" b="1" dirty="0" smtClean="0">
                <a:solidFill>
                  <a:srgbClr val="00B050"/>
                </a:solidFill>
              </a:rPr>
              <a:t>u</a:t>
            </a:r>
            <a:endParaRPr lang="cs-CZ" sz="2400" b="1" dirty="0">
              <a:solidFill>
                <a:srgbClr val="00B050"/>
              </a:solidFill>
            </a:endParaRPr>
          </a:p>
        </p:txBody>
      </p:sp>
      <mc:AlternateContent xmlns:mc="http://schemas.openxmlformats.org/markup-compatibility/2006" xmlns:a14="http://schemas.microsoft.com/office/drawing/2010/main">
        <mc:Choice Requires="a14">
          <p:sp>
            <p:nvSpPr>
              <p:cNvPr id="4" name="TextovéPole 3"/>
              <p:cNvSpPr txBox="1"/>
              <p:nvPr/>
            </p:nvSpPr>
            <p:spPr>
              <a:xfrm>
                <a:off x="941114" y="2420888"/>
                <a:ext cx="6043506" cy="1087221"/>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sSub>
                        <m:sSubPr>
                          <m:ctrlPr>
                            <a:rPr lang="cs-CZ" sz="2000" b="1" i="1" smtClean="0">
                              <a:solidFill>
                                <a:srgbClr val="0000CC"/>
                              </a:solidFill>
                              <a:latin typeface="Cambria Math"/>
                            </a:rPr>
                          </m:ctrlPr>
                        </m:sSubPr>
                        <m:e>
                          <m:r>
                            <a:rPr lang="cs-CZ" sz="2000" b="1">
                              <a:solidFill>
                                <a:srgbClr val="0000CC"/>
                              </a:solidFill>
                              <a:latin typeface="Cambria Math"/>
                            </a:rPr>
                            <m:t>|</m:t>
                          </m:r>
                          <m:r>
                            <a:rPr lang="cs-CZ" sz="2000" b="1" i="1">
                              <a:solidFill>
                                <a:srgbClr val="0000CC"/>
                              </a:solidFill>
                              <a:latin typeface="Cambria Math"/>
                            </a:rPr>
                            <m:t>𝐦</m:t>
                          </m:r>
                        </m:e>
                        <m:sub>
                          <m:r>
                            <a:rPr lang="cs-CZ" sz="2000" b="1" i="1">
                              <a:solidFill>
                                <a:srgbClr val="0000CC"/>
                              </a:solidFill>
                              <a:latin typeface="Cambria Math"/>
                            </a:rPr>
                            <m:t>𝟏</m:t>
                          </m:r>
                          <m:r>
                            <a:rPr lang="cs-CZ" sz="2000" b="1">
                              <a:solidFill>
                                <a:srgbClr val="0000CC"/>
                              </a:solidFill>
                              <a:latin typeface="Cambria Math"/>
                            </a:rPr>
                            <m:t> </m:t>
                          </m:r>
                        </m:sub>
                      </m:sSub>
                      <m:r>
                        <a:rPr lang="cs-CZ" sz="2000" b="1" i="1">
                          <a:solidFill>
                            <a:srgbClr val="0000CC"/>
                          </a:solidFill>
                          <a:latin typeface="Cambria Math"/>
                        </a:rPr>
                        <m:t>−</m:t>
                      </m:r>
                      <m:sSub>
                        <m:sSubPr>
                          <m:ctrlPr>
                            <a:rPr lang="cs-CZ" sz="2000" b="1" i="1">
                              <a:solidFill>
                                <a:srgbClr val="0000CC"/>
                              </a:solidFill>
                              <a:latin typeface="Cambria Math"/>
                            </a:rPr>
                          </m:ctrlPr>
                        </m:sSubPr>
                        <m:e>
                          <m:r>
                            <a:rPr lang="cs-CZ" sz="2000" b="1" i="1">
                              <a:solidFill>
                                <a:srgbClr val="0000CC"/>
                              </a:solidFill>
                              <a:latin typeface="Cambria Math"/>
                            </a:rPr>
                            <m:t>𝐦</m:t>
                          </m:r>
                        </m:e>
                        <m:sub>
                          <m:r>
                            <a:rPr lang="cs-CZ" sz="2000" b="1" i="1">
                              <a:solidFill>
                                <a:srgbClr val="0000CC"/>
                              </a:solidFill>
                              <a:latin typeface="Cambria Math"/>
                            </a:rPr>
                            <m:t>𝟐</m:t>
                          </m:r>
                        </m:sub>
                      </m:sSub>
                      <m:r>
                        <a:rPr lang="cs-CZ" sz="2000" b="1">
                          <a:solidFill>
                            <a:srgbClr val="0000CC"/>
                          </a:solidFill>
                          <a:latin typeface="Cambria Math"/>
                        </a:rPr>
                        <m:t>|≥</m:t>
                      </m:r>
                      <m:r>
                        <a:rPr lang="cs-CZ" sz="2000" b="1" i="1">
                          <a:solidFill>
                            <a:srgbClr val="0000CC"/>
                          </a:solidFill>
                          <a:latin typeface="Cambria Math"/>
                        </a:rPr>
                        <m:t>𝟏</m:t>
                      </m:r>
                      <m:r>
                        <a:rPr lang="cs-CZ" sz="2000" b="1">
                          <a:solidFill>
                            <a:srgbClr val="0000CC"/>
                          </a:solidFill>
                          <a:latin typeface="Cambria Math"/>
                        </a:rPr>
                        <m:t>,</m:t>
                      </m:r>
                      <m:r>
                        <a:rPr lang="cs-CZ" sz="2000" b="1" i="1">
                          <a:solidFill>
                            <a:srgbClr val="0000CC"/>
                          </a:solidFill>
                          <a:latin typeface="Cambria Math"/>
                        </a:rPr>
                        <m:t>𝟗𝟔</m:t>
                      </m:r>
                      <m:sSub>
                        <m:sSubPr>
                          <m:ctrlPr>
                            <a:rPr lang="cs-CZ" sz="2000" b="1" i="1">
                              <a:solidFill>
                                <a:srgbClr val="0000CC"/>
                              </a:solidFill>
                              <a:latin typeface="Cambria Math"/>
                            </a:rPr>
                          </m:ctrlPr>
                        </m:sSubPr>
                        <m:e>
                          <m:r>
                            <a:rPr lang="cs-CZ" sz="2000" b="1" i="1">
                              <a:solidFill>
                                <a:srgbClr val="0000CC"/>
                              </a:solidFill>
                              <a:latin typeface="Cambria Math"/>
                            </a:rPr>
                            <m:t>𝐒𝐄</m:t>
                          </m:r>
                        </m:e>
                        <m:sub>
                          <m:sSub>
                            <m:sSubPr>
                              <m:ctrlPr>
                                <a:rPr lang="cs-CZ" sz="2000" b="1" i="1">
                                  <a:solidFill>
                                    <a:srgbClr val="0000CC"/>
                                  </a:solidFill>
                                  <a:latin typeface="Cambria Math"/>
                                </a:rPr>
                              </m:ctrlPr>
                            </m:sSubPr>
                            <m:e>
                              <m:r>
                                <a:rPr lang="cs-CZ" sz="2000" b="1" i="1">
                                  <a:solidFill>
                                    <a:srgbClr val="0000CC"/>
                                  </a:solidFill>
                                  <a:latin typeface="Cambria Math"/>
                                </a:rPr>
                                <m:t>𝐦</m:t>
                              </m:r>
                            </m:e>
                            <m:sub>
                              <m:r>
                                <a:rPr lang="cs-CZ" sz="2000" b="1" i="1">
                                  <a:solidFill>
                                    <a:srgbClr val="0000CC"/>
                                  </a:solidFill>
                                  <a:latin typeface="Cambria Math"/>
                                </a:rPr>
                                <m:t>𝟏</m:t>
                              </m:r>
                            </m:sub>
                          </m:sSub>
                          <m:r>
                            <a:rPr lang="cs-CZ" sz="2000" b="1" i="1">
                              <a:solidFill>
                                <a:srgbClr val="0000CC"/>
                              </a:solidFill>
                              <a:latin typeface="Cambria Math"/>
                            </a:rPr>
                            <m:t>−</m:t>
                          </m:r>
                          <m:sSub>
                            <m:sSubPr>
                              <m:ctrlPr>
                                <a:rPr lang="cs-CZ" sz="2000" b="1" i="1">
                                  <a:solidFill>
                                    <a:srgbClr val="0000CC"/>
                                  </a:solidFill>
                                  <a:latin typeface="Cambria Math"/>
                                </a:rPr>
                              </m:ctrlPr>
                            </m:sSubPr>
                            <m:e>
                              <m:r>
                                <a:rPr lang="cs-CZ" sz="2000" b="1" i="1">
                                  <a:solidFill>
                                    <a:srgbClr val="0000CC"/>
                                  </a:solidFill>
                                  <a:latin typeface="Cambria Math"/>
                                </a:rPr>
                                <m:t>𝐦</m:t>
                              </m:r>
                            </m:e>
                            <m:sub>
                              <m:r>
                                <a:rPr lang="cs-CZ" sz="2000" b="1" i="1">
                                  <a:solidFill>
                                    <a:srgbClr val="0000CC"/>
                                  </a:solidFill>
                                  <a:latin typeface="Cambria Math"/>
                                </a:rPr>
                                <m:t>𝟐</m:t>
                              </m:r>
                            </m:sub>
                          </m:sSub>
                        </m:sub>
                      </m:sSub>
                      <m:r>
                        <a:rPr lang="cs-CZ" sz="2000" b="1">
                          <a:solidFill>
                            <a:srgbClr val="0000CC"/>
                          </a:solidFill>
                          <a:latin typeface="Cambria Math"/>
                        </a:rPr>
                        <m:t>= </m:t>
                      </m:r>
                      <m:f>
                        <m:fPr>
                          <m:ctrlPr>
                            <a:rPr lang="cs-CZ" sz="2000" b="1" i="1">
                              <a:solidFill>
                                <a:srgbClr val="0000CC"/>
                              </a:solidFill>
                              <a:latin typeface="Cambria Math"/>
                            </a:rPr>
                          </m:ctrlPr>
                        </m:fPr>
                        <m:num>
                          <m:sSub>
                            <m:sSubPr>
                              <m:ctrlPr>
                                <a:rPr lang="cs-CZ" sz="2000" b="1" i="1">
                                  <a:solidFill>
                                    <a:srgbClr val="0000CC"/>
                                  </a:solidFill>
                                  <a:latin typeface="Cambria Math"/>
                                </a:rPr>
                              </m:ctrlPr>
                            </m:sSubPr>
                            <m:e>
                              <m:r>
                                <a:rPr lang="cs-CZ" sz="2000" b="1">
                                  <a:solidFill>
                                    <a:srgbClr val="0000CC"/>
                                  </a:solidFill>
                                  <a:latin typeface="Cambria Math"/>
                                </a:rPr>
                                <m:t>|</m:t>
                              </m:r>
                              <m:r>
                                <a:rPr lang="cs-CZ" sz="2000" b="1" i="1">
                                  <a:solidFill>
                                    <a:srgbClr val="0000CC"/>
                                  </a:solidFill>
                                  <a:latin typeface="Cambria Math"/>
                                </a:rPr>
                                <m:t>𝐦</m:t>
                              </m:r>
                            </m:e>
                            <m:sub>
                              <m:r>
                                <a:rPr lang="cs-CZ" sz="2000" b="1" i="1">
                                  <a:solidFill>
                                    <a:srgbClr val="0000CC"/>
                                  </a:solidFill>
                                  <a:latin typeface="Cambria Math"/>
                                </a:rPr>
                                <m:t>𝟏</m:t>
                              </m:r>
                              <m:r>
                                <a:rPr lang="cs-CZ" sz="2000" b="1">
                                  <a:solidFill>
                                    <a:srgbClr val="0000CC"/>
                                  </a:solidFill>
                                  <a:latin typeface="Cambria Math"/>
                                </a:rPr>
                                <m:t> </m:t>
                              </m:r>
                            </m:sub>
                          </m:sSub>
                          <m:r>
                            <a:rPr lang="cs-CZ" sz="2000" b="1" i="1">
                              <a:solidFill>
                                <a:srgbClr val="0000CC"/>
                              </a:solidFill>
                              <a:latin typeface="Cambria Math"/>
                            </a:rPr>
                            <m:t>−</m:t>
                          </m:r>
                          <m:sSub>
                            <m:sSubPr>
                              <m:ctrlPr>
                                <a:rPr lang="cs-CZ" sz="2000" b="1" i="1">
                                  <a:solidFill>
                                    <a:srgbClr val="0000CC"/>
                                  </a:solidFill>
                                  <a:latin typeface="Cambria Math"/>
                                </a:rPr>
                              </m:ctrlPr>
                            </m:sSubPr>
                            <m:e>
                              <m:r>
                                <a:rPr lang="cs-CZ" sz="2000" b="1" i="1">
                                  <a:solidFill>
                                    <a:srgbClr val="0000CC"/>
                                  </a:solidFill>
                                  <a:latin typeface="Cambria Math"/>
                                </a:rPr>
                                <m:t>𝐦</m:t>
                              </m:r>
                            </m:e>
                            <m:sub>
                              <m:r>
                                <a:rPr lang="cs-CZ" sz="2000" b="1" i="1">
                                  <a:solidFill>
                                    <a:srgbClr val="0000CC"/>
                                  </a:solidFill>
                                  <a:latin typeface="Cambria Math"/>
                                </a:rPr>
                                <m:t>𝟐</m:t>
                              </m:r>
                            </m:sub>
                          </m:sSub>
                          <m:r>
                            <a:rPr lang="cs-CZ" sz="2000" b="1">
                              <a:solidFill>
                                <a:srgbClr val="0000CC"/>
                              </a:solidFill>
                              <a:latin typeface="Cambria Math"/>
                            </a:rPr>
                            <m:t>|</m:t>
                          </m:r>
                        </m:num>
                        <m:den>
                          <m:sSub>
                            <m:sSubPr>
                              <m:ctrlPr>
                                <a:rPr lang="cs-CZ" sz="2000" b="1" i="1">
                                  <a:solidFill>
                                    <a:srgbClr val="0000CC"/>
                                  </a:solidFill>
                                  <a:latin typeface="Cambria Math"/>
                                </a:rPr>
                              </m:ctrlPr>
                            </m:sSubPr>
                            <m:e>
                              <m:r>
                                <a:rPr lang="cs-CZ" sz="2000" b="1" i="1">
                                  <a:solidFill>
                                    <a:srgbClr val="0000CC"/>
                                  </a:solidFill>
                                  <a:latin typeface="Cambria Math"/>
                                </a:rPr>
                                <m:t>𝐒𝐄</m:t>
                              </m:r>
                            </m:e>
                            <m:sub>
                              <m:sSub>
                                <m:sSubPr>
                                  <m:ctrlPr>
                                    <a:rPr lang="cs-CZ" sz="2000" b="1" i="1">
                                      <a:solidFill>
                                        <a:srgbClr val="0000CC"/>
                                      </a:solidFill>
                                      <a:latin typeface="Cambria Math"/>
                                    </a:rPr>
                                  </m:ctrlPr>
                                </m:sSubPr>
                                <m:e>
                                  <m:r>
                                    <a:rPr lang="cs-CZ" sz="2000" b="1" i="1">
                                      <a:solidFill>
                                        <a:srgbClr val="0000CC"/>
                                      </a:solidFill>
                                      <a:latin typeface="Cambria Math"/>
                                    </a:rPr>
                                    <m:t>𝐦</m:t>
                                  </m:r>
                                </m:e>
                                <m:sub>
                                  <m:r>
                                    <a:rPr lang="cs-CZ" sz="2000" b="1" i="1">
                                      <a:solidFill>
                                        <a:srgbClr val="0000CC"/>
                                      </a:solidFill>
                                      <a:latin typeface="Cambria Math"/>
                                    </a:rPr>
                                    <m:t>𝟏</m:t>
                                  </m:r>
                                </m:sub>
                              </m:sSub>
                              <m:r>
                                <a:rPr lang="cs-CZ" sz="2000" b="1" i="1">
                                  <a:solidFill>
                                    <a:srgbClr val="0000CC"/>
                                  </a:solidFill>
                                  <a:latin typeface="Cambria Math"/>
                                </a:rPr>
                                <m:t>−</m:t>
                              </m:r>
                              <m:sSub>
                                <m:sSubPr>
                                  <m:ctrlPr>
                                    <a:rPr lang="cs-CZ" sz="2000" b="1" i="1">
                                      <a:solidFill>
                                        <a:srgbClr val="0000CC"/>
                                      </a:solidFill>
                                      <a:latin typeface="Cambria Math"/>
                                    </a:rPr>
                                  </m:ctrlPr>
                                </m:sSubPr>
                                <m:e>
                                  <m:r>
                                    <a:rPr lang="cs-CZ" sz="2000" b="1" i="1">
                                      <a:solidFill>
                                        <a:srgbClr val="0000CC"/>
                                      </a:solidFill>
                                      <a:latin typeface="Cambria Math"/>
                                    </a:rPr>
                                    <m:t>𝐦</m:t>
                                  </m:r>
                                </m:e>
                                <m:sub>
                                  <m:r>
                                    <a:rPr lang="cs-CZ" sz="2000" b="1" i="1">
                                      <a:solidFill>
                                        <a:srgbClr val="0000CC"/>
                                      </a:solidFill>
                                      <a:latin typeface="Cambria Math"/>
                                    </a:rPr>
                                    <m:t>𝟐</m:t>
                                  </m:r>
                                </m:sub>
                              </m:sSub>
                            </m:sub>
                          </m:sSub>
                        </m:den>
                      </m:f>
                      <m:r>
                        <a:rPr lang="cs-CZ" sz="2000" b="1">
                          <a:solidFill>
                            <a:srgbClr val="0000CC"/>
                          </a:solidFill>
                          <a:latin typeface="Cambria Math"/>
                        </a:rPr>
                        <m:t> ≥</m:t>
                      </m:r>
                      <m:r>
                        <a:rPr lang="cs-CZ" sz="2000" b="1" i="1">
                          <a:solidFill>
                            <a:srgbClr val="0000CC"/>
                          </a:solidFill>
                          <a:latin typeface="Cambria Math"/>
                        </a:rPr>
                        <m:t>𝟏</m:t>
                      </m:r>
                      <m:r>
                        <a:rPr lang="cs-CZ" sz="2000" b="1">
                          <a:solidFill>
                            <a:srgbClr val="0000CC"/>
                          </a:solidFill>
                          <a:latin typeface="Cambria Math"/>
                        </a:rPr>
                        <m:t>,</m:t>
                      </m:r>
                      <m:r>
                        <a:rPr lang="cs-CZ" sz="2000" b="1" i="1">
                          <a:solidFill>
                            <a:srgbClr val="0000CC"/>
                          </a:solidFill>
                          <a:latin typeface="Cambria Math"/>
                        </a:rPr>
                        <m:t>𝟗𝟔</m:t>
                      </m:r>
                    </m:oMath>
                  </m:oMathPara>
                </a14:m>
                <a:endParaRPr lang="cs-CZ" sz="2000" dirty="0">
                  <a:solidFill>
                    <a:srgbClr val="0000CC"/>
                  </a:solidFill>
                </a:endParaRPr>
              </a:p>
              <a:p>
                <a:endParaRPr lang="cs-CZ" sz="2000" b="1" dirty="0">
                  <a:solidFill>
                    <a:srgbClr val="0000CC"/>
                  </a:solidFill>
                </a:endParaRPr>
              </a:p>
            </p:txBody>
          </p:sp>
        </mc:Choice>
        <mc:Fallback xmlns="">
          <p:sp>
            <p:nvSpPr>
              <p:cNvPr id="4" name="TextovéPole 3"/>
              <p:cNvSpPr txBox="1">
                <a:spLocks noRot="1" noChangeAspect="1" noMove="1" noResize="1" noEditPoints="1" noAdjustHandles="1" noChangeArrowheads="1" noChangeShapeType="1" noTextEdit="1"/>
              </p:cNvSpPr>
              <p:nvPr/>
            </p:nvSpPr>
            <p:spPr>
              <a:xfrm>
                <a:off x="941114" y="2420888"/>
                <a:ext cx="6043506" cy="1087221"/>
              </a:xfrm>
              <a:prstGeom prst="rect">
                <a:avLst/>
              </a:prstGeom>
              <a:blipFill rotWithShape="1">
                <a:blip r:embed="rId2"/>
                <a:stretch>
                  <a:fillRect/>
                </a:stretch>
              </a:blipFill>
            </p:spPr>
            <p:txBody>
              <a:bodyPr/>
              <a:lstStyle/>
              <a:p>
                <a:r>
                  <a:rPr lang="cs-CZ">
                    <a:noFill/>
                  </a:rPr>
                  <a:t> </a:t>
                </a:r>
              </a:p>
            </p:txBody>
          </p:sp>
        </mc:Fallback>
      </mc:AlternateContent>
      <mc:AlternateContent xmlns:mc="http://schemas.openxmlformats.org/markup-compatibility/2006" xmlns:a14="http://schemas.microsoft.com/office/drawing/2010/main">
        <mc:Choice Requires="a14">
          <p:sp>
            <p:nvSpPr>
              <p:cNvPr id="5" name="Obdélník 4"/>
              <p:cNvSpPr/>
              <p:nvPr/>
            </p:nvSpPr>
            <p:spPr>
              <a:xfrm>
                <a:off x="1162840" y="4509120"/>
                <a:ext cx="5796136" cy="779444"/>
              </a:xfrm>
              <a:prstGeom prst="rect">
                <a:avLst/>
              </a:prstGeom>
            </p:spPr>
            <p:txBody>
              <a:bodyPr wrap="square">
                <a:spAutoFit/>
              </a:bodyPr>
              <a:lstStyle/>
              <a:p>
                <a:pPr/>
                <a14:m>
                  <m:oMathPara xmlns:m="http://schemas.openxmlformats.org/officeDocument/2006/math">
                    <m:oMathParaPr>
                      <m:jc m:val="centerGroup"/>
                    </m:oMathParaPr>
                    <m:oMath xmlns:m="http://schemas.openxmlformats.org/officeDocument/2006/math">
                      <m:sSub>
                        <m:sSubPr>
                          <m:ctrlPr>
                            <a:rPr lang="cs-CZ" sz="2000" b="1" i="1" smtClean="0">
                              <a:solidFill>
                                <a:srgbClr val="0000CC"/>
                              </a:solidFill>
                              <a:latin typeface="Cambria Math"/>
                            </a:rPr>
                          </m:ctrlPr>
                        </m:sSubPr>
                        <m:e>
                          <m:r>
                            <a:rPr lang="cs-CZ" sz="2000" b="1" i="0">
                              <a:solidFill>
                                <a:srgbClr val="0000CC"/>
                              </a:solidFill>
                              <a:latin typeface="Cambria Math"/>
                            </a:rPr>
                            <m:t>|</m:t>
                          </m:r>
                          <m:r>
                            <a:rPr lang="cs-CZ" sz="2000" b="1" i="0">
                              <a:solidFill>
                                <a:srgbClr val="0000CC"/>
                              </a:solidFill>
                              <a:latin typeface="Cambria Math"/>
                            </a:rPr>
                            <m:t>𝐦</m:t>
                          </m:r>
                        </m:e>
                        <m:sub>
                          <m:r>
                            <a:rPr lang="cs-CZ" sz="2000" b="1" i="0">
                              <a:solidFill>
                                <a:srgbClr val="0000CC"/>
                              </a:solidFill>
                              <a:latin typeface="Cambria Math"/>
                            </a:rPr>
                            <m:t>𝟏</m:t>
                          </m:r>
                          <m:r>
                            <a:rPr lang="cs-CZ" sz="2000" b="1" i="0">
                              <a:solidFill>
                                <a:srgbClr val="0000CC"/>
                              </a:solidFill>
                              <a:latin typeface="Cambria Math"/>
                            </a:rPr>
                            <m:t> </m:t>
                          </m:r>
                        </m:sub>
                      </m:sSub>
                      <m:r>
                        <a:rPr lang="cs-CZ" sz="2000" b="1" i="0">
                          <a:solidFill>
                            <a:srgbClr val="0000CC"/>
                          </a:solidFill>
                          <a:latin typeface="Cambria Math"/>
                        </a:rPr>
                        <m:t>−</m:t>
                      </m:r>
                      <m:sSub>
                        <m:sSubPr>
                          <m:ctrlPr>
                            <a:rPr lang="cs-CZ" sz="2000" b="1" i="1">
                              <a:solidFill>
                                <a:srgbClr val="0000CC"/>
                              </a:solidFill>
                              <a:latin typeface="Cambria Math"/>
                            </a:rPr>
                          </m:ctrlPr>
                        </m:sSubPr>
                        <m:e>
                          <m:r>
                            <a:rPr lang="cs-CZ" sz="2000" b="1" i="0">
                              <a:solidFill>
                                <a:srgbClr val="0000CC"/>
                              </a:solidFill>
                              <a:latin typeface="Cambria Math"/>
                            </a:rPr>
                            <m:t>𝐦</m:t>
                          </m:r>
                        </m:e>
                        <m:sub>
                          <m:r>
                            <a:rPr lang="cs-CZ" sz="2000" b="1" i="0">
                              <a:solidFill>
                                <a:srgbClr val="0000CC"/>
                              </a:solidFill>
                              <a:latin typeface="Cambria Math"/>
                            </a:rPr>
                            <m:t>𝟐</m:t>
                          </m:r>
                        </m:sub>
                      </m:sSub>
                      <m:r>
                        <a:rPr lang="cs-CZ" sz="2000" b="1" i="0">
                          <a:solidFill>
                            <a:srgbClr val="0000CC"/>
                          </a:solidFill>
                          <a:latin typeface="Cambria Math"/>
                        </a:rPr>
                        <m:t>|</m:t>
                      </m:r>
                      <m:r>
                        <a:rPr lang="cs-CZ" sz="2000" b="1" i="0" smtClean="0">
                          <a:solidFill>
                            <a:srgbClr val="0000CC"/>
                          </a:solidFill>
                          <a:latin typeface="Cambria Math"/>
                          <a:ea typeface="Cambria Math"/>
                        </a:rPr>
                        <m:t>&lt;</m:t>
                      </m:r>
                      <m:r>
                        <a:rPr lang="cs-CZ" sz="2000" b="1" i="0">
                          <a:solidFill>
                            <a:srgbClr val="0000CC"/>
                          </a:solidFill>
                          <a:latin typeface="Cambria Math"/>
                        </a:rPr>
                        <m:t>𝟏</m:t>
                      </m:r>
                      <m:r>
                        <a:rPr lang="cs-CZ" sz="2000" b="1" i="0">
                          <a:solidFill>
                            <a:srgbClr val="0000CC"/>
                          </a:solidFill>
                          <a:latin typeface="Cambria Math"/>
                        </a:rPr>
                        <m:t>,</m:t>
                      </m:r>
                      <m:r>
                        <a:rPr lang="cs-CZ" sz="2000" b="1" i="0">
                          <a:solidFill>
                            <a:srgbClr val="0000CC"/>
                          </a:solidFill>
                          <a:latin typeface="Cambria Math"/>
                        </a:rPr>
                        <m:t>𝟗𝟔</m:t>
                      </m:r>
                      <m:sSub>
                        <m:sSubPr>
                          <m:ctrlPr>
                            <a:rPr lang="cs-CZ" sz="2000" b="1" i="1">
                              <a:solidFill>
                                <a:srgbClr val="0000CC"/>
                              </a:solidFill>
                              <a:latin typeface="Cambria Math"/>
                            </a:rPr>
                          </m:ctrlPr>
                        </m:sSubPr>
                        <m:e>
                          <m:r>
                            <a:rPr lang="cs-CZ" sz="2000" b="1" i="0">
                              <a:solidFill>
                                <a:srgbClr val="0000CC"/>
                              </a:solidFill>
                              <a:latin typeface="Cambria Math"/>
                            </a:rPr>
                            <m:t>𝐒𝐄</m:t>
                          </m:r>
                        </m:e>
                        <m:sub>
                          <m:sSub>
                            <m:sSubPr>
                              <m:ctrlPr>
                                <a:rPr lang="cs-CZ" sz="2000" b="1" i="1">
                                  <a:solidFill>
                                    <a:srgbClr val="0000CC"/>
                                  </a:solidFill>
                                  <a:latin typeface="Cambria Math"/>
                                </a:rPr>
                              </m:ctrlPr>
                            </m:sSubPr>
                            <m:e>
                              <m:r>
                                <a:rPr lang="cs-CZ" sz="2000" b="1" i="0">
                                  <a:solidFill>
                                    <a:srgbClr val="0000CC"/>
                                  </a:solidFill>
                                  <a:latin typeface="Cambria Math"/>
                                </a:rPr>
                                <m:t>𝐦</m:t>
                              </m:r>
                            </m:e>
                            <m:sub>
                              <m:r>
                                <a:rPr lang="cs-CZ" sz="2000" b="1" i="0">
                                  <a:solidFill>
                                    <a:srgbClr val="0000CC"/>
                                  </a:solidFill>
                                  <a:latin typeface="Cambria Math"/>
                                </a:rPr>
                                <m:t>𝟏</m:t>
                              </m:r>
                            </m:sub>
                          </m:sSub>
                          <m:r>
                            <a:rPr lang="cs-CZ" sz="2000" b="1" i="0">
                              <a:solidFill>
                                <a:srgbClr val="0000CC"/>
                              </a:solidFill>
                              <a:latin typeface="Cambria Math"/>
                            </a:rPr>
                            <m:t>−</m:t>
                          </m:r>
                          <m:sSub>
                            <m:sSubPr>
                              <m:ctrlPr>
                                <a:rPr lang="cs-CZ" sz="2000" b="1" i="1">
                                  <a:solidFill>
                                    <a:srgbClr val="0000CC"/>
                                  </a:solidFill>
                                  <a:latin typeface="Cambria Math"/>
                                </a:rPr>
                              </m:ctrlPr>
                            </m:sSubPr>
                            <m:e>
                              <m:r>
                                <a:rPr lang="cs-CZ" sz="2000" b="1" i="0">
                                  <a:solidFill>
                                    <a:srgbClr val="0000CC"/>
                                  </a:solidFill>
                                  <a:latin typeface="Cambria Math"/>
                                </a:rPr>
                                <m:t>𝐦</m:t>
                              </m:r>
                            </m:e>
                            <m:sub>
                              <m:r>
                                <a:rPr lang="cs-CZ" sz="2000" b="1" i="0">
                                  <a:solidFill>
                                    <a:srgbClr val="0000CC"/>
                                  </a:solidFill>
                                  <a:latin typeface="Cambria Math"/>
                                </a:rPr>
                                <m:t>𝟐</m:t>
                              </m:r>
                            </m:sub>
                          </m:sSub>
                        </m:sub>
                      </m:sSub>
                      <m:r>
                        <a:rPr lang="cs-CZ" sz="2000" b="1" i="0">
                          <a:solidFill>
                            <a:srgbClr val="0000CC"/>
                          </a:solidFill>
                          <a:latin typeface="Cambria Math"/>
                        </a:rPr>
                        <m:t>= </m:t>
                      </m:r>
                      <m:f>
                        <m:fPr>
                          <m:ctrlPr>
                            <a:rPr lang="cs-CZ" sz="2000" b="1" i="1">
                              <a:solidFill>
                                <a:srgbClr val="0000CC"/>
                              </a:solidFill>
                              <a:latin typeface="Cambria Math"/>
                            </a:rPr>
                          </m:ctrlPr>
                        </m:fPr>
                        <m:num>
                          <m:sSub>
                            <m:sSubPr>
                              <m:ctrlPr>
                                <a:rPr lang="cs-CZ" sz="2000" b="1" i="1">
                                  <a:solidFill>
                                    <a:srgbClr val="0000CC"/>
                                  </a:solidFill>
                                  <a:latin typeface="Cambria Math"/>
                                </a:rPr>
                              </m:ctrlPr>
                            </m:sSubPr>
                            <m:e>
                              <m:r>
                                <a:rPr lang="cs-CZ" sz="2000" b="1" i="0">
                                  <a:solidFill>
                                    <a:srgbClr val="0000CC"/>
                                  </a:solidFill>
                                  <a:latin typeface="Cambria Math"/>
                                </a:rPr>
                                <m:t>|</m:t>
                              </m:r>
                              <m:r>
                                <a:rPr lang="cs-CZ" sz="2000" b="1" i="0">
                                  <a:solidFill>
                                    <a:srgbClr val="0000CC"/>
                                  </a:solidFill>
                                  <a:latin typeface="Cambria Math"/>
                                </a:rPr>
                                <m:t>𝐦</m:t>
                              </m:r>
                            </m:e>
                            <m:sub>
                              <m:r>
                                <a:rPr lang="cs-CZ" sz="2000" b="1" i="0">
                                  <a:solidFill>
                                    <a:srgbClr val="0000CC"/>
                                  </a:solidFill>
                                  <a:latin typeface="Cambria Math"/>
                                </a:rPr>
                                <m:t>𝟏</m:t>
                              </m:r>
                              <m:r>
                                <a:rPr lang="cs-CZ" sz="2000" b="1" i="0">
                                  <a:solidFill>
                                    <a:srgbClr val="0000CC"/>
                                  </a:solidFill>
                                  <a:latin typeface="Cambria Math"/>
                                </a:rPr>
                                <m:t> </m:t>
                              </m:r>
                            </m:sub>
                          </m:sSub>
                          <m:r>
                            <a:rPr lang="cs-CZ" sz="2000" b="1" i="0">
                              <a:solidFill>
                                <a:srgbClr val="0000CC"/>
                              </a:solidFill>
                              <a:latin typeface="Cambria Math"/>
                            </a:rPr>
                            <m:t>−</m:t>
                          </m:r>
                          <m:sSub>
                            <m:sSubPr>
                              <m:ctrlPr>
                                <a:rPr lang="cs-CZ" sz="2000" b="1" i="1">
                                  <a:solidFill>
                                    <a:srgbClr val="0000CC"/>
                                  </a:solidFill>
                                  <a:latin typeface="Cambria Math"/>
                                </a:rPr>
                              </m:ctrlPr>
                            </m:sSubPr>
                            <m:e>
                              <m:r>
                                <a:rPr lang="cs-CZ" sz="2000" b="1" i="0">
                                  <a:solidFill>
                                    <a:srgbClr val="0000CC"/>
                                  </a:solidFill>
                                  <a:latin typeface="Cambria Math"/>
                                </a:rPr>
                                <m:t>𝐦</m:t>
                              </m:r>
                            </m:e>
                            <m:sub>
                              <m:r>
                                <a:rPr lang="cs-CZ" sz="2000" b="1" i="0">
                                  <a:solidFill>
                                    <a:srgbClr val="0000CC"/>
                                  </a:solidFill>
                                  <a:latin typeface="Cambria Math"/>
                                </a:rPr>
                                <m:t>𝟐</m:t>
                              </m:r>
                            </m:sub>
                          </m:sSub>
                          <m:r>
                            <a:rPr lang="cs-CZ" sz="2000" b="1" i="0">
                              <a:solidFill>
                                <a:srgbClr val="0000CC"/>
                              </a:solidFill>
                              <a:latin typeface="Cambria Math"/>
                            </a:rPr>
                            <m:t>|</m:t>
                          </m:r>
                        </m:num>
                        <m:den>
                          <m:sSub>
                            <m:sSubPr>
                              <m:ctrlPr>
                                <a:rPr lang="cs-CZ" sz="2000" b="1" i="1">
                                  <a:solidFill>
                                    <a:srgbClr val="0000CC"/>
                                  </a:solidFill>
                                  <a:latin typeface="Cambria Math"/>
                                </a:rPr>
                              </m:ctrlPr>
                            </m:sSubPr>
                            <m:e>
                              <m:r>
                                <a:rPr lang="cs-CZ" sz="2000" b="1" i="0">
                                  <a:solidFill>
                                    <a:srgbClr val="0000CC"/>
                                  </a:solidFill>
                                  <a:latin typeface="Cambria Math"/>
                                </a:rPr>
                                <m:t>𝐒𝐄</m:t>
                              </m:r>
                            </m:e>
                            <m:sub>
                              <m:sSub>
                                <m:sSubPr>
                                  <m:ctrlPr>
                                    <a:rPr lang="cs-CZ" sz="2000" b="1" i="1">
                                      <a:solidFill>
                                        <a:srgbClr val="0000CC"/>
                                      </a:solidFill>
                                      <a:latin typeface="Cambria Math"/>
                                    </a:rPr>
                                  </m:ctrlPr>
                                </m:sSubPr>
                                <m:e>
                                  <m:r>
                                    <a:rPr lang="cs-CZ" sz="2000" b="1" i="0">
                                      <a:solidFill>
                                        <a:srgbClr val="0000CC"/>
                                      </a:solidFill>
                                      <a:latin typeface="Cambria Math"/>
                                    </a:rPr>
                                    <m:t>𝐦</m:t>
                                  </m:r>
                                </m:e>
                                <m:sub>
                                  <m:r>
                                    <a:rPr lang="cs-CZ" sz="2000" b="1" i="0">
                                      <a:solidFill>
                                        <a:srgbClr val="0000CC"/>
                                      </a:solidFill>
                                      <a:latin typeface="Cambria Math"/>
                                    </a:rPr>
                                    <m:t>𝟏</m:t>
                                  </m:r>
                                </m:sub>
                              </m:sSub>
                              <m:r>
                                <a:rPr lang="cs-CZ" sz="2000" b="1" i="0">
                                  <a:solidFill>
                                    <a:srgbClr val="0000CC"/>
                                  </a:solidFill>
                                  <a:latin typeface="Cambria Math"/>
                                </a:rPr>
                                <m:t>−</m:t>
                              </m:r>
                              <m:sSub>
                                <m:sSubPr>
                                  <m:ctrlPr>
                                    <a:rPr lang="cs-CZ" sz="2000" b="1" i="1">
                                      <a:solidFill>
                                        <a:srgbClr val="0000CC"/>
                                      </a:solidFill>
                                      <a:latin typeface="Cambria Math"/>
                                    </a:rPr>
                                  </m:ctrlPr>
                                </m:sSubPr>
                                <m:e>
                                  <m:r>
                                    <a:rPr lang="cs-CZ" sz="2000" b="1" i="0">
                                      <a:solidFill>
                                        <a:srgbClr val="0000CC"/>
                                      </a:solidFill>
                                      <a:latin typeface="Cambria Math"/>
                                    </a:rPr>
                                    <m:t>𝐦</m:t>
                                  </m:r>
                                </m:e>
                                <m:sub>
                                  <m:r>
                                    <a:rPr lang="cs-CZ" sz="2000" b="1" i="0">
                                      <a:solidFill>
                                        <a:srgbClr val="0000CC"/>
                                      </a:solidFill>
                                      <a:latin typeface="Cambria Math"/>
                                    </a:rPr>
                                    <m:t>𝟐</m:t>
                                  </m:r>
                                </m:sub>
                              </m:sSub>
                            </m:sub>
                          </m:sSub>
                        </m:den>
                      </m:f>
                      <m:r>
                        <a:rPr lang="cs-CZ" sz="2000" b="1" i="0">
                          <a:solidFill>
                            <a:srgbClr val="0000CC"/>
                          </a:solidFill>
                          <a:latin typeface="Cambria Math"/>
                        </a:rPr>
                        <m:t> </m:t>
                      </m:r>
                      <m:r>
                        <a:rPr lang="cs-CZ" sz="2000" b="1" i="0" smtClean="0">
                          <a:solidFill>
                            <a:srgbClr val="0000CC"/>
                          </a:solidFill>
                          <a:latin typeface="Cambria Math"/>
                          <a:ea typeface="Cambria Math"/>
                        </a:rPr>
                        <m:t>&lt;</m:t>
                      </m:r>
                      <m:r>
                        <a:rPr lang="cs-CZ" sz="2000" b="1" i="0">
                          <a:solidFill>
                            <a:srgbClr val="0000CC"/>
                          </a:solidFill>
                          <a:latin typeface="Cambria Math"/>
                        </a:rPr>
                        <m:t>𝟏</m:t>
                      </m:r>
                      <m:r>
                        <a:rPr lang="cs-CZ" sz="2000" b="1" i="0">
                          <a:solidFill>
                            <a:srgbClr val="0000CC"/>
                          </a:solidFill>
                          <a:latin typeface="Cambria Math"/>
                        </a:rPr>
                        <m:t>,</m:t>
                      </m:r>
                      <m:r>
                        <a:rPr lang="cs-CZ" sz="2000" b="1" i="0">
                          <a:solidFill>
                            <a:srgbClr val="0000CC"/>
                          </a:solidFill>
                          <a:latin typeface="Cambria Math"/>
                        </a:rPr>
                        <m:t>𝟗𝟔</m:t>
                      </m:r>
                    </m:oMath>
                  </m:oMathPara>
                </a14:m>
                <a:endParaRPr lang="cs-CZ" sz="2000" b="1" dirty="0">
                  <a:solidFill>
                    <a:srgbClr val="0000CC"/>
                  </a:solidFill>
                </a:endParaRPr>
              </a:p>
            </p:txBody>
          </p:sp>
        </mc:Choice>
        <mc:Fallback xmlns="">
          <p:sp>
            <p:nvSpPr>
              <p:cNvPr id="5" name="Obdélník 4"/>
              <p:cNvSpPr>
                <a:spLocks noRot="1" noChangeAspect="1" noMove="1" noResize="1" noEditPoints="1" noAdjustHandles="1" noChangeArrowheads="1" noChangeShapeType="1" noTextEdit="1"/>
              </p:cNvSpPr>
              <p:nvPr/>
            </p:nvSpPr>
            <p:spPr>
              <a:xfrm>
                <a:off x="1162840" y="4509120"/>
                <a:ext cx="5796136" cy="779444"/>
              </a:xfrm>
              <a:prstGeom prst="rect">
                <a:avLst/>
              </a:prstGeom>
              <a:blipFill rotWithShape="1">
                <a:blip r:embed="rId3"/>
                <a:stretch>
                  <a:fillRect/>
                </a:stretch>
              </a:blipFill>
            </p:spPr>
            <p:txBody>
              <a:bodyPr/>
              <a:lstStyle/>
              <a:p>
                <a:r>
                  <a:rPr lang="cs-CZ">
                    <a:noFill/>
                  </a:rPr>
                  <a:t> </a:t>
                </a:r>
              </a:p>
            </p:txBody>
          </p:sp>
        </mc:Fallback>
      </mc:AlternateContent>
    </p:spTree>
    <p:extLst>
      <p:ext uri="{BB962C8B-B14F-4D97-AF65-F5344CB8AC3E}">
        <p14:creationId xmlns:p14="http://schemas.microsoft.com/office/powerpoint/2010/main" val="1289824918"/>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28596" y="1357298"/>
            <a:ext cx="8229600" cy="142876"/>
          </a:xfrm>
        </p:spPr>
        <p:txBody>
          <a:bodyPr>
            <a:normAutofit fontScale="90000"/>
          </a:bodyPr>
          <a:lstStyle/>
          <a:p>
            <a:pPr algn="l"/>
            <a:r>
              <a:rPr lang="cs-CZ" sz="3600" b="1" dirty="0" smtClean="0">
                <a:solidFill>
                  <a:srgbClr val="C00000"/>
                </a:solidFill>
              </a:rPr>
              <a:t>Příklad 1: SROVNÁVÁNÍ PRŮMĚRŮ</a:t>
            </a:r>
            <a:r>
              <a:rPr lang="cs-CZ" sz="3600" dirty="0" smtClean="0">
                <a:solidFill>
                  <a:srgbClr val="0000CC"/>
                </a:solidFill>
              </a:rPr>
              <a:t/>
            </a:r>
            <a:br>
              <a:rPr lang="cs-CZ" sz="3600" dirty="0" smtClean="0">
                <a:solidFill>
                  <a:srgbClr val="0000CC"/>
                </a:solidFill>
              </a:rPr>
            </a:br>
            <a:r>
              <a:rPr lang="cs-CZ" b="1" dirty="0" smtClean="0">
                <a:solidFill>
                  <a:srgbClr val="0000CC"/>
                </a:solidFill>
              </a:rPr>
              <a:t> </a:t>
            </a:r>
            <a:r>
              <a:rPr lang="cs-CZ" dirty="0" smtClean="0">
                <a:solidFill>
                  <a:srgbClr val="0000CC"/>
                </a:solidFill>
              </a:rPr>
              <a:t/>
            </a:r>
            <a:br>
              <a:rPr lang="cs-CZ" dirty="0" smtClean="0">
                <a:solidFill>
                  <a:srgbClr val="0000CC"/>
                </a:solidFill>
              </a:rPr>
            </a:br>
            <a:endParaRPr lang="cs-CZ" dirty="0">
              <a:solidFill>
                <a:srgbClr val="0000CC"/>
              </a:solidFill>
            </a:endParaRPr>
          </a:p>
        </p:txBody>
      </p:sp>
      <p:sp>
        <p:nvSpPr>
          <p:cNvPr id="3" name="Zástupný symbol pro obsah 2"/>
          <p:cNvSpPr>
            <a:spLocks noGrp="1"/>
          </p:cNvSpPr>
          <p:nvPr>
            <p:ph idx="1"/>
          </p:nvPr>
        </p:nvSpPr>
        <p:spPr>
          <a:xfrm>
            <a:off x="428596" y="1428736"/>
            <a:ext cx="8391876" cy="5268931"/>
          </a:xfrm>
        </p:spPr>
        <p:txBody>
          <a:bodyPr>
            <a:normAutofit lnSpcReduction="10000"/>
          </a:bodyPr>
          <a:lstStyle/>
          <a:p>
            <a:pPr marL="0">
              <a:buNone/>
            </a:pPr>
            <a:r>
              <a:rPr lang="cs-CZ" sz="2400" b="1" dirty="0"/>
              <a:t>Jsou rozdíly v průměrné hladině cholesterolu v různých věkových skupinách tak velké, že je pro její hodnocení vhodné používat různé normy?</a:t>
            </a:r>
          </a:p>
          <a:p>
            <a:pPr marL="0">
              <a:buNone/>
            </a:pPr>
            <a:endParaRPr lang="cs-CZ" sz="2400" b="1" dirty="0"/>
          </a:p>
          <a:p>
            <a:pPr>
              <a:buNone/>
            </a:pPr>
            <a:r>
              <a:rPr lang="cs-CZ" sz="2400" dirty="0">
                <a:solidFill>
                  <a:srgbClr val="C00000"/>
                </a:solidFill>
              </a:rPr>
              <a:t>Muži 20-30 let:  </a:t>
            </a:r>
            <a:r>
              <a:rPr lang="cs-CZ" sz="2400" dirty="0"/>
              <a:t>n</a:t>
            </a:r>
            <a:r>
              <a:rPr lang="cs-CZ" sz="2400" baseline="-25000" dirty="0"/>
              <a:t>1</a:t>
            </a:r>
            <a:r>
              <a:rPr lang="cs-CZ" sz="2400" dirty="0"/>
              <a:t> = 50   m</a:t>
            </a:r>
            <a:r>
              <a:rPr lang="cs-CZ" sz="2400" baseline="-25000" dirty="0"/>
              <a:t>1</a:t>
            </a:r>
            <a:r>
              <a:rPr lang="cs-CZ" sz="2400" dirty="0"/>
              <a:t> = 4,57   s</a:t>
            </a:r>
            <a:r>
              <a:rPr lang="cs-CZ" sz="2400" baseline="-25000" dirty="0"/>
              <a:t>1</a:t>
            </a:r>
            <a:r>
              <a:rPr lang="cs-CZ" sz="2400" dirty="0"/>
              <a:t> = 0,70    SE</a:t>
            </a:r>
            <a:r>
              <a:rPr lang="cs-CZ" sz="2400" baseline="-25000" dirty="0"/>
              <a:t>1</a:t>
            </a:r>
            <a:r>
              <a:rPr lang="cs-CZ" sz="2400" dirty="0"/>
              <a:t> = 0,10</a:t>
            </a:r>
          </a:p>
          <a:p>
            <a:pPr>
              <a:buNone/>
            </a:pPr>
            <a:r>
              <a:rPr lang="cs-CZ" sz="2400" dirty="0">
                <a:solidFill>
                  <a:srgbClr val="C00000"/>
                </a:solidFill>
              </a:rPr>
              <a:t>Muži 40-50 let:</a:t>
            </a:r>
            <a:r>
              <a:rPr lang="cs-CZ" sz="2400" dirty="0">
                <a:solidFill>
                  <a:srgbClr val="92D050"/>
                </a:solidFill>
              </a:rPr>
              <a:t>  </a:t>
            </a:r>
            <a:r>
              <a:rPr lang="cs-CZ" sz="2400" dirty="0"/>
              <a:t>n</a:t>
            </a:r>
            <a:r>
              <a:rPr lang="cs-CZ" sz="2400" baseline="-25000" dirty="0"/>
              <a:t>2</a:t>
            </a:r>
            <a:r>
              <a:rPr lang="cs-CZ" sz="2400" dirty="0"/>
              <a:t>= 60    m</a:t>
            </a:r>
            <a:r>
              <a:rPr lang="cs-CZ" sz="2400" baseline="-25000" dirty="0"/>
              <a:t>2</a:t>
            </a:r>
            <a:r>
              <a:rPr lang="cs-CZ" sz="2400" dirty="0"/>
              <a:t> = 5,42   s</a:t>
            </a:r>
            <a:r>
              <a:rPr lang="cs-CZ" sz="2400" baseline="-25000" dirty="0"/>
              <a:t>2</a:t>
            </a:r>
            <a:r>
              <a:rPr lang="cs-CZ" sz="2400" dirty="0"/>
              <a:t> = 0,85    SE</a:t>
            </a:r>
            <a:r>
              <a:rPr lang="cs-CZ" sz="2400" baseline="-25000" dirty="0"/>
              <a:t>2</a:t>
            </a:r>
            <a:r>
              <a:rPr lang="cs-CZ" sz="2400" dirty="0"/>
              <a:t> = 0,11</a:t>
            </a:r>
          </a:p>
          <a:p>
            <a:pPr marL="0">
              <a:spcBef>
                <a:spcPts val="0"/>
              </a:spcBef>
              <a:buNone/>
            </a:pPr>
            <a:endParaRPr lang="cs-CZ" sz="2400" dirty="0" smtClean="0"/>
          </a:p>
          <a:p>
            <a:pPr marL="0">
              <a:spcBef>
                <a:spcPts val="0"/>
              </a:spcBef>
              <a:buNone/>
            </a:pPr>
            <a:r>
              <a:rPr lang="cs-CZ" sz="2400" b="1" dirty="0" smtClean="0">
                <a:solidFill>
                  <a:srgbClr val="C00000"/>
                </a:solidFill>
              </a:rPr>
              <a:t>5. Výpočet testovací charakteristiky u:</a:t>
            </a:r>
          </a:p>
          <a:p>
            <a:pPr marL="0">
              <a:spcBef>
                <a:spcPts val="0"/>
              </a:spcBef>
              <a:spcAft>
                <a:spcPts val="1200"/>
              </a:spcAft>
              <a:buNone/>
            </a:pPr>
            <a:r>
              <a:rPr lang="cs-CZ" sz="2400" dirty="0" smtClean="0"/>
              <a:t>m</a:t>
            </a:r>
            <a:r>
              <a:rPr lang="cs-CZ" sz="2400" baseline="-25000" dirty="0" smtClean="0"/>
              <a:t>1</a:t>
            </a:r>
            <a:r>
              <a:rPr lang="cs-CZ" sz="2400" dirty="0" smtClean="0"/>
              <a:t> – m</a:t>
            </a:r>
            <a:r>
              <a:rPr lang="cs-CZ" sz="2400" baseline="-25000" dirty="0" smtClean="0"/>
              <a:t>2 </a:t>
            </a:r>
            <a:r>
              <a:rPr lang="cs-CZ" sz="2400" dirty="0" smtClean="0"/>
              <a:t>= 4,57 – 5,42 = -0,88</a:t>
            </a:r>
          </a:p>
          <a:p>
            <a:pPr marL="0">
              <a:spcBef>
                <a:spcPts val="0"/>
              </a:spcBef>
              <a:spcAft>
                <a:spcPts val="1200"/>
              </a:spcAft>
              <a:buNone/>
            </a:pPr>
            <a:r>
              <a:rPr lang="cs-CZ" sz="2400" dirty="0" smtClean="0"/>
              <a:t>SE</a:t>
            </a:r>
            <a:r>
              <a:rPr lang="cs-CZ" sz="2400" baseline="-25000" dirty="0" smtClean="0"/>
              <a:t>m</a:t>
            </a:r>
            <a:r>
              <a:rPr lang="cs-CZ" sz="1600" baseline="-75000" dirty="0" smtClean="0"/>
              <a:t>1</a:t>
            </a:r>
            <a:r>
              <a:rPr lang="cs-CZ" sz="2400" baseline="-25000" dirty="0" smtClean="0"/>
              <a:t>-m</a:t>
            </a:r>
            <a:r>
              <a:rPr lang="cs-CZ" sz="1600" baseline="-75000" dirty="0" smtClean="0"/>
              <a:t>2</a:t>
            </a:r>
            <a:r>
              <a:rPr lang="cs-CZ" sz="2400" baseline="30000" dirty="0" smtClean="0"/>
              <a:t>2</a:t>
            </a:r>
            <a:r>
              <a:rPr lang="cs-CZ" sz="2400" dirty="0" smtClean="0"/>
              <a:t>= 0,10</a:t>
            </a:r>
            <a:r>
              <a:rPr lang="cs-CZ" sz="2400" baseline="30000" dirty="0" smtClean="0"/>
              <a:t>2</a:t>
            </a:r>
            <a:r>
              <a:rPr lang="cs-CZ" sz="2400" dirty="0" smtClean="0"/>
              <a:t>+ 0,11</a:t>
            </a:r>
            <a:r>
              <a:rPr lang="cs-CZ" sz="2400" baseline="30000" dirty="0" smtClean="0"/>
              <a:t>2 </a:t>
            </a:r>
            <a:r>
              <a:rPr lang="cs-CZ" sz="2400" dirty="0" smtClean="0"/>
              <a:t>= 0,0221</a:t>
            </a:r>
          </a:p>
          <a:p>
            <a:pPr marL="0">
              <a:spcBef>
                <a:spcPts val="0"/>
              </a:spcBef>
              <a:spcAft>
                <a:spcPts val="1200"/>
              </a:spcAft>
              <a:buNone/>
            </a:pPr>
            <a:r>
              <a:rPr lang="cs-CZ" sz="2400" dirty="0" smtClean="0"/>
              <a:t>SE</a:t>
            </a:r>
            <a:r>
              <a:rPr lang="cs-CZ" sz="2400" baseline="-25000" dirty="0"/>
              <a:t>m</a:t>
            </a:r>
            <a:r>
              <a:rPr lang="cs-CZ" sz="1600" baseline="-75000" dirty="0"/>
              <a:t>1</a:t>
            </a:r>
            <a:r>
              <a:rPr lang="cs-CZ" sz="2400" baseline="-25000" dirty="0"/>
              <a:t>-m</a:t>
            </a:r>
            <a:r>
              <a:rPr lang="cs-CZ" sz="1600" baseline="-75000" dirty="0"/>
              <a:t>2</a:t>
            </a:r>
            <a:r>
              <a:rPr lang="cs-CZ" sz="2400" dirty="0" smtClean="0"/>
              <a:t>= 0,15</a:t>
            </a:r>
          </a:p>
          <a:p>
            <a:pPr marL="0">
              <a:spcBef>
                <a:spcPts val="0"/>
              </a:spcBef>
              <a:spcAft>
                <a:spcPts val="1200"/>
              </a:spcAft>
              <a:buNone/>
            </a:pPr>
            <a:r>
              <a:rPr lang="cs-CZ" sz="2400" dirty="0" smtClean="0"/>
              <a:t>u = 0,88: 0,15= 5,66</a:t>
            </a:r>
          </a:p>
          <a:p>
            <a:pPr marL="0">
              <a:spcBef>
                <a:spcPts val="0"/>
              </a:spcBef>
              <a:buNone/>
            </a:pPr>
            <a:endParaRPr lang="cs-CZ" sz="2400" dirty="0" smtClean="0"/>
          </a:p>
          <a:p>
            <a:pPr marL="0">
              <a:spcBef>
                <a:spcPts val="0"/>
              </a:spcBef>
              <a:buNone/>
            </a:pPr>
            <a:endParaRPr lang="cs-CZ" sz="2400" b="1" dirty="0" smtClean="0"/>
          </a:p>
        </p:txBody>
      </p:sp>
      <p:sp>
        <p:nvSpPr>
          <p:cNvPr id="4" name="Obdélník 3"/>
          <p:cNvSpPr/>
          <p:nvPr/>
        </p:nvSpPr>
        <p:spPr>
          <a:xfrm>
            <a:off x="395536" y="3861048"/>
            <a:ext cx="8280920" cy="2520280"/>
          </a:xfrm>
          <a:prstGeom prst="rect">
            <a:avLst/>
          </a:prstGeom>
          <a:noFill/>
          <a:ln w="50800">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dirty="0"/>
          </a:p>
        </p:txBody>
      </p:sp>
    </p:spTree>
    <p:extLst>
      <p:ext uri="{BB962C8B-B14F-4D97-AF65-F5344CB8AC3E}">
        <p14:creationId xmlns:p14="http://schemas.microsoft.com/office/powerpoint/2010/main" val="2345530548"/>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07504" y="476672"/>
            <a:ext cx="8928992" cy="857256"/>
          </a:xfrm>
        </p:spPr>
        <p:txBody>
          <a:bodyPr>
            <a:noAutofit/>
          </a:bodyPr>
          <a:lstStyle/>
          <a:p>
            <a:r>
              <a:rPr lang="cs-CZ" sz="3200" b="1" dirty="0">
                <a:solidFill>
                  <a:srgbClr val="0000CC"/>
                </a:solidFill>
              </a:rPr>
              <a:t>TESTOVÁNÍ STATISTICKÝCH HYPOTÉZ</a:t>
            </a:r>
            <a:r>
              <a:rPr lang="cs-CZ" sz="3200" dirty="0">
                <a:solidFill>
                  <a:srgbClr val="0000CC"/>
                </a:solidFill>
              </a:rPr>
              <a:t/>
            </a:r>
            <a:br>
              <a:rPr lang="cs-CZ" sz="3200" dirty="0">
                <a:solidFill>
                  <a:srgbClr val="0000CC"/>
                </a:solidFill>
              </a:rPr>
            </a:br>
            <a:endParaRPr lang="cs-CZ" sz="3200" dirty="0">
              <a:solidFill>
                <a:srgbClr val="0000CC"/>
              </a:solidFill>
            </a:endParaRPr>
          </a:p>
        </p:txBody>
      </p:sp>
      <p:sp>
        <p:nvSpPr>
          <p:cNvPr id="3" name="Zástupný symbol pro obsah 2"/>
          <p:cNvSpPr>
            <a:spLocks noGrp="1"/>
          </p:cNvSpPr>
          <p:nvPr>
            <p:ph idx="1"/>
          </p:nvPr>
        </p:nvSpPr>
        <p:spPr>
          <a:xfrm>
            <a:off x="395536" y="1196752"/>
            <a:ext cx="8443664" cy="5286412"/>
          </a:xfrm>
        </p:spPr>
        <p:txBody>
          <a:bodyPr>
            <a:noAutofit/>
          </a:bodyPr>
          <a:lstStyle/>
          <a:p>
            <a:pPr marL="514350" lvl="0" indent="-514350">
              <a:buFont typeface="+mj-lt"/>
              <a:buAutoNum type="arabicPeriod"/>
            </a:pPr>
            <a:r>
              <a:rPr lang="cs-CZ" sz="2800" dirty="0"/>
              <a:t>Stanovíme nulovou a alternativní hypotézu</a:t>
            </a:r>
          </a:p>
          <a:p>
            <a:pPr marL="514350" lvl="0" indent="-514350">
              <a:buFont typeface="+mj-lt"/>
              <a:buAutoNum type="arabicPeriod"/>
            </a:pPr>
            <a:r>
              <a:rPr lang="cs-CZ" sz="2800" dirty="0"/>
              <a:t>Zvolíme hladinu významnosti</a:t>
            </a:r>
          </a:p>
          <a:p>
            <a:pPr marL="514350" lvl="0" indent="-514350">
              <a:buFont typeface="+mj-lt"/>
              <a:buAutoNum type="arabicPeriod"/>
            </a:pPr>
            <a:r>
              <a:rPr lang="cs-CZ" sz="2800" dirty="0"/>
              <a:t>Vybereme vhodný test</a:t>
            </a:r>
          </a:p>
          <a:p>
            <a:pPr marL="514350" lvl="0" indent="-514350">
              <a:buFont typeface="+mj-lt"/>
              <a:buAutoNum type="arabicPeriod"/>
            </a:pPr>
            <a:r>
              <a:rPr lang="cs-CZ" sz="2800" dirty="0"/>
              <a:t>Ověříme, zda jsou splněny podmínky pro použití testu</a:t>
            </a:r>
          </a:p>
          <a:p>
            <a:pPr marL="514350" lvl="0" indent="-514350">
              <a:buFont typeface="+mj-lt"/>
              <a:buAutoNum type="arabicPeriod"/>
            </a:pPr>
            <a:r>
              <a:rPr lang="cs-CZ" sz="2800" dirty="0"/>
              <a:t>Vypočítáme testovací charakteristiku</a:t>
            </a:r>
          </a:p>
          <a:p>
            <a:pPr marL="514350" lvl="0" indent="-514350">
              <a:buFont typeface="+mj-lt"/>
              <a:buAutoNum type="arabicPeriod"/>
            </a:pPr>
            <a:r>
              <a:rPr lang="cs-CZ" sz="2800" b="1" dirty="0">
                <a:solidFill>
                  <a:srgbClr val="C00000"/>
                </a:solidFill>
              </a:rPr>
              <a:t>Srovnáme ji s odpovídajícími kritickými hodnotami</a:t>
            </a:r>
          </a:p>
          <a:p>
            <a:pPr marL="514350" lvl="0" indent="-514350">
              <a:buFont typeface="+mj-lt"/>
              <a:buAutoNum type="arabicPeriod"/>
            </a:pPr>
            <a:r>
              <a:rPr lang="cs-CZ" sz="2800" dirty="0"/>
              <a:t>Zamítneme nebo nezamítneme nulovou hypotézu</a:t>
            </a:r>
          </a:p>
          <a:p>
            <a:pPr marL="514350" indent="-514350">
              <a:buFont typeface="+mj-lt"/>
              <a:buAutoNum type="arabicPeriod"/>
            </a:pPr>
            <a:r>
              <a:rPr lang="cs-CZ" sz="2800" dirty="0"/>
              <a:t>Výsledky interpretujeme</a:t>
            </a:r>
          </a:p>
        </p:txBody>
      </p:sp>
      <p:sp>
        <p:nvSpPr>
          <p:cNvPr id="4" name="Zástupný symbol pro obsah 2"/>
          <p:cNvSpPr txBox="1">
            <a:spLocks/>
          </p:cNvSpPr>
          <p:nvPr/>
        </p:nvSpPr>
        <p:spPr>
          <a:xfrm>
            <a:off x="609600" y="1223946"/>
            <a:ext cx="8229600" cy="5286412"/>
          </a:xfrm>
          <a:prstGeom prst="rect">
            <a:avLst/>
          </a:prstGeom>
        </p:spPr>
        <p:txBody>
          <a:bodyPr vert="horz" lIns="91440" tIns="45720" rIns="91440" bIns="45720" rtlCol="0">
            <a:normAutofit/>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cs-CZ" sz="3200" b="0" i="0" u="none" strike="noStrike" kern="1200" cap="none" spc="0" normalizeH="0" baseline="0" noProof="0" dirty="0" smtClean="0">
              <a:ln>
                <a:noFill/>
              </a:ln>
              <a:solidFill>
                <a:schemeClr val="tx1"/>
              </a:solidFill>
              <a:effectLst/>
              <a:uLnTx/>
              <a:uFillTx/>
              <a:latin typeface="+mn-lt"/>
              <a:ea typeface="+mn-ea"/>
              <a:cs typeface="+mn-cs"/>
            </a:endParaRPr>
          </a:p>
        </p:txBody>
      </p:sp>
    </p:spTree>
    <p:extLst>
      <p:ext uri="{BB962C8B-B14F-4D97-AF65-F5344CB8AC3E}">
        <p14:creationId xmlns:p14="http://schemas.microsoft.com/office/powerpoint/2010/main" val="3340333514"/>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28596" y="1357298"/>
            <a:ext cx="8229600" cy="142876"/>
          </a:xfrm>
        </p:spPr>
        <p:txBody>
          <a:bodyPr>
            <a:normAutofit fontScale="90000"/>
          </a:bodyPr>
          <a:lstStyle/>
          <a:p>
            <a:pPr algn="l"/>
            <a:r>
              <a:rPr lang="cs-CZ" sz="3600" b="1" dirty="0" smtClean="0">
                <a:solidFill>
                  <a:srgbClr val="C00000"/>
                </a:solidFill>
              </a:rPr>
              <a:t>Příklad 1: SROVNÁVÁNÍ PRŮMĚRŮ</a:t>
            </a:r>
            <a:r>
              <a:rPr lang="cs-CZ" sz="3600" dirty="0" smtClean="0">
                <a:solidFill>
                  <a:srgbClr val="C00000"/>
                </a:solidFill>
              </a:rPr>
              <a:t/>
            </a:r>
            <a:br>
              <a:rPr lang="cs-CZ" sz="3600" dirty="0" smtClean="0">
                <a:solidFill>
                  <a:srgbClr val="C00000"/>
                </a:solidFill>
              </a:rPr>
            </a:br>
            <a:r>
              <a:rPr lang="cs-CZ" b="1" dirty="0" smtClean="0">
                <a:solidFill>
                  <a:srgbClr val="0000CC"/>
                </a:solidFill>
              </a:rPr>
              <a:t> </a:t>
            </a:r>
            <a:r>
              <a:rPr lang="cs-CZ" dirty="0" smtClean="0">
                <a:solidFill>
                  <a:srgbClr val="0000CC"/>
                </a:solidFill>
              </a:rPr>
              <a:t/>
            </a:r>
            <a:br>
              <a:rPr lang="cs-CZ" dirty="0" smtClean="0">
                <a:solidFill>
                  <a:srgbClr val="0000CC"/>
                </a:solidFill>
              </a:rPr>
            </a:br>
            <a:endParaRPr lang="cs-CZ" dirty="0">
              <a:solidFill>
                <a:srgbClr val="0000CC"/>
              </a:solidFill>
            </a:endParaRPr>
          </a:p>
        </p:txBody>
      </p:sp>
      <mc:AlternateContent xmlns:mc="http://schemas.openxmlformats.org/markup-compatibility/2006" xmlns:a14="http://schemas.microsoft.com/office/drawing/2010/main">
        <mc:Choice Requires="a14">
          <p:sp>
            <p:nvSpPr>
              <p:cNvPr id="3" name="Zástupný symbol pro obsah 2"/>
              <p:cNvSpPr>
                <a:spLocks noGrp="1"/>
              </p:cNvSpPr>
              <p:nvPr>
                <p:ph idx="1"/>
              </p:nvPr>
            </p:nvSpPr>
            <p:spPr>
              <a:xfrm>
                <a:off x="428596" y="1428736"/>
                <a:ext cx="8229600" cy="5268931"/>
              </a:xfrm>
            </p:spPr>
            <p:txBody>
              <a:bodyPr>
                <a:normAutofit fontScale="92500"/>
              </a:bodyPr>
              <a:lstStyle/>
              <a:p>
                <a:pPr marL="0">
                  <a:buNone/>
                </a:pPr>
                <a:r>
                  <a:rPr lang="cs-CZ" sz="2400" b="1" dirty="0"/>
                  <a:t>Jsou rozdíly v průměrné hladině cholesterolu v různých věkových skupinách tak velké, že je pro její hodnocení vhodné používat různé normy?</a:t>
                </a:r>
              </a:p>
              <a:p>
                <a:pPr marL="0">
                  <a:buNone/>
                </a:pPr>
                <a:endParaRPr lang="cs-CZ" sz="2400" b="1" dirty="0" smtClean="0"/>
              </a:p>
              <a:p>
                <a:pPr>
                  <a:buNone/>
                </a:pPr>
                <a:r>
                  <a:rPr lang="cs-CZ" sz="2400" dirty="0" smtClean="0">
                    <a:solidFill>
                      <a:srgbClr val="C00000"/>
                    </a:solidFill>
                  </a:rPr>
                  <a:t>Muži </a:t>
                </a:r>
                <a:r>
                  <a:rPr lang="cs-CZ" sz="2400" dirty="0">
                    <a:solidFill>
                      <a:srgbClr val="C00000"/>
                    </a:solidFill>
                  </a:rPr>
                  <a:t>20-30 let:  </a:t>
                </a:r>
                <a:r>
                  <a:rPr lang="cs-CZ" sz="2400" dirty="0"/>
                  <a:t>n</a:t>
                </a:r>
                <a:r>
                  <a:rPr lang="cs-CZ" sz="2400" baseline="-25000" dirty="0"/>
                  <a:t>1</a:t>
                </a:r>
                <a:r>
                  <a:rPr lang="cs-CZ" sz="2400" dirty="0"/>
                  <a:t> = 50   m</a:t>
                </a:r>
                <a:r>
                  <a:rPr lang="cs-CZ" sz="2400" baseline="-25000" dirty="0"/>
                  <a:t>1</a:t>
                </a:r>
                <a:r>
                  <a:rPr lang="cs-CZ" sz="2400" dirty="0"/>
                  <a:t> = 4,57   s</a:t>
                </a:r>
                <a:r>
                  <a:rPr lang="cs-CZ" sz="2400" baseline="-25000" dirty="0"/>
                  <a:t>1</a:t>
                </a:r>
                <a:r>
                  <a:rPr lang="cs-CZ" sz="2400" dirty="0"/>
                  <a:t> = 0,70    SE</a:t>
                </a:r>
                <a:r>
                  <a:rPr lang="cs-CZ" sz="2400" baseline="-25000" dirty="0"/>
                  <a:t>1</a:t>
                </a:r>
                <a:r>
                  <a:rPr lang="cs-CZ" sz="2400" dirty="0"/>
                  <a:t> = 0,10</a:t>
                </a:r>
              </a:p>
              <a:p>
                <a:pPr>
                  <a:buNone/>
                </a:pPr>
                <a:r>
                  <a:rPr lang="cs-CZ" sz="2400" dirty="0">
                    <a:solidFill>
                      <a:srgbClr val="C00000"/>
                    </a:solidFill>
                  </a:rPr>
                  <a:t>Muži 40-50 let:</a:t>
                </a:r>
                <a:r>
                  <a:rPr lang="cs-CZ" sz="2400" dirty="0">
                    <a:solidFill>
                      <a:srgbClr val="92D050"/>
                    </a:solidFill>
                  </a:rPr>
                  <a:t>  </a:t>
                </a:r>
                <a:r>
                  <a:rPr lang="cs-CZ" sz="2400" dirty="0"/>
                  <a:t>n</a:t>
                </a:r>
                <a:r>
                  <a:rPr lang="cs-CZ" sz="2400" baseline="-25000" dirty="0"/>
                  <a:t>2</a:t>
                </a:r>
                <a:r>
                  <a:rPr lang="cs-CZ" sz="2400" dirty="0"/>
                  <a:t>= 60    m</a:t>
                </a:r>
                <a:r>
                  <a:rPr lang="cs-CZ" sz="2400" baseline="-25000" dirty="0"/>
                  <a:t>2</a:t>
                </a:r>
                <a:r>
                  <a:rPr lang="cs-CZ" sz="2400" dirty="0"/>
                  <a:t> = 5,42   s</a:t>
                </a:r>
                <a:r>
                  <a:rPr lang="cs-CZ" sz="2400" baseline="-25000" dirty="0"/>
                  <a:t>2</a:t>
                </a:r>
                <a:r>
                  <a:rPr lang="cs-CZ" sz="2400" dirty="0"/>
                  <a:t> = 0,85    SE</a:t>
                </a:r>
                <a:r>
                  <a:rPr lang="cs-CZ" sz="2400" baseline="-25000" dirty="0"/>
                  <a:t>2</a:t>
                </a:r>
                <a:r>
                  <a:rPr lang="cs-CZ" sz="2400" dirty="0"/>
                  <a:t> = 0,11</a:t>
                </a:r>
              </a:p>
              <a:p>
                <a:pPr marL="0">
                  <a:spcBef>
                    <a:spcPts val="0"/>
                  </a:spcBef>
                  <a:buNone/>
                </a:pPr>
                <a:endParaRPr lang="cs-CZ" sz="2400" dirty="0" smtClean="0"/>
              </a:p>
              <a:p>
                <a:pPr marL="0">
                  <a:spcBef>
                    <a:spcPts val="0"/>
                  </a:spcBef>
                  <a:buNone/>
                </a:pPr>
                <a:r>
                  <a:rPr lang="cs-CZ" sz="2400" b="1" dirty="0" smtClean="0">
                    <a:solidFill>
                      <a:srgbClr val="C00000"/>
                    </a:solidFill>
                  </a:rPr>
                  <a:t>6. Srovnání testovací charakteristiky s kritickou hodnotou:</a:t>
                </a:r>
              </a:p>
              <a:p>
                <a:pPr marL="0">
                  <a:spcBef>
                    <a:spcPts val="0"/>
                  </a:spcBef>
                </a:pPr>
                <a14:m>
                  <m:oMath xmlns:m="http://schemas.openxmlformats.org/officeDocument/2006/math">
                    <m:d>
                      <m:dPr>
                        <m:begChr m:val="|"/>
                        <m:endChr m:val="|"/>
                        <m:ctrlPr>
                          <a:rPr lang="cs-CZ" sz="2400" b="1" i="1" dirty="0" smtClean="0">
                            <a:solidFill>
                              <a:srgbClr val="C00000"/>
                            </a:solidFill>
                            <a:latin typeface="Cambria Math"/>
                          </a:rPr>
                        </m:ctrlPr>
                      </m:dPr>
                      <m:e>
                        <m:r>
                          <a:rPr lang="cs-CZ" sz="2400" b="1" i="1" dirty="0">
                            <a:solidFill>
                              <a:srgbClr val="C00000"/>
                            </a:solidFill>
                            <a:latin typeface="Cambria Math"/>
                          </a:rPr>
                          <m:t>𝟓</m:t>
                        </m:r>
                        <m:r>
                          <a:rPr lang="cs-CZ" sz="2400" b="1" i="1" dirty="0">
                            <a:solidFill>
                              <a:srgbClr val="C00000"/>
                            </a:solidFill>
                            <a:latin typeface="Cambria Math"/>
                          </a:rPr>
                          <m:t>,</m:t>
                        </m:r>
                        <m:r>
                          <a:rPr lang="cs-CZ" sz="2400" b="1" i="1" dirty="0">
                            <a:solidFill>
                              <a:srgbClr val="C00000"/>
                            </a:solidFill>
                            <a:latin typeface="Cambria Math"/>
                          </a:rPr>
                          <m:t>𝟔𝟔</m:t>
                        </m:r>
                      </m:e>
                    </m:d>
                  </m:oMath>
                </a14:m>
                <a:r>
                  <a:rPr lang="cs-CZ" sz="2400" b="1" dirty="0" smtClean="0">
                    <a:solidFill>
                      <a:srgbClr val="C00000"/>
                    </a:solidFill>
                  </a:rPr>
                  <a:t> &gt;1,96</a:t>
                </a:r>
              </a:p>
              <a:p>
                <a:pPr marL="0">
                  <a:spcBef>
                    <a:spcPts val="0"/>
                  </a:spcBef>
                </a:pPr>
                <a:r>
                  <a:rPr lang="cs-CZ" sz="2400" dirty="0" smtClean="0"/>
                  <a:t>Testovací charakteristika je větší než kritická hodnota pro </a:t>
                </a:r>
                <a:r>
                  <a:rPr lang="el-GR" sz="2400" dirty="0" smtClean="0"/>
                  <a:t>α</a:t>
                </a:r>
                <a:r>
                  <a:rPr lang="cs-CZ" sz="2400" dirty="0" smtClean="0"/>
                  <a:t> = </a:t>
                </a:r>
              </a:p>
              <a:p>
                <a:pPr marL="0">
                  <a:spcBef>
                    <a:spcPts val="0"/>
                  </a:spcBef>
                  <a:buNone/>
                </a:pPr>
                <a:r>
                  <a:rPr lang="cs-CZ" sz="2400" dirty="0" smtClean="0"/>
                  <a:t>     0,05, tzn. leží mimo 95% CI.</a:t>
                </a:r>
              </a:p>
              <a:p>
                <a:r>
                  <a:rPr lang="cs-CZ" sz="2400" b="1" dirty="0" smtClean="0"/>
                  <a:t>Malé soubory – t-test: </a:t>
                </a:r>
                <a:r>
                  <a:rPr lang="cs-CZ" sz="2400" b="1" dirty="0" smtClean="0">
                    <a:solidFill>
                      <a:srgbClr val="C00000"/>
                    </a:solidFill>
                  </a:rPr>
                  <a:t>kritické </a:t>
                </a:r>
                <a:r>
                  <a:rPr lang="cs-CZ" sz="2400" b="1" dirty="0">
                    <a:solidFill>
                      <a:srgbClr val="C00000"/>
                    </a:solidFill>
                  </a:rPr>
                  <a:t>hodnoty Studentova t-rozdělení</a:t>
                </a:r>
                <a:r>
                  <a:rPr lang="cs-CZ" sz="2400" b="1" dirty="0"/>
                  <a:t> (skripta str. </a:t>
                </a:r>
                <a:r>
                  <a:rPr lang="cs-CZ" sz="2400" b="1" dirty="0" smtClean="0"/>
                  <a:t>41). </a:t>
                </a:r>
                <a:r>
                  <a:rPr lang="cs-CZ" sz="2400" dirty="0" smtClean="0"/>
                  <a:t>Stupně </a:t>
                </a:r>
                <a:r>
                  <a:rPr lang="cs-CZ" sz="2400" dirty="0"/>
                  <a:t>volnosti </a:t>
                </a:r>
                <a:r>
                  <a:rPr lang="cs-CZ" sz="2400" dirty="0" smtClean="0"/>
                  <a:t>f = (n</a:t>
                </a:r>
                <a:r>
                  <a:rPr lang="cs-CZ" sz="2400" baseline="-25000" dirty="0" smtClean="0"/>
                  <a:t>1 </a:t>
                </a:r>
                <a:r>
                  <a:rPr lang="cs-CZ" sz="2400" dirty="0"/>
                  <a:t>+ n</a:t>
                </a:r>
                <a:r>
                  <a:rPr lang="cs-CZ" sz="2400" baseline="-25000" dirty="0"/>
                  <a:t>2</a:t>
                </a:r>
                <a:r>
                  <a:rPr lang="cs-CZ" sz="2400" dirty="0"/>
                  <a:t>- </a:t>
                </a:r>
                <a:r>
                  <a:rPr lang="cs-CZ" sz="2400" dirty="0" smtClean="0"/>
                  <a:t>2).</a:t>
                </a:r>
                <a:endParaRPr lang="cs-CZ" sz="2400" dirty="0"/>
              </a:p>
              <a:p>
                <a:pPr marL="0">
                  <a:spcBef>
                    <a:spcPts val="0"/>
                  </a:spcBef>
                  <a:buNone/>
                </a:pPr>
                <a:endParaRPr lang="cs-CZ" sz="2400" dirty="0" smtClean="0"/>
              </a:p>
              <a:p>
                <a:pPr marL="0">
                  <a:spcBef>
                    <a:spcPts val="0"/>
                  </a:spcBef>
                  <a:buNone/>
                </a:pPr>
                <a:endParaRPr lang="cs-CZ" sz="2400" dirty="0" smtClean="0"/>
              </a:p>
              <a:p>
                <a:pPr marL="0">
                  <a:spcBef>
                    <a:spcPts val="0"/>
                  </a:spcBef>
                  <a:buNone/>
                </a:pPr>
                <a:endParaRPr lang="cs-CZ" sz="2400" b="1" dirty="0" smtClean="0"/>
              </a:p>
            </p:txBody>
          </p:sp>
        </mc:Choice>
        <mc:Fallback xmlns="">
          <p:sp>
            <p:nvSpPr>
              <p:cNvPr id="3" name="Zástupný symbol pro obsah 2"/>
              <p:cNvSpPr>
                <a:spLocks noGrp="1" noRot="1" noChangeAspect="1" noMove="1" noResize="1" noEditPoints="1" noAdjustHandles="1" noChangeArrowheads="1" noChangeShapeType="1" noTextEdit="1"/>
              </p:cNvSpPr>
              <p:nvPr>
                <p:ph idx="1"/>
              </p:nvPr>
            </p:nvSpPr>
            <p:spPr>
              <a:xfrm>
                <a:off x="428596" y="1428736"/>
                <a:ext cx="8229600" cy="5268931"/>
              </a:xfrm>
              <a:blipFill rotWithShape="1">
                <a:blip r:embed="rId2"/>
                <a:stretch>
                  <a:fillRect l="-889" t="-578" r="-148"/>
                </a:stretch>
              </a:blipFill>
            </p:spPr>
            <p:txBody>
              <a:bodyPr/>
              <a:lstStyle/>
              <a:p>
                <a:r>
                  <a:rPr lang="cs-CZ">
                    <a:noFill/>
                  </a:rPr>
                  <a:t> </a:t>
                </a:r>
              </a:p>
            </p:txBody>
          </p:sp>
        </mc:Fallback>
      </mc:AlternateContent>
      <p:sp>
        <p:nvSpPr>
          <p:cNvPr id="4" name="Obdélník 3"/>
          <p:cNvSpPr/>
          <p:nvPr/>
        </p:nvSpPr>
        <p:spPr>
          <a:xfrm>
            <a:off x="395536" y="3933056"/>
            <a:ext cx="8280920" cy="2736304"/>
          </a:xfrm>
          <a:prstGeom prst="rect">
            <a:avLst/>
          </a:prstGeom>
          <a:noFill/>
          <a:ln w="50800">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dirty="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07504" y="476672"/>
            <a:ext cx="8928992" cy="857256"/>
          </a:xfrm>
        </p:spPr>
        <p:txBody>
          <a:bodyPr>
            <a:noAutofit/>
          </a:bodyPr>
          <a:lstStyle/>
          <a:p>
            <a:r>
              <a:rPr lang="cs-CZ" sz="3200" b="1" dirty="0">
                <a:solidFill>
                  <a:srgbClr val="0000CC"/>
                </a:solidFill>
              </a:rPr>
              <a:t>TESTOVÁNÍ STATISTICKÝCH HYPOTÉZ</a:t>
            </a:r>
            <a:r>
              <a:rPr lang="cs-CZ" sz="3200" dirty="0">
                <a:solidFill>
                  <a:srgbClr val="0000CC"/>
                </a:solidFill>
              </a:rPr>
              <a:t/>
            </a:r>
            <a:br>
              <a:rPr lang="cs-CZ" sz="3200" dirty="0">
                <a:solidFill>
                  <a:srgbClr val="0000CC"/>
                </a:solidFill>
              </a:rPr>
            </a:br>
            <a:endParaRPr lang="cs-CZ" sz="3200" dirty="0">
              <a:solidFill>
                <a:srgbClr val="0000CC"/>
              </a:solidFill>
            </a:endParaRPr>
          </a:p>
        </p:txBody>
      </p:sp>
      <p:sp>
        <p:nvSpPr>
          <p:cNvPr id="3" name="Zástupný symbol pro obsah 2"/>
          <p:cNvSpPr>
            <a:spLocks noGrp="1"/>
          </p:cNvSpPr>
          <p:nvPr>
            <p:ph idx="1"/>
          </p:nvPr>
        </p:nvSpPr>
        <p:spPr>
          <a:xfrm>
            <a:off x="395536" y="1196752"/>
            <a:ext cx="8443664" cy="5286412"/>
          </a:xfrm>
        </p:spPr>
        <p:txBody>
          <a:bodyPr>
            <a:noAutofit/>
          </a:bodyPr>
          <a:lstStyle/>
          <a:p>
            <a:pPr marL="514350" lvl="0" indent="-514350">
              <a:buFont typeface="+mj-lt"/>
              <a:buAutoNum type="arabicPeriod"/>
            </a:pPr>
            <a:r>
              <a:rPr lang="cs-CZ" sz="2800" dirty="0"/>
              <a:t>Stanovíme nulovou a alternativní hypotézu</a:t>
            </a:r>
          </a:p>
          <a:p>
            <a:pPr marL="514350" lvl="0" indent="-514350">
              <a:buFont typeface="+mj-lt"/>
              <a:buAutoNum type="arabicPeriod"/>
            </a:pPr>
            <a:r>
              <a:rPr lang="cs-CZ" sz="2800" dirty="0"/>
              <a:t>Zvolíme hladinu významnosti</a:t>
            </a:r>
          </a:p>
          <a:p>
            <a:pPr marL="514350" lvl="0" indent="-514350">
              <a:buFont typeface="+mj-lt"/>
              <a:buAutoNum type="arabicPeriod"/>
            </a:pPr>
            <a:r>
              <a:rPr lang="cs-CZ" sz="2800" dirty="0"/>
              <a:t>Vybereme vhodný test</a:t>
            </a:r>
          </a:p>
          <a:p>
            <a:pPr marL="514350" lvl="0" indent="-514350">
              <a:buFont typeface="+mj-lt"/>
              <a:buAutoNum type="arabicPeriod"/>
            </a:pPr>
            <a:r>
              <a:rPr lang="cs-CZ" sz="2800" dirty="0"/>
              <a:t>Ověříme, zda jsou splněny podmínky pro použití testu</a:t>
            </a:r>
          </a:p>
          <a:p>
            <a:pPr marL="514350" lvl="0" indent="-514350">
              <a:buFont typeface="+mj-lt"/>
              <a:buAutoNum type="arabicPeriod"/>
            </a:pPr>
            <a:r>
              <a:rPr lang="cs-CZ" sz="2800" dirty="0"/>
              <a:t>Vypočítáme testovací charakteristiku</a:t>
            </a:r>
          </a:p>
          <a:p>
            <a:pPr marL="514350" lvl="0" indent="-514350">
              <a:buFont typeface="+mj-lt"/>
              <a:buAutoNum type="arabicPeriod"/>
            </a:pPr>
            <a:r>
              <a:rPr lang="cs-CZ" sz="2800" dirty="0"/>
              <a:t>Srovnáme ji s odpovídajícími kritickými hodnotami</a:t>
            </a:r>
          </a:p>
          <a:p>
            <a:pPr marL="514350" lvl="0" indent="-514350">
              <a:buFont typeface="+mj-lt"/>
              <a:buAutoNum type="arabicPeriod"/>
            </a:pPr>
            <a:r>
              <a:rPr lang="cs-CZ" sz="2800" b="1" dirty="0">
                <a:solidFill>
                  <a:srgbClr val="C00000"/>
                </a:solidFill>
              </a:rPr>
              <a:t>Zamítneme nebo nezamítneme nulovou hypotézu</a:t>
            </a:r>
          </a:p>
          <a:p>
            <a:pPr marL="514350" indent="-514350">
              <a:buFont typeface="+mj-lt"/>
              <a:buAutoNum type="arabicPeriod"/>
            </a:pPr>
            <a:r>
              <a:rPr lang="cs-CZ" sz="2800" dirty="0"/>
              <a:t>Výsledky interpretujeme</a:t>
            </a:r>
          </a:p>
        </p:txBody>
      </p:sp>
      <p:sp>
        <p:nvSpPr>
          <p:cNvPr id="4" name="Zástupný symbol pro obsah 2"/>
          <p:cNvSpPr txBox="1">
            <a:spLocks/>
          </p:cNvSpPr>
          <p:nvPr/>
        </p:nvSpPr>
        <p:spPr>
          <a:xfrm>
            <a:off x="609600" y="1223946"/>
            <a:ext cx="8229600" cy="5286412"/>
          </a:xfrm>
          <a:prstGeom prst="rect">
            <a:avLst/>
          </a:prstGeom>
        </p:spPr>
        <p:txBody>
          <a:bodyPr vert="horz" lIns="91440" tIns="45720" rIns="91440" bIns="45720" rtlCol="0">
            <a:normAutofit/>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cs-CZ" sz="3200" b="0" i="0" u="none" strike="noStrike" kern="1200" cap="none" spc="0" normalizeH="0" baseline="0" noProof="0" dirty="0" smtClean="0">
              <a:ln>
                <a:noFill/>
              </a:ln>
              <a:solidFill>
                <a:schemeClr val="tx1"/>
              </a:solidFill>
              <a:effectLst/>
              <a:uLnTx/>
              <a:uFillTx/>
              <a:latin typeface="+mn-lt"/>
              <a:ea typeface="+mn-ea"/>
              <a:cs typeface="+mn-cs"/>
            </a:endParaRPr>
          </a:p>
        </p:txBody>
      </p:sp>
    </p:spTree>
    <p:extLst>
      <p:ext uri="{BB962C8B-B14F-4D97-AF65-F5344CB8AC3E}">
        <p14:creationId xmlns:p14="http://schemas.microsoft.com/office/powerpoint/2010/main" val="3929381858"/>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3800" b="1" dirty="0">
                <a:solidFill>
                  <a:srgbClr val="0000CC"/>
                </a:solidFill>
              </a:rPr>
              <a:t>ZAMÍTNUTÍ A NEZAMÍNUTÍ H</a:t>
            </a:r>
            <a:r>
              <a:rPr lang="cs-CZ" sz="3800" b="1" baseline="-25000" dirty="0">
                <a:solidFill>
                  <a:srgbClr val="0000CC"/>
                </a:solidFill>
              </a:rPr>
              <a:t>0</a:t>
            </a:r>
            <a:endParaRPr lang="cs-CZ" sz="3800" b="1" dirty="0">
              <a:solidFill>
                <a:srgbClr val="0000CC"/>
              </a:solidFill>
            </a:endParaRPr>
          </a:p>
        </p:txBody>
      </p:sp>
      <p:sp>
        <p:nvSpPr>
          <p:cNvPr id="3" name="Zástupný symbol pro obsah 2"/>
          <p:cNvSpPr>
            <a:spLocks noGrp="1"/>
          </p:cNvSpPr>
          <p:nvPr>
            <p:ph idx="1"/>
          </p:nvPr>
        </p:nvSpPr>
        <p:spPr/>
        <p:txBody>
          <a:bodyPr>
            <a:normAutofit/>
          </a:bodyPr>
          <a:lstStyle/>
          <a:p>
            <a:r>
              <a:rPr lang="cs-CZ" sz="2800" b="1" dirty="0" smtClean="0">
                <a:solidFill>
                  <a:srgbClr val="C00000"/>
                </a:solidFill>
              </a:rPr>
              <a:t>Nezamítnutí H</a:t>
            </a:r>
            <a:r>
              <a:rPr lang="cs-CZ" sz="2800" b="1" baseline="-25000" dirty="0" smtClean="0">
                <a:solidFill>
                  <a:srgbClr val="C00000"/>
                </a:solidFill>
              </a:rPr>
              <a:t>0</a:t>
            </a:r>
            <a:r>
              <a:rPr lang="cs-CZ" sz="2800" dirty="0" smtClean="0"/>
              <a:t>– rozdíly nepřesahují velikost rozdílů způsobených náhodou, </a:t>
            </a:r>
            <a:r>
              <a:rPr lang="cs-CZ" sz="2800" b="1" dirty="0" smtClean="0">
                <a:solidFill>
                  <a:srgbClr val="C00000"/>
                </a:solidFill>
              </a:rPr>
              <a:t>ale</a:t>
            </a:r>
            <a:r>
              <a:rPr lang="cs-CZ" sz="2800" dirty="0" smtClean="0"/>
              <a:t> mohla nastat tzv. chyba druhého typu. </a:t>
            </a:r>
          </a:p>
          <a:p>
            <a:pPr>
              <a:buNone/>
            </a:pPr>
            <a:endParaRPr lang="cs-CZ" sz="2800" dirty="0" smtClean="0"/>
          </a:p>
          <a:p>
            <a:r>
              <a:rPr lang="cs-CZ" sz="2800" b="1" dirty="0" smtClean="0">
                <a:solidFill>
                  <a:srgbClr val="C00000"/>
                </a:solidFill>
              </a:rPr>
              <a:t>Zamítnutí H</a:t>
            </a:r>
            <a:r>
              <a:rPr lang="cs-CZ" sz="2800" b="1" baseline="-25000" dirty="0" smtClean="0">
                <a:solidFill>
                  <a:srgbClr val="C00000"/>
                </a:solidFill>
              </a:rPr>
              <a:t>0</a:t>
            </a:r>
            <a:r>
              <a:rPr lang="cs-CZ" sz="2800" dirty="0" smtClean="0"/>
              <a:t>– pravděpodobnost, že rozdíl mezi průměry je způsoben pouze náhodou je tak malá, že tuto možnost zamítáme – a přijímáme alternativní hypotézu (</a:t>
            </a:r>
            <a:r>
              <a:rPr lang="cs-CZ" sz="2800" b="1" dirty="0" smtClean="0">
                <a:solidFill>
                  <a:srgbClr val="C00000"/>
                </a:solidFill>
              </a:rPr>
              <a:t>ale</a:t>
            </a:r>
            <a:r>
              <a:rPr lang="cs-CZ" sz="2800" dirty="0" smtClean="0"/>
              <a:t> s rizikem chyby prvního typu).</a:t>
            </a:r>
          </a:p>
          <a:p>
            <a:endParaRPr lang="cs-CZ" sz="2800" dirty="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3800" b="1" dirty="0">
                <a:solidFill>
                  <a:srgbClr val="0000CC"/>
                </a:solidFill>
              </a:rPr>
              <a:t>ZAMÍTNUTÍ A NEZAMÍNUTÍ H</a:t>
            </a:r>
            <a:r>
              <a:rPr lang="cs-CZ" sz="3800" b="1" baseline="-25000" dirty="0">
                <a:solidFill>
                  <a:srgbClr val="0000CC"/>
                </a:solidFill>
              </a:rPr>
              <a:t>0</a:t>
            </a:r>
            <a:endParaRPr lang="cs-CZ" sz="3800" b="1" dirty="0">
              <a:solidFill>
                <a:srgbClr val="0000CC"/>
              </a:solidFill>
            </a:endParaRPr>
          </a:p>
        </p:txBody>
      </p:sp>
      <p:graphicFrame>
        <p:nvGraphicFramePr>
          <p:cNvPr id="4" name="Zástupný symbol pro obsah 3"/>
          <p:cNvGraphicFramePr>
            <a:graphicFrameLocks noGrp="1"/>
          </p:cNvGraphicFramePr>
          <p:nvPr>
            <p:ph idx="1"/>
            <p:extLst>
              <p:ext uri="{D42A27DB-BD31-4B8C-83A1-F6EECF244321}">
                <p14:modId xmlns:p14="http://schemas.microsoft.com/office/powerpoint/2010/main" val="3588626886"/>
              </p:ext>
            </p:extLst>
          </p:nvPr>
        </p:nvGraphicFramePr>
        <p:xfrm>
          <a:off x="428596" y="2071678"/>
          <a:ext cx="8229600" cy="2931804"/>
        </p:xfrm>
        <a:graphic>
          <a:graphicData uri="http://schemas.openxmlformats.org/drawingml/2006/table">
            <a:tbl>
              <a:tblPr firstRow="1" bandRow="1">
                <a:tableStyleId>{5940675A-B579-460E-94D1-54222C63F5DA}</a:tableStyleId>
              </a:tblPr>
              <a:tblGrid>
                <a:gridCol w="2743200"/>
                <a:gridCol w="2743200"/>
                <a:gridCol w="2743200"/>
              </a:tblGrid>
              <a:tr h="642942">
                <a:tc>
                  <a:txBody>
                    <a:bodyPr/>
                    <a:lstStyle/>
                    <a:p>
                      <a:endParaRPr lang="cs-CZ" sz="2400" dirty="0">
                        <a:solidFill>
                          <a:srgbClr val="C00000"/>
                        </a:solidFill>
                      </a:endParaRPr>
                    </a:p>
                  </a:txBody>
                  <a:tcPr/>
                </a:tc>
                <a:tc gridSpan="2">
                  <a:txBody>
                    <a:bodyPr/>
                    <a:lstStyle/>
                    <a:p>
                      <a:pPr algn="ctr"/>
                      <a:r>
                        <a:rPr lang="cs-CZ" sz="2400" b="1" dirty="0" smtClean="0">
                          <a:solidFill>
                            <a:srgbClr val="C00000"/>
                          </a:solidFill>
                        </a:rPr>
                        <a:t>Skutečnost</a:t>
                      </a:r>
                      <a:endParaRPr lang="cs-CZ" sz="2400" b="1" dirty="0">
                        <a:solidFill>
                          <a:srgbClr val="C00000"/>
                        </a:solidFill>
                      </a:endParaRPr>
                    </a:p>
                  </a:txBody>
                  <a:tcPr/>
                </a:tc>
                <a:tc hMerge="1">
                  <a:txBody>
                    <a:bodyPr/>
                    <a:lstStyle/>
                    <a:p>
                      <a:endParaRPr lang="cs-CZ" dirty="0"/>
                    </a:p>
                  </a:txBody>
                  <a:tcPr/>
                </a:tc>
              </a:tr>
              <a:tr h="642942">
                <a:tc>
                  <a:txBody>
                    <a:bodyPr/>
                    <a:lstStyle/>
                    <a:p>
                      <a:r>
                        <a:rPr lang="cs-CZ" sz="2400" b="1" dirty="0" smtClean="0">
                          <a:solidFill>
                            <a:srgbClr val="0000CC"/>
                          </a:solidFill>
                        </a:rPr>
                        <a:t>Naše rozhodnutí</a:t>
                      </a:r>
                      <a:endParaRPr lang="cs-CZ" sz="2400" b="1" dirty="0">
                        <a:solidFill>
                          <a:srgbClr val="0000CC"/>
                        </a:solidFill>
                      </a:endParaRPr>
                    </a:p>
                  </a:txBody>
                  <a:tcPr/>
                </a:tc>
                <a:tc>
                  <a:txBody>
                    <a:bodyPr/>
                    <a:lstStyle/>
                    <a:p>
                      <a:r>
                        <a:rPr lang="cs-CZ" sz="2400" b="1" dirty="0" smtClean="0">
                          <a:solidFill>
                            <a:srgbClr val="C00000"/>
                          </a:solidFill>
                        </a:rPr>
                        <a:t>H</a:t>
                      </a:r>
                      <a:r>
                        <a:rPr lang="cs-CZ" sz="2400" b="1" baseline="-25000" dirty="0" smtClean="0">
                          <a:solidFill>
                            <a:srgbClr val="C00000"/>
                          </a:solidFill>
                        </a:rPr>
                        <a:t>0 </a:t>
                      </a:r>
                      <a:r>
                        <a:rPr lang="cs-CZ" sz="2400" b="1" baseline="0" dirty="0" smtClean="0">
                          <a:solidFill>
                            <a:srgbClr val="C00000"/>
                          </a:solidFill>
                        </a:rPr>
                        <a:t> neplatí</a:t>
                      </a:r>
                      <a:endParaRPr lang="cs-CZ" sz="2400" b="1" dirty="0">
                        <a:solidFill>
                          <a:srgbClr val="C00000"/>
                        </a:solidFill>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cs-CZ" sz="2400" b="1" dirty="0" smtClean="0">
                          <a:solidFill>
                            <a:srgbClr val="C00000"/>
                          </a:solidFill>
                        </a:rPr>
                        <a:t>H</a:t>
                      </a:r>
                      <a:r>
                        <a:rPr lang="cs-CZ" sz="2400" b="1" baseline="-25000" dirty="0" smtClean="0">
                          <a:solidFill>
                            <a:srgbClr val="C00000"/>
                          </a:solidFill>
                        </a:rPr>
                        <a:t>0 </a:t>
                      </a:r>
                      <a:r>
                        <a:rPr lang="cs-CZ" sz="2400" b="1" baseline="0" dirty="0" smtClean="0">
                          <a:solidFill>
                            <a:srgbClr val="C00000"/>
                          </a:solidFill>
                        </a:rPr>
                        <a:t> platí</a:t>
                      </a:r>
                      <a:endParaRPr lang="cs-CZ" sz="2400" b="1" dirty="0" smtClean="0">
                        <a:solidFill>
                          <a:srgbClr val="C00000"/>
                        </a:solidFill>
                      </a:endParaRPr>
                    </a:p>
                  </a:txBody>
                  <a:tcPr/>
                </a:tc>
              </a:tr>
              <a:tr h="64294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cs-CZ" sz="2400" b="1" dirty="0" smtClean="0">
                          <a:solidFill>
                            <a:srgbClr val="0000CC"/>
                          </a:solidFill>
                        </a:rPr>
                        <a:t>Zamítáme H</a:t>
                      </a:r>
                      <a:r>
                        <a:rPr lang="cs-CZ" sz="2400" b="1" baseline="-25000" dirty="0" smtClean="0">
                          <a:solidFill>
                            <a:srgbClr val="0000CC"/>
                          </a:solidFill>
                        </a:rPr>
                        <a:t>0 </a:t>
                      </a:r>
                      <a:endParaRPr lang="cs-CZ" sz="2400" b="1" dirty="0" smtClean="0">
                        <a:solidFill>
                          <a:srgbClr val="0000CC"/>
                        </a:solidFill>
                      </a:endParaRPr>
                    </a:p>
                  </a:txBody>
                  <a:tcPr/>
                </a:tc>
                <a:tc>
                  <a:txBody>
                    <a:bodyPr/>
                    <a:lstStyle/>
                    <a:p>
                      <a:r>
                        <a:rPr lang="cs-CZ" sz="2400" b="1" dirty="0" smtClean="0"/>
                        <a:t>Správné rozhodnutí</a:t>
                      </a:r>
                      <a:endParaRPr lang="cs-CZ" sz="2400" b="1"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cs-CZ" sz="2400" b="1" dirty="0" smtClean="0"/>
                        <a:t>Chyba I. typu</a:t>
                      </a:r>
                    </a:p>
                  </a:txBody>
                  <a:tcPr/>
                </a:tc>
              </a:tr>
              <a:tr h="64294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cs-CZ" sz="2400" b="1" dirty="0" smtClean="0">
                          <a:solidFill>
                            <a:srgbClr val="0000CC"/>
                          </a:solidFill>
                        </a:rPr>
                        <a:t>Nezamítáme H</a:t>
                      </a:r>
                      <a:r>
                        <a:rPr lang="cs-CZ" sz="2400" b="1" baseline="-25000" dirty="0" smtClean="0">
                          <a:solidFill>
                            <a:srgbClr val="0000CC"/>
                          </a:solidFill>
                        </a:rPr>
                        <a:t>0 </a:t>
                      </a:r>
                      <a:endParaRPr lang="cs-CZ" sz="2400" b="1" dirty="0" smtClean="0">
                        <a:solidFill>
                          <a:srgbClr val="0000CC"/>
                        </a:solidFill>
                      </a:endParaRPr>
                    </a:p>
                  </a:txBody>
                  <a:tcPr/>
                </a:tc>
                <a:tc>
                  <a:txBody>
                    <a:bodyPr/>
                    <a:lstStyle/>
                    <a:p>
                      <a:r>
                        <a:rPr lang="cs-CZ" sz="2400" b="1" dirty="0" smtClean="0"/>
                        <a:t>Chyba II. typu</a:t>
                      </a:r>
                      <a:endParaRPr lang="cs-CZ" sz="2400" b="1"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cs-CZ" sz="2400" b="1" dirty="0" smtClean="0"/>
                        <a:t>Správné rozhodnutí</a:t>
                      </a:r>
                    </a:p>
                  </a:txBody>
                  <a:tcPr/>
                </a:tc>
              </a:tr>
            </a:tbl>
          </a:graphicData>
        </a:graphic>
      </p:graphicFrame>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28596" y="285728"/>
            <a:ext cx="8229600" cy="857256"/>
          </a:xfrm>
        </p:spPr>
        <p:txBody>
          <a:bodyPr>
            <a:noAutofit/>
          </a:bodyPr>
          <a:lstStyle/>
          <a:p>
            <a:r>
              <a:rPr lang="cs-CZ" sz="3800" b="1" dirty="0" smtClean="0">
                <a:solidFill>
                  <a:srgbClr val="0000CC"/>
                </a:solidFill>
              </a:rPr>
              <a:t>ZAMÍTNUTÍ A NEZAMÍNUTÍ H</a:t>
            </a:r>
            <a:r>
              <a:rPr lang="cs-CZ" sz="3800" b="1" baseline="-25000" dirty="0" smtClean="0">
                <a:solidFill>
                  <a:srgbClr val="0000CC"/>
                </a:solidFill>
              </a:rPr>
              <a:t>0</a:t>
            </a:r>
            <a:endParaRPr lang="cs-CZ" sz="3800" baseline="-25000" dirty="0">
              <a:solidFill>
                <a:srgbClr val="0000CC"/>
              </a:solidFill>
            </a:endParaRPr>
          </a:p>
        </p:txBody>
      </p:sp>
      <p:sp>
        <p:nvSpPr>
          <p:cNvPr id="3" name="Zástupný symbol pro obsah 2"/>
          <p:cNvSpPr>
            <a:spLocks noGrp="1"/>
          </p:cNvSpPr>
          <p:nvPr>
            <p:ph idx="1"/>
          </p:nvPr>
        </p:nvSpPr>
        <p:spPr>
          <a:xfrm>
            <a:off x="500034" y="1142984"/>
            <a:ext cx="8229600" cy="5286412"/>
          </a:xfrm>
        </p:spPr>
        <p:txBody>
          <a:bodyPr>
            <a:normAutofit/>
          </a:bodyPr>
          <a:lstStyle/>
          <a:p>
            <a:pPr>
              <a:buNone/>
            </a:pPr>
            <a:r>
              <a:rPr lang="cs-CZ" sz="2800" b="1" dirty="0" smtClean="0">
                <a:solidFill>
                  <a:srgbClr val="C00000"/>
                </a:solidFill>
              </a:rPr>
              <a:t>P-value</a:t>
            </a:r>
            <a:r>
              <a:rPr lang="cs-CZ" sz="2800" b="1" dirty="0">
                <a:solidFill>
                  <a:srgbClr val="C00000"/>
                </a:solidFill>
              </a:rPr>
              <a:t>	</a:t>
            </a:r>
            <a:endParaRPr lang="cs-CZ" sz="2800" dirty="0">
              <a:solidFill>
                <a:srgbClr val="C00000"/>
              </a:solidFill>
            </a:endParaRPr>
          </a:p>
          <a:p>
            <a:pPr lvl="0"/>
            <a:r>
              <a:rPr lang="cs-CZ" sz="2800" dirty="0" smtClean="0"/>
              <a:t>udává </a:t>
            </a:r>
            <a:r>
              <a:rPr lang="cs-CZ" sz="2800" dirty="0">
                <a:solidFill>
                  <a:srgbClr val="C00000"/>
                </a:solidFill>
              </a:rPr>
              <a:t>pravděpodobnost, že hodnocený rozdíl je způsoben náhodou</a:t>
            </a:r>
          </a:p>
          <a:p>
            <a:pPr lvl="0"/>
            <a:r>
              <a:rPr lang="cs-CZ" sz="2800" dirty="0"/>
              <a:t>pokud je </a:t>
            </a:r>
            <a:r>
              <a:rPr lang="cs-CZ" sz="2800" dirty="0" smtClean="0"/>
              <a:t>menší </a:t>
            </a:r>
            <a:r>
              <a:rPr lang="cs-CZ" sz="2800" dirty="0"/>
              <a:t>než zvolená hladina významnosti, nulovou hypotézu zamítáme, pokud je větší nulovou hypotézu </a:t>
            </a:r>
            <a:r>
              <a:rPr lang="cs-CZ" sz="2800" dirty="0" smtClean="0"/>
              <a:t>nezamítáme</a:t>
            </a:r>
          </a:p>
          <a:p>
            <a:pPr lvl="0"/>
            <a:r>
              <a:rPr lang="cs-CZ" sz="2800" dirty="0" smtClean="0"/>
              <a:t>Např.:  </a:t>
            </a:r>
            <a:r>
              <a:rPr lang="el-GR" sz="2800" dirty="0" smtClean="0"/>
              <a:t>α</a:t>
            </a:r>
            <a:r>
              <a:rPr lang="cs-CZ" sz="2800" dirty="0" smtClean="0"/>
              <a:t> = 5% (pravděpodobnost platnosti H</a:t>
            </a:r>
            <a:r>
              <a:rPr lang="cs-CZ" sz="2800" baseline="-25000" dirty="0" smtClean="0"/>
              <a:t>0</a:t>
            </a:r>
            <a:r>
              <a:rPr lang="cs-CZ" sz="2800" dirty="0" smtClean="0"/>
              <a:t>)</a:t>
            </a:r>
          </a:p>
          <a:p>
            <a:pPr lvl="3">
              <a:buNone/>
            </a:pPr>
            <a:r>
              <a:rPr lang="cs-CZ" sz="2800" dirty="0" smtClean="0"/>
              <a:t> p-value = 0,00073, zamítáme H</a:t>
            </a:r>
            <a:r>
              <a:rPr lang="cs-CZ" sz="2800" baseline="-25000" dirty="0" smtClean="0"/>
              <a:t>0</a:t>
            </a:r>
            <a:endParaRPr lang="cs-CZ" sz="2800" dirty="0" smtClean="0"/>
          </a:p>
          <a:p>
            <a:pPr lvl="3">
              <a:buNone/>
            </a:pPr>
            <a:r>
              <a:rPr lang="cs-CZ" sz="2800" dirty="0" smtClean="0"/>
              <a:t> p-value = 0,07300, nezamítáme H</a:t>
            </a:r>
            <a:r>
              <a:rPr lang="cs-CZ" sz="2800" baseline="-25000" dirty="0" smtClean="0"/>
              <a:t>0</a:t>
            </a:r>
            <a:endParaRPr lang="cs-CZ" sz="2800" dirty="0" smtClean="0"/>
          </a:p>
          <a:p>
            <a:endParaRPr lang="cs-CZ" sz="2800" dirty="0"/>
          </a:p>
        </p:txBody>
      </p:sp>
      <p:sp>
        <p:nvSpPr>
          <p:cNvPr id="4" name="Zástupný symbol pro obsah 2"/>
          <p:cNvSpPr txBox="1">
            <a:spLocks/>
          </p:cNvSpPr>
          <p:nvPr/>
        </p:nvSpPr>
        <p:spPr>
          <a:xfrm>
            <a:off x="609600" y="1223946"/>
            <a:ext cx="8229600" cy="5286412"/>
          </a:xfrm>
          <a:prstGeom prst="rect">
            <a:avLst/>
          </a:prstGeom>
        </p:spPr>
        <p:txBody>
          <a:bodyPr vert="horz" lIns="91440" tIns="45720" rIns="91440" bIns="45720" rtlCol="0">
            <a:normAutofit/>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cs-CZ" sz="3200" b="0" i="0" u="none" strike="noStrike" kern="1200" cap="none" spc="0" normalizeH="0" baseline="0" noProof="0" dirty="0" smtClean="0">
              <a:ln>
                <a:noFill/>
              </a:ln>
              <a:solidFill>
                <a:schemeClr val="tx1"/>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28596" y="1357298"/>
            <a:ext cx="8229600" cy="142876"/>
          </a:xfrm>
        </p:spPr>
        <p:txBody>
          <a:bodyPr>
            <a:normAutofit fontScale="90000"/>
          </a:bodyPr>
          <a:lstStyle/>
          <a:p>
            <a:pPr algn="l"/>
            <a:r>
              <a:rPr lang="cs-CZ" sz="3600" b="1" dirty="0" smtClean="0">
                <a:solidFill>
                  <a:srgbClr val="C00000"/>
                </a:solidFill>
              </a:rPr>
              <a:t>Příklad 1: SROVNÁVÁNÍ PRŮMĚRŮ</a:t>
            </a:r>
            <a:r>
              <a:rPr lang="cs-CZ" sz="3600" dirty="0" smtClean="0">
                <a:solidFill>
                  <a:srgbClr val="C00000"/>
                </a:solidFill>
              </a:rPr>
              <a:t/>
            </a:r>
            <a:br>
              <a:rPr lang="cs-CZ" sz="3600" dirty="0" smtClean="0">
                <a:solidFill>
                  <a:srgbClr val="C00000"/>
                </a:solidFill>
              </a:rPr>
            </a:br>
            <a:r>
              <a:rPr lang="cs-CZ" b="1" dirty="0" smtClean="0">
                <a:solidFill>
                  <a:srgbClr val="0000CC"/>
                </a:solidFill>
              </a:rPr>
              <a:t> </a:t>
            </a:r>
            <a:r>
              <a:rPr lang="cs-CZ" dirty="0" smtClean="0">
                <a:solidFill>
                  <a:srgbClr val="0000CC"/>
                </a:solidFill>
              </a:rPr>
              <a:t/>
            </a:r>
            <a:br>
              <a:rPr lang="cs-CZ" dirty="0" smtClean="0">
                <a:solidFill>
                  <a:srgbClr val="0000CC"/>
                </a:solidFill>
              </a:rPr>
            </a:br>
            <a:endParaRPr lang="cs-CZ" dirty="0">
              <a:solidFill>
                <a:srgbClr val="0000CC"/>
              </a:solidFill>
            </a:endParaRPr>
          </a:p>
        </p:txBody>
      </p:sp>
      <mc:AlternateContent xmlns:mc="http://schemas.openxmlformats.org/markup-compatibility/2006" xmlns:a14="http://schemas.microsoft.com/office/drawing/2010/main">
        <mc:Choice Requires="a14">
          <p:sp>
            <p:nvSpPr>
              <p:cNvPr id="3" name="Zástupný symbol pro obsah 2"/>
              <p:cNvSpPr>
                <a:spLocks noGrp="1"/>
              </p:cNvSpPr>
              <p:nvPr>
                <p:ph idx="1"/>
              </p:nvPr>
            </p:nvSpPr>
            <p:spPr>
              <a:xfrm>
                <a:off x="395536" y="1268760"/>
                <a:ext cx="8496944" cy="5400600"/>
              </a:xfrm>
            </p:spPr>
            <p:txBody>
              <a:bodyPr>
                <a:normAutofit fontScale="77500" lnSpcReduction="20000"/>
              </a:bodyPr>
              <a:lstStyle/>
              <a:p>
                <a:pPr marL="0">
                  <a:buNone/>
                </a:pPr>
                <a:r>
                  <a:rPr lang="cs-CZ" sz="3100" b="1" dirty="0"/>
                  <a:t>Jsou rozdíly v průměrné hladině cholesterolu v různých věkových skupinách tak velké, že je pro její hodnocení vhodné používat různé normy?</a:t>
                </a:r>
              </a:p>
              <a:p>
                <a:pPr marL="0">
                  <a:buNone/>
                </a:pPr>
                <a:endParaRPr lang="cs-CZ" sz="3100" b="1" dirty="0"/>
              </a:p>
              <a:p>
                <a:pPr>
                  <a:buNone/>
                </a:pPr>
                <a:r>
                  <a:rPr lang="cs-CZ" sz="3100" dirty="0">
                    <a:solidFill>
                      <a:srgbClr val="C00000"/>
                    </a:solidFill>
                  </a:rPr>
                  <a:t>Muži 20-30 let:  </a:t>
                </a:r>
                <a:r>
                  <a:rPr lang="cs-CZ" sz="3100" dirty="0"/>
                  <a:t>n</a:t>
                </a:r>
                <a:r>
                  <a:rPr lang="cs-CZ" sz="3100" baseline="-25000" dirty="0"/>
                  <a:t>1</a:t>
                </a:r>
                <a:r>
                  <a:rPr lang="cs-CZ" sz="3100" dirty="0"/>
                  <a:t> = 50   m</a:t>
                </a:r>
                <a:r>
                  <a:rPr lang="cs-CZ" sz="3100" baseline="-25000" dirty="0"/>
                  <a:t>1</a:t>
                </a:r>
                <a:r>
                  <a:rPr lang="cs-CZ" sz="3100" dirty="0"/>
                  <a:t> = 4,57   s</a:t>
                </a:r>
                <a:r>
                  <a:rPr lang="cs-CZ" sz="3100" baseline="-25000" dirty="0"/>
                  <a:t>1</a:t>
                </a:r>
                <a:r>
                  <a:rPr lang="cs-CZ" sz="3100" dirty="0"/>
                  <a:t> = 0,70    SE</a:t>
                </a:r>
                <a:r>
                  <a:rPr lang="cs-CZ" sz="3100" baseline="-25000" dirty="0"/>
                  <a:t>1</a:t>
                </a:r>
                <a:r>
                  <a:rPr lang="cs-CZ" sz="3100" dirty="0"/>
                  <a:t> = 0,10</a:t>
                </a:r>
              </a:p>
              <a:p>
                <a:pPr>
                  <a:buNone/>
                </a:pPr>
                <a:r>
                  <a:rPr lang="cs-CZ" sz="3100" dirty="0">
                    <a:solidFill>
                      <a:srgbClr val="C00000"/>
                    </a:solidFill>
                  </a:rPr>
                  <a:t>Muži 40-50 let:</a:t>
                </a:r>
                <a:r>
                  <a:rPr lang="cs-CZ" sz="3100" dirty="0">
                    <a:solidFill>
                      <a:srgbClr val="92D050"/>
                    </a:solidFill>
                  </a:rPr>
                  <a:t>  </a:t>
                </a:r>
                <a:r>
                  <a:rPr lang="cs-CZ" sz="3100" dirty="0"/>
                  <a:t>n</a:t>
                </a:r>
                <a:r>
                  <a:rPr lang="cs-CZ" sz="3100" baseline="-25000" dirty="0"/>
                  <a:t>2</a:t>
                </a:r>
                <a:r>
                  <a:rPr lang="cs-CZ" sz="3100" dirty="0"/>
                  <a:t>= 60    m</a:t>
                </a:r>
                <a:r>
                  <a:rPr lang="cs-CZ" sz="3100" baseline="-25000" dirty="0"/>
                  <a:t>2</a:t>
                </a:r>
                <a:r>
                  <a:rPr lang="cs-CZ" sz="3100" dirty="0"/>
                  <a:t> = 5,42   s</a:t>
                </a:r>
                <a:r>
                  <a:rPr lang="cs-CZ" sz="3100" baseline="-25000" dirty="0"/>
                  <a:t>2</a:t>
                </a:r>
                <a:r>
                  <a:rPr lang="cs-CZ" sz="3100" dirty="0"/>
                  <a:t> = 0,85    SE</a:t>
                </a:r>
                <a:r>
                  <a:rPr lang="cs-CZ" sz="3100" baseline="-25000" dirty="0"/>
                  <a:t>2</a:t>
                </a:r>
                <a:r>
                  <a:rPr lang="cs-CZ" sz="3100" dirty="0"/>
                  <a:t> = 0,11</a:t>
                </a:r>
              </a:p>
              <a:p>
                <a:pPr>
                  <a:buNone/>
                </a:pPr>
                <a:endParaRPr lang="cs-CZ" sz="3100" b="1" dirty="0" smtClean="0">
                  <a:solidFill>
                    <a:srgbClr val="C00000"/>
                  </a:solidFill>
                </a:endParaRPr>
              </a:p>
              <a:p>
                <a:pPr>
                  <a:spcAft>
                    <a:spcPts val="900"/>
                  </a:spcAft>
                  <a:buNone/>
                </a:pPr>
                <a:r>
                  <a:rPr lang="cs-CZ" sz="3100" b="1" dirty="0" smtClean="0">
                    <a:solidFill>
                      <a:srgbClr val="C00000"/>
                    </a:solidFill>
                  </a:rPr>
                  <a:t>7. Zamítnutí nebo nezamítnutí nulové hypotézy:</a:t>
                </a:r>
              </a:p>
              <a:p>
                <a:pPr>
                  <a:buNone/>
                </a:pPr>
                <a14:m>
                  <m:oMath xmlns:m="http://schemas.openxmlformats.org/officeDocument/2006/math">
                    <m:d>
                      <m:dPr>
                        <m:begChr m:val="|"/>
                        <m:endChr m:val="|"/>
                        <m:ctrlPr>
                          <a:rPr lang="cs-CZ" sz="3100" b="1" i="1" dirty="0" smtClean="0">
                            <a:solidFill>
                              <a:srgbClr val="C00000"/>
                            </a:solidFill>
                            <a:latin typeface="Cambria Math"/>
                          </a:rPr>
                        </m:ctrlPr>
                      </m:dPr>
                      <m:e>
                        <m:r>
                          <a:rPr lang="cs-CZ" sz="3100" b="1" i="1" dirty="0" smtClean="0">
                            <a:solidFill>
                              <a:srgbClr val="C00000"/>
                            </a:solidFill>
                            <a:latin typeface="Cambria Math"/>
                          </a:rPr>
                          <m:t>𝟓</m:t>
                        </m:r>
                        <m:r>
                          <a:rPr lang="cs-CZ" sz="3100" b="1" i="1" dirty="0" smtClean="0">
                            <a:solidFill>
                              <a:srgbClr val="C00000"/>
                            </a:solidFill>
                            <a:latin typeface="Cambria Math"/>
                          </a:rPr>
                          <m:t>,</m:t>
                        </m:r>
                        <m:r>
                          <a:rPr lang="cs-CZ" sz="3100" b="1" i="1" dirty="0" smtClean="0">
                            <a:solidFill>
                              <a:srgbClr val="C00000"/>
                            </a:solidFill>
                            <a:latin typeface="Cambria Math"/>
                          </a:rPr>
                          <m:t>𝟔𝟔</m:t>
                        </m:r>
                      </m:e>
                    </m:d>
                  </m:oMath>
                </a14:m>
                <a:r>
                  <a:rPr lang="cs-CZ" sz="3100" b="1" dirty="0">
                    <a:solidFill>
                      <a:srgbClr val="C00000"/>
                    </a:solidFill>
                  </a:rPr>
                  <a:t> &gt; </a:t>
                </a:r>
                <a:r>
                  <a:rPr lang="cs-CZ" sz="3100" b="1" dirty="0" smtClean="0">
                    <a:solidFill>
                      <a:srgbClr val="C00000"/>
                    </a:solidFill>
                  </a:rPr>
                  <a:t>1,96</a:t>
                </a:r>
                <a:endParaRPr lang="cs-CZ" sz="3100" b="1" dirty="0" smtClean="0"/>
              </a:p>
              <a:p>
                <a:pPr marL="0">
                  <a:buNone/>
                </a:pPr>
                <a:endParaRPr lang="cs-CZ" sz="2800" dirty="0" smtClean="0">
                  <a:solidFill>
                    <a:srgbClr val="C00000"/>
                  </a:solidFill>
                </a:endParaRPr>
              </a:p>
              <a:p>
                <a:pPr marL="0">
                  <a:buNone/>
                </a:pPr>
                <a:r>
                  <a:rPr lang="cs-CZ" sz="2800" dirty="0" smtClean="0"/>
                  <a:t>Na 5% hladině významnosti </a:t>
                </a:r>
                <a:r>
                  <a:rPr lang="cs-CZ" sz="2800" b="1" dirty="0" smtClean="0"/>
                  <a:t>zamítáme nulovou hypotézu </a:t>
                </a:r>
                <a:r>
                  <a:rPr lang="cs-CZ" sz="2800" dirty="0" smtClean="0"/>
                  <a:t>a přijímáme hypotézu alternativní, tj. rozdíl mezi mladšími a staršími muži je statisticky významný.</a:t>
                </a:r>
              </a:p>
              <a:p>
                <a:pPr>
                  <a:buNone/>
                </a:pPr>
                <a:endParaRPr lang="cs-CZ" sz="2400" dirty="0"/>
              </a:p>
              <a:p>
                <a:pPr marL="0">
                  <a:spcBef>
                    <a:spcPts val="0"/>
                  </a:spcBef>
                  <a:buNone/>
                </a:pPr>
                <a:endParaRPr lang="cs-CZ" sz="2900" dirty="0" smtClean="0"/>
              </a:p>
              <a:p>
                <a:pPr marL="0">
                  <a:spcBef>
                    <a:spcPts val="0"/>
                  </a:spcBef>
                  <a:buNone/>
                </a:pPr>
                <a:endParaRPr lang="cs-CZ" sz="2900" dirty="0" smtClean="0"/>
              </a:p>
              <a:p>
                <a:pPr marL="0">
                  <a:spcBef>
                    <a:spcPts val="0"/>
                  </a:spcBef>
                  <a:buNone/>
                </a:pPr>
                <a:endParaRPr lang="cs-CZ" sz="2400" b="1" dirty="0" smtClean="0"/>
              </a:p>
            </p:txBody>
          </p:sp>
        </mc:Choice>
        <mc:Fallback xmlns="">
          <p:sp>
            <p:nvSpPr>
              <p:cNvPr id="3" name="Zástupný symbol pro obsah 2"/>
              <p:cNvSpPr>
                <a:spLocks noGrp="1" noRot="1" noChangeAspect="1" noMove="1" noResize="1" noEditPoints="1" noAdjustHandles="1" noChangeArrowheads="1" noChangeShapeType="1" noTextEdit="1"/>
              </p:cNvSpPr>
              <p:nvPr>
                <p:ph idx="1"/>
              </p:nvPr>
            </p:nvSpPr>
            <p:spPr>
              <a:xfrm>
                <a:off x="395536" y="1268760"/>
                <a:ext cx="8496944" cy="5400600"/>
              </a:xfrm>
              <a:blipFill rotWithShape="1">
                <a:blip r:embed="rId2"/>
                <a:stretch>
                  <a:fillRect l="-1148" t="-2144"/>
                </a:stretch>
              </a:blipFill>
            </p:spPr>
            <p:txBody>
              <a:bodyPr/>
              <a:lstStyle/>
              <a:p>
                <a:r>
                  <a:rPr lang="cs-CZ">
                    <a:noFill/>
                  </a:rPr>
                  <a:t> </a:t>
                </a:r>
              </a:p>
            </p:txBody>
          </p:sp>
        </mc:Fallback>
      </mc:AlternateContent>
      <p:sp>
        <p:nvSpPr>
          <p:cNvPr id="5" name="Obdélník 4"/>
          <p:cNvSpPr/>
          <p:nvPr/>
        </p:nvSpPr>
        <p:spPr>
          <a:xfrm>
            <a:off x="323528" y="3573016"/>
            <a:ext cx="8568952" cy="2664296"/>
          </a:xfrm>
          <a:prstGeom prst="rect">
            <a:avLst/>
          </a:prstGeom>
          <a:noFill/>
          <a:ln w="50800">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a:xfrm>
            <a:off x="251520" y="188640"/>
            <a:ext cx="8712968" cy="792088"/>
          </a:xfrm>
        </p:spPr>
        <p:txBody>
          <a:bodyPr>
            <a:normAutofit/>
          </a:bodyPr>
          <a:lstStyle/>
          <a:p>
            <a:r>
              <a:rPr lang="cs-CZ" sz="3200" b="1" dirty="0" smtClean="0">
                <a:solidFill>
                  <a:srgbClr val="0000CC"/>
                </a:solidFill>
              </a:rPr>
              <a:t>ALTERNATIVNÍ HYPOTÉZA</a:t>
            </a:r>
            <a:endParaRPr lang="cs-CZ" sz="3200" b="1" dirty="0">
              <a:solidFill>
                <a:srgbClr val="0000CC"/>
              </a:solidFill>
            </a:endParaRPr>
          </a:p>
        </p:txBody>
      </p:sp>
      <mc:AlternateContent xmlns:mc="http://schemas.openxmlformats.org/markup-compatibility/2006" xmlns:a14="http://schemas.microsoft.com/office/drawing/2010/main">
        <mc:Choice Requires="a14">
          <p:sp>
            <p:nvSpPr>
              <p:cNvPr id="5" name="Zástupný symbol pro obsah 4"/>
              <p:cNvSpPr>
                <a:spLocks noGrp="1"/>
              </p:cNvSpPr>
              <p:nvPr>
                <p:ph idx="1"/>
              </p:nvPr>
            </p:nvSpPr>
            <p:spPr>
              <a:xfrm>
                <a:off x="323528" y="908720"/>
                <a:ext cx="8496944" cy="5832648"/>
              </a:xfrm>
            </p:spPr>
            <p:txBody>
              <a:bodyPr>
                <a:normAutofit/>
              </a:bodyPr>
              <a:lstStyle/>
              <a:p>
                <a:pPr>
                  <a:buNone/>
                </a:pPr>
                <a:endParaRPr lang="cs-CZ" sz="2400" b="1" dirty="0" smtClean="0">
                  <a:solidFill>
                    <a:srgbClr val="C00000"/>
                  </a:solidFill>
                </a:endParaRPr>
              </a:p>
              <a:p>
                <a:pPr>
                  <a:buNone/>
                </a:pPr>
                <a:r>
                  <a:rPr lang="cs-CZ" sz="2400" b="1" dirty="0" smtClean="0">
                    <a:solidFill>
                      <a:srgbClr val="C00000"/>
                    </a:solidFill>
                  </a:rPr>
                  <a:t>Alternativní hypotéza H</a:t>
                </a:r>
                <a:r>
                  <a:rPr lang="cs-CZ" sz="2400" b="1" baseline="-25000" dirty="0" smtClean="0">
                    <a:solidFill>
                      <a:srgbClr val="C00000"/>
                    </a:solidFill>
                  </a:rPr>
                  <a:t>A </a:t>
                </a:r>
                <a:r>
                  <a:rPr lang="cs-CZ" sz="2400" b="1" dirty="0" smtClean="0">
                    <a:solidFill>
                      <a:srgbClr val="C00000"/>
                    </a:solidFill>
                  </a:rPr>
                  <a:t> -  opačná</a:t>
                </a:r>
              </a:p>
              <a:p>
                <a:pPr marL="0" indent="0">
                  <a:buNone/>
                </a:pPr>
                <a:r>
                  <a:rPr lang="cs-CZ" sz="2400" dirty="0" smtClean="0"/>
                  <a:t>Předpokládá opak, obvykle tedy předpokládá nenulový rozdíl (rozdíl dostatečně vzdálený od nuly). Musí vždy obsahovat všechny zbývající možnosti, které nejsou obsaženy v hypotéze nulové:</a:t>
                </a:r>
              </a:p>
              <a:p>
                <a:r>
                  <a:rPr lang="cs-CZ" sz="2400" dirty="0">
                    <a:solidFill>
                      <a:srgbClr val="C00000"/>
                    </a:solidFill>
                    <a:sym typeface="Symbol"/>
                  </a:rPr>
                  <a:t> </a:t>
                </a:r>
                <a14:m>
                  <m:oMath xmlns:m="http://schemas.openxmlformats.org/officeDocument/2006/math">
                    <m:r>
                      <a:rPr lang="cs-CZ" sz="2400" i="1" dirty="0">
                        <a:solidFill>
                          <a:srgbClr val="C00000"/>
                        </a:solidFill>
                        <a:latin typeface="Cambria Math"/>
                        <a:ea typeface="Cambria Math"/>
                        <a:sym typeface="Symbol"/>
                      </a:rPr>
                      <m:t>≠</m:t>
                    </m:r>
                  </m:oMath>
                </a14:m>
                <a:r>
                  <a:rPr lang="cs-CZ" sz="2400" dirty="0">
                    <a:solidFill>
                      <a:srgbClr val="C00000"/>
                    </a:solidFill>
                    <a:sym typeface="Symbol"/>
                  </a:rPr>
                  <a:t> </a:t>
                </a:r>
                <a:r>
                  <a:rPr lang="cs-CZ" sz="2400" dirty="0" smtClean="0">
                    <a:solidFill>
                      <a:srgbClr val="C00000"/>
                    </a:solidFill>
                    <a:sym typeface="Symbol"/>
                  </a:rPr>
                  <a:t>0,38; </a:t>
                </a:r>
                <a:r>
                  <a:rPr lang="cs-CZ" sz="2400" dirty="0">
                    <a:solidFill>
                      <a:srgbClr val="C00000"/>
                    </a:solidFill>
                    <a:sym typeface="Symbol"/>
                  </a:rPr>
                  <a:t> </a:t>
                </a:r>
                <a14:m>
                  <m:oMath xmlns:m="http://schemas.openxmlformats.org/officeDocument/2006/math">
                    <m:r>
                      <a:rPr lang="cs-CZ" sz="2400" i="1" dirty="0" smtClean="0">
                        <a:solidFill>
                          <a:srgbClr val="C00000"/>
                        </a:solidFill>
                        <a:latin typeface="Cambria Math"/>
                        <a:ea typeface="Cambria Math"/>
                        <a:sym typeface="Symbol"/>
                      </a:rPr>
                      <m:t>≠</m:t>
                    </m:r>
                  </m:oMath>
                </a14:m>
                <a:r>
                  <a:rPr lang="cs-CZ" sz="2400" dirty="0">
                    <a:solidFill>
                      <a:srgbClr val="C00000"/>
                    </a:solidFill>
                    <a:sym typeface="Symbol"/>
                  </a:rPr>
                  <a:t> p</a:t>
                </a:r>
                <a:r>
                  <a:rPr lang="cs-CZ" sz="2400" dirty="0" smtClean="0">
                    <a:solidFill>
                      <a:srgbClr val="C00000"/>
                    </a:solidFill>
                    <a:sym typeface="Symbol"/>
                  </a:rPr>
                  <a:t>;  </a:t>
                </a:r>
                <a:r>
                  <a:rPr lang="cs-CZ" sz="2400" dirty="0">
                    <a:solidFill>
                      <a:srgbClr val="C00000"/>
                    </a:solidFill>
                    <a:sym typeface="Symbol"/>
                  </a:rPr>
                  <a:t> - p </a:t>
                </a:r>
                <a14:m>
                  <m:oMath xmlns:m="http://schemas.openxmlformats.org/officeDocument/2006/math">
                    <m:r>
                      <a:rPr lang="cs-CZ" sz="2400" i="1" dirty="0">
                        <a:solidFill>
                          <a:srgbClr val="C00000"/>
                        </a:solidFill>
                        <a:latin typeface="Cambria Math"/>
                        <a:ea typeface="Cambria Math"/>
                        <a:sym typeface="Symbol"/>
                      </a:rPr>
                      <m:t>≠</m:t>
                    </m:r>
                  </m:oMath>
                </a14:m>
                <a:r>
                  <a:rPr lang="cs-CZ" sz="2400" dirty="0">
                    <a:solidFill>
                      <a:srgbClr val="C00000"/>
                    </a:solidFill>
                    <a:sym typeface="Symbol"/>
                  </a:rPr>
                  <a:t> 0</a:t>
                </a:r>
              </a:p>
              <a:p>
                <a:r>
                  <a:rPr lang="el-GR" sz="2400" dirty="0">
                    <a:solidFill>
                      <a:srgbClr val="C00000"/>
                    </a:solidFill>
                  </a:rPr>
                  <a:t>μ</a:t>
                </a:r>
                <a:r>
                  <a:rPr lang="cs-CZ" sz="2400" baseline="-25000" dirty="0">
                    <a:solidFill>
                      <a:srgbClr val="C00000"/>
                    </a:solidFill>
                  </a:rPr>
                  <a:t>1 </a:t>
                </a:r>
                <a14:m>
                  <m:oMath xmlns:m="http://schemas.openxmlformats.org/officeDocument/2006/math">
                    <m:r>
                      <a:rPr lang="cs-CZ" sz="2400" i="1" dirty="0">
                        <a:solidFill>
                          <a:srgbClr val="C00000"/>
                        </a:solidFill>
                        <a:latin typeface="Cambria Math"/>
                        <a:ea typeface="Cambria Math"/>
                        <a:sym typeface="Symbol"/>
                      </a:rPr>
                      <m:t>≠</m:t>
                    </m:r>
                  </m:oMath>
                </a14:m>
                <a:r>
                  <a:rPr lang="cs-CZ" sz="2400" dirty="0">
                    <a:solidFill>
                      <a:srgbClr val="C00000"/>
                    </a:solidFill>
                  </a:rPr>
                  <a:t> </a:t>
                </a:r>
                <a:r>
                  <a:rPr lang="el-GR" sz="2400" dirty="0">
                    <a:solidFill>
                      <a:srgbClr val="C00000"/>
                    </a:solidFill>
                  </a:rPr>
                  <a:t>μ</a:t>
                </a:r>
                <a:r>
                  <a:rPr lang="cs-CZ" sz="2400" baseline="-25000" dirty="0" smtClean="0">
                    <a:solidFill>
                      <a:srgbClr val="C00000"/>
                    </a:solidFill>
                  </a:rPr>
                  <a:t>2</a:t>
                </a:r>
                <a:r>
                  <a:rPr lang="cs-CZ" sz="2400" dirty="0" smtClean="0">
                    <a:solidFill>
                      <a:srgbClr val="C00000"/>
                    </a:solidFill>
                  </a:rPr>
                  <a:t>;  </a:t>
                </a:r>
                <a:r>
                  <a:rPr lang="el-GR" sz="2400" dirty="0">
                    <a:solidFill>
                      <a:srgbClr val="C00000"/>
                    </a:solidFill>
                  </a:rPr>
                  <a:t>μ</a:t>
                </a:r>
                <a:r>
                  <a:rPr lang="cs-CZ" sz="2400" baseline="-25000" dirty="0">
                    <a:solidFill>
                      <a:srgbClr val="C00000"/>
                    </a:solidFill>
                  </a:rPr>
                  <a:t>1 </a:t>
                </a:r>
                <a:r>
                  <a:rPr lang="cs-CZ" sz="2400" dirty="0">
                    <a:solidFill>
                      <a:srgbClr val="C00000"/>
                    </a:solidFill>
                  </a:rPr>
                  <a:t>- </a:t>
                </a:r>
                <a:r>
                  <a:rPr lang="el-GR" sz="2400" dirty="0">
                    <a:solidFill>
                      <a:srgbClr val="C00000"/>
                    </a:solidFill>
                  </a:rPr>
                  <a:t>μ</a:t>
                </a:r>
                <a:r>
                  <a:rPr lang="cs-CZ" sz="2400" baseline="-25000" dirty="0">
                    <a:solidFill>
                      <a:srgbClr val="C00000"/>
                    </a:solidFill>
                  </a:rPr>
                  <a:t>2 </a:t>
                </a:r>
                <a14:m>
                  <m:oMath xmlns:m="http://schemas.openxmlformats.org/officeDocument/2006/math">
                    <m:r>
                      <a:rPr lang="cs-CZ" sz="2400" i="1" dirty="0">
                        <a:solidFill>
                          <a:srgbClr val="C00000"/>
                        </a:solidFill>
                        <a:latin typeface="Cambria Math"/>
                        <a:ea typeface="Cambria Math"/>
                        <a:sym typeface="Symbol"/>
                      </a:rPr>
                      <m:t>≠</m:t>
                    </m:r>
                  </m:oMath>
                </a14:m>
                <a:r>
                  <a:rPr lang="cs-CZ" sz="2400" dirty="0">
                    <a:solidFill>
                      <a:srgbClr val="C00000"/>
                    </a:solidFill>
                  </a:rPr>
                  <a:t> 0</a:t>
                </a:r>
              </a:p>
              <a:p>
                <a14:m>
                  <m:oMath xmlns:m="http://schemas.openxmlformats.org/officeDocument/2006/math">
                    <m:r>
                      <m:rPr>
                        <m:sty m:val="p"/>
                      </m:rPr>
                      <a:rPr lang="cs-CZ" sz="2400">
                        <a:solidFill>
                          <a:srgbClr val="C00000"/>
                        </a:solidFill>
                        <a:latin typeface="Cambria Math"/>
                        <a:ea typeface="Cambria Math"/>
                      </a:rPr>
                      <m:t>ρ</m:t>
                    </m:r>
                    <m:r>
                      <a:rPr lang="cs-CZ" sz="2400" i="1" dirty="0">
                        <a:solidFill>
                          <a:srgbClr val="C00000"/>
                        </a:solidFill>
                        <a:latin typeface="Cambria Math"/>
                        <a:ea typeface="Cambria Math"/>
                        <a:sym typeface="Symbol"/>
                      </a:rPr>
                      <m:t>≠</m:t>
                    </m:r>
                    <m:r>
                      <a:rPr lang="cs-CZ" sz="2400" i="1">
                        <a:solidFill>
                          <a:srgbClr val="C00000"/>
                        </a:solidFill>
                        <a:latin typeface="Cambria Math"/>
                        <a:ea typeface="Cambria Math"/>
                      </a:rPr>
                      <m:t>0</m:t>
                    </m:r>
                  </m:oMath>
                </a14:m>
                <a:endParaRPr lang="cs-CZ" sz="2400" dirty="0">
                  <a:solidFill>
                    <a:srgbClr val="C00000"/>
                  </a:solidFill>
                </a:endParaRPr>
              </a:p>
              <a:p>
                <a:pPr marL="0" indent="0">
                  <a:buNone/>
                </a:pPr>
                <a:endParaRPr lang="cs-CZ" sz="2400" dirty="0" smtClean="0"/>
              </a:p>
              <a:p>
                <a:pPr marL="0" indent="0">
                  <a:buNone/>
                </a:pPr>
                <a:r>
                  <a:rPr lang="cs-CZ" sz="2400" dirty="0">
                    <a:solidFill>
                      <a:srgbClr val="C00000"/>
                    </a:solidFill>
                  </a:rPr>
                  <a:t>	</a:t>
                </a:r>
                <a:r>
                  <a:rPr lang="cs-CZ" sz="2400" dirty="0" smtClean="0">
                    <a:solidFill>
                      <a:srgbClr val="C00000"/>
                    </a:solidFill>
                  </a:rPr>
                  <a:t>	</a:t>
                </a:r>
                <a:endParaRPr lang="cs-CZ" sz="2400" b="1" dirty="0">
                  <a:solidFill>
                    <a:srgbClr val="C00000"/>
                  </a:solidFill>
                </a:endParaRPr>
              </a:p>
            </p:txBody>
          </p:sp>
        </mc:Choice>
        <mc:Fallback xmlns="">
          <p:sp>
            <p:nvSpPr>
              <p:cNvPr id="5" name="Zástupný symbol pro obsah 4"/>
              <p:cNvSpPr>
                <a:spLocks noGrp="1" noRot="1" noChangeAspect="1" noMove="1" noResize="1" noEditPoints="1" noAdjustHandles="1" noChangeArrowheads="1" noChangeShapeType="1" noTextEdit="1"/>
              </p:cNvSpPr>
              <p:nvPr>
                <p:ph idx="1"/>
              </p:nvPr>
            </p:nvSpPr>
            <p:spPr>
              <a:xfrm>
                <a:off x="323528" y="908720"/>
                <a:ext cx="8496944" cy="5832648"/>
              </a:xfrm>
              <a:blipFill rotWithShape="1">
                <a:blip r:embed="rId2"/>
                <a:stretch>
                  <a:fillRect l="-1076" r="-1076"/>
                </a:stretch>
              </a:blipFill>
            </p:spPr>
            <p:txBody>
              <a:bodyPr/>
              <a:lstStyle/>
              <a:p>
                <a:r>
                  <a:rPr lang="cs-CZ">
                    <a:noFill/>
                  </a:rPr>
                  <a:t> </a:t>
                </a:r>
              </a:p>
            </p:txBody>
          </p:sp>
        </mc:Fallback>
      </mc:AlternateContent>
    </p:spTree>
    <p:extLst>
      <p:ext uri="{BB962C8B-B14F-4D97-AF65-F5344CB8AC3E}">
        <p14:creationId xmlns:p14="http://schemas.microsoft.com/office/powerpoint/2010/main" val="3202666930"/>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07504" y="476672"/>
            <a:ext cx="8928992" cy="857256"/>
          </a:xfrm>
        </p:spPr>
        <p:txBody>
          <a:bodyPr>
            <a:noAutofit/>
          </a:bodyPr>
          <a:lstStyle/>
          <a:p>
            <a:r>
              <a:rPr lang="cs-CZ" sz="3200" b="1" dirty="0">
                <a:solidFill>
                  <a:srgbClr val="0000CC"/>
                </a:solidFill>
              </a:rPr>
              <a:t>TESTOVÁNÍ STATISTICKÝCH HYPOTÉZ</a:t>
            </a:r>
            <a:r>
              <a:rPr lang="cs-CZ" sz="3200" dirty="0">
                <a:solidFill>
                  <a:srgbClr val="0000CC"/>
                </a:solidFill>
              </a:rPr>
              <a:t/>
            </a:r>
            <a:br>
              <a:rPr lang="cs-CZ" sz="3200" dirty="0">
                <a:solidFill>
                  <a:srgbClr val="0000CC"/>
                </a:solidFill>
              </a:rPr>
            </a:br>
            <a:endParaRPr lang="cs-CZ" sz="3200" dirty="0">
              <a:solidFill>
                <a:srgbClr val="0000CC"/>
              </a:solidFill>
            </a:endParaRPr>
          </a:p>
        </p:txBody>
      </p:sp>
      <p:sp>
        <p:nvSpPr>
          <p:cNvPr id="3" name="Zástupný symbol pro obsah 2"/>
          <p:cNvSpPr>
            <a:spLocks noGrp="1"/>
          </p:cNvSpPr>
          <p:nvPr>
            <p:ph idx="1"/>
          </p:nvPr>
        </p:nvSpPr>
        <p:spPr>
          <a:xfrm>
            <a:off x="395536" y="1196752"/>
            <a:ext cx="8443664" cy="5286412"/>
          </a:xfrm>
        </p:spPr>
        <p:txBody>
          <a:bodyPr>
            <a:noAutofit/>
          </a:bodyPr>
          <a:lstStyle/>
          <a:p>
            <a:pPr marL="514350" lvl="0" indent="-514350">
              <a:buFont typeface="+mj-lt"/>
              <a:buAutoNum type="arabicPeriod"/>
            </a:pPr>
            <a:r>
              <a:rPr lang="cs-CZ" sz="2800" dirty="0"/>
              <a:t>Stanovíme nulovou a alternativní hypotézu</a:t>
            </a:r>
          </a:p>
          <a:p>
            <a:pPr marL="514350" lvl="0" indent="-514350">
              <a:buFont typeface="+mj-lt"/>
              <a:buAutoNum type="arabicPeriod"/>
            </a:pPr>
            <a:r>
              <a:rPr lang="cs-CZ" sz="2800" dirty="0"/>
              <a:t>Zvolíme hladinu významnosti</a:t>
            </a:r>
          </a:p>
          <a:p>
            <a:pPr marL="514350" lvl="0" indent="-514350">
              <a:buFont typeface="+mj-lt"/>
              <a:buAutoNum type="arabicPeriod"/>
            </a:pPr>
            <a:r>
              <a:rPr lang="cs-CZ" sz="2800" dirty="0"/>
              <a:t>Vybereme vhodný test</a:t>
            </a:r>
          </a:p>
          <a:p>
            <a:pPr marL="514350" lvl="0" indent="-514350">
              <a:buFont typeface="+mj-lt"/>
              <a:buAutoNum type="arabicPeriod"/>
            </a:pPr>
            <a:r>
              <a:rPr lang="cs-CZ" sz="2800" dirty="0"/>
              <a:t>Ověříme, zda jsou splněny podmínky pro použití testu</a:t>
            </a:r>
          </a:p>
          <a:p>
            <a:pPr marL="514350" lvl="0" indent="-514350">
              <a:buFont typeface="+mj-lt"/>
              <a:buAutoNum type="arabicPeriod"/>
            </a:pPr>
            <a:r>
              <a:rPr lang="cs-CZ" sz="2800" dirty="0"/>
              <a:t>Vypočítáme testovací charakteristiku</a:t>
            </a:r>
          </a:p>
          <a:p>
            <a:pPr marL="514350" lvl="0" indent="-514350">
              <a:buFont typeface="+mj-lt"/>
              <a:buAutoNum type="arabicPeriod"/>
            </a:pPr>
            <a:r>
              <a:rPr lang="cs-CZ" sz="2800" dirty="0"/>
              <a:t>Srovnáme ji s odpovídajícími kritickými hodnotami</a:t>
            </a:r>
          </a:p>
          <a:p>
            <a:pPr marL="514350" lvl="0" indent="-514350">
              <a:buFont typeface="+mj-lt"/>
              <a:buAutoNum type="arabicPeriod"/>
            </a:pPr>
            <a:r>
              <a:rPr lang="cs-CZ" sz="2800" dirty="0"/>
              <a:t>Zamítneme nebo nezamítneme nulovou hypotézu</a:t>
            </a:r>
          </a:p>
          <a:p>
            <a:pPr marL="514350" indent="-514350">
              <a:buFont typeface="+mj-lt"/>
              <a:buAutoNum type="arabicPeriod"/>
            </a:pPr>
            <a:r>
              <a:rPr lang="cs-CZ" sz="2800" b="1" dirty="0">
                <a:solidFill>
                  <a:srgbClr val="C00000"/>
                </a:solidFill>
              </a:rPr>
              <a:t>Výsledky interpretujeme</a:t>
            </a:r>
          </a:p>
        </p:txBody>
      </p:sp>
      <p:sp>
        <p:nvSpPr>
          <p:cNvPr id="4" name="Zástupný symbol pro obsah 2"/>
          <p:cNvSpPr txBox="1">
            <a:spLocks/>
          </p:cNvSpPr>
          <p:nvPr/>
        </p:nvSpPr>
        <p:spPr>
          <a:xfrm>
            <a:off x="609600" y="1223946"/>
            <a:ext cx="8229600" cy="5286412"/>
          </a:xfrm>
          <a:prstGeom prst="rect">
            <a:avLst/>
          </a:prstGeom>
        </p:spPr>
        <p:txBody>
          <a:bodyPr vert="horz" lIns="91440" tIns="45720" rIns="91440" bIns="45720" rtlCol="0">
            <a:normAutofit/>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cs-CZ" sz="3200" b="0" i="0" u="none" strike="noStrike" kern="1200" cap="none" spc="0" normalizeH="0" baseline="0" noProof="0" dirty="0" smtClean="0">
              <a:ln>
                <a:noFill/>
              </a:ln>
              <a:solidFill>
                <a:schemeClr val="tx1"/>
              </a:solidFill>
              <a:effectLst/>
              <a:uLnTx/>
              <a:uFillTx/>
              <a:latin typeface="+mn-lt"/>
              <a:ea typeface="+mn-ea"/>
              <a:cs typeface="+mn-cs"/>
            </a:endParaRPr>
          </a:p>
        </p:txBody>
      </p:sp>
    </p:spTree>
    <p:extLst>
      <p:ext uri="{BB962C8B-B14F-4D97-AF65-F5344CB8AC3E}">
        <p14:creationId xmlns:p14="http://schemas.microsoft.com/office/powerpoint/2010/main" val="3013971084"/>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28596" y="1357298"/>
            <a:ext cx="8229600" cy="142876"/>
          </a:xfrm>
        </p:spPr>
        <p:txBody>
          <a:bodyPr>
            <a:normAutofit fontScale="90000"/>
          </a:bodyPr>
          <a:lstStyle/>
          <a:p>
            <a:pPr algn="l"/>
            <a:r>
              <a:rPr lang="cs-CZ" sz="3600" b="1" dirty="0" smtClean="0">
                <a:solidFill>
                  <a:srgbClr val="C00000"/>
                </a:solidFill>
              </a:rPr>
              <a:t>Příklad: SROVNÁVÁNÍ PRŮMĚRŮ</a:t>
            </a:r>
            <a:r>
              <a:rPr lang="cs-CZ" dirty="0" smtClean="0">
                <a:solidFill>
                  <a:srgbClr val="C00000"/>
                </a:solidFill>
              </a:rPr>
              <a:t/>
            </a:r>
            <a:br>
              <a:rPr lang="cs-CZ" dirty="0" smtClean="0">
                <a:solidFill>
                  <a:srgbClr val="C00000"/>
                </a:solidFill>
              </a:rPr>
            </a:br>
            <a:r>
              <a:rPr lang="cs-CZ" b="1" dirty="0" smtClean="0">
                <a:solidFill>
                  <a:srgbClr val="0000CC"/>
                </a:solidFill>
              </a:rPr>
              <a:t> </a:t>
            </a:r>
            <a:r>
              <a:rPr lang="cs-CZ" dirty="0" smtClean="0">
                <a:solidFill>
                  <a:srgbClr val="0000CC"/>
                </a:solidFill>
              </a:rPr>
              <a:t/>
            </a:r>
            <a:br>
              <a:rPr lang="cs-CZ" dirty="0" smtClean="0">
                <a:solidFill>
                  <a:srgbClr val="0000CC"/>
                </a:solidFill>
              </a:rPr>
            </a:br>
            <a:endParaRPr lang="cs-CZ" dirty="0">
              <a:solidFill>
                <a:srgbClr val="0000CC"/>
              </a:solidFill>
            </a:endParaRPr>
          </a:p>
        </p:txBody>
      </p:sp>
      <p:sp>
        <p:nvSpPr>
          <p:cNvPr id="3" name="Zástupný symbol pro obsah 2"/>
          <p:cNvSpPr>
            <a:spLocks noGrp="1"/>
          </p:cNvSpPr>
          <p:nvPr>
            <p:ph idx="1"/>
          </p:nvPr>
        </p:nvSpPr>
        <p:spPr>
          <a:xfrm>
            <a:off x="395536" y="1268760"/>
            <a:ext cx="8391876" cy="5268931"/>
          </a:xfrm>
        </p:spPr>
        <p:txBody>
          <a:bodyPr>
            <a:normAutofit fontScale="92500" lnSpcReduction="10000"/>
          </a:bodyPr>
          <a:lstStyle/>
          <a:p>
            <a:pPr marL="0">
              <a:buNone/>
            </a:pPr>
            <a:r>
              <a:rPr lang="cs-CZ" sz="2400" b="1" dirty="0"/>
              <a:t>Jsou rozdíly v průměrné hladině cholesterolu v různých věkových skupinách tak velké, že je pro její hodnocení vhodné používat různé normy?</a:t>
            </a:r>
          </a:p>
          <a:p>
            <a:pPr marL="0">
              <a:buNone/>
            </a:pPr>
            <a:endParaRPr lang="cs-CZ" sz="2400" b="1" dirty="0"/>
          </a:p>
          <a:p>
            <a:pPr>
              <a:buNone/>
            </a:pPr>
            <a:r>
              <a:rPr lang="cs-CZ" sz="2400" dirty="0">
                <a:solidFill>
                  <a:srgbClr val="C00000"/>
                </a:solidFill>
              </a:rPr>
              <a:t>Muži 20-30 let:  </a:t>
            </a:r>
            <a:r>
              <a:rPr lang="cs-CZ" sz="2400" dirty="0"/>
              <a:t>n</a:t>
            </a:r>
            <a:r>
              <a:rPr lang="cs-CZ" sz="2400" baseline="-25000" dirty="0"/>
              <a:t>1</a:t>
            </a:r>
            <a:r>
              <a:rPr lang="cs-CZ" sz="2400" dirty="0"/>
              <a:t> = 50   m</a:t>
            </a:r>
            <a:r>
              <a:rPr lang="cs-CZ" sz="2400" baseline="-25000" dirty="0"/>
              <a:t>1</a:t>
            </a:r>
            <a:r>
              <a:rPr lang="cs-CZ" sz="2400" dirty="0"/>
              <a:t> = 4,57   s</a:t>
            </a:r>
            <a:r>
              <a:rPr lang="cs-CZ" sz="2400" baseline="-25000" dirty="0"/>
              <a:t>1</a:t>
            </a:r>
            <a:r>
              <a:rPr lang="cs-CZ" sz="2400" dirty="0"/>
              <a:t> = 0,70    SE</a:t>
            </a:r>
            <a:r>
              <a:rPr lang="cs-CZ" sz="2400" baseline="-25000" dirty="0"/>
              <a:t>1</a:t>
            </a:r>
            <a:r>
              <a:rPr lang="cs-CZ" sz="2400" dirty="0"/>
              <a:t> = 0,10</a:t>
            </a:r>
          </a:p>
          <a:p>
            <a:pPr>
              <a:buNone/>
            </a:pPr>
            <a:r>
              <a:rPr lang="cs-CZ" sz="2400" dirty="0">
                <a:solidFill>
                  <a:srgbClr val="C00000"/>
                </a:solidFill>
              </a:rPr>
              <a:t>Muži 40-50 let:</a:t>
            </a:r>
            <a:r>
              <a:rPr lang="cs-CZ" sz="2400" dirty="0">
                <a:solidFill>
                  <a:srgbClr val="92D050"/>
                </a:solidFill>
              </a:rPr>
              <a:t>  </a:t>
            </a:r>
            <a:r>
              <a:rPr lang="cs-CZ" sz="2400" dirty="0"/>
              <a:t>n</a:t>
            </a:r>
            <a:r>
              <a:rPr lang="cs-CZ" sz="2400" baseline="-25000" dirty="0"/>
              <a:t>2</a:t>
            </a:r>
            <a:r>
              <a:rPr lang="cs-CZ" sz="2400" dirty="0"/>
              <a:t>= 60    m</a:t>
            </a:r>
            <a:r>
              <a:rPr lang="cs-CZ" sz="2400" baseline="-25000" dirty="0"/>
              <a:t>2</a:t>
            </a:r>
            <a:r>
              <a:rPr lang="cs-CZ" sz="2400" dirty="0"/>
              <a:t> = 5,42   s</a:t>
            </a:r>
            <a:r>
              <a:rPr lang="cs-CZ" sz="2400" baseline="-25000" dirty="0"/>
              <a:t>2</a:t>
            </a:r>
            <a:r>
              <a:rPr lang="cs-CZ" sz="2400" dirty="0"/>
              <a:t> = 0,85    SE</a:t>
            </a:r>
            <a:r>
              <a:rPr lang="cs-CZ" sz="2400" baseline="-25000" dirty="0"/>
              <a:t>2</a:t>
            </a:r>
            <a:r>
              <a:rPr lang="cs-CZ" sz="2400" dirty="0"/>
              <a:t> = 0,11</a:t>
            </a:r>
          </a:p>
          <a:p>
            <a:pPr marL="0">
              <a:spcBef>
                <a:spcPts val="0"/>
              </a:spcBef>
              <a:buNone/>
            </a:pPr>
            <a:endParaRPr lang="cs-CZ" sz="2400" b="1" dirty="0" smtClean="0">
              <a:solidFill>
                <a:srgbClr val="1317AD"/>
              </a:solidFill>
              <a:latin typeface="+mj-lt"/>
            </a:endParaRPr>
          </a:p>
          <a:p>
            <a:pPr marL="0">
              <a:spcBef>
                <a:spcPts val="0"/>
              </a:spcBef>
              <a:buNone/>
            </a:pPr>
            <a:r>
              <a:rPr lang="cs-CZ" sz="2400" b="1" dirty="0" smtClean="0">
                <a:solidFill>
                  <a:srgbClr val="C00000"/>
                </a:solidFill>
                <a:latin typeface="+mj-lt"/>
              </a:rPr>
              <a:t>8. Interpretace výsledků:</a:t>
            </a:r>
          </a:p>
          <a:p>
            <a:pPr marL="0">
              <a:spcBef>
                <a:spcPts val="0"/>
              </a:spcBef>
              <a:buNone/>
            </a:pPr>
            <a:r>
              <a:rPr lang="cs-CZ" sz="2400" dirty="0" smtClean="0"/>
              <a:t>Na 5% hladině významnosti jsme prokázali, že existuje statisticky významný rozdíl v průměrných hodnotách cholesterolu u dvou srovnávaných věkových skupin.</a:t>
            </a:r>
          </a:p>
          <a:p>
            <a:pPr marL="0">
              <a:spcBef>
                <a:spcPts val="0"/>
              </a:spcBef>
              <a:buNone/>
            </a:pPr>
            <a:endParaRPr lang="cs-CZ" sz="2400" dirty="0" smtClean="0"/>
          </a:p>
          <a:p>
            <a:pPr marL="0">
              <a:spcBef>
                <a:spcPts val="0"/>
              </a:spcBef>
              <a:buNone/>
            </a:pPr>
            <a:r>
              <a:rPr lang="cs-CZ" sz="2400" dirty="0" smtClean="0"/>
              <a:t>Tzn</a:t>
            </a:r>
            <a:r>
              <a:rPr lang="cs-CZ" sz="2400" dirty="0"/>
              <a:t>., že při zjištěné variabilitě znaku může být tak velký rozdíl jen zřídka způsoben pouze náhodou. </a:t>
            </a:r>
            <a:r>
              <a:rPr lang="cs-CZ" sz="2400" dirty="0" smtClean="0"/>
              <a:t>Můžeme tak předpokládat </a:t>
            </a:r>
            <a:r>
              <a:rPr lang="cs-CZ" sz="2400" dirty="0"/>
              <a:t>vedle náhody i vliv jiných </a:t>
            </a:r>
            <a:r>
              <a:rPr lang="cs-CZ" sz="2400" dirty="0" smtClean="0"/>
              <a:t>faktorů (např. věku).</a:t>
            </a:r>
            <a:endParaRPr lang="cs-CZ" sz="2400" dirty="0"/>
          </a:p>
          <a:p>
            <a:pPr marL="0">
              <a:spcBef>
                <a:spcPts val="0"/>
              </a:spcBef>
              <a:buNone/>
            </a:pPr>
            <a:endParaRPr lang="cs-CZ" sz="2400" dirty="0" smtClean="0"/>
          </a:p>
          <a:p>
            <a:pPr marL="0">
              <a:spcBef>
                <a:spcPts val="0"/>
              </a:spcBef>
              <a:buNone/>
            </a:pPr>
            <a:endParaRPr lang="cs-CZ" sz="2400" dirty="0"/>
          </a:p>
          <a:p>
            <a:pPr marL="0">
              <a:spcBef>
                <a:spcPts val="0"/>
              </a:spcBef>
              <a:buNone/>
            </a:pPr>
            <a:endParaRPr lang="cs-CZ" sz="2400" b="1" dirty="0" smtClean="0"/>
          </a:p>
        </p:txBody>
      </p:sp>
      <p:sp>
        <p:nvSpPr>
          <p:cNvPr id="4" name="Obdélník 3"/>
          <p:cNvSpPr/>
          <p:nvPr/>
        </p:nvSpPr>
        <p:spPr>
          <a:xfrm>
            <a:off x="323528" y="3501008"/>
            <a:ext cx="8352928" cy="2808312"/>
          </a:xfrm>
          <a:prstGeom prst="rect">
            <a:avLst/>
          </a:prstGeom>
          <a:noFill/>
          <a:ln w="50800">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dirty="0"/>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23528" y="-99392"/>
            <a:ext cx="8229600" cy="1143000"/>
          </a:xfrm>
        </p:spPr>
        <p:txBody>
          <a:bodyPr>
            <a:normAutofit/>
          </a:bodyPr>
          <a:lstStyle/>
          <a:p>
            <a:pPr algn="l"/>
            <a:r>
              <a:rPr lang="cs-CZ" sz="3200" b="1" dirty="0" smtClean="0">
                <a:solidFill>
                  <a:srgbClr val="0000CC"/>
                </a:solidFill>
              </a:rPr>
              <a:t>SHRNUTÍ PŘÍKLADU</a:t>
            </a:r>
            <a:endParaRPr lang="cs-CZ" sz="3200" b="1" dirty="0">
              <a:solidFill>
                <a:srgbClr val="0000CC"/>
              </a:solidFill>
            </a:endParaRPr>
          </a:p>
        </p:txBody>
      </p:sp>
      <mc:AlternateContent xmlns:mc="http://schemas.openxmlformats.org/markup-compatibility/2006" xmlns:a14="http://schemas.microsoft.com/office/drawing/2010/main">
        <mc:Choice Requires="a14">
          <p:sp>
            <p:nvSpPr>
              <p:cNvPr id="3" name="Zástupný symbol pro obsah 2"/>
              <p:cNvSpPr>
                <a:spLocks noGrp="1"/>
              </p:cNvSpPr>
              <p:nvPr>
                <p:ph idx="1"/>
              </p:nvPr>
            </p:nvSpPr>
            <p:spPr>
              <a:xfrm>
                <a:off x="182075" y="764704"/>
                <a:ext cx="8928992" cy="5286412"/>
              </a:xfrm>
            </p:spPr>
            <p:txBody>
              <a:bodyPr>
                <a:noAutofit/>
              </a:bodyPr>
              <a:lstStyle/>
              <a:p>
                <a:pPr marL="0" indent="-450000">
                  <a:spcBef>
                    <a:spcPts val="0"/>
                  </a:spcBef>
                  <a:buFont typeface="+mj-lt"/>
                  <a:buAutoNum type="arabicPeriod"/>
                </a:pPr>
                <a:r>
                  <a:rPr lang="cs-CZ" sz="2200" dirty="0" smtClean="0"/>
                  <a:t>H</a:t>
                </a:r>
                <a:r>
                  <a:rPr lang="cs-CZ" sz="2200" baseline="-25000" dirty="0" smtClean="0"/>
                  <a:t>0</a:t>
                </a:r>
                <a:r>
                  <a:rPr lang="cs-CZ" sz="2200" dirty="0" smtClean="0"/>
                  <a:t>:  </a:t>
                </a:r>
                <a:r>
                  <a:rPr lang="el-GR" sz="2200" dirty="0" smtClean="0"/>
                  <a:t>μ</a:t>
                </a:r>
                <a:r>
                  <a:rPr lang="cs-CZ" sz="2200" baseline="-25000" dirty="0" smtClean="0"/>
                  <a:t>1 </a:t>
                </a:r>
                <a:r>
                  <a:rPr lang="cs-CZ" sz="2200" dirty="0" smtClean="0"/>
                  <a:t>= </a:t>
                </a:r>
                <a:r>
                  <a:rPr lang="el-GR" sz="2200" dirty="0" smtClean="0"/>
                  <a:t>μ</a:t>
                </a:r>
                <a:r>
                  <a:rPr lang="cs-CZ" sz="2200" baseline="-25000" dirty="0" smtClean="0"/>
                  <a:t>2 </a:t>
                </a:r>
                <a:r>
                  <a:rPr lang="cs-CZ" sz="2200" dirty="0" smtClean="0"/>
                  <a:t>= </a:t>
                </a:r>
                <a:r>
                  <a:rPr lang="el-GR" sz="2200" dirty="0" smtClean="0"/>
                  <a:t>μ</a:t>
                </a:r>
                <a:r>
                  <a:rPr lang="cs-CZ" sz="2200" dirty="0" smtClean="0"/>
                  <a:t>;  </a:t>
                </a:r>
                <a:r>
                  <a:rPr lang="el-GR" sz="2200" dirty="0" smtClean="0"/>
                  <a:t>μ</a:t>
                </a:r>
                <a:r>
                  <a:rPr lang="cs-CZ" sz="2200" baseline="-25000" dirty="0" smtClean="0"/>
                  <a:t>1 </a:t>
                </a:r>
                <a:r>
                  <a:rPr lang="cs-CZ" sz="2200" dirty="0" smtClean="0"/>
                  <a:t>- </a:t>
                </a:r>
                <a:r>
                  <a:rPr lang="el-GR" sz="2200" dirty="0" smtClean="0"/>
                  <a:t>μ</a:t>
                </a:r>
                <a:r>
                  <a:rPr lang="cs-CZ" sz="2200" baseline="-25000" dirty="0" smtClean="0"/>
                  <a:t>2 </a:t>
                </a:r>
                <a:r>
                  <a:rPr lang="cs-CZ" sz="2200" dirty="0" smtClean="0"/>
                  <a:t>= 0</a:t>
                </a:r>
              </a:p>
              <a:p>
                <a:pPr marL="114300" indent="-457200">
                  <a:spcBef>
                    <a:spcPts val="0"/>
                  </a:spcBef>
                  <a:spcAft>
                    <a:spcPts val="1800"/>
                  </a:spcAft>
                  <a:buNone/>
                </a:pPr>
                <a:r>
                  <a:rPr lang="cs-CZ" sz="2200" dirty="0" smtClean="0"/>
                  <a:t>	     H</a:t>
                </a:r>
                <a:r>
                  <a:rPr lang="cs-CZ" sz="2200" baseline="-25000" dirty="0" smtClean="0"/>
                  <a:t>A</a:t>
                </a:r>
                <a:r>
                  <a:rPr lang="cs-CZ" sz="2200" dirty="0" smtClean="0"/>
                  <a:t>:  </a:t>
                </a:r>
                <a:r>
                  <a:rPr lang="el-GR" sz="2200" dirty="0" smtClean="0"/>
                  <a:t>μ</a:t>
                </a:r>
                <a:r>
                  <a:rPr lang="cs-CZ" sz="2200" baseline="-25000" dirty="0" smtClean="0"/>
                  <a:t>1 </a:t>
                </a:r>
                <a:r>
                  <a:rPr lang="cs-CZ" sz="2200" dirty="0" smtClean="0"/>
                  <a:t>≠ </a:t>
                </a:r>
                <a:r>
                  <a:rPr lang="el-GR" sz="2200" dirty="0" smtClean="0"/>
                  <a:t>μ</a:t>
                </a:r>
                <a:r>
                  <a:rPr lang="cs-CZ" sz="2200" baseline="-25000" dirty="0" smtClean="0"/>
                  <a:t>2</a:t>
                </a:r>
                <a:r>
                  <a:rPr lang="cs-CZ" sz="2200" dirty="0" smtClean="0"/>
                  <a:t>; </a:t>
                </a:r>
                <a:r>
                  <a:rPr lang="el-GR" sz="2200" dirty="0" smtClean="0"/>
                  <a:t>μ</a:t>
                </a:r>
                <a:r>
                  <a:rPr lang="cs-CZ" sz="2200" baseline="-25000" dirty="0" smtClean="0"/>
                  <a:t>1 </a:t>
                </a:r>
                <a:r>
                  <a:rPr lang="cs-CZ" sz="2200" dirty="0" smtClean="0"/>
                  <a:t>- </a:t>
                </a:r>
                <a:r>
                  <a:rPr lang="el-GR" sz="2200" dirty="0" smtClean="0"/>
                  <a:t>μ</a:t>
                </a:r>
                <a:r>
                  <a:rPr lang="cs-CZ" sz="2200" baseline="-25000" dirty="0" smtClean="0"/>
                  <a:t>2 </a:t>
                </a:r>
                <a:r>
                  <a:rPr lang="cs-CZ" sz="2200" dirty="0" smtClean="0"/>
                  <a:t>≠ 0  </a:t>
                </a:r>
              </a:p>
              <a:p>
                <a:pPr marL="114300" indent="-457200">
                  <a:spcBef>
                    <a:spcPts val="0"/>
                  </a:spcBef>
                  <a:spcAft>
                    <a:spcPts val="1800"/>
                  </a:spcAft>
                  <a:buFont typeface="+mj-lt"/>
                  <a:buAutoNum type="arabicPeriod" startAt="2"/>
                </a:pPr>
                <a:r>
                  <a:rPr lang="el-GR" sz="2200" dirty="0" smtClean="0"/>
                  <a:t>α</a:t>
                </a:r>
                <a:r>
                  <a:rPr lang="cs-CZ" sz="2200" dirty="0" smtClean="0"/>
                  <a:t> = 0,05</a:t>
                </a:r>
              </a:p>
              <a:p>
                <a:pPr marL="114300" indent="-457200">
                  <a:spcBef>
                    <a:spcPts val="0"/>
                  </a:spcBef>
                  <a:spcAft>
                    <a:spcPts val="1800"/>
                  </a:spcAft>
                  <a:buFont typeface="+mj-lt"/>
                  <a:buAutoNum type="arabicPeriod" startAt="2"/>
                </a:pPr>
                <a:r>
                  <a:rPr lang="cs-CZ" sz="2200" dirty="0" smtClean="0"/>
                  <a:t>u-test</a:t>
                </a:r>
              </a:p>
              <a:p>
                <a:pPr marL="114300" indent="-457200">
                  <a:spcBef>
                    <a:spcPts val="0"/>
                  </a:spcBef>
                  <a:spcAft>
                    <a:spcPts val="1800"/>
                  </a:spcAft>
                  <a:buFont typeface="+mj-lt"/>
                  <a:buAutoNum type="arabicPeriod" startAt="2"/>
                </a:pPr>
                <a:r>
                  <a:rPr lang="cs-CZ" sz="2200" dirty="0" smtClean="0"/>
                  <a:t>n</a:t>
                </a:r>
                <a:r>
                  <a:rPr lang="cs-CZ" sz="2200" baseline="-25000" dirty="0" smtClean="0"/>
                  <a:t>1</a:t>
                </a:r>
                <a:r>
                  <a:rPr lang="cs-CZ" sz="2200" dirty="0" smtClean="0"/>
                  <a:t> &gt; 30; n</a:t>
                </a:r>
                <a:r>
                  <a:rPr lang="cs-CZ" sz="2200" baseline="-25000" dirty="0" smtClean="0"/>
                  <a:t>2</a:t>
                </a:r>
                <a:r>
                  <a:rPr lang="cs-CZ" sz="2200" dirty="0" smtClean="0"/>
                  <a:t> &gt; 30; nezávislé soubory;   stejné rozptyly</a:t>
                </a:r>
              </a:p>
              <a:p>
                <a:pPr marL="114300" indent="-457200">
                  <a:spcBef>
                    <a:spcPts val="0"/>
                  </a:spcBef>
                  <a:spcAft>
                    <a:spcPts val="1800"/>
                  </a:spcAft>
                  <a:buFont typeface="+mj-lt"/>
                  <a:buAutoNum type="arabicPeriod" startAt="2"/>
                </a:pPr>
                <a14:m>
                  <m:oMath xmlns:m="http://schemas.openxmlformats.org/officeDocument/2006/math">
                    <m:d>
                      <m:dPr>
                        <m:begChr m:val="|"/>
                        <m:endChr m:val="|"/>
                        <m:ctrlPr>
                          <a:rPr lang="cs-CZ" sz="2200" i="1" smtClean="0">
                            <a:latin typeface="Cambria Math"/>
                          </a:rPr>
                        </m:ctrlPr>
                      </m:dPr>
                      <m:e>
                        <m:r>
                          <m:rPr>
                            <m:sty m:val="p"/>
                          </m:rPr>
                          <a:rPr lang="cs-CZ" sz="2200" b="0" i="0" smtClean="0">
                            <a:latin typeface="Cambria Math"/>
                          </a:rPr>
                          <m:t>u</m:t>
                        </m:r>
                      </m:e>
                    </m:d>
                  </m:oMath>
                </a14:m>
                <a:r>
                  <a:rPr lang="cs-CZ" sz="2200" dirty="0" smtClean="0"/>
                  <a:t> = 5,66</a:t>
                </a:r>
              </a:p>
              <a:p>
                <a:pPr marL="114300" indent="-457200">
                  <a:spcBef>
                    <a:spcPts val="0"/>
                  </a:spcBef>
                  <a:spcAft>
                    <a:spcPts val="1800"/>
                  </a:spcAft>
                  <a:buFont typeface="+mj-lt"/>
                  <a:buAutoNum type="arabicPeriod" startAt="2"/>
                </a:pPr>
                <a:r>
                  <a:rPr lang="cs-CZ" sz="2200" dirty="0" smtClean="0"/>
                  <a:t>5,66 &gt; 1,96</a:t>
                </a:r>
              </a:p>
              <a:p>
                <a:pPr marL="114300" indent="-457200">
                  <a:spcBef>
                    <a:spcPts val="0"/>
                  </a:spcBef>
                  <a:spcAft>
                    <a:spcPts val="1800"/>
                  </a:spcAft>
                  <a:buFont typeface="+mj-lt"/>
                  <a:buAutoNum type="arabicPeriod" startAt="2"/>
                </a:pPr>
                <a:r>
                  <a:rPr lang="cs-CZ" sz="2200" dirty="0" smtClean="0"/>
                  <a:t>Zamítáme nulovou hypotézu a </a:t>
                </a:r>
                <a:r>
                  <a:rPr lang="cs-CZ" sz="2200" dirty="0"/>
                  <a:t>přijímáme </a:t>
                </a:r>
                <a:r>
                  <a:rPr lang="cs-CZ" sz="2200" dirty="0" smtClean="0"/>
                  <a:t>H</a:t>
                </a:r>
                <a:r>
                  <a:rPr lang="cs-CZ" sz="2200" baseline="-25000" dirty="0" smtClean="0"/>
                  <a:t>A</a:t>
                </a:r>
                <a:r>
                  <a:rPr lang="cs-CZ" sz="2200" dirty="0" smtClean="0"/>
                  <a:t>.</a:t>
                </a:r>
              </a:p>
              <a:p>
                <a:pPr marL="457200" indent="-457200">
                  <a:spcBef>
                    <a:spcPts val="0"/>
                  </a:spcBef>
                  <a:spcAft>
                    <a:spcPts val="1800"/>
                  </a:spcAft>
                  <a:buFont typeface="+mj-lt"/>
                  <a:buAutoNum type="arabicPeriod" startAt="8"/>
                </a:pPr>
                <a:r>
                  <a:rPr lang="cs-CZ" sz="2200" dirty="0" smtClean="0"/>
                  <a:t>Rozdíl mezi průměrnými hodnotami cholesterolu je  statisticky              významný na pětiprocentní hladině významnosti.</a:t>
                </a:r>
                <a:endParaRPr lang="cs-CZ" sz="2200" dirty="0"/>
              </a:p>
              <a:p>
                <a:pPr marL="114300" indent="-457200">
                  <a:spcBef>
                    <a:spcPts val="0"/>
                  </a:spcBef>
                  <a:spcAft>
                    <a:spcPts val="1800"/>
                  </a:spcAft>
                  <a:buNone/>
                </a:pPr>
                <a:r>
                  <a:rPr lang="cs-CZ" sz="2000" dirty="0" smtClean="0"/>
                  <a:t> </a:t>
                </a:r>
              </a:p>
              <a:p>
                <a:pPr marL="400050" indent="-742950">
                  <a:spcBef>
                    <a:spcPts val="0"/>
                  </a:spcBef>
                  <a:spcAft>
                    <a:spcPts val="1800"/>
                  </a:spcAft>
                  <a:buNone/>
                </a:pPr>
                <a:r>
                  <a:rPr lang="cs-CZ" sz="2200" dirty="0" smtClean="0"/>
                  <a:t> </a:t>
                </a:r>
                <a:endParaRPr lang="cs-CZ" sz="2200" dirty="0"/>
              </a:p>
              <a:p>
                <a:pPr marL="400050" indent="-742950">
                  <a:spcBef>
                    <a:spcPts val="0"/>
                  </a:spcBef>
                  <a:spcAft>
                    <a:spcPts val="1800"/>
                  </a:spcAft>
                  <a:buNone/>
                </a:pPr>
                <a:r>
                  <a:rPr lang="cs-CZ" sz="2200" dirty="0" smtClean="0"/>
                  <a:t>		</a:t>
                </a:r>
              </a:p>
            </p:txBody>
          </p:sp>
        </mc:Choice>
        <mc:Fallback xmlns="">
          <p:sp>
            <p:nvSpPr>
              <p:cNvPr id="3" name="Zástupný symbol pro obsah 2"/>
              <p:cNvSpPr>
                <a:spLocks noGrp="1" noRot="1" noChangeAspect="1" noMove="1" noResize="1" noEditPoints="1" noAdjustHandles="1" noChangeArrowheads="1" noChangeShapeType="1" noTextEdit="1"/>
              </p:cNvSpPr>
              <p:nvPr>
                <p:ph idx="1"/>
              </p:nvPr>
            </p:nvSpPr>
            <p:spPr>
              <a:xfrm>
                <a:off x="182075" y="764704"/>
                <a:ext cx="8928992" cy="5286412"/>
              </a:xfrm>
              <a:blipFill rotWithShape="1">
                <a:blip r:embed="rId3"/>
                <a:stretch>
                  <a:fillRect l="-819" t="-576" r="-5870"/>
                </a:stretch>
              </a:blipFill>
            </p:spPr>
            <p:txBody>
              <a:bodyPr/>
              <a:lstStyle/>
              <a:p>
                <a:r>
                  <a:rPr lang="cs-CZ">
                    <a:noFill/>
                  </a:rPr>
                  <a:t> </a:t>
                </a:r>
              </a:p>
            </p:txBody>
          </p:sp>
        </mc:Fallback>
      </mc:AlternateContent>
      <p:sp>
        <p:nvSpPr>
          <p:cNvPr id="35842"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cs-CZ" dirty="0"/>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611560" y="274638"/>
            <a:ext cx="8064896" cy="1143000"/>
          </a:xfrm>
        </p:spPr>
        <p:txBody>
          <a:bodyPr>
            <a:normAutofit fontScale="90000"/>
          </a:bodyPr>
          <a:lstStyle/>
          <a:p>
            <a:pPr algn="l"/>
            <a:r>
              <a:rPr lang="cs-CZ" b="1" dirty="0" smtClean="0"/>
              <a:t/>
            </a:r>
            <a:br>
              <a:rPr lang="cs-CZ" b="1" dirty="0" smtClean="0"/>
            </a:br>
            <a:r>
              <a:rPr lang="cs-CZ" b="1" dirty="0"/>
              <a:t/>
            </a:r>
            <a:br>
              <a:rPr lang="cs-CZ" b="1" dirty="0"/>
            </a:br>
            <a:r>
              <a:rPr lang="cs-CZ" sz="3600" b="1" dirty="0" smtClean="0">
                <a:solidFill>
                  <a:srgbClr val="C00000"/>
                </a:solidFill>
              </a:rPr>
              <a:t>Příklad </a:t>
            </a:r>
            <a:r>
              <a:rPr lang="cs-CZ" sz="3600" b="1" dirty="0">
                <a:solidFill>
                  <a:srgbClr val="C00000"/>
                </a:solidFill>
              </a:rPr>
              <a:t>2</a:t>
            </a:r>
            <a:r>
              <a:rPr lang="cs-CZ" sz="3600" b="1" dirty="0" smtClean="0">
                <a:solidFill>
                  <a:srgbClr val="C00000"/>
                </a:solidFill>
              </a:rPr>
              <a:t>: </a:t>
            </a:r>
            <a:r>
              <a:rPr lang="cs-CZ" sz="3600" b="1" dirty="0" smtClean="0">
                <a:solidFill>
                  <a:srgbClr val="C00000"/>
                </a:solidFill>
              </a:rPr>
              <a:t/>
            </a:r>
            <a:br>
              <a:rPr lang="cs-CZ" sz="3600" b="1" dirty="0" smtClean="0">
                <a:solidFill>
                  <a:srgbClr val="C00000"/>
                </a:solidFill>
              </a:rPr>
            </a:br>
            <a:r>
              <a:rPr lang="cs-CZ" sz="3600" b="1" dirty="0" smtClean="0">
                <a:solidFill>
                  <a:srgbClr val="C00000"/>
                </a:solidFill>
              </a:rPr>
              <a:t>SROVNÁNÍ </a:t>
            </a:r>
            <a:r>
              <a:rPr lang="cs-CZ" sz="3600" b="1" dirty="0" smtClean="0">
                <a:solidFill>
                  <a:srgbClr val="C00000"/>
                </a:solidFill>
              </a:rPr>
              <a:t>PRŮMĚRŮ</a:t>
            </a:r>
            <a:r>
              <a:rPr lang="cs-CZ" sz="3600" b="1" dirty="0" smtClean="0"/>
              <a:t> </a:t>
            </a:r>
            <a:r>
              <a:rPr lang="cs-CZ" sz="3600" dirty="0" smtClean="0"/>
              <a:t/>
            </a:r>
            <a:br>
              <a:rPr lang="cs-CZ" sz="3600" dirty="0" smtClean="0"/>
            </a:br>
            <a:r>
              <a:rPr lang="cs-CZ" sz="3600" dirty="0" smtClean="0"/>
              <a:t/>
            </a:r>
            <a:br>
              <a:rPr lang="cs-CZ" sz="3600" dirty="0" smtClean="0"/>
            </a:br>
            <a:endParaRPr lang="cs-CZ" sz="3600" dirty="0"/>
          </a:p>
        </p:txBody>
      </p:sp>
      <p:sp>
        <p:nvSpPr>
          <p:cNvPr id="3" name="Zástupný symbol pro obsah 2"/>
          <p:cNvSpPr>
            <a:spLocks noGrp="1"/>
          </p:cNvSpPr>
          <p:nvPr>
            <p:ph idx="1"/>
          </p:nvPr>
        </p:nvSpPr>
        <p:spPr>
          <a:xfrm>
            <a:off x="467544" y="1556792"/>
            <a:ext cx="8229600" cy="4525963"/>
          </a:xfrm>
        </p:spPr>
        <p:txBody>
          <a:bodyPr>
            <a:normAutofit/>
          </a:bodyPr>
          <a:lstStyle/>
          <a:p>
            <a:pPr marL="0">
              <a:buNone/>
            </a:pPr>
            <a:r>
              <a:rPr lang="cs-CZ" sz="2800" dirty="0" smtClean="0"/>
              <a:t>Srovnejte výšku tříletých brněnských chlapců a děvčat na podkladě výběrového šetření náhodně vybraných dětí.</a:t>
            </a:r>
          </a:p>
          <a:p>
            <a:pPr marL="0">
              <a:buNone/>
            </a:pPr>
            <a:endParaRPr lang="cs-CZ" sz="2800" dirty="0"/>
          </a:p>
          <a:p>
            <a:pPr marL="0">
              <a:buNone/>
            </a:pPr>
            <a:r>
              <a:rPr lang="cs-CZ" sz="2800" dirty="0" smtClean="0"/>
              <a:t>CH:	n</a:t>
            </a:r>
            <a:r>
              <a:rPr lang="cs-CZ" sz="2800" baseline="-25000" dirty="0" smtClean="0"/>
              <a:t>1</a:t>
            </a:r>
            <a:r>
              <a:rPr lang="cs-CZ" sz="2800" dirty="0" smtClean="0"/>
              <a:t> = 80	m</a:t>
            </a:r>
            <a:r>
              <a:rPr lang="cs-CZ" sz="2800" baseline="-25000" dirty="0"/>
              <a:t>1</a:t>
            </a:r>
            <a:r>
              <a:rPr lang="cs-CZ" sz="2800" dirty="0" smtClean="0"/>
              <a:t> = 97,4		s</a:t>
            </a:r>
            <a:r>
              <a:rPr lang="cs-CZ" sz="2800" baseline="-25000" dirty="0" smtClean="0"/>
              <a:t>1</a:t>
            </a:r>
            <a:r>
              <a:rPr lang="cs-CZ" sz="2800" dirty="0" smtClean="0"/>
              <a:t> = 3,8</a:t>
            </a:r>
          </a:p>
          <a:p>
            <a:pPr marL="0">
              <a:buNone/>
            </a:pPr>
            <a:r>
              <a:rPr lang="cs-CZ" sz="2800" dirty="0" smtClean="0"/>
              <a:t>D:	n</a:t>
            </a:r>
            <a:r>
              <a:rPr lang="cs-CZ" sz="2800" baseline="-25000" dirty="0" smtClean="0"/>
              <a:t>2</a:t>
            </a:r>
            <a:r>
              <a:rPr lang="cs-CZ" sz="2800" dirty="0" smtClean="0"/>
              <a:t> = 80	m</a:t>
            </a:r>
            <a:r>
              <a:rPr lang="cs-CZ" sz="2800" baseline="-25000" dirty="0"/>
              <a:t>2</a:t>
            </a:r>
            <a:r>
              <a:rPr lang="cs-CZ" sz="2800" dirty="0" smtClean="0"/>
              <a:t> = 96, 3 		s</a:t>
            </a:r>
            <a:r>
              <a:rPr lang="cs-CZ" sz="2800" baseline="-25000" dirty="0" smtClean="0"/>
              <a:t>2</a:t>
            </a:r>
            <a:r>
              <a:rPr lang="cs-CZ" sz="2800" dirty="0" smtClean="0"/>
              <a:t> = 3,7</a:t>
            </a:r>
            <a:endParaRPr lang="cs-CZ" sz="2800" dirty="0"/>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611560" y="274638"/>
            <a:ext cx="8064896" cy="1143000"/>
          </a:xfrm>
        </p:spPr>
        <p:txBody>
          <a:bodyPr>
            <a:normAutofit fontScale="90000"/>
          </a:bodyPr>
          <a:lstStyle/>
          <a:p>
            <a:pPr algn="l"/>
            <a:r>
              <a:rPr lang="cs-CZ" b="1" dirty="0" smtClean="0"/>
              <a:t/>
            </a:r>
            <a:br>
              <a:rPr lang="cs-CZ" b="1" dirty="0" smtClean="0"/>
            </a:br>
            <a:r>
              <a:rPr lang="cs-CZ" b="1" dirty="0"/>
              <a:t/>
            </a:r>
            <a:br>
              <a:rPr lang="cs-CZ" b="1" dirty="0"/>
            </a:br>
            <a:r>
              <a:rPr lang="cs-CZ" b="1" dirty="0" smtClean="0"/>
              <a:t/>
            </a:r>
            <a:br>
              <a:rPr lang="cs-CZ" b="1" dirty="0" smtClean="0"/>
            </a:br>
            <a:r>
              <a:rPr lang="cs-CZ" sz="3600" b="1" dirty="0" smtClean="0">
                <a:solidFill>
                  <a:srgbClr val="C00000"/>
                </a:solidFill>
              </a:rPr>
              <a:t>Příklad </a:t>
            </a:r>
            <a:r>
              <a:rPr lang="cs-CZ" sz="3600" b="1" dirty="0" smtClean="0">
                <a:solidFill>
                  <a:srgbClr val="C00000"/>
                </a:solidFill>
              </a:rPr>
              <a:t>3: </a:t>
            </a:r>
            <a:r>
              <a:rPr lang="cs-CZ" sz="3600" b="1" dirty="0" smtClean="0">
                <a:solidFill>
                  <a:srgbClr val="C00000"/>
                </a:solidFill>
              </a:rPr>
              <a:t/>
            </a:r>
            <a:br>
              <a:rPr lang="cs-CZ" sz="3600" b="1" dirty="0" smtClean="0">
                <a:solidFill>
                  <a:srgbClr val="C00000"/>
                </a:solidFill>
              </a:rPr>
            </a:br>
            <a:r>
              <a:rPr lang="cs-CZ" sz="3600" b="1" dirty="0" smtClean="0">
                <a:solidFill>
                  <a:srgbClr val="C00000"/>
                </a:solidFill>
              </a:rPr>
              <a:t>SROVNÁNÍ PRAVDĚPODOBNOSTÍ</a:t>
            </a:r>
            <a:r>
              <a:rPr lang="cs-CZ" sz="3600" dirty="0" smtClean="0"/>
              <a:t/>
            </a:r>
            <a:br>
              <a:rPr lang="cs-CZ" sz="3600" dirty="0" smtClean="0"/>
            </a:br>
            <a:r>
              <a:rPr lang="cs-CZ" sz="3600" b="1" dirty="0" smtClean="0"/>
              <a:t> </a:t>
            </a:r>
            <a:r>
              <a:rPr lang="cs-CZ" sz="3600" dirty="0" smtClean="0"/>
              <a:t/>
            </a:r>
            <a:br>
              <a:rPr lang="cs-CZ" sz="3600" dirty="0" smtClean="0"/>
            </a:br>
            <a:r>
              <a:rPr lang="cs-CZ" sz="3600" dirty="0" smtClean="0"/>
              <a:t/>
            </a:r>
            <a:br>
              <a:rPr lang="cs-CZ" sz="3600" dirty="0" smtClean="0"/>
            </a:br>
            <a:endParaRPr lang="cs-CZ" sz="3600" dirty="0"/>
          </a:p>
        </p:txBody>
      </p:sp>
      <p:sp>
        <p:nvSpPr>
          <p:cNvPr id="3" name="Zástupný symbol pro obsah 2"/>
          <p:cNvSpPr>
            <a:spLocks noGrp="1"/>
          </p:cNvSpPr>
          <p:nvPr>
            <p:ph idx="1"/>
          </p:nvPr>
        </p:nvSpPr>
        <p:spPr>
          <a:xfrm>
            <a:off x="467544" y="1556792"/>
            <a:ext cx="8229600" cy="4525963"/>
          </a:xfrm>
        </p:spPr>
        <p:txBody>
          <a:bodyPr>
            <a:normAutofit/>
          </a:bodyPr>
          <a:lstStyle/>
          <a:p>
            <a:pPr marL="0">
              <a:buNone/>
            </a:pPr>
            <a:r>
              <a:rPr lang="cs-CZ" sz="2800" dirty="0" smtClean="0"/>
              <a:t>Byl sledován výskyt alergií u studentů LF.</a:t>
            </a:r>
          </a:p>
          <a:p>
            <a:pPr marL="0">
              <a:buNone/>
            </a:pPr>
            <a:r>
              <a:rPr lang="cs-CZ" sz="2800" dirty="0" smtClean="0">
                <a:solidFill>
                  <a:srgbClr val="1317AD"/>
                </a:solidFill>
              </a:rPr>
              <a:t>Muži:  n</a:t>
            </a:r>
            <a:r>
              <a:rPr lang="cs-CZ" sz="2800" baseline="-25000" dirty="0" smtClean="0">
                <a:solidFill>
                  <a:srgbClr val="1317AD"/>
                </a:solidFill>
              </a:rPr>
              <a:t>1</a:t>
            </a:r>
            <a:r>
              <a:rPr lang="cs-CZ" sz="2800" dirty="0" smtClean="0">
                <a:solidFill>
                  <a:srgbClr val="1317AD"/>
                </a:solidFill>
              </a:rPr>
              <a:t> = 105	 k</a:t>
            </a:r>
            <a:r>
              <a:rPr lang="cs-CZ" sz="2800" baseline="-25000" dirty="0" smtClean="0">
                <a:solidFill>
                  <a:srgbClr val="1317AD"/>
                </a:solidFill>
              </a:rPr>
              <a:t>1</a:t>
            </a:r>
            <a:r>
              <a:rPr lang="cs-CZ" sz="2800" dirty="0" smtClean="0">
                <a:solidFill>
                  <a:srgbClr val="1317AD"/>
                </a:solidFill>
              </a:rPr>
              <a:t> = 21   p</a:t>
            </a:r>
            <a:r>
              <a:rPr lang="cs-CZ" sz="2800" baseline="-25000" dirty="0" smtClean="0">
                <a:solidFill>
                  <a:srgbClr val="1317AD"/>
                </a:solidFill>
              </a:rPr>
              <a:t>1</a:t>
            </a:r>
            <a:r>
              <a:rPr lang="cs-CZ" sz="2800" dirty="0" smtClean="0">
                <a:solidFill>
                  <a:srgbClr val="1317AD"/>
                </a:solidFill>
              </a:rPr>
              <a:t> = 0,20 (20%)</a:t>
            </a:r>
          </a:p>
          <a:p>
            <a:pPr marL="0">
              <a:buNone/>
            </a:pPr>
            <a:r>
              <a:rPr lang="cs-CZ" sz="2800" dirty="0" smtClean="0">
                <a:solidFill>
                  <a:srgbClr val="1317AD"/>
                </a:solidFill>
              </a:rPr>
              <a:t>Ženy:  n</a:t>
            </a:r>
            <a:r>
              <a:rPr lang="cs-CZ" sz="2800" baseline="-25000" dirty="0" smtClean="0">
                <a:solidFill>
                  <a:srgbClr val="1317AD"/>
                </a:solidFill>
              </a:rPr>
              <a:t>2</a:t>
            </a:r>
            <a:r>
              <a:rPr lang="cs-CZ" sz="2800" dirty="0" smtClean="0">
                <a:solidFill>
                  <a:srgbClr val="1317AD"/>
                </a:solidFill>
              </a:rPr>
              <a:t> = 195	 k</a:t>
            </a:r>
            <a:r>
              <a:rPr lang="cs-CZ" sz="2800" baseline="-25000" dirty="0" smtClean="0">
                <a:solidFill>
                  <a:srgbClr val="1317AD"/>
                </a:solidFill>
              </a:rPr>
              <a:t>2</a:t>
            </a:r>
            <a:r>
              <a:rPr lang="cs-CZ" sz="2800" dirty="0" smtClean="0">
                <a:solidFill>
                  <a:srgbClr val="1317AD"/>
                </a:solidFill>
              </a:rPr>
              <a:t> = 19   p</a:t>
            </a:r>
            <a:r>
              <a:rPr lang="cs-CZ" sz="2800" baseline="-25000" dirty="0" smtClean="0">
                <a:solidFill>
                  <a:srgbClr val="1317AD"/>
                </a:solidFill>
              </a:rPr>
              <a:t>2</a:t>
            </a:r>
            <a:r>
              <a:rPr lang="cs-CZ" sz="2800" dirty="0" smtClean="0">
                <a:solidFill>
                  <a:srgbClr val="1317AD"/>
                </a:solidFill>
              </a:rPr>
              <a:t> = 0,097 (9,7%)</a:t>
            </a:r>
          </a:p>
          <a:p>
            <a:pPr marL="0">
              <a:buNone/>
            </a:pPr>
            <a:endParaRPr lang="cs-CZ" sz="2800" dirty="0" smtClean="0"/>
          </a:p>
          <a:p>
            <a:pPr marL="0">
              <a:buNone/>
            </a:pPr>
            <a:r>
              <a:rPr lang="cs-CZ" sz="2800" b="1" dirty="0" smtClean="0"/>
              <a:t>Otázka:</a:t>
            </a:r>
            <a:r>
              <a:rPr lang="cs-CZ" sz="2800" dirty="0" smtClean="0"/>
              <a:t> Je rozdíl ve výskytu alergie u mužů          a u žen způsoben náhodou, anebo lze odvodit, že alergie postihují muže častěji?</a:t>
            </a:r>
            <a:endParaRPr lang="cs-CZ" sz="2800" dirty="0"/>
          </a:p>
        </p:txBody>
      </p:sp>
    </p:spTree>
    <p:extLst>
      <p:ext uri="{BB962C8B-B14F-4D97-AF65-F5344CB8AC3E}">
        <p14:creationId xmlns:p14="http://schemas.microsoft.com/office/powerpoint/2010/main" val="748198027"/>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3" name="Zástupný symbol pro obsah 2"/>
              <p:cNvSpPr>
                <a:spLocks noGrp="1"/>
              </p:cNvSpPr>
              <p:nvPr>
                <p:ph idx="1"/>
              </p:nvPr>
            </p:nvSpPr>
            <p:spPr>
              <a:xfrm>
                <a:off x="457200" y="1484784"/>
                <a:ext cx="8229600" cy="5197493"/>
              </a:xfrm>
            </p:spPr>
            <p:txBody>
              <a:bodyPr>
                <a:normAutofit/>
              </a:bodyPr>
              <a:lstStyle/>
              <a:p>
                <a:pPr marL="0"/>
                <a:r>
                  <a:rPr lang="cs-CZ" sz="2400" b="1" dirty="0" smtClean="0"/>
                  <a:t>Podmínka pro použití u-testu:</a:t>
                </a:r>
              </a:p>
              <a:p>
                <a:pPr marL="0">
                  <a:buNone/>
                </a:pPr>
                <a:r>
                  <a:rPr lang="cs-CZ" sz="2400" dirty="0" smtClean="0"/>
                  <a:t>	</a:t>
                </a:r>
                <a:r>
                  <a:rPr lang="cs-CZ" sz="2400" dirty="0" smtClean="0">
                    <a:solidFill>
                      <a:srgbClr val="0000CC"/>
                    </a:solidFill>
                  </a:rPr>
                  <a:t>n</a:t>
                </a:r>
                <a:r>
                  <a:rPr lang="cs-CZ" sz="2400" baseline="-25000" dirty="0" smtClean="0">
                    <a:solidFill>
                      <a:srgbClr val="0000CC"/>
                    </a:solidFill>
                  </a:rPr>
                  <a:t>1</a:t>
                </a:r>
                <a14:m>
                  <m:oMath xmlns:m="http://schemas.openxmlformats.org/officeDocument/2006/math">
                    <m:r>
                      <a:rPr lang="cs-CZ" sz="2400" b="0" i="0" dirty="0" smtClean="0">
                        <a:solidFill>
                          <a:srgbClr val="0000CC"/>
                        </a:solidFill>
                        <a:latin typeface="Cambria Math"/>
                        <a:ea typeface="Cambria Math"/>
                      </a:rPr>
                      <m:t> </m:t>
                    </m:r>
                    <m:r>
                      <a:rPr lang="cs-CZ" sz="2400" i="1" dirty="0">
                        <a:solidFill>
                          <a:srgbClr val="0000CC"/>
                        </a:solidFill>
                        <a:latin typeface="Cambria Math"/>
                        <a:ea typeface="Cambria Math"/>
                      </a:rPr>
                      <m:t>∙ </m:t>
                    </m:r>
                  </m:oMath>
                </a14:m>
                <a:r>
                  <a:rPr lang="cs-CZ" sz="2400" dirty="0" smtClean="0">
                    <a:solidFill>
                      <a:srgbClr val="0000CC"/>
                    </a:solidFill>
                  </a:rPr>
                  <a:t>p</a:t>
                </a:r>
                <a:r>
                  <a:rPr lang="cs-CZ" sz="2400" baseline="-25000" dirty="0" smtClean="0">
                    <a:solidFill>
                      <a:srgbClr val="0000CC"/>
                    </a:solidFill>
                  </a:rPr>
                  <a:t>1</a:t>
                </a:r>
                <a:r>
                  <a:rPr lang="cs-CZ" sz="2400" dirty="0">
                    <a:solidFill>
                      <a:srgbClr val="0000CC"/>
                    </a:solidFill>
                    <a:ea typeface="Cambria Math"/>
                  </a:rPr>
                  <a:t> </a:t>
                </a:r>
                <a14:m>
                  <m:oMath xmlns:m="http://schemas.openxmlformats.org/officeDocument/2006/math">
                    <m:r>
                      <a:rPr lang="cs-CZ" sz="2400" i="1" dirty="0">
                        <a:solidFill>
                          <a:srgbClr val="0000CC"/>
                        </a:solidFill>
                        <a:latin typeface="Cambria Math"/>
                        <a:ea typeface="Cambria Math"/>
                      </a:rPr>
                      <m:t>∙</m:t>
                    </m:r>
                  </m:oMath>
                </a14:m>
                <a:r>
                  <a:rPr lang="cs-CZ" sz="2400" dirty="0" smtClean="0">
                    <a:solidFill>
                      <a:srgbClr val="0000CC"/>
                    </a:solidFill>
                  </a:rPr>
                  <a:t> (1 - p</a:t>
                </a:r>
                <a:r>
                  <a:rPr lang="cs-CZ" sz="2400" baseline="-25000" dirty="0" smtClean="0">
                    <a:solidFill>
                      <a:srgbClr val="0000CC"/>
                    </a:solidFill>
                  </a:rPr>
                  <a:t>1</a:t>
                </a:r>
                <a:r>
                  <a:rPr lang="cs-CZ" sz="2400" dirty="0" smtClean="0">
                    <a:solidFill>
                      <a:srgbClr val="0000CC"/>
                    </a:solidFill>
                  </a:rPr>
                  <a:t>) &gt; 9</a:t>
                </a:r>
              </a:p>
              <a:p>
                <a:pPr marL="0">
                  <a:buNone/>
                </a:pPr>
                <a:r>
                  <a:rPr lang="cs-CZ" sz="2400" dirty="0" smtClean="0">
                    <a:solidFill>
                      <a:srgbClr val="0000CC"/>
                    </a:solidFill>
                  </a:rPr>
                  <a:t>	n</a:t>
                </a:r>
                <a:r>
                  <a:rPr lang="cs-CZ" sz="2400" baseline="-25000" dirty="0" smtClean="0">
                    <a:solidFill>
                      <a:srgbClr val="0000CC"/>
                    </a:solidFill>
                  </a:rPr>
                  <a:t>2</a:t>
                </a:r>
                <a14:m>
                  <m:oMath xmlns:m="http://schemas.openxmlformats.org/officeDocument/2006/math">
                    <m:r>
                      <a:rPr lang="cs-CZ" sz="2400" b="0" i="0" dirty="0" smtClean="0">
                        <a:solidFill>
                          <a:srgbClr val="0000CC"/>
                        </a:solidFill>
                        <a:latin typeface="Cambria Math"/>
                        <a:ea typeface="Cambria Math"/>
                      </a:rPr>
                      <m:t> </m:t>
                    </m:r>
                    <m:r>
                      <a:rPr lang="cs-CZ" sz="2400" i="1" dirty="0" smtClean="0">
                        <a:solidFill>
                          <a:srgbClr val="0000CC"/>
                        </a:solidFill>
                        <a:latin typeface="Cambria Math"/>
                        <a:ea typeface="Cambria Math"/>
                      </a:rPr>
                      <m:t>∙</m:t>
                    </m:r>
                    <m:r>
                      <a:rPr lang="cs-CZ" sz="2400" b="0" i="1" dirty="0" smtClean="0">
                        <a:solidFill>
                          <a:srgbClr val="0000CC"/>
                        </a:solidFill>
                        <a:latin typeface="Cambria Math"/>
                        <a:ea typeface="Cambria Math"/>
                      </a:rPr>
                      <m:t> </m:t>
                    </m:r>
                  </m:oMath>
                </a14:m>
                <a:r>
                  <a:rPr lang="cs-CZ" sz="2400" dirty="0" smtClean="0">
                    <a:solidFill>
                      <a:srgbClr val="0000CC"/>
                    </a:solidFill>
                  </a:rPr>
                  <a:t>p</a:t>
                </a:r>
                <a:r>
                  <a:rPr lang="cs-CZ" sz="2400" baseline="-25000" dirty="0" smtClean="0">
                    <a:solidFill>
                      <a:srgbClr val="0000CC"/>
                    </a:solidFill>
                  </a:rPr>
                  <a:t>2</a:t>
                </a:r>
                <a14:m>
                  <m:oMath xmlns:m="http://schemas.openxmlformats.org/officeDocument/2006/math">
                    <m:r>
                      <a:rPr lang="cs-CZ" sz="2400" b="0" i="0" dirty="0" smtClean="0">
                        <a:solidFill>
                          <a:srgbClr val="0000CC"/>
                        </a:solidFill>
                        <a:latin typeface="Cambria Math"/>
                        <a:ea typeface="Cambria Math"/>
                      </a:rPr>
                      <m:t> </m:t>
                    </m:r>
                    <m:r>
                      <a:rPr lang="cs-CZ" sz="2400" i="1" dirty="0" smtClean="0">
                        <a:solidFill>
                          <a:srgbClr val="0000CC"/>
                        </a:solidFill>
                        <a:latin typeface="Cambria Math"/>
                        <a:ea typeface="Cambria Math"/>
                      </a:rPr>
                      <m:t>∙</m:t>
                    </m:r>
                    <m:r>
                      <a:rPr lang="cs-CZ" sz="2400" b="0" i="1" dirty="0" smtClean="0">
                        <a:solidFill>
                          <a:srgbClr val="0000CC"/>
                        </a:solidFill>
                        <a:latin typeface="Cambria Math"/>
                        <a:ea typeface="Cambria Math"/>
                      </a:rPr>
                      <m:t>  </m:t>
                    </m:r>
                  </m:oMath>
                </a14:m>
                <a:r>
                  <a:rPr lang="cs-CZ" sz="2400" dirty="0" smtClean="0">
                    <a:solidFill>
                      <a:srgbClr val="0000CC"/>
                    </a:solidFill>
                  </a:rPr>
                  <a:t>(1 - p</a:t>
                </a:r>
                <a:r>
                  <a:rPr lang="cs-CZ" sz="2400" baseline="-25000" dirty="0" smtClean="0">
                    <a:solidFill>
                      <a:srgbClr val="0000CC"/>
                    </a:solidFill>
                  </a:rPr>
                  <a:t>2</a:t>
                </a:r>
                <a:r>
                  <a:rPr lang="cs-CZ" sz="2400" dirty="0" smtClean="0">
                    <a:solidFill>
                      <a:srgbClr val="0000CC"/>
                    </a:solidFill>
                  </a:rPr>
                  <a:t>) &gt; 9</a:t>
                </a:r>
              </a:p>
              <a:p>
                <a:pPr marL="0">
                  <a:lnSpc>
                    <a:spcPct val="150000"/>
                  </a:lnSpc>
                </a:pPr>
                <a:r>
                  <a:rPr lang="cs-CZ" sz="2400" b="1" dirty="0" smtClean="0"/>
                  <a:t>Standardní chyba rozdílu pravděpodobností</a:t>
                </a:r>
              </a:p>
              <a:p>
                <a:pPr marL="0">
                  <a:lnSpc>
                    <a:spcPct val="150000"/>
                  </a:lnSpc>
                  <a:buNone/>
                </a:pPr>
                <a:r>
                  <a:rPr lang="cs-CZ" sz="2400" b="1" dirty="0" smtClean="0"/>
                  <a:t>SE</a:t>
                </a:r>
                <a:r>
                  <a:rPr lang="cs-CZ" sz="2400" b="1" baseline="30000" dirty="0" smtClean="0"/>
                  <a:t>2</a:t>
                </a:r>
                <a:r>
                  <a:rPr lang="cs-CZ" sz="2400" b="1" dirty="0" smtClean="0"/>
                  <a:t>= SE</a:t>
                </a:r>
                <a:r>
                  <a:rPr lang="cs-CZ" sz="2400" b="1" baseline="-25000" dirty="0" smtClean="0"/>
                  <a:t>1</a:t>
                </a:r>
                <a:r>
                  <a:rPr lang="cs-CZ" sz="2400" b="1" baseline="30000" dirty="0" smtClean="0"/>
                  <a:t>2</a:t>
                </a:r>
                <a:r>
                  <a:rPr lang="cs-CZ" sz="2400" b="1" dirty="0" smtClean="0"/>
                  <a:t>+ SE</a:t>
                </a:r>
                <a:r>
                  <a:rPr lang="cs-CZ" sz="2400" b="1" baseline="-25000" dirty="0" smtClean="0"/>
                  <a:t>2</a:t>
                </a:r>
                <a:r>
                  <a:rPr lang="cs-CZ" sz="2400" b="1" baseline="30000" dirty="0" smtClean="0"/>
                  <a:t>2 </a:t>
                </a:r>
                <a:r>
                  <a:rPr lang="cs-CZ" sz="2400" b="1" dirty="0" smtClean="0"/>
                  <a:t> = </a:t>
                </a:r>
              </a:p>
              <a:p>
                <a:pPr marL="0">
                  <a:lnSpc>
                    <a:spcPct val="150000"/>
                  </a:lnSpc>
                </a:pPr>
                <a:endParaRPr lang="cs-CZ" sz="2400" b="1" dirty="0" smtClean="0"/>
              </a:p>
              <a:p>
                <a:pPr marL="0">
                  <a:lnSpc>
                    <a:spcPct val="150000"/>
                  </a:lnSpc>
                </a:pPr>
                <a:r>
                  <a:rPr lang="cs-CZ" sz="2400" b="1" dirty="0" smtClean="0"/>
                  <a:t>Testovací charakteristika u; </a:t>
                </a:r>
                <a:endParaRPr lang="cs-CZ" sz="2400" b="1" baseline="30000" dirty="0" smtClean="0"/>
              </a:p>
              <a:p>
                <a:pPr marL="0">
                  <a:buNone/>
                </a:pPr>
                <a:endParaRPr lang="cs-CZ" sz="2400" b="1" baseline="-50000" dirty="0" smtClean="0"/>
              </a:p>
              <a:p>
                <a:pPr marL="0">
                  <a:buNone/>
                </a:pPr>
                <a:endParaRPr lang="cs-CZ" sz="2400" b="1" dirty="0" smtClean="0"/>
              </a:p>
            </p:txBody>
          </p:sp>
        </mc:Choice>
        <mc:Fallback xmlns="">
          <p:sp>
            <p:nvSpPr>
              <p:cNvPr id="3" name="Zástupný symbol pro obsah 2"/>
              <p:cNvSpPr>
                <a:spLocks noGrp="1" noRot="1" noChangeAspect="1" noMove="1" noResize="1" noEditPoints="1" noAdjustHandles="1" noChangeArrowheads="1" noChangeShapeType="1" noTextEdit="1"/>
              </p:cNvSpPr>
              <p:nvPr>
                <p:ph idx="1"/>
              </p:nvPr>
            </p:nvSpPr>
            <p:spPr>
              <a:xfrm>
                <a:off x="457200" y="1484784"/>
                <a:ext cx="8229600" cy="5197493"/>
              </a:xfrm>
              <a:blipFill rotWithShape="1">
                <a:blip r:embed="rId2"/>
                <a:stretch>
                  <a:fillRect l="-1111" t="-822"/>
                </a:stretch>
              </a:blipFill>
            </p:spPr>
            <p:txBody>
              <a:bodyPr/>
              <a:lstStyle/>
              <a:p>
                <a:r>
                  <a:rPr lang="cs-CZ">
                    <a:noFill/>
                  </a:rPr>
                  <a:t> </a:t>
                </a:r>
              </a:p>
            </p:txBody>
          </p:sp>
        </mc:Fallback>
      </mc:AlternateContent>
      <p:sp>
        <p:nvSpPr>
          <p:cNvPr id="1026"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cs-CZ" dirty="0"/>
          </a:p>
        </p:txBody>
      </p:sp>
      <p:sp>
        <p:nvSpPr>
          <p:cNvPr id="1027" name="Rectangle 3"/>
          <p:cNvSpPr>
            <a:spLocks noChangeArrowheads="1"/>
          </p:cNvSpPr>
          <p:nvPr/>
        </p:nvSpPr>
        <p:spPr bwMode="auto">
          <a:xfrm>
            <a:off x="0" y="1552575"/>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sz="3200" b="1" i="1" u="none" strike="noStrike" cap="none" normalizeH="0" baseline="0" dirty="0" smtClean="0">
                <a:ln>
                  <a:noFill/>
                </a:ln>
                <a:solidFill>
                  <a:srgbClr val="000099"/>
                </a:solidFill>
                <a:effectLst/>
                <a:latin typeface="Calibri" pitchFamily="34" charset="0"/>
                <a:ea typeface="Times New Roman" pitchFamily="18" charset="0"/>
                <a:cs typeface="Times New Roman" pitchFamily="18" charset="0"/>
              </a:rPr>
              <a:t/>
            </a:r>
            <a:br>
              <a:rPr kumimoji="0" lang="cs-CZ" sz="3200" b="1" i="1" u="none" strike="noStrike" cap="none" normalizeH="0" baseline="0" dirty="0" smtClean="0">
                <a:ln>
                  <a:noFill/>
                </a:ln>
                <a:solidFill>
                  <a:srgbClr val="000099"/>
                </a:solidFill>
                <a:effectLst/>
                <a:latin typeface="Calibri" pitchFamily="34" charset="0"/>
                <a:ea typeface="Times New Roman" pitchFamily="18" charset="0"/>
                <a:cs typeface="Times New Roman" pitchFamily="18" charset="0"/>
              </a:rPr>
            </a:br>
            <a:r>
              <a:rPr kumimoji="0" lang="cs-CZ" sz="3200" b="1" i="1" u="none" strike="noStrike" cap="none" normalizeH="0" baseline="0" dirty="0" smtClean="0">
                <a:ln>
                  <a:noFill/>
                </a:ln>
                <a:solidFill>
                  <a:srgbClr val="000099"/>
                </a:solidFill>
                <a:effectLst/>
                <a:latin typeface="Calibri" pitchFamily="34" charset="0"/>
                <a:ea typeface="Times New Roman" pitchFamily="18" charset="0"/>
                <a:cs typeface="Times New Roman" pitchFamily="18" charset="0"/>
              </a:rPr>
              <a:t/>
            </a:r>
            <a:br>
              <a:rPr kumimoji="0" lang="cs-CZ" sz="3200" b="1" i="1" u="none" strike="noStrike" cap="none" normalizeH="0" baseline="0" dirty="0" smtClean="0">
                <a:ln>
                  <a:noFill/>
                </a:ln>
                <a:solidFill>
                  <a:srgbClr val="000099"/>
                </a:solidFill>
                <a:effectLst/>
                <a:latin typeface="Calibri" pitchFamily="34" charset="0"/>
                <a:ea typeface="Times New Roman" pitchFamily="18" charset="0"/>
                <a:cs typeface="Times New Roman" pitchFamily="18" charset="0"/>
              </a:rPr>
            </a:br>
            <a:endParaRPr kumimoji="0" lang="cs-CZ" sz="1800" b="0" i="0" u="none" strike="noStrike" cap="none" normalizeH="0" baseline="0" dirty="0" smtClean="0">
              <a:ln>
                <a:noFill/>
              </a:ln>
              <a:solidFill>
                <a:schemeClr val="tx1"/>
              </a:solidFill>
              <a:effectLst/>
              <a:latin typeface="Arial" pitchFamily="34" charset="0"/>
            </a:endParaRPr>
          </a:p>
        </p:txBody>
      </p:sp>
      <p:sp>
        <p:nvSpPr>
          <p:cNvPr id="1029" name="Rectangle 5"/>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cs-CZ" dirty="0"/>
          </a:p>
        </p:txBody>
      </p:sp>
      <p:pic>
        <p:nvPicPr>
          <p:cNvPr id="1028" name="Picture 4"/>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3275856" y="3356992"/>
            <a:ext cx="4176464" cy="930800"/>
          </a:xfrm>
          <a:prstGeom prst="rect">
            <a:avLst/>
          </a:prstGeom>
          <a:noFill/>
        </p:spPr>
      </p:pic>
      <p:sp>
        <p:nvSpPr>
          <p:cNvPr id="1031" name="Rectangle 7"/>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cs-CZ" dirty="0"/>
          </a:p>
        </p:txBody>
      </p:sp>
      <p:pic>
        <p:nvPicPr>
          <p:cNvPr id="1030" name="Picture 6"/>
          <p:cNvPicPr>
            <a:picLocks noChangeAspect="1" noChangeArrowheads="1"/>
          </p:cNvPicPr>
          <p:nvPr/>
        </p:nvPicPr>
        <p:blipFill>
          <a:blip r:embed="rId4" cstate="print">
            <a:clrChange>
              <a:clrFrom>
                <a:srgbClr val="FFFFFF"/>
              </a:clrFrom>
              <a:clrTo>
                <a:srgbClr val="FFFFFF">
                  <a:alpha val="0"/>
                </a:srgbClr>
              </a:clrTo>
            </a:clrChange>
          </a:blip>
          <a:srcRect/>
          <a:stretch>
            <a:fillRect/>
          </a:stretch>
        </p:blipFill>
        <p:spPr bwMode="auto">
          <a:xfrm>
            <a:off x="5076056" y="4653136"/>
            <a:ext cx="1868810" cy="766691"/>
          </a:xfrm>
          <a:prstGeom prst="rect">
            <a:avLst/>
          </a:prstGeom>
          <a:noFill/>
        </p:spPr>
      </p:pic>
      <p:sp>
        <p:nvSpPr>
          <p:cNvPr id="11" name="Nadpis 1"/>
          <p:cNvSpPr>
            <a:spLocks noGrp="1"/>
          </p:cNvSpPr>
          <p:nvPr>
            <p:ph type="title"/>
          </p:nvPr>
        </p:nvSpPr>
        <p:spPr>
          <a:xfrm>
            <a:off x="611560" y="274638"/>
            <a:ext cx="8064896" cy="850106"/>
          </a:xfrm>
        </p:spPr>
        <p:txBody>
          <a:bodyPr>
            <a:normAutofit fontScale="90000"/>
          </a:bodyPr>
          <a:lstStyle/>
          <a:p>
            <a:pPr algn="l"/>
            <a:r>
              <a:rPr lang="cs-CZ" b="1" dirty="0" smtClean="0"/>
              <a:t/>
            </a:r>
            <a:br>
              <a:rPr lang="cs-CZ" b="1" dirty="0" smtClean="0"/>
            </a:br>
            <a:r>
              <a:rPr lang="cs-CZ" b="1" dirty="0"/>
              <a:t/>
            </a:r>
            <a:br>
              <a:rPr lang="cs-CZ" b="1" dirty="0"/>
            </a:br>
            <a:r>
              <a:rPr lang="cs-CZ" b="1" dirty="0" smtClean="0"/>
              <a:t/>
            </a:r>
            <a:br>
              <a:rPr lang="cs-CZ" b="1" dirty="0" smtClean="0"/>
            </a:br>
            <a:r>
              <a:rPr lang="cs-CZ" sz="3600" b="1" dirty="0" smtClean="0">
                <a:solidFill>
                  <a:srgbClr val="C00000"/>
                </a:solidFill>
              </a:rPr>
              <a:t>Příklad </a:t>
            </a:r>
            <a:r>
              <a:rPr lang="cs-CZ" sz="3600" b="1" dirty="0" smtClean="0">
                <a:solidFill>
                  <a:srgbClr val="C00000"/>
                </a:solidFill>
              </a:rPr>
              <a:t>3: </a:t>
            </a:r>
            <a:r>
              <a:rPr lang="cs-CZ" sz="3600" b="1" dirty="0" smtClean="0">
                <a:solidFill>
                  <a:srgbClr val="C00000"/>
                </a:solidFill>
              </a:rPr>
              <a:t/>
            </a:r>
            <a:br>
              <a:rPr lang="cs-CZ" sz="3600" b="1" dirty="0" smtClean="0">
                <a:solidFill>
                  <a:srgbClr val="C00000"/>
                </a:solidFill>
              </a:rPr>
            </a:br>
            <a:r>
              <a:rPr lang="cs-CZ" sz="3600" b="1" dirty="0" smtClean="0">
                <a:solidFill>
                  <a:srgbClr val="C00000"/>
                </a:solidFill>
              </a:rPr>
              <a:t>SROVNÁNÍ PRAVDĚPODOBNOSTÍ</a:t>
            </a:r>
            <a:r>
              <a:rPr lang="cs-CZ" sz="3600" dirty="0" smtClean="0"/>
              <a:t/>
            </a:r>
            <a:br>
              <a:rPr lang="cs-CZ" sz="3600" dirty="0" smtClean="0"/>
            </a:br>
            <a:r>
              <a:rPr lang="cs-CZ" sz="3600" b="1" dirty="0" smtClean="0"/>
              <a:t> </a:t>
            </a:r>
            <a:r>
              <a:rPr lang="cs-CZ" sz="3600" dirty="0" smtClean="0"/>
              <a:t/>
            </a:r>
            <a:br>
              <a:rPr lang="cs-CZ" sz="3600" dirty="0" smtClean="0"/>
            </a:br>
            <a:r>
              <a:rPr lang="cs-CZ" sz="3600" dirty="0" smtClean="0"/>
              <a:t/>
            </a:r>
            <a:br>
              <a:rPr lang="cs-CZ" sz="3600" dirty="0" smtClean="0"/>
            </a:br>
            <a:endParaRPr lang="cs-CZ" sz="3600" dirty="0"/>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28596" y="0"/>
            <a:ext cx="8229600" cy="908720"/>
          </a:xfrm>
        </p:spPr>
        <p:txBody>
          <a:bodyPr>
            <a:normAutofit/>
          </a:bodyPr>
          <a:lstStyle/>
          <a:p>
            <a:pPr algn="l"/>
            <a:r>
              <a:rPr lang="cs-CZ" sz="3200" b="1" dirty="0" smtClean="0">
                <a:solidFill>
                  <a:srgbClr val="C00000"/>
                </a:solidFill>
              </a:rPr>
              <a:t>Příklad 2: řešení</a:t>
            </a:r>
            <a:endParaRPr lang="cs-CZ" sz="3200" b="1" dirty="0">
              <a:solidFill>
                <a:srgbClr val="C00000"/>
              </a:solidFill>
            </a:endParaRPr>
          </a:p>
        </p:txBody>
      </p:sp>
      <p:sp>
        <p:nvSpPr>
          <p:cNvPr id="3" name="Zástupný symbol pro obsah 2"/>
          <p:cNvSpPr>
            <a:spLocks noGrp="1"/>
          </p:cNvSpPr>
          <p:nvPr>
            <p:ph idx="1"/>
          </p:nvPr>
        </p:nvSpPr>
        <p:spPr>
          <a:xfrm>
            <a:off x="323528" y="692696"/>
            <a:ext cx="8229600" cy="6552728"/>
          </a:xfrm>
        </p:spPr>
        <p:txBody>
          <a:bodyPr>
            <a:normAutofit fontScale="62500" lnSpcReduction="20000"/>
          </a:bodyPr>
          <a:lstStyle/>
          <a:p>
            <a:pPr marL="514350" indent="-514350">
              <a:lnSpc>
                <a:spcPct val="120000"/>
              </a:lnSpc>
              <a:spcBef>
                <a:spcPts val="0"/>
              </a:spcBef>
              <a:spcAft>
                <a:spcPts val="600"/>
              </a:spcAft>
              <a:buFont typeface="+mj-lt"/>
              <a:buAutoNum type="arabicPeriod"/>
            </a:pPr>
            <a:r>
              <a:rPr lang="cs-CZ" sz="2900" dirty="0" smtClean="0"/>
              <a:t>H</a:t>
            </a:r>
            <a:r>
              <a:rPr lang="cs-CZ" sz="2900" baseline="-25000" dirty="0" smtClean="0"/>
              <a:t>0</a:t>
            </a:r>
            <a:r>
              <a:rPr lang="cs-CZ" sz="2900" dirty="0" smtClean="0"/>
              <a:t>: </a:t>
            </a:r>
            <a:r>
              <a:rPr lang="cs-CZ" sz="2900" dirty="0" smtClean="0">
                <a:sym typeface="Symbol"/>
              </a:rPr>
              <a:t></a:t>
            </a:r>
            <a:r>
              <a:rPr lang="cs-CZ" sz="2900" baseline="-25000" dirty="0" smtClean="0"/>
              <a:t>1 </a:t>
            </a:r>
            <a:r>
              <a:rPr lang="cs-CZ" sz="2900" dirty="0" smtClean="0"/>
              <a:t>= </a:t>
            </a:r>
            <a:r>
              <a:rPr lang="cs-CZ" sz="2900" dirty="0" smtClean="0">
                <a:sym typeface="Symbol"/>
              </a:rPr>
              <a:t></a:t>
            </a:r>
            <a:r>
              <a:rPr lang="cs-CZ" sz="2900" baseline="-25000" dirty="0" smtClean="0"/>
              <a:t>2 </a:t>
            </a:r>
            <a:r>
              <a:rPr lang="cs-CZ" sz="2900" dirty="0" smtClean="0"/>
              <a:t>= </a:t>
            </a:r>
            <a:r>
              <a:rPr lang="cs-CZ" sz="2900" dirty="0">
                <a:sym typeface="Symbol"/>
              </a:rPr>
              <a:t></a:t>
            </a:r>
            <a:r>
              <a:rPr lang="cs-CZ" sz="2900" dirty="0" smtClean="0"/>
              <a:t>; </a:t>
            </a:r>
            <a:r>
              <a:rPr lang="cs-CZ" sz="2900" dirty="0"/>
              <a:t> </a:t>
            </a:r>
            <a:r>
              <a:rPr lang="cs-CZ" sz="2900" dirty="0" smtClean="0"/>
              <a:t> </a:t>
            </a:r>
            <a:r>
              <a:rPr lang="cs-CZ" sz="2900" dirty="0" smtClean="0">
                <a:sym typeface="Symbol"/>
              </a:rPr>
              <a:t></a:t>
            </a:r>
            <a:r>
              <a:rPr lang="cs-CZ" sz="2900" baseline="-25000" dirty="0" smtClean="0"/>
              <a:t>1 </a:t>
            </a:r>
            <a:r>
              <a:rPr lang="cs-CZ" sz="2900" dirty="0" smtClean="0"/>
              <a:t>- </a:t>
            </a:r>
            <a:r>
              <a:rPr lang="cs-CZ" sz="2900" dirty="0" smtClean="0">
                <a:sym typeface="Symbol"/>
              </a:rPr>
              <a:t></a:t>
            </a:r>
            <a:r>
              <a:rPr lang="cs-CZ" sz="2900" baseline="-25000" dirty="0" smtClean="0"/>
              <a:t>2 </a:t>
            </a:r>
            <a:r>
              <a:rPr lang="cs-CZ" sz="2900" dirty="0" smtClean="0"/>
              <a:t>= 0                                                                                           H</a:t>
            </a:r>
            <a:r>
              <a:rPr lang="cs-CZ" sz="2900" baseline="-25000" dirty="0" smtClean="0"/>
              <a:t>A</a:t>
            </a:r>
            <a:r>
              <a:rPr lang="cs-CZ" sz="2900" dirty="0" smtClean="0"/>
              <a:t>: </a:t>
            </a:r>
            <a:r>
              <a:rPr lang="cs-CZ" sz="2900" dirty="0" smtClean="0">
                <a:sym typeface="Symbol"/>
              </a:rPr>
              <a:t></a:t>
            </a:r>
            <a:r>
              <a:rPr lang="cs-CZ" sz="2900" baseline="-25000" dirty="0" smtClean="0"/>
              <a:t>1 </a:t>
            </a:r>
            <a:r>
              <a:rPr lang="cs-CZ" sz="2900" dirty="0" smtClean="0"/>
              <a:t>≠ </a:t>
            </a:r>
            <a:r>
              <a:rPr lang="cs-CZ" sz="2900" dirty="0" smtClean="0">
                <a:sym typeface="Symbol"/>
              </a:rPr>
              <a:t></a:t>
            </a:r>
            <a:r>
              <a:rPr lang="cs-CZ" sz="2900" baseline="-25000" dirty="0" smtClean="0"/>
              <a:t>2</a:t>
            </a:r>
            <a:r>
              <a:rPr lang="cs-CZ" sz="2900" dirty="0" smtClean="0"/>
              <a:t>;      </a:t>
            </a:r>
            <a:r>
              <a:rPr lang="cs-CZ" sz="2900" dirty="0"/>
              <a:t> </a:t>
            </a:r>
            <a:r>
              <a:rPr lang="cs-CZ" sz="2900" dirty="0" smtClean="0"/>
              <a:t>  </a:t>
            </a:r>
            <a:r>
              <a:rPr lang="cs-CZ" sz="2900" dirty="0" smtClean="0">
                <a:sym typeface="Symbol"/>
              </a:rPr>
              <a:t></a:t>
            </a:r>
            <a:r>
              <a:rPr lang="cs-CZ" sz="2900" baseline="-25000" dirty="0" smtClean="0"/>
              <a:t>1 </a:t>
            </a:r>
            <a:r>
              <a:rPr lang="cs-CZ" sz="2900" dirty="0" smtClean="0"/>
              <a:t>- </a:t>
            </a:r>
            <a:r>
              <a:rPr lang="cs-CZ" sz="2900" dirty="0" smtClean="0">
                <a:sym typeface="Symbol"/>
              </a:rPr>
              <a:t></a:t>
            </a:r>
            <a:r>
              <a:rPr lang="cs-CZ" sz="2900" baseline="-25000" dirty="0" smtClean="0"/>
              <a:t>2 </a:t>
            </a:r>
            <a:r>
              <a:rPr lang="cs-CZ" sz="2900" dirty="0" smtClean="0"/>
              <a:t>≠ 0                           </a:t>
            </a:r>
          </a:p>
          <a:p>
            <a:pPr marL="514350" indent="-514350">
              <a:lnSpc>
                <a:spcPct val="120000"/>
              </a:lnSpc>
              <a:spcBef>
                <a:spcPts val="0"/>
              </a:spcBef>
              <a:spcAft>
                <a:spcPts val="600"/>
              </a:spcAft>
              <a:buFont typeface="+mj-lt"/>
              <a:buAutoNum type="arabicPeriod"/>
            </a:pPr>
            <a:r>
              <a:rPr lang="cs-CZ" sz="2900" dirty="0" smtClean="0"/>
              <a:t>a) </a:t>
            </a:r>
            <a:r>
              <a:rPr lang="el-GR" sz="2900" dirty="0" smtClean="0"/>
              <a:t>α</a:t>
            </a:r>
            <a:r>
              <a:rPr lang="cs-CZ" sz="2900" dirty="0" smtClean="0"/>
              <a:t> = 0,05                                                                                                                 b) </a:t>
            </a:r>
            <a:r>
              <a:rPr lang="el-GR" sz="2900" dirty="0" smtClean="0"/>
              <a:t>α</a:t>
            </a:r>
            <a:r>
              <a:rPr lang="cs-CZ" sz="2900" dirty="0" smtClean="0"/>
              <a:t> = 0,01</a:t>
            </a:r>
          </a:p>
          <a:p>
            <a:pPr marL="514350" indent="-514350">
              <a:lnSpc>
                <a:spcPct val="120000"/>
              </a:lnSpc>
              <a:spcBef>
                <a:spcPts val="0"/>
              </a:spcBef>
              <a:spcAft>
                <a:spcPts val="600"/>
              </a:spcAft>
              <a:buFont typeface="+mj-lt"/>
              <a:buAutoNum type="arabicPeriod"/>
            </a:pPr>
            <a:r>
              <a:rPr lang="cs-CZ" sz="2900" dirty="0" smtClean="0"/>
              <a:t>u-test</a:t>
            </a:r>
          </a:p>
          <a:p>
            <a:pPr marL="514350" indent="-514350">
              <a:lnSpc>
                <a:spcPct val="120000"/>
              </a:lnSpc>
              <a:spcBef>
                <a:spcPts val="0"/>
              </a:spcBef>
              <a:spcAft>
                <a:spcPts val="600"/>
              </a:spcAft>
              <a:buFont typeface="+mj-lt"/>
              <a:buAutoNum type="arabicPeriod"/>
            </a:pPr>
            <a:r>
              <a:rPr lang="cs-CZ" sz="2900" dirty="0" smtClean="0"/>
              <a:t>velikost souboru: n</a:t>
            </a:r>
            <a:r>
              <a:rPr lang="cs-CZ" sz="2900" baseline="-25000" dirty="0" smtClean="0"/>
              <a:t>1</a:t>
            </a:r>
            <a:r>
              <a:rPr lang="cs-CZ" sz="2900" dirty="0" smtClean="0"/>
              <a:t> &gt; 30; n</a:t>
            </a:r>
            <a:r>
              <a:rPr lang="cs-CZ" sz="2900" baseline="-25000" dirty="0" smtClean="0"/>
              <a:t>2</a:t>
            </a:r>
            <a:r>
              <a:rPr lang="cs-CZ" sz="2900" dirty="0" smtClean="0"/>
              <a:t> &gt; 30                                                                                      platnost nerovnosti: 16,8 &gt; 9; 17,1 &gt; 9                                                                                 nezávislé soubory</a:t>
            </a:r>
          </a:p>
          <a:p>
            <a:pPr marL="514350" indent="-514350">
              <a:lnSpc>
                <a:spcPct val="120000"/>
              </a:lnSpc>
              <a:spcBef>
                <a:spcPts val="0"/>
              </a:spcBef>
              <a:spcAft>
                <a:spcPts val="600"/>
              </a:spcAft>
              <a:buFont typeface="+mj-lt"/>
              <a:buAutoNum type="arabicPeriod"/>
            </a:pPr>
            <a:r>
              <a:rPr lang="cs-CZ" sz="2900" dirty="0" smtClean="0"/>
              <a:t>u = 2,34</a:t>
            </a:r>
          </a:p>
          <a:p>
            <a:pPr marL="514350" indent="-514350">
              <a:lnSpc>
                <a:spcPct val="120000"/>
              </a:lnSpc>
              <a:spcBef>
                <a:spcPts val="0"/>
              </a:spcBef>
              <a:spcAft>
                <a:spcPts val="600"/>
              </a:spcAft>
              <a:buFont typeface="+mj-lt"/>
              <a:buAutoNum type="arabicPeriod"/>
            </a:pPr>
            <a:r>
              <a:rPr lang="cs-CZ" sz="2900" dirty="0" smtClean="0"/>
              <a:t>a) 2,34 &gt; 1,96                                                                                                            b) 2,34 &lt; 2,58</a:t>
            </a:r>
          </a:p>
          <a:p>
            <a:pPr marL="514350" indent="-514350">
              <a:lnSpc>
                <a:spcPct val="120000"/>
              </a:lnSpc>
              <a:spcBef>
                <a:spcPts val="0"/>
              </a:spcBef>
              <a:buFont typeface="+mj-lt"/>
              <a:buAutoNum type="arabicPeriod"/>
            </a:pPr>
            <a:r>
              <a:rPr lang="cs-CZ" sz="2900" dirty="0" smtClean="0"/>
              <a:t>a) Na 5% hladině významnosti nulovou hypotézu zamítáme                   </a:t>
            </a:r>
          </a:p>
          <a:p>
            <a:pPr marL="0" indent="0">
              <a:lnSpc>
                <a:spcPct val="120000"/>
              </a:lnSpc>
              <a:spcBef>
                <a:spcPts val="0"/>
              </a:spcBef>
              <a:spcAft>
                <a:spcPts val="600"/>
              </a:spcAft>
              <a:buNone/>
            </a:pPr>
            <a:r>
              <a:rPr lang="cs-CZ" sz="2900" dirty="0"/>
              <a:t> </a:t>
            </a:r>
            <a:r>
              <a:rPr lang="cs-CZ" sz="2900" dirty="0" smtClean="0"/>
              <a:t>           a přijímáme hypotézu alternativní.                                                          </a:t>
            </a:r>
          </a:p>
          <a:p>
            <a:pPr marL="0" indent="0">
              <a:lnSpc>
                <a:spcPct val="120000"/>
              </a:lnSpc>
              <a:spcBef>
                <a:spcPts val="0"/>
              </a:spcBef>
              <a:spcAft>
                <a:spcPts val="600"/>
              </a:spcAft>
              <a:buNone/>
            </a:pPr>
            <a:r>
              <a:rPr lang="cs-CZ" sz="2900" dirty="0"/>
              <a:t> </a:t>
            </a:r>
            <a:r>
              <a:rPr lang="cs-CZ" sz="2900" dirty="0" smtClean="0"/>
              <a:t>       b) Na 1% hladině významnosti </a:t>
            </a:r>
            <a:r>
              <a:rPr lang="cs-CZ" sz="2900" b="1" dirty="0" smtClean="0">
                <a:solidFill>
                  <a:srgbClr val="C00000"/>
                </a:solidFill>
              </a:rPr>
              <a:t>nulovou hypotézu nezamítáme</a:t>
            </a:r>
            <a:r>
              <a:rPr lang="cs-CZ" sz="2900" dirty="0" smtClean="0"/>
              <a:t>.</a:t>
            </a:r>
          </a:p>
          <a:p>
            <a:pPr marL="514350" indent="-514350">
              <a:lnSpc>
                <a:spcPct val="120000"/>
              </a:lnSpc>
              <a:spcBef>
                <a:spcPts val="0"/>
              </a:spcBef>
              <a:buFont typeface="+mj-lt"/>
              <a:buAutoNum type="arabicPeriod" startAt="8"/>
            </a:pPr>
            <a:r>
              <a:rPr lang="cs-CZ" sz="2900" dirty="0" smtClean="0"/>
              <a:t>a) Ve výskytu alergií u mužů a žen je tak velký rozdíl, že jen zřídka by mohl být výsledkem působení pouhé náhody (riziko  chyby 1.druhu).                    b) Na základě analyzovaných dat se nepodařilo prokázat, že by nalezený rozdíl ve výskytu alergií u mužů a žen byl tak velký, aby nemohl být způsoben náhodou (riziko chyby 2. druhu).                </a:t>
            </a:r>
          </a:p>
          <a:p>
            <a:pPr marL="571500" lvl="1" indent="-514350">
              <a:lnSpc>
                <a:spcPct val="120000"/>
              </a:lnSpc>
              <a:spcBef>
                <a:spcPts val="0"/>
              </a:spcBef>
              <a:buFont typeface="+mj-lt"/>
              <a:buAutoNum type="arabicPeriod"/>
            </a:pPr>
            <a:endParaRPr lang="cs-CZ" sz="2500" dirty="0" smtClean="0"/>
          </a:p>
          <a:p>
            <a:pPr marL="800100" lvl="1" indent="-742950">
              <a:lnSpc>
                <a:spcPct val="120000"/>
              </a:lnSpc>
              <a:spcBef>
                <a:spcPts val="0"/>
              </a:spcBef>
              <a:buNone/>
            </a:pPr>
            <a:r>
              <a:rPr lang="cs-CZ" sz="2500" dirty="0" smtClean="0"/>
              <a:t>		</a:t>
            </a:r>
          </a:p>
        </p:txBody>
      </p:sp>
      <p:sp>
        <p:nvSpPr>
          <p:cNvPr id="35842"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cs-CZ"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28596" y="1357298"/>
            <a:ext cx="8229600" cy="142876"/>
          </a:xfrm>
        </p:spPr>
        <p:txBody>
          <a:bodyPr>
            <a:normAutofit fontScale="90000"/>
          </a:bodyPr>
          <a:lstStyle/>
          <a:p>
            <a:pPr algn="l"/>
            <a:r>
              <a:rPr lang="cs-CZ" sz="3600" b="1" dirty="0" smtClean="0">
                <a:solidFill>
                  <a:srgbClr val="C00000"/>
                </a:solidFill>
              </a:rPr>
              <a:t>Příklad 1: SROVNÁVÁNÍ PRŮMĚRŮ</a:t>
            </a:r>
            <a:r>
              <a:rPr lang="cs-CZ" sz="3600" dirty="0" smtClean="0">
                <a:solidFill>
                  <a:srgbClr val="C00000"/>
                </a:solidFill>
              </a:rPr>
              <a:t/>
            </a:r>
            <a:br>
              <a:rPr lang="cs-CZ" sz="3600" dirty="0" smtClean="0">
                <a:solidFill>
                  <a:srgbClr val="C00000"/>
                </a:solidFill>
              </a:rPr>
            </a:br>
            <a:r>
              <a:rPr lang="cs-CZ" b="1" dirty="0" smtClean="0">
                <a:solidFill>
                  <a:srgbClr val="0000CC"/>
                </a:solidFill>
              </a:rPr>
              <a:t> </a:t>
            </a:r>
            <a:r>
              <a:rPr lang="cs-CZ" dirty="0" smtClean="0">
                <a:solidFill>
                  <a:srgbClr val="0000CC"/>
                </a:solidFill>
              </a:rPr>
              <a:t/>
            </a:r>
            <a:br>
              <a:rPr lang="cs-CZ" dirty="0" smtClean="0">
                <a:solidFill>
                  <a:srgbClr val="0000CC"/>
                </a:solidFill>
              </a:rPr>
            </a:br>
            <a:endParaRPr lang="cs-CZ" dirty="0">
              <a:solidFill>
                <a:srgbClr val="0000CC"/>
              </a:solidFill>
            </a:endParaRPr>
          </a:p>
        </p:txBody>
      </p:sp>
      <p:sp>
        <p:nvSpPr>
          <p:cNvPr id="3" name="Zástupný symbol pro obsah 2"/>
          <p:cNvSpPr>
            <a:spLocks noGrp="1"/>
          </p:cNvSpPr>
          <p:nvPr>
            <p:ph idx="1"/>
          </p:nvPr>
        </p:nvSpPr>
        <p:spPr>
          <a:xfrm>
            <a:off x="428596" y="1340768"/>
            <a:ext cx="8391876" cy="5356899"/>
          </a:xfrm>
        </p:spPr>
        <p:txBody>
          <a:bodyPr>
            <a:normAutofit fontScale="92500" lnSpcReduction="10000"/>
          </a:bodyPr>
          <a:lstStyle/>
          <a:p>
            <a:pPr marL="0">
              <a:buNone/>
            </a:pPr>
            <a:r>
              <a:rPr lang="cs-CZ" sz="2600" b="1" dirty="0" smtClean="0"/>
              <a:t>Jsou rozdíly v průměrné hladině cholesterolu v různých věkových skupinách tak velké, že je pro její hodnocení vhodné používat různé normy?</a:t>
            </a:r>
          </a:p>
          <a:p>
            <a:pPr marL="0">
              <a:buNone/>
            </a:pPr>
            <a:endParaRPr lang="cs-CZ" sz="2600" b="1" dirty="0"/>
          </a:p>
          <a:p>
            <a:pPr>
              <a:buNone/>
            </a:pPr>
            <a:r>
              <a:rPr lang="cs-CZ" sz="2600" dirty="0">
                <a:solidFill>
                  <a:srgbClr val="C00000"/>
                </a:solidFill>
              </a:rPr>
              <a:t>Muži 20-30 let:  </a:t>
            </a:r>
            <a:r>
              <a:rPr lang="cs-CZ" sz="2600" dirty="0"/>
              <a:t>n</a:t>
            </a:r>
            <a:r>
              <a:rPr lang="cs-CZ" sz="2600" baseline="-25000" dirty="0"/>
              <a:t>1</a:t>
            </a:r>
            <a:r>
              <a:rPr lang="cs-CZ" sz="2600" dirty="0"/>
              <a:t> = 50   m</a:t>
            </a:r>
            <a:r>
              <a:rPr lang="cs-CZ" sz="2600" baseline="-25000" dirty="0"/>
              <a:t>1</a:t>
            </a:r>
            <a:r>
              <a:rPr lang="cs-CZ" sz="2600" dirty="0"/>
              <a:t> = 4,57   s</a:t>
            </a:r>
            <a:r>
              <a:rPr lang="cs-CZ" sz="2600" baseline="-25000" dirty="0"/>
              <a:t>1</a:t>
            </a:r>
            <a:r>
              <a:rPr lang="cs-CZ" sz="2600" dirty="0"/>
              <a:t> = 0,70    SE</a:t>
            </a:r>
            <a:r>
              <a:rPr lang="cs-CZ" sz="2600" baseline="-25000" dirty="0"/>
              <a:t>1</a:t>
            </a:r>
            <a:r>
              <a:rPr lang="cs-CZ" sz="2600" dirty="0"/>
              <a:t> = 0,10</a:t>
            </a:r>
          </a:p>
          <a:p>
            <a:pPr>
              <a:buNone/>
            </a:pPr>
            <a:r>
              <a:rPr lang="cs-CZ" sz="2600" dirty="0">
                <a:solidFill>
                  <a:srgbClr val="C00000"/>
                </a:solidFill>
              </a:rPr>
              <a:t>Muži 40-50 let:</a:t>
            </a:r>
            <a:r>
              <a:rPr lang="cs-CZ" sz="2600" dirty="0">
                <a:solidFill>
                  <a:srgbClr val="92D050"/>
                </a:solidFill>
              </a:rPr>
              <a:t>  </a:t>
            </a:r>
            <a:r>
              <a:rPr lang="cs-CZ" sz="2600" dirty="0"/>
              <a:t>n</a:t>
            </a:r>
            <a:r>
              <a:rPr lang="cs-CZ" sz="2600" baseline="-25000" dirty="0"/>
              <a:t>2</a:t>
            </a:r>
            <a:r>
              <a:rPr lang="cs-CZ" sz="2600" dirty="0"/>
              <a:t>= 60    m</a:t>
            </a:r>
            <a:r>
              <a:rPr lang="cs-CZ" sz="2600" baseline="-25000" dirty="0"/>
              <a:t>2</a:t>
            </a:r>
            <a:r>
              <a:rPr lang="cs-CZ" sz="2600" dirty="0"/>
              <a:t> = 5,42   s</a:t>
            </a:r>
            <a:r>
              <a:rPr lang="cs-CZ" sz="2600" baseline="-25000" dirty="0"/>
              <a:t>2</a:t>
            </a:r>
            <a:r>
              <a:rPr lang="cs-CZ" sz="2600" dirty="0"/>
              <a:t> = 0,85    SE</a:t>
            </a:r>
            <a:r>
              <a:rPr lang="cs-CZ" sz="2600" baseline="-25000" dirty="0"/>
              <a:t>2</a:t>
            </a:r>
            <a:r>
              <a:rPr lang="cs-CZ" sz="2600" dirty="0"/>
              <a:t> = 0,11</a:t>
            </a:r>
          </a:p>
          <a:p>
            <a:pPr marL="0">
              <a:spcBef>
                <a:spcPts val="0"/>
              </a:spcBef>
              <a:buNone/>
            </a:pPr>
            <a:endParaRPr lang="cs-CZ" dirty="0" smtClean="0"/>
          </a:p>
          <a:p>
            <a:pPr marL="0">
              <a:spcBef>
                <a:spcPts val="0"/>
              </a:spcBef>
              <a:buNone/>
            </a:pPr>
            <a:endParaRPr lang="cs-CZ" dirty="0" smtClean="0"/>
          </a:p>
          <a:p>
            <a:pPr marL="114300" indent="-457200">
              <a:spcBef>
                <a:spcPts val="0"/>
              </a:spcBef>
            </a:pPr>
            <a:r>
              <a:rPr lang="cs-CZ" b="1" dirty="0" smtClean="0">
                <a:solidFill>
                  <a:srgbClr val="C00000"/>
                </a:solidFill>
              </a:rPr>
              <a:t>Věcná </a:t>
            </a:r>
            <a:r>
              <a:rPr lang="cs-CZ" dirty="0" smtClean="0"/>
              <a:t>(klinická) významnost </a:t>
            </a:r>
            <a:endParaRPr lang="cs-CZ" dirty="0"/>
          </a:p>
          <a:p>
            <a:pPr marL="0">
              <a:spcBef>
                <a:spcPts val="0"/>
              </a:spcBef>
              <a:buNone/>
            </a:pPr>
            <a:endParaRPr lang="cs-CZ" dirty="0" smtClean="0"/>
          </a:p>
          <a:p>
            <a:pPr marL="114300" indent="-457200">
              <a:spcBef>
                <a:spcPts val="0"/>
              </a:spcBef>
            </a:pPr>
            <a:r>
              <a:rPr lang="cs-CZ" b="1" dirty="0" smtClean="0">
                <a:solidFill>
                  <a:srgbClr val="C00000"/>
                </a:solidFill>
              </a:rPr>
              <a:t>Statistická</a:t>
            </a:r>
            <a:r>
              <a:rPr lang="cs-CZ" dirty="0" smtClean="0"/>
              <a:t> významnost</a:t>
            </a:r>
          </a:p>
          <a:p>
            <a:pPr marL="0" indent="0">
              <a:spcBef>
                <a:spcPts val="0"/>
              </a:spcBef>
              <a:buNone/>
            </a:pPr>
            <a:r>
              <a:rPr lang="cs-CZ" sz="2800" dirty="0" smtClean="0"/>
              <a:t> </a:t>
            </a:r>
          </a:p>
          <a:p>
            <a:pPr marL="0">
              <a:spcBef>
                <a:spcPts val="0"/>
              </a:spcBef>
              <a:buNone/>
            </a:pPr>
            <a:r>
              <a:rPr lang="cs-CZ" dirty="0" smtClean="0"/>
              <a:t> </a:t>
            </a:r>
            <a:endParaRPr lang="cs-CZ" dirty="0"/>
          </a:p>
        </p:txBody>
      </p:sp>
    </p:spTree>
    <p:extLst>
      <p:ext uri="{BB962C8B-B14F-4D97-AF65-F5344CB8AC3E}">
        <p14:creationId xmlns:p14="http://schemas.microsoft.com/office/powerpoint/2010/main" val="203453469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23528" y="332656"/>
            <a:ext cx="8229600" cy="1011222"/>
          </a:xfrm>
        </p:spPr>
        <p:txBody>
          <a:bodyPr>
            <a:noAutofit/>
          </a:bodyPr>
          <a:lstStyle/>
          <a:p>
            <a:pPr algn="l"/>
            <a:r>
              <a:rPr lang="cs-CZ" sz="3200" b="1" dirty="0" smtClean="0">
                <a:solidFill>
                  <a:srgbClr val="C00000"/>
                </a:solidFill>
              </a:rPr>
              <a:t>Příklad 1: </a:t>
            </a:r>
            <a:r>
              <a:rPr lang="cs-CZ" sz="3200" b="1" dirty="0">
                <a:solidFill>
                  <a:srgbClr val="C00000"/>
                </a:solidFill>
              </a:rPr>
              <a:t>SROVNÁVÁNÍ </a:t>
            </a:r>
            <a:r>
              <a:rPr lang="cs-CZ" sz="3200" b="1" dirty="0" smtClean="0">
                <a:solidFill>
                  <a:srgbClr val="C00000"/>
                </a:solidFill>
              </a:rPr>
              <a:t>PRŮMĚRŮ</a:t>
            </a:r>
            <a:r>
              <a:rPr lang="cs-CZ" sz="3200" dirty="0" smtClean="0">
                <a:solidFill>
                  <a:srgbClr val="C00000"/>
                </a:solidFill>
              </a:rPr>
              <a:t/>
            </a:r>
            <a:br>
              <a:rPr lang="cs-CZ" sz="3200" dirty="0" smtClean="0">
                <a:solidFill>
                  <a:srgbClr val="C00000"/>
                </a:solidFill>
              </a:rPr>
            </a:br>
            <a:endParaRPr lang="cs-CZ" sz="3200" dirty="0">
              <a:solidFill>
                <a:srgbClr val="C00000"/>
              </a:solidFill>
            </a:endParaRPr>
          </a:p>
        </p:txBody>
      </p:sp>
      <p:sp>
        <p:nvSpPr>
          <p:cNvPr id="3" name="Zástupný symbol pro obsah 2"/>
          <p:cNvSpPr>
            <a:spLocks noGrp="1"/>
          </p:cNvSpPr>
          <p:nvPr>
            <p:ph idx="1"/>
          </p:nvPr>
        </p:nvSpPr>
        <p:spPr>
          <a:xfrm>
            <a:off x="251520" y="692696"/>
            <a:ext cx="8229600" cy="6165304"/>
          </a:xfrm>
        </p:spPr>
        <p:txBody>
          <a:bodyPr>
            <a:normAutofit fontScale="92500" lnSpcReduction="10000"/>
          </a:bodyPr>
          <a:lstStyle/>
          <a:p>
            <a:pPr>
              <a:buNone/>
            </a:pPr>
            <a:endParaRPr lang="cs-CZ" sz="2600" dirty="0" smtClean="0">
              <a:solidFill>
                <a:srgbClr val="C00000"/>
              </a:solidFill>
            </a:endParaRPr>
          </a:p>
          <a:p>
            <a:pPr>
              <a:buNone/>
            </a:pPr>
            <a:r>
              <a:rPr lang="cs-CZ" sz="2600" dirty="0" smtClean="0">
                <a:solidFill>
                  <a:srgbClr val="C00000"/>
                </a:solidFill>
              </a:rPr>
              <a:t>Muži 20-30 let:  </a:t>
            </a:r>
            <a:r>
              <a:rPr lang="cs-CZ" sz="2600" dirty="0" smtClean="0"/>
              <a:t>n</a:t>
            </a:r>
            <a:r>
              <a:rPr lang="cs-CZ" sz="2600" baseline="-25000" dirty="0" smtClean="0"/>
              <a:t>1</a:t>
            </a:r>
            <a:r>
              <a:rPr lang="cs-CZ" sz="2600" dirty="0" smtClean="0"/>
              <a:t> = 50   m</a:t>
            </a:r>
            <a:r>
              <a:rPr lang="cs-CZ" sz="2600" baseline="-25000" dirty="0" smtClean="0"/>
              <a:t>1</a:t>
            </a:r>
            <a:r>
              <a:rPr lang="cs-CZ" sz="2600" dirty="0" smtClean="0"/>
              <a:t> = 4,57   s</a:t>
            </a:r>
            <a:r>
              <a:rPr lang="cs-CZ" sz="2600" baseline="-25000" dirty="0" smtClean="0"/>
              <a:t>1</a:t>
            </a:r>
            <a:r>
              <a:rPr lang="cs-CZ" sz="2600" dirty="0" smtClean="0"/>
              <a:t> = 0,70    SE</a:t>
            </a:r>
            <a:r>
              <a:rPr lang="cs-CZ" sz="2600" baseline="-25000" dirty="0" smtClean="0"/>
              <a:t>1</a:t>
            </a:r>
            <a:r>
              <a:rPr lang="cs-CZ" sz="2600" dirty="0" smtClean="0"/>
              <a:t> = 0,10</a:t>
            </a:r>
          </a:p>
          <a:p>
            <a:pPr>
              <a:buNone/>
            </a:pPr>
            <a:r>
              <a:rPr lang="cs-CZ" sz="2600" dirty="0" smtClean="0">
                <a:solidFill>
                  <a:srgbClr val="C00000"/>
                </a:solidFill>
              </a:rPr>
              <a:t>Muži 40-50 let:</a:t>
            </a:r>
            <a:r>
              <a:rPr lang="cs-CZ" sz="2600" dirty="0" smtClean="0">
                <a:solidFill>
                  <a:srgbClr val="92D050"/>
                </a:solidFill>
              </a:rPr>
              <a:t>  </a:t>
            </a:r>
            <a:r>
              <a:rPr lang="cs-CZ" sz="2600" dirty="0" smtClean="0"/>
              <a:t>n</a:t>
            </a:r>
            <a:r>
              <a:rPr lang="cs-CZ" sz="2600" baseline="-25000" dirty="0" smtClean="0"/>
              <a:t>2</a:t>
            </a:r>
            <a:r>
              <a:rPr lang="cs-CZ" sz="2600" dirty="0" smtClean="0"/>
              <a:t>= 60    m</a:t>
            </a:r>
            <a:r>
              <a:rPr lang="cs-CZ" sz="2600" baseline="-25000" dirty="0" smtClean="0"/>
              <a:t>2</a:t>
            </a:r>
            <a:r>
              <a:rPr lang="cs-CZ" sz="2600" dirty="0" smtClean="0"/>
              <a:t> = 5,42   s</a:t>
            </a:r>
            <a:r>
              <a:rPr lang="cs-CZ" sz="2600" baseline="-25000" dirty="0" smtClean="0"/>
              <a:t>2</a:t>
            </a:r>
            <a:r>
              <a:rPr lang="cs-CZ" sz="2600" dirty="0" smtClean="0"/>
              <a:t> = 0,85    SE</a:t>
            </a:r>
            <a:r>
              <a:rPr lang="cs-CZ" sz="2600" baseline="-25000" dirty="0" smtClean="0"/>
              <a:t>2</a:t>
            </a:r>
            <a:r>
              <a:rPr lang="cs-CZ" sz="2600" dirty="0" smtClean="0"/>
              <a:t> = 0,11</a:t>
            </a:r>
          </a:p>
          <a:p>
            <a:pPr>
              <a:buNone/>
            </a:pPr>
            <a:endParaRPr lang="cs-CZ" sz="2600" dirty="0" smtClean="0"/>
          </a:p>
          <a:p>
            <a:pPr marL="0">
              <a:buNone/>
            </a:pPr>
            <a:r>
              <a:rPr lang="cs-CZ" sz="2600" b="1" dirty="0" smtClean="0">
                <a:solidFill>
                  <a:srgbClr val="0000CC"/>
                </a:solidFill>
              </a:rPr>
              <a:t>Statistickou významnost lze odhadnout pomocí intervalů spolehlivosti: </a:t>
            </a:r>
          </a:p>
          <a:p>
            <a:pPr marL="0">
              <a:buNone/>
            </a:pPr>
            <a:endParaRPr lang="cs-CZ" sz="2500" b="1" dirty="0" smtClean="0">
              <a:solidFill>
                <a:srgbClr val="0000CC"/>
              </a:solidFill>
            </a:endParaRPr>
          </a:p>
          <a:p>
            <a:pPr marL="571500" lvl="1" indent="-457200">
              <a:buFont typeface="+mj-lt"/>
              <a:buAutoNum type="arabicPeriod"/>
            </a:pPr>
            <a:r>
              <a:rPr lang="cs-CZ" sz="2200" dirty="0" smtClean="0"/>
              <a:t>Pokud se </a:t>
            </a:r>
            <a:r>
              <a:rPr lang="cs-CZ" sz="2200" b="1" dirty="0" smtClean="0"/>
              <a:t>intervaly spolehlivosti, které vytvoříme kolem bodových odhadů m</a:t>
            </a:r>
            <a:r>
              <a:rPr lang="cs-CZ" sz="2200" b="1" baseline="-25000" dirty="0" smtClean="0"/>
              <a:t>1 </a:t>
            </a:r>
            <a:r>
              <a:rPr lang="cs-CZ" sz="2200" dirty="0" smtClean="0"/>
              <a:t>a</a:t>
            </a:r>
            <a:r>
              <a:rPr lang="cs-CZ" sz="2200" b="1" dirty="0" smtClean="0"/>
              <a:t> m</a:t>
            </a:r>
            <a:r>
              <a:rPr lang="cs-CZ" sz="2200" b="1" baseline="-25000" dirty="0" smtClean="0"/>
              <a:t>2</a:t>
            </a:r>
            <a:r>
              <a:rPr lang="cs-CZ" sz="2200" baseline="-25000" dirty="0" smtClean="0"/>
              <a:t> </a:t>
            </a:r>
            <a:r>
              <a:rPr lang="cs-CZ" sz="2200" dirty="0" smtClean="0"/>
              <a:t>překrývají, pak rozdíl mezi nimi není statisticky významný. Naopak, pokud se nepřekrývají, je rozdíl statisticky významný.</a:t>
            </a:r>
          </a:p>
          <a:p>
            <a:pPr marL="0">
              <a:buNone/>
            </a:pPr>
            <a:r>
              <a:rPr lang="cs-CZ" sz="2200" dirty="0" smtClean="0"/>
              <a:t>	m</a:t>
            </a:r>
            <a:r>
              <a:rPr lang="cs-CZ" sz="2200" baseline="-25000" dirty="0" smtClean="0"/>
              <a:t>1 </a:t>
            </a:r>
            <a:r>
              <a:rPr lang="cs-CZ" sz="2200" dirty="0"/>
              <a:t>= 4,57   </a:t>
            </a:r>
            <a:r>
              <a:rPr lang="cs-CZ" sz="2200" b="1" dirty="0">
                <a:solidFill>
                  <a:srgbClr val="C00000"/>
                </a:solidFill>
              </a:rPr>
              <a:t>95% CI (4,37; 4,77)  </a:t>
            </a:r>
            <a:r>
              <a:rPr lang="cs-CZ" sz="2200" dirty="0" smtClean="0"/>
              <a:t>m</a:t>
            </a:r>
            <a:r>
              <a:rPr lang="cs-CZ" sz="2200" baseline="-25000" dirty="0" smtClean="0"/>
              <a:t>2 </a:t>
            </a:r>
            <a:r>
              <a:rPr lang="cs-CZ" sz="2200" dirty="0"/>
              <a:t>= 5,42   </a:t>
            </a:r>
            <a:r>
              <a:rPr lang="cs-CZ" sz="2200" b="1" dirty="0">
                <a:solidFill>
                  <a:srgbClr val="C00000"/>
                </a:solidFill>
              </a:rPr>
              <a:t>95% CI (5,18; 5,66</a:t>
            </a:r>
            <a:r>
              <a:rPr lang="cs-CZ" sz="2200" b="1" dirty="0" smtClean="0">
                <a:solidFill>
                  <a:srgbClr val="C00000"/>
                </a:solidFill>
              </a:rPr>
              <a:t>)</a:t>
            </a:r>
          </a:p>
          <a:p>
            <a:pPr marL="0">
              <a:buNone/>
            </a:pPr>
            <a:endParaRPr lang="cs-CZ" sz="2200" dirty="0" smtClean="0">
              <a:solidFill>
                <a:srgbClr val="0000CC"/>
              </a:solidFill>
            </a:endParaRPr>
          </a:p>
          <a:p>
            <a:pPr marL="571500" lvl="1" indent="-457200">
              <a:buFont typeface="+mj-lt"/>
              <a:buAutoNum type="arabicPeriod" startAt="2"/>
            </a:pPr>
            <a:r>
              <a:rPr lang="cs-CZ" sz="2200" dirty="0"/>
              <a:t>Pro řešení úlohy bychom mohli použít i </a:t>
            </a:r>
            <a:r>
              <a:rPr lang="cs-CZ" sz="2200" b="1" dirty="0"/>
              <a:t>intervalový odhad rozdílu průměrů</a:t>
            </a:r>
            <a:r>
              <a:rPr lang="cs-CZ" sz="2200" dirty="0"/>
              <a:t> – pokud CI neobsahuje nulu, je rozdíl statisticky významný</a:t>
            </a:r>
            <a:r>
              <a:rPr lang="cs-CZ" sz="2200" dirty="0" smtClean="0">
                <a:solidFill>
                  <a:srgbClr val="0000CC"/>
                </a:solidFill>
              </a:rPr>
              <a:t>.      </a:t>
            </a:r>
          </a:p>
          <a:p>
            <a:pPr marL="114300" lvl="1" indent="0">
              <a:buNone/>
            </a:pPr>
            <a:r>
              <a:rPr lang="cs-CZ" sz="2200" dirty="0">
                <a:solidFill>
                  <a:srgbClr val="0000CC"/>
                </a:solidFill>
              </a:rPr>
              <a:t>	</a:t>
            </a:r>
            <a:r>
              <a:rPr lang="cs-CZ" sz="2200" dirty="0" smtClean="0">
                <a:solidFill>
                  <a:srgbClr val="0000CC"/>
                </a:solidFill>
              </a:rPr>
              <a:t>	</a:t>
            </a:r>
            <a:r>
              <a:rPr lang="cs-CZ" sz="2200" b="1" dirty="0" smtClean="0">
                <a:solidFill>
                  <a:srgbClr val="C00000"/>
                </a:solidFill>
              </a:rPr>
              <a:t>     95% CI (0,56; 1,14)</a:t>
            </a:r>
            <a:endParaRPr lang="cs-CZ" sz="2200" b="1" dirty="0">
              <a:solidFill>
                <a:srgbClr val="C00000"/>
              </a:solidFill>
            </a:endParaRPr>
          </a:p>
          <a:p>
            <a:pPr marL="0">
              <a:buNone/>
            </a:pPr>
            <a:endParaRPr lang="cs-CZ" sz="2200" b="1" dirty="0" smtClean="0">
              <a:solidFill>
                <a:srgbClr val="0000CC"/>
              </a:solidFill>
            </a:endParaRPr>
          </a:p>
          <a:p>
            <a:pPr marL="0">
              <a:buNone/>
            </a:pPr>
            <a:endParaRPr lang="cs-CZ" sz="2200" dirty="0">
              <a:solidFill>
                <a:srgbClr val="0000CC"/>
              </a:solidFill>
            </a:endParaRPr>
          </a:p>
          <a:p>
            <a:pPr marL="0">
              <a:buNone/>
            </a:pPr>
            <a:endParaRPr lang="cs-CZ" sz="2600" dirty="0" smtClean="0"/>
          </a:p>
          <a:p>
            <a:pPr marL="0">
              <a:buNone/>
            </a:pPr>
            <a:endParaRPr lang="cs-CZ" sz="2600" dirty="0" smtClean="0"/>
          </a:p>
          <a:p>
            <a:pPr marL="0">
              <a:buNone/>
            </a:pPr>
            <a:endParaRPr lang="cs-CZ" sz="260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28596" y="1357298"/>
            <a:ext cx="8229600" cy="142876"/>
          </a:xfrm>
        </p:spPr>
        <p:txBody>
          <a:bodyPr>
            <a:normAutofit fontScale="90000"/>
          </a:bodyPr>
          <a:lstStyle/>
          <a:p>
            <a:pPr algn="l"/>
            <a:r>
              <a:rPr lang="cs-CZ" sz="3600" b="1" dirty="0" smtClean="0">
                <a:solidFill>
                  <a:srgbClr val="C00000"/>
                </a:solidFill>
              </a:rPr>
              <a:t>Příklad 1: SROVNÁVÁNÍ PRŮMĚRŮ</a:t>
            </a:r>
            <a:r>
              <a:rPr lang="cs-CZ" sz="3600" dirty="0" smtClean="0">
                <a:solidFill>
                  <a:srgbClr val="C00000"/>
                </a:solidFill>
              </a:rPr>
              <a:t/>
            </a:r>
            <a:br>
              <a:rPr lang="cs-CZ" sz="3600" dirty="0" smtClean="0">
                <a:solidFill>
                  <a:srgbClr val="C00000"/>
                </a:solidFill>
              </a:rPr>
            </a:br>
            <a:r>
              <a:rPr lang="cs-CZ" b="1" dirty="0" smtClean="0">
                <a:solidFill>
                  <a:srgbClr val="0000CC"/>
                </a:solidFill>
              </a:rPr>
              <a:t> </a:t>
            </a:r>
            <a:r>
              <a:rPr lang="cs-CZ" dirty="0" smtClean="0">
                <a:solidFill>
                  <a:srgbClr val="0000CC"/>
                </a:solidFill>
              </a:rPr>
              <a:t/>
            </a:r>
            <a:br>
              <a:rPr lang="cs-CZ" dirty="0" smtClean="0">
                <a:solidFill>
                  <a:srgbClr val="0000CC"/>
                </a:solidFill>
              </a:rPr>
            </a:br>
            <a:endParaRPr lang="cs-CZ" dirty="0">
              <a:solidFill>
                <a:srgbClr val="0000CC"/>
              </a:solidFill>
            </a:endParaRPr>
          </a:p>
        </p:txBody>
      </p:sp>
      <p:sp>
        <p:nvSpPr>
          <p:cNvPr id="3" name="Zástupný symbol pro obsah 2"/>
          <p:cNvSpPr>
            <a:spLocks noGrp="1"/>
          </p:cNvSpPr>
          <p:nvPr>
            <p:ph idx="1"/>
          </p:nvPr>
        </p:nvSpPr>
        <p:spPr>
          <a:xfrm>
            <a:off x="428596" y="1340768"/>
            <a:ext cx="8391876" cy="5356899"/>
          </a:xfrm>
        </p:spPr>
        <p:txBody>
          <a:bodyPr>
            <a:normAutofit/>
          </a:bodyPr>
          <a:lstStyle/>
          <a:p>
            <a:pPr marL="0">
              <a:buNone/>
            </a:pPr>
            <a:r>
              <a:rPr lang="cs-CZ" sz="2400" b="1" dirty="0" smtClean="0"/>
              <a:t>Jsou rozdíly v průměrné hladině cholesterolu v různých věkových skupinách tak velké, že je pro její hodnocení vhodné používat různé normy?</a:t>
            </a:r>
          </a:p>
          <a:p>
            <a:pPr marL="0">
              <a:buNone/>
            </a:pPr>
            <a:endParaRPr lang="cs-CZ" sz="2400" b="1" dirty="0"/>
          </a:p>
          <a:p>
            <a:pPr>
              <a:buNone/>
            </a:pPr>
            <a:r>
              <a:rPr lang="cs-CZ" sz="2400" dirty="0">
                <a:solidFill>
                  <a:srgbClr val="C00000"/>
                </a:solidFill>
              </a:rPr>
              <a:t>Muži 20-30 let:  </a:t>
            </a:r>
            <a:r>
              <a:rPr lang="cs-CZ" sz="2400" dirty="0"/>
              <a:t>n</a:t>
            </a:r>
            <a:r>
              <a:rPr lang="cs-CZ" sz="2400" baseline="-25000" dirty="0"/>
              <a:t>1</a:t>
            </a:r>
            <a:r>
              <a:rPr lang="cs-CZ" sz="2400" dirty="0"/>
              <a:t> = 50   m</a:t>
            </a:r>
            <a:r>
              <a:rPr lang="cs-CZ" sz="2400" baseline="-25000" dirty="0"/>
              <a:t>1</a:t>
            </a:r>
            <a:r>
              <a:rPr lang="cs-CZ" sz="2400" dirty="0"/>
              <a:t> = 4,57   s</a:t>
            </a:r>
            <a:r>
              <a:rPr lang="cs-CZ" sz="2400" baseline="-25000" dirty="0"/>
              <a:t>1</a:t>
            </a:r>
            <a:r>
              <a:rPr lang="cs-CZ" sz="2400" dirty="0"/>
              <a:t> = 0,70    SE</a:t>
            </a:r>
            <a:r>
              <a:rPr lang="cs-CZ" sz="2400" baseline="-25000" dirty="0"/>
              <a:t>1</a:t>
            </a:r>
            <a:r>
              <a:rPr lang="cs-CZ" sz="2400" dirty="0"/>
              <a:t> = 0,10</a:t>
            </a:r>
          </a:p>
          <a:p>
            <a:pPr>
              <a:buNone/>
            </a:pPr>
            <a:r>
              <a:rPr lang="cs-CZ" sz="2400" dirty="0">
                <a:solidFill>
                  <a:srgbClr val="C00000"/>
                </a:solidFill>
              </a:rPr>
              <a:t>Muži 40-50 let:</a:t>
            </a:r>
            <a:r>
              <a:rPr lang="cs-CZ" sz="2400" dirty="0">
                <a:solidFill>
                  <a:srgbClr val="92D050"/>
                </a:solidFill>
              </a:rPr>
              <a:t>  </a:t>
            </a:r>
            <a:r>
              <a:rPr lang="cs-CZ" sz="2400" dirty="0"/>
              <a:t>n</a:t>
            </a:r>
            <a:r>
              <a:rPr lang="cs-CZ" sz="2400" baseline="-25000" dirty="0"/>
              <a:t>2</a:t>
            </a:r>
            <a:r>
              <a:rPr lang="cs-CZ" sz="2400" dirty="0"/>
              <a:t>= 60    m</a:t>
            </a:r>
            <a:r>
              <a:rPr lang="cs-CZ" sz="2400" baseline="-25000" dirty="0"/>
              <a:t>2</a:t>
            </a:r>
            <a:r>
              <a:rPr lang="cs-CZ" sz="2400" dirty="0"/>
              <a:t> = 5,42   s</a:t>
            </a:r>
            <a:r>
              <a:rPr lang="cs-CZ" sz="2400" baseline="-25000" dirty="0"/>
              <a:t>2</a:t>
            </a:r>
            <a:r>
              <a:rPr lang="cs-CZ" sz="2400" dirty="0"/>
              <a:t> = 0,85    SE</a:t>
            </a:r>
            <a:r>
              <a:rPr lang="cs-CZ" sz="2400" baseline="-25000" dirty="0"/>
              <a:t>2</a:t>
            </a:r>
            <a:r>
              <a:rPr lang="cs-CZ" sz="2400" dirty="0"/>
              <a:t> = 0,11</a:t>
            </a:r>
          </a:p>
          <a:p>
            <a:pPr marL="0">
              <a:spcBef>
                <a:spcPts val="0"/>
              </a:spcBef>
              <a:buNone/>
            </a:pPr>
            <a:endParaRPr lang="cs-CZ" dirty="0" smtClean="0"/>
          </a:p>
          <a:p>
            <a:pPr marL="0" indent="0">
              <a:spcBef>
                <a:spcPts val="0"/>
              </a:spcBef>
              <a:buNone/>
            </a:pPr>
            <a:r>
              <a:rPr lang="cs-CZ" sz="2800" b="1" dirty="0" smtClean="0">
                <a:solidFill>
                  <a:srgbClr val="0000CC"/>
                </a:solidFill>
              </a:rPr>
              <a:t>Statistickou </a:t>
            </a:r>
            <a:r>
              <a:rPr lang="cs-CZ" sz="2800" b="1" dirty="0">
                <a:solidFill>
                  <a:srgbClr val="0000CC"/>
                </a:solidFill>
              </a:rPr>
              <a:t>významnost lze </a:t>
            </a:r>
            <a:r>
              <a:rPr lang="cs-CZ" sz="2800" b="1" dirty="0" smtClean="0">
                <a:solidFill>
                  <a:srgbClr val="0000CC"/>
                </a:solidFill>
              </a:rPr>
              <a:t>objektivně určit </a:t>
            </a:r>
            <a:r>
              <a:rPr lang="cs-CZ" sz="2800" b="1" dirty="0">
                <a:solidFill>
                  <a:srgbClr val="0000CC"/>
                </a:solidFill>
              </a:rPr>
              <a:t>testováním statistické hypotézy o rozdílu průměrů m</a:t>
            </a:r>
            <a:r>
              <a:rPr lang="cs-CZ" sz="2800" b="1" baseline="-25000" dirty="0">
                <a:solidFill>
                  <a:srgbClr val="0000CC"/>
                </a:solidFill>
              </a:rPr>
              <a:t>1</a:t>
            </a:r>
            <a:r>
              <a:rPr lang="cs-CZ" sz="2800" b="1" dirty="0">
                <a:solidFill>
                  <a:srgbClr val="0000CC"/>
                </a:solidFill>
              </a:rPr>
              <a:t> – m</a:t>
            </a:r>
            <a:r>
              <a:rPr lang="cs-CZ" sz="2800" b="1" baseline="-25000" dirty="0">
                <a:solidFill>
                  <a:srgbClr val="0000CC"/>
                </a:solidFill>
              </a:rPr>
              <a:t>2</a:t>
            </a:r>
            <a:r>
              <a:rPr lang="cs-CZ" sz="2800" dirty="0"/>
              <a:t>.</a:t>
            </a:r>
            <a:endParaRPr lang="cs-CZ" sz="2800" b="1" dirty="0">
              <a:solidFill>
                <a:srgbClr val="0000CC"/>
              </a:solidFill>
            </a:endParaRPr>
          </a:p>
          <a:p>
            <a:pPr marL="0">
              <a:spcBef>
                <a:spcPts val="0"/>
              </a:spcBef>
              <a:buNone/>
            </a:pPr>
            <a:r>
              <a:rPr lang="cs-CZ" dirty="0" smtClean="0"/>
              <a:t> </a:t>
            </a:r>
            <a:endParaRPr lang="cs-CZ" dirty="0"/>
          </a:p>
        </p:txBody>
      </p:sp>
    </p:spTree>
    <p:extLst>
      <p:ext uri="{BB962C8B-B14F-4D97-AF65-F5344CB8AC3E}">
        <p14:creationId xmlns:p14="http://schemas.microsoft.com/office/powerpoint/2010/main" val="192426278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07504" y="476672"/>
            <a:ext cx="8928992" cy="857256"/>
          </a:xfrm>
        </p:spPr>
        <p:txBody>
          <a:bodyPr>
            <a:noAutofit/>
          </a:bodyPr>
          <a:lstStyle/>
          <a:p>
            <a:r>
              <a:rPr lang="cs-CZ" sz="3200" b="1" dirty="0">
                <a:solidFill>
                  <a:srgbClr val="0000CC"/>
                </a:solidFill>
              </a:rPr>
              <a:t>TESTOVÁNÍ STATISTICKÝCH HYPOTÉZ</a:t>
            </a:r>
            <a:r>
              <a:rPr lang="cs-CZ" sz="3200" dirty="0">
                <a:solidFill>
                  <a:srgbClr val="0000CC"/>
                </a:solidFill>
              </a:rPr>
              <a:t/>
            </a:r>
            <a:br>
              <a:rPr lang="cs-CZ" sz="3200" dirty="0">
                <a:solidFill>
                  <a:srgbClr val="0000CC"/>
                </a:solidFill>
              </a:rPr>
            </a:br>
            <a:endParaRPr lang="cs-CZ" sz="3200" dirty="0">
              <a:solidFill>
                <a:srgbClr val="0000CC"/>
              </a:solidFill>
            </a:endParaRPr>
          </a:p>
        </p:txBody>
      </p:sp>
      <p:sp>
        <p:nvSpPr>
          <p:cNvPr id="3" name="Zástupný symbol pro obsah 2"/>
          <p:cNvSpPr>
            <a:spLocks noGrp="1"/>
          </p:cNvSpPr>
          <p:nvPr>
            <p:ph idx="1"/>
          </p:nvPr>
        </p:nvSpPr>
        <p:spPr>
          <a:xfrm>
            <a:off x="395536" y="1196752"/>
            <a:ext cx="8443664" cy="5286412"/>
          </a:xfrm>
        </p:spPr>
        <p:txBody>
          <a:bodyPr>
            <a:noAutofit/>
          </a:bodyPr>
          <a:lstStyle/>
          <a:p>
            <a:pPr marL="514350" lvl="0" indent="-514350">
              <a:buFont typeface="+mj-lt"/>
              <a:buAutoNum type="arabicPeriod"/>
            </a:pPr>
            <a:r>
              <a:rPr lang="cs-CZ" sz="2800" dirty="0"/>
              <a:t>Stanovíme nulovou a alternativní hypotézu</a:t>
            </a:r>
          </a:p>
          <a:p>
            <a:pPr marL="514350" lvl="0" indent="-514350">
              <a:buFont typeface="+mj-lt"/>
              <a:buAutoNum type="arabicPeriod"/>
            </a:pPr>
            <a:r>
              <a:rPr lang="cs-CZ" sz="2800" dirty="0"/>
              <a:t>Zvolíme hladinu významnosti</a:t>
            </a:r>
          </a:p>
          <a:p>
            <a:pPr marL="514350" lvl="0" indent="-514350">
              <a:buFont typeface="+mj-lt"/>
              <a:buAutoNum type="arabicPeriod"/>
            </a:pPr>
            <a:r>
              <a:rPr lang="cs-CZ" sz="2800" dirty="0"/>
              <a:t>Vybereme vhodný test</a:t>
            </a:r>
          </a:p>
          <a:p>
            <a:pPr marL="514350" lvl="0" indent="-514350">
              <a:buFont typeface="+mj-lt"/>
              <a:buAutoNum type="arabicPeriod"/>
            </a:pPr>
            <a:r>
              <a:rPr lang="cs-CZ" sz="2800" dirty="0"/>
              <a:t>Ověříme, zda jsou splněny podmínky pro použití testu</a:t>
            </a:r>
          </a:p>
          <a:p>
            <a:pPr marL="514350" lvl="0" indent="-514350">
              <a:buFont typeface="+mj-lt"/>
              <a:buAutoNum type="arabicPeriod"/>
            </a:pPr>
            <a:r>
              <a:rPr lang="cs-CZ" sz="2800" dirty="0"/>
              <a:t>Vypočítáme testovací charakteristiku</a:t>
            </a:r>
          </a:p>
          <a:p>
            <a:pPr marL="514350" lvl="0" indent="-514350">
              <a:buFont typeface="+mj-lt"/>
              <a:buAutoNum type="arabicPeriod"/>
            </a:pPr>
            <a:r>
              <a:rPr lang="cs-CZ" sz="2800" dirty="0"/>
              <a:t>Srovnáme ji s odpovídajícími kritickými hodnotami</a:t>
            </a:r>
          </a:p>
          <a:p>
            <a:pPr marL="514350" lvl="0" indent="-514350">
              <a:buFont typeface="+mj-lt"/>
              <a:buAutoNum type="arabicPeriod"/>
            </a:pPr>
            <a:r>
              <a:rPr lang="cs-CZ" sz="2800" dirty="0"/>
              <a:t>Zamítneme nebo nezamítneme nulovou hypotézu</a:t>
            </a:r>
          </a:p>
          <a:p>
            <a:pPr marL="514350" indent="-514350">
              <a:buFont typeface="+mj-lt"/>
              <a:buAutoNum type="arabicPeriod"/>
            </a:pPr>
            <a:r>
              <a:rPr lang="cs-CZ" sz="2800" dirty="0"/>
              <a:t>Výsledky interpretujeme</a:t>
            </a:r>
          </a:p>
        </p:txBody>
      </p:sp>
      <p:sp>
        <p:nvSpPr>
          <p:cNvPr id="4" name="Zástupný symbol pro obsah 2"/>
          <p:cNvSpPr txBox="1">
            <a:spLocks/>
          </p:cNvSpPr>
          <p:nvPr/>
        </p:nvSpPr>
        <p:spPr>
          <a:xfrm>
            <a:off x="609600" y="1223946"/>
            <a:ext cx="8229600" cy="5286412"/>
          </a:xfrm>
          <a:prstGeom prst="rect">
            <a:avLst/>
          </a:prstGeom>
        </p:spPr>
        <p:txBody>
          <a:bodyPr vert="horz" lIns="91440" tIns="45720" rIns="91440" bIns="45720" rtlCol="0">
            <a:normAutofit/>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cs-CZ" sz="3200" b="0" i="0" u="none" strike="noStrike" kern="1200" cap="none" spc="0" normalizeH="0" baseline="0" noProof="0" dirty="0" smtClean="0">
              <a:ln>
                <a:noFill/>
              </a:ln>
              <a:solidFill>
                <a:schemeClr val="tx1"/>
              </a:solidFill>
              <a:effectLst/>
              <a:uLnTx/>
              <a:uFillTx/>
              <a:latin typeface="+mn-lt"/>
              <a:ea typeface="+mn-ea"/>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07504" y="476672"/>
            <a:ext cx="8928992" cy="857256"/>
          </a:xfrm>
        </p:spPr>
        <p:txBody>
          <a:bodyPr>
            <a:noAutofit/>
          </a:bodyPr>
          <a:lstStyle/>
          <a:p>
            <a:r>
              <a:rPr lang="cs-CZ" sz="3200" b="1" dirty="0">
                <a:solidFill>
                  <a:srgbClr val="0000CC"/>
                </a:solidFill>
              </a:rPr>
              <a:t>TESTOVÁNÍ STATISTICKÝCH HYPOTÉZ</a:t>
            </a:r>
            <a:r>
              <a:rPr lang="cs-CZ" sz="3200" dirty="0">
                <a:solidFill>
                  <a:srgbClr val="0000CC"/>
                </a:solidFill>
              </a:rPr>
              <a:t/>
            </a:r>
            <a:br>
              <a:rPr lang="cs-CZ" sz="3200" dirty="0">
                <a:solidFill>
                  <a:srgbClr val="0000CC"/>
                </a:solidFill>
              </a:rPr>
            </a:br>
            <a:endParaRPr lang="cs-CZ" sz="3200" dirty="0">
              <a:solidFill>
                <a:srgbClr val="0000CC"/>
              </a:solidFill>
            </a:endParaRPr>
          </a:p>
        </p:txBody>
      </p:sp>
      <p:sp>
        <p:nvSpPr>
          <p:cNvPr id="3" name="Zástupný symbol pro obsah 2"/>
          <p:cNvSpPr>
            <a:spLocks noGrp="1"/>
          </p:cNvSpPr>
          <p:nvPr>
            <p:ph idx="1"/>
          </p:nvPr>
        </p:nvSpPr>
        <p:spPr>
          <a:xfrm>
            <a:off x="395536" y="1196752"/>
            <a:ext cx="8443664" cy="5286412"/>
          </a:xfrm>
        </p:spPr>
        <p:txBody>
          <a:bodyPr>
            <a:noAutofit/>
          </a:bodyPr>
          <a:lstStyle/>
          <a:p>
            <a:pPr marL="514350" lvl="0" indent="-514350">
              <a:buFont typeface="+mj-lt"/>
              <a:buAutoNum type="arabicPeriod"/>
            </a:pPr>
            <a:r>
              <a:rPr lang="cs-CZ" sz="2800" b="1" dirty="0" smtClean="0">
                <a:solidFill>
                  <a:srgbClr val="C00000"/>
                </a:solidFill>
              </a:rPr>
              <a:t>Stanovíme nulovou a alternativní hypotézu</a:t>
            </a:r>
          </a:p>
          <a:p>
            <a:pPr marL="514350" lvl="0" indent="-514350">
              <a:buFont typeface="+mj-lt"/>
              <a:buAutoNum type="arabicPeriod"/>
            </a:pPr>
            <a:r>
              <a:rPr lang="cs-CZ" sz="2800" dirty="0" smtClean="0"/>
              <a:t>Zvolíme hladinu významnosti</a:t>
            </a:r>
          </a:p>
          <a:p>
            <a:pPr marL="514350" lvl="0" indent="-514350">
              <a:buFont typeface="+mj-lt"/>
              <a:buAutoNum type="arabicPeriod"/>
            </a:pPr>
            <a:r>
              <a:rPr lang="cs-CZ" sz="2800" dirty="0" smtClean="0"/>
              <a:t>Vybereme vhodný test</a:t>
            </a:r>
          </a:p>
          <a:p>
            <a:pPr marL="514350" lvl="0" indent="-514350">
              <a:buFont typeface="+mj-lt"/>
              <a:buAutoNum type="arabicPeriod"/>
            </a:pPr>
            <a:r>
              <a:rPr lang="cs-CZ" sz="2800" dirty="0" smtClean="0"/>
              <a:t>Ověříme, zda jsou splněny podmínky pro použití testu</a:t>
            </a:r>
          </a:p>
          <a:p>
            <a:pPr marL="514350" lvl="0" indent="-514350">
              <a:buFont typeface="+mj-lt"/>
              <a:buAutoNum type="arabicPeriod"/>
            </a:pPr>
            <a:r>
              <a:rPr lang="cs-CZ" sz="2800" dirty="0" smtClean="0"/>
              <a:t>Vypočítáme testovací charakteristiku</a:t>
            </a:r>
          </a:p>
          <a:p>
            <a:pPr marL="514350" lvl="0" indent="-514350">
              <a:buFont typeface="+mj-lt"/>
              <a:buAutoNum type="arabicPeriod"/>
            </a:pPr>
            <a:r>
              <a:rPr lang="cs-CZ" sz="2800" dirty="0" smtClean="0"/>
              <a:t>Srovnáme ji s odpovídajícími kritickými hodnotami</a:t>
            </a:r>
          </a:p>
          <a:p>
            <a:pPr marL="514350" lvl="0" indent="-514350">
              <a:buFont typeface="+mj-lt"/>
              <a:buAutoNum type="arabicPeriod"/>
            </a:pPr>
            <a:r>
              <a:rPr lang="cs-CZ" sz="2800" dirty="0" smtClean="0"/>
              <a:t>Zamítneme nebo nezamítneme nulovou hypotézu</a:t>
            </a:r>
          </a:p>
          <a:p>
            <a:pPr marL="514350" indent="-514350">
              <a:buFont typeface="+mj-lt"/>
              <a:buAutoNum type="arabicPeriod"/>
            </a:pPr>
            <a:r>
              <a:rPr lang="cs-CZ" sz="2800" dirty="0" smtClean="0"/>
              <a:t>Výsledky interpretujeme</a:t>
            </a:r>
            <a:endParaRPr lang="cs-CZ" sz="2800" dirty="0"/>
          </a:p>
        </p:txBody>
      </p:sp>
      <p:sp>
        <p:nvSpPr>
          <p:cNvPr id="4" name="Zástupný symbol pro obsah 2"/>
          <p:cNvSpPr txBox="1">
            <a:spLocks/>
          </p:cNvSpPr>
          <p:nvPr/>
        </p:nvSpPr>
        <p:spPr>
          <a:xfrm>
            <a:off x="609600" y="1223946"/>
            <a:ext cx="8229600" cy="5286412"/>
          </a:xfrm>
          <a:prstGeom prst="rect">
            <a:avLst/>
          </a:prstGeom>
        </p:spPr>
        <p:txBody>
          <a:bodyPr vert="horz" lIns="91440" tIns="45720" rIns="91440" bIns="45720" rtlCol="0">
            <a:normAutofit/>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cs-CZ" sz="3200" b="0" i="0" u="none" strike="noStrike" kern="1200" cap="none" spc="0" normalizeH="0" baseline="0" noProof="0" dirty="0" smtClean="0">
              <a:ln>
                <a:noFill/>
              </a:ln>
              <a:solidFill>
                <a:schemeClr val="tx1"/>
              </a:solidFill>
              <a:effectLst/>
              <a:uLnTx/>
              <a:uFillTx/>
              <a:latin typeface="+mn-lt"/>
              <a:ea typeface="+mn-ea"/>
              <a:cs typeface="+mn-cs"/>
            </a:endParaRPr>
          </a:p>
        </p:txBody>
      </p:sp>
    </p:spTree>
    <p:extLst>
      <p:ext uri="{BB962C8B-B14F-4D97-AF65-F5344CB8AC3E}">
        <p14:creationId xmlns:p14="http://schemas.microsoft.com/office/powerpoint/2010/main" val="279994077"/>
      </p:ext>
    </p:extLst>
  </p:cSld>
  <p:clrMapOvr>
    <a:masterClrMapping/>
  </p:clrMapOvr>
  <p:timing>
    <p:tnLst>
      <p:par>
        <p:cTn id="1" dur="indefinite" restart="never" nodeType="tmRoot"/>
      </p:par>
    </p:tnLst>
  </p:timing>
</p:sld>
</file>

<file path=ppt/theme/theme1.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Vlastní 2">
      <a:majorFont>
        <a:latin typeface="Arial Black"/>
        <a:ea typeface=""/>
        <a:cs typeface=""/>
      </a:majorFont>
      <a:minorFont>
        <a:latin typeface="Arial"/>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1092</TotalTime>
  <Words>2359</Words>
  <Application>Microsoft Office PowerPoint</Application>
  <PresentationFormat>Předvádění na obrazovce (4:3)</PresentationFormat>
  <Paragraphs>452</Paragraphs>
  <Slides>46</Slides>
  <Notes>3</Notes>
  <HiddenSlides>0</HiddenSlides>
  <MMClips>0</MMClips>
  <ScaleCrop>false</ScaleCrop>
  <HeadingPairs>
    <vt:vector size="4" baseType="variant">
      <vt:variant>
        <vt:lpstr>Motiv</vt:lpstr>
      </vt:variant>
      <vt:variant>
        <vt:i4>1</vt:i4>
      </vt:variant>
      <vt:variant>
        <vt:lpstr>Nadpisy snímků</vt:lpstr>
      </vt:variant>
      <vt:variant>
        <vt:i4>46</vt:i4>
      </vt:variant>
    </vt:vector>
  </HeadingPairs>
  <TitlesOfParts>
    <vt:vector size="47" baseType="lpstr">
      <vt:lpstr>Motiv sady Office</vt:lpstr>
      <vt:lpstr>   9. SEMINÁŘ    </vt:lpstr>
      <vt:lpstr> TESTOVÁNÍ STATISTICKÝCH HYPOTÉZ </vt:lpstr>
      <vt:lpstr>NULOVÁ HYPOTÉZA</vt:lpstr>
      <vt:lpstr>ALTERNATIVNÍ HYPOTÉZA</vt:lpstr>
      <vt:lpstr>Příklad 1: SROVNÁVÁNÍ PRŮMĚRŮ   </vt:lpstr>
      <vt:lpstr>Příklad 1: SROVNÁVÁNÍ PRŮMĚRŮ </vt:lpstr>
      <vt:lpstr>Příklad 1: SROVNÁVÁNÍ PRŮMĚRŮ   </vt:lpstr>
      <vt:lpstr>TESTOVÁNÍ STATISTICKÝCH HYPOTÉZ </vt:lpstr>
      <vt:lpstr>TESTOVÁNÍ STATISTICKÝCH HYPOTÉZ </vt:lpstr>
      <vt:lpstr>Příklad 1: SROVNÁVÁNÍ PRŮMĚRŮ    </vt:lpstr>
      <vt:lpstr>Příklad 1: SROVNÁVÁNÍ PRŮMĚRŮ    </vt:lpstr>
      <vt:lpstr>Příklad 1: SROVNÁVÁNÍ PRŮMĚRŮ    </vt:lpstr>
      <vt:lpstr>Příklad 1: SROVNÁVÁNÍ PRŮMĚRŮ    </vt:lpstr>
      <vt:lpstr>Příklad 1: SROVNÁVÁNÍ PRŮMĚRŮ   </vt:lpstr>
      <vt:lpstr>TESTOVÁNÍ STATISTICKÝCH HYPOTÉZ </vt:lpstr>
      <vt:lpstr>HLADINA VÝZNAMNOSTI</vt:lpstr>
      <vt:lpstr>Příklad 1: SROVNÁVÁNÍ PRŮMĚRŮ   </vt:lpstr>
      <vt:lpstr>TESTOVÁNÍ STATISTICKÝCH HYPOTÉZ </vt:lpstr>
      <vt:lpstr>TESTY VÝZNAMNOSTI </vt:lpstr>
      <vt:lpstr>TESTY VÝZNAMNOSTI </vt:lpstr>
      <vt:lpstr>TESTY VÝZNAMNOSTI </vt:lpstr>
      <vt:lpstr>Příklad 1: SROVNÁVÁNÍ PRŮMĚRŮ   </vt:lpstr>
      <vt:lpstr>TESTOVÁNÍ STATISTICKÝCH HYPOTÉZ </vt:lpstr>
      <vt:lpstr>PODMÍNKY PRO POUŽITÍ TESTU</vt:lpstr>
      <vt:lpstr>Příklad 1: SROVNÁVÁNÍ PRŮMĚRŮ   </vt:lpstr>
      <vt:lpstr>TESTOVÁNÍ STATISTICKÝCH HYPOTÉZ </vt:lpstr>
      <vt:lpstr>TESTOVACÍ CHARAKTERISTIKA </vt:lpstr>
      <vt:lpstr>VZDÁLENOST OD NULY</vt:lpstr>
      <vt:lpstr>VZDÁLENOST OD NULY</vt:lpstr>
      <vt:lpstr>VZDÁLENOST OD NULY</vt:lpstr>
      <vt:lpstr>ROZHODNUTÍ</vt:lpstr>
      <vt:lpstr>Příklad 1: SROVNÁVÁNÍ PRŮMĚRŮ   </vt:lpstr>
      <vt:lpstr>TESTOVÁNÍ STATISTICKÝCH HYPOTÉZ </vt:lpstr>
      <vt:lpstr>Příklad 1: SROVNÁVÁNÍ PRŮMĚRŮ   </vt:lpstr>
      <vt:lpstr>TESTOVÁNÍ STATISTICKÝCH HYPOTÉZ </vt:lpstr>
      <vt:lpstr>ZAMÍTNUTÍ A NEZAMÍNUTÍ H0</vt:lpstr>
      <vt:lpstr>ZAMÍTNUTÍ A NEZAMÍNUTÍ H0</vt:lpstr>
      <vt:lpstr>ZAMÍTNUTÍ A NEZAMÍNUTÍ H0</vt:lpstr>
      <vt:lpstr>Příklad 1: SROVNÁVÁNÍ PRŮMĚRŮ   </vt:lpstr>
      <vt:lpstr>TESTOVÁNÍ STATISTICKÝCH HYPOTÉZ </vt:lpstr>
      <vt:lpstr>Příklad: SROVNÁVÁNÍ PRŮMĚRŮ   </vt:lpstr>
      <vt:lpstr>SHRNUTÍ PŘÍKLADU</vt:lpstr>
      <vt:lpstr>  Příklad 2:  SROVNÁNÍ PRŮMĚRŮ   </vt:lpstr>
      <vt:lpstr>   Příklad 3:  SROVNÁNÍ PRAVDĚPODOBNOSTÍ    </vt:lpstr>
      <vt:lpstr>   Příklad 3:  SROVNÁNÍ PRAVDĚPODOBNOSTÍ    </vt:lpstr>
      <vt:lpstr>Příklad 2: řešení</vt:lpstr>
    </vt:vector>
  </TitlesOfParts>
  <Company>MUNI</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INDUKTIVNÍ STATISTIKA</dc:title>
  <dc:creator>lfsoc7</dc:creator>
  <cp:lastModifiedBy>Pavlína Kaňová</cp:lastModifiedBy>
  <cp:revision>120</cp:revision>
  <cp:lastPrinted>2012-11-09T09:17:53Z</cp:lastPrinted>
  <dcterms:created xsi:type="dcterms:W3CDTF">2011-11-09T20:34:02Z</dcterms:created>
  <dcterms:modified xsi:type="dcterms:W3CDTF">2012-11-12T07:00:50Z</dcterms:modified>
</cp:coreProperties>
</file>