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8" r:id="rId2"/>
    <p:sldId id="279" r:id="rId3"/>
    <p:sldId id="28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3" r:id="rId12"/>
    <p:sldId id="264" r:id="rId13"/>
    <p:sldId id="265" r:id="rId14"/>
    <p:sldId id="275" r:id="rId15"/>
    <p:sldId id="266" r:id="rId16"/>
    <p:sldId id="267" r:id="rId17"/>
    <p:sldId id="268" r:id="rId18"/>
    <p:sldId id="276" r:id="rId19"/>
    <p:sldId id="269" r:id="rId20"/>
    <p:sldId id="270" r:id="rId21"/>
    <p:sldId id="277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02" autoAdjust="0"/>
    <p:restoredTop sz="94660"/>
  </p:normalViewPr>
  <p:slideViewPr>
    <p:cSldViewPr showGuides="1">
      <p:cViewPr varScale="1">
        <p:scale>
          <a:sx n="68" d="100"/>
          <a:sy n="68" d="100"/>
        </p:scale>
        <p:origin x="-1386" y="-90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19.2.2013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19.2.2013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Cvanová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19.2.2013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19.2.2013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19.2.2013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kuhn@iba.muni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Biostatistika - cvičení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Jarkovský, L. Dušek, M. Cvanová</a:t>
            </a:r>
            <a:endParaRPr lang="cs-CZ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600" b="1" dirty="0" smtClean="0">
                <a:solidFill>
                  <a:srgbClr val="000000"/>
                </a:solidFill>
              </a:rPr>
              <a:t>Výběr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CTRL+HOME – přesunutí na levý horní roh tabulky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CTRL+END – přesunutí na pravý dolní roh tabulky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CTRL+A – výběr celého listu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 + klepnutí myší do buňky – výběr jednotlivých buněk 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myší na jinou buňku – výběr bloku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šipky – výběr sousedních buněk ve směru šipky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SHIFT+CTRL+END (HOME) – výběr do konce (začátku) oblasti dat v listu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SHIFT+CTRL+šipky – výběr souvislého řádku nebo sloupce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na objekty – výběr více objektů</a:t>
            </a:r>
          </a:p>
          <a:p>
            <a:pPr>
              <a:lnSpc>
                <a:spcPct val="90000"/>
              </a:lnSpc>
            </a:pP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b="1" dirty="0" smtClean="0">
                <a:solidFill>
                  <a:srgbClr val="000000"/>
                </a:solidFill>
              </a:rPr>
              <a:t>Kopírování a vkládání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CTRL+C – zkopírování označené oblasti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CTRL+V – vložení obsahu schránky – oblast buněk, objekt, 	data z jiné aplikace</a:t>
            </a:r>
          </a:p>
          <a:p>
            <a:pPr>
              <a:lnSpc>
                <a:spcPct val="90000"/>
              </a:lnSpc>
            </a:pPr>
            <a:r>
              <a:rPr lang="cs-CZ" sz="1600" b="1" dirty="0" smtClean="0"/>
              <a:t>Myš a okraje buňky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/>
              <a:t>Chycení myší za okraj umožňuje přesun buňky nebo bloku buněk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r>
              <a:rPr lang="cs-CZ" sz="1300" dirty="0" smtClean="0"/>
              <a:t>Při chycení čtverečku v pravém dolním rohu výběru je tažením možno vyplnit více buněk hodnotami původní buňky (ve vzorcích se mění relativní odkazy, je také možné vyplnění hodnotami ze seznamu – např. po sobě jsoucí názvy měsíců.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</p:txBody>
      </p:sp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25144"/>
            <a:ext cx="1181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4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Tipy a triky</a:t>
            </a:r>
          </a:p>
        </p:txBody>
      </p:sp>
      <p:sp>
        <p:nvSpPr>
          <p:cNvPr id="164869" name="AutoShape 5"/>
          <p:cNvSpPr>
            <a:spLocks noChangeArrowheads="1"/>
          </p:cNvSpPr>
          <p:nvPr/>
        </p:nvSpPr>
        <p:spPr bwMode="auto">
          <a:xfrm rot="10800000">
            <a:off x="6617890" y="5139481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870" name="AutoShape 6"/>
          <p:cNvSpPr>
            <a:spLocks noChangeArrowheads="1"/>
          </p:cNvSpPr>
          <p:nvPr/>
        </p:nvSpPr>
        <p:spPr bwMode="auto">
          <a:xfrm rot="-3268195">
            <a:off x="5580459" y="4562425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Ukotvení příček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Umožňuje</a:t>
            </a:r>
            <a:r>
              <a:rPr kumimoji="0" lang="cs-CZ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ukotvení libovolných řádků a sloupců pro pohodlné vkládání a prohlížení dat v tabulce 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Umožňuje </a:t>
            </a:r>
            <a:r>
              <a:rPr kumimoji="0" lang="cs-CZ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číst řádky/sloupce ze začátku tabulky i po přesunutí se dále</a:t>
            </a: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Záložka „Zobrazení“ → „Ukotvit příčky“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16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Nabízené možnosti: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příčky – ukotví řádky</a:t>
            </a:r>
            <a:br>
              <a:rPr lang="cs-CZ" sz="1400" dirty="0" smtClean="0"/>
            </a:br>
            <a:r>
              <a:rPr lang="cs-CZ" sz="1400" dirty="0" smtClean="0"/>
              <a:t>nad označenou buňkou a</a:t>
            </a:r>
            <a:br>
              <a:rPr lang="cs-CZ" sz="1400" dirty="0" smtClean="0"/>
            </a:br>
            <a:r>
              <a:rPr lang="cs-CZ" sz="1400" dirty="0" smtClean="0"/>
              <a:t>sloupce vlevo od označené</a:t>
            </a:r>
            <a:br>
              <a:rPr lang="cs-CZ" sz="1400" dirty="0" smtClean="0"/>
            </a:br>
            <a:r>
              <a:rPr lang="cs-CZ" sz="1400" dirty="0" smtClean="0"/>
              <a:t>buňky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horní řádek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první sloupec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endParaRPr lang="cs-CZ" sz="1400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! Ukotvení zrušíme opětovným</a:t>
            </a:r>
            <a:br>
              <a:rPr lang="cs-CZ" sz="1400" dirty="0" smtClean="0"/>
            </a:br>
            <a:r>
              <a:rPr lang="cs-CZ" sz="1400" dirty="0" err="1" smtClean="0"/>
              <a:t>odkliknutím</a:t>
            </a:r>
            <a:r>
              <a:rPr lang="cs-CZ" sz="1400" dirty="0" smtClean="0"/>
              <a:t> možnosti ukotvení příček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2550" t="5880" r="27551" b="67240"/>
          <a:stretch>
            <a:fillRect/>
          </a:stretch>
        </p:blipFill>
        <p:spPr bwMode="auto">
          <a:xfrm>
            <a:off x="3491880" y="2780928"/>
            <a:ext cx="54726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6675654">
            <a:off x="3958922" y="255334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6675654">
            <a:off x="6407193" y="269735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5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Databázová struktura dat v Excelu</a:t>
            </a:r>
          </a:p>
        </p:txBody>
      </p:sp>
      <p:pic>
        <p:nvPicPr>
          <p:cNvPr id="1658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349500"/>
            <a:ext cx="5040312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3" name="Text Box 4"/>
          <p:cNvSpPr txBox="1">
            <a:spLocks noChangeArrowheads="1"/>
          </p:cNvSpPr>
          <p:nvPr/>
        </p:nvSpPr>
        <p:spPr bwMode="auto">
          <a:xfrm>
            <a:off x="598488" y="3500438"/>
            <a:ext cx="15969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 dirty="0"/>
              <a:t>Jednotlivé záznamy</a:t>
            </a:r>
          </a:p>
          <a:p>
            <a:pPr eaLnBrk="0" hangingPunct="0"/>
            <a:r>
              <a:rPr kumimoji="1" lang="cs-CZ" sz="1400" b="0" i="0" dirty="0"/>
              <a:t>(taxon, </a:t>
            </a:r>
            <a:r>
              <a:rPr kumimoji="1" lang="cs-CZ" sz="1400" b="0" i="0" dirty="0" smtClean="0"/>
              <a:t>lokalita,</a:t>
            </a:r>
          </a:p>
          <a:p>
            <a:pPr eaLnBrk="0" hangingPunct="0"/>
            <a:r>
              <a:rPr kumimoji="1" lang="cs-CZ" sz="1400" b="0" i="0" dirty="0" smtClean="0"/>
              <a:t>pacient </a:t>
            </a:r>
            <a:r>
              <a:rPr kumimoji="1" lang="cs-CZ" sz="1400" b="0" i="0" dirty="0"/>
              <a:t>atd.)</a:t>
            </a:r>
          </a:p>
        </p:txBody>
      </p:sp>
      <p:sp>
        <p:nvSpPr>
          <p:cNvPr id="165894" name="Text Box 5"/>
          <p:cNvSpPr txBox="1">
            <a:spLocks noChangeArrowheads="1"/>
          </p:cNvSpPr>
          <p:nvPr/>
        </p:nvSpPr>
        <p:spPr bwMode="auto">
          <a:xfrm>
            <a:off x="1403350" y="1557338"/>
            <a:ext cx="52562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Sloupce tabulky = parametry záznamů, hlavička udává obsah sloupce – stejný údaj v celém sloupci</a:t>
            </a:r>
          </a:p>
        </p:txBody>
      </p:sp>
      <p:sp>
        <p:nvSpPr>
          <p:cNvPr id="165895" name="AutoShape 6"/>
          <p:cNvSpPr>
            <a:spLocks noChangeArrowheads="1"/>
          </p:cNvSpPr>
          <p:nvPr/>
        </p:nvSpPr>
        <p:spPr bwMode="auto">
          <a:xfrm rot="-5400000">
            <a:off x="2483644" y="3572669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6" name="AutoShape 7"/>
          <p:cNvSpPr>
            <a:spLocks noChangeArrowheads="1"/>
          </p:cNvSpPr>
          <p:nvPr/>
        </p:nvSpPr>
        <p:spPr bwMode="auto">
          <a:xfrm rot="-2869255">
            <a:off x="2412207" y="3861593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7" name="AutoShape 8"/>
          <p:cNvSpPr>
            <a:spLocks noChangeArrowheads="1"/>
          </p:cNvSpPr>
          <p:nvPr/>
        </p:nvSpPr>
        <p:spPr bwMode="auto">
          <a:xfrm>
            <a:off x="3276600" y="213360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8" name="AutoShape 9"/>
          <p:cNvSpPr>
            <a:spLocks noChangeArrowheads="1"/>
          </p:cNvSpPr>
          <p:nvPr/>
        </p:nvSpPr>
        <p:spPr bwMode="auto">
          <a:xfrm>
            <a:off x="4140200" y="213360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Slouží k usnadnění zadávání dat do databázových tabulek</a:t>
            </a:r>
          </a:p>
          <a:p>
            <a:r>
              <a:rPr lang="cs-CZ" sz="1600" dirty="0" smtClean="0"/>
              <a:t>Načítá automaticky hlavičky sloupců jako zadávané položky</a:t>
            </a:r>
          </a:p>
        </p:txBody>
      </p:sp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908300"/>
            <a:ext cx="2328862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3708400" y="5300663"/>
            <a:ext cx="1338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 dirty="0"/>
              <a:t>Názvy sloupců</a:t>
            </a: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4140200" y="5734050"/>
            <a:ext cx="2774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Obsah dané buňky - editovatelný</a:t>
            </a:r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6659563" y="2565400"/>
            <a:ext cx="1258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Nový záznam</a:t>
            </a:r>
          </a:p>
        </p:txBody>
      </p:sp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7019925" y="4724400"/>
            <a:ext cx="1160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Vyhledávání</a:t>
            </a:r>
          </a:p>
        </p:txBody>
      </p:sp>
      <p:sp>
        <p:nvSpPr>
          <p:cNvPr id="166922" name="AutoShape 10"/>
          <p:cNvSpPr>
            <a:spLocks noChangeArrowheads="1"/>
          </p:cNvSpPr>
          <p:nvPr/>
        </p:nvSpPr>
        <p:spPr bwMode="auto">
          <a:xfrm rot="-5400000">
            <a:off x="3671888" y="3033713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6923" name="AutoShape 11"/>
          <p:cNvSpPr>
            <a:spLocks noChangeArrowheads="1"/>
          </p:cNvSpPr>
          <p:nvPr/>
        </p:nvSpPr>
        <p:spPr bwMode="auto">
          <a:xfrm rot="3564084">
            <a:off x="6767513" y="267335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6924" name="AutoShape 12"/>
          <p:cNvSpPr>
            <a:spLocks noChangeArrowheads="1"/>
          </p:cNvSpPr>
          <p:nvPr/>
        </p:nvSpPr>
        <p:spPr bwMode="auto">
          <a:xfrm rot="-8854007">
            <a:off x="6443663" y="4581525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6925" name="AutoShape 13"/>
          <p:cNvSpPr>
            <a:spLocks noChangeArrowheads="1"/>
          </p:cNvSpPr>
          <p:nvPr/>
        </p:nvSpPr>
        <p:spPr bwMode="auto">
          <a:xfrm rot="-5400000">
            <a:off x="4823619" y="5122069"/>
            <a:ext cx="1008062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692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565400"/>
            <a:ext cx="2665412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34595" y="2041103"/>
            <a:ext cx="232082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844824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Aplikaci automaticky zadávaného formuláře je nutné aktivovat</a:t>
            </a:r>
          </a:p>
          <a:p>
            <a:pPr lvl="1"/>
            <a:r>
              <a:rPr lang="cs-CZ" sz="1400" dirty="0" smtClean="0"/>
              <a:t>„Tlačítko Office“			 → „Možnosti aplikace Excel“</a:t>
            </a:r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Automatický zadávací formulář spustíme pomocí nové ikonky na panelu nástrojů Rychlý přístup; dále stejné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195862" y="1321023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sp>
        <p:nvSpPr>
          <p:cNvPr id="18" name="Šipka doprava 17"/>
          <p:cNvSpPr/>
          <p:nvPr/>
        </p:nvSpPr>
        <p:spPr>
          <a:xfrm>
            <a:off x="1835696" y="198884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21525" t="27720" r="17051" b="30281"/>
          <a:stretch>
            <a:fillRect/>
          </a:stretch>
        </p:blipFill>
        <p:spPr bwMode="auto">
          <a:xfrm>
            <a:off x="359532" y="2348880"/>
            <a:ext cx="7740860" cy="330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ipka doprava 10"/>
          <p:cNvSpPr/>
          <p:nvPr/>
        </p:nvSpPr>
        <p:spPr>
          <a:xfrm rot="7532543">
            <a:off x="1329090" y="348752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 rot="8082225">
            <a:off x="3144553" y="301947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 rot="8082225">
            <a:off x="3432585" y="398253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2782467">
            <a:off x="4356000" y="362387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 rot="2837020">
            <a:off x="6526103" y="506512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 l="31366" t="5040" r="53934" b="89920"/>
          <a:stretch>
            <a:fillRect/>
          </a:stretch>
        </p:blipFill>
        <p:spPr bwMode="auto">
          <a:xfrm>
            <a:off x="2195736" y="5904000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Šipka doprava 16"/>
          <p:cNvSpPr/>
          <p:nvPr/>
        </p:nvSpPr>
        <p:spPr>
          <a:xfrm rot="10800000">
            <a:off x="3995936" y="594928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00338" y="2781300"/>
            <a:ext cx="3348037" cy="2238375"/>
            <a:chOff x="476" y="1434"/>
            <a:chExt cx="2109" cy="1410"/>
          </a:xfrm>
        </p:grpSpPr>
        <p:pic>
          <p:nvPicPr>
            <p:cNvPr id="16795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" y="1434"/>
              <a:ext cx="2109" cy="1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7952" name="Rectangle 6"/>
            <p:cNvSpPr>
              <a:spLocks noChangeArrowheads="1"/>
            </p:cNvSpPr>
            <p:nvPr/>
          </p:nvSpPr>
          <p:spPr bwMode="auto">
            <a:xfrm>
              <a:off x="494" y="1543"/>
              <a:ext cx="499" cy="129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167950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437063"/>
            <a:ext cx="36449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79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Automatické seznamy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Vytváří se z hodnot buněk v daném sloupci a umožňují vložit hodnotu výběrem ze seznamu již zadaných hodnot – usnadnění zadávání</a:t>
            </a:r>
          </a:p>
          <a:p>
            <a:endParaRPr lang="cs-CZ" sz="1600" dirty="0" smtClean="0"/>
          </a:p>
        </p:txBody>
      </p:sp>
      <p:sp>
        <p:nvSpPr>
          <p:cNvPr id="167942" name="AutoShape 9"/>
          <p:cNvSpPr>
            <a:spLocks noChangeArrowheads="1"/>
          </p:cNvSpPr>
          <p:nvPr/>
        </p:nvSpPr>
        <p:spPr bwMode="auto">
          <a:xfrm rot="-5400000">
            <a:off x="3563144" y="4941094"/>
            <a:ext cx="288925" cy="1439863"/>
          </a:xfrm>
          <a:prstGeom prst="downArrow">
            <a:avLst>
              <a:gd name="adj1" fmla="val 50000"/>
              <a:gd name="adj2" fmla="val 1245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cxnSp>
        <p:nvCxnSpPr>
          <p:cNvPr id="167943" name="AutoShape 10"/>
          <p:cNvCxnSpPr>
            <a:cxnSpLocks noChangeShapeType="1"/>
            <a:endCxn id="167952" idx="0"/>
          </p:cNvCxnSpPr>
          <p:nvPr/>
        </p:nvCxnSpPr>
        <p:spPr bwMode="auto">
          <a:xfrm rot="-5400000">
            <a:off x="2124869" y="2442369"/>
            <a:ext cx="488950" cy="1512888"/>
          </a:xfrm>
          <a:prstGeom prst="bentConnector3">
            <a:avLst>
              <a:gd name="adj1" fmla="val 181815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67944" name="AutoShape 11"/>
          <p:cNvCxnSpPr>
            <a:cxnSpLocks noChangeShapeType="1"/>
            <a:stCxn id="167952" idx="2"/>
          </p:cNvCxnSpPr>
          <p:nvPr/>
        </p:nvCxnSpPr>
        <p:spPr bwMode="auto">
          <a:xfrm rot="16200000" flipH="1">
            <a:off x="3797300" y="4341813"/>
            <a:ext cx="319088" cy="1662112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67945" name="Text Box 12"/>
          <p:cNvSpPr txBox="1">
            <a:spLocks noChangeArrowheads="1"/>
          </p:cNvSpPr>
          <p:nvPr/>
        </p:nvSpPr>
        <p:spPr bwMode="auto">
          <a:xfrm>
            <a:off x="3348038" y="2349500"/>
            <a:ext cx="418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Sloupec z nějž je seznam vytvořen a pro který platí</a:t>
            </a:r>
          </a:p>
        </p:txBody>
      </p:sp>
      <p:sp>
        <p:nvSpPr>
          <p:cNvPr id="167946" name="AutoShape 13"/>
          <p:cNvSpPr>
            <a:spLocks noChangeArrowheads="1"/>
          </p:cNvSpPr>
          <p:nvPr/>
        </p:nvSpPr>
        <p:spPr bwMode="auto">
          <a:xfrm rot="2875847">
            <a:off x="3311525" y="2601913"/>
            <a:ext cx="288925" cy="647700"/>
          </a:xfrm>
          <a:prstGeom prst="downArrow">
            <a:avLst>
              <a:gd name="adj1" fmla="val 50000"/>
              <a:gd name="adj2" fmla="val 56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7947" name="Text Box 14"/>
          <p:cNvSpPr txBox="1">
            <a:spLocks noChangeArrowheads="1"/>
          </p:cNvSpPr>
          <p:nvPr/>
        </p:nvSpPr>
        <p:spPr bwMode="auto">
          <a:xfrm>
            <a:off x="6588125" y="3632200"/>
            <a:ext cx="1968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Buňka, do níž se vloží </a:t>
            </a:r>
          </a:p>
          <a:p>
            <a:pPr eaLnBrk="0" hangingPunct="0"/>
            <a:r>
              <a:rPr kumimoji="1" lang="cs-CZ" sz="1400" b="0" i="0"/>
              <a:t>vybraná hodnota</a:t>
            </a:r>
          </a:p>
        </p:txBody>
      </p:sp>
      <p:sp>
        <p:nvSpPr>
          <p:cNvPr id="167948" name="AutoShape 15"/>
          <p:cNvSpPr>
            <a:spLocks noChangeArrowheads="1"/>
          </p:cNvSpPr>
          <p:nvPr/>
        </p:nvSpPr>
        <p:spPr bwMode="auto">
          <a:xfrm rot="2875847">
            <a:off x="6623050" y="4113213"/>
            <a:ext cx="288925" cy="647700"/>
          </a:xfrm>
          <a:prstGeom prst="downArrow">
            <a:avLst>
              <a:gd name="adj1" fmla="val 50000"/>
              <a:gd name="adj2" fmla="val 56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7949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443288"/>
            <a:ext cx="2433637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896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Automatická kontrola dat</a:t>
            </a: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Umožňuje ověřit typ, rozsah nebo povolit pouze určitý seznam hodnot zadávaných do sloupce databázové tabulky</a:t>
            </a:r>
          </a:p>
        </p:txBody>
      </p:sp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2224" y="2564086"/>
            <a:ext cx="38862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1261838" y="4292873"/>
            <a:ext cx="2765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Co je povoleno – definiční obory </a:t>
            </a:r>
          </a:p>
          <a:p>
            <a:pPr defTabSz="1095375" eaLnBrk="0" hangingPunct="0"/>
            <a:r>
              <a:rPr kumimoji="1" lang="cs-CZ" sz="1400" b="0" i="0"/>
              <a:t>čísel, seznamy, vzorce atd.</a:t>
            </a:r>
          </a:p>
        </p:txBody>
      </p:sp>
      <p:sp>
        <p:nvSpPr>
          <p:cNvPr id="168967" name="AutoShape 7"/>
          <p:cNvSpPr>
            <a:spLocks noChangeArrowheads="1"/>
          </p:cNvSpPr>
          <p:nvPr/>
        </p:nvSpPr>
        <p:spPr bwMode="auto">
          <a:xfrm rot="-2027054">
            <a:off x="3710061" y="3835673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2125736" y="5085036"/>
            <a:ext cx="2025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Rozsahy hodnot, </a:t>
            </a:r>
          </a:p>
          <a:p>
            <a:pPr eaLnBrk="0" hangingPunct="0"/>
            <a:r>
              <a:rPr kumimoji="1" lang="cs-CZ" sz="1400" b="0" i="0"/>
              <a:t>načtení seznamů apod.</a:t>
            </a:r>
          </a:p>
        </p:txBody>
      </p:sp>
      <p:sp>
        <p:nvSpPr>
          <p:cNvPr id="168969" name="AutoShape 9"/>
          <p:cNvSpPr>
            <a:spLocks noChangeArrowheads="1"/>
          </p:cNvSpPr>
          <p:nvPr/>
        </p:nvSpPr>
        <p:spPr bwMode="auto">
          <a:xfrm rot="-2027054">
            <a:off x="3710061" y="4797698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5438849" y="2060848"/>
            <a:ext cx="216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komunikace s uživatelem</a:t>
            </a:r>
          </a:p>
        </p:txBody>
      </p:sp>
      <p:sp>
        <p:nvSpPr>
          <p:cNvPr id="168971" name="AutoShape 11"/>
          <p:cNvSpPr>
            <a:spLocks noChangeArrowheads="1"/>
          </p:cNvSpPr>
          <p:nvPr/>
        </p:nvSpPr>
        <p:spPr bwMode="auto">
          <a:xfrm rot="7943226">
            <a:off x="5583311" y="2565673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72" name="AutoShape 12"/>
          <p:cNvSpPr>
            <a:spLocks noChangeArrowheads="1"/>
          </p:cNvSpPr>
          <p:nvPr/>
        </p:nvSpPr>
        <p:spPr bwMode="auto">
          <a:xfrm rot="3376192">
            <a:off x="6373886" y="2565673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897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204864"/>
            <a:ext cx="2303463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délník 14"/>
          <p:cNvSpPr/>
          <p:nvPr/>
        </p:nvSpPr>
        <p:spPr>
          <a:xfrm>
            <a:off x="179512" y="6381328"/>
            <a:ext cx="878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 l="36749" t="61319" r="32801" b="25241"/>
          <a:stretch>
            <a:fillRect/>
          </a:stretch>
        </p:blipFill>
        <p:spPr bwMode="auto">
          <a:xfrm>
            <a:off x="251520" y="5705872"/>
            <a:ext cx="41764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79512" y="5013176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sp>
        <p:nvSpPr>
          <p:cNvPr id="17" name="Šipka doprava 16"/>
          <p:cNvSpPr/>
          <p:nvPr/>
        </p:nvSpPr>
        <p:spPr>
          <a:xfrm rot="7896387">
            <a:off x="547741" y="549843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smtClean="0"/>
              <a:t>Skupiny hodnot zachovávající logické pořadí, některé jsou zabudované (např. dny v týdnu, měsíce v roce), další je možné uživatelsky vytvořit, slouží pro účely řazení a automatického vyplňování dat</a:t>
            </a:r>
          </a:p>
        </p:txBody>
      </p:sp>
      <p:pic>
        <p:nvPicPr>
          <p:cNvPr id="169989" name="Picture 4" descr="moznost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924175"/>
            <a:ext cx="20701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924175"/>
            <a:ext cx="4684713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91" name="AutoShape 6"/>
          <p:cNvSpPr>
            <a:spLocks noChangeArrowheads="1"/>
          </p:cNvSpPr>
          <p:nvPr/>
        </p:nvSpPr>
        <p:spPr bwMode="auto">
          <a:xfrm>
            <a:off x="2771775" y="3716338"/>
            <a:ext cx="827088" cy="325437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2" name="Text Box 7"/>
          <p:cNvSpPr txBox="1">
            <a:spLocks noChangeArrowheads="1"/>
          </p:cNvSpPr>
          <p:nvPr/>
        </p:nvSpPr>
        <p:spPr bwMode="auto">
          <a:xfrm>
            <a:off x="3492500" y="5661025"/>
            <a:ext cx="2578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Výběr buněk pro nový seznam</a:t>
            </a:r>
          </a:p>
        </p:txBody>
      </p:sp>
      <p:sp>
        <p:nvSpPr>
          <p:cNvPr id="169993" name="AutoShape 8"/>
          <p:cNvSpPr>
            <a:spLocks noChangeArrowheads="1"/>
          </p:cNvSpPr>
          <p:nvPr/>
        </p:nvSpPr>
        <p:spPr bwMode="auto">
          <a:xfrm rot="-1721776">
            <a:off x="6011863" y="5300663"/>
            <a:ext cx="1296987" cy="204787"/>
          </a:xfrm>
          <a:prstGeom prst="rightArrow">
            <a:avLst>
              <a:gd name="adj1" fmla="val 50000"/>
              <a:gd name="adj2" fmla="val 1583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4" name="Text Box 9"/>
          <p:cNvSpPr txBox="1">
            <a:spLocks noChangeArrowheads="1"/>
          </p:cNvSpPr>
          <p:nvPr/>
        </p:nvSpPr>
        <p:spPr bwMode="auto">
          <a:xfrm>
            <a:off x="6300788" y="5949950"/>
            <a:ext cx="2193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Načtení nového seznamu</a:t>
            </a:r>
          </a:p>
        </p:txBody>
      </p:sp>
      <p:sp>
        <p:nvSpPr>
          <p:cNvPr id="169995" name="AutoShape 10"/>
          <p:cNvSpPr>
            <a:spLocks noChangeArrowheads="1"/>
          </p:cNvSpPr>
          <p:nvPr/>
        </p:nvSpPr>
        <p:spPr bwMode="auto">
          <a:xfrm rot="-5400000">
            <a:off x="7488238" y="5451475"/>
            <a:ext cx="750887" cy="246063"/>
          </a:xfrm>
          <a:prstGeom prst="rightArrow">
            <a:avLst>
              <a:gd name="adj1" fmla="val 50000"/>
              <a:gd name="adj2" fmla="val 762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6" name="Oval 11"/>
          <p:cNvSpPr>
            <a:spLocks noChangeArrowheads="1"/>
          </p:cNvSpPr>
          <p:nvPr/>
        </p:nvSpPr>
        <p:spPr bwMode="auto">
          <a:xfrm>
            <a:off x="6588125" y="3141663"/>
            <a:ext cx="1295400" cy="358775"/>
          </a:xfrm>
          <a:prstGeom prst="ellips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7" name="Text Box 12"/>
          <p:cNvSpPr txBox="1">
            <a:spLocks noChangeArrowheads="1"/>
          </p:cNvSpPr>
          <p:nvPr/>
        </p:nvSpPr>
        <p:spPr bwMode="auto">
          <a:xfrm>
            <a:off x="3635375" y="2420938"/>
            <a:ext cx="1654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Existující seznamy</a:t>
            </a:r>
          </a:p>
        </p:txBody>
      </p:sp>
      <p:sp>
        <p:nvSpPr>
          <p:cNvPr id="169998" name="AutoShape 13"/>
          <p:cNvSpPr>
            <a:spLocks noChangeArrowheads="1"/>
          </p:cNvSpPr>
          <p:nvPr/>
        </p:nvSpPr>
        <p:spPr bwMode="auto">
          <a:xfrm rot="5400000">
            <a:off x="3888581" y="3177382"/>
            <a:ext cx="1008063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34595" y="2257127"/>
            <a:ext cx="232082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lvl="1"/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Vlastní seznamy dále stejné (viz předchozí slide)</a:t>
            </a:r>
            <a:endParaRPr lang="cs-CZ" sz="1400" dirty="0" smtClean="0">
              <a:solidFill>
                <a:srgbClr val="646B86"/>
              </a:solidFill>
            </a:endParaRPr>
          </a:p>
          <a:p>
            <a:endParaRPr lang="cs-CZ" sz="1600" dirty="0" smtClean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195862" y="1321023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628800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>
            <a:off x="1835696" y="177281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6800" r="31226" b="53801"/>
          <a:stretch>
            <a:fillRect/>
          </a:stretch>
        </p:blipFill>
        <p:spPr bwMode="auto">
          <a:xfrm>
            <a:off x="323528" y="2564904"/>
            <a:ext cx="64807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prava 19"/>
          <p:cNvSpPr/>
          <p:nvPr/>
        </p:nvSpPr>
        <p:spPr>
          <a:xfrm rot="7532543">
            <a:off x="1113067" y="269543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 rot="8082225">
            <a:off x="6240899" y="463061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410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Řazení dat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smtClean="0"/>
              <a:t>Řazení dat je nejjednodušším způsobem jejich zpřehlednění, užitečným hlavně u menších/výsledkových tabulek</a:t>
            </a:r>
          </a:p>
          <a:p>
            <a:endParaRPr lang="cs-CZ" sz="1600" smtClean="0"/>
          </a:p>
          <a:p>
            <a:pPr lvl="1">
              <a:buFont typeface="Wingdings" pitchFamily="2" charset="2"/>
              <a:buNone/>
            </a:pPr>
            <a:r>
              <a:rPr lang="cs-CZ" sz="1300" smtClean="0"/>
              <a:t>	Zkontrolujte, zda seřazení nezničí vazby mezi buňkami = kontrola oblasti, kterou řadíte.</a:t>
            </a:r>
          </a:p>
          <a:p>
            <a:pPr lvl="1">
              <a:buFont typeface="Wingdings" pitchFamily="2" charset="2"/>
              <a:buNone/>
            </a:pPr>
            <a:endParaRPr lang="cs-CZ" sz="130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95288" y="2260600"/>
          <a:ext cx="495300" cy="447675"/>
        </p:xfrm>
        <a:graphic>
          <a:graphicData uri="http://schemas.openxmlformats.org/presentationml/2006/ole">
            <p:oleObj spid="_x0000_s1026" name="Visio" r:id="rId3" imgW="495148" imgH="448170" progId="">
              <p:embed/>
            </p:oleObj>
          </a:graphicData>
        </a:graphic>
      </p:graphicFrame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370263"/>
            <a:ext cx="26003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6011863" y="4903788"/>
            <a:ext cx="2771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Využít první řádek oblasti jako záhlaví</a:t>
            </a: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250825" y="5516563"/>
            <a:ext cx="26654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Další možnosti – řazení řádků, řazení podle seznamu</a:t>
            </a:r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3563938" y="2943225"/>
            <a:ext cx="1465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Podle čeho řadit</a:t>
            </a:r>
          </a:p>
        </p:txBody>
      </p:sp>
      <p:sp>
        <p:nvSpPr>
          <p:cNvPr id="4106" name="Text Box 9"/>
          <p:cNvSpPr txBox="1">
            <a:spLocks noChangeArrowheads="1"/>
          </p:cNvSpPr>
          <p:nvPr/>
        </p:nvSpPr>
        <p:spPr bwMode="auto">
          <a:xfrm>
            <a:off x="6156325" y="3679825"/>
            <a:ext cx="2987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Směr řazení – vzestupně, </a:t>
            </a:r>
          </a:p>
          <a:p>
            <a:pPr eaLnBrk="0" hangingPunct="0"/>
            <a:r>
              <a:rPr kumimoji="1" lang="cs-CZ" sz="1400" b="0" i="0"/>
              <a:t>sestupně</a:t>
            </a: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2305050" y="3730625"/>
            <a:ext cx="827088" cy="325438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5400000">
            <a:off x="4087813" y="3444875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10800000">
            <a:off x="5435600" y="3822700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10290664">
            <a:off x="4210050" y="5173663"/>
            <a:ext cx="1800225" cy="215900"/>
          </a:xfrm>
          <a:prstGeom prst="rightArrow">
            <a:avLst>
              <a:gd name="adj1" fmla="val 50000"/>
              <a:gd name="adj2" fmla="val 20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2771775" y="5734050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336925"/>
            <a:ext cx="187325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Organizační věci 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1844824"/>
            <a:ext cx="79928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Kontakt : </a:t>
            </a:r>
            <a:r>
              <a:rPr lang="cs-CZ" sz="2400" dirty="0" err="1" smtClean="0">
                <a:hlinkClick r:id="rId2"/>
              </a:rPr>
              <a:t>kuhn</a:t>
            </a:r>
            <a:r>
              <a:rPr lang="cs-CZ" sz="2400" dirty="0" smtClean="0">
                <a:hlinkClick r:id="rId2"/>
              </a:rPr>
              <a:t>@</a:t>
            </a:r>
            <a:r>
              <a:rPr lang="cs-CZ" sz="2400" dirty="0" err="1" smtClean="0">
                <a:hlinkClick r:id="rId2"/>
              </a:rPr>
              <a:t>iba.muni.cz</a:t>
            </a:r>
            <a:endParaRPr lang="cs-CZ" sz="2400" dirty="0" smtClean="0"/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 materiály v </a:t>
            </a:r>
            <a:r>
              <a:rPr lang="cs-CZ" sz="2400" dirty="0" err="1" smtClean="0"/>
              <a:t>ISu</a:t>
            </a:r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400" b="1" dirty="0" smtClean="0"/>
              <a:t>Zápočet</a:t>
            </a:r>
            <a:r>
              <a:rPr lang="cs-CZ" sz="24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Možné </a:t>
            </a:r>
            <a:r>
              <a:rPr lang="cs-CZ" b="1" dirty="0" smtClean="0"/>
              <a:t>dvě (neomluvené)</a:t>
            </a:r>
            <a:r>
              <a:rPr lang="cs-CZ" dirty="0" smtClean="0"/>
              <a:t> absence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(Úkoly během semestru – ještě si rozmyslím)</a:t>
            </a:r>
          </a:p>
          <a:p>
            <a:pPr lvl="1">
              <a:buFont typeface="Arial" pitchFamily="34" charset="0"/>
              <a:buChar char="•"/>
            </a:pPr>
            <a:endParaRPr lang="cs-CZ" dirty="0" smtClean="0"/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Závěrečná písemka </a:t>
            </a:r>
          </a:p>
          <a:p>
            <a:pPr lvl="2">
              <a:buFont typeface="Arial" pitchFamily="34" charset="0"/>
              <a:buChar char="•"/>
            </a:pPr>
            <a:r>
              <a:rPr lang="cs-CZ" dirty="0" smtClean="0"/>
              <a:t> Zpracování daných úloh v softwaru STATISTICA</a:t>
            </a:r>
          </a:p>
          <a:p>
            <a:pPr lvl="2">
              <a:buFont typeface="Arial" pitchFamily="34" charset="0"/>
              <a:buChar char="•"/>
            </a:pPr>
            <a:r>
              <a:rPr lang="cs-CZ" dirty="0" smtClean="0"/>
              <a:t> Pár testových otázek</a:t>
            </a:r>
          </a:p>
          <a:p>
            <a:pPr lvl="2"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Pomocí automatického filtru je snadné vybírat úseky dat pro další zpracování na základě hodnot ve sloupcích databázové tabulky, výběr je možný i podle více sloupců (např. určitá skupina pacientů)</a:t>
            </a:r>
          </a:p>
          <a:p>
            <a:r>
              <a:rPr lang="cs-CZ" sz="1600" dirty="0" smtClean="0"/>
              <a:t>Funkce automaticky rozezná hlavičky sloupců v souvislé oblasti buněk</a:t>
            </a:r>
          </a:p>
          <a:p>
            <a:r>
              <a:rPr lang="cs-CZ" sz="1600" dirty="0" smtClean="0"/>
              <a:t>U sloupců použitých pro filtraci jsou rozbalovací seznamy zbarveny modře</a:t>
            </a:r>
          </a:p>
          <a:p>
            <a:r>
              <a:rPr lang="cs-CZ" sz="1600" b="1" u="sng" dirty="0" smtClean="0">
                <a:solidFill>
                  <a:srgbClr val="CC0000"/>
                </a:solidFill>
              </a:rPr>
              <a:t>Výhodné pro čištění dat (vyhledávání překlepů, kombinace textu a čísel)</a:t>
            </a:r>
          </a:p>
        </p:txBody>
      </p:sp>
      <p:sp>
        <p:nvSpPr>
          <p:cNvPr id="171013" name="AutoShape 6"/>
          <p:cNvSpPr>
            <a:spLocks noChangeArrowheads="1"/>
          </p:cNvSpPr>
          <p:nvPr/>
        </p:nvSpPr>
        <p:spPr bwMode="auto">
          <a:xfrm>
            <a:off x="3563938" y="4313238"/>
            <a:ext cx="827087" cy="325437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6084888" y="3284538"/>
            <a:ext cx="2055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Výběr hodnot pro filtraci</a:t>
            </a:r>
          </a:p>
        </p:txBody>
      </p:sp>
      <p:sp>
        <p:nvSpPr>
          <p:cNvPr id="171015" name="AutoShape 8"/>
          <p:cNvSpPr>
            <a:spLocks noChangeArrowheads="1"/>
          </p:cNvSpPr>
          <p:nvPr/>
        </p:nvSpPr>
        <p:spPr bwMode="auto">
          <a:xfrm rot="5400000">
            <a:off x="6228556" y="4183857"/>
            <a:ext cx="1331913" cy="254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1016" name="Text Box 9"/>
          <p:cNvSpPr txBox="1">
            <a:spLocks noChangeArrowheads="1"/>
          </p:cNvSpPr>
          <p:nvPr/>
        </p:nvSpPr>
        <p:spPr bwMode="auto">
          <a:xfrm>
            <a:off x="1763713" y="5530850"/>
            <a:ext cx="2390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Rozbalení seznamu hodnot </a:t>
            </a:r>
          </a:p>
          <a:p>
            <a:pPr defTabSz="1095375" eaLnBrk="0" hangingPunct="0"/>
            <a:r>
              <a:rPr kumimoji="1" lang="cs-CZ" sz="1400" b="0" i="0"/>
              <a:t>nalezených ve sloupci</a:t>
            </a:r>
          </a:p>
        </p:txBody>
      </p:sp>
      <p:sp>
        <p:nvSpPr>
          <p:cNvPr id="171017" name="AutoShape 10"/>
          <p:cNvSpPr>
            <a:spLocks noChangeArrowheads="1"/>
          </p:cNvSpPr>
          <p:nvPr/>
        </p:nvSpPr>
        <p:spPr bwMode="auto">
          <a:xfrm rot="-1455465">
            <a:off x="4103688" y="5132388"/>
            <a:ext cx="1331912" cy="254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71018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736975"/>
            <a:ext cx="3529012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9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736975"/>
            <a:ext cx="30972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Automatické dokončování hodnot buněk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Vhodné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 textová pole; následně není nutné vypisovat celé slovo či slovní spojení, ale jen zvolit nabízené, již dříve použité slovo či slovní spojení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baseline="0" dirty="0" smtClean="0"/>
              <a:t>Automatické</a:t>
            </a:r>
            <a:r>
              <a:rPr lang="cs-CZ" sz="1600" dirty="0" smtClean="0"/>
              <a:t> dokončování hodnot buněk je nutné nastavit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70000"/>
              <a:buFont typeface="Wingdings" pitchFamily="2" charset="2"/>
              <a:buChar char=""/>
            </a:pPr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1600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kumimoji="0" lang="cs-CZ" sz="1600" b="1" i="0" u="sng" strike="noStrike" kern="120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2420888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prava 5"/>
          <p:cNvSpPr/>
          <p:nvPr/>
        </p:nvSpPr>
        <p:spPr>
          <a:xfrm>
            <a:off x="1835696" y="256490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0080" r="20201" b="51280"/>
          <a:stretch>
            <a:fillRect/>
          </a:stretch>
        </p:blipFill>
        <p:spPr bwMode="auto">
          <a:xfrm>
            <a:off x="539552" y="2996952"/>
            <a:ext cx="79928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ipka doprava 7"/>
          <p:cNvSpPr/>
          <p:nvPr/>
        </p:nvSpPr>
        <p:spPr>
          <a:xfrm rot="7532543">
            <a:off x="1545114" y="413559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2267744" y="592200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50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arenR"/>
              <a:tabLst/>
              <a:defRPr/>
            </a:pPr>
            <a:r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Excel – ukladanie a základné spracovanie dát.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arenR"/>
              <a:tabLst/>
              <a:defRPr/>
            </a:pPr>
            <a:r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Excel – popisné štatistiky a funkcie,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kontingen</a:t>
            </a:r>
            <a:r>
              <a:rPr kumimoji="0" lang="sk-SK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čné tabuľky.</a:t>
            </a: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arenR"/>
              <a:tabLst/>
              <a:defRPr/>
            </a:pPr>
            <a:r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Excel – kontingenčné tabuľky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grafy</a:t>
            </a:r>
            <a:r>
              <a:rPr kumimoji="0" lang="sk-SK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arenR"/>
              <a:tabLst/>
              <a:defRPr/>
            </a:pPr>
            <a:r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 – inštalácia, zoznámenie a teória testovania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arenR"/>
              <a:tabLst/>
              <a:defRPr/>
            </a:pPr>
            <a:r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 – teória, grafy a tabuľky četností.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arenR"/>
              <a:tabLst/>
              <a:defRPr/>
            </a:pPr>
            <a:r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 – testy normality, jednovýberový t-test.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arenR"/>
              <a:tabLst/>
              <a:defRPr/>
            </a:pPr>
            <a:r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 – dvojvýberový a ne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párový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t-test, neparametrické alternatívy</a:t>
            </a:r>
            <a:r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arenR"/>
              <a:tabLst/>
              <a:defRPr/>
            </a:pPr>
            <a:r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 – kontingenčná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sk-SK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štvorpoľná</a:t>
            </a:r>
            <a:r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tabuľka, test dobrej zhody.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arenR"/>
              <a:tabLst/>
              <a:defRPr/>
            </a:pPr>
            <a:r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 – ANOVA a korelácia.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arenR"/>
              <a:tabLst/>
              <a:defRPr/>
            </a:pPr>
            <a:r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 – opakovanie.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arenR"/>
              <a:tabLst/>
              <a:defRPr/>
            </a:pPr>
            <a:endParaRPr kumimoji="0" lang="cs-CZ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arenR"/>
              <a:tabLst/>
              <a:defRPr/>
            </a:pPr>
            <a:endParaRPr kumimoji="0" lang="cs-CZ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7165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Klíčový význam korektního uložení získaných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Pravidla pro ukládání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Čištění dat před analýzou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55625"/>
            <a:ext cx="7772400" cy="731838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I. Příprava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Anotace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Současná statistická analýza se neobejde bez zpracování dat pomocí statistických software. Předpokladem úspěchu je správné uložení dat ve formě „databázové“ tabulky umožňující jejich zpracování v libovolné aplikaci.</a:t>
            </a:r>
          </a:p>
          <a:p>
            <a:r>
              <a:rPr lang="cs-CZ" dirty="0" smtClean="0"/>
              <a:t>Neméně důležité je věnovat pozornost čištění dat předcházející vlastní analýze. Každá chyba, která vznikne nebo není nalezeno ve fázi přípravy dat se promítne do všech dalších kroků a může zapříčinit neplatnost výsledků a nutnost opakování analýzy.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82688"/>
            <a:ext cx="8382000" cy="54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2057400" cy="3365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Parametry (znaky)</a:t>
            </a:r>
          </a:p>
        </p:txBody>
      </p:sp>
      <p:sp>
        <p:nvSpPr>
          <p:cNvPr id="233477" name="Line 5"/>
          <p:cNvSpPr>
            <a:spLocks noChangeShapeType="1"/>
          </p:cNvSpPr>
          <p:nvPr/>
        </p:nvSpPr>
        <p:spPr bwMode="auto">
          <a:xfrm>
            <a:off x="6553200" y="762000"/>
            <a:ext cx="609600" cy="1524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478" name="AutoShape 6"/>
          <p:cNvSpPr>
            <a:spLocks noChangeArrowheads="1"/>
          </p:cNvSpPr>
          <p:nvPr/>
        </p:nvSpPr>
        <p:spPr bwMode="auto">
          <a:xfrm>
            <a:off x="3200400" y="80645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 rot="10800000">
            <a:off x="152400" y="1295400"/>
            <a:ext cx="428625" cy="1447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Opakování</a:t>
            </a:r>
          </a:p>
        </p:txBody>
      </p:sp>
      <p:sp>
        <p:nvSpPr>
          <p:cNvPr id="233480" name="AutoShape 8"/>
          <p:cNvSpPr>
            <a:spLocks noChangeArrowheads="1"/>
          </p:cNvSpPr>
          <p:nvPr/>
        </p:nvSpPr>
        <p:spPr bwMode="auto">
          <a:xfrm rot="5428150">
            <a:off x="-739775" y="415290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3" name="Rectangle 9"/>
          <p:cNvSpPr>
            <a:spLocks/>
          </p:cNvSpPr>
          <p:nvPr/>
        </p:nvSpPr>
        <p:spPr bwMode="auto">
          <a:xfrm>
            <a:off x="301625" y="-26988"/>
            <a:ext cx="8534400" cy="75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300" b="1">
                <a:solidFill>
                  <a:srgbClr val="7B9899"/>
                </a:solidFill>
                <a:cs typeface="Arial" pitchFamily="34" charset="0"/>
              </a:rPr>
              <a:t>DATA – ukázka uspořádání datového souboru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52563"/>
            <a:ext cx="8507412" cy="4637087"/>
          </a:xfrm>
          <a:noFill/>
        </p:spPr>
        <p:txBody>
          <a:bodyPr/>
          <a:lstStyle/>
          <a:p>
            <a:r>
              <a:rPr lang="cs-CZ" sz="1800" smtClean="0"/>
              <a:t>Správné a přehledné uložení dat je základem jejich pozdější analýzy</a:t>
            </a:r>
          </a:p>
          <a:p>
            <a:r>
              <a:rPr lang="cs-CZ" sz="1800" smtClean="0"/>
              <a:t>Je vhodné rozmyslet si předem jak budou data ukládána</a:t>
            </a:r>
          </a:p>
          <a:p>
            <a:r>
              <a:rPr lang="cs-CZ" sz="1800" smtClean="0"/>
              <a:t>Pro počítačové zpracování dat je nezbytné ukládat data  v tabulární formě</a:t>
            </a:r>
          </a:p>
          <a:p>
            <a:r>
              <a:rPr lang="cs-CZ" sz="1800" smtClean="0"/>
              <a:t>Nejvhodnějším způsobem je uložení dat ve formě databázové tabulky</a:t>
            </a:r>
          </a:p>
          <a:p>
            <a:pPr lvl="1"/>
            <a:r>
              <a:rPr lang="cs-CZ" sz="1600" smtClean="0"/>
              <a:t>Každý sloupec obsahuje pouze jediný typ dat, identifikovaný hlavičkou sloupce</a:t>
            </a:r>
          </a:p>
          <a:p>
            <a:pPr lvl="1"/>
            <a:r>
              <a:rPr lang="cs-CZ" sz="1600" smtClean="0"/>
              <a:t>Každý řádek obsahuje minimální jednotku dat (např. pacient, jedna návštěva pacienta apod.)</a:t>
            </a:r>
          </a:p>
          <a:p>
            <a:pPr lvl="1"/>
            <a:r>
              <a:rPr lang="cs-CZ" sz="1600" smtClean="0"/>
              <a:t>Je nepřípustné kombinovat v jednom sloupci číselné a textové hodnoty</a:t>
            </a:r>
          </a:p>
          <a:p>
            <a:pPr lvl="1"/>
            <a:r>
              <a:rPr lang="cs-CZ" sz="1600" smtClean="0"/>
              <a:t>Komentáře jsou uloženy v samostatných sloupcích</a:t>
            </a:r>
          </a:p>
          <a:p>
            <a:pPr lvl="1"/>
            <a:r>
              <a:rPr lang="cs-CZ" sz="1600" smtClean="0"/>
              <a:t>U textových dat nezbytné kontrolovat překlepy v názvech kategorií</a:t>
            </a:r>
          </a:p>
          <a:p>
            <a:pPr lvl="1"/>
            <a:r>
              <a:rPr lang="cs-CZ" sz="1600" smtClean="0"/>
              <a:t>Specifickým typem dat jsou datumy u nichž je nezbytné kontrolovat, zda jsou datumy uloženy v korektním formátu</a:t>
            </a:r>
          </a:p>
          <a:p>
            <a:endParaRPr lang="cs-CZ" sz="1800" smtClean="0"/>
          </a:p>
          <a:p>
            <a:r>
              <a:rPr lang="cs-CZ" sz="1800" smtClean="0"/>
              <a:t>Takto uspořádaná data je v tabulkových nebo databázových programech možné převést na libovolnou výstupní tabulku</a:t>
            </a:r>
          </a:p>
          <a:p>
            <a:r>
              <a:rPr lang="cs-CZ" sz="1800" smtClean="0"/>
              <a:t>Pro základní uložení a čištění dat menšího rozsahu je možné využít aplikací MS Office</a:t>
            </a:r>
            <a:endParaRPr lang="cs-CZ" sz="1000" smtClean="0"/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Zásady pro ukládání dat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281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Možnosti MS Excel</a:t>
            </a:r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Správa a práce s tabulárními daty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Řazení dat, výběry z dat, přehledy dat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Formátování a přehledné zobrazení dat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Zobrazení dat ve formě grafů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Různé druhy výpočtů pomocí zabudovaných funkcí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Tvorba tiskových sestav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Makra – zautomatizování častých činností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Tvorba aplikací (</a:t>
            </a:r>
            <a:r>
              <a:rPr lang="cs-CZ" sz="1600" dirty="0" err="1" smtClean="0">
                <a:solidFill>
                  <a:srgbClr val="000000"/>
                </a:solidFill>
              </a:rPr>
              <a:t>Visual</a:t>
            </a:r>
            <a:r>
              <a:rPr lang="cs-CZ" sz="1600" dirty="0" smtClean="0">
                <a:solidFill>
                  <a:srgbClr val="000000"/>
                </a:solidFill>
              </a:rPr>
              <a:t> Basic </a:t>
            </a:r>
            <a:r>
              <a:rPr lang="cs-CZ" sz="1600" dirty="0" err="1" smtClean="0">
                <a:solidFill>
                  <a:srgbClr val="000000"/>
                </a:solidFill>
              </a:rPr>
              <a:t>for</a:t>
            </a: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</a:rPr>
              <a:t>Aplications</a:t>
            </a:r>
            <a:r>
              <a:rPr lang="cs-CZ" sz="1600" dirty="0" smtClean="0">
                <a:solidFill>
                  <a:srgbClr val="000000"/>
                </a:solidFill>
              </a:rPr>
              <a:t>)</a:t>
            </a:r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16282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4076700"/>
            <a:ext cx="1809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2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999999"/>
              </a:clrFrom>
              <a:clrTo>
                <a:srgbClr val="9999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1557338"/>
            <a:ext cx="31623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4652963"/>
            <a:ext cx="14398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4221163"/>
            <a:ext cx="17272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 smtClean="0"/>
              <a:t>Import dat</a:t>
            </a:r>
          </a:p>
          <a:p>
            <a:pPr lvl="1"/>
            <a:r>
              <a:rPr lang="cs-CZ" sz="1700" dirty="0" smtClean="0"/>
              <a:t>Manuální zadávání</a:t>
            </a:r>
          </a:p>
          <a:p>
            <a:pPr lvl="1"/>
            <a:r>
              <a:rPr lang="cs-CZ" sz="1700" dirty="0" smtClean="0"/>
              <a:t> import – podpora importu ze starších verzí Excelu, textových souborů, databází apod.</a:t>
            </a:r>
          </a:p>
          <a:p>
            <a:pPr lvl="1"/>
            <a:r>
              <a:rPr lang="cs-CZ" sz="1700" dirty="0" smtClean="0"/>
              <a:t> kopírování přes schránku Windows – vkládání z nejrůznějších aplikací – MS Office, </a:t>
            </a:r>
            <a:r>
              <a:rPr lang="cs-CZ" sz="1700" dirty="0" err="1" smtClean="0"/>
              <a:t>Statistica</a:t>
            </a:r>
            <a:r>
              <a:rPr lang="cs-CZ" sz="1700" dirty="0" smtClean="0"/>
              <a:t> atd.</a:t>
            </a:r>
          </a:p>
          <a:p>
            <a:pPr lvl="1"/>
            <a:r>
              <a:rPr lang="cs-CZ" sz="1700" dirty="0" smtClean="0"/>
              <a:t> využití textových souborů jako kompatibilního formátu pro přenos dat mezi různými aplikacemi</a:t>
            </a:r>
          </a:p>
          <a:p>
            <a:endParaRPr lang="cs-CZ" sz="2000" dirty="0" smtClean="0"/>
          </a:p>
          <a:p>
            <a:r>
              <a:rPr lang="cs-CZ" sz="2000" b="1" dirty="0" smtClean="0"/>
              <a:t>Export dat</a:t>
            </a:r>
          </a:p>
          <a:p>
            <a:pPr lvl="1"/>
            <a:r>
              <a:rPr lang="cs-CZ" sz="1700" dirty="0" smtClean="0"/>
              <a:t>Ukládáním souborů ve formátech podporovaných jinými SW, časté jsou textové soubory, </a:t>
            </a:r>
            <a:r>
              <a:rPr lang="cs-CZ" sz="1700" dirty="0" err="1" smtClean="0"/>
              <a:t>dbf</a:t>
            </a:r>
            <a:r>
              <a:rPr lang="cs-CZ" sz="1700" dirty="0" smtClean="0"/>
              <a:t> soubory nebo starší verze Excelu</a:t>
            </a:r>
          </a:p>
          <a:p>
            <a:pPr lvl="1"/>
            <a:r>
              <a:rPr lang="cs-CZ" sz="1700" dirty="0" smtClean="0"/>
              <a:t>Přímé kopírování přes schránku Windows</a:t>
            </a:r>
          </a:p>
          <a:p>
            <a:endParaRPr lang="cs-CZ" sz="2000" dirty="0" smtClean="0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1222</Words>
  <Application>Microsoft Office PowerPoint</Application>
  <PresentationFormat>Předvádění na obrazovce (4:3)</PresentationFormat>
  <Paragraphs>210</Paragraphs>
  <Slides>21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Administrativní</vt:lpstr>
      <vt:lpstr>Visio</vt:lpstr>
      <vt:lpstr>Biostatistika - cvičení</vt:lpstr>
      <vt:lpstr>Organizační věci </vt:lpstr>
      <vt:lpstr>Osnova</vt:lpstr>
      <vt:lpstr>I. Příprava dat</vt:lpstr>
      <vt:lpstr>Anotace</vt:lpstr>
      <vt:lpstr>Snímek 6</vt:lpstr>
      <vt:lpstr>Zásady pro ukládání dat</vt:lpstr>
      <vt:lpstr>Možnosti MS Excel</vt:lpstr>
      <vt:lpstr>Import a export dat</vt:lpstr>
      <vt:lpstr>Tipy a triky</vt:lpstr>
      <vt:lpstr>Ukotvení příček</vt:lpstr>
      <vt:lpstr>Databázová struktura dat v Excelu</vt:lpstr>
      <vt:lpstr>Automatický zadávací formulář I.</vt:lpstr>
      <vt:lpstr>Automatický zadávací formulář II.</vt:lpstr>
      <vt:lpstr>Automatické seznamy</vt:lpstr>
      <vt:lpstr>Automatická kontrola dat</vt:lpstr>
      <vt:lpstr>Seznamy I.</vt:lpstr>
      <vt:lpstr>Seznamy II.</vt:lpstr>
      <vt:lpstr>Řazení dat</vt:lpstr>
      <vt:lpstr>Automatický filtr</vt:lpstr>
      <vt:lpstr>Automatické dokončování hodnot buněk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Příprava dat</dc:title>
  <dc:creator>cvanova</dc:creator>
  <cp:lastModifiedBy>kuhn</cp:lastModifiedBy>
  <cp:revision>45</cp:revision>
  <dcterms:created xsi:type="dcterms:W3CDTF">2011-03-03T07:28:24Z</dcterms:created>
  <dcterms:modified xsi:type="dcterms:W3CDTF">2013-02-19T12:49:06Z</dcterms:modified>
</cp:coreProperties>
</file>