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AE71-AF09-41D5-9D07-9119806B1FA0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F636-8443-4CE5-9209-954A496E7E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AE71-AF09-41D5-9D07-9119806B1FA0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F636-8443-4CE5-9209-954A496E7E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AE71-AF09-41D5-9D07-9119806B1FA0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F636-8443-4CE5-9209-954A496E7E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AE71-AF09-41D5-9D07-9119806B1FA0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F636-8443-4CE5-9209-954A496E7E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AE71-AF09-41D5-9D07-9119806B1FA0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F636-8443-4CE5-9209-954A496E7E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AE71-AF09-41D5-9D07-9119806B1FA0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F636-8443-4CE5-9209-954A496E7E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AE71-AF09-41D5-9D07-9119806B1FA0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F636-8443-4CE5-9209-954A496E7E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AE71-AF09-41D5-9D07-9119806B1FA0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F636-8443-4CE5-9209-954A496E7E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AE71-AF09-41D5-9D07-9119806B1FA0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F636-8443-4CE5-9209-954A496E7E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AE71-AF09-41D5-9D07-9119806B1FA0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F636-8443-4CE5-9209-954A496E7E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AE71-AF09-41D5-9D07-9119806B1FA0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F636-8443-4CE5-9209-954A496E7E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9AE71-AF09-41D5-9D07-9119806B1FA0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F636-8443-4CE5-9209-954A496E7E9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41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Testy normality</a:t>
            </a:r>
          </a:p>
        </p:txBody>
      </p:sp>
      <p:sp>
        <p:nvSpPr>
          <p:cNvPr id="4101" name="Rectangle 3"/>
          <p:cNvSpPr>
            <a:spLocks noGrp="1"/>
          </p:cNvSpPr>
          <p:nvPr>
            <p:ph type="body" idx="4294967295"/>
          </p:nvPr>
        </p:nvSpPr>
        <p:spPr>
          <a:xfrm>
            <a:off x="285750" y="1493838"/>
            <a:ext cx="8534400" cy="4598987"/>
          </a:xfrm>
        </p:spPr>
        <p:txBody>
          <a:bodyPr/>
          <a:lstStyle/>
          <a:p>
            <a:r>
              <a:rPr lang="cs-CZ" sz="1400" smtClean="0"/>
              <a:t>Testy normality pracují s nulovou hypotézou, že není rozdíl mezi zpracovávaným rozložením a normálním rozložením. Vždy je ovšem dobré prohlédnout si i histogram, protože některé odchylky od normality, např. bimodalitu některé testy neodhalí.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0" y="1990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179388" y="2708275"/>
          <a:ext cx="3600450" cy="2876550"/>
        </p:xfrm>
        <a:graphic>
          <a:graphicData uri="http://schemas.openxmlformats.org/presentationml/2006/ole">
            <p:oleObj spid="_x0000_s1026" name="Graph" r:id="rId3" imgW="3599815" imgH="2879725" progId="STATISTICA.Graph">
              <p:embed/>
            </p:oleObj>
          </a:graphicData>
        </a:graphic>
      </p:graphicFrame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3779838" y="2109788"/>
            <a:ext cx="5256212" cy="412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52352" bIns="38088" anchor="ctr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cs-CZ" sz="1400" i="0">
                <a:latin typeface="Calibri" pitchFamily="34" charset="0"/>
              </a:rPr>
              <a:t>Test dobré shody</a:t>
            </a:r>
          </a:p>
          <a:p>
            <a:pPr>
              <a:spcBef>
                <a:spcPct val="20000"/>
              </a:spcBef>
            </a:pPr>
            <a:r>
              <a:rPr lang="cs-CZ" sz="1200" b="0" i="0">
                <a:latin typeface="Calibri" pitchFamily="34" charset="0"/>
              </a:rPr>
              <a:t>V testu dobré shody jsou data rozdělena do kategorií (obdobně jako při tvorbě histogramu), tyto intervaly jsou normalizovány (převedeny na normální rozložení) a podle obecných vzorců normálního rozložení jsou k nim dopočítány očekávané hodnoty v intervalech, pokud by rozložení bylo normální. Pozorované normalizované četnosti jsou poté srovnány s očekávanými četnostmi pomocí </a:t>
            </a:r>
            <a:r>
              <a:rPr lang="cs-CZ" sz="1200" b="0" i="0">
                <a:latin typeface="Calibri" pitchFamily="34" charset="0"/>
                <a:sym typeface="Symbol" pitchFamily="18" charset="2"/>
              </a:rPr>
              <a:t></a:t>
            </a:r>
            <a:r>
              <a:rPr lang="cs-CZ" sz="1200" b="0" i="0">
                <a:latin typeface="Calibri" pitchFamily="34" charset="0"/>
              </a:rPr>
              <a:t>2</a:t>
            </a:r>
            <a:r>
              <a:rPr lang="cs-CZ" sz="1200" b="0" i="0">
                <a:latin typeface="Calibri" pitchFamily="34" charset="0"/>
                <a:sym typeface="Symbol" pitchFamily="18" charset="2"/>
              </a:rPr>
              <a:t> testu dobré shody. Test dává dobré výsledky, ale je náročný na n, tedy množství dat, aby bylo možné vytvořit dostatečný počet tříd hodnot.</a:t>
            </a:r>
            <a:endParaRPr lang="cs-CZ" sz="1200" i="0">
              <a:latin typeface="Calibri" pitchFamily="34" charset="0"/>
              <a:sym typeface="Symbol" pitchFamily="18" charset="2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cs-CZ" sz="1400" i="0">
                <a:latin typeface="Calibri" pitchFamily="34" charset="0"/>
                <a:sym typeface="Symbol" pitchFamily="18" charset="2"/>
              </a:rPr>
              <a:t>Kolgomorov Smirnov test</a:t>
            </a:r>
          </a:p>
          <a:p>
            <a:pPr>
              <a:spcBef>
                <a:spcPct val="20000"/>
              </a:spcBef>
            </a:pPr>
            <a:r>
              <a:rPr lang="cs-CZ" sz="1200" b="0" i="0">
                <a:latin typeface="Calibri" pitchFamily="34" charset="0"/>
                <a:sym typeface="Symbol" pitchFamily="18" charset="2"/>
              </a:rPr>
              <a:t>Tento test je často používán, dokáže dobře najít odlehlé hodnoty, ale počítá spíše se symetrií hodnot než přímo s normalitou. Jde o neparametrický test pro srovnání rozdílu dvou rozložení. Je založen na zjištění rozdílu mezi reálným kumulativním rozložením (vzorek) a teoretickým kumulativním rozložením. Měl by být počítán pouze v případě, že známe průměr a směrodatnou odchylku hypotetického rozložení, pokud tyto hodnoty neznáme, měla by být použita jeho modifikace – Lilieforsův test.</a:t>
            </a:r>
            <a:endParaRPr lang="cs-CZ" sz="1200" i="0">
              <a:latin typeface="Calibri" pitchFamily="34" charset="0"/>
              <a:sym typeface="Symbol" pitchFamily="18" charset="2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cs-CZ" sz="1400" i="0">
                <a:latin typeface="Calibri" pitchFamily="34" charset="0"/>
                <a:sym typeface="Symbol" pitchFamily="18" charset="2"/>
              </a:rPr>
              <a:t>Shapiro-Wilk`s test</a:t>
            </a:r>
          </a:p>
          <a:p>
            <a:pPr>
              <a:spcBef>
                <a:spcPct val="20000"/>
              </a:spcBef>
            </a:pPr>
            <a:r>
              <a:rPr lang="cs-CZ" sz="1200" b="0" i="0">
                <a:latin typeface="Calibri" pitchFamily="34" charset="0"/>
                <a:sym typeface="Symbol" pitchFamily="18" charset="2"/>
              </a:rPr>
              <a:t>Jde o neparametrický test použitelný i při velmi malých n (10) s dobrou sílou testu, zvláště ve srovnání s alternativními typy testů, je zaměřen na testování symetrie.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5124" name="Rectang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Šikmost a špičatost jako testy normality</a:t>
            </a:r>
          </a:p>
        </p:txBody>
      </p:sp>
      <p:sp>
        <p:nvSpPr>
          <p:cNvPr id="512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1900" smtClean="0"/>
              <a:t>Parametry normálního rozložení, skewness a kurtosis mohou být využity pro testování normality, ale pouze pro velké vzorky (šikmost – 100, špičatost – 500).</a:t>
            </a:r>
          </a:p>
        </p:txBody>
      </p:sp>
      <p:sp>
        <p:nvSpPr>
          <p:cNvPr id="5126" name="Rectangle 4"/>
          <p:cNvSpPr>
            <a:spLocks noChangeArrowheads="1"/>
          </p:cNvSpPr>
          <p:nvPr/>
        </p:nvSpPr>
        <p:spPr bwMode="auto">
          <a:xfrm>
            <a:off x="0" y="1033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2268538" y="2265363"/>
          <a:ext cx="4248150" cy="3994150"/>
        </p:xfrm>
        <a:graphic>
          <a:graphicData uri="http://schemas.openxmlformats.org/presentationml/2006/ole">
            <p:oleObj spid="_x0000_s2050" r:id="rId3" imgW="10190000" imgH="9590000" progId="Adobe.Illustrator.10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1213" y="1838325"/>
            <a:ext cx="1587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1371600" y="1735138"/>
            <a:ext cx="2057400" cy="366712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i="0">
                <a:solidFill>
                  <a:schemeClr val="bg1"/>
                </a:solidFill>
              </a:rPr>
              <a:t>Rootgram</a:t>
            </a: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5811838" y="1735138"/>
            <a:ext cx="1905000" cy="366712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i="0">
                <a:solidFill>
                  <a:schemeClr val="bg1"/>
                </a:solidFill>
              </a:rPr>
              <a:t>Rootgram</a:t>
            </a:r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 rot="-5400000">
            <a:off x="-261937" y="3384550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i="0"/>
              <a:t>deviation</a:t>
            </a:r>
            <a:endParaRPr lang="cs-CZ" sz="1400" i="0">
              <a:cs typeface="Times New Roman" pitchFamily="18" charset="0"/>
            </a:endParaRPr>
          </a:p>
        </p:txBody>
      </p:sp>
      <p:sp>
        <p:nvSpPr>
          <p:cNvPr id="32775" name="Rectangle 6"/>
          <p:cNvSpPr>
            <a:spLocks noChangeArrowheads="1"/>
          </p:cNvSpPr>
          <p:nvPr/>
        </p:nvSpPr>
        <p:spPr bwMode="auto">
          <a:xfrm rot="-5400000">
            <a:off x="4038600" y="3384550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i="0"/>
              <a:t>deviation</a:t>
            </a:r>
            <a:endParaRPr lang="cs-CZ" sz="1400" i="0">
              <a:cs typeface="Times New Roman" pitchFamily="18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978400" y="2671763"/>
            <a:ext cx="3937000" cy="3576637"/>
            <a:chOff x="3136" y="1231"/>
            <a:chExt cx="2480" cy="2253"/>
          </a:xfrm>
        </p:grpSpPr>
        <p:sp>
          <p:nvSpPr>
            <p:cNvPr id="32834" name="Rectangle 8"/>
            <p:cNvSpPr>
              <a:spLocks noChangeArrowheads="1"/>
            </p:cNvSpPr>
            <p:nvPr/>
          </p:nvSpPr>
          <p:spPr bwMode="auto">
            <a:xfrm>
              <a:off x="3136" y="1231"/>
              <a:ext cx="2349" cy="19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35" name="Rectangle 9"/>
            <p:cNvSpPr>
              <a:spLocks noChangeArrowheads="1"/>
            </p:cNvSpPr>
            <p:nvPr/>
          </p:nvSpPr>
          <p:spPr bwMode="auto">
            <a:xfrm>
              <a:off x="3410" y="1353"/>
              <a:ext cx="2012" cy="1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36" name="Line 10"/>
            <p:cNvSpPr>
              <a:spLocks noChangeShapeType="1"/>
            </p:cNvSpPr>
            <p:nvPr/>
          </p:nvSpPr>
          <p:spPr bwMode="auto">
            <a:xfrm>
              <a:off x="3410" y="1353"/>
              <a:ext cx="201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37" name="Rectangle 11"/>
            <p:cNvSpPr>
              <a:spLocks noChangeArrowheads="1"/>
            </p:cNvSpPr>
            <p:nvPr/>
          </p:nvSpPr>
          <p:spPr bwMode="auto">
            <a:xfrm>
              <a:off x="3410" y="1353"/>
              <a:ext cx="2012" cy="1732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38" name="Rectangle 12"/>
            <p:cNvSpPr>
              <a:spLocks noChangeArrowheads="1"/>
            </p:cNvSpPr>
            <p:nvPr/>
          </p:nvSpPr>
          <p:spPr bwMode="auto">
            <a:xfrm>
              <a:off x="3452" y="2003"/>
              <a:ext cx="60" cy="270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39" name="Rectangle 13"/>
            <p:cNvSpPr>
              <a:spLocks noChangeArrowheads="1"/>
            </p:cNvSpPr>
            <p:nvPr/>
          </p:nvSpPr>
          <p:spPr bwMode="auto">
            <a:xfrm>
              <a:off x="3596" y="2003"/>
              <a:ext cx="59" cy="488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40" name="Rectangle 14"/>
            <p:cNvSpPr>
              <a:spLocks noChangeArrowheads="1"/>
            </p:cNvSpPr>
            <p:nvPr/>
          </p:nvSpPr>
          <p:spPr bwMode="auto">
            <a:xfrm>
              <a:off x="3740" y="2003"/>
              <a:ext cx="59" cy="811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41" name="Rectangle 15"/>
            <p:cNvSpPr>
              <a:spLocks noChangeArrowheads="1"/>
            </p:cNvSpPr>
            <p:nvPr/>
          </p:nvSpPr>
          <p:spPr bwMode="auto">
            <a:xfrm>
              <a:off x="3884" y="2003"/>
              <a:ext cx="59" cy="54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42" name="Rectangle 16"/>
            <p:cNvSpPr>
              <a:spLocks noChangeArrowheads="1"/>
            </p:cNvSpPr>
            <p:nvPr/>
          </p:nvSpPr>
          <p:spPr bwMode="auto">
            <a:xfrm>
              <a:off x="4028" y="1678"/>
              <a:ext cx="59" cy="325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43" name="Rectangle 17"/>
            <p:cNvSpPr>
              <a:spLocks noChangeArrowheads="1"/>
            </p:cNvSpPr>
            <p:nvPr/>
          </p:nvSpPr>
          <p:spPr bwMode="auto">
            <a:xfrm>
              <a:off x="4171" y="1732"/>
              <a:ext cx="60" cy="271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44" name="Rectangle 18"/>
            <p:cNvSpPr>
              <a:spLocks noChangeArrowheads="1"/>
            </p:cNvSpPr>
            <p:nvPr/>
          </p:nvSpPr>
          <p:spPr bwMode="auto">
            <a:xfrm>
              <a:off x="4315" y="2003"/>
              <a:ext cx="60" cy="595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45" name="Rectangle 19"/>
            <p:cNvSpPr>
              <a:spLocks noChangeArrowheads="1"/>
            </p:cNvSpPr>
            <p:nvPr/>
          </p:nvSpPr>
          <p:spPr bwMode="auto">
            <a:xfrm>
              <a:off x="4459" y="1461"/>
              <a:ext cx="58" cy="542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46" name="Rectangle 20"/>
            <p:cNvSpPr>
              <a:spLocks noChangeArrowheads="1"/>
            </p:cNvSpPr>
            <p:nvPr/>
          </p:nvSpPr>
          <p:spPr bwMode="auto">
            <a:xfrm>
              <a:off x="4601" y="2003"/>
              <a:ext cx="60" cy="434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47" name="Rectangle 21"/>
            <p:cNvSpPr>
              <a:spLocks noChangeArrowheads="1"/>
            </p:cNvSpPr>
            <p:nvPr/>
          </p:nvSpPr>
          <p:spPr bwMode="auto">
            <a:xfrm>
              <a:off x="4745" y="2003"/>
              <a:ext cx="59" cy="162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48" name="Rectangle 22"/>
            <p:cNvSpPr>
              <a:spLocks noChangeArrowheads="1"/>
            </p:cNvSpPr>
            <p:nvPr/>
          </p:nvSpPr>
          <p:spPr bwMode="auto">
            <a:xfrm>
              <a:off x="4889" y="1786"/>
              <a:ext cx="59" cy="217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49" name="Rectangle 23"/>
            <p:cNvSpPr>
              <a:spLocks noChangeArrowheads="1"/>
            </p:cNvSpPr>
            <p:nvPr/>
          </p:nvSpPr>
          <p:spPr bwMode="auto">
            <a:xfrm>
              <a:off x="5033" y="2003"/>
              <a:ext cx="59" cy="921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50" name="Rectangle 24"/>
            <p:cNvSpPr>
              <a:spLocks noChangeArrowheads="1"/>
            </p:cNvSpPr>
            <p:nvPr/>
          </p:nvSpPr>
          <p:spPr bwMode="auto">
            <a:xfrm>
              <a:off x="5177" y="1515"/>
              <a:ext cx="59" cy="488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51" name="Rectangle 25"/>
            <p:cNvSpPr>
              <a:spLocks noChangeArrowheads="1"/>
            </p:cNvSpPr>
            <p:nvPr/>
          </p:nvSpPr>
          <p:spPr bwMode="auto">
            <a:xfrm>
              <a:off x="5321" y="2003"/>
              <a:ext cx="59" cy="346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52" name="Line 26"/>
            <p:cNvSpPr>
              <a:spLocks noChangeShapeType="1"/>
            </p:cNvSpPr>
            <p:nvPr/>
          </p:nvSpPr>
          <p:spPr bwMode="auto">
            <a:xfrm>
              <a:off x="3410" y="1353"/>
              <a:ext cx="1" cy="17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53" name="Line 27"/>
            <p:cNvSpPr>
              <a:spLocks noChangeShapeType="1"/>
            </p:cNvSpPr>
            <p:nvPr/>
          </p:nvSpPr>
          <p:spPr bwMode="auto">
            <a:xfrm>
              <a:off x="3385" y="3085"/>
              <a:ext cx="2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54" name="Line 28"/>
            <p:cNvSpPr>
              <a:spLocks noChangeShapeType="1"/>
            </p:cNvSpPr>
            <p:nvPr/>
          </p:nvSpPr>
          <p:spPr bwMode="auto">
            <a:xfrm>
              <a:off x="3385" y="2870"/>
              <a:ext cx="2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55" name="Line 29"/>
            <p:cNvSpPr>
              <a:spLocks noChangeShapeType="1"/>
            </p:cNvSpPr>
            <p:nvPr/>
          </p:nvSpPr>
          <p:spPr bwMode="auto">
            <a:xfrm>
              <a:off x="3385" y="2652"/>
              <a:ext cx="2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56" name="Line 30"/>
            <p:cNvSpPr>
              <a:spLocks noChangeShapeType="1"/>
            </p:cNvSpPr>
            <p:nvPr/>
          </p:nvSpPr>
          <p:spPr bwMode="auto">
            <a:xfrm>
              <a:off x="3385" y="2437"/>
              <a:ext cx="2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57" name="Line 31"/>
            <p:cNvSpPr>
              <a:spLocks noChangeShapeType="1"/>
            </p:cNvSpPr>
            <p:nvPr/>
          </p:nvSpPr>
          <p:spPr bwMode="auto">
            <a:xfrm>
              <a:off x="3385" y="2219"/>
              <a:ext cx="2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58" name="Line 32"/>
            <p:cNvSpPr>
              <a:spLocks noChangeShapeType="1"/>
            </p:cNvSpPr>
            <p:nvPr/>
          </p:nvSpPr>
          <p:spPr bwMode="auto">
            <a:xfrm>
              <a:off x="3385" y="2003"/>
              <a:ext cx="2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59" name="Line 33"/>
            <p:cNvSpPr>
              <a:spLocks noChangeShapeType="1"/>
            </p:cNvSpPr>
            <p:nvPr/>
          </p:nvSpPr>
          <p:spPr bwMode="auto">
            <a:xfrm>
              <a:off x="3385" y="1786"/>
              <a:ext cx="2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60" name="Line 34"/>
            <p:cNvSpPr>
              <a:spLocks noChangeShapeType="1"/>
            </p:cNvSpPr>
            <p:nvPr/>
          </p:nvSpPr>
          <p:spPr bwMode="auto">
            <a:xfrm>
              <a:off x="3385" y="1570"/>
              <a:ext cx="2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61" name="Line 35"/>
            <p:cNvSpPr>
              <a:spLocks noChangeShapeType="1"/>
            </p:cNvSpPr>
            <p:nvPr/>
          </p:nvSpPr>
          <p:spPr bwMode="auto">
            <a:xfrm>
              <a:off x="3385" y="1353"/>
              <a:ext cx="2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62" name="Line 36"/>
            <p:cNvSpPr>
              <a:spLocks noChangeShapeType="1"/>
            </p:cNvSpPr>
            <p:nvPr/>
          </p:nvSpPr>
          <p:spPr bwMode="auto">
            <a:xfrm>
              <a:off x="3410" y="2003"/>
              <a:ext cx="201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63" name="Rectangle 37"/>
            <p:cNvSpPr>
              <a:spLocks noChangeArrowheads="1"/>
            </p:cNvSpPr>
            <p:nvPr/>
          </p:nvSpPr>
          <p:spPr bwMode="auto">
            <a:xfrm>
              <a:off x="3177" y="2995"/>
              <a:ext cx="8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-1</a:t>
              </a:r>
              <a:endParaRPr lang="cs-CZ" sz="1200" i="0"/>
            </a:p>
          </p:txBody>
        </p:sp>
        <p:sp>
          <p:nvSpPr>
            <p:cNvPr id="32864" name="Rectangle 38"/>
            <p:cNvSpPr>
              <a:spLocks noChangeArrowheads="1"/>
            </p:cNvSpPr>
            <p:nvPr/>
          </p:nvSpPr>
          <p:spPr bwMode="auto">
            <a:xfrm>
              <a:off x="3168" y="2825"/>
              <a:ext cx="16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-0.8</a:t>
              </a:r>
              <a:endParaRPr lang="cs-CZ" sz="1200" i="0"/>
            </a:p>
          </p:txBody>
        </p:sp>
        <p:sp>
          <p:nvSpPr>
            <p:cNvPr id="32865" name="Rectangle 39"/>
            <p:cNvSpPr>
              <a:spLocks noChangeArrowheads="1"/>
            </p:cNvSpPr>
            <p:nvPr/>
          </p:nvSpPr>
          <p:spPr bwMode="auto">
            <a:xfrm>
              <a:off x="3168" y="2607"/>
              <a:ext cx="16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-0.6</a:t>
              </a:r>
              <a:endParaRPr lang="cs-CZ" sz="1200" i="0"/>
            </a:p>
          </p:txBody>
        </p:sp>
        <p:sp>
          <p:nvSpPr>
            <p:cNvPr id="32866" name="Rectangle 40"/>
            <p:cNvSpPr>
              <a:spLocks noChangeArrowheads="1"/>
            </p:cNvSpPr>
            <p:nvPr/>
          </p:nvSpPr>
          <p:spPr bwMode="auto">
            <a:xfrm>
              <a:off x="3168" y="2392"/>
              <a:ext cx="16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-0.4</a:t>
              </a:r>
              <a:endParaRPr lang="cs-CZ" sz="1200" i="0"/>
            </a:p>
          </p:txBody>
        </p:sp>
        <p:sp>
          <p:nvSpPr>
            <p:cNvPr id="32867" name="Rectangle 41"/>
            <p:cNvSpPr>
              <a:spLocks noChangeArrowheads="1"/>
            </p:cNvSpPr>
            <p:nvPr/>
          </p:nvSpPr>
          <p:spPr bwMode="auto">
            <a:xfrm>
              <a:off x="3168" y="2174"/>
              <a:ext cx="16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-0.2</a:t>
              </a:r>
              <a:endParaRPr lang="cs-CZ" sz="1200" i="0"/>
            </a:p>
          </p:txBody>
        </p:sp>
        <p:sp>
          <p:nvSpPr>
            <p:cNvPr id="32868" name="Rectangle 42"/>
            <p:cNvSpPr>
              <a:spLocks noChangeArrowheads="1"/>
            </p:cNvSpPr>
            <p:nvPr/>
          </p:nvSpPr>
          <p:spPr bwMode="auto">
            <a:xfrm>
              <a:off x="3168" y="1958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</a:t>
              </a:r>
              <a:endParaRPr lang="cs-CZ" sz="1200" i="0"/>
            </a:p>
          </p:txBody>
        </p:sp>
        <p:sp>
          <p:nvSpPr>
            <p:cNvPr id="32869" name="Rectangle 43"/>
            <p:cNvSpPr>
              <a:spLocks noChangeArrowheads="1"/>
            </p:cNvSpPr>
            <p:nvPr/>
          </p:nvSpPr>
          <p:spPr bwMode="auto">
            <a:xfrm>
              <a:off x="3168" y="1741"/>
              <a:ext cx="13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0.2</a:t>
              </a:r>
              <a:endParaRPr lang="cs-CZ" sz="1200" i="0"/>
            </a:p>
          </p:txBody>
        </p:sp>
        <p:sp>
          <p:nvSpPr>
            <p:cNvPr id="32870" name="Rectangle 44"/>
            <p:cNvSpPr>
              <a:spLocks noChangeArrowheads="1"/>
            </p:cNvSpPr>
            <p:nvPr/>
          </p:nvSpPr>
          <p:spPr bwMode="auto">
            <a:xfrm>
              <a:off x="3168" y="1525"/>
              <a:ext cx="13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0.4</a:t>
              </a:r>
              <a:endParaRPr lang="cs-CZ" sz="1200" i="0"/>
            </a:p>
          </p:txBody>
        </p:sp>
        <p:sp>
          <p:nvSpPr>
            <p:cNvPr id="32871" name="Rectangle 45"/>
            <p:cNvSpPr>
              <a:spLocks noChangeArrowheads="1"/>
            </p:cNvSpPr>
            <p:nvPr/>
          </p:nvSpPr>
          <p:spPr bwMode="auto">
            <a:xfrm>
              <a:off x="3168" y="1308"/>
              <a:ext cx="13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0.6</a:t>
              </a:r>
              <a:endParaRPr lang="cs-CZ" sz="1200" i="0"/>
            </a:p>
          </p:txBody>
        </p:sp>
        <p:sp>
          <p:nvSpPr>
            <p:cNvPr id="32872" name="Line 46"/>
            <p:cNvSpPr>
              <a:spLocks noChangeShapeType="1"/>
            </p:cNvSpPr>
            <p:nvPr/>
          </p:nvSpPr>
          <p:spPr bwMode="auto">
            <a:xfrm>
              <a:off x="3381" y="3053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73" name="Line 47"/>
            <p:cNvSpPr>
              <a:spLocks noChangeShapeType="1"/>
            </p:cNvSpPr>
            <p:nvPr/>
          </p:nvSpPr>
          <p:spPr bwMode="auto">
            <a:xfrm>
              <a:off x="3381" y="3089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74" name="Line 48"/>
            <p:cNvSpPr>
              <a:spLocks noChangeShapeType="1"/>
            </p:cNvSpPr>
            <p:nvPr/>
          </p:nvSpPr>
          <p:spPr bwMode="auto">
            <a:xfrm flipV="1">
              <a:off x="3360" y="3090"/>
              <a:ext cx="225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75" name="Line 49"/>
            <p:cNvSpPr>
              <a:spLocks noChangeShapeType="1"/>
            </p:cNvSpPr>
            <p:nvPr/>
          </p:nvSpPr>
          <p:spPr bwMode="auto">
            <a:xfrm flipV="1">
              <a:off x="3750" y="3071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76" name="Line 50"/>
            <p:cNvSpPr>
              <a:spLocks noChangeShapeType="1"/>
            </p:cNvSpPr>
            <p:nvPr/>
          </p:nvSpPr>
          <p:spPr bwMode="auto">
            <a:xfrm flipV="1">
              <a:off x="4096" y="3071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77" name="Line 51"/>
            <p:cNvSpPr>
              <a:spLocks noChangeShapeType="1"/>
            </p:cNvSpPr>
            <p:nvPr/>
          </p:nvSpPr>
          <p:spPr bwMode="auto">
            <a:xfrm flipV="1">
              <a:off x="4441" y="3071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78" name="Line 52"/>
            <p:cNvSpPr>
              <a:spLocks noChangeShapeType="1"/>
            </p:cNvSpPr>
            <p:nvPr/>
          </p:nvSpPr>
          <p:spPr bwMode="auto">
            <a:xfrm flipV="1">
              <a:off x="4787" y="3071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79" name="Line 53"/>
            <p:cNvSpPr>
              <a:spLocks noChangeShapeType="1"/>
            </p:cNvSpPr>
            <p:nvPr/>
          </p:nvSpPr>
          <p:spPr bwMode="auto">
            <a:xfrm flipV="1">
              <a:off x="5133" y="3071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80" name="Line 54"/>
            <p:cNvSpPr>
              <a:spLocks noChangeShapeType="1"/>
            </p:cNvSpPr>
            <p:nvPr/>
          </p:nvSpPr>
          <p:spPr bwMode="auto">
            <a:xfrm flipV="1">
              <a:off x="5454" y="3071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81" name="Rectangle 55"/>
            <p:cNvSpPr>
              <a:spLocks noChangeArrowheads="1"/>
            </p:cNvSpPr>
            <p:nvPr/>
          </p:nvSpPr>
          <p:spPr bwMode="auto">
            <a:xfrm>
              <a:off x="3377" y="3168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</a:t>
              </a:r>
              <a:endParaRPr lang="cs-CZ" sz="1200" i="0"/>
            </a:p>
          </p:txBody>
        </p:sp>
        <p:sp>
          <p:nvSpPr>
            <p:cNvPr id="32882" name="Rectangle 56"/>
            <p:cNvSpPr>
              <a:spLocks noChangeArrowheads="1"/>
            </p:cNvSpPr>
            <p:nvPr/>
          </p:nvSpPr>
          <p:spPr bwMode="auto">
            <a:xfrm>
              <a:off x="4046" y="3168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10</a:t>
              </a:r>
              <a:endParaRPr lang="cs-CZ" sz="1200" i="0"/>
            </a:p>
          </p:txBody>
        </p:sp>
        <p:sp>
          <p:nvSpPr>
            <p:cNvPr id="32883" name="Rectangle 57"/>
            <p:cNvSpPr>
              <a:spLocks noChangeArrowheads="1"/>
            </p:cNvSpPr>
            <p:nvPr/>
          </p:nvSpPr>
          <p:spPr bwMode="auto">
            <a:xfrm>
              <a:off x="4747" y="3177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20</a:t>
              </a:r>
            </a:p>
          </p:txBody>
        </p:sp>
        <p:sp>
          <p:nvSpPr>
            <p:cNvPr id="32884" name="Rectangle 58"/>
            <p:cNvSpPr>
              <a:spLocks noChangeArrowheads="1"/>
            </p:cNvSpPr>
            <p:nvPr/>
          </p:nvSpPr>
          <p:spPr bwMode="auto">
            <a:xfrm>
              <a:off x="5398" y="3168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30</a:t>
              </a:r>
              <a:endParaRPr lang="cs-CZ" sz="1200" i="0"/>
            </a:p>
          </p:txBody>
        </p:sp>
        <p:sp>
          <p:nvSpPr>
            <p:cNvPr id="32885" name="Rectangle 59"/>
            <p:cNvSpPr>
              <a:spLocks noChangeArrowheads="1"/>
            </p:cNvSpPr>
            <p:nvPr/>
          </p:nvSpPr>
          <p:spPr bwMode="auto">
            <a:xfrm>
              <a:off x="3717" y="3168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5</a:t>
              </a:r>
              <a:endParaRPr lang="cs-CZ" sz="1200" i="0"/>
            </a:p>
          </p:txBody>
        </p:sp>
        <p:sp>
          <p:nvSpPr>
            <p:cNvPr id="32886" name="Rectangle 60"/>
            <p:cNvSpPr>
              <a:spLocks noChangeArrowheads="1"/>
            </p:cNvSpPr>
            <p:nvPr/>
          </p:nvSpPr>
          <p:spPr bwMode="auto">
            <a:xfrm>
              <a:off x="4381" y="3168"/>
              <a:ext cx="143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15</a:t>
              </a:r>
            </a:p>
            <a:p>
              <a:pPr algn="ctr">
                <a:spcBef>
                  <a:spcPct val="50000"/>
                </a:spcBef>
              </a:pPr>
              <a:r>
                <a:rPr lang="cs-CZ" sz="1400" i="0">
                  <a:solidFill>
                    <a:srgbClr val="000000"/>
                  </a:solidFill>
                </a:rPr>
                <a:t>Pb</a:t>
              </a:r>
              <a:endParaRPr lang="cs-CZ" sz="1400" i="0"/>
            </a:p>
          </p:txBody>
        </p:sp>
        <p:sp>
          <p:nvSpPr>
            <p:cNvPr id="32887" name="Rectangle 61"/>
            <p:cNvSpPr>
              <a:spLocks noChangeArrowheads="1"/>
            </p:cNvSpPr>
            <p:nvPr/>
          </p:nvSpPr>
          <p:spPr bwMode="auto">
            <a:xfrm>
              <a:off x="5089" y="3168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25</a:t>
              </a:r>
              <a:endParaRPr lang="cs-CZ" sz="1200" i="0"/>
            </a:p>
          </p:txBody>
        </p:sp>
      </p:grpSp>
      <p:grpSp>
        <p:nvGrpSpPr>
          <p:cNvPr id="3" name="Group 62"/>
          <p:cNvGrpSpPr>
            <a:grpSpLocks/>
          </p:cNvGrpSpPr>
          <p:nvPr/>
        </p:nvGrpSpPr>
        <p:grpSpPr bwMode="auto">
          <a:xfrm>
            <a:off x="677863" y="2665413"/>
            <a:ext cx="3965575" cy="3560762"/>
            <a:chOff x="256" y="1227"/>
            <a:chExt cx="2498" cy="2243"/>
          </a:xfrm>
        </p:grpSpPr>
        <p:sp>
          <p:nvSpPr>
            <p:cNvPr id="32779" name="Rectangle 63"/>
            <p:cNvSpPr>
              <a:spLocks noChangeArrowheads="1"/>
            </p:cNvSpPr>
            <p:nvPr/>
          </p:nvSpPr>
          <p:spPr bwMode="auto">
            <a:xfrm>
              <a:off x="256" y="1227"/>
              <a:ext cx="2349" cy="19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780" name="Rectangle 64"/>
            <p:cNvSpPr>
              <a:spLocks noChangeArrowheads="1"/>
            </p:cNvSpPr>
            <p:nvPr/>
          </p:nvSpPr>
          <p:spPr bwMode="auto">
            <a:xfrm>
              <a:off x="256" y="1227"/>
              <a:ext cx="2349" cy="19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781" name="Rectangle 65"/>
            <p:cNvSpPr>
              <a:spLocks noChangeArrowheads="1"/>
            </p:cNvSpPr>
            <p:nvPr/>
          </p:nvSpPr>
          <p:spPr bwMode="auto">
            <a:xfrm>
              <a:off x="530" y="1357"/>
              <a:ext cx="2012" cy="16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782" name="Rectangle 66"/>
            <p:cNvSpPr>
              <a:spLocks noChangeArrowheads="1"/>
            </p:cNvSpPr>
            <p:nvPr/>
          </p:nvSpPr>
          <p:spPr bwMode="auto">
            <a:xfrm>
              <a:off x="530" y="1357"/>
              <a:ext cx="2012" cy="16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783" name="Rectangle 67"/>
            <p:cNvSpPr>
              <a:spLocks noChangeArrowheads="1"/>
            </p:cNvSpPr>
            <p:nvPr/>
          </p:nvSpPr>
          <p:spPr bwMode="auto">
            <a:xfrm>
              <a:off x="572" y="2290"/>
              <a:ext cx="60" cy="489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784" name="Rectangle 68"/>
            <p:cNvSpPr>
              <a:spLocks noChangeArrowheads="1"/>
            </p:cNvSpPr>
            <p:nvPr/>
          </p:nvSpPr>
          <p:spPr bwMode="auto">
            <a:xfrm>
              <a:off x="716" y="2290"/>
              <a:ext cx="59" cy="602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785" name="Rectangle 69"/>
            <p:cNvSpPr>
              <a:spLocks noChangeArrowheads="1"/>
            </p:cNvSpPr>
            <p:nvPr/>
          </p:nvSpPr>
          <p:spPr bwMode="auto">
            <a:xfrm>
              <a:off x="860" y="1574"/>
              <a:ext cx="59" cy="716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786" name="Rectangle 70"/>
            <p:cNvSpPr>
              <a:spLocks noChangeArrowheads="1"/>
            </p:cNvSpPr>
            <p:nvPr/>
          </p:nvSpPr>
          <p:spPr bwMode="auto">
            <a:xfrm>
              <a:off x="1004" y="2064"/>
              <a:ext cx="59" cy="226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787" name="Rectangle 71"/>
            <p:cNvSpPr>
              <a:spLocks noChangeArrowheads="1"/>
            </p:cNvSpPr>
            <p:nvPr/>
          </p:nvSpPr>
          <p:spPr bwMode="auto">
            <a:xfrm>
              <a:off x="1148" y="2290"/>
              <a:ext cx="59" cy="677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788" name="Rectangle 72"/>
            <p:cNvSpPr>
              <a:spLocks noChangeArrowheads="1"/>
            </p:cNvSpPr>
            <p:nvPr/>
          </p:nvSpPr>
          <p:spPr bwMode="auto">
            <a:xfrm>
              <a:off x="1291" y="2290"/>
              <a:ext cx="60" cy="639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789" name="Rectangle 73"/>
            <p:cNvSpPr>
              <a:spLocks noChangeArrowheads="1"/>
            </p:cNvSpPr>
            <p:nvPr/>
          </p:nvSpPr>
          <p:spPr bwMode="auto">
            <a:xfrm>
              <a:off x="1435" y="2290"/>
              <a:ext cx="60" cy="224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790" name="Rectangle 74"/>
            <p:cNvSpPr>
              <a:spLocks noChangeArrowheads="1"/>
            </p:cNvSpPr>
            <p:nvPr/>
          </p:nvSpPr>
          <p:spPr bwMode="auto">
            <a:xfrm>
              <a:off x="1579" y="2290"/>
              <a:ext cx="58" cy="412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791" name="Rectangle 75"/>
            <p:cNvSpPr>
              <a:spLocks noChangeArrowheads="1"/>
            </p:cNvSpPr>
            <p:nvPr/>
          </p:nvSpPr>
          <p:spPr bwMode="auto">
            <a:xfrm>
              <a:off x="1721" y="2290"/>
              <a:ext cx="60" cy="301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792" name="Rectangle 76"/>
            <p:cNvSpPr>
              <a:spLocks noChangeArrowheads="1"/>
            </p:cNvSpPr>
            <p:nvPr/>
          </p:nvSpPr>
          <p:spPr bwMode="auto">
            <a:xfrm>
              <a:off x="1865" y="2290"/>
              <a:ext cx="59" cy="263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793" name="Rectangle 77"/>
            <p:cNvSpPr>
              <a:spLocks noChangeArrowheads="1"/>
            </p:cNvSpPr>
            <p:nvPr/>
          </p:nvSpPr>
          <p:spPr bwMode="auto">
            <a:xfrm>
              <a:off x="2009" y="2290"/>
              <a:ext cx="59" cy="224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794" name="Rectangle 78"/>
            <p:cNvSpPr>
              <a:spLocks noChangeArrowheads="1"/>
            </p:cNvSpPr>
            <p:nvPr/>
          </p:nvSpPr>
          <p:spPr bwMode="auto">
            <a:xfrm>
              <a:off x="2153" y="1837"/>
              <a:ext cx="59" cy="453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795" name="Rectangle 79"/>
            <p:cNvSpPr>
              <a:spLocks noChangeArrowheads="1"/>
            </p:cNvSpPr>
            <p:nvPr/>
          </p:nvSpPr>
          <p:spPr bwMode="auto">
            <a:xfrm>
              <a:off x="2297" y="2290"/>
              <a:ext cx="59" cy="36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796" name="Rectangle 80"/>
            <p:cNvSpPr>
              <a:spLocks noChangeArrowheads="1"/>
            </p:cNvSpPr>
            <p:nvPr/>
          </p:nvSpPr>
          <p:spPr bwMode="auto">
            <a:xfrm>
              <a:off x="2441" y="2299"/>
              <a:ext cx="59" cy="17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797" name="Line 81"/>
            <p:cNvSpPr>
              <a:spLocks noChangeShapeType="1"/>
            </p:cNvSpPr>
            <p:nvPr/>
          </p:nvSpPr>
          <p:spPr bwMode="auto">
            <a:xfrm>
              <a:off x="530" y="1357"/>
              <a:ext cx="1" cy="169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798" name="Line 82"/>
            <p:cNvSpPr>
              <a:spLocks noChangeShapeType="1"/>
            </p:cNvSpPr>
            <p:nvPr/>
          </p:nvSpPr>
          <p:spPr bwMode="auto">
            <a:xfrm>
              <a:off x="503" y="2997"/>
              <a:ext cx="2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799" name="Line 83"/>
            <p:cNvSpPr>
              <a:spLocks noChangeShapeType="1"/>
            </p:cNvSpPr>
            <p:nvPr/>
          </p:nvSpPr>
          <p:spPr bwMode="auto">
            <a:xfrm>
              <a:off x="505" y="2863"/>
              <a:ext cx="2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00" name="Line 84"/>
            <p:cNvSpPr>
              <a:spLocks noChangeShapeType="1"/>
            </p:cNvSpPr>
            <p:nvPr/>
          </p:nvSpPr>
          <p:spPr bwMode="auto">
            <a:xfrm>
              <a:off x="505" y="2675"/>
              <a:ext cx="2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01" name="Line 85"/>
            <p:cNvSpPr>
              <a:spLocks noChangeShapeType="1"/>
            </p:cNvSpPr>
            <p:nvPr/>
          </p:nvSpPr>
          <p:spPr bwMode="auto">
            <a:xfrm>
              <a:off x="505" y="2487"/>
              <a:ext cx="2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02" name="Line 86"/>
            <p:cNvSpPr>
              <a:spLocks noChangeShapeType="1"/>
            </p:cNvSpPr>
            <p:nvPr/>
          </p:nvSpPr>
          <p:spPr bwMode="auto">
            <a:xfrm>
              <a:off x="505" y="2299"/>
              <a:ext cx="2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03" name="Line 87"/>
            <p:cNvSpPr>
              <a:spLocks noChangeShapeType="1"/>
            </p:cNvSpPr>
            <p:nvPr/>
          </p:nvSpPr>
          <p:spPr bwMode="auto">
            <a:xfrm>
              <a:off x="505" y="2109"/>
              <a:ext cx="2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04" name="Line 88"/>
            <p:cNvSpPr>
              <a:spLocks noChangeShapeType="1"/>
            </p:cNvSpPr>
            <p:nvPr/>
          </p:nvSpPr>
          <p:spPr bwMode="auto">
            <a:xfrm>
              <a:off x="505" y="1921"/>
              <a:ext cx="2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05" name="Line 89"/>
            <p:cNvSpPr>
              <a:spLocks noChangeShapeType="1"/>
            </p:cNvSpPr>
            <p:nvPr/>
          </p:nvSpPr>
          <p:spPr bwMode="auto">
            <a:xfrm>
              <a:off x="505" y="1733"/>
              <a:ext cx="2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06" name="Line 90"/>
            <p:cNvSpPr>
              <a:spLocks noChangeShapeType="1"/>
            </p:cNvSpPr>
            <p:nvPr/>
          </p:nvSpPr>
          <p:spPr bwMode="auto">
            <a:xfrm>
              <a:off x="505" y="1545"/>
              <a:ext cx="2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07" name="Line 91"/>
            <p:cNvSpPr>
              <a:spLocks noChangeShapeType="1"/>
            </p:cNvSpPr>
            <p:nvPr/>
          </p:nvSpPr>
          <p:spPr bwMode="auto">
            <a:xfrm>
              <a:off x="505" y="1357"/>
              <a:ext cx="2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08" name="Line 92"/>
            <p:cNvSpPr>
              <a:spLocks noChangeShapeType="1"/>
            </p:cNvSpPr>
            <p:nvPr/>
          </p:nvSpPr>
          <p:spPr bwMode="auto">
            <a:xfrm>
              <a:off x="528" y="2295"/>
              <a:ext cx="201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09" name="Rectangle 93"/>
            <p:cNvSpPr>
              <a:spLocks noChangeArrowheads="1"/>
            </p:cNvSpPr>
            <p:nvPr/>
          </p:nvSpPr>
          <p:spPr bwMode="auto">
            <a:xfrm>
              <a:off x="332" y="2957"/>
              <a:ext cx="8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-2</a:t>
              </a:r>
              <a:endParaRPr lang="cs-CZ" sz="1200" i="0"/>
            </a:p>
          </p:txBody>
        </p:sp>
        <p:sp>
          <p:nvSpPr>
            <p:cNvPr id="32810" name="Rectangle 94"/>
            <p:cNvSpPr>
              <a:spLocks noChangeArrowheads="1"/>
            </p:cNvSpPr>
            <p:nvPr/>
          </p:nvSpPr>
          <p:spPr bwMode="auto">
            <a:xfrm>
              <a:off x="316" y="2815"/>
              <a:ext cx="16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-1.5</a:t>
              </a:r>
              <a:endParaRPr lang="cs-CZ" sz="1200" i="0"/>
            </a:p>
          </p:txBody>
        </p:sp>
        <p:sp>
          <p:nvSpPr>
            <p:cNvPr id="32811" name="Rectangle 95"/>
            <p:cNvSpPr>
              <a:spLocks noChangeArrowheads="1"/>
            </p:cNvSpPr>
            <p:nvPr/>
          </p:nvSpPr>
          <p:spPr bwMode="auto">
            <a:xfrm>
              <a:off x="316" y="2627"/>
              <a:ext cx="8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-1</a:t>
              </a:r>
              <a:endParaRPr lang="cs-CZ" sz="1200" i="0"/>
            </a:p>
          </p:txBody>
        </p:sp>
        <p:sp>
          <p:nvSpPr>
            <p:cNvPr id="32812" name="Rectangle 96"/>
            <p:cNvSpPr>
              <a:spLocks noChangeArrowheads="1"/>
            </p:cNvSpPr>
            <p:nvPr/>
          </p:nvSpPr>
          <p:spPr bwMode="auto">
            <a:xfrm>
              <a:off x="316" y="2439"/>
              <a:ext cx="16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-0.5</a:t>
              </a:r>
              <a:endParaRPr lang="cs-CZ" sz="1200" i="0"/>
            </a:p>
          </p:txBody>
        </p:sp>
        <p:sp>
          <p:nvSpPr>
            <p:cNvPr id="32813" name="Rectangle 97"/>
            <p:cNvSpPr>
              <a:spLocks noChangeArrowheads="1"/>
            </p:cNvSpPr>
            <p:nvPr/>
          </p:nvSpPr>
          <p:spPr bwMode="auto">
            <a:xfrm>
              <a:off x="316" y="2251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</a:t>
              </a:r>
              <a:endParaRPr lang="cs-CZ" sz="1200" i="0"/>
            </a:p>
          </p:txBody>
        </p:sp>
        <p:sp>
          <p:nvSpPr>
            <p:cNvPr id="32814" name="Rectangle 98"/>
            <p:cNvSpPr>
              <a:spLocks noChangeArrowheads="1"/>
            </p:cNvSpPr>
            <p:nvPr/>
          </p:nvSpPr>
          <p:spPr bwMode="auto">
            <a:xfrm>
              <a:off x="316" y="2061"/>
              <a:ext cx="13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0.5</a:t>
              </a:r>
              <a:endParaRPr lang="cs-CZ" sz="1200" i="0"/>
            </a:p>
          </p:txBody>
        </p:sp>
        <p:sp>
          <p:nvSpPr>
            <p:cNvPr id="32815" name="Rectangle 99"/>
            <p:cNvSpPr>
              <a:spLocks noChangeArrowheads="1"/>
            </p:cNvSpPr>
            <p:nvPr/>
          </p:nvSpPr>
          <p:spPr bwMode="auto">
            <a:xfrm>
              <a:off x="316" y="1873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1</a:t>
              </a:r>
              <a:endParaRPr lang="cs-CZ" sz="1200" i="0"/>
            </a:p>
          </p:txBody>
        </p:sp>
        <p:sp>
          <p:nvSpPr>
            <p:cNvPr id="32816" name="Rectangle 100"/>
            <p:cNvSpPr>
              <a:spLocks noChangeArrowheads="1"/>
            </p:cNvSpPr>
            <p:nvPr/>
          </p:nvSpPr>
          <p:spPr bwMode="auto">
            <a:xfrm>
              <a:off x="316" y="1685"/>
              <a:ext cx="13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1.5</a:t>
              </a:r>
              <a:endParaRPr lang="cs-CZ" sz="1200" i="0"/>
            </a:p>
          </p:txBody>
        </p:sp>
        <p:sp>
          <p:nvSpPr>
            <p:cNvPr id="32817" name="Rectangle 101"/>
            <p:cNvSpPr>
              <a:spLocks noChangeArrowheads="1"/>
            </p:cNvSpPr>
            <p:nvPr/>
          </p:nvSpPr>
          <p:spPr bwMode="auto">
            <a:xfrm>
              <a:off x="316" y="1497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2</a:t>
              </a:r>
              <a:endParaRPr lang="cs-CZ" sz="1200" i="0"/>
            </a:p>
          </p:txBody>
        </p:sp>
        <p:sp>
          <p:nvSpPr>
            <p:cNvPr id="32818" name="Rectangle 102"/>
            <p:cNvSpPr>
              <a:spLocks noChangeArrowheads="1"/>
            </p:cNvSpPr>
            <p:nvPr/>
          </p:nvSpPr>
          <p:spPr bwMode="auto">
            <a:xfrm>
              <a:off x="316" y="1309"/>
              <a:ext cx="13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2.5</a:t>
              </a:r>
              <a:endParaRPr lang="cs-CZ" sz="1200" i="0"/>
            </a:p>
          </p:txBody>
        </p:sp>
        <p:sp>
          <p:nvSpPr>
            <p:cNvPr id="32819" name="Line 103"/>
            <p:cNvSpPr>
              <a:spLocks noChangeShapeType="1"/>
            </p:cNvSpPr>
            <p:nvPr/>
          </p:nvSpPr>
          <p:spPr bwMode="auto">
            <a:xfrm>
              <a:off x="510" y="3066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20" name="Line 104"/>
            <p:cNvSpPr>
              <a:spLocks noChangeShapeType="1"/>
            </p:cNvSpPr>
            <p:nvPr/>
          </p:nvSpPr>
          <p:spPr bwMode="auto">
            <a:xfrm flipV="1">
              <a:off x="534" y="3066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21" name="Line 105"/>
            <p:cNvSpPr>
              <a:spLocks noChangeShapeType="1"/>
            </p:cNvSpPr>
            <p:nvPr/>
          </p:nvSpPr>
          <p:spPr bwMode="auto">
            <a:xfrm>
              <a:off x="510" y="3066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22" name="Line 106"/>
            <p:cNvSpPr>
              <a:spLocks noChangeShapeType="1"/>
            </p:cNvSpPr>
            <p:nvPr/>
          </p:nvSpPr>
          <p:spPr bwMode="auto">
            <a:xfrm flipV="1">
              <a:off x="498" y="3058"/>
              <a:ext cx="225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23" name="Line 107"/>
            <p:cNvSpPr>
              <a:spLocks noChangeShapeType="1"/>
            </p:cNvSpPr>
            <p:nvPr/>
          </p:nvSpPr>
          <p:spPr bwMode="auto">
            <a:xfrm flipV="1">
              <a:off x="534" y="3066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24" name="Line 108"/>
            <p:cNvSpPr>
              <a:spLocks noChangeShapeType="1"/>
            </p:cNvSpPr>
            <p:nvPr/>
          </p:nvSpPr>
          <p:spPr bwMode="auto">
            <a:xfrm flipV="1">
              <a:off x="542" y="3066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25" name="Line 109"/>
            <p:cNvSpPr>
              <a:spLocks noChangeShapeType="1"/>
            </p:cNvSpPr>
            <p:nvPr/>
          </p:nvSpPr>
          <p:spPr bwMode="auto">
            <a:xfrm flipV="1">
              <a:off x="1049" y="3066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26" name="Line 110"/>
            <p:cNvSpPr>
              <a:spLocks noChangeShapeType="1"/>
            </p:cNvSpPr>
            <p:nvPr/>
          </p:nvSpPr>
          <p:spPr bwMode="auto">
            <a:xfrm flipV="1">
              <a:off x="1579" y="3066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27" name="Line 111"/>
            <p:cNvSpPr>
              <a:spLocks noChangeShapeType="1"/>
            </p:cNvSpPr>
            <p:nvPr/>
          </p:nvSpPr>
          <p:spPr bwMode="auto">
            <a:xfrm flipV="1">
              <a:off x="2059" y="3066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28" name="Line 112"/>
            <p:cNvSpPr>
              <a:spLocks noChangeShapeType="1"/>
            </p:cNvSpPr>
            <p:nvPr/>
          </p:nvSpPr>
          <p:spPr bwMode="auto">
            <a:xfrm flipV="1">
              <a:off x="2592" y="3066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829" name="Rectangle 113"/>
            <p:cNvSpPr>
              <a:spLocks noChangeArrowheads="1"/>
            </p:cNvSpPr>
            <p:nvPr/>
          </p:nvSpPr>
          <p:spPr bwMode="auto">
            <a:xfrm>
              <a:off x="515" y="3145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</a:t>
              </a:r>
              <a:endParaRPr lang="cs-CZ" sz="1200" i="0"/>
            </a:p>
          </p:txBody>
        </p:sp>
        <p:sp>
          <p:nvSpPr>
            <p:cNvPr id="32830" name="Rectangle 114"/>
            <p:cNvSpPr>
              <a:spLocks noChangeArrowheads="1"/>
            </p:cNvSpPr>
            <p:nvPr/>
          </p:nvSpPr>
          <p:spPr bwMode="auto">
            <a:xfrm>
              <a:off x="999" y="3145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20</a:t>
              </a:r>
              <a:endParaRPr lang="cs-CZ" sz="1200" i="0"/>
            </a:p>
          </p:txBody>
        </p:sp>
        <p:sp>
          <p:nvSpPr>
            <p:cNvPr id="32831" name="Rectangle 115"/>
            <p:cNvSpPr>
              <a:spLocks noChangeArrowheads="1"/>
            </p:cNvSpPr>
            <p:nvPr/>
          </p:nvSpPr>
          <p:spPr bwMode="auto">
            <a:xfrm>
              <a:off x="2536" y="3145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80</a:t>
              </a:r>
              <a:endParaRPr lang="cs-CZ" sz="1200" i="0"/>
            </a:p>
          </p:txBody>
        </p:sp>
        <p:sp>
          <p:nvSpPr>
            <p:cNvPr id="32832" name="Rectangle 116"/>
            <p:cNvSpPr>
              <a:spLocks noChangeArrowheads="1"/>
            </p:cNvSpPr>
            <p:nvPr/>
          </p:nvSpPr>
          <p:spPr bwMode="auto">
            <a:xfrm>
              <a:off x="1531" y="3154"/>
              <a:ext cx="136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40</a:t>
              </a:r>
            </a:p>
            <a:p>
              <a:pPr algn="ctr">
                <a:spcBef>
                  <a:spcPct val="50000"/>
                </a:spcBef>
              </a:pPr>
              <a:r>
                <a:rPr lang="cs-CZ" sz="1400" i="0">
                  <a:solidFill>
                    <a:srgbClr val="000000"/>
                  </a:solidFill>
                </a:rPr>
                <a:t>Zn</a:t>
              </a:r>
              <a:endParaRPr lang="cs-CZ" sz="1400" i="0"/>
            </a:p>
          </p:txBody>
        </p:sp>
        <p:sp>
          <p:nvSpPr>
            <p:cNvPr id="32833" name="Rectangle 117"/>
            <p:cNvSpPr>
              <a:spLocks noChangeArrowheads="1"/>
            </p:cNvSpPr>
            <p:nvPr/>
          </p:nvSpPr>
          <p:spPr bwMode="auto">
            <a:xfrm>
              <a:off x="2015" y="3145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60</a:t>
              </a:r>
              <a:endParaRPr lang="cs-CZ" sz="1200" i="0"/>
            </a:p>
          </p:txBody>
        </p:sp>
      </p:grpSp>
      <p:sp>
        <p:nvSpPr>
          <p:cNvPr id="32778" name="Rectangle 119"/>
          <p:cNvSpPr>
            <a:spLocks noGrp="1" noChangeArrowheads="1"/>
          </p:cNvSpPr>
          <p:nvPr>
            <p:ph type="title" idx="4294967295"/>
          </p:nvPr>
        </p:nvSpPr>
        <p:spPr>
          <a:xfrm>
            <a:off x="495300" y="227013"/>
            <a:ext cx="8153400" cy="609600"/>
          </a:xfrm>
          <a:noFill/>
        </p:spPr>
        <p:txBody>
          <a:bodyPr>
            <a:normAutofit fontScale="90000"/>
          </a:bodyPr>
          <a:lstStyle/>
          <a:p>
            <a:r>
              <a:rPr lang="cs-CZ" smtClean="0"/>
              <a:t>Grafická diagnostika normality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1676400" y="1490663"/>
            <a:ext cx="2438400" cy="366712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i="0">
                <a:solidFill>
                  <a:schemeClr val="bg1"/>
                </a:solidFill>
              </a:rPr>
              <a:t>Hanging Histobars.</a:t>
            </a:r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6084888" y="1490663"/>
            <a:ext cx="2525712" cy="366712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i="0">
                <a:solidFill>
                  <a:schemeClr val="bg1"/>
                </a:solidFill>
              </a:rPr>
              <a:t>Hanging Histobars.</a:t>
            </a:r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 rot="-5400000">
            <a:off x="-360362" y="3214688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i="0"/>
              <a:t>frekvence</a:t>
            </a:r>
            <a:endParaRPr lang="cs-CZ" sz="1400" i="0">
              <a:cs typeface="Times New Roman" pitchFamily="18" charset="0"/>
            </a:endParaRPr>
          </a:p>
        </p:txBody>
      </p:sp>
      <p:sp>
        <p:nvSpPr>
          <p:cNvPr id="33798" name="Rectangle 5"/>
          <p:cNvSpPr>
            <a:spLocks noChangeArrowheads="1"/>
          </p:cNvSpPr>
          <p:nvPr/>
        </p:nvSpPr>
        <p:spPr bwMode="auto">
          <a:xfrm rot="-5400000">
            <a:off x="3962400" y="3216275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i="0"/>
              <a:t>frekvence</a:t>
            </a:r>
            <a:endParaRPr lang="cs-CZ" sz="1400" i="0"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800600" y="2420938"/>
            <a:ext cx="4292600" cy="3887787"/>
            <a:chOff x="3024" y="1227"/>
            <a:chExt cx="2704" cy="2449"/>
          </a:xfrm>
        </p:grpSpPr>
        <p:sp>
          <p:nvSpPr>
            <p:cNvPr id="33839" name="Rectangle 7"/>
            <p:cNvSpPr>
              <a:spLocks noChangeArrowheads="1"/>
            </p:cNvSpPr>
            <p:nvPr/>
          </p:nvSpPr>
          <p:spPr bwMode="auto">
            <a:xfrm>
              <a:off x="3072" y="1758"/>
              <a:ext cx="2269" cy="1664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40" name="Rectangle 8"/>
            <p:cNvSpPr>
              <a:spLocks noChangeArrowheads="1"/>
            </p:cNvSpPr>
            <p:nvPr/>
          </p:nvSpPr>
          <p:spPr bwMode="auto">
            <a:xfrm>
              <a:off x="3318" y="1554"/>
              <a:ext cx="1960" cy="1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41" name="Line 9"/>
            <p:cNvSpPr>
              <a:spLocks noChangeShapeType="1"/>
            </p:cNvSpPr>
            <p:nvPr/>
          </p:nvSpPr>
          <p:spPr bwMode="auto">
            <a:xfrm>
              <a:off x="3332" y="1227"/>
              <a:ext cx="0" cy="201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42" name="Line 10"/>
            <p:cNvSpPr>
              <a:spLocks noChangeShapeType="1"/>
            </p:cNvSpPr>
            <p:nvPr/>
          </p:nvSpPr>
          <p:spPr bwMode="auto">
            <a:xfrm>
              <a:off x="3312" y="3254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43" name="Line 11"/>
            <p:cNvSpPr>
              <a:spLocks noChangeShapeType="1"/>
            </p:cNvSpPr>
            <p:nvPr/>
          </p:nvSpPr>
          <p:spPr bwMode="auto">
            <a:xfrm>
              <a:off x="3305" y="2705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44" name="Line 12"/>
            <p:cNvSpPr>
              <a:spLocks noChangeShapeType="1"/>
            </p:cNvSpPr>
            <p:nvPr/>
          </p:nvSpPr>
          <p:spPr bwMode="auto">
            <a:xfrm>
              <a:off x="3321" y="3245"/>
              <a:ext cx="2407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45" name="Line 13"/>
            <p:cNvSpPr>
              <a:spLocks noChangeShapeType="1"/>
            </p:cNvSpPr>
            <p:nvPr/>
          </p:nvSpPr>
          <p:spPr bwMode="auto">
            <a:xfrm flipV="1">
              <a:off x="3336" y="3254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46" name="Line 14"/>
            <p:cNvSpPr>
              <a:spLocks noChangeShapeType="1"/>
            </p:cNvSpPr>
            <p:nvPr/>
          </p:nvSpPr>
          <p:spPr bwMode="auto">
            <a:xfrm flipV="1">
              <a:off x="3452" y="3254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47" name="Line 15"/>
            <p:cNvSpPr>
              <a:spLocks noChangeShapeType="1"/>
            </p:cNvSpPr>
            <p:nvPr/>
          </p:nvSpPr>
          <p:spPr bwMode="auto">
            <a:xfrm flipV="1">
              <a:off x="3798" y="3254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48" name="Line 16"/>
            <p:cNvSpPr>
              <a:spLocks noChangeShapeType="1"/>
            </p:cNvSpPr>
            <p:nvPr/>
          </p:nvSpPr>
          <p:spPr bwMode="auto">
            <a:xfrm flipV="1">
              <a:off x="4144" y="3254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49" name="Line 17"/>
            <p:cNvSpPr>
              <a:spLocks noChangeShapeType="1"/>
            </p:cNvSpPr>
            <p:nvPr/>
          </p:nvSpPr>
          <p:spPr bwMode="auto">
            <a:xfrm flipV="1">
              <a:off x="4489" y="3254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50" name="Line 18"/>
            <p:cNvSpPr>
              <a:spLocks noChangeShapeType="1"/>
            </p:cNvSpPr>
            <p:nvPr/>
          </p:nvSpPr>
          <p:spPr bwMode="auto">
            <a:xfrm flipV="1">
              <a:off x="4835" y="3254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51" name="Line 19"/>
            <p:cNvSpPr>
              <a:spLocks noChangeShapeType="1"/>
            </p:cNvSpPr>
            <p:nvPr/>
          </p:nvSpPr>
          <p:spPr bwMode="auto">
            <a:xfrm flipV="1">
              <a:off x="5181" y="3254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52" name="Line 20"/>
            <p:cNvSpPr>
              <a:spLocks noChangeShapeType="1"/>
            </p:cNvSpPr>
            <p:nvPr/>
          </p:nvSpPr>
          <p:spPr bwMode="auto">
            <a:xfrm flipV="1">
              <a:off x="5502" y="3254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53" name="Rectangle 21"/>
            <p:cNvSpPr>
              <a:spLocks noChangeArrowheads="1"/>
            </p:cNvSpPr>
            <p:nvPr/>
          </p:nvSpPr>
          <p:spPr bwMode="auto">
            <a:xfrm>
              <a:off x="3211" y="3207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</a:t>
              </a:r>
              <a:endParaRPr lang="cs-CZ" sz="1200" i="0"/>
            </a:p>
          </p:txBody>
        </p:sp>
        <p:sp>
          <p:nvSpPr>
            <p:cNvPr id="33854" name="Rectangle 22"/>
            <p:cNvSpPr>
              <a:spLocks noChangeArrowheads="1"/>
            </p:cNvSpPr>
            <p:nvPr/>
          </p:nvSpPr>
          <p:spPr bwMode="auto">
            <a:xfrm>
              <a:off x="3024" y="2658"/>
              <a:ext cx="24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-0, 05</a:t>
              </a:r>
              <a:endParaRPr lang="cs-CZ" sz="1200" i="0"/>
            </a:p>
          </p:txBody>
        </p:sp>
        <p:sp>
          <p:nvSpPr>
            <p:cNvPr id="33855" name="Rectangle 23"/>
            <p:cNvSpPr>
              <a:spLocks noChangeArrowheads="1"/>
            </p:cNvSpPr>
            <p:nvPr/>
          </p:nvSpPr>
          <p:spPr bwMode="auto">
            <a:xfrm>
              <a:off x="3087" y="2396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</a:t>
              </a:r>
              <a:endParaRPr lang="cs-CZ" sz="1200" i="0"/>
            </a:p>
          </p:txBody>
        </p:sp>
        <p:sp>
          <p:nvSpPr>
            <p:cNvPr id="33856" name="Rectangle 24"/>
            <p:cNvSpPr>
              <a:spLocks noChangeArrowheads="1"/>
            </p:cNvSpPr>
            <p:nvPr/>
          </p:nvSpPr>
          <p:spPr bwMode="auto">
            <a:xfrm>
              <a:off x="3087" y="1850"/>
              <a:ext cx="13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0,1</a:t>
              </a:r>
              <a:endParaRPr lang="cs-CZ" sz="1200" i="0"/>
            </a:p>
          </p:txBody>
        </p:sp>
        <p:sp>
          <p:nvSpPr>
            <p:cNvPr id="33857" name="Line 25"/>
            <p:cNvSpPr>
              <a:spLocks noChangeShapeType="1"/>
            </p:cNvSpPr>
            <p:nvPr/>
          </p:nvSpPr>
          <p:spPr bwMode="auto">
            <a:xfrm flipV="1">
              <a:off x="3350" y="2466"/>
              <a:ext cx="182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cs-CZ"/>
            </a:p>
          </p:txBody>
        </p:sp>
        <p:sp>
          <p:nvSpPr>
            <p:cNvPr id="33858" name="Rectangle 26"/>
            <p:cNvSpPr>
              <a:spLocks noChangeArrowheads="1"/>
            </p:cNvSpPr>
            <p:nvPr/>
          </p:nvSpPr>
          <p:spPr bwMode="auto">
            <a:xfrm>
              <a:off x="3830" y="2073"/>
              <a:ext cx="48" cy="57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3859" name="Rectangle 27"/>
            <p:cNvSpPr>
              <a:spLocks noChangeArrowheads="1"/>
            </p:cNvSpPr>
            <p:nvPr/>
          </p:nvSpPr>
          <p:spPr bwMode="auto">
            <a:xfrm>
              <a:off x="3939" y="1794"/>
              <a:ext cx="47" cy="78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3860" name="Rectangle 28"/>
            <p:cNvSpPr>
              <a:spLocks noChangeArrowheads="1"/>
            </p:cNvSpPr>
            <p:nvPr/>
          </p:nvSpPr>
          <p:spPr bwMode="auto">
            <a:xfrm>
              <a:off x="4646" y="2370"/>
              <a:ext cx="48" cy="384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3861" name="Rectangle 29"/>
            <p:cNvSpPr>
              <a:spLocks noChangeArrowheads="1"/>
            </p:cNvSpPr>
            <p:nvPr/>
          </p:nvSpPr>
          <p:spPr bwMode="auto">
            <a:xfrm>
              <a:off x="3725" y="2286"/>
              <a:ext cx="57" cy="123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3862" name="Line 30"/>
            <p:cNvSpPr>
              <a:spLocks noChangeShapeType="1"/>
            </p:cNvSpPr>
            <p:nvPr/>
          </p:nvSpPr>
          <p:spPr bwMode="auto">
            <a:xfrm>
              <a:off x="3293" y="2993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63" name="Rectangle 31"/>
            <p:cNvSpPr>
              <a:spLocks noChangeArrowheads="1"/>
            </p:cNvSpPr>
            <p:nvPr/>
          </p:nvSpPr>
          <p:spPr bwMode="auto">
            <a:xfrm>
              <a:off x="3087" y="2946"/>
              <a:ext cx="16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-0,1</a:t>
              </a:r>
              <a:endParaRPr lang="cs-CZ" sz="1200" i="0"/>
            </a:p>
          </p:txBody>
        </p:sp>
        <p:sp>
          <p:nvSpPr>
            <p:cNvPr id="33864" name="Line 32"/>
            <p:cNvSpPr>
              <a:spLocks noChangeShapeType="1"/>
            </p:cNvSpPr>
            <p:nvPr/>
          </p:nvSpPr>
          <p:spPr bwMode="auto">
            <a:xfrm>
              <a:off x="3294" y="1406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65" name="Rectangle 33"/>
            <p:cNvSpPr>
              <a:spLocks noChangeArrowheads="1"/>
            </p:cNvSpPr>
            <p:nvPr/>
          </p:nvSpPr>
          <p:spPr bwMode="auto">
            <a:xfrm>
              <a:off x="3087" y="1358"/>
              <a:ext cx="13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0,2</a:t>
              </a:r>
              <a:endParaRPr lang="cs-CZ" sz="1200" i="0"/>
            </a:p>
          </p:txBody>
        </p:sp>
        <p:sp>
          <p:nvSpPr>
            <p:cNvPr id="33866" name="Rectangle 34"/>
            <p:cNvSpPr>
              <a:spLocks noChangeArrowheads="1"/>
            </p:cNvSpPr>
            <p:nvPr/>
          </p:nvSpPr>
          <p:spPr bwMode="auto">
            <a:xfrm>
              <a:off x="3383" y="3351"/>
              <a:ext cx="138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-50</a:t>
              </a:r>
              <a:endParaRPr lang="cs-CZ" sz="1200" i="0"/>
            </a:p>
          </p:txBody>
        </p:sp>
        <p:sp>
          <p:nvSpPr>
            <p:cNvPr id="33867" name="Rectangle 35"/>
            <p:cNvSpPr>
              <a:spLocks noChangeArrowheads="1"/>
            </p:cNvSpPr>
            <p:nvPr/>
          </p:nvSpPr>
          <p:spPr bwMode="auto">
            <a:xfrm>
              <a:off x="4094" y="3351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10</a:t>
              </a:r>
              <a:endParaRPr lang="cs-CZ" sz="1200" i="0"/>
            </a:p>
          </p:txBody>
        </p:sp>
        <p:sp>
          <p:nvSpPr>
            <p:cNvPr id="33868" name="Rectangle 36"/>
            <p:cNvSpPr>
              <a:spLocks noChangeArrowheads="1"/>
            </p:cNvSpPr>
            <p:nvPr/>
          </p:nvSpPr>
          <p:spPr bwMode="auto">
            <a:xfrm>
              <a:off x="4777" y="3360"/>
              <a:ext cx="143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20</a:t>
              </a:r>
            </a:p>
            <a:p>
              <a:pPr algn="ctr">
                <a:spcBef>
                  <a:spcPct val="50000"/>
                </a:spcBef>
              </a:pPr>
              <a:r>
                <a:rPr lang="cs-CZ" sz="1400" i="0">
                  <a:solidFill>
                    <a:srgbClr val="000000"/>
                  </a:solidFill>
                </a:rPr>
                <a:t>Pb</a:t>
              </a:r>
              <a:endParaRPr lang="cs-CZ" sz="1400" i="0"/>
            </a:p>
          </p:txBody>
        </p:sp>
        <p:sp>
          <p:nvSpPr>
            <p:cNvPr id="33869" name="Rectangle 37"/>
            <p:cNvSpPr>
              <a:spLocks noChangeArrowheads="1"/>
            </p:cNvSpPr>
            <p:nvPr/>
          </p:nvSpPr>
          <p:spPr bwMode="auto">
            <a:xfrm>
              <a:off x="5446" y="3351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30</a:t>
              </a:r>
              <a:endParaRPr lang="cs-CZ" sz="1200" i="0"/>
            </a:p>
          </p:txBody>
        </p:sp>
        <p:sp>
          <p:nvSpPr>
            <p:cNvPr id="33870" name="Rectangle 38"/>
            <p:cNvSpPr>
              <a:spLocks noChangeArrowheads="1"/>
            </p:cNvSpPr>
            <p:nvPr/>
          </p:nvSpPr>
          <p:spPr bwMode="auto">
            <a:xfrm>
              <a:off x="3087" y="2109"/>
              <a:ext cx="18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0,05</a:t>
              </a:r>
              <a:endParaRPr lang="cs-CZ" sz="1200" i="0"/>
            </a:p>
          </p:txBody>
        </p:sp>
        <p:sp>
          <p:nvSpPr>
            <p:cNvPr id="33871" name="Line 39"/>
            <p:cNvSpPr>
              <a:spLocks noChangeShapeType="1"/>
            </p:cNvSpPr>
            <p:nvPr/>
          </p:nvSpPr>
          <p:spPr bwMode="auto">
            <a:xfrm>
              <a:off x="3294" y="1647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72" name="Rectangle 40"/>
            <p:cNvSpPr>
              <a:spLocks noChangeArrowheads="1"/>
            </p:cNvSpPr>
            <p:nvPr/>
          </p:nvSpPr>
          <p:spPr bwMode="auto">
            <a:xfrm>
              <a:off x="3087" y="1599"/>
              <a:ext cx="18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0,15</a:t>
              </a:r>
              <a:endParaRPr lang="cs-CZ" sz="1200" i="0"/>
            </a:p>
          </p:txBody>
        </p:sp>
        <p:sp>
          <p:nvSpPr>
            <p:cNvPr id="33873" name="Line 41"/>
            <p:cNvSpPr>
              <a:spLocks noChangeShapeType="1"/>
            </p:cNvSpPr>
            <p:nvPr/>
          </p:nvSpPr>
          <p:spPr bwMode="auto">
            <a:xfrm>
              <a:off x="3295" y="2458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74" name="Rectangle 42"/>
            <p:cNvSpPr>
              <a:spLocks noChangeArrowheads="1"/>
            </p:cNvSpPr>
            <p:nvPr/>
          </p:nvSpPr>
          <p:spPr bwMode="auto">
            <a:xfrm>
              <a:off x="4064" y="1629"/>
              <a:ext cx="54" cy="43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3875" name="Rectangle 43"/>
            <p:cNvSpPr>
              <a:spLocks noChangeArrowheads="1"/>
            </p:cNvSpPr>
            <p:nvPr/>
          </p:nvSpPr>
          <p:spPr bwMode="auto">
            <a:xfrm>
              <a:off x="4211" y="1593"/>
              <a:ext cx="51" cy="1353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3876" name="Rectangle 44"/>
            <p:cNvSpPr>
              <a:spLocks noChangeArrowheads="1"/>
            </p:cNvSpPr>
            <p:nvPr/>
          </p:nvSpPr>
          <p:spPr bwMode="auto">
            <a:xfrm>
              <a:off x="4445" y="2054"/>
              <a:ext cx="48" cy="307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3877" name="Rectangle 45"/>
            <p:cNvSpPr>
              <a:spLocks noChangeArrowheads="1"/>
            </p:cNvSpPr>
            <p:nvPr/>
          </p:nvSpPr>
          <p:spPr bwMode="auto">
            <a:xfrm>
              <a:off x="4349" y="1735"/>
              <a:ext cx="48" cy="36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3878" name="Rectangle 46"/>
            <p:cNvSpPr>
              <a:spLocks noChangeArrowheads="1"/>
            </p:cNvSpPr>
            <p:nvPr/>
          </p:nvSpPr>
          <p:spPr bwMode="auto">
            <a:xfrm>
              <a:off x="4539" y="2286"/>
              <a:ext cx="48" cy="36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3879" name="Freeform 47" descr="Široký šikmo nahoru"/>
            <p:cNvSpPr>
              <a:spLocks/>
            </p:cNvSpPr>
            <p:nvPr/>
          </p:nvSpPr>
          <p:spPr bwMode="auto">
            <a:xfrm>
              <a:off x="3520" y="1572"/>
              <a:ext cx="1270" cy="894"/>
            </a:xfrm>
            <a:custGeom>
              <a:avLst/>
              <a:gdLst>
                <a:gd name="T0" fmla="*/ 0 w 244"/>
                <a:gd name="T1" fmla="*/ 22315302 h 118"/>
                <a:gd name="T2" fmla="*/ 775809 w 244"/>
                <a:gd name="T3" fmla="*/ 18921937 h 118"/>
                <a:gd name="T4" fmla="*/ 1352691 w 244"/>
                <a:gd name="T5" fmla="*/ 11159401 h 118"/>
                <a:gd name="T6" fmla="*/ 1829711 w 244"/>
                <a:gd name="T7" fmla="*/ 3970004 h 118"/>
                <a:gd name="T8" fmla="*/ 2524734 w 244"/>
                <a:gd name="T9" fmla="*/ 0 h 118"/>
                <a:gd name="T10" fmla="*/ 3239646 w 244"/>
                <a:gd name="T11" fmla="*/ 3795628 h 118"/>
                <a:gd name="T12" fmla="*/ 3560294 w 244"/>
                <a:gd name="T13" fmla="*/ 10783664 h 118"/>
                <a:gd name="T14" fmla="*/ 4057203 w 244"/>
                <a:gd name="T15" fmla="*/ 18147430 h 118"/>
                <a:gd name="T16" fmla="*/ 4851353 w 244"/>
                <a:gd name="T17" fmla="*/ 22117835 h 1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4"/>
                <a:gd name="T28" fmla="*/ 0 h 118"/>
                <a:gd name="T29" fmla="*/ 244 w 244"/>
                <a:gd name="T30" fmla="*/ 118 h 1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44" h="118">
                  <a:moveTo>
                    <a:pt x="0" y="118"/>
                  </a:moveTo>
                  <a:cubicBezTo>
                    <a:pt x="6" y="115"/>
                    <a:pt x="28" y="110"/>
                    <a:pt x="39" y="100"/>
                  </a:cubicBezTo>
                  <a:cubicBezTo>
                    <a:pt x="50" y="90"/>
                    <a:pt x="59" y="72"/>
                    <a:pt x="68" y="59"/>
                  </a:cubicBezTo>
                  <a:cubicBezTo>
                    <a:pt x="77" y="46"/>
                    <a:pt x="82" y="31"/>
                    <a:pt x="92" y="21"/>
                  </a:cubicBezTo>
                  <a:cubicBezTo>
                    <a:pt x="102" y="11"/>
                    <a:pt x="115" y="0"/>
                    <a:pt x="127" y="0"/>
                  </a:cubicBezTo>
                  <a:cubicBezTo>
                    <a:pt x="139" y="0"/>
                    <a:pt x="154" y="11"/>
                    <a:pt x="163" y="20"/>
                  </a:cubicBezTo>
                  <a:cubicBezTo>
                    <a:pt x="172" y="29"/>
                    <a:pt x="172" y="44"/>
                    <a:pt x="179" y="57"/>
                  </a:cubicBezTo>
                  <a:cubicBezTo>
                    <a:pt x="186" y="70"/>
                    <a:pt x="193" y="86"/>
                    <a:pt x="204" y="96"/>
                  </a:cubicBezTo>
                  <a:cubicBezTo>
                    <a:pt x="215" y="106"/>
                    <a:pt x="236" y="113"/>
                    <a:pt x="244" y="117"/>
                  </a:cubicBezTo>
                </a:path>
              </a:pathLst>
            </a:custGeom>
            <a:noFill/>
            <a:ln w="57150" cmpd="sng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cs-CZ"/>
            </a:p>
          </p:txBody>
        </p:sp>
        <p:sp>
          <p:nvSpPr>
            <p:cNvPr id="33880" name="Line 48"/>
            <p:cNvSpPr>
              <a:spLocks noChangeShapeType="1"/>
            </p:cNvSpPr>
            <p:nvPr/>
          </p:nvSpPr>
          <p:spPr bwMode="auto">
            <a:xfrm>
              <a:off x="3294" y="1922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81" name="Line 49"/>
            <p:cNvSpPr>
              <a:spLocks noChangeShapeType="1"/>
            </p:cNvSpPr>
            <p:nvPr/>
          </p:nvSpPr>
          <p:spPr bwMode="auto">
            <a:xfrm>
              <a:off x="3294" y="2171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444500" y="2073275"/>
            <a:ext cx="4343400" cy="4235450"/>
            <a:chOff x="144" y="1008"/>
            <a:chExt cx="2736" cy="2668"/>
          </a:xfrm>
        </p:grpSpPr>
        <p:sp>
          <p:nvSpPr>
            <p:cNvPr id="33802" name="Rectangle 51"/>
            <p:cNvSpPr>
              <a:spLocks noChangeArrowheads="1"/>
            </p:cNvSpPr>
            <p:nvPr/>
          </p:nvSpPr>
          <p:spPr bwMode="auto">
            <a:xfrm>
              <a:off x="144" y="1522"/>
              <a:ext cx="2269" cy="1664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03" name="Rectangle 52"/>
            <p:cNvSpPr>
              <a:spLocks noChangeArrowheads="1"/>
            </p:cNvSpPr>
            <p:nvPr/>
          </p:nvSpPr>
          <p:spPr bwMode="auto">
            <a:xfrm>
              <a:off x="455" y="1653"/>
              <a:ext cx="1960" cy="138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04" name="Line 53"/>
            <p:cNvSpPr>
              <a:spLocks noChangeShapeType="1"/>
            </p:cNvSpPr>
            <p:nvPr/>
          </p:nvSpPr>
          <p:spPr bwMode="auto">
            <a:xfrm flipH="1">
              <a:off x="480" y="1008"/>
              <a:ext cx="0" cy="225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05" name="Line 54"/>
            <p:cNvSpPr>
              <a:spLocks noChangeShapeType="1"/>
            </p:cNvSpPr>
            <p:nvPr/>
          </p:nvSpPr>
          <p:spPr bwMode="auto">
            <a:xfrm>
              <a:off x="449" y="3263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06" name="Line 55"/>
            <p:cNvSpPr>
              <a:spLocks noChangeShapeType="1"/>
            </p:cNvSpPr>
            <p:nvPr/>
          </p:nvSpPr>
          <p:spPr bwMode="auto">
            <a:xfrm>
              <a:off x="431" y="2639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07" name="Line 56"/>
            <p:cNvSpPr>
              <a:spLocks noChangeShapeType="1"/>
            </p:cNvSpPr>
            <p:nvPr/>
          </p:nvSpPr>
          <p:spPr bwMode="auto">
            <a:xfrm>
              <a:off x="473" y="3263"/>
              <a:ext cx="2407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08" name="Line 57"/>
            <p:cNvSpPr>
              <a:spLocks noChangeShapeType="1"/>
            </p:cNvSpPr>
            <p:nvPr/>
          </p:nvSpPr>
          <p:spPr bwMode="auto">
            <a:xfrm flipV="1">
              <a:off x="473" y="3263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09" name="Line 58"/>
            <p:cNvSpPr>
              <a:spLocks noChangeShapeType="1"/>
            </p:cNvSpPr>
            <p:nvPr/>
          </p:nvSpPr>
          <p:spPr bwMode="auto">
            <a:xfrm flipV="1">
              <a:off x="589" y="3263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10" name="Line 59"/>
            <p:cNvSpPr>
              <a:spLocks noChangeShapeType="1"/>
            </p:cNvSpPr>
            <p:nvPr/>
          </p:nvSpPr>
          <p:spPr bwMode="auto">
            <a:xfrm flipV="1">
              <a:off x="935" y="3263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11" name="Line 60"/>
            <p:cNvSpPr>
              <a:spLocks noChangeShapeType="1"/>
            </p:cNvSpPr>
            <p:nvPr/>
          </p:nvSpPr>
          <p:spPr bwMode="auto">
            <a:xfrm flipV="1">
              <a:off x="1281" y="3263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12" name="Line 61"/>
            <p:cNvSpPr>
              <a:spLocks noChangeShapeType="1"/>
            </p:cNvSpPr>
            <p:nvPr/>
          </p:nvSpPr>
          <p:spPr bwMode="auto">
            <a:xfrm flipV="1">
              <a:off x="1626" y="3263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13" name="Line 62"/>
            <p:cNvSpPr>
              <a:spLocks noChangeShapeType="1"/>
            </p:cNvSpPr>
            <p:nvPr/>
          </p:nvSpPr>
          <p:spPr bwMode="auto">
            <a:xfrm flipV="1">
              <a:off x="1972" y="3263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14" name="Line 63"/>
            <p:cNvSpPr>
              <a:spLocks noChangeShapeType="1"/>
            </p:cNvSpPr>
            <p:nvPr/>
          </p:nvSpPr>
          <p:spPr bwMode="auto">
            <a:xfrm flipV="1">
              <a:off x="2318" y="3263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15" name="Line 64"/>
            <p:cNvSpPr>
              <a:spLocks noChangeShapeType="1"/>
            </p:cNvSpPr>
            <p:nvPr/>
          </p:nvSpPr>
          <p:spPr bwMode="auto">
            <a:xfrm flipV="1">
              <a:off x="2639" y="3263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16" name="Rectangle 65"/>
            <p:cNvSpPr>
              <a:spLocks noChangeArrowheads="1"/>
            </p:cNvSpPr>
            <p:nvPr/>
          </p:nvSpPr>
          <p:spPr bwMode="auto">
            <a:xfrm>
              <a:off x="382" y="3216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</a:t>
              </a:r>
              <a:endParaRPr lang="cs-CZ" sz="1200" i="0"/>
            </a:p>
          </p:txBody>
        </p:sp>
        <p:sp>
          <p:nvSpPr>
            <p:cNvPr id="33817" name="Rectangle 66"/>
            <p:cNvSpPr>
              <a:spLocks noChangeArrowheads="1"/>
            </p:cNvSpPr>
            <p:nvPr/>
          </p:nvSpPr>
          <p:spPr bwMode="auto">
            <a:xfrm>
              <a:off x="192" y="2592"/>
              <a:ext cx="218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-0,28</a:t>
              </a:r>
              <a:endParaRPr lang="cs-CZ" sz="1200" i="0"/>
            </a:p>
          </p:txBody>
        </p:sp>
        <p:sp>
          <p:nvSpPr>
            <p:cNvPr id="33818" name="Rectangle 67"/>
            <p:cNvSpPr>
              <a:spLocks noChangeArrowheads="1"/>
            </p:cNvSpPr>
            <p:nvPr/>
          </p:nvSpPr>
          <p:spPr bwMode="auto">
            <a:xfrm>
              <a:off x="192" y="2160"/>
              <a:ext cx="16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-0,8</a:t>
              </a:r>
              <a:endParaRPr lang="cs-CZ" sz="1200" i="0"/>
            </a:p>
          </p:txBody>
        </p:sp>
        <p:sp>
          <p:nvSpPr>
            <p:cNvPr id="33819" name="Rectangle 68"/>
            <p:cNvSpPr>
              <a:spLocks noChangeArrowheads="1"/>
            </p:cNvSpPr>
            <p:nvPr/>
          </p:nvSpPr>
          <p:spPr bwMode="auto">
            <a:xfrm>
              <a:off x="192" y="1632"/>
              <a:ext cx="18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0,12</a:t>
              </a:r>
              <a:endParaRPr lang="cs-CZ" sz="1200" i="0"/>
            </a:p>
          </p:txBody>
        </p:sp>
        <p:sp>
          <p:nvSpPr>
            <p:cNvPr id="33820" name="Line 69"/>
            <p:cNvSpPr>
              <a:spLocks noChangeShapeType="1"/>
            </p:cNvSpPr>
            <p:nvPr/>
          </p:nvSpPr>
          <p:spPr bwMode="auto">
            <a:xfrm>
              <a:off x="660" y="2037"/>
              <a:ext cx="168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cs-CZ"/>
            </a:p>
          </p:txBody>
        </p:sp>
        <p:sp>
          <p:nvSpPr>
            <p:cNvPr id="33821" name="Rectangle 70"/>
            <p:cNvSpPr>
              <a:spLocks noChangeArrowheads="1"/>
            </p:cNvSpPr>
            <p:nvPr/>
          </p:nvSpPr>
          <p:spPr bwMode="auto">
            <a:xfrm>
              <a:off x="1332" y="1644"/>
              <a:ext cx="48" cy="133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3822" name="Rectangle 71"/>
            <p:cNvSpPr>
              <a:spLocks noChangeArrowheads="1"/>
            </p:cNvSpPr>
            <p:nvPr/>
          </p:nvSpPr>
          <p:spPr bwMode="auto">
            <a:xfrm>
              <a:off x="1428" y="1605"/>
              <a:ext cx="48" cy="795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3823" name="Rectangle 72"/>
            <p:cNvSpPr>
              <a:spLocks noChangeArrowheads="1"/>
            </p:cNvSpPr>
            <p:nvPr/>
          </p:nvSpPr>
          <p:spPr bwMode="auto">
            <a:xfrm>
              <a:off x="1791" y="1786"/>
              <a:ext cx="48" cy="14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cs-CZ"/>
            </a:p>
          </p:txBody>
        </p:sp>
        <p:sp>
          <p:nvSpPr>
            <p:cNvPr id="33824" name="Rectangle 73"/>
            <p:cNvSpPr>
              <a:spLocks noChangeArrowheads="1"/>
            </p:cNvSpPr>
            <p:nvPr/>
          </p:nvSpPr>
          <p:spPr bwMode="auto">
            <a:xfrm>
              <a:off x="2129" y="2037"/>
              <a:ext cx="48" cy="17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cs-CZ"/>
            </a:p>
          </p:txBody>
        </p:sp>
        <p:sp>
          <p:nvSpPr>
            <p:cNvPr id="33825" name="Line 74"/>
            <p:cNvSpPr>
              <a:spLocks noChangeShapeType="1"/>
            </p:cNvSpPr>
            <p:nvPr/>
          </p:nvSpPr>
          <p:spPr bwMode="auto">
            <a:xfrm>
              <a:off x="431" y="3071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26" name="Rectangle 75"/>
            <p:cNvSpPr>
              <a:spLocks noChangeArrowheads="1"/>
            </p:cNvSpPr>
            <p:nvPr/>
          </p:nvSpPr>
          <p:spPr bwMode="auto">
            <a:xfrm>
              <a:off x="192" y="3024"/>
              <a:ext cx="218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-0,48</a:t>
              </a:r>
              <a:endParaRPr lang="cs-CZ" sz="1200" i="0"/>
            </a:p>
          </p:txBody>
        </p:sp>
        <p:sp>
          <p:nvSpPr>
            <p:cNvPr id="33827" name="Line 76"/>
            <p:cNvSpPr>
              <a:spLocks noChangeShapeType="1"/>
            </p:cNvSpPr>
            <p:nvPr/>
          </p:nvSpPr>
          <p:spPr bwMode="auto">
            <a:xfrm>
              <a:off x="431" y="1197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28" name="Rectangle 77"/>
            <p:cNvSpPr>
              <a:spLocks noChangeArrowheads="1"/>
            </p:cNvSpPr>
            <p:nvPr/>
          </p:nvSpPr>
          <p:spPr bwMode="auto">
            <a:xfrm>
              <a:off x="192" y="1149"/>
              <a:ext cx="18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0,32</a:t>
              </a:r>
              <a:endParaRPr lang="cs-CZ" sz="1200" i="0"/>
            </a:p>
          </p:txBody>
        </p:sp>
        <p:sp>
          <p:nvSpPr>
            <p:cNvPr id="33829" name="Rectangle 78"/>
            <p:cNvSpPr>
              <a:spLocks noChangeArrowheads="1"/>
            </p:cNvSpPr>
            <p:nvPr/>
          </p:nvSpPr>
          <p:spPr bwMode="auto">
            <a:xfrm>
              <a:off x="520" y="3360"/>
              <a:ext cx="138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-50</a:t>
              </a:r>
              <a:endParaRPr lang="cs-CZ" sz="1200" i="0"/>
            </a:p>
          </p:txBody>
        </p:sp>
        <p:sp>
          <p:nvSpPr>
            <p:cNvPr id="33830" name="Rectangle 79"/>
            <p:cNvSpPr>
              <a:spLocks noChangeArrowheads="1"/>
            </p:cNvSpPr>
            <p:nvPr/>
          </p:nvSpPr>
          <p:spPr bwMode="auto">
            <a:xfrm>
              <a:off x="864" y="3360"/>
              <a:ext cx="138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-10</a:t>
              </a:r>
              <a:endParaRPr lang="cs-CZ" sz="1200" i="0"/>
            </a:p>
          </p:txBody>
        </p:sp>
        <p:sp>
          <p:nvSpPr>
            <p:cNvPr id="33831" name="Rectangle 80"/>
            <p:cNvSpPr>
              <a:spLocks noChangeArrowheads="1"/>
            </p:cNvSpPr>
            <p:nvPr/>
          </p:nvSpPr>
          <p:spPr bwMode="auto">
            <a:xfrm>
              <a:off x="1231" y="3360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10</a:t>
              </a:r>
              <a:endParaRPr lang="cs-CZ" sz="1200" i="0"/>
            </a:p>
          </p:txBody>
        </p:sp>
        <p:sp>
          <p:nvSpPr>
            <p:cNvPr id="33832" name="Rectangle 81"/>
            <p:cNvSpPr>
              <a:spLocks noChangeArrowheads="1"/>
            </p:cNvSpPr>
            <p:nvPr/>
          </p:nvSpPr>
          <p:spPr bwMode="auto">
            <a:xfrm>
              <a:off x="1561" y="3360"/>
              <a:ext cx="136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30</a:t>
              </a:r>
            </a:p>
            <a:p>
              <a:pPr algn="ctr">
                <a:spcBef>
                  <a:spcPct val="50000"/>
                </a:spcBef>
              </a:pPr>
              <a:r>
                <a:rPr lang="cs-CZ" sz="1400" i="0">
                  <a:solidFill>
                    <a:srgbClr val="000000"/>
                  </a:solidFill>
                </a:rPr>
                <a:t>Zn</a:t>
              </a:r>
              <a:endParaRPr lang="cs-CZ" sz="1400" i="0"/>
            </a:p>
          </p:txBody>
        </p:sp>
        <p:sp>
          <p:nvSpPr>
            <p:cNvPr id="33833" name="Rectangle 82"/>
            <p:cNvSpPr>
              <a:spLocks noChangeArrowheads="1"/>
            </p:cNvSpPr>
            <p:nvPr/>
          </p:nvSpPr>
          <p:spPr bwMode="auto">
            <a:xfrm>
              <a:off x="1918" y="3368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50</a:t>
              </a:r>
              <a:endParaRPr lang="cs-CZ" sz="1200" i="0"/>
            </a:p>
          </p:txBody>
        </p:sp>
        <p:sp>
          <p:nvSpPr>
            <p:cNvPr id="33834" name="Rectangle 83"/>
            <p:cNvSpPr>
              <a:spLocks noChangeArrowheads="1"/>
            </p:cNvSpPr>
            <p:nvPr/>
          </p:nvSpPr>
          <p:spPr bwMode="auto">
            <a:xfrm>
              <a:off x="2288" y="3376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70</a:t>
              </a:r>
              <a:endParaRPr lang="cs-CZ" sz="1200" i="0"/>
            </a:p>
          </p:txBody>
        </p:sp>
        <p:sp>
          <p:nvSpPr>
            <p:cNvPr id="33835" name="Rectangle 84"/>
            <p:cNvSpPr>
              <a:spLocks noChangeArrowheads="1"/>
            </p:cNvSpPr>
            <p:nvPr/>
          </p:nvSpPr>
          <p:spPr bwMode="auto">
            <a:xfrm>
              <a:off x="2583" y="3360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90</a:t>
              </a:r>
              <a:endParaRPr lang="cs-CZ" sz="1200" i="0"/>
            </a:p>
          </p:txBody>
        </p:sp>
        <p:sp>
          <p:nvSpPr>
            <p:cNvPr id="33836" name="Freeform 85" descr="Široký šikmo nahoru"/>
            <p:cNvSpPr>
              <a:spLocks/>
            </p:cNvSpPr>
            <p:nvPr/>
          </p:nvSpPr>
          <p:spPr bwMode="auto">
            <a:xfrm>
              <a:off x="756" y="1605"/>
              <a:ext cx="1464" cy="432"/>
            </a:xfrm>
            <a:custGeom>
              <a:avLst/>
              <a:gdLst>
                <a:gd name="T0" fmla="*/ 0 w 244"/>
                <a:gd name="T1" fmla="*/ 284212 h 118"/>
                <a:gd name="T2" fmla="*/ 1819584 w 244"/>
                <a:gd name="T3" fmla="*/ 240734 h 118"/>
                <a:gd name="T4" fmla="*/ 3172609 w 244"/>
                <a:gd name="T5" fmla="*/ 142099 h 118"/>
                <a:gd name="T6" fmla="*/ 4292352 w 244"/>
                <a:gd name="T7" fmla="*/ 50636 h 118"/>
                <a:gd name="T8" fmla="*/ 5925312 w 244"/>
                <a:gd name="T9" fmla="*/ 0 h 118"/>
                <a:gd name="T10" fmla="*/ 7604929 w 244"/>
                <a:gd name="T11" fmla="*/ 47941 h 118"/>
                <a:gd name="T12" fmla="*/ 8351425 w 244"/>
                <a:gd name="T13" fmla="*/ 137449 h 118"/>
                <a:gd name="T14" fmla="*/ 9517825 w 244"/>
                <a:gd name="T15" fmla="*/ 230812 h 118"/>
                <a:gd name="T16" fmla="*/ 11384064 w 244"/>
                <a:gd name="T17" fmla="*/ 281503 h 1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4"/>
                <a:gd name="T28" fmla="*/ 0 h 118"/>
                <a:gd name="T29" fmla="*/ 244 w 244"/>
                <a:gd name="T30" fmla="*/ 118 h 1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44" h="118">
                  <a:moveTo>
                    <a:pt x="0" y="118"/>
                  </a:moveTo>
                  <a:cubicBezTo>
                    <a:pt x="6" y="115"/>
                    <a:pt x="28" y="110"/>
                    <a:pt x="39" y="100"/>
                  </a:cubicBezTo>
                  <a:cubicBezTo>
                    <a:pt x="50" y="90"/>
                    <a:pt x="59" y="72"/>
                    <a:pt x="68" y="59"/>
                  </a:cubicBezTo>
                  <a:cubicBezTo>
                    <a:pt x="77" y="46"/>
                    <a:pt x="82" y="31"/>
                    <a:pt x="92" y="21"/>
                  </a:cubicBezTo>
                  <a:cubicBezTo>
                    <a:pt x="102" y="11"/>
                    <a:pt x="115" y="0"/>
                    <a:pt x="127" y="0"/>
                  </a:cubicBezTo>
                  <a:cubicBezTo>
                    <a:pt x="139" y="0"/>
                    <a:pt x="154" y="11"/>
                    <a:pt x="163" y="20"/>
                  </a:cubicBezTo>
                  <a:cubicBezTo>
                    <a:pt x="172" y="29"/>
                    <a:pt x="172" y="44"/>
                    <a:pt x="179" y="57"/>
                  </a:cubicBezTo>
                  <a:cubicBezTo>
                    <a:pt x="186" y="70"/>
                    <a:pt x="193" y="86"/>
                    <a:pt x="204" y="96"/>
                  </a:cubicBezTo>
                  <a:cubicBezTo>
                    <a:pt x="215" y="106"/>
                    <a:pt x="236" y="113"/>
                    <a:pt x="244" y="117"/>
                  </a:cubicBezTo>
                </a:path>
              </a:pathLst>
            </a:custGeom>
            <a:noFill/>
            <a:ln w="57150" cmpd="sng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cs-CZ"/>
            </a:p>
          </p:txBody>
        </p:sp>
        <p:sp>
          <p:nvSpPr>
            <p:cNvPr id="33837" name="Line 86"/>
            <p:cNvSpPr>
              <a:spLocks noChangeShapeType="1"/>
            </p:cNvSpPr>
            <p:nvPr/>
          </p:nvSpPr>
          <p:spPr bwMode="auto">
            <a:xfrm>
              <a:off x="431" y="1687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38" name="Line 87"/>
            <p:cNvSpPr>
              <a:spLocks noChangeShapeType="1"/>
            </p:cNvSpPr>
            <p:nvPr/>
          </p:nvSpPr>
          <p:spPr bwMode="auto">
            <a:xfrm>
              <a:off x="423" y="2229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3801" name="Rectangle 90"/>
          <p:cNvSpPr>
            <a:spLocks noGrp="1" noChangeArrowheads="1"/>
          </p:cNvSpPr>
          <p:nvPr>
            <p:ph type="title" idx="4294967295"/>
          </p:nvPr>
        </p:nvSpPr>
        <p:spPr>
          <a:xfrm>
            <a:off x="495300" y="227013"/>
            <a:ext cx="8153400" cy="609600"/>
          </a:xfrm>
          <a:noFill/>
        </p:spPr>
        <p:txBody>
          <a:bodyPr>
            <a:normAutofit fontScale="90000"/>
          </a:bodyPr>
          <a:lstStyle/>
          <a:p>
            <a:r>
              <a:rPr lang="cs-CZ" smtClean="0"/>
              <a:t>Grafická diagnostika normality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 rot="-5400000">
            <a:off x="3727450" y="3040063"/>
            <a:ext cx="199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i="0"/>
              <a:t>Cumulative percent</a:t>
            </a:r>
            <a:endParaRPr lang="cs-CZ" sz="1400" i="0">
              <a:cs typeface="Times New Roman" pitchFamily="18" charset="0"/>
            </a:endParaRP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 rot="-5400000">
            <a:off x="-681037" y="3040063"/>
            <a:ext cx="199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i="0"/>
              <a:t>Cumulative percent</a:t>
            </a:r>
            <a:endParaRPr lang="cs-CZ" sz="1400" i="0">
              <a:cs typeface="Times New Roman" pitchFamily="18" charset="0"/>
            </a:endParaRP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1295400" y="1536700"/>
            <a:ext cx="3048000" cy="366713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i="0">
                <a:solidFill>
                  <a:schemeClr val="bg1"/>
                </a:solidFill>
              </a:rPr>
              <a:t>Normal Probability Plot</a:t>
            </a:r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5791200" y="1536700"/>
            <a:ext cx="2895600" cy="366713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i="0">
                <a:solidFill>
                  <a:schemeClr val="bg1"/>
                </a:solidFill>
              </a:rPr>
              <a:t>Normal Probability Plot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74675" y="2222500"/>
            <a:ext cx="3905250" cy="4159250"/>
            <a:chOff x="362" y="1073"/>
            <a:chExt cx="2460" cy="2620"/>
          </a:xfrm>
        </p:grpSpPr>
        <p:sp>
          <p:nvSpPr>
            <p:cNvPr id="34884" name="Line 7"/>
            <p:cNvSpPr>
              <a:spLocks noChangeShapeType="1"/>
            </p:cNvSpPr>
            <p:nvPr/>
          </p:nvSpPr>
          <p:spPr bwMode="auto">
            <a:xfrm flipH="1">
              <a:off x="614" y="1073"/>
              <a:ext cx="0" cy="225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85" name="Line 8"/>
            <p:cNvSpPr>
              <a:spLocks noChangeShapeType="1"/>
            </p:cNvSpPr>
            <p:nvPr/>
          </p:nvSpPr>
          <p:spPr bwMode="auto">
            <a:xfrm>
              <a:off x="578" y="3271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86" name="Line 9"/>
            <p:cNvSpPr>
              <a:spLocks noChangeShapeType="1"/>
            </p:cNvSpPr>
            <p:nvPr/>
          </p:nvSpPr>
          <p:spPr bwMode="auto">
            <a:xfrm>
              <a:off x="571" y="2722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87" name="Line 10"/>
            <p:cNvSpPr>
              <a:spLocks noChangeShapeType="1"/>
            </p:cNvSpPr>
            <p:nvPr/>
          </p:nvSpPr>
          <p:spPr bwMode="auto">
            <a:xfrm flipV="1">
              <a:off x="602" y="3271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88" name="Rectangle 11"/>
            <p:cNvSpPr>
              <a:spLocks noChangeArrowheads="1"/>
            </p:cNvSpPr>
            <p:nvPr/>
          </p:nvSpPr>
          <p:spPr bwMode="auto">
            <a:xfrm>
              <a:off x="484" y="2675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5</a:t>
              </a:r>
              <a:endParaRPr lang="cs-CZ" sz="1200" i="0"/>
            </a:p>
          </p:txBody>
        </p:sp>
        <p:sp>
          <p:nvSpPr>
            <p:cNvPr id="34889" name="Rectangle 12"/>
            <p:cNvSpPr>
              <a:spLocks noChangeArrowheads="1"/>
            </p:cNvSpPr>
            <p:nvPr/>
          </p:nvSpPr>
          <p:spPr bwMode="auto">
            <a:xfrm>
              <a:off x="435" y="2413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20</a:t>
              </a:r>
              <a:endParaRPr lang="cs-CZ" sz="1200" i="0"/>
            </a:p>
          </p:txBody>
        </p:sp>
        <p:sp>
          <p:nvSpPr>
            <p:cNvPr id="34890" name="Rectangle 13"/>
            <p:cNvSpPr>
              <a:spLocks noChangeArrowheads="1"/>
            </p:cNvSpPr>
            <p:nvPr/>
          </p:nvSpPr>
          <p:spPr bwMode="auto">
            <a:xfrm>
              <a:off x="435" y="1867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80</a:t>
              </a:r>
              <a:endParaRPr lang="cs-CZ" sz="1200" i="0"/>
            </a:p>
          </p:txBody>
        </p:sp>
        <p:sp>
          <p:nvSpPr>
            <p:cNvPr id="34891" name="Line 14"/>
            <p:cNvSpPr>
              <a:spLocks noChangeShapeType="1"/>
            </p:cNvSpPr>
            <p:nvPr/>
          </p:nvSpPr>
          <p:spPr bwMode="auto">
            <a:xfrm>
              <a:off x="559" y="3010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92" name="Rectangle 15"/>
            <p:cNvSpPr>
              <a:spLocks noChangeArrowheads="1"/>
            </p:cNvSpPr>
            <p:nvPr/>
          </p:nvSpPr>
          <p:spPr bwMode="auto">
            <a:xfrm>
              <a:off x="484" y="2963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1</a:t>
              </a:r>
              <a:endParaRPr lang="cs-CZ" sz="1200" i="0"/>
            </a:p>
          </p:txBody>
        </p:sp>
        <p:sp>
          <p:nvSpPr>
            <p:cNvPr id="34893" name="Line 16"/>
            <p:cNvSpPr>
              <a:spLocks noChangeShapeType="1"/>
            </p:cNvSpPr>
            <p:nvPr/>
          </p:nvSpPr>
          <p:spPr bwMode="auto">
            <a:xfrm>
              <a:off x="560" y="1423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94" name="Rectangle 17"/>
            <p:cNvSpPr>
              <a:spLocks noChangeArrowheads="1"/>
            </p:cNvSpPr>
            <p:nvPr/>
          </p:nvSpPr>
          <p:spPr bwMode="auto">
            <a:xfrm>
              <a:off x="435" y="1375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99</a:t>
              </a:r>
              <a:endParaRPr lang="cs-CZ" sz="1200" i="0"/>
            </a:p>
          </p:txBody>
        </p:sp>
        <p:sp>
          <p:nvSpPr>
            <p:cNvPr id="34895" name="Rectangle 18"/>
            <p:cNvSpPr>
              <a:spLocks noChangeArrowheads="1"/>
            </p:cNvSpPr>
            <p:nvPr/>
          </p:nvSpPr>
          <p:spPr bwMode="auto">
            <a:xfrm>
              <a:off x="435" y="2126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50</a:t>
              </a:r>
              <a:endParaRPr lang="cs-CZ" sz="1200" i="0"/>
            </a:p>
          </p:txBody>
        </p:sp>
        <p:sp>
          <p:nvSpPr>
            <p:cNvPr id="34896" name="Line 19"/>
            <p:cNvSpPr>
              <a:spLocks noChangeShapeType="1"/>
            </p:cNvSpPr>
            <p:nvPr/>
          </p:nvSpPr>
          <p:spPr bwMode="auto">
            <a:xfrm>
              <a:off x="560" y="1664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97" name="Rectangle 20"/>
            <p:cNvSpPr>
              <a:spLocks noChangeArrowheads="1"/>
            </p:cNvSpPr>
            <p:nvPr/>
          </p:nvSpPr>
          <p:spPr bwMode="auto">
            <a:xfrm>
              <a:off x="435" y="1616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95</a:t>
              </a:r>
              <a:endParaRPr lang="cs-CZ" sz="1200" i="0"/>
            </a:p>
          </p:txBody>
        </p:sp>
        <p:sp>
          <p:nvSpPr>
            <p:cNvPr id="34898" name="Line 21"/>
            <p:cNvSpPr>
              <a:spLocks noChangeShapeType="1"/>
            </p:cNvSpPr>
            <p:nvPr/>
          </p:nvSpPr>
          <p:spPr bwMode="auto">
            <a:xfrm>
              <a:off x="561" y="2475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99" name="Line 22"/>
            <p:cNvSpPr>
              <a:spLocks noChangeShapeType="1"/>
            </p:cNvSpPr>
            <p:nvPr/>
          </p:nvSpPr>
          <p:spPr bwMode="auto">
            <a:xfrm>
              <a:off x="578" y="3271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900" name="Line 23"/>
            <p:cNvSpPr>
              <a:spLocks noChangeShapeType="1"/>
            </p:cNvSpPr>
            <p:nvPr/>
          </p:nvSpPr>
          <p:spPr bwMode="auto">
            <a:xfrm flipV="1">
              <a:off x="566" y="3281"/>
              <a:ext cx="225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901" name="Line 24"/>
            <p:cNvSpPr>
              <a:spLocks noChangeShapeType="1"/>
            </p:cNvSpPr>
            <p:nvPr/>
          </p:nvSpPr>
          <p:spPr bwMode="auto">
            <a:xfrm flipV="1">
              <a:off x="602" y="3271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902" name="Line 25"/>
            <p:cNvSpPr>
              <a:spLocks noChangeShapeType="1"/>
            </p:cNvSpPr>
            <p:nvPr/>
          </p:nvSpPr>
          <p:spPr bwMode="auto">
            <a:xfrm flipV="1">
              <a:off x="610" y="3271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903" name="Line 26"/>
            <p:cNvSpPr>
              <a:spLocks noChangeShapeType="1"/>
            </p:cNvSpPr>
            <p:nvPr/>
          </p:nvSpPr>
          <p:spPr bwMode="auto">
            <a:xfrm flipV="1">
              <a:off x="1057" y="3273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904" name="Line 27"/>
            <p:cNvSpPr>
              <a:spLocks noChangeShapeType="1"/>
            </p:cNvSpPr>
            <p:nvPr/>
          </p:nvSpPr>
          <p:spPr bwMode="auto">
            <a:xfrm flipV="1">
              <a:off x="1594" y="3280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905" name="Line 28"/>
            <p:cNvSpPr>
              <a:spLocks noChangeShapeType="1"/>
            </p:cNvSpPr>
            <p:nvPr/>
          </p:nvSpPr>
          <p:spPr bwMode="auto">
            <a:xfrm flipV="1">
              <a:off x="2119" y="3280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906" name="Rectangle 29"/>
            <p:cNvSpPr>
              <a:spLocks noChangeArrowheads="1"/>
            </p:cNvSpPr>
            <p:nvPr/>
          </p:nvSpPr>
          <p:spPr bwMode="auto">
            <a:xfrm>
              <a:off x="411" y="3185"/>
              <a:ext cx="13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0,1</a:t>
              </a:r>
              <a:endParaRPr lang="cs-CZ" sz="1200" i="0"/>
            </a:p>
          </p:txBody>
        </p:sp>
        <p:sp>
          <p:nvSpPr>
            <p:cNvPr id="34907" name="Rectangle 30"/>
            <p:cNvSpPr>
              <a:spLocks noChangeArrowheads="1"/>
            </p:cNvSpPr>
            <p:nvPr/>
          </p:nvSpPr>
          <p:spPr bwMode="auto">
            <a:xfrm>
              <a:off x="583" y="3368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</a:t>
              </a:r>
              <a:endParaRPr lang="cs-CZ" sz="1200" i="0"/>
            </a:p>
          </p:txBody>
        </p:sp>
        <p:sp>
          <p:nvSpPr>
            <p:cNvPr id="34908" name="Rectangle 31"/>
            <p:cNvSpPr>
              <a:spLocks noChangeArrowheads="1"/>
            </p:cNvSpPr>
            <p:nvPr/>
          </p:nvSpPr>
          <p:spPr bwMode="auto">
            <a:xfrm>
              <a:off x="1007" y="3361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20</a:t>
              </a:r>
              <a:endParaRPr lang="cs-CZ" sz="1200" i="0"/>
            </a:p>
          </p:txBody>
        </p:sp>
        <p:sp>
          <p:nvSpPr>
            <p:cNvPr id="34909" name="Rectangle 32"/>
            <p:cNvSpPr>
              <a:spLocks noChangeArrowheads="1"/>
            </p:cNvSpPr>
            <p:nvPr/>
          </p:nvSpPr>
          <p:spPr bwMode="auto">
            <a:xfrm>
              <a:off x="1539" y="3377"/>
              <a:ext cx="136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40</a:t>
              </a:r>
            </a:p>
            <a:p>
              <a:pPr algn="ctr">
                <a:spcBef>
                  <a:spcPct val="50000"/>
                </a:spcBef>
              </a:pPr>
              <a:r>
                <a:rPr lang="cs-CZ" sz="1400" i="0">
                  <a:solidFill>
                    <a:srgbClr val="000000"/>
                  </a:solidFill>
                </a:rPr>
                <a:t>Zn</a:t>
              </a:r>
              <a:endParaRPr lang="cs-CZ" sz="1400" i="0"/>
            </a:p>
          </p:txBody>
        </p:sp>
        <p:sp>
          <p:nvSpPr>
            <p:cNvPr id="34910" name="Rectangle 33"/>
            <p:cNvSpPr>
              <a:spLocks noChangeArrowheads="1"/>
            </p:cNvSpPr>
            <p:nvPr/>
          </p:nvSpPr>
          <p:spPr bwMode="auto">
            <a:xfrm>
              <a:off x="2063" y="3368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60</a:t>
              </a:r>
              <a:endParaRPr lang="cs-CZ" sz="1200" i="0"/>
            </a:p>
          </p:txBody>
        </p:sp>
        <p:sp>
          <p:nvSpPr>
            <p:cNvPr id="34911" name="Line 34"/>
            <p:cNvSpPr>
              <a:spLocks noChangeShapeType="1"/>
            </p:cNvSpPr>
            <p:nvPr/>
          </p:nvSpPr>
          <p:spPr bwMode="auto">
            <a:xfrm>
              <a:off x="560" y="1191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912" name="Rectangle 35"/>
            <p:cNvSpPr>
              <a:spLocks noChangeArrowheads="1"/>
            </p:cNvSpPr>
            <p:nvPr/>
          </p:nvSpPr>
          <p:spPr bwMode="auto">
            <a:xfrm>
              <a:off x="362" y="1143"/>
              <a:ext cx="18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99,9</a:t>
              </a:r>
              <a:endParaRPr lang="cs-CZ" sz="1200" i="0"/>
            </a:p>
          </p:txBody>
        </p:sp>
        <p:sp>
          <p:nvSpPr>
            <p:cNvPr id="34913" name="Line 36"/>
            <p:cNvSpPr>
              <a:spLocks noChangeShapeType="1"/>
            </p:cNvSpPr>
            <p:nvPr/>
          </p:nvSpPr>
          <p:spPr bwMode="auto">
            <a:xfrm flipV="1">
              <a:off x="672" y="1200"/>
              <a:ext cx="1728" cy="13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34914" name="AutoShape 37"/>
            <p:cNvSpPr>
              <a:spLocks noChangeArrowheads="1"/>
            </p:cNvSpPr>
            <p:nvPr/>
          </p:nvSpPr>
          <p:spPr bwMode="auto">
            <a:xfrm>
              <a:off x="816" y="2880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915" name="Line 38"/>
            <p:cNvSpPr>
              <a:spLocks noChangeShapeType="1"/>
            </p:cNvSpPr>
            <p:nvPr/>
          </p:nvSpPr>
          <p:spPr bwMode="auto">
            <a:xfrm flipV="1">
              <a:off x="2618" y="3280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916" name="Rectangle 39"/>
            <p:cNvSpPr>
              <a:spLocks noChangeArrowheads="1"/>
            </p:cNvSpPr>
            <p:nvPr/>
          </p:nvSpPr>
          <p:spPr bwMode="auto">
            <a:xfrm>
              <a:off x="2562" y="3368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80</a:t>
              </a:r>
              <a:endParaRPr lang="cs-CZ" sz="1200" i="0"/>
            </a:p>
          </p:txBody>
        </p:sp>
        <p:sp>
          <p:nvSpPr>
            <p:cNvPr id="34917" name="AutoShape 40"/>
            <p:cNvSpPr>
              <a:spLocks noChangeArrowheads="1"/>
            </p:cNvSpPr>
            <p:nvPr/>
          </p:nvSpPr>
          <p:spPr bwMode="auto">
            <a:xfrm>
              <a:off x="885" y="2734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918" name="AutoShape 41"/>
            <p:cNvSpPr>
              <a:spLocks noChangeArrowheads="1"/>
            </p:cNvSpPr>
            <p:nvPr/>
          </p:nvSpPr>
          <p:spPr bwMode="auto">
            <a:xfrm>
              <a:off x="885" y="2570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919" name="AutoShape 42"/>
            <p:cNvSpPr>
              <a:spLocks noChangeArrowheads="1"/>
            </p:cNvSpPr>
            <p:nvPr/>
          </p:nvSpPr>
          <p:spPr bwMode="auto">
            <a:xfrm>
              <a:off x="893" y="2433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920" name="AutoShape 43"/>
            <p:cNvSpPr>
              <a:spLocks noChangeArrowheads="1"/>
            </p:cNvSpPr>
            <p:nvPr/>
          </p:nvSpPr>
          <p:spPr bwMode="auto">
            <a:xfrm>
              <a:off x="893" y="2313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921" name="AutoShape 44"/>
            <p:cNvSpPr>
              <a:spLocks noChangeArrowheads="1"/>
            </p:cNvSpPr>
            <p:nvPr/>
          </p:nvSpPr>
          <p:spPr bwMode="auto">
            <a:xfrm>
              <a:off x="962" y="2261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922" name="AutoShape 45"/>
            <p:cNvSpPr>
              <a:spLocks noChangeArrowheads="1"/>
            </p:cNvSpPr>
            <p:nvPr/>
          </p:nvSpPr>
          <p:spPr bwMode="auto">
            <a:xfrm>
              <a:off x="919" y="2208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923" name="AutoShape 46"/>
            <p:cNvSpPr>
              <a:spLocks noChangeArrowheads="1"/>
            </p:cNvSpPr>
            <p:nvPr/>
          </p:nvSpPr>
          <p:spPr bwMode="auto">
            <a:xfrm>
              <a:off x="927" y="2160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924" name="AutoShape 47"/>
            <p:cNvSpPr>
              <a:spLocks noChangeArrowheads="1"/>
            </p:cNvSpPr>
            <p:nvPr/>
          </p:nvSpPr>
          <p:spPr bwMode="auto">
            <a:xfrm>
              <a:off x="970" y="2112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925" name="AutoShape 48"/>
            <p:cNvSpPr>
              <a:spLocks noChangeArrowheads="1"/>
            </p:cNvSpPr>
            <p:nvPr/>
          </p:nvSpPr>
          <p:spPr bwMode="auto">
            <a:xfrm>
              <a:off x="960" y="2064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926" name="AutoShape 49"/>
            <p:cNvSpPr>
              <a:spLocks noChangeArrowheads="1"/>
            </p:cNvSpPr>
            <p:nvPr/>
          </p:nvSpPr>
          <p:spPr bwMode="auto">
            <a:xfrm>
              <a:off x="1017" y="1959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927" name="AutoShape 50"/>
            <p:cNvSpPr>
              <a:spLocks noChangeArrowheads="1"/>
            </p:cNvSpPr>
            <p:nvPr/>
          </p:nvSpPr>
          <p:spPr bwMode="auto">
            <a:xfrm>
              <a:off x="1077" y="1920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928" name="AutoShape 51"/>
            <p:cNvSpPr>
              <a:spLocks noChangeArrowheads="1"/>
            </p:cNvSpPr>
            <p:nvPr/>
          </p:nvSpPr>
          <p:spPr bwMode="auto">
            <a:xfrm>
              <a:off x="969" y="2016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929" name="AutoShape 52"/>
            <p:cNvSpPr>
              <a:spLocks noChangeArrowheads="1"/>
            </p:cNvSpPr>
            <p:nvPr/>
          </p:nvSpPr>
          <p:spPr bwMode="auto">
            <a:xfrm>
              <a:off x="1149" y="1728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930" name="AutoShape 53"/>
            <p:cNvSpPr>
              <a:spLocks noChangeArrowheads="1"/>
            </p:cNvSpPr>
            <p:nvPr/>
          </p:nvSpPr>
          <p:spPr bwMode="auto">
            <a:xfrm>
              <a:off x="1107" y="1833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931" name="AutoShape 54"/>
            <p:cNvSpPr>
              <a:spLocks noChangeArrowheads="1"/>
            </p:cNvSpPr>
            <p:nvPr/>
          </p:nvSpPr>
          <p:spPr bwMode="auto">
            <a:xfrm>
              <a:off x="1488" y="1728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932" name="AutoShape 55"/>
            <p:cNvSpPr>
              <a:spLocks noChangeArrowheads="1"/>
            </p:cNvSpPr>
            <p:nvPr/>
          </p:nvSpPr>
          <p:spPr bwMode="auto">
            <a:xfrm>
              <a:off x="2256" y="1728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933" name="AutoShape 56"/>
            <p:cNvSpPr>
              <a:spLocks noChangeArrowheads="1"/>
            </p:cNvSpPr>
            <p:nvPr/>
          </p:nvSpPr>
          <p:spPr bwMode="auto">
            <a:xfrm>
              <a:off x="2282" y="1470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934" name="Line 57"/>
            <p:cNvSpPr>
              <a:spLocks noChangeShapeType="1"/>
            </p:cNvSpPr>
            <p:nvPr/>
          </p:nvSpPr>
          <p:spPr bwMode="auto">
            <a:xfrm>
              <a:off x="560" y="1922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935" name="Line 58"/>
            <p:cNvSpPr>
              <a:spLocks noChangeShapeType="1"/>
            </p:cNvSpPr>
            <p:nvPr/>
          </p:nvSpPr>
          <p:spPr bwMode="auto">
            <a:xfrm>
              <a:off x="552" y="2188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936" name="Line 59"/>
            <p:cNvSpPr>
              <a:spLocks noChangeShapeType="1"/>
            </p:cNvSpPr>
            <p:nvPr/>
          </p:nvSpPr>
          <p:spPr bwMode="auto">
            <a:xfrm>
              <a:off x="559" y="3251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5010150" y="2195513"/>
            <a:ext cx="3905250" cy="4159250"/>
            <a:chOff x="3156" y="1056"/>
            <a:chExt cx="2460" cy="2620"/>
          </a:xfrm>
        </p:grpSpPr>
        <p:sp>
          <p:nvSpPr>
            <p:cNvPr id="34826" name="Line 61"/>
            <p:cNvSpPr>
              <a:spLocks noChangeShapeType="1"/>
            </p:cNvSpPr>
            <p:nvPr/>
          </p:nvSpPr>
          <p:spPr bwMode="auto">
            <a:xfrm flipH="1">
              <a:off x="3408" y="1056"/>
              <a:ext cx="0" cy="225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27" name="Line 62"/>
            <p:cNvSpPr>
              <a:spLocks noChangeShapeType="1"/>
            </p:cNvSpPr>
            <p:nvPr/>
          </p:nvSpPr>
          <p:spPr bwMode="auto">
            <a:xfrm>
              <a:off x="3372" y="3254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28" name="Line 63"/>
            <p:cNvSpPr>
              <a:spLocks noChangeShapeType="1"/>
            </p:cNvSpPr>
            <p:nvPr/>
          </p:nvSpPr>
          <p:spPr bwMode="auto">
            <a:xfrm>
              <a:off x="3365" y="2705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29" name="Line 64"/>
            <p:cNvSpPr>
              <a:spLocks noChangeShapeType="1"/>
            </p:cNvSpPr>
            <p:nvPr/>
          </p:nvSpPr>
          <p:spPr bwMode="auto">
            <a:xfrm flipV="1">
              <a:off x="3396" y="3254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30" name="Rectangle 65"/>
            <p:cNvSpPr>
              <a:spLocks noChangeArrowheads="1"/>
            </p:cNvSpPr>
            <p:nvPr/>
          </p:nvSpPr>
          <p:spPr bwMode="auto">
            <a:xfrm>
              <a:off x="3278" y="2658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5</a:t>
              </a:r>
              <a:endParaRPr lang="cs-CZ" sz="1200" i="0"/>
            </a:p>
          </p:txBody>
        </p:sp>
        <p:sp>
          <p:nvSpPr>
            <p:cNvPr id="34831" name="Rectangle 66"/>
            <p:cNvSpPr>
              <a:spLocks noChangeArrowheads="1"/>
            </p:cNvSpPr>
            <p:nvPr/>
          </p:nvSpPr>
          <p:spPr bwMode="auto">
            <a:xfrm>
              <a:off x="3229" y="2396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20</a:t>
              </a:r>
              <a:endParaRPr lang="cs-CZ" sz="1200" i="0"/>
            </a:p>
          </p:txBody>
        </p:sp>
        <p:sp>
          <p:nvSpPr>
            <p:cNvPr id="34832" name="Rectangle 67"/>
            <p:cNvSpPr>
              <a:spLocks noChangeArrowheads="1"/>
            </p:cNvSpPr>
            <p:nvPr/>
          </p:nvSpPr>
          <p:spPr bwMode="auto">
            <a:xfrm>
              <a:off x="3229" y="1850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80</a:t>
              </a:r>
              <a:endParaRPr lang="cs-CZ" sz="1200" i="0"/>
            </a:p>
          </p:txBody>
        </p:sp>
        <p:sp>
          <p:nvSpPr>
            <p:cNvPr id="34833" name="Line 68"/>
            <p:cNvSpPr>
              <a:spLocks noChangeShapeType="1"/>
            </p:cNvSpPr>
            <p:nvPr/>
          </p:nvSpPr>
          <p:spPr bwMode="auto">
            <a:xfrm>
              <a:off x="3353" y="2993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34" name="Rectangle 69"/>
            <p:cNvSpPr>
              <a:spLocks noChangeArrowheads="1"/>
            </p:cNvSpPr>
            <p:nvPr/>
          </p:nvSpPr>
          <p:spPr bwMode="auto">
            <a:xfrm>
              <a:off x="3278" y="2946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1</a:t>
              </a:r>
              <a:endParaRPr lang="cs-CZ" sz="1200" i="0"/>
            </a:p>
          </p:txBody>
        </p:sp>
        <p:sp>
          <p:nvSpPr>
            <p:cNvPr id="34835" name="Line 70"/>
            <p:cNvSpPr>
              <a:spLocks noChangeShapeType="1"/>
            </p:cNvSpPr>
            <p:nvPr/>
          </p:nvSpPr>
          <p:spPr bwMode="auto">
            <a:xfrm>
              <a:off x="3354" y="1406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36" name="Rectangle 71"/>
            <p:cNvSpPr>
              <a:spLocks noChangeArrowheads="1"/>
            </p:cNvSpPr>
            <p:nvPr/>
          </p:nvSpPr>
          <p:spPr bwMode="auto">
            <a:xfrm>
              <a:off x="3229" y="1358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99</a:t>
              </a:r>
              <a:endParaRPr lang="cs-CZ" sz="1200" i="0"/>
            </a:p>
          </p:txBody>
        </p:sp>
        <p:sp>
          <p:nvSpPr>
            <p:cNvPr id="34837" name="Rectangle 72"/>
            <p:cNvSpPr>
              <a:spLocks noChangeArrowheads="1"/>
            </p:cNvSpPr>
            <p:nvPr/>
          </p:nvSpPr>
          <p:spPr bwMode="auto">
            <a:xfrm>
              <a:off x="3229" y="2109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50</a:t>
              </a:r>
              <a:endParaRPr lang="cs-CZ" sz="1200" i="0"/>
            </a:p>
          </p:txBody>
        </p:sp>
        <p:sp>
          <p:nvSpPr>
            <p:cNvPr id="34838" name="Line 73"/>
            <p:cNvSpPr>
              <a:spLocks noChangeShapeType="1"/>
            </p:cNvSpPr>
            <p:nvPr/>
          </p:nvSpPr>
          <p:spPr bwMode="auto">
            <a:xfrm>
              <a:off x="3354" y="1647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39" name="Rectangle 74"/>
            <p:cNvSpPr>
              <a:spLocks noChangeArrowheads="1"/>
            </p:cNvSpPr>
            <p:nvPr/>
          </p:nvSpPr>
          <p:spPr bwMode="auto">
            <a:xfrm>
              <a:off x="3229" y="1599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95</a:t>
              </a:r>
              <a:endParaRPr lang="cs-CZ" sz="1200" i="0"/>
            </a:p>
          </p:txBody>
        </p:sp>
        <p:sp>
          <p:nvSpPr>
            <p:cNvPr id="34840" name="Line 75"/>
            <p:cNvSpPr>
              <a:spLocks noChangeShapeType="1"/>
            </p:cNvSpPr>
            <p:nvPr/>
          </p:nvSpPr>
          <p:spPr bwMode="auto">
            <a:xfrm>
              <a:off x="3355" y="2458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41" name="Line 76"/>
            <p:cNvSpPr>
              <a:spLocks noChangeShapeType="1"/>
            </p:cNvSpPr>
            <p:nvPr/>
          </p:nvSpPr>
          <p:spPr bwMode="auto">
            <a:xfrm>
              <a:off x="3372" y="3254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42" name="Line 77"/>
            <p:cNvSpPr>
              <a:spLocks noChangeShapeType="1"/>
            </p:cNvSpPr>
            <p:nvPr/>
          </p:nvSpPr>
          <p:spPr bwMode="auto">
            <a:xfrm flipV="1">
              <a:off x="3360" y="3264"/>
              <a:ext cx="225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43" name="Line 78"/>
            <p:cNvSpPr>
              <a:spLocks noChangeShapeType="1"/>
            </p:cNvSpPr>
            <p:nvPr/>
          </p:nvSpPr>
          <p:spPr bwMode="auto">
            <a:xfrm flipV="1">
              <a:off x="3396" y="3254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44" name="Line 79"/>
            <p:cNvSpPr>
              <a:spLocks noChangeShapeType="1"/>
            </p:cNvSpPr>
            <p:nvPr/>
          </p:nvSpPr>
          <p:spPr bwMode="auto">
            <a:xfrm flipV="1">
              <a:off x="3404" y="3254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45" name="Line 80"/>
            <p:cNvSpPr>
              <a:spLocks noChangeShapeType="1"/>
            </p:cNvSpPr>
            <p:nvPr/>
          </p:nvSpPr>
          <p:spPr bwMode="auto">
            <a:xfrm flipV="1">
              <a:off x="3750" y="3263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46" name="Line 81"/>
            <p:cNvSpPr>
              <a:spLocks noChangeShapeType="1"/>
            </p:cNvSpPr>
            <p:nvPr/>
          </p:nvSpPr>
          <p:spPr bwMode="auto">
            <a:xfrm flipV="1">
              <a:off x="4096" y="3263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47" name="Line 82"/>
            <p:cNvSpPr>
              <a:spLocks noChangeShapeType="1"/>
            </p:cNvSpPr>
            <p:nvPr/>
          </p:nvSpPr>
          <p:spPr bwMode="auto">
            <a:xfrm flipV="1">
              <a:off x="4441" y="3263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48" name="Line 83"/>
            <p:cNvSpPr>
              <a:spLocks noChangeShapeType="1"/>
            </p:cNvSpPr>
            <p:nvPr/>
          </p:nvSpPr>
          <p:spPr bwMode="auto">
            <a:xfrm flipV="1">
              <a:off x="4787" y="3263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49" name="Line 84"/>
            <p:cNvSpPr>
              <a:spLocks noChangeShapeType="1"/>
            </p:cNvSpPr>
            <p:nvPr/>
          </p:nvSpPr>
          <p:spPr bwMode="auto">
            <a:xfrm flipV="1">
              <a:off x="5133" y="3263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50" name="Line 85"/>
            <p:cNvSpPr>
              <a:spLocks noChangeShapeType="1"/>
            </p:cNvSpPr>
            <p:nvPr/>
          </p:nvSpPr>
          <p:spPr bwMode="auto">
            <a:xfrm flipV="1">
              <a:off x="5454" y="3263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51" name="Rectangle 86"/>
            <p:cNvSpPr>
              <a:spLocks noChangeArrowheads="1"/>
            </p:cNvSpPr>
            <p:nvPr/>
          </p:nvSpPr>
          <p:spPr bwMode="auto">
            <a:xfrm>
              <a:off x="3205" y="3168"/>
              <a:ext cx="13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0,1</a:t>
              </a:r>
              <a:endParaRPr lang="cs-CZ" sz="1200" i="0"/>
            </a:p>
          </p:txBody>
        </p:sp>
        <p:sp>
          <p:nvSpPr>
            <p:cNvPr id="34852" name="Rectangle 87"/>
            <p:cNvSpPr>
              <a:spLocks noChangeArrowheads="1"/>
            </p:cNvSpPr>
            <p:nvPr/>
          </p:nvSpPr>
          <p:spPr bwMode="auto">
            <a:xfrm>
              <a:off x="3377" y="3351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</a:t>
              </a:r>
              <a:endParaRPr lang="cs-CZ" sz="1200" i="0"/>
            </a:p>
          </p:txBody>
        </p:sp>
        <p:sp>
          <p:nvSpPr>
            <p:cNvPr id="34853" name="Rectangle 88"/>
            <p:cNvSpPr>
              <a:spLocks noChangeArrowheads="1"/>
            </p:cNvSpPr>
            <p:nvPr/>
          </p:nvSpPr>
          <p:spPr bwMode="auto">
            <a:xfrm>
              <a:off x="4046" y="3351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10</a:t>
              </a:r>
              <a:endParaRPr lang="cs-CZ" sz="1200" i="0"/>
            </a:p>
          </p:txBody>
        </p:sp>
        <p:sp>
          <p:nvSpPr>
            <p:cNvPr id="34854" name="Rectangle 89"/>
            <p:cNvSpPr>
              <a:spLocks noChangeArrowheads="1"/>
            </p:cNvSpPr>
            <p:nvPr/>
          </p:nvSpPr>
          <p:spPr bwMode="auto">
            <a:xfrm>
              <a:off x="4729" y="3360"/>
              <a:ext cx="143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20</a:t>
              </a:r>
            </a:p>
            <a:p>
              <a:pPr algn="ctr">
                <a:spcBef>
                  <a:spcPct val="50000"/>
                </a:spcBef>
              </a:pPr>
              <a:r>
                <a:rPr lang="cs-CZ" sz="1400" i="0">
                  <a:solidFill>
                    <a:srgbClr val="000000"/>
                  </a:solidFill>
                </a:rPr>
                <a:t>Pb</a:t>
              </a:r>
              <a:endParaRPr lang="cs-CZ" sz="1400" i="0"/>
            </a:p>
          </p:txBody>
        </p:sp>
        <p:sp>
          <p:nvSpPr>
            <p:cNvPr id="34855" name="Rectangle 90"/>
            <p:cNvSpPr>
              <a:spLocks noChangeArrowheads="1"/>
            </p:cNvSpPr>
            <p:nvPr/>
          </p:nvSpPr>
          <p:spPr bwMode="auto">
            <a:xfrm>
              <a:off x="5398" y="3351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30</a:t>
              </a:r>
              <a:endParaRPr lang="cs-CZ" sz="1200" i="0"/>
            </a:p>
          </p:txBody>
        </p:sp>
        <p:sp>
          <p:nvSpPr>
            <p:cNvPr id="34856" name="Rectangle 91"/>
            <p:cNvSpPr>
              <a:spLocks noChangeArrowheads="1"/>
            </p:cNvSpPr>
            <p:nvPr/>
          </p:nvSpPr>
          <p:spPr bwMode="auto">
            <a:xfrm>
              <a:off x="3717" y="3351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5</a:t>
              </a:r>
              <a:endParaRPr lang="cs-CZ" sz="1200" i="0"/>
            </a:p>
          </p:txBody>
        </p:sp>
        <p:sp>
          <p:nvSpPr>
            <p:cNvPr id="34857" name="Rectangle 92"/>
            <p:cNvSpPr>
              <a:spLocks noChangeArrowheads="1"/>
            </p:cNvSpPr>
            <p:nvPr/>
          </p:nvSpPr>
          <p:spPr bwMode="auto">
            <a:xfrm>
              <a:off x="4399" y="3351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15</a:t>
              </a:r>
              <a:endParaRPr lang="cs-CZ" sz="1200" i="0"/>
            </a:p>
          </p:txBody>
        </p:sp>
        <p:sp>
          <p:nvSpPr>
            <p:cNvPr id="34858" name="Rectangle 93"/>
            <p:cNvSpPr>
              <a:spLocks noChangeArrowheads="1"/>
            </p:cNvSpPr>
            <p:nvPr/>
          </p:nvSpPr>
          <p:spPr bwMode="auto">
            <a:xfrm>
              <a:off x="5089" y="3351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25</a:t>
              </a:r>
              <a:endParaRPr lang="cs-CZ" sz="1200" i="0"/>
            </a:p>
          </p:txBody>
        </p:sp>
        <p:sp>
          <p:nvSpPr>
            <p:cNvPr id="34859" name="Line 94"/>
            <p:cNvSpPr>
              <a:spLocks noChangeShapeType="1"/>
            </p:cNvSpPr>
            <p:nvPr/>
          </p:nvSpPr>
          <p:spPr bwMode="auto">
            <a:xfrm>
              <a:off x="3353" y="3208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60" name="Line 95"/>
            <p:cNvSpPr>
              <a:spLocks noChangeShapeType="1"/>
            </p:cNvSpPr>
            <p:nvPr/>
          </p:nvSpPr>
          <p:spPr bwMode="auto">
            <a:xfrm>
              <a:off x="3354" y="1174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61" name="Rectangle 96"/>
            <p:cNvSpPr>
              <a:spLocks noChangeArrowheads="1"/>
            </p:cNvSpPr>
            <p:nvPr/>
          </p:nvSpPr>
          <p:spPr bwMode="auto">
            <a:xfrm>
              <a:off x="3156" y="1126"/>
              <a:ext cx="18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99,9</a:t>
              </a:r>
              <a:endParaRPr lang="cs-CZ" sz="1200" i="0"/>
            </a:p>
          </p:txBody>
        </p:sp>
        <p:sp>
          <p:nvSpPr>
            <p:cNvPr id="34862" name="Line 97"/>
            <p:cNvSpPr>
              <a:spLocks noChangeShapeType="1"/>
            </p:cNvSpPr>
            <p:nvPr/>
          </p:nvSpPr>
          <p:spPr bwMode="auto">
            <a:xfrm flipV="1">
              <a:off x="3504" y="1296"/>
              <a:ext cx="1872" cy="18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cs-CZ"/>
            </a:p>
          </p:txBody>
        </p:sp>
        <p:sp>
          <p:nvSpPr>
            <p:cNvPr id="34863" name="AutoShape 98"/>
            <p:cNvSpPr>
              <a:spLocks noChangeArrowheads="1"/>
            </p:cNvSpPr>
            <p:nvPr/>
          </p:nvSpPr>
          <p:spPr bwMode="auto">
            <a:xfrm>
              <a:off x="3792" y="2880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864" name="AutoShape 99"/>
            <p:cNvSpPr>
              <a:spLocks noChangeArrowheads="1"/>
            </p:cNvSpPr>
            <p:nvPr/>
          </p:nvSpPr>
          <p:spPr bwMode="auto">
            <a:xfrm>
              <a:off x="3895" y="2794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865" name="AutoShape 100"/>
            <p:cNvSpPr>
              <a:spLocks noChangeArrowheads="1"/>
            </p:cNvSpPr>
            <p:nvPr/>
          </p:nvSpPr>
          <p:spPr bwMode="auto">
            <a:xfrm>
              <a:off x="4032" y="2665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866" name="AutoShape 101"/>
            <p:cNvSpPr>
              <a:spLocks noChangeArrowheads="1"/>
            </p:cNvSpPr>
            <p:nvPr/>
          </p:nvSpPr>
          <p:spPr bwMode="auto">
            <a:xfrm>
              <a:off x="4092" y="2553"/>
              <a:ext cx="47" cy="47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867" name="AutoShape 102"/>
            <p:cNvSpPr>
              <a:spLocks noChangeArrowheads="1"/>
            </p:cNvSpPr>
            <p:nvPr/>
          </p:nvSpPr>
          <p:spPr bwMode="auto">
            <a:xfrm>
              <a:off x="4080" y="2448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868" name="AutoShape 103"/>
            <p:cNvSpPr>
              <a:spLocks noChangeArrowheads="1"/>
            </p:cNvSpPr>
            <p:nvPr/>
          </p:nvSpPr>
          <p:spPr bwMode="auto">
            <a:xfrm>
              <a:off x="4128" y="2352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869" name="AutoShape 104"/>
            <p:cNvSpPr>
              <a:spLocks noChangeArrowheads="1"/>
            </p:cNvSpPr>
            <p:nvPr/>
          </p:nvSpPr>
          <p:spPr bwMode="auto">
            <a:xfrm>
              <a:off x="4224" y="2256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870" name="AutoShape 105"/>
            <p:cNvSpPr>
              <a:spLocks noChangeArrowheads="1"/>
            </p:cNvSpPr>
            <p:nvPr/>
          </p:nvSpPr>
          <p:spPr bwMode="auto">
            <a:xfrm>
              <a:off x="4363" y="2302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871" name="AutoShape 106"/>
            <p:cNvSpPr>
              <a:spLocks noChangeArrowheads="1"/>
            </p:cNvSpPr>
            <p:nvPr/>
          </p:nvSpPr>
          <p:spPr bwMode="auto">
            <a:xfrm>
              <a:off x="4406" y="2208"/>
              <a:ext cx="47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872" name="AutoShape 107"/>
            <p:cNvSpPr>
              <a:spLocks noChangeArrowheads="1"/>
            </p:cNvSpPr>
            <p:nvPr/>
          </p:nvSpPr>
          <p:spPr bwMode="auto">
            <a:xfrm>
              <a:off x="4423" y="2036"/>
              <a:ext cx="47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873" name="AutoShape 108"/>
            <p:cNvSpPr>
              <a:spLocks noChangeArrowheads="1"/>
            </p:cNvSpPr>
            <p:nvPr/>
          </p:nvSpPr>
          <p:spPr bwMode="auto">
            <a:xfrm>
              <a:off x="4363" y="2148"/>
              <a:ext cx="47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874" name="AutoShape 109"/>
            <p:cNvSpPr>
              <a:spLocks noChangeArrowheads="1"/>
            </p:cNvSpPr>
            <p:nvPr/>
          </p:nvSpPr>
          <p:spPr bwMode="auto">
            <a:xfrm>
              <a:off x="4581" y="1884"/>
              <a:ext cx="47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875" name="AutoShape 110"/>
            <p:cNvSpPr>
              <a:spLocks noChangeArrowheads="1"/>
            </p:cNvSpPr>
            <p:nvPr/>
          </p:nvSpPr>
          <p:spPr bwMode="auto">
            <a:xfrm>
              <a:off x="4464" y="1938"/>
              <a:ext cx="47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876" name="AutoShape 111"/>
            <p:cNvSpPr>
              <a:spLocks noChangeArrowheads="1"/>
            </p:cNvSpPr>
            <p:nvPr/>
          </p:nvSpPr>
          <p:spPr bwMode="auto">
            <a:xfrm>
              <a:off x="4690" y="1796"/>
              <a:ext cx="47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877" name="AutoShape 112"/>
            <p:cNvSpPr>
              <a:spLocks noChangeArrowheads="1"/>
            </p:cNvSpPr>
            <p:nvPr/>
          </p:nvSpPr>
          <p:spPr bwMode="auto">
            <a:xfrm>
              <a:off x="4793" y="1788"/>
              <a:ext cx="47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878" name="AutoShape 113"/>
            <p:cNvSpPr>
              <a:spLocks noChangeArrowheads="1"/>
            </p:cNvSpPr>
            <p:nvPr/>
          </p:nvSpPr>
          <p:spPr bwMode="auto">
            <a:xfrm>
              <a:off x="4861" y="1711"/>
              <a:ext cx="47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879" name="AutoShape 114"/>
            <p:cNvSpPr>
              <a:spLocks noChangeArrowheads="1"/>
            </p:cNvSpPr>
            <p:nvPr/>
          </p:nvSpPr>
          <p:spPr bwMode="auto">
            <a:xfrm>
              <a:off x="4964" y="1668"/>
              <a:ext cx="47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880" name="AutoShape 115"/>
            <p:cNvSpPr>
              <a:spLocks noChangeArrowheads="1"/>
            </p:cNvSpPr>
            <p:nvPr/>
          </p:nvSpPr>
          <p:spPr bwMode="auto">
            <a:xfrm>
              <a:off x="5016" y="1565"/>
              <a:ext cx="47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881" name="AutoShape 116"/>
            <p:cNvSpPr>
              <a:spLocks noChangeArrowheads="1"/>
            </p:cNvSpPr>
            <p:nvPr/>
          </p:nvSpPr>
          <p:spPr bwMode="auto">
            <a:xfrm>
              <a:off x="5257" y="1444"/>
              <a:ext cx="47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4882" name="Line 117"/>
            <p:cNvSpPr>
              <a:spLocks noChangeShapeType="1"/>
            </p:cNvSpPr>
            <p:nvPr/>
          </p:nvSpPr>
          <p:spPr bwMode="auto">
            <a:xfrm>
              <a:off x="3346" y="1914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83" name="Line 118"/>
            <p:cNvSpPr>
              <a:spLocks noChangeShapeType="1"/>
            </p:cNvSpPr>
            <p:nvPr/>
          </p:nvSpPr>
          <p:spPr bwMode="auto">
            <a:xfrm>
              <a:off x="3354" y="2163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4825" name="Rectangle 121"/>
          <p:cNvSpPr>
            <a:spLocks noGrp="1" noChangeArrowheads="1"/>
          </p:cNvSpPr>
          <p:nvPr>
            <p:ph type="title" idx="4294967295"/>
          </p:nvPr>
        </p:nvSpPr>
        <p:spPr>
          <a:xfrm>
            <a:off x="495300" y="227013"/>
            <a:ext cx="8153400" cy="609600"/>
          </a:xfrm>
          <a:noFill/>
        </p:spPr>
        <p:txBody>
          <a:bodyPr>
            <a:normAutofit fontScale="90000"/>
          </a:bodyPr>
          <a:lstStyle/>
          <a:p>
            <a:r>
              <a:rPr lang="cs-CZ" smtClean="0"/>
              <a:t>Grafická diagnostika normality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219700" y="2136775"/>
            <a:ext cx="3581400" cy="4159250"/>
            <a:chOff x="432" y="1047"/>
            <a:chExt cx="2256" cy="2620"/>
          </a:xfrm>
        </p:grpSpPr>
        <p:sp>
          <p:nvSpPr>
            <p:cNvPr id="35877" name="Line 3"/>
            <p:cNvSpPr>
              <a:spLocks noChangeShapeType="1"/>
            </p:cNvSpPr>
            <p:nvPr/>
          </p:nvSpPr>
          <p:spPr bwMode="auto">
            <a:xfrm flipH="1">
              <a:off x="720" y="1047"/>
              <a:ext cx="0" cy="225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878" name="Line 4"/>
            <p:cNvSpPr>
              <a:spLocks noChangeShapeType="1"/>
            </p:cNvSpPr>
            <p:nvPr/>
          </p:nvSpPr>
          <p:spPr bwMode="auto">
            <a:xfrm>
              <a:off x="684" y="3245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879" name="Line 5"/>
            <p:cNvSpPr>
              <a:spLocks noChangeShapeType="1"/>
            </p:cNvSpPr>
            <p:nvPr/>
          </p:nvSpPr>
          <p:spPr bwMode="auto">
            <a:xfrm flipV="1">
              <a:off x="708" y="3245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880" name="Rectangle 6"/>
            <p:cNvSpPr>
              <a:spLocks noChangeArrowheads="1"/>
            </p:cNvSpPr>
            <p:nvPr/>
          </p:nvSpPr>
          <p:spPr bwMode="auto">
            <a:xfrm>
              <a:off x="437" y="2622"/>
              <a:ext cx="13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0,1</a:t>
              </a:r>
              <a:endParaRPr lang="cs-CZ" sz="1200" i="0"/>
            </a:p>
          </p:txBody>
        </p:sp>
        <p:sp>
          <p:nvSpPr>
            <p:cNvPr id="35881" name="Rectangle 7"/>
            <p:cNvSpPr>
              <a:spLocks noChangeArrowheads="1"/>
            </p:cNvSpPr>
            <p:nvPr/>
          </p:nvSpPr>
          <p:spPr bwMode="auto">
            <a:xfrm>
              <a:off x="432" y="2256"/>
              <a:ext cx="18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0,15</a:t>
              </a:r>
              <a:endParaRPr lang="cs-CZ" sz="1200" i="0"/>
            </a:p>
          </p:txBody>
        </p:sp>
        <p:sp>
          <p:nvSpPr>
            <p:cNvPr id="35882" name="Rectangle 8"/>
            <p:cNvSpPr>
              <a:spLocks noChangeArrowheads="1"/>
            </p:cNvSpPr>
            <p:nvPr/>
          </p:nvSpPr>
          <p:spPr bwMode="auto">
            <a:xfrm>
              <a:off x="432" y="2976"/>
              <a:ext cx="18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0,05</a:t>
              </a:r>
              <a:endParaRPr lang="cs-CZ" sz="1200" i="0"/>
            </a:p>
          </p:txBody>
        </p:sp>
        <p:sp>
          <p:nvSpPr>
            <p:cNvPr id="35883" name="Rectangle 9"/>
            <p:cNvSpPr>
              <a:spLocks noChangeArrowheads="1"/>
            </p:cNvSpPr>
            <p:nvPr/>
          </p:nvSpPr>
          <p:spPr bwMode="auto">
            <a:xfrm>
              <a:off x="437" y="1872"/>
              <a:ext cx="13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0,2</a:t>
              </a:r>
              <a:endParaRPr lang="cs-CZ" sz="1200" i="0"/>
            </a:p>
          </p:txBody>
        </p:sp>
        <p:sp>
          <p:nvSpPr>
            <p:cNvPr id="35884" name="Line 10"/>
            <p:cNvSpPr>
              <a:spLocks noChangeShapeType="1"/>
            </p:cNvSpPr>
            <p:nvPr/>
          </p:nvSpPr>
          <p:spPr bwMode="auto">
            <a:xfrm>
              <a:off x="666" y="1536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885" name="Rectangle 11"/>
            <p:cNvSpPr>
              <a:spLocks noChangeArrowheads="1"/>
            </p:cNvSpPr>
            <p:nvPr/>
          </p:nvSpPr>
          <p:spPr bwMode="auto">
            <a:xfrm>
              <a:off x="432" y="1488"/>
              <a:ext cx="18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0,25</a:t>
              </a:r>
              <a:endParaRPr lang="cs-CZ" sz="1200" i="0"/>
            </a:p>
          </p:txBody>
        </p:sp>
        <p:sp>
          <p:nvSpPr>
            <p:cNvPr id="35886" name="Line 12"/>
            <p:cNvSpPr>
              <a:spLocks noChangeShapeType="1"/>
            </p:cNvSpPr>
            <p:nvPr/>
          </p:nvSpPr>
          <p:spPr bwMode="auto">
            <a:xfrm>
              <a:off x="667" y="2318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887" name="Line 13"/>
            <p:cNvSpPr>
              <a:spLocks noChangeShapeType="1"/>
            </p:cNvSpPr>
            <p:nvPr/>
          </p:nvSpPr>
          <p:spPr bwMode="auto">
            <a:xfrm flipV="1">
              <a:off x="1241" y="3245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888" name="Line 14"/>
            <p:cNvSpPr>
              <a:spLocks noChangeShapeType="1"/>
            </p:cNvSpPr>
            <p:nvPr/>
          </p:nvSpPr>
          <p:spPr bwMode="auto">
            <a:xfrm flipV="1">
              <a:off x="1787" y="3245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889" name="Line 15"/>
            <p:cNvSpPr>
              <a:spLocks noChangeShapeType="1"/>
            </p:cNvSpPr>
            <p:nvPr/>
          </p:nvSpPr>
          <p:spPr bwMode="auto">
            <a:xfrm flipV="1">
              <a:off x="2111" y="3245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890" name="Rectangle 16"/>
            <p:cNvSpPr>
              <a:spLocks noChangeArrowheads="1"/>
            </p:cNvSpPr>
            <p:nvPr/>
          </p:nvSpPr>
          <p:spPr bwMode="auto">
            <a:xfrm>
              <a:off x="689" y="3342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</a:t>
              </a:r>
              <a:endParaRPr lang="cs-CZ" sz="1200" i="0"/>
            </a:p>
          </p:txBody>
        </p:sp>
        <p:sp>
          <p:nvSpPr>
            <p:cNvPr id="35891" name="Rectangle 17"/>
            <p:cNvSpPr>
              <a:spLocks noChangeArrowheads="1"/>
            </p:cNvSpPr>
            <p:nvPr/>
          </p:nvSpPr>
          <p:spPr bwMode="auto">
            <a:xfrm>
              <a:off x="1191" y="3342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10</a:t>
              </a:r>
              <a:endParaRPr lang="cs-CZ" sz="1200" i="0"/>
            </a:p>
          </p:txBody>
        </p:sp>
        <p:sp>
          <p:nvSpPr>
            <p:cNvPr id="35892" name="Rectangle 18"/>
            <p:cNvSpPr>
              <a:spLocks noChangeArrowheads="1"/>
            </p:cNvSpPr>
            <p:nvPr/>
          </p:nvSpPr>
          <p:spPr bwMode="auto">
            <a:xfrm>
              <a:off x="1729" y="3351"/>
              <a:ext cx="143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20</a:t>
              </a:r>
            </a:p>
            <a:p>
              <a:pPr algn="ctr">
                <a:spcBef>
                  <a:spcPct val="50000"/>
                </a:spcBef>
              </a:pPr>
              <a:r>
                <a:rPr lang="cs-CZ" sz="1400" i="0">
                  <a:solidFill>
                    <a:srgbClr val="000000"/>
                  </a:solidFill>
                </a:rPr>
                <a:t>Pb</a:t>
              </a:r>
              <a:endParaRPr lang="cs-CZ" sz="1400" i="0"/>
            </a:p>
          </p:txBody>
        </p:sp>
        <p:sp>
          <p:nvSpPr>
            <p:cNvPr id="35893" name="Rectangle 19"/>
            <p:cNvSpPr>
              <a:spLocks noChangeArrowheads="1"/>
            </p:cNvSpPr>
            <p:nvPr/>
          </p:nvSpPr>
          <p:spPr bwMode="auto">
            <a:xfrm>
              <a:off x="2055" y="3342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25</a:t>
              </a:r>
              <a:endParaRPr lang="cs-CZ" sz="1200" i="0"/>
            </a:p>
          </p:txBody>
        </p:sp>
        <p:sp>
          <p:nvSpPr>
            <p:cNvPr id="35894" name="Line 20"/>
            <p:cNvSpPr>
              <a:spLocks noChangeShapeType="1"/>
            </p:cNvSpPr>
            <p:nvPr/>
          </p:nvSpPr>
          <p:spPr bwMode="auto">
            <a:xfrm>
              <a:off x="666" y="1165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895" name="Rectangle 21"/>
            <p:cNvSpPr>
              <a:spLocks noChangeArrowheads="1"/>
            </p:cNvSpPr>
            <p:nvPr/>
          </p:nvSpPr>
          <p:spPr bwMode="auto">
            <a:xfrm>
              <a:off x="437" y="1117"/>
              <a:ext cx="13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0,3</a:t>
              </a:r>
              <a:endParaRPr lang="cs-CZ" sz="1200" i="0"/>
            </a:p>
          </p:txBody>
        </p:sp>
        <p:sp>
          <p:nvSpPr>
            <p:cNvPr id="35896" name="Line 22"/>
            <p:cNvSpPr>
              <a:spLocks noChangeShapeType="1"/>
            </p:cNvSpPr>
            <p:nvPr/>
          </p:nvSpPr>
          <p:spPr bwMode="auto">
            <a:xfrm flipV="1">
              <a:off x="2399" y="3245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897" name="Rectangle 23"/>
            <p:cNvSpPr>
              <a:spLocks noChangeArrowheads="1"/>
            </p:cNvSpPr>
            <p:nvPr/>
          </p:nvSpPr>
          <p:spPr bwMode="auto">
            <a:xfrm>
              <a:off x="2343" y="3342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30</a:t>
              </a:r>
              <a:endParaRPr lang="cs-CZ" sz="1200" i="0"/>
            </a:p>
          </p:txBody>
        </p:sp>
        <p:sp>
          <p:nvSpPr>
            <p:cNvPr id="35898" name="Line 24"/>
            <p:cNvSpPr>
              <a:spLocks noChangeShapeType="1"/>
            </p:cNvSpPr>
            <p:nvPr/>
          </p:nvSpPr>
          <p:spPr bwMode="auto">
            <a:xfrm>
              <a:off x="667" y="2662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899" name="Rectangle 25"/>
            <p:cNvSpPr>
              <a:spLocks noChangeArrowheads="1"/>
            </p:cNvSpPr>
            <p:nvPr/>
          </p:nvSpPr>
          <p:spPr bwMode="auto">
            <a:xfrm>
              <a:off x="951" y="3335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5</a:t>
              </a:r>
              <a:endParaRPr lang="cs-CZ" sz="1200" i="0"/>
            </a:p>
          </p:txBody>
        </p:sp>
        <p:sp>
          <p:nvSpPr>
            <p:cNvPr id="35900" name="Line 26"/>
            <p:cNvSpPr>
              <a:spLocks noChangeShapeType="1"/>
            </p:cNvSpPr>
            <p:nvPr/>
          </p:nvSpPr>
          <p:spPr bwMode="auto">
            <a:xfrm flipV="1">
              <a:off x="1507" y="3245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901" name="Rectangle 27"/>
            <p:cNvSpPr>
              <a:spLocks noChangeArrowheads="1"/>
            </p:cNvSpPr>
            <p:nvPr/>
          </p:nvSpPr>
          <p:spPr bwMode="auto">
            <a:xfrm>
              <a:off x="1457" y="3342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15</a:t>
              </a:r>
              <a:endParaRPr lang="cs-CZ" sz="1200" i="0"/>
            </a:p>
          </p:txBody>
        </p:sp>
        <p:sp>
          <p:nvSpPr>
            <p:cNvPr id="35902" name="Freeform 28" descr="Široký šikmo nahoru"/>
            <p:cNvSpPr>
              <a:spLocks/>
            </p:cNvSpPr>
            <p:nvPr/>
          </p:nvSpPr>
          <p:spPr bwMode="auto">
            <a:xfrm>
              <a:off x="720" y="2208"/>
              <a:ext cx="1680" cy="1056"/>
            </a:xfrm>
            <a:custGeom>
              <a:avLst/>
              <a:gdLst>
                <a:gd name="T0" fmla="*/ 0 w 244"/>
                <a:gd name="T1" fmla="*/ 60612505 h 118"/>
                <a:gd name="T2" fmla="*/ 4162015 w 244"/>
                <a:gd name="T3" fmla="*/ 51369787 h 118"/>
                <a:gd name="T4" fmla="*/ 7240981 w 244"/>
                <a:gd name="T5" fmla="*/ 30306253 h 118"/>
                <a:gd name="T6" fmla="*/ 9794160 w 244"/>
                <a:gd name="T7" fmla="*/ 10788008 h 118"/>
                <a:gd name="T8" fmla="*/ 13524634 w 244"/>
                <a:gd name="T9" fmla="*/ 0 h 118"/>
                <a:gd name="T10" fmla="*/ 17361205 w 244"/>
                <a:gd name="T11" fmla="*/ 10275526 h 118"/>
                <a:gd name="T12" fmla="*/ 19064711 w 244"/>
                <a:gd name="T13" fmla="*/ 29273449 h 118"/>
                <a:gd name="T14" fmla="*/ 21741281 w 244"/>
                <a:gd name="T15" fmla="*/ 49304180 h 118"/>
                <a:gd name="T16" fmla="*/ 25995659 w 244"/>
                <a:gd name="T17" fmla="*/ 60099289 h 1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4"/>
                <a:gd name="T28" fmla="*/ 0 h 118"/>
                <a:gd name="T29" fmla="*/ 244 w 244"/>
                <a:gd name="T30" fmla="*/ 118 h 1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44" h="118">
                  <a:moveTo>
                    <a:pt x="0" y="118"/>
                  </a:moveTo>
                  <a:cubicBezTo>
                    <a:pt x="6" y="115"/>
                    <a:pt x="28" y="110"/>
                    <a:pt x="39" y="100"/>
                  </a:cubicBezTo>
                  <a:cubicBezTo>
                    <a:pt x="50" y="90"/>
                    <a:pt x="59" y="72"/>
                    <a:pt x="68" y="59"/>
                  </a:cubicBezTo>
                  <a:cubicBezTo>
                    <a:pt x="77" y="46"/>
                    <a:pt x="82" y="31"/>
                    <a:pt x="92" y="21"/>
                  </a:cubicBezTo>
                  <a:cubicBezTo>
                    <a:pt x="102" y="11"/>
                    <a:pt x="115" y="0"/>
                    <a:pt x="127" y="0"/>
                  </a:cubicBezTo>
                  <a:cubicBezTo>
                    <a:pt x="139" y="0"/>
                    <a:pt x="154" y="11"/>
                    <a:pt x="163" y="20"/>
                  </a:cubicBezTo>
                  <a:cubicBezTo>
                    <a:pt x="172" y="29"/>
                    <a:pt x="172" y="44"/>
                    <a:pt x="179" y="57"/>
                  </a:cubicBezTo>
                  <a:cubicBezTo>
                    <a:pt x="186" y="70"/>
                    <a:pt x="193" y="86"/>
                    <a:pt x="204" y="96"/>
                  </a:cubicBezTo>
                  <a:cubicBezTo>
                    <a:pt x="215" y="106"/>
                    <a:pt x="236" y="113"/>
                    <a:pt x="244" y="117"/>
                  </a:cubicBezTo>
                </a:path>
              </a:pathLst>
            </a:custGeom>
            <a:noFill/>
            <a:ln w="22225" cmpd="sng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cs-CZ"/>
            </a:p>
          </p:txBody>
        </p:sp>
        <p:sp>
          <p:nvSpPr>
            <p:cNvPr id="35903" name="Rectangle 29"/>
            <p:cNvSpPr>
              <a:spLocks noChangeArrowheads="1"/>
            </p:cNvSpPr>
            <p:nvPr/>
          </p:nvSpPr>
          <p:spPr bwMode="auto">
            <a:xfrm>
              <a:off x="1065" y="3024"/>
              <a:ext cx="96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5904" name="Rectangle 30"/>
            <p:cNvSpPr>
              <a:spLocks noChangeArrowheads="1"/>
            </p:cNvSpPr>
            <p:nvPr/>
          </p:nvSpPr>
          <p:spPr bwMode="auto">
            <a:xfrm>
              <a:off x="1157" y="2448"/>
              <a:ext cx="97" cy="81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5905" name="Rectangle 31"/>
            <p:cNvSpPr>
              <a:spLocks noChangeArrowheads="1"/>
            </p:cNvSpPr>
            <p:nvPr/>
          </p:nvSpPr>
          <p:spPr bwMode="auto">
            <a:xfrm>
              <a:off x="1254" y="2112"/>
              <a:ext cx="96" cy="115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5906" name="Rectangle 32"/>
            <p:cNvSpPr>
              <a:spLocks noChangeArrowheads="1"/>
            </p:cNvSpPr>
            <p:nvPr/>
          </p:nvSpPr>
          <p:spPr bwMode="auto">
            <a:xfrm>
              <a:off x="1443" y="1440"/>
              <a:ext cx="99" cy="183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5907" name="Rectangle 33"/>
            <p:cNvSpPr>
              <a:spLocks noChangeArrowheads="1"/>
            </p:cNvSpPr>
            <p:nvPr/>
          </p:nvSpPr>
          <p:spPr bwMode="auto">
            <a:xfrm>
              <a:off x="1348" y="2781"/>
              <a:ext cx="97" cy="4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5908" name="Rectangle 34"/>
            <p:cNvSpPr>
              <a:spLocks noChangeArrowheads="1"/>
            </p:cNvSpPr>
            <p:nvPr/>
          </p:nvSpPr>
          <p:spPr bwMode="auto">
            <a:xfrm>
              <a:off x="1546" y="2775"/>
              <a:ext cx="92" cy="49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5909" name="Rectangle 35"/>
            <p:cNvSpPr>
              <a:spLocks noChangeArrowheads="1"/>
            </p:cNvSpPr>
            <p:nvPr/>
          </p:nvSpPr>
          <p:spPr bwMode="auto">
            <a:xfrm>
              <a:off x="1640" y="2775"/>
              <a:ext cx="92" cy="49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5910" name="Rectangle 36"/>
            <p:cNvSpPr>
              <a:spLocks noChangeArrowheads="1"/>
            </p:cNvSpPr>
            <p:nvPr/>
          </p:nvSpPr>
          <p:spPr bwMode="auto">
            <a:xfrm>
              <a:off x="1734" y="2775"/>
              <a:ext cx="92" cy="49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5911" name="Rectangle 37"/>
            <p:cNvSpPr>
              <a:spLocks noChangeArrowheads="1"/>
            </p:cNvSpPr>
            <p:nvPr/>
          </p:nvSpPr>
          <p:spPr bwMode="auto">
            <a:xfrm>
              <a:off x="1828" y="2775"/>
              <a:ext cx="92" cy="49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5912" name="Rectangle 38"/>
            <p:cNvSpPr>
              <a:spLocks noChangeArrowheads="1"/>
            </p:cNvSpPr>
            <p:nvPr/>
          </p:nvSpPr>
          <p:spPr bwMode="auto">
            <a:xfrm>
              <a:off x="1923" y="2775"/>
              <a:ext cx="92" cy="49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5913" name="Rectangle 39"/>
            <p:cNvSpPr>
              <a:spLocks noChangeArrowheads="1"/>
            </p:cNvSpPr>
            <p:nvPr/>
          </p:nvSpPr>
          <p:spPr bwMode="auto">
            <a:xfrm>
              <a:off x="2221" y="3024"/>
              <a:ext cx="83" cy="24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5914" name="Rectangle 40"/>
            <p:cNvSpPr>
              <a:spLocks noChangeArrowheads="1"/>
            </p:cNvSpPr>
            <p:nvPr/>
          </p:nvSpPr>
          <p:spPr bwMode="auto">
            <a:xfrm>
              <a:off x="2018" y="2775"/>
              <a:ext cx="92" cy="49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5915" name="Line 41"/>
            <p:cNvSpPr>
              <a:spLocks noChangeShapeType="1"/>
            </p:cNvSpPr>
            <p:nvPr/>
          </p:nvSpPr>
          <p:spPr bwMode="auto">
            <a:xfrm>
              <a:off x="672" y="3264"/>
              <a:ext cx="201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916" name="Line 42"/>
            <p:cNvSpPr>
              <a:spLocks noChangeShapeType="1"/>
            </p:cNvSpPr>
            <p:nvPr/>
          </p:nvSpPr>
          <p:spPr bwMode="auto">
            <a:xfrm>
              <a:off x="659" y="3023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917" name="Line 43"/>
            <p:cNvSpPr>
              <a:spLocks noChangeShapeType="1"/>
            </p:cNvSpPr>
            <p:nvPr/>
          </p:nvSpPr>
          <p:spPr bwMode="auto">
            <a:xfrm>
              <a:off x="666" y="1931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23850" y="2149475"/>
            <a:ext cx="3886200" cy="4159250"/>
            <a:chOff x="2928" y="1055"/>
            <a:chExt cx="2448" cy="2620"/>
          </a:xfrm>
        </p:grpSpPr>
        <p:sp>
          <p:nvSpPr>
            <p:cNvPr id="35850" name="Line 45"/>
            <p:cNvSpPr>
              <a:spLocks noChangeShapeType="1"/>
            </p:cNvSpPr>
            <p:nvPr/>
          </p:nvSpPr>
          <p:spPr bwMode="auto">
            <a:xfrm>
              <a:off x="3372" y="3253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851" name="Line 46"/>
            <p:cNvSpPr>
              <a:spLocks noChangeShapeType="1"/>
            </p:cNvSpPr>
            <p:nvPr/>
          </p:nvSpPr>
          <p:spPr bwMode="auto">
            <a:xfrm flipV="1">
              <a:off x="3396" y="3253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852" name="Rectangle 47"/>
            <p:cNvSpPr>
              <a:spLocks noChangeArrowheads="1"/>
            </p:cNvSpPr>
            <p:nvPr/>
          </p:nvSpPr>
          <p:spPr bwMode="auto">
            <a:xfrm>
              <a:off x="3168" y="2736"/>
              <a:ext cx="13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0,2</a:t>
              </a:r>
              <a:endParaRPr lang="cs-CZ" sz="1200" i="0"/>
            </a:p>
          </p:txBody>
        </p:sp>
        <p:sp>
          <p:nvSpPr>
            <p:cNvPr id="35853" name="Rectangle 48"/>
            <p:cNvSpPr>
              <a:spLocks noChangeArrowheads="1"/>
            </p:cNvSpPr>
            <p:nvPr/>
          </p:nvSpPr>
          <p:spPr bwMode="auto">
            <a:xfrm>
              <a:off x="3168" y="2160"/>
              <a:ext cx="13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0,4</a:t>
              </a:r>
              <a:endParaRPr lang="cs-CZ" sz="1200" i="0"/>
            </a:p>
          </p:txBody>
        </p:sp>
        <p:sp>
          <p:nvSpPr>
            <p:cNvPr id="35854" name="Line 49"/>
            <p:cNvSpPr>
              <a:spLocks noChangeShapeType="1"/>
            </p:cNvSpPr>
            <p:nvPr/>
          </p:nvSpPr>
          <p:spPr bwMode="auto">
            <a:xfrm>
              <a:off x="3354" y="1680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855" name="Rectangle 50"/>
            <p:cNvSpPr>
              <a:spLocks noChangeArrowheads="1"/>
            </p:cNvSpPr>
            <p:nvPr/>
          </p:nvSpPr>
          <p:spPr bwMode="auto">
            <a:xfrm>
              <a:off x="3168" y="1632"/>
              <a:ext cx="13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0,6</a:t>
              </a:r>
              <a:endParaRPr lang="cs-CZ" sz="1200" i="0"/>
            </a:p>
          </p:txBody>
        </p:sp>
        <p:sp>
          <p:nvSpPr>
            <p:cNvPr id="35856" name="Line 51"/>
            <p:cNvSpPr>
              <a:spLocks noChangeShapeType="1"/>
            </p:cNvSpPr>
            <p:nvPr/>
          </p:nvSpPr>
          <p:spPr bwMode="auto">
            <a:xfrm>
              <a:off x="3355" y="2222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857" name="Line 52"/>
            <p:cNvSpPr>
              <a:spLocks noChangeShapeType="1"/>
            </p:cNvSpPr>
            <p:nvPr/>
          </p:nvSpPr>
          <p:spPr bwMode="auto">
            <a:xfrm flipV="1">
              <a:off x="3841" y="3253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858" name="Line 53"/>
            <p:cNvSpPr>
              <a:spLocks noChangeShapeType="1"/>
            </p:cNvSpPr>
            <p:nvPr/>
          </p:nvSpPr>
          <p:spPr bwMode="auto">
            <a:xfrm flipV="1">
              <a:off x="4231" y="3253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859" name="Line 54"/>
            <p:cNvSpPr>
              <a:spLocks noChangeShapeType="1"/>
            </p:cNvSpPr>
            <p:nvPr/>
          </p:nvSpPr>
          <p:spPr bwMode="auto">
            <a:xfrm flipV="1">
              <a:off x="4655" y="3253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860" name="Rectangle 55"/>
            <p:cNvSpPr>
              <a:spLocks noChangeArrowheads="1"/>
            </p:cNvSpPr>
            <p:nvPr/>
          </p:nvSpPr>
          <p:spPr bwMode="auto">
            <a:xfrm>
              <a:off x="3377" y="3350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</a:t>
              </a:r>
              <a:endParaRPr lang="cs-CZ" sz="1200" i="0"/>
            </a:p>
          </p:txBody>
        </p:sp>
        <p:sp>
          <p:nvSpPr>
            <p:cNvPr id="35861" name="Rectangle 56"/>
            <p:cNvSpPr>
              <a:spLocks noChangeArrowheads="1"/>
            </p:cNvSpPr>
            <p:nvPr/>
          </p:nvSpPr>
          <p:spPr bwMode="auto">
            <a:xfrm>
              <a:off x="3791" y="3350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20</a:t>
              </a:r>
              <a:endParaRPr lang="cs-CZ" sz="1200" i="0"/>
            </a:p>
          </p:txBody>
        </p:sp>
        <p:sp>
          <p:nvSpPr>
            <p:cNvPr id="35862" name="Rectangle 57"/>
            <p:cNvSpPr>
              <a:spLocks noChangeArrowheads="1"/>
            </p:cNvSpPr>
            <p:nvPr/>
          </p:nvSpPr>
          <p:spPr bwMode="auto">
            <a:xfrm>
              <a:off x="4176" y="3359"/>
              <a:ext cx="136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40</a:t>
              </a:r>
            </a:p>
            <a:p>
              <a:pPr algn="ctr">
                <a:spcBef>
                  <a:spcPct val="50000"/>
                </a:spcBef>
              </a:pPr>
              <a:r>
                <a:rPr lang="cs-CZ" sz="1400" i="0">
                  <a:solidFill>
                    <a:srgbClr val="000000"/>
                  </a:solidFill>
                </a:rPr>
                <a:t>Zn</a:t>
              </a:r>
              <a:endParaRPr lang="cs-CZ" sz="1400" i="0"/>
            </a:p>
          </p:txBody>
        </p:sp>
        <p:sp>
          <p:nvSpPr>
            <p:cNvPr id="35863" name="Rectangle 58"/>
            <p:cNvSpPr>
              <a:spLocks noChangeArrowheads="1"/>
            </p:cNvSpPr>
            <p:nvPr/>
          </p:nvSpPr>
          <p:spPr bwMode="auto">
            <a:xfrm>
              <a:off x="4599" y="3350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60</a:t>
              </a:r>
              <a:endParaRPr lang="cs-CZ" sz="1200" i="0"/>
            </a:p>
          </p:txBody>
        </p:sp>
        <p:sp>
          <p:nvSpPr>
            <p:cNvPr id="35864" name="Line 59"/>
            <p:cNvSpPr>
              <a:spLocks noChangeShapeType="1"/>
            </p:cNvSpPr>
            <p:nvPr/>
          </p:nvSpPr>
          <p:spPr bwMode="auto">
            <a:xfrm>
              <a:off x="3354" y="1173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865" name="Rectangle 60"/>
            <p:cNvSpPr>
              <a:spLocks noChangeArrowheads="1"/>
            </p:cNvSpPr>
            <p:nvPr/>
          </p:nvSpPr>
          <p:spPr bwMode="auto">
            <a:xfrm>
              <a:off x="3168" y="1125"/>
              <a:ext cx="13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0,8</a:t>
              </a:r>
              <a:endParaRPr lang="cs-CZ" sz="1200" i="0"/>
            </a:p>
          </p:txBody>
        </p:sp>
        <p:sp>
          <p:nvSpPr>
            <p:cNvPr id="35866" name="Line 61"/>
            <p:cNvSpPr>
              <a:spLocks noChangeShapeType="1"/>
            </p:cNvSpPr>
            <p:nvPr/>
          </p:nvSpPr>
          <p:spPr bwMode="auto">
            <a:xfrm flipV="1">
              <a:off x="5087" y="3253"/>
              <a:ext cx="1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867" name="Rectangle 62"/>
            <p:cNvSpPr>
              <a:spLocks noChangeArrowheads="1"/>
            </p:cNvSpPr>
            <p:nvPr/>
          </p:nvSpPr>
          <p:spPr bwMode="auto">
            <a:xfrm>
              <a:off x="5031" y="3350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i="0">
                  <a:solidFill>
                    <a:srgbClr val="000000"/>
                  </a:solidFill>
                </a:rPr>
                <a:t>80</a:t>
              </a:r>
              <a:endParaRPr lang="cs-CZ" sz="1200" i="0"/>
            </a:p>
          </p:txBody>
        </p:sp>
        <p:sp>
          <p:nvSpPr>
            <p:cNvPr id="35868" name="Line 63"/>
            <p:cNvSpPr>
              <a:spLocks noChangeShapeType="1"/>
            </p:cNvSpPr>
            <p:nvPr/>
          </p:nvSpPr>
          <p:spPr bwMode="auto">
            <a:xfrm>
              <a:off x="3355" y="2776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869" name="Freeform 64" descr="Široký šikmo nahoru"/>
            <p:cNvSpPr>
              <a:spLocks/>
            </p:cNvSpPr>
            <p:nvPr/>
          </p:nvSpPr>
          <p:spPr bwMode="auto">
            <a:xfrm>
              <a:off x="3024" y="2880"/>
              <a:ext cx="1728" cy="384"/>
            </a:xfrm>
            <a:custGeom>
              <a:avLst/>
              <a:gdLst>
                <a:gd name="T0" fmla="*/ 0 w 244"/>
                <a:gd name="T1" fmla="*/ 140193 h 118"/>
                <a:gd name="T2" fmla="*/ 4917627 w 244"/>
                <a:gd name="T3" fmla="*/ 118650 h 118"/>
                <a:gd name="T4" fmla="*/ 8587814 w 244"/>
                <a:gd name="T5" fmla="*/ 70096 h 118"/>
                <a:gd name="T6" fmla="*/ 11613669 w 244"/>
                <a:gd name="T7" fmla="*/ 24781 h 118"/>
                <a:gd name="T8" fmla="*/ 16015914 w 244"/>
                <a:gd name="T9" fmla="*/ 0 h 118"/>
                <a:gd name="T10" fmla="*/ 20558783 w 244"/>
                <a:gd name="T11" fmla="*/ 23775 h 118"/>
                <a:gd name="T12" fmla="*/ 22588729 w 244"/>
                <a:gd name="T13" fmla="*/ 67512 h 118"/>
                <a:gd name="T14" fmla="*/ 25740671 w 244"/>
                <a:gd name="T15" fmla="*/ 113833 h 118"/>
                <a:gd name="T16" fmla="*/ 30784043 w 244"/>
                <a:gd name="T17" fmla="*/ 139057 h 1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4"/>
                <a:gd name="T28" fmla="*/ 0 h 118"/>
                <a:gd name="T29" fmla="*/ 244 w 244"/>
                <a:gd name="T30" fmla="*/ 118 h 1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44" h="118">
                  <a:moveTo>
                    <a:pt x="0" y="118"/>
                  </a:moveTo>
                  <a:cubicBezTo>
                    <a:pt x="6" y="115"/>
                    <a:pt x="28" y="110"/>
                    <a:pt x="39" y="100"/>
                  </a:cubicBezTo>
                  <a:cubicBezTo>
                    <a:pt x="50" y="90"/>
                    <a:pt x="59" y="72"/>
                    <a:pt x="68" y="59"/>
                  </a:cubicBezTo>
                  <a:cubicBezTo>
                    <a:pt x="77" y="46"/>
                    <a:pt x="82" y="31"/>
                    <a:pt x="92" y="21"/>
                  </a:cubicBezTo>
                  <a:cubicBezTo>
                    <a:pt x="102" y="11"/>
                    <a:pt x="115" y="0"/>
                    <a:pt x="127" y="0"/>
                  </a:cubicBezTo>
                  <a:cubicBezTo>
                    <a:pt x="139" y="0"/>
                    <a:pt x="154" y="11"/>
                    <a:pt x="163" y="20"/>
                  </a:cubicBezTo>
                  <a:cubicBezTo>
                    <a:pt x="172" y="29"/>
                    <a:pt x="172" y="44"/>
                    <a:pt x="179" y="57"/>
                  </a:cubicBezTo>
                  <a:cubicBezTo>
                    <a:pt x="186" y="70"/>
                    <a:pt x="193" y="86"/>
                    <a:pt x="204" y="96"/>
                  </a:cubicBezTo>
                  <a:cubicBezTo>
                    <a:pt x="215" y="106"/>
                    <a:pt x="236" y="113"/>
                    <a:pt x="244" y="117"/>
                  </a:cubicBezTo>
                </a:path>
              </a:pathLst>
            </a:custGeom>
            <a:noFill/>
            <a:ln w="22225" cmpd="sng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cs-CZ"/>
            </a:p>
          </p:txBody>
        </p:sp>
        <p:sp>
          <p:nvSpPr>
            <p:cNvPr id="35870" name="Rectangle 65"/>
            <p:cNvSpPr>
              <a:spLocks noChangeArrowheads="1"/>
            </p:cNvSpPr>
            <p:nvPr/>
          </p:nvSpPr>
          <p:spPr bwMode="auto">
            <a:xfrm>
              <a:off x="3696" y="1680"/>
              <a:ext cx="96" cy="159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5871" name="Rectangle 66"/>
            <p:cNvSpPr>
              <a:spLocks noChangeArrowheads="1"/>
            </p:cNvSpPr>
            <p:nvPr/>
          </p:nvSpPr>
          <p:spPr bwMode="auto">
            <a:xfrm>
              <a:off x="2928" y="2976"/>
              <a:ext cx="480" cy="3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cs-CZ"/>
            </a:p>
          </p:txBody>
        </p:sp>
        <p:sp>
          <p:nvSpPr>
            <p:cNvPr id="35872" name="Rectangle 67"/>
            <p:cNvSpPr>
              <a:spLocks noChangeArrowheads="1"/>
            </p:cNvSpPr>
            <p:nvPr/>
          </p:nvSpPr>
          <p:spPr bwMode="auto">
            <a:xfrm>
              <a:off x="3790" y="2592"/>
              <a:ext cx="98" cy="68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5873" name="Rectangle 68"/>
            <p:cNvSpPr>
              <a:spLocks noChangeArrowheads="1"/>
            </p:cNvSpPr>
            <p:nvPr/>
          </p:nvSpPr>
          <p:spPr bwMode="auto">
            <a:xfrm>
              <a:off x="4134" y="3111"/>
              <a:ext cx="90" cy="16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5874" name="Rectangle 69"/>
            <p:cNvSpPr>
              <a:spLocks noChangeArrowheads="1"/>
            </p:cNvSpPr>
            <p:nvPr/>
          </p:nvSpPr>
          <p:spPr bwMode="auto">
            <a:xfrm>
              <a:off x="4701" y="2964"/>
              <a:ext cx="99" cy="3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35875" name="Line 70"/>
            <p:cNvSpPr>
              <a:spLocks noChangeShapeType="1"/>
            </p:cNvSpPr>
            <p:nvPr/>
          </p:nvSpPr>
          <p:spPr bwMode="auto">
            <a:xfrm>
              <a:off x="3360" y="3272"/>
              <a:ext cx="201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876" name="Line 71"/>
            <p:cNvSpPr>
              <a:spLocks noChangeShapeType="1"/>
            </p:cNvSpPr>
            <p:nvPr/>
          </p:nvSpPr>
          <p:spPr bwMode="auto">
            <a:xfrm flipH="1">
              <a:off x="3408" y="1055"/>
              <a:ext cx="0" cy="225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5845" name="Rectangle 72"/>
          <p:cNvSpPr>
            <a:spLocks noChangeArrowheads="1"/>
          </p:cNvSpPr>
          <p:nvPr/>
        </p:nvSpPr>
        <p:spPr bwMode="auto">
          <a:xfrm>
            <a:off x="1447800" y="1492250"/>
            <a:ext cx="2743200" cy="366713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i="0">
                <a:solidFill>
                  <a:schemeClr val="bg1"/>
                </a:solidFill>
              </a:rPr>
              <a:t>Frequency Histogram</a:t>
            </a:r>
          </a:p>
        </p:txBody>
      </p:sp>
      <p:sp>
        <p:nvSpPr>
          <p:cNvPr id="35846" name="Rectangle 73"/>
          <p:cNvSpPr>
            <a:spLocks noChangeArrowheads="1"/>
          </p:cNvSpPr>
          <p:nvPr/>
        </p:nvSpPr>
        <p:spPr bwMode="auto">
          <a:xfrm>
            <a:off x="5838825" y="1492250"/>
            <a:ext cx="2743200" cy="366713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i="0">
                <a:solidFill>
                  <a:schemeClr val="bg1"/>
                </a:solidFill>
              </a:rPr>
              <a:t>Frequency Histogram</a:t>
            </a:r>
          </a:p>
        </p:txBody>
      </p:sp>
      <p:sp>
        <p:nvSpPr>
          <p:cNvPr id="35847" name="Rectangle 74"/>
          <p:cNvSpPr>
            <a:spLocks noChangeArrowheads="1"/>
          </p:cNvSpPr>
          <p:nvPr/>
        </p:nvSpPr>
        <p:spPr bwMode="auto">
          <a:xfrm rot="-5400000">
            <a:off x="-609600" y="3036888"/>
            <a:ext cx="199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i="0"/>
              <a:t>Frequency</a:t>
            </a:r>
            <a:endParaRPr lang="cs-CZ" sz="1400" i="0">
              <a:cs typeface="Times New Roman" pitchFamily="18" charset="0"/>
            </a:endParaRPr>
          </a:p>
        </p:txBody>
      </p:sp>
      <p:sp>
        <p:nvSpPr>
          <p:cNvPr id="35848" name="Rectangle 75"/>
          <p:cNvSpPr>
            <a:spLocks noChangeArrowheads="1"/>
          </p:cNvSpPr>
          <p:nvPr/>
        </p:nvSpPr>
        <p:spPr bwMode="auto">
          <a:xfrm rot="-5400000">
            <a:off x="3890963" y="3036888"/>
            <a:ext cx="199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i="0"/>
              <a:t>Frequency</a:t>
            </a:r>
            <a:endParaRPr lang="cs-CZ" sz="1400" i="0">
              <a:cs typeface="Times New Roman" pitchFamily="18" charset="0"/>
            </a:endParaRPr>
          </a:p>
        </p:txBody>
      </p:sp>
      <p:sp>
        <p:nvSpPr>
          <p:cNvPr id="35849" name="Rectangle 78"/>
          <p:cNvSpPr>
            <a:spLocks noGrp="1" noChangeArrowheads="1"/>
          </p:cNvSpPr>
          <p:nvPr>
            <p:ph type="title" idx="4294967295"/>
          </p:nvPr>
        </p:nvSpPr>
        <p:spPr>
          <a:xfrm>
            <a:off x="495300" y="227013"/>
            <a:ext cx="8153400" cy="609600"/>
          </a:xfrm>
          <a:noFill/>
        </p:spPr>
        <p:txBody>
          <a:bodyPr>
            <a:normAutofit fontScale="90000"/>
          </a:bodyPr>
          <a:lstStyle/>
          <a:p>
            <a:r>
              <a:rPr lang="cs-CZ" smtClean="0"/>
              <a:t>Grafická diagnostika normality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</Words>
  <Application>Microsoft Office PowerPoint</Application>
  <PresentationFormat>Předvádění na obrazovce (4:3)</PresentationFormat>
  <Paragraphs>152</Paragraphs>
  <Slides>6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Motiv sady Office</vt:lpstr>
      <vt:lpstr>STATISTICA 6 Graph</vt:lpstr>
      <vt:lpstr>Adobe.Illustrator.10</vt:lpstr>
      <vt:lpstr>Testy normality</vt:lpstr>
      <vt:lpstr>Šikmost a špičatost jako testy normality</vt:lpstr>
      <vt:lpstr>Grafická diagnostika normality</vt:lpstr>
      <vt:lpstr>Grafická diagnostika normality</vt:lpstr>
      <vt:lpstr>Grafická diagnostika normality</vt:lpstr>
      <vt:lpstr>Grafická diagnostika normality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Testy normality</dc:title>
  <dc:creator>kuhn</dc:creator>
  <cp:lastModifiedBy>kuhn</cp:lastModifiedBy>
  <cp:revision>1</cp:revision>
  <dcterms:created xsi:type="dcterms:W3CDTF">2013-03-19T11:52:54Z</dcterms:created>
  <dcterms:modified xsi:type="dcterms:W3CDTF">2013-03-19T11:53:23Z</dcterms:modified>
</cp:coreProperties>
</file>