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2" r:id="rId9"/>
    <p:sldId id="265" r:id="rId10"/>
    <p:sldId id="266" r:id="rId11"/>
    <p:sldId id="267" r:id="rId12"/>
    <p:sldId id="268" r:id="rId13"/>
    <p:sldId id="269" r:id="rId14"/>
    <p:sldId id="270" r:id="rId15"/>
    <p:sldId id="273" r:id="rId16"/>
    <p:sldId id="271" r:id="rId17"/>
    <p:sldId id="272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350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22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11D15-6E4B-420C-9BF5-A7A265B39B72}" type="datetimeFigureOut">
              <a:rPr lang="cs-CZ" smtClean="0"/>
              <a:t>3.4.2013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C43A6-4715-4F25-9839-F4E010E17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071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C43A6-4715-4F25-9839-F4E010E17425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8B46-05CC-4480-A358-269FE881A3FE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3464-9FA4-4F11-8A2A-E43368628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80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8B46-05CC-4480-A358-269FE881A3FE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3464-9FA4-4F11-8A2A-E43368628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40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8B46-05CC-4480-A358-269FE881A3FE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3464-9FA4-4F11-8A2A-E43368628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6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8B46-05CC-4480-A358-269FE881A3FE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3464-9FA4-4F11-8A2A-E43368628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604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8B46-05CC-4480-A358-269FE881A3FE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3464-9FA4-4F11-8A2A-E43368628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16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8B46-05CC-4480-A358-269FE881A3FE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3464-9FA4-4F11-8A2A-E43368628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62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8B46-05CC-4480-A358-269FE881A3FE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3464-9FA4-4F11-8A2A-E43368628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51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8B46-05CC-4480-A358-269FE881A3FE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3464-9FA4-4F11-8A2A-E43368628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00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8B46-05CC-4480-A358-269FE881A3FE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3464-9FA4-4F11-8A2A-E43368628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39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8B46-05CC-4480-A358-269FE881A3FE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3464-9FA4-4F11-8A2A-E43368628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808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8B46-05CC-4480-A358-269FE881A3FE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3464-9FA4-4F11-8A2A-E43368628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20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A8B46-05CC-4480-A358-269FE881A3FE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E3464-9FA4-4F11-8A2A-E43368628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03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jpeg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6.wmf"/><Relationship Id="rId9" Type="http://schemas.openxmlformats.org/officeDocument/2006/relationships/image" Target="../media/image2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17.jpe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20.wmf"/><Relationship Id="rId3" Type="http://schemas.openxmlformats.org/officeDocument/2006/relationships/image" Target="../media/image17.jpeg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0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4.wmf"/><Relationship Id="rId5" Type="http://schemas.openxmlformats.org/officeDocument/2006/relationships/image" Target="../media/image18.wmf"/><Relationship Id="rId15" Type="http://schemas.openxmlformats.org/officeDocument/2006/relationships/image" Target="../media/image21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Users\User\Dropbox\_PHD\Výuka\Analýza dat na PC\4 hodina\Hawaii_turtle_2.JPG"/>
          <p:cNvPicPr>
            <a:picLocks noChangeAspect="1" noChangeArrowheads="1"/>
          </p:cNvPicPr>
          <p:nvPr/>
        </p:nvPicPr>
        <p:blipFill>
          <a:blip r:embed="rId3" cstate="print">
            <a:lum bright="73000" contrast="-65000"/>
          </a:blip>
          <a:srcRect/>
          <a:stretch>
            <a:fillRect/>
          </a:stretch>
        </p:blipFill>
        <p:spPr bwMode="auto">
          <a:xfrm>
            <a:off x="323528" y="188640"/>
            <a:ext cx="8544946" cy="64087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Želvy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755576" y="1484784"/>
          <a:ext cx="1211792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Rovnice" r:id="rId4" imgW="787400" imgH="889000" progId="Equation.3">
                  <p:embed/>
                </p:oleObj>
              </mc:Choice>
              <mc:Fallback>
                <p:oleObj name="Rovnice" r:id="rId4" imgW="787400" imgH="889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484784"/>
                        <a:ext cx="1211792" cy="13681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179512" y="3645024"/>
            <a:ext cx="86838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H0 = není rozdíl mezi délkou želv na </a:t>
            </a:r>
            <a:r>
              <a:rPr lang="cs-CZ" dirty="0" err="1" smtClean="0"/>
              <a:t>Marshallových</a:t>
            </a:r>
            <a:r>
              <a:rPr lang="cs-CZ" dirty="0" smtClean="0"/>
              <a:t> ostrovech a délkou celé populace karet </a:t>
            </a:r>
            <a:br>
              <a:rPr lang="cs-CZ" dirty="0" smtClean="0"/>
            </a:br>
            <a:r>
              <a:rPr lang="cs-CZ" dirty="0" smtClean="0"/>
              <a:t>obrovských</a:t>
            </a:r>
            <a:br>
              <a:rPr lang="cs-CZ" dirty="0" smtClean="0"/>
            </a:br>
            <a:r>
              <a:rPr lang="cs-CZ" dirty="0" smtClean="0"/>
              <a:t>H1 = je rozdíl mezi délkou karet obrovských na MO a celé populace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1932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User\Desktop\n68cecd5fdbcf287b2983dc558360a7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581128"/>
            <a:ext cx="2664296" cy="21314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Hmotnost ovcí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i="1" dirty="0" err="1" smtClean="0"/>
              <a:t>srovnani</a:t>
            </a:r>
            <a:r>
              <a:rPr lang="cs-CZ" sz="2400" i="1" dirty="0" smtClean="0"/>
              <a:t> hmotnosti ovci.sta</a:t>
            </a:r>
          </a:p>
          <a:p>
            <a:r>
              <a:rPr lang="cs-CZ" sz="2400" dirty="0" smtClean="0"/>
              <a:t>2 skupiny ovcí – kontrola a ovce se zvýšenou dávkou potravy</a:t>
            </a:r>
          </a:p>
          <a:p>
            <a:r>
              <a:rPr lang="cs-CZ" sz="2400" dirty="0" smtClean="0"/>
              <a:t>testujte, zda se statisticky významně liší hmotnosti těchto dvou skupin ovcí</a:t>
            </a:r>
          </a:p>
          <a:p>
            <a:r>
              <a:rPr lang="cs-CZ" sz="2400" dirty="0" smtClean="0"/>
              <a:t>ověřte veškeré předpoklady tohoto testu</a:t>
            </a:r>
          </a:p>
          <a:p>
            <a:r>
              <a:rPr lang="cs-CZ" sz="2400" dirty="0" smtClean="0"/>
              <a:t>pozn.: </a:t>
            </a:r>
            <a:r>
              <a:rPr lang="cs-CZ" sz="2400" i="1" dirty="0" smtClean="0"/>
              <a:t>dvě skupiny ovcí jsou nyní rozdělené podle skupinové proměnné – místo t-test by </a:t>
            </a:r>
            <a:r>
              <a:rPr lang="cs-CZ" sz="2400" i="1" dirty="0" err="1" smtClean="0"/>
              <a:t>variables</a:t>
            </a:r>
            <a:r>
              <a:rPr lang="cs-CZ" sz="2400" i="1" dirty="0" smtClean="0"/>
              <a:t> tak použijeme t-test by </a:t>
            </a:r>
            <a:r>
              <a:rPr lang="cs-CZ" sz="2400" i="1" dirty="0" err="1" smtClean="0"/>
              <a:t>group</a:t>
            </a:r>
            <a:endParaRPr lang="cs-CZ" sz="2400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6084865"/>
            <a:ext cx="49861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normalita</a:t>
            </a:r>
            <a:r>
              <a:rPr lang="en-US" dirty="0" smtClean="0"/>
              <a:t> </a:t>
            </a:r>
            <a:r>
              <a:rPr lang="cs-CZ" dirty="0" smtClean="0"/>
              <a:t>obou výběrů </a:t>
            </a:r>
            <a:r>
              <a:rPr lang="en-US" dirty="0" smtClean="0">
                <a:sym typeface="Wingdings"/>
              </a:rPr>
              <a:t></a:t>
            </a:r>
            <a:r>
              <a:rPr lang="cs-CZ" dirty="0" smtClean="0">
                <a:sym typeface="Wingdings"/>
              </a:rPr>
              <a:t>, homogenita rozptylu  </a:t>
            </a:r>
            <a:br>
              <a:rPr lang="cs-CZ" dirty="0" smtClean="0">
                <a:sym typeface="Wingdings"/>
              </a:rPr>
            </a:br>
            <a:r>
              <a:rPr lang="en-US" dirty="0" smtClean="0">
                <a:sym typeface="Wingdings"/>
              </a:rPr>
              <a:t> p=</a:t>
            </a:r>
            <a:r>
              <a:rPr lang="cs-CZ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0.</a:t>
            </a:r>
            <a:r>
              <a:rPr lang="cs-CZ" dirty="0" smtClean="0">
                <a:sym typeface="Wingdings"/>
              </a:rPr>
              <a:t>018</a:t>
            </a:r>
            <a:r>
              <a:rPr lang="en-US" dirty="0" smtClean="0">
                <a:sym typeface="Wingdings"/>
              </a:rPr>
              <a:t>  </a:t>
            </a:r>
            <a:r>
              <a:rPr lang="en-US" dirty="0" err="1" smtClean="0">
                <a:sym typeface="Wingdings"/>
              </a:rPr>
              <a:t>zam</a:t>
            </a:r>
            <a:r>
              <a:rPr lang="cs-CZ" dirty="0" err="1" smtClean="0">
                <a:sym typeface="Wingdings"/>
              </a:rPr>
              <a:t>ítáme</a:t>
            </a:r>
            <a:r>
              <a:rPr lang="cs-CZ" dirty="0" smtClean="0">
                <a:sym typeface="Wingdings"/>
              </a:rPr>
              <a:t> H0</a:t>
            </a:r>
            <a:r>
              <a:rPr lang="en-US" dirty="0" smtClean="0"/>
              <a:t>]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cs-CZ" dirty="0" err="1" smtClean="0"/>
              <a:t>Neparametrický</a:t>
            </a:r>
            <a:r>
              <a:rPr lang="cs-CZ" dirty="0" smtClean="0"/>
              <a:t> </a:t>
            </a:r>
            <a:r>
              <a:rPr lang="cs-CZ" dirty="0" err="1" smtClean="0"/>
              <a:t>dvouvýběrový</a:t>
            </a:r>
            <a:r>
              <a:rPr lang="cs-CZ" dirty="0" smtClean="0"/>
              <a:t>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Mann</a:t>
            </a:r>
            <a:r>
              <a:rPr lang="cs-CZ" sz="2000" dirty="0" smtClean="0"/>
              <a:t>-</a:t>
            </a:r>
            <a:r>
              <a:rPr lang="cs-CZ" sz="2000" dirty="0" err="1" smtClean="0"/>
              <a:t>Whitneyho</a:t>
            </a:r>
            <a:r>
              <a:rPr lang="cs-CZ" sz="2000" dirty="0" smtClean="0"/>
              <a:t> U test</a:t>
            </a:r>
          </a:p>
          <a:p>
            <a:r>
              <a:rPr lang="cs-CZ" sz="2000" dirty="0" smtClean="0"/>
              <a:t>srovnání hodnot dle pořadí</a:t>
            </a:r>
            <a:endParaRPr lang="cs-CZ" sz="2000" dirty="0"/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467544" y="2027758"/>
            <a:ext cx="6353175" cy="4598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 štěňat bylo trénováno v chození na záchod metodou pozitivního posilování (pochvala, když jde na záchod venku) nebo negativního (trest, když jde na záchod doma). Jako parametr bylo měřeno, za kolik dní je štěně vycvičeno.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nulová hypotéza je, že není rozdíl v metodách tréninku, tedy, že oběma metodami je štěně vycvičeno za stejnou dobu.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 srovnání rozložení + malý počet hodnot je vhodné použít </a:t>
            </a:r>
            <a:r>
              <a:rPr kumimoji="0" lang="cs-CZ" sz="1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neparametrický</a:t>
            </a: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test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 vytvořeno pořadí sloučených hodnot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pořadí hodnot v jednotlivých skupinách dat je sečteno a menší ze součtů je použit pro srovnání s kritickou hodnotou testu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výsledkem testu je p&lt;</a:t>
            </a: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</a:t>
            </a:r>
            <a:r>
              <a:rPr kumimoji="0" lang="cs-CZ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nulovou hypotézu tedy zamítáme a výsledkem testu je, že pozitivní působení při výcviku štěňat dává lepší výsledky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6876256" y="1267544"/>
          <a:ext cx="2100262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Graph" r:id="rId4" imgW="1440180" imgH="3599815" progId="STATISTICA.Graph">
                  <p:embed/>
                </p:oleObj>
              </mc:Choice>
              <mc:Fallback>
                <p:oleObj name="Graph" r:id="rId4" imgW="1440180" imgH="3599815" progId="STATISTICA.Graph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1267544"/>
                        <a:ext cx="2100262" cy="525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" descr="C:\Users\User\Desktop\psi-0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24128" y="1340768"/>
            <a:ext cx="1440160" cy="10801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ovéPole 6"/>
          <p:cNvSpPr txBox="1"/>
          <p:nvPr/>
        </p:nvSpPr>
        <p:spPr>
          <a:xfrm>
            <a:off x="6296900" y="6442080"/>
            <a:ext cx="2739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smtClean="0">
                <a:sym typeface="Wingdings"/>
              </a:rPr>
              <a:t> p=</a:t>
            </a:r>
            <a:r>
              <a:rPr lang="cs-CZ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0.</a:t>
            </a:r>
            <a:r>
              <a:rPr lang="cs-CZ" dirty="0" smtClean="0">
                <a:sym typeface="Wingdings"/>
              </a:rPr>
              <a:t>027</a:t>
            </a:r>
            <a:r>
              <a:rPr lang="en-US" dirty="0" smtClean="0">
                <a:sym typeface="Wingdings"/>
              </a:rPr>
              <a:t>  </a:t>
            </a:r>
            <a:r>
              <a:rPr lang="en-US" dirty="0" err="1" smtClean="0">
                <a:sym typeface="Wingdings"/>
              </a:rPr>
              <a:t>zam</a:t>
            </a:r>
            <a:r>
              <a:rPr lang="cs-CZ" dirty="0" err="1" smtClean="0">
                <a:sym typeface="Wingdings"/>
              </a:rPr>
              <a:t>ítáme</a:t>
            </a:r>
            <a:r>
              <a:rPr lang="cs-CZ" dirty="0" smtClean="0">
                <a:sym typeface="Wingdings"/>
              </a:rPr>
              <a:t> H0</a:t>
            </a:r>
            <a:r>
              <a:rPr lang="en-US" dirty="0" smtClean="0"/>
              <a:t>]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Krysy v bludišti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i="1" dirty="0" err="1" smtClean="0"/>
              <a:t>Rats.sta</a:t>
            </a:r>
            <a:endParaRPr lang="cs-CZ" sz="2000" i="1" dirty="0" smtClean="0"/>
          </a:p>
          <a:p>
            <a:r>
              <a:rPr lang="cs-CZ" sz="2000" dirty="0" smtClean="0"/>
              <a:t>Dvě skupiny krys, které se mohly předem pohybovat v bludišti buď volně, nebo jen na určitém místě</a:t>
            </a:r>
          </a:p>
          <a:p>
            <a:r>
              <a:rPr lang="cs-CZ" sz="2000" dirty="0" smtClean="0"/>
              <a:t>Porovnejte, zda doba proběhnutí bludiště se u těchto dvou skupin liší</a:t>
            </a:r>
          </a:p>
          <a:p>
            <a:endParaRPr lang="cs-CZ" sz="2000" dirty="0" smtClean="0"/>
          </a:p>
          <a:p>
            <a:r>
              <a:rPr lang="cs-CZ" sz="2000" dirty="0" smtClean="0"/>
              <a:t>Vyzkoušejte si předpoklady pro t-test, nicméně z důvodu hodnot těsně nad 0,05 pro normální rozdělení u obou výběrů a při malém počtu pozorování použijeme test </a:t>
            </a:r>
            <a:r>
              <a:rPr lang="cs-CZ" sz="2000" dirty="0" err="1" smtClean="0"/>
              <a:t>neparametrický</a:t>
            </a:r>
            <a:r>
              <a:rPr lang="cs-CZ" sz="2000" dirty="0" smtClean="0"/>
              <a:t> (nicméně použití parametrického testu by zde šlo obhájit…)</a:t>
            </a:r>
          </a:p>
          <a:p>
            <a:endParaRPr lang="cs-CZ" dirty="0"/>
          </a:p>
        </p:txBody>
      </p:sp>
      <p:pic>
        <p:nvPicPr>
          <p:cNvPr id="20482" name="Picture 2" descr="C:\Users\User\Desktop\rat-maze-100507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445868"/>
            <a:ext cx="3202185" cy="21328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ovéPole 4"/>
          <p:cNvSpPr txBox="1"/>
          <p:nvPr/>
        </p:nvSpPr>
        <p:spPr>
          <a:xfrm>
            <a:off x="-64787" y="6488668"/>
            <a:ext cx="9216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normalita</a:t>
            </a:r>
            <a:r>
              <a:rPr lang="en-US" dirty="0" smtClean="0"/>
              <a:t> </a:t>
            </a:r>
            <a:r>
              <a:rPr lang="cs-CZ" dirty="0" smtClean="0"/>
              <a:t>obou výběrů </a:t>
            </a:r>
            <a:r>
              <a:rPr lang="en-US" dirty="0" smtClean="0">
                <a:sym typeface="Wingdings"/>
              </a:rPr>
              <a:t></a:t>
            </a:r>
            <a:r>
              <a:rPr lang="cs-CZ" dirty="0" smtClean="0">
                <a:sym typeface="Wingdings"/>
              </a:rPr>
              <a:t>(nicméně těsně, raději </a:t>
            </a:r>
            <a:r>
              <a:rPr lang="cs-CZ" dirty="0" err="1" smtClean="0">
                <a:sym typeface="Wingdings"/>
              </a:rPr>
              <a:t>neparametrický</a:t>
            </a:r>
            <a:r>
              <a:rPr lang="cs-CZ" dirty="0" smtClean="0">
                <a:sym typeface="Wingdings"/>
              </a:rPr>
              <a:t> test)</a:t>
            </a:r>
            <a:r>
              <a:rPr lang="en-US" dirty="0" smtClean="0">
                <a:sym typeface="Wingdings"/>
              </a:rPr>
              <a:t> p=</a:t>
            </a:r>
            <a:r>
              <a:rPr lang="cs-CZ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0.</a:t>
            </a:r>
            <a:r>
              <a:rPr lang="cs-CZ" dirty="0" smtClean="0">
                <a:sym typeface="Wingdings"/>
              </a:rPr>
              <a:t>024</a:t>
            </a:r>
            <a:r>
              <a:rPr lang="en-US" dirty="0" smtClean="0">
                <a:sym typeface="Wingdings"/>
              </a:rPr>
              <a:t>  </a:t>
            </a:r>
            <a:r>
              <a:rPr lang="en-US" dirty="0" err="1" smtClean="0">
                <a:sym typeface="Wingdings"/>
              </a:rPr>
              <a:t>zam</a:t>
            </a:r>
            <a:r>
              <a:rPr lang="cs-CZ" dirty="0" err="1" smtClean="0">
                <a:sym typeface="Wingdings"/>
              </a:rPr>
              <a:t>ítáme</a:t>
            </a:r>
            <a:r>
              <a:rPr lang="cs-CZ" dirty="0" smtClean="0">
                <a:sym typeface="Wingdings"/>
              </a:rPr>
              <a:t> H0</a:t>
            </a:r>
            <a:r>
              <a:rPr lang="en-US" dirty="0" smtClean="0"/>
              <a:t>]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Párové testy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Skupiny dat jsou spojeny přes objekt měření, příkladem může být měření parametrů pacienta před léčbou a po léčbě (nemusí jít přímo o stejný objekt, dalším příkladem mohou být např. krysy ze stejné linie). </a:t>
            </a:r>
          </a:p>
          <a:p>
            <a:endParaRPr lang="cs-CZ" sz="1800" dirty="0" smtClean="0"/>
          </a:p>
          <a:p>
            <a:r>
              <a:rPr lang="cs-CZ" sz="1800" dirty="0" smtClean="0"/>
              <a:t>Oba soubory musí mít shodný počet hodnot, protože všechna měření v jednom souboru musí být spárována s měřením v druhém souboru. Při vlastním výpočtu se potom počítá se změnou hodnot (diferencí) subjektů v obou souborech. </a:t>
            </a:r>
          </a:p>
          <a:p>
            <a:endParaRPr lang="cs-CZ" sz="1800" dirty="0" smtClean="0"/>
          </a:p>
          <a:p>
            <a:r>
              <a:rPr lang="cs-CZ" sz="1800" dirty="0" smtClean="0"/>
              <a:t>Před párovým testem je vhodné ověřit si zda existuje vazba mezi oběma skupinami – </a:t>
            </a:r>
            <a:r>
              <a:rPr lang="cs-CZ" sz="1800" u="sng" dirty="0" smtClean="0"/>
              <a:t>vynesení do grafu, korelace</a:t>
            </a:r>
            <a:r>
              <a:rPr lang="cs-CZ" sz="1800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Párový parametrický t-test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Tento test nemá žádné předpoklady o rozložení vstupních dat, protože je počítán až na základě jejich diferencí. </a:t>
            </a:r>
          </a:p>
          <a:p>
            <a:r>
              <a:rPr lang="cs-CZ" dirty="0" smtClean="0"/>
              <a:t>Tyto diference by měly být normálně rozloženy a otázkou v párovém t-testu je, zda se průměrná hodnota diferencí rovná nějakému číslu, typicky jde o srovnání s nulou jako důkaz neexistence změny mezi oběma spárovanými skupinami. </a:t>
            </a:r>
          </a:p>
          <a:p>
            <a:r>
              <a:rPr lang="cs-CZ" dirty="0" smtClean="0"/>
              <a:t>V podstatě jde o </a:t>
            </a:r>
            <a:r>
              <a:rPr lang="cs-CZ" dirty="0" err="1" smtClean="0"/>
              <a:t>one</a:t>
            </a:r>
            <a:r>
              <a:rPr lang="cs-CZ" dirty="0" smtClean="0"/>
              <a:t> sample t-test, kde místo rozdílu průměru vzorku a cílové populace je uveden průměr diferencí a srovnávané číslo (0 v případě otázky, zda není rozdíl mezi vzorky).</a:t>
            </a:r>
          </a:p>
          <a:p>
            <a:endParaRPr lang="cs-CZ" dirty="0" smtClean="0"/>
          </a:p>
          <a:p>
            <a:r>
              <a:rPr lang="cs-CZ" dirty="0" smtClean="0"/>
              <a:t>Pro srovnání s 0 (testovou statistikou je t rozložení):</a:t>
            </a:r>
          </a:p>
          <a:p>
            <a:endParaRPr lang="cs-CZ" dirty="0" smtClean="0"/>
          </a:p>
          <a:p>
            <a:r>
              <a:rPr lang="cs-CZ" dirty="0" smtClean="0"/>
              <a:t>Někdy je obtížné rozhodnout, zda jde nebo nejde o párové uspořádání, párový test by měl být použit pouze v případě, že můžeme potvrdit vazbu (korelace, vynesení do grafu), jedním z důvodů proč toto ověřovat je fakt, že v případě párového t-testu není nutné brát ohled na variabilitu původních dvou souborů, tento předpoklad však platí pouze v případě vazby mezi proměnnými.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447055"/>
            <a:ext cx="9144000" cy="46166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Identifikace </a:t>
            </a:r>
            <a:r>
              <a:rPr lang="cs-CZ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párovitosti</a:t>
            </a: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(Korelace, Kovariance)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46125" y="2693988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en-US" sz="40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 rot="-5400000">
            <a:off x="-420687" y="3248025"/>
            <a:ext cx="2182812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cs-CZ" sz="48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……….</a:t>
            </a: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533400" y="2586038"/>
            <a:ext cx="609600" cy="205740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143000" y="2522538"/>
            <a:ext cx="838200" cy="2182812"/>
            <a:chOff x="192" y="1472"/>
            <a:chExt cx="528" cy="1375"/>
          </a:xfrm>
        </p:grpSpPr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470" y="1580"/>
              <a:ext cx="11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</a:pPr>
              <a:endParaRPr lang="en-US" sz="400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 rot="-5400000">
              <a:off x="-265" y="1929"/>
              <a:ext cx="1375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cs-CZ" sz="480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……….</a:t>
              </a:r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336" y="1512"/>
              <a:ext cx="384" cy="1296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627063" y="2151063"/>
            <a:ext cx="1312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X</a:t>
            </a:r>
            <a:r>
              <a:rPr lang="cs-CZ" sz="20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X</a:t>
            </a:r>
            <a:r>
              <a:rPr lang="cs-CZ" sz="20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 rot="2400000">
            <a:off x="2124601" y="3690938"/>
            <a:ext cx="1371600" cy="485775"/>
          </a:xfrm>
          <a:prstGeom prst="rightArrow">
            <a:avLst>
              <a:gd name="adj1" fmla="val 50000"/>
              <a:gd name="adj2" fmla="val 70588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 rot="-3000000">
            <a:off x="2041172" y="2806301"/>
            <a:ext cx="1524000" cy="485775"/>
          </a:xfrm>
          <a:prstGeom prst="rightArrow">
            <a:avLst>
              <a:gd name="adj1" fmla="val 50000"/>
              <a:gd name="adj2" fmla="val 78431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3429000" y="1524000"/>
            <a:ext cx="3265488" cy="2301875"/>
            <a:chOff x="3031" y="1392"/>
            <a:chExt cx="2057" cy="1450"/>
          </a:xfrm>
        </p:grpSpPr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3312" y="1440"/>
              <a:ext cx="0" cy="11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3312" y="2592"/>
              <a:ext cx="16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3031" y="1392"/>
              <a:ext cx="281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cs-CZ" sz="200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X</a:t>
              </a:r>
              <a:r>
                <a:rPr lang="cs-CZ" sz="2000" baseline="-2500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4807" y="2592"/>
              <a:ext cx="281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cs-CZ" sz="200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X</a:t>
              </a:r>
              <a:r>
                <a:rPr lang="cs-CZ" sz="2000" baseline="-2500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3429000" y="4267200"/>
            <a:ext cx="3265488" cy="2301875"/>
            <a:chOff x="3031" y="1392"/>
            <a:chExt cx="2057" cy="1450"/>
          </a:xfrm>
        </p:grpSpPr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3312" y="1440"/>
              <a:ext cx="0" cy="115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3312" y="2592"/>
              <a:ext cx="16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3031" y="1392"/>
              <a:ext cx="281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cs-CZ" sz="200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X</a:t>
              </a:r>
              <a:r>
                <a:rPr lang="cs-CZ" sz="2000" baseline="-2500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4807" y="2592"/>
              <a:ext cx="281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cs-CZ" sz="200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X</a:t>
              </a:r>
              <a:r>
                <a:rPr lang="cs-CZ" sz="2000" baseline="-2500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</p:grpSp>
      <p:sp>
        <p:nvSpPr>
          <p:cNvPr id="25" name="Line 24"/>
          <p:cNvSpPr>
            <a:spLocks noChangeShapeType="1"/>
          </p:cNvSpPr>
          <p:nvPr/>
        </p:nvSpPr>
        <p:spPr bwMode="auto">
          <a:xfrm flipV="1">
            <a:off x="4038600" y="2133600"/>
            <a:ext cx="1676400" cy="1143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AutoShape 25"/>
          <p:cNvSpPr>
            <a:spLocks noChangeArrowheads="1"/>
          </p:cNvSpPr>
          <p:nvPr/>
        </p:nvSpPr>
        <p:spPr bwMode="auto">
          <a:xfrm>
            <a:off x="4191000" y="30480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AutoShape 26"/>
          <p:cNvSpPr>
            <a:spLocks noChangeArrowheads="1"/>
          </p:cNvSpPr>
          <p:nvPr/>
        </p:nvSpPr>
        <p:spPr bwMode="auto">
          <a:xfrm>
            <a:off x="4419600" y="28956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AutoShape 27"/>
          <p:cNvSpPr>
            <a:spLocks noChangeArrowheads="1"/>
          </p:cNvSpPr>
          <p:nvPr/>
        </p:nvSpPr>
        <p:spPr bwMode="auto">
          <a:xfrm>
            <a:off x="4648200" y="27432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AutoShape 28"/>
          <p:cNvSpPr>
            <a:spLocks noChangeArrowheads="1"/>
          </p:cNvSpPr>
          <p:nvPr/>
        </p:nvSpPr>
        <p:spPr bwMode="auto">
          <a:xfrm>
            <a:off x="4876800" y="25908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AutoShape 29"/>
          <p:cNvSpPr>
            <a:spLocks noChangeArrowheads="1"/>
          </p:cNvSpPr>
          <p:nvPr/>
        </p:nvSpPr>
        <p:spPr bwMode="auto">
          <a:xfrm>
            <a:off x="5105400" y="24384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AutoShape 30"/>
          <p:cNvSpPr>
            <a:spLocks noChangeArrowheads="1"/>
          </p:cNvSpPr>
          <p:nvPr/>
        </p:nvSpPr>
        <p:spPr bwMode="auto">
          <a:xfrm>
            <a:off x="5410200" y="22098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AutoShape 31"/>
          <p:cNvSpPr>
            <a:spLocks noChangeArrowheads="1"/>
          </p:cNvSpPr>
          <p:nvPr/>
        </p:nvSpPr>
        <p:spPr bwMode="auto">
          <a:xfrm>
            <a:off x="4572000" y="57150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AutoShape 32"/>
          <p:cNvSpPr>
            <a:spLocks noChangeArrowheads="1"/>
          </p:cNvSpPr>
          <p:nvPr/>
        </p:nvSpPr>
        <p:spPr bwMode="auto">
          <a:xfrm>
            <a:off x="4572000" y="55626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AutoShape 33"/>
          <p:cNvSpPr>
            <a:spLocks noChangeArrowheads="1"/>
          </p:cNvSpPr>
          <p:nvPr/>
        </p:nvSpPr>
        <p:spPr bwMode="auto">
          <a:xfrm>
            <a:off x="4343400" y="53340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AutoShape 34"/>
          <p:cNvSpPr>
            <a:spLocks noChangeArrowheads="1"/>
          </p:cNvSpPr>
          <p:nvPr/>
        </p:nvSpPr>
        <p:spPr bwMode="auto">
          <a:xfrm>
            <a:off x="4343400" y="55626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AutoShape 35"/>
          <p:cNvSpPr>
            <a:spLocks noChangeArrowheads="1"/>
          </p:cNvSpPr>
          <p:nvPr/>
        </p:nvSpPr>
        <p:spPr bwMode="auto">
          <a:xfrm>
            <a:off x="4343400" y="57912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AutoShape 36"/>
          <p:cNvSpPr>
            <a:spLocks noChangeArrowheads="1"/>
          </p:cNvSpPr>
          <p:nvPr/>
        </p:nvSpPr>
        <p:spPr bwMode="auto">
          <a:xfrm>
            <a:off x="4800600" y="53340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AutoShape 37"/>
          <p:cNvSpPr>
            <a:spLocks noChangeArrowheads="1"/>
          </p:cNvSpPr>
          <p:nvPr/>
        </p:nvSpPr>
        <p:spPr bwMode="auto">
          <a:xfrm>
            <a:off x="4800600" y="55626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AutoShape 38"/>
          <p:cNvSpPr>
            <a:spLocks noChangeArrowheads="1"/>
          </p:cNvSpPr>
          <p:nvPr/>
        </p:nvSpPr>
        <p:spPr bwMode="auto">
          <a:xfrm>
            <a:off x="4800600" y="57912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AutoShape 39"/>
          <p:cNvSpPr>
            <a:spLocks noChangeArrowheads="1"/>
          </p:cNvSpPr>
          <p:nvPr/>
        </p:nvSpPr>
        <p:spPr bwMode="auto">
          <a:xfrm>
            <a:off x="4572000" y="51054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AutoShape 40"/>
          <p:cNvSpPr>
            <a:spLocks noChangeArrowheads="1"/>
          </p:cNvSpPr>
          <p:nvPr/>
        </p:nvSpPr>
        <p:spPr bwMode="auto">
          <a:xfrm>
            <a:off x="4648200" y="53340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AutoShape 41"/>
          <p:cNvSpPr>
            <a:spLocks noChangeArrowheads="1"/>
          </p:cNvSpPr>
          <p:nvPr/>
        </p:nvSpPr>
        <p:spPr bwMode="auto">
          <a:xfrm>
            <a:off x="4572000" y="49530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AutoShape 42"/>
          <p:cNvSpPr>
            <a:spLocks noChangeArrowheads="1"/>
          </p:cNvSpPr>
          <p:nvPr/>
        </p:nvSpPr>
        <p:spPr bwMode="auto">
          <a:xfrm>
            <a:off x="5410200" y="53340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AutoShape 43"/>
          <p:cNvSpPr>
            <a:spLocks noChangeArrowheads="1"/>
          </p:cNvSpPr>
          <p:nvPr/>
        </p:nvSpPr>
        <p:spPr bwMode="auto">
          <a:xfrm>
            <a:off x="5105400" y="52578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AutoShape 44"/>
          <p:cNvSpPr>
            <a:spLocks noChangeArrowheads="1"/>
          </p:cNvSpPr>
          <p:nvPr/>
        </p:nvSpPr>
        <p:spPr bwMode="auto">
          <a:xfrm>
            <a:off x="5410200" y="55626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AutoShape 45"/>
          <p:cNvSpPr>
            <a:spLocks noChangeArrowheads="1"/>
          </p:cNvSpPr>
          <p:nvPr/>
        </p:nvSpPr>
        <p:spPr bwMode="auto">
          <a:xfrm>
            <a:off x="5029200" y="54102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AutoShape 46"/>
          <p:cNvSpPr>
            <a:spLocks noChangeArrowheads="1"/>
          </p:cNvSpPr>
          <p:nvPr/>
        </p:nvSpPr>
        <p:spPr bwMode="auto">
          <a:xfrm>
            <a:off x="5029200" y="57912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AutoShape 47"/>
          <p:cNvSpPr>
            <a:spLocks noChangeArrowheads="1"/>
          </p:cNvSpPr>
          <p:nvPr/>
        </p:nvSpPr>
        <p:spPr bwMode="auto">
          <a:xfrm>
            <a:off x="4800600" y="47244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AutoShape 48"/>
          <p:cNvSpPr>
            <a:spLocks noChangeArrowheads="1"/>
          </p:cNvSpPr>
          <p:nvPr/>
        </p:nvSpPr>
        <p:spPr bwMode="auto">
          <a:xfrm>
            <a:off x="4800600" y="49530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AutoShape 49"/>
          <p:cNvSpPr>
            <a:spLocks noChangeArrowheads="1"/>
          </p:cNvSpPr>
          <p:nvPr/>
        </p:nvSpPr>
        <p:spPr bwMode="auto">
          <a:xfrm>
            <a:off x="4800600" y="51054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AutoShape 50"/>
          <p:cNvSpPr>
            <a:spLocks noChangeArrowheads="1"/>
          </p:cNvSpPr>
          <p:nvPr/>
        </p:nvSpPr>
        <p:spPr bwMode="auto">
          <a:xfrm>
            <a:off x="4572000" y="48006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AutoShape 51"/>
          <p:cNvSpPr>
            <a:spLocks noChangeArrowheads="1"/>
          </p:cNvSpPr>
          <p:nvPr/>
        </p:nvSpPr>
        <p:spPr bwMode="auto">
          <a:xfrm>
            <a:off x="5105400" y="50292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AutoShape 52"/>
          <p:cNvSpPr>
            <a:spLocks noChangeArrowheads="1"/>
          </p:cNvSpPr>
          <p:nvPr/>
        </p:nvSpPr>
        <p:spPr bwMode="auto">
          <a:xfrm>
            <a:off x="4419600" y="51054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AutoShape 53"/>
          <p:cNvSpPr>
            <a:spLocks noChangeArrowheads="1"/>
          </p:cNvSpPr>
          <p:nvPr/>
        </p:nvSpPr>
        <p:spPr bwMode="auto">
          <a:xfrm>
            <a:off x="4495800" y="5410200"/>
            <a:ext cx="152400" cy="152400"/>
          </a:xfrm>
          <a:prstGeom prst="flowChartConnector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 Box 54"/>
          <p:cNvSpPr txBox="1">
            <a:spLocks noChangeArrowheads="1"/>
          </p:cNvSpPr>
          <p:nvPr/>
        </p:nvSpPr>
        <p:spPr bwMode="auto">
          <a:xfrm>
            <a:off x="6343650" y="1839913"/>
            <a:ext cx="1809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0,954</a:t>
            </a:r>
            <a:b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</a:t>
            </a:r>
            <a:r>
              <a:rPr lang="en-US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&lt; 0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001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56" name="Text Box 55"/>
          <p:cNvSpPr txBox="1">
            <a:spLocks noChangeArrowheads="1"/>
          </p:cNvSpPr>
          <p:nvPr/>
        </p:nvSpPr>
        <p:spPr bwMode="auto">
          <a:xfrm>
            <a:off x="6324600" y="42672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0,218</a:t>
            </a:r>
            <a:b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</a:t>
            </a:r>
            <a:r>
              <a:rPr lang="en-US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&lt; 0</a:t>
            </a: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,812)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Parametr krve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změna parametru krve po podání určitého léku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obdoba </a:t>
            </a:r>
            <a:r>
              <a:rPr lang="cs-CZ" sz="2400" dirty="0" err="1" smtClean="0"/>
              <a:t>jednovýběrového</a:t>
            </a:r>
            <a:r>
              <a:rPr lang="cs-CZ" sz="2400" dirty="0" smtClean="0"/>
              <a:t> testu…</a:t>
            </a:r>
          </a:p>
          <a:p>
            <a:r>
              <a:rPr lang="cs-CZ" sz="2400" dirty="0" smtClean="0"/>
              <a:t>postup</a:t>
            </a:r>
            <a:endParaRPr lang="cs-CZ" sz="2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cs-CZ" sz="2000" dirty="0" smtClean="0"/>
              <a:t> korelace-potvrzení </a:t>
            </a:r>
            <a:r>
              <a:rPr lang="cs-CZ" sz="2000" dirty="0" err="1" smtClean="0"/>
              <a:t>párovosti</a:t>
            </a:r>
            <a:r>
              <a:rPr lang="cs-CZ" sz="2000" dirty="0" smtClean="0"/>
              <a:t> (ve STATISTICE)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000" dirty="0" smtClean="0"/>
              <a:t>test normality diferencí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000" dirty="0" smtClean="0"/>
              <a:t>výpočet testu</a:t>
            </a:r>
          </a:p>
          <a:p>
            <a:pPr lvl="1"/>
            <a:endParaRPr lang="cs-CZ" sz="2000" dirty="0" smtClean="0"/>
          </a:p>
          <a:p>
            <a:endParaRPr lang="cs-CZ" dirty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817563" y="2133600"/>
          <a:ext cx="896937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8" name="Rovnice" r:id="rId3" imgW="583920" imgH="914400" progId="Equation.3">
                  <p:embed/>
                </p:oleObj>
              </mc:Choice>
              <mc:Fallback>
                <p:oleObj name="Rovnice" r:id="rId3" imgW="58392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3" y="2133600"/>
                        <a:ext cx="896937" cy="139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213898"/>
              </p:ext>
            </p:extLst>
          </p:nvPr>
        </p:nvGraphicFramePr>
        <p:xfrm>
          <a:off x="5331485" y="2204864"/>
          <a:ext cx="2833688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9" name="Rovnice" r:id="rId5" imgW="1333440" imgH="444240" progId="Equation.3">
                  <p:embed/>
                </p:oleObj>
              </mc:Choice>
              <mc:Fallback>
                <p:oleObj name="Rovnice" r:id="rId5" imgW="133344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1485" y="2204864"/>
                        <a:ext cx="2833688" cy="944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9072878"/>
              </p:ext>
            </p:extLst>
          </p:nvPr>
        </p:nvGraphicFramePr>
        <p:xfrm>
          <a:off x="5292080" y="3140968"/>
          <a:ext cx="3346450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0" name="Rovnice" r:id="rId7" imgW="1574640" imgH="634680" progId="Equation.3">
                  <p:embed/>
                </p:oleObj>
              </mc:Choice>
              <mc:Fallback>
                <p:oleObj name="Rovnice" r:id="rId7" imgW="1574640" imgH="6346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3140968"/>
                        <a:ext cx="3346450" cy="1349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509" name="Picture 5" descr="C:\Users\User\Desktop\krvinky-250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48329" y="52115"/>
            <a:ext cx="2288167" cy="17207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ovéPole 7"/>
          <p:cNvSpPr txBox="1"/>
          <p:nvPr/>
        </p:nvSpPr>
        <p:spPr>
          <a:xfrm>
            <a:off x="-5690" y="5949280"/>
            <a:ext cx="70259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cs-CZ" dirty="0" smtClean="0"/>
              <a:t>Moje chyba. Měl by být </a:t>
            </a:r>
            <a:r>
              <a:rPr lang="cs-CZ" dirty="0" err="1" smtClean="0"/>
              <a:t>neparametrický</a:t>
            </a:r>
            <a:r>
              <a:rPr lang="cs-CZ" dirty="0" smtClean="0"/>
              <a:t> test - </a:t>
            </a:r>
            <a:r>
              <a:rPr lang="en-US" dirty="0" err="1" smtClean="0"/>
              <a:t>normalita</a:t>
            </a:r>
            <a:r>
              <a:rPr lang="en-US" dirty="0" smtClean="0"/>
              <a:t> </a:t>
            </a:r>
            <a:r>
              <a:rPr lang="cs-CZ" dirty="0" smtClean="0"/>
              <a:t>obou výběrů </a:t>
            </a:r>
            <a:r>
              <a:rPr lang="en-US" dirty="0" smtClean="0">
                <a:sym typeface="Wingdings"/>
              </a:rPr>
              <a:t></a:t>
            </a:r>
            <a:r>
              <a:rPr lang="cs-CZ" dirty="0" smtClean="0">
                <a:sym typeface="Wingdings"/>
              </a:rPr>
              <a:t>,</a:t>
            </a:r>
            <a:r>
              <a:rPr lang="en-US" dirty="0" smtClean="0">
                <a:sym typeface="Wingdings"/>
              </a:rPr>
              <a:t> </a:t>
            </a:r>
            <a:r>
              <a:rPr lang="cs-CZ" dirty="0" smtClean="0">
                <a:sym typeface="Wingdings"/>
              </a:rPr>
              <a:t/>
            </a:r>
            <a:br>
              <a:rPr lang="cs-CZ" dirty="0" smtClean="0">
                <a:sym typeface="Wingdings"/>
              </a:rPr>
            </a:br>
            <a:r>
              <a:rPr lang="cs-CZ" dirty="0" smtClean="0">
                <a:sym typeface="Wingdings"/>
              </a:rPr>
              <a:t>znaménkový test </a:t>
            </a:r>
            <a:r>
              <a:rPr lang="en-US" dirty="0" smtClean="0">
                <a:sym typeface="Wingdings"/>
              </a:rPr>
              <a:t>p=</a:t>
            </a:r>
            <a:r>
              <a:rPr lang="cs-CZ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0.</a:t>
            </a:r>
            <a:r>
              <a:rPr lang="cs-CZ" dirty="0" smtClean="0">
                <a:sym typeface="Wingdings"/>
              </a:rPr>
              <a:t>114</a:t>
            </a:r>
            <a:r>
              <a:rPr lang="en-US" dirty="0" smtClean="0">
                <a:sym typeface="Wingdings"/>
              </a:rPr>
              <a:t>  </a:t>
            </a:r>
            <a:r>
              <a:rPr lang="cs-CZ" dirty="0" smtClean="0">
                <a:sym typeface="Wingdings"/>
              </a:rPr>
              <a:t>nezamítáme H0</a:t>
            </a:r>
            <a:br>
              <a:rPr lang="cs-CZ" dirty="0" smtClean="0">
                <a:sym typeface="Wingdings"/>
              </a:rPr>
            </a:br>
            <a:r>
              <a:rPr lang="cs-CZ" dirty="0" err="1" smtClean="0">
                <a:sym typeface="Wingdings"/>
              </a:rPr>
              <a:t>Wilcoxonův</a:t>
            </a:r>
            <a:r>
              <a:rPr lang="cs-CZ" dirty="0" smtClean="0">
                <a:sym typeface="Wingdings"/>
              </a:rPr>
              <a:t> test p= 0.017  zamítáme H0</a:t>
            </a:r>
            <a:r>
              <a:rPr lang="en-US" dirty="0" smtClean="0"/>
              <a:t>]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i="1" dirty="0" smtClean="0"/>
              <a:t>operace.sta</a:t>
            </a:r>
          </a:p>
          <a:p>
            <a:r>
              <a:rPr lang="cs-CZ" sz="2000" dirty="0" smtClean="0"/>
              <a:t>Máme parametr tlaku před operací a po ní</a:t>
            </a:r>
          </a:p>
          <a:p>
            <a:r>
              <a:rPr lang="cs-CZ" sz="2000" dirty="0" smtClean="0"/>
              <a:t>Zjistěte, zda se tento parametr liší</a:t>
            </a:r>
          </a:p>
          <a:p>
            <a:endParaRPr lang="cs-CZ" sz="2000" dirty="0" smtClean="0"/>
          </a:p>
          <a:p>
            <a:r>
              <a:rPr lang="cs-CZ" sz="2000" dirty="0" smtClean="0"/>
              <a:t>Zkontrolujte předpoklady tohoto testu</a:t>
            </a:r>
            <a:endParaRPr lang="cs-CZ" sz="2000" dirty="0"/>
          </a:p>
        </p:txBody>
      </p:sp>
      <p:pic>
        <p:nvPicPr>
          <p:cNvPr id="22530" name="Picture 2" descr="C:\Users\User\Desktop\a6ecc6ac38_27627701_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789040"/>
            <a:ext cx="3123456" cy="23425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ovéPole 3"/>
          <p:cNvSpPr txBox="1"/>
          <p:nvPr/>
        </p:nvSpPr>
        <p:spPr>
          <a:xfrm>
            <a:off x="70707" y="6093296"/>
            <a:ext cx="4717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korelace</a:t>
            </a:r>
            <a:r>
              <a:rPr lang="en-US" dirty="0" smtClean="0"/>
              <a:t>: r=0.953, </a:t>
            </a:r>
            <a:r>
              <a:rPr lang="cs-CZ" dirty="0" smtClean="0"/>
              <a:t>(</a:t>
            </a:r>
            <a:r>
              <a:rPr lang="en-US" dirty="0" smtClean="0"/>
              <a:t>p&lt; 0.001</a:t>
            </a:r>
            <a:r>
              <a:rPr lang="cs-CZ" dirty="0" smtClean="0"/>
              <a:t>)</a:t>
            </a:r>
            <a:endParaRPr lang="en-US" dirty="0" smtClean="0"/>
          </a:p>
          <a:p>
            <a:r>
              <a:rPr lang="en-US" dirty="0" err="1" smtClean="0"/>
              <a:t>Normalita</a:t>
            </a:r>
            <a:r>
              <a:rPr lang="en-US" dirty="0" smtClean="0"/>
              <a:t> </a:t>
            </a:r>
            <a:r>
              <a:rPr lang="en-US" dirty="0" err="1" smtClean="0"/>
              <a:t>diferenc</a:t>
            </a:r>
            <a:r>
              <a:rPr lang="cs-CZ" dirty="0" smtClean="0"/>
              <a:t>í </a:t>
            </a:r>
            <a:r>
              <a:rPr lang="en-US" dirty="0" smtClean="0">
                <a:sym typeface="Wingdings"/>
              </a:rPr>
              <a:t>,</a:t>
            </a:r>
            <a:r>
              <a:rPr lang="cs-CZ" dirty="0">
                <a:sym typeface="Wingdings"/>
              </a:rPr>
              <a:t> </a:t>
            </a:r>
            <a:r>
              <a:rPr lang="cs-CZ" dirty="0" smtClean="0">
                <a:sym typeface="Wingdings"/>
              </a:rPr>
              <a:t>p</a:t>
            </a:r>
            <a:r>
              <a:rPr lang="en-US" dirty="0" smtClean="0">
                <a:sym typeface="Wingdings"/>
              </a:rPr>
              <a:t>&lt;</a:t>
            </a:r>
            <a:r>
              <a:rPr lang="cs-CZ" dirty="0" smtClean="0">
                <a:sym typeface="Wingdings"/>
              </a:rPr>
              <a:t>0.001  zamítáme H0</a:t>
            </a:r>
            <a:r>
              <a:rPr lang="en-US" dirty="0" smtClean="0"/>
              <a:t>]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Párový </a:t>
            </a:r>
            <a:r>
              <a:rPr lang="cs-CZ" dirty="0" err="1" smtClean="0"/>
              <a:t>neparametrický</a:t>
            </a:r>
            <a:r>
              <a:rPr lang="cs-CZ" dirty="0" smtClean="0"/>
              <a:t>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err="1" smtClean="0"/>
              <a:t>Wilcoxonův</a:t>
            </a:r>
            <a:r>
              <a:rPr lang="cs-CZ" u="sng" dirty="0" smtClean="0"/>
              <a:t> test</a:t>
            </a:r>
            <a:r>
              <a:rPr lang="cs-CZ" dirty="0" smtClean="0"/>
              <a:t>: obdobně seřadíme diference a testujeme proti kritické hodnotě daného testu</a:t>
            </a:r>
          </a:p>
          <a:p>
            <a:endParaRPr lang="cs-CZ" dirty="0" smtClean="0"/>
          </a:p>
          <a:p>
            <a:r>
              <a:rPr lang="cs-CZ" dirty="0" smtClean="0"/>
              <a:t>Výpočet pomocí STATISTICY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Dieta laboratorních krys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Máme dva typy diety. Zkontrolujte předpoklad </a:t>
            </a:r>
            <a:r>
              <a:rPr lang="cs-CZ" dirty="0" err="1" smtClean="0"/>
              <a:t>párovosti</a:t>
            </a:r>
            <a:r>
              <a:rPr lang="cs-CZ" dirty="0" smtClean="0"/>
              <a:t> a vhodnosti použití parametrického testu </a:t>
            </a:r>
            <a:r>
              <a:rPr lang="cs-CZ" sz="2400" dirty="0" smtClean="0"/>
              <a:t>(r=0,98)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můžeme použít oba testy – nicméně, zde použijeme nepárovou variantu testu.</a:t>
            </a:r>
          </a:p>
          <a:p>
            <a:endParaRPr lang="cs-CZ" sz="2400" dirty="0" smtClean="0"/>
          </a:p>
        </p:txBody>
      </p:sp>
      <p:pic>
        <p:nvPicPr>
          <p:cNvPr id="23554" name="Picture 2" descr="C:\Users\User\Desktop\MTR2fa016_krysa0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3321" y="4055891"/>
            <a:ext cx="3107407" cy="20671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ovéPole 4"/>
          <p:cNvSpPr txBox="1"/>
          <p:nvPr/>
        </p:nvSpPr>
        <p:spPr>
          <a:xfrm>
            <a:off x="70707" y="5373216"/>
            <a:ext cx="61200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korelace</a:t>
            </a:r>
            <a:r>
              <a:rPr lang="cs-CZ" dirty="0" smtClean="0"/>
              <a:t> </a:t>
            </a:r>
            <a:r>
              <a:rPr lang="cs-CZ" dirty="0" smtClean="0">
                <a:sym typeface="Wingdings"/>
              </a:rPr>
              <a:t>, </a:t>
            </a:r>
            <a:r>
              <a:rPr lang="en-US" dirty="0" err="1" smtClean="0"/>
              <a:t>Normalita</a:t>
            </a:r>
            <a:r>
              <a:rPr lang="en-US" dirty="0" smtClean="0"/>
              <a:t> </a:t>
            </a:r>
            <a:r>
              <a:rPr lang="en-US" dirty="0" err="1" smtClean="0"/>
              <a:t>diferenc</a:t>
            </a:r>
            <a:r>
              <a:rPr lang="cs-CZ" dirty="0" smtClean="0"/>
              <a:t>í </a:t>
            </a:r>
            <a:r>
              <a:rPr lang="en-US" dirty="0" smtClean="0">
                <a:sym typeface="Wingdings"/>
              </a:rPr>
              <a:t></a:t>
            </a:r>
            <a:r>
              <a:rPr lang="cs-CZ" dirty="0" smtClean="0">
                <a:sym typeface="Wingdings"/>
              </a:rPr>
              <a:t> </a:t>
            </a:r>
            <a:br>
              <a:rPr lang="cs-CZ" dirty="0" smtClean="0">
                <a:sym typeface="Wingdings"/>
              </a:rPr>
            </a:br>
            <a:r>
              <a:rPr lang="cs-CZ" dirty="0" smtClean="0">
                <a:sym typeface="Wingdings"/>
              </a:rPr>
              <a:t>(nicméně 0.094 je vcelku málo, šly by použít oba testy)</a:t>
            </a:r>
            <a:r>
              <a:rPr lang="en-US" dirty="0" smtClean="0">
                <a:sym typeface="Wingdings"/>
              </a:rPr>
              <a:t>,</a:t>
            </a:r>
            <a:r>
              <a:rPr lang="cs-CZ" dirty="0" smtClean="0">
                <a:sym typeface="Wingdings"/>
              </a:rPr>
              <a:t/>
            </a:r>
            <a:br>
              <a:rPr lang="cs-CZ" dirty="0" smtClean="0">
                <a:sym typeface="Wingdings"/>
              </a:rPr>
            </a:br>
            <a:r>
              <a:rPr lang="cs-CZ" dirty="0" smtClean="0">
                <a:sym typeface="Wingdings"/>
              </a:rPr>
              <a:t>parametrický:  p</a:t>
            </a:r>
            <a:r>
              <a:rPr lang="cs-CZ" dirty="0">
                <a:sym typeface="Wingdings"/>
              </a:rPr>
              <a:t>=</a:t>
            </a:r>
            <a:r>
              <a:rPr lang="cs-CZ" dirty="0" smtClean="0">
                <a:sym typeface="Wingdings"/>
              </a:rPr>
              <a:t>0.102  nezamítáme H0</a:t>
            </a:r>
          </a:p>
          <a:p>
            <a:r>
              <a:rPr lang="cs-CZ" dirty="0" err="1" smtClean="0">
                <a:sym typeface="Wingdings"/>
              </a:rPr>
              <a:t>Neparametricky</a:t>
            </a:r>
            <a:r>
              <a:rPr lang="cs-CZ" dirty="0" smtClean="0">
                <a:sym typeface="Wingdings"/>
              </a:rPr>
              <a:t>: </a:t>
            </a:r>
            <a:r>
              <a:rPr lang="cs-CZ" dirty="0" err="1" smtClean="0">
                <a:sym typeface="Wingdings"/>
              </a:rPr>
              <a:t>Wilcoxon</a:t>
            </a:r>
            <a:r>
              <a:rPr lang="cs-CZ" dirty="0" smtClean="0">
                <a:sym typeface="Wingdings"/>
              </a:rPr>
              <a:t> : p=0.056 </a:t>
            </a:r>
            <a:r>
              <a:rPr lang="cs-CZ" dirty="0">
                <a:sym typeface="Wingdings"/>
              </a:rPr>
              <a:t> nezamítáme H0</a:t>
            </a:r>
          </a:p>
          <a:p>
            <a:r>
              <a:rPr lang="cs-CZ" dirty="0" smtClean="0"/>
              <a:t>	             Znaménkový test: </a:t>
            </a:r>
            <a:r>
              <a:rPr lang="cs-CZ" dirty="0">
                <a:sym typeface="Wingdings"/>
              </a:rPr>
              <a:t>p=0.080  nezamítáme </a:t>
            </a:r>
            <a:r>
              <a:rPr lang="cs-CZ" dirty="0" smtClean="0">
                <a:sym typeface="Wingdings"/>
              </a:rPr>
              <a:t>H0</a:t>
            </a:r>
            <a:r>
              <a:rPr lang="en-US" dirty="0" smtClean="0"/>
              <a:t>]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Želvy – p-hodnota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724128" y="4581128"/>
            <a:ext cx="64807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7308304" y="4581128"/>
            <a:ext cx="64807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220072" y="3861048"/>
            <a:ext cx="64807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956376" y="3861048"/>
            <a:ext cx="64807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539552" y="3212976"/>
          <a:ext cx="216058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Rovnice" r:id="rId3" imgW="1015559" imgH="406224" progId="Equation.3">
                  <p:embed/>
                </p:oleObj>
              </mc:Choice>
              <mc:Fallback>
                <p:oleObj name="Rovnice" r:id="rId3" imgW="1015559" imgH="406224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212976"/>
                        <a:ext cx="2160587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684213" y="1628775"/>
          <a:ext cx="1211262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Rovnice" r:id="rId5" imgW="787320" imgH="888840" progId="Equation.3">
                  <p:embed/>
                </p:oleObj>
              </mc:Choice>
              <mc:Fallback>
                <p:oleObj name="Rovnice" r:id="rId5" imgW="787320" imgH="8888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628775"/>
                        <a:ext cx="1211262" cy="1368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8537575"/>
              </p:ext>
            </p:extLst>
          </p:nvPr>
        </p:nvGraphicFramePr>
        <p:xfrm>
          <a:off x="596900" y="4437063"/>
          <a:ext cx="5078413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Rovnice" r:id="rId7" imgW="2234880" imgH="203040" progId="Equation.3">
                  <p:embed/>
                </p:oleObj>
              </mc:Choice>
              <mc:Fallback>
                <p:oleObj name="Rovnice" r:id="rId7" imgW="223488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00" y="4437063"/>
                        <a:ext cx="5078413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827584" y="5805264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 smtClean="0"/>
              <a:t>p-hodnota větší než 0,05 – NEZAMÍTÁME NULOVOU HYPOTÉZU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6694291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Obdoba – </a:t>
            </a:r>
            <a:r>
              <a:rPr lang="cs-CZ" dirty="0" err="1" smtClean="0"/>
              <a:t>jednovýběrový</a:t>
            </a:r>
            <a:r>
              <a:rPr lang="cs-CZ" dirty="0" smtClean="0"/>
              <a:t> </a:t>
            </a:r>
            <a:r>
              <a:rPr lang="cs-CZ" dirty="0" err="1" smtClean="0"/>
              <a:t>neparametrický</a:t>
            </a:r>
            <a:r>
              <a:rPr lang="cs-CZ" dirty="0" smtClean="0"/>
              <a:t>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Wilcoxonův</a:t>
            </a:r>
            <a:r>
              <a:rPr lang="cs-CZ" sz="2400" dirty="0" smtClean="0"/>
              <a:t> znaménkový test</a:t>
            </a:r>
          </a:p>
          <a:p>
            <a:r>
              <a:rPr lang="cs-CZ" sz="2400" dirty="0" smtClean="0"/>
              <a:t>ve STATISTICE není naimplementovaný</a:t>
            </a:r>
          </a:p>
          <a:p>
            <a:r>
              <a:rPr lang="cs-CZ" sz="2400" dirty="0" smtClean="0"/>
              <a:t>nicméně porovnáváme hodnotu mediánu jednoho výběru proti nějaké hodnotě</a:t>
            </a:r>
          </a:p>
          <a:p>
            <a:r>
              <a:rPr lang="cs-CZ" sz="2400" dirty="0" smtClean="0"/>
              <a:t>můžeme využít </a:t>
            </a:r>
            <a:r>
              <a:rPr lang="cs-CZ" sz="2400" dirty="0" err="1" smtClean="0"/>
              <a:t>Wilcoxonův</a:t>
            </a:r>
            <a:r>
              <a:rPr lang="cs-CZ" sz="2400" dirty="0" smtClean="0"/>
              <a:t> test pro párové uspořádání testu tak, že druhý výběr bude sestávat pouze z hodnoty, s kterou chceme porovnávat náš původní výběr</a:t>
            </a:r>
            <a:endParaRPr lang="cs-CZ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Vrtačka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 smtClean="0"/>
              <a:t>Vrtacka.sta</a:t>
            </a:r>
            <a:endParaRPr lang="cs-CZ" i="1" dirty="0" smtClean="0"/>
          </a:p>
          <a:p>
            <a:r>
              <a:rPr lang="cs-CZ" dirty="0" smtClean="0"/>
              <a:t>Testujte na hladině významnosti 0,05 , že výdrž jednoho vrtáku ve vrtačce je 500 otáček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24578" name="Picture 2" descr="C:\Users\User\Desktop\drill87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701773"/>
            <a:ext cx="2955032" cy="23728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Testy o rovnosti průměru – automat 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707904" y="2931909"/>
            <a:ext cx="52920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Při kontrole balicího automatu, který má plnit cukrem balíčky </a:t>
            </a:r>
          </a:p>
          <a:p>
            <a:r>
              <a:rPr lang="cs-CZ" dirty="0" smtClean="0"/>
              <a:t>o hmotnosti 1000 g, byly při přesném převážení </a:t>
            </a:r>
            <a:br>
              <a:rPr lang="cs-CZ" dirty="0" smtClean="0"/>
            </a:br>
            <a:r>
              <a:rPr lang="cs-CZ" dirty="0" smtClean="0"/>
              <a:t>5 balíčků zjištěny tyto odchylky (v gramech) </a:t>
            </a:r>
          </a:p>
          <a:p>
            <a:r>
              <a:rPr lang="cs-CZ" dirty="0" smtClean="0"/>
              <a:t>od požadované hodnoty: 3, -2, </a:t>
            </a:r>
            <a:r>
              <a:rPr lang="cs-CZ" dirty="0" err="1" smtClean="0"/>
              <a:t>2</a:t>
            </a:r>
            <a:r>
              <a:rPr lang="cs-CZ" dirty="0" smtClean="0"/>
              <a:t>, 0, 1. </a:t>
            </a:r>
          </a:p>
          <a:p>
            <a:endParaRPr lang="cs-CZ" dirty="0" smtClean="0"/>
          </a:p>
          <a:p>
            <a:r>
              <a:rPr lang="cs-CZ" b="1" dirty="0" smtClean="0"/>
              <a:t>Na hladině významnosti 0,05 testujte hypotézu, že </a:t>
            </a:r>
          </a:p>
          <a:p>
            <a:r>
              <a:rPr lang="cs-CZ" b="1" dirty="0" smtClean="0"/>
              <a:t>automat nemá systematickou odchylku od požadované hodnoty.</a:t>
            </a:r>
            <a:endParaRPr lang="cs-CZ" b="1" dirty="0"/>
          </a:p>
        </p:txBody>
      </p:sp>
      <p:pic>
        <p:nvPicPr>
          <p:cNvPr id="74755" name="Picture 3" descr="C:\Users\User\Dropbox\_PHD\Výuka\Analýza dat na PC\5 hodina\sug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556792"/>
            <a:ext cx="3552396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ovéPole 1"/>
          <p:cNvSpPr txBox="1"/>
          <p:nvPr/>
        </p:nvSpPr>
        <p:spPr>
          <a:xfrm>
            <a:off x="4853236" y="6407576"/>
            <a:ext cx="4122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normalita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, p=0.405  </a:t>
            </a:r>
            <a:r>
              <a:rPr lang="en-US" dirty="0" err="1" smtClean="0">
                <a:sym typeface="Wingdings"/>
              </a:rPr>
              <a:t>nezam</a:t>
            </a:r>
            <a:r>
              <a:rPr lang="cs-CZ" dirty="0" err="1" smtClean="0">
                <a:sym typeface="Wingdings"/>
              </a:rPr>
              <a:t>ítáme</a:t>
            </a:r>
            <a:r>
              <a:rPr lang="cs-CZ" dirty="0" smtClean="0">
                <a:sym typeface="Wingdings"/>
              </a:rPr>
              <a:t> H0</a:t>
            </a:r>
            <a:r>
              <a:rPr lang="en-US" dirty="0" smtClean="0"/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657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r>
              <a:rPr lang="cs-CZ" dirty="0" err="1" smtClean="0"/>
              <a:t>Dvouvýběrové</a:t>
            </a:r>
            <a:r>
              <a:rPr lang="cs-CZ" dirty="0" smtClean="0"/>
              <a:t> testy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858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Nepárové testy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40560"/>
          </a:xfrm>
        </p:spPr>
        <p:txBody>
          <a:bodyPr/>
          <a:lstStyle/>
          <a:p>
            <a:r>
              <a:rPr lang="cs-CZ" dirty="0" smtClean="0"/>
              <a:t>Porovnání dvou nezávislých výběrů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xy</a:t>
            </a:r>
            <a:r>
              <a:rPr lang="cs-CZ" dirty="0" smtClean="0"/>
              <a:t>-graf – </a:t>
            </a:r>
            <a:r>
              <a:rPr lang="cs-CZ" u="sng" dirty="0" smtClean="0"/>
              <a:t>korelační koeficient</a:t>
            </a:r>
            <a:r>
              <a:rPr lang="cs-CZ" dirty="0" smtClean="0"/>
              <a:t>, logicky)</a:t>
            </a:r>
          </a:p>
          <a:p>
            <a:r>
              <a:rPr lang="cs-CZ" dirty="0" smtClean="0"/>
              <a:t>Oba výběry mohou mít různý počet pozorování</a:t>
            </a:r>
          </a:p>
          <a:p>
            <a:endParaRPr lang="cs-CZ" dirty="0" smtClean="0"/>
          </a:p>
          <a:p>
            <a:r>
              <a:rPr lang="cs-CZ" b="1" dirty="0" smtClean="0"/>
              <a:t>Parametrický</a:t>
            </a:r>
            <a:r>
              <a:rPr lang="cs-CZ" dirty="0" smtClean="0"/>
              <a:t> – </a:t>
            </a:r>
            <a:r>
              <a:rPr lang="cs-CZ" dirty="0" err="1" smtClean="0"/>
              <a:t>dvouvýběrový</a:t>
            </a:r>
            <a:r>
              <a:rPr lang="cs-CZ" dirty="0" smtClean="0"/>
              <a:t> t-test</a:t>
            </a:r>
          </a:p>
          <a:p>
            <a:r>
              <a:rPr lang="cs-CZ" b="1" dirty="0" err="1" smtClean="0"/>
              <a:t>Neparametrický</a:t>
            </a:r>
            <a:r>
              <a:rPr lang="cs-CZ" dirty="0" smtClean="0"/>
              <a:t> – Mann-</a:t>
            </a:r>
            <a:r>
              <a:rPr lang="cs-CZ" dirty="0" err="1" smtClean="0"/>
              <a:t>Whitneyho</a:t>
            </a:r>
            <a:r>
              <a:rPr lang="cs-CZ" dirty="0" smtClean="0"/>
              <a:t> U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47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 idx="4294967295"/>
          </p:nvPr>
        </p:nvSpPr>
        <p:spPr>
          <a:xfrm>
            <a:off x="128588" y="381000"/>
            <a:ext cx="8836025" cy="758825"/>
          </a:xfrm>
        </p:spPr>
        <p:txBody>
          <a:bodyPr>
            <a:noAutofit/>
          </a:bodyPr>
          <a:lstStyle/>
          <a:p>
            <a:r>
              <a:rPr lang="cs-CZ" sz="3200" dirty="0" smtClean="0"/>
              <a:t>Předpoklady nepárového </a:t>
            </a:r>
            <a:r>
              <a:rPr lang="cs-CZ" sz="3200" dirty="0" err="1" smtClean="0"/>
              <a:t>dvouvýběrového</a:t>
            </a:r>
            <a:r>
              <a:rPr lang="cs-CZ" sz="3200" dirty="0" smtClean="0"/>
              <a:t>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cs-CZ" sz="3200" dirty="0" smtClean="0"/>
              <a:t>t-testu</a:t>
            </a:r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301625" y="1400175"/>
            <a:ext cx="8534400" cy="4598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Náhodný výběr subjektů jednotlivých skupin z jejich cílových populací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Nezávislost obou srovnávaných vzorků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Přibližně normální rozložení proměnné ve vzorcích, drobné odchylky od normality ovšem nejsou kritické, test je robustní proti drobným odchylkám od tohoto předpokladu, normalita může být testována testy normality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Rozptyl v obou vzorcích by měl být přibližně shodný (homoscedastic). Tento předpoklad je testován několika možnými testy – </a:t>
            </a:r>
            <a:r>
              <a:rPr kumimoji="0" lang="cs-CZ" sz="17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Levenův test nebo F-test</a:t>
            </a:r>
            <a:r>
              <a:rPr kumimoji="0" lang="cs-CZ" sz="1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1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Vždy je vhodné prohlédnout histogramy proměnné v jednotlivých vzorcích pro okometrické srovnání a ověření předpokladů normality a homogenity rozptylu – nenahradí statistické testy, ale poskytne prvotní představu.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1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827161" y="4536206"/>
            <a:ext cx="2749550" cy="1989138"/>
            <a:chOff x="3456" y="2818"/>
            <a:chExt cx="1732" cy="1253"/>
          </a:xfrm>
        </p:grpSpPr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3635" y="3722"/>
              <a:ext cx="267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cs-CZ" b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3456" y="2818"/>
              <a:ext cx="1732" cy="926"/>
              <a:chOff x="3456" y="2818"/>
              <a:chExt cx="1732" cy="926"/>
            </a:xfrm>
          </p:grpSpPr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3840" y="2818"/>
                <a:ext cx="0" cy="92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b="1" i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Line 8"/>
              <p:cNvSpPr>
                <a:spLocks noChangeShapeType="1"/>
              </p:cNvSpPr>
              <p:nvPr/>
            </p:nvSpPr>
            <p:spPr bwMode="auto">
              <a:xfrm>
                <a:off x="3836" y="3744"/>
                <a:ext cx="135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b="1" i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Text Box 9"/>
              <p:cNvSpPr txBox="1">
                <a:spLocks noChangeArrowheads="1"/>
              </p:cNvSpPr>
              <p:nvPr/>
            </p:nvSpPr>
            <p:spPr bwMode="auto">
              <a:xfrm>
                <a:off x="3456" y="2832"/>
                <a:ext cx="384" cy="3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 anchorCtr="1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b="1">
                    <a:solidFill>
                      <a:prstClr val="black"/>
                    </a:solidFill>
                    <a:latin typeface="Symbol" pitchFamily="18" charset="2"/>
                    <a:cs typeface="Arial" pitchFamily="34" charset="0"/>
                  </a:rPr>
                  <a:t>j</a:t>
                </a:r>
                <a:r>
                  <a:rPr lang="cs-CZ" b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(x)</a:t>
                </a:r>
              </a:p>
            </p:txBody>
          </p:sp>
          <p:sp>
            <p:nvSpPr>
              <p:cNvPr id="15" name="Freeform 10"/>
              <p:cNvSpPr>
                <a:spLocks/>
              </p:cNvSpPr>
              <p:nvPr/>
            </p:nvSpPr>
            <p:spPr bwMode="auto">
              <a:xfrm>
                <a:off x="4128" y="3024"/>
                <a:ext cx="645" cy="717"/>
              </a:xfrm>
              <a:custGeom>
                <a:avLst/>
                <a:gdLst>
                  <a:gd name="T0" fmla="*/ 0 w 244"/>
                  <a:gd name="T1" fmla="*/ 116 h 116"/>
                  <a:gd name="T2" fmla="*/ 39 w 244"/>
                  <a:gd name="T3" fmla="*/ 98 h 116"/>
                  <a:gd name="T4" fmla="*/ 68 w 244"/>
                  <a:gd name="T5" fmla="*/ 57 h 116"/>
                  <a:gd name="T6" fmla="*/ 92 w 244"/>
                  <a:gd name="T7" fmla="*/ 19 h 116"/>
                  <a:gd name="T8" fmla="*/ 132 w 244"/>
                  <a:gd name="T9" fmla="*/ 0 h 116"/>
                  <a:gd name="T10" fmla="*/ 163 w 244"/>
                  <a:gd name="T11" fmla="*/ 18 h 116"/>
                  <a:gd name="T12" fmla="*/ 179 w 244"/>
                  <a:gd name="T13" fmla="*/ 55 h 116"/>
                  <a:gd name="T14" fmla="*/ 204 w 244"/>
                  <a:gd name="T15" fmla="*/ 94 h 116"/>
                  <a:gd name="T16" fmla="*/ 244 w 244"/>
                  <a:gd name="T17" fmla="*/ 115 h 11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44"/>
                  <a:gd name="T28" fmla="*/ 0 h 116"/>
                  <a:gd name="T29" fmla="*/ 244 w 244"/>
                  <a:gd name="T30" fmla="*/ 116 h 11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44" h="116">
                    <a:moveTo>
                      <a:pt x="0" y="116"/>
                    </a:moveTo>
                    <a:cubicBezTo>
                      <a:pt x="6" y="113"/>
                      <a:pt x="28" y="108"/>
                      <a:pt x="39" y="98"/>
                    </a:cubicBezTo>
                    <a:cubicBezTo>
                      <a:pt x="50" y="88"/>
                      <a:pt x="59" y="70"/>
                      <a:pt x="68" y="57"/>
                    </a:cubicBezTo>
                    <a:cubicBezTo>
                      <a:pt x="77" y="44"/>
                      <a:pt x="81" y="28"/>
                      <a:pt x="92" y="19"/>
                    </a:cubicBezTo>
                    <a:cubicBezTo>
                      <a:pt x="103" y="10"/>
                      <a:pt x="120" y="0"/>
                      <a:pt x="132" y="0"/>
                    </a:cubicBezTo>
                    <a:cubicBezTo>
                      <a:pt x="144" y="0"/>
                      <a:pt x="155" y="9"/>
                      <a:pt x="163" y="18"/>
                    </a:cubicBezTo>
                    <a:cubicBezTo>
                      <a:pt x="171" y="27"/>
                      <a:pt x="172" y="42"/>
                      <a:pt x="179" y="55"/>
                    </a:cubicBezTo>
                    <a:cubicBezTo>
                      <a:pt x="186" y="68"/>
                      <a:pt x="193" y="84"/>
                      <a:pt x="204" y="94"/>
                    </a:cubicBezTo>
                    <a:cubicBezTo>
                      <a:pt x="215" y="104"/>
                      <a:pt x="236" y="111"/>
                      <a:pt x="244" y="115"/>
                    </a:cubicBezTo>
                  </a:path>
                </a:pathLst>
              </a:custGeom>
              <a:solidFill>
                <a:srgbClr val="3366FF"/>
              </a:solidFill>
              <a:ln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ctr" anchorCtr="1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b="1" i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 11"/>
            <p:cNvGrpSpPr>
              <a:grpSpLocks/>
            </p:cNvGrpSpPr>
            <p:nvPr/>
          </p:nvGrpSpPr>
          <p:grpSpPr bwMode="auto">
            <a:xfrm>
              <a:off x="4272" y="3654"/>
              <a:ext cx="403" cy="417"/>
              <a:chOff x="4272" y="3654"/>
              <a:chExt cx="403" cy="417"/>
            </a:xfrm>
          </p:grpSpPr>
          <p:sp>
            <p:nvSpPr>
              <p:cNvPr id="10" name="Text Box 12"/>
              <p:cNvSpPr txBox="1">
                <a:spLocks noChangeArrowheads="1"/>
              </p:cNvSpPr>
              <p:nvPr/>
            </p:nvSpPr>
            <p:spPr bwMode="auto">
              <a:xfrm>
                <a:off x="4272" y="3840"/>
                <a:ext cx="40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b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μ</a:t>
                </a:r>
                <a:endParaRPr lang="cs-CZ" b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 Box 13"/>
              <p:cNvSpPr txBox="1">
                <a:spLocks noChangeArrowheads="1"/>
              </p:cNvSpPr>
              <p:nvPr/>
            </p:nvSpPr>
            <p:spPr bwMode="auto">
              <a:xfrm>
                <a:off x="4385" y="3654"/>
                <a:ext cx="12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1600" b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|</a:t>
                </a:r>
                <a:endParaRPr lang="cs-CZ" sz="1600" b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6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74" y="4461594"/>
            <a:ext cx="338455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F-test – porovnání rozptylů</a:t>
            </a:r>
            <a:endParaRPr lang="cs-CZ" dirty="0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4716463" y="1888653"/>
            <a:ext cx="3960812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49121" tIns="152352" bIns="38088" anchor="ctr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cs typeface="Arial" pitchFamily="34" charset="0"/>
              </a:rPr>
              <a:t>F-test pro srovnání dvou výběrových rozptylů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cs-CZ" sz="1600">
                <a:solidFill>
                  <a:prstClr val="black"/>
                </a:solidFill>
                <a:cs typeface="Arial" pitchFamily="34" charset="0"/>
              </a:rPr>
              <a:t>Používá se pro srovnání rozptylu dvou skupin hodnot, často za účelem ověření homogenity rozptylu těchto skupin dat.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179388" y="4979764"/>
            <a:ext cx="874871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cs-CZ" sz="1600" dirty="0" smtClean="0">
                <a:solidFill>
                  <a:prstClr val="black"/>
                </a:solidFill>
                <a:cs typeface="Arial" pitchFamily="34" charset="0"/>
              </a:rPr>
              <a:t>V případě ověření homogenity je testována hypotéza shody rozptylů (</a:t>
            </a:r>
            <a:r>
              <a:rPr lang="cs-CZ" sz="1600" dirty="0" err="1" smtClean="0">
                <a:solidFill>
                  <a:prstClr val="black"/>
                </a:solidFill>
                <a:cs typeface="Arial" pitchFamily="34" charset="0"/>
              </a:rPr>
              <a:t>two</a:t>
            </a:r>
            <a:r>
              <a:rPr lang="cs-CZ" sz="1600" dirty="0" smtClean="0">
                <a:solidFill>
                  <a:prstClr val="black"/>
                </a:solidFill>
                <a:cs typeface="Arial" pitchFamily="34" charset="0"/>
              </a:rPr>
              <a:t> </a:t>
            </a:r>
            <a:r>
              <a:rPr lang="cs-CZ" sz="1600" dirty="0" err="1" smtClean="0">
                <a:solidFill>
                  <a:prstClr val="black"/>
                </a:solidFill>
                <a:cs typeface="Arial" pitchFamily="34" charset="0"/>
              </a:rPr>
              <a:t>tailed</a:t>
            </a:r>
            <a:r>
              <a:rPr lang="cs-CZ" sz="1600" dirty="0" smtClean="0">
                <a:solidFill>
                  <a:prstClr val="black"/>
                </a:solidFill>
                <a:cs typeface="Arial" pitchFamily="34" charset="0"/>
              </a:rPr>
              <a:t>); v případě </a:t>
            </a:r>
            <a:r>
              <a:rPr lang="cs-CZ" sz="1600" dirty="0">
                <a:solidFill>
                  <a:prstClr val="black"/>
                </a:solidFill>
                <a:cs typeface="Arial" pitchFamily="34" charset="0"/>
              </a:rPr>
              <a:t>shodných rozptylů je vše v pořádku a je možné pokračovat ve výpočtu </a:t>
            </a:r>
            <a:r>
              <a:rPr lang="cs-CZ" sz="1600" dirty="0" smtClean="0">
                <a:solidFill>
                  <a:prstClr val="black"/>
                </a:solidFill>
                <a:cs typeface="Arial" pitchFamily="34" charset="0"/>
              </a:rPr>
              <a:t>t-testu</a:t>
            </a:r>
            <a:r>
              <a:rPr lang="cs-CZ" sz="1600" dirty="0">
                <a:solidFill>
                  <a:prstClr val="black"/>
                </a:solidFill>
                <a:cs typeface="Arial" pitchFamily="34" charset="0"/>
              </a:rPr>
              <a:t>, v opačném případě není vhodné test počítat. 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827584" y="2335560"/>
            <a:ext cx="407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cs-CZ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cs-CZ" sz="1600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1762622" y="2335560"/>
            <a:ext cx="423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cs-CZ" sz="1600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2483347" y="2335560"/>
            <a:ext cx="1754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cs-CZ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Testová statistika</a:t>
            </a:r>
            <a:endParaRPr lang="cs-CZ" sz="1600" baseline="-250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0" name="Object 13"/>
          <p:cNvGraphicFramePr>
            <a:graphicFrameLocks noChangeAspect="1"/>
          </p:cNvGraphicFramePr>
          <p:nvPr/>
        </p:nvGraphicFramePr>
        <p:xfrm>
          <a:off x="755650" y="2853184"/>
          <a:ext cx="81597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3" name="Rovnice" r:id="rId3" imgW="533160" imgH="228600" progId="Equation.3">
                  <p:embed/>
                </p:oleObj>
              </mc:Choice>
              <mc:Fallback>
                <p:oleObj name="Rovnice" r:id="rId3" imgW="533160" imgH="228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853184"/>
                        <a:ext cx="815975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14"/>
          <p:cNvGraphicFramePr>
            <a:graphicFrameLocks noChangeAspect="1"/>
          </p:cNvGraphicFramePr>
          <p:nvPr/>
        </p:nvGraphicFramePr>
        <p:xfrm>
          <a:off x="1763713" y="2853184"/>
          <a:ext cx="81597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" name="Rovnice" r:id="rId5" imgW="533160" imgH="228600" progId="Equation.3">
                  <p:embed/>
                </p:oleObj>
              </mc:Choice>
              <mc:Fallback>
                <p:oleObj name="Rovnice" r:id="rId5" imgW="533160" imgH="2286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2853184"/>
                        <a:ext cx="815975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17"/>
          <p:cNvGraphicFramePr>
            <a:graphicFrameLocks noChangeAspect="1"/>
          </p:cNvGraphicFramePr>
          <p:nvPr/>
        </p:nvGraphicFramePr>
        <p:xfrm>
          <a:off x="3159125" y="2730500"/>
          <a:ext cx="71755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" name="Rovnice" r:id="rId7" imgW="469800" imgH="457200" progId="Equation.3">
                  <p:embed/>
                </p:oleObj>
              </mc:Choice>
              <mc:Fallback>
                <p:oleObj name="Rovnice" r:id="rId7" imgW="469800" imgH="457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125" y="2730500"/>
                        <a:ext cx="71755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kt 39"/>
          <p:cNvGraphicFramePr>
            <a:graphicFrameLocks noChangeAspect="1"/>
          </p:cNvGraphicFramePr>
          <p:nvPr/>
        </p:nvGraphicFramePr>
        <p:xfrm>
          <a:off x="899592" y="3645024"/>
          <a:ext cx="3456384" cy="470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6" name="Rovnice" r:id="rId9" imgW="1206360" imgH="215640" progId="Equation.3">
                  <p:embed/>
                </p:oleObj>
              </mc:Choice>
              <mc:Fallback>
                <p:oleObj name="Rovnice" r:id="rId9" imgW="1206360" imgH="21564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645024"/>
                        <a:ext cx="3456384" cy="4708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7" name="Object 23"/>
          <p:cNvGraphicFramePr>
            <a:graphicFrameLocks noChangeAspect="1"/>
          </p:cNvGraphicFramePr>
          <p:nvPr/>
        </p:nvGraphicFramePr>
        <p:xfrm>
          <a:off x="899592" y="4123928"/>
          <a:ext cx="23050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7" name="Rovnice" r:id="rId11" imgW="1015920" imgH="203040" progId="Equation.3">
                  <p:embed/>
                </p:oleObj>
              </mc:Choice>
              <mc:Fallback>
                <p:oleObj name="Rovnice" r:id="rId11" imgW="1015920" imgH="20304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4123928"/>
                        <a:ext cx="230505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Délka výcviku štěňat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40188" cy="639762"/>
          </a:xfrm>
        </p:spPr>
        <p:txBody>
          <a:bodyPr/>
          <a:lstStyle/>
          <a:p>
            <a:r>
              <a:rPr lang="cs-CZ" dirty="0" smtClean="0"/>
              <a:t>Systém odměn		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499992" y="1844824"/>
            <a:ext cx="4041775" cy="639762"/>
          </a:xfrm>
        </p:spPr>
        <p:txBody>
          <a:bodyPr/>
          <a:lstStyle/>
          <a:p>
            <a:r>
              <a:rPr lang="cs-CZ" dirty="0" smtClean="0"/>
              <a:t>Systém trestů</a:t>
            </a:r>
            <a:endParaRPr lang="cs-CZ" dirty="0"/>
          </a:p>
        </p:txBody>
      </p:sp>
      <p:pic>
        <p:nvPicPr>
          <p:cNvPr id="15362" name="Picture 2" descr="C:\Users\User\Desktop\psi-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188640"/>
            <a:ext cx="2592288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592138" y="2586038"/>
          <a:ext cx="1246187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Rovnice" r:id="rId4" imgW="812520" imgH="672840" progId="Equation.3">
                  <p:embed/>
                </p:oleObj>
              </mc:Choice>
              <mc:Fallback>
                <p:oleObj name="Rovnice" r:id="rId4" imgW="812520" imgH="6728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138" y="2586038"/>
                        <a:ext cx="1246187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4611688" y="2616200"/>
          <a:ext cx="126682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name="Rovnice" r:id="rId6" imgW="825480" imgH="672840" progId="Equation.3">
                  <p:embed/>
                </p:oleObj>
              </mc:Choice>
              <mc:Fallback>
                <p:oleObj name="Rovnice" r:id="rId6" imgW="825480" imgH="6728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1688" y="2616200"/>
                        <a:ext cx="1266825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ovéPole 13"/>
          <p:cNvSpPr txBox="1"/>
          <p:nvPr/>
        </p:nvSpPr>
        <p:spPr>
          <a:xfrm>
            <a:off x="323528" y="422108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Předpokládejme, že oba výběry pocházejí z normálního rozdělení (ověříme ve STATISTICE)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Dalším předpokladem je </a:t>
            </a:r>
            <a:r>
              <a:rPr lang="cs-CZ" dirty="0" err="1" smtClean="0"/>
              <a:t>hopmogenita</a:t>
            </a:r>
            <a:r>
              <a:rPr lang="cs-CZ" dirty="0" smtClean="0"/>
              <a:t> rozptylu jednotlivých výběrů:</a:t>
            </a:r>
            <a:endParaRPr lang="cs-CZ" dirty="0"/>
          </a:p>
        </p:txBody>
      </p:sp>
      <p:graphicFrame>
        <p:nvGraphicFramePr>
          <p:cNvPr id="15368" name="Object 17"/>
          <p:cNvGraphicFramePr>
            <a:graphicFrameLocks noChangeAspect="1"/>
          </p:cNvGraphicFramePr>
          <p:nvPr/>
        </p:nvGraphicFramePr>
        <p:xfrm>
          <a:off x="2483768" y="4941168"/>
          <a:ext cx="3860938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6" name="Rovnice" r:id="rId8" imgW="2044440" imgH="457200" progId="Equation.3">
                  <p:embed/>
                </p:oleObj>
              </mc:Choice>
              <mc:Fallback>
                <p:oleObj name="Rovnice" r:id="rId8" imgW="2044440" imgH="457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4941168"/>
                        <a:ext cx="3860938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1763688" y="5938986"/>
          <a:ext cx="5214937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7" name="Rovnice" r:id="rId10" imgW="2298600" imgH="228600" progId="Equation.3">
                  <p:embed/>
                </p:oleObj>
              </mc:Choice>
              <mc:Fallback>
                <p:oleObj name="Rovnice" r:id="rId10" imgW="229860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5938986"/>
                        <a:ext cx="5214937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4427984" y="6525344"/>
            <a:ext cx="4044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najdu v pravděpodobnostním kalkulátoru</a:t>
            </a:r>
            <a:endParaRPr lang="cs-CZ" dirty="0"/>
          </a:p>
        </p:txBody>
      </p:sp>
      <p:cxnSp>
        <p:nvCxnSpPr>
          <p:cNvPr id="19" name="Přímá spojovací šipka 18"/>
          <p:cNvCxnSpPr>
            <a:stCxn id="17" idx="0"/>
          </p:cNvCxnSpPr>
          <p:nvPr/>
        </p:nvCxnSpPr>
        <p:spPr>
          <a:xfrm flipH="1" flipV="1">
            <a:off x="5508104" y="6309320"/>
            <a:ext cx="941908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6987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cs-CZ" dirty="0" smtClean="0"/>
              <a:t>Délka výcviku štěňat</a:t>
            </a:r>
            <a:endParaRPr lang="en-US" dirty="0"/>
          </a:p>
        </p:txBody>
      </p:sp>
      <p:pic>
        <p:nvPicPr>
          <p:cNvPr id="10" name="Picture 2" descr="C:\Users\User\Desktop\psi-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4417" y="188640"/>
            <a:ext cx="2592288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17410" name="Object 6"/>
          <p:cNvGraphicFramePr>
            <a:graphicFrameLocks noChangeAspect="1"/>
          </p:cNvGraphicFramePr>
          <p:nvPr/>
        </p:nvGraphicFramePr>
        <p:xfrm>
          <a:off x="3562772" y="1700808"/>
          <a:ext cx="2665412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5" name="Rovnice" r:id="rId4" imgW="1651000" imgH="457200" progId="Equation.3">
                  <p:embed/>
                </p:oleObj>
              </mc:Choice>
              <mc:Fallback>
                <p:oleObj name="Rovnice" r:id="rId4" imgW="16510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2772" y="1700808"/>
                        <a:ext cx="2665412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13"/>
          <p:cNvGraphicFramePr>
            <a:graphicFrameLocks noChangeAspect="1"/>
          </p:cNvGraphicFramePr>
          <p:nvPr/>
        </p:nvGraphicFramePr>
        <p:xfrm>
          <a:off x="467544" y="1772816"/>
          <a:ext cx="3009901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6" name="Rovnice" r:id="rId6" imgW="2019240" imgH="698400" progId="Equation.3">
                  <p:embed/>
                </p:oleObj>
              </mc:Choice>
              <mc:Fallback>
                <p:oleObj name="Rovnice" r:id="rId6" imgW="2019240" imgH="6984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772816"/>
                        <a:ext cx="3009901" cy="1039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3778796" y="1268760"/>
            <a:ext cx="2412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smtClean="0"/>
              <a:t>Vážený odhad rozptylu:</a:t>
            </a:r>
            <a:endParaRPr lang="cs-CZ" b="1" u="sng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11560" y="1259468"/>
            <a:ext cx="18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smtClean="0"/>
              <a:t>Testová statistika:</a:t>
            </a:r>
            <a:endParaRPr lang="cs-CZ" b="1" u="sng" dirty="0"/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6342409" y="2184276"/>
          <a:ext cx="1246187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7" name="Rovnice" r:id="rId8" imgW="812520" imgH="672840" progId="Equation.3">
                  <p:embed/>
                </p:oleObj>
              </mc:Choice>
              <mc:Fallback>
                <p:oleObj name="Rovnice" r:id="rId8" imgW="812520" imgH="6728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2409" y="2184276"/>
                        <a:ext cx="1246187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7769671" y="2163018"/>
          <a:ext cx="126682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8" name="Rovnice" r:id="rId10" imgW="825480" imgH="672840" progId="Equation.3">
                  <p:embed/>
                </p:oleObj>
              </mc:Choice>
              <mc:Fallback>
                <p:oleObj name="Rovnice" r:id="rId10" imgW="825480" imgH="6728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9671" y="2163018"/>
                        <a:ext cx="1266825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kt 17"/>
          <p:cNvGraphicFramePr>
            <a:graphicFrameLocks noChangeAspect="1"/>
          </p:cNvGraphicFramePr>
          <p:nvPr/>
        </p:nvGraphicFramePr>
        <p:xfrm>
          <a:off x="395536" y="3125341"/>
          <a:ext cx="22225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9" name="Rovnice" r:id="rId12" imgW="1511280" imgH="304560" progId="Equation.3">
                  <p:embed/>
                </p:oleObj>
              </mc:Choice>
              <mc:Fallback>
                <p:oleObj name="Rovnice" r:id="rId12" imgW="1511280" imgH="30456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125341"/>
                        <a:ext cx="222250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13"/>
          <p:cNvGraphicFramePr>
            <a:graphicFrameLocks noChangeAspect="1"/>
          </p:cNvGraphicFramePr>
          <p:nvPr/>
        </p:nvGraphicFramePr>
        <p:xfrm>
          <a:off x="395536" y="3920406"/>
          <a:ext cx="2876550" cy="102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0" name="Rovnice" r:id="rId14" imgW="1930320" imgH="685800" progId="Equation.3">
                  <p:embed/>
                </p:oleObj>
              </mc:Choice>
              <mc:Fallback>
                <p:oleObj name="Rovnice" r:id="rId14" imgW="1930320" imgH="6858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920406"/>
                        <a:ext cx="2876550" cy="1020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kt 19"/>
          <p:cNvGraphicFramePr>
            <a:graphicFrameLocks noChangeAspect="1"/>
          </p:cNvGraphicFramePr>
          <p:nvPr/>
        </p:nvGraphicFramePr>
        <p:xfrm>
          <a:off x="401704" y="6207720"/>
          <a:ext cx="4818368" cy="461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1" name="Rovnice" r:id="rId16" imgW="2120760" imgH="203040" progId="Equation.3">
                  <p:embed/>
                </p:oleObj>
              </mc:Choice>
              <mc:Fallback>
                <p:oleObj name="Rovnice" r:id="rId16" imgW="212076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704" y="6207720"/>
                        <a:ext cx="4818368" cy="461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697</Words>
  <Application>Microsoft Office PowerPoint</Application>
  <PresentationFormat>Předvádění na obrazovce (4:3)</PresentationFormat>
  <Paragraphs>134</Paragraphs>
  <Slides>21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Motiv systému Office</vt:lpstr>
      <vt:lpstr>Rovnice</vt:lpstr>
      <vt:lpstr>Graph</vt:lpstr>
      <vt:lpstr>Želvy</vt:lpstr>
      <vt:lpstr>Želvy – p-hodnota</vt:lpstr>
      <vt:lpstr>Testy o rovnosti průměru – automat </vt:lpstr>
      <vt:lpstr>Dvouvýběrové testy</vt:lpstr>
      <vt:lpstr>Nepárové testy</vt:lpstr>
      <vt:lpstr>Předpoklady nepárového dvouvýběrového  t-testu</vt:lpstr>
      <vt:lpstr>F-test – porovnání rozptylů</vt:lpstr>
      <vt:lpstr>Délka výcviku štěňat</vt:lpstr>
      <vt:lpstr>Délka výcviku štěňat</vt:lpstr>
      <vt:lpstr>Hmotnost ovcí</vt:lpstr>
      <vt:lpstr>Neparametrický dvouvýběrový test</vt:lpstr>
      <vt:lpstr>Krysy v bludišti</vt:lpstr>
      <vt:lpstr>Párové testy</vt:lpstr>
      <vt:lpstr>Párový parametrický t-test</vt:lpstr>
      <vt:lpstr>Prezentace aplikace PowerPoint</vt:lpstr>
      <vt:lpstr>Parametr krve</vt:lpstr>
      <vt:lpstr>Operace</vt:lpstr>
      <vt:lpstr>Párový neparametrický test</vt:lpstr>
      <vt:lpstr>Dieta laboratorních krys</vt:lpstr>
      <vt:lpstr>Obdoba – jednovýběrový neparametrický test</vt:lpstr>
      <vt:lpstr>Vrtačka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Želvy</dc:title>
  <dc:creator>Matyas</dc:creator>
  <cp:lastModifiedBy>Matyas</cp:lastModifiedBy>
  <cp:revision>22</cp:revision>
  <dcterms:created xsi:type="dcterms:W3CDTF">2013-03-31T09:06:21Z</dcterms:created>
  <dcterms:modified xsi:type="dcterms:W3CDTF">2013-04-03T07:47:46Z</dcterms:modified>
</cp:coreProperties>
</file>