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3"/>
  </p:handoutMasterIdLst>
  <p:sldIdLst>
    <p:sldId id="297" r:id="rId2"/>
    <p:sldId id="298" r:id="rId3"/>
    <p:sldId id="300" r:id="rId4"/>
    <p:sldId id="301" r:id="rId5"/>
    <p:sldId id="304" r:id="rId6"/>
    <p:sldId id="303" r:id="rId7"/>
    <p:sldId id="302" r:id="rId8"/>
    <p:sldId id="299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9" r:id="rId22"/>
    <p:sldId id="320" r:id="rId23"/>
    <p:sldId id="317" r:id="rId24"/>
    <p:sldId id="318" r:id="rId25"/>
    <p:sldId id="322" r:id="rId26"/>
    <p:sldId id="323" r:id="rId27"/>
    <p:sldId id="324" r:id="rId28"/>
    <p:sldId id="328" r:id="rId29"/>
    <p:sldId id="327" r:id="rId30"/>
    <p:sldId id="325" r:id="rId31"/>
    <p:sldId id="326" r:id="rId3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CC"/>
    <a:srgbClr val="009999"/>
    <a:srgbClr val="00CC99"/>
    <a:srgbClr val="669900"/>
    <a:srgbClr val="66FFFF"/>
    <a:srgbClr val="99CCFF"/>
    <a:srgbClr val="FAA4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8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25.wmf"/><Relationship Id="rId1" Type="http://schemas.openxmlformats.org/officeDocument/2006/relationships/image" Target="../media/image4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image" Target="../media/image71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43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43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43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A74C95-0E75-45D9-A6B9-B3B827BEC4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8635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FC801-3F03-4238-8494-D7309FDEE6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3380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6834-F83C-4468-AB7F-8A6E283A16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349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1796A-30B7-44C6-ABC4-279556979D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8767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B3530-ED27-411E-9C69-3B628AF622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882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D443D-420E-43CB-9F4D-FEBC441CC4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834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87632-2732-44A7-BDC3-CA4C323887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66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47A89-8FE8-48B8-85E4-8236EB2DF0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6469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6E498-9431-415C-8C55-B13F3F7A7B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7229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8513E-C7BF-4350-B30F-63B9454951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095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A75CC-2888-4CA8-88F0-7D42DA4F3E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3605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61A19-C881-4FE4-8266-BA49B76AA6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5975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CAFF49A-44F6-4BE5-9C18-79AF65D8A7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46.png"/><Relationship Id="rId4" Type="http://schemas.openxmlformats.org/officeDocument/2006/relationships/image" Target="../media/image45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4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5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7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7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13" Type="http://schemas.openxmlformats.org/officeDocument/2006/relationships/oleObject" Target="../embeddings/oleObject60.bin"/><Relationship Id="rId18" Type="http://schemas.openxmlformats.org/officeDocument/2006/relationships/oleObject" Target="../embeddings/oleObject63.bin"/><Relationship Id="rId26" Type="http://schemas.openxmlformats.org/officeDocument/2006/relationships/oleObject" Target="../embeddings/oleObject67.bin"/><Relationship Id="rId3" Type="http://schemas.openxmlformats.org/officeDocument/2006/relationships/oleObject" Target="../embeddings/oleObject57.bin"/><Relationship Id="rId21" Type="http://schemas.openxmlformats.org/officeDocument/2006/relationships/image" Target="../media/image64.wmf"/><Relationship Id="rId34" Type="http://schemas.openxmlformats.org/officeDocument/2006/relationships/oleObject" Target="../embeddings/oleObject71.bin"/><Relationship Id="rId7" Type="http://schemas.openxmlformats.org/officeDocument/2006/relationships/image" Target="../media/image74.png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62.bin"/><Relationship Id="rId25" Type="http://schemas.openxmlformats.org/officeDocument/2006/relationships/image" Target="../media/image66.wmf"/><Relationship Id="rId33" Type="http://schemas.openxmlformats.org/officeDocument/2006/relationships/image" Target="../media/image70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3.wmf"/><Relationship Id="rId20" Type="http://schemas.openxmlformats.org/officeDocument/2006/relationships/oleObject" Target="../embeddings/oleObject64.bin"/><Relationship Id="rId29" Type="http://schemas.openxmlformats.org/officeDocument/2006/relationships/image" Target="../media/image68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73.png"/><Relationship Id="rId11" Type="http://schemas.openxmlformats.org/officeDocument/2006/relationships/oleObject" Target="../embeddings/oleObject59.bin"/><Relationship Id="rId24" Type="http://schemas.openxmlformats.org/officeDocument/2006/relationships/oleObject" Target="../embeddings/oleObject66.bin"/><Relationship Id="rId32" Type="http://schemas.openxmlformats.org/officeDocument/2006/relationships/oleObject" Target="../embeddings/oleObject70.bin"/><Relationship Id="rId5" Type="http://schemas.openxmlformats.org/officeDocument/2006/relationships/image" Target="../media/image72.emf"/><Relationship Id="rId15" Type="http://schemas.openxmlformats.org/officeDocument/2006/relationships/oleObject" Target="../embeddings/oleObject61.bin"/><Relationship Id="rId23" Type="http://schemas.openxmlformats.org/officeDocument/2006/relationships/image" Target="../media/image65.wmf"/><Relationship Id="rId28" Type="http://schemas.openxmlformats.org/officeDocument/2006/relationships/oleObject" Target="../embeddings/oleObject68.bin"/><Relationship Id="rId10" Type="http://schemas.openxmlformats.org/officeDocument/2006/relationships/image" Target="../media/image60.wmf"/><Relationship Id="rId19" Type="http://schemas.openxmlformats.org/officeDocument/2006/relationships/image" Target="../media/image76.png"/><Relationship Id="rId31" Type="http://schemas.openxmlformats.org/officeDocument/2006/relationships/image" Target="../media/image69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2.wmf"/><Relationship Id="rId22" Type="http://schemas.openxmlformats.org/officeDocument/2006/relationships/oleObject" Target="../embeddings/oleObject65.bin"/><Relationship Id="rId27" Type="http://schemas.openxmlformats.org/officeDocument/2006/relationships/image" Target="../media/image67.wmf"/><Relationship Id="rId30" Type="http://schemas.openxmlformats.org/officeDocument/2006/relationships/oleObject" Target="../embeddings/oleObject69.bin"/><Relationship Id="rId35" Type="http://schemas.openxmlformats.org/officeDocument/2006/relationships/image" Target="../media/image71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836613"/>
            <a:ext cx="7772400" cy="1470025"/>
          </a:xfrm>
        </p:spPr>
        <p:txBody>
          <a:bodyPr/>
          <a:lstStyle/>
          <a:p>
            <a:pPr eaLnBrk="1" hangingPunct="1"/>
            <a:r>
              <a:rPr lang="cs-CZ" altLang="cs-CZ" sz="4800" b="1" smtClean="0">
                <a:solidFill>
                  <a:srgbClr val="0066FF"/>
                </a:solidFill>
                <a:latin typeface="Times New Roman" pitchFamily="18" charset="0"/>
              </a:rPr>
              <a:t>Radiologická fyzika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565400"/>
            <a:ext cx="6400800" cy="1774825"/>
          </a:xfrm>
        </p:spPr>
        <p:txBody>
          <a:bodyPr/>
          <a:lstStyle/>
          <a:p>
            <a:pPr eaLnBrk="1" hangingPunct="1"/>
            <a:r>
              <a:rPr lang="en-US" altLang="cs-CZ" b="1" smtClean="0">
                <a:latin typeface="Times New Roman" pitchFamily="18" charset="0"/>
              </a:rPr>
              <a:t>Radioaktivita</a:t>
            </a:r>
            <a:endParaRPr lang="cs-CZ" altLang="cs-CZ" smtClean="0">
              <a:latin typeface="Times New Roman" pitchFamily="18" charset="0"/>
            </a:endParaRPr>
          </a:p>
          <a:p>
            <a:pPr eaLnBrk="1" hangingPunct="1"/>
            <a:endParaRPr lang="cs-CZ" altLang="cs-CZ" b="1" smtClean="0">
              <a:latin typeface="Times New Roman" pitchFamily="18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608388" y="5157788"/>
            <a:ext cx="21891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latin typeface="Times New Roman" pitchFamily="18" charset="0"/>
              </a:rPr>
              <a:t>21. října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Příprava technecia (Tc) II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57200" y="1143000"/>
            <a:ext cx="569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V reaktoru dochází k vytvoření radionuklidu </a:t>
            </a:r>
          </a:p>
        </p:txBody>
      </p:sp>
      <p:graphicFrame>
        <p:nvGraphicFramePr>
          <p:cNvPr id="11268" name="Object 35"/>
          <p:cNvGraphicFramePr>
            <a:graphicFrameLocks noChangeAspect="1"/>
          </p:cNvGraphicFramePr>
          <p:nvPr/>
        </p:nvGraphicFramePr>
        <p:xfrm>
          <a:off x="1981200" y="1752600"/>
          <a:ext cx="38036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3" imgW="1600200" imgH="292100" progId="Equation.DSMT4">
                  <p:embed/>
                </p:oleObj>
              </mc:Choice>
              <mc:Fallback>
                <p:oleObj name="Equation" r:id="rId3" imgW="1600200" imgH="2921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752600"/>
                        <a:ext cx="38036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36"/>
          <p:cNvSpPr txBox="1">
            <a:spLocks noChangeArrowheads="1"/>
          </p:cNvSpPr>
          <p:nvPr/>
        </p:nvSpPr>
        <p:spPr bwMode="auto">
          <a:xfrm>
            <a:off x="457200" y="2514600"/>
            <a:ext cx="82661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Molybden je přepraven k diagnostickému zařízení, probíhá přitom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cs-CZ" altLang="cs-CZ" sz="2400" baseline="30000">
                <a:latin typeface="Times New Roman" pitchFamily="18" charset="0"/>
              </a:rPr>
              <a:t> </a:t>
            </a:r>
            <a:r>
              <a:rPr lang="cs-CZ" altLang="cs-CZ" sz="2400">
                <a:latin typeface="Times New Roman" pitchFamily="18" charset="0"/>
              </a:rPr>
              <a:t>rozpad s poločasem rozpadu T</a:t>
            </a:r>
            <a:r>
              <a:rPr lang="cs-CZ" altLang="cs-CZ" sz="2400" baseline="-25000">
                <a:latin typeface="Times New Roman" pitchFamily="18" charset="0"/>
              </a:rPr>
              <a:t>1/2</a:t>
            </a:r>
            <a:r>
              <a:rPr lang="cs-CZ" altLang="cs-CZ" sz="2400">
                <a:latin typeface="Times New Roman" pitchFamily="18" charset="0"/>
              </a:rPr>
              <a:t>=66 hodin</a:t>
            </a:r>
            <a:endParaRPr lang="cs-CZ" altLang="cs-CZ" sz="2400" baseline="-25000">
              <a:latin typeface="Times New Roman" pitchFamily="18" charset="0"/>
            </a:endParaRPr>
          </a:p>
        </p:txBody>
      </p:sp>
      <p:graphicFrame>
        <p:nvGraphicFramePr>
          <p:cNvPr id="11270" name="Object 37"/>
          <p:cNvGraphicFramePr>
            <a:graphicFrameLocks noChangeAspect="1"/>
          </p:cNvGraphicFramePr>
          <p:nvPr/>
        </p:nvGraphicFramePr>
        <p:xfrm>
          <a:off x="1663700" y="3581400"/>
          <a:ext cx="4770438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5" imgW="2006600" imgH="292100" progId="Equation.DSMT4">
                  <p:embed/>
                </p:oleObj>
              </mc:Choice>
              <mc:Fallback>
                <p:oleObj name="Equation" r:id="rId5" imgW="2006600" imgH="2921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581400"/>
                        <a:ext cx="4770438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Text Box 38"/>
          <p:cNvSpPr txBox="1">
            <a:spLocks noChangeArrowheads="1"/>
          </p:cNvSpPr>
          <p:nvPr/>
        </p:nvSpPr>
        <p:spPr bwMode="auto">
          <a:xfrm>
            <a:off x="593725" y="4460875"/>
            <a:ext cx="82454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V chemickém generátoru je technecium separováno a navázáno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na vhodnou látku. Pak je dopraveno ke zkoumanému orgánu.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Technecium přejde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cs-CZ" altLang="cs-CZ" sz="2400">
                <a:latin typeface="Times New Roman" pitchFamily="18" charset="0"/>
              </a:rPr>
              <a:t> rozpadem s poločasem rozpadu T</a:t>
            </a:r>
            <a:r>
              <a:rPr lang="cs-CZ" altLang="cs-CZ" sz="2400" baseline="-25000">
                <a:latin typeface="Times New Roman" pitchFamily="18" charset="0"/>
              </a:rPr>
              <a:t>1/2</a:t>
            </a:r>
            <a:r>
              <a:rPr lang="cs-CZ" altLang="cs-CZ" sz="2400">
                <a:latin typeface="Times New Roman" pitchFamily="18" charset="0"/>
              </a:rPr>
              <a:t>=361 minut z excitovaného  do základního stavu. Vyzáří přitom foton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o energii 141 keV, který je detekován.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Příprava technecia (Tc) III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533400" y="2133600"/>
            <a:ext cx="3548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Vyšetření mozku „Ceretec“</a:t>
            </a:r>
            <a:endParaRPr lang="cs-CZ" altLang="cs-CZ" sz="2400" baseline="-25000">
              <a:latin typeface="Times New Roman" pitchFamily="18" charset="0"/>
            </a:endParaRPr>
          </a:p>
        </p:txBody>
      </p:sp>
      <p:graphicFrame>
        <p:nvGraphicFramePr>
          <p:cNvPr id="12292" name="Object 8"/>
          <p:cNvGraphicFramePr>
            <a:graphicFrameLocks noChangeAspect="1"/>
          </p:cNvGraphicFramePr>
          <p:nvPr/>
        </p:nvGraphicFramePr>
        <p:xfrm>
          <a:off x="2327275" y="1295400"/>
          <a:ext cx="386873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3" imgW="1562100" imgH="292100" progId="Equation.DSMT4">
                  <p:embed/>
                </p:oleObj>
              </mc:Choice>
              <mc:Fallback>
                <p:oleObj name="Equation" r:id="rId3" imgW="1562100" imgH="292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7275" y="1295400"/>
                        <a:ext cx="386873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743200"/>
            <a:ext cx="2879725" cy="254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10"/>
          <p:cNvSpPr txBox="1">
            <a:spLocks noChangeArrowheads="1"/>
          </p:cNvSpPr>
          <p:nvPr/>
        </p:nvSpPr>
        <p:spPr bwMode="auto">
          <a:xfrm>
            <a:off x="381000" y="5562600"/>
            <a:ext cx="464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aseline="30000">
                <a:latin typeface="Times New Roman" pitchFamily="18" charset="0"/>
                <a:cs typeface="Arial" charset="0"/>
              </a:rPr>
              <a:t>99m</a:t>
            </a:r>
            <a:r>
              <a:rPr lang="cs-CZ" altLang="cs-CZ" sz="2000">
                <a:latin typeface="Times New Roman" pitchFamily="18" charset="0"/>
                <a:cs typeface="Arial" charset="0"/>
              </a:rPr>
              <a:t>TcO-</a:t>
            </a:r>
            <a:r>
              <a:rPr lang="en-GB" altLang="cs-CZ" sz="2000">
                <a:latin typeface="Times New Roman" pitchFamily="18" charset="0"/>
                <a:cs typeface="Arial" charset="0"/>
                <a:sym typeface="Wingdings" pitchFamily="2" charset="2"/>
              </a:rPr>
              <a:t>hexamethylpropyleneamineoxime</a:t>
            </a:r>
            <a:endParaRPr lang="de-DE" altLang="cs-CZ" sz="2000">
              <a:latin typeface="Times New Roman" pitchFamily="18" charset="0"/>
              <a:cs typeface="Arial" charset="0"/>
              <a:sym typeface="Wingdings" pitchFamily="2" charset="2"/>
            </a:endParaRPr>
          </a:p>
        </p:txBody>
      </p:sp>
      <p:pic>
        <p:nvPicPr>
          <p:cNvPr id="1229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4" r="9128"/>
          <a:stretch>
            <a:fillRect/>
          </a:stretch>
        </p:blipFill>
        <p:spPr bwMode="auto">
          <a:xfrm>
            <a:off x="5181600" y="2743200"/>
            <a:ext cx="2974975" cy="283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12"/>
          <p:cNvSpPr txBox="1">
            <a:spLocks noChangeArrowheads="1"/>
          </p:cNvSpPr>
          <p:nvPr/>
        </p:nvSpPr>
        <p:spPr bwMode="auto">
          <a:xfrm>
            <a:off x="4800600" y="2133600"/>
            <a:ext cx="2205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Vyšetření ledvin</a:t>
            </a:r>
            <a:endParaRPr lang="cs-CZ" altLang="cs-CZ" sz="2400" baseline="-25000">
              <a:latin typeface="Times New Roman" pitchFamily="18" charset="0"/>
            </a:endParaRPr>
          </a:p>
        </p:txBody>
      </p:sp>
      <p:sp>
        <p:nvSpPr>
          <p:cNvPr id="12297" name="Rectangle 13"/>
          <p:cNvSpPr>
            <a:spLocks noChangeArrowheads="1"/>
          </p:cNvSpPr>
          <p:nvPr/>
        </p:nvSpPr>
        <p:spPr bwMode="auto">
          <a:xfrm>
            <a:off x="5257800" y="5562600"/>
            <a:ext cx="35321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aseline="30000">
                <a:latin typeface="Times New Roman" pitchFamily="18" charset="0"/>
                <a:cs typeface="Arial" charset="0"/>
              </a:rPr>
              <a:t>99m</a:t>
            </a:r>
            <a:r>
              <a:rPr lang="cs-CZ" altLang="cs-CZ" sz="2000">
                <a:latin typeface="Times New Roman" pitchFamily="18" charset="0"/>
                <a:cs typeface="Arial" charset="0"/>
              </a:rPr>
              <a:t>TcO-mercaptoacetyltriglycine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Příprava kobaltu (Co)</a:t>
            </a:r>
          </a:p>
        </p:txBody>
      </p:sp>
      <p:sp>
        <p:nvSpPr>
          <p:cNvPr id="13315" name="Text Box 11"/>
          <p:cNvSpPr txBox="1">
            <a:spLocks noChangeArrowheads="1"/>
          </p:cNvSpPr>
          <p:nvPr/>
        </p:nvSpPr>
        <p:spPr bwMode="auto">
          <a:xfrm>
            <a:off x="457200" y="1143000"/>
            <a:ext cx="569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V reaktoru dochází k vytvoření radionuklidu </a:t>
            </a:r>
          </a:p>
        </p:txBody>
      </p:sp>
      <p:graphicFrame>
        <p:nvGraphicFramePr>
          <p:cNvPr id="13316" name="Object 12"/>
          <p:cNvGraphicFramePr>
            <a:graphicFrameLocks noChangeAspect="1"/>
          </p:cNvGraphicFramePr>
          <p:nvPr/>
        </p:nvGraphicFramePr>
        <p:xfrm>
          <a:off x="2085975" y="1752600"/>
          <a:ext cx="359251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3" imgW="1511300" imgH="292100" progId="Equation.DSMT4">
                  <p:embed/>
                </p:oleObj>
              </mc:Choice>
              <mc:Fallback>
                <p:oleObj name="Equation" r:id="rId3" imgW="1511300" imgH="2921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1752600"/>
                        <a:ext cx="359251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13"/>
          <p:cNvSpPr txBox="1">
            <a:spLocks noChangeArrowheads="1"/>
          </p:cNvSpPr>
          <p:nvPr/>
        </p:nvSpPr>
        <p:spPr bwMode="auto">
          <a:xfrm>
            <a:off x="457200" y="25146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Radionuklid je vhodně umístěn („kobaltová bomba“). Přitom probíhá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cs-CZ" altLang="cs-CZ" sz="2400">
                <a:latin typeface="Times New Roman" pitchFamily="18" charset="0"/>
              </a:rPr>
              <a:t> rozpad s poločasem rozpadu T</a:t>
            </a:r>
            <a:r>
              <a:rPr lang="cs-CZ" altLang="cs-CZ" sz="2400" baseline="-25000">
                <a:latin typeface="Times New Roman" pitchFamily="18" charset="0"/>
              </a:rPr>
              <a:t>1/2</a:t>
            </a:r>
            <a:r>
              <a:rPr lang="cs-CZ" altLang="cs-CZ" sz="2400">
                <a:latin typeface="Times New Roman" pitchFamily="18" charset="0"/>
              </a:rPr>
              <a:t>=5,27 roků</a:t>
            </a:r>
          </a:p>
        </p:txBody>
      </p:sp>
      <p:graphicFrame>
        <p:nvGraphicFramePr>
          <p:cNvPr id="13318" name="Object 14"/>
          <p:cNvGraphicFramePr>
            <a:graphicFrameLocks noChangeAspect="1"/>
          </p:cNvGraphicFramePr>
          <p:nvPr/>
        </p:nvGraphicFramePr>
        <p:xfrm>
          <a:off x="2057400" y="3429000"/>
          <a:ext cx="43481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5" imgW="1828800" imgH="292100" progId="Equation.DSMT4">
                  <p:embed/>
                </p:oleObj>
              </mc:Choice>
              <mc:Fallback>
                <p:oleObj name="Equation" r:id="rId5" imgW="1828800" imgH="2921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00"/>
                        <a:ext cx="43481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Text Box 15"/>
          <p:cNvSpPr txBox="1">
            <a:spLocks noChangeArrowheads="1"/>
          </p:cNvSpPr>
          <p:nvPr/>
        </p:nvSpPr>
        <p:spPr bwMode="auto">
          <a:xfrm>
            <a:off x="517525" y="4232275"/>
            <a:ext cx="7940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Excitované jádro niklu téměř okamžitě přechází do základního stavu, fotony vzniklé při tomto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cs-CZ" altLang="cs-CZ" sz="2400">
                <a:latin typeface="Times New Roman" pitchFamily="18" charset="0"/>
              </a:rPr>
              <a:t> rozpadu mají každý energii</a:t>
            </a:r>
            <a:r>
              <a:rPr lang="en-US" altLang="cs-CZ" sz="2400">
                <a:latin typeface="Times New Roman" pitchFamily="18" charset="0"/>
              </a:rPr>
              <a:t> </a:t>
            </a:r>
            <a:r>
              <a:rPr lang="cs-CZ" altLang="cs-CZ" sz="2400">
                <a:latin typeface="Times New Roman" pitchFamily="18" charset="0"/>
              </a:rPr>
              <a:t>přibližně 1.2 Me</a:t>
            </a:r>
            <a:r>
              <a:rPr lang="en-US" altLang="cs-CZ" sz="2400">
                <a:latin typeface="Times New Roman" pitchFamily="18" charset="0"/>
              </a:rPr>
              <a:t>V</a:t>
            </a:r>
            <a:endParaRPr lang="cs-CZ" altLang="cs-CZ" sz="2400">
              <a:latin typeface="Times New Roman" pitchFamily="18" charset="0"/>
            </a:endParaRPr>
          </a:p>
        </p:txBody>
      </p:sp>
      <p:graphicFrame>
        <p:nvGraphicFramePr>
          <p:cNvPr id="13320" name="Object 16"/>
          <p:cNvGraphicFramePr>
            <a:graphicFrameLocks noChangeAspect="1"/>
          </p:cNvGraphicFramePr>
          <p:nvPr/>
        </p:nvGraphicFramePr>
        <p:xfrm>
          <a:off x="2362200" y="5562600"/>
          <a:ext cx="4016375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7" imgW="1688367" imgH="291973" progId="Equation.DSMT4">
                  <p:embed/>
                </p:oleObj>
              </mc:Choice>
              <mc:Fallback>
                <p:oleObj name="Equation" r:id="rId7" imgW="1688367" imgH="291973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562600"/>
                        <a:ext cx="4016375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Energiov</a:t>
            </a:r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é schema rozpadu Co - Ni</a:t>
            </a:r>
          </a:p>
        </p:txBody>
      </p:sp>
      <p:grpSp>
        <p:nvGrpSpPr>
          <p:cNvPr id="14339" name="Group 46"/>
          <p:cNvGrpSpPr>
            <a:grpSpLocks/>
          </p:cNvGrpSpPr>
          <p:nvPr/>
        </p:nvGrpSpPr>
        <p:grpSpPr bwMode="auto">
          <a:xfrm>
            <a:off x="762000" y="1524000"/>
            <a:ext cx="7251700" cy="3810000"/>
            <a:chOff x="432" y="912"/>
            <a:chExt cx="4568" cy="2400"/>
          </a:xfrm>
        </p:grpSpPr>
        <p:sp>
          <p:nvSpPr>
            <p:cNvPr id="14340" name="Rectangle 45"/>
            <p:cNvSpPr>
              <a:spLocks noChangeArrowheads="1"/>
            </p:cNvSpPr>
            <p:nvPr/>
          </p:nvSpPr>
          <p:spPr bwMode="auto">
            <a:xfrm>
              <a:off x="2784" y="1248"/>
              <a:ext cx="816" cy="20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2400">
                <a:latin typeface="Times New Roman" pitchFamily="18" charset="0"/>
              </a:endParaRPr>
            </a:p>
          </p:txBody>
        </p:sp>
        <p:grpSp>
          <p:nvGrpSpPr>
            <p:cNvPr id="14341" name="Group 44"/>
            <p:cNvGrpSpPr>
              <a:grpSpLocks/>
            </p:cNvGrpSpPr>
            <p:nvPr/>
          </p:nvGrpSpPr>
          <p:grpSpPr bwMode="auto">
            <a:xfrm>
              <a:off x="432" y="912"/>
              <a:ext cx="4568" cy="2400"/>
              <a:chOff x="432" y="960"/>
              <a:chExt cx="4568" cy="2400"/>
            </a:xfrm>
          </p:grpSpPr>
          <p:grpSp>
            <p:nvGrpSpPr>
              <p:cNvPr id="14342" name="Group 22"/>
              <p:cNvGrpSpPr>
                <a:grpSpLocks/>
              </p:cNvGrpSpPr>
              <p:nvPr/>
            </p:nvGrpSpPr>
            <p:grpSpPr bwMode="auto">
              <a:xfrm>
                <a:off x="2112" y="1536"/>
                <a:ext cx="2352" cy="1680"/>
                <a:chOff x="2544" y="1536"/>
                <a:chExt cx="2352" cy="1680"/>
              </a:xfrm>
            </p:grpSpPr>
            <p:sp>
              <p:nvSpPr>
                <p:cNvPr id="14361" name="Line 10"/>
                <p:cNvSpPr>
                  <a:spLocks noChangeShapeType="1"/>
                </p:cNvSpPr>
                <p:nvPr/>
              </p:nvSpPr>
              <p:spPr bwMode="auto">
                <a:xfrm>
                  <a:off x="2592" y="1536"/>
                  <a:ext cx="225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2" name="Line 11"/>
                <p:cNvSpPr>
                  <a:spLocks noChangeShapeType="1"/>
                </p:cNvSpPr>
                <p:nvPr/>
              </p:nvSpPr>
              <p:spPr bwMode="auto">
                <a:xfrm>
                  <a:off x="2592" y="177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3" name="Line 12"/>
                <p:cNvSpPr>
                  <a:spLocks noChangeShapeType="1"/>
                </p:cNvSpPr>
                <p:nvPr/>
              </p:nvSpPr>
              <p:spPr bwMode="auto">
                <a:xfrm>
                  <a:off x="2592" y="2256"/>
                  <a:ext cx="225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4" name="Line 13"/>
                <p:cNvSpPr>
                  <a:spLocks noChangeShapeType="1"/>
                </p:cNvSpPr>
                <p:nvPr/>
              </p:nvSpPr>
              <p:spPr bwMode="auto">
                <a:xfrm>
                  <a:off x="2544" y="321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5" name="Line 15"/>
                <p:cNvSpPr>
                  <a:spLocks noChangeShapeType="1"/>
                </p:cNvSpPr>
                <p:nvPr/>
              </p:nvSpPr>
              <p:spPr bwMode="auto">
                <a:xfrm>
                  <a:off x="3504" y="1536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6" name="Line 16"/>
                <p:cNvSpPr>
                  <a:spLocks noChangeShapeType="1"/>
                </p:cNvSpPr>
                <p:nvPr/>
              </p:nvSpPr>
              <p:spPr bwMode="auto">
                <a:xfrm>
                  <a:off x="3504" y="1536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rgbClr val="6699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7" name="Line 17"/>
                <p:cNvSpPr>
                  <a:spLocks noChangeShapeType="1"/>
                </p:cNvSpPr>
                <p:nvPr/>
              </p:nvSpPr>
              <p:spPr bwMode="auto">
                <a:xfrm>
                  <a:off x="3696" y="1776"/>
                  <a:ext cx="0" cy="480"/>
                </a:xfrm>
                <a:prstGeom prst="line">
                  <a:avLst/>
                </a:prstGeom>
                <a:noFill/>
                <a:ln w="38100">
                  <a:solidFill>
                    <a:srgbClr val="0000CC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8" name="Line 18"/>
                <p:cNvSpPr>
                  <a:spLocks noChangeShapeType="1"/>
                </p:cNvSpPr>
                <p:nvPr/>
              </p:nvSpPr>
              <p:spPr bwMode="auto">
                <a:xfrm>
                  <a:off x="3696" y="2256"/>
                  <a:ext cx="0" cy="960"/>
                </a:xfrm>
                <a:prstGeom prst="line">
                  <a:avLst/>
                </a:prstGeom>
                <a:noFill/>
                <a:ln w="38100">
                  <a:solidFill>
                    <a:srgbClr val="0000CC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9" name="Line 19"/>
                <p:cNvSpPr>
                  <a:spLocks noChangeShapeType="1"/>
                </p:cNvSpPr>
                <p:nvPr/>
              </p:nvSpPr>
              <p:spPr bwMode="auto">
                <a:xfrm>
                  <a:off x="2784" y="1536"/>
                  <a:ext cx="0" cy="720"/>
                </a:xfrm>
                <a:prstGeom prst="line">
                  <a:avLst/>
                </a:prstGeom>
                <a:noFill/>
                <a:ln w="38100">
                  <a:solidFill>
                    <a:srgbClr val="669900"/>
                  </a:solidFill>
                  <a:prstDash val="sysDot"/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70" name="Line 20"/>
                <p:cNvSpPr>
                  <a:spLocks noChangeShapeType="1"/>
                </p:cNvSpPr>
                <p:nvPr/>
              </p:nvSpPr>
              <p:spPr bwMode="auto">
                <a:xfrm>
                  <a:off x="2928" y="2256"/>
                  <a:ext cx="0" cy="960"/>
                </a:xfrm>
                <a:prstGeom prst="line">
                  <a:avLst/>
                </a:prstGeom>
                <a:noFill/>
                <a:ln w="38100">
                  <a:solidFill>
                    <a:srgbClr val="0000CC"/>
                  </a:solidFill>
                  <a:prstDash val="sysDot"/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71" name="Line 21"/>
                <p:cNvSpPr>
                  <a:spLocks noChangeShapeType="1"/>
                </p:cNvSpPr>
                <p:nvPr/>
              </p:nvSpPr>
              <p:spPr bwMode="auto">
                <a:xfrm>
                  <a:off x="4272" y="1776"/>
                  <a:ext cx="0" cy="1440"/>
                </a:xfrm>
                <a:prstGeom prst="line">
                  <a:avLst/>
                </a:prstGeom>
                <a:noFill/>
                <a:ln w="38100">
                  <a:solidFill>
                    <a:srgbClr val="0000CC"/>
                  </a:solidFill>
                  <a:prstDash val="sysDot"/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aphicFrame>
            <p:nvGraphicFramePr>
              <p:cNvPr id="14343" name="Object 23"/>
              <p:cNvGraphicFramePr>
                <a:graphicFrameLocks noChangeAspect="1"/>
              </p:cNvGraphicFramePr>
              <p:nvPr/>
            </p:nvGraphicFramePr>
            <p:xfrm>
              <a:off x="4608" y="1392"/>
              <a:ext cx="392" cy="26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400" name="Equation" r:id="rId3" imgW="622030" imgH="418918" progId="Equation.DSMT4">
                      <p:embed/>
                    </p:oleObj>
                  </mc:Choice>
                  <mc:Fallback>
                    <p:oleObj name="Equation" r:id="rId3" imgW="622030" imgH="418918" progId="Equation.DSMT4">
                      <p:embed/>
                      <p:pic>
                        <p:nvPicPr>
                          <p:cNvPr id="0" name="Object 2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608" y="1392"/>
                            <a:ext cx="392" cy="26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344" name="Object 24"/>
              <p:cNvGraphicFramePr>
                <a:graphicFrameLocks noChangeAspect="1"/>
              </p:cNvGraphicFramePr>
              <p:nvPr/>
            </p:nvGraphicFramePr>
            <p:xfrm>
              <a:off x="4576" y="3024"/>
              <a:ext cx="360" cy="26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401" name="Equation" r:id="rId5" imgW="571252" imgH="418918" progId="Equation.DSMT4">
                      <p:embed/>
                    </p:oleObj>
                  </mc:Choice>
                  <mc:Fallback>
                    <p:oleObj name="Equation" r:id="rId5" imgW="571252" imgH="418918" progId="Equation.DSMT4">
                      <p:embed/>
                      <p:pic>
                        <p:nvPicPr>
                          <p:cNvPr id="0" name="Object 2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76" y="3024"/>
                            <a:ext cx="360" cy="26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4345" name="Line 25"/>
              <p:cNvSpPr>
                <a:spLocks noChangeShapeType="1"/>
              </p:cNvSpPr>
              <p:nvPr/>
            </p:nvSpPr>
            <p:spPr bwMode="auto">
              <a:xfrm flipV="1">
                <a:off x="1200" y="1296"/>
                <a:ext cx="0" cy="19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346" name="Line 26"/>
              <p:cNvSpPr>
                <a:spLocks noChangeShapeType="1"/>
              </p:cNvSpPr>
              <p:nvPr/>
            </p:nvSpPr>
            <p:spPr bwMode="auto">
              <a:xfrm>
                <a:off x="1056" y="321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347" name="Line 28"/>
              <p:cNvSpPr>
                <a:spLocks noChangeShapeType="1"/>
              </p:cNvSpPr>
              <p:nvPr/>
            </p:nvSpPr>
            <p:spPr bwMode="auto">
              <a:xfrm>
                <a:off x="1056" y="22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348" name="Line 29"/>
              <p:cNvSpPr>
                <a:spLocks noChangeShapeType="1"/>
              </p:cNvSpPr>
              <p:nvPr/>
            </p:nvSpPr>
            <p:spPr bwMode="auto">
              <a:xfrm>
                <a:off x="1056" y="177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349" name="Line 30"/>
              <p:cNvSpPr>
                <a:spLocks noChangeShapeType="1"/>
              </p:cNvSpPr>
              <p:nvPr/>
            </p:nvSpPr>
            <p:spPr bwMode="auto">
              <a:xfrm>
                <a:off x="1056" y="153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350" name="Text Box 31"/>
              <p:cNvSpPr txBox="1">
                <a:spLocks noChangeArrowheads="1"/>
              </p:cNvSpPr>
              <p:nvPr/>
            </p:nvSpPr>
            <p:spPr bwMode="auto">
              <a:xfrm>
                <a:off x="768" y="960"/>
                <a:ext cx="80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cs-CZ" altLang="cs-CZ" sz="2400" i="1">
                    <a:latin typeface="Times New Roman" pitchFamily="18" charset="0"/>
                  </a:rPr>
                  <a:t>E</a:t>
                </a:r>
                <a:r>
                  <a:rPr lang="cs-CZ" altLang="cs-CZ" sz="2400">
                    <a:latin typeface="Times New Roman" pitchFamily="18" charset="0"/>
                  </a:rPr>
                  <a:t> </a:t>
                </a:r>
                <a:r>
                  <a:rPr lang="en-US" altLang="cs-CZ" sz="2400">
                    <a:latin typeface="Times New Roman" pitchFamily="18" charset="0"/>
                  </a:rPr>
                  <a:t>[MeV]</a:t>
                </a:r>
                <a:endParaRPr lang="cs-CZ" altLang="cs-CZ" sz="2400">
                  <a:latin typeface="Times New Roman" pitchFamily="18" charset="0"/>
                </a:endParaRPr>
              </a:p>
            </p:txBody>
          </p:sp>
          <p:sp>
            <p:nvSpPr>
              <p:cNvPr id="14351" name="Text Box 32"/>
              <p:cNvSpPr txBox="1">
                <a:spLocks noChangeArrowheads="1"/>
              </p:cNvSpPr>
              <p:nvPr/>
            </p:nvSpPr>
            <p:spPr bwMode="auto">
              <a:xfrm>
                <a:off x="432" y="1344"/>
                <a:ext cx="54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400">
                    <a:latin typeface="Times New Roman" pitchFamily="18" charset="0"/>
                  </a:rPr>
                  <a:t>2,823</a:t>
                </a:r>
                <a:endParaRPr lang="cs-CZ" altLang="cs-CZ" sz="2400">
                  <a:latin typeface="Times New Roman" pitchFamily="18" charset="0"/>
                </a:endParaRPr>
              </a:p>
            </p:txBody>
          </p:sp>
          <p:sp>
            <p:nvSpPr>
              <p:cNvPr id="14352" name="Text Box 33"/>
              <p:cNvSpPr txBox="1">
                <a:spLocks noChangeArrowheads="1"/>
              </p:cNvSpPr>
              <p:nvPr/>
            </p:nvSpPr>
            <p:spPr bwMode="auto">
              <a:xfrm>
                <a:off x="432" y="1632"/>
                <a:ext cx="59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400">
                    <a:latin typeface="Times New Roman" pitchFamily="18" charset="0"/>
                  </a:rPr>
                  <a:t>2,505</a:t>
                </a:r>
                <a:endParaRPr lang="cs-CZ" altLang="cs-CZ" sz="2400">
                  <a:latin typeface="Times New Roman" pitchFamily="18" charset="0"/>
                </a:endParaRPr>
              </a:p>
            </p:txBody>
          </p:sp>
          <p:sp>
            <p:nvSpPr>
              <p:cNvPr id="14353" name="Text Box 34"/>
              <p:cNvSpPr txBox="1">
                <a:spLocks noChangeArrowheads="1"/>
              </p:cNvSpPr>
              <p:nvPr/>
            </p:nvSpPr>
            <p:spPr bwMode="auto">
              <a:xfrm>
                <a:off x="432" y="2112"/>
                <a:ext cx="54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400">
                    <a:latin typeface="Times New Roman" pitchFamily="18" charset="0"/>
                  </a:rPr>
                  <a:t>1,332</a:t>
                </a:r>
                <a:endParaRPr lang="cs-CZ" altLang="cs-CZ" sz="2400">
                  <a:latin typeface="Times New Roman" pitchFamily="18" charset="0"/>
                </a:endParaRPr>
              </a:p>
            </p:txBody>
          </p:sp>
          <p:sp>
            <p:nvSpPr>
              <p:cNvPr id="14354" name="Text Box 35"/>
              <p:cNvSpPr txBox="1">
                <a:spLocks noChangeArrowheads="1"/>
              </p:cNvSpPr>
              <p:nvPr/>
            </p:nvSpPr>
            <p:spPr bwMode="auto">
              <a:xfrm>
                <a:off x="672" y="3072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400">
                    <a:latin typeface="Times New Roman" pitchFamily="18" charset="0"/>
                  </a:rPr>
                  <a:t>0</a:t>
                </a:r>
                <a:endParaRPr lang="cs-CZ" altLang="cs-CZ" sz="2400">
                  <a:latin typeface="Times New Roman" pitchFamily="18" charset="0"/>
                </a:endParaRPr>
              </a:p>
            </p:txBody>
          </p:sp>
          <p:sp>
            <p:nvSpPr>
              <p:cNvPr id="14355" name="Text Box 36"/>
              <p:cNvSpPr txBox="1">
                <a:spLocks noChangeArrowheads="1"/>
              </p:cNvSpPr>
              <p:nvPr/>
            </p:nvSpPr>
            <p:spPr bwMode="auto">
              <a:xfrm>
                <a:off x="3552" y="2400"/>
                <a:ext cx="20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cs-CZ" altLang="cs-CZ" sz="2400">
                    <a:latin typeface="Times New Roman" pitchFamily="18" charset="0"/>
                    <a:cs typeface="Times New Roman" pitchFamily="18" charset="0"/>
                  </a:rPr>
                  <a:t>γ</a:t>
                </a:r>
                <a:endParaRPr lang="cs-CZ" altLang="cs-CZ" sz="2400">
                  <a:latin typeface="Times New Roman" pitchFamily="18" charset="0"/>
                </a:endParaRPr>
              </a:p>
            </p:txBody>
          </p:sp>
          <p:sp>
            <p:nvSpPr>
              <p:cNvPr id="14356" name="Text Box 37"/>
              <p:cNvSpPr txBox="1">
                <a:spLocks noChangeArrowheads="1"/>
              </p:cNvSpPr>
              <p:nvPr/>
            </p:nvSpPr>
            <p:spPr bwMode="auto">
              <a:xfrm>
                <a:off x="2976" y="1872"/>
                <a:ext cx="20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cs-CZ" altLang="cs-CZ" sz="2400">
                    <a:latin typeface="Times New Roman" pitchFamily="18" charset="0"/>
                    <a:cs typeface="Times New Roman" pitchFamily="18" charset="0"/>
                  </a:rPr>
                  <a:t>γ</a:t>
                </a:r>
                <a:endParaRPr lang="cs-CZ" altLang="cs-CZ" sz="2400">
                  <a:latin typeface="Times New Roman" pitchFamily="18" charset="0"/>
                </a:endParaRPr>
              </a:p>
            </p:txBody>
          </p:sp>
          <p:sp>
            <p:nvSpPr>
              <p:cNvPr id="14357" name="Text Box 38"/>
              <p:cNvSpPr txBox="1">
                <a:spLocks noChangeArrowheads="1"/>
              </p:cNvSpPr>
              <p:nvPr/>
            </p:nvSpPr>
            <p:spPr bwMode="auto">
              <a:xfrm>
                <a:off x="2976" y="2544"/>
                <a:ext cx="20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cs-CZ" altLang="cs-CZ" sz="2400">
                    <a:latin typeface="Times New Roman" pitchFamily="18" charset="0"/>
                    <a:cs typeface="Times New Roman" pitchFamily="18" charset="0"/>
                  </a:rPr>
                  <a:t>γ</a:t>
                </a:r>
                <a:endParaRPr lang="cs-CZ" altLang="cs-CZ" sz="2400">
                  <a:latin typeface="Times New Roman" pitchFamily="18" charset="0"/>
                </a:endParaRPr>
              </a:p>
            </p:txBody>
          </p:sp>
          <p:sp>
            <p:nvSpPr>
              <p:cNvPr id="14358" name="Text Box 39"/>
              <p:cNvSpPr txBox="1">
                <a:spLocks noChangeArrowheads="1"/>
              </p:cNvSpPr>
              <p:nvPr/>
            </p:nvSpPr>
            <p:spPr bwMode="auto">
              <a:xfrm>
                <a:off x="2208" y="2592"/>
                <a:ext cx="20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cs-CZ" altLang="cs-CZ" sz="2400">
                    <a:latin typeface="Times New Roman" pitchFamily="18" charset="0"/>
                    <a:cs typeface="Times New Roman" pitchFamily="18" charset="0"/>
                  </a:rPr>
                  <a:t>γ</a:t>
                </a:r>
                <a:endParaRPr lang="cs-CZ" altLang="cs-CZ" sz="2400">
                  <a:latin typeface="Times New Roman" pitchFamily="18" charset="0"/>
                </a:endParaRPr>
              </a:p>
            </p:txBody>
          </p:sp>
          <p:graphicFrame>
            <p:nvGraphicFramePr>
              <p:cNvPr id="14359" name="Object 41"/>
              <p:cNvGraphicFramePr>
                <a:graphicFrameLocks noChangeAspect="1"/>
              </p:cNvGraphicFramePr>
              <p:nvPr/>
            </p:nvGraphicFramePr>
            <p:xfrm>
              <a:off x="3216" y="1536"/>
              <a:ext cx="336" cy="2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402" name="Equation" r:id="rId7" imgW="533169" imgH="380835" progId="Equation.DSMT4">
                      <p:embed/>
                    </p:oleObj>
                  </mc:Choice>
                  <mc:Fallback>
                    <p:oleObj name="Equation" r:id="rId7" imgW="533169" imgH="380835" progId="Equation.DSMT4">
                      <p:embed/>
                      <p:pic>
                        <p:nvPicPr>
                          <p:cNvPr id="0" name="Object 4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16" y="1536"/>
                            <a:ext cx="336" cy="2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360" name="Object 43"/>
              <p:cNvGraphicFramePr>
                <a:graphicFrameLocks noChangeAspect="1"/>
              </p:cNvGraphicFramePr>
              <p:nvPr/>
            </p:nvGraphicFramePr>
            <p:xfrm>
              <a:off x="1968" y="1824"/>
              <a:ext cx="336" cy="2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403" name="Equation" r:id="rId9" imgW="533169" imgH="380835" progId="Equation.DSMT4">
                      <p:embed/>
                    </p:oleObj>
                  </mc:Choice>
                  <mc:Fallback>
                    <p:oleObj name="Equation" r:id="rId9" imgW="533169" imgH="380835" progId="Equation.DSMT4">
                      <p:embed/>
                      <p:pic>
                        <p:nvPicPr>
                          <p:cNvPr id="0" name="Object 4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68" y="1824"/>
                            <a:ext cx="336" cy="2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Zákon radioaktivního rozpadu</a:t>
            </a:r>
          </a:p>
        </p:txBody>
      </p:sp>
      <p:sp>
        <p:nvSpPr>
          <p:cNvPr id="15363" name="Text Box 36"/>
          <p:cNvSpPr txBox="1">
            <a:spLocks noChangeArrowheads="1"/>
          </p:cNvSpPr>
          <p:nvPr/>
        </p:nvSpPr>
        <p:spPr bwMode="auto">
          <a:xfrm>
            <a:off x="304800" y="1066800"/>
            <a:ext cx="673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Pro vzorek s </a:t>
            </a:r>
            <a:r>
              <a:rPr lang="cs-CZ" altLang="cs-CZ" sz="2400" i="1">
                <a:latin typeface="Times New Roman" pitchFamily="18" charset="0"/>
              </a:rPr>
              <a:t>N</a:t>
            </a:r>
            <a:r>
              <a:rPr lang="cs-CZ" altLang="cs-CZ" sz="2400">
                <a:latin typeface="Times New Roman" pitchFamily="18" charset="0"/>
              </a:rPr>
              <a:t> jádry radionuklidu je rychlost rozpadu</a:t>
            </a:r>
          </a:p>
        </p:txBody>
      </p:sp>
      <p:graphicFrame>
        <p:nvGraphicFramePr>
          <p:cNvPr id="15364" name="Object 37"/>
          <p:cNvGraphicFramePr>
            <a:graphicFrameLocks noChangeAspect="1"/>
          </p:cNvGraphicFramePr>
          <p:nvPr/>
        </p:nvGraphicFramePr>
        <p:xfrm>
          <a:off x="3048000" y="1600200"/>
          <a:ext cx="156845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Equation" r:id="rId3" imgW="1371600" imgH="787400" progId="Equation.DSMT4">
                  <p:embed/>
                </p:oleObj>
              </mc:Choice>
              <mc:Fallback>
                <p:oleObj name="Equation" r:id="rId3" imgW="1371600" imgH="7874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600200"/>
                        <a:ext cx="1568450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Text Box 38"/>
          <p:cNvSpPr txBox="1">
            <a:spLocks noChangeArrowheads="1"/>
          </p:cNvSpPr>
          <p:nvPr/>
        </p:nvSpPr>
        <p:spPr bwMode="auto">
          <a:xfrm>
            <a:off x="304800" y="23622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úměrná počtu těchto jader</a:t>
            </a:r>
          </a:p>
        </p:txBody>
      </p:sp>
      <p:graphicFrame>
        <p:nvGraphicFramePr>
          <p:cNvPr id="15366" name="Object 39"/>
          <p:cNvGraphicFramePr>
            <a:graphicFrameLocks noChangeAspect="1"/>
          </p:cNvGraphicFramePr>
          <p:nvPr/>
        </p:nvGraphicFramePr>
        <p:xfrm>
          <a:off x="2895600" y="2819400"/>
          <a:ext cx="2090738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5" imgW="1828800" imgH="939800" progId="Equation.DSMT4">
                  <p:embed/>
                </p:oleObj>
              </mc:Choice>
              <mc:Fallback>
                <p:oleObj name="Equation" r:id="rId5" imgW="1828800" imgH="9398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819400"/>
                        <a:ext cx="2090738" cy="107156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Text Box 40"/>
          <p:cNvSpPr txBox="1">
            <a:spLocks noChangeArrowheads="1"/>
          </p:cNvSpPr>
          <p:nvPr/>
        </p:nvSpPr>
        <p:spPr bwMode="auto">
          <a:xfrm>
            <a:off x="228600" y="3962400"/>
            <a:ext cx="83216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Tato rovnice popisuje </a:t>
            </a:r>
            <a:r>
              <a:rPr lang="cs-CZ" altLang="cs-CZ" sz="2400">
                <a:solidFill>
                  <a:srgbClr val="FF3300"/>
                </a:solidFill>
                <a:latin typeface="Times New Roman" pitchFamily="18" charset="0"/>
              </a:rPr>
              <a:t>zákon radioaktivního rozpadu</a:t>
            </a:r>
            <a:r>
              <a:rPr lang="cs-CZ" altLang="cs-CZ" sz="2400">
                <a:latin typeface="Times New Roman" pitchFamily="18" charset="0"/>
              </a:rPr>
              <a:t>. Konstanta úměrnosti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altLang="cs-CZ" sz="2400">
                <a:latin typeface="Times New Roman" pitchFamily="18" charset="0"/>
              </a:rPr>
              <a:t> je pro daný rozpad charakteristická, nazývá se proto </a:t>
            </a:r>
            <a:r>
              <a:rPr lang="cs-CZ" altLang="cs-CZ" sz="2400">
                <a:solidFill>
                  <a:srgbClr val="FF3300"/>
                </a:solidFill>
                <a:latin typeface="Times New Roman" pitchFamily="18" charset="0"/>
              </a:rPr>
              <a:t>konstanta rozpadu </a:t>
            </a:r>
            <a:r>
              <a:rPr lang="cs-CZ" altLang="cs-CZ" sz="2400">
                <a:latin typeface="Times New Roman" pitchFamily="18" charset="0"/>
              </a:rPr>
              <a:t>a má rozměr </a:t>
            </a:r>
            <a:r>
              <a:rPr lang="en-US" altLang="cs-CZ" sz="2400">
                <a:latin typeface="Times New Roman" pitchFamily="18" charset="0"/>
              </a:rPr>
              <a:t>[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altLang="cs-CZ" sz="2400">
                <a:latin typeface="Times New Roman" pitchFamily="18" charset="0"/>
                <a:cs typeface="Times New Roman" pitchFamily="18" charset="0"/>
              </a:rPr>
              <a:t>]=s</a:t>
            </a:r>
            <a:r>
              <a:rPr lang="en-US" altLang="cs-CZ" sz="2400" baseline="3000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altLang="cs-CZ" sz="240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Aktivita vzorku je definov</a:t>
            </a:r>
            <a:r>
              <a:rPr lang="cs-CZ" altLang="cs-CZ" sz="2400">
                <a:latin typeface="Times New Roman" pitchFamily="18" charset="0"/>
              </a:rPr>
              <a:t>á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na jako</a:t>
            </a:r>
            <a:endParaRPr lang="cs-CZ" altLang="cs-CZ" sz="2400" baseline="30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68" name="Object 41"/>
          <p:cNvGraphicFramePr>
            <a:graphicFrameLocks noChangeAspect="1"/>
          </p:cNvGraphicFramePr>
          <p:nvPr/>
        </p:nvGraphicFramePr>
        <p:xfrm>
          <a:off x="2819400" y="5638800"/>
          <a:ext cx="22955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7" imgW="1206500" imgH="381000" progId="Equation.DSMT4">
                  <p:embed/>
                </p:oleObj>
              </mc:Choice>
              <mc:Fallback>
                <p:oleObj name="Equation" r:id="rId7" imgW="1206500" imgH="3810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638800"/>
                        <a:ext cx="2295525" cy="7207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Integrální tvar zákona radioaktivního rozpadu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65125" y="1184275"/>
            <a:ext cx="4310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Jednoduchou integrací dostáváme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698625" y="1752600"/>
          <a:ext cx="44577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3" imgW="3898900" imgH="482600" progId="Equation.DSMT4">
                  <p:embed/>
                </p:oleObj>
              </mc:Choice>
              <mc:Fallback>
                <p:oleObj name="Equation" r:id="rId3" imgW="38989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625" y="1752600"/>
                        <a:ext cx="445770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04800" y="2438400"/>
            <a:ext cx="602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Obvykle volíme </a:t>
            </a:r>
            <a:r>
              <a:rPr lang="cs-CZ" altLang="cs-CZ" sz="2400" i="1">
                <a:latin typeface="Times New Roman" pitchFamily="18" charset="0"/>
              </a:rPr>
              <a:t>t</a:t>
            </a:r>
            <a:r>
              <a:rPr lang="cs-CZ" altLang="cs-CZ" sz="2400" baseline="-25000">
                <a:latin typeface="Times New Roman" pitchFamily="18" charset="0"/>
              </a:rPr>
              <a:t>0</a:t>
            </a:r>
            <a:r>
              <a:rPr lang="cs-CZ" altLang="cs-CZ" sz="2400">
                <a:latin typeface="Times New Roman" pitchFamily="18" charset="0"/>
              </a:rPr>
              <a:t>=0 a značíme </a:t>
            </a:r>
            <a:r>
              <a:rPr lang="cs-CZ" altLang="cs-CZ" sz="2400" i="1">
                <a:latin typeface="Times New Roman" pitchFamily="18" charset="0"/>
              </a:rPr>
              <a:t>N(t</a:t>
            </a:r>
            <a:r>
              <a:rPr lang="cs-CZ" altLang="cs-CZ" sz="2400" i="1" baseline="-25000">
                <a:latin typeface="Times New Roman" pitchFamily="18" charset="0"/>
              </a:rPr>
              <a:t>0</a:t>
            </a:r>
            <a:r>
              <a:rPr lang="cs-CZ" altLang="cs-CZ" sz="2400" i="1">
                <a:latin typeface="Times New Roman" pitchFamily="18" charset="0"/>
              </a:rPr>
              <a:t>)</a:t>
            </a:r>
            <a:r>
              <a:rPr lang="cs-CZ" altLang="cs-CZ" sz="2400">
                <a:latin typeface="Times New Roman" pitchFamily="18" charset="0"/>
              </a:rPr>
              <a:t>=</a:t>
            </a:r>
            <a:r>
              <a:rPr lang="cs-CZ" altLang="cs-CZ" sz="2400" i="1">
                <a:latin typeface="Times New Roman" pitchFamily="18" charset="0"/>
              </a:rPr>
              <a:t>N</a:t>
            </a:r>
            <a:r>
              <a:rPr lang="cs-CZ" altLang="cs-CZ" sz="2400" i="1" baseline="-25000">
                <a:latin typeface="Times New Roman" pitchFamily="18" charset="0"/>
              </a:rPr>
              <a:t>0 </a:t>
            </a:r>
            <a:r>
              <a:rPr lang="cs-CZ" altLang="cs-CZ" sz="2400">
                <a:latin typeface="Times New Roman" pitchFamily="18" charset="0"/>
              </a:rPr>
              <a:t>, takže</a:t>
            </a:r>
            <a:endParaRPr lang="cs-CZ" altLang="cs-CZ" sz="2400" i="1" baseline="-25000">
              <a:latin typeface="Times New Roman" pitchFamily="18" charset="0"/>
            </a:endParaRPr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514600" y="3124200"/>
          <a:ext cx="283051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5" imgW="2476500" imgH="584200" progId="Equation.DSMT4">
                  <p:embed/>
                </p:oleObj>
              </mc:Choice>
              <mc:Fallback>
                <p:oleObj name="Equation" r:id="rId5" imgW="2476500" imgH="584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24200"/>
                        <a:ext cx="2830513" cy="66675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04800" y="3962400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Tato rovnice také popisuje zákon radioaktivního rozpadu, stejně jako rovnice pro aktivitu (označujeme </a:t>
            </a:r>
            <a:r>
              <a:rPr lang="cs-CZ" altLang="cs-CZ" sz="2400" i="1">
                <a:latin typeface="Times New Roman" pitchFamily="18" charset="0"/>
              </a:rPr>
              <a:t>R</a:t>
            </a:r>
            <a:r>
              <a:rPr lang="cs-CZ" altLang="cs-CZ" sz="2400" i="1" baseline="-25000">
                <a:latin typeface="Times New Roman" pitchFamily="18" charset="0"/>
              </a:rPr>
              <a:t>0</a:t>
            </a:r>
            <a:r>
              <a:rPr lang="cs-CZ" altLang="cs-CZ" sz="2400">
                <a:latin typeface="Times New Roman" pitchFamily="18" charset="0"/>
              </a:rPr>
              <a:t>=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altLang="cs-CZ" sz="2400" i="1">
                <a:latin typeface="Times New Roman" pitchFamily="18" charset="0"/>
              </a:rPr>
              <a:t>N</a:t>
            </a:r>
            <a:r>
              <a:rPr lang="cs-CZ" altLang="cs-CZ" sz="2400" i="1" baseline="-25000">
                <a:latin typeface="Times New Roman" pitchFamily="18" charset="0"/>
              </a:rPr>
              <a:t>0</a:t>
            </a:r>
            <a:r>
              <a:rPr lang="cs-CZ" altLang="cs-CZ" sz="2400">
                <a:latin typeface="Times New Roman" pitchFamily="18" charset="0"/>
              </a:rPr>
              <a:t>)</a:t>
            </a:r>
          </a:p>
        </p:txBody>
      </p:sp>
      <p:graphicFrame>
        <p:nvGraphicFramePr>
          <p:cNvPr id="16392" name="Object 9"/>
          <p:cNvGraphicFramePr>
            <a:graphicFrameLocks noChangeAspect="1"/>
          </p:cNvGraphicFramePr>
          <p:nvPr/>
        </p:nvGraphicFramePr>
        <p:xfrm>
          <a:off x="2670175" y="5105400"/>
          <a:ext cx="267017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7" imgW="2336800" imgH="584200" progId="Equation.DSMT4">
                  <p:embed/>
                </p:oleObj>
              </mc:Choice>
              <mc:Fallback>
                <p:oleObj name="Equation" r:id="rId7" imgW="2336800" imgH="584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0175" y="5105400"/>
                        <a:ext cx="2670175" cy="66675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Dal</a:t>
            </a:r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ší charakteristiky rozpadu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33400" y="106680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Poločas rozpadu </a:t>
            </a:r>
            <a:r>
              <a:rPr lang="cs-CZ" altLang="cs-CZ" sz="2400" i="1">
                <a:latin typeface="Times New Roman" pitchFamily="18" charset="0"/>
              </a:rPr>
              <a:t>T</a:t>
            </a:r>
            <a:r>
              <a:rPr lang="cs-CZ" altLang="cs-CZ" sz="2400" i="1" baseline="-25000">
                <a:latin typeface="Times New Roman" pitchFamily="18" charset="0"/>
              </a:rPr>
              <a:t>1/2</a:t>
            </a:r>
            <a:r>
              <a:rPr lang="cs-CZ" altLang="cs-CZ" sz="2400">
                <a:latin typeface="Times New Roman" pitchFamily="18" charset="0"/>
              </a:rPr>
              <a:t> je doba, po které jak počet jader radionuklidu ve vzorku </a:t>
            </a:r>
            <a:r>
              <a:rPr lang="cs-CZ" altLang="cs-CZ" sz="2400" i="1">
                <a:latin typeface="Times New Roman" pitchFamily="18" charset="0"/>
              </a:rPr>
              <a:t>N</a:t>
            </a:r>
            <a:r>
              <a:rPr lang="cs-CZ" altLang="cs-CZ" sz="2400">
                <a:latin typeface="Times New Roman" pitchFamily="18" charset="0"/>
              </a:rPr>
              <a:t>, tak aktivita </a:t>
            </a:r>
            <a:r>
              <a:rPr lang="cs-CZ" altLang="cs-CZ" sz="2400" i="1">
                <a:latin typeface="Times New Roman" pitchFamily="18" charset="0"/>
              </a:rPr>
              <a:t>R</a:t>
            </a:r>
            <a:r>
              <a:rPr lang="cs-CZ" altLang="cs-CZ" sz="2400">
                <a:latin typeface="Times New Roman" pitchFamily="18" charset="0"/>
              </a:rPr>
              <a:t> poklesnou na polovinu své původní hodnoty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715000" y="4343400"/>
          <a:ext cx="2049463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7" name="Equation" r:id="rId3" imgW="2057400" imgH="889000" progId="Equation.DSMT4">
                  <p:embed/>
                </p:oleObj>
              </mc:Choice>
              <mc:Fallback>
                <p:oleObj name="Equation" r:id="rId3" imgW="2057400" imgH="889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343400"/>
                        <a:ext cx="2049463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81000" y="2895600"/>
            <a:ext cx="6459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Jednoduchá úprava dává pro poločas rozpadu vztah</a:t>
            </a:r>
            <a:endParaRPr lang="cs-CZ" altLang="cs-CZ" sz="2400" i="1" baseline="-25000">
              <a:latin typeface="Times New Roman" pitchFamily="18" charset="0"/>
            </a:endParaRPr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505200" y="3505200"/>
          <a:ext cx="15970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8" name="Equation" r:id="rId5" imgW="1397000" imgH="876300" progId="Equation.DSMT4">
                  <p:embed/>
                </p:oleObj>
              </mc:Choice>
              <mc:Fallback>
                <p:oleObj name="Equation" r:id="rId5" imgW="1397000" imgH="876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05200"/>
                        <a:ext cx="1597025" cy="10001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04800" y="4495800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Střední doba života je definována vztahem</a:t>
            </a:r>
          </a:p>
        </p:txBody>
      </p:sp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519488" y="5243513"/>
          <a:ext cx="111760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9" name="Equation" r:id="rId7" imgW="977900" imgH="876300" progId="Equation.DSMT4">
                  <p:embed/>
                </p:oleObj>
              </mc:Choice>
              <mc:Fallback>
                <p:oleObj name="Equation" r:id="rId7" imgW="977900" imgH="8763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488" y="5243513"/>
                        <a:ext cx="1117600" cy="10001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7772400" y="4495800"/>
            <a:ext cx="977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, takže</a:t>
            </a:r>
          </a:p>
        </p:txBody>
      </p:sp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2667000" y="2057400"/>
          <a:ext cx="30353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0" name="Equation" r:id="rId9" imgW="2654300" imgH="736600" progId="Equation.DSMT4">
                  <p:embed/>
                </p:oleObj>
              </mc:Choice>
              <mc:Fallback>
                <p:oleObj name="Equation" r:id="rId9" imgW="2654300" imgH="736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057400"/>
                        <a:ext cx="303530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Rozpad dvěma různými způsoby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65125" y="1184275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Rozpad se může dít více způsoby. Uvažujme dva různé, charakterizované rozpadovými konstantami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altLang="cs-CZ" sz="2400" baseline="30000">
                <a:latin typeface="Times New Roman" pitchFamily="18" charset="0"/>
              </a:rPr>
              <a:t>(1)</a:t>
            </a:r>
            <a:r>
              <a:rPr lang="cs-CZ" altLang="cs-CZ" sz="2400">
                <a:latin typeface="Times New Roman" pitchFamily="18" charset="0"/>
              </a:rPr>
              <a:t> a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altLang="cs-CZ" sz="2400" baseline="30000">
                <a:latin typeface="Times New Roman" pitchFamily="18" charset="0"/>
              </a:rPr>
              <a:t>(2)</a:t>
            </a:r>
            <a:r>
              <a:rPr lang="cs-CZ" altLang="cs-CZ" sz="2400">
                <a:latin typeface="Times New Roman" pitchFamily="18" charset="0"/>
              </a:rPr>
              <a:t> . Je tedy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381000" y="2895600"/>
            <a:ext cx="4718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Pro poločas rozpadu máme teď vztah</a:t>
            </a:r>
            <a:endParaRPr lang="cs-CZ" altLang="cs-CZ" sz="2400" i="1" baseline="-25000">
              <a:latin typeface="Times New Roman" pitchFamily="18" charset="0"/>
            </a:endParaRPr>
          </a:p>
        </p:txBody>
      </p:sp>
      <p:graphicFrame>
        <p:nvGraphicFramePr>
          <p:cNvPr id="18437" name="Object 6"/>
          <p:cNvGraphicFramePr>
            <a:graphicFrameLocks noChangeAspect="1"/>
          </p:cNvGraphicFramePr>
          <p:nvPr/>
        </p:nvGraphicFramePr>
        <p:xfrm>
          <a:off x="1966913" y="3422650"/>
          <a:ext cx="4281487" cy="144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3" imgW="3746500" imgH="1270000" progId="Equation.DSMT4">
                  <p:embed/>
                </p:oleObj>
              </mc:Choice>
              <mc:Fallback>
                <p:oleObj name="Equation" r:id="rId3" imgW="3746500" imgH="1270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913" y="3422650"/>
                        <a:ext cx="4281487" cy="1449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304800" y="48006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Jednoduchá úprava dává</a:t>
            </a:r>
          </a:p>
        </p:txBody>
      </p:sp>
      <p:graphicFrame>
        <p:nvGraphicFramePr>
          <p:cNvPr id="18439" name="Object 8"/>
          <p:cNvGraphicFramePr>
            <a:graphicFrameLocks noChangeAspect="1"/>
          </p:cNvGraphicFramePr>
          <p:nvPr/>
        </p:nvGraphicFramePr>
        <p:xfrm>
          <a:off x="2971800" y="5334000"/>
          <a:ext cx="2568575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5" imgW="2247900" imgH="1117600" progId="Equation.DSMT4">
                  <p:embed/>
                </p:oleObj>
              </mc:Choice>
              <mc:Fallback>
                <p:oleObj name="Equation" r:id="rId5" imgW="2247900" imgH="1117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334000"/>
                        <a:ext cx="2568575" cy="127476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10"/>
          <p:cNvGraphicFramePr>
            <a:graphicFrameLocks noChangeAspect="1"/>
          </p:cNvGraphicFramePr>
          <p:nvPr/>
        </p:nvGraphicFramePr>
        <p:xfrm>
          <a:off x="457200" y="1981200"/>
          <a:ext cx="823277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7" imgW="7200900" imgH="787400" progId="Equation.DSMT4">
                  <p:embed/>
                </p:oleObj>
              </mc:Choice>
              <mc:Fallback>
                <p:oleObj name="Equation" r:id="rId7" imgW="7200900" imgH="787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81200"/>
                        <a:ext cx="8232775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Dvoustupňový rozpad I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65125" y="1184275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Velmi často musíme uvažovat o rozpadu jako vícestupňovém procesu. Nejčastější je dvoustupňový rozpad typu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81000" y="25908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Označení pochází z anglického parent, daughter, granddaughter. Potřebné rovnice budou</a:t>
            </a:r>
            <a:endParaRPr lang="cs-CZ" altLang="cs-CZ" sz="2400" i="1" baseline="-25000">
              <a:latin typeface="Times New Roman" pitchFamily="18" charset="0"/>
            </a:endParaRPr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990600" y="3429000"/>
          <a:ext cx="6356350" cy="260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3" imgW="5562600" imgH="2286000" progId="Equation.DSMT4">
                  <p:embed/>
                </p:oleObj>
              </mc:Choice>
              <mc:Fallback>
                <p:oleObj name="Equation" r:id="rId3" imgW="5562600" imgH="2286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6356350" cy="2608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8"/>
          <p:cNvGraphicFramePr>
            <a:graphicFrameLocks noChangeAspect="1"/>
          </p:cNvGraphicFramePr>
          <p:nvPr/>
        </p:nvGraphicFramePr>
        <p:xfrm>
          <a:off x="2971800" y="2057400"/>
          <a:ext cx="30480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5" imgW="2667000" imgH="381000" progId="Equation.DSMT4">
                  <p:embed/>
                </p:oleObj>
              </mc:Choice>
              <mc:Fallback>
                <p:oleObj name="Equation" r:id="rId5" imgW="2667000" imgH="381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57400"/>
                        <a:ext cx="304800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Dvoustupňový rozpad II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Řešení, které splňuje počáteční podmínky najdeme například postupnou integrací rovnic jako</a:t>
            </a:r>
            <a:endParaRPr lang="cs-CZ" altLang="cs-CZ" sz="2400" i="1" baseline="-25000">
              <a:latin typeface="Times New Roman" pitchFamily="18" charset="0"/>
            </a:endParaRPr>
          </a:p>
        </p:txBody>
      </p:sp>
      <p:graphicFrame>
        <p:nvGraphicFramePr>
          <p:cNvPr id="20484" name="Object 5"/>
          <p:cNvGraphicFramePr>
            <a:graphicFrameLocks noChangeAspect="1"/>
          </p:cNvGraphicFramePr>
          <p:nvPr/>
        </p:nvGraphicFramePr>
        <p:xfrm>
          <a:off x="609600" y="2362200"/>
          <a:ext cx="7896225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3" imgW="7886700" imgH="2273300" progId="Equation.DSMT4">
                  <p:embed/>
                </p:oleObj>
              </mc:Choice>
              <mc:Fallback>
                <p:oleObj name="Equation" r:id="rId3" imgW="7886700" imgH="2273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362200"/>
                        <a:ext cx="7896225" cy="227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381000" y="4724400"/>
            <a:ext cx="8245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Pro praktické účely je potřeba znát aktivitu dceřinného vzorku.  Aktivita rodičovského vzorku je</a:t>
            </a:r>
          </a:p>
        </p:txBody>
      </p:sp>
      <p:graphicFrame>
        <p:nvGraphicFramePr>
          <p:cNvPr id="20486" name="Object 8"/>
          <p:cNvGraphicFramePr>
            <a:graphicFrameLocks noChangeAspect="1"/>
          </p:cNvGraphicFramePr>
          <p:nvPr/>
        </p:nvGraphicFramePr>
        <p:xfrm>
          <a:off x="2057400" y="5638800"/>
          <a:ext cx="508158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5" imgW="3048000" imgH="431800" progId="Equation.DSMT4">
                  <p:embed/>
                </p:oleObj>
              </mc:Choice>
              <mc:Fallback>
                <p:oleObj name="Equation" r:id="rId5" imgW="3048000" imgH="431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638800"/>
                        <a:ext cx="5081588" cy="71913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R</a:t>
            </a:r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adioaktivní rozpad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57200" y="12954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cs-CZ" altLang="cs-CZ" sz="2800" b="1">
                <a:solidFill>
                  <a:srgbClr val="0000CC"/>
                </a:solidFill>
                <a:latin typeface="Times New Roman" pitchFamily="18" charset="0"/>
              </a:rPr>
              <a:t> rozpad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038600" y="1219200"/>
          <a:ext cx="344011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3" imgW="1447172" imgH="304668" progId="Equation.DSMT4">
                  <p:embed/>
                </p:oleObj>
              </mc:Choice>
              <mc:Fallback>
                <p:oleObj name="Equation" r:id="rId3" imgW="1447172" imgH="304668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19200"/>
                        <a:ext cx="3440113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33400" y="2133600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cs-CZ" altLang="cs-CZ" sz="2800" b="1">
                <a:solidFill>
                  <a:srgbClr val="0000CC"/>
                </a:solidFill>
                <a:latin typeface="Times New Roman" pitchFamily="18" charset="0"/>
              </a:rPr>
              <a:t> rozpad</a:t>
            </a: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038600" y="1981200"/>
          <a:ext cx="37433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5" imgW="1574800" imgH="304800" progId="Equation.DSMT4">
                  <p:embed/>
                </p:oleObj>
              </mc:Choice>
              <mc:Fallback>
                <p:oleObj name="Equation" r:id="rId5" imgW="1574800" imgH="304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981200"/>
                        <a:ext cx="374332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33400" y="3048000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cs-CZ" altLang="cs-CZ" sz="2800" b="1">
                <a:solidFill>
                  <a:srgbClr val="0000CC"/>
                </a:solidFill>
                <a:latin typeface="Times New Roman" pitchFamily="18" charset="0"/>
              </a:rPr>
              <a:t> rozpad</a:t>
            </a:r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038600" y="2819400"/>
          <a:ext cx="349091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7" imgW="1409088" imgH="291973" progId="Equation.DSMT4">
                  <p:embed/>
                </p:oleObj>
              </mc:Choice>
              <mc:Fallback>
                <p:oleObj name="Equation" r:id="rId7" imgW="1409088" imgH="291973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19400"/>
                        <a:ext cx="3490913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33400" y="38100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cs-CZ" altLang="cs-CZ" sz="2800" b="1" baseline="30000">
                <a:solidFill>
                  <a:srgbClr val="0000CC"/>
                </a:solidFill>
                <a:latin typeface="Times New Roman" pitchFamily="18" charset="0"/>
              </a:rPr>
              <a:t>+</a:t>
            </a:r>
            <a:r>
              <a:rPr lang="cs-CZ" altLang="cs-CZ" sz="2800" b="1">
                <a:solidFill>
                  <a:srgbClr val="0000CC"/>
                </a:solidFill>
                <a:latin typeface="Times New Roman" pitchFamily="18" charset="0"/>
              </a:rPr>
              <a:t> rozpad</a:t>
            </a:r>
          </a:p>
        </p:txBody>
      </p:sp>
      <p:graphicFrame>
        <p:nvGraphicFramePr>
          <p:cNvPr id="3082" name="Object 11"/>
          <p:cNvGraphicFramePr>
            <a:graphicFrameLocks noChangeAspect="1"/>
          </p:cNvGraphicFramePr>
          <p:nvPr/>
        </p:nvGraphicFramePr>
        <p:xfrm>
          <a:off x="4114800" y="3733800"/>
          <a:ext cx="37433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9" imgW="1574800" imgH="304800" progId="Equation.DSMT4">
                  <p:embed/>
                </p:oleObj>
              </mc:Choice>
              <mc:Fallback>
                <p:oleObj name="Equation" r:id="rId9" imgW="1574800" imgH="304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733800"/>
                        <a:ext cx="374332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Text Box 12"/>
          <p:cNvSpPr txBox="1">
            <a:spLocks noChangeArrowheads="1"/>
          </p:cNvSpPr>
          <p:nvPr/>
        </p:nvSpPr>
        <p:spPr bwMode="auto">
          <a:xfrm>
            <a:off x="533400" y="4724400"/>
            <a:ext cx="320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>
                <a:solidFill>
                  <a:srgbClr val="0000CC"/>
                </a:solidFill>
                <a:latin typeface="Times New Roman" pitchFamily="18" charset="0"/>
              </a:rPr>
              <a:t>Elektronový záchyt</a:t>
            </a:r>
          </a:p>
        </p:txBody>
      </p:sp>
      <p:graphicFrame>
        <p:nvGraphicFramePr>
          <p:cNvPr id="3084" name="Object 13"/>
          <p:cNvGraphicFramePr>
            <a:graphicFrameLocks noChangeAspect="1"/>
          </p:cNvGraphicFramePr>
          <p:nvPr/>
        </p:nvGraphicFramePr>
        <p:xfrm>
          <a:off x="4038600" y="4648200"/>
          <a:ext cx="38322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11" imgW="1612900" imgH="304800" progId="Equation.DSMT4">
                  <p:embed/>
                </p:oleObj>
              </mc:Choice>
              <mc:Fallback>
                <p:oleObj name="Equation" r:id="rId11" imgW="1612900" imgH="304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48200"/>
                        <a:ext cx="383222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Text Box 14"/>
          <p:cNvSpPr txBox="1">
            <a:spLocks noChangeArrowheads="1"/>
          </p:cNvSpPr>
          <p:nvPr/>
        </p:nvSpPr>
        <p:spPr bwMode="auto">
          <a:xfrm>
            <a:off x="533400" y="55626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>
                <a:solidFill>
                  <a:srgbClr val="0000CC"/>
                </a:solidFill>
                <a:latin typeface="Times New Roman" pitchFamily="18" charset="0"/>
              </a:rPr>
              <a:t>Vnitřní konverse</a:t>
            </a:r>
          </a:p>
        </p:txBody>
      </p:sp>
      <p:graphicFrame>
        <p:nvGraphicFramePr>
          <p:cNvPr id="3086" name="Object 15"/>
          <p:cNvGraphicFramePr>
            <a:graphicFrameLocks noChangeAspect="1"/>
          </p:cNvGraphicFramePr>
          <p:nvPr/>
        </p:nvGraphicFramePr>
        <p:xfrm>
          <a:off x="4191000" y="5486400"/>
          <a:ext cx="3144838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13" imgW="1269449" imgH="291973" progId="Equation.DSMT4">
                  <p:embed/>
                </p:oleObj>
              </mc:Choice>
              <mc:Fallback>
                <p:oleObj name="Equation" r:id="rId13" imgW="1269449" imgH="29197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486400"/>
                        <a:ext cx="3144838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Aktivita dceřinného vzorku I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04800" y="12192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Z předchozích výsledků dostáváme</a:t>
            </a:r>
            <a:endParaRPr lang="cs-CZ" altLang="cs-CZ" sz="2400" i="1" baseline="-25000">
              <a:latin typeface="Times New Roman" pitchFamily="18" charset="0"/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914400" y="1828800"/>
          <a:ext cx="6902450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Equation" r:id="rId3" imgW="4356100" imgH="927100" progId="Equation.DSMT4">
                  <p:embed/>
                </p:oleObj>
              </mc:Choice>
              <mc:Fallback>
                <p:oleObj name="Equation" r:id="rId3" imgW="4356100" imgH="927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28800"/>
                        <a:ext cx="6902450" cy="146685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81000" y="3505200"/>
            <a:ext cx="832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Jiný vhodný tvar tohoto vztahu je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457200" y="4191000"/>
          <a:ext cx="8039100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5" imgW="5664200" imgH="876300" progId="Equation.DSMT4">
                  <p:embed/>
                </p:oleObj>
              </mc:Choice>
              <mc:Fallback>
                <p:oleObj name="Equation" r:id="rId5" imgW="5664200" imgH="876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191000"/>
                        <a:ext cx="8039100" cy="124301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Aktivita dceřinného vzorku II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04800" y="12192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Maximální hodnotu aktivity dostaneme z</a:t>
            </a:r>
            <a:endParaRPr lang="cs-CZ" altLang="cs-CZ" sz="2400" i="1" baseline="-25000">
              <a:latin typeface="Times New Roman" pitchFamily="18" charset="0"/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685800" y="1752600"/>
          <a:ext cx="7507288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3" imgW="4737100" imgH="825500" progId="Equation.DSMT4">
                  <p:embed/>
                </p:oleObj>
              </mc:Choice>
              <mc:Fallback>
                <p:oleObj name="Equation" r:id="rId3" imgW="4737100" imgH="825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752600"/>
                        <a:ext cx="7507288" cy="13049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81000" y="350520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V případě, že poločas rozpadu dceřinného vzorku je menší než poločas vzorku rodičovského (rodičovský: </a:t>
            </a:r>
            <a:r>
              <a:rPr lang="cs-CZ" altLang="cs-CZ" sz="2400" baseline="30000">
                <a:latin typeface="Times New Roman" pitchFamily="18" charset="0"/>
              </a:rPr>
              <a:t>99</a:t>
            </a:r>
            <a:r>
              <a:rPr lang="cs-CZ" altLang="cs-CZ" sz="2400">
                <a:latin typeface="Times New Roman" pitchFamily="18" charset="0"/>
              </a:rPr>
              <a:t>Mo na </a:t>
            </a:r>
            <a:r>
              <a:rPr lang="cs-CZ" altLang="cs-CZ" sz="2400" baseline="30000">
                <a:latin typeface="Times New Roman" pitchFamily="18" charset="0"/>
              </a:rPr>
              <a:t>99m</a:t>
            </a:r>
            <a:r>
              <a:rPr lang="cs-CZ" altLang="cs-CZ" sz="2400">
                <a:latin typeface="Times New Roman" pitchFamily="18" charset="0"/>
              </a:rPr>
              <a:t>Tc</a:t>
            </a:r>
            <a:r>
              <a:rPr lang="en-US" altLang="cs-CZ" sz="2400">
                <a:latin typeface="Times New Roman" pitchFamily="18" charset="0"/>
              </a:rPr>
              <a:t>*</a:t>
            </a:r>
            <a:r>
              <a:rPr lang="cs-CZ" altLang="cs-CZ" sz="2400">
                <a:latin typeface="Times New Roman" pitchFamily="18" charset="0"/>
              </a:rPr>
              <a:t>, dceřinný:</a:t>
            </a:r>
            <a:r>
              <a:rPr lang="en-US" altLang="cs-CZ" sz="2400">
                <a:latin typeface="Times New Roman" pitchFamily="18" charset="0"/>
              </a:rPr>
              <a:t> </a:t>
            </a:r>
            <a:r>
              <a:rPr lang="cs-CZ" altLang="cs-CZ" sz="2400" baseline="30000">
                <a:latin typeface="Times New Roman" pitchFamily="18" charset="0"/>
              </a:rPr>
              <a:t>99m</a:t>
            </a:r>
            <a:r>
              <a:rPr lang="cs-CZ" altLang="cs-CZ" sz="2400">
                <a:latin typeface="Times New Roman" pitchFamily="18" charset="0"/>
              </a:rPr>
              <a:t>Tc</a:t>
            </a:r>
            <a:r>
              <a:rPr lang="en-US" altLang="cs-CZ" sz="2400">
                <a:latin typeface="Times New Roman" pitchFamily="18" charset="0"/>
              </a:rPr>
              <a:t>* na </a:t>
            </a:r>
            <a:r>
              <a:rPr lang="cs-CZ" altLang="cs-CZ" sz="2400" baseline="30000">
                <a:latin typeface="Times New Roman" pitchFamily="18" charset="0"/>
              </a:rPr>
              <a:t>99</a:t>
            </a:r>
            <a:r>
              <a:rPr lang="en-US" altLang="cs-CZ" sz="2400">
                <a:latin typeface="Times New Roman" pitchFamily="18" charset="0"/>
              </a:rPr>
              <a:t>Tc</a:t>
            </a:r>
            <a:r>
              <a:rPr lang="cs-CZ" altLang="cs-CZ" sz="2400">
                <a:latin typeface="Times New Roman" pitchFamily="18" charset="0"/>
              </a:rPr>
              <a:t>) , dostáváme </a:t>
            </a:r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2362200" y="5105400"/>
          <a:ext cx="3479800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5" imgW="2451100" imgH="825500" progId="Equation.DSMT4">
                  <p:embed/>
                </p:oleObj>
              </mc:Choice>
              <mc:Fallback>
                <p:oleObj name="Equation" r:id="rId5" imgW="24511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05400"/>
                        <a:ext cx="3479800" cy="11715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Aktivita dceřinného vzorku III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04800" y="12192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Závislosti</a:t>
            </a:r>
            <a:r>
              <a:rPr lang="en-US" altLang="cs-CZ" sz="2400">
                <a:latin typeface="Times New Roman" pitchFamily="18" charset="0"/>
              </a:rPr>
              <a:t> R</a:t>
            </a:r>
            <a:r>
              <a:rPr lang="en-US" altLang="cs-CZ" sz="2400" baseline="-25000">
                <a:latin typeface="Times New Roman" pitchFamily="18" charset="0"/>
              </a:rPr>
              <a:t>D</a:t>
            </a:r>
            <a:r>
              <a:rPr lang="cs-CZ" altLang="cs-CZ" sz="2400">
                <a:latin typeface="Times New Roman" pitchFamily="18" charset="0"/>
              </a:rPr>
              <a:t>/R</a:t>
            </a:r>
            <a:r>
              <a:rPr lang="cs-CZ" altLang="cs-CZ" sz="2400" baseline="-25000">
                <a:latin typeface="Times New Roman" pitchFamily="18" charset="0"/>
              </a:rPr>
              <a:t>P</a:t>
            </a:r>
            <a:r>
              <a:rPr lang="cs-CZ" altLang="cs-CZ" sz="2400">
                <a:latin typeface="Times New Roman" pitchFamily="18" charset="0"/>
              </a:rPr>
              <a:t> p</a:t>
            </a:r>
            <a:r>
              <a:rPr lang="en-US" altLang="cs-CZ" sz="2400">
                <a:latin typeface="Times New Roman" pitchFamily="18" charset="0"/>
              </a:rPr>
              <a:t>ro hodnoty</a:t>
            </a:r>
            <a:r>
              <a:rPr lang="cs-CZ" altLang="cs-CZ" sz="2400">
                <a:latin typeface="Times New Roman" pitchFamily="18" charset="0"/>
              </a:rPr>
              <a:t>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altLang="cs-CZ" sz="2400" baseline="-25000">
                <a:latin typeface="Times New Roman" pitchFamily="18" charset="0"/>
              </a:rPr>
              <a:t>PD</a:t>
            </a:r>
            <a:r>
              <a:rPr lang="cs-CZ" altLang="cs-CZ" sz="2400">
                <a:latin typeface="Times New Roman" pitchFamily="18" charset="0"/>
              </a:rPr>
              <a:t>/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altLang="cs-CZ" sz="2400" baseline="-25000">
                <a:latin typeface="Times New Roman" pitchFamily="18" charset="0"/>
              </a:rPr>
              <a:t>DG </a:t>
            </a:r>
            <a:r>
              <a:rPr lang="en-US" altLang="cs-CZ" sz="2400">
                <a:latin typeface="Times New Roman" pitchFamily="18" charset="0"/>
              </a:rPr>
              <a:t>1</a:t>
            </a:r>
            <a:r>
              <a:rPr lang="cs-CZ" altLang="cs-CZ" sz="2400">
                <a:latin typeface="Times New Roman" pitchFamily="18" charset="0"/>
              </a:rPr>
              <a:t>/2</a:t>
            </a:r>
            <a:r>
              <a:rPr lang="en-US" altLang="cs-CZ" sz="2400">
                <a:latin typeface="Times New Roman" pitchFamily="18" charset="0"/>
              </a:rPr>
              <a:t> (modr</a:t>
            </a:r>
            <a:r>
              <a:rPr lang="cs-CZ" altLang="cs-CZ" sz="2400">
                <a:latin typeface="Times New Roman" pitchFamily="18" charset="0"/>
              </a:rPr>
              <a:t>á), </a:t>
            </a:r>
            <a:r>
              <a:rPr lang="en-US" altLang="cs-CZ" sz="2400">
                <a:latin typeface="Times New Roman" pitchFamily="18" charset="0"/>
              </a:rPr>
              <a:t>1/5</a:t>
            </a:r>
            <a:r>
              <a:rPr lang="cs-CZ" altLang="cs-CZ" sz="2400">
                <a:latin typeface="Times New Roman" pitchFamily="18" charset="0"/>
              </a:rPr>
              <a:t> (žlutá) a 1/10 (červená) na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altLang="cs-CZ" sz="2400" baseline="-25000">
                <a:latin typeface="Times New Roman" pitchFamily="18" charset="0"/>
              </a:rPr>
              <a:t>DG</a:t>
            </a:r>
            <a:r>
              <a:rPr lang="cs-CZ" altLang="cs-CZ" sz="2400">
                <a:latin typeface="Times New Roman" pitchFamily="18" charset="0"/>
              </a:rPr>
              <a:t>.t</a:t>
            </a:r>
            <a:endParaRPr lang="cs-CZ" altLang="cs-CZ" sz="2400" baseline="-25000">
              <a:latin typeface="Times New Roman" pitchFamily="18" charset="0"/>
            </a:endParaRPr>
          </a:p>
        </p:txBody>
      </p:sp>
      <p:graphicFrame>
        <p:nvGraphicFramePr>
          <p:cNvPr id="23556" name="Object 8"/>
          <p:cNvGraphicFramePr>
            <a:graphicFrameLocks noChangeAspect="1"/>
          </p:cNvGraphicFramePr>
          <p:nvPr/>
        </p:nvGraphicFramePr>
        <p:xfrm>
          <a:off x="5105400" y="3124200"/>
          <a:ext cx="3840163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5" name="Equation" r:id="rId3" imgW="2705100" imgH="825500" progId="Equation.DSMT4">
                  <p:embed/>
                </p:oleObj>
              </mc:Choice>
              <mc:Fallback>
                <p:oleObj name="Equation" r:id="rId3" imgW="2705100" imgH="825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124200"/>
                        <a:ext cx="3840163" cy="11715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4"/>
          <a:stretch>
            <a:fillRect/>
          </a:stretch>
        </p:blipFill>
        <p:spPr bwMode="auto">
          <a:xfrm>
            <a:off x="381000" y="2286000"/>
            <a:ext cx="4572000" cy="421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Aktivace v reaktoru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04800" y="10668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V reaktoru ozařuje neutronový svazek vzorek stabilního nuklidu, jadernou reakcí se vytváří požadovaný radioaktivní nuklid</a:t>
            </a:r>
            <a:endParaRPr lang="cs-CZ" altLang="cs-CZ" sz="2400" i="1" baseline="-25000">
              <a:latin typeface="Times New Roman" pitchFamily="18" charset="0"/>
            </a:endParaRPr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381000" y="2590800"/>
            <a:ext cx="832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Počet jader stabilního nuklidu se opět řídí zákonem</a:t>
            </a:r>
          </a:p>
        </p:txBody>
      </p:sp>
      <p:graphicFrame>
        <p:nvGraphicFramePr>
          <p:cNvPr id="24581" name="Object 7"/>
          <p:cNvGraphicFramePr>
            <a:graphicFrameLocks noChangeAspect="1"/>
          </p:cNvGraphicFramePr>
          <p:nvPr/>
        </p:nvGraphicFramePr>
        <p:xfrm>
          <a:off x="2209800" y="1981200"/>
          <a:ext cx="33194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Equation" r:id="rId3" imgW="1397000" imgH="292100" progId="Equation.DSMT4">
                  <p:embed/>
                </p:oleObj>
              </mc:Choice>
              <mc:Fallback>
                <p:oleObj name="Equation" r:id="rId3" imgW="1397000" imgH="292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81200"/>
                        <a:ext cx="33194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8"/>
          <p:cNvGraphicFramePr>
            <a:graphicFrameLocks noChangeAspect="1"/>
          </p:cNvGraphicFramePr>
          <p:nvPr/>
        </p:nvGraphicFramePr>
        <p:xfrm>
          <a:off x="3200400" y="3200400"/>
          <a:ext cx="174148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7" name="Equation" r:id="rId5" imgW="1828800" imgH="939800" progId="Equation.DSMT4">
                  <p:embed/>
                </p:oleObj>
              </mc:Choice>
              <mc:Fallback>
                <p:oleObj name="Equation" r:id="rId5" imgW="1828800" imgH="939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200400"/>
                        <a:ext cx="1741488" cy="8921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Text Box 9"/>
          <p:cNvSpPr txBox="1">
            <a:spLocks noChangeArrowheads="1"/>
          </p:cNvSpPr>
          <p:nvPr/>
        </p:nvSpPr>
        <p:spPr bwMode="auto">
          <a:xfrm>
            <a:off x="304800" y="4191000"/>
            <a:ext cx="83978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Konstanta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altLang="cs-CZ" sz="2400">
                <a:latin typeface="Times New Roman" pitchFamily="18" charset="0"/>
              </a:rPr>
              <a:t> je v tomto případě součinem hustoty toku neutronů </a:t>
            </a:r>
            <a:r>
              <a:rPr lang="cs-CZ" altLang="cs-CZ" sz="2400" i="1">
                <a:latin typeface="Times New Roman" pitchFamily="18" charset="0"/>
              </a:rPr>
              <a:t>j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a účinného průřezu reakce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cs-CZ" altLang="cs-CZ" sz="2400">
                <a:latin typeface="Times New Roman" pitchFamily="18" charset="0"/>
              </a:rPr>
              <a:t>, tj. plošku, která ukazuje jak velkou překážku tvoří při dané reakci jádro  dopadajícím neutronům (rozměry veličin jsou </a:t>
            </a:r>
            <a:r>
              <a:rPr lang="en-US" altLang="cs-CZ" sz="2400">
                <a:latin typeface="Times New Roman" pitchFamily="18" charset="0"/>
              </a:rPr>
              <a:t>[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altLang="cs-CZ" sz="2400">
                <a:latin typeface="Times New Roman" pitchFamily="18" charset="0"/>
                <a:cs typeface="Times New Roman" pitchFamily="18" charset="0"/>
              </a:rPr>
              <a:t>]=s</a:t>
            </a:r>
            <a:r>
              <a:rPr lang="en-US" altLang="cs-CZ" sz="2400" baseline="3000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altLang="cs-CZ" sz="2400">
                <a:latin typeface="Times New Roman" pitchFamily="18" charset="0"/>
                <a:cs typeface="Times New Roman" pitchFamily="18" charset="0"/>
              </a:rPr>
              <a:t>, [j]=m</a:t>
            </a:r>
            <a:r>
              <a:rPr lang="en-US" altLang="cs-CZ" sz="2400" baseline="3000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altLang="cs-CZ" sz="24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cs-CZ" sz="2400" baseline="3000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altLang="cs-CZ" sz="2400">
                <a:latin typeface="Times New Roman" pitchFamily="18" charset="0"/>
                <a:cs typeface="Times New Roman" pitchFamily="18" charset="0"/>
              </a:rPr>
              <a:t>, [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altLang="cs-CZ" sz="2400">
                <a:latin typeface="Times New Roman" pitchFamily="18" charset="0"/>
                <a:cs typeface="Times New Roman" pitchFamily="18" charset="0"/>
              </a:rPr>
              <a:t>]=m</a:t>
            </a:r>
            <a:r>
              <a:rPr lang="en-US" altLang="cs-CZ" sz="2400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cs-CZ" altLang="cs-CZ" sz="2400" baseline="30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584" name="Object 10"/>
          <p:cNvGraphicFramePr>
            <a:graphicFrameLocks noChangeAspect="1"/>
          </p:cNvGraphicFramePr>
          <p:nvPr/>
        </p:nvGraphicFramePr>
        <p:xfrm>
          <a:off x="3276600" y="5943600"/>
          <a:ext cx="1350963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8" name="Equation" r:id="rId7" imgW="1180588" imgH="520474" progId="Equation.DSMT4">
                  <p:embed/>
                </p:oleObj>
              </mc:Choice>
              <mc:Fallback>
                <p:oleObj name="Equation" r:id="rId7" imgW="1180588" imgH="520474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943600"/>
                        <a:ext cx="1350963" cy="5937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P</a:t>
            </a:r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říklad s kobaltem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04800" y="1066800"/>
            <a:ext cx="8610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V reaktoru ozařuje neutronový svazek vzorek </a:t>
            </a:r>
            <a:r>
              <a:rPr lang="cs-CZ" altLang="cs-CZ" sz="2400" baseline="30000">
                <a:latin typeface="Times New Roman" pitchFamily="18" charset="0"/>
              </a:rPr>
              <a:t>59</a:t>
            </a:r>
            <a:r>
              <a:rPr lang="cs-CZ" altLang="cs-CZ" sz="2400">
                <a:latin typeface="Times New Roman" pitchFamily="18" charset="0"/>
              </a:rPr>
              <a:t>Co hmotnosti m=1 g, jadernou reakcí se vytváří radioaktivní nuklid </a:t>
            </a:r>
            <a:r>
              <a:rPr lang="cs-CZ" altLang="cs-CZ" sz="2400" baseline="30000">
                <a:latin typeface="Times New Roman" pitchFamily="18" charset="0"/>
              </a:rPr>
              <a:t>60</a:t>
            </a:r>
            <a:r>
              <a:rPr lang="cs-CZ" altLang="cs-CZ" sz="2400">
                <a:latin typeface="Times New Roman" pitchFamily="18" charset="0"/>
              </a:rPr>
              <a:t>Co. Účinný průřez je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cs-CZ" altLang="cs-CZ" sz="2400">
                <a:latin typeface="Times New Roman" pitchFamily="18" charset="0"/>
              </a:rPr>
              <a:t>=35 barn (barn=10</a:t>
            </a:r>
            <a:r>
              <a:rPr lang="en-US" altLang="cs-CZ" sz="2400" baseline="30000">
                <a:latin typeface="Times New Roman" pitchFamily="18" charset="0"/>
              </a:rPr>
              <a:t>-24</a:t>
            </a:r>
            <a:r>
              <a:rPr lang="en-US" altLang="cs-CZ" sz="2400">
                <a:latin typeface="Times New Roman" pitchFamily="18" charset="0"/>
              </a:rPr>
              <a:t> cm</a:t>
            </a:r>
            <a:r>
              <a:rPr lang="en-US" altLang="cs-CZ" sz="2400" baseline="30000">
                <a:latin typeface="Times New Roman" pitchFamily="18" charset="0"/>
              </a:rPr>
              <a:t>2</a:t>
            </a:r>
            <a:r>
              <a:rPr lang="en-US" altLang="cs-CZ" sz="2400">
                <a:latin typeface="Times New Roman" pitchFamily="18" charset="0"/>
              </a:rPr>
              <a:t>), neutronov</a:t>
            </a:r>
            <a:r>
              <a:rPr lang="cs-CZ" altLang="cs-CZ" sz="2400">
                <a:latin typeface="Times New Roman" pitchFamily="18" charset="0"/>
              </a:rPr>
              <a:t>ý tok je </a:t>
            </a:r>
            <a:r>
              <a:rPr lang="cs-CZ" altLang="cs-CZ" sz="2400" i="1">
                <a:latin typeface="Times New Roman" pitchFamily="18" charset="0"/>
              </a:rPr>
              <a:t>j</a:t>
            </a:r>
            <a:r>
              <a:rPr lang="cs-CZ" altLang="cs-CZ" sz="2400">
                <a:latin typeface="Times New Roman" pitchFamily="18" charset="0"/>
              </a:rPr>
              <a:t>=10</a:t>
            </a:r>
            <a:r>
              <a:rPr lang="cs-CZ" altLang="cs-CZ" sz="2400" baseline="30000">
                <a:latin typeface="Times New Roman" pitchFamily="18" charset="0"/>
              </a:rPr>
              <a:t>13</a:t>
            </a:r>
            <a:r>
              <a:rPr lang="cs-CZ" altLang="cs-CZ" sz="2400">
                <a:latin typeface="Times New Roman" pitchFamily="18" charset="0"/>
              </a:rPr>
              <a:t> c</a:t>
            </a:r>
            <a:r>
              <a:rPr lang="en-US" altLang="cs-CZ" sz="24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cs-CZ" sz="2400" baseline="3000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altLang="cs-CZ" sz="24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cs-CZ" sz="2400" baseline="3000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cs-CZ" altLang="cs-CZ" sz="2400" baseline="30000">
                <a:latin typeface="Times New Roman" pitchFamily="18" charset="0"/>
              </a:rPr>
              <a:t>. </a:t>
            </a:r>
            <a:r>
              <a:rPr lang="cs-CZ" altLang="cs-CZ" sz="2400">
                <a:latin typeface="Times New Roman" pitchFamily="18" charset="0"/>
              </a:rPr>
              <a:t>Poločas rozpadu </a:t>
            </a:r>
            <a:r>
              <a:rPr lang="cs-CZ" altLang="cs-CZ" sz="2400" baseline="30000">
                <a:latin typeface="Times New Roman" pitchFamily="18" charset="0"/>
              </a:rPr>
              <a:t>60</a:t>
            </a:r>
            <a:r>
              <a:rPr lang="cs-CZ" altLang="cs-CZ" sz="2400">
                <a:latin typeface="Times New Roman" pitchFamily="18" charset="0"/>
              </a:rPr>
              <a:t>Co na </a:t>
            </a:r>
            <a:r>
              <a:rPr lang="cs-CZ" altLang="cs-CZ" sz="2400" baseline="30000">
                <a:latin typeface="Times New Roman" pitchFamily="18" charset="0"/>
              </a:rPr>
              <a:t>60</a:t>
            </a:r>
            <a:r>
              <a:rPr lang="cs-CZ" altLang="cs-CZ" sz="2400">
                <a:latin typeface="Times New Roman" pitchFamily="18" charset="0"/>
              </a:rPr>
              <a:t>Ni</a:t>
            </a:r>
            <a:r>
              <a:rPr lang="en-US" altLang="cs-CZ" sz="2400">
                <a:latin typeface="Times New Roman" pitchFamily="18" charset="0"/>
              </a:rPr>
              <a:t>* je </a:t>
            </a:r>
            <a:r>
              <a:rPr lang="cs-CZ" altLang="cs-CZ" sz="2400">
                <a:latin typeface="Times New Roman" pitchFamily="18" charset="0"/>
              </a:rPr>
              <a:t>T</a:t>
            </a:r>
            <a:r>
              <a:rPr lang="cs-CZ" altLang="cs-CZ" sz="2400" baseline="-25000">
                <a:latin typeface="Times New Roman" pitchFamily="18" charset="0"/>
              </a:rPr>
              <a:t>1/2</a:t>
            </a:r>
            <a:r>
              <a:rPr lang="cs-CZ" altLang="cs-CZ" sz="2400">
                <a:latin typeface="Times New Roman" pitchFamily="18" charset="0"/>
              </a:rPr>
              <a:t>=</a:t>
            </a:r>
            <a:r>
              <a:rPr lang="en-US" altLang="cs-CZ" sz="2400">
                <a:latin typeface="Times New Roman" pitchFamily="18" charset="0"/>
              </a:rPr>
              <a:t>5,27</a:t>
            </a:r>
            <a:r>
              <a:rPr lang="cs-CZ" altLang="cs-CZ" sz="2400">
                <a:latin typeface="Times New Roman" pitchFamily="18" charset="0"/>
              </a:rPr>
              <a:t> roků, vyzáření dvou fotonů </a:t>
            </a:r>
            <a:r>
              <a:rPr lang="cs-CZ" altLang="cs-CZ" sz="240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cs-CZ" altLang="cs-CZ" sz="2400">
                <a:latin typeface="Times New Roman" pitchFamily="18" charset="0"/>
              </a:rPr>
              <a:t> záření při přechodu </a:t>
            </a:r>
            <a:r>
              <a:rPr lang="cs-CZ" altLang="cs-CZ" sz="2400" baseline="30000">
                <a:latin typeface="Times New Roman" pitchFamily="18" charset="0"/>
              </a:rPr>
              <a:t>60</a:t>
            </a:r>
            <a:r>
              <a:rPr lang="cs-CZ" altLang="cs-CZ" sz="2400">
                <a:latin typeface="Times New Roman" pitchFamily="18" charset="0"/>
              </a:rPr>
              <a:t>Ni</a:t>
            </a:r>
            <a:r>
              <a:rPr lang="en-US" altLang="cs-CZ" sz="2400">
                <a:latin typeface="Times New Roman" pitchFamily="18" charset="0"/>
              </a:rPr>
              <a:t>* </a:t>
            </a:r>
            <a:r>
              <a:rPr lang="cs-CZ" altLang="cs-CZ" sz="2400">
                <a:latin typeface="Times New Roman" pitchFamily="18" charset="0"/>
              </a:rPr>
              <a:t>na </a:t>
            </a:r>
            <a:r>
              <a:rPr lang="cs-CZ" altLang="cs-CZ" sz="2400" baseline="30000">
                <a:latin typeface="Times New Roman" pitchFamily="18" charset="0"/>
              </a:rPr>
              <a:t>60</a:t>
            </a:r>
            <a:r>
              <a:rPr lang="cs-CZ" altLang="cs-CZ" sz="2400">
                <a:latin typeface="Times New Roman" pitchFamily="18" charset="0"/>
              </a:rPr>
              <a:t>Ni následuje v zanedbatelně krátké době.</a:t>
            </a:r>
          </a:p>
        </p:txBody>
      </p:sp>
      <p:graphicFrame>
        <p:nvGraphicFramePr>
          <p:cNvPr id="25604" name="Object 6"/>
          <p:cNvGraphicFramePr>
            <a:graphicFrameLocks noChangeAspect="1"/>
          </p:cNvGraphicFramePr>
          <p:nvPr/>
        </p:nvGraphicFramePr>
        <p:xfrm>
          <a:off x="862013" y="3352800"/>
          <a:ext cx="15748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2" name="Equation" r:id="rId3" imgW="1688367" imgH="863225" progId="Equation.DSMT4">
                  <p:embed/>
                </p:oleObj>
              </mc:Choice>
              <mc:Fallback>
                <p:oleObj name="Equation" r:id="rId3" imgW="1688367" imgH="86322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3352800"/>
                        <a:ext cx="1574800" cy="8016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8"/>
          <p:cNvGraphicFramePr>
            <a:graphicFrameLocks noChangeAspect="1"/>
          </p:cNvGraphicFramePr>
          <p:nvPr/>
        </p:nvGraphicFramePr>
        <p:xfrm>
          <a:off x="838200" y="4343400"/>
          <a:ext cx="161607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3" name="Equation" r:id="rId5" imgW="1435100" imgH="520700" progId="Equation.DSMT4">
                  <p:embed/>
                </p:oleObj>
              </mc:Choice>
              <mc:Fallback>
                <p:oleObj name="Equation" r:id="rId5" imgW="1435100" imgH="520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343400"/>
                        <a:ext cx="1616075" cy="5857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9"/>
          <p:cNvGraphicFramePr>
            <a:graphicFrameLocks noChangeAspect="1"/>
          </p:cNvGraphicFramePr>
          <p:nvPr/>
        </p:nvGraphicFramePr>
        <p:xfrm>
          <a:off x="2836863" y="3352800"/>
          <a:ext cx="360680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4" name="Equation" r:id="rId7" imgW="3784600" imgH="901700" progId="Equation.DSMT4">
                  <p:embed/>
                </p:oleObj>
              </mc:Choice>
              <mc:Fallback>
                <p:oleObj name="Equation" r:id="rId7" imgW="3784600" imgH="901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863" y="3352800"/>
                        <a:ext cx="3606800" cy="855663"/>
                      </a:xfrm>
                      <a:prstGeom prst="rect">
                        <a:avLst/>
                      </a:prstGeom>
                      <a:solidFill>
                        <a:srgbClr val="00CC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10"/>
          <p:cNvGraphicFramePr>
            <a:graphicFrameLocks noChangeAspect="1"/>
          </p:cNvGraphicFramePr>
          <p:nvPr/>
        </p:nvGraphicFramePr>
        <p:xfrm>
          <a:off x="2819400" y="4267200"/>
          <a:ext cx="6149975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5" name="Equation" r:id="rId9" imgW="5016500" imgH="546100" progId="Equation.DSMT4">
                  <p:embed/>
                </p:oleObj>
              </mc:Choice>
              <mc:Fallback>
                <p:oleObj name="Equation" r:id="rId9" imgW="5016500" imgH="546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267200"/>
                        <a:ext cx="6149975" cy="668338"/>
                      </a:xfrm>
                      <a:prstGeom prst="rect">
                        <a:avLst/>
                      </a:prstGeom>
                      <a:solidFill>
                        <a:srgbClr val="00CC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11"/>
          <p:cNvGraphicFramePr>
            <a:graphicFrameLocks noChangeAspect="1"/>
          </p:cNvGraphicFramePr>
          <p:nvPr/>
        </p:nvGraphicFramePr>
        <p:xfrm>
          <a:off x="801688" y="5116513"/>
          <a:ext cx="167005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6" name="Equation" r:id="rId11" imgW="1459866" imgH="990170" progId="Equation.DSMT4">
                  <p:embed/>
                </p:oleObj>
              </mc:Choice>
              <mc:Fallback>
                <p:oleObj name="Equation" r:id="rId11" imgW="1459866" imgH="99017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8" y="5116513"/>
                        <a:ext cx="1670050" cy="11303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12"/>
          <p:cNvGraphicFramePr>
            <a:graphicFrameLocks noChangeAspect="1"/>
          </p:cNvGraphicFramePr>
          <p:nvPr/>
        </p:nvGraphicFramePr>
        <p:xfrm>
          <a:off x="2819400" y="5105400"/>
          <a:ext cx="5997575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7" name="Equation" r:id="rId13" imgW="5245100" imgH="939800" progId="Equation.DSMT4">
                  <p:embed/>
                </p:oleObj>
              </mc:Choice>
              <mc:Fallback>
                <p:oleObj name="Equation" r:id="rId13" imgW="5245100" imgH="939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105400"/>
                        <a:ext cx="5997575" cy="1071563"/>
                      </a:xfrm>
                      <a:prstGeom prst="rect">
                        <a:avLst/>
                      </a:prstGeom>
                      <a:solidFill>
                        <a:srgbClr val="00CC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Nejčastěji užívané radionuklidy</a:t>
            </a:r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 I</a:t>
            </a:r>
            <a:endParaRPr lang="cs-CZ" altLang="cs-CZ" sz="320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581400" y="12192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cs-CZ" altLang="cs-CZ" sz="2800" b="1">
                <a:solidFill>
                  <a:srgbClr val="FF3300"/>
                </a:solidFill>
                <a:latin typeface="Times New Roman" pitchFamily="18" charset="0"/>
              </a:rPr>
              <a:t>  rozpad</a:t>
            </a:r>
          </a:p>
        </p:txBody>
      </p:sp>
      <p:graphicFrame>
        <p:nvGraphicFramePr>
          <p:cNvPr id="181299" name="Group 51"/>
          <p:cNvGraphicFramePr>
            <a:graphicFrameLocks noGrp="1"/>
          </p:cNvGraphicFramePr>
          <p:nvPr/>
        </p:nvGraphicFramePr>
        <p:xfrm>
          <a:off x="1447800" y="2057400"/>
          <a:ext cx="6324600" cy="4235451"/>
        </p:xfrm>
        <a:graphic>
          <a:graphicData uri="http://schemas.openxmlformats.org/drawingml/2006/table">
            <a:tbl>
              <a:tblPr/>
              <a:tblGrid>
                <a:gridCol w="3162300"/>
                <a:gridCol w="1422400"/>
                <a:gridCol w="1739900"/>
              </a:tblGrid>
              <a:tr h="8229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nuklid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 </a:t>
                      </a:r>
                      <a:r>
                        <a:rPr kumimoji="0" lang="cs-CZ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1/2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nergie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[keV]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Jód I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- 123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13,3 h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7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Jód I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- 131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8,04 d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364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7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Jód I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-125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 d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1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Thallium Tl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- 201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73 h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135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7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Technecium Tc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–99m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h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140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Nejčastěji užívané radionuklidy</a:t>
            </a:r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 II</a:t>
            </a:r>
            <a:endParaRPr lang="cs-CZ" altLang="cs-CZ" sz="320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124200" y="14478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altLang="cs-CZ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cs-CZ" altLang="cs-CZ" sz="2800" b="1">
                <a:solidFill>
                  <a:srgbClr val="FF3300"/>
                </a:solidFill>
                <a:latin typeface="Times New Roman" pitchFamily="18" charset="0"/>
              </a:rPr>
              <a:t>  rozpad</a:t>
            </a:r>
          </a:p>
        </p:txBody>
      </p:sp>
      <p:graphicFrame>
        <p:nvGraphicFramePr>
          <p:cNvPr id="182308" name="Group 36"/>
          <p:cNvGraphicFramePr>
            <a:graphicFrameLocks noGrp="1"/>
          </p:cNvGraphicFramePr>
          <p:nvPr/>
        </p:nvGraphicFramePr>
        <p:xfrm>
          <a:off x="1447800" y="2590800"/>
          <a:ext cx="6324600" cy="2249493"/>
        </p:xfrm>
        <a:graphic>
          <a:graphicData uri="http://schemas.openxmlformats.org/drawingml/2006/table">
            <a:tbl>
              <a:tblPr/>
              <a:tblGrid>
                <a:gridCol w="3162300"/>
                <a:gridCol w="1422400"/>
                <a:gridCol w="1739900"/>
              </a:tblGrid>
              <a:tr h="896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nuklid</a:t>
                      </a: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  <a:r>
                        <a:rPr kumimoji="0" lang="cs-CZ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1/2</a:t>
                      </a:r>
                      <a:endParaRPr kumimoji="0" lang="en-US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[minut]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nergie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[keV]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59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Fluor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- 18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202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5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Kysl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ík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- 15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696</a:t>
                      </a: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86138" y="326571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dirty="0" smtClean="0">
                <a:solidFill>
                  <a:srgbClr val="0000CC"/>
                </a:solidFill>
                <a:latin typeface="Times New Roman" pitchFamily="18" charset="0"/>
              </a:rPr>
              <a:t>Srovnání radiační a tepelné zátěže</a:t>
            </a:r>
          </a:p>
        </p:txBody>
      </p:sp>
      <p:sp>
        <p:nvSpPr>
          <p:cNvPr id="28675" name="TextovéPole 2"/>
          <p:cNvSpPr txBox="1">
            <a:spLocks noChangeArrowheads="1"/>
          </p:cNvSpPr>
          <p:nvPr/>
        </p:nvSpPr>
        <p:spPr bwMode="auto">
          <a:xfrm>
            <a:off x="230627" y="980728"/>
            <a:ext cx="846112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None/>
            </a:pPr>
            <a:r>
              <a:rPr lang="cs-CZ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Uvedli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jsme, že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dávka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záření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pohlcena v těle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smrtelná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polovinu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zasažených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osob. Jestliže by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byla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energie obsažená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této dávce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pohlcena ve formě tepla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kolik by se zvyšila teplota těla?</a:t>
            </a:r>
            <a:endParaRPr lang="cs-CZ" altLang="cs-CZ" sz="20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cs-CZ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Rozvaha</a:t>
            </a:r>
            <a:r>
              <a:rPr lang="cs-C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Pohlcená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energie </a:t>
            </a:r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souvisí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nárůstem teploty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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podle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rovnice</a:t>
            </a:r>
            <a:endParaRPr lang="cs-CZ" altLang="cs-CZ" sz="2000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60688" y="2924944"/>
            <a:ext cx="87129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l-PL" sz="2000" dirty="0" smtClean="0">
                <a:cs typeface="Times New Roman" panose="02020603050405020304" pitchFamily="18" charset="0"/>
              </a:rPr>
              <a:t>kde</a:t>
            </a:r>
            <a:r>
              <a:rPr lang="pl-PL" sz="2000" i="1" dirty="0" smtClean="0">
                <a:cs typeface="Times New Roman" panose="02020603050405020304" pitchFamily="18" charset="0"/>
              </a:rPr>
              <a:t> m</a:t>
            </a:r>
            <a:r>
              <a:rPr lang="pl-PL" sz="2000" dirty="0" smtClean="0">
                <a:cs typeface="Times New Roman" panose="02020603050405020304" pitchFamily="18" charset="0"/>
              </a:rPr>
              <a:t> </a:t>
            </a:r>
            <a:r>
              <a:rPr lang="pl-PL" sz="2000" dirty="0">
                <a:cs typeface="Times New Roman" panose="02020603050405020304" pitchFamily="18" charset="0"/>
              </a:rPr>
              <a:t>je hmotnost </a:t>
            </a:r>
            <a:r>
              <a:rPr lang="pl-PL" sz="2000" dirty="0" smtClean="0">
                <a:cs typeface="Times New Roman" panose="02020603050405020304" pitchFamily="18" charset="0"/>
              </a:rPr>
              <a:t>materiálu, </a:t>
            </a:r>
            <a:r>
              <a:rPr lang="cs-CZ" sz="2000" dirty="0" smtClean="0">
                <a:cs typeface="Times New Roman" panose="02020603050405020304" pitchFamily="18" charset="0"/>
              </a:rPr>
              <a:t>v </a:t>
            </a:r>
            <a:r>
              <a:rPr lang="cs-CZ" sz="2000" dirty="0">
                <a:cs typeface="Times New Roman" panose="02020603050405020304" pitchFamily="18" charset="0"/>
              </a:rPr>
              <a:t>němž byla energie pohlcena, a </a:t>
            </a:r>
            <a:r>
              <a:rPr lang="cs-CZ" sz="2000" i="1" dirty="0" smtClean="0">
                <a:cs typeface="Times New Roman" panose="02020603050405020304" pitchFamily="18" charset="0"/>
              </a:rPr>
              <a:t>C</a:t>
            </a:r>
            <a:r>
              <a:rPr lang="cs-CZ" sz="2000" dirty="0" smtClean="0">
                <a:cs typeface="Times New Roman" panose="02020603050405020304" pitchFamily="18" charset="0"/>
              </a:rPr>
              <a:t> </a:t>
            </a:r>
            <a:r>
              <a:rPr lang="cs-CZ" sz="2000" dirty="0">
                <a:cs typeface="Times New Roman" panose="02020603050405020304" pitchFamily="18" charset="0"/>
              </a:rPr>
              <a:t>je </a:t>
            </a:r>
            <a:r>
              <a:rPr lang="cs-CZ" sz="2000" dirty="0" smtClean="0">
                <a:cs typeface="Times New Roman" panose="02020603050405020304" pitchFamily="18" charset="0"/>
              </a:rPr>
              <a:t>měrná tepelná kapacita tohoto materiálu </a:t>
            </a:r>
            <a:r>
              <a:rPr lang="cs-CZ" sz="2000" dirty="0">
                <a:cs typeface="Times New Roman" panose="02020603050405020304" pitchFamily="18" charset="0"/>
              </a:rPr>
              <a:t>(v našem </a:t>
            </a:r>
            <a:r>
              <a:rPr lang="cs-CZ" sz="2000" dirty="0" smtClean="0">
                <a:cs typeface="Times New Roman" panose="02020603050405020304" pitchFamily="18" charset="0"/>
              </a:rPr>
              <a:t>případě lidského </a:t>
            </a:r>
            <a:r>
              <a:rPr lang="cs-CZ" sz="2000" dirty="0">
                <a:cs typeface="Times New Roman" panose="02020603050405020304" pitchFamily="18" charset="0"/>
              </a:rPr>
              <a:t>těla</a:t>
            </a:r>
            <a:r>
              <a:rPr lang="cs-CZ" sz="2000" dirty="0" smtClean="0">
                <a:cs typeface="Times New Roman" panose="02020603050405020304" pitchFamily="18" charset="0"/>
              </a:rPr>
              <a:t>). (</a:t>
            </a:r>
            <a:r>
              <a:rPr lang="cs-CZ" sz="2000" dirty="0">
                <a:cs typeface="Times New Roman" panose="02020603050405020304" pitchFamily="18" charset="0"/>
              </a:rPr>
              <a:t>2) </a:t>
            </a:r>
            <a:r>
              <a:rPr lang="cs-CZ" sz="2000" dirty="0" smtClean="0">
                <a:cs typeface="Times New Roman" panose="02020603050405020304" pitchFamily="18" charset="0"/>
              </a:rPr>
              <a:t>Pohlcená </a:t>
            </a:r>
            <a:r>
              <a:rPr lang="pl-PL" sz="2000" dirty="0" smtClean="0">
                <a:cs typeface="Times New Roman" panose="02020603050405020304" pitchFamily="18" charset="0"/>
              </a:rPr>
              <a:t>dávka </a:t>
            </a:r>
            <a:r>
              <a:rPr lang="pl-PL" sz="2000" dirty="0">
                <a:cs typeface="Times New Roman" panose="02020603050405020304" pitchFamily="18" charset="0"/>
              </a:rPr>
              <a:t>3 Gy </a:t>
            </a:r>
            <a:r>
              <a:rPr lang="pl-PL" sz="2000" dirty="0" smtClean="0">
                <a:cs typeface="Times New Roman" panose="02020603050405020304" pitchFamily="18" charset="0"/>
              </a:rPr>
              <a:t>odpovídá </a:t>
            </a:r>
            <a:r>
              <a:rPr lang="pl-PL" sz="2000" dirty="0">
                <a:cs typeface="Times New Roman" panose="02020603050405020304" pitchFamily="18" charset="0"/>
              </a:rPr>
              <a:t>energii na jednotku </a:t>
            </a:r>
            <a:r>
              <a:rPr lang="pl-PL" sz="2000" dirty="0" smtClean="0">
                <a:cs typeface="Times New Roman" panose="02020603050405020304" pitchFamily="18" charset="0"/>
              </a:rPr>
              <a:t>hmotnosti </a:t>
            </a:r>
            <a:r>
              <a:rPr lang="cs-CZ" sz="2000" dirty="0" smtClean="0">
                <a:cs typeface="Times New Roman" panose="02020603050405020304" pitchFamily="18" charset="0"/>
              </a:rPr>
              <a:t>3 J.kg</a:t>
            </a:r>
            <a:r>
              <a:rPr lang="cs-CZ" sz="2000" baseline="30000" dirty="0">
                <a:cs typeface="Times New Roman" panose="02020603050405020304" pitchFamily="18" charset="0"/>
              </a:rPr>
              <a:t>−1</a:t>
            </a:r>
            <a:r>
              <a:rPr lang="cs-CZ" sz="2000" dirty="0" smtClean="0"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cs-CZ" sz="2000" i="1" dirty="0" smtClean="0">
                <a:solidFill>
                  <a:srgbClr val="FF0000"/>
                </a:solidFill>
              </a:rPr>
              <a:t>Výpočet</a:t>
            </a:r>
            <a:r>
              <a:rPr lang="cs-CZ" sz="2000" dirty="0" smtClean="0">
                <a:solidFill>
                  <a:srgbClr val="FF0000"/>
                </a:solidFill>
              </a:rPr>
              <a:t>:</a:t>
            </a:r>
            <a:r>
              <a:rPr lang="cs-CZ" sz="2000" i="1" dirty="0" smtClean="0"/>
              <a:t> </a:t>
            </a:r>
            <a:r>
              <a:rPr lang="cs-CZ" sz="2000" dirty="0" smtClean="0"/>
              <a:t>Předpokládejme</a:t>
            </a:r>
            <a:r>
              <a:rPr lang="cs-CZ" sz="2000" dirty="0"/>
              <a:t>, že </a:t>
            </a:r>
            <a:r>
              <a:rPr lang="cs-CZ" sz="2000" dirty="0" smtClean="0"/>
              <a:t>měrná tepelná </a:t>
            </a:r>
            <a:r>
              <a:rPr lang="cs-CZ" sz="2000" dirty="0"/>
              <a:t>kapacita </a:t>
            </a:r>
            <a:r>
              <a:rPr lang="cs-CZ" sz="2000" i="1" dirty="0" smtClean="0"/>
              <a:t>C </a:t>
            </a:r>
            <a:r>
              <a:rPr lang="cs-CZ" sz="2000" dirty="0" smtClean="0"/>
              <a:t>lidského </a:t>
            </a:r>
            <a:r>
              <a:rPr lang="cs-CZ" sz="2000" dirty="0"/>
              <a:t>těla je </a:t>
            </a:r>
            <a:r>
              <a:rPr lang="cs-CZ" sz="2000" dirty="0" smtClean="0"/>
              <a:t>stejná </a:t>
            </a:r>
            <a:r>
              <a:rPr lang="cs-CZ" sz="2000" dirty="0"/>
              <a:t>jako vody, tj. </a:t>
            </a:r>
            <a:r>
              <a:rPr lang="cs-CZ" sz="2000" i="1" dirty="0" smtClean="0"/>
              <a:t>C</a:t>
            </a:r>
            <a:r>
              <a:rPr lang="cs-CZ" sz="2000" dirty="0" smtClean="0"/>
              <a:t>=4180 J.kg</a:t>
            </a:r>
            <a:r>
              <a:rPr lang="cs-CZ" sz="2000" baseline="30000" dirty="0"/>
              <a:t>−</a:t>
            </a:r>
            <a:r>
              <a:rPr lang="cs-CZ" sz="2000" baseline="30000" dirty="0" smtClean="0"/>
              <a:t>1</a:t>
            </a:r>
            <a:r>
              <a:rPr lang="cs-CZ" sz="2000" dirty="0" smtClean="0"/>
              <a:t>.K</a:t>
            </a:r>
            <a:r>
              <a:rPr lang="cs-CZ" sz="2000" baseline="30000" dirty="0"/>
              <a:t>−1</a:t>
            </a:r>
            <a:r>
              <a:rPr lang="cs-CZ" sz="2000" dirty="0" smtClean="0"/>
              <a:t>. Potom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239146" y="5373216"/>
            <a:ext cx="87005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Je </a:t>
            </a:r>
            <a:r>
              <a:rPr lang="cs-CZ" sz="2000" dirty="0" smtClean="0"/>
              <a:t>zřejmé, </a:t>
            </a:r>
            <a:r>
              <a:rPr lang="cs-CZ" sz="2000" dirty="0"/>
              <a:t>že </a:t>
            </a:r>
            <a:r>
              <a:rPr lang="cs-CZ" sz="2000" dirty="0" smtClean="0"/>
              <a:t>poškození způsobené ionizujícím zářením nemá </a:t>
            </a:r>
            <a:r>
              <a:rPr lang="cs-CZ" sz="2000" dirty="0"/>
              <a:t>nic </a:t>
            </a:r>
            <a:r>
              <a:rPr lang="cs-CZ" sz="2000" dirty="0" smtClean="0"/>
              <a:t>společného </a:t>
            </a:r>
            <a:r>
              <a:rPr lang="cs-CZ" sz="2000" dirty="0"/>
              <a:t>s </a:t>
            </a:r>
            <a:r>
              <a:rPr lang="cs-CZ" sz="2000" dirty="0" smtClean="0"/>
              <a:t>tepelným </a:t>
            </a:r>
            <a:r>
              <a:rPr lang="cs-CZ" sz="2000" dirty="0"/>
              <a:t>ohřevem. </a:t>
            </a:r>
            <a:r>
              <a:rPr lang="cs-CZ" sz="2000" dirty="0" smtClean="0"/>
              <a:t>Škodlivé </a:t>
            </a:r>
            <a:r>
              <a:rPr lang="cs-CZ" sz="2000" dirty="0"/>
              <a:t>ú</a:t>
            </a:r>
            <a:r>
              <a:rPr lang="cs-CZ" sz="2000" dirty="0" smtClean="0"/>
              <a:t>činky jsou </a:t>
            </a:r>
            <a:r>
              <a:rPr lang="cs-CZ" sz="2000" dirty="0"/>
              <a:t>důsledkem toho, že </a:t>
            </a:r>
            <a:r>
              <a:rPr lang="cs-CZ" sz="2000" dirty="0" smtClean="0"/>
              <a:t>záření poruší molekulární vazby </a:t>
            </a:r>
            <a:r>
              <a:rPr lang="pl-PL" sz="2000" dirty="0" smtClean="0"/>
              <a:t>v </a:t>
            </a:r>
            <a:r>
              <a:rPr lang="pl-PL" sz="2000" dirty="0"/>
              <a:t>DNA a </a:t>
            </a:r>
            <a:r>
              <a:rPr lang="pl-PL" sz="2000" dirty="0" smtClean="0"/>
              <a:t>naruší </a:t>
            </a:r>
            <a:r>
              <a:rPr lang="pl-PL" sz="2000" dirty="0"/>
              <a:t>tak </a:t>
            </a:r>
            <a:r>
              <a:rPr lang="pl-PL" sz="2000" dirty="0" smtClean="0"/>
              <a:t>normální </a:t>
            </a:r>
            <a:r>
              <a:rPr lang="pl-PL" sz="2000" dirty="0"/>
              <a:t>funkci </a:t>
            </a:r>
            <a:r>
              <a:rPr lang="pl-PL" sz="2000" dirty="0" smtClean="0"/>
              <a:t>tkání, kterými bylo </a:t>
            </a:r>
            <a:r>
              <a:rPr lang="cs-CZ" sz="2000" dirty="0" smtClean="0"/>
              <a:t>pohlceno</a:t>
            </a:r>
            <a:r>
              <a:rPr lang="cs-CZ" sz="2000" dirty="0"/>
              <a:t>.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477087"/>
              </p:ext>
            </p:extLst>
          </p:nvPr>
        </p:nvGraphicFramePr>
        <p:xfrm>
          <a:off x="2300288" y="4689475"/>
          <a:ext cx="4217987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name="Equation" r:id="rId3" imgW="3288960" imgH="533160" progId="Equation.DSMT4">
                  <p:embed/>
                </p:oleObj>
              </mc:Choice>
              <mc:Fallback>
                <p:oleObj name="Equation" r:id="rId3" imgW="328896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00288" y="4689475"/>
                        <a:ext cx="4217987" cy="684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968507"/>
              </p:ext>
            </p:extLst>
          </p:nvPr>
        </p:nvGraphicFramePr>
        <p:xfrm>
          <a:off x="3275856" y="2420888"/>
          <a:ext cx="1918800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Equation" r:id="rId5" imgW="1041120" imgH="253800" progId="Equation.DSMT4">
                  <p:embed/>
                </p:oleObj>
              </mc:Choice>
              <mc:Fallback>
                <p:oleObj name="Equation" r:id="rId5" imgW="10411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75856" y="2420888"/>
                        <a:ext cx="1918800" cy="4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86138" y="326571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dirty="0" smtClean="0">
                <a:solidFill>
                  <a:srgbClr val="0000CC"/>
                </a:solidFill>
                <a:latin typeface="Times New Roman" pitchFamily="18" charset="0"/>
              </a:rPr>
              <a:t>Srovnání aktivity a hmotnosti nuklidu</a:t>
            </a:r>
          </a:p>
        </p:txBody>
      </p:sp>
      <p:sp>
        <p:nvSpPr>
          <p:cNvPr id="28675" name="TextovéPole 2"/>
          <p:cNvSpPr txBox="1">
            <a:spLocks noChangeArrowheads="1"/>
          </p:cNvSpPr>
          <p:nvPr/>
        </p:nvSpPr>
        <p:spPr bwMode="auto">
          <a:xfrm>
            <a:off x="230627" y="980728"/>
            <a:ext cx="846112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None/>
            </a:pPr>
            <a:r>
              <a:rPr lang="cs-CZ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Při léčbě rakoviny se užívá nuklid </a:t>
            </a:r>
            <a:r>
              <a:rPr lang="cs-CZ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 s poločasem rozpadu 2,70 d. Jaká celková hmotnost tohoto nuklidu je potřeba k dosažení aktivity 250 </a:t>
            </a:r>
            <a:r>
              <a:rPr lang="cs-CZ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cs-CZ" altLang="cs-CZ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Rozvaha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cs-CZ" alt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 Aktivita vzorku je spojena s počtem nuklidů vztahem </a:t>
            </a:r>
            <a:r>
              <a:rPr lang="cs-CZ" altLang="cs-CZ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cs-CZ" alt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2000" i="1" dirty="0" smtClean="0">
                <a:latin typeface="Times New Roman"/>
                <a:cs typeface="Times New Roman"/>
              </a:rPr>
              <a:t>λ</a:t>
            </a:r>
            <a:r>
              <a:rPr lang="cs-CZ" sz="2000" i="1" dirty="0" smtClean="0">
                <a:latin typeface="Times New Roman"/>
                <a:cs typeface="Times New Roman"/>
              </a:rPr>
              <a:t>.N,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kde</a:t>
            </a: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rozpadová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konstanta . (2) 1 Ci = 3,7.10</a:t>
            </a:r>
            <a:r>
              <a:rPr lang="pl-PL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Bq.  (3) Hmotnost nuklidu </a:t>
            </a:r>
            <a:r>
              <a:rPr lang="cs-CZ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 je </a:t>
            </a:r>
            <a:r>
              <a:rPr lang="cs-CZ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(198 u).(1,661.10</a:t>
            </a:r>
            <a:r>
              <a:rPr lang="cs-CZ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–27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kg.u</a:t>
            </a:r>
            <a:r>
              <a:rPr lang="cs-CZ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–1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3,29.10</a:t>
            </a:r>
            <a:r>
              <a:rPr lang="cs-CZ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–25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kg.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1 d = 8,64.10</a:t>
            </a:r>
            <a:r>
              <a:rPr lang="cs-CZ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cs-CZ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Výpočet</a:t>
            </a:r>
            <a:r>
              <a:rPr lang="cs-C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celkovou hmotnost nuklidu </a:t>
            </a:r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máme</a:t>
            </a:r>
            <a:endParaRPr lang="cs-CZ" altLang="cs-CZ" sz="2000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77280" y="4133111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l-PL" sz="2000" dirty="0" smtClean="0">
                <a:cs typeface="Times New Roman" panose="02020603050405020304" pitchFamily="18" charset="0"/>
              </a:rPr>
              <a:t>Dosazením potřebných hodnot dostáváme</a:t>
            </a:r>
            <a:endParaRPr lang="cs-CZ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932196"/>
              </p:ext>
            </p:extLst>
          </p:nvPr>
        </p:nvGraphicFramePr>
        <p:xfrm>
          <a:off x="2267744" y="3259172"/>
          <a:ext cx="3811595" cy="8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Equation" r:id="rId3" imgW="2298600" imgH="520560" progId="Equation.DSMT4">
                  <p:embed/>
                </p:oleObj>
              </mc:Choice>
              <mc:Fallback>
                <p:oleObj name="Equation" r:id="rId3" imgW="229860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67744" y="3259172"/>
                        <a:ext cx="3811595" cy="86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719010"/>
              </p:ext>
            </p:extLst>
          </p:nvPr>
        </p:nvGraphicFramePr>
        <p:xfrm>
          <a:off x="861341" y="4653136"/>
          <a:ext cx="7355677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Equation" r:id="rId5" imgW="5333760" imgH="469800" progId="Equation.DSMT4">
                  <p:embed/>
                </p:oleObj>
              </mc:Choice>
              <mc:Fallback>
                <p:oleObj name="Equation" r:id="rId5" imgW="533376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61341" y="4653136"/>
                        <a:ext cx="7355677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377280" y="5661248"/>
            <a:ext cx="8323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Odpověď</a:t>
            </a:r>
            <a:r>
              <a:rPr lang="cs-CZ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:</a:t>
            </a:r>
            <a:r>
              <a:rPr lang="cs-CZ" sz="2000" i="1" dirty="0" smtClean="0">
                <a:cs typeface="Times New Roman" panose="02020603050405020304" pitchFamily="18" charset="0"/>
              </a:rPr>
              <a:t> </a:t>
            </a:r>
            <a:r>
              <a:rPr lang="cs-CZ" sz="2000" dirty="0">
                <a:cs typeface="Times New Roman" panose="02020603050405020304" pitchFamily="18" charset="0"/>
              </a:rPr>
              <a:t>Pro </a:t>
            </a:r>
            <a:r>
              <a:rPr lang="cs-CZ" sz="2000" dirty="0" smtClean="0">
                <a:cs typeface="Times New Roman" panose="02020603050405020304" pitchFamily="18" charset="0"/>
              </a:rPr>
              <a:t>dosažení aktivity 250 </a:t>
            </a:r>
            <a:r>
              <a:rPr lang="cs-CZ" sz="2000" dirty="0" err="1" smtClean="0">
                <a:cs typeface="Times New Roman" panose="02020603050405020304" pitchFamily="18" charset="0"/>
              </a:rPr>
              <a:t>Ci</a:t>
            </a:r>
            <a:r>
              <a:rPr lang="cs-CZ" sz="2000" dirty="0" smtClean="0">
                <a:cs typeface="Times New Roman" panose="02020603050405020304" pitchFamily="18" charset="0"/>
              </a:rPr>
              <a:t> je potřeba 1 mg nuklidu </a:t>
            </a:r>
            <a:r>
              <a:rPr lang="cs-CZ" sz="2000" baseline="30000" dirty="0" smtClean="0">
                <a:cs typeface="Times New Roman" panose="02020603050405020304" pitchFamily="18" charset="0"/>
              </a:rPr>
              <a:t>198</a:t>
            </a:r>
            <a:r>
              <a:rPr lang="cs-CZ" sz="2000" dirty="0" smtClean="0">
                <a:cs typeface="Times New Roman" panose="02020603050405020304" pitchFamily="18" charset="0"/>
              </a:rPr>
              <a:t>Au.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25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Radiouhlíkové datování</a:t>
            </a:r>
          </a:p>
        </p:txBody>
      </p:sp>
      <p:sp>
        <p:nvSpPr>
          <p:cNvPr id="28675" name="TextovéPole 2"/>
          <p:cNvSpPr txBox="1">
            <a:spLocks noChangeArrowheads="1"/>
          </p:cNvSpPr>
          <p:nvPr/>
        </p:nvSpPr>
        <p:spPr bwMode="auto">
          <a:xfrm>
            <a:off x="468313" y="1268413"/>
            <a:ext cx="80645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latin typeface="Times New Roman" pitchFamily="18" charset="0"/>
              </a:rPr>
              <a:t>Známe-li poločas rozpadu určitého radionuklidu, můžeme v principu použít takový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latin typeface="Times New Roman" pitchFamily="18" charset="0"/>
              </a:rPr>
              <a:t>rozpad jako hodiny pro měření časových intervalů.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latin typeface="Times New Roman" pitchFamily="18" charset="0"/>
              </a:rPr>
              <a:t>Pro měření kratších časových intervalů, zajímavých třeba z historických důvodů,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latin typeface="Times New Roman" pitchFamily="18" charset="0"/>
              </a:rPr>
              <a:t>je neocenitelný nástroj radiouhlíkové datování. Radionuklid </a:t>
            </a:r>
            <a:r>
              <a:rPr lang="cs-CZ" altLang="cs-CZ" sz="1800" baseline="30000">
                <a:latin typeface="Times New Roman" pitchFamily="18" charset="0"/>
              </a:rPr>
              <a:t>14</a:t>
            </a:r>
            <a:r>
              <a:rPr lang="cs-CZ" altLang="cs-CZ" sz="1800">
                <a:latin typeface="Times New Roman" pitchFamily="18" charset="0"/>
              </a:rPr>
              <a:t>C (s T</a:t>
            </a:r>
            <a:r>
              <a:rPr lang="cs-CZ" altLang="cs-CZ" sz="1800" baseline="-25000">
                <a:latin typeface="Times New Roman" pitchFamily="18" charset="0"/>
              </a:rPr>
              <a:t>1/2</a:t>
            </a:r>
            <a:r>
              <a:rPr lang="cs-CZ" altLang="cs-CZ" sz="1800">
                <a:latin typeface="Times New Roman" pitchFamily="18" charset="0"/>
              </a:rPr>
              <a:t> = 5 730 y) je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latin typeface="Times New Roman" pitchFamily="18" charset="0"/>
              </a:rPr>
              <a:t>s konstantní rychlostí produkován v horních vrstvách atmosféry při ostřelování atmosférického dusíku částicemi kosmického záření. Tento radiouhlík se mísí s uhlíkem normálně přítomným v atmosféře (jako CO</a:t>
            </a:r>
            <a:r>
              <a:rPr lang="cs-CZ" altLang="cs-CZ" sz="1800" baseline="-25000">
                <a:latin typeface="Times New Roman" pitchFamily="18" charset="0"/>
              </a:rPr>
              <a:t>2</a:t>
            </a:r>
            <a:r>
              <a:rPr lang="cs-CZ" altLang="cs-CZ" sz="1800">
                <a:latin typeface="Times New Roman" pitchFamily="18" charset="0"/>
              </a:rPr>
              <a:t>), takže se vyskytuje jeden atom </a:t>
            </a:r>
            <a:r>
              <a:rPr lang="cs-CZ" altLang="cs-CZ" sz="1800" baseline="30000">
                <a:latin typeface="Times New Roman" pitchFamily="18" charset="0"/>
              </a:rPr>
              <a:t>14</a:t>
            </a:r>
            <a:r>
              <a:rPr lang="cs-CZ" altLang="cs-CZ" sz="1800">
                <a:latin typeface="Times New Roman" pitchFamily="18" charset="0"/>
              </a:rPr>
              <a:t>C </a:t>
            </a:r>
            <a:r>
              <a:rPr lang="pl-PL" altLang="cs-CZ" sz="1800">
                <a:latin typeface="Times New Roman" pitchFamily="18" charset="0"/>
              </a:rPr>
              <a:t>na každých 10</a:t>
            </a:r>
            <a:r>
              <a:rPr lang="pl-PL" altLang="cs-CZ" sz="1800" baseline="30000">
                <a:latin typeface="Times New Roman" pitchFamily="18" charset="0"/>
              </a:rPr>
              <a:t>13</a:t>
            </a:r>
            <a:r>
              <a:rPr lang="pl-PL" altLang="cs-CZ" sz="1800">
                <a:latin typeface="Times New Roman" pitchFamily="18" charset="0"/>
              </a:rPr>
              <a:t> atomů běžného stabilniho </a:t>
            </a:r>
            <a:r>
              <a:rPr lang="pl-PL" altLang="cs-CZ" sz="1800" baseline="30000">
                <a:latin typeface="Times New Roman" pitchFamily="18" charset="0"/>
              </a:rPr>
              <a:t>12</a:t>
            </a:r>
            <a:r>
              <a:rPr lang="pl-PL" altLang="cs-CZ" sz="1800">
                <a:latin typeface="Times New Roman" pitchFamily="18" charset="0"/>
              </a:rPr>
              <a:t>C. Při biologických procesech, jako je </a:t>
            </a:r>
            <a:r>
              <a:rPr lang="cs-CZ" altLang="cs-CZ" sz="1800">
                <a:latin typeface="Times New Roman" pitchFamily="18" charset="0"/>
              </a:rPr>
              <a:t>fotosyntéza nebo dýchání, dochází k náhodné výměně atomů atmosférického uhlíku </a:t>
            </a:r>
            <a:r>
              <a:rPr lang="pl-PL" altLang="cs-CZ" sz="1800">
                <a:latin typeface="Times New Roman" pitchFamily="18" charset="0"/>
              </a:rPr>
              <a:t>s atomy uhlíku v živých organismech, jako jsou rostliny nebo lidé. </a:t>
            </a:r>
            <a:r>
              <a:rPr lang="cs-CZ" altLang="cs-CZ" sz="1800">
                <a:latin typeface="Times New Roman" pitchFamily="18" charset="0"/>
              </a:rPr>
              <a:t>Po jisté době je dosaženo rovnováhy, při které uhlíkové atomy každého žijícího organismu obsahují jistou malou část radioaktivního nuklidu </a:t>
            </a:r>
            <a:r>
              <a:rPr lang="cs-CZ" altLang="cs-CZ" sz="1800" baseline="30000">
                <a:latin typeface="Times New Roman" pitchFamily="18" charset="0"/>
              </a:rPr>
              <a:t>14</a:t>
            </a:r>
            <a:r>
              <a:rPr lang="cs-CZ" altLang="cs-CZ" sz="1800">
                <a:latin typeface="Times New Roman" pitchFamily="18" charset="0"/>
              </a:rPr>
              <a:t>C. Tato rovnováha trvá, jen dokud je organismus naživu. Po smrti se výměna s atmosférou zastaví a radiouhlík uvězněný v organismu se z něj vytrácí s poločasem 5 730 let. Měřením obsahu radiouhlíku v jednotce hmotnosti organické látky lze určit </a:t>
            </a:r>
            <a:r>
              <a:rPr lang="pl-PL" altLang="cs-CZ" sz="1800">
                <a:latin typeface="Times New Roman" pitchFamily="18" charset="0"/>
              </a:rPr>
              <a:t>dobu, která uplynula od smrti organismu.</a:t>
            </a:r>
            <a:endParaRPr lang="cs-CZ" altLang="cs-CZ" sz="18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03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R</a:t>
            </a:r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ozpad</a:t>
            </a:r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endParaRPr lang="cs-CZ" altLang="cs-CZ" sz="320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4099" name="Picture 16" descr="C:\Michal\prednasky\radiologie\obrazky\alph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63" y="1371600"/>
            <a:ext cx="54752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100" name="Object 17"/>
          <p:cNvGraphicFramePr>
            <a:graphicFrameLocks noChangeAspect="1"/>
          </p:cNvGraphicFramePr>
          <p:nvPr/>
        </p:nvGraphicFramePr>
        <p:xfrm>
          <a:off x="533400" y="5257800"/>
          <a:ext cx="344011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4" imgW="1447172" imgH="304668" progId="Equation.DSMT4">
                  <p:embed/>
                </p:oleObj>
              </mc:Choice>
              <mc:Fallback>
                <p:oleObj name="Equation" r:id="rId4" imgW="1447172" imgH="304668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257800"/>
                        <a:ext cx="3440113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Radiouhlíkové datování</a:t>
            </a:r>
          </a:p>
        </p:txBody>
      </p:sp>
      <p:graphicFrame>
        <p:nvGraphicFramePr>
          <p:cNvPr id="29699" name="Objekt 1"/>
          <p:cNvGraphicFramePr>
            <a:graphicFrameLocks noChangeAspect="1"/>
          </p:cNvGraphicFramePr>
          <p:nvPr/>
        </p:nvGraphicFramePr>
        <p:xfrm>
          <a:off x="5651500" y="1749425"/>
          <a:ext cx="29035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7" name="Equation" r:id="rId3" imgW="2132674" imgH="317362" progId="Equation.DSMT4">
                  <p:embed/>
                </p:oleObj>
              </mc:Choice>
              <mc:Fallback>
                <p:oleObj name="Equation" r:id="rId3" imgW="2132674" imgH="317362" progId="Equation.DSMT4">
                  <p:embed/>
                  <p:pic>
                    <p:nvPicPr>
                      <p:cNvPr id="0" name="Objek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1749425"/>
                        <a:ext cx="290353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700" name="Skupina 18"/>
          <p:cNvGrpSpPr>
            <a:grpSpLocks noChangeAspect="1"/>
          </p:cNvGrpSpPr>
          <p:nvPr/>
        </p:nvGrpSpPr>
        <p:grpSpPr bwMode="auto">
          <a:xfrm>
            <a:off x="250825" y="1503363"/>
            <a:ext cx="5033963" cy="1079500"/>
            <a:chOff x="827584" y="1343473"/>
            <a:chExt cx="6481658" cy="1390650"/>
          </a:xfrm>
        </p:grpSpPr>
        <p:pic>
          <p:nvPicPr>
            <p:cNvPr id="29725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7584" y="1343473"/>
              <a:ext cx="1438275" cy="1390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726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3101" y="1372834"/>
              <a:ext cx="1495425" cy="133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27" name="Picture 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7039" y="1628800"/>
              <a:ext cx="600075" cy="638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28" name="Picture 6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2492" y="1628800"/>
              <a:ext cx="666750" cy="714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29729" name="Objekt 6"/>
            <p:cNvGraphicFramePr>
              <a:graphicFrameLocks noChangeAspect="1"/>
            </p:cNvGraphicFramePr>
            <p:nvPr/>
          </p:nvGraphicFramePr>
          <p:xfrm>
            <a:off x="3434752" y="1679170"/>
            <a:ext cx="820737" cy="576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38" name="Equation" r:id="rId9" imgW="253670" imgH="177569" progId="Equation.DSMT4">
                    <p:embed/>
                  </p:oleObj>
                </mc:Choice>
                <mc:Fallback>
                  <p:oleObj name="Equation" r:id="rId9" imgW="253670" imgH="177569" progId="Equation.DSMT4">
                    <p:embed/>
                    <p:pic>
                      <p:nvPicPr>
                        <p:cNvPr id="0" name="Objek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4752" y="1679170"/>
                          <a:ext cx="820737" cy="5762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30" name="Objekt 7"/>
            <p:cNvGraphicFramePr>
              <a:graphicFrameLocks noChangeAspect="1"/>
            </p:cNvGraphicFramePr>
            <p:nvPr/>
          </p:nvGraphicFramePr>
          <p:xfrm>
            <a:off x="2240236" y="1763896"/>
            <a:ext cx="432000" cy="43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39" name="Equation" r:id="rId11" imgW="177492" imgH="177492" progId="Equation.DSMT4">
                    <p:embed/>
                  </p:oleObj>
                </mc:Choice>
                <mc:Fallback>
                  <p:oleObj name="Equation" r:id="rId11" imgW="177492" imgH="177492" progId="Equation.DSMT4">
                    <p:embed/>
                    <p:pic>
                      <p:nvPicPr>
                        <p:cNvPr id="0" name="Objek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0236" y="1763896"/>
                          <a:ext cx="432000" cy="43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31" name="Objekt 9"/>
            <p:cNvGraphicFramePr>
              <a:graphicFrameLocks noChangeAspect="1"/>
            </p:cNvGraphicFramePr>
            <p:nvPr/>
          </p:nvGraphicFramePr>
          <p:xfrm>
            <a:off x="6200550" y="1731987"/>
            <a:ext cx="43180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40" name="Equation" r:id="rId13" imgW="177492" imgH="177492" progId="Equation.DSMT4">
                    <p:embed/>
                  </p:oleObj>
                </mc:Choice>
                <mc:Fallback>
                  <p:oleObj name="Equation" r:id="rId13" imgW="177492" imgH="177492" progId="Equation.DSMT4">
                    <p:embed/>
                    <p:pic>
                      <p:nvPicPr>
                        <p:cNvPr id="0" name="Objek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00550" y="1731987"/>
                          <a:ext cx="431800" cy="431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701" name="Skupina 25"/>
          <p:cNvGrpSpPr>
            <a:grpSpLocks/>
          </p:cNvGrpSpPr>
          <p:nvPr/>
        </p:nvGrpSpPr>
        <p:grpSpPr bwMode="auto">
          <a:xfrm>
            <a:off x="461963" y="4292600"/>
            <a:ext cx="4402137" cy="1081088"/>
            <a:chOff x="1186212" y="2847420"/>
            <a:chExt cx="4402678" cy="1080000"/>
          </a:xfrm>
        </p:grpSpPr>
        <p:pic>
          <p:nvPicPr>
            <p:cNvPr id="29716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212" y="2961208"/>
              <a:ext cx="1083538" cy="966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17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852" y="2847420"/>
              <a:ext cx="1042129" cy="10076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Ovál 15"/>
            <p:cNvSpPr>
              <a:spLocks noChangeAspect="1"/>
            </p:cNvSpPr>
            <p:nvPr/>
          </p:nvSpPr>
          <p:spPr>
            <a:xfrm>
              <a:off x="5353911" y="3296231"/>
              <a:ext cx="234979" cy="2347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  <p:grpSp>
          <p:nvGrpSpPr>
            <p:cNvPr id="29719" name="Skupina 4"/>
            <p:cNvGrpSpPr>
              <a:grpSpLocks/>
            </p:cNvGrpSpPr>
            <p:nvPr/>
          </p:nvGrpSpPr>
          <p:grpSpPr bwMode="auto">
            <a:xfrm>
              <a:off x="4573676" y="3083792"/>
              <a:ext cx="316916" cy="472700"/>
              <a:chOff x="5574735" y="2914741"/>
              <a:chExt cx="437385" cy="652388"/>
            </a:xfrm>
          </p:grpSpPr>
          <p:sp>
            <p:nvSpPr>
              <p:cNvPr id="3" name="Ovál 2"/>
              <p:cNvSpPr>
                <a:spLocks noChangeAspect="1"/>
              </p:cNvSpPr>
              <p:nvPr/>
            </p:nvSpPr>
            <p:spPr>
              <a:xfrm>
                <a:off x="5652362" y="3207935"/>
                <a:ext cx="359361" cy="358956"/>
              </a:xfrm>
              <a:prstGeom prst="ellipse">
                <a:avLst/>
              </a:prstGeom>
              <a:solidFill>
                <a:schemeClr val="accent2">
                  <a:alpha val="4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cs-CZ"/>
              </a:p>
            </p:txBody>
          </p:sp>
          <p:sp>
            <p:nvSpPr>
              <p:cNvPr id="29724" name="TextovéPole 3"/>
              <p:cNvSpPr txBox="1">
                <a:spLocks noChangeArrowheads="1"/>
              </p:cNvSpPr>
              <p:nvPr/>
            </p:nvSpPr>
            <p:spPr bwMode="auto">
              <a:xfrm>
                <a:off x="5574735" y="2914741"/>
                <a:ext cx="360040" cy="5847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cs-CZ" altLang="cs-CZ" b="1">
                    <a:latin typeface="Times New Roman" pitchFamily="18" charset="0"/>
                  </a:rPr>
                  <a:t>–</a:t>
                </a:r>
                <a:endParaRPr lang="cs-CZ" altLang="cs-CZ" sz="2400">
                  <a:latin typeface="Times New Roman" pitchFamily="18" charset="0"/>
                </a:endParaRPr>
              </a:p>
            </p:txBody>
          </p:sp>
        </p:grpSp>
        <p:graphicFrame>
          <p:nvGraphicFramePr>
            <p:cNvPr id="29720" name="Objekt 5"/>
            <p:cNvGraphicFramePr>
              <a:graphicFrameLocks noChangeAspect="1"/>
            </p:cNvGraphicFramePr>
            <p:nvPr/>
          </p:nvGraphicFramePr>
          <p:xfrm>
            <a:off x="2410334" y="3111892"/>
            <a:ext cx="594993" cy="4173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41" name="Equation" r:id="rId15" imgW="253670" imgH="177569" progId="Equation.DSMT4">
                    <p:embed/>
                  </p:oleObj>
                </mc:Choice>
                <mc:Fallback>
                  <p:oleObj name="Equation" r:id="rId15" imgW="253670" imgH="177569" progId="Equation.DSMT4">
                    <p:embed/>
                    <p:pic>
                      <p:nvPicPr>
                        <p:cNvPr id="0" name="Objek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0334" y="3111892"/>
                          <a:ext cx="594993" cy="4173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21" name="Objekt 16"/>
            <p:cNvGraphicFramePr>
              <a:graphicFrameLocks noChangeAspect="1"/>
            </p:cNvGraphicFramePr>
            <p:nvPr/>
          </p:nvGraphicFramePr>
          <p:xfrm>
            <a:off x="4210981" y="3245565"/>
            <a:ext cx="312869" cy="3128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42" name="Equation" r:id="rId17" imgW="177492" imgH="177492" progId="Equation.DSMT4">
                    <p:embed/>
                  </p:oleObj>
                </mc:Choice>
                <mc:Fallback>
                  <p:oleObj name="Equation" r:id="rId17" imgW="177492" imgH="177492" progId="Equation.DSMT4">
                    <p:embed/>
                    <p:pic>
                      <p:nvPicPr>
                        <p:cNvPr id="0" name="Objek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10981" y="3245565"/>
                          <a:ext cx="312869" cy="3128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22" name="Objekt 17"/>
            <p:cNvGraphicFramePr>
              <a:graphicFrameLocks noChangeAspect="1"/>
            </p:cNvGraphicFramePr>
            <p:nvPr/>
          </p:nvGraphicFramePr>
          <p:xfrm>
            <a:off x="4995804" y="3245565"/>
            <a:ext cx="312869" cy="3128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43" name="Equation" r:id="rId18" imgW="177492" imgH="177492" progId="Equation.DSMT4">
                    <p:embed/>
                  </p:oleObj>
                </mc:Choice>
                <mc:Fallback>
                  <p:oleObj name="Equation" r:id="rId18" imgW="177492" imgH="177492" progId="Equation.DSMT4">
                    <p:embed/>
                    <p:pic>
                      <p:nvPicPr>
                        <p:cNvPr id="0" name="Objek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5804" y="3245565"/>
                          <a:ext cx="312869" cy="3128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702" name="Skupina 23"/>
          <p:cNvGrpSpPr>
            <a:grpSpLocks noChangeAspect="1"/>
          </p:cNvGrpSpPr>
          <p:nvPr/>
        </p:nvGrpSpPr>
        <p:grpSpPr bwMode="auto">
          <a:xfrm>
            <a:off x="1830388" y="5511800"/>
            <a:ext cx="4149725" cy="1079500"/>
            <a:chOff x="1049687" y="5373216"/>
            <a:chExt cx="5535511" cy="1440556"/>
          </a:xfrm>
        </p:grpSpPr>
        <p:pic>
          <p:nvPicPr>
            <p:cNvPr id="29711" name="Picture 4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5413597"/>
              <a:ext cx="1581150" cy="1400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12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9327" y="5373216"/>
              <a:ext cx="1495425" cy="133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29713" name="Objekt 20"/>
            <p:cNvGraphicFramePr>
              <a:graphicFrameLocks noChangeAspect="1"/>
            </p:cNvGraphicFramePr>
            <p:nvPr/>
          </p:nvGraphicFramePr>
          <p:xfrm>
            <a:off x="3656261" y="5733256"/>
            <a:ext cx="1347787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44" name="Equation" r:id="rId20" imgW="774364" imgH="266584" progId="Equation.DSMT4">
                    <p:embed/>
                  </p:oleObj>
                </mc:Choice>
                <mc:Fallback>
                  <p:oleObj name="Equation" r:id="rId20" imgW="774364" imgH="266584" progId="Equation.DSMT4">
                    <p:embed/>
                    <p:pic>
                      <p:nvPicPr>
                        <p:cNvPr id="0" name="Objek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6261" y="5733256"/>
                          <a:ext cx="1347787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14" name="Objekt 21"/>
            <p:cNvGraphicFramePr>
              <a:graphicFrameLocks noChangeAspect="1"/>
            </p:cNvGraphicFramePr>
            <p:nvPr/>
          </p:nvGraphicFramePr>
          <p:xfrm>
            <a:off x="1049687" y="5839258"/>
            <a:ext cx="884237" cy="401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45" name="Equation" r:id="rId22" imgW="508000" imgH="241300" progId="Equation.DSMT4">
                    <p:embed/>
                  </p:oleObj>
                </mc:Choice>
                <mc:Fallback>
                  <p:oleObj name="Equation" r:id="rId22" imgW="508000" imgH="241300" progId="Equation.DSMT4">
                    <p:embed/>
                    <p:pic>
                      <p:nvPicPr>
                        <p:cNvPr id="0" name="Objek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9687" y="5839258"/>
                          <a:ext cx="884237" cy="4014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15" name="Objekt 22"/>
            <p:cNvGraphicFramePr>
              <a:graphicFrameLocks noChangeAspect="1"/>
            </p:cNvGraphicFramePr>
            <p:nvPr/>
          </p:nvGraphicFramePr>
          <p:xfrm>
            <a:off x="3389186" y="5809802"/>
            <a:ext cx="309563" cy="3095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46" name="Equation" r:id="rId24" imgW="177492" imgH="177492" progId="Equation.DSMT4">
                    <p:embed/>
                  </p:oleObj>
                </mc:Choice>
                <mc:Fallback>
                  <p:oleObj name="Equation" r:id="rId24" imgW="177492" imgH="177492" progId="Equation.DSMT4">
                    <p:embed/>
                    <p:pic>
                      <p:nvPicPr>
                        <p:cNvPr id="0" name="Objek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9186" y="5809802"/>
                          <a:ext cx="309563" cy="3095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703" name="Skupina 33"/>
          <p:cNvGrpSpPr>
            <a:grpSpLocks noChangeAspect="1"/>
          </p:cNvGrpSpPr>
          <p:nvPr/>
        </p:nvGrpSpPr>
        <p:grpSpPr bwMode="auto">
          <a:xfrm>
            <a:off x="1928813" y="2551113"/>
            <a:ext cx="4149725" cy="1081087"/>
            <a:chOff x="1049687" y="5373216"/>
            <a:chExt cx="5535511" cy="1440556"/>
          </a:xfrm>
        </p:grpSpPr>
        <p:pic>
          <p:nvPicPr>
            <p:cNvPr id="29706" name="Picture 4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5413597"/>
              <a:ext cx="1581150" cy="1400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7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9327" y="5373216"/>
              <a:ext cx="1495425" cy="133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29708" name="Objekt 36"/>
            <p:cNvGraphicFramePr>
              <a:graphicFrameLocks noChangeAspect="1"/>
            </p:cNvGraphicFramePr>
            <p:nvPr/>
          </p:nvGraphicFramePr>
          <p:xfrm>
            <a:off x="3656261" y="5733256"/>
            <a:ext cx="1347787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47" name="Equation" r:id="rId26" imgW="774364" imgH="266584" progId="Equation.DSMT4">
                    <p:embed/>
                  </p:oleObj>
                </mc:Choice>
                <mc:Fallback>
                  <p:oleObj name="Equation" r:id="rId26" imgW="774364" imgH="266584" progId="Equation.DSMT4">
                    <p:embed/>
                    <p:pic>
                      <p:nvPicPr>
                        <p:cNvPr id="0" name="Objek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6261" y="5733256"/>
                          <a:ext cx="1347787" cy="463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09" name="Objekt 37"/>
            <p:cNvGraphicFramePr>
              <a:graphicFrameLocks noChangeAspect="1"/>
            </p:cNvGraphicFramePr>
            <p:nvPr/>
          </p:nvGraphicFramePr>
          <p:xfrm>
            <a:off x="1049687" y="5839258"/>
            <a:ext cx="884237" cy="401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48" name="Equation" r:id="rId28" imgW="508000" imgH="241300" progId="Equation.DSMT4">
                    <p:embed/>
                  </p:oleObj>
                </mc:Choice>
                <mc:Fallback>
                  <p:oleObj name="Equation" r:id="rId28" imgW="508000" imgH="241300" progId="Equation.DSMT4">
                    <p:embed/>
                    <p:pic>
                      <p:nvPicPr>
                        <p:cNvPr id="0" name="Objek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9687" y="5839258"/>
                          <a:ext cx="884237" cy="4014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10" name="Objekt 38"/>
            <p:cNvGraphicFramePr>
              <a:graphicFrameLocks noChangeAspect="1"/>
            </p:cNvGraphicFramePr>
            <p:nvPr/>
          </p:nvGraphicFramePr>
          <p:xfrm>
            <a:off x="3389186" y="5809802"/>
            <a:ext cx="309563" cy="3095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49" name="Equation" r:id="rId30" imgW="177492" imgH="177492" progId="Equation.DSMT4">
                    <p:embed/>
                  </p:oleObj>
                </mc:Choice>
                <mc:Fallback>
                  <p:oleObj name="Equation" r:id="rId30" imgW="177492" imgH="177492" progId="Equation.DSMT4">
                    <p:embed/>
                    <p:pic>
                      <p:nvPicPr>
                        <p:cNvPr id="0" name="Objek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9186" y="5809802"/>
                          <a:ext cx="309563" cy="3095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9704" name="Objekt 26"/>
          <p:cNvGraphicFramePr>
            <a:graphicFrameLocks noChangeAspect="1"/>
          </p:cNvGraphicFramePr>
          <p:nvPr/>
        </p:nvGraphicFramePr>
        <p:xfrm>
          <a:off x="5580063" y="4673600"/>
          <a:ext cx="27320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0" name="Equation" r:id="rId32" imgW="2095500" imgH="330200" progId="Equation.DSMT4">
                  <p:embed/>
                </p:oleObj>
              </mc:Choice>
              <mc:Fallback>
                <p:oleObj name="Equation" r:id="rId32" imgW="2095500" imgH="330200" progId="Equation.DSMT4">
                  <p:embed/>
                  <p:pic>
                    <p:nvPicPr>
                      <p:cNvPr id="0" name="Objek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4673600"/>
                        <a:ext cx="27320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kt 27"/>
          <p:cNvGraphicFramePr>
            <a:graphicFrameLocks noChangeAspect="1"/>
          </p:cNvGraphicFramePr>
          <p:nvPr/>
        </p:nvGraphicFramePr>
        <p:xfrm>
          <a:off x="1003300" y="3789363"/>
          <a:ext cx="58483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1" name="Equation" r:id="rId34" imgW="4648200" imgH="355600" progId="Equation.DSMT4">
                  <p:embed/>
                </p:oleObj>
              </mc:Choice>
              <mc:Fallback>
                <p:oleObj name="Equation" r:id="rId34" imgW="4648200" imgH="355600" progId="Equation.DSMT4">
                  <p:embed/>
                  <p:pic>
                    <p:nvPicPr>
                      <p:cNvPr id="0" name="Objek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789363"/>
                        <a:ext cx="584835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Radiouhlíkové datování</a:t>
            </a:r>
          </a:p>
        </p:txBody>
      </p:sp>
      <p:graphicFrame>
        <p:nvGraphicFramePr>
          <p:cNvPr id="30723" name="Objekt 1"/>
          <p:cNvGraphicFramePr>
            <a:graphicFrameLocks noChangeAspect="1"/>
          </p:cNvGraphicFramePr>
          <p:nvPr/>
        </p:nvGraphicFramePr>
        <p:xfrm>
          <a:off x="2339975" y="2924175"/>
          <a:ext cx="333375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8" name="Equation" r:id="rId3" imgW="2450880" imgH="533160" progId="Equation.DSMT4">
                  <p:embed/>
                </p:oleObj>
              </mc:Choice>
              <mc:Fallback>
                <p:oleObj name="Equation" r:id="rId3" imgW="2450880" imgH="533160" progId="Equation.DSMT4">
                  <p:embed/>
                  <p:pic>
                    <p:nvPicPr>
                      <p:cNvPr id="0" name="Objek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924175"/>
                        <a:ext cx="3333750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4" name="TextovéPole 1"/>
          <p:cNvSpPr txBox="1">
            <a:spLocks noChangeArrowheads="1"/>
          </p:cNvSpPr>
          <p:nvPr/>
        </p:nvSpPr>
        <p:spPr bwMode="auto">
          <a:xfrm>
            <a:off x="539750" y="1125538"/>
            <a:ext cx="815975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/>
              <a:t>Příklad: 5,00 g dřevěného uhlí z dávného ohniště má aktivitu </a:t>
            </a:r>
            <a:r>
              <a:rPr lang="cs-CZ" altLang="cs-CZ" baseline="30000"/>
              <a:t>14</a:t>
            </a:r>
            <a:r>
              <a:rPr lang="cs-CZ" altLang="cs-CZ"/>
              <a:t>C</a:t>
            </a:r>
          </a:p>
          <a:p>
            <a:pPr eaLnBrk="1" hangingPunct="1"/>
            <a:r>
              <a:rPr lang="pl-PL" altLang="cs-CZ"/>
              <a:t>63,0 rozpadů za minutu, živý strom má aktivitu </a:t>
            </a:r>
            <a:r>
              <a:rPr lang="pl-PL" altLang="cs-CZ" baseline="30000"/>
              <a:t>14</a:t>
            </a:r>
            <a:r>
              <a:rPr lang="pl-PL" altLang="cs-CZ"/>
              <a:t>C 15,3 rozpadů</a:t>
            </a:r>
          </a:p>
          <a:p>
            <a:pPr eaLnBrk="1" hangingPunct="1"/>
            <a:r>
              <a:rPr lang="pl-PL" altLang="cs-CZ"/>
              <a:t>za minutu z 1,00 gramu. Poločas rozpadu </a:t>
            </a:r>
            <a:r>
              <a:rPr lang="pl-PL" altLang="cs-CZ" baseline="30000"/>
              <a:t>14</a:t>
            </a:r>
            <a:r>
              <a:rPr lang="pl-PL" altLang="cs-CZ"/>
              <a:t>C je 5 730 let. Jak</a:t>
            </a:r>
          </a:p>
          <a:p>
            <a:pPr eaLnBrk="1" hangingPunct="1"/>
            <a:r>
              <a:rPr lang="cs-CZ" altLang="cs-CZ"/>
              <a:t>starý je vzorek dřevěného uhlí?</a:t>
            </a:r>
          </a:p>
        </p:txBody>
      </p:sp>
      <p:graphicFrame>
        <p:nvGraphicFramePr>
          <p:cNvPr id="30725" name="Objekt 2"/>
          <p:cNvGraphicFramePr>
            <a:graphicFrameLocks noChangeAspect="1"/>
          </p:cNvGraphicFramePr>
          <p:nvPr/>
        </p:nvGraphicFramePr>
        <p:xfrm>
          <a:off x="1692275" y="3860800"/>
          <a:ext cx="48720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Equation" r:id="rId5" imgW="3581280" imgH="520560" progId="Equation.DSMT4">
                  <p:embed/>
                </p:oleObj>
              </mc:Choice>
              <mc:Fallback>
                <p:oleObj name="Equation" r:id="rId5" imgW="3581280" imgH="520560" progId="Equation.DSMT4">
                  <p:embed/>
                  <p:pic>
                    <p:nvPicPr>
                      <p:cNvPr id="0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860800"/>
                        <a:ext cx="4872038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kt 3"/>
          <p:cNvGraphicFramePr>
            <a:graphicFrameLocks noChangeAspect="1"/>
          </p:cNvGraphicFramePr>
          <p:nvPr/>
        </p:nvGraphicFramePr>
        <p:xfrm>
          <a:off x="2170113" y="5008563"/>
          <a:ext cx="3627437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0" name="Equation" r:id="rId7" imgW="2666880" imgH="634680" progId="Equation.DSMT4">
                  <p:embed/>
                </p:oleObj>
              </mc:Choice>
              <mc:Fallback>
                <p:oleObj name="Equation" r:id="rId7" imgW="2666880" imgH="634680" progId="Equation.DSMT4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5008563"/>
                        <a:ext cx="3627437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R</a:t>
            </a:r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ozpad</a:t>
            </a:r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endParaRPr lang="cs-CZ" altLang="cs-CZ" sz="320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5123" name="Picture 5" descr="C:\Michal\prednasky\radiologie\obrazky\bet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913" y="1389063"/>
            <a:ext cx="5464175" cy="407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24" name="Object 6"/>
          <p:cNvGraphicFramePr>
            <a:graphicFrameLocks noChangeAspect="1"/>
          </p:cNvGraphicFramePr>
          <p:nvPr/>
        </p:nvGraphicFramePr>
        <p:xfrm>
          <a:off x="838200" y="5410200"/>
          <a:ext cx="37433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4" imgW="1574800" imgH="304800" progId="Equation.DSMT4">
                  <p:embed/>
                </p:oleObj>
              </mc:Choice>
              <mc:Fallback>
                <p:oleObj name="Equation" r:id="rId4" imgW="1574800" imgH="304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410200"/>
                        <a:ext cx="374332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R</a:t>
            </a:r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ozpad</a:t>
            </a:r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cs-CZ" altLang="cs-CZ" sz="3200" baseline="30000" smtClean="0">
                <a:solidFill>
                  <a:srgbClr val="0000CC"/>
                </a:solidFill>
                <a:latin typeface="Times New Roman" pitchFamily="18" charset="0"/>
              </a:rPr>
              <a:t>+</a:t>
            </a:r>
          </a:p>
        </p:txBody>
      </p:sp>
      <p:pic>
        <p:nvPicPr>
          <p:cNvPr id="6147" name="Picture 5" descr="C:\Michal\prednasky\radiologie\obrazky\betaplu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913" y="1389063"/>
            <a:ext cx="5464175" cy="407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148" name="Object 6"/>
          <p:cNvGraphicFramePr>
            <a:graphicFrameLocks noChangeAspect="1"/>
          </p:cNvGraphicFramePr>
          <p:nvPr/>
        </p:nvGraphicFramePr>
        <p:xfrm>
          <a:off x="762000" y="5334000"/>
          <a:ext cx="37433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4" imgW="1574800" imgH="304800" progId="Equation.DSMT4">
                  <p:embed/>
                </p:oleObj>
              </mc:Choice>
              <mc:Fallback>
                <p:oleObj name="Equation" r:id="rId4" imgW="1574800" imgH="304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334000"/>
                        <a:ext cx="374332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Elektro</a:t>
            </a:r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nový záchyt</a:t>
            </a:r>
          </a:p>
        </p:txBody>
      </p:sp>
      <p:pic>
        <p:nvPicPr>
          <p:cNvPr id="7171" name="Picture 5" descr="C:\Michal\prednasky\radiologie\obrazky\betacaptur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913" y="1389063"/>
            <a:ext cx="5464175" cy="407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172" name="Object 6"/>
          <p:cNvGraphicFramePr>
            <a:graphicFrameLocks noChangeAspect="1"/>
          </p:cNvGraphicFramePr>
          <p:nvPr/>
        </p:nvGraphicFramePr>
        <p:xfrm>
          <a:off x="457200" y="5410200"/>
          <a:ext cx="38322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4" imgW="1612900" imgH="304800" progId="Equation.DSMT4">
                  <p:embed/>
                </p:oleObj>
              </mc:Choice>
              <mc:Fallback>
                <p:oleObj name="Equation" r:id="rId4" imgW="1612900" imgH="304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410200"/>
                        <a:ext cx="383222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R</a:t>
            </a:r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ozpad</a:t>
            </a:r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cs-CZ" sz="32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endParaRPr lang="cs-CZ" altLang="cs-CZ" sz="320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8195" name="Picture 5" descr="C:\Michal\prednasky\radiologie\obrazky\gamm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263" y="1433513"/>
            <a:ext cx="5451475" cy="398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196" name="Object 6"/>
          <p:cNvGraphicFramePr>
            <a:graphicFrameLocks noChangeAspect="1"/>
          </p:cNvGraphicFramePr>
          <p:nvPr/>
        </p:nvGraphicFramePr>
        <p:xfrm>
          <a:off x="4114800" y="4876800"/>
          <a:ext cx="349091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4" imgW="1409088" imgH="291973" progId="Equation.DSMT4">
                  <p:embed/>
                </p:oleObj>
              </mc:Choice>
              <mc:Fallback>
                <p:oleObj name="Equation" r:id="rId4" imgW="1409088" imgH="29197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876800"/>
                        <a:ext cx="3490913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Obecné schema </a:t>
            </a:r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 rozpadů</a:t>
            </a:r>
          </a:p>
        </p:txBody>
      </p:sp>
      <p:pic>
        <p:nvPicPr>
          <p:cNvPr id="9219" name="Picture 19" descr="C:\Michal\prednasky\radiologie\obrazky\obr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90600"/>
            <a:ext cx="7853363" cy="564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609600"/>
          </a:xfrm>
        </p:spPr>
        <p:txBody>
          <a:bodyPr/>
          <a:lstStyle/>
          <a:p>
            <a:pPr eaLnBrk="1" hangingPunct="1"/>
            <a:r>
              <a:rPr lang="cs-CZ" altLang="cs-CZ" sz="3200" smtClean="0">
                <a:solidFill>
                  <a:srgbClr val="0000CC"/>
                </a:solidFill>
                <a:latin typeface="Times New Roman" pitchFamily="18" charset="0"/>
              </a:rPr>
              <a:t>Příprava technecia (Tc) I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457200" y="1143000"/>
            <a:ext cx="80946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Začínáme u molybdenu</a:t>
            </a:r>
            <a:r>
              <a:rPr lang="en-US" altLang="cs-CZ" sz="2400">
                <a:latin typeface="Times New Roman" pitchFamily="18" charset="0"/>
              </a:rPr>
              <a:t> (Mo</a:t>
            </a:r>
            <a:r>
              <a:rPr lang="cs-CZ" altLang="cs-CZ" sz="2400">
                <a:latin typeface="Times New Roman" pitchFamily="18" charset="0"/>
              </a:rPr>
              <a:t>), Z=42. V přírodě se vyskytuje řada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latin typeface="Times New Roman" pitchFamily="18" charset="0"/>
              </a:rPr>
              <a:t>stabilních isotopů: </a:t>
            </a:r>
          </a:p>
        </p:txBody>
      </p:sp>
      <p:graphicFrame>
        <p:nvGraphicFramePr>
          <p:cNvPr id="163948" name="Group 108"/>
          <p:cNvGraphicFramePr>
            <a:graphicFrameLocks noGrp="1"/>
          </p:cNvGraphicFramePr>
          <p:nvPr/>
        </p:nvGraphicFramePr>
        <p:xfrm>
          <a:off x="1752600" y="2133600"/>
          <a:ext cx="5181600" cy="4167187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</a:tblGrid>
              <a:tr h="5181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1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92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15,86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94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09,12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1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15,70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1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96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16,50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6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09,45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6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98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A4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23,75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A4C1"/>
                    </a:solidFill>
                  </a:tcPr>
                </a:tc>
              </a:tr>
              <a:tr h="5221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09,62</a:t>
                      </a: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3947</TotalTime>
  <Words>1314</Words>
  <Application>Microsoft Office PowerPoint</Application>
  <PresentationFormat>Předvádění na obrazovce (4:3)</PresentationFormat>
  <Paragraphs>158</Paragraphs>
  <Slides>31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31</vt:i4>
      </vt:variant>
    </vt:vector>
  </HeadingPairs>
  <TitlesOfParts>
    <vt:vector size="34" baseType="lpstr">
      <vt:lpstr>Výchozí návrh</vt:lpstr>
      <vt:lpstr>Equation</vt:lpstr>
      <vt:lpstr>MathType 6.0 Equation</vt:lpstr>
      <vt:lpstr>Radiologická fyzika</vt:lpstr>
      <vt:lpstr>Radioaktivní rozpad</vt:lpstr>
      <vt:lpstr>Rozpad α</vt:lpstr>
      <vt:lpstr>Rozpad β</vt:lpstr>
      <vt:lpstr>Rozpad β+</vt:lpstr>
      <vt:lpstr>Elektronový záchyt</vt:lpstr>
      <vt:lpstr>Rozpad γ</vt:lpstr>
      <vt:lpstr>Obecné schema β rozpadů</vt:lpstr>
      <vt:lpstr>Příprava technecia (Tc) I</vt:lpstr>
      <vt:lpstr>Příprava technecia (Tc) II</vt:lpstr>
      <vt:lpstr>Příprava technecia (Tc) III</vt:lpstr>
      <vt:lpstr>Příprava kobaltu (Co)</vt:lpstr>
      <vt:lpstr>Energiové schema rozpadu Co - Ni</vt:lpstr>
      <vt:lpstr>Zákon radioaktivního rozpadu</vt:lpstr>
      <vt:lpstr>Integrální tvar zákona radioaktivního rozpadu</vt:lpstr>
      <vt:lpstr>Další charakteristiky rozpadu</vt:lpstr>
      <vt:lpstr>Rozpad dvěma různými způsoby</vt:lpstr>
      <vt:lpstr>Dvoustupňový rozpad I</vt:lpstr>
      <vt:lpstr>Dvoustupňový rozpad II</vt:lpstr>
      <vt:lpstr>Aktivita dceřinného vzorku I</vt:lpstr>
      <vt:lpstr>Aktivita dceřinného vzorku II</vt:lpstr>
      <vt:lpstr>Aktivita dceřinného vzorku III</vt:lpstr>
      <vt:lpstr>Aktivace v reaktoru</vt:lpstr>
      <vt:lpstr>Příklad s kobaltem</vt:lpstr>
      <vt:lpstr>Nejčastěji užívané radionuklidy I</vt:lpstr>
      <vt:lpstr>Nejčastěji užívané radionuklidy II</vt:lpstr>
      <vt:lpstr>Srovnání radiační a tepelné zátěže</vt:lpstr>
      <vt:lpstr>Srovnání aktivity a hmotnosti nuklidu</vt:lpstr>
      <vt:lpstr>Radiouhlíkové datování</vt:lpstr>
      <vt:lpstr>Radiouhlíkové datování</vt:lpstr>
      <vt:lpstr>Radiouhlíkové datování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Radiologická fyzika</dc:title>
  <dc:creator>Jana Musilová</dc:creator>
  <cp:lastModifiedBy>Michal</cp:lastModifiedBy>
  <cp:revision>242</cp:revision>
  <dcterms:created xsi:type="dcterms:W3CDTF">2008-10-16T21:19:55Z</dcterms:created>
  <dcterms:modified xsi:type="dcterms:W3CDTF">2013-10-20T11:34:07Z</dcterms:modified>
</cp:coreProperties>
</file>