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1" r:id="rId3"/>
    <p:sldId id="316" r:id="rId4"/>
    <p:sldId id="315" r:id="rId5"/>
    <p:sldId id="314" r:id="rId6"/>
    <p:sldId id="318" r:id="rId7"/>
    <p:sldId id="319" r:id="rId8"/>
    <p:sldId id="317" r:id="rId9"/>
    <p:sldId id="312" r:id="rId10"/>
    <p:sldId id="309" r:id="rId11"/>
    <p:sldId id="320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6" r:id="rId20"/>
    <p:sldId id="329" r:id="rId21"/>
    <p:sldId id="337" r:id="rId22"/>
    <p:sldId id="330" r:id="rId23"/>
    <p:sldId id="338" r:id="rId24"/>
    <p:sldId id="331" r:id="rId25"/>
    <p:sldId id="339" r:id="rId26"/>
    <p:sldId id="332" r:id="rId27"/>
    <p:sldId id="333" r:id="rId28"/>
    <p:sldId id="334" r:id="rId29"/>
    <p:sldId id="335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009999"/>
    <a:srgbClr val="00CC99"/>
    <a:srgbClr val="669900"/>
    <a:srgbClr val="66FFFF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6F02-AA24-4E99-9DF2-A2D28DC7EC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1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FE46-161E-4C51-8B78-7927316924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9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4897-427D-4E6D-8E95-A7BF35C8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03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AD88-92D2-4FBF-A8E7-023C25615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8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3F06-02C6-4692-8CA8-081ABE719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83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95BD-4B59-4183-9871-40A927077A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9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9F7EB-0CFA-4ADC-857E-BCEC35F252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9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4688-02D0-472A-8D3E-61DFA682DC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44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4325-96C6-48E8-BCD1-834AAA987D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52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F733-680F-4969-9433-7439BAF4EF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19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FCDF-8E0D-46CC-993F-0556F6BBB2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0DC106-07F5-4D4C-97EA-708ADCC953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0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rgbClr val="0066FF"/>
                </a:solidFill>
                <a:latin typeface="Times New Roman" pitchFamily="18" charset="0"/>
              </a:rPr>
              <a:t>Radiologická fyzika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565400"/>
            <a:ext cx="6400800" cy="1774825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Times New Roman" pitchFamily="18" charset="0"/>
              </a:rPr>
              <a:t>Rentgenové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 smtClean="0">
                <a:latin typeface="Times New Roman" pitchFamily="18" charset="0"/>
              </a:rPr>
              <a:t>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cs-CZ" altLang="cs-CZ" b="1" dirty="0" smtClean="0">
                <a:latin typeface="Times New Roman" pitchFamily="18" charset="0"/>
              </a:rPr>
              <a:t> záření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370706" y="5157788"/>
            <a:ext cx="2666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2800" dirty="0" smtClean="0"/>
              <a:t>4. listopadu </a:t>
            </a:r>
            <a:r>
              <a:rPr lang="cs-CZ" altLang="cs-CZ" sz="2800" dirty="0"/>
              <a:t>20</a:t>
            </a:r>
            <a:r>
              <a:rPr lang="en-US" altLang="cs-CZ" sz="2800" dirty="0" smtClean="0"/>
              <a:t>1</a:t>
            </a:r>
            <a:r>
              <a:rPr lang="cs-CZ" altLang="cs-CZ" sz="2800" dirty="0" smtClean="0"/>
              <a:t>3</a:t>
            </a:r>
            <a:endParaRPr lang="cs-CZ" alt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Schema přechodu </a:t>
            </a:r>
            <a:r>
              <a:rPr lang="cs-CZ" altLang="cs-CZ" sz="3200" baseline="30000" smtClean="0">
                <a:solidFill>
                  <a:srgbClr val="0000CC"/>
                </a:solidFill>
                <a:latin typeface="Times New Roman" pitchFamily="18" charset="0"/>
              </a:rPr>
              <a:t>99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Mo – </a:t>
            </a:r>
            <a:r>
              <a:rPr lang="cs-CZ" altLang="cs-CZ" sz="3200" baseline="30000" smtClean="0">
                <a:solidFill>
                  <a:srgbClr val="0000CC"/>
                </a:solidFill>
                <a:latin typeface="Times New Roman" pitchFamily="18" charset="0"/>
              </a:rPr>
              <a:t>99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Tc</a:t>
            </a:r>
          </a:p>
        </p:txBody>
      </p:sp>
      <p:grpSp>
        <p:nvGrpSpPr>
          <p:cNvPr id="11267" name="Group 80"/>
          <p:cNvGrpSpPr>
            <a:grpSpLocks/>
          </p:cNvGrpSpPr>
          <p:nvPr/>
        </p:nvGrpSpPr>
        <p:grpSpPr bwMode="auto">
          <a:xfrm>
            <a:off x="152400" y="1447800"/>
            <a:ext cx="8686800" cy="5121275"/>
            <a:chOff x="96" y="912"/>
            <a:chExt cx="5472" cy="3226"/>
          </a:xfrm>
        </p:grpSpPr>
        <p:grpSp>
          <p:nvGrpSpPr>
            <p:cNvPr id="11268" name="Group 70"/>
            <p:cNvGrpSpPr>
              <a:grpSpLocks/>
            </p:cNvGrpSpPr>
            <p:nvPr/>
          </p:nvGrpSpPr>
          <p:grpSpPr bwMode="auto">
            <a:xfrm>
              <a:off x="96" y="912"/>
              <a:ext cx="5472" cy="2592"/>
              <a:chOff x="96" y="912"/>
              <a:chExt cx="5472" cy="2592"/>
            </a:xfrm>
          </p:grpSpPr>
          <p:sp>
            <p:nvSpPr>
              <p:cNvPr id="11276" name="Rectangle 45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816" cy="20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1277" name="Line 10"/>
              <p:cNvSpPr>
                <a:spLocks noChangeShapeType="1"/>
              </p:cNvSpPr>
              <p:nvPr/>
            </p:nvSpPr>
            <p:spPr bwMode="auto">
              <a:xfrm>
                <a:off x="2784" y="148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8" name="Line 11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9" name="Line 12"/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0" name="Line 13"/>
              <p:cNvSpPr>
                <a:spLocks noChangeShapeType="1"/>
              </p:cNvSpPr>
              <p:nvPr/>
            </p:nvSpPr>
            <p:spPr bwMode="auto">
              <a:xfrm>
                <a:off x="2736" y="316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1" name="Line 15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2" name="Line 16"/>
              <p:cNvSpPr>
                <a:spLocks noChangeShapeType="1"/>
              </p:cNvSpPr>
              <p:nvPr/>
            </p:nvSpPr>
            <p:spPr bwMode="auto">
              <a:xfrm>
                <a:off x="3696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3" name="Line 1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4" name="Line 18"/>
              <p:cNvSpPr>
                <a:spLocks noChangeShapeType="1"/>
              </p:cNvSpPr>
              <p:nvPr/>
            </p:nvSpPr>
            <p:spPr bwMode="auto">
              <a:xfrm>
                <a:off x="3888" y="292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5" name="Line 19"/>
              <p:cNvSpPr>
                <a:spLocks noChangeShapeType="1"/>
              </p:cNvSpPr>
              <p:nvPr/>
            </p:nvSpPr>
            <p:spPr bwMode="auto">
              <a:xfrm>
                <a:off x="2976" y="148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6" name="Line 20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6699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7" name="Line 21"/>
              <p:cNvSpPr>
                <a:spLocks noChangeShapeType="1"/>
              </p:cNvSpPr>
              <p:nvPr/>
            </p:nvSpPr>
            <p:spPr bwMode="auto">
              <a:xfrm>
                <a:off x="3072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aphicFrame>
            <p:nvGraphicFramePr>
              <p:cNvPr id="11288" name="Object 23"/>
              <p:cNvGraphicFramePr>
                <a:graphicFrameLocks noChangeAspect="1"/>
              </p:cNvGraphicFramePr>
              <p:nvPr/>
            </p:nvGraphicFramePr>
            <p:xfrm>
              <a:off x="5136" y="1344"/>
              <a:ext cx="43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1" name="Equation" r:id="rId3" imgW="685800" imgH="419100" progId="Equation.DSMT4">
                      <p:embed/>
                    </p:oleObj>
                  </mc:Choice>
                  <mc:Fallback>
                    <p:oleObj name="Equation" r:id="rId3" imgW="685800" imgH="419100" progId="Equation.DSMT4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6" y="1344"/>
                            <a:ext cx="432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89" name="Object 24"/>
              <p:cNvGraphicFramePr>
                <a:graphicFrameLocks noChangeAspect="1"/>
              </p:cNvGraphicFramePr>
              <p:nvPr/>
            </p:nvGraphicFramePr>
            <p:xfrm>
              <a:off x="5184" y="3120"/>
              <a:ext cx="36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2" name="Equation" r:id="rId5" imgW="583947" imgH="418918" progId="Equation.DSMT4">
                      <p:embed/>
                    </p:oleObj>
                  </mc:Choice>
                  <mc:Fallback>
                    <p:oleObj name="Equation" r:id="rId5" imgW="583947" imgH="418918" progId="Equation.DSMT4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4" y="3120"/>
                            <a:ext cx="368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90" name="Line 25"/>
              <p:cNvSpPr>
                <a:spLocks noChangeShapeType="1"/>
              </p:cNvSpPr>
              <p:nvPr/>
            </p:nvSpPr>
            <p:spPr bwMode="auto">
              <a:xfrm flipV="1">
                <a:off x="1824" y="1248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1" name="Line 26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2" name="Line 28"/>
              <p:cNvSpPr>
                <a:spLocks noChangeShapeType="1"/>
              </p:cNvSpPr>
              <p:nvPr/>
            </p:nvSpPr>
            <p:spPr bwMode="auto">
              <a:xfrm>
                <a:off x="1680" y="220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3" name="Line 29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1680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5" name="Text Box 31"/>
              <p:cNvSpPr txBox="1">
                <a:spLocks noChangeArrowheads="1"/>
              </p:cNvSpPr>
              <p:nvPr/>
            </p:nvSpPr>
            <p:spPr bwMode="auto">
              <a:xfrm>
                <a:off x="1392" y="912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E</a:t>
                </a:r>
                <a:r>
                  <a:rPr lang="cs-CZ" altLang="cs-CZ"/>
                  <a:t> </a:t>
                </a:r>
                <a:r>
                  <a:rPr lang="en-US" altLang="cs-CZ"/>
                  <a:t>[keV]</a:t>
                </a:r>
                <a:endParaRPr lang="cs-CZ" altLang="cs-CZ"/>
              </a:p>
            </p:txBody>
          </p:sp>
          <p:sp>
            <p:nvSpPr>
              <p:cNvPr id="11296" name="Text Box 32"/>
              <p:cNvSpPr txBox="1">
                <a:spLocks noChangeArrowheads="1"/>
              </p:cNvSpPr>
              <p:nvPr/>
            </p:nvSpPr>
            <p:spPr bwMode="auto">
              <a:xfrm>
                <a:off x="1056" y="1296"/>
                <a:ext cx="6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1357,2</a:t>
                </a:r>
                <a:endParaRPr lang="cs-CZ" altLang="cs-CZ"/>
              </a:p>
            </p:txBody>
          </p:sp>
          <p:sp>
            <p:nvSpPr>
              <p:cNvPr id="11297" name="Text Box 33"/>
              <p:cNvSpPr txBox="1">
                <a:spLocks noChangeArrowheads="1"/>
              </p:cNvSpPr>
              <p:nvPr/>
            </p:nvSpPr>
            <p:spPr bwMode="auto">
              <a:xfrm>
                <a:off x="1152" y="158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920,6</a:t>
                </a:r>
                <a:endParaRPr lang="cs-CZ" altLang="cs-CZ"/>
              </a:p>
            </p:txBody>
          </p:sp>
          <p:sp>
            <p:nvSpPr>
              <p:cNvPr id="11298" name="Text Box 34"/>
              <p:cNvSpPr txBox="1">
                <a:spLocks noChangeArrowheads="1"/>
              </p:cNvSpPr>
              <p:nvPr/>
            </p:nvSpPr>
            <p:spPr bwMode="auto">
              <a:xfrm>
                <a:off x="1104" y="2064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509,1</a:t>
                </a:r>
                <a:endParaRPr lang="cs-CZ" altLang="cs-CZ"/>
              </a:p>
            </p:txBody>
          </p:sp>
          <p:sp>
            <p:nvSpPr>
              <p:cNvPr id="11299" name="Text Box 35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0</a:t>
                </a:r>
                <a:endParaRPr lang="cs-CZ" altLang="cs-CZ"/>
              </a:p>
            </p:txBody>
          </p:sp>
          <p:sp>
            <p:nvSpPr>
              <p:cNvPr id="11300" name="Text Box 37"/>
              <p:cNvSpPr txBox="1">
                <a:spLocks noChangeArrowheads="1"/>
              </p:cNvSpPr>
              <p:nvPr/>
            </p:nvSpPr>
            <p:spPr bwMode="auto">
              <a:xfrm>
                <a:off x="2976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11301" name="Text Box 38"/>
              <p:cNvSpPr txBox="1">
                <a:spLocks noChangeArrowheads="1"/>
              </p:cNvSpPr>
              <p:nvPr/>
            </p:nvSpPr>
            <p:spPr bwMode="auto">
              <a:xfrm>
                <a:off x="3984" y="288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sp>
            <p:nvSpPr>
              <p:cNvPr id="11302" name="Text Box 39"/>
              <p:cNvSpPr txBox="1">
                <a:spLocks noChangeArrowheads="1"/>
              </p:cNvSpPr>
              <p:nvPr/>
            </p:nvSpPr>
            <p:spPr bwMode="auto">
              <a:xfrm>
                <a:off x="3168" y="240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>
                    <a:cs typeface="Times New Roman" pitchFamily="18" charset="0"/>
                  </a:rPr>
                  <a:t>γ</a:t>
                </a:r>
                <a:endParaRPr lang="cs-CZ" altLang="cs-CZ"/>
              </a:p>
            </p:txBody>
          </p:sp>
          <p:graphicFrame>
            <p:nvGraphicFramePr>
              <p:cNvPr id="11303" name="Object 41"/>
              <p:cNvGraphicFramePr>
                <a:graphicFrameLocks noChangeAspect="1"/>
              </p:cNvGraphicFramePr>
              <p:nvPr/>
            </p:nvGraphicFramePr>
            <p:xfrm>
              <a:off x="3744" y="2304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3" name="Equation" r:id="rId7" imgW="533169" imgH="380835" progId="Equation.DSMT4">
                      <p:embed/>
                    </p:oleObj>
                  </mc:Choice>
                  <mc:Fallback>
                    <p:oleObj name="Equation" r:id="rId7" imgW="533169" imgH="380835" progId="Equation.DSMT4">
                      <p:embed/>
                      <p:pic>
                        <p:nvPicPr>
                          <p:cNvPr id="0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2304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04" name="Object 43"/>
              <p:cNvGraphicFramePr>
                <a:graphicFrameLocks noChangeAspect="1"/>
              </p:cNvGraphicFramePr>
              <p:nvPr/>
            </p:nvGraphicFramePr>
            <p:xfrm>
              <a:off x="2592" y="1776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4" name="Equation" r:id="rId9" imgW="533169" imgH="380835" progId="Equation.DSMT4">
                      <p:embed/>
                    </p:oleObj>
                  </mc:Choice>
                  <mc:Fallback>
                    <p:oleObj name="Equation" r:id="rId9" imgW="533169" imgH="380835" progId="Equation.DSMT4">
                      <p:embed/>
                      <p:pic>
                        <p:nvPicPr>
                          <p:cNvPr id="0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1776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05" name="Line 47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6" name="Line 48"/>
              <p:cNvSpPr>
                <a:spLocks noChangeShapeType="1"/>
              </p:cNvSpPr>
              <p:nvPr/>
            </p:nvSpPr>
            <p:spPr bwMode="auto">
              <a:xfrm>
                <a:off x="24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7" name="Line 49"/>
              <p:cNvSpPr>
                <a:spLocks noChangeShapeType="1"/>
              </p:cNvSpPr>
              <p:nvPr/>
            </p:nvSpPr>
            <p:spPr bwMode="auto">
              <a:xfrm>
                <a:off x="240" y="17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8" name="Line 50"/>
              <p:cNvSpPr>
                <a:spLocks noChangeShapeType="1"/>
              </p:cNvSpPr>
              <p:nvPr/>
            </p:nvSpPr>
            <p:spPr bwMode="auto">
              <a:xfrm>
                <a:off x="288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9" name="Line 51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0" name="Text Box 52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1311" name="Text Box 53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1312" name="Text Box 56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9/2</a:t>
                </a:r>
                <a:r>
                  <a:rPr lang="cs-CZ" altLang="cs-CZ"/>
                  <a:t> </a:t>
                </a:r>
                <a:r>
                  <a:rPr lang="en-US" altLang="cs-CZ"/>
                  <a:t>+</a:t>
                </a:r>
                <a:endParaRPr lang="cs-CZ" altLang="cs-CZ"/>
              </a:p>
            </p:txBody>
          </p:sp>
          <p:graphicFrame>
            <p:nvGraphicFramePr>
              <p:cNvPr id="11313" name="Object 57"/>
              <p:cNvGraphicFramePr>
                <a:graphicFrameLocks noChangeAspect="1"/>
              </p:cNvGraphicFramePr>
              <p:nvPr/>
            </p:nvGraphicFramePr>
            <p:xfrm>
              <a:off x="5088" y="2784"/>
              <a:ext cx="47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5" name="Equation" r:id="rId10" imgW="749300" imgH="419100" progId="Equation.DSMT4">
                      <p:embed/>
                    </p:oleObj>
                  </mc:Choice>
                  <mc:Fallback>
                    <p:oleObj name="Equation" r:id="rId10" imgW="749300" imgH="419100" progId="Equation.DSMT4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8" y="2784"/>
                            <a:ext cx="472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14" name="Line 58"/>
              <p:cNvSpPr>
                <a:spLocks noChangeShapeType="1"/>
              </p:cNvSpPr>
              <p:nvPr/>
            </p:nvSpPr>
            <p:spPr bwMode="auto">
              <a:xfrm>
                <a:off x="336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5" name="Line 59"/>
              <p:cNvSpPr>
                <a:spLocks noChangeShapeType="1"/>
              </p:cNvSpPr>
              <p:nvPr/>
            </p:nvSpPr>
            <p:spPr bwMode="auto">
              <a:xfrm>
                <a:off x="1680" y="292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6" name="Line 60"/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7" name="Text Box 61"/>
              <p:cNvSpPr txBox="1">
                <a:spLocks noChangeArrowheads="1"/>
              </p:cNvSpPr>
              <p:nvPr/>
            </p:nvSpPr>
            <p:spPr bwMode="auto">
              <a:xfrm>
                <a:off x="1104" y="2736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cs-CZ"/>
                  <a:t>142,7</a:t>
                </a:r>
                <a:endParaRPr lang="cs-CZ" altLang="cs-CZ"/>
              </a:p>
            </p:txBody>
          </p:sp>
          <p:sp>
            <p:nvSpPr>
              <p:cNvPr id="11318" name="Line 63"/>
              <p:cNvSpPr>
                <a:spLocks noChangeShapeType="1"/>
              </p:cNvSpPr>
              <p:nvPr/>
            </p:nvSpPr>
            <p:spPr bwMode="auto">
              <a:xfrm>
                <a:off x="3072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9" name="Line 64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0" name="Text Box 65"/>
              <p:cNvSpPr txBox="1">
                <a:spLocks noChangeArrowheads="1"/>
              </p:cNvSpPr>
              <p:nvPr/>
            </p:nvSpPr>
            <p:spPr bwMode="auto">
              <a:xfrm>
                <a:off x="96" y="1536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/>
                  <a:t>+</a:t>
                </a:r>
                <a:endParaRPr lang="cs-CZ" altLang="cs-CZ" b="1"/>
              </a:p>
            </p:txBody>
          </p:sp>
          <p:sp>
            <p:nvSpPr>
              <p:cNvPr id="11321" name="Text Box 67"/>
              <p:cNvSpPr txBox="1">
                <a:spLocks noChangeArrowheads="1"/>
              </p:cNvSpPr>
              <p:nvPr/>
            </p:nvSpPr>
            <p:spPr bwMode="auto">
              <a:xfrm>
                <a:off x="96" y="2016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3/2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sp>
            <p:nvSpPr>
              <p:cNvPr id="11322" name="Text Box 68"/>
              <p:cNvSpPr txBox="1">
                <a:spLocks noChangeArrowheads="1"/>
              </p:cNvSpPr>
              <p:nvPr/>
            </p:nvSpPr>
            <p:spPr bwMode="auto">
              <a:xfrm>
                <a:off x="96" y="268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endParaRPr lang="cs-CZ" altLang="cs-CZ" b="1" baseline="30000"/>
              </a:p>
            </p:txBody>
          </p:sp>
          <p:graphicFrame>
            <p:nvGraphicFramePr>
              <p:cNvPr id="11323" name="Object 69"/>
              <p:cNvGraphicFramePr>
                <a:graphicFrameLocks noChangeAspect="1"/>
              </p:cNvGraphicFramePr>
              <p:nvPr/>
            </p:nvGraphicFramePr>
            <p:xfrm>
              <a:off x="3264" y="1488"/>
              <a:ext cx="336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6" name="Equation" r:id="rId12" imgW="533169" imgH="380835" progId="Equation.DSMT4">
                      <p:embed/>
                    </p:oleObj>
                  </mc:Choice>
                  <mc:Fallback>
                    <p:oleObj name="Equation" r:id="rId12" imgW="533169" imgH="380835" progId="Equation.DSMT4">
                      <p:embed/>
                      <p:pic>
                        <p:nvPicPr>
                          <p:cNvPr id="0" name="Object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488"/>
                            <a:ext cx="336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69" name="Line 71"/>
            <p:cNvSpPr>
              <a:spLocks noChangeShapeType="1"/>
            </p:cNvSpPr>
            <p:nvPr/>
          </p:nvSpPr>
          <p:spPr bwMode="auto">
            <a:xfrm>
              <a:off x="1248" y="3792"/>
              <a:ext cx="480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0" name="Line 72"/>
            <p:cNvSpPr>
              <a:spLocks noChangeShapeType="1"/>
            </p:cNvSpPr>
            <p:nvPr/>
          </p:nvSpPr>
          <p:spPr bwMode="auto">
            <a:xfrm>
              <a:off x="1296" y="3984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1" name="Line 73"/>
            <p:cNvSpPr>
              <a:spLocks noChangeShapeType="1"/>
            </p:cNvSpPr>
            <p:nvPr/>
          </p:nvSpPr>
          <p:spPr bwMode="auto">
            <a:xfrm>
              <a:off x="1296" y="3552"/>
              <a:ext cx="43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2" name="Text Box 74"/>
            <p:cNvSpPr txBox="1">
              <a:spLocks noChangeArrowheads="1"/>
            </p:cNvSpPr>
            <p:nvPr/>
          </p:nvSpPr>
          <p:spPr bwMode="auto">
            <a:xfrm>
              <a:off x="1824" y="340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82,5%</a:t>
              </a:r>
              <a:endParaRPr lang="cs-CZ" altLang="cs-CZ" sz="2000"/>
            </a:p>
          </p:txBody>
        </p:sp>
        <p:sp>
          <p:nvSpPr>
            <p:cNvPr id="11273" name="Text Box 75"/>
            <p:cNvSpPr txBox="1">
              <a:spLocks noChangeArrowheads="1"/>
            </p:cNvSpPr>
            <p:nvPr/>
          </p:nvSpPr>
          <p:spPr bwMode="auto">
            <a:xfrm>
              <a:off x="1824" y="364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16,5%</a:t>
              </a:r>
              <a:endParaRPr lang="cs-CZ" altLang="cs-CZ" sz="2000"/>
            </a:p>
          </p:txBody>
        </p:sp>
        <p:sp>
          <p:nvSpPr>
            <p:cNvPr id="11274" name="Text Box 76"/>
            <p:cNvSpPr txBox="1">
              <a:spLocks noChangeArrowheads="1"/>
            </p:cNvSpPr>
            <p:nvPr/>
          </p:nvSpPr>
          <p:spPr bwMode="auto">
            <a:xfrm>
              <a:off x="1824" y="3888"/>
              <a:ext cx="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/>
                <a:t>1,0%</a:t>
              </a:r>
              <a:endParaRPr lang="cs-CZ" altLang="cs-CZ" sz="2000"/>
            </a:p>
          </p:txBody>
        </p:sp>
        <p:graphicFrame>
          <p:nvGraphicFramePr>
            <p:cNvPr id="11275" name="Object 79"/>
            <p:cNvGraphicFramePr>
              <a:graphicFrameLocks noChangeAspect="1"/>
            </p:cNvGraphicFramePr>
            <p:nvPr/>
          </p:nvGraphicFramePr>
          <p:xfrm>
            <a:off x="2778" y="3456"/>
            <a:ext cx="2448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7" name="Equation" r:id="rId13" imgW="4686300" imgH="1104900" progId="Equation.DSMT4">
                    <p:embed/>
                  </p:oleObj>
                </mc:Choice>
                <mc:Fallback>
                  <p:oleObj name="Equation" r:id="rId13" imgW="4686300" imgH="1104900" progId="Equation.DSMT4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" y="3456"/>
                          <a:ext cx="2448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Positronová emise</a:t>
            </a:r>
          </a:p>
        </p:txBody>
      </p:sp>
      <p:grpSp>
        <p:nvGrpSpPr>
          <p:cNvPr id="12291" name="Group 36"/>
          <p:cNvGrpSpPr>
            <a:grpSpLocks/>
          </p:cNvGrpSpPr>
          <p:nvPr/>
        </p:nvGrpSpPr>
        <p:grpSpPr bwMode="auto">
          <a:xfrm>
            <a:off x="152400" y="1371600"/>
            <a:ext cx="8763000" cy="5100638"/>
            <a:chOff x="96" y="864"/>
            <a:chExt cx="5520" cy="3213"/>
          </a:xfrm>
        </p:grpSpPr>
        <p:sp>
          <p:nvSpPr>
            <p:cNvPr id="12292" name="Rectangle 2"/>
            <p:cNvSpPr>
              <a:spLocks noChangeArrowheads="1"/>
            </p:cNvSpPr>
            <p:nvPr/>
          </p:nvSpPr>
          <p:spPr bwMode="auto">
            <a:xfrm>
              <a:off x="374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1824" y="1248"/>
              <a:ext cx="432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>
              <a:off x="1680" y="148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>
              <a:off x="1632" y="3168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2016" y="1488"/>
              <a:ext cx="0" cy="168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2297" name="Object 8"/>
            <p:cNvGraphicFramePr>
              <a:graphicFrameLocks noChangeAspect="1"/>
            </p:cNvGraphicFramePr>
            <p:nvPr/>
          </p:nvGraphicFramePr>
          <p:xfrm>
            <a:off x="1220" y="1296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3" name="Equation" r:id="rId3" imgW="469900" imgH="419100" progId="Equation.DSMT4">
                    <p:embed/>
                  </p:oleObj>
                </mc:Choice>
                <mc:Fallback>
                  <p:oleObj name="Equation" r:id="rId3" imgW="469900" imgH="4191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" y="1296"/>
                          <a:ext cx="29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9"/>
            <p:cNvGraphicFramePr>
              <a:graphicFrameLocks noChangeAspect="1"/>
            </p:cNvGraphicFramePr>
            <p:nvPr/>
          </p:nvGraphicFramePr>
          <p:xfrm>
            <a:off x="118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4" name="Equation" r:id="rId5" imgW="469900" imgH="419100" progId="Equation.DSMT4">
                    <p:embed/>
                  </p:oleObj>
                </mc:Choice>
                <mc:Fallback>
                  <p:oleObj name="Equation" r:id="rId5" imgW="469900" imgH="4191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9" name="Text Box 10"/>
            <p:cNvSpPr txBox="1">
              <a:spLocks noChangeArrowheads="1"/>
            </p:cNvSpPr>
            <p:nvPr/>
          </p:nvSpPr>
          <p:spPr bwMode="auto">
            <a:xfrm>
              <a:off x="2592" y="864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graphicFrame>
          <p:nvGraphicFramePr>
            <p:cNvPr id="12300" name="Object 11"/>
            <p:cNvGraphicFramePr>
              <a:graphicFrameLocks noChangeAspect="1"/>
            </p:cNvGraphicFramePr>
            <p:nvPr/>
          </p:nvGraphicFramePr>
          <p:xfrm>
            <a:off x="1296" y="2016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5" name="Equation" r:id="rId7" imgW="685800" imgH="419100" progId="Equation.DSMT4">
                    <p:embed/>
                  </p:oleObj>
                </mc:Choice>
                <mc:Fallback>
                  <p:oleObj name="Equation" r:id="rId7" imgW="685800" imgH="4191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016"/>
                          <a:ext cx="43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01" name="Group 12"/>
            <p:cNvGrpSpPr>
              <a:grpSpLocks/>
            </p:cNvGrpSpPr>
            <p:nvPr/>
          </p:nvGrpSpPr>
          <p:grpSpPr bwMode="auto">
            <a:xfrm>
              <a:off x="96" y="938"/>
              <a:ext cx="624" cy="2566"/>
              <a:chOff x="96" y="938"/>
              <a:chExt cx="624" cy="2566"/>
            </a:xfrm>
          </p:grpSpPr>
          <p:sp>
            <p:nvSpPr>
              <p:cNvPr id="12319" name="Line 13"/>
              <p:cNvSpPr>
                <a:spLocks noChangeShapeType="1"/>
              </p:cNvSpPr>
              <p:nvPr/>
            </p:nvSpPr>
            <p:spPr bwMode="auto">
              <a:xfrm>
                <a:off x="432" y="1392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20" name="Line 14"/>
              <p:cNvSpPr>
                <a:spLocks noChangeShapeType="1"/>
              </p:cNvSpPr>
              <p:nvPr/>
            </p:nvSpPr>
            <p:spPr bwMode="auto">
              <a:xfrm>
                <a:off x="336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21" name="Line 15"/>
              <p:cNvSpPr>
                <a:spLocks noChangeShapeType="1"/>
              </p:cNvSpPr>
              <p:nvPr/>
            </p:nvSpPr>
            <p:spPr bwMode="auto">
              <a:xfrm>
                <a:off x="336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22" name="Text Box 16"/>
              <p:cNvSpPr txBox="1">
                <a:spLocks noChangeArrowheads="1"/>
              </p:cNvSpPr>
              <p:nvPr/>
            </p:nvSpPr>
            <p:spPr bwMode="auto">
              <a:xfrm>
                <a:off x="182" y="938"/>
                <a:ext cx="3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cs-CZ" altLang="cs-CZ" i="1"/>
                  <a:t>J P</a:t>
                </a:r>
              </a:p>
            </p:txBody>
          </p:sp>
          <p:sp>
            <p:nvSpPr>
              <p:cNvPr id="12323" name="Text Box 17"/>
              <p:cNvSpPr txBox="1">
                <a:spLocks noChangeArrowheads="1"/>
              </p:cNvSpPr>
              <p:nvPr/>
            </p:nvSpPr>
            <p:spPr bwMode="auto">
              <a:xfrm>
                <a:off x="96" y="124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  <p:sp>
            <p:nvSpPr>
              <p:cNvPr id="12324" name="Text Box 18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cs-CZ"/>
                  <a:t>1/2</a:t>
                </a:r>
                <a:r>
                  <a:rPr lang="cs-CZ" altLang="cs-CZ"/>
                  <a:t> </a:t>
                </a:r>
                <a:r>
                  <a:rPr lang="en-US" altLang="cs-CZ" b="1">
                    <a:cs typeface="Times New Roman" pitchFamily="18" charset="0"/>
                  </a:rPr>
                  <a:t>–</a:t>
                </a:r>
                <a:r>
                  <a:rPr lang="cs-CZ" altLang="cs-CZ"/>
                  <a:t> </a:t>
                </a:r>
              </a:p>
            </p:txBody>
          </p:sp>
        </p:grpSp>
        <p:graphicFrame>
          <p:nvGraphicFramePr>
            <p:cNvPr id="12302" name="Object 19"/>
            <p:cNvGraphicFramePr>
              <a:graphicFrameLocks noChangeAspect="1"/>
            </p:cNvGraphicFramePr>
            <p:nvPr/>
          </p:nvGraphicFramePr>
          <p:xfrm>
            <a:off x="4408" y="3024"/>
            <a:ext cx="29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6" name="Equation" r:id="rId9" imgW="469900" imgH="419100" progId="Equation.DSMT4">
                    <p:embed/>
                  </p:oleObj>
                </mc:Choice>
                <mc:Fallback>
                  <p:oleObj name="Equation" r:id="rId9" imgW="469900" imgH="4191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" y="3024"/>
                          <a:ext cx="29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3" name="Object 20"/>
            <p:cNvGraphicFramePr>
              <a:graphicFrameLocks noChangeAspect="1"/>
            </p:cNvGraphicFramePr>
            <p:nvPr/>
          </p:nvGraphicFramePr>
          <p:xfrm>
            <a:off x="576" y="3504"/>
            <a:ext cx="230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7" name="Equation" r:id="rId11" imgW="4406900" imgH="1104900" progId="Equation.DSMT4">
                    <p:embed/>
                  </p:oleObj>
                </mc:Choice>
                <mc:Fallback>
                  <p:oleObj name="Equation" r:id="rId11" imgW="4406900" imgH="11049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504"/>
                          <a:ext cx="2303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4" name="Line 21"/>
            <p:cNvSpPr>
              <a:spLocks noChangeShapeType="1"/>
            </p:cNvSpPr>
            <p:nvPr/>
          </p:nvSpPr>
          <p:spPr bwMode="auto">
            <a:xfrm>
              <a:off x="3840" y="2208"/>
              <a:ext cx="0" cy="96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22"/>
            <p:cNvSpPr>
              <a:spLocks noChangeShapeType="1"/>
            </p:cNvSpPr>
            <p:nvPr/>
          </p:nvSpPr>
          <p:spPr bwMode="auto">
            <a:xfrm>
              <a:off x="1776" y="220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23"/>
            <p:cNvSpPr>
              <a:spLocks noChangeShapeType="1"/>
            </p:cNvSpPr>
            <p:nvPr/>
          </p:nvSpPr>
          <p:spPr bwMode="auto">
            <a:xfrm flipV="1">
              <a:off x="3072" y="129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Text Box 24"/>
            <p:cNvSpPr txBox="1">
              <a:spLocks noChangeArrowheads="1"/>
            </p:cNvSpPr>
            <p:nvPr/>
          </p:nvSpPr>
          <p:spPr bwMode="auto">
            <a:xfrm>
              <a:off x="2400" y="1248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2754,0</a:t>
              </a:r>
              <a:endParaRPr lang="cs-CZ" altLang="cs-CZ"/>
            </a:p>
          </p:txBody>
        </p:sp>
        <p:sp>
          <p:nvSpPr>
            <p:cNvPr id="12308" name="Text Box 25"/>
            <p:cNvSpPr txBox="1">
              <a:spLocks noChangeArrowheads="1"/>
            </p:cNvSpPr>
            <p:nvPr/>
          </p:nvSpPr>
          <p:spPr bwMode="auto">
            <a:xfrm>
              <a:off x="2688" y="29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12309" name="Text Box 26"/>
            <p:cNvSpPr txBox="1">
              <a:spLocks noChangeArrowheads="1"/>
            </p:cNvSpPr>
            <p:nvPr/>
          </p:nvSpPr>
          <p:spPr bwMode="auto">
            <a:xfrm>
              <a:off x="2400" y="1968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1655,5</a:t>
              </a:r>
              <a:endParaRPr lang="cs-CZ" altLang="cs-CZ"/>
            </a:p>
          </p:txBody>
        </p:sp>
        <p:graphicFrame>
          <p:nvGraphicFramePr>
            <p:cNvPr id="12310" name="Object 27"/>
            <p:cNvGraphicFramePr>
              <a:graphicFrameLocks noChangeAspect="1"/>
            </p:cNvGraphicFramePr>
            <p:nvPr/>
          </p:nvGraphicFramePr>
          <p:xfrm>
            <a:off x="4372" y="1344"/>
            <a:ext cx="27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8" name="Equation" r:id="rId13" imgW="431613" imgH="418918" progId="Equation.DSMT4">
                    <p:embed/>
                  </p:oleObj>
                </mc:Choice>
                <mc:Fallback>
                  <p:oleObj name="Equation" r:id="rId13" imgW="431613" imgH="418918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2" y="1344"/>
                          <a:ext cx="27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1" name="Line 28"/>
            <p:cNvSpPr>
              <a:spLocks noChangeShapeType="1"/>
            </p:cNvSpPr>
            <p:nvPr/>
          </p:nvSpPr>
          <p:spPr bwMode="auto">
            <a:xfrm>
              <a:off x="5280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2" name="Line 29"/>
            <p:cNvSpPr>
              <a:spLocks noChangeShapeType="1"/>
            </p:cNvSpPr>
            <p:nvPr/>
          </p:nvSpPr>
          <p:spPr bwMode="auto">
            <a:xfrm>
              <a:off x="518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3" name="Line 30"/>
            <p:cNvSpPr>
              <a:spLocks noChangeShapeType="1"/>
            </p:cNvSpPr>
            <p:nvPr/>
          </p:nvSpPr>
          <p:spPr bwMode="auto">
            <a:xfrm>
              <a:off x="51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Text Box 31"/>
            <p:cNvSpPr txBox="1">
              <a:spLocks noChangeArrowheads="1"/>
            </p:cNvSpPr>
            <p:nvPr/>
          </p:nvSpPr>
          <p:spPr bwMode="auto">
            <a:xfrm>
              <a:off x="5030" y="960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J P</a:t>
              </a:r>
            </a:p>
          </p:txBody>
        </p:sp>
        <p:sp>
          <p:nvSpPr>
            <p:cNvPr id="12315" name="Text Box 32"/>
            <p:cNvSpPr txBox="1">
              <a:spLocks noChangeArrowheads="1"/>
            </p:cNvSpPr>
            <p:nvPr/>
          </p:nvSpPr>
          <p:spPr bwMode="auto">
            <a:xfrm>
              <a:off x="5088" y="19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1 </a:t>
              </a:r>
              <a:r>
                <a:rPr lang="cs-CZ" altLang="cs-CZ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sp>
          <p:nvSpPr>
            <p:cNvPr id="12316" name="Text Box 33"/>
            <p:cNvSpPr txBox="1">
              <a:spLocks noChangeArrowheads="1"/>
            </p:cNvSpPr>
            <p:nvPr/>
          </p:nvSpPr>
          <p:spPr bwMode="auto">
            <a:xfrm>
              <a:off x="5088" y="316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 b="1"/>
                <a:t>0</a:t>
              </a:r>
              <a:r>
                <a:rPr lang="cs-CZ" altLang="cs-CZ" b="1"/>
                <a:t> </a:t>
              </a:r>
              <a:r>
                <a:rPr lang="en-US" altLang="cs-CZ" b="1"/>
                <a:t>+</a:t>
              </a:r>
              <a:r>
                <a:rPr lang="cs-CZ" altLang="cs-CZ"/>
                <a:t> </a:t>
              </a:r>
            </a:p>
          </p:txBody>
        </p:sp>
        <p:graphicFrame>
          <p:nvGraphicFramePr>
            <p:cNvPr id="12317" name="Object 34"/>
            <p:cNvGraphicFramePr>
              <a:graphicFrameLocks noChangeAspect="1"/>
            </p:cNvGraphicFramePr>
            <p:nvPr/>
          </p:nvGraphicFramePr>
          <p:xfrm>
            <a:off x="4272" y="2544"/>
            <a:ext cx="43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9" name="Equation" r:id="rId15" imgW="685800" imgH="419100" progId="Equation.DSMT4">
                    <p:embed/>
                  </p:oleObj>
                </mc:Choice>
                <mc:Fallback>
                  <p:oleObj name="Equation" r:id="rId15" imgW="685800" imgH="4191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544"/>
                          <a:ext cx="43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8" name="Object 35"/>
            <p:cNvGraphicFramePr>
              <a:graphicFrameLocks noChangeAspect="1"/>
            </p:cNvGraphicFramePr>
            <p:nvPr/>
          </p:nvGraphicFramePr>
          <p:xfrm>
            <a:off x="3152" y="3504"/>
            <a:ext cx="214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0" name="Equation" r:id="rId16" imgW="4102100" imgH="1104900" progId="Equation.DSMT4">
                    <p:embed/>
                  </p:oleObj>
                </mc:Choice>
                <mc:Fallback>
                  <p:oleObj name="Equation" r:id="rId16" imgW="4102100" imgH="11049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504"/>
                          <a:ext cx="2143" cy="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Brzdné záření nabité částice I</a:t>
            </a:r>
          </a:p>
        </p:txBody>
      </p:sp>
      <p:sp>
        <p:nvSpPr>
          <p:cNvPr id="13315" name="Text Box 37"/>
          <p:cNvSpPr txBox="1">
            <a:spLocks noChangeArrowheads="1"/>
          </p:cNvSpPr>
          <p:nvPr/>
        </p:nvSpPr>
        <p:spPr bwMode="auto">
          <a:xfrm>
            <a:off x="441325" y="1260475"/>
            <a:ext cx="637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Částice hmotnosti </a:t>
            </a:r>
            <a:r>
              <a:rPr lang="cs-CZ" altLang="cs-CZ" i="1"/>
              <a:t>m</a:t>
            </a:r>
            <a:r>
              <a:rPr lang="cs-CZ" altLang="cs-CZ"/>
              <a:t> a s nábojem </a:t>
            </a:r>
            <a:r>
              <a:rPr lang="cs-CZ" altLang="cs-CZ" i="1"/>
              <a:t>e</a:t>
            </a:r>
            <a:r>
              <a:rPr lang="cs-CZ" altLang="cs-CZ"/>
              <a:t> vyzařuje výkon</a:t>
            </a:r>
          </a:p>
        </p:txBody>
      </p:sp>
      <p:graphicFrame>
        <p:nvGraphicFramePr>
          <p:cNvPr id="13316" name="Object 38"/>
          <p:cNvGraphicFramePr>
            <a:graphicFrameLocks noChangeAspect="1"/>
          </p:cNvGraphicFramePr>
          <p:nvPr/>
        </p:nvGraphicFramePr>
        <p:xfrm>
          <a:off x="1066800" y="1752600"/>
          <a:ext cx="55483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3" imgW="4851400" imgH="1041400" progId="Equation.DSMT4">
                  <p:embed/>
                </p:oleObj>
              </mc:Choice>
              <mc:Fallback>
                <p:oleObj name="Equation" r:id="rId3" imgW="4851400" imgH="10414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554831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9"/>
          <p:cNvSpPr txBox="1">
            <a:spLocks noChangeArrowheads="1"/>
          </p:cNvSpPr>
          <p:nvPr/>
        </p:nvSpPr>
        <p:spPr bwMode="auto">
          <a:xfrm>
            <a:off x="457200" y="3124200"/>
            <a:ext cx="776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V tomto vztahu vystupuje hybnost, energie a Lorentzův faktor</a:t>
            </a:r>
          </a:p>
        </p:txBody>
      </p:sp>
      <p:graphicFrame>
        <p:nvGraphicFramePr>
          <p:cNvPr id="13318" name="Object 40"/>
          <p:cNvGraphicFramePr>
            <a:graphicFrameLocks noChangeAspect="1"/>
          </p:cNvGraphicFramePr>
          <p:nvPr/>
        </p:nvGraphicFramePr>
        <p:xfrm>
          <a:off x="914400" y="3581400"/>
          <a:ext cx="65055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5" imgW="5689600" imgH="952500" progId="Equation.DSMT4">
                  <p:embed/>
                </p:oleObj>
              </mc:Choice>
              <mc:Fallback>
                <p:oleObj name="Equation" r:id="rId5" imgW="5689600" imgH="9525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650557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1"/>
          <p:cNvSpPr txBox="1">
            <a:spLocks noChangeArrowheads="1"/>
          </p:cNvSpPr>
          <p:nvPr/>
        </p:nvSpPr>
        <p:spPr bwMode="auto">
          <a:xfrm>
            <a:off x="457200" y="4800600"/>
            <a:ext cx="796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Pro částici na kruhové trajektorii v magnetickém poli indukce </a:t>
            </a:r>
            <a:r>
              <a:rPr lang="cs-CZ" altLang="cs-CZ" i="1"/>
              <a:t>B</a:t>
            </a:r>
          </a:p>
        </p:txBody>
      </p:sp>
      <p:graphicFrame>
        <p:nvGraphicFramePr>
          <p:cNvPr id="13320" name="Object 42"/>
          <p:cNvGraphicFramePr>
            <a:graphicFrameLocks noChangeAspect="1"/>
          </p:cNvGraphicFramePr>
          <p:nvPr/>
        </p:nvGraphicFramePr>
        <p:xfrm>
          <a:off x="1897063" y="5334000"/>
          <a:ext cx="49958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7" imgW="4368800" imgH="952500" progId="Equation.DSMT4">
                  <p:embed/>
                </p:oleObj>
              </mc:Choice>
              <mc:Fallback>
                <p:oleObj name="Equation" r:id="rId7" imgW="4368800" imgH="9525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5334000"/>
                        <a:ext cx="49958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Brzdné záření nabité částice II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Pro rychlosti částice blízké rychlosti světla má záření výkon přibližně </a:t>
            </a:r>
            <a:r>
              <a:rPr lang="cs-CZ" altLang="cs-CZ" i="1"/>
              <a:t>P</a:t>
            </a:r>
            <a:r>
              <a:rPr lang="cs-CZ" altLang="cs-CZ"/>
              <a:t>, je soustředěno dopředu do malého kužele s vrcholovým úhlem </a:t>
            </a:r>
            <a:r>
              <a:rPr lang="cs-CZ" altLang="cs-CZ">
                <a:cs typeface="Times New Roman" pitchFamily="18" charset="0"/>
              </a:rPr>
              <a:t>Δθ</a:t>
            </a:r>
            <a:r>
              <a:rPr lang="cs-CZ" altLang="cs-CZ"/>
              <a:t> a frekvencí s maximem kolem </a:t>
            </a:r>
            <a:r>
              <a:rPr lang="cs-CZ" altLang="cs-CZ">
                <a:cs typeface="Times New Roman" pitchFamily="18" charset="0"/>
              </a:rPr>
              <a:t>ω</a:t>
            </a:r>
            <a:endParaRPr lang="cs-CZ" altLang="cs-CZ"/>
          </a:p>
        </p:txBody>
      </p:sp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844550" y="2362200"/>
          <a:ext cx="69056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3" imgW="7556500" imgH="952500" progId="Equation.DSMT4">
                  <p:embed/>
                </p:oleObj>
              </mc:Choice>
              <mc:Fallback>
                <p:oleObj name="Equation" r:id="rId3" imgW="7556500" imgH="952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362200"/>
                        <a:ext cx="69056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9876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9876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43" name="Object 12"/>
          <p:cNvGraphicFramePr>
            <a:graphicFrameLocks noChangeAspect="1"/>
          </p:cNvGraphicFramePr>
          <p:nvPr/>
        </p:nvGraphicFramePr>
        <p:xfrm>
          <a:off x="6781800" y="3810000"/>
          <a:ext cx="1393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7" imgW="1219200" imgH="1333500" progId="Equation.DSMT4">
                  <p:embed/>
                </p:oleObj>
              </mc:Choice>
              <mc:Fallback>
                <p:oleObj name="Equation" r:id="rId7" imgW="1219200" imgH="1333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10000"/>
                        <a:ext cx="1393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3"/>
          <p:cNvGraphicFramePr>
            <a:graphicFrameLocks noChangeAspect="1"/>
          </p:cNvGraphicFramePr>
          <p:nvPr/>
        </p:nvGraphicFramePr>
        <p:xfrm>
          <a:off x="311150" y="3692525"/>
          <a:ext cx="138112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9" imgW="1206500" imgH="1270000" progId="Equation.DSMT4">
                  <p:embed/>
                </p:oleObj>
              </mc:Choice>
              <mc:Fallback>
                <p:oleObj name="Equation" r:id="rId9" imgW="1206500" imgH="1270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692525"/>
                        <a:ext cx="1381125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Brzdné záření nabité částice II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Pro rychlosti částice blízké rychlosti světla má záření výkon přibližně </a:t>
            </a:r>
            <a:r>
              <a:rPr lang="cs-CZ" altLang="cs-CZ" i="1"/>
              <a:t>P</a:t>
            </a:r>
            <a:r>
              <a:rPr lang="cs-CZ" altLang="cs-CZ"/>
              <a:t>, je soustředěno dopředu do malého kužele s vrcholovým úhlem </a:t>
            </a:r>
            <a:r>
              <a:rPr lang="cs-CZ" altLang="cs-CZ">
                <a:cs typeface="Times New Roman" pitchFamily="18" charset="0"/>
              </a:rPr>
              <a:t>Δθ</a:t>
            </a:r>
            <a:r>
              <a:rPr lang="cs-CZ" altLang="cs-CZ"/>
              <a:t> a frekvencí s maximem kolem </a:t>
            </a:r>
            <a:r>
              <a:rPr lang="cs-CZ" altLang="cs-CZ">
                <a:cs typeface="Times New Roman" pitchFamily="18" charset="0"/>
              </a:rPr>
              <a:t>ω</a:t>
            </a:r>
            <a:endParaRPr lang="cs-CZ" altLang="cs-CZ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44550" y="2362200"/>
          <a:ext cx="69056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3" imgW="7556500" imgH="952500" progId="Equation.DSMT4">
                  <p:embed/>
                </p:oleObj>
              </mc:Choice>
              <mc:Fallback>
                <p:oleObj name="Equation" r:id="rId3" imgW="755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362200"/>
                        <a:ext cx="69056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9876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9876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781800" y="3810000"/>
          <a:ext cx="1393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7" imgW="1219200" imgH="1333500" progId="Equation.DSMT4">
                  <p:embed/>
                </p:oleObj>
              </mc:Choice>
              <mc:Fallback>
                <p:oleObj name="Equation" r:id="rId7" imgW="1219200" imgH="1333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10000"/>
                        <a:ext cx="1393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276225" y="3657600"/>
          <a:ext cx="14525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9" imgW="1270000" imgH="1333500" progId="Equation.DSMT4">
                  <p:embed/>
                </p:oleObj>
              </mc:Choice>
              <mc:Fallback>
                <p:oleObj name="Equation" r:id="rId9" imgW="1270000" imgH="1333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657600"/>
                        <a:ext cx="14525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Absorpce záření</a:t>
            </a:r>
            <a:endParaRPr lang="cs-CZ" altLang="cs-CZ" sz="32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6387" name="Group 16"/>
          <p:cNvGrpSpPr>
            <a:grpSpLocks/>
          </p:cNvGrpSpPr>
          <p:nvPr/>
        </p:nvGrpSpPr>
        <p:grpSpPr bwMode="auto">
          <a:xfrm>
            <a:off x="152400" y="1752600"/>
            <a:ext cx="2971800" cy="3836988"/>
            <a:chOff x="288" y="1104"/>
            <a:chExt cx="1872" cy="2417"/>
          </a:xfrm>
        </p:grpSpPr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>
              <a:off x="903" y="1104"/>
              <a:ext cx="1088" cy="24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1185" y="1117"/>
              <a:ext cx="91" cy="240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 flipV="1">
              <a:off x="288" y="244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>
              <a:off x="368" y="2432"/>
              <a:ext cx="817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>
              <a:off x="1003" y="179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H="1">
              <a:off x="1276" y="1797"/>
              <a:ext cx="3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98" name="Text Box 9"/>
            <p:cNvSpPr txBox="1">
              <a:spLocks noChangeArrowheads="1"/>
            </p:cNvSpPr>
            <p:nvPr/>
          </p:nvSpPr>
          <p:spPr bwMode="auto">
            <a:xfrm>
              <a:off x="1321" y="1480"/>
              <a:ext cx="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6399" name="Text Box 10"/>
            <p:cNvSpPr txBox="1">
              <a:spLocks noChangeArrowheads="1"/>
            </p:cNvSpPr>
            <p:nvPr/>
          </p:nvSpPr>
          <p:spPr bwMode="auto">
            <a:xfrm>
              <a:off x="867" y="2432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>
                  <a:latin typeface="Verdana" pitchFamily="34" charset="0"/>
                </a:rPr>
                <a:t>  </a:t>
              </a:r>
              <a:r>
                <a:rPr lang="en-US" altLang="cs-CZ" b="1" i="1"/>
                <a:t>x</a:t>
              </a:r>
              <a:r>
                <a:rPr lang="en-US" altLang="cs-CZ"/>
                <a:t>    </a:t>
              </a:r>
              <a:r>
                <a:rPr lang="en-US" altLang="cs-CZ" b="1" i="1"/>
                <a:t>x + </a:t>
              </a:r>
              <a:r>
                <a:rPr lang="el-GR" altLang="cs-CZ"/>
                <a:t>Δ</a:t>
              </a:r>
              <a:r>
                <a:rPr lang="en-US" altLang="cs-CZ" b="1" i="1"/>
                <a:t>x</a:t>
              </a:r>
              <a:endParaRPr lang="cs-CZ" altLang="cs-CZ" b="1" i="1"/>
            </a:p>
          </p:txBody>
        </p:sp>
        <p:sp>
          <p:nvSpPr>
            <p:cNvPr id="16400" name="Text Box 11"/>
            <p:cNvSpPr txBox="1">
              <a:spLocks noChangeArrowheads="1"/>
            </p:cNvSpPr>
            <p:nvPr/>
          </p:nvSpPr>
          <p:spPr bwMode="auto">
            <a:xfrm>
              <a:off x="913" y="2111"/>
              <a:ext cx="9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b="1" i="1"/>
                <a:t>I      I + </a:t>
              </a:r>
              <a:r>
                <a:rPr lang="el-GR" altLang="cs-CZ">
                  <a:latin typeface="Verdana" pitchFamily="34" charset="0"/>
                </a:rPr>
                <a:t>Δ</a:t>
              </a:r>
              <a:r>
                <a:rPr lang="en-US" altLang="cs-CZ" b="1" i="1"/>
                <a:t>I</a:t>
              </a:r>
              <a:endParaRPr lang="el-GR" altLang="cs-CZ" b="1" i="1"/>
            </a:p>
          </p:txBody>
        </p:sp>
        <p:sp>
          <p:nvSpPr>
            <p:cNvPr id="16401" name="Line 12"/>
            <p:cNvSpPr>
              <a:spLocks noChangeShapeType="1"/>
            </p:cNvSpPr>
            <p:nvPr/>
          </p:nvSpPr>
          <p:spPr bwMode="auto">
            <a:xfrm>
              <a:off x="1276" y="2432"/>
              <a:ext cx="5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16388" name="Object 13"/>
          <p:cNvGraphicFramePr>
            <a:graphicFrameLocks noChangeAspect="1"/>
          </p:cNvGraphicFramePr>
          <p:nvPr>
            <p:ph idx="1"/>
          </p:nvPr>
        </p:nvGraphicFramePr>
        <p:xfrm>
          <a:off x="3276600" y="1524000"/>
          <a:ext cx="47799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5346700" imgH="1600200" progId="Equation.DSMT4">
                  <p:embed/>
                </p:oleObj>
              </mc:Choice>
              <mc:Fallback>
                <p:oleObj name="Equation" r:id="rId3" imgW="5346700" imgH="1600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47799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3352800" y="2971800"/>
            <a:ext cx="563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i="1"/>
              <a:t>d</a:t>
            </a:r>
            <a:r>
              <a:rPr lang="cs-CZ" altLang="cs-CZ" baseline="-25000"/>
              <a:t>1/2</a:t>
            </a:r>
            <a:r>
              <a:rPr lang="cs-CZ" altLang="cs-CZ"/>
              <a:t> je polotloušťka a </a:t>
            </a:r>
            <a:r>
              <a:rPr lang="cs-CZ" altLang="cs-CZ">
                <a:cs typeface="Times New Roman" pitchFamily="18" charset="0"/>
              </a:rPr>
              <a:t>μ</a:t>
            </a:r>
            <a:r>
              <a:rPr lang="cs-CZ" altLang="cs-CZ"/>
              <a:t>=</a:t>
            </a:r>
            <a:r>
              <a:rPr lang="cs-CZ" altLang="cs-CZ">
                <a:cs typeface="Times New Roman" pitchFamily="18" charset="0"/>
              </a:rPr>
              <a:t>μ</a:t>
            </a:r>
            <a:r>
              <a:rPr lang="cs-CZ" altLang="cs-CZ"/>
              <a:t>(</a:t>
            </a:r>
            <a:r>
              <a:rPr lang="cs-CZ" altLang="cs-CZ">
                <a:cs typeface="Times New Roman" pitchFamily="18" charset="0"/>
              </a:rPr>
              <a:t>ħω</a:t>
            </a:r>
            <a:r>
              <a:rPr lang="cs-CZ" altLang="cs-CZ"/>
              <a:t>,</a:t>
            </a:r>
            <a:r>
              <a:rPr lang="cs-CZ" altLang="cs-CZ" i="1"/>
              <a:t>Z</a:t>
            </a:r>
            <a:r>
              <a:rPr lang="cs-CZ" altLang="cs-CZ"/>
              <a:t>) je lineární koeficient útlumu. Zavádějí se také hmotový a atomový koeficient útlumu</a:t>
            </a:r>
          </a:p>
        </p:txBody>
      </p:sp>
      <p:graphicFrame>
        <p:nvGraphicFramePr>
          <p:cNvPr id="16390" name="Object 17"/>
          <p:cNvGraphicFramePr>
            <a:graphicFrameLocks noChangeAspect="1"/>
          </p:cNvGraphicFramePr>
          <p:nvPr/>
        </p:nvGraphicFramePr>
        <p:xfrm>
          <a:off x="4038600" y="4267200"/>
          <a:ext cx="35591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3111500" imgH="812800" progId="Equation.DSMT4">
                  <p:embed/>
                </p:oleObj>
              </mc:Choice>
              <mc:Fallback>
                <p:oleObj name="Equation" r:id="rId5" imgW="3111500" imgH="812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67200"/>
                        <a:ext cx="35591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3429000" y="5257800"/>
            <a:ext cx="5567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>
                <a:cs typeface="Times New Roman" pitchFamily="18" charset="0"/>
              </a:rPr>
              <a:t>ρ</a:t>
            </a:r>
            <a:r>
              <a:rPr lang="cs-CZ" altLang="cs-CZ"/>
              <a:t> je hustota, </a:t>
            </a:r>
            <a:r>
              <a:rPr lang="cs-CZ" altLang="cs-CZ" i="1"/>
              <a:t>m</a:t>
            </a:r>
            <a:r>
              <a:rPr lang="cs-CZ" altLang="cs-CZ" i="1" baseline="-25000"/>
              <a:t>mol</a:t>
            </a:r>
            <a:r>
              <a:rPr lang="cs-CZ" altLang="cs-CZ" i="1"/>
              <a:t> </a:t>
            </a:r>
            <a:r>
              <a:rPr lang="cs-CZ" altLang="cs-CZ"/>
              <a:t>je molární hmotnost, </a:t>
            </a:r>
            <a:r>
              <a:rPr lang="cs-CZ" altLang="cs-CZ" i="1"/>
              <a:t>N</a:t>
            </a:r>
            <a:r>
              <a:rPr lang="cs-CZ" altLang="cs-CZ" i="1" baseline="-25000"/>
              <a:t>A</a:t>
            </a:r>
            <a:r>
              <a:rPr lang="cs-CZ" altLang="cs-CZ"/>
              <a:t> je</a:t>
            </a:r>
          </a:p>
          <a:p>
            <a:pPr eaLnBrk="1" hangingPunct="1"/>
            <a:r>
              <a:rPr lang="cs-CZ" altLang="cs-CZ"/>
              <a:t>Avogadrova konstanta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Další koeficienty útlumu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15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/>
              <a:t>Foton předává energii nabitým částicím látky (elektronům, případně dvojici elektron – positron). Energie těchto částic je absorbována látkou nebo v části opět vyzářena. Zavedeme pro charakteristiku těchto jevů koeficient energiového útlumu a koeficient energiové absorpce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362200" y="3124200"/>
          <a:ext cx="36687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4013200" imgH="863600" progId="Equation.DSMT4">
                  <p:embed/>
                </p:oleObj>
              </mc:Choice>
              <mc:Fallback>
                <p:oleObj name="Equation" r:id="rId3" imgW="4013200" imgH="863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36687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81000" y="40386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cs-CZ"/>
              <a:t>k</a:t>
            </a:r>
            <a:r>
              <a:rPr lang="cs-CZ" altLang="cs-CZ"/>
              <a:t>de </a:t>
            </a:r>
            <a:r>
              <a:rPr lang="en-US" altLang="cs-CZ"/>
              <a:t>&lt;</a:t>
            </a:r>
            <a:r>
              <a:rPr lang="en-US" altLang="cs-CZ" i="1"/>
              <a:t>E</a:t>
            </a:r>
            <a:r>
              <a:rPr lang="en-US" altLang="cs-CZ" i="1" baseline="-25000"/>
              <a:t>tr</a:t>
            </a:r>
            <a:r>
              <a:rPr lang="en-US" altLang="cs-CZ"/>
              <a:t>&gt; je </a:t>
            </a:r>
            <a:r>
              <a:rPr lang="cs-CZ" altLang="cs-CZ"/>
              <a:t>průměrná hodnota energie předaná fotonem nabitým částicím a </a:t>
            </a:r>
            <a:r>
              <a:rPr lang="en-US" altLang="cs-CZ"/>
              <a:t>&lt;</a:t>
            </a:r>
            <a:r>
              <a:rPr lang="en-US" altLang="cs-CZ" i="1"/>
              <a:t>E</a:t>
            </a:r>
            <a:r>
              <a:rPr lang="cs-CZ" altLang="cs-CZ" i="1" baseline="-25000"/>
              <a:t>ab</a:t>
            </a:r>
            <a:r>
              <a:rPr lang="en-US" altLang="cs-CZ"/>
              <a:t>&gt;</a:t>
            </a:r>
            <a:r>
              <a:rPr lang="cs-CZ" altLang="cs-CZ"/>
              <a:t> je průměrná energie, kterou uloží tyto částice v látce. S definicí koeficientu zpětného vyzáření </a:t>
            </a:r>
            <a:r>
              <a:rPr lang="cs-CZ" altLang="cs-CZ" i="1"/>
              <a:t>g</a:t>
            </a:r>
            <a:r>
              <a:rPr lang="cs-CZ" altLang="cs-CZ"/>
              <a:t> máme</a:t>
            </a:r>
          </a:p>
        </p:txBody>
      </p:sp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112963" y="5392738"/>
          <a:ext cx="41687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4559300" imgH="901700" progId="Equation.DSMT4">
                  <p:embed/>
                </p:oleObj>
              </mc:Choice>
              <mc:Fallback>
                <p:oleObj name="Equation" r:id="rId5" imgW="4559300" imgH="901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5392738"/>
                        <a:ext cx="416877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Možné interakce fotonů s látkou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153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cs-CZ" altLang="cs-CZ" sz="3600">
                <a:solidFill>
                  <a:srgbClr val="FF3300"/>
                </a:solidFill>
              </a:rPr>
              <a:t>Fotoelektrický jev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cs-CZ" altLang="cs-CZ" sz="3600">
              <a:solidFill>
                <a:srgbClr val="FF3300"/>
              </a:solidFill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cs-CZ" altLang="cs-CZ" sz="3600">
                <a:solidFill>
                  <a:srgbClr val="FF3300"/>
                </a:solidFill>
              </a:rPr>
              <a:t>Rayleigho rozptyl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cs-CZ" altLang="cs-CZ" sz="3600">
              <a:solidFill>
                <a:srgbClr val="FF3300"/>
              </a:solidFill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cs-CZ" altLang="cs-CZ" sz="3600">
                <a:solidFill>
                  <a:srgbClr val="FF3300"/>
                </a:solidFill>
              </a:rPr>
              <a:t>Comptonův jev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cs-CZ" altLang="cs-CZ" sz="3600">
              <a:solidFill>
                <a:srgbClr val="FF3300"/>
              </a:solidFill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cs-CZ" altLang="cs-CZ" sz="3600">
                <a:solidFill>
                  <a:srgbClr val="FF3300"/>
                </a:solidFill>
              </a:rPr>
              <a:t>Vytváření párů elektron - positron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Fotoelektrický jev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675670" y="1466850"/>
            <a:ext cx="5768118" cy="3924300"/>
            <a:chOff x="1675670" y="1466850"/>
            <a:chExt cx="5768118" cy="3924300"/>
          </a:xfrm>
        </p:grpSpPr>
        <p:pic>
          <p:nvPicPr>
            <p:cNvPr id="1945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13" y="1466850"/>
              <a:ext cx="5743575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675670" y="1466850"/>
              <a:ext cx="5256584" cy="83099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Dopadající foton je absorbován, jeho energie postačuje k uvolnění elektronu 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Fotoelektrický jev </a:t>
            </a:r>
          </a:p>
        </p:txBody>
      </p:sp>
      <p:graphicFrame>
        <p:nvGraphicFramePr>
          <p:cNvPr id="200761" name="Group 57"/>
          <p:cNvGraphicFramePr>
            <a:graphicFrameLocks noGrp="1"/>
          </p:cNvGraphicFramePr>
          <p:nvPr/>
        </p:nvGraphicFramePr>
        <p:xfrm>
          <a:off x="1447800" y="1447800"/>
          <a:ext cx="6096000" cy="43279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Foton interaguje 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celým atomem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 se stane s fotonem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zmizí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energii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1/(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ħω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Práh jevu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není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Lineární koeficient útlumu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Uvolněná částice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elektron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Střední předaná energie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ħω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</a:t>
                      </a:r>
                      <a:r>
                        <a:rPr kumimoji="0" lang="cs-CZ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cs-CZ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Následný jev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charakteristické rtg záření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nebo Augerův elektron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Významná oblast pro vodu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20 keV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Elektromagnetick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é záření</a:t>
            </a:r>
          </a:p>
        </p:txBody>
      </p:sp>
      <p:graphicFrame>
        <p:nvGraphicFramePr>
          <p:cNvPr id="183435" name="Group 139"/>
          <p:cNvGraphicFramePr>
            <a:graphicFrameLocks noGrp="1"/>
          </p:cNvGraphicFramePr>
          <p:nvPr/>
        </p:nvGraphicFramePr>
        <p:xfrm>
          <a:off x="228600" y="1371600"/>
          <a:ext cx="8686800" cy="4664079"/>
        </p:xfrm>
        <a:graphic>
          <a:graphicData uri="http://schemas.openxmlformats.org/drawingml/2006/table">
            <a:tbl>
              <a:tblPr/>
              <a:tblGrid>
                <a:gridCol w="2659063"/>
                <a:gridCol w="2903537"/>
                <a:gridCol w="3124200"/>
              </a:tblGrid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 záření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Vlnová délka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[m]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Energie fotonu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[eV]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gama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-14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rentgenové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-11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ultrafialové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viditelné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4.10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1,55 – 3,1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infračervené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8.10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1,55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mikrovlnné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MRI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– 0,5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2,5.10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ádiové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Rayleigho rozptyl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323975" y="1466850"/>
            <a:ext cx="6496050" cy="3919538"/>
            <a:chOff x="1323975" y="1466850"/>
            <a:chExt cx="6496050" cy="3919538"/>
          </a:xfrm>
        </p:grpSpPr>
        <p:pic>
          <p:nvPicPr>
            <p:cNvPr id="21507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1471613"/>
              <a:ext cx="6496050" cy="391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675670" y="1466850"/>
              <a:ext cx="5256584" cy="83099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Dopadající foton interaguje s některým z pevně v atomu vázaným elektronem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Rayleigho rozptyl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01770" name="Group 42"/>
          <p:cNvGraphicFramePr>
            <a:graphicFrameLocks noGrp="1"/>
          </p:cNvGraphicFramePr>
          <p:nvPr/>
        </p:nvGraphicFramePr>
        <p:xfrm>
          <a:off x="1447800" y="1447800"/>
          <a:ext cx="6096000" cy="39624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Foton interaguje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vá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zan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ý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elektronem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atomu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 se stane s fotonem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rozptýlí 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energii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1/(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ħω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Práh jevu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Lineární koeficient útlumu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Uvolněná částice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žádná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/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Střední předaná energie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Následný jev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žádný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Významná oblast pro vodu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 20 keV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Comptonův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jev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79512" y="1412875"/>
            <a:ext cx="7902451" cy="5181600"/>
            <a:chOff x="179512" y="1412875"/>
            <a:chExt cx="7902451" cy="5181600"/>
          </a:xfrm>
        </p:grpSpPr>
        <p:pic>
          <p:nvPicPr>
            <p:cNvPr id="2355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412875"/>
              <a:ext cx="6678613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79512" y="1882348"/>
              <a:ext cx="5256584" cy="83099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Dopadající foton je interaguje s některým téměř volným elektronem 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Comptonův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jev </a:t>
            </a:r>
          </a:p>
        </p:txBody>
      </p:sp>
      <p:graphicFrame>
        <p:nvGraphicFramePr>
          <p:cNvPr id="202793" name="Group 41"/>
          <p:cNvGraphicFramePr>
            <a:graphicFrameLocks noGrp="1"/>
          </p:cNvGraphicFramePr>
          <p:nvPr/>
        </p:nvGraphicFramePr>
        <p:xfrm>
          <a:off x="1447800" y="1447800"/>
          <a:ext cx="6096000" cy="39624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Foton interaguje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volným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elektronem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 se stane s fotonem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rozptýlí 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energii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rostoucí energií klesá</a:t>
                      </a:r>
                      <a:endParaRPr kumimoji="0" lang="cs-CZ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Práh jevu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Lineární koeficient útlumu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Uvolněná částice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Comptonův elektron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/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Střední předaná energie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relativní část roste s energií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Následný jev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žádný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Významná oblast pro vodu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keV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Vytváření párů elektron - positron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552575" y="1268760"/>
            <a:ext cx="6086475" cy="4190653"/>
            <a:chOff x="1552575" y="1268760"/>
            <a:chExt cx="6086475" cy="4190653"/>
          </a:xfrm>
        </p:grpSpPr>
        <p:pic>
          <p:nvPicPr>
            <p:cNvPr id="25603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1449388"/>
              <a:ext cx="6086475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642607" y="1268760"/>
              <a:ext cx="5256584" cy="120032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Dopadající foton při interakci s velmi silným polem jádra vytvoří dvojici elektron + positron 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Vytváření párů elektron - positron </a:t>
            </a:r>
          </a:p>
        </p:txBody>
      </p:sp>
      <p:graphicFrame>
        <p:nvGraphicFramePr>
          <p:cNvPr id="203815" name="Group 39"/>
          <p:cNvGraphicFramePr>
            <a:graphicFrameLocks noGrp="1"/>
          </p:cNvGraphicFramePr>
          <p:nvPr/>
        </p:nvGraphicFramePr>
        <p:xfrm>
          <a:off x="1447800" y="1447800"/>
          <a:ext cx="6096000" cy="39624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Foton interaguje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Coulombovým polem jádra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 se stane s fotonem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zmizí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energii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rostoucí energií roste</a:t>
                      </a:r>
                      <a:endParaRPr kumimoji="0" lang="cs-CZ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Práh jevu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cs-CZ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Lineární koeficient útlumu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endParaRPr kumimoji="0" lang="cs-CZ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Uvolněná částice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Pár elektron - positron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Závislost na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/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Střední předaná energie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ħω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2</a:t>
                      </a:r>
                      <a:r>
                        <a:rPr kumimoji="0" lang="cs-CZ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cs-CZ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Následný jev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anihilační záření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Významná oblast pro vodu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Detaily k fotoelektrick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é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mu jevu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7651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7191" r="7527"/>
          <a:stretch>
            <a:fillRect/>
          </a:stretch>
        </p:blipFill>
        <p:spPr bwMode="auto">
          <a:xfrm>
            <a:off x="228600" y="1676400"/>
            <a:ext cx="503555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 Box 39"/>
          <p:cNvSpPr txBox="1">
            <a:spLocks noChangeArrowheads="1"/>
          </p:cNvSpPr>
          <p:nvPr/>
        </p:nvSpPr>
        <p:spPr bwMode="auto">
          <a:xfrm>
            <a:off x="5257800" y="1981200"/>
            <a:ext cx="3581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/>
              <a:t>Fluorescenční výtěžek </a:t>
            </a:r>
            <a:r>
              <a:rPr lang="cs-CZ" altLang="cs-CZ" sz="2000">
                <a:cs typeface="Times New Roman" pitchFamily="18" charset="0"/>
              </a:rPr>
              <a:t>ω</a:t>
            </a:r>
            <a:r>
              <a:rPr lang="cs-CZ" altLang="cs-CZ" sz="2000" i="1" baseline="-25000"/>
              <a:t>K(L) </a:t>
            </a:r>
            <a:r>
              <a:rPr lang="cs-CZ" altLang="cs-CZ" sz="2000"/>
              <a:t>udává podíl pravděpodobností emise fotonu a Augerova elektronů při zaplnění dané volné hladiny. Zlomek </a:t>
            </a:r>
            <a:r>
              <a:rPr lang="en-US" altLang="cs-CZ" sz="2000" i="1"/>
              <a:t>P</a:t>
            </a:r>
            <a:r>
              <a:rPr lang="en-US" altLang="cs-CZ" sz="2000" i="1" baseline="-25000"/>
              <a:t>K</a:t>
            </a:r>
            <a:r>
              <a:rPr lang="cs-CZ" altLang="cs-CZ" sz="2000" i="1" baseline="-25000"/>
              <a:t>(L)</a:t>
            </a:r>
            <a:r>
              <a:rPr lang="cs-CZ" altLang="cs-CZ" sz="2000"/>
              <a:t> pak určuje podíl dané hladiny na všech fotoelektrických jevech</a:t>
            </a:r>
            <a:r>
              <a:rPr lang="en-US" altLang="cs-CZ" sz="2000"/>
              <a:t>, a to </a:t>
            </a:r>
            <a:r>
              <a:rPr lang="en-US" altLang="cs-CZ" sz="2000" i="1"/>
              <a:t>P</a:t>
            </a:r>
            <a:r>
              <a:rPr lang="en-US" altLang="cs-CZ" sz="2000" i="1" baseline="-25000"/>
              <a:t>K</a:t>
            </a:r>
            <a:r>
              <a:rPr lang="cs-CZ" altLang="cs-CZ" sz="2000"/>
              <a:t> pro </a:t>
            </a:r>
            <a:r>
              <a:rPr lang="en-US" altLang="cs-CZ" sz="2000"/>
              <a:t>energii fotonu v</a:t>
            </a:r>
            <a:r>
              <a:rPr lang="cs-CZ" altLang="cs-CZ" sz="2000"/>
              <a:t>ětší než vazebná energie na K – hladině, tj. </a:t>
            </a:r>
            <a:r>
              <a:rPr lang="cs-CZ" altLang="cs-CZ" sz="2000">
                <a:cs typeface="Times New Roman" pitchFamily="18" charset="0"/>
              </a:rPr>
              <a:t>ħω</a:t>
            </a:r>
            <a:r>
              <a:rPr lang="en-US" altLang="cs-CZ" sz="2000">
                <a:cs typeface="Times New Roman" pitchFamily="18" charset="0"/>
              </a:rPr>
              <a:t> </a:t>
            </a:r>
            <a:r>
              <a:rPr lang="cs-CZ" altLang="cs-CZ" sz="2000"/>
              <a:t> </a:t>
            </a:r>
            <a:r>
              <a:rPr lang="en-US" altLang="cs-CZ" sz="2000"/>
              <a:t>&gt; </a:t>
            </a:r>
            <a:r>
              <a:rPr lang="cs-CZ" altLang="cs-CZ" sz="2000" i="1"/>
              <a:t>E</a:t>
            </a:r>
            <a:r>
              <a:rPr lang="cs-CZ" altLang="cs-CZ" sz="2000" i="1" baseline="-25000"/>
              <a:t>B</a:t>
            </a:r>
            <a:r>
              <a:rPr lang="cs-CZ" altLang="cs-CZ" sz="2000"/>
              <a:t>(</a:t>
            </a:r>
            <a:r>
              <a:rPr lang="cs-CZ" altLang="cs-CZ" sz="2000" i="1"/>
              <a:t>K</a:t>
            </a:r>
            <a:r>
              <a:rPr lang="cs-CZ" altLang="cs-CZ" sz="2000"/>
              <a:t>)</a:t>
            </a:r>
            <a:r>
              <a:rPr lang="en-US" altLang="cs-CZ" sz="2000"/>
              <a:t>, </a:t>
            </a:r>
            <a:r>
              <a:rPr lang="cs-CZ" altLang="cs-CZ" sz="2000"/>
              <a:t> </a:t>
            </a:r>
            <a:r>
              <a:rPr lang="en-US" altLang="cs-CZ" sz="2000" i="1"/>
              <a:t>P</a:t>
            </a:r>
            <a:r>
              <a:rPr lang="en-US" altLang="cs-CZ" sz="2000" i="1" baseline="-25000"/>
              <a:t>L </a:t>
            </a:r>
            <a:r>
              <a:rPr lang="en-US" altLang="cs-CZ" sz="2000">
                <a:cs typeface="Times New Roman" pitchFamily="18" charset="0"/>
              </a:rPr>
              <a:t>pro </a:t>
            </a:r>
            <a:r>
              <a:rPr lang="cs-CZ" altLang="cs-CZ" sz="2000" i="1"/>
              <a:t>E</a:t>
            </a:r>
            <a:r>
              <a:rPr lang="cs-CZ" altLang="cs-CZ" sz="2000" i="1" baseline="-25000"/>
              <a:t>B</a:t>
            </a:r>
            <a:r>
              <a:rPr lang="cs-CZ" altLang="cs-CZ" sz="2000"/>
              <a:t>(</a:t>
            </a:r>
            <a:r>
              <a:rPr lang="en-US" altLang="cs-CZ" sz="2000"/>
              <a:t>L</a:t>
            </a:r>
            <a:r>
              <a:rPr lang="cs-CZ" altLang="cs-CZ" sz="2000"/>
              <a:t>)</a:t>
            </a:r>
            <a:r>
              <a:rPr lang="en-US" altLang="cs-CZ" sz="2000"/>
              <a:t> &lt; </a:t>
            </a:r>
            <a:r>
              <a:rPr lang="en-US" altLang="cs-CZ" sz="2000">
                <a:cs typeface="Times New Roman" pitchFamily="18" charset="0"/>
              </a:rPr>
              <a:t> </a:t>
            </a:r>
            <a:r>
              <a:rPr lang="cs-CZ" altLang="cs-CZ" sz="2000">
                <a:cs typeface="Times New Roman" pitchFamily="18" charset="0"/>
              </a:rPr>
              <a:t>ħω</a:t>
            </a:r>
            <a:r>
              <a:rPr lang="en-US" altLang="cs-CZ" sz="2000">
                <a:cs typeface="Times New Roman" pitchFamily="18" charset="0"/>
              </a:rPr>
              <a:t> &lt; </a:t>
            </a:r>
            <a:r>
              <a:rPr lang="cs-CZ" altLang="cs-CZ" sz="2000" i="1"/>
              <a:t>E</a:t>
            </a:r>
            <a:r>
              <a:rPr lang="cs-CZ" altLang="cs-CZ" sz="2000" i="1" baseline="-25000"/>
              <a:t>B</a:t>
            </a:r>
            <a:r>
              <a:rPr lang="cs-CZ" altLang="cs-CZ" sz="2000"/>
              <a:t>(</a:t>
            </a:r>
            <a:r>
              <a:rPr lang="cs-CZ" altLang="cs-CZ" sz="2000" i="1"/>
              <a:t>K</a:t>
            </a:r>
            <a:r>
              <a:rPr lang="cs-CZ" altLang="cs-CZ" sz="2000"/>
              <a:t>)</a:t>
            </a:r>
            <a:r>
              <a:rPr lang="en-US" altLang="cs-CZ" sz="2000"/>
              <a:t>.</a:t>
            </a: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Detaily k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Comptonovu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 jevu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 r="3831"/>
          <a:stretch>
            <a:fillRect/>
          </a:stretch>
        </p:blipFill>
        <p:spPr bwMode="auto">
          <a:xfrm>
            <a:off x="228600" y="1143000"/>
            <a:ext cx="754856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Dominance jednotlivých jevů </a:t>
            </a:r>
          </a:p>
        </p:txBody>
      </p:sp>
      <p:pic>
        <p:nvPicPr>
          <p:cNvPr id="29699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3604" b="943"/>
          <a:stretch>
            <a:fillRect/>
          </a:stretch>
        </p:blipFill>
        <p:spPr bwMode="auto">
          <a:xfrm>
            <a:off x="457200" y="1143000"/>
            <a:ext cx="7370763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Oval 1029"/>
          <p:cNvSpPr>
            <a:spLocks noChangeArrowheads="1"/>
          </p:cNvSpPr>
          <p:nvPr/>
        </p:nvSpPr>
        <p:spPr bwMode="auto">
          <a:xfrm>
            <a:off x="2743200" y="4800600"/>
            <a:ext cx="3352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Přehled vztahů </a:t>
            </a:r>
          </a:p>
        </p:txBody>
      </p:sp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1828800" y="1676400"/>
          <a:ext cx="4167188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3" imgW="4559300" imgH="1943100" progId="Equation.DSMT4">
                  <p:embed/>
                </p:oleObj>
              </mc:Choice>
              <mc:Fallback>
                <p:oleObj name="Equation" r:id="rId3" imgW="4559300" imgH="1943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4167188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1905000" y="4343400"/>
          <a:ext cx="32718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5" imgW="3581400" imgH="1104900" progId="Equation.DSMT4">
                  <p:embed/>
                </p:oleObj>
              </mc:Choice>
              <mc:Fallback>
                <p:oleObj name="Equation" r:id="rId5" imgW="3581400" imgH="1104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32718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898525" y="1184275"/>
            <a:ext cx="738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Lineární koeficient útlumu a koeficient energiové absorpce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838200" y="3505200"/>
            <a:ext cx="792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Střední hodnota předané energie pro fotoelektrický jev a tvorbu</a:t>
            </a:r>
          </a:p>
          <a:p>
            <a:pPr eaLnBrk="1" hangingPunct="1"/>
            <a:r>
              <a:rPr lang="cs-CZ" altLang="cs-CZ"/>
              <a:t>párů elektron - positron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8013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Střední hodnota předané energie pro Comptonův jev nezávisí na</a:t>
            </a:r>
          </a:p>
          <a:p>
            <a:pPr eaLnBrk="1" hangingPunct="1"/>
            <a:r>
              <a:rPr lang="cs-CZ" altLang="cs-CZ"/>
              <a:t>látce, její hodnotu můžeme odečíst z  universálního grafu.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Viditelné světlo</a:t>
            </a:r>
          </a:p>
        </p:txBody>
      </p:sp>
      <p:grpSp>
        <p:nvGrpSpPr>
          <p:cNvPr id="4099" name="Group 58"/>
          <p:cNvGrpSpPr>
            <a:grpSpLocks/>
          </p:cNvGrpSpPr>
          <p:nvPr/>
        </p:nvGrpSpPr>
        <p:grpSpPr bwMode="auto">
          <a:xfrm>
            <a:off x="228600" y="1295400"/>
            <a:ext cx="8682038" cy="4038600"/>
            <a:chOff x="144" y="1392"/>
            <a:chExt cx="5469" cy="2544"/>
          </a:xfrm>
        </p:grpSpPr>
        <p:sp>
          <p:nvSpPr>
            <p:cNvPr id="4100" name="Line 6"/>
            <p:cNvSpPr>
              <a:spLocks noChangeShapeType="1"/>
            </p:cNvSpPr>
            <p:nvPr/>
          </p:nvSpPr>
          <p:spPr bwMode="auto">
            <a:xfrm>
              <a:off x="1248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Line 7"/>
            <p:cNvSpPr>
              <a:spLocks noChangeShapeType="1"/>
            </p:cNvSpPr>
            <p:nvPr/>
          </p:nvSpPr>
          <p:spPr bwMode="auto">
            <a:xfrm>
              <a:off x="1680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2" name="Line 13"/>
            <p:cNvSpPr>
              <a:spLocks noChangeShapeType="1"/>
            </p:cNvSpPr>
            <p:nvPr/>
          </p:nvSpPr>
          <p:spPr bwMode="auto">
            <a:xfrm>
              <a:off x="2112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3" name="Line 16"/>
            <p:cNvSpPr>
              <a:spLocks noChangeShapeType="1"/>
            </p:cNvSpPr>
            <p:nvPr/>
          </p:nvSpPr>
          <p:spPr bwMode="auto">
            <a:xfrm>
              <a:off x="2544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4" name="Line 20"/>
            <p:cNvSpPr>
              <a:spLocks noChangeShapeType="1"/>
            </p:cNvSpPr>
            <p:nvPr/>
          </p:nvSpPr>
          <p:spPr bwMode="auto">
            <a:xfrm>
              <a:off x="2976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Line 22"/>
            <p:cNvSpPr>
              <a:spLocks noChangeShapeType="1"/>
            </p:cNvSpPr>
            <p:nvPr/>
          </p:nvSpPr>
          <p:spPr bwMode="auto">
            <a:xfrm>
              <a:off x="3408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Line 24"/>
            <p:cNvSpPr>
              <a:spLocks noChangeShapeType="1"/>
            </p:cNvSpPr>
            <p:nvPr/>
          </p:nvSpPr>
          <p:spPr bwMode="auto">
            <a:xfrm>
              <a:off x="3840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Rectangle 34"/>
            <p:cNvSpPr>
              <a:spLocks noChangeArrowheads="1"/>
            </p:cNvSpPr>
            <p:nvPr/>
          </p:nvSpPr>
          <p:spPr bwMode="auto">
            <a:xfrm>
              <a:off x="1104" y="1968"/>
              <a:ext cx="192" cy="144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08" name="Text Box 26"/>
            <p:cNvSpPr txBox="1">
              <a:spLocks noChangeArrowheads="1"/>
            </p:cNvSpPr>
            <p:nvPr/>
          </p:nvSpPr>
          <p:spPr bwMode="auto">
            <a:xfrm>
              <a:off x="1046" y="1488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700</a:t>
              </a:r>
            </a:p>
          </p:txBody>
        </p:sp>
        <p:sp>
          <p:nvSpPr>
            <p:cNvPr id="4109" name="Text Box 27"/>
            <p:cNvSpPr txBox="1">
              <a:spLocks noChangeArrowheads="1"/>
            </p:cNvSpPr>
            <p:nvPr/>
          </p:nvSpPr>
          <p:spPr bwMode="auto">
            <a:xfrm>
              <a:off x="1920" y="1488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600</a:t>
              </a:r>
            </a:p>
          </p:txBody>
        </p:sp>
        <p:sp>
          <p:nvSpPr>
            <p:cNvPr id="4110" name="Text Box 28"/>
            <p:cNvSpPr txBox="1">
              <a:spLocks noChangeArrowheads="1"/>
            </p:cNvSpPr>
            <p:nvPr/>
          </p:nvSpPr>
          <p:spPr bwMode="auto">
            <a:xfrm>
              <a:off x="2736" y="1488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500</a:t>
              </a:r>
            </a:p>
          </p:txBody>
        </p:sp>
        <p:sp>
          <p:nvSpPr>
            <p:cNvPr id="4111" name="Text Box 29"/>
            <p:cNvSpPr txBox="1">
              <a:spLocks noChangeArrowheads="1"/>
            </p:cNvSpPr>
            <p:nvPr/>
          </p:nvSpPr>
          <p:spPr bwMode="auto">
            <a:xfrm>
              <a:off x="3600" y="1488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400</a:t>
              </a:r>
            </a:p>
          </p:txBody>
        </p:sp>
        <p:sp>
          <p:nvSpPr>
            <p:cNvPr id="4112" name="Rectangle 30"/>
            <p:cNvSpPr>
              <a:spLocks noChangeArrowheads="1"/>
            </p:cNvSpPr>
            <p:nvPr/>
          </p:nvSpPr>
          <p:spPr bwMode="auto">
            <a:xfrm>
              <a:off x="2448" y="1968"/>
              <a:ext cx="624" cy="14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3" name="Rectangle 31"/>
            <p:cNvSpPr>
              <a:spLocks noChangeArrowheads="1"/>
            </p:cNvSpPr>
            <p:nvPr/>
          </p:nvSpPr>
          <p:spPr bwMode="auto">
            <a:xfrm>
              <a:off x="2160" y="1968"/>
              <a:ext cx="288" cy="14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4" name="Rectangle 32"/>
            <p:cNvSpPr>
              <a:spLocks noChangeArrowheads="1"/>
            </p:cNvSpPr>
            <p:nvPr/>
          </p:nvSpPr>
          <p:spPr bwMode="auto">
            <a:xfrm>
              <a:off x="1872" y="1968"/>
              <a:ext cx="288" cy="14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5" name="Rectangle 33"/>
            <p:cNvSpPr>
              <a:spLocks noChangeArrowheads="1"/>
            </p:cNvSpPr>
            <p:nvPr/>
          </p:nvSpPr>
          <p:spPr bwMode="auto">
            <a:xfrm>
              <a:off x="1296" y="1968"/>
              <a:ext cx="576" cy="14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6" name="Rectangle 35"/>
            <p:cNvSpPr>
              <a:spLocks noChangeArrowheads="1"/>
            </p:cNvSpPr>
            <p:nvPr/>
          </p:nvSpPr>
          <p:spPr bwMode="auto">
            <a:xfrm>
              <a:off x="3072" y="1968"/>
              <a:ext cx="288" cy="14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7" name="Rectangle 36"/>
            <p:cNvSpPr>
              <a:spLocks noChangeArrowheads="1"/>
            </p:cNvSpPr>
            <p:nvPr/>
          </p:nvSpPr>
          <p:spPr bwMode="auto">
            <a:xfrm>
              <a:off x="3360" y="1968"/>
              <a:ext cx="384" cy="1440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8" name="Rectangle 37"/>
            <p:cNvSpPr>
              <a:spLocks noChangeArrowheads="1"/>
            </p:cNvSpPr>
            <p:nvPr/>
          </p:nvSpPr>
          <p:spPr bwMode="auto">
            <a:xfrm>
              <a:off x="3744" y="1968"/>
              <a:ext cx="288" cy="1440"/>
            </a:xfrm>
            <a:prstGeom prst="rect">
              <a:avLst/>
            </a:prstGeom>
            <a:solidFill>
              <a:srgbClr val="80008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9" name="Line 4"/>
            <p:cNvSpPr>
              <a:spLocks noChangeShapeType="1"/>
            </p:cNvSpPr>
            <p:nvPr/>
          </p:nvSpPr>
          <p:spPr bwMode="auto">
            <a:xfrm>
              <a:off x="960" y="1968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Line 5"/>
            <p:cNvSpPr>
              <a:spLocks noChangeShapeType="1"/>
            </p:cNvSpPr>
            <p:nvPr/>
          </p:nvSpPr>
          <p:spPr bwMode="auto">
            <a:xfrm>
              <a:off x="912" y="3408"/>
              <a:ext cx="35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Line 12"/>
            <p:cNvSpPr>
              <a:spLocks noChangeShapeType="1"/>
            </p:cNvSpPr>
            <p:nvPr/>
          </p:nvSpPr>
          <p:spPr bwMode="auto">
            <a:xfrm>
              <a:off x="1680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Line 15"/>
            <p:cNvSpPr>
              <a:spLocks noChangeShapeType="1"/>
            </p:cNvSpPr>
            <p:nvPr/>
          </p:nvSpPr>
          <p:spPr bwMode="auto">
            <a:xfrm>
              <a:off x="2112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Line 19"/>
            <p:cNvSpPr>
              <a:spLocks noChangeShapeType="1"/>
            </p:cNvSpPr>
            <p:nvPr/>
          </p:nvSpPr>
          <p:spPr bwMode="auto">
            <a:xfrm>
              <a:off x="2544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1"/>
            <p:cNvSpPr>
              <a:spLocks noChangeShapeType="1"/>
            </p:cNvSpPr>
            <p:nvPr/>
          </p:nvSpPr>
          <p:spPr bwMode="auto">
            <a:xfrm>
              <a:off x="2976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3"/>
            <p:cNvSpPr>
              <a:spLocks noChangeShapeType="1"/>
            </p:cNvSpPr>
            <p:nvPr/>
          </p:nvSpPr>
          <p:spPr bwMode="auto">
            <a:xfrm>
              <a:off x="3408" y="18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9"/>
            <p:cNvSpPr>
              <a:spLocks noChangeShapeType="1"/>
            </p:cNvSpPr>
            <p:nvPr/>
          </p:nvSpPr>
          <p:spPr bwMode="auto">
            <a:xfrm>
              <a:off x="1920" y="33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Line 41"/>
            <p:cNvSpPr>
              <a:spLocks noChangeShapeType="1"/>
            </p:cNvSpPr>
            <p:nvPr/>
          </p:nvSpPr>
          <p:spPr bwMode="auto">
            <a:xfrm>
              <a:off x="3024" y="33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8" name="Line 42"/>
            <p:cNvSpPr>
              <a:spLocks noChangeShapeType="1"/>
            </p:cNvSpPr>
            <p:nvPr/>
          </p:nvSpPr>
          <p:spPr bwMode="auto">
            <a:xfrm>
              <a:off x="3840" y="33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9" name="Line 43"/>
            <p:cNvSpPr>
              <a:spLocks noChangeShapeType="1"/>
            </p:cNvSpPr>
            <p:nvPr/>
          </p:nvSpPr>
          <p:spPr bwMode="auto">
            <a:xfrm>
              <a:off x="4272" y="33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0" name="Text Box 44"/>
            <p:cNvSpPr txBox="1">
              <a:spLocks noChangeArrowheads="1"/>
            </p:cNvSpPr>
            <p:nvPr/>
          </p:nvSpPr>
          <p:spPr bwMode="auto">
            <a:xfrm>
              <a:off x="1824" y="35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2</a:t>
              </a:r>
            </a:p>
          </p:txBody>
        </p:sp>
        <p:sp>
          <p:nvSpPr>
            <p:cNvPr id="4131" name="Text Box 47"/>
            <p:cNvSpPr txBox="1">
              <a:spLocks noChangeArrowheads="1"/>
            </p:cNvSpPr>
            <p:nvPr/>
          </p:nvSpPr>
          <p:spPr bwMode="auto">
            <a:xfrm>
              <a:off x="2832" y="355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2,5</a:t>
              </a:r>
            </a:p>
          </p:txBody>
        </p:sp>
        <p:sp>
          <p:nvSpPr>
            <p:cNvPr id="4132" name="Text Box 48"/>
            <p:cNvSpPr txBox="1">
              <a:spLocks noChangeArrowheads="1"/>
            </p:cNvSpPr>
            <p:nvPr/>
          </p:nvSpPr>
          <p:spPr bwMode="auto">
            <a:xfrm>
              <a:off x="3696" y="35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3</a:t>
              </a:r>
            </a:p>
          </p:txBody>
        </p:sp>
        <p:sp>
          <p:nvSpPr>
            <p:cNvPr id="4133" name="Text Box 49"/>
            <p:cNvSpPr txBox="1">
              <a:spLocks noChangeArrowheads="1"/>
            </p:cNvSpPr>
            <p:nvPr/>
          </p:nvSpPr>
          <p:spPr bwMode="auto">
            <a:xfrm>
              <a:off x="4128" y="355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3,5</a:t>
              </a:r>
            </a:p>
          </p:txBody>
        </p:sp>
        <p:sp>
          <p:nvSpPr>
            <p:cNvPr id="4134" name="Text Box 51"/>
            <p:cNvSpPr txBox="1">
              <a:spLocks noChangeArrowheads="1"/>
            </p:cNvSpPr>
            <p:nvPr/>
          </p:nvSpPr>
          <p:spPr bwMode="auto">
            <a:xfrm>
              <a:off x="4550" y="1802"/>
              <a:ext cx="6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λ</a:t>
              </a:r>
              <a:r>
                <a:rPr lang="en-US" altLang="cs-CZ">
                  <a:cs typeface="Times New Roman" pitchFamily="18" charset="0"/>
                </a:rPr>
                <a:t> [nm]</a:t>
              </a:r>
              <a:endParaRPr lang="cs-CZ" altLang="cs-CZ"/>
            </a:p>
          </p:txBody>
        </p:sp>
        <p:sp>
          <p:nvSpPr>
            <p:cNvPr id="4135" name="Text Box 52"/>
            <p:cNvSpPr txBox="1">
              <a:spLocks noChangeArrowheads="1"/>
            </p:cNvSpPr>
            <p:nvPr/>
          </p:nvSpPr>
          <p:spPr bwMode="auto">
            <a:xfrm>
              <a:off x="4608" y="3264"/>
              <a:ext cx="6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>
                  <a:cs typeface="Times New Roman" pitchFamily="18" charset="0"/>
                </a:rPr>
                <a:t>E [eV]</a:t>
              </a:r>
              <a:endParaRPr lang="cs-CZ" altLang="cs-CZ"/>
            </a:p>
          </p:txBody>
        </p:sp>
        <p:sp>
          <p:nvSpPr>
            <p:cNvPr id="4136" name="Text Box 53"/>
            <p:cNvSpPr txBox="1">
              <a:spLocks noChangeArrowheads="1"/>
            </p:cNvSpPr>
            <p:nvPr/>
          </p:nvSpPr>
          <p:spPr bwMode="auto">
            <a:xfrm>
              <a:off x="4512" y="1392"/>
              <a:ext cx="11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vlnová délka</a:t>
              </a:r>
            </a:p>
          </p:txBody>
        </p:sp>
        <p:sp>
          <p:nvSpPr>
            <p:cNvPr id="4137" name="Text Box 54"/>
            <p:cNvSpPr txBox="1">
              <a:spLocks noChangeArrowheads="1"/>
            </p:cNvSpPr>
            <p:nvPr/>
          </p:nvSpPr>
          <p:spPr bwMode="auto">
            <a:xfrm>
              <a:off x="4704" y="3648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energie</a:t>
              </a:r>
            </a:p>
          </p:txBody>
        </p:sp>
        <p:sp>
          <p:nvSpPr>
            <p:cNvPr id="4138" name="Text Box 56"/>
            <p:cNvSpPr txBox="1">
              <a:spLocks noChangeArrowheads="1"/>
            </p:cNvSpPr>
            <p:nvPr/>
          </p:nvSpPr>
          <p:spPr bwMode="auto">
            <a:xfrm>
              <a:off x="144" y="2400"/>
              <a:ext cx="8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b="1" i="1"/>
                <a:t>infračervané</a:t>
              </a:r>
            </a:p>
            <a:p>
              <a:pPr eaLnBrk="1" hangingPunct="1"/>
              <a:r>
                <a:rPr lang="cs-CZ" altLang="cs-CZ" sz="1800" b="1" i="1"/>
                <a:t>záření</a:t>
              </a:r>
            </a:p>
          </p:txBody>
        </p:sp>
        <p:sp>
          <p:nvSpPr>
            <p:cNvPr id="4139" name="Text Box 57"/>
            <p:cNvSpPr txBox="1">
              <a:spLocks noChangeArrowheads="1"/>
            </p:cNvSpPr>
            <p:nvPr/>
          </p:nvSpPr>
          <p:spPr bwMode="auto">
            <a:xfrm>
              <a:off x="4176" y="2448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b="1" i="1"/>
                <a:t>ultrafialové</a:t>
              </a:r>
            </a:p>
            <a:p>
              <a:pPr eaLnBrk="1" hangingPunct="1"/>
              <a:r>
                <a:rPr lang="cs-CZ" altLang="cs-CZ" sz="1800" b="1" i="1"/>
                <a:t>záření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Helium – neonový laser</a:t>
            </a:r>
          </a:p>
        </p:txBody>
      </p:sp>
      <p:sp>
        <p:nvSpPr>
          <p:cNvPr id="5123" name="Text Box 1069"/>
          <p:cNvSpPr txBox="1">
            <a:spLocks noChangeArrowheads="1"/>
          </p:cNvSpPr>
          <p:nvPr/>
        </p:nvSpPr>
        <p:spPr bwMode="auto">
          <a:xfrm>
            <a:off x="1355725" y="6289675"/>
            <a:ext cx="702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cs-CZ" b="1"/>
              <a:t>He  Ne     He  Ne       He  Ne      He  Ne          He  Ne</a:t>
            </a:r>
            <a:endParaRPr lang="cs-CZ" altLang="cs-CZ" b="1"/>
          </a:p>
        </p:txBody>
      </p:sp>
      <p:grpSp>
        <p:nvGrpSpPr>
          <p:cNvPr id="5124" name="Group 1082"/>
          <p:cNvGrpSpPr>
            <a:grpSpLocks/>
          </p:cNvGrpSpPr>
          <p:nvPr/>
        </p:nvGrpSpPr>
        <p:grpSpPr bwMode="auto">
          <a:xfrm>
            <a:off x="304800" y="990600"/>
            <a:ext cx="8631238" cy="5319713"/>
            <a:chOff x="192" y="624"/>
            <a:chExt cx="5437" cy="3351"/>
          </a:xfrm>
        </p:grpSpPr>
        <p:sp>
          <p:nvSpPr>
            <p:cNvPr id="5125" name="Oval 1081"/>
            <p:cNvSpPr>
              <a:spLocks noChangeArrowheads="1"/>
            </p:cNvSpPr>
            <p:nvPr/>
          </p:nvSpPr>
          <p:spPr bwMode="auto">
            <a:xfrm>
              <a:off x="3552" y="1296"/>
              <a:ext cx="672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26" name="Line 1029"/>
            <p:cNvSpPr>
              <a:spLocks noChangeShapeType="1"/>
            </p:cNvSpPr>
            <p:nvPr/>
          </p:nvSpPr>
          <p:spPr bwMode="auto">
            <a:xfrm flipV="1">
              <a:off x="720" y="960"/>
              <a:ext cx="0" cy="2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Rectangle 1033"/>
            <p:cNvSpPr>
              <a:spLocks noChangeArrowheads="1"/>
            </p:cNvSpPr>
            <p:nvPr/>
          </p:nvSpPr>
          <p:spPr bwMode="auto">
            <a:xfrm>
              <a:off x="864" y="1152"/>
              <a:ext cx="288" cy="2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28" name="Rectangle 1035"/>
            <p:cNvSpPr>
              <a:spLocks noChangeArrowheads="1"/>
            </p:cNvSpPr>
            <p:nvPr/>
          </p:nvSpPr>
          <p:spPr bwMode="auto">
            <a:xfrm>
              <a:off x="1200" y="1152"/>
              <a:ext cx="288" cy="27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29" name="Rectangle 1036"/>
            <p:cNvSpPr>
              <a:spLocks noChangeArrowheads="1"/>
            </p:cNvSpPr>
            <p:nvPr/>
          </p:nvSpPr>
          <p:spPr bwMode="auto">
            <a:xfrm>
              <a:off x="1680" y="1152"/>
              <a:ext cx="288" cy="2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0" name="Rectangle 1037"/>
            <p:cNvSpPr>
              <a:spLocks noChangeArrowheads="1"/>
            </p:cNvSpPr>
            <p:nvPr/>
          </p:nvSpPr>
          <p:spPr bwMode="auto">
            <a:xfrm>
              <a:off x="2016" y="1152"/>
              <a:ext cx="288" cy="27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1" name="Rectangle 1038"/>
            <p:cNvSpPr>
              <a:spLocks noChangeArrowheads="1"/>
            </p:cNvSpPr>
            <p:nvPr/>
          </p:nvSpPr>
          <p:spPr bwMode="auto">
            <a:xfrm>
              <a:off x="2544" y="1152"/>
              <a:ext cx="288" cy="2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2" name="Rectangle 1039"/>
            <p:cNvSpPr>
              <a:spLocks noChangeArrowheads="1"/>
            </p:cNvSpPr>
            <p:nvPr/>
          </p:nvSpPr>
          <p:spPr bwMode="auto">
            <a:xfrm>
              <a:off x="2880" y="1152"/>
              <a:ext cx="288" cy="27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3" name="Rectangle 1042"/>
            <p:cNvSpPr>
              <a:spLocks noChangeArrowheads="1"/>
            </p:cNvSpPr>
            <p:nvPr/>
          </p:nvSpPr>
          <p:spPr bwMode="auto">
            <a:xfrm>
              <a:off x="3408" y="1152"/>
              <a:ext cx="288" cy="2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4" name="Rectangle 1043"/>
            <p:cNvSpPr>
              <a:spLocks noChangeArrowheads="1"/>
            </p:cNvSpPr>
            <p:nvPr/>
          </p:nvSpPr>
          <p:spPr bwMode="auto">
            <a:xfrm>
              <a:off x="3744" y="1152"/>
              <a:ext cx="288" cy="27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5" name="Rectangle 1044"/>
            <p:cNvSpPr>
              <a:spLocks noChangeArrowheads="1"/>
            </p:cNvSpPr>
            <p:nvPr/>
          </p:nvSpPr>
          <p:spPr bwMode="auto">
            <a:xfrm>
              <a:off x="4416" y="1152"/>
              <a:ext cx="288" cy="2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6" name="Rectangle 1045"/>
            <p:cNvSpPr>
              <a:spLocks noChangeArrowheads="1"/>
            </p:cNvSpPr>
            <p:nvPr/>
          </p:nvSpPr>
          <p:spPr bwMode="auto">
            <a:xfrm>
              <a:off x="4752" y="1152"/>
              <a:ext cx="288" cy="27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37" name="Line 1031"/>
            <p:cNvSpPr>
              <a:spLocks noChangeShapeType="1"/>
            </p:cNvSpPr>
            <p:nvPr/>
          </p:nvSpPr>
          <p:spPr bwMode="auto">
            <a:xfrm>
              <a:off x="624" y="1392"/>
              <a:ext cx="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8" name="Line 1030"/>
            <p:cNvSpPr>
              <a:spLocks noChangeShapeType="1"/>
            </p:cNvSpPr>
            <p:nvPr/>
          </p:nvSpPr>
          <p:spPr bwMode="auto">
            <a:xfrm>
              <a:off x="624" y="1440"/>
              <a:ext cx="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9" name="Line 1032"/>
            <p:cNvSpPr>
              <a:spLocks noChangeShapeType="1"/>
            </p:cNvSpPr>
            <p:nvPr/>
          </p:nvSpPr>
          <p:spPr bwMode="auto">
            <a:xfrm>
              <a:off x="672" y="1776"/>
              <a:ext cx="48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0" name="Line 1028"/>
            <p:cNvSpPr>
              <a:spLocks noChangeShapeType="1"/>
            </p:cNvSpPr>
            <p:nvPr/>
          </p:nvSpPr>
          <p:spPr bwMode="auto">
            <a:xfrm>
              <a:off x="720" y="3888"/>
              <a:ext cx="48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Oval 1041"/>
            <p:cNvSpPr>
              <a:spLocks noChangeArrowheads="1"/>
            </p:cNvSpPr>
            <p:nvPr/>
          </p:nvSpPr>
          <p:spPr bwMode="auto">
            <a:xfrm>
              <a:off x="960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2" name="Oval 1047"/>
            <p:cNvSpPr>
              <a:spLocks noChangeArrowheads="1"/>
            </p:cNvSpPr>
            <p:nvPr/>
          </p:nvSpPr>
          <p:spPr bwMode="auto">
            <a:xfrm>
              <a:off x="1296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3" name="Oval 1048"/>
            <p:cNvSpPr>
              <a:spLocks noChangeArrowheads="1"/>
            </p:cNvSpPr>
            <p:nvPr/>
          </p:nvSpPr>
          <p:spPr bwMode="auto">
            <a:xfrm>
              <a:off x="1776" y="13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4" name="Oval 1049"/>
            <p:cNvSpPr>
              <a:spLocks noChangeArrowheads="1"/>
            </p:cNvSpPr>
            <p:nvPr/>
          </p:nvSpPr>
          <p:spPr bwMode="auto">
            <a:xfrm>
              <a:off x="2112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5" name="Oval 1050"/>
            <p:cNvSpPr>
              <a:spLocks noChangeArrowheads="1"/>
            </p:cNvSpPr>
            <p:nvPr/>
          </p:nvSpPr>
          <p:spPr bwMode="auto">
            <a:xfrm>
              <a:off x="2640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6" name="Oval 1051"/>
            <p:cNvSpPr>
              <a:spLocks noChangeArrowheads="1"/>
            </p:cNvSpPr>
            <p:nvPr/>
          </p:nvSpPr>
          <p:spPr bwMode="auto">
            <a:xfrm>
              <a:off x="2976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7" name="Oval 1052"/>
            <p:cNvSpPr>
              <a:spLocks noChangeArrowheads="1"/>
            </p:cNvSpPr>
            <p:nvPr/>
          </p:nvSpPr>
          <p:spPr bwMode="auto">
            <a:xfrm>
              <a:off x="3504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8" name="Oval 1053"/>
            <p:cNvSpPr>
              <a:spLocks noChangeArrowheads="1"/>
            </p:cNvSpPr>
            <p:nvPr/>
          </p:nvSpPr>
          <p:spPr bwMode="auto">
            <a:xfrm>
              <a:off x="3840" y="17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49" name="Oval 1054"/>
            <p:cNvSpPr>
              <a:spLocks noChangeArrowheads="1"/>
            </p:cNvSpPr>
            <p:nvPr/>
          </p:nvSpPr>
          <p:spPr bwMode="auto">
            <a:xfrm>
              <a:off x="4512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50" name="Oval 1055"/>
            <p:cNvSpPr>
              <a:spLocks noChangeArrowheads="1"/>
            </p:cNvSpPr>
            <p:nvPr/>
          </p:nvSpPr>
          <p:spPr bwMode="auto">
            <a:xfrm>
              <a:off x="4848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5151" name="Line 1056"/>
            <p:cNvSpPr>
              <a:spLocks noChangeShapeType="1"/>
            </p:cNvSpPr>
            <p:nvPr/>
          </p:nvSpPr>
          <p:spPr bwMode="auto">
            <a:xfrm flipV="1">
              <a:off x="1824" y="1488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2" name="Line 1059"/>
            <p:cNvSpPr>
              <a:spLocks noChangeShapeType="1"/>
            </p:cNvSpPr>
            <p:nvPr/>
          </p:nvSpPr>
          <p:spPr bwMode="auto">
            <a:xfrm>
              <a:off x="3888" y="139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3" name="Line 1060"/>
            <p:cNvSpPr>
              <a:spLocks noChangeShapeType="1"/>
            </p:cNvSpPr>
            <p:nvPr/>
          </p:nvSpPr>
          <p:spPr bwMode="auto">
            <a:xfrm>
              <a:off x="4896" y="1776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4" name="Line 1061"/>
            <p:cNvSpPr>
              <a:spLocks noChangeShapeType="1"/>
            </p:cNvSpPr>
            <p:nvPr/>
          </p:nvSpPr>
          <p:spPr bwMode="auto">
            <a:xfrm>
              <a:off x="2688" y="144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5" name="Line 1062"/>
            <p:cNvSpPr>
              <a:spLocks noChangeShapeType="1"/>
            </p:cNvSpPr>
            <p:nvPr/>
          </p:nvSpPr>
          <p:spPr bwMode="auto">
            <a:xfrm flipV="1">
              <a:off x="3024" y="144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6" name="Text Box 1063"/>
            <p:cNvSpPr txBox="1">
              <a:spLocks noChangeArrowheads="1"/>
            </p:cNvSpPr>
            <p:nvPr/>
          </p:nvSpPr>
          <p:spPr bwMode="auto">
            <a:xfrm>
              <a:off x="480" y="624"/>
              <a:ext cx="6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/>
                <a:t>E </a:t>
              </a:r>
              <a:r>
                <a:rPr lang="en-US" altLang="cs-CZ"/>
                <a:t>[eV]</a:t>
              </a:r>
              <a:endParaRPr lang="cs-CZ" altLang="cs-CZ"/>
            </a:p>
          </p:txBody>
        </p:sp>
        <p:sp>
          <p:nvSpPr>
            <p:cNvPr id="5157" name="Text Box 1064"/>
            <p:cNvSpPr txBox="1">
              <a:spLocks noChangeArrowheads="1"/>
            </p:cNvSpPr>
            <p:nvPr/>
          </p:nvSpPr>
          <p:spPr bwMode="auto">
            <a:xfrm>
              <a:off x="192" y="1200"/>
              <a:ext cx="4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800"/>
                <a:t>20,66</a:t>
              </a:r>
            </a:p>
            <a:p>
              <a:pPr eaLnBrk="1" hangingPunct="1"/>
              <a:r>
                <a:rPr lang="en-US" altLang="cs-CZ" sz="1800"/>
                <a:t>20,61</a:t>
              </a:r>
              <a:endParaRPr lang="cs-CZ" altLang="cs-CZ" sz="1800"/>
            </a:p>
          </p:txBody>
        </p:sp>
        <p:sp>
          <p:nvSpPr>
            <p:cNvPr id="5158" name="Text Box 1066"/>
            <p:cNvSpPr txBox="1">
              <a:spLocks noChangeArrowheads="1"/>
            </p:cNvSpPr>
            <p:nvPr/>
          </p:nvSpPr>
          <p:spPr bwMode="auto">
            <a:xfrm>
              <a:off x="192" y="1680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800"/>
                <a:t>18,70</a:t>
              </a:r>
              <a:endParaRPr lang="cs-CZ" altLang="cs-CZ" sz="1800"/>
            </a:p>
          </p:txBody>
        </p:sp>
        <p:sp>
          <p:nvSpPr>
            <p:cNvPr id="5159" name="Text Box 1067"/>
            <p:cNvSpPr txBox="1">
              <a:spLocks noChangeArrowheads="1"/>
            </p:cNvSpPr>
            <p:nvPr/>
          </p:nvSpPr>
          <p:spPr bwMode="auto">
            <a:xfrm>
              <a:off x="336" y="374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1800"/>
                <a:t>0</a:t>
              </a:r>
              <a:endParaRPr lang="cs-CZ" altLang="cs-CZ" sz="1800"/>
            </a:p>
          </p:txBody>
        </p:sp>
        <p:sp>
          <p:nvSpPr>
            <p:cNvPr id="5160" name="Text Box 1074"/>
            <p:cNvSpPr txBox="1">
              <a:spLocks noChangeArrowheads="1"/>
            </p:cNvSpPr>
            <p:nvPr/>
          </p:nvSpPr>
          <p:spPr bwMode="auto">
            <a:xfrm>
              <a:off x="1392" y="672"/>
              <a:ext cx="36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s</a:t>
              </a:r>
              <a:r>
                <a:rPr lang="en-US" altLang="cs-CZ" sz="1800"/>
                <a:t>r</a:t>
              </a:r>
              <a:r>
                <a:rPr lang="cs-CZ" altLang="cs-CZ" sz="1800"/>
                <a:t>ážka e – He   s</a:t>
              </a:r>
              <a:r>
                <a:rPr lang="en-US" altLang="cs-CZ" sz="1800"/>
                <a:t>r</a:t>
              </a:r>
              <a:r>
                <a:rPr lang="cs-CZ" altLang="cs-CZ" sz="1800"/>
                <a:t>ážka He – Ne     světlo laseru       měkké rtg</a:t>
              </a:r>
            </a:p>
            <a:p>
              <a:pPr eaLnBrk="1" hangingPunct="1"/>
              <a:r>
                <a:rPr lang="cs-CZ" altLang="cs-CZ" sz="1800"/>
                <a:t>                                                       </a:t>
              </a:r>
              <a:r>
                <a:rPr lang="cs-CZ" altLang="cs-CZ" sz="1800">
                  <a:cs typeface="Times New Roman" pitchFamily="18" charset="0"/>
                </a:rPr>
                <a:t>λ</a:t>
              </a:r>
              <a:r>
                <a:rPr lang="cs-CZ" altLang="cs-CZ" sz="1800"/>
                <a:t>=632,5 nm</a:t>
              </a:r>
            </a:p>
          </p:txBody>
        </p:sp>
        <p:sp>
          <p:nvSpPr>
            <p:cNvPr id="5161" name="Line 1077"/>
            <p:cNvSpPr>
              <a:spLocks noChangeShapeType="1"/>
            </p:cNvSpPr>
            <p:nvPr/>
          </p:nvSpPr>
          <p:spPr bwMode="auto">
            <a:xfrm flipV="1">
              <a:off x="5136" y="1440"/>
              <a:ext cx="192" cy="672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62" name="Line 1078"/>
            <p:cNvSpPr>
              <a:spLocks noChangeShapeType="1"/>
            </p:cNvSpPr>
            <p:nvPr/>
          </p:nvSpPr>
          <p:spPr bwMode="auto">
            <a:xfrm flipH="1" flipV="1">
              <a:off x="5328" y="1776"/>
              <a:ext cx="192" cy="33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63" name="Text Box 1079"/>
            <p:cNvSpPr txBox="1">
              <a:spLocks noChangeArrowheads="1"/>
            </p:cNvSpPr>
            <p:nvPr/>
          </p:nvSpPr>
          <p:spPr bwMode="auto">
            <a:xfrm>
              <a:off x="5078" y="2169"/>
              <a:ext cx="55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rgbClr val="0000CC"/>
                  </a:solidFill>
                </a:rPr>
                <a:t>dlouhá</a:t>
              </a:r>
            </a:p>
            <a:p>
              <a:pPr eaLnBrk="1" hangingPunct="1"/>
              <a:r>
                <a:rPr lang="cs-CZ" altLang="cs-CZ" sz="2000">
                  <a:solidFill>
                    <a:srgbClr val="FFFF00"/>
                  </a:solidFill>
                </a:rPr>
                <a:t>krátká</a:t>
              </a:r>
            </a:p>
            <a:p>
              <a:pPr eaLnBrk="1" hangingPunct="1"/>
              <a:r>
                <a:rPr lang="cs-CZ" altLang="cs-CZ" sz="2000"/>
                <a:t>doba</a:t>
              </a:r>
            </a:p>
            <a:p>
              <a:pPr eaLnBrk="1" hangingPunct="1"/>
              <a:r>
                <a:rPr lang="cs-CZ" altLang="cs-CZ" sz="2000"/>
                <a:t>života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cs-CZ" sz="3200" smtClean="0">
                <a:solidFill>
                  <a:srgbClr val="0000CC"/>
                </a:solidFill>
                <a:latin typeface="Times New Roman" pitchFamily="18" charset="0"/>
              </a:rPr>
              <a:t>entgenov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é záření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762000" y="5562600"/>
            <a:ext cx="6873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sz="2000" dirty="0"/>
              <a:t>Závislost intenzity rentgenového záření na vlnové délce při dopadu elektronů s kinetickou energii </a:t>
            </a:r>
            <a:r>
              <a:rPr lang="cs-CZ" altLang="cs-CZ" sz="2000" i="1" dirty="0" smtClean="0"/>
              <a:t>E</a:t>
            </a:r>
            <a:r>
              <a:rPr lang="cs-CZ" altLang="cs-CZ" sz="2000" i="1" baseline="-25000" dirty="0" smtClean="0"/>
              <a:t>k</a:t>
            </a:r>
            <a:r>
              <a:rPr lang="cs-CZ" altLang="cs-CZ" sz="2000" baseline="-25000" dirty="0" smtClean="0"/>
              <a:t>,0</a:t>
            </a:r>
            <a:r>
              <a:rPr lang="cs-CZ" altLang="cs-CZ" sz="2000" dirty="0" smtClean="0"/>
              <a:t>=35 </a:t>
            </a:r>
            <a:r>
              <a:rPr lang="cs-CZ" altLang="cs-CZ" sz="2000" dirty="0" err="1"/>
              <a:t>keV</a:t>
            </a:r>
            <a:r>
              <a:rPr lang="cs-CZ" altLang="cs-CZ" sz="2000" dirty="0"/>
              <a:t> na molybdenový terč.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>
            <a:fillRect/>
          </a:stretch>
        </p:blipFill>
        <p:spPr bwMode="auto">
          <a:xfrm>
            <a:off x="1371600" y="914400"/>
            <a:ext cx="55991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Brzdné záření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800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>
                <a:latin typeface="TorontoPlain~2a" charset="0"/>
              </a:rPr>
              <a:t>Kratší vlnové délky, než je hodnota λ</a:t>
            </a:r>
            <a:r>
              <a:rPr lang="cs-CZ" altLang="cs-CZ" baseline="-25000">
                <a:latin typeface="TorontoPlain~2a" charset="0"/>
              </a:rPr>
              <a:t>min</a:t>
            </a:r>
            <a:r>
              <a:rPr lang="cs-CZ" altLang="cs-CZ">
                <a:latin typeface="TorontoPlain~2a" charset="0"/>
              </a:rPr>
              <a:t>, nejsou ve spojitém spektru zastoupeny. Hodnota λ</a:t>
            </a:r>
            <a:r>
              <a:rPr lang="cs-CZ" altLang="cs-CZ" baseline="-25000">
                <a:latin typeface="TorontoPlain~2a" charset="0"/>
              </a:rPr>
              <a:t>min</a:t>
            </a:r>
            <a:r>
              <a:rPr lang="cs-CZ" altLang="cs-CZ">
                <a:latin typeface="TorontoPlain~2a" charset="0"/>
              </a:rPr>
              <a:t> odpovídá jediné srážce elektronu s atomem terče, při které elektron ztratí </a:t>
            </a:r>
            <a:r>
              <a:rPr lang="cs-CZ" altLang="cs-CZ">
                <a:latin typeface="TorontoItalic" charset="0"/>
              </a:rPr>
              <a:t>veškerou</a:t>
            </a:r>
            <a:r>
              <a:rPr lang="cs-CZ" altLang="cs-CZ" i="1">
                <a:latin typeface="TorontoItalic" charset="0"/>
              </a:rPr>
              <a:t> </a:t>
            </a:r>
            <a:r>
              <a:rPr lang="cs-CZ" altLang="cs-CZ">
                <a:latin typeface="TorontoPlain~2a" charset="0"/>
              </a:rPr>
              <a:t>svou počáteční kinetickou energii </a:t>
            </a:r>
            <a:r>
              <a:rPr lang="cs-CZ" altLang="cs-CZ" i="1">
                <a:latin typeface="MTMI~2d" charset="0"/>
              </a:rPr>
              <a:t>E</a:t>
            </a:r>
            <a:r>
              <a:rPr lang="cs-CZ" altLang="cs-CZ" i="1" baseline="-25000">
                <a:latin typeface="TorontoPlain" charset="0"/>
              </a:rPr>
              <a:t>k,0</a:t>
            </a:r>
            <a:r>
              <a:rPr lang="cs-CZ" altLang="cs-CZ">
                <a:latin typeface="TorontoPlain~2a" charset="0"/>
              </a:rPr>
              <a:t>.</a:t>
            </a:r>
            <a:endParaRPr lang="cs-CZ" altLang="cs-CZ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r="8292" b="11769"/>
          <a:stretch>
            <a:fillRect/>
          </a:stretch>
        </p:blipFill>
        <p:spPr bwMode="auto">
          <a:xfrm>
            <a:off x="1447800" y="1295400"/>
            <a:ext cx="55753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Charakteristické záření</a:t>
            </a:r>
          </a:p>
        </p:txBody>
      </p:sp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3995936" y="990600"/>
            <a:ext cx="4724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cs-CZ" altLang="cs-CZ" dirty="0">
                <a:cs typeface="Times New Roman" panose="02020603050405020304" pitchFamily="18" charset="0"/>
              </a:rPr>
              <a:t>Zjednodušený diagram hladin energie atomu molybdenu znázorňuje přechody (děr, nikoli elektronů), odpovídající vzniku některé z charakteristických čar rentgenového spektra tohoto atomu. Každá z vodorovných čar odpovídá energii atomu s dírou (tj. scházejícím elektronem) v označené slupce.</a:t>
            </a:r>
            <a:endParaRPr lang="cs-CZ" altLang="cs-CZ" sz="2000" dirty="0">
              <a:cs typeface="Times New Roman" panose="02020603050405020304" pitchFamily="18" charset="0"/>
            </a:endParaRPr>
          </a:p>
        </p:txBody>
      </p:sp>
      <p:pic>
        <p:nvPicPr>
          <p:cNvPr id="8196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4" b="24078"/>
          <a:stretch>
            <a:fillRect/>
          </a:stretch>
        </p:blipFill>
        <p:spPr bwMode="auto">
          <a:xfrm>
            <a:off x="152400" y="990600"/>
            <a:ext cx="3538538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7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35957"/>
              </p:ext>
            </p:extLst>
          </p:nvPr>
        </p:nvGraphicFramePr>
        <p:xfrm>
          <a:off x="3960386" y="4581128"/>
          <a:ext cx="47402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5270500" imgH="2006600" progId="Equation.DSMT4">
                  <p:embed/>
                </p:oleObj>
              </mc:Choice>
              <mc:Fallback>
                <p:oleObj name="Equation" r:id="rId4" imgW="5270500" imgH="200660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386" y="4581128"/>
                        <a:ext cx="47402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Nuklidy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359650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1730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867400" y="3352800"/>
            <a:ext cx="1739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/>
              <a:t>Doba života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Schema přechodu </a:t>
            </a:r>
            <a:r>
              <a:rPr lang="cs-CZ" altLang="cs-CZ" sz="3200" baseline="30000" smtClean="0">
                <a:solidFill>
                  <a:srgbClr val="0000CC"/>
                </a:solidFill>
                <a:latin typeface="Times New Roman" pitchFamily="18" charset="0"/>
              </a:rPr>
              <a:t>60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Co - </a:t>
            </a:r>
            <a:r>
              <a:rPr lang="cs-CZ" altLang="cs-CZ" sz="3200" baseline="30000" smtClean="0">
                <a:solidFill>
                  <a:srgbClr val="0000CC"/>
                </a:solidFill>
                <a:latin typeface="Times New Roman" pitchFamily="18" charset="0"/>
              </a:rPr>
              <a:t>60</a:t>
            </a:r>
            <a:r>
              <a:rPr lang="cs-CZ" altLang="cs-CZ" sz="3200" smtClean="0">
                <a:solidFill>
                  <a:srgbClr val="0000CC"/>
                </a:solidFill>
                <a:latin typeface="Times New Roman" pitchFamily="18" charset="0"/>
              </a:rPr>
              <a:t>Ni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8600" y="1447800"/>
            <a:ext cx="8699500" cy="5197475"/>
            <a:chOff x="144" y="912"/>
            <a:chExt cx="5480" cy="3274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3408" y="1248"/>
              <a:ext cx="816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2784" y="148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2784" y="172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2736" y="3168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3696" y="1488"/>
              <a:ext cx="0" cy="24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3888" y="1728"/>
              <a:ext cx="0" cy="48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3888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76" y="1488"/>
              <a:ext cx="0" cy="72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120" y="2208"/>
              <a:ext cx="0" cy="96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4464" y="1728"/>
              <a:ext cx="0" cy="14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0256" name="Object 16"/>
            <p:cNvGraphicFramePr>
              <a:graphicFrameLocks noChangeAspect="1"/>
            </p:cNvGraphicFramePr>
            <p:nvPr/>
          </p:nvGraphicFramePr>
          <p:xfrm>
            <a:off x="5232" y="1344"/>
            <a:ext cx="3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Equation" r:id="rId3" imgW="622030" imgH="418918" progId="Equation.DSMT4">
                    <p:embed/>
                  </p:oleObj>
                </mc:Choice>
                <mc:Fallback>
                  <p:oleObj name="Equation" r:id="rId3" imgW="622030" imgH="418918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1344"/>
                          <a:ext cx="39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7" name="Object 17"/>
            <p:cNvGraphicFramePr>
              <a:graphicFrameLocks noChangeAspect="1"/>
            </p:cNvGraphicFramePr>
            <p:nvPr/>
          </p:nvGraphicFramePr>
          <p:xfrm>
            <a:off x="5200" y="2976"/>
            <a:ext cx="36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Equation" r:id="rId5" imgW="571252" imgH="418918" progId="Equation.DSMT4">
                    <p:embed/>
                  </p:oleObj>
                </mc:Choice>
                <mc:Fallback>
                  <p:oleObj name="Equation" r:id="rId5" imgW="571252" imgH="418918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0" y="2976"/>
                          <a:ext cx="360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V="1">
              <a:off x="1824" y="124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1680" y="22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1680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1680" y="14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1392" y="912"/>
              <a:ext cx="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E</a:t>
              </a:r>
              <a:r>
                <a:rPr lang="cs-CZ" altLang="cs-CZ"/>
                <a:t> </a:t>
              </a:r>
              <a:r>
                <a:rPr lang="en-US" altLang="cs-CZ"/>
                <a:t>[keV]</a:t>
              </a:r>
              <a:endParaRPr lang="cs-CZ" altLang="cs-CZ"/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1056" y="1296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2823,9</a:t>
              </a:r>
              <a:endParaRPr lang="cs-CZ" altLang="cs-CZ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1056" y="158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2505,7</a:t>
              </a:r>
              <a:endParaRPr lang="cs-CZ" altLang="cs-CZ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1056" y="2064"/>
              <a:ext cx="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1332,5</a:t>
              </a:r>
              <a:endParaRPr lang="cs-CZ" altLang="cs-CZ"/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1296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/>
                <a:t>0</a:t>
              </a:r>
              <a:endParaRPr lang="cs-CZ" altLang="cs-CZ"/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4176" y="235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3600" y="182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3600" y="2496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2832" y="254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>
                  <a:cs typeface="Times New Roman" pitchFamily="18" charset="0"/>
                </a:rPr>
                <a:t>γ</a:t>
              </a:r>
              <a:endParaRPr lang="cs-CZ" altLang="cs-CZ"/>
            </a:p>
          </p:txBody>
        </p:sp>
        <p:graphicFrame>
          <p:nvGraphicFramePr>
            <p:cNvPr id="10272" name="Object 32"/>
            <p:cNvGraphicFramePr>
              <a:graphicFrameLocks noChangeAspect="1"/>
            </p:cNvGraphicFramePr>
            <p:nvPr/>
          </p:nvGraphicFramePr>
          <p:xfrm>
            <a:off x="3840" y="1488"/>
            <a:ext cx="33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0" name="Equation" r:id="rId7" imgW="533169" imgH="380835" progId="Equation.DSMT4">
                    <p:embed/>
                  </p:oleObj>
                </mc:Choice>
                <mc:Fallback>
                  <p:oleObj name="Equation" r:id="rId7" imgW="533169" imgH="380835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488"/>
                          <a:ext cx="33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3" name="Object 33"/>
            <p:cNvGraphicFramePr>
              <a:graphicFrameLocks noChangeAspect="1"/>
            </p:cNvGraphicFramePr>
            <p:nvPr/>
          </p:nvGraphicFramePr>
          <p:xfrm>
            <a:off x="2592" y="1776"/>
            <a:ext cx="33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Equation" r:id="rId9" imgW="533169" imgH="380835" progId="Equation.DSMT4">
                    <p:embed/>
                  </p:oleObj>
                </mc:Choice>
                <mc:Fallback>
                  <p:oleObj name="Equation" r:id="rId9" imgW="533169" imgH="380835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776"/>
                          <a:ext cx="33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336" y="139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240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240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24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240" y="31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9" name="Text Box 39"/>
            <p:cNvSpPr txBox="1">
              <a:spLocks noChangeArrowheads="1"/>
            </p:cNvSpPr>
            <p:nvPr/>
          </p:nvSpPr>
          <p:spPr bwMode="auto">
            <a:xfrm>
              <a:off x="182" y="938"/>
              <a:ext cx="3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i="1"/>
                <a:t>J P</a:t>
              </a:r>
            </a:p>
          </p:txBody>
        </p:sp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144" y="124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altLang="cs-CZ"/>
                <a:t>5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144" y="153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4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10282" name="Text Box 42"/>
            <p:cNvSpPr txBox="1">
              <a:spLocks noChangeArrowheads="1"/>
            </p:cNvSpPr>
            <p:nvPr/>
          </p:nvSpPr>
          <p:spPr bwMode="auto">
            <a:xfrm>
              <a:off x="144" y="201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2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10283" name="Text Box 43"/>
            <p:cNvSpPr txBox="1">
              <a:spLocks noChangeArrowheads="1"/>
            </p:cNvSpPr>
            <p:nvPr/>
          </p:nvSpPr>
          <p:spPr bwMode="auto">
            <a:xfrm>
              <a:off x="144" y="292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cs-CZ"/>
                <a:t>0</a:t>
              </a:r>
              <a:r>
                <a:rPr lang="cs-CZ" altLang="cs-CZ"/>
                <a:t> </a:t>
              </a:r>
              <a:r>
                <a:rPr lang="en-US" altLang="cs-CZ"/>
                <a:t>+</a:t>
              </a:r>
              <a:endParaRPr lang="cs-CZ" altLang="cs-CZ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384" y="3648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384" y="4080"/>
              <a:ext cx="336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auto">
            <a:xfrm>
              <a:off x="864" y="3504"/>
              <a:ext cx="6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 b="1"/>
                <a:t>99,88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1680" y="3648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1680" y="4080"/>
              <a:ext cx="3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9" name="Text Box 49"/>
            <p:cNvSpPr txBox="1">
              <a:spLocks noChangeArrowheads="1"/>
            </p:cNvSpPr>
            <p:nvPr/>
          </p:nvSpPr>
          <p:spPr bwMode="auto">
            <a:xfrm>
              <a:off x="864" y="3936"/>
              <a:ext cx="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/>
                <a:t>0,12%</a:t>
              </a:r>
              <a:endParaRPr lang="cs-CZ" altLang="cs-CZ"/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2208" y="3504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 b="1"/>
                <a:t>&gt; 99,9</a:t>
              </a:r>
              <a:r>
                <a:rPr lang="cs-CZ" altLang="cs-CZ" sz="2000" b="1"/>
                <a:t>%</a:t>
              </a:r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2256" y="3936"/>
              <a:ext cx="6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cs-CZ" sz="2000" b="1"/>
                <a:t>&lt; 0,1</a:t>
              </a:r>
              <a:r>
                <a:rPr lang="cs-CZ" altLang="cs-CZ" sz="2000" b="1"/>
                <a:t>%</a:t>
              </a:r>
            </a:p>
          </p:txBody>
        </p:sp>
        <p:graphicFrame>
          <p:nvGraphicFramePr>
            <p:cNvPr id="10292" name="Object 52"/>
            <p:cNvGraphicFramePr>
              <a:graphicFrameLocks noChangeAspect="1"/>
            </p:cNvGraphicFramePr>
            <p:nvPr/>
          </p:nvGraphicFramePr>
          <p:xfrm>
            <a:off x="3158" y="3744"/>
            <a:ext cx="230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2" name="Equation" r:id="rId10" imgW="4406900" imgH="508000" progId="Equation.DSMT4">
                    <p:embed/>
                  </p:oleObj>
                </mc:Choice>
                <mc:Fallback>
                  <p:oleObj name="Equation" r:id="rId10" imgW="4406900" imgH="508000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8" y="3744"/>
                          <a:ext cx="230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1028</Words>
  <Application>Microsoft Office PowerPoint</Application>
  <PresentationFormat>Předvádění na obrazovce (4:3)</PresentationFormat>
  <Paragraphs>247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42" baseType="lpstr">
      <vt:lpstr>Times New Roman</vt:lpstr>
      <vt:lpstr>Arial</vt:lpstr>
      <vt:lpstr>Calibri</vt:lpstr>
      <vt:lpstr>MTMI~2d</vt:lpstr>
      <vt:lpstr>TorontoPlain</vt:lpstr>
      <vt:lpstr>TorontoPlain~2a</vt:lpstr>
      <vt:lpstr>TorontoItalic</vt:lpstr>
      <vt:lpstr>TorontoPlain~33</vt:lpstr>
      <vt:lpstr>Verdana</vt:lpstr>
      <vt:lpstr>Wingdings</vt:lpstr>
      <vt:lpstr>Výchozí návrh</vt:lpstr>
      <vt:lpstr>MathType 6.0 Equation</vt:lpstr>
      <vt:lpstr>MathType 5.0 Equation</vt:lpstr>
      <vt:lpstr>Radiologická fyzika</vt:lpstr>
      <vt:lpstr>Elektromagnetické záření</vt:lpstr>
      <vt:lpstr>Viditelné světlo</vt:lpstr>
      <vt:lpstr>Helium – neonový laser</vt:lpstr>
      <vt:lpstr>Rentgenové záření</vt:lpstr>
      <vt:lpstr>Brzdné záření</vt:lpstr>
      <vt:lpstr>Charakteristické záření</vt:lpstr>
      <vt:lpstr>Nuklidy</vt:lpstr>
      <vt:lpstr>Schema přechodu 60Co - 60Ni</vt:lpstr>
      <vt:lpstr>Schema přechodu 99Mo – 99Tc</vt:lpstr>
      <vt:lpstr>Positronová emise</vt:lpstr>
      <vt:lpstr>Brzdné záření nabité částice I</vt:lpstr>
      <vt:lpstr>Brzdné záření nabité částice II</vt:lpstr>
      <vt:lpstr>Brzdné záření nabité částice II</vt:lpstr>
      <vt:lpstr>Absorpce záření</vt:lpstr>
      <vt:lpstr>Další koeficienty útlumu </vt:lpstr>
      <vt:lpstr>Možné interakce fotonů s látkou </vt:lpstr>
      <vt:lpstr>Fotoelektrický jev </vt:lpstr>
      <vt:lpstr>Fotoelektrický jev </vt:lpstr>
      <vt:lpstr>Rayleigho rozptyl </vt:lpstr>
      <vt:lpstr>Rayleigho rozptyl </vt:lpstr>
      <vt:lpstr>Comptonův jev </vt:lpstr>
      <vt:lpstr>Comptonův jev </vt:lpstr>
      <vt:lpstr>Vytváření párů elektron - positron </vt:lpstr>
      <vt:lpstr>Vytváření párů elektron - positron </vt:lpstr>
      <vt:lpstr>Detaily k fotoelektrickému jevu </vt:lpstr>
      <vt:lpstr>Detaily ke Comptonovu jevu </vt:lpstr>
      <vt:lpstr>Dominance jednotlivých jevů </vt:lpstr>
      <vt:lpstr>Přehled vztahů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Radiologická fyzika</dc:title>
  <dc:creator>Jana Musilová</dc:creator>
  <cp:lastModifiedBy>Michal</cp:lastModifiedBy>
  <cp:revision>260</cp:revision>
  <dcterms:created xsi:type="dcterms:W3CDTF">2008-10-16T21:19:55Z</dcterms:created>
  <dcterms:modified xsi:type="dcterms:W3CDTF">2013-11-02T13:28:53Z</dcterms:modified>
</cp:coreProperties>
</file>