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319" r:id="rId3"/>
    <p:sldId id="344" r:id="rId4"/>
    <p:sldId id="347" r:id="rId5"/>
    <p:sldId id="345" r:id="rId6"/>
    <p:sldId id="346" r:id="rId7"/>
    <p:sldId id="320" r:id="rId8"/>
    <p:sldId id="321" r:id="rId9"/>
    <p:sldId id="348" r:id="rId10"/>
    <p:sldId id="327" r:id="rId11"/>
    <p:sldId id="328" r:id="rId12"/>
    <p:sldId id="326" r:id="rId13"/>
    <p:sldId id="323" r:id="rId14"/>
    <p:sldId id="324" r:id="rId15"/>
    <p:sldId id="322" r:id="rId16"/>
    <p:sldId id="325" r:id="rId17"/>
    <p:sldId id="337" r:id="rId18"/>
    <p:sldId id="329" r:id="rId19"/>
    <p:sldId id="330" r:id="rId20"/>
    <p:sldId id="331" r:id="rId21"/>
    <p:sldId id="333" r:id="rId22"/>
    <p:sldId id="334" r:id="rId23"/>
    <p:sldId id="335" r:id="rId24"/>
    <p:sldId id="349" r:id="rId25"/>
    <p:sldId id="336" r:id="rId26"/>
    <p:sldId id="350" r:id="rId27"/>
    <p:sldId id="351" r:id="rId28"/>
    <p:sldId id="338" r:id="rId29"/>
    <p:sldId id="339" r:id="rId30"/>
    <p:sldId id="340" r:id="rId31"/>
    <p:sldId id="341" r:id="rId32"/>
    <p:sldId id="342" r:id="rId33"/>
    <p:sldId id="343" r:id="rId3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CC"/>
    <a:srgbClr val="009999"/>
    <a:srgbClr val="00CC99"/>
    <a:srgbClr val="669900"/>
    <a:srgbClr val="66FFFF"/>
    <a:srgbClr val="99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17" autoAdjust="0"/>
  </p:normalViewPr>
  <p:slideViewPr>
    <p:cSldViewPr>
      <p:cViewPr varScale="1">
        <p:scale>
          <a:sx n="102" d="100"/>
          <a:sy n="102" d="100"/>
        </p:scale>
        <p:origin x="-17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12" Type="http://schemas.openxmlformats.org/officeDocument/2006/relationships/image" Target="../media/image49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11" Type="http://schemas.openxmlformats.org/officeDocument/2006/relationships/image" Target="../media/image48.wmf"/><Relationship Id="rId5" Type="http://schemas.openxmlformats.org/officeDocument/2006/relationships/image" Target="../media/image42.wmf"/><Relationship Id="rId10" Type="http://schemas.openxmlformats.org/officeDocument/2006/relationships/image" Target="../media/image47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12" Type="http://schemas.openxmlformats.org/officeDocument/2006/relationships/image" Target="../media/image24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11" Type="http://schemas.openxmlformats.org/officeDocument/2006/relationships/image" Target="../media/image23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45B56-3F84-466B-A52F-304DC09391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9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19FFF-AC08-43EB-95A0-46ABA8DD3A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15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DC6CA-1270-479D-B4AA-70F5C50033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56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F13D4-1916-4E22-9652-69070B0B18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83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84F2C-798B-452B-A9B4-1D891DEF63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336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B1244-3173-4BB1-AAA4-82113E7F83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8322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F6460-1AD8-4929-994C-B4F79B1B77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49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B8C3E-D595-4D66-A3F0-AF9D7A7A06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51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8D542-1062-487A-A270-28E7C99A5A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445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E11F8-0719-4CCA-AA98-0CFAB524B7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71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A1294-19C2-44F8-985F-5968EE9DAD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551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515E75F-C06F-410C-9639-75C2D718A9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45.wmf"/><Relationship Id="rId26" Type="http://schemas.openxmlformats.org/officeDocument/2006/relationships/image" Target="../media/image49.wmf"/><Relationship Id="rId3" Type="http://schemas.openxmlformats.org/officeDocument/2006/relationships/oleObject" Target="../embeddings/oleObject31.bin"/><Relationship Id="rId21" Type="http://schemas.openxmlformats.org/officeDocument/2006/relationships/oleObject" Target="../embeddings/oleObject40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38.bin"/><Relationship Id="rId25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4.wmf"/><Relationship Id="rId20" Type="http://schemas.openxmlformats.org/officeDocument/2006/relationships/image" Target="../media/image46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5.bin"/><Relationship Id="rId24" Type="http://schemas.openxmlformats.org/officeDocument/2006/relationships/image" Target="../media/image48.wmf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23" Type="http://schemas.openxmlformats.org/officeDocument/2006/relationships/oleObject" Target="../embeddings/oleObject41.bin"/><Relationship Id="rId10" Type="http://schemas.openxmlformats.org/officeDocument/2006/relationships/image" Target="../media/image41.wmf"/><Relationship Id="rId19" Type="http://schemas.openxmlformats.org/officeDocument/2006/relationships/oleObject" Target="../embeddings/oleObject39.bin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3.wmf"/><Relationship Id="rId22" Type="http://schemas.openxmlformats.org/officeDocument/2006/relationships/image" Target="../media/image4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6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5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6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6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73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7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78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20.wmf"/><Relationship Id="rId26" Type="http://schemas.openxmlformats.org/officeDocument/2006/relationships/image" Target="../media/image24.wmf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7.bin"/><Relationship Id="rId25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9.wmf"/><Relationship Id="rId20" Type="http://schemas.openxmlformats.org/officeDocument/2006/relationships/image" Target="../media/image21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4.bin"/><Relationship Id="rId24" Type="http://schemas.openxmlformats.org/officeDocument/2006/relationships/image" Target="../media/image23.wmf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23" Type="http://schemas.openxmlformats.org/officeDocument/2006/relationships/oleObject" Target="../embeddings/oleObject20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8.wmf"/><Relationship Id="rId22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836613"/>
            <a:ext cx="7772400" cy="1470025"/>
          </a:xfrm>
        </p:spPr>
        <p:txBody>
          <a:bodyPr/>
          <a:lstStyle/>
          <a:p>
            <a:pPr eaLnBrk="1" hangingPunct="1"/>
            <a:r>
              <a:rPr lang="cs-CZ" altLang="cs-CZ" sz="4800" b="1" smtClean="0">
                <a:solidFill>
                  <a:srgbClr val="0066FF"/>
                </a:solidFill>
                <a:latin typeface="Times New Roman" pitchFamily="18" charset="0"/>
              </a:rPr>
              <a:t>Radiologická fyzika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2565400"/>
            <a:ext cx="6400800" cy="1774825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Times New Roman" pitchFamily="18" charset="0"/>
              </a:rPr>
              <a:t>Jaderná magnetická rezonance</a:t>
            </a:r>
            <a:r>
              <a:rPr lang="cs-CZ" altLang="cs-CZ" b="1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287608" y="5157788"/>
            <a:ext cx="283231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800" dirty="0" smtClean="0"/>
              <a:t>11. listopadu </a:t>
            </a:r>
            <a:r>
              <a:rPr lang="cs-CZ" altLang="cs-CZ" sz="2800" dirty="0"/>
              <a:t>20</a:t>
            </a:r>
            <a:r>
              <a:rPr lang="en-US" altLang="cs-CZ" sz="2800" dirty="0" smtClean="0"/>
              <a:t>1</a:t>
            </a:r>
            <a:r>
              <a:rPr lang="cs-CZ" altLang="cs-CZ" sz="2800" dirty="0" smtClean="0"/>
              <a:t>3</a:t>
            </a:r>
          </a:p>
          <a:p>
            <a:pPr algn="ctr" eaLnBrk="1" hangingPunct="1"/>
            <a:endParaRPr lang="cs-CZ" alt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Larmorova precese II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13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/>
              <a:t>Rozepsáním do složek dostáváme tři rovnice  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81000" y="2667000"/>
            <a:ext cx="81311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/>
              <a:t>Podle třetí z rovnic je složka vektoru momentu hybnosti </a:t>
            </a:r>
            <a:r>
              <a:rPr lang="cs-CZ" altLang="cs-CZ" i="1"/>
              <a:t>L</a:t>
            </a:r>
            <a:r>
              <a:rPr lang="cs-CZ" altLang="cs-CZ" i="1" baseline="-25000"/>
              <a:t>z</a:t>
            </a:r>
            <a:r>
              <a:rPr lang="cs-CZ" altLang="cs-CZ"/>
              <a:t> rovnoběžná s  magnetickým polem konstantní. Také velikost vektoru momentu hybnosti </a:t>
            </a:r>
            <a:r>
              <a:rPr lang="cs-CZ" altLang="cs-CZ" i="1"/>
              <a:t>L</a:t>
            </a:r>
            <a:r>
              <a:rPr lang="cs-CZ" altLang="cs-CZ"/>
              <a:t> je konstantní – to vidíme hned, vynásobíme-li první rovnici </a:t>
            </a:r>
            <a:r>
              <a:rPr lang="cs-CZ" altLang="cs-CZ" i="1"/>
              <a:t>L</a:t>
            </a:r>
            <a:r>
              <a:rPr lang="cs-CZ" altLang="cs-CZ" i="1" baseline="-25000"/>
              <a:t>x</a:t>
            </a:r>
            <a:r>
              <a:rPr lang="cs-CZ" altLang="cs-CZ"/>
              <a:t>, druhou </a:t>
            </a:r>
            <a:r>
              <a:rPr lang="cs-CZ" altLang="cs-CZ" i="1"/>
              <a:t>L</a:t>
            </a:r>
            <a:r>
              <a:rPr lang="cs-CZ" altLang="cs-CZ" i="1" baseline="-25000"/>
              <a:t>y</a:t>
            </a:r>
            <a:r>
              <a:rPr lang="cs-CZ" altLang="cs-CZ"/>
              <a:t>, třetí </a:t>
            </a:r>
            <a:r>
              <a:rPr lang="cs-CZ" altLang="cs-CZ" i="1"/>
              <a:t>L</a:t>
            </a:r>
            <a:r>
              <a:rPr lang="cs-CZ" altLang="cs-CZ" i="1" baseline="-25000"/>
              <a:t>z</a:t>
            </a:r>
            <a:r>
              <a:rPr lang="cs-CZ" altLang="cs-CZ"/>
              <a:t> a vzniklé rovnice sečteme</a:t>
            </a:r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914400" y="1676400"/>
          <a:ext cx="701516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3" imgW="8458200" imgH="1003300" progId="Equation.DSMT4">
                  <p:embed/>
                </p:oleObj>
              </mc:Choice>
              <mc:Fallback>
                <p:oleObj name="Equation" r:id="rId3" imgW="8458200" imgH="1003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76400"/>
                        <a:ext cx="7015163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9"/>
          <p:cNvGraphicFramePr>
            <a:graphicFrameLocks noChangeAspect="1"/>
          </p:cNvGraphicFramePr>
          <p:nvPr/>
        </p:nvGraphicFramePr>
        <p:xfrm>
          <a:off x="1231900" y="4664075"/>
          <a:ext cx="6438900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5" imgW="7759700" imgH="2044700" progId="Equation.DSMT4">
                  <p:embed/>
                </p:oleObj>
              </mc:Choice>
              <mc:Fallback>
                <p:oleObj name="Equation" r:id="rId5" imgW="7759700" imgH="20447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4664075"/>
                        <a:ext cx="6438900" cy="169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Larmorova precese III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131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/>
              <a:t>U prvních dvou rovnic si vzpomeneme na vztahy pro goniometrické funkce  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81000" y="2743200"/>
            <a:ext cx="813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/>
              <a:t>Výsledné vztahy pro složky momentu hybnosti jsou tedy</a:t>
            </a: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685800" y="1981200"/>
          <a:ext cx="6913563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Equation" r:id="rId3" imgW="9613900" imgH="977900" progId="Equation.DSMT4">
                  <p:embed/>
                </p:oleObj>
              </mc:Choice>
              <mc:Fallback>
                <p:oleObj name="Equation" r:id="rId3" imgW="9613900" imgH="977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6913563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762000" y="3276600"/>
          <a:ext cx="4068763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Equation" r:id="rId5" imgW="4902200" imgH="2082800" progId="Equation.DSMT4">
                  <p:embed/>
                </p:oleObj>
              </mc:Choice>
              <mc:Fallback>
                <p:oleObj name="Equation" r:id="rId5" imgW="4902200" imgH="2082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76600"/>
                        <a:ext cx="4068763" cy="17208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27"/>
          <p:cNvSpPr txBox="1">
            <a:spLocks noChangeArrowheads="1"/>
          </p:cNvSpPr>
          <p:nvPr/>
        </p:nvSpPr>
        <p:spPr bwMode="auto">
          <a:xfrm>
            <a:off x="609600" y="5105400"/>
            <a:ext cx="5181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/>
              <a:t>Vektor momentu hybnosti vykonává precesní pohyb s Larmorovou frekvencí – tvoří površky kužele s osou danou magnetickým polem.</a:t>
            </a:r>
          </a:p>
        </p:txBody>
      </p:sp>
      <p:grpSp>
        <p:nvGrpSpPr>
          <p:cNvPr id="11272" name="Group 30"/>
          <p:cNvGrpSpPr>
            <a:grpSpLocks/>
          </p:cNvGrpSpPr>
          <p:nvPr/>
        </p:nvGrpSpPr>
        <p:grpSpPr bwMode="auto">
          <a:xfrm>
            <a:off x="6400800" y="3352800"/>
            <a:ext cx="2528888" cy="2895600"/>
            <a:chOff x="4032" y="2112"/>
            <a:chExt cx="1593" cy="1824"/>
          </a:xfrm>
        </p:grpSpPr>
        <p:sp>
          <p:nvSpPr>
            <p:cNvPr id="11273" name="Text Box 21"/>
            <p:cNvSpPr txBox="1">
              <a:spLocks noChangeArrowheads="1"/>
            </p:cNvSpPr>
            <p:nvPr/>
          </p:nvSpPr>
          <p:spPr bwMode="auto">
            <a:xfrm>
              <a:off x="4224" y="3648"/>
              <a:ext cx="1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x</a:t>
              </a:r>
            </a:p>
          </p:txBody>
        </p:sp>
        <p:sp>
          <p:nvSpPr>
            <p:cNvPr id="11274" name="Text Box 24"/>
            <p:cNvSpPr txBox="1">
              <a:spLocks noChangeArrowheads="1"/>
            </p:cNvSpPr>
            <p:nvPr/>
          </p:nvSpPr>
          <p:spPr bwMode="auto">
            <a:xfrm>
              <a:off x="4704" y="2112"/>
              <a:ext cx="1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z</a:t>
              </a:r>
            </a:p>
          </p:txBody>
        </p:sp>
        <p:sp>
          <p:nvSpPr>
            <p:cNvPr id="11275" name="Oval 8"/>
            <p:cNvSpPr>
              <a:spLocks noChangeArrowheads="1"/>
            </p:cNvSpPr>
            <p:nvPr/>
          </p:nvSpPr>
          <p:spPr bwMode="auto">
            <a:xfrm>
              <a:off x="4032" y="2400"/>
              <a:ext cx="1200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1276" name="Oval 9"/>
            <p:cNvSpPr>
              <a:spLocks noChangeArrowheads="1"/>
            </p:cNvSpPr>
            <p:nvPr/>
          </p:nvSpPr>
          <p:spPr bwMode="auto">
            <a:xfrm>
              <a:off x="4080" y="3216"/>
              <a:ext cx="1200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1277" name="Line 10"/>
            <p:cNvSpPr>
              <a:spLocks noChangeShapeType="1"/>
            </p:cNvSpPr>
            <p:nvPr/>
          </p:nvSpPr>
          <p:spPr bwMode="auto">
            <a:xfrm flipH="1" flipV="1">
              <a:off x="4656" y="220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8" name="Line 11"/>
            <p:cNvSpPr>
              <a:spLocks noChangeShapeType="1"/>
            </p:cNvSpPr>
            <p:nvPr/>
          </p:nvSpPr>
          <p:spPr bwMode="auto">
            <a:xfrm flipV="1">
              <a:off x="4656" y="2592"/>
              <a:ext cx="576" cy="81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9" name="Line 12"/>
            <p:cNvSpPr>
              <a:spLocks noChangeShapeType="1"/>
            </p:cNvSpPr>
            <p:nvPr/>
          </p:nvSpPr>
          <p:spPr bwMode="auto">
            <a:xfrm flipH="1" flipV="1">
              <a:off x="4032" y="2592"/>
              <a:ext cx="624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0" name="Line 13"/>
            <p:cNvSpPr>
              <a:spLocks noChangeShapeType="1"/>
            </p:cNvSpPr>
            <p:nvPr/>
          </p:nvSpPr>
          <p:spPr bwMode="auto">
            <a:xfrm flipV="1">
              <a:off x="4656" y="2592"/>
              <a:ext cx="0" cy="81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1" name="Line 14"/>
            <p:cNvSpPr>
              <a:spLocks noChangeShapeType="1"/>
            </p:cNvSpPr>
            <p:nvPr/>
          </p:nvSpPr>
          <p:spPr bwMode="auto">
            <a:xfrm flipV="1">
              <a:off x="4656" y="2592"/>
              <a:ext cx="576" cy="4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2" name="Line 15"/>
            <p:cNvSpPr>
              <a:spLocks noChangeShapeType="1"/>
            </p:cNvSpPr>
            <p:nvPr/>
          </p:nvSpPr>
          <p:spPr bwMode="auto">
            <a:xfrm flipV="1">
              <a:off x="4656" y="3360"/>
              <a:ext cx="81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3" name="Line 16"/>
            <p:cNvSpPr>
              <a:spLocks noChangeShapeType="1"/>
            </p:cNvSpPr>
            <p:nvPr/>
          </p:nvSpPr>
          <p:spPr bwMode="auto">
            <a:xfrm flipH="1">
              <a:off x="4416" y="3408"/>
              <a:ext cx="24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4" name="Line 20"/>
            <p:cNvSpPr>
              <a:spLocks noChangeShapeType="1"/>
            </p:cNvSpPr>
            <p:nvPr/>
          </p:nvSpPr>
          <p:spPr bwMode="auto">
            <a:xfrm flipV="1">
              <a:off x="4512" y="2400"/>
              <a:ext cx="96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5" name="Text Box 23"/>
            <p:cNvSpPr txBox="1">
              <a:spLocks noChangeArrowheads="1"/>
            </p:cNvSpPr>
            <p:nvPr/>
          </p:nvSpPr>
          <p:spPr bwMode="auto">
            <a:xfrm>
              <a:off x="5424" y="331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y</a:t>
              </a:r>
            </a:p>
          </p:txBody>
        </p:sp>
        <p:graphicFrame>
          <p:nvGraphicFramePr>
            <p:cNvPr id="11286" name="Object 25"/>
            <p:cNvGraphicFramePr>
              <a:graphicFrameLocks noChangeAspect="1"/>
            </p:cNvGraphicFramePr>
            <p:nvPr/>
          </p:nvGraphicFramePr>
          <p:xfrm>
            <a:off x="4992" y="2928"/>
            <a:ext cx="151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4" name="Equation" r:id="rId7" imgW="266584" imgH="380835" progId="Equation.DSMT4">
                    <p:embed/>
                  </p:oleObj>
                </mc:Choice>
                <mc:Fallback>
                  <p:oleObj name="Equation" r:id="rId7" imgW="266584" imgH="380835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2928"/>
                          <a:ext cx="151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87" name="Object 29"/>
            <p:cNvGraphicFramePr>
              <a:graphicFrameLocks noChangeAspect="1"/>
            </p:cNvGraphicFramePr>
            <p:nvPr/>
          </p:nvGraphicFramePr>
          <p:xfrm>
            <a:off x="4464" y="2832"/>
            <a:ext cx="173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5" name="Equation" r:id="rId9" imgW="330057" imgH="469696" progId="Equation.DSMT4">
                    <p:embed/>
                  </p:oleObj>
                </mc:Choice>
                <mc:Fallback>
                  <p:oleObj name="Equation" r:id="rId9" imgW="330057" imgH="469696" progId="Equation.DSMT4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2832"/>
                          <a:ext cx="173" cy="24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Spin jádra</a:t>
            </a:r>
          </a:p>
        </p:txBody>
      </p:sp>
      <p:graphicFrame>
        <p:nvGraphicFramePr>
          <p:cNvPr id="12291" name="Object 1027"/>
          <p:cNvGraphicFramePr>
            <a:graphicFrameLocks noChangeAspect="1"/>
          </p:cNvGraphicFramePr>
          <p:nvPr/>
        </p:nvGraphicFramePr>
        <p:xfrm>
          <a:off x="3113088" y="3054350"/>
          <a:ext cx="12668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3" imgW="1409700" imgH="876300" progId="Equation.DSMT4">
                  <p:embed/>
                </p:oleObj>
              </mc:Choice>
              <mc:Fallback>
                <p:oleObj name="Equation" r:id="rId3" imgW="1409700" imgH="876300" progId="Equation.DSMT4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088" y="3054350"/>
                        <a:ext cx="126682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 Box 1028"/>
          <p:cNvSpPr txBox="1">
            <a:spLocks noChangeArrowheads="1"/>
          </p:cNvSpPr>
          <p:nvPr/>
        </p:nvSpPr>
        <p:spPr bwMode="auto">
          <a:xfrm>
            <a:off x="479425" y="1287463"/>
            <a:ext cx="81311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/>
              <a:t>Jádro je složeno z nukleonů (protonů a neutronů). Každý nukleon má vlastní moment hybnosti – </a:t>
            </a:r>
            <a:r>
              <a:rPr lang="cs-CZ" altLang="cs-CZ" b="1">
                <a:solidFill>
                  <a:srgbClr val="0000CC"/>
                </a:solidFill>
              </a:rPr>
              <a:t>vektor</a:t>
            </a:r>
            <a:r>
              <a:rPr lang="cs-CZ" altLang="cs-CZ">
                <a:solidFill>
                  <a:srgbClr val="0000CC"/>
                </a:solidFill>
              </a:rPr>
              <a:t> </a:t>
            </a:r>
            <a:r>
              <a:rPr lang="cs-CZ" altLang="cs-CZ" b="1">
                <a:solidFill>
                  <a:srgbClr val="0000CC"/>
                </a:solidFill>
              </a:rPr>
              <a:t>spinu</a:t>
            </a:r>
            <a:r>
              <a:rPr lang="cs-CZ" altLang="cs-CZ"/>
              <a:t>. Velikosti vektoru spinu měřené v jednotkách Planckovy konstanty </a:t>
            </a:r>
            <a:r>
              <a:rPr lang="cs-CZ" altLang="cs-CZ">
                <a:cs typeface="Times New Roman" pitchFamily="18" charset="0"/>
              </a:rPr>
              <a:t>ħ</a:t>
            </a:r>
            <a:r>
              <a:rPr lang="cs-CZ" altLang="cs-CZ"/>
              <a:t> říkáme </a:t>
            </a:r>
            <a:r>
              <a:rPr lang="cs-CZ" altLang="cs-CZ" b="1">
                <a:solidFill>
                  <a:srgbClr val="0000CC"/>
                </a:solidFill>
              </a:rPr>
              <a:t>spin</a:t>
            </a:r>
            <a:r>
              <a:rPr lang="cs-CZ" altLang="cs-CZ"/>
              <a:t> a pro nukleony je </a:t>
            </a:r>
          </a:p>
        </p:txBody>
      </p:sp>
      <p:sp>
        <p:nvSpPr>
          <p:cNvPr id="12293" name="Text Box 1029"/>
          <p:cNvSpPr txBox="1">
            <a:spLocks noChangeArrowheads="1"/>
          </p:cNvSpPr>
          <p:nvPr/>
        </p:nvSpPr>
        <p:spPr bwMode="auto">
          <a:xfrm>
            <a:off x="457200" y="4038600"/>
            <a:ext cx="81311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/>
              <a:t>Spiny nukleonů se vektorově sčítají, takže se při počtu protonů 2, 8, 20, 28, 50, 82 a 126 spiny vyruší, totéž platí pro neutrony. Je to podobné existenci uzavřených slupek u elektronů v atomu. Pro jádra izotopů nejlehčích prvků je předpověď spinu jádra snadná.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Spin jader s malým počtem nukleonů</a:t>
            </a:r>
          </a:p>
        </p:txBody>
      </p:sp>
      <p:grpSp>
        <p:nvGrpSpPr>
          <p:cNvPr id="13315" name="Group 54"/>
          <p:cNvGrpSpPr>
            <a:grpSpLocks/>
          </p:cNvGrpSpPr>
          <p:nvPr/>
        </p:nvGrpSpPr>
        <p:grpSpPr bwMode="auto">
          <a:xfrm>
            <a:off x="685800" y="1306513"/>
            <a:ext cx="6653213" cy="4484687"/>
            <a:chOff x="432" y="823"/>
            <a:chExt cx="4191" cy="2825"/>
          </a:xfrm>
        </p:grpSpPr>
        <p:graphicFrame>
          <p:nvGraphicFramePr>
            <p:cNvPr id="13316" name="Object 7"/>
            <p:cNvGraphicFramePr>
              <a:graphicFrameLocks noChangeAspect="1"/>
            </p:cNvGraphicFramePr>
            <p:nvPr/>
          </p:nvGraphicFramePr>
          <p:xfrm>
            <a:off x="498" y="864"/>
            <a:ext cx="201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28" name="Equation" r:id="rId3" imgW="355446" imgH="418918" progId="Equation.DSMT4">
                    <p:embed/>
                  </p:oleObj>
                </mc:Choice>
                <mc:Fallback>
                  <p:oleObj name="Equation" r:id="rId3" imgW="355446" imgH="418918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" y="864"/>
                          <a:ext cx="201" cy="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17" name="Oval 9"/>
            <p:cNvSpPr>
              <a:spLocks noChangeArrowheads="1"/>
            </p:cNvSpPr>
            <p:nvPr/>
          </p:nvSpPr>
          <p:spPr bwMode="auto">
            <a:xfrm>
              <a:off x="2688" y="96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3318" name="Oval 11"/>
            <p:cNvSpPr>
              <a:spLocks noChangeArrowheads="1"/>
            </p:cNvSpPr>
            <p:nvPr/>
          </p:nvSpPr>
          <p:spPr bwMode="auto">
            <a:xfrm>
              <a:off x="1104" y="1392"/>
              <a:ext cx="96" cy="96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3319" name="Oval 12"/>
            <p:cNvSpPr>
              <a:spLocks noChangeArrowheads="1"/>
            </p:cNvSpPr>
            <p:nvPr/>
          </p:nvSpPr>
          <p:spPr bwMode="auto">
            <a:xfrm>
              <a:off x="1104" y="1872"/>
              <a:ext cx="96" cy="96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graphicFrame>
          <p:nvGraphicFramePr>
            <p:cNvPr id="13320" name="Object 13"/>
            <p:cNvGraphicFramePr>
              <a:graphicFrameLocks noChangeAspect="1"/>
            </p:cNvGraphicFramePr>
            <p:nvPr/>
          </p:nvGraphicFramePr>
          <p:xfrm>
            <a:off x="480" y="1344"/>
            <a:ext cx="237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29" name="Equation" r:id="rId5" imgW="419100" imgH="419100" progId="Equation.DSMT4">
                    <p:embed/>
                  </p:oleObj>
                </mc:Choice>
                <mc:Fallback>
                  <p:oleObj name="Equation" r:id="rId5" imgW="419100" imgH="41910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1344"/>
                          <a:ext cx="237" cy="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1" name="Object 14"/>
            <p:cNvGraphicFramePr>
              <a:graphicFrameLocks noChangeAspect="1"/>
            </p:cNvGraphicFramePr>
            <p:nvPr/>
          </p:nvGraphicFramePr>
          <p:xfrm>
            <a:off x="480" y="1776"/>
            <a:ext cx="251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30" name="Equation" r:id="rId7" imgW="444307" imgH="418918" progId="Equation.DSMT4">
                    <p:embed/>
                  </p:oleObj>
                </mc:Choice>
                <mc:Fallback>
                  <p:oleObj name="Equation" r:id="rId7" imgW="444307" imgH="418918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1776"/>
                          <a:ext cx="251" cy="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2" name="Object 15"/>
            <p:cNvGraphicFramePr>
              <a:graphicFrameLocks noChangeAspect="1"/>
            </p:cNvGraphicFramePr>
            <p:nvPr/>
          </p:nvGraphicFramePr>
          <p:xfrm>
            <a:off x="480" y="2208"/>
            <a:ext cx="251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31" name="Equation" r:id="rId9" imgW="444307" imgH="418918" progId="Equation.DSMT4">
                    <p:embed/>
                  </p:oleObj>
                </mc:Choice>
                <mc:Fallback>
                  <p:oleObj name="Equation" r:id="rId9" imgW="444307" imgH="418918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2208"/>
                          <a:ext cx="251" cy="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3" name="Object 19"/>
            <p:cNvGraphicFramePr>
              <a:graphicFrameLocks noChangeAspect="1"/>
            </p:cNvGraphicFramePr>
            <p:nvPr/>
          </p:nvGraphicFramePr>
          <p:xfrm>
            <a:off x="432" y="2784"/>
            <a:ext cx="337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32" name="Equation" r:id="rId11" imgW="596900" imgH="419100" progId="Equation.DSMT4">
                    <p:embed/>
                  </p:oleObj>
                </mc:Choice>
                <mc:Fallback>
                  <p:oleObj name="Equation" r:id="rId11" imgW="596900" imgH="41910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2784"/>
                          <a:ext cx="337" cy="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4" name="Object 20"/>
            <p:cNvGraphicFramePr>
              <a:graphicFrameLocks noChangeAspect="1"/>
            </p:cNvGraphicFramePr>
            <p:nvPr/>
          </p:nvGraphicFramePr>
          <p:xfrm>
            <a:off x="432" y="3408"/>
            <a:ext cx="337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33" name="Equation" r:id="rId13" imgW="596900" imgH="419100" progId="Equation.DSMT4">
                    <p:embed/>
                  </p:oleObj>
                </mc:Choice>
                <mc:Fallback>
                  <p:oleObj name="Equation" r:id="rId13" imgW="596900" imgH="41910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3408"/>
                          <a:ext cx="337" cy="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5" name="Oval 22"/>
            <p:cNvSpPr>
              <a:spLocks noChangeArrowheads="1"/>
            </p:cNvSpPr>
            <p:nvPr/>
          </p:nvSpPr>
          <p:spPr bwMode="auto">
            <a:xfrm>
              <a:off x="2688" y="18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3326" name="Oval 23"/>
            <p:cNvSpPr>
              <a:spLocks noChangeArrowheads="1"/>
            </p:cNvSpPr>
            <p:nvPr/>
          </p:nvSpPr>
          <p:spPr bwMode="auto">
            <a:xfrm>
              <a:off x="1104" y="2256"/>
              <a:ext cx="96" cy="96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3327" name="Oval 24"/>
            <p:cNvSpPr>
              <a:spLocks noChangeArrowheads="1"/>
            </p:cNvSpPr>
            <p:nvPr/>
          </p:nvSpPr>
          <p:spPr bwMode="auto">
            <a:xfrm>
              <a:off x="2688" y="225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3328" name="Oval 25"/>
            <p:cNvSpPr>
              <a:spLocks noChangeArrowheads="1"/>
            </p:cNvSpPr>
            <p:nvPr/>
          </p:nvSpPr>
          <p:spPr bwMode="auto">
            <a:xfrm>
              <a:off x="3072" y="225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3329" name="Oval 26"/>
            <p:cNvSpPr>
              <a:spLocks noChangeArrowheads="1"/>
            </p:cNvSpPr>
            <p:nvPr/>
          </p:nvSpPr>
          <p:spPr bwMode="auto">
            <a:xfrm>
              <a:off x="1104" y="2880"/>
              <a:ext cx="96" cy="96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3330" name="Oval 27"/>
            <p:cNvSpPr>
              <a:spLocks noChangeArrowheads="1"/>
            </p:cNvSpPr>
            <p:nvPr/>
          </p:nvSpPr>
          <p:spPr bwMode="auto">
            <a:xfrm>
              <a:off x="1392" y="2880"/>
              <a:ext cx="96" cy="96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3331" name="Oval 28"/>
            <p:cNvSpPr>
              <a:spLocks noChangeArrowheads="1"/>
            </p:cNvSpPr>
            <p:nvPr/>
          </p:nvSpPr>
          <p:spPr bwMode="auto">
            <a:xfrm>
              <a:off x="2688" y="283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3332" name="Oval 29"/>
            <p:cNvSpPr>
              <a:spLocks noChangeArrowheads="1"/>
            </p:cNvSpPr>
            <p:nvPr/>
          </p:nvSpPr>
          <p:spPr bwMode="auto">
            <a:xfrm>
              <a:off x="1104" y="3456"/>
              <a:ext cx="96" cy="96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3333" name="Oval 30"/>
            <p:cNvSpPr>
              <a:spLocks noChangeArrowheads="1"/>
            </p:cNvSpPr>
            <p:nvPr/>
          </p:nvSpPr>
          <p:spPr bwMode="auto">
            <a:xfrm>
              <a:off x="1392" y="3456"/>
              <a:ext cx="96" cy="96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3334" name="Oval 31"/>
            <p:cNvSpPr>
              <a:spLocks noChangeArrowheads="1"/>
            </p:cNvSpPr>
            <p:nvPr/>
          </p:nvSpPr>
          <p:spPr bwMode="auto">
            <a:xfrm>
              <a:off x="2736" y="345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3335" name="Oval 32"/>
            <p:cNvSpPr>
              <a:spLocks noChangeArrowheads="1"/>
            </p:cNvSpPr>
            <p:nvPr/>
          </p:nvSpPr>
          <p:spPr bwMode="auto">
            <a:xfrm>
              <a:off x="3120" y="345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3336" name="Line 33"/>
            <p:cNvSpPr>
              <a:spLocks noChangeShapeType="1"/>
            </p:cNvSpPr>
            <p:nvPr/>
          </p:nvSpPr>
          <p:spPr bwMode="auto">
            <a:xfrm flipV="1">
              <a:off x="1152" y="129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37" name="Line 34"/>
            <p:cNvSpPr>
              <a:spLocks noChangeShapeType="1"/>
            </p:cNvSpPr>
            <p:nvPr/>
          </p:nvSpPr>
          <p:spPr bwMode="auto">
            <a:xfrm flipV="1">
              <a:off x="1152" y="177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38" name="Line 35"/>
            <p:cNvSpPr>
              <a:spLocks noChangeShapeType="1"/>
            </p:cNvSpPr>
            <p:nvPr/>
          </p:nvSpPr>
          <p:spPr bwMode="auto">
            <a:xfrm flipV="1">
              <a:off x="1152" y="216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39" name="Line 36"/>
            <p:cNvSpPr>
              <a:spLocks noChangeShapeType="1"/>
            </p:cNvSpPr>
            <p:nvPr/>
          </p:nvSpPr>
          <p:spPr bwMode="auto">
            <a:xfrm flipV="1">
              <a:off x="1152" y="278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40" name="Line 37"/>
            <p:cNvSpPr>
              <a:spLocks noChangeShapeType="1"/>
            </p:cNvSpPr>
            <p:nvPr/>
          </p:nvSpPr>
          <p:spPr bwMode="auto">
            <a:xfrm flipV="1">
              <a:off x="1152" y="336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41" name="Line 38"/>
            <p:cNvSpPr>
              <a:spLocks noChangeShapeType="1"/>
            </p:cNvSpPr>
            <p:nvPr/>
          </p:nvSpPr>
          <p:spPr bwMode="auto">
            <a:xfrm flipV="1">
              <a:off x="2736" y="86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42" name="Line 39"/>
            <p:cNvSpPr>
              <a:spLocks noChangeShapeType="1"/>
            </p:cNvSpPr>
            <p:nvPr/>
          </p:nvSpPr>
          <p:spPr bwMode="auto">
            <a:xfrm flipV="1">
              <a:off x="2736" y="177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43" name="Line 40"/>
            <p:cNvSpPr>
              <a:spLocks noChangeShapeType="1"/>
            </p:cNvSpPr>
            <p:nvPr/>
          </p:nvSpPr>
          <p:spPr bwMode="auto">
            <a:xfrm flipV="1">
              <a:off x="2736" y="216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44" name="Line 41"/>
            <p:cNvSpPr>
              <a:spLocks noChangeShapeType="1"/>
            </p:cNvSpPr>
            <p:nvPr/>
          </p:nvSpPr>
          <p:spPr bwMode="auto">
            <a:xfrm flipV="1">
              <a:off x="2736" y="273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45" name="Line 42"/>
            <p:cNvSpPr>
              <a:spLocks noChangeShapeType="1"/>
            </p:cNvSpPr>
            <p:nvPr/>
          </p:nvSpPr>
          <p:spPr bwMode="auto">
            <a:xfrm flipV="1">
              <a:off x="2784" y="336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46" name="Line 43"/>
            <p:cNvSpPr>
              <a:spLocks noChangeShapeType="1"/>
            </p:cNvSpPr>
            <p:nvPr/>
          </p:nvSpPr>
          <p:spPr bwMode="auto">
            <a:xfrm flipV="1">
              <a:off x="1440" y="336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47" name="Line 44"/>
            <p:cNvSpPr>
              <a:spLocks noChangeShapeType="1"/>
            </p:cNvSpPr>
            <p:nvPr/>
          </p:nvSpPr>
          <p:spPr bwMode="auto">
            <a:xfrm flipV="1">
              <a:off x="1440" y="278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48" name="Line 45"/>
            <p:cNvSpPr>
              <a:spLocks noChangeShapeType="1"/>
            </p:cNvSpPr>
            <p:nvPr/>
          </p:nvSpPr>
          <p:spPr bwMode="auto">
            <a:xfrm flipV="1">
              <a:off x="3120" y="216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49" name="Line 46"/>
            <p:cNvSpPr>
              <a:spLocks noChangeShapeType="1"/>
            </p:cNvSpPr>
            <p:nvPr/>
          </p:nvSpPr>
          <p:spPr bwMode="auto">
            <a:xfrm flipV="1">
              <a:off x="3168" y="336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13350" name="Object 47"/>
            <p:cNvGraphicFramePr>
              <a:graphicFrameLocks noChangeAspect="1"/>
            </p:cNvGraphicFramePr>
            <p:nvPr/>
          </p:nvGraphicFramePr>
          <p:xfrm>
            <a:off x="4168" y="823"/>
            <a:ext cx="410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34" name="Equation" r:id="rId15" imgW="723586" imgH="736280" progId="Equation.DSMT4">
                    <p:embed/>
                  </p:oleObj>
                </mc:Choice>
                <mc:Fallback>
                  <p:oleObj name="Equation" r:id="rId15" imgW="723586" imgH="736280" progId="Equation.DSMT4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8" y="823"/>
                          <a:ext cx="410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51" name="Object 48"/>
            <p:cNvGraphicFramePr>
              <a:graphicFrameLocks noChangeAspect="1"/>
            </p:cNvGraphicFramePr>
            <p:nvPr/>
          </p:nvGraphicFramePr>
          <p:xfrm>
            <a:off x="4165" y="1344"/>
            <a:ext cx="410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35" name="Equation" r:id="rId17" imgW="723586" imgH="736280" progId="Equation.DSMT4">
                    <p:embed/>
                  </p:oleObj>
                </mc:Choice>
                <mc:Fallback>
                  <p:oleObj name="Equation" r:id="rId17" imgW="723586" imgH="736280" progId="Equation.DSMT4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5" y="1344"/>
                          <a:ext cx="410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52" name="Object 49"/>
            <p:cNvGraphicFramePr>
              <a:graphicFrameLocks noChangeAspect="1"/>
            </p:cNvGraphicFramePr>
            <p:nvPr/>
          </p:nvGraphicFramePr>
          <p:xfrm>
            <a:off x="4186" y="1887"/>
            <a:ext cx="367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36" name="Equation" r:id="rId19" imgW="647419" imgH="342751" progId="Equation.DSMT4">
                    <p:embed/>
                  </p:oleObj>
                </mc:Choice>
                <mc:Fallback>
                  <p:oleObj name="Equation" r:id="rId19" imgW="647419" imgH="342751" progId="Equation.DSMT4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6" y="1887"/>
                          <a:ext cx="367" cy="1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53" name="Object 50"/>
            <p:cNvGraphicFramePr>
              <a:graphicFrameLocks noChangeAspect="1"/>
            </p:cNvGraphicFramePr>
            <p:nvPr/>
          </p:nvGraphicFramePr>
          <p:xfrm>
            <a:off x="4214" y="2160"/>
            <a:ext cx="409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37" name="Equation" r:id="rId21" imgW="723586" imgH="736280" progId="Equation.DSMT4">
                    <p:embed/>
                  </p:oleObj>
                </mc:Choice>
                <mc:Fallback>
                  <p:oleObj name="Equation" r:id="rId21" imgW="723586" imgH="736280" progId="Equation.DSMT4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4" y="2160"/>
                          <a:ext cx="409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54" name="Object 51"/>
            <p:cNvGraphicFramePr>
              <a:graphicFrameLocks noChangeAspect="1"/>
            </p:cNvGraphicFramePr>
            <p:nvPr/>
          </p:nvGraphicFramePr>
          <p:xfrm>
            <a:off x="4214" y="2736"/>
            <a:ext cx="409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38" name="Equation" r:id="rId23" imgW="723586" imgH="736280" progId="Equation.DSMT4">
                    <p:embed/>
                  </p:oleObj>
                </mc:Choice>
                <mc:Fallback>
                  <p:oleObj name="Equation" r:id="rId23" imgW="723586" imgH="736280" progId="Equation.DSMT4">
                    <p:embed/>
                    <p:pic>
                      <p:nvPicPr>
                        <p:cNvPr id="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4" y="2736"/>
                          <a:ext cx="409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55" name="Object 52"/>
            <p:cNvGraphicFramePr>
              <a:graphicFrameLocks noChangeAspect="1"/>
            </p:cNvGraphicFramePr>
            <p:nvPr/>
          </p:nvGraphicFramePr>
          <p:xfrm>
            <a:off x="4231" y="3375"/>
            <a:ext cx="373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39" name="Equation" r:id="rId25" imgW="660113" imgH="342751" progId="Equation.DSMT4">
                    <p:embed/>
                  </p:oleObj>
                </mc:Choice>
                <mc:Fallback>
                  <p:oleObj name="Equation" r:id="rId25" imgW="660113" imgH="342751" progId="Equation.DSMT4">
                    <p:embed/>
                    <p:pic>
                      <p:nvPicPr>
                        <p:cNvPr id="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1" y="3375"/>
                          <a:ext cx="373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Spiny a výskyt jader pro MRI</a:t>
            </a:r>
          </a:p>
        </p:txBody>
      </p:sp>
      <p:graphicFrame>
        <p:nvGraphicFramePr>
          <p:cNvPr id="213106" name="Group 2162"/>
          <p:cNvGraphicFramePr>
            <a:graphicFrameLocks noGrp="1"/>
          </p:cNvGraphicFramePr>
          <p:nvPr/>
        </p:nvGraphicFramePr>
        <p:xfrm>
          <a:off x="1524000" y="1397000"/>
          <a:ext cx="6096000" cy="4664079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143000"/>
                <a:gridCol w="1905000"/>
              </a:tblGrid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Prvek</a:t>
                      </a: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Symbol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Spin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Výskyt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[%]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vod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í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1/2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99,985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0,015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uhlík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1/2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1,11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dusík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99,63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1/2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0,37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sodík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3/2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fosfor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1/2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draslík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3/2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93,1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Jaderný magnetický moment</a:t>
            </a:r>
          </a:p>
        </p:txBody>
      </p:sp>
      <p:sp>
        <p:nvSpPr>
          <p:cNvPr id="15363" name="Text Box 1028"/>
          <p:cNvSpPr txBox="1">
            <a:spLocks noChangeArrowheads="1"/>
          </p:cNvSpPr>
          <p:nvPr/>
        </p:nvSpPr>
        <p:spPr bwMode="auto">
          <a:xfrm>
            <a:off x="479425" y="1287463"/>
            <a:ext cx="81311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/>
              <a:t>Jad</a:t>
            </a:r>
            <a:r>
              <a:rPr lang="en-US" altLang="cs-CZ"/>
              <a:t>ern</a:t>
            </a:r>
            <a:r>
              <a:rPr lang="cs-CZ" altLang="cs-CZ"/>
              <a:t>ý magnetický moment M je podobně spojen se spinem I, jako byl magnetický moment </a:t>
            </a:r>
            <a:r>
              <a:rPr lang="cs-CZ" altLang="cs-CZ">
                <a:cs typeface="Times New Roman" pitchFamily="18" charset="0"/>
              </a:rPr>
              <a:t>μ</a:t>
            </a:r>
            <a:r>
              <a:rPr lang="cs-CZ" altLang="cs-CZ"/>
              <a:t> spojen s orbitálním L. Rozdíl je jen v konstantě úměrnosti </a:t>
            </a:r>
          </a:p>
        </p:txBody>
      </p:sp>
      <p:sp>
        <p:nvSpPr>
          <p:cNvPr id="15364" name="Text Box 1029"/>
          <p:cNvSpPr txBox="1">
            <a:spLocks noChangeArrowheads="1"/>
          </p:cNvSpPr>
          <p:nvPr/>
        </p:nvSpPr>
        <p:spPr bwMode="auto">
          <a:xfrm>
            <a:off x="533400" y="3048000"/>
            <a:ext cx="813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/>
              <a:t>Gyromagnetický faktor </a:t>
            </a:r>
            <a:r>
              <a:rPr lang="cs-CZ" altLang="cs-CZ">
                <a:cs typeface="Times New Roman" pitchFamily="18" charset="0"/>
              </a:rPr>
              <a:t>γ</a:t>
            </a:r>
            <a:r>
              <a:rPr lang="cs-CZ" altLang="cs-CZ"/>
              <a:t> má rozměr</a:t>
            </a:r>
          </a:p>
        </p:txBody>
      </p:sp>
      <p:graphicFrame>
        <p:nvGraphicFramePr>
          <p:cNvPr id="15365" name="Object 1030"/>
          <p:cNvGraphicFramePr>
            <a:graphicFrameLocks noChangeAspect="1"/>
          </p:cNvGraphicFramePr>
          <p:nvPr/>
        </p:nvGraphicFramePr>
        <p:xfrm>
          <a:off x="3276600" y="2590800"/>
          <a:ext cx="10509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Equation" r:id="rId3" imgW="1168400" imgH="457200" progId="Equation.DSMT4">
                  <p:embed/>
                </p:oleObj>
              </mc:Choice>
              <mc:Fallback>
                <p:oleObj name="Equation" r:id="rId3" imgW="1168400" imgH="457200" progId="Equation.DSMT4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590800"/>
                        <a:ext cx="1050925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1031"/>
          <p:cNvGraphicFramePr>
            <a:graphicFrameLocks noChangeAspect="1"/>
          </p:cNvGraphicFramePr>
          <p:nvPr/>
        </p:nvGraphicFramePr>
        <p:xfrm>
          <a:off x="2514600" y="3505200"/>
          <a:ext cx="32893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Equation" r:id="rId5" imgW="3289300" imgH="889000" progId="Equation.DSMT4">
                  <p:embed/>
                </p:oleObj>
              </mc:Choice>
              <mc:Fallback>
                <p:oleObj name="Equation" r:id="rId5" imgW="3289300" imgH="889000" progId="Equation.DSMT4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05200"/>
                        <a:ext cx="32893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Text Box 1034"/>
          <p:cNvSpPr txBox="1">
            <a:spLocks noChangeArrowheads="1"/>
          </p:cNvSpPr>
          <p:nvPr/>
        </p:nvSpPr>
        <p:spPr bwMode="auto">
          <a:xfrm>
            <a:off x="381000" y="4419600"/>
            <a:ext cx="813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/>
              <a:t>Gyromagnetický faktor protonu a neutronu je</a:t>
            </a:r>
          </a:p>
        </p:txBody>
      </p:sp>
      <p:graphicFrame>
        <p:nvGraphicFramePr>
          <p:cNvPr id="15368" name="Object 1035"/>
          <p:cNvGraphicFramePr>
            <a:graphicFrameLocks noChangeAspect="1"/>
          </p:cNvGraphicFramePr>
          <p:nvPr/>
        </p:nvGraphicFramePr>
        <p:xfrm>
          <a:off x="2116138" y="4953000"/>
          <a:ext cx="3778250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Equation" r:id="rId7" imgW="4203700" imgH="1739900" progId="Equation.DSMT4">
                  <p:embed/>
                </p:oleObj>
              </mc:Choice>
              <mc:Fallback>
                <p:oleObj name="Equation" r:id="rId7" imgW="4203700" imgH="1739900" progId="Equation.DSMT4">
                  <p:embed/>
                  <p:pic>
                    <p:nvPicPr>
                      <p:cNvPr id="0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38" y="4953000"/>
                        <a:ext cx="3778250" cy="155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Kvantování jaderného magnetického momentu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457200" y="3048000"/>
            <a:ext cx="813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/>
              <a:t>a průmět do nějakého směru (např. do osy </a:t>
            </a:r>
            <a:r>
              <a:rPr lang="cs-CZ" altLang="cs-CZ" i="1"/>
              <a:t>z</a:t>
            </a:r>
            <a:r>
              <a:rPr lang="cs-CZ" altLang="cs-CZ"/>
              <a:t>)</a:t>
            </a:r>
          </a:p>
        </p:txBody>
      </p:sp>
      <p:graphicFrame>
        <p:nvGraphicFramePr>
          <p:cNvPr id="16388" name="Object 5"/>
          <p:cNvGraphicFramePr>
            <a:graphicFrameLocks noChangeAspect="1"/>
          </p:cNvGraphicFramePr>
          <p:nvPr/>
        </p:nvGraphicFramePr>
        <p:xfrm>
          <a:off x="2565400" y="2514600"/>
          <a:ext cx="24669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Equation" r:id="rId3" imgW="2743200" imgH="546100" progId="Equation.DSMT4">
                  <p:embed/>
                </p:oleObj>
              </mc:Choice>
              <mc:Fallback>
                <p:oleObj name="Equation" r:id="rId3" imgW="2743200" imgH="546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514600"/>
                        <a:ext cx="246697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6"/>
          <p:cNvGraphicFramePr>
            <a:graphicFrameLocks noChangeAspect="1"/>
          </p:cNvGraphicFramePr>
          <p:nvPr/>
        </p:nvGraphicFramePr>
        <p:xfrm>
          <a:off x="1651000" y="3733800"/>
          <a:ext cx="5257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Equation" r:id="rId5" imgW="5257800" imgH="393700" progId="Equation.DSMT4">
                  <p:embed/>
                </p:oleObj>
              </mc:Choice>
              <mc:Fallback>
                <p:oleObj name="Equation" r:id="rId5" imgW="5257800" imgH="393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3733800"/>
                        <a:ext cx="5257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381000" y="1143000"/>
            <a:ext cx="81311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/>
              <a:t>Protože je spin kvantován, je kvantován i jaderný magnetický moment. Pravidla kvantové mechaniky dovolují, aby velikost magnetického momentu byla</a:t>
            </a: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457200" y="4267200"/>
            <a:ext cx="8131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/>
              <a:t>Energie magnetického momentu v homogenním poli indukce </a:t>
            </a:r>
            <a:r>
              <a:rPr lang="cs-CZ" altLang="cs-CZ" i="1"/>
              <a:t>B</a:t>
            </a:r>
            <a:r>
              <a:rPr lang="cs-CZ" altLang="cs-CZ"/>
              <a:t> mířícím podél osy </a:t>
            </a:r>
            <a:r>
              <a:rPr lang="cs-CZ" altLang="cs-CZ" i="1"/>
              <a:t>z</a:t>
            </a:r>
            <a:r>
              <a:rPr lang="cs-CZ" altLang="cs-CZ"/>
              <a:t> je</a:t>
            </a:r>
          </a:p>
        </p:txBody>
      </p:sp>
      <p:graphicFrame>
        <p:nvGraphicFramePr>
          <p:cNvPr id="16392" name="Object 10"/>
          <p:cNvGraphicFramePr>
            <a:graphicFrameLocks noChangeAspect="1"/>
          </p:cNvGraphicFramePr>
          <p:nvPr/>
        </p:nvGraphicFramePr>
        <p:xfrm>
          <a:off x="2006600" y="5334000"/>
          <a:ext cx="4673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Equation" r:id="rId7" imgW="4673600" imgH="914400" progId="Equation.DSMT4">
                  <p:embed/>
                </p:oleObj>
              </mc:Choice>
              <mc:Fallback>
                <p:oleObj name="Equation" r:id="rId7" imgW="4673600" imgH="914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5334000"/>
                        <a:ext cx="46736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Jaderný magnetický moment pro </a:t>
            </a:r>
            <a:r>
              <a:rPr lang="cs-CZ" altLang="cs-CZ" sz="3200" i="1" smtClean="0">
                <a:solidFill>
                  <a:srgbClr val="0000CC"/>
                </a:solidFill>
                <a:latin typeface="Times New Roman" pitchFamily="18" charset="0"/>
              </a:rPr>
              <a:t>I</a:t>
            </a:r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=1/2</a:t>
            </a:r>
          </a:p>
        </p:txBody>
      </p:sp>
      <p:pic>
        <p:nvPicPr>
          <p:cNvPr id="174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7"/>
          <a:stretch>
            <a:fillRect/>
          </a:stretch>
        </p:blipFill>
        <p:spPr bwMode="auto">
          <a:xfrm>
            <a:off x="228600" y="1371600"/>
            <a:ext cx="7732713" cy="200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Text Box 11"/>
          <p:cNvSpPr txBox="1">
            <a:spLocks noChangeArrowheads="1"/>
          </p:cNvSpPr>
          <p:nvPr/>
        </p:nvSpPr>
        <p:spPr bwMode="auto">
          <a:xfrm>
            <a:off x="533400" y="4191000"/>
            <a:ext cx="38258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/>
              <a:t>Už jsme viděli, že spin ½ má</a:t>
            </a:r>
          </a:p>
          <a:p>
            <a:pPr eaLnBrk="1" hangingPunct="1"/>
            <a:r>
              <a:rPr lang="cs-CZ" altLang="cs-CZ"/>
              <a:t>např. také  izotop </a:t>
            </a:r>
            <a:r>
              <a:rPr lang="cs-CZ" altLang="cs-CZ" baseline="30000"/>
              <a:t>13</a:t>
            </a:r>
            <a:r>
              <a:rPr lang="cs-CZ" altLang="cs-CZ"/>
              <a:t>C se šesti protony a sedmi neutrony – jedním nepárovaným.</a:t>
            </a:r>
          </a:p>
        </p:txBody>
      </p:sp>
      <p:grpSp>
        <p:nvGrpSpPr>
          <p:cNvPr id="17413" name="Group 17"/>
          <p:cNvGrpSpPr>
            <a:grpSpLocks/>
          </p:cNvGrpSpPr>
          <p:nvPr/>
        </p:nvGrpSpPr>
        <p:grpSpPr bwMode="auto">
          <a:xfrm>
            <a:off x="4953000" y="3733800"/>
            <a:ext cx="3581400" cy="2590800"/>
            <a:chOff x="3168" y="2400"/>
            <a:chExt cx="2256" cy="1632"/>
          </a:xfrm>
        </p:grpSpPr>
        <p:pic>
          <p:nvPicPr>
            <p:cNvPr id="1741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1" r="3731"/>
            <a:stretch>
              <a:fillRect/>
            </a:stretch>
          </p:blipFill>
          <p:spPr bwMode="auto">
            <a:xfrm>
              <a:off x="3168" y="2688"/>
              <a:ext cx="1126" cy="1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415" name="Text Box 12"/>
            <p:cNvSpPr txBox="1">
              <a:spLocks noChangeArrowheads="1"/>
            </p:cNvSpPr>
            <p:nvPr/>
          </p:nvSpPr>
          <p:spPr bwMode="auto">
            <a:xfrm>
              <a:off x="3312" y="2400"/>
              <a:ext cx="7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protony</a:t>
              </a:r>
            </a:p>
          </p:txBody>
        </p:sp>
        <p:sp>
          <p:nvSpPr>
            <p:cNvPr id="17416" name="Text Box 13"/>
            <p:cNvSpPr txBox="1">
              <a:spLocks noChangeArrowheads="1"/>
            </p:cNvSpPr>
            <p:nvPr/>
          </p:nvSpPr>
          <p:spPr bwMode="auto">
            <a:xfrm>
              <a:off x="3264" y="3744"/>
              <a:ext cx="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neutrony</a:t>
              </a:r>
            </a:p>
          </p:txBody>
        </p:sp>
        <p:sp>
          <p:nvSpPr>
            <p:cNvPr id="17417" name="Text Box 15"/>
            <p:cNvSpPr txBox="1">
              <a:spLocks noChangeArrowheads="1"/>
            </p:cNvSpPr>
            <p:nvPr/>
          </p:nvSpPr>
          <p:spPr bwMode="auto">
            <a:xfrm>
              <a:off x="4368" y="3408"/>
              <a:ext cx="105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nepárovaný</a:t>
              </a:r>
            </a:p>
            <a:p>
              <a:pPr eaLnBrk="1" hangingPunct="1"/>
              <a:r>
                <a:rPr lang="cs-CZ" altLang="cs-CZ"/>
                <a:t>neutron</a:t>
              </a:r>
            </a:p>
          </p:txBody>
        </p:sp>
        <p:sp>
          <p:nvSpPr>
            <p:cNvPr id="17418" name="Line 16"/>
            <p:cNvSpPr>
              <a:spLocks noChangeShapeType="1"/>
            </p:cNvSpPr>
            <p:nvPr/>
          </p:nvSpPr>
          <p:spPr bwMode="auto">
            <a:xfrm flipH="1" flipV="1">
              <a:off x="4128" y="3504"/>
              <a:ext cx="192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Kvantové přechody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1000" y="2667000"/>
            <a:ext cx="81311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/>
              <a:t>Tato energie je buď vyzářena (je-li záporná) jako kvantum elektromagnetického záření nebo je získána (je-li kladná) absorpcí takového kvanta.</a:t>
            </a: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1066800" y="2286000"/>
          <a:ext cx="57673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Equation" r:id="rId3" imgW="6413500" imgH="444500" progId="Equation.DSMT4">
                  <p:embed/>
                </p:oleObj>
              </mc:Choice>
              <mc:Fallback>
                <p:oleObj name="Equation" r:id="rId3" imgW="6413500" imgH="444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86000"/>
                        <a:ext cx="576738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1311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/>
              <a:t>Při přechodu jádra ze stavu s </a:t>
            </a:r>
            <a:r>
              <a:rPr lang="cs-CZ" altLang="cs-CZ" i="1"/>
              <a:t>m</a:t>
            </a:r>
            <a:r>
              <a:rPr lang="cs-CZ" altLang="cs-CZ"/>
              <a:t>=</a:t>
            </a:r>
            <a:r>
              <a:rPr lang="cs-CZ" altLang="cs-CZ" i="1"/>
              <a:t>m</a:t>
            </a:r>
            <a:r>
              <a:rPr lang="cs-CZ" altLang="cs-CZ" baseline="-25000"/>
              <a:t>1</a:t>
            </a:r>
            <a:r>
              <a:rPr lang="cs-CZ" altLang="cs-CZ"/>
              <a:t> do stavu s </a:t>
            </a:r>
            <a:r>
              <a:rPr lang="cs-CZ" altLang="cs-CZ" i="1"/>
              <a:t>m</a:t>
            </a:r>
            <a:r>
              <a:rPr lang="cs-CZ" altLang="cs-CZ"/>
              <a:t>=</a:t>
            </a:r>
            <a:r>
              <a:rPr lang="cs-CZ" altLang="cs-CZ" i="1"/>
              <a:t>m</a:t>
            </a:r>
            <a:r>
              <a:rPr lang="cs-CZ" altLang="cs-CZ" baseline="-25000"/>
              <a:t>2</a:t>
            </a:r>
            <a:r>
              <a:rPr lang="cs-CZ" altLang="cs-CZ"/>
              <a:t> (přechody mohou probíhat jen mezi sousedními hladinami) dojde ke změně energie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457200" y="4495800"/>
            <a:ext cx="8131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/>
              <a:t>S uvážením vztahu mezi kruhovou frekvencí a frekvencí  </a:t>
            </a:r>
            <a:r>
              <a:rPr lang="cs-CZ" altLang="cs-CZ">
                <a:cs typeface="Times New Roman" pitchFamily="18" charset="0"/>
              </a:rPr>
              <a:t>ω</a:t>
            </a:r>
            <a:r>
              <a:rPr lang="cs-CZ" altLang="cs-CZ"/>
              <a:t>=2</a:t>
            </a:r>
            <a:r>
              <a:rPr lang="cs-CZ" altLang="cs-CZ">
                <a:cs typeface="Times New Roman" pitchFamily="18" charset="0"/>
              </a:rPr>
              <a:t>πν</a:t>
            </a:r>
            <a:r>
              <a:rPr lang="cs-CZ" altLang="cs-CZ"/>
              <a:t> dostáváme jednu ze základních rovnic NMR</a:t>
            </a:r>
          </a:p>
        </p:txBody>
      </p:sp>
      <p:graphicFrame>
        <p:nvGraphicFramePr>
          <p:cNvPr id="18439" name="Object 8"/>
          <p:cNvGraphicFramePr>
            <a:graphicFrameLocks noChangeAspect="1"/>
          </p:cNvGraphicFramePr>
          <p:nvPr/>
        </p:nvGraphicFramePr>
        <p:xfrm>
          <a:off x="3200400" y="4038600"/>
          <a:ext cx="1765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Equation" r:id="rId5" imgW="1765300" imgH="381000" progId="Equation.DSMT4">
                  <p:embed/>
                </p:oleObj>
              </mc:Choice>
              <mc:Fallback>
                <p:oleObj name="Equation" r:id="rId5" imgW="1765300" imgH="381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038600"/>
                        <a:ext cx="1765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9"/>
          <p:cNvGraphicFramePr>
            <a:graphicFrameLocks noChangeAspect="1"/>
          </p:cNvGraphicFramePr>
          <p:nvPr/>
        </p:nvGraphicFramePr>
        <p:xfrm>
          <a:off x="2781300" y="5562600"/>
          <a:ext cx="2578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Equation" r:id="rId7" imgW="2578100" imgH="800100" progId="Equation.DSMT4">
                  <p:embed/>
                </p:oleObj>
              </mc:Choice>
              <mc:Fallback>
                <p:oleObj name="Equation" r:id="rId7" imgW="2578100" imgH="800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0" y="5562600"/>
                        <a:ext cx="2578100" cy="8001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Vyvolání přechodu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381000" y="1066800"/>
            <a:ext cx="8458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/>
              <a:t>Aby k přechodu došlo, musíme kromě homogenního na čase nezávislého magnetického pole orientovaného podél osy </a:t>
            </a:r>
            <a:r>
              <a:rPr lang="cs-CZ" altLang="cs-CZ" i="1"/>
              <a:t>z</a:t>
            </a:r>
            <a:r>
              <a:rPr lang="cs-CZ" altLang="cs-CZ"/>
              <a:t> počítat s dalším přidaným elektromagnetickým polem – monochromatickou v rovině </a:t>
            </a:r>
            <a:r>
              <a:rPr lang="cs-CZ" altLang="cs-CZ" i="1"/>
              <a:t>x</a:t>
            </a:r>
            <a:r>
              <a:rPr lang="cs-CZ" altLang="cs-CZ"/>
              <a:t> – </a:t>
            </a:r>
            <a:r>
              <a:rPr lang="cs-CZ" altLang="cs-CZ" i="1"/>
              <a:t>y</a:t>
            </a:r>
            <a:r>
              <a:rPr lang="cs-CZ" altLang="cs-CZ"/>
              <a:t> kruhově polarizovanou vlnou s úhlovou frekvencí </a:t>
            </a:r>
            <a:r>
              <a:rPr lang="cs-CZ" altLang="cs-CZ">
                <a:cs typeface="Times New Roman" pitchFamily="18" charset="0"/>
              </a:rPr>
              <a:t>ω</a:t>
            </a:r>
            <a:r>
              <a:rPr lang="cs-CZ" altLang="cs-CZ"/>
              <a:t> a amplitudou </a:t>
            </a:r>
            <a:r>
              <a:rPr lang="cs-CZ" altLang="cs-CZ" i="1"/>
              <a:t>B</a:t>
            </a:r>
            <a:r>
              <a:rPr lang="cs-CZ" altLang="cs-CZ" baseline="-25000"/>
              <a:t>1</a:t>
            </a:r>
            <a:r>
              <a:rPr lang="cs-CZ" altLang="cs-CZ">
                <a:cs typeface="Times New Roman" pitchFamily="18" charset="0"/>
              </a:rPr>
              <a:t>&lt;&lt;</a:t>
            </a:r>
            <a:r>
              <a:rPr lang="cs-CZ" altLang="cs-CZ"/>
              <a:t> </a:t>
            </a:r>
            <a:r>
              <a:rPr lang="cs-CZ" altLang="cs-CZ" i="1"/>
              <a:t>B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57200" y="3733800"/>
            <a:ext cx="813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/>
              <a:t>Při zápisu jsme zanedbali prostorovou závislost fáze vlny,</a:t>
            </a:r>
          </a:p>
        </p:txBody>
      </p:sp>
      <p:graphicFrame>
        <p:nvGraphicFramePr>
          <p:cNvPr id="19461" name="Object 7"/>
          <p:cNvGraphicFramePr>
            <a:graphicFrameLocks noChangeAspect="1"/>
          </p:cNvGraphicFramePr>
          <p:nvPr/>
        </p:nvGraphicFramePr>
        <p:xfrm>
          <a:off x="1066800" y="2971800"/>
          <a:ext cx="65405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Equation" r:id="rId3" imgW="6540500" imgH="736600" progId="Equation.DSMT4">
                  <p:embed/>
                </p:oleObj>
              </mc:Choice>
              <mc:Fallback>
                <p:oleObj name="Equation" r:id="rId3" imgW="6540500" imgH="736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971800"/>
                        <a:ext cx="65405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8"/>
          <p:cNvGraphicFramePr>
            <a:graphicFrameLocks noChangeAspect="1"/>
          </p:cNvGraphicFramePr>
          <p:nvPr/>
        </p:nvGraphicFramePr>
        <p:xfrm>
          <a:off x="1371600" y="4267200"/>
          <a:ext cx="55245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Equation" r:id="rId5" imgW="5524500" imgH="977900" progId="Equation.DSMT4">
                  <p:embed/>
                </p:oleObj>
              </mc:Choice>
              <mc:Fallback>
                <p:oleObj name="Equation" r:id="rId5" imgW="5524500" imgH="9779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267200"/>
                        <a:ext cx="5524500" cy="977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533400" y="5410200"/>
            <a:ext cx="8131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/>
              <a:t>protože i pro velmi vysokou frekvenci </a:t>
            </a:r>
            <a:r>
              <a:rPr lang="cs-CZ" altLang="cs-CZ">
                <a:cs typeface="Times New Roman" pitchFamily="18" charset="0"/>
              </a:rPr>
              <a:t>ν</a:t>
            </a:r>
            <a:r>
              <a:rPr lang="cs-CZ" altLang="cs-CZ"/>
              <a:t>=10</a:t>
            </a:r>
            <a:r>
              <a:rPr lang="cs-CZ" altLang="cs-CZ" baseline="30000"/>
              <a:t>8</a:t>
            </a:r>
            <a:r>
              <a:rPr lang="cs-CZ" altLang="cs-CZ"/>
              <a:t> MHz je vlnová délka </a:t>
            </a:r>
            <a:r>
              <a:rPr lang="cs-CZ" altLang="cs-CZ">
                <a:cs typeface="Times New Roman" pitchFamily="18" charset="0"/>
              </a:rPr>
              <a:t>λ</a:t>
            </a:r>
            <a:r>
              <a:rPr lang="cs-CZ" altLang="cs-CZ"/>
              <a:t>=3 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NMR nebo MRI?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04800" y="1447800"/>
            <a:ext cx="84582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cs-CZ" altLang="cs-CZ">
                <a:latin typeface="TorontoPlain~33" charset="0"/>
              </a:rPr>
              <a:t>Základním fyzikálním procesem je jaderná magnetická rezonance (</a:t>
            </a:r>
            <a:r>
              <a:rPr lang="en-US" altLang="cs-CZ">
                <a:latin typeface="TorontoPlain~33" charset="0"/>
              </a:rPr>
              <a:t>nuclear magnetic</a:t>
            </a:r>
            <a:r>
              <a:rPr lang="cs-CZ" altLang="cs-CZ">
                <a:latin typeface="TorontoPlain~33" charset="0"/>
              </a:rPr>
              <a:t> resonance – NMR). Protože řada lidí má obavy ze slov jádro, jaderný, jaderná, používá se v lékařských aplikacích názvu zobrazení magnetickou rezonancí (</a:t>
            </a:r>
            <a:r>
              <a:rPr lang="en-US" altLang="cs-CZ">
                <a:latin typeface="TorontoPlain~33" charset="0"/>
              </a:rPr>
              <a:t>magnetic</a:t>
            </a:r>
            <a:r>
              <a:rPr lang="cs-CZ" altLang="cs-CZ">
                <a:latin typeface="TorontoPlain~33" charset="0"/>
              </a:rPr>
              <a:t> </a:t>
            </a:r>
            <a:r>
              <a:rPr lang="en-US" altLang="cs-CZ">
                <a:latin typeface="TorontoPlain~33" charset="0"/>
              </a:rPr>
              <a:t>resonance imaging</a:t>
            </a:r>
            <a:r>
              <a:rPr lang="cs-CZ" altLang="cs-CZ">
                <a:latin typeface="TorontoPlain~33" charset="0"/>
              </a:rPr>
              <a:t> - MRI). Nakonec je to i přesnější – rozdílu v intenzitě určitého fyzikálního jevu se používá k získání kontrastu ve výsledném obraze.</a:t>
            </a:r>
            <a:endParaRPr lang="cs-CZ" altLang="cs-CZ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Pravděpodobnost přechodu I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8458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/>
              <a:t>Pravděpodobnost přechodu je třeba počítat s užitím rovnic kvantové mechaniky. Uvedeme si jen výsledek pro jádro se spinem jedna polovina a kladným gyromagnetickým faktorem</a:t>
            </a:r>
            <a:endParaRPr lang="cs-CZ" altLang="cs-CZ" i="1"/>
          </a:p>
        </p:txBody>
      </p:sp>
      <p:graphicFrame>
        <p:nvGraphicFramePr>
          <p:cNvPr id="20484" name="Object 6"/>
          <p:cNvGraphicFramePr>
            <a:graphicFrameLocks noChangeAspect="1"/>
          </p:cNvGraphicFramePr>
          <p:nvPr/>
        </p:nvGraphicFramePr>
        <p:xfrm>
          <a:off x="1079500" y="4572000"/>
          <a:ext cx="62992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0" name="Equation" r:id="rId3" imgW="6299200" imgH="1676400" progId="Equation.DSMT4">
                  <p:embed/>
                </p:oleObj>
              </mc:Choice>
              <mc:Fallback>
                <p:oleObj name="Equation" r:id="rId3" imgW="6299200" imgH="1676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4572000"/>
                        <a:ext cx="6299200" cy="167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85" name="Group 24"/>
          <p:cNvGrpSpPr>
            <a:grpSpLocks/>
          </p:cNvGrpSpPr>
          <p:nvPr/>
        </p:nvGrpSpPr>
        <p:grpSpPr bwMode="auto">
          <a:xfrm>
            <a:off x="457200" y="2590800"/>
            <a:ext cx="6159500" cy="1739900"/>
            <a:chOff x="288" y="1776"/>
            <a:chExt cx="3880" cy="1096"/>
          </a:xfrm>
        </p:grpSpPr>
        <p:sp>
          <p:nvSpPr>
            <p:cNvPr id="20486" name="Text Box 13"/>
            <p:cNvSpPr txBox="1">
              <a:spLocks noChangeArrowheads="1"/>
            </p:cNvSpPr>
            <p:nvPr/>
          </p:nvSpPr>
          <p:spPr bwMode="auto">
            <a:xfrm>
              <a:off x="864" y="2064"/>
              <a:ext cx="2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E</a:t>
              </a:r>
            </a:p>
          </p:txBody>
        </p:sp>
        <p:sp>
          <p:nvSpPr>
            <p:cNvPr id="20487" name="Line 8"/>
            <p:cNvSpPr>
              <a:spLocks noChangeShapeType="1"/>
            </p:cNvSpPr>
            <p:nvPr/>
          </p:nvSpPr>
          <p:spPr bwMode="auto">
            <a:xfrm>
              <a:off x="576" y="2064"/>
              <a:ext cx="0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488" name="Line 10"/>
            <p:cNvSpPr>
              <a:spLocks noChangeShapeType="1"/>
            </p:cNvSpPr>
            <p:nvPr/>
          </p:nvSpPr>
          <p:spPr bwMode="auto">
            <a:xfrm>
              <a:off x="1152" y="2064"/>
              <a:ext cx="0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489" name="Line 11"/>
            <p:cNvSpPr>
              <a:spLocks noChangeShapeType="1"/>
            </p:cNvSpPr>
            <p:nvPr/>
          </p:nvSpPr>
          <p:spPr bwMode="auto">
            <a:xfrm>
              <a:off x="1104" y="2304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490" name="Line 12"/>
            <p:cNvSpPr>
              <a:spLocks noChangeShapeType="1"/>
            </p:cNvSpPr>
            <p:nvPr/>
          </p:nvSpPr>
          <p:spPr bwMode="auto">
            <a:xfrm>
              <a:off x="1104" y="2736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20491" name="Object 14"/>
            <p:cNvGraphicFramePr>
              <a:graphicFrameLocks noChangeAspect="1"/>
            </p:cNvGraphicFramePr>
            <p:nvPr/>
          </p:nvGraphicFramePr>
          <p:xfrm>
            <a:off x="288" y="2256"/>
            <a:ext cx="168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1" name="Equation" r:id="rId5" imgW="266469" imgH="342603" progId="Equation.DSMT4">
                    <p:embed/>
                  </p:oleObj>
                </mc:Choice>
                <mc:Fallback>
                  <p:oleObj name="Equation" r:id="rId5" imgW="266469" imgH="342603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2256"/>
                          <a:ext cx="168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2" name="Object 15"/>
            <p:cNvGraphicFramePr>
              <a:graphicFrameLocks noChangeAspect="1"/>
            </p:cNvGraphicFramePr>
            <p:nvPr/>
          </p:nvGraphicFramePr>
          <p:xfrm>
            <a:off x="3744" y="2160"/>
            <a:ext cx="424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2" name="Equation" r:id="rId7" imgW="952500" imgH="736600" progId="Equation.DSMT4">
                    <p:embed/>
                  </p:oleObj>
                </mc:Choice>
                <mc:Fallback>
                  <p:oleObj name="Equation" r:id="rId7" imgW="952500" imgH="73660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2160"/>
                          <a:ext cx="424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3" name="Object 16"/>
            <p:cNvGraphicFramePr>
              <a:graphicFrameLocks noChangeAspect="1"/>
            </p:cNvGraphicFramePr>
            <p:nvPr/>
          </p:nvGraphicFramePr>
          <p:xfrm>
            <a:off x="3792" y="2544"/>
            <a:ext cx="328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3" name="Equation" r:id="rId9" imgW="736600" imgH="736600" progId="Equation.DSMT4">
                    <p:embed/>
                  </p:oleObj>
                </mc:Choice>
                <mc:Fallback>
                  <p:oleObj name="Equation" r:id="rId9" imgW="736600" imgH="73660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2544"/>
                          <a:ext cx="328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4" name="Line 17"/>
            <p:cNvSpPr>
              <a:spLocks noChangeShapeType="1"/>
            </p:cNvSpPr>
            <p:nvPr/>
          </p:nvSpPr>
          <p:spPr bwMode="auto">
            <a:xfrm>
              <a:off x="1440" y="230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20495" name="Object 18"/>
            <p:cNvGraphicFramePr>
              <a:graphicFrameLocks noChangeAspect="1"/>
            </p:cNvGraphicFramePr>
            <p:nvPr/>
          </p:nvGraphicFramePr>
          <p:xfrm>
            <a:off x="1488" y="2448"/>
            <a:ext cx="255" cy="1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4" name="Equation" r:id="rId11" imgW="571252" imgH="380835" progId="Equation.DSMT4">
                    <p:embed/>
                  </p:oleObj>
                </mc:Choice>
                <mc:Fallback>
                  <p:oleObj name="Equation" r:id="rId11" imgW="571252" imgH="380835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2448"/>
                          <a:ext cx="255" cy="1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6" name="Line 20"/>
            <p:cNvSpPr>
              <a:spLocks noChangeShapeType="1"/>
            </p:cNvSpPr>
            <p:nvPr/>
          </p:nvSpPr>
          <p:spPr bwMode="auto">
            <a:xfrm flipH="1">
              <a:off x="2064" y="1776"/>
              <a:ext cx="240" cy="960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497" name="Line 21"/>
            <p:cNvSpPr>
              <a:spLocks noChangeShapeType="1"/>
            </p:cNvSpPr>
            <p:nvPr/>
          </p:nvSpPr>
          <p:spPr bwMode="auto">
            <a:xfrm flipV="1">
              <a:off x="2064" y="2304"/>
              <a:ext cx="0" cy="432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498" name="Line 22"/>
            <p:cNvSpPr>
              <a:spLocks noChangeShapeType="1"/>
            </p:cNvSpPr>
            <p:nvPr/>
          </p:nvSpPr>
          <p:spPr bwMode="auto">
            <a:xfrm>
              <a:off x="2640" y="2304"/>
              <a:ext cx="0" cy="432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499" name="Line 23"/>
            <p:cNvSpPr>
              <a:spLocks noChangeShapeType="1"/>
            </p:cNvSpPr>
            <p:nvPr/>
          </p:nvSpPr>
          <p:spPr bwMode="auto">
            <a:xfrm flipV="1">
              <a:off x="2640" y="1824"/>
              <a:ext cx="336" cy="912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Pravděpodobnost přechodu II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8458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/>
              <a:t>Ze vztahu pro pravděpodobnost přechodu vidíme, že při resonanci, tj. pro </a:t>
            </a:r>
            <a:r>
              <a:rPr lang="cs-CZ" altLang="cs-CZ">
                <a:cs typeface="Times New Roman" pitchFamily="18" charset="0"/>
              </a:rPr>
              <a:t>ω</a:t>
            </a:r>
            <a:r>
              <a:rPr lang="cs-CZ" altLang="cs-CZ"/>
              <a:t>=</a:t>
            </a:r>
            <a:r>
              <a:rPr lang="cs-CZ" altLang="cs-CZ">
                <a:cs typeface="Times New Roman" pitchFamily="18" charset="0"/>
              </a:rPr>
              <a:t>ω</a:t>
            </a:r>
            <a:r>
              <a:rPr lang="cs-CZ" altLang="cs-CZ" i="1" baseline="-25000"/>
              <a:t>B</a:t>
            </a:r>
            <a:r>
              <a:rPr lang="cs-CZ" altLang="cs-CZ"/>
              <a:t> může tato pravděpodobnost dosáhnout v jistém čase jedničky</a:t>
            </a:r>
            <a:endParaRPr lang="cs-CZ" altLang="cs-CZ" i="1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066800" y="2362200"/>
          <a:ext cx="68072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Equation" r:id="rId3" imgW="6807200" imgH="977900" progId="Equation.DSMT4">
                  <p:embed/>
                </p:oleObj>
              </mc:Choice>
              <mc:Fallback>
                <p:oleObj name="Equation" r:id="rId3" imgW="6807200" imgH="977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362200"/>
                        <a:ext cx="6807200" cy="977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 Box 20"/>
          <p:cNvSpPr txBox="1">
            <a:spLocks noChangeArrowheads="1"/>
          </p:cNvSpPr>
          <p:nvPr/>
        </p:nvSpPr>
        <p:spPr bwMode="auto">
          <a:xfrm>
            <a:off x="381000" y="3581400"/>
            <a:ext cx="80930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cs-CZ" altLang="cs-CZ"/>
              <a:t>Je třeba si uvědomit, že až dosud jsme uvažovali o izolovaných jádrech. V látce je přiložené vnější magnetické pole v místě daného jádra mírně ovlivněno okolím, což vede k tzv. chemickému posuvu resonanční frekvence. V lékařských aplikacích jsou vodíkové atomy vázány především ve skupinách –CH</a:t>
            </a:r>
            <a:r>
              <a:rPr lang="cs-CZ" altLang="cs-CZ" baseline="-25000"/>
              <a:t>2</a:t>
            </a:r>
            <a:r>
              <a:rPr lang="cs-CZ" altLang="cs-CZ"/>
              <a:t>–  a H</a:t>
            </a:r>
            <a:r>
              <a:rPr lang="cs-CZ" altLang="cs-CZ" baseline="-25000"/>
              <a:t>2</a:t>
            </a:r>
            <a:r>
              <a:rPr lang="cs-CZ" altLang="cs-CZ"/>
              <a:t>0. Pro proton s frekvencí 42 576 388 Hz při poli 1 T je chemický posuv těchto skupin 220 Hz.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Teplotní rovnováha pro jaderné spiny v látce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371600" y="541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cs-CZ" altLang="cs-CZ"/>
              <a:t>Při rovnováze </a:t>
            </a:r>
          </a:p>
        </p:txBody>
      </p:sp>
      <p:grpSp>
        <p:nvGrpSpPr>
          <p:cNvPr id="22532" name="Group 29"/>
          <p:cNvGrpSpPr>
            <a:grpSpLocks/>
          </p:cNvGrpSpPr>
          <p:nvPr/>
        </p:nvGrpSpPr>
        <p:grpSpPr bwMode="auto">
          <a:xfrm>
            <a:off x="381000" y="1066800"/>
            <a:ext cx="2895600" cy="3657600"/>
            <a:chOff x="240" y="672"/>
            <a:chExt cx="1824" cy="2304"/>
          </a:xfrm>
        </p:grpSpPr>
        <p:sp>
          <p:nvSpPr>
            <p:cNvPr id="22557" name="Text Box 8"/>
            <p:cNvSpPr txBox="1">
              <a:spLocks noChangeArrowheads="1"/>
            </p:cNvSpPr>
            <p:nvPr/>
          </p:nvSpPr>
          <p:spPr bwMode="auto">
            <a:xfrm>
              <a:off x="1392" y="672"/>
              <a:ext cx="1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z</a:t>
              </a:r>
            </a:p>
          </p:txBody>
        </p:sp>
        <p:sp>
          <p:nvSpPr>
            <p:cNvPr id="22558" name="Text Box 7"/>
            <p:cNvSpPr txBox="1">
              <a:spLocks noChangeArrowheads="1"/>
            </p:cNvSpPr>
            <p:nvPr/>
          </p:nvSpPr>
          <p:spPr bwMode="auto">
            <a:xfrm>
              <a:off x="720" y="1968"/>
              <a:ext cx="1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x</a:t>
              </a:r>
            </a:p>
          </p:txBody>
        </p:sp>
        <p:sp>
          <p:nvSpPr>
            <p:cNvPr id="22559" name="Oval 9"/>
            <p:cNvSpPr>
              <a:spLocks noChangeArrowheads="1"/>
            </p:cNvSpPr>
            <p:nvPr/>
          </p:nvSpPr>
          <p:spPr bwMode="auto">
            <a:xfrm>
              <a:off x="624" y="960"/>
              <a:ext cx="1200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2560" name="Oval 10"/>
            <p:cNvSpPr>
              <a:spLocks noChangeArrowheads="1"/>
            </p:cNvSpPr>
            <p:nvPr/>
          </p:nvSpPr>
          <p:spPr bwMode="auto">
            <a:xfrm>
              <a:off x="720" y="2400"/>
              <a:ext cx="1200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2561" name="Line 11"/>
            <p:cNvSpPr>
              <a:spLocks noChangeShapeType="1"/>
            </p:cNvSpPr>
            <p:nvPr/>
          </p:nvSpPr>
          <p:spPr bwMode="auto">
            <a:xfrm flipH="1" flipV="1">
              <a:off x="1248" y="768"/>
              <a:ext cx="48" cy="2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562" name="Line 12"/>
            <p:cNvSpPr>
              <a:spLocks noChangeShapeType="1"/>
            </p:cNvSpPr>
            <p:nvPr/>
          </p:nvSpPr>
          <p:spPr bwMode="auto">
            <a:xfrm flipV="1">
              <a:off x="1248" y="1152"/>
              <a:ext cx="576" cy="81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563" name="Line 13"/>
            <p:cNvSpPr>
              <a:spLocks noChangeShapeType="1"/>
            </p:cNvSpPr>
            <p:nvPr/>
          </p:nvSpPr>
          <p:spPr bwMode="auto">
            <a:xfrm flipH="1" flipV="1">
              <a:off x="624" y="1152"/>
              <a:ext cx="624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564" name="Line 16"/>
            <p:cNvSpPr>
              <a:spLocks noChangeShapeType="1"/>
            </p:cNvSpPr>
            <p:nvPr/>
          </p:nvSpPr>
          <p:spPr bwMode="auto">
            <a:xfrm>
              <a:off x="1248" y="1968"/>
              <a:ext cx="81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565" name="Line 17"/>
            <p:cNvSpPr>
              <a:spLocks noChangeShapeType="1"/>
            </p:cNvSpPr>
            <p:nvPr/>
          </p:nvSpPr>
          <p:spPr bwMode="auto">
            <a:xfrm flipH="1">
              <a:off x="720" y="1968"/>
              <a:ext cx="52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566" name="Line 18"/>
            <p:cNvSpPr>
              <a:spLocks noChangeShapeType="1"/>
            </p:cNvSpPr>
            <p:nvPr/>
          </p:nvSpPr>
          <p:spPr bwMode="auto">
            <a:xfrm flipV="1">
              <a:off x="1104" y="960"/>
              <a:ext cx="96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567" name="Text Box 19"/>
            <p:cNvSpPr txBox="1">
              <a:spLocks noChangeArrowheads="1"/>
            </p:cNvSpPr>
            <p:nvPr/>
          </p:nvSpPr>
          <p:spPr bwMode="auto">
            <a:xfrm>
              <a:off x="1728" y="1776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y</a:t>
              </a:r>
            </a:p>
          </p:txBody>
        </p:sp>
        <p:sp>
          <p:nvSpPr>
            <p:cNvPr id="22568" name="Line 22"/>
            <p:cNvSpPr>
              <a:spLocks noChangeShapeType="1"/>
            </p:cNvSpPr>
            <p:nvPr/>
          </p:nvSpPr>
          <p:spPr bwMode="auto">
            <a:xfrm flipH="1" flipV="1">
              <a:off x="1392" y="2400"/>
              <a:ext cx="14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569" name="Line 23"/>
            <p:cNvSpPr>
              <a:spLocks noChangeShapeType="1"/>
            </p:cNvSpPr>
            <p:nvPr/>
          </p:nvSpPr>
          <p:spPr bwMode="auto">
            <a:xfrm>
              <a:off x="1248" y="1968"/>
              <a:ext cx="672" cy="57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570" name="Line 25"/>
            <p:cNvSpPr>
              <a:spLocks noChangeShapeType="1"/>
            </p:cNvSpPr>
            <p:nvPr/>
          </p:nvSpPr>
          <p:spPr bwMode="auto">
            <a:xfrm flipH="1">
              <a:off x="720" y="1968"/>
              <a:ext cx="52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571" name="Line 27"/>
            <p:cNvSpPr>
              <a:spLocks noChangeShapeType="1"/>
            </p:cNvSpPr>
            <p:nvPr/>
          </p:nvSpPr>
          <p:spPr bwMode="auto">
            <a:xfrm>
              <a:off x="336" y="124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572" name="Text Box 28"/>
            <p:cNvSpPr txBox="1">
              <a:spLocks noChangeArrowheads="1"/>
            </p:cNvSpPr>
            <p:nvPr/>
          </p:nvSpPr>
          <p:spPr bwMode="auto">
            <a:xfrm>
              <a:off x="240" y="912"/>
              <a:ext cx="2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B</a:t>
              </a:r>
            </a:p>
          </p:txBody>
        </p:sp>
      </p:grpSp>
      <p:grpSp>
        <p:nvGrpSpPr>
          <p:cNvPr id="22533" name="Group 52"/>
          <p:cNvGrpSpPr>
            <a:grpSpLocks/>
          </p:cNvGrpSpPr>
          <p:nvPr/>
        </p:nvGrpSpPr>
        <p:grpSpPr bwMode="auto">
          <a:xfrm>
            <a:off x="4251325" y="1184275"/>
            <a:ext cx="4130675" cy="2930525"/>
            <a:chOff x="2678" y="746"/>
            <a:chExt cx="2602" cy="1846"/>
          </a:xfrm>
        </p:grpSpPr>
        <p:sp>
          <p:nvSpPr>
            <p:cNvPr id="22535" name="Line 30"/>
            <p:cNvSpPr>
              <a:spLocks noChangeShapeType="1"/>
            </p:cNvSpPr>
            <p:nvPr/>
          </p:nvSpPr>
          <p:spPr bwMode="auto">
            <a:xfrm>
              <a:off x="2688" y="182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536" name="Line 31"/>
            <p:cNvSpPr>
              <a:spLocks noChangeShapeType="1"/>
            </p:cNvSpPr>
            <p:nvPr/>
          </p:nvSpPr>
          <p:spPr bwMode="auto">
            <a:xfrm flipV="1">
              <a:off x="3408" y="1248"/>
              <a:ext cx="38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537" name="Line 32"/>
            <p:cNvSpPr>
              <a:spLocks noChangeShapeType="1"/>
            </p:cNvSpPr>
            <p:nvPr/>
          </p:nvSpPr>
          <p:spPr bwMode="auto">
            <a:xfrm>
              <a:off x="3408" y="1824"/>
              <a:ext cx="43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538" name="Line 33"/>
            <p:cNvSpPr>
              <a:spLocks noChangeShapeType="1"/>
            </p:cNvSpPr>
            <p:nvPr/>
          </p:nvSpPr>
          <p:spPr bwMode="auto">
            <a:xfrm>
              <a:off x="3792" y="124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539" name="Line 34"/>
            <p:cNvSpPr>
              <a:spLocks noChangeShapeType="1"/>
            </p:cNvSpPr>
            <p:nvPr/>
          </p:nvSpPr>
          <p:spPr bwMode="auto">
            <a:xfrm>
              <a:off x="3840" y="2352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540" name="Line 35"/>
            <p:cNvSpPr>
              <a:spLocks noChangeShapeType="1"/>
            </p:cNvSpPr>
            <p:nvPr/>
          </p:nvSpPr>
          <p:spPr bwMode="auto">
            <a:xfrm>
              <a:off x="4176" y="1296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541" name="Text Box 36"/>
            <p:cNvSpPr txBox="1">
              <a:spLocks noChangeArrowheads="1"/>
            </p:cNvSpPr>
            <p:nvPr/>
          </p:nvSpPr>
          <p:spPr bwMode="auto">
            <a:xfrm>
              <a:off x="2678" y="746"/>
              <a:ext cx="43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B</a:t>
              </a:r>
              <a:r>
                <a:rPr lang="cs-CZ" altLang="cs-CZ"/>
                <a:t>=0</a:t>
              </a:r>
            </a:p>
          </p:txBody>
        </p:sp>
        <p:sp>
          <p:nvSpPr>
            <p:cNvPr id="22542" name="Text Box 37"/>
            <p:cNvSpPr txBox="1">
              <a:spLocks noChangeArrowheads="1"/>
            </p:cNvSpPr>
            <p:nvPr/>
          </p:nvSpPr>
          <p:spPr bwMode="auto">
            <a:xfrm>
              <a:off x="4800" y="768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B</a:t>
              </a:r>
              <a:r>
                <a:rPr lang="en-US" altLang="cs-CZ" i="1"/>
                <a:t>&gt;</a:t>
              </a:r>
              <a:r>
                <a:rPr lang="cs-CZ" altLang="cs-CZ"/>
                <a:t>0</a:t>
              </a:r>
            </a:p>
          </p:txBody>
        </p:sp>
        <p:sp>
          <p:nvSpPr>
            <p:cNvPr id="22543" name="Text Box 38"/>
            <p:cNvSpPr txBox="1">
              <a:spLocks noChangeArrowheads="1"/>
            </p:cNvSpPr>
            <p:nvPr/>
          </p:nvSpPr>
          <p:spPr bwMode="auto">
            <a:xfrm>
              <a:off x="4224" y="1632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>
                  <a:cs typeface="Times New Roman" pitchFamily="18" charset="0"/>
                </a:rPr>
                <a:t>Δ</a:t>
              </a:r>
              <a:r>
                <a:rPr lang="cs-CZ" altLang="cs-CZ" i="1"/>
                <a:t>E</a:t>
              </a:r>
              <a:endParaRPr lang="cs-CZ" altLang="cs-CZ"/>
            </a:p>
          </p:txBody>
        </p:sp>
        <p:sp>
          <p:nvSpPr>
            <p:cNvPr id="22544" name="Text Box 39"/>
            <p:cNvSpPr txBox="1">
              <a:spLocks noChangeArrowheads="1"/>
            </p:cNvSpPr>
            <p:nvPr/>
          </p:nvSpPr>
          <p:spPr bwMode="auto">
            <a:xfrm>
              <a:off x="4752" y="110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E</a:t>
              </a:r>
              <a:r>
                <a:rPr lang="cs-CZ" altLang="cs-CZ" baseline="-25000"/>
                <a:t>+</a:t>
              </a:r>
            </a:p>
          </p:txBody>
        </p:sp>
        <p:sp>
          <p:nvSpPr>
            <p:cNvPr id="22545" name="Text Box 40"/>
            <p:cNvSpPr txBox="1">
              <a:spLocks noChangeArrowheads="1"/>
            </p:cNvSpPr>
            <p:nvPr/>
          </p:nvSpPr>
          <p:spPr bwMode="auto">
            <a:xfrm>
              <a:off x="4800" y="2112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E_</a:t>
              </a:r>
              <a:endParaRPr lang="cs-CZ" altLang="cs-CZ"/>
            </a:p>
          </p:txBody>
        </p:sp>
        <p:sp>
          <p:nvSpPr>
            <p:cNvPr id="22546" name="Text Box 41"/>
            <p:cNvSpPr txBox="1">
              <a:spLocks noChangeArrowheads="1"/>
            </p:cNvSpPr>
            <p:nvPr/>
          </p:nvSpPr>
          <p:spPr bwMode="auto">
            <a:xfrm>
              <a:off x="2784" y="1392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E</a:t>
              </a:r>
              <a:r>
                <a:rPr lang="cs-CZ" altLang="cs-CZ" baseline="-25000"/>
                <a:t>0</a:t>
              </a:r>
            </a:p>
          </p:txBody>
        </p:sp>
        <p:sp>
          <p:nvSpPr>
            <p:cNvPr id="22547" name="Line 42"/>
            <p:cNvSpPr>
              <a:spLocks noChangeShapeType="1"/>
            </p:cNvSpPr>
            <p:nvPr/>
          </p:nvSpPr>
          <p:spPr bwMode="auto">
            <a:xfrm>
              <a:off x="3984" y="24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548" name="Line 43"/>
            <p:cNvSpPr>
              <a:spLocks noChangeShapeType="1"/>
            </p:cNvSpPr>
            <p:nvPr/>
          </p:nvSpPr>
          <p:spPr bwMode="auto">
            <a:xfrm>
              <a:off x="4080" y="24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549" name="Line 44"/>
            <p:cNvSpPr>
              <a:spLocks noChangeShapeType="1"/>
            </p:cNvSpPr>
            <p:nvPr/>
          </p:nvSpPr>
          <p:spPr bwMode="auto">
            <a:xfrm>
              <a:off x="4176" y="24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550" name="Line 45"/>
            <p:cNvSpPr>
              <a:spLocks noChangeShapeType="1"/>
            </p:cNvSpPr>
            <p:nvPr/>
          </p:nvSpPr>
          <p:spPr bwMode="auto">
            <a:xfrm>
              <a:off x="4272" y="24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551" name="Line 46"/>
            <p:cNvSpPr>
              <a:spLocks noChangeShapeType="1"/>
            </p:cNvSpPr>
            <p:nvPr/>
          </p:nvSpPr>
          <p:spPr bwMode="auto">
            <a:xfrm>
              <a:off x="4368" y="24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552" name="Line 47"/>
            <p:cNvSpPr>
              <a:spLocks noChangeShapeType="1"/>
            </p:cNvSpPr>
            <p:nvPr/>
          </p:nvSpPr>
          <p:spPr bwMode="auto">
            <a:xfrm>
              <a:off x="4464" y="24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553" name="Line 48"/>
            <p:cNvSpPr>
              <a:spLocks noChangeShapeType="1"/>
            </p:cNvSpPr>
            <p:nvPr/>
          </p:nvSpPr>
          <p:spPr bwMode="auto">
            <a:xfrm>
              <a:off x="4560" y="24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554" name="Line 49"/>
            <p:cNvSpPr>
              <a:spLocks noChangeShapeType="1"/>
            </p:cNvSpPr>
            <p:nvPr/>
          </p:nvSpPr>
          <p:spPr bwMode="auto">
            <a:xfrm flipV="1">
              <a:off x="3888" y="105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555" name="Line 50"/>
            <p:cNvSpPr>
              <a:spLocks noChangeShapeType="1"/>
            </p:cNvSpPr>
            <p:nvPr/>
          </p:nvSpPr>
          <p:spPr bwMode="auto">
            <a:xfrm flipV="1">
              <a:off x="3984" y="105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556" name="Line 51"/>
            <p:cNvSpPr>
              <a:spLocks noChangeShapeType="1"/>
            </p:cNvSpPr>
            <p:nvPr/>
          </p:nvSpPr>
          <p:spPr bwMode="auto">
            <a:xfrm>
              <a:off x="4656" y="24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aphicFrame>
        <p:nvGraphicFramePr>
          <p:cNvPr id="22534" name="Object 53"/>
          <p:cNvGraphicFramePr>
            <a:graphicFrameLocks noChangeAspect="1"/>
          </p:cNvGraphicFramePr>
          <p:nvPr/>
        </p:nvGraphicFramePr>
        <p:xfrm>
          <a:off x="3810000" y="5105400"/>
          <a:ext cx="3467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9" name="Equation" r:id="rId3" imgW="3467100" imgH="901700" progId="Equation.DSMT4">
                  <p:embed/>
                </p:oleObj>
              </mc:Choice>
              <mc:Fallback>
                <p:oleObj name="Equation" r:id="rId3" imgW="3467100" imgH="90170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105400"/>
                        <a:ext cx="3467100" cy="901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rgbClr val="0000CC"/>
                </a:solidFill>
                <a:latin typeface="Times New Roman" pitchFamily="18" charset="0"/>
              </a:rPr>
              <a:t>Narušení </a:t>
            </a:r>
            <a:r>
              <a:rPr lang="cs-CZ" altLang="cs-CZ" sz="3200" dirty="0" smtClean="0">
                <a:solidFill>
                  <a:srgbClr val="0000CC"/>
                </a:solidFill>
                <a:latin typeface="Times New Roman" pitchFamily="18" charset="0"/>
              </a:rPr>
              <a:t>rovnováhy I</a:t>
            </a:r>
            <a:endParaRPr lang="cs-CZ" altLang="cs-CZ" sz="320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graphicFrame>
        <p:nvGraphicFramePr>
          <p:cNvPr id="23555" name="Object 44"/>
          <p:cNvGraphicFramePr>
            <a:graphicFrameLocks noChangeAspect="1"/>
          </p:cNvGraphicFramePr>
          <p:nvPr/>
        </p:nvGraphicFramePr>
        <p:xfrm>
          <a:off x="6324600" y="1143000"/>
          <a:ext cx="19050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Equation" r:id="rId3" imgW="1905000" imgH="1752600" progId="Equation.DSMT4">
                  <p:embed/>
                </p:oleObj>
              </mc:Choice>
              <mc:Fallback>
                <p:oleObj name="Equation" r:id="rId3" imgW="1905000" imgH="175260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143000"/>
                        <a:ext cx="1905000" cy="175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 Box 45"/>
          <p:cNvSpPr txBox="1">
            <a:spLocks noChangeArrowheads="1"/>
          </p:cNvSpPr>
          <p:nvPr/>
        </p:nvSpPr>
        <p:spPr bwMode="auto">
          <a:xfrm>
            <a:off x="381000" y="1108075"/>
            <a:ext cx="52578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cs-CZ" altLang="cs-CZ"/>
              <a:t>I tak velmi malý rozdíl v koncentraci vytváří při obrovské hustotě protonů v látce makroskopickou magnetizaci </a:t>
            </a:r>
            <a:r>
              <a:rPr lang="cs-CZ" altLang="cs-CZ" i="1"/>
              <a:t>M</a:t>
            </a:r>
            <a:r>
              <a:rPr lang="cs-CZ" altLang="cs-CZ" baseline="-25000"/>
              <a:t>0</a:t>
            </a:r>
            <a:r>
              <a:rPr lang="cs-CZ" altLang="cs-CZ"/>
              <a:t> ve směru osy </a:t>
            </a:r>
            <a:r>
              <a:rPr lang="cs-CZ" altLang="cs-CZ" i="1"/>
              <a:t>z</a:t>
            </a:r>
            <a:r>
              <a:rPr lang="cs-CZ" altLang="cs-CZ"/>
              <a:t>. Tu můžeme ovlivnit vhodně trvajícím pulsem radiofrekvenční (rf) vlny s rezonanční frekvencí. Na obrázcích je účinek jednoho 90</a:t>
            </a:r>
            <a:r>
              <a:rPr lang="cs-CZ" altLang="cs-CZ">
                <a:cs typeface="Times New Roman" pitchFamily="18" charset="0"/>
              </a:rPr>
              <a:t>º</a:t>
            </a:r>
            <a:r>
              <a:rPr lang="cs-CZ" altLang="cs-CZ"/>
              <a:t> a dvou 180</a:t>
            </a:r>
            <a:r>
              <a:rPr lang="cs-CZ" altLang="cs-CZ">
                <a:cs typeface="Times New Roman" pitchFamily="18" charset="0"/>
              </a:rPr>
              <a:t>º</a:t>
            </a:r>
            <a:r>
              <a:rPr lang="cs-CZ" altLang="cs-CZ"/>
              <a:t> rf pulsů.</a:t>
            </a:r>
          </a:p>
        </p:txBody>
      </p:sp>
      <p:pic>
        <p:nvPicPr>
          <p:cNvPr id="23557" name="Picture 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4"/>
          <a:stretch>
            <a:fillRect/>
          </a:stretch>
        </p:blipFill>
        <p:spPr bwMode="auto">
          <a:xfrm>
            <a:off x="533400" y="4191000"/>
            <a:ext cx="7513638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rgbClr val="0000CC"/>
                </a:solidFill>
                <a:latin typeface="Times New Roman" pitchFamily="18" charset="0"/>
              </a:rPr>
              <a:t>Narušení </a:t>
            </a:r>
            <a:r>
              <a:rPr lang="cs-CZ" altLang="cs-CZ" sz="3200" dirty="0" smtClean="0">
                <a:solidFill>
                  <a:srgbClr val="0000CC"/>
                </a:solidFill>
                <a:latin typeface="Times New Roman" pitchFamily="18" charset="0"/>
              </a:rPr>
              <a:t>rovnováhy II</a:t>
            </a:r>
            <a:endParaRPr lang="cs-CZ" altLang="cs-CZ" sz="320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8" y="1216631"/>
            <a:ext cx="6090947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228185" y="1212573"/>
            <a:ext cx="28083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Náhodně orientované spiny (a) se v silném magnetickém poli orientují a tak vzniká makroskopicky měřitelná magnetizace (b). Vhodně orientovaný puls vysokofrekvenčního pole (c) překlopí magnetizaci do roviny kolmé k poli (d).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27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rgbClr val="0000CC"/>
                </a:solidFill>
                <a:latin typeface="Times New Roman" pitchFamily="18" charset="0"/>
              </a:rPr>
              <a:t>Návrat k </a:t>
            </a:r>
            <a:r>
              <a:rPr lang="cs-CZ" altLang="cs-CZ" sz="3200" dirty="0" smtClean="0">
                <a:solidFill>
                  <a:srgbClr val="0000CC"/>
                </a:solidFill>
                <a:latin typeface="Times New Roman" pitchFamily="18" charset="0"/>
              </a:rPr>
              <a:t>rovnováze I</a:t>
            </a:r>
            <a:endParaRPr lang="cs-CZ" altLang="cs-CZ" sz="320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593725" y="1184275"/>
            <a:ext cx="801687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cs-CZ" altLang="cs-CZ" sz="2000" dirty="0"/>
              <a:t>Předpokládejme, že jsme v čase </a:t>
            </a:r>
            <a:r>
              <a:rPr lang="cs-CZ" altLang="cs-CZ" sz="2000" i="1" dirty="0"/>
              <a:t>t</a:t>
            </a:r>
            <a:r>
              <a:rPr lang="cs-CZ" altLang="cs-CZ" sz="2000" dirty="0"/>
              <a:t>=</a:t>
            </a:r>
            <a:r>
              <a:rPr lang="cs-CZ" altLang="cs-CZ" sz="2000" dirty="0">
                <a:cs typeface="Times New Roman" pitchFamily="18" charset="0"/>
              </a:rPr>
              <a:t>τ</a:t>
            </a:r>
            <a:r>
              <a:rPr lang="cs-CZ" altLang="cs-CZ" sz="2000" dirty="0"/>
              <a:t> dosáhli </a:t>
            </a:r>
            <a:r>
              <a:rPr lang="cs-CZ" altLang="cs-CZ" sz="2000" dirty="0" err="1"/>
              <a:t>rf</a:t>
            </a:r>
            <a:r>
              <a:rPr lang="cs-CZ" altLang="cs-CZ" sz="2000" dirty="0"/>
              <a:t> pulsem nulové magnetizace ve směru osy </a:t>
            </a:r>
            <a:r>
              <a:rPr lang="cs-CZ" altLang="cs-CZ" sz="2000" i="1" dirty="0"/>
              <a:t>z. </a:t>
            </a:r>
            <a:r>
              <a:rPr lang="cs-CZ" altLang="cs-CZ" sz="2000" dirty="0"/>
              <a:t>Interakcí s okolím ale dochází ke zpětnému přechodu do rovnovážného stavu s tzv. konstantou spinově – mřížkové interakce </a:t>
            </a:r>
            <a:r>
              <a:rPr lang="cs-CZ" altLang="cs-CZ" sz="2000" i="1" dirty="0"/>
              <a:t>T</a:t>
            </a:r>
            <a:r>
              <a:rPr lang="cs-CZ" altLang="cs-CZ" sz="2000" baseline="-25000" dirty="0"/>
              <a:t>1. </a:t>
            </a:r>
            <a:r>
              <a:rPr lang="cs-CZ" altLang="cs-CZ" sz="2000" dirty="0"/>
              <a:t>Při volné precesi nejsou složky magnetických momentů v rovině </a:t>
            </a:r>
            <a:r>
              <a:rPr lang="cs-CZ" altLang="cs-CZ" sz="2000" i="1" dirty="0"/>
              <a:t>x</a:t>
            </a:r>
            <a:r>
              <a:rPr lang="cs-CZ" altLang="cs-CZ" sz="2000" dirty="0"/>
              <a:t> – </a:t>
            </a:r>
            <a:r>
              <a:rPr lang="cs-CZ" altLang="cs-CZ" sz="2000" i="1" dirty="0"/>
              <a:t>y </a:t>
            </a:r>
            <a:r>
              <a:rPr lang="cs-CZ" altLang="cs-CZ" sz="2000" dirty="0"/>
              <a:t>u jednotlivých jader ve fázi, takže celková magnetizace ve směru </a:t>
            </a:r>
            <a:r>
              <a:rPr lang="cs-CZ" altLang="cs-CZ" sz="2000" i="1" dirty="0"/>
              <a:t>x</a:t>
            </a:r>
            <a:r>
              <a:rPr lang="cs-CZ" altLang="cs-CZ" sz="2000" dirty="0"/>
              <a:t> a </a:t>
            </a:r>
            <a:r>
              <a:rPr lang="cs-CZ" altLang="cs-CZ" sz="2000" i="1" dirty="0"/>
              <a:t>y</a:t>
            </a:r>
            <a:r>
              <a:rPr lang="cs-CZ" altLang="cs-CZ" sz="2000" dirty="0"/>
              <a:t> je nulová. Za působení </a:t>
            </a:r>
            <a:r>
              <a:rPr lang="cs-CZ" altLang="cs-CZ" sz="2000" dirty="0" err="1"/>
              <a:t>rf</a:t>
            </a:r>
            <a:r>
              <a:rPr lang="cs-CZ" altLang="cs-CZ" sz="2000" dirty="0"/>
              <a:t> pole se sfázují a tak i celková magnetizace rotuje obdobně jako jednotlivé momenty. Po vypnutí </a:t>
            </a:r>
            <a:r>
              <a:rPr lang="cs-CZ" altLang="cs-CZ" sz="2000" dirty="0" err="1"/>
              <a:t>rf</a:t>
            </a:r>
            <a:r>
              <a:rPr lang="cs-CZ" altLang="cs-CZ" sz="2000" dirty="0"/>
              <a:t> pole se </a:t>
            </a:r>
            <a:r>
              <a:rPr lang="cs-CZ" altLang="cs-CZ" sz="2000" dirty="0" smtClean="0"/>
              <a:t>opět </a:t>
            </a:r>
            <a:r>
              <a:rPr lang="cs-CZ" altLang="cs-CZ" sz="2000" dirty="0"/>
              <a:t>sfázování poruší, to se děje s časovou konstantou </a:t>
            </a:r>
            <a:r>
              <a:rPr lang="cs-CZ" altLang="cs-CZ" sz="2000" i="1" dirty="0"/>
              <a:t>T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:</a:t>
            </a:r>
            <a:endParaRPr lang="cs-CZ" altLang="cs-CZ" sz="2000" baseline="-25000" dirty="0"/>
          </a:p>
        </p:txBody>
      </p:sp>
      <p:graphicFrame>
        <p:nvGraphicFramePr>
          <p:cNvPr id="24580" name="Object 8"/>
          <p:cNvGraphicFramePr>
            <a:graphicFrameLocks noChangeAspect="1"/>
          </p:cNvGraphicFramePr>
          <p:nvPr/>
        </p:nvGraphicFramePr>
        <p:xfrm>
          <a:off x="2971800" y="3886200"/>
          <a:ext cx="2925763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Equation" r:id="rId3" imgW="3479800" imgH="2933700" progId="Equation.DSMT4">
                  <p:embed/>
                </p:oleObj>
              </mc:Choice>
              <mc:Fallback>
                <p:oleObj name="Equation" r:id="rId3" imgW="3479800" imgH="293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886200"/>
                        <a:ext cx="2925763" cy="2466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rgbClr val="0000CC"/>
                </a:solidFill>
                <a:latin typeface="Times New Roman" pitchFamily="18" charset="0"/>
              </a:rPr>
              <a:t>Návrat k </a:t>
            </a:r>
            <a:r>
              <a:rPr lang="cs-CZ" altLang="cs-CZ" sz="3200" dirty="0" smtClean="0">
                <a:solidFill>
                  <a:srgbClr val="0000CC"/>
                </a:solidFill>
                <a:latin typeface="Times New Roman" pitchFamily="18" charset="0"/>
              </a:rPr>
              <a:t>rovnováze II</a:t>
            </a:r>
            <a:endParaRPr lang="cs-CZ" altLang="cs-CZ" sz="320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593725" y="1184275"/>
            <a:ext cx="801687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cs-CZ" altLang="cs-CZ" sz="2000" dirty="0" smtClean="0"/>
              <a:t>Interakcí </a:t>
            </a:r>
            <a:r>
              <a:rPr lang="cs-CZ" altLang="cs-CZ" sz="2000" dirty="0"/>
              <a:t>s okolím </a:t>
            </a:r>
            <a:r>
              <a:rPr lang="cs-CZ" altLang="cs-CZ" sz="2000" dirty="0" smtClean="0"/>
              <a:t>dochází </a:t>
            </a:r>
            <a:r>
              <a:rPr lang="cs-CZ" altLang="cs-CZ" sz="2000" dirty="0"/>
              <a:t>ke zpětnému přechodu do rovnovážného stavu s tzv. konstantou spinově – mřížkové interakce </a:t>
            </a:r>
            <a:r>
              <a:rPr lang="cs-CZ" altLang="cs-CZ" sz="2000" i="1" dirty="0"/>
              <a:t>T</a:t>
            </a:r>
            <a:r>
              <a:rPr lang="cs-CZ" altLang="cs-CZ" sz="2000" baseline="-25000" dirty="0"/>
              <a:t>1. </a:t>
            </a:r>
            <a:r>
              <a:rPr lang="cs-CZ" altLang="cs-CZ" sz="2000" dirty="0" smtClean="0"/>
              <a:t>Přitom předává jádro energii okolí (přechází z nabuzeného stavu – nevýhodné orientace spinu – do základního stavu s výhodnou orientací spinu)</a:t>
            </a:r>
            <a:endParaRPr lang="cs-CZ" altLang="cs-CZ" sz="2000" baseline="-250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27" y="3068960"/>
            <a:ext cx="8548070" cy="26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rgbClr val="0000CC"/>
                </a:solidFill>
                <a:latin typeface="Times New Roman" pitchFamily="18" charset="0"/>
              </a:rPr>
              <a:t>Návrat k </a:t>
            </a:r>
            <a:r>
              <a:rPr lang="cs-CZ" altLang="cs-CZ" sz="3200" dirty="0" smtClean="0">
                <a:solidFill>
                  <a:srgbClr val="0000CC"/>
                </a:solidFill>
                <a:latin typeface="Times New Roman" pitchFamily="18" charset="0"/>
              </a:rPr>
              <a:t>rovnováze III</a:t>
            </a:r>
            <a:endParaRPr lang="cs-CZ" altLang="cs-CZ" sz="320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593725" y="1184275"/>
            <a:ext cx="80168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cs-CZ" altLang="cs-CZ" sz="2000" dirty="0" smtClean="0"/>
              <a:t>Po </a:t>
            </a:r>
            <a:r>
              <a:rPr lang="cs-CZ" altLang="cs-CZ" sz="2000" dirty="0"/>
              <a:t>vypnutí </a:t>
            </a:r>
            <a:r>
              <a:rPr lang="cs-CZ" altLang="cs-CZ" sz="2000" dirty="0" err="1"/>
              <a:t>rf</a:t>
            </a:r>
            <a:r>
              <a:rPr lang="cs-CZ" altLang="cs-CZ" sz="2000" dirty="0"/>
              <a:t> pole se </a:t>
            </a:r>
            <a:r>
              <a:rPr lang="cs-CZ" altLang="cs-CZ" sz="2000" dirty="0" smtClean="0"/>
              <a:t>vlivem nepatrně magneticky odlišného okolí </a:t>
            </a:r>
            <a:r>
              <a:rPr lang="cs-CZ" altLang="cs-CZ" sz="2000" dirty="0"/>
              <a:t>opět sfázování poruší, to se děje s časovou konstantou </a:t>
            </a:r>
            <a:r>
              <a:rPr lang="cs-CZ" altLang="cs-CZ" sz="2000" i="1" dirty="0" smtClean="0"/>
              <a:t>T</a:t>
            </a:r>
            <a:r>
              <a:rPr lang="cs-CZ" altLang="cs-CZ" sz="2000" baseline="-25000" dirty="0" smtClean="0"/>
              <a:t>2</a:t>
            </a:r>
            <a:r>
              <a:rPr lang="cs-CZ" altLang="cs-CZ" sz="2000" dirty="0" smtClean="0"/>
              <a:t>, na rozdíl od spin – mřížkové relaxace k předávání energie nedochází. </a:t>
            </a:r>
            <a:endParaRPr lang="cs-CZ" altLang="cs-CZ" sz="2000" baseline="-250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48" y="2708920"/>
            <a:ext cx="8300027" cy="32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9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Časové konstanty </a:t>
            </a:r>
            <a:r>
              <a:rPr lang="cs-CZ" altLang="cs-CZ" sz="3200" i="1" smtClean="0">
                <a:solidFill>
                  <a:srgbClr val="0000CC"/>
                </a:solidFill>
                <a:latin typeface="Times New Roman" pitchFamily="18" charset="0"/>
              </a:rPr>
              <a:t>T</a:t>
            </a:r>
            <a:r>
              <a:rPr lang="cs-CZ" altLang="cs-CZ" sz="3200" baseline="-25000" smtClean="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 a </a:t>
            </a:r>
            <a:r>
              <a:rPr lang="cs-CZ" altLang="cs-CZ" sz="3200" i="1" smtClean="0">
                <a:solidFill>
                  <a:srgbClr val="0000CC"/>
                </a:solidFill>
                <a:latin typeface="Times New Roman" pitchFamily="18" charset="0"/>
              </a:rPr>
              <a:t>T</a:t>
            </a:r>
            <a:r>
              <a:rPr lang="cs-CZ" altLang="cs-CZ" sz="3200" baseline="-25000" smtClean="0">
                <a:solidFill>
                  <a:srgbClr val="0000CC"/>
                </a:solidFill>
                <a:latin typeface="Times New Roman" pitchFamily="18" charset="0"/>
              </a:rPr>
              <a:t>2</a:t>
            </a:r>
          </a:p>
        </p:txBody>
      </p:sp>
      <p:graphicFrame>
        <p:nvGraphicFramePr>
          <p:cNvPr id="227393" name="Group 65"/>
          <p:cNvGraphicFramePr>
            <a:graphicFrameLocks noGrp="1"/>
          </p:cNvGraphicFramePr>
          <p:nvPr/>
        </p:nvGraphicFramePr>
        <p:xfrm>
          <a:off x="1066800" y="1397000"/>
          <a:ext cx="6553200" cy="4572000"/>
        </p:xfrm>
        <a:graphic>
          <a:graphicData uri="http://schemas.openxmlformats.org/drawingml/2006/table">
            <a:tbl>
              <a:tblPr/>
              <a:tblGrid>
                <a:gridCol w="3048000"/>
                <a:gridCol w="1676400"/>
                <a:gridCol w="18288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 látky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cs-CZ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[ms]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[ms]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tuk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250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sval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900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krev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1400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100-200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mozek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š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á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hmota (GM)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950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bílá hmota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(WM)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600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cerebrospinální tekutina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(CSF)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2000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250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cs-CZ" sz="3200" smtClean="0">
                <a:solidFill>
                  <a:srgbClr val="0000CC"/>
                </a:solidFill>
                <a:latin typeface="Times New Roman" pitchFamily="18" charset="0"/>
              </a:rPr>
              <a:t>Kontrast v</a:t>
            </a:r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cs-CZ" altLang="cs-CZ" sz="3200" i="1" smtClean="0">
                <a:solidFill>
                  <a:srgbClr val="0000CC"/>
                </a:solidFill>
                <a:latin typeface="Times New Roman" pitchFamily="18" charset="0"/>
              </a:rPr>
              <a:t>T</a:t>
            </a:r>
            <a:r>
              <a:rPr lang="cs-CZ" altLang="cs-CZ" sz="3200" baseline="-25000" smtClean="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 a </a:t>
            </a:r>
            <a:r>
              <a:rPr lang="cs-CZ" altLang="cs-CZ" sz="3200" i="1" smtClean="0">
                <a:solidFill>
                  <a:srgbClr val="0000CC"/>
                </a:solidFill>
                <a:latin typeface="Times New Roman" pitchFamily="18" charset="0"/>
              </a:rPr>
              <a:t>T</a:t>
            </a:r>
            <a:r>
              <a:rPr lang="cs-CZ" altLang="cs-CZ" sz="3200" baseline="-25000" smtClean="0">
                <a:solidFill>
                  <a:srgbClr val="0000CC"/>
                </a:solidFill>
                <a:latin typeface="Times New Roman" pitchFamily="18" charset="0"/>
              </a:rPr>
              <a:t>2</a:t>
            </a:r>
          </a:p>
        </p:txBody>
      </p:sp>
      <p:grpSp>
        <p:nvGrpSpPr>
          <p:cNvPr id="26627" name="Group 87"/>
          <p:cNvGrpSpPr>
            <a:grpSpLocks/>
          </p:cNvGrpSpPr>
          <p:nvPr/>
        </p:nvGrpSpPr>
        <p:grpSpPr bwMode="auto">
          <a:xfrm>
            <a:off x="990600" y="1676400"/>
            <a:ext cx="6421438" cy="4267200"/>
            <a:chOff x="624" y="1056"/>
            <a:chExt cx="4045" cy="2688"/>
          </a:xfrm>
        </p:grpSpPr>
        <p:pic>
          <p:nvPicPr>
            <p:cNvPr id="26628" name="Picture 8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54"/>
            <a:stretch>
              <a:fillRect/>
            </a:stretch>
          </p:blipFill>
          <p:spPr bwMode="auto">
            <a:xfrm>
              <a:off x="624" y="1392"/>
              <a:ext cx="4045" cy="2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629" name="Text Box 84"/>
            <p:cNvSpPr txBox="1">
              <a:spLocks noChangeArrowheads="1"/>
            </p:cNvSpPr>
            <p:nvPr/>
          </p:nvSpPr>
          <p:spPr bwMode="auto">
            <a:xfrm>
              <a:off x="2928" y="1056"/>
              <a:ext cx="4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/>
                <a:t>WM</a:t>
              </a:r>
              <a:endParaRPr lang="cs-CZ" altLang="cs-CZ"/>
            </a:p>
          </p:txBody>
        </p:sp>
        <p:sp>
          <p:nvSpPr>
            <p:cNvPr id="26630" name="Text Box 85"/>
            <p:cNvSpPr txBox="1">
              <a:spLocks noChangeArrowheads="1"/>
            </p:cNvSpPr>
            <p:nvPr/>
          </p:nvSpPr>
          <p:spPr bwMode="auto">
            <a:xfrm>
              <a:off x="3888" y="1056"/>
              <a:ext cx="4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/>
                <a:t>CSF</a:t>
              </a:r>
              <a:endParaRPr lang="cs-CZ" altLang="cs-CZ"/>
            </a:p>
          </p:txBody>
        </p:sp>
        <p:sp>
          <p:nvSpPr>
            <p:cNvPr id="26631" name="Text Box 86"/>
            <p:cNvSpPr txBox="1">
              <a:spLocks noChangeArrowheads="1"/>
            </p:cNvSpPr>
            <p:nvPr/>
          </p:nvSpPr>
          <p:spPr bwMode="auto">
            <a:xfrm>
              <a:off x="2880" y="3456"/>
              <a:ext cx="4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/>
                <a:t>GM</a:t>
              </a:r>
              <a:endParaRPr lang="cs-CZ" alt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Nutná připomínka – počítání s vektory</a:t>
            </a:r>
          </a:p>
        </p:txBody>
      </p:sp>
      <p:grpSp>
        <p:nvGrpSpPr>
          <p:cNvPr id="4099" name="Skupina 9"/>
          <p:cNvGrpSpPr>
            <a:grpSpLocks/>
          </p:cNvGrpSpPr>
          <p:nvPr/>
        </p:nvGrpSpPr>
        <p:grpSpPr bwMode="auto">
          <a:xfrm>
            <a:off x="1570038" y="1684338"/>
            <a:ext cx="5861050" cy="3344862"/>
            <a:chOff x="1357721" y="1684782"/>
            <a:chExt cx="5861235" cy="3344419"/>
          </a:xfrm>
        </p:grpSpPr>
        <p:cxnSp>
          <p:nvCxnSpPr>
            <p:cNvPr id="3" name="Přímá spojnice se šipkou 2"/>
            <p:cNvCxnSpPr/>
            <p:nvPr/>
          </p:nvCxnSpPr>
          <p:spPr>
            <a:xfrm flipV="1">
              <a:off x="3275482" y="2132398"/>
              <a:ext cx="1944748" cy="2665059"/>
            </a:xfrm>
            <a:prstGeom prst="straightConnector1">
              <a:avLst/>
            </a:prstGeom>
            <a:ln w="50800" cap="rnd">
              <a:solidFill>
                <a:schemeClr val="accent2"/>
              </a:solidFill>
              <a:headEnd type="oval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9" name="TextovéPole 3"/>
            <p:cNvSpPr txBox="1">
              <a:spLocks noChangeArrowheads="1"/>
            </p:cNvSpPr>
            <p:nvPr/>
          </p:nvSpPr>
          <p:spPr bwMode="auto">
            <a:xfrm>
              <a:off x="2699792" y="4567536"/>
              <a:ext cx="4320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b="1">
                  <a:solidFill>
                    <a:srgbClr val="FF3300"/>
                  </a:solidFill>
                </a:rPr>
                <a:t>A</a:t>
              </a:r>
            </a:p>
          </p:txBody>
        </p:sp>
        <p:sp>
          <p:nvSpPr>
            <p:cNvPr id="4120" name="TextovéPole 4"/>
            <p:cNvSpPr txBox="1">
              <a:spLocks noChangeArrowheads="1"/>
            </p:cNvSpPr>
            <p:nvPr/>
          </p:nvSpPr>
          <p:spPr bwMode="auto">
            <a:xfrm>
              <a:off x="5348270" y="1684782"/>
              <a:ext cx="3898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b="1">
                  <a:solidFill>
                    <a:srgbClr val="FF3300"/>
                  </a:solidFill>
                </a:rPr>
                <a:t>B</a:t>
              </a:r>
            </a:p>
          </p:txBody>
        </p:sp>
        <p:sp>
          <p:nvSpPr>
            <p:cNvPr id="4121" name="TextovéPole 5"/>
            <p:cNvSpPr txBox="1">
              <a:spLocks noChangeArrowheads="1"/>
            </p:cNvSpPr>
            <p:nvPr/>
          </p:nvSpPr>
          <p:spPr bwMode="auto">
            <a:xfrm>
              <a:off x="1357721" y="4110739"/>
              <a:ext cx="18998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počáteční bod</a:t>
              </a:r>
            </a:p>
          </p:txBody>
        </p:sp>
        <p:sp>
          <p:nvSpPr>
            <p:cNvPr id="4122" name="TextovéPole 6"/>
            <p:cNvSpPr txBox="1">
              <a:spLocks noChangeArrowheads="1"/>
            </p:cNvSpPr>
            <p:nvPr/>
          </p:nvSpPr>
          <p:spPr bwMode="auto">
            <a:xfrm>
              <a:off x="5436096" y="2420888"/>
              <a:ext cx="17828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koncový bod</a:t>
              </a:r>
            </a:p>
          </p:txBody>
        </p:sp>
        <p:sp>
          <p:nvSpPr>
            <p:cNvPr id="4123" name="TextovéPole 7"/>
            <p:cNvSpPr txBox="1">
              <a:spLocks noChangeArrowheads="1"/>
            </p:cNvSpPr>
            <p:nvPr/>
          </p:nvSpPr>
          <p:spPr bwMode="auto">
            <a:xfrm>
              <a:off x="3398050" y="2920281"/>
              <a:ext cx="8499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délka</a:t>
              </a:r>
            </a:p>
          </p:txBody>
        </p:sp>
        <p:sp>
          <p:nvSpPr>
            <p:cNvPr id="4124" name="TextovéPole 8"/>
            <p:cNvSpPr txBox="1">
              <a:spLocks noChangeArrowheads="1"/>
            </p:cNvSpPr>
            <p:nvPr/>
          </p:nvSpPr>
          <p:spPr bwMode="auto">
            <a:xfrm>
              <a:off x="4108698" y="1964699"/>
              <a:ext cx="7825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směr</a:t>
              </a:r>
            </a:p>
          </p:txBody>
        </p:sp>
      </p:grpSp>
      <p:grpSp>
        <p:nvGrpSpPr>
          <p:cNvPr id="17" name="Skupina 16"/>
          <p:cNvGrpSpPr>
            <a:grpSpLocks/>
          </p:cNvGrpSpPr>
          <p:nvPr/>
        </p:nvGrpSpPr>
        <p:grpSpPr bwMode="auto">
          <a:xfrm>
            <a:off x="3487738" y="1398588"/>
            <a:ext cx="3178175" cy="3557587"/>
            <a:chOff x="3487508" y="1397967"/>
            <a:chExt cx="3178434" cy="3558009"/>
          </a:xfrm>
        </p:grpSpPr>
        <p:cxnSp>
          <p:nvCxnSpPr>
            <p:cNvPr id="12" name="Přímá spojnice se šipkou 11"/>
            <p:cNvCxnSpPr/>
            <p:nvPr/>
          </p:nvCxnSpPr>
          <p:spPr>
            <a:xfrm flipV="1">
              <a:off x="3487508" y="1628181"/>
              <a:ext cx="0" cy="31690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se šipkou 13"/>
            <p:cNvCxnSpPr/>
            <p:nvPr/>
          </p:nvCxnSpPr>
          <p:spPr>
            <a:xfrm>
              <a:off x="3487508" y="4797207"/>
              <a:ext cx="288472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6" name="TextovéPole 14"/>
            <p:cNvSpPr txBox="1">
              <a:spLocks noChangeArrowheads="1"/>
            </p:cNvSpPr>
            <p:nvPr/>
          </p:nvSpPr>
          <p:spPr bwMode="auto">
            <a:xfrm>
              <a:off x="6345020" y="4494311"/>
              <a:ext cx="3209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x</a:t>
              </a:r>
            </a:p>
          </p:txBody>
        </p:sp>
        <p:sp>
          <p:nvSpPr>
            <p:cNvPr id="4117" name="TextovéPole 15"/>
            <p:cNvSpPr txBox="1">
              <a:spLocks noChangeArrowheads="1"/>
            </p:cNvSpPr>
            <p:nvPr/>
          </p:nvSpPr>
          <p:spPr bwMode="auto">
            <a:xfrm>
              <a:off x="3487508" y="1397967"/>
              <a:ext cx="3209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y</a:t>
              </a:r>
            </a:p>
          </p:txBody>
        </p:sp>
      </p:grpSp>
      <p:grpSp>
        <p:nvGrpSpPr>
          <p:cNvPr id="29" name="Skupina 28"/>
          <p:cNvGrpSpPr>
            <a:grpSpLocks/>
          </p:cNvGrpSpPr>
          <p:nvPr/>
        </p:nvGrpSpPr>
        <p:grpSpPr bwMode="auto">
          <a:xfrm>
            <a:off x="3133725" y="2068513"/>
            <a:ext cx="2460625" cy="3298825"/>
            <a:chOff x="3133725" y="2068513"/>
            <a:chExt cx="2460625" cy="3298825"/>
          </a:xfrm>
        </p:grpSpPr>
        <p:grpSp>
          <p:nvGrpSpPr>
            <p:cNvPr id="4108" name="Skupina 25"/>
            <p:cNvGrpSpPr>
              <a:grpSpLocks/>
            </p:cNvGrpSpPr>
            <p:nvPr/>
          </p:nvGrpSpPr>
          <p:grpSpPr bwMode="auto">
            <a:xfrm>
              <a:off x="3133725" y="2068513"/>
              <a:ext cx="2460625" cy="3087687"/>
              <a:chOff x="3133725" y="2068513"/>
              <a:chExt cx="2460625" cy="3087687"/>
            </a:xfrm>
          </p:grpSpPr>
          <p:cxnSp>
            <p:nvCxnSpPr>
              <p:cNvPr id="19" name="Přímá spojnice 18"/>
              <p:cNvCxnSpPr/>
              <p:nvPr/>
            </p:nvCxnSpPr>
            <p:spPr>
              <a:xfrm>
                <a:off x="5432425" y="2195513"/>
                <a:ext cx="0" cy="2603500"/>
              </a:xfrm>
              <a:prstGeom prst="line">
                <a:avLst/>
              </a:prstGeom>
              <a:ln>
                <a:solidFill>
                  <a:srgbClr val="0000CC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20"/>
              <p:cNvCxnSpPr/>
              <p:nvPr/>
            </p:nvCxnSpPr>
            <p:spPr>
              <a:xfrm flipH="1">
                <a:off x="3487738" y="2195513"/>
                <a:ext cx="1876425" cy="0"/>
              </a:xfrm>
              <a:prstGeom prst="line">
                <a:avLst/>
              </a:prstGeom>
              <a:ln>
                <a:solidFill>
                  <a:srgbClr val="0000CC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112" name="Objekt 23"/>
              <p:cNvGraphicFramePr>
                <a:graphicFrameLocks noChangeAspect="1"/>
              </p:cNvGraphicFramePr>
              <p:nvPr/>
            </p:nvGraphicFramePr>
            <p:xfrm>
              <a:off x="5314950" y="4902200"/>
              <a:ext cx="279400" cy="254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61" name="Equation" r:id="rId3" imgW="279360" imgH="253800" progId="Equation.DSMT4">
                      <p:embed/>
                    </p:oleObj>
                  </mc:Choice>
                  <mc:Fallback>
                    <p:oleObj name="Equation" r:id="rId3" imgW="279360" imgH="253800" progId="Equation.DSMT4">
                      <p:embed/>
                      <p:pic>
                        <p:nvPicPr>
                          <p:cNvPr id="0" name="Objekt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14950" y="4902200"/>
                            <a:ext cx="279400" cy="254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13" name="Objekt 24"/>
              <p:cNvGraphicFramePr>
                <a:graphicFrameLocks noChangeAspect="1"/>
              </p:cNvGraphicFramePr>
              <p:nvPr/>
            </p:nvGraphicFramePr>
            <p:xfrm>
              <a:off x="3133725" y="2068513"/>
              <a:ext cx="266700" cy="254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62" name="Equation" r:id="rId5" imgW="266400" imgH="253800" progId="Equation.DSMT4">
                      <p:embed/>
                    </p:oleObj>
                  </mc:Choice>
                  <mc:Fallback>
                    <p:oleObj name="Equation" r:id="rId5" imgW="266400" imgH="253800" progId="Equation.DSMT4">
                      <p:embed/>
                      <p:pic>
                        <p:nvPicPr>
                          <p:cNvPr id="0" name="Objek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33725" y="2068513"/>
                            <a:ext cx="266700" cy="254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109" name="Objekt 26"/>
            <p:cNvGraphicFramePr>
              <a:graphicFrameLocks noChangeAspect="1"/>
            </p:cNvGraphicFramePr>
            <p:nvPr/>
          </p:nvGraphicFramePr>
          <p:xfrm>
            <a:off x="3965575" y="4986338"/>
            <a:ext cx="10287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3" name="Equation" r:id="rId7" imgW="1028520" imgH="380880" progId="Equation.DSMT4">
                    <p:embed/>
                  </p:oleObj>
                </mc:Choice>
                <mc:Fallback>
                  <p:oleObj name="Equation" r:id="rId7" imgW="1028520" imgH="380880" progId="Equation.DSMT4">
                    <p:embed/>
                    <p:pic>
                      <p:nvPicPr>
                        <p:cNvPr id="0" name="Objek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5575" y="4986338"/>
                          <a:ext cx="10287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03" name="Skupina 4102"/>
          <p:cNvGrpSpPr>
            <a:grpSpLocks/>
          </p:cNvGrpSpPr>
          <p:nvPr/>
        </p:nvGrpSpPr>
        <p:grpSpPr bwMode="auto">
          <a:xfrm>
            <a:off x="3487738" y="3789363"/>
            <a:ext cx="1766887" cy="2044700"/>
            <a:chOff x="3487508" y="3789040"/>
            <a:chExt cx="1766350" cy="2045692"/>
          </a:xfrm>
        </p:grpSpPr>
        <p:graphicFrame>
          <p:nvGraphicFramePr>
            <p:cNvPr id="2" name="Objekt 27"/>
            <p:cNvGraphicFramePr>
              <a:graphicFrameLocks noChangeAspect="1"/>
            </p:cNvGraphicFramePr>
            <p:nvPr/>
          </p:nvGraphicFramePr>
          <p:xfrm>
            <a:off x="4034658" y="5517232"/>
            <a:ext cx="12192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4" name="Equation" r:id="rId9" imgW="1218960" imgH="317160" progId="Equation.DSMT4">
                    <p:embed/>
                  </p:oleObj>
                </mc:Choice>
                <mc:Fallback>
                  <p:oleObj name="Equation" r:id="rId9" imgW="1218960" imgH="317160" progId="Equation.DSMT4">
                    <p:embed/>
                    <p:pic>
                      <p:nvPicPr>
                        <p:cNvPr id="0" name="Objek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4658" y="5517232"/>
                          <a:ext cx="121920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1" name="Přímá spojnice se šipkou 30"/>
            <p:cNvCxnSpPr/>
            <p:nvPr/>
          </p:nvCxnSpPr>
          <p:spPr>
            <a:xfrm>
              <a:off x="3487508" y="4797591"/>
              <a:ext cx="115693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7" name="Přímá spojnice se šipkou 4096"/>
            <p:cNvCxnSpPr/>
            <p:nvPr/>
          </p:nvCxnSpPr>
          <p:spPr>
            <a:xfrm flipV="1">
              <a:off x="3487508" y="3789040"/>
              <a:ext cx="0" cy="1008551"/>
            </a:xfrm>
            <a:prstGeom prst="straightConnector1">
              <a:avLst/>
            </a:prstGeom>
            <a:ln w="38100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06" name="Objekt 4100"/>
            <p:cNvGraphicFramePr>
              <a:graphicFrameLocks noChangeAspect="1"/>
            </p:cNvGraphicFramePr>
            <p:nvPr/>
          </p:nvGraphicFramePr>
          <p:xfrm>
            <a:off x="4065758" y="4494311"/>
            <a:ext cx="1524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5" name="Equation" r:id="rId11" imgW="152280" imgH="279360" progId="Equation.DSMT4">
                    <p:embed/>
                  </p:oleObj>
                </mc:Choice>
                <mc:Fallback>
                  <p:oleObj name="Equation" r:id="rId11" imgW="152280" imgH="279360" progId="Equation.DSMT4">
                    <p:embed/>
                    <p:pic>
                      <p:nvPicPr>
                        <p:cNvPr id="0" name="Objekt 41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5758" y="4494311"/>
                          <a:ext cx="152400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7" name="Objekt 4101"/>
            <p:cNvGraphicFramePr>
              <a:graphicFrameLocks noChangeAspect="1"/>
            </p:cNvGraphicFramePr>
            <p:nvPr/>
          </p:nvGraphicFramePr>
          <p:xfrm>
            <a:off x="3528715" y="3975596"/>
            <a:ext cx="1778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6" name="Equation" r:id="rId13" imgW="177480" imgH="317160" progId="Equation.DSMT4">
                    <p:embed/>
                  </p:oleObj>
                </mc:Choice>
                <mc:Fallback>
                  <p:oleObj name="Equation" r:id="rId13" imgW="177480" imgH="317160" progId="Equation.DSMT4">
                    <p:embed/>
                    <p:pic>
                      <p:nvPicPr>
                        <p:cNvPr id="0" name="Objekt 41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8715" y="3975596"/>
                          <a:ext cx="17780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Blochovy rovnice</a:t>
            </a:r>
            <a:endParaRPr lang="cs-CZ" altLang="cs-CZ" sz="3200" baseline="-2500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graphicFrame>
        <p:nvGraphicFramePr>
          <p:cNvPr id="27651" name="Object 8"/>
          <p:cNvGraphicFramePr>
            <a:graphicFrameLocks noChangeAspect="1"/>
          </p:cNvGraphicFramePr>
          <p:nvPr/>
        </p:nvGraphicFramePr>
        <p:xfrm>
          <a:off x="762000" y="3048000"/>
          <a:ext cx="7327900" cy="299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Equation" r:id="rId3" imgW="7556500" imgH="3098800" progId="Equation.DSMT4">
                  <p:embed/>
                </p:oleObj>
              </mc:Choice>
              <mc:Fallback>
                <p:oleObj name="Equation" r:id="rId3" imgW="7556500" imgH="3098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0"/>
                        <a:ext cx="7327900" cy="29924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 Box 9"/>
          <p:cNvSpPr txBox="1">
            <a:spLocks noChangeArrowheads="1"/>
          </p:cNvSpPr>
          <p:nvPr/>
        </p:nvSpPr>
        <p:spPr bwMode="auto">
          <a:xfrm>
            <a:off x="685800" y="1066800"/>
            <a:ext cx="7391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cs-CZ" altLang="cs-CZ"/>
              <a:t>Blochovy rovnice zahrnují všechny vlivy, které působí na vektor magnetizace (makroskopický, tj. střední hodnota z velkého počtu jader): precesi v základním homogenním poli, vliv rf pole a relaxační jevy.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Řešení Blochových rovnic</a:t>
            </a:r>
            <a:endParaRPr lang="cs-CZ" altLang="cs-CZ" sz="3200" baseline="-2500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1371600" y="2667000"/>
          <a:ext cx="6305550" cy="229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Equation" r:id="rId3" imgW="6502400" imgH="2374900" progId="Equation.DSMT4">
                  <p:embed/>
                </p:oleObj>
              </mc:Choice>
              <mc:Fallback>
                <p:oleObj name="Equation" r:id="rId3" imgW="6502400" imgH="2374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667000"/>
                        <a:ext cx="6305550" cy="22939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85800" y="1066800"/>
            <a:ext cx="7391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cs-CZ" altLang="cs-CZ"/>
              <a:t>Blochovy rovnice jdou řešit za zjednodušujícího předpokladu ustáleného stavu magnetizace podél osy </a:t>
            </a:r>
            <a:r>
              <a:rPr lang="cs-CZ" altLang="cs-CZ" i="1"/>
              <a:t>z</a:t>
            </a:r>
            <a:r>
              <a:rPr lang="cs-CZ" altLang="cs-CZ"/>
              <a:t> analyticky. Potom dostaneme pro dvě zcela odlišně se chovající složky magnetizace vztahy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46125" y="5222875"/>
            <a:ext cx="7788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/>
              <a:t>Blochovy rovnice vzniknou z kvantově-mechanických rovnic pro operátory jako rovnice pro jejich střední hodnoty.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Jak získat obraz při MRI?</a:t>
            </a:r>
            <a:endParaRPr lang="cs-CZ" altLang="cs-CZ" sz="3200" baseline="-2500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685800" y="1066800"/>
            <a:ext cx="7391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 typeface="Wingdings" pitchFamily="2" charset="2"/>
              <a:buNone/>
            </a:pPr>
            <a:r>
              <a:rPr lang="cs-CZ" altLang="cs-CZ"/>
              <a:t>Vytvoření obrazu vyžaduje splnit dvě základní podmínky: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cs-CZ" altLang="cs-CZ"/>
              <a:t> najít způsob, jak získat informaci jen z dané malé oblasti a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cs-CZ" altLang="cs-CZ"/>
              <a:t>najít způsob, jak vytvářet kontrast.</a:t>
            </a: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685800" y="3124200"/>
            <a:ext cx="7788275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0000CC"/>
                </a:solidFill>
              </a:rPr>
              <a:t>Jev NMR</a:t>
            </a:r>
            <a:r>
              <a:rPr lang="cs-CZ" altLang="cs-CZ"/>
              <a:t>: Felix Bloch a Edward Purcell 1946 (Nobelova cena 1952)</a:t>
            </a:r>
          </a:p>
          <a:p>
            <a:pPr eaLnBrk="1" hangingPunct="1"/>
            <a:r>
              <a:rPr lang="cs-CZ" altLang="cs-CZ">
                <a:solidFill>
                  <a:srgbClr val="0000CC"/>
                </a:solidFill>
              </a:rPr>
              <a:t>Rozdíly v signálu</a:t>
            </a:r>
            <a:r>
              <a:rPr lang="cs-CZ" altLang="cs-CZ"/>
              <a:t> od normálních a od rakovinných oblastí: Raymond Damadian 1971</a:t>
            </a:r>
          </a:p>
          <a:p>
            <a:pPr eaLnBrk="1" hangingPunct="1"/>
            <a:r>
              <a:rPr lang="cs-CZ" altLang="cs-CZ">
                <a:solidFill>
                  <a:srgbClr val="0000CC"/>
                </a:solidFill>
              </a:rPr>
              <a:t>Zobrazení malých oblastí</a:t>
            </a:r>
            <a:r>
              <a:rPr lang="cs-CZ" altLang="cs-CZ"/>
              <a:t> pomocí gradientu pole: Paul Lauterbur 1973 a Peter Mansfield 1974 (Nobelova cena 2003)</a:t>
            </a:r>
          </a:p>
          <a:p>
            <a:pPr eaLnBrk="1" hangingPunct="1"/>
            <a:r>
              <a:rPr lang="cs-CZ" altLang="cs-CZ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Gradientní cívky dělají hluk</a:t>
            </a:r>
            <a:endParaRPr lang="cs-CZ" altLang="cs-CZ" sz="3200" baseline="-2500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5"/>
          <a:stretch>
            <a:fillRect/>
          </a:stretch>
        </p:blipFill>
        <p:spPr bwMode="auto">
          <a:xfrm>
            <a:off x="1066800" y="1066800"/>
            <a:ext cx="6302375" cy="536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Počítání s vektory – sečítání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25538"/>
            <a:ext cx="55689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124" name="Objekt 1"/>
          <p:cNvGraphicFramePr>
            <a:graphicFrameLocks noChangeAspect="1"/>
          </p:cNvGraphicFramePr>
          <p:nvPr/>
        </p:nvGraphicFramePr>
        <p:xfrm>
          <a:off x="639763" y="4437063"/>
          <a:ext cx="7527925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4" imgW="4381500" imgH="838200" progId="Equation.DSMT4">
                  <p:embed/>
                </p:oleObj>
              </mc:Choice>
              <mc:Fallback>
                <p:oleObj name="Equation" r:id="rId4" imgW="4381500" imgH="838200" progId="Equation.DSMT4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4437063"/>
                        <a:ext cx="7527925" cy="143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Počítání s vektory – skalární součin</a:t>
            </a:r>
          </a:p>
        </p:txBody>
      </p:sp>
      <p:graphicFrame>
        <p:nvGraphicFramePr>
          <p:cNvPr id="6147" name="Objekt 1"/>
          <p:cNvGraphicFramePr>
            <a:graphicFrameLocks noChangeAspect="1"/>
          </p:cNvGraphicFramePr>
          <p:nvPr/>
        </p:nvGraphicFramePr>
        <p:xfrm>
          <a:off x="468313" y="4437063"/>
          <a:ext cx="7918450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3" imgW="5143500" imgH="660400" progId="Equation.DSMT4">
                  <p:embed/>
                </p:oleObj>
              </mc:Choice>
              <mc:Fallback>
                <p:oleObj name="Equation" r:id="rId3" imgW="5143500" imgH="660400" progId="Equation.DSMT4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437063"/>
                        <a:ext cx="7918450" cy="101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84313"/>
            <a:ext cx="3795713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Počítání s vektory – vektorový součin</a:t>
            </a:r>
          </a:p>
        </p:txBody>
      </p:sp>
      <p:graphicFrame>
        <p:nvGraphicFramePr>
          <p:cNvPr id="7171" name="Objekt 1"/>
          <p:cNvGraphicFramePr>
            <a:graphicFrameLocks noChangeAspect="1"/>
          </p:cNvGraphicFramePr>
          <p:nvPr/>
        </p:nvGraphicFramePr>
        <p:xfrm>
          <a:off x="468313" y="4365625"/>
          <a:ext cx="791845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3" imgW="5143500" imgH="1028700" progId="Equation.DSMT4">
                  <p:embed/>
                </p:oleObj>
              </mc:Choice>
              <mc:Fallback>
                <p:oleObj name="Equation" r:id="rId3" imgW="5143500" imgH="1028700" progId="Equation.DSMT4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365625"/>
                        <a:ext cx="7918450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268413"/>
            <a:ext cx="3240087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Orbitální a magnetický moment</a:t>
            </a:r>
          </a:p>
        </p:txBody>
      </p:sp>
      <p:grpSp>
        <p:nvGrpSpPr>
          <p:cNvPr id="8195" name="Group 27"/>
          <p:cNvGrpSpPr>
            <a:grpSpLocks/>
          </p:cNvGrpSpPr>
          <p:nvPr/>
        </p:nvGrpSpPr>
        <p:grpSpPr bwMode="auto">
          <a:xfrm>
            <a:off x="914400" y="2514600"/>
            <a:ext cx="2133600" cy="2224088"/>
            <a:chOff x="528" y="1200"/>
            <a:chExt cx="1344" cy="1401"/>
          </a:xfrm>
        </p:grpSpPr>
        <p:sp>
          <p:nvSpPr>
            <p:cNvPr id="8213" name="Oval 6"/>
            <p:cNvSpPr>
              <a:spLocks noChangeArrowheads="1"/>
            </p:cNvSpPr>
            <p:nvPr/>
          </p:nvSpPr>
          <p:spPr bwMode="auto">
            <a:xfrm>
              <a:off x="624" y="1728"/>
              <a:ext cx="1248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8214" name="Line 8"/>
            <p:cNvSpPr>
              <a:spLocks noChangeShapeType="1"/>
            </p:cNvSpPr>
            <p:nvPr/>
          </p:nvSpPr>
          <p:spPr bwMode="auto">
            <a:xfrm flipH="1" flipV="1">
              <a:off x="1248" y="1200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15" name="Line 9"/>
            <p:cNvSpPr>
              <a:spLocks noChangeShapeType="1"/>
            </p:cNvSpPr>
            <p:nvPr/>
          </p:nvSpPr>
          <p:spPr bwMode="auto">
            <a:xfrm flipH="1">
              <a:off x="864" y="2016"/>
              <a:ext cx="38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16" name="Line 10"/>
            <p:cNvSpPr>
              <a:spLocks noChangeShapeType="1"/>
            </p:cNvSpPr>
            <p:nvPr/>
          </p:nvSpPr>
          <p:spPr bwMode="auto">
            <a:xfrm>
              <a:off x="912" y="2256"/>
              <a:ext cx="67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8217" name="Object 11"/>
            <p:cNvGraphicFramePr>
              <a:graphicFrameLocks noChangeAspect="1"/>
            </p:cNvGraphicFramePr>
            <p:nvPr/>
          </p:nvGraphicFramePr>
          <p:xfrm>
            <a:off x="1152" y="2400"/>
            <a:ext cx="137" cy="2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4" name="Equation" r:id="rId3" imgW="241195" imgH="355446" progId="Equation.DSMT4">
                    <p:embed/>
                  </p:oleObj>
                </mc:Choice>
                <mc:Fallback>
                  <p:oleObj name="Equation" r:id="rId3" imgW="241195" imgH="355446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2400"/>
                          <a:ext cx="137" cy="2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18" name="Object 12"/>
            <p:cNvGraphicFramePr>
              <a:graphicFrameLocks noChangeAspect="1"/>
            </p:cNvGraphicFramePr>
            <p:nvPr/>
          </p:nvGraphicFramePr>
          <p:xfrm>
            <a:off x="1296" y="1488"/>
            <a:ext cx="137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5" name="Equation" r:id="rId5" imgW="241195" imgH="342751" progId="Equation.DSMT4">
                    <p:embed/>
                  </p:oleObj>
                </mc:Choice>
                <mc:Fallback>
                  <p:oleObj name="Equation" r:id="rId5" imgW="241195" imgH="342751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1488"/>
                          <a:ext cx="137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19" name="Object 13"/>
            <p:cNvGraphicFramePr>
              <a:graphicFrameLocks noChangeAspect="1"/>
            </p:cNvGraphicFramePr>
            <p:nvPr/>
          </p:nvGraphicFramePr>
          <p:xfrm>
            <a:off x="960" y="1920"/>
            <a:ext cx="115" cy="1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6" name="Equation" r:id="rId7" imgW="203112" imgH="279279" progId="Equation.DSMT4">
                    <p:embed/>
                  </p:oleObj>
                </mc:Choice>
                <mc:Fallback>
                  <p:oleObj name="Equation" r:id="rId7" imgW="203112" imgH="279279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1920"/>
                          <a:ext cx="115" cy="1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20" name="Object 20"/>
            <p:cNvGraphicFramePr>
              <a:graphicFrameLocks noChangeAspect="1"/>
            </p:cNvGraphicFramePr>
            <p:nvPr/>
          </p:nvGraphicFramePr>
          <p:xfrm>
            <a:off x="528" y="2352"/>
            <a:ext cx="324" cy="1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7" name="Equation" r:id="rId9" imgW="571252" imgH="279279" progId="Equation.DSMT4">
                    <p:embed/>
                  </p:oleObj>
                </mc:Choice>
                <mc:Fallback>
                  <p:oleObj name="Equation" r:id="rId9" imgW="571252" imgH="279279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2352"/>
                          <a:ext cx="324" cy="1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21" name="Oval 26"/>
            <p:cNvSpPr>
              <a:spLocks noChangeArrowheads="1"/>
            </p:cNvSpPr>
            <p:nvPr/>
          </p:nvSpPr>
          <p:spPr bwMode="auto">
            <a:xfrm>
              <a:off x="816" y="2208"/>
              <a:ext cx="116" cy="116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sp>
        <p:nvSpPr>
          <p:cNvPr id="8196" name="Text Box 29"/>
          <p:cNvSpPr txBox="1">
            <a:spLocks noChangeArrowheads="1"/>
          </p:cNvSpPr>
          <p:nvPr/>
        </p:nvSpPr>
        <p:spPr bwMode="auto">
          <a:xfrm>
            <a:off x="304800" y="1420813"/>
            <a:ext cx="3932238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/>
              <a:t>Částice o hmotnosti </a:t>
            </a:r>
            <a:r>
              <a:rPr lang="cs-CZ" altLang="cs-CZ" sz="2000" i="1"/>
              <a:t>m</a:t>
            </a:r>
            <a:r>
              <a:rPr lang="cs-CZ" altLang="cs-CZ" sz="2000"/>
              <a:t> a s nábojem </a:t>
            </a:r>
            <a:r>
              <a:rPr lang="cs-CZ" altLang="cs-CZ" sz="2000" i="1"/>
              <a:t>e</a:t>
            </a:r>
          </a:p>
          <a:p>
            <a:pPr eaLnBrk="1" hangingPunct="1"/>
            <a:r>
              <a:rPr lang="cs-CZ" altLang="cs-CZ" sz="2000"/>
              <a:t>na kruhové trajektorii poloměru</a:t>
            </a:r>
            <a:r>
              <a:rPr lang="cs-CZ" altLang="cs-CZ" sz="2000" i="1"/>
              <a:t> r</a:t>
            </a:r>
          </a:p>
          <a:p>
            <a:pPr eaLnBrk="1" hangingPunct="1"/>
            <a:r>
              <a:rPr lang="cs-CZ" altLang="cs-CZ" sz="2000"/>
              <a:t>má </a:t>
            </a:r>
            <a:r>
              <a:rPr lang="cs-CZ" altLang="cs-CZ" sz="2000">
                <a:solidFill>
                  <a:srgbClr val="0000CC"/>
                </a:solidFill>
              </a:rPr>
              <a:t>moment hybnosti</a:t>
            </a:r>
            <a:r>
              <a:rPr lang="cs-CZ" altLang="cs-CZ" sz="2000"/>
              <a:t> </a:t>
            </a:r>
          </a:p>
        </p:txBody>
      </p:sp>
      <p:sp>
        <p:nvSpPr>
          <p:cNvPr id="8197" name="Text Box 30"/>
          <p:cNvSpPr txBox="1">
            <a:spLocks noChangeArrowheads="1"/>
          </p:cNvSpPr>
          <p:nvPr/>
        </p:nvSpPr>
        <p:spPr bwMode="auto">
          <a:xfrm>
            <a:off x="4716463" y="1447800"/>
            <a:ext cx="32559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/>
              <a:t>Proudová smyčka poloměru</a:t>
            </a:r>
            <a:r>
              <a:rPr lang="cs-CZ" altLang="cs-CZ" sz="2000" i="1"/>
              <a:t> r </a:t>
            </a:r>
          </a:p>
          <a:p>
            <a:pPr eaLnBrk="1" hangingPunct="1"/>
            <a:r>
              <a:rPr lang="cs-CZ" altLang="cs-CZ" sz="2000"/>
              <a:t>s proudem  velikosti</a:t>
            </a:r>
            <a:r>
              <a:rPr lang="cs-CZ" altLang="cs-CZ" sz="2000" i="1"/>
              <a:t> I </a:t>
            </a:r>
          </a:p>
          <a:p>
            <a:pPr eaLnBrk="1" hangingPunct="1"/>
            <a:r>
              <a:rPr lang="cs-CZ" altLang="cs-CZ" sz="2000"/>
              <a:t>má </a:t>
            </a:r>
            <a:r>
              <a:rPr lang="cs-CZ" altLang="cs-CZ" sz="2000">
                <a:solidFill>
                  <a:srgbClr val="0000CC"/>
                </a:solidFill>
              </a:rPr>
              <a:t>magnetický moment</a:t>
            </a:r>
          </a:p>
        </p:txBody>
      </p:sp>
      <p:graphicFrame>
        <p:nvGraphicFramePr>
          <p:cNvPr id="8198" name="Object 33"/>
          <p:cNvGraphicFramePr>
            <a:graphicFrameLocks noChangeAspect="1"/>
          </p:cNvGraphicFramePr>
          <p:nvPr/>
        </p:nvGraphicFramePr>
        <p:xfrm>
          <a:off x="533400" y="5029200"/>
          <a:ext cx="2284413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" name="Equation" r:id="rId11" imgW="2540000" imgH="927100" progId="Equation.DSMT4">
                  <p:embed/>
                </p:oleObj>
              </mc:Choice>
              <mc:Fallback>
                <p:oleObj name="Equation" r:id="rId11" imgW="2540000" imgH="9271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029200"/>
                        <a:ext cx="2284413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34"/>
          <p:cNvGraphicFramePr>
            <a:graphicFrameLocks noChangeAspect="1"/>
          </p:cNvGraphicFramePr>
          <p:nvPr/>
        </p:nvGraphicFramePr>
        <p:xfrm>
          <a:off x="5410200" y="4876800"/>
          <a:ext cx="3368675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" name="Equation" r:id="rId13" imgW="3746500" imgH="1612900" progId="Equation.DSMT4">
                  <p:embed/>
                </p:oleObj>
              </mc:Choice>
              <mc:Fallback>
                <p:oleObj name="Equation" r:id="rId13" imgW="3746500" imgH="16129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876800"/>
                        <a:ext cx="3368675" cy="144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00" name="Group 36"/>
          <p:cNvGrpSpPr>
            <a:grpSpLocks/>
          </p:cNvGrpSpPr>
          <p:nvPr/>
        </p:nvGrpSpPr>
        <p:grpSpPr bwMode="auto">
          <a:xfrm>
            <a:off x="5486400" y="2590800"/>
            <a:ext cx="1981200" cy="2103438"/>
            <a:chOff x="3456" y="1632"/>
            <a:chExt cx="1248" cy="1325"/>
          </a:xfrm>
        </p:grpSpPr>
        <p:sp>
          <p:nvSpPr>
            <p:cNvPr id="8205" name="Oval 14"/>
            <p:cNvSpPr>
              <a:spLocks noChangeArrowheads="1"/>
            </p:cNvSpPr>
            <p:nvPr/>
          </p:nvSpPr>
          <p:spPr bwMode="auto">
            <a:xfrm>
              <a:off x="3456" y="2160"/>
              <a:ext cx="1248" cy="576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8206" name="Line 17"/>
            <p:cNvSpPr>
              <a:spLocks noChangeShapeType="1"/>
            </p:cNvSpPr>
            <p:nvPr/>
          </p:nvSpPr>
          <p:spPr bwMode="auto">
            <a:xfrm>
              <a:off x="4032" y="273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07" name="Line 18"/>
            <p:cNvSpPr>
              <a:spLocks noChangeShapeType="1"/>
            </p:cNvSpPr>
            <p:nvPr/>
          </p:nvSpPr>
          <p:spPr bwMode="auto">
            <a:xfrm flipH="1" flipV="1">
              <a:off x="4080" y="1632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8208" name="Object 19"/>
            <p:cNvGraphicFramePr>
              <a:graphicFrameLocks noChangeAspect="1"/>
            </p:cNvGraphicFramePr>
            <p:nvPr/>
          </p:nvGraphicFramePr>
          <p:xfrm>
            <a:off x="4128" y="1824"/>
            <a:ext cx="137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0" name="Equation" r:id="rId15" imgW="241195" imgH="342751" progId="Equation.DSMT4">
                    <p:embed/>
                  </p:oleObj>
                </mc:Choice>
                <mc:Fallback>
                  <p:oleObj name="Equation" r:id="rId15" imgW="241195" imgH="342751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8" y="1824"/>
                          <a:ext cx="137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9" name="Object 21"/>
            <p:cNvGraphicFramePr>
              <a:graphicFrameLocks noChangeAspect="1"/>
            </p:cNvGraphicFramePr>
            <p:nvPr/>
          </p:nvGraphicFramePr>
          <p:xfrm>
            <a:off x="3741" y="2763"/>
            <a:ext cx="122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1" name="Equation" r:id="rId17" imgW="215713" imgH="342603" progId="Equation.DSMT4">
                    <p:embed/>
                  </p:oleObj>
                </mc:Choice>
                <mc:Fallback>
                  <p:oleObj name="Equation" r:id="rId17" imgW="215713" imgH="342603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1" y="2763"/>
                          <a:ext cx="122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0" name="Line 22"/>
            <p:cNvSpPr>
              <a:spLocks noChangeShapeType="1"/>
            </p:cNvSpPr>
            <p:nvPr/>
          </p:nvSpPr>
          <p:spPr bwMode="auto">
            <a:xfrm flipH="1">
              <a:off x="3600" y="2448"/>
              <a:ext cx="48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8211" name="Object 23"/>
            <p:cNvGraphicFramePr>
              <a:graphicFrameLocks noChangeAspect="1"/>
            </p:cNvGraphicFramePr>
            <p:nvPr/>
          </p:nvGraphicFramePr>
          <p:xfrm>
            <a:off x="3642" y="2330"/>
            <a:ext cx="223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2" name="Equation" r:id="rId19" imgW="393359" imgH="355292" progId="Equation.DSMT4">
                    <p:embed/>
                  </p:oleObj>
                </mc:Choice>
                <mc:Fallback>
                  <p:oleObj name="Equation" r:id="rId19" imgW="393359" imgH="355292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2" y="2330"/>
                          <a:ext cx="223" cy="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12" name="Object 35"/>
            <p:cNvGraphicFramePr>
              <a:graphicFrameLocks noChangeAspect="1"/>
            </p:cNvGraphicFramePr>
            <p:nvPr/>
          </p:nvGraphicFramePr>
          <p:xfrm>
            <a:off x="4217" y="2369"/>
            <a:ext cx="136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3" name="Equation" r:id="rId21" imgW="241195" imgH="279279" progId="Equation.DSMT4">
                    <p:embed/>
                  </p:oleObj>
                </mc:Choice>
                <mc:Fallback>
                  <p:oleObj name="Equation" r:id="rId21" imgW="241195" imgH="279279" progId="Equation.DSMT4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7" y="2369"/>
                          <a:ext cx="136" cy="1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201" name="Object 37"/>
          <p:cNvGraphicFramePr>
            <a:graphicFrameLocks noChangeAspect="1"/>
          </p:cNvGraphicFramePr>
          <p:nvPr/>
        </p:nvGraphicFramePr>
        <p:xfrm>
          <a:off x="3352800" y="4191000"/>
          <a:ext cx="122237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" name="Equation" r:id="rId23" imgW="1358900" imgH="800100" progId="Equation.DSMT4">
                  <p:embed/>
                </p:oleObj>
              </mc:Choice>
              <mc:Fallback>
                <p:oleObj name="Equation" r:id="rId23" imgW="1358900" imgH="8001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191000"/>
                        <a:ext cx="1222375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AutoShape 39"/>
          <p:cNvSpPr>
            <a:spLocks noChangeArrowheads="1"/>
          </p:cNvSpPr>
          <p:nvPr/>
        </p:nvSpPr>
        <p:spPr bwMode="auto">
          <a:xfrm rot="3600000">
            <a:off x="2971800" y="4800600"/>
            <a:ext cx="609600" cy="762000"/>
          </a:xfrm>
          <a:prstGeom prst="upArrow">
            <a:avLst>
              <a:gd name="adj1" fmla="val 50000"/>
              <a:gd name="adj2" fmla="val 3125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203" name="AutoShape 40"/>
          <p:cNvSpPr>
            <a:spLocks noChangeArrowheads="1"/>
          </p:cNvSpPr>
          <p:nvPr/>
        </p:nvSpPr>
        <p:spPr bwMode="auto">
          <a:xfrm rot="-3600000">
            <a:off x="4495800" y="4724400"/>
            <a:ext cx="609600" cy="762000"/>
          </a:xfrm>
          <a:prstGeom prst="upArrow">
            <a:avLst>
              <a:gd name="adj1" fmla="val 50000"/>
              <a:gd name="adj2" fmla="val 3125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graphicFrame>
        <p:nvGraphicFramePr>
          <p:cNvPr id="8204" name="Object 41"/>
          <p:cNvGraphicFramePr>
            <a:graphicFrameLocks noChangeAspect="1"/>
          </p:cNvGraphicFramePr>
          <p:nvPr/>
        </p:nvGraphicFramePr>
        <p:xfrm>
          <a:off x="2895600" y="6019800"/>
          <a:ext cx="218281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" name="Equation" r:id="rId25" imgW="2425700" imgH="444500" progId="Equation.DSMT4">
                  <p:embed/>
                </p:oleObj>
              </mc:Choice>
              <mc:Fallback>
                <p:oleObj name="Equation" r:id="rId25" imgW="2425700" imgH="4445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6019800"/>
                        <a:ext cx="2182813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rgbClr val="0000CC"/>
                </a:solidFill>
                <a:latin typeface="Times New Roman" pitchFamily="18" charset="0"/>
              </a:rPr>
              <a:t>Proton jako magnet</a:t>
            </a:r>
          </a:p>
        </p:txBody>
      </p:sp>
      <p:sp>
        <p:nvSpPr>
          <p:cNvPr id="9219" name="Text Box 22"/>
          <p:cNvSpPr txBox="1">
            <a:spLocks noChangeArrowheads="1"/>
          </p:cNvSpPr>
          <p:nvPr/>
        </p:nvSpPr>
        <p:spPr bwMode="auto">
          <a:xfrm>
            <a:off x="125102" y="1052736"/>
            <a:ext cx="876737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dirty="0" smtClean="0"/>
              <a:t>S mechanickým momentem hybnosti – spinem protonu (a) je spojen magnetický moment (b).</a:t>
            </a:r>
            <a:endParaRPr lang="cs-CZ" alt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125102" y="1973997"/>
            <a:ext cx="8847880" cy="2196000"/>
            <a:chOff x="125102" y="1973997"/>
            <a:chExt cx="8847880" cy="2196000"/>
          </a:xfrm>
        </p:grpSpPr>
        <p:pic>
          <p:nvPicPr>
            <p:cNvPr id="9225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02" y="1973997"/>
              <a:ext cx="4558660" cy="21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5282" y="1973997"/>
              <a:ext cx="4457700" cy="219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 useBgFill="1">
          <p:nvSpPr>
            <p:cNvPr id="2" name="TextovéPole 1"/>
            <p:cNvSpPr txBox="1"/>
            <p:nvPr/>
          </p:nvSpPr>
          <p:spPr>
            <a:xfrm>
              <a:off x="1331640" y="2276872"/>
              <a:ext cx="2232248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cs-CZ" sz="2000" b="1" dirty="0"/>
                <a:t>m</a:t>
              </a:r>
              <a:r>
                <a:rPr lang="cs-CZ" sz="2000" b="1" dirty="0" smtClean="0"/>
                <a:t>oment hybnosti</a:t>
              </a:r>
              <a:endParaRPr lang="cs-CZ" sz="2000" b="1" dirty="0"/>
            </a:p>
          </p:txBody>
        </p:sp>
        <p:sp useBgFill="1">
          <p:nvSpPr>
            <p:cNvPr id="12" name="TextovéPole 11"/>
            <p:cNvSpPr txBox="1"/>
            <p:nvPr/>
          </p:nvSpPr>
          <p:spPr>
            <a:xfrm>
              <a:off x="5796136" y="2283886"/>
              <a:ext cx="2448272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cs-CZ" sz="2000" b="1" dirty="0"/>
                <a:t>m</a:t>
              </a:r>
              <a:r>
                <a:rPr lang="cs-CZ" sz="2000" b="1" dirty="0" smtClean="0"/>
                <a:t>agnetický moment </a:t>
              </a:r>
              <a:endParaRPr lang="cs-CZ" sz="2000" b="1" dirty="0"/>
            </a:p>
          </p:txBody>
        </p:sp>
      </p:grp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02" y="4187473"/>
            <a:ext cx="2857862" cy="2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386" y="4187473"/>
            <a:ext cx="2374596" cy="2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235435" y="4513977"/>
            <a:ext cx="33225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Analogie: precese setrvačníku v  gravitačním poli a precese spinu protonu v magnetickém poli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Larmorova precese I</a:t>
            </a:r>
          </a:p>
        </p:txBody>
      </p:sp>
      <p:sp>
        <p:nvSpPr>
          <p:cNvPr id="9219" name="Text Box 22"/>
          <p:cNvSpPr txBox="1">
            <a:spLocks noChangeArrowheads="1"/>
          </p:cNvSpPr>
          <p:nvPr/>
        </p:nvSpPr>
        <p:spPr bwMode="auto">
          <a:xfrm>
            <a:off x="457200" y="1143000"/>
            <a:ext cx="81311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/>
              <a:t>Podle druhé impulsové věty je časová změna momentu hybnosti rovna momentu působící síly. V případě magnetického momentu v homogenním magnetickém poli ve směru osy </a:t>
            </a:r>
            <a:r>
              <a:rPr lang="cs-CZ" altLang="cs-CZ" i="1"/>
              <a:t>z</a:t>
            </a:r>
            <a:r>
              <a:rPr lang="cs-CZ" altLang="cs-CZ"/>
              <a:t>  </a:t>
            </a:r>
          </a:p>
        </p:txBody>
      </p:sp>
      <p:sp>
        <p:nvSpPr>
          <p:cNvPr id="9220" name="Text Box 23"/>
          <p:cNvSpPr txBox="1">
            <a:spLocks noChangeArrowheads="1"/>
          </p:cNvSpPr>
          <p:nvPr/>
        </p:nvSpPr>
        <p:spPr bwMode="auto">
          <a:xfrm>
            <a:off x="381000" y="3810000"/>
            <a:ext cx="81311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/>
              <a:t>Larmorovu frekvenci jsme označili jako </a:t>
            </a:r>
            <a:r>
              <a:rPr lang="cs-CZ" altLang="cs-CZ">
                <a:cs typeface="Times New Roman" pitchFamily="18" charset="0"/>
              </a:rPr>
              <a:t>ω</a:t>
            </a:r>
            <a:r>
              <a:rPr lang="cs-CZ" altLang="cs-CZ" i="1" baseline="-25000"/>
              <a:t>L</a:t>
            </a:r>
            <a:r>
              <a:rPr lang="cs-CZ" altLang="cs-CZ"/>
              <a:t>. Vektor momentu hybnosti rozložíme do složky rovnoběžné s vektorem indukce magnetického pole a složek kolmých</a:t>
            </a:r>
          </a:p>
        </p:txBody>
      </p:sp>
      <p:graphicFrame>
        <p:nvGraphicFramePr>
          <p:cNvPr id="9221" name="Object 24"/>
          <p:cNvGraphicFramePr>
            <a:graphicFrameLocks noChangeAspect="1"/>
          </p:cNvGraphicFramePr>
          <p:nvPr/>
        </p:nvGraphicFramePr>
        <p:xfrm>
          <a:off x="1084263" y="2332038"/>
          <a:ext cx="5676900" cy="141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Equation" r:id="rId3" imgW="6845300" imgH="1714500" progId="Equation.DSMT4">
                  <p:embed/>
                </p:oleObj>
              </mc:Choice>
              <mc:Fallback>
                <p:oleObj name="Equation" r:id="rId3" imgW="6845300" imgH="171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2332038"/>
                        <a:ext cx="5676900" cy="1417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25"/>
          <p:cNvGraphicFramePr>
            <a:graphicFrameLocks noChangeAspect="1"/>
          </p:cNvGraphicFramePr>
          <p:nvPr/>
        </p:nvGraphicFramePr>
        <p:xfrm>
          <a:off x="1524000" y="5181600"/>
          <a:ext cx="51498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Equation" r:id="rId5" imgW="6210300" imgH="1130300" progId="Equation.DSMT4">
                  <p:embed/>
                </p:oleObj>
              </mc:Choice>
              <mc:Fallback>
                <p:oleObj name="Equation" r:id="rId5" imgW="6210300" imgH="1130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81600"/>
                        <a:ext cx="51498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073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5702</TotalTime>
  <Words>1388</Words>
  <Application>Microsoft Office PowerPoint</Application>
  <PresentationFormat>Předvádění na obrazovce (4:3)</PresentationFormat>
  <Paragraphs>173</Paragraphs>
  <Slides>33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5" baseType="lpstr">
      <vt:lpstr>Výchozí návrh</vt:lpstr>
      <vt:lpstr>Equation</vt:lpstr>
      <vt:lpstr>Radiologická fyzika</vt:lpstr>
      <vt:lpstr>NMR nebo MRI?</vt:lpstr>
      <vt:lpstr>Nutná připomínka – počítání s vektory</vt:lpstr>
      <vt:lpstr>Počítání s vektory – sečítání</vt:lpstr>
      <vt:lpstr>Počítání s vektory – skalární součin</vt:lpstr>
      <vt:lpstr>Počítání s vektory – vektorový součin</vt:lpstr>
      <vt:lpstr>Orbitální a magnetický moment</vt:lpstr>
      <vt:lpstr>Proton jako magnet</vt:lpstr>
      <vt:lpstr>Larmorova precese I</vt:lpstr>
      <vt:lpstr>Larmorova precese II</vt:lpstr>
      <vt:lpstr>Larmorova precese III</vt:lpstr>
      <vt:lpstr>Spin jádra</vt:lpstr>
      <vt:lpstr>Spin jader s malým počtem nukleonů</vt:lpstr>
      <vt:lpstr>Spiny a výskyt jader pro MRI</vt:lpstr>
      <vt:lpstr>Jaderný magnetický moment</vt:lpstr>
      <vt:lpstr>Kvantování jaderného magnetického momentu</vt:lpstr>
      <vt:lpstr>Jaderný magnetický moment pro I=1/2</vt:lpstr>
      <vt:lpstr>Kvantové přechody</vt:lpstr>
      <vt:lpstr>Vyvolání přechodu</vt:lpstr>
      <vt:lpstr>Pravděpodobnost přechodu I</vt:lpstr>
      <vt:lpstr>Pravděpodobnost přechodu II</vt:lpstr>
      <vt:lpstr>Teplotní rovnováha pro jaderné spiny v látce</vt:lpstr>
      <vt:lpstr>Narušení rovnováhy I</vt:lpstr>
      <vt:lpstr>Narušení rovnováhy II</vt:lpstr>
      <vt:lpstr>Návrat k rovnováze I</vt:lpstr>
      <vt:lpstr>Návrat k rovnováze II</vt:lpstr>
      <vt:lpstr>Návrat k rovnováze III</vt:lpstr>
      <vt:lpstr>Časové konstanty T1 a T2</vt:lpstr>
      <vt:lpstr>Kontrast v T1 a T2</vt:lpstr>
      <vt:lpstr>Blochovy rovnice</vt:lpstr>
      <vt:lpstr>Řešení Blochových rovnic</vt:lpstr>
      <vt:lpstr>Jak získat obraz při MRI?</vt:lpstr>
      <vt:lpstr>Gradientní cívky dělají hluk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Radiologická fyzika</dc:title>
  <dc:creator>Jana Musilová</dc:creator>
  <cp:lastModifiedBy>Michal</cp:lastModifiedBy>
  <cp:revision>314</cp:revision>
  <dcterms:created xsi:type="dcterms:W3CDTF">2008-10-16T21:19:55Z</dcterms:created>
  <dcterms:modified xsi:type="dcterms:W3CDTF">2013-11-10T08:43:53Z</dcterms:modified>
</cp:coreProperties>
</file>