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97" r:id="rId2"/>
    <p:sldId id="342" r:id="rId3"/>
    <p:sldId id="319" r:id="rId4"/>
    <p:sldId id="346" r:id="rId5"/>
    <p:sldId id="344" r:id="rId6"/>
    <p:sldId id="345" r:id="rId7"/>
    <p:sldId id="320" r:id="rId8"/>
    <p:sldId id="347" r:id="rId9"/>
    <p:sldId id="348" r:id="rId10"/>
    <p:sldId id="351" r:id="rId11"/>
    <p:sldId id="349" r:id="rId12"/>
    <p:sldId id="352" r:id="rId13"/>
    <p:sldId id="328" r:id="rId14"/>
    <p:sldId id="322" r:id="rId15"/>
    <p:sldId id="343" r:id="rId16"/>
    <p:sldId id="353" r:id="rId17"/>
    <p:sldId id="354" r:id="rId18"/>
    <p:sldId id="366" r:id="rId19"/>
    <p:sldId id="365" r:id="rId20"/>
    <p:sldId id="355" r:id="rId21"/>
    <p:sldId id="356" r:id="rId22"/>
    <p:sldId id="358" r:id="rId23"/>
    <p:sldId id="357" r:id="rId24"/>
    <p:sldId id="359" r:id="rId25"/>
    <p:sldId id="360" r:id="rId26"/>
    <p:sldId id="361" r:id="rId27"/>
    <p:sldId id="362" r:id="rId28"/>
    <p:sldId id="363" r:id="rId29"/>
    <p:sldId id="364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009999"/>
    <a:srgbClr val="00CC99"/>
    <a:srgbClr val="669900"/>
    <a:srgbClr val="66FFFF"/>
    <a:srgbClr val="FF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FD50BB1-FC66-40AC-878F-3C61501C31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79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5F1F-3CDD-4181-86C2-4F712A2753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48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4B57-9E18-4095-91BB-0D1BA95353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95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0CC6-73C6-4EA0-9A8E-1E0D3CA4C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69045-AB8C-4807-9BC6-03FBBE8A2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FF4E-6EE7-4945-95A6-8950AADB90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1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2275-6C9D-4E86-84F9-9ACEA617A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7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7D8F-2E2B-4ABD-BC88-6CA6074B2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5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6A95-5E3A-48EC-923A-288BCF96F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34D0-5C92-49C0-A9E1-2EF8852F31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7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90C6-7710-49BF-AFEC-32BDACB871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99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BC31-68A6-42BF-B041-77C2701340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16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2469F113-4E6E-4F6F-B28B-BC9243449A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3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rgbClr val="0066FF"/>
                </a:solidFill>
                <a:latin typeface="Times New Roman" pitchFamily="18" charset="0"/>
              </a:rPr>
              <a:t>Radiologická fyzika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565400"/>
            <a:ext cx="6400800" cy="1774825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Times New Roman" pitchFamily="18" charset="0"/>
              </a:rPr>
              <a:t>Vytváření obrazu při MRI a CT</a:t>
            </a:r>
          </a:p>
          <a:p>
            <a:pPr eaLnBrk="1" hangingPunct="1"/>
            <a:endParaRPr lang="cs-CZ" altLang="cs-CZ" b="1" smtClean="0"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81731" y="5157788"/>
            <a:ext cx="2845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800" dirty="0" smtClean="0"/>
              <a:t>18. </a:t>
            </a:r>
            <a:r>
              <a:rPr lang="cs-CZ" altLang="cs-CZ" sz="2800" dirty="0"/>
              <a:t>listopadu 20</a:t>
            </a:r>
            <a:r>
              <a:rPr lang="en-US" altLang="cs-CZ" sz="2800" dirty="0" smtClean="0"/>
              <a:t>1</a:t>
            </a:r>
            <a:r>
              <a:rPr lang="cs-CZ" altLang="cs-CZ" sz="2800" smtClean="0"/>
              <a:t>3</a:t>
            </a:r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– kontrast</a:t>
            </a:r>
          </a:p>
        </p:txBody>
      </p:sp>
      <p:pic>
        <p:nvPicPr>
          <p:cNvPr id="112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221163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8" name="Group 26"/>
          <p:cNvGrpSpPr>
            <a:grpSpLocks/>
          </p:cNvGrpSpPr>
          <p:nvPr/>
        </p:nvGrpSpPr>
        <p:grpSpPr bwMode="auto">
          <a:xfrm>
            <a:off x="228600" y="1905000"/>
            <a:ext cx="3968750" cy="2895600"/>
            <a:chOff x="144" y="1200"/>
            <a:chExt cx="2500" cy="1824"/>
          </a:xfrm>
        </p:grpSpPr>
        <p:pic>
          <p:nvPicPr>
            <p:cNvPr id="11269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00"/>
              <a:ext cx="2308" cy="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0" name="Text Box 21"/>
            <p:cNvSpPr txBox="1">
              <a:spLocks noChangeArrowheads="1"/>
            </p:cNvSpPr>
            <p:nvPr/>
          </p:nvSpPr>
          <p:spPr bwMode="auto">
            <a:xfrm>
              <a:off x="1248" y="1920"/>
              <a:ext cx="45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šedá</a:t>
              </a:r>
            </a:p>
          </p:txBody>
        </p:sp>
        <p:sp>
          <p:nvSpPr>
            <p:cNvPr id="11271" name="Text Box 22"/>
            <p:cNvSpPr txBox="1">
              <a:spLocks noChangeArrowheads="1"/>
            </p:cNvSpPr>
            <p:nvPr/>
          </p:nvSpPr>
          <p:spPr bwMode="auto">
            <a:xfrm>
              <a:off x="720" y="2400"/>
              <a:ext cx="45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bílá</a:t>
              </a:r>
            </a:p>
          </p:txBody>
        </p:sp>
        <p:sp>
          <p:nvSpPr>
            <p:cNvPr id="11272" name="Text Box 23"/>
            <p:cNvSpPr txBox="1">
              <a:spLocks noChangeArrowheads="1"/>
            </p:cNvSpPr>
            <p:nvPr/>
          </p:nvSpPr>
          <p:spPr bwMode="auto">
            <a:xfrm>
              <a:off x="480" y="2736"/>
              <a:ext cx="2160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                 </a:t>
              </a:r>
              <a:r>
                <a:rPr lang="cs-CZ" altLang="cs-CZ"/>
                <a:t>         T</a:t>
              </a:r>
              <a:r>
                <a:rPr lang="cs-CZ" altLang="cs-CZ" baseline="-25000"/>
                <a:t>E</a:t>
              </a:r>
              <a:r>
                <a:rPr lang="cs-CZ" altLang="cs-CZ"/>
                <a:t> </a:t>
              </a:r>
              <a:r>
                <a:rPr lang="en-US" altLang="cs-CZ"/>
                <a:t>[ms]</a:t>
              </a:r>
              <a:endParaRPr lang="cs-CZ" altLang="cs-CZ"/>
            </a:p>
          </p:txBody>
        </p:sp>
        <p:sp>
          <p:nvSpPr>
            <p:cNvPr id="11273" name="Text Box 24"/>
            <p:cNvSpPr txBox="1">
              <a:spLocks noChangeArrowheads="1"/>
            </p:cNvSpPr>
            <p:nvPr/>
          </p:nvSpPr>
          <p:spPr bwMode="auto">
            <a:xfrm rot="10800000">
              <a:off x="144" y="1200"/>
              <a:ext cx="346" cy="18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         </a:t>
              </a:r>
              <a:r>
                <a:rPr lang="en-US" altLang="cs-CZ"/>
                <a:t>Sign</a:t>
              </a:r>
              <a:r>
                <a:rPr lang="cs-CZ" altLang="cs-CZ"/>
                <a:t>á</a:t>
              </a:r>
              <a:r>
                <a:rPr lang="en-US" altLang="cs-CZ"/>
                <a:t>l</a:t>
              </a:r>
              <a:r>
                <a:rPr lang="cs-CZ" altLang="cs-CZ"/>
                <a:t> NMR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Spinové echo: 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– kontrast</a:t>
            </a:r>
          </a:p>
        </p:txBody>
      </p:sp>
      <p:grpSp>
        <p:nvGrpSpPr>
          <p:cNvPr id="12291" name="Group 1044"/>
          <p:cNvGrpSpPr>
            <a:grpSpLocks/>
          </p:cNvGrpSpPr>
          <p:nvPr/>
        </p:nvGrpSpPr>
        <p:grpSpPr bwMode="auto">
          <a:xfrm>
            <a:off x="517525" y="1371600"/>
            <a:ext cx="7599363" cy="5080000"/>
            <a:chOff x="326" y="864"/>
            <a:chExt cx="4787" cy="3200"/>
          </a:xfrm>
        </p:grpSpPr>
        <p:pic>
          <p:nvPicPr>
            <p:cNvPr id="12292" name="Picture 10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4" t="23622" r="7874" b="23622"/>
            <a:stretch>
              <a:fillRect/>
            </a:stretch>
          </p:blipFill>
          <p:spPr bwMode="auto">
            <a:xfrm>
              <a:off x="2544" y="2544"/>
              <a:ext cx="2426" cy="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3" name="Picture 10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4" t="23622" r="7874" b="23622"/>
            <a:stretch>
              <a:fillRect/>
            </a:stretch>
          </p:blipFill>
          <p:spPr bwMode="auto">
            <a:xfrm>
              <a:off x="2544" y="864"/>
              <a:ext cx="2426" cy="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4" name="AutoShape 1029"/>
            <p:cNvSpPr>
              <a:spLocks/>
            </p:cNvSpPr>
            <p:nvPr/>
          </p:nvSpPr>
          <p:spPr bwMode="auto">
            <a:xfrm>
              <a:off x="336" y="1104"/>
              <a:ext cx="1104" cy="389"/>
            </a:xfrm>
            <a:prstGeom prst="borderCallout1">
              <a:avLst>
                <a:gd name="adj1" fmla="val 18509"/>
                <a:gd name="adj2" fmla="val 104347"/>
                <a:gd name="adj3" fmla="val 45759"/>
                <a:gd name="adj4" fmla="val 173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šedá hmota</a:t>
              </a:r>
            </a:p>
          </p:txBody>
        </p:sp>
        <p:sp>
          <p:nvSpPr>
            <p:cNvPr id="12295" name="Line 1030"/>
            <p:cNvSpPr>
              <a:spLocks noChangeShapeType="1"/>
            </p:cNvSpPr>
            <p:nvPr/>
          </p:nvSpPr>
          <p:spPr bwMode="auto">
            <a:xfrm>
              <a:off x="2496" y="1824"/>
              <a:ext cx="2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6" name="Line 1031"/>
            <p:cNvSpPr>
              <a:spLocks noChangeShapeType="1"/>
            </p:cNvSpPr>
            <p:nvPr/>
          </p:nvSpPr>
          <p:spPr bwMode="auto">
            <a:xfrm flipH="1" flipV="1">
              <a:off x="2544" y="960"/>
              <a:ext cx="0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7" name="Text Box 1032"/>
            <p:cNvSpPr txBox="1">
              <a:spLocks noChangeArrowheads="1"/>
            </p:cNvSpPr>
            <p:nvPr/>
          </p:nvSpPr>
          <p:spPr bwMode="auto">
            <a:xfrm>
              <a:off x="4944" y="1824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graphicFrame>
          <p:nvGraphicFramePr>
            <p:cNvPr id="12298" name="Object 1033"/>
            <p:cNvGraphicFramePr>
              <a:graphicFrameLocks noChangeAspect="1"/>
            </p:cNvGraphicFramePr>
            <p:nvPr/>
          </p:nvGraphicFramePr>
          <p:xfrm>
            <a:off x="2226" y="1438"/>
            <a:ext cx="25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Equation" r:id="rId5" imgW="457002" imgH="406224" progId="Equation.DSMT4">
                    <p:embed/>
                  </p:oleObj>
                </mc:Choice>
                <mc:Fallback>
                  <p:oleObj name="Equation" r:id="rId5" imgW="457002" imgH="406224" progId="Equation.DSMT4">
                    <p:embed/>
                    <p:pic>
                      <p:nvPicPr>
                        <p:cNvPr id="0" name="Object 10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6" y="1438"/>
                          <a:ext cx="25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Rectangle 1034"/>
            <p:cNvSpPr>
              <a:spLocks noChangeArrowheads="1"/>
            </p:cNvSpPr>
            <p:nvPr/>
          </p:nvSpPr>
          <p:spPr bwMode="auto">
            <a:xfrm>
              <a:off x="2822" y="199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 sz="1800">
                <a:latin typeface="Arial" charset="0"/>
                <a:hlinkClick r:id=""/>
              </a:endParaRPr>
            </a:p>
          </p:txBody>
        </p:sp>
        <p:sp>
          <p:nvSpPr>
            <p:cNvPr id="12300" name="Rectangle 1035"/>
            <p:cNvSpPr>
              <a:spLocks noChangeArrowheads="1"/>
            </p:cNvSpPr>
            <p:nvPr/>
          </p:nvSpPr>
          <p:spPr bwMode="auto">
            <a:xfrm>
              <a:off x="2822" y="199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 sz="1800">
                <a:latin typeface="Arial" charset="0"/>
                <a:hlinkClick r:id=""/>
              </a:endParaRPr>
            </a:p>
          </p:txBody>
        </p:sp>
        <p:sp>
          <p:nvSpPr>
            <p:cNvPr id="12301" name="AutoShape 1036"/>
            <p:cNvSpPr>
              <a:spLocks/>
            </p:cNvSpPr>
            <p:nvPr/>
          </p:nvSpPr>
          <p:spPr bwMode="auto">
            <a:xfrm>
              <a:off x="336" y="2928"/>
              <a:ext cx="1200" cy="576"/>
            </a:xfrm>
            <a:prstGeom prst="borderCallout1">
              <a:avLst>
                <a:gd name="adj1" fmla="val 12500"/>
                <a:gd name="adj2" fmla="val 104000"/>
                <a:gd name="adj3" fmla="val 30903"/>
                <a:gd name="adj4" fmla="val 167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mozkomíšní</a:t>
              </a:r>
            </a:p>
            <a:p>
              <a:pPr algn="ctr" eaLnBrk="1" hangingPunct="1"/>
              <a:r>
                <a:rPr lang="cs-CZ" altLang="cs-CZ"/>
                <a:t>tekutina</a:t>
              </a:r>
            </a:p>
          </p:txBody>
        </p:sp>
        <p:sp>
          <p:nvSpPr>
            <p:cNvPr id="12302" name="Line 1037"/>
            <p:cNvSpPr>
              <a:spLocks noChangeShapeType="1"/>
            </p:cNvSpPr>
            <p:nvPr/>
          </p:nvSpPr>
          <p:spPr bwMode="auto">
            <a:xfrm flipH="1" flipV="1">
              <a:off x="254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1038"/>
            <p:cNvSpPr>
              <a:spLocks noChangeShapeType="1"/>
            </p:cNvSpPr>
            <p:nvPr/>
          </p:nvSpPr>
          <p:spPr bwMode="auto">
            <a:xfrm>
              <a:off x="2496" y="3504"/>
              <a:ext cx="25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2304" name="Object 1039"/>
            <p:cNvGraphicFramePr>
              <a:graphicFrameLocks noChangeAspect="1"/>
            </p:cNvGraphicFramePr>
            <p:nvPr/>
          </p:nvGraphicFramePr>
          <p:xfrm>
            <a:off x="2226" y="2777"/>
            <a:ext cx="259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7" imgW="457002" imgH="406224" progId="Equation.DSMT4">
                    <p:embed/>
                  </p:oleObj>
                </mc:Choice>
                <mc:Fallback>
                  <p:oleObj name="Equation" r:id="rId7" imgW="457002" imgH="406224" progId="Equation.DSMT4">
                    <p:embed/>
                    <p:pic>
                      <p:nvPicPr>
                        <p:cNvPr id="0" name="Object 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6" y="2777"/>
                          <a:ext cx="259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Text Box 1040"/>
            <p:cNvSpPr txBox="1">
              <a:spLocks noChangeArrowheads="1"/>
            </p:cNvSpPr>
            <p:nvPr/>
          </p:nvSpPr>
          <p:spPr bwMode="auto">
            <a:xfrm>
              <a:off x="4944" y="3552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sp>
          <p:nvSpPr>
            <p:cNvPr id="12306" name="Text Box 1041"/>
            <p:cNvSpPr txBox="1">
              <a:spLocks noChangeArrowheads="1"/>
            </p:cNvSpPr>
            <p:nvPr/>
          </p:nvSpPr>
          <p:spPr bwMode="auto">
            <a:xfrm>
              <a:off x="326" y="1898"/>
              <a:ext cx="144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zobrazen interval</a:t>
              </a:r>
            </a:p>
            <a:p>
              <a:pPr eaLnBrk="1" hangingPunct="1"/>
              <a:r>
                <a:rPr lang="cs-CZ" altLang="cs-CZ"/>
                <a:t>150 milisekund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– kontrast</a:t>
            </a:r>
          </a:p>
        </p:txBody>
      </p:sp>
      <p:pic>
        <p:nvPicPr>
          <p:cNvPr id="133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998913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26"/>
          <p:cNvGrpSpPr>
            <a:grpSpLocks/>
          </p:cNvGrpSpPr>
          <p:nvPr/>
        </p:nvGrpSpPr>
        <p:grpSpPr bwMode="auto">
          <a:xfrm>
            <a:off x="152400" y="1905000"/>
            <a:ext cx="4592638" cy="4267200"/>
            <a:chOff x="96" y="1200"/>
            <a:chExt cx="2893" cy="2688"/>
          </a:xfrm>
        </p:grpSpPr>
        <p:pic>
          <p:nvPicPr>
            <p:cNvPr id="13317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00"/>
              <a:ext cx="2605" cy="2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8" name="Text Box 21"/>
            <p:cNvSpPr txBox="1">
              <a:spLocks noChangeArrowheads="1"/>
            </p:cNvSpPr>
            <p:nvPr/>
          </p:nvSpPr>
          <p:spPr bwMode="auto">
            <a:xfrm>
              <a:off x="336" y="3360"/>
              <a:ext cx="2640" cy="5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                 1                2             3</a:t>
              </a:r>
              <a:r>
                <a:rPr lang="en-US" altLang="cs-CZ"/>
                <a:t>                </a:t>
              </a:r>
              <a:r>
                <a:rPr lang="cs-CZ" altLang="cs-CZ"/>
                <a:t>         </a:t>
              </a:r>
            </a:p>
            <a:p>
              <a:pPr eaLnBrk="1" hangingPunct="1"/>
              <a:r>
                <a:rPr lang="cs-CZ" altLang="cs-CZ"/>
                <a:t>                                           T</a:t>
              </a:r>
              <a:r>
                <a:rPr lang="cs-CZ" altLang="cs-CZ" baseline="-25000"/>
                <a:t>R</a:t>
              </a:r>
              <a:r>
                <a:rPr lang="cs-CZ" altLang="cs-CZ"/>
                <a:t> </a:t>
              </a:r>
              <a:r>
                <a:rPr lang="en-US" altLang="cs-CZ"/>
                <a:t>[s]</a:t>
              </a:r>
              <a:endParaRPr lang="cs-CZ" altLang="cs-CZ"/>
            </a:p>
          </p:txBody>
        </p:sp>
        <p:sp>
          <p:nvSpPr>
            <p:cNvPr id="13319" name="Text Box 22"/>
            <p:cNvSpPr txBox="1">
              <a:spLocks noChangeArrowheads="1"/>
            </p:cNvSpPr>
            <p:nvPr/>
          </p:nvSpPr>
          <p:spPr bwMode="auto">
            <a:xfrm rot="10800000">
              <a:off x="96" y="1200"/>
              <a:ext cx="346" cy="26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         </a:t>
              </a:r>
              <a:r>
                <a:rPr lang="en-US" altLang="cs-CZ"/>
                <a:t>Sign</a:t>
              </a:r>
              <a:r>
                <a:rPr lang="cs-CZ" altLang="cs-CZ"/>
                <a:t>á</a:t>
              </a:r>
              <a:r>
                <a:rPr lang="en-US" altLang="cs-CZ"/>
                <a:t>l</a:t>
              </a:r>
              <a:r>
                <a:rPr lang="cs-CZ" altLang="cs-CZ"/>
                <a:t> NMR </a:t>
              </a:r>
            </a:p>
          </p:txBody>
        </p:sp>
        <p:sp>
          <p:nvSpPr>
            <p:cNvPr id="13320" name="Text Box 23"/>
            <p:cNvSpPr txBox="1">
              <a:spLocks noChangeArrowheads="1"/>
            </p:cNvSpPr>
            <p:nvPr/>
          </p:nvSpPr>
          <p:spPr bwMode="auto">
            <a:xfrm>
              <a:off x="1728" y="1632"/>
              <a:ext cx="115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šedá hmota</a:t>
              </a:r>
            </a:p>
          </p:txBody>
        </p:sp>
        <p:sp>
          <p:nvSpPr>
            <p:cNvPr id="13321" name="Text Box 24"/>
            <p:cNvSpPr txBox="1">
              <a:spLocks noChangeArrowheads="1"/>
            </p:cNvSpPr>
            <p:nvPr/>
          </p:nvSpPr>
          <p:spPr bwMode="auto">
            <a:xfrm>
              <a:off x="480" y="1392"/>
              <a:ext cx="960" cy="3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18800" bIns="10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bílá hmota</a:t>
              </a:r>
            </a:p>
          </p:txBody>
        </p:sp>
        <p:sp>
          <p:nvSpPr>
            <p:cNvPr id="13322" name="Text Box 25"/>
            <p:cNvSpPr txBox="1">
              <a:spLocks noChangeArrowheads="1"/>
            </p:cNvSpPr>
            <p:nvPr/>
          </p:nvSpPr>
          <p:spPr bwMode="auto">
            <a:xfrm>
              <a:off x="1776" y="2400"/>
              <a:ext cx="1104" cy="6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18800" bIns="10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mozkomíšní tekutina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Opakování sekvence s periodou 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R</a:t>
            </a:r>
          </a:p>
        </p:txBody>
      </p:sp>
      <p:grpSp>
        <p:nvGrpSpPr>
          <p:cNvPr id="14339" name="Group 43"/>
          <p:cNvGrpSpPr>
            <a:grpSpLocks/>
          </p:cNvGrpSpPr>
          <p:nvPr/>
        </p:nvGrpSpPr>
        <p:grpSpPr bwMode="auto">
          <a:xfrm>
            <a:off x="304800" y="1143000"/>
            <a:ext cx="6067425" cy="5715000"/>
            <a:chOff x="720" y="624"/>
            <a:chExt cx="3822" cy="3600"/>
          </a:xfrm>
        </p:grpSpPr>
        <p:pic>
          <p:nvPicPr>
            <p:cNvPr id="14343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 t="7874" r="7874" b="3937"/>
            <a:stretch>
              <a:fillRect/>
            </a:stretch>
          </p:blipFill>
          <p:spPr bwMode="auto">
            <a:xfrm>
              <a:off x="720" y="2400"/>
              <a:ext cx="1587" cy="1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4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 t="7874" r="3937" b="3937"/>
            <a:stretch>
              <a:fillRect/>
            </a:stretch>
          </p:blipFill>
          <p:spPr bwMode="auto">
            <a:xfrm>
              <a:off x="2832" y="2448"/>
              <a:ext cx="1657" cy="1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 t="7874" r="3937" b="3937"/>
            <a:stretch>
              <a:fillRect/>
            </a:stretch>
          </p:blipFill>
          <p:spPr bwMode="auto">
            <a:xfrm>
              <a:off x="2880" y="720"/>
              <a:ext cx="1657" cy="1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6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 t="7874" r="7874" b="3937"/>
            <a:stretch>
              <a:fillRect/>
            </a:stretch>
          </p:blipFill>
          <p:spPr bwMode="auto">
            <a:xfrm>
              <a:off x="720" y="624"/>
              <a:ext cx="1610" cy="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7" name="Line 35"/>
            <p:cNvSpPr>
              <a:spLocks noChangeShapeType="1"/>
            </p:cNvSpPr>
            <p:nvPr/>
          </p:nvSpPr>
          <p:spPr bwMode="auto">
            <a:xfrm flipV="1">
              <a:off x="864" y="624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8" name="Line 36"/>
            <p:cNvSpPr>
              <a:spLocks noChangeShapeType="1"/>
            </p:cNvSpPr>
            <p:nvPr/>
          </p:nvSpPr>
          <p:spPr bwMode="auto">
            <a:xfrm flipV="1">
              <a:off x="3504" y="720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Line 37"/>
            <p:cNvSpPr>
              <a:spLocks noChangeShapeType="1"/>
            </p:cNvSpPr>
            <p:nvPr/>
          </p:nvSpPr>
          <p:spPr bwMode="auto">
            <a:xfrm flipV="1">
              <a:off x="1008" y="2448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Line 38"/>
            <p:cNvSpPr>
              <a:spLocks noChangeShapeType="1"/>
            </p:cNvSpPr>
            <p:nvPr/>
          </p:nvSpPr>
          <p:spPr bwMode="auto">
            <a:xfrm flipV="1">
              <a:off x="4368" y="2448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Text Box 39"/>
            <p:cNvSpPr txBox="1">
              <a:spLocks noChangeArrowheads="1"/>
            </p:cNvSpPr>
            <p:nvPr/>
          </p:nvSpPr>
          <p:spPr bwMode="auto">
            <a:xfrm>
              <a:off x="720" y="2160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T</a:t>
              </a:r>
              <a:r>
                <a:rPr lang="cs-CZ" altLang="cs-CZ" baseline="-25000"/>
                <a:t>E</a:t>
              </a:r>
            </a:p>
          </p:txBody>
        </p:sp>
        <p:sp>
          <p:nvSpPr>
            <p:cNvPr id="14352" name="Text Box 40"/>
            <p:cNvSpPr txBox="1">
              <a:spLocks noChangeArrowheads="1"/>
            </p:cNvSpPr>
            <p:nvPr/>
          </p:nvSpPr>
          <p:spPr bwMode="auto">
            <a:xfrm>
              <a:off x="912" y="3888"/>
              <a:ext cx="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T</a:t>
              </a:r>
              <a:r>
                <a:rPr lang="cs-CZ" altLang="cs-CZ" baseline="-25000"/>
                <a:t>E</a:t>
              </a:r>
            </a:p>
          </p:txBody>
        </p:sp>
        <p:sp>
          <p:nvSpPr>
            <p:cNvPr id="14353" name="Text Box 41"/>
            <p:cNvSpPr txBox="1">
              <a:spLocks noChangeArrowheads="1"/>
            </p:cNvSpPr>
            <p:nvPr/>
          </p:nvSpPr>
          <p:spPr bwMode="auto">
            <a:xfrm>
              <a:off x="3408" y="216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T</a:t>
              </a:r>
              <a:r>
                <a:rPr lang="cs-CZ" altLang="cs-CZ" baseline="-25000"/>
                <a:t>R</a:t>
              </a:r>
            </a:p>
          </p:txBody>
        </p:sp>
        <p:sp>
          <p:nvSpPr>
            <p:cNvPr id="14354" name="Text Box 42"/>
            <p:cNvSpPr txBox="1">
              <a:spLocks noChangeArrowheads="1"/>
            </p:cNvSpPr>
            <p:nvPr/>
          </p:nvSpPr>
          <p:spPr bwMode="auto">
            <a:xfrm>
              <a:off x="4224" y="393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T</a:t>
              </a:r>
              <a:r>
                <a:rPr lang="cs-CZ" altLang="cs-CZ" baseline="-25000"/>
                <a:t>R</a:t>
              </a:r>
            </a:p>
          </p:txBody>
        </p:sp>
      </p:grp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6689725" y="1260475"/>
            <a:ext cx="1724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CC"/>
                </a:solidFill>
              </a:rPr>
              <a:t>Šedá hmota</a:t>
            </a:r>
          </a:p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Mozkomíšní</a:t>
            </a:r>
          </a:p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tekutina</a:t>
            </a:r>
          </a:p>
        </p:txBody>
      </p:sp>
      <p:sp>
        <p:nvSpPr>
          <p:cNvPr id="14341" name="Text Box 45"/>
          <p:cNvSpPr txBox="1">
            <a:spLocks noChangeArrowheads="1"/>
          </p:cNvSpPr>
          <p:nvPr/>
        </p:nvSpPr>
        <p:spPr bwMode="auto">
          <a:xfrm>
            <a:off x="2041525" y="1489075"/>
            <a:ext cx="161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„T</a:t>
            </a:r>
            <a:r>
              <a:rPr lang="cs-CZ" altLang="cs-CZ" baseline="-25000"/>
              <a:t>1</a:t>
            </a:r>
            <a:r>
              <a:rPr lang="cs-CZ" altLang="cs-CZ"/>
              <a:t> vážení“</a:t>
            </a:r>
          </a:p>
        </p:txBody>
      </p:sp>
      <p:sp>
        <p:nvSpPr>
          <p:cNvPr id="14342" name="Text Box 59"/>
          <p:cNvSpPr txBox="1">
            <a:spLocks noChangeArrowheads="1"/>
          </p:cNvSpPr>
          <p:nvPr/>
        </p:nvSpPr>
        <p:spPr bwMode="auto">
          <a:xfrm>
            <a:off x="2057400" y="4419600"/>
            <a:ext cx="161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„T</a:t>
            </a:r>
            <a:r>
              <a:rPr lang="cs-CZ" altLang="cs-CZ" baseline="-25000"/>
              <a:t>2</a:t>
            </a:r>
            <a:r>
              <a:rPr lang="cs-CZ" altLang="cs-CZ"/>
              <a:t> vážení“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Prostorové kódování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79425" y="1287463"/>
            <a:ext cx="813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Během 90</a:t>
            </a:r>
            <a:r>
              <a:rPr lang="cs-CZ" altLang="cs-CZ" baseline="30000"/>
              <a:t>o </a:t>
            </a:r>
            <a:r>
              <a:rPr lang="cs-CZ" altLang="cs-CZ"/>
              <a:t>pulsu je vybuzeno gradientní pole ve směru osy </a:t>
            </a:r>
            <a:r>
              <a:rPr lang="cs-CZ" altLang="cs-CZ" i="1"/>
              <a:t>z</a:t>
            </a:r>
            <a:r>
              <a:rPr lang="cs-CZ" altLang="cs-CZ"/>
              <a:t> a frekvenční pásmo (</a:t>
            </a:r>
            <a:r>
              <a:rPr lang="cs-CZ" altLang="cs-CZ">
                <a:cs typeface="Times New Roman" pitchFamily="18" charset="0"/>
              </a:rPr>
              <a:t>ω</a:t>
            </a:r>
            <a:r>
              <a:rPr lang="cs-CZ" altLang="cs-CZ"/>
              <a:t> – </a:t>
            </a:r>
            <a:r>
              <a:rPr lang="cs-CZ" altLang="cs-CZ">
                <a:cs typeface="Times New Roman" pitchFamily="18" charset="0"/>
              </a:rPr>
              <a:t>Δω</a:t>
            </a:r>
            <a:r>
              <a:rPr lang="cs-CZ" altLang="cs-CZ"/>
              <a:t>, </a:t>
            </a:r>
            <a:r>
              <a:rPr lang="cs-CZ" altLang="cs-CZ">
                <a:cs typeface="Times New Roman" pitchFamily="18" charset="0"/>
              </a:rPr>
              <a:t>ω</a:t>
            </a:r>
            <a:r>
              <a:rPr lang="cs-CZ" altLang="cs-CZ"/>
              <a:t> + </a:t>
            </a:r>
            <a:r>
              <a:rPr lang="cs-CZ" altLang="cs-CZ">
                <a:cs typeface="Times New Roman" pitchFamily="18" charset="0"/>
              </a:rPr>
              <a:t>Δω</a:t>
            </a:r>
            <a:r>
              <a:rPr lang="cs-CZ" altLang="cs-CZ"/>
              <a:t>) rf pole je voleno tak, aby byla v resonanci jádra ve vrstvě (</a:t>
            </a:r>
            <a:r>
              <a:rPr lang="cs-CZ" altLang="cs-CZ" i="1"/>
              <a:t>z </a:t>
            </a:r>
            <a:r>
              <a:rPr lang="cs-CZ" altLang="cs-CZ"/>
              <a:t>– </a:t>
            </a:r>
            <a:r>
              <a:rPr lang="cs-CZ" altLang="cs-CZ">
                <a:cs typeface="Times New Roman" pitchFamily="18" charset="0"/>
              </a:rPr>
              <a:t>Δ</a:t>
            </a:r>
            <a:r>
              <a:rPr lang="cs-CZ" altLang="cs-CZ" i="1"/>
              <a:t>z, z +</a:t>
            </a:r>
            <a:r>
              <a:rPr lang="cs-CZ" altLang="cs-CZ"/>
              <a:t> </a:t>
            </a:r>
            <a:r>
              <a:rPr lang="cs-CZ" altLang="cs-CZ">
                <a:cs typeface="Times New Roman" pitchFamily="18" charset="0"/>
              </a:rPr>
              <a:t>Δ</a:t>
            </a:r>
            <a:r>
              <a:rPr lang="cs-CZ" altLang="cs-CZ" i="1"/>
              <a:t>z</a:t>
            </a:r>
            <a:r>
              <a:rPr lang="cs-CZ" altLang="cs-CZ"/>
              <a:t>)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57200" y="3276600"/>
            <a:ext cx="8131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/>
              <a:t>Po skončení pulsu rf pole je vypnuto gradientní pole ve směru osy </a:t>
            </a:r>
            <a:r>
              <a:rPr lang="cs-CZ" altLang="cs-CZ" i="1"/>
              <a:t>z</a:t>
            </a:r>
            <a:r>
              <a:rPr lang="cs-CZ" altLang="cs-CZ"/>
              <a:t> a vektor magnetizace v dané vrstvě rotuje v rovině  </a:t>
            </a:r>
            <a:r>
              <a:rPr lang="cs-CZ" altLang="cs-CZ" i="1"/>
              <a:t>x</a:t>
            </a:r>
            <a:r>
              <a:rPr lang="cs-CZ" altLang="cs-CZ"/>
              <a:t> – </a:t>
            </a:r>
            <a:r>
              <a:rPr lang="cs-CZ" altLang="cs-CZ" i="1"/>
              <a:t>y</a:t>
            </a:r>
            <a:r>
              <a:rPr lang="cs-CZ" altLang="cs-CZ"/>
              <a:t> , přidají se po jistou dobu </a:t>
            </a:r>
            <a:r>
              <a:rPr lang="cs-CZ" altLang="cs-CZ" i="1"/>
              <a:t>t</a:t>
            </a:r>
            <a:r>
              <a:rPr lang="cs-CZ" altLang="cs-CZ" i="1" baseline="-25000"/>
              <a:t>x</a:t>
            </a:r>
            <a:r>
              <a:rPr lang="cs-CZ" altLang="cs-CZ"/>
              <a:t> a </a:t>
            </a:r>
            <a:r>
              <a:rPr lang="cs-CZ" altLang="cs-CZ" i="1"/>
              <a:t>t</a:t>
            </a:r>
            <a:r>
              <a:rPr lang="cs-CZ" altLang="cs-CZ" i="1" baseline="-25000"/>
              <a:t>y</a:t>
            </a:r>
            <a:r>
              <a:rPr lang="cs-CZ" altLang="cs-CZ"/>
              <a:t> gradientní pole ve směrech příslušných os, takže po vypnutí těchto polí je rotace fázově zpožděna o</a:t>
            </a:r>
          </a:p>
        </p:txBody>
      </p:sp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2133600" y="2667000"/>
          <a:ext cx="37925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3" imgW="4216400" imgH="482600" progId="Equation.DSMT4">
                  <p:embed/>
                </p:oleObj>
              </mc:Choice>
              <mc:Fallback>
                <p:oleObj name="Equation" r:id="rId3" imgW="4216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7000"/>
                        <a:ext cx="37925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1"/>
          <p:cNvGraphicFramePr>
            <a:graphicFrameLocks noChangeAspect="1"/>
          </p:cNvGraphicFramePr>
          <p:nvPr/>
        </p:nvGraphicFramePr>
        <p:xfrm>
          <a:off x="2590800" y="5334000"/>
          <a:ext cx="27495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5" imgW="3060700" imgH="533400" progId="Equation.DSMT4">
                  <p:embed/>
                </p:oleObj>
              </mc:Choice>
              <mc:Fallback>
                <p:oleObj name="Equation" r:id="rId5" imgW="30607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0"/>
                        <a:ext cx="27495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Gradientní cívky</a:t>
            </a:r>
            <a:endParaRPr lang="cs-CZ" altLang="cs-CZ" sz="3200" baseline="-250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6387" name="Group 3086"/>
          <p:cNvGrpSpPr>
            <a:grpSpLocks/>
          </p:cNvGrpSpPr>
          <p:nvPr/>
        </p:nvGrpSpPr>
        <p:grpSpPr bwMode="auto">
          <a:xfrm>
            <a:off x="609600" y="1143000"/>
            <a:ext cx="7848600" cy="5360988"/>
            <a:chOff x="384" y="672"/>
            <a:chExt cx="4944" cy="3377"/>
          </a:xfrm>
        </p:grpSpPr>
        <p:pic>
          <p:nvPicPr>
            <p:cNvPr id="16388" name="Picture 30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"/>
            <a:stretch>
              <a:fillRect/>
            </a:stretch>
          </p:blipFill>
          <p:spPr bwMode="auto">
            <a:xfrm>
              <a:off x="672" y="672"/>
              <a:ext cx="3970" cy="3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389" name="Group 3085"/>
            <p:cNvGrpSpPr>
              <a:grpSpLocks/>
            </p:cNvGrpSpPr>
            <p:nvPr/>
          </p:nvGrpSpPr>
          <p:grpSpPr bwMode="auto">
            <a:xfrm>
              <a:off x="384" y="768"/>
              <a:ext cx="4944" cy="3120"/>
              <a:chOff x="384" y="768"/>
              <a:chExt cx="4944" cy="3120"/>
            </a:xfrm>
          </p:grpSpPr>
          <p:sp>
            <p:nvSpPr>
              <p:cNvPr id="16390" name="Text Box 3079"/>
              <p:cNvSpPr txBox="1">
                <a:spLocks noChangeArrowheads="1"/>
              </p:cNvSpPr>
              <p:nvPr/>
            </p:nvSpPr>
            <p:spPr bwMode="auto">
              <a:xfrm>
                <a:off x="4032" y="1728"/>
                <a:ext cx="707" cy="2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/>
                  <a:t>Cívka </a:t>
                </a:r>
                <a:r>
                  <a:rPr lang="cs-CZ" altLang="cs-CZ" i="1"/>
                  <a:t>x</a:t>
                </a:r>
              </a:p>
            </p:txBody>
          </p:sp>
          <p:sp>
            <p:nvSpPr>
              <p:cNvPr id="16391" name="Text Box 3080"/>
              <p:cNvSpPr txBox="1">
                <a:spLocks noChangeArrowheads="1"/>
              </p:cNvSpPr>
              <p:nvPr/>
            </p:nvSpPr>
            <p:spPr bwMode="auto">
              <a:xfrm>
                <a:off x="3216" y="1200"/>
                <a:ext cx="697" cy="28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/>
                  <a:t>Cívka </a:t>
                </a:r>
                <a:r>
                  <a:rPr lang="cs-CZ" altLang="cs-CZ" i="1"/>
                  <a:t>z</a:t>
                </a:r>
              </a:p>
            </p:txBody>
          </p:sp>
          <p:sp>
            <p:nvSpPr>
              <p:cNvPr id="16392" name="Text Box 3081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707" cy="28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/>
                  <a:t>Cívka </a:t>
                </a:r>
                <a:r>
                  <a:rPr lang="cs-CZ" altLang="cs-CZ" i="1"/>
                  <a:t>y</a:t>
                </a:r>
              </a:p>
            </p:txBody>
          </p:sp>
          <p:sp>
            <p:nvSpPr>
              <p:cNvPr id="16393" name="Text Box 3082"/>
              <p:cNvSpPr txBox="1">
                <a:spLocks noChangeArrowheads="1"/>
              </p:cNvSpPr>
              <p:nvPr/>
            </p:nvSpPr>
            <p:spPr bwMode="auto">
              <a:xfrm>
                <a:off x="384" y="3024"/>
                <a:ext cx="1680" cy="518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/>
                  <a:t>Budicí a detekční cívky rf pole</a:t>
                </a:r>
              </a:p>
            </p:txBody>
          </p:sp>
          <p:sp>
            <p:nvSpPr>
              <p:cNvPr id="16394" name="Text Box 3083"/>
              <p:cNvSpPr txBox="1">
                <a:spLocks noChangeArrowheads="1"/>
              </p:cNvSpPr>
              <p:nvPr/>
            </p:nvSpPr>
            <p:spPr bwMode="auto">
              <a:xfrm>
                <a:off x="1728" y="3600"/>
                <a:ext cx="765" cy="28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/>
                  <a:t>Pacient?</a:t>
                </a:r>
                <a:endParaRPr lang="cs-CZ" altLang="cs-CZ" i="1"/>
              </a:p>
            </p:txBody>
          </p:sp>
          <p:sp>
            <p:nvSpPr>
              <p:cNvPr id="16395" name="Text Box 3084"/>
              <p:cNvSpPr txBox="1">
                <a:spLocks noChangeArrowheads="1"/>
              </p:cNvSpPr>
              <p:nvPr/>
            </p:nvSpPr>
            <p:spPr bwMode="auto">
              <a:xfrm>
                <a:off x="1680" y="768"/>
                <a:ext cx="364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/>
                  <a:t>Geometrie cívek pro buzení gradientních polí</a:t>
                </a:r>
                <a:endParaRPr lang="cs-CZ" altLang="cs-CZ" i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Nejprostší zobrazení (spinová hustota)</a:t>
            </a:r>
            <a:endParaRPr lang="cs-CZ" altLang="cs-CZ" sz="3200" baseline="-25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7411" name="Object 11"/>
          <p:cNvGraphicFramePr>
            <a:graphicFrameLocks noChangeAspect="1"/>
          </p:cNvGraphicFramePr>
          <p:nvPr/>
        </p:nvGraphicFramePr>
        <p:xfrm>
          <a:off x="1076325" y="1752600"/>
          <a:ext cx="6070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3" imgW="6756400" imgH="723900" progId="Equation.DSMT4">
                  <p:embed/>
                </p:oleObj>
              </mc:Choice>
              <mc:Fallback>
                <p:oleObj name="Equation" r:id="rId3" imgW="6756400" imgH="723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752600"/>
                        <a:ext cx="60706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533400" y="1066800"/>
            <a:ext cx="633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Cívka detekuje signál z vrstvy </a:t>
            </a:r>
            <a:r>
              <a:rPr lang="cs-CZ" altLang="cs-CZ">
                <a:cs typeface="Times New Roman" pitchFamily="18" charset="0"/>
              </a:rPr>
              <a:t>Σ</a:t>
            </a:r>
            <a:r>
              <a:rPr lang="cs-CZ" altLang="cs-CZ"/>
              <a:t> = (</a:t>
            </a:r>
            <a:r>
              <a:rPr lang="cs-CZ" altLang="cs-CZ" i="1"/>
              <a:t>z </a:t>
            </a:r>
            <a:r>
              <a:rPr lang="cs-CZ" altLang="cs-CZ"/>
              <a:t>– </a:t>
            </a:r>
            <a:r>
              <a:rPr lang="cs-CZ" altLang="cs-CZ">
                <a:cs typeface="Times New Roman" pitchFamily="18" charset="0"/>
              </a:rPr>
              <a:t>Δ</a:t>
            </a:r>
            <a:r>
              <a:rPr lang="cs-CZ" altLang="cs-CZ" i="1"/>
              <a:t>z, z +</a:t>
            </a:r>
            <a:r>
              <a:rPr lang="cs-CZ" altLang="cs-CZ"/>
              <a:t> </a:t>
            </a:r>
            <a:r>
              <a:rPr lang="cs-CZ" altLang="cs-CZ">
                <a:cs typeface="Times New Roman" pitchFamily="18" charset="0"/>
              </a:rPr>
              <a:t>Δ</a:t>
            </a:r>
            <a:r>
              <a:rPr lang="cs-CZ" altLang="cs-CZ" i="1"/>
              <a:t>z</a:t>
            </a:r>
            <a:r>
              <a:rPr lang="cs-CZ" altLang="cs-CZ"/>
              <a:t>)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533400" y="2438400"/>
            <a:ext cx="174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S označením</a:t>
            </a:r>
          </a:p>
        </p:txBody>
      </p:sp>
      <p:graphicFrame>
        <p:nvGraphicFramePr>
          <p:cNvPr id="17415" name="Object 15"/>
          <p:cNvGraphicFramePr>
            <a:graphicFrameLocks noChangeAspect="1"/>
          </p:cNvGraphicFramePr>
          <p:nvPr/>
        </p:nvGraphicFramePr>
        <p:xfrm>
          <a:off x="2743200" y="2514600"/>
          <a:ext cx="3571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5" imgW="3975100" imgH="419100" progId="Equation.DSMT4">
                  <p:embed/>
                </p:oleObj>
              </mc:Choice>
              <mc:Fallback>
                <p:oleObj name="Equation" r:id="rId5" imgW="39751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35718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533400" y="2895600"/>
            <a:ext cx="750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můžeme psát (je to dvourozměrná Fourierova transformace)</a:t>
            </a:r>
          </a:p>
        </p:txBody>
      </p:sp>
      <p:graphicFrame>
        <p:nvGraphicFramePr>
          <p:cNvPr id="17417" name="Object 17"/>
          <p:cNvGraphicFramePr>
            <a:graphicFrameLocks noChangeAspect="1"/>
          </p:cNvGraphicFramePr>
          <p:nvPr/>
        </p:nvGraphicFramePr>
        <p:xfrm>
          <a:off x="1212850" y="3429000"/>
          <a:ext cx="61039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7" imgW="6794500" imgH="723900" progId="Equation.DSMT4">
                  <p:embed/>
                </p:oleObj>
              </mc:Choice>
              <mc:Fallback>
                <p:oleObj name="Equation" r:id="rId7" imgW="6794500" imgH="723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3429000"/>
                        <a:ext cx="610393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8"/>
          <p:cNvGraphicFramePr>
            <a:graphicFrameLocks noChangeAspect="1"/>
          </p:cNvGraphicFramePr>
          <p:nvPr/>
        </p:nvGraphicFramePr>
        <p:xfrm>
          <a:off x="869950" y="5565775"/>
          <a:ext cx="67881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9" imgW="7556500" imgH="889000" progId="Equation.DSMT4">
                  <p:embed/>
                </p:oleObj>
              </mc:Choice>
              <mc:Fallback>
                <p:oleObj name="Equation" r:id="rId9" imgW="7556500" imgH="889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565775"/>
                        <a:ext cx="67881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457200" y="3962400"/>
            <a:ext cx="8305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Postupně (změnami </a:t>
            </a:r>
            <a:r>
              <a:rPr lang="cs-CZ" altLang="cs-CZ" i="1"/>
              <a:t>G</a:t>
            </a:r>
            <a:r>
              <a:rPr lang="cs-CZ" altLang="cs-CZ" i="1" baseline="-25000"/>
              <a:t>x</a:t>
            </a:r>
            <a:r>
              <a:rPr lang="cs-CZ" altLang="cs-CZ" i="1"/>
              <a:t>t</a:t>
            </a:r>
            <a:r>
              <a:rPr lang="cs-CZ" altLang="cs-CZ" i="1" baseline="-25000"/>
              <a:t>x</a:t>
            </a:r>
            <a:r>
              <a:rPr lang="cs-CZ" altLang="cs-CZ"/>
              <a:t> a </a:t>
            </a:r>
            <a:r>
              <a:rPr lang="cs-CZ" altLang="cs-CZ" i="1"/>
              <a:t>G</a:t>
            </a:r>
            <a:r>
              <a:rPr lang="cs-CZ" altLang="cs-CZ" i="1" baseline="-25000"/>
              <a:t>y</a:t>
            </a:r>
            <a:r>
              <a:rPr lang="cs-CZ" altLang="cs-CZ" i="1"/>
              <a:t>t</a:t>
            </a:r>
            <a:r>
              <a:rPr lang="cs-CZ" altLang="cs-CZ" i="1" baseline="-25000"/>
              <a:t>y</a:t>
            </a:r>
            <a:r>
              <a:rPr lang="cs-CZ" altLang="cs-CZ"/>
              <a:t>) získáme měřením funkci </a:t>
            </a:r>
            <a:r>
              <a:rPr lang="cs-CZ" altLang="cs-CZ" i="1"/>
              <a:t>S</a:t>
            </a:r>
            <a:r>
              <a:rPr lang="cs-CZ" altLang="cs-CZ"/>
              <a:t>(</a:t>
            </a:r>
            <a:r>
              <a:rPr lang="cs-CZ" altLang="cs-CZ" i="1"/>
              <a:t>k</a:t>
            </a:r>
            <a:r>
              <a:rPr lang="cs-CZ" altLang="cs-CZ" i="1" baseline="-25000"/>
              <a:t>x</a:t>
            </a:r>
            <a:r>
              <a:rPr lang="cs-CZ" altLang="cs-CZ"/>
              <a:t>, </a:t>
            </a:r>
            <a:r>
              <a:rPr lang="cs-CZ" altLang="cs-CZ" i="1"/>
              <a:t>k</a:t>
            </a:r>
            <a:r>
              <a:rPr lang="cs-CZ" altLang="cs-CZ" i="1" baseline="-25000"/>
              <a:t>y</a:t>
            </a:r>
            <a:r>
              <a:rPr lang="cs-CZ" altLang="cs-CZ"/>
              <a:t>) v dostatečně husté množině bodů </a:t>
            </a:r>
            <a:r>
              <a:rPr lang="en-US" altLang="cs-CZ"/>
              <a:t>{</a:t>
            </a:r>
            <a:r>
              <a:rPr lang="cs-CZ" altLang="cs-CZ" i="1"/>
              <a:t>k</a:t>
            </a:r>
            <a:r>
              <a:rPr lang="cs-CZ" altLang="cs-CZ" i="1" baseline="-25000"/>
              <a:t>x</a:t>
            </a:r>
            <a:r>
              <a:rPr lang="cs-CZ" altLang="cs-CZ"/>
              <a:t>, </a:t>
            </a:r>
            <a:r>
              <a:rPr lang="cs-CZ" altLang="cs-CZ" i="1"/>
              <a:t>k</a:t>
            </a:r>
            <a:r>
              <a:rPr lang="cs-CZ" altLang="cs-CZ" i="1" baseline="-25000"/>
              <a:t>y</a:t>
            </a:r>
            <a:r>
              <a:rPr lang="en-US" altLang="cs-CZ"/>
              <a:t>}, </a:t>
            </a:r>
            <a:r>
              <a:rPr lang="cs-CZ" altLang="cs-CZ"/>
              <a:t>abychom mohli numericky spočítat spinovou hustotu jako inversní Fourierovu transformaci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Fourierovy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složky I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2" y="1182762"/>
            <a:ext cx="5109018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18" y="1484784"/>
            <a:ext cx="3905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1488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Fourierovy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složky II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479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 sz="1800">
              <a:latin typeface="Arial" charset="0"/>
              <a:hlinkClick r:id="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479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 sz="1800">
              <a:latin typeface="Arial" charset="0"/>
              <a:hlinkClick r:id="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5233477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55" y="1294309"/>
            <a:ext cx="3905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Signál při MRI přichází z celého objemu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533400" y="1752600"/>
            <a:ext cx="7467600" cy="4362450"/>
            <a:chOff x="336" y="1104"/>
            <a:chExt cx="4704" cy="2748"/>
          </a:xfrm>
        </p:grpSpPr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1392" y="1152"/>
              <a:ext cx="2714" cy="270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486" name="AutoShape 6"/>
            <p:cNvSpPr>
              <a:spLocks noChangeAspect="1" noChangeArrowheads="1"/>
            </p:cNvSpPr>
            <p:nvPr/>
          </p:nvSpPr>
          <p:spPr bwMode="auto">
            <a:xfrm>
              <a:off x="2832" y="2112"/>
              <a:ext cx="390" cy="388"/>
            </a:xfrm>
            <a:prstGeom prst="sun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487" name="AutoShape 7"/>
            <p:cNvSpPr>
              <a:spLocks noChangeAspect="1" noChangeArrowheads="1"/>
            </p:cNvSpPr>
            <p:nvPr/>
          </p:nvSpPr>
          <p:spPr bwMode="auto">
            <a:xfrm rot="2700000">
              <a:off x="3808" y="1040"/>
              <a:ext cx="388" cy="515"/>
            </a:xfrm>
            <a:prstGeom prst="can">
              <a:avLst>
                <a:gd name="adj" fmla="val 3318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4176" y="2016"/>
              <a:ext cx="864" cy="576"/>
            </a:xfrm>
            <a:prstGeom prst="borderCallout1">
              <a:avLst>
                <a:gd name="adj1" fmla="val 12500"/>
                <a:gd name="adj2" fmla="val -5556"/>
                <a:gd name="adj3" fmla="val -95833"/>
                <a:gd name="adj4" fmla="val -82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detektor rf vln</a:t>
              </a:r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336" y="1296"/>
              <a:ext cx="912" cy="576"/>
            </a:xfrm>
            <a:prstGeom prst="borderCallout1">
              <a:avLst>
                <a:gd name="adj1" fmla="val 12500"/>
                <a:gd name="adj2" fmla="val 105264"/>
                <a:gd name="adj3" fmla="val 227083"/>
                <a:gd name="adj4" fmla="val 24747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zdroj rf vln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Jak získat obraz při MRI?</a:t>
            </a:r>
            <a:endParaRPr lang="cs-CZ" altLang="cs-CZ" sz="3200" baseline="-25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391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cs-CZ" altLang="cs-CZ" dirty="0"/>
              <a:t>Celý studovaný objem přispívá k detekovanému signálu NMR. Vytvoření obrazu vyžaduje splnění dvou základních podmínek: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altLang="cs-CZ" dirty="0"/>
          </a:p>
          <a:p>
            <a:pPr algn="just" eaLnBrk="1" hangingPunct="1">
              <a:buFont typeface="Wingdings" pitchFamily="2" charset="2"/>
              <a:buChar char="ü"/>
            </a:pPr>
            <a:r>
              <a:rPr lang="cs-CZ" altLang="cs-CZ" dirty="0"/>
              <a:t> Najít způsob, jak získat informaci jen z dané malé oblasti. Je potřeba kromě základního homogenního pole ještě přidat gradientní pole, která modifikují lokální hodnoty </a:t>
            </a:r>
            <a:r>
              <a:rPr lang="cs-CZ" altLang="cs-CZ" dirty="0" err="1"/>
              <a:t>Larmorovy</a:t>
            </a:r>
            <a:r>
              <a:rPr lang="cs-CZ" altLang="cs-CZ" dirty="0"/>
              <a:t> </a:t>
            </a:r>
            <a:r>
              <a:rPr lang="cs-CZ" altLang="cs-CZ" dirty="0" smtClean="0"/>
              <a:t>frekvence</a:t>
            </a:r>
            <a:r>
              <a:rPr lang="cs-CZ" altLang="cs-CZ" dirty="0"/>
              <a:t>.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cs-CZ" altLang="cs-CZ" dirty="0"/>
          </a:p>
          <a:p>
            <a:pPr algn="just" eaLnBrk="1" hangingPunct="1">
              <a:buFont typeface="Wingdings" pitchFamily="2" charset="2"/>
              <a:buChar char="ü"/>
            </a:pPr>
            <a:r>
              <a:rPr lang="cs-CZ" altLang="cs-CZ" dirty="0"/>
              <a:t>Najít způsob, jak vytvářet kontrast. Radiofrekvenční pole nebude působit stále, ale jen v určitých sekvencích pulsů.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Signál při CT z úzkého válce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1508" name="Group 18"/>
          <p:cNvGrpSpPr>
            <a:grpSpLocks/>
          </p:cNvGrpSpPr>
          <p:nvPr/>
        </p:nvGrpSpPr>
        <p:grpSpPr bwMode="auto">
          <a:xfrm>
            <a:off x="533400" y="1676400"/>
            <a:ext cx="7848600" cy="3968750"/>
            <a:chOff x="336" y="1056"/>
            <a:chExt cx="4944" cy="2500"/>
          </a:xfrm>
        </p:grpSpPr>
        <p:sp>
          <p:nvSpPr>
            <p:cNvPr id="21509" name="AutoShape 6"/>
            <p:cNvSpPr>
              <a:spLocks noChangeAspect="1" noChangeArrowheads="1"/>
            </p:cNvSpPr>
            <p:nvPr/>
          </p:nvSpPr>
          <p:spPr bwMode="auto">
            <a:xfrm rot="2700000">
              <a:off x="3712" y="992"/>
              <a:ext cx="388" cy="515"/>
            </a:xfrm>
            <a:prstGeom prst="can">
              <a:avLst>
                <a:gd name="adj" fmla="val 3318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510" name="Oval 7"/>
            <p:cNvSpPr>
              <a:spLocks noChangeAspect="1" noChangeArrowheads="1"/>
            </p:cNvSpPr>
            <p:nvPr/>
          </p:nvSpPr>
          <p:spPr bwMode="auto">
            <a:xfrm>
              <a:off x="2016" y="1584"/>
              <a:ext cx="1392" cy="13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511" name="Oval 8"/>
            <p:cNvSpPr>
              <a:spLocks noChangeAspect="1" noChangeArrowheads="1"/>
            </p:cNvSpPr>
            <p:nvPr/>
          </p:nvSpPr>
          <p:spPr bwMode="auto">
            <a:xfrm>
              <a:off x="2976" y="1968"/>
              <a:ext cx="190" cy="1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512" name="AutoShape 12"/>
            <p:cNvSpPr>
              <a:spLocks noChangeArrowheads="1"/>
            </p:cNvSpPr>
            <p:nvPr/>
          </p:nvSpPr>
          <p:spPr bwMode="auto">
            <a:xfrm rot="-2700000">
              <a:off x="1722" y="2117"/>
              <a:ext cx="2280" cy="306"/>
            </a:xfrm>
            <a:prstGeom prst="rightArrow">
              <a:avLst>
                <a:gd name="adj1" fmla="val 50000"/>
                <a:gd name="adj2" fmla="val 1862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513" name="AutoShape 13"/>
            <p:cNvSpPr>
              <a:spLocks noChangeAspect="1" noChangeArrowheads="1"/>
            </p:cNvSpPr>
            <p:nvPr/>
          </p:nvSpPr>
          <p:spPr bwMode="auto">
            <a:xfrm rot="2700000">
              <a:off x="1600" y="3104"/>
              <a:ext cx="388" cy="515"/>
            </a:xfrm>
            <a:prstGeom prst="can">
              <a:avLst>
                <a:gd name="adj" fmla="val 3318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514" name="AutoShape 16"/>
            <p:cNvSpPr>
              <a:spLocks/>
            </p:cNvSpPr>
            <p:nvPr/>
          </p:nvSpPr>
          <p:spPr bwMode="auto">
            <a:xfrm>
              <a:off x="336" y="1968"/>
              <a:ext cx="1200" cy="576"/>
            </a:xfrm>
            <a:prstGeom prst="borderCallout1">
              <a:avLst>
                <a:gd name="adj1" fmla="val 12500"/>
                <a:gd name="adj2" fmla="val 104000"/>
                <a:gd name="adj3" fmla="val 222917"/>
                <a:gd name="adj4" fmla="val 109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zdroj rtg nebo </a:t>
              </a:r>
              <a:r>
                <a:rPr lang="cs-CZ" altLang="cs-CZ">
                  <a:cs typeface="Times New Roman" pitchFamily="18" charset="0"/>
                </a:rPr>
                <a:t>γ</a:t>
              </a:r>
              <a:r>
                <a:rPr lang="cs-CZ" altLang="cs-CZ"/>
                <a:t> záření</a:t>
              </a:r>
            </a:p>
          </p:txBody>
        </p:sp>
        <p:sp>
          <p:nvSpPr>
            <p:cNvPr id="21515" name="AutoShape 17"/>
            <p:cNvSpPr>
              <a:spLocks/>
            </p:cNvSpPr>
            <p:nvPr/>
          </p:nvSpPr>
          <p:spPr bwMode="auto">
            <a:xfrm>
              <a:off x="4080" y="1872"/>
              <a:ext cx="1200" cy="576"/>
            </a:xfrm>
            <a:prstGeom prst="borderCallout1">
              <a:avLst>
                <a:gd name="adj1" fmla="val 12500"/>
                <a:gd name="adj2" fmla="val -4000"/>
                <a:gd name="adj3" fmla="val -78125"/>
                <a:gd name="adj4" fmla="val -6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detektor rtg nebo </a:t>
              </a:r>
              <a:r>
                <a:rPr lang="cs-CZ" altLang="cs-CZ">
                  <a:cs typeface="Times New Roman" pitchFamily="18" charset="0"/>
                </a:rPr>
                <a:t>γ</a:t>
              </a:r>
              <a:r>
                <a:rPr lang="cs-CZ" altLang="cs-CZ"/>
                <a:t> záření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Cormack a Hounsfield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25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0"/>
          <a:stretch>
            <a:fillRect/>
          </a:stretch>
        </p:blipFill>
        <p:spPr bwMode="auto">
          <a:xfrm>
            <a:off x="228600" y="1447800"/>
            <a:ext cx="3151188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/>
          <a:stretch>
            <a:fillRect/>
          </a:stretch>
        </p:blipFill>
        <p:spPr bwMode="auto">
          <a:xfrm>
            <a:off x="3200400" y="1143000"/>
            <a:ext cx="43243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7"/>
          <p:cNvSpPr txBox="1">
            <a:spLocks noChangeArrowheads="1"/>
          </p:cNvSpPr>
          <p:nvPr/>
        </p:nvSpPr>
        <p:spPr bwMode="auto">
          <a:xfrm>
            <a:off x="3733800" y="3317875"/>
            <a:ext cx="4495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>
                <a:solidFill>
                  <a:srgbClr val="FF3300"/>
                </a:solidFill>
              </a:rPr>
              <a:t>Allan Cormack (</a:t>
            </a:r>
            <a:r>
              <a:rPr lang="en-US" altLang="cs-CZ">
                <a:solidFill>
                  <a:srgbClr val="FF3300"/>
                </a:solidFill>
              </a:rPr>
              <a:t>*</a:t>
            </a:r>
            <a:r>
              <a:rPr lang="cs-CZ" altLang="cs-CZ">
                <a:solidFill>
                  <a:srgbClr val="FF3300"/>
                </a:solidFill>
              </a:rPr>
              <a:t>1924)</a:t>
            </a:r>
            <a:r>
              <a:rPr lang="cs-CZ" altLang="cs-CZ"/>
              <a:t>: vytvořil matematickou teorii tomografie</a:t>
            </a:r>
          </a:p>
          <a:p>
            <a:pPr algn="just" eaLnBrk="1" hangingPunct="1"/>
            <a:r>
              <a:rPr lang="cs-CZ" altLang="cs-CZ">
                <a:solidFill>
                  <a:srgbClr val="FF3300"/>
                </a:solidFill>
              </a:rPr>
              <a:t>Sir Godfrey Hounsfield (</a:t>
            </a:r>
            <a:r>
              <a:rPr lang="en-US" altLang="cs-CZ">
                <a:solidFill>
                  <a:srgbClr val="FF3300"/>
                </a:solidFill>
              </a:rPr>
              <a:t>*</a:t>
            </a:r>
            <a:r>
              <a:rPr lang="cs-CZ" altLang="cs-CZ">
                <a:solidFill>
                  <a:srgbClr val="FF3300"/>
                </a:solidFill>
              </a:rPr>
              <a:t>1919):</a:t>
            </a:r>
          </a:p>
          <a:p>
            <a:pPr algn="just" eaLnBrk="1" hangingPunct="1"/>
            <a:r>
              <a:rPr lang="cs-CZ" altLang="cs-CZ"/>
              <a:t>patentoval a realizoval první počítačový tomograf</a:t>
            </a:r>
          </a:p>
          <a:p>
            <a:pPr algn="just" eaLnBrk="1" hangingPunct="1"/>
            <a:r>
              <a:rPr lang="cs-CZ" altLang="cs-CZ">
                <a:solidFill>
                  <a:srgbClr val="0000CC"/>
                </a:solidFill>
              </a:rPr>
              <a:t>1979 Nobelova cena za medicinu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Voxel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234238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388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>
                <a:solidFill>
                  <a:srgbClr val="FF3300"/>
                </a:solidFill>
              </a:rPr>
              <a:t>Analogicky k pojmu „pixel“ v rovině se vytváří elementární buňka objemu – „voxel“.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Absorpce jako signál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4580" name="Group 10"/>
          <p:cNvGrpSpPr>
            <a:grpSpLocks/>
          </p:cNvGrpSpPr>
          <p:nvPr/>
        </p:nvGrpSpPr>
        <p:grpSpPr bwMode="auto">
          <a:xfrm>
            <a:off x="3581400" y="1066800"/>
            <a:ext cx="4960938" cy="5256213"/>
            <a:chOff x="2256" y="672"/>
            <a:chExt cx="3125" cy="3311"/>
          </a:xfrm>
        </p:grpSpPr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200"/>
              <a:ext cx="2226" cy="2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4584" name="Object 8"/>
            <p:cNvGraphicFramePr>
              <a:graphicFrameLocks noChangeAspect="1"/>
            </p:cNvGraphicFramePr>
            <p:nvPr/>
          </p:nvGraphicFramePr>
          <p:xfrm>
            <a:off x="2256" y="768"/>
            <a:ext cx="1346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2" name="Equation" r:id="rId4" imgW="2374900" imgH="444500" progId="Equation.DSMT4">
                    <p:embed/>
                  </p:oleObj>
                </mc:Choice>
                <mc:Fallback>
                  <p:oleObj name="Equation" r:id="rId4" imgW="2374900" imgH="4445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768"/>
                          <a:ext cx="1346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840" y="672"/>
            <a:ext cx="1541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3" name="Equation" r:id="rId6" imgW="2717800" imgH="927100" progId="Equation.DSMT4">
                    <p:embed/>
                  </p:oleObj>
                </mc:Choice>
                <mc:Fallback>
                  <p:oleObj name="Equation" r:id="rId6" imgW="2717800" imgH="9271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672"/>
                          <a:ext cx="1541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81" name="Object 11"/>
          <p:cNvGraphicFramePr>
            <a:graphicFrameLocks noChangeAspect="1"/>
          </p:cNvGraphicFramePr>
          <p:nvPr/>
        </p:nvGraphicFramePr>
        <p:xfrm>
          <a:off x="936625" y="1295400"/>
          <a:ext cx="1965325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8" imgW="2184400" imgH="1816100" progId="Equation.DSMT4">
                  <p:embed/>
                </p:oleObj>
              </mc:Choice>
              <mc:Fallback>
                <p:oleObj name="Equation" r:id="rId8" imgW="2184400" imgH="1816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1965325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228600" y="3200400"/>
            <a:ext cx="4038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Z jednoho měření podél paprsku nelze identifikovat voxely s odlišnou absorpcí. Existuje řada variací, které vycházejí z toho, že se nejprve vytvoří plošné řezy – vrstvy (to je společné s MRI), ve kterých se rastruje – pohybuje zdrojem nebo zdrojem i detektorem.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Současný trend – paralelní detekce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5604" name="Group 55"/>
          <p:cNvGrpSpPr>
            <a:grpSpLocks/>
          </p:cNvGrpSpPr>
          <p:nvPr/>
        </p:nvGrpSpPr>
        <p:grpSpPr bwMode="auto">
          <a:xfrm>
            <a:off x="4876800" y="1828800"/>
            <a:ext cx="2667000" cy="2133600"/>
            <a:chOff x="3744" y="2304"/>
            <a:chExt cx="1680" cy="1344"/>
          </a:xfrm>
        </p:grpSpPr>
        <p:sp>
          <p:nvSpPr>
            <p:cNvPr id="25649" name="Oval 11"/>
            <p:cNvSpPr>
              <a:spLocks noChangeArrowheads="1"/>
            </p:cNvSpPr>
            <p:nvPr/>
          </p:nvSpPr>
          <p:spPr bwMode="auto">
            <a:xfrm rot="-1800000">
              <a:off x="3744" y="2400"/>
              <a:ext cx="1200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50" name="Oval 48"/>
            <p:cNvSpPr>
              <a:spLocks noChangeArrowheads="1"/>
            </p:cNvSpPr>
            <p:nvPr/>
          </p:nvSpPr>
          <p:spPr bwMode="auto">
            <a:xfrm rot="-1800000">
              <a:off x="3840" y="2496"/>
              <a:ext cx="1200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51" name="Oval 49"/>
            <p:cNvSpPr>
              <a:spLocks noChangeArrowheads="1"/>
            </p:cNvSpPr>
            <p:nvPr/>
          </p:nvSpPr>
          <p:spPr bwMode="auto">
            <a:xfrm rot="-1800000">
              <a:off x="3936" y="2592"/>
              <a:ext cx="1200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52" name="Oval 50"/>
            <p:cNvSpPr>
              <a:spLocks noChangeArrowheads="1"/>
            </p:cNvSpPr>
            <p:nvPr/>
          </p:nvSpPr>
          <p:spPr bwMode="auto">
            <a:xfrm rot="-1800000">
              <a:off x="4032" y="2688"/>
              <a:ext cx="1200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53" name="Oval 51"/>
            <p:cNvSpPr>
              <a:spLocks noChangeArrowheads="1"/>
            </p:cNvSpPr>
            <p:nvPr/>
          </p:nvSpPr>
          <p:spPr bwMode="auto">
            <a:xfrm rot="-1800000">
              <a:off x="4128" y="2784"/>
              <a:ext cx="1200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54" name="Oval 52"/>
            <p:cNvSpPr>
              <a:spLocks noChangeArrowheads="1"/>
            </p:cNvSpPr>
            <p:nvPr/>
          </p:nvSpPr>
          <p:spPr bwMode="auto">
            <a:xfrm rot="-1800000">
              <a:off x="4224" y="2880"/>
              <a:ext cx="1200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55" name="Line 53"/>
            <p:cNvSpPr>
              <a:spLocks noChangeShapeType="1"/>
            </p:cNvSpPr>
            <p:nvPr/>
          </p:nvSpPr>
          <p:spPr bwMode="auto">
            <a:xfrm flipH="1" flipV="1">
              <a:off x="4032" y="2304"/>
              <a:ext cx="1008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56" name="Line 54"/>
            <p:cNvSpPr>
              <a:spLocks noChangeShapeType="1"/>
            </p:cNvSpPr>
            <p:nvPr/>
          </p:nvSpPr>
          <p:spPr bwMode="auto">
            <a:xfrm rot="-1800000">
              <a:off x="3984" y="259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605" name="Group 70"/>
          <p:cNvGrpSpPr>
            <a:grpSpLocks/>
          </p:cNvGrpSpPr>
          <p:nvPr/>
        </p:nvGrpSpPr>
        <p:grpSpPr bwMode="auto">
          <a:xfrm>
            <a:off x="685800" y="1371600"/>
            <a:ext cx="3657600" cy="3657600"/>
            <a:chOff x="480" y="1056"/>
            <a:chExt cx="2304" cy="2304"/>
          </a:xfrm>
        </p:grpSpPr>
        <p:sp>
          <p:nvSpPr>
            <p:cNvPr id="25606" name="Oval 12"/>
            <p:cNvSpPr>
              <a:spLocks noChangeArrowheads="1"/>
            </p:cNvSpPr>
            <p:nvPr/>
          </p:nvSpPr>
          <p:spPr bwMode="auto">
            <a:xfrm>
              <a:off x="480" y="1056"/>
              <a:ext cx="2294" cy="22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07" name="Oval 13"/>
            <p:cNvSpPr>
              <a:spLocks noChangeArrowheads="1"/>
            </p:cNvSpPr>
            <p:nvPr/>
          </p:nvSpPr>
          <p:spPr bwMode="auto">
            <a:xfrm>
              <a:off x="624" y="1248"/>
              <a:ext cx="1968" cy="187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08" name="Line 14"/>
            <p:cNvSpPr>
              <a:spLocks noChangeShapeType="1"/>
            </p:cNvSpPr>
            <p:nvPr/>
          </p:nvSpPr>
          <p:spPr bwMode="auto">
            <a:xfrm>
              <a:off x="1584" y="10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09" name="Line 15"/>
            <p:cNvSpPr>
              <a:spLocks noChangeShapeType="1"/>
            </p:cNvSpPr>
            <p:nvPr/>
          </p:nvSpPr>
          <p:spPr bwMode="auto">
            <a:xfrm>
              <a:off x="1584" y="31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0" name="Line 16"/>
            <p:cNvSpPr>
              <a:spLocks noChangeShapeType="1"/>
            </p:cNvSpPr>
            <p:nvPr/>
          </p:nvSpPr>
          <p:spPr bwMode="auto">
            <a:xfrm>
              <a:off x="480" y="21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1" name="Line 17"/>
            <p:cNvSpPr>
              <a:spLocks noChangeShapeType="1"/>
            </p:cNvSpPr>
            <p:nvPr/>
          </p:nvSpPr>
          <p:spPr bwMode="auto">
            <a:xfrm>
              <a:off x="2592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2" name="Line 18"/>
            <p:cNvSpPr>
              <a:spLocks noChangeShapeType="1"/>
            </p:cNvSpPr>
            <p:nvPr/>
          </p:nvSpPr>
          <p:spPr bwMode="auto">
            <a:xfrm flipV="1">
              <a:off x="2304" y="139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3" name="Line 19"/>
            <p:cNvSpPr>
              <a:spLocks noChangeShapeType="1"/>
            </p:cNvSpPr>
            <p:nvPr/>
          </p:nvSpPr>
          <p:spPr bwMode="auto">
            <a:xfrm flipH="1">
              <a:off x="864" y="28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4" name="Line 20"/>
            <p:cNvSpPr>
              <a:spLocks noChangeShapeType="1"/>
            </p:cNvSpPr>
            <p:nvPr/>
          </p:nvSpPr>
          <p:spPr bwMode="auto">
            <a:xfrm>
              <a:off x="2256" y="28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5" name="Line 22"/>
            <p:cNvSpPr>
              <a:spLocks noChangeShapeType="1"/>
            </p:cNvSpPr>
            <p:nvPr/>
          </p:nvSpPr>
          <p:spPr bwMode="auto">
            <a:xfrm flipH="1" flipV="1">
              <a:off x="768" y="139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6" name="Line 23"/>
            <p:cNvSpPr>
              <a:spLocks noChangeShapeType="1"/>
            </p:cNvSpPr>
            <p:nvPr/>
          </p:nvSpPr>
          <p:spPr bwMode="auto">
            <a:xfrm flipH="1">
              <a:off x="1152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7" name="Line 24"/>
            <p:cNvSpPr>
              <a:spLocks noChangeShapeType="1"/>
            </p:cNvSpPr>
            <p:nvPr/>
          </p:nvSpPr>
          <p:spPr bwMode="auto">
            <a:xfrm>
              <a:off x="1920" y="307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8" name="Line 26"/>
            <p:cNvSpPr>
              <a:spLocks noChangeShapeType="1"/>
            </p:cNvSpPr>
            <p:nvPr/>
          </p:nvSpPr>
          <p:spPr bwMode="auto">
            <a:xfrm>
              <a:off x="2448" y="26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9" name="Line 27"/>
            <p:cNvSpPr>
              <a:spLocks noChangeShapeType="1"/>
            </p:cNvSpPr>
            <p:nvPr/>
          </p:nvSpPr>
          <p:spPr bwMode="auto">
            <a:xfrm flipH="1">
              <a:off x="576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0" name="Line 28"/>
            <p:cNvSpPr>
              <a:spLocks noChangeShapeType="1"/>
            </p:cNvSpPr>
            <p:nvPr/>
          </p:nvSpPr>
          <p:spPr bwMode="auto">
            <a:xfrm flipH="1" flipV="1">
              <a:off x="576" y="17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1" name="Line 29"/>
            <p:cNvSpPr>
              <a:spLocks noChangeShapeType="1"/>
            </p:cNvSpPr>
            <p:nvPr/>
          </p:nvSpPr>
          <p:spPr bwMode="auto">
            <a:xfrm flipH="1" flipV="1">
              <a:off x="1104" y="115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2" name="Line 30"/>
            <p:cNvSpPr>
              <a:spLocks noChangeShapeType="1"/>
            </p:cNvSpPr>
            <p:nvPr/>
          </p:nvSpPr>
          <p:spPr bwMode="auto">
            <a:xfrm flipH="1">
              <a:off x="2016" y="115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3" name="Line 31"/>
            <p:cNvSpPr>
              <a:spLocks noChangeShapeType="1"/>
            </p:cNvSpPr>
            <p:nvPr/>
          </p:nvSpPr>
          <p:spPr bwMode="auto">
            <a:xfrm flipH="1">
              <a:off x="2496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4" name="Line 32"/>
            <p:cNvSpPr>
              <a:spLocks noChangeShapeType="1"/>
            </p:cNvSpPr>
            <p:nvPr/>
          </p:nvSpPr>
          <p:spPr bwMode="auto">
            <a:xfrm>
              <a:off x="1776" y="31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5" name="Line 33"/>
            <p:cNvSpPr>
              <a:spLocks noChangeShapeType="1"/>
            </p:cNvSpPr>
            <p:nvPr/>
          </p:nvSpPr>
          <p:spPr bwMode="auto">
            <a:xfrm>
              <a:off x="2064" y="302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6" name="Line 34"/>
            <p:cNvSpPr>
              <a:spLocks noChangeShapeType="1"/>
            </p:cNvSpPr>
            <p:nvPr/>
          </p:nvSpPr>
          <p:spPr bwMode="auto">
            <a:xfrm>
              <a:off x="2352" y="27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7" name="Line 35"/>
            <p:cNvSpPr>
              <a:spLocks noChangeShapeType="1"/>
            </p:cNvSpPr>
            <p:nvPr/>
          </p:nvSpPr>
          <p:spPr bwMode="auto">
            <a:xfrm>
              <a:off x="2544" y="24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8" name="Line 36"/>
            <p:cNvSpPr>
              <a:spLocks noChangeShapeType="1"/>
            </p:cNvSpPr>
            <p:nvPr/>
          </p:nvSpPr>
          <p:spPr bwMode="auto">
            <a:xfrm flipV="1">
              <a:off x="2592" y="196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9" name="Line 37"/>
            <p:cNvSpPr>
              <a:spLocks noChangeShapeType="1"/>
            </p:cNvSpPr>
            <p:nvPr/>
          </p:nvSpPr>
          <p:spPr bwMode="auto">
            <a:xfrm flipV="1">
              <a:off x="2448" y="158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0" name="Line 38"/>
            <p:cNvSpPr>
              <a:spLocks noChangeShapeType="1"/>
            </p:cNvSpPr>
            <p:nvPr/>
          </p:nvSpPr>
          <p:spPr bwMode="auto">
            <a:xfrm flipV="1">
              <a:off x="2160" y="12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1" name="Line 39"/>
            <p:cNvSpPr>
              <a:spLocks noChangeShapeType="1"/>
            </p:cNvSpPr>
            <p:nvPr/>
          </p:nvSpPr>
          <p:spPr bwMode="auto">
            <a:xfrm flipH="1">
              <a:off x="1776" y="110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2" name="Line 40"/>
            <p:cNvSpPr>
              <a:spLocks noChangeShapeType="1"/>
            </p:cNvSpPr>
            <p:nvPr/>
          </p:nvSpPr>
          <p:spPr bwMode="auto">
            <a:xfrm>
              <a:off x="1296" y="110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3" name="Line 41"/>
            <p:cNvSpPr>
              <a:spLocks noChangeShapeType="1"/>
            </p:cNvSpPr>
            <p:nvPr/>
          </p:nvSpPr>
          <p:spPr bwMode="auto">
            <a:xfrm>
              <a:off x="912" y="12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4" name="Line 42"/>
            <p:cNvSpPr>
              <a:spLocks noChangeShapeType="1"/>
            </p:cNvSpPr>
            <p:nvPr/>
          </p:nvSpPr>
          <p:spPr bwMode="auto">
            <a:xfrm>
              <a:off x="672" y="15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5" name="Line 43"/>
            <p:cNvSpPr>
              <a:spLocks noChangeShapeType="1"/>
            </p:cNvSpPr>
            <p:nvPr/>
          </p:nvSpPr>
          <p:spPr bwMode="auto">
            <a:xfrm>
              <a:off x="528" y="192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6" name="Line 44"/>
            <p:cNvSpPr>
              <a:spLocks noChangeShapeType="1"/>
            </p:cNvSpPr>
            <p:nvPr/>
          </p:nvSpPr>
          <p:spPr bwMode="auto">
            <a:xfrm flipV="1">
              <a:off x="480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7" name="Line 45"/>
            <p:cNvSpPr>
              <a:spLocks noChangeShapeType="1"/>
            </p:cNvSpPr>
            <p:nvPr/>
          </p:nvSpPr>
          <p:spPr bwMode="auto">
            <a:xfrm flipV="1">
              <a:off x="672" y="278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8" name="Line 46"/>
            <p:cNvSpPr>
              <a:spLocks noChangeShapeType="1"/>
            </p:cNvSpPr>
            <p:nvPr/>
          </p:nvSpPr>
          <p:spPr bwMode="auto">
            <a:xfrm flipV="1">
              <a:off x="960" y="297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9" name="Line 47"/>
            <p:cNvSpPr>
              <a:spLocks noChangeShapeType="1"/>
            </p:cNvSpPr>
            <p:nvPr/>
          </p:nvSpPr>
          <p:spPr bwMode="auto">
            <a:xfrm flipV="1">
              <a:off x="1392" y="312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25640" name="AutoShape 61"/>
            <p:cNvCxnSpPr>
              <a:cxnSpLocks noChangeShapeType="1"/>
            </p:cNvCxnSpPr>
            <p:nvPr/>
          </p:nvCxnSpPr>
          <p:spPr bwMode="auto">
            <a:xfrm rot="5400000" flipV="1">
              <a:off x="1655" y="1225"/>
              <a:ext cx="1" cy="336"/>
            </a:xfrm>
            <a:prstGeom prst="curvedConnector5">
              <a:avLst>
                <a:gd name="adj1" fmla="val -700005"/>
                <a:gd name="adj2" fmla="val -7144"/>
                <a:gd name="adj3" fmla="val -91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41" name="AutoShape 62"/>
            <p:cNvSpPr>
              <a:spLocks noChangeArrowheads="1"/>
            </p:cNvSpPr>
            <p:nvPr/>
          </p:nvSpPr>
          <p:spPr bwMode="auto">
            <a:xfrm>
              <a:off x="1536" y="1344"/>
              <a:ext cx="144" cy="144"/>
            </a:xfrm>
            <a:prstGeom prst="ca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642" name="Line 63"/>
            <p:cNvSpPr>
              <a:spLocks noChangeShapeType="1"/>
            </p:cNvSpPr>
            <p:nvPr/>
          </p:nvSpPr>
          <p:spPr bwMode="auto">
            <a:xfrm>
              <a:off x="1584" y="1440"/>
              <a:ext cx="96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3" name="Line 64"/>
            <p:cNvSpPr>
              <a:spLocks noChangeShapeType="1"/>
            </p:cNvSpPr>
            <p:nvPr/>
          </p:nvSpPr>
          <p:spPr bwMode="auto">
            <a:xfrm>
              <a:off x="1584" y="1440"/>
              <a:ext cx="24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4" name="Line 65"/>
            <p:cNvSpPr>
              <a:spLocks noChangeShapeType="1"/>
            </p:cNvSpPr>
            <p:nvPr/>
          </p:nvSpPr>
          <p:spPr bwMode="auto">
            <a:xfrm>
              <a:off x="1584" y="1536"/>
              <a:ext cx="384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5" name="Line 66"/>
            <p:cNvSpPr>
              <a:spLocks noChangeShapeType="1"/>
            </p:cNvSpPr>
            <p:nvPr/>
          </p:nvSpPr>
          <p:spPr bwMode="auto">
            <a:xfrm flipH="1">
              <a:off x="1536" y="1488"/>
              <a:ext cx="48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6" name="Line 67"/>
            <p:cNvSpPr>
              <a:spLocks noChangeShapeType="1"/>
            </p:cNvSpPr>
            <p:nvPr/>
          </p:nvSpPr>
          <p:spPr bwMode="auto">
            <a:xfrm flipH="1">
              <a:off x="1344" y="1488"/>
              <a:ext cx="24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7" name="Line 68"/>
            <p:cNvSpPr>
              <a:spLocks noChangeShapeType="1"/>
            </p:cNvSpPr>
            <p:nvPr/>
          </p:nvSpPr>
          <p:spPr bwMode="auto">
            <a:xfrm flipH="1">
              <a:off x="1200" y="1488"/>
              <a:ext cx="384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48" name="Oval 69"/>
            <p:cNvSpPr>
              <a:spLocks noChangeArrowheads="1"/>
            </p:cNvSpPr>
            <p:nvPr/>
          </p:nvSpPr>
          <p:spPr bwMode="auto">
            <a:xfrm>
              <a:off x="1296" y="2064"/>
              <a:ext cx="624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Klasický tomograf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6628" name="Group 78"/>
          <p:cNvGrpSpPr>
            <a:grpSpLocks/>
          </p:cNvGrpSpPr>
          <p:nvPr/>
        </p:nvGrpSpPr>
        <p:grpSpPr bwMode="auto">
          <a:xfrm>
            <a:off x="914400" y="1219200"/>
            <a:ext cx="4648200" cy="4724400"/>
            <a:chOff x="1200" y="768"/>
            <a:chExt cx="2928" cy="2976"/>
          </a:xfrm>
        </p:grpSpPr>
        <p:sp>
          <p:nvSpPr>
            <p:cNvPr id="26637" name="Oval 77"/>
            <p:cNvSpPr>
              <a:spLocks noChangeArrowheads="1"/>
            </p:cNvSpPr>
            <p:nvPr/>
          </p:nvSpPr>
          <p:spPr bwMode="auto">
            <a:xfrm>
              <a:off x="1632" y="1680"/>
              <a:ext cx="2112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8" name="Oval 57"/>
            <p:cNvSpPr>
              <a:spLocks noChangeArrowheads="1"/>
            </p:cNvSpPr>
            <p:nvPr/>
          </p:nvSpPr>
          <p:spPr bwMode="auto">
            <a:xfrm>
              <a:off x="1296" y="912"/>
              <a:ext cx="2732" cy="27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9" name="Rectangle 58"/>
            <p:cNvSpPr>
              <a:spLocks noChangeArrowheads="1"/>
            </p:cNvSpPr>
            <p:nvPr/>
          </p:nvSpPr>
          <p:spPr bwMode="auto">
            <a:xfrm>
              <a:off x="1536" y="1104"/>
              <a:ext cx="384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0" name="Rectangle 59"/>
            <p:cNvSpPr>
              <a:spLocks noChangeArrowheads="1"/>
            </p:cNvSpPr>
            <p:nvPr/>
          </p:nvSpPr>
          <p:spPr bwMode="auto">
            <a:xfrm>
              <a:off x="1536" y="2976"/>
              <a:ext cx="384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1" name="Rectangle 60"/>
            <p:cNvSpPr>
              <a:spLocks noChangeArrowheads="1"/>
            </p:cNvSpPr>
            <p:nvPr/>
          </p:nvSpPr>
          <p:spPr bwMode="auto">
            <a:xfrm>
              <a:off x="3360" y="1104"/>
              <a:ext cx="384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2" name="Rectangle 61"/>
            <p:cNvSpPr>
              <a:spLocks noChangeArrowheads="1"/>
            </p:cNvSpPr>
            <p:nvPr/>
          </p:nvSpPr>
          <p:spPr bwMode="auto">
            <a:xfrm>
              <a:off x="3408" y="2976"/>
              <a:ext cx="384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3" name="Rectangle 62"/>
            <p:cNvSpPr>
              <a:spLocks noChangeArrowheads="1"/>
            </p:cNvSpPr>
            <p:nvPr/>
          </p:nvSpPr>
          <p:spPr bwMode="auto">
            <a:xfrm rot="2700000">
              <a:off x="2544" y="816"/>
              <a:ext cx="384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4" name="Rectangle 64"/>
            <p:cNvSpPr>
              <a:spLocks noChangeArrowheads="1"/>
            </p:cNvSpPr>
            <p:nvPr/>
          </p:nvSpPr>
          <p:spPr bwMode="auto">
            <a:xfrm rot="2700000">
              <a:off x="1152" y="2256"/>
              <a:ext cx="384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5" name="Rectangle 65"/>
            <p:cNvSpPr>
              <a:spLocks noChangeArrowheads="1"/>
            </p:cNvSpPr>
            <p:nvPr/>
          </p:nvSpPr>
          <p:spPr bwMode="auto">
            <a:xfrm rot="2700000">
              <a:off x="3792" y="2112"/>
              <a:ext cx="384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6" name="Rectangle 66"/>
            <p:cNvSpPr>
              <a:spLocks noChangeArrowheads="1"/>
            </p:cNvSpPr>
            <p:nvPr/>
          </p:nvSpPr>
          <p:spPr bwMode="auto">
            <a:xfrm rot="2700000">
              <a:off x="2496" y="3408"/>
              <a:ext cx="384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7" name="AutoShape 68"/>
            <p:cNvSpPr>
              <a:spLocks noChangeArrowheads="1"/>
            </p:cNvSpPr>
            <p:nvPr/>
          </p:nvSpPr>
          <p:spPr bwMode="auto">
            <a:xfrm rot="-1200000">
              <a:off x="2112" y="912"/>
              <a:ext cx="192" cy="144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8" name="Line 69"/>
            <p:cNvSpPr>
              <a:spLocks noChangeShapeType="1"/>
            </p:cNvSpPr>
            <p:nvPr/>
          </p:nvSpPr>
          <p:spPr bwMode="auto">
            <a:xfrm>
              <a:off x="1728" y="1392"/>
              <a:ext cx="0" cy="15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49" name="Line 70"/>
            <p:cNvSpPr>
              <a:spLocks noChangeShapeType="1"/>
            </p:cNvSpPr>
            <p:nvPr/>
          </p:nvSpPr>
          <p:spPr bwMode="auto">
            <a:xfrm>
              <a:off x="3552" y="1392"/>
              <a:ext cx="0" cy="15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50" name="Line 71"/>
            <p:cNvSpPr>
              <a:spLocks noChangeShapeType="1"/>
            </p:cNvSpPr>
            <p:nvPr/>
          </p:nvSpPr>
          <p:spPr bwMode="auto">
            <a:xfrm flipH="1">
              <a:off x="2784" y="2352"/>
              <a:ext cx="1104" cy="110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51" name="Line 72"/>
            <p:cNvSpPr>
              <a:spLocks noChangeShapeType="1"/>
            </p:cNvSpPr>
            <p:nvPr/>
          </p:nvSpPr>
          <p:spPr bwMode="auto">
            <a:xfrm flipH="1">
              <a:off x="1440" y="1056"/>
              <a:ext cx="1248" cy="1248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52" name="Line 73"/>
            <p:cNvSpPr>
              <a:spLocks noChangeShapeType="1"/>
            </p:cNvSpPr>
            <p:nvPr/>
          </p:nvSpPr>
          <p:spPr bwMode="auto">
            <a:xfrm>
              <a:off x="1488" y="2544"/>
              <a:ext cx="1056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53" name="Line 74"/>
            <p:cNvSpPr>
              <a:spLocks noChangeShapeType="1"/>
            </p:cNvSpPr>
            <p:nvPr/>
          </p:nvSpPr>
          <p:spPr bwMode="auto">
            <a:xfrm>
              <a:off x="2832" y="1056"/>
              <a:ext cx="1008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54" name="Line 75"/>
            <p:cNvSpPr>
              <a:spLocks noChangeShapeType="1"/>
            </p:cNvSpPr>
            <p:nvPr/>
          </p:nvSpPr>
          <p:spPr bwMode="auto">
            <a:xfrm>
              <a:off x="1920" y="124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55" name="Line 76"/>
            <p:cNvSpPr>
              <a:spLocks noChangeShapeType="1"/>
            </p:cNvSpPr>
            <p:nvPr/>
          </p:nvSpPr>
          <p:spPr bwMode="auto">
            <a:xfrm>
              <a:off x="1920" y="312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629" name="Group 86"/>
          <p:cNvGrpSpPr>
            <a:grpSpLocks/>
          </p:cNvGrpSpPr>
          <p:nvPr/>
        </p:nvGrpSpPr>
        <p:grpSpPr bwMode="auto">
          <a:xfrm>
            <a:off x="6400800" y="1295400"/>
            <a:ext cx="1357313" cy="3124200"/>
            <a:chOff x="3926" y="816"/>
            <a:chExt cx="855" cy="1968"/>
          </a:xfrm>
        </p:grpSpPr>
        <p:sp>
          <p:nvSpPr>
            <p:cNvPr id="26630" name="Line 79"/>
            <p:cNvSpPr>
              <a:spLocks noChangeShapeType="1"/>
            </p:cNvSpPr>
            <p:nvPr/>
          </p:nvSpPr>
          <p:spPr bwMode="auto">
            <a:xfrm>
              <a:off x="3984" y="1296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1" name="Line 80"/>
            <p:cNvSpPr>
              <a:spLocks noChangeShapeType="1"/>
            </p:cNvSpPr>
            <p:nvPr/>
          </p:nvSpPr>
          <p:spPr bwMode="auto">
            <a:xfrm>
              <a:off x="3984" y="1440"/>
              <a:ext cx="76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2" name="Text Box 81"/>
            <p:cNvSpPr txBox="1">
              <a:spLocks noChangeArrowheads="1"/>
            </p:cNvSpPr>
            <p:nvPr/>
          </p:nvSpPr>
          <p:spPr bwMode="auto">
            <a:xfrm>
              <a:off x="3936" y="816"/>
              <a:ext cx="8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rtg záření</a:t>
              </a:r>
            </a:p>
          </p:txBody>
        </p:sp>
        <p:sp>
          <p:nvSpPr>
            <p:cNvPr id="26633" name="Line 82"/>
            <p:cNvSpPr>
              <a:spLocks noChangeShapeType="1"/>
            </p:cNvSpPr>
            <p:nvPr/>
          </p:nvSpPr>
          <p:spPr bwMode="auto">
            <a:xfrm>
              <a:off x="3984" y="211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4" name="Text Box 83"/>
            <p:cNvSpPr txBox="1">
              <a:spLocks noChangeArrowheads="1"/>
            </p:cNvSpPr>
            <p:nvPr/>
          </p:nvSpPr>
          <p:spPr bwMode="auto">
            <a:xfrm>
              <a:off x="3926" y="1610"/>
              <a:ext cx="7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translace</a:t>
              </a:r>
            </a:p>
          </p:txBody>
        </p:sp>
        <p:sp>
          <p:nvSpPr>
            <p:cNvPr id="26635" name="AutoShape 84"/>
            <p:cNvSpPr>
              <a:spLocks noChangeArrowheads="1"/>
            </p:cNvSpPr>
            <p:nvPr/>
          </p:nvSpPr>
          <p:spPr bwMode="auto">
            <a:xfrm>
              <a:off x="4080" y="2640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6" name="Text Box 85"/>
            <p:cNvSpPr txBox="1">
              <a:spLocks noChangeArrowheads="1"/>
            </p:cNvSpPr>
            <p:nvPr/>
          </p:nvSpPr>
          <p:spPr bwMode="auto">
            <a:xfrm>
              <a:off x="3974" y="2234"/>
              <a:ext cx="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rotace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Měření v klasickém tomografu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7652" name="Group 76"/>
          <p:cNvGrpSpPr>
            <a:grpSpLocks/>
          </p:cNvGrpSpPr>
          <p:nvPr/>
        </p:nvGrpSpPr>
        <p:grpSpPr bwMode="auto">
          <a:xfrm>
            <a:off x="152400" y="1219200"/>
            <a:ext cx="6765925" cy="5649913"/>
            <a:chOff x="96" y="768"/>
            <a:chExt cx="4262" cy="3559"/>
          </a:xfrm>
        </p:grpSpPr>
        <p:sp>
          <p:nvSpPr>
            <p:cNvPr id="27653" name="AutoShape 44"/>
            <p:cNvSpPr>
              <a:spLocks noChangeArrowheads="1"/>
            </p:cNvSpPr>
            <p:nvPr/>
          </p:nvSpPr>
          <p:spPr bwMode="auto">
            <a:xfrm rot="-600000">
              <a:off x="804" y="2754"/>
              <a:ext cx="2736" cy="1152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7654" name="Line 32"/>
            <p:cNvSpPr>
              <a:spLocks noChangeShapeType="1"/>
            </p:cNvSpPr>
            <p:nvPr/>
          </p:nvSpPr>
          <p:spPr bwMode="auto">
            <a:xfrm>
              <a:off x="1575" y="3700"/>
              <a:ext cx="27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55" name="Line 33"/>
            <p:cNvSpPr>
              <a:spLocks noChangeShapeType="1"/>
            </p:cNvSpPr>
            <p:nvPr/>
          </p:nvSpPr>
          <p:spPr bwMode="auto">
            <a:xfrm flipV="1">
              <a:off x="1911" y="2068"/>
              <a:ext cx="1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56" name="Line 34"/>
            <p:cNvSpPr>
              <a:spLocks noChangeShapeType="1"/>
            </p:cNvSpPr>
            <p:nvPr/>
          </p:nvSpPr>
          <p:spPr bwMode="auto">
            <a:xfrm rot="-1800000">
              <a:off x="1431" y="3172"/>
              <a:ext cx="27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57" name="Line 35"/>
            <p:cNvSpPr>
              <a:spLocks noChangeShapeType="1"/>
            </p:cNvSpPr>
            <p:nvPr/>
          </p:nvSpPr>
          <p:spPr bwMode="auto">
            <a:xfrm rot="19800000" flipV="1">
              <a:off x="96" y="1896"/>
              <a:ext cx="340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58" name="Line 36"/>
            <p:cNvSpPr>
              <a:spLocks noChangeShapeType="1"/>
            </p:cNvSpPr>
            <p:nvPr/>
          </p:nvSpPr>
          <p:spPr bwMode="auto">
            <a:xfrm rot="-7200000">
              <a:off x="75" y="2934"/>
              <a:ext cx="27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59" name="Line 37"/>
            <p:cNvSpPr>
              <a:spLocks noChangeShapeType="1"/>
            </p:cNvSpPr>
            <p:nvPr/>
          </p:nvSpPr>
          <p:spPr bwMode="auto">
            <a:xfrm rot="-7200000">
              <a:off x="843" y="2375"/>
              <a:ext cx="30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60" name="Line 38"/>
            <p:cNvSpPr>
              <a:spLocks noChangeShapeType="1"/>
            </p:cNvSpPr>
            <p:nvPr/>
          </p:nvSpPr>
          <p:spPr bwMode="auto">
            <a:xfrm rot="-7200000">
              <a:off x="1311" y="2343"/>
              <a:ext cx="292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61" name="Arc 39"/>
            <p:cNvSpPr>
              <a:spLocks/>
            </p:cNvSpPr>
            <p:nvPr/>
          </p:nvSpPr>
          <p:spPr bwMode="auto">
            <a:xfrm>
              <a:off x="2482" y="3369"/>
              <a:ext cx="290" cy="384"/>
            </a:xfrm>
            <a:custGeom>
              <a:avLst/>
              <a:gdLst>
                <a:gd name="T0" fmla="*/ 0 w 21766"/>
                <a:gd name="T1" fmla="*/ 0 h 21600"/>
                <a:gd name="T2" fmla="*/ 290 w 21766"/>
                <a:gd name="T3" fmla="*/ 327 h 21600"/>
                <a:gd name="T4" fmla="*/ 5 w 21766"/>
                <a:gd name="T5" fmla="*/ 38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66" h="21600" fill="none" extrusionOk="0">
                  <a:moveTo>
                    <a:pt x="-1" y="3"/>
                  </a:moveTo>
                  <a:cubicBezTo>
                    <a:pt x="134" y="1"/>
                    <a:pt x="268" y="-1"/>
                    <a:pt x="403" y="0"/>
                  </a:cubicBezTo>
                  <a:cubicBezTo>
                    <a:pt x="11098" y="0"/>
                    <a:pt x="20183" y="7827"/>
                    <a:pt x="21765" y="18406"/>
                  </a:cubicBezTo>
                </a:path>
                <a:path w="21766" h="21600" stroke="0" extrusionOk="0">
                  <a:moveTo>
                    <a:pt x="-1" y="3"/>
                  </a:moveTo>
                  <a:cubicBezTo>
                    <a:pt x="134" y="1"/>
                    <a:pt x="268" y="-1"/>
                    <a:pt x="403" y="0"/>
                  </a:cubicBezTo>
                  <a:cubicBezTo>
                    <a:pt x="11098" y="0"/>
                    <a:pt x="20183" y="7827"/>
                    <a:pt x="21765" y="18406"/>
                  </a:cubicBezTo>
                  <a:lnTo>
                    <a:pt x="403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62" name="Text Box 40"/>
            <p:cNvSpPr txBox="1">
              <a:spLocks noChangeArrowheads="1"/>
            </p:cNvSpPr>
            <p:nvPr/>
          </p:nvSpPr>
          <p:spPr bwMode="auto">
            <a:xfrm>
              <a:off x="4157" y="329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27663" name="Text Box 41"/>
            <p:cNvSpPr txBox="1">
              <a:spLocks noChangeArrowheads="1"/>
            </p:cNvSpPr>
            <p:nvPr/>
          </p:nvSpPr>
          <p:spPr bwMode="auto">
            <a:xfrm>
              <a:off x="1623" y="216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27664" name="Text Box 42"/>
            <p:cNvSpPr txBox="1">
              <a:spLocks noChangeArrowheads="1"/>
            </p:cNvSpPr>
            <p:nvPr/>
          </p:nvSpPr>
          <p:spPr bwMode="auto">
            <a:xfrm rot="-1800000">
              <a:off x="3662" y="2253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sp>
          <p:nvSpPr>
            <p:cNvPr id="27665" name="Text Box 43"/>
            <p:cNvSpPr txBox="1">
              <a:spLocks noChangeArrowheads="1"/>
            </p:cNvSpPr>
            <p:nvPr/>
          </p:nvSpPr>
          <p:spPr bwMode="auto">
            <a:xfrm>
              <a:off x="2391" y="3412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θ</a:t>
              </a:r>
              <a:endParaRPr lang="cs-CZ" altLang="cs-CZ"/>
            </a:p>
          </p:txBody>
        </p:sp>
        <p:sp>
          <p:nvSpPr>
            <p:cNvPr id="27666" name="Text Box 45"/>
            <p:cNvSpPr txBox="1">
              <a:spLocks noChangeArrowheads="1"/>
            </p:cNvSpPr>
            <p:nvPr/>
          </p:nvSpPr>
          <p:spPr bwMode="auto">
            <a:xfrm>
              <a:off x="2103" y="2884"/>
              <a:ext cx="5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 i="1"/>
                <a:t>x</a:t>
              </a:r>
              <a:r>
                <a:rPr lang="cs-CZ" altLang="cs-CZ"/>
                <a:t>,</a:t>
              </a:r>
              <a:r>
                <a:rPr lang="cs-CZ" altLang="cs-CZ" i="1"/>
                <a:t>y</a:t>
              </a:r>
              <a:r>
                <a:rPr lang="cs-CZ" altLang="cs-CZ"/>
                <a:t>)</a:t>
              </a:r>
            </a:p>
          </p:txBody>
        </p:sp>
        <p:sp>
          <p:nvSpPr>
            <p:cNvPr id="27667" name="Freeform 46"/>
            <p:cNvSpPr>
              <a:spLocks/>
            </p:cNvSpPr>
            <p:nvPr/>
          </p:nvSpPr>
          <p:spPr bwMode="auto">
            <a:xfrm>
              <a:off x="327" y="964"/>
              <a:ext cx="2448" cy="1936"/>
            </a:xfrm>
            <a:custGeom>
              <a:avLst/>
              <a:gdLst>
                <a:gd name="T0" fmla="*/ 2448 w 2512"/>
                <a:gd name="T1" fmla="*/ 355 h 1920"/>
                <a:gd name="T2" fmla="*/ 2167 w 2512"/>
                <a:gd name="T3" fmla="*/ 161 h 1920"/>
                <a:gd name="T4" fmla="*/ 811 w 2512"/>
                <a:gd name="T5" fmla="*/ 258 h 1920"/>
                <a:gd name="T6" fmla="*/ 109 w 2512"/>
                <a:gd name="T7" fmla="*/ 1710 h 1920"/>
                <a:gd name="T8" fmla="*/ 156 w 2512"/>
                <a:gd name="T9" fmla="*/ 1613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2" h="1920">
                  <a:moveTo>
                    <a:pt x="2512" y="352"/>
                  </a:moveTo>
                  <a:cubicBezTo>
                    <a:pt x="2508" y="264"/>
                    <a:pt x="2504" y="176"/>
                    <a:pt x="2224" y="160"/>
                  </a:cubicBezTo>
                  <a:cubicBezTo>
                    <a:pt x="1944" y="144"/>
                    <a:pt x="1184" y="0"/>
                    <a:pt x="832" y="256"/>
                  </a:cubicBezTo>
                  <a:cubicBezTo>
                    <a:pt x="480" y="512"/>
                    <a:pt x="224" y="1472"/>
                    <a:pt x="112" y="1696"/>
                  </a:cubicBezTo>
                  <a:cubicBezTo>
                    <a:pt x="0" y="1920"/>
                    <a:pt x="80" y="1760"/>
                    <a:pt x="160" y="1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68" name="Text Box 47"/>
            <p:cNvSpPr txBox="1">
              <a:spLocks noChangeArrowheads="1"/>
            </p:cNvSpPr>
            <p:nvPr/>
          </p:nvSpPr>
          <p:spPr bwMode="auto">
            <a:xfrm>
              <a:off x="519" y="1108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/>
                <a:t>)</a:t>
              </a:r>
            </a:p>
          </p:txBody>
        </p:sp>
        <p:sp>
          <p:nvSpPr>
            <p:cNvPr id="27669" name="Text Box 48"/>
            <p:cNvSpPr txBox="1">
              <a:spLocks noChangeArrowheads="1"/>
            </p:cNvSpPr>
            <p:nvPr/>
          </p:nvSpPr>
          <p:spPr bwMode="auto">
            <a:xfrm rot="-1800000">
              <a:off x="3055" y="261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  <a:r>
                <a:rPr lang="cs-CZ" altLang="cs-CZ" baseline="-25000"/>
                <a:t>2</a:t>
              </a:r>
            </a:p>
          </p:txBody>
        </p:sp>
        <p:sp>
          <p:nvSpPr>
            <p:cNvPr id="27670" name="Text Box 49"/>
            <p:cNvSpPr txBox="1">
              <a:spLocks noChangeArrowheads="1"/>
            </p:cNvSpPr>
            <p:nvPr/>
          </p:nvSpPr>
          <p:spPr bwMode="auto">
            <a:xfrm rot="-1800000">
              <a:off x="2679" y="2836"/>
              <a:ext cx="2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  <a:r>
                <a:rPr lang="cs-CZ" altLang="cs-CZ" baseline="-25000"/>
                <a:t>1</a:t>
              </a:r>
            </a:p>
          </p:txBody>
        </p:sp>
        <p:sp>
          <p:nvSpPr>
            <p:cNvPr id="27671" name="Text Box 50"/>
            <p:cNvSpPr txBox="1">
              <a:spLocks noChangeArrowheads="1"/>
            </p:cNvSpPr>
            <p:nvPr/>
          </p:nvSpPr>
          <p:spPr bwMode="auto">
            <a:xfrm>
              <a:off x="1104" y="768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 baseline="-25000"/>
                <a:t>1</a:t>
              </a:r>
              <a:r>
                <a:rPr lang="cs-CZ" altLang="cs-CZ"/>
                <a:t>)</a:t>
              </a:r>
            </a:p>
          </p:txBody>
        </p:sp>
        <p:sp>
          <p:nvSpPr>
            <p:cNvPr id="27672" name="Text Box 51"/>
            <p:cNvSpPr txBox="1">
              <a:spLocks noChangeArrowheads="1"/>
            </p:cNvSpPr>
            <p:nvPr/>
          </p:nvSpPr>
          <p:spPr bwMode="auto">
            <a:xfrm>
              <a:off x="1968" y="816"/>
              <a:ext cx="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F</a:t>
              </a:r>
              <a:r>
                <a:rPr lang="cs-CZ" altLang="cs-CZ"/>
                <a:t>(</a:t>
              </a:r>
              <a:r>
                <a:rPr lang="cs-CZ" altLang="cs-CZ">
                  <a:cs typeface="Times New Roman" pitchFamily="18" charset="0"/>
                </a:rPr>
                <a:t>θ</a:t>
              </a:r>
              <a:r>
                <a:rPr lang="cs-CZ" altLang="cs-CZ"/>
                <a:t>,</a:t>
              </a:r>
              <a:r>
                <a:rPr lang="cs-CZ" altLang="cs-CZ" i="1"/>
                <a:t>t</a:t>
              </a:r>
              <a:r>
                <a:rPr lang="cs-CZ" altLang="cs-CZ" baseline="-25000"/>
                <a:t>2</a:t>
              </a:r>
              <a:r>
                <a:rPr lang="cs-CZ" altLang="cs-CZ"/>
                <a:t>)</a:t>
              </a:r>
            </a:p>
          </p:txBody>
        </p:sp>
        <p:sp>
          <p:nvSpPr>
            <p:cNvPr id="27673" name="Text Box 75"/>
            <p:cNvSpPr txBox="1">
              <a:spLocks noChangeArrowheads="1"/>
            </p:cNvSpPr>
            <p:nvPr/>
          </p:nvSpPr>
          <p:spPr bwMode="auto">
            <a:xfrm rot="-1800000">
              <a:off x="816" y="1632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>
                  <a:cs typeface="Times New Roman" pitchFamily="18" charset="0"/>
                </a:rPr>
                <a:t>τ</a:t>
              </a:r>
              <a:endParaRPr lang="cs-CZ" altLang="cs-CZ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Radonova transformace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76" name="Text Box 25"/>
          <p:cNvSpPr txBox="1">
            <a:spLocks noChangeArrowheads="1"/>
          </p:cNvSpPr>
          <p:nvPr/>
        </p:nvSpPr>
        <p:spPr bwMode="auto">
          <a:xfrm>
            <a:off x="517525" y="1108075"/>
            <a:ext cx="468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V případě absorpce rtg záření máme </a:t>
            </a:r>
          </a:p>
        </p:txBody>
      </p:sp>
      <p:graphicFrame>
        <p:nvGraphicFramePr>
          <p:cNvPr id="28677" name="Object 26"/>
          <p:cNvGraphicFramePr>
            <a:graphicFrameLocks noChangeAspect="1"/>
          </p:cNvGraphicFramePr>
          <p:nvPr/>
        </p:nvGraphicFramePr>
        <p:xfrm>
          <a:off x="703263" y="1752600"/>
          <a:ext cx="67325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3" imgW="7480300" imgH="914400" progId="Equation.DSMT4">
                  <p:embed/>
                </p:oleObj>
              </mc:Choice>
              <mc:Fallback>
                <p:oleObj name="Equation" r:id="rId3" imgW="7480300" imgH="914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752600"/>
                        <a:ext cx="67325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27"/>
          <p:cNvSpPr txBox="1">
            <a:spLocks noChangeArrowheads="1"/>
          </p:cNvSpPr>
          <p:nvPr/>
        </p:nvSpPr>
        <p:spPr bwMode="auto">
          <a:xfrm>
            <a:off x="669925" y="3013075"/>
            <a:ext cx="390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Existuje inversní transformace</a:t>
            </a:r>
          </a:p>
        </p:txBody>
      </p:sp>
      <p:graphicFrame>
        <p:nvGraphicFramePr>
          <p:cNvPr id="28679" name="Object 28"/>
          <p:cNvGraphicFramePr>
            <a:graphicFrameLocks noChangeAspect="1"/>
          </p:cNvGraphicFramePr>
          <p:nvPr/>
        </p:nvGraphicFramePr>
        <p:xfrm>
          <a:off x="1447800" y="3505200"/>
          <a:ext cx="5326063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5" imgW="5918200" imgH="1625600" progId="Equation.DSMT4">
                  <p:embed/>
                </p:oleObj>
              </mc:Choice>
              <mc:Fallback>
                <p:oleObj name="Equation" r:id="rId5" imgW="5918200" imgH="1625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5326063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29"/>
          <p:cNvSpPr txBox="1">
            <a:spLocks noChangeArrowheads="1"/>
          </p:cNvSpPr>
          <p:nvPr/>
        </p:nvSpPr>
        <p:spPr bwMode="auto">
          <a:xfrm>
            <a:off x="609600" y="495300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Obdoba MRI – tam byla inversní Fourierova transformace. Úlohu máme v principu vyřešenu – ale pak je ještě mnoho práce s numerickým řešením a např. s potlačením vlivu šumu.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Kontrast při zobrazení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4114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Absorpční schopnosti každého voxelu charakterizujeme tzv. CT číslem. Je definováno vztažením absorpčního koeficientu příslušného voxelu k absorpčnímu koeficientu vody 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90600" y="2895600"/>
          <a:ext cx="21034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3" imgW="2336800" imgH="812800" progId="Equation.DSMT4">
                  <p:embed/>
                </p:oleObj>
              </mc:Choice>
              <mc:Fallback>
                <p:oleObj name="Equation" r:id="rId3" imgW="2336800" imgH="8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210343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"/>
          <a:stretch>
            <a:fillRect/>
          </a:stretch>
        </p:blipFill>
        <p:spPr bwMode="auto">
          <a:xfrm>
            <a:off x="4267200" y="1066800"/>
            <a:ext cx="4405313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304800" y="3886200"/>
            <a:ext cx="2362200" cy="2563813"/>
            <a:chOff x="192" y="2448"/>
            <a:chExt cx="1488" cy="1615"/>
          </a:xfrm>
        </p:grpSpPr>
        <p:sp>
          <p:nvSpPr>
            <p:cNvPr id="29704" name="Text Box 10"/>
            <p:cNvSpPr txBox="1">
              <a:spLocks noChangeArrowheads="1"/>
            </p:cNvSpPr>
            <p:nvPr/>
          </p:nvSpPr>
          <p:spPr bwMode="auto">
            <a:xfrm>
              <a:off x="192" y="2448"/>
              <a:ext cx="580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Air</a:t>
              </a:r>
            </a:p>
            <a:p>
              <a:pPr eaLnBrk="1" hangingPunct="1"/>
              <a:r>
                <a:rPr lang="cs-CZ" altLang="cs-CZ" sz="1800"/>
                <a:t>Blood</a:t>
              </a:r>
            </a:p>
            <a:p>
              <a:pPr eaLnBrk="1" hangingPunct="1"/>
              <a:r>
                <a:rPr lang="cs-CZ" altLang="cs-CZ" sz="1800"/>
                <a:t>Bone</a:t>
              </a:r>
            </a:p>
            <a:p>
              <a:pPr eaLnBrk="1" hangingPunct="1"/>
              <a:r>
                <a:rPr lang="cs-CZ" altLang="cs-CZ" sz="1800"/>
                <a:t>Fat</a:t>
              </a:r>
            </a:p>
            <a:p>
              <a:pPr eaLnBrk="1" hangingPunct="1"/>
              <a:r>
                <a:rPr lang="cs-CZ" altLang="cs-CZ" sz="1800"/>
                <a:t>Kidney</a:t>
              </a:r>
            </a:p>
            <a:p>
              <a:pPr eaLnBrk="1" hangingPunct="1"/>
              <a:r>
                <a:rPr lang="cs-CZ" altLang="cs-CZ" sz="1800"/>
                <a:t>Liver</a:t>
              </a:r>
            </a:p>
            <a:p>
              <a:pPr eaLnBrk="1" hangingPunct="1"/>
              <a:r>
                <a:rPr lang="cs-CZ" altLang="cs-CZ" sz="1800"/>
                <a:t>Lung</a:t>
              </a:r>
            </a:p>
            <a:p>
              <a:pPr eaLnBrk="1" hangingPunct="1"/>
              <a:r>
                <a:rPr lang="cs-CZ" altLang="cs-CZ" sz="1800"/>
                <a:t>Tumour</a:t>
              </a:r>
            </a:p>
            <a:p>
              <a:pPr eaLnBrk="1" hangingPunct="1"/>
              <a:r>
                <a:rPr lang="cs-CZ" altLang="cs-CZ" sz="1800"/>
                <a:t>Water</a:t>
              </a:r>
            </a:p>
          </p:txBody>
        </p:sp>
        <p:sp>
          <p:nvSpPr>
            <p:cNvPr id="29705" name="Text Box 11"/>
            <p:cNvSpPr txBox="1">
              <a:spLocks noChangeArrowheads="1"/>
            </p:cNvSpPr>
            <p:nvPr/>
          </p:nvSpPr>
          <p:spPr bwMode="auto">
            <a:xfrm>
              <a:off x="960" y="2448"/>
              <a:ext cx="720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Vzduch</a:t>
              </a:r>
            </a:p>
            <a:p>
              <a:pPr eaLnBrk="1" hangingPunct="1"/>
              <a:r>
                <a:rPr lang="cs-CZ" altLang="cs-CZ" sz="1800"/>
                <a:t>Krev</a:t>
              </a:r>
            </a:p>
            <a:p>
              <a:pPr eaLnBrk="1" hangingPunct="1"/>
              <a:r>
                <a:rPr lang="cs-CZ" altLang="cs-CZ" sz="1800"/>
                <a:t>Kosti</a:t>
              </a:r>
            </a:p>
            <a:p>
              <a:pPr eaLnBrk="1" hangingPunct="1"/>
              <a:r>
                <a:rPr lang="cs-CZ" altLang="cs-CZ" sz="1800"/>
                <a:t>Tuk</a:t>
              </a:r>
            </a:p>
            <a:p>
              <a:pPr eaLnBrk="1" hangingPunct="1"/>
              <a:r>
                <a:rPr lang="cs-CZ" altLang="cs-CZ" sz="1800"/>
                <a:t>Ledviny</a:t>
              </a:r>
            </a:p>
            <a:p>
              <a:pPr eaLnBrk="1" hangingPunct="1"/>
              <a:r>
                <a:rPr lang="cs-CZ" altLang="cs-CZ" sz="1800"/>
                <a:t>Játra</a:t>
              </a:r>
            </a:p>
            <a:p>
              <a:pPr eaLnBrk="1" hangingPunct="1"/>
              <a:r>
                <a:rPr lang="cs-CZ" altLang="cs-CZ" sz="1800"/>
                <a:t>Plíce</a:t>
              </a:r>
            </a:p>
            <a:p>
              <a:pPr eaLnBrk="1" hangingPunct="1"/>
              <a:r>
                <a:rPr lang="cs-CZ" altLang="cs-CZ" sz="1800"/>
                <a:t>Nádor</a:t>
              </a:r>
            </a:p>
            <a:p>
              <a:pPr eaLnBrk="1" hangingPunct="1"/>
              <a:r>
                <a:rPr lang="cs-CZ" altLang="cs-CZ" sz="1800"/>
                <a:t>Voda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Optimalizace kontrastu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9925" y="95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CT břicha s optimalizací pro zobrazení jater. </a:t>
            </a:r>
          </a:p>
        </p:txBody>
      </p:sp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51656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Magnetické pole při MRI</a:t>
            </a:r>
          </a:p>
        </p:txBody>
      </p:sp>
      <p:sp>
        <p:nvSpPr>
          <p:cNvPr id="4099" name="Text Box 34"/>
          <p:cNvSpPr txBox="1">
            <a:spLocks noChangeArrowheads="1"/>
          </p:cNvSpPr>
          <p:nvPr/>
        </p:nvSpPr>
        <p:spPr bwMode="auto">
          <a:xfrm>
            <a:off x="304800" y="1219200"/>
            <a:ext cx="7239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cs-CZ" b="1"/>
              <a:t>Tři základní typy polí: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/>
              <a:t>Statické homogenní magnetické pole podél osy </a:t>
            </a:r>
            <a:r>
              <a:rPr lang="cs-CZ" altLang="cs-CZ" i="1"/>
              <a:t>z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>
                <a:solidFill>
                  <a:srgbClr val="FF00FF"/>
                </a:solidFill>
              </a:rPr>
              <a:t>Radiofrekvenční pole ve směru osy </a:t>
            </a:r>
            <a:r>
              <a:rPr lang="cs-CZ" altLang="cs-CZ" i="1">
                <a:solidFill>
                  <a:srgbClr val="FF00FF"/>
                </a:solidFill>
              </a:rPr>
              <a:t>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>
                <a:solidFill>
                  <a:srgbClr val="669900"/>
                </a:solidFill>
              </a:rPr>
              <a:t>Lineární gradientní pole ve směru osy </a:t>
            </a:r>
            <a:r>
              <a:rPr lang="cs-CZ" altLang="cs-CZ" i="1">
                <a:solidFill>
                  <a:srgbClr val="669900"/>
                </a:solidFill>
              </a:rPr>
              <a:t>z</a:t>
            </a:r>
            <a:r>
              <a:rPr lang="cs-CZ" altLang="cs-CZ"/>
              <a:t> </a:t>
            </a:r>
          </a:p>
        </p:txBody>
      </p:sp>
      <p:graphicFrame>
        <p:nvGraphicFramePr>
          <p:cNvPr id="4100" name="Object 35"/>
          <p:cNvGraphicFramePr>
            <a:graphicFrameLocks noChangeAspect="1"/>
          </p:cNvGraphicFramePr>
          <p:nvPr/>
        </p:nvGraphicFramePr>
        <p:xfrm>
          <a:off x="381000" y="3048000"/>
          <a:ext cx="81645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9842500" imgH="1435100" progId="Equation.DSMT4">
                  <p:embed/>
                </p:oleObj>
              </mc:Choice>
              <mc:Fallback>
                <p:oleObj name="Equation" r:id="rId3" imgW="9842500" imgH="14351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8164513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36"/>
          <p:cNvSpPr txBox="1">
            <a:spLocks noChangeArrowheads="1"/>
          </p:cNvSpPr>
          <p:nvPr/>
        </p:nvSpPr>
        <p:spPr bwMode="auto">
          <a:xfrm>
            <a:off x="914400" y="45720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Larmorova frekvence</a:t>
            </a:r>
          </a:p>
        </p:txBody>
      </p:sp>
      <p:graphicFrame>
        <p:nvGraphicFramePr>
          <p:cNvPr id="4102" name="Object 37"/>
          <p:cNvGraphicFramePr>
            <a:graphicFrameLocks noChangeAspect="1"/>
          </p:cNvGraphicFramePr>
          <p:nvPr/>
        </p:nvGraphicFramePr>
        <p:xfrm>
          <a:off x="492125" y="5094288"/>
          <a:ext cx="36020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4343400" imgH="1841400" progId="Equation.DSMT4">
                  <p:embed/>
                </p:oleObj>
              </mc:Choice>
              <mc:Fallback>
                <p:oleObj name="Equation" r:id="rId5" imgW="4343400" imgH="18414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5094288"/>
                        <a:ext cx="3602038" cy="1524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38"/>
          <p:cNvGraphicFramePr>
            <a:graphicFrameLocks noChangeAspect="1"/>
          </p:cNvGraphicFramePr>
          <p:nvPr/>
        </p:nvGraphicFramePr>
        <p:xfrm>
          <a:off x="4724400" y="5181600"/>
          <a:ext cx="41481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5003800" imgH="1689100" progId="Equation.DSMT4">
                  <p:embed/>
                </p:oleObj>
              </mc:Choice>
              <mc:Fallback>
                <p:oleObj name="Equation" r:id="rId7" imgW="5003800" imgH="16891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81600"/>
                        <a:ext cx="4148138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Překlopení magnetizace pulsem rf pole</a:t>
            </a:r>
          </a:p>
        </p:txBody>
      </p:sp>
      <p:grpSp>
        <p:nvGrpSpPr>
          <p:cNvPr id="5123" name="Group 44"/>
          <p:cNvGrpSpPr>
            <a:grpSpLocks/>
          </p:cNvGrpSpPr>
          <p:nvPr/>
        </p:nvGrpSpPr>
        <p:grpSpPr bwMode="auto">
          <a:xfrm>
            <a:off x="685800" y="1600200"/>
            <a:ext cx="8126413" cy="4343400"/>
            <a:chOff x="432" y="1008"/>
            <a:chExt cx="5119" cy="2736"/>
          </a:xfrm>
        </p:grpSpPr>
        <p:sp>
          <p:nvSpPr>
            <p:cNvPr id="5124" name="Text Box 22"/>
            <p:cNvSpPr txBox="1">
              <a:spLocks noChangeAspect="1" noChangeArrowheads="1"/>
            </p:cNvSpPr>
            <p:nvPr/>
          </p:nvSpPr>
          <p:spPr bwMode="auto">
            <a:xfrm>
              <a:off x="2091" y="2946"/>
              <a:ext cx="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5125" name="Line 23"/>
            <p:cNvSpPr>
              <a:spLocks noChangeAspect="1" noChangeShapeType="1"/>
            </p:cNvSpPr>
            <p:nvPr/>
          </p:nvSpPr>
          <p:spPr bwMode="auto">
            <a:xfrm flipH="1" flipV="1">
              <a:off x="1527" y="1553"/>
              <a:ext cx="0" cy="1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Line 24"/>
            <p:cNvSpPr>
              <a:spLocks noChangeAspect="1" noChangeShapeType="1"/>
            </p:cNvSpPr>
            <p:nvPr/>
          </p:nvSpPr>
          <p:spPr bwMode="auto">
            <a:xfrm flipV="1">
              <a:off x="996" y="2183"/>
              <a:ext cx="1228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Line 25"/>
            <p:cNvSpPr>
              <a:spLocks noChangeAspect="1" noChangeShapeType="1"/>
            </p:cNvSpPr>
            <p:nvPr/>
          </p:nvSpPr>
          <p:spPr bwMode="auto">
            <a:xfrm>
              <a:off x="1062" y="2415"/>
              <a:ext cx="1162" cy="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Arc 26"/>
            <p:cNvSpPr>
              <a:spLocks noChangeAspect="1"/>
            </p:cNvSpPr>
            <p:nvPr/>
          </p:nvSpPr>
          <p:spPr bwMode="auto">
            <a:xfrm>
              <a:off x="1593" y="2116"/>
              <a:ext cx="365" cy="664"/>
            </a:xfrm>
            <a:custGeom>
              <a:avLst/>
              <a:gdLst>
                <a:gd name="T0" fmla="*/ 0 w 21600"/>
                <a:gd name="T1" fmla="*/ 0 h 21600"/>
                <a:gd name="T2" fmla="*/ 365 w 21600"/>
                <a:gd name="T3" fmla="*/ 664 h 21600"/>
                <a:gd name="T4" fmla="*/ 0 w 21600"/>
                <a:gd name="T5" fmla="*/ 66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444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Line 27"/>
            <p:cNvSpPr>
              <a:spLocks noChangeAspect="1" noChangeShapeType="1"/>
            </p:cNvSpPr>
            <p:nvPr/>
          </p:nvSpPr>
          <p:spPr bwMode="auto">
            <a:xfrm flipV="1">
              <a:off x="2124" y="2083"/>
              <a:ext cx="398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Line 28"/>
            <p:cNvSpPr>
              <a:spLocks noChangeAspect="1" noChangeShapeType="1"/>
            </p:cNvSpPr>
            <p:nvPr/>
          </p:nvSpPr>
          <p:spPr bwMode="auto">
            <a:xfrm flipV="1">
              <a:off x="1394" y="1320"/>
              <a:ext cx="0" cy="6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Line 29"/>
            <p:cNvSpPr>
              <a:spLocks noChangeAspect="1" noChangeShapeType="1"/>
            </p:cNvSpPr>
            <p:nvPr/>
          </p:nvSpPr>
          <p:spPr bwMode="auto">
            <a:xfrm flipV="1">
              <a:off x="1527" y="2116"/>
              <a:ext cx="0" cy="564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2" name="Line 30"/>
            <p:cNvSpPr>
              <a:spLocks noChangeAspect="1" noChangeShapeType="1"/>
            </p:cNvSpPr>
            <p:nvPr/>
          </p:nvSpPr>
          <p:spPr bwMode="auto">
            <a:xfrm>
              <a:off x="1527" y="2680"/>
              <a:ext cx="431" cy="233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3" name="Text Box 31"/>
            <p:cNvSpPr txBox="1">
              <a:spLocks noChangeAspect="1" noChangeArrowheads="1"/>
            </p:cNvSpPr>
            <p:nvPr/>
          </p:nvSpPr>
          <p:spPr bwMode="auto">
            <a:xfrm>
              <a:off x="1461" y="1320"/>
              <a:ext cx="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z</a:t>
              </a:r>
            </a:p>
          </p:txBody>
        </p:sp>
        <p:sp>
          <p:nvSpPr>
            <p:cNvPr id="5134" name="Text Box 32"/>
            <p:cNvSpPr txBox="1">
              <a:spLocks noChangeAspect="1" noChangeArrowheads="1"/>
            </p:cNvSpPr>
            <p:nvPr/>
          </p:nvSpPr>
          <p:spPr bwMode="auto">
            <a:xfrm>
              <a:off x="2224" y="1984"/>
              <a:ext cx="1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5135" name="Text Box 33"/>
            <p:cNvSpPr txBox="1">
              <a:spLocks noChangeAspect="1" noChangeArrowheads="1"/>
            </p:cNvSpPr>
            <p:nvPr/>
          </p:nvSpPr>
          <p:spPr bwMode="auto">
            <a:xfrm>
              <a:off x="2390" y="2282"/>
              <a:ext cx="49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rf pole</a:t>
              </a:r>
              <a:endParaRPr lang="cs-CZ" altLang="cs-CZ" baseline="-25000"/>
            </a:p>
          </p:txBody>
        </p:sp>
        <p:sp>
          <p:nvSpPr>
            <p:cNvPr id="5136" name="Text Box 34"/>
            <p:cNvSpPr txBox="1">
              <a:spLocks noChangeAspect="1" noChangeArrowheads="1"/>
            </p:cNvSpPr>
            <p:nvPr/>
          </p:nvSpPr>
          <p:spPr bwMode="auto">
            <a:xfrm>
              <a:off x="432" y="1486"/>
              <a:ext cx="9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homogenní pole</a:t>
              </a:r>
              <a:endParaRPr lang="cs-CZ" altLang="cs-CZ" baseline="-25000"/>
            </a:p>
          </p:txBody>
        </p:sp>
        <p:graphicFrame>
          <p:nvGraphicFramePr>
            <p:cNvPr id="5137" name="Object 35"/>
            <p:cNvGraphicFramePr>
              <a:graphicFrameLocks noChangeAspect="1"/>
            </p:cNvGraphicFramePr>
            <p:nvPr/>
          </p:nvGraphicFramePr>
          <p:xfrm>
            <a:off x="1313" y="1104"/>
            <a:ext cx="14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0" name="Equation" r:id="rId3" imgW="368300" imgH="469900" progId="Equation.DSMT4">
                    <p:embed/>
                  </p:oleObj>
                </mc:Choice>
                <mc:Fallback>
                  <p:oleObj name="Equation" r:id="rId3" imgW="368300" imgH="4699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3" y="1104"/>
                          <a:ext cx="145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8" name="Object 36"/>
            <p:cNvGraphicFramePr>
              <a:graphicFrameLocks noChangeAspect="1"/>
            </p:cNvGraphicFramePr>
            <p:nvPr/>
          </p:nvGraphicFramePr>
          <p:xfrm>
            <a:off x="2543" y="1933"/>
            <a:ext cx="14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Equation" r:id="rId5" imgW="355446" imgH="469696" progId="Equation.DSMT4">
                    <p:embed/>
                  </p:oleObj>
                </mc:Choice>
                <mc:Fallback>
                  <p:oleObj name="Equation" r:id="rId5" imgW="355446" imgH="469696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" y="1933"/>
                          <a:ext cx="140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9" name="Object 37"/>
            <p:cNvGraphicFramePr>
              <a:graphicFrameLocks noChangeAspect="1"/>
            </p:cNvGraphicFramePr>
            <p:nvPr/>
          </p:nvGraphicFramePr>
          <p:xfrm>
            <a:off x="1313" y="2290"/>
            <a:ext cx="17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" name="Equation" r:id="rId7" imgW="431613" imgH="431613" progId="Equation.DSMT4">
                    <p:embed/>
                  </p:oleObj>
                </mc:Choice>
                <mc:Fallback>
                  <p:oleObj name="Equation" r:id="rId7" imgW="431613" imgH="431613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3" y="2290"/>
                          <a:ext cx="17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Text Box 40"/>
            <p:cNvSpPr txBox="1">
              <a:spLocks noChangeArrowheads="1"/>
            </p:cNvSpPr>
            <p:nvPr/>
          </p:nvSpPr>
          <p:spPr bwMode="auto">
            <a:xfrm>
              <a:off x="672" y="3456"/>
              <a:ext cx="740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90</a:t>
              </a:r>
              <a:r>
                <a:rPr lang="cs-CZ" altLang="cs-CZ" baseline="30000"/>
                <a:t>o</a:t>
              </a:r>
              <a:r>
                <a:rPr lang="cs-CZ" altLang="cs-CZ"/>
                <a:t> puls</a:t>
              </a:r>
            </a:p>
          </p:txBody>
        </p:sp>
        <p:sp>
          <p:nvSpPr>
            <p:cNvPr id="5141" name="Text Box 4"/>
            <p:cNvSpPr txBox="1">
              <a:spLocks noChangeAspect="1" noChangeArrowheads="1"/>
            </p:cNvSpPr>
            <p:nvPr/>
          </p:nvSpPr>
          <p:spPr bwMode="auto">
            <a:xfrm>
              <a:off x="4693" y="2920"/>
              <a:ext cx="1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5142" name="Line 5"/>
            <p:cNvSpPr>
              <a:spLocks noChangeAspect="1" noChangeShapeType="1"/>
            </p:cNvSpPr>
            <p:nvPr/>
          </p:nvSpPr>
          <p:spPr bwMode="auto">
            <a:xfrm flipH="1" flipV="1">
              <a:off x="4272" y="1536"/>
              <a:ext cx="1" cy="1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Line 6"/>
            <p:cNvSpPr>
              <a:spLocks noChangeAspect="1" noChangeShapeType="1"/>
            </p:cNvSpPr>
            <p:nvPr/>
          </p:nvSpPr>
          <p:spPr bwMode="auto">
            <a:xfrm flipV="1">
              <a:off x="3598" y="2157"/>
              <a:ext cx="1533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Line 7"/>
            <p:cNvSpPr>
              <a:spLocks noChangeAspect="1" noChangeShapeType="1"/>
            </p:cNvSpPr>
            <p:nvPr/>
          </p:nvSpPr>
          <p:spPr bwMode="auto">
            <a:xfrm>
              <a:off x="3664" y="2389"/>
              <a:ext cx="1450" cy="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Arc 8"/>
            <p:cNvSpPr>
              <a:spLocks noChangeAspect="1"/>
            </p:cNvSpPr>
            <p:nvPr/>
          </p:nvSpPr>
          <p:spPr bwMode="auto">
            <a:xfrm>
              <a:off x="3651" y="2448"/>
              <a:ext cx="1101" cy="856"/>
            </a:xfrm>
            <a:custGeom>
              <a:avLst/>
              <a:gdLst>
                <a:gd name="T0" fmla="*/ 1101 w 42415"/>
                <a:gd name="T1" fmla="*/ 440 h 32556"/>
                <a:gd name="T2" fmla="*/ 77 w 42415"/>
                <a:gd name="T3" fmla="*/ 0 h 32556"/>
                <a:gd name="T4" fmla="*/ 561 w 42415"/>
                <a:gd name="T5" fmla="*/ 288 h 325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15" h="32556" fill="none" extrusionOk="0">
                  <a:moveTo>
                    <a:pt x="42415" y="16725"/>
                  </a:moveTo>
                  <a:cubicBezTo>
                    <a:pt x="39822" y="26079"/>
                    <a:pt x="31307" y="32555"/>
                    <a:pt x="21600" y="32556"/>
                  </a:cubicBezTo>
                  <a:cubicBezTo>
                    <a:pt x="9670" y="32556"/>
                    <a:pt x="0" y="22885"/>
                    <a:pt x="0" y="10956"/>
                  </a:cubicBezTo>
                  <a:cubicBezTo>
                    <a:pt x="-1" y="7103"/>
                    <a:pt x="1030" y="3320"/>
                    <a:pt x="2984" y="-1"/>
                  </a:cubicBezTo>
                </a:path>
                <a:path w="42415" h="32556" stroke="0" extrusionOk="0">
                  <a:moveTo>
                    <a:pt x="42415" y="16725"/>
                  </a:moveTo>
                  <a:cubicBezTo>
                    <a:pt x="39822" y="26079"/>
                    <a:pt x="31307" y="32555"/>
                    <a:pt x="21600" y="32556"/>
                  </a:cubicBezTo>
                  <a:cubicBezTo>
                    <a:pt x="9670" y="32556"/>
                    <a:pt x="0" y="22885"/>
                    <a:pt x="0" y="10956"/>
                  </a:cubicBezTo>
                  <a:cubicBezTo>
                    <a:pt x="-1" y="7103"/>
                    <a:pt x="1030" y="3320"/>
                    <a:pt x="2984" y="-1"/>
                  </a:cubicBezTo>
                  <a:lnTo>
                    <a:pt x="21600" y="10956"/>
                  </a:lnTo>
                  <a:lnTo>
                    <a:pt x="42415" y="16725"/>
                  </a:lnTo>
                  <a:close/>
                </a:path>
              </a:pathLst>
            </a:custGeom>
            <a:noFill/>
            <a:ln w="444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6" name="Line 9"/>
            <p:cNvSpPr>
              <a:spLocks noChangeAspect="1" noChangeShapeType="1"/>
            </p:cNvSpPr>
            <p:nvPr/>
          </p:nvSpPr>
          <p:spPr bwMode="auto">
            <a:xfrm flipV="1">
              <a:off x="4848" y="2112"/>
              <a:ext cx="497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Line 10"/>
            <p:cNvSpPr>
              <a:spLocks noChangeAspect="1" noChangeShapeType="1"/>
            </p:cNvSpPr>
            <p:nvPr/>
          </p:nvSpPr>
          <p:spPr bwMode="auto">
            <a:xfrm flipV="1">
              <a:off x="3996" y="1294"/>
              <a:ext cx="1" cy="6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12"/>
            <p:cNvSpPr>
              <a:spLocks noChangeAspect="1" noChangeShapeType="1"/>
            </p:cNvSpPr>
            <p:nvPr/>
          </p:nvSpPr>
          <p:spPr bwMode="auto">
            <a:xfrm>
              <a:off x="4272" y="2640"/>
              <a:ext cx="538" cy="233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Text Box 13"/>
            <p:cNvSpPr txBox="1">
              <a:spLocks noChangeAspect="1" noChangeArrowheads="1"/>
            </p:cNvSpPr>
            <p:nvPr/>
          </p:nvSpPr>
          <p:spPr bwMode="auto">
            <a:xfrm>
              <a:off x="4368" y="1008"/>
              <a:ext cx="1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z</a:t>
              </a:r>
            </a:p>
          </p:txBody>
        </p:sp>
        <p:sp>
          <p:nvSpPr>
            <p:cNvPr id="5150" name="Text Box 14"/>
            <p:cNvSpPr txBox="1">
              <a:spLocks noChangeAspect="1" noChangeArrowheads="1"/>
            </p:cNvSpPr>
            <p:nvPr/>
          </p:nvSpPr>
          <p:spPr bwMode="auto">
            <a:xfrm>
              <a:off x="5088" y="1824"/>
              <a:ext cx="1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5151" name="Text Box 15"/>
            <p:cNvSpPr txBox="1">
              <a:spLocks noChangeAspect="1" noChangeArrowheads="1"/>
            </p:cNvSpPr>
            <p:nvPr/>
          </p:nvSpPr>
          <p:spPr bwMode="auto">
            <a:xfrm>
              <a:off x="4848" y="2304"/>
              <a:ext cx="5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rf pole</a:t>
              </a:r>
              <a:endParaRPr lang="cs-CZ" altLang="cs-CZ" baseline="-25000"/>
            </a:p>
          </p:txBody>
        </p:sp>
        <p:sp>
          <p:nvSpPr>
            <p:cNvPr id="5152" name="Text Box 16"/>
            <p:cNvSpPr txBox="1">
              <a:spLocks noChangeAspect="1" noChangeArrowheads="1"/>
            </p:cNvSpPr>
            <p:nvPr/>
          </p:nvSpPr>
          <p:spPr bwMode="auto">
            <a:xfrm>
              <a:off x="3024" y="1440"/>
              <a:ext cx="124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homogenní pole</a:t>
              </a:r>
              <a:endParaRPr lang="cs-CZ" altLang="cs-CZ" baseline="-25000"/>
            </a:p>
          </p:txBody>
        </p:sp>
        <p:graphicFrame>
          <p:nvGraphicFramePr>
            <p:cNvPr id="5153" name="Object 17"/>
            <p:cNvGraphicFramePr>
              <a:graphicFrameLocks noChangeAspect="1"/>
            </p:cNvGraphicFramePr>
            <p:nvPr/>
          </p:nvGraphicFramePr>
          <p:xfrm>
            <a:off x="3915" y="1078"/>
            <a:ext cx="181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Equation" r:id="rId9" imgW="368300" imgH="469900" progId="Equation.DSMT4">
                    <p:embed/>
                  </p:oleObj>
                </mc:Choice>
                <mc:Fallback>
                  <p:oleObj name="Equation" r:id="rId9" imgW="368300" imgH="4699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5" y="1078"/>
                          <a:ext cx="181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4" name="Object 18"/>
            <p:cNvGraphicFramePr>
              <a:graphicFrameLocks noChangeAspect="1"/>
            </p:cNvGraphicFramePr>
            <p:nvPr/>
          </p:nvGraphicFramePr>
          <p:xfrm>
            <a:off x="5376" y="1968"/>
            <a:ext cx="175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tion" r:id="rId10" imgW="355446" imgH="469696" progId="Equation.DSMT4">
                    <p:embed/>
                  </p:oleObj>
                </mc:Choice>
                <mc:Fallback>
                  <p:oleObj name="Equation" r:id="rId10" imgW="355446" imgH="469696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1968"/>
                          <a:ext cx="175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5" name="Object 19"/>
            <p:cNvGraphicFramePr>
              <a:graphicFrameLocks noChangeAspect="1"/>
            </p:cNvGraphicFramePr>
            <p:nvPr/>
          </p:nvGraphicFramePr>
          <p:xfrm>
            <a:off x="4368" y="2832"/>
            <a:ext cx="21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11" imgW="431613" imgH="431613" progId="Equation.DSMT4">
                    <p:embed/>
                  </p:oleObj>
                </mc:Choice>
                <mc:Fallback>
                  <p:oleObj name="Equation" r:id="rId11" imgW="431613" imgH="431613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2832"/>
                          <a:ext cx="21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6" name="Line 39"/>
            <p:cNvSpPr>
              <a:spLocks noChangeAspect="1" noChangeShapeType="1"/>
            </p:cNvSpPr>
            <p:nvPr/>
          </p:nvSpPr>
          <p:spPr bwMode="auto">
            <a:xfrm>
              <a:off x="3696" y="2400"/>
              <a:ext cx="538" cy="233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7" name="Text Box 41"/>
            <p:cNvSpPr txBox="1">
              <a:spLocks noChangeArrowheads="1"/>
            </p:cNvSpPr>
            <p:nvPr/>
          </p:nvSpPr>
          <p:spPr bwMode="auto">
            <a:xfrm>
              <a:off x="3504" y="3456"/>
              <a:ext cx="836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180</a:t>
              </a:r>
              <a:r>
                <a:rPr lang="cs-CZ" altLang="cs-CZ" baseline="30000"/>
                <a:t>o</a:t>
              </a:r>
              <a:r>
                <a:rPr lang="cs-CZ" altLang="cs-CZ"/>
                <a:t> puls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Magnetizace v rovině </a:t>
            </a:r>
            <a:r>
              <a:rPr lang="cs-CZ" altLang="cs-CZ" sz="3200" i="1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cs-CZ" altLang="cs-CZ" sz="3200" i="1" smtClean="0">
                <a:solidFill>
                  <a:srgbClr val="0000CC"/>
                </a:solidFill>
                <a:latin typeface="Times New Roman" pitchFamily="18" charset="0"/>
              </a:rPr>
              <a:t>y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6147" name="Group 37"/>
          <p:cNvGrpSpPr>
            <a:grpSpLocks/>
          </p:cNvGrpSpPr>
          <p:nvPr/>
        </p:nvGrpSpPr>
        <p:grpSpPr bwMode="auto">
          <a:xfrm>
            <a:off x="152400" y="1371600"/>
            <a:ext cx="5070475" cy="4603750"/>
            <a:chOff x="96" y="864"/>
            <a:chExt cx="3194" cy="2900"/>
          </a:xfrm>
        </p:grpSpPr>
        <p:sp>
          <p:nvSpPr>
            <p:cNvPr id="6150" name="Oval 31"/>
            <p:cNvSpPr>
              <a:spLocks noChangeAspect="1" noChangeArrowheads="1"/>
            </p:cNvSpPr>
            <p:nvPr/>
          </p:nvSpPr>
          <p:spPr bwMode="auto">
            <a:xfrm rot="-1800000">
              <a:off x="2113" y="3092"/>
              <a:ext cx="1177" cy="67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sp>
          <p:nvSpPr>
            <p:cNvPr id="6151" name="Oval 33"/>
            <p:cNvSpPr>
              <a:spLocks noChangeAspect="1" noChangeArrowheads="1"/>
            </p:cNvSpPr>
            <p:nvPr/>
          </p:nvSpPr>
          <p:spPr bwMode="auto">
            <a:xfrm rot="-1800000">
              <a:off x="2155" y="3134"/>
              <a:ext cx="1074" cy="6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sp>
          <p:nvSpPr>
            <p:cNvPr id="6152" name="Oval 28"/>
            <p:cNvSpPr>
              <a:spLocks noChangeAspect="1" noChangeArrowheads="1"/>
            </p:cNvSpPr>
            <p:nvPr/>
          </p:nvSpPr>
          <p:spPr bwMode="auto">
            <a:xfrm>
              <a:off x="1105" y="2461"/>
              <a:ext cx="1134" cy="8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6153" name="Text Box 4"/>
            <p:cNvSpPr txBox="1">
              <a:spLocks noChangeAspect="1" noChangeArrowheads="1"/>
            </p:cNvSpPr>
            <p:nvPr/>
          </p:nvSpPr>
          <p:spPr bwMode="auto">
            <a:xfrm>
              <a:off x="2365" y="3218"/>
              <a:ext cx="1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6154" name="Line 5"/>
            <p:cNvSpPr>
              <a:spLocks noChangeAspect="1" noChangeShapeType="1"/>
            </p:cNvSpPr>
            <p:nvPr/>
          </p:nvSpPr>
          <p:spPr bwMode="auto">
            <a:xfrm flipH="1" flipV="1">
              <a:off x="1609" y="1410"/>
              <a:ext cx="0" cy="1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5" name="Line 6"/>
            <p:cNvSpPr>
              <a:spLocks noChangeAspect="1" noChangeShapeType="1"/>
            </p:cNvSpPr>
            <p:nvPr/>
          </p:nvSpPr>
          <p:spPr bwMode="auto">
            <a:xfrm flipV="1">
              <a:off x="937" y="2209"/>
              <a:ext cx="1555" cy="1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6" name="Line 7"/>
            <p:cNvSpPr>
              <a:spLocks noChangeAspect="1" noChangeShapeType="1"/>
            </p:cNvSpPr>
            <p:nvPr/>
          </p:nvSpPr>
          <p:spPr bwMode="auto">
            <a:xfrm>
              <a:off x="1021" y="2503"/>
              <a:ext cx="1681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7" name="Line 10"/>
            <p:cNvSpPr>
              <a:spLocks noChangeAspect="1" noChangeShapeType="1"/>
            </p:cNvSpPr>
            <p:nvPr/>
          </p:nvSpPr>
          <p:spPr bwMode="auto">
            <a:xfrm flipV="1">
              <a:off x="1399" y="1116"/>
              <a:ext cx="0" cy="7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8" name="Line 12"/>
            <p:cNvSpPr>
              <a:spLocks noChangeAspect="1" noChangeShapeType="1"/>
            </p:cNvSpPr>
            <p:nvPr/>
          </p:nvSpPr>
          <p:spPr bwMode="auto">
            <a:xfrm>
              <a:off x="1609" y="2839"/>
              <a:ext cx="546" cy="295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9" name="Text Box 13"/>
            <p:cNvSpPr txBox="1">
              <a:spLocks noChangeAspect="1" noChangeArrowheads="1"/>
            </p:cNvSpPr>
            <p:nvPr/>
          </p:nvSpPr>
          <p:spPr bwMode="auto">
            <a:xfrm>
              <a:off x="1525" y="1116"/>
              <a:ext cx="1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z</a:t>
              </a:r>
            </a:p>
          </p:txBody>
        </p:sp>
        <p:sp>
          <p:nvSpPr>
            <p:cNvPr id="6160" name="Text Box 14"/>
            <p:cNvSpPr txBox="1">
              <a:spLocks noChangeAspect="1" noChangeArrowheads="1"/>
            </p:cNvSpPr>
            <p:nvPr/>
          </p:nvSpPr>
          <p:spPr bwMode="auto">
            <a:xfrm>
              <a:off x="2492" y="1957"/>
              <a:ext cx="1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6161" name="Text Box 17"/>
            <p:cNvSpPr txBox="1">
              <a:spLocks noChangeAspect="1" noChangeArrowheads="1"/>
            </p:cNvSpPr>
            <p:nvPr/>
          </p:nvSpPr>
          <p:spPr bwMode="auto">
            <a:xfrm>
              <a:off x="96" y="1368"/>
              <a:ext cx="121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homogenní pole</a:t>
              </a:r>
              <a:endParaRPr lang="cs-CZ" altLang="cs-CZ" baseline="-25000"/>
            </a:p>
          </p:txBody>
        </p:sp>
        <p:graphicFrame>
          <p:nvGraphicFramePr>
            <p:cNvPr id="6162" name="Object 18"/>
            <p:cNvGraphicFramePr>
              <a:graphicFrameLocks noChangeAspect="1"/>
            </p:cNvGraphicFramePr>
            <p:nvPr/>
          </p:nvGraphicFramePr>
          <p:xfrm>
            <a:off x="1315" y="864"/>
            <a:ext cx="183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3" imgW="368300" imgH="469900" progId="Equation.DSMT4">
                    <p:embed/>
                  </p:oleObj>
                </mc:Choice>
                <mc:Fallback>
                  <p:oleObj name="Equation" r:id="rId3" imgW="368300" imgH="4699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864"/>
                          <a:ext cx="183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3" name="Object 25"/>
            <p:cNvGraphicFramePr>
              <a:graphicFrameLocks noChangeAspect="1"/>
            </p:cNvGraphicFramePr>
            <p:nvPr/>
          </p:nvGraphicFramePr>
          <p:xfrm>
            <a:off x="150" y="2041"/>
            <a:ext cx="1254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5" imgW="2527300" imgH="927100" progId="Equation.DSMT4">
                    <p:embed/>
                  </p:oleObj>
                </mc:Choice>
                <mc:Fallback>
                  <p:oleObj name="Equation" r:id="rId5" imgW="2527300" imgH="9271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" y="2041"/>
                          <a:ext cx="1254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Line 29"/>
            <p:cNvSpPr>
              <a:spLocks noChangeAspect="1" noChangeShapeType="1"/>
            </p:cNvSpPr>
            <p:nvPr/>
          </p:nvSpPr>
          <p:spPr bwMode="auto">
            <a:xfrm flipV="1">
              <a:off x="1189" y="2629"/>
              <a:ext cx="42" cy="42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5" name="Text Box 32"/>
            <p:cNvSpPr txBox="1">
              <a:spLocks noChangeAspect="1" noChangeArrowheads="1"/>
            </p:cNvSpPr>
            <p:nvPr/>
          </p:nvSpPr>
          <p:spPr bwMode="auto">
            <a:xfrm>
              <a:off x="2828" y="317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S</a:t>
              </a:r>
            </a:p>
          </p:txBody>
        </p:sp>
      </p:grpSp>
      <p:sp>
        <p:nvSpPr>
          <p:cNvPr id="6148" name="Text Box 35"/>
          <p:cNvSpPr txBox="1">
            <a:spLocks noChangeArrowheads="1"/>
          </p:cNvSpPr>
          <p:nvPr/>
        </p:nvSpPr>
        <p:spPr bwMode="auto">
          <a:xfrm>
            <a:off x="5334000" y="1295400"/>
            <a:ext cx="2987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Proměnný magnetický</a:t>
            </a:r>
          </a:p>
          <a:p>
            <a:pPr algn="just" eaLnBrk="1" hangingPunct="1"/>
            <a:r>
              <a:rPr lang="cs-CZ" altLang="cs-CZ"/>
              <a:t>tok vyvolá v detekční cívce proměnné napětí – signál NMR</a:t>
            </a:r>
          </a:p>
        </p:txBody>
      </p:sp>
      <p:graphicFrame>
        <p:nvGraphicFramePr>
          <p:cNvPr id="6149" name="Object 36"/>
          <p:cNvGraphicFramePr>
            <a:graphicFrameLocks noChangeAspect="1"/>
          </p:cNvGraphicFramePr>
          <p:nvPr/>
        </p:nvGraphicFramePr>
        <p:xfrm>
          <a:off x="5257800" y="2971800"/>
          <a:ext cx="37480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7" imgW="4521200" imgH="2133600" progId="Equation.DSMT4">
                  <p:embed/>
                </p:oleObj>
              </mc:Choice>
              <mc:Fallback>
                <p:oleObj name="Equation" r:id="rId7" imgW="4521200" imgH="2133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3748088" cy="1765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Lokální nehomogenity statického pole </a:t>
            </a:r>
          </a:p>
        </p:txBody>
      </p:sp>
      <p:grpSp>
        <p:nvGrpSpPr>
          <p:cNvPr id="7171" name="Group 30"/>
          <p:cNvGrpSpPr>
            <a:grpSpLocks/>
          </p:cNvGrpSpPr>
          <p:nvPr/>
        </p:nvGrpSpPr>
        <p:grpSpPr bwMode="auto">
          <a:xfrm>
            <a:off x="3657600" y="1447800"/>
            <a:ext cx="3367088" cy="4572000"/>
            <a:chOff x="2304" y="912"/>
            <a:chExt cx="2121" cy="2880"/>
          </a:xfrm>
        </p:grpSpPr>
        <p:sp>
          <p:nvSpPr>
            <p:cNvPr id="7173" name="Text Box 3"/>
            <p:cNvSpPr txBox="1">
              <a:spLocks noChangeArrowheads="1"/>
            </p:cNvSpPr>
            <p:nvPr/>
          </p:nvSpPr>
          <p:spPr bwMode="auto">
            <a:xfrm>
              <a:off x="4032" y="350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7174" name="Line 4"/>
            <p:cNvSpPr>
              <a:spLocks noChangeShapeType="1"/>
            </p:cNvSpPr>
            <p:nvPr/>
          </p:nvSpPr>
          <p:spPr bwMode="auto">
            <a:xfrm flipH="1" flipV="1">
              <a:off x="3216" y="148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 flipV="1">
              <a:off x="2448" y="2400"/>
              <a:ext cx="177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Line 6"/>
            <p:cNvSpPr>
              <a:spLocks noChangeShapeType="1"/>
            </p:cNvSpPr>
            <p:nvPr/>
          </p:nvSpPr>
          <p:spPr bwMode="auto">
            <a:xfrm>
              <a:off x="2544" y="2736"/>
              <a:ext cx="16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 flipV="1">
              <a:off x="2304" y="912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8" name="Line 9"/>
            <p:cNvSpPr>
              <a:spLocks noChangeShapeType="1"/>
            </p:cNvSpPr>
            <p:nvPr/>
          </p:nvSpPr>
          <p:spPr bwMode="auto">
            <a:xfrm>
              <a:off x="3216" y="3120"/>
              <a:ext cx="624" cy="336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3120" y="11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z</a:t>
              </a: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4224" y="211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7181" name="Line 18"/>
            <p:cNvSpPr>
              <a:spLocks noChangeShapeType="1"/>
            </p:cNvSpPr>
            <p:nvPr/>
          </p:nvSpPr>
          <p:spPr bwMode="auto">
            <a:xfrm flipV="1">
              <a:off x="2400" y="1968"/>
              <a:ext cx="177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 flipV="1">
              <a:off x="2352" y="1536"/>
              <a:ext cx="177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Line 20"/>
            <p:cNvSpPr>
              <a:spLocks noChangeShapeType="1"/>
            </p:cNvSpPr>
            <p:nvPr/>
          </p:nvSpPr>
          <p:spPr bwMode="auto">
            <a:xfrm>
              <a:off x="2544" y="2304"/>
              <a:ext cx="16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Line 21"/>
            <p:cNvSpPr>
              <a:spLocks noChangeShapeType="1"/>
            </p:cNvSpPr>
            <p:nvPr/>
          </p:nvSpPr>
          <p:spPr bwMode="auto">
            <a:xfrm>
              <a:off x="2544" y="1776"/>
              <a:ext cx="16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Line 22"/>
            <p:cNvSpPr>
              <a:spLocks noChangeShapeType="1"/>
            </p:cNvSpPr>
            <p:nvPr/>
          </p:nvSpPr>
          <p:spPr bwMode="auto">
            <a:xfrm>
              <a:off x="3216" y="2160"/>
              <a:ext cx="624" cy="336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Line 23"/>
            <p:cNvSpPr>
              <a:spLocks noChangeShapeType="1"/>
            </p:cNvSpPr>
            <p:nvPr/>
          </p:nvSpPr>
          <p:spPr bwMode="auto">
            <a:xfrm>
              <a:off x="3216" y="2688"/>
              <a:ext cx="624" cy="336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Line 24"/>
            <p:cNvSpPr>
              <a:spLocks noChangeShapeType="1"/>
            </p:cNvSpPr>
            <p:nvPr/>
          </p:nvSpPr>
          <p:spPr bwMode="auto">
            <a:xfrm flipV="1">
              <a:off x="2304" y="18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Line 25"/>
            <p:cNvSpPr>
              <a:spLocks noChangeShapeType="1"/>
            </p:cNvSpPr>
            <p:nvPr/>
          </p:nvSpPr>
          <p:spPr bwMode="auto">
            <a:xfrm flipV="1">
              <a:off x="2304" y="268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Line 26"/>
            <p:cNvSpPr>
              <a:spLocks noChangeShapeType="1"/>
            </p:cNvSpPr>
            <p:nvPr/>
          </p:nvSpPr>
          <p:spPr bwMode="auto">
            <a:xfrm>
              <a:off x="3216" y="2160"/>
              <a:ext cx="288" cy="576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Line 28"/>
            <p:cNvSpPr>
              <a:spLocks noChangeShapeType="1"/>
            </p:cNvSpPr>
            <p:nvPr/>
          </p:nvSpPr>
          <p:spPr bwMode="auto">
            <a:xfrm>
              <a:off x="3216" y="3120"/>
              <a:ext cx="624" cy="0"/>
            </a:xfrm>
            <a:prstGeom prst="line">
              <a:avLst/>
            </a:prstGeom>
            <a:noFill/>
            <a:ln w="635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528" cy="384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2" name="Text Box 31"/>
          <p:cNvSpPr txBox="1">
            <a:spLocks noChangeArrowheads="1"/>
          </p:cNvSpPr>
          <p:nvPr/>
        </p:nvSpPr>
        <p:spPr bwMode="auto">
          <a:xfrm>
            <a:off x="228600" y="1336675"/>
            <a:ext cx="3048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Lokální nehomogenity magnetického pole způsobují, že se precese děje s mírně odlišnou frekvencí.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Volný rozpad indukce (FID)</a:t>
            </a:r>
          </a:p>
        </p:txBody>
      </p:sp>
      <p:grpSp>
        <p:nvGrpSpPr>
          <p:cNvPr id="8195" name="Group 56"/>
          <p:cNvGrpSpPr>
            <a:grpSpLocks/>
          </p:cNvGrpSpPr>
          <p:nvPr/>
        </p:nvGrpSpPr>
        <p:grpSpPr bwMode="auto">
          <a:xfrm>
            <a:off x="3886200" y="1524000"/>
            <a:ext cx="4572000" cy="4070350"/>
            <a:chOff x="2448" y="960"/>
            <a:chExt cx="2880" cy="2564"/>
          </a:xfrm>
        </p:grpSpPr>
        <p:pic>
          <p:nvPicPr>
            <p:cNvPr id="8197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1" b="5511"/>
            <a:stretch>
              <a:fillRect/>
            </a:stretch>
          </p:blipFill>
          <p:spPr bwMode="auto">
            <a:xfrm>
              <a:off x="2448" y="960"/>
              <a:ext cx="2880" cy="2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8" name="Line 49"/>
            <p:cNvSpPr>
              <a:spLocks noChangeShapeType="1"/>
            </p:cNvSpPr>
            <p:nvPr/>
          </p:nvSpPr>
          <p:spPr bwMode="auto">
            <a:xfrm flipV="1">
              <a:off x="2544" y="2626"/>
              <a:ext cx="2736" cy="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99" name="Line 50"/>
            <p:cNvSpPr>
              <a:spLocks noChangeShapeType="1"/>
            </p:cNvSpPr>
            <p:nvPr/>
          </p:nvSpPr>
          <p:spPr bwMode="auto">
            <a:xfrm flipH="1" flipV="1">
              <a:off x="2880" y="200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0" name="AutoShape 51"/>
            <p:cNvSpPr>
              <a:spLocks/>
            </p:cNvSpPr>
            <p:nvPr/>
          </p:nvSpPr>
          <p:spPr bwMode="auto">
            <a:xfrm>
              <a:off x="3408" y="1138"/>
              <a:ext cx="960" cy="384"/>
            </a:xfrm>
            <a:prstGeom prst="borderCallout1">
              <a:avLst>
                <a:gd name="adj1" fmla="val 18750"/>
                <a:gd name="adj2" fmla="val -5000"/>
                <a:gd name="adj3" fmla="val 57551"/>
                <a:gd name="adj4" fmla="val -3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90</a:t>
              </a:r>
              <a:r>
                <a:rPr lang="cs-CZ" altLang="cs-CZ" baseline="30000"/>
                <a:t>o</a:t>
              </a:r>
              <a:r>
                <a:rPr lang="cs-CZ" altLang="cs-CZ"/>
                <a:t> rf puls</a:t>
              </a:r>
            </a:p>
          </p:txBody>
        </p:sp>
        <p:sp>
          <p:nvSpPr>
            <p:cNvPr id="8201" name="Text Box 52"/>
            <p:cNvSpPr txBox="1">
              <a:spLocks noChangeArrowheads="1"/>
            </p:cNvSpPr>
            <p:nvPr/>
          </p:nvSpPr>
          <p:spPr bwMode="auto">
            <a:xfrm>
              <a:off x="5088" y="2674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graphicFrame>
          <p:nvGraphicFramePr>
            <p:cNvPr id="8202" name="Object 53"/>
            <p:cNvGraphicFramePr>
              <a:graphicFrameLocks noChangeAspect="1"/>
            </p:cNvGraphicFramePr>
            <p:nvPr/>
          </p:nvGraphicFramePr>
          <p:xfrm>
            <a:off x="2544" y="2064"/>
            <a:ext cx="29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4" imgW="520474" imgH="380835" progId="Equation.DSMT4">
                    <p:embed/>
                  </p:oleObj>
                </mc:Choice>
                <mc:Fallback>
                  <p:oleObj name="Equation" r:id="rId4" imgW="520474" imgH="380835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064"/>
                          <a:ext cx="295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6" name="Text Box 55"/>
          <p:cNvSpPr txBox="1">
            <a:spLocks noChangeArrowheads="1"/>
          </p:cNvSpPr>
          <p:nvPr/>
        </p:nvSpPr>
        <p:spPr bwMode="auto">
          <a:xfrm>
            <a:off x="152400" y="1219200"/>
            <a:ext cx="3810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Free induction decay – volný rozpad indukce je způsoben jednak interakcí spinů blízkých jader, jednak nehomogenitami pole (jak chemickým posuvem, tak nedokonalostí magnetu). Časová konstanta je T</a:t>
            </a:r>
            <a:r>
              <a:rPr lang="cs-CZ" altLang="cs-CZ" baseline="-25000"/>
              <a:t>2</a:t>
            </a:r>
            <a:r>
              <a:rPr lang="en-US" altLang="cs-CZ"/>
              <a:t>*.</a:t>
            </a:r>
            <a:r>
              <a:rPr lang="cs-CZ" altLang="cs-CZ"/>
              <a:t>  Prvnímu jevu odpovídá časová konstanta T</a:t>
            </a:r>
            <a:r>
              <a:rPr lang="cs-CZ" altLang="cs-CZ" baseline="-25000"/>
              <a:t>2</a:t>
            </a:r>
            <a:r>
              <a:rPr lang="cs-CZ" altLang="cs-CZ"/>
              <a:t> a je nevratný. Vliv druhého jevu, který </a:t>
            </a:r>
            <a:r>
              <a:rPr lang="en-US" altLang="cs-CZ"/>
              <a:t>je vlivem </a:t>
            </a:r>
            <a:r>
              <a:rPr lang="cs-CZ" altLang="cs-CZ"/>
              <a:t>s</a:t>
            </a:r>
            <a:r>
              <a:rPr lang="en-US" altLang="cs-CZ"/>
              <a:t>tatick</a:t>
            </a:r>
            <a:r>
              <a:rPr lang="cs-CZ" altLang="cs-CZ"/>
              <a:t>ý</a:t>
            </a:r>
            <a:r>
              <a:rPr lang="en-US" altLang="cs-CZ"/>
              <a:t>ch</a:t>
            </a:r>
            <a:r>
              <a:rPr lang="cs-CZ" altLang="cs-CZ"/>
              <a:t> polí, je možno metodou spinového echa potlačit.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Spinové echo</a:t>
            </a:r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3657600" y="1524000"/>
            <a:ext cx="4800600" cy="4032250"/>
            <a:chOff x="2304" y="816"/>
            <a:chExt cx="3024" cy="2540"/>
          </a:xfrm>
        </p:grpSpPr>
        <p:pic>
          <p:nvPicPr>
            <p:cNvPr id="922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10"/>
            <a:stretch>
              <a:fillRect/>
            </a:stretch>
          </p:blipFill>
          <p:spPr bwMode="auto">
            <a:xfrm>
              <a:off x="2448" y="816"/>
              <a:ext cx="2880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2" name="AutoShape 6"/>
            <p:cNvSpPr>
              <a:spLocks/>
            </p:cNvSpPr>
            <p:nvPr/>
          </p:nvSpPr>
          <p:spPr bwMode="auto">
            <a:xfrm>
              <a:off x="4080" y="869"/>
              <a:ext cx="960" cy="384"/>
            </a:xfrm>
            <a:prstGeom prst="borderCallout1">
              <a:avLst>
                <a:gd name="adj1" fmla="val 18750"/>
                <a:gd name="adj2" fmla="val -5000"/>
                <a:gd name="adj3" fmla="val 98440"/>
                <a:gd name="adj4" fmla="val -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90</a:t>
              </a:r>
              <a:r>
                <a:rPr lang="cs-CZ" altLang="cs-CZ" baseline="30000"/>
                <a:t>o</a:t>
              </a:r>
              <a:r>
                <a:rPr lang="cs-CZ" altLang="cs-CZ"/>
                <a:t> rf puls</a:t>
              </a:r>
            </a:p>
          </p:txBody>
        </p:sp>
        <p:sp>
          <p:nvSpPr>
            <p:cNvPr id="9223" name="AutoShape 7"/>
            <p:cNvSpPr>
              <a:spLocks/>
            </p:cNvSpPr>
            <p:nvPr/>
          </p:nvSpPr>
          <p:spPr bwMode="auto">
            <a:xfrm>
              <a:off x="4080" y="1397"/>
              <a:ext cx="1104" cy="384"/>
            </a:xfrm>
            <a:prstGeom prst="borderCallout1">
              <a:avLst>
                <a:gd name="adj1" fmla="val 18750"/>
                <a:gd name="adj2" fmla="val -4347"/>
                <a:gd name="adj3" fmla="val 37241"/>
                <a:gd name="adj4" fmla="val -323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180</a:t>
              </a:r>
              <a:r>
                <a:rPr lang="cs-CZ" altLang="cs-CZ" baseline="30000"/>
                <a:t>o</a:t>
              </a:r>
              <a:r>
                <a:rPr lang="cs-CZ" altLang="cs-CZ"/>
                <a:t> rf puls</a:t>
              </a: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2304" y="2640"/>
              <a:ext cx="28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H="1" flipV="1">
              <a:off x="2640" y="1973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5088" y="2741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graphicFrame>
          <p:nvGraphicFramePr>
            <p:cNvPr id="9227" name="Object 11"/>
            <p:cNvGraphicFramePr>
              <a:graphicFrameLocks noChangeAspect="1"/>
            </p:cNvGraphicFramePr>
            <p:nvPr/>
          </p:nvGraphicFramePr>
          <p:xfrm>
            <a:off x="2304" y="2117"/>
            <a:ext cx="29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Equation" r:id="rId4" imgW="520474" imgH="380835" progId="Equation.DSMT4">
                    <p:embed/>
                  </p:oleObj>
                </mc:Choice>
                <mc:Fallback>
                  <p:oleObj name="Equation" r:id="rId4" imgW="520474" imgH="380835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117"/>
                          <a:ext cx="295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0" name="Text Box 16"/>
          <p:cNvSpPr txBox="1">
            <a:spLocks noChangeArrowheads="1"/>
          </p:cNvSpPr>
          <p:nvPr/>
        </p:nvSpPr>
        <p:spPr bwMode="auto">
          <a:xfrm>
            <a:off x="152400" y="1108075"/>
            <a:ext cx="33528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Po uplynutí doby T</a:t>
            </a:r>
            <a:r>
              <a:rPr lang="cs-CZ" altLang="cs-CZ" baseline="-25000"/>
              <a:t>E</a:t>
            </a:r>
            <a:r>
              <a:rPr lang="cs-CZ" altLang="cs-CZ"/>
              <a:t>/2 od aplikace 90</a:t>
            </a:r>
            <a:r>
              <a:rPr lang="cs-CZ" altLang="cs-CZ" baseline="30000"/>
              <a:t>o</a:t>
            </a:r>
            <a:r>
              <a:rPr lang="cs-CZ" altLang="cs-CZ"/>
              <a:t> pulsu je aplikován 180</a:t>
            </a:r>
            <a:r>
              <a:rPr lang="cs-CZ" altLang="cs-CZ" baseline="30000"/>
              <a:t>o</a:t>
            </a:r>
            <a:r>
              <a:rPr lang="cs-CZ" altLang="cs-CZ"/>
              <a:t> puls. Ten překlopí vektory momentů jednotlivých jader v rovině x – y a tedy ty vektory, které se v rotaci předbíhaly, jsou teď zpožděny a naopak. Po čase T</a:t>
            </a:r>
            <a:r>
              <a:rPr lang="cs-CZ" altLang="cs-CZ" baseline="-25000"/>
              <a:t>E</a:t>
            </a:r>
            <a:r>
              <a:rPr lang="cs-CZ" altLang="cs-CZ"/>
              <a:t>/2 od aplikace 180</a:t>
            </a:r>
            <a:r>
              <a:rPr lang="cs-CZ" altLang="cs-CZ" baseline="30000"/>
              <a:t>o</a:t>
            </a:r>
            <a:r>
              <a:rPr lang="cs-CZ" altLang="cs-CZ"/>
              <a:t> pulsu se dostanou vektory opět do stejné fáze (tedy jen vrácena je jen ta část, způsobená statickými poli).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Spinové echo: T</a:t>
            </a:r>
            <a:r>
              <a:rPr lang="cs-CZ" altLang="cs-CZ" sz="3200" baseline="-2500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– kontrast</a:t>
            </a:r>
          </a:p>
        </p:txBody>
      </p:sp>
      <p:grpSp>
        <p:nvGrpSpPr>
          <p:cNvPr id="10243" name="Group 26"/>
          <p:cNvGrpSpPr>
            <a:grpSpLocks/>
          </p:cNvGrpSpPr>
          <p:nvPr/>
        </p:nvGrpSpPr>
        <p:grpSpPr bwMode="auto">
          <a:xfrm>
            <a:off x="517525" y="1066800"/>
            <a:ext cx="8016875" cy="5618163"/>
            <a:chOff x="326" y="672"/>
            <a:chExt cx="5050" cy="3539"/>
          </a:xfrm>
        </p:grpSpPr>
        <p:pic>
          <p:nvPicPr>
            <p:cNvPr id="1024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4" t="15749" r="7874" b="19685"/>
            <a:stretch>
              <a:fillRect/>
            </a:stretch>
          </p:blipFill>
          <p:spPr bwMode="auto">
            <a:xfrm>
              <a:off x="2688" y="2352"/>
              <a:ext cx="242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49" b="23622"/>
            <a:stretch>
              <a:fillRect/>
            </a:stretch>
          </p:blipFill>
          <p:spPr bwMode="auto">
            <a:xfrm>
              <a:off x="2448" y="672"/>
              <a:ext cx="2880" cy="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6" name="AutoShape 6"/>
            <p:cNvSpPr>
              <a:spLocks/>
            </p:cNvSpPr>
            <p:nvPr/>
          </p:nvSpPr>
          <p:spPr bwMode="auto">
            <a:xfrm>
              <a:off x="336" y="1104"/>
              <a:ext cx="1104" cy="389"/>
            </a:xfrm>
            <a:prstGeom prst="borderCallout1">
              <a:avLst>
                <a:gd name="adj1" fmla="val 18509"/>
                <a:gd name="adj2" fmla="val 104347"/>
                <a:gd name="adj3" fmla="val 45759"/>
                <a:gd name="adj4" fmla="val 173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šedá hmota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2496" y="1824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H="1" flipV="1">
              <a:off x="2544" y="960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5088" y="1824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graphicFrame>
          <p:nvGraphicFramePr>
            <p:cNvPr id="10250" name="Object 10"/>
            <p:cNvGraphicFramePr>
              <a:graphicFrameLocks noChangeAspect="1"/>
            </p:cNvGraphicFramePr>
            <p:nvPr/>
          </p:nvGraphicFramePr>
          <p:xfrm>
            <a:off x="2208" y="1445"/>
            <a:ext cx="29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Equation" r:id="rId5" imgW="520474" imgH="380835" progId="Equation.DSMT4">
                    <p:embed/>
                  </p:oleObj>
                </mc:Choice>
                <mc:Fallback>
                  <p:oleObj name="Equation" r:id="rId5" imgW="520474" imgH="38083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445"/>
                          <a:ext cx="295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1" name="Rectangle 13"/>
            <p:cNvSpPr>
              <a:spLocks noChangeArrowheads="1"/>
            </p:cNvSpPr>
            <p:nvPr/>
          </p:nvSpPr>
          <p:spPr bwMode="auto">
            <a:xfrm>
              <a:off x="2822" y="199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 sz="1800">
                <a:latin typeface="Arial" charset="0"/>
                <a:hlinkClick r:id=""/>
              </a:endParaRPr>
            </a:p>
          </p:txBody>
        </p:sp>
        <p:sp>
          <p:nvSpPr>
            <p:cNvPr id="10252" name="Rectangle 14"/>
            <p:cNvSpPr>
              <a:spLocks noChangeArrowheads="1"/>
            </p:cNvSpPr>
            <p:nvPr/>
          </p:nvSpPr>
          <p:spPr bwMode="auto">
            <a:xfrm>
              <a:off x="2822" y="199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 sz="1800">
                <a:latin typeface="Arial" charset="0"/>
                <a:hlinkClick r:id=""/>
              </a:endParaRPr>
            </a:p>
          </p:txBody>
        </p:sp>
        <p:sp>
          <p:nvSpPr>
            <p:cNvPr id="10253" name="AutoShape 16"/>
            <p:cNvSpPr>
              <a:spLocks/>
            </p:cNvSpPr>
            <p:nvPr/>
          </p:nvSpPr>
          <p:spPr bwMode="auto">
            <a:xfrm>
              <a:off x="336" y="2928"/>
              <a:ext cx="1200" cy="576"/>
            </a:xfrm>
            <a:prstGeom prst="borderCallout1">
              <a:avLst>
                <a:gd name="adj1" fmla="val 12500"/>
                <a:gd name="adj2" fmla="val 104000"/>
                <a:gd name="adj3" fmla="val 30903"/>
                <a:gd name="adj4" fmla="val 167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altLang="cs-CZ"/>
                <a:t>mozkomíšní</a:t>
              </a:r>
            </a:p>
            <a:p>
              <a:pPr algn="ctr" eaLnBrk="1" hangingPunct="1"/>
              <a:r>
                <a:rPr lang="cs-CZ" altLang="cs-CZ"/>
                <a:t>tekutina</a:t>
              </a:r>
            </a:p>
          </p:txBody>
        </p:sp>
        <p:sp>
          <p:nvSpPr>
            <p:cNvPr id="10254" name="Line 17"/>
            <p:cNvSpPr>
              <a:spLocks noChangeShapeType="1"/>
            </p:cNvSpPr>
            <p:nvPr/>
          </p:nvSpPr>
          <p:spPr bwMode="auto">
            <a:xfrm flipH="1" flipV="1">
              <a:off x="2544" y="2592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Line 18"/>
            <p:cNvSpPr>
              <a:spLocks noChangeShapeType="1"/>
            </p:cNvSpPr>
            <p:nvPr/>
          </p:nvSpPr>
          <p:spPr bwMode="auto">
            <a:xfrm>
              <a:off x="2496" y="3504"/>
              <a:ext cx="28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0256" name="Object 21"/>
            <p:cNvGraphicFramePr>
              <a:graphicFrameLocks noChangeAspect="1"/>
            </p:cNvGraphicFramePr>
            <p:nvPr/>
          </p:nvGraphicFramePr>
          <p:xfrm>
            <a:off x="2208" y="2784"/>
            <a:ext cx="29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Equation" r:id="rId7" imgW="520474" imgH="380835" progId="Equation.DSMT4">
                    <p:embed/>
                  </p:oleObj>
                </mc:Choice>
                <mc:Fallback>
                  <p:oleObj name="Equation" r:id="rId7" imgW="520474" imgH="38083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784"/>
                          <a:ext cx="295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Text Box 23"/>
            <p:cNvSpPr txBox="1">
              <a:spLocks noChangeArrowheads="1"/>
            </p:cNvSpPr>
            <p:nvPr/>
          </p:nvSpPr>
          <p:spPr bwMode="auto">
            <a:xfrm>
              <a:off x="5184" y="3504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t</a:t>
              </a:r>
            </a:p>
          </p:txBody>
        </p:sp>
        <p:sp>
          <p:nvSpPr>
            <p:cNvPr id="10258" name="Text Box 24"/>
            <p:cNvSpPr txBox="1">
              <a:spLocks noChangeArrowheads="1"/>
            </p:cNvSpPr>
            <p:nvPr/>
          </p:nvSpPr>
          <p:spPr bwMode="auto">
            <a:xfrm>
              <a:off x="326" y="1898"/>
              <a:ext cx="144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zobrazen interval</a:t>
              </a:r>
            </a:p>
            <a:p>
              <a:pPr eaLnBrk="1" hangingPunct="1"/>
              <a:r>
                <a:rPr lang="cs-CZ" altLang="cs-CZ"/>
                <a:t>150 milisekund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6476</TotalTime>
  <Words>875</Words>
  <Application>Microsoft Office PowerPoint</Application>
  <PresentationFormat>Předvádění na obrazovce (4:3)</PresentationFormat>
  <Paragraphs>163</Paragraphs>
  <Slides>29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1" baseType="lpstr">
      <vt:lpstr>Výchozí návrh</vt:lpstr>
      <vt:lpstr>Equation</vt:lpstr>
      <vt:lpstr>Radiologická fyzika</vt:lpstr>
      <vt:lpstr>Jak získat obraz při MRI?</vt:lpstr>
      <vt:lpstr>Magnetické pole při MRI</vt:lpstr>
      <vt:lpstr>Překlopení magnetizace pulsem rf pole</vt:lpstr>
      <vt:lpstr>Magnetizace v rovině x – y </vt:lpstr>
      <vt:lpstr>Lokální nehomogenity statického pole </vt:lpstr>
      <vt:lpstr>Volný rozpad indukce (FID)</vt:lpstr>
      <vt:lpstr>Spinové echo</vt:lpstr>
      <vt:lpstr>Spinové echo: T2 – kontrast</vt:lpstr>
      <vt:lpstr>T2 – kontrast</vt:lpstr>
      <vt:lpstr>Spinové echo: T1 – kontrast</vt:lpstr>
      <vt:lpstr>T1 – kontrast</vt:lpstr>
      <vt:lpstr>Opakování sekvence s periodou TR</vt:lpstr>
      <vt:lpstr>Prostorové kódování</vt:lpstr>
      <vt:lpstr>Gradientní cívky</vt:lpstr>
      <vt:lpstr>Nejprostší zobrazení (spinová hustota)</vt:lpstr>
      <vt:lpstr>Fourierovy složky I</vt:lpstr>
      <vt:lpstr>Fourierovy složky II</vt:lpstr>
      <vt:lpstr>Signál při MRI přichází z celého objemu</vt:lpstr>
      <vt:lpstr>Signál při CT z úzkého válce</vt:lpstr>
      <vt:lpstr>Cormack a Hounsfield</vt:lpstr>
      <vt:lpstr>Voxel</vt:lpstr>
      <vt:lpstr>Absorpce jako signál </vt:lpstr>
      <vt:lpstr>Současný trend – paralelní detekce </vt:lpstr>
      <vt:lpstr>Klasický tomograf </vt:lpstr>
      <vt:lpstr>Měření v klasickém tomografu </vt:lpstr>
      <vt:lpstr>Radonova transformace </vt:lpstr>
      <vt:lpstr>Kontrast při zobrazení </vt:lpstr>
      <vt:lpstr>Optimalizace kontrastu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Radiologická fyzika</dc:title>
  <dc:creator>Jana Musilová</dc:creator>
  <cp:lastModifiedBy>Michal</cp:lastModifiedBy>
  <cp:revision>348</cp:revision>
  <dcterms:created xsi:type="dcterms:W3CDTF">2008-10-16T21:19:55Z</dcterms:created>
  <dcterms:modified xsi:type="dcterms:W3CDTF">2013-11-16T13:32:05Z</dcterms:modified>
</cp:coreProperties>
</file>