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319" r:id="rId3"/>
    <p:sldId id="344" r:id="rId4"/>
    <p:sldId id="320" r:id="rId5"/>
    <p:sldId id="321" r:id="rId6"/>
    <p:sldId id="327" r:id="rId7"/>
    <p:sldId id="328" r:id="rId8"/>
    <p:sldId id="326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8" r:id="rId17"/>
    <p:sldId id="352" r:id="rId18"/>
    <p:sldId id="355" r:id="rId19"/>
    <p:sldId id="359" r:id="rId20"/>
    <p:sldId id="353" r:id="rId21"/>
    <p:sldId id="354" r:id="rId22"/>
    <p:sldId id="356" r:id="rId23"/>
    <p:sldId id="357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CC"/>
    <a:srgbClr val="009999"/>
    <a:srgbClr val="00CC99"/>
    <a:srgbClr val="669900"/>
    <a:srgbClr val="66FFFF"/>
    <a:srgbClr val="3399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7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5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4" Type="http://schemas.openxmlformats.org/officeDocument/2006/relationships/image" Target="../media/image5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4" Type="http://schemas.openxmlformats.org/officeDocument/2006/relationships/image" Target="../media/image5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D0F7C-CB08-4346-BED0-A8322AA03A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703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97259-93B4-4B4C-B773-9EFA6ACF43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422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C787B-EE15-45F2-9764-DB9661D7B7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211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AEA37-50B7-498D-AD34-49F8D4578C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98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07F94-2806-48B9-8281-1760D47E4E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685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6CE8A-5AFE-45E0-AFC4-A90178BAF9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64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4A4CB-9CD9-4385-8DD0-3E57352E96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835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CDEAA-8947-48E3-8C39-13847FF12C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17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BA287-E4A5-4D36-A0DF-FA334E25A0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327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E0938-EA27-4000-9047-F2DACDE5E0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94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1C386-A5AD-4CF1-9B28-0F53D1DDCE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25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CD8A63EE-3169-45EC-A30E-DF80A4553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8.png"/><Relationship Id="rId4" Type="http://schemas.openxmlformats.org/officeDocument/2006/relationships/image" Target="../media/image2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35.wmf"/><Relationship Id="rId4" Type="http://schemas.openxmlformats.org/officeDocument/2006/relationships/image" Target="../media/image3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2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36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44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55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48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2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60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836613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sz="4800" b="1" smtClean="0">
                <a:solidFill>
                  <a:srgbClr val="0066FF"/>
                </a:solidFill>
                <a:latin typeface="Times New Roman" pitchFamily="18" charset="0"/>
              </a:rPr>
              <a:t>Radiologická fyzika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565400"/>
            <a:ext cx="6400800" cy="1774825"/>
          </a:xfrm>
        </p:spPr>
        <p:txBody>
          <a:bodyPr/>
          <a:lstStyle/>
          <a:p>
            <a:pPr eaLnBrk="1" hangingPunct="1"/>
            <a:r>
              <a:rPr lang="cs-CZ" altLang="cs-CZ" smtClean="0">
                <a:latin typeface="Times New Roman" pitchFamily="18" charset="0"/>
              </a:rPr>
              <a:t>Ultrazvuková diagnostika</a:t>
            </a:r>
            <a:r>
              <a:rPr lang="cs-CZ" altLang="cs-CZ" b="1" smtClean="0">
                <a:latin typeface="Times New Roman" pitchFamily="18" charset="0"/>
              </a:rPr>
              <a:t> 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279350" y="5157788"/>
            <a:ext cx="28456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cs-CZ" altLang="cs-CZ" sz="2800" dirty="0" smtClean="0"/>
              <a:t>25. </a:t>
            </a:r>
            <a:r>
              <a:rPr lang="cs-CZ" altLang="cs-CZ" sz="2800" dirty="0"/>
              <a:t>listopadu 20</a:t>
            </a:r>
            <a:r>
              <a:rPr lang="en-US" altLang="cs-CZ" sz="2800" dirty="0" smtClean="0"/>
              <a:t>1</a:t>
            </a:r>
            <a:r>
              <a:rPr lang="cs-CZ" altLang="cs-CZ" sz="2800" dirty="0" smtClean="0"/>
              <a:t>3</a:t>
            </a:r>
            <a:endParaRPr lang="cs-CZ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Energie zvukové vlny</a:t>
            </a:r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1570038" y="2667000"/>
          <a:ext cx="522605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tion" r:id="rId3" imgW="5816600" imgH="800100" progId="Equation.DSMT4">
                  <p:embed/>
                </p:oleObj>
              </mc:Choice>
              <mc:Fallback>
                <p:oleObj name="Equation" r:id="rId3" imgW="5816600" imgH="800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038" y="2667000"/>
                        <a:ext cx="5226050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52400" y="1066800"/>
            <a:ext cx="81311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/>
              <a:t>Kmitající element prostředí (objemu </a:t>
            </a:r>
            <a:r>
              <a:rPr lang="cs-CZ" altLang="cs-CZ">
                <a:cs typeface="Times New Roman" pitchFamily="18" charset="0"/>
              </a:rPr>
              <a:t>Δ</a:t>
            </a:r>
            <a:r>
              <a:rPr lang="cs-CZ" altLang="cs-CZ" i="1"/>
              <a:t>V</a:t>
            </a:r>
            <a:r>
              <a:rPr lang="en-US" altLang="cs-CZ"/>
              <a:t>=</a:t>
            </a:r>
            <a:r>
              <a:rPr lang="en-US" altLang="cs-CZ" i="1"/>
              <a:t>S</a:t>
            </a:r>
            <a:r>
              <a:rPr lang="cs-CZ" altLang="cs-CZ">
                <a:cs typeface="Times New Roman" pitchFamily="18" charset="0"/>
              </a:rPr>
              <a:t>Δ</a:t>
            </a:r>
            <a:r>
              <a:rPr lang="en-US" altLang="cs-CZ" i="1">
                <a:cs typeface="Times New Roman" pitchFamily="18" charset="0"/>
              </a:rPr>
              <a:t>x</a:t>
            </a:r>
            <a:r>
              <a:rPr lang="en-US" altLang="cs-CZ">
                <a:cs typeface="Times New Roman" pitchFamily="18" charset="0"/>
              </a:rPr>
              <a:t>)</a:t>
            </a:r>
            <a:r>
              <a:rPr lang="cs-CZ" altLang="cs-CZ"/>
              <a:t> má energii jak kinetickou, tak potenciální. V okamžiku, kdy je rychlost kmitání elementu prostředí maximální</a:t>
            </a:r>
            <a:r>
              <a:rPr lang="en-US" altLang="cs-CZ"/>
              <a:t> </a:t>
            </a:r>
            <a:r>
              <a:rPr lang="cs-CZ" altLang="cs-CZ"/>
              <a:t>(to není rychlost zvukové vlny!) je celá energie obsažena v kinetické části. Je tedy </a:t>
            </a:r>
          </a:p>
        </p:txBody>
      </p:sp>
      <p:graphicFrame>
        <p:nvGraphicFramePr>
          <p:cNvPr id="11269" name="Object 7"/>
          <p:cNvGraphicFramePr>
            <a:graphicFrameLocks noChangeAspect="1"/>
          </p:cNvGraphicFramePr>
          <p:nvPr/>
        </p:nvGraphicFramePr>
        <p:xfrm>
          <a:off x="2489200" y="3657600"/>
          <a:ext cx="2659063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Equation" r:id="rId5" imgW="2959100" imgH="1016000" progId="Equation.DSMT4">
                  <p:embed/>
                </p:oleObj>
              </mc:Choice>
              <mc:Fallback>
                <p:oleObj name="Equation" r:id="rId5" imgW="2959100" imgH="10160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0" y="3657600"/>
                        <a:ext cx="2659063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304800" y="3276600"/>
            <a:ext cx="813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/>
              <a:t>a dále</a:t>
            </a:r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381000" y="4724400"/>
            <a:ext cx="81311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/>
              <a:t>Výkon zvukové vlny pak bude (</a:t>
            </a:r>
            <a:r>
              <a:rPr lang="cs-CZ" altLang="cs-CZ">
                <a:cs typeface="Times New Roman" pitchFamily="18" charset="0"/>
              </a:rPr>
              <a:t>Δ</a:t>
            </a:r>
            <a:r>
              <a:rPr lang="cs-CZ" altLang="cs-CZ" i="1"/>
              <a:t>x</a:t>
            </a:r>
            <a:r>
              <a:rPr lang="en-US" altLang="cs-CZ"/>
              <a:t>=</a:t>
            </a:r>
            <a:r>
              <a:rPr lang="cs-CZ" altLang="cs-CZ" i="1"/>
              <a:t>c</a:t>
            </a:r>
            <a:r>
              <a:rPr lang="cs-CZ" altLang="cs-CZ">
                <a:cs typeface="Times New Roman" pitchFamily="18" charset="0"/>
              </a:rPr>
              <a:t>Δ</a:t>
            </a:r>
            <a:r>
              <a:rPr lang="cs-CZ" altLang="cs-CZ" i="1"/>
              <a:t>t</a:t>
            </a:r>
            <a:r>
              <a:rPr lang="cs-CZ" altLang="cs-CZ"/>
              <a:t>) – tady už přirozeně </a:t>
            </a:r>
            <a:r>
              <a:rPr lang="cs-CZ" altLang="cs-CZ" i="1"/>
              <a:t>c</a:t>
            </a:r>
            <a:r>
              <a:rPr lang="cs-CZ" altLang="cs-CZ"/>
              <a:t> je rychlost zvuku</a:t>
            </a:r>
            <a:endParaRPr lang="cs-CZ" altLang="cs-CZ">
              <a:cs typeface="Times New Roman" pitchFamily="18" charset="0"/>
            </a:endParaRPr>
          </a:p>
        </p:txBody>
      </p:sp>
      <p:graphicFrame>
        <p:nvGraphicFramePr>
          <p:cNvPr id="11272" name="Object 10"/>
          <p:cNvGraphicFramePr>
            <a:graphicFrameLocks noChangeAspect="1"/>
          </p:cNvGraphicFramePr>
          <p:nvPr/>
        </p:nvGraphicFramePr>
        <p:xfrm>
          <a:off x="2514600" y="5715000"/>
          <a:ext cx="287655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7" imgW="3200400" imgH="800100" progId="Equation.DSMT4">
                  <p:embed/>
                </p:oleObj>
              </mc:Choice>
              <mc:Fallback>
                <p:oleObj name="Equation" r:id="rId7" imgW="3200400" imgH="8001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715000"/>
                        <a:ext cx="2876550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smtClean="0">
                <a:solidFill>
                  <a:srgbClr val="0000CC"/>
                </a:solidFill>
                <a:latin typeface="Times New Roman" pitchFamily="18" charset="0"/>
              </a:rPr>
              <a:t>Intenzita</a:t>
            </a:r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 zvukové vlny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152400" y="1066800"/>
            <a:ext cx="81311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cs-CZ"/>
              <a:t>Intenzita je energi</a:t>
            </a:r>
            <a:r>
              <a:rPr lang="cs-CZ" altLang="cs-CZ"/>
              <a:t>e zvukové vlny, která projde jednotkovou plochou za jednotku času</a:t>
            </a:r>
          </a:p>
        </p:txBody>
      </p:sp>
      <p:graphicFrame>
        <p:nvGraphicFramePr>
          <p:cNvPr id="12292" name="Object 8"/>
          <p:cNvGraphicFramePr>
            <a:graphicFrameLocks noChangeAspect="1"/>
          </p:cNvGraphicFramePr>
          <p:nvPr/>
        </p:nvGraphicFramePr>
        <p:xfrm>
          <a:off x="1931988" y="1981200"/>
          <a:ext cx="3560762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Equation" r:id="rId3" imgW="3962400" imgH="800100" progId="Equation.DSMT4">
                  <p:embed/>
                </p:oleObj>
              </mc:Choice>
              <mc:Fallback>
                <p:oleObj name="Equation" r:id="rId3" imgW="3962400" imgH="8001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1988" y="1981200"/>
                        <a:ext cx="3560762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9"/>
          <p:cNvGraphicFramePr>
            <a:graphicFrameLocks noChangeAspect="1"/>
          </p:cNvGraphicFramePr>
          <p:nvPr/>
        </p:nvGraphicFramePr>
        <p:xfrm>
          <a:off x="2895600" y="2971800"/>
          <a:ext cx="20447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5" imgW="2044700" imgH="863600" progId="Equation.DSMT4">
                  <p:embed/>
                </p:oleObj>
              </mc:Choice>
              <mc:Fallback>
                <p:oleObj name="Equation" r:id="rId5" imgW="2044700" imgH="863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971800"/>
                        <a:ext cx="20447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Text Box 10"/>
          <p:cNvSpPr txBox="1">
            <a:spLocks noChangeArrowheads="1"/>
          </p:cNvSpPr>
          <p:nvPr/>
        </p:nvSpPr>
        <p:spPr bwMode="auto">
          <a:xfrm>
            <a:off x="228600" y="2667000"/>
            <a:ext cx="813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/>
              <a:t>neboli</a:t>
            </a:r>
          </a:p>
        </p:txBody>
      </p:sp>
      <p:sp>
        <p:nvSpPr>
          <p:cNvPr id="12295" name="Text Box 11"/>
          <p:cNvSpPr txBox="1">
            <a:spLocks noChangeArrowheads="1"/>
          </p:cNvSpPr>
          <p:nvPr/>
        </p:nvSpPr>
        <p:spPr bwMode="auto">
          <a:xfrm>
            <a:off x="304800" y="4038600"/>
            <a:ext cx="813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/>
              <a:t>Hladina intenzity zvuku</a:t>
            </a:r>
          </a:p>
        </p:txBody>
      </p:sp>
      <p:graphicFrame>
        <p:nvGraphicFramePr>
          <p:cNvPr id="12296" name="Object 12"/>
          <p:cNvGraphicFramePr>
            <a:graphicFrameLocks noChangeAspect="1"/>
          </p:cNvGraphicFramePr>
          <p:nvPr/>
        </p:nvGraphicFramePr>
        <p:xfrm>
          <a:off x="2124075" y="4437063"/>
          <a:ext cx="4656138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tion" r:id="rId7" imgW="5181600" imgH="812800" progId="Equation.DSMT4">
                  <p:embed/>
                </p:oleObj>
              </mc:Choice>
              <mc:Fallback>
                <p:oleObj name="Equation" r:id="rId7" imgW="5181600" imgH="812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4437063"/>
                        <a:ext cx="4656138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Text Box 13"/>
          <p:cNvSpPr txBox="1">
            <a:spLocks noChangeArrowheads="1"/>
          </p:cNvSpPr>
          <p:nvPr/>
        </p:nvSpPr>
        <p:spPr bwMode="auto">
          <a:xfrm>
            <a:off x="395288" y="5157788"/>
            <a:ext cx="813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cs-CZ"/>
              <a:t>V amplitud</a:t>
            </a:r>
            <a:r>
              <a:rPr lang="cs-CZ" altLang="cs-CZ"/>
              <a:t>ách, kdy </a:t>
            </a:r>
            <a:r>
              <a:rPr lang="cs-CZ" altLang="cs-CZ" i="1"/>
              <a:t>I</a:t>
            </a:r>
            <a:r>
              <a:rPr lang="cs-CZ" altLang="cs-CZ" baseline="30000"/>
              <a:t>1/2</a:t>
            </a:r>
            <a:r>
              <a:rPr lang="cs-CZ" altLang="cs-CZ"/>
              <a:t>=</a:t>
            </a:r>
            <a:r>
              <a:rPr lang="cs-CZ" altLang="cs-CZ" i="1"/>
              <a:t>s</a:t>
            </a:r>
            <a:r>
              <a:rPr lang="cs-CZ" altLang="cs-CZ" baseline="-25000"/>
              <a:t>m </a:t>
            </a:r>
            <a:r>
              <a:rPr lang="cs-CZ" altLang="cs-CZ"/>
              <a:t>a log(</a:t>
            </a:r>
            <a:r>
              <a:rPr lang="cs-CZ" altLang="cs-CZ" i="1"/>
              <a:t>a</a:t>
            </a:r>
            <a:r>
              <a:rPr lang="cs-CZ" altLang="cs-CZ" i="1" baseline="30000"/>
              <a:t>n</a:t>
            </a:r>
            <a:r>
              <a:rPr lang="cs-CZ" altLang="cs-CZ"/>
              <a:t>)=</a:t>
            </a:r>
            <a:r>
              <a:rPr lang="cs-CZ" altLang="cs-CZ" i="1"/>
              <a:t>n</a:t>
            </a:r>
            <a:r>
              <a:rPr lang="cs-CZ" altLang="cs-CZ"/>
              <a:t>log(</a:t>
            </a:r>
            <a:r>
              <a:rPr lang="cs-CZ" altLang="cs-CZ" i="1"/>
              <a:t>a</a:t>
            </a:r>
            <a:r>
              <a:rPr lang="cs-CZ" altLang="cs-CZ"/>
              <a:t>)</a:t>
            </a:r>
          </a:p>
        </p:txBody>
      </p:sp>
      <p:graphicFrame>
        <p:nvGraphicFramePr>
          <p:cNvPr id="12298" name="Object 14"/>
          <p:cNvGraphicFramePr>
            <a:graphicFrameLocks noChangeAspect="1"/>
          </p:cNvGraphicFramePr>
          <p:nvPr>
            <p:ph idx="1"/>
          </p:nvPr>
        </p:nvGraphicFramePr>
        <p:xfrm>
          <a:off x="2106613" y="5661025"/>
          <a:ext cx="448627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Equation" r:id="rId9" imgW="5397500" imgH="977900" progId="Equation.DSMT4">
                  <p:embed/>
                </p:oleObj>
              </mc:Choice>
              <mc:Fallback>
                <p:oleObj name="Equation" r:id="rId9" imgW="5397500" imgH="9779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6613" y="5661025"/>
                        <a:ext cx="4486275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Pohyb detektoru ke zdroji</a:t>
            </a:r>
          </a:p>
        </p:txBody>
      </p:sp>
      <p:pic>
        <p:nvPicPr>
          <p:cNvPr id="1331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47"/>
          <a:stretch>
            <a:fillRect/>
          </a:stretch>
        </p:blipFill>
        <p:spPr bwMode="auto">
          <a:xfrm>
            <a:off x="457200" y="990600"/>
            <a:ext cx="3598863" cy="274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990600"/>
            <a:ext cx="3363913" cy="277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7" name="Text Box 11"/>
          <p:cNvSpPr txBox="1">
            <a:spLocks noChangeArrowheads="1"/>
          </p:cNvSpPr>
          <p:nvPr/>
        </p:nvSpPr>
        <p:spPr bwMode="auto">
          <a:xfrm>
            <a:off x="228600" y="3733800"/>
            <a:ext cx="274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/>
              <a:t>Zdroj i detektor v klidu</a:t>
            </a:r>
          </a:p>
        </p:txBody>
      </p:sp>
      <p:sp>
        <p:nvSpPr>
          <p:cNvPr id="13318" name="Text Box 12"/>
          <p:cNvSpPr txBox="1">
            <a:spLocks noChangeArrowheads="1"/>
          </p:cNvSpPr>
          <p:nvPr/>
        </p:nvSpPr>
        <p:spPr bwMode="auto">
          <a:xfrm>
            <a:off x="3352800" y="3733800"/>
            <a:ext cx="487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/>
              <a:t>Zdroj v klidu, detektor se pohybuje ke zdroji</a:t>
            </a:r>
          </a:p>
        </p:txBody>
      </p:sp>
      <p:graphicFrame>
        <p:nvGraphicFramePr>
          <p:cNvPr id="13319" name="Object 13"/>
          <p:cNvGraphicFramePr>
            <a:graphicFrameLocks noChangeAspect="1"/>
          </p:cNvGraphicFramePr>
          <p:nvPr/>
        </p:nvGraphicFramePr>
        <p:xfrm>
          <a:off x="2220913" y="4114800"/>
          <a:ext cx="3914775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5" imgW="4356100" imgH="1562100" progId="Equation.DSMT4">
                  <p:embed/>
                </p:oleObj>
              </mc:Choice>
              <mc:Fallback>
                <p:oleObj name="Equation" r:id="rId5" imgW="4356100" imgH="15621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913" y="4114800"/>
                        <a:ext cx="3914775" cy="139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Text Box 14"/>
          <p:cNvSpPr txBox="1">
            <a:spLocks noChangeArrowheads="1"/>
          </p:cNvSpPr>
          <p:nvPr/>
        </p:nvSpPr>
        <p:spPr bwMode="auto">
          <a:xfrm>
            <a:off x="304800" y="5562600"/>
            <a:ext cx="8534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/>
              <a:t>Počítáme takto: dráha </a:t>
            </a:r>
            <a:r>
              <a:rPr lang="cs-CZ" altLang="cs-CZ" sz="2000" i="1"/>
              <a:t>c</a:t>
            </a:r>
            <a:r>
              <a:rPr lang="cs-CZ" altLang="cs-CZ" sz="2000" baseline="30000"/>
              <a:t>/</a:t>
            </a:r>
            <a:r>
              <a:rPr lang="cs-CZ" altLang="cs-CZ" sz="2000" i="1"/>
              <a:t>t</a:t>
            </a:r>
            <a:r>
              <a:rPr lang="cs-CZ" altLang="cs-CZ" sz="2000"/>
              <a:t>, o kterou se za dobu </a:t>
            </a:r>
            <a:r>
              <a:rPr lang="cs-CZ" altLang="cs-CZ" sz="2000" i="1"/>
              <a:t>t</a:t>
            </a:r>
            <a:r>
              <a:rPr lang="cs-CZ" altLang="cs-CZ" sz="2000"/>
              <a:t> posunuly vlnoplochy dělena vlnovou délkou </a:t>
            </a:r>
            <a:r>
              <a:rPr lang="cs-CZ" altLang="cs-CZ" sz="2000">
                <a:cs typeface="Times New Roman" pitchFamily="18" charset="0"/>
              </a:rPr>
              <a:t>λ</a:t>
            </a:r>
            <a:r>
              <a:rPr lang="cs-CZ" altLang="cs-CZ" sz="2000"/>
              <a:t> je rovna počtu vlnových délek. Tento počet vydělíme dobou </a:t>
            </a:r>
            <a:r>
              <a:rPr lang="cs-CZ" altLang="cs-CZ" sz="2000" i="1"/>
              <a:t>t</a:t>
            </a:r>
            <a:r>
              <a:rPr lang="cs-CZ" altLang="cs-CZ" sz="2000"/>
              <a:t> a dostáváme frekvenci </a:t>
            </a:r>
            <a:r>
              <a:rPr lang="cs-CZ" altLang="cs-CZ" sz="2000" i="1"/>
              <a:t>f</a:t>
            </a:r>
            <a:r>
              <a:rPr lang="cs-CZ" altLang="cs-CZ" sz="20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Pohyb zdroje k detektoru</a:t>
            </a:r>
          </a:p>
        </p:txBody>
      </p:sp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4572000" y="1447800"/>
            <a:ext cx="42672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 sz="2000"/>
              <a:t>Detektor je v klidu, zdroj se přibližuje k detektoru. Vlnoplochy vycházejí ze zdroje v intervalu </a:t>
            </a:r>
            <a:r>
              <a:rPr lang="cs-CZ" altLang="cs-CZ" sz="2000" i="1"/>
              <a:t>T</a:t>
            </a:r>
            <a:r>
              <a:rPr lang="cs-CZ" altLang="cs-CZ" sz="2000"/>
              <a:t>=1/</a:t>
            </a:r>
            <a:r>
              <a:rPr lang="cs-CZ" altLang="cs-CZ" sz="2000" i="1"/>
              <a:t>f</a:t>
            </a:r>
            <a:r>
              <a:rPr lang="cs-CZ" altLang="cs-CZ" sz="2000"/>
              <a:t>, takže jejich vzdálenost je vlnová délka </a:t>
            </a:r>
            <a:r>
              <a:rPr lang="cs-CZ" altLang="cs-CZ" sz="2000">
                <a:cs typeface="Times New Roman" pitchFamily="18" charset="0"/>
              </a:rPr>
              <a:t>λ</a:t>
            </a:r>
            <a:r>
              <a:rPr lang="cs-CZ" altLang="cs-CZ" sz="2000" i="1"/>
              <a:t>. </a:t>
            </a:r>
            <a:r>
              <a:rPr lang="cs-CZ" altLang="cs-CZ" sz="2000"/>
              <a:t>Detektor ovšem zaznamená vzhledem k pohybu zdroje (vlnoplochy nejsou vysílány ze stejného bodu) vzdálenost vlnoploch </a:t>
            </a:r>
            <a:r>
              <a:rPr lang="cs-CZ" altLang="cs-CZ" sz="2000">
                <a:cs typeface="Times New Roman" pitchFamily="18" charset="0"/>
              </a:rPr>
              <a:t>λ</a:t>
            </a:r>
            <a:r>
              <a:rPr lang="cs-CZ" altLang="cs-CZ" sz="2000" baseline="30000"/>
              <a:t>/</a:t>
            </a:r>
            <a:r>
              <a:rPr lang="cs-CZ" altLang="cs-CZ" sz="2000"/>
              <a:t>.</a:t>
            </a:r>
          </a:p>
        </p:txBody>
      </p:sp>
      <p:graphicFrame>
        <p:nvGraphicFramePr>
          <p:cNvPr id="14340" name="Object 7"/>
          <p:cNvGraphicFramePr>
            <a:graphicFrameLocks noChangeAspect="1"/>
          </p:cNvGraphicFramePr>
          <p:nvPr/>
        </p:nvGraphicFramePr>
        <p:xfrm>
          <a:off x="1909763" y="4724400"/>
          <a:ext cx="4713287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3" imgW="5245100" imgH="1181100" progId="Equation.DSMT4">
                  <p:embed/>
                </p:oleObj>
              </mc:Choice>
              <mc:Fallback>
                <p:oleObj name="Equation" r:id="rId3" imgW="5245100" imgH="11811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763" y="4724400"/>
                        <a:ext cx="4713287" cy="105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41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66800"/>
            <a:ext cx="3843338" cy="290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Dopplerův jev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57200" y="2438400"/>
            <a:ext cx="7391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 sz="2000"/>
              <a:t>Detektor je v klidu, zdroj se pohybuje k detektoru:</a:t>
            </a: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3357563" y="3048000"/>
          <a:ext cx="163195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Equation" r:id="rId3" imgW="1816100" imgH="812800" progId="Equation.DSMT4">
                  <p:embed/>
                </p:oleObj>
              </mc:Choice>
              <mc:Fallback>
                <p:oleObj name="Equation" r:id="rId3" imgW="1816100" imgH="812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63" y="3048000"/>
                        <a:ext cx="1631950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381000" y="1219200"/>
            <a:ext cx="556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/>
              <a:t>Zdroj je v klidu, detektor se pohybuje ke zdroji</a:t>
            </a:r>
          </a:p>
        </p:txBody>
      </p:sp>
      <p:graphicFrame>
        <p:nvGraphicFramePr>
          <p:cNvPr id="15366" name="Object 7"/>
          <p:cNvGraphicFramePr>
            <a:graphicFrameLocks noChangeAspect="1"/>
          </p:cNvGraphicFramePr>
          <p:nvPr/>
        </p:nvGraphicFramePr>
        <p:xfrm>
          <a:off x="3433763" y="1676400"/>
          <a:ext cx="1643062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2" name="Equation" r:id="rId5" imgW="1828800" imgH="736600" progId="Equation.DSMT4">
                  <p:embed/>
                </p:oleObj>
              </mc:Choice>
              <mc:Fallback>
                <p:oleObj name="Equation" r:id="rId5" imgW="1828800" imgH="736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3763" y="1676400"/>
                        <a:ext cx="1643062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Text Box 8"/>
          <p:cNvSpPr txBox="1">
            <a:spLocks noChangeArrowheads="1"/>
          </p:cNvSpPr>
          <p:nvPr/>
        </p:nvSpPr>
        <p:spPr bwMode="auto">
          <a:xfrm>
            <a:off x="533400" y="3810000"/>
            <a:ext cx="556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/>
              <a:t>Zdroj je v klidu, detektor se pohybuje od zdroje</a:t>
            </a:r>
          </a:p>
        </p:txBody>
      </p:sp>
      <p:graphicFrame>
        <p:nvGraphicFramePr>
          <p:cNvPr id="15368" name="Object 9"/>
          <p:cNvGraphicFramePr>
            <a:graphicFrameLocks noChangeAspect="1"/>
          </p:cNvGraphicFramePr>
          <p:nvPr/>
        </p:nvGraphicFramePr>
        <p:xfrm>
          <a:off x="3200400" y="4343400"/>
          <a:ext cx="1643063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3" name="Equation" r:id="rId7" imgW="1828800" imgH="736600" progId="Equation.DSMT4">
                  <p:embed/>
                </p:oleObj>
              </mc:Choice>
              <mc:Fallback>
                <p:oleObj name="Equation" r:id="rId7" imgW="1828800" imgH="736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343400"/>
                        <a:ext cx="1643063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9" name="Text Box 10"/>
          <p:cNvSpPr txBox="1">
            <a:spLocks noChangeArrowheads="1"/>
          </p:cNvSpPr>
          <p:nvPr/>
        </p:nvSpPr>
        <p:spPr bwMode="auto">
          <a:xfrm>
            <a:off x="533400" y="5029200"/>
            <a:ext cx="7391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 sz="2000"/>
              <a:t>Detektor je v klidu, zdroj se pohybuje od detektoru:</a:t>
            </a:r>
          </a:p>
        </p:txBody>
      </p:sp>
      <p:graphicFrame>
        <p:nvGraphicFramePr>
          <p:cNvPr id="15370" name="Object 11"/>
          <p:cNvGraphicFramePr>
            <a:graphicFrameLocks noChangeAspect="1"/>
          </p:cNvGraphicFramePr>
          <p:nvPr/>
        </p:nvGraphicFramePr>
        <p:xfrm>
          <a:off x="3200400" y="5638800"/>
          <a:ext cx="1643063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4" name="Equation" r:id="rId9" imgW="1828800" imgH="812800" progId="Equation.DSMT4">
                  <p:embed/>
                </p:oleObj>
              </mc:Choice>
              <mc:Fallback>
                <p:oleObj name="Equation" r:id="rId9" imgW="1828800" imgH="812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638800"/>
                        <a:ext cx="1643063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1" name="Text Box 12"/>
          <p:cNvSpPr txBox="1">
            <a:spLocks noChangeArrowheads="1"/>
          </p:cNvSpPr>
          <p:nvPr/>
        </p:nvSpPr>
        <p:spPr bwMode="auto">
          <a:xfrm>
            <a:off x="6172200" y="2362200"/>
            <a:ext cx="18669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altLang="cs-CZ"/>
              <a:t>Při sbližování</a:t>
            </a:r>
          </a:p>
          <a:p>
            <a:pPr eaLnBrk="1" hangingPunct="1"/>
            <a:r>
              <a:rPr lang="en-US" altLang="cs-CZ" i="1"/>
              <a:t>      </a:t>
            </a:r>
            <a:r>
              <a:rPr lang="cs-CZ" altLang="cs-CZ" b="1" i="1">
                <a:solidFill>
                  <a:schemeClr val="accent2"/>
                </a:solidFill>
              </a:rPr>
              <a:t>f</a:t>
            </a:r>
            <a:r>
              <a:rPr lang="en-US" altLang="cs-CZ" b="1" i="1">
                <a:solidFill>
                  <a:schemeClr val="accent2"/>
                </a:solidFill>
              </a:rPr>
              <a:t> </a:t>
            </a:r>
            <a:r>
              <a:rPr lang="cs-CZ" altLang="cs-CZ" b="1" baseline="30000">
                <a:solidFill>
                  <a:schemeClr val="accent2"/>
                </a:solidFill>
              </a:rPr>
              <a:t>/</a:t>
            </a:r>
            <a:r>
              <a:rPr lang="cs-CZ" altLang="cs-CZ" b="1">
                <a:solidFill>
                  <a:schemeClr val="accent2"/>
                </a:solidFill>
              </a:rPr>
              <a:t> </a:t>
            </a:r>
            <a:r>
              <a:rPr lang="en-US" altLang="cs-CZ" b="1">
                <a:solidFill>
                  <a:schemeClr val="accent2"/>
                </a:solidFill>
              </a:rPr>
              <a:t>&gt;  </a:t>
            </a:r>
            <a:r>
              <a:rPr lang="en-US" altLang="cs-CZ" b="1" i="1">
                <a:solidFill>
                  <a:schemeClr val="accent2"/>
                </a:solidFill>
              </a:rPr>
              <a:t>f</a:t>
            </a:r>
            <a:r>
              <a:rPr lang="cs-CZ" altLang="cs-CZ"/>
              <a:t> </a:t>
            </a:r>
          </a:p>
        </p:txBody>
      </p:sp>
      <p:sp>
        <p:nvSpPr>
          <p:cNvPr id="15372" name="Text Box 13"/>
          <p:cNvSpPr txBox="1">
            <a:spLocks noChangeArrowheads="1"/>
          </p:cNvSpPr>
          <p:nvPr/>
        </p:nvSpPr>
        <p:spPr bwMode="auto">
          <a:xfrm>
            <a:off x="6096000" y="4648200"/>
            <a:ext cx="1951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altLang="cs-CZ"/>
              <a:t>Při </a:t>
            </a:r>
            <a:r>
              <a:rPr lang="en-US" altLang="cs-CZ"/>
              <a:t>vzdal</a:t>
            </a:r>
            <a:r>
              <a:rPr lang="cs-CZ" altLang="cs-CZ"/>
              <a:t>ování</a:t>
            </a:r>
          </a:p>
          <a:p>
            <a:pPr eaLnBrk="1" hangingPunct="1"/>
            <a:r>
              <a:rPr lang="en-US" altLang="cs-CZ" i="1"/>
              <a:t>      </a:t>
            </a:r>
            <a:r>
              <a:rPr lang="cs-CZ" altLang="cs-CZ" b="1" i="1">
                <a:solidFill>
                  <a:schemeClr val="accent2"/>
                </a:solidFill>
              </a:rPr>
              <a:t>f</a:t>
            </a:r>
            <a:r>
              <a:rPr lang="en-US" altLang="cs-CZ" b="1" i="1">
                <a:solidFill>
                  <a:schemeClr val="accent2"/>
                </a:solidFill>
              </a:rPr>
              <a:t> </a:t>
            </a:r>
            <a:r>
              <a:rPr lang="cs-CZ" altLang="cs-CZ" b="1" baseline="30000">
                <a:solidFill>
                  <a:schemeClr val="accent2"/>
                </a:solidFill>
              </a:rPr>
              <a:t>/</a:t>
            </a:r>
            <a:r>
              <a:rPr lang="cs-CZ" altLang="cs-CZ" b="1">
                <a:solidFill>
                  <a:schemeClr val="accent2"/>
                </a:solidFill>
              </a:rPr>
              <a:t> </a:t>
            </a:r>
            <a:r>
              <a:rPr lang="en-US" altLang="cs-CZ" b="1">
                <a:solidFill>
                  <a:schemeClr val="accent2"/>
                </a:solidFill>
              </a:rPr>
              <a:t>&lt;  </a:t>
            </a:r>
            <a:r>
              <a:rPr lang="en-US" altLang="cs-CZ" b="1" i="1">
                <a:solidFill>
                  <a:schemeClr val="accent2"/>
                </a:solidFill>
              </a:rPr>
              <a:t>f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cs-CZ" sz="3200" smtClean="0">
                <a:solidFill>
                  <a:srgbClr val="0000CC"/>
                </a:solidFill>
                <a:latin typeface="Times New Roman" pitchFamily="18" charset="0"/>
              </a:rPr>
              <a:t>Pokles intenzity</a:t>
            </a:r>
            <a:endParaRPr lang="cs-CZ" altLang="cs-CZ" sz="320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graphicFrame>
        <p:nvGraphicFramePr>
          <p:cNvPr id="16387" name="Object 4"/>
          <p:cNvGraphicFramePr>
            <a:graphicFrameLocks noChangeAspect="1"/>
          </p:cNvGraphicFramePr>
          <p:nvPr/>
        </p:nvGraphicFramePr>
        <p:xfrm>
          <a:off x="838200" y="2286000"/>
          <a:ext cx="1163638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Equation" r:id="rId3" imgW="1295400" imgH="800100" progId="Equation.DSMT4">
                  <p:embed/>
                </p:oleObj>
              </mc:Choice>
              <mc:Fallback>
                <p:oleObj name="Equation" r:id="rId3" imgW="1295400" imgH="8001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86000"/>
                        <a:ext cx="1163638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381000" y="1066800"/>
            <a:ext cx="7467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/>
              <a:t>Výkon zdroje označme </a:t>
            </a:r>
            <a:r>
              <a:rPr lang="cs-CZ" altLang="cs-CZ" sz="2000" i="1"/>
              <a:t>P</a:t>
            </a:r>
            <a:r>
              <a:rPr lang="cs-CZ" altLang="cs-CZ" sz="2000" baseline="-25000"/>
              <a:t>Z </a:t>
            </a:r>
            <a:r>
              <a:rPr lang="cs-CZ" altLang="cs-CZ" sz="2000"/>
              <a:t>, intenzita kulové vlny vycházející z počátku</a:t>
            </a:r>
          </a:p>
          <a:p>
            <a:pPr eaLnBrk="1" hangingPunct="1">
              <a:spcBef>
                <a:spcPct val="50000"/>
              </a:spcBef>
            </a:pPr>
            <a:endParaRPr lang="cs-CZ" altLang="cs-CZ" sz="2000"/>
          </a:p>
        </p:txBody>
      </p:sp>
      <p:pic>
        <p:nvPicPr>
          <p:cNvPr id="16389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600200"/>
            <a:ext cx="3238500" cy="223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0" name="Text Box 14"/>
          <p:cNvSpPr txBox="1">
            <a:spLocks noChangeArrowheads="1"/>
          </p:cNvSpPr>
          <p:nvPr/>
        </p:nvSpPr>
        <p:spPr bwMode="auto">
          <a:xfrm>
            <a:off x="746125" y="4156075"/>
            <a:ext cx="7815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altLang="cs-CZ"/>
              <a:t>Máme-li několik (nekoherentních) zdrojů, je intenzita součtem</a:t>
            </a:r>
          </a:p>
        </p:txBody>
      </p:sp>
      <p:graphicFrame>
        <p:nvGraphicFramePr>
          <p:cNvPr id="16391" name="Object 15"/>
          <p:cNvGraphicFramePr>
            <a:graphicFrameLocks noChangeAspect="1"/>
          </p:cNvGraphicFramePr>
          <p:nvPr/>
        </p:nvGraphicFramePr>
        <p:xfrm>
          <a:off x="3048000" y="5029200"/>
          <a:ext cx="213360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Equation" r:id="rId6" imgW="2374900" imgH="914400" progId="Equation.DSMT4">
                  <p:embed/>
                </p:oleObj>
              </mc:Choice>
              <mc:Fallback>
                <p:oleObj name="Equation" r:id="rId6" imgW="2374900" imgH="9144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029200"/>
                        <a:ext cx="2133600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dirty="0" smtClean="0">
                <a:solidFill>
                  <a:srgbClr val="0000CC"/>
                </a:solidFill>
                <a:latin typeface="Times New Roman" pitchFamily="18" charset="0"/>
              </a:rPr>
              <a:t>Malý příklad výkladu z obecné fyzice</a:t>
            </a:r>
            <a:endParaRPr lang="cs-CZ" altLang="cs-CZ" sz="3200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467544" y="2348880"/>
            <a:ext cx="74676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 sz="2800" dirty="0" smtClean="0"/>
              <a:t>V závěrečných několika snímcích je příklad toho, jak asi vypadá výklad odvození rychlosti zvukové </a:t>
            </a:r>
            <a:r>
              <a:rPr lang="cs-CZ" altLang="cs-CZ" sz="2800" dirty="0"/>
              <a:t>vlny </a:t>
            </a:r>
            <a:r>
              <a:rPr lang="cs-CZ" altLang="cs-CZ" sz="2800" dirty="0" smtClean="0"/>
              <a:t>v bakalářském kursu fyziky. Kromě následujícího užitečného snímku to berme jen jako (možná zajímavou) ukázku.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70640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Potřebné vztahy</a:t>
            </a:r>
            <a:r>
              <a:rPr lang="cs-CZ" altLang="cs-CZ" sz="3200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57200" y="990600"/>
            <a:ext cx="7924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 sz="2000"/>
              <a:t>Polohový vektor v kartézských souřadnicích, funkce souřadnic a její gradient</a:t>
            </a:r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609600" y="1676400"/>
          <a:ext cx="7623175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6" name="Equation" r:id="rId3" imgW="9131300" imgH="800100" progId="Equation.DSMT4">
                  <p:embed/>
                </p:oleObj>
              </mc:Choice>
              <mc:Fallback>
                <p:oleObj name="Equation" r:id="rId3" imgW="9131300" imgH="8001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76400"/>
                        <a:ext cx="7623175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1600200" y="2667000"/>
          <a:ext cx="5673725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name="Equation" r:id="rId5" imgW="6235700" imgH="1397000" progId="Equation.DSMT4">
                  <p:embed/>
                </p:oleObj>
              </mc:Choice>
              <mc:Fallback>
                <p:oleObj name="Equation" r:id="rId5" imgW="6235700" imgH="1397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667000"/>
                        <a:ext cx="5673725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57200" y="2286000"/>
            <a:ext cx="7724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altLang="cs-CZ" sz="2000"/>
              <a:t>Vektorové pole a jeho divergence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457200" y="3962400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 sz="2000"/>
              <a:t>Skalární součin</a:t>
            </a:r>
            <a:r>
              <a:rPr lang="en-US" altLang="cs-CZ" sz="2000"/>
              <a:t> </a:t>
            </a:r>
            <a:endParaRPr lang="cs-CZ" altLang="cs-CZ" sz="2000"/>
          </a:p>
        </p:txBody>
      </p:sp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2514600" y="4114800"/>
          <a:ext cx="365125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8" name="Equation" r:id="rId7" imgW="4013200" imgH="800100" progId="Equation.DSMT4">
                  <p:embed/>
                </p:oleObj>
              </mc:Choice>
              <mc:Fallback>
                <p:oleObj name="Equation" r:id="rId7" imgW="4013200" imgH="8001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114800"/>
                        <a:ext cx="3651250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977900" y="5105400"/>
          <a:ext cx="6948488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9" name="Equation" r:id="rId9" imgW="3746500" imgH="673100" progId="Equation.DSMT4">
                  <p:embed/>
                </p:oleObj>
              </mc:Choice>
              <mc:Fallback>
                <p:oleObj name="Equation" r:id="rId9" imgW="3746500" imgH="6731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5105400"/>
                        <a:ext cx="6948488" cy="124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Rychlost zvuku I</a:t>
            </a:r>
            <a:r>
              <a:rPr lang="cs-CZ" altLang="cs-CZ" sz="3200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57200" y="990600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 sz="2000"/>
              <a:t>Základními rovnicemi jsou rovnice kontinuity a Eulerova rovnice</a:t>
            </a: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984072"/>
              </p:ext>
            </p:extLst>
          </p:nvPr>
        </p:nvGraphicFramePr>
        <p:xfrm>
          <a:off x="1492250" y="1484313"/>
          <a:ext cx="5570538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Equation" r:id="rId3" imgW="6337080" imgH="799920" progId="Equation.DSMT4">
                  <p:embed/>
                </p:oleObj>
              </mc:Choice>
              <mc:Fallback>
                <p:oleObj name="Equation" r:id="rId3" imgW="6337080" imgH="7999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0" y="1484313"/>
                        <a:ext cx="5570538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1387794"/>
              </p:ext>
            </p:extLst>
          </p:nvPr>
        </p:nvGraphicFramePr>
        <p:xfrm>
          <a:off x="1475656" y="2915995"/>
          <a:ext cx="5252159" cy="46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name="Equation" r:id="rId5" imgW="6426000" imgH="571320" progId="Equation.DSMT4">
                  <p:embed/>
                </p:oleObj>
              </mc:Choice>
              <mc:Fallback>
                <p:oleObj name="Equation" r:id="rId5" imgW="6426000" imgH="5713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915995"/>
                        <a:ext cx="5252159" cy="46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57200" y="2204864"/>
            <a:ext cx="77247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altLang="cs-CZ" sz="2000" dirty="0" smtClean="0"/>
              <a:t>Tyto rovnice můžeme upravit na přirozená tvrzení. První rovnici integrací přes nějaký objem a užitím Gaussovy věty</a:t>
            </a:r>
            <a:endParaRPr lang="cs-CZ" altLang="cs-CZ" sz="2000" dirty="0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57200" y="3459113"/>
            <a:ext cx="792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 sz="2000" dirty="0"/>
              <a:t>n</a:t>
            </a:r>
            <a:r>
              <a:rPr lang="cs-CZ" altLang="cs-CZ" sz="2000" dirty="0" smtClean="0"/>
              <a:t>a zákon zachování hmoty</a:t>
            </a:r>
            <a:endParaRPr lang="cs-CZ" altLang="cs-CZ" sz="2000" dirty="0"/>
          </a:p>
        </p:txBody>
      </p:sp>
      <p:graphicFrame>
        <p:nvGraphicFramePr>
          <p:cNvPr id="1844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110046"/>
              </p:ext>
            </p:extLst>
          </p:nvPr>
        </p:nvGraphicFramePr>
        <p:xfrm>
          <a:off x="3707904" y="3717032"/>
          <a:ext cx="102870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9" name="Equation" r:id="rId7" imgW="1130040" imgH="799920" progId="Equation.DSMT4">
                  <p:embed/>
                </p:oleObj>
              </mc:Choice>
              <mc:Fallback>
                <p:oleObj name="Equation" r:id="rId7" imgW="1130040" imgH="7999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3717032"/>
                        <a:ext cx="1028700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85745"/>
              </p:ext>
            </p:extLst>
          </p:nvPr>
        </p:nvGraphicFramePr>
        <p:xfrm>
          <a:off x="1115616" y="5013176"/>
          <a:ext cx="59023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Equation" r:id="rId9" imgW="7289640" imgH="799920" progId="Equation.DSMT4">
                  <p:embed/>
                </p:oleObj>
              </mc:Choice>
              <mc:Fallback>
                <p:oleObj name="Equation" r:id="rId9" imgW="7289640" imgH="7999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5013176"/>
                        <a:ext cx="590232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23528" y="4365104"/>
            <a:ext cx="77247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altLang="cs-CZ" sz="2000" dirty="0" smtClean="0"/>
              <a:t>Druhá rovnice po vynásobení malým elementem objemu </a:t>
            </a:r>
            <a:r>
              <a:rPr lang="el-GR" altLang="cs-CZ" sz="2000" dirty="0" smtClean="0">
                <a:latin typeface="Times New Roman"/>
                <a:cs typeface="Times New Roman"/>
              </a:rPr>
              <a:t>Δ</a:t>
            </a:r>
            <a:r>
              <a:rPr lang="cs-CZ" altLang="cs-CZ" sz="2000" i="1" dirty="0" smtClean="0">
                <a:latin typeface="Times New Roman"/>
                <a:cs typeface="Times New Roman"/>
              </a:rPr>
              <a:t>V</a:t>
            </a:r>
            <a:r>
              <a:rPr lang="cs-CZ" altLang="cs-CZ" sz="2000" dirty="0" smtClean="0"/>
              <a:t> a zápisu derivace rychlosti</a:t>
            </a:r>
            <a:endParaRPr lang="cs-CZ" altLang="cs-CZ" sz="2000" dirty="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58011" y="5649484"/>
            <a:ext cx="792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 sz="2000" dirty="0"/>
              <a:t>j</a:t>
            </a:r>
            <a:r>
              <a:rPr lang="cs-CZ" altLang="cs-CZ" sz="2000" dirty="0" smtClean="0"/>
              <a:t>e druhý Newtonův zákon</a:t>
            </a:r>
            <a:endParaRPr lang="cs-CZ" altLang="cs-CZ" sz="2000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320939"/>
              </p:ext>
            </p:extLst>
          </p:nvPr>
        </p:nvGraphicFramePr>
        <p:xfrm>
          <a:off x="3614738" y="6018213"/>
          <a:ext cx="1144587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1" name="Equation" r:id="rId11" imgW="1257120" imgH="799920" progId="Equation.DSMT4">
                  <p:embed/>
                </p:oleObj>
              </mc:Choice>
              <mc:Fallback>
                <p:oleObj name="Equation" r:id="rId11" imgW="1257120" imgH="7999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4738" y="6018213"/>
                        <a:ext cx="1144587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609600"/>
          </a:xfrm>
        </p:spPr>
        <p:txBody>
          <a:bodyPr/>
          <a:lstStyle/>
          <a:p>
            <a:pPr eaLnBrk="1" hangingPunct="1"/>
            <a:r>
              <a:rPr lang="cs-CZ" altLang="cs-CZ" sz="3200" dirty="0" smtClean="0">
                <a:solidFill>
                  <a:srgbClr val="0000CC"/>
                </a:solidFill>
                <a:latin typeface="Times New Roman" pitchFamily="18" charset="0"/>
              </a:rPr>
              <a:t>Rychlost zvuku </a:t>
            </a:r>
            <a:r>
              <a:rPr lang="cs-CZ" altLang="cs-CZ" sz="3200" dirty="0" smtClean="0">
                <a:solidFill>
                  <a:srgbClr val="0000CC"/>
                </a:solidFill>
                <a:latin typeface="Times New Roman" pitchFamily="18" charset="0"/>
              </a:rPr>
              <a:t>II</a:t>
            </a:r>
            <a:r>
              <a:rPr lang="cs-CZ" altLang="cs-CZ" sz="3200" dirty="0" smtClean="0">
                <a:solidFill>
                  <a:schemeClr val="accent2"/>
                </a:solidFill>
              </a:rPr>
              <a:t> </a:t>
            </a:r>
            <a:endParaRPr lang="cs-CZ" altLang="cs-CZ" sz="3200" dirty="0" smtClean="0">
              <a:solidFill>
                <a:schemeClr val="accent2"/>
              </a:solidFill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57200" y="990600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 sz="2000"/>
              <a:t>Základními rovnicemi jsou rovnice kontinuity a Eulerova rovnice</a:t>
            </a: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1446213" y="1616075"/>
          <a:ext cx="5603875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Equation" r:id="rId3" imgW="6375400" imgH="800100" progId="Equation.DSMT4">
                  <p:embed/>
                </p:oleObj>
              </mc:Choice>
              <mc:Fallback>
                <p:oleObj name="Equation" r:id="rId3" imgW="6375400" imgH="800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6213" y="1616075"/>
                        <a:ext cx="5603875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1733550" y="3522663"/>
          <a:ext cx="4687888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Equation" r:id="rId5" imgW="5156200" imgH="812800" progId="Equation.DSMT4">
                  <p:embed/>
                </p:oleObj>
              </mc:Choice>
              <mc:Fallback>
                <p:oleObj name="Equation" r:id="rId5" imgW="5156200" imgH="812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550" y="3522663"/>
                        <a:ext cx="4687888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57200" y="2590800"/>
            <a:ext cx="77247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altLang="cs-CZ" sz="2000" dirty="0"/>
              <a:t>Pro malé kmity (položíme </a:t>
            </a:r>
            <a:r>
              <a:rPr lang="cs-CZ" altLang="cs-CZ" sz="2000" dirty="0">
                <a:cs typeface="Times New Roman" pitchFamily="18" charset="0"/>
              </a:rPr>
              <a:t>ρ</a:t>
            </a:r>
            <a:r>
              <a:rPr lang="cs-CZ" altLang="cs-CZ" sz="2000" dirty="0"/>
              <a:t>=</a:t>
            </a:r>
            <a:r>
              <a:rPr lang="cs-CZ" altLang="cs-CZ" sz="2000" dirty="0">
                <a:cs typeface="Times New Roman" pitchFamily="18" charset="0"/>
              </a:rPr>
              <a:t>ρ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+</a:t>
            </a:r>
            <a:r>
              <a:rPr lang="cs-CZ" altLang="cs-CZ" sz="2000" dirty="0">
                <a:cs typeface="Times New Roman" pitchFamily="18" charset="0"/>
              </a:rPr>
              <a:t>δρ</a:t>
            </a:r>
            <a:r>
              <a:rPr lang="cs-CZ" altLang="cs-CZ" sz="2000" dirty="0"/>
              <a:t>, </a:t>
            </a:r>
            <a:r>
              <a:rPr lang="cs-CZ" altLang="cs-CZ" sz="2000" i="1" dirty="0"/>
              <a:t>p</a:t>
            </a:r>
            <a:r>
              <a:rPr lang="cs-CZ" altLang="cs-CZ" sz="2000" dirty="0"/>
              <a:t>=</a:t>
            </a:r>
            <a:r>
              <a:rPr lang="cs-CZ" altLang="cs-CZ" sz="2000" i="1" dirty="0"/>
              <a:t>p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+</a:t>
            </a:r>
            <a:r>
              <a:rPr lang="cs-CZ" altLang="cs-CZ" sz="2000" dirty="0">
                <a:cs typeface="Times New Roman" pitchFamily="18" charset="0"/>
              </a:rPr>
              <a:t>δ</a:t>
            </a:r>
            <a:r>
              <a:rPr lang="cs-CZ" altLang="cs-CZ" sz="2000" i="1" dirty="0"/>
              <a:t>p</a:t>
            </a:r>
            <a:r>
              <a:rPr lang="cs-CZ" altLang="cs-CZ" sz="2000" dirty="0"/>
              <a:t>) ponecháme v rovnicích jen členy prvního řádu v </a:t>
            </a:r>
            <a:r>
              <a:rPr lang="cs-CZ" altLang="cs-CZ" sz="2000" dirty="0" err="1">
                <a:cs typeface="Times New Roman" pitchFamily="18" charset="0"/>
              </a:rPr>
              <a:t>δρ</a:t>
            </a:r>
            <a:r>
              <a:rPr lang="cs-CZ" altLang="cs-CZ" sz="2000" dirty="0"/>
              <a:t>, </a:t>
            </a:r>
            <a:r>
              <a:rPr lang="cs-CZ" altLang="cs-CZ" sz="2000" dirty="0" err="1">
                <a:cs typeface="Times New Roman" pitchFamily="18" charset="0"/>
              </a:rPr>
              <a:t>δ</a:t>
            </a:r>
            <a:r>
              <a:rPr lang="cs-CZ" altLang="cs-CZ" sz="2000" i="1" dirty="0" err="1"/>
              <a:t>p</a:t>
            </a:r>
            <a:r>
              <a:rPr lang="cs-CZ" altLang="cs-CZ" sz="2000" dirty="0"/>
              <a:t> a </a:t>
            </a:r>
            <a:r>
              <a:rPr lang="cs-CZ" altLang="cs-CZ" sz="2000" i="1" dirty="0"/>
              <a:t>v</a:t>
            </a:r>
            <a:r>
              <a:rPr lang="cs-CZ" altLang="cs-CZ" sz="2000" dirty="0"/>
              <a:t>, takže máme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57200" y="4419600"/>
            <a:ext cx="7924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 sz="2000"/>
              <a:t>Stejně jako každý pohyb v ideální tekutině je i šíření zvuku děj adiabatický. Proto můžeme psát</a:t>
            </a:r>
            <a:r>
              <a:rPr lang="en-US" altLang="cs-CZ" sz="2000"/>
              <a:t> </a:t>
            </a:r>
            <a:endParaRPr lang="cs-CZ" altLang="cs-CZ" sz="2000"/>
          </a:p>
        </p:txBody>
      </p:sp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2971800" y="5334000"/>
          <a:ext cx="1952625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Equation" r:id="rId7" imgW="2146300" imgH="927100" progId="Equation.DSMT4">
                  <p:embed/>
                </p:oleObj>
              </mc:Choice>
              <mc:Fallback>
                <p:oleObj name="Equation" r:id="rId7" imgW="2146300" imgH="927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334000"/>
                        <a:ext cx="1952625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069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Ultrazvuk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807720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cs-CZ" altLang="cs-CZ" sz="2800">
                <a:latin typeface="TorontoPlain~33" charset="0"/>
              </a:rPr>
              <a:t>Ultrazvuk je zvukové vlnění s frekvencí vyšší jak 20 kHz. Tato hranice je dána hranicí slyšitelnosti zvuku u průměrného lidského ucha. Pro ultrazvukovou diagnostiku v medicíně (velmi rozšířená je také ultrazvuková diagnostika v různých inženýrských aplikacích) se používají frekvence řádu jednotek až desítek  MHz.</a:t>
            </a:r>
            <a:endParaRPr lang="cs-CZ" altLang="cs-CZ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533400"/>
          </a:xfrm>
        </p:spPr>
        <p:txBody>
          <a:bodyPr/>
          <a:lstStyle/>
          <a:p>
            <a:pPr eaLnBrk="1" hangingPunct="1"/>
            <a:r>
              <a:rPr lang="cs-CZ" altLang="cs-CZ" sz="3200" dirty="0" smtClean="0">
                <a:solidFill>
                  <a:srgbClr val="0000CC"/>
                </a:solidFill>
                <a:latin typeface="Times New Roman" pitchFamily="18" charset="0"/>
              </a:rPr>
              <a:t>Rychlost zvuku </a:t>
            </a:r>
            <a:r>
              <a:rPr lang="cs-CZ" altLang="cs-CZ" sz="3200" dirty="0" smtClean="0">
                <a:solidFill>
                  <a:srgbClr val="0000CC"/>
                </a:solidFill>
                <a:latin typeface="Times New Roman" pitchFamily="18" charset="0"/>
              </a:rPr>
              <a:t>III</a:t>
            </a:r>
            <a:endParaRPr lang="cs-CZ" altLang="cs-CZ" sz="3200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57200" y="990600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 sz="2000"/>
              <a:t>Máme teď z rovnice kontinuity (v dalším už budeme vynechávat index 0)</a:t>
            </a: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2817813" y="1524000"/>
          <a:ext cx="2767012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5" name="Equation" r:id="rId3" imgW="3149600" imgH="889000" progId="Equation.DSMT4">
                  <p:embed/>
                </p:oleObj>
              </mc:Choice>
              <mc:Fallback>
                <p:oleObj name="Equation" r:id="rId3" imgW="3149600" imgH="889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813" y="1524000"/>
                        <a:ext cx="2767012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3276600" y="3962400"/>
          <a:ext cx="1444625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6" name="Equation" r:id="rId5" imgW="1587500" imgH="800100" progId="Equation.DSMT4">
                  <p:embed/>
                </p:oleObj>
              </mc:Choice>
              <mc:Fallback>
                <p:oleObj name="Equation" r:id="rId5" imgW="1587500" imgH="8001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962400"/>
                        <a:ext cx="1444625" cy="728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57200" y="2438400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altLang="cs-CZ" sz="2000"/>
              <a:t>Zapíšeme ještě vektor rychlosti jako gradient nějaké potenciálové funkce </a:t>
            </a:r>
            <a:r>
              <a:rPr lang="cs-CZ" altLang="cs-CZ" sz="2000">
                <a:cs typeface="Times New Roman" pitchFamily="18" charset="0"/>
              </a:rPr>
              <a:t>φ</a:t>
            </a:r>
            <a:endParaRPr lang="cs-CZ" altLang="cs-CZ" sz="2000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457200" y="4724400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 sz="2000"/>
              <a:t>Máme pak již vlnovou rovnici s výrazem pro rychlost zvuku</a:t>
            </a:r>
          </a:p>
        </p:txBody>
      </p:sp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2209800" y="5334000"/>
          <a:ext cx="3789363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7" name="Equation" r:id="rId7" imgW="4165600" imgH="1117600" progId="Equation.DSMT4">
                  <p:embed/>
                </p:oleObj>
              </mc:Choice>
              <mc:Fallback>
                <p:oleObj name="Equation" r:id="rId7" imgW="4165600" imgH="1117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334000"/>
                        <a:ext cx="3789363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457200" y="3505200"/>
            <a:ext cx="4205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altLang="cs-CZ" sz="2000"/>
              <a:t>a linearizovaná Eulerova rovnice je pak</a:t>
            </a:r>
          </a:p>
        </p:txBody>
      </p:sp>
      <p:graphicFrame>
        <p:nvGraphicFramePr>
          <p:cNvPr id="19466" name="Object 10"/>
          <p:cNvGraphicFramePr>
            <a:graphicFrameLocks noChangeAspect="1"/>
          </p:cNvGraphicFramePr>
          <p:nvPr/>
        </p:nvGraphicFramePr>
        <p:xfrm>
          <a:off x="3479800" y="3021013"/>
          <a:ext cx="119062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8" name="Equation" r:id="rId9" imgW="1307532" imgH="355446" progId="Equation.DSMT4">
                  <p:embed/>
                </p:oleObj>
              </mc:Choice>
              <mc:Fallback>
                <p:oleObj name="Equation" r:id="rId9" imgW="1307532" imgH="355446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9800" y="3021013"/>
                        <a:ext cx="1190625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5334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Rychlost zvuku a rychlost kmitání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457200" y="990600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 sz="2000"/>
              <a:t>V jednorozměrném případě je jedním z řešení </a:t>
            </a:r>
            <a:r>
              <a:rPr lang="cs-CZ" altLang="cs-CZ" sz="2000">
                <a:cs typeface="Times New Roman" pitchFamily="18" charset="0"/>
              </a:rPr>
              <a:t>φ</a:t>
            </a:r>
            <a:r>
              <a:rPr lang="cs-CZ" altLang="cs-CZ" sz="2000"/>
              <a:t>=</a:t>
            </a:r>
            <a:r>
              <a:rPr lang="cs-CZ" altLang="cs-CZ" sz="2000" i="1"/>
              <a:t>f</a:t>
            </a:r>
            <a:r>
              <a:rPr lang="cs-CZ" altLang="cs-CZ" sz="2000"/>
              <a:t>(</a:t>
            </a:r>
            <a:r>
              <a:rPr lang="cs-CZ" altLang="cs-CZ" sz="2000" i="1"/>
              <a:t>x</a:t>
            </a:r>
            <a:r>
              <a:rPr lang="cs-CZ" altLang="cs-CZ" sz="2000"/>
              <a:t>-</a:t>
            </a:r>
            <a:r>
              <a:rPr lang="en-US" altLang="cs-CZ" sz="2000" i="1"/>
              <a:t>v</a:t>
            </a:r>
            <a:r>
              <a:rPr lang="cs-CZ" altLang="cs-CZ" sz="2000" i="1"/>
              <a:t>t</a:t>
            </a:r>
            <a:r>
              <a:rPr lang="cs-CZ" altLang="cs-CZ" sz="2000"/>
              <a:t>). Potom máme</a:t>
            </a:r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143000" y="1444625"/>
          <a:ext cx="5980113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Equation" r:id="rId3" imgW="6807200" imgH="800100" progId="Equation.DSMT4">
                  <p:embed/>
                </p:oleObj>
              </mc:Choice>
              <mc:Fallback>
                <p:oleObj name="Equation" r:id="rId3" imgW="6807200" imgH="8001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444625"/>
                        <a:ext cx="5980113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2590800" y="2590800"/>
          <a:ext cx="3024188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name="Equation" r:id="rId5" imgW="3327400" imgH="876300" progId="Equation.DSMT4">
                  <p:embed/>
                </p:oleObj>
              </mc:Choice>
              <mc:Fallback>
                <p:oleObj name="Equation" r:id="rId5" imgW="3327400" imgH="876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590800"/>
                        <a:ext cx="3024188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57200" y="2209800"/>
            <a:ext cx="7724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altLang="cs-CZ" sz="2000"/>
              <a:t>odkud porovnáním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57200" y="3429000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 sz="2000"/>
              <a:t>Pro kolísání teploty musíme připomenout termodynamickou identitu</a:t>
            </a:r>
          </a:p>
        </p:txBody>
      </p:sp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2819400" y="5334000"/>
          <a:ext cx="2414588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name="Equation" r:id="rId7" imgW="2654300" imgH="927100" progId="Equation.DSMT4">
                  <p:embed/>
                </p:oleObj>
              </mc:Choice>
              <mc:Fallback>
                <p:oleObj name="Equation" r:id="rId7" imgW="2654300" imgH="9271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334000"/>
                        <a:ext cx="2414588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2895600" y="3962400"/>
          <a:ext cx="2243138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Equation" r:id="rId9" imgW="2463800" imgH="927100" progId="Equation.DSMT4">
                  <p:embed/>
                </p:oleObj>
              </mc:Choice>
              <mc:Fallback>
                <p:oleObj name="Equation" r:id="rId9" imgW="2463800" imgH="9271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962400"/>
                        <a:ext cx="2243138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381000" y="4876800"/>
            <a:ext cx="7724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altLang="cs-CZ" sz="2000"/>
              <a:t>takže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cs-CZ" sz="3200" smtClean="0">
                <a:solidFill>
                  <a:srgbClr val="0000CC"/>
                </a:solidFill>
                <a:latin typeface="Times New Roman" pitchFamily="18" charset="0"/>
              </a:rPr>
              <a:t>Ide</a:t>
            </a:r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ální plyn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 sz="2000"/>
              <a:t>Pro 1 mol ideálního plynu platí stavová rovnice</a:t>
            </a: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2667000" y="1219200"/>
          <a:ext cx="280035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4" name="Equation" r:id="rId3" imgW="3187700" imgH="381000" progId="Equation.DSMT4">
                  <p:embed/>
                </p:oleObj>
              </mc:Choice>
              <mc:Fallback>
                <p:oleObj name="Equation" r:id="rId3" imgW="3187700" imgH="381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219200"/>
                        <a:ext cx="2800350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1524000" y="2362200"/>
          <a:ext cx="5078413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5" name="Equation" r:id="rId5" imgW="5588000" imgH="393700" progId="Equation.DSMT4">
                  <p:embed/>
                </p:oleObj>
              </mc:Choice>
              <mc:Fallback>
                <p:oleObj name="Equation" r:id="rId5" imgW="5588000" imgH="3937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362200"/>
                        <a:ext cx="5078413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57200" y="1600200"/>
            <a:ext cx="77247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cs-CZ" altLang="cs-CZ" sz="2000" i="1"/>
              <a:t>R</a:t>
            </a:r>
            <a:r>
              <a:rPr lang="cs-CZ" altLang="cs-CZ" sz="2000"/>
              <a:t>=8,316 Jmol</a:t>
            </a:r>
            <a:r>
              <a:rPr lang="cs-CZ" altLang="cs-CZ" sz="2000" baseline="30000"/>
              <a:t>–1</a:t>
            </a:r>
            <a:r>
              <a:rPr lang="cs-CZ" altLang="cs-CZ" sz="2000"/>
              <a:t>K</a:t>
            </a:r>
            <a:r>
              <a:rPr lang="cs-CZ" altLang="cs-CZ" sz="2000" baseline="30000"/>
              <a:t>–1</a:t>
            </a:r>
            <a:r>
              <a:rPr lang="cs-CZ" altLang="cs-CZ" sz="2000"/>
              <a:t> je univerzální plynová konstanta. Při adiabatickém ději můžeme zapsat první větu termodynamickou jako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457200" y="2743200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 sz="2000"/>
              <a:t>nebo jako</a:t>
            </a:r>
          </a:p>
        </p:txBody>
      </p:sp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1066800" y="4114800"/>
          <a:ext cx="6678613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6" name="Equation" r:id="rId7" imgW="7340600" imgH="927100" progId="Equation.DSMT4">
                  <p:embed/>
                </p:oleObj>
              </mc:Choice>
              <mc:Fallback>
                <p:oleObj name="Equation" r:id="rId7" imgW="7340600" imgH="9271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114800"/>
                        <a:ext cx="6678613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3" name="Text Box 10"/>
          <p:cNvSpPr txBox="1">
            <a:spLocks noChangeArrowheads="1"/>
          </p:cNvSpPr>
          <p:nvPr/>
        </p:nvSpPr>
        <p:spPr bwMode="auto">
          <a:xfrm>
            <a:off x="533400" y="3429000"/>
            <a:ext cx="77247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cs-CZ" altLang="cs-CZ" sz="2000"/>
              <a:t>kde </a:t>
            </a:r>
            <a:r>
              <a:rPr lang="cs-CZ" altLang="cs-CZ" sz="2000" i="1"/>
              <a:t>U</a:t>
            </a:r>
            <a:r>
              <a:rPr lang="cs-CZ" altLang="cs-CZ" sz="2000"/>
              <a:t> je vnitřní energie a </a:t>
            </a:r>
            <a:r>
              <a:rPr lang="cs-CZ" altLang="cs-CZ" sz="2000" i="1"/>
              <a:t>H</a:t>
            </a:r>
            <a:r>
              <a:rPr lang="cs-CZ" altLang="cs-CZ" sz="2000"/>
              <a:t>=</a:t>
            </a:r>
            <a:r>
              <a:rPr lang="cs-CZ" altLang="cs-CZ" sz="2000" i="1"/>
              <a:t>U</a:t>
            </a:r>
            <a:r>
              <a:rPr lang="cs-CZ" altLang="cs-CZ" sz="2000"/>
              <a:t>+</a:t>
            </a:r>
            <a:r>
              <a:rPr lang="cs-CZ" altLang="cs-CZ" sz="2000" i="1"/>
              <a:t>pV</a:t>
            </a:r>
            <a:r>
              <a:rPr lang="cs-CZ" altLang="cs-CZ" sz="2000"/>
              <a:t> entalpie jednoho molu ideálního plynu, C</a:t>
            </a:r>
            <a:r>
              <a:rPr lang="cs-CZ" altLang="cs-CZ" sz="2000" baseline="-25000"/>
              <a:t>V</a:t>
            </a:r>
            <a:r>
              <a:rPr lang="cs-CZ" altLang="cs-CZ" sz="2000"/>
              <a:t> a C</a:t>
            </a:r>
            <a:r>
              <a:rPr lang="cs-CZ" altLang="cs-CZ" sz="2000" baseline="-25000"/>
              <a:t>p</a:t>
            </a:r>
            <a:r>
              <a:rPr lang="cs-CZ" altLang="cs-CZ" sz="2000"/>
              <a:t> jsou specifická tepla</a:t>
            </a:r>
          </a:p>
        </p:txBody>
      </p:sp>
      <p:graphicFrame>
        <p:nvGraphicFramePr>
          <p:cNvPr id="21514" name="Object 11"/>
          <p:cNvGraphicFramePr>
            <a:graphicFrameLocks noChangeAspect="1"/>
          </p:cNvGraphicFramePr>
          <p:nvPr/>
        </p:nvGraphicFramePr>
        <p:xfrm>
          <a:off x="1447800" y="3124200"/>
          <a:ext cx="5113338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7" name="Equation" r:id="rId9" imgW="5626100" imgH="431800" progId="Equation.DSMT4">
                  <p:embed/>
                </p:oleObj>
              </mc:Choice>
              <mc:Fallback>
                <p:oleObj name="Equation" r:id="rId9" imgW="5626100" imgH="431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124200"/>
                        <a:ext cx="5113338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5" name="Text Box 12"/>
          <p:cNvSpPr txBox="1">
            <a:spLocks noChangeArrowheads="1"/>
          </p:cNvSpPr>
          <p:nvPr/>
        </p:nvSpPr>
        <p:spPr bwMode="auto">
          <a:xfrm>
            <a:off x="609600" y="5029200"/>
            <a:ext cx="7924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 sz="2000"/>
              <a:t>Plyn složený z jednoatomových molekul má pouze tři translační stupně volnosti, u dvouatomových přibudou ještě další dva na vzájemné oscilace, tedy </a:t>
            </a:r>
            <a:r>
              <a:rPr lang="cs-CZ" altLang="cs-CZ" sz="2000" i="1"/>
              <a:t>C</a:t>
            </a:r>
            <a:r>
              <a:rPr lang="cs-CZ" altLang="cs-CZ" sz="2000" baseline="-25000"/>
              <a:t>V</a:t>
            </a:r>
            <a:r>
              <a:rPr lang="cs-CZ" altLang="cs-CZ" sz="2000"/>
              <a:t>=3</a:t>
            </a:r>
            <a:r>
              <a:rPr lang="cs-CZ" altLang="cs-CZ" sz="2000" i="1"/>
              <a:t>R</a:t>
            </a:r>
            <a:r>
              <a:rPr lang="cs-CZ" altLang="cs-CZ" sz="2000"/>
              <a:t>/2 nebo </a:t>
            </a:r>
            <a:r>
              <a:rPr lang="cs-CZ" altLang="cs-CZ" sz="2000" i="1"/>
              <a:t>C</a:t>
            </a:r>
            <a:r>
              <a:rPr lang="cs-CZ" altLang="cs-CZ" sz="2000" baseline="-25000"/>
              <a:t>V</a:t>
            </a:r>
            <a:r>
              <a:rPr lang="cs-CZ" altLang="cs-CZ" sz="2000"/>
              <a:t>=5</a:t>
            </a:r>
            <a:r>
              <a:rPr lang="cs-CZ" altLang="cs-CZ" sz="2000" i="1"/>
              <a:t>R</a:t>
            </a:r>
            <a:r>
              <a:rPr lang="cs-CZ" altLang="cs-CZ" sz="2000"/>
              <a:t>/2.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5334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Rychlost zvuku v ideálním plynu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57200" y="762000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 sz="2000"/>
              <a:t>Stavovou rovnici přepíšeme na</a:t>
            </a: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3505200" y="1219200"/>
          <a:ext cx="1138238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" name="Equation" r:id="rId3" imgW="1295400" imgH="800100" progId="Equation.DSMT4">
                  <p:embed/>
                </p:oleObj>
              </mc:Choice>
              <mc:Fallback>
                <p:oleObj name="Equation" r:id="rId3" imgW="1295400" imgH="8001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219200"/>
                        <a:ext cx="1138238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457200" y="1981200"/>
            <a:ext cx="77247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cs-CZ" altLang="cs-CZ" sz="2000"/>
              <a:t>kde </a:t>
            </a:r>
            <a:r>
              <a:rPr lang="cs-CZ" altLang="cs-CZ" sz="2000">
                <a:cs typeface="Times New Roman" pitchFamily="18" charset="0"/>
              </a:rPr>
              <a:t>μ</a:t>
            </a:r>
            <a:r>
              <a:rPr lang="cs-CZ" altLang="cs-CZ" sz="2000"/>
              <a:t> je molární hmotnost.nová konstanta. Snadno tedy spočteme derivaci tlaku podle hustoty při konstantní teplotě. Pro výpočet derivace při adiabatickém ději (tj. při konstantní entropii) musíme počítat s jakobiány</a:t>
            </a:r>
          </a:p>
        </p:txBody>
      </p:sp>
      <p:graphicFrame>
        <p:nvGraphicFramePr>
          <p:cNvPr id="22534" name="Object 8"/>
          <p:cNvGraphicFramePr>
            <a:graphicFrameLocks noChangeAspect="1"/>
          </p:cNvGraphicFramePr>
          <p:nvPr/>
        </p:nvGraphicFramePr>
        <p:xfrm>
          <a:off x="990600" y="3276600"/>
          <a:ext cx="6816725" cy="167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Equation" r:id="rId5" imgW="7493000" imgH="1841500" progId="Equation.DSMT4">
                  <p:embed/>
                </p:oleObj>
              </mc:Choice>
              <mc:Fallback>
                <p:oleObj name="Equation" r:id="rId5" imgW="7493000" imgH="18415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276600"/>
                        <a:ext cx="6816725" cy="167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5" name="Text Box 11"/>
          <p:cNvSpPr txBox="1">
            <a:spLocks noChangeArrowheads="1"/>
          </p:cNvSpPr>
          <p:nvPr/>
        </p:nvSpPr>
        <p:spPr bwMode="auto">
          <a:xfrm>
            <a:off x="381000" y="4953000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 sz="2000"/>
              <a:t>Rychlost zvuku v ideálním plynu je</a:t>
            </a:r>
          </a:p>
        </p:txBody>
      </p:sp>
      <p:graphicFrame>
        <p:nvGraphicFramePr>
          <p:cNvPr id="22536" name="Object 12"/>
          <p:cNvGraphicFramePr>
            <a:graphicFrameLocks noChangeAspect="1"/>
          </p:cNvGraphicFramePr>
          <p:nvPr/>
        </p:nvGraphicFramePr>
        <p:xfrm>
          <a:off x="3124200" y="5486400"/>
          <a:ext cx="1863725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name="Equation" r:id="rId7" imgW="2120900" imgH="1104900" progId="Equation.DSMT4">
                  <p:embed/>
                </p:oleObj>
              </mc:Choice>
              <mc:Fallback>
                <p:oleObj name="Equation" r:id="rId7" imgW="2120900" imgH="11049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486400"/>
                        <a:ext cx="1863725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cs-CZ" altLang="cs-CZ" sz="3200" b="1" smtClean="0">
                <a:solidFill>
                  <a:srgbClr val="0000CC"/>
                </a:solidFill>
                <a:latin typeface="Times New Roman" pitchFamily="18" charset="0"/>
              </a:rPr>
              <a:t>Citlivost ucha k frekvencím</a:t>
            </a:r>
          </a:p>
        </p:txBody>
      </p:sp>
      <p:grpSp>
        <p:nvGrpSpPr>
          <p:cNvPr id="4099" name="Group 2056"/>
          <p:cNvGrpSpPr>
            <a:grpSpLocks/>
          </p:cNvGrpSpPr>
          <p:nvPr/>
        </p:nvGrpSpPr>
        <p:grpSpPr bwMode="auto">
          <a:xfrm>
            <a:off x="1066800" y="1295400"/>
            <a:ext cx="7010400" cy="4516438"/>
            <a:chOff x="912" y="816"/>
            <a:chExt cx="4416" cy="2845"/>
          </a:xfrm>
        </p:grpSpPr>
        <p:pic>
          <p:nvPicPr>
            <p:cNvPr id="4100" name="Picture 2057" descr="C:\Documents and Settings\Michal Lenc\Dokumenty\Obrázky\sluch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28" b="7382"/>
            <a:stretch>
              <a:fillRect/>
            </a:stretch>
          </p:blipFill>
          <p:spPr bwMode="auto">
            <a:xfrm>
              <a:off x="912" y="816"/>
              <a:ext cx="4195" cy="2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1" name="Text Box 2058"/>
            <p:cNvSpPr txBox="1">
              <a:spLocks noChangeArrowheads="1"/>
            </p:cNvSpPr>
            <p:nvPr/>
          </p:nvSpPr>
          <p:spPr bwMode="auto">
            <a:xfrm>
              <a:off x="4032" y="3024"/>
              <a:ext cx="107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cs-CZ" altLang="cs-CZ" sz="2000"/>
                <a:t>frekvence </a:t>
              </a:r>
              <a:r>
                <a:rPr lang="en-US" altLang="cs-CZ" sz="2000"/>
                <a:t>[Hz]</a:t>
              </a:r>
              <a:endParaRPr lang="cs-CZ" altLang="cs-CZ" sz="2000"/>
            </a:p>
          </p:txBody>
        </p:sp>
        <p:sp>
          <p:nvSpPr>
            <p:cNvPr id="4102" name="Text Box 2059"/>
            <p:cNvSpPr txBox="1">
              <a:spLocks noChangeArrowheads="1"/>
            </p:cNvSpPr>
            <p:nvPr/>
          </p:nvSpPr>
          <p:spPr bwMode="auto">
            <a:xfrm>
              <a:off x="1536" y="960"/>
              <a:ext cx="117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cs-CZ" sz="2000"/>
                <a:t>intenzita</a:t>
              </a:r>
              <a:r>
                <a:rPr lang="cs-CZ" altLang="cs-CZ" sz="2000"/>
                <a:t> </a:t>
              </a:r>
              <a:r>
                <a:rPr lang="en-US" altLang="cs-CZ" sz="2000"/>
                <a:t>[Wm</a:t>
              </a:r>
              <a:r>
                <a:rPr lang="en-US" altLang="cs-CZ" sz="2000" baseline="30000"/>
                <a:t>-2</a:t>
              </a:r>
              <a:r>
                <a:rPr lang="en-US" altLang="cs-CZ" sz="2000"/>
                <a:t>]</a:t>
              </a:r>
              <a:endParaRPr lang="cs-CZ" altLang="cs-CZ" sz="2000"/>
            </a:p>
          </p:txBody>
        </p:sp>
        <p:sp>
          <p:nvSpPr>
            <p:cNvPr id="4103" name="Text Box 2060"/>
            <p:cNvSpPr txBox="1">
              <a:spLocks noChangeArrowheads="1"/>
            </p:cNvSpPr>
            <p:nvPr/>
          </p:nvSpPr>
          <p:spPr bwMode="auto">
            <a:xfrm>
              <a:off x="2064" y="2064"/>
              <a:ext cx="133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cs-CZ" altLang="cs-CZ" sz="2000"/>
                <a:t>o</a:t>
              </a:r>
              <a:r>
                <a:rPr lang="en-US" altLang="cs-CZ" sz="2000"/>
                <a:t>blast </a:t>
              </a:r>
              <a:r>
                <a:rPr lang="cs-CZ" altLang="cs-CZ" sz="2000"/>
                <a:t> slyšitelnosti</a:t>
              </a:r>
            </a:p>
          </p:txBody>
        </p:sp>
        <p:sp>
          <p:nvSpPr>
            <p:cNvPr id="4104" name="Text Box 2061"/>
            <p:cNvSpPr txBox="1">
              <a:spLocks noChangeArrowheads="1"/>
            </p:cNvSpPr>
            <p:nvPr/>
          </p:nvSpPr>
          <p:spPr bwMode="auto">
            <a:xfrm>
              <a:off x="3168" y="1056"/>
              <a:ext cx="133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cs-CZ" altLang="cs-CZ" sz="2000"/>
                <a:t>práh bolesti</a:t>
              </a:r>
            </a:p>
          </p:txBody>
        </p:sp>
        <p:sp>
          <p:nvSpPr>
            <p:cNvPr id="4105" name="Text Box 2062"/>
            <p:cNvSpPr txBox="1">
              <a:spLocks noChangeArrowheads="1"/>
            </p:cNvSpPr>
            <p:nvPr/>
          </p:nvSpPr>
          <p:spPr bwMode="auto">
            <a:xfrm>
              <a:off x="3984" y="2304"/>
              <a:ext cx="134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cs-CZ" altLang="cs-CZ" sz="2000"/>
                <a:t>práh</a:t>
              </a:r>
              <a:r>
                <a:rPr lang="en-US" altLang="cs-CZ" sz="2000"/>
                <a:t> </a:t>
              </a:r>
              <a:r>
                <a:rPr lang="cs-CZ" altLang="cs-CZ" sz="2000"/>
                <a:t> slyšitelnosti</a:t>
              </a:r>
            </a:p>
          </p:txBody>
        </p:sp>
        <p:sp>
          <p:nvSpPr>
            <p:cNvPr id="4106" name="Text Box 2063"/>
            <p:cNvSpPr txBox="1">
              <a:spLocks noChangeArrowheads="1"/>
            </p:cNvSpPr>
            <p:nvPr/>
          </p:nvSpPr>
          <p:spPr bwMode="auto">
            <a:xfrm>
              <a:off x="1056" y="2688"/>
              <a:ext cx="41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cs-CZ"/>
                <a:t>10</a:t>
              </a:r>
              <a:r>
                <a:rPr lang="en-US" altLang="cs-CZ" baseline="30000"/>
                <a:t>-9</a:t>
              </a:r>
              <a:endParaRPr lang="cs-CZ" altLang="cs-CZ" baseline="30000"/>
            </a:p>
          </p:txBody>
        </p:sp>
        <p:sp>
          <p:nvSpPr>
            <p:cNvPr id="4107" name="Text Box 2064"/>
            <p:cNvSpPr txBox="1">
              <a:spLocks noChangeArrowheads="1"/>
            </p:cNvSpPr>
            <p:nvPr/>
          </p:nvSpPr>
          <p:spPr bwMode="auto">
            <a:xfrm>
              <a:off x="1056" y="1344"/>
              <a:ext cx="3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cs-CZ"/>
                <a:t>10</a:t>
              </a:r>
              <a:r>
                <a:rPr lang="en-US" altLang="cs-CZ" baseline="30000"/>
                <a:t>3</a:t>
              </a:r>
              <a:endParaRPr lang="cs-CZ" altLang="cs-CZ" baseline="30000"/>
            </a:p>
          </p:txBody>
        </p:sp>
        <p:sp>
          <p:nvSpPr>
            <p:cNvPr id="4108" name="Text Box 2065"/>
            <p:cNvSpPr txBox="1">
              <a:spLocks noChangeArrowheads="1"/>
            </p:cNvSpPr>
            <p:nvPr/>
          </p:nvSpPr>
          <p:spPr bwMode="auto">
            <a:xfrm>
              <a:off x="1056" y="1776"/>
              <a:ext cx="41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cs-CZ"/>
                <a:t>10</a:t>
              </a:r>
              <a:r>
                <a:rPr lang="en-US" altLang="cs-CZ" baseline="30000"/>
                <a:t>-1</a:t>
              </a:r>
              <a:endParaRPr lang="cs-CZ" altLang="cs-CZ" baseline="30000"/>
            </a:p>
          </p:txBody>
        </p:sp>
        <p:sp>
          <p:nvSpPr>
            <p:cNvPr id="4109" name="Text Box 2066"/>
            <p:cNvSpPr txBox="1">
              <a:spLocks noChangeArrowheads="1"/>
            </p:cNvSpPr>
            <p:nvPr/>
          </p:nvSpPr>
          <p:spPr bwMode="auto">
            <a:xfrm>
              <a:off x="1056" y="2256"/>
              <a:ext cx="41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cs-CZ"/>
                <a:t>10</a:t>
              </a:r>
              <a:r>
                <a:rPr lang="en-US" altLang="cs-CZ" baseline="30000"/>
                <a:t>-5</a:t>
              </a:r>
              <a:endParaRPr lang="cs-CZ" altLang="cs-CZ" baseline="30000"/>
            </a:p>
          </p:txBody>
        </p:sp>
        <p:sp>
          <p:nvSpPr>
            <p:cNvPr id="4110" name="Text Box 2067"/>
            <p:cNvSpPr txBox="1">
              <a:spLocks noChangeArrowheads="1"/>
            </p:cNvSpPr>
            <p:nvPr/>
          </p:nvSpPr>
          <p:spPr bwMode="auto">
            <a:xfrm>
              <a:off x="1296" y="3312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cs-CZ"/>
                <a:t>10</a:t>
              </a:r>
              <a:endParaRPr lang="cs-CZ" altLang="cs-CZ" baseline="30000"/>
            </a:p>
          </p:txBody>
        </p:sp>
        <p:sp>
          <p:nvSpPr>
            <p:cNvPr id="4111" name="Text Box 2068"/>
            <p:cNvSpPr txBox="1">
              <a:spLocks noChangeArrowheads="1"/>
            </p:cNvSpPr>
            <p:nvPr/>
          </p:nvSpPr>
          <p:spPr bwMode="auto">
            <a:xfrm>
              <a:off x="1968" y="3312"/>
              <a:ext cx="3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cs-CZ"/>
                <a:t>10</a:t>
              </a:r>
              <a:r>
                <a:rPr lang="en-US" altLang="cs-CZ" baseline="30000"/>
                <a:t>2</a:t>
              </a:r>
              <a:endParaRPr lang="cs-CZ" altLang="cs-CZ" baseline="30000"/>
            </a:p>
          </p:txBody>
        </p:sp>
        <p:sp>
          <p:nvSpPr>
            <p:cNvPr id="4112" name="Text Box 2069"/>
            <p:cNvSpPr txBox="1">
              <a:spLocks noChangeArrowheads="1"/>
            </p:cNvSpPr>
            <p:nvPr/>
          </p:nvSpPr>
          <p:spPr bwMode="auto">
            <a:xfrm>
              <a:off x="2544" y="3312"/>
              <a:ext cx="3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cs-CZ"/>
                <a:t>10</a:t>
              </a:r>
              <a:r>
                <a:rPr lang="en-US" altLang="cs-CZ" baseline="30000"/>
                <a:t>3</a:t>
              </a:r>
              <a:endParaRPr lang="cs-CZ" altLang="cs-CZ" baseline="30000"/>
            </a:p>
          </p:txBody>
        </p:sp>
        <p:sp>
          <p:nvSpPr>
            <p:cNvPr id="4113" name="Text Box 2070"/>
            <p:cNvSpPr txBox="1">
              <a:spLocks noChangeArrowheads="1"/>
            </p:cNvSpPr>
            <p:nvPr/>
          </p:nvSpPr>
          <p:spPr bwMode="auto">
            <a:xfrm>
              <a:off x="3216" y="3312"/>
              <a:ext cx="3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cs-CZ"/>
                <a:t>10</a:t>
              </a:r>
              <a:r>
                <a:rPr lang="en-US" altLang="cs-CZ" baseline="30000"/>
                <a:t>4</a:t>
              </a:r>
              <a:endParaRPr lang="cs-CZ" altLang="cs-CZ" baseline="30000"/>
            </a:p>
          </p:txBody>
        </p:sp>
        <p:sp>
          <p:nvSpPr>
            <p:cNvPr id="4114" name="Text Box 2071"/>
            <p:cNvSpPr txBox="1">
              <a:spLocks noChangeArrowheads="1"/>
            </p:cNvSpPr>
            <p:nvPr/>
          </p:nvSpPr>
          <p:spPr bwMode="auto">
            <a:xfrm>
              <a:off x="3888" y="3312"/>
              <a:ext cx="3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cs-CZ"/>
                <a:t>10</a:t>
              </a:r>
              <a:r>
                <a:rPr lang="en-US" altLang="cs-CZ" baseline="30000"/>
                <a:t>5</a:t>
              </a:r>
              <a:endParaRPr lang="cs-CZ" altLang="cs-CZ" baseline="30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89"/>
          <p:cNvSpPr txBox="1">
            <a:spLocks noChangeArrowheads="1"/>
          </p:cNvSpPr>
          <p:nvPr/>
        </p:nvSpPr>
        <p:spPr bwMode="auto">
          <a:xfrm>
            <a:off x="4616450" y="6143625"/>
            <a:ext cx="531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altLang="cs-CZ">
                <a:cs typeface="Times New Roman" pitchFamily="18" charset="0"/>
              </a:rPr>
              <a:t>Δ</a:t>
            </a:r>
            <a:r>
              <a:rPr lang="en-US" altLang="cs-CZ">
                <a:cs typeface="Times New Roman" pitchFamily="18" charset="0"/>
              </a:rPr>
              <a:t>x</a:t>
            </a:r>
            <a:endParaRPr lang="cs-CZ" altLang="cs-CZ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Šíření zvukové vlny</a:t>
            </a:r>
          </a:p>
        </p:txBody>
      </p:sp>
      <p:grpSp>
        <p:nvGrpSpPr>
          <p:cNvPr id="5124" name="Group 121"/>
          <p:cNvGrpSpPr>
            <a:grpSpLocks/>
          </p:cNvGrpSpPr>
          <p:nvPr/>
        </p:nvGrpSpPr>
        <p:grpSpPr bwMode="auto">
          <a:xfrm>
            <a:off x="685800" y="981075"/>
            <a:ext cx="8062913" cy="2752725"/>
            <a:chOff x="432" y="618"/>
            <a:chExt cx="5079" cy="1734"/>
          </a:xfrm>
        </p:grpSpPr>
        <p:sp>
          <p:nvSpPr>
            <p:cNvPr id="5162" name="Line 60"/>
            <p:cNvSpPr>
              <a:spLocks noChangeShapeType="1"/>
            </p:cNvSpPr>
            <p:nvPr/>
          </p:nvSpPr>
          <p:spPr bwMode="auto">
            <a:xfrm flipV="1">
              <a:off x="720" y="912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3" name="Line 61"/>
            <p:cNvSpPr>
              <a:spLocks noChangeShapeType="1"/>
            </p:cNvSpPr>
            <p:nvPr/>
          </p:nvSpPr>
          <p:spPr bwMode="auto">
            <a:xfrm>
              <a:off x="624" y="2256"/>
              <a:ext cx="35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4" name="Line 62"/>
            <p:cNvSpPr>
              <a:spLocks noChangeShapeType="1"/>
            </p:cNvSpPr>
            <p:nvPr/>
          </p:nvSpPr>
          <p:spPr bwMode="auto">
            <a:xfrm>
              <a:off x="672" y="1920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5" name="Line 63"/>
            <p:cNvSpPr>
              <a:spLocks noChangeShapeType="1"/>
            </p:cNvSpPr>
            <p:nvPr/>
          </p:nvSpPr>
          <p:spPr bwMode="auto">
            <a:xfrm flipV="1">
              <a:off x="1968" y="1200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6" name="Line 64"/>
            <p:cNvSpPr>
              <a:spLocks noChangeShapeType="1"/>
            </p:cNvSpPr>
            <p:nvPr/>
          </p:nvSpPr>
          <p:spPr bwMode="auto">
            <a:xfrm>
              <a:off x="1968" y="1200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7" name="Line 65"/>
            <p:cNvSpPr>
              <a:spLocks noChangeShapeType="1"/>
            </p:cNvSpPr>
            <p:nvPr/>
          </p:nvSpPr>
          <p:spPr bwMode="auto">
            <a:xfrm>
              <a:off x="3024" y="1200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8" name="Line 66"/>
            <p:cNvSpPr>
              <a:spLocks noChangeShapeType="1"/>
            </p:cNvSpPr>
            <p:nvPr/>
          </p:nvSpPr>
          <p:spPr bwMode="auto">
            <a:xfrm>
              <a:off x="3024" y="1920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69" name="Rectangle 67"/>
            <p:cNvSpPr>
              <a:spLocks noChangeArrowheads="1"/>
            </p:cNvSpPr>
            <p:nvPr/>
          </p:nvSpPr>
          <p:spPr bwMode="auto">
            <a:xfrm>
              <a:off x="1104" y="1440"/>
              <a:ext cx="384" cy="816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5170" name="Rectangle 68"/>
            <p:cNvSpPr>
              <a:spLocks noChangeArrowheads="1"/>
            </p:cNvSpPr>
            <p:nvPr/>
          </p:nvSpPr>
          <p:spPr bwMode="auto">
            <a:xfrm>
              <a:off x="3600" y="1488"/>
              <a:ext cx="384" cy="768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5171" name="Rectangle 69"/>
            <p:cNvSpPr>
              <a:spLocks noChangeArrowheads="1"/>
            </p:cNvSpPr>
            <p:nvPr/>
          </p:nvSpPr>
          <p:spPr bwMode="auto">
            <a:xfrm>
              <a:off x="2448" y="960"/>
              <a:ext cx="192" cy="1296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5172" name="Text Box 70"/>
            <p:cNvSpPr txBox="1">
              <a:spLocks noChangeArrowheads="1"/>
            </p:cNvSpPr>
            <p:nvPr/>
          </p:nvSpPr>
          <p:spPr bwMode="auto">
            <a:xfrm>
              <a:off x="432" y="76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cs-CZ"/>
                <a:t>p</a:t>
              </a:r>
              <a:endParaRPr lang="cs-CZ" altLang="cs-CZ"/>
            </a:p>
          </p:txBody>
        </p:sp>
        <p:sp>
          <p:nvSpPr>
            <p:cNvPr id="5173" name="Text Box 71"/>
            <p:cNvSpPr txBox="1">
              <a:spLocks noChangeArrowheads="1"/>
            </p:cNvSpPr>
            <p:nvPr/>
          </p:nvSpPr>
          <p:spPr bwMode="auto">
            <a:xfrm>
              <a:off x="4224" y="206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cs-CZ"/>
                <a:t>x</a:t>
              </a:r>
              <a:endParaRPr lang="cs-CZ" altLang="cs-CZ"/>
            </a:p>
          </p:txBody>
        </p:sp>
        <p:sp>
          <p:nvSpPr>
            <p:cNvPr id="5174" name="Text Box 72"/>
            <p:cNvSpPr txBox="1">
              <a:spLocks noChangeArrowheads="1"/>
            </p:cNvSpPr>
            <p:nvPr/>
          </p:nvSpPr>
          <p:spPr bwMode="auto">
            <a:xfrm>
              <a:off x="912" y="1056"/>
              <a:ext cx="7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cs-CZ"/>
                <a:t>p</a:t>
              </a:r>
              <a:r>
                <a:rPr lang="en-US" altLang="cs-CZ" baseline="-25000"/>
                <a:t>0</a:t>
              </a:r>
              <a:r>
                <a:rPr lang="en-US" altLang="cs-CZ"/>
                <a:t>, v</a:t>
              </a:r>
              <a:r>
                <a:rPr lang="en-US" altLang="cs-CZ" baseline="-25000"/>
                <a:t>0</a:t>
              </a:r>
              <a:r>
                <a:rPr lang="en-US" altLang="cs-CZ"/>
                <a:t>, </a:t>
              </a:r>
              <a:r>
                <a:rPr lang="en-US" altLang="cs-CZ">
                  <a:cs typeface="Times New Roman" pitchFamily="18" charset="0"/>
                </a:rPr>
                <a:t>ρ</a:t>
              </a:r>
              <a:r>
                <a:rPr lang="en-US" altLang="cs-CZ" baseline="-25000">
                  <a:cs typeface="Times New Roman" pitchFamily="18" charset="0"/>
                </a:rPr>
                <a:t>0</a:t>
              </a:r>
              <a:endParaRPr lang="cs-CZ" altLang="cs-CZ" baseline="-25000"/>
            </a:p>
          </p:txBody>
        </p:sp>
        <p:sp>
          <p:nvSpPr>
            <p:cNvPr id="5175" name="Text Box 73"/>
            <p:cNvSpPr txBox="1">
              <a:spLocks noChangeArrowheads="1"/>
            </p:cNvSpPr>
            <p:nvPr/>
          </p:nvSpPr>
          <p:spPr bwMode="auto">
            <a:xfrm>
              <a:off x="3408" y="1056"/>
              <a:ext cx="7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cs-CZ"/>
                <a:t>p</a:t>
              </a:r>
              <a:r>
                <a:rPr lang="en-US" altLang="cs-CZ" baseline="-25000"/>
                <a:t>0</a:t>
              </a:r>
              <a:r>
                <a:rPr lang="en-US" altLang="cs-CZ"/>
                <a:t>, v</a:t>
              </a:r>
              <a:r>
                <a:rPr lang="en-US" altLang="cs-CZ" baseline="-25000"/>
                <a:t>0</a:t>
              </a:r>
              <a:r>
                <a:rPr lang="en-US" altLang="cs-CZ"/>
                <a:t>, </a:t>
              </a:r>
              <a:r>
                <a:rPr lang="en-US" altLang="cs-CZ">
                  <a:cs typeface="Times New Roman" pitchFamily="18" charset="0"/>
                </a:rPr>
                <a:t>ρ</a:t>
              </a:r>
              <a:r>
                <a:rPr lang="en-US" altLang="cs-CZ" baseline="-25000">
                  <a:cs typeface="Times New Roman" pitchFamily="18" charset="0"/>
                </a:rPr>
                <a:t>0</a:t>
              </a:r>
              <a:endParaRPr lang="cs-CZ" altLang="cs-CZ" baseline="-25000"/>
            </a:p>
          </p:txBody>
        </p:sp>
        <p:sp>
          <p:nvSpPr>
            <p:cNvPr id="5176" name="Text Box 74"/>
            <p:cNvSpPr txBox="1">
              <a:spLocks noChangeArrowheads="1"/>
            </p:cNvSpPr>
            <p:nvPr/>
          </p:nvSpPr>
          <p:spPr bwMode="auto">
            <a:xfrm>
              <a:off x="2208" y="624"/>
              <a:ext cx="7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cs-CZ"/>
                <a:t>p</a:t>
              </a:r>
              <a:r>
                <a:rPr lang="en-US" altLang="cs-CZ" baseline="-25000"/>
                <a:t>1</a:t>
              </a:r>
              <a:r>
                <a:rPr lang="en-US" altLang="cs-CZ"/>
                <a:t>, v</a:t>
              </a:r>
              <a:r>
                <a:rPr lang="en-US" altLang="cs-CZ" baseline="-25000"/>
                <a:t>1</a:t>
              </a:r>
              <a:r>
                <a:rPr lang="en-US" altLang="cs-CZ"/>
                <a:t>, </a:t>
              </a:r>
              <a:r>
                <a:rPr lang="en-US" altLang="cs-CZ">
                  <a:cs typeface="Times New Roman" pitchFamily="18" charset="0"/>
                </a:rPr>
                <a:t>ρ</a:t>
              </a:r>
              <a:r>
                <a:rPr lang="en-US" altLang="cs-CZ" baseline="-25000">
                  <a:cs typeface="Times New Roman" pitchFamily="18" charset="0"/>
                </a:rPr>
                <a:t>1</a:t>
              </a:r>
              <a:endParaRPr lang="cs-CZ" altLang="cs-CZ" baseline="-25000"/>
            </a:p>
          </p:txBody>
        </p:sp>
        <p:sp>
          <p:nvSpPr>
            <p:cNvPr id="5177" name="Line 75"/>
            <p:cNvSpPr>
              <a:spLocks noChangeShapeType="1"/>
            </p:cNvSpPr>
            <p:nvPr/>
          </p:nvSpPr>
          <p:spPr bwMode="auto">
            <a:xfrm flipH="1">
              <a:off x="1200" y="100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78" name="Line 76"/>
            <p:cNvSpPr>
              <a:spLocks noChangeShapeType="1"/>
            </p:cNvSpPr>
            <p:nvPr/>
          </p:nvSpPr>
          <p:spPr bwMode="auto">
            <a:xfrm flipH="1">
              <a:off x="3648" y="100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79" name="Line 93"/>
            <p:cNvSpPr>
              <a:spLocks noChangeShapeType="1"/>
            </p:cNvSpPr>
            <p:nvPr/>
          </p:nvSpPr>
          <p:spPr bwMode="auto">
            <a:xfrm flipH="1">
              <a:off x="4014" y="1344"/>
              <a:ext cx="409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80" name="Text Box 94"/>
            <p:cNvSpPr txBox="1">
              <a:spLocks noChangeArrowheads="1"/>
            </p:cNvSpPr>
            <p:nvPr/>
          </p:nvSpPr>
          <p:spPr bwMode="auto">
            <a:xfrm>
              <a:off x="4241" y="935"/>
              <a:ext cx="127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cs-CZ" sz="2000"/>
                <a:t>Element prost</a:t>
              </a:r>
              <a:r>
                <a:rPr lang="cs-CZ" altLang="cs-CZ" sz="2000"/>
                <a:t>ř</a:t>
              </a:r>
              <a:r>
                <a:rPr lang="en-US" altLang="cs-CZ" sz="2000"/>
                <a:t>ed</a:t>
              </a:r>
              <a:r>
                <a:rPr lang="cs-CZ" altLang="cs-CZ" sz="2000"/>
                <a:t>í hmotnosti </a:t>
              </a:r>
              <a:r>
                <a:rPr lang="el-GR" altLang="cs-CZ" sz="2000">
                  <a:cs typeface="Times New Roman" pitchFamily="18" charset="0"/>
                </a:rPr>
                <a:t>Δ</a:t>
              </a:r>
              <a:r>
                <a:rPr lang="cs-CZ" altLang="cs-CZ" sz="2000" i="1">
                  <a:cs typeface="Times New Roman" pitchFamily="18" charset="0"/>
                </a:rPr>
                <a:t>m</a:t>
              </a:r>
              <a:endParaRPr lang="el-GR" altLang="cs-CZ" sz="2000" i="1">
                <a:cs typeface="Times New Roman" pitchFamily="18" charset="0"/>
              </a:endParaRPr>
            </a:p>
          </p:txBody>
        </p:sp>
        <p:sp>
          <p:nvSpPr>
            <p:cNvPr id="5181" name="Line 96"/>
            <p:cNvSpPr>
              <a:spLocks noChangeShapeType="1"/>
            </p:cNvSpPr>
            <p:nvPr/>
          </p:nvSpPr>
          <p:spPr bwMode="auto">
            <a:xfrm flipH="1">
              <a:off x="2835" y="799"/>
              <a:ext cx="453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82" name="Text Box 97"/>
            <p:cNvSpPr txBox="1">
              <a:spLocks noChangeArrowheads="1"/>
            </p:cNvSpPr>
            <p:nvPr/>
          </p:nvSpPr>
          <p:spPr bwMode="auto">
            <a:xfrm>
              <a:off x="3288" y="618"/>
              <a:ext cx="181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cs-CZ" altLang="cs-CZ" sz="2000"/>
                <a:t>Změna vyvolaná vlnou</a:t>
              </a:r>
            </a:p>
          </p:txBody>
        </p:sp>
      </p:grpSp>
      <p:grpSp>
        <p:nvGrpSpPr>
          <p:cNvPr id="5125" name="Group 122"/>
          <p:cNvGrpSpPr>
            <a:grpSpLocks/>
          </p:cNvGrpSpPr>
          <p:nvPr/>
        </p:nvGrpSpPr>
        <p:grpSpPr bwMode="auto">
          <a:xfrm>
            <a:off x="730250" y="3781425"/>
            <a:ext cx="8162925" cy="2362200"/>
            <a:chOff x="460" y="2382"/>
            <a:chExt cx="5142" cy="1488"/>
          </a:xfrm>
        </p:grpSpPr>
        <p:sp>
          <p:nvSpPr>
            <p:cNvPr id="5126" name="Rectangle 105"/>
            <p:cNvSpPr>
              <a:spLocks noChangeArrowheads="1"/>
            </p:cNvSpPr>
            <p:nvPr/>
          </p:nvSpPr>
          <p:spPr bwMode="auto">
            <a:xfrm>
              <a:off x="3100" y="2622"/>
              <a:ext cx="336" cy="1152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5127" name="Rectangle 104"/>
            <p:cNvSpPr>
              <a:spLocks noChangeArrowheads="1"/>
            </p:cNvSpPr>
            <p:nvPr/>
          </p:nvSpPr>
          <p:spPr bwMode="auto">
            <a:xfrm>
              <a:off x="2764" y="2622"/>
              <a:ext cx="336" cy="1152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grpSp>
          <p:nvGrpSpPr>
            <p:cNvPr id="5128" name="Group 109"/>
            <p:cNvGrpSpPr>
              <a:grpSpLocks/>
            </p:cNvGrpSpPr>
            <p:nvPr/>
          </p:nvGrpSpPr>
          <p:grpSpPr bwMode="auto">
            <a:xfrm>
              <a:off x="748" y="2478"/>
              <a:ext cx="3552" cy="1296"/>
              <a:chOff x="672" y="2496"/>
              <a:chExt cx="3552" cy="1296"/>
            </a:xfrm>
          </p:grpSpPr>
          <p:sp>
            <p:nvSpPr>
              <p:cNvPr id="5152" name="Line 110"/>
              <p:cNvSpPr>
                <a:spLocks noChangeShapeType="1"/>
              </p:cNvSpPr>
              <p:nvPr/>
            </p:nvSpPr>
            <p:spPr bwMode="auto">
              <a:xfrm flipV="1">
                <a:off x="672" y="2496"/>
                <a:ext cx="0" cy="12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3" name="Line 111"/>
              <p:cNvSpPr>
                <a:spLocks noChangeShapeType="1"/>
              </p:cNvSpPr>
              <p:nvPr/>
            </p:nvSpPr>
            <p:spPr bwMode="auto">
              <a:xfrm>
                <a:off x="672" y="3792"/>
                <a:ext cx="35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4" name="Line 112"/>
              <p:cNvSpPr>
                <a:spLocks noChangeShapeType="1"/>
              </p:cNvSpPr>
              <p:nvPr/>
            </p:nvSpPr>
            <p:spPr bwMode="auto">
              <a:xfrm>
                <a:off x="1968" y="2832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5" name="Line 113"/>
              <p:cNvSpPr>
                <a:spLocks noChangeShapeType="1"/>
              </p:cNvSpPr>
              <p:nvPr/>
            </p:nvSpPr>
            <p:spPr bwMode="auto">
              <a:xfrm>
                <a:off x="3024" y="283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6" name="Line 114"/>
              <p:cNvSpPr>
                <a:spLocks noChangeShapeType="1"/>
              </p:cNvSpPr>
              <p:nvPr/>
            </p:nvSpPr>
            <p:spPr bwMode="auto">
              <a:xfrm>
                <a:off x="3024" y="3456"/>
                <a:ext cx="105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7" name="Rectangle 115"/>
              <p:cNvSpPr>
                <a:spLocks noChangeArrowheads="1"/>
              </p:cNvSpPr>
              <p:nvPr/>
            </p:nvSpPr>
            <p:spPr bwMode="auto">
              <a:xfrm>
                <a:off x="2688" y="2640"/>
                <a:ext cx="336" cy="1152"/>
              </a:xfrm>
              <a:prstGeom prst="rect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5158" name="Rectangle 116"/>
              <p:cNvSpPr>
                <a:spLocks noChangeArrowheads="1"/>
              </p:cNvSpPr>
              <p:nvPr/>
            </p:nvSpPr>
            <p:spPr bwMode="auto">
              <a:xfrm>
                <a:off x="3024" y="2640"/>
                <a:ext cx="336" cy="1152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5159" name="Text Box 117"/>
              <p:cNvSpPr txBox="1">
                <a:spLocks noChangeArrowheads="1"/>
              </p:cNvSpPr>
              <p:nvPr/>
            </p:nvSpPr>
            <p:spPr bwMode="auto">
              <a:xfrm>
                <a:off x="3408" y="2976"/>
                <a:ext cx="80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cs-CZ" altLang="cs-CZ" b="1">
                    <a:solidFill>
                      <a:srgbClr val="3399FF"/>
                    </a:solidFill>
                  </a:rPr>
                  <a:t>p</a:t>
                </a:r>
                <a:r>
                  <a:rPr lang="en-US" altLang="cs-CZ" b="1" baseline="-25000">
                    <a:solidFill>
                      <a:srgbClr val="3399FF"/>
                    </a:solidFill>
                  </a:rPr>
                  <a:t>0</a:t>
                </a:r>
                <a:r>
                  <a:rPr lang="en-US" altLang="cs-CZ" b="1">
                    <a:solidFill>
                      <a:srgbClr val="3399FF"/>
                    </a:solidFill>
                  </a:rPr>
                  <a:t>, v</a:t>
                </a:r>
                <a:r>
                  <a:rPr lang="en-US" altLang="cs-CZ" b="1" baseline="-25000">
                    <a:solidFill>
                      <a:srgbClr val="3399FF"/>
                    </a:solidFill>
                  </a:rPr>
                  <a:t>0</a:t>
                </a:r>
                <a:r>
                  <a:rPr lang="en-US" altLang="cs-CZ" b="1">
                    <a:solidFill>
                      <a:srgbClr val="3399FF"/>
                    </a:solidFill>
                  </a:rPr>
                  <a:t>, </a:t>
                </a:r>
                <a:r>
                  <a:rPr lang="en-US" altLang="cs-CZ" b="1">
                    <a:solidFill>
                      <a:srgbClr val="3399FF"/>
                    </a:solidFill>
                    <a:cs typeface="Times New Roman" pitchFamily="18" charset="0"/>
                  </a:rPr>
                  <a:t>ρ</a:t>
                </a:r>
                <a:r>
                  <a:rPr lang="en-US" altLang="cs-CZ" b="1" baseline="-25000">
                    <a:solidFill>
                      <a:srgbClr val="3399FF"/>
                    </a:solidFill>
                    <a:cs typeface="Times New Roman" pitchFamily="18" charset="0"/>
                  </a:rPr>
                  <a:t>0</a:t>
                </a:r>
                <a:endParaRPr lang="cs-CZ" altLang="cs-CZ" b="1" baseline="-25000">
                  <a:solidFill>
                    <a:srgbClr val="3399FF"/>
                  </a:solidFill>
                </a:endParaRPr>
              </a:p>
            </p:txBody>
          </p:sp>
          <p:sp>
            <p:nvSpPr>
              <p:cNvPr id="5160" name="Text Box 118"/>
              <p:cNvSpPr txBox="1">
                <a:spLocks noChangeArrowheads="1"/>
              </p:cNvSpPr>
              <p:nvPr/>
            </p:nvSpPr>
            <p:spPr bwMode="auto">
              <a:xfrm>
                <a:off x="1776" y="2976"/>
                <a:ext cx="80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cs-CZ" altLang="cs-CZ" b="1">
                    <a:solidFill>
                      <a:srgbClr val="0000CC"/>
                    </a:solidFill>
                  </a:rPr>
                  <a:t>p</a:t>
                </a:r>
                <a:r>
                  <a:rPr lang="en-US" altLang="cs-CZ" b="1" baseline="-25000">
                    <a:solidFill>
                      <a:srgbClr val="0000CC"/>
                    </a:solidFill>
                  </a:rPr>
                  <a:t>1</a:t>
                </a:r>
                <a:r>
                  <a:rPr lang="en-US" altLang="cs-CZ" b="1">
                    <a:solidFill>
                      <a:srgbClr val="0000CC"/>
                    </a:solidFill>
                  </a:rPr>
                  <a:t>, v</a:t>
                </a:r>
                <a:r>
                  <a:rPr lang="en-US" altLang="cs-CZ" b="1" baseline="-25000">
                    <a:solidFill>
                      <a:srgbClr val="0000CC"/>
                    </a:solidFill>
                  </a:rPr>
                  <a:t>1</a:t>
                </a:r>
                <a:r>
                  <a:rPr lang="en-US" altLang="cs-CZ" b="1">
                    <a:solidFill>
                      <a:srgbClr val="0000CC"/>
                    </a:solidFill>
                  </a:rPr>
                  <a:t>, </a:t>
                </a:r>
                <a:r>
                  <a:rPr lang="en-US" altLang="cs-CZ" b="1">
                    <a:solidFill>
                      <a:srgbClr val="0000CC"/>
                    </a:solidFill>
                    <a:cs typeface="Times New Roman" pitchFamily="18" charset="0"/>
                  </a:rPr>
                  <a:t>ρ</a:t>
                </a:r>
                <a:r>
                  <a:rPr lang="en-US" altLang="cs-CZ" b="1" baseline="-25000">
                    <a:solidFill>
                      <a:srgbClr val="0000CC"/>
                    </a:solidFill>
                    <a:cs typeface="Times New Roman" pitchFamily="18" charset="0"/>
                  </a:rPr>
                  <a:t>1</a:t>
                </a:r>
                <a:endParaRPr lang="cs-CZ" altLang="cs-CZ" b="1" baseline="-25000">
                  <a:solidFill>
                    <a:srgbClr val="0000CC"/>
                  </a:solidFill>
                </a:endParaRPr>
              </a:p>
            </p:txBody>
          </p:sp>
          <p:sp>
            <p:nvSpPr>
              <p:cNvPr id="5161" name="Line 119"/>
              <p:cNvSpPr>
                <a:spLocks noChangeShapeType="1"/>
              </p:cNvSpPr>
              <p:nvPr/>
            </p:nvSpPr>
            <p:spPr bwMode="auto">
              <a:xfrm flipH="1">
                <a:off x="3552" y="2880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5129" name="Line 90"/>
            <p:cNvSpPr>
              <a:spLocks noChangeShapeType="1"/>
            </p:cNvSpPr>
            <p:nvPr/>
          </p:nvSpPr>
          <p:spPr bwMode="auto">
            <a:xfrm>
              <a:off x="2764" y="3870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0" name="Text Box 91"/>
            <p:cNvSpPr txBox="1">
              <a:spLocks noChangeArrowheads="1"/>
            </p:cNvSpPr>
            <p:nvPr/>
          </p:nvSpPr>
          <p:spPr bwMode="auto">
            <a:xfrm>
              <a:off x="460" y="238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cs-CZ"/>
                <a:t>p</a:t>
              </a:r>
              <a:endParaRPr lang="cs-CZ" altLang="cs-CZ"/>
            </a:p>
          </p:txBody>
        </p:sp>
        <p:sp>
          <p:nvSpPr>
            <p:cNvPr id="5131" name="Line 95"/>
            <p:cNvSpPr>
              <a:spLocks noChangeShapeType="1"/>
            </p:cNvSpPr>
            <p:nvPr/>
          </p:nvSpPr>
          <p:spPr bwMode="auto">
            <a:xfrm flipH="1">
              <a:off x="3470" y="2568"/>
              <a:ext cx="862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132" name="Group 88"/>
            <p:cNvGrpSpPr>
              <a:grpSpLocks/>
            </p:cNvGrpSpPr>
            <p:nvPr/>
          </p:nvGrpSpPr>
          <p:grpSpPr bwMode="auto">
            <a:xfrm>
              <a:off x="748" y="2478"/>
              <a:ext cx="3552" cy="1296"/>
              <a:chOff x="672" y="2496"/>
              <a:chExt cx="3552" cy="1296"/>
            </a:xfrm>
          </p:grpSpPr>
          <p:sp>
            <p:nvSpPr>
              <p:cNvPr id="5142" name="Line 78"/>
              <p:cNvSpPr>
                <a:spLocks noChangeShapeType="1"/>
              </p:cNvSpPr>
              <p:nvPr/>
            </p:nvSpPr>
            <p:spPr bwMode="auto">
              <a:xfrm flipV="1">
                <a:off x="672" y="2496"/>
                <a:ext cx="0" cy="12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3" name="Line 79"/>
              <p:cNvSpPr>
                <a:spLocks noChangeShapeType="1"/>
              </p:cNvSpPr>
              <p:nvPr/>
            </p:nvSpPr>
            <p:spPr bwMode="auto">
              <a:xfrm>
                <a:off x="672" y="3792"/>
                <a:ext cx="35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4" name="Line 80"/>
              <p:cNvSpPr>
                <a:spLocks noChangeShapeType="1"/>
              </p:cNvSpPr>
              <p:nvPr/>
            </p:nvSpPr>
            <p:spPr bwMode="auto">
              <a:xfrm>
                <a:off x="1968" y="2832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5" name="Line 81"/>
              <p:cNvSpPr>
                <a:spLocks noChangeShapeType="1"/>
              </p:cNvSpPr>
              <p:nvPr/>
            </p:nvSpPr>
            <p:spPr bwMode="auto">
              <a:xfrm>
                <a:off x="3024" y="283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6" name="Line 82"/>
              <p:cNvSpPr>
                <a:spLocks noChangeShapeType="1"/>
              </p:cNvSpPr>
              <p:nvPr/>
            </p:nvSpPr>
            <p:spPr bwMode="auto">
              <a:xfrm>
                <a:off x="3024" y="3456"/>
                <a:ext cx="105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7" name="Rectangle 83"/>
              <p:cNvSpPr>
                <a:spLocks noChangeArrowheads="1"/>
              </p:cNvSpPr>
              <p:nvPr/>
            </p:nvSpPr>
            <p:spPr bwMode="auto">
              <a:xfrm>
                <a:off x="2688" y="2640"/>
                <a:ext cx="336" cy="1152"/>
              </a:xfrm>
              <a:prstGeom prst="rect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5148" name="Rectangle 84"/>
              <p:cNvSpPr>
                <a:spLocks noChangeArrowheads="1"/>
              </p:cNvSpPr>
              <p:nvPr/>
            </p:nvSpPr>
            <p:spPr bwMode="auto">
              <a:xfrm>
                <a:off x="3024" y="2640"/>
                <a:ext cx="336" cy="1152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5149" name="Text Box 85"/>
              <p:cNvSpPr txBox="1">
                <a:spLocks noChangeArrowheads="1"/>
              </p:cNvSpPr>
              <p:nvPr/>
            </p:nvSpPr>
            <p:spPr bwMode="auto">
              <a:xfrm>
                <a:off x="3408" y="2976"/>
                <a:ext cx="80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cs-CZ" altLang="cs-CZ" b="1">
                    <a:solidFill>
                      <a:srgbClr val="3399FF"/>
                    </a:solidFill>
                  </a:rPr>
                  <a:t>p</a:t>
                </a:r>
                <a:r>
                  <a:rPr lang="en-US" altLang="cs-CZ" b="1" baseline="-25000">
                    <a:solidFill>
                      <a:srgbClr val="3399FF"/>
                    </a:solidFill>
                  </a:rPr>
                  <a:t>0</a:t>
                </a:r>
                <a:r>
                  <a:rPr lang="en-US" altLang="cs-CZ" b="1">
                    <a:solidFill>
                      <a:srgbClr val="3399FF"/>
                    </a:solidFill>
                  </a:rPr>
                  <a:t>, v</a:t>
                </a:r>
                <a:r>
                  <a:rPr lang="en-US" altLang="cs-CZ" b="1" baseline="-25000">
                    <a:solidFill>
                      <a:srgbClr val="3399FF"/>
                    </a:solidFill>
                  </a:rPr>
                  <a:t>0</a:t>
                </a:r>
                <a:r>
                  <a:rPr lang="en-US" altLang="cs-CZ" b="1">
                    <a:solidFill>
                      <a:srgbClr val="3399FF"/>
                    </a:solidFill>
                  </a:rPr>
                  <a:t>, </a:t>
                </a:r>
                <a:r>
                  <a:rPr lang="en-US" altLang="cs-CZ" b="1">
                    <a:solidFill>
                      <a:srgbClr val="3399FF"/>
                    </a:solidFill>
                    <a:cs typeface="Times New Roman" pitchFamily="18" charset="0"/>
                  </a:rPr>
                  <a:t>ρ</a:t>
                </a:r>
                <a:r>
                  <a:rPr lang="en-US" altLang="cs-CZ" b="1" baseline="-25000">
                    <a:solidFill>
                      <a:srgbClr val="3399FF"/>
                    </a:solidFill>
                    <a:cs typeface="Times New Roman" pitchFamily="18" charset="0"/>
                  </a:rPr>
                  <a:t>0</a:t>
                </a:r>
                <a:endParaRPr lang="cs-CZ" altLang="cs-CZ" b="1" baseline="-25000">
                  <a:solidFill>
                    <a:srgbClr val="3399FF"/>
                  </a:solidFill>
                </a:endParaRPr>
              </a:p>
            </p:txBody>
          </p:sp>
          <p:sp>
            <p:nvSpPr>
              <p:cNvPr id="5150" name="Text Box 86"/>
              <p:cNvSpPr txBox="1">
                <a:spLocks noChangeArrowheads="1"/>
              </p:cNvSpPr>
              <p:nvPr/>
            </p:nvSpPr>
            <p:spPr bwMode="auto">
              <a:xfrm>
                <a:off x="1776" y="2976"/>
                <a:ext cx="80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cs-CZ" altLang="cs-CZ" b="1">
                    <a:solidFill>
                      <a:srgbClr val="0000CC"/>
                    </a:solidFill>
                  </a:rPr>
                  <a:t>p</a:t>
                </a:r>
                <a:r>
                  <a:rPr lang="en-US" altLang="cs-CZ" b="1" baseline="-25000">
                    <a:solidFill>
                      <a:srgbClr val="0000CC"/>
                    </a:solidFill>
                  </a:rPr>
                  <a:t>1</a:t>
                </a:r>
                <a:r>
                  <a:rPr lang="en-US" altLang="cs-CZ" b="1">
                    <a:solidFill>
                      <a:srgbClr val="0000CC"/>
                    </a:solidFill>
                  </a:rPr>
                  <a:t>, v</a:t>
                </a:r>
                <a:r>
                  <a:rPr lang="en-US" altLang="cs-CZ" b="1" baseline="-25000">
                    <a:solidFill>
                      <a:srgbClr val="0000CC"/>
                    </a:solidFill>
                  </a:rPr>
                  <a:t>1</a:t>
                </a:r>
                <a:r>
                  <a:rPr lang="en-US" altLang="cs-CZ" b="1">
                    <a:solidFill>
                      <a:srgbClr val="0000CC"/>
                    </a:solidFill>
                  </a:rPr>
                  <a:t>, </a:t>
                </a:r>
                <a:r>
                  <a:rPr lang="en-US" altLang="cs-CZ" b="1">
                    <a:solidFill>
                      <a:srgbClr val="0000CC"/>
                    </a:solidFill>
                    <a:cs typeface="Times New Roman" pitchFamily="18" charset="0"/>
                  </a:rPr>
                  <a:t>ρ</a:t>
                </a:r>
                <a:r>
                  <a:rPr lang="en-US" altLang="cs-CZ" b="1" baseline="-25000">
                    <a:solidFill>
                      <a:srgbClr val="0000CC"/>
                    </a:solidFill>
                    <a:cs typeface="Times New Roman" pitchFamily="18" charset="0"/>
                  </a:rPr>
                  <a:t>1</a:t>
                </a:r>
                <a:endParaRPr lang="cs-CZ" altLang="cs-CZ" b="1" baseline="-25000">
                  <a:solidFill>
                    <a:srgbClr val="0000CC"/>
                  </a:solidFill>
                </a:endParaRPr>
              </a:p>
            </p:txBody>
          </p:sp>
          <p:sp>
            <p:nvSpPr>
              <p:cNvPr id="5151" name="Line 87"/>
              <p:cNvSpPr>
                <a:spLocks noChangeShapeType="1"/>
              </p:cNvSpPr>
              <p:nvPr/>
            </p:nvSpPr>
            <p:spPr bwMode="auto">
              <a:xfrm flipH="1">
                <a:off x="3552" y="2880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5133" name="Line 99"/>
            <p:cNvSpPr>
              <a:spLocks noChangeShapeType="1"/>
            </p:cNvSpPr>
            <p:nvPr/>
          </p:nvSpPr>
          <p:spPr bwMode="auto">
            <a:xfrm flipV="1">
              <a:off x="748" y="2478"/>
              <a:ext cx="0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4" name="Line 100"/>
            <p:cNvSpPr>
              <a:spLocks noChangeShapeType="1"/>
            </p:cNvSpPr>
            <p:nvPr/>
          </p:nvSpPr>
          <p:spPr bwMode="auto">
            <a:xfrm>
              <a:off x="748" y="3774"/>
              <a:ext cx="35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5" name="Line 101"/>
            <p:cNvSpPr>
              <a:spLocks noChangeShapeType="1"/>
            </p:cNvSpPr>
            <p:nvPr/>
          </p:nvSpPr>
          <p:spPr bwMode="auto">
            <a:xfrm>
              <a:off x="2044" y="2814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6" name="Line 102"/>
            <p:cNvSpPr>
              <a:spLocks noChangeShapeType="1"/>
            </p:cNvSpPr>
            <p:nvPr/>
          </p:nvSpPr>
          <p:spPr bwMode="auto">
            <a:xfrm>
              <a:off x="3100" y="2814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7" name="Line 103"/>
            <p:cNvSpPr>
              <a:spLocks noChangeShapeType="1"/>
            </p:cNvSpPr>
            <p:nvPr/>
          </p:nvSpPr>
          <p:spPr bwMode="auto">
            <a:xfrm>
              <a:off x="3100" y="3438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8" name="Text Box 106"/>
            <p:cNvSpPr txBox="1">
              <a:spLocks noChangeArrowheads="1"/>
            </p:cNvSpPr>
            <p:nvPr/>
          </p:nvSpPr>
          <p:spPr bwMode="auto">
            <a:xfrm>
              <a:off x="3484" y="2958"/>
              <a:ext cx="80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cs-CZ" altLang="cs-CZ" b="1">
                  <a:solidFill>
                    <a:srgbClr val="3399FF"/>
                  </a:solidFill>
                </a:rPr>
                <a:t>p</a:t>
              </a:r>
              <a:r>
                <a:rPr lang="en-US" altLang="cs-CZ" b="1" baseline="-25000">
                  <a:solidFill>
                    <a:srgbClr val="3399FF"/>
                  </a:solidFill>
                </a:rPr>
                <a:t>0</a:t>
              </a:r>
              <a:r>
                <a:rPr lang="en-US" altLang="cs-CZ" b="1">
                  <a:solidFill>
                    <a:srgbClr val="3399FF"/>
                  </a:solidFill>
                </a:rPr>
                <a:t>, v</a:t>
              </a:r>
              <a:r>
                <a:rPr lang="en-US" altLang="cs-CZ" b="1" baseline="-25000">
                  <a:solidFill>
                    <a:srgbClr val="3399FF"/>
                  </a:solidFill>
                </a:rPr>
                <a:t>0</a:t>
              </a:r>
              <a:r>
                <a:rPr lang="en-US" altLang="cs-CZ" b="1">
                  <a:solidFill>
                    <a:srgbClr val="3399FF"/>
                  </a:solidFill>
                </a:rPr>
                <a:t>, </a:t>
              </a:r>
              <a:r>
                <a:rPr lang="en-US" altLang="cs-CZ" b="1">
                  <a:solidFill>
                    <a:srgbClr val="3399FF"/>
                  </a:solidFill>
                  <a:cs typeface="Times New Roman" pitchFamily="18" charset="0"/>
                </a:rPr>
                <a:t>ρ</a:t>
              </a:r>
              <a:r>
                <a:rPr lang="en-US" altLang="cs-CZ" b="1" baseline="-25000">
                  <a:solidFill>
                    <a:srgbClr val="3399FF"/>
                  </a:solidFill>
                  <a:cs typeface="Times New Roman" pitchFamily="18" charset="0"/>
                </a:rPr>
                <a:t>0</a:t>
              </a:r>
              <a:endParaRPr lang="cs-CZ" altLang="cs-CZ" b="1" baseline="-25000">
                <a:solidFill>
                  <a:srgbClr val="3399FF"/>
                </a:solidFill>
              </a:endParaRPr>
            </a:p>
          </p:txBody>
        </p:sp>
        <p:sp>
          <p:nvSpPr>
            <p:cNvPr id="5139" name="Text Box 107"/>
            <p:cNvSpPr txBox="1">
              <a:spLocks noChangeArrowheads="1"/>
            </p:cNvSpPr>
            <p:nvPr/>
          </p:nvSpPr>
          <p:spPr bwMode="auto">
            <a:xfrm>
              <a:off x="1852" y="2958"/>
              <a:ext cx="80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cs-CZ" altLang="cs-CZ" b="1">
                  <a:solidFill>
                    <a:srgbClr val="0000CC"/>
                  </a:solidFill>
                </a:rPr>
                <a:t>p</a:t>
              </a:r>
              <a:r>
                <a:rPr lang="en-US" altLang="cs-CZ" b="1" baseline="-25000">
                  <a:solidFill>
                    <a:srgbClr val="0000CC"/>
                  </a:solidFill>
                </a:rPr>
                <a:t>1</a:t>
              </a:r>
              <a:r>
                <a:rPr lang="en-US" altLang="cs-CZ" b="1">
                  <a:solidFill>
                    <a:srgbClr val="0000CC"/>
                  </a:solidFill>
                </a:rPr>
                <a:t>, v</a:t>
              </a:r>
              <a:r>
                <a:rPr lang="en-US" altLang="cs-CZ" b="1" baseline="-25000">
                  <a:solidFill>
                    <a:srgbClr val="0000CC"/>
                  </a:solidFill>
                </a:rPr>
                <a:t>1</a:t>
              </a:r>
              <a:r>
                <a:rPr lang="en-US" altLang="cs-CZ" b="1">
                  <a:solidFill>
                    <a:srgbClr val="0000CC"/>
                  </a:solidFill>
                </a:rPr>
                <a:t>, </a:t>
              </a:r>
              <a:r>
                <a:rPr lang="en-US" altLang="cs-CZ" b="1">
                  <a:solidFill>
                    <a:srgbClr val="0000CC"/>
                  </a:solidFill>
                  <a:cs typeface="Times New Roman" pitchFamily="18" charset="0"/>
                </a:rPr>
                <a:t>ρ</a:t>
              </a:r>
              <a:r>
                <a:rPr lang="en-US" altLang="cs-CZ" b="1" baseline="-25000">
                  <a:solidFill>
                    <a:srgbClr val="0000CC"/>
                  </a:solidFill>
                  <a:cs typeface="Times New Roman" pitchFamily="18" charset="0"/>
                </a:rPr>
                <a:t>1</a:t>
              </a:r>
              <a:endParaRPr lang="cs-CZ" altLang="cs-CZ" b="1" baseline="-25000">
                <a:solidFill>
                  <a:srgbClr val="0000CC"/>
                </a:solidFill>
              </a:endParaRPr>
            </a:p>
          </p:txBody>
        </p:sp>
        <p:sp>
          <p:nvSpPr>
            <p:cNvPr id="5140" name="Line 108"/>
            <p:cNvSpPr>
              <a:spLocks noChangeShapeType="1"/>
            </p:cNvSpPr>
            <p:nvPr/>
          </p:nvSpPr>
          <p:spPr bwMode="auto">
            <a:xfrm flipH="1">
              <a:off x="3628" y="2862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1" name="Text Box 120"/>
            <p:cNvSpPr txBox="1">
              <a:spLocks noChangeArrowheads="1"/>
            </p:cNvSpPr>
            <p:nvPr/>
          </p:nvSpPr>
          <p:spPr bwMode="auto">
            <a:xfrm>
              <a:off x="4332" y="2432"/>
              <a:ext cx="1270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cs-CZ" sz="2000"/>
                <a:t>Element prost</a:t>
              </a:r>
              <a:r>
                <a:rPr lang="cs-CZ" altLang="cs-CZ" sz="2000"/>
                <a:t>ř</a:t>
              </a:r>
              <a:r>
                <a:rPr lang="en-US" altLang="cs-CZ" sz="2000"/>
                <a:t>ed</a:t>
              </a:r>
              <a:r>
                <a:rPr lang="cs-CZ" altLang="cs-CZ" sz="2000"/>
                <a:t>í hmotnosti </a:t>
              </a:r>
              <a:r>
                <a:rPr lang="el-GR" altLang="cs-CZ" sz="2000">
                  <a:cs typeface="Times New Roman" pitchFamily="18" charset="0"/>
                </a:rPr>
                <a:t>Δ</a:t>
              </a:r>
              <a:r>
                <a:rPr lang="cs-CZ" altLang="cs-CZ" sz="2000" i="1">
                  <a:cs typeface="Times New Roman" pitchFamily="18" charset="0"/>
                </a:rPr>
                <a:t>m </a:t>
              </a:r>
              <a:r>
                <a:rPr lang="cs-CZ" altLang="cs-CZ" sz="2000">
                  <a:cs typeface="Times New Roman" pitchFamily="18" charset="0"/>
                </a:rPr>
                <a:t>na rozhraní</a:t>
              </a:r>
              <a:endParaRPr lang="el-GR" altLang="cs-CZ" sz="2000"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Newtonův druhý zákon</a:t>
            </a:r>
          </a:p>
        </p:txBody>
      </p:sp>
      <p:sp>
        <p:nvSpPr>
          <p:cNvPr id="6147" name="Text Box 22"/>
          <p:cNvSpPr txBox="1">
            <a:spLocks noChangeArrowheads="1"/>
          </p:cNvSpPr>
          <p:nvPr/>
        </p:nvSpPr>
        <p:spPr bwMode="auto">
          <a:xfrm>
            <a:off x="304800" y="990600"/>
            <a:ext cx="813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/>
              <a:t>Známý tvar Newtonova zákona přepíšeme na </a:t>
            </a:r>
          </a:p>
        </p:txBody>
      </p:sp>
      <p:graphicFrame>
        <p:nvGraphicFramePr>
          <p:cNvPr id="6148" name="Object 24"/>
          <p:cNvGraphicFramePr>
            <a:graphicFrameLocks noChangeAspect="1"/>
          </p:cNvGraphicFramePr>
          <p:nvPr/>
        </p:nvGraphicFramePr>
        <p:xfrm>
          <a:off x="1905000" y="3505200"/>
          <a:ext cx="3900488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3" imgW="4699000" imgH="850900" progId="Equation.DSMT4">
                  <p:embed/>
                </p:oleObj>
              </mc:Choice>
              <mc:Fallback>
                <p:oleObj name="Equation" r:id="rId3" imgW="4699000" imgH="8509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505200"/>
                        <a:ext cx="3900488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25"/>
          <p:cNvGraphicFramePr>
            <a:graphicFrameLocks noChangeAspect="1"/>
          </p:cNvGraphicFramePr>
          <p:nvPr/>
        </p:nvGraphicFramePr>
        <p:xfrm>
          <a:off x="1981200" y="1371600"/>
          <a:ext cx="3960813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5" imgW="4775200" imgH="1308100" progId="Equation.DSMT4">
                  <p:embed/>
                </p:oleObj>
              </mc:Choice>
              <mc:Fallback>
                <p:oleObj name="Equation" r:id="rId5" imgW="4775200" imgH="13081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371600"/>
                        <a:ext cx="3960813" cy="108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Text Box 28"/>
          <p:cNvSpPr txBox="1">
            <a:spLocks noChangeArrowheads="1"/>
          </p:cNvSpPr>
          <p:nvPr/>
        </p:nvSpPr>
        <p:spPr bwMode="auto">
          <a:xfrm>
            <a:off x="228600" y="2438400"/>
            <a:ext cx="813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/>
              <a:t>Dosadíme</a:t>
            </a:r>
          </a:p>
        </p:txBody>
      </p:sp>
      <p:sp>
        <p:nvSpPr>
          <p:cNvPr id="6151" name="Text Box 29"/>
          <p:cNvSpPr txBox="1">
            <a:spLocks noChangeArrowheads="1"/>
          </p:cNvSpPr>
          <p:nvPr/>
        </p:nvSpPr>
        <p:spPr bwMode="auto">
          <a:xfrm>
            <a:off x="304800" y="4191000"/>
            <a:ext cx="813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/>
              <a:t>Zákon zachování hmoty </a:t>
            </a:r>
          </a:p>
        </p:txBody>
      </p:sp>
      <p:graphicFrame>
        <p:nvGraphicFramePr>
          <p:cNvPr id="6152" name="Object 30"/>
          <p:cNvGraphicFramePr>
            <a:graphicFrameLocks noChangeAspect="1"/>
          </p:cNvGraphicFramePr>
          <p:nvPr/>
        </p:nvGraphicFramePr>
        <p:xfrm>
          <a:off x="1147763" y="5410200"/>
          <a:ext cx="6429375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7" imgW="7747000" imgH="1460500" progId="Equation.DSMT4">
                  <p:embed/>
                </p:oleObj>
              </mc:Choice>
              <mc:Fallback>
                <p:oleObj name="Equation" r:id="rId7" imgW="7747000" imgH="146050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763" y="5410200"/>
                        <a:ext cx="6429375" cy="121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3" name="Text Box 31"/>
          <p:cNvSpPr txBox="1">
            <a:spLocks noChangeArrowheads="1"/>
          </p:cNvSpPr>
          <p:nvPr/>
        </p:nvSpPr>
        <p:spPr bwMode="auto">
          <a:xfrm>
            <a:off x="228600" y="3200400"/>
            <a:ext cx="813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/>
              <a:t>a dostáváme</a:t>
            </a:r>
          </a:p>
        </p:txBody>
      </p:sp>
      <p:graphicFrame>
        <p:nvGraphicFramePr>
          <p:cNvPr id="6154" name="Object 32"/>
          <p:cNvGraphicFramePr>
            <a:graphicFrameLocks noChangeAspect="1"/>
          </p:cNvGraphicFramePr>
          <p:nvPr/>
        </p:nvGraphicFramePr>
        <p:xfrm>
          <a:off x="2857500" y="2525713"/>
          <a:ext cx="18034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9" imgW="2171700" imgH="850900" progId="Equation.DSMT4">
                  <p:embed/>
                </p:oleObj>
              </mc:Choice>
              <mc:Fallback>
                <p:oleObj name="Equation" r:id="rId9" imgW="2171700" imgH="8509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0" y="2525713"/>
                        <a:ext cx="180340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5" name="Object 33"/>
          <p:cNvGraphicFramePr>
            <a:graphicFrameLocks noChangeAspect="1"/>
          </p:cNvGraphicFramePr>
          <p:nvPr/>
        </p:nvGraphicFramePr>
        <p:xfrm>
          <a:off x="3779838" y="4581525"/>
          <a:ext cx="1433512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11" imgW="1727200" imgH="431800" progId="Equation.DSMT4">
                  <p:embed/>
                </p:oleObj>
              </mc:Choice>
              <mc:Fallback>
                <p:oleObj name="Equation" r:id="rId11" imgW="1727200" imgH="43180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581525"/>
                        <a:ext cx="1433512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6" name="Text Box 34"/>
          <p:cNvSpPr txBox="1">
            <a:spLocks noChangeArrowheads="1"/>
          </p:cNvSpPr>
          <p:nvPr/>
        </p:nvSpPr>
        <p:spPr bwMode="auto">
          <a:xfrm>
            <a:off x="304800" y="5029200"/>
            <a:ext cx="813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/>
              <a:t>umožní úpravou vyjádřit rozdíl rychlostí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Rychlost zvuku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04800" y="990600"/>
            <a:ext cx="8131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 sz="2000"/>
              <a:t>Předchozími úpravami dostáváme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28600" y="2133600"/>
            <a:ext cx="81311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cs-CZ" sz="2000"/>
              <a:t>n</a:t>
            </a:r>
            <a:r>
              <a:rPr lang="cs-CZ" altLang="cs-CZ" sz="2000"/>
              <a:t>eboli výraz pro rychlost zvuku</a:t>
            </a:r>
            <a:r>
              <a:rPr lang="en-US" altLang="cs-CZ" sz="2000"/>
              <a:t> </a:t>
            </a:r>
            <a:r>
              <a:rPr lang="cs-CZ" altLang="cs-CZ" sz="2000"/>
              <a:t>(pro rychlost zvuku budeme v této části nadále používat </a:t>
            </a:r>
            <a:r>
              <a:rPr lang="cs-CZ" altLang="cs-CZ" sz="2000" i="1"/>
              <a:t>c</a:t>
            </a:r>
            <a:r>
              <a:rPr lang="cs-CZ" altLang="cs-CZ" sz="2000"/>
              <a:t>, na rozdíl od rychlosti pohybu elementu prostředí, ktero budeme značit </a:t>
            </a:r>
            <a:r>
              <a:rPr lang="cs-CZ" altLang="cs-CZ" sz="2000" i="1"/>
              <a:t>v</a:t>
            </a:r>
            <a:r>
              <a:rPr lang="cs-CZ" altLang="cs-CZ" sz="2000"/>
              <a:t>)</a:t>
            </a: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3124200" y="1371600"/>
          <a:ext cx="2560638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3" imgW="3086100" imgH="1054100" progId="Equation.DSMT4">
                  <p:embed/>
                </p:oleObj>
              </mc:Choice>
              <mc:Fallback>
                <p:oleObj name="Equation" r:id="rId3" imgW="3086100" imgH="10541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371600"/>
                        <a:ext cx="2560638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10"/>
          <p:cNvGraphicFramePr>
            <a:graphicFrameLocks noChangeAspect="1"/>
          </p:cNvGraphicFramePr>
          <p:nvPr/>
        </p:nvGraphicFramePr>
        <p:xfrm>
          <a:off x="3429000" y="3048000"/>
          <a:ext cx="1485900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5" imgW="1790700" imgH="1079500" progId="Equation.DSMT4">
                  <p:embed/>
                </p:oleObj>
              </mc:Choice>
              <mc:Fallback>
                <p:oleObj name="Equation" r:id="rId5" imgW="1790700" imgH="10795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048000"/>
                        <a:ext cx="1485900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Text Box 11"/>
          <p:cNvSpPr txBox="1">
            <a:spLocks noChangeArrowheads="1"/>
          </p:cNvSpPr>
          <p:nvPr/>
        </p:nvSpPr>
        <p:spPr bwMode="auto">
          <a:xfrm>
            <a:off x="304800" y="3962400"/>
            <a:ext cx="8131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cs-CZ" sz="2000"/>
              <a:t>Ozna</a:t>
            </a:r>
            <a:r>
              <a:rPr lang="cs-CZ" altLang="cs-CZ" sz="2000"/>
              <a:t>čí</a:t>
            </a:r>
            <a:r>
              <a:rPr lang="en-US" altLang="cs-CZ" sz="2000"/>
              <a:t>me</a:t>
            </a:r>
            <a:r>
              <a:rPr lang="cs-CZ" altLang="cs-CZ" sz="2000"/>
              <a:t>-</a:t>
            </a:r>
            <a:r>
              <a:rPr lang="en-US" altLang="cs-CZ" sz="2000"/>
              <a:t>li</a:t>
            </a:r>
            <a:r>
              <a:rPr lang="cs-CZ" altLang="cs-CZ" sz="2000"/>
              <a:t> </a:t>
            </a:r>
            <a:r>
              <a:rPr lang="cs-CZ" altLang="cs-CZ" sz="2000" i="1"/>
              <a:t>K</a:t>
            </a:r>
            <a:r>
              <a:rPr lang="cs-CZ" altLang="cs-CZ" sz="2000"/>
              <a:t> modul pružnosti</a:t>
            </a:r>
          </a:p>
        </p:txBody>
      </p:sp>
      <p:graphicFrame>
        <p:nvGraphicFramePr>
          <p:cNvPr id="7176" name="Object 12"/>
          <p:cNvGraphicFramePr>
            <a:graphicFrameLocks noChangeAspect="1"/>
          </p:cNvGraphicFramePr>
          <p:nvPr/>
        </p:nvGraphicFramePr>
        <p:xfrm>
          <a:off x="3429000" y="4343400"/>
          <a:ext cx="1338263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7" imgW="1612900" imgH="914400" progId="Equation.DSMT4">
                  <p:embed/>
                </p:oleObj>
              </mc:Choice>
              <mc:Fallback>
                <p:oleObj name="Equation" r:id="rId7" imgW="1612900" imgH="914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343400"/>
                        <a:ext cx="1338263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7" name="Text Box 13"/>
          <p:cNvSpPr txBox="1">
            <a:spLocks noChangeArrowheads="1"/>
          </p:cNvSpPr>
          <p:nvPr/>
        </p:nvSpPr>
        <p:spPr bwMode="auto">
          <a:xfrm>
            <a:off x="381000" y="5029200"/>
            <a:ext cx="8131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 sz="2000"/>
              <a:t>je konečný výraz pro rychlost zvuku</a:t>
            </a:r>
          </a:p>
        </p:txBody>
      </p:sp>
      <p:graphicFrame>
        <p:nvGraphicFramePr>
          <p:cNvPr id="7178" name="Object 14"/>
          <p:cNvGraphicFramePr>
            <a:graphicFrameLocks noChangeAspect="1"/>
          </p:cNvGraphicFramePr>
          <p:nvPr/>
        </p:nvGraphicFramePr>
        <p:xfrm>
          <a:off x="3357563" y="5486400"/>
          <a:ext cx="1454150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9" imgW="1752600" imgH="1219200" progId="Equation.DSMT4">
                  <p:embed/>
                </p:oleObj>
              </mc:Choice>
              <mc:Fallback>
                <p:oleObj name="Equation" r:id="rId9" imgW="1752600" imgH="1219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63" y="5486400"/>
                        <a:ext cx="1454150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Rychlost zvuku pro různá prostředí</a:t>
            </a:r>
          </a:p>
        </p:txBody>
      </p:sp>
      <p:pic>
        <p:nvPicPr>
          <p:cNvPr id="8195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8"/>
          <a:stretch>
            <a:fillRect/>
          </a:stretch>
        </p:blipFill>
        <p:spPr bwMode="auto">
          <a:xfrm>
            <a:off x="609600" y="1143000"/>
            <a:ext cx="746125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6" name="Text Box 33"/>
          <p:cNvSpPr txBox="1">
            <a:spLocks noChangeArrowheads="1"/>
          </p:cNvSpPr>
          <p:nvPr/>
        </p:nvSpPr>
        <p:spPr bwMode="auto">
          <a:xfrm>
            <a:off x="685800" y="3810000"/>
            <a:ext cx="736123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cs-CZ" altLang="cs-CZ" sz="1800">
                <a:latin typeface="TorontoPlain~11" charset="0"/>
              </a:rPr>
              <a:t>Hustota vody je téměř tisíckrát větší než hustota vzduchu. Kdyby o rychlosti zvuku rozhodovala pouze hustota, dalo by se očekávat, že se ve vodě bude zvuk šířit asi třicetkrát pomaleji než ve vzduchu. Z tabulky ale vyplývá, že je ve vodě zvuk naopak čtyřikrát rychlejší než ve vzduchu. Proto by měl být modul pružnosti vody více než desetitisíckrát větší než u vzduchu. Tak tomu skutečně je, protože voda je v porovnání se vzduchem mnohem hůř stlačitelná.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Rovinná vlna</a:t>
            </a:r>
          </a:p>
        </p:txBody>
      </p:sp>
      <p:graphicFrame>
        <p:nvGraphicFramePr>
          <p:cNvPr id="9219" name="Object 1027"/>
          <p:cNvGraphicFramePr>
            <a:graphicFrameLocks noChangeAspect="1"/>
          </p:cNvGraphicFramePr>
          <p:nvPr/>
        </p:nvGraphicFramePr>
        <p:xfrm>
          <a:off x="1447800" y="2438400"/>
          <a:ext cx="512445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3" imgW="5702300" imgH="863600" progId="Equation.DSMT4">
                  <p:embed/>
                </p:oleObj>
              </mc:Choice>
              <mc:Fallback>
                <p:oleObj name="Equation" r:id="rId3" imgW="5702300" imgH="863600" progId="Equation.DSMT4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438400"/>
                        <a:ext cx="512445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 Box 1028"/>
          <p:cNvSpPr txBox="1">
            <a:spLocks noChangeArrowheads="1"/>
          </p:cNvSpPr>
          <p:nvPr/>
        </p:nvSpPr>
        <p:spPr bwMode="auto">
          <a:xfrm>
            <a:off x="457200" y="1066800"/>
            <a:ext cx="81311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/>
              <a:t>Později zvolíme pro teorii vhodnější popis zvukové vlny. Pro tyto elementární úvahy mějme jako </a:t>
            </a:r>
            <a:r>
              <a:rPr lang="cs-CZ" altLang="cs-CZ" i="1"/>
              <a:t>s</a:t>
            </a:r>
            <a:r>
              <a:rPr lang="cs-CZ" altLang="cs-CZ"/>
              <a:t>(</a:t>
            </a:r>
            <a:r>
              <a:rPr lang="cs-CZ" altLang="cs-CZ" i="1"/>
              <a:t>x</a:t>
            </a:r>
            <a:r>
              <a:rPr lang="cs-CZ" altLang="cs-CZ"/>
              <a:t>,</a:t>
            </a:r>
            <a:r>
              <a:rPr lang="cs-CZ" altLang="cs-CZ" i="1"/>
              <a:t>t</a:t>
            </a:r>
            <a:r>
              <a:rPr lang="cs-CZ" altLang="cs-CZ"/>
              <a:t>) okamžitou výchylku malého elementu prostředí z rovnovážné polohy (rozměr </a:t>
            </a:r>
            <a:r>
              <a:rPr lang="en-US" altLang="cs-CZ"/>
              <a:t>[s]</a:t>
            </a:r>
            <a:r>
              <a:rPr lang="cs-CZ" altLang="cs-CZ"/>
              <a:t>=m)</a:t>
            </a:r>
          </a:p>
        </p:txBody>
      </p:sp>
      <p:sp>
        <p:nvSpPr>
          <p:cNvPr id="9221" name="Text Box 1029"/>
          <p:cNvSpPr txBox="1">
            <a:spLocks noChangeArrowheads="1"/>
          </p:cNvSpPr>
          <p:nvPr/>
        </p:nvSpPr>
        <p:spPr bwMode="auto">
          <a:xfrm>
            <a:off x="381000" y="3200400"/>
            <a:ext cx="813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/>
              <a:t>Protože</a:t>
            </a:r>
          </a:p>
        </p:txBody>
      </p:sp>
      <p:graphicFrame>
        <p:nvGraphicFramePr>
          <p:cNvPr id="9222" name="Object 1030"/>
          <p:cNvGraphicFramePr>
            <a:graphicFrameLocks noChangeAspect="1"/>
          </p:cNvGraphicFramePr>
          <p:nvPr/>
        </p:nvGraphicFramePr>
        <p:xfrm>
          <a:off x="2971800" y="3657600"/>
          <a:ext cx="2046288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5" imgW="2273300" imgH="800100" progId="Equation.DSMT4">
                  <p:embed/>
                </p:oleObj>
              </mc:Choice>
              <mc:Fallback>
                <p:oleObj name="Equation" r:id="rId5" imgW="2273300" imgH="800100" progId="Equation.DSMT4">
                  <p:embed/>
                  <p:pic>
                    <p:nvPicPr>
                      <p:cNvPr id="0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657600"/>
                        <a:ext cx="2046288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1031"/>
          <p:cNvGraphicFramePr>
            <a:graphicFrameLocks noChangeAspect="1"/>
          </p:cNvGraphicFramePr>
          <p:nvPr/>
        </p:nvGraphicFramePr>
        <p:xfrm>
          <a:off x="1600200" y="5029200"/>
          <a:ext cx="50927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7" imgW="5664200" imgH="863600" progId="Equation.DSMT4">
                  <p:embed/>
                </p:oleObj>
              </mc:Choice>
              <mc:Fallback>
                <p:oleObj name="Equation" r:id="rId7" imgW="5664200" imgH="863600" progId="Equation.DSMT4">
                  <p:embed/>
                  <p:pic>
                    <p:nvPicPr>
                      <p:cNvPr id="0" name="Object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029200"/>
                        <a:ext cx="509270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Text Box 1032"/>
          <p:cNvSpPr txBox="1">
            <a:spLocks noChangeArrowheads="1"/>
          </p:cNvSpPr>
          <p:nvPr/>
        </p:nvSpPr>
        <p:spPr bwMode="auto">
          <a:xfrm>
            <a:off x="457200" y="4419600"/>
            <a:ext cx="813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/>
              <a:t>můžeme také psát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609600"/>
          </a:xfrm>
        </p:spPr>
        <p:txBody>
          <a:bodyPr/>
          <a:lstStyle/>
          <a:p>
            <a:pPr eaLnBrk="1" hangingPunct="1"/>
            <a:r>
              <a:rPr lang="cs-CZ" altLang="cs-CZ" sz="3200" smtClean="0">
                <a:solidFill>
                  <a:srgbClr val="0000CC"/>
                </a:solidFill>
                <a:latin typeface="Times New Roman" pitchFamily="18" charset="0"/>
              </a:rPr>
              <a:t>Kulová vlna</a:t>
            </a:r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2540000" y="1752600"/>
          <a:ext cx="323215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3" imgW="3594100" imgH="863600" progId="Equation.DSMT4">
                  <p:embed/>
                </p:oleObj>
              </mc:Choice>
              <mc:Fallback>
                <p:oleObj name="Equation" r:id="rId3" imgW="3594100" imgH="863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0" y="1752600"/>
                        <a:ext cx="323215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79425" y="1287463"/>
            <a:ext cx="813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cs-CZ" altLang="cs-CZ"/>
              <a:t>Popis </a:t>
            </a:r>
          </a:p>
        </p:txBody>
      </p:sp>
      <p:pic>
        <p:nvPicPr>
          <p:cNvPr id="10245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76"/>
          <a:stretch>
            <a:fillRect/>
          </a:stretch>
        </p:blipFill>
        <p:spPr bwMode="auto">
          <a:xfrm>
            <a:off x="1295400" y="2590800"/>
            <a:ext cx="6626225" cy="350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6327</TotalTime>
  <Words>1014</Words>
  <Application>Microsoft Office PowerPoint</Application>
  <PresentationFormat>Předvádění na obrazovce (4:3)</PresentationFormat>
  <Paragraphs>119</Paragraphs>
  <Slides>23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Times New Roman</vt:lpstr>
      <vt:lpstr>Arial</vt:lpstr>
      <vt:lpstr>Calibri</vt:lpstr>
      <vt:lpstr>TorontoPlain~33</vt:lpstr>
      <vt:lpstr>TorontoPlain~11</vt:lpstr>
      <vt:lpstr>Výchozí návrh</vt:lpstr>
      <vt:lpstr>MathType 6.0 Equation</vt:lpstr>
      <vt:lpstr>Radiologická fyzika</vt:lpstr>
      <vt:lpstr>Ultrazvuk</vt:lpstr>
      <vt:lpstr>Citlivost ucha k frekvencím</vt:lpstr>
      <vt:lpstr>Šíření zvukové vlny</vt:lpstr>
      <vt:lpstr>Newtonův druhý zákon</vt:lpstr>
      <vt:lpstr>Rychlost zvuku</vt:lpstr>
      <vt:lpstr>Rychlost zvuku pro různá prostředí</vt:lpstr>
      <vt:lpstr>Rovinná vlna</vt:lpstr>
      <vt:lpstr>Kulová vlna</vt:lpstr>
      <vt:lpstr>Energie zvukové vlny</vt:lpstr>
      <vt:lpstr>Intenzita zvukové vlny</vt:lpstr>
      <vt:lpstr>Pohyb detektoru ke zdroji</vt:lpstr>
      <vt:lpstr>Pohyb zdroje k detektoru</vt:lpstr>
      <vt:lpstr>Dopplerův jev</vt:lpstr>
      <vt:lpstr>Pokles intenzity</vt:lpstr>
      <vt:lpstr>Malý příklad výkladu z obecné fyzice</vt:lpstr>
      <vt:lpstr>Potřebné vztahy </vt:lpstr>
      <vt:lpstr>Rychlost zvuku I </vt:lpstr>
      <vt:lpstr>Rychlost zvuku II </vt:lpstr>
      <vt:lpstr>Rychlost zvuku III</vt:lpstr>
      <vt:lpstr>Rychlost zvuku a rychlost kmitání</vt:lpstr>
      <vt:lpstr>Ideální plyn</vt:lpstr>
      <vt:lpstr>Rychlost zvuku v ideálním plynu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Radiologická fyzika</dc:title>
  <dc:creator>Jana Musilová</dc:creator>
  <cp:lastModifiedBy>Michal</cp:lastModifiedBy>
  <cp:revision>354</cp:revision>
  <dcterms:created xsi:type="dcterms:W3CDTF">2008-10-16T21:19:55Z</dcterms:created>
  <dcterms:modified xsi:type="dcterms:W3CDTF">2013-11-23T09:29:32Z</dcterms:modified>
</cp:coreProperties>
</file>